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54" r:id="rId4"/>
    <p:sldMasterId id="2147484034" r:id="rId5"/>
  </p:sldMasterIdLst>
  <p:notesMasterIdLst>
    <p:notesMasterId r:id="rId41"/>
  </p:notesMasterIdLst>
  <p:handoutMasterIdLst>
    <p:handoutMasterId r:id="rId42"/>
  </p:handoutMasterIdLst>
  <p:sldIdLst>
    <p:sldId id="335" r:id="rId6"/>
    <p:sldId id="257" r:id="rId7"/>
    <p:sldId id="381" r:id="rId8"/>
    <p:sldId id="259" r:id="rId9"/>
    <p:sldId id="382" r:id="rId10"/>
    <p:sldId id="383" r:id="rId11"/>
    <p:sldId id="384" r:id="rId12"/>
    <p:sldId id="352" r:id="rId13"/>
    <p:sldId id="353" r:id="rId14"/>
    <p:sldId id="354" r:id="rId15"/>
    <p:sldId id="355" r:id="rId16"/>
    <p:sldId id="356" r:id="rId17"/>
    <p:sldId id="385" r:id="rId18"/>
    <p:sldId id="358" r:id="rId19"/>
    <p:sldId id="386" r:id="rId20"/>
    <p:sldId id="387" r:id="rId21"/>
    <p:sldId id="388" r:id="rId22"/>
    <p:sldId id="362" r:id="rId23"/>
    <p:sldId id="363" r:id="rId24"/>
    <p:sldId id="364" r:id="rId25"/>
    <p:sldId id="390" r:id="rId26"/>
    <p:sldId id="366" r:id="rId27"/>
    <p:sldId id="367" r:id="rId28"/>
    <p:sldId id="392" r:id="rId29"/>
    <p:sldId id="391" r:id="rId30"/>
    <p:sldId id="393" r:id="rId31"/>
    <p:sldId id="394" r:id="rId32"/>
    <p:sldId id="395" r:id="rId33"/>
    <p:sldId id="373" r:id="rId34"/>
    <p:sldId id="374" r:id="rId35"/>
    <p:sldId id="396" r:id="rId36"/>
    <p:sldId id="376" r:id="rId37"/>
    <p:sldId id="377" r:id="rId38"/>
    <p:sldId id="378" r:id="rId39"/>
    <p:sldId id="380"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9B8"/>
    <a:srgbClr val="43467B"/>
    <a:srgbClr val="2683C6"/>
    <a:srgbClr val="9E5ECF"/>
    <a:srgbClr val="FF3333"/>
    <a:srgbClr val="2484C6"/>
    <a:srgbClr val="4EA848"/>
    <a:srgbClr val="75503A"/>
    <a:srgbClr val="EEEEEE"/>
    <a:srgbClr val="8717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69" autoAdjust="0"/>
    <p:restoredTop sz="69106" autoAdjust="0"/>
  </p:normalViewPr>
  <p:slideViewPr>
    <p:cSldViewPr>
      <p:cViewPr varScale="1">
        <p:scale>
          <a:sx n="85" d="100"/>
          <a:sy n="85" d="100"/>
        </p:scale>
        <p:origin x="184" y="15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0BB007-6A1E-4406-AF81-551BED6680E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F17E29D0-0A10-48A9-B3D8-4754091673B2}">
      <dgm:prSet phldrT="[Text]" phldr="0"/>
      <dgm:spPr>
        <a:solidFill>
          <a:schemeClr val="accent2">
            <a:lumMod val="75000"/>
          </a:schemeClr>
        </a:solidFill>
      </dgm:spPr>
      <dgm:t>
        <a:bodyPr/>
        <a:lstStyle/>
        <a:p>
          <a:pPr rtl="0"/>
          <a:r>
            <a:rPr lang="en-US" dirty="0">
              <a:latin typeface="The Serif Hand Black"/>
            </a:rPr>
            <a:t>Affirm racial and cultural identities and foster positive academic outcomes</a:t>
          </a:r>
          <a:endParaRPr lang="en-US" dirty="0"/>
        </a:p>
      </dgm:t>
      <dgm:extLst>
        <a:ext uri="{E40237B7-FDA0-4F09-8148-C483321AD2D9}">
          <dgm14:cNvPr xmlns:dgm14="http://schemas.microsoft.com/office/drawing/2010/diagram" id="0" name="" descr="chart showing framework goals"/>
        </a:ext>
      </dgm:extLst>
    </dgm:pt>
    <dgm:pt modelId="{1BC2EB4B-5888-4147-BD05-498DDB2D6FC0}" type="parTrans" cxnId="{5DFECB74-33A2-425F-A7D3-4E04524EED58}">
      <dgm:prSet/>
      <dgm:spPr/>
      <dgm:t>
        <a:bodyPr/>
        <a:lstStyle/>
        <a:p>
          <a:endParaRPr lang="en-US"/>
        </a:p>
      </dgm:t>
    </dgm:pt>
    <dgm:pt modelId="{D054A415-1153-49AB-A631-CBAC710FDFE7}" type="sibTrans" cxnId="{5DFECB74-33A2-425F-A7D3-4E04524EED58}">
      <dgm:prSet/>
      <dgm:spPr/>
      <dgm:t>
        <a:bodyPr/>
        <a:lstStyle/>
        <a:p>
          <a:endParaRPr lang="en-US"/>
        </a:p>
      </dgm:t>
    </dgm:pt>
    <dgm:pt modelId="{7003D2E9-EE07-451D-B452-2C03110A7C30}">
      <dgm:prSet phldrT="[Text]" phldr="0"/>
      <dgm:spPr>
        <a:solidFill>
          <a:schemeClr val="bg2">
            <a:lumMod val="75000"/>
          </a:schemeClr>
        </a:solidFill>
      </dgm:spPr>
      <dgm:t>
        <a:bodyPr/>
        <a:lstStyle/>
        <a:p>
          <a:pPr rtl="0"/>
          <a:r>
            <a:rPr lang="en-US" dirty="0">
              <a:latin typeface="The Serif Hand Black"/>
            </a:rPr>
            <a:t>Develop students' abilities to connect across cultures</a:t>
          </a:r>
          <a:endParaRPr lang="en-US" dirty="0"/>
        </a:p>
      </dgm:t>
      <dgm:extLst>
        <a:ext uri="{E40237B7-FDA0-4F09-8148-C483321AD2D9}">
          <dgm14:cNvPr xmlns:dgm14="http://schemas.microsoft.com/office/drawing/2010/diagram" id="0" name="" descr="chart of "/>
        </a:ext>
      </dgm:extLst>
    </dgm:pt>
    <dgm:pt modelId="{D13F8198-8B93-4676-A731-2243ABA43692}" type="parTrans" cxnId="{743BB524-1FAE-4A9D-86D5-D681E6BD0B46}">
      <dgm:prSet/>
      <dgm:spPr/>
      <dgm:t>
        <a:bodyPr/>
        <a:lstStyle/>
        <a:p>
          <a:endParaRPr lang="en-US"/>
        </a:p>
      </dgm:t>
    </dgm:pt>
    <dgm:pt modelId="{6061AEEF-A123-4EA6-8E3D-1270D670924F}" type="sibTrans" cxnId="{743BB524-1FAE-4A9D-86D5-D681E6BD0B46}">
      <dgm:prSet/>
      <dgm:spPr/>
      <dgm:t>
        <a:bodyPr/>
        <a:lstStyle/>
        <a:p>
          <a:endParaRPr lang="en-US"/>
        </a:p>
      </dgm:t>
    </dgm:pt>
    <dgm:pt modelId="{5A2C476A-1270-49FD-A2E6-48006B4B1C23}">
      <dgm:prSet phldrT="[Text]" phldr="0"/>
      <dgm:spPr>
        <a:solidFill>
          <a:schemeClr val="bg2">
            <a:lumMod val="50000"/>
          </a:schemeClr>
        </a:solidFill>
      </dgm:spPr>
      <dgm:t>
        <a:bodyPr/>
        <a:lstStyle/>
        <a:p>
          <a:pPr rtl="0"/>
          <a:r>
            <a:rPr lang="en-US" dirty="0">
              <a:latin typeface="The Serif Hand Black"/>
            </a:rPr>
            <a:t>Empowers students as agents of social change</a:t>
          </a:r>
          <a:endParaRPr lang="en-US" dirty="0"/>
        </a:p>
      </dgm:t>
    </dgm:pt>
    <dgm:pt modelId="{72FD7CDF-7595-4DAB-9816-C9A2D42B55DE}" type="parTrans" cxnId="{F9A16DB0-7BC8-4984-9BE8-8870D1E399A6}">
      <dgm:prSet/>
      <dgm:spPr/>
      <dgm:t>
        <a:bodyPr/>
        <a:lstStyle/>
        <a:p>
          <a:endParaRPr lang="en-US"/>
        </a:p>
      </dgm:t>
    </dgm:pt>
    <dgm:pt modelId="{14A172AA-4456-42D9-BE6D-CABD0D58A2F2}" type="sibTrans" cxnId="{F9A16DB0-7BC8-4984-9BE8-8870D1E399A6}">
      <dgm:prSet/>
      <dgm:spPr/>
      <dgm:t>
        <a:bodyPr/>
        <a:lstStyle/>
        <a:p>
          <a:endParaRPr lang="en-US"/>
        </a:p>
      </dgm:t>
    </dgm:pt>
    <dgm:pt modelId="{33C1A90E-D001-43B5-9521-B10960510354}">
      <dgm:prSet phldrT="[Text]" phldr="0"/>
      <dgm:spPr>
        <a:solidFill>
          <a:srgbClr val="43467B"/>
        </a:solidFill>
      </dgm:spPr>
      <dgm:t>
        <a:bodyPr/>
        <a:lstStyle/>
        <a:p>
          <a:pPr rtl="0"/>
          <a:r>
            <a:rPr lang="en-US" dirty="0">
              <a:latin typeface="The Serif Hand Black"/>
            </a:rPr>
            <a:t>Contribute to an individual's engagement, learning, growth, and achievement through the cultivation of critical thinking</a:t>
          </a:r>
          <a:endParaRPr lang="en-US" dirty="0"/>
        </a:p>
      </dgm:t>
    </dgm:pt>
    <dgm:pt modelId="{4FEE84A8-B3F9-4B3F-AB86-18D7CC7F2FC7}" type="parTrans" cxnId="{28D36287-9A40-4D35-BD19-1F528985AFFF}">
      <dgm:prSet/>
      <dgm:spPr/>
      <dgm:t>
        <a:bodyPr/>
        <a:lstStyle/>
        <a:p>
          <a:endParaRPr lang="en-US"/>
        </a:p>
      </dgm:t>
    </dgm:pt>
    <dgm:pt modelId="{43D7515F-4B20-41D0-B91A-D408119FAA2E}" type="sibTrans" cxnId="{28D36287-9A40-4D35-BD19-1F528985AFFF}">
      <dgm:prSet/>
      <dgm:spPr/>
      <dgm:t>
        <a:bodyPr/>
        <a:lstStyle/>
        <a:p>
          <a:endParaRPr lang="en-US"/>
        </a:p>
      </dgm:t>
    </dgm:pt>
    <dgm:pt modelId="{865417C4-5AC6-44DC-82D9-0E256DC58FD7}" type="pres">
      <dgm:prSet presAssocID="{520BB007-6A1E-4406-AF81-551BED6680EF}" presName="linear" presStyleCnt="0">
        <dgm:presLayoutVars>
          <dgm:animLvl val="lvl"/>
          <dgm:resizeHandles val="exact"/>
        </dgm:presLayoutVars>
      </dgm:prSet>
      <dgm:spPr/>
    </dgm:pt>
    <dgm:pt modelId="{3061AFA1-E9CF-4E2F-8A08-264D70058938}" type="pres">
      <dgm:prSet presAssocID="{F17E29D0-0A10-48A9-B3D8-4754091673B2}" presName="parentText" presStyleLbl="node1" presStyleIdx="0" presStyleCnt="4" custLinFactY="-64555" custLinFactNeighborX="59" custLinFactNeighborY="-100000">
        <dgm:presLayoutVars>
          <dgm:chMax val="0"/>
          <dgm:bulletEnabled val="1"/>
        </dgm:presLayoutVars>
      </dgm:prSet>
      <dgm:spPr/>
    </dgm:pt>
    <dgm:pt modelId="{1E217DE1-8387-4328-8D43-6B916E325347}" type="pres">
      <dgm:prSet presAssocID="{D054A415-1153-49AB-A631-CBAC710FDFE7}" presName="spacer" presStyleCnt="0"/>
      <dgm:spPr/>
    </dgm:pt>
    <dgm:pt modelId="{22F47E7E-48D9-44FA-BA22-F765D0580589}" type="pres">
      <dgm:prSet presAssocID="{7003D2E9-EE07-451D-B452-2C03110A7C30}" presName="parentText" presStyleLbl="node1" presStyleIdx="1" presStyleCnt="4">
        <dgm:presLayoutVars>
          <dgm:chMax val="0"/>
          <dgm:bulletEnabled val="1"/>
        </dgm:presLayoutVars>
      </dgm:prSet>
      <dgm:spPr/>
    </dgm:pt>
    <dgm:pt modelId="{B4FB4B8E-A3D2-499B-9C03-8F19B2AA115D}" type="pres">
      <dgm:prSet presAssocID="{6061AEEF-A123-4EA6-8E3D-1270D670924F}" presName="spacer" presStyleCnt="0"/>
      <dgm:spPr/>
    </dgm:pt>
    <dgm:pt modelId="{6E901B9F-D732-4C16-BE35-4D293607B5F9}" type="pres">
      <dgm:prSet presAssocID="{5A2C476A-1270-49FD-A2E6-48006B4B1C23}" presName="parentText" presStyleLbl="node1" presStyleIdx="2" presStyleCnt="4">
        <dgm:presLayoutVars>
          <dgm:chMax val="0"/>
          <dgm:bulletEnabled val="1"/>
        </dgm:presLayoutVars>
      </dgm:prSet>
      <dgm:spPr/>
    </dgm:pt>
    <dgm:pt modelId="{EBE9C32D-B66B-4216-B09F-ECC6AD1F36F8}" type="pres">
      <dgm:prSet presAssocID="{14A172AA-4456-42D9-BE6D-CABD0D58A2F2}" presName="spacer" presStyleCnt="0"/>
      <dgm:spPr/>
    </dgm:pt>
    <dgm:pt modelId="{86FE77B6-2103-43F1-80D9-C80F7EEBF8DD}" type="pres">
      <dgm:prSet presAssocID="{33C1A90E-D001-43B5-9521-B10960510354}" presName="parentText" presStyleLbl="node1" presStyleIdx="3" presStyleCnt="4">
        <dgm:presLayoutVars>
          <dgm:chMax val="0"/>
          <dgm:bulletEnabled val="1"/>
        </dgm:presLayoutVars>
      </dgm:prSet>
      <dgm:spPr/>
    </dgm:pt>
  </dgm:ptLst>
  <dgm:cxnLst>
    <dgm:cxn modelId="{9EA73606-074D-4297-8399-7376F6F79B3D}" type="presOf" srcId="{520BB007-6A1E-4406-AF81-551BED6680EF}" destId="{865417C4-5AC6-44DC-82D9-0E256DC58FD7}" srcOrd="0" destOrd="0" presId="urn:microsoft.com/office/officeart/2005/8/layout/vList2"/>
    <dgm:cxn modelId="{743BB524-1FAE-4A9D-86D5-D681E6BD0B46}" srcId="{520BB007-6A1E-4406-AF81-551BED6680EF}" destId="{7003D2E9-EE07-451D-B452-2C03110A7C30}" srcOrd="1" destOrd="0" parTransId="{D13F8198-8B93-4676-A731-2243ABA43692}" sibTransId="{6061AEEF-A123-4EA6-8E3D-1270D670924F}"/>
    <dgm:cxn modelId="{36000A39-3660-457B-A4DA-D9045EA7DBEB}" type="presOf" srcId="{5A2C476A-1270-49FD-A2E6-48006B4B1C23}" destId="{6E901B9F-D732-4C16-BE35-4D293607B5F9}" srcOrd="0" destOrd="0" presId="urn:microsoft.com/office/officeart/2005/8/layout/vList2"/>
    <dgm:cxn modelId="{6CBE545C-F1D5-48B7-AF3D-949A289B9420}" type="presOf" srcId="{33C1A90E-D001-43B5-9521-B10960510354}" destId="{86FE77B6-2103-43F1-80D9-C80F7EEBF8DD}" srcOrd="0" destOrd="0" presId="urn:microsoft.com/office/officeart/2005/8/layout/vList2"/>
    <dgm:cxn modelId="{5DFECB74-33A2-425F-A7D3-4E04524EED58}" srcId="{520BB007-6A1E-4406-AF81-551BED6680EF}" destId="{F17E29D0-0A10-48A9-B3D8-4754091673B2}" srcOrd="0" destOrd="0" parTransId="{1BC2EB4B-5888-4147-BD05-498DDB2D6FC0}" sibTransId="{D054A415-1153-49AB-A631-CBAC710FDFE7}"/>
    <dgm:cxn modelId="{28D36287-9A40-4D35-BD19-1F528985AFFF}" srcId="{520BB007-6A1E-4406-AF81-551BED6680EF}" destId="{33C1A90E-D001-43B5-9521-B10960510354}" srcOrd="3" destOrd="0" parTransId="{4FEE84A8-B3F9-4B3F-AB86-18D7CC7F2FC7}" sibTransId="{43D7515F-4B20-41D0-B91A-D408119FAA2E}"/>
    <dgm:cxn modelId="{CB641D90-AB4E-4653-9AFB-04F78C33DD39}" type="presOf" srcId="{7003D2E9-EE07-451D-B452-2C03110A7C30}" destId="{22F47E7E-48D9-44FA-BA22-F765D0580589}" srcOrd="0" destOrd="0" presId="urn:microsoft.com/office/officeart/2005/8/layout/vList2"/>
    <dgm:cxn modelId="{076B4399-517C-499B-8D70-92F122A7AECE}" type="presOf" srcId="{F17E29D0-0A10-48A9-B3D8-4754091673B2}" destId="{3061AFA1-E9CF-4E2F-8A08-264D70058938}" srcOrd="0" destOrd="0" presId="urn:microsoft.com/office/officeart/2005/8/layout/vList2"/>
    <dgm:cxn modelId="{F9A16DB0-7BC8-4984-9BE8-8870D1E399A6}" srcId="{520BB007-6A1E-4406-AF81-551BED6680EF}" destId="{5A2C476A-1270-49FD-A2E6-48006B4B1C23}" srcOrd="2" destOrd="0" parTransId="{72FD7CDF-7595-4DAB-9816-C9A2D42B55DE}" sibTransId="{14A172AA-4456-42D9-BE6D-CABD0D58A2F2}"/>
    <dgm:cxn modelId="{E2822E40-D3EA-46F2-A97F-D889B817EE97}" type="presParOf" srcId="{865417C4-5AC6-44DC-82D9-0E256DC58FD7}" destId="{3061AFA1-E9CF-4E2F-8A08-264D70058938}" srcOrd="0" destOrd="0" presId="urn:microsoft.com/office/officeart/2005/8/layout/vList2"/>
    <dgm:cxn modelId="{AFBAD1DD-67CA-4FB0-939D-F4574916812B}" type="presParOf" srcId="{865417C4-5AC6-44DC-82D9-0E256DC58FD7}" destId="{1E217DE1-8387-4328-8D43-6B916E325347}" srcOrd="1" destOrd="0" presId="urn:microsoft.com/office/officeart/2005/8/layout/vList2"/>
    <dgm:cxn modelId="{601D729E-82A7-4EE7-BCCF-AC0A305FA983}" type="presParOf" srcId="{865417C4-5AC6-44DC-82D9-0E256DC58FD7}" destId="{22F47E7E-48D9-44FA-BA22-F765D0580589}" srcOrd="2" destOrd="0" presId="urn:microsoft.com/office/officeart/2005/8/layout/vList2"/>
    <dgm:cxn modelId="{FDD1D920-4123-4336-883D-676BF214F915}" type="presParOf" srcId="{865417C4-5AC6-44DC-82D9-0E256DC58FD7}" destId="{B4FB4B8E-A3D2-499B-9C03-8F19B2AA115D}" srcOrd="3" destOrd="0" presId="urn:microsoft.com/office/officeart/2005/8/layout/vList2"/>
    <dgm:cxn modelId="{0851D179-7068-4576-B587-B8BBB88C2386}" type="presParOf" srcId="{865417C4-5AC6-44DC-82D9-0E256DC58FD7}" destId="{6E901B9F-D732-4C16-BE35-4D293607B5F9}" srcOrd="4" destOrd="0" presId="urn:microsoft.com/office/officeart/2005/8/layout/vList2"/>
    <dgm:cxn modelId="{3AB3C9FE-EBA2-44EF-95BA-46699A1B219F}" type="presParOf" srcId="{865417C4-5AC6-44DC-82D9-0E256DC58FD7}" destId="{EBE9C32D-B66B-4216-B09F-ECC6AD1F36F8}" srcOrd="5" destOrd="0" presId="urn:microsoft.com/office/officeart/2005/8/layout/vList2"/>
    <dgm:cxn modelId="{840F68F3-1492-46E2-BB13-9E6E575780E0}" type="presParOf" srcId="{865417C4-5AC6-44DC-82D9-0E256DC58FD7}" destId="{86FE77B6-2103-43F1-80D9-C80F7EEBF8D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1AFA1-E9CF-4E2F-8A08-264D70058938}">
      <dsp:nvSpPr>
        <dsp:cNvPr id="0" name=""/>
        <dsp:cNvSpPr/>
      </dsp:nvSpPr>
      <dsp:spPr>
        <a:xfrm>
          <a:off x="0" y="0"/>
          <a:ext cx="10725150" cy="754777"/>
        </a:xfrm>
        <a:prstGeom prst="round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The Serif Hand Black"/>
            </a:rPr>
            <a:t>Affirm racial and cultural identities and foster positive academic outcomes</a:t>
          </a:r>
          <a:endParaRPr lang="en-US" sz="1900" kern="1200" dirty="0"/>
        </a:p>
      </dsp:txBody>
      <dsp:txXfrm>
        <a:off x="36845" y="36845"/>
        <a:ext cx="10651460" cy="681087"/>
      </dsp:txXfrm>
    </dsp:sp>
    <dsp:sp modelId="{22F47E7E-48D9-44FA-BA22-F765D0580589}">
      <dsp:nvSpPr>
        <dsp:cNvPr id="0" name=""/>
        <dsp:cNvSpPr/>
      </dsp:nvSpPr>
      <dsp:spPr>
        <a:xfrm>
          <a:off x="0" y="818062"/>
          <a:ext cx="10725150" cy="754777"/>
        </a:xfrm>
        <a:prstGeom prst="roundRect">
          <a:avLst/>
        </a:prstGeom>
        <a:solidFill>
          <a:schemeClr val="bg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The Serif Hand Black"/>
            </a:rPr>
            <a:t>Develop students' abilities to connect across cultures</a:t>
          </a:r>
          <a:endParaRPr lang="en-US" sz="1900" kern="1200" dirty="0"/>
        </a:p>
      </dsp:txBody>
      <dsp:txXfrm>
        <a:off x="36845" y="854907"/>
        <a:ext cx="10651460" cy="681087"/>
      </dsp:txXfrm>
    </dsp:sp>
    <dsp:sp modelId="{6E901B9F-D732-4C16-BE35-4D293607B5F9}">
      <dsp:nvSpPr>
        <dsp:cNvPr id="0" name=""/>
        <dsp:cNvSpPr/>
      </dsp:nvSpPr>
      <dsp:spPr>
        <a:xfrm>
          <a:off x="0" y="1627560"/>
          <a:ext cx="10725150" cy="754777"/>
        </a:xfrm>
        <a:prstGeom prst="round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The Serif Hand Black"/>
            </a:rPr>
            <a:t>Empowers students as agents of social change</a:t>
          </a:r>
          <a:endParaRPr lang="en-US" sz="1900" kern="1200" dirty="0"/>
        </a:p>
      </dsp:txBody>
      <dsp:txXfrm>
        <a:off x="36845" y="1664405"/>
        <a:ext cx="10651460" cy="681087"/>
      </dsp:txXfrm>
    </dsp:sp>
    <dsp:sp modelId="{86FE77B6-2103-43F1-80D9-C80F7EEBF8DD}">
      <dsp:nvSpPr>
        <dsp:cNvPr id="0" name=""/>
        <dsp:cNvSpPr/>
      </dsp:nvSpPr>
      <dsp:spPr>
        <a:xfrm>
          <a:off x="0" y="2437057"/>
          <a:ext cx="10725150" cy="754777"/>
        </a:xfrm>
        <a:prstGeom prst="roundRect">
          <a:avLst/>
        </a:prstGeom>
        <a:solidFill>
          <a:srgbClr val="43467B"/>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The Serif Hand Black"/>
            </a:rPr>
            <a:t>Contribute to an individual's engagement, learning, growth, and achievement through the cultivation of critical thinking</a:t>
          </a:r>
          <a:endParaRPr lang="en-US" sz="1900" kern="1200" dirty="0"/>
        </a:p>
      </dsp:txBody>
      <dsp:txXfrm>
        <a:off x="36845" y="2473902"/>
        <a:ext cx="10651460" cy="6810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64472-DAE5-4012-9A5A-CB432293B4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id="{0586DB41-0314-4E22-8F5A-547FA67B06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33E32-5603-440A-ACDD-7442C88C5FED}" type="datetimeFigureOut">
              <a:rPr lang="en-US" smtClean="0">
                <a:latin typeface="Tw Cen MT" panose="020B0602020104020603" pitchFamily="34" charset="0"/>
              </a:rPr>
              <a:t>7/7/21</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id="{D563188E-D235-4A3B-823C-E0E10F336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id="{04D3A68C-A1CC-4704-8503-01E13B0AED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BB1589-0F8A-400D-AEF4-57688446A2F5}"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w Cen MT" panose="020B0602020104020603" pitchFamily="34" charset="0"/>
              </a:defRPr>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w Cen MT" panose="020B0602020104020603" pitchFamily="34" charset="0"/>
              </a:defRPr>
            </a:lvl1pPr>
          </a:lstStyle>
          <a:p>
            <a:fld id="{AF4A386A-BFE4-4655-9801-CBB04655F27A}" type="datetimeFigureOut">
              <a:rPr lang="en-US" noProof="0" smtClean="0"/>
              <a:pPr/>
              <a:t>7/7/21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w Cen MT" panose="020B0602020104020603" pitchFamily="34" charset="0"/>
              </a:defRPr>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w Cen MT" panose="020B0602020104020603" pitchFamily="34" charset="0"/>
              </a:defRPr>
            </a:lvl1pPr>
          </a:lstStyle>
          <a:p>
            <a:fld id="{DAE5FABD-26C8-4F74-B1E3-45BC91BC9D7B}" type="slidenum">
              <a:rPr lang="en-US" noProof="0" smtClean="0"/>
              <a:pPr/>
              <a:t>‹#›</a:t>
            </a:fld>
            <a:endParaRPr lang="en-US" noProof="0" dirty="0"/>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nswergarden.ch/200469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asel.org/wp-content/uploads/2021/03/SEL-Rising-Up-Together.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app=desktop&amp;v=3uXJ_tT-jQ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asel.or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k12.wa.us/student-success/health-safety/mental-social-behavioral-health/social-and-emotional-learning-sel/sel-online-education-modul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a:t>
            </a:fld>
            <a:endParaRPr lang="en-US" noProof="0" dirty="0"/>
          </a:p>
        </p:txBody>
      </p:sp>
    </p:spTree>
    <p:extLst>
      <p:ext uri="{BB962C8B-B14F-4D97-AF65-F5344CB8AC3E}">
        <p14:creationId xmlns:p14="http://schemas.microsoft.com/office/powerpoint/2010/main" val="19153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Steph – 2 minutes</a:t>
            </a:r>
          </a:p>
        </p:txBody>
      </p:sp>
      <p:sp>
        <p:nvSpPr>
          <p:cNvPr id="4" name="Slide Number Placeholder 3"/>
          <p:cNvSpPr>
            <a:spLocks noGrp="1"/>
          </p:cNvSpPr>
          <p:nvPr>
            <p:ph type="sldNum" sz="quarter" idx="5"/>
          </p:nvPr>
        </p:nvSpPr>
        <p:spPr/>
        <p:txBody>
          <a:bodyPr/>
          <a:lstStyle/>
          <a:p>
            <a:fld id="{C402BB35-80CD-48F2-BC42-069AB2A9E037}" type="slidenum">
              <a:rPr lang="en-US" smtClean="0"/>
              <a:t>10</a:t>
            </a:fld>
            <a:endParaRPr lang="en-US"/>
          </a:p>
        </p:txBody>
      </p:sp>
    </p:spTree>
    <p:extLst>
      <p:ext uri="{BB962C8B-B14F-4D97-AF65-F5344CB8AC3E}">
        <p14:creationId xmlns:p14="http://schemas.microsoft.com/office/powerpoint/2010/main" val="1341844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https://answergarden.ch/2004696</a:t>
            </a:r>
            <a:r>
              <a:rPr lang="en-US"/>
              <a:t> </a:t>
            </a:r>
          </a:p>
          <a:p>
            <a:endParaRPr lang="en-US"/>
          </a:p>
          <a:p>
            <a:r>
              <a:rPr lang="en-US"/>
              <a:t>Steph – 5 minutes</a:t>
            </a:r>
          </a:p>
        </p:txBody>
      </p:sp>
      <p:sp>
        <p:nvSpPr>
          <p:cNvPr id="4" name="Slide Number Placeholder 3"/>
          <p:cNvSpPr>
            <a:spLocks noGrp="1"/>
          </p:cNvSpPr>
          <p:nvPr>
            <p:ph type="sldNum" sz="quarter" idx="5"/>
          </p:nvPr>
        </p:nvSpPr>
        <p:spPr/>
        <p:txBody>
          <a:bodyPr/>
          <a:lstStyle/>
          <a:p>
            <a:fld id="{C402BB35-80CD-48F2-BC42-069AB2A9E037}" type="slidenum">
              <a:rPr lang="en-US" smtClean="0"/>
              <a:t>11</a:t>
            </a:fld>
            <a:endParaRPr lang="en-US"/>
          </a:p>
        </p:txBody>
      </p:sp>
    </p:spTree>
    <p:extLst>
      <p:ext uri="{BB962C8B-B14F-4D97-AF65-F5344CB8AC3E}">
        <p14:creationId xmlns:p14="http://schemas.microsoft.com/office/powerpoint/2010/main" val="158567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Jess</a:t>
            </a:r>
          </a:p>
          <a:p>
            <a:r>
              <a:rPr lang="en-US">
                <a:cs typeface="Calibri"/>
              </a:rPr>
              <a:t>Describe the example. Participants will not actually do this activity.  – 4 minutes</a:t>
            </a:r>
          </a:p>
        </p:txBody>
      </p:sp>
      <p:sp>
        <p:nvSpPr>
          <p:cNvPr id="4" name="Slide Number Placeholder 3"/>
          <p:cNvSpPr>
            <a:spLocks noGrp="1"/>
          </p:cNvSpPr>
          <p:nvPr>
            <p:ph type="sldNum" sz="quarter" idx="5"/>
          </p:nvPr>
        </p:nvSpPr>
        <p:spPr/>
        <p:txBody>
          <a:bodyPr/>
          <a:lstStyle/>
          <a:p>
            <a:fld id="{20CBCA6A-5E89-4333-85DE-0BEB81F64089}" type="slidenum">
              <a:rPr lang="en-US"/>
              <a:t>12</a:t>
            </a:fld>
            <a:endParaRPr lang="en-US"/>
          </a:p>
        </p:txBody>
      </p:sp>
    </p:spTree>
    <p:extLst>
      <p:ext uri="{BB962C8B-B14F-4D97-AF65-F5344CB8AC3E}">
        <p14:creationId xmlns:p14="http://schemas.microsoft.com/office/powerpoint/2010/main" val="2041283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Video 1 minute 1 second</a:t>
            </a:r>
          </a:p>
          <a:p>
            <a:r>
              <a:rPr lang="en-US" dirty="0">
                <a:cs typeface="Calibri"/>
              </a:rPr>
              <a:t>Jess will make organizer</a:t>
            </a:r>
          </a:p>
          <a:p>
            <a:r>
              <a:rPr lang="en-US" dirty="0">
                <a:cs typeface="Calibri"/>
              </a:rPr>
              <a:t>Share in large group</a:t>
            </a:r>
          </a:p>
          <a:p>
            <a:r>
              <a:rPr lang="en-US" dirty="0">
                <a:cs typeface="Calibri"/>
              </a:rPr>
              <a:t>Jess – 10 minutes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Welcoming and affirming environment </a:t>
            </a:r>
            <a:endParaRPr lang="en-US" dirty="0"/>
          </a:p>
          <a:p>
            <a:endParaRPr lang="en-US" sz="1200" b="1" kern="1200" dirty="0">
              <a:solidFill>
                <a:schemeClr val="tx1"/>
              </a:solidFill>
              <a:effectLst/>
              <a:latin typeface="Tw Cen MT" panose="020B0602020104020603" pitchFamily="34" charset="0"/>
              <a:ea typeface="+mn-ea"/>
              <a:cs typeface="+mn-cs"/>
            </a:endParaRPr>
          </a:p>
          <a:p>
            <a:r>
              <a:rPr lang="en-US" sz="1200" b="1" kern="1200" dirty="0">
                <a:solidFill>
                  <a:schemeClr val="tx1"/>
                </a:solidFill>
                <a:effectLst/>
                <a:latin typeface="Tw Cen MT" panose="020B0602020104020603" pitchFamily="34" charset="0"/>
                <a:ea typeface="+mn-ea"/>
                <a:cs typeface="+mn-cs"/>
              </a:rPr>
              <a:t>DESCRIPTION </a:t>
            </a:r>
            <a:endParaRPr lang="en-US" dirty="0"/>
          </a:p>
          <a:p>
            <a:r>
              <a:rPr lang="en-US" sz="1200" b="1" kern="1200" dirty="0">
                <a:solidFill>
                  <a:schemeClr val="tx1"/>
                </a:solidFill>
                <a:effectLst/>
                <a:latin typeface="Tw Cen MT" panose="020B0602020104020603" pitchFamily="34" charset="0"/>
                <a:ea typeface="+mn-ea"/>
                <a:cs typeface="+mn-cs"/>
              </a:rPr>
              <a:t>A welcoming and affirming environment </a:t>
            </a:r>
            <a:r>
              <a:rPr lang="en-US" sz="1200" kern="1200" dirty="0">
                <a:solidFill>
                  <a:schemeClr val="tx1"/>
                </a:solidFill>
                <a:effectLst/>
                <a:latin typeface="Tw Cen MT" panose="020B0602020104020603" pitchFamily="34" charset="0"/>
                <a:ea typeface="+mn-ea"/>
                <a:cs typeface="+mn-cs"/>
              </a:rPr>
              <a:t>feels safe. It is a space where people can find themselves represented and reflected, and where they understand that all people are treated with respect and dignity. The environment ensures all cultural identities (i.e. race, ethnicity, age, gender, sexual orientation, disability, language, religion, socioeconomic background) </a:t>
            </a:r>
            <a:endParaRPr lang="en-US" dirty="0"/>
          </a:p>
          <a:p>
            <a:r>
              <a:rPr lang="en-US" sz="1200" kern="1200" dirty="0">
                <a:solidFill>
                  <a:schemeClr val="tx1"/>
                </a:solidFill>
                <a:effectLst/>
                <a:latin typeface="Tw Cen MT" panose="020B0602020104020603" pitchFamily="34" charset="0"/>
                <a:ea typeface="+mn-ea"/>
                <a:cs typeface="+mn-cs"/>
              </a:rPr>
              <a:t>are affirmed, valued, and used as vehicles for teaching and learning. </a:t>
            </a:r>
          </a:p>
          <a:p>
            <a:endParaRPr lang="en-US" sz="1200" kern="1200" dirty="0">
              <a:solidFill>
                <a:schemeClr val="tx1"/>
              </a:solidFill>
              <a:effectLst/>
              <a:latin typeface="Tw Cen MT" panose="020B0602020104020603" pitchFamily="34" charset="0"/>
              <a:ea typeface="+mn-ea"/>
              <a:cs typeface="+mn-cs"/>
            </a:endParaRPr>
          </a:p>
          <a:p>
            <a:r>
              <a:rPr lang="en-US" sz="1200" b="1" kern="1200" dirty="0">
                <a:solidFill>
                  <a:schemeClr val="tx1"/>
                </a:solidFill>
                <a:effectLst/>
                <a:latin typeface="Tw Cen MT" panose="020B0602020104020603" pitchFamily="34" charset="0"/>
                <a:ea typeface="+mn-ea"/>
                <a:cs typeface="+mn-cs"/>
              </a:rPr>
              <a:t>RESOURCES </a:t>
            </a:r>
            <a:endParaRPr lang="en-US" dirty="0"/>
          </a:p>
          <a:p>
            <a:r>
              <a:rPr lang="en-US" sz="1200" kern="1200" dirty="0">
                <a:solidFill>
                  <a:schemeClr val="tx1"/>
                </a:solidFill>
                <a:effectLst/>
                <a:latin typeface="Tw Cen MT" panose="020B0602020104020603" pitchFamily="34" charset="0"/>
                <a:ea typeface="+mn-ea"/>
                <a:cs typeface="+mn-cs"/>
              </a:rPr>
              <a:t>School Climate and Culture Index </a:t>
            </a:r>
            <a:endParaRPr lang="en-US" dirty="0"/>
          </a:p>
          <a:p>
            <a:r>
              <a:rPr lang="en-US" sz="1200" b="1" kern="1200" dirty="0">
                <a:solidFill>
                  <a:schemeClr val="tx1"/>
                </a:solidFill>
                <a:effectLst/>
                <a:latin typeface="Tw Cen MT" panose="020B0602020104020603" pitchFamily="34" charset="0"/>
                <a:ea typeface="+mn-ea"/>
                <a:cs typeface="+mn-cs"/>
              </a:rPr>
              <a:t>14 CULTURALLY RESPONSIVE-SUSTAINING EDUCATION </a:t>
            </a:r>
            <a:endParaRPr lang="en-US" dirty="0"/>
          </a:p>
          <a:p>
            <a:r>
              <a:rPr lang="en-US" sz="1200" kern="1200" dirty="0">
                <a:solidFill>
                  <a:schemeClr val="tx1"/>
                </a:solidFill>
                <a:effectLst/>
                <a:latin typeface="Tw Cen MT" panose="020B0602020104020603" pitchFamily="34" charset="0"/>
                <a:ea typeface="+mn-ea"/>
                <a:cs typeface="+mn-cs"/>
              </a:rPr>
              <a:t>Mental Health Education Literacy Schools: Linking to a Continuum of Well-Being </a:t>
            </a:r>
            <a:endParaRPr lang="en-US" dirty="0"/>
          </a:p>
          <a:p>
            <a:r>
              <a:rPr lang="en-US" sz="1200" kern="1200" dirty="0">
                <a:solidFill>
                  <a:schemeClr val="tx1"/>
                </a:solidFill>
                <a:effectLst/>
                <a:latin typeface="Tw Cen MT" panose="020B0602020104020603" pitchFamily="34" charset="0"/>
                <a:ea typeface="+mn-ea"/>
                <a:cs typeface="+mn-cs"/>
              </a:rPr>
              <a:t>English Language Learner/Multilingual Learner Parent Resources Social Emotional Learning: Essential for Learning, Essential for Life </a:t>
            </a:r>
            <a:endParaRPr lang="en-US" dirty="0"/>
          </a:p>
          <a:p>
            <a:r>
              <a:rPr lang="en-US" sz="1200" kern="1200" dirty="0">
                <a:solidFill>
                  <a:schemeClr val="tx1"/>
                </a:solidFill>
                <a:effectLst/>
                <a:latin typeface="Tw Cen MT" panose="020B0602020104020603" pitchFamily="34" charset="0"/>
                <a:ea typeface="+mn-ea"/>
                <a:cs typeface="+mn-cs"/>
              </a:rPr>
              <a:t>Guidelines and Resources for Social and Emotional Development and Learning (SEDL) in New York State </a:t>
            </a:r>
            <a:endParaRPr lang="en-US" dirty="0"/>
          </a:p>
          <a:p>
            <a:r>
              <a:rPr lang="en-US" sz="1200" kern="1200" dirty="0">
                <a:solidFill>
                  <a:schemeClr val="tx1"/>
                </a:solidFill>
                <a:effectLst/>
                <a:latin typeface="Tw Cen MT" panose="020B0602020104020603" pitchFamily="34" charset="0"/>
                <a:ea typeface="+mn-ea"/>
                <a:cs typeface="+mn-cs"/>
              </a:rPr>
              <a:t>NYSED Information and Resources Regarding Restorative Justice and Trauma Sensitivity Training </a:t>
            </a:r>
            <a:endParaRPr lang="en-US" dirty="0"/>
          </a:p>
          <a:p>
            <a:r>
              <a:rPr lang="en-US" sz="1200" kern="1200" dirty="0">
                <a:solidFill>
                  <a:schemeClr val="tx1"/>
                </a:solidFill>
                <a:effectLst/>
                <a:latin typeface="Tw Cen MT" panose="020B0602020104020603" pitchFamily="34" charset="0"/>
                <a:ea typeface="+mn-ea"/>
                <a:cs typeface="+mn-cs"/>
              </a:rPr>
              <a:t>The New York State Dignity for All Students Act (DASA) </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C402BB35-80CD-48F2-BC42-069AB2A9E037}" type="slidenum">
              <a:rPr lang="en-US" smtClean="0"/>
              <a:t>13</a:t>
            </a:fld>
            <a:endParaRPr lang="en-US"/>
          </a:p>
        </p:txBody>
      </p:sp>
    </p:spTree>
    <p:extLst>
      <p:ext uri="{BB962C8B-B14F-4D97-AF65-F5344CB8AC3E}">
        <p14:creationId xmlns:p14="http://schemas.microsoft.com/office/powerpoint/2010/main" val="161643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w Cen MT" panose="020B0602020104020603" pitchFamily="34" charset="0"/>
                <a:ea typeface="+mn-ea"/>
                <a:cs typeface="+mn-cs"/>
              </a:rPr>
              <a:t>DESCRIPTION </a:t>
            </a:r>
            <a:endParaRPr lang="en-US" dirty="0"/>
          </a:p>
          <a:p>
            <a:r>
              <a:rPr lang="en-US" sz="1200" b="1" kern="1200" dirty="0">
                <a:solidFill>
                  <a:schemeClr val="tx1"/>
                </a:solidFill>
                <a:effectLst/>
                <a:latin typeface="Tw Cen MT" panose="020B0602020104020603" pitchFamily="34" charset="0"/>
                <a:ea typeface="+mn-ea"/>
                <a:cs typeface="+mn-cs"/>
              </a:rPr>
              <a:t>A welcoming and affirming environment </a:t>
            </a:r>
            <a:r>
              <a:rPr lang="en-US" sz="1200" kern="1200" dirty="0">
                <a:solidFill>
                  <a:schemeClr val="tx1"/>
                </a:solidFill>
                <a:effectLst/>
                <a:latin typeface="Tw Cen MT" panose="020B0602020104020603" pitchFamily="34" charset="0"/>
                <a:ea typeface="+mn-ea"/>
                <a:cs typeface="+mn-cs"/>
              </a:rPr>
              <a:t>feels safe. It is a space where people can find themselves represented and reflected, and where they understand that all people are treated with respect and dignity. The environment ensures all cultural identities (i.e. race, ethnicity, age, gender, sexual orientation, disability, language, religion, socioeconomic background) are affirmed, valued, and used as vehicles for teaching and learning. </a:t>
            </a:r>
          </a:p>
          <a:p>
            <a:endParaRPr lang="en-US" sz="1200" kern="1200" dirty="0">
              <a:solidFill>
                <a:schemeClr val="tx1"/>
              </a:solidFill>
              <a:effectLst/>
              <a:latin typeface="Tw Cen MT" panose="020B0602020104020603" pitchFamily="34" charset="0"/>
              <a:ea typeface="+mn-ea"/>
              <a:cs typeface="+mn-cs"/>
            </a:endParaRPr>
          </a:p>
          <a:p>
            <a:r>
              <a:rPr lang="en-US" sz="1200" b="1" kern="1200" dirty="0">
                <a:solidFill>
                  <a:schemeClr val="tx1"/>
                </a:solidFill>
                <a:effectLst/>
                <a:latin typeface="Tw Cen MT" panose="020B0602020104020603" pitchFamily="34" charset="0"/>
                <a:ea typeface="+mn-ea"/>
                <a:cs typeface="+mn-cs"/>
              </a:rPr>
              <a:t>RESOURCES </a:t>
            </a:r>
            <a:endParaRPr lang="en-US" dirty="0"/>
          </a:p>
          <a:p>
            <a:r>
              <a:rPr lang="en-US" sz="1200" kern="1200" dirty="0">
                <a:solidFill>
                  <a:schemeClr val="tx1"/>
                </a:solidFill>
                <a:effectLst/>
                <a:latin typeface="Tw Cen MT" panose="020B0602020104020603" pitchFamily="34" charset="0"/>
                <a:ea typeface="+mn-ea"/>
                <a:cs typeface="+mn-cs"/>
              </a:rPr>
              <a:t>School Climate and Culture Index </a:t>
            </a:r>
            <a:endParaRPr lang="en-US" dirty="0"/>
          </a:p>
          <a:p>
            <a:r>
              <a:rPr lang="en-US" sz="1200" kern="1200" dirty="0">
                <a:solidFill>
                  <a:schemeClr val="tx1"/>
                </a:solidFill>
                <a:effectLst/>
                <a:latin typeface="Tw Cen MT" panose="020B0602020104020603" pitchFamily="34" charset="0"/>
                <a:ea typeface="+mn-ea"/>
                <a:cs typeface="+mn-cs"/>
              </a:rPr>
              <a:t>Mental Health Education Literacy Schools: Linking to a Continuum of Well-Being </a:t>
            </a:r>
            <a:endParaRPr lang="en-US" dirty="0"/>
          </a:p>
          <a:p>
            <a:r>
              <a:rPr lang="en-US" sz="1200" kern="1200" dirty="0">
                <a:solidFill>
                  <a:schemeClr val="tx1"/>
                </a:solidFill>
                <a:effectLst/>
                <a:latin typeface="Tw Cen MT" panose="020B0602020104020603" pitchFamily="34" charset="0"/>
                <a:ea typeface="+mn-ea"/>
                <a:cs typeface="+mn-cs"/>
              </a:rPr>
              <a:t>English Language Learner/Multilingual Learner Parent Resources </a:t>
            </a:r>
          </a:p>
          <a:p>
            <a:r>
              <a:rPr lang="en-US" sz="1200" kern="1200" dirty="0">
                <a:solidFill>
                  <a:schemeClr val="tx1"/>
                </a:solidFill>
                <a:effectLst/>
                <a:latin typeface="Tw Cen MT" panose="020B0602020104020603" pitchFamily="34" charset="0"/>
                <a:ea typeface="+mn-ea"/>
                <a:cs typeface="+mn-cs"/>
              </a:rPr>
              <a:t>Social Emotional Learning: Essential for Learning, Essential for Life </a:t>
            </a:r>
            <a:endParaRPr lang="en-US" dirty="0"/>
          </a:p>
          <a:p>
            <a:r>
              <a:rPr lang="en-US" sz="1200" kern="1200" dirty="0">
                <a:solidFill>
                  <a:schemeClr val="tx1"/>
                </a:solidFill>
                <a:effectLst/>
                <a:latin typeface="Tw Cen MT" panose="020B0602020104020603" pitchFamily="34" charset="0"/>
                <a:ea typeface="+mn-ea"/>
                <a:cs typeface="+mn-cs"/>
              </a:rPr>
              <a:t>Guidelines and Resources for Social and Emotional Development and Learning (SEDL) in New York State </a:t>
            </a:r>
            <a:endParaRPr lang="en-US" dirty="0"/>
          </a:p>
          <a:p>
            <a:r>
              <a:rPr lang="en-US" sz="1200" kern="1200" dirty="0">
                <a:solidFill>
                  <a:schemeClr val="tx1"/>
                </a:solidFill>
                <a:effectLst/>
                <a:latin typeface="Tw Cen MT" panose="020B0602020104020603" pitchFamily="34" charset="0"/>
                <a:ea typeface="+mn-ea"/>
                <a:cs typeface="+mn-cs"/>
              </a:rPr>
              <a:t>NYSED Information and Resources Regarding Restorative Justice and Trauma Sensitivity Training </a:t>
            </a:r>
            <a:endParaRPr lang="en-US" dirty="0"/>
          </a:p>
          <a:p>
            <a:r>
              <a:rPr lang="en-US" sz="1200" kern="1200" dirty="0">
                <a:solidFill>
                  <a:schemeClr val="tx1"/>
                </a:solidFill>
                <a:effectLst/>
                <a:latin typeface="Tw Cen MT" panose="020B0602020104020603" pitchFamily="34" charset="0"/>
                <a:ea typeface="+mn-ea"/>
                <a:cs typeface="+mn-cs"/>
              </a:rPr>
              <a:t>The New York State Dignity for All Students Act (DASA)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14</a:t>
            </a:fld>
            <a:endParaRPr lang="en-US" noProof="0" dirty="0"/>
          </a:p>
        </p:txBody>
      </p:sp>
    </p:spTree>
    <p:extLst>
      <p:ext uri="{BB962C8B-B14F-4D97-AF65-F5344CB8AC3E}">
        <p14:creationId xmlns:p14="http://schemas.microsoft.com/office/powerpoint/2010/main" val="744251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w Cen MT" panose="020B0602020104020603" pitchFamily="34" charset="0"/>
                <a:ea typeface="+mn-ea"/>
                <a:cs typeface="+mn-cs"/>
              </a:rPr>
              <a:t>DESCRIPTION </a:t>
            </a:r>
            <a:endParaRPr lang="en-US" dirty="0"/>
          </a:p>
          <a:p>
            <a:r>
              <a:rPr lang="en-US" sz="1200" b="1" kern="1200" dirty="0">
                <a:solidFill>
                  <a:schemeClr val="tx1"/>
                </a:solidFill>
                <a:effectLst/>
                <a:latin typeface="Tw Cen MT" panose="020B0602020104020603" pitchFamily="34" charset="0"/>
                <a:ea typeface="+mn-ea"/>
                <a:cs typeface="+mn-cs"/>
              </a:rPr>
              <a:t>A welcoming and affirming environment </a:t>
            </a:r>
            <a:r>
              <a:rPr lang="en-US" sz="1200" kern="1200" dirty="0">
                <a:solidFill>
                  <a:schemeClr val="tx1"/>
                </a:solidFill>
                <a:effectLst/>
                <a:latin typeface="Tw Cen MT" panose="020B0602020104020603" pitchFamily="34" charset="0"/>
                <a:ea typeface="+mn-ea"/>
                <a:cs typeface="+mn-cs"/>
              </a:rPr>
              <a:t>feels safe. It is a space where people can find themselves represented and reflected, and where they understand that all people are treated with respect and dignity. The environment ensures all cultural identities (i.e. race, ethnicity, age, gender, sexual orientation, disability, language, religion, socioeconomic background) are affirmed, valued, and used as vehicles for teaching and learning. </a:t>
            </a:r>
          </a:p>
          <a:p>
            <a:endParaRPr lang="en-US" sz="1200" kern="1200" dirty="0">
              <a:solidFill>
                <a:schemeClr val="tx1"/>
              </a:solidFill>
              <a:effectLst/>
              <a:latin typeface="Tw Cen MT" panose="020B0602020104020603" pitchFamily="34" charset="0"/>
              <a:ea typeface="+mn-ea"/>
              <a:cs typeface="+mn-cs"/>
            </a:endParaRPr>
          </a:p>
          <a:p>
            <a:r>
              <a:rPr lang="en-US" sz="1200" b="1" kern="1200" dirty="0">
                <a:solidFill>
                  <a:schemeClr val="tx1"/>
                </a:solidFill>
                <a:effectLst/>
                <a:latin typeface="Tw Cen MT" panose="020B0602020104020603" pitchFamily="34" charset="0"/>
                <a:ea typeface="+mn-ea"/>
                <a:cs typeface="+mn-cs"/>
              </a:rPr>
              <a:t>RESOURCES </a:t>
            </a:r>
            <a:endParaRPr lang="en-US" dirty="0"/>
          </a:p>
          <a:p>
            <a:r>
              <a:rPr lang="en-US" sz="1200" kern="1200" dirty="0">
                <a:solidFill>
                  <a:schemeClr val="tx1"/>
                </a:solidFill>
                <a:effectLst/>
                <a:latin typeface="Tw Cen MT" panose="020B0602020104020603" pitchFamily="34" charset="0"/>
                <a:ea typeface="+mn-ea"/>
                <a:cs typeface="+mn-cs"/>
              </a:rPr>
              <a:t>School Climate and Culture Index </a:t>
            </a:r>
            <a:endParaRPr lang="en-US" dirty="0"/>
          </a:p>
          <a:p>
            <a:r>
              <a:rPr lang="en-US" sz="1200" kern="1200" dirty="0">
                <a:solidFill>
                  <a:schemeClr val="tx1"/>
                </a:solidFill>
                <a:effectLst/>
                <a:latin typeface="Tw Cen MT" panose="020B0602020104020603" pitchFamily="34" charset="0"/>
                <a:ea typeface="+mn-ea"/>
                <a:cs typeface="+mn-cs"/>
              </a:rPr>
              <a:t>Mental Health Education Literacy Schools: Linking to a Continuum of Well-Being </a:t>
            </a:r>
            <a:endParaRPr lang="en-US" dirty="0"/>
          </a:p>
          <a:p>
            <a:r>
              <a:rPr lang="en-US" sz="1200" kern="1200" dirty="0">
                <a:solidFill>
                  <a:schemeClr val="tx1"/>
                </a:solidFill>
                <a:effectLst/>
                <a:latin typeface="Tw Cen MT" panose="020B0602020104020603" pitchFamily="34" charset="0"/>
                <a:ea typeface="+mn-ea"/>
                <a:cs typeface="+mn-cs"/>
              </a:rPr>
              <a:t>English Language Learner/Multilingual Learner Parent Resources </a:t>
            </a:r>
          </a:p>
          <a:p>
            <a:r>
              <a:rPr lang="en-US" sz="1200" kern="1200" dirty="0">
                <a:solidFill>
                  <a:schemeClr val="tx1"/>
                </a:solidFill>
                <a:effectLst/>
                <a:latin typeface="Tw Cen MT" panose="020B0602020104020603" pitchFamily="34" charset="0"/>
                <a:ea typeface="+mn-ea"/>
                <a:cs typeface="+mn-cs"/>
              </a:rPr>
              <a:t>Social Emotional Learning: Essential for Learning, Essential for Life </a:t>
            </a:r>
            <a:endParaRPr lang="en-US" dirty="0"/>
          </a:p>
          <a:p>
            <a:r>
              <a:rPr lang="en-US" sz="1200" kern="1200" dirty="0">
                <a:solidFill>
                  <a:schemeClr val="tx1"/>
                </a:solidFill>
                <a:effectLst/>
                <a:latin typeface="Tw Cen MT" panose="020B0602020104020603" pitchFamily="34" charset="0"/>
                <a:ea typeface="+mn-ea"/>
                <a:cs typeface="+mn-cs"/>
              </a:rPr>
              <a:t>Guidelines and Resources for Social and Emotional Development and Learning (SEDL) in New York State </a:t>
            </a:r>
            <a:endParaRPr lang="en-US" dirty="0"/>
          </a:p>
          <a:p>
            <a:r>
              <a:rPr lang="en-US" sz="1200" kern="1200" dirty="0">
                <a:solidFill>
                  <a:schemeClr val="tx1"/>
                </a:solidFill>
                <a:effectLst/>
                <a:latin typeface="Tw Cen MT" panose="020B0602020104020603" pitchFamily="34" charset="0"/>
                <a:ea typeface="+mn-ea"/>
                <a:cs typeface="+mn-cs"/>
              </a:rPr>
              <a:t>NYSED Information and Resources Regarding Restorative Justice and Trauma Sensitivity Training </a:t>
            </a:r>
            <a:endParaRPr lang="en-US" dirty="0"/>
          </a:p>
          <a:p>
            <a:r>
              <a:rPr lang="en-US" sz="1200" kern="1200" dirty="0">
                <a:solidFill>
                  <a:schemeClr val="tx1"/>
                </a:solidFill>
                <a:effectLst/>
                <a:latin typeface="Tw Cen MT" panose="020B0602020104020603" pitchFamily="34" charset="0"/>
                <a:ea typeface="+mn-ea"/>
                <a:cs typeface="+mn-cs"/>
              </a:rPr>
              <a:t>The New York State Dignity for All Students Act (DASA)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15</a:t>
            </a:fld>
            <a:endParaRPr lang="en-US" noProof="0" dirty="0"/>
          </a:p>
        </p:txBody>
      </p:sp>
    </p:spTree>
    <p:extLst>
      <p:ext uri="{BB962C8B-B14F-4D97-AF65-F5344CB8AC3E}">
        <p14:creationId xmlns:p14="http://schemas.microsoft.com/office/powerpoint/2010/main" val="3994436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16</a:t>
            </a:fld>
            <a:endParaRPr lang="en-US" noProof="0" dirty="0"/>
          </a:p>
        </p:txBody>
      </p:sp>
    </p:spTree>
    <p:extLst>
      <p:ext uri="{BB962C8B-B14F-4D97-AF65-F5344CB8AC3E}">
        <p14:creationId xmlns:p14="http://schemas.microsoft.com/office/powerpoint/2010/main" val="1994631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17</a:t>
            </a:fld>
            <a:endParaRPr lang="en-US" noProof="0" dirty="0"/>
          </a:p>
        </p:txBody>
      </p:sp>
    </p:spTree>
    <p:extLst>
      <p:ext uri="{BB962C8B-B14F-4D97-AF65-F5344CB8AC3E}">
        <p14:creationId xmlns:p14="http://schemas.microsoft.com/office/powerpoint/2010/main" val="1065057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 Break</a:t>
            </a:r>
          </a:p>
        </p:txBody>
      </p:sp>
      <p:sp>
        <p:nvSpPr>
          <p:cNvPr id="4" name="Slide Number Placeholder 3"/>
          <p:cNvSpPr>
            <a:spLocks noGrp="1"/>
          </p:cNvSpPr>
          <p:nvPr>
            <p:ph type="sldNum" sz="quarter" idx="5"/>
          </p:nvPr>
        </p:nvSpPr>
        <p:spPr/>
        <p:txBody>
          <a:bodyPr/>
          <a:lstStyle/>
          <a:p>
            <a:fld id="{84F7277A-C5A6-4406-BAAD-0BB05E2532E7}" type="slidenum">
              <a:rPr lang="en-US" smtClean="0"/>
              <a:t>18</a:t>
            </a:fld>
            <a:endParaRPr lang="en-US"/>
          </a:p>
        </p:txBody>
      </p:sp>
    </p:spTree>
    <p:extLst>
      <p:ext uri="{BB962C8B-B14F-4D97-AF65-F5344CB8AC3E}">
        <p14:creationId xmlns:p14="http://schemas.microsoft.com/office/powerpoint/2010/main" val="2114379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Breakout rooms</a:t>
            </a:r>
          </a:p>
          <a:p>
            <a:r>
              <a:rPr lang="en-US">
                <a:cs typeface="Calibri"/>
              </a:rPr>
              <a:t>5 minute and 38 sec</a:t>
            </a:r>
          </a:p>
          <a:p>
            <a:r>
              <a:rPr lang="en-US">
                <a:cs typeface="Calibri"/>
              </a:rPr>
              <a:t>15 minutes</a:t>
            </a:r>
          </a:p>
        </p:txBody>
      </p:sp>
      <p:sp>
        <p:nvSpPr>
          <p:cNvPr id="4" name="Slide Number Placeholder 3"/>
          <p:cNvSpPr>
            <a:spLocks noGrp="1"/>
          </p:cNvSpPr>
          <p:nvPr>
            <p:ph type="sldNum" sz="quarter" idx="5"/>
          </p:nvPr>
        </p:nvSpPr>
        <p:spPr/>
        <p:txBody>
          <a:bodyPr/>
          <a:lstStyle/>
          <a:p>
            <a:fld id="{C402BB35-80CD-48F2-BC42-069AB2A9E037}" type="slidenum">
              <a:rPr lang="en-US" smtClean="0"/>
              <a:t>19</a:t>
            </a:fld>
            <a:endParaRPr lang="en-US"/>
          </a:p>
        </p:txBody>
      </p:sp>
    </p:spTree>
    <p:extLst>
      <p:ext uri="{BB962C8B-B14F-4D97-AF65-F5344CB8AC3E}">
        <p14:creationId xmlns:p14="http://schemas.microsoft.com/office/powerpoint/2010/main" val="394650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latin typeface="Roboto Light"/>
                <a:ea typeface="Roboto Light"/>
                <a:cs typeface="Roboto Light"/>
                <a:sym typeface="Roboto Light"/>
              </a:rPr>
              <a:t>Establishing norms for online learning experiences reinforces different behaviors, but also can improve the virtual meeting by providing participants with anticipated processes. </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Norms can be written to reflect the needs and dynamics of the group.</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Suggestion: If using Zoom or an online platform that includes a polling feature, participants can vote on which norms they agree. This allows participants to have voice and choice in the selection of norms for interaction.</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The norms written for this slide are more specifically crafted for an audience of professional developers, and suggest strategies to assist participants in adhering to the norms for interaction.</a:t>
            </a:r>
            <a:endParaRPr/>
          </a:p>
        </p:txBody>
      </p:sp>
      <p:sp>
        <p:nvSpPr>
          <p:cNvPr id="183" name="Google Shape;18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Jess – 2 minutes</a:t>
            </a:r>
          </a:p>
          <a:p>
            <a:endParaRPr lang="en-US" dirty="0">
              <a:cs typeface="Calibri"/>
            </a:endParaRPr>
          </a:p>
          <a:p>
            <a:r>
              <a:rPr lang="en-US" dirty="0">
                <a:cs typeface="Calibri"/>
              </a:rPr>
              <a:t>Neuroscience research on the association of certain stress hormones, such as cortisol, and brain functioning demonstrates that environments that reduce stress hormones are ones that are calm, supportive, routinized, and make students feel safe.</a:t>
            </a:r>
          </a:p>
        </p:txBody>
      </p:sp>
      <p:sp>
        <p:nvSpPr>
          <p:cNvPr id="4" name="Slide Number Placeholder 3"/>
          <p:cNvSpPr>
            <a:spLocks noGrp="1"/>
          </p:cNvSpPr>
          <p:nvPr>
            <p:ph type="sldNum" sz="quarter" idx="5"/>
          </p:nvPr>
        </p:nvSpPr>
        <p:spPr/>
        <p:txBody>
          <a:bodyPr/>
          <a:lstStyle/>
          <a:p>
            <a:fld id="{C402BB35-80CD-48F2-BC42-069AB2A9E037}" type="slidenum">
              <a:rPr lang="en-US" smtClean="0"/>
              <a:t>21</a:t>
            </a:fld>
            <a:endParaRPr lang="en-US"/>
          </a:p>
        </p:txBody>
      </p:sp>
    </p:spTree>
    <p:extLst>
      <p:ext uri="{BB962C8B-B14F-4D97-AF65-F5344CB8AC3E}">
        <p14:creationId xmlns:p14="http://schemas.microsoft.com/office/powerpoint/2010/main" val="2116551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Remind participants these are on NYSED</a:t>
            </a:r>
          </a:p>
        </p:txBody>
      </p:sp>
      <p:sp>
        <p:nvSpPr>
          <p:cNvPr id="4" name="Slide Number Placeholder 3"/>
          <p:cNvSpPr>
            <a:spLocks noGrp="1"/>
          </p:cNvSpPr>
          <p:nvPr>
            <p:ph type="sldNum" sz="quarter" idx="5"/>
          </p:nvPr>
        </p:nvSpPr>
        <p:spPr/>
        <p:txBody>
          <a:bodyPr/>
          <a:lstStyle/>
          <a:p>
            <a:fld id="{35C5C010-011D-4664-8B39-ED5196F19F21}" type="slidenum">
              <a:rPr lang="en-US"/>
              <a:t>22</a:t>
            </a:fld>
            <a:endParaRPr lang="en-US"/>
          </a:p>
        </p:txBody>
      </p:sp>
    </p:spTree>
    <p:extLst>
      <p:ext uri="{BB962C8B-B14F-4D97-AF65-F5344CB8AC3E}">
        <p14:creationId xmlns:p14="http://schemas.microsoft.com/office/powerpoint/2010/main" val="1290184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25 minutes</a:t>
            </a:r>
          </a:p>
          <a:p>
            <a:br>
              <a:rPr lang="en-US">
                <a:cs typeface="+mn-lt"/>
              </a:rPr>
            </a:br>
            <a:endParaRPr lang="en-US"/>
          </a:p>
          <a:p>
            <a:r>
              <a:rPr lang="en-US" b="1"/>
              <a:t>Facilitator’s Pause Point:  This activity can also be done in an breakout room.  However, there is a fair amount of content and so allow for enough exploration and processing time.</a:t>
            </a: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9A7E7360-FFD3-4CA9-B3F0-D8E771041AA7}" type="slidenum">
              <a:rPr lang="en-US"/>
              <a:t>23</a:t>
            </a:fld>
            <a:endParaRPr lang="en-US"/>
          </a:p>
        </p:txBody>
      </p:sp>
    </p:spTree>
    <p:extLst>
      <p:ext uri="{BB962C8B-B14F-4D97-AF65-F5344CB8AC3E}">
        <p14:creationId xmlns:p14="http://schemas.microsoft.com/office/powerpoint/2010/main" val="3681356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Jess – 2 minutes</a:t>
            </a:r>
          </a:p>
          <a:p>
            <a:endParaRPr lang="en-US" dirty="0">
              <a:cs typeface="Calibri"/>
            </a:endParaRPr>
          </a:p>
          <a:p>
            <a:r>
              <a:rPr lang="en-US" dirty="0">
                <a:cs typeface="Calibri"/>
              </a:rPr>
              <a:t>Neuroscience research on the association of certain stress hormones, such as cortisol, and brain functioning demonstrates that environments that reduce stress hormones are ones that are calm, supportive, routinized, and make students feel safe.</a:t>
            </a:r>
          </a:p>
        </p:txBody>
      </p:sp>
      <p:sp>
        <p:nvSpPr>
          <p:cNvPr id="4" name="Slide Number Placeholder 3"/>
          <p:cNvSpPr>
            <a:spLocks noGrp="1"/>
          </p:cNvSpPr>
          <p:nvPr>
            <p:ph type="sldNum" sz="quarter" idx="5"/>
          </p:nvPr>
        </p:nvSpPr>
        <p:spPr/>
        <p:txBody>
          <a:bodyPr/>
          <a:lstStyle/>
          <a:p>
            <a:fld id="{C402BB35-80CD-48F2-BC42-069AB2A9E037}" type="slidenum">
              <a:rPr lang="en-US" smtClean="0"/>
              <a:t>24</a:t>
            </a:fld>
            <a:endParaRPr lang="en-US"/>
          </a:p>
        </p:txBody>
      </p:sp>
    </p:spTree>
    <p:extLst>
      <p:ext uri="{BB962C8B-B14F-4D97-AF65-F5344CB8AC3E}">
        <p14:creationId xmlns:p14="http://schemas.microsoft.com/office/powerpoint/2010/main" val="1033653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 Break</a:t>
            </a:r>
          </a:p>
        </p:txBody>
      </p:sp>
      <p:sp>
        <p:nvSpPr>
          <p:cNvPr id="4" name="Slide Number Placeholder 3"/>
          <p:cNvSpPr>
            <a:spLocks noGrp="1"/>
          </p:cNvSpPr>
          <p:nvPr>
            <p:ph type="sldNum" sz="quarter" idx="5"/>
          </p:nvPr>
        </p:nvSpPr>
        <p:spPr/>
        <p:txBody>
          <a:bodyPr/>
          <a:lstStyle/>
          <a:p>
            <a:fld id="{84F7277A-C5A6-4406-BAAD-0BB05E2532E7}" type="slidenum">
              <a:rPr lang="en-US" smtClean="0"/>
              <a:t>25</a:t>
            </a:fld>
            <a:endParaRPr lang="en-US"/>
          </a:p>
        </p:txBody>
      </p:sp>
    </p:spTree>
    <p:extLst>
      <p:ext uri="{BB962C8B-B14F-4D97-AF65-F5344CB8AC3E}">
        <p14:creationId xmlns:p14="http://schemas.microsoft.com/office/powerpoint/2010/main" val="2505378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25 minutes</a:t>
            </a:r>
          </a:p>
          <a:p>
            <a:br>
              <a:rPr lang="en-US">
                <a:cs typeface="+mn-lt"/>
              </a:rPr>
            </a:br>
            <a:endParaRPr lang="en-US"/>
          </a:p>
          <a:p>
            <a:r>
              <a:rPr lang="en-US" b="1"/>
              <a:t>Facilitator’s Pause Point:  This activity can also be done in an breakout room.  However, there is a fair amount of content and so allow for enough exploration and processing time.</a:t>
            </a: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9A7E7360-FFD3-4CA9-B3F0-D8E771041AA7}" type="slidenum">
              <a:rPr lang="en-US"/>
              <a:t>26</a:t>
            </a:fld>
            <a:endParaRPr lang="en-US"/>
          </a:p>
        </p:txBody>
      </p:sp>
    </p:spTree>
    <p:extLst>
      <p:ext uri="{BB962C8B-B14F-4D97-AF65-F5344CB8AC3E}">
        <p14:creationId xmlns:p14="http://schemas.microsoft.com/office/powerpoint/2010/main" val="3251302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25 minutes</a:t>
            </a:r>
          </a:p>
          <a:p>
            <a:br>
              <a:rPr lang="en-US">
                <a:cs typeface="+mn-lt"/>
              </a:rPr>
            </a:br>
            <a:endParaRPr lang="en-US"/>
          </a:p>
          <a:p>
            <a:r>
              <a:rPr lang="en-US" b="1"/>
              <a:t>Facilitator’s Pause Point:  This activity can also be done in an breakout room.  However, there is a fair amount of content and so allow for enough exploration and processing time.</a:t>
            </a: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9A7E7360-FFD3-4CA9-B3F0-D8E771041AA7}" type="slidenum">
              <a:rPr lang="en-US"/>
              <a:t>27</a:t>
            </a:fld>
            <a:endParaRPr lang="en-US"/>
          </a:p>
        </p:txBody>
      </p:sp>
    </p:spTree>
    <p:extLst>
      <p:ext uri="{BB962C8B-B14F-4D97-AF65-F5344CB8AC3E}">
        <p14:creationId xmlns:p14="http://schemas.microsoft.com/office/powerpoint/2010/main" val="4286829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Jess – 2 minutes</a:t>
            </a:r>
          </a:p>
          <a:p>
            <a:endParaRPr lang="en-US" dirty="0">
              <a:cs typeface="Calibri"/>
            </a:endParaRPr>
          </a:p>
          <a:p>
            <a:r>
              <a:rPr lang="en-US" dirty="0">
                <a:cs typeface="Calibri"/>
              </a:rPr>
              <a:t>Neuroscience research on the association of certain stress hormones, such as cortisol, and brain functioning demonstrates that environments that reduce stress hormones are ones that are calm, supportive, routinized, and make students feel safe.</a:t>
            </a:r>
          </a:p>
        </p:txBody>
      </p:sp>
      <p:sp>
        <p:nvSpPr>
          <p:cNvPr id="4" name="Slide Number Placeholder 3"/>
          <p:cNvSpPr>
            <a:spLocks noGrp="1"/>
          </p:cNvSpPr>
          <p:nvPr>
            <p:ph type="sldNum" sz="quarter" idx="5"/>
          </p:nvPr>
        </p:nvSpPr>
        <p:spPr/>
        <p:txBody>
          <a:bodyPr/>
          <a:lstStyle/>
          <a:p>
            <a:fld id="{C402BB35-80CD-48F2-BC42-069AB2A9E037}" type="slidenum">
              <a:rPr lang="en-US" smtClean="0"/>
              <a:t>28</a:t>
            </a:fld>
            <a:endParaRPr lang="en-US"/>
          </a:p>
        </p:txBody>
      </p:sp>
    </p:spTree>
    <p:extLst>
      <p:ext uri="{BB962C8B-B14F-4D97-AF65-F5344CB8AC3E}">
        <p14:creationId xmlns:p14="http://schemas.microsoft.com/office/powerpoint/2010/main" val="3983214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29</a:t>
            </a:fld>
            <a:endParaRPr lang="en-US" noProof="0" dirty="0"/>
          </a:p>
        </p:txBody>
      </p:sp>
    </p:spTree>
    <p:extLst>
      <p:ext uri="{BB962C8B-B14F-4D97-AF65-F5344CB8AC3E}">
        <p14:creationId xmlns:p14="http://schemas.microsoft.com/office/powerpoint/2010/main" val="508074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Suggesting a similar activity with </a:t>
            </a:r>
            <a:r>
              <a:rPr lang="en-US" dirty="0">
                <a:hlinkClick r:id="rId3"/>
              </a:rPr>
              <a:t>https://casel.org/wp-content/uploads/2021/03/SEL-Rising-Up-Together.pdf</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C402BB35-80CD-48F2-BC42-069AB2A9E037}" type="slidenum">
              <a:rPr lang="en-US" smtClean="0"/>
              <a:t>30</a:t>
            </a:fld>
            <a:endParaRPr lang="en-US"/>
          </a:p>
        </p:txBody>
      </p:sp>
    </p:spTree>
    <p:extLst>
      <p:ext uri="{BB962C8B-B14F-4D97-AF65-F5344CB8AC3E}">
        <p14:creationId xmlns:p14="http://schemas.microsoft.com/office/powerpoint/2010/main" val="277875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latin typeface="Roboto Light"/>
                <a:ea typeface="Roboto Light"/>
                <a:cs typeface="Roboto Light"/>
                <a:sym typeface="Roboto Light"/>
              </a:rPr>
              <a:t>Establishing norms for online learning experiences reinforces different behaviors, but also can improve the virtual meeting by providing participants with anticipated processes. </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Norms can be written to reflect the needs and dynamics of the group.</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Suggestion: If using Zoom or an online platform that includes a polling feature, participants can vote on which norms they agree. This allows participants to have voice and choice in the selection of norms for interaction.</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The norms written for this slide are more specifically crafted for an audience of professional developers, and suggest strategies to assist participants in adhering to the norms for interaction.</a:t>
            </a:r>
            <a:endParaRPr/>
          </a:p>
        </p:txBody>
      </p:sp>
      <p:sp>
        <p:nvSpPr>
          <p:cNvPr id="183" name="Google Shape;18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06904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Jess – 2 minutes</a:t>
            </a:r>
          </a:p>
          <a:p>
            <a:endParaRPr lang="en-US" dirty="0">
              <a:cs typeface="Calibri"/>
            </a:endParaRPr>
          </a:p>
          <a:p>
            <a:r>
              <a:rPr lang="en-US" dirty="0">
                <a:cs typeface="Calibri"/>
              </a:rPr>
              <a:t>Neuroscience research on the association of certain stress hormones, such as cortisol, and brain functioning demonstrates that environments that reduce stress hormones are ones that are calm, supportive, routinized, and make students feel safe.</a:t>
            </a:r>
          </a:p>
        </p:txBody>
      </p:sp>
      <p:sp>
        <p:nvSpPr>
          <p:cNvPr id="4" name="Slide Number Placeholder 3"/>
          <p:cNvSpPr>
            <a:spLocks noGrp="1"/>
          </p:cNvSpPr>
          <p:nvPr>
            <p:ph type="sldNum" sz="quarter" idx="5"/>
          </p:nvPr>
        </p:nvSpPr>
        <p:spPr/>
        <p:txBody>
          <a:bodyPr/>
          <a:lstStyle/>
          <a:p>
            <a:fld id="{C402BB35-80CD-48F2-BC42-069AB2A9E037}" type="slidenum">
              <a:rPr lang="en-US" smtClean="0"/>
              <a:t>31</a:t>
            </a:fld>
            <a:endParaRPr lang="en-US"/>
          </a:p>
        </p:txBody>
      </p:sp>
    </p:spTree>
    <p:extLst>
      <p:ext uri="{BB962C8B-B14F-4D97-AF65-F5344CB8AC3E}">
        <p14:creationId xmlns:p14="http://schemas.microsoft.com/office/powerpoint/2010/main" val="4246648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Sonia Galaviz - YouTube</a:t>
            </a:r>
            <a:endParaRPr lang="en-US"/>
          </a:p>
        </p:txBody>
      </p:sp>
      <p:sp>
        <p:nvSpPr>
          <p:cNvPr id="4" name="Slide Number Placeholder 3"/>
          <p:cNvSpPr>
            <a:spLocks noGrp="1"/>
          </p:cNvSpPr>
          <p:nvPr>
            <p:ph type="sldNum" sz="quarter" idx="5"/>
          </p:nvPr>
        </p:nvSpPr>
        <p:spPr/>
        <p:txBody>
          <a:bodyPr/>
          <a:lstStyle/>
          <a:p>
            <a:fld id="{C402BB35-80CD-48F2-BC42-069AB2A9E037}" type="slidenum">
              <a:rPr lang="en-US" smtClean="0"/>
              <a:t>32</a:t>
            </a:fld>
            <a:endParaRPr lang="en-US"/>
          </a:p>
        </p:txBody>
      </p:sp>
    </p:spTree>
    <p:extLst>
      <p:ext uri="{BB962C8B-B14F-4D97-AF65-F5344CB8AC3E}">
        <p14:creationId xmlns:p14="http://schemas.microsoft.com/office/powerpoint/2010/main" val="2953555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 mintues</a:t>
            </a:r>
            <a:endParaRPr lang="en-US"/>
          </a:p>
        </p:txBody>
      </p:sp>
      <p:sp>
        <p:nvSpPr>
          <p:cNvPr id="4" name="Slide Number Placeholder 3"/>
          <p:cNvSpPr>
            <a:spLocks noGrp="1"/>
          </p:cNvSpPr>
          <p:nvPr>
            <p:ph type="sldNum" sz="quarter" idx="5"/>
          </p:nvPr>
        </p:nvSpPr>
        <p:spPr/>
        <p:txBody>
          <a:bodyPr/>
          <a:lstStyle/>
          <a:p>
            <a:fld id="{C402BB35-80CD-48F2-BC42-069AB2A9E037}" type="slidenum">
              <a:rPr lang="en-US" smtClean="0"/>
              <a:t>33</a:t>
            </a:fld>
            <a:endParaRPr lang="en-US"/>
          </a:p>
        </p:txBody>
      </p:sp>
    </p:spTree>
    <p:extLst>
      <p:ext uri="{BB962C8B-B14F-4D97-AF65-F5344CB8AC3E}">
        <p14:creationId xmlns:p14="http://schemas.microsoft.com/office/powerpoint/2010/main" val="3499447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Jess 2 minutes</a:t>
            </a:r>
          </a:p>
          <a:p>
            <a:r>
              <a:rPr lang="en-US">
                <a:cs typeface="Calibri"/>
              </a:rPr>
              <a:t>Ties back to the learning targets</a:t>
            </a:r>
          </a:p>
        </p:txBody>
      </p:sp>
      <p:sp>
        <p:nvSpPr>
          <p:cNvPr id="4" name="Slide Number Placeholder 3"/>
          <p:cNvSpPr>
            <a:spLocks noGrp="1"/>
          </p:cNvSpPr>
          <p:nvPr>
            <p:ph type="sldNum" sz="quarter" idx="5"/>
          </p:nvPr>
        </p:nvSpPr>
        <p:spPr/>
        <p:txBody>
          <a:bodyPr/>
          <a:lstStyle/>
          <a:p>
            <a:fld id="{C402BB35-80CD-48F2-BC42-069AB2A9E037}" type="slidenum">
              <a:rPr lang="en-US" smtClean="0"/>
              <a:t>34</a:t>
            </a:fld>
            <a:endParaRPr lang="en-US"/>
          </a:p>
        </p:txBody>
      </p:sp>
    </p:spTree>
    <p:extLst>
      <p:ext uri="{BB962C8B-B14F-4D97-AF65-F5344CB8AC3E}">
        <p14:creationId xmlns:p14="http://schemas.microsoft.com/office/powerpoint/2010/main" val="463968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35</a:t>
            </a:fld>
            <a:endParaRPr lang="en-US" noProof="0" dirty="0"/>
          </a:p>
        </p:txBody>
      </p:sp>
    </p:spTree>
    <p:extLst>
      <p:ext uri="{BB962C8B-B14F-4D97-AF65-F5344CB8AC3E}">
        <p14:creationId xmlns:p14="http://schemas.microsoft.com/office/powerpoint/2010/main" val="465332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Steph - 2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Outline of the session in this e-Learning Series with representation of resources and contributing partners.</a:t>
            </a:r>
            <a:endParaRPr>
              <a:solidFill>
                <a:schemeClr val="dk1"/>
              </a:solidFill>
              <a:latin typeface="Roboto Light"/>
              <a:ea typeface="Roboto Light"/>
              <a:cs typeface="Roboto Light"/>
              <a:sym typeface="Roboto Light"/>
            </a:endParaRPr>
          </a:p>
          <a:p>
            <a:pPr marL="0" lvl="0" indent="0" algn="l" rtl="0">
              <a:lnSpc>
                <a:spcPct val="100000"/>
              </a:lnSpc>
              <a:spcBef>
                <a:spcPts val="100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Note: In several of the sessions for TRLE SEL trainings, materials are sourced from CASEL - </a:t>
            </a: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https://casel.org</a:t>
            </a:r>
            <a:r>
              <a:rPr lang="en">
                <a:solidFill>
                  <a:schemeClr val="dk1"/>
                </a:solidFill>
                <a:latin typeface="Roboto Light"/>
                <a:ea typeface="Roboto Light"/>
                <a:cs typeface="Roboto Light"/>
                <a:sym typeface="Roboto Light"/>
              </a:rPr>
              <a:t> and OSPI Student Support Website - </a:t>
            </a:r>
            <a:r>
              <a:rPr lang="en" u="sng">
                <a:solidFill>
                  <a:srgbClr val="1155CC"/>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https://www.k12.wa.us/student-success/health-safety/mental-social-behavioral-health/social-and-emotional-learning-sel/sel-online-education-module</a:t>
            </a:r>
            <a:r>
              <a:rPr lang="en">
                <a:solidFill>
                  <a:schemeClr val="dk1"/>
                </a:solidFill>
                <a:latin typeface="Roboto Light"/>
                <a:ea typeface="Roboto Light"/>
                <a:cs typeface="Roboto Light"/>
                <a:sym typeface="Roboto Light"/>
              </a:rPr>
              <a:t>.  </a:t>
            </a:r>
            <a:endParaRPr>
              <a:solidFill>
                <a:schemeClr val="dk1"/>
              </a:solidFill>
              <a:latin typeface="Roboto Light"/>
              <a:ea typeface="Roboto Light"/>
              <a:cs typeface="Roboto Light"/>
              <a:sym typeface="Roboto Light"/>
            </a:endParaRPr>
          </a:p>
          <a:p>
            <a:pPr marL="0" lvl="0" indent="0" algn="l" rtl="0">
              <a:lnSpc>
                <a:spcPct val="100000"/>
              </a:lnSpc>
              <a:spcBef>
                <a:spcPts val="100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OSPI  Usage Statement:  “This resource was adapted from SEL Online Education Modules developed by the Office of Superintendent of Public Instruction.  Access the original work on the OSPI Student Support website.”</a:t>
            </a:r>
            <a:endParaRPr>
              <a:solidFill>
                <a:schemeClr val="dk1"/>
              </a:solidFill>
              <a:latin typeface="Roboto Light"/>
              <a:ea typeface="Roboto Light"/>
              <a:cs typeface="Roboto Light"/>
              <a:sym typeface="Roboto Light"/>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Roboto Light"/>
                <a:ea typeface="Roboto Light"/>
                <a:cs typeface="Roboto Light"/>
                <a:sym typeface="Roboto Light"/>
              </a:rPr>
              <a:t>CASEL Usage Statement:  “Subject to the terms and conditions contained in this Agreement, CASEL hereby grants Licensee a limited, non-exclusive, non-transferable, non-sublicensable and royalty-free, right and license, during the Term, to use, reproduce, publish, broadcast, distribute, disseminate, publicly display, and otherwise exploit the CASEL Materials, and to modify, alter, edit, and create derivative works of the CASEL Materials (“Licensee Derivative Works”, included in the definition of CASEL Materials), in all media, whether now known or later developed, solely in the Territory and in connection with the Purpose. Notwithstanding anything to the contrary contained in this Agreement, Licensee may not use, reproduce, publish, broadcast, distribute, disseminate, publicly display, or otherwise exploit any CASEL Materials with the intent of earning a profit or for commercial purposes.”</a:t>
            </a:r>
            <a:endParaRPr>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dirty="0">
                <a:latin typeface="Roboto Light"/>
                <a:ea typeface="Roboto Light"/>
                <a:cs typeface="Roboto Light"/>
                <a:sym typeface="Roboto Light"/>
              </a:rPr>
              <a:t>Establishing norms for online learning experiences reinforces different behaviors, but also can improve the virtual meeting by providing participants with anticipated processes. </a:t>
            </a:r>
            <a:endParaRPr dirty="0"/>
          </a:p>
          <a:p>
            <a:pPr marL="0" lvl="0" indent="0" algn="l" rtl="0">
              <a:lnSpc>
                <a:spcPct val="100000"/>
              </a:lnSpc>
              <a:spcBef>
                <a:spcPts val="1000"/>
              </a:spcBef>
              <a:spcAft>
                <a:spcPts val="0"/>
              </a:spcAft>
              <a:buClr>
                <a:schemeClr val="dk1"/>
              </a:buClr>
              <a:buSzPts val="1100"/>
              <a:buFont typeface="Arial"/>
              <a:buNone/>
            </a:pPr>
            <a:r>
              <a:rPr lang="en" sz="1200" dirty="0">
                <a:latin typeface="Roboto Light"/>
                <a:ea typeface="Roboto Light"/>
                <a:cs typeface="Roboto Light"/>
                <a:sym typeface="Roboto Light"/>
              </a:rPr>
              <a:t>Norms can be written to reflect the needs and dynamics of the group.</a:t>
            </a:r>
            <a:endParaRPr dirty="0"/>
          </a:p>
          <a:p>
            <a:pPr marL="0" lvl="0" indent="0" algn="l" rtl="0">
              <a:lnSpc>
                <a:spcPct val="100000"/>
              </a:lnSpc>
              <a:spcBef>
                <a:spcPts val="1000"/>
              </a:spcBef>
              <a:spcAft>
                <a:spcPts val="0"/>
              </a:spcAft>
              <a:buClr>
                <a:schemeClr val="dk1"/>
              </a:buClr>
              <a:buSzPts val="1100"/>
              <a:buFont typeface="Arial"/>
              <a:buNone/>
            </a:pPr>
            <a:r>
              <a:rPr lang="en" sz="1200" dirty="0">
                <a:latin typeface="Roboto Light"/>
                <a:ea typeface="Roboto Light"/>
                <a:cs typeface="Roboto Light"/>
                <a:sym typeface="Roboto Light"/>
              </a:rPr>
              <a:t>Suggestion: If using Zoom or an online platform that includes a polling feature, participants can vote on which norms they agree. This allows participants to have voice and choice in the selection of norms for interaction.</a:t>
            </a:r>
            <a:endParaRPr dirty="0"/>
          </a:p>
          <a:p>
            <a:pPr marL="0" lvl="0" indent="0" algn="l" rtl="0">
              <a:lnSpc>
                <a:spcPct val="100000"/>
              </a:lnSpc>
              <a:spcBef>
                <a:spcPts val="1000"/>
              </a:spcBef>
              <a:spcAft>
                <a:spcPts val="0"/>
              </a:spcAft>
              <a:buClr>
                <a:schemeClr val="dk1"/>
              </a:buClr>
              <a:buSzPts val="1100"/>
              <a:buFont typeface="Arial"/>
              <a:buNone/>
            </a:pPr>
            <a:r>
              <a:rPr lang="en" sz="1200" dirty="0">
                <a:latin typeface="Roboto Light"/>
                <a:ea typeface="Roboto Light"/>
                <a:cs typeface="Roboto Light"/>
                <a:sym typeface="Roboto Light"/>
              </a:rPr>
              <a:t>The norms written for this slide are more specifically crafted for an audience of professional developers, and suggest strategies to assist participants in adhering to the norms for interaction.</a:t>
            </a:r>
            <a:endParaRPr dirty="0"/>
          </a:p>
        </p:txBody>
      </p:sp>
      <p:sp>
        <p:nvSpPr>
          <p:cNvPr id="183" name="Google Shape;18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0538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latin typeface="Roboto Light"/>
                <a:ea typeface="Roboto Light"/>
                <a:cs typeface="Roboto Light"/>
                <a:sym typeface="Roboto Light"/>
              </a:rPr>
              <a:t>Establishing norms for online learning experiences reinforces different behaviors, but also can improve the virtual meeting by providing participants with anticipated processes. </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Norms can be written to reflect the needs and dynamics of the group.</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Suggestion: If using Zoom or an online platform that includes a polling feature, participants can vote on which norms they agree. This allows participants to have voice and choice in the selection of norms for interaction.</a:t>
            </a:r>
            <a:endParaRPr/>
          </a:p>
          <a:p>
            <a:pPr marL="0" lvl="0" indent="0" algn="l" rtl="0">
              <a:lnSpc>
                <a:spcPct val="100000"/>
              </a:lnSpc>
              <a:spcBef>
                <a:spcPts val="1000"/>
              </a:spcBef>
              <a:spcAft>
                <a:spcPts val="0"/>
              </a:spcAft>
              <a:buClr>
                <a:schemeClr val="dk1"/>
              </a:buClr>
              <a:buSzPts val="1100"/>
              <a:buFont typeface="Arial"/>
              <a:buNone/>
            </a:pPr>
            <a:r>
              <a:rPr lang="en" sz="1200">
                <a:latin typeface="Roboto Light"/>
                <a:ea typeface="Roboto Light"/>
                <a:cs typeface="Roboto Light"/>
                <a:sym typeface="Roboto Light"/>
              </a:rPr>
              <a:t>The norms written for this slide are more specifically crafted for an audience of professional developers, and suggest strategies to assist participants in adhering to the norms for interaction.</a:t>
            </a:r>
            <a:endParaRPr/>
          </a:p>
        </p:txBody>
      </p:sp>
      <p:sp>
        <p:nvSpPr>
          <p:cNvPr id="183" name="Google Shape;18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0731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dirty="0">
                <a:latin typeface="Roboto Light"/>
                <a:ea typeface="Roboto Light"/>
                <a:cs typeface="Roboto Light"/>
                <a:sym typeface="Roboto Light"/>
              </a:rPr>
              <a:t>Establishing norms for online learning experiences reinforces different behaviors, but also can improve the virtual meeting by providing participants with anticipated processes. </a:t>
            </a:r>
            <a:endParaRPr dirty="0"/>
          </a:p>
          <a:p>
            <a:pPr marL="0" lvl="0" indent="0" algn="l" rtl="0">
              <a:lnSpc>
                <a:spcPct val="100000"/>
              </a:lnSpc>
              <a:spcBef>
                <a:spcPts val="1000"/>
              </a:spcBef>
              <a:spcAft>
                <a:spcPts val="0"/>
              </a:spcAft>
              <a:buClr>
                <a:schemeClr val="dk1"/>
              </a:buClr>
              <a:buSzPts val="1100"/>
              <a:buFont typeface="Arial"/>
              <a:buNone/>
            </a:pPr>
            <a:r>
              <a:rPr lang="en" sz="1200" dirty="0">
                <a:latin typeface="Roboto Light"/>
                <a:ea typeface="Roboto Light"/>
                <a:cs typeface="Roboto Light"/>
                <a:sym typeface="Roboto Light"/>
              </a:rPr>
              <a:t>Norms can be written to reflect the needs and dynamics of the group.</a:t>
            </a:r>
            <a:endParaRPr dirty="0"/>
          </a:p>
          <a:p>
            <a:pPr marL="0" lvl="0" indent="0" algn="l" rtl="0">
              <a:lnSpc>
                <a:spcPct val="100000"/>
              </a:lnSpc>
              <a:spcBef>
                <a:spcPts val="1000"/>
              </a:spcBef>
              <a:spcAft>
                <a:spcPts val="0"/>
              </a:spcAft>
              <a:buClr>
                <a:schemeClr val="dk1"/>
              </a:buClr>
              <a:buSzPts val="1100"/>
              <a:buFont typeface="Arial"/>
              <a:buNone/>
            </a:pPr>
            <a:r>
              <a:rPr lang="en" sz="1200" dirty="0">
                <a:latin typeface="Roboto Light"/>
                <a:ea typeface="Roboto Light"/>
                <a:cs typeface="Roboto Light"/>
                <a:sym typeface="Roboto Light"/>
              </a:rPr>
              <a:t>Suggestion: If using Zoom or an online platform that includes a polling feature, participants can vote on which norms they agree. This allows participants to have voice and choice in the selection of norms for interaction.</a:t>
            </a:r>
            <a:endParaRPr dirty="0"/>
          </a:p>
          <a:p>
            <a:pPr marL="0" lvl="0" indent="0" algn="l" rtl="0">
              <a:lnSpc>
                <a:spcPct val="100000"/>
              </a:lnSpc>
              <a:spcBef>
                <a:spcPts val="1000"/>
              </a:spcBef>
              <a:spcAft>
                <a:spcPts val="0"/>
              </a:spcAft>
              <a:buClr>
                <a:schemeClr val="dk1"/>
              </a:buClr>
              <a:buSzPts val="1100"/>
              <a:buFont typeface="Arial"/>
              <a:buNone/>
            </a:pPr>
            <a:r>
              <a:rPr lang="en" sz="1200" dirty="0">
                <a:latin typeface="Roboto Light"/>
                <a:ea typeface="Roboto Light"/>
                <a:cs typeface="Roboto Light"/>
                <a:sym typeface="Roboto Light"/>
              </a:rPr>
              <a:t>The norms written for this slide are more specifically crafted for an audience of professional developers, and suggest strategies to assist participants in adhering to the norms for interaction.</a:t>
            </a:r>
            <a:endParaRPr dirty="0"/>
          </a:p>
        </p:txBody>
      </p:sp>
      <p:sp>
        <p:nvSpPr>
          <p:cNvPr id="183" name="Google Shape;18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53449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Jess – 2 minutes</a:t>
            </a:r>
          </a:p>
          <a:p>
            <a:endParaRPr lang="en-US" dirty="0">
              <a:cs typeface="Calibri"/>
            </a:endParaRPr>
          </a:p>
          <a:p>
            <a:r>
              <a:rPr lang="en-US" dirty="0">
                <a:cs typeface="Calibri"/>
              </a:rPr>
              <a:t>Neuroscience research on the association of certain stress hormones, such as cortisol, and brain functioning demonstrates that environments that reduce stress hormones are ones that are calm, supportive, routinized, and make students feel safe.</a:t>
            </a:r>
          </a:p>
        </p:txBody>
      </p:sp>
      <p:sp>
        <p:nvSpPr>
          <p:cNvPr id="4" name="Slide Number Placeholder 3"/>
          <p:cNvSpPr>
            <a:spLocks noGrp="1"/>
          </p:cNvSpPr>
          <p:nvPr>
            <p:ph type="sldNum" sz="quarter" idx="5"/>
          </p:nvPr>
        </p:nvSpPr>
        <p:spPr/>
        <p:txBody>
          <a:bodyPr/>
          <a:lstStyle/>
          <a:p>
            <a:fld id="{C402BB35-80CD-48F2-BC42-069AB2A9E037}" type="slidenum">
              <a:rPr lang="en-US" smtClean="0"/>
              <a:t>8</a:t>
            </a:fld>
            <a:endParaRPr lang="en-US"/>
          </a:p>
        </p:txBody>
      </p:sp>
    </p:spTree>
    <p:extLst>
      <p:ext uri="{BB962C8B-B14F-4D97-AF65-F5344CB8AC3E}">
        <p14:creationId xmlns:p14="http://schemas.microsoft.com/office/powerpoint/2010/main" val="4200615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Video 1 minute 1 second</a:t>
            </a:r>
          </a:p>
          <a:p>
            <a:r>
              <a:rPr lang="en-US">
                <a:cs typeface="Calibri"/>
              </a:rPr>
              <a:t>Jess will make organizer</a:t>
            </a:r>
          </a:p>
          <a:p>
            <a:r>
              <a:rPr lang="en-US">
                <a:cs typeface="Calibri"/>
              </a:rPr>
              <a:t>Share in large group</a:t>
            </a:r>
          </a:p>
          <a:p>
            <a:r>
              <a:rPr lang="en-US">
                <a:cs typeface="Calibri"/>
              </a:rPr>
              <a:t>Jess – 10 minutes</a:t>
            </a:r>
          </a:p>
        </p:txBody>
      </p:sp>
      <p:sp>
        <p:nvSpPr>
          <p:cNvPr id="4" name="Slide Number Placeholder 3"/>
          <p:cNvSpPr>
            <a:spLocks noGrp="1"/>
          </p:cNvSpPr>
          <p:nvPr>
            <p:ph type="sldNum" sz="quarter" idx="5"/>
          </p:nvPr>
        </p:nvSpPr>
        <p:spPr/>
        <p:txBody>
          <a:bodyPr/>
          <a:lstStyle/>
          <a:p>
            <a:fld id="{C402BB35-80CD-48F2-BC42-069AB2A9E037}" type="slidenum">
              <a:rPr lang="en-US" smtClean="0"/>
              <a:t>9</a:t>
            </a:fld>
            <a:endParaRPr lang="en-US"/>
          </a:p>
        </p:txBody>
      </p:sp>
    </p:spTree>
    <p:extLst>
      <p:ext uri="{BB962C8B-B14F-4D97-AF65-F5344CB8AC3E}">
        <p14:creationId xmlns:p14="http://schemas.microsoft.com/office/powerpoint/2010/main" val="3153544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Blu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A1073-ABDF-B540-AD02-6CEB8ADD61C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39750"/>
            <a:ext cx="12192000" cy="2273300"/>
          </a:xfrm>
          <a:prstGeom prst="rect">
            <a:avLst/>
          </a:prstGeom>
          <a:effectLst>
            <a:outerShdw blurRad="50800" dist="38100" dir="2700000" algn="tl" rotWithShape="0">
              <a:prstClr val="black">
                <a:alpha val="40000"/>
              </a:prstClr>
            </a:outerShdw>
          </a:effectLst>
        </p:spPr>
      </p:pic>
      <p:pic>
        <p:nvPicPr>
          <p:cNvPr id="6" name="Picture 5" descr="eTeachNY logo">
            <a:extLst>
              <a:ext uri="{FF2B5EF4-FFF2-40B4-BE49-F238E27FC236}">
                <a16:creationId xmlns:a16="http://schemas.microsoft.com/office/drawing/2014/main" id="{5EF797F9-CDF7-DF40-94AA-8F7EB27CC549}"/>
              </a:ext>
            </a:extLst>
          </p:cNvPr>
          <p:cNvPicPr>
            <a:picLocks noChangeAspect="1"/>
          </p:cNvPicPr>
          <p:nvPr userDrawn="1"/>
        </p:nvPicPr>
        <p:blipFill>
          <a:blip r:embed="rId3"/>
          <a:stretch>
            <a:fillRect/>
          </a:stretch>
        </p:blipFill>
        <p:spPr>
          <a:xfrm>
            <a:off x="2493380" y="773685"/>
            <a:ext cx="5190903" cy="1734819"/>
          </a:xfrm>
          <a:prstGeom prst="rect">
            <a:avLst/>
          </a:prstGeom>
        </p:spPr>
      </p:pic>
      <p:sp>
        <p:nvSpPr>
          <p:cNvPr id="2" name="Title 1"/>
          <p:cNvSpPr>
            <a:spLocks noGrp="1"/>
          </p:cNvSpPr>
          <p:nvPr>
            <p:ph type="ctrTitle"/>
          </p:nvPr>
        </p:nvSpPr>
        <p:spPr>
          <a:xfrm>
            <a:off x="2493380" y="3052477"/>
            <a:ext cx="7336420" cy="2281523"/>
          </a:xfrm>
          <a:prstGeom prst="rect">
            <a:avLst/>
          </a:prstGeom>
        </p:spPr>
        <p:txBody>
          <a:bodyPr lIns="0" tIns="0" rIns="0" bIns="0" anchor="t">
            <a:spAutoFit/>
          </a:bodyPr>
          <a:lstStyle>
            <a:lvl1pPr algn="l">
              <a:defRPr lang="en-US" sz="5400" b="1" i="0" kern="1200" cap="all" spc="100" baseline="0" dirty="0">
                <a:solidFill>
                  <a:schemeClr val="bg1"/>
                </a:solidFill>
                <a:latin typeface="+mj-lt"/>
                <a:ea typeface="+mj-ea"/>
                <a:cs typeface="Arial" panose="020B0604020202020204" pitchFamily="34" charset="0"/>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DE9FF19-36EE-514F-8C01-194D8D10F9F8}"/>
              </a:ext>
            </a:extLst>
          </p:cNvPr>
          <p:cNvSpPr>
            <a:spLocks noGrp="1"/>
          </p:cNvSpPr>
          <p:nvPr>
            <p:ph sz="quarter" idx="10"/>
          </p:nvPr>
        </p:nvSpPr>
        <p:spPr>
          <a:xfrm>
            <a:off x="2493963" y="5730766"/>
            <a:ext cx="7335837" cy="369332"/>
          </a:xfrm>
        </p:spPr>
        <p:txBody>
          <a:bodyPr lIns="0" tIns="0" rIns="0" bIns="0">
            <a:spAutoFit/>
          </a:bodyPr>
          <a:lstStyle>
            <a:lvl1pPr marL="0" indent="0">
              <a:buNone/>
              <a:defRPr sz="240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95653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side_LargeQuot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39750"/>
            <a:ext cx="117602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hasCustomPrompt="1"/>
          </p:nvPr>
        </p:nvSpPr>
        <p:spPr>
          <a:xfrm>
            <a:off x="990600" y="1676400"/>
            <a:ext cx="8001000" cy="2857873"/>
          </a:xfrm>
        </p:spPr>
        <p:txBody>
          <a:bodyPr wrap="square" lIns="0" rIns="0" anchor="ctr" anchorCtr="0">
            <a:noAutofit/>
          </a:bodyPr>
          <a:lstStyle>
            <a:lvl1pPr>
              <a:defRPr sz="4400">
                <a:solidFill>
                  <a:schemeClr val="bg1"/>
                </a:solidFill>
              </a:defRPr>
            </a:lvl1pPr>
          </a:lstStyle>
          <a:p>
            <a:r>
              <a:rPr lang="en-US" dirty="0"/>
              <a:t>“Large quote”</a:t>
            </a:r>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B6FDC2BC-9D21-CA4B-9293-99A3AD770EFC}" type="slidenum">
              <a:rPr lang="en-US" smtClean="0"/>
              <a:pPr/>
              <a:t>‹#›</a:t>
            </a:fld>
            <a:endParaRPr lang="en-US" dirty="0"/>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hasCustomPrompt="1"/>
          </p:nvPr>
        </p:nvSpPr>
        <p:spPr>
          <a:xfrm>
            <a:off x="990600" y="4693024"/>
            <a:ext cx="8001000" cy="533400"/>
          </a:xfrm>
        </p:spPr>
        <p:txBody>
          <a:bodyPr/>
          <a:lstStyle>
            <a:lvl1pPr marL="0" indent="0">
              <a:buClrTx/>
              <a:buNone/>
              <a:defRPr>
                <a:solidFill>
                  <a:schemeClr val="bg1"/>
                </a:solidFill>
              </a:defRPr>
            </a:lvl1pPr>
            <a:lvl2pPr marL="228600" indent="0">
              <a:buClrTx/>
              <a:buNone/>
              <a:defRPr>
                <a:solidFill>
                  <a:schemeClr val="tx1"/>
                </a:solidFill>
              </a:defRPr>
            </a:lvl2pPr>
            <a:lvl3pPr marL="457200" indent="0">
              <a:buClrTx/>
              <a:buNone/>
              <a:defRPr>
                <a:solidFill>
                  <a:schemeClr val="tx1"/>
                </a:solidFill>
              </a:defRPr>
            </a:lvl3pPr>
            <a:lvl4pPr marL="685800" indent="0">
              <a:buClrTx/>
              <a:buNone/>
              <a:defRPr>
                <a:solidFill>
                  <a:schemeClr val="tx1"/>
                </a:solidFill>
              </a:defRPr>
            </a:lvl4pPr>
            <a:lvl5pPr marL="914400" indent="0">
              <a:buClrTx/>
              <a:buNone/>
              <a:defRPr>
                <a:solidFill>
                  <a:schemeClr val="tx1"/>
                </a:solidFill>
              </a:defRPr>
            </a:lvl5pPr>
          </a:lstStyle>
          <a:p>
            <a:pPr lvl="0"/>
            <a:r>
              <a:rPr lang="en-US" dirty="0"/>
              <a:t>— </a:t>
            </a:r>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192427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Slid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rotWithShape="1">
          <a:blip r:embed="rId2"/>
          <a:srcRect l="21382"/>
          <a:stretch/>
        </p:blipFill>
        <p:spPr>
          <a:xfrm>
            <a:off x="1701800" y="539750"/>
            <a:ext cx="92456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2209800" y="3456353"/>
            <a:ext cx="7010400" cy="553998"/>
          </a:xfrm>
        </p:spPr>
        <p:txBody>
          <a:bodyPr wrap="square" lIns="0" rIns="0" anchor="t" anchorCtr="0">
            <a:spAutoFit/>
          </a:bodyPr>
          <a:lstStyle>
            <a:lvl1pPr>
              <a:defRPr sz="4000">
                <a:solidFill>
                  <a:schemeClr val="tx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B6FDC2BC-9D21-CA4B-9293-99A3AD770EFC}" type="slidenum">
              <a:rPr lang="en-US" smtClean="0"/>
              <a:pPr/>
              <a:t>‹#›</a:t>
            </a:fld>
            <a:endParaRPr lang="en-US" dirty="0"/>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2209800" y="4267200"/>
            <a:ext cx="6400800" cy="1447800"/>
          </a:xfrm>
        </p:spPr>
        <p:txBody>
          <a:bodyPr/>
          <a:lstStyle>
            <a:lvl1pPr marL="0" indent="0">
              <a:buClrTx/>
              <a:buNone/>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p:txBody>
      </p:sp>
      <p:pic>
        <p:nvPicPr>
          <p:cNvPr id="8" name="Picture 7" descr="eTeachNY logo">
            <a:extLst>
              <a:ext uri="{FF2B5EF4-FFF2-40B4-BE49-F238E27FC236}">
                <a16:creationId xmlns:a16="http://schemas.microsoft.com/office/drawing/2014/main" id="{F318AA7C-2A1A-2D4B-8402-843C909772EE}"/>
              </a:ext>
            </a:extLst>
          </p:cNvPr>
          <p:cNvPicPr>
            <a:picLocks noChangeAspect="1"/>
          </p:cNvPicPr>
          <p:nvPr userDrawn="1"/>
        </p:nvPicPr>
        <p:blipFill>
          <a:blip r:embed="rId3"/>
          <a:srcRect/>
          <a:stretch/>
        </p:blipFill>
        <p:spPr>
          <a:xfrm>
            <a:off x="2178424" y="1219200"/>
            <a:ext cx="5472117" cy="1828800"/>
          </a:xfrm>
          <a:prstGeom prst="rect">
            <a:avLst/>
          </a:prstGeom>
        </p:spPr>
      </p:pic>
    </p:spTree>
    <p:extLst>
      <p:ext uri="{BB962C8B-B14F-4D97-AF65-F5344CB8AC3E}">
        <p14:creationId xmlns:p14="http://schemas.microsoft.com/office/powerpoint/2010/main" val="112925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side-1column">
  <p:cSld name="1_Inside-1column">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0" y="533401"/>
            <a:ext cx="12192000" cy="9144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15"/>
          <p:cNvSpPr/>
          <p:nvPr/>
        </p:nvSpPr>
        <p:spPr>
          <a:xfrm>
            <a:off x="0" y="0"/>
            <a:ext cx="12192000" cy="533600"/>
          </a:xfrm>
          <a:prstGeom prst="rect">
            <a:avLst/>
          </a:prstGeom>
          <a:solidFill>
            <a:srgbClr val="4EA848"/>
          </a:solidFill>
          <a:ln>
            <a:noFill/>
          </a:ln>
        </p:spPr>
        <p:txBody>
          <a:bodyPr spcFirstLastPara="1" wrap="square" lIns="91433" tIns="45700" rIns="91433" bIns="18286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4EA848"/>
              </a:solidFill>
              <a:highlight>
                <a:srgbClr val="4EA848"/>
              </a:highlight>
              <a:latin typeface="Arial"/>
              <a:ea typeface="Arial"/>
              <a:cs typeface="Arial"/>
              <a:sym typeface="Arial"/>
            </a:endParaRPr>
          </a:p>
        </p:txBody>
      </p:sp>
      <p:pic>
        <p:nvPicPr>
          <p:cNvPr id="99" name="Google Shape;99;p15"/>
          <p:cNvPicPr preferRelativeResize="0"/>
          <p:nvPr/>
        </p:nvPicPr>
        <p:blipFill rotWithShape="1">
          <a:blip r:embed="rId2">
            <a:alphaModFix/>
          </a:blip>
          <a:srcRect/>
          <a:stretch/>
        </p:blipFill>
        <p:spPr>
          <a:xfrm>
            <a:off x="0" y="0"/>
            <a:ext cx="10710525" cy="530352"/>
          </a:xfrm>
          <a:prstGeom prst="rect">
            <a:avLst/>
          </a:prstGeom>
          <a:noFill/>
          <a:ln>
            <a:noFill/>
          </a:ln>
          <a:effectLst>
            <a:outerShdw blurRad="50800" dist="38100" dir="2700000" algn="tl" rotWithShape="0">
              <a:srgbClr val="000000">
                <a:alpha val="40000"/>
              </a:srgbClr>
            </a:outerShdw>
          </a:effectLst>
        </p:spPr>
      </p:pic>
      <p:sp>
        <p:nvSpPr>
          <p:cNvPr id="100" name="Google Shape;100;p15"/>
          <p:cNvSpPr txBox="1">
            <a:spLocks noGrp="1"/>
          </p:cNvSpPr>
          <p:nvPr>
            <p:ph type="body" idx="1"/>
          </p:nvPr>
        </p:nvSpPr>
        <p:spPr>
          <a:xfrm>
            <a:off x="533400" y="1676400"/>
            <a:ext cx="11125200" cy="582211"/>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667"/>
              </a:spcBef>
              <a:spcAft>
                <a:spcPts val="0"/>
              </a:spcAft>
              <a:buSzPts val="2400"/>
              <a:buNone/>
              <a:defRPr sz="3200">
                <a:solidFill>
                  <a:schemeClr val="accent1"/>
                </a:solidFill>
              </a:defRPr>
            </a:lvl1pPr>
            <a:lvl2pPr marL="1219170" lvl="1" indent="-304792" algn="l">
              <a:lnSpc>
                <a:spcPct val="100000"/>
              </a:lnSpc>
              <a:spcBef>
                <a:spcPts val="667"/>
              </a:spcBef>
              <a:spcAft>
                <a:spcPts val="0"/>
              </a:spcAft>
              <a:buSzPts val="1800"/>
              <a:buNone/>
              <a:defRPr/>
            </a:lvl2pPr>
            <a:lvl3pPr marL="1828754" lvl="2" indent="-304792" algn="l">
              <a:lnSpc>
                <a:spcPct val="100000"/>
              </a:lnSpc>
              <a:spcBef>
                <a:spcPts val="667"/>
              </a:spcBef>
              <a:spcAft>
                <a:spcPts val="0"/>
              </a:spcAft>
              <a:buSzPts val="1500"/>
              <a:buNone/>
              <a:defRPr/>
            </a:lvl3pPr>
            <a:lvl4pPr marL="2438339" lvl="3" indent="-304792" algn="l">
              <a:lnSpc>
                <a:spcPct val="100000"/>
              </a:lnSpc>
              <a:spcBef>
                <a:spcPts val="667"/>
              </a:spcBef>
              <a:spcAft>
                <a:spcPts val="0"/>
              </a:spcAft>
              <a:buSzPts val="1200"/>
              <a:buNone/>
              <a:defRPr/>
            </a:lvl4pPr>
            <a:lvl5pPr marL="3047924" lvl="4" indent="-304792" algn="l">
              <a:lnSpc>
                <a:spcPct val="100000"/>
              </a:lnSpc>
              <a:spcBef>
                <a:spcPts val="667"/>
              </a:spcBef>
              <a:spcAft>
                <a:spcPts val="0"/>
              </a:spcAft>
              <a:buSzPts val="1100"/>
              <a:buNone/>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01" name="Google Shape;101;p15"/>
          <p:cNvSpPr txBox="1">
            <a:spLocks noGrp="1"/>
          </p:cNvSpPr>
          <p:nvPr>
            <p:ph type="body" idx="2"/>
          </p:nvPr>
        </p:nvSpPr>
        <p:spPr>
          <a:xfrm>
            <a:off x="533400" y="2514600"/>
            <a:ext cx="5334000" cy="3200400"/>
          </a:xfrm>
          <a:prstGeom prst="rect">
            <a:avLst/>
          </a:prstGeom>
          <a:noFill/>
          <a:ln>
            <a:noFill/>
          </a:ln>
        </p:spPr>
        <p:txBody>
          <a:bodyPr spcFirstLastPara="1" wrap="square" lIns="0" tIns="0" rIns="0" bIns="0" anchor="t" anchorCtr="0">
            <a:normAutofit/>
          </a:bodyPr>
          <a:lstStyle>
            <a:lvl1pPr marL="609585" lvl="0" indent="-423323" algn="l">
              <a:lnSpc>
                <a:spcPct val="100000"/>
              </a:lnSpc>
              <a:spcBef>
                <a:spcPts val="667"/>
              </a:spcBef>
              <a:spcAft>
                <a:spcPts val="0"/>
              </a:spcAft>
              <a:buSzPts val="1400"/>
              <a:buChar char="▪"/>
              <a:defRPr/>
            </a:lvl1pPr>
            <a:lvl2pPr marL="1219170" lvl="1" indent="-423323" algn="l">
              <a:lnSpc>
                <a:spcPct val="100000"/>
              </a:lnSpc>
              <a:spcBef>
                <a:spcPts val="667"/>
              </a:spcBef>
              <a:spcAft>
                <a:spcPts val="0"/>
              </a:spcAft>
              <a:buSzPts val="1400"/>
              <a:buChar char="▪"/>
              <a:defRPr/>
            </a:lvl2pPr>
            <a:lvl3pPr marL="1828754" lvl="2" indent="-423323" algn="l">
              <a:lnSpc>
                <a:spcPct val="100000"/>
              </a:lnSpc>
              <a:spcBef>
                <a:spcPts val="667"/>
              </a:spcBef>
              <a:spcAft>
                <a:spcPts val="0"/>
              </a:spcAft>
              <a:buSzPts val="1400"/>
              <a:buChar char="▪"/>
              <a:defRPr/>
            </a:lvl3pPr>
            <a:lvl4pPr marL="2438339" lvl="3" indent="-423323" algn="l">
              <a:lnSpc>
                <a:spcPct val="100000"/>
              </a:lnSpc>
              <a:spcBef>
                <a:spcPts val="667"/>
              </a:spcBef>
              <a:spcAft>
                <a:spcPts val="0"/>
              </a:spcAft>
              <a:buSzPts val="1400"/>
              <a:buChar char="▪"/>
              <a:defRPr/>
            </a:lvl4pPr>
            <a:lvl5pPr marL="3047924" lvl="4" indent="-423323" algn="l">
              <a:lnSpc>
                <a:spcPct val="100000"/>
              </a:lnSpc>
              <a:spcBef>
                <a:spcPts val="667"/>
              </a:spcBef>
              <a:spcAft>
                <a:spcPts val="0"/>
              </a:spcAft>
              <a:buSzPts val="1400"/>
              <a:buChar char="▪"/>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02" name="Google Shape;102;p15"/>
          <p:cNvSpPr>
            <a:spLocks noGrp="1"/>
          </p:cNvSpPr>
          <p:nvPr>
            <p:ph type="pic" idx="3"/>
          </p:nvPr>
        </p:nvSpPr>
        <p:spPr>
          <a:xfrm>
            <a:off x="6324600" y="2514600"/>
            <a:ext cx="5334000" cy="320040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667"/>
              </a:spcBef>
              <a:spcAft>
                <a:spcPts val="0"/>
              </a:spcAft>
              <a:buClr>
                <a:srgbClr val="3A7E36"/>
              </a:buClr>
              <a:buSzPts val="2100"/>
              <a:buFont typeface="Noto Sans Symbols"/>
              <a:buNone/>
              <a:defRPr sz="2800" b="0" i="0" u="none" strike="noStrike" cap="none">
                <a:solidFill>
                  <a:schemeClr val="dk1"/>
                </a:solidFill>
                <a:latin typeface="Arial"/>
                <a:ea typeface="Arial"/>
                <a:cs typeface="Arial"/>
                <a:sym typeface="Arial"/>
              </a:defRPr>
            </a:lvl1pPr>
            <a:lvl2pPr marR="0" lvl="1" algn="l" rtl="0">
              <a:lnSpc>
                <a:spcPct val="100000"/>
              </a:lnSpc>
              <a:spcBef>
                <a:spcPts val="667"/>
              </a:spcBef>
              <a:spcAft>
                <a:spcPts val="0"/>
              </a:spcAft>
              <a:buClr>
                <a:schemeClr val="dk2"/>
              </a:buClr>
              <a:buSzPts val="1800"/>
              <a:buFont typeface="Noto Sans Symbols"/>
              <a:buChar char="▪"/>
              <a:defRPr sz="2400" b="0" i="0" u="none" strike="noStrike" cap="none">
                <a:solidFill>
                  <a:schemeClr val="dk1"/>
                </a:solidFill>
                <a:latin typeface="Arial"/>
                <a:ea typeface="Arial"/>
                <a:cs typeface="Arial"/>
                <a:sym typeface="Arial"/>
              </a:defRPr>
            </a:lvl2pPr>
            <a:lvl3pPr marR="0" lvl="2" algn="l" rtl="0">
              <a:lnSpc>
                <a:spcPct val="100000"/>
              </a:lnSpc>
              <a:spcBef>
                <a:spcPts val="667"/>
              </a:spcBef>
              <a:spcAft>
                <a:spcPts val="0"/>
              </a:spcAft>
              <a:buClr>
                <a:srgbClr val="3A7E36"/>
              </a:buClr>
              <a:buSzPts val="15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100000"/>
              </a:lnSpc>
              <a:spcBef>
                <a:spcPts val="667"/>
              </a:spcBef>
              <a:spcAft>
                <a:spcPts val="0"/>
              </a:spcAft>
              <a:buClr>
                <a:schemeClr val="dk2"/>
              </a:buClr>
              <a:buSzPts val="12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100000"/>
              </a:lnSpc>
              <a:spcBef>
                <a:spcPts val="667"/>
              </a:spcBef>
              <a:spcAft>
                <a:spcPts val="0"/>
              </a:spcAft>
              <a:buClr>
                <a:srgbClr val="3A7E36"/>
              </a:buClr>
              <a:buSzPts val="1100"/>
              <a:buFont typeface="Noto Sans Symbols"/>
              <a:buChar char="▪"/>
              <a:defRPr sz="1467" b="0" i="0" u="none" strike="noStrike" cap="none">
                <a:solidFill>
                  <a:schemeClr val="dk1"/>
                </a:solidFill>
                <a:latin typeface="Arial"/>
                <a:ea typeface="Arial"/>
                <a:cs typeface="Arial"/>
                <a:sym typeface="Arial"/>
              </a:defRPr>
            </a:lvl5pPr>
            <a:lvl6pPr marR="0" lvl="5" algn="l" rtl="0">
              <a:lnSpc>
                <a:spcPct val="90000"/>
              </a:lnSpc>
              <a:spcBef>
                <a:spcPts val="667"/>
              </a:spcBef>
              <a:spcAft>
                <a:spcPts val="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40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9pPr>
          </a:lstStyle>
          <a:p>
            <a:endParaRPr/>
          </a:p>
        </p:txBody>
      </p:sp>
      <p:sp>
        <p:nvSpPr>
          <p:cNvPr id="103" name="Google Shape;103;p15"/>
          <p:cNvSpPr txBox="1">
            <a:spLocks noGrp="1"/>
          </p:cNvSpPr>
          <p:nvPr>
            <p:ph type="body" idx="4"/>
          </p:nvPr>
        </p:nvSpPr>
        <p:spPr>
          <a:xfrm>
            <a:off x="533400" y="5791200"/>
            <a:ext cx="11125200" cy="459100"/>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667"/>
              </a:spcBef>
              <a:spcAft>
                <a:spcPts val="0"/>
              </a:spcAft>
              <a:buSzPts val="1800"/>
              <a:buNone/>
              <a:defRPr sz="2400">
                <a:solidFill>
                  <a:srgbClr val="1A5A8A"/>
                </a:solidFill>
              </a:defRPr>
            </a:lvl1pPr>
            <a:lvl2pPr marL="1219170" lvl="1" indent="-304792" algn="l">
              <a:lnSpc>
                <a:spcPct val="100000"/>
              </a:lnSpc>
              <a:spcBef>
                <a:spcPts val="667"/>
              </a:spcBef>
              <a:spcAft>
                <a:spcPts val="0"/>
              </a:spcAft>
              <a:buSzPts val="1800"/>
              <a:buNone/>
              <a:defRPr>
                <a:solidFill>
                  <a:srgbClr val="1A5A8A"/>
                </a:solidFill>
              </a:defRPr>
            </a:lvl2pPr>
            <a:lvl3pPr marL="1828754" lvl="2" indent="-304792" algn="l">
              <a:lnSpc>
                <a:spcPct val="100000"/>
              </a:lnSpc>
              <a:spcBef>
                <a:spcPts val="667"/>
              </a:spcBef>
              <a:spcAft>
                <a:spcPts val="0"/>
              </a:spcAft>
              <a:buSzPts val="1500"/>
              <a:buNone/>
              <a:defRPr>
                <a:solidFill>
                  <a:srgbClr val="1A5A8A"/>
                </a:solidFill>
              </a:defRPr>
            </a:lvl3pPr>
            <a:lvl4pPr marL="2438339" lvl="3" indent="-304792" algn="l">
              <a:lnSpc>
                <a:spcPct val="100000"/>
              </a:lnSpc>
              <a:spcBef>
                <a:spcPts val="667"/>
              </a:spcBef>
              <a:spcAft>
                <a:spcPts val="0"/>
              </a:spcAft>
              <a:buSzPts val="1200"/>
              <a:buNone/>
              <a:defRPr>
                <a:solidFill>
                  <a:srgbClr val="1A5A8A"/>
                </a:solidFill>
              </a:defRPr>
            </a:lvl4pPr>
            <a:lvl5pPr marL="3047924" lvl="4" indent="-304792" algn="l">
              <a:lnSpc>
                <a:spcPct val="100000"/>
              </a:lnSpc>
              <a:spcBef>
                <a:spcPts val="667"/>
              </a:spcBef>
              <a:spcAft>
                <a:spcPts val="0"/>
              </a:spcAft>
              <a:buSzPts val="1100"/>
              <a:buNone/>
              <a:defRPr>
                <a:solidFill>
                  <a:srgbClr val="1A5A8A"/>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04" name="Google Shape;104;p15"/>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3306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7/7/21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8079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side-1column">
  <p:cSld name="Inside-1column">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0" y="533401"/>
            <a:ext cx="12192000" cy="9144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15"/>
          <p:cNvSpPr/>
          <p:nvPr/>
        </p:nvSpPr>
        <p:spPr>
          <a:xfrm>
            <a:off x="0" y="0"/>
            <a:ext cx="12192000" cy="533600"/>
          </a:xfrm>
          <a:prstGeom prst="rect">
            <a:avLst/>
          </a:prstGeom>
          <a:solidFill>
            <a:srgbClr val="4EA848"/>
          </a:solidFill>
          <a:ln>
            <a:noFill/>
          </a:ln>
        </p:spPr>
        <p:txBody>
          <a:bodyPr spcFirstLastPara="1" wrap="square" lIns="91433" tIns="45700" rIns="91433" bIns="18286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4EA848"/>
              </a:solidFill>
              <a:highlight>
                <a:srgbClr val="4EA848"/>
              </a:highlight>
              <a:latin typeface="Arial"/>
              <a:ea typeface="Arial"/>
              <a:cs typeface="Arial"/>
              <a:sym typeface="Arial"/>
            </a:endParaRPr>
          </a:p>
        </p:txBody>
      </p:sp>
      <p:pic>
        <p:nvPicPr>
          <p:cNvPr id="99" name="Google Shape;99;p15"/>
          <p:cNvPicPr preferRelativeResize="0"/>
          <p:nvPr/>
        </p:nvPicPr>
        <p:blipFill rotWithShape="1">
          <a:blip r:embed="rId2">
            <a:alphaModFix/>
          </a:blip>
          <a:srcRect/>
          <a:stretch/>
        </p:blipFill>
        <p:spPr>
          <a:xfrm>
            <a:off x="0" y="0"/>
            <a:ext cx="10710525" cy="530352"/>
          </a:xfrm>
          <a:prstGeom prst="rect">
            <a:avLst/>
          </a:prstGeom>
          <a:noFill/>
          <a:ln>
            <a:noFill/>
          </a:ln>
          <a:effectLst>
            <a:outerShdw blurRad="50800" dist="38100" dir="2700000" algn="tl" rotWithShape="0">
              <a:srgbClr val="000000">
                <a:alpha val="40000"/>
              </a:srgbClr>
            </a:outerShdw>
          </a:effectLst>
        </p:spPr>
      </p:pic>
      <p:sp>
        <p:nvSpPr>
          <p:cNvPr id="100" name="Google Shape;100;p15"/>
          <p:cNvSpPr txBox="1">
            <a:spLocks noGrp="1"/>
          </p:cNvSpPr>
          <p:nvPr>
            <p:ph type="body" idx="1"/>
          </p:nvPr>
        </p:nvSpPr>
        <p:spPr>
          <a:xfrm>
            <a:off x="533400" y="1676400"/>
            <a:ext cx="11125200" cy="582211"/>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667"/>
              </a:spcBef>
              <a:spcAft>
                <a:spcPts val="0"/>
              </a:spcAft>
              <a:buSzPts val="2400"/>
              <a:buNone/>
              <a:defRPr sz="3200">
                <a:solidFill>
                  <a:schemeClr val="accent1"/>
                </a:solidFill>
              </a:defRPr>
            </a:lvl1pPr>
            <a:lvl2pPr marL="1219170" lvl="1" indent="-304792" algn="l">
              <a:lnSpc>
                <a:spcPct val="100000"/>
              </a:lnSpc>
              <a:spcBef>
                <a:spcPts val="667"/>
              </a:spcBef>
              <a:spcAft>
                <a:spcPts val="0"/>
              </a:spcAft>
              <a:buSzPts val="1800"/>
              <a:buNone/>
              <a:defRPr/>
            </a:lvl2pPr>
            <a:lvl3pPr marL="1828754" lvl="2" indent="-304792" algn="l">
              <a:lnSpc>
                <a:spcPct val="100000"/>
              </a:lnSpc>
              <a:spcBef>
                <a:spcPts val="667"/>
              </a:spcBef>
              <a:spcAft>
                <a:spcPts val="0"/>
              </a:spcAft>
              <a:buSzPts val="1500"/>
              <a:buNone/>
              <a:defRPr/>
            </a:lvl3pPr>
            <a:lvl4pPr marL="2438339" lvl="3" indent="-304792" algn="l">
              <a:lnSpc>
                <a:spcPct val="100000"/>
              </a:lnSpc>
              <a:spcBef>
                <a:spcPts val="667"/>
              </a:spcBef>
              <a:spcAft>
                <a:spcPts val="0"/>
              </a:spcAft>
              <a:buSzPts val="1200"/>
              <a:buNone/>
              <a:defRPr/>
            </a:lvl4pPr>
            <a:lvl5pPr marL="3047924" lvl="4" indent="-304792" algn="l">
              <a:lnSpc>
                <a:spcPct val="100000"/>
              </a:lnSpc>
              <a:spcBef>
                <a:spcPts val="667"/>
              </a:spcBef>
              <a:spcAft>
                <a:spcPts val="0"/>
              </a:spcAft>
              <a:buSzPts val="1100"/>
              <a:buNone/>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01" name="Google Shape;101;p15"/>
          <p:cNvSpPr txBox="1">
            <a:spLocks noGrp="1"/>
          </p:cNvSpPr>
          <p:nvPr>
            <p:ph type="body" idx="2"/>
          </p:nvPr>
        </p:nvSpPr>
        <p:spPr>
          <a:xfrm>
            <a:off x="533400" y="2514600"/>
            <a:ext cx="5334000" cy="3200400"/>
          </a:xfrm>
          <a:prstGeom prst="rect">
            <a:avLst/>
          </a:prstGeom>
          <a:noFill/>
          <a:ln>
            <a:noFill/>
          </a:ln>
        </p:spPr>
        <p:txBody>
          <a:bodyPr spcFirstLastPara="1" wrap="square" lIns="0" tIns="0" rIns="0" bIns="0" anchor="t" anchorCtr="0">
            <a:normAutofit/>
          </a:bodyPr>
          <a:lstStyle>
            <a:lvl1pPr marL="609585" lvl="0" indent="-423323" algn="l">
              <a:lnSpc>
                <a:spcPct val="100000"/>
              </a:lnSpc>
              <a:spcBef>
                <a:spcPts val="667"/>
              </a:spcBef>
              <a:spcAft>
                <a:spcPts val="0"/>
              </a:spcAft>
              <a:buSzPts val="1400"/>
              <a:buChar char="▪"/>
              <a:defRPr/>
            </a:lvl1pPr>
            <a:lvl2pPr marL="1219170" lvl="1" indent="-423323" algn="l">
              <a:lnSpc>
                <a:spcPct val="100000"/>
              </a:lnSpc>
              <a:spcBef>
                <a:spcPts val="667"/>
              </a:spcBef>
              <a:spcAft>
                <a:spcPts val="0"/>
              </a:spcAft>
              <a:buSzPts val="1400"/>
              <a:buChar char="▪"/>
              <a:defRPr/>
            </a:lvl2pPr>
            <a:lvl3pPr marL="1828754" lvl="2" indent="-423323" algn="l">
              <a:lnSpc>
                <a:spcPct val="100000"/>
              </a:lnSpc>
              <a:spcBef>
                <a:spcPts val="667"/>
              </a:spcBef>
              <a:spcAft>
                <a:spcPts val="0"/>
              </a:spcAft>
              <a:buSzPts val="1400"/>
              <a:buChar char="▪"/>
              <a:defRPr/>
            </a:lvl3pPr>
            <a:lvl4pPr marL="2438339" lvl="3" indent="-423323" algn="l">
              <a:lnSpc>
                <a:spcPct val="100000"/>
              </a:lnSpc>
              <a:spcBef>
                <a:spcPts val="667"/>
              </a:spcBef>
              <a:spcAft>
                <a:spcPts val="0"/>
              </a:spcAft>
              <a:buSzPts val="1400"/>
              <a:buChar char="▪"/>
              <a:defRPr/>
            </a:lvl4pPr>
            <a:lvl5pPr marL="3047924" lvl="4" indent="-423323" algn="l">
              <a:lnSpc>
                <a:spcPct val="100000"/>
              </a:lnSpc>
              <a:spcBef>
                <a:spcPts val="667"/>
              </a:spcBef>
              <a:spcAft>
                <a:spcPts val="0"/>
              </a:spcAft>
              <a:buSzPts val="1400"/>
              <a:buChar char="▪"/>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02" name="Google Shape;102;p15"/>
          <p:cNvSpPr>
            <a:spLocks noGrp="1"/>
          </p:cNvSpPr>
          <p:nvPr>
            <p:ph type="pic" idx="3"/>
          </p:nvPr>
        </p:nvSpPr>
        <p:spPr>
          <a:xfrm>
            <a:off x="6324600" y="2514600"/>
            <a:ext cx="5334000" cy="320040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667"/>
              </a:spcBef>
              <a:spcAft>
                <a:spcPts val="0"/>
              </a:spcAft>
              <a:buClr>
                <a:srgbClr val="3A7E36"/>
              </a:buClr>
              <a:buSzPts val="2100"/>
              <a:buFont typeface="Noto Sans Symbols"/>
              <a:buNone/>
              <a:defRPr sz="2800" b="0" i="0" u="none" strike="noStrike" cap="none">
                <a:solidFill>
                  <a:schemeClr val="dk1"/>
                </a:solidFill>
                <a:latin typeface="Arial"/>
                <a:ea typeface="Arial"/>
                <a:cs typeface="Arial"/>
                <a:sym typeface="Arial"/>
              </a:defRPr>
            </a:lvl1pPr>
            <a:lvl2pPr marR="0" lvl="1" algn="l" rtl="0">
              <a:lnSpc>
                <a:spcPct val="100000"/>
              </a:lnSpc>
              <a:spcBef>
                <a:spcPts val="667"/>
              </a:spcBef>
              <a:spcAft>
                <a:spcPts val="0"/>
              </a:spcAft>
              <a:buClr>
                <a:schemeClr val="dk2"/>
              </a:buClr>
              <a:buSzPts val="1800"/>
              <a:buFont typeface="Noto Sans Symbols"/>
              <a:buChar char="▪"/>
              <a:defRPr sz="2400" b="0" i="0" u="none" strike="noStrike" cap="none">
                <a:solidFill>
                  <a:schemeClr val="dk1"/>
                </a:solidFill>
                <a:latin typeface="Arial"/>
                <a:ea typeface="Arial"/>
                <a:cs typeface="Arial"/>
                <a:sym typeface="Arial"/>
              </a:defRPr>
            </a:lvl2pPr>
            <a:lvl3pPr marR="0" lvl="2" algn="l" rtl="0">
              <a:lnSpc>
                <a:spcPct val="100000"/>
              </a:lnSpc>
              <a:spcBef>
                <a:spcPts val="667"/>
              </a:spcBef>
              <a:spcAft>
                <a:spcPts val="0"/>
              </a:spcAft>
              <a:buClr>
                <a:srgbClr val="3A7E36"/>
              </a:buClr>
              <a:buSzPts val="15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100000"/>
              </a:lnSpc>
              <a:spcBef>
                <a:spcPts val="667"/>
              </a:spcBef>
              <a:spcAft>
                <a:spcPts val="0"/>
              </a:spcAft>
              <a:buClr>
                <a:schemeClr val="dk2"/>
              </a:buClr>
              <a:buSzPts val="12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100000"/>
              </a:lnSpc>
              <a:spcBef>
                <a:spcPts val="667"/>
              </a:spcBef>
              <a:spcAft>
                <a:spcPts val="0"/>
              </a:spcAft>
              <a:buClr>
                <a:srgbClr val="3A7E36"/>
              </a:buClr>
              <a:buSzPts val="1100"/>
              <a:buFont typeface="Noto Sans Symbols"/>
              <a:buChar char="▪"/>
              <a:defRPr sz="1467" b="0" i="0" u="none" strike="noStrike" cap="none">
                <a:solidFill>
                  <a:schemeClr val="dk1"/>
                </a:solidFill>
                <a:latin typeface="Arial"/>
                <a:ea typeface="Arial"/>
                <a:cs typeface="Arial"/>
                <a:sym typeface="Arial"/>
              </a:defRPr>
            </a:lvl5pPr>
            <a:lvl6pPr marR="0" lvl="5" algn="l" rtl="0">
              <a:lnSpc>
                <a:spcPct val="90000"/>
              </a:lnSpc>
              <a:spcBef>
                <a:spcPts val="667"/>
              </a:spcBef>
              <a:spcAft>
                <a:spcPts val="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40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9pPr>
          </a:lstStyle>
          <a:p>
            <a:endParaRPr/>
          </a:p>
        </p:txBody>
      </p:sp>
      <p:sp>
        <p:nvSpPr>
          <p:cNvPr id="103" name="Google Shape;103;p15"/>
          <p:cNvSpPr txBox="1">
            <a:spLocks noGrp="1"/>
          </p:cNvSpPr>
          <p:nvPr>
            <p:ph type="body" idx="4"/>
          </p:nvPr>
        </p:nvSpPr>
        <p:spPr>
          <a:xfrm>
            <a:off x="533400" y="5791200"/>
            <a:ext cx="11125200" cy="459100"/>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667"/>
              </a:spcBef>
              <a:spcAft>
                <a:spcPts val="0"/>
              </a:spcAft>
              <a:buSzPts val="1800"/>
              <a:buNone/>
              <a:defRPr sz="2400">
                <a:solidFill>
                  <a:srgbClr val="1A5A8A"/>
                </a:solidFill>
              </a:defRPr>
            </a:lvl1pPr>
            <a:lvl2pPr marL="1219170" lvl="1" indent="-304792" algn="l">
              <a:lnSpc>
                <a:spcPct val="100000"/>
              </a:lnSpc>
              <a:spcBef>
                <a:spcPts val="667"/>
              </a:spcBef>
              <a:spcAft>
                <a:spcPts val="0"/>
              </a:spcAft>
              <a:buSzPts val="1800"/>
              <a:buNone/>
              <a:defRPr>
                <a:solidFill>
                  <a:srgbClr val="1A5A8A"/>
                </a:solidFill>
              </a:defRPr>
            </a:lvl2pPr>
            <a:lvl3pPr marL="1828754" lvl="2" indent="-304792" algn="l">
              <a:lnSpc>
                <a:spcPct val="100000"/>
              </a:lnSpc>
              <a:spcBef>
                <a:spcPts val="667"/>
              </a:spcBef>
              <a:spcAft>
                <a:spcPts val="0"/>
              </a:spcAft>
              <a:buSzPts val="1500"/>
              <a:buNone/>
              <a:defRPr>
                <a:solidFill>
                  <a:srgbClr val="1A5A8A"/>
                </a:solidFill>
              </a:defRPr>
            </a:lvl3pPr>
            <a:lvl4pPr marL="2438339" lvl="3" indent="-304792" algn="l">
              <a:lnSpc>
                <a:spcPct val="100000"/>
              </a:lnSpc>
              <a:spcBef>
                <a:spcPts val="667"/>
              </a:spcBef>
              <a:spcAft>
                <a:spcPts val="0"/>
              </a:spcAft>
              <a:buSzPts val="1200"/>
              <a:buNone/>
              <a:defRPr>
                <a:solidFill>
                  <a:srgbClr val="1A5A8A"/>
                </a:solidFill>
              </a:defRPr>
            </a:lvl4pPr>
            <a:lvl5pPr marL="3047924" lvl="4" indent="-304792" algn="l">
              <a:lnSpc>
                <a:spcPct val="100000"/>
              </a:lnSpc>
              <a:spcBef>
                <a:spcPts val="667"/>
              </a:spcBef>
              <a:spcAft>
                <a:spcPts val="0"/>
              </a:spcAft>
              <a:buSzPts val="1100"/>
              <a:buNone/>
              <a:defRPr>
                <a:solidFill>
                  <a:srgbClr val="1A5A8A"/>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04" name="Google Shape;104;p15"/>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8622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Slide-Blue">
  <p:cSld name="TitleSlide-Blue">
    <p:bg>
      <p:bgPr>
        <a:solidFill>
          <a:schemeClr val="dk2"/>
        </a:solidFill>
        <a:effectLst/>
      </p:bgPr>
    </p:bg>
    <p:spTree>
      <p:nvGrpSpPr>
        <p:cNvPr id="1" name="Shape 105"/>
        <p:cNvGrpSpPr/>
        <p:nvPr/>
      </p:nvGrpSpPr>
      <p:grpSpPr>
        <a:xfrm>
          <a:off x="0" y="0"/>
          <a:ext cx="0" cy="0"/>
          <a:chOff x="0" y="0"/>
          <a:chExt cx="0" cy="0"/>
        </a:xfrm>
      </p:grpSpPr>
      <p:pic>
        <p:nvPicPr>
          <p:cNvPr id="106" name="Google Shape;106;p16"/>
          <p:cNvPicPr preferRelativeResize="0"/>
          <p:nvPr/>
        </p:nvPicPr>
        <p:blipFill rotWithShape="1">
          <a:blip r:embed="rId2">
            <a:alphaModFix/>
          </a:blip>
          <a:srcRect/>
          <a:stretch/>
        </p:blipFill>
        <p:spPr>
          <a:xfrm>
            <a:off x="0" y="539751"/>
            <a:ext cx="12192000" cy="2273300"/>
          </a:xfrm>
          <a:prstGeom prst="rect">
            <a:avLst/>
          </a:prstGeom>
          <a:noFill/>
          <a:ln>
            <a:noFill/>
          </a:ln>
          <a:effectLst>
            <a:outerShdw blurRad="50800" dist="38100" dir="2700000" algn="tl" rotWithShape="0">
              <a:srgbClr val="000000">
                <a:alpha val="40000"/>
              </a:srgbClr>
            </a:outerShdw>
          </a:effectLst>
        </p:spPr>
      </p:pic>
      <p:pic>
        <p:nvPicPr>
          <p:cNvPr id="107" name="Google Shape;107;p16" descr="eTeachNY logo"/>
          <p:cNvPicPr preferRelativeResize="0"/>
          <p:nvPr/>
        </p:nvPicPr>
        <p:blipFill rotWithShape="1">
          <a:blip r:embed="rId3">
            <a:alphaModFix/>
          </a:blip>
          <a:srcRect/>
          <a:stretch/>
        </p:blipFill>
        <p:spPr>
          <a:xfrm>
            <a:off x="2493381" y="773685"/>
            <a:ext cx="5190903" cy="1734819"/>
          </a:xfrm>
          <a:prstGeom prst="rect">
            <a:avLst/>
          </a:prstGeom>
          <a:noFill/>
          <a:ln>
            <a:noFill/>
          </a:ln>
        </p:spPr>
      </p:pic>
      <p:sp>
        <p:nvSpPr>
          <p:cNvPr id="108" name="Google Shape;108;p16"/>
          <p:cNvSpPr txBox="1">
            <a:spLocks noGrp="1"/>
          </p:cNvSpPr>
          <p:nvPr>
            <p:ph type="ctrTitle"/>
          </p:nvPr>
        </p:nvSpPr>
        <p:spPr>
          <a:xfrm>
            <a:off x="2493380" y="3052477"/>
            <a:ext cx="7336400" cy="757195"/>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4100"/>
              <a:buFont typeface="Arial"/>
              <a:buNone/>
              <a:defRPr sz="5467" b="1" i="0" cap="none">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 name="Google Shape;109;p16"/>
          <p:cNvSpPr txBox="1">
            <a:spLocks noGrp="1"/>
          </p:cNvSpPr>
          <p:nvPr>
            <p:ph type="body" idx="1"/>
          </p:nvPr>
        </p:nvSpPr>
        <p:spPr>
          <a:xfrm>
            <a:off x="2493963" y="5730767"/>
            <a:ext cx="7336000" cy="459100"/>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667"/>
              </a:spcBef>
              <a:spcAft>
                <a:spcPts val="0"/>
              </a:spcAft>
              <a:buSzPts val="1800"/>
              <a:buNone/>
              <a:defRPr sz="2400">
                <a:solidFill>
                  <a:schemeClr val="lt1"/>
                </a:solidFill>
              </a:defRPr>
            </a:lvl1pPr>
            <a:lvl2pPr marL="1219170" lvl="1" indent="-304792" algn="l">
              <a:lnSpc>
                <a:spcPct val="100000"/>
              </a:lnSpc>
              <a:spcBef>
                <a:spcPts val="667"/>
              </a:spcBef>
              <a:spcAft>
                <a:spcPts val="0"/>
              </a:spcAft>
              <a:buSzPts val="1800"/>
              <a:buNone/>
              <a:defRPr>
                <a:solidFill>
                  <a:schemeClr val="lt1"/>
                </a:solidFill>
              </a:defRPr>
            </a:lvl2pPr>
            <a:lvl3pPr marL="1828754" lvl="2" indent="-304792" algn="l">
              <a:lnSpc>
                <a:spcPct val="100000"/>
              </a:lnSpc>
              <a:spcBef>
                <a:spcPts val="667"/>
              </a:spcBef>
              <a:spcAft>
                <a:spcPts val="0"/>
              </a:spcAft>
              <a:buSzPts val="1500"/>
              <a:buNone/>
              <a:defRPr>
                <a:solidFill>
                  <a:schemeClr val="lt1"/>
                </a:solidFill>
              </a:defRPr>
            </a:lvl3pPr>
            <a:lvl4pPr marL="2438339" lvl="3" indent="-304792" algn="l">
              <a:lnSpc>
                <a:spcPct val="100000"/>
              </a:lnSpc>
              <a:spcBef>
                <a:spcPts val="667"/>
              </a:spcBef>
              <a:spcAft>
                <a:spcPts val="0"/>
              </a:spcAft>
              <a:buSzPts val="1200"/>
              <a:buNone/>
              <a:defRPr>
                <a:solidFill>
                  <a:schemeClr val="lt1"/>
                </a:solidFill>
              </a:defRPr>
            </a:lvl4pPr>
            <a:lvl5pPr marL="3047924" lvl="4" indent="-304792" algn="l">
              <a:lnSpc>
                <a:spcPct val="100000"/>
              </a:lnSpc>
              <a:spcBef>
                <a:spcPts val="667"/>
              </a:spcBef>
              <a:spcAft>
                <a:spcPts val="0"/>
              </a:spcAft>
              <a:buSzPts val="1100"/>
              <a:buNone/>
              <a:defRPr>
                <a:solidFill>
                  <a:schemeClr val="lt1"/>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Tree>
    <p:extLst>
      <p:ext uri="{BB962C8B-B14F-4D97-AF65-F5344CB8AC3E}">
        <p14:creationId xmlns:p14="http://schemas.microsoft.com/office/powerpoint/2010/main" val="1739734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Divider_green">
  <p:cSld name="SectionDivider_green">
    <p:bg>
      <p:bgPr>
        <a:solidFill>
          <a:schemeClr val="dk2"/>
        </a:solidFill>
        <a:effectLst/>
      </p:bgPr>
    </p:bg>
    <p:spTree>
      <p:nvGrpSpPr>
        <p:cNvPr id="1" name="Shape 110"/>
        <p:cNvGrpSpPr/>
        <p:nvPr/>
      </p:nvGrpSpPr>
      <p:grpSpPr>
        <a:xfrm>
          <a:off x="0" y="0"/>
          <a:ext cx="0" cy="0"/>
          <a:chOff x="0" y="0"/>
          <a:chExt cx="0" cy="0"/>
        </a:xfrm>
      </p:grpSpPr>
      <p:pic>
        <p:nvPicPr>
          <p:cNvPr id="111" name="Google Shape;111;p17"/>
          <p:cNvPicPr preferRelativeResize="0"/>
          <p:nvPr/>
        </p:nvPicPr>
        <p:blipFill rotWithShape="1">
          <a:blip r:embed="rId2">
            <a:alphaModFix/>
          </a:blip>
          <a:srcRect/>
          <a:stretch/>
        </p:blipFill>
        <p:spPr>
          <a:xfrm>
            <a:off x="0" y="539751"/>
            <a:ext cx="11760197" cy="5778499"/>
          </a:xfrm>
          <a:prstGeom prst="rect">
            <a:avLst/>
          </a:prstGeom>
          <a:noFill/>
          <a:ln>
            <a:noFill/>
          </a:ln>
          <a:effectLst>
            <a:outerShdw blurRad="50800" dist="38100" dir="2700000" algn="tl" rotWithShape="0">
              <a:srgbClr val="000000">
                <a:alpha val="40000"/>
              </a:srgbClr>
            </a:outerShdw>
          </a:effectLst>
        </p:spPr>
      </p:pic>
      <p:sp>
        <p:nvSpPr>
          <p:cNvPr id="112" name="Google Shape;112;p17"/>
          <p:cNvSpPr txBox="1">
            <a:spLocks noGrp="1"/>
          </p:cNvSpPr>
          <p:nvPr>
            <p:ph type="title"/>
          </p:nvPr>
        </p:nvSpPr>
        <p:spPr>
          <a:xfrm>
            <a:off x="990600" y="2527852"/>
            <a:ext cx="8001200" cy="6648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3600"/>
              <a:buFont typeface="Arial"/>
              <a:buNone/>
              <a:defRPr sz="48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17"/>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114" name="Google Shape;114;p17"/>
          <p:cNvSpPr txBox="1">
            <a:spLocks noGrp="1"/>
          </p:cNvSpPr>
          <p:nvPr>
            <p:ph type="body" idx="1"/>
          </p:nvPr>
        </p:nvSpPr>
        <p:spPr>
          <a:xfrm>
            <a:off x="990600" y="3429000"/>
            <a:ext cx="8001200" cy="2286000"/>
          </a:xfrm>
          <a:prstGeom prst="rect">
            <a:avLst/>
          </a:prstGeom>
          <a:noFill/>
          <a:ln>
            <a:noFill/>
          </a:ln>
        </p:spPr>
        <p:txBody>
          <a:bodyPr spcFirstLastPara="1" wrap="square" lIns="34275" tIns="34275" rIns="34275" bIns="34275" anchor="t" anchorCtr="0">
            <a:normAutofit/>
          </a:bodyPr>
          <a:lstStyle>
            <a:lvl1pPr marL="609585" lvl="0" indent="-482588" algn="l">
              <a:lnSpc>
                <a:spcPct val="100000"/>
              </a:lnSpc>
              <a:spcBef>
                <a:spcPts val="667"/>
              </a:spcBef>
              <a:spcAft>
                <a:spcPts val="0"/>
              </a:spcAft>
              <a:buClr>
                <a:schemeClr val="dk1"/>
              </a:buClr>
              <a:buSzPts val="2100"/>
              <a:buChar char="▪"/>
              <a:defRPr>
                <a:solidFill>
                  <a:schemeClr val="dk1"/>
                </a:solidFill>
              </a:defRPr>
            </a:lvl1pPr>
            <a:lvl2pPr marL="1219170" lvl="1" indent="-457189" algn="l">
              <a:lnSpc>
                <a:spcPct val="100000"/>
              </a:lnSpc>
              <a:spcBef>
                <a:spcPts val="667"/>
              </a:spcBef>
              <a:spcAft>
                <a:spcPts val="0"/>
              </a:spcAft>
              <a:buClr>
                <a:schemeClr val="dk1"/>
              </a:buClr>
              <a:buSzPts val="1800"/>
              <a:buChar char="▪"/>
              <a:defRPr>
                <a:solidFill>
                  <a:schemeClr val="dk1"/>
                </a:solidFill>
              </a:defRPr>
            </a:lvl2pPr>
            <a:lvl3pPr marL="1828754" lvl="2" indent="-431789" algn="l">
              <a:lnSpc>
                <a:spcPct val="100000"/>
              </a:lnSpc>
              <a:spcBef>
                <a:spcPts val="667"/>
              </a:spcBef>
              <a:spcAft>
                <a:spcPts val="0"/>
              </a:spcAft>
              <a:buClr>
                <a:schemeClr val="dk1"/>
              </a:buClr>
              <a:buSzPts val="1500"/>
              <a:buChar char="▪"/>
              <a:defRPr>
                <a:solidFill>
                  <a:schemeClr val="dk1"/>
                </a:solidFill>
              </a:defRPr>
            </a:lvl3pPr>
            <a:lvl4pPr marL="2438339" lvl="3" indent="-406390" algn="l">
              <a:lnSpc>
                <a:spcPct val="100000"/>
              </a:lnSpc>
              <a:spcBef>
                <a:spcPts val="667"/>
              </a:spcBef>
              <a:spcAft>
                <a:spcPts val="0"/>
              </a:spcAft>
              <a:buClr>
                <a:schemeClr val="dk1"/>
              </a:buClr>
              <a:buSzPts val="1200"/>
              <a:buChar char="▪"/>
              <a:defRPr>
                <a:solidFill>
                  <a:schemeClr val="dk1"/>
                </a:solidFill>
              </a:defRPr>
            </a:lvl4pPr>
            <a:lvl5pPr marL="3047924" lvl="4" indent="-397923" algn="l">
              <a:lnSpc>
                <a:spcPct val="100000"/>
              </a:lnSpc>
              <a:spcBef>
                <a:spcPts val="667"/>
              </a:spcBef>
              <a:spcAft>
                <a:spcPts val="0"/>
              </a:spcAft>
              <a:buClr>
                <a:schemeClr val="dk1"/>
              </a:buClr>
              <a:buSzPts val="1100"/>
              <a:buChar char="▪"/>
              <a:defRPr>
                <a:solidFill>
                  <a:schemeClr val="dk1"/>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pic>
        <p:nvPicPr>
          <p:cNvPr id="115" name="Google Shape;115;p17" descr="eTeachNY logo"/>
          <p:cNvPicPr preferRelativeResize="0"/>
          <p:nvPr/>
        </p:nvPicPr>
        <p:blipFill rotWithShape="1">
          <a:blip r:embed="rId3">
            <a:alphaModFix/>
          </a:blip>
          <a:srcRect/>
          <a:stretch/>
        </p:blipFill>
        <p:spPr>
          <a:xfrm>
            <a:off x="990600" y="758953"/>
            <a:ext cx="3764765" cy="1258196"/>
          </a:xfrm>
          <a:prstGeom prst="rect">
            <a:avLst/>
          </a:prstGeom>
          <a:noFill/>
          <a:ln>
            <a:noFill/>
          </a:ln>
        </p:spPr>
      </p:pic>
    </p:spTree>
    <p:extLst>
      <p:ext uri="{BB962C8B-B14F-4D97-AF65-F5344CB8AC3E}">
        <p14:creationId xmlns:p14="http://schemas.microsoft.com/office/powerpoint/2010/main" val="2018147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side_ImageWithSidebar">
  <p:cSld name="Inside_ImageWithSidebar">
    <p:spTree>
      <p:nvGrpSpPr>
        <p:cNvPr id="1" name="Shape 116"/>
        <p:cNvGrpSpPr/>
        <p:nvPr/>
      </p:nvGrpSpPr>
      <p:grpSpPr>
        <a:xfrm>
          <a:off x="0" y="0"/>
          <a:ext cx="0" cy="0"/>
          <a:chOff x="0" y="0"/>
          <a:chExt cx="0" cy="0"/>
        </a:xfrm>
      </p:grpSpPr>
      <p:sp>
        <p:nvSpPr>
          <p:cNvPr id="117" name="Google Shape;117;p18"/>
          <p:cNvSpPr>
            <a:spLocks noGrp="1"/>
          </p:cNvSpPr>
          <p:nvPr>
            <p:ph type="pic" idx="2"/>
          </p:nvPr>
        </p:nvSpPr>
        <p:spPr>
          <a:xfrm>
            <a:off x="0" y="533400"/>
            <a:ext cx="12192000" cy="632480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667"/>
              </a:spcBef>
              <a:spcAft>
                <a:spcPts val="0"/>
              </a:spcAft>
              <a:buClr>
                <a:srgbClr val="3A7E36"/>
              </a:buClr>
              <a:buSzPts val="2100"/>
              <a:buFont typeface="Noto Sans Symbols"/>
              <a:buNone/>
              <a:defRPr sz="2800" b="0" i="0" u="none" strike="noStrike" cap="none">
                <a:solidFill>
                  <a:schemeClr val="dk1"/>
                </a:solidFill>
                <a:latin typeface="Arial"/>
                <a:ea typeface="Arial"/>
                <a:cs typeface="Arial"/>
                <a:sym typeface="Arial"/>
              </a:defRPr>
            </a:lvl1pPr>
            <a:lvl2pPr marR="0" lvl="1" algn="l" rtl="0">
              <a:lnSpc>
                <a:spcPct val="100000"/>
              </a:lnSpc>
              <a:spcBef>
                <a:spcPts val="667"/>
              </a:spcBef>
              <a:spcAft>
                <a:spcPts val="0"/>
              </a:spcAft>
              <a:buClr>
                <a:schemeClr val="dk2"/>
              </a:buClr>
              <a:buSzPts val="1800"/>
              <a:buFont typeface="Noto Sans Symbols"/>
              <a:buChar char="▪"/>
              <a:defRPr sz="2400" b="0" i="0" u="none" strike="noStrike" cap="none">
                <a:solidFill>
                  <a:schemeClr val="dk1"/>
                </a:solidFill>
                <a:latin typeface="Arial"/>
                <a:ea typeface="Arial"/>
                <a:cs typeface="Arial"/>
                <a:sym typeface="Arial"/>
              </a:defRPr>
            </a:lvl2pPr>
            <a:lvl3pPr marR="0" lvl="2" algn="l" rtl="0">
              <a:lnSpc>
                <a:spcPct val="100000"/>
              </a:lnSpc>
              <a:spcBef>
                <a:spcPts val="667"/>
              </a:spcBef>
              <a:spcAft>
                <a:spcPts val="0"/>
              </a:spcAft>
              <a:buClr>
                <a:srgbClr val="3A7E36"/>
              </a:buClr>
              <a:buSzPts val="15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100000"/>
              </a:lnSpc>
              <a:spcBef>
                <a:spcPts val="667"/>
              </a:spcBef>
              <a:spcAft>
                <a:spcPts val="0"/>
              </a:spcAft>
              <a:buClr>
                <a:schemeClr val="dk2"/>
              </a:buClr>
              <a:buSzPts val="1200"/>
              <a:buFont typeface="Noto Sans Symbols"/>
              <a:buChar char="▪"/>
              <a:defRPr sz="1600" b="0" i="0" u="none" strike="noStrike" cap="none">
                <a:solidFill>
                  <a:schemeClr val="dk1"/>
                </a:solidFill>
                <a:latin typeface="Arial"/>
                <a:ea typeface="Arial"/>
                <a:cs typeface="Arial"/>
                <a:sym typeface="Arial"/>
              </a:defRPr>
            </a:lvl4pPr>
            <a:lvl5pPr marR="0" lvl="4" algn="l" rtl="0">
              <a:lnSpc>
                <a:spcPct val="100000"/>
              </a:lnSpc>
              <a:spcBef>
                <a:spcPts val="667"/>
              </a:spcBef>
              <a:spcAft>
                <a:spcPts val="0"/>
              </a:spcAft>
              <a:buClr>
                <a:srgbClr val="3A7E36"/>
              </a:buClr>
              <a:buSzPts val="1100"/>
              <a:buFont typeface="Noto Sans Symbols"/>
              <a:buChar char="▪"/>
              <a:defRPr sz="1467" b="0" i="0" u="none" strike="noStrike" cap="none">
                <a:solidFill>
                  <a:schemeClr val="dk1"/>
                </a:solidFill>
                <a:latin typeface="Arial"/>
                <a:ea typeface="Arial"/>
                <a:cs typeface="Arial"/>
                <a:sym typeface="Arial"/>
              </a:defRPr>
            </a:lvl5pPr>
            <a:lvl6pPr marR="0" lvl="5" algn="l" rtl="0">
              <a:lnSpc>
                <a:spcPct val="90000"/>
              </a:lnSpc>
              <a:spcBef>
                <a:spcPts val="667"/>
              </a:spcBef>
              <a:spcAft>
                <a:spcPts val="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400"/>
              </a:spcAft>
              <a:buClr>
                <a:schemeClr val="accent1"/>
              </a:buClr>
              <a:buSzPts val="1100"/>
              <a:buFont typeface="Noto Sans Symbols"/>
              <a:buChar char="🢝"/>
              <a:defRPr sz="1467" b="0" i="0" u="none" strike="noStrike" cap="none">
                <a:solidFill>
                  <a:schemeClr val="dk1"/>
                </a:solidFill>
                <a:latin typeface="Arial"/>
                <a:ea typeface="Arial"/>
                <a:cs typeface="Arial"/>
                <a:sym typeface="Arial"/>
              </a:defRPr>
            </a:lvl9pPr>
          </a:lstStyle>
          <a:p>
            <a:endParaRPr/>
          </a:p>
        </p:txBody>
      </p:sp>
      <p:sp>
        <p:nvSpPr>
          <p:cNvPr id="118" name="Google Shape;118;p18"/>
          <p:cNvSpPr txBox="1">
            <a:spLocks noGrp="1"/>
          </p:cNvSpPr>
          <p:nvPr>
            <p:ph type="title"/>
          </p:nvPr>
        </p:nvSpPr>
        <p:spPr>
          <a:xfrm>
            <a:off x="7239000" y="1063752"/>
            <a:ext cx="4419600" cy="1624000"/>
          </a:xfrm>
          <a:prstGeom prst="rect">
            <a:avLst/>
          </a:prstGeom>
          <a:solidFill>
            <a:srgbClr val="2379B8"/>
          </a:solidFill>
          <a:ln>
            <a:noFill/>
          </a:ln>
        </p:spPr>
        <p:txBody>
          <a:bodyPr spcFirstLastPara="1" wrap="square" lIns="205725" tIns="205725" rIns="205725" bIns="205725" anchor="ctr"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18"/>
          <p:cNvSpPr txBox="1">
            <a:spLocks noGrp="1"/>
          </p:cNvSpPr>
          <p:nvPr>
            <p:ph type="body" idx="1"/>
          </p:nvPr>
        </p:nvSpPr>
        <p:spPr>
          <a:xfrm>
            <a:off x="7239000" y="2687599"/>
            <a:ext cx="4419600" cy="3408400"/>
          </a:xfrm>
          <a:prstGeom prst="rect">
            <a:avLst/>
          </a:prstGeom>
          <a:solidFill>
            <a:srgbClr val="2379B8"/>
          </a:solidFill>
          <a:ln>
            <a:noFill/>
          </a:ln>
        </p:spPr>
        <p:txBody>
          <a:bodyPr spcFirstLastPara="1" wrap="square" lIns="205725" tIns="205725" rIns="205725" bIns="205725" anchor="t" anchorCtr="0">
            <a:normAutofit/>
          </a:bodyPr>
          <a:lstStyle>
            <a:lvl1pPr marL="609585" lvl="0" indent="-482588" algn="l">
              <a:lnSpc>
                <a:spcPct val="100000"/>
              </a:lnSpc>
              <a:spcBef>
                <a:spcPts val="667"/>
              </a:spcBef>
              <a:spcAft>
                <a:spcPts val="0"/>
              </a:spcAft>
              <a:buClr>
                <a:schemeClr val="lt1"/>
              </a:buClr>
              <a:buSzPts val="2100"/>
              <a:buChar char="▪"/>
              <a:defRPr>
                <a:solidFill>
                  <a:schemeClr val="lt1"/>
                </a:solidFill>
              </a:defRPr>
            </a:lvl1pPr>
            <a:lvl2pPr marL="1219170" lvl="1" indent="-457189" algn="l">
              <a:lnSpc>
                <a:spcPct val="100000"/>
              </a:lnSpc>
              <a:spcBef>
                <a:spcPts val="667"/>
              </a:spcBef>
              <a:spcAft>
                <a:spcPts val="0"/>
              </a:spcAft>
              <a:buClr>
                <a:schemeClr val="lt1"/>
              </a:buClr>
              <a:buSzPts val="1800"/>
              <a:buChar char="▪"/>
              <a:defRPr>
                <a:solidFill>
                  <a:schemeClr val="lt1"/>
                </a:solidFill>
              </a:defRPr>
            </a:lvl2pPr>
            <a:lvl3pPr marL="1828754" lvl="2" indent="-431789" algn="l">
              <a:lnSpc>
                <a:spcPct val="100000"/>
              </a:lnSpc>
              <a:spcBef>
                <a:spcPts val="667"/>
              </a:spcBef>
              <a:spcAft>
                <a:spcPts val="0"/>
              </a:spcAft>
              <a:buClr>
                <a:schemeClr val="lt1"/>
              </a:buClr>
              <a:buSzPts val="1500"/>
              <a:buChar char="▪"/>
              <a:defRPr>
                <a:solidFill>
                  <a:schemeClr val="lt1"/>
                </a:solidFill>
              </a:defRPr>
            </a:lvl3pPr>
            <a:lvl4pPr marL="2438339" lvl="3" indent="-406390" algn="l">
              <a:lnSpc>
                <a:spcPct val="100000"/>
              </a:lnSpc>
              <a:spcBef>
                <a:spcPts val="667"/>
              </a:spcBef>
              <a:spcAft>
                <a:spcPts val="0"/>
              </a:spcAft>
              <a:buClr>
                <a:schemeClr val="lt1"/>
              </a:buClr>
              <a:buSzPts val="1200"/>
              <a:buChar char="▪"/>
              <a:defRPr>
                <a:solidFill>
                  <a:schemeClr val="lt1"/>
                </a:solidFill>
              </a:defRPr>
            </a:lvl4pPr>
            <a:lvl5pPr marL="3047924" lvl="4" indent="-397923" algn="l">
              <a:lnSpc>
                <a:spcPct val="100000"/>
              </a:lnSpc>
              <a:spcBef>
                <a:spcPts val="667"/>
              </a:spcBef>
              <a:spcAft>
                <a:spcPts val="0"/>
              </a:spcAft>
              <a:buClr>
                <a:schemeClr val="lt1"/>
              </a:buClr>
              <a:buSzPts val="1100"/>
              <a:buChar char="▪"/>
              <a:defRPr>
                <a:solidFill>
                  <a:schemeClr val="lt1"/>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20" name="Google Shape;120;p18"/>
          <p:cNvSpPr/>
          <p:nvPr/>
        </p:nvSpPr>
        <p:spPr>
          <a:xfrm>
            <a:off x="0" y="0"/>
            <a:ext cx="12192000" cy="533600"/>
          </a:xfrm>
          <a:prstGeom prst="rect">
            <a:avLst/>
          </a:prstGeom>
          <a:solidFill>
            <a:srgbClr val="4EA848"/>
          </a:solidFill>
          <a:ln>
            <a:noFill/>
          </a:ln>
        </p:spPr>
        <p:txBody>
          <a:bodyPr spcFirstLastPara="1" wrap="square" lIns="91433" tIns="45700" rIns="91433" bIns="18286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4EA848"/>
              </a:solidFill>
              <a:highlight>
                <a:srgbClr val="4EA848"/>
              </a:highlight>
              <a:latin typeface="Arial"/>
              <a:ea typeface="Arial"/>
              <a:cs typeface="Arial"/>
              <a:sym typeface="Arial"/>
            </a:endParaRPr>
          </a:p>
        </p:txBody>
      </p:sp>
      <p:pic>
        <p:nvPicPr>
          <p:cNvPr id="121" name="Google Shape;121;p18"/>
          <p:cNvPicPr preferRelativeResize="0"/>
          <p:nvPr/>
        </p:nvPicPr>
        <p:blipFill rotWithShape="1">
          <a:blip r:embed="rId2">
            <a:alphaModFix/>
          </a:blip>
          <a:srcRect/>
          <a:stretch/>
        </p:blipFill>
        <p:spPr>
          <a:xfrm>
            <a:off x="0" y="0"/>
            <a:ext cx="10710525" cy="530352"/>
          </a:xfrm>
          <a:prstGeom prst="rect">
            <a:avLst/>
          </a:prstGeom>
          <a:noFill/>
          <a:ln>
            <a:noFill/>
          </a:ln>
          <a:effectLst>
            <a:outerShdw blurRad="50800" dist="38100" dir="2700000" algn="tl" rotWithShape="0">
              <a:srgbClr val="000000">
                <a:alpha val="40000"/>
              </a:srgbClr>
            </a:outerShdw>
          </a:effectLst>
        </p:spPr>
      </p:pic>
      <p:sp>
        <p:nvSpPr>
          <p:cNvPr id="122" name="Google Shape;122;p18"/>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6046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Divider_blue">
  <p:cSld name="SectionDivider_blue">
    <p:bg>
      <p:bgPr>
        <a:solidFill>
          <a:schemeClr val="lt2"/>
        </a:solidFill>
        <a:effectLst/>
      </p:bgPr>
    </p:bg>
    <p:spTree>
      <p:nvGrpSpPr>
        <p:cNvPr id="1" name="Shape 123"/>
        <p:cNvGrpSpPr/>
        <p:nvPr/>
      </p:nvGrpSpPr>
      <p:grpSpPr>
        <a:xfrm>
          <a:off x="0" y="0"/>
          <a:ext cx="0" cy="0"/>
          <a:chOff x="0" y="0"/>
          <a:chExt cx="0" cy="0"/>
        </a:xfrm>
      </p:grpSpPr>
      <p:pic>
        <p:nvPicPr>
          <p:cNvPr id="124" name="Google Shape;124;p19"/>
          <p:cNvPicPr preferRelativeResize="0"/>
          <p:nvPr/>
        </p:nvPicPr>
        <p:blipFill rotWithShape="1">
          <a:blip r:embed="rId2">
            <a:alphaModFix/>
          </a:blip>
          <a:srcRect/>
          <a:stretch/>
        </p:blipFill>
        <p:spPr>
          <a:xfrm>
            <a:off x="0" y="539751"/>
            <a:ext cx="11760197" cy="5778499"/>
          </a:xfrm>
          <a:prstGeom prst="rect">
            <a:avLst/>
          </a:prstGeom>
          <a:noFill/>
          <a:ln>
            <a:noFill/>
          </a:ln>
          <a:effectLst>
            <a:outerShdw blurRad="50800" dist="38100" dir="2700000" algn="tl" rotWithShape="0">
              <a:srgbClr val="000000">
                <a:alpha val="40000"/>
              </a:srgbClr>
            </a:outerShdw>
          </a:effectLst>
        </p:spPr>
      </p:pic>
      <p:sp>
        <p:nvSpPr>
          <p:cNvPr id="125" name="Google Shape;125;p19"/>
          <p:cNvSpPr txBox="1">
            <a:spLocks noGrp="1"/>
          </p:cNvSpPr>
          <p:nvPr>
            <p:ph type="title"/>
          </p:nvPr>
        </p:nvSpPr>
        <p:spPr>
          <a:xfrm>
            <a:off x="990600" y="2527852"/>
            <a:ext cx="8001200" cy="6648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3600"/>
              <a:buFont typeface="Arial"/>
              <a:buNone/>
              <a:defRPr sz="4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p19"/>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pic>
        <p:nvPicPr>
          <p:cNvPr id="127" name="Google Shape;127;p19" descr="eTeachNY logo"/>
          <p:cNvPicPr preferRelativeResize="0"/>
          <p:nvPr/>
        </p:nvPicPr>
        <p:blipFill rotWithShape="1">
          <a:blip r:embed="rId3">
            <a:alphaModFix/>
          </a:blip>
          <a:srcRect/>
          <a:stretch/>
        </p:blipFill>
        <p:spPr>
          <a:xfrm>
            <a:off x="990600" y="762001"/>
            <a:ext cx="3764765" cy="1258199"/>
          </a:xfrm>
          <a:prstGeom prst="rect">
            <a:avLst/>
          </a:prstGeom>
          <a:noFill/>
          <a:ln>
            <a:noFill/>
          </a:ln>
        </p:spPr>
      </p:pic>
      <p:sp>
        <p:nvSpPr>
          <p:cNvPr id="128" name="Google Shape;128;p19"/>
          <p:cNvSpPr txBox="1">
            <a:spLocks noGrp="1"/>
          </p:cNvSpPr>
          <p:nvPr>
            <p:ph type="body" idx="1"/>
          </p:nvPr>
        </p:nvSpPr>
        <p:spPr>
          <a:xfrm>
            <a:off x="990600" y="3429000"/>
            <a:ext cx="8001200" cy="2286000"/>
          </a:xfrm>
          <a:prstGeom prst="rect">
            <a:avLst/>
          </a:prstGeom>
          <a:noFill/>
          <a:ln>
            <a:noFill/>
          </a:ln>
        </p:spPr>
        <p:txBody>
          <a:bodyPr spcFirstLastPara="1" wrap="square" lIns="34275" tIns="34275" rIns="34275" bIns="34275" anchor="t" anchorCtr="0">
            <a:normAutofit/>
          </a:bodyPr>
          <a:lstStyle>
            <a:lvl1pPr marL="609585" lvl="0" indent="-482588" algn="l">
              <a:lnSpc>
                <a:spcPct val="100000"/>
              </a:lnSpc>
              <a:spcBef>
                <a:spcPts val="667"/>
              </a:spcBef>
              <a:spcAft>
                <a:spcPts val="0"/>
              </a:spcAft>
              <a:buClr>
                <a:schemeClr val="lt1"/>
              </a:buClr>
              <a:buSzPts val="2100"/>
              <a:buChar char="▪"/>
              <a:defRPr>
                <a:solidFill>
                  <a:schemeClr val="lt1"/>
                </a:solidFill>
              </a:defRPr>
            </a:lvl1pPr>
            <a:lvl2pPr marL="1219170" lvl="1" indent="-457189" algn="l">
              <a:lnSpc>
                <a:spcPct val="100000"/>
              </a:lnSpc>
              <a:spcBef>
                <a:spcPts val="667"/>
              </a:spcBef>
              <a:spcAft>
                <a:spcPts val="0"/>
              </a:spcAft>
              <a:buClr>
                <a:schemeClr val="lt1"/>
              </a:buClr>
              <a:buSzPts val="1800"/>
              <a:buChar char="▪"/>
              <a:defRPr>
                <a:solidFill>
                  <a:schemeClr val="lt1"/>
                </a:solidFill>
              </a:defRPr>
            </a:lvl2pPr>
            <a:lvl3pPr marL="1828754" lvl="2" indent="-431789" algn="l">
              <a:lnSpc>
                <a:spcPct val="100000"/>
              </a:lnSpc>
              <a:spcBef>
                <a:spcPts val="667"/>
              </a:spcBef>
              <a:spcAft>
                <a:spcPts val="0"/>
              </a:spcAft>
              <a:buClr>
                <a:schemeClr val="lt1"/>
              </a:buClr>
              <a:buSzPts val="1500"/>
              <a:buChar char="▪"/>
              <a:defRPr>
                <a:solidFill>
                  <a:schemeClr val="lt1"/>
                </a:solidFill>
              </a:defRPr>
            </a:lvl3pPr>
            <a:lvl4pPr marL="2438339" lvl="3" indent="-406390" algn="l">
              <a:lnSpc>
                <a:spcPct val="100000"/>
              </a:lnSpc>
              <a:spcBef>
                <a:spcPts val="667"/>
              </a:spcBef>
              <a:spcAft>
                <a:spcPts val="0"/>
              </a:spcAft>
              <a:buClr>
                <a:schemeClr val="lt1"/>
              </a:buClr>
              <a:buSzPts val="1200"/>
              <a:buChar char="▪"/>
              <a:defRPr>
                <a:solidFill>
                  <a:schemeClr val="lt1"/>
                </a:solidFill>
              </a:defRPr>
            </a:lvl4pPr>
            <a:lvl5pPr marL="3047924" lvl="4" indent="-397923" algn="l">
              <a:lnSpc>
                <a:spcPct val="100000"/>
              </a:lnSpc>
              <a:spcBef>
                <a:spcPts val="667"/>
              </a:spcBef>
              <a:spcAft>
                <a:spcPts val="0"/>
              </a:spcAft>
              <a:buClr>
                <a:schemeClr val="lt1"/>
              </a:buClr>
              <a:buSzPts val="1100"/>
              <a:buChar char="▪"/>
              <a:defRPr>
                <a:solidFill>
                  <a:schemeClr val="lt1"/>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Tree>
    <p:extLst>
      <p:ext uri="{BB962C8B-B14F-4D97-AF65-F5344CB8AC3E}">
        <p14:creationId xmlns:p14="http://schemas.microsoft.com/office/powerpoint/2010/main" val="18045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Slide">
  <p:cSld name="ClosingSlide">
    <p:bg>
      <p:bgPr>
        <a:solidFill>
          <a:schemeClr val="dk2"/>
        </a:solidFill>
        <a:effectLst/>
      </p:bgPr>
    </p:bg>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blip>
          <a:srcRect l="21383"/>
          <a:stretch/>
        </p:blipFill>
        <p:spPr>
          <a:xfrm>
            <a:off x="1701801" y="539751"/>
            <a:ext cx="9245601" cy="5778499"/>
          </a:xfrm>
          <a:prstGeom prst="rect">
            <a:avLst/>
          </a:prstGeom>
          <a:noFill/>
          <a:ln>
            <a:noFill/>
          </a:ln>
          <a:effectLst>
            <a:outerShdw blurRad="50800" dist="38100" dir="2700000" algn="tl" rotWithShape="0">
              <a:srgbClr val="000000">
                <a:alpha val="40000"/>
              </a:srgbClr>
            </a:outerShdw>
          </a:effectLst>
        </p:spPr>
      </p:pic>
      <p:sp>
        <p:nvSpPr>
          <p:cNvPr id="131" name="Google Shape;131;p20"/>
          <p:cNvSpPr txBox="1">
            <a:spLocks noGrp="1"/>
          </p:cNvSpPr>
          <p:nvPr>
            <p:ph type="title"/>
          </p:nvPr>
        </p:nvSpPr>
        <p:spPr>
          <a:xfrm>
            <a:off x="2209800" y="3456353"/>
            <a:ext cx="7010400" cy="554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3000"/>
              <a:buFont typeface="Arial"/>
              <a:buNone/>
              <a:defRPr sz="40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p20"/>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133" name="Google Shape;133;p20"/>
          <p:cNvSpPr txBox="1">
            <a:spLocks noGrp="1"/>
          </p:cNvSpPr>
          <p:nvPr>
            <p:ph type="body" idx="1"/>
          </p:nvPr>
        </p:nvSpPr>
        <p:spPr>
          <a:xfrm>
            <a:off x="2209800" y="4267200"/>
            <a:ext cx="6400800" cy="1448000"/>
          </a:xfrm>
          <a:prstGeom prst="rect">
            <a:avLst/>
          </a:prstGeom>
          <a:noFill/>
          <a:ln>
            <a:noFill/>
          </a:ln>
        </p:spPr>
        <p:txBody>
          <a:bodyPr spcFirstLastPara="1" wrap="square" lIns="34275" tIns="34275" rIns="34275" bIns="34275" anchor="t" anchorCtr="0">
            <a:normAutofit/>
          </a:bodyPr>
          <a:lstStyle>
            <a:lvl1pPr marL="609585" lvl="0" indent="-304792" algn="l">
              <a:lnSpc>
                <a:spcPct val="100000"/>
              </a:lnSpc>
              <a:spcBef>
                <a:spcPts val="667"/>
              </a:spcBef>
              <a:spcAft>
                <a:spcPts val="0"/>
              </a:spcAft>
              <a:buClr>
                <a:schemeClr val="dk1"/>
              </a:buClr>
              <a:buSzPts val="2100"/>
              <a:buNone/>
              <a:defRPr>
                <a:solidFill>
                  <a:schemeClr val="dk1"/>
                </a:solidFill>
              </a:defRPr>
            </a:lvl1pPr>
            <a:lvl2pPr marL="1219170" lvl="1" indent="-457189" algn="l">
              <a:lnSpc>
                <a:spcPct val="100000"/>
              </a:lnSpc>
              <a:spcBef>
                <a:spcPts val="667"/>
              </a:spcBef>
              <a:spcAft>
                <a:spcPts val="0"/>
              </a:spcAft>
              <a:buClr>
                <a:schemeClr val="dk1"/>
              </a:buClr>
              <a:buSzPts val="1800"/>
              <a:buChar char="▪"/>
              <a:defRPr>
                <a:solidFill>
                  <a:schemeClr val="dk1"/>
                </a:solidFill>
              </a:defRPr>
            </a:lvl2pPr>
            <a:lvl3pPr marL="1828754" lvl="2" indent="-431789" algn="l">
              <a:lnSpc>
                <a:spcPct val="100000"/>
              </a:lnSpc>
              <a:spcBef>
                <a:spcPts val="667"/>
              </a:spcBef>
              <a:spcAft>
                <a:spcPts val="0"/>
              </a:spcAft>
              <a:buClr>
                <a:schemeClr val="dk1"/>
              </a:buClr>
              <a:buSzPts val="1500"/>
              <a:buChar char="▪"/>
              <a:defRPr>
                <a:solidFill>
                  <a:schemeClr val="dk1"/>
                </a:solidFill>
              </a:defRPr>
            </a:lvl3pPr>
            <a:lvl4pPr marL="2438339" lvl="3" indent="-406390" algn="l">
              <a:lnSpc>
                <a:spcPct val="100000"/>
              </a:lnSpc>
              <a:spcBef>
                <a:spcPts val="667"/>
              </a:spcBef>
              <a:spcAft>
                <a:spcPts val="0"/>
              </a:spcAft>
              <a:buClr>
                <a:schemeClr val="dk1"/>
              </a:buClr>
              <a:buSzPts val="1200"/>
              <a:buChar char="▪"/>
              <a:defRPr>
                <a:solidFill>
                  <a:schemeClr val="dk1"/>
                </a:solidFill>
              </a:defRPr>
            </a:lvl4pPr>
            <a:lvl5pPr marL="3047924" lvl="4" indent="-397923" algn="l">
              <a:lnSpc>
                <a:spcPct val="100000"/>
              </a:lnSpc>
              <a:spcBef>
                <a:spcPts val="667"/>
              </a:spcBef>
              <a:spcAft>
                <a:spcPts val="0"/>
              </a:spcAft>
              <a:buClr>
                <a:schemeClr val="dk1"/>
              </a:buClr>
              <a:buSzPts val="1100"/>
              <a:buChar char="▪"/>
              <a:defRPr>
                <a:solidFill>
                  <a:schemeClr val="dk1"/>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pic>
        <p:nvPicPr>
          <p:cNvPr id="134" name="Google Shape;134;p20" descr="eTeachNY logo"/>
          <p:cNvPicPr preferRelativeResize="0"/>
          <p:nvPr/>
        </p:nvPicPr>
        <p:blipFill rotWithShape="1">
          <a:blip r:embed="rId3">
            <a:alphaModFix/>
          </a:blip>
          <a:srcRect/>
          <a:stretch/>
        </p:blipFill>
        <p:spPr>
          <a:xfrm>
            <a:off x="2178425" y="1219200"/>
            <a:ext cx="5472116" cy="1828800"/>
          </a:xfrm>
          <a:prstGeom prst="rect">
            <a:avLst/>
          </a:prstGeom>
          <a:noFill/>
          <a:ln>
            <a:noFill/>
          </a:ln>
        </p:spPr>
      </p:pic>
    </p:spTree>
    <p:extLst>
      <p:ext uri="{BB962C8B-B14F-4D97-AF65-F5344CB8AC3E}">
        <p14:creationId xmlns:p14="http://schemas.microsoft.com/office/powerpoint/2010/main" val="14085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Slide-Green">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A1073-ABDF-B540-AD02-6CEB8ADD61C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39750"/>
            <a:ext cx="12192000" cy="2273300"/>
          </a:xfrm>
          <a:prstGeom prst="rect">
            <a:avLst/>
          </a:prstGeom>
          <a:effectLst>
            <a:outerShdw blurRad="50800" dist="38100" dir="2700000" algn="tl" rotWithShape="0">
              <a:prstClr val="black">
                <a:alpha val="40000"/>
              </a:prstClr>
            </a:outerShdw>
          </a:effectLst>
        </p:spPr>
      </p:pic>
      <p:pic>
        <p:nvPicPr>
          <p:cNvPr id="6" name="Picture 5" descr="eTeachNY logo">
            <a:extLst>
              <a:ext uri="{FF2B5EF4-FFF2-40B4-BE49-F238E27FC236}">
                <a16:creationId xmlns:a16="http://schemas.microsoft.com/office/drawing/2014/main" id="{5EF797F9-CDF7-DF40-94AA-8F7EB27CC549}"/>
              </a:ext>
            </a:extLst>
          </p:cNvPr>
          <p:cNvPicPr>
            <a:picLocks noChangeAspect="1"/>
          </p:cNvPicPr>
          <p:nvPr userDrawn="1"/>
        </p:nvPicPr>
        <p:blipFill>
          <a:blip r:embed="rId3"/>
          <a:stretch>
            <a:fillRect/>
          </a:stretch>
        </p:blipFill>
        <p:spPr>
          <a:xfrm>
            <a:off x="2493380" y="773685"/>
            <a:ext cx="5190903" cy="1734819"/>
          </a:xfrm>
          <a:prstGeom prst="rect">
            <a:avLst/>
          </a:prstGeom>
        </p:spPr>
      </p:pic>
      <p:sp>
        <p:nvSpPr>
          <p:cNvPr id="2" name="Title 1"/>
          <p:cNvSpPr>
            <a:spLocks noGrp="1"/>
          </p:cNvSpPr>
          <p:nvPr>
            <p:ph type="ctrTitle"/>
          </p:nvPr>
        </p:nvSpPr>
        <p:spPr>
          <a:xfrm>
            <a:off x="2493380" y="3052477"/>
            <a:ext cx="7336420" cy="2281523"/>
          </a:xfrm>
          <a:prstGeom prst="rect">
            <a:avLst/>
          </a:prstGeom>
        </p:spPr>
        <p:txBody>
          <a:bodyPr lIns="0" tIns="0" rIns="0" bIns="0" anchor="t">
            <a:spAutoFit/>
          </a:bodyPr>
          <a:lstStyle>
            <a:lvl1pPr algn="l">
              <a:defRPr lang="en-US" sz="5400" b="1" i="0" kern="1200" cap="all" spc="100" baseline="0" dirty="0">
                <a:solidFill>
                  <a:schemeClr val="tx1"/>
                </a:solidFill>
                <a:latin typeface="+mj-lt"/>
                <a:ea typeface="+mj-ea"/>
                <a:cs typeface="Arial" panose="020B0604020202020204" pitchFamily="34" charset="0"/>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DE9FF19-36EE-514F-8C01-194D8D10F9F8}"/>
              </a:ext>
            </a:extLst>
          </p:cNvPr>
          <p:cNvSpPr>
            <a:spLocks noGrp="1"/>
          </p:cNvSpPr>
          <p:nvPr>
            <p:ph sz="quarter" idx="10"/>
          </p:nvPr>
        </p:nvSpPr>
        <p:spPr>
          <a:xfrm>
            <a:off x="2493963" y="5730766"/>
            <a:ext cx="7335837" cy="369332"/>
          </a:xfrm>
        </p:spPr>
        <p:txBody>
          <a:bodyPr lIns="0" tIns="0" rIns="0" bIns="0">
            <a:spAutoFit/>
          </a:bodyPr>
          <a:lstStyle>
            <a:lvl1pPr marL="0" indent="0">
              <a:buNone/>
              <a:defRPr sz="2400">
                <a:solidFill>
                  <a:schemeClr val="tx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57586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TitleSlide-Green">
  <p:cSld name="1_TitleSlide-Green">
    <p:bg>
      <p:bgPr>
        <a:solidFill>
          <a:schemeClr val="lt2"/>
        </a:solidFill>
        <a:effectLst/>
      </p:bgPr>
    </p:bg>
    <p:spTree>
      <p:nvGrpSpPr>
        <p:cNvPr id="1" name="Shape 135"/>
        <p:cNvGrpSpPr/>
        <p:nvPr/>
      </p:nvGrpSpPr>
      <p:grpSpPr>
        <a:xfrm>
          <a:off x="0" y="0"/>
          <a:ext cx="0" cy="0"/>
          <a:chOff x="0" y="0"/>
          <a:chExt cx="0" cy="0"/>
        </a:xfrm>
      </p:grpSpPr>
      <p:pic>
        <p:nvPicPr>
          <p:cNvPr id="136" name="Google Shape;136;p21"/>
          <p:cNvPicPr preferRelativeResize="0"/>
          <p:nvPr/>
        </p:nvPicPr>
        <p:blipFill rotWithShape="1">
          <a:blip r:embed="rId2">
            <a:alphaModFix/>
          </a:blip>
          <a:srcRect/>
          <a:stretch/>
        </p:blipFill>
        <p:spPr>
          <a:xfrm>
            <a:off x="0" y="539751"/>
            <a:ext cx="12192000" cy="2273300"/>
          </a:xfrm>
          <a:prstGeom prst="rect">
            <a:avLst/>
          </a:prstGeom>
          <a:noFill/>
          <a:ln>
            <a:noFill/>
          </a:ln>
          <a:effectLst>
            <a:outerShdw blurRad="50800" dist="38100" dir="2700000" algn="tl" rotWithShape="0">
              <a:srgbClr val="000000">
                <a:alpha val="40000"/>
              </a:srgbClr>
            </a:outerShdw>
          </a:effectLst>
        </p:spPr>
      </p:pic>
      <p:pic>
        <p:nvPicPr>
          <p:cNvPr id="137" name="Google Shape;137;p21" descr="eTeachNY logo"/>
          <p:cNvPicPr preferRelativeResize="0"/>
          <p:nvPr/>
        </p:nvPicPr>
        <p:blipFill rotWithShape="1">
          <a:blip r:embed="rId3">
            <a:alphaModFix/>
          </a:blip>
          <a:srcRect/>
          <a:stretch/>
        </p:blipFill>
        <p:spPr>
          <a:xfrm>
            <a:off x="2493381" y="773685"/>
            <a:ext cx="5190903" cy="1734819"/>
          </a:xfrm>
          <a:prstGeom prst="rect">
            <a:avLst/>
          </a:prstGeom>
          <a:noFill/>
          <a:ln>
            <a:noFill/>
          </a:ln>
        </p:spPr>
      </p:pic>
      <p:sp>
        <p:nvSpPr>
          <p:cNvPr id="138" name="Google Shape;138;p21"/>
          <p:cNvSpPr txBox="1">
            <a:spLocks noGrp="1"/>
          </p:cNvSpPr>
          <p:nvPr>
            <p:ph type="ctrTitle"/>
          </p:nvPr>
        </p:nvSpPr>
        <p:spPr>
          <a:xfrm>
            <a:off x="2493380" y="3052477"/>
            <a:ext cx="7336400" cy="757195"/>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4100"/>
              <a:buFont typeface="Arial"/>
              <a:buNone/>
              <a:defRPr sz="5467" b="1" i="0"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21"/>
          <p:cNvSpPr txBox="1">
            <a:spLocks noGrp="1"/>
          </p:cNvSpPr>
          <p:nvPr>
            <p:ph type="body" idx="1"/>
          </p:nvPr>
        </p:nvSpPr>
        <p:spPr>
          <a:xfrm>
            <a:off x="2493963" y="5730767"/>
            <a:ext cx="7336000" cy="459100"/>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667"/>
              </a:spcBef>
              <a:spcAft>
                <a:spcPts val="0"/>
              </a:spcAft>
              <a:buSzPts val="1800"/>
              <a:buNone/>
              <a:defRPr sz="2400">
                <a:solidFill>
                  <a:schemeClr val="dk1"/>
                </a:solidFill>
              </a:defRPr>
            </a:lvl1pPr>
            <a:lvl2pPr marL="1219170" lvl="1" indent="-304792" algn="l">
              <a:lnSpc>
                <a:spcPct val="100000"/>
              </a:lnSpc>
              <a:spcBef>
                <a:spcPts val="667"/>
              </a:spcBef>
              <a:spcAft>
                <a:spcPts val="0"/>
              </a:spcAft>
              <a:buSzPts val="1800"/>
              <a:buNone/>
              <a:defRPr>
                <a:solidFill>
                  <a:schemeClr val="lt1"/>
                </a:solidFill>
              </a:defRPr>
            </a:lvl2pPr>
            <a:lvl3pPr marL="1828754" lvl="2" indent="-304792" algn="l">
              <a:lnSpc>
                <a:spcPct val="100000"/>
              </a:lnSpc>
              <a:spcBef>
                <a:spcPts val="667"/>
              </a:spcBef>
              <a:spcAft>
                <a:spcPts val="0"/>
              </a:spcAft>
              <a:buSzPts val="1500"/>
              <a:buNone/>
              <a:defRPr>
                <a:solidFill>
                  <a:schemeClr val="lt1"/>
                </a:solidFill>
              </a:defRPr>
            </a:lvl3pPr>
            <a:lvl4pPr marL="2438339" lvl="3" indent="-304792" algn="l">
              <a:lnSpc>
                <a:spcPct val="100000"/>
              </a:lnSpc>
              <a:spcBef>
                <a:spcPts val="667"/>
              </a:spcBef>
              <a:spcAft>
                <a:spcPts val="0"/>
              </a:spcAft>
              <a:buSzPts val="1200"/>
              <a:buNone/>
              <a:defRPr>
                <a:solidFill>
                  <a:schemeClr val="lt1"/>
                </a:solidFill>
              </a:defRPr>
            </a:lvl4pPr>
            <a:lvl5pPr marL="3047924" lvl="4" indent="-304792" algn="l">
              <a:lnSpc>
                <a:spcPct val="100000"/>
              </a:lnSpc>
              <a:spcBef>
                <a:spcPts val="667"/>
              </a:spcBef>
              <a:spcAft>
                <a:spcPts val="0"/>
              </a:spcAft>
              <a:buSzPts val="1100"/>
              <a:buNone/>
              <a:defRPr>
                <a:solidFill>
                  <a:schemeClr val="lt1"/>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Tree>
    <p:extLst>
      <p:ext uri="{BB962C8B-B14F-4D97-AF65-F5344CB8AC3E}">
        <p14:creationId xmlns:p14="http://schemas.microsoft.com/office/powerpoint/2010/main" val="2460317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side-ContentWithSidebar">
  <p:cSld name="Inside-ContentWithSidebar">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0" y="533401"/>
            <a:ext cx="12192000" cy="914400"/>
          </a:xfrm>
          <a:prstGeom prst="rect">
            <a:avLst/>
          </a:prstGeom>
          <a:solidFill>
            <a:schemeClr val="accent3"/>
          </a:solidFill>
          <a:ln>
            <a:noFill/>
          </a:ln>
        </p:spPr>
        <p:txBody>
          <a:bodyPr spcFirstLastPara="1" wrap="square" lIns="411475" tIns="0" rIns="411475" bIns="0" anchor="ctr"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23"/>
          <p:cNvSpPr/>
          <p:nvPr/>
        </p:nvSpPr>
        <p:spPr>
          <a:xfrm>
            <a:off x="0" y="0"/>
            <a:ext cx="12192000" cy="533600"/>
          </a:xfrm>
          <a:prstGeom prst="rect">
            <a:avLst/>
          </a:prstGeom>
          <a:solidFill>
            <a:srgbClr val="4EA848"/>
          </a:solidFill>
          <a:ln>
            <a:noFill/>
          </a:ln>
        </p:spPr>
        <p:txBody>
          <a:bodyPr spcFirstLastPara="1" wrap="square" lIns="91433" tIns="45700" rIns="91433" bIns="18286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4EA848"/>
              </a:solidFill>
              <a:highlight>
                <a:srgbClr val="4EA848"/>
              </a:highlight>
              <a:latin typeface="Arial"/>
              <a:ea typeface="Arial"/>
              <a:cs typeface="Arial"/>
              <a:sym typeface="Arial"/>
            </a:endParaRPr>
          </a:p>
        </p:txBody>
      </p:sp>
      <p:pic>
        <p:nvPicPr>
          <p:cNvPr id="153" name="Google Shape;153;p23"/>
          <p:cNvPicPr preferRelativeResize="0"/>
          <p:nvPr/>
        </p:nvPicPr>
        <p:blipFill rotWithShape="1">
          <a:blip r:embed="rId2">
            <a:alphaModFix/>
          </a:blip>
          <a:srcRect/>
          <a:stretch/>
        </p:blipFill>
        <p:spPr>
          <a:xfrm>
            <a:off x="0" y="0"/>
            <a:ext cx="10710525" cy="530352"/>
          </a:xfrm>
          <a:prstGeom prst="rect">
            <a:avLst/>
          </a:prstGeom>
          <a:noFill/>
          <a:ln>
            <a:noFill/>
          </a:ln>
          <a:effectLst>
            <a:outerShdw blurRad="50800" dist="38100" dir="2700000" algn="tl" rotWithShape="0">
              <a:srgbClr val="000000">
                <a:alpha val="40000"/>
              </a:srgbClr>
            </a:outerShdw>
          </a:effectLst>
        </p:spPr>
      </p:pic>
      <p:sp>
        <p:nvSpPr>
          <p:cNvPr id="154" name="Google Shape;154;p23"/>
          <p:cNvSpPr txBox="1">
            <a:spLocks noGrp="1"/>
          </p:cNvSpPr>
          <p:nvPr>
            <p:ph type="body" idx="1"/>
          </p:nvPr>
        </p:nvSpPr>
        <p:spPr>
          <a:xfrm>
            <a:off x="533400" y="1676400"/>
            <a:ext cx="6020000" cy="582211"/>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667"/>
              </a:spcBef>
              <a:spcAft>
                <a:spcPts val="0"/>
              </a:spcAft>
              <a:buSzPts val="2400"/>
              <a:buNone/>
              <a:defRPr sz="3200">
                <a:solidFill>
                  <a:schemeClr val="accent1"/>
                </a:solidFill>
              </a:defRPr>
            </a:lvl1pPr>
            <a:lvl2pPr marL="1219170" lvl="1" indent="-304792" algn="l">
              <a:lnSpc>
                <a:spcPct val="100000"/>
              </a:lnSpc>
              <a:spcBef>
                <a:spcPts val="667"/>
              </a:spcBef>
              <a:spcAft>
                <a:spcPts val="0"/>
              </a:spcAft>
              <a:buSzPts val="1800"/>
              <a:buNone/>
              <a:defRPr/>
            </a:lvl2pPr>
            <a:lvl3pPr marL="1828754" lvl="2" indent="-304792" algn="l">
              <a:lnSpc>
                <a:spcPct val="100000"/>
              </a:lnSpc>
              <a:spcBef>
                <a:spcPts val="667"/>
              </a:spcBef>
              <a:spcAft>
                <a:spcPts val="0"/>
              </a:spcAft>
              <a:buSzPts val="1500"/>
              <a:buNone/>
              <a:defRPr/>
            </a:lvl3pPr>
            <a:lvl4pPr marL="2438339" lvl="3" indent="-304792" algn="l">
              <a:lnSpc>
                <a:spcPct val="100000"/>
              </a:lnSpc>
              <a:spcBef>
                <a:spcPts val="667"/>
              </a:spcBef>
              <a:spcAft>
                <a:spcPts val="0"/>
              </a:spcAft>
              <a:buSzPts val="1200"/>
              <a:buNone/>
              <a:defRPr/>
            </a:lvl4pPr>
            <a:lvl5pPr marL="3047924" lvl="4" indent="-304792" algn="l">
              <a:lnSpc>
                <a:spcPct val="100000"/>
              </a:lnSpc>
              <a:spcBef>
                <a:spcPts val="667"/>
              </a:spcBef>
              <a:spcAft>
                <a:spcPts val="0"/>
              </a:spcAft>
              <a:buSzPts val="1100"/>
              <a:buNone/>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55" name="Google Shape;155;p23"/>
          <p:cNvSpPr txBox="1">
            <a:spLocks noGrp="1"/>
          </p:cNvSpPr>
          <p:nvPr>
            <p:ph type="body" idx="2"/>
          </p:nvPr>
        </p:nvSpPr>
        <p:spPr>
          <a:xfrm>
            <a:off x="533400" y="2514600"/>
            <a:ext cx="6020000" cy="3200400"/>
          </a:xfrm>
          <a:prstGeom prst="rect">
            <a:avLst/>
          </a:prstGeom>
          <a:noFill/>
          <a:ln>
            <a:noFill/>
          </a:ln>
        </p:spPr>
        <p:txBody>
          <a:bodyPr spcFirstLastPara="1" wrap="square" lIns="0" tIns="0" rIns="0" bIns="0" anchor="t" anchorCtr="0">
            <a:normAutofit/>
          </a:bodyPr>
          <a:lstStyle>
            <a:lvl1pPr marL="609585" lvl="0" indent="-423323" algn="l">
              <a:lnSpc>
                <a:spcPct val="100000"/>
              </a:lnSpc>
              <a:spcBef>
                <a:spcPts val="667"/>
              </a:spcBef>
              <a:spcAft>
                <a:spcPts val="0"/>
              </a:spcAft>
              <a:buSzPts val="1400"/>
              <a:buChar char="▪"/>
              <a:defRPr/>
            </a:lvl1pPr>
            <a:lvl2pPr marL="1219170" lvl="1" indent="-423323" algn="l">
              <a:lnSpc>
                <a:spcPct val="100000"/>
              </a:lnSpc>
              <a:spcBef>
                <a:spcPts val="667"/>
              </a:spcBef>
              <a:spcAft>
                <a:spcPts val="0"/>
              </a:spcAft>
              <a:buSzPts val="1400"/>
              <a:buChar char="▪"/>
              <a:defRPr/>
            </a:lvl2pPr>
            <a:lvl3pPr marL="1828754" lvl="2" indent="-423323" algn="l">
              <a:lnSpc>
                <a:spcPct val="100000"/>
              </a:lnSpc>
              <a:spcBef>
                <a:spcPts val="667"/>
              </a:spcBef>
              <a:spcAft>
                <a:spcPts val="0"/>
              </a:spcAft>
              <a:buSzPts val="1400"/>
              <a:buChar char="▪"/>
              <a:defRPr/>
            </a:lvl3pPr>
            <a:lvl4pPr marL="2438339" lvl="3" indent="-423323" algn="l">
              <a:lnSpc>
                <a:spcPct val="100000"/>
              </a:lnSpc>
              <a:spcBef>
                <a:spcPts val="667"/>
              </a:spcBef>
              <a:spcAft>
                <a:spcPts val="0"/>
              </a:spcAft>
              <a:buSzPts val="1400"/>
              <a:buChar char="▪"/>
              <a:defRPr/>
            </a:lvl4pPr>
            <a:lvl5pPr marL="3047924" lvl="4" indent="-423323" algn="l">
              <a:lnSpc>
                <a:spcPct val="100000"/>
              </a:lnSpc>
              <a:spcBef>
                <a:spcPts val="667"/>
              </a:spcBef>
              <a:spcAft>
                <a:spcPts val="0"/>
              </a:spcAft>
              <a:buSzPts val="1400"/>
              <a:buChar char="▪"/>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56" name="Google Shape;156;p23"/>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
        <p:nvSpPr>
          <p:cNvPr id="157" name="Google Shape;157;p23"/>
          <p:cNvSpPr txBox="1">
            <a:spLocks noGrp="1"/>
          </p:cNvSpPr>
          <p:nvPr>
            <p:ph type="body" idx="3"/>
          </p:nvPr>
        </p:nvSpPr>
        <p:spPr>
          <a:xfrm>
            <a:off x="7239000" y="1676400"/>
            <a:ext cx="4419600" cy="4419600"/>
          </a:xfrm>
          <a:prstGeom prst="rect">
            <a:avLst/>
          </a:prstGeom>
          <a:solidFill>
            <a:srgbClr val="2379B8"/>
          </a:solidFill>
          <a:ln>
            <a:noFill/>
          </a:ln>
        </p:spPr>
        <p:txBody>
          <a:bodyPr spcFirstLastPara="1" wrap="square" lIns="205725" tIns="205725" rIns="205725" bIns="205725" anchor="t" anchorCtr="0">
            <a:normAutofit/>
          </a:bodyPr>
          <a:lstStyle>
            <a:lvl1pPr marL="609585" lvl="0" indent="-482588" algn="l">
              <a:lnSpc>
                <a:spcPct val="100000"/>
              </a:lnSpc>
              <a:spcBef>
                <a:spcPts val="667"/>
              </a:spcBef>
              <a:spcAft>
                <a:spcPts val="0"/>
              </a:spcAft>
              <a:buClr>
                <a:schemeClr val="lt1"/>
              </a:buClr>
              <a:buSzPts val="2100"/>
              <a:buChar char="▪"/>
              <a:defRPr>
                <a:solidFill>
                  <a:schemeClr val="lt1"/>
                </a:solidFill>
              </a:defRPr>
            </a:lvl1pPr>
            <a:lvl2pPr marL="1219170" lvl="1" indent="-457189" algn="l">
              <a:lnSpc>
                <a:spcPct val="100000"/>
              </a:lnSpc>
              <a:spcBef>
                <a:spcPts val="667"/>
              </a:spcBef>
              <a:spcAft>
                <a:spcPts val="0"/>
              </a:spcAft>
              <a:buClr>
                <a:schemeClr val="lt1"/>
              </a:buClr>
              <a:buSzPts val="1800"/>
              <a:buChar char="▪"/>
              <a:defRPr>
                <a:solidFill>
                  <a:schemeClr val="lt1"/>
                </a:solidFill>
              </a:defRPr>
            </a:lvl2pPr>
            <a:lvl3pPr marL="1828754" lvl="2" indent="-431789" algn="l">
              <a:lnSpc>
                <a:spcPct val="100000"/>
              </a:lnSpc>
              <a:spcBef>
                <a:spcPts val="667"/>
              </a:spcBef>
              <a:spcAft>
                <a:spcPts val="0"/>
              </a:spcAft>
              <a:buClr>
                <a:schemeClr val="lt1"/>
              </a:buClr>
              <a:buSzPts val="1500"/>
              <a:buChar char="▪"/>
              <a:defRPr>
                <a:solidFill>
                  <a:schemeClr val="lt1"/>
                </a:solidFill>
              </a:defRPr>
            </a:lvl3pPr>
            <a:lvl4pPr marL="2438339" lvl="3" indent="-406390" algn="l">
              <a:lnSpc>
                <a:spcPct val="100000"/>
              </a:lnSpc>
              <a:spcBef>
                <a:spcPts val="667"/>
              </a:spcBef>
              <a:spcAft>
                <a:spcPts val="0"/>
              </a:spcAft>
              <a:buClr>
                <a:schemeClr val="lt1"/>
              </a:buClr>
              <a:buSzPts val="1200"/>
              <a:buChar char="▪"/>
              <a:defRPr>
                <a:solidFill>
                  <a:schemeClr val="lt1"/>
                </a:solidFill>
              </a:defRPr>
            </a:lvl4pPr>
            <a:lvl5pPr marL="3047924" lvl="4" indent="-397923" algn="l">
              <a:lnSpc>
                <a:spcPct val="100000"/>
              </a:lnSpc>
              <a:spcBef>
                <a:spcPts val="667"/>
              </a:spcBef>
              <a:spcAft>
                <a:spcPts val="0"/>
              </a:spcAft>
              <a:buClr>
                <a:schemeClr val="lt1"/>
              </a:buClr>
              <a:buSzPts val="1100"/>
              <a:buChar char="▪"/>
              <a:defRPr>
                <a:solidFill>
                  <a:schemeClr val="lt1"/>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58" name="Google Shape;158;p23"/>
          <p:cNvSpPr txBox="1">
            <a:spLocks noGrp="1"/>
          </p:cNvSpPr>
          <p:nvPr>
            <p:ph type="body" idx="4"/>
          </p:nvPr>
        </p:nvSpPr>
        <p:spPr>
          <a:xfrm>
            <a:off x="533400" y="5791200"/>
            <a:ext cx="6020000" cy="459100"/>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667"/>
              </a:spcBef>
              <a:spcAft>
                <a:spcPts val="0"/>
              </a:spcAft>
              <a:buSzPts val="1800"/>
              <a:buNone/>
              <a:defRPr sz="2400">
                <a:solidFill>
                  <a:srgbClr val="1A5A8A"/>
                </a:solidFill>
              </a:defRPr>
            </a:lvl1pPr>
            <a:lvl2pPr marL="1219170" lvl="1" indent="-304792" algn="l">
              <a:lnSpc>
                <a:spcPct val="100000"/>
              </a:lnSpc>
              <a:spcBef>
                <a:spcPts val="667"/>
              </a:spcBef>
              <a:spcAft>
                <a:spcPts val="0"/>
              </a:spcAft>
              <a:buSzPts val="1800"/>
              <a:buNone/>
              <a:defRPr>
                <a:solidFill>
                  <a:srgbClr val="1A5A8A"/>
                </a:solidFill>
              </a:defRPr>
            </a:lvl2pPr>
            <a:lvl3pPr marL="1828754" lvl="2" indent="-304792" algn="l">
              <a:lnSpc>
                <a:spcPct val="100000"/>
              </a:lnSpc>
              <a:spcBef>
                <a:spcPts val="667"/>
              </a:spcBef>
              <a:spcAft>
                <a:spcPts val="0"/>
              </a:spcAft>
              <a:buSzPts val="1500"/>
              <a:buNone/>
              <a:defRPr>
                <a:solidFill>
                  <a:srgbClr val="1A5A8A"/>
                </a:solidFill>
              </a:defRPr>
            </a:lvl3pPr>
            <a:lvl4pPr marL="2438339" lvl="3" indent="-304792" algn="l">
              <a:lnSpc>
                <a:spcPct val="100000"/>
              </a:lnSpc>
              <a:spcBef>
                <a:spcPts val="667"/>
              </a:spcBef>
              <a:spcAft>
                <a:spcPts val="0"/>
              </a:spcAft>
              <a:buSzPts val="1200"/>
              <a:buNone/>
              <a:defRPr>
                <a:solidFill>
                  <a:srgbClr val="1A5A8A"/>
                </a:solidFill>
              </a:defRPr>
            </a:lvl4pPr>
            <a:lvl5pPr marL="3047924" lvl="4" indent="-304792" algn="l">
              <a:lnSpc>
                <a:spcPct val="100000"/>
              </a:lnSpc>
              <a:spcBef>
                <a:spcPts val="667"/>
              </a:spcBef>
              <a:spcAft>
                <a:spcPts val="0"/>
              </a:spcAft>
              <a:buSzPts val="1100"/>
              <a:buNone/>
              <a:defRPr>
                <a:solidFill>
                  <a:srgbClr val="1A5A8A"/>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Tree>
    <p:extLst>
      <p:ext uri="{BB962C8B-B14F-4D97-AF65-F5344CB8AC3E}">
        <p14:creationId xmlns:p14="http://schemas.microsoft.com/office/powerpoint/2010/main" val="3581795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Inside_FeaturedContent">
  <p:cSld name="1_Inside_FeaturedContent">
    <p:bg>
      <p:bgPr>
        <a:solidFill>
          <a:schemeClr val="dk2"/>
        </a:solidFill>
        <a:effectLst/>
      </p:bgPr>
    </p:bg>
    <p:spTree>
      <p:nvGrpSpPr>
        <p:cNvPr id="1" name="Shape 159"/>
        <p:cNvGrpSpPr/>
        <p:nvPr/>
      </p:nvGrpSpPr>
      <p:grpSpPr>
        <a:xfrm>
          <a:off x="0" y="0"/>
          <a:ext cx="0" cy="0"/>
          <a:chOff x="0" y="0"/>
          <a:chExt cx="0" cy="0"/>
        </a:xfrm>
      </p:grpSpPr>
      <p:sp>
        <p:nvSpPr>
          <p:cNvPr id="160" name="Google Shape;160;p24"/>
          <p:cNvSpPr/>
          <p:nvPr/>
        </p:nvSpPr>
        <p:spPr>
          <a:xfrm>
            <a:off x="533397" y="-1"/>
            <a:ext cx="5562800" cy="6324800"/>
          </a:xfrm>
          <a:prstGeom prst="rect">
            <a:avLst/>
          </a:prstGeom>
          <a:solidFill>
            <a:schemeClr val="lt2"/>
          </a:solidFill>
          <a:ln>
            <a:noFill/>
          </a:ln>
        </p:spPr>
        <p:txBody>
          <a:bodyPr spcFirstLastPara="1" wrap="square" lIns="91433" tIns="45700" rIns="91433" bIns="18286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4EA848"/>
              </a:solidFill>
              <a:highlight>
                <a:srgbClr val="4EA848"/>
              </a:highlight>
              <a:latin typeface="Arial"/>
              <a:ea typeface="Arial"/>
              <a:cs typeface="Arial"/>
              <a:sym typeface="Arial"/>
            </a:endParaRPr>
          </a:p>
        </p:txBody>
      </p:sp>
      <p:sp>
        <p:nvSpPr>
          <p:cNvPr id="161" name="Google Shape;161;p24"/>
          <p:cNvSpPr txBox="1">
            <a:spLocks noGrp="1"/>
          </p:cNvSpPr>
          <p:nvPr>
            <p:ph type="title"/>
          </p:nvPr>
        </p:nvSpPr>
        <p:spPr>
          <a:xfrm>
            <a:off x="990601" y="1143000"/>
            <a:ext cx="4648400" cy="32004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3000"/>
              <a:buFont typeface="Arial"/>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62" name="Google Shape;162;p24"/>
          <p:cNvPicPr preferRelativeResize="0"/>
          <p:nvPr/>
        </p:nvPicPr>
        <p:blipFill rotWithShape="1">
          <a:blip r:embed="rId2">
            <a:alphaModFix/>
          </a:blip>
          <a:srcRect l="45215" r="5"/>
          <a:stretch/>
        </p:blipFill>
        <p:spPr>
          <a:xfrm>
            <a:off x="2" y="0"/>
            <a:ext cx="5867397" cy="530352"/>
          </a:xfrm>
          <a:prstGeom prst="rect">
            <a:avLst/>
          </a:prstGeom>
          <a:noFill/>
          <a:ln>
            <a:noFill/>
          </a:ln>
          <a:effectLst>
            <a:outerShdw blurRad="50800" dist="38100" dir="2700000" algn="tl" rotWithShape="0">
              <a:srgbClr val="000000">
                <a:alpha val="40000"/>
              </a:srgbClr>
            </a:outerShdw>
          </a:effectLst>
        </p:spPr>
      </p:pic>
      <p:sp>
        <p:nvSpPr>
          <p:cNvPr id="163" name="Google Shape;163;p24"/>
          <p:cNvSpPr txBox="1">
            <a:spLocks noGrp="1"/>
          </p:cNvSpPr>
          <p:nvPr>
            <p:ph type="body" idx="1"/>
          </p:nvPr>
        </p:nvSpPr>
        <p:spPr>
          <a:xfrm>
            <a:off x="990601" y="4463605"/>
            <a:ext cx="4648400" cy="520655"/>
          </a:xfrm>
          <a:prstGeom prst="rect">
            <a:avLst/>
          </a:prstGeom>
          <a:noFill/>
          <a:ln>
            <a:noFill/>
          </a:ln>
        </p:spPr>
        <p:txBody>
          <a:bodyPr spcFirstLastPara="1" wrap="square" lIns="0" tIns="0" rIns="0" bIns="0" anchor="t" anchorCtr="0">
            <a:spAutoFit/>
          </a:bodyPr>
          <a:lstStyle>
            <a:lvl1pPr marL="609585" lvl="0" indent="-304792" algn="ctr">
              <a:lnSpc>
                <a:spcPct val="100000"/>
              </a:lnSpc>
              <a:spcBef>
                <a:spcPts val="667"/>
              </a:spcBef>
              <a:spcAft>
                <a:spcPts val="0"/>
              </a:spcAft>
              <a:buSzPts val="2100"/>
              <a:buNone/>
              <a:defRPr sz="2800">
                <a:solidFill>
                  <a:schemeClr val="dk1"/>
                </a:solidFill>
              </a:defRPr>
            </a:lvl1pPr>
            <a:lvl2pPr marL="1219170" lvl="1" indent="-304792" algn="l">
              <a:lnSpc>
                <a:spcPct val="100000"/>
              </a:lnSpc>
              <a:spcBef>
                <a:spcPts val="667"/>
              </a:spcBef>
              <a:spcAft>
                <a:spcPts val="0"/>
              </a:spcAft>
              <a:buSzPts val="1800"/>
              <a:buNone/>
              <a:defRPr/>
            </a:lvl2pPr>
            <a:lvl3pPr marL="1828754" lvl="2" indent="-304792" algn="l">
              <a:lnSpc>
                <a:spcPct val="100000"/>
              </a:lnSpc>
              <a:spcBef>
                <a:spcPts val="667"/>
              </a:spcBef>
              <a:spcAft>
                <a:spcPts val="0"/>
              </a:spcAft>
              <a:buSzPts val="1500"/>
              <a:buNone/>
              <a:defRPr/>
            </a:lvl3pPr>
            <a:lvl4pPr marL="2438339" lvl="3" indent="-304792" algn="l">
              <a:lnSpc>
                <a:spcPct val="100000"/>
              </a:lnSpc>
              <a:spcBef>
                <a:spcPts val="667"/>
              </a:spcBef>
              <a:spcAft>
                <a:spcPts val="0"/>
              </a:spcAft>
              <a:buSzPts val="1200"/>
              <a:buNone/>
              <a:defRPr/>
            </a:lvl4pPr>
            <a:lvl5pPr marL="3047924" lvl="4" indent="-304792" algn="l">
              <a:lnSpc>
                <a:spcPct val="100000"/>
              </a:lnSpc>
              <a:spcBef>
                <a:spcPts val="667"/>
              </a:spcBef>
              <a:spcAft>
                <a:spcPts val="0"/>
              </a:spcAft>
              <a:buSzPts val="1100"/>
              <a:buNone/>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64" name="Google Shape;164;p24"/>
          <p:cNvSpPr txBox="1">
            <a:spLocks noGrp="1"/>
          </p:cNvSpPr>
          <p:nvPr>
            <p:ph type="body" idx="2"/>
          </p:nvPr>
        </p:nvSpPr>
        <p:spPr>
          <a:xfrm>
            <a:off x="6324600" y="1143000"/>
            <a:ext cx="5334000" cy="4572000"/>
          </a:xfrm>
          <a:prstGeom prst="rect">
            <a:avLst/>
          </a:prstGeom>
          <a:noFill/>
          <a:ln>
            <a:noFill/>
          </a:ln>
        </p:spPr>
        <p:txBody>
          <a:bodyPr spcFirstLastPara="1" wrap="square" lIns="0" tIns="0" rIns="0" bIns="0" anchor="t" anchorCtr="0">
            <a:normAutofit/>
          </a:bodyPr>
          <a:lstStyle>
            <a:lvl1pPr marL="609585" lvl="0" indent="-482588" algn="l">
              <a:lnSpc>
                <a:spcPct val="100000"/>
              </a:lnSpc>
              <a:spcBef>
                <a:spcPts val="667"/>
              </a:spcBef>
              <a:spcAft>
                <a:spcPts val="0"/>
              </a:spcAft>
              <a:buClr>
                <a:schemeClr val="lt1"/>
              </a:buClr>
              <a:buSzPts val="2100"/>
              <a:buChar char="▪"/>
              <a:defRPr>
                <a:solidFill>
                  <a:schemeClr val="lt1"/>
                </a:solidFill>
              </a:defRPr>
            </a:lvl1pPr>
            <a:lvl2pPr marL="1219170" lvl="1" indent="-457189" algn="l">
              <a:lnSpc>
                <a:spcPct val="100000"/>
              </a:lnSpc>
              <a:spcBef>
                <a:spcPts val="667"/>
              </a:spcBef>
              <a:spcAft>
                <a:spcPts val="0"/>
              </a:spcAft>
              <a:buClr>
                <a:schemeClr val="lt1"/>
              </a:buClr>
              <a:buSzPts val="1800"/>
              <a:buChar char="▪"/>
              <a:defRPr>
                <a:solidFill>
                  <a:schemeClr val="lt1"/>
                </a:solidFill>
              </a:defRPr>
            </a:lvl2pPr>
            <a:lvl3pPr marL="1828754" lvl="2" indent="-431789" algn="l">
              <a:lnSpc>
                <a:spcPct val="100000"/>
              </a:lnSpc>
              <a:spcBef>
                <a:spcPts val="667"/>
              </a:spcBef>
              <a:spcAft>
                <a:spcPts val="0"/>
              </a:spcAft>
              <a:buClr>
                <a:schemeClr val="lt1"/>
              </a:buClr>
              <a:buSzPts val="1500"/>
              <a:buChar char="▪"/>
              <a:defRPr>
                <a:solidFill>
                  <a:schemeClr val="lt1"/>
                </a:solidFill>
              </a:defRPr>
            </a:lvl3pPr>
            <a:lvl4pPr marL="2438339" lvl="3" indent="-406390" algn="l">
              <a:lnSpc>
                <a:spcPct val="100000"/>
              </a:lnSpc>
              <a:spcBef>
                <a:spcPts val="667"/>
              </a:spcBef>
              <a:spcAft>
                <a:spcPts val="0"/>
              </a:spcAft>
              <a:buClr>
                <a:schemeClr val="lt1"/>
              </a:buClr>
              <a:buSzPts val="1200"/>
              <a:buChar char="▪"/>
              <a:defRPr>
                <a:solidFill>
                  <a:schemeClr val="lt1"/>
                </a:solidFill>
              </a:defRPr>
            </a:lvl4pPr>
            <a:lvl5pPr marL="3047924" lvl="4" indent="-397923" algn="l">
              <a:lnSpc>
                <a:spcPct val="100000"/>
              </a:lnSpc>
              <a:spcBef>
                <a:spcPts val="667"/>
              </a:spcBef>
              <a:spcAft>
                <a:spcPts val="0"/>
              </a:spcAft>
              <a:buClr>
                <a:schemeClr val="lt1"/>
              </a:buClr>
              <a:buSzPts val="1100"/>
              <a:buChar char="▪"/>
              <a:defRPr>
                <a:solidFill>
                  <a:schemeClr val="lt1"/>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65" name="Google Shape;165;p24"/>
          <p:cNvSpPr txBox="1">
            <a:spLocks noGrp="1"/>
          </p:cNvSpPr>
          <p:nvPr>
            <p:ph type="body" idx="3"/>
          </p:nvPr>
        </p:nvSpPr>
        <p:spPr>
          <a:xfrm>
            <a:off x="6324600" y="5797827"/>
            <a:ext cx="5334000" cy="459100"/>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667"/>
              </a:spcBef>
              <a:spcAft>
                <a:spcPts val="0"/>
              </a:spcAft>
              <a:buSzPts val="1800"/>
              <a:buNone/>
              <a:defRPr sz="2400">
                <a:solidFill>
                  <a:srgbClr val="90CD8D"/>
                </a:solidFill>
              </a:defRPr>
            </a:lvl1pPr>
            <a:lvl2pPr marL="1219170" lvl="1" indent="-304792" algn="l">
              <a:lnSpc>
                <a:spcPct val="100000"/>
              </a:lnSpc>
              <a:spcBef>
                <a:spcPts val="667"/>
              </a:spcBef>
              <a:spcAft>
                <a:spcPts val="0"/>
              </a:spcAft>
              <a:buSzPts val="1800"/>
              <a:buNone/>
              <a:defRPr>
                <a:solidFill>
                  <a:srgbClr val="1A5A8A"/>
                </a:solidFill>
              </a:defRPr>
            </a:lvl2pPr>
            <a:lvl3pPr marL="1828754" lvl="2" indent="-304792" algn="l">
              <a:lnSpc>
                <a:spcPct val="100000"/>
              </a:lnSpc>
              <a:spcBef>
                <a:spcPts val="667"/>
              </a:spcBef>
              <a:spcAft>
                <a:spcPts val="0"/>
              </a:spcAft>
              <a:buSzPts val="1500"/>
              <a:buNone/>
              <a:defRPr>
                <a:solidFill>
                  <a:srgbClr val="1A5A8A"/>
                </a:solidFill>
              </a:defRPr>
            </a:lvl3pPr>
            <a:lvl4pPr marL="2438339" lvl="3" indent="-304792" algn="l">
              <a:lnSpc>
                <a:spcPct val="100000"/>
              </a:lnSpc>
              <a:spcBef>
                <a:spcPts val="667"/>
              </a:spcBef>
              <a:spcAft>
                <a:spcPts val="0"/>
              </a:spcAft>
              <a:buSzPts val="1200"/>
              <a:buNone/>
              <a:defRPr>
                <a:solidFill>
                  <a:srgbClr val="1A5A8A"/>
                </a:solidFill>
              </a:defRPr>
            </a:lvl4pPr>
            <a:lvl5pPr marL="3047924" lvl="4" indent="-304792" algn="l">
              <a:lnSpc>
                <a:spcPct val="100000"/>
              </a:lnSpc>
              <a:spcBef>
                <a:spcPts val="667"/>
              </a:spcBef>
              <a:spcAft>
                <a:spcPts val="0"/>
              </a:spcAft>
              <a:buSzPts val="1100"/>
              <a:buNone/>
              <a:defRPr>
                <a:solidFill>
                  <a:srgbClr val="1A5A8A"/>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166" name="Google Shape;166;p24"/>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6091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nside_LargeQuote">
  <p:cSld name="Inside_LargeQuote">
    <p:bg>
      <p:bgPr>
        <a:solidFill>
          <a:schemeClr val="dk2"/>
        </a:solidFill>
        <a:effectLst/>
      </p:bgPr>
    </p:bg>
    <p:spTree>
      <p:nvGrpSpPr>
        <p:cNvPr id="1" name="Shape 167"/>
        <p:cNvGrpSpPr/>
        <p:nvPr/>
      </p:nvGrpSpPr>
      <p:grpSpPr>
        <a:xfrm>
          <a:off x="0" y="0"/>
          <a:ext cx="0" cy="0"/>
          <a:chOff x="0" y="0"/>
          <a:chExt cx="0" cy="0"/>
        </a:xfrm>
      </p:grpSpPr>
      <p:pic>
        <p:nvPicPr>
          <p:cNvPr id="168" name="Google Shape;168;p25"/>
          <p:cNvPicPr preferRelativeResize="0"/>
          <p:nvPr/>
        </p:nvPicPr>
        <p:blipFill rotWithShape="1">
          <a:blip r:embed="rId2">
            <a:alphaModFix/>
          </a:blip>
          <a:srcRect/>
          <a:stretch/>
        </p:blipFill>
        <p:spPr>
          <a:xfrm>
            <a:off x="0" y="539751"/>
            <a:ext cx="11760197" cy="5778499"/>
          </a:xfrm>
          <a:prstGeom prst="rect">
            <a:avLst/>
          </a:prstGeom>
          <a:noFill/>
          <a:ln>
            <a:noFill/>
          </a:ln>
          <a:effectLst>
            <a:outerShdw blurRad="50800" dist="38100" dir="2700000" algn="tl" rotWithShape="0">
              <a:srgbClr val="000000">
                <a:alpha val="40000"/>
              </a:srgbClr>
            </a:outerShdw>
          </a:effectLst>
        </p:spPr>
      </p:pic>
      <p:sp>
        <p:nvSpPr>
          <p:cNvPr id="169" name="Google Shape;169;p25"/>
          <p:cNvSpPr txBox="1">
            <a:spLocks noGrp="1"/>
          </p:cNvSpPr>
          <p:nvPr>
            <p:ph type="title"/>
          </p:nvPr>
        </p:nvSpPr>
        <p:spPr>
          <a:xfrm>
            <a:off x="990600" y="1676400"/>
            <a:ext cx="8001200" cy="2858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300"/>
              <a:buFont typeface="Arial"/>
              <a:buNone/>
              <a:defRPr sz="44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0" name="Google Shape;170;p25"/>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171" name="Google Shape;171;p25"/>
          <p:cNvSpPr txBox="1">
            <a:spLocks noGrp="1"/>
          </p:cNvSpPr>
          <p:nvPr>
            <p:ph type="body" idx="1"/>
          </p:nvPr>
        </p:nvSpPr>
        <p:spPr>
          <a:xfrm>
            <a:off x="990600" y="4693024"/>
            <a:ext cx="8001200" cy="533600"/>
          </a:xfrm>
          <a:prstGeom prst="rect">
            <a:avLst/>
          </a:prstGeom>
          <a:noFill/>
          <a:ln>
            <a:noFill/>
          </a:ln>
        </p:spPr>
        <p:txBody>
          <a:bodyPr spcFirstLastPara="1" wrap="square" lIns="34275" tIns="34275" rIns="34275" bIns="34275" anchor="t" anchorCtr="0">
            <a:normAutofit/>
          </a:bodyPr>
          <a:lstStyle>
            <a:lvl1pPr marL="609585" lvl="0" indent="-304792" algn="l">
              <a:lnSpc>
                <a:spcPct val="100000"/>
              </a:lnSpc>
              <a:spcBef>
                <a:spcPts val="667"/>
              </a:spcBef>
              <a:spcAft>
                <a:spcPts val="0"/>
              </a:spcAft>
              <a:buClr>
                <a:schemeClr val="lt1"/>
              </a:buClr>
              <a:buSzPts val="2100"/>
              <a:buNone/>
              <a:defRPr>
                <a:solidFill>
                  <a:schemeClr val="lt1"/>
                </a:solidFill>
              </a:defRPr>
            </a:lvl1pPr>
            <a:lvl2pPr marL="1219170" lvl="1" indent="-304792" algn="l">
              <a:lnSpc>
                <a:spcPct val="100000"/>
              </a:lnSpc>
              <a:spcBef>
                <a:spcPts val="667"/>
              </a:spcBef>
              <a:spcAft>
                <a:spcPts val="0"/>
              </a:spcAft>
              <a:buClr>
                <a:schemeClr val="dk1"/>
              </a:buClr>
              <a:buSzPts val="1800"/>
              <a:buNone/>
              <a:defRPr>
                <a:solidFill>
                  <a:schemeClr val="dk1"/>
                </a:solidFill>
              </a:defRPr>
            </a:lvl2pPr>
            <a:lvl3pPr marL="1828754" lvl="2" indent="-304792" algn="l">
              <a:lnSpc>
                <a:spcPct val="100000"/>
              </a:lnSpc>
              <a:spcBef>
                <a:spcPts val="667"/>
              </a:spcBef>
              <a:spcAft>
                <a:spcPts val="0"/>
              </a:spcAft>
              <a:buClr>
                <a:schemeClr val="dk1"/>
              </a:buClr>
              <a:buSzPts val="1500"/>
              <a:buNone/>
              <a:defRPr>
                <a:solidFill>
                  <a:schemeClr val="dk1"/>
                </a:solidFill>
              </a:defRPr>
            </a:lvl3pPr>
            <a:lvl4pPr marL="2438339" lvl="3" indent="-304792" algn="l">
              <a:lnSpc>
                <a:spcPct val="100000"/>
              </a:lnSpc>
              <a:spcBef>
                <a:spcPts val="667"/>
              </a:spcBef>
              <a:spcAft>
                <a:spcPts val="0"/>
              </a:spcAft>
              <a:buClr>
                <a:schemeClr val="dk1"/>
              </a:buClr>
              <a:buSzPts val="1200"/>
              <a:buNone/>
              <a:defRPr>
                <a:solidFill>
                  <a:schemeClr val="dk1"/>
                </a:solidFill>
              </a:defRPr>
            </a:lvl4pPr>
            <a:lvl5pPr marL="3047924" lvl="4" indent="-304792" algn="l">
              <a:lnSpc>
                <a:spcPct val="100000"/>
              </a:lnSpc>
              <a:spcBef>
                <a:spcPts val="667"/>
              </a:spcBef>
              <a:spcAft>
                <a:spcPts val="0"/>
              </a:spcAft>
              <a:buClr>
                <a:schemeClr val="dk1"/>
              </a:buClr>
              <a:buSzPts val="1100"/>
              <a:buNone/>
              <a:defRPr>
                <a:solidFill>
                  <a:schemeClr val="dk1"/>
                </a:solidFill>
              </a:defRPr>
            </a:lvl5pPr>
            <a:lvl6pPr marL="3657509" lvl="5" indent="-423323" algn="l">
              <a:lnSpc>
                <a:spcPct val="90000"/>
              </a:lnSpc>
              <a:spcBef>
                <a:spcPts val="667"/>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Tree>
    <p:extLst>
      <p:ext uri="{BB962C8B-B14F-4D97-AF65-F5344CB8AC3E}">
        <p14:creationId xmlns:p14="http://schemas.microsoft.com/office/powerpoint/2010/main" val="249857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p26"/>
          <p:cNvSpPr txBox="1">
            <a:spLocks noGrp="1"/>
          </p:cNvSpPr>
          <p:nvPr>
            <p:ph type="sldNum" idx="12"/>
          </p:nvPr>
        </p:nvSpPr>
        <p:spPr>
          <a:xfrm>
            <a:off x="11296611" y="6217623"/>
            <a:ext cx="731600" cy="524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1069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Divider_blue">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39750"/>
            <a:ext cx="117602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990600" y="2527852"/>
            <a:ext cx="8001000" cy="664797"/>
          </a:xfrm>
        </p:spPr>
        <p:txBody>
          <a:bodyPr wrap="square" lIns="0" rIns="0" anchor="t" anchorCtr="0">
            <a:spAutoFit/>
          </a:bodyPr>
          <a:lstStyle>
            <a:lvl1pPr>
              <a:defRPr sz="4800">
                <a:solidFill>
                  <a:schemeClr val="bg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p>
            <a:fld id="{B6FDC2BC-9D21-CA4B-9293-99A3AD770EFC}" type="slidenum">
              <a:rPr lang="en-US" smtClean="0"/>
              <a:pPr/>
              <a:t>‹#›</a:t>
            </a:fld>
            <a:endParaRPr lang="en-US" dirty="0"/>
          </a:p>
        </p:txBody>
      </p:sp>
      <p:pic>
        <p:nvPicPr>
          <p:cNvPr id="7" name="Picture 6" descr="eTeachNY logo">
            <a:extLst>
              <a:ext uri="{FF2B5EF4-FFF2-40B4-BE49-F238E27FC236}">
                <a16:creationId xmlns:a16="http://schemas.microsoft.com/office/drawing/2014/main" id="{466661B4-512D-1C40-A2B3-D0359226A936}"/>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990600" y="762000"/>
            <a:ext cx="3764764" cy="1258198"/>
          </a:xfrm>
          <a:prstGeom prst="rect">
            <a:avLst/>
          </a:prstGeom>
        </p:spPr>
      </p:pic>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990600" y="3429000"/>
            <a:ext cx="8001000" cy="2286000"/>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886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Divider_green">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39750"/>
            <a:ext cx="117602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990600" y="2527852"/>
            <a:ext cx="8001000" cy="664797"/>
          </a:xfrm>
        </p:spPr>
        <p:txBody>
          <a:bodyPr wrap="square" lIns="0" rIns="0" anchor="t" anchorCtr="0">
            <a:spAutoFit/>
          </a:bodyPr>
          <a:lstStyle>
            <a:lvl1pPr>
              <a:defRPr sz="4800">
                <a:solidFill>
                  <a:schemeClr val="tx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B6FDC2BC-9D21-CA4B-9293-99A3AD770EFC}" type="slidenum">
              <a:rPr lang="en-US" smtClean="0"/>
              <a:pPr/>
              <a:t>‹#›</a:t>
            </a:fld>
            <a:endParaRPr lang="en-US" dirty="0"/>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990600" y="3429000"/>
            <a:ext cx="8001000" cy="228600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eTeachNY logo">
            <a:extLst>
              <a:ext uri="{FF2B5EF4-FFF2-40B4-BE49-F238E27FC236}">
                <a16:creationId xmlns:a16="http://schemas.microsoft.com/office/drawing/2014/main" id="{F318AA7C-2A1A-2D4B-8402-843C909772EE}"/>
              </a:ext>
            </a:extLst>
          </p:cNvPr>
          <p:cNvPicPr>
            <a:picLocks noChangeAspect="1"/>
          </p:cNvPicPr>
          <p:nvPr userDrawn="1"/>
        </p:nvPicPr>
        <p:blipFill>
          <a:blip r:embed="rId3"/>
          <a:srcRect/>
          <a:stretch/>
        </p:blipFill>
        <p:spPr>
          <a:xfrm>
            <a:off x="990600" y="758952"/>
            <a:ext cx="3764764" cy="1258197"/>
          </a:xfrm>
          <a:prstGeom prst="rect">
            <a:avLst/>
          </a:prstGeom>
        </p:spPr>
      </p:pic>
    </p:spTree>
    <p:extLst>
      <p:ext uri="{BB962C8B-B14F-4D97-AF65-F5344CB8AC3E}">
        <p14:creationId xmlns:p14="http://schemas.microsoft.com/office/powerpoint/2010/main" val="294240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id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533400" y="1676400"/>
            <a:ext cx="11125200" cy="492443"/>
          </a:xfrm>
        </p:spPr>
        <p:txBody>
          <a:bodyPr lIns="0" tIns="0" rIns="0" bIns="0">
            <a:spAutoFit/>
          </a:bodyPr>
          <a:lstStyle>
            <a:lvl1pPr marL="0" indent="0">
              <a:buNone/>
              <a:defRPr sz="3200">
                <a:solidFill>
                  <a:schemeClr val="accent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533400" y="2514600"/>
            <a:ext cx="5334000" cy="320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20">
            <a:extLst>
              <a:ext uri="{FF2B5EF4-FFF2-40B4-BE49-F238E27FC236}">
                <a16:creationId xmlns:a16="http://schemas.microsoft.com/office/drawing/2014/main" id="{5CC799B7-F195-2D4E-B367-D4CF2D69278F}"/>
              </a:ext>
            </a:extLst>
          </p:cNvPr>
          <p:cNvSpPr>
            <a:spLocks noGrp="1"/>
          </p:cNvSpPr>
          <p:nvPr>
            <p:ph type="pic" sz="quarter" idx="12"/>
          </p:nvPr>
        </p:nvSpPr>
        <p:spPr>
          <a:xfrm>
            <a:off x="6324600" y="2514600"/>
            <a:ext cx="5334000" cy="3200400"/>
          </a:xfrm>
        </p:spPr>
        <p:txBody>
          <a:bodyPr/>
          <a:lstStyle>
            <a:lvl1pPr marL="0" indent="0">
              <a:buNone/>
              <a:defRPr/>
            </a:lvl1pPr>
          </a:lstStyle>
          <a:p>
            <a:r>
              <a:rPr lang="en-US"/>
              <a:t>Click icon to add picture</a:t>
            </a:r>
            <a:endParaRPr lang="en-US" dirty="0"/>
          </a:p>
        </p:txBody>
      </p:sp>
      <p:sp>
        <p:nvSpPr>
          <p:cNvPr id="23" name="Content Placeholder 22">
            <a:extLst>
              <a:ext uri="{FF2B5EF4-FFF2-40B4-BE49-F238E27FC236}">
                <a16:creationId xmlns:a16="http://schemas.microsoft.com/office/drawing/2014/main" id="{BB9BF470-3D25-F940-8F08-0B504309B178}"/>
              </a:ext>
            </a:extLst>
          </p:cNvPr>
          <p:cNvSpPr>
            <a:spLocks noGrp="1"/>
          </p:cNvSpPr>
          <p:nvPr>
            <p:ph sz="quarter" idx="13"/>
          </p:nvPr>
        </p:nvSpPr>
        <p:spPr>
          <a:xfrm>
            <a:off x="533400" y="5791200"/>
            <a:ext cx="11125200" cy="369332"/>
          </a:xfrm>
        </p:spPr>
        <p:txBody>
          <a:bodyPr lIns="0" tIns="0" rIns="0" bIns="0">
            <a:spAutoFit/>
          </a:bodyPr>
          <a:lstStyle>
            <a:lvl1pPr marL="0" indent="0">
              <a:buNone/>
              <a:defRPr sz="2400">
                <a:solidFill>
                  <a:schemeClr val="accent3">
                    <a:lumMod val="75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a:t>Click to edit Master text styles</a:t>
            </a:r>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Tree>
    <p:extLst>
      <p:ext uri="{BB962C8B-B14F-4D97-AF65-F5344CB8AC3E}">
        <p14:creationId xmlns:p14="http://schemas.microsoft.com/office/powerpoint/2010/main" val="147112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ide-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533400" y="1676400"/>
            <a:ext cx="5334000" cy="553998"/>
          </a:xfrm>
          <a:solidFill>
            <a:schemeClr val="bg2">
              <a:lumMod val="75000"/>
            </a:schemeClr>
          </a:solidFill>
        </p:spPr>
        <p:txBody>
          <a:bodyPr wrap="square" lIns="91440" tIns="91440" rIns="91440" bIns="91440">
            <a:spAutoFit/>
          </a:bodyPr>
          <a:lstStyle>
            <a:lvl1pPr marL="0" indent="0">
              <a:buNone/>
              <a:defRPr sz="24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533400" y="2514600"/>
            <a:ext cx="5334000" cy="320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
        <p:nvSpPr>
          <p:cNvPr id="5" name="Content Placeholder 4">
            <a:extLst>
              <a:ext uri="{FF2B5EF4-FFF2-40B4-BE49-F238E27FC236}">
                <a16:creationId xmlns:a16="http://schemas.microsoft.com/office/drawing/2014/main" id="{29160FD5-EF08-1941-8BD6-DBC4BB4D47B0}"/>
              </a:ext>
            </a:extLst>
          </p:cNvPr>
          <p:cNvSpPr>
            <a:spLocks noGrp="1"/>
          </p:cNvSpPr>
          <p:nvPr>
            <p:ph sz="quarter" idx="15"/>
          </p:nvPr>
        </p:nvSpPr>
        <p:spPr>
          <a:xfrm>
            <a:off x="6324600" y="1676400"/>
            <a:ext cx="5334000" cy="554038"/>
          </a:xfrm>
          <a:solidFill>
            <a:schemeClr val="tx2"/>
          </a:solidFill>
        </p:spPr>
        <p:txBody>
          <a:bodyPr lIns="91440" tIns="91440" rIns="91440" bIns="91440"/>
          <a:lstStyle>
            <a:lvl1pPr marL="0" indent="0">
              <a:buNone/>
              <a:defRPr lang="en-US" sz="2400" kern="1200" dirty="0" smtClean="0">
                <a:solidFill>
                  <a:schemeClr val="bg1"/>
                </a:solidFill>
                <a:latin typeface="+mn-lt"/>
                <a:ea typeface="+mn-ea"/>
                <a:cs typeface="+mn-cs"/>
              </a:defRPr>
            </a:lvl1pPr>
          </a:lstStyle>
          <a:p>
            <a:pPr lvl="0"/>
            <a:r>
              <a:rPr lang="en-US"/>
              <a:t>Click to edit Master text styles</a:t>
            </a:r>
          </a:p>
        </p:txBody>
      </p:sp>
      <p:sp>
        <p:nvSpPr>
          <p:cNvPr id="7" name="Content Placeholder 6">
            <a:extLst>
              <a:ext uri="{FF2B5EF4-FFF2-40B4-BE49-F238E27FC236}">
                <a16:creationId xmlns:a16="http://schemas.microsoft.com/office/drawing/2014/main" id="{5513FB11-CA72-1A42-A2B9-7B29E5DBF60C}"/>
              </a:ext>
            </a:extLst>
          </p:cNvPr>
          <p:cNvSpPr>
            <a:spLocks noGrp="1"/>
          </p:cNvSpPr>
          <p:nvPr>
            <p:ph sz="quarter" idx="16"/>
          </p:nvPr>
        </p:nvSpPr>
        <p:spPr>
          <a:xfrm>
            <a:off x="6324600" y="2514600"/>
            <a:ext cx="53340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E227796-E559-3D4F-8F35-61DCC8F7BE5C}"/>
              </a:ext>
            </a:extLst>
          </p:cNvPr>
          <p:cNvSpPr>
            <a:spLocks noGrp="1"/>
          </p:cNvSpPr>
          <p:nvPr>
            <p:ph sz="quarter" idx="17"/>
          </p:nvPr>
        </p:nvSpPr>
        <p:spPr>
          <a:xfrm>
            <a:off x="533400" y="5791200"/>
            <a:ext cx="11125200" cy="369332"/>
          </a:xfrm>
        </p:spPr>
        <p:txBody>
          <a:bodyPr lIns="0" tIns="0" rIns="0" bIns="0">
            <a:spAutoFit/>
          </a:bodyPr>
          <a:lstStyle>
            <a:lvl1pPr marL="0" indent="0">
              <a:buNone/>
              <a:defRPr sz="2400">
                <a:solidFill>
                  <a:schemeClr val="accent3">
                    <a:lumMod val="75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2277505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ide-ContentWith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533400" y="1676400"/>
            <a:ext cx="6019800" cy="492443"/>
          </a:xfrm>
        </p:spPr>
        <p:txBody>
          <a:bodyPr wrap="square" lIns="0" tIns="0" rIns="0" bIns="0">
            <a:spAutoFit/>
          </a:bodyPr>
          <a:lstStyle>
            <a:lvl1pPr marL="0" indent="0">
              <a:buNone/>
              <a:defRPr sz="3200">
                <a:solidFill>
                  <a:schemeClr val="accent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533400" y="2514600"/>
            <a:ext cx="6019800" cy="320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
        <p:nvSpPr>
          <p:cNvPr id="10" name="Content Placeholder 14">
            <a:extLst>
              <a:ext uri="{FF2B5EF4-FFF2-40B4-BE49-F238E27FC236}">
                <a16:creationId xmlns:a16="http://schemas.microsoft.com/office/drawing/2014/main" id="{BA030B6C-4DC5-8040-9357-642BF9EDF85C}"/>
              </a:ext>
            </a:extLst>
          </p:cNvPr>
          <p:cNvSpPr>
            <a:spLocks noGrp="1"/>
          </p:cNvSpPr>
          <p:nvPr>
            <p:ph sz="quarter" idx="15"/>
          </p:nvPr>
        </p:nvSpPr>
        <p:spPr>
          <a:xfrm>
            <a:off x="7239000" y="1676400"/>
            <a:ext cx="4419600" cy="4419600"/>
          </a:xfrm>
          <a:solidFill>
            <a:srgbClr val="2379B8"/>
          </a:solidFill>
        </p:spPr>
        <p:txBody>
          <a:bodyPr lIns="274320" tIns="274320" rIns="274320" bIns="27432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14F166FD-7F84-F047-853C-ED98F7DD9E1C}"/>
              </a:ext>
            </a:extLst>
          </p:cNvPr>
          <p:cNvSpPr>
            <a:spLocks noGrp="1"/>
          </p:cNvSpPr>
          <p:nvPr>
            <p:ph sz="quarter" idx="17"/>
          </p:nvPr>
        </p:nvSpPr>
        <p:spPr>
          <a:xfrm>
            <a:off x="533400" y="5791200"/>
            <a:ext cx="6019800" cy="369332"/>
          </a:xfrm>
        </p:spPr>
        <p:txBody>
          <a:bodyPr wrap="square" lIns="0" tIns="0" rIns="0" bIns="0">
            <a:spAutoFit/>
          </a:bodyPr>
          <a:lstStyle>
            <a:lvl1pPr marL="0" indent="0">
              <a:buNone/>
              <a:defRPr sz="2400">
                <a:solidFill>
                  <a:schemeClr val="accent3">
                    <a:lumMod val="75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210909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side_ImageWithSideba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4E8734-F529-EC40-82F1-2814A6EF7E87}"/>
              </a:ext>
            </a:extLst>
          </p:cNvPr>
          <p:cNvSpPr>
            <a:spLocks noGrp="1"/>
          </p:cNvSpPr>
          <p:nvPr>
            <p:ph type="pic" sz="quarter" idx="15" hasCustomPrompt="1"/>
          </p:nvPr>
        </p:nvSpPr>
        <p:spPr>
          <a:xfrm>
            <a:off x="0" y="533400"/>
            <a:ext cx="12192000" cy="6324600"/>
          </a:xfrm>
        </p:spPr>
        <p:txBody>
          <a:bodyPr/>
          <a:lstStyle>
            <a:lvl1pPr marL="0" indent="0">
              <a:buNone/>
              <a:defRPr/>
            </a:lvl1pPr>
          </a:lstStyle>
          <a:p>
            <a:r>
              <a:rPr lang="en-US" dirty="0"/>
              <a:t>Insert Image</a:t>
            </a:r>
          </a:p>
        </p:txBody>
      </p:sp>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xfrm>
            <a:off x="7239000" y="1063752"/>
            <a:ext cx="4419600" cy="1623846"/>
          </a:xfrm>
          <a:solidFill>
            <a:srgbClr val="2379B8"/>
          </a:solidFill>
        </p:spPr>
        <p:txBody>
          <a:bodyPr lIns="274320" tIns="274320" rIns="274320" bIns="274320">
            <a:normAutofit/>
          </a:bodyPr>
          <a:lstStyle>
            <a:lvl1pPr>
              <a:defRPr>
                <a:solidFill>
                  <a:schemeClr val="bg1"/>
                </a:solidFill>
              </a:defRPr>
            </a:lvl1p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7239000" y="2687598"/>
            <a:ext cx="4419600" cy="3408402"/>
          </a:xfrm>
          <a:solidFill>
            <a:srgbClr val="2379B8"/>
          </a:solidFill>
        </p:spPr>
        <p:txBody>
          <a:bodyPr lIns="274320" tIns="274320" rIns="274320" bIns="27432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Tree>
    <p:extLst>
      <p:ext uri="{BB962C8B-B14F-4D97-AF65-F5344CB8AC3E}">
        <p14:creationId xmlns:p14="http://schemas.microsoft.com/office/powerpoint/2010/main" val="388748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side_FeaturedContent">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533398" y="-1"/>
            <a:ext cx="5562601" cy="63245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xfrm>
            <a:off x="990601" y="1143000"/>
            <a:ext cx="4648200" cy="3200400"/>
          </a:xfrm>
          <a:noFill/>
        </p:spPr>
        <p:txBody>
          <a:bodyPr lIns="0" rIns="0">
            <a:noAutofit/>
          </a:bodyPr>
          <a:lstStyle>
            <a:lvl1pPr algn="ctr">
              <a:defRPr>
                <a:solidFill>
                  <a:schemeClr val="tx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rotWithShape="1">
          <a:blip r:embed="rId2"/>
          <a:srcRect l="45218" r="1"/>
          <a:stretch/>
        </p:blipFill>
        <p:spPr>
          <a:xfrm>
            <a:off x="1" y="0"/>
            <a:ext cx="5867400"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990601" y="4463605"/>
            <a:ext cx="4648200" cy="861774"/>
          </a:xfrm>
        </p:spPr>
        <p:txBody>
          <a:bodyPr wrap="square" lIns="0" tIns="0" rIns="0" bIns="0">
            <a:spAutoFit/>
          </a:bodyPr>
          <a:lstStyle>
            <a:lvl1pPr marL="0" indent="0" algn="ctr">
              <a:buNone/>
              <a:defRPr sz="28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6324600" y="1143000"/>
            <a:ext cx="5334000" cy="4572000"/>
          </a:xfrm>
        </p:spPr>
        <p:txBody>
          <a:bodyPr lIns="0" tIns="0" rIns="0" bIns="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2">
            <a:extLst>
              <a:ext uri="{FF2B5EF4-FFF2-40B4-BE49-F238E27FC236}">
                <a16:creationId xmlns:a16="http://schemas.microsoft.com/office/drawing/2014/main" id="{BB9BF470-3D25-F940-8F08-0B504309B178}"/>
              </a:ext>
            </a:extLst>
          </p:cNvPr>
          <p:cNvSpPr>
            <a:spLocks noGrp="1"/>
          </p:cNvSpPr>
          <p:nvPr>
            <p:ph sz="quarter" idx="13"/>
          </p:nvPr>
        </p:nvSpPr>
        <p:spPr>
          <a:xfrm>
            <a:off x="6324600" y="5797826"/>
            <a:ext cx="5334000" cy="369332"/>
          </a:xfrm>
        </p:spPr>
        <p:txBody>
          <a:bodyPr wrap="square" lIns="0" tIns="0" rIns="0" bIns="0">
            <a:spAutoFit/>
          </a:bodyPr>
          <a:lstStyle>
            <a:lvl1pPr marL="0" indent="0">
              <a:buNone/>
              <a:defRPr sz="2400">
                <a:solidFill>
                  <a:schemeClr val="bg2">
                    <a:lumMod val="60000"/>
                    <a:lumOff val="40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a:t>Click to edit Master text styles</a:t>
            </a:r>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lvl1pPr>
              <a:defRPr>
                <a:solidFill>
                  <a:schemeClr val="bg1"/>
                </a:solidFill>
              </a:defRPr>
            </a:lvl1pPr>
          </a:lstStyle>
          <a:p>
            <a:fld id="{B6FDC2BC-9D21-CA4B-9293-99A3AD770EFC}" type="slidenum">
              <a:rPr lang="en-US" smtClean="0"/>
              <a:pPr/>
              <a:t>‹#›</a:t>
            </a:fld>
            <a:endParaRPr lang="en-US" dirty="0"/>
          </a:p>
        </p:txBody>
      </p:sp>
    </p:spTree>
    <p:extLst>
      <p:ext uri="{BB962C8B-B14F-4D97-AF65-F5344CB8AC3E}">
        <p14:creationId xmlns:p14="http://schemas.microsoft.com/office/powerpoint/2010/main" val="211688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676400"/>
            <a:ext cx="11125200" cy="4648199"/>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3">
            <a:extLst>
              <a:ext uri="{FF2B5EF4-FFF2-40B4-BE49-F238E27FC236}">
                <a16:creationId xmlns:a16="http://schemas.microsoft.com/office/drawing/2014/main" id="{9CD558A3-5780-2041-9181-C06AF9776660}"/>
              </a:ext>
            </a:extLst>
          </p:cNvPr>
          <p:cNvSpPr>
            <a:spLocks noGrp="1"/>
          </p:cNvSpPr>
          <p:nvPr>
            <p:ph type="title"/>
          </p:nvPr>
        </p:nvSpPr>
        <p:spPr>
          <a:xfrm>
            <a:off x="0" y="533401"/>
            <a:ext cx="12192000" cy="914400"/>
          </a:xfrm>
          <a:prstGeom prst="rect">
            <a:avLst/>
          </a:prstGeom>
        </p:spPr>
        <p:txBody>
          <a:bodyPr vert="horz" lIns="548640" tIns="0" rIns="548640" bIns="0" rtlCol="0" anchor="ctr">
            <a:normAutofit/>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124C2941-FB60-B243-B458-C1E9CDB8CDAE}"/>
              </a:ext>
            </a:extLst>
          </p:cNvPr>
          <p:cNvSpPr>
            <a:spLocks noGrp="1"/>
          </p:cNvSpPr>
          <p:nvPr>
            <p:ph type="sldNum" sz="quarter" idx="4"/>
          </p:nvPr>
        </p:nvSpPr>
        <p:spPr>
          <a:xfrm>
            <a:off x="533400" y="6477001"/>
            <a:ext cx="381000" cy="228600"/>
          </a:xfrm>
          <a:prstGeom prst="rect">
            <a:avLst/>
          </a:prstGeom>
        </p:spPr>
        <p:txBody>
          <a:bodyPr vert="horz" lIns="0" tIns="0" rIns="0" bIns="0" rtlCol="0" anchor="t" anchorCtr="0"/>
          <a:lstStyle>
            <a:lvl1pPr algn="l">
              <a:defRPr sz="1000">
                <a:solidFill>
                  <a:schemeClr val="tx1"/>
                </a:solidFill>
              </a:defRPr>
            </a:lvl1pPr>
          </a:lstStyle>
          <a:p>
            <a:fld id="{B6FDC2BC-9D21-CA4B-9293-99A3AD770EFC}" type="slidenum">
              <a:rPr lang="en-US" smtClean="0"/>
              <a:pPr/>
              <a:t>‹#›</a:t>
            </a:fld>
            <a:endParaRPr lang="en-US" dirty="0"/>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61" r:id="rId1"/>
    <p:sldLayoutId id="2147484032" r:id="rId2"/>
    <p:sldLayoutId id="2147484025" r:id="rId3"/>
    <p:sldLayoutId id="2147484026" r:id="rId4"/>
    <p:sldLayoutId id="2147484023" r:id="rId5"/>
    <p:sldLayoutId id="2147484024" r:id="rId6"/>
    <p:sldLayoutId id="2147484033" r:id="rId7"/>
    <p:sldLayoutId id="2147484028" r:id="rId8"/>
    <p:sldLayoutId id="2147484029" r:id="rId9"/>
    <p:sldLayoutId id="2147484030" r:id="rId10"/>
    <p:sldLayoutId id="2147484031" r:id="rId11"/>
    <p:sldLayoutId id="2147484047" r:id="rId12"/>
    <p:sldLayoutId id="2147484048" r:id="rId13"/>
  </p:sldLayoutIdLst>
  <p:hf hdr="0" dt="0"/>
  <p:txStyles>
    <p:titleStyle>
      <a:lvl1pPr algn="l" defTabSz="914400" rtl="0" eaLnBrk="1" latinLnBrk="0" hangingPunct="1">
        <a:lnSpc>
          <a:spcPct val="90000"/>
        </a:lnSpc>
        <a:spcBef>
          <a:spcPct val="0"/>
        </a:spcBef>
        <a:buNone/>
        <a:defRPr lang="en-US" sz="4000" b="0" kern="1200" cap="none" spc="0" baseline="0" dirty="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Char char="§"/>
        <a:defRPr lang="en-US" sz="2800" kern="1200" dirty="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guide id="7" orient="horz" pos="1056" userDrawn="1">
          <p15:clr>
            <a:srgbClr val="F26B43"/>
          </p15:clr>
        </p15:guide>
        <p15:guide id="8" orient="horz" pos="1584" userDrawn="1">
          <p15:clr>
            <a:srgbClr val="F26B43"/>
          </p15:clr>
        </p15:guide>
        <p15:guide id="9" orient="horz" pos="3600" userDrawn="1">
          <p15:clr>
            <a:srgbClr val="F26B43"/>
          </p15:clr>
        </p15:guide>
        <p15:guide id="10" pos="3984" userDrawn="1">
          <p15:clr>
            <a:srgbClr val="F26B43"/>
          </p15:clr>
        </p15:guide>
        <p15:guide id="11" pos="3696" userDrawn="1">
          <p15:clr>
            <a:srgbClr val="F26B43"/>
          </p15:clr>
        </p15:guide>
        <p15:guide id="12" pos="2016" userDrawn="1">
          <p15:clr>
            <a:srgbClr val="F26B43"/>
          </p15:clr>
        </p15:guide>
        <p15:guide id="13" pos="5664" userDrawn="1">
          <p15:clr>
            <a:srgbClr val="F26B43"/>
          </p15:clr>
        </p15:guide>
        <p15:guide id="14" orient="horz" pos="3648" userDrawn="1">
          <p15:clr>
            <a:srgbClr val="F26B43"/>
          </p15:clr>
        </p15:guide>
        <p15:guide id="15" pos="6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body" idx="1"/>
          </p:nvPr>
        </p:nvSpPr>
        <p:spPr>
          <a:xfrm>
            <a:off x="533400" y="1676400"/>
            <a:ext cx="11125200" cy="4648400"/>
          </a:xfrm>
          <a:prstGeom prst="rect">
            <a:avLst/>
          </a:prstGeom>
          <a:noFill/>
          <a:ln>
            <a:noFill/>
          </a:ln>
        </p:spPr>
        <p:txBody>
          <a:bodyPr spcFirstLastPara="1" wrap="square" lIns="34275" tIns="34275" rIns="34275" bIns="34275" anchor="t" anchorCtr="0">
            <a:normAutofit/>
          </a:bodyPr>
          <a:lstStyle>
            <a:lvl1pPr marL="457200" marR="0" lvl="0" indent="-361950" algn="l" rtl="0">
              <a:lnSpc>
                <a:spcPct val="100000"/>
              </a:lnSpc>
              <a:spcBef>
                <a:spcPts val="500"/>
              </a:spcBef>
              <a:spcAft>
                <a:spcPts val="0"/>
              </a:spcAft>
              <a:buClr>
                <a:srgbClr val="3A7E36"/>
              </a:buClr>
              <a:buSzPts val="2100"/>
              <a:buFont typeface="Noto Sans Symbols"/>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chemeClr val="dk2"/>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500"/>
              </a:spcBef>
              <a:spcAft>
                <a:spcPts val="0"/>
              </a:spcAft>
              <a:buClr>
                <a:srgbClr val="3A7E36"/>
              </a:buClr>
              <a:buSzPts val="1500"/>
              <a:buFont typeface="Noto Sans Symbols"/>
              <a:buChar char="▪"/>
              <a:defRPr sz="15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2"/>
              </a:buClr>
              <a:buSzPts val="1200"/>
              <a:buFont typeface="Noto Sans Symbols"/>
              <a:buChar char="▪"/>
              <a:defRPr sz="1200" b="0" i="0" u="none" strike="noStrike" cap="none">
                <a:solidFill>
                  <a:schemeClr val="dk1"/>
                </a:solidFill>
                <a:latin typeface="Arial"/>
                <a:ea typeface="Arial"/>
                <a:cs typeface="Arial"/>
                <a:sym typeface="Arial"/>
              </a:defRPr>
            </a:lvl4pPr>
            <a:lvl5pPr marL="2286000" marR="0" lvl="4" indent="-298450" algn="l" rtl="0">
              <a:lnSpc>
                <a:spcPct val="100000"/>
              </a:lnSpc>
              <a:spcBef>
                <a:spcPts val="500"/>
              </a:spcBef>
              <a:spcAft>
                <a:spcPts val="0"/>
              </a:spcAft>
              <a:buClr>
                <a:srgbClr val="3A7E36"/>
              </a:buClr>
              <a:buSzPts val="1100"/>
              <a:buFont typeface="Noto Sans Symbols"/>
              <a:buChar char="▪"/>
              <a:defRPr sz="1100" b="0" i="0" u="none" strike="noStrike" cap="none">
                <a:solidFill>
                  <a:schemeClr val="dk1"/>
                </a:solidFill>
                <a:latin typeface="Arial"/>
                <a:ea typeface="Arial"/>
                <a:cs typeface="Arial"/>
                <a:sym typeface="Arial"/>
              </a:defRPr>
            </a:lvl5pPr>
            <a:lvl6pPr marL="2743200" marR="0" lvl="5" indent="-298450" algn="l" rtl="0">
              <a:lnSpc>
                <a:spcPct val="90000"/>
              </a:lnSpc>
              <a:spcBef>
                <a:spcPts val="5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6pPr>
            <a:lvl7pPr marL="3200400" marR="0" lvl="6" indent="-298450" algn="l" rtl="0">
              <a:lnSpc>
                <a:spcPct val="90000"/>
              </a:lnSpc>
              <a:spcBef>
                <a:spcPts val="3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7pPr>
            <a:lvl8pPr marL="3657600" marR="0" lvl="7" indent="-298450" algn="l" rtl="0">
              <a:lnSpc>
                <a:spcPct val="90000"/>
              </a:lnSpc>
              <a:spcBef>
                <a:spcPts val="300"/>
              </a:spcBef>
              <a:spcAft>
                <a:spcPts val="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8pPr>
            <a:lvl9pPr marL="4114800" marR="0" lvl="8" indent="-298450" algn="l" rtl="0">
              <a:lnSpc>
                <a:spcPct val="90000"/>
              </a:lnSpc>
              <a:spcBef>
                <a:spcPts val="300"/>
              </a:spcBef>
              <a:spcAft>
                <a:spcPts val="300"/>
              </a:spcAft>
              <a:buClr>
                <a:schemeClr val="accent1"/>
              </a:buClr>
              <a:buSzPts val="1100"/>
              <a:buFont typeface="Noto Sans Symbols"/>
              <a:buChar char="🢝"/>
              <a:defRPr sz="1100" b="0" i="0" u="none" strike="noStrike" cap="none">
                <a:solidFill>
                  <a:schemeClr val="dk1"/>
                </a:solidFill>
                <a:latin typeface="Arial"/>
                <a:ea typeface="Arial"/>
                <a:cs typeface="Arial"/>
                <a:sym typeface="Arial"/>
              </a:defRPr>
            </a:lvl9pPr>
          </a:lstStyle>
          <a:p>
            <a:endParaRPr/>
          </a:p>
        </p:txBody>
      </p:sp>
      <p:sp>
        <p:nvSpPr>
          <p:cNvPr id="94" name="Google Shape;94;p14"/>
          <p:cNvSpPr txBox="1">
            <a:spLocks noGrp="1"/>
          </p:cNvSpPr>
          <p:nvPr>
            <p:ph type="title"/>
          </p:nvPr>
        </p:nvSpPr>
        <p:spPr>
          <a:xfrm>
            <a:off x="0" y="533401"/>
            <a:ext cx="12192000" cy="914400"/>
          </a:xfrm>
          <a:prstGeom prst="rect">
            <a:avLst/>
          </a:prstGeom>
          <a:noFill/>
          <a:ln>
            <a:noFill/>
          </a:ln>
        </p:spPr>
        <p:txBody>
          <a:bodyPr spcFirstLastPara="1" wrap="square" lIns="411475" tIns="0" rIns="411475" bIns="0" anchor="ctr" anchorCtr="0">
            <a:normAutofit/>
          </a:bodyPr>
          <a:lstStyle>
            <a:lvl1pPr marR="0" lvl="0" algn="l" rtl="0">
              <a:lnSpc>
                <a:spcPct val="9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14"/>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80132"/>
      </p:ext>
    </p:extLst>
  </p:cSld>
  <p:clrMap bg1="lt1" tx1="dk1" bg2="dk2"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3" r:id="rId8"/>
    <p:sldLayoutId id="2147484044" r:id="rId9"/>
    <p:sldLayoutId id="2147484045" r:id="rId10"/>
    <p:sldLayoutId id="214748404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52">
          <p15:clr>
            <a:srgbClr val="F26B43"/>
          </p15:clr>
        </p15:guide>
        <p15:guide id="4" orient="horz" pos="252">
          <p15:clr>
            <a:srgbClr val="F26B43"/>
          </p15:clr>
        </p15:guide>
        <p15:guide id="5" pos="5508">
          <p15:clr>
            <a:srgbClr val="F26B43"/>
          </p15:clr>
        </p15:guide>
        <p15:guide id="6" orient="horz" pos="2988">
          <p15:clr>
            <a:srgbClr val="F26B43"/>
          </p15:clr>
        </p15:guide>
        <p15:guide id="7" orient="horz" pos="792">
          <p15:clr>
            <a:srgbClr val="F26B43"/>
          </p15:clr>
        </p15:guide>
        <p15:guide id="8" orient="horz" pos="1188">
          <p15:clr>
            <a:srgbClr val="F26B43"/>
          </p15:clr>
        </p15:guide>
        <p15:guide id="9" orient="horz" pos="2700">
          <p15:clr>
            <a:srgbClr val="F26B43"/>
          </p15:clr>
        </p15:guide>
        <p15:guide id="10" pos="2988">
          <p15:clr>
            <a:srgbClr val="F26B43"/>
          </p15:clr>
        </p15:guide>
        <p15:guide id="11" pos="2772">
          <p15:clr>
            <a:srgbClr val="F26B43"/>
          </p15:clr>
        </p15:guide>
        <p15:guide id="12" pos="1512">
          <p15:clr>
            <a:srgbClr val="F26B43"/>
          </p15:clr>
        </p15:guide>
        <p15:guide id="13" pos="4248">
          <p15:clr>
            <a:srgbClr val="F26B43"/>
          </p15:clr>
        </p15:guide>
        <p15:guide id="14" orient="horz" pos="2736">
          <p15:clr>
            <a:srgbClr val="F26B43"/>
          </p15:clr>
        </p15:guide>
        <p15:guide id="15" pos="46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answergarden.ch/2004696"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www.nysed.gov/bilingual-ed/culturally-responsive-sustaining-education-framework"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video" Target="https://www.youtube.com/embed/uV36efjBKRU?feature=oembed" TargetMode="Externa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blog.okfn.org/2014/04/01/happy-spring-cleaning-community-style/"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JChxT9Yv2iw?feature=oembed" TargetMode="External"/><Relationship Id="rId5" Type="http://schemas.openxmlformats.org/officeDocument/2006/relationships/image" Target="../media/image34.jpeg"/><Relationship Id="rId4" Type="http://schemas.openxmlformats.org/officeDocument/2006/relationships/hyperlink" Target="https://www.6seconds.org/2020/08/11/plutchik-wheel-emo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www.pngall.com/true-and-false-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www.p12.nysed.gov/sss/documents/NYSSELBenchmarks.pdf"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hyperlink" Target="https://padlet.com/sstephensselgst/sh7xarz5qrpfryz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www.pngall.com/true-and-false-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blog.okfn.org/2014/04/01/happy-spring-cleaning-community-sty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scrumblr.ca/SELCRS"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hyperlink" Target="https://www.edweek.org/leadership/opinion-social-emotional-learning-wont-happen-without-a-culturally-relevant-start/2019/02" TargetMode="External"/><Relationship Id="rId4" Type="http://schemas.openxmlformats.org/officeDocument/2006/relationships/hyperlink" Target="https://www.gettingsmart.com/2018/08/getting-classroom-culture-right-with-practical-se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http://www.pngall.com/true-and-false-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hyperlink" Target="https://www.doe.mass.edu/sfs/sel/sel-all.docx" TargetMode="External"/><Relationship Id="rId5" Type="http://schemas.openxmlformats.org/officeDocument/2006/relationships/image" Target="../media/image42.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doe.mass.edu/sfs/sel/sel-all.docx"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hyperlink" Target="https://www.doe.mass.edu/sfs/sel/sel-all.do" TargetMode="External"/><Relationship Id="rId4" Type="http://schemas.openxmlformats.org/officeDocument/2006/relationships/hyperlink" Target="https://docs.google.com/document/d/1_giSzWxvDM75mTYdajl5oU81ImcX_qSPuqv1AmWUqDc/edit?usp=shar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www.pngall.com/true-and-false-png"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video" Target="https://www.youtube.com/embed/XLK5_Eh9B7s?list=PLjoWr_wxMaSdShazWcer9Endr4MXDcews" TargetMode="Externa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hyperlink" Target="https://www.edweek.org/teaching-learning/opinion-nine-ways-to-implement-culturally-responsive-teaching-during-distance-learning/2020/10"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hyperlink" Target="https://www.youtube.com/watch?v=OT41EN5k1w0" TargetMode="External"/><Relationship Id="rId5" Type="http://schemas.openxmlformats.org/officeDocument/2006/relationships/hyperlink" Target="https://www.youtube.com/watch?v=xvS4SkRj2H8" TargetMode="External"/><Relationship Id="rId4" Type="http://schemas.openxmlformats.org/officeDocument/2006/relationships/hyperlink" Target="https://www.youtube.com/watch?v=3uXJ_tT-jQ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thelearnersway.net/ideas/2016/10/23/questions-at-the-heart-of-learn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jamboard.google.com/d/1VmWQrlDrboQsOGdeUKyq0L5u-AgOqB_Sj3Wg0g8TVbc/edit?usp=sharing"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ideo" Target="https://www.youtube.com/embed/O0Npenbb1tk?feature=oembed" TargetMode="Externa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www.pngall.com/true-and-false-png"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video" Target="https://www.youtube.com/embed/eqW0RWGR8-E?feature=oembed" TargetMode="Externa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BA73-6B87-D448-8C9D-3337C4859B37}"/>
              </a:ext>
            </a:extLst>
          </p:cNvPr>
          <p:cNvSpPr>
            <a:spLocks noGrp="1"/>
          </p:cNvSpPr>
          <p:nvPr>
            <p:ph type="ctrTitle"/>
          </p:nvPr>
        </p:nvSpPr>
        <p:spPr>
          <a:xfrm>
            <a:off x="228600" y="3052477"/>
            <a:ext cx="9906000" cy="2991588"/>
          </a:xfrm>
        </p:spPr>
        <p:txBody>
          <a:bodyPr/>
          <a:lstStyle/>
          <a:p>
            <a:r>
              <a:rPr lang="en-US" dirty="0"/>
              <a:t>Integrating SEL into a Culturally Responsive Classroom</a:t>
            </a:r>
          </a:p>
        </p:txBody>
      </p:sp>
      <p:sp>
        <p:nvSpPr>
          <p:cNvPr id="3" name="Content Placeholder 2">
            <a:extLst>
              <a:ext uri="{FF2B5EF4-FFF2-40B4-BE49-F238E27FC236}">
                <a16:creationId xmlns:a16="http://schemas.microsoft.com/office/drawing/2014/main" id="{89DCF68A-D710-B045-80F8-322FE15BB796}"/>
              </a:ext>
            </a:extLst>
          </p:cNvPr>
          <p:cNvSpPr>
            <a:spLocks noGrp="1"/>
          </p:cNvSpPr>
          <p:nvPr>
            <p:ph sz="quarter" idx="10"/>
          </p:nvPr>
        </p:nvSpPr>
        <p:spPr>
          <a:xfrm>
            <a:off x="457201" y="5730766"/>
            <a:ext cx="9372600" cy="369332"/>
          </a:xfrm>
        </p:spPr>
        <p:txBody>
          <a:bodyPr/>
          <a:lstStyle/>
          <a:p>
            <a:r>
              <a:rPr lang="en-US" dirty="0"/>
              <a:t>TRLE SEL Unit #6</a:t>
            </a:r>
          </a:p>
        </p:txBody>
      </p:sp>
    </p:spTree>
    <p:extLst>
      <p:ext uri="{BB962C8B-B14F-4D97-AF65-F5344CB8AC3E}">
        <p14:creationId xmlns:p14="http://schemas.microsoft.com/office/powerpoint/2010/main" val="1187860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5D260-9521-4E44-BB4E-5165EB8FD7E8}"/>
              </a:ext>
            </a:extLst>
          </p:cNvPr>
          <p:cNvSpPr>
            <a:spLocks noGrp="1"/>
          </p:cNvSpPr>
          <p:nvPr>
            <p:ph type="title"/>
          </p:nvPr>
        </p:nvSpPr>
        <p:spPr>
          <a:xfrm>
            <a:off x="0" y="533401"/>
            <a:ext cx="12192000" cy="914400"/>
          </a:xfrm>
        </p:spPr>
        <p:txBody>
          <a:bodyPr vert="horz" lIns="548640" tIns="45720" rIns="548640" bIns="45720" rtlCol="0" anchor="ctr">
            <a:normAutofit/>
          </a:bodyPr>
          <a:lstStyle/>
          <a:p>
            <a:r>
              <a:rPr lang="en" dirty="0"/>
              <a:t>CR-S Framework Goals</a:t>
            </a:r>
            <a:endParaRPr lang="en-US" kern="1200" dirty="0">
              <a:solidFill>
                <a:schemeClr val="tx1"/>
              </a:solidFill>
              <a:latin typeface="+mj-lt"/>
              <a:ea typeface="+mj-ea"/>
              <a:cs typeface="+mj-cs"/>
            </a:endParaRPr>
          </a:p>
        </p:txBody>
      </p:sp>
      <p:graphicFrame>
        <p:nvGraphicFramePr>
          <p:cNvPr id="4" name="Diagram 4" descr="chart of framweork goals&#10;">
            <a:extLst>
              <a:ext uri="{FF2B5EF4-FFF2-40B4-BE49-F238E27FC236}">
                <a16:creationId xmlns:a16="http://schemas.microsoft.com/office/drawing/2014/main" id="{6CF82EA1-7C96-46A5-8BFF-7D3F9D81E238}"/>
              </a:ext>
            </a:extLst>
          </p:cNvPr>
          <p:cNvGraphicFramePr>
            <a:graphicFrameLocks noGrp="1"/>
          </p:cNvGraphicFramePr>
          <p:nvPr>
            <p:ph type="pic" idx="3"/>
            <p:extLst>
              <p:ext uri="{D42A27DB-BD31-4B8C-83A1-F6EECF244321}">
                <p14:modId xmlns:p14="http://schemas.microsoft.com/office/powerpoint/2010/main" val="977402630"/>
              </p:ext>
            </p:extLst>
          </p:nvPr>
        </p:nvGraphicFramePr>
        <p:xfrm>
          <a:off x="508000" y="1905000"/>
          <a:ext cx="1072515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Google Shape;188;p28">
            <a:extLst>
              <a:ext uri="{FF2B5EF4-FFF2-40B4-BE49-F238E27FC236}">
                <a16:creationId xmlns:a16="http://schemas.microsoft.com/office/drawing/2014/main" id="{FDD9A0E5-53CC-7D41-A4CC-75905D796F81}"/>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10</a:t>
            </a:fld>
            <a:endParaRPr kern="0" dirty="0">
              <a:solidFill>
                <a:srgbClr val="000000"/>
              </a:solidFill>
            </a:endParaRPr>
          </a:p>
        </p:txBody>
      </p:sp>
    </p:spTree>
    <p:extLst>
      <p:ext uri="{BB962C8B-B14F-4D97-AF65-F5344CB8AC3E}">
        <p14:creationId xmlns:p14="http://schemas.microsoft.com/office/powerpoint/2010/main" val="179765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0CD3-0F5A-47E2-AABF-EE4005C39D09}"/>
              </a:ext>
            </a:extLst>
          </p:cNvPr>
          <p:cNvSpPr>
            <a:spLocks noGrp="1"/>
          </p:cNvSpPr>
          <p:nvPr>
            <p:ph type="title"/>
          </p:nvPr>
        </p:nvSpPr>
        <p:spPr/>
        <p:txBody>
          <a:bodyPr>
            <a:normAutofit fontScale="90000"/>
          </a:bodyPr>
          <a:lstStyle/>
          <a:p>
            <a:r>
              <a:rPr lang="en-US" dirty="0"/>
              <a:t>The Bottom Line - </a:t>
            </a:r>
            <a:r>
              <a:rPr lang="en-US" dirty="0">
                <a:ea typeface="+mj-lt"/>
                <a:cs typeface="+mj-lt"/>
                <a:hlinkClick r:id="rId3">
                  <a:extLst>
                    <a:ext uri="{A12FA001-AC4F-418D-AE19-62706E023703}">
                      <ahyp:hlinkClr xmlns:ahyp="http://schemas.microsoft.com/office/drawing/2018/hyperlinkcolor" val="tx"/>
                    </a:ext>
                  </a:extLst>
                </a:hlinkClick>
              </a:rPr>
              <a:t>https://answergarden.ch/2004696</a:t>
            </a:r>
            <a:r>
              <a:rPr lang="en-US" dirty="0"/>
              <a:t>  </a:t>
            </a:r>
          </a:p>
        </p:txBody>
      </p:sp>
      <p:sp>
        <p:nvSpPr>
          <p:cNvPr id="20" name="Text Placeholder 19">
            <a:extLst>
              <a:ext uri="{FF2B5EF4-FFF2-40B4-BE49-F238E27FC236}">
                <a16:creationId xmlns:a16="http://schemas.microsoft.com/office/drawing/2014/main" id="{2530968A-A9FC-7F45-AB33-64BB990AB67D}"/>
              </a:ext>
            </a:extLst>
          </p:cNvPr>
          <p:cNvSpPr>
            <a:spLocks noGrp="1"/>
          </p:cNvSpPr>
          <p:nvPr>
            <p:ph type="body" idx="2"/>
          </p:nvPr>
        </p:nvSpPr>
        <p:spPr>
          <a:xfrm>
            <a:off x="533400" y="1600200"/>
            <a:ext cx="10668000" cy="4191000"/>
          </a:xfrm>
        </p:spPr>
        <p:txBody>
          <a:bodyPr>
            <a:normAutofit fontScale="62500" lnSpcReduction="20000"/>
          </a:bodyPr>
          <a:lstStyle/>
          <a:p>
            <a:pPr marL="186262" indent="0">
              <a:lnSpc>
                <a:spcPct val="170000"/>
              </a:lnSpc>
              <a:buNone/>
            </a:pPr>
            <a:r>
              <a:rPr lang="en-US" sz="3100" dirty="0">
                <a:latin typeface="+mj-lt"/>
                <a:ea typeface="+mn-lt"/>
                <a:cs typeface="+mn-lt"/>
              </a:rPr>
              <a:t>Culturally responsive-sustaining education is not a set of teaching strategies and it is not simply sprinkling student culture into the classroom; it is an education philosophy that calls for deliberately embedding students’ cultures into the very processes, inputs, and outputs of school. Not all cultures have been treated equitably within and outside the walls of schools, thus embracing cultural diversity means not just adding in student cultures, but contending with and remedying historical inequities. CR-S education makes schools and classrooms sites of critical examination of inequities, reframes the relationship between students and schools, and contributes meaningfully to students’ sense of dignity in supporting them to achieve academically.</a:t>
            </a:r>
            <a:endParaRPr lang="en-US" sz="3100" dirty="0">
              <a:latin typeface="+mj-lt"/>
            </a:endParaRPr>
          </a:p>
          <a:p>
            <a:endParaRPr lang="en-US" dirty="0"/>
          </a:p>
        </p:txBody>
      </p:sp>
      <p:sp>
        <p:nvSpPr>
          <p:cNvPr id="25" name="Google Shape;188;p28">
            <a:extLst>
              <a:ext uri="{FF2B5EF4-FFF2-40B4-BE49-F238E27FC236}">
                <a16:creationId xmlns:a16="http://schemas.microsoft.com/office/drawing/2014/main" id="{C2EC1493-381E-A44A-BE4E-8274815585E5}"/>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11</a:t>
            </a:fld>
            <a:endParaRPr kern="0" dirty="0">
              <a:solidFill>
                <a:srgbClr val="000000"/>
              </a:solidFill>
            </a:endParaRPr>
          </a:p>
        </p:txBody>
      </p:sp>
    </p:spTree>
    <p:extLst>
      <p:ext uri="{BB962C8B-B14F-4D97-AF65-F5344CB8AC3E}">
        <p14:creationId xmlns:p14="http://schemas.microsoft.com/office/powerpoint/2010/main" val="1006846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546C85-2AB7-4870-A056-449E9A0A4A91}"/>
              </a:ext>
            </a:extLst>
          </p:cNvPr>
          <p:cNvSpPr>
            <a:spLocks noGrp="1"/>
          </p:cNvSpPr>
          <p:nvPr>
            <p:ph type="title"/>
          </p:nvPr>
        </p:nvSpPr>
        <p:spPr/>
        <p:txBody>
          <a:bodyPr/>
          <a:lstStyle/>
          <a:p>
            <a:r>
              <a:rPr lang="en-US" dirty="0">
                <a:cs typeface="Arial"/>
              </a:rPr>
              <a:t>Example Activity</a:t>
            </a:r>
            <a:endParaRPr lang="en-US" dirty="0"/>
          </a:p>
        </p:txBody>
      </p:sp>
      <p:sp>
        <p:nvSpPr>
          <p:cNvPr id="6" name="Text Placeholder 5">
            <a:extLst>
              <a:ext uri="{FF2B5EF4-FFF2-40B4-BE49-F238E27FC236}">
                <a16:creationId xmlns:a16="http://schemas.microsoft.com/office/drawing/2014/main" id="{5C251B5C-9186-8D47-8521-0E7174E5561C}"/>
              </a:ext>
            </a:extLst>
          </p:cNvPr>
          <p:cNvSpPr>
            <a:spLocks noGrp="1"/>
          </p:cNvSpPr>
          <p:nvPr>
            <p:ph sz="quarter" idx="10"/>
          </p:nvPr>
        </p:nvSpPr>
        <p:spPr>
          <a:xfrm>
            <a:off x="533400" y="1676400"/>
            <a:ext cx="8001000" cy="1080250"/>
          </a:xfrm>
          <a:noFill/>
        </p:spPr>
        <p:txBody>
          <a:bodyPr/>
          <a:lstStyle/>
          <a:p>
            <a:r>
              <a:rPr lang="en-US" dirty="0">
                <a:solidFill>
                  <a:schemeClr val="tx2"/>
                </a:solidFill>
                <a:hlinkClick r:id="rId3">
                  <a:extLst>
                    <a:ext uri="{A12FA001-AC4F-418D-AE19-62706E023703}">
                      <ahyp:hlinkClr xmlns:ahyp="http://schemas.microsoft.com/office/drawing/2018/hyperlinkcolor" val="tx"/>
                    </a:ext>
                  </a:extLst>
                </a:hlinkClick>
              </a:rPr>
              <a:t>http://www.nysed.gov/bilingual-ed/culturally responsivesustaining-education-framework</a:t>
            </a:r>
            <a:endParaRPr lang="en-US" dirty="0">
              <a:solidFill>
                <a:schemeClr val="tx2"/>
              </a:solidFill>
            </a:endParaRPr>
          </a:p>
          <a:p>
            <a:endParaRPr lang="en-US" sz="2000" dirty="0"/>
          </a:p>
          <a:p>
            <a:endParaRPr lang="en-US" sz="2000" dirty="0"/>
          </a:p>
          <a:p>
            <a:endParaRPr lang="en-US" sz="2400" dirty="0"/>
          </a:p>
        </p:txBody>
      </p:sp>
      <p:pic>
        <p:nvPicPr>
          <p:cNvPr id="13" name="Picture 3" descr="A picture of hands">
            <a:extLst>
              <a:ext uri="{FF2B5EF4-FFF2-40B4-BE49-F238E27FC236}">
                <a16:creationId xmlns:a16="http://schemas.microsoft.com/office/drawing/2014/main" id="{0D712192-733E-AF4F-B174-61C55BAC7728}"/>
              </a:ext>
            </a:extLst>
          </p:cNvPr>
          <p:cNvPicPr>
            <a:picLocks noGrp="1" noChangeAspect="1"/>
          </p:cNvPicPr>
          <p:nvPr>
            <p:ph sz="quarter" idx="16"/>
          </p:nvPr>
        </p:nvPicPr>
        <p:blipFill rotWithShape="1">
          <a:blip r:embed="rId4"/>
          <a:srcRect r="20743"/>
          <a:stretch/>
        </p:blipFill>
        <p:spPr>
          <a:xfrm>
            <a:off x="8002575" y="2133600"/>
            <a:ext cx="4189425" cy="4724400"/>
          </a:xfrm>
          <a:prstGeom prst="rect">
            <a:avLst/>
          </a:prstGeom>
        </p:spPr>
      </p:pic>
      <p:sp>
        <p:nvSpPr>
          <p:cNvPr id="11" name="Google Shape;188;p28">
            <a:extLst>
              <a:ext uri="{FF2B5EF4-FFF2-40B4-BE49-F238E27FC236}">
                <a16:creationId xmlns:a16="http://schemas.microsoft.com/office/drawing/2014/main" id="{007A3CAC-8BBE-AA43-B053-849F67CCFA19}"/>
              </a:ext>
            </a:extLst>
          </p:cNvPr>
          <p:cNvSpPr txBox="1">
            <a:spLocks noGrp="1"/>
          </p:cNvSpPr>
          <p:nvPr>
            <p:ph type="sldNum" sz="quarter" idx="14"/>
          </p:nvPr>
        </p:nvSpPr>
        <p:spPr>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12</a:t>
            </a:fld>
            <a:endParaRPr kern="0" dirty="0">
              <a:solidFill>
                <a:srgbClr val="000000"/>
              </a:solidFill>
            </a:endParaRPr>
          </a:p>
        </p:txBody>
      </p:sp>
      <p:pic>
        <p:nvPicPr>
          <p:cNvPr id="18" name="Content Placeholder 17" descr="text includies; &#10;School Leader Focus Pages – pages 31-35&#13;&#10;10 minutes of reading time&#13;&#10;Highlight or two eyes elements that are already initiatives or actions in your district or in your role.&#13;&#10;Share your thoughts and observations &#13;&#10;&#13;&#10;" title="image of text">
            <a:extLst>
              <a:ext uri="{FF2B5EF4-FFF2-40B4-BE49-F238E27FC236}">
                <a16:creationId xmlns:a16="http://schemas.microsoft.com/office/drawing/2014/main" id="{E574A915-0A72-FF43-A4A1-E8EB6B6296C1}"/>
              </a:ext>
            </a:extLst>
          </p:cNvPr>
          <p:cNvPicPr>
            <a:picLocks noGrp="1" noChangeAspect="1"/>
          </p:cNvPicPr>
          <p:nvPr>
            <p:ph sz="quarter" idx="11"/>
          </p:nvPr>
        </p:nvPicPr>
        <p:blipFill rotWithShape="1">
          <a:blip r:embed="rId5"/>
          <a:srcRect r="1892" b="11606"/>
          <a:stretch/>
        </p:blipFill>
        <p:spPr>
          <a:xfrm>
            <a:off x="533400" y="2730710"/>
            <a:ext cx="7620000" cy="3219416"/>
          </a:xfrm>
          <a:prstGeom prst="rect">
            <a:avLst/>
          </a:prstGeom>
        </p:spPr>
      </p:pic>
    </p:spTree>
    <p:extLst>
      <p:ext uri="{BB962C8B-B14F-4D97-AF65-F5344CB8AC3E}">
        <p14:creationId xmlns:p14="http://schemas.microsoft.com/office/powerpoint/2010/main" val="3038780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44ED6F-900F-4A04-BA8A-C795DA8C0BFD}"/>
              </a:ext>
            </a:extLst>
          </p:cNvPr>
          <p:cNvSpPr>
            <a:spLocks noGrp="1"/>
          </p:cNvSpPr>
          <p:nvPr>
            <p:ph type="title"/>
          </p:nvPr>
        </p:nvSpPr>
        <p:spPr/>
        <p:txBody>
          <a:bodyPr>
            <a:normAutofit/>
          </a:bodyPr>
          <a:lstStyle/>
          <a:p>
            <a:r>
              <a:rPr lang="en-US" sz="4800" kern="1200" dirty="0">
                <a:solidFill>
                  <a:srgbClr val="FFFFFF"/>
                </a:solidFill>
                <a:ea typeface="+mj-ea"/>
                <a:cs typeface="+mj-cs"/>
              </a:rPr>
              <a:t>4 Principles of CR-S</a:t>
            </a:r>
            <a:endParaRPr lang="en-US" sz="4000" dirty="0">
              <a:latin typeface="+mj-lt"/>
            </a:endParaRPr>
          </a:p>
        </p:txBody>
      </p:sp>
      <p:sp>
        <p:nvSpPr>
          <p:cNvPr id="6" name="Text Placeholder 15">
            <a:extLst>
              <a:ext uri="{FF2B5EF4-FFF2-40B4-BE49-F238E27FC236}">
                <a16:creationId xmlns:a16="http://schemas.microsoft.com/office/drawing/2014/main" id="{EBBF75E4-B231-814F-BF1F-9FCBADD1EA59}"/>
              </a:ext>
            </a:extLst>
          </p:cNvPr>
          <p:cNvSpPr>
            <a:spLocks noGrp="1"/>
          </p:cNvSpPr>
          <p:nvPr>
            <p:ph type="body" idx="1"/>
          </p:nvPr>
        </p:nvSpPr>
        <p:spPr>
          <a:xfrm>
            <a:off x="21077" y="1600201"/>
            <a:ext cx="11256524" cy="838200"/>
          </a:xfrm>
        </p:spPr>
        <p:txBody>
          <a:bodyPr/>
          <a:lstStyle/>
          <a:p>
            <a:pPr indent="0">
              <a:spcBef>
                <a:spcPts val="0"/>
              </a:spcBef>
            </a:pPr>
            <a:r>
              <a:rPr lang="en-US" sz="1600" b="1" dirty="0"/>
              <a:t>"</a:t>
            </a:r>
            <a:r>
              <a:rPr lang="en-US" sz="1600" b="1" i="1" dirty="0"/>
              <a:t>Culturally responsive education is about teaching the students in front of you...develop meaningful relationships with students while engaging in the students' communities...work to encourage cultural pluralism and not cultural assimilation."</a:t>
            </a:r>
            <a:endParaRPr lang="en-US" sz="1600" b="1" dirty="0"/>
          </a:p>
          <a:p>
            <a:pPr>
              <a:spcBef>
                <a:spcPts val="0"/>
              </a:spcBef>
            </a:pPr>
            <a:endParaRPr lang="en-US" sz="1600" dirty="0"/>
          </a:p>
        </p:txBody>
      </p:sp>
      <p:sp>
        <p:nvSpPr>
          <p:cNvPr id="13" name="Text Placeholder 12">
            <a:extLst>
              <a:ext uri="{FF2B5EF4-FFF2-40B4-BE49-F238E27FC236}">
                <a16:creationId xmlns:a16="http://schemas.microsoft.com/office/drawing/2014/main" id="{C4287464-3E2B-A740-A3E7-953A318F3BDB}"/>
              </a:ext>
            </a:extLst>
          </p:cNvPr>
          <p:cNvSpPr>
            <a:spLocks noGrp="1"/>
          </p:cNvSpPr>
          <p:nvPr>
            <p:ph type="body" idx="2"/>
          </p:nvPr>
        </p:nvSpPr>
        <p:spPr>
          <a:xfrm>
            <a:off x="559340" y="2477312"/>
            <a:ext cx="5105400" cy="4038600"/>
          </a:xfrm>
        </p:spPr>
        <p:txBody>
          <a:bodyPr>
            <a:normAutofit fontScale="70000" lnSpcReduction="20000"/>
          </a:bodyPr>
          <a:lstStyle/>
          <a:p>
            <a:pPr marL="186262" indent="0">
              <a:lnSpc>
                <a:spcPct val="120000"/>
              </a:lnSpc>
              <a:buNone/>
            </a:pPr>
            <a:r>
              <a:rPr lang="en-US" sz="2400" b="1" dirty="0"/>
              <a:t>The 4 Principles of Culturally </a:t>
            </a:r>
            <a:br>
              <a:rPr lang="en-US" sz="2400" b="1" dirty="0"/>
            </a:br>
            <a:r>
              <a:rPr lang="en-US" sz="2400" b="1" dirty="0"/>
              <a:t>Responsive-Sustaining Education</a:t>
            </a:r>
            <a:endParaRPr lang="en-US" sz="2000" b="1" dirty="0"/>
          </a:p>
          <a:p>
            <a:r>
              <a:rPr lang="en-US" sz="2000" dirty="0"/>
              <a:t>Welcoming and Affirming Environment</a:t>
            </a:r>
          </a:p>
          <a:p>
            <a:r>
              <a:rPr lang="en-US" sz="2000" dirty="0"/>
              <a:t>High Expectations and Rigorous Instruction</a:t>
            </a:r>
          </a:p>
          <a:p>
            <a:r>
              <a:rPr lang="en-US" sz="2000" dirty="0"/>
              <a:t>Inclusive Curriculum and Assessment</a:t>
            </a:r>
          </a:p>
          <a:p>
            <a:r>
              <a:rPr lang="en-US" sz="2000" dirty="0"/>
              <a:t>Ongoing Professional Learning</a:t>
            </a:r>
            <a:endParaRPr lang="en-US" sz="2000" b="1" dirty="0"/>
          </a:p>
          <a:p>
            <a:pPr marL="186262" indent="0">
              <a:lnSpc>
                <a:spcPct val="150000"/>
              </a:lnSpc>
              <a:buNone/>
            </a:pPr>
            <a:r>
              <a:rPr lang="en-US" sz="2400" dirty="0"/>
              <a:t>The 4 principles that organize the New York State Education Department’s CR-S Framework are inspired by the 4 high leverage strategies that emerged from Buffalo Public School’s work on Culturally and Linguistically Responsive Education.</a:t>
            </a:r>
          </a:p>
          <a:p>
            <a:endParaRPr lang="en-US" sz="1050" dirty="0"/>
          </a:p>
          <a:p>
            <a:endParaRPr lang="en-US" sz="2400" dirty="0"/>
          </a:p>
        </p:txBody>
      </p:sp>
      <p:sp>
        <p:nvSpPr>
          <p:cNvPr id="21" name="Google Shape;188;p28">
            <a:extLst>
              <a:ext uri="{FF2B5EF4-FFF2-40B4-BE49-F238E27FC236}">
                <a16:creationId xmlns:a16="http://schemas.microsoft.com/office/drawing/2014/main" id="{4879ECF9-DFEE-DC43-B2C8-7439E9709FE5}"/>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13</a:t>
            </a:fld>
            <a:endParaRPr kern="0" dirty="0">
              <a:solidFill>
                <a:srgbClr val="000000"/>
              </a:solidFill>
            </a:endParaRPr>
          </a:p>
        </p:txBody>
      </p:sp>
      <p:pic>
        <p:nvPicPr>
          <p:cNvPr id="9" name="Picture 4" descr="image of a woman in conversation">
            <a:hlinkClick r:id="" action="ppaction://media"/>
            <a:extLst>
              <a:ext uri="{FF2B5EF4-FFF2-40B4-BE49-F238E27FC236}">
                <a16:creationId xmlns:a16="http://schemas.microsoft.com/office/drawing/2014/main" id="{A2B2673D-F797-0946-8324-87F37C9B01AC}"/>
              </a:ext>
            </a:extLst>
          </p:cNvPr>
          <p:cNvPicPr>
            <a:picLocks noGrp="1" noRot="1" noChangeAspect="1"/>
          </p:cNvPicPr>
          <p:nvPr>
            <p:ph type="pic" idx="3"/>
            <a:videoFile r:link="rId1"/>
          </p:nvPr>
        </p:nvPicPr>
        <p:blipFill>
          <a:blip r:embed="rId4"/>
          <a:srcRect t="10000" b="10000"/>
          <a:stretch>
            <a:fillRect/>
          </a:stretch>
        </p:blipFill>
        <p:spPr>
          <a:prstGeom prst="rect">
            <a:avLst/>
          </a:prstGeom>
        </p:spPr>
      </p:pic>
    </p:spTree>
    <p:extLst>
      <p:ext uri="{BB962C8B-B14F-4D97-AF65-F5344CB8AC3E}">
        <p14:creationId xmlns:p14="http://schemas.microsoft.com/office/powerpoint/2010/main" val="2662769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AE094DF5-EFF6-834F-BE82-8EB4F3DAE38D}"/>
              </a:ext>
            </a:extLst>
          </p:cNvPr>
          <p:cNvSpPr>
            <a:spLocks noGrp="1"/>
          </p:cNvSpPr>
          <p:nvPr>
            <p:ph type="title"/>
          </p:nvPr>
        </p:nvSpPr>
        <p:spPr/>
        <p:txBody>
          <a:bodyPr>
            <a:normAutofit/>
          </a:bodyPr>
          <a:lstStyle/>
          <a:p>
            <a:r>
              <a:rPr lang="en-US" sz="4800" dirty="0">
                <a:latin typeface="+mj-lt"/>
                <a:cs typeface="Arial"/>
              </a:rPr>
              <a:t>Environment</a:t>
            </a:r>
            <a:endParaRPr lang="en-US" sz="4800" dirty="0">
              <a:latin typeface="+mj-lt"/>
            </a:endParaRPr>
          </a:p>
        </p:txBody>
      </p:sp>
      <p:sp>
        <p:nvSpPr>
          <p:cNvPr id="2" name="Text Placeholder 1">
            <a:extLst>
              <a:ext uri="{FF2B5EF4-FFF2-40B4-BE49-F238E27FC236}">
                <a16:creationId xmlns:a16="http://schemas.microsoft.com/office/drawing/2014/main" id="{8BA99401-9D9D-614C-A39A-3D6769B8D887}"/>
              </a:ext>
            </a:extLst>
          </p:cNvPr>
          <p:cNvSpPr>
            <a:spLocks noGrp="1"/>
          </p:cNvSpPr>
          <p:nvPr>
            <p:ph type="body" idx="1"/>
          </p:nvPr>
        </p:nvSpPr>
        <p:spPr>
          <a:xfrm>
            <a:off x="500974" y="1527934"/>
            <a:ext cx="11125200" cy="582211"/>
          </a:xfrm>
        </p:spPr>
        <p:txBody>
          <a:bodyPr/>
          <a:lstStyle/>
          <a:p>
            <a:pPr marL="0" indent="0"/>
            <a:r>
              <a:rPr lang="en-US" b="1" kern="1200" dirty="0">
                <a:solidFill>
                  <a:srgbClr val="00B0F0"/>
                </a:solidFill>
                <a:latin typeface="+mj-lt"/>
              </a:rPr>
              <a:t>Welcoming and affirming environment </a:t>
            </a:r>
            <a:endParaRPr lang="en-US" dirty="0">
              <a:solidFill>
                <a:srgbClr val="00B0F0"/>
              </a:solidFill>
              <a:latin typeface="+mj-lt"/>
            </a:endParaRPr>
          </a:p>
        </p:txBody>
      </p:sp>
      <p:sp>
        <p:nvSpPr>
          <p:cNvPr id="3" name="Text Placeholder 2">
            <a:extLst>
              <a:ext uri="{FF2B5EF4-FFF2-40B4-BE49-F238E27FC236}">
                <a16:creationId xmlns:a16="http://schemas.microsoft.com/office/drawing/2014/main" id="{8468B000-1228-FE4F-A0F2-C0D3FEC565FF}"/>
              </a:ext>
            </a:extLst>
          </p:cNvPr>
          <p:cNvSpPr>
            <a:spLocks noGrp="1"/>
          </p:cNvSpPr>
          <p:nvPr>
            <p:ph type="body" idx="2"/>
          </p:nvPr>
        </p:nvSpPr>
        <p:spPr>
          <a:xfrm>
            <a:off x="1672043" y="2263610"/>
            <a:ext cx="4086731" cy="4594390"/>
          </a:xfrm>
        </p:spPr>
        <p:txBody>
          <a:bodyPr>
            <a:normAutofit fontScale="85000" lnSpcReduction="20000"/>
          </a:bodyPr>
          <a:lstStyle/>
          <a:p>
            <a:pPr marL="186262" indent="0">
              <a:buNone/>
            </a:pPr>
            <a:r>
              <a:rPr lang="en-US" sz="2800" b="1" kern="1200" dirty="0">
                <a:solidFill>
                  <a:srgbClr val="00B0F0"/>
                </a:solidFill>
                <a:latin typeface="+mj-lt"/>
              </a:rPr>
              <a:t>DESCRIPTION</a:t>
            </a:r>
          </a:p>
          <a:p>
            <a:pPr marL="186262" indent="0">
              <a:buNone/>
            </a:pPr>
            <a:r>
              <a:rPr lang="en-US" sz="2400" b="1" kern="1200" dirty="0">
                <a:solidFill>
                  <a:schemeClr val="tx1"/>
                </a:solidFill>
                <a:latin typeface="+mn-lt"/>
              </a:rPr>
              <a:t>A welcoming and affirming environment </a:t>
            </a:r>
            <a:r>
              <a:rPr lang="en-US" sz="2400" kern="1200" dirty="0">
                <a:solidFill>
                  <a:schemeClr val="tx1"/>
                </a:solidFill>
                <a:latin typeface="+mn-lt"/>
              </a:rPr>
              <a:t>feels safe. It is a space where people can find themselves represented and reflected, and where they understand that all people are treated with respect and dignity. The environment ensures all cultural identities (i.e. race, ethnicity, age, gender, sexual orientation, disability, language, religion, socioeconomic background) are affirmed, valued, and used as vehicles for teaching and learning. </a:t>
            </a:r>
          </a:p>
          <a:p>
            <a:pPr marL="186262" indent="0">
              <a:buNone/>
            </a:pPr>
            <a:endParaRPr lang="en-US" dirty="0"/>
          </a:p>
        </p:txBody>
      </p:sp>
      <p:sp>
        <p:nvSpPr>
          <p:cNvPr id="9" name="Text Placeholder 8">
            <a:extLst>
              <a:ext uri="{FF2B5EF4-FFF2-40B4-BE49-F238E27FC236}">
                <a16:creationId xmlns:a16="http://schemas.microsoft.com/office/drawing/2014/main" id="{B23F6E9F-3B38-724B-B802-9BCF8171826C}"/>
              </a:ext>
            </a:extLst>
          </p:cNvPr>
          <p:cNvSpPr>
            <a:spLocks noGrp="1"/>
          </p:cNvSpPr>
          <p:nvPr>
            <p:ph type="body" idx="4"/>
          </p:nvPr>
        </p:nvSpPr>
        <p:spPr>
          <a:xfrm>
            <a:off x="5752289" y="2190278"/>
            <a:ext cx="6204626" cy="4242187"/>
          </a:xfrm>
        </p:spPr>
        <p:txBody>
          <a:bodyPr/>
          <a:lstStyle/>
          <a:p>
            <a:r>
              <a:rPr lang="en-US" b="1" kern="1200" dirty="0">
                <a:solidFill>
                  <a:srgbClr val="00B0F0"/>
                </a:solidFill>
                <a:latin typeface="+mj-lt"/>
              </a:rPr>
              <a:t>RESOURCES</a:t>
            </a:r>
            <a:r>
              <a:rPr lang="en-US" b="1" kern="1200" dirty="0">
                <a:solidFill>
                  <a:srgbClr val="00B0F0"/>
                </a:solidFill>
                <a:latin typeface="Tw Cen MT" panose="020B0602020104020603" pitchFamily="34" charset="0"/>
              </a:rPr>
              <a:t> </a:t>
            </a:r>
            <a:endParaRPr lang="en-US" dirty="0">
              <a:solidFill>
                <a:srgbClr val="00B0F0"/>
              </a:solidFill>
            </a:endParaRPr>
          </a:p>
          <a:p>
            <a:pPr marL="556253" indent="-342900">
              <a:spcBef>
                <a:spcPts val="0"/>
              </a:spcBef>
              <a:buFont typeface="Arial" panose="020B0604020202020204" pitchFamily="34" charset="0"/>
              <a:buChar char="•"/>
            </a:pPr>
            <a:r>
              <a:rPr lang="en-US" sz="1800" kern="1200" dirty="0">
                <a:solidFill>
                  <a:schemeClr val="tx1"/>
                </a:solidFill>
                <a:latin typeface="+mn-lt"/>
              </a:rPr>
              <a:t>School Climate and Culture Index </a:t>
            </a:r>
            <a:endParaRPr lang="en-US" sz="1800" dirty="0">
              <a:latin typeface="+mn-lt"/>
            </a:endParaRPr>
          </a:p>
          <a:p>
            <a:pPr marL="556253" indent="-342900">
              <a:spcBef>
                <a:spcPts val="0"/>
              </a:spcBef>
              <a:buFont typeface="Arial" panose="020B0604020202020204" pitchFamily="34" charset="0"/>
              <a:buChar char="•"/>
            </a:pPr>
            <a:r>
              <a:rPr lang="en-US" sz="1800" kern="1200" dirty="0">
                <a:solidFill>
                  <a:schemeClr val="tx1"/>
                </a:solidFill>
                <a:latin typeface="+mn-lt"/>
              </a:rPr>
              <a:t>Mental Health Education Literacy Schools: Linking to a Continuum of Well-Being </a:t>
            </a:r>
            <a:endParaRPr lang="en-US" sz="1800" dirty="0">
              <a:latin typeface="+mn-lt"/>
            </a:endParaRPr>
          </a:p>
          <a:p>
            <a:pPr marL="556253" indent="-342900">
              <a:spcBef>
                <a:spcPts val="0"/>
              </a:spcBef>
              <a:buFont typeface="Arial" panose="020B0604020202020204" pitchFamily="34" charset="0"/>
              <a:buChar char="•"/>
            </a:pPr>
            <a:r>
              <a:rPr lang="en-US" sz="1800" kern="1200" dirty="0">
                <a:solidFill>
                  <a:schemeClr val="tx1"/>
                </a:solidFill>
                <a:latin typeface="+mn-lt"/>
              </a:rPr>
              <a:t>English Language Learner/Multilingual Learner Parent Resources </a:t>
            </a:r>
          </a:p>
          <a:p>
            <a:pPr marL="556253" indent="-342900">
              <a:spcBef>
                <a:spcPts val="0"/>
              </a:spcBef>
              <a:buFont typeface="Arial" panose="020B0604020202020204" pitchFamily="34" charset="0"/>
              <a:buChar char="•"/>
            </a:pPr>
            <a:r>
              <a:rPr lang="en-US" sz="1800" kern="1200" dirty="0">
                <a:solidFill>
                  <a:schemeClr val="tx1"/>
                </a:solidFill>
                <a:latin typeface="+mn-lt"/>
              </a:rPr>
              <a:t>Social Emotional Learning: Essential for Learning, Essential for Life </a:t>
            </a:r>
            <a:endParaRPr lang="en-US" sz="1800" dirty="0">
              <a:latin typeface="+mn-lt"/>
            </a:endParaRPr>
          </a:p>
          <a:p>
            <a:pPr marL="556253" indent="-342900">
              <a:spcBef>
                <a:spcPts val="0"/>
              </a:spcBef>
              <a:buFont typeface="Arial" panose="020B0604020202020204" pitchFamily="34" charset="0"/>
              <a:buChar char="•"/>
            </a:pPr>
            <a:r>
              <a:rPr lang="en-US" sz="1800" kern="1200" dirty="0">
                <a:solidFill>
                  <a:schemeClr val="tx1"/>
                </a:solidFill>
                <a:latin typeface="+mn-lt"/>
              </a:rPr>
              <a:t>Guidelines and Resources for Social and Emotional Development and Learning (SEDL) in New York State </a:t>
            </a:r>
            <a:endParaRPr lang="en-US" sz="1800" dirty="0">
              <a:latin typeface="+mn-lt"/>
            </a:endParaRPr>
          </a:p>
          <a:p>
            <a:pPr marL="556253" indent="-342900">
              <a:spcBef>
                <a:spcPts val="0"/>
              </a:spcBef>
              <a:buFont typeface="Arial" panose="020B0604020202020204" pitchFamily="34" charset="0"/>
              <a:buChar char="•"/>
            </a:pPr>
            <a:r>
              <a:rPr lang="en-US" sz="1800" kern="1200" dirty="0">
                <a:solidFill>
                  <a:schemeClr val="tx1"/>
                </a:solidFill>
                <a:latin typeface="+mn-lt"/>
              </a:rPr>
              <a:t>NYSED Information and Resources Regarding Restorative Justice and Trauma Sensitivity Training </a:t>
            </a:r>
            <a:endParaRPr lang="en-US" sz="1800" dirty="0">
              <a:latin typeface="+mn-lt"/>
            </a:endParaRPr>
          </a:p>
          <a:p>
            <a:pPr marL="556253" indent="-342900">
              <a:spcBef>
                <a:spcPts val="0"/>
              </a:spcBef>
              <a:buFont typeface="Arial" panose="020B0604020202020204" pitchFamily="34" charset="0"/>
              <a:buChar char="•"/>
            </a:pPr>
            <a:r>
              <a:rPr lang="en-US" sz="1800" kern="1200" dirty="0">
                <a:solidFill>
                  <a:schemeClr val="tx1"/>
                </a:solidFill>
                <a:latin typeface="+mn-lt"/>
              </a:rPr>
              <a:t>The New York State Dignity for All Students Act (DASA) </a:t>
            </a:r>
            <a:endParaRPr lang="en-US" sz="1800" dirty="0">
              <a:latin typeface="+mn-lt"/>
            </a:endParaRPr>
          </a:p>
          <a:p>
            <a:endParaRPr lang="en-US" dirty="0"/>
          </a:p>
        </p:txBody>
      </p:sp>
      <p:pic>
        <p:nvPicPr>
          <p:cNvPr id="8" name="symbol" descr="hand symbol&#10;">
            <a:extLst>
              <a:ext uri="{FF2B5EF4-FFF2-40B4-BE49-F238E27FC236}">
                <a16:creationId xmlns:a16="http://schemas.microsoft.com/office/drawing/2014/main" id="{20776D04-4671-4FBB-A734-FA8A0D1B5480}"/>
              </a:ext>
            </a:extLst>
          </p:cNvPr>
          <p:cNvPicPr>
            <a:picLocks noChangeAspect="1"/>
          </p:cNvPicPr>
          <p:nvPr/>
        </p:nvPicPr>
        <p:blipFill rotWithShape="1">
          <a:blip r:embed="rId3"/>
          <a:srcRect l="293" t="15201" r="88504" b="57681"/>
          <a:stretch/>
        </p:blipFill>
        <p:spPr>
          <a:xfrm>
            <a:off x="542570" y="2263610"/>
            <a:ext cx="1192146" cy="1219200"/>
          </a:xfrm>
          <a:prstGeom prst="rect">
            <a:avLst/>
          </a:prstGeom>
          <a:noFill/>
        </p:spPr>
      </p:pic>
      <p:sp>
        <p:nvSpPr>
          <p:cNvPr id="13" name="Google Shape;188;p28">
            <a:extLst>
              <a:ext uri="{FF2B5EF4-FFF2-40B4-BE49-F238E27FC236}">
                <a16:creationId xmlns:a16="http://schemas.microsoft.com/office/drawing/2014/main" id="{C81E7DE1-49C2-4345-9268-D93AAE7F6123}"/>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14</a:t>
            </a:fld>
            <a:endParaRPr kern="0" dirty="0">
              <a:solidFill>
                <a:srgbClr val="000000"/>
              </a:solidFill>
            </a:endParaRPr>
          </a:p>
        </p:txBody>
      </p:sp>
    </p:spTree>
    <p:extLst>
      <p:ext uri="{BB962C8B-B14F-4D97-AF65-F5344CB8AC3E}">
        <p14:creationId xmlns:p14="http://schemas.microsoft.com/office/powerpoint/2010/main" val="3256164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AE094DF5-EFF6-834F-BE82-8EB4F3DAE38D}"/>
              </a:ext>
            </a:extLst>
          </p:cNvPr>
          <p:cNvSpPr>
            <a:spLocks noGrp="1"/>
          </p:cNvSpPr>
          <p:nvPr>
            <p:ph type="title"/>
          </p:nvPr>
        </p:nvSpPr>
        <p:spPr/>
        <p:txBody>
          <a:bodyPr>
            <a:normAutofit/>
          </a:bodyPr>
          <a:lstStyle/>
          <a:p>
            <a:r>
              <a:rPr lang="en-US" sz="4800" dirty="0">
                <a:solidFill>
                  <a:srgbClr val="FFFFFF"/>
                </a:solidFill>
              </a:rPr>
              <a:t>Instruction</a:t>
            </a:r>
            <a:endParaRPr lang="en-US" sz="4800" dirty="0">
              <a:latin typeface="+mj-lt"/>
            </a:endParaRPr>
          </a:p>
        </p:txBody>
      </p:sp>
      <p:sp>
        <p:nvSpPr>
          <p:cNvPr id="2" name="Text Placeholder 1">
            <a:extLst>
              <a:ext uri="{FF2B5EF4-FFF2-40B4-BE49-F238E27FC236}">
                <a16:creationId xmlns:a16="http://schemas.microsoft.com/office/drawing/2014/main" id="{8BA99401-9D9D-614C-A39A-3D6769B8D887}"/>
              </a:ext>
            </a:extLst>
          </p:cNvPr>
          <p:cNvSpPr>
            <a:spLocks noGrp="1"/>
          </p:cNvSpPr>
          <p:nvPr>
            <p:ph type="body" idx="1"/>
          </p:nvPr>
        </p:nvSpPr>
        <p:spPr>
          <a:xfrm>
            <a:off x="500974" y="1527934"/>
            <a:ext cx="11125200" cy="582211"/>
          </a:xfrm>
        </p:spPr>
        <p:txBody>
          <a:bodyPr/>
          <a:lstStyle/>
          <a:p>
            <a:pPr marL="0" indent="0"/>
            <a:r>
              <a:rPr lang="en-US" b="1" dirty="0">
                <a:solidFill>
                  <a:srgbClr val="00B0F0"/>
                </a:solidFill>
              </a:rPr>
              <a:t>High Expectations and Rigorous Instruction </a:t>
            </a:r>
          </a:p>
        </p:txBody>
      </p:sp>
      <p:sp>
        <p:nvSpPr>
          <p:cNvPr id="3" name="Text Placeholder 2">
            <a:extLst>
              <a:ext uri="{FF2B5EF4-FFF2-40B4-BE49-F238E27FC236}">
                <a16:creationId xmlns:a16="http://schemas.microsoft.com/office/drawing/2014/main" id="{8468B000-1228-FE4F-A0F2-C0D3FEC565FF}"/>
              </a:ext>
            </a:extLst>
          </p:cNvPr>
          <p:cNvSpPr>
            <a:spLocks noGrp="1"/>
          </p:cNvSpPr>
          <p:nvPr>
            <p:ph type="body" idx="2"/>
          </p:nvPr>
        </p:nvSpPr>
        <p:spPr>
          <a:xfrm>
            <a:off x="1672043" y="2263609"/>
            <a:ext cx="4086731" cy="4442192"/>
          </a:xfrm>
        </p:spPr>
        <p:txBody>
          <a:bodyPr>
            <a:normAutofit fontScale="77500" lnSpcReduction="20000"/>
          </a:bodyPr>
          <a:lstStyle/>
          <a:p>
            <a:pPr marL="186262" lvl="0" indent="0">
              <a:buNone/>
            </a:pPr>
            <a:r>
              <a:rPr lang="en-US" sz="3400" b="1" kern="1200" dirty="0">
                <a:solidFill>
                  <a:srgbClr val="00B0F0"/>
                </a:solidFill>
                <a:latin typeface="+mj-lt"/>
              </a:rPr>
              <a:t>DESCRIPTION</a:t>
            </a:r>
          </a:p>
          <a:p>
            <a:pPr marL="186262" indent="0">
              <a:buNone/>
            </a:pPr>
            <a:r>
              <a:rPr lang="en-US" sz="2600" b="1" dirty="0">
                <a:latin typeface="+mn-lt"/>
              </a:rPr>
              <a:t>High expectations and </a:t>
            </a:r>
            <a:br>
              <a:rPr lang="en-US" sz="2600" b="1" dirty="0">
                <a:latin typeface="+mn-lt"/>
              </a:rPr>
            </a:br>
            <a:r>
              <a:rPr lang="en-US" sz="2600" b="1" dirty="0">
                <a:latin typeface="+mn-lt"/>
              </a:rPr>
              <a:t>rigorous instruction </a:t>
            </a:r>
            <a:r>
              <a:rPr lang="en-US" sz="2600" dirty="0">
                <a:latin typeface="+mn-lt"/>
              </a:rPr>
              <a:t>prepare the community for rigor and independent learning. The environment is academically rigorous and intellectually challenging, while also considering the different ways students learn. Instruction includes opportunities to use critical reasoning, take academic risks, and leverage a growth mindset to learn from mistakes. Messages encourage positive self-image and empower others to succeed. </a:t>
            </a:r>
          </a:p>
        </p:txBody>
      </p:sp>
      <p:sp>
        <p:nvSpPr>
          <p:cNvPr id="9" name="Text Placeholder 8">
            <a:extLst>
              <a:ext uri="{FF2B5EF4-FFF2-40B4-BE49-F238E27FC236}">
                <a16:creationId xmlns:a16="http://schemas.microsoft.com/office/drawing/2014/main" id="{B23F6E9F-3B38-724B-B802-9BCF8171826C}"/>
              </a:ext>
            </a:extLst>
          </p:cNvPr>
          <p:cNvSpPr>
            <a:spLocks noGrp="1"/>
          </p:cNvSpPr>
          <p:nvPr>
            <p:ph type="body" idx="4"/>
          </p:nvPr>
        </p:nvSpPr>
        <p:spPr>
          <a:xfrm>
            <a:off x="5758774" y="2202468"/>
            <a:ext cx="6052226" cy="4960332"/>
          </a:xfrm>
        </p:spPr>
        <p:txBody>
          <a:bodyPr/>
          <a:lstStyle/>
          <a:p>
            <a:r>
              <a:rPr lang="en-US" b="1" kern="1200" dirty="0">
                <a:solidFill>
                  <a:srgbClr val="00B0F0"/>
                </a:solidFill>
                <a:latin typeface="+mj-lt"/>
              </a:rPr>
              <a:t>RESOURCES </a:t>
            </a:r>
            <a:endParaRPr lang="en-US" dirty="0">
              <a:solidFill>
                <a:srgbClr val="00B0F0"/>
              </a:solidFill>
              <a:latin typeface="+mj-lt"/>
            </a:endParaRPr>
          </a:p>
          <a:p>
            <a:pPr marL="647693" indent="-342900">
              <a:buFont typeface="Arial" panose="020B0604020202020204" pitchFamily="34" charset="0"/>
              <a:buChar char="•"/>
            </a:pPr>
            <a:r>
              <a:rPr lang="en-US" sz="1600" dirty="0">
                <a:solidFill>
                  <a:schemeClr val="tx1"/>
                </a:solidFill>
                <a:latin typeface="+mn-lt"/>
              </a:rPr>
              <a:t>New York State Board of Regents Every Student Succeeds Act (ESSA Plan) </a:t>
            </a:r>
          </a:p>
          <a:p>
            <a:pPr marL="647693" indent="-342900">
              <a:buFont typeface="Arial" panose="020B0604020202020204" pitchFamily="34" charset="0"/>
              <a:buChar char="•"/>
            </a:pPr>
            <a:r>
              <a:rPr lang="en-US" sz="1600" dirty="0">
                <a:solidFill>
                  <a:schemeClr val="tx1"/>
                </a:solidFill>
                <a:latin typeface="+mn-lt"/>
              </a:rPr>
              <a:t>New York State Next Generation English Language Arts and Mathematics Learning Standards </a:t>
            </a:r>
          </a:p>
          <a:p>
            <a:pPr marL="647693" indent="-342900">
              <a:buFont typeface="Arial" panose="020B0604020202020204" pitchFamily="34" charset="0"/>
              <a:buChar char="•"/>
            </a:pPr>
            <a:r>
              <a:rPr lang="en-US" sz="1600" dirty="0">
                <a:solidFill>
                  <a:schemeClr val="tx1"/>
                </a:solidFill>
                <a:latin typeface="+mn-lt"/>
              </a:rPr>
              <a:t>New York State My Brother’s Keeper (Initiative)</a:t>
            </a:r>
          </a:p>
          <a:p>
            <a:pPr marL="647693" indent="-342900">
              <a:buFont typeface="Arial" panose="020B0604020202020204" pitchFamily="34" charset="0"/>
              <a:buChar char="•"/>
            </a:pPr>
            <a:r>
              <a:rPr lang="en-US" sz="1600" dirty="0">
                <a:solidFill>
                  <a:schemeClr val="tx1"/>
                </a:solidFill>
                <a:latin typeface="+mn-lt"/>
              </a:rPr>
              <a:t>New York State Early Learning Standards</a:t>
            </a:r>
          </a:p>
          <a:p>
            <a:pPr marL="647693" indent="-342900">
              <a:buFont typeface="Arial" panose="020B0604020202020204" pitchFamily="34" charset="0"/>
              <a:buChar char="•"/>
            </a:pPr>
            <a:r>
              <a:rPr lang="en-US" sz="1600" dirty="0">
                <a:solidFill>
                  <a:schemeClr val="tx1"/>
                </a:solidFill>
                <a:latin typeface="+mn-lt"/>
              </a:rPr>
              <a:t>Blueprint for Improved Results for Students with Disabilities</a:t>
            </a:r>
          </a:p>
          <a:p>
            <a:pPr marL="647693" indent="-342900">
              <a:spcBef>
                <a:spcPts val="0"/>
              </a:spcBef>
              <a:buFont typeface="Arial" panose="020B0604020202020204" pitchFamily="34" charset="0"/>
              <a:buChar char="•"/>
            </a:pPr>
            <a:r>
              <a:rPr lang="en-US" sz="1600" dirty="0">
                <a:solidFill>
                  <a:schemeClr val="tx1"/>
                </a:solidFill>
                <a:latin typeface="+mn-lt"/>
              </a:rPr>
              <a:t>State Systemic Improvement Plan Multi-tiered Systems of Support Model </a:t>
            </a:r>
          </a:p>
          <a:p>
            <a:pPr marL="647693" indent="-342900">
              <a:buFont typeface="Arial" panose="020B0604020202020204" pitchFamily="34" charset="0"/>
              <a:buChar char="•"/>
            </a:pPr>
            <a:r>
              <a:rPr lang="en-US" sz="1600" dirty="0">
                <a:solidFill>
                  <a:schemeClr val="tx1"/>
                </a:solidFill>
                <a:latin typeface="+mn-lt"/>
              </a:rPr>
              <a:t>Blueprint for English Language Learner/Multilingual Learner Success </a:t>
            </a:r>
          </a:p>
          <a:p>
            <a:pPr marL="647693" indent="-342900">
              <a:buFont typeface="Arial" panose="020B0604020202020204" pitchFamily="34" charset="0"/>
              <a:buChar char="•"/>
            </a:pPr>
            <a:r>
              <a:rPr lang="en-US" sz="1600" dirty="0">
                <a:solidFill>
                  <a:schemeClr val="tx1"/>
                </a:solidFill>
                <a:latin typeface="+mn-lt"/>
              </a:rPr>
              <a:t>Social Emotional Learning Benchmarks </a:t>
            </a:r>
          </a:p>
          <a:p>
            <a:pPr marL="529162" indent="-342900">
              <a:buFont typeface="Arial" panose="020B0604020202020204" pitchFamily="34" charset="0"/>
              <a:buChar char="•"/>
            </a:pPr>
            <a:endParaRPr lang="en-US" sz="1600" dirty="0">
              <a:latin typeface="+mn-lt"/>
            </a:endParaRPr>
          </a:p>
          <a:p>
            <a:endParaRPr lang="en-US" dirty="0"/>
          </a:p>
        </p:txBody>
      </p:sp>
      <p:sp>
        <p:nvSpPr>
          <p:cNvPr id="13" name="Google Shape;188;p28">
            <a:extLst>
              <a:ext uri="{FF2B5EF4-FFF2-40B4-BE49-F238E27FC236}">
                <a16:creationId xmlns:a16="http://schemas.microsoft.com/office/drawing/2014/main" id="{C81E7DE1-49C2-4345-9268-D93AAE7F6123}"/>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15</a:t>
            </a:fld>
            <a:endParaRPr kern="0" dirty="0">
              <a:solidFill>
                <a:srgbClr val="000000"/>
              </a:solidFill>
            </a:endParaRPr>
          </a:p>
        </p:txBody>
      </p:sp>
      <p:pic>
        <p:nvPicPr>
          <p:cNvPr id="10" name="Picture 9" descr="star symbol">
            <a:extLst>
              <a:ext uri="{FF2B5EF4-FFF2-40B4-BE49-F238E27FC236}">
                <a16:creationId xmlns:a16="http://schemas.microsoft.com/office/drawing/2014/main" id="{F6540B05-E4B9-2548-89D8-5C77B0996B13}"/>
              </a:ext>
            </a:extLst>
          </p:cNvPr>
          <p:cNvPicPr>
            <a:picLocks noChangeAspect="1"/>
          </p:cNvPicPr>
          <p:nvPr/>
        </p:nvPicPr>
        <p:blipFill>
          <a:blip r:embed="rId3"/>
          <a:stretch>
            <a:fillRect/>
          </a:stretch>
        </p:blipFill>
        <p:spPr>
          <a:xfrm>
            <a:off x="483140" y="2263609"/>
            <a:ext cx="1371600" cy="1435100"/>
          </a:xfrm>
          <a:prstGeom prst="rect">
            <a:avLst/>
          </a:prstGeom>
        </p:spPr>
      </p:pic>
    </p:spTree>
    <p:extLst>
      <p:ext uri="{BB962C8B-B14F-4D97-AF65-F5344CB8AC3E}">
        <p14:creationId xmlns:p14="http://schemas.microsoft.com/office/powerpoint/2010/main" val="762808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AE094DF5-EFF6-834F-BE82-8EB4F3DAE38D}"/>
              </a:ext>
            </a:extLst>
          </p:cNvPr>
          <p:cNvSpPr>
            <a:spLocks noGrp="1"/>
          </p:cNvSpPr>
          <p:nvPr>
            <p:ph type="title"/>
          </p:nvPr>
        </p:nvSpPr>
        <p:spPr/>
        <p:txBody>
          <a:bodyPr>
            <a:normAutofit/>
          </a:bodyPr>
          <a:lstStyle/>
          <a:p>
            <a:r>
              <a:rPr lang="en-US" sz="4800" dirty="0"/>
              <a:t>Inclusive</a:t>
            </a:r>
            <a:endParaRPr lang="en-US" sz="4800" dirty="0">
              <a:latin typeface="+mj-lt"/>
            </a:endParaRPr>
          </a:p>
        </p:txBody>
      </p:sp>
      <p:sp>
        <p:nvSpPr>
          <p:cNvPr id="2" name="Text Placeholder 1">
            <a:extLst>
              <a:ext uri="{FF2B5EF4-FFF2-40B4-BE49-F238E27FC236}">
                <a16:creationId xmlns:a16="http://schemas.microsoft.com/office/drawing/2014/main" id="{8BA99401-9D9D-614C-A39A-3D6769B8D887}"/>
              </a:ext>
            </a:extLst>
          </p:cNvPr>
          <p:cNvSpPr>
            <a:spLocks noGrp="1"/>
          </p:cNvSpPr>
          <p:nvPr>
            <p:ph type="body" idx="1"/>
          </p:nvPr>
        </p:nvSpPr>
        <p:spPr>
          <a:xfrm>
            <a:off x="500974" y="1527934"/>
            <a:ext cx="11125200" cy="582211"/>
          </a:xfrm>
        </p:spPr>
        <p:txBody>
          <a:bodyPr/>
          <a:lstStyle/>
          <a:p>
            <a:pPr marL="0" indent="0"/>
            <a:r>
              <a:rPr lang="en-US" b="1" dirty="0">
                <a:solidFill>
                  <a:srgbClr val="00B0F0"/>
                </a:solidFill>
                <a:latin typeface="+mj-lt"/>
              </a:rPr>
              <a:t>Inclusive Curriculum and Assessment </a:t>
            </a:r>
          </a:p>
        </p:txBody>
      </p:sp>
      <p:sp>
        <p:nvSpPr>
          <p:cNvPr id="3" name="Text Placeholder 2">
            <a:extLst>
              <a:ext uri="{FF2B5EF4-FFF2-40B4-BE49-F238E27FC236}">
                <a16:creationId xmlns:a16="http://schemas.microsoft.com/office/drawing/2014/main" id="{8468B000-1228-FE4F-A0F2-C0D3FEC565FF}"/>
              </a:ext>
            </a:extLst>
          </p:cNvPr>
          <p:cNvSpPr>
            <a:spLocks noGrp="1"/>
          </p:cNvSpPr>
          <p:nvPr>
            <p:ph type="body" idx="2"/>
          </p:nvPr>
        </p:nvSpPr>
        <p:spPr>
          <a:xfrm>
            <a:off x="1672043" y="2187208"/>
            <a:ext cx="4086731" cy="4442192"/>
          </a:xfrm>
        </p:spPr>
        <p:txBody>
          <a:bodyPr>
            <a:normAutofit fontScale="92500" lnSpcReduction="10000"/>
          </a:bodyPr>
          <a:lstStyle/>
          <a:p>
            <a:pPr marL="186262" lvl="0" indent="0">
              <a:buNone/>
            </a:pPr>
            <a:r>
              <a:rPr lang="en-US" sz="2600" b="1" kern="1200" dirty="0">
                <a:solidFill>
                  <a:srgbClr val="00B0F0"/>
                </a:solidFill>
                <a:latin typeface="+mj-lt"/>
              </a:rPr>
              <a:t>DESCRIPTION</a:t>
            </a:r>
          </a:p>
          <a:p>
            <a:pPr marL="186262" indent="0">
              <a:buNone/>
            </a:pPr>
            <a:r>
              <a:rPr lang="en-US" b="1" dirty="0"/>
              <a:t>Inclusive curriculum and assessment </a:t>
            </a:r>
            <a:r>
              <a:rPr lang="en-US" dirty="0"/>
              <a:t>elevate historically marginalized voices. It includes opportunities to learn about power and privilege in the context of various communities and empowers learners to be agents of positive social change. It provides the opportunity to learn about perspectives beyond one’s own scope. It works toward dismantling systems of biases and inequities, and decentering dominant ideologies in education. </a:t>
            </a:r>
            <a:endParaRPr lang="en-US" sz="2800" dirty="0"/>
          </a:p>
        </p:txBody>
      </p:sp>
      <p:sp>
        <p:nvSpPr>
          <p:cNvPr id="9" name="Text Placeholder 8">
            <a:extLst>
              <a:ext uri="{FF2B5EF4-FFF2-40B4-BE49-F238E27FC236}">
                <a16:creationId xmlns:a16="http://schemas.microsoft.com/office/drawing/2014/main" id="{B23F6E9F-3B38-724B-B802-9BCF8171826C}"/>
              </a:ext>
            </a:extLst>
          </p:cNvPr>
          <p:cNvSpPr>
            <a:spLocks noGrp="1"/>
          </p:cNvSpPr>
          <p:nvPr>
            <p:ph type="body" idx="4"/>
          </p:nvPr>
        </p:nvSpPr>
        <p:spPr>
          <a:xfrm>
            <a:off x="5758774" y="2133600"/>
            <a:ext cx="6052226" cy="3370153"/>
          </a:xfrm>
        </p:spPr>
        <p:txBody>
          <a:bodyPr/>
          <a:lstStyle/>
          <a:p>
            <a:r>
              <a:rPr lang="en-US" b="1" kern="1200" dirty="0">
                <a:solidFill>
                  <a:srgbClr val="00B0F0"/>
                </a:solidFill>
                <a:latin typeface="+mj-lt"/>
              </a:rPr>
              <a:t>RESOURCES </a:t>
            </a:r>
            <a:endParaRPr lang="en-US" dirty="0">
              <a:solidFill>
                <a:srgbClr val="00B0F0"/>
              </a:solidFill>
              <a:latin typeface="+mj-lt"/>
            </a:endParaRPr>
          </a:p>
          <a:p>
            <a:pPr>
              <a:buFont typeface="Arial" panose="020B0604020202020204" pitchFamily="34" charset="0"/>
              <a:buChar char="•"/>
            </a:pPr>
            <a:r>
              <a:rPr lang="en-US" dirty="0">
                <a:solidFill>
                  <a:schemeClr val="tx1"/>
                </a:solidFill>
                <a:latin typeface="+mn-lt"/>
              </a:rPr>
              <a:t>Teacher Test Development and Participation Opportunities</a:t>
            </a:r>
          </a:p>
          <a:p>
            <a:pPr>
              <a:buFont typeface="Arial" panose="020B0604020202020204" pitchFamily="34" charset="0"/>
              <a:buChar char="•"/>
            </a:pPr>
            <a:r>
              <a:rPr lang="en-US" dirty="0">
                <a:solidFill>
                  <a:schemeClr val="tx1"/>
                </a:solidFill>
                <a:latin typeface="+mn-lt"/>
              </a:rPr>
              <a:t>Civic Readiness Initiative</a:t>
            </a:r>
          </a:p>
          <a:p>
            <a:pPr>
              <a:buFont typeface="Arial" panose="020B0604020202020204" pitchFamily="34" charset="0"/>
              <a:buChar char="•"/>
            </a:pPr>
            <a:r>
              <a:rPr lang="en-US" dirty="0">
                <a:solidFill>
                  <a:schemeClr val="tx1"/>
                </a:solidFill>
                <a:latin typeface="+mn-lt"/>
              </a:rPr>
              <a:t>The New York State K-12 Social Studies Framework and Toolkits </a:t>
            </a:r>
          </a:p>
          <a:p>
            <a:pPr marL="529162" indent="-342900">
              <a:buFont typeface="Arial" panose="020B0604020202020204" pitchFamily="34" charset="0"/>
              <a:buChar char="•"/>
            </a:pPr>
            <a:endParaRPr lang="en-US" sz="1600" dirty="0">
              <a:latin typeface="+mn-lt"/>
            </a:endParaRPr>
          </a:p>
          <a:p>
            <a:endParaRPr lang="en-US" dirty="0"/>
          </a:p>
        </p:txBody>
      </p:sp>
      <p:sp>
        <p:nvSpPr>
          <p:cNvPr id="13" name="Google Shape;188;p28">
            <a:extLst>
              <a:ext uri="{FF2B5EF4-FFF2-40B4-BE49-F238E27FC236}">
                <a16:creationId xmlns:a16="http://schemas.microsoft.com/office/drawing/2014/main" id="{C81E7DE1-49C2-4345-9268-D93AAE7F6123}"/>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16</a:t>
            </a:fld>
            <a:endParaRPr kern="0" dirty="0">
              <a:solidFill>
                <a:srgbClr val="000000"/>
              </a:solidFill>
            </a:endParaRPr>
          </a:p>
        </p:txBody>
      </p:sp>
      <p:pic>
        <p:nvPicPr>
          <p:cNvPr id="8" name="Picture 8" descr="hand symbol">
            <a:extLst>
              <a:ext uri="{FF2B5EF4-FFF2-40B4-BE49-F238E27FC236}">
                <a16:creationId xmlns:a16="http://schemas.microsoft.com/office/drawing/2014/main" id="{3432D6C8-68ED-A045-8748-44A419EAA415}"/>
              </a:ext>
            </a:extLst>
          </p:cNvPr>
          <p:cNvPicPr>
            <a:picLocks noChangeAspect="1"/>
          </p:cNvPicPr>
          <p:nvPr/>
        </p:nvPicPr>
        <p:blipFill rotWithShape="1">
          <a:blip r:embed="rId3"/>
          <a:srcRect t="16061" r="88629" b="53269"/>
          <a:stretch/>
        </p:blipFill>
        <p:spPr>
          <a:xfrm>
            <a:off x="345569" y="2209800"/>
            <a:ext cx="1358900" cy="1447800"/>
          </a:xfrm>
          <a:prstGeom prst="rect">
            <a:avLst/>
          </a:prstGeom>
          <a:noFill/>
        </p:spPr>
      </p:pic>
    </p:spTree>
    <p:extLst>
      <p:ext uri="{BB962C8B-B14F-4D97-AF65-F5344CB8AC3E}">
        <p14:creationId xmlns:p14="http://schemas.microsoft.com/office/powerpoint/2010/main" val="3281001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AE094DF5-EFF6-834F-BE82-8EB4F3DAE38D}"/>
              </a:ext>
            </a:extLst>
          </p:cNvPr>
          <p:cNvSpPr>
            <a:spLocks noGrp="1"/>
          </p:cNvSpPr>
          <p:nvPr>
            <p:ph type="title"/>
          </p:nvPr>
        </p:nvSpPr>
        <p:spPr/>
        <p:txBody>
          <a:bodyPr>
            <a:normAutofit/>
          </a:bodyPr>
          <a:lstStyle/>
          <a:p>
            <a:r>
              <a:rPr lang="en-US" sz="4800" dirty="0"/>
              <a:t>Professional Learning</a:t>
            </a:r>
            <a:endParaRPr lang="en-US" sz="4800" dirty="0">
              <a:latin typeface="+mj-lt"/>
            </a:endParaRPr>
          </a:p>
        </p:txBody>
      </p:sp>
      <p:sp>
        <p:nvSpPr>
          <p:cNvPr id="2" name="Text Placeholder 1">
            <a:extLst>
              <a:ext uri="{FF2B5EF4-FFF2-40B4-BE49-F238E27FC236}">
                <a16:creationId xmlns:a16="http://schemas.microsoft.com/office/drawing/2014/main" id="{8BA99401-9D9D-614C-A39A-3D6769B8D887}"/>
              </a:ext>
            </a:extLst>
          </p:cNvPr>
          <p:cNvSpPr>
            <a:spLocks noGrp="1"/>
          </p:cNvSpPr>
          <p:nvPr>
            <p:ph type="body" idx="1"/>
          </p:nvPr>
        </p:nvSpPr>
        <p:spPr>
          <a:xfrm>
            <a:off x="135073" y="1554738"/>
            <a:ext cx="11125200" cy="582211"/>
          </a:xfrm>
        </p:spPr>
        <p:txBody>
          <a:bodyPr/>
          <a:lstStyle/>
          <a:p>
            <a:r>
              <a:rPr lang="en-US" b="1" dirty="0">
                <a:solidFill>
                  <a:srgbClr val="00B0F0"/>
                </a:solidFill>
                <a:latin typeface="+mj-lt"/>
              </a:rPr>
              <a:t>Ongoing Professional Learning </a:t>
            </a:r>
          </a:p>
        </p:txBody>
      </p:sp>
      <p:sp>
        <p:nvSpPr>
          <p:cNvPr id="3" name="Text Placeholder 2">
            <a:extLst>
              <a:ext uri="{FF2B5EF4-FFF2-40B4-BE49-F238E27FC236}">
                <a16:creationId xmlns:a16="http://schemas.microsoft.com/office/drawing/2014/main" id="{8468B000-1228-FE4F-A0F2-C0D3FEC565FF}"/>
              </a:ext>
            </a:extLst>
          </p:cNvPr>
          <p:cNvSpPr>
            <a:spLocks noGrp="1"/>
          </p:cNvSpPr>
          <p:nvPr>
            <p:ph type="body" idx="2"/>
          </p:nvPr>
        </p:nvSpPr>
        <p:spPr>
          <a:xfrm>
            <a:off x="1672043" y="2187208"/>
            <a:ext cx="4086731" cy="4442192"/>
          </a:xfrm>
        </p:spPr>
        <p:txBody>
          <a:bodyPr>
            <a:normAutofit fontScale="92500"/>
          </a:bodyPr>
          <a:lstStyle/>
          <a:p>
            <a:pPr marL="186262" lvl="0" indent="0">
              <a:buNone/>
            </a:pPr>
            <a:r>
              <a:rPr lang="en-US" sz="2600" b="1" kern="1200" dirty="0">
                <a:solidFill>
                  <a:srgbClr val="00B0F0"/>
                </a:solidFill>
                <a:latin typeface="+mj-lt"/>
              </a:rPr>
              <a:t>DESCRIPTION</a:t>
            </a:r>
          </a:p>
          <a:p>
            <a:pPr marL="186262" indent="0">
              <a:buNone/>
            </a:pPr>
            <a:r>
              <a:rPr lang="en-US" b="1" dirty="0">
                <a:latin typeface="+mn-lt"/>
              </a:rPr>
              <a:t>Ongoing professional learning </a:t>
            </a:r>
            <a:r>
              <a:rPr lang="en-US" dirty="0">
                <a:latin typeface="+mn-lt"/>
              </a:rPr>
              <a:t>is rooted in the idea that teaching and learning is an adaptive process needing constant reexamination (Moll, et al., 1992; Gay, 2010). It allows learners to develop and sharpen a critically conscious lens toward instruction, curriculum, assessment, history, culture, and institutions. Learners must be self-directed and take on opportunities that directly impact learning outcomes. </a:t>
            </a:r>
          </a:p>
        </p:txBody>
      </p:sp>
      <p:sp>
        <p:nvSpPr>
          <p:cNvPr id="9" name="Text Placeholder 8">
            <a:extLst>
              <a:ext uri="{FF2B5EF4-FFF2-40B4-BE49-F238E27FC236}">
                <a16:creationId xmlns:a16="http://schemas.microsoft.com/office/drawing/2014/main" id="{B23F6E9F-3B38-724B-B802-9BCF8171826C}"/>
              </a:ext>
            </a:extLst>
          </p:cNvPr>
          <p:cNvSpPr>
            <a:spLocks noGrp="1"/>
          </p:cNvSpPr>
          <p:nvPr>
            <p:ph type="body" idx="4"/>
          </p:nvPr>
        </p:nvSpPr>
        <p:spPr>
          <a:xfrm>
            <a:off x="5758774" y="2202215"/>
            <a:ext cx="6052226" cy="4198585"/>
          </a:xfrm>
        </p:spPr>
        <p:txBody>
          <a:bodyPr/>
          <a:lstStyle/>
          <a:p>
            <a:r>
              <a:rPr lang="en-US" b="1" kern="1200" dirty="0">
                <a:solidFill>
                  <a:srgbClr val="00B0F0"/>
                </a:solidFill>
                <a:latin typeface="+mj-lt"/>
              </a:rPr>
              <a:t>RESOURCES </a:t>
            </a:r>
            <a:endParaRPr lang="en-US" dirty="0">
              <a:solidFill>
                <a:srgbClr val="00B0F0"/>
              </a:solidFill>
              <a:latin typeface="+mj-lt"/>
            </a:endParaRPr>
          </a:p>
          <a:p>
            <a:pPr marL="647693" indent="-342900">
              <a:buFont typeface="Arial" panose="020B0604020202020204" pitchFamily="34" charset="0"/>
              <a:buChar char="•"/>
            </a:pPr>
            <a:r>
              <a:rPr lang="en-US" dirty="0"/>
              <a:t>Diverse and Learner-Ready Teachers Initiative </a:t>
            </a:r>
          </a:p>
          <a:p>
            <a:pPr marL="647693" indent="-342900">
              <a:buFont typeface="Arial" panose="020B0604020202020204" pitchFamily="34" charset="0"/>
              <a:buChar char="•"/>
            </a:pPr>
            <a:r>
              <a:rPr lang="en-US" dirty="0"/>
              <a:t>Professional Standards for Educational Leaders (PSELs) </a:t>
            </a:r>
          </a:p>
          <a:p>
            <a:pPr marL="647693" indent="-342900">
              <a:buFont typeface="Arial" panose="020B0604020202020204" pitchFamily="34" charset="0"/>
              <a:buChar char="•"/>
            </a:pPr>
            <a:r>
              <a:rPr lang="en-US" dirty="0"/>
              <a:t>New York State Teaching Standards</a:t>
            </a:r>
          </a:p>
          <a:p>
            <a:pPr marL="647693" indent="-342900">
              <a:buFont typeface="Arial" panose="020B0604020202020204" pitchFamily="34" charset="0"/>
              <a:buChar char="•"/>
            </a:pPr>
            <a:r>
              <a:rPr lang="en-US" dirty="0"/>
              <a:t>NYU Metro TAC-D 2018-2019 Regional Workshops </a:t>
            </a:r>
          </a:p>
          <a:p>
            <a:pPr marL="529162" indent="-342900">
              <a:buFont typeface="Arial" panose="020B0604020202020204" pitchFamily="34" charset="0"/>
              <a:buChar char="•"/>
            </a:pPr>
            <a:endParaRPr lang="en-US" sz="1600" dirty="0">
              <a:latin typeface="+mn-lt"/>
            </a:endParaRPr>
          </a:p>
          <a:p>
            <a:endParaRPr lang="en-US" dirty="0"/>
          </a:p>
        </p:txBody>
      </p:sp>
      <p:sp>
        <p:nvSpPr>
          <p:cNvPr id="13" name="Google Shape;188;p28">
            <a:extLst>
              <a:ext uri="{FF2B5EF4-FFF2-40B4-BE49-F238E27FC236}">
                <a16:creationId xmlns:a16="http://schemas.microsoft.com/office/drawing/2014/main" id="{C81E7DE1-49C2-4345-9268-D93AAE7F6123}"/>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17</a:t>
            </a:fld>
            <a:endParaRPr kern="0" dirty="0">
              <a:solidFill>
                <a:srgbClr val="000000"/>
              </a:solidFill>
            </a:endParaRPr>
          </a:p>
        </p:txBody>
      </p:sp>
      <p:pic>
        <p:nvPicPr>
          <p:cNvPr id="10" name="Picture 8" descr="apple symbol">
            <a:extLst>
              <a:ext uri="{FF2B5EF4-FFF2-40B4-BE49-F238E27FC236}">
                <a16:creationId xmlns:a16="http://schemas.microsoft.com/office/drawing/2014/main" id="{C8AF4711-F19A-C74B-8BCF-2E629592F709}"/>
              </a:ext>
            </a:extLst>
          </p:cNvPr>
          <p:cNvPicPr>
            <a:picLocks noChangeAspect="1"/>
          </p:cNvPicPr>
          <p:nvPr/>
        </p:nvPicPr>
        <p:blipFill rotWithShape="1">
          <a:blip r:embed="rId3"/>
          <a:srcRect t="16081" r="87354" b="49364"/>
          <a:stretch/>
        </p:blipFill>
        <p:spPr>
          <a:xfrm>
            <a:off x="317500" y="2362200"/>
            <a:ext cx="1511300" cy="1600200"/>
          </a:xfrm>
          <a:prstGeom prst="rect">
            <a:avLst/>
          </a:prstGeom>
          <a:noFill/>
        </p:spPr>
      </p:pic>
    </p:spTree>
    <p:extLst>
      <p:ext uri="{BB962C8B-B14F-4D97-AF65-F5344CB8AC3E}">
        <p14:creationId xmlns:p14="http://schemas.microsoft.com/office/powerpoint/2010/main" val="72697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3591-548B-4871-B795-023BC0E4EE0B}"/>
              </a:ext>
            </a:extLst>
          </p:cNvPr>
          <p:cNvSpPr>
            <a:spLocks noGrp="1"/>
          </p:cNvSpPr>
          <p:nvPr>
            <p:ph type="title"/>
          </p:nvPr>
        </p:nvSpPr>
        <p:spPr/>
        <p:txBody>
          <a:bodyPr vert="horz" lIns="91440" tIns="45720" rIns="91440" bIns="45720" rtlCol="0" anchor="ctr">
            <a:normAutofit/>
          </a:bodyPr>
          <a:lstStyle/>
          <a:p>
            <a:pPr marL="274320">
              <a:spcBef>
                <a:spcPts val="600"/>
              </a:spcBef>
            </a:pPr>
            <a:r>
              <a:rPr lang="en-US" dirty="0"/>
              <a:t>Break Time</a:t>
            </a:r>
          </a:p>
        </p:txBody>
      </p:sp>
      <p:pic>
        <p:nvPicPr>
          <p:cNvPr id="9" name="Picture Placeholder 8" descr="A plate with a cup of coffee&#10;&#10;Description automatically generated">
            <a:extLst>
              <a:ext uri="{FF2B5EF4-FFF2-40B4-BE49-F238E27FC236}">
                <a16:creationId xmlns:a16="http://schemas.microsoft.com/office/drawing/2014/main" id="{9797C361-2025-694B-8BC1-BBA88DBAE829}"/>
              </a:ext>
            </a:extLst>
          </p:cNvPr>
          <p:cNvPicPr>
            <a:picLocks noGrp="1" noChangeAspect="1"/>
          </p:cNvPicPr>
          <p:nvPr>
            <p:ph type="pic" idx="3"/>
          </p:nvPr>
        </p:nvPicPr>
        <p:blipFill rotWithShape="1">
          <a:blip r:embed="rId3">
            <a:extLst>
              <a:ext uri="{837473B0-CC2E-450A-ABE3-18F120FF3D39}">
                <a1611:picAttrSrcUrl xmlns:a1611="http://schemas.microsoft.com/office/drawing/2016/11/main" r:id="rId4"/>
              </a:ext>
            </a:extLst>
          </a:blip>
          <a:srcRect t="4328" b="4328"/>
          <a:stretch/>
        </p:blipFill>
        <p:spPr>
          <a:xfrm>
            <a:off x="1143000" y="1585161"/>
            <a:ext cx="8534400" cy="5120640"/>
          </a:xfrm>
          <a:prstGeom prst="rect">
            <a:avLst/>
          </a:prstGeom>
          <a:noFill/>
        </p:spPr>
      </p:pic>
      <p:sp>
        <p:nvSpPr>
          <p:cNvPr id="11" name="Slide Number Placeholder 4">
            <a:extLst>
              <a:ext uri="{FF2B5EF4-FFF2-40B4-BE49-F238E27FC236}">
                <a16:creationId xmlns:a16="http://schemas.microsoft.com/office/drawing/2014/main" id="{4338725A-9B7F-4F1B-8EB5-89AF21A451E3}"/>
              </a:ext>
            </a:extLst>
          </p:cNvPr>
          <p:cNvSpPr>
            <a:spLocks noGrp="1"/>
          </p:cNvSpPr>
          <p:nvPr>
            <p:ph type="sldNum" idx="12"/>
          </p:nvPr>
        </p:nvSpPr>
        <p:spPr/>
        <p:txBody>
          <a:bodyPr/>
          <a:lstStyle/>
          <a:p>
            <a:pPr>
              <a:spcAft>
                <a:spcPts val="600"/>
              </a:spcAft>
            </a:pPr>
            <a:fld id="{B6FDC2BC-9D21-CA4B-9293-99A3AD770EFC}" type="slidenum">
              <a:rPr lang="en-US" smtClean="0"/>
              <a:pPr>
                <a:spcAft>
                  <a:spcPts val="600"/>
                </a:spcAft>
              </a:pPr>
              <a:t>18</a:t>
            </a:fld>
            <a:endParaRPr lang="en-US" dirty="0"/>
          </a:p>
        </p:txBody>
      </p:sp>
    </p:spTree>
    <p:extLst>
      <p:ext uri="{BB962C8B-B14F-4D97-AF65-F5344CB8AC3E}">
        <p14:creationId xmlns:p14="http://schemas.microsoft.com/office/powerpoint/2010/main" val="1691785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F5F7A27-F20E-4D2F-86C0-9D8065B3064A}"/>
              </a:ext>
            </a:extLst>
          </p:cNvPr>
          <p:cNvSpPr>
            <a:spLocks noGrp="1"/>
          </p:cNvSpPr>
          <p:nvPr>
            <p:ph type="title"/>
          </p:nvPr>
        </p:nvSpPr>
        <p:spPr>
          <a:xfrm>
            <a:off x="0" y="533401"/>
            <a:ext cx="12192000" cy="914400"/>
          </a:xfrm>
        </p:spPr>
        <p:txBody>
          <a:bodyPr/>
          <a:lstStyle/>
          <a:p>
            <a:r>
              <a:rPr lang="en-US" dirty="0" err="1"/>
              <a:t>Plutchik’s</a:t>
            </a:r>
            <a:r>
              <a:rPr lang="en-US" dirty="0"/>
              <a:t> Wheel of Emotions</a:t>
            </a:r>
          </a:p>
        </p:txBody>
      </p:sp>
      <p:sp>
        <p:nvSpPr>
          <p:cNvPr id="3" name="TextBox 2">
            <a:extLst>
              <a:ext uri="{FF2B5EF4-FFF2-40B4-BE49-F238E27FC236}">
                <a16:creationId xmlns:a16="http://schemas.microsoft.com/office/drawing/2014/main" id="{3B6FF44C-46F4-4BB4-A8C7-93B1408762D1}"/>
              </a:ext>
            </a:extLst>
          </p:cNvPr>
          <p:cNvSpPr txBox="1"/>
          <p:nvPr/>
        </p:nvSpPr>
        <p:spPr>
          <a:xfrm>
            <a:off x="533400" y="1641156"/>
            <a:ext cx="11125200" cy="587694"/>
          </a:xfrm>
          <a:prstGeom prst="rect">
            <a:avLst/>
          </a:prstGeom>
        </p:spPr>
        <p:txBody>
          <a:bodyPr rot="0" spcFirstLastPara="0" vertOverflow="overflow" horzOverflow="overflow" vert="horz" wrap="square" lIns="0" tIns="0" rIns="0" bIns="0" numCol="1" spcCol="0" rtlCol="0" fromWordArt="0" anchorCtr="0" forceAA="0" compatLnSpc="1">
            <a:prstTxWarp prst="textNoShape">
              <a:avLst/>
            </a:prstTxWarp>
            <a:noAutofit/>
          </a:bodyPr>
          <a:lstStyle/>
          <a:p>
            <a:pPr defTabSz="914400">
              <a:lnSpc>
                <a:spcPct val="90000"/>
              </a:lnSpc>
              <a:spcBef>
                <a:spcPts val="600"/>
              </a:spcBef>
              <a:spcAft>
                <a:spcPts val="600"/>
              </a:spcAft>
              <a:buClr>
                <a:schemeClr val="bg2">
                  <a:lumMod val="75000"/>
                </a:schemeClr>
              </a:buClr>
              <a:buSzPct val="100000"/>
            </a:pPr>
            <a:r>
              <a:rPr lang="en-US" sz="2400" kern="1200" dirty="0">
                <a:solidFill>
                  <a:schemeClr val="accent1"/>
                </a:solidFill>
                <a:latin typeface="+mj-lt"/>
                <a:ea typeface="+mn-ea"/>
                <a:cs typeface="+mn-cs"/>
                <a:hlinkClick r:id="rId4"/>
              </a:rPr>
              <a:t>Plutchik's Wheel of Emotions: Feelings Wheel • Six Seconds (6seconds.org)</a:t>
            </a:r>
            <a:endParaRPr lang="en-US" sz="2400" kern="1200" dirty="0">
              <a:solidFill>
                <a:schemeClr val="accent1"/>
              </a:solidFill>
              <a:latin typeface="+mj-lt"/>
              <a:ea typeface="+mn-ea"/>
              <a:cs typeface="+mn-cs"/>
            </a:endParaRPr>
          </a:p>
        </p:txBody>
      </p:sp>
      <p:sp>
        <p:nvSpPr>
          <p:cNvPr id="4" name="TextBox 3">
            <a:extLst>
              <a:ext uri="{FF2B5EF4-FFF2-40B4-BE49-F238E27FC236}">
                <a16:creationId xmlns:a16="http://schemas.microsoft.com/office/drawing/2014/main" id="{93B12A7E-35CB-45F4-BA1B-5A7B34186151}"/>
              </a:ext>
            </a:extLst>
          </p:cNvPr>
          <p:cNvSpPr txBox="1"/>
          <p:nvPr/>
        </p:nvSpPr>
        <p:spPr>
          <a:xfrm>
            <a:off x="533400" y="2514600"/>
            <a:ext cx="6019800" cy="3200400"/>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indent="-228600" defTabSz="914400">
              <a:lnSpc>
                <a:spcPct val="90000"/>
              </a:lnSpc>
              <a:spcBef>
                <a:spcPts val="600"/>
              </a:spcBef>
              <a:spcAft>
                <a:spcPts val="600"/>
              </a:spcAft>
              <a:buFont typeface="Wingdings" pitchFamily="2" charset="2"/>
              <a:buChar char="§"/>
            </a:pPr>
            <a:r>
              <a:rPr lang="en-US" sz="2200" dirty="0"/>
              <a:t>Consider as you are watching the video:</a:t>
            </a:r>
          </a:p>
          <a:p>
            <a:pPr indent="-228600" defTabSz="914400">
              <a:lnSpc>
                <a:spcPct val="90000"/>
              </a:lnSpc>
              <a:spcBef>
                <a:spcPts val="600"/>
              </a:spcBef>
              <a:spcAft>
                <a:spcPts val="600"/>
              </a:spcAft>
              <a:buFont typeface="Wingdings" pitchFamily="2" charset="2"/>
              <a:buChar char="§"/>
            </a:pPr>
            <a:endParaRPr lang="en-US" sz="2200" dirty="0"/>
          </a:p>
          <a:p>
            <a:pPr indent="-228600" defTabSz="914400">
              <a:lnSpc>
                <a:spcPct val="90000"/>
              </a:lnSpc>
              <a:spcBef>
                <a:spcPts val="600"/>
              </a:spcBef>
              <a:spcAft>
                <a:spcPts val="600"/>
              </a:spcAft>
              <a:buFont typeface="Wingdings" pitchFamily="2" charset="2"/>
              <a:buChar char="§"/>
            </a:pPr>
            <a:r>
              <a:rPr lang="en-US" sz="2200" dirty="0"/>
              <a:t>How can building a better understanding of one's culture create a better comprehension of one's emotional experiences?</a:t>
            </a:r>
          </a:p>
          <a:p>
            <a:pPr indent="-228600" defTabSz="914400">
              <a:lnSpc>
                <a:spcPct val="90000"/>
              </a:lnSpc>
              <a:spcBef>
                <a:spcPts val="600"/>
              </a:spcBef>
              <a:spcAft>
                <a:spcPts val="600"/>
              </a:spcAft>
              <a:buFont typeface="Wingdings" pitchFamily="2" charset="2"/>
              <a:buChar char="§"/>
            </a:pPr>
            <a:endParaRPr lang="en-US" sz="2200" dirty="0"/>
          </a:p>
          <a:p>
            <a:pPr indent="-228600" defTabSz="914400">
              <a:lnSpc>
                <a:spcPct val="90000"/>
              </a:lnSpc>
              <a:spcBef>
                <a:spcPts val="600"/>
              </a:spcBef>
              <a:spcAft>
                <a:spcPts val="600"/>
              </a:spcAft>
              <a:buFont typeface="Wingdings" pitchFamily="2" charset="2"/>
              <a:buChar char="§"/>
            </a:pPr>
            <a:r>
              <a:rPr lang="en-US" sz="2200" dirty="0"/>
              <a:t>How can culture be seen as a strength/asset for students?</a:t>
            </a:r>
          </a:p>
        </p:txBody>
      </p:sp>
      <p:pic>
        <p:nvPicPr>
          <p:cNvPr id="2" name="Picture 2" descr="image of different people">
            <a:hlinkClick r:id="" action="ppaction://media"/>
            <a:extLst>
              <a:ext uri="{FF2B5EF4-FFF2-40B4-BE49-F238E27FC236}">
                <a16:creationId xmlns:a16="http://schemas.microsoft.com/office/drawing/2014/main" id="{5CD5DF18-EB23-4595-AF91-1FBF73485813}"/>
              </a:ext>
            </a:extLst>
          </p:cNvPr>
          <p:cNvPicPr>
            <a:picLocks noRot="1" noChangeAspect="1"/>
          </p:cNvPicPr>
          <p:nvPr>
            <a:videoFile r:link="rId1"/>
          </p:nvPr>
        </p:nvPicPr>
        <p:blipFill>
          <a:blip r:embed="rId5"/>
          <a:stretch>
            <a:fillRect/>
          </a:stretch>
        </p:blipFill>
        <p:spPr>
          <a:xfrm>
            <a:off x="7239000" y="2228850"/>
            <a:ext cx="4419600" cy="3314700"/>
          </a:xfrm>
          <a:prstGeom prst="rect">
            <a:avLst/>
          </a:prstGeom>
          <a:noFill/>
        </p:spPr>
      </p:pic>
      <p:sp>
        <p:nvSpPr>
          <p:cNvPr id="9" name="Slide Number Placeholder 6">
            <a:extLst>
              <a:ext uri="{FF2B5EF4-FFF2-40B4-BE49-F238E27FC236}">
                <a16:creationId xmlns:a16="http://schemas.microsoft.com/office/drawing/2014/main" id="{16D42F10-F7F1-DA47-A320-4C5423677396}"/>
              </a:ext>
            </a:extLst>
          </p:cNvPr>
          <p:cNvSpPr txBox="1">
            <a:spLocks/>
          </p:cNvSpPr>
          <p:nvPr/>
        </p:nvSpPr>
        <p:spPr>
          <a:xfrm>
            <a:off x="533400" y="6477001"/>
            <a:ext cx="381200" cy="228800"/>
          </a:xfrm>
          <a:prstGeom prst="rect">
            <a:avLst/>
          </a:prstGeom>
          <a:noFill/>
          <a:ln>
            <a:noFill/>
          </a:ln>
        </p:spPr>
        <p:txBody>
          <a:bodyPr spcFirstLastPara="1" wrap="square" lIns="0" tIns="0" rIns="0" bIns="0" anchor="t" anchorCtr="0">
            <a:noAutofit/>
          </a:bodyPr>
          <a:lstStyle>
            <a:defPPr>
              <a:defRPr lang="en-US"/>
            </a:defPPr>
            <a:lvl1pPr marL="0" marR="0" lvl="0" indent="0" algn="l" defTabSz="457200" rtl="0" eaLnBrk="1" latinLnBrk="0" hangingPunct="1">
              <a:lnSpc>
                <a:spcPct val="100000"/>
              </a:lnSpc>
              <a:spcBef>
                <a:spcPts val="0"/>
              </a:spcBef>
              <a:spcAft>
                <a:spcPts val="0"/>
              </a:spcAft>
              <a:buClr>
                <a:srgbClr val="000000"/>
              </a:buClr>
              <a:buSzPts val="800"/>
              <a:buFont typeface="Arial"/>
              <a:buNone/>
              <a:defRPr sz="1067" b="0" i="0" u="none" strike="noStrike" kern="1200" cap="none">
                <a:solidFill>
                  <a:schemeClr val="dk1"/>
                </a:solidFill>
                <a:latin typeface="Arial"/>
                <a:ea typeface="Arial"/>
                <a:cs typeface="Arial"/>
                <a:sym typeface="Arial"/>
              </a:defRPr>
            </a:lvl1pPr>
            <a:lvl2pPr marL="0" marR="0" lvl="1" indent="0" algn="l" defTabSz="457200" rtl="0" eaLnBrk="1" latinLnBrk="0" hangingPunct="1">
              <a:lnSpc>
                <a:spcPct val="100000"/>
              </a:lnSpc>
              <a:spcBef>
                <a:spcPts val="0"/>
              </a:spcBef>
              <a:spcAft>
                <a:spcPts val="0"/>
              </a:spcAft>
              <a:buClr>
                <a:srgbClr val="000000"/>
              </a:buClr>
              <a:buSzPts val="800"/>
              <a:buFont typeface="Arial"/>
              <a:buNone/>
              <a:defRPr sz="1067" b="0" i="0" u="none" strike="noStrike" kern="1200" cap="none">
                <a:solidFill>
                  <a:schemeClr val="dk1"/>
                </a:solidFill>
                <a:latin typeface="Arial"/>
                <a:ea typeface="Arial"/>
                <a:cs typeface="Arial"/>
                <a:sym typeface="Arial"/>
              </a:defRPr>
            </a:lvl2pPr>
            <a:lvl3pPr marL="0" marR="0" lvl="2" indent="0" algn="l" defTabSz="457200" rtl="0" eaLnBrk="1" latinLnBrk="0" hangingPunct="1">
              <a:lnSpc>
                <a:spcPct val="100000"/>
              </a:lnSpc>
              <a:spcBef>
                <a:spcPts val="0"/>
              </a:spcBef>
              <a:spcAft>
                <a:spcPts val="0"/>
              </a:spcAft>
              <a:buClr>
                <a:srgbClr val="000000"/>
              </a:buClr>
              <a:buSzPts val="800"/>
              <a:buFont typeface="Arial"/>
              <a:buNone/>
              <a:defRPr sz="1067" b="0" i="0" u="none" strike="noStrike" kern="1200" cap="none">
                <a:solidFill>
                  <a:schemeClr val="dk1"/>
                </a:solidFill>
                <a:latin typeface="Arial"/>
                <a:ea typeface="Arial"/>
                <a:cs typeface="Arial"/>
                <a:sym typeface="Arial"/>
              </a:defRPr>
            </a:lvl3pPr>
            <a:lvl4pPr marL="0" marR="0" lvl="3" indent="0" algn="l" defTabSz="457200" rtl="0" eaLnBrk="1" latinLnBrk="0" hangingPunct="1">
              <a:lnSpc>
                <a:spcPct val="100000"/>
              </a:lnSpc>
              <a:spcBef>
                <a:spcPts val="0"/>
              </a:spcBef>
              <a:spcAft>
                <a:spcPts val="0"/>
              </a:spcAft>
              <a:buClr>
                <a:srgbClr val="000000"/>
              </a:buClr>
              <a:buSzPts val="800"/>
              <a:buFont typeface="Arial"/>
              <a:buNone/>
              <a:defRPr sz="1067" b="0" i="0" u="none" strike="noStrike" kern="1200" cap="none">
                <a:solidFill>
                  <a:schemeClr val="dk1"/>
                </a:solidFill>
                <a:latin typeface="Arial"/>
                <a:ea typeface="Arial"/>
                <a:cs typeface="Arial"/>
                <a:sym typeface="Arial"/>
              </a:defRPr>
            </a:lvl4pPr>
            <a:lvl5pPr marL="0" marR="0" lvl="4" indent="0" algn="l" defTabSz="457200" rtl="0" eaLnBrk="1" latinLnBrk="0" hangingPunct="1">
              <a:lnSpc>
                <a:spcPct val="100000"/>
              </a:lnSpc>
              <a:spcBef>
                <a:spcPts val="0"/>
              </a:spcBef>
              <a:spcAft>
                <a:spcPts val="0"/>
              </a:spcAft>
              <a:buClr>
                <a:srgbClr val="000000"/>
              </a:buClr>
              <a:buSzPts val="800"/>
              <a:buFont typeface="Arial"/>
              <a:buNone/>
              <a:defRPr sz="1067" b="0" i="0" u="none" strike="noStrike" kern="1200" cap="none">
                <a:solidFill>
                  <a:schemeClr val="dk1"/>
                </a:solidFill>
                <a:latin typeface="Arial"/>
                <a:ea typeface="Arial"/>
                <a:cs typeface="Arial"/>
                <a:sym typeface="Arial"/>
              </a:defRPr>
            </a:lvl5pPr>
            <a:lvl6pPr marL="0" marR="0" lvl="5" indent="0" algn="l" defTabSz="457200" rtl="0" eaLnBrk="1" latinLnBrk="0" hangingPunct="1">
              <a:lnSpc>
                <a:spcPct val="100000"/>
              </a:lnSpc>
              <a:spcBef>
                <a:spcPts val="0"/>
              </a:spcBef>
              <a:spcAft>
                <a:spcPts val="0"/>
              </a:spcAft>
              <a:buClr>
                <a:srgbClr val="000000"/>
              </a:buClr>
              <a:buSzPts val="800"/>
              <a:buFont typeface="Arial"/>
              <a:buNone/>
              <a:defRPr sz="1067" b="0" i="0" u="none" strike="noStrike" kern="1200" cap="none">
                <a:solidFill>
                  <a:schemeClr val="dk1"/>
                </a:solidFill>
                <a:latin typeface="Arial"/>
                <a:ea typeface="Arial"/>
                <a:cs typeface="Arial"/>
                <a:sym typeface="Arial"/>
              </a:defRPr>
            </a:lvl6pPr>
            <a:lvl7pPr marL="0" marR="0" lvl="6" indent="0" algn="l" defTabSz="457200" rtl="0" eaLnBrk="1" latinLnBrk="0" hangingPunct="1">
              <a:lnSpc>
                <a:spcPct val="100000"/>
              </a:lnSpc>
              <a:spcBef>
                <a:spcPts val="0"/>
              </a:spcBef>
              <a:spcAft>
                <a:spcPts val="0"/>
              </a:spcAft>
              <a:buClr>
                <a:srgbClr val="000000"/>
              </a:buClr>
              <a:buSzPts val="800"/>
              <a:buFont typeface="Arial"/>
              <a:buNone/>
              <a:defRPr sz="1067" b="0" i="0" u="none" strike="noStrike" kern="1200" cap="none">
                <a:solidFill>
                  <a:schemeClr val="dk1"/>
                </a:solidFill>
                <a:latin typeface="Arial"/>
                <a:ea typeface="Arial"/>
                <a:cs typeface="Arial"/>
                <a:sym typeface="Arial"/>
              </a:defRPr>
            </a:lvl7pPr>
            <a:lvl8pPr marL="0" marR="0" lvl="7" indent="0" algn="l" defTabSz="457200" rtl="0" eaLnBrk="1" latinLnBrk="0" hangingPunct="1">
              <a:lnSpc>
                <a:spcPct val="100000"/>
              </a:lnSpc>
              <a:spcBef>
                <a:spcPts val="0"/>
              </a:spcBef>
              <a:spcAft>
                <a:spcPts val="0"/>
              </a:spcAft>
              <a:buClr>
                <a:srgbClr val="000000"/>
              </a:buClr>
              <a:buSzPts val="800"/>
              <a:buFont typeface="Arial"/>
              <a:buNone/>
              <a:defRPr sz="1067" b="0" i="0" u="none" strike="noStrike" kern="1200" cap="none">
                <a:solidFill>
                  <a:schemeClr val="dk1"/>
                </a:solidFill>
                <a:latin typeface="Arial"/>
                <a:ea typeface="Arial"/>
                <a:cs typeface="Arial"/>
                <a:sym typeface="Arial"/>
              </a:defRPr>
            </a:lvl8pPr>
            <a:lvl9pPr marL="0" marR="0" lvl="8" indent="0" algn="l" defTabSz="457200" rtl="0" eaLnBrk="1" latinLnBrk="0" hangingPunct="1">
              <a:lnSpc>
                <a:spcPct val="100000"/>
              </a:lnSpc>
              <a:spcBef>
                <a:spcPts val="0"/>
              </a:spcBef>
              <a:spcAft>
                <a:spcPts val="0"/>
              </a:spcAft>
              <a:buClr>
                <a:srgbClr val="000000"/>
              </a:buClr>
              <a:buSzPts val="800"/>
              <a:buFont typeface="Arial"/>
              <a:buNone/>
              <a:defRPr sz="1067" b="0" i="0" u="none" strike="noStrike" kern="1200" cap="none">
                <a:solidFill>
                  <a:schemeClr val="dk1"/>
                </a:solidFill>
                <a:latin typeface="Arial"/>
                <a:ea typeface="Arial"/>
                <a:cs typeface="Arial"/>
                <a:sym typeface="Arial"/>
              </a:defRPr>
            </a:lvl9pPr>
          </a:lstStyle>
          <a:p>
            <a:pPr marL="0" marR="0" lvl="0" indent="0" algn="l" defTabSz="457200" rtl="0" eaLnBrk="1" fontAlgn="auto" latinLnBrk="0" hangingPunct="1">
              <a:lnSpc>
                <a:spcPct val="100000"/>
              </a:lnSpc>
              <a:spcBef>
                <a:spcPts val="0"/>
              </a:spcBef>
              <a:spcAft>
                <a:spcPts val="600"/>
              </a:spcAft>
              <a:buClr>
                <a:srgbClr val="000000"/>
              </a:buClr>
              <a:buSzPts val="800"/>
              <a:buFont typeface="Arial"/>
              <a:buNone/>
              <a:tabLst/>
              <a:defRPr/>
            </a:pPr>
            <a:fld id="{B6FDC2BC-9D21-CA4B-9293-99A3AD770EFC}" type="slidenum">
              <a:rPr kumimoji="0" lang="en-US" sz="1067" b="0" i="0" u="none" strike="noStrike" kern="1200" cap="none" spc="0" normalizeH="0" baseline="0" noProof="0" smtClean="0">
                <a:ln>
                  <a:noFill/>
                </a:ln>
                <a:solidFill>
                  <a:srgbClr val="000000"/>
                </a:solidFill>
                <a:effectLst/>
                <a:uLnTx/>
                <a:uFillTx/>
                <a:latin typeface="Arial"/>
                <a:cs typeface="Arial"/>
                <a:sym typeface="Arial"/>
              </a:rPr>
              <a:pPr marL="0" marR="0" lvl="0" indent="0" algn="l" defTabSz="457200" rtl="0" eaLnBrk="1" fontAlgn="auto" latinLnBrk="0" hangingPunct="1">
                <a:lnSpc>
                  <a:spcPct val="100000"/>
                </a:lnSpc>
                <a:spcBef>
                  <a:spcPts val="0"/>
                </a:spcBef>
                <a:spcAft>
                  <a:spcPts val="600"/>
                </a:spcAft>
                <a:buClr>
                  <a:srgbClr val="000000"/>
                </a:buClr>
                <a:buSzPts val="800"/>
                <a:buFont typeface="Arial"/>
                <a:buNone/>
                <a:tabLst/>
                <a:defRPr/>
              </a:pPr>
              <a:t>19</a:t>
            </a:fld>
            <a:endParaRPr kumimoji="0" lang="en-US" sz="1067" b="0" i="0" u="none" strike="noStrike" kern="120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385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0" y="533401"/>
            <a:ext cx="12192000" cy="914400"/>
          </a:xfrm>
          <a:prstGeom prst="rect">
            <a:avLst/>
          </a:prstGeom>
          <a:solidFill>
            <a:schemeClr val="accent3"/>
          </a:solidFill>
          <a:ln>
            <a:noFill/>
          </a:ln>
        </p:spPr>
        <p:txBody>
          <a:bodyPr spcFirstLastPara="1" wrap="square" lIns="548633" tIns="0" rIns="548633" bIns="0" anchor="ctr" anchorCtr="0">
            <a:noAutofit/>
          </a:bodyPr>
          <a:lstStyle/>
          <a:p>
            <a:pPr>
              <a:buClr>
                <a:srgbClr val="000000"/>
              </a:buClr>
              <a:buSzPts val="2100"/>
            </a:pPr>
            <a:r>
              <a:rPr lang="en" sz="3467" b="1" dirty="0"/>
              <a:t>Norms: </a:t>
            </a:r>
            <a:r>
              <a:rPr lang="en" sz="3467" dirty="0"/>
              <a:t>General best practices of all productive groups</a:t>
            </a:r>
            <a:endParaRPr sz="3467" dirty="0"/>
          </a:p>
        </p:txBody>
      </p:sp>
      <p:sp>
        <p:nvSpPr>
          <p:cNvPr id="187" name="Google Shape;187;p28"/>
          <p:cNvSpPr txBox="1">
            <a:spLocks noGrp="1"/>
          </p:cNvSpPr>
          <p:nvPr>
            <p:ph type="body" idx="2"/>
          </p:nvPr>
        </p:nvSpPr>
        <p:spPr>
          <a:xfrm>
            <a:off x="533400" y="1843987"/>
            <a:ext cx="4894944" cy="4556813"/>
          </a:xfrm>
          <a:prstGeom prst="rect">
            <a:avLst/>
          </a:prstGeom>
          <a:noFill/>
          <a:ln>
            <a:noFill/>
          </a:ln>
        </p:spPr>
        <p:txBody>
          <a:bodyPr spcFirstLastPara="1" wrap="square" lIns="0" tIns="0" rIns="0" bIns="0" anchor="t" anchorCtr="0">
            <a:noAutofit/>
          </a:bodyPr>
          <a:lstStyle/>
          <a:p>
            <a:pPr marL="0" indent="0">
              <a:lnSpc>
                <a:spcPct val="90000"/>
              </a:lnSpc>
              <a:spcBef>
                <a:spcPts val="0"/>
              </a:spcBef>
              <a:buClr>
                <a:srgbClr val="000000"/>
              </a:buClr>
              <a:buSzPts val="1300"/>
              <a:buNone/>
            </a:pPr>
            <a:r>
              <a:rPr lang="en-US" dirty="0">
                <a:latin typeface="+mj-lt"/>
              </a:rPr>
              <a:t>We agree…  </a:t>
            </a:r>
            <a:r>
              <a:rPr lang="en-US" sz="1800" dirty="0"/>
              <a:t>                   </a:t>
            </a:r>
          </a:p>
          <a:p>
            <a:pPr marL="0" indent="0">
              <a:lnSpc>
                <a:spcPct val="90000"/>
              </a:lnSpc>
              <a:spcBef>
                <a:spcPts val="0"/>
              </a:spcBef>
              <a:buClr>
                <a:srgbClr val="000000"/>
              </a:buClr>
              <a:buSzPts val="1300"/>
              <a:buNone/>
            </a:pPr>
            <a:endParaRPr lang="en-US" sz="1800" b="1" dirty="0"/>
          </a:p>
          <a:p>
            <a:pPr marL="0" indent="0">
              <a:lnSpc>
                <a:spcPct val="90000"/>
              </a:lnSpc>
              <a:spcBef>
                <a:spcPts val="0"/>
              </a:spcBef>
              <a:buClr>
                <a:srgbClr val="000000"/>
              </a:buClr>
              <a:buSzPts val="1300"/>
              <a:buNone/>
            </a:pPr>
            <a:r>
              <a:rPr lang="en-US" sz="1800" b="1" dirty="0"/>
              <a:t>To proactively see and consider diverse voices, ideas, and perspectives</a:t>
            </a:r>
            <a:endParaRPr lang="en-US" sz="1800" dirty="0"/>
          </a:p>
          <a:p>
            <a:pPr marL="457189" lvl="1" indent="-228594">
              <a:lnSpc>
                <a:spcPct val="90000"/>
              </a:lnSpc>
              <a:buClr>
                <a:srgbClr val="3A7E36"/>
              </a:buClr>
              <a:buSzPts val="1300"/>
            </a:pPr>
            <a:r>
              <a:rPr lang="en-US" sz="1800" dirty="0"/>
              <a:t>Pausing, Paraphrasing, Asking Questions, Listening</a:t>
            </a:r>
          </a:p>
          <a:p>
            <a:pPr marL="0" indent="0">
              <a:lnSpc>
                <a:spcPct val="90000"/>
              </a:lnSpc>
              <a:buClr>
                <a:srgbClr val="000000"/>
              </a:buClr>
              <a:buSzPts val="1300"/>
              <a:buNone/>
            </a:pPr>
            <a:r>
              <a:rPr lang="en-US" sz="1800" b="1" dirty="0"/>
              <a:t>To embrace a mindset that promotes my </a:t>
            </a:r>
            <a:br>
              <a:rPr lang="en-US" sz="1800" b="1" dirty="0"/>
            </a:br>
            <a:r>
              <a:rPr lang="en-US" sz="1800" b="1" dirty="0"/>
              <a:t>own and other’s learning</a:t>
            </a:r>
            <a:endParaRPr lang="en-US" sz="1800" dirty="0"/>
          </a:p>
          <a:p>
            <a:pPr marL="457189" lvl="1" indent="-228594">
              <a:lnSpc>
                <a:spcPct val="90000"/>
              </a:lnSpc>
              <a:buClr>
                <a:srgbClr val="3A7E36"/>
              </a:buClr>
              <a:buSzPts val="1300"/>
            </a:pPr>
            <a:r>
              <a:rPr lang="en-US" sz="1800" dirty="0"/>
              <a:t>Be Present, Listen, Put Ideas on the </a:t>
            </a:r>
            <a:br>
              <a:rPr lang="en-US" sz="1800" dirty="0"/>
            </a:br>
            <a:r>
              <a:rPr lang="en-US" sz="1800" dirty="0"/>
              <a:t>Table, Presume Positive Intentions</a:t>
            </a:r>
          </a:p>
          <a:p>
            <a:pPr marL="0" indent="0">
              <a:lnSpc>
                <a:spcPct val="90000"/>
              </a:lnSpc>
              <a:buClr>
                <a:srgbClr val="000000"/>
              </a:buClr>
              <a:buSzPts val="1300"/>
              <a:buNone/>
            </a:pPr>
            <a:r>
              <a:rPr lang="en-US" sz="1800" b="1" dirty="0"/>
              <a:t>To see opportunities to show gratitude </a:t>
            </a:r>
            <a:br>
              <a:rPr lang="en-US" sz="1800" b="1" dirty="0"/>
            </a:br>
            <a:r>
              <a:rPr lang="en-US" sz="1800" b="1" dirty="0"/>
              <a:t>and celebrate with colleagues</a:t>
            </a:r>
            <a:endParaRPr lang="en-US" sz="1800" dirty="0"/>
          </a:p>
          <a:p>
            <a:pPr marL="457189" lvl="1" indent="-228594">
              <a:lnSpc>
                <a:spcPct val="90000"/>
              </a:lnSpc>
              <a:buClr>
                <a:srgbClr val="3A7E36"/>
              </a:buClr>
              <a:buSzPts val="1300"/>
            </a:pPr>
            <a:r>
              <a:rPr lang="en-US" sz="1800" dirty="0"/>
              <a:t>Be Present, Presume Positive Intentions, Ask Questions, Offer Support, Thank </a:t>
            </a:r>
            <a:br>
              <a:rPr lang="en-US" sz="1800" dirty="0"/>
            </a:br>
            <a:r>
              <a:rPr lang="en-US" sz="1800" dirty="0"/>
              <a:t>One Another</a:t>
            </a:r>
          </a:p>
          <a:p>
            <a:pPr marL="0" indent="0">
              <a:lnSpc>
                <a:spcPct val="90000"/>
              </a:lnSpc>
              <a:spcBef>
                <a:spcPts val="0"/>
              </a:spcBef>
              <a:buClr>
                <a:srgbClr val="000000"/>
              </a:buClr>
              <a:buSzPts val="1300"/>
              <a:buNone/>
            </a:pPr>
            <a:endParaRPr dirty="0"/>
          </a:p>
        </p:txBody>
      </p:sp>
      <p:sp>
        <p:nvSpPr>
          <p:cNvPr id="188" name="Google Shape;188;p28"/>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2</a:t>
            </a:fld>
            <a:endParaRPr kern="0" dirty="0">
              <a:solidFill>
                <a:srgbClr val="000000"/>
              </a:solidFill>
            </a:endParaRPr>
          </a:p>
        </p:txBody>
      </p:sp>
      <p:pic>
        <p:nvPicPr>
          <p:cNvPr id="11" name="Google Shape;189;p28" descr="image of norm the owl" title="image">
            <a:extLst>
              <a:ext uri="{FF2B5EF4-FFF2-40B4-BE49-F238E27FC236}">
                <a16:creationId xmlns:a16="http://schemas.microsoft.com/office/drawing/2014/main" id="{119D6C02-3293-D140-8652-18B4E1363A90}"/>
              </a:ext>
            </a:extLst>
          </p:cNvPr>
          <p:cNvPicPr preferRelativeResize="0">
            <a:picLocks noGrp="1"/>
          </p:cNvPicPr>
          <p:nvPr>
            <p:ph type="pic" idx="3"/>
          </p:nvPr>
        </p:nvPicPr>
        <p:blipFill rotWithShape="1">
          <a:blip r:embed="rId3">
            <a:alphaModFix/>
          </a:blip>
          <a:srcRect t="9938" b="9938"/>
          <a:stretch/>
        </p:blipFill>
        <p:spPr>
          <a:xfrm>
            <a:off x="6019799" y="1843987"/>
            <a:ext cx="6172201" cy="44044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EF9D23-82E0-4BD7-BCFD-081300C0CDE4}"/>
              </a:ext>
            </a:extLst>
          </p:cNvPr>
          <p:cNvSpPr>
            <a:spLocks noGrp="1"/>
          </p:cNvSpPr>
          <p:nvPr>
            <p:ph type="title"/>
          </p:nvPr>
        </p:nvSpPr>
        <p:spPr/>
        <p:txBody>
          <a:bodyPr vert="horz" lIns="548640" tIns="0" rIns="548640" bIns="0" rtlCol="0" anchor="ctr">
            <a:normAutofit/>
          </a:bodyPr>
          <a:lstStyle/>
          <a:p>
            <a:r>
              <a:rPr lang="en-US" sz="3100" b="0" kern="1200" cap="none" spc="0" baseline="0" dirty="0">
                <a:latin typeface="+mj-lt"/>
                <a:ea typeface="+mj-ea"/>
                <a:cs typeface="+mj-cs"/>
              </a:rPr>
              <a:t>A Journey, Not a Destination:  </a:t>
            </a:r>
            <a:br>
              <a:rPr lang="en-US" sz="3100" b="0" kern="1200" cap="none" spc="0" baseline="0" dirty="0">
                <a:latin typeface="+mj-lt"/>
                <a:ea typeface="+mj-ea"/>
                <a:cs typeface="+mj-cs"/>
              </a:rPr>
            </a:br>
            <a:r>
              <a:rPr lang="en-US" sz="3100" b="0" kern="1200" cap="none" spc="0" baseline="0" dirty="0">
                <a:latin typeface="+mj-lt"/>
                <a:ea typeface="+mj-ea"/>
                <a:cs typeface="+mj-cs"/>
              </a:rPr>
              <a:t>Developing Cultural Competence in Secondary Transition</a:t>
            </a:r>
          </a:p>
        </p:txBody>
      </p:sp>
      <p:sp>
        <p:nvSpPr>
          <p:cNvPr id="3" name="Text Placeholder 2">
            <a:extLst>
              <a:ext uri="{FF2B5EF4-FFF2-40B4-BE49-F238E27FC236}">
                <a16:creationId xmlns:a16="http://schemas.microsoft.com/office/drawing/2014/main" id="{1640BC96-1097-F548-9788-54DF1794D4AF}"/>
              </a:ext>
            </a:extLst>
          </p:cNvPr>
          <p:cNvSpPr>
            <a:spLocks noGrp="1"/>
          </p:cNvSpPr>
          <p:nvPr>
            <p:ph type="body" idx="1"/>
          </p:nvPr>
        </p:nvSpPr>
        <p:spPr>
          <a:xfrm>
            <a:off x="533400" y="1676400"/>
            <a:ext cx="11125200" cy="611499"/>
          </a:xfrm>
        </p:spPr>
        <p:txBody>
          <a:bodyPr/>
          <a:lstStyle/>
          <a:p>
            <a:r>
              <a:rPr lang="en-US" b="1" dirty="0">
                <a:latin typeface="+mj-lt"/>
              </a:rPr>
              <a:t>In breakout rooms...</a:t>
            </a:r>
          </a:p>
          <a:p>
            <a:endParaRPr lang="en-US" dirty="0"/>
          </a:p>
        </p:txBody>
      </p:sp>
      <p:sp>
        <p:nvSpPr>
          <p:cNvPr id="6" name="Text Placeholder 5">
            <a:extLst>
              <a:ext uri="{FF2B5EF4-FFF2-40B4-BE49-F238E27FC236}">
                <a16:creationId xmlns:a16="http://schemas.microsoft.com/office/drawing/2014/main" id="{BF3BD60C-17D5-1641-97DB-A1B5CA9B9256}"/>
              </a:ext>
            </a:extLst>
          </p:cNvPr>
          <p:cNvSpPr>
            <a:spLocks noGrp="1"/>
          </p:cNvSpPr>
          <p:nvPr>
            <p:ph type="body" idx="2"/>
          </p:nvPr>
        </p:nvSpPr>
        <p:spPr>
          <a:xfrm>
            <a:off x="533400" y="2514600"/>
            <a:ext cx="5638800" cy="3200400"/>
          </a:xfrm>
        </p:spPr>
        <p:txBody>
          <a:bodyPr>
            <a:normAutofit fontScale="85000" lnSpcReduction="10000"/>
          </a:bodyPr>
          <a:lstStyle/>
          <a:p>
            <a:pPr marL="342900" indent="-285750" defTabSz="914400">
              <a:lnSpc>
                <a:spcPct val="140000"/>
              </a:lnSpc>
              <a:spcBef>
                <a:spcPts val="600"/>
              </a:spcBef>
              <a:spcAft>
                <a:spcPts val="600"/>
              </a:spcAft>
              <a:buFont typeface="Arial" panose="020B0604020202020204" pitchFamily="34" charset="0"/>
              <a:buChar char="•"/>
            </a:pPr>
            <a:r>
              <a:rPr lang="en-US" dirty="0"/>
              <a:t>Page 322 &amp; 323 - Review Table 1.  Transition-Related Expectations and Concepts that May be Influenced by Culture</a:t>
            </a:r>
          </a:p>
          <a:p>
            <a:pPr marL="342900" indent="-285750" defTabSz="914400">
              <a:lnSpc>
                <a:spcPct val="140000"/>
              </a:lnSpc>
              <a:spcBef>
                <a:spcPts val="600"/>
              </a:spcBef>
              <a:spcAft>
                <a:spcPts val="600"/>
              </a:spcAft>
              <a:buFont typeface="Arial" panose="020B0604020202020204" pitchFamily="34" charset="0"/>
              <a:buChar char="•"/>
            </a:pPr>
            <a:r>
              <a:rPr lang="en-US" dirty="0"/>
              <a:t>In your groups, discuss what you notice and wonder about the information in the table.</a:t>
            </a:r>
          </a:p>
          <a:p>
            <a:pPr marL="342900" indent="-285750" defTabSz="914400">
              <a:lnSpc>
                <a:spcPct val="140000"/>
              </a:lnSpc>
              <a:spcBef>
                <a:spcPts val="600"/>
              </a:spcBef>
              <a:spcAft>
                <a:spcPts val="600"/>
              </a:spcAft>
              <a:buFont typeface="Arial" panose="020B0604020202020204" pitchFamily="34" charset="0"/>
              <a:buChar char="•"/>
            </a:pPr>
            <a:r>
              <a:rPr lang="en-US" dirty="0"/>
              <a:t>As you return to the large group, place in chat what your major takeaway from the group discussion.</a:t>
            </a:r>
          </a:p>
          <a:p>
            <a:endParaRPr lang="en-US" dirty="0"/>
          </a:p>
        </p:txBody>
      </p:sp>
      <p:sp>
        <p:nvSpPr>
          <p:cNvPr id="14" name="Slide Number Placeholder 6">
            <a:extLst>
              <a:ext uri="{FF2B5EF4-FFF2-40B4-BE49-F238E27FC236}">
                <a16:creationId xmlns:a16="http://schemas.microsoft.com/office/drawing/2014/main" id="{02600910-E5A7-4755-AFDD-1AF913CF731C}"/>
              </a:ext>
            </a:extLst>
          </p:cNvPr>
          <p:cNvSpPr>
            <a:spLocks noGrp="1"/>
          </p:cNvSpPr>
          <p:nvPr>
            <p:ph type="sldNum" idx="12"/>
          </p:nvPr>
        </p:nvSpPr>
        <p:spPr/>
        <p:txBody>
          <a:bodyPr/>
          <a:lstStyle/>
          <a:p>
            <a:pPr>
              <a:spcAft>
                <a:spcPts val="600"/>
              </a:spcAft>
            </a:pPr>
            <a:fld id="{B6FDC2BC-9D21-CA4B-9293-99A3AD770EFC}" type="slidenum">
              <a:rPr lang="en-US" smtClean="0"/>
              <a:pPr>
                <a:spcAft>
                  <a:spcPts val="600"/>
                </a:spcAft>
              </a:pPr>
              <a:t>20</a:t>
            </a:fld>
            <a:endParaRPr lang="en-US" dirty="0"/>
          </a:p>
        </p:txBody>
      </p:sp>
      <p:pic>
        <p:nvPicPr>
          <p:cNvPr id="10" name="Picture 2" descr="image of sidewalk">
            <a:extLst>
              <a:ext uri="{FF2B5EF4-FFF2-40B4-BE49-F238E27FC236}">
                <a16:creationId xmlns:a16="http://schemas.microsoft.com/office/drawing/2014/main" id="{0819D44B-9273-DF4F-82A6-6BBB97EBBB27}"/>
              </a:ext>
            </a:extLst>
          </p:cNvPr>
          <p:cNvPicPr>
            <a:picLocks noGrp="1" noChangeAspect="1"/>
          </p:cNvPicPr>
          <p:nvPr>
            <p:ph type="pic" idx="3"/>
          </p:nvPr>
        </p:nvPicPr>
        <p:blipFill>
          <a:blip r:embed="rId2"/>
          <a:srcRect t="5000" b="5000"/>
          <a:stretch>
            <a:fillRect/>
          </a:stretch>
        </p:blipFill>
        <p:spPr>
          <a:prstGeom prst="rect">
            <a:avLst/>
          </a:prstGeom>
          <a:noFill/>
        </p:spPr>
      </p:pic>
    </p:spTree>
    <p:extLst>
      <p:ext uri="{BB962C8B-B14F-4D97-AF65-F5344CB8AC3E}">
        <p14:creationId xmlns:p14="http://schemas.microsoft.com/office/powerpoint/2010/main" val="1890198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D1B87F-CF8B-D848-8510-56FE3B111E9E}"/>
              </a:ext>
            </a:extLst>
          </p:cNvPr>
          <p:cNvSpPr>
            <a:spLocks noGrp="1"/>
          </p:cNvSpPr>
          <p:nvPr>
            <p:ph type="body" idx="1"/>
          </p:nvPr>
        </p:nvSpPr>
        <p:spPr>
          <a:xfrm>
            <a:off x="533400" y="1676400"/>
            <a:ext cx="11125200" cy="2065694"/>
          </a:xfrm>
        </p:spPr>
        <p:txBody>
          <a:bodyPr/>
          <a:lstStyle/>
          <a:p>
            <a:pPr marL="304793" indent="0">
              <a:lnSpc>
                <a:spcPct val="90000"/>
              </a:lnSpc>
              <a:spcBef>
                <a:spcPct val="0"/>
              </a:spcBef>
              <a:spcAft>
                <a:spcPts val="600"/>
              </a:spcAft>
            </a:pPr>
            <a:r>
              <a:rPr lang="en-US" dirty="0">
                <a:solidFill>
                  <a:schemeClr val="tx1"/>
                </a:solidFill>
              </a:rPr>
              <a:t>Culturally responsive practices can increase a students' ability to learn social and emotional skills.</a:t>
            </a:r>
          </a:p>
          <a:p>
            <a:pPr marL="304793" indent="0">
              <a:lnSpc>
                <a:spcPct val="90000"/>
              </a:lnSpc>
              <a:spcBef>
                <a:spcPct val="0"/>
              </a:spcBef>
              <a:spcAft>
                <a:spcPts val="600"/>
              </a:spcAft>
            </a:pPr>
            <a:endParaRPr lang="en-US" dirty="0"/>
          </a:p>
          <a:p>
            <a:pPr marL="304793" indent="0"/>
            <a:endParaRPr lang="en-US" dirty="0"/>
          </a:p>
        </p:txBody>
      </p:sp>
      <p:sp>
        <p:nvSpPr>
          <p:cNvPr id="9" name="Text Placeholder 8">
            <a:extLst>
              <a:ext uri="{FF2B5EF4-FFF2-40B4-BE49-F238E27FC236}">
                <a16:creationId xmlns:a16="http://schemas.microsoft.com/office/drawing/2014/main" id="{5EF2CB55-3384-8540-8A29-5DE6408A4A04}"/>
              </a:ext>
            </a:extLst>
          </p:cNvPr>
          <p:cNvSpPr>
            <a:spLocks noGrp="1"/>
          </p:cNvSpPr>
          <p:nvPr>
            <p:ph type="body" idx="2"/>
          </p:nvPr>
        </p:nvSpPr>
        <p:spPr>
          <a:xfrm>
            <a:off x="914400" y="3075918"/>
            <a:ext cx="3390900" cy="1084342"/>
          </a:xfrm>
        </p:spPr>
        <p:txBody>
          <a:bodyPr>
            <a:normAutofit/>
          </a:bodyPr>
          <a:lstStyle/>
          <a:p>
            <a:pPr marL="0" lvl="0" indent="0" algn="ctr" defTabSz="457200">
              <a:spcBef>
                <a:spcPts val="0"/>
              </a:spcBef>
              <a:buClrTx/>
              <a:buSzTx/>
              <a:buNone/>
            </a:pPr>
            <a:r>
              <a:rPr lang="en-US" sz="3600" dirty="0">
                <a:solidFill>
                  <a:srgbClr val="000000"/>
                </a:solidFill>
              </a:rPr>
              <a:t>True or False?</a:t>
            </a:r>
            <a:endParaRPr lang="en-US" sz="2400" dirty="0">
              <a:solidFill>
                <a:srgbClr val="000000"/>
              </a:solidFill>
            </a:endParaRPr>
          </a:p>
          <a:p>
            <a:endParaRPr lang="en-US" sz="3600" dirty="0"/>
          </a:p>
        </p:txBody>
      </p:sp>
      <p:sp>
        <p:nvSpPr>
          <p:cNvPr id="13" name="Text Placeholder 12">
            <a:extLst>
              <a:ext uri="{FF2B5EF4-FFF2-40B4-BE49-F238E27FC236}">
                <a16:creationId xmlns:a16="http://schemas.microsoft.com/office/drawing/2014/main" id="{3B9F5820-BCCF-784D-A6A2-08427B15E675}"/>
              </a:ext>
            </a:extLst>
          </p:cNvPr>
          <p:cNvSpPr>
            <a:spLocks noGrp="1"/>
          </p:cNvSpPr>
          <p:nvPr>
            <p:ph type="body" idx="4"/>
          </p:nvPr>
        </p:nvSpPr>
        <p:spPr>
          <a:xfrm>
            <a:off x="533400" y="4047637"/>
            <a:ext cx="10513060" cy="2305759"/>
          </a:xfrm>
        </p:spPr>
        <p:txBody>
          <a:bodyPr/>
          <a:lstStyle/>
          <a:p>
            <a:pPr marL="304793" indent="0"/>
            <a:r>
              <a:rPr lang="en-US" b="1" dirty="0">
                <a:solidFill>
                  <a:srgbClr val="2379B8"/>
                </a:solidFill>
                <a:cs typeface="Calibri"/>
              </a:rPr>
              <a:t>TRUE. </a:t>
            </a:r>
            <a:r>
              <a:rPr lang="en-US" dirty="0">
                <a:solidFill>
                  <a:schemeClr val="tx1"/>
                </a:solidFill>
                <a:cs typeface="Calibri"/>
              </a:rPr>
              <a:t>One of the key elements of culturally responsive practices is to create a safe and low-stress environment that fosters a sense of care and respect among all members of the classroom community.  In this environment, students are able to process more knowledge, celebrate each person’s individual contribution to the class, and believe in their ability to reach their highest potential.</a:t>
            </a:r>
          </a:p>
        </p:txBody>
      </p:sp>
      <p:pic>
        <p:nvPicPr>
          <p:cNvPr id="17" name="Picture 6" descr="Plus or minus icons">
            <a:extLst>
              <a:ext uri="{FF2B5EF4-FFF2-40B4-BE49-F238E27FC236}">
                <a16:creationId xmlns:a16="http://schemas.microsoft.com/office/drawing/2014/main" id="{591DE6F9-5199-D74F-BE35-6DEC358ABDB9}"/>
              </a:ext>
            </a:extLst>
          </p:cNvPr>
          <p:cNvPicPr>
            <a:picLocks noGrp="1" noChangeAspect="1"/>
          </p:cNvPicPr>
          <p:nvPr>
            <p:ph type="pic" idx="3"/>
          </p:nvPr>
        </p:nvPicPr>
        <p:blipFill>
          <a:blip r:embed="rId3">
            <a:extLst>
              <a:ext uri="{837473B0-CC2E-450A-ABE3-18F120FF3D39}">
                <a1611:picAttrSrcUrl xmlns:a1611="http://schemas.microsoft.com/office/drawing/2016/11/main" r:id="rId4"/>
              </a:ext>
            </a:extLst>
          </a:blip>
          <a:srcRect t="1405" b="1405"/>
          <a:stretch>
            <a:fillRect/>
          </a:stretch>
        </p:blipFill>
        <p:spPr>
          <a:xfrm>
            <a:off x="4305300" y="2689997"/>
            <a:ext cx="2514600" cy="1508760"/>
          </a:xfrm>
          <a:prstGeom prst="rect">
            <a:avLst/>
          </a:prstGeom>
        </p:spPr>
      </p:pic>
      <p:sp>
        <p:nvSpPr>
          <p:cNvPr id="21" name="Google Shape;188;p28">
            <a:extLst>
              <a:ext uri="{FF2B5EF4-FFF2-40B4-BE49-F238E27FC236}">
                <a16:creationId xmlns:a16="http://schemas.microsoft.com/office/drawing/2014/main" id="{F98872B8-EDE4-B848-B6D7-02F3C3453FC1}"/>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21</a:t>
            </a:fld>
            <a:endParaRPr kern="0" dirty="0">
              <a:solidFill>
                <a:srgbClr val="000000"/>
              </a:solidFill>
            </a:endParaRPr>
          </a:p>
        </p:txBody>
      </p:sp>
    </p:spTree>
    <p:extLst>
      <p:ext uri="{BB962C8B-B14F-4D97-AF65-F5344CB8AC3E}">
        <p14:creationId xmlns:p14="http://schemas.microsoft.com/office/powerpoint/2010/main" val="367229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F623-CDB3-43BF-8B93-21ED6B20448C}"/>
              </a:ext>
            </a:extLst>
          </p:cNvPr>
          <p:cNvSpPr>
            <a:spLocks noGrp="1"/>
          </p:cNvSpPr>
          <p:nvPr>
            <p:ph type="title"/>
          </p:nvPr>
        </p:nvSpPr>
        <p:spPr>
          <a:xfrm>
            <a:off x="0" y="533400"/>
            <a:ext cx="12192000" cy="914400"/>
          </a:xfrm>
        </p:spPr>
        <p:txBody>
          <a:bodyPr>
            <a:normAutofit/>
          </a:bodyPr>
          <a:lstStyle/>
          <a:p>
            <a:r>
              <a:rPr lang="en-US" b="0"/>
              <a:t>SEL BENCHMARKS</a:t>
            </a:r>
          </a:p>
        </p:txBody>
      </p:sp>
      <p:sp>
        <p:nvSpPr>
          <p:cNvPr id="6" name="Text Placeholder 5">
            <a:extLst>
              <a:ext uri="{FF2B5EF4-FFF2-40B4-BE49-F238E27FC236}">
                <a16:creationId xmlns:a16="http://schemas.microsoft.com/office/drawing/2014/main" id="{BB8BE9AC-E5EE-674A-9195-1BA07FF8B765}"/>
              </a:ext>
            </a:extLst>
          </p:cNvPr>
          <p:cNvSpPr>
            <a:spLocks noGrp="1"/>
          </p:cNvSpPr>
          <p:nvPr>
            <p:ph type="body" idx="2"/>
          </p:nvPr>
        </p:nvSpPr>
        <p:spPr>
          <a:xfrm>
            <a:off x="533400" y="1752600"/>
            <a:ext cx="4267200" cy="4648201"/>
          </a:xfrm>
        </p:spPr>
        <p:txBody>
          <a:bodyPr>
            <a:normAutofit fontScale="92500" lnSpcReduction="10000"/>
          </a:bodyPr>
          <a:lstStyle/>
          <a:p>
            <a:r>
              <a:rPr lang="en-US" sz="2400" dirty="0">
                <a:latin typeface="+mn-lt"/>
                <a:ea typeface="+mn-lt"/>
                <a:cs typeface="+mn-lt"/>
              </a:rPr>
              <a:t>1.  Develop</a:t>
            </a:r>
            <a:r>
              <a:rPr lang="en-US" sz="2400" b="1" dirty="0">
                <a:latin typeface="+mn-lt"/>
                <a:ea typeface="+mn-lt"/>
                <a:cs typeface="+mn-lt"/>
              </a:rPr>
              <a:t> self-awareness</a:t>
            </a:r>
            <a:r>
              <a:rPr lang="en-US" sz="2400" dirty="0">
                <a:latin typeface="+mn-lt"/>
                <a:ea typeface="+mn-lt"/>
                <a:cs typeface="+mn-lt"/>
              </a:rPr>
              <a:t> and </a:t>
            </a:r>
            <a:r>
              <a:rPr lang="en-US" sz="2400" b="1" dirty="0">
                <a:latin typeface="+mn-lt"/>
                <a:ea typeface="+mn-lt"/>
                <a:cs typeface="+mn-lt"/>
              </a:rPr>
              <a:t>self-management</a:t>
            </a:r>
            <a:r>
              <a:rPr lang="en-US" sz="2400" dirty="0">
                <a:latin typeface="+mn-lt"/>
                <a:ea typeface="+mn-lt"/>
                <a:cs typeface="+mn-lt"/>
              </a:rPr>
              <a:t> skills essential to success in school and in life.</a:t>
            </a:r>
          </a:p>
          <a:p>
            <a:r>
              <a:rPr lang="en-US" sz="2400" dirty="0">
                <a:latin typeface="+mn-lt"/>
                <a:ea typeface="+mn-lt"/>
                <a:cs typeface="+mn-lt"/>
              </a:rPr>
              <a:t> 2. Use </a:t>
            </a:r>
            <a:r>
              <a:rPr lang="en-US" sz="2400" b="1" dirty="0">
                <a:latin typeface="+mn-lt"/>
                <a:ea typeface="+mn-lt"/>
                <a:cs typeface="+mn-lt"/>
              </a:rPr>
              <a:t>social awareness</a:t>
            </a:r>
            <a:r>
              <a:rPr lang="en-US" sz="2400" dirty="0">
                <a:latin typeface="+mn-lt"/>
                <a:ea typeface="+mn-lt"/>
                <a:cs typeface="+mn-lt"/>
              </a:rPr>
              <a:t> and interpersonal skills to establish and maintain </a:t>
            </a:r>
            <a:r>
              <a:rPr lang="en-US" sz="2400" b="1" dirty="0">
                <a:latin typeface="+mn-lt"/>
                <a:ea typeface="+mn-lt"/>
                <a:cs typeface="+mn-lt"/>
              </a:rPr>
              <a:t>positive relationships. </a:t>
            </a:r>
          </a:p>
          <a:p>
            <a:pPr>
              <a:lnSpc>
                <a:spcPct val="120000"/>
              </a:lnSpc>
            </a:pPr>
            <a:r>
              <a:rPr lang="en-US" sz="2400" dirty="0">
                <a:latin typeface="+mn-lt"/>
                <a:ea typeface="+mn-lt"/>
                <a:cs typeface="+mn-lt"/>
              </a:rPr>
              <a:t>3. Demonstrate </a:t>
            </a:r>
            <a:r>
              <a:rPr lang="en-US" sz="2400" b="1" dirty="0">
                <a:latin typeface="+mn-lt"/>
                <a:ea typeface="+mn-lt"/>
                <a:cs typeface="+mn-lt"/>
              </a:rPr>
              <a:t>ethical decision-making skills</a:t>
            </a:r>
            <a:r>
              <a:rPr lang="en-US" sz="2400" dirty="0">
                <a:latin typeface="+mn-lt"/>
                <a:ea typeface="+mn-lt"/>
                <a:cs typeface="+mn-lt"/>
              </a:rPr>
              <a:t> and responsible behaviors in personal, school, and community contexts.</a:t>
            </a:r>
          </a:p>
          <a:p>
            <a:pPr marL="186262" indent="0">
              <a:buNone/>
            </a:pPr>
            <a:endParaRPr lang="en-US" dirty="0"/>
          </a:p>
          <a:p>
            <a:endParaRPr lang="en-US" dirty="0"/>
          </a:p>
          <a:p>
            <a:endParaRPr lang="en-US" dirty="0"/>
          </a:p>
        </p:txBody>
      </p:sp>
      <p:pic>
        <p:nvPicPr>
          <p:cNvPr id="9" name="Picture 4" descr="A group of students sitting at a computer">
            <a:extLst>
              <a:ext uri="{FF2B5EF4-FFF2-40B4-BE49-F238E27FC236}">
                <a16:creationId xmlns:a16="http://schemas.microsoft.com/office/drawing/2014/main" id="{79C4A97D-3FEB-8142-A38C-02FDDED782D1}"/>
              </a:ext>
            </a:extLst>
          </p:cNvPr>
          <p:cNvPicPr>
            <a:picLocks noGrp="1" noChangeAspect="1"/>
          </p:cNvPicPr>
          <p:nvPr>
            <p:ph type="pic" idx="3"/>
          </p:nvPr>
        </p:nvPicPr>
        <p:blipFill rotWithShape="1">
          <a:blip r:embed="rId3"/>
          <a:srcRect l="10097" r="10097"/>
          <a:stretch/>
        </p:blipFill>
        <p:spPr>
          <a:xfrm>
            <a:off x="4927600" y="1676400"/>
            <a:ext cx="6731000" cy="4038600"/>
          </a:xfrm>
          <a:prstGeom prst="rect">
            <a:avLst/>
          </a:prstGeom>
        </p:spPr>
      </p:pic>
      <p:sp>
        <p:nvSpPr>
          <p:cNvPr id="12" name="Slide Number Placeholder 6">
            <a:extLst>
              <a:ext uri="{FF2B5EF4-FFF2-40B4-BE49-F238E27FC236}">
                <a16:creationId xmlns:a16="http://schemas.microsoft.com/office/drawing/2014/main" id="{30EDE37D-62C1-6C4C-AD7A-519D4233EA93}"/>
              </a:ext>
            </a:extLst>
          </p:cNvPr>
          <p:cNvSpPr>
            <a:spLocks noGrp="1"/>
          </p:cNvSpPr>
          <p:nvPr>
            <p:ph type="sldNum" idx="12"/>
          </p:nvPr>
        </p:nvSpPr>
        <p:spPr>
          <a:xfrm>
            <a:off x="533400" y="6477001"/>
            <a:ext cx="381200" cy="228800"/>
          </a:xfrm>
        </p:spPr>
        <p:txBody>
          <a:bodyPr/>
          <a:lstStyle/>
          <a:p>
            <a:pPr>
              <a:spcAft>
                <a:spcPts val="600"/>
              </a:spcAft>
            </a:pPr>
            <a:fld id="{B6FDC2BC-9D21-CA4B-9293-99A3AD770EFC}" type="slidenum">
              <a:rPr lang="en-US" smtClean="0"/>
              <a:pPr>
                <a:spcAft>
                  <a:spcPts val="600"/>
                </a:spcAft>
              </a:pPr>
              <a:t>22</a:t>
            </a:fld>
            <a:endParaRPr lang="en-US" dirty="0"/>
          </a:p>
        </p:txBody>
      </p:sp>
    </p:spTree>
    <p:extLst>
      <p:ext uri="{BB962C8B-B14F-4D97-AF65-F5344CB8AC3E}">
        <p14:creationId xmlns:p14="http://schemas.microsoft.com/office/powerpoint/2010/main" val="2766154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40100C-47A5-4B9D-BFAD-80E74A875043}"/>
              </a:ext>
            </a:extLst>
          </p:cNvPr>
          <p:cNvSpPr>
            <a:spLocks noGrp="1"/>
          </p:cNvSpPr>
          <p:nvPr>
            <p:ph type="title"/>
          </p:nvPr>
        </p:nvSpPr>
        <p:spPr/>
        <p:txBody>
          <a:bodyPr/>
          <a:lstStyle/>
          <a:p>
            <a:r>
              <a:rPr lang="en-US" dirty="0"/>
              <a:t>Reflective Dive</a:t>
            </a:r>
          </a:p>
        </p:txBody>
      </p:sp>
      <p:sp>
        <p:nvSpPr>
          <p:cNvPr id="7" name="Text Placeholder 6">
            <a:extLst>
              <a:ext uri="{FF2B5EF4-FFF2-40B4-BE49-F238E27FC236}">
                <a16:creationId xmlns:a16="http://schemas.microsoft.com/office/drawing/2014/main" id="{ADE23A40-DA67-5044-A8A7-CE62096A5107}"/>
              </a:ext>
            </a:extLst>
          </p:cNvPr>
          <p:cNvSpPr>
            <a:spLocks noGrp="1"/>
          </p:cNvSpPr>
          <p:nvPr>
            <p:ph type="body" idx="1"/>
          </p:nvPr>
        </p:nvSpPr>
        <p:spPr>
          <a:xfrm>
            <a:off x="154747" y="1420150"/>
            <a:ext cx="11125200" cy="1287532"/>
          </a:xfrm>
        </p:spPr>
        <p:txBody>
          <a:bodyPr/>
          <a:lstStyle/>
          <a:p>
            <a:pPr marL="304793" indent="0"/>
            <a:r>
              <a:rPr lang="en-US" sz="2400" b="1" dirty="0">
                <a:solidFill>
                  <a:srgbClr val="00B0F0"/>
                </a:solidFill>
                <a:latin typeface="+mj-lt"/>
              </a:rPr>
              <a:t>Deeper Reflective Dive into NYSED SEL Benchmarks through the Culturally Responsive Lens</a:t>
            </a:r>
            <a:r>
              <a:rPr lang="en-US" sz="2400" dirty="0">
                <a:solidFill>
                  <a:srgbClr val="00B0F0"/>
                </a:solidFill>
                <a:latin typeface="+mj-lt"/>
              </a:rPr>
              <a:t> </a:t>
            </a:r>
          </a:p>
          <a:p>
            <a:pPr marL="304793" indent="0"/>
            <a:endParaRPr lang="en-US" sz="2400" dirty="0">
              <a:latin typeface="+mj-lt"/>
            </a:endParaRPr>
          </a:p>
        </p:txBody>
      </p:sp>
      <p:sp>
        <p:nvSpPr>
          <p:cNvPr id="8" name="Text Placeholder 7">
            <a:extLst>
              <a:ext uri="{FF2B5EF4-FFF2-40B4-BE49-F238E27FC236}">
                <a16:creationId xmlns:a16="http://schemas.microsoft.com/office/drawing/2014/main" id="{EB832DDC-8BC4-8541-ADE5-D3962B95AC82}"/>
              </a:ext>
            </a:extLst>
          </p:cNvPr>
          <p:cNvSpPr>
            <a:spLocks noGrp="1"/>
          </p:cNvSpPr>
          <p:nvPr>
            <p:ph type="body" idx="2"/>
          </p:nvPr>
        </p:nvSpPr>
        <p:spPr/>
        <p:txBody>
          <a:bodyPr>
            <a:normAutofit fontScale="92500" lnSpcReduction="20000"/>
          </a:bodyPr>
          <a:lstStyle/>
          <a:p>
            <a:pPr marL="186262" indent="0">
              <a:lnSpc>
                <a:spcPct val="90000"/>
              </a:lnSpc>
              <a:spcAft>
                <a:spcPts val="600"/>
              </a:spcAft>
              <a:buNone/>
            </a:pPr>
            <a:r>
              <a:rPr lang="en-US" sz="2400" dirty="0">
                <a:latin typeface="+mj-lt"/>
              </a:rPr>
              <a:t>Review the </a:t>
            </a:r>
            <a:r>
              <a:rPr lang="en-US" sz="2400" dirty="0">
                <a:latin typeface="+mj-lt"/>
                <a:hlinkClick r:id="rId3"/>
              </a:rPr>
              <a:t>NYSED SEL Benchmarks</a:t>
            </a:r>
            <a:r>
              <a:rPr lang="en-US" sz="2400" dirty="0">
                <a:latin typeface="+mj-lt"/>
              </a:rPr>
              <a:t>  </a:t>
            </a:r>
            <a:endParaRPr lang="en-US" sz="2400" dirty="0"/>
          </a:p>
          <a:p>
            <a:pPr>
              <a:lnSpc>
                <a:spcPct val="90000"/>
              </a:lnSpc>
              <a:spcAft>
                <a:spcPts val="600"/>
              </a:spcAft>
            </a:pPr>
            <a:r>
              <a:rPr lang="en-US" sz="2400" dirty="0"/>
              <a:t>Individually review SEL Goal 1-3 and the grade level bands.  Highlight or identify wording/concepts related to the culturally responsive lens.</a:t>
            </a:r>
          </a:p>
          <a:p>
            <a:pPr>
              <a:lnSpc>
                <a:spcPct val="90000"/>
              </a:lnSpc>
              <a:spcAft>
                <a:spcPts val="600"/>
              </a:spcAft>
            </a:pPr>
            <a:r>
              <a:rPr lang="en-US" sz="2400" dirty="0"/>
              <a:t>Read and answer the reflection questions on the </a:t>
            </a:r>
            <a:r>
              <a:rPr lang="en-US" sz="2400" dirty="0">
                <a:hlinkClick r:id="rId4"/>
              </a:rPr>
              <a:t>Padlet</a:t>
            </a:r>
            <a:r>
              <a:rPr lang="en-US" sz="2400" dirty="0"/>
              <a:t> and consider your personal responses, but also what could be the responses from the districts or teachers you are supporting.</a:t>
            </a:r>
            <a:endParaRPr lang="en-US" sz="2400" dirty="0">
              <a:cs typeface="Calibri" panose="020F0502020204030204"/>
            </a:endParaRP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endParaRPr lang="en-US" dirty="0"/>
          </a:p>
        </p:txBody>
      </p:sp>
      <p:pic>
        <p:nvPicPr>
          <p:cNvPr id="12" name="Picture 4" descr="image of man overlooking water">
            <a:extLst>
              <a:ext uri="{FF2B5EF4-FFF2-40B4-BE49-F238E27FC236}">
                <a16:creationId xmlns:a16="http://schemas.microsoft.com/office/drawing/2014/main" id="{A3F3FD77-F572-3D46-B04F-17863A6211D1}"/>
              </a:ext>
            </a:extLst>
          </p:cNvPr>
          <p:cNvPicPr>
            <a:picLocks noGrp="1" noChangeAspect="1"/>
          </p:cNvPicPr>
          <p:nvPr>
            <p:ph type="pic" idx="3"/>
          </p:nvPr>
        </p:nvPicPr>
        <p:blipFill rotWithShape="1">
          <a:blip r:embed="rId5"/>
          <a:srcRect t="10000" b="10000"/>
          <a:stretch/>
        </p:blipFill>
        <p:spPr>
          <a:xfrm>
            <a:off x="6301333" y="2590800"/>
            <a:ext cx="5334000" cy="3200400"/>
          </a:xfrm>
          <a:prstGeom prst="rect">
            <a:avLst/>
          </a:prstGeom>
        </p:spPr>
      </p:pic>
      <p:sp>
        <p:nvSpPr>
          <p:cNvPr id="13" name="Slide Number Placeholder 6">
            <a:extLst>
              <a:ext uri="{FF2B5EF4-FFF2-40B4-BE49-F238E27FC236}">
                <a16:creationId xmlns:a16="http://schemas.microsoft.com/office/drawing/2014/main" id="{47A7E86E-863A-9E43-A72A-FE5D50A7CD9B}"/>
              </a:ext>
            </a:extLst>
          </p:cNvPr>
          <p:cNvSpPr>
            <a:spLocks noGrp="1"/>
          </p:cNvSpPr>
          <p:nvPr>
            <p:ph type="sldNum" idx="12"/>
          </p:nvPr>
        </p:nvSpPr>
        <p:spPr>
          <a:xfrm>
            <a:off x="533400" y="6477001"/>
            <a:ext cx="381200" cy="228800"/>
          </a:xfrm>
        </p:spPr>
        <p:txBody>
          <a:bodyPr/>
          <a:lstStyle/>
          <a:p>
            <a:pPr>
              <a:spcAft>
                <a:spcPts val="600"/>
              </a:spcAft>
            </a:pPr>
            <a:fld id="{B6FDC2BC-9D21-CA4B-9293-99A3AD770EFC}" type="slidenum">
              <a:rPr lang="en-US" smtClean="0"/>
              <a:pPr>
                <a:spcAft>
                  <a:spcPts val="600"/>
                </a:spcAft>
              </a:pPr>
              <a:t>23</a:t>
            </a:fld>
            <a:endParaRPr lang="en-US" dirty="0"/>
          </a:p>
        </p:txBody>
      </p:sp>
    </p:spTree>
    <p:extLst>
      <p:ext uri="{BB962C8B-B14F-4D97-AF65-F5344CB8AC3E}">
        <p14:creationId xmlns:p14="http://schemas.microsoft.com/office/powerpoint/2010/main" val="131165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D1B87F-CF8B-D848-8510-56FE3B111E9E}"/>
              </a:ext>
            </a:extLst>
          </p:cNvPr>
          <p:cNvSpPr>
            <a:spLocks noGrp="1"/>
          </p:cNvSpPr>
          <p:nvPr>
            <p:ph type="body" idx="1"/>
          </p:nvPr>
        </p:nvSpPr>
        <p:spPr>
          <a:xfrm>
            <a:off x="227330" y="1603051"/>
            <a:ext cx="11125200" cy="963341"/>
          </a:xfrm>
        </p:spPr>
        <p:txBody>
          <a:bodyPr/>
          <a:lstStyle/>
          <a:p>
            <a:pPr marL="304793" indent="0">
              <a:lnSpc>
                <a:spcPct val="90000"/>
              </a:lnSpc>
              <a:spcBef>
                <a:spcPct val="0"/>
              </a:spcBef>
              <a:spcAft>
                <a:spcPts val="600"/>
              </a:spcAft>
            </a:pPr>
            <a:r>
              <a:rPr lang="en-US" dirty="0">
                <a:solidFill>
                  <a:srgbClr val="00B0F0"/>
                </a:solidFill>
              </a:rPr>
              <a:t>Culturally responsive teaching requires educators to build self-awareness about their own culture.</a:t>
            </a:r>
          </a:p>
        </p:txBody>
      </p:sp>
      <p:sp>
        <p:nvSpPr>
          <p:cNvPr id="9" name="Text Placeholder 8">
            <a:extLst>
              <a:ext uri="{FF2B5EF4-FFF2-40B4-BE49-F238E27FC236}">
                <a16:creationId xmlns:a16="http://schemas.microsoft.com/office/drawing/2014/main" id="{5EF2CB55-3384-8540-8A29-5DE6408A4A04}"/>
              </a:ext>
            </a:extLst>
          </p:cNvPr>
          <p:cNvSpPr>
            <a:spLocks noGrp="1"/>
          </p:cNvSpPr>
          <p:nvPr>
            <p:ph type="body" idx="2"/>
          </p:nvPr>
        </p:nvSpPr>
        <p:spPr>
          <a:xfrm>
            <a:off x="914400" y="3075918"/>
            <a:ext cx="3390900" cy="1084342"/>
          </a:xfrm>
        </p:spPr>
        <p:txBody>
          <a:bodyPr>
            <a:normAutofit/>
          </a:bodyPr>
          <a:lstStyle/>
          <a:p>
            <a:pPr marL="0" lvl="0" indent="0" algn="ctr" defTabSz="457200">
              <a:spcBef>
                <a:spcPts val="0"/>
              </a:spcBef>
              <a:buClrTx/>
              <a:buSzTx/>
              <a:buNone/>
            </a:pPr>
            <a:r>
              <a:rPr lang="en-US" sz="3600" dirty="0">
                <a:solidFill>
                  <a:srgbClr val="000000"/>
                </a:solidFill>
              </a:rPr>
              <a:t>True or False?</a:t>
            </a:r>
            <a:endParaRPr lang="en-US" sz="2400" dirty="0">
              <a:solidFill>
                <a:srgbClr val="000000"/>
              </a:solidFill>
            </a:endParaRPr>
          </a:p>
          <a:p>
            <a:endParaRPr lang="en-US" sz="3600" dirty="0"/>
          </a:p>
        </p:txBody>
      </p:sp>
      <p:sp>
        <p:nvSpPr>
          <p:cNvPr id="13" name="Text Placeholder 12">
            <a:extLst>
              <a:ext uri="{FF2B5EF4-FFF2-40B4-BE49-F238E27FC236}">
                <a16:creationId xmlns:a16="http://schemas.microsoft.com/office/drawing/2014/main" id="{3B9F5820-BCCF-784D-A6A2-08427B15E675}"/>
              </a:ext>
            </a:extLst>
          </p:cNvPr>
          <p:cNvSpPr>
            <a:spLocks noGrp="1"/>
          </p:cNvSpPr>
          <p:nvPr>
            <p:ph type="body" idx="4"/>
          </p:nvPr>
        </p:nvSpPr>
        <p:spPr>
          <a:xfrm>
            <a:off x="533400" y="4047637"/>
            <a:ext cx="11277600" cy="2305759"/>
          </a:xfrm>
        </p:spPr>
        <p:txBody>
          <a:bodyPr/>
          <a:lstStyle/>
          <a:p>
            <a:pPr marL="304793" indent="0"/>
            <a:r>
              <a:rPr lang="en-US" b="1" dirty="0">
                <a:solidFill>
                  <a:srgbClr val="00B0F0"/>
                </a:solidFill>
                <a:cs typeface="Calibri"/>
              </a:rPr>
              <a:t>TRUE. </a:t>
            </a:r>
            <a:r>
              <a:rPr lang="en-US" dirty="0">
                <a:solidFill>
                  <a:schemeClr val="tx1"/>
                </a:solidFill>
              </a:rPr>
              <a:t>Culturally responsive teaching is about changing students’ and teachers’ mindsets about learning and growth potential. To be effective in building an environment in your classroom that cultivates a growth mindset, be mindful of your personal biases and experiences. In addition, your cultural responsiveness depends on your own emotional stamina and resilience to actively work to change your mindset about your students and their potential.</a:t>
            </a:r>
          </a:p>
        </p:txBody>
      </p:sp>
      <p:pic>
        <p:nvPicPr>
          <p:cNvPr id="17" name="Picture 6" descr="Plus or minus icons">
            <a:extLst>
              <a:ext uri="{FF2B5EF4-FFF2-40B4-BE49-F238E27FC236}">
                <a16:creationId xmlns:a16="http://schemas.microsoft.com/office/drawing/2014/main" id="{591DE6F9-5199-D74F-BE35-6DEC358ABDB9}"/>
              </a:ext>
            </a:extLst>
          </p:cNvPr>
          <p:cNvPicPr>
            <a:picLocks noGrp="1" noChangeAspect="1"/>
          </p:cNvPicPr>
          <p:nvPr>
            <p:ph type="pic" idx="3"/>
          </p:nvPr>
        </p:nvPicPr>
        <p:blipFill>
          <a:blip r:embed="rId3">
            <a:extLst>
              <a:ext uri="{837473B0-CC2E-450A-ABE3-18F120FF3D39}">
                <a1611:picAttrSrcUrl xmlns:a1611="http://schemas.microsoft.com/office/drawing/2016/11/main" r:id="rId4"/>
              </a:ext>
            </a:extLst>
          </a:blip>
          <a:srcRect t="1405" b="1405"/>
          <a:stretch>
            <a:fillRect/>
          </a:stretch>
        </p:blipFill>
        <p:spPr>
          <a:xfrm>
            <a:off x="4305300" y="2689997"/>
            <a:ext cx="2514600" cy="1508760"/>
          </a:xfrm>
          <a:prstGeom prst="rect">
            <a:avLst/>
          </a:prstGeom>
        </p:spPr>
      </p:pic>
      <p:sp>
        <p:nvSpPr>
          <p:cNvPr id="21" name="Google Shape;188;p28">
            <a:extLst>
              <a:ext uri="{FF2B5EF4-FFF2-40B4-BE49-F238E27FC236}">
                <a16:creationId xmlns:a16="http://schemas.microsoft.com/office/drawing/2014/main" id="{F98872B8-EDE4-B848-B6D7-02F3C3453FC1}"/>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24</a:t>
            </a:fld>
            <a:endParaRPr kern="0" dirty="0">
              <a:solidFill>
                <a:srgbClr val="000000"/>
              </a:solidFill>
            </a:endParaRPr>
          </a:p>
        </p:txBody>
      </p:sp>
    </p:spTree>
    <p:extLst>
      <p:ext uri="{BB962C8B-B14F-4D97-AF65-F5344CB8AC3E}">
        <p14:creationId xmlns:p14="http://schemas.microsoft.com/office/powerpoint/2010/main" val="4176670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3591-548B-4871-B795-023BC0E4EE0B}"/>
              </a:ext>
            </a:extLst>
          </p:cNvPr>
          <p:cNvSpPr>
            <a:spLocks noGrp="1"/>
          </p:cNvSpPr>
          <p:nvPr>
            <p:ph type="title"/>
          </p:nvPr>
        </p:nvSpPr>
        <p:spPr/>
        <p:txBody>
          <a:bodyPr vert="horz" lIns="91440" tIns="45720" rIns="91440" bIns="45720" rtlCol="0" anchor="ctr">
            <a:normAutofit/>
          </a:bodyPr>
          <a:lstStyle/>
          <a:p>
            <a:pPr marL="274320">
              <a:spcBef>
                <a:spcPts val="600"/>
              </a:spcBef>
            </a:pPr>
            <a:r>
              <a:rPr lang="en-US" dirty="0"/>
              <a:t>Break Time Again</a:t>
            </a:r>
          </a:p>
        </p:txBody>
      </p:sp>
      <p:pic>
        <p:nvPicPr>
          <p:cNvPr id="9" name="Picture Placeholder 8" descr="A plate with a cup of coffee&#10;&#10;Description automatically generated">
            <a:extLst>
              <a:ext uri="{FF2B5EF4-FFF2-40B4-BE49-F238E27FC236}">
                <a16:creationId xmlns:a16="http://schemas.microsoft.com/office/drawing/2014/main" id="{9797C361-2025-694B-8BC1-BBA88DBAE829}"/>
              </a:ext>
            </a:extLst>
          </p:cNvPr>
          <p:cNvPicPr>
            <a:picLocks noGrp="1" noChangeAspect="1"/>
          </p:cNvPicPr>
          <p:nvPr>
            <p:ph type="pic" idx="3"/>
          </p:nvPr>
        </p:nvPicPr>
        <p:blipFill rotWithShape="1">
          <a:blip r:embed="rId3">
            <a:extLst>
              <a:ext uri="{837473B0-CC2E-450A-ABE3-18F120FF3D39}">
                <a1611:picAttrSrcUrl xmlns:a1611="http://schemas.microsoft.com/office/drawing/2016/11/main" r:id="rId4"/>
              </a:ext>
            </a:extLst>
          </a:blip>
          <a:srcRect t="4328" b="4328"/>
          <a:stretch/>
        </p:blipFill>
        <p:spPr>
          <a:xfrm>
            <a:off x="1143000" y="1585161"/>
            <a:ext cx="8534400" cy="5120640"/>
          </a:xfrm>
          <a:prstGeom prst="rect">
            <a:avLst/>
          </a:prstGeom>
          <a:noFill/>
        </p:spPr>
      </p:pic>
      <p:sp>
        <p:nvSpPr>
          <p:cNvPr id="11" name="Slide Number Placeholder 4">
            <a:extLst>
              <a:ext uri="{FF2B5EF4-FFF2-40B4-BE49-F238E27FC236}">
                <a16:creationId xmlns:a16="http://schemas.microsoft.com/office/drawing/2014/main" id="{4338725A-9B7F-4F1B-8EB5-89AF21A451E3}"/>
              </a:ext>
            </a:extLst>
          </p:cNvPr>
          <p:cNvSpPr>
            <a:spLocks noGrp="1"/>
          </p:cNvSpPr>
          <p:nvPr>
            <p:ph type="sldNum" idx="12"/>
          </p:nvPr>
        </p:nvSpPr>
        <p:spPr/>
        <p:txBody>
          <a:bodyPr/>
          <a:lstStyle/>
          <a:p>
            <a:pPr>
              <a:spcAft>
                <a:spcPts val="600"/>
              </a:spcAft>
            </a:pPr>
            <a:fld id="{B6FDC2BC-9D21-CA4B-9293-99A3AD770EFC}" type="slidenum">
              <a:rPr lang="en-US" smtClean="0"/>
              <a:pPr>
                <a:spcAft>
                  <a:spcPts val="600"/>
                </a:spcAft>
              </a:pPr>
              <a:t>25</a:t>
            </a:fld>
            <a:endParaRPr lang="en-US" dirty="0"/>
          </a:p>
        </p:txBody>
      </p:sp>
    </p:spTree>
    <p:extLst>
      <p:ext uri="{BB962C8B-B14F-4D97-AF65-F5344CB8AC3E}">
        <p14:creationId xmlns:p14="http://schemas.microsoft.com/office/powerpoint/2010/main" val="4058281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40100C-47A5-4B9D-BFAD-80E74A875043}"/>
              </a:ext>
            </a:extLst>
          </p:cNvPr>
          <p:cNvSpPr>
            <a:spLocks noGrp="1"/>
          </p:cNvSpPr>
          <p:nvPr>
            <p:ph type="title"/>
          </p:nvPr>
        </p:nvSpPr>
        <p:spPr/>
        <p:txBody>
          <a:bodyPr/>
          <a:lstStyle/>
          <a:p>
            <a:r>
              <a:rPr lang="en-US" sz="4000" kern="1200" dirty="0">
                <a:solidFill>
                  <a:srgbClr val="FFFFFF"/>
                </a:solidFill>
                <a:ea typeface="+mj-ea"/>
                <a:cs typeface="+mj-cs"/>
              </a:rPr>
              <a:t>Questions…</a:t>
            </a:r>
            <a:endParaRPr lang="en-US" dirty="0"/>
          </a:p>
        </p:txBody>
      </p:sp>
      <p:sp>
        <p:nvSpPr>
          <p:cNvPr id="8" name="Text Placeholder 7">
            <a:extLst>
              <a:ext uri="{FF2B5EF4-FFF2-40B4-BE49-F238E27FC236}">
                <a16:creationId xmlns:a16="http://schemas.microsoft.com/office/drawing/2014/main" id="{EB832DDC-8BC4-8541-ADE5-D3962B95AC82}"/>
              </a:ext>
            </a:extLst>
          </p:cNvPr>
          <p:cNvSpPr>
            <a:spLocks noGrp="1"/>
          </p:cNvSpPr>
          <p:nvPr>
            <p:ph type="body" idx="2"/>
          </p:nvPr>
        </p:nvSpPr>
        <p:spPr>
          <a:xfrm>
            <a:off x="533400" y="1905000"/>
            <a:ext cx="5181600" cy="3810000"/>
          </a:xfrm>
        </p:spPr>
        <p:txBody>
          <a:bodyPr>
            <a:normAutofit/>
          </a:bodyPr>
          <a:lstStyle/>
          <a:p>
            <a:pPr indent="-228600" defTabSz="914400">
              <a:lnSpc>
                <a:spcPct val="90000"/>
              </a:lnSpc>
              <a:spcBef>
                <a:spcPts val="600"/>
              </a:spcBef>
              <a:spcAft>
                <a:spcPts val="600"/>
              </a:spcAft>
              <a:buFont typeface="Wingdings" pitchFamily="2" charset="2"/>
              <a:buChar char="§"/>
            </a:pPr>
            <a:r>
              <a:rPr lang="en-US" sz="2400" dirty="0"/>
              <a:t>Who are the adults in your school who are excellent at building rapport and trust by getting to know students as the complex individuals they are?</a:t>
            </a:r>
          </a:p>
          <a:p>
            <a:pPr indent="-228600" defTabSz="914400">
              <a:lnSpc>
                <a:spcPct val="90000"/>
              </a:lnSpc>
              <a:spcBef>
                <a:spcPts val="600"/>
              </a:spcBef>
              <a:spcAft>
                <a:spcPts val="600"/>
              </a:spcAft>
              <a:buFont typeface="Wingdings" pitchFamily="2" charset="2"/>
              <a:buChar char="§"/>
            </a:pPr>
            <a:r>
              <a:rPr lang="en-US" sz="2400" dirty="0"/>
              <a:t>How do they do it?</a:t>
            </a:r>
          </a:p>
          <a:p>
            <a:pPr indent="-228600" defTabSz="914400">
              <a:lnSpc>
                <a:spcPct val="90000"/>
              </a:lnSpc>
              <a:spcBef>
                <a:spcPts val="600"/>
              </a:spcBef>
              <a:spcAft>
                <a:spcPts val="600"/>
              </a:spcAft>
              <a:buFont typeface="Wingdings" pitchFamily="2" charset="2"/>
              <a:buChar char="§"/>
            </a:pPr>
            <a:r>
              <a:rPr lang="en-US" sz="2400" dirty="0"/>
              <a:t>What learning routines do they use that both hold high expectations and humanize students simultaneously?</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endParaRPr lang="en-US" dirty="0"/>
          </a:p>
        </p:txBody>
      </p:sp>
      <p:sp>
        <p:nvSpPr>
          <p:cNvPr id="13" name="Slide Number Placeholder 6">
            <a:extLst>
              <a:ext uri="{FF2B5EF4-FFF2-40B4-BE49-F238E27FC236}">
                <a16:creationId xmlns:a16="http://schemas.microsoft.com/office/drawing/2014/main" id="{47A7E86E-863A-9E43-A72A-FE5D50A7CD9B}"/>
              </a:ext>
            </a:extLst>
          </p:cNvPr>
          <p:cNvSpPr>
            <a:spLocks noGrp="1"/>
          </p:cNvSpPr>
          <p:nvPr>
            <p:ph type="sldNum" idx="12"/>
          </p:nvPr>
        </p:nvSpPr>
        <p:spPr>
          <a:xfrm>
            <a:off x="533400" y="6477001"/>
            <a:ext cx="381200" cy="228800"/>
          </a:xfrm>
        </p:spPr>
        <p:txBody>
          <a:bodyPr/>
          <a:lstStyle/>
          <a:p>
            <a:pPr>
              <a:spcAft>
                <a:spcPts val="600"/>
              </a:spcAft>
            </a:pPr>
            <a:fld id="{B6FDC2BC-9D21-CA4B-9293-99A3AD770EFC}" type="slidenum">
              <a:rPr lang="en-US" smtClean="0"/>
              <a:pPr>
                <a:spcAft>
                  <a:spcPts val="600"/>
                </a:spcAft>
              </a:pPr>
              <a:t>26</a:t>
            </a:fld>
            <a:endParaRPr lang="en-US" dirty="0"/>
          </a:p>
        </p:txBody>
      </p:sp>
      <p:pic>
        <p:nvPicPr>
          <p:cNvPr id="10" name="Picture 3" descr="A picture containing shape&#10;&#10;Description automatically generated">
            <a:extLst>
              <a:ext uri="{FF2B5EF4-FFF2-40B4-BE49-F238E27FC236}">
                <a16:creationId xmlns:a16="http://schemas.microsoft.com/office/drawing/2014/main" id="{942D6591-BD9F-F44A-8763-882CA4902A39}"/>
              </a:ext>
            </a:extLst>
          </p:cNvPr>
          <p:cNvPicPr>
            <a:picLocks noGrp="1" noChangeAspect="1"/>
          </p:cNvPicPr>
          <p:nvPr>
            <p:ph type="pic" idx="3"/>
          </p:nvPr>
        </p:nvPicPr>
        <p:blipFill rotWithShape="1">
          <a:blip r:embed="rId3"/>
          <a:srcRect t="20000" b="20000"/>
          <a:stretch/>
        </p:blipFill>
        <p:spPr>
          <a:xfrm>
            <a:off x="6019800" y="2057400"/>
            <a:ext cx="5842000" cy="3505200"/>
          </a:xfrm>
          <a:prstGeom prst="rect">
            <a:avLst/>
          </a:prstGeom>
          <a:noFill/>
        </p:spPr>
      </p:pic>
    </p:spTree>
    <p:extLst>
      <p:ext uri="{BB962C8B-B14F-4D97-AF65-F5344CB8AC3E}">
        <p14:creationId xmlns:p14="http://schemas.microsoft.com/office/powerpoint/2010/main" val="2326503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40100C-47A5-4B9D-BFAD-80E74A875043}"/>
              </a:ext>
            </a:extLst>
          </p:cNvPr>
          <p:cNvSpPr>
            <a:spLocks noGrp="1"/>
          </p:cNvSpPr>
          <p:nvPr>
            <p:ph type="title"/>
          </p:nvPr>
        </p:nvSpPr>
        <p:spPr/>
        <p:txBody>
          <a:bodyPr/>
          <a:lstStyle/>
          <a:p>
            <a:r>
              <a:rPr lang="en-US" sz="4000" dirty="0"/>
              <a:t>Article Review Activity</a:t>
            </a:r>
            <a:endParaRPr lang="en-US" dirty="0"/>
          </a:p>
        </p:txBody>
      </p:sp>
      <p:sp>
        <p:nvSpPr>
          <p:cNvPr id="18" name="Text Placeholder 17">
            <a:extLst>
              <a:ext uri="{FF2B5EF4-FFF2-40B4-BE49-F238E27FC236}">
                <a16:creationId xmlns:a16="http://schemas.microsoft.com/office/drawing/2014/main" id="{AF4B632C-EBE3-3244-A9DC-BCC18010D14A}"/>
              </a:ext>
            </a:extLst>
          </p:cNvPr>
          <p:cNvSpPr>
            <a:spLocks noGrp="1"/>
          </p:cNvSpPr>
          <p:nvPr>
            <p:ph type="body" idx="1"/>
          </p:nvPr>
        </p:nvSpPr>
        <p:spPr>
          <a:xfrm>
            <a:off x="533400" y="1676400"/>
            <a:ext cx="4267200" cy="4334520"/>
          </a:xfrm>
        </p:spPr>
        <p:txBody>
          <a:bodyPr/>
          <a:lstStyle/>
          <a:p>
            <a:pPr marL="342900" indent="-342900">
              <a:spcBef>
                <a:spcPts val="0"/>
              </a:spcBef>
              <a:buClr>
                <a:schemeClr val="tx1"/>
              </a:buClr>
              <a:buSzPct val="100000"/>
              <a:buFont typeface="+mj-lt"/>
              <a:buAutoNum type="arabicPeriod"/>
            </a:pPr>
            <a:r>
              <a:rPr lang="en-US" sz="1800" dirty="0"/>
              <a:t>Identify the article corresponding with your breakout room.</a:t>
            </a:r>
            <a:endParaRPr lang="en-US" sz="1800" dirty="0">
              <a:ea typeface="+mn-lt"/>
              <a:cs typeface="+mn-lt"/>
            </a:endParaRPr>
          </a:p>
          <a:p>
            <a:pPr marL="342900" indent="-342900">
              <a:spcBef>
                <a:spcPts val="0"/>
              </a:spcBef>
              <a:buClr>
                <a:schemeClr val="tx1"/>
              </a:buClr>
              <a:buSzPct val="100000"/>
              <a:buFont typeface="+mj-lt"/>
              <a:buAutoNum type="arabicPeriod"/>
            </a:pPr>
            <a:r>
              <a:rPr lang="en-US" sz="1800" dirty="0"/>
              <a:t>Take 3-5 minutes to skim/read the article</a:t>
            </a:r>
            <a:endParaRPr lang="en-US" sz="1800" dirty="0">
              <a:ea typeface="+mn-lt"/>
              <a:cs typeface="+mn-lt"/>
            </a:endParaRPr>
          </a:p>
          <a:p>
            <a:pPr marL="342900" indent="-342900">
              <a:spcBef>
                <a:spcPts val="0"/>
              </a:spcBef>
              <a:buClr>
                <a:schemeClr val="tx1"/>
              </a:buClr>
              <a:buSzPct val="100000"/>
              <a:buFont typeface="+mj-lt"/>
              <a:buAutoNum type="arabicPeriod"/>
            </a:pPr>
            <a:r>
              <a:rPr lang="en-US" sz="1800" dirty="0"/>
              <a:t>Consider what your major takeaways are, and discuss them with your group.</a:t>
            </a:r>
            <a:endParaRPr lang="en-US" sz="1800" dirty="0">
              <a:ea typeface="+mn-lt"/>
              <a:cs typeface="+mn-lt"/>
            </a:endParaRPr>
          </a:p>
          <a:p>
            <a:pPr marL="342900" indent="-342900">
              <a:spcBef>
                <a:spcPts val="0"/>
              </a:spcBef>
              <a:buClr>
                <a:schemeClr val="tx1"/>
              </a:buClr>
              <a:buSzPct val="100000"/>
              <a:buFont typeface="+mj-lt"/>
              <a:buAutoNum type="arabicPeriod"/>
            </a:pPr>
            <a:r>
              <a:rPr lang="en-US" sz="1800" dirty="0"/>
              <a:t>Access the </a:t>
            </a:r>
            <a:r>
              <a:rPr lang="en-US" sz="1800" dirty="0">
                <a:solidFill>
                  <a:srgbClr val="0097A7"/>
                </a:solidFill>
                <a:hlinkClick r:id="rId3"/>
              </a:rPr>
              <a:t>SCRUMBLR</a:t>
            </a:r>
            <a:r>
              <a:rPr lang="en-US" sz="1800" dirty="0"/>
              <a:t> </a:t>
            </a:r>
            <a:endParaRPr lang="en-US" sz="1800" dirty="0">
              <a:ea typeface="+mn-lt"/>
              <a:cs typeface="+mn-lt"/>
            </a:endParaRPr>
          </a:p>
          <a:p>
            <a:pPr marL="342900" indent="-342900">
              <a:spcBef>
                <a:spcPts val="0"/>
              </a:spcBef>
              <a:buClr>
                <a:schemeClr val="tx1"/>
              </a:buClr>
              <a:buSzPct val="100000"/>
              <a:buFont typeface="+mj-lt"/>
              <a:buAutoNum type="arabicPeriod"/>
            </a:pPr>
            <a:r>
              <a:rPr lang="en-US" sz="1800" dirty="0"/>
              <a:t>Use the post-its or 3x5 in </a:t>
            </a:r>
            <a:r>
              <a:rPr lang="en-US" sz="1800" dirty="0" err="1"/>
              <a:t>Scrumblr</a:t>
            </a:r>
            <a:r>
              <a:rPr lang="en-US" sz="1800" dirty="0"/>
              <a:t> cards to capture your thoughts or key ideas from the article.</a:t>
            </a:r>
            <a:endParaRPr lang="en-US" sz="1800" dirty="0">
              <a:ea typeface="+mn-lt"/>
              <a:cs typeface="+mn-lt"/>
            </a:endParaRPr>
          </a:p>
          <a:p>
            <a:pPr marL="342900" indent="-342900">
              <a:spcBef>
                <a:spcPts val="0"/>
              </a:spcBef>
              <a:buClr>
                <a:schemeClr val="tx1"/>
              </a:buClr>
              <a:buSzPct val="100000"/>
              <a:buFont typeface="+mj-lt"/>
              <a:buAutoNum type="arabicPeriod"/>
            </a:pPr>
            <a:r>
              <a:rPr lang="en-US" sz="1800" dirty="0"/>
              <a:t>Ask if someone is willing to share the group’s thoughts about the article</a:t>
            </a:r>
            <a:endParaRPr lang="en-US" sz="1800" dirty="0">
              <a:ea typeface="+mn-lt"/>
              <a:cs typeface="+mn-lt"/>
            </a:endParaRPr>
          </a:p>
          <a:p>
            <a:pPr marL="342900" indent="-342900">
              <a:spcBef>
                <a:spcPts val="0"/>
              </a:spcBef>
              <a:buClr>
                <a:schemeClr val="tx1"/>
              </a:buClr>
              <a:buSzPct val="100000"/>
              <a:buFont typeface="+mj-lt"/>
              <a:buAutoNum type="arabicPeriod"/>
            </a:pPr>
            <a:r>
              <a:rPr lang="en-US" sz="1800" dirty="0"/>
              <a:t>Return to the main room and share learning with the larger group.</a:t>
            </a:r>
          </a:p>
          <a:p>
            <a:pPr marL="647693" indent="-342900">
              <a:buClr>
                <a:schemeClr val="tx1"/>
              </a:buClr>
              <a:buSzPct val="100000"/>
              <a:buFont typeface="+mj-lt"/>
              <a:buAutoNum type="arabicPeriod"/>
            </a:pPr>
            <a:endParaRPr lang="en-US" sz="1800" dirty="0"/>
          </a:p>
          <a:p>
            <a:pPr marL="647693" indent="-342900">
              <a:buClr>
                <a:schemeClr val="tx1"/>
              </a:buClr>
              <a:buSzPct val="100000"/>
              <a:buFont typeface="+mj-lt"/>
              <a:buAutoNum type="arabicPeriod"/>
            </a:pPr>
            <a:endParaRPr lang="en-US" sz="1800" dirty="0"/>
          </a:p>
        </p:txBody>
      </p:sp>
      <p:sp>
        <p:nvSpPr>
          <p:cNvPr id="12" name="Text Placeholder 11">
            <a:extLst>
              <a:ext uri="{FF2B5EF4-FFF2-40B4-BE49-F238E27FC236}">
                <a16:creationId xmlns:a16="http://schemas.microsoft.com/office/drawing/2014/main" id="{681ED9E6-C75B-C74F-9743-D9886D852225}"/>
              </a:ext>
            </a:extLst>
          </p:cNvPr>
          <p:cNvSpPr>
            <a:spLocks noGrp="1"/>
          </p:cNvSpPr>
          <p:nvPr>
            <p:ph type="body" idx="2"/>
          </p:nvPr>
        </p:nvSpPr>
        <p:spPr>
          <a:xfrm>
            <a:off x="5257800" y="1657662"/>
            <a:ext cx="6629400" cy="3200400"/>
          </a:xfrm>
        </p:spPr>
        <p:txBody>
          <a:bodyPr>
            <a:normAutofit/>
          </a:bodyPr>
          <a:lstStyle/>
          <a:p>
            <a:r>
              <a:rPr lang="en-US" sz="1200" dirty="0">
                <a:cs typeface="Arial"/>
              </a:rPr>
              <a:t>Breakout Room 1 – </a:t>
            </a:r>
            <a:r>
              <a:rPr lang="en-US" sz="1200" dirty="0">
                <a:cs typeface="Arial"/>
                <a:hlinkClick r:id="rId4"/>
              </a:rPr>
              <a:t>Getting Classroom Culture Right with Practical SEL</a:t>
            </a:r>
            <a:r>
              <a:rPr lang="en-US" sz="1200" dirty="0">
                <a:cs typeface="Arial"/>
              </a:rPr>
              <a:t> </a:t>
            </a:r>
          </a:p>
          <a:p>
            <a:r>
              <a:rPr lang="en-US" sz="1200" dirty="0">
                <a:solidFill>
                  <a:srgbClr val="000000"/>
                </a:solidFill>
                <a:cs typeface="Arial"/>
              </a:rPr>
              <a:t>Breakout Room 2 – </a:t>
            </a:r>
            <a:r>
              <a:rPr lang="en-US" sz="1200" dirty="0">
                <a:solidFill>
                  <a:srgbClr val="000000"/>
                </a:solidFill>
                <a:cs typeface="Arial"/>
                <a:hlinkClick r:id="rId5">
                  <a:extLst>
                    <a:ext uri="{A12FA001-AC4F-418D-AE19-62706E023703}">
                      <ahyp:hlinkClr xmlns:ahyp="http://schemas.microsoft.com/office/drawing/2018/hyperlinkcolor" val="tx"/>
                    </a:ext>
                  </a:extLst>
                </a:hlinkClick>
              </a:rPr>
              <a:t>Social-Emotional </a:t>
            </a:r>
            <a:r>
              <a:rPr lang="en-US" sz="1200" dirty="0">
                <a:solidFill>
                  <a:srgbClr val="000000"/>
                </a:solidFill>
                <a:cs typeface="Arial"/>
                <a:hlinkClick r:id="rId5"/>
              </a:rPr>
              <a:t>Learning</a:t>
            </a:r>
            <a:r>
              <a:rPr lang="en-US" sz="1200" dirty="0">
                <a:solidFill>
                  <a:srgbClr val="000000"/>
                </a:solidFill>
                <a:cs typeface="Arial"/>
                <a:hlinkClick r:id="rId5">
                  <a:extLst>
                    <a:ext uri="{A12FA001-AC4F-418D-AE19-62706E023703}">
                      <ahyp:hlinkClr xmlns:ahyp="http://schemas.microsoft.com/office/drawing/2018/hyperlinkcolor" val="tx"/>
                    </a:ext>
                  </a:extLst>
                </a:hlinkClick>
              </a:rPr>
              <a:t> Won't Happen Without a Culturally Relevant Start</a:t>
            </a:r>
            <a:endParaRPr lang="en-US" sz="1200" dirty="0">
              <a:solidFill>
                <a:srgbClr val="000000"/>
              </a:solidFill>
              <a:cs typeface="Arial"/>
            </a:endParaRPr>
          </a:p>
          <a:p>
            <a:r>
              <a:rPr lang="en-US" sz="1200" dirty="0">
                <a:cs typeface="Arial"/>
              </a:rPr>
              <a:t>Breakout Room 3 – </a:t>
            </a:r>
            <a:r>
              <a:rPr lang="en-US" sz="1200" dirty="0">
                <a:cs typeface="Arial"/>
                <a:hlinkClick r:id="rId4"/>
              </a:rPr>
              <a:t>Getting Classroom Culture Right with Practical SEL</a:t>
            </a:r>
            <a:r>
              <a:rPr lang="en-US" sz="1200" dirty="0">
                <a:cs typeface="Arial"/>
              </a:rPr>
              <a:t> </a:t>
            </a:r>
            <a:endParaRPr lang="en-US" sz="1200" dirty="0">
              <a:ea typeface="+mn-lt"/>
              <a:cs typeface="+mn-lt"/>
            </a:endParaRPr>
          </a:p>
          <a:p>
            <a:r>
              <a:rPr lang="en-US" sz="1200" dirty="0">
                <a:solidFill>
                  <a:srgbClr val="000000"/>
                </a:solidFill>
                <a:cs typeface="Arial"/>
              </a:rPr>
              <a:t>Breakout Room 4 – </a:t>
            </a:r>
            <a:r>
              <a:rPr lang="en-US" sz="1200" dirty="0">
                <a:solidFill>
                  <a:srgbClr val="000000"/>
                </a:solidFill>
                <a:cs typeface="Arial"/>
                <a:hlinkClick r:id="rId5">
                  <a:extLst>
                    <a:ext uri="{A12FA001-AC4F-418D-AE19-62706E023703}">
                      <ahyp:hlinkClr xmlns:ahyp="http://schemas.microsoft.com/office/drawing/2018/hyperlinkcolor" val="tx"/>
                    </a:ext>
                  </a:extLst>
                </a:hlinkClick>
              </a:rPr>
              <a:t>Social-Emotional </a:t>
            </a:r>
            <a:r>
              <a:rPr lang="en-US" sz="1200" dirty="0">
                <a:solidFill>
                  <a:srgbClr val="000000"/>
                </a:solidFill>
                <a:cs typeface="Arial"/>
                <a:hlinkClick r:id="rId5"/>
              </a:rPr>
              <a:t>Learning</a:t>
            </a:r>
            <a:r>
              <a:rPr lang="en-US" sz="1200" dirty="0">
                <a:solidFill>
                  <a:srgbClr val="000000"/>
                </a:solidFill>
                <a:cs typeface="Arial"/>
                <a:hlinkClick r:id="rId5">
                  <a:extLst>
                    <a:ext uri="{A12FA001-AC4F-418D-AE19-62706E023703}">
                      <ahyp:hlinkClr xmlns:ahyp="http://schemas.microsoft.com/office/drawing/2018/hyperlinkcolor" val="tx"/>
                    </a:ext>
                  </a:extLst>
                </a:hlinkClick>
              </a:rPr>
              <a:t> Won't Happen Without a Culturally Relevant Start</a:t>
            </a:r>
            <a:endParaRPr lang="en-US" sz="1200" dirty="0">
              <a:solidFill>
                <a:srgbClr val="000000"/>
              </a:solidFill>
              <a:cs typeface="Arial"/>
            </a:endParaRPr>
          </a:p>
          <a:p>
            <a:r>
              <a:rPr lang="en-US" sz="1200" dirty="0">
                <a:cs typeface="Arial"/>
              </a:rPr>
              <a:t>Breakout Room 5 – </a:t>
            </a:r>
            <a:r>
              <a:rPr lang="en-US" sz="1200" dirty="0">
                <a:cs typeface="Arial"/>
                <a:hlinkClick r:id="rId4"/>
              </a:rPr>
              <a:t>Getting Classroom Culture Right with Practical SEL</a:t>
            </a:r>
            <a:r>
              <a:rPr lang="en-US" sz="1200" dirty="0">
                <a:cs typeface="Arial"/>
              </a:rPr>
              <a:t> </a:t>
            </a:r>
            <a:endParaRPr lang="en-US" sz="1200" dirty="0">
              <a:ea typeface="+mn-lt"/>
              <a:cs typeface="+mn-lt"/>
            </a:endParaRPr>
          </a:p>
          <a:p>
            <a:r>
              <a:rPr lang="en-US" sz="1200" dirty="0">
                <a:cs typeface="Arial"/>
              </a:rPr>
              <a:t>Breakout Room 6 – </a:t>
            </a:r>
            <a:r>
              <a:rPr lang="en-US" sz="1200" dirty="0">
                <a:cs typeface="Arial"/>
                <a:hlinkClick r:id="rId5"/>
              </a:rPr>
              <a:t>Social-Emotional Learning Won't Happen Without a Culturally Relevant Start</a:t>
            </a:r>
            <a:endParaRPr lang="en-US" sz="1200" dirty="0"/>
          </a:p>
          <a:p>
            <a:endParaRPr lang="en-US" sz="1200" dirty="0"/>
          </a:p>
        </p:txBody>
      </p:sp>
      <p:pic>
        <p:nvPicPr>
          <p:cNvPr id="11" name="Picture 5" descr="A picture of a whiteboard">
            <a:extLst>
              <a:ext uri="{FF2B5EF4-FFF2-40B4-BE49-F238E27FC236}">
                <a16:creationId xmlns:a16="http://schemas.microsoft.com/office/drawing/2014/main" id="{11824810-CDEC-D346-AD05-14E35E875D12}"/>
              </a:ext>
            </a:extLst>
          </p:cNvPr>
          <p:cNvPicPr>
            <a:picLocks noGrp="1" noChangeAspect="1"/>
          </p:cNvPicPr>
          <p:nvPr>
            <p:ph type="pic" idx="3"/>
          </p:nvPr>
        </p:nvPicPr>
        <p:blipFill rotWithShape="1">
          <a:blip r:embed="rId6"/>
          <a:srcRect l="-1874" r="-1874"/>
          <a:stretch/>
        </p:blipFill>
        <p:spPr>
          <a:xfrm>
            <a:off x="5372100" y="4038600"/>
            <a:ext cx="4533900" cy="2266950"/>
          </a:xfrm>
          <a:prstGeom prst="rect">
            <a:avLst/>
          </a:prstGeom>
        </p:spPr>
      </p:pic>
      <p:sp>
        <p:nvSpPr>
          <p:cNvPr id="14" name="Slide Number Placeholder 6">
            <a:extLst>
              <a:ext uri="{FF2B5EF4-FFF2-40B4-BE49-F238E27FC236}">
                <a16:creationId xmlns:a16="http://schemas.microsoft.com/office/drawing/2014/main" id="{0BDFF8A5-157C-D040-AACA-1A695C250C96}"/>
              </a:ext>
            </a:extLst>
          </p:cNvPr>
          <p:cNvSpPr>
            <a:spLocks noGrp="1"/>
          </p:cNvSpPr>
          <p:nvPr>
            <p:ph type="sldNum" idx="12"/>
          </p:nvPr>
        </p:nvSpPr>
        <p:spPr/>
        <p:txBody>
          <a:bodyPr/>
          <a:lstStyle/>
          <a:p>
            <a:pPr>
              <a:spcAft>
                <a:spcPts val="600"/>
              </a:spcAft>
            </a:pPr>
            <a:fld id="{B6FDC2BC-9D21-CA4B-9293-99A3AD770EFC}" type="slidenum">
              <a:rPr lang="en-US" smtClean="0"/>
              <a:pPr>
                <a:spcAft>
                  <a:spcPts val="600"/>
                </a:spcAft>
              </a:pPr>
              <a:t>27</a:t>
            </a:fld>
            <a:endParaRPr lang="en-US" dirty="0"/>
          </a:p>
        </p:txBody>
      </p:sp>
    </p:spTree>
    <p:extLst>
      <p:ext uri="{BB962C8B-B14F-4D97-AF65-F5344CB8AC3E}">
        <p14:creationId xmlns:p14="http://schemas.microsoft.com/office/powerpoint/2010/main" val="1594313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D1B87F-CF8B-D848-8510-56FE3B111E9E}"/>
              </a:ext>
            </a:extLst>
          </p:cNvPr>
          <p:cNvSpPr>
            <a:spLocks noGrp="1"/>
          </p:cNvSpPr>
          <p:nvPr>
            <p:ph type="body" idx="1"/>
          </p:nvPr>
        </p:nvSpPr>
        <p:spPr>
          <a:xfrm>
            <a:off x="227330" y="1603051"/>
            <a:ext cx="11125200" cy="963341"/>
          </a:xfrm>
        </p:spPr>
        <p:txBody>
          <a:bodyPr/>
          <a:lstStyle/>
          <a:p>
            <a:pPr marL="304793" indent="0">
              <a:lnSpc>
                <a:spcPct val="90000"/>
              </a:lnSpc>
              <a:spcBef>
                <a:spcPct val="0"/>
              </a:spcBef>
              <a:spcAft>
                <a:spcPts val="600"/>
              </a:spcAft>
            </a:pPr>
            <a:r>
              <a:rPr lang="en-US" dirty="0">
                <a:solidFill>
                  <a:srgbClr val="00B0F0"/>
                </a:solidFill>
              </a:rPr>
              <a:t>Having high expectations of students is the foundation for integrating culturally responsive practices. </a:t>
            </a:r>
          </a:p>
        </p:txBody>
      </p:sp>
      <p:sp>
        <p:nvSpPr>
          <p:cNvPr id="9" name="Text Placeholder 8">
            <a:extLst>
              <a:ext uri="{FF2B5EF4-FFF2-40B4-BE49-F238E27FC236}">
                <a16:creationId xmlns:a16="http://schemas.microsoft.com/office/drawing/2014/main" id="{5EF2CB55-3384-8540-8A29-5DE6408A4A04}"/>
              </a:ext>
            </a:extLst>
          </p:cNvPr>
          <p:cNvSpPr>
            <a:spLocks noGrp="1"/>
          </p:cNvSpPr>
          <p:nvPr>
            <p:ph type="body" idx="2"/>
          </p:nvPr>
        </p:nvSpPr>
        <p:spPr>
          <a:xfrm>
            <a:off x="914400" y="3075918"/>
            <a:ext cx="3390900" cy="1084342"/>
          </a:xfrm>
        </p:spPr>
        <p:txBody>
          <a:bodyPr>
            <a:normAutofit/>
          </a:bodyPr>
          <a:lstStyle/>
          <a:p>
            <a:pPr marL="0" lvl="0" indent="0" algn="ctr" defTabSz="457200">
              <a:spcBef>
                <a:spcPts val="0"/>
              </a:spcBef>
              <a:buClrTx/>
              <a:buSzTx/>
              <a:buNone/>
            </a:pPr>
            <a:r>
              <a:rPr lang="en-US" sz="3600" dirty="0">
                <a:solidFill>
                  <a:srgbClr val="000000"/>
                </a:solidFill>
              </a:rPr>
              <a:t>True or False?</a:t>
            </a:r>
            <a:endParaRPr lang="en-US" sz="2400" dirty="0">
              <a:solidFill>
                <a:srgbClr val="000000"/>
              </a:solidFill>
            </a:endParaRPr>
          </a:p>
          <a:p>
            <a:endParaRPr lang="en-US" sz="3600" dirty="0"/>
          </a:p>
        </p:txBody>
      </p:sp>
      <p:sp>
        <p:nvSpPr>
          <p:cNvPr id="13" name="Text Placeholder 12">
            <a:extLst>
              <a:ext uri="{FF2B5EF4-FFF2-40B4-BE49-F238E27FC236}">
                <a16:creationId xmlns:a16="http://schemas.microsoft.com/office/drawing/2014/main" id="{3B9F5820-BCCF-784D-A6A2-08427B15E675}"/>
              </a:ext>
            </a:extLst>
          </p:cNvPr>
          <p:cNvSpPr>
            <a:spLocks noGrp="1"/>
          </p:cNvSpPr>
          <p:nvPr>
            <p:ph type="body" idx="4"/>
          </p:nvPr>
        </p:nvSpPr>
        <p:spPr>
          <a:xfrm>
            <a:off x="457200" y="4343599"/>
            <a:ext cx="11506200" cy="1981002"/>
          </a:xfrm>
        </p:spPr>
        <p:txBody>
          <a:bodyPr/>
          <a:lstStyle/>
          <a:p>
            <a:pPr marL="304793" indent="0"/>
            <a:r>
              <a:rPr lang="en-US" b="1" dirty="0">
                <a:solidFill>
                  <a:srgbClr val="00B0F0"/>
                </a:solidFill>
                <a:cs typeface="Calibri"/>
              </a:rPr>
              <a:t>FALSE. </a:t>
            </a:r>
            <a:r>
              <a:rPr lang="en-US" dirty="0"/>
              <a:t>Although it is important to have high expectations of students, the real foundation of culturally responsive practices is to create an environment where high expectations are accompanied with high support. Students should feel that the teacher sets high demands for them to reach each individual student’s highest potential and will work with them to ensure that they reach those demands.</a:t>
            </a:r>
          </a:p>
          <a:p>
            <a:pPr marL="304793" indent="0"/>
            <a:endParaRPr lang="en-US" dirty="0">
              <a:solidFill>
                <a:schemeClr val="tx1"/>
              </a:solidFill>
            </a:endParaRPr>
          </a:p>
        </p:txBody>
      </p:sp>
      <p:pic>
        <p:nvPicPr>
          <p:cNvPr id="17" name="Picture 6" descr="Plus or minus icons">
            <a:extLst>
              <a:ext uri="{FF2B5EF4-FFF2-40B4-BE49-F238E27FC236}">
                <a16:creationId xmlns:a16="http://schemas.microsoft.com/office/drawing/2014/main" id="{591DE6F9-5199-D74F-BE35-6DEC358ABDB9}"/>
              </a:ext>
            </a:extLst>
          </p:cNvPr>
          <p:cNvPicPr>
            <a:picLocks noGrp="1" noChangeAspect="1"/>
          </p:cNvPicPr>
          <p:nvPr>
            <p:ph type="pic" idx="3"/>
          </p:nvPr>
        </p:nvPicPr>
        <p:blipFill>
          <a:blip r:embed="rId3">
            <a:extLst>
              <a:ext uri="{837473B0-CC2E-450A-ABE3-18F120FF3D39}">
                <a1611:picAttrSrcUrl xmlns:a1611="http://schemas.microsoft.com/office/drawing/2016/11/main" r:id="rId4"/>
              </a:ext>
            </a:extLst>
          </a:blip>
          <a:srcRect t="1405" b="1405"/>
          <a:stretch>
            <a:fillRect/>
          </a:stretch>
        </p:blipFill>
        <p:spPr>
          <a:xfrm>
            <a:off x="4305300" y="2689997"/>
            <a:ext cx="2514600" cy="1508760"/>
          </a:xfrm>
          <a:prstGeom prst="rect">
            <a:avLst/>
          </a:prstGeom>
        </p:spPr>
      </p:pic>
      <p:sp>
        <p:nvSpPr>
          <p:cNvPr id="21" name="Google Shape;188;p28">
            <a:extLst>
              <a:ext uri="{FF2B5EF4-FFF2-40B4-BE49-F238E27FC236}">
                <a16:creationId xmlns:a16="http://schemas.microsoft.com/office/drawing/2014/main" id="{F98872B8-EDE4-B848-B6D7-02F3C3453FC1}"/>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28</a:t>
            </a:fld>
            <a:endParaRPr kern="0" dirty="0">
              <a:solidFill>
                <a:srgbClr val="000000"/>
              </a:solidFill>
            </a:endParaRPr>
          </a:p>
        </p:txBody>
      </p:sp>
    </p:spTree>
    <p:extLst>
      <p:ext uri="{BB962C8B-B14F-4D97-AF65-F5344CB8AC3E}">
        <p14:creationId xmlns:p14="http://schemas.microsoft.com/office/powerpoint/2010/main" val="2848524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28A5CC7-5E0E-D748-B6D4-6EBC873EDDBA}"/>
              </a:ext>
            </a:extLst>
          </p:cNvPr>
          <p:cNvSpPr>
            <a:spLocks noGrp="1"/>
          </p:cNvSpPr>
          <p:nvPr>
            <p:ph type="title"/>
          </p:nvPr>
        </p:nvSpPr>
        <p:spPr>
          <a:xfrm>
            <a:off x="0" y="457200"/>
            <a:ext cx="12192000" cy="914400"/>
          </a:xfrm>
        </p:spPr>
        <p:txBody>
          <a:bodyPr lIns="548640">
            <a:noAutofit/>
          </a:bodyPr>
          <a:lstStyle/>
          <a:p>
            <a:pPr defTabSz="914400"/>
            <a:r>
              <a:rPr lang="en-US" sz="4000" dirty="0">
                <a:latin typeface="+mj-lt"/>
              </a:rPr>
              <a:t>Equity-Focused SEL</a:t>
            </a:r>
          </a:p>
        </p:txBody>
      </p:sp>
      <p:pic>
        <p:nvPicPr>
          <p:cNvPr id="4" name="Picture 4" descr="chart of equity-focused SEL">
            <a:extLst>
              <a:ext uri="{FF2B5EF4-FFF2-40B4-BE49-F238E27FC236}">
                <a16:creationId xmlns:a16="http://schemas.microsoft.com/office/drawing/2014/main" id="{D64AC05B-C2F8-4F71-B25C-280FF67B649B}"/>
              </a:ext>
            </a:extLst>
          </p:cNvPr>
          <p:cNvPicPr>
            <a:picLocks noChangeAspect="1"/>
          </p:cNvPicPr>
          <p:nvPr/>
        </p:nvPicPr>
        <p:blipFill>
          <a:blip r:embed="rId3"/>
          <a:stretch>
            <a:fillRect/>
          </a:stretch>
        </p:blipFill>
        <p:spPr>
          <a:xfrm>
            <a:off x="400050" y="1371600"/>
            <a:ext cx="6353175" cy="1618741"/>
          </a:xfrm>
          <a:prstGeom prst="rect">
            <a:avLst/>
          </a:prstGeom>
        </p:spPr>
      </p:pic>
      <p:sp>
        <p:nvSpPr>
          <p:cNvPr id="5" name="TextBox 4">
            <a:extLst>
              <a:ext uri="{FF2B5EF4-FFF2-40B4-BE49-F238E27FC236}">
                <a16:creationId xmlns:a16="http://schemas.microsoft.com/office/drawing/2014/main" id="{62C626F2-8DCF-4858-B339-3A668F4BB550}"/>
              </a:ext>
            </a:extLst>
          </p:cNvPr>
          <p:cNvSpPr txBox="1"/>
          <p:nvPr/>
        </p:nvSpPr>
        <p:spPr>
          <a:xfrm>
            <a:off x="990600" y="3038371"/>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Access to SEL</a:t>
            </a:r>
            <a:r>
              <a:rPr lang="en-US" dirty="0"/>
              <a:t> refers to the imperative that </a:t>
            </a:r>
            <a:r>
              <a:rPr lang="en-US" b="1" dirty="0"/>
              <a:t>all students </a:t>
            </a:r>
            <a:r>
              <a:rPr lang="en-US" dirty="0"/>
              <a:t>have opportunities for SEL experiences and skill development as part of a tiered system of supports.</a:t>
            </a:r>
            <a:endParaRPr lang="en-US" b="1" dirty="0"/>
          </a:p>
        </p:txBody>
      </p:sp>
      <p:sp>
        <p:nvSpPr>
          <p:cNvPr id="6" name="TextBox 5">
            <a:extLst>
              <a:ext uri="{FF2B5EF4-FFF2-40B4-BE49-F238E27FC236}">
                <a16:creationId xmlns:a16="http://schemas.microsoft.com/office/drawing/2014/main" id="{E6F4CF7E-51AA-49D2-9EA2-AED135A3C1A0}"/>
              </a:ext>
            </a:extLst>
          </p:cNvPr>
          <p:cNvSpPr txBox="1"/>
          <p:nvPr/>
        </p:nvSpPr>
        <p:spPr>
          <a:xfrm>
            <a:off x="4572000" y="3038371"/>
            <a:ext cx="27432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Culturally Proficient SEL</a:t>
            </a:r>
            <a:r>
              <a:rPr lang="en-US" dirty="0"/>
              <a:t> refers to the creation of learning experiences that are </a:t>
            </a:r>
            <a:r>
              <a:rPr lang="en-US" b="1" dirty="0"/>
              <a:t>bias-free </a:t>
            </a:r>
            <a:r>
              <a:rPr lang="en-US" dirty="0"/>
              <a:t>and </a:t>
            </a:r>
            <a:r>
              <a:rPr lang="en-US" b="1" dirty="0"/>
              <a:t>respectful </a:t>
            </a:r>
            <a:r>
              <a:rPr lang="en-US" dirty="0"/>
              <a:t> of students' diverse backgrounds, identities, strengths, and challenges</a:t>
            </a:r>
            <a:endParaRPr lang="en-US" b="1" dirty="0"/>
          </a:p>
        </p:txBody>
      </p:sp>
      <p:pic>
        <p:nvPicPr>
          <p:cNvPr id="2" name="Picture 2" descr="Massachusetts State Veteran's Benefits | Military.com">
            <a:extLst>
              <a:ext uri="{FF2B5EF4-FFF2-40B4-BE49-F238E27FC236}">
                <a16:creationId xmlns:a16="http://schemas.microsoft.com/office/drawing/2014/main" id="{23DABA64-78BC-43BE-B650-271D6E1B891D}"/>
              </a:ext>
            </a:extLst>
          </p:cNvPr>
          <p:cNvPicPr>
            <a:picLocks noChangeAspect="1"/>
          </p:cNvPicPr>
          <p:nvPr/>
        </p:nvPicPr>
        <p:blipFill>
          <a:blip r:embed="rId4"/>
          <a:stretch>
            <a:fillRect/>
          </a:stretch>
        </p:blipFill>
        <p:spPr>
          <a:xfrm>
            <a:off x="5448300" y="5638800"/>
            <a:ext cx="1304925" cy="866775"/>
          </a:xfrm>
          <a:prstGeom prst="rect">
            <a:avLst/>
          </a:prstGeom>
        </p:spPr>
      </p:pic>
      <p:sp>
        <p:nvSpPr>
          <p:cNvPr id="8" name="TextBox 7">
            <a:extLst>
              <a:ext uri="{FF2B5EF4-FFF2-40B4-BE49-F238E27FC236}">
                <a16:creationId xmlns:a16="http://schemas.microsoft.com/office/drawing/2014/main" id="{82A4BC1D-90A4-40AB-908D-224197B08BD8}"/>
              </a:ext>
            </a:extLst>
          </p:cNvPr>
          <p:cNvSpPr txBox="1"/>
          <p:nvPr/>
        </p:nvSpPr>
        <p:spPr>
          <a:xfrm>
            <a:off x="7943850" y="1536680"/>
            <a:ext cx="410007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Culturally Responsive &amp; Sustaining SEL</a:t>
            </a:r>
            <a:r>
              <a:rPr lang="en-US" dirty="0"/>
              <a:t> refers to practices that </a:t>
            </a:r>
            <a:r>
              <a:rPr lang="en-US" b="1" dirty="0"/>
              <a:t>actively draw upon</a:t>
            </a:r>
            <a:r>
              <a:rPr lang="en-US" dirty="0"/>
              <a:t> (responsive) </a:t>
            </a:r>
            <a:r>
              <a:rPr lang="en-US" b="1" dirty="0"/>
              <a:t>and explicitly support</a:t>
            </a:r>
            <a:r>
              <a:rPr lang="en-US" dirty="0"/>
              <a:t> (sustaining) students' diverse backgrounds, identities, strengths, and challenges as a strategy to </a:t>
            </a:r>
            <a:r>
              <a:rPr lang="en-US" b="1" dirty="0"/>
              <a:t>deepen learning</a:t>
            </a:r>
            <a:r>
              <a:rPr lang="en-US" dirty="0"/>
              <a:t>.  These practices must be interwoven with efforts that seek to address systemic inequities and advance equity goals...</a:t>
            </a:r>
          </a:p>
        </p:txBody>
      </p:sp>
      <p:pic>
        <p:nvPicPr>
          <p:cNvPr id="9" name="Picture 9" descr="image of a diagram">
            <a:extLst>
              <a:ext uri="{FF2B5EF4-FFF2-40B4-BE49-F238E27FC236}">
                <a16:creationId xmlns:a16="http://schemas.microsoft.com/office/drawing/2014/main" id="{C78BB4AA-1579-49E8-B9DE-7A95AD3DCC91}"/>
              </a:ext>
            </a:extLst>
          </p:cNvPr>
          <p:cNvPicPr>
            <a:picLocks noChangeAspect="1"/>
          </p:cNvPicPr>
          <p:nvPr/>
        </p:nvPicPr>
        <p:blipFill>
          <a:blip r:embed="rId5"/>
          <a:stretch>
            <a:fillRect/>
          </a:stretch>
        </p:blipFill>
        <p:spPr>
          <a:xfrm>
            <a:off x="8929453" y="4722546"/>
            <a:ext cx="1971675" cy="1832508"/>
          </a:xfrm>
          <a:prstGeom prst="rect">
            <a:avLst/>
          </a:prstGeom>
        </p:spPr>
      </p:pic>
      <p:sp>
        <p:nvSpPr>
          <p:cNvPr id="3" name="TextBox 2">
            <a:extLst>
              <a:ext uri="{FF2B5EF4-FFF2-40B4-BE49-F238E27FC236}">
                <a16:creationId xmlns:a16="http://schemas.microsoft.com/office/drawing/2014/main" id="{B4E8260A-8F64-4B43-A928-BFA3E0EA4CA4}"/>
              </a:ext>
            </a:extLst>
          </p:cNvPr>
          <p:cNvSpPr txBox="1"/>
          <p:nvPr/>
        </p:nvSpPr>
        <p:spPr>
          <a:xfrm>
            <a:off x="473914" y="5823117"/>
            <a:ext cx="56388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6"/>
              </a:rPr>
              <a:t>https://www.doe.mass.edu/sfs/sel/sel-all.docx</a:t>
            </a:r>
            <a:endParaRPr lang="en-US" dirty="0"/>
          </a:p>
          <a:p>
            <a:pPr algn="l"/>
            <a:endParaRPr lang="en-US" dirty="0"/>
          </a:p>
        </p:txBody>
      </p:sp>
      <p:sp>
        <p:nvSpPr>
          <p:cNvPr id="11" name="Google Shape;188;p28">
            <a:extLst>
              <a:ext uri="{FF2B5EF4-FFF2-40B4-BE49-F238E27FC236}">
                <a16:creationId xmlns:a16="http://schemas.microsoft.com/office/drawing/2014/main" id="{6D816793-66B5-CE4E-AFD7-A4291628D0D1}"/>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29</a:t>
            </a:fld>
            <a:endParaRPr kern="0" dirty="0">
              <a:solidFill>
                <a:srgbClr val="000000"/>
              </a:solidFill>
            </a:endParaRPr>
          </a:p>
        </p:txBody>
      </p:sp>
    </p:spTree>
    <p:extLst>
      <p:ext uri="{BB962C8B-B14F-4D97-AF65-F5344CB8AC3E}">
        <p14:creationId xmlns:p14="http://schemas.microsoft.com/office/powerpoint/2010/main" val="39113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0" y="533401"/>
            <a:ext cx="12192000" cy="914400"/>
          </a:xfrm>
          <a:prstGeom prst="rect">
            <a:avLst/>
          </a:prstGeom>
          <a:solidFill>
            <a:schemeClr val="accent3"/>
          </a:solidFill>
          <a:ln>
            <a:noFill/>
          </a:ln>
        </p:spPr>
        <p:txBody>
          <a:bodyPr spcFirstLastPara="1" wrap="square" lIns="548633" tIns="0" rIns="548633" bIns="0" anchor="ctr" anchorCtr="0">
            <a:noAutofit/>
          </a:bodyPr>
          <a:lstStyle/>
          <a:p>
            <a:pPr>
              <a:buClr>
                <a:srgbClr val="000000"/>
              </a:buClr>
              <a:buSzPts val="2100"/>
            </a:pPr>
            <a:r>
              <a:rPr lang="en" dirty="0">
                <a:solidFill>
                  <a:srgbClr val="FFFFFF"/>
                </a:solidFill>
              </a:rPr>
              <a:t>Long-Term Learning Target</a:t>
            </a:r>
            <a:endParaRPr sz="3467" dirty="0"/>
          </a:p>
        </p:txBody>
      </p:sp>
      <p:sp>
        <p:nvSpPr>
          <p:cNvPr id="187" name="Google Shape;187;p28"/>
          <p:cNvSpPr txBox="1">
            <a:spLocks noGrp="1"/>
          </p:cNvSpPr>
          <p:nvPr>
            <p:ph type="body" idx="2"/>
          </p:nvPr>
        </p:nvSpPr>
        <p:spPr>
          <a:xfrm>
            <a:off x="533400" y="1843987"/>
            <a:ext cx="4894944" cy="4556813"/>
          </a:xfrm>
          <a:prstGeom prst="rect">
            <a:avLst/>
          </a:prstGeom>
          <a:noFill/>
          <a:ln>
            <a:noFill/>
          </a:ln>
        </p:spPr>
        <p:txBody>
          <a:bodyPr spcFirstLastPara="1" wrap="square" lIns="0" tIns="0" rIns="0" bIns="0" anchor="t" anchorCtr="0">
            <a:noAutofit/>
          </a:bodyPr>
          <a:lstStyle/>
          <a:p>
            <a:pPr marL="0" indent="0">
              <a:buNone/>
            </a:pPr>
            <a:r>
              <a:rPr lang="en-US" sz="3200" dirty="0">
                <a:solidFill>
                  <a:srgbClr val="43467B"/>
                </a:solidFill>
              </a:rPr>
              <a:t>To build the </a:t>
            </a:r>
            <a:r>
              <a:rPr lang="en-US" sz="3200" b="1" dirty="0">
                <a:solidFill>
                  <a:srgbClr val="43467B"/>
                </a:solidFill>
              </a:rPr>
              <a:t>capacity</a:t>
            </a:r>
            <a:r>
              <a:rPr lang="en-US" sz="3200" dirty="0">
                <a:solidFill>
                  <a:srgbClr val="43467B"/>
                </a:solidFill>
              </a:rPr>
              <a:t> of teachers and educational leaders to </a:t>
            </a:r>
            <a:r>
              <a:rPr lang="en-US" sz="3200" b="1" dirty="0">
                <a:solidFill>
                  <a:srgbClr val="43467B"/>
                </a:solidFill>
              </a:rPr>
              <a:t>effectively integrate </a:t>
            </a:r>
            <a:r>
              <a:rPr lang="en-US" sz="3200" dirty="0">
                <a:solidFill>
                  <a:srgbClr val="43467B"/>
                </a:solidFill>
              </a:rPr>
              <a:t>SEL in remote learning environments for </a:t>
            </a:r>
            <a:r>
              <a:rPr lang="en-US" sz="3200" b="1" dirty="0">
                <a:solidFill>
                  <a:srgbClr val="43467B"/>
                </a:solidFill>
              </a:rPr>
              <a:t>all students</a:t>
            </a:r>
            <a:endParaRPr lang="en-US" sz="3200" dirty="0"/>
          </a:p>
          <a:p>
            <a:pPr marL="186262" indent="0">
              <a:buNone/>
            </a:pPr>
            <a:endParaRPr lang="en-US" sz="3200" dirty="0"/>
          </a:p>
        </p:txBody>
      </p:sp>
      <p:sp>
        <p:nvSpPr>
          <p:cNvPr id="188" name="Google Shape;188;p28"/>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3</a:t>
            </a:fld>
            <a:endParaRPr kern="0" dirty="0">
              <a:solidFill>
                <a:srgbClr val="000000"/>
              </a:solidFill>
            </a:endParaRPr>
          </a:p>
        </p:txBody>
      </p:sp>
      <p:pic>
        <p:nvPicPr>
          <p:cNvPr id="8" name="Google Shape;196;p29" descr="blurred photo of library bookshelves" title="image">
            <a:extLst>
              <a:ext uri="{FF2B5EF4-FFF2-40B4-BE49-F238E27FC236}">
                <a16:creationId xmlns:a16="http://schemas.microsoft.com/office/drawing/2014/main" id="{83E98ADD-7E29-BB4B-A840-0571AEE460B6}"/>
              </a:ext>
            </a:extLst>
          </p:cNvPr>
          <p:cNvPicPr preferRelativeResize="0">
            <a:picLocks noGrp="1"/>
          </p:cNvPicPr>
          <p:nvPr>
            <p:ph type="pic" idx="3"/>
          </p:nvPr>
        </p:nvPicPr>
        <p:blipFill rotWithShape="1">
          <a:blip r:embed="rId3">
            <a:alphaModFix/>
          </a:blip>
          <a:srcRect t="5056" b="5056"/>
          <a:stretch/>
        </p:blipFill>
        <p:spPr>
          <a:xfrm>
            <a:off x="5943600" y="2057400"/>
            <a:ext cx="5715000" cy="3657600"/>
          </a:xfrm>
          <a:prstGeom prst="rect">
            <a:avLst/>
          </a:prstGeom>
          <a:noFill/>
          <a:ln>
            <a:noFill/>
          </a:ln>
        </p:spPr>
      </p:pic>
    </p:spTree>
    <p:extLst>
      <p:ext uri="{BB962C8B-B14F-4D97-AF65-F5344CB8AC3E}">
        <p14:creationId xmlns:p14="http://schemas.microsoft.com/office/powerpoint/2010/main" val="1576407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CA493C-994E-434E-B421-817AFBF76363}"/>
              </a:ext>
            </a:extLst>
          </p:cNvPr>
          <p:cNvSpPr>
            <a:spLocks noGrp="1"/>
          </p:cNvSpPr>
          <p:nvPr>
            <p:ph type="title"/>
          </p:nvPr>
        </p:nvSpPr>
        <p:spPr>
          <a:xfrm>
            <a:off x="0" y="457200"/>
            <a:ext cx="12192000" cy="914400"/>
          </a:xfrm>
        </p:spPr>
        <p:txBody>
          <a:bodyPr lIns="548640">
            <a:noAutofit/>
          </a:bodyPr>
          <a:lstStyle/>
          <a:p>
            <a:r>
              <a:rPr lang="en-US" dirty="0"/>
              <a:t>Exploring the document</a:t>
            </a:r>
          </a:p>
        </p:txBody>
      </p:sp>
      <p:sp>
        <p:nvSpPr>
          <p:cNvPr id="7" name="TextBox 6">
            <a:extLst>
              <a:ext uri="{FF2B5EF4-FFF2-40B4-BE49-F238E27FC236}">
                <a16:creationId xmlns:a16="http://schemas.microsoft.com/office/drawing/2014/main" id="{047B05C9-674E-4F00-8A1C-24BE84A7F774}"/>
              </a:ext>
            </a:extLst>
          </p:cNvPr>
          <p:cNvSpPr txBox="1"/>
          <p:nvPr/>
        </p:nvSpPr>
        <p:spPr>
          <a:xfrm>
            <a:off x="533400" y="1420323"/>
            <a:ext cx="4790608" cy="4539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ea typeface="+mn-lt"/>
                <a:cs typeface="+mn-lt"/>
              </a:rPr>
              <a:t>Each breakout room has been assigned a specific section of </a:t>
            </a:r>
            <a:r>
              <a:rPr lang="en-US" sz="1700" i="1" dirty="0">
                <a:ea typeface="+mn-lt"/>
                <a:cs typeface="+mn-lt"/>
              </a:rPr>
              <a:t>Massachusetts Department of Elementary and Secondary Education </a:t>
            </a:r>
            <a:r>
              <a:rPr lang="en-US" sz="1700" b="1" i="1" dirty="0">
                <a:ea typeface="+mn-lt"/>
                <a:cs typeface="+mn-lt"/>
              </a:rPr>
              <a:t>Culturally Responsive Social-Emotional Competency Development</a:t>
            </a:r>
            <a:r>
              <a:rPr lang="en-US" sz="1700" dirty="0">
                <a:ea typeface="+mn-lt"/>
                <a:cs typeface="+mn-lt"/>
              </a:rPr>
              <a:t> document.</a:t>
            </a:r>
          </a:p>
          <a:p>
            <a:endParaRPr lang="en-US" sz="1700" dirty="0">
              <a:ea typeface="+mn-lt"/>
              <a:cs typeface="+mn-lt"/>
            </a:endParaRPr>
          </a:p>
          <a:p>
            <a:r>
              <a:rPr lang="en-US" sz="1700" dirty="0">
                <a:ea typeface="+mn-lt"/>
                <a:cs typeface="+mn-lt"/>
              </a:rPr>
              <a:t>In your group review/skim/read the information from your section.  </a:t>
            </a:r>
          </a:p>
          <a:p>
            <a:endParaRPr lang="en-US" sz="1700" dirty="0">
              <a:ea typeface="+mn-lt"/>
              <a:cs typeface="+mn-lt"/>
            </a:endParaRPr>
          </a:p>
          <a:p>
            <a:r>
              <a:rPr lang="en-US" sz="1700" dirty="0">
                <a:ea typeface="+mn-lt"/>
                <a:cs typeface="+mn-lt"/>
              </a:rPr>
              <a:t>Additionally, click on two of the links from the section to explore the additional resources.</a:t>
            </a:r>
          </a:p>
          <a:p>
            <a:endParaRPr lang="en-US" sz="1700" dirty="0"/>
          </a:p>
          <a:p>
            <a:r>
              <a:rPr lang="en-US" sz="1700" dirty="0"/>
              <a:t>In the note catcher, craft notes for the section – what was interesting, important, a summary, a key phrase.  The goal is for participants to have notes on each section without having to specifically read the entire document.</a:t>
            </a:r>
          </a:p>
        </p:txBody>
      </p:sp>
      <p:sp>
        <p:nvSpPr>
          <p:cNvPr id="4" name="TextBox 3">
            <a:extLst>
              <a:ext uri="{FF2B5EF4-FFF2-40B4-BE49-F238E27FC236}">
                <a16:creationId xmlns:a16="http://schemas.microsoft.com/office/drawing/2014/main" id="{92DAE50F-99AD-4055-8B56-4E8C8F05967C}"/>
              </a:ext>
            </a:extLst>
          </p:cNvPr>
          <p:cNvSpPr txBox="1"/>
          <p:nvPr/>
        </p:nvSpPr>
        <p:spPr>
          <a:xfrm>
            <a:off x="5324008" y="1427818"/>
            <a:ext cx="6772276"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hlinkClick r:id="rId3"/>
              </a:rPr>
              <a:t>https://www.doe.mass.edu/sfs/sel/sel-all.docx</a:t>
            </a:r>
            <a:br>
              <a:rPr lang="en-US" sz="1400" dirty="0">
                <a:ea typeface="+mn-lt"/>
                <a:cs typeface="+mn-lt"/>
              </a:rPr>
            </a:br>
            <a:endParaRPr lang="en-US" sz="1400" dirty="0"/>
          </a:p>
          <a:p>
            <a:r>
              <a:rPr lang="en-US" sz="1400" dirty="0">
                <a:ea typeface="+mn-lt"/>
                <a:cs typeface="+mn-lt"/>
                <a:hlinkClick r:id="rId4"/>
              </a:rPr>
              <a:t>https://docs.google.com/document/d/1_giSzWxvDM75mTYdajl5oU81ImcX_qSPuqv1AmWUqDc/edit?usp=sharing</a:t>
            </a:r>
            <a:r>
              <a:rPr lang="en-US" sz="1400" dirty="0">
                <a:ea typeface="+mn-lt"/>
                <a:cs typeface="+mn-lt"/>
              </a:rPr>
              <a:t> </a:t>
            </a:r>
          </a:p>
          <a:p>
            <a:endParaRPr lang="en-US" sz="1400" dirty="0">
              <a:ea typeface="+mn-lt"/>
              <a:cs typeface="+mn-lt"/>
            </a:endParaRPr>
          </a:p>
          <a:p>
            <a:r>
              <a:rPr lang="en-US" sz="1400" dirty="0">
                <a:ea typeface="+mn-lt"/>
                <a:cs typeface="+mn-lt"/>
                <a:hlinkClick r:id="rId5"/>
              </a:rPr>
              <a:t>https://www.doe.mass.edu/sfs/sel/sel-all.do</a:t>
            </a:r>
            <a:endParaRPr lang="en-US" sz="1400" dirty="0"/>
          </a:p>
          <a:p>
            <a:endParaRPr lang="en-US" sz="1400" dirty="0"/>
          </a:p>
        </p:txBody>
      </p:sp>
      <p:graphicFrame>
        <p:nvGraphicFramePr>
          <p:cNvPr id="6" name="Table 5" descr="chart of group assigments">
            <a:extLst>
              <a:ext uri="{FF2B5EF4-FFF2-40B4-BE49-F238E27FC236}">
                <a16:creationId xmlns:a16="http://schemas.microsoft.com/office/drawing/2014/main" id="{271596A7-F6D4-4868-964D-43838AAE7AC1}"/>
              </a:ext>
            </a:extLst>
          </p:cNvPr>
          <p:cNvGraphicFramePr>
            <a:graphicFrameLocks noGrp="1"/>
          </p:cNvGraphicFramePr>
          <p:nvPr>
            <p:extLst>
              <p:ext uri="{D42A27DB-BD31-4B8C-83A1-F6EECF244321}">
                <p14:modId xmlns:p14="http://schemas.microsoft.com/office/powerpoint/2010/main" val="2157745685"/>
              </p:ext>
            </p:extLst>
          </p:nvPr>
        </p:nvGraphicFramePr>
        <p:xfrm>
          <a:off x="5486401" y="3054489"/>
          <a:ext cx="4114799" cy="3356101"/>
        </p:xfrm>
        <a:graphic>
          <a:graphicData uri="http://schemas.openxmlformats.org/drawingml/2006/table">
            <a:tbl>
              <a:tblPr firstRow="1" bandRow="1">
                <a:tableStyleId>{5C22544A-7EE6-4342-B048-85BDC9FD1C3A}</a:tableStyleId>
              </a:tblPr>
              <a:tblGrid>
                <a:gridCol w="2929722">
                  <a:extLst>
                    <a:ext uri="{9D8B030D-6E8A-4147-A177-3AD203B41FA5}">
                      <a16:colId xmlns:a16="http://schemas.microsoft.com/office/drawing/2014/main" val="2743787871"/>
                    </a:ext>
                  </a:extLst>
                </a:gridCol>
                <a:gridCol w="1185077">
                  <a:extLst>
                    <a:ext uri="{9D8B030D-6E8A-4147-A177-3AD203B41FA5}">
                      <a16:colId xmlns:a16="http://schemas.microsoft.com/office/drawing/2014/main" val="3063441944"/>
                    </a:ext>
                  </a:extLst>
                </a:gridCol>
              </a:tblGrid>
              <a:tr h="463684">
                <a:tc>
                  <a:txBody>
                    <a:bodyPr/>
                    <a:lstStyle/>
                    <a:p>
                      <a:pPr rtl="0" fontAlgn="t">
                        <a:spcBef>
                          <a:spcPts val="0"/>
                        </a:spcBef>
                        <a:spcAft>
                          <a:spcPts val="0"/>
                        </a:spcAft>
                      </a:pPr>
                      <a:r>
                        <a:rPr lang="en-US" sz="1200" dirty="0">
                          <a:effectLst/>
                        </a:rPr>
                        <a:t>Section</a:t>
                      </a:r>
                    </a:p>
                  </a:txBody>
                  <a:tcPr marL="43580" marR="43580" marT="43580" marB="43580"/>
                </a:tc>
                <a:tc>
                  <a:txBody>
                    <a:bodyPr/>
                    <a:lstStyle/>
                    <a:p>
                      <a:pPr rtl="0" fontAlgn="t">
                        <a:spcBef>
                          <a:spcPts val="0"/>
                        </a:spcBef>
                        <a:spcAft>
                          <a:spcPts val="0"/>
                        </a:spcAft>
                      </a:pPr>
                      <a:r>
                        <a:rPr lang="en-US" sz="1200" dirty="0">
                          <a:effectLst/>
                        </a:rPr>
                        <a:t>Breakout Room #</a:t>
                      </a:r>
                    </a:p>
                  </a:txBody>
                  <a:tcPr marL="43580" marR="43580" marT="43580" marB="43580"/>
                </a:tc>
                <a:extLst>
                  <a:ext uri="{0D108BD9-81ED-4DB2-BD59-A6C34878D82A}">
                    <a16:rowId xmlns:a16="http://schemas.microsoft.com/office/drawing/2014/main" val="623931389"/>
                  </a:ext>
                </a:extLst>
              </a:tr>
              <a:tr h="466753">
                <a:tc>
                  <a:txBody>
                    <a:bodyPr/>
                    <a:lstStyle/>
                    <a:p>
                      <a:pPr rtl="0" fontAlgn="t">
                        <a:spcBef>
                          <a:spcPts val="0"/>
                        </a:spcBef>
                        <a:spcAft>
                          <a:spcPts val="0"/>
                        </a:spcAft>
                      </a:pPr>
                      <a:r>
                        <a:rPr lang="en-US" sz="1200" b="1" dirty="0">
                          <a:effectLst/>
                        </a:rPr>
                        <a:t>Opening </a:t>
                      </a:r>
                      <a:r>
                        <a:rPr lang="en-US" sz="1200" dirty="0">
                          <a:effectLst/>
                        </a:rPr>
                        <a:t>- Page 1 &amp; 2 - </a:t>
                      </a:r>
                    </a:p>
                  </a:txBody>
                  <a:tcPr marL="43580" marR="43580" marT="43580" marB="43580"/>
                </a:tc>
                <a:tc>
                  <a:txBody>
                    <a:bodyPr/>
                    <a:lstStyle/>
                    <a:p>
                      <a:pPr fontAlgn="t"/>
                      <a:r>
                        <a:rPr lang="en-US" sz="1200" dirty="0">
                          <a:effectLst/>
                        </a:rPr>
                        <a:t>1</a:t>
                      </a:r>
                      <a:br>
                        <a:rPr lang="en-US" sz="1200" dirty="0">
                          <a:effectLst/>
                        </a:rPr>
                      </a:br>
                      <a:endParaRPr lang="en-US" sz="1200" dirty="0">
                        <a:effectLst/>
                      </a:endParaRPr>
                    </a:p>
                  </a:txBody>
                  <a:tcPr marL="43580" marR="43580" marT="43580" marB="43580"/>
                </a:tc>
                <a:extLst>
                  <a:ext uri="{0D108BD9-81ED-4DB2-BD59-A6C34878D82A}">
                    <a16:rowId xmlns:a16="http://schemas.microsoft.com/office/drawing/2014/main" val="3584314012"/>
                  </a:ext>
                </a:extLst>
              </a:tr>
              <a:tr h="466753">
                <a:tc>
                  <a:txBody>
                    <a:bodyPr/>
                    <a:lstStyle/>
                    <a:p>
                      <a:pPr rtl="0" fontAlgn="t">
                        <a:spcBef>
                          <a:spcPts val="0"/>
                        </a:spcBef>
                        <a:spcAft>
                          <a:spcPts val="0"/>
                        </a:spcAft>
                      </a:pPr>
                      <a:r>
                        <a:rPr lang="en-US" sz="1200" b="1" dirty="0">
                          <a:effectLst/>
                        </a:rPr>
                        <a:t>Access to Social and Emotional Learning</a:t>
                      </a:r>
                      <a:r>
                        <a:rPr lang="en-US" sz="1200" dirty="0">
                          <a:effectLst/>
                        </a:rPr>
                        <a:t> - page 3-5</a:t>
                      </a:r>
                    </a:p>
                  </a:txBody>
                  <a:tcPr marL="43580" marR="43580" marT="43580" marB="43580"/>
                </a:tc>
                <a:tc>
                  <a:txBody>
                    <a:bodyPr/>
                    <a:lstStyle/>
                    <a:p>
                      <a:pPr fontAlgn="t"/>
                      <a:r>
                        <a:rPr lang="en-US" sz="1200" dirty="0">
                          <a:effectLst/>
                        </a:rPr>
                        <a:t>2</a:t>
                      </a:r>
                      <a:br>
                        <a:rPr lang="en-US" sz="1200" dirty="0">
                          <a:effectLst/>
                        </a:rPr>
                      </a:br>
                      <a:endParaRPr lang="en-US" sz="1200" dirty="0">
                        <a:effectLst/>
                      </a:endParaRPr>
                    </a:p>
                  </a:txBody>
                  <a:tcPr marL="43580" marR="43580" marT="43580" marB="43580"/>
                </a:tc>
                <a:extLst>
                  <a:ext uri="{0D108BD9-81ED-4DB2-BD59-A6C34878D82A}">
                    <a16:rowId xmlns:a16="http://schemas.microsoft.com/office/drawing/2014/main" val="557395648"/>
                  </a:ext>
                </a:extLst>
              </a:tr>
              <a:tr h="466753">
                <a:tc>
                  <a:txBody>
                    <a:bodyPr/>
                    <a:lstStyle/>
                    <a:p>
                      <a:pPr rtl="0" fontAlgn="t">
                        <a:spcBef>
                          <a:spcPts val="0"/>
                        </a:spcBef>
                        <a:spcAft>
                          <a:spcPts val="0"/>
                        </a:spcAft>
                      </a:pPr>
                      <a:r>
                        <a:rPr lang="en-US" sz="1200" b="1" dirty="0">
                          <a:effectLst/>
                        </a:rPr>
                        <a:t>Culturally Proficient Social and Emotional Learning </a:t>
                      </a:r>
                      <a:r>
                        <a:rPr lang="en-US" sz="1200" dirty="0">
                          <a:effectLst/>
                        </a:rPr>
                        <a:t>- page 5 &amp; 6</a:t>
                      </a:r>
                    </a:p>
                  </a:txBody>
                  <a:tcPr marL="43580" marR="43580" marT="43580" marB="43580"/>
                </a:tc>
                <a:tc>
                  <a:txBody>
                    <a:bodyPr/>
                    <a:lstStyle/>
                    <a:p>
                      <a:pPr fontAlgn="t"/>
                      <a:r>
                        <a:rPr lang="en-US" sz="1200" dirty="0">
                          <a:effectLst/>
                        </a:rPr>
                        <a:t>3</a:t>
                      </a:r>
                      <a:br>
                        <a:rPr lang="en-US" sz="1200" dirty="0">
                          <a:effectLst/>
                        </a:rPr>
                      </a:br>
                      <a:endParaRPr lang="en-US" sz="1200" dirty="0">
                        <a:effectLst/>
                      </a:endParaRPr>
                    </a:p>
                  </a:txBody>
                  <a:tcPr marL="43580" marR="43580" marT="43580" marB="43580"/>
                </a:tc>
                <a:extLst>
                  <a:ext uri="{0D108BD9-81ED-4DB2-BD59-A6C34878D82A}">
                    <a16:rowId xmlns:a16="http://schemas.microsoft.com/office/drawing/2014/main" val="3273669171"/>
                  </a:ext>
                </a:extLst>
              </a:tr>
              <a:tr h="651948">
                <a:tc>
                  <a:txBody>
                    <a:bodyPr/>
                    <a:lstStyle/>
                    <a:p>
                      <a:pPr rtl="0" fontAlgn="t">
                        <a:spcBef>
                          <a:spcPts val="0"/>
                        </a:spcBef>
                        <a:spcAft>
                          <a:spcPts val="0"/>
                        </a:spcAft>
                      </a:pPr>
                      <a:r>
                        <a:rPr lang="en-US" sz="1200" b="1" dirty="0">
                          <a:effectLst/>
                        </a:rPr>
                        <a:t>Culturally Responsive &amp; Sustaining Social and Emotional Learning</a:t>
                      </a:r>
                      <a:r>
                        <a:rPr lang="en-US" sz="1200" dirty="0">
                          <a:effectLst/>
                        </a:rPr>
                        <a:t> - page 7 &amp; 8</a:t>
                      </a:r>
                    </a:p>
                  </a:txBody>
                  <a:tcPr marL="43580" marR="43580" marT="43580" marB="43580"/>
                </a:tc>
                <a:tc>
                  <a:txBody>
                    <a:bodyPr/>
                    <a:lstStyle/>
                    <a:p>
                      <a:pPr fontAlgn="t"/>
                      <a:r>
                        <a:rPr lang="en-US" sz="1200" dirty="0">
                          <a:effectLst/>
                        </a:rPr>
                        <a:t>4</a:t>
                      </a:r>
                      <a:br>
                        <a:rPr lang="en-US" sz="1200" dirty="0">
                          <a:effectLst/>
                        </a:rPr>
                      </a:br>
                      <a:endParaRPr lang="en-US" sz="1200" dirty="0">
                        <a:effectLst/>
                      </a:endParaRPr>
                    </a:p>
                  </a:txBody>
                  <a:tcPr marL="43580" marR="43580" marT="43580" marB="43580"/>
                </a:tc>
                <a:extLst>
                  <a:ext uri="{0D108BD9-81ED-4DB2-BD59-A6C34878D82A}">
                    <a16:rowId xmlns:a16="http://schemas.microsoft.com/office/drawing/2014/main" val="1636042741"/>
                  </a:ext>
                </a:extLst>
              </a:tr>
              <a:tr h="840210">
                <a:tc>
                  <a:txBody>
                    <a:bodyPr/>
                    <a:lstStyle/>
                    <a:p>
                      <a:pPr rtl="0" fontAlgn="t">
                        <a:spcBef>
                          <a:spcPts val="0"/>
                        </a:spcBef>
                        <a:spcAft>
                          <a:spcPts val="0"/>
                        </a:spcAft>
                      </a:pPr>
                      <a:r>
                        <a:rPr lang="en-US" sz="1200" b="1" dirty="0">
                          <a:effectLst/>
                        </a:rPr>
                        <a:t>Social and Emotional Learning &amp; Culturally Responsive Teaching Reflection Guide</a:t>
                      </a:r>
                      <a:r>
                        <a:rPr lang="en-US" sz="1200" dirty="0">
                          <a:effectLst/>
                        </a:rPr>
                        <a:t> - page 9 and Crosswalk Chart</a:t>
                      </a:r>
                    </a:p>
                  </a:txBody>
                  <a:tcPr marL="43580" marR="43580" marT="43580" marB="43580"/>
                </a:tc>
                <a:tc>
                  <a:txBody>
                    <a:bodyPr/>
                    <a:lstStyle/>
                    <a:p>
                      <a:pPr fontAlgn="t"/>
                      <a:r>
                        <a:rPr lang="en-US" sz="1200" dirty="0">
                          <a:effectLst/>
                        </a:rPr>
                        <a:t>5</a:t>
                      </a:r>
                      <a:br>
                        <a:rPr lang="en-US" sz="1200" dirty="0">
                          <a:effectLst/>
                        </a:rPr>
                      </a:br>
                      <a:endParaRPr lang="en-US" sz="1200" dirty="0">
                        <a:effectLst/>
                      </a:endParaRPr>
                    </a:p>
                  </a:txBody>
                  <a:tcPr marL="43580" marR="43580" marT="43580" marB="43580"/>
                </a:tc>
                <a:extLst>
                  <a:ext uri="{0D108BD9-81ED-4DB2-BD59-A6C34878D82A}">
                    <a16:rowId xmlns:a16="http://schemas.microsoft.com/office/drawing/2014/main" val="3973519447"/>
                  </a:ext>
                </a:extLst>
              </a:tr>
            </a:tbl>
          </a:graphicData>
        </a:graphic>
      </p:graphicFrame>
      <p:sp>
        <p:nvSpPr>
          <p:cNvPr id="12" name="Google Shape;188;p28">
            <a:extLst>
              <a:ext uri="{FF2B5EF4-FFF2-40B4-BE49-F238E27FC236}">
                <a16:creationId xmlns:a16="http://schemas.microsoft.com/office/drawing/2014/main" id="{06B6B921-1E58-424D-BA39-884A7413CBFB}"/>
              </a:ext>
            </a:extLst>
          </p:cNvPr>
          <p:cNvSpPr txBox="1">
            <a:spLocks/>
          </p:cNvSpPr>
          <p:nvPr/>
        </p:nvSpPr>
        <p:spPr>
          <a:xfrm>
            <a:off x="533400" y="6477001"/>
            <a:ext cx="381200" cy="228800"/>
          </a:xfrm>
          <a:prstGeom prst="rect">
            <a:avLst/>
          </a:prstGeom>
          <a:noFill/>
          <a:ln>
            <a:noFill/>
          </a:ln>
        </p:spPr>
        <p:txBody>
          <a:bodyPr spcFirstLastPara="1" wrap="square" lIns="0" tIns="0" rIns="0" bIns="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9170"/>
            <a:r>
              <a:rPr lang="en" sz="1067" kern="0" dirty="0">
                <a:solidFill>
                  <a:srgbClr val="000000"/>
                </a:solidFill>
                <a:cs typeface="Arial"/>
                <a:sym typeface="Arial"/>
              </a:rPr>
              <a:t>30</a:t>
            </a:r>
          </a:p>
          <a:p>
            <a:pPr defTabSz="1219170"/>
            <a:endParaRPr lang="en" kern="0" dirty="0">
              <a:solidFill>
                <a:srgbClr val="000000"/>
              </a:solidFill>
            </a:endParaRPr>
          </a:p>
        </p:txBody>
      </p:sp>
    </p:spTree>
    <p:extLst>
      <p:ext uri="{BB962C8B-B14F-4D97-AF65-F5344CB8AC3E}">
        <p14:creationId xmlns:p14="http://schemas.microsoft.com/office/powerpoint/2010/main" val="2369016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D1B87F-CF8B-D848-8510-56FE3B111E9E}"/>
              </a:ext>
            </a:extLst>
          </p:cNvPr>
          <p:cNvSpPr>
            <a:spLocks noGrp="1"/>
          </p:cNvSpPr>
          <p:nvPr>
            <p:ph type="body" idx="1"/>
          </p:nvPr>
        </p:nvSpPr>
        <p:spPr>
          <a:xfrm>
            <a:off x="227330" y="1603051"/>
            <a:ext cx="11125200" cy="963341"/>
          </a:xfrm>
        </p:spPr>
        <p:txBody>
          <a:bodyPr/>
          <a:lstStyle/>
          <a:p>
            <a:pPr marL="304793" indent="0">
              <a:lnSpc>
                <a:spcPct val="90000"/>
              </a:lnSpc>
              <a:spcBef>
                <a:spcPct val="0"/>
              </a:spcBef>
              <a:spcAft>
                <a:spcPts val="600"/>
              </a:spcAft>
            </a:pPr>
            <a:r>
              <a:rPr lang="en-US" dirty="0">
                <a:solidFill>
                  <a:srgbClr val="00B0F0"/>
                </a:solidFill>
              </a:rPr>
              <a:t>Culturally responsive teaching is only beneficial to diverse classrooms.  </a:t>
            </a:r>
          </a:p>
        </p:txBody>
      </p:sp>
      <p:sp>
        <p:nvSpPr>
          <p:cNvPr id="9" name="Text Placeholder 8">
            <a:extLst>
              <a:ext uri="{FF2B5EF4-FFF2-40B4-BE49-F238E27FC236}">
                <a16:creationId xmlns:a16="http://schemas.microsoft.com/office/drawing/2014/main" id="{5EF2CB55-3384-8540-8A29-5DE6408A4A04}"/>
              </a:ext>
            </a:extLst>
          </p:cNvPr>
          <p:cNvSpPr>
            <a:spLocks noGrp="1"/>
          </p:cNvSpPr>
          <p:nvPr>
            <p:ph type="body" idx="2"/>
          </p:nvPr>
        </p:nvSpPr>
        <p:spPr>
          <a:xfrm>
            <a:off x="914400" y="3075918"/>
            <a:ext cx="3390900" cy="1084342"/>
          </a:xfrm>
        </p:spPr>
        <p:txBody>
          <a:bodyPr>
            <a:normAutofit/>
          </a:bodyPr>
          <a:lstStyle/>
          <a:p>
            <a:pPr marL="0" lvl="0" indent="0" algn="ctr" defTabSz="457200">
              <a:spcBef>
                <a:spcPts val="0"/>
              </a:spcBef>
              <a:buClrTx/>
              <a:buSzTx/>
              <a:buNone/>
            </a:pPr>
            <a:r>
              <a:rPr lang="en-US" sz="3600" dirty="0">
                <a:solidFill>
                  <a:srgbClr val="000000"/>
                </a:solidFill>
              </a:rPr>
              <a:t>True or False?</a:t>
            </a:r>
            <a:endParaRPr lang="en-US" sz="2400" dirty="0">
              <a:solidFill>
                <a:srgbClr val="000000"/>
              </a:solidFill>
            </a:endParaRPr>
          </a:p>
          <a:p>
            <a:endParaRPr lang="en-US" sz="3600" dirty="0"/>
          </a:p>
        </p:txBody>
      </p:sp>
      <p:sp>
        <p:nvSpPr>
          <p:cNvPr id="13" name="Text Placeholder 12">
            <a:extLst>
              <a:ext uri="{FF2B5EF4-FFF2-40B4-BE49-F238E27FC236}">
                <a16:creationId xmlns:a16="http://schemas.microsoft.com/office/drawing/2014/main" id="{3B9F5820-BCCF-784D-A6A2-08427B15E675}"/>
              </a:ext>
            </a:extLst>
          </p:cNvPr>
          <p:cNvSpPr>
            <a:spLocks noGrp="1"/>
          </p:cNvSpPr>
          <p:nvPr>
            <p:ph type="body" idx="4"/>
          </p:nvPr>
        </p:nvSpPr>
        <p:spPr>
          <a:xfrm>
            <a:off x="457200" y="4343599"/>
            <a:ext cx="10210800" cy="1981001"/>
          </a:xfrm>
        </p:spPr>
        <p:txBody>
          <a:bodyPr/>
          <a:lstStyle/>
          <a:p>
            <a:pPr marL="304793" indent="0"/>
            <a:r>
              <a:rPr lang="en-US" b="1" dirty="0">
                <a:solidFill>
                  <a:srgbClr val="00B0F0"/>
                </a:solidFill>
                <a:cs typeface="Calibri"/>
              </a:rPr>
              <a:t>FALSE. </a:t>
            </a:r>
            <a:r>
              <a:rPr lang="en-US" sz="1800" dirty="0"/>
              <a:t>Regardless of where the students may come from, culturally responsive teaching is beneficial to all students, even students in classrooms that have a fairly homogenous representation of one race or ethnicity. Diversity is seen as strength. Combining SEL and culturally responsive practices has the potential to better prepare students to navigate the global environments that they will encounter after they leave the classroom by supporting the development of skills to appropriately respond to cross-cultural experiences.</a:t>
            </a:r>
          </a:p>
          <a:p>
            <a:pPr marL="304793" indent="0"/>
            <a:endParaRPr lang="en-US" sz="1800" dirty="0"/>
          </a:p>
          <a:p>
            <a:pPr marL="304793" indent="0"/>
            <a:endParaRPr lang="en-US" dirty="0">
              <a:solidFill>
                <a:schemeClr val="tx1"/>
              </a:solidFill>
            </a:endParaRPr>
          </a:p>
        </p:txBody>
      </p:sp>
      <p:pic>
        <p:nvPicPr>
          <p:cNvPr id="17" name="Picture 6" descr="Plus or minus icons">
            <a:extLst>
              <a:ext uri="{FF2B5EF4-FFF2-40B4-BE49-F238E27FC236}">
                <a16:creationId xmlns:a16="http://schemas.microsoft.com/office/drawing/2014/main" id="{591DE6F9-5199-D74F-BE35-6DEC358ABDB9}"/>
              </a:ext>
            </a:extLst>
          </p:cNvPr>
          <p:cNvPicPr>
            <a:picLocks noGrp="1" noChangeAspect="1"/>
          </p:cNvPicPr>
          <p:nvPr>
            <p:ph type="pic" idx="3"/>
          </p:nvPr>
        </p:nvPicPr>
        <p:blipFill>
          <a:blip r:embed="rId3">
            <a:extLst>
              <a:ext uri="{837473B0-CC2E-450A-ABE3-18F120FF3D39}">
                <a1611:picAttrSrcUrl xmlns:a1611="http://schemas.microsoft.com/office/drawing/2016/11/main" r:id="rId4"/>
              </a:ext>
            </a:extLst>
          </a:blip>
          <a:srcRect t="1405" b="1405"/>
          <a:stretch>
            <a:fillRect/>
          </a:stretch>
        </p:blipFill>
        <p:spPr>
          <a:xfrm>
            <a:off x="4305300" y="2689997"/>
            <a:ext cx="2514600" cy="1508760"/>
          </a:xfrm>
          <a:prstGeom prst="rect">
            <a:avLst/>
          </a:prstGeom>
        </p:spPr>
      </p:pic>
      <p:sp>
        <p:nvSpPr>
          <p:cNvPr id="21" name="Google Shape;188;p28">
            <a:extLst>
              <a:ext uri="{FF2B5EF4-FFF2-40B4-BE49-F238E27FC236}">
                <a16:creationId xmlns:a16="http://schemas.microsoft.com/office/drawing/2014/main" id="{F98872B8-EDE4-B848-B6D7-02F3C3453FC1}"/>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31</a:t>
            </a:fld>
            <a:endParaRPr kern="0" dirty="0">
              <a:solidFill>
                <a:srgbClr val="000000"/>
              </a:solidFill>
            </a:endParaRPr>
          </a:p>
        </p:txBody>
      </p:sp>
    </p:spTree>
    <p:extLst>
      <p:ext uri="{BB962C8B-B14F-4D97-AF65-F5344CB8AC3E}">
        <p14:creationId xmlns:p14="http://schemas.microsoft.com/office/powerpoint/2010/main" val="1237814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060C-BB17-A74D-96EB-545749077F31}"/>
              </a:ext>
            </a:extLst>
          </p:cNvPr>
          <p:cNvSpPr>
            <a:spLocks noGrp="1"/>
          </p:cNvSpPr>
          <p:nvPr>
            <p:ph type="title"/>
          </p:nvPr>
        </p:nvSpPr>
        <p:spPr>
          <a:xfrm>
            <a:off x="0" y="533401"/>
            <a:ext cx="12192000" cy="914400"/>
          </a:xfrm>
        </p:spPr>
        <p:txBody>
          <a:bodyPr>
            <a:normAutofit/>
          </a:bodyPr>
          <a:lstStyle/>
          <a:p>
            <a:r>
              <a:rPr lang="en-US" dirty="0"/>
              <a:t>Culminating Activity</a:t>
            </a:r>
          </a:p>
        </p:txBody>
      </p:sp>
      <p:sp>
        <p:nvSpPr>
          <p:cNvPr id="6" name="Text Placeholder 5">
            <a:extLst>
              <a:ext uri="{FF2B5EF4-FFF2-40B4-BE49-F238E27FC236}">
                <a16:creationId xmlns:a16="http://schemas.microsoft.com/office/drawing/2014/main" id="{4672E488-78A1-C045-9729-EA90CCCA5C05}"/>
              </a:ext>
            </a:extLst>
          </p:cNvPr>
          <p:cNvSpPr>
            <a:spLocks noGrp="1"/>
          </p:cNvSpPr>
          <p:nvPr>
            <p:ph type="body" idx="2"/>
          </p:nvPr>
        </p:nvSpPr>
        <p:spPr>
          <a:xfrm>
            <a:off x="533400" y="1674502"/>
            <a:ext cx="4800600" cy="4040498"/>
          </a:xfrm>
        </p:spPr>
        <p:txBody>
          <a:bodyPr>
            <a:normAutofit fontScale="55000" lnSpcReduction="20000"/>
          </a:bodyPr>
          <a:lstStyle/>
          <a:p>
            <a:endParaRPr lang="en-US" dirty="0"/>
          </a:p>
          <a:p>
            <a:pPr marL="457200" indent="-457200">
              <a:buAutoNum type="arabicPeriod"/>
            </a:pPr>
            <a:r>
              <a:rPr lang="en-US" dirty="0"/>
              <a:t>Which of the CR-S Principles is represented in this video? </a:t>
            </a:r>
          </a:p>
          <a:p>
            <a:pPr marL="457200" indent="-457200">
              <a:buAutoNum type="arabicPeriod"/>
            </a:pPr>
            <a:endParaRPr lang="en-US" dirty="0"/>
          </a:p>
          <a:p>
            <a:pPr marL="457200" indent="-457200">
              <a:buAutoNum type="arabicPeriod"/>
            </a:pPr>
            <a:r>
              <a:rPr lang="en-US" dirty="0"/>
              <a:t>Identify 1 SEL Goal and grade level band you observe in the video.</a:t>
            </a:r>
          </a:p>
          <a:p>
            <a:pPr marL="457200" indent="-457200">
              <a:buAutoNum type="arabicPeriod"/>
            </a:pPr>
            <a:endParaRPr lang="en-US" dirty="0"/>
          </a:p>
          <a:p>
            <a:pPr marL="457200" indent="-457200">
              <a:buAutoNum type="arabicPeriod"/>
            </a:pPr>
            <a:r>
              <a:rPr lang="en-US" dirty="0"/>
              <a:t>What social emotional skills do you think the students are developing?</a:t>
            </a:r>
          </a:p>
          <a:p>
            <a:pPr marL="457200" indent="-457200">
              <a:buAutoNum type="arabicPeriod"/>
            </a:pPr>
            <a:endParaRPr lang="en-US" dirty="0"/>
          </a:p>
          <a:p>
            <a:pPr marL="457200" indent="-457200">
              <a:buAutoNum type="arabicPeriod"/>
            </a:pPr>
            <a:r>
              <a:rPr lang="en-US" dirty="0"/>
              <a:t>Connect this to one of the CASEL Core Competencies.</a:t>
            </a:r>
          </a:p>
          <a:p>
            <a:pPr marL="457200" indent="-457200">
              <a:buAutoNum type="arabicPeriod"/>
            </a:pPr>
            <a:endParaRPr lang="en-US" dirty="0"/>
          </a:p>
          <a:p>
            <a:pPr marL="457200" indent="-457200">
              <a:buAutoNum type="arabicPeriod"/>
            </a:pPr>
            <a:r>
              <a:rPr lang="en-US" dirty="0"/>
              <a:t>Identify one example of culturally responsive teaching?</a:t>
            </a:r>
          </a:p>
          <a:p>
            <a:endParaRPr lang="en-US" dirty="0"/>
          </a:p>
          <a:p>
            <a:endParaRPr lang="en-US" dirty="0"/>
          </a:p>
        </p:txBody>
      </p:sp>
      <p:pic>
        <p:nvPicPr>
          <p:cNvPr id="10" name="Picture 5" descr="image of students">
            <a:hlinkClick r:id="" action="ppaction://media"/>
            <a:extLst>
              <a:ext uri="{FF2B5EF4-FFF2-40B4-BE49-F238E27FC236}">
                <a16:creationId xmlns:a16="http://schemas.microsoft.com/office/drawing/2014/main" id="{D84B1EE4-FB97-5641-B23F-F9A94BCE624E}"/>
              </a:ext>
            </a:extLst>
          </p:cNvPr>
          <p:cNvPicPr>
            <a:picLocks noGrp="1" noRot="1" noChangeAspect="1"/>
          </p:cNvPicPr>
          <p:nvPr>
            <p:ph type="pic" idx="3"/>
            <a:videoFile r:link="rId1"/>
          </p:nvPr>
        </p:nvPicPr>
        <p:blipFill>
          <a:blip r:embed="rId4"/>
          <a:srcRect t="10000" b="10000"/>
          <a:stretch>
            <a:fillRect/>
          </a:stretch>
        </p:blipFill>
        <p:spPr>
          <a:xfrm>
            <a:off x="6096000" y="2006808"/>
            <a:ext cx="5334000" cy="3200400"/>
          </a:xfrm>
          <a:prstGeom prst="rect">
            <a:avLst/>
          </a:prstGeom>
        </p:spPr>
      </p:pic>
      <p:sp>
        <p:nvSpPr>
          <p:cNvPr id="11" name="Google Shape;188;p28">
            <a:extLst>
              <a:ext uri="{FF2B5EF4-FFF2-40B4-BE49-F238E27FC236}">
                <a16:creationId xmlns:a16="http://schemas.microsoft.com/office/drawing/2014/main" id="{2583E2AE-8733-3944-AC06-7432B956FEA1}"/>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32</a:t>
            </a:fld>
            <a:endParaRPr kern="0" dirty="0">
              <a:solidFill>
                <a:srgbClr val="000000"/>
              </a:solidFill>
            </a:endParaRPr>
          </a:p>
        </p:txBody>
      </p:sp>
    </p:spTree>
    <p:extLst>
      <p:ext uri="{BB962C8B-B14F-4D97-AF65-F5344CB8AC3E}">
        <p14:creationId xmlns:p14="http://schemas.microsoft.com/office/powerpoint/2010/main" val="2326868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5B5E15-E3E1-4768-BC78-7FFBC4CB11A2}"/>
              </a:ext>
            </a:extLst>
          </p:cNvPr>
          <p:cNvSpPr>
            <a:spLocks noGrp="1"/>
          </p:cNvSpPr>
          <p:nvPr>
            <p:ph type="title"/>
          </p:nvPr>
        </p:nvSpPr>
        <p:spPr/>
        <p:txBody>
          <a:bodyPr>
            <a:normAutofit/>
          </a:bodyPr>
          <a:lstStyle/>
          <a:p>
            <a:r>
              <a:rPr lang="en-US" sz="4000" dirty="0">
                <a:latin typeface="+mj-lt"/>
                <a:cs typeface="Arial"/>
              </a:rPr>
              <a:t>Resources</a:t>
            </a:r>
            <a:endParaRPr lang="en-US" sz="4000" dirty="0">
              <a:latin typeface="+mj-lt"/>
            </a:endParaRPr>
          </a:p>
        </p:txBody>
      </p:sp>
      <p:sp>
        <p:nvSpPr>
          <p:cNvPr id="10" name="Text Placeholder 9">
            <a:extLst>
              <a:ext uri="{FF2B5EF4-FFF2-40B4-BE49-F238E27FC236}">
                <a16:creationId xmlns:a16="http://schemas.microsoft.com/office/drawing/2014/main" id="{21B96C58-8806-D24B-8F32-98333E98405A}"/>
              </a:ext>
            </a:extLst>
          </p:cNvPr>
          <p:cNvSpPr>
            <a:spLocks noGrp="1"/>
          </p:cNvSpPr>
          <p:nvPr>
            <p:ph type="body" idx="2"/>
          </p:nvPr>
        </p:nvSpPr>
        <p:spPr>
          <a:xfrm>
            <a:off x="533400" y="1764197"/>
            <a:ext cx="10591800" cy="3950803"/>
          </a:xfrm>
        </p:spPr>
        <p:txBody>
          <a:bodyPr>
            <a:normAutofit/>
          </a:bodyPr>
          <a:lstStyle/>
          <a:p>
            <a:pPr marL="457200" indent="-457200">
              <a:lnSpc>
                <a:spcPct val="110000"/>
              </a:lnSpc>
              <a:spcAft>
                <a:spcPts val="600"/>
              </a:spcAft>
              <a:buFont typeface="Arial"/>
              <a:buChar char="•"/>
            </a:pPr>
            <a:r>
              <a:rPr lang="en-US" sz="2400" dirty="0">
                <a:hlinkClick r:id="rId3"/>
              </a:rPr>
              <a:t>Nine Ways to Implement Culturally Responsive Teaching During Distance Learning (Opinion) (edweek.org)</a:t>
            </a:r>
            <a:endParaRPr lang="en-US" dirty="0"/>
          </a:p>
          <a:p>
            <a:pPr marL="457200" indent="-457200">
              <a:lnSpc>
                <a:spcPct val="110000"/>
              </a:lnSpc>
              <a:spcAft>
                <a:spcPts val="600"/>
              </a:spcAft>
              <a:buFont typeface="Arial"/>
              <a:buChar char="•"/>
            </a:pPr>
            <a:r>
              <a:rPr lang="en-US" sz="2400" dirty="0">
                <a:ea typeface="+mn-lt"/>
                <a:cs typeface="+mn-lt"/>
                <a:hlinkClick r:id="rId4"/>
              </a:rPr>
              <a:t>Sonia Galaviz - YouTube - Elementary</a:t>
            </a:r>
          </a:p>
          <a:p>
            <a:pPr marL="457200" indent="-457200">
              <a:lnSpc>
                <a:spcPct val="110000"/>
              </a:lnSpc>
              <a:spcAft>
                <a:spcPts val="600"/>
              </a:spcAft>
              <a:buFont typeface="Arial"/>
              <a:buChar char="•"/>
            </a:pPr>
            <a:r>
              <a:rPr lang="en-US" sz="2400" dirty="0">
                <a:ea typeface="+mn-lt"/>
                <a:cs typeface="+mn-lt"/>
                <a:hlinkClick r:id="rId5"/>
              </a:rPr>
              <a:t>Silvestre Arcos - YouTube - Middle School</a:t>
            </a:r>
          </a:p>
          <a:p>
            <a:pPr marL="457200" indent="-457200">
              <a:lnSpc>
                <a:spcPct val="110000"/>
              </a:lnSpc>
              <a:spcAft>
                <a:spcPts val="600"/>
              </a:spcAft>
              <a:buFont typeface="Arial"/>
              <a:buChar char="•"/>
            </a:pPr>
            <a:r>
              <a:rPr lang="en-US" sz="2400" dirty="0">
                <a:ea typeface="+mn-lt"/>
                <a:cs typeface="+mn-lt"/>
                <a:hlinkClick r:id="rId6"/>
              </a:rPr>
              <a:t>Amber Makaiau - YouTube - High School</a:t>
            </a:r>
          </a:p>
          <a:p>
            <a:pPr>
              <a:lnSpc>
                <a:spcPct val="110000"/>
              </a:lnSpc>
              <a:spcAft>
                <a:spcPts val="600"/>
              </a:spcAft>
            </a:pPr>
            <a:endParaRPr lang="en-US" sz="2400" dirty="0"/>
          </a:p>
          <a:p>
            <a:endParaRPr lang="en-US" dirty="0"/>
          </a:p>
        </p:txBody>
      </p:sp>
      <p:sp>
        <p:nvSpPr>
          <p:cNvPr id="13" name="Google Shape;188;p28">
            <a:extLst>
              <a:ext uri="{FF2B5EF4-FFF2-40B4-BE49-F238E27FC236}">
                <a16:creationId xmlns:a16="http://schemas.microsoft.com/office/drawing/2014/main" id="{FB1EC1EA-2F81-8548-B880-EE17314EE8DD}"/>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33</a:t>
            </a:fld>
            <a:endParaRPr kern="0" dirty="0">
              <a:solidFill>
                <a:srgbClr val="000000"/>
              </a:solidFill>
            </a:endParaRPr>
          </a:p>
        </p:txBody>
      </p:sp>
    </p:spTree>
    <p:extLst>
      <p:ext uri="{BB962C8B-B14F-4D97-AF65-F5344CB8AC3E}">
        <p14:creationId xmlns:p14="http://schemas.microsoft.com/office/powerpoint/2010/main" val="1196909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7A829B-1AF4-4558-82F7-6D02EBCE95C8}"/>
              </a:ext>
            </a:extLst>
          </p:cNvPr>
          <p:cNvSpPr>
            <a:spLocks noGrp="1"/>
          </p:cNvSpPr>
          <p:nvPr>
            <p:ph type="title"/>
          </p:nvPr>
        </p:nvSpPr>
        <p:spPr>
          <a:xfrm>
            <a:off x="990601" y="1143000"/>
            <a:ext cx="4648200" cy="1971675"/>
          </a:xfrm>
        </p:spPr>
        <p:txBody>
          <a:bodyPr vert="horz" lIns="0" tIns="0" rIns="0" bIns="0" rtlCol="0" anchor="ctr">
            <a:normAutofit/>
          </a:bodyPr>
          <a:lstStyle/>
          <a:p>
            <a:pPr>
              <a:spcAft>
                <a:spcPts val="600"/>
              </a:spcAft>
            </a:pPr>
            <a:r>
              <a:rPr lang="en-US" b="0" kern="1200" cap="none" spc="0" baseline="0" dirty="0">
                <a:solidFill>
                  <a:schemeClr val="bg1"/>
                </a:solidFill>
                <a:latin typeface="+mj-lt"/>
                <a:ea typeface="+mj-ea"/>
                <a:cs typeface="+mj-cs"/>
              </a:rPr>
              <a:t>Optimistic Closure – SEL Signature Practice</a:t>
            </a:r>
          </a:p>
        </p:txBody>
      </p:sp>
      <p:sp>
        <p:nvSpPr>
          <p:cNvPr id="4" name="TextBox 3">
            <a:extLst>
              <a:ext uri="{FF2B5EF4-FFF2-40B4-BE49-F238E27FC236}">
                <a16:creationId xmlns:a16="http://schemas.microsoft.com/office/drawing/2014/main" id="{05E20331-4756-4B3E-B06D-0AF2703F8FE7}"/>
              </a:ext>
            </a:extLst>
          </p:cNvPr>
          <p:cNvSpPr txBox="1"/>
          <p:nvPr/>
        </p:nvSpPr>
        <p:spPr>
          <a:xfrm>
            <a:off x="964368" y="3114675"/>
            <a:ext cx="4648200" cy="3280221"/>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lnSpc>
                <a:spcPct val="90000"/>
              </a:lnSpc>
              <a:spcBef>
                <a:spcPts val="600"/>
              </a:spcBef>
              <a:spcAft>
                <a:spcPts val="600"/>
              </a:spcAft>
              <a:buClr>
                <a:schemeClr val="bg2">
                  <a:lumMod val="75000"/>
                </a:schemeClr>
              </a:buClr>
              <a:buSzPct val="100000"/>
            </a:pPr>
            <a:r>
              <a:rPr lang="en-US" sz="2800" b="1" kern="1200" dirty="0">
                <a:solidFill>
                  <a:schemeClr val="bg1"/>
                </a:solidFill>
                <a:latin typeface="+mn-lt"/>
                <a:ea typeface="+mn-ea"/>
                <a:cs typeface="+mn-cs"/>
              </a:rPr>
              <a:t>My Next Step</a:t>
            </a:r>
            <a:endParaRPr lang="en-US" sz="2800" b="1" kern="1200" dirty="0">
              <a:solidFill>
                <a:schemeClr val="bg1"/>
              </a:solidFill>
              <a:latin typeface="+mn-lt"/>
              <a:cs typeface="Arial"/>
            </a:endParaRPr>
          </a:p>
          <a:p>
            <a:pPr algn="ctr" defTabSz="914400">
              <a:lnSpc>
                <a:spcPct val="90000"/>
              </a:lnSpc>
              <a:spcBef>
                <a:spcPts val="600"/>
              </a:spcBef>
              <a:spcAft>
                <a:spcPts val="600"/>
              </a:spcAft>
              <a:buClr>
                <a:schemeClr val="bg2">
                  <a:lumMod val="75000"/>
                </a:schemeClr>
              </a:buClr>
              <a:buSzPct val="100000"/>
            </a:pPr>
            <a:endParaRPr lang="en-US" sz="2800" b="1" kern="1200" dirty="0">
              <a:solidFill>
                <a:schemeClr val="bg1"/>
              </a:solidFill>
              <a:latin typeface="+mn-lt"/>
              <a:cs typeface="Arial"/>
            </a:endParaRPr>
          </a:p>
          <a:p>
            <a:pPr defTabSz="914400">
              <a:lnSpc>
                <a:spcPct val="90000"/>
              </a:lnSpc>
              <a:spcBef>
                <a:spcPts val="600"/>
              </a:spcBef>
              <a:spcAft>
                <a:spcPts val="600"/>
              </a:spcAft>
              <a:buClr>
                <a:schemeClr val="bg2">
                  <a:lumMod val="75000"/>
                </a:schemeClr>
              </a:buClr>
              <a:buSzPct val="100000"/>
            </a:pPr>
            <a:r>
              <a:rPr lang="en-US" sz="2800" b="1" kern="1200" dirty="0">
                <a:solidFill>
                  <a:schemeClr val="bg1"/>
                </a:solidFill>
                <a:latin typeface="+mn-lt"/>
                <a:ea typeface="+mn-ea"/>
                <a:cs typeface="+mn-cs"/>
              </a:rPr>
              <a:t>Identify one action step that you will take toward embedding culturally competent SEL in classrooms.</a:t>
            </a:r>
            <a:endParaRPr lang="en-US" sz="2800" b="1" kern="1200" dirty="0">
              <a:solidFill>
                <a:schemeClr val="bg1"/>
              </a:solidFill>
              <a:latin typeface="+mn-lt"/>
              <a:cs typeface="Arial"/>
            </a:endParaRPr>
          </a:p>
          <a:p>
            <a:pPr algn="ctr" defTabSz="914400">
              <a:lnSpc>
                <a:spcPct val="90000"/>
              </a:lnSpc>
              <a:spcBef>
                <a:spcPts val="600"/>
              </a:spcBef>
              <a:spcAft>
                <a:spcPts val="600"/>
              </a:spcAft>
              <a:buClr>
                <a:schemeClr val="bg2">
                  <a:lumMod val="75000"/>
                </a:schemeClr>
              </a:buClr>
              <a:buSzPct val="100000"/>
            </a:pPr>
            <a:endParaRPr lang="en-US" sz="700" kern="1200" dirty="0">
              <a:latin typeface="+mn-lt"/>
              <a:ea typeface="+mn-ea"/>
              <a:cs typeface="+mn-cs"/>
            </a:endParaRPr>
          </a:p>
        </p:txBody>
      </p:sp>
      <p:pic>
        <p:nvPicPr>
          <p:cNvPr id="2" name="Picture 5" descr="Background pattern">
            <a:extLst>
              <a:ext uri="{FF2B5EF4-FFF2-40B4-BE49-F238E27FC236}">
                <a16:creationId xmlns:a16="http://schemas.microsoft.com/office/drawing/2014/main" id="{57B9E12A-B0DF-4B02-B5BC-DCD774C47D58}"/>
              </a:ext>
            </a:extLst>
          </p:cNvPr>
          <p:cNvPicPr>
            <a:picLocks noChangeAspect="1"/>
          </p:cNvPicPr>
          <p:nvPr/>
        </p:nvPicPr>
        <p:blipFill rotWithShape="1">
          <a:blip r:embed="rId3"/>
          <a:srcRect l="11049" r="11078" b="2"/>
          <a:stretch/>
        </p:blipFill>
        <p:spPr>
          <a:xfrm>
            <a:off x="6324600" y="1143000"/>
            <a:ext cx="5334000" cy="4572000"/>
          </a:xfrm>
          <a:prstGeom prst="rect">
            <a:avLst/>
          </a:prstGeom>
          <a:noFill/>
          <a:effectLst>
            <a:outerShdw blurRad="50800" dist="38100" algn="l" rotWithShape="0">
              <a:schemeClr val="bg1">
                <a:lumMod val="85000"/>
                <a:alpha val="30000"/>
              </a:schemeClr>
            </a:outerShdw>
          </a:effectLst>
        </p:spPr>
      </p:pic>
      <p:sp>
        <p:nvSpPr>
          <p:cNvPr id="14" name="Slide Number Placeholder 5">
            <a:extLst>
              <a:ext uri="{FF2B5EF4-FFF2-40B4-BE49-F238E27FC236}">
                <a16:creationId xmlns:a16="http://schemas.microsoft.com/office/drawing/2014/main" id="{84915171-AF65-4490-AA77-1ABC1712AE46}"/>
              </a:ext>
            </a:extLst>
          </p:cNvPr>
          <p:cNvSpPr>
            <a:spLocks noGrp="1"/>
          </p:cNvSpPr>
          <p:nvPr>
            <p:ph type="sldNum" sz="quarter" idx="14"/>
          </p:nvPr>
        </p:nvSpPr>
        <p:spPr>
          <a:xfrm>
            <a:off x="533400" y="6477001"/>
            <a:ext cx="381000" cy="228600"/>
          </a:xfrm>
        </p:spPr>
        <p:txBody>
          <a:bodyPr/>
          <a:lstStyle/>
          <a:p>
            <a:pPr>
              <a:spcAft>
                <a:spcPts val="600"/>
              </a:spcAft>
            </a:pPr>
            <a:fld id="{B6FDC2BC-9D21-CA4B-9293-99A3AD770EFC}" type="slidenum">
              <a:rPr lang="en-US" smtClean="0"/>
              <a:pPr>
                <a:spcAft>
                  <a:spcPts val="600"/>
                </a:spcAft>
              </a:pPr>
              <a:t>34</a:t>
            </a:fld>
            <a:endParaRPr lang="en-US"/>
          </a:p>
        </p:txBody>
      </p:sp>
    </p:spTree>
    <p:extLst>
      <p:ext uri="{BB962C8B-B14F-4D97-AF65-F5344CB8AC3E}">
        <p14:creationId xmlns:p14="http://schemas.microsoft.com/office/powerpoint/2010/main" val="912237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8B6FB6-9EF7-104D-A48C-B334B21CCBA8}"/>
              </a:ext>
            </a:extLst>
          </p:cNvPr>
          <p:cNvSpPr>
            <a:spLocks noGrp="1"/>
          </p:cNvSpPr>
          <p:nvPr>
            <p:ph type="title"/>
          </p:nvPr>
        </p:nvSpPr>
        <p:spPr/>
        <p:txBody>
          <a:bodyPr>
            <a:normAutofit/>
          </a:bodyPr>
          <a:lstStyle/>
          <a:p>
            <a:r>
              <a:rPr lang="en-US" sz="3200" dirty="0"/>
              <a:t>Thank you for your participation and for learning with us!</a:t>
            </a:r>
          </a:p>
        </p:txBody>
      </p:sp>
      <p:pic>
        <p:nvPicPr>
          <p:cNvPr id="4" name="Picture 3" descr="A picture containing text, sign">
            <a:extLst>
              <a:ext uri="{FF2B5EF4-FFF2-40B4-BE49-F238E27FC236}">
                <a16:creationId xmlns:a16="http://schemas.microsoft.com/office/drawing/2014/main" id="{AD90E933-46A0-E44E-8E4C-CB8F3074416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2317" t="4797" r="23305" b="27102"/>
          <a:stretch/>
        </p:blipFill>
        <p:spPr>
          <a:xfrm>
            <a:off x="-1" y="1447800"/>
            <a:ext cx="12192001" cy="5410199"/>
          </a:xfrm>
          <a:prstGeom prst="rect">
            <a:avLst/>
          </a:prstGeom>
        </p:spPr>
      </p:pic>
      <p:sp>
        <p:nvSpPr>
          <p:cNvPr id="12" name="TextBox 11">
            <a:extLst>
              <a:ext uri="{FF2B5EF4-FFF2-40B4-BE49-F238E27FC236}">
                <a16:creationId xmlns:a16="http://schemas.microsoft.com/office/drawing/2014/main" id="{A0C64B0B-35EE-244A-B898-164C7D1684E7}"/>
              </a:ext>
            </a:extLst>
          </p:cNvPr>
          <p:cNvSpPr txBox="1"/>
          <p:nvPr/>
        </p:nvSpPr>
        <p:spPr>
          <a:xfrm>
            <a:off x="609600" y="6304002"/>
            <a:ext cx="6172200" cy="369332"/>
          </a:xfrm>
          <a:prstGeom prst="rect">
            <a:avLst/>
          </a:prstGeom>
          <a:solidFill>
            <a:schemeClr val="accent3"/>
          </a:solidFill>
        </p:spPr>
        <p:txBody>
          <a:bodyPr wrap="square" rtlCol="0">
            <a:spAutoFit/>
          </a:bodyPr>
          <a:lstStyle/>
          <a:p>
            <a:pPr algn="ctr"/>
            <a:r>
              <a:rPr lang="en-US" dirty="0">
                <a:solidFill>
                  <a:schemeClr val="bg1"/>
                </a:solidFill>
              </a:rPr>
              <a:t>Thank you for your participation and for learning with us!</a:t>
            </a:r>
          </a:p>
        </p:txBody>
      </p:sp>
    </p:spTree>
    <p:extLst>
      <p:ext uri="{BB962C8B-B14F-4D97-AF65-F5344CB8AC3E}">
        <p14:creationId xmlns:p14="http://schemas.microsoft.com/office/powerpoint/2010/main" val="360486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7" name="Google Shape;203;p30">
            <a:extLst>
              <a:ext uri="{FF2B5EF4-FFF2-40B4-BE49-F238E27FC236}">
                <a16:creationId xmlns:a16="http://schemas.microsoft.com/office/drawing/2014/main" id="{85B4043B-CA07-7A4E-8242-43F27DB9DE20}"/>
              </a:ext>
            </a:extLst>
          </p:cNvPr>
          <p:cNvSpPr txBox="1">
            <a:spLocks noGrp="1"/>
          </p:cNvSpPr>
          <p:nvPr>
            <p:ph type="title"/>
          </p:nvPr>
        </p:nvSpPr>
        <p:spPr>
          <a:prstGeom prst="rect">
            <a:avLst/>
          </a:prstGeom>
          <a:solidFill>
            <a:schemeClr val="accent3"/>
          </a:solidFill>
          <a:ln>
            <a:noFill/>
          </a:ln>
        </p:spPr>
        <p:txBody>
          <a:bodyPr spcFirstLastPara="1" vert="horz" wrap="square" lIns="548633" tIns="0" rIns="548633" bIns="0" rtlCol="0" anchor="ctr" anchorCtr="0">
            <a:normAutofit/>
          </a:bodyPr>
          <a:lstStyle/>
          <a:p>
            <a:r>
              <a:rPr lang="en" dirty="0"/>
              <a:t>e-Learning Series</a:t>
            </a:r>
            <a:endParaRPr dirty="0"/>
          </a:p>
        </p:txBody>
      </p:sp>
      <p:pic>
        <p:nvPicPr>
          <p:cNvPr id="205" name="Google Shape;205;p30" descr="Outline of the session in this e-Learning Series with representation of resources and contributing partners.&#10;Note: In several of the sessions for TRLE SEL trainings, materials are sourced from CASEL - https://casel.org and OSPI Student Support Website - https://www.k12.wa.us/student-success/health-safety/mental-social-behavioral-health/social-and-emotional-learning-sel/sel-online-education-module.  &#10;OSPI  Usage Statement:  “This resource was adapted from SEL Online Education Modules developed by the Office of Superintendent of Public Instruction.  Access the original work on the OSPI Student Support website.”&#10;CASEL Usage Statement:  “Subject to the terms and conditions contained in this Agreement, CASEL hereby grants Licensee a limited, non-exclusive, non-transferable, non-sublicensable and royalty-free, right and license, during the Term, to use, reproduce, publish, broadcast, distribute, disseminate, publicly display, and otherwise exploit the CASEL Materials, and to modify, alter, edit, and create derivative works of the CASEL Materials (“Licensee Derivative Works”, included in the definition of CASEL Materials), in all media, whether now known or later developed, solely in the Territory and in connection with the Purpose. Notwithstanding anything to the contrary contained in this Agreement, Licensee may not use, reproduce, publish, broadcast, distribute, disseminate, publicly display, or otherwise exploit any CASEL Materials with the intent of earning a profit or for commercial purposes.”&#10;"/>
          <p:cNvPicPr preferRelativeResize="0"/>
          <p:nvPr/>
        </p:nvPicPr>
        <p:blipFill rotWithShape="1">
          <a:blip r:embed="rId3">
            <a:alphaModFix/>
          </a:blip>
          <a:srcRect/>
          <a:stretch/>
        </p:blipFill>
        <p:spPr>
          <a:xfrm>
            <a:off x="533400" y="1575295"/>
            <a:ext cx="10296259" cy="4774211"/>
          </a:xfrm>
          <a:prstGeom prst="rect">
            <a:avLst/>
          </a:prstGeom>
          <a:noFill/>
          <a:ln>
            <a:noFill/>
          </a:ln>
        </p:spPr>
      </p:pic>
      <p:sp>
        <p:nvSpPr>
          <p:cNvPr id="204" name="Google Shape;204;p30"/>
          <p:cNvSpPr txBox="1">
            <a:spLocks noGrp="1"/>
          </p:cNvSpPr>
          <p:nvPr>
            <p:ph type="sldNum" sz="quarter" idx="14"/>
          </p:nvPr>
        </p:nvSpPr>
        <p:spPr>
          <a:prstGeom prst="rect">
            <a:avLst/>
          </a:prstGeom>
          <a:noFill/>
          <a:ln>
            <a:noFill/>
          </a:ln>
        </p:spPr>
        <p:txBody>
          <a:bodyPr spcFirstLastPara="1" vert="horz" wrap="square" lIns="0" tIns="0" rIns="0" bIns="0" rtlCol="0" anchor="t" anchorCtr="0">
            <a:noAutofit/>
          </a:bodyPr>
          <a:lstStyle/>
          <a:p>
            <a:fld id="{00000000-1234-1234-1234-123412341234}" type="slidenum">
              <a:rPr lang="en"/>
              <a:pPr/>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prstGeom prst="rect">
            <a:avLst/>
          </a:prstGeom>
          <a:solidFill>
            <a:schemeClr val="accent3"/>
          </a:solidFill>
          <a:ln>
            <a:noFill/>
          </a:ln>
        </p:spPr>
        <p:txBody>
          <a:bodyPr spcFirstLastPara="1" wrap="square" lIns="548633" tIns="0" rIns="548633" bIns="0" anchor="ctr" anchorCtr="0">
            <a:noAutofit/>
          </a:bodyPr>
          <a:lstStyle/>
          <a:p>
            <a:pPr>
              <a:buClr>
                <a:srgbClr val="000000"/>
              </a:buClr>
              <a:buSzPts val="2100"/>
            </a:pPr>
            <a:r>
              <a:rPr lang="en-US" sz="4000" dirty="0">
                <a:solidFill>
                  <a:srgbClr val="FFFFFF"/>
                </a:solidFill>
                <a:latin typeface="+mj-lt"/>
              </a:rPr>
              <a:t>Participants </a:t>
            </a:r>
            <a:endParaRPr sz="4000" dirty="0">
              <a:latin typeface="+mj-lt"/>
            </a:endParaRPr>
          </a:p>
        </p:txBody>
      </p:sp>
      <p:sp>
        <p:nvSpPr>
          <p:cNvPr id="17" name="Text Placeholder 16">
            <a:extLst>
              <a:ext uri="{FF2B5EF4-FFF2-40B4-BE49-F238E27FC236}">
                <a16:creationId xmlns:a16="http://schemas.microsoft.com/office/drawing/2014/main" id="{81503D32-E33A-3547-B374-B6627964F5F9}"/>
              </a:ext>
            </a:extLst>
          </p:cNvPr>
          <p:cNvSpPr>
            <a:spLocks noGrp="1"/>
          </p:cNvSpPr>
          <p:nvPr>
            <p:ph type="body" idx="1"/>
          </p:nvPr>
        </p:nvSpPr>
        <p:spPr>
          <a:xfrm>
            <a:off x="228600" y="1447800"/>
            <a:ext cx="11125200" cy="520655"/>
          </a:xfrm>
        </p:spPr>
        <p:txBody>
          <a:bodyPr/>
          <a:lstStyle/>
          <a:p>
            <a:r>
              <a:rPr lang="en-US" sz="2800" dirty="0"/>
              <a:t>Participants will be able to…</a:t>
            </a:r>
          </a:p>
        </p:txBody>
      </p:sp>
      <p:pic>
        <p:nvPicPr>
          <p:cNvPr id="10" name="Picture 2" descr="description of what participants will be able to provide after this training" title="Participants will be able to...">
            <a:extLst>
              <a:ext uri="{FF2B5EF4-FFF2-40B4-BE49-F238E27FC236}">
                <a16:creationId xmlns:a16="http://schemas.microsoft.com/office/drawing/2014/main" id="{43EC7037-E833-5343-8F1E-D4DBD3E9AAA6}"/>
              </a:ext>
            </a:extLst>
          </p:cNvPr>
          <p:cNvPicPr>
            <a:picLocks noGrp="1" noChangeAspect="1" noChangeArrowheads="1"/>
          </p:cNvPicPr>
          <p:nvPr>
            <p:ph type="pic" idx="3"/>
          </p:nvPr>
        </p:nvPicPr>
        <p:blipFill rotWithShape="1">
          <a:blip r:embed="rId3">
            <a:extLst>
              <a:ext uri="{28A0092B-C50C-407E-A947-70E740481C1C}">
                <a14:useLocalDpi xmlns:a14="http://schemas.microsoft.com/office/drawing/2010/main" val="0"/>
              </a:ext>
            </a:extLst>
          </a:blip>
          <a:srcRect l="3125" t="25714" r="3125"/>
          <a:stretch/>
        </p:blipFill>
        <p:spPr bwMode="auto">
          <a:xfrm>
            <a:off x="914600" y="2057400"/>
            <a:ext cx="10210800" cy="4551114"/>
          </a:xfrm>
          <a:prstGeom prst="rect">
            <a:avLst/>
          </a:prstGeom>
          <a:solidFill>
            <a:srgbClr val="FFFFFF"/>
          </a:solidFill>
        </p:spPr>
      </p:pic>
      <p:sp>
        <p:nvSpPr>
          <p:cNvPr id="188" name="Google Shape;188;p28"/>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5</a:t>
            </a:fld>
            <a:endParaRPr kern="0" dirty="0">
              <a:solidFill>
                <a:srgbClr val="000000"/>
              </a:solidFill>
            </a:endParaRPr>
          </a:p>
        </p:txBody>
      </p:sp>
    </p:spTree>
    <p:extLst>
      <p:ext uri="{BB962C8B-B14F-4D97-AF65-F5344CB8AC3E}">
        <p14:creationId xmlns:p14="http://schemas.microsoft.com/office/powerpoint/2010/main" val="343242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0" y="533401"/>
            <a:ext cx="12192000" cy="914400"/>
          </a:xfrm>
          <a:prstGeom prst="rect">
            <a:avLst/>
          </a:prstGeom>
          <a:solidFill>
            <a:schemeClr val="accent3"/>
          </a:solidFill>
          <a:ln>
            <a:noFill/>
          </a:ln>
        </p:spPr>
        <p:txBody>
          <a:bodyPr spcFirstLastPara="1" wrap="square" lIns="548633" tIns="0" rIns="548633" bIns="0" anchor="ctr" anchorCtr="0">
            <a:noAutofit/>
          </a:bodyPr>
          <a:lstStyle/>
          <a:p>
            <a:pPr>
              <a:buClr>
                <a:srgbClr val="000000"/>
              </a:buClr>
              <a:buSzPts val="2100"/>
            </a:pPr>
            <a:r>
              <a:rPr lang="en-US" dirty="0">
                <a:solidFill>
                  <a:srgbClr val="FFFFFF"/>
                </a:solidFill>
              </a:rPr>
              <a:t>Welcoming Ritual – SEL Signature Practice</a:t>
            </a:r>
            <a:endParaRPr sz="3467" dirty="0"/>
          </a:p>
        </p:txBody>
      </p:sp>
      <p:sp>
        <p:nvSpPr>
          <p:cNvPr id="187" name="Google Shape;187;p28"/>
          <p:cNvSpPr txBox="1">
            <a:spLocks noGrp="1"/>
          </p:cNvSpPr>
          <p:nvPr>
            <p:ph type="body" idx="2"/>
          </p:nvPr>
        </p:nvSpPr>
        <p:spPr>
          <a:xfrm>
            <a:off x="533399" y="1683994"/>
            <a:ext cx="4876801" cy="4564406"/>
          </a:xfrm>
          <a:prstGeom prst="rect">
            <a:avLst/>
          </a:prstGeom>
          <a:noFill/>
          <a:ln>
            <a:noFill/>
          </a:ln>
        </p:spPr>
        <p:txBody>
          <a:bodyPr spcFirstLastPara="1" wrap="square" lIns="0" tIns="0" rIns="0" bIns="0" anchor="t" anchorCtr="0">
            <a:noAutofit/>
          </a:bodyPr>
          <a:lstStyle/>
          <a:p>
            <a:pPr marL="186262" indent="0">
              <a:lnSpc>
                <a:spcPct val="90000"/>
              </a:lnSpc>
              <a:buNone/>
            </a:pPr>
            <a:r>
              <a:rPr lang="en-US" dirty="0"/>
              <a:t>Diversity and Inclusion (D&amp;I) In Flower Petals</a:t>
            </a:r>
          </a:p>
          <a:p>
            <a:pPr marL="0" indent="0">
              <a:lnSpc>
                <a:spcPct val="90000"/>
              </a:lnSpc>
              <a:spcBef>
                <a:spcPts val="0"/>
              </a:spcBef>
              <a:buClr>
                <a:srgbClr val="000000"/>
              </a:buClr>
              <a:buSzPts val="1300"/>
              <a:buNone/>
            </a:pPr>
            <a:endParaRPr lang="en-US" sz="1800" b="1" dirty="0"/>
          </a:p>
          <a:p>
            <a:pPr marL="0" indent="0" fontAlgn="base">
              <a:lnSpc>
                <a:spcPct val="90000"/>
              </a:lnSpc>
              <a:buNone/>
            </a:pPr>
            <a:r>
              <a:rPr lang="en-US" sz="1400" dirty="0"/>
              <a:t>This recreational activity needs 4-10 members in each group, and it is one of the best ways to learn more about each other. All the members should be encouraged to make the best of their creativity and ideas.​</a:t>
            </a:r>
          </a:p>
          <a:p>
            <a:pPr fontAlgn="base">
              <a:lnSpc>
                <a:spcPct val="90000"/>
              </a:lnSpc>
            </a:pPr>
            <a:r>
              <a:rPr lang="en-US" sz="1400" dirty="0"/>
              <a:t>Using the </a:t>
            </a:r>
            <a:r>
              <a:rPr lang="en-US" sz="1400" u="sng" dirty="0">
                <a:hlinkClick r:id="rId3"/>
              </a:rPr>
              <a:t>Jamboard Flower</a:t>
            </a:r>
            <a:r>
              <a:rPr lang="en-US" sz="1400" dirty="0"/>
              <a:t>. It should have a round center and an equal number of petals to the number of participants in their group.​</a:t>
            </a:r>
          </a:p>
          <a:p>
            <a:pPr fontAlgn="base">
              <a:lnSpc>
                <a:spcPct val="90000"/>
              </a:lnSpc>
            </a:pPr>
            <a:r>
              <a:rPr lang="en-US" sz="1400" dirty="0"/>
              <a:t>After discussion, each participant should fill the petals with something unique about themselves- anything that makes them stand out from others. However, physical characteristics should be ignored.​</a:t>
            </a:r>
          </a:p>
          <a:p>
            <a:pPr fontAlgn="base">
              <a:lnSpc>
                <a:spcPct val="90000"/>
              </a:lnSpc>
            </a:pPr>
            <a:r>
              <a:rPr lang="en-US" sz="1400" dirty="0"/>
              <a:t>Everyone should fill the center of the flower should be filled with their ‘common’ something.​</a:t>
            </a:r>
          </a:p>
          <a:p>
            <a:pPr fontAlgn="base">
              <a:lnSpc>
                <a:spcPct val="90000"/>
              </a:lnSpc>
            </a:pPr>
            <a:r>
              <a:rPr lang="en-US" sz="1400" dirty="0"/>
              <a:t>Each team should share the flowers with the other groups to discuss the differences and similarities.​</a:t>
            </a:r>
          </a:p>
          <a:p>
            <a:pPr marL="0" indent="0">
              <a:lnSpc>
                <a:spcPct val="90000"/>
              </a:lnSpc>
              <a:spcBef>
                <a:spcPts val="0"/>
              </a:spcBef>
              <a:buClr>
                <a:srgbClr val="000000"/>
              </a:buClr>
              <a:buSzPts val="1300"/>
              <a:buNone/>
            </a:pPr>
            <a:endParaRPr dirty="0"/>
          </a:p>
        </p:txBody>
      </p:sp>
      <p:sp>
        <p:nvSpPr>
          <p:cNvPr id="188" name="Google Shape;188;p28"/>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6</a:t>
            </a:fld>
            <a:endParaRPr kern="0" dirty="0">
              <a:solidFill>
                <a:srgbClr val="000000"/>
              </a:solidFill>
            </a:endParaRPr>
          </a:p>
        </p:txBody>
      </p:sp>
      <p:pic>
        <p:nvPicPr>
          <p:cNvPr id="10" name="Picture 2" descr="photo of a flower">
            <a:extLst>
              <a:ext uri="{FF2B5EF4-FFF2-40B4-BE49-F238E27FC236}">
                <a16:creationId xmlns:a16="http://schemas.microsoft.com/office/drawing/2014/main" id="{585528C6-4329-A449-B0D4-D5BEA1B5DA63}"/>
              </a:ext>
            </a:extLst>
          </p:cNvPr>
          <p:cNvPicPr>
            <a:picLocks noGrp="1" noChangeAspect="1" noChangeArrowheads="1"/>
          </p:cNvPicPr>
          <p:nvPr>
            <p:ph type="pic" idx="3"/>
          </p:nvPr>
        </p:nvPicPr>
        <p:blipFill rotWithShape="1">
          <a:blip r:embed="rId4">
            <a:extLst>
              <a:ext uri="{28A0092B-C50C-407E-A947-70E740481C1C}">
                <a14:useLocalDpi xmlns:a14="http://schemas.microsoft.com/office/drawing/2010/main" val="0"/>
              </a:ext>
            </a:extLst>
          </a:blip>
          <a:srcRect t="30336" b="30336"/>
          <a:stretch/>
        </p:blipFill>
        <p:spPr bwMode="auto">
          <a:xfrm>
            <a:off x="5943600" y="1828800"/>
            <a:ext cx="5715000" cy="4419600"/>
          </a:xfrm>
          <a:prstGeom prst="rect">
            <a:avLst/>
          </a:prstGeom>
          <a:solidFill>
            <a:srgbClr val="FFFFFF"/>
          </a:solidFill>
        </p:spPr>
      </p:pic>
    </p:spTree>
    <p:extLst>
      <p:ext uri="{BB962C8B-B14F-4D97-AF65-F5344CB8AC3E}">
        <p14:creationId xmlns:p14="http://schemas.microsoft.com/office/powerpoint/2010/main" val="42924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prstGeom prst="rect">
            <a:avLst/>
          </a:prstGeom>
          <a:solidFill>
            <a:schemeClr val="accent3"/>
          </a:solidFill>
          <a:ln>
            <a:noFill/>
          </a:ln>
        </p:spPr>
        <p:txBody>
          <a:bodyPr spcFirstLastPara="1" wrap="square" lIns="548633" tIns="0" rIns="548633" bIns="0" anchor="ctr" anchorCtr="0">
            <a:noAutofit/>
          </a:bodyPr>
          <a:lstStyle/>
          <a:p>
            <a:pPr>
              <a:buClr>
                <a:srgbClr val="000000"/>
              </a:buClr>
              <a:buSzPts val="2100"/>
            </a:pPr>
            <a:r>
              <a:rPr lang="en-US" sz="4000" kern="1200" dirty="0">
                <a:solidFill>
                  <a:srgbClr val="FFFFFF"/>
                </a:solidFill>
                <a:ea typeface="+mj-ea"/>
                <a:cs typeface="+mj-cs"/>
              </a:rPr>
              <a:t>What is culture?</a:t>
            </a:r>
            <a:endParaRPr sz="4000" dirty="0">
              <a:latin typeface="+mj-lt"/>
            </a:endParaRPr>
          </a:p>
        </p:txBody>
      </p:sp>
      <p:sp>
        <p:nvSpPr>
          <p:cNvPr id="188" name="Google Shape;188;p28"/>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7</a:t>
            </a:fld>
            <a:endParaRPr kern="0" dirty="0">
              <a:solidFill>
                <a:srgbClr val="000000"/>
              </a:solidFill>
            </a:endParaRPr>
          </a:p>
        </p:txBody>
      </p:sp>
      <p:pic>
        <p:nvPicPr>
          <p:cNvPr id="8" name="Picture 4" descr="chart of aspects of culture">
            <a:hlinkClick r:id="" action="ppaction://media"/>
            <a:extLst>
              <a:ext uri="{FF2B5EF4-FFF2-40B4-BE49-F238E27FC236}">
                <a16:creationId xmlns:a16="http://schemas.microsoft.com/office/drawing/2014/main" id="{05A3AFC6-1E6F-9C4B-8AD9-3B5166E3D91E}"/>
              </a:ext>
            </a:extLst>
          </p:cNvPr>
          <p:cNvPicPr>
            <a:picLocks noGrp="1" noRot="1" noChangeAspect="1"/>
          </p:cNvPicPr>
          <p:nvPr>
            <p:ph type="pic" idx="3"/>
            <a:videoFile r:link="rId1"/>
          </p:nvPr>
        </p:nvPicPr>
        <p:blipFill>
          <a:blip r:embed="rId4"/>
          <a:srcRect t="10000" b="10000"/>
          <a:stretch>
            <a:fillRect/>
          </a:stretch>
        </p:blipFill>
        <p:spPr>
          <a:xfrm>
            <a:off x="533400" y="1983695"/>
            <a:ext cx="6985000" cy="4191000"/>
          </a:xfrm>
          <a:prstGeom prst="rect">
            <a:avLst/>
          </a:prstGeom>
          <a:noFill/>
        </p:spPr>
      </p:pic>
    </p:spTree>
    <p:extLst>
      <p:ext uri="{BB962C8B-B14F-4D97-AF65-F5344CB8AC3E}">
        <p14:creationId xmlns:p14="http://schemas.microsoft.com/office/powerpoint/2010/main" val="36208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D1B87F-CF8B-D848-8510-56FE3B111E9E}"/>
              </a:ext>
            </a:extLst>
          </p:cNvPr>
          <p:cNvSpPr>
            <a:spLocks noGrp="1"/>
          </p:cNvSpPr>
          <p:nvPr>
            <p:ph type="body" idx="1"/>
          </p:nvPr>
        </p:nvSpPr>
        <p:spPr>
          <a:xfrm>
            <a:off x="533400" y="1676400"/>
            <a:ext cx="11125200" cy="2142638"/>
          </a:xfrm>
        </p:spPr>
        <p:txBody>
          <a:bodyPr/>
          <a:lstStyle/>
          <a:p>
            <a:pPr>
              <a:lnSpc>
                <a:spcPct val="90000"/>
              </a:lnSpc>
              <a:spcBef>
                <a:spcPct val="0"/>
              </a:spcBef>
              <a:spcAft>
                <a:spcPts val="600"/>
              </a:spcAft>
            </a:pPr>
            <a:r>
              <a:rPr lang="en-US" dirty="0">
                <a:solidFill>
                  <a:schemeClr val="tx1"/>
                </a:solidFill>
              </a:rPr>
              <a:t>Culturally responsive practices are based on social and</a:t>
            </a:r>
          </a:p>
          <a:p>
            <a:pPr>
              <a:lnSpc>
                <a:spcPct val="90000"/>
              </a:lnSpc>
              <a:spcBef>
                <a:spcPct val="0"/>
              </a:spcBef>
              <a:spcAft>
                <a:spcPts val="600"/>
              </a:spcAft>
            </a:pPr>
            <a:r>
              <a:rPr lang="en-US" dirty="0">
                <a:solidFill>
                  <a:schemeClr val="tx1"/>
                </a:solidFill>
              </a:rPr>
              <a:t>cognitive neuroscience research.</a:t>
            </a:r>
          </a:p>
          <a:p>
            <a:pPr>
              <a:lnSpc>
                <a:spcPct val="90000"/>
              </a:lnSpc>
              <a:spcBef>
                <a:spcPct val="0"/>
              </a:spcBef>
              <a:spcAft>
                <a:spcPts val="600"/>
              </a:spcAft>
            </a:pPr>
            <a:endParaRPr lang="en-US" dirty="0"/>
          </a:p>
          <a:p>
            <a:endParaRPr lang="en-US" dirty="0"/>
          </a:p>
        </p:txBody>
      </p:sp>
      <p:sp>
        <p:nvSpPr>
          <p:cNvPr id="9" name="Text Placeholder 8">
            <a:extLst>
              <a:ext uri="{FF2B5EF4-FFF2-40B4-BE49-F238E27FC236}">
                <a16:creationId xmlns:a16="http://schemas.microsoft.com/office/drawing/2014/main" id="{5EF2CB55-3384-8540-8A29-5DE6408A4A04}"/>
              </a:ext>
            </a:extLst>
          </p:cNvPr>
          <p:cNvSpPr>
            <a:spLocks noGrp="1"/>
          </p:cNvSpPr>
          <p:nvPr>
            <p:ph type="body" idx="2"/>
          </p:nvPr>
        </p:nvSpPr>
        <p:spPr>
          <a:xfrm>
            <a:off x="914400" y="3075918"/>
            <a:ext cx="3390900" cy="1084342"/>
          </a:xfrm>
        </p:spPr>
        <p:txBody>
          <a:bodyPr>
            <a:normAutofit/>
          </a:bodyPr>
          <a:lstStyle/>
          <a:p>
            <a:pPr marL="0" lvl="0" indent="0" algn="ctr" defTabSz="457200">
              <a:spcBef>
                <a:spcPts val="0"/>
              </a:spcBef>
              <a:buClrTx/>
              <a:buSzTx/>
              <a:buNone/>
            </a:pPr>
            <a:r>
              <a:rPr lang="en-US" sz="3600" dirty="0">
                <a:solidFill>
                  <a:srgbClr val="000000"/>
                </a:solidFill>
              </a:rPr>
              <a:t>True or False?</a:t>
            </a:r>
            <a:endParaRPr lang="en-US" sz="2400" dirty="0">
              <a:solidFill>
                <a:srgbClr val="000000"/>
              </a:solidFill>
            </a:endParaRPr>
          </a:p>
          <a:p>
            <a:endParaRPr lang="en-US" sz="3600" dirty="0"/>
          </a:p>
        </p:txBody>
      </p:sp>
      <p:sp>
        <p:nvSpPr>
          <p:cNvPr id="13" name="Text Placeholder 12">
            <a:extLst>
              <a:ext uri="{FF2B5EF4-FFF2-40B4-BE49-F238E27FC236}">
                <a16:creationId xmlns:a16="http://schemas.microsoft.com/office/drawing/2014/main" id="{3B9F5820-BCCF-784D-A6A2-08427B15E675}"/>
              </a:ext>
            </a:extLst>
          </p:cNvPr>
          <p:cNvSpPr>
            <a:spLocks noGrp="1"/>
          </p:cNvSpPr>
          <p:nvPr>
            <p:ph type="body" idx="4"/>
          </p:nvPr>
        </p:nvSpPr>
        <p:spPr>
          <a:xfrm>
            <a:off x="612140" y="4047637"/>
            <a:ext cx="10513060" cy="1567096"/>
          </a:xfrm>
        </p:spPr>
        <p:txBody>
          <a:bodyPr/>
          <a:lstStyle/>
          <a:p>
            <a:pPr marL="243825" indent="0"/>
            <a:r>
              <a:rPr lang="en-US" b="1" dirty="0">
                <a:solidFill>
                  <a:srgbClr val="2379B8"/>
                </a:solidFill>
                <a:cs typeface="Calibri"/>
              </a:rPr>
              <a:t>TRUE. </a:t>
            </a:r>
            <a:r>
              <a:rPr lang="en-US" dirty="0">
                <a:solidFill>
                  <a:srgbClr val="000000"/>
                </a:solidFill>
                <a:latin typeface="+mj-lt"/>
                <a:cs typeface="Calibri"/>
              </a:rPr>
              <a:t>Neuroscience research on the association of certain stress hormones, such as cortisol, and brain functioning demonstrates that environments that reduce stress hormones are ones that are calm, supportive, routinized, and make students feel safe.</a:t>
            </a:r>
            <a:endParaRPr lang="en-US" dirty="0">
              <a:latin typeface="+mj-lt"/>
            </a:endParaRPr>
          </a:p>
        </p:txBody>
      </p:sp>
      <p:pic>
        <p:nvPicPr>
          <p:cNvPr id="17" name="Picture 6" descr="Plus or minus icons">
            <a:extLst>
              <a:ext uri="{FF2B5EF4-FFF2-40B4-BE49-F238E27FC236}">
                <a16:creationId xmlns:a16="http://schemas.microsoft.com/office/drawing/2014/main" id="{591DE6F9-5199-D74F-BE35-6DEC358ABDB9}"/>
              </a:ext>
            </a:extLst>
          </p:cNvPr>
          <p:cNvPicPr>
            <a:picLocks noGrp="1" noChangeAspect="1"/>
          </p:cNvPicPr>
          <p:nvPr>
            <p:ph type="pic" idx="3"/>
          </p:nvPr>
        </p:nvPicPr>
        <p:blipFill>
          <a:blip r:embed="rId3">
            <a:extLst>
              <a:ext uri="{837473B0-CC2E-450A-ABE3-18F120FF3D39}">
                <a1611:picAttrSrcUrl xmlns:a1611="http://schemas.microsoft.com/office/drawing/2016/11/main" r:id="rId4"/>
              </a:ext>
            </a:extLst>
          </a:blip>
          <a:srcRect t="1405" b="1405"/>
          <a:stretch>
            <a:fillRect/>
          </a:stretch>
        </p:blipFill>
        <p:spPr>
          <a:xfrm>
            <a:off x="4305300" y="2689997"/>
            <a:ext cx="2514600" cy="1508760"/>
          </a:xfrm>
          <a:prstGeom prst="rect">
            <a:avLst/>
          </a:prstGeom>
        </p:spPr>
      </p:pic>
      <p:sp>
        <p:nvSpPr>
          <p:cNvPr id="21" name="Google Shape;188;p28">
            <a:extLst>
              <a:ext uri="{FF2B5EF4-FFF2-40B4-BE49-F238E27FC236}">
                <a16:creationId xmlns:a16="http://schemas.microsoft.com/office/drawing/2014/main" id="{F98872B8-EDE4-B848-B6D7-02F3C3453FC1}"/>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8</a:t>
            </a:fld>
            <a:endParaRPr kern="0" dirty="0">
              <a:solidFill>
                <a:srgbClr val="000000"/>
              </a:solidFill>
            </a:endParaRPr>
          </a:p>
        </p:txBody>
      </p:sp>
    </p:spTree>
    <p:extLst>
      <p:ext uri="{BB962C8B-B14F-4D97-AF65-F5344CB8AC3E}">
        <p14:creationId xmlns:p14="http://schemas.microsoft.com/office/powerpoint/2010/main" val="1539656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44ED6F-900F-4A04-BA8A-C795DA8C0BFD}"/>
              </a:ext>
            </a:extLst>
          </p:cNvPr>
          <p:cNvSpPr>
            <a:spLocks noGrp="1"/>
          </p:cNvSpPr>
          <p:nvPr>
            <p:ph type="title"/>
          </p:nvPr>
        </p:nvSpPr>
        <p:spPr/>
        <p:txBody>
          <a:bodyPr>
            <a:normAutofit/>
          </a:bodyPr>
          <a:lstStyle/>
          <a:p>
            <a:r>
              <a:rPr lang="en-US" sz="4000" dirty="0">
                <a:latin typeface="+mj-lt"/>
                <a:cs typeface="Arial"/>
              </a:rPr>
              <a:t>3-2-1 Protocol</a:t>
            </a:r>
            <a:endParaRPr lang="en-US" sz="4000" dirty="0">
              <a:latin typeface="+mj-lt"/>
            </a:endParaRPr>
          </a:p>
        </p:txBody>
      </p:sp>
      <p:sp>
        <p:nvSpPr>
          <p:cNvPr id="13" name="Text Placeholder 12">
            <a:extLst>
              <a:ext uri="{FF2B5EF4-FFF2-40B4-BE49-F238E27FC236}">
                <a16:creationId xmlns:a16="http://schemas.microsoft.com/office/drawing/2014/main" id="{C4287464-3E2B-A740-A3E7-953A318F3BDB}"/>
              </a:ext>
            </a:extLst>
          </p:cNvPr>
          <p:cNvSpPr>
            <a:spLocks noGrp="1"/>
          </p:cNvSpPr>
          <p:nvPr>
            <p:ph type="body" idx="2"/>
          </p:nvPr>
        </p:nvSpPr>
        <p:spPr>
          <a:xfrm>
            <a:off x="533400" y="1828800"/>
            <a:ext cx="5105400" cy="4038600"/>
          </a:xfrm>
        </p:spPr>
        <p:txBody>
          <a:bodyPr>
            <a:normAutofit fontScale="92500" lnSpcReduction="20000"/>
          </a:bodyPr>
          <a:lstStyle/>
          <a:p>
            <a:r>
              <a:rPr lang="en-US" sz="2400" b="1" dirty="0"/>
              <a:t>3 - What are </a:t>
            </a:r>
            <a:r>
              <a:rPr lang="en-US" sz="2400" i="1" dirty="0"/>
              <a:t>three</a:t>
            </a:r>
            <a:r>
              <a:rPr lang="en-US" sz="2400" b="1" dirty="0"/>
              <a:t> things that interest you about culturally responsive teaching?</a:t>
            </a:r>
          </a:p>
          <a:p>
            <a:endParaRPr lang="en-US" sz="2400" b="1" dirty="0"/>
          </a:p>
          <a:p>
            <a:r>
              <a:rPr lang="en-US" sz="2400" b="1" dirty="0"/>
              <a:t>2 - What are</a:t>
            </a:r>
            <a:r>
              <a:rPr lang="en-US" sz="2400" dirty="0"/>
              <a:t> </a:t>
            </a:r>
            <a:r>
              <a:rPr lang="en-US" sz="2400" i="1" dirty="0"/>
              <a:t>two</a:t>
            </a:r>
            <a:r>
              <a:rPr lang="en-US" sz="2400" b="1" dirty="0"/>
              <a:t> questions you have about culturally responsive teaching that you want to learn?</a:t>
            </a:r>
          </a:p>
          <a:p>
            <a:endParaRPr lang="en-US" sz="2400" b="1" dirty="0"/>
          </a:p>
          <a:p>
            <a:r>
              <a:rPr lang="en-US" sz="2400" b="1" dirty="0"/>
              <a:t>1 - What is</a:t>
            </a:r>
            <a:r>
              <a:rPr lang="en-US" sz="2400" dirty="0"/>
              <a:t> </a:t>
            </a:r>
            <a:r>
              <a:rPr lang="en-US" sz="2400" i="1" dirty="0"/>
              <a:t>one</a:t>
            </a:r>
            <a:r>
              <a:rPr lang="en-US" sz="2400" b="1" dirty="0"/>
              <a:t> connection you can make between culturally responsive teaching and social emotional learning?</a:t>
            </a:r>
            <a:endParaRPr lang="en-US" dirty="0"/>
          </a:p>
          <a:p>
            <a:endParaRPr lang="en-US" dirty="0"/>
          </a:p>
        </p:txBody>
      </p:sp>
      <p:pic>
        <p:nvPicPr>
          <p:cNvPr id="16" name="Picture 2" descr="photo of Linda Darling-Hammond">
            <a:hlinkClick r:id="" action="ppaction://media"/>
            <a:extLst>
              <a:ext uri="{FF2B5EF4-FFF2-40B4-BE49-F238E27FC236}">
                <a16:creationId xmlns:a16="http://schemas.microsoft.com/office/drawing/2014/main" id="{D6578613-6B36-7144-B2CA-44F876E8E28D}"/>
              </a:ext>
            </a:extLst>
          </p:cNvPr>
          <p:cNvPicPr>
            <a:picLocks noGrp="1" noRot="1" noChangeAspect="1"/>
          </p:cNvPicPr>
          <p:nvPr>
            <p:ph type="pic" idx="3"/>
            <a:videoFile r:link="rId1"/>
          </p:nvPr>
        </p:nvPicPr>
        <p:blipFill>
          <a:blip r:embed="rId4"/>
          <a:srcRect t="10000" b="10000"/>
          <a:stretch>
            <a:fillRect/>
          </a:stretch>
        </p:blipFill>
        <p:spPr>
          <a:xfrm>
            <a:off x="5867400" y="1828800"/>
            <a:ext cx="5715000" cy="3657600"/>
          </a:xfrm>
          <a:prstGeom prst="rect">
            <a:avLst/>
          </a:prstGeom>
        </p:spPr>
      </p:pic>
      <p:sp>
        <p:nvSpPr>
          <p:cNvPr id="21" name="Google Shape;188;p28">
            <a:extLst>
              <a:ext uri="{FF2B5EF4-FFF2-40B4-BE49-F238E27FC236}">
                <a16:creationId xmlns:a16="http://schemas.microsoft.com/office/drawing/2014/main" id="{4879ECF9-DFEE-DC43-B2C8-7439E9709FE5}"/>
              </a:ext>
            </a:extLst>
          </p:cNvPr>
          <p:cNvSpPr txBox="1">
            <a:spLocks noGrp="1"/>
          </p:cNvSpPr>
          <p:nvPr>
            <p:ph type="sldNum" idx="12"/>
          </p:nvPr>
        </p:nvSpPr>
        <p:spPr>
          <a:xfrm>
            <a:off x="533400" y="6477001"/>
            <a:ext cx="381200" cy="228800"/>
          </a:xfrm>
          <a:prstGeom prst="rect">
            <a:avLst/>
          </a:prstGeom>
          <a:noFill/>
          <a:ln>
            <a:noFill/>
          </a:ln>
        </p:spPr>
        <p:txBody>
          <a:bodyPr spcFirstLastPara="1" wrap="square" lIns="0" tIns="0" rIns="0" bIns="0" anchor="t" anchorCtr="0">
            <a:noAutofit/>
          </a:bodyPr>
          <a:lstStyle/>
          <a:p>
            <a:pPr defTabSz="1219170"/>
            <a:fld id="{00000000-1234-1234-1234-123412341234}" type="slidenum">
              <a:rPr lang="en" kern="0">
                <a:solidFill>
                  <a:srgbClr val="000000"/>
                </a:solidFill>
              </a:rPr>
              <a:pPr defTabSz="1219170"/>
              <a:t>9</a:t>
            </a:fld>
            <a:endParaRPr kern="0" dirty="0">
              <a:solidFill>
                <a:srgbClr val="000000"/>
              </a:solidFill>
            </a:endParaRPr>
          </a:p>
        </p:txBody>
      </p:sp>
    </p:spTree>
    <p:extLst>
      <p:ext uri="{BB962C8B-B14F-4D97-AF65-F5344CB8AC3E}">
        <p14:creationId xmlns:p14="http://schemas.microsoft.com/office/powerpoint/2010/main" val="29931868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Custom 2">
      <a:dk1>
        <a:srgbClr val="000000"/>
      </a:dk1>
      <a:lt1>
        <a:srgbClr val="FFFFFF"/>
      </a:lt1>
      <a:dk2>
        <a:srgbClr val="2B3890"/>
      </a:dk2>
      <a:lt2>
        <a:srgbClr val="4EA848"/>
      </a:lt2>
      <a:accent1>
        <a:srgbClr val="43467B"/>
      </a:accent1>
      <a:accent2>
        <a:srgbClr val="E58C09"/>
      </a:accent2>
      <a:accent3>
        <a:srgbClr val="2379B8"/>
      </a:accent3>
      <a:accent4>
        <a:srgbClr val="EEC621"/>
      </a:accent4>
      <a:accent5>
        <a:srgbClr val="1D9BA1"/>
      </a:accent5>
      <a:accent6>
        <a:srgbClr val="87175F"/>
      </a:accent6>
      <a:hlink>
        <a:srgbClr val="0000CC"/>
      </a:hlink>
      <a:folHlink>
        <a:srgbClr val="551A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57130_crb-pres-eTeachNY-template_R6" id="{22DCBB94-C8C7-4147-960B-01BED1415FA9}" vid="{35F3F3BC-00CA-F14A-9438-13FA60A179E3}"/>
    </a:ext>
  </a:extLst>
</a:theme>
</file>

<file path=ppt/theme/theme2.xml><?xml version="1.0" encoding="utf-8"?>
<a:theme xmlns:a="http://schemas.openxmlformats.org/drawingml/2006/main" name="1_ModernClassicBlock-3">
  <a:themeElements>
    <a:clrScheme name="Custom 2">
      <a:dk1>
        <a:srgbClr val="000000"/>
      </a:dk1>
      <a:lt1>
        <a:srgbClr val="FFFFFF"/>
      </a:lt1>
      <a:dk2>
        <a:srgbClr val="2B3890"/>
      </a:dk2>
      <a:lt2>
        <a:srgbClr val="4EA848"/>
      </a:lt2>
      <a:accent1>
        <a:srgbClr val="43467B"/>
      </a:accent1>
      <a:accent2>
        <a:srgbClr val="E58C09"/>
      </a:accent2>
      <a:accent3>
        <a:srgbClr val="2379B8"/>
      </a:accent3>
      <a:accent4>
        <a:srgbClr val="EEC621"/>
      </a:accent4>
      <a:accent5>
        <a:srgbClr val="1D9BA1"/>
      </a:accent5>
      <a:accent6>
        <a:srgbClr val="87175F"/>
      </a:accent6>
      <a:hlink>
        <a:srgbClr val="00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A3243D4AFDA947B149E6AB4E9801A9" ma:contentTypeVersion="12" ma:contentTypeDescription="Create a new document." ma:contentTypeScope="" ma:versionID="8cdd5a848e25e207ec8e464f74c5a452">
  <xsd:schema xmlns:xsd="http://www.w3.org/2001/XMLSchema" xmlns:xs="http://www.w3.org/2001/XMLSchema" xmlns:p="http://schemas.microsoft.com/office/2006/metadata/properties" xmlns:ns3="644ec99d-628d-4e70-901b-122f930a1a2d" xmlns:ns4="fb531641-e4f7-4966-87eb-8111a8b62b4b" targetNamespace="http://schemas.microsoft.com/office/2006/metadata/properties" ma:root="true" ma:fieldsID="6b9bfe54b1a982dd7236b91886c935c6" ns3:_="" ns4:_="">
    <xsd:import namespace="644ec99d-628d-4e70-901b-122f930a1a2d"/>
    <xsd:import namespace="fb531641-e4f7-4966-87eb-8111a8b62b4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4ec99d-628d-4e70-901b-122f930a1a2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531641-e4f7-4966-87eb-8111a8b62b4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fb531641-e4f7-4966-87eb-8111a8b62b4b" xsi:nil="true"/>
  </documentManagement>
</p:properties>
</file>

<file path=customXml/itemProps1.xml><?xml version="1.0" encoding="utf-8"?>
<ds:datastoreItem xmlns:ds="http://schemas.openxmlformats.org/officeDocument/2006/customXml" ds:itemID="{57AC3008-0512-4E8C-A590-4531AF493E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4ec99d-628d-4e70-901b-122f930a1a2d"/>
    <ds:schemaRef ds:uri="fb531641-e4f7-4966-87eb-8111a8b62b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06BD98-E608-40A1-98A8-93D5976215CA}">
  <ds:schemaRefs>
    <ds:schemaRef ds:uri="http://schemas.microsoft.com/sharepoint/v3/contenttype/forms"/>
  </ds:schemaRefs>
</ds:datastoreItem>
</file>

<file path=customXml/itemProps3.xml><?xml version="1.0" encoding="utf-8"?>
<ds:datastoreItem xmlns:ds="http://schemas.openxmlformats.org/officeDocument/2006/customXml" ds:itemID="{6A86D9CC-0D9D-4BFE-B3F3-26F480BF8C8A}">
  <ds:schemaRefs>
    <ds:schemaRef ds:uri="http://schemas.microsoft.com/office/2006/documentManagement/types"/>
    <ds:schemaRef ds:uri="http://schemas.openxmlformats.org/package/2006/metadata/core-properties"/>
    <ds:schemaRef ds:uri="fb531641-e4f7-4966-87eb-8111a8b62b4b"/>
    <ds:schemaRef ds:uri="http://purl.org/dc/terms/"/>
    <ds:schemaRef ds:uri="http://schemas.microsoft.com/office/2006/metadata/properties"/>
    <ds:schemaRef ds:uri="http://purl.org/dc/dcmitype/"/>
    <ds:schemaRef ds:uri="http://schemas.microsoft.com/office/infopath/2007/PartnerControls"/>
    <ds:schemaRef ds:uri="644ec99d-628d-4e70-901b-122f930a1a2d"/>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Presentation Template-PPT</Template>
  <TotalTime>881</TotalTime>
  <Words>4412</Words>
  <Application>Microsoft Macintosh PowerPoint</Application>
  <PresentationFormat>Widescreen</PresentationFormat>
  <Paragraphs>385</Paragraphs>
  <Slides>35</Slides>
  <Notes>34</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Calibri</vt:lpstr>
      <vt:lpstr>Noto Sans Symbols</vt:lpstr>
      <vt:lpstr>Roboto Light</vt:lpstr>
      <vt:lpstr>The Serif Hand Black</vt:lpstr>
      <vt:lpstr>Tw Cen MT</vt:lpstr>
      <vt:lpstr>Wingdings</vt:lpstr>
      <vt:lpstr>Wingdings 3</vt:lpstr>
      <vt:lpstr>ModernClassicBlock-3</vt:lpstr>
      <vt:lpstr>1_ModernClassicBlock-3</vt:lpstr>
      <vt:lpstr>Integrating SEL into a Culturally Responsive Classroom</vt:lpstr>
      <vt:lpstr>Norms: General best practices of all productive groups</vt:lpstr>
      <vt:lpstr>Long-Term Learning Target</vt:lpstr>
      <vt:lpstr>e-Learning Series</vt:lpstr>
      <vt:lpstr>Participants </vt:lpstr>
      <vt:lpstr>Welcoming Ritual – SEL Signature Practice</vt:lpstr>
      <vt:lpstr>What is culture?</vt:lpstr>
      <vt:lpstr>PowerPoint Presentation</vt:lpstr>
      <vt:lpstr>3-2-1 Protocol</vt:lpstr>
      <vt:lpstr>CR-S Framework Goals</vt:lpstr>
      <vt:lpstr>The Bottom Line - https://answergarden.ch/2004696  </vt:lpstr>
      <vt:lpstr>Example Activity</vt:lpstr>
      <vt:lpstr>4 Principles of CR-S</vt:lpstr>
      <vt:lpstr>Environment</vt:lpstr>
      <vt:lpstr>Instruction</vt:lpstr>
      <vt:lpstr>Inclusive</vt:lpstr>
      <vt:lpstr>Professional Learning</vt:lpstr>
      <vt:lpstr>Break Time</vt:lpstr>
      <vt:lpstr>Plutchik’s Wheel of Emotions</vt:lpstr>
      <vt:lpstr>A Journey, Not a Destination:   Developing Cultural Competence in Secondary Transition</vt:lpstr>
      <vt:lpstr>PowerPoint Presentation</vt:lpstr>
      <vt:lpstr>SEL BENCHMARKS</vt:lpstr>
      <vt:lpstr>Reflective Dive</vt:lpstr>
      <vt:lpstr>PowerPoint Presentation</vt:lpstr>
      <vt:lpstr>Break Time Again</vt:lpstr>
      <vt:lpstr>Questions…</vt:lpstr>
      <vt:lpstr>Article Review Activity</vt:lpstr>
      <vt:lpstr>PowerPoint Presentation</vt:lpstr>
      <vt:lpstr>Equity-Focused SEL</vt:lpstr>
      <vt:lpstr>Exploring the document</vt:lpstr>
      <vt:lpstr>PowerPoint Presentation</vt:lpstr>
      <vt:lpstr>Culminating Activity</vt:lpstr>
      <vt:lpstr>Resources</vt:lpstr>
      <vt:lpstr>Optimistic Closure – SEL Signature Practice</vt:lpstr>
      <vt:lpstr>Thank you for your participation and for learning with us!</vt:lpstr>
    </vt:vector>
  </TitlesOfParts>
  <Manager/>
  <Company>eTeachNY</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SEL into a Culturally Responsive Classroom</dc:title>
  <dc:subject/>
  <dc:creator>Stephens, Stephanie</dc:creator>
  <cp:keywords>Accessibility, Virtual, Environment</cp:keywords>
  <dc:description/>
  <cp:lastModifiedBy>Denise Larocque</cp:lastModifiedBy>
  <cp:revision>420</cp:revision>
  <dcterms:created xsi:type="dcterms:W3CDTF">2021-07-02T13:42:48Z</dcterms:created>
  <dcterms:modified xsi:type="dcterms:W3CDTF">2021-07-07T19:15:44Z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0x010100D7A3243D4AFDA947B149E6AB4E9801A9</vt:lpwstr>
  </property>
</Properties>
</file>