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72" r:id="rId9"/>
    <p:sldId id="263" r:id="rId10"/>
    <p:sldId id="264" r:id="rId11"/>
    <p:sldId id="271" r:id="rId12"/>
    <p:sldId id="265" r:id="rId13"/>
    <p:sldId id="266" r:id="rId14"/>
    <p:sldId id="273" r:id="rId15"/>
    <p:sldId id="267" r:id="rId16"/>
    <p:sldId id="268" r:id="rId17"/>
    <p:sldId id="269"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MFaKOWRwgvN2OTgnGbjf2XaoL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00" autoAdjust="0"/>
  </p:normalViewPr>
  <p:slideViewPr>
    <p:cSldViewPr snapToGrid="0">
      <p:cViewPr varScale="1">
        <p:scale>
          <a:sx n="62" d="100"/>
          <a:sy n="62" d="100"/>
        </p:scale>
        <p:origin x="86" y="566"/>
      </p:cViewPr>
      <p:guideLst/>
    </p:cSldViewPr>
  </p:slideViewPr>
  <p:outlineViewPr>
    <p:cViewPr>
      <p:scale>
        <a:sx n="33" d="100"/>
        <a:sy n="33" d="100"/>
      </p:scale>
      <p:origin x="0" y="-38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Hello everyone! Welcome to our final module turnkey presentation. I’m excited to join you all as we reflect upon CR-SE framework in remote and hybrid environments. This final module is the how: intention and impact.</a:t>
            </a: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dirty="0"/>
              <a:t>The activities for principle 2 which was module 3 come from each of the 3 objectives for the module. One activity per objective is used for a deeper dive and new reflective lens to ensure that students are entering a remote and hybrid learning environment that has high expectations and rigorous learning experiences. https://</a:t>
            </a:r>
            <a:r>
              <a:rPr lang="en-US" dirty="0" err="1"/>
              <a:t>www.eteachny.org</a:t>
            </a:r>
            <a:r>
              <a:rPr lang="en-US" dirty="0"/>
              <a:t>/module-6-the-how-intention-and-impact/</a:t>
            </a:r>
            <a:endParaRPr dirty="0"/>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review one of the objectives in High Expectations and Rigorous Instruction. When you are ready, join your breakout room and discuss one of the reflection questions for the objective you looked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wentieth Century"/>
                <a:ea typeface="Twentieth Century"/>
                <a:cs typeface="Twentieth Century"/>
                <a:sym typeface="Twentieth Century"/>
              </a:rPr>
              <a:t>11</a:t>
            </a:fld>
            <a:endParaRPr lang="en-US" sz="1200" b="0" i="0" u="none" strike="noStrike" cap="none">
              <a:solidFill>
                <a:schemeClr val="dk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60341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third principle is an inclusive curriculum and assessments. We know that historically there are many voices that have been marginalized by the system so how can we be intentional about elevating the voices that sometimes go unheard? This requires the examination of power and privilege in our nation and how we, as educators, can be agents of positive change and set up the structures in our learning environments for students to be the same. There are more perspectives to be considered over the dominant culture and our role as educators is exposure for our students so that they, along with us, can dismantle the biases and inequities that exist in  education.</a:t>
            </a:r>
            <a:endParaRPr/>
          </a:p>
        </p:txBody>
      </p:sp>
      <p:sp>
        <p:nvSpPr>
          <p:cNvPr id="170" name="Google Shape;1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dirty="0"/>
              <a:t>The activities for principle 3 which was module 4 come from each of the 3 objectives for the module. One activity per objective is used for a deeper dive and new reflective lens to ensure that students are entering a remote and hybrid learning environment that contains inclusive curriculum and assessments. https://</a:t>
            </a:r>
            <a:r>
              <a:rPr lang="en-US" dirty="0" err="1"/>
              <a:t>www.eteachny.org</a:t>
            </a:r>
            <a:r>
              <a:rPr lang="en-US" dirty="0"/>
              <a:t>/module-6-the-how-intention-and-impact/</a:t>
            </a:r>
            <a:endParaRPr dirty="0"/>
          </a:p>
        </p:txBody>
      </p:sp>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review one of the objectives in High Expectations and Rigorous Instruction. When you are ready, join your breakout room and discuss one of the reflection questions for the objective you looked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wentieth Century"/>
                <a:ea typeface="Twentieth Century"/>
                <a:cs typeface="Twentieth Century"/>
                <a:sym typeface="Twentieth Century"/>
              </a:rPr>
              <a:t>14</a:t>
            </a:fld>
            <a:endParaRPr lang="en-US" sz="1200" b="0" i="0" u="none" strike="noStrike" cap="none">
              <a:solidFill>
                <a:schemeClr val="dk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61661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fourth principle is ongoing professional learning. Teaching and learning requires us to be reflective practitioners as we should always continue to grow in our understanding of instructional pedagogy and sharpen our skill set. Take time to be self-directed in sharpen your knowledge. </a:t>
            </a:r>
            <a:endParaRPr/>
          </a:p>
        </p:txBody>
      </p:sp>
      <p:sp>
        <p:nvSpPr>
          <p:cNvPr id="186" name="Google Shape;18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dirty="0"/>
              <a:t>The activities for principle 4 which was module 5 come from each of the 3 objectives for the module. One activity per objective is used for a deeper dive and new reflective lens to ensure that we, as educators, are continuing our own learning growth around culturally responsive pedagogy. https://</a:t>
            </a:r>
            <a:r>
              <a:rPr lang="en-US" dirty="0" err="1"/>
              <a:t>www.eteachny.org</a:t>
            </a:r>
            <a:r>
              <a:rPr lang="en-US" dirty="0"/>
              <a:t>/module-6-the-how-intention-and-impact/</a:t>
            </a:r>
            <a:endParaRPr dirty="0"/>
          </a:p>
          <a:p>
            <a:pPr marL="0" lvl="0" indent="0" algn="l" rtl="0">
              <a:spcBef>
                <a:spcPts val="0"/>
              </a:spcBef>
              <a:spcAft>
                <a:spcPts val="0"/>
              </a:spcAft>
              <a:buNone/>
            </a:pPr>
            <a:endParaRPr dirty="0"/>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joining us for this brief exploration of the module 6. There are two videos and 4 activities that are on the website that reflects deeply on each of the principles presented through the past modules. </a:t>
            </a: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Through the course of the last four modules, we have started the work of deconstructing each of the 4 principles of the NYSED CR-SE framework through the lens of remote and hybrid learning.</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may be familiar with the golden circle from Simon Sinek. We started this journey with the why in our first module. After the first module, the 4 principles were explored to define the what. At the beginning of each module, we started off with an immersive scenario in order to continuously frame the why throughout the modules. It has to be central to the work around being culturally responsive. This module, module 6, is now dedicated to the how through intention and impact. </a:t>
            </a:r>
            <a:endParaRPr dirty="0"/>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ultimate goal is to be reflective practitioners in this work and to inspire the need to lead with equity to those around you. What will be the lasting positive impact on students across the state and nation when we each commit to being intentional about culturally responsive pedagogy? How will we each continue to lead with intention?</a:t>
            </a:r>
            <a:endParaRPr/>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efficacy notebook was introduced in module 5 and it is the medium that will be used through this final reflective module. </a:t>
            </a: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principle of CR-SE is to have a welcoming and affirming environment. Notice the key terms and phrases from this description that are pulled from the framework. You must first start with a safe environment for students where they feel positively represented and reflected in the space. Also, make sure that a plethora of cultural identities are affirmed and valued in the space. </a:t>
            </a:r>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activities for principle 1 which was module 2 come from each of the 4 objectives for the module. One activity per objective is used for a deeper dive and new reflective lens to ensure that students are entering a welcoming and affirming remote and hybrid learning environment. </a:t>
            </a:r>
            <a:endParaRPr dirty="0"/>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take a look at Failing Forward is What Matters. https://</a:t>
            </a:r>
            <a:r>
              <a:rPr lang="en-US" dirty="0" err="1"/>
              <a:t>www.eteachny.org</a:t>
            </a:r>
            <a:r>
              <a:rPr lang="en-US" dirty="0"/>
              <a:t>/culturally-responsive-education/</a:t>
            </a:r>
            <a:endParaRPr dirty="0"/>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21303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second  principle of the framework is high expectations and rigorous instruction. We want to make sure that the learning environment is intellectually challenging and consider various ways that students can learn. How are students able to critically reason, take risks and learn from their mistakes in a safe environment? In our remote and learning environments, we want to design a space that allows each student to have a positive self-image. </a:t>
            </a: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Slide-Blue">
  <p:cSld name="TitleSlide-Blue">
    <p:bg>
      <p:bgPr>
        <a:solidFill>
          <a:schemeClr val="dk2"/>
        </a:solidFill>
        <a:effectLst/>
      </p:bgPr>
    </p:bg>
    <p:spTree>
      <p:nvGrpSpPr>
        <p:cNvPr id="1" name="Shape 13"/>
        <p:cNvGrpSpPr/>
        <p:nvPr/>
      </p:nvGrpSpPr>
      <p:grpSpPr>
        <a:xfrm>
          <a:off x="0" y="0"/>
          <a:ext cx="0" cy="0"/>
          <a:chOff x="0" y="0"/>
          <a:chExt cx="0" cy="0"/>
        </a:xfrm>
      </p:grpSpPr>
      <p:pic>
        <p:nvPicPr>
          <p:cNvPr id="14" name="Google Shape;14;p16"/>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15" name="Google Shape;15;p16" descr="eTeachNY logo, Teaching in remote learning environments"/>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6" name="Google Shape;16;p16"/>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ContentWithSidebar">
  <p:cSld name="Inside-ContentWithSidebar">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75" name="Google Shape;75;p25"/>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76" name="Google Shape;76;p25"/>
          <p:cNvSpPr txBox="1">
            <a:spLocks noGrp="1"/>
          </p:cNvSpPr>
          <p:nvPr>
            <p:ph type="body" idx="1"/>
          </p:nvPr>
        </p:nvSpPr>
        <p:spPr>
          <a:xfrm>
            <a:off x="533400" y="1676400"/>
            <a:ext cx="60198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25"/>
          <p:cNvSpPr txBox="1">
            <a:spLocks noGrp="1"/>
          </p:cNvSpPr>
          <p:nvPr>
            <p:ph type="body" idx="2"/>
          </p:nvPr>
        </p:nvSpPr>
        <p:spPr>
          <a:xfrm>
            <a:off x="533400" y="2514600"/>
            <a:ext cx="60198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2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25"/>
          <p:cNvSpPr txBox="1">
            <a:spLocks noGrp="1"/>
          </p:cNvSpPr>
          <p:nvPr>
            <p:ph type="body" idx="3"/>
          </p:nvPr>
        </p:nvSpPr>
        <p:spPr>
          <a:xfrm>
            <a:off x="7239000" y="1676400"/>
            <a:ext cx="4419600" cy="4419600"/>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25"/>
          <p:cNvSpPr txBox="1">
            <a:spLocks noGrp="1"/>
          </p:cNvSpPr>
          <p:nvPr>
            <p:ph type="body" idx="4"/>
          </p:nvPr>
        </p:nvSpPr>
        <p:spPr>
          <a:xfrm>
            <a:off x="533400" y="5791200"/>
            <a:ext cx="60198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Inside_FeaturedContent">
  <p:cSld name="1_Inside_FeaturedContent">
    <p:bg>
      <p:bgPr>
        <a:solidFill>
          <a:schemeClr val="dk2"/>
        </a:solidFill>
        <a:effectLst/>
      </p:bgPr>
    </p:bg>
    <p:spTree>
      <p:nvGrpSpPr>
        <p:cNvPr id="1" name="Shape 81"/>
        <p:cNvGrpSpPr/>
        <p:nvPr/>
      </p:nvGrpSpPr>
      <p:grpSpPr>
        <a:xfrm>
          <a:off x="0" y="0"/>
          <a:ext cx="0" cy="0"/>
          <a:chOff x="0" y="0"/>
          <a:chExt cx="0" cy="0"/>
        </a:xfrm>
      </p:grpSpPr>
      <p:sp>
        <p:nvSpPr>
          <p:cNvPr id="82" name="Google Shape;82;p26"/>
          <p:cNvSpPr/>
          <p:nvPr/>
        </p:nvSpPr>
        <p:spPr>
          <a:xfrm>
            <a:off x="533398" y="-1"/>
            <a:ext cx="5562601" cy="6324599"/>
          </a:xfrm>
          <a:prstGeom prst="rect">
            <a:avLst/>
          </a:prstGeom>
          <a:solidFill>
            <a:schemeClr val="lt2"/>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sp>
        <p:nvSpPr>
          <p:cNvPr id="83" name="Google Shape;83;p26"/>
          <p:cNvSpPr txBox="1">
            <a:spLocks noGrp="1"/>
          </p:cNvSpPr>
          <p:nvPr>
            <p:ph type="title"/>
          </p:nvPr>
        </p:nvSpPr>
        <p:spPr>
          <a:xfrm>
            <a:off x="990601" y="1143000"/>
            <a:ext cx="4648200" cy="320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4" name="Google Shape;84;p26"/>
          <p:cNvPicPr preferRelativeResize="0"/>
          <p:nvPr/>
        </p:nvPicPr>
        <p:blipFill rotWithShape="1">
          <a:blip r:embed="rId2">
            <a:alphaModFix/>
          </a:blip>
          <a:srcRect l="45218" r="1"/>
          <a:stretch/>
        </p:blipFill>
        <p:spPr>
          <a:xfrm>
            <a:off x="1" y="0"/>
            <a:ext cx="5867400" cy="530352"/>
          </a:xfrm>
          <a:prstGeom prst="rect">
            <a:avLst/>
          </a:prstGeom>
          <a:noFill/>
          <a:ln>
            <a:noFill/>
          </a:ln>
          <a:effectLst>
            <a:outerShdw blurRad="50800" dist="38100" dir="2700000" algn="tl" rotWithShape="0">
              <a:srgbClr val="000000">
                <a:alpha val="40000"/>
              </a:srgbClr>
            </a:outerShdw>
          </a:effectLst>
        </p:spPr>
      </p:pic>
      <p:sp>
        <p:nvSpPr>
          <p:cNvPr id="85" name="Google Shape;85;p26"/>
          <p:cNvSpPr txBox="1">
            <a:spLocks noGrp="1"/>
          </p:cNvSpPr>
          <p:nvPr>
            <p:ph type="body" idx="1"/>
          </p:nvPr>
        </p:nvSpPr>
        <p:spPr>
          <a:xfrm>
            <a:off x="990601" y="4463605"/>
            <a:ext cx="4648200" cy="861774"/>
          </a:xfrm>
          <a:prstGeom prst="rect">
            <a:avLst/>
          </a:prstGeom>
          <a:noFill/>
          <a:ln>
            <a:noFill/>
          </a:ln>
        </p:spPr>
        <p:txBody>
          <a:bodyPr spcFirstLastPara="1" wrap="square" lIns="0" tIns="0" rIns="0" bIns="0" anchor="t" anchorCtr="0">
            <a:spAutoFit/>
          </a:bodyPr>
          <a:lstStyle>
            <a:lvl1pPr marL="457200" lvl="0" indent="-228600" algn="ctr">
              <a:lnSpc>
                <a:spcPct val="100000"/>
              </a:lnSpc>
              <a:spcBef>
                <a:spcPts val="600"/>
              </a:spcBef>
              <a:spcAft>
                <a:spcPts val="0"/>
              </a:spcAft>
              <a:buSzPts val="2800"/>
              <a:buNone/>
              <a:defRPr sz="2800">
                <a:solidFill>
                  <a:schemeClr val="dk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26"/>
          <p:cNvSpPr txBox="1">
            <a:spLocks noGrp="1"/>
          </p:cNvSpPr>
          <p:nvPr>
            <p:ph type="body" idx="2"/>
          </p:nvPr>
        </p:nvSpPr>
        <p:spPr>
          <a:xfrm>
            <a:off x="6324600" y="1143000"/>
            <a:ext cx="5334000" cy="4572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26"/>
          <p:cNvSpPr txBox="1">
            <a:spLocks noGrp="1"/>
          </p:cNvSpPr>
          <p:nvPr>
            <p:ph type="body" idx="3"/>
          </p:nvPr>
        </p:nvSpPr>
        <p:spPr>
          <a:xfrm>
            <a:off x="6324600" y="5797826"/>
            <a:ext cx="53340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90CD8D"/>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2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_LargeQuote">
  <p:cSld name="Inside_LargeQuote">
    <p:bg>
      <p:bgPr>
        <a:solidFill>
          <a:schemeClr val="dk2"/>
        </a:solidFill>
        <a:effectLst/>
      </p:bgPr>
    </p:bg>
    <p:spTree>
      <p:nvGrpSpPr>
        <p:cNvPr id="1" name="Shape 89"/>
        <p:cNvGrpSpPr/>
        <p:nvPr/>
      </p:nvGrpSpPr>
      <p:grpSpPr>
        <a:xfrm>
          <a:off x="0" y="0"/>
          <a:ext cx="0" cy="0"/>
          <a:chOff x="0" y="0"/>
          <a:chExt cx="0" cy="0"/>
        </a:xfrm>
      </p:grpSpPr>
      <p:pic>
        <p:nvPicPr>
          <p:cNvPr id="90" name="Google Shape;90;p27"/>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91" name="Google Shape;91;p27"/>
          <p:cNvSpPr txBox="1">
            <a:spLocks noGrp="1"/>
          </p:cNvSpPr>
          <p:nvPr>
            <p:ph type="title"/>
          </p:nvPr>
        </p:nvSpPr>
        <p:spPr>
          <a:xfrm>
            <a:off x="990600" y="1676400"/>
            <a:ext cx="8001000" cy="285787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27"/>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lt1"/>
              </a:buClr>
              <a:buSzPts val="2800"/>
              <a:buNone/>
              <a:defRPr>
                <a:solidFill>
                  <a:schemeClr val="lt1"/>
                </a:solidFill>
              </a:defRPr>
            </a:lvl1pPr>
            <a:lvl2pPr marL="914400" lvl="1" indent="-228600" algn="l">
              <a:lnSpc>
                <a:spcPct val="100000"/>
              </a:lnSpc>
              <a:spcBef>
                <a:spcPts val="600"/>
              </a:spcBef>
              <a:spcAft>
                <a:spcPts val="0"/>
              </a:spcAft>
              <a:buClr>
                <a:schemeClr val="dk1"/>
              </a:buClr>
              <a:buSzPts val="2400"/>
              <a:buNone/>
              <a:defRPr>
                <a:solidFill>
                  <a:schemeClr val="dk1"/>
                </a:solidFill>
              </a:defRPr>
            </a:lvl2pPr>
            <a:lvl3pPr marL="1371600" lvl="2" indent="-228600" algn="l">
              <a:lnSpc>
                <a:spcPct val="100000"/>
              </a:lnSpc>
              <a:spcBef>
                <a:spcPts val="600"/>
              </a:spcBef>
              <a:spcAft>
                <a:spcPts val="0"/>
              </a:spcAft>
              <a:buClr>
                <a:schemeClr val="dk1"/>
              </a:buClr>
              <a:buSzPts val="2000"/>
              <a:buNone/>
              <a:defRPr>
                <a:solidFill>
                  <a:schemeClr val="dk1"/>
                </a:solidFill>
              </a:defRPr>
            </a:lvl3pPr>
            <a:lvl4pPr marL="1828800" lvl="3" indent="-228600" algn="l">
              <a:lnSpc>
                <a:spcPct val="100000"/>
              </a:lnSpc>
              <a:spcBef>
                <a:spcPts val="600"/>
              </a:spcBef>
              <a:spcAft>
                <a:spcPts val="0"/>
              </a:spcAft>
              <a:buClr>
                <a:schemeClr val="dk1"/>
              </a:buClr>
              <a:buSzPts val="1600"/>
              <a:buNone/>
              <a:defRPr>
                <a:solidFill>
                  <a:schemeClr val="dk1"/>
                </a:solidFill>
              </a:defRPr>
            </a:lvl4pPr>
            <a:lvl5pPr marL="2286000" lvl="4" indent="-228600" algn="l">
              <a:lnSpc>
                <a:spcPct val="100000"/>
              </a:lnSpc>
              <a:spcBef>
                <a:spcPts val="600"/>
              </a:spcBef>
              <a:spcAft>
                <a:spcPts val="0"/>
              </a:spcAft>
              <a:buClr>
                <a:schemeClr val="dk1"/>
              </a:buClr>
              <a:buSzPts val="1400"/>
              <a:buNone/>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1column">
  <p:cSld name="Inside-1column">
    <p:spTree>
      <p:nvGrpSpPr>
        <p:cNvPr id="1" name="Shape 18"/>
        <p:cNvGrpSpPr/>
        <p:nvPr/>
      </p:nvGrpSpPr>
      <p:grpSpPr>
        <a:xfrm>
          <a:off x="0" y="0"/>
          <a:ext cx="0" cy="0"/>
          <a:chOff x="0" y="0"/>
          <a:chExt cx="0" cy="0"/>
        </a:xfrm>
      </p:grpSpPr>
      <p:sp>
        <p:nvSpPr>
          <p:cNvPr id="19" name="Google Shape;19;p17"/>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21" name="Google Shape;21;p17"/>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22" name="Google Shape;22;p17"/>
          <p:cNvSpPr txBox="1">
            <a:spLocks noGrp="1"/>
          </p:cNvSpPr>
          <p:nvPr>
            <p:ph type="body" idx="1"/>
          </p:nvPr>
        </p:nvSpPr>
        <p:spPr>
          <a:xfrm>
            <a:off x="533400" y="1676400"/>
            <a:ext cx="111252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 name="Google Shape;23;p17"/>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17"/>
          <p:cNvSpPr>
            <a:spLocks noGrp="1"/>
          </p:cNvSpPr>
          <p:nvPr>
            <p:ph type="pic" idx="3"/>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4"/>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1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_ImageWithSidebar">
  <p:cSld name="Inside_ImageWithSidebar">
    <p:spTree>
      <p:nvGrpSpPr>
        <p:cNvPr id="1" name="Shape 27"/>
        <p:cNvGrpSpPr/>
        <p:nvPr/>
      </p:nvGrpSpPr>
      <p:grpSpPr>
        <a:xfrm>
          <a:off x="0" y="0"/>
          <a:ext cx="0" cy="0"/>
          <a:chOff x="0" y="0"/>
          <a:chExt cx="0" cy="0"/>
        </a:xfrm>
      </p:grpSpPr>
      <p:sp>
        <p:nvSpPr>
          <p:cNvPr id="28" name="Google Shape;28;p18"/>
          <p:cNvSpPr>
            <a:spLocks noGrp="1"/>
          </p:cNvSpPr>
          <p:nvPr>
            <p:ph type="pic" idx="2"/>
          </p:nvPr>
        </p:nvSpPr>
        <p:spPr>
          <a:xfrm>
            <a:off x="0" y="533400"/>
            <a:ext cx="12192000" cy="63246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29" name="Google Shape;29;p18"/>
          <p:cNvSpPr txBox="1">
            <a:spLocks noGrp="1"/>
          </p:cNvSpPr>
          <p:nvPr>
            <p:ph type="title"/>
          </p:nvPr>
        </p:nvSpPr>
        <p:spPr>
          <a:xfrm>
            <a:off x="7239000" y="1063752"/>
            <a:ext cx="4419600" cy="1623846"/>
          </a:xfrm>
          <a:prstGeom prst="rect">
            <a:avLst/>
          </a:prstGeom>
          <a:solidFill>
            <a:srgbClr val="2379B8"/>
          </a:solid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7239000" y="2687598"/>
            <a:ext cx="4419600" cy="3408402"/>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18"/>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32" name="Google Shape;32;p18"/>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33" name="Google Shape;33;p1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side_LargeQuoteGreen">
  <p:cSld name="1_Inside_LargeQuoteGreen">
    <p:bg>
      <p:bgPr>
        <a:solidFill>
          <a:schemeClr val="dk2"/>
        </a:solidFill>
        <a:effectLst/>
      </p:bgPr>
    </p:bg>
    <p:spTree>
      <p:nvGrpSpPr>
        <p:cNvPr id="1" name="Shape 34"/>
        <p:cNvGrpSpPr/>
        <p:nvPr/>
      </p:nvGrpSpPr>
      <p:grpSpPr>
        <a:xfrm>
          <a:off x="0" y="0"/>
          <a:ext cx="0" cy="0"/>
          <a:chOff x="0" y="0"/>
          <a:chExt cx="0" cy="0"/>
        </a:xfrm>
      </p:grpSpPr>
      <p:pic>
        <p:nvPicPr>
          <p:cNvPr id="35" name="Google Shape;35;p19"/>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36" name="Google Shape;36;p19"/>
          <p:cNvSpPr txBox="1">
            <a:spLocks noGrp="1"/>
          </p:cNvSpPr>
          <p:nvPr>
            <p:ph type="title"/>
          </p:nvPr>
        </p:nvSpPr>
        <p:spPr>
          <a:xfrm>
            <a:off x="990600" y="1676400"/>
            <a:ext cx="8001000" cy="285787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4400"/>
              <a:buFont typeface="Arial"/>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19"/>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dk1"/>
              </a:buClr>
              <a:buSzPts val="2800"/>
              <a:buNone/>
              <a:defRPr>
                <a:solidFill>
                  <a:schemeClr val="dk1"/>
                </a:solidFill>
              </a:defRPr>
            </a:lvl1pPr>
            <a:lvl2pPr marL="914400" lvl="1" indent="-228600" algn="l">
              <a:lnSpc>
                <a:spcPct val="100000"/>
              </a:lnSpc>
              <a:spcBef>
                <a:spcPts val="600"/>
              </a:spcBef>
              <a:spcAft>
                <a:spcPts val="0"/>
              </a:spcAft>
              <a:buClr>
                <a:schemeClr val="dk1"/>
              </a:buClr>
              <a:buSzPts val="2400"/>
              <a:buNone/>
              <a:defRPr>
                <a:solidFill>
                  <a:schemeClr val="dk1"/>
                </a:solidFill>
              </a:defRPr>
            </a:lvl2pPr>
            <a:lvl3pPr marL="1371600" lvl="2" indent="-228600" algn="l">
              <a:lnSpc>
                <a:spcPct val="100000"/>
              </a:lnSpc>
              <a:spcBef>
                <a:spcPts val="600"/>
              </a:spcBef>
              <a:spcAft>
                <a:spcPts val="0"/>
              </a:spcAft>
              <a:buClr>
                <a:schemeClr val="dk1"/>
              </a:buClr>
              <a:buSzPts val="2000"/>
              <a:buNone/>
              <a:defRPr>
                <a:solidFill>
                  <a:schemeClr val="dk1"/>
                </a:solidFill>
              </a:defRPr>
            </a:lvl3pPr>
            <a:lvl4pPr marL="1828800" lvl="3" indent="-228600" algn="l">
              <a:lnSpc>
                <a:spcPct val="100000"/>
              </a:lnSpc>
              <a:spcBef>
                <a:spcPts val="600"/>
              </a:spcBef>
              <a:spcAft>
                <a:spcPts val="0"/>
              </a:spcAft>
              <a:buClr>
                <a:schemeClr val="dk1"/>
              </a:buClr>
              <a:buSzPts val="1600"/>
              <a:buNone/>
              <a:defRPr>
                <a:solidFill>
                  <a:schemeClr val="dk1"/>
                </a:solidFill>
              </a:defRPr>
            </a:lvl4pPr>
            <a:lvl5pPr marL="2286000" lvl="4" indent="-228600" algn="l">
              <a:lnSpc>
                <a:spcPct val="100000"/>
              </a:lnSpc>
              <a:spcBef>
                <a:spcPts val="600"/>
              </a:spcBef>
              <a:spcAft>
                <a:spcPts val="0"/>
              </a:spcAft>
              <a:buClr>
                <a:schemeClr val="dk1"/>
              </a:buClr>
              <a:buSzPts val="1400"/>
              <a:buNone/>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Slide">
  <p:cSld name="ClosingSlide">
    <p:bg>
      <p:bgPr>
        <a:solidFill>
          <a:schemeClr val="dk2"/>
        </a:solidFill>
        <a:effectLst/>
      </p:bgPr>
    </p:bg>
    <p:spTree>
      <p:nvGrpSpPr>
        <p:cNvPr id="1" name="Shape 39"/>
        <p:cNvGrpSpPr/>
        <p:nvPr/>
      </p:nvGrpSpPr>
      <p:grpSpPr>
        <a:xfrm>
          <a:off x="0" y="0"/>
          <a:ext cx="0" cy="0"/>
          <a:chOff x="0" y="0"/>
          <a:chExt cx="0" cy="0"/>
        </a:xfrm>
      </p:grpSpPr>
      <p:pic>
        <p:nvPicPr>
          <p:cNvPr id="40" name="Google Shape;40;p20"/>
          <p:cNvPicPr preferRelativeResize="0"/>
          <p:nvPr/>
        </p:nvPicPr>
        <p:blipFill rotWithShape="1">
          <a:blip r:embed="rId2">
            <a:alphaModFix/>
          </a:blip>
          <a:srcRect l="21382"/>
          <a:stretch/>
        </p:blipFill>
        <p:spPr>
          <a:xfrm>
            <a:off x="1701800" y="539750"/>
            <a:ext cx="9245600" cy="5778500"/>
          </a:xfrm>
          <a:prstGeom prst="rect">
            <a:avLst/>
          </a:prstGeom>
          <a:noFill/>
          <a:ln>
            <a:noFill/>
          </a:ln>
          <a:effectLst>
            <a:outerShdw blurRad="50800" dist="38100" dir="2700000" algn="tl" rotWithShape="0">
              <a:srgbClr val="000000">
                <a:alpha val="40000"/>
              </a:srgbClr>
            </a:outerShdw>
          </a:effectLst>
        </p:spPr>
      </p:pic>
      <p:sp>
        <p:nvSpPr>
          <p:cNvPr id="41" name="Google Shape;41;p20"/>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20"/>
          <p:cNvSpPr txBox="1">
            <a:spLocks noGrp="1"/>
          </p:cNvSpPr>
          <p:nvPr>
            <p:ph type="body" idx="1"/>
          </p:nvPr>
        </p:nvSpPr>
        <p:spPr>
          <a:xfrm>
            <a:off x="2209800" y="4267200"/>
            <a:ext cx="6400800" cy="1447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dk1"/>
              </a:buClr>
              <a:buSzPts val="2800"/>
              <a:buNone/>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44" name="Google Shape;44;p20" descr="eTeachNY logo, Teaching in remote learning environments"/>
          <p:cNvPicPr preferRelativeResize="0"/>
          <p:nvPr/>
        </p:nvPicPr>
        <p:blipFill rotWithShape="1">
          <a:blip r:embed="rId3">
            <a:alphaModFix/>
          </a:blip>
          <a:srcRect/>
          <a:stretch/>
        </p:blipFill>
        <p:spPr>
          <a:xfrm>
            <a:off x="2178424" y="1219200"/>
            <a:ext cx="5472117" cy="1828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Slide-Green">
  <p:cSld name="1_TitleSlide-Green">
    <p:bg>
      <p:bgPr>
        <a:solidFill>
          <a:schemeClr val="lt2"/>
        </a:solidFill>
        <a:effectLst/>
      </p:bgPr>
    </p:bg>
    <p:spTree>
      <p:nvGrpSpPr>
        <p:cNvPr id="1" name="Shape 45"/>
        <p:cNvGrpSpPr/>
        <p:nvPr/>
      </p:nvGrpSpPr>
      <p:grpSpPr>
        <a:xfrm>
          <a:off x="0" y="0"/>
          <a:ext cx="0" cy="0"/>
          <a:chOff x="0" y="0"/>
          <a:chExt cx="0" cy="0"/>
        </a:xfrm>
      </p:grpSpPr>
      <p:pic>
        <p:nvPicPr>
          <p:cNvPr id="46" name="Google Shape;46;p21"/>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47" name="Google Shape;47;p21" descr="eTeachNY logo, Teaching in remote learning environments"/>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48" name="Google Shape;48;p21"/>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5400"/>
              <a:buFont typeface="Arial"/>
              <a:buNone/>
              <a:defRPr sz="5400" b="1"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dk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Divider_blue">
  <p:cSld name="SectionDivider_blue">
    <p:bg>
      <p:bgPr>
        <a:solidFill>
          <a:schemeClr val="lt2"/>
        </a:solidFill>
        <a:effectLst/>
      </p:bgPr>
    </p:bg>
    <p:spTree>
      <p:nvGrpSpPr>
        <p:cNvPr id="1" name="Shape 50"/>
        <p:cNvGrpSpPr/>
        <p:nvPr/>
      </p:nvGrpSpPr>
      <p:grpSpPr>
        <a:xfrm>
          <a:off x="0" y="0"/>
          <a:ext cx="0" cy="0"/>
          <a:chOff x="0" y="0"/>
          <a:chExt cx="0" cy="0"/>
        </a:xfrm>
      </p:grpSpPr>
      <p:pic>
        <p:nvPicPr>
          <p:cNvPr id="51" name="Google Shape;51;p22"/>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52" name="Google Shape;52;p22"/>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22" descr="eTeachNY logo, Teaching in remote learning environments"/>
          <p:cNvPicPr preferRelativeResize="0"/>
          <p:nvPr/>
        </p:nvPicPr>
        <p:blipFill rotWithShape="1">
          <a:blip r:embed="rId3">
            <a:alphaModFix/>
          </a:blip>
          <a:srcRect/>
          <a:stretch/>
        </p:blipFill>
        <p:spPr>
          <a:xfrm>
            <a:off x="990600" y="762000"/>
            <a:ext cx="3764764" cy="1258198"/>
          </a:xfrm>
          <a:prstGeom prst="rect">
            <a:avLst/>
          </a:prstGeom>
          <a:noFill/>
          <a:ln>
            <a:noFill/>
          </a:ln>
        </p:spPr>
      </p:pic>
      <p:sp>
        <p:nvSpPr>
          <p:cNvPr id="55" name="Google Shape;55;p22"/>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Divider_green">
  <p:cSld name="SectionDivider_green">
    <p:bg>
      <p:bgPr>
        <a:solidFill>
          <a:schemeClr val="dk2"/>
        </a:solidFill>
        <a:effectLst/>
      </p:bgPr>
    </p:bg>
    <p:spTree>
      <p:nvGrpSpPr>
        <p:cNvPr id="1" name="Shape 56"/>
        <p:cNvGrpSpPr/>
        <p:nvPr/>
      </p:nvGrpSpPr>
      <p:grpSpPr>
        <a:xfrm>
          <a:off x="0" y="0"/>
          <a:ext cx="0" cy="0"/>
          <a:chOff x="0" y="0"/>
          <a:chExt cx="0" cy="0"/>
        </a:xfrm>
      </p:grpSpPr>
      <p:pic>
        <p:nvPicPr>
          <p:cNvPr id="57" name="Google Shape;57;p23"/>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58" name="Google Shape;58;p23"/>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23"/>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dk1"/>
              </a:buClr>
              <a:buSzPts val="2800"/>
              <a:buChar char="▪"/>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61" name="Google Shape;61;p23" descr="eTeachNY logo, Teaching in remote learning environments"/>
          <p:cNvPicPr preferRelativeResize="0"/>
          <p:nvPr/>
        </p:nvPicPr>
        <p:blipFill rotWithShape="1">
          <a:blip r:embed="rId3">
            <a:alphaModFix/>
          </a:blip>
          <a:srcRect/>
          <a:stretch/>
        </p:blipFill>
        <p:spPr>
          <a:xfrm>
            <a:off x="990600" y="758952"/>
            <a:ext cx="3764764" cy="12581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2column">
  <p:cSld name="Inside-2column">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65" name="Google Shape;65;p24"/>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66" name="Google Shape;66;p24"/>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24"/>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2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24"/>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norm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24"/>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24"/>
          <p:cNvSpPr txBox="1">
            <a:spLocks noGrp="1"/>
          </p:cNvSpPr>
          <p:nvPr>
            <p:ph type="body" idx="5"/>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body" idx="1"/>
          </p:nvPr>
        </p:nvSpPr>
        <p:spPr>
          <a:xfrm>
            <a:off x="533400" y="1676400"/>
            <a:ext cx="11125200" cy="4648199"/>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600"/>
              </a:spcBef>
              <a:spcAft>
                <a:spcPts val="0"/>
              </a:spcAft>
              <a:buClr>
                <a:srgbClr val="3A7E36"/>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15"/>
          <p:cNvSpPr txBox="1">
            <a:spLocks noGrp="1"/>
          </p:cNvSpPr>
          <p:nvPr>
            <p:ph type="title"/>
          </p:nvPr>
        </p:nvSpPr>
        <p:spPr>
          <a:xfrm>
            <a:off x="0" y="533401"/>
            <a:ext cx="12192000" cy="914400"/>
          </a:xfrm>
          <a:prstGeom prst="rect">
            <a:avLst/>
          </a:prstGeom>
          <a:noFill/>
          <a:ln>
            <a:noFill/>
          </a:ln>
        </p:spPr>
        <p:txBody>
          <a:bodyPr spcFirstLastPara="1" wrap="square" lIns="548625" tIns="0" rIns="548625" bIns="0" anchor="ctr" anchorCtr="0">
            <a:norm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0" marR="0" lvl="1" indent="0" algn="l" rtl="0">
              <a:spcBef>
                <a:spcPts val="0"/>
              </a:spcBef>
              <a:buNone/>
              <a:defRPr sz="1000" b="0" i="0" u="none" strike="noStrike" cap="none">
                <a:solidFill>
                  <a:schemeClr val="dk1"/>
                </a:solidFill>
                <a:latin typeface="Arial"/>
                <a:ea typeface="Arial"/>
                <a:cs typeface="Arial"/>
                <a:sym typeface="Arial"/>
              </a:defRPr>
            </a:lvl2pPr>
            <a:lvl3pPr marL="0" marR="0" lvl="2" indent="0" algn="l" rtl="0">
              <a:spcBef>
                <a:spcPts val="0"/>
              </a:spcBef>
              <a:buNone/>
              <a:defRPr sz="1000" b="0" i="0" u="none" strike="noStrike" cap="none">
                <a:solidFill>
                  <a:schemeClr val="dk1"/>
                </a:solidFill>
                <a:latin typeface="Arial"/>
                <a:ea typeface="Arial"/>
                <a:cs typeface="Arial"/>
                <a:sym typeface="Arial"/>
              </a:defRPr>
            </a:lvl3pPr>
            <a:lvl4pPr marL="0" marR="0" lvl="3" indent="0" algn="l" rtl="0">
              <a:spcBef>
                <a:spcPts val="0"/>
              </a:spcBef>
              <a:buNone/>
              <a:defRPr sz="1000" b="0" i="0" u="none" strike="noStrike" cap="none">
                <a:solidFill>
                  <a:schemeClr val="dk1"/>
                </a:solidFill>
                <a:latin typeface="Arial"/>
                <a:ea typeface="Arial"/>
                <a:cs typeface="Arial"/>
                <a:sym typeface="Arial"/>
              </a:defRPr>
            </a:lvl4pPr>
            <a:lvl5pPr marL="0" marR="0" lvl="4" indent="0" algn="l" rtl="0">
              <a:spcBef>
                <a:spcPts val="0"/>
              </a:spcBef>
              <a:buNone/>
              <a:defRPr sz="1000" b="0" i="0" u="none" strike="noStrike" cap="none">
                <a:solidFill>
                  <a:schemeClr val="dk1"/>
                </a:solidFill>
                <a:latin typeface="Arial"/>
                <a:ea typeface="Arial"/>
                <a:cs typeface="Arial"/>
                <a:sym typeface="Arial"/>
              </a:defRPr>
            </a:lvl5pPr>
            <a:lvl6pPr marL="0" marR="0" lvl="5" indent="0" algn="l" rtl="0">
              <a:spcBef>
                <a:spcPts val="0"/>
              </a:spcBef>
              <a:buNone/>
              <a:defRPr sz="1000" b="0" i="0" u="none" strike="noStrike" cap="none">
                <a:solidFill>
                  <a:schemeClr val="dk1"/>
                </a:solidFill>
                <a:latin typeface="Arial"/>
                <a:ea typeface="Arial"/>
                <a:cs typeface="Arial"/>
                <a:sym typeface="Arial"/>
              </a:defRPr>
            </a:lvl6pPr>
            <a:lvl7pPr marL="0" marR="0" lvl="6" indent="0" algn="l" rtl="0">
              <a:spcBef>
                <a:spcPts val="0"/>
              </a:spcBef>
              <a:buNone/>
              <a:defRPr sz="1000" b="0" i="0" u="none" strike="noStrike" cap="none">
                <a:solidFill>
                  <a:schemeClr val="dk1"/>
                </a:solidFill>
                <a:latin typeface="Arial"/>
                <a:ea typeface="Arial"/>
                <a:cs typeface="Arial"/>
                <a:sym typeface="Arial"/>
              </a:defRPr>
            </a:lvl7pPr>
            <a:lvl8pPr marL="0" marR="0" lvl="7" indent="0" algn="l" rtl="0">
              <a:spcBef>
                <a:spcPts val="0"/>
              </a:spcBef>
              <a:buNone/>
              <a:defRPr sz="1000" b="0" i="0" u="none" strike="noStrike" cap="none">
                <a:solidFill>
                  <a:schemeClr val="dk1"/>
                </a:solidFill>
                <a:latin typeface="Arial"/>
                <a:ea typeface="Arial"/>
                <a:cs typeface="Arial"/>
                <a:sym typeface="Arial"/>
              </a:defRPr>
            </a:lvl8pPr>
            <a:lvl9pPr marL="0" marR="0" lvl="8" indent="0" algn="l" rtl="0">
              <a:spcBef>
                <a:spcPts val="0"/>
              </a:spcBef>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2493380" y="3052477"/>
            <a:ext cx="9165220" cy="265919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5400"/>
              <a:buFont typeface="Arial"/>
              <a:buNone/>
            </a:pPr>
            <a:r>
              <a:rPr lang="en-US" sz="4800" dirty="0"/>
              <a:t>CULTURALLY RESPONSIVE–</a:t>
            </a:r>
            <a:br>
              <a:rPr lang="en-US" sz="4800" dirty="0"/>
            </a:br>
            <a:r>
              <a:rPr lang="en-US" sz="4800" dirty="0"/>
              <a:t>SUSTAINING EDUCATION IN </a:t>
            </a:r>
            <a:br>
              <a:rPr lang="en-US" sz="4800" dirty="0"/>
            </a:br>
            <a:r>
              <a:rPr lang="en-US" sz="4800" dirty="0"/>
              <a:t>REMOTE AND HYBRID ENVIRONMENTS</a:t>
            </a:r>
            <a:endParaRPr dirty="0"/>
          </a:p>
        </p:txBody>
      </p:sp>
      <p:sp>
        <p:nvSpPr>
          <p:cNvPr id="100" name="Google Shape;100;p1"/>
          <p:cNvSpPr txBox="1">
            <a:spLocks noGrp="1"/>
          </p:cNvSpPr>
          <p:nvPr>
            <p:ph type="body" idx="1"/>
          </p:nvPr>
        </p:nvSpPr>
        <p:spPr>
          <a:xfrm>
            <a:off x="2493963" y="5730766"/>
            <a:ext cx="9164637" cy="369332"/>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a:t>Module 6 – The How: Intention and Impact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Module 3 Objectives </a:t>
            </a:r>
            <a:endParaRPr/>
          </a:p>
        </p:txBody>
      </p:sp>
      <p:sp>
        <p:nvSpPr>
          <p:cNvPr id="165" name="Google Shape;165;p9"/>
          <p:cNvSpPr txBox="1">
            <a:spLocks noGrp="1"/>
          </p:cNvSpPr>
          <p:nvPr>
            <p:ph type="body" idx="2"/>
          </p:nvPr>
        </p:nvSpPr>
        <p:spPr>
          <a:xfrm>
            <a:off x="533400" y="1524000"/>
            <a:ext cx="11125200" cy="4648199"/>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SzPts val="2400"/>
              <a:buChar char="▪"/>
            </a:pPr>
            <a:r>
              <a:rPr lang="en-US" sz="2400" b="1"/>
              <a:t>“The Expectations-Support Connection” </a:t>
            </a:r>
            <a:r>
              <a:rPr lang="en-US" sz="2400"/>
              <a:t>— Setting high expectations for all students is important but requires providing support to ensure all have the resources and learning opportunities to succeed. How do you create a classroom climate of high expectations in a remote learning environment?</a:t>
            </a:r>
            <a:endParaRPr/>
          </a:p>
          <a:p>
            <a:pPr marL="228600" lvl="0" indent="-228600" algn="l" rtl="0">
              <a:lnSpc>
                <a:spcPct val="100000"/>
              </a:lnSpc>
              <a:spcBef>
                <a:spcPts val="1200"/>
              </a:spcBef>
              <a:spcAft>
                <a:spcPts val="0"/>
              </a:spcAft>
              <a:buSzPts val="2400"/>
              <a:buChar char="▪"/>
            </a:pPr>
            <a:r>
              <a:rPr lang="en-US" sz="2400" b="1"/>
              <a:t>“Opportunity and Access” </a:t>
            </a:r>
            <a:r>
              <a:rPr lang="en-US" sz="2400"/>
              <a:t>— It is important to provide students with opportunities to learn that are accessible in terms of cognitive levels, learning styles, language, and cultural relevance. How do you ensure differentiated support in a remote learning environment?</a:t>
            </a:r>
            <a:endParaRPr/>
          </a:p>
          <a:p>
            <a:pPr marL="228600" lvl="0" indent="-228600" algn="l" rtl="0">
              <a:lnSpc>
                <a:spcPct val="100000"/>
              </a:lnSpc>
              <a:spcBef>
                <a:spcPts val="1200"/>
              </a:spcBef>
              <a:spcAft>
                <a:spcPts val="0"/>
              </a:spcAft>
              <a:buSzPts val="2400"/>
              <a:buChar char="▪"/>
            </a:pPr>
            <a:r>
              <a:rPr lang="en-US" sz="2400" b="1"/>
              <a:t>“The Power of Language and Feedback” </a:t>
            </a:r>
            <a:r>
              <a:rPr lang="en-US" sz="2400"/>
              <a:t>— Supporting students to achieve at high levels involves personalized facilitation through the use of language and feedback in terms of both academics and the learning process. How do you provide powerful facilitation and feedback in a remote learning environment?</a:t>
            </a:r>
            <a:endParaRPr/>
          </a:p>
          <a:p>
            <a:pPr marL="228600" lvl="0" indent="-76200" algn="l" rtl="0">
              <a:lnSpc>
                <a:spcPct val="100000"/>
              </a:lnSpc>
              <a:spcBef>
                <a:spcPts val="1200"/>
              </a:spcBef>
              <a:spcAft>
                <a:spcPts val="0"/>
              </a:spcAft>
              <a:buSzPts val="2400"/>
              <a:buNone/>
            </a:pPr>
            <a:endParaRPr sz="2400"/>
          </a:p>
        </p:txBody>
      </p:sp>
      <p:sp>
        <p:nvSpPr>
          <p:cNvPr id="166" name="Google Shape;166;p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C70D-907E-0C41-BAD1-DE2B8B59C712}"/>
              </a:ext>
            </a:extLst>
          </p:cNvPr>
          <p:cNvSpPr>
            <a:spLocks noGrp="1"/>
          </p:cNvSpPr>
          <p:nvPr>
            <p:ph type="title"/>
          </p:nvPr>
        </p:nvSpPr>
        <p:spPr/>
        <p:txBody>
          <a:bodyPr/>
          <a:lstStyle/>
          <a:p>
            <a:r>
              <a:rPr lang="en-US" dirty="0"/>
              <a:t>Breakout Room Discussion (10 minutes)</a:t>
            </a:r>
          </a:p>
        </p:txBody>
      </p:sp>
      <p:sp>
        <p:nvSpPr>
          <p:cNvPr id="3" name="Text Placeholder 2">
            <a:extLst>
              <a:ext uri="{FF2B5EF4-FFF2-40B4-BE49-F238E27FC236}">
                <a16:creationId xmlns:a16="http://schemas.microsoft.com/office/drawing/2014/main" id="{94070111-8427-2A48-8E83-14A3C8A45B30}"/>
              </a:ext>
            </a:extLst>
          </p:cNvPr>
          <p:cNvSpPr>
            <a:spLocks noGrp="1"/>
          </p:cNvSpPr>
          <p:nvPr>
            <p:ph type="body" idx="1"/>
          </p:nvPr>
        </p:nvSpPr>
        <p:spPr>
          <a:xfrm>
            <a:off x="533400" y="1676400"/>
            <a:ext cx="11125200" cy="4247317"/>
          </a:xfrm>
        </p:spPr>
        <p:txBody>
          <a:bodyPr/>
          <a:lstStyle/>
          <a:p>
            <a:pPr marL="685800" indent="-457200">
              <a:buFont typeface="Arial" panose="020B0604020202020204" pitchFamily="34" charset="0"/>
              <a:buChar char="•"/>
            </a:pPr>
            <a:r>
              <a:rPr lang="en-US" dirty="0"/>
              <a:t>In your Breakout Room, choose an objective from Module 3/Principle 2: High Expectations and Rigorous Instruction (1 min.)</a:t>
            </a:r>
          </a:p>
          <a:p>
            <a:pPr marL="685800" indent="-457200">
              <a:buFont typeface="Arial" panose="020B0604020202020204" pitchFamily="34" charset="0"/>
              <a:buChar char="•"/>
            </a:pPr>
            <a:r>
              <a:rPr lang="en-US" dirty="0"/>
              <a:t>Take 3-4 minutes to review the objective and corresponding activity.</a:t>
            </a:r>
          </a:p>
          <a:p>
            <a:pPr marL="685800" indent="-457200">
              <a:buFont typeface="Arial" panose="020B0604020202020204" pitchFamily="34" charset="0"/>
              <a:buChar char="•"/>
            </a:pPr>
            <a:r>
              <a:rPr lang="en-US" dirty="0"/>
              <a:t>Use the remaining time to choose at least one reflection question to discuss from that objective.</a:t>
            </a:r>
          </a:p>
          <a:p>
            <a:pPr marL="6858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7C4C13E9-BE47-6041-AE4A-6D55623940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81436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Inclusive Curriculum and Assessments</a:t>
            </a:r>
            <a:endParaRPr/>
          </a:p>
        </p:txBody>
      </p:sp>
      <p:sp>
        <p:nvSpPr>
          <p:cNvPr id="173" name="Google Shape;173;p10"/>
          <p:cNvSpPr txBox="1">
            <a:spLocks noGrp="1"/>
          </p:cNvSpPr>
          <p:nvPr>
            <p:ph type="body" idx="2"/>
          </p:nvPr>
        </p:nvSpPr>
        <p:spPr>
          <a:xfrm>
            <a:off x="533400" y="1676399"/>
            <a:ext cx="11125200" cy="46481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sz="3200"/>
              <a:t>Inclusive curriculum and assessment </a:t>
            </a:r>
            <a:r>
              <a:rPr lang="en-US" sz="3200" b="1">
                <a:highlight>
                  <a:srgbClr val="FFFF00"/>
                </a:highlight>
              </a:rPr>
              <a:t>elevate historically marginalized voices</a:t>
            </a:r>
            <a:r>
              <a:rPr lang="en-US" sz="3200"/>
              <a:t>. It includes opportunities to learn about </a:t>
            </a:r>
            <a:r>
              <a:rPr lang="en-US" sz="3200" b="1">
                <a:highlight>
                  <a:srgbClr val="FFFF00"/>
                </a:highlight>
              </a:rPr>
              <a:t>power and privilege</a:t>
            </a:r>
            <a:r>
              <a:rPr lang="en-US" sz="3200"/>
              <a:t> in the context of various communities and empowers learners to be </a:t>
            </a:r>
            <a:r>
              <a:rPr lang="en-US" sz="3200" b="1">
                <a:highlight>
                  <a:srgbClr val="FFFF00"/>
                </a:highlight>
              </a:rPr>
              <a:t>agents of positive social change</a:t>
            </a:r>
            <a:r>
              <a:rPr lang="en-US" sz="3200"/>
              <a:t>. It provides the opportunity to </a:t>
            </a:r>
            <a:r>
              <a:rPr lang="en-US" sz="3200" b="1">
                <a:highlight>
                  <a:srgbClr val="FFFF00"/>
                </a:highlight>
              </a:rPr>
              <a:t>learn about perspectives beyond one’s own scope</a:t>
            </a:r>
            <a:r>
              <a:rPr lang="en-US" sz="3200"/>
              <a:t>. It works toward </a:t>
            </a:r>
            <a:r>
              <a:rPr lang="en-US" sz="3200" b="1">
                <a:highlight>
                  <a:srgbClr val="FFFF00"/>
                </a:highlight>
              </a:rPr>
              <a:t>dismantling systems of biases and inequities</a:t>
            </a:r>
            <a:r>
              <a:rPr lang="en-US" sz="3200"/>
              <a:t>, and </a:t>
            </a:r>
            <a:r>
              <a:rPr lang="en-US" sz="3200" b="1">
                <a:highlight>
                  <a:srgbClr val="FFFF00"/>
                </a:highlight>
              </a:rPr>
              <a:t>decentering dominant ideologies </a:t>
            </a:r>
            <a:r>
              <a:rPr lang="en-US" sz="3200"/>
              <a:t>in education.</a:t>
            </a:r>
            <a:endParaRPr/>
          </a:p>
        </p:txBody>
      </p:sp>
      <p:sp>
        <p:nvSpPr>
          <p:cNvPr id="174" name="Google Shape;174;p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Module 4 Objectives </a:t>
            </a:r>
            <a:endParaRPr/>
          </a:p>
        </p:txBody>
      </p:sp>
      <p:sp>
        <p:nvSpPr>
          <p:cNvPr id="181" name="Google Shape;181;p11"/>
          <p:cNvSpPr txBox="1">
            <a:spLocks noGrp="1"/>
          </p:cNvSpPr>
          <p:nvPr>
            <p:ph type="body" idx="2"/>
          </p:nvPr>
        </p:nvSpPr>
        <p:spPr>
          <a:xfrm>
            <a:off x="533400" y="1524000"/>
            <a:ext cx="11125200" cy="4648199"/>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SzPts val="2400"/>
              <a:buChar char="▪"/>
            </a:pPr>
            <a:r>
              <a:rPr lang="en-US" sz="2400" b="1"/>
              <a:t>“Student Advocates” </a:t>
            </a:r>
            <a:r>
              <a:rPr lang="en-US" sz="2400"/>
              <a:t>— Our learning environments should build up efficacious students who are agents of change for their communities. How are we positioning students to achieve this in our remote and hybrid learning environments?</a:t>
            </a:r>
            <a:endParaRPr/>
          </a:p>
          <a:p>
            <a:pPr marL="228600" lvl="0" indent="-228600" algn="l" rtl="0">
              <a:lnSpc>
                <a:spcPct val="100000"/>
              </a:lnSpc>
              <a:spcBef>
                <a:spcPts val="1200"/>
              </a:spcBef>
              <a:spcAft>
                <a:spcPts val="0"/>
              </a:spcAft>
              <a:buSzPts val="2400"/>
              <a:buChar char="▪"/>
            </a:pPr>
            <a:r>
              <a:rPr lang="en-US" sz="2400" b="1"/>
              <a:t>“Self-Identity”</a:t>
            </a:r>
            <a:r>
              <a:rPr lang="en-US" sz="2400"/>
              <a:t> — In order for our remote and hybrid learning environments to build up efficacious students, we must first empower them. How are students positively represented in curriculum and assessments? How are students learning more about who they are as remote learners?</a:t>
            </a:r>
            <a:endParaRPr/>
          </a:p>
          <a:p>
            <a:pPr marL="228600" lvl="0" indent="-228600" algn="l" rtl="0">
              <a:lnSpc>
                <a:spcPct val="100000"/>
              </a:lnSpc>
              <a:spcBef>
                <a:spcPts val="1200"/>
              </a:spcBef>
              <a:spcAft>
                <a:spcPts val="0"/>
              </a:spcAft>
              <a:buSzPts val="2400"/>
              <a:buChar char="▪"/>
            </a:pPr>
            <a:r>
              <a:rPr lang="en-US" sz="2400" b="1"/>
              <a:t>“Risk-Taking and Change”</a:t>
            </a:r>
            <a:r>
              <a:rPr lang="en-US" sz="2400"/>
              <a:t> — For our students to be advocates for change, they need to be engaged not only with the curriculum but with their communities. Teaching through PBLs, integrating service learning, and more allows students to feel a greater connection to the content presented. </a:t>
            </a:r>
            <a:endParaRPr sz="1800"/>
          </a:p>
          <a:p>
            <a:pPr marL="228600" lvl="0" indent="-76200" algn="l" rtl="0">
              <a:lnSpc>
                <a:spcPct val="100000"/>
              </a:lnSpc>
              <a:spcBef>
                <a:spcPts val="1200"/>
              </a:spcBef>
              <a:spcAft>
                <a:spcPts val="0"/>
              </a:spcAft>
              <a:buSzPts val="2400"/>
              <a:buNone/>
            </a:pPr>
            <a:endParaRPr sz="2400"/>
          </a:p>
        </p:txBody>
      </p:sp>
      <p:sp>
        <p:nvSpPr>
          <p:cNvPr id="182" name="Google Shape;182;p1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C70D-907E-0C41-BAD1-DE2B8B59C712}"/>
              </a:ext>
            </a:extLst>
          </p:cNvPr>
          <p:cNvSpPr>
            <a:spLocks noGrp="1"/>
          </p:cNvSpPr>
          <p:nvPr>
            <p:ph type="title"/>
          </p:nvPr>
        </p:nvSpPr>
        <p:spPr/>
        <p:txBody>
          <a:bodyPr/>
          <a:lstStyle/>
          <a:p>
            <a:r>
              <a:rPr lang="en-US" dirty="0"/>
              <a:t>Breakout Room Discussion (15 minutes)</a:t>
            </a:r>
          </a:p>
        </p:txBody>
      </p:sp>
      <p:sp>
        <p:nvSpPr>
          <p:cNvPr id="3" name="Text Placeholder 2">
            <a:extLst>
              <a:ext uri="{FF2B5EF4-FFF2-40B4-BE49-F238E27FC236}">
                <a16:creationId xmlns:a16="http://schemas.microsoft.com/office/drawing/2014/main" id="{94070111-8427-2A48-8E83-14A3C8A45B30}"/>
              </a:ext>
            </a:extLst>
          </p:cNvPr>
          <p:cNvSpPr>
            <a:spLocks noGrp="1"/>
          </p:cNvSpPr>
          <p:nvPr>
            <p:ph type="body" idx="1"/>
          </p:nvPr>
        </p:nvSpPr>
        <p:spPr>
          <a:xfrm>
            <a:off x="533400" y="1676400"/>
            <a:ext cx="11125200" cy="4247317"/>
          </a:xfrm>
        </p:spPr>
        <p:txBody>
          <a:bodyPr/>
          <a:lstStyle/>
          <a:p>
            <a:pPr marL="685800" indent="-457200">
              <a:buFont typeface="Arial" panose="020B0604020202020204" pitchFamily="34" charset="0"/>
              <a:buChar char="•"/>
            </a:pPr>
            <a:r>
              <a:rPr lang="en-US" dirty="0"/>
              <a:t>How will elevating historically marginalized voices build up efficacious students who are agents of change?</a:t>
            </a:r>
          </a:p>
          <a:p>
            <a:pPr marL="685800" indent="-457200">
              <a:buFont typeface="Arial" panose="020B0604020202020204" pitchFamily="34" charset="0"/>
              <a:buChar char="•"/>
            </a:pPr>
            <a:r>
              <a:rPr lang="en-US" dirty="0"/>
              <a:t>Do all learners see themselves in your curriculum and assessments? How can we empower them if they don’t?</a:t>
            </a:r>
          </a:p>
          <a:p>
            <a:pPr marL="685800" indent="-457200">
              <a:buFont typeface="Arial" panose="020B0604020202020204" pitchFamily="34" charset="0"/>
              <a:buChar char="•"/>
            </a:pPr>
            <a:r>
              <a:rPr lang="en-US" dirty="0"/>
              <a:t>How has your understanding of inclusive curriculum and assessment changed, or been affirmed by, Module 4/Principle 3?</a:t>
            </a:r>
          </a:p>
          <a:p>
            <a:pPr marL="6858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7C4C13E9-BE47-6041-AE4A-6D55623940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07634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Ongoing Professional Learning</a:t>
            </a:r>
            <a:endParaRPr/>
          </a:p>
        </p:txBody>
      </p:sp>
      <p:sp>
        <p:nvSpPr>
          <p:cNvPr id="189" name="Google Shape;189;p12"/>
          <p:cNvSpPr txBox="1">
            <a:spLocks noGrp="1"/>
          </p:cNvSpPr>
          <p:nvPr>
            <p:ph type="body" idx="2"/>
          </p:nvPr>
        </p:nvSpPr>
        <p:spPr>
          <a:xfrm>
            <a:off x="533400" y="1676399"/>
            <a:ext cx="11125200" cy="46481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sz="3200"/>
              <a:t>Ongoing professional learning is rooted in the idea that </a:t>
            </a:r>
            <a:r>
              <a:rPr lang="en-US" sz="3200" b="1">
                <a:highlight>
                  <a:srgbClr val="FFFF00"/>
                </a:highlight>
              </a:rPr>
              <a:t>teaching and learning is an adaptive process needing constant reexamination </a:t>
            </a:r>
            <a:r>
              <a:rPr lang="en-US" sz="3200"/>
              <a:t>(Moll, et al., 1992; Gay, 2010). It allows learners to develop and sharpen a </a:t>
            </a:r>
            <a:r>
              <a:rPr lang="en-US" sz="3200" b="1">
                <a:highlight>
                  <a:srgbClr val="FFFF00"/>
                </a:highlight>
              </a:rPr>
              <a:t>critically conscious lens toward instruction, curriculum, assessment, history, culture, and institutions</a:t>
            </a:r>
            <a:r>
              <a:rPr lang="en-US" sz="3200"/>
              <a:t>. Learners must be </a:t>
            </a:r>
            <a:r>
              <a:rPr lang="en-US" sz="3200" b="1">
                <a:highlight>
                  <a:srgbClr val="FFFF00"/>
                </a:highlight>
              </a:rPr>
              <a:t>self-directed</a:t>
            </a:r>
            <a:r>
              <a:rPr lang="en-US" sz="3200"/>
              <a:t> and take on opportunities that directly impact learning outcomes.</a:t>
            </a:r>
            <a:endParaRPr/>
          </a:p>
        </p:txBody>
      </p:sp>
      <p:sp>
        <p:nvSpPr>
          <p:cNvPr id="190" name="Google Shape;190;p1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Module 5 Objectives </a:t>
            </a:r>
            <a:endParaRPr/>
          </a:p>
        </p:txBody>
      </p:sp>
      <p:sp>
        <p:nvSpPr>
          <p:cNvPr id="197" name="Google Shape;197;p13"/>
          <p:cNvSpPr txBox="1">
            <a:spLocks noGrp="1"/>
          </p:cNvSpPr>
          <p:nvPr>
            <p:ph type="body" idx="2"/>
          </p:nvPr>
        </p:nvSpPr>
        <p:spPr>
          <a:xfrm>
            <a:off x="533400" y="1524000"/>
            <a:ext cx="11125200" cy="4648199"/>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SzPts val="2200"/>
              <a:buChar char="▪"/>
            </a:pPr>
            <a:r>
              <a:rPr lang="en-US" sz="2200" b="1"/>
              <a:t>“Holding Ourselves Accountable” </a:t>
            </a:r>
            <a:r>
              <a:rPr lang="en-US" sz="2200"/>
              <a:t>— Maya Angelou said, “Do the best you can until you know better. Then when you know better, do better.” This was a personal insight that she made about her circumstances and it still rings true today. The keyword in this fourth principle is </a:t>
            </a:r>
            <a:r>
              <a:rPr lang="en-US" sz="2200" i="1"/>
              <a:t>ongoing</a:t>
            </a:r>
            <a:r>
              <a:rPr lang="en-US" sz="2200"/>
              <a:t>. The more we learn, explore, ask questions, and reflect, the more confident we are to implement necessary and lasting change. </a:t>
            </a:r>
            <a:endParaRPr/>
          </a:p>
          <a:p>
            <a:pPr marL="228600" lvl="0" indent="-228600" algn="l" rtl="0">
              <a:lnSpc>
                <a:spcPct val="100000"/>
              </a:lnSpc>
              <a:spcBef>
                <a:spcPts val="1200"/>
              </a:spcBef>
              <a:spcAft>
                <a:spcPts val="0"/>
              </a:spcAft>
              <a:buSzPts val="2200"/>
              <a:buChar char="▪"/>
            </a:pPr>
            <a:r>
              <a:rPr lang="en-US" sz="2200" b="1"/>
              <a:t>“Continuously Educating Ourselves”</a:t>
            </a:r>
            <a:r>
              <a:rPr lang="en-US" sz="2200"/>
              <a:t> — Being a learning educator means that we each need to put in the work to stay current on educational trends, research, and more. Many vision and mission statements include the term</a:t>
            </a:r>
            <a:r>
              <a:rPr lang="en-US" sz="2200" i="1"/>
              <a:t> lifelong learning</a:t>
            </a:r>
            <a:r>
              <a:rPr lang="en-US" sz="2200"/>
              <a:t>. As educators, we need to have that same mindset. What new learning did you attain today?</a:t>
            </a:r>
            <a:endParaRPr/>
          </a:p>
          <a:p>
            <a:pPr marL="228600" lvl="0" indent="-228600" algn="l" rtl="0">
              <a:lnSpc>
                <a:spcPct val="100000"/>
              </a:lnSpc>
              <a:spcBef>
                <a:spcPts val="1200"/>
              </a:spcBef>
              <a:spcAft>
                <a:spcPts val="0"/>
              </a:spcAft>
              <a:buSzPts val="2200"/>
              <a:buChar char="▪"/>
            </a:pPr>
            <a:r>
              <a:rPr lang="en-US" sz="2200" b="1"/>
              <a:t>“Intentionally Growing Our PLN”</a:t>
            </a:r>
            <a:r>
              <a:rPr lang="en-US" sz="2200"/>
              <a:t> — In this digital age of social media, it is easy to access and grow your professional learning network. Not only that, but it can expand across the globe! How are you leveraging social media to grow your network? How does expanding your PLN support you in continuously educating yourself?</a:t>
            </a:r>
            <a:endParaRPr/>
          </a:p>
          <a:p>
            <a:pPr marL="228600" lvl="0" indent="-88900" algn="l" rtl="0">
              <a:lnSpc>
                <a:spcPct val="100000"/>
              </a:lnSpc>
              <a:spcBef>
                <a:spcPts val="1200"/>
              </a:spcBef>
              <a:spcAft>
                <a:spcPts val="0"/>
              </a:spcAft>
              <a:buSzPts val="2200"/>
              <a:buNone/>
            </a:pPr>
            <a:endParaRPr sz="2200"/>
          </a:p>
        </p:txBody>
      </p:sp>
      <p:sp>
        <p:nvSpPr>
          <p:cNvPr id="198" name="Google Shape;198;p1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000"/>
              <a:buFont typeface="Arial"/>
              <a:buNone/>
            </a:pPr>
            <a:r>
              <a:rPr lang="en-US"/>
              <a:t>Thank you for attending</a:t>
            </a:r>
            <a:endParaRPr/>
          </a:p>
        </p:txBody>
      </p:sp>
      <p:sp>
        <p:nvSpPr>
          <p:cNvPr id="205" name="Google Shape;205;p14"/>
          <p:cNvSpPr txBox="1">
            <a:spLocks noGrp="1"/>
          </p:cNvSpPr>
          <p:nvPr>
            <p:ph type="body" idx="1"/>
          </p:nvPr>
        </p:nvSpPr>
        <p:spPr>
          <a:xfrm>
            <a:off x="2209800" y="4267200"/>
            <a:ext cx="6400800" cy="1524000"/>
          </a:xfrm>
          <a:prstGeom prst="rect">
            <a:avLst/>
          </a:prstGeom>
          <a:noFill/>
          <a:ln>
            <a:noFill/>
          </a:ln>
        </p:spPr>
        <p:txBody>
          <a:bodyPr spcFirstLastPara="1" wrap="square" lIns="45700" tIns="45700" rIns="45700" bIns="45700" anchor="t" anchorCtr="0">
            <a:normAutofit fontScale="70000" lnSpcReduction="20000"/>
          </a:bodyPr>
          <a:lstStyle/>
          <a:p>
            <a:pPr marL="0" lvl="0" indent="0" algn="l" rtl="0">
              <a:lnSpc>
                <a:spcPct val="100000"/>
              </a:lnSpc>
              <a:spcBef>
                <a:spcPts val="0"/>
              </a:spcBef>
              <a:spcAft>
                <a:spcPts val="0"/>
              </a:spcAft>
              <a:buSzPct val="100000"/>
              <a:buNone/>
            </a:pPr>
            <a:r>
              <a:rPr lang="en-US" sz="3700"/>
              <a:t>CULTURALLY RESPONSIVE-SUSTAINING EDUCATION IN REMOTE AND HYBRID ENVIRONMENTS</a:t>
            </a:r>
            <a:endParaRPr/>
          </a:p>
          <a:p>
            <a:pPr marL="0" lvl="0" indent="0" algn="l" rtl="0">
              <a:lnSpc>
                <a:spcPct val="100000"/>
              </a:lnSpc>
              <a:spcBef>
                <a:spcPts val="1200"/>
              </a:spcBef>
              <a:spcAft>
                <a:spcPts val="0"/>
              </a:spcAft>
              <a:buSzPct val="100000"/>
              <a:buNone/>
            </a:pPr>
            <a:r>
              <a:rPr lang="en-US" sz="2600"/>
              <a:t>Module 6 – The How: Intention and Impact</a:t>
            </a:r>
            <a:endParaRPr/>
          </a:p>
        </p:txBody>
      </p:sp>
      <p:sp>
        <p:nvSpPr>
          <p:cNvPr id="206" name="Google Shape;206;p1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0" y="533400"/>
            <a:ext cx="5105400" cy="1981199"/>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CR-SE Framework</a:t>
            </a:r>
            <a:endParaRPr/>
          </a:p>
        </p:txBody>
      </p:sp>
      <p:pic>
        <p:nvPicPr>
          <p:cNvPr id="107" name="Google Shape;107;p2" descr="Illustration of a tree with silhouettes of people in the foreground. The trunk of the tree is labeled &quot;students&quot; and the branches are labeled, &quot;teachers, school leaders, district leaders, community members, education department policy makers, higher education faculty, students and families&quot;."/>
          <p:cNvPicPr preferRelativeResize="0"/>
          <p:nvPr/>
        </p:nvPicPr>
        <p:blipFill rotWithShape="1">
          <a:blip r:embed="rId3">
            <a:alphaModFix/>
          </a:blip>
          <a:srcRect b="5554"/>
          <a:stretch/>
        </p:blipFill>
        <p:spPr>
          <a:xfrm>
            <a:off x="3868025" y="85813"/>
            <a:ext cx="8323975" cy="6772188"/>
          </a:xfrm>
          <a:prstGeom prst="rect">
            <a:avLst/>
          </a:prstGeom>
          <a:noFill/>
          <a:ln>
            <a:noFill/>
          </a:ln>
        </p:spPr>
      </p:pic>
      <p:sp>
        <p:nvSpPr>
          <p:cNvPr id="108" name="Google Shape;108;p2"/>
          <p:cNvSpPr txBox="1"/>
          <p:nvPr/>
        </p:nvSpPr>
        <p:spPr>
          <a:xfrm>
            <a:off x="4343400" y="685800"/>
            <a:ext cx="2438400" cy="1828799"/>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3A7E36"/>
              </a:buClr>
              <a:buSzPts val="1000"/>
              <a:buFont typeface="Noto Sans Symbols"/>
              <a:buNone/>
            </a:pPr>
            <a:r>
              <a:rPr lang="en-US" sz="1000" b="1" i="0" u="none" strike="noStrike" cap="none">
                <a:solidFill>
                  <a:schemeClr val="lt1"/>
                </a:solidFill>
                <a:latin typeface="Arial"/>
                <a:ea typeface="Arial"/>
                <a:cs typeface="Arial"/>
                <a:sym typeface="Arial"/>
              </a:rPr>
              <a:t>Welcoming and </a:t>
            </a:r>
            <a:br>
              <a:rPr lang="en-US" sz="1000" b="1" i="0" u="none" strike="noStrike" cap="none">
                <a:solidFill>
                  <a:schemeClr val="lt1"/>
                </a:solidFill>
                <a:latin typeface="Arial"/>
                <a:ea typeface="Arial"/>
                <a:cs typeface="Arial"/>
                <a:sym typeface="Arial"/>
              </a:rPr>
            </a:br>
            <a:r>
              <a:rPr lang="en-US" sz="1000" b="1" i="0" u="none" strike="noStrike" cap="none">
                <a:solidFill>
                  <a:schemeClr val="lt1"/>
                </a:solidFill>
                <a:latin typeface="Arial"/>
                <a:ea typeface="Arial"/>
                <a:cs typeface="Arial"/>
                <a:sym typeface="Arial"/>
              </a:rPr>
              <a:t>Affirming Environment</a:t>
            </a:r>
            <a:endParaRPr/>
          </a:p>
          <a:p>
            <a:pPr marL="0" marR="0" lvl="0" indent="0" algn="ctr" rtl="0">
              <a:lnSpc>
                <a:spcPct val="100000"/>
              </a:lnSpc>
              <a:spcBef>
                <a:spcPts val="6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Collective responsibility to learn about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student cultures and communities.</a:t>
            </a:r>
            <a:endParaRPr/>
          </a:p>
          <a:p>
            <a:pPr marL="0" marR="0" lvl="0" indent="0" algn="ctr" rtl="0">
              <a:lnSpc>
                <a:spcPct val="100000"/>
              </a:lnSpc>
              <a:spcBef>
                <a:spcPts val="4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Close relationships with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Students &amp; Families.</a:t>
            </a:r>
            <a:endParaRPr/>
          </a:p>
          <a:p>
            <a:pPr marL="0" marR="0" lvl="0" indent="0" algn="ctr" rtl="0">
              <a:lnSpc>
                <a:spcPct val="100000"/>
              </a:lnSpc>
              <a:spcBef>
                <a:spcPts val="4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Social-Emotional Learning Programs.</a:t>
            </a:r>
            <a:endParaRPr/>
          </a:p>
          <a:p>
            <a:pPr marL="0" marR="0" lvl="0" indent="0" algn="ctr" rtl="0">
              <a:lnSpc>
                <a:spcPct val="100000"/>
              </a:lnSpc>
              <a:spcBef>
                <a:spcPts val="4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Materials that represent and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affirm student identities.</a:t>
            </a:r>
            <a:endParaRPr/>
          </a:p>
        </p:txBody>
      </p:sp>
      <p:sp>
        <p:nvSpPr>
          <p:cNvPr id="109" name="Google Shape;109;p2"/>
          <p:cNvSpPr txBox="1"/>
          <p:nvPr/>
        </p:nvSpPr>
        <p:spPr>
          <a:xfrm>
            <a:off x="9753600" y="808110"/>
            <a:ext cx="2438400" cy="1586761"/>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3A7E36"/>
              </a:buClr>
              <a:buSzPts val="1000"/>
              <a:buFont typeface="Noto Sans Symbols"/>
              <a:buNone/>
            </a:pPr>
            <a:r>
              <a:rPr lang="en-US" sz="1000" b="1" i="0" u="none" strike="noStrike" cap="none">
                <a:solidFill>
                  <a:schemeClr val="lt1"/>
                </a:solidFill>
                <a:latin typeface="Arial"/>
                <a:ea typeface="Arial"/>
                <a:cs typeface="Arial"/>
                <a:sym typeface="Arial"/>
              </a:rPr>
              <a:t>High Expectations </a:t>
            </a:r>
            <a:br>
              <a:rPr lang="en-US" sz="1000" b="1" i="0" u="none" strike="noStrike" cap="none">
                <a:solidFill>
                  <a:schemeClr val="lt1"/>
                </a:solidFill>
                <a:latin typeface="Arial"/>
                <a:ea typeface="Arial"/>
                <a:cs typeface="Arial"/>
                <a:sym typeface="Arial"/>
              </a:rPr>
            </a:br>
            <a:r>
              <a:rPr lang="en-US" sz="1000" b="1" i="0" u="none" strike="noStrike" cap="none">
                <a:solidFill>
                  <a:schemeClr val="lt1"/>
                </a:solidFill>
                <a:latin typeface="Arial"/>
                <a:ea typeface="Arial"/>
                <a:cs typeface="Arial"/>
                <a:sym typeface="Arial"/>
              </a:rPr>
              <a:t>and Rigorous Instruction</a:t>
            </a:r>
            <a:endParaRPr/>
          </a:p>
          <a:p>
            <a:pPr marL="0" marR="0" lvl="0" indent="0" algn="ctr" rtl="0">
              <a:lnSpc>
                <a:spcPct val="100000"/>
              </a:lnSpc>
              <a:spcBef>
                <a:spcPts val="6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Student-Led Civic Engagement.</a:t>
            </a:r>
            <a:endParaRPr/>
          </a:p>
          <a:p>
            <a:pPr marL="0" marR="0" lvl="0" indent="0" algn="ctr" rtl="0">
              <a:lnSpc>
                <a:spcPct val="100000"/>
              </a:lnSpc>
              <a:spcBef>
                <a:spcPts val="4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Critical Examination of Power Structures.</a:t>
            </a:r>
            <a:endParaRPr/>
          </a:p>
          <a:p>
            <a:pPr marL="0" marR="0" lvl="0" indent="0" algn="ctr" rtl="0">
              <a:lnSpc>
                <a:spcPct val="100000"/>
              </a:lnSpc>
              <a:spcBef>
                <a:spcPts val="4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Project-Based Learning on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Social Justice Issues.</a:t>
            </a:r>
            <a:endParaRPr/>
          </a:p>
          <a:p>
            <a:pPr marL="0" marR="0" lvl="0" indent="0" algn="ctr" rtl="0">
              <a:lnSpc>
                <a:spcPct val="100000"/>
              </a:lnSpc>
              <a:spcBef>
                <a:spcPts val="4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Student Leadership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Opportunities.</a:t>
            </a:r>
            <a:endParaRPr/>
          </a:p>
        </p:txBody>
      </p:sp>
      <p:sp>
        <p:nvSpPr>
          <p:cNvPr id="110" name="Google Shape;110;p2"/>
          <p:cNvSpPr txBox="1">
            <a:spLocks noGrp="1"/>
          </p:cNvSpPr>
          <p:nvPr>
            <p:ph type="body" idx="2"/>
          </p:nvPr>
        </p:nvSpPr>
        <p:spPr>
          <a:xfrm>
            <a:off x="4377308" y="3251137"/>
            <a:ext cx="2404492" cy="1778064"/>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1000"/>
              <a:buNone/>
            </a:pPr>
            <a:r>
              <a:rPr lang="en-US" sz="1000" b="1">
                <a:solidFill>
                  <a:schemeClr val="lt1"/>
                </a:solidFill>
              </a:rPr>
              <a:t>Inclusive Curriculum </a:t>
            </a:r>
            <a:br>
              <a:rPr lang="en-US" sz="1000" b="1">
                <a:solidFill>
                  <a:schemeClr val="lt1"/>
                </a:solidFill>
              </a:rPr>
            </a:br>
            <a:r>
              <a:rPr lang="en-US" sz="1000" b="1">
                <a:solidFill>
                  <a:schemeClr val="lt1"/>
                </a:solidFill>
              </a:rPr>
              <a:t>and Assessment</a:t>
            </a:r>
            <a:endParaRPr/>
          </a:p>
          <a:p>
            <a:pPr marL="0" lvl="0" indent="0" algn="ctr" rtl="0">
              <a:lnSpc>
                <a:spcPct val="100000"/>
              </a:lnSpc>
              <a:spcBef>
                <a:spcPts val="600"/>
              </a:spcBef>
              <a:spcAft>
                <a:spcPts val="0"/>
              </a:spcAft>
              <a:buSzPts val="900"/>
              <a:buNone/>
            </a:pPr>
            <a:r>
              <a:rPr lang="en-US" sz="900">
                <a:solidFill>
                  <a:schemeClr val="lt1"/>
                </a:solidFill>
              </a:rPr>
              <a:t>Current events incorporated into instruction.</a:t>
            </a:r>
            <a:endParaRPr/>
          </a:p>
          <a:p>
            <a:pPr marL="0" lvl="0" indent="0" algn="ctr" rtl="0">
              <a:lnSpc>
                <a:spcPct val="100000"/>
              </a:lnSpc>
              <a:spcBef>
                <a:spcPts val="400"/>
              </a:spcBef>
              <a:spcAft>
                <a:spcPts val="0"/>
              </a:spcAft>
              <a:buSzPts val="900"/>
              <a:buNone/>
            </a:pPr>
            <a:r>
              <a:rPr lang="en-US" sz="900">
                <a:solidFill>
                  <a:schemeClr val="lt1"/>
                </a:solidFill>
              </a:rPr>
              <a:t>Students as co-designers of curriculum.</a:t>
            </a:r>
            <a:endParaRPr/>
          </a:p>
          <a:p>
            <a:pPr marL="0" lvl="0" indent="0" algn="ctr" rtl="0">
              <a:lnSpc>
                <a:spcPct val="100000"/>
              </a:lnSpc>
              <a:spcBef>
                <a:spcPts val="400"/>
              </a:spcBef>
              <a:spcAft>
                <a:spcPts val="0"/>
              </a:spcAft>
              <a:buSzPts val="900"/>
              <a:buNone/>
            </a:pPr>
            <a:r>
              <a:rPr lang="en-US" sz="900">
                <a:solidFill>
                  <a:schemeClr val="lt1"/>
                </a:solidFill>
              </a:rPr>
              <a:t>Resources written and developed by </a:t>
            </a:r>
            <a:br>
              <a:rPr lang="en-US" sz="900">
                <a:solidFill>
                  <a:schemeClr val="lt1"/>
                </a:solidFill>
              </a:rPr>
            </a:br>
            <a:r>
              <a:rPr lang="en-US" sz="900">
                <a:solidFill>
                  <a:schemeClr val="lt1"/>
                </a:solidFill>
              </a:rPr>
              <a:t>racially, culturally, and linguistically </a:t>
            </a:r>
            <a:br>
              <a:rPr lang="en-US" sz="900">
                <a:solidFill>
                  <a:schemeClr val="lt1"/>
                </a:solidFill>
              </a:rPr>
            </a:br>
            <a:r>
              <a:rPr lang="en-US" sz="900">
                <a:solidFill>
                  <a:schemeClr val="lt1"/>
                </a:solidFill>
              </a:rPr>
              <a:t>diverse perspectives.</a:t>
            </a:r>
            <a:endParaRPr/>
          </a:p>
          <a:p>
            <a:pPr marL="0" lvl="0" indent="0" algn="ctr" rtl="0">
              <a:lnSpc>
                <a:spcPct val="100000"/>
              </a:lnSpc>
              <a:spcBef>
                <a:spcPts val="400"/>
              </a:spcBef>
              <a:spcAft>
                <a:spcPts val="0"/>
              </a:spcAft>
              <a:buSzPts val="900"/>
              <a:buNone/>
            </a:pPr>
            <a:r>
              <a:rPr lang="en-US" sz="900">
                <a:solidFill>
                  <a:schemeClr val="lt1"/>
                </a:solidFill>
              </a:rPr>
              <a:t>Instructional strategies that </a:t>
            </a:r>
            <a:br>
              <a:rPr lang="en-US" sz="900">
                <a:solidFill>
                  <a:schemeClr val="lt1"/>
                </a:solidFill>
              </a:rPr>
            </a:br>
            <a:r>
              <a:rPr lang="en-US" sz="900">
                <a:solidFill>
                  <a:schemeClr val="lt1"/>
                </a:solidFill>
              </a:rPr>
              <a:t>adapt to diverse </a:t>
            </a:r>
            <a:br>
              <a:rPr lang="en-US" sz="900">
                <a:solidFill>
                  <a:schemeClr val="lt1"/>
                </a:solidFill>
              </a:rPr>
            </a:br>
            <a:r>
              <a:rPr lang="en-US" sz="900">
                <a:solidFill>
                  <a:schemeClr val="lt1"/>
                </a:solidFill>
              </a:rPr>
              <a:t>learning styles.</a:t>
            </a:r>
            <a:endParaRPr/>
          </a:p>
        </p:txBody>
      </p:sp>
      <p:sp>
        <p:nvSpPr>
          <p:cNvPr id="111" name="Google Shape;111;p2"/>
          <p:cNvSpPr txBox="1"/>
          <p:nvPr/>
        </p:nvSpPr>
        <p:spPr>
          <a:xfrm>
            <a:off x="9753600" y="3257597"/>
            <a:ext cx="2404492" cy="1778064"/>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3A7E36"/>
              </a:buClr>
              <a:buSzPts val="1000"/>
              <a:buFont typeface="Noto Sans Symbols"/>
              <a:buNone/>
            </a:pPr>
            <a:r>
              <a:rPr lang="en-US" sz="1000" b="1" i="0" u="none" strike="noStrike" cap="none">
                <a:solidFill>
                  <a:schemeClr val="lt1"/>
                </a:solidFill>
                <a:latin typeface="Arial"/>
                <a:ea typeface="Arial"/>
                <a:cs typeface="Arial"/>
                <a:sym typeface="Arial"/>
              </a:rPr>
              <a:t>Ongoing Professional </a:t>
            </a:r>
            <a:br>
              <a:rPr lang="en-US" sz="1000" b="1" i="0" u="none" strike="noStrike" cap="none">
                <a:solidFill>
                  <a:schemeClr val="lt1"/>
                </a:solidFill>
                <a:latin typeface="Arial"/>
                <a:ea typeface="Arial"/>
                <a:cs typeface="Arial"/>
                <a:sym typeface="Arial"/>
              </a:rPr>
            </a:br>
            <a:r>
              <a:rPr lang="en-US" sz="1000" b="1" i="0" u="none" strike="noStrike" cap="none">
                <a:solidFill>
                  <a:schemeClr val="lt1"/>
                </a:solidFill>
                <a:latin typeface="Arial"/>
                <a:ea typeface="Arial"/>
                <a:cs typeface="Arial"/>
                <a:sym typeface="Arial"/>
              </a:rPr>
              <a:t>Learning and Support</a:t>
            </a:r>
            <a:endParaRPr/>
          </a:p>
          <a:p>
            <a:pPr marL="0" marR="0" lvl="0" indent="0" algn="ctr" rtl="0">
              <a:lnSpc>
                <a:spcPct val="100000"/>
              </a:lnSpc>
              <a:spcBef>
                <a:spcPts val="6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Diversity, Equity, and Inclusion Training, examining implicit bias and interrogation of beliefs and assumptions.</a:t>
            </a:r>
            <a:endParaRPr/>
          </a:p>
          <a:p>
            <a:pPr marL="0" marR="0" lvl="0" indent="0" algn="ctr" rtl="0">
              <a:lnSpc>
                <a:spcPct val="100000"/>
              </a:lnSpc>
              <a:spcBef>
                <a:spcPts val="400"/>
              </a:spcBef>
              <a:spcAft>
                <a:spcPts val="0"/>
              </a:spcAft>
              <a:buClr>
                <a:srgbClr val="3A7E36"/>
              </a:buClr>
              <a:buSzPts val="900"/>
              <a:buFont typeface="Noto Sans Symbols"/>
              <a:buNone/>
            </a:pPr>
            <a:r>
              <a:rPr lang="en-US" sz="900" b="0" i="0" u="none" strike="noStrike" cap="none">
                <a:solidFill>
                  <a:schemeClr val="lt1"/>
                </a:solidFill>
                <a:latin typeface="Arial"/>
                <a:ea typeface="Arial"/>
                <a:cs typeface="Arial"/>
                <a:sym typeface="Arial"/>
              </a:rPr>
              <a:t>Support in aligning curriculum and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instruction to the histories, languages,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and experiences of traditionally </a:t>
            </a:r>
            <a:br>
              <a:rPr lang="en-US" sz="900" b="0" i="0" u="none" strike="noStrike" cap="none">
                <a:solidFill>
                  <a:schemeClr val="lt1"/>
                </a:solidFill>
                <a:latin typeface="Arial"/>
                <a:ea typeface="Arial"/>
                <a:cs typeface="Arial"/>
                <a:sym typeface="Arial"/>
              </a:rPr>
            </a:br>
            <a:r>
              <a:rPr lang="en-US" sz="900" b="0" i="0" u="none" strike="noStrike" cap="none">
                <a:solidFill>
                  <a:schemeClr val="lt1"/>
                </a:solidFill>
                <a:latin typeface="Arial"/>
                <a:ea typeface="Arial"/>
                <a:cs typeface="Arial"/>
                <a:sym typeface="Arial"/>
              </a:rPr>
              <a:t>marginalized voices.</a:t>
            </a:r>
            <a:endParaRPr/>
          </a:p>
        </p:txBody>
      </p:sp>
      <p:sp>
        <p:nvSpPr>
          <p:cNvPr id="112" name="Google Shape;112;p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45B47A5D-C2E0-4920-B1A1-190610945AF1}"/>
              </a:ext>
            </a:extLst>
          </p:cNvPr>
          <p:cNvSpPr>
            <a:spLocks noGrp="1"/>
          </p:cNvSpPr>
          <p:nvPr>
            <p:ph type="title"/>
          </p:nvPr>
        </p:nvSpPr>
        <p:spPr>
          <a:xfrm>
            <a:off x="3531855" y="2424584"/>
            <a:ext cx="4419600" cy="1623846"/>
          </a:xfrm>
        </p:spPr>
        <p:txBody>
          <a:bodyPr>
            <a:normAutofit fontScale="90000"/>
          </a:bodyPr>
          <a:lstStyle/>
          <a:p>
            <a:r>
              <a:rPr lang="en-US" dirty="0"/>
              <a:t>The Golden Circle</a:t>
            </a:r>
          </a:p>
        </p:txBody>
      </p:sp>
      <p:pic>
        <p:nvPicPr>
          <p:cNvPr id="118" name="Google Shape;118;p3" descr="Diagram labeled The Golden Circle. The outer ring is labeled &quot;What.&quot; The middle ring is labeled &quot;How.&quot; The center ring is labeled &quot;Why.&quot;"/>
          <p:cNvPicPr preferRelativeResize="0"/>
          <p:nvPr/>
        </p:nvPicPr>
        <p:blipFill rotWithShape="1">
          <a:blip r:embed="rId3">
            <a:alphaModFix/>
          </a:blip>
          <a:srcRect/>
          <a:stretch/>
        </p:blipFill>
        <p:spPr>
          <a:xfrm>
            <a:off x="2504303" y="558714"/>
            <a:ext cx="7735093" cy="6188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4" descr="A picture of a drop of water with ripple effect"/>
          <p:cNvPicPr preferRelativeResize="0"/>
          <p:nvPr/>
        </p:nvPicPr>
        <p:blipFill rotWithShape="1">
          <a:blip r:embed="rId3">
            <a:alphaModFix/>
          </a:blip>
          <a:srcRect t="28026" b="20099"/>
          <a:stretch/>
        </p:blipFill>
        <p:spPr>
          <a:xfrm>
            <a:off x="20" y="533400"/>
            <a:ext cx="12191980" cy="6324600"/>
          </a:xfrm>
          <a:prstGeom prst="rect">
            <a:avLst/>
          </a:prstGeom>
          <a:noFill/>
          <a:ln>
            <a:noFill/>
          </a:ln>
        </p:spPr>
      </p:pic>
      <p:sp>
        <p:nvSpPr>
          <p:cNvPr id="2" name="Title 1">
            <a:extLst>
              <a:ext uri="{FF2B5EF4-FFF2-40B4-BE49-F238E27FC236}">
                <a16:creationId xmlns:a16="http://schemas.microsoft.com/office/drawing/2014/main" id="{5A68C085-B75B-479B-8EF1-48B2A7051323}"/>
              </a:ext>
            </a:extLst>
          </p:cNvPr>
          <p:cNvSpPr>
            <a:spLocks noGrp="1"/>
          </p:cNvSpPr>
          <p:nvPr>
            <p:ph type="title"/>
          </p:nvPr>
        </p:nvSpPr>
        <p:spPr>
          <a:xfrm>
            <a:off x="7350211" y="1039039"/>
            <a:ext cx="4419600" cy="1623846"/>
          </a:xfrm>
        </p:spPr>
        <p:txBody>
          <a:bodyPr/>
          <a:lstStyle/>
          <a:p>
            <a:r>
              <a:rPr lang="en-US" dirty="0"/>
              <a:t>Our Goal</a:t>
            </a:r>
          </a:p>
        </p:txBody>
      </p:sp>
      <p:sp>
        <p:nvSpPr>
          <p:cNvPr id="3" name="Text Placeholder 2">
            <a:extLst>
              <a:ext uri="{FF2B5EF4-FFF2-40B4-BE49-F238E27FC236}">
                <a16:creationId xmlns:a16="http://schemas.microsoft.com/office/drawing/2014/main" id="{30889B9C-04B5-4DFB-ABE1-D7AB98B60092}"/>
              </a:ext>
            </a:extLst>
          </p:cNvPr>
          <p:cNvSpPr>
            <a:spLocks noGrp="1"/>
          </p:cNvSpPr>
          <p:nvPr>
            <p:ph type="body" idx="1"/>
          </p:nvPr>
        </p:nvSpPr>
        <p:spPr>
          <a:xfrm>
            <a:off x="7350211" y="2662885"/>
            <a:ext cx="4419600" cy="3408402"/>
          </a:xfrm>
        </p:spPr>
        <p:txBody>
          <a:bodyPr>
            <a:normAutofit fontScale="92500"/>
          </a:bodyPr>
          <a:lstStyle/>
          <a:p>
            <a:pPr marL="0" lvl="0" indent="0">
              <a:lnSpc>
                <a:spcPct val="90000"/>
              </a:lnSpc>
              <a:spcBef>
                <a:spcPts val="0"/>
              </a:spcBef>
              <a:buNone/>
            </a:pPr>
            <a:r>
              <a:rPr lang="en-US" i="1" dirty="0"/>
              <a:t>“And it’s those who start with why, that have the ability to inspire those around them or find others who inspire them.”</a:t>
            </a:r>
            <a:endParaRPr lang="en-US" dirty="0"/>
          </a:p>
          <a:p>
            <a:pPr marL="0" lvl="0" indent="165100">
              <a:lnSpc>
                <a:spcPct val="90000"/>
              </a:lnSpc>
              <a:spcBef>
                <a:spcPts val="1200"/>
              </a:spcBef>
              <a:buClr>
                <a:schemeClr val="dk1"/>
              </a:buClr>
              <a:buSzPts val="2600"/>
              <a:buNone/>
            </a:pPr>
            <a:endParaRPr lang="en-US" i="1" dirty="0"/>
          </a:p>
          <a:p>
            <a:pPr marL="0" lvl="0" indent="0">
              <a:lnSpc>
                <a:spcPct val="90000"/>
              </a:lnSpc>
              <a:spcBef>
                <a:spcPts val="1200"/>
              </a:spcBef>
              <a:buNone/>
            </a:pPr>
            <a:r>
              <a:rPr lang="en-US" i="1" dirty="0"/>
              <a:t>Simon Sinek</a:t>
            </a:r>
            <a:endParaRPr lang="en-US" dirty="0"/>
          </a:p>
        </p:txBody>
      </p:sp>
      <p:sp>
        <p:nvSpPr>
          <p:cNvPr id="126" name="Google Shape;126;p4"/>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466B2BFA-B835-4D16-B854-98D3FF4E7F85}"/>
              </a:ext>
            </a:extLst>
          </p:cNvPr>
          <p:cNvSpPr>
            <a:spLocks noGrp="1"/>
          </p:cNvSpPr>
          <p:nvPr>
            <p:ph type="title"/>
          </p:nvPr>
        </p:nvSpPr>
        <p:spPr>
          <a:xfrm>
            <a:off x="1691832" y="1103870"/>
            <a:ext cx="6065108" cy="1067174"/>
          </a:xfrm>
        </p:spPr>
        <p:txBody>
          <a:bodyPr/>
          <a:lstStyle/>
          <a:p>
            <a:r>
              <a:rPr lang="en-US" dirty="0"/>
              <a:t>The Efficacy Notebook</a:t>
            </a:r>
            <a:br>
              <a:rPr lang="en-US" dirty="0"/>
            </a:br>
            <a:endParaRPr lang="en-US" dirty="0"/>
          </a:p>
        </p:txBody>
      </p:sp>
      <p:sp>
        <p:nvSpPr>
          <p:cNvPr id="132" name="Google Shape;132;p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5</a:t>
            </a:fld>
            <a:endParaRPr/>
          </a:p>
        </p:txBody>
      </p:sp>
      <p:pic>
        <p:nvPicPr>
          <p:cNvPr id="134" name="Google Shape;134;p5" descr="Screenshot of the MyQPortal home page"/>
          <p:cNvPicPr preferRelativeResize="0"/>
          <p:nvPr/>
        </p:nvPicPr>
        <p:blipFill rotWithShape="1">
          <a:blip r:embed="rId3">
            <a:alphaModFix/>
          </a:blip>
          <a:srcRect/>
          <a:stretch/>
        </p:blipFill>
        <p:spPr>
          <a:xfrm>
            <a:off x="1691832" y="1771135"/>
            <a:ext cx="7264400" cy="38818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A Welcoming and Affirming Environment</a:t>
            </a:r>
            <a:endParaRPr/>
          </a:p>
        </p:txBody>
      </p:sp>
      <p:sp>
        <p:nvSpPr>
          <p:cNvPr id="141" name="Google Shape;141;p6"/>
          <p:cNvSpPr txBox="1">
            <a:spLocks noGrp="1"/>
          </p:cNvSpPr>
          <p:nvPr>
            <p:ph type="body" idx="2"/>
          </p:nvPr>
        </p:nvSpPr>
        <p:spPr>
          <a:xfrm>
            <a:off x="533400" y="1676399"/>
            <a:ext cx="11125200" cy="46481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US"/>
              <a:t>A welcoming and affirming environment feels </a:t>
            </a:r>
            <a:r>
              <a:rPr lang="en-US" b="1">
                <a:highlight>
                  <a:srgbClr val="FFFF00"/>
                </a:highlight>
              </a:rPr>
              <a:t>safe. </a:t>
            </a:r>
            <a:r>
              <a:rPr lang="en-US"/>
              <a:t>It is a space where people can find themselves </a:t>
            </a:r>
            <a:r>
              <a:rPr lang="en-US" b="1">
                <a:highlight>
                  <a:srgbClr val="FFFF00"/>
                </a:highlight>
              </a:rPr>
              <a:t>represented and reflected</a:t>
            </a:r>
            <a:r>
              <a:rPr lang="en-US"/>
              <a:t>, and where they understand that all people are treated with respect and dignity. The environment </a:t>
            </a:r>
            <a:r>
              <a:rPr lang="en-US" b="1">
                <a:highlight>
                  <a:srgbClr val="FFFF00"/>
                </a:highlight>
              </a:rPr>
              <a:t>ensures all cultural identities </a:t>
            </a:r>
            <a:r>
              <a:rPr lang="en-US"/>
              <a:t>(i.e. race, ethnicity, age, gender, sexual orientation, disability, language, religion, socioeconomic background) are </a:t>
            </a:r>
            <a:r>
              <a:rPr lang="en-US" b="1">
                <a:highlight>
                  <a:srgbClr val="FFFF00"/>
                </a:highlight>
              </a:rPr>
              <a:t>affirmed, valued, and used as vehicles for teaching and learning</a:t>
            </a:r>
            <a:r>
              <a:rPr lang="en-US"/>
              <a:t>.</a:t>
            </a:r>
            <a:endParaRPr sz="2000"/>
          </a:p>
        </p:txBody>
      </p:sp>
      <p:sp>
        <p:nvSpPr>
          <p:cNvPr id="142" name="Google Shape;142;p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Module 2 Objectives </a:t>
            </a:r>
            <a:endParaRPr/>
          </a:p>
        </p:txBody>
      </p:sp>
      <p:sp>
        <p:nvSpPr>
          <p:cNvPr id="149" name="Google Shape;149;p7"/>
          <p:cNvSpPr txBox="1">
            <a:spLocks noGrp="1"/>
          </p:cNvSpPr>
          <p:nvPr>
            <p:ph type="body" idx="2"/>
          </p:nvPr>
        </p:nvSpPr>
        <p:spPr>
          <a:xfrm>
            <a:off x="533400" y="1524000"/>
            <a:ext cx="11125200" cy="4648199"/>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SzPts val="2400"/>
              <a:buChar char="▪"/>
            </a:pPr>
            <a:r>
              <a:rPr lang="en-US" sz="2400" b="1"/>
              <a:t>“The Voice of Your Classroom” </a:t>
            </a:r>
            <a:r>
              <a:rPr lang="en-US" sz="2400"/>
              <a:t>— Design a physical and virtual learning environment that presents a welcoming and affirming message.</a:t>
            </a:r>
            <a:endParaRPr/>
          </a:p>
          <a:p>
            <a:pPr marL="228600" lvl="0" indent="-228600" algn="l" rtl="0">
              <a:lnSpc>
                <a:spcPct val="100000"/>
              </a:lnSpc>
              <a:spcBef>
                <a:spcPts val="1200"/>
              </a:spcBef>
              <a:spcAft>
                <a:spcPts val="0"/>
              </a:spcAft>
              <a:buSzPts val="2400"/>
              <a:buChar char="▪"/>
            </a:pPr>
            <a:r>
              <a:rPr lang="en-US" sz="2400" b="1"/>
              <a:t>“A Community of Learners” </a:t>
            </a:r>
            <a:r>
              <a:rPr lang="en-US" sz="2400"/>
              <a:t>— Implement norms, protocols, and achievable expectations for individual success and mutual support, whether students are learning in school or at home.</a:t>
            </a:r>
            <a:endParaRPr/>
          </a:p>
          <a:p>
            <a:pPr marL="228600" lvl="0" indent="-228600" algn="l" rtl="0">
              <a:lnSpc>
                <a:spcPct val="100000"/>
              </a:lnSpc>
              <a:spcBef>
                <a:spcPts val="1200"/>
              </a:spcBef>
              <a:spcAft>
                <a:spcPts val="0"/>
              </a:spcAft>
              <a:buSzPts val="2400"/>
              <a:buChar char="▪"/>
            </a:pPr>
            <a:r>
              <a:rPr lang="en-US" sz="2400" b="1"/>
              <a:t>“A Family Gathering” </a:t>
            </a:r>
            <a:r>
              <a:rPr lang="en-US" sz="2400"/>
              <a:t>— Honor and leverage parents/caregivers as powerful partners in developing a welcoming and affirming environment for learning in school and at home.</a:t>
            </a:r>
            <a:endParaRPr/>
          </a:p>
          <a:p>
            <a:pPr marL="228600" lvl="0" indent="-228600" algn="l" rtl="0">
              <a:lnSpc>
                <a:spcPct val="100000"/>
              </a:lnSpc>
              <a:spcBef>
                <a:spcPts val="1200"/>
              </a:spcBef>
              <a:spcAft>
                <a:spcPts val="0"/>
              </a:spcAft>
              <a:buSzPts val="2400"/>
              <a:buChar char="▪"/>
            </a:pPr>
            <a:r>
              <a:rPr lang="en-US" sz="2400" b="1"/>
              <a:t>“Failing Forward Is What Matters” </a:t>
            </a:r>
            <a:r>
              <a:rPr lang="en-US" sz="2400"/>
              <a:t>— Establish structures and strategies that allow students to take learning risks without fear of failure, seeing failure as a step in the learning process.</a:t>
            </a:r>
            <a:endParaRPr/>
          </a:p>
          <a:p>
            <a:pPr marL="228600" lvl="0" indent="-76200" algn="l" rtl="0">
              <a:lnSpc>
                <a:spcPct val="100000"/>
              </a:lnSpc>
              <a:spcBef>
                <a:spcPts val="1200"/>
              </a:spcBef>
              <a:spcAft>
                <a:spcPts val="0"/>
              </a:spcAft>
              <a:buSzPts val="2400"/>
              <a:buNone/>
            </a:pPr>
            <a:endParaRPr sz="2400"/>
          </a:p>
        </p:txBody>
      </p:sp>
      <p:sp>
        <p:nvSpPr>
          <p:cNvPr id="150" name="Google Shape;150;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Module 2 Objectives, cont. </a:t>
            </a:r>
            <a:endParaRPr dirty="0"/>
          </a:p>
        </p:txBody>
      </p:sp>
      <p:sp>
        <p:nvSpPr>
          <p:cNvPr id="149" name="Google Shape;149;p7"/>
          <p:cNvSpPr txBox="1">
            <a:spLocks noGrp="1"/>
          </p:cNvSpPr>
          <p:nvPr>
            <p:ph type="body" idx="2"/>
          </p:nvPr>
        </p:nvSpPr>
        <p:spPr>
          <a:xfrm>
            <a:off x="533400" y="1524000"/>
            <a:ext cx="11125200" cy="4648199"/>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SzPts val="2400"/>
              <a:buChar char="▪"/>
            </a:pPr>
            <a:r>
              <a:rPr lang="en-US" sz="2400" b="1"/>
              <a:t>“The Voice of Your Classroom” </a:t>
            </a:r>
            <a:r>
              <a:rPr lang="en-US" sz="2400"/>
              <a:t>— Design a physical and virtual learning environment that presents a welcoming and affirming message.</a:t>
            </a:r>
            <a:endParaRPr/>
          </a:p>
          <a:p>
            <a:pPr marL="228600" lvl="0" indent="-228600" algn="l" rtl="0">
              <a:lnSpc>
                <a:spcPct val="100000"/>
              </a:lnSpc>
              <a:spcBef>
                <a:spcPts val="1200"/>
              </a:spcBef>
              <a:spcAft>
                <a:spcPts val="0"/>
              </a:spcAft>
              <a:buSzPts val="2400"/>
              <a:buChar char="▪"/>
            </a:pPr>
            <a:r>
              <a:rPr lang="en-US" sz="2400" b="1"/>
              <a:t>“A Community of Learners” </a:t>
            </a:r>
            <a:r>
              <a:rPr lang="en-US" sz="2400"/>
              <a:t>— Implement norms, protocols, and achievable expectations for individual success and mutual support, whether students are learning in school or at home.</a:t>
            </a:r>
            <a:endParaRPr/>
          </a:p>
          <a:p>
            <a:pPr marL="228600" lvl="0" indent="-228600" algn="l" rtl="0">
              <a:lnSpc>
                <a:spcPct val="100000"/>
              </a:lnSpc>
              <a:spcBef>
                <a:spcPts val="1200"/>
              </a:spcBef>
              <a:spcAft>
                <a:spcPts val="0"/>
              </a:spcAft>
              <a:buSzPts val="2400"/>
              <a:buChar char="▪"/>
            </a:pPr>
            <a:r>
              <a:rPr lang="en-US" sz="2400" b="1"/>
              <a:t>“A Family Gathering” </a:t>
            </a:r>
            <a:r>
              <a:rPr lang="en-US" sz="2400"/>
              <a:t>— Honor and leverage parents/caregivers as powerful partners in developing a welcoming and affirming environment for learning in school and at home.</a:t>
            </a:r>
            <a:endParaRPr/>
          </a:p>
          <a:p>
            <a:pPr marL="228600" lvl="0" indent="-228600" algn="l" rtl="0">
              <a:lnSpc>
                <a:spcPct val="100000"/>
              </a:lnSpc>
              <a:spcBef>
                <a:spcPts val="1200"/>
              </a:spcBef>
              <a:spcAft>
                <a:spcPts val="0"/>
              </a:spcAft>
              <a:buSzPts val="2400"/>
              <a:buChar char="▪"/>
            </a:pPr>
            <a:r>
              <a:rPr lang="en-US" sz="2400" b="1"/>
              <a:t>“Failing Forward Is What Matters” </a:t>
            </a:r>
            <a:r>
              <a:rPr lang="en-US" sz="2400"/>
              <a:t>— Establish structures and strategies that allow students to take learning risks without fear of failure, seeing failure as a step in the learning process.</a:t>
            </a:r>
            <a:endParaRPr/>
          </a:p>
          <a:p>
            <a:pPr marL="228600" lvl="0" indent="-76200" algn="l" rtl="0">
              <a:lnSpc>
                <a:spcPct val="100000"/>
              </a:lnSpc>
              <a:spcBef>
                <a:spcPts val="1200"/>
              </a:spcBef>
              <a:spcAft>
                <a:spcPts val="0"/>
              </a:spcAft>
              <a:buSzPts val="2400"/>
              <a:buNone/>
            </a:pPr>
            <a:endParaRPr sz="2400"/>
          </a:p>
        </p:txBody>
      </p:sp>
      <p:sp>
        <p:nvSpPr>
          <p:cNvPr id="150" name="Google Shape;150;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2" name="Rectangle 1">
            <a:extLst>
              <a:ext uri="{FF2B5EF4-FFF2-40B4-BE49-F238E27FC236}">
                <a16:creationId xmlns:a16="http://schemas.microsoft.com/office/drawing/2014/main" id="{D430C873-1A85-E447-866E-CBD0EB6A9203}"/>
              </a:ext>
              <a:ext uri="{C183D7F6-B498-43B3-948B-1728B52AA6E4}">
                <adec:decorative xmlns:adec="http://schemas.microsoft.com/office/drawing/2017/decorative" val="1"/>
              </a:ext>
            </a:extLst>
          </p:cNvPr>
          <p:cNvSpPr/>
          <p:nvPr/>
        </p:nvSpPr>
        <p:spPr>
          <a:xfrm>
            <a:off x="346364" y="4821382"/>
            <a:ext cx="11312236" cy="135081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47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0" y="533401"/>
            <a:ext cx="12192000" cy="914400"/>
          </a:xfrm>
          <a:prstGeom prst="rect">
            <a:avLst/>
          </a:prstGeom>
          <a:solidFill>
            <a:srgbClr val="3A7E36"/>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High Expectations and Rigorous Instruction</a:t>
            </a:r>
            <a:endParaRPr/>
          </a:p>
        </p:txBody>
      </p:sp>
      <p:sp>
        <p:nvSpPr>
          <p:cNvPr id="157" name="Google Shape;157;p8"/>
          <p:cNvSpPr txBox="1">
            <a:spLocks noGrp="1"/>
          </p:cNvSpPr>
          <p:nvPr>
            <p:ph type="body" idx="2"/>
          </p:nvPr>
        </p:nvSpPr>
        <p:spPr>
          <a:xfrm>
            <a:off x="533400" y="1676399"/>
            <a:ext cx="11125200" cy="46481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sz="3200"/>
              <a:t>High expectations and rigorous instruction prepare the community for rigor and independent learning. The environment is academically rigorous and </a:t>
            </a:r>
            <a:r>
              <a:rPr lang="en-US" sz="3200" b="1">
                <a:highlight>
                  <a:srgbClr val="FFFF00"/>
                </a:highlight>
              </a:rPr>
              <a:t>intellectually challenging</a:t>
            </a:r>
            <a:r>
              <a:rPr lang="en-US" sz="3200"/>
              <a:t>, while also considering the </a:t>
            </a:r>
            <a:r>
              <a:rPr lang="en-US" sz="3200" b="1">
                <a:highlight>
                  <a:srgbClr val="FFFF00"/>
                </a:highlight>
              </a:rPr>
              <a:t>different ways students learn</a:t>
            </a:r>
            <a:r>
              <a:rPr lang="en-US" sz="3200"/>
              <a:t>. Instruction includes opportunities to use </a:t>
            </a:r>
            <a:r>
              <a:rPr lang="en-US" sz="3200" b="1">
                <a:highlight>
                  <a:srgbClr val="FFFF00"/>
                </a:highlight>
              </a:rPr>
              <a:t>critical reasoning, take academic risks, and leverage a growth mindset</a:t>
            </a:r>
            <a:r>
              <a:rPr lang="en-US" sz="3200"/>
              <a:t> to learn from mistakes. Messages encourage </a:t>
            </a:r>
            <a:r>
              <a:rPr lang="en-US" sz="3200" b="1">
                <a:highlight>
                  <a:srgbClr val="FFFF00"/>
                </a:highlight>
              </a:rPr>
              <a:t>positive self-image</a:t>
            </a:r>
            <a:r>
              <a:rPr lang="en-US" sz="3200"/>
              <a:t> and empower others to succeed.</a:t>
            </a:r>
            <a:endParaRPr sz="2400"/>
          </a:p>
        </p:txBody>
      </p:sp>
      <p:sp>
        <p:nvSpPr>
          <p:cNvPr id="158" name="Google Shape;158;p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2375</Words>
  <Application>Microsoft Office PowerPoint</Application>
  <PresentationFormat>Widescreen</PresentationFormat>
  <Paragraphs>117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Noto Sans Symbols</vt:lpstr>
      <vt:lpstr>Twentieth Century</vt:lpstr>
      <vt:lpstr>ModernClassicBlock-3</vt:lpstr>
      <vt:lpstr>CULTURALLY RESPONSIVE– SUSTAINING EDUCATION IN  REMOTE AND HYBRID ENVIRONMENTS</vt:lpstr>
      <vt:lpstr>CR-SE Framework</vt:lpstr>
      <vt:lpstr>The Golden Circle</vt:lpstr>
      <vt:lpstr>Our Goal</vt:lpstr>
      <vt:lpstr>The Efficacy Notebook </vt:lpstr>
      <vt:lpstr>A Welcoming and Affirming Environment</vt:lpstr>
      <vt:lpstr>Module 2 Objectives </vt:lpstr>
      <vt:lpstr>Module 2 Objectives, cont. </vt:lpstr>
      <vt:lpstr>High Expectations and Rigorous Instruction</vt:lpstr>
      <vt:lpstr>Module 3 Objectives </vt:lpstr>
      <vt:lpstr>Breakout Room Discussion (10 minutes)</vt:lpstr>
      <vt:lpstr>Inclusive Curriculum and Assessments</vt:lpstr>
      <vt:lpstr>Module 4 Objectives </vt:lpstr>
      <vt:lpstr>Breakout Room Discussion (15 minutes)</vt:lpstr>
      <vt:lpstr>Ongoing Professional Learning</vt:lpstr>
      <vt:lpstr>Module 5 Objectives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RESPONSIVE– SUSTAINING EDUCATION IN  REMOTE AND HYBRID ENVIRONMENTS</dc:title>
  <dc:creator>Karen Pacelli</dc:creator>
  <cp:lastModifiedBy>Emily Popek</cp:lastModifiedBy>
  <cp:revision>10</cp:revision>
  <dcterms:created xsi:type="dcterms:W3CDTF">2021-05-12T13:32:17Z</dcterms:created>
  <dcterms:modified xsi:type="dcterms:W3CDTF">2021-07-28T00:15:17Z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