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28"/>
  </p:notesMasterIdLst>
  <p:handoutMasterIdLst>
    <p:handoutMasterId r:id="rId29"/>
  </p:handoutMasterIdLst>
  <p:sldIdLst>
    <p:sldId id="335" r:id="rId5"/>
    <p:sldId id="336" r:id="rId6"/>
    <p:sldId id="337" r:id="rId7"/>
    <p:sldId id="338" r:id="rId8"/>
    <p:sldId id="342" r:id="rId9"/>
    <p:sldId id="343" r:id="rId10"/>
    <p:sldId id="344" r:id="rId11"/>
    <p:sldId id="345" r:id="rId12"/>
    <p:sldId id="347" r:id="rId13"/>
    <p:sldId id="348" r:id="rId14"/>
    <p:sldId id="349" r:id="rId15"/>
    <p:sldId id="350" r:id="rId16"/>
    <p:sldId id="351" r:id="rId17"/>
    <p:sldId id="352" r:id="rId18"/>
    <p:sldId id="354" r:id="rId19"/>
    <p:sldId id="355" r:id="rId20"/>
    <p:sldId id="356" r:id="rId21"/>
    <p:sldId id="357" r:id="rId22"/>
    <p:sldId id="358" r:id="rId23"/>
    <p:sldId id="359" r:id="rId24"/>
    <p:sldId id="363" r:id="rId25"/>
    <p:sldId id="364" r:id="rId26"/>
    <p:sldId id="36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79B8"/>
    <a:srgbClr val="2683C6"/>
    <a:srgbClr val="9E5ECF"/>
    <a:srgbClr val="FF3333"/>
    <a:srgbClr val="2484C6"/>
    <a:srgbClr val="4EA848"/>
    <a:srgbClr val="43467B"/>
    <a:srgbClr val="75503A"/>
    <a:srgbClr val="EEEEEE"/>
    <a:srgbClr val="871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32" autoAdjust="0"/>
    <p:restoredTop sz="91482" autoAdjust="0"/>
  </p:normalViewPr>
  <p:slideViewPr>
    <p:cSldViewPr>
      <p:cViewPr varScale="1">
        <p:scale>
          <a:sx n="90" d="100"/>
          <a:sy n="90" d="100"/>
        </p:scale>
        <p:origin x="125"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6/10/2021</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6/10/2021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19153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Silent Discussion Document - https://</a:t>
            </a:r>
            <a:r>
              <a:rPr lang="en-US" dirty="0" err="1"/>
              <a:t>docs.google.com</a:t>
            </a:r>
            <a:r>
              <a:rPr lang="en-US" dirty="0"/>
              <a:t>/document/d/1DjwXpkVrOaSRHPhsLc6co0Lj7aqDVC0kSyJMQ8gg_Ko/edit</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30863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376114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253454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36959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docs.google.com</a:t>
            </a:r>
            <a:r>
              <a:rPr lang="en-US" dirty="0"/>
              <a:t>/document/d/1zZfSNQKyNDmPJyYYGS1Lhw-jv_rwDJLXH0tgL8BR6uA/</a:t>
            </a:r>
            <a:r>
              <a:rPr lang="en-US" dirty="0" err="1"/>
              <a:t>edit#heading</a:t>
            </a:r>
            <a:r>
              <a:rPr lang="en-US" dirty="0"/>
              <a:t>=h.ubxydv70z3jn</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87280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315859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Tw Cen MT" panose="020B0602020104020603" pitchFamily="34" charset="0"/>
                <a:ea typeface="+mn-ea"/>
                <a:cs typeface="+mn-cs"/>
              </a:rPr>
              <a:t>author Andrew </a:t>
            </a:r>
            <a:r>
              <a:rPr lang="en-US" sz="1200" b="0" i="0" u="none" strike="noStrike" kern="1200" dirty="0" err="1">
                <a:solidFill>
                  <a:schemeClr val="tx1"/>
                </a:solidFill>
                <a:effectLst/>
                <a:latin typeface="Tw Cen MT" panose="020B0602020104020603" pitchFamily="34" charset="0"/>
                <a:ea typeface="+mn-ea"/>
                <a:cs typeface="+mn-cs"/>
              </a:rPr>
              <a:t>Knips</a:t>
            </a:r>
            <a:r>
              <a:rPr lang="en-US" sz="1200" b="0" i="0" u="none" strike="noStrike" kern="1200" dirty="0">
                <a:solidFill>
                  <a:schemeClr val="tx1"/>
                </a:solidFill>
                <a:effectLst/>
                <a:latin typeface="Tw Cen MT" panose="020B0602020104020603" pitchFamily="34" charset="0"/>
                <a:ea typeface="+mn-ea"/>
                <a:cs typeface="+mn-cs"/>
              </a:rPr>
              <a:t> recognizes that “for teachers and administrators, it’s easy to overlook culture and identity when analyzing data. However, ignoring students’ diversity markers means pretending that their identity doesn’t matter. In order to close gaps in student outcomes, we must name equity as an essential component to data analysis.”</a:t>
            </a:r>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15</a:t>
            </a:fld>
            <a:endParaRPr lang="en-US" noProof="0" dirty="0"/>
          </a:p>
        </p:txBody>
      </p:sp>
    </p:spTree>
    <p:extLst>
      <p:ext uri="{BB962C8B-B14F-4D97-AF65-F5344CB8AC3E}">
        <p14:creationId xmlns:p14="http://schemas.microsoft.com/office/powerpoint/2010/main" val="302265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16</a:t>
            </a:fld>
            <a:endParaRPr lang="en-US" noProof="0" dirty="0"/>
          </a:p>
        </p:txBody>
      </p:sp>
    </p:spTree>
    <p:extLst>
      <p:ext uri="{BB962C8B-B14F-4D97-AF65-F5344CB8AC3E}">
        <p14:creationId xmlns:p14="http://schemas.microsoft.com/office/powerpoint/2010/main" val="97474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18</a:t>
            </a:fld>
            <a:endParaRPr lang="en-US" noProof="0" dirty="0"/>
          </a:p>
        </p:txBody>
      </p:sp>
    </p:spTree>
    <p:extLst>
      <p:ext uri="{BB962C8B-B14F-4D97-AF65-F5344CB8AC3E}">
        <p14:creationId xmlns:p14="http://schemas.microsoft.com/office/powerpoint/2010/main" val="459474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Blu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Teaching in remote learning environments">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bg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565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ide_LargeQuo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hasCustomPrompt="1"/>
          </p:nvPr>
        </p:nvSpPr>
        <p:spPr>
          <a:xfrm>
            <a:off x="990600" y="1676400"/>
            <a:ext cx="8001000" cy="2857873"/>
          </a:xfrm>
        </p:spPr>
        <p:txBody>
          <a:bodyPr wrap="square" lIns="0" rIns="0" anchor="ctr" anchorCtr="0">
            <a:noAutofit/>
          </a:bodyPr>
          <a:lstStyle>
            <a:lvl1pPr>
              <a:defRPr sz="4400">
                <a:solidFill>
                  <a:schemeClr val="bg1"/>
                </a:solidFill>
              </a:defRPr>
            </a:lvl1pPr>
          </a:lstStyle>
          <a:p>
            <a:r>
              <a:rPr lang="en-US" dirty="0"/>
              <a:t>“Large quote”</a:t>
            </a:r>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hasCustomPrompt="1"/>
          </p:nvPr>
        </p:nvSpPr>
        <p:spPr>
          <a:xfrm>
            <a:off x="990600" y="4693024"/>
            <a:ext cx="8001000" cy="533400"/>
          </a:xfrm>
        </p:spPr>
        <p:txBody>
          <a:bodyPr/>
          <a:lstStyle>
            <a:lvl1pPr marL="0" indent="0">
              <a:buClrTx/>
              <a:buNone/>
              <a:defRPr>
                <a:solidFill>
                  <a:schemeClr val="bg1"/>
                </a:solidFill>
              </a:defRPr>
            </a:lvl1pPr>
            <a:lvl2pPr marL="228600" indent="0">
              <a:buClrTx/>
              <a:buNone/>
              <a:defRPr>
                <a:solidFill>
                  <a:schemeClr val="tx1"/>
                </a:solidFill>
              </a:defRPr>
            </a:lvl2pPr>
            <a:lvl3pPr marL="457200" indent="0">
              <a:buClrTx/>
              <a:buNone/>
              <a:defRPr>
                <a:solidFill>
                  <a:schemeClr val="tx1"/>
                </a:solidFill>
              </a:defRPr>
            </a:lvl3pPr>
            <a:lvl4pPr marL="685800" indent="0">
              <a:buClrTx/>
              <a:buNone/>
              <a:defRPr>
                <a:solidFill>
                  <a:schemeClr val="tx1"/>
                </a:solidFill>
              </a:defRPr>
            </a:lvl4pPr>
            <a:lvl5pPr marL="9144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924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side_LargeQuoteGreen">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3AE97B-BCC5-944F-9EC8-476A97784B9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hasCustomPrompt="1"/>
          </p:nvPr>
        </p:nvSpPr>
        <p:spPr>
          <a:xfrm>
            <a:off x="990600" y="1676400"/>
            <a:ext cx="8001000" cy="2857873"/>
          </a:xfrm>
        </p:spPr>
        <p:txBody>
          <a:bodyPr wrap="square" lIns="0" rIns="0" anchor="ctr" anchorCtr="0">
            <a:noAutofit/>
          </a:bodyPr>
          <a:lstStyle>
            <a:lvl1pPr>
              <a:defRPr sz="4400">
                <a:solidFill>
                  <a:schemeClr val="tx1"/>
                </a:solidFill>
              </a:defRPr>
            </a:lvl1pPr>
          </a:lstStyle>
          <a:p>
            <a:r>
              <a:rPr lang="en-US" dirty="0"/>
              <a:t>“Large quote”</a:t>
            </a:r>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hasCustomPrompt="1"/>
          </p:nvPr>
        </p:nvSpPr>
        <p:spPr>
          <a:xfrm>
            <a:off x="990600" y="4693024"/>
            <a:ext cx="8001000" cy="533400"/>
          </a:xfrm>
        </p:spPr>
        <p:txBody>
          <a:bodyPr/>
          <a:lstStyle>
            <a:lvl1pPr marL="0" indent="0">
              <a:buClrTx/>
              <a:buNone/>
              <a:defRPr>
                <a:solidFill>
                  <a:schemeClr val="tx1"/>
                </a:solidFill>
              </a:defRPr>
            </a:lvl1pPr>
            <a:lvl2pPr marL="228600" indent="0">
              <a:buClrTx/>
              <a:buNone/>
              <a:defRPr>
                <a:solidFill>
                  <a:schemeClr val="tx1"/>
                </a:solidFill>
              </a:defRPr>
            </a:lvl2pPr>
            <a:lvl3pPr marL="457200" indent="0">
              <a:buClrTx/>
              <a:buNone/>
              <a:defRPr>
                <a:solidFill>
                  <a:schemeClr val="tx1"/>
                </a:solidFill>
              </a:defRPr>
            </a:lvl3pPr>
            <a:lvl4pPr marL="685800" indent="0">
              <a:buClrTx/>
              <a:buNone/>
              <a:defRPr>
                <a:solidFill>
                  <a:schemeClr val="tx1"/>
                </a:solidFill>
              </a:defRPr>
            </a:lvl4pPr>
            <a:lvl5pPr marL="9144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22790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rotWithShape="1">
          <a:blip r:embed="rId2"/>
          <a:srcRect l="21382"/>
          <a:stretch/>
        </p:blipFill>
        <p:spPr>
          <a:xfrm>
            <a:off x="1701800" y="539750"/>
            <a:ext cx="92456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2209800" y="3456353"/>
            <a:ext cx="7010400" cy="553998"/>
          </a:xfrm>
        </p:spPr>
        <p:txBody>
          <a:bodyPr wrap="square" lIns="0" rIns="0" anchor="t" anchorCtr="0">
            <a:spAutoFit/>
          </a:bodyPr>
          <a:lstStyle>
            <a:lvl1pPr>
              <a:defRPr sz="40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2209800" y="4267200"/>
            <a:ext cx="6400800" cy="1447800"/>
          </a:xfrm>
        </p:spPr>
        <p:txBody>
          <a:bodyPr/>
          <a:lstStyle>
            <a:lvl1pPr marL="0" indent="0">
              <a:buClrTx/>
              <a:buNone/>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p:txBody>
      </p:sp>
      <p:pic>
        <p:nvPicPr>
          <p:cNvPr id="8" name="Picture 7" descr="eTeachNY logo, Teaching in remote learning environments">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2178424" y="1219200"/>
            <a:ext cx="5472117" cy="1828800"/>
          </a:xfrm>
          <a:prstGeom prst="rect">
            <a:avLst/>
          </a:prstGeom>
        </p:spPr>
      </p:pic>
    </p:spTree>
    <p:extLst>
      <p:ext uri="{BB962C8B-B14F-4D97-AF65-F5344CB8AC3E}">
        <p14:creationId xmlns:p14="http://schemas.microsoft.com/office/powerpoint/2010/main" val="112925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Slide-Green">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Teaching in remote learning environments">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tx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5758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Divider_blu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p>
            <a:fld id="{B6FDC2BC-9D21-CA4B-9293-99A3AD770EFC}" type="slidenum">
              <a:rPr lang="en-US" smtClean="0"/>
              <a:pPr/>
              <a:t>‹#›</a:t>
            </a:fld>
            <a:endParaRPr lang="en-US" dirty="0"/>
          </a:p>
        </p:txBody>
      </p:sp>
      <p:pic>
        <p:nvPicPr>
          <p:cNvPr id="7" name="Picture 6" descr="eTeachNY logo, Teaching in remote learning environments">
            <a:extLst>
              <a:ext uri="{FF2B5EF4-FFF2-40B4-BE49-F238E27FC236}">
                <a16:creationId xmlns:a16="http://schemas.microsoft.com/office/drawing/2014/main" id="{466661B4-512D-1C40-A2B3-D0359226A936}"/>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90600" y="762000"/>
            <a:ext cx="3764764" cy="1258198"/>
          </a:xfrm>
          <a:prstGeom prst="rect">
            <a:avLst/>
          </a:prstGeom>
        </p:spPr>
      </p:pic>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86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Divider_gree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TeachNY logo, Teaching in remote learning environments">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990600" y="758952"/>
            <a:ext cx="3764764" cy="1258197"/>
          </a:xfrm>
          <a:prstGeom prst="rect">
            <a:avLst/>
          </a:prstGeom>
        </p:spPr>
      </p:pic>
    </p:spTree>
    <p:extLst>
      <p:ext uri="{BB962C8B-B14F-4D97-AF65-F5344CB8AC3E}">
        <p14:creationId xmlns:p14="http://schemas.microsoft.com/office/powerpoint/2010/main" val="29424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d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11125200" cy="492443"/>
          </a:xfrm>
        </p:spPr>
        <p:txBody>
          <a:bodyPr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5CC799B7-F195-2D4E-B367-D4CF2D69278F}"/>
              </a:ext>
            </a:extLst>
          </p:cNvPr>
          <p:cNvSpPr>
            <a:spLocks noGrp="1"/>
          </p:cNvSpPr>
          <p:nvPr>
            <p:ph type="pic" sz="quarter" idx="12"/>
          </p:nvPr>
        </p:nvSpPr>
        <p:spPr>
          <a:xfrm>
            <a:off x="6324600" y="2514600"/>
            <a:ext cx="5334000" cy="3200400"/>
          </a:xfrm>
        </p:spPr>
        <p:txBody>
          <a:bodyPr/>
          <a:lstStyle>
            <a:lvl1pPr marL="0" indent="0">
              <a:buNone/>
              <a:defRPr/>
            </a:lvl1pPr>
          </a:lstStyle>
          <a:p>
            <a:r>
              <a:rPr lang="en-US" dirty="0"/>
              <a:t>Click icon to add picture</a:t>
            </a:r>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147112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5334000" cy="553998"/>
          </a:xfrm>
          <a:solidFill>
            <a:schemeClr val="bg2">
              <a:lumMod val="75000"/>
            </a:schemeClr>
          </a:solidFill>
        </p:spPr>
        <p:txBody>
          <a:bodyPr wrap="square" lIns="91440" tIns="91440" rIns="91440" bIns="91440">
            <a:spAutoFit/>
          </a:bodyPr>
          <a:lstStyle>
            <a:lvl1pPr marL="0" indent="0">
              <a:buNone/>
              <a:defRPr sz="24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5" name="Content Placeholder 4">
            <a:extLst>
              <a:ext uri="{FF2B5EF4-FFF2-40B4-BE49-F238E27FC236}">
                <a16:creationId xmlns:a16="http://schemas.microsoft.com/office/drawing/2014/main" id="{29160FD5-EF08-1941-8BD6-DBC4BB4D47B0}"/>
              </a:ext>
            </a:extLst>
          </p:cNvPr>
          <p:cNvSpPr>
            <a:spLocks noGrp="1"/>
          </p:cNvSpPr>
          <p:nvPr>
            <p:ph sz="quarter" idx="15"/>
          </p:nvPr>
        </p:nvSpPr>
        <p:spPr>
          <a:xfrm>
            <a:off x="6324600" y="1676400"/>
            <a:ext cx="5334000" cy="554038"/>
          </a:xfrm>
          <a:solidFill>
            <a:schemeClr val="tx2"/>
          </a:solidFill>
        </p:spPr>
        <p:txBody>
          <a:bodyPr lIns="91440" tIns="91440" rIns="91440" bIns="91440"/>
          <a:lstStyle>
            <a:lvl1pPr marL="0" indent="0">
              <a:buNone/>
              <a:defRPr lang="en-US" sz="2400" kern="1200" dirty="0" smtClean="0">
                <a:solidFill>
                  <a:schemeClr val="bg1"/>
                </a:solidFill>
                <a:latin typeface="+mn-lt"/>
                <a:ea typeface="+mn-ea"/>
                <a:cs typeface="+mn-cs"/>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5513FB11-CA72-1A42-A2B9-7B29E5DBF60C}"/>
              </a:ext>
            </a:extLst>
          </p:cNvPr>
          <p:cNvSpPr>
            <a:spLocks noGrp="1"/>
          </p:cNvSpPr>
          <p:nvPr>
            <p:ph sz="quarter" idx="16"/>
          </p:nvPr>
        </p:nvSpPr>
        <p:spPr>
          <a:xfrm>
            <a:off x="6324600" y="2514600"/>
            <a:ext cx="53340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BE227796-E559-3D4F-8F35-61DCC8F7BE5C}"/>
              </a:ext>
            </a:extLst>
          </p:cNvPr>
          <p:cNvSpPr>
            <a:spLocks noGrp="1"/>
          </p:cNvSpPr>
          <p:nvPr>
            <p:ph sz="quarter" idx="17"/>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27750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ide-ContentWith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6019800" cy="492443"/>
          </a:xfrm>
        </p:spPr>
        <p:txBody>
          <a:bodyPr wrap="square"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60198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10" name="Content Placeholder 14">
            <a:extLst>
              <a:ext uri="{FF2B5EF4-FFF2-40B4-BE49-F238E27FC236}">
                <a16:creationId xmlns:a16="http://schemas.microsoft.com/office/drawing/2014/main" id="{BA030B6C-4DC5-8040-9357-642BF9EDF85C}"/>
              </a:ext>
            </a:extLst>
          </p:cNvPr>
          <p:cNvSpPr>
            <a:spLocks noGrp="1"/>
          </p:cNvSpPr>
          <p:nvPr>
            <p:ph sz="quarter" idx="15"/>
          </p:nvPr>
        </p:nvSpPr>
        <p:spPr>
          <a:xfrm>
            <a:off x="7239000" y="1676400"/>
            <a:ext cx="4419600" cy="4419600"/>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14F166FD-7F84-F047-853C-ED98F7DD9E1C}"/>
              </a:ext>
            </a:extLst>
          </p:cNvPr>
          <p:cNvSpPr>
            <a:spLocks noGrp="1"/>
          </p:cNvSpPr>
          <p:nvPr>
            <p:ph sz="quarter" idx="17"/>
          </p:nvPr>
        </p:nvSpPr>
        <p:spPr>
          <a:xfrm>
            <a:off x="533400" y="5791200"/>
            <a:ext cx="6019800" cy="369332"/>
          </a:xfrm>
        </p:spPr>
        <p:txBody>
          <a:bodyPr wrap="square"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1090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ide_ImageWithSideba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4E8734-F529-EC40-82F1-2814A6EF7E87}"/>
              </a:ext>
            </a:extLst>
          </p:cNvPr>
          <p:cNvSpPr>
            <a:spLocks noGrp="1"/>
          </p:cNvSpPr>
          <p:nvPr>
            <p:ph type="pic" sz="quarter" idx="15" hasCustomPrompt="1"/>
          </p:nvPr>
        </p:nvSpPr>
        <p:spPr>
          <a:xfrm>
            <a:off x="0" y="533400"/>
            <a:ext cx="12192000" cy="6324600"/>
          </a:xfrm>
        </p:spPr>
        <p:txBody>
          <a:bodyPr/>
          <a:lstStyle>
            <a:lvl1pPr marL="0" indent="0">
              <a:buNone/>
              <a:defRPr/>
            </a:lvl1pPr>
          </a:lstStyle>
          <a:p>
            <a:r>
              <a:rPr lang="en-US" dirty="0"/>
              <a:t>Insert Image</a:t>
            </a: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7239000" y="1063752"/>
            <a:ext cx="4419600" cy="1623846"/>
          </a:xfrm>
          <a:solidFill>
            <a:srgbClr val="2379B8"/>
          </a:solidFill>
        </p:spPr>
        <p:txBody>
          <a:bodyPr lIns="274320" tIns="274320" rIns="274320" bIns="274320">
            <a:normAutofit/>
          </a:bodyPr>
          <a:lstStyle>
            <a:lvl1pPr>
              <a:defRPr>
                <a:solidFill>
                  <a:schemeClr val="bg1"/>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7239000" y="2687598"/>
            <a:ext cx="4419600" cy="3408402"/>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388748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side_FeaturedConten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533398" y="-1"/>
            <a:ext cx="5562601" cy="6324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990601" y="1143000"/>
            <a:ext cx="4648200" cy="3200400"/>
          </a:xfrm>
          <a:noFill/>
        </p:spPr>
        <p:txBody>
          <a:bodyPr lIns="0" rIns="0">
            <a:noAutofit/>
          </a:bodyPr>
          <a:lstStyle>
            <a:lvl1pPr algn="ctr">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rotWithShape="1">
          <a:blip r:embed="rId2"/>
          <a:srcRect l="45218" r="1"/>
          <a:stretch/>
        </p:blipFill>
        <p:spPr>
          <a:xfrm>
            <a:off x="1" y="0"/>
            <a:ext cx="5867400"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990601" y="4463605"/>
            <a:ext cx="4648200" cy="861774"/>
          </a:xfrm>
        </p:spPr>
        <p:txBody>
          <a:bodyPr wrap="square" lIns="0" tIns="0" rIns="0" bIns="0">
            <a:spAutoFit/>
          </a:bodyPr>
          <a:lstStyle>
            <a:lvl1pPr marL="0" indent="0" algn="ctr">
              <a:buNone/>
              <a:defRPr sz="28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6324600" y="1143000"/>
            <a:ext cx="5334000" cy="4572000"/>
          </a:xfrm>
        </p:spPr>
        <p:txBody>
          <a:bodyPr lIns="0" tIns="0" rIns="0" bIns="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6324600" y="5797826"/>
            <a:ext cx="5334000" cy="369332"/>
          </a:xfrm>
        </p:spPr>
        <p:txBody>
          <a:bodyPr wrap="square" lIns="0" tIns="0" rIns="0" bIns="0">
            <a:spAutoFit/>
          </a:bodyPr>
          <a:lstStyle>
            <a:lvl1pPr marL="0" indent="0">
              <a:buNone/>
              <a:defRPr sz="2400">
                <a:solidFill>
                  <a:schemeClr val="bg2">
                    <a:lumMod val="60000"/>
                    <a:lumOff val="40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lvl1pPr>
              <a:defRPr>
                <a:solidFill>
                  <a:schemeClr val="bg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211688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11125200" cy="4648199"/>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id="{9CD558A3-5780-2041-9181-C06AF9776660}"/>
              </a:ext>
            </a:extLst>
          </p:cNvPr>
          <p:cNvSpPr>
            <a:spLocks noGrp="1"/>
          </p:cNvSpPr>
          <p:nvPr>
            <p:ph type="title"/>
          </p:nvPr>
        </p:nvSpPr>
        <p:spPr>
          <a:xfrm>
            <a:off x="0" y="533401"/>
            <a:ext cx="12192000" cy="914400"/>
          </a:xfrm>
          <a:prstGeom prst="rect">
            <a:avLst/>
          </a:prstGeom>
        </p:spPr>
        <p:txBody>
          <a:bodyPr vert="horz" lIns="548640" tIns="0" rIns="548640" bIns="0" rtlCol="0" anchor="ctr">
            <a:norm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124C2941-FB60-B243-B458-C1E9CDB8CDAE}"/>
              </a:ext>
            </a:extLst>
          </p:cNvPr>
          <p:cNvSpPr>
            <a:spLocks noGrp="1"/>
          </p:cNvSpPr>
          <p:nvPr>
            <p:ph type="sldNum" sz="quarter" idx="4"/>
          </p:nvPr>
        </p:nvSpPr>
        <p:spPr>
          <a:xfrm>
            <a:off x="533400" y="6477001"/>
            <a:ext cx="381000" cy="228600"/>
          </a:xfrm>
          <a:prstGeom prst="rect">
            <a:avLst/>
          </a:prstGeom>
        </p:spPr>
        <p:txBody>
          <a:bodyPr vert="horz" lIns="0" tIns="0" rIns="0" bIns="0" rtlCol="0" anchor="t" anchorCtr="0"/>
          <a:lstStyle>
            <a:lvl1pPr algn="l">
              <a:defRPr sz="1000">
                <a:solidFill>
                  <a:schemeClr val="tx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61" r:id="rId1"/>
    <p:sldLayoutId id="2147484032" r:id="rId2"/>
    <p:sldLayoutId id="2147484025" r:id="rId3"/>
    <p:sldLayoutId id="2147484026" r:id="rId4"/>
    <p:sldLayoutId id="2147484023" r:id="rId5"/>
    <p:sldLayoutId id="2147484024" r:id="rId6"/>
    <p:sldLayoutId id="2147484033" r:id="rId7"/>
    <p:sldLayoutId id="2147484028" r:id="rId8"/>
    <p:sldLayoutId id="2147484029" r:id="rId9"/>
    <p:sldLayoutId id="2147484030" r:id="rId10"/>
    <p:sldLayoutId id="2147484034" r:id="rId11"/>
    <p:sldLayoutId id="2147484031" r:id="rId12"/>
  </p:sldLayoutIdLst>
  <p:hf hdr="0" dt="0"/>
  <p:txStyles>
    <p:titleStyle>
      <a:lvl1pPr algn="l" defTabSz="914400" rtl="0" eaLnBrk="1" latinLnBrk="0" hangingPunct="1">
        <a:lnSpc>
          <a:spcPct val="90000"/>
        </a:lnSpc>
        <a:spcBef>
          <a:spcPct val="0"/>
        </a:spcBef>
        <a:buNone/>
        <a:defRPr lang="en-US" sz="4000" b="0" kern="1200" cap="none" spc="0" baseline="0" dirty="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guide id="7" orient="horz" pos="1056" userDrawn="1">
          <p15:clr>
            <a:srgbClr val="F26B43"/>
          </p15:clr>
        </p15:guide>
        <p15:guide id="8" orient="horz" pos="1584" userDrawn="1">
          <p15:clr>
            <a:srgbClr val="F26B43"/>
          </p15:clr>
        </p15:guide>
        <p15:guide id="9" orient="horz" pos="3600" userDrawn="1">
          <p15:clr>
            <a:srgbClr val="F26B43"/>
          </p15:clr>
        </p15:guide>
        <p15:guide id="10" pos="3984" userDrawn="1">
          <p15:clr>
            <a:srgbClr val="F26B43"/>
          </p15:clr>
        </p15:guide>
        <p15:guide id="11" pos="3696" userDrawn="1">
          <p15:clr>
            <a:srgbClr val="F26B43"/>
          </p15:clr>
        </p15:guide>
        <p15:guide id="12" pos="2016" userDrawn="1">
          <p15:clr>
            <a:srgbClr val="F26B43"/>
          </p15:clr>
        </p15:guide>
        <p15:guide id="13" pos="5664" userDrawn="1">
          <p15:clr>
            <a:srgbClr val="F26B43"/>
          </p15:clr>
        </p15:guide>
        <p15:guide id="14" orient="horz" pos="3648" userDrawn="1">
          <p15:clr>
            <a:srgbClr val="F26B43"/>
          </p15:clr>
        </p15:guide>
        <p15:guide id="15" pos="6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myqportal.com/Share.asp?ID=474"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BA73-6B87-D448-8C9D-3337C4859B37}"/>
              </a:ext>
            </a:extLst>
          </p:cNvPr>
          <p:cNvSpPr>
            <a:spLocks noGrp="1"/>
          </p:cNvSpPr>
          <p:nvPr>
            <p:ph type="ctrTitle"/>
          </p:nvPr>
        </p:nvSpPr>
        <p:spPr>
          <a:xfrm>
            <a:off x="2493380" y="3052477"/>
            <a:ext cx="9165220" cy="2659190"/>
          </a:xfrm>
        </p:spPr>
        <p:txBody>
          <a:bodyPr/>
          <a:lstStyle/>
          <a:p>
            <a:pPr lvl="0">
              <a:spcBef>
                <a:spcPts val="0"/>
              </a:spcBef>
              <a:buClr>
                <a:schemeClr val="lt1"/>
              </a:buClr>
              <a:buSzPts val="5400"/>
            </a:pPr>
            <a:r>
              <a:rPr lang="en-US" sz="4800" dirty="0"/>
              <a:t>CULTURALLY RESPONSIVE–</a:t>
            </a:r>
            <a:br>
              <a:rPr lang="en-US" sz="4800" dirty="0"/>
            </a:br>
            <a:r>
              <a:rPr lang="en-US" sz="4800" dirty="0"/>
              <a:t>SUSTAINING EDUCATION IN </a:t>
            </a:r>
            <a:br>
              <a:rPr lang="en-US" sz="4800" dirty="0"/>
            </a:br>
            <a:r>
              <a:rPr lang="en-US" sz="4800" dirty="0"/>
              <a:t>REMOTE AND HYBRID ENVIRONMENTS</a:t>
            </a:r>
          </a:p>
        </p:txBody>
      </p:sp>
      <p:sp>
        <p:nvSpPr>
          <p:cNvPr id="3" name="Content Placeholder 2">
            <a:extLst>
              <a:ext uri="{FF2B5EF4-FFF2-40B4-BE49-F238E27FC236}">
                <a16:creationId xmlns:a16="http://schemas.microsoft.com/office/drawing/2014/main" id="{89DCF68A-D710-B045-80F8-322FE15BB796}"/>
              </a:ext>
            </a:extLst>
          </p:cNvPr>
          <p:cNvSpPr>
            <a:spLocks noGrp="1"/>
          </p:cNvSpPr>
          <p:nvPr>
            <p:ph sz="quarter" idx="10"/>
          </p:nvPr>
        </p:nvSpPr>
        <p:spPr>
          <a:xfrm>
            <a:off x="2493963" y="5730766"/>
            <a:ext cx="9164637" cy="369332"/>
          </a:xfrm>
        </p:spPr>
        <p:txBody>
          <a:bodyPr/>
          <a:lstStyle/>
          <a:p>
            <a:r>
              <a:rPr lang="en-US" dirty="0"/>
              <a:t>Module 5 – Ongoing Professional Learning</a:t>
            </a:r>
          </a:p>
        </p:txBody>
      </p:sp>
    </p:spTree>
    <p:extLst>
      <p:ext uri="{BB962C8B-B14F-4D97-AF65-F5344CB8AC3E}">
        <p14:creationId xmlns:p14="http://schemas.microsoft.com/office/powerpoint/2010/main" val="118786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745-A1C2-D74B-832E-84ED83701A4F}"/>
              </a:ext>
            </a:extLst>
          </p:cNvPr>
          <p:cNvSpPr>
            <a:spLocks noGrp="1"/>
          </p:cNvSpPr>
          <p:nvPr>
            <p:ph type="title"/>
          </p:nvPr>
        </p:nvSpPr>
        <p:spPr>
          <a:xfrm>
            <a:off x="0" y="533400"/>
            <a:ext cx="12192000" cy="1115187"/>
          </a:xfrm>
          <a:solidFill>
            <a:schemeClr val="bg2">
              <a:lumMod val="75000"/>
            </a:schemeClr>
          </a:solidFill>
        </p:spPr>
        <p:txBody>
          <a:bodyPr>
            <a:normAutofit/>
          </a:bodyPr>
          <a:lstStyle/>
          <a:p>
            <a:pPr>
              <a:lnSpc>
                <a:spcPct val="100000"/>
              </a:lnSpc>
            </a:pPr>
            <a:r>
              <a:rPr lang="en-US" sz="3400" dirty="0"/>
              <a:t>The Problem with That Equity vs. Equality </a:t>
            </a:r>
            <a:br>
              <a:rPr lang="en-US" sz="3400" dirty="0"/>
            </a:br>
            <a:r>
              <a:rPr lang="en-US" sz="3400" dirty="0"/>
              <a:t>Graphic You’re Using (20 – 30 min)</a:t>
            </a:r>
          </a:p>
        </p:txBody>
      </p:sp>
      <p:pic>
        <p:nvPicPr>
          <p:cNvPr id="8" name="Google Shape;150;gbad2491fd9_0_0" descr="target with arrow icon">
            <a:extLst>
              <a:ext uri="{FF2B5EF4-FFF2-40B4-BE49-F238E27FC236}">
                <a16:creationId xmlns:a16="http://schemas.microsoft.com/office/drawing/2014/main" id="{5E5D9676-ECF1-534F-ACBD-1E441885F8D2}"/>
              </a:ext>
            </a:extLst>
          </p:cNvPr>
          <p:cNvPicPr preferRelativeResize="0"/>
          <p:nvPr/>
        </p:nvPicPr>
        <p:blipFill rotWithShape="1">
          <a:blip r:embed="rId3">
            <a:alphaModFix/>
          </a:blip>
          <a:srcRect/>
          <a:stretch/>
        </p:blipFill>
        <p:spPr>
          <a:xfrm>
            <a:off x="381000" y="1727200"/>
            <a:ext cx="863600" cy="787400"/>
          </a:xfrm>
          <a:prstGeom prst="rect">
            <a:avLst/>
          </a:prstGeom>
          <a:noFill/>
          <a:ln>
            <a:noFill/>
          </a:ln>
        </p:spPr>
      </p:pic>
      <p:sp>
        <p:nvSpPr>
          <p:cNvPr id="3" name="Content Placeholder 2">
            <a:extLst>
              <a:ext uri="{FF2B5EF4-FFF2-40B4-BE49-F238E27FC236}">
                <a16:creationId xmlns:a16="http://schemas.microsoft.com/office/drawing/2014/main" id="{2966B292-8031-0945-B0CB-6B3D56F9B655}"/>
              </a:ext>
            </a:extLst>
          </p:cNvPr>
          <p:cNvSpPr>
            <a:spLocks noGrp="1"/>
          </p:cNvSpPr>
          <p:nvPr>
            <p:ph sz="quarter" idx="10"/>
          </p:nvPr>
        </p:nvSpPr>
        <p:spPr>
          <a:xfrm>
            <a:off x="1244600" y="1869757"/>
            <a:ext cx="4622800" cy="492443"/>
          </a:xfrm>
        </p:spPr>
        <p:txBody>
          <a:bodyPr/>
          <a:lstStyle/>
          <a:p>
            <a:r>
              <a:rPr lang="en-US" dirty="0">
                <a:solidFill>
                  <a:schemeClr val="tx2"/>
                </a:solidFill>
              </a:rPr>
              <a:t>Goal:</a:t>
            </a:r>
          </a:p>
        </p:txBody>
      </p:sp>
      <p:sp>
        <p:nvSpPr>
          <p:cNvPr id="4" name="Content Placeholder 3">
            <a:extLst>
              <a:ext uri="{FF2B5EF4-FFF2-40B4-BE49-F238E27FC236}">
                <a16:creationId xmlns:a16="http://schemas.microsoft.com/office/drawing/2014/main" id="{709C85E0-0245-4D4D-8C79-45D7DC5D8220}"/>
              </a:ext>
            </a:extLst>
          </p:cNvPr>
          <p:cNvSpPr>
            <a:spLocks noGrp="1"/>
          </p:cNvSpPr>
          <p:nvPr>
            <p:ph sz="quarter" idx="11"/>
          </p:nvPr>
        </p:nvSpPr>
        <p:spPr>
          <a:xfrm>
            <a:off x="533400" y="2514600"/>
            <a:ext cx="5181600" cy="3200400"/>
          </a:xfrm>
        </p:spPr>
        <p:txBody>
          <a:bodyPr/>
          <a:lstStyle/>
          <a:p>
            <a:pPr marL="0" indent="0">
              <a:buNone/>
            </a:pPr>
            <a:r>
              <a:rPr lang="en-US" dirty="0"/>
              <a:t>To define the terms equity and equality in the context of education to understand the intention of cultural responsiveness.</a:t>
            </a:r>
          </a:p>
        </p:txBody>
      </p:sp>
      <p:sp>
        <p:nvSpPr>
          <p:cNvPr id="7" name="Slide Number Placeholder 6">
            <a:extLst>
              <a:ext uri="{FF2B5EF4-FFF2-40B4-BE49-F238E27FC236}">
                <a16:creationId xmlns:a16="http://schemas.microsoft.com/office/drawing/2014/main" id="{21EC03FE-4BDF-C848-82E4-B125D47E8E6C}"/>
              </a:ext>
            </a:extLst>
          </p:cNvPr>
          <p:cNvSpPr>
            <a:spLocks noGrp="1"/>
          </p:cNvSpPr>
          <p:nvPr>
            <p:ph type="sldNum" sz="quarter" idx="14"/>
          </p:nvPr>
        </p:nvSpPr>
        <p:spPr/>
        <p:txBody>
          <a:bodyPr/>
          <a:lstStyle/>
          <a:p>
            <a:fld id="{B6FDC2BC-9D21-CA4B-9293-99A3AD770EFC}" type="slidenum">
              <a:rPr lang="en-US" smtClean="0"/>
              <a:t>10</a:t>
            </a:fld>
            <a:endParaRPr lang="en-US" dirty="0"/>
          </a:p>
        </p:txBody>
      </p:sp>
      <p:pic>
        <p:nvPicPr>
          <p:cNvPr id="3074" name="Picture 2" descr="A split image of kids at a baseball with one image representing equality and the other image representing equity.">
            <a:extLst>
              <a:ext uri="{FF2B5EF4-FFF2-40B4-BE49-F238E27FC236}">
                <a16:creationId xmlns:a16="http://schemas.microsoft.com/office/drawing/2014/main" id="{CC19C93C-7D68-B745-924E-9ACA061E3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303" y="1831712"/>
            <a:ext cx="5831041" cy="425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B31F9D7-DF84-5E44-A476-31F7824035E7}"/>
              </a:ext>
            </a:extLst>
          </p:cNvPr>
          <p:cNvSpPr/>
          <p:nvPr/>
        </p:nvSpPr>
        <p:spPr>
          <a:xfrm>
            <a:off x="5867400" y="6093768"/>
            <a:ext cx="6096000" cy="230832"/>
          </a:xfrm>
          <a:prstGeom prst="rect">
            <a:avLst/>
          </a:prstGeom>
        </p:spPr>
        <p:txBody>
          <a:bodyPr>
            <a:spAutoFit/>
          </a:bodyPr>
          <a:lstStyle/>
          <a:p>
            <a:r>
              <a:rPr lang="en-US" sz="900" dirty="0"/>
              <a:t>Image from - https://</a:t>
            </a:r>
            <a:r>
              <a:rPr lang="en-US" sz="900" dirty="0" err="1"/>
              <a:t>culturalorganizing.org</a:t>
            </a:r>
            <a:r>
              <a:rPr lang="en-US" sz="900" dirty="0"/>
              <a:t>/the-problem-with-that-equity-vs-equality-graphic/</a:t>
            </a:r>
          </a:p>
        </p:txBody>
      </p:sp>
    </p:spTree>
    <p:extLst>
      <p:ext uri="{BB962C8B-B14F-4D97-AF65-F5344CB8AC3E}">
        <p14:creationId xmlns:p14="http://schemas.microsoft.com/office/powerpoint/2010/main" val="28075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E5F7B0-A589-6E4D-A15E-BBE1D5747055}"/>
              </a:ext>
            </a:extLst>
          </p:cNvPr>
          <p:cNvSpPr>
            <a:spLocks noGrp="1"/>
          </p:cNvSpPr>
          <p:nvPr>
            <p:ph type="title"/>
          </p:nvPr>
        </p:nvSpPr>
        <p:spPr/>
        <p:txBody>
          <a:bodyPr/>
          <a:lstStyle/>
          <a:p>
            <a:r>
              <a:rPr lang="en-US" dirty="0">
                <a:solidFill>
                  <a:schemeClr val="bg1"/>
                </a:solidFill>
              </a:rPr>
              <a:t>BOR Discussion</a:t>
            </a:r>
            <a:br>
              <a:rPr lang="en-US" dirty="0">
                <a:solidFill>
                  <a:schemeClr val="bg1"/>
                </a:solidFill>
              </a:rPr>
            </a:br>
            <a:r>
              <a:rPr lang="en-US" dirty="0">
                <a:solidFill>
                  <a:schemeClr val="bg1"/>
                </a:solidFill>
              </a:rPr>
              <a:t>10 minutes</a:t>
            </a:r>
          </a:p>
        </p:txBody>
      </p:sp>
      <p:sp>
        <p:nvSpPr>
          <p:cNvPr id="10" name="Content Placeholder 9">
            <a:extLst>
              <a:ext uri="{FF2B5EF4-FFF2-40B4-BE49-F238E27FC236}">
                <a16:creationId xmlns:a16="http://schemas.microsoft.com/office/drawing/2014/main" id="{32C7F06B-4146-1F46-8EA7-635FC52ECFA9}"/>
              </a:ext>
            </a:extLst>
          </p:cNvPr>
          <p:cNvSpPr>
            <a:spLocks noGrp="1"/>
          </p:cNvSpPr>
          <p:nvPr>
            <p:ph sz="quarter" idx="11"/>
          </p:nvPr>
        </p:nvSpPr>
        <p:spPr>
          <a:xfrm>
            <a:off x="6324600" y="533400"/>
            <a:ext cx="5334000" cy="5791200"/>
          </a:xfrm>
        </p:spPr>
        <p:txBody>
          <a:bodyPr>
            <a:normAutofit/>
          </a:bodyPr>
          <a:lstStyle/>
          <a:p>
            <a:pPr marL="514350" indent="-514350">
              <a:buFont typeface="+mj-lt"/>
              <a:buAutoNum type="arabicPeriod"/>
            </a:pPr>
            <a:r>
              <a:rPr lang="en-US" dirty="0"/>
              <a:t>Access the link the chat that is a shorten version of the actual activity on the website.</a:t>
            </a:r>
          </a:p>
          <a:p>
            <a:pPr marL="514350" indent="-514350">
              <a:buFont typeface="+mj-lt"/>
              <a:buAutoNum type="arabicPeriod"/>
            </a:pPr>
            <a:r>
              <a:rPr lang="en-US" dirty="0"/>
              <a:t>View the images and discuss the reflection question at the bottom.</a:t>
            </a:r>
          </a:p>
          <a:p>
            <a:pPr marL="514350" indent="-514350">
              <a:buFont typeface="+mj-lt"/>
              <a:buAutoNum type="arabicPeriod"/>
            </a:pPr>
            <a:r>
              <a:rPr lang="en-US" dirty="0"/>
              <a:t>When we come back, be prepared to share a headline of your group’s conversation.</a:t>
            </a:r>
          </a:p>
        </p:txBody>
      </p:sp>
      <p:sp>
        <p:nvSpPr>
          <p:cNvPr id="7" name="Slide Number Placeholder 6">
            <a:extLst>
              <a:ext uri="{FF2B5EF4-FFF2-40B4-BE49-F238E27FC236}">
                <a16:creationId xmlns:a16="http://schemas.microsoft.com/office/drawing/2014/main" id="{EA3D06CE-2DD5-1F4B-AC2E-93B80E3CF232}"/>
              </a:ext>
            </a:extLst>
          </p:cNvPr>
          <p:cNvSpPr>
            <a:spLocks noGrp="1"/>
          </p:cNvSpPr>
          <p:nvPr>
            <p:ph type="sldNum" sz="quarter" idx="14"/>
          </p:nvPr>
        </p:nvSpPr>
        <p:spPr/>
        <p:txBody>
          <a:bodyPr/>
          <a:lstStyle/>
          <a:p>
            <a:fld id="{B6FDC2BC-9D21-CA4B-9293-99A3AD770EFC}" type="slidenum">
              <a:rPr lang="en-US" smtClean="0"/>
              <a:t>11</a:t>
            </a:fld>
            <a:endParaRPr lang="en-US" dirty="0"/>
          </a:p>
        </p:txBody>
      </p:sp>
    </p:spTree>
    <p:extLst>
      <p:ext uri="{BB962C8B-B14F-4D97-AF65-F5344CB8AC3E}">
        <p14:creationId xmlns:p14="http://schemas.microsoft.com/office/powerpoint/2010/main" val="281877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A3D420-9E0C-1742-AE99-A500C26D5F32}"/>
              </a:ext>
            </a:extLst>
          </p:cNvPr>
          <p:cNvSpPr>
            <a:spLocks noGrp="1"/>
          </p:cNvSpPr>
          <p:nvPr>
            <p:ph type="title"/>
          </p:nvPr>
        </p:nvSpPr>
        <p:spPr>
          <a:xfrm>
            <a:off x="990600" y="2527852"/>
            <a:ext cx="9448800" cy="664797"/>
          </a:xfrm>
        </p:spPr>
        <p:txBody>
          <a:bodyPr/>
          <a:lstStyle/>
          <a:p>
            <a:r>
              <a:rPr lang="en-US" dirty="0">
                <a:solidFill>
                  <a:schemeClr val="bg1"/>
                </a:solidFill>
              </a:rPr>
              <a:t>Continuously Educating Ourselves</a:t>
            </a:r>
          </a:p>
        </p:txBody>
      </p:sp>
      <p:sp>
        <p:nvSpPr>
          <p:cNvPr id="7" name="Slide Number Placeholder 6">
            <a:extLst>
              <a:ext uri="{FF2B5EF4-FFF2-40B4-BE49-F238E27FC236}">
                <a16:creationId xmlns:a16="http://schemas.microsoft.com/office/drawing/2014/main" id="{5E9CD5AA-135F-054B-BFD2-7CF2A7B53E23}"/>
              </a:ext>
            </a:extLst>
          </p:cNvPr>
          <p:cNvSpPr>
            <a:spLocks noGrp="1"/>
          </p:cNvSpPr>
          <p:nvPr>
            <p:ph type="sldNum" sz="quarter" idx="10"/>
          </p:nvPr>
        </p:nvSpPr>
        <p:spPr/>
        <p:txBody>
          <a:bodyPr/>
          <a:lstStyle/>
          <a:p>
            <a:fld id="{B6FDC2BC-9D21-CA4B-9293-99A3AD770EFC}" type="slidenum">
              <a:rPr lang="en-US" smtClean="0"/>
              <a:t>12</a:t>
            </a:fld>
            <a:endParaRPr lang="en-US" dirty="0"/>
          </a:p>
        </p:txBody>
      </p:sp>
    </p:spTree>
    <p:extLst>
      <p:ext uri="{BB962C8B-B14F-4D97-AF65-F5344CB8AC3E}">
        <p14:creationId xmlns:p14="http://schemas.microsoft.com/office/powerpoint/2010/main" val="409804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Continuously Educating Ourselves – Definitions</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430000" cy="4648199"/>
          </a:xfrm>
        </p:spPr>
        <p:txBody>
          <a:bodyPr>
            <a:noAutofit/>
          </a:bodyPr>
          <a:lstStyle/>
          <a:p>
            <a:pPr fontAlgn="base"/>
            <a:r>
              <a:rPr lang="en-US" sz="1600" b="1" dirty="0"/>
              <a:t>Unmasking the Myth of the Model Minority in Remote and Hybrid Learning Environments </a:t>
            </a:r>
            <a:r>
              <a:rPr lang="en-US" sz="1600" dirty="0"/>
              <a:t>- To build awareness of how the “model minority” myth impacts students of Asian communities and identify ways to demystify common beliefs that create inequalities within remote and hybrid classrooms. This includes an etext, reflection questions, and a take action activity.</a:t>
            </a:r>
          </a:p>
          <a:p>
            <a:pPr fontAlgn="base"/>
            <a:r>
              <a:rPr lang="en-US" sz="1600" b="1" dirty="0"/>
              <a:t>Empowering Teachers to Support Effective and Equitable Family Engagement </a:t>
            </a:r>
            <a:r>
              <a:rPr lang="en-US" sz="1600" dirty="0"/>
              <a:t>- To explore professional learning opportunities that will support family and community involvement to sustain a culturally responsive environment for all learners. This includes a website exploration, reflection questions and a take action activity.  </a:t>
            </a:r>
          </a:p>
          <a:p>
            <a:pPr fontAlgn="base"/>
            <a:r>
              <a:rPr lang="en-US" sz="1600" b="1" dirty="0"/>
              <a:t>Addressing Bias in Data Analysis </a:t>
            </a:r>
            <a:r>
              <a:rPr lang="en-US" sz="1600" dirty="0"/>
              <a:t>- To determine trends across sub-groups or bias toward students by analyzing student data in order to set and meet professional goals related to Culturally Responsive-Sustaining practices. This includes a website exploration, reflection questions and a take action activity.  </a:t>
            </a:r>
          </a:p>
          <a:p>
            <a:pPr fontAlgn="base"/>
            <a:r>
              <a:rPr lang="en-US" sz="1600" b="1" dirty="0"/>
              <a:t>Learning About Diverse Communities In Which We Teach Or Are Near To Us </a:t>
            </a:r>
            <a:r>
              <a:rPr lang="en-US" sz="1600" dirty="0"/>
              <a:t>- To learn about the diverse communities present in our remote and hybrid learning environments and strategize ways to provide culturally competent teaching. This includes a video, reflection questions, a brainstorm and design, and collaborative activity.</a:t>
            </a:r>
          </a:p>
          <a:p>
            <a:pPr fontAlgn="base"/>
            <a:r>
              <a:rPr lang="en-US" sz="1600" b="1" dirty="0"/>
              <a:t>Leveraging Podcasts for Professional Learning </a:t>
            </a:r>
            <a:r>
              <a:rPr lang="en-US" sz="1600" dirty="0"/>
              <a:t>- To identify podcasts that can be leveraged as tools for ongoing professional development and continuous education. This includes a website exploration, reflection questions and a collaborative activity.</a:t>
            </a:r>
          </a:p>
          <a:p>
            <a:pPr fontAlgn="base"/>
            <a:r>
              <a:rPr lang="en-US" sz="1600" b="1" dirty="0"/>
              <a:t>More on CRSE from NYU </a:t>
            </a:r>
            <a:r>
              <a:rPr lang="en-US" sz="1600" dirty="0"/>
              <a:t>- an additional resource</a:t>
            </a:r>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13</a:t>
            </a:fld>
            <a:endParaRPr lang="en-US" dirty="0"/>
          </a:p>
        </p:txBody>
      </p:sp>
      <p:sp>
        <p:nvSpPr>
          <p:cNvPr id="6" name="Rectangle 5" descr="Outline surrounding the &quot;Power and Privelege&quot; list item">
            <a:extLst>
              <a:ext uri="{FF2B5EF4-FFF2-40B4-BE49-F238E27FC236}">
                <a16:creationId xmlns:a16="http://schemas.microsoft.com/office/drawing/2014/main" id="{F9C219D7-0EDE-D24B-AFBE-CB899E3A67B2}"/>
              </a:ext>
            </a:extLst>
          </p:cNvPr>
          <p:cNvSpPr/>
          <p:nvPr/>
        </p:nvSpPr>
        <p:spPr>
          <a:xfrm>
            <a:off x="457200" y="3352800"/>
            <a:ext cx="11430000" cy="914400"/>
          </a:xfrm>
          <a:prstGeom prst="rect">
            <a:avLst/>
          </a:prstGeom>
          <a:noFill/>
          <a:ln w="41275">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67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745-A1C2-D74B-832E-84ED83701A4F}"/>
              </a:ext>
            </a:extLst>
          </p:cNvPr>
          <p:cNvSpPr>
            <a:spLocks noGrp="1"/>
          </p:cNvSpPr>
          <p:nvPr>
            <p:ph type="title"/>
          </p:nvPr>
        </p:nvSpPr>
        <p:spPr>
          <a:solidFill>
            <a:schemeClr val="bg2">
              <a:lumMod val="75000"/>
            </a:schemeClr>
          </a:solidFill>
        </p:spPr>
        <p:txBody>
          <a:bodyPr/>
          <a:lstStyle/>
          <a:p>
            <a:r>
              <a:rPr lang="en-US" dirty="0"/>
              <a:t>Addressing Bias in Data Analysis (40 – 45 min)</a:t>
            </a:r>
          </a:p>
        </p:txBody>
      </p:sp>
      <p:pic>
        <p:nvPicPr>
          <p:cNvPr id="8" name="Google Shape;150;gbad2491fd9_0_0" descr="target with arrow icon">
            <a:extLst>
              <a:ext uri="{FF2B5EF4-FFF2-40B4-BE49-F238E27FC236}">
                <a16:creationId xmlns:a16="http://schemas.microsoft.com/office/drawing/2014/main" id="{5E5D9676-ECF1-534F-ACBD-1E441885F8D2}"/>
              </a:ext>
            </a:extLst>
          </p:cNvPr>
          <p:cNvPicPr preferRelativeResize="0"/>
          <p:nvPr/>
        </p:nvPicPr>
        <p:blipFill rotWithShape="1">
          <a:blip r:embed="rId3">
            <a:alphaModFix/>
          </a:blip>
          <a:srcRect/>
          <a:stretch/>
        </p:blipFill>
        <p:spPr>
          <a:xfrm>
            <a:off x="381000" y="1524000"/>
            <a:ext cx="863600" cy="787400"/>
          </a:xfrm>
          <a:prstGeom prst="rect">
            <a:avLst/>
          </a:prstGeom>
          <a:noFill/>
          <a:ln>
            <a:noFill/>
          </a:ln>
        </p:spPr>
      </p:pic>
      <p:sp>
        <p:nvSpPr>
          <p:cNvPr id="3" name="Content Placeholder 2">
            <a:extLst>
              <a:ext uri="{FF2B5EF4-FFF2-40B4-BE49-F238E27FC236}">
                <a16:creationId xmlns:a16="http://schemas.microsoft.com/office/drawing/2014/main" id="{2966B292-8031-0945-B0CB-6B3D56F9B655}"/>
              </a:ext>
            </a:extLst>
          </p:cNvPr>
          <p:cNvSpPr>
            <a:spLocks noGrp="1"/>
          </p:cNvSpPr>
          <p:nvPr>
            <p:ph sz="quarter" idx="10"/>
          </p:nvPr>
        </p:nvSpPr>
        <p:spPr>
          <a:xfrm>
            <a:off x="1244600" y="1676400"/>
            <a:ext cx="4622800" cy="492443"/>
          </a:xfrm>
        </p:spPr>
        <p:txBody>
          <a:bodyPr/>
          <a:lstStyle/>
          <a:p>
            <a:r>
              <a:rPr lang="en-US" dirty="0"/>
              <a:t>Goal:</a:t>
            </a:r>
          </a:p>
        </p:txBody>
      </p:sp>
      <p:sp>
        <p:nvSpPr>
          <p:cNvPr id="4" name="Content Placeholder 3">
            <a:extLst>
              <a:ext uri="{FF2B5EF4-FFF2-40B4-BE49-F238E27FC236}">
                <a16:creationId xmlns:a16="http://schemas.microsoft.com/office/drawing/2014/main" id="{709C85E0-0245-4D4D-8C79-45D7DC5D8220}"/>
              </a:ext>
            </a:extLst>
          </p:cNvPr>
          <p:cNvSpPr>
            <a:spLocks noGrp="1"/>
          </p:cNvSpPr>
          <p:nvPr>
            <p:ph sz="quarter" idx="11"/>
          </p:nvPr>
        </p:nvSpPr>
        <p:spPr>
          <a:xfrm>
            <a:off x="533400" y="2514600"/>
            <a:ext cx="4267200" cy="3581400"/>
          </a:xfrm>
        </p:spPr>
        <p:txBody>
          <a:bodyPr/>
          <a:lstStyle/>
          <a:p>
            <a:pPr marL="0" indent="0">
              <a:buNone/>
            </a:pPr>
            <a:r>
              <a:rPr lang="en-US" dirty="0"/>
              <a:t>To determine trends across subgroups or bias towards students by analyzing student data in order to set and meet professional goals related to CR-SE practices.</a:t>
            </a:r>
          </a:p>
        </p:txBody>
      </p:sp>
      <p:sp>
        <p:nvSpPr>
          <p:cNvPr id="7" name="Slide Number Placeholder 6">
            <a:extLst>
              <a:ext uri="{FF2B5EF4-FFF2-40B4-BE49-F238E27FC236}">
                <a16:creationId xmlns:a16="http://schemas.microsoft.com/office/drawing/2014/main" id="{21EC03FE-4BDF-C848-82E4-B125D47E8E6C}"/>
              </a:ext>
            </a:extLst>
          </p:cNvPr>
          <p:cNvSpPr>
            <a:spLocks noGrp="1"/>
          </p:cNvSpPr>
          <p:nvPr>
            <p:ph type="sldNum" sz="quarter" idx="14"/>
          </p:nvPr>
        </p:nvSpPr>
        <p:spPr/>
        <p:txBody>
          <a:bodyPr/>
          <a:lstStyle/>
          <a:p>
            <a:fld id="{B6FDC2BC-9D21-CA4B-9293-99A3AD770EFC}" type="slidenum">
              <a:rPr lang="en-US" smtClean="0"/>
              <a:t>14</a:t>
            </a:fld>
            <a:endParaRPr lang="en-US" dirty="0"/>
          </a:p>
        </p:txBody>
      </p:sp>
      <p:pic>
        <p:nvPicPr>
          <p:cNvPr id="10" name="Picture 9" descr="A graphic of spreadsheets and a calculator.">
            <a:extLst>
              <a:ext uri="{FF2B5EF4-FFF2-40B4-BE49-F238E27FC236}">
                <a16:creationId xmlns:a16="http://schemas.microsoft.com/office/drawing/2014/main" id="{86EB9BBE-EF7F-A048-9468-A18049F4D32C}"/>
              </a:ext>
            </a:extLst>
          </p:cNvPr>
          <p:cNvPicPr>
            <a:picLocks noChangeAspect="1"/>
          </p:cNvPicPr>
          <p:nvPr/>
        </p:nvPicPr>
        <p:blipFill>
          <a:blip r:embed="rId4"/>
          <a:stretch>
            <a:fillRect/>
          </a:stretch>
        </p:blipFill>
        <p:spPr>
          <a:xfrm>
            <a:off x="5064265" y="1829429"/>
            <a:ext cx="6746735" cy="4495171"/>
          </a:xfrm>
          <a:prstGeom prst="rect">
            <a:avLst/>
          </a:prstGeom>
        </p:spPr>
      </p:pic>
    </p:spTree>
    <p:extLst>
      <p:ext uri="{BB962C8B-B14F-4D97-AF65-F5344CB8AC3E}">
        <p14:creationId xmlns:p14="http://schemas.microsoft.com/office/powerpoint/2010/main" val="30369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7A90-8D8A-6645-A9F6-575F1A21D84D}"/>
              </a:ext>
            </a:extLst>
          </p:cNvPr>
          <p:cNvSpPr>
            <a:spLocks noGrp="1"/>
          </p:cNvSpPr>
          <p:nvPr>
            <p:ph type="title"/>
          </p:nvPr>
        </p:nvSpPr>
        <p:spPr>
          <a:solidFill>
            <a:schemeClr val="bg2">
              <a:lumMod val="75000"/>
            </a:schemeClr>
          </a:solidFill>
        </p:spPr>
        <p:txBody>
          <a:bodyPr/>
          <a:lstStyle/>
          <a:p>
            <a:r>
              <a:rPr lang="en-US" dirty="0"/>
              <a:t>6 Steps to Equitable Data Analysis</a:t>
            </a:r>
          </a:p>
        </p:txBody>
      </p:sp>
      <p:pic>
        <p:nvPicPr>
          <p:cNvPr id="16" name="Picture 15" descr="hand holding a heart symbol">
            <a:extLst>
              <a:ext uri="{FF2B5EF4-FFF2-40B4-BE49-F238E27FC236}">
                <a16:creationId xmlns:a16="http://schemas.microsoft.com/office/drawing/2014/main" id="{61B63A8E-E8FE-B24C-ABAF-9B5A6B0DCA8C}"/>
              </a:ext>
            </a:extLst>
          </p:cNvPr>
          <p:cNvPicPr>
            <a:picLocks noChangeAspect="1"/>
          </p:cNvPicPr>
          <p:nvPr/>
        </p:nvPicPr>
        <p:blipFill>
          <a:blip r:embed="rId3"/>
          <a:srcRect/>
          <a:stretch/>
        </p:blipFill>
        <p:spPr>
          <a:xfrm>
            <a:off x="5044440" y="1828800"/>
            <a:ext cx="822960" cy="971550"/>
          </a:xfrm>
          <a:prstGeom prst="rect">
            <a:avLst/>
          </a:prstGeom>
        </p:spPr>
      </p:pic>
      <p:pic>
        <p:nvPicPr>
          <p:cNvPr id="18" name="Picture 17" descr="handshake">
            <a:extLst>
              <a:ext uri="{FF2B5EF4-FFF2-40B4-BE49-F238E27FC236}">
                <a16:creationId xmlns:a16="http://schemas.microsoft.com/office/drawing/2014/main" id="{53653A63-78D8-0C4C-8B02-9939B426ED5E}"/>
              </a:ext>
            </a:extLst>
          </p:cNvPr>
          <p:cNvPicPr>
            <a:picLocks noChangeAspect="1"/>
          </p:cNvPicPr>
          <p:nvPr/>
        </p:nvPicPr>
        <p:blipFill>
          <a:blip r:embed="rId4"/>
          <a:srcRect/>
          <a:stretch/>
        </p:blipFill>
        <p:spPr>
          <a:xfrm>
            <a:off x="10606405" y="1854199"/>
            <a:ext cx="874395" cy="765810"/>
          </a:xfrm>
          <a:prstGeom prst="rect">
            <a:avLst/>
          </a:prstGeom>
        </p:spPr>
      </p:pic>
      <p:pic>
        <p:nvPicPr>
          <p:cNvPr id="20" name="Picture 19" descr="lightbulb">
            <a:extLst>
              <a:ext uri="{FF2B5EF4-FFF2-40B4-BE49-F238E27FC236}">
                <a16:creationId xmlns:a16="http://schemas.microsoft.com/office/drawing/2014/main" id="{F04ECA3F-8BF0-1E4C-940D-73DA59364E56}"/>
              </a:ext>
            </a:extLst>
          </p:cNvPr>
          <p:cNvPicPr>
            <a:picLocks noChangeAspect="1"/>
          </p:cNvPicPr>
          <p:nvPr/>
        </p:nvPicPr>
        <p:blipFill>
          <a:blip r:embed="rId5"/>
          <a:srcRect/>
          <a:stretch/>
        </p:blipFill>
        <p:spPr>
          <a:xfrm>
            <a:off x="5058727" y="4117607"/>
            <a:ext cx="794385" cy="942975"/>
          </a:xfrm>
          <a:prstGeom prst="rect">
            <a:avLst/>
          </a:prstGeom>
        </p:spPr>
      </p:pic>
      <p:pic>
        <p:nvPicPr>
          <p:cNvPr id="22" name="Picture 21" descr="sparkling diamond">
            <a:extLst>
              <a:ext uri="{FF2B5EF4-FFF2-40B4-BE49-F238E27FC236}">
                <a16:creationId xmlns:a16="http://schemas.microsoft.com/office/drawing/2014/main" id="{39337E84-6638-554A-B465-0A4EBE4A1BE5}"/>
              </a:ext>
            </a:extLst>
          </p:cNvPr>
          <p:cNvPicPr>
            <a:picLocks noChangeAspect="1"/>
          </p:cNvPicPr>
          <p:nvPr/>
        </p:nvPicPr>
        <p:blipFill>
          <a:blip r:embed="rId6"/>
          <a:srcRect/>
          <a:stretch/>
        </p:blipFill>
        <p:spPr>
          <a:xfrm>
            <a:off x="10540682" y="4136657"/>
            <a:ext cx="960120" cy="908685"/>
          </a:xfrm>
          <a:prstGeom prst="rect">
            <a:avLst/>
          </a:prstGeom>
        </p:spPr>
      </p:pic>
      <p:sp>
        <p:nvSpPr>
          <p:cNvPr id="7" name="Slide Number Placeholder 6">
            <a:extLst>
              <a:ext uri="{FF2B5EF4-FFF2-40B4-BE49-F238E27FC236}">
                <a16:creationId xmlns:a16="http://schemas.microsoft.com/office/drawing/2014/main" id="{A45729DD-A1FC-6A41-8DDA-07A700778F35}"/>
              </a:ext>
            </a:extLst>
          </p:cNvPr>
          <p:cNvSpPr>
            <a:spLocks noGrp="1"/>
          </p:cNvSpPr>
          <p:nvPr>
            <p:ph type="sldNum" sz="quarter" idx="14"/>
          </p:nvPr>
        </p:nvSpPr>
        <p:spPr/>
        <p:txBody>
          <a:bodyPr/>
          <a:lstStyle/>
          <a:p>
            <a:fld id="{B6FDC2BC-9D21-CA4B-9293-99A3AD770EFC}" type="slidenum">
              <a:rPr lang="en-US" smtClean="0"/>
              <a:t>15</a:t>
            </a:fld>
            <a:endParaRPr lang="en-US" dirty="0"/>
          </a:p>
        </p:txBody>
      </p:sp>
      <p:sp>
        <p:nvSpPr>
          <p:cNvPr id="9" name="TextBox 8">
            <a:extLst>
              <a:ext uri="{FF2B5EF4-FFF2-40B4-BE49-F238E27FC236}">
                <a16:creationId xmlns:a16="http://schemas.microsoft.com/office/drawing/2014/main" id="{E9574972-4F15-174A-ABAE-4CE32729AA40}"/>
              </a:ext>
            </a:extLst>
          </p:cNvPr>
          <p:cNvSpPr txBox="1"/>
          <p:nvPr/>
        </p:nvSpPr>
        <p:spPr>
          <a:xfrm>
            <a:off x="1489154" y="1458192"/>
            <a:ext cx="5134739" cy="4975593"/>
          </a:xfrm>
          <a:prstGeom prst="rect">
            <a:avLst/>
          </a:prstGeom>
          <a:noFill/>
        </p:spPr>
        <p:txBody>
          <a:bodyPr wrap="none" rtlCol="0">
            <a:spAutoFit/>
          </a:bodyPr>
          <a:lstStyle/>
          <a:p>
            <a:pPr marL="342900" indent="-342900">
              <a:lnSpc>
                <a:spcPct val="150000"/>
              </a:lnSpc>
              <a:buFont typeface="+mj-lt"/>
              <a:buAutoNum type="arabicPeriod"/>
            </a:pPr>
            <a:r>
              <a:rPr lang="en-US" sz="3600" dirty="0"/>
              <a:t> Research Identity</a:t>
            </a:r>
          </a:p>
          <a:p>
            <a:pPr marL="342900" indent="-342900">
              <a:lnSpc>
                <a:spcPct val="150000"/>
              </a:lnSpc>
              <a:buFont typeface="+mj-lt"/>
              <a:buAutoNum type="arabicPeriod"/>
            </a:pPr>
            <a:r>
              <a:rPr lang="en-US" sz="3600" dirty="0"/>
              <a:t> Preempt Implicit Bias</a:t>
            </a:r>
          </a:p>
          <a:p>
            <a:pPr marL="342900" indent="-342900">
              <a:lnSpc>
                <a:spcPct val="150000"/>
              </a:lnSpc>
              <a:buFont typeface="+mj-lt"/>
              <a:buAutoNum type="arabicPeriod"/>
            </a:pPr>
            <a:r>
              <a:rPr lang="en-US" sz="3600" dirty="0"/>
              <a:t> Frame and Challenge</a:t>
            </a:r>
          </a:p>
          <a:p>
            <a:pPr marL="342900" indent="-342900">
              <a:lnSpc>
                <a:spcPct val="150000"/>
              </a:lnSpc>
              <a:buFont typeface="+mj-lt"/>
              <a:buAutoNum type="arabicPeriod"/>
            </a:pPr>
            <a:r>
              <a:rPr lang="en-US" sz="3600" dirty="0"/>
              <a:t> Set Intentions</a:t>
            </a:r>
          </a:p>
          <a:p>
            <a:pPr marL="342900" indent="-342900">
              <a:lnSpc>
                <a:spcPct val="150000"/>
              </a:lnSpc>
              <a:buFont typeface="+mj-lt"/>
              <a:buAutoNum type="arabicPeriod"/>
            </a:pPr>
            <a:r>
              <a:rPr lang="en-US" sz="3600" dirty="0"/>
              <a:t> Pick the Right Data</a:t>
            </a:r>
          </a:p>
          <a:p>
            <a:pPr marL="342900" indent="-342900">
              <a:lnSpc>
                <a:spcPct val="150000"/>
              </a:lnSpc>
              <a:buFont typeface="+mj-lt"/>
              <a:buAutoNum type="arabicPeriod"/>
            </a:pPr>
            <a:r>
              <a:rPr lang="en-US" sz="3600" dirty="0"/>
              <a:t> Strategically Sort</a:t>
            </a:r>
          </a:p>
        </p:txBody>
      </p:sp>
      <p:pic>
        <p:nvPicPr>
          <p:cNvPr id="12" name="Picture 11" descr="A close-up of a magnifying glass over the word edutopia.">
            <a:extLst>
              <a:ext uri="{FF2B5EF4-FFF2-40B4-BE49-F238E27FC236}">
                <a16:creationId xmlns:a16="http://schemas.microsoft.com/office/drawing/2014/main" id="{2A664449-B9AF-2042-85B6-40784065DA7A}"/>
              </a:ext>
            </a:extLst>
          </p:cNvPr>
          <p:cNvPicPr>
            <a:picLocks noChangeAspect="1"/>
          </p:cNvPicPr>
          <p:nvPr/>
        </p:nvPicPr>
        <p:blipFill>
          <a:blip r:embed="rId7"/>
          <a:stretch>
            <a:fillRect/>
          </a:stretch>
        </p:blipFill>
        <p:spPr>
          <a:xfrm>
            <a:off x="7391400" y="2057400"/>
            <a:ext cx="4597299" cy="3676651"/>
          </a:xfrm>
          <a:prstGeom prst="rect">
            <a:avLst/>
          </a:prstGeom>
        </p:spPr>
      </p:pic>
    </p:spTree>
    <p:extLst>
      <p:ext uri="{BB962C8B-B14F-4D97-AF65-F5344CB8AC3E}">
        <p14:creationId xmlns:p14="http://schemas.microsoft.com/office/powerpoint/2010/main" val="27032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E5F7B0-A589-6E4D-A15E-BBE1D5747055}"/>
              </a:ext>
            </a:extLst>
          </p:cNvPr>
          <p:cNvSpPr>
            <a:spLocks noGrp="1"/>
          </p:cNvSpPr>
          <p:nvPr>
            <p:ph type="title"/>
          </p:nvPr>
        </p:nvSpPr>
        <p:spPr/>
        <p:txBody>
          <a:bodyPr/>
          <a:lstStyle/>
          <a:p>
            <a:r>
              <a:rPr lang="en-US" dirty="0">
                <a:solidFill>
                  <a:schemeClr val="bg1"/>
                </a:solidFill>
              </a:rPr>
              <a:t>Breakout Room Discussion </a:t>
            </a:r>
            <a:br>
              <a:rPr lang="en-US" dirty="0">
                <a:solidFill>
                  <a:schemeClr val="bg1"/>
                </a:solidFill>
              </a:rPr>
            </a:br>
            <a:r>
              <a:rPr lang="en-US" dirty="0">
                <a:solidFill>
                  <a:schemeClr val="bg1"/>
                </a:solidFill>
              </a:rPr>
              <a:t>(10 minutes)</a:t>
            </a:r>
          </a:p>
        </p:txBody>
      </p:sp>
      <p:sp>
        <p:nvSpPr>
          <p:cNvPr id="10" name="Content Placeholder 9">
            <a:extLst>
              <a:ext uri="{FF2B5EF4-FFF2-40B4-BE49-F238E27FC236}">
                <a16:creationId xmlns:a16="http://schemas.microsoft.com/office/drawing/2014/main" id="{32C7F06B-4146-1F46-8EA7-635FC52ECFA9}"/>
              </a:ext>
            </a:extLst>
          </p:cNvPr>
          <p:cNvSpPr>
            <a:spLocks noGrp="1"/>
          </p:cNvSpPr>
          <p:nvPr>
            <p:ph sz="quarter" idx="11"/>
          </p:nvPr>
        </p:nvSpPr>
        <p:spPr>
          <a:xfrm>
            <a:off x="6324600" y="533400"/>
            <a:ext cx="5334000" cy="5791200"/>
          </a:xfrm>
        </p:spPr>
        <p:txBody>
          <a:bodyPr>
            <a:normAutofit/>
          </a:bodyPr>
          <a:lstStyle/>
          <a:p>
            <a:pPr fontAlgn="base"/>
            <a:r>
              <a:rPr lang="en-US" dirty="0"/>
              <a:t>What assessments do you use to collect data? What metrics do you consider other than standardized tests? (T, SL, DL)</a:t>
            </a:r>
          </a:p>
          <a:p>
            <a:pPr fontAlgn="base"/>
            <a:r>
              <a:rPr lang="en-US" dirty="0"/>
              <a:t>What intentions do you have for analyzing data regularly? How will your intentions affect student achievement? (T, SL, DL)</a:t>
            </a:r>
          </a:p>
          <a:p>
            <a:pPr marL="0" indent="0">
              <a:buNone/>
            </a:pPr>
            <a:endParaRPr lang="en-US" dirty="0"/>
          </a:p>
        </p:txBody>
      </p:sp>
      <p:sp>
        <p:nvSpPr>
          <p:cNvPr id="7" name="Slide Number Placeholder 6">
            <a:extLst>
              <a:ext uri="{FF2B5EF4-FFF2-40B4-BE49-F238E27FC236}">
                <a16:creationId xmlns:a16="http://schemas.microsoft.com/office/drawing/2014/main" id="{EA3D06CE-2DD5-1F4B-AC2E-93B80E3CF232}"/>
              </a:ext>
            </a:extLst>
          </p:cNvPr>
          <p:cNvSpPr>
            <a:spLocks noGrp="1"/>
          </p:cNvSpPr>
          <p:nvPr>
            <p:ph type="sldNum" sz="quarter" idx="14"/>
          </p:nvPr>
        </p:nvSpPr>
        <p:spPr/>
        <p:txBody>
          <a:bodyPr/>
          <a:lstStyle/>
          <a:p>
            <a:fld id="{B6FDC2BC-9D21-CA4B-9293-99A3AD770EFC}" type="slidenum">
              <a:rPr lang="en-US" smtClean="0"/>
              <a:t>16</a:t>
            </a:fld>
            <a:endParaRPr lang="en-US" dirty="0"/>
          </a:p>
        </p:txBody>
      </p:sp>
    </p:spTree>
    <p:extLst>
      <p:ext uri="{BB962C8B-B14F-4D97-AF65-F5344CB8AC3E}">
        <p14:creationId xmlns:p14="http://schemas.microsoft.com/office/powerpoint/2010/main" val="76758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A3D420-9E0C-1742-AE99-A500C26D5F32}"/>
              </a:ext>
            </a:extLst>
          </p:cNvPr>
          <p:cNvSpPr>
            <a:spLocks noGrp="1"/>
          </p:cNvSpPr>
          <p:nvPr>
            <p:ph type="title"/>
          </p:nvPr>
        </p:nvSpPr>
        <p:spPr>
          <a:xfrm>
            <a:off x="990600" y="2527852"/>
            <a:ext cx="8458200" cy="664797"/>
          </a:xfrm>
        </p:spPr>
        <p:txBody>
          <a:bodyPr/>
          <a:lstStyle/>
          <a:p>
            <a:r>
              <a:rPr lang="en-US" dirty="0">
                <a:solidFill>
                  <a:schemeClr val="bg1"/>
                </a:solidFill>
              </a:rPr>
              <a:t>Intentionally Growing Our PLN</a:t>
            </a:r>
          </a:p>
        </p:txBody>
      </p:sp>
      <p:sp>
        <p:nvSpPr>
          <p:cNvPr id="7" name="Slide Number Placeholder 6">
            <a:extLst>
              <a:ext uri="{FF2B5EF4-FFF2-40B4-BE49-F238E27FC236}">
                <a16:creationId xmlns:a16="http://schemas.microsoft.com/office/drawing/2014/main" id="{5E9CD5AA-135F-054B-BFD2-7CF2A7B53E23}"/>
              </a:ext>
            </a:extLst>
          </p:cNvPr>
          <p:cNvSpPr>
            <a:spLocks noGrp="1"/>
          </p:cNvSpPr>
          <p:nvPr>
            <p:ph type="sldNum" sz="quarter" idx="10"/>
          </p:nvPr>
        </p:nvSpPr>
        <p:spPr/>
        <p:txBody>
          <a:bodyPr/>
          <a:lstStyle/>
          <a:p>
            <a:fld id="{B6FDC2BC-9D21-CA4B-9293-99A3AD770EFC}" type="slidenum">
              <a:rPr lang="en-US" smtClean="0"/>
              <a:t>17</a:t>
            </a:fld>
            <a:endParaRPr lang="en-US" dirty="0"/>
          </a:p>
        </p:txBody>
      </p:sp>
    </p:spTree>
    <p:extLst>
      <p:ext uri="{BB962C8B-B14F-4D97-AF65-F5344CB8AC3E}">
        <p14:creationId xmlns:p14="http://schemas.microsoft.com/office/powerpoint/2010/main" val="114759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Intentionally Growing Our PLN– Definitions</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201400" cy="4648199"/>
          </a:xfrm>
        </p:spPr>
        <p:txBody>
          <a:bodyPr>
            <a:normAutofit/>
          </a:bodyPr>
          <a:lstStyle/>
          <a:p>
            <a:pPr fontAlgn="base"/>
            <a:r>
              <a:rPr lang="en-US" b="1" dirty="0"/>
              <a:t>Using Twitter to Extend Your PLN </a:t>
            </a:r>
            <a:r>
              <a:rPr lang="en-US" dirty="0"/>
              <a:t>- Learn and explore the social media application, Twitter, to extend your professional learning network. This includes a website exploration and take action activity. </a:t>
            </a:r>
          </a:p>
          <a:p>
            <a:pPr fontAlgn="base"/>
            <a:r>
              <a:rPr lang="en-US" b="1" dirty="0"/>
              <a:t>What’s a PLN and Why is it Important? </a:t>
            </a:r>
            <a:r>
              <a:rPr lang="en-US" dirty="0"/>
              <a:t>- To explore professional learning networks for educators and their role in sustaining ongoing professional learning for teachers, school leaders, and district leaders. This includes a video, reflection questions, a brainstorm and design, and additional resources. </a:t>
            </a:r>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18</a:t>
            </a:fld>
            <a:endParaRPr lang="en-US" dirty="0"/>
          </a:p>
        </p:txBody>
      </p:sp>
      <p:sp>
        <p:nvSpPr>
          <p:cNvPr id="6" name="Rectangle 5" descr="Outline surrounding the &quot;Power and Privelege&quot; list item">
            <a:extLst>
              <a:ext uri="{FF2B5EF4-FFF2-40B4-BE49-F238E27FC236}">
                <a16:creationId xmlns:a16="http://schemas.microsoft.com/office/drawing/2014/main" id="{5999D934-7D2A-FC46-BC58-0B99E0D69E99}"/>
              </a:ext>
            </a:extLst>
          </p:cNvPr>
          <p:cNvSpPr/>
          <p:nvPr/>
        </p:nvSpPr>
        <p:spPr>
          <a:xfrm>
            <a:off x="304800" y="3048000"/>
            <a:ext cx="11582400" cy="2286000"/>
          </a:xfrm>
          <a:prstGeom prst="rect">
            <a:avLst/>
          </a:prstGeom>
          <a:noFill/>
          <a:ln w="41275">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49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745-A1C2-D74B-832E-84ED83701A4F}"/>
              </a:ext>
            </a:extLst>
          </p:cNvPr>
          <p:cNvSpPr>
            <a:spLocks noGrp="1"/>
          </p:cNvSpPr>
          <p:nvPr>
            <p:ph type="title"/>
          </p:nvPr>
        </p:nvSpPr>
        <p:spPr>
          <a:solidFill>
            <a:schemeClr val="bg2">
              <a:lumMod val="75000"/>
            </a:schemeClr>
          </a:solidFill>
        </p:spPr>
        <p:txBody>
          <a:bodyPr>
            <a:normAutofit fontScale="90000"/>
          </a:bodyPr>
          <a:lstStyle/>
          <a:p>
            <a:r>
              <a:rPr lang="en-US" dirty="0"/>
              <a:t>What’s a PLN and Why is it Important? (20 – 25 min)</a:t>
            </a:r>
          </a:p>
        </p:txBody>
      </p:sp>
      <p:pic>
        <p:nvPicPr>
          <p:cNvPr id="8" name="Google Shape;150;gbad2491fd9_0_0" descr="target with arrow icon">
            <a:extLst>
              <a:ext uri="{FF2B5EF4-FFF2-40B4-BE49-F238E27FC236}">
                <a16:creationId xmlns:a16="http://schemas.microsoft.com/office/drawing/2014/main" id="{5E5D9676-ECF1-534F-ACBD-1E441885F8D2}"/>
              </a:ext>
            </a:extLst>
          </p:cNvPr>
          <p:cNvPicPr preferRelativeResize="0"/>
          <p:nvPr/>
        </p:nvPicPr>
        <p:blipFill rotWithShape="1">
          <a:blip r:embed="rId2">
            <a:alphaModFix/>
          </a:blip>
          <a:srcRect/>
          <a:stretch/>
        </p:blipFill>
        <p:spPr>
          <a:xfrm>
            <a:off x="381000" y="1524000"/>
            <a:ext cx="863600" cy="787400"/>
          </a:xfrm>
          <a:prstGeom prst="rect">
            <a:avLst/>
          </a:prstGeom>
          <a:noFill/>
          <a:ln>
            <a:noFill/>
          </a:ln>
        </p:spPr>
      </p:pic>
      <p:sp>
        <p:nvSpPr>
          <p:cNvPr id="3" name="Content Placeholder 2">
            <a:extLst>
              <a:ext uri="{FF2B5EF4-FFF2-40B4-BE49-F238E27FC236}">
                <a16:creationId xmlns:a16="http://schemas.microsoft.com/office/drawing/2014/main" id="{2966B292-8031-0945-B0CB-6B3D56F9B655}"/>
              </a:ext>
            </a:extLst>
          </p:cNvPr>
          <p:cNvSpPr>
            <a:spLocks noGrp="1"/>
          </p:cNvSpPr>
          <p:nvPr>
            <p:ph sz="quarter" idx="10"/>
          </p:nvPr>
        </p:nvSpPr>
        <p:spPr>
          <a:xfrm>
            <a:off x="1244600" y="1676400"/>
            <a:ext cx="4622800" cy="492443"/>
          </a:xfrm>
        </p:spPr>
        <p:txBody>
          <a:bodyPr/>
          <a:lstStyle/>
          <a:p>
            <a:r>
              <a:rPr lang="en-US" dirty="0"/>
              <a:t>Goal:</a:t>
            </a:r>
          </a:p>
        </p:txBody>
      </p:sp>
      <p:sp>
        <p:nvSpPr>
          <p:cNvPr id="4" name="Content Placeholder 3">
            <a:extLst>
              <a:ext uri="{FF2B5EF4-FFF2-40B4-BE49-F238E27FC236}">
                <a16:creationId xmlns:a16="http://schemas.microsoft.com/office/drawing/2014/main" id="{709C85E0-0245-4D4D-8C79-45D7DC5D8220}"/>
              </a:ext>
            </a:extLst>
          </p:cNvPr>
          <p:cNvSpPr>
            <a:spLocks noGrp="1"/>
          </p:cNvSpPr>
          <p:nvPr>
            <p:ph sz="quarter" idx="11"/>
          </p:nvPr>
        </p:nvSpPr>
        <p:spPr>
          <a:xfrm>
            <a:off x="533400" y="2514599"/>
            <a:ext cx="3886200" cy="3360539"/>
          </a:xfrm>
        </p:spPr>
        <p:txBody>
          <a:bodyPr>
            <a:normAutofit/>
          </a:bodyPr>
          <a:lstStyle/>
          <a:p>
            <a:pPr marL="0" indent="0">
              <a:buNone/>
            </a:pPr>
            <a:r>
              <a:rPr lang="en-US" sz="2400" dirty="0"/>
              <a:t>To explore professional learning networks for educators and their role in sustaining ongoing professional learning for teachers, school leaders, and district leaders.</a:t>
            </a:r>
          </a:p>
        </p:txBody>
      </p:sp>
      <p:sp>
        <p:nvSpPr>
          <p:cNvPr id="7" name="Slide Number Placeholder 6">
            <a:extLst>
              <a:ext uri="{FF2B5EF4-FFF2-40B4-BE49-F238E27FC236}">
                <a16:creationId xmlns:a16="http://schemas.microsoft.com/office/drawing/2014/main" id="{21EC03FE-4BDF-C848-82E4-B125D47E8E6C}"/>
              </a:ext>
            </a:extLst>
          </p:cNvPr>
          <p:cNvSpPr>
            <a:spLocks noGrp="1"/>
          </p:cNvSpPr>
          <p:nvPr>
            <p:ph type="sldNum" sz="quarter" idx="14"/>
          </p:nvPr>
        </p:nvSpPr>
        <p:spPr/>
        <p:txBody>
          <a:bodyPr/>
          <a:lstStyle/>
          <a:p>
            <a:fld id="{B6FDC2BC-9D21-CA4B-9293-99A3AD770EFC}" type="slidenum">
              <a:rPr lang="en-US" smtClean="0"/>
              <a:t>19</a:t>
            </a:fld>
            <a:endParaRPr lang="en-US" dirty="0"/>
          </a:p>
        </p:txBody>
      </p:sp>
      <p:pic>
        <p:nvPicPr>
          <p:cNvPr id="4098" name="Picture 2" descr="A diagram of a network linking people all over the world.&#10;">
            <a:extLst>
              <a:ext uri="{FF2B5EF4-FFF2-40B4-BE49-F238E27FC236}">
                <a16:creationId xmlns:a16="http://schemas.microsoft.com/office/drawing/2014/main" id="{C475A26C-167B-0F48-93E7-8DC935586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14958"/>
            <a:ext cx="7435468" cy="389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0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38673-201B-1446-80FC-B7BB19F6FDB1}"/>
              </a:ext>
            </a:extLst>
          </p:cNvPr>
          <p:cNvSpPr>
            <a:spLocks noGrp="1"/>
          </p:cNvSpPr>
          <p:nvPr>
            <p:ph type="title"/>
          </p:nvPr>
        </p:nvSpPr>
        <p:spPr>
          <a:xfrm>
            <a:off x="990600" y="1676401"/>
            <a:ext cx="8001000" cy="838200"/>
          </a:xfrm>
        </p:spPr>
        <p:txBody>
          <a:bodyPr/>
          <a:lstStyle/>
          <a:p>
            <a:r>
              <a:rPr lang="en-US" dirty="0"/>
              <a:t>Immersive Scenario </a:t>
            </a:r>
            <a:r>
              <a:rPr lang="en-US" b="1" dirty="0"/>
              <a:t>Part 1</a:t>
            </a:r>
          </a:p>
        </p:txBody>
      </p:sp>
      <p:sp>
        <p:nvSpPr>
          <p:cNvPr id="5" name="Content Placeholder 4">
            <a:extLst>
              <a:ext uri="{FF2B5EF4-FFF2-40B4-BE49-F238E27FC236}">
                <a16:creationId xmlns:a16="http://schemas.microsoft.com/office/drawing/2014/main" id="{265A2DB0-EDEA-6142-89A1-CB159928060E}"/>
              </a:ext>
            </a:extLst>
          </p:cNvPr>
          <p:cNvSpPr>
            <a:spLocks noGrp="1"/>
          </p:cNvSpPr>
          <p:nvPr>
            <p:ph sz="quarter" idx="11"/>
          </p:nvPr>
        </p:nvSpPr>
        <p:spPr>
          <a:xfrm>
            <a:off x="990600" y="2519549"/>
            <a:ext cx="8001000" cy="533400"/>
          </a:xfrm>
        </p:spPr>
        <p:txBody>
          <a:bodyPr>
            <a:noAutofit/>
          </a:bodyPr>
          <a:lstStyle/>
          <a:p>
            <a:r>
              <a:rPr lang="en-US" sz="3600" dirty="0"/>
              <a:t>Imagine that you need to have major surgery. Your primary care physician has provided you the option of two surgeons. Both have been in their field for over twenty years.</a:t>
            </a:r>
          </a:p>
          <a:p>
            <a:br>
              <a:rPr lang="en-US" sz="3600" dirty="0"/>
            </a:br>
            <a:endParaRPr lang="en-US" sz="3600" dirty="0"/>
          </a:p>
        </p:txBody>
      </p:sp>
    </p:spTree>
    <p:extLst>
      <p:ext uri="{BB962C8B-B14F-4D97-AF65-F5344CB8AC3E}">
        <p14:creationId xmlns:p14="http://schemas.microsoft.com/office/powerpoint/2010/main" val="374914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F75E-EC29-1544-9B07-3A6CD61B0450}"/>
              </a:ext>
            </a:extLst>
          </p:cNvPr>
          <p:cNvSpPr>
            <a:spLocks noGrp="1"/>
          </p:cNvSpPr>
          <p:nvPr>
            <p:ph type="title"/>
          </p:nvPr>
        </p:nvSpPr>
        <p:spPr>
          <a:solidFill>
            <a:schemeClr val="bg2">
              <a:lumMod val="75000"/>
            </a:schemeClr>
          </a:solidFill>
        </p:spPr>
        <p:txBody>
          <a:bodyPr/>
          <a:lstStyle/>
          <a:p>
            <a:r>
              <a:rPr lang="en-US" dirty="0"/>
              <a:t>Professional Learning Network</a:t>
            </a:r>
          </a:p>
        </p:txBody>
      </p:sp>
      <p:sp>
        <p:nvSpPr>
          <p:cNvPr id="3" name="Content Placeholder 2">
            <a:extLst>
              <a:ext uri="{FF2B5EF4-FFF2-40B4-BE49-F238E27FC236}">
                <a16:creationId xmlns:a16="http://schemas.microsoft.com/office/drawing/2014/main" id="{5FA53B4B-3E5E-DC45-B39D-5460A33C1BF0}"/>
              </a:ext>
            </a:extLst>
          </p:cNvPr>
          <p:cNvSpPr>
            <a:spLocks noGrp="1"/>
          </p:cNvSpPr>
          <p:nvPr>
            <p:ph sz="quarter" idx="10"/>
          </p:nvPr>
        </p:nvSpPr>
        <p:spPr>
          <a:xfrm>
            <a:off x="533400" y="1676400"/>
            <a:ext cx="4953000" cy="4431983"/>
          </a:xfrm>
        </p:spPr>
        <p:txBody>
          <a:bodyPr/>
          <a:lstStyle/>
          <a:p>
            <a:r>
              <a:rPr lang="en-US" sz="2400" dirty="0">
                <a:solidFill>
                  <a:schemeClr val="tx1"/>
                </a:solidFill>
              </a:rPr>
              <a:t>Your professional learning network should reflect your values, passions, and area(s) of expertise. Identify organizations and individuals whose mission statements and resources align with your personal beliefs about teaching and learning. For many organizations, you can subscribe to their email list, bookmark their blog, follow them on social media, or sign up for in-person or virtual events.</a:t>
            </a:r>
            <a:endParaRPr lang="en-US" sz="1800" dirty="0">
              <a:solidFill>
                <a:schemeClr val="tx1"/>
              </a:solidFill>
            </a:endParaRPr>
          </a:p>
        </p:txBody>
      </p:sp>
      <p:sp>
        <p:nvSpPr>
          <p:cNvPr id="7" name="Slide Number Placeholder 6">
            <a:extLst>
              <a:ext uri="{FF2B5EF4-FFF2-40B4-BE49-F238E27FC236}">
                <a16:creationId xmlns:a16="http://schemas.microsoft.com/office/drawing/2014/main" id="{79E9A8E3-7BDE-C94A-8CFD-A586B4788708}"/>
              </a:ext>
            </a:extLst>
          </p:cNvPr>
          <p:cNvSpPr>
            <a:spLocks noGrp="1"/>
          </p:cNvSpPr>
          <p:nvPr>
            <p:ph type="sldNum" sz="quarter" idx="14"/>
          </p:nvPr>
        </p:nvSpPr>
        <p:spPr/>
        <p:txBody>
          <a:bodyPr/>
          <a:lstStyle/>
          <a:p>
            <a:fld id="{B6FDC2BC-9D21-CA4B-9293-99A3AD770EFC}" type="slidenum">
              <a:rPr lang="en-US" smtClean="0"/>
              <a:t>20</a:t>
            </a:fld>
            <a:endParaRPr lang="en-US" dirty="0"/>
          </a:p>
        </p:txBody>
      </p:sp>
      <p:pic>
        <p:nvPicPr>
          <p:cNvPr id="11" name="Picture 10" descr="A diagram that depicts Shared Values and Beliefs, Shared Interests and Diverse Perspectives and Voices.">
            <a:extLst>
              <a:ext uri="{FF2B5EF4-FFF2-40B4-BE49-F238E27FC236}">
                <a16:creationId xmlns:a16="http://schemas.microsoft.com/office/drawing/2014/main" id="{E121B034-A843-5B47-8E36-1B1BF360A3EE}"/>
              </a:ext>
            </a:extLst>
          </p:cNvPr>
          <p:cNvPicPr>
            <a:picLocks noChangeAspect="1"/>
          </p:cNvPicPr>
          <p:nvPr/>
        </p:nvPicPr>
        <p:blipFill>
          <a:blip r:embed="rId2"/>
          <a:stretch>
            <a:fillRect/>
          </a:stretch>
        </p:blipFill>
        <p:spPr>
          <a:xfrm>
            <a:off x="5181600" y="1517698"/>
            <a:ext cx="6059985" cy="5111750"/>
          </a:xfrm>
          <a:prstGeom prst="rect">
            <a:avLst/>
          </a:prstGeom>
        </p:spPr>
      </p:pic>
    </p:spTree>
    <p:extLst>
      <p:ext uri="{BB962C8B-B14F-4D97-AF65-F5344CB8AC3E}">
        <p14:creationId xmlns:p14="http://schemas.microsoft.com/office/powerpoint/2010/main" val="106869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E5F7B0-A589-6E4D-A15E-BBE1D5747055}"/>
              </a:ext>
            </a:extLst>
          </p:cNvPr>
          <p:cNvSpPr>
            <a:spLocks noGrp="1"/>
          </p:cNvSpPr>
          <p:nvPr>
            <p:ph type="title"/>
          </p:nvPr>
        </p:nvSpPr>
        <p:spPr/>
        <p:txBody>
          <a:bodyPr/>
          <a:lstStyle/>
          <a:p>
            <a:r>
              <a:rPr lang="en-US" dirty="0">
                <a:solidFill>
                  <a:schemeClr val="bg1"/>
                </a:solidFill>
              </a:rPr>
              <a:t>Silent Chat Discussion </a:t>
            </a:r>
          </a:p>
        </p:txBody>
      </p:sp>
      <p:sp>
        <p:nvSpPr>
          <p:cNvPr id="10" name="Content Placeholder 9">
            <a:extLst>
              <a:ext uri="{FF2B5EF4-FFF2-40B4-BE49-F238E27FC236}">
                <a16:creationId xmlns:a16="http://schemas.microsoft.com/office/drawing/2014/main" id="{32C7F06B-4146-1F46-8EA7-635FC52ECFA9}"/>
              </a:ext>
            </a:extLst>
          </p:cNvPr>
          <p:cNvSpPr>
            <a:spLocks noGrp="1"/>
          </p:cNvSpPr>
          <p:nvPr>
            <p:ph sz="quarter" idx="11"/>
          </p:nvPr>
        </p:nvSpPr>
        <p:spPr>
          <a:xfrm>
            <a:off x="6324600" y="533400"/>
            <a:ext cx="5334000" cy="5791200"/>
          </a:xfrm>
        </p:spPr>
        <p:txBody>
          <a:bodyPr>
            <a:normAutofit/>
          </a:bodyPr>
          <a:lstStyle/>
          <a:p>
            <a:pPr fontAlgn="base"/>
            <a:r>
              <a:rPr lang="en-US" sz="4000" dirty="0"/>
              <a:t>Who is currently in your professional learning network?</a:t>
            </a:r>
          </a:p>
          <a:p>
            <a:pPr fontAlgn="base"/>
            <a:r>
              <a:rPr lang="en-US" sz="4000" dirty="0"/>
              <a:t>How will a diverse PLN support your CR-SE learning environment?</a:t>
            </a:r>
          </a:p>
          <a:p>
            <a:pPr marL="0" indent="0">
              <a:buNone/>
            </a:pPr>
            <a:endParaRPr lang="en-US" sz="4000" dirty="0"/>
          </a:p>
        </p:txBody>
      </p:sp>
      <p:sp>
        <p:nvSpPr>
          <p:cNvPr id="7" name="Slide Number Placeholder 6">
            <a:extLst>
              <a:ext uri="{FF2B5EF4-FFF2-40B4-BE49-F238E27FC236}">
                <a16:creationId xmlns:a16="http://schemas.microsoft.com/office/drawing/2014/main" id="{EA3D06CE-2DD5-1F4B-AC2E-93B80E3CF232}"/>
              </a:ext>
            </a:extLst>
          </p:cNvPr>
          <p:cNvSpPr>
            <a:spLocks noGrp="1"/>
          </p:cNvSpPr>
          <p:nvPr>
            <p:ph type="sldNum" sz="quarter" idx="14"/>
          </p:nvPr>
        </p:nvSpPr>
        <p:spPr/>
        <p:txBody>
          <a:bodyPr/>
          <a:lstStyle/>
          <a:p>
            <a:fld id="{B6FDC2BC-9D21-CA4B-9293-99A3AD770EFC}" type="slidenum">
              <a:rPr lang="en-US" smtClean="0"/>
              <a:t>21</a:t>
            </a:fld>
            <a:endParaRPr lang="en-US" dirty="0"/>
          </a:p>
        </p:txBody>
      </p:sp>
    </p:spTree>
    <p:extLst>
      <p:ext uri="{BB962C8B-B14F-4D97-AF65-F5344CB8AC3E}">
        <p14:creationId xmlns:p14="http://schemas.microsoft.com/office/powerpoint/2010/main" val="3605699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Learning Objectives Recap</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125200" cy="4648199"/>
          </a:xfrm>
        </p:spPr>
        <p:txBody>
          <a:bodyPr>
            <a:noAutofit/>
          </a:bodyPr>
          <a:lstStyle/>
          <a:p>
            <a:pPr fontAlgn="base"/>
            <a:r>
              <a:rPr lang="en-US" sz="2000" b="1" dirty="0"/>
              <a:t>“Holding Ourselves Accountable” </a:t>
            </a:r>
            <a:r>
              <a:rPr lang="en-US" sz="2000" dirty="0"/>
              <a:t>— Maya Angelou said, “Do the best you can until you know better. Then when you know better, do better.” This was a personal insight that she made about her circumstances and it still rings true today. The keyword in this fourth principle is </a:t>
            </a:r>
            <a:r>
              <a:rPr lang="en-US" sz="2000" i="1" dirty="0"/>
              <a:t>ongoing</a:t>
            </a:r>
            <a:r>
              <a:rPr lang="en-US" sz="2000" dirty="0"/>
              <a:t>. The more we learn, explore, ask questions, and reflect, the more confident we are to implement necessary and lasting change. </a:t>
            </a:r>
          </a:p>
          <a:p>
            <a:pPr fontAlgn="base"/>
            <a:r>
              <a:rPr lang="en-US" sz="2000" b="1" dirty="0"/>
              <a:t>“Continuously Educating Ourselves”</a:t>
            </a:r>
            <a:r>
              <a:rPr lang="en-US" sz="2000" dirty="0"/>
              <a:t> — Being a learning educator means that we each need to put in the work to stay current on educational trends, research, and more. Many vision and mission statements include the term</a:t>
            </a:r>
            <a:r>
              <a:rPr lang="en-US" sz="2000" i="1" dirty="0"/>
              <a:t> lifelong learning</a:t>
            </a:r>
            <a:r>
              <a:rPr lang="en-US" sz="2000" dirty="0"/>
              <a:t>. As educators, we need to have that same mindset. What new learning did you attain today?</a:t>
            </a:r>
          </a:p>
          <a:p>
            <a:r>
              <a:rPr lang="en-US" sz="2000" b="1" dirty="0"/>
              <a:t>“Intentionally Growing Our PLN”</a:t>
            </a:r>
            <a:r>
              <a:rPr lang="en-US" sz="2000" dirty="0"/>
              <a:t> — In this digital age of social media, it is easy to access and grow your professional learning network. Not only that, but it can expand across the globe! How are you leveraging social media to grow your network? How does expanding your PLN support you in continuously educating yourself?</a:t>
            </a:r>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22</a:t>
            </a:fld>
            <a:endParaRPr lang="en-US" dirty="0"/>
          </a:p>
        </p:txBody>
      </p:sp>
    </p:spTree>
    <p:extLst>
      <p:ext uri="{BB962C8B-B14F-4D97-AF65-F5344CB8AC3E}">
        <p14:creationId xmlns:p14="http://schemas.microsoft.com/office/powerpoint/2010/main" val="122734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BB48EA-8A5C-E448-BF8A-B406D05458FD}"/>
              </a:ext>
            </a:extLst>
          </p:cNvPr>
          <p:cNvSpPr>
            <a:spLocks noGrp="1"/>
          </p:cNvSpPr>
          <p:nvPr>
            <p:ph type="title"/>
          </p:nvPr>
        </p:nvSpPr>
        <p:spPr/>
        <p:txBody>
          <a:bodyPr/>
          <a:lstStyle/>
          <a:p>
            <a:r>
              <a:rPr lang="en-US" dirty="0">
                <a:solidFill>
                  <a:schemeClr val="bg1"/>
                </a:solidFill>
              </a:rPr>
              <a:t>Thank you for attending</a:t>
            </a:r>
          </a:p>
        </p:txBody>
      </p:sp>
      <p:sp>
        <p:nvSpPr>
          <p:cNvPr id="9" name="Content Placeholder 8">
            <a:extLst>
              <a:ext uri="{FF2B5EF4-FFF2-40B4-BE49-F238E27FC236}">
                <a16:creationId xmlns:a16="http://schemas.microsoft.com/office/drawing/2014/main" id="{DF145F77-8A28-4D4E-8607-572B2AB41C4C}"/>
              </a:ext>
            </a:extLst>
          </p:cNvPr>
          <p:cNvSpPr>
            <a:spLocks noGrp="1"/>
          </p:cNvSpPr>
          <p:nvPr>
            <p:ph sz="quarter" idx="11"/>
          </p:nvPr>
        </p:nvSpPr>
        <p:spPr>
          <a:xfrm>
            <a:off x="2209800" y="4267200"/>
            <a:ext cx="6400800" cy="1524000"/>
          </a:xfrm>
        </p:spPr>
        <p:txBody>
          <a:bodyPr>
            <a:normAutofit fontScale="70000" lnSpcReduction="20000"/>
          </a:bodyPr>
          <a:lstStyle/>
          <a:p>
            <a:pPr lvl="0"/>
            <a:r>
              <a:rPr lang="en-US" sz="3700" dirty="0">
                <a:solidFill>
                  <a:schemeClr val="bg1"/>
                </a:solidFill>
              </a:rPr>
              <a:t>CULTURALLY RESPONSIVE-SUSTAINING EDUCATION IN REMOTE AND HYBRID ENVIRONMENTS</a:t>
            </a:r>
          </a:p>
          <a:p>
            <a:pPr lvl="0"/>
            <a:r>
              <a:rPr lang="en-US" sz="2600" dirty="0">
                <a:solidFill>
                  <a:schemeClr val="bg1"/>
                </a:solidFill>
              </a:rPr>
              <a:t>Module 5 – Ongoing Professional Learning</a:t>
            </a:r>
          </a:p>
        </p:txBody>
      </p:sp>
      <p:sp>
        <p:nvSpPr>
          <p:cNvPr id="7" name="Slide Number Placeholder 6">
            <a:extLst>
              <a:ext uri="{FF2B5EF4-FFF2-40B4-BE49-F238E27FC236}">
                <a16:creationId xmlns:a16="http://schemas.microsoft.com/office/drawing/2014/main" id="{C635EBC7-2FD5-BD4C-8F6F-8B647E73B2B4}"/>
              </a:ext>
            </a:extLst>
          </p:cNvPr>
          <p:cNvSpPr>
            <a:spLocks noGrp="1"/>
          </p:cNvSpPr>
          <p:nvPr>
            <p:ph type="sldNum" sz="quarter" idx="10"/>
          </p:nvPr>
        </p:nvSpPr>
        <p:spPr/>
        <p:txBody>
          <a:bodyPr/>
          <a:lstStyle/>
          <a:p>
            <a:fld id="{B6FDC2BC-9D21-CA4B-9293-99A3AD770EFC}" type="slidenum">
              <a:rPr lang="en-US" smtClean="0"/>
              <a:t>23</a:t>
            </a:fld>
            <a:endParaRPr lang="en-US" dirty="0"/>
          </a:p>
        </p:txBody>
      </p:sp>
    </p:spTree>
    <p:extLst>
      <p:ext uri="{BB962C8B-B14F-4D97-AF65-F5344CB8AC3E}">
        <p14:creationId xmlns:p14="http://schemas.microsoft.com/office/powerpoint/2010/main" val="253699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D1C-EAFB-184D-B202-2ACEDA1ADC0E}"/>
              </a:ext>
            </a:extLst>
          </p:cNvPr>
          <p:cNvSpPr>
            <a:spLocks noGrp="1"/>
          </p:cNvSpPr>
          <p:nvPr>
            <p:ph type="title"/>
          </p:nvPr>
        </p:nvSpPr>
        <p:spPr/>
        <p:txBody>
          <a:bodyPr/>
          <a:lstStyle/>
          <a:p>
            <a:r>
              <a:rPr lang="en-US" dirty="0"/>
              <a:t>Immersive Scenario </a:t>
            </a:r>
            <a:r>
              <a:rPr lang="en-US" b="1" dirty="0"/>
              <a:t>Part 2</a:t>
            </a:r>
          </a:p>
        </p:txBody>
      </p:sp>
      <p:sp>
        <p:nvSpPr>
          <p:cNvPr id="4" name="Content Placeholder 3">
            <a:extLst>
              <a:ext uri="{FF2B5EF4-FFF2-40B4-BE49-F238E27FC236}">
                <a16:creationId xmlns:a16="http://schemas.microsoft.com/office/drawing/2014/main" id="{3BB2392C-5F21-5647-91D5-0DCE06D870E3}"/>
              </a:ext>
            </a:extLst>
          </p:cNvPr>
          <p:cNvSpPr>
            <a:spLocks noGrp="1"/>
          </p:cNvSpPr>
          <p:nvPr>
            <p:ph sz="quarter" idx="11"/>
          </p:nvPr>
        </p:nvSpPr>
        <p:spPr>
          <a:xfrm>
            <a:off x="533400" y="1676400"/>
            <a:ext cx="6477000" cy="4648200"/>
          </a:xfrm>
        </p:spPr>
        <p:txBody>
          <a:bodyPr>
            <a:noAutofit/>
          </a:bodyPr>
          <a:lstStyle/>
          <a:p>
            <a:pPr marL="0" indent="0">
              <a:buNone/>
            </a:pPr>
            <a:r>
              <a:rPr lang="en-US" sz="1800" dirty="0"/>
              <a:t>Surgeon A has a comprehensive curriculum vitae (CV) — a  list of information that includes academic background, teaching experience, degrees, research, awards, publications, presentations, and other achievements. From this CV, you are able to see Surgeon A’s current and past research, read up on their publications, see what they have accomplished, find out how they have advanced their knowledge to keep current with research, and learn where they have presented over the past twenty years. </a:t>
            </a:r>
          </a:p>
          <a:p>
            <a:pPr marL="0" indent="0">
              <a:buNone/>
            </a:pPr>
            <a:r>
              <a:rPr lang="en-US" sz="1800" dirty="0"/>
              <a:t>Surgeon B has a less comprehensive CV. Upon further searching, you find no evidence that this surgeon has engaged in professional learning or research in the past twenty years since receiving their medical degree.</a:t>
            </a:r>
          </a:p>
          <a:p>
            <a:pPr marL="0" indent="0">
              <a:buNone/>
            </a:pPr>
            <a:r>
              <a:rPr lang="en-US" sz="1800" b="1" dirty="0"/>
              <a:t>Which surgeon would you want to pursue? Why?</a:t>
            </a:r>
          </a:p>
          <a:p>
            <a:pPr marL="0" indent="0">
              <a:buNone/>
            </a:pPr>
            <a:br>
              <a:rPr lang="en-US" sz="1800" dirty="0"/>
            </a:br>
            <a:endParaRPr lang="en-US" sz="1800" dirty="0"/>
          </a:p>
        </p:txBody>
      </p:sp>
      <p:sp>
        <p:nvSpPr>
          <p:cNvPr id="7" name="Slide Number Placeholder 6">
            <a:extLst>
              <a:ext uri="{FF2B5EF4-FFF2-40B4-BE49-F238E27FC236}">
                <a16:creationId xmlns:a16="http://schemas.microsoft.com/office/drawing/2014/main" id="{78F183CF-9BBE-1A4C-9B42-DF62EDA05540}"/>
              </a:ext>
            </a:extLst>
          </p:cNvPr>
          <p:cNvSpPr>
            <a:spLocks noGrp="1"/>
          </p:cNvSpPr>
          <p:nvPr>
            <p:ph type="sldNum" sz="quarter" idx="14"/>
          </p:nvPr>
        </p:nvSpPr>
        <p:spPr/>
        <p:txBody>
          <a:bodyPr/>
          <a:lstStyle/>
          <a:p>
            <a:fld id="{B6FDC2BC-9D21-CA4B-9293-99A3AD770EFC}" type="slidenum">
              <a:rPr lang="en-US" smtClean="0"/>
              <a:t>3</a:t>
            </a:fld>
            <a:endParaRPr lang="en-US" dirty="0"/>
          </a:p>
        </p:txBody>
      </p:sp>
      <p:pic>
        <p:nvPicPr>
          <p:cNvPr id="1026" name="Picture 2" descr="Image of surgeons in operating room about to administer anesthesia.">
            <a:extLst>
              <a:ext uri="{FF2B5EF4-FFF2-40B4-BE49-F238E27FC236}">
                <a16:creationId xmlns:a16="http://schemas.microsoft.com/office/drawing/2014/main" id="{1F9D1A99-F94E-5548-8282-7A713BED6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2209800"/>
            <a:ext cx="4546600"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1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D1C-EAFB-184D-B202-2ACEDA1ADC0E}"/>
              </a:ext>
            </a:extLst>
          </p:cNvPr>
          <p:cNvSpPr>
            <a:spLocks noGrp="1"/>
          </p:cNvSpPr>
          <p:nvPr>
            <p:ph type="title"/>
          </p:nvPr>
        </p:nvSpPr>
        <p:spPr/>
        <p:txBody>
          <a:bodyPr/>
          <a:lstStyle/>
          <a:p>
            <a:r>
              <a:rPr lang="en-US" dirty="0"/>
              <a:t>Immersive Scenario </a:t>
            </a:r>
            <a:r>
              <a:rPr lang="en-US" b="1" dirty="0"/>
              <a:t>Part 3</a:t>
            </a:r>
          </a:p>
        </p:txBody>
      </p:sp>
      <p:sp>
        <p:nvSpPr>
          <p:cNvPr id="4" name="Content Placeholder 3">
            <a:extLst>
              <a:ext uri="{FF2B5EF4-FFF2-40B4-BE49-F238E27FC236}">
                <a16:creationId xmlns:a16="http://schemas.microsoft.com/office/drawing/2014/main" id="{3BB2392C-5F21-5647-91D5-0DCE06D870E3}"/>
              </a:ext>
            </a:extLst>
          </p:cNvPr>
          <p:cNvSpPr>
            <a:spLocks noGrp="1"/>
          </p:cNvSpPr>
          <p:nvPr>
            <p:ph sz="quarter" idx="11"/>
          </p:nvPr>
        </p:nvSpPr>
        <p:spPr>
          <a:xfrm>
            <a:off x="4114799" y="1480595"/>
            <a:ext cx="7580453" cy="4648200"/>
          </a:xfrm>
        </p:spPr>
        <p:txBody>
          <a:bodyPr>
            <a:noAutofit/>
          </a:bodyPr>
          <a:lstStyle/>
          <a:p>
            <a:pPr marL="0" indent="0">
              <a:lnSpc>
                <a:spcPct val="110000"/>
              </a:lnSpc>
              <a:buNone/>
            </a:pPr>
            <a:r>
              <a:rPr lang="en-US" sz="2200" dirty="0"/>
              <a:t>Professional learning is important, no matter what your career is. As educators, we are in charge of taking care of students’ minds, so being a learning teacher is essential. Keeping abreast of current educational trends and research, new resources and tools, and more is a critical part of furthering your own knowledge. Although this is the final module for engaging with Culturally Responsive Teaching, it should not be the final time that you further your learning on this topic. This module will provide you with some final nuggets of information about equity and cultural responsiveness, and highlight some ways you can continue to extend your professional learning network (PLN). How will you continue to be a learning teacher?</a:t>
            </a:r>
          </a:p>
        </p:txBody>
      </p:sp>
      <p:sp>
        <p:nvSpPr>
          <p:cNvPr id="7" name="Slide Number Placeholder 6">
            <a:extLst>
              <a:ext uri="{FF2B5EF4-FFF2-40B4-BE49-F238E27FC236}">
                <a16:creationId xmlns:a16="http://schemas.microsoft.com/office/drawing/2014/main" id="{78F183CF-9BBE-1A4C-9B42-DF62EDA05540}"/>
              </a:ext>
            </a:extLst>
          </p:cNvPr>
          <p:cNvSpPr>
            <a:spLocks noGrp="1"/>
          </p:cNvSpPr>
          <p:nvPr>
            <p:ph type="sldNum" sz="quarter" idx="14"/>
          </p:nvPr>
        </p:nvSpPr>
        <p:spPr/>
        <p:txBody>
          <a:bodyPr/>
          <a:lstStyle/>
          <a:p>
            <a:fld id="{B6FDC2BC-9D21-CA4B-9293-99A3AD770EFC}" type="slidenum">
              <a:rPr lang="en-US" smtClean="0"/>
              <a:t>4</a:t>
            </a:fld>
            <a:endParaRPr lang="en-US" dirty="0"/>
          </a:p>
        </p:txBody>
      </p:sp>
      <p:pic>
        <p:nvPicPr>
          <p:cNvPr id="2050" name="Picture 2" descr="A human hand writing the words Keep Educating Yourself on a black board.">
            <a:extLst>
              <a:ext uri="{FF2B5EF4-FFF2-40B4-BE49-F238E27FC236}">
                <a16:creationId xmlns:a16="http://schemas.microsoft.com/office/drawing/2014/main" id="{5AA341FA-56CC-D646-94FF-57A4F3DF5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5645"/>
            <a:ext cx="386080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0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E5F7B0-A589-6E4D-A15E-BBE1D5747055}"/>
              </a:ext>
            </a:extLst>
          </p:cNvPr>
          <p:cNvSpPr>
            <a:spLocks noGrp="1"/>
          </p:cNvSpPr>
          <p:nvPr>
            <p:ph type="title"/>
          </p:nvPr>
        </p:nvSpPr>
        <p:spPr/>
        <p:txBody>
          <a:bodyPr/>
          <a:lstStyle/>
          <a:p>
            <a:r>
              <a:rPr lang="en-US" dirty="0">
                <a:solidFill>
                  <a:schemeClr val="bg1"/>
                </a:solidFill>
              </a:rPr>
              <a:t>BOR Reflection </a:t>
            </a:r>
            <a:br>
              <a:rPr lang="en-US" dirty="0">
                <a:solidFill>
                  <a:schemeClr val="bg1"/>
                </a:solidFill>
              </a:rPr>
            </a:br>
            <a:r>
              <a:rPr lang="en-US" dirty="0">
                <a:solidFill>
                  <a:schemeClr val="bg1"/>
                </a:solidFill>
              </a:rPr>
              <a:t>(7 minutes)</a:t>
            </a:r>
          </a:p>
        </p:txBody>
      </p:sp>
      <p:sp>
        <p:nvSpPr>
          <p:cNvPr id="10" name="Content Placeholder 9">
            <a:extLst>
              <a:ext uri="{FF2B5EF4-FFF2-40B4-BE49-F238E27FC236}">
                <a16:creationId xmlns:a16="http://schemas.microsoft.com/office/drawing/2014/main" id="{32C7F06B-4146-1F46-8EA7-635FC52ECFA9}"/>
              </a:ext>
            </a:extLst>
          </p:cNvPr>
          <p:cNvSpPr>
            <a:spLocks noGrp="1"/>
          </p:cNvSpPr>
          <p:nvPr>
            <p:ph sz="quarter" idx="11"/>
          </p:nvPr>
        </p:nvSpPr>
        <p:spPr>
          <a:xfrm>
            <a:off x="6324600" y="1676400"/>
            <a:ext cx="5334000" cy="4038600"/>
          </a:xfrm>
        </p:spPr>
        <p:txBody>
          <a:bodyPr/>
          <a:lstStyle/>
          <a:p>
            <a:pPr marL="0" indent="0">
              <a:buNone/>
            </a:pPr>
            <a:r>
              <a:rPr lang="en-US" b="1" dirty="0"/>
              <a:t>In your breakout rooms….</a:t>
            </a:r>
          </a:p>
          <a:p>
            <a:r>
              <a:rPr lang="en-US" dirty="0"/>
              <a:t>Quickly introduce yourself and your role to the group</a:t>
            </a:r>
          </a:p>
          <a:p>
            <a:r>
              <a:rPr lang="en-US" dirty="0"/>
              <a:t>Discuss the question, “How will you continue to be a learning teacher?”</a:t>
            </a:r>
          </a:p>
          <a:p>
            <a:endParaRPr lang="en-US" dirty="0"/>
          </a:p>
        </p:txBody>
      </p:sp>
      <p:sp>
        <p:nvSpPr>
          <p:cNvPr id="7" name="Slide Number Placeholder 6">
            <a:extLst>
              <a:ext uri="{FF2B5EF4-FFF2-40B4-BE49-F238E27FC236}">
                <a16:creationId xmlns:a16="http://schemas.microsoft.com/office/drawing/2014/main" id="{EA3D06CE-2DD5-1F4B-AC2E-93B80E3CF232}"/>
              </a:ext>
            </a:extLst>
          </p:cNvPr>
          <p:cNvSpPr>
            <a:spLocks noGrp="1"/>
          </p:cNvSpPr>
          <p:nvPr>
            <p:ph type="sldNum" sz="quarter" idx="14"/>
          </p:nvPr>
        </p:nvSpPr>
        <p:spPr/>
        <p:txBody>
          <a:bodyPr/>
          <a:lstStyle/>
          <a:p>
            <a:fld id="{B6FDC2BC-9D21-CA4B-9293-99A3AD770EFC}" type="slidenum">
              <a:rPr lang="en-US" smtClean="0"/>
              <a:t>5</a:t>
            </a:fld>
            <a:endParaRPr lang="en-US" dirty="0"/>
          </a:p>
        </p:txBody>
      </p:sp>
    </p:spTree>
    <p:extLst>
      <p:ext uri="{BB962C8B-B14F-4D97-AF65-F5344CB8AC3E}">
        <p14:creationId xmlns:p14="http://schemas.microsoft.com/office/powerpoint/2010/main" val="278414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37DD6E-AE7C-7449-8A24-37A36F85CA90}"/>
              </a:ext>
            </a:extLst>
          </p:cNvPr>
          <p:cNvSpPr>
            <a:spLocks noGrp="1"/>
          </p:cNvSpPr>
          <p:nvPr>
            <p:ph type="title"/>
          </p:nvPr>
        </p:nvSpPr>
        <p:spPr>
          <a:xfrm>
            <a:off x="0" y="533400"/>
            <a:ext cx="5562600" cy="1981200"/>
          </a:xfrm>
        </p:spPr>
        <p:txBody>
          <a:bodyPr/>
          <a:lstStyle/>
          <a:p>
            <a:r>
              <a:rPr lang="en-US" dirty="0"/>
              <a:t>Ongoing Professional Learning</a:t>
            </a:r>
          </a:p>
        </p:txBody>
      </p:sp>
      <p:pic>
        <p:nvPicPr>
          <p:cNvPr id="3" name="Picture 2" descr="Illustration of a tree with silhouettes of people in the foreground. The trunk of the tree is labeled &quot;students&quot; and the branches are labeled, &quot;teachers, school leaders, district leaders, community members, education department policy makers, higher education faculty, students and families&quot;.">
            <a:extLst>
              <a:ext uri="{FF2B5EF4-FFF2-40B4-BE49-F238E27FC236}">
                <a16:creationId xmlns:a16="http://schemas.microsoft.com/office/drawing/2014/main" id="{D85A4FC4-EBA3-F74E-9393-BA1A4155FAA0}"/>
              </a:ext>
            </a:extLst>
          </p:cNvPr>
          <p:cNvPicPr>
            <a:picLocks noChangeAspect="1"/>
          </p:cNvPicPr>
          <p:nvPr/>
        </p:nvPicPr>
        <p:blipFill rotWithShape="1">
          <a:blip r:embed="rId2"/>
          <a:srcRect b="5555"/>
          <a:stretch/>
        </p:blipFill>
        <p:spPr>
          <a:xfrm>
            <a:off x="3868025" y="85813"/>
            <a:ext cx="8323975" cy="6772188"/>
          </a:xfrm>
          <a:prstGeom prst="rect">
            <a:avLst/>
          </a:prstGeom>
        </p:spPr>
      </p:pic>
      <p:sp>
        <p:nvSpPr>
          <p:cNvPr id="13" name="Content Placeholder 8">
            <a:extLst>
              <a:ext uri="{FF2B5EF4-FFF2-40B4-BE49-F238E27FC236}">
                <a16:creationId xmlns:a16="http://schemas.microsoft.com/office/drawing/2014/main" id="{14E6AC80-157A-0D44-9DBB-625879FD9EAB}"/>
              </a:ext>
            </a:extLst>
          </p:cNvPr>
          <p:cNvSpPr txBox="1">
            <a:spLocks/>
          </p:cNvSpPr>
          <p:nvPr/>
        </p:nvSpPr>
        <p:spPr>
          <a:xfrm>
            <a:off x="4343400" y="685800"/>
            <a:ext cx="2438400" cy="182879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sz="1000" b="1" dirty="0">
                <a:solidFill>
                  <a:schemeClr val="bg1"/>
                </a:solidFill>
              </a:rPr>
              <a:t>Welcoming and </a:t>
            </a:r>
            <a:br>
              <a:rPr lang="en-US" sz="1000" b="1" dirty="0">
                <a:solidFill>
                  <a:schemeClr val="bg1"/>
                </a:solidFill>
              </a:rPr>
            </a:br>
            <a:r>
              <a:rPr lang="en-US" sz="1000" b="1" dirty="0">
                <a:solidFill>
                  <a:schemeClr val="bg1"/>
                </a:solidFill>
              </a:rPr>
              <a:t>Affirming Environment</a:t>
            </a:r>
          </a:p>
          <a:p>
            <a:pPr marL="0" indent="0" algn="ctr">
              <a:spcBef>
                <a:spcPts val="0"/>
              </a:spcBef>
              <a:spcAft>
                <a:spcPts val="400"/>
              </a:spcAft>
              <a:buFont typeface="Wingdings" pitchFamily="2" charset="2"/>
              <a:buNone/>
            </a:pPr>
            <a:r>
              <a:rPr lang="en-US" sz="900" dirty="0">
                <a:solidFill>
                  <a:schemeClr val="bg1"/>
                </a:solidFill>
              </a:rPr>
              <a:t>Collective responsibility to learn about </a:t>
            </a:r>
            <a:br>
              <a:rPr lang="en-US" sz="900" dirty="0">
                <a:solidFill>
                  <a:schemeClr val="bg1"/>
                </a:solidFill>
              </a:rPr>
            </a:br>
            <a:r>
              <a:rPr lang="en-US" sz="900" dirty="0">
                <a:solidFill>
                  <a:schemeClr val="bg1"/>
                </a:solidFill>
              </a:rPr>
              <a:t>student cultures and communities.</a:t>
            </a:r>
          </a:p>
          <a:p>
            <a:pPr marL="0" indent="0" algn="ctr">
              <a:spcBef>
                <a:spcPts val="0"/>
              </a:spcBef>
              <a:spcAft>
                <a:spcPts val="400"/>
              </a:spcAft>
              <a:buFont typeface="Wingdings" pitchFamily="2" charset="2"/>
              <a:buNone/>
            </a:pPr>
            <a:r>
              <a:rPr lang="en-US" sz="900" dirty="0">
                <a:solidFill>
                  <a:schemeClr val="bg1"/>
                </a:solidFill>
              </a:rPr>
              <a:t>Close relationships with </a:t>
            </a:r>
            <a:br>
              <a:rPr lang="en-US" sz="900" dirty="0">
                <a:solidFill>
                  <a:schemeClr val="bg1"/>
                </a:solidFill>
              </a:rPr>
            </a:br>
            <a:r>
              <a:rPr lang="en-US" sz="900" dirty="0">
                <a:solidFill>
                  <a:schemeClr val="bg1"/>
                </a:solidFill>
              </a:rPr>
              <a:t>Students &amp; Families.</a:t>
            </a:r>
          </a:p>
          <a:p>
            <a:pPr marL="0" indent="0" algn="ctr">
              <a:spcBef>
                <a:spcPts val="0"/>
              </a:spcBef>
              <a:spcAft>
                <a:spcPts val="400"/>
              </a:spcAft>
              <a:buFont typeface="Wingdings" pitchFamily="2" charset="2"/>
              <a:buNone/>
            </a:pPr>
            <a:r>
              <a:rPr lang="en-US" sz="900" dirty="0">
                <a:solidFill>
                  <a:schemeClr val="bg1"/>
                </a:solidFill>
              </a:rPr>
              <a:t>Social-Emotional Learning Programs.</a:t>
            </a:r>
          </a:p>
          <a:p>
            <a:pPr marL="0" indent="0" algn="ctr">
              <a:spcBef>
                <a:spcPts val="0"/>
              </a:spcBef>
              <a:spcAft>
                <a:spcPts val="400"/>
              </a:spcAft>
              <a:buFont typeface="Wingdings" pitchFamily="2" charset="2"/>
              <a:buNone/>
            </a:pPr>
            <a:r>
              <a:rPr lang="en-US" sz="900" dirty="0">
                <a:solidFill>
                  <a:schemeClr val="bg1"/>
                </a:solidFill>
              </a:rPr>
              <a:t>Materials that represent and </a:t>
            </a:r>
            <a:br>
              <a:rPr lang="en-US" sz="900" dirty="0">
                <a:solidFill>
                  <a:schemeClr val="bg1"/>
                </a:solidFill>
              </a:rPr>
            </a:br>
            <a:r>
              <a:rPr lang="en-US" sz="900" dirty="0">
                <a:solidFill>
                  <a:schemeClr val="bg1"/>
                </a:solidFill>
              </a:rPr>
              <a:t>affirm student identities.</a:t>
            </a:r>
          </a:p>
        </p:txBody>
      </p:sp>
      <p:sp>
        <p:nvSpPr>
          <p:cNvPr id="14" name="Content Placeholder 8">
            <a:extLst>
              <a:ext uri="{FF2B5EF4-FFF2-40B4-BE49-F238E27FC236}">
                <a16:creationId xmlns:a16="http://schemas.microsoft.com/office/drawing/2014/main" id="{92B70641-A6E4-F34D-B44E-C2744D6C3729}"/>
              </a:ext>
            </a:extLst>
          </p:cNvPr>
          <p:cNvSpPr txBox="1">
            <a:spLocks/>
          </p:cNvSpPr>
          <p:nvPr/>
        </p:nvSpPr>
        <p:spPr>
          <a:xfrm>
            <a:off x="9753600" y="808110"/>
            <a:ext cx="2438400" cy="158676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sz="1000" b="1" dirty="0">
                <a:solidFill>
                  <a:schemeClr val="bg1"/>
                </a:solidFill>
              </a:rPr>
              <a:t>High Expectations </a:t>
            </a:r>
            <a:br>
              <a:rPr lang="en-US" sz="1000" b="1" dirty="0">
                <a:solidFill>
                  <a:schemeClr val="bg1"/>
                </a:solidFill>
              </a:rPr>
            </a:br>
            <a:r>
              <a:rPr lang="en-US" sz="1000" b="1" dirty="0">
                <a:solidFill>
                  <a:schemeClr val="bg1"/>
                </a:solidFill>
              </a:rPr>
              <a:t>and Rigorous Instruction</a:t>
            </a:r>
          </a:p>
          <a:p>
            <a:pPr marL="0" indent="0" algn="ctr">
              <a:spcBef>
                <a:spcPts val="0"/>
              </a:spcBef>
              <a:spcAft>
                <a:spcPts val="400"/>
              </a:spcAft>
              <a:buNone/>
            </a:pPr>
            <a:r>
              <a:rPr lang="en-US" sz="900" dirty="0">
                <a:solidFill>
                  <a:schemeClr val="bg1"/>
                </a:solidFill>
              </a:rPr>
              <a:t>Student-Led Civic Engagement.</a:t>
            </a:r>
          </a:p>
          <a:p>
            <a:pPr marL="0" indent="0" algn="ctr">
              <a:spcBef>
                <a:spcPts val="0"/>
              </a:spcBef>
              <a:spcAft>
                <a:spcPts val="400"/>
              </a:spcAft>
              <a:buNone/>
            </a:pPr>
            <a:r>
              <a:rPr lang="en-US" sz="900" dirty="0">
                <a:solidFill>
                  <a:schemeClr val="bg1"/>
                </a:solidFill>
              </a:rPr>
              <a:t>Critical Examination of Power Structures.</a:t>
            </a:r>
          </a:p>
          <a:p>
            <a:pPr marL="0" indent="0" algn="ctr">
              <a:spcBef>
                <a:spcPts val="0"/>
              </a:spcBef>
              <a:spcAft>
                <a:spcPts val="400"/>
              </a:spcAft>
              <a:buNone/>
            </a:pPr>
            <a:r>
              <a:rPr lang="en-US" sz="900" dirty="0">
                <a:solidFill>
                  <a:schemeClr val="bg1"/>
                </a:solidFill>
              </a:rPr>
              <a:t>Project-Based Learning on </a:t>
            </a:r>
            <a:br>
              <a:rPr lang="en-US" sz="900" dirty="0">
                <a:solidFill>
                  <a:schemeClr val="bg1"/>
                </a:solidFill>
              </a:rPr>
            </a:br>
            <a:r>
              <a:rPr lang="en-US" sz="900" dirty="0">
                <a:solidFill>
                  <a:schemeClr val="bg1"/>
                </a:solidFill>
              </a:rPr>
              <a:t>Social Justice Issues.</a:t>
            </a:r>
          </a:p>
          <a:p>
            <a:pPr marL="0" indent="0" algn="ctr">
              <a:spcBef>
                <a:spcPts val="0"/>
              </a:spcBef>
              <a:spcAft>
                <a:spcPts val="400"/>
              </a:spcAft>
              <a:buNone/>
            </a:pPr>
            <a:r>
              <a:rPr lang="en-US" sz="900" dirty="0">
                <a:solidFill>
                  <a:schemeClr val="bg1"/>
                </a:solidFill>
              </a:rPr>
              <a:t>Student Leadership </a:t>
            </a:r>
            <a:br>
              <a:rPr lang="en-US" sz="900" dirty="0">
                <a:solidFill>
                  <a:schemeClr val="bg1"/>
                </a:solidFill>
              </a:rPr>
            </a:br>
            <a:r>
              <a:rPr lang="en-US" sz="900" dirty="0">
                <a:solidFill>
                  <a:schemeClr val="bg1"/>
                </a:solidFill>
              </a:rPr>
              <a:t>Opportunities.</a:t>
            </a:r>
          </a:p>
        </p:txBody>
      </p:sp>
      <p:sp>
        <p:nvSpPr>
          <p:cNvPr id="16" name="Rectangle 15" descr="Outline surrounding Inclusive Curriculum and Assessment text.">
            <a:extLst>
              <a:ext uri="{FF2B5EF4-FFF2-40B4-BE49-F238E27FC236}">
                <a16:creationId xmlns:a16="http://schemas.microsoft.com/office/drawing/2014/main" id="{C1765AA1-A739-974B-B2E6-3ACBBB09B6C8}"/>
              </a:ext>
            </a:extLst>
          </p:cNvPr>
          <p:cNvSpPr/>
          <p:nvPr/>
        </p:nvSpPr>
        <p:spPr>
          <a:xfrm>
            <a:off x="9491092" y="2584031"/>
            <a:ext cx="2667000" cy="2520146"/>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35E20CFB-6761-D64D-B55D-563A87612292}"/>
              </a:ext>
            </a:extLst>
          </p:cNvPr>
          <p:cNvSpPr>
            <a:spLocks noGrp="1"/>
          </p:cNvSpPr>
          <p:nvPr>
            <p:ph sz="quarter" idx="11"/>
          </p:nvPr>
        </p:nvSpPr>
        <p:spPr>
          <a:xfrm>
            <a:off x="4377308" y="3251137"/>
            <a:ext cx="2404492" cy="1778064"/>
          </a:xfrm>
        </p:spPr>
        <p:txBody>
          <a:bodyPr>
            <a:normAutofit/>
          </a:bodyPr>
          <a:lstStyle/>
          <a:p>
            <a:pPr marL="0" indent="0" algn="ctr">
              <a:buNone/>
            </a:pPr>
            <a:r>
              <a:rPr lang="en-US" sz="1000" b="1" dirty="0">
                <a:solidFill>
                  <a:schemeClr val="bg1"/>
                </a:solidFill>
              </a:rPr>
              <a:t>Inclusive Curriculum </a:t>
            </a:r>
            <a:br>
              <a:rPr lang="en-US" sz="1000" b="1" dirty="0">
                <a:solidFill>
                  <a:schemeClr val="bg1"/>
                </a:solidFill>
              </a:rPr>
            </a:br>
            <a:r>
              <a:rPr lang="en-US" sz="1000" b="1" dirty="0">
                <a:solidFill>
                  <a:schemeClr val="bg1"/>
                </a:solidFill>
              </a:rPr>
              <a:t>and Assessment</a:t>
            </a:r>
          </a:p>
          <a:p>
            <a:pPr marL="0" indent="0" algn="ctr">
              <a:spcBef>
                <a:spcPts val="0"/>
              </a:spcBef>
              <a:spcAft>
                <a:spcPts val="400"/>
              </a:spcAft>
              <a:buNone/>
            </a:pPr>
            <a:r>
              <a:rPr lang="en-US" sz="900" dirty="0">
                <a:solidFill>
                  <a:schemeClr val="bg1"/>
                </a:solidFill>
              </a:rPr>
              <a:t>Current events incorporated into instruction.</a:t>
            </a:r>
          </a:p>
          <a:p>
            <a:pPr marL="0" indent="0" algn="ctr">
              <a:spcBef>
                <a:spcPts val="0"/>
              </a:spcBef>
              <a:spcAft>
                <a:spcPts val="400"/>
              </a:spcAft>
              <a:buNone/>
            </a:pPr>
            <a:r>
              <a:rPr lang="en-US" sz="900" dirty="0">
                <a:solidFill>
                  <a:schemeClr val="bg1"/>
                </a:solidFill>
              </a:rPr>
              <a:t>Students as co-designers of curriculum.</a:t>
            </a:r>
          </a:p>
          <a:p>
            <a:pPr marL="0" indent="0" algn="ctr">
              <a:spcBef>
                <a:spcPts val="0"/>
              </a:spcBef>
              <a:spcAft>
                <a:spcPts val="400"/>
              </a:spcAft>
              <a:buNone/>
            </a:pPr>
            <a:r>
              <a:rPr lang="en-US" sz="900" dirty="0">
                <a:solidFill>
                  <a:schemeClr val="bg1"/>
                </a:solidFill>
              </a:rPr>
              <a:t>Resources written and developed by </a:t>
            </a:r>
            <a:br>
              <a:rPr lang="en-US" sz="900" dirty="0">
                <a:solidFill>
                  <a:schemeClr val="bg1"/>
                </a:solidFill>
              </a:rPr>
            </a:br>
            <a:r>
              <a:rPr lang="en-US" sz="900" dirty="0">
                <a:solidFill>
                  <a:schemeClr val="bg1"/>
                </a:solidFill>
              </a:rPr>
              <a:t>racially, culturally, and linguistically </a:t>
            </a:r>
            <a:br>
              <a:rPr lang="en-US" sz="900" dirty="0">
                <a:solidFill>
                  <a:schemeClr val="bg1"/>
                </a:solidFill>
              </a:rPr>
            </a:br>
            <a:r>
              <a:rPr lang="en-US" sz="900" dirty="0">
                <a:solidFill>
                  <a:schemeClr val="bg1"/>
                </a:solidFill>
              </a:rPr>
              <a:t>diverse perspectives.</a:t>
            </a:r>
          </a:p>
          <a:p>
            <a:pPr marL="0" indent="0" algn="ctr">
              <a:spcBef>
                <a:spcPts val="0"/>
              </a:spcBef>
              <a:spcAft>
                <a:spcPts val="400"/>
              </a:spcAft>
              <a:buNone/>
            </a:pPr>
            <a:r>
              <a:rPr lang="en-US" sz="900" dirty="0">
                <a:solidFill>
                  <a:schemeClr val="bg1"/>
                </a:solidFill>
              </a:rPr>
              <a:t>Instructional strategies that </a:t>
            </a:r>
            <a:br>
              <a:rPr lang="en-US" sz="900" dirty="0">
                <a:solidFill>
                  <a:schemeClr val="bg1"/>
                </a:solidFill>
              </a:rPr>
            </a:br>
            <a:r>
              <a:rPr lang="en-US" sz="900" dirty="0">
                <a:solidFill>
                  <a:schemeClr val="bg1"/>
                </a:solidFill>
              </a:rPr>
              <a:t>adapt to diverse </a:t>
            </a:r>
            <a:br>
              <a:rPr lang="en-US" sz="900" dirty="0">
                <a:solidFill>
                  <a:schemeClr val="bg1"/>
                </a:solidFill>
              </a:rPr>
            </a:br>
            <a:r>
              <a:rPr lang="en-US" sz="900" dirty="0">
                <a:solidFill>
                  <a:schemeClr val="bg1"/>
                </a:solidFill>
              </a:rPr>
              <a:t>learning styles.</a:t>
            </a:r>
          </a:p>
        </p:txBody>
      </p:sp>
      <p:sp>
        <p:nvSpPr>
          <p:cNvPr id="15" name="Content Placeholder 8">
            <a:extLst>
              <a:ext uri="{FF2B5EF4-FFF2-40B4-BE49-F238E27FC236}">
                <a16:creationId xmlns:a16="http://schemas.microsoft.com/office/drawing/2014/main" id="{D12DD8B0-CF49-984D-BC7E-7314693E8495}"/>
              </a:ext>
            </a:extLst>
          </p:cNvPr>
          <p:cNvSpPr txBox="1">
            <a:spLocks/>
          </p:cNvSpPr>
          <p:nvPr/>
        </p:nvSpPr>
        <p:spPr>
          <a:xfrm>
            <a:off x="9753600" y="3257597"/>
            <a:ext cx="2404492" cy="1778064"/>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sz="1000" b="1" dirty="0">
                <a:solidFill>
                  <a:schemeClr val="bg1"/>
                </a:solidFill>
              </a:rPr>
              <a:t>Ongoing Professional </a:t>
            </a:r>
            <a:br>
              <a:rPr lang="en-US" sz="1000" b="1" dirty="0">
                <a:solidFill>
                  <a:schemeClr val="bg1"/>
                </a:solidFill>
              </a:rPr>
            </a:br>
            <a:r>
              <a:rPr lang="en-US" sz="1000" b="1" dirty="0">
                <a:solidFill>
                  <a:schemeClr val="bg1"/>
                </a:solidFill>
              </a:rPr>
              <a:t>Learning and Support</a:t>
            </a:r>
          </a:p>
          <a:p>
            <a:pPr marL="0" indent="0" algn="ctr">
              <a:spcBef>
                <a:spcPts val="0"/>
              </a:spcBef>
              <a:spcAft>
                <a:spcPts val="400"/>
              </a:spcAft>
              <a:buNone/>
            </a:pPr>
            <a:r>
              <a:rPr lang="en-US" sz="900" dirty="0">
                <a:solidFill>
                  <a:schemeClr val="bg1"/>
                </a:solidFill>
              </a:rPr>
              <a:t>Diversity, Equity, and Inclusion Training, examining implicit bias and interrogation of beliefs and assumptions.</a:t>
            </a:r>
          </a:p>
          <a:p>
            <a:pPr marL="0" indent="0" algn="ctr">
              <a:spcBef>
                <a:spcPts val="0"/>
              </a:spcBef>
              <a:spcAft>
                <a:spcPts val="400"/>
              </a:spcAft>
              <a:buNone/>
            </a:pPr>
            <a:r>
              <a:rPr lang="en-US" sz="900" dirty="0">
                <a:solidFill>
                  <a:schemeClr val="bg1"/>
                </a:solidFill>
              </a:rPr>
              <a:t>Support in aligning curriculum and </a:t>
            </a:r>
            <a:br>
              <a:rPr lang="en-US" sz="900" dirty="0">
                <a:solidFill>
                  <a:schemeClr val="bg1"/>
                </a:solidFill>
              </a:rPr>
            </a:br>
            <a:r>
              <a:rPr lang="en-US" sz="900" dirty="0">
                <a:solidFill>
                  <a:schemeClr val="bg1"/>
                </a:solidFill>
              </a:rPr>
              <a:t>instruction to the histories, languages, </a:t>
            </a:r>
            <a:br>
              <a:rPr lang="en-US" sz="900" dirty="0">
                <a:solidFill>
                  <a:schemeClr val="bg1"/>
                </a:solidFill>
              </a:rPr>
            </a:br>
            <a:r>
              <a:rPr lang="en-US" sz="900" dirty="0">
                <a:solidFill>
                  <a:schemeClr val="bg1"/>
                </a:solidFill>
              </a:rPr>
              <a:t>and experiences of traditionally </a:t>
            </a:r>
            <a:br>
              <a:rPr lang="en-US" sz="900" dirty="0">
                <a:solidFill>
                  <a:schemeClr val="bg1"/>
                </a:solidFill>
              </a:rPr>
            </a:br>
            <a:r>
              <a:rPr lang="en-US" sz="900" dirty="0">
                <a:solidFill>
                  <a:schemeClr val="bg1"/>
                </a:solidFill>
              </a:rPr>
              <a:t>marginalized voices.</a:t>
            </a:r>
          </a:p>
        </p:txBody>
      </p:sp>
      <p:sp>
        <p:nvSpPr>
          <p:cNvPr id="6" name="Slide Number Placeholder 5">
            <a:extLst>
              <a:ext uri="{FF2B5EF4-FFF2-40B4-BE49-F238E27FC236}">
                <a16:creationId xmlns:a16="http://schemas.microsoft.com/office/drawing/2014/main" id="{62514C96-4497-B14B-B050-8F9D2981B20D}"/>
              </a:ext>
            </a:extLst>
          </p:cNvPr>
          <p:cNvSpPr>
            <a:spLocks noGrp="1"/>
          </p:cNvSpPr>
          <p:nvPr>
            <p:ph type="sldNum" sz="quarter" idx="14"/>
          </p:nvPr>
        </p:nvSpPr>
        <p:spPr/>
        <p:txBody>
          <a:bodyPr/>
          <a:lstStyle/>
          <a:p>
            <a:fld id="{B6FDC2BC-9D21-CA4B-9293-99A3AD770EFC}" type="slidenum">
              <a:rPr lang="en-US" smtClean="0"/>
              <a:pPr/>
              <a:t>6</a:t>
            </a:fld>
            <a:endParaRPr lang="en-US" dirty="0"/>
          </a:p>
        </p:txBody>
      </p:sp>
    </p:spTree>
    <p:extLst>
      <p:ext uri="{BB962C8B-B14F-4D97-AF65-F5344CB8AC3E}">
        <p14:creationId xmlns:p14="http://schemas.microsoft.com/office/powerpoint/2010/main" val="41848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Learning Objectives</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125200" cy="4648199"/>
          </a:xfrm>
        </p:spPr>
        <p:txBody>
          <a:bodyPr>
            <a:noAutofit/>
          </a:bodyPr>
          <a:lstStyle/>
          <a:p>
            <a:pPr fontAlgn="base"/>
            <a:r>
              <a:rPr lang="en-US" sz="2000" b="1" dirty="0"/>
              <a:t>“Holding Ourselves Accountable” </a:t>
            </a:r>
            <a:r>
              <a:rPr lang="en-US" sz="2000" dirty="0"/>
              <a:t>— Maya Angelou said, “Do the best you can until you know better. Then when you know better, do better.” This was a personal insight that she made about her circumstances and it still rings true today. The keyword in this fourth principle is </a:t>
            </a:r>
            <a:r>
              <a:rPr lang="en-US" sz="2000" i="1" dirty="0"/>
              <a:t>ongoing</a:t>
            </a:r>
            <a:r>
              <a:rPr lang="en-US" sz="2000" dirty="0"/>
              <a:t>. The more we learn, explore, ask questions, and reflect, the more confident we are to implement necessary and lasting change. </a:t>
            </a:r>
          </a:p>
          <a:p>
            <a:pPr fontAlgn="base"/>
            <a:br>
              <a:rPr lang="en-US" sz="2000" dirty="0"/>
            </a:br>
            <a:r>
              <a:rPr lang="en-US" sz="2000" b="1" dirty="0"/>
              <a:t>“Continuously Educating Ourselves”</a:t>
            </a:r>
            <a:r>
              <a:rPr lang="en-US" sz="2000" dirty="0"/>
              <a:t> — Being a learning educator means that we each need to put in the work to stay current on educational trends, research, and more. Many vision and mission statements include the term</a:t>
            </a:r>
            <a:r>
              <a:rPr lang="en-US" sz="2000" i="1" dirty="0"/>
              <a:t> lifelong learning</a:t>
            </a:r>
            <a:r>
              <a:rPr lang="en-US" sz="2000" dirty="0"/>
              <a:t>. As educators, we need to have that same mindset. What new learning did you attain today?</a:t>
            </a:r>
          </a:p>
          <a:p>
            <a:br>
              <a:rPr lang="en-US" sz="2000" dirty="0"/>
            </a:br>
            <a:r>
              <a:rPr lang="en-US" sz="2000" b="1" dirty="0"/>
              <a:t>“Intentionally Growing Our PLN”</a:t>
            </a:r>
            <a:r>
              <a:rPr lang="en-US" sz="2000" dirty="0"/>
              <a:t> — In this digital age of social media, it is easy to access and grow your professional learning network. Not only that, but it can expand across the globe! How are you leveraging social media to grow your network? How does expanding your PLN support you in continuously educating yourself?</a:t>
            </a:r>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7</a:t>
            </a:fld>
            <a:endParaRPr lang="en-US" dirty="0"/>
          </a:p>
        </p:txBody>
      </p:sp>
    </p:spTree>
    <p:extLst>
      <p:ext uri="{BB962C8B-B14F-4D97-AF65-F5344CB8AC3E}">
        <p14:creationId xmlns:p14="http://schemas.microsoft.com/office/powerpoint/2010/main" val="341001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A3D420-9E0C-1742-AE99-A500C26D5F32}"/>
              </a:ext>
            </a:extLst>
          </p:cNvPr>
          <p:cNvSpPr>
            <a:spLocks noGrp="1"/>
          </p:cNvSpPr>
          <p:nvPr>
            <p:ph type="title"/>
          </p:nvPr>
        </p:nvSpPr>
        <p:spPr>
          <a:xfrm>
            <a:off x="990600" y="2527852"/>
            <a:ext cx="8610600" cy="664797"/>
          </a:xfrm>
        </p:spPr>
        <p:txBody>
          <a:bodyPr/>
          <a:lstStyle/>
          <a:p>
            <a:r>
              <a:rPr lang="en-US" dirty="0">
                <a:solidFill>
                  <a:schemeClr val="bg1"/>
                </a:solidFill>
              </a:rPr>
              <a:t>Holding Ourselves Accountable</a:t>
            </a:r>
          </a:p>
        </p:txBody>
      </p:sp>
      <p:sp>
        <p:nvSpPr>
          <p:cNvPr id="7" name="Slide Number Placeholder 6">
            <a:extLst>
              <a:ext uri="{FF2B5EF4-FFF2-40B4-BE49-F238E27FC236}">
                <a16:creationId xmlns:a16="http://schemas.microsoft.com/office/drawing/2014/main" id="{5E9CD5AA-135F-054B-BFD2-7CF2A7B53E23}"/>
              </a:ext>
            </a:extLst>
          </p:cNvPr>
          <p:cNvSpPr>
            <a:spLocks noGrp="1"/>
          </p:cNvSpPr>
          <p:nvPr>
            <p:ph type="sldNum" sz="quarter" idx="10"/>
          </p:nvPr>
        </p:nvSpPr>
        <p:spPr/>
        <p:txBody>
          <a:bodyPr/>
          <a:lstStyle/>
          <a:p>
            <a:fld id="{B6FDC2BC-9D21-CA4B-9293-99A3AD770EFC}" type="slidenum">
              <a:rPr lang="en-US" smtClean="0"/>
              <a:t>8</a:t>
            </a:fld>
            <a:endParaRPr lang="en-US" dirty="0"/>
          </a:p>
        </p:txBody>
      </p:sp>
    </p:spTree>
    <p:extLst>
      <p:ext uri="{BB962C8B-B14F-4D97-AF65-F5344CB8AC3E}">
        <p14:creationId xmlns:p14="http://schemas.microsoft.com/office/powerpoint/2010/main" val="281840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Holding Ourselves Accountable– Definitions </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524000"/>
            <a:ext cx="11125200" cy="4648199"/>
          </a:xfrm>
        </p:spPr>
        <p:txBody>
          <a:bodyPr>
            <a:noAutofit/>
          </a:bodyPr>
          <a:lstStyle/>
          <a:p>
            <a:pPr fontAlgn="base"/>
            <a:r>
              <a:rPr lang="en-US" sz="2000" b="1" dirty="0"/>
              <a:t>The Problem with that Equity vs. Equality Graphic You’re Using </a:t>
            </a:r>
            <a:r>
              <a:rPr lang="en-US" sz="2000" dirty="0"/>
              <a:t>- To define the terms of equity and equality in the context of education to understand the intention of cultural responsiveness. This activity includes an etext, reflection questions and collaborative activity. </a:t>
            </a:r>
          </a:p>
          <a:p>
            <a:pPr fontAlgn="base"/>
            <a:r>
              <a:rPr lang="en-US" sz="2000" b="1" dirty="0"/>
              <a:t>Understanding Your Biases to Address Stereotype Threats in Your Learning Environment </a:t>
            </a:r>
            <a:r>
              <a:rPr lang="en-US" sz="2000" dirty="0"/>
              <a:t>- To explore and reflect on strategies to use in your remote and hybrid learning environment that address stereotype threats by understanding our own biases. This includes an etext and take action activity.</a:t>
            </a:r>
          </a:p>
          <a:p>
            <a:pPr fontAlgn="base"/>
            <a:r>
              <a:rPr lang="en-US" sz="2000" b="1" dirty="0"/>
              <a:t>Potential Biases That Impact the Educational System </a:t>
            </a:r>
            <a:r>
              <a:rPr lang="en-US" sz="2000" dirty="0"/>
              <a:t>- To identify the biases that impact our educational system and synthesize strategies for creating a safe and just remote and hybrid  learning environment. This includes reflection questions, a collaborative activity, and brainstorming and design. </a:t>
            </a:r>
          </a:p>
          <a:p>
            <a:r>
              <a:rPr lang="en-US" sz="2000" b="1" dirty="0"/>
              <a:t>Using an Efficacy Notebook for Reflection and Connection </a:t>
            </a:r>
            <a:r>
              <a:rPr lang="en-US" sz="2000" dirty="0"/>
              <a:t>- You will design and learn to use a </a:t>
            </a:r>
            <a:r>
              <a:rPr lang="en-US" sz="2000" i="1" dirty="0"/>
              <a:t>Digital Efficacy Notebook </a:t>
            </a:r>
            <a:r>
              <a:rPr lang="en-US" sz="2000" dirty="0"/>
              <a:t>(</a:t>
            </a:r>
            <a:r>
              <a:rPr lang="en-US" sz="2000" u="sng" dirty="0">
                <a:hlinkClick r:id="rId2"/>
              </a:rPr>
              <a:t>from www.myqportal.com</a:t>
            </a:r>
            <a:r>
              <a:rPr lang="en-US" sz="2000" dirty="0"/>
              <a:t>) to capture your ideas, questions, insights, and connections as you continue to engage in work around equity-related topics in education. This includes a video and take action activity.</a:t>
            </a:r>
          </a:p>
        </p:txBody>
      </p:sp>
      <p:sp>
        <p:nvSpPr>
          <p:cNvPr id="5" name="Rectangle 4" descr="Outline surrounding the &quot;Power and Privelege&quot; list item">
            <a:extLst>
              <a:ext uri="{FF2B5EF4-FFF2-40B4-BE49-F238E27FC236}">
                <a16:creationId xmlns:a16="http://schemas.microsoft.com/office/drawing/2014/main" id="{FE040EFB-27BA-F24A-971B-2B03122F6EB8}"/>
              </a:ext>
            </a:extLst>
          </p:cNvPr>
          <p:cNvSpPr/>
          <p:nvPr/>
        </p:nvSpPr>
        <p:spPr>
          <a:xfrm>
            <a:off x="381000" y="1524000"/>
            <a:ext cx="11430000" cy="990600"/>
          </a:xfrm>
          <a:prstGeom prst="rect">
            <a:avLst/>
          </a:prstGeom>
          <a:noFill/>
          <a:ln w="41275">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9</a:t>
            </a:fld>
            <a:endParaRPr lang="en-US" dirty="0"/>
          </a:p>
        </p:txBody>
      </p:sp>
    </p:spTree>
    <p:extLst>
      <p:ext uri="{BB962C8B-B14F-4D97-AF65-F5344CB8AC3E}">
        <p14:creationId xmlns:p14="http://schemas.microsoft.com/office/powerpoint/2010/main" val="102593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058A0A71-E8BB-4540-B9C8-0E8704ACF3FE}" vid="{91F4FF51-1F6C-5540-9BB2-6BCF0A307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ModernClassicBlock-3</Template>
  <TotalTime>3381</TotalTime>
  <Words>2028</Words>
  <Application>Microsoft Office PowerPoint</Application>
  <PresentationFormat>Widescreen</PresentationFormat>
  <Paragraphs>127</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Tw Cen MT</vt:lpstr>
      <vt:lpstr>Wingdings</vt:lpstr>
      <vt:lpstr>Wingdings 3</vt:lpstr>
      <vt:lpstr>ModernClassicBlock-3</vt:lpstr>
      <vt:lpstr>CULTURALLY RESPONSIVE– SUSTAINING EDUCATION IN  REMOTE AND HYBRID ENVIRONMENTS</vt:lpstr>
      <vt:lpstr>Immersive Scenario Part 1</vt:lpstr>
      <vt:lpstr>Immersive Scenario Part 2</vt:lpstr>
      <vt:lpstr>Immersive Scenario Part 3</vt:lpstr>
      <vt:lpstr>BOR Reflection  (7 minutes)</vt:lpstr>
      <vt:lpstr>Ongoing Professional Learning</vt:lpstr>
      <vt:lpstr>Learning Objectives</vt:lpstr>
      <vt:lpstr>Holding Ourselves Accountable</vt:lpstr>
      <vt:lpstr>Holding Ourselves Accountable– Definitions </vt:lpstr>
      <vt:lpstr>The Problem with That Equity vs. Equality  Graphic You’re Using (20 – 30 min)</vt:lpstr>
      <vt:lpstr>BOR Discussion 10 minutes</vt:lpstr>
      <vt:lpstr>Continuously Educating Ourselves</vt:lpstr>
      <vt:lpstr>Continuously Educating Ourselves – Definitions</vt:lpstr>
      <vt:lpstr>Addressing Bias in Data Analysis (40 – 45 min)</vt:lpstr>
      <vt:lpstr>6 Steps to Equitable Data Analysis</vt:lpstr>
      <vt:lpstr>Breakout Room Discussion  (10 minutes)</vt:lpstr>
      <vt:lpstr>Intentionally Growing Our PLN</vt:lpstr>
      <vt:lpstr>Intentionally Growing Our PLN– Definitions</vt:lpstr>
      <vt:lpstr>What’s a PLN and Why is it Important? (20 – 25 min)</vt:lpstr>
      <vt:lpstr>Professional Learning Network</vt:lpstr>
      <vt:lpstr>Silent Chat Discussion </vt:lpstr>
      <vt:lpstr>Learning Objectives Recap</vt:lpstr>
      <vt:lpstr>Thank you for attending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presentation title slide</dc:title>
  <dc:subject/>
  <dc:creator>Karen Pacelli</dc:creator>
  <cp:keywords>Accessibility, Virtual, Environment</cp:keywords>
  <dc:description/>
  <cp:lastModifiedBy>Emily Popek</cp:lastModifiedBy>
  <cp:revision>98</cp:revision>
  <dcterms:created xsi:type="dcterms:W3CDTF">2021-05-12T13:32:17Z</dcterms:created>
  <dcterms:modified xsi:type="dcterms:W3CDTF">2021-06-10T11:48:42Z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