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46"/>
  </p:notesMasterIdLst>
  <p:handoutMasterIdLst>
    <p:handoutMasterId r:id="rId47"/>
  </p:handoutMasterIdLst>
  <p:sldIdLst>
    <p:sldId id="335" r:id="rId5"/>
    <p:sldId id="336" r:id="rId6"/>
    <p:sldId id="258" r:id="rId7"/>
    <p:sldId id="337" r:id="rId8"/>
    <p:sldId id="260" r:id="rId9"/>
    <p:sldId id="338" r:id="rId10"/>
    <p:sldId id="262" r:id="rId11"/>
    <p:sldId id="339" r:id="rId12"/>
    <p:sldId id="340" r:id="rId13"/>
    <p:sldId id="341" r:id="rId14"/>
    <p:sldId id="342" r:id="rId15"/>
    <p:sldId id="343" r:id="rId16"/>
    <p:sldId id="344" r:id="rId17"/>
    <p:sldId id="345" r:id="rId18"/>
    <p:sldId id="346" r:id="rId19"/>
    <p:sldId id="271" r:id="rId20"/>
    <p:sldId id="347" r:id="rId21"/>
    <p:sldId id="348" r:id="rId22"/>
    <p:sldId id="349" r:id="rId23"/>
    <p:sldId id="275" r:id="rId24"/>
    <p:sldId id="350" r:id="rId25"/>
    <p:sldId id="351" r:id="rId26"/>
    <p:sldId id="352" r:id="rId27"/>
    <p:sldId id="353" r:id="rId28"/>
    <p:sldId id="355" r:id="rId29"/>
    <p:sldId id="354" r:id="rId30"/>
    <p:sldId id="370" r:id="rId31"/>
    <p:sldId id="371" r:id="rId32"/>
    <p:sldId id="358" r:id="rId33"/>
    <p:sldId id="285" r:id="rId34"/>
    <p:sldId id="359" r:id="rId35"/>
    <p:sldId id="360" r:id="rId36"/>
    <p:sldId id="361" r:id="rId37"/>
    <p:sldId id="362" r:id="rId38"/>
    <p:sldId id="363" r:id="rId39"/>
    <p:sldId id="364" r:id="rId40"/>
    <p:sldId id="365" r:id="rId41"/>
    <p:sldId id="366" r:id="rId42"/>
    <p:sldId id="367" r:id="rId43"/>
    <p:sldId id="368" r:id="rId44"/>
    <p:sldId id="36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61FF"/>
    <a:srgbClr val="A851FF"/>
    <a:srgbClr val="2379B8"/>
    <a:srgbClr val="2683C6"/>
    <a:srgbClr val="9E5ECF"/>
    <a:srgbClr val="FF3333"/>
    <a:srgbClr val="2484C6"/>
    <a:srgbClr val="4EA848"/>
    <a:srgbClr val="43467B"/>
    <a:srgbClr val="755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90293" autoAdjust="0"/>
  </p:normalViewPr>
  <p:slideViewPr>
    <p:cSldViewPr>
      <p:cViewPr varScale="1">
        <p:scale>
          <a:sx n="77" d="100"/>
          <a:sy n="77" d="100"/>
        </p:scale>
        <p:origin x="725" y="72"/>
      </p:cViewPr>
      <p:guideLst/>
    </p:cSldViewPr>
  </p:slideViewPr>
  <p:outlineViewPr>
    <p:cViewPr>
      <p:scale>
        <a:sx n="33" d="100"/>
        <a:sy n="33" d="100"/>
      </p:scale>
      <p:origin x="0" y="-5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6" d="100"/>
          <a:sy n="116" d="100"/>
        </p:scale>
        <p:origin x="136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6/7/2021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6/7/2021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sych4schools.com.au/free-resources/unmotivated-disengage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1915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40c5fe4a2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d40c5fe4a2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this section, we focus on attention &amp; participation. Other parts of the behavioral dimension may include teaching/using routines &amp; procedures, developing agreements, etc.</a:t>
            </a:r>
            <a:endParaRPr dirty="0"/>
          </a:p>
        </p:txBody>
      </p:sp>
      <p:sp>
        <p:nvSpPr>
          <p:cNvPr id="415" name="Google Shape;415;gd40c5fe4a2_1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explicitly teach attention, but we can help create the conditions to increase it.</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145434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C2E35"/>
                </a:solidFill>
                <a:highlight>
                  <a:schemeClr val="lt1"/>
                </a:highlight>
                <a:latin typeface="Arial"/>
                <a:ea typeface="Arial"/>
                <a:cs typeface="Arial"/>
                <a:sym typeface="Arial"/>
              </a:rPr>
              <a:t>There is a difference between participation and engagement.  Participation can certainly lead to engagement if planned effectively.</a:t>
            </a:r>
            <a:endParaRPr lang="en-US" sz="1200"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360727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19</a:t>
            </a:fld>
            <a:endParaRPr lang="en-US" noProof="0" dirty="0"/>
          </a:p>
        </p:txBody>
      </p:sp>
    </p:spTree>
    <p:extLst>
      <p:ext uri="{BB962C8B-B14F-4D97-AF65-F5344CB8AC3E}">
        <p14:creationId xmlns:p14="http://schemas.microsoft.com/office/powerpoint/2010/main" val="133495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affective dimension also includes other elements like sense of belonging, student -teacher relationships, collaboration and other relationship skills. For the purpose of this presentation, we taking a closer look at motivation &amp; agency</a:t>
            </a:r>
            <a:endParaRPr dirty="0"/>
          </a:p>
        </p:txBody>
      </p:sp>
      <p:sp>
        <p:nvSpPr>
          <p:cNvPr id="449" name="Google Shape;4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124904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22</a:t>
            </a:fld>
            <a:endParaRPr lang="en-US" noProof="0" dirty="0"/>
          </a:p>
        </p:txBody>
      </p:sp>
    </p:spTree>
    <p:extLst>
      <p:ext uri="{BB962C8B-B14F-4D97-AF65-F5344CB8AC3E}">
        <p14:creationId xmlns:p14="http://schemas.microsoft.com/office/powerpoint/2010/main" val="397748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23</a:t>
            </a:fld>
            <a:endParaRPr lang="en-US" noProof="0" dirty="0"/>
          </a:p>
        </p:txBody>
      </p:sp>
    </p:spTree>
    <p:extLst>
      <p:ext uri="{BB962C8B-B14F-4D97-AF65-F5344CB8AC3E}">
        <p14:creationId xmlns:p14="http://schemas.microsoft.com/office/powerpoint/2010/main" val="173099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24</a:t>
            </a:fld>
            <a:endParaRPr lang="en-US" noProof="0" dirty="0"/>
          </a:p>
        </p:txBody>
      </p:sp>
    </p:spTree>
    <p:extLst>
      <p:ext uri="{BB962C8B-B14F-4D97-AF65-F5344CB8AC3E}">
        <p14:creationId xmlns:p14="http://schemas.microsoft.com/office/powerpoint/2010/main" val="3263608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Choice boards are flexible and be created for Blended Learning environments - meaning they can be shared and completed virtually, in hard copy or a combination of both. The choice boards on the following slides are built around the same theme: Oceans. Choices are provided to different EdTech tools. Teachers should be sure to build choice boards using EdTech tools that are Ed Law 2d compliant per their school districts. These can be used as examples only where some of the placeholders would need to be swapped based on your regional needs.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25</a:t>
            </a:fld>
            <a:endParaRPr lang="en-US" noProof="0" dirty="0"/>
          </a:p>
        </p:txBody>
      </p:sp>
    </p:spTree>
    <p:extLst>
      <p:ext uri="{BB962C8B-B14F-4D97-AF65-F5344CB8AC3E}">
        <p14:creationId xmlns:p14="http://schemas.microsoft.com/office/powerpoint/2010/main" val="103845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3aebd852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3aebd852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gd3aebd852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26</a:t>
            </a:fld>
            <a:endParaRPr lang="en-US" noProof="0" dirty="0"/>
          </a:p>
        </p:txBody>
      </p:sp>
    </p:spTree>
    <p:extLst>
      <p:ext uri="{BB962C8B-B14F-4D97-AF65-F5344CB8AC3E}">
        <p14:creationId xmlns:p14="http://schemas.microsoft.com/office/powerpoint/2010/main" val="309612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27</a:t>
            </a:fld>
            <a:endParaRPr lang="en-US" noProof="0" dirty="0"/>
          </a:p>
        </p:txBody>
      </p:sp>
    </p:spTree>
    <p:extLst>
      <p:ext uri="{BB962C8B-B14F-4D97-AF65-F5344CB8AC3E}">
        <p14:creationId xmlns:p14="http://schemas.microsoft.com/office/powerpoint/2010/main" val="3904626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28</a:t>
            </a:fld>
            <a:endParaRPr lang="en-US" noProof="0" dirty="0"/>
          </a:p>
        </p:txBody>
      </p:sp>
    </p:spTree>
    <p:extLst>
      <p:ext uri="{BB962C8B-B14F-4D97-AF65-F5344CB8AC3E}">
        <p14:creationId xmlns:p14="http://schemas.microsoft.com/office/powerpoint/2010/main" val="1489924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Check for understanding of affective dimension </a:t>
            </a:r>
          </a:p>
          <a:p>
            <a:pPr marL="0" lvl="0" indent="0" algn="l" rtl="0">
              <a:spcBef>
                <a:spcPts val="0"/>
              </a:spcBef>
              <a:spcAft>
                <a:spcPts val="0"/>
              </a:spcAft>
              <a:buNone/>
            </a:pPr>
            <a:r>
              <a:rPr lang="en-US" u="sng" dirty="0">
                <a:solidFill>
                  <a:schemeClr val="hlink"/>
                </a:solidFill>
                <a:hlinkClick r:id="rId3"/>
              </a:rPr>
              <a:t>https://www.psych4schools.com.au/free-resources/unmotivated-disengaged/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students aren’t asking questions</a:t>
            </a:r>
          </a:p>
          <a:p>
            <a:pPr marL="0" lvl="0" indent="0" algn="l" rtl="0">
              <a:spcBef>
                <a:spcPts val="0"/>
              </a:spcBef>
              <a:spcAft>
                <a:spcPts val="0"/>
              </a:spcAft>
              <a:buNone/>
            </a:pPr>
            <a:r>
              <a:rPr lang="en-US" dirty="0"/>
              <a:t>students don’t understand what they are doing</a:t>
            </a:r>
          </a:p>
          <a:p>
            <a:pPr marL="0" lvl="0" indent="0" algn="l" rtl="0">
              <a:spcBef>
                <a:spcPts val="0"/>
              </a:spcBef>
              <a:spcAft>
                <a:spcPts val="0"/>
              </a:spcAft>
              <a:buNone/>
            </a:pPr>
            <a:r>
              <a:rPr lang="en-US" dirty="0"/>
              <a:t>poor performance</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29</a:t>
            </a:fld>
            <a:endParaRPr lang="en-US" noProof="0" dirty="0"/>
          </a:p>
        </p:txBody>
      </p:sp>
    </p:spTree>
    <p:extLst>
      <p:ext uri="{BB962C8B-B14F-4D97-AF65-F5344CB8AC3E}">
        <p14:creationId xmlns:p14="http://schemas.microsoft.com/office/powerpoint/2010/main" val="111912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d3aebd852b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d3aebd852b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6" name="Google Shape;556;gd3aebd852b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31</a:t>
            </a:fld>
            <a:endParaRPr lang="en-US" noProof="0" dirty="0"/>
          </a:p>
        </p:txBody>
      </p:sp>
    </p:spTree>
    <p:extLst>
      <p:ext uri="{BB962C8B-B14F-4D97-AF65-F5344CB8AC3E}">
        <p14:creationId xmlns:p14="http://schemas.microsoft.com/office/powerpoint/2010/main" val="2439459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latin typeface="Arial"/>
                <a:ea typeface="Arial"/>
                <a:cs typeface="Arial"/>
                <a:sym typeface="Arial"/>
              </a:rPr>
              <a:t>There are 2 criteria for inputs to move to working memory – Does it make sense? Does it have meaning?</a:t>
            </a:r>
          </a:p>
          <a:p>
            <a:pPr marL="0" lvl="0" indent="0" algn="l" rtl="0">
              <a:spcBef>
                <a:spcPts val="0"/>
              </a:spcBef>
              <a:spcAft>
                <a:spcPts val="0"/>
              </a:spcAft>
              <a:buClr>
                <a:schemeClr val="dk1"/>
              </a:buClr>
              <a:buSzPts val="1100"/>
              <a:buFont typeface="Arial"/>
              <a:buNone/>
            </a:pPr>
            <a:r>
              <a:rPr lang="en-US" sz="1200" dirty="0">
                <a:latin typeface="Arial"/>
                <a:ea typeface="Arial"/>
                <a:cs typeface="Arial"/>
                <a:sym typeface="Arial"/>
              </a:rPr>
              <a:t>It needs these 2 things so it dedicate brain power to active processing the information</a:t>
            </a:r>
          </a:p>
          <a:p>
            <a:pPr marL="0" lvl="0" indent="0" algn="l" rtl="0">
              <a:spcBef>
                <a:spcPts val="0"/>
              </a:spcBef>
              <a:spcAft>
                <a:spcPts val="0"/>
              </a:spcAft>
              <a:buClr>
                <a:schemeClr val="dk1"/>
              </a:buClr>
              <a:buSzPts val="1100"/>
              <a:buFont typeface="Arial"/>
              <a:buNone/>
            </a:pPr>
            <a:r>
              <a:rPr lang="en-US" sz="1200" dirty="0">
                <a:latin typeface="Arial"/>
                <a:ea typeface="Arial"/>
                <a:cs typeface="Arial"/>
                <a:sym typeface="Arial"/>
              </a:rPr>
              <a:t>Things can make sense but have no meaning and vice versa. We tend to remember the things with meaning.</a:t>
            </a:r>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32</a:t>
            </a:fld>
            <a:endParaRPr lang="en-US" noProof="0" dirty="0"/>
          </a:p>
        </p:txBody>
      </p:sp>
    </p:spTree>
    <p:extLst>
      <p:ext uri="{BB962C8B-B14F-4D97-AF65-F5344CB8AC3E}">
        <p14:creationId xmlns:p14="http://schemas.microsoft.com/office/powerpoint/2010/main" val="1748403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33</a:t>
            </a:fld>
            <a:endParaRPr lang="en-US" noProof="0" dirty="0"/>
          </a:p>
        </p:txBody>
      </p:sp>
    </p:spTree>
    <p:extLst>
      <p:ext uri="{BB962C8B-B14F-4D97-AF65-F5344CB8AC3E}">
        <p14:creationId xmlns:p14="http://schemas.microsoft.com/office/powerpoint/2010/main" val="521193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34</a:t>
            </a:fld>
            <a:endParaRPr lang="en-US" noProof="0" dirty="0"/>
          </a:p>
        </p:txBody>
      </p:sp>
    </p:spTree>
    <p:extLst>
      <p:ext uri="{BB962C8B-B14F-4D97-AF65-F5344CB8AC3E}">
        <p14:creationId xmlns:p14="http://schemas.microsoft.com/office/powerpoint/2010/main" val="3767736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Divide into 4 groups.  Each group will take one aspect of designing with engagement in mind.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 slide is set up the same way with information about the purpose of the task, what kind of engagement it leads to, why is it cognitively engaging and then links to the actual protocols.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35</a:t>
            </a:fld>
            <a:endParaRPr lang="en-US" noProof="0" dirty="0"/>
          </a:p>
        </p:txBody>
      </p:sp>
    </p:spTree>
    <p:extLst>
      <p:ext uri="{BB962C8B-B14F-4D97-AF65-F5344CB8AC3E}">
        <p14:creationId xmlns:p14="http://schemas.microsoft.com/office/powerpoint/2010/main" val="174134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3aebd852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3aebd852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gd3aebd852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1084786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36</a:t>
            </a:fld>
            <a:endParaRPr lang="en-US" noProof="0" dirty="0"/>
          </a:p>
        </p:txBody>
      </p:sp>
    </p:spTree>
    <p:extLst>
      <p:ext uri="{BB962C8B-B14F-4D97-AF65-F5344CB8AC3E}">
        <p14:creationId xmlns:p14="http://schemas.microsoft.com/office/powerpoint/2010/main" val="820275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37</a:t>
            </a:fld>
            <a:endParaRPr lang="en-US" noProof="0" dirty="0"/>
          </a:p>
        </p:txBody>
      </p:sp>
    </p:spTree>
    <p:extLst>
      <p:ext uri="{BB962C8B-B14F-4D97-AF65-F5344CB8AC3E}">
        <p14:creationId xmlns:p14="http://schemas.microsoft.com/office/powerpoint/2010/main" val="3419289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38</a:t>
            </a:fld>
            <a:endParaRPr lang="en-US" noProof="0" dirty="0"/>
          </a:p>
        </p:txBody>
      </p:sp>
    </p:spTree>
    <p:extLst>
      <p:ext uri="{BB962C8B-B14F-4D97-AF65-F5344CB8AC3E}">
        <p14:creationId xmlns:p14="http://schemas.microsoft.com/office/powerpoint/2010/main" val="2259291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39</a:t>
            </a:fld>
            <a:endParaRPr lang="en-US" noProof="0" dirty="0"/>
          </a:p>
        </p:txBody>
      </p:sp>
    </p:spTree>
    <p:extLst>
      <p:ext uri="{BB962C8B-B14F-4D97-AF65-F5344CB8AC3E}">
        <p14:creationId xmlns:p14="http://schemas.microsoft.com/office/powerpoint/2010/main" val="1279741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41</a:t>
            </a:fld>
            <a:endParaRPr lang="en-US" noProof="0" dirty="0"/>
          </a:p>
        </p:txBody>
      </p:sp>
    </p:spTree>
    <p:extLst>
      <p:ext uri="{BB962C8B-B14F-4D97-AF65-F5344CB8AC3E}">
        <p14:creationId xmlns:p14="http://schemas.microsoft.com/office/powerpoint/2010/main" val="145213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95605fc7e_0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95605fc7e_0_3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d95605fc7e_0_3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30881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286994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definition of engagement. How does it compare to yours? This is an individual reflection.</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183153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should have an opportunity to "refine" their definition based on the information (continuum, dimensions, and matrix) as well as the "formal" definition. If using individual note catchers, participants can record on those.</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1669281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Blu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bg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565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side_FeaturedConten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533398" y="-1"/>
            <a:ext cx="5562601" cy="6324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990601" y="1143000"/>
            <a:ext cx="4648200" cy="3200400"/>
          </a:xfrm>
          <a:noFill/>
        </p:spPr>
        <p:txBody>
          <a:bodyPr lIns="0" rIns="0">
            <a:noAutofit/>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rotWithShape="1">
          <a:blip r:embed="rId2"/>
          <a:srcRect l="45218" r="1"/>
          <a:stretch/>
        </p:blipFill>
        <p:spPr>
          <a:xfrm>
            <a:off x="1" y="0"/>
            <a:ext cx="5867400"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990601" y="4463605"/>
            <a:ext cx="4648200" cy="861774"/>
          </a:xfrm>
        </p:spPr>
        <p:txBody>
          <a:bodyPr wrap="square" lIns="0" tIns="0" rIns="0" bIns="0">
            <a:spAutoFit/>
          </a:bodyPr>
          <a:lstStyle>
            <a:lvl1pPr marL="0" indent="0" algn="ctr">
              <a:buNone/>
              <a:defRPr sz="28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6324600" y="1143000"/>
            <a:ext cx="5334000" cy="4572000"/>
          </a:xfrm>
        </p:spPr>
        <p:txBody>
          <a:bodyPr lIns="0" tIns="0" rIns="0" bIns="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6324600" y="5797826"/>
            <a:ext cx="5334000" cy="369332"/>
          </a:xfrm>
        </p:spPr>
        <p:txBody>
          <a:bodyPr wrap="square" lIns="0" tIns="0" rIns="0" bIns="0">
            <a:spAutoFit/>
          </a:bodyPr>
          <a:lstStyle>
            <a:lvl1pPr marL="0" indent="0">
              <a:buNone/>
              <a:defRPr sz="2400">
                <a:solidFill>
                  <a:schemeClr val="bg2">
                    <a:lumMod val="60000"/>
                    <a:lumOff val="40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lvl1pPr>
              <a:defRPr>
                <a:solidFill>
                  <a:schemeClr val="bg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211688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ide_LargeQuo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bg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bg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92427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rotWithShape="1">
          <a:blip r:embed="rId2"/>
          <a:srcRect l="21382"/>
          <a:stretch/>
        </p:blipFill>
        <p:spPr>
          <a:xfrm>
            <a:off x="1701800" y="539750"/>
            <a:ext cx="92456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2209800" y="3456353"/>
            <a:ext cx="7010400" cy="553998"/>
          </a:xfrm>
        </p:spPr>
        <p:txBody>
          <a:bodyPr wrap="square" lIns="0" rIns="0" anchor="t" anchorCtr="0">
            <a:spAutoFit/>
          </a:bodyPr>
          <a:lstStyle>
            <a:lvl1pPr>
              <a:defRPr sz="40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2209800" y="4267200"/>
            <a:ext cx="6400800" cy="1447800"/>
          </a:xfrm>
        </p:spPr>
        <p:txBody>
          <a:bodyPr/>
          <a:lstStyle>
            <a:lvl1pPr marL="0" indent="0">
              <a:buClrTx/>
              <a:buNone/>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p:txBody>
      </p:sp>
      <p:pic>
        <p:nvPicPr>
          <p:cNvPr id="8" name="Picture 7" descr="eTeachNY logo">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2178424" y="1219200"/>
            <a:ext cx="5472117" cy="1828800"/>
          </a:xfrm>
          <a:prstGeom prst="rect">
            <a:avLst/>
          </a:prstGeom>
        </p:spPr>
      </p:pic>
    </p:spTree>
    <p:extLst>
      <p:ext uri="{BB962C8B-B14F-4D97-AF65-F5344CB8AC3E}">
        <p14:creationId xmlns:p14="http://schemas.microsoft.com/office/powerpoint/2010/main" val="11292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side-2column">
  <p:cSld name="1_Inside-2colum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dirty="0">
              <a:solidFill>
                <a:srgbClr val="4EA848"/>
              </a:solidFill>
              <a:highlight>
                <a:srgbClr val="4EA848"/>
              </a:highlight>
              <a:latin typeface="Arial"/>
              <a:ea typeface="Arial"/>
              <a:cs typeface="Arial"/>
              <a:sym typeface="Arial"/>
            </a:endParaRPr>
          </a:p>
        </p:txBody>
      </p:sp>
      <p:pic>
        <p:nvPicPr>
          <p:cNvPr id="47" name="Google Shape;47;p7"/>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48" name="Google Shape;48;p7"/>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7"/>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51" name="Google Shape;51;p7"/>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7"/>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7"/>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extLst>
      <p:ext uri="{BB962C8B-B14F-4D97-AF65-F5344CB8AC3E}">
        <p14:creationId xmlns:p14="http://schemas.microsoft.com/office/powerpoint/2010/main" val="52456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side-1column">
  <p:cSld name="Inside-1column-modified">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dirty="0">
              <a:solidFill>
                <a:srgbClr val="4EA848"/>
              </a:solidFill>
              <a:highlight>
                <a:srgbClr val="4EA848"/>
              </a:highlight>
              <a:latin typeface="Arial"/>
              <a:ea typeface="Arial"/>
              <a:cs typeface="Arial"/>
              <a:sym typeface="Arial"/>
            </a:endParaRPr>
          </a:p>
        </p:txBody>
      </p:sp>
      <p:pic>
        <p:nvPicPr>
          <p:cNvPr id="26" name="Google Shape;26;p4"/>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7" name="Google Shape;27;p4"/>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4"/>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29" name="Google Shape;29;p4"/>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dirty="0"/>
          </a:p>
        </p:txBody>
      </p:sp>
      <p:sp>
        <p:nvSpPr>
          <p:cNvPr id="30" name="Google Shape;30;p4"/>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7151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Slide-Green">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75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_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p>
            <a:fld id="{B6FDC2BC-9D21-CA4B-9293-99A3AD770EFC}" type="slidenum">
              <a:rPr lang="en-US" smtClean="0"/>
              <a:pPr/>
              <a:t>‹#›</a:t>
            </a:fld>
            <a:endParaRPr lang="en-US" dirty="0"/>
          </a:p>
        </p:txBody>
      </p:sp>
      <p:pic>
        <p:nvPicPr>
          <p:cNvPr id="7" name="Picture 6" descr="eTeachNY logo">
            <a:extLst>
              <a:ext uri="{FF2B5EF4-FFF2-40B4-BE49-F238E27FC236}">
                <a16:creationId xmlns:a16="http://schemas.microsoft.com/office/drawing/2014/main" id="{466661B4-512D-1C40-A2B3-D0359226A936}"/>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90600" y="762000"/>
            <a:ext cx="3764764" cy="1258198"/>
          </a:xfrm>
          <a:prstGeom prst="rect">
            <a:avLst/>
          </a:prstGeom>
        </p:spPr>
      </p:pic>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8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Divider_gree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TeachNY logo">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990600" y="758952"/>
            <a:ext cx="3764764" cy="1258197"/>
          </a:xfrm>
          <a:prstGeom prst="rect">
            <a:avLst/>
          </a:prstGeom>
        </p:spPr>
      </p:pic>
    </p:spTree>
    <p:extLst>
      <p:ext uri="{BB962C8B-B14F-4D97-AF65-F5344CB8AC3E}">
        <p14:creationId xmlns:p14="http://schemas.microsoft.com/office/powerpoint/2010/main" val="2942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11125200" cy="492443"/>
          </a:xfrm>
        </p:spPr>
        <p:txBody>
          <a:bodyPr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5CC799B7-F195-2D4E-B367-D4CF2D69278F}"/>
              </a:ext>
            </a:extLst>
          </p:cNvPr>
          <p:cNvSpPr>
            <a:spLocks noGrp="1"/>
          </p:cNvSpPr>
          <p:nvPr>
            <p:ph type="pic" sz="quarter" idx="12"/>
          </p:nvPr>
        </p:nvSpPr>
        <p:spPr>
          <a:xfrm>
            <a:off x="6324600" y="2514600"/>
            <a:ext cx="5334000" cy="3200400"/>
          </a:xfrm>
        </p:spPr>
        <p:txBody>
          <a:bodyPr/>
          <a:lstStyle>
            <a:lvl1pPr marL="0" indent="0">
              <a:buNone/>
              <a:defRPr/>
            </a:lvl1pPr>
          </a:lstStyle>
          <a:p>
            <a:r>
              <a:rPr lang="en-US" dirty="0"/>
              <a:t>Click icon to add picture</a:t>
            </a:r>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147112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5334000" cy="553998"/>
          </a:xfrm>
          <a:solidFill>
            <a:schemeClr val="bg2">
              <a:lumMod val="75000"/>
            </a:schemeClr>
          </a:solidFill>
        </p:spPr>
        <p:txBody>
          <a:bodyPr wrap="square" lIns="91440" tIns="91440" rIns="91440" bIns="91440">
            <a:sp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id="{29160FD5-EF08-1941-8BD6-DBC4BB4D47B0}"/>
              </a:ext>
            </a:extLst>
          </p:cNvPr>
          <p:cNvSpPr>
            <a:spLocks noGrp="1"/>
          </p:cNvSpPr>
          <p:nvPr>
            <p:ph sz="quarter" idx="15"/>
          </p:nvPr>
        </p:nvSpPr>
        <p:spPr>
          <a:xfrm>
            <a:off x="6324600" y="1676400"/>
            <a:ext cx="5334000" cy="554038"/>
          </a:xfrm>
          <a:solidFill>
            <a:schemeClr val="tx2"/>
          </a:solidFill>
        </p:spPr>
        <p:txBody>
          <a:bodyPr lIns="91440" tIns="91440" rIns="91440" bIns="91440"/>
          <a:lstStyle>
            <a:lvl1pPr marL="0" indent="0">
              <a:buNone/>
              <a:defRPr lang="en-US" sz="2400" kern="1200" dirty="0" smtClean="0">
                <a:solidFill>
                  <a:schemeClr val="bg1"/>
                </a:solidFill>
                <a:latin typeface="+mn-lt"/>
                <a:ea typeface="+mn-ea"/>
                <a:cs typeface="+mn-cs"/>
              </a:defRPr>
            </a:lvl1pPr>
          </a:lstStyle>
          <a:p>
            <a:pPr lvl="0"/>
            <a:r>
              <a:rPr lang="en-US" dirty="0"/>
              <a:t>Click to edit Master text styles</a:t>
            </a:r>
          </a:p>
        </p:txBody>
      </p:sp>
      <p:sp>
        <p:nvSpPr>
          <p:cNvPr id="7" name="Content Placeholder 6">
            <a:extLst>
              <a:ext uri="{FF2B5EF4-FFF2-40B4-BE49-F238E27FC236}">
                <a16:creationId xmlns:a16="http://schemas.microsoft.com/office/drawing/2014/main" id="{5513FB11-CA72-1A42-A2B9-7B29E5DBF60C}"/>
              </a:ext>
            </a:extLst>
          </p:cNvPr>
          <p:cNvSpPr>
            <a:spLocks noGrp="1"/>
          </p:cNvSpPr>
          <p:nvPr>
            <p:ph sz="quarter" idx="16"/>
          </p:nvPr>
        </p:nvSpPr>
        <p:spPr>
          <a:xfrm>
            <a:off x="6324600" y="2514600"/>
            <a:ext cx="53340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BE227796-E559-3D4F-8F35-61DCC8F7BE5C}"/>
              </a:ext>
            </a:extLst>
          </p:cNvPr>
          <p:cNvSpPr>
            <a:spLocks noGrp="1"/>
          </p:cNvSpPr>
          <p:nvPr>
            <p:ph sz="quarter" idx="17"/>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27750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sid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3474720" cy="554038"/>
          </a:xfrm>
          <a:solidFill>
            <a:schemeClr val="tx2"/>
          </a:solidFill>
        </p:spPr>
        <p:txBody>
          <a:bodyPr wrap="square" lIns="91440" tIns="91440" rIns="91440" bIns="91440">
            <a:norm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3474720" cy="32004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id="{29160FD5-EF08-1941-8BD6-DBC4BB4D47B0}"/>
              </a:ext>
            </a:extLst>
          </p:cNvPr>
          <p:cNvSpPr>
            <a:spLocks noGrp="1"/>
          </p:cNvSpPr>
          <p:nvPr>
            <p:ph sz="quarter" idx="15"/>
          </p:nvPr>
        </p:nvSpPr>
        <p:spPr>
          <a:xfrm>
            <a:off x="4358640" y="1676400"/>
            <a:ext cx="3474720" cy="554038"/>
          </a:xfrm>
          <a:solidFill>
            <a:schemeClr val="bg2">
              <a:lumMod val="75000"/>
            </a:schemeClr>
          </a:solidFill>
        </p:spPr>
        <p:txBody>
          <a:bodyPr lIns="91440" tIns="91440" rIns="91440" bIns="91440"/>
          <a:lstStyle>
            <a:lvl1pPr marL="0" indent="0">
              <a:buNone/>
              <a:defRPr lang="en-US" sz="2400" kern="1200" dirty="0" smtClean="0">
                <a:solidFill>
                  <a:schemeClr val="bg1"/>
                </a:solidFill>
                <a:latin typeface="+mn-lt"/>
                <a:ea typeface="+mn-ea"/>
                <a:cs typeface="+mn-cs"/>
              </a:defRPr>
            </a:lvl1pPr>
          </a:lstStyle>
          <a:p>
            <a:pPr lvl="0"/>
            <a:r>
              <a:rPr lang="en-US" dirty="0"/>
              <a:t>Click to edit Master text styles</a:t>
            </a:r>
          </a:p>
        </p:txBody>
      </p:sp>
      <p:sp>
        <p:nvSpPr>
          <p:cNvPr id="7" name="Content Placeholder 6">
            <a:extLst>
              <a:ext uri="{FF2B5EF4-FFF2-40B4-BE49-F238E27FC236}">
                <a16:creationId xmlns:a16="http://schemas.microsoft.com/office/drawing/2014/main" id="{5513FB11-CA72-1A42-A2B9-7B29E5DBF60C}"/>
              </a:ext>
            </a:extLst>
          </p:cNvPr>
          <p:cNvSpPr>
            <a:spLocks noGrp="1"/>
          </p:cNvSpPr>
          <p:nvPr>
            <p:ph sz="quarter" idx="16"/>
          </p:nvPr>
        </p:nvSpPr>
        <p:spPr>
          <a:xfrm>
            <a:off x="4358640" y="2514600"/>
            <a:ext cx="347472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BE227796-E559-3D4F-8F35-61DCC8F7BE5C}"/>
              </a:ext>
            </a:extLst>
          </p:cNvPr>
          <p:cNvSpPr>
            <a:spLocks noGrp="1"/>
          </p:cNvSpPr>
          <p:nvPr>
            <p:ph sz="quarter" idx="17"/>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11" name="Content Placeholder 4">
            <a:extLst>
              <a:ext uri="{FF2B5EF4-FFF2-40B4-BE49-F238E27FC236}">
                <a16:creationId xmlns:a16="http://schemas.microsoft.com/office/drawing/2014/main" id="{6733408B-2905-6249-9E2B-9E78EC45E62A}"/>
              </a:ext>
            </a:extLst>
          </p:cNvPr>
          <p:cNvSpPr>
            <a:spLocks noGrp="1"/>
          </p:cNvSpPr>
          <p:nvPr>
            <p:ph sz="quarter" idx="18"/>
          </p:nvPr>
        </p:nvSpPr>
        <p:spPr>
          <a:xfrm>
            <a:off x="8183880" y="1676400"/>
            <a:ext cx="3474720" cy="554038"/>
          </a:xfrm>
          <a:solidFill>
            <a:schemeClr val="accent3"/>
          </a:solidFill>
        </p:spPr>
        <p:txBody>
          <a:bodyPr lIns="91440" tIns="91440" rIns="91440" bIns="91440"/>
          <a:lstStyle>
            <a:lvl1pPr marL="0" indent="0">
              <a:buNone/>
              <a:defRPr lang="en-US" sz="2400" kern="1200" dirty="0" smtClean="0">
                <a:solidFill>
                  <a:schemeClr val="bg1"/>
                </a:solidFill>
                <a:latin typeface="+mn-lt"/>
                <a:ea typeface="+mn-ea"/>
                <a:cs typeface="+mn-cs"/>
              </a:defRPr>
            </a:lvl1pPr>
          </a:lstStyle>
          <a:p>
            <a:pPr lvl="0"/>
            <a:r>
              <a:rPr lang="en-US" dirty="0"/>
              <a:t>Click to edit Master text styles</a:t>
            </a:r>
          </a:p>
        </p:txBody>
      </p:sp>
      <p:sp>
        <p:nvSpPr>
          <p:cNvPr id="12" name="Content Placeholder 6">
            <a:extLst>
              <a:ext uri="{FF2B5EF4-FFF2-40B4-BE49-F238E27FC236}">
                <a16:creationId xmlns:a16="http://schemas.microsoft.com/office/drawing/2014/main" id="{14E72360-2BD2-6F43-B707-5B5307F7D234}"/>
              </a:ext>
            </a:extLst>
          </p:cNvPr>
          <p:cNvSpPr>
            <a:spLocks noGrp="1"/>
          </p:cNvSpPr>
          <p:nvPr>
            <p:ph sz="quarter" idx="19"/>
          </p:nvPr>
        </p:nvSpPr>
        <p:spPr>
          <a:xfrm>
            <a:off x="8183880" y="2514600"/>
            <a:ext cx="347472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36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de-ContentWith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6019800" cy="492443"/>
          </a:xfrm>
        </p:spPr>
        <p:txBody>
          <a:bodyPr wrap="square"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60198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10" name="Content Placeholder 14">
            <a:extLst>
              <a:ext uri="{FF2B5EF4-FFF2-40B4-BE49-F238E27FC236}">
                <a16:creationId xmlns:a16="http://schemas.microsoft.com/office/drawing/2014/main" id="{BA030B6C-4DC5-8040-9357-642BF9EDF85C}"/>
              </a:ext>
            </a:extLst>
          </p:cNvPr>
          <p:cNvSpPr>
            <a:spLocks noGrp="1"/>
          </p:cNvSpPr>
          <p:nvPr>
            <p:ph sz="quarter" idx="15"/>
          </p:nvPr>
        </p:nvSpPr>
        <p:spPr>
          <a:xfrm>
            <a:off x="7239000" y="1676400"/>
            <a:ext cx="4419600" cy="4419600"/>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14F166FD-7F84-F047-853C-ED98F7DD9E1C}"/>
              </a:ext>
            </a:extLst>
          </p:cNvPr>
          <p:cNvSpPr>
            <a:spLocks noGrp="1"/>
          </p:cNvSpPr>
          <p:nvPr>
            <p:ph sz="quarter" idx="17"/>
          </p:nvPr>
        </p:nvSpPr>
        <p:spPr>
          <a:xfrm>
            <a:off x="533400" y="5791200"/>
            <a:ext cx="6019800" cy="369332"/>
          </a:xfrm>
        </p:spPr>
        <p:txBody>
          <a:bodyPr wrap="square"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1090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ide_ImageWithSideba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4E8734-F529-EC40-82F1-2814A6EF7E87}"/>
              </a:ext>
            </a:extLst>
          </p:cNvPr>
          <p:cNvSpPr>
            <a:spLocks noGrp="1"/>
          </p:cNvSpPr>
          <p:nvPr>
            <p:ph type="pic" sz="quarter" idx="15" hasCustomPrompt="1"/>
          </p:nvPr>
        </p:nvSpPr>
        <p:spPr>
          <a:xfrm>
            <a:off x="0" y="533400"/>
            <a:ext cx="12192000" cy="6324600"/>
          </a:xfrm>
        </p:spPr>
        <p:txBody>
          <a:bodyPr/>
          <a:lstStyle>
            <a:lvl1pPr marL="0" indent="0">
              <a:buNone/>
              <a:defRPr/>
            </a:lvl1pPr>
          </a:lstStyle>
          <a:p>
            <a:r>
              <a:rPr lang="en-US" dirty="0"/>
              <a:t>Insert Image</a:t>
            </a: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7239000" y="1063752"/>
            <a:ext cx="4419600" cy="1623846"/>
          </a:xfrm>
          <a:solidFill>
            <a:srgbClr val="2379B8"/>
          </a:solidFill>
        </p:spPr>
        <p:txBody>
          <a:bodyPr lIns="274320" tIns="274320" rIns="274320" bIns="274320">
            <a:normAutofit/>
          </a:bodyPr>
          <a:lstStyle>
            <a:lvl1pPr>
              <a:defRPr>
                <a:solidFill>
                  <a:schemeClr val="bg1"/>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7239000" y="2687598"/>
            <a:ext cx="4419600" cy="3408402"/>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388748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11125200" cy="464819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9CD558A3-5780-2041-9181-C06AF9776660}"/>
              </a:ext>
            </a:extLst>
          </p:cNvPr>
          <p:cNvSpPr>
            <a:spLocks noGrp="1"/>
          </p:cNvSpPr>
          <p:nvPr>
            <p:ph type="title"/>
          </p:nvPr>
        </p:nvSpPr>
        <p:spPr>
          <a:xfrm>
            <a:off x="0" y="533401"/>
            <a:ext cx="12192000" cy="914400"/>
          </a:xfrm>
          <a:prstGeom prst="rect">
            <a:avLst/>
          </a:prstGeom>
        </p:spPr>
        <p:txBody>
          <a:bodyPr vert="horz" lIns="548640" tIns="0" rIns="548640" bIns="0" rtlCol="0" anchor="ctr">
            <a:norm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124C2941-FB60-B243-B458-C1E9CDB8CDAE}"/>
              </a:ext>
            </a:extLst>
          </p:cNvPr>
          <p:cNvSpPr>
            <a:spLocks noGrp="1"/>
          </p:cNvSpPr>
          <p:nvPr>
            <p:ph type="sldNum" sz="quarter" idx="4"/>
          </p:nvPr>
        </p:nvSpPr>
        <p:spPr>
          <a:xfrm>
            <a:off x="533400" y="6477001"/>
            <a:ext cx="381000" cy="228600"/>
          </a:xfrm>
          <a:prstGeom prst="rect">
            <a:avLst/>
          </a:prstGeom>
        </p:spPr>
        <p:txBody>
          <a:bodyPr vert="horz" lIns="0" tIns="0" rIns="0" bIns="0" rtlCol="0" anchor="t" anchorCtr="0"/>
          <a:lstStyle>
            <a:lvl1pPr algn="l">
              <a:defRPr sz="1000">
                <a:solidFill>
                  <a:schemeClr val="tx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1" r:id="rId1"/>
    <p:sldLayoutId id="2147484032" r:id="rId2"/>
    <p:sldLayoutId id="2147484025" r:id="rId3"/>
    <p:sldLayoutId id="2147484026" r:id="rId4"/>
    <p:sldLayoutId id="2147484023" r:id="rId5"/>
    <p:sldLayoutId id="2147484024" r:id="rId6"/>
    <p:sldLayoutId id="2147484036" r:id="rId7"/>
    <p:sldLayoutId id="2147484033" r:id="rId8"/>
    <p:sldLayoutId id="2147484028" r:id="rId9"/>
    <p:sldLayoutId id="2147484029" r:id="rId10"/>
    <p:sldLayoutId id="2147484030" r:id="rId11"/>
    <p:sldLayoutId id="2147484031" r:id="rId12"/>
    <p:sldLayoutId id="2147484034" r:id="rId13"/>
    <p:sldLayoutId id="2147484038" r:id="rId14"/>
  </p:sldLayoutIdLst>
  <p:hf hdr="0" dt="0"/>
  <p:txStyles>
    <p:titleStyle>
      <a:lvl1pPr algn="l" defTabSz="914400" rtl="0" eaLnBrk="1" latinLnBrk="0" hangingPunct="1">
        <a:lnSpc>
          <a:spcPct val="90000"/>
        </a:lnSpc>
        <a:spcBef>
          <a:spcPct val="0"/>
        </a:spcBef>
        <a:buNone/>
        <a:defRPr lang="en-US" sz="4000" b="0" kern="1200" cap="none" spc="0" baseline="0" dirty="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guide id="7" orient="horz" pos="1056" userDrawn="1">
          <p15:clr>
            <a:srgbClr val="F26B43"/>
          </p15:clr>
        </p15:guide>
        <p15:guide id="8" orient="horz" pos="1584" userDrawn="1">
          <p15:clr>
            <a:srgbClr val="F26B43"/>
          </p15:clr>
        </p15:guide>
        <p15:guide id="9" orient="horz" pos="3600" userDrawn="1">
          <p15:clr>
            <a:srgbClr val="F26B43"/>
          </p15:clr>
        </p15:guide>
        <p15:guide id="10" pos="3984" userDrawn="1">
          <p15:clr>
            <a:srgbClr val="F26B43"/>
          </p15:clr>
        </p15:guide>
        <p15:guide id="11" pos="3696" userDrawn="1">
          <p15:clr>
            <a:srgbClr val="F26B43"/>
          </p15:clr>
        </p15:guide>
        <p15:guide id="12" pos="2016" userDrawn="1">
          <p15:clr>
            <a:srgbClr val="F26B43"/>
          </p15:clr>
        </p15:guide>
        <p15:guide id="13" pos="5664" userDrawn="1">
          <p15:clr>
            <a:srgbClr val="F26B43"/>
          </p15:clr>
        </p15:guide>
        <p15:guide id="14" orient="horz" pos="3648" userDrawn="1">
          <p15:clr>
            <a:srgbClr val="F26B43"/>
          </p15:clr>
        </p15:guide>
        <p15:guide id="15" pos="6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glossary.org/student-engagemen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padlet.com/ksheppard6/kr7er5m6jjcb91m9"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docs.google.com/document/d/1gfbvgw6vE3_hLzPKydKlETF7rlBW807vpbGpZ6XccZY/view"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gfbvgw6vE3_hLzPKydKlETF7rlBW807vpbGpZ6XccZY/view"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hyperlink" Target="https://www.kqed.or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gfbvgw6vE3_hLzPKydKlETF7rlBW807vpbGpZ6XccZY/view"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pklifescience.com/article/387/coral-reefs" TargetMode="External"/><Relationship Id="rId13"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hyperlink" Target="https://soraapp.com/library/wswhe/search/query-ocean/seed-1959007563/libraries-138,360/page-1" TargetMode="External"/><Relationship Id="rId2" Type="http://schemas.openxmlformats.org/officeDocument/2006/relationships/notesSlide" Target="../notesSlides/notesSlide20.xml"/><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hyperlink" Target="https://www.tumblebooklibrary.com/PLPlayer.aspx?ProductID=tumbleplayer_6709" TargetMode="Externa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hyperlink" Target="https://www.pkearthandspace.com/static/making_waves" TargetMode="External"/><Relationship Id="rId4" Type="http://schemas.openxmlformats.org/officeDocument/2006/relationships/hyperlink" Target="https://jr.brainpop.com/science/habitats/oceanhabitats/" TargetMode="External"/><Relationship Id="rId9" Type="http://schemas.openxmlformats.org/officeDocument/2006/relationships/image" Target="../media/image19.png"/><Relationship Id="rId14" Type="http://schemas.openxmlformats.org/officeDocument/2006/relationships/hyperlink" Target="https://vermont.pbslearningmedia.org/resource/summer-of-adventure-nature-cat-motion-ocean/motion-of-the-ocean-nature-ca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go.gale.com/ps/retrieve.do?tabID=T001&amp;searchType=TopicSearchForm&amp;userGroupName=nysl_ca_wswhes&amp;inPS=true&amp;prodId=ITKE&amp;contentSet=GALE&amp;docId=GALE%7CZDAJBO893981162" TargetMode="External"/><Relationship Id="rId13"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5.png"/><Relationship Id="rId12" Type="http://schemas.openxmlformats.org/officeDocument/2006/relationships/hyperlink" Target="https://soraapp.com/library/wswhe/search/query-ocean/seed-1959007563/libraries-138,360/page-1" TargetMode="External"/><Relationship Id="rId2" Type="http://schemas.openxmlformats.org/officeDocument/2006/relationships/notesSlide" Target="../notesSlides/notesSlide21.xml"/><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hyperlink" Target="https://vermont.pbslearningmedia.org/resource/121ed168-baea-45a8-9ce7-ea482d1e8730/oceans/" TargetMode="Externa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8.png"/><Relationship Id="rId10" Type="http://schemas.openxmlformats.org/officeDocument/2006/relationships/hyperlink" Target="https://www.teachingbooks.net/tb.cgi?tid=30626" TargetMode="External"/><Relationship Id="rId4" Type="http://schemas.openxmlformats.org/officeDocument/2006/relationships/hyperlink" Target="https://natgeo.gale.com/natgeo/archive/FeatureArticlesDetailsPage/FeatureArticlesDetailsWindow?disableHighlighting=false&amp;displayGroupName=NatGeo-Features&amp;currPage=1&amp;scanId=&amp;query=OQE+oceans&amp;docIndex=&amp;source=fullList&amp;prodId=NGMK&amp;search_within_results=&amp;p=NGMK&amp;mode=view&amp;catId=&amp;u=huds88207&amp;limiter=&amp;display-query=OQE+oceans&amp;displayGroups=&amp;contentModules=&amp;action=e&amp;sortBy=&amp;documentId=GALE%7CMSIDKL553235830&amp;windowstate=normal&amp;activityType=BasicSearch&amp;failOverType=&amp;commentary=" TargetMode="External"/><Relationship Id="rId9" Type="http://schemas.openxmlformats.org/officeDocument/2006/relationships/image" Target="../media/image26.png"/><Relationship Id="rId14" Type="http://schemas.openxmlformats.org/officeDocument/2006/relationships/hyperlink" Target="https://academic.eb.com/levels/collegiate/article/ocean/108518"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go.gale.com/ps/headerQuickSearch.do?inputFieldNames%5B0%5D=OQE&amp;quickSearchTerm=oceans&amp;searchType=BasicSearchForm&amp;userGroupName=nysl_ca_wswhes&amp;nwf=y&amp;prodId=OVIC&amp;stw.option=&amp;ebook=&amp;quicksearchIndex=OQE&amp;spellCheck=true&amp;hasCoProduct=false&amp;collectionId=&amp;seriesId=&amp;contentModuleId=&amp;edition=&amp;prevQuickSearchIndex=OQE&amp;prevQuickSearchTerm=ocieans" TargetMode="External"/><Relationship Id="rId3" Type="http://schemas.openxmlformats.org/officeDocument/2006/relationships/image" Target="../media/image16.jpeg"/><Relationship Id="rId7" Type="http://schemas.openxmlformats.org/officeDocument/2006/relationships/hyperlink" Target="https://soraapp.com/library/wswhe/search/query-oceans/subject-111/libraries-138,360/page-1"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swank.com/k-12-streaming/Search?query=oceans" TargetMode="External"/><Relationship Id="rId5" Type="http://schemas.openxmlformats.org/officeDocument/2006/relationships/hyperlink" Target="https://wswhe.insigniails.com/Library/SearchResult?l_input=WSWHE%20BOCES&amp;l=0001&amp;t_input=Keywords&amp;t=Keywords&amp;k=oceans&amp;ck_input=&amp;ck=&amp;action=simple&amp;p=1&amp;ps=20&amp;st=t02TitlesForOrderBy&amp;ifs=0&amp;c=c&amp;oldSearchType=Keywords" TargetMode="External"/><Relationship Id="rId10" Type="http://schemas.openxmlformats.org/officeDocument/2006/relationships/image" Target="../media/image23.png"/><Relationship Id="rId4" Type="http://schemas.openxmlformats.org/officeDocument/2006/relationships/hyperlink" Target="https://auth.orc.scoolaid.net/bin/fs?sysId=1747&amp;sysCode=WSWHE&amp;uId=1880&amp;sTerm=oceans" TargetMode="External"/><Relationship Id="rId9" Type="http://schemas.openxmlformats.org/officeDocument/2006/relationships/hyperlink" Target="https://search.cdc.gov/search/index.html?query=ocean&amp;sitelimit=&amp;utf8=%E2%9C%93&amp;affiliate=cdc-mai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sych4schools.com.au/free-resources/unmotivated-disengaged/"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eleducation.org/"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gfbvgw6vE3_hLzPKydKlETF7rlBW807vpbGpZ6XccZY/copy"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s://docs.google.com/document/d/1eRx9lkUCKges3DRD9apw2-_qUiZtw3esBA6SMadzO58/edit#bookmark=id.wff8sybrnywo" TargetMode="External"/><Relationship Id="rId3" Type="http://schemas.openxmlformats.org/officeDocument/2006/relationships/hyperlink" Target="https://pz.harvard.edu/sites/default/files/See%20Think%20Wonder_2.pdf" TargetMode="External"/><Relationship Id="rId7" Type="http://schemas.openxmlformats.org/officeDocument/2006/relationships/hyperlink" Target="https://docs.google.com/document/d/1eRx9lkUCKges3DRD9apw2-_qUiZtw3esBA6SMadzO58/edit#bookmark=id.d6yx22gnfrsi"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s://docs.google.com/document/d/1eRx9lkUCKges3DRD9apw2-_qUiZtw3esBA6SMadzO58/edit#bookmark=id.wll2ju8qbps8" TargetMode="External"/><Relationship Id="rId11" Type="http://schemas.openxmlformats.org/officeDocument/2006/relationships/hyperlink" Target="https://docs.google.com/presentation/u/1/d/1AcMjaH86-XguQOsYkGmpCaqKMLg5C-ilPCWxl_yi-ao/copy?usp=sharing" TargetMode="External"/><Relationship Id="rId5" Type="http://schemas.openxmlformats.org/officeDocument/2006/relationships/hyperlink" Target="https://docs.google.com/document/d/1eRx9lkUCKges3DRD9apw2-_qUiZtw3esBA6SMadzO58/edit#bookmark=id.2f0ef9drpsbl" TargetMode="External"/><Relationship Id="rId10" Type="http://schemas.openxmlformats.org/officeDocument/2006/relationships/hyperlink" Target="https://pz.harvard.edu/sites/default/files/Claim%20Support%20Question_0.pdf" TargetMode="External"/><Relationship Id="rId4" Type="http://schemas.openxmlformats.org/officeDocument/2006/relationships/hyperlink" Target="https://docs.google.com/presentation/u/1/d/1OvtgRYelsRuffrFbpH8SgxTSXOH4uWnkpL1jdUwJ9xY/copy#slide=id.g9c6e800246_0_244" TargetMode="External"/><Relationship Id="rId9" Type="http://schemas.openxmlformats.org/officeDocument/2006/relationships/hyperlink" Target="https://catlintucker.com/2020/08/engage-elementary-students-online/"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ocs.google.com/document/d/1eRx9lkUCKges3DRD9apw2-_qUiZtw3esBA6SMadzO58/edit#bookmark=id.56v4s8ol3x2n" TargetMode="External"/><Relationship Id="rId3" Type="http://schemas.openxmlformats.org/officeDocument/2006/relationships/hyperlink" Target="https://docs.google.com/document/d/1eRx9lkUCKges3DRD9apw2-_qUiZtw3esBA6SMadzO58/edit#bookmark=id.mwd75xwi2d1g" TargetMode="External"/><Relationship Id="rId7" Type="http://schemas.openxmlformats.org/officeDocument/2006/relationships/hyperlink" Target="https://catlintucker.com/2020/09/online-learning-thinking-routines/"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https://pz.harvard.edu/sites/default/files/Connect%20Extend%20Challenge_0.pdf" TargetMode="External"/><Relationship Id="rId11" Type="http://schemas.openxmlformats.org/officeDocument/2006/relationships/hyperlink" Target="https://www.innovatingplay.world/communicating-with-play-boards/" TargetMode="External"/><Relationship Id="rId5" Type="http://schemas.openxmlformats.org/officeDocument/2006/relationships/hyperlink" Target="https://docs.google.com/presentation/u/1/d/1Em1igU14ldULnGpWBQOvDebRG4lRFSEDauUy4drtMcU/copy#slide=id.g9b3c8210ff_0_56" TargetMode="External"/><Relationship Id="rId10" Type="http://schemas.openxmlformats.org/officeDocument/2006/relationships/hyperlink" Target="https://catlintucker.com/2020/08/engage-elementary-students-online/" TargetMode="External"/><Relationship Id="rId4" Type="http://schemas.openxmlformats.org/officeDocument/2006/relationships/hyperlink" Target="https://pz.harvard.edu/sites/default/files/Compass%20Points_0.pdf" TargetMode="External"/><Relationship Id="rId9" Type="http://schemas.openxmlformats.org/officeDocument/2006/relationships/hyperlink" Target="https://docs.google.com/document/d/1eRx9lkUCKges3DRD9apw2-_qUiZtw3esBA6SMadzO58/edit#bookmark=id.7vnpuou1zf29"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catlintucker.com/2020/08/engage-elementary-students-online/" TargetMode="External"/><Relationship Id="rId3" Type="http://schemas.openxmlformats.org/officeDocument/2006/relationships/hyperlink" Target="https://docs.google.com/document/d/1eRx9lkUCKges3DRD9apw2-_qUiZtw3esBA6SMadzO58/edit#bookmark=id.yxk088bg821h" TargetMode="External"/><Relationship Id="rId7" Type="http://schemas.openxmlformats.org/officeDocument/2006/relationships/hyperlink" Target="https://www.edutopia.org/article/3-brain-based-strategies-encourage-deeper-thinking"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docs.google.com/document/d/1eRx9lkUCKges3DRD9apw2-_qUiZtw3esBA6SMadzO58/edit#bookmark=id.x1sfvsrscgmo" TargetMode="External"/><Relationship Id="rId5" Type="http://schemas.openxmlformats.org/officeDocument/2006/relationships/hyperlink" Target="https://docs.google.com/document/d/1eRx9lkUCKges3DRD9apw2-_qUiZtw3esBA6SMadzO58/edit#bookmark=id.dlqldclffdh" TargetMode="External"/><Relationship Id="rId10" Type="http://schemas.openxmlformats.org/officeDocument/2006/relationships/hyperlink" Target="https://docs.google.com/presentation/u/1/d/147YdH7Erig4zurcs_vyUoYPpSlD1hj458vgiq3moRaw/copy?usp=sharing" TargetMode="External"/><Relationship Id="rId4" Type="http://schemas.openxmlformats.org/officeDocument/2006/relationships/hyperlink" Target="https://docs.google.com/document/d/1eRx9lkUCKges3DRD9apw2-_qUiZtw3esBA6SMadzO58/edit#bookmark=id.ja4mv7yuplfd" TargetMode="External"/><Relationship Id="rId9" Type="http://schemas.openxmlformats.org/officeDocument/2006/relationships/hyperlink" Target="https://pz.harvard.edu/sites/default/files/I%20Used%20to%20Think%20-%20Now%20I%20Think_1.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ocs.google.com/document/d/1eRx9lkUCKges3DRD9apw2-_qUiZtw3esBA6SMadzO58/edit#bookmark=id.kqjcvtp67hal" TargetMode="External"/><Relationship Id="rId3" Type="http://schemas.openxmlformats.org/officeDocument/2006/relationships/hyperlink" Target="https://docs.google.com/document/d/1eRx9lkUCKges3DRD9apw2-_qUiZtw3esBA6SMadzO58/edit#bookmark=id.yxk088bg821h" TargetMode="External"/><Relationship Id="rId7" Type="http://schemas.openxmlformats.org/officeDocument/2006/relationships/hyperlink" Target="https://docs.google.com/document/d/1eRx9lkUCKges3DRD9apw2-_qUiZtw3esBA6SMadzO58/edit#bookmark=id.x1sfvsrscgmo"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https://catlintucker.com/2020/08/engage-elementary-students-online/" TargetMode="External"/><Relationship Id="rId5" Type="http://schemas.openxmlformats.org/officeDocument/2006/relationships/hyperlink" Target="https://docs.google.com/document/d/1eRx9lkUCKges3DRD9apw2-_qUiZtw3esBA6SMadzO58/edit#bookmark=id.dlqldclffdh" TargetMode="External"/><Relationship Id="rId4" Type="http://schemas.openxmlformats.org/officeDocument/2006/relationships/hyperlink" Target="https://docs.google.com/document/d/1eRx9lkUCKges3DRD9apw2-_qUiZtw3esBA6SMadzO58/edit#bookmark=id.ja4mv7yuplf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eachny.org/shifting-to-teaching-online/curriculum-instruction-assessment-module-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gfbvgw6vE3_hLzPKydKlETF7rlBW807vpbGpZ6XccZY/view" TargetMode="External"/><Relationship Id="rId2" Type="http://schemas.openxmlformats.org/officeDocument/2006/relationships/hyperlink" Target="https://padlet.com/ksheppard6/kr7er5m6jjcb91m9"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BA73-6B87-D448-8C9D-3337C4859B37}"/>
              </a:ext>
            </a:extLst>
          </p:cNvPr>
          <p:cNvSpPr>
            <a:spLocks noGrp="1"/>
          </p:cNvSpPr>
          <p:nvPr>
            <p:ph type="ctrTitle"/>
          </p:nvPr>
        </p:nvSpPr>
        <p:spPr>
          <a:xfrm>
            <a:off x="2493380" y="3052477"/>
            <a:ext cx="7336420" cy="1495794"/>
          </a:xfrm>
        </p:spPr>
        <p:txBody>
          <a:bodyPr/>
          <a:lstStyle/>
          <a:p>
            <a:r>
              <a:rPr lang="en-US" dirty="0"/>
              <a:t>Deep Dive into Engagement</a:t>
            </a:r>
          </a:p>
        </p:txBody>
      </p:sp>
    </p:spTree>
    <p:extLst>
      <p:ext uri="{BB962C8B-B14F-4D97-AF65-F5344CB8AC3E}">
        <p14:creationId xmlns:p14="http://schemas.microsoft.com/office/powerpoint/2010/main" val="11878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81F9A1-CFBB-3F4D-9C35-2440AFEAC522}"/>
              </a:ext>
            </a:extLst>
          </p:cNvPr>
          <p:cNvSpPr>
            <a:spLocks noGrp="1"/>
          </p:cNvSpPr>
          <p:nvPr>
            <p:ph type="title"/>
          </p:nvPr>
        </p:nvSpPr>
        <p:spPr/>
        <p:txBody>
          <a:bodyPr/>
          <a:lstStyle/>
          <a:p>
            <a:r>
              <a:rPr lang="en-US" dirty="0"/>
              <a:t>Continuum of Engagement</a:t>
            </a:r>
          </a:p>
        </p:txBody>
      </p:sp>
      <p:cxnSp>
        <p:nvCxnSpPr>
          <p:cNvPr id="21" name="Google Shape;182;p23" descr="Arrow illustrating the continuum between different types of engagement and disengagement">
            <a:extLst>
              <a:ext uri="{FF2B5EF4-FFF2-40B4-BE49-F238E27FC236}">
                <a16:creationId xmlns:a16="http://schemas.microsoft.com/office/drawing/2014/main" id="{07FE7904-56DF-B64B-B29E-6B22B1ED8C25}"/>
              </a:ext>
            </a:extLst>
          </p:cNvPr>
          <p:cNvCxnSpPr>
            <a:cxnSpLocks/>
          </p:cNvCxnSpPr>
          <p:nvPr/>
        </p:nvCxnSpPr>
        <p:spPr>
          <a:xfrm>
            <a:off x="533400" y="3048000"/>
            <a:ext cx="11125200" cy="0"/>
          </a:xfrm>
          <a:prstGeom prst="straightConnector1">
            <a:avLst/>
          </a:prstGeom>
          <a:noFill/>
          <a:ln w="69850" cap="flat" cmpd="sng">
            <a:solidFill>
              <a:schemeClr val="lt2"/>
            </a:solidFill>
            <a:prstDash val="solid"/>
            <a:round/>
            <a:headEnd type="arrow" w="med" len="med"/>
            <a:tailEnd type="arrow" w="med" len="med"/>
          </a:ln>
        </p:spPr>
      </p:cxnSp>
      <p:sp>
        <p:nvSpPr>
          <p:cNvPr id="10" name="Content Placeholder 9">
            <a:extLst>
              <a:ext uri="{FF2B5EF4-FFF2-40B4-BE49-F238E27FC236}">
                <a16:creationId xmlns:a16="http://schemas.microsoft.com/office/drawing/2014/main" id="{855BFBF1-A4C7-3941-B174-4B4638DC3B17}"/>
              </a:ext>
            </a:extLst>
          </p:cNvPr>
          <p:cNvSpPr>
            <a:spLocks noGrp="1"/>
          </p:cNvSpPr>
          <p:nvPr>
            <p:ph sz="quarter" idx="11"/>
          </p:nvPr>
        </p:nvSpPr>
        <p:spPr>
          <a:xfrm>
            <a:off x="534563" y="2514600"/>
            <a:ext cx="2665837" cy="310028"/>
          </a:xfrm>
        </p:spPr>
        <p:txBody>
          <a:bodyPr>
            <a:noAutofit/>
          </a:bodyPr>
          <a:lstStyle/>
          <a:p>
            <a:pPr marL="0" indent="0">
              <a:buNone/>
            </a:pPr>
            <a:r>
              <a:rPr lang="en-US" sz="1600" dirty="0"/>
              <a:t>Active Disengagement</a:t>
            </a:r>
          </a:p>
        </p:txBody>
      </p:sp>
      <p:sp>
        <p:nvSpPr>
          <p:cNvPr id="23" name="Content Placeholder 9">
            <a:extLst>
              <a:ext uri="{FF2B5EF4-FFF2-40B4-BE49-F238E27FC236}">
                <a16:creationId xmlns:a16="http://schemas.microsoft.com/office/drawing/2014/main" id="{779DFF93-37EB-544B-A045-87877A41DA53}"/>
              </a:ext>
            </a:extLst>
          </p:cNvPr>
          <p:cNvSpPr txBox="1">
            <a:spLocks/>
          </p:cNvSpPr>
          <p:nvPr/>
        </p:nvSpPr>
        <p:spPr>
          <a:xfrm>
            <a:off x="3309314" y="2514600"/>
            <a:ext cx="2665837" cy="3100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en-US" sz="1600" dirty="0"/>
              <a:t>Passive Disengagement</a:t>
            </a:r>
          </a:p>
        </p:txBody>
      </p:sp>
      <p:sp>
        <p:nvSpPr>
          <p:cNvPr id="24" name="Content Placeholder 9">
            <a:extLst>
              <a:ext uri="{FF2B5EF4-FFF2-40B4-BE49-F238E27FC236}">
                <a16:creationId xmlns:a16="http://schemas.microsoft.com/office/drawing/2014/main" id="{DDDC3128-BF9B-6241-B082-789B3984204D}"/>
              </a:ext>
            </a:extLst>
          </p:cNvPr>
          <p:cNvSpPr txBox="1">
            <a:spLocks/>
          </p:cNvSpPr>
          <p:nvPr/>
        </p:nvSpPr>
        <p:spPr>
          <a:xfrm>
            <a:off x="6216851" y="2514600"/>
            <a:ext cx="2665837" cy="3100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1600" dirty="0"/>
              <a:t>Passive Engagement</a:t>
            </a:r>
          </a:p>
        </p:txBody>
      </p:sp>
      <p:sp>
        <p:nvSpPr>
          <p:cNvPr id="25" name="Content Placeholder 9">
            <a:extLst>
              <a:ext uri="{FF2B5EF4-FFF2-40B4-BE49-F238E27FC236}">
                <a16:creationId xmlns:a16="http://schemas.microsoft.com/office/drawing/2014/main" id="{036EE1CD-F484-5D4F-A4EC-52BCB8A76478}"/>
              </a:ext>
            </a:extLst>
          </p:cNvPr>
          <p:cNvSpPr txBox="1">
            <a:spLocks/>
          </p:cNvSpPr>
          <p:nvPr/>
        </p:nvSpPr>
        <p:spPr>
          <a:xfrm>
            <a:off x="8994507" y="2514600"/>
            <a:ext cx="2665837" cy="3100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en-US" sz="1600" dirty="0"/>
              <a:t>Active Engagement</a:t>
            </a:r>
          </a:p>
        </p:txBody>
      </p:sp>
      <p:sp>
        <p:nvSpPr>
          <p:cNvPr id="9" name="Content Placeholder 8">
            <a:extLst>
              <a:ext uri="{FF2B5EF4-FFF2-40B4-BE49-F238E27FC236}">
                <a16:creationId xmlns:a16="http://schemas.microsoft.com/office/drawing/2014/main" id="{4425CAC0-94B7-AF4F-A4DC-DD8712AD57A8}"/>
              </a:ext>
            </a:extLst>
          </p:cNvPr>
          <p:cNvSpPr>
            <a:spLocks noGrp="1"/>
          </p:cNvSpPr>
          <p:nvPr>
            <p:ph sz="quarter" idx="10"/>
          </p:nvPr>
        </p:nvSpPr>
        <p:spPr>
          <a:xfrm>
            <a:off x="533400" y="3428418"/>
            <a:ext cx="1737360" cy="1828800"/>
          </a:xfrm>
        </p:spPr>
        <p:txBody>
          <a:bodyPr>
            <a:noAutofit/>
          </a:bodyPr>
          <a:lstStyle/>
          <a:p>
            <a:r>
              <a:rPr lang="en-US" sz="2000" b="1" dirty="0"/>
              <a:t>Disrupting</a:t>
            </a:r>
          </a:p>
          <a:p>
            <a:r>
              <a:rPr lang="en-US" sz="2000" dirty="0"/>
              <a:t>example: disrupting </a:t>
            </a:r>
            <a:br>
              <a:rPr lang="en-US" sz="2000" dirty="0"/>
            </a:br>
            <a:r>
              <a:rPr lang="en-US" sz="2000" dirty="0"/>
              <a:t>the learning</a:t>
            </a:r>
          </a:p>
        </p:txBody>
      </p:sp>
      <p:sp>
        <p:nvSpPr>
          <p:cNvPr id="14" name="Content Placeholder 8">
            <a:extLst>
              <a:ext uri="{FF2B5EF4-FFF2-40B4-BE49-F238E27FC236}">
                <a16:creationId xmlns:a16="http://schemas.microsoft.com/office/drawing/2014/main" id="{460AA98F-D79B-184D-B501-BD77F9C506B3}"/>
              </a:ext>
            </a:extLst>
          </p:cNvPr>
          <p:cNvSpPr txBox="1">
            <a:spLocks/>
          </p:cNvSpPr>
          <p:nvPr/>
        </p:nvSpPr>
        <p:spPr>
          <a:xfrm>
            <a:off x="2410968" y="3429000"/>
            <a:ext cx="1737360" cy="1828800"/>
          </a:xfrm>
          <a:prstGeom prst="rect">
            <a:avLst/>
          </a:prstGeom>
          <a:solidFill>
            <a:schemeClr val="bg2">
              <a:lumMod val="75000"/>
            </a:schemeClr>
          </a:solidFill>
        </p:spPr>
        <p:txBody>
          <a:bodyPr vert="horz" wrap="square" lIns="91440" tIns="91440" rIns="91440" bIns="91440" rtlCol="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t>Avoiding</a:t>
            </a:r>
          </a:p>
          <a:p>
            <a:r>
              <a:rPr lang="en-US" sz="2000" dirty="0"/>
              <a:t>example: avoiding </a:t>
            </a:r>
            <a:br>
              <a:rPr lang="en-US" sz="2000" dirty="0"/>
            </a:br>
            <a:r>
              <a:rPr lang="en-US" sz="2000" dirty="0"/>
              <a:t>work</a:t>
            </a:r>
          </a:p>
        </p:txBody>
      </p:sp>
      <p:sp>
        <p:nvSpPr>
          <p:cNvPr id="15" name="Content Placeholder 8">
            <a:extLst>
              <a:ext uri="{FF2B5EF4-FFF2-40B4-BE49-F238E27FC236}">
                <a16:creationId xmlns:a16="http://schemas.microsoft.com/office/drawing/2014/main" id="{2287E63A-C51F-6544-B2D2-50D9E0D03EF0}"/>
              </a:ext>
            </a:extLst>
          </p:cNvPr>
          <p:cNvSpPr txBox="1">
            <a:spLocks/>
          </p:cNvSpPr>
          <p:nvPr/>
        </p:nvSpPr>
        <p:spPr>
          <a:xfrm>
            <a:off x="4288536" y="3429000"/>
            <a:ext cx="1737360" cy="1828800"/>
          </a:xfrm>
          <a:prstGeom prst="rect">
            <a:avLst/>
          </a:prstGeom>
          <a:solidFill>
            <a:schemeClr val="bg2">
              <a:lumMod val="75000"/>
            </a:schemeClr>
          </a:solidFill>
        </p:spPr>
        <p:txBody>
          <a:bodyPr vert="horz" wrap="square" lIns="91440" tIns="91440" rIns="91440" bIns="91440" rtlCol="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t>Withdrawing</a:t>
            </a:r>
          </a:p>
          <a:p>
            <a:r>
              <a:rPr lang="en-US" sz="2000" dirty="0"/>
              <a:t>example: separated from group</a:t>
            </a:r>
          </a:p>
        </p:txBody>
      </p:sp>
      <p:sp>
        <p:nvSpPr>
          <p:cNvPr id="16" name="Content Placeholder 8">
            <a:extLst>
              <a:ext uri="{FF2B5EF4-FFF2-40B4-BE49-F238E27FC236}">
                <a16:creationId xmlns:a16="http://schemas.microsoft.com/office/drawing/2014/main" id="{60AE1BE8-5F68-5642-85F8-3EBD1175E285}"/>
              </a:ext>
            </a:extLst>
          </p:cNvPr>
          <p:cNvSpPr txBox="1">
            <a:spLocks/>
          </p:cNvSpPr>
          <p:nvPr/>
        </p:nvSpPr>
        <p:spPr>
          <a:xfrm>
            <a:off x="6166104" y="3429000"/>
            <a:ext cx="1737360" cy="1828800"/>
          </a:xfrm>
          <a:prstGeom prst="rect">
            <a:avLst/>
          </a:prstGeom>
          <a:solidFill>
            <a:schemeClr val="bg2">
              <a:lumMod val="75000"/>
            </a:schemeClr>
          </a:solidFill>
        </p:spPr>
        <p:txBody>
          <a:bodyPr vert="horz" wrap="square" lIns="91440" tIns="91440" rIns="91440" bIns="91440" rtlCol="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t>Participating</a:t>
            </a:r>
          </a:p>
          <a:p>
            <a:r>
              <a:rPr lang="en-US" sz="2000" dirty="0"/>
              <a:t>example: doing work</a:t>
            </a:r>
          </a:p>
        </p:txBody>
      </p:sp>
      <p:sp>
        <p:nvSpPr>
          <p:cNvPr id="17" name="Content Placeholder 8">
            <a:extLst>
              <a:ext uri="{FF2B5EF4-FFF2-40B4-BE49-F238E27FC236}">
                <a16:creationId xmlns:a16="http://schemas.microsoft.com/office/drawing/2014/main" id="{C32BA8E5-852E-D04F-8A82-1B3A0CA7B00D}"/>
              </a:ext>
            </a:extLst>
          </p:cNvPr>
          <p:cNvSpPr txBox="1">
            <a:spLocks/>
          </p:cNvSpPr>
          <p:nvPr/>
        </p:nvSpPr>
        <p:spPr>
          <a:xfrm>
            <a:off x="8043672" y="3428418"/>
            <a:ext cx="1737360" cy="1828800"/>
          </a:xfrm>
          <a:prstGeom prst="rect">
            <a:avLst/>
          </a:prstGeom>
          <a:solidFill>
            <a:schemeClr val="bg2">
              <a:lumMod val="75000"/>
            </a:schemeClr>
          </a:solidFill>
        </p:spPr>
        <p:txBody>
          <a:bodyPr vert="horz" wrap="square" lIns="91440" tIns="91440" rIns="91440" bIns="91440" rtlCol="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t>Investing</a:t>
            </a:r>
          </a:p>
          <a:p>
            <a:r>
              <a:rPr lang="en-US" sz="2000" dirty="0"/>
              <a:t>example: asking questions</a:t>
            </a:r>
          </a:p>
        </p:txBody>
      </p:sp>
      <p:sp>
        <p:nvSpPr>
          <p:cNvPr id="18" name="Content Placeholder 8">
            <a:extLst>
              <a:ext uri="{FF2B5EF4-FFF2-40B4-BE49-F238E27FC236}">
                <a16:creationId xmlns:a16="http://schemas.microsoft.com/office/drawing/2014/main" id="{A8D1508E-80E4-7B41-BCB5-DE51CA022614}"/>
              </a:ext>
            </a:extLst>
          </p:cNvPr>
          <p:cNvSpPr txBox="1">
            <a:spLocks/>
          </p:cNvSpPr>
          <p:nvPr/>
        </p:nvSpPr>
        <p:spPr>
          <a:xfrm>
            <a:off x="9921240" y="3435503"/>
            <a:ext cx="1737360" cy="1828800"/>
          </a:xfrm>
          <a:prstGeom prst="rect">
            <a:avLst/>
          </a:prstGeom>
          <a:solidFill>
            <a:schemeClr val="bg2">
              <a:lumMod val="75000"/>
            </a:schemeClr>
          </a:solidFill>
        </p:spPr>
        <p:txBody>
          <a:bodyPr vert="horz" wrap="square" lIns="91440" tIns="91440" rIns="91440" bIns="91440" rtlCol="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t>Driving</a:t>
            </a:r>
          </a:p>
          <a:p>
            <a:r>
              <a:rPr lang="en-US" sz="2000" dirty="0"/>
              <a:t>example: seeking feedback</a:t>
            </a:r>
          </a:p>
        </p:txBody>
      </p:sp>
      <p:sp>
        <p:nvSpPr>
          <p:cNvPr id="13" name="Content Placeholder 12">
            <a:extLst>
              <a:ext uri="{FF2B5EF4-FFF2-40B4-BE49-F238E27FC236}">
                <a16:creationId xmlns:a16="http://schemas.microsoft.com/office/drawing/2014/main" id="{AB4D7719-966C-824C-83F9-915AE211034E}"/>
              </a:ext>
            </a:extLst>
          </p:cNvPr>
          <p:cNvSpPr>
            <a:spLocks noGrp="1"/>
          </p:cNvSpPr>
          <p:nvPr>
            <p:ph sz="quarter" idx="17"/>
          </p:nvPr>
        </p:nvSpPr>
        <p:spPr>
          <a:xfrm>
            <a:off x="533400" y="5791200"/>
            <a:ext cx="11125200" cy="246221"/>
          </a:xfrm>
        </p:spPr>
        <p:txBody>
          <a:bodyPr/>
          <a:lstStyle/>
          <a:p>
            <a:r>
              <a:rPr lang="en-US" sz="1600" dirty="0"/>
              <a:t>Students can move along this continuum between different types of engagement &amp; disengagement (A. Berry, 2020)</a:t>
            </a:r>
          </a:p>
        </p:txBody>
      </p:sp>
      <p:sp>
        <p:nvSpPr>
          <p:cNvPr id="5" name="Slide Number Placeholder 4">
            <a:extLst>
              <a:ext uri="{FF2B5EF4-FFF2-40B4-BE49-F238E27FC236}">
                <a16:creationId xmlns:a16="http://schemas.microsoft.com/office/drawing/2014/main" id="{36A0F1DC-73D1-3B42-A585-306562A4B91F}"/>
              </a:ext>
            </a:extLst>
          </p:cNvPr>
          <p:cNvSpPr>
            <a:spLocks noGrp="1"/>
          </p:cNvSpPr>
          <p:nvPr>
            <p:ph type="sldNum" sz="quarter" idx="14"/>
          </p:nvPr>
        </p:nvSpPr>
        <p:spPr/>
        <p:txBody>
          <a:bodyPr/>
          <a:lstStyle/>
          <a:p>
            <a:fld id="{B6FDC2BC-9D21-CA4B-9293-99A3AD770EFC}" type="slidenum">
              <a:rPr lang="en-US" smtClean="0"/>
              <a:t>10</a:t>
            </a:fld>
            <a:endParaRPr lang="en-US" dirty="0"/>
          </a:p>
        </p:txBody>
      </p:sp>
    </p:spTree>
    <p:extLst>
      <p:ext uri="{BB962C8B-B14F-4D97-AF65-F5344CB8AC3E}">
        <p14:creationId xmlns:p14="http://schemas.microsoft.com/office/powerpoint/2010/main" val="398383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3FF2CA-33AB-CB45-8741-6CF3A2BD46B7}"/>
              </a:ext>
            </a:extLst>
          </p:cNvPr>
          <p:cNvSpPr>
            <a:spLocks noGrp="1"/>
          </p:cNvSpPr>
          <p:nvPr>
            <p:ph type="title"/>
          </p:nvPr>
        </p:nvSpPr>
        <p:spPr/>
        <p:txBody>
          <a:bodyPr/>
          <a:lstStyle/>
          <a:p>
            <a:r>
              <a:rPr lang="en-US" dirty="0"/>
              <a:t>Dimensions of Engagement</a:t>
            </a:r>
          </a:p>
        </p:txBody>
      </p:sp>
      <p:sp>
        <p:nvSpPr>
          <p:cNvPr id="10" name="Content Placeholder 9">
            <a:extLst>
              <a:ext uri="{FF2B5EF4-FFF2-40B4-BE49-F238E27FC236}">
                <a16:creationId xmlns:a16="http://schemas.microsoft.com/office/drawing/2014/main" id="{CD891209-694F-3142-88BC-473B20CC1855}"/>
              </a:ext>
            </a:extLst>
          </p:cNvPr>
          <p:cNvSpPr>
            <a:spLocks noGrp="1"/>
          </p:cNvSpPr>
          <p:nvPr>
            <p:ph sz="quarter" idx="10"/>
          </p:nvPr>
        </p:nvSpPr>
        <p:spPr/>
        <p:txBody>
          <a:bodyPr>
            <a:normAutofit/>
          </a:bodyPr>
          <a:lstStyle/>
          <a:p>
            <a:r>
              <a:rPr lang="en-US" dirty="0"/>
              <a:t>Behavioral</a:t>
            </a:r>
          </a:p>
        </p:txBody>
      </p:sp>
      <p:sp>
        <p:nvSpPr>
          <p:cNvPr id="11" name="Content Placeholder 10">
            <a:extLst>
              <a:ext uri="{FF2B5EF4-FFF2-40B4-BE49-F238E27FC236}">
                <a16:creationId xmlns:a16="http://schemas.microsoft.com/office/drawing/2014/main" id="{012E0296-92A1-EA4F-B2CC-4634B08FDCB7}"/>
              </a:ext>
            </a:extLst>
          </p:cNvPr>
          <p:cNvSpPr>
            <a:spLocks noGrp="1"/>
          </p:cNvSpPr>
          <p:nvPr>
            <p:ph sz="quarter" idx="11"/>
          </p:nvPr>
        </p:nvSpPr>
        <p:spPr>
          <a:xfrm>
            <a:off x="533400" y="2514601"/>
            <a:ext cx="3474720" cy="3200400"/>
          </a:xfrm>
        </p:spPr>
        <p:txBody>
          <a:bodyPr>
            <a:normAutofit/>
          </a:bodyPr>
          <a:lstStyle/>
          <a:p>
            <a:pPr marL="0" lvl="0" indent="0">
              <a:buNone/>
            </a:pPr>
            <a:r>
              <a:rPr lang="en-US" sz="2000" dirty="0"/>
              <a:t>Observable academic actions including level of participation &amp; submission of assignments.</a:t>
            </a:r>
          </a:p>
          <a:p>
            <a:pPr lvl="0"/>
            <a:r>
              <a:rPr lang="en-US" sz="2000" dirty="0"/>
              <a:t>raising hand</a:t>
            </a:r>
          </a:p>
          <a:p>
            <a:pPr lvl="0"/>
            <a:r>
              <a:rPr lang="en-US" sz="2000" dirty="0"/>
              <a:t>completing tasks</a:t>
            </a:r>
          </a:p>
          <a:p>
            <a:pPr lvl="0"/>
            <a:r>
              <a:rPr lang="en-US" sz="2000" dirty="0"/>
              <a:t>tracking speaker</a:t>
            </a:r>
          </a:p>
          <a:p>
            <a:pPr lvl="0"/>
            <a:r>
              <a:rPr lang="en-US" sz="2000" dirty="0"/>
              <a:t>following procedures</a:t>
            </a:r>
          </a:p>
        </p:txBody>
      </p:sp>
      <p:sp>
        <p:nvSpPr>
          <p:cNvPr id="12" name="Content Placeholder 11">
            <a:extLst>
              <a:ext uri="{FF2B5EF4-FFF2-40B4-BE49-F238E27FC236}">
                <a16:creationId xmlns:a16="http://schemas.microsoft.com/office/drawing/2014/main" id="{213CA2A4-F4A6-4049-ADD8-343680845A32}"/>
              </a:ext>
            </a:extLst>
          </p:cNvPr>
          <p:cNvSpPr>
            <a:spLocks noGrp="1"/>
          </p:cNvSpPr>
          <p:nvPr>
            <p:ph sz="quarter" idx="15"/>
          </p:nvPr>
        </p:nvSpPr>
        <p:spPr/>
        <p:txBody>
          <a:bodyPr>
            <a:normAutofit/>
          </a:bodyPr>
          <a:lstStyle/>
          <a:p>
            <a:r>
              <a:rPr lang="en-US" dirty="0"/>
              <a:t>Cognitive</a:t>
            </a:r>
          </a:p>
        </p:txBody>
      </p:sp>
      <p:sp>
        <p:nvSpPr>
          <p:cNvPr id="13" name="Content Placeholder 12">
            <a:extLst>
              <a:ext uri="{FF2B5EF4-FFF2-40B4-BE49-F238E27FC236}">
                <a16:creationId xmlns:a16="http://schemas.microsoft.com/office/drawing/2014/main" id="{4FA9C788-2607-F048-BBAE-011176160940}"/>
              </a:ext>
            </a:extLst>
          </p:cNvPr>
          <p:cNvSpPr>
            <a:spLocks noGrp="1"/>
          </p:cNvSpPr>
          <p:nvPr>
            <p:ph sz="quarter" idx="16"/>
          </p:nvPr>
        </p:nvSpPr>
        <p:spPr>
          <a:xfrm>
            <a:off x="4358640" y="2514601"/>
            <a:ext cx="3474720" cy="3200400"/>
          </a:xfrm>
        </p:spPr>
        <p:txBody>
          <a:bodyPr>
            <a:normAutofit/>
          </a:bodyPr>
          <a:lstStyle/>
          <a:p>
            <a:pPr marL="0" lvl="0" indent="0">
              <a:buNone/>
            </a:pPr>
            <a:r>
              <a:rPr lang="en-US" sz="2000" dirty="0"/>
              <a:t>Effort students put forth to master content, seek challenge &amp;  self-regulate</a:t>
            </a:r>
          </a:p>
          <a:p>
            <a:pPr lvl="0"/>
            <a:r>
              <a:rPr lang="en-US" sz="2000" dirty="0"/>
              <a:t>planning</a:t>
            </a:r>
          </a:p>
          <a:p>
            <a:pPr lvl="0"/>
            <a:r>
              <a:rPr lang="en-US" sz="2000" dirty="0"/>
              <a:t>monitoring progress</a:t>
            </a:r>
          </a:p>
          <a:p>
            <a:pPr lvl="0"/>
            <a:r>
              <a:rPr lang="en-US" sz="2000" dirty="0"/>
              <a:t>setting goals</a:t>
            </a:r>
          </a:p>
          <a:p>
            <a:pPr lvl="0"/>
            <a:r>
              <a:rPr lang="en-US" sz="2000" dirty="0"/>
              <a:t>solving problems</a:t>
            </a:r>
          </a:p>
        </p:txBody>
      </p:sp>
      <p:sp>
        <p:nvSpPr>
          <p:cNvPr id="15" name="Content Placeholder 14">
            <a:extLst>
              <a:ext uri="{FF2B5EF4-FFF2-40B4-BE49-F238E27FC236}">
                <a16:creationId xmlns:a16="http://schemas.microsoft.com/office/drawing/2014/main" id="{FA848798-6F43-1746-BC3F-31EE20823B00}"/>
              </a:ext>
            </a:extLst>
          </p:cNvPr>
          <p:cNvSpPr>
            <a:spLocks noGrp="1"/>
          </p:cNvSpPr>
          <p:nvPr>
            <p:ph sz="quarter" idx="18"/>
          </p:nvPr>
        </p:nvSpPr>
        <p:spPr/>
        <p:txBody>
          <a:bodyPr>
            <a:normAutofit/>
          </a:bodyPr>
          <a:lstStyle/>
          <a:p>
            <a:r>
              <a:rPr lang="en-US" dirty="0"/>
              <a:t>Affective</a:t>
            </a:r>
          </a:p>
        </p:txBody>
      </p:sp>
      <p:sp>
        <p:nvSpPr>
          <p:cNvPr id="16" name="Content Placeholder 15">
            <a:extLst>
              <a:ext uri="{FF2B5EF4-FFF2-40B4-BE49-F238E27FC236}">
                <a16:creationId xmlns:a16="http://schemas.microsoft.com/office/drawing/2014/main" id="{309D5E36-3930-004A-A348-F49FB7510D98}"/>
              </a:ext>
            </a:extLst>
          </p:cNvPr>
          <p:cNvSpPr>
            <a:spLocks noGrp="1"/>
          </p:cNvSpPr>
          <p:nvPr>
            <p:ph sz="quarter" idx="19"/>
          </p:nvPr>
        </p:nvSpPr>
        <p:spPr>
          <a:xfrm>
            <a:off x="8183880" y="2514600"/>
            <a:ext cx="3474720" cy="3200400"/>
          </a:xfrm>
        </p:spPr>
        <p:txBody>
          <a:bodyPr>
            <a:normAutofit/>
          </a:bodyPr>
          <a:lstStyle/>
          <a:p>
            <a:pPr marL="0" indent="0">
              <a:buNone/>
            </a:pPr>
            <a:r>
              <a:rPr lang="en-US" sz="2000" dirty="0"/>
              <a:t>Emotional dimension of learning including interest, relationships, &amp; sense of belonging.</a:t>
            </a:r>
          </a:p>
          <a:p>
            <a:r>
              <a:rPr lang="en-US" sz="2000" dirty="0"/>
              <a:t>engaging in discussions</a:t>
            </a:r>
          </a:p>
          <a:p>
            <a:r>
              <a:rPr lang="en-US" sz="2000" dirty="0"/>
              <a:t>posing question</a:t>
            </a:r>
          </a:p>
          <a:p>
            <a:r>
              <a:rPr lang="en-US" sz="2000" dirty="0"/>
              <a:t>seeking help</a:t>
            </a:r>
          </a:p>
          <a:p>
            <a:r>
              <a:rPr lang="en-US" sz="2000" dirty="0"/>
              <a:t>exhibiting curiosity</a:t>
            </a:r>
          </a:p>
        </p:txBody>
      </p:sp>
      <p:sp>
        <p:nvSpPr>
          <p:cNvPr id="14" name="Content Placeholder 13">
            <a:extLst>
              <a:ext uri="{FF2B5EF4-FFF2-40B4-BE49-F238E27FC236}">
                <a16:creationId xmlns:a16="http://schemas.microsoft.com/office/drawing/2014/main" id="{A71F8210-C24E-5B4B-9FC4-16C394F1DD63}"/>
              </a:ext>
            </a:extLst>
          </p:cNvPr>
          <p:cNvSpPr>
            <a:spLocks noGrp="1"/>
          </p:cNvSpPr>
          <p:nvPr>
            <p:ph sz="quarter" idx="17"/>
          </p:nvPr>
        </p:nvSpPr>
        <p:spPr>
          <a:xfrm>
            <a:off x="533400" y="5791200"/>
            <a:ext cx="11125200" cy="215444"/>
          </a:xfrm>
        </p:spPr>
        <p:txBody>
          <a:bodyPr/>
          <a:lstStyle/>
          <a:p>
            <a:r>
              <a:rPr lang="en-US" sz="1400" dirty="0"/>
              <a:t>From: Fisher, Frey &amp; Hattie. Distance Learning Playbook</a:t>
            </a:r>
          </a:p>
        </p:txBody>
      </p:sp>
      <p:sp>
        <p:nvSpPr>
          <p:cNvPr id="5" name="Slide Number Placeholder 4">
            <a:extLst>
              <a:ext uri="{FF2B5EF4-FFF2-40B4-BE49-F238E27FC236}">
                <a16:creationId xmlns:a16="http://schemas.microsoft.com/office/drawing/2014/main" id="{14F31916-60F5-854D-9FEF-7C1553C5C1FE}"/>
              </a:ext>
            </a:extLst>
          </p:cNvPr>
          <p:cNvSpPr>
            <a:spLocks noGrp="1"/>
          </p:cNvSpPr>
          <p:nvPr>
            <p:ph type="sldNum" sz="quarter" idx="14"/>
          </p:nvPr>
        </p:nvSpPr>
        <p:spPr/>
        <p:txBody>
          <a:bodyPr/>
          <a:lstStyle/>
          <a:p>
            <a:fld id="{B6FDC2BC-9D21-CA4B-9293-99A3AD770EFC}" type="slidenum">
              <a:rPr lang="en-US" smtClean="0"/>
              <a:t>11</a:t>
            </a:fld>
            <a:endParaRPr lang="en-US" dirty="0"/>
          </a:p>
        </p:txBody>
      </p:sp>
    </p:spTree>
    <p:extLst>
      <p:ext uri="{BB962C8B-B14F-4D97-AF65-F5344CB8AC3E}">
        <p14:creationId xmlns:p14="http://schemas.microsoft.com/office/powerpoint/2010/main" val="422692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E5FB-2D7C-6145-A426-FF3FDD58B334}"/>
              </a:ext>
            </a:extLst>
          </p:cNvPr>
          <p:cNvSpPr>
            <a:spLocks noGrp="1"/>
          </p:cNvSpPr>
          <p:nvPr>
            <p:ph type="title"/>
          </p:nvPr>
        </p:nvSpPr>
        <p:spPr/>
        <p:txBody>
          <a:bodyPr/>
          <a:lstStyle/>
          <a:p>
            <a:r>
              <a:rPr lang="en-US" dirty="0"/>
              <a:t>What's the Learner's Relationship?</a:t>
            </a:r>
          </a:p>
        </p:txBody>
      </p:sp>
      <p:sp>
        <p:nvSpPr>
          <p:cNvPr id="11" name="Content Placeholder 7">
            <a:extLst>
              <a:ext uri="{FF2B5EF4-FFF2-40B4-BE49-F238E27FC236}">
                <a16:creationId xmlns:a16="http://schemas.microsoft.com/office/drawing/2014/main" id="{A1810775-B090-0241-B520-80829F33B3C3}"/>
              </a:ext>
            </a:extLst>
          </p:cNvPr>
          <p:cNvSpPr>
            <a:spLocks noGrp="1"/>
          </p:cNvSpPr>
          <p:nvPr>
            <p:ph sz="quarter" idx="10"/>
          </p:nvPr>
        </p:nvSpPr>
        <p:spPr>
          <a:xfrm>
            <a:off x="1828800" y="1676400"/>
            <a:ext cx="4267200" cy="1981200"/>
          </a:xfrm>
          <a:solidFill>
            <a:schemeClr val="accent3"/>
          </a:solidFill>
        </p:spPr>
        <p:txBody>
          <a:bodyPr lIns="182880" tIns="182880" rIns="182880" bIns="182880" anchor="ctr" anchorCtr="0">
            <a:noAutofit/>
          </a:bodyPr>
          <a:lstStyle/>
          <a:p>
            <a:r>
              <a:rPr lang="en-US" b="1" dirty="0"/>
              <a:t>Compliant</a:t>
            </a:r>
          </a:p>
          <a:p>
            <a:r>
              <a:rPr lang="en-US" sz="1600" dirty="0"/>
              <a:t>Completing a task in order to get or avoid something. The task may be too easy or hard and there is a low or mixed relationship to the people involved with the task and the task itself.</a:t>
            </a:r>
          </a:p>
        </p:txBody>
      </p:sp>
      <p:sp>
        <p:nvSpPr>
          <p:cNvPr id="15" name="Content Placeholder 7">
            <a:extLst>
              <a:ext uri="{FF2B5EF4-FFF2-40B4-BE49-F238E27FC236}">
                <a16:creationId xmlns:a16="http://schemas.microsoft.com/office/drawing/2014/main" id="{7CA05312-F44A-B948-BA11-D122FA7612B0}"/>
              </a:ext>
            </a:extLst>
          </p:cNvPr>
          <p:cNvSpPr txBox="1">
            <a:spLocks/>
          </p:cNvSpPr>
          <p:nvPr/>
        </p:nvSpPr>
        <p:spPr>
          <a:xfrm>
            <a:off x="6248400" y="1676400"/>
            <a:ext cx="4267200" cy="1981200"/>
          </a:xfrm>
          <a:prstGeom prst="rect">
            <a:avLst/>
          </a:prstGeom>
          <a:solidFill>
            <a:schemeClr val="bg2">
              <a:lumMod val="75000"/>
            </a:schemeClr>
          </a:solidFill>
        </p:spPr>
        <p:txBody>
          <a:bodyPr vert="horz" wrap="square" lIns="182880" tIns="182880" rIns="182880" bIns="182880" rtlCol="0" anchor="ctr"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Interested</a:t>
            </a:r>
          </a:p>
          <a:p>
            <a:r>
              <a:rPr lang="en-US" sz="1600" dirty="0"/>
              <a:t>The task is within the ZPD, with enough challenge. The task is relevant to the learner and there is a high level of relationship involved.</a:t>
            </a:r>
          </a:p>
        </p:txBody>
      </p:sp>
      <p:sp>
        <p:nvSpPr>
          <p:cNvPr id="16" name="Content Placeholder 7">
            <a:extLst>
              <a:ext uri="{FF2B5EF4-FFF2-40B4-BE49-F238E27FC236}">
                <a16:creationId xmlns:a16="http://schemas.microsoft.com/office/drawing/2014/main" id="{24A48158-45F0-5B4F-85E1-6100DB67183D}"/>
              </a:ext>
            </a:extLst>
          </p:cNvPr>
          <p:cNvSpPr txBox="1">
            <a:spLocks/>
          </p:cNvSpPr>
          <p:nvPr/>
        </p:nvSpPr>
        <p:spPr>
          <a:xfrm>
            <a:off x="1828800" y="3810000"/>
            <a:ext cx="4267200" cy="1981200"/>
          </a:xfrm>
          <a:prstGeom prst="rect">
            <a:avLst/>
          </a:prstGeom>
          <a:solidFill>
            <a:schemeClr val="tx2"/>
          </a:solidFill>
        </p:spPr>
        <p:txBody>
          <a:bodyPr vert="horz" wrap="square" lIns="182880" tIns="182880" rIns="182880" bIns="182880" rtlCol="0" anchor="ctr"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Non-Compliant</a:t>
            </a:r>
          </a:p>
          <a:p>
            <a:r>
              <a:rPr lang="en-US" sz="1600" dirty="0"/>
              <a:t>Low levels of relationship to the people involved, little to no relevance in the task itself. The outcome or consequences of the task are of low value. The task may be too easy or too difficult.</a:t>
            </a:r>
          </a:p>
        </p:txBody>
      </p:sp>
      <p:sp>
        <p:nvSpPr>
          <p:cNvPr id="17" name="Content Placeholder 7">
            <a:extLst>
              <a:ext uri="{FF2B5EF4-FFF2-40B4-BE49-F238E27FC236}">
                <a16:creationId xmlns:a16="http://schemas.microsoft.com/office/drawing/2014/main" id="{1DB00460-5E94-D544-B12C-8A8D64322CF6}"/>
              </a:ext>
            </a:extLst>
          </p:cNvPr>
          <p:cNvSpPr txBox="1">
            <a:spLocks/>
          </p:cNvSpPr>
          <p:nvPr/>
        </p:nvSpPr>
        <p:spPr>
          <a:xfrm>
            <a:off x="6248400" y="3810000"/>
            <a:ext cx="4267200" cy="1981200"/>
          </a:xfrm>
          <a:prstGeom prst="rect">
            <a:avLst/>
          </a:prstGeom>
          <a:solidFill>
            <a:schemeClr val="accent1"/>
          </a:solidFill>
        </p:spPr>
        <p:txBody>
          <a:bodyPr vert="horz" wrap="square" lIns="182880" tIns="182880" rIns="182880" bIns="182880" rtlCol="0" anchor="ctr"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Absorbed</a:t>
            </a:r>
          </a:p>
          <a:p>
            <a:r>
              <a:rPr lang="en-US" sz="1600" dirty="0"/>
              <a:t>Highly motivated by the task with little concern of the consequences related to the task or external people. You would do it even if you didn't have to.</a:t>
            </a:r>
          </a:p>
        </p:txBody>
      </p:sp>
      <p:cxnSp>
        <p:nvCxnSpPr>
          <p:cNvPr id="21" name="Google Shape;182;p23" descr="Arrow illustrating the continuum of the behavioral and affective dimension">
            <a:extLst>
              <a:ext uri="{FF2B5EF4-FFF2-40B4-BE49-F238E27FC236}">
                <a16:creationId xmlns:a16="http://schemas.microsoft.com/office/drawing/2014/main" id="{7D929EAD-113B-3F41-9721-43C82E44C68D}"/>
              </a:ext>
            </a:extLst>
          </p:cNvPr>
          <p:cNvCxnSpPr>
            <a:cxnSpLocks/>
          </p:cNvCxnSpPr>
          <p:nvPr/>
        </p:nvCxnSpPr>
        <p:spPr>
          <a:xfrm flipV="1">
            <a:off x="1442565" y="1676400"/>
            <a:ext cx="15705" cy="4038600"/>
          </a:xfrm>
          <a:prstGeom prst="straightConnector1">
            <a:avLst/>
          </a:prstGeom>
          <a:noFill/>
          <a:ln w="69850" cap="flat" cmpd="sng">
            <a:solidFill>
              <a:schemeClr val="lt2"/>
            </a:solidFill>
            <a:prstDash val="solid"/>
            <a:round/>
            <a:headEnd type="arrow" w="med" len="med"/>
            <a:tailEnd type="arrow" w="med" len="med"/>
          </a:ln>
        </p:spPr>
      </p:cxnSp>
      <p:sp>
        <p:nvSpPr>
          <p:cNvPr id="19" name="Content Placeholder 9">
            <a:extLst>
              <a:ext uri="{FF2B5EF4-FFF2-40B4-BE49-F238E27FC236}">
                <a16:creationId xmlns:a16="http://schemas.microsoft.com/office/drawing/2014/main" id="{FA327C0F-776F-5B42-B7FF-846A0560EE99}"/>
              </a:ext>
            </a:extLst>
          </p:cNvPr>
          <p:cNvSpPr>
            <a:spLocks noGrp="1"/>
          </p:cNvSpPr>
          <p:nvPr>
            <p:ph sz="quarter" idx="11"/>
          </p:nvPr>
        </p:nvSpPr>
        <p:spPr>
          <a:xfrm>
            <a:off x="534563" y="1676399"/>
            <a:ext cx="466507" cy="4114797"/>
          </a:xfrm>
        </p:spPr>
        <p:txBody>
          <a:bodyPr vert="vert270">
            <a:noAutofit/>
          </a:bodyPr>
          <a:lstStyle/>
          <a:p>
            <a:pPr marL="0" indent="0">
              <a:buNone/>
            </a:pPr>
            <a:r>
              <a:rPr lang="en-US" sz="1600" b="1" dirty="0"/>
              <a:t>Behavioral &amp; Affective Dimension</a:t>
            </a:r>
            <a:r>
              <a:rPr lang="en-US" sz="1600" dirty="0"/>
              <a:t> – What is the  Relationship to the person involved or the consequence of  the task?</a:t>
            </a:r>
          </a:p>
        </p:txBody>
      </p:sp>
      <p:cxnSp>
        <p:nvCxnSpPr>
          <p:cNvPr id="18" name="Google Shape;182;p23" descr="Arrow illustrating the continuum of cognitive dimension">
            <a:extLst>
              <a:ext uri="{FF2B5EF4-FFF2-40B4-BE49-F238E27FC236}">
                <a16:creationId xmlns:a16="http://schemas.microsoft.com/office/drawing/2014/main" id="{45F1C72A-5DCD-1B48-B55F-2CE73C3A8971}"/>
              </a:ext>
            </a:extLst>
          </p:cNvPr>
          <p:cNvCxnSpPr>
            <a:cxnSpLocks/>
          </p:cNvCxnSpPr>
          <p:nvPr/>
        </p:nvCxnSpPr>
        <p:spPr>
          <a:xfrm>
            <a:off x="1442565" y="6019800"/>
            <a:ext cx="9073035" cy="0"/>
          </a:xfrm>
          <a:prstGeom prst="straightConnector1">
            <a:avLst/>
          </a:prstGeom>
          <a:noFill/>
          <a:ln w="69850" cap="flat" cmpd="sng">
            <a:solidFill>
              <a:schemeClr val="lt2"/>
            </a:solidFill>
            <a:prstDash val="solid"/>
            <a:round/>
            <a:headEnd type="arrow" w="med" len="med"/>
            <a:tailEnd type="arrow" w="med" len="med"/>
          </a:ln>
        </p:spPr>
      </p:cxnSp>
      <p:sp>
        <p:nvSpPr>
          <p:cNvPr id="20" name="Content Placeholder 9">
            <a:extLst>
              <a:ext uri="{FF2B5EF4-FFF2-40B4-BE49-F238E27FC236}">
                <a16:creationId xmlns:a16="http://schemas.microsoft.com/office/drawing/2014/main" id="{20DFA72F-FA98-1B4A-BE37-BC43312AD279}"/>
              </a:ext>
            </a:extLst>
          </p:cNvPr>
          <p:cNvSpPr txBox="1">
            <a:spLocks/>
          </p:cNvSpPr>
          <p:nvPr/>
        </p:nvSpPr>
        <p:spPr>
          <a:xfrm>
            <a:off x="1828800" y="6090772"/>
            <a:ext cx="8686800" cy="3100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1600" b="1" dirty="0"/>
              <a:t>Cognitive Dimension – </a:t>
            </a:r>
            <a:r>
              <a:rPr lang="en-US" sz="1600" dirty="0"/>
              <a:t>What is the Learner's Relationship to Task?</a:t>
            </a:r>
          </a:p>
        </p:txBody>
      </p:sp>
      <p:sp>
        <p:nvSpPr>
          <p:cNvPr id="8" name="Content Placeholder 7">
            <a:extLst>
              <a:ext uri="{FF2B5EF4-FFF2-40B4-BE49-F238E27FC236}">
                <a16:creationId xmlns:a16="http://schemas.microsoft.com/office/drawing/2014/main" id="{DDE7B4B3-5114-5F4F-99F9-82A8BF5B7846}"/>
              </a:ext>
            </a:extLst>
          </p:cNvPr>
          <p:cNvSpPr>
            <a:spLocks noGrp="1"/>
          </p:cNvSpPr>
          <p:nvPr>
            <p:ph sz="quarter" idx="17"/>
          </p:nvPr>
        </p:nvSpPr>
        <p:spPr>
          <a:xfrm>
            <a:off x="990600" y="6477001"/>
            <a:ext cx="10668000" cy="215444"/>
          </a:xfrm>
        </p:spPr>
        <p:txBody>
          <a:bodyPr/>
          <a:lstStyle/>
          <a:p>
            <a:r>
              <a:rPr lang="en-US" sz="1400" dirty="0"/>
              <a:t>from: Lyons, Heather Engagement is Not a Unicorn (It’s a Narwhal)</a:t>
            </a:r>
          </a:p>
        </p:txBody>
      </p:sp>
      <p:sp>
        <p:nvSpPr>
          <p:cNvPr id="5" name="Slide Number Placeholder 4">
            <a:extLst>
              <a:ext uri="{FF2B5EF4-FFF2-40B4-BE49-F238E27FC236}">
                <a16:creationId xmlns:a16="http://schemas.microsoft.com/office/drawing/2014/main" id="{4E7D9F97-9A3E-2D40-9ED9-6BD6948049C5}"/>
              </a:ext>
            </a:extLst>
          </p:cNvPr>
          <p:cNvSpPr>
            <a:spLocks noGrp="1"/>
          </p:cNvSpPr>
          <p:nvPr>
            <p:ph type="sldNum" sz="quarter" idx="14"/>
          </p:nvPr>
        </p:nvSpPr>
        <p:spPr/>
        <p:txBody>
          <a:bodyPr/>
          <a:lstStyle/>
          <a:p>
            <a:fld id="{B6FDC2BC-9D21-CA4B-9293-99A3AD770EFC}" type="slidenum">
              <a:rPr lang="en-US" smtClean="0"/>
              <a:t>12</a:t>
            </a:fld>
            <a:endParaRPr lang="en-US" dirty="0"/>
          </a:p>
        </p:txBody>
      </p:sp>
    </p:spTree>
    <p:extLst>
      <p:ext uri="{BB962C8B-B14F-4D97-AF65-F5344CB8AC3E}">
        <p14:creationId xmlns:p14="http://schemas.microsoft.com/office/powerpoint/2010/main" val="393437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FB2C4A-C9D7-414C-AF83-57D28B3BAA6B}"/>
              </a:ext>
            </a:extLst>
          </p:cNvPr>
          <p:cNvSpPr>
            <a:spLocks noGrp="1"/>
          </p:cNvSpPr>
          <p:nvPr>
            <p:ph type="title"/>
          </p:nvPr>
        </p:nvSpPr>
        <p:spPr/>
        <p:txBody>
          <a:bodyPr/>
          <a:lstStyle/>
          <a:p>
            <a:r>
              <a:rPr lang="en-US" dirty="0"/>
              <a:t>Definition of Engagement</a:t>
            </a:r>
          </a:p>
        </p:txBody>
      </p:sp>
      <p:sp>
        <p:nvSpPr>
          <p:cNvPr id="11" name="Content Placeholder 10">
            <a:extLst>
              <a:ext uri="{FF2B5EF4-FFF2-40B4-BE49-F238E27FC236}">
                <a16:creationId xmlns:a16="http://schemas.microsoft.com/office/drawing/2014/main" id="{A850A04E-38E5-0947-99BC-26A0F31BF113}"/>
              </a:ext>
            </a:extLst>
          </p:cNvPr>
          <p:cNvSpPr>
            <a:spLocks noGrp="1"/>
          </p:cNvSpPr>
          <p:nvPr>
            <p:ph sz="quarter" idx="11"/>
          </p:nvPr>
        </p:nvSpPr>
        <p:spPr>
          <a:xfrm>
            <a:off x="533400" y="2514600"/>
            <a:ext cx="11125200" cy="3200400"/>
          </a:xfrm>
        </p:spPr>
        <p:txBody>
          <a:bodyPr>
            <a:normAutofit/>
          </a:bodyPr>
          <a:lstStyle/>
          <a:p>
            <a:pPr marL="0" indent="0">
              <a:buNone/>
            </a:pPr>
            <a:r>
              <a:rPr lang="en-US" dirty="0"/>
              <a:t>In education, </a:t>
            </a:r>
            <a:r>
              <a:rPr lang="en-US" b="1" dirty="0"/>
              <a:t>student engagement </a:t>
            </a:r>
            <a:r>
              <a:rPr lang="en-US" dirty="0"/>
              <a:t>refers to the degree of attention, curiosity, interest, optimism, and passion that students show when they are learning or being taught, which extends to the level of motivation they have to learn and progress in their education. </a:t>
            </a:r>
          </a:p>
        </p:txBody>
      </p:sp>
      <p:sp>
        <p:nvSpPr>
          <p:cNvPr id="4" name="Content Placeholder 3">
            <a:extLst>
              <a:ext uri="{FF2B5EF4-FFF2-40B4-BE49-F238E27FC236}">
                <a16:creationId xmlns:a16="http://schemas.microsoft.com/office/drawing/2014/main" id="{898DA544-CFF6-FB41-A931-FA0562115C37}"/>
              </a:ext>
            </a:extLst>
          </p:cNvPr>
          <p:cNvSpPr>
            <a:spLocks noGrp="1"/>
          </p:cNvSpPr>
          <p:nvPr>
            <p:ph sz="quarter" idx="13"/>
          </p:nvPr>
        </p:nvSpPr>
        <p:spPr>
          <a:xfrm>
            <a:off x="533400" y="5791200"/>
            <a:ext cx="11125200" cy="215444"/>
          </a:xfrm>
        </p:spPr>
        <p:txBody>
          <a:bodyPr/>
          <a:lstStyle/>
          <a:p>
            <a:r>
              <a:rPr lang="en-US" sz="1400" dirty="0">
                <a:hlinkClick r:id="rId3"/>
              </a:rPr>
              <a:t>https://www.edglossary.org/student-engagement/</a:t>
            </a:r>
            <a:endParaRPr lang="en-US" sz="1400" dirty="0"/>
          </a:p>
        </p:txBody>
      </p:sp>
      <p:sp>
        <p:nvSpPr>
          <p:cNvPr id="5" name="Slide Number Placeholder 4">
            <a:extLst>
              <a:ext uri="{FF2B5EF4-FFF2-40B4-BE49-F238E27FC236}">
                <a16:creationId xmlns:a16="http://schemas.microsoft.com/office/drawing/2014/main" id="{45D11A17-5397-9B43-8D09-CF4082A58250}"/>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193527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lose-up view of a hand holding a sharpened pencil. In the background are books and pencil shavings">
            <a:extLst>
              <a:ext uri="{FF2B5EF4-FFF2-40B4-BE49-F238E27FC236}">
                <a16:creationId xmlns:a16="http://schemas.microsoft.com/office/drawing/2014/main" id="{39EB5BD0-79E7-6C4B-B21A-BD58F2CE89F8}"/>
              </a:ext>
            </a:extLst>
          </p:cNvPr>
          <p:cNvPicPr>
            <a:picLocks noGrp="1" noChangeAspect="1"/>
          </p:cNvPicPr>
          <p:nvPr>
            <p:ph type="pic" sz="quarter" idx="15"/>
          </p:nvPr>
        </p:nvPicPr>
        <p:blipFill>
          <a:blip r:embed="rId3"/>
          <a:srcRect t="3889" b="3889"/>
          <a:stretch>
            <a:fillRect/>
          </a:stretch>
        </p:blipFill>
        <p:spPr/>
      </p:pic>
      <p:sp>
        <p:nvSpPr>
          <p:cNvPr id="8" name="Title 7">
            <a:extLst>
              <a:ext uri="{FF2B5EF4-FFF2-40B4-BE49-F238E27FC236}">
                <a16:creationId xmlns:a16="http://schemas.microsoft.com/office/drawing/2014/main" id="{BF699F33-49AD-ED40-98B5-2482FD270855}"/>
              </a:ext>
            </a:extLst>
          </p:cNvPr>
          <p:cNvSpPr>
            <a:spLocks noGrp="1"/>
          </p:cNvSpPr>
          <p:nvPr>
            <p:ph type="title"/>
          </p:nvPr>
        </p:nvSpPr>
        <p:spPr>
          <a:xfrm>
            <a:off x="533400" y="3287692"/>
            <a:ext cx="5791200" cy="903308"/>
          </a:xfrm>
        </p:spPr>
        <p:txBody>
          <a:bodyPr>
            <a:normAutofit fontScale="90000"/>
          </a:bodyPr>
          <a:lstStyle/>
          <a:p>
            <a:r>
              <a:rPr lang="en-US" dirty="0"/>
              <a:t>Refine Your Definition</a:t>
            </a:r>
          </a:p>
        </p:txBody>
      </p:sp>
      <p:sp>
        <p:nvSpPr>
          <p:cNvPr id="9" name="Content Placeholder 8">
            <a:extLst>
              <a:ext uri="{FF2B5EF4-FFF2-40B4-BE49-F238E27FC236}">
                <a16:creationId xmlns:a16="http://schemas.microsoft.com/office/drawing/2014/main" id="{46507563-20B6-B24A-BC65-F7BDA8B085CE}"/>
              </a:ext>
            </a:extLst>
          </p:cNvPr>
          <p:cNvSpPr>
            <a:spLocks noGrp="1"/>
          </p:cNvSpPr>
          <p:nvPr>
            <p:ph sz="quarter" idx="11"/>
          </p:nvPr>
        </p:nvSpPr>
        <p:spPr>
          <a:xfrm>
            <a:off x="533400" y="4191000"/>
            <a:ext cx="5791200" cy="2142240"/>
          </a:xfrm>
        </p:spPr>
        <p:txBody>
          <a:bodyPr>
            <a:normAutofit/>
          </a:bodyPr>
          <a:lstStyle/>
          <a:p>
            <a:pPr marL="0" indent="0">
              <a:buNone/>
            </a:pPr>
            <a:r>
              <a:rPr lang="en-US" sz="2600" dirty="0"/>
              <a:t>Return to your </a:t>
            </a:r>
            <a:r>
              <a:rPr lang="en-US" sz="2600" dirty="0">
                <a:hlinkClick r:id="rId4">
                  <a:extLst>
                    <a:ext uri="{A12FA001-AC4F-418D-AE19-62706E023703}">
                      <ahyp:hlinkClr xmlns:ahyp="http://schemas.microsoft.com/office/drawing/2018/hyperlinkcolor" val="tx"/>
                    </a:ext>
                  </a:extLst>
                </a:hlinkClick>
              </a:rPr>
              <a:t>Padlet</a:t>
            </a:r>
            <a:r>
              <a:rPr lang="en-US" sz="2600" dirty="0"/>
              <a:t> definition. Are there pieces you want to add in, edit, or remove. Comment on your definition with these refinements.</a:t>
            </a:r>
          </a:p>
        </p:txBody>
      </p:sp>
      <p:sp>
        <p:nvSpPr>
          <p:cNvPr id="7" name="Slide Number Placeholder 6">
            <a:extLst>
              <a:ext uri="{FF2B5EF4-FFF2-40B4-BE49-F238E27FC236}">
                <a16:creationId xmlns:a16="http://schemas.microsoft.com/office/drawing/2014/main" id="{75012771-EA3C-2747-98BB-56A76C8D58A7}"/>
              </a:ext>
            </a:extLst>
          </p:cNvPr>
          <p:cNvSpPr>
            <a:spLocks noGrp="1"/>
          </p:cNvSpPr>
          <p:nvPr>
            <p:ph type="sldNum" sz="quarter" idx="14"/>
          </p:nvPr>
        </p:nvSpPr>
        <p:spPr/>
        <p:txBody>
          <a:bodyPr/>
          <a:lstStyle/>
          <a:p>
            <a:fld id="{B6FDC2BC-9D21-CA4B-9293-99A3AD770EFC}" type="slidenum">
              <a:rPr lang="en-US" smtClean="0"/>
              <a:t>14</a:t>
            </a:fld>
            <a:endParaRPr lang="en-US" dirty="0"/>
          </a:p>
        </p:txBody>
      </p:sp>
    </p:spTree>
    <p:extLst>
      <p:ext uri="{BB962C8B-B14F-4D97-AF65-F5344CB8AC3E}">
        <p14:creationId xmlns:p14="http://schemas.microsoft.com/office/powerpoint/2010/main" val="266400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9455D2-F2D3-3040-9A2C-F5F5FB88076C}"/>
              </a:ext>
            </a:extLst>
          </p:cNvPr>
          <p:cNvSpPr>
            <a:spLocks noGrp="1"/>
          </p:cNvSpPr>
          <p:nvPr>
            <p:ph type="title"/>
          </p:nvPr>
        </p:nvSpPr>
        <p:spPr/>
        <p:txBody>
          <a:bodyPr/>
          <a:lstStyle/>
          <a:p>
            <a:r>
              <a:rPr lang="en-US" dirty="0"/>
              <a:t>Breakout Reflection: Activity 2</a:t>
            </a:r>
          </a:p>
        </p:txBody>
      </p:sp>
      <p:sp>
        <p:nvSpPr>
          <p:cNvPr id="9" name="Content Placeholder 8">
            <a:extLst>
              <a:ext uri="{FF2B5EF4-FFF2-40B4-BE49-F238E27FC236}">
                <a16:creationId xmlns:a16="http://schemas.microsoft.com/office/drawing/2014/main" id="{F1989CA4-DD1C-0A43-BD92-A801F1163A6F}"/>
              </a:ext>
            </a:extLst>
          </p:cNvPr>
          <p:cNvSpPr>
            <a:spLocks noGrp="1"/>
          </p:cNvSpPr>
          <p:nvPr>
            <p:ph sz="quarter" idx="10"/>
          </p:nvPr>
        </p:nvSpPr>
        <p:spPr>
          <a:xfrm>
            <a:off x="533400" y="1676401"/>
            <a:ext cx="5334000" cy="2954655"/>
          </a:xfrm>
        </p:spPr>
        <p:txBody>
          <a:bodyPr/>
          <a:lstStyle/>
          <a:p>
            <a:r>
              <a:rPr lang="en-US" dirty="0"/>
              <a:t>Based on what you have learned and your personal definition of engagement, how might online or hybrid learning impact the different aspects of engagement?</a:t>
            </a:r>
          </a:p>
        </p:txBody>
      </p:sp>
      <p:sp>
        <p:nvSpPr>
          <p:cNvPr id="11" name="Content Placeholder 10">
            <a:extLst>
              <a:ext uri="{FF2B5EF4-FFF2-40B4-BE49-F238E27FC236}">
                <a16:creationId xmlns:a16="http://schemas.microsoft.com/office/drawing/2014/main" id="{A5C6290D-7B0C-D646-B9DF-65C175641069}"/>
              </a:ext>
            </a:extLst>
          </p:cNvPr>
          <p:cNvSpPr>
            <a:spLocks noGrp="1"/>
          </p:cNvSpPr>
          <p:nvPr>
            <p:ph sz="quarter" idx="15"/>
          </p:nvPr>
        </p:nvSpPr>
        <p:spPr/>
        <p:txBody>
          <a:bodyPr>
            <a:normAutofit fontScale="92500" lnSpcReduction="20000"/>
          </a:bodyPr>
          <a:lstStyle/>
          <a:p>
            <a:pPr marL="0" lvl="0" indent="0">
              <a:spcAft>
                <a:spcPts val="0"/>
              </a:spcAft>
              <a:buNone/>
            </a:pPr>
            <a:r>
              <a:rPr lang="en-US" sz="3124" b="1" dirty="0"/>
              <a:t>Note to Trainer:</a:t>
            </a:r>
          </a:p>
          <a:p>
            <a:pPr marL="0" lvl="0" indent="0">
              <a:buNone/>
            </a:pPr>
            <a:r>
              <a:rPr lang="en-US" dirty="0"/>
              <a:t>Participants can use this </a:t>
            </a:r>
            <a:r>
              <a:rPr lang="en-US" dirty="0">
                <a:hlinkClick r:id="rId2">
                  <a:extLst>
                    <a:ext uri="{A12FA001-AC4F-418D-AE19-62706E023703}">
                      <ahyp:hlinkClr xmlns:ahyp="http://schemas.microsoft.com/office/drawing/2018/hyperlinkcolor" val="tx"/>
                    </a:ext>
                  </a:extLst>
                </a:hlinkClick>
              </a:rPr>
              <a:t>note catcher</a:t>
            </a:r>
            <a:r>
              <a:rPr lang="en-US" dirty="0"/>
              <a:t> to record takeaways for each reflection point. Other options include using virtual bulletin boards (jamboard, padlet, etc.) or a shared google doc/slide deck for groups to record in one place.</a:t>
            </a:r>
          </a:p>
        </p:txBody>
      </p:sp>
      <p:sp>
        <p:nvSpPr>
          <p:cNvPr id="7" name="Slide Number Placeholder 6">
            <a:extLst>
              <a:ext uri="{FF2B5EF4-FFF2-40B4-BE49-F238E27FC236}">
                <a16:creationId xmlns:a16="http://schemas.microsoft.com/office/drawing/2014/main" id="{F5DA4D2B-27CE-8048-B11C-60DA41237D9E}"/>
              </a:ext>
            </a:extLst>
          </p:cNvPr>
          <p:cNvSpPr>
            <a:spLocks noGrp="1"/>
          </p:cNvSpPr>
          <p:nvPr>
            <p:ph type="sldNum" sz="quarter" idx="14"/>
          </p:nvPr>
        </p:nvSpPr>
        <p:spPr/>
        <p:txBody>
          <a:bodyPr/>
          <a:lstStyle/>
          <a:p>
            <a:fld id="{B6FDC2BC-9D21-CA4B-9293-99A3AD770EFC}" type="slidenum">
              <a:rPr lang="en-US" smtClean="0"/>
              <a:t>15</a:t>
            </a:fld>
            <a:endParaRPr lang="en-US" dirty="0"/>
          </a:p>
        </p:txBody>
      </p:sp>
    </p:spTree>
    <p:extLst>
      <p:ext uri="{BB962C8B-B14F-4D97-AF65-F5344CB8AC3E}">
        <p14:creationId xmlns:p14="http://schemas.microsoft.com/office/powerpoint/2010/main" val="382625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6"/>
          <p:cNvSpPr txBox="1">
            <a:spLocks noGrp="1"/>
          </p:cNvSpPr>
          <p:nvPr>
            <p:ph type="title"/>
          </p:nvPr>
        </p:nvSpPr>
        <p:spPr>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dirty="0"/>
              <a:t>Behavioral Dimension: </a:t>
            </a:r>
            <a:endParaRPr dirty="0"/>
          </a:p>
          <a:p>
            <a:pPr marL="0" lvl="0" indent="0" algn="l" rtl="0">
              <a:lnSpc>
                <a:spcPct val="90000"/>
              </a:lnSpc>
              <a:spcBef>
                <a:spcPts val="0"/>
              </a:spcBef>
              <a:spcAft>
                <a:spcPts val="0"/>
              </a:spcAft>
              <a:buClr>
                <a:schemeClr val="dk1"/>
              </a:buClr>
              <a:buSzPts val="4800"/>
              <a:buFont typeface="Arial"/>
              <a:buNone/>
            </a:pPr>
            <a:r>
              <a:rPr lang="en-US" dirty="0"/>
              <a:t>Attention &amp; Participation</a:t>
            </a:r>
            <a:endParaRPr dirty="0"/>
          </a:p>
        </p:txBody>
      </p:sp>
      <p:sp>
        <p:nvSpPr>
          <p:cNvPr id="4" name="Slide Number Placeholder 3">
            <a:extLst>
              <a:ext uri="{FF2B5EF4-FFF2-40B4-BE49-F238E27FC236}">
                <a16:creationId xmlns:a16="http://schemas.microsoft.com/office/drawing/2014/main" id="{403A422C-EFB3-1D4B-B661-5E099058E435}"/>
              </a:ext>
            </a:extLst>
          </p:cNvPr>
          <p:cNvSpPr>
            <a:spLocks noGrp="1"/>
          </p:cNvSpPr>
          <p:nvPr>
            <p:ph type="sldNum" sz="quarter" idx="10"/>
          </p:nvPr>
        </p:nvSpPr>
        <p:spPr/>
        <p:txBody>
          <a:bodyPr/>
          <a:lstStyle/>
          <a:p>
            <a:fld id="{B6FDC2BC-9D21-CA4B-9293-99A3AD770EF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Attention</a:t>
            </a:r>
          </a:p>
        </p:txBody>
      </p:sp>
      <p:sp>
        <p:nvSpPr>
          <p:cNvPr id="6" name="Content Placeholder 5">
            <a:extLst>
              <a:ext uri="{FF2B5EF4-FFF2-40B4-BE49-F238E27FC236}">
                <a16:creationId xmlns:a16="http://schemas.microsoft.com/office/drawing/2014/main" id="{0856A7E7-B8DC-4F45-A250-5969860C47CE}"/>
              </a:ext>
            </a:extLst>
          </p:cNvPr>
          <p:cNvSpPr>
            <a:spLocks noGrp="1"/>
          </p:cNvSpPr>
          <p:nvPr>
            <p:ph sz="quarter" idx="10"/>
          </p:nvPr>
        </p:nvSpPr>
        <p:spPr>
          <a:xfrm>
            <a:off x="533400" y="1676400"/>
            <a:ext cx="6019800" cy="3108543"/>
          </a:xfrm>
        </p:spPr>
        <p:txBody>
          <a:bodyPr/>
          <a:lstStyle/>
          <a:p>
            <a:r>
              <a:rPr lang="en-US" dirty="0"/>
              <a:t>“The skill of maintaining attention...is not about extending one's attention span, but rather about choosing to return to a task after attention has been lost”</a:t>
            </a:r>
          </a:p>
          <a:p>
            <a:endParaRPr lang="en-US" dirty="0"/>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p:txBody>
          <a:bodyPr>
            <a:normAutofit fontScale="62500" lnSpcReduction="20000"/>
          </a:bodyPr>
          <a:lstStyle/>
          <a:p>
            <a:pPr marL="0" indent="0">
              <a:buNone/>
            </a:pPr>
            <a:r>
              <a:rPr lang="en-US" sz="4600" b="1" dirty="0"/>
              <a:t>Teaching Considerations</a:t>
            </a:r>
          </a:p>
          <a:p>
            <a:r>
              <a:rPr lang="en-US" dirty="0"/>
              <a:t>teach developmentally appropriate ways to monitor attention</a:t>
            </a:r>
          </a:p>
          <a:p>
            <a:r>
              <a:rPr lang="en-US" dirty="0"/>
              <a:t>look for signs students are losing attention, stop and refocus</a:t>
            </a:r>
          </a:p>
          <a:p>
            <a:r>
              <a:rPr lang="en-US" dirty="0"/>
              <a:t>students can either be paying focused attention to get the external input (content) from the teacher or making meaning.</a:t>
            </a:r>
          </a:p>
          <a:p>
            <a:r>
              <a:rPr lang="en-US" dirty="0"/>
              <a:t>meaning is generated internally by processing content and reflection.</a:t>
            </a:r>
          </a:p>
        </p:txBody>
      </p:sp>
      <p:sp>
        <p:nvSpPr>
          <p:cNvPr id="9" name="Content Placeholder 8">
            <a:extLst>
              <a:ext uri="{FF2B5EF4-FFF2-40B4-BE49-F238E27FC236}">
                <a16:creationId xmlns:a16="http://schemas.microsoft.com/office/drawing/2014/main" id="{570FA0AE-56EB-E049-901D-C752E919ED72}"/>
              </a:ext>
            </a:extLst>
          </p:cNvPr>
          <p:cNvSpPr>
            <a:spLocks noGrp="1"/>
          </p:cNvSpPr>
          <p:nvPr>
            <p:ph sz="quarter" idx="17"/>
          </p:nvPr>
        </p:nvSpPr>
        <p:spPr>
          <a:xfrm>
            <a:off x="533400" y="5791200"/>
            <a:ext cx="6019800" cy="533399"/>
          </a:xfrm>
        </p:spPr>
        <p:txBody>
          <a:bodyPr/>
          <a:lstStyle/>
          <a:p>
            <a:r>
              <a:rPr lang="en-US" sz="1400" dirty="0"/>
              <a:t>p.72, </a:t>
            </a:r>
            <a:r>
              <a:rPr lang="en-US" sz="1400" i="1" dirty="0"/>
              <a:t>All Learning is Social &amp; Emotional </a:t>
            </a:r>
            <a:r>
              <a:rPr lang="en-US" sz="1400" dirty="0"/>
              <a:t>by Fisher, Fry &amp; Smith</a:t>
            </a:r>
          </a:p>
          <a:p>
            <a:endParaRPr lang="en-US" dirty="0"/>
          </a:p>
        </p:txBody>
      </p:sp>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331195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Participation</a:t>
            </a:r>
          </a:p>
        </p:txBody>
      </p:sp>
      <p:sp>
        <p:nvSpPr>
          <p:cNvPr id="6" name="Content Placeholder 5">
            <a:extLst>
              <a:ext uri="{FF2B5EF4-FFF2-40B4-BE49-F238E27FC236}">
                <a16:creationId xmlns:a16="http://schemas.microsoft.com/office/drawing/2014/main" id="{0856A7E7-B8DC-4F45-A250-5969860C47CE}"/>
              </a:ext>
            </a:extLst>
          </p:cNvPr>
          <p:cNvSpPr>
            <a:spLocks noGrp="1"/>
          </p:cNvSpPr>
          <p:nvPr>
            <p:ph sz="quarter" idx="10"/>
          </p:nvPr>
        </p:nvSpPr>
        <p:spPr>
          <a:xfrm>
            <a:off x="533400" y="1676400"/>
            <a:ext cx="6019800" cy="492443"/>
          </a:xfrm>
        </p:spPr>
        <p:txBody>
          <a:bodyPr/>
          <a:lstStyle/>
          <a:p>
            <a:r>
              <a:rPr lang="en-US" dirty="0"/>
              <a:t>Participation vs. Engagement</a:t>
            </a:r>
          </a:p>
        </p:txBody>
      </p:sp>
      <p:sp>
        <p:nvSpPr>
          <p:cNvPr id="2" name="Content Placeholder 1">
            <a:extLst>
              <a:ext uri="{FF2B5EF4-FFF2-40B4-BE49-F238E27FC236}">
                <a16:creationId xmlns:a16="http://schemas.microsoft.com/office/drawing/2014/main" id="{3EA0C359-3F4F-AC47-843B-376B741654CC}"/>
              </a:ext>
            </a:extLst>
          </p:cNvPr>
          <p:cNvSpPr>
            <a:spLocks noGrp="1"/>
          </p:cNvSpPr>
          <p:nvPr>
            <p:ph sz="quarter" idx="11"/>
          </p:nvPr>
        </p:nvSpPr>
        <p:spPr>
          <a:xfrm>
            <a:off x="533400" y="2514599"/>
            <a:ext cx="6248400" cy="3809999"/>
          </a:xfrm>
        </p:spPr>
        <p:txBody>
          <a:bodyPr>
            <a:normAutofit fontScale="92500" lnSpcReduction="10000"/>
          </a:bodyPr>
          <a:lstStyle/>
          <a:p>
            <a:pPr marL="0" indent="0">
              <a:buNone/>
            </a:pPr>
            <a:r>
              <a:rPr lang="en-US" dirty="0"/>
              <a:t>Participation means students are taking part in an activity.</a:t>
            </a:r>
          </a:p>
          <a:p>
            <a:pPr marL="0" indent="0">
              <a:buNone/>
            </a:pPr>
            <a:r>
              <a:rPr lang="en-US" dirty="0"/>
              <a:t>Engagement is when they are making personal meaning out of the learning.</a:t>
            </a:r>
          </a:p>
          <a:p>
            <a:pPr marL="0" indent="0">
              <a:buNone/>
            </a:pPr>
            <a:r>
              <a:rPr lang="en-US" sz="2100" dirty="0"/>
              <a:t>Think about the Engagement Matrix – </a:t>
            </a:r>
          </a:p>
          <a:p>
            <a:r>
              <a:rPr lang="en-US" sz="2100" dirty="0"/>
              <a:t>What box(es) reflect participation?</a:t>
            </a:r>
          </a:p>
          <a:p>
            <a:r>
              <a:rPr lang="en-US" sz="2100" dirty="0"/>
              <a:t>What box(es) may reflect a lack of participation? </a:t>
            </a:r>
          </a:p>
          <a:p>
            <a:r>
              <a:rPr lang="en-US" sz="2100" dirty="0"/>
              <a:t>What is the connection between engagement &amp; participation in the matrix? </a:t>
            </a:r>
          </a:p>
          <a:p>
            <a:endParaRPr lang="en-US" dirty="0"/>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p:txBody>
          <a:bodyPr>
            <a:normAutofit fontScale="62500" lnSpcReduction="20000"/>
          </a:bodyPr>
          <a:lstStyle/>
          <a:p>
            <a:pPr marL="0" indent="0">
              <a:buNone/>
            </a:pPr>
            <a:r>
              <a:rPr lang="en-US" sz="4600" b="1" dirty="0"/>
              <a:t>Teaching Considerations</a:t>
            </a:r>
          </a:p>
          <a:p>
            <a:r>
              <a:rPr lang="en-US" dirty="0"/>
              <a:t>Provide wait time.</a:t>
            </a:r>
          </a:p>
          <a:p>
            <a:r>
              <a:rPr lang="en-US" dirty="0"/>
              <a:t>Encourage dialogue and discourse.</a:t>
            </a:r>
          </a:p>
          <a:p>
            <a:r>
              <a:rPr lang="en-US" dirty="0"/>
              <a:t>Prompt with problem solving and critical thinking opportunities.</a:t>
            </a:r>
          </a:p>
          <a:p>
            <a:r>
              <a:rPr lang="en-US" dirty="0"/>
              <a:t>Create a structure and use routines that build a safe and collaborative learning environment.</a:t>
            </a:r>
          </a:p>
          <a:p>
            <a:r>
              <a:rPr lang="en-US" dirty="0"/>
              <a:t>Identify student readiness and onboarding points to provide access to learning.</a:t>
            </a:r>
          </a:p>
        </p:txBody>
      </p:sp>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35373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Breakout Reflection: Activity 3</a:t>
            </a:r>
          </a:p>
        </p:txBody>
      </p:sp>
      <p:sp>
        <p:nvSpPr>
          <p:cNvPr id="6" name="Content Placeholder 5">
            <a:extLst>
              <a:ext uri="{FF2B5EF4-FFF2-40B4-BE49-F238E27FC236}">
                <a16:creationId xmlns:a16="http://schemas.microsoft.com/office/drawing/2014/main" id="{0856A7E7-B8DC-4F45-A250-5969860C47CE}"/>
              </a:ext>
            </a:extLst>
          </p:cNvPr>
          <p:cNvSpPr>
            <a:spLocks noGrp="1"/>
          </p:cNvSpPr>
          <p:nvPr>
            <p:ph sz="quarter" idx="10"/>
          </p:nvPr>
        </p:nvSpPr>
        <p:spPr>
          <a:xfrm>
            <a:off x="533400" y="1676400"/>
            <a:ext cx="6019800" cy="2462213"/>
          </a:xfrm>
        </p:spPr>
        <p:txBody>
          <a:bodyPr/>
          <a:lstStyle/>
          <a:p>
            <a:r>
              <a:rPr lang="en-US" dirty="0"/>
              <a:t>Thinking about the teaching considerations for attention &amp; participation, what adjustments might you need to make for a virtual setting?</a:t>
            </a:r>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p:txBody>
          <a:bodyPr>
            <a:normAutofit fontScale="55000" lnSpcReduction="20000"/>
          </a:bodyPr>
          <a:lstStyle/>
          <a:p>
            <a:pPr marL="0" lvl="0" indent="0">
              <a:spcAft>
                <a:spcPts val="0"/>
              </a:spcAft>
              <a:buNone/>
            </a:pPr>
            <a:r>
              <a:rPr lang="en-US" sz="5400" b="1" dirty="0"/>
              <a:t>Note to Trainer:</a:t>
            </a:r>
          </a:p>
          <a:p>
            <a:pPr marL="0" lvl="0" indent="0">
              <a:buNone/>
            </a:pPr>
            <a:r>
              <a:rPr lang="en-US" sz="4800" dirty="0"/>
              <a:t>Participants can use this </a:t>
            </a:r>
            <a:r>
              <a:rPr lang="en-US" sz="4800" dirty="0">
                <a:hlinkClick r:id="rId3">
                  <a:extLst>
                    <a:ext uri="{A12FA001-AC4F-418D-AE19-62706E023703}">
                      <ahyp:hlinkClr xmlns:ahyp="http://schemas.microsoft.com/office/drawing/2018/hyperlinkcolor" val="tx"/>
                    </a:ext>
                  </a:extLst>
                </a:hlinkClick>
              </a:rPr>
              <a:t>note catcher </a:t>
            </a:r>
            <a:r>
              <a:rPr lang="en-US" sz="4800" dirty="0"/>
              <a:t>to record takeaways for each reflection point. Other options include using virtual bulletin boards (jamboard, padlet, etc.) or a shared google doc/slide deck for groups to record in one place.</a:t>
            </a:r>
          </a:p>
        </p:txBody>
      </p:sp>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231213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38A219-2A53-A546-B9D3-448060E6CF14}"/>
              </a:ext>
            </a:extLst>
          </p:cNvPr>
          <p:cNvSpPr>
            <a:spLocks noGrp="1"/>
          </p:cNvSpPr>
          <p:nvPr>
            <p:ph type="title"/>
          </p:nvPr>
        </p:nvSpPr>
        <p:spPr/>
        <p:txBody>
          <a:bodyPr/>
          <a:lstStyle/>
          <a:p>
            <a:r>
              <a:rPr lang="en-US" dirty="0"/>
              <a:t>Guiding Priorities &amp; Outcomes</a:t>
            </a:r>
          </a:p>
        </p:txBody>
      </p:sp>
      <p:sp>
        <p:nvSpPr>
          <p:cNvPr id="5" name="Content Placeholder 4">
            <a:extLst>
              <a:ext uri="{FF2B5EF4-FFF2-40B4-BE49-F238E27FC236}">
                <a16:creationId xmlns:a16="http://schemas.microsoft.com/office/drawing/2014/main" id="{E5A8E9F6-D93A-0C4D-AC2D-754257A76768}"/>
              </a:ext>
            </a:extLst>
          </p:cNvPr>
          <p:cNvSpPr>
            <a:spLocks noGrp="1"/>
          </p:cNvSpPr>
          <p:nvPr>
            <p:ph sz="quarter" idx="10"/>
          </p:nvPr>
        </p:nvSpPr>
        <p:spPr>
          <a:xfrm>
            <a:off x="533400" y="1676401"/>
            <a:ext cx="11125200" cy="1066800"/>
          </a:xfrm>
        </p:spPr>
        <p:txBody>
          <a:bodyPr/>
          <a:lstStyle/>
          <a:p>
            <a:r>
              <a:rPr lang="en-US" dirty="0"/>
              <a:t>We are trying to build in-person, hybrid and remote instructional environments that are:</a:t>
            </a:r>
          </a:p>
          <a:p>
            <a:endParaRPr lang="en-US" dirty="0"/>
          </a:p>
          <a:p>
            <a:endParaRPr lang="en-US" dirty="0"/>
          </a:p>
        </p:txBody>
      </p:sp>
      <p:pic>
        <p:nvPicPr>
          <p:cNvPr id="14" name="Picture 13" descr="two red arrows forming a circle">
            <a:extLst>
              <a:ext uri="{FF2B5EF4-FFF2-40B4-BE49-F238E27FC236}">
                <a16:creationId xmlns:a16="http://schemas.microsoft.com/office/drawing/2014/main" id="{8F46827A-A881-3540-B8AB-18C0809D42B5}"/>
              </a:ext>
            </a:extLst>
          </p:cNvPr>
          <p:cNvPicPr>
            <a:picLocks noChangeAspect="1"/>
          </p:cNvPicPr>
          <p:nvPr/>
        </p:nvPicPr>
        <p:blipFill>
          <a:blip r:embed="rId2"/>
          <a:stretch>
            <a:fillRect/>
          </a:stretch>
        </p:blipFill>
        <p:spPr>
          <a:xfrm>
            <a:off x="1143000" y="3034358"/>
            <a:ext cx="1333500" cy="1574800"/>
          </a:xfrm>
          <a:prstGeom prst="rect">
            <a:avLst/>
          </a:prstGeom>
        </p:spPr>
      </p:pic>
      <p:sp>
        <p:nvSpPr>
          <p:cNvPr id="9" name="Google Shape;260;p22">
            <a:extLst>
              <a:ext uri="{FF2B5EF4-FFF2-40B4-BE49-F238E27FC236}">
                <a16:creationId xmlns:a16="http://schemas.microsoft.com/office/drawing/2014/main" id="{61EF138E-C73E-9148-B683-CB5E2F2019C8}"/>
              </a:ext>
            </a:extLst>
          </p:cNvPr>
          <p:cNvSpPr txBox="1"/>
          <p:nvPr/>
        </p:nvSpPr>
        <p:spPr>
          <a:xfrm>
            <a:off x="648810" y="5034000"/>
            <a:ext cx="25146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dirty="0">
                <a:solidFill>
                  <a:schemeClr val="dk2"/>
                </a:solidFill>
              </a:rPr>
              <a:t>PREDICTABLE</a:t>
            </a:r>
            <a:endParaRPr sz="2100" dirty="0">
              <a:solidFill>
                <a:schemeClr val="dk2"/>
              </a:solidFill>
            </a:endParaRPr>
          </a:p>
        </p:txBody>
      </p:sp>
      <p:pic>
        <p:nvPicPr>
          <p:cNvPr id="18" name="Picture 17" descr="infitity symbol formed by overlapping blue line segments">
            <a:extLst>
              <a:ext uri="{FF2B5EF4-FFF2-40B4-BE49-F238E27FC236}">
                <a16:creationId xmlns:a16="http://schemas.microsoft.com/office/drawing/2014/main" id="{B1DD5F66-7F39-0C45-BEA2-4DA90B21D68B}"/>
              </a:ext>
            </a:extLst>
          </p:cNvPr>
          <p:cNvPicPr>
            <a:picLocks noChangeAspect="1"/>
          </p:cNvPicPr>
          <p:nvPr/>
        </p:nvPicPr>
        <p:blipFill>
          <a:blip r:embed="rId3"/>
          <a:stretch>
            <a:fillRect/>
          </a:stretch>
        </p:blipFill>
        <p:spPr>
          <a:xfrm>
            <a:off x="3808935" y="3211233"/>
            <a:ext cx="1616096" cy="1233336"/>
          </a:xfrm>
          <a:prstGeom prst="rect">
            <a:avLst/>
          </a:prstGeom>
        </p:spPr>
      </p:pic>
      <p:sp>
        <p:nvSpPr>
          <p:cNvPr id="10" name="Google Shape;261;p22">
            <a:extLst>
              <a:ext uri="{FF2B5EF4-FFF2-40B4-BE49-F238E27FC236}">
                <a16:creationId xmlns:a16="http://schemas.microsoft.com/office/drawing/2014/main" id="{8002D8B2-68F0-964E-B1E8-3DC6FDA72508}"/>
              </a:ext>
            </a:extLst>
          </p:cNvPr>
          <p:cNvSpPr txBox="1"/>
          <p:nvPr/>
        </p:nvSpPr>
        <p:spPr>
          <a:xfrm>
            <a:off x="3468210" y="5034000"/>
            <a:ext cx="25146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dirty="0">
                <a:solidFill>
                  <a:schemeClr val="dk2"/>
                </a:solidFill>
              </a:rPr>
              <a:t>FLEXIBLE</a:t>
            </a:r>
            <a:endParaRPr sz="2100" dirty="0">
              <a:solidFill>
                <a:schemeClr val="dk2"/>
              </a:solidFill>
            </a:endParaRPr>
          </a:p>
        </p:txBody>
      </p:sp>
      <p:pic>
        <p:nvPicPr>
          <p:cNvPr id="20" name="Picture 19" descr="symbol with icons of four people connected by a circle around them">
            <a:extLst>
              <a:ext uri="{FF2B5EF4-FFF2-40B4-BE49-F238E27FC236}">
                <a16:creationId xmlns:a16="http://schemas.microsoft.com/office/drawing/2014/main" id="{ECE8A0B8-A780-3F4E-A5F6-AAE13A6EE8F4}"/>
              </a:ext>
            </a:extLst>
          </p:cNvPr>
          <p:cNvPicPr>
            <a:picLocks noChangeAspect="1"/>
          </p:cNvPicPr>
          <p:nvPr/>
        </p:nvPicPr>
        <p:blipFill>
          <a:blip r:embed="rId4"/>
          <a:stretch>
            <a:fillRect/>
          </a:stretch>
        </p:blipFill>
        <p:spPr>
          <a:xfrm>
            <a:off x="6757466" y="3084951"/>
            <a:ext cx="1511300" cy="1485900"/>
          </a:xfrm>
          <a:prstGeom prst="rect">
            <a:avLst/>
          </a:prstGeom>
        </p:spPr>
      </p:pic>
      <p:sp>
        <p:nvSpPr>
          <p:cNvPr id="11" name="Google Shape;262;p22">
            <a:extLst>
              <a:ext uri="{FF2B5EF4-FFF2-40B4-BE49-F238E27FC236}">
                <a16:creationId xmlns:a16="http://schemas.microsoft.com/office/drawing/2014/main" id="{28F3AB65-B4C6-F544-A0DF-2EED39FCFB03}"/>
              </a:ext>
            </a:extLst>
          </p:cNvPr>
          <p:cNvSpPr txBox="1"/>
          <p:nvPr/>
        </p:nvSpPr>
        <p:spPr>
          <a:xfrm>
            <a:off x="6287610" y="5034000"/>
            <a:ext cx="25146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dirty="0">
                <a:solidFill>
                  <a:schemeClr val="dk2"/>
                </a:solidFill>
              </a:rPr>
              <a:t>CONNECTED</a:t>
            </a:r>
            <a:endParaRPr sz="2100" dirty="0">
              <a:solidFill>
                <a:schemeClr val="dk2"/>
              </a:solidFill>
            </a:endParaRPr>
          </a:p>
        </p:txBody>
      </p:sp>
      <p:pic>
        <p:nvPicPr>
          <p:cNvPr id="22" name="Picture 21" descr="three hands reaching into the air, one holding a pencil">
            <a:extLst>
              <a:ext uri="{FF2B5EF4-FFF2-40B4-BE49-F238E27FC236}">
                <a16:creationId xmlns:a16="http://schemas.microsoft.com/office/drawing/2014/main" id="{58892EA6-332F-4F4A-9B0C-B2316020D34D}"/>
              </a:ext>
            </a:extLst>
          </p:cNvPr>
          <p:cNvPicPr>
            <a:picLocks noChangeAspect="1"/>
          </p:cNvPicPr>
          <p:nvPr/>
        </p:nvPicPr>
        <p:blipFill>
          <a:blip r:embed="rId5"/>
          <a:stretch>
            <a:fillRect/>
          </a:stretch>
        </p:blipFill>
        <p:spPr>
          <a:xfrm>
            <a:off x="9601201" y="3084951"/>
            <a:ext cx="1447799" cy="1465896"/>
          </a:xfrm>
          <a:prstGeom prst="rect">
            <a:avLst/>
          </a:prstGeom>
        </p:spPr>
      </p:pic>
      <p:sp>
        <p:nvSpPr>
          <p:cNvPr id="12" name="Google Shape;263;p22">
            <a:extLst>
              <a:ext uri="{FF2B5EF4-FFF2-40B4-BE49-F238E27FC236}">
                <a16:creationId xmlns:a16="http://schemas.microsoft.com/office/drawing/2014/main" id="{1541A82B-6C65-3842-B5DA-9E3F1792D6E5}"/>
              </a:ext>
            </a:extLst>
          </p:cNvPr>
          <p:cNvSpPr txBox="1"/>
          <p:nvPr/>
        </p:nvSpPr>
        <p:spPr>
          <a:xfrm>
            <a:off x="9107010" y="5034000"/>
            <a:ext cx="2514600" cy="892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dirty="0">
                <a:solidFill>
                  <a:schemeClr val="dk2"/>
                </a:solidFill>
              </a:rPr>
              <a:t>STUDENT EMPOWERED</a:t>
            </a:r>
            <a:endParaRPr sz="2100" dirty="0">
              <a:solidFill>
                <a:schemeClr val="dk2"/>
              </a:solidFill>
            </a:endParaRPr>
          </a:p>
        </p:txBody>
      </p:sp>
      <p:sp>
        <p:nvSpPr>
          <p:cNvPr id="8" name="Content Placeholder 7">
            <a:extLst>
              <a:ext uri="{FF2B5EF4-FFF2-40B4-BE49-F238E27FC236}">
                <a16:creationId xmlns:a16="http://schemas.microsoft.com/office/drawing/2014/main" id="{6FB7A1C3-F46B-174E-9679-DBD4D9FF9881}"/>
              </a:ext>
            </a:extLst>
          </p:cNvPr>
          <p:cNvSpPr>
            <a:spLocks noGrp="1"/>
          </p:cNvSpPr>
          <p:nvPr>
            <p:ph sz="quarter" idx="13"/>
          </p:nvPr>
        </p:nvSpPr>
        <p:spPr>
          <a:xfrm>
            <a:off x="533400" y="5791200"/>
            <a:ext cx="11125200" cy="507831"/>
          </a:xfrm>
        </p:spPr>
        <p:txBody>
          <a:bodyPr/>
          <a:lstStyle/>
          <a:p>
            <a:pPr>
              <a:spcAft>
                <a:spcPts val="0"/>
              </a:spcAft>
            </a:pPr>
            <a:r>
              <a:rPr lang="en-US" sz="1400" dirty="0"/>
              <a:t>Priorities by: Alex Shevrin Venet</a:t>
            </a:r>
          </a:p>
          <a:p>
            <a:pPr>
              <a:spcAft>
                <a:spcPts val="0"/>
              </a:spcAft>
            </a:pPr>
            <a:r>
              <a:rPr lang="en-US" sz="1400" dirty="0"/>
              <a:t>Article by: Kara Newhouse, available at: </a:t>
            </a:r>
            <a:r>
              <a:rPr lang="en-US" sz="1400" dirty="0">
                <a:hlinkClick r:id="rId6"/>
              </a:rPr>
              <a:t>kqed.org</a:t>
            </a:r>
            <a:endParaRPr lang="en-US" sz="1400" dirty="0"/>
          </a:p>
        </p:txBody>
      </p:sp>
      <p:sp>
        <p:nvSpPr>
          <p:cNvPr id="25" name="Slide Number Placeholder 24">
            <a:extLst>
              <a:ext uri="{FF2B5EF4-FFF2-40B4-BE49-F238E27FC236}">
                <a16:creationId xmlns:a16="http://schemas.microsoft.com/office/drawing/2014/main" id="{DFCA92F6-AB6D-D245-9BC2-ABF0E9079227}"/>
              </a:ext>
            </a:extLst>
          </p:cNvPr>
          <p:cNvSpPr>
            <a:spLocks noGrp="1"/>
          </p:cNvSpPr>
          <p:nvPr>
            <p:ph type="sldNum" sz="quarter" idx="14"/>
          </p:nvPr>
        </p:nvSpPr>
        <p:spPr/>
        <p:txBody>
          <a:bodyPr/>
          <a:lstStyle/>
          <a:p>
            <a:fld id="{B6FDC2BC-9D21-CA4B-9293-99A3AD770EFC}" type="slidenum">
              <a:rPr lang="en-US" smtClean="0"/>
              <a:t>2</a:t>
            </a:fld>
            <a:endParaRPr lang="en-US" dirty="0"/>
          </a:p>
        </p:txBody>
      </p:sp>
    </p:spTree>
    <p:extLst>
      <p:ext uri="{BB962C8B-B14F-4D97-AF65-F5344CB8AC3E}">
        <p14:creationId xmlns:p14="http://schemas.microsoft.com/office/powerpoint/2010/main" val="182769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dirty="0"/>
              <a:t>Affective Dimension: </a:t>
            </a:r>
            <a:endParaRPr dirty="0"/>
          </a:p>
          <a:p>
            <a:pPr marL="0" lvl="0" indent="0" algn="l" rtl="0">
              <a:lnSpc>
                <a:spcPct val="90000"/>
              </a:lnSpc>
              <a:spcBef>
                <a:spcPts val="0"/>
              </a:spcBef>
              <a:spcAft>
                <a:spcPts val="0"/>
              </a:spcAft>
              <a:buClr>
                <a:schemeClr val="dk1"/>
              </a:buClr>
              <a:buSzPts val="4800"/>
              <a:buFont typeface="Arial"/>
              <a:buNone/>
            </a:pPr>
            <a:r>
              <a:rPr lang="en-US" dirty="0"/>
              <a:t>Motivation &amp; Agency</a:t>
            </a:r>
            <a:endParaRPr dirty="0"/>
          </a:p>
        </p:txBody>
      </p:sp>
      <p:sp>
        <p:nvSpPr>
          <p:cNvPr id="3" name="Slide Number Placeholder 2">
            <a:extLst>
              <a:ext uri="{FF2B5EF4-FFF2-40B4-BE49-F238E27FC236}">
                <a16:creationId xmlns:a16="http://schemas.microsoft.com/office/drawing/2014/main" id="{657461CC-AEDF-7547-A822-C9D1AD401795}"/>
              </a:ext>
            </a:extLst>
          </p:cNvPr>
          <p:cNvSpPr>
            <a:spLocks noGrp="1"/>
          </p:cNvSpPr>
          <p:nvPr>
            <p:ph type="sldNum" sz="quarter" idx="10"/>
          </p:nvPr>
        </p:nvSpPr>
        <p:spPr/>
        <p:txBody>
          <a:bodyPr/>
          <a:lstStyle/>
          <a:p>
            <a:fld id="{B6FDC2BC-9D21-CA4B-9293-99A3AD770EF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D624F-774F-5E4D-8908-3126E9EFB39E}"/>
              </a:ext>
            </a:extLst>
          </p:cNvPr>
          <p:cNvSpPr>
            <a:spLocks noGrp="1"/>
          </p:cNvSpPr>
          <p:nvPr>
            <p:ph type="title"/>
          </p:nvPr>
        </p:nvSpPr>
        <p:spPr/>
        <p:txBody>
          <a:bodyPr/>
          <a:lstStyle/>
          <a:p>
            <a:r>
              <a:rPr lang="en-US" dirty="0"/>
              <a:t>Motivation &amp; Agency</a:t>
            </a:r>
          </a:p>
        </p:txBody>
      </p:sp>
      <p:sp>
        <p:nvSpPr>
          <p:cNvPr id="6" name="Content Placeholder 5">
            <a:extLst>
              <a:ext uri="{FF2B5EF4-FFF2-40B4-BE49-F238E27FC236}">
                <a16:creationId xmlns:a16="http://schemas.microsoft.com/office/drawing/2014/main" id="{515A9F68-9086-B64E-94F2-3AF365A35CF6}"/>
              </a:ext>
            </a:extLst>
          </p:cNvPr>
          <p:cNvSpPr>
            <a:spLocks noGrp="1"/>
          </p:cNvSpPr>
          <p:nvPr>
            <p:ph sz="quarter" idx="10"/>
          </p:nvPr>
        </p:nvSpPr>
        <p:spPr>
          <a:xfrm>
            <a:off x="533400" y="1676400"/>
            <a:ext cx="6019800" cy="2492990"/>
          </a:xfrm>
        </p:spPr>
        <p:txBody>
          <a:bodyPr/>
          <a:lstStyle/>
          <a:p>
            <a:pPr lvl="0"/>
            <a:r>
              <a:rPr lang="en-US" b="1" dirty="0"/>
              <a:t>Motivation: </a:t>
            </a:r>
            <a:r>
              <a:rPr lang="en-US" dirty="0"/>
              <a:t>the reasons one has for acting in a particular way</a:t>
            </a:r>
          </a:p>
          <a:p>
            <a:pPr lvl="0"/>
            <a:r>
              <a:rPr lang="en-US" b="1" dirty="0"/>
              <a:t>Agency: </a:t>
            </a:r>
            <a:r>
              <a:rPr lang="en-US" dirty="0"/>
              <a:t>action to produce a particular effect</a:t>
            </a:r>
          </a:p>
          <a:p>
            <a:pPr lvl="0"/>
            <a:r>
              <a:rPr lang="en-US" sz="1400" dirty="0"/>
              <a:t>–Merriam Webster definitions</a:t>
            </a:r>
          </a:p>
        </p:txBody>
      </p:sp>
      <p:sp>
        <p:nvSpPr>
          <p:cNvPr id="9" name="Content Placeholder 8">
            <a:extLst>
              <a:ext uri="{FF2B5EF4-FFF2-40B4-BE49-F238E27FC236}">
                <a16:creationId xmlns:a16="http://schemas.microsoft.com/office/drawing/2014/main" id="{2B3A5A84-A4A9-ED4A-8379-A9783F6E5AF2}"/>
              </a:ext>
            </a:extLst>
          </p:cNvPr>
          <p:cNvSpPr>
            <a:spLocks noGrp="1"/>
          </p:cNvSpPr>
          <p:nvPr>
            <p:ph sz="quarter" idx="17"/>
          </p:nvPr>
        </p:nvSpPr>
        <p:spPr>
          <a:xfrm>
            <a:off x="533400" y="5345668"/>
            <a:ext cx="6019800" cy="738664"/>
          </a:xfrm>
        </p:spPr>
        <p:txBody>
          <a:bodyPr/>
          <a:lstStyle/>
          <a:p>
            <a:r>
              <a:rPr lang="en-US" dirty="0"/>
              <a:t>One needs motivation to use tools to act with agency and work towards a goal.</a:t>
            </a:r>
          </a:p>
        </p:txBody>
      </p:sp>
      <p:sp>
        <p:nvSpPr>
          <p:cNvPr id="8" name="Content Placeholder 7">
            <a:extLst>
              <a:ext uri="{FF2B5EF4-FFF2-40B4-BE49-F238E27FC236}">
                <a16:creationId xmlns:a16="http://schemas.microsoft.com/office/drawing/2014/main" id="{05FC6D88-03FA-A247-81BE-0EC413EAFC61}"/>
              </a:ext>
            </a:extLst>
          </p:cNvPr>
          <p:cNvSpPr>
            <a:spLocks noGrp="1"/>
          </p:cNvSpPr>
          <p:nvPr>
            <p:ph sz="quarter" idx="15"/>
          </p:nvPr>
        </p:nvSpPr>
        <p:spPr/>
        <p:txBody>
          <a:bodyPr>
            <a:normAutofit/>
          </a:bodyPr>
          <a:lstStyle/>
          <a:p>
            <a:pPr marL="0" indent="0">
              <a:buNone/>
            </a:pPr>
            <a:r>
              <a:rPr lang="en-US" dirty="0"/>
              <a:t>“Student agency is when students </a:t>
            </a:r>
            <a:br>
              <a:rPr lang="en-US" dirty="0"/>
            </a:br>
            <a:r>
              <a:rPr lang="en-US" dirty="0"/>
              <a:t>self-initiate and persevere in their own learning through partnership with others and empowerment.”</a:t>
            </a:r>
          </a:p>
          <a:p>
            <a:pPr marL="0" indent="0">
              <a:buNone/>
            </a:pPr>
            <a:r>
              <a:rPr lang="en-US" sz="1400" i="1" dirty="0"/>
              <a:t>–Rick Wormeli &amp; LeAnne Nickelson Key to Motivation: Student Agency, AMLE</a:t>
            </a:r>
          </a:p>
        </p:txBody>
      </p:sp>
      <p:sp>
        <p:nvSpPr>
          <p:cNvPr id="3" name="Slide Number Placeholder 2">
            <a:extLst>
              <a:ext uri="{FF2B5EF4-FFF2-40B4-BE49-F238E27FC236}">
                <a16:creationId xmlns:a16="http://schemas.microsoft.com/office/drawing/2014/main" id="{1A76BC54-7D76-F940-A7C5-72DD5F858FF8}"/>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356197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3FF2CA-33AB-CB45-8741-6CF3A2BD46B7}"/>
              </a:ext>
            </a:extLst>
          </p:cNvPr>
          <p:cNvSpPr>
            <a:spLocks noGrp="1"/>
          </p:cNvSpPr>
          <p:nvPr>
            <p:ph type="title"/>
          </p:nvPr>
        </p:nvSpPr>
        <p:spPr/>
        <p:txBody>
          <a:bodyPr/>
          <a:lstStyle/>
          <a:p>
            <a:r>
              <a:rPr lang="en-US" dirty="0"/>
              <a:t>How Motivation Develops</a:t>
            </a:r>
          </a:p>
        </p:txBody>
      </p:sp>
      <p:sp>
        <p:nvSpPr>
          <p:cNvPr id="10" name="Content Placeholder 9">
            <a:extLst>
              <a:ext uri="{FF2B5EF4-FFF2-40B4-BE49-F238E27FC236}">
                <a16:creationId xmlns:a16="http://schemas.microsoft.com/office/drawing/2014/main" id="{CD891209-694F-3142-88BC-473B20CC1855}"/>
              </a:ext>
            </a:extLst>
          </p:cNvPr>
          <p:cNvSpPr>
            <a:spLocks noGrp="1"/>
          </p:cNvSpPr>
          <p:nvPr>
            <p:ph sz="quarter" idx="10"/>
          </p:nvPr>
        </p:nvSpPr>
        <p:spPr>
          <a:xfrm>
            <a:off x="533400" y="1676400"/>
            <a:ext cx="3474720" cy="2590800"/>
          </a:xfrm>
        </p:spPr>
        <p:txBody>
          <a:bodyPr>
            <a:normAutofit/>
          </a:bodyPr>
          <a:lstStyle/>
          <a:p>
            <a:r>
              <a:rPr lang="en-US" b="1" dirty="0"/>
              <a:t>Early Childhood (1-5)</a:t>
            </a:r>
          </a:p>
          <a:p>
            <a:pPr marL="342900" indent="-342900">
              <a:spcAft>
                <a:spcPts val="0"/>
              </a:spcAft>
              <a:buClr>
                <a:schemeClr val="bg1"/>
              </a:buClr>
              <a:buFont typeface="Arial" panose="020B0604020202020204" pitchFamily="34" charset="0"/>
              <a:buChar char="•"/>
            </a:pPr>
            <a:r>
              <a:rPr lang="en-US" dirty="0"/>
              <a:t>autonomy</a:t>
            </a:r>
          </a:p>
          <a:p>
            <a:pPr marL="342900" indent="-342900">
              <a:spcAft>
                <a:spcPts val="0"/>
              </a:spcAft>
              <a:buClr>
                <a:schemeClr val="bg1"/>
              </a:buClr>
              <a:buFont typeface="Arial" panose="020B0604020202020204" pitchFamily="34" charset="0"/>
              <a:buChar char="•"/>
            </a:pPr>
            <a:r>
              <a:rPr lang="en-US" dirty="0"/>
              <a:t>identity</a:t>
            </a:r>
          </a:p>
          <a:p>
            <a:pPr marL="342900" indent="-342900">
              <a:spcAft>
                <a:spcPts val="0"/>
              </a:spcAft>
              <a:buClr>
                <a:schemeClr val="bg1"/>
              </a:buClr>
              <a:buFont typeface="Arial" panose="020B0604020202020204" pitchFamily="34" charset="0"/>
              <a:buChar char="•"/>
            </a:pPr>
            <a:r>
              <a:rPr lang="en-US" dirty="0"/>
              <a:t>power</a:t>
            </a:r>
          </a:p>
          <a:p>
            <a:pPr marL="342900" indent="-342900">
              <a:spcAft>
                <a:spcPts val="0"/>
              </a:spcAft>
              <a:buClr>
                <a:schemeClr val="bg1"/>
              </a:buClr>
              <a:buFont typeface="Arial" panose="020B0604020202020204" pitchFamily="34" charset="0"/>
              <a:buChar char="•"/>
            </a:pPr>
            <a:r>
              <a:rPr lang="en-US" dirty="0"/>
              <a:t>security</a:t>
            </a:r>
          </a:p>
        </p:txBody>
      </p:sp>
      <p:sp>
        <p:nvSpPr>
          <p:cNvPr id="12" name="Content Placeholder 11">
            <a:extLst>
              <a:ext uri="{FF2B5EF4-FFF2-40B4-BE49-F238E27FC236}">
                <a16:creationId xmlns:a16="http://schemas.microsoft.com/office/drawing/2014/main" id="{213CA2A4-F4A6-4049-ADD8-343680845A32}"/>
              </a:ext>
            </a:extLst>
          </p:cNvPr>
          <p:cNvSpPr>
            <a:spLocks noGrp="1"/>
          </p:cNvSpPr>
          <p:nvPr>
            <p:ph sz="quarter" idx="15"/>
          </p:nvPr>
        </p:nvSpPr>
        <p:spPr>
          <a:xfrm>
            <a:off x="4358640" y="1676400"/>
            <a:ext cx="3474720" cy="2590800"/>
          </a:xfrm>
        </p:spPr>
        <p:txBody>
          <a:bodyPr>
            <a:normAutofit/>
          </a:bodyPr>
          <a:lstStyle/>
          <a:p>
            <a:r>
              <a:rPr lang="en-US" b="1" dirty="0"/>
              <a:t>Childhood (6-12)</a:t>
            </a:r>
          </a:p>
          <a:p>
            <a:pPr marL="342900" indent="-342900">
              <a:spcAft>
                <a:spcPts val="0"/>
              </a:spcAft>
              <a:buClr>
                <a:schemeClr val="bg1"/>
              </a:buClr>
              <a:buFont typeface="Arial" panose="020B0604020202020204" pitchFamily="34" charset="0"/>
              <a:buChar char="•"/>
            </a:pPr>
            <a:r>
              <a:rPr lang="en-US" dirty="0"/>
              <a:t>belonging</a:t>
            </a:r>
          </a:p>
          <a:p>
            <a:pPr marL="342900" indent="-342900">
              <a:spcAft>
                <a:spcPts val="0"/>
              </a:spcAft>
              <a:buClr>
                <a:schemeClr val="bg1"/>
              </a:buClr>
              <a:buFont typeface="Arial" panose="020B0604020202020204" pitchFamily="34" charset="0"/>
              <a:buChar char="•"/>
            </a:pPr>
            <a:r>
              <a:rPr lang="en-US" dirty="0"/>
              <a:t>affiliation</a:t>
            </a:r>
          </a:p>
          <a:p>
            <a:pPr marL="342900" indent="-342900">
              <a:spcAft>
                <a:spcPts val="0"/>
              </a:spcAft>
              <a:buClr>
                <a:schemeClr val="bg1"/>
              </a:buClr>
              <a:buFont typeface="Arial" panose="020B0604020202020204" pitchFamily="34" charset="0"/>
              <a:buChar char="•"/>
            </a:pPr>
            <a:r>
              <a:rPr lang="en-US" dirty="0"/>
              <a:t>being right</a:t>
            </a:r>
          </a:p>
          <a:p>
            <a:pPr marL="342900" indent="-342900">
              <a:spcAft>
                <a:spcPts val="0"/>
              </a:spcAft>
              <a:buClr>
                <a:schemeClr val="bg1"/>
              </a:buClr>
              <a:buFont typeface="Arial" panose="020B0604020202020204" pitchFamily="34" charset="0"/>
              <a:buChar char="•"/>
            </a:pPr>
            <a:r>
              <a:rPr lang="en-US" dirty="0"/>
              <a:t>autonomy</a:t>
            </a:r>
          </a:p>
        </p:txBody>
      </p:sp>
      <p:sp>
        <p:nvSpPr>
          <p:cNvPr id="15" name="Content Placeholder 14">
            <a:extLst>
              <a:ext uri="{FF2B5EF4-FFF2-40B4-BE49-F238E27FC236}">
                <a16:creationId xmlns:a16="http://schemas.microsoft.com/office/drawing/2014/main" id="{FA848798-6F43-1746-BC3F-31EE20823B00}"/>
              </a:ext>
            </a:extLst>
          </p:cNvPr>
          <p:cNvSpPr>
            <a:spLocks noGrp="1"/>
          </p:cNvSpPr>
          <p:nvPr>
            <p:ph sz="quarter" idx="18"/>
          </p:nvPr>
        </p:nvSpPr>
        <p:spPr>
          <a:xfrm>
            <a:off x="8183880" y="1676400"/>
            <a:ext cx="3474720" cy="2590800"/>
          </a:xfrm>
        </p:spPr>
        <p:txBody>
          <a:bodyPr>
            <a:normAutofit/>
          </a:bodyPr>
          <a:lstStyle/>
          <a:p>
            <a:r>
              <a:rPr lang="en-US" b="1" dirty="0"/>
              <a:t>Adolescence (13-18)</a:t>
            </a:r>
          </a:p>
          <a:p>
            <a:pPr marL="342900" indent="-342900">
              <a:spcAft>
                <a:spcPts val="0"/>
              </a:spcAft>
              <a:buClr>
                <a:schemeClr val="bg1"/>
              </a:buClr>
              <a:buFont typeface="Arial" panose="020B0604020202020204" pitchFamily="34" charset="0"/>
              <a:buChar char="•"/>
            </a:pPr>
            <a:r>
              <a:rPr lang="en-US" dirty="0"/>
              <a:t>Purpose</a:t>
            </a:r>
          </a:p>
          <a:p>
            <a:pPr marL="342900" indent="-342900">
              <a:spcAft>
                <a:spcPts val="0"/>
              </a:spcAft>
              <a:buClr>
                <a:schemeClr val="bg1"/>
              </a:buClr>
              <a:buFont typeface="Arial" panose="020B0604020202020204" pitchFamily="34" charset="0"/>
              <a:buChar char="•"/>
            </a:pPr>
            <a:r>
              <a:rPr lang="en-US" dirty="0"/>
              <a:t>Affiliation</a:t>
            </a:r>
          </a:p>
          <a:p>
            <a:pPr marL="342900" indent="-342900">
              <a:spcAft>
                <a:spcPts val="0"/>
              </a:spcAft>
              <a:buClr>
                <a:schemeClr val="bg1"/>
              </a:buClr>
              <a:buFont typeface="Arial" panose="020B0604020202020204" pitchFamily="34" charset="0"/>
              <a:buChar char="•"/>
            </a:pPr>
            <a:r>
              <a:rPr lang="en-US" dirty="0"/>
              <a:t>Status</a:t>
            </a:r>
          </a:p>
          <a:p>
            <a:pPr marL="342900" indent="-342900">
              <a:spcAft>
                <a:spcPts val="0"/>
              </a:spcAft>
              <a:buClr>
                <a:schemeClr val="bg1"/>
              </a:buClr>
              <a:buFont typeface="Arial" panose="020B0604020202020204" pitchFamily="34" charset="0"/>
              <a:buChar char="•"/>
            </a:pPr>
            <a:r>
              <a:rPr lang="en-US" dirty="0"/>
              <a:t>Mastery</a:t>
            </a:r>
          </a:p>
        </p:txBody>
      </p:sp>
      <p:sp>
        <p:nvSpPr>
          <p:cNvPr id="16" name="Content Placeholder 15">
            <a:extLst>
              <a:ext uri="{FF2B5EF4-FFF2-40B4-BE49-F238E27FC236}">
                <a16:creationId xmlns:a16="http://schemas.microsoft.com/office/drawing/2014/main" id="{309D5E36-3930-004A-A348-F49FB7510D98}"/>
              </a:ext>
            </a:extLst>
          </p:cNvPr>
          <p:cNvSpPr>
            <a:spLocks noGrp="1"/>
          </p:cNvSpPr>
          <p:nvPr>
            <p:ph sz="quarter" idx="19"/>
          </p:nvPr>
        </p:nvSpPr>
        <p:spPr>
          <a:xfrm>
            <a:off x="543560" y="4406443"/>
            <a:ext cx="11115040" cy="1550311"/>
          </a:xfrm>
        </p:spPr>
        <p:txBody>
          <a:bodyPr>
            <a:normAutofit fontScale="92500" lnSpcReduction="10000"/>
          </a:bodyPr>
          <a:lstStyle/>
          <a:p>
            <a:pPr marL="0" indent="0">
              <a:buNone/>
            </a:pPr>
            <a:r>
              <a:rPr lang="en-US" sz="2600" b="1" dirty="0"/>
              <a:t>Consistent in All Stages</a:t>
            </a:r>
          </a:p>
          <a:p>
            <a:pPr>
              <a:spcAft>
                <a:spcPts val="0"/>
              </a:spcAft>
            </a:pPr>
            <a:r>
              <a:rPr lang="en-US" sz="2000" b="1" dirty="0"/>
              <a:t>Curiosity</a:t>
            </a:r>
            <a:r>
              <a:rPr lang="en-US" sz="2000" dirty="0"/>
              <a:t> – What is that? He did she….?</a:t>
            </a:r>
          </a:p>
          <a:p>
            <a:pPr>
              <a:spcAft>
                <a:spcPts val="0"/>
              </a:spcAft>
            </a:pPr>
            <a:r>
              <a:rPr lang="en-US" sz="2000" b="1" dirty="0"/>
              <a:t>Anticipation</a:t>
            </a:r>
            <a:r>
              <a:rPr lang="en-US" sz="2000" dirty="0"/>
              <a:t> – When will it happen?</a:t>
            </a:r>
          </a:p>
          <a:p>
            <a:pPr>
              <a:spcAft>
                <a:spcPts val="0"/>
              </a:spcAft>
            </a:pPr>
            <a:r>
              <a:rPr lang="en-US" sz="2000" b="1" dirty="0"/>
              <a:t>Behavioral &amp; Cognitive Relevance</a:t>
            </a:r>
            <a:r>
              <a:rPr lang="en-US" sz="2000" dirty="0"/>
              <a:t> – What is in it for me? Why should I care?</a:t>
            </a:r>
          </a:p>
        </p:txBody>
      </p:sp>
      <p:sp>
        <p:nvSpPr>
          <p:cNvPr id="14" name="Content Placeholder 13">
            <a:extLst>
              <a:ext uri="{FF2B5EF4-FFF2-40B4-BE49-F238E27FC236}">
                <a16:creationId xmlns:a16="http://schemas.microsoft.com/office/drawing/2014/main" id="{A71F8210-C24E-5B4B-9FC4-16C394F1DD63}"/>
              </a:ext>
            </a:extLst>
          </p:cNvPr>
          <p:cNvSpPr>
            <a:spLocks noGrp="1"/>
          </p:cNvSpPr>
          <p:nvPr>
            <p:ph sz="quarter" idx="17"/>
          </p:nvPr>
        </p:nvSpPr>
        <p:spPr>
          <a:xfrm>
            <a:off x="533400" y="6109156"/>
            <a:ext cx="11125200" cy="215444"/>
          </a:xfrm>
        </p:spPr>
        <p:txBody>
          <a:bodyPr/>
          <a:lstStyle/>
          <a:p>
            <a:r>
              <a:rPr lang="en-US" sz="1400" dirty="0"/>
              <a:t>from: </a:t>
            </a:r>
            <a:r>
              <a:rPr lang="en-US" sz="1400" i="1" dirty="0"/>
              <a:t>Brain-Based Learning</a:t>
            </a:r>
            <a:r>
              <a:rPr lang="en-US" sz="1400" dirty="0"/>
              <a:t> by Eric Jensen &amp; Liesl McConchie</a:t>
            </a:r>
          </a:p>
        </p:txBody>
      </p:sp>
      <p:sp>
        <p:nvSpPr>
          <p:cNvPr id="5" name="Slide Number Placeholder 4">
            <a:extLst>
              <a:ext uri="{FF2B5EF4-FFF2-40B4-BE49-F238E27FC236}">
                <a16:creationId xmlns:a16="http://schemas.microsoft.com/office/drawing/2014/main" id="{14F31916-60F5-854D-9FEF-7C1553C5C1FE}"/>
              </a:ext>
            </a:extLst>
          </p:cNvPr>
          <p:cNvSpPr>
            <a:spLocks noGrp="1"/>
          </p:cNvSpPr>
          <p:nvPr>
            <p:ph type="sldNum" sz="quarter" idx="14"/>
          </p:nvPr>
        </p:nvSpPr>
        <p:spPr/>
        <p:txBody>
          <a:bodyPr/>
          <a:lstStyle/>
          <a:p>
            <a:fld id="{B6FDC2BC-9D21-CA4B-9293-99A3AD770EFC}" type="slidenum">
              <a:rPr lang="en-US" smtClean="0"/>
              <a:t>22</a:t>
            </a:fld>
            <a:endParaRPr lang="en-US" dirty="0"/>
          </a:p>
        </p:txBody>
      </p:sp>
    </p:spTree>
    <p:extLst>
      <p:ext uri="{BB962C8B-B14F-4D97-AF65-F5344CB8AC3E}">
        <p14:creationId xmlns:p14="http://schemas.microsoft.com/office/powerpoint/2010/main" val="375231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FB2C4A-C9D7-414C-AF83-57D28B3BAA6B}"/>
              </a:ext>
            </a:extLst>
          </p:cNvPr>
          <p:cNvSpPr>
            <a:spLocks noGrp="1"/>
          </p:cNvSpPr>
          <p:nvPr>
            <p:ph type="title"/>
          </p:nvPr>
        </p:nvSpPr>
        <p:spPr/>
        <p:txBody>
          <a:bodyPr/>
          <a:lstStyle/>
          <a:p>
            <a:r>
              <a:rPr lang="en-US" dirty="0"/>
              <a:t>Short Term Motivators</a:t>
            </a:r>
          </a:p>
        </p:txBody>
      </p:sp>
      <p:sp>
        <p:nvSpPr>
          <p:cNvPr id="11" name="Content Placeholder 10">
            <a:extLst>
              <a:ext uri="{FF2B5EF4-FFF2-40B4-BE49-F238E27FC236}">
                <a16:creationId xmlns:a16="http://schemas.microsoft.com/office/drawing/2014/main" id="{A850A04E-38E5-0947-99BC-26A0F31BF113}"/>
              </a:ext>
            </a:extLst>
          </p:cNvPr>
          <p:cNvSpPr>
            <a:spLocks noGrp="1"/>
          </p:cNvSpPr>
          <p:nvPr>
            <p:ph sz="quarter" idx="11"/>
          </p:nvPr>
        </p:nvSpPr>
        <p:spPr>
          <a:xfrm>
            <a:off x="533400" y="1676400"/>
            <a:ext cx="11125200" cy="4038600"/>
          </a:xfrm>
        </p:spPr>
        <p:txBody>
          <a:bodyPr>
            <a:normAutofit fontScale="92500" lnSpcReduction="20000"/>
          </a:bodyPr>
          <a:lstStyle/>
          <a:p>
            <a:pPr marL="0" indent="0">
              <a:buNone/>
            </a:pPr>
            <a:r>
              <a:rPr lang="en-US" b="1" dirty="0"/>
              <a:t>State Changes </a:t>
            </a:r>
            <a:r>
              <a:rPr lang="en-US" dirty="0"/>
              <a:t>– changing physical or emotional state</a:t>
            </a:r>
          </a:p>
          <a:p>
            <a:r>
              <a:rPr lang="en-US" sz="2400" dirty="0"/>
              <a:t>movement breaks</a:t>
            </a:r>
          </a:p>
          <a:p>
            <a:r>
              <a:rPr lang="en-US" sz="2400" dirty="0"/>
              <a:t>peak curiosity with questions</a:t>
            </a:r>
          </a:p>
          <a:p>
            <a:r>
              <a:rPr lang="en-US" sz="2400" dirty="0"/>
              <a:t>transitions</a:t>
            </a:r>
          </a:p>
          <a:p>
            <a:r>
              <a:rPr lang="en-US" sz="2400" dirty="0"/>
              <a:t>multiple instructional strategies</a:t>
            </a:r>
          </a:p>
          <a:p>
            <a:pPr marL="0" indent="0">
              <a:spcBef>
                <a:spcPts val="1800"/>
              </a:spcBef>
              <a:buNone/>
            </a:pPr>
            <a:r>
              <a:rPr lang="en-US" b="1" dirty="0"/>
              <a:t>Nudges</a:t>
            </a:r>
            <a:r>
              <a:rPr lang="en-US" dirty="0"/>
              <a:t> – small shift in environment or instruction to prompt a change</a:t>
            </a:r>
          </a:p>
          <a:p>
            <a:r>
              <a:rPr lang="en-US" sz="2400" dirty="0"/>
              <a:t>music or sound</a:t>
            </a:r>
          </a:p>
          <a:p>
            <a:r>
              <a:rPr lang="en-US" sz="2400" dirty="0"/>
              <a:t>stories</a:t>
            </a:r>
          </a:p>
          <a:p>
            <a:r>
              <a:rPr lang="en-US" sz="2400" dirty="0"/>
              <a:t>visuals</a:t>
            </a:r>
          </a:p>
        </p:txBody>
      </p:sp>
      <p:sp>
        <p:nvSpPr>
          <p:cNvPr id="4" name="Content Placeholder 3">
            <a:extLst>
              <a:ext uri="{FF2B5EF4-FFF2-40B4-BE49-F238E27FC236}">
                <a16:creationId xmlns:a16="http://schemas.microsoft.com/office/drawing/2014/main" id="{898DA544-CFF6-FB41-A931-FA0562115C37}"/>
              </a:ext>
            </a:extLst>
          </p:cNvPr>
          <p:cNvSpPr>
            <a:spLocks noGrp="1"/>
          </p:cNvSpPr>
          <p:nvPr>
            <p:ph sz="quarter" idx="13"/>
          </p:nvPr>
        </p:nvSpPr>
        <p:spPr>
          <a:xfrm>
            <a:off x="533400" y="6109156"/>
            <a:ext cx="11125200" cy="215444"/>
          </a:xfrm>
        </p:spPr>
        <p:txBody>
          <a:bodyPr/>
          <a:lstStyle/>
          <a:p>
            <a:r>
              <a:rPr lang="en-US" sz="1400" dirty="0"/>
              <a:t>from: </a:t>
            </a:r>
            <a:r>
              <a:rPr lang="en-US" sz="1400" i="1" dirty="0"/>
              <a:t>Brain-Based Learning </a:t>
            </a:r>
            <a:r>
              <a:rPr lang="en-US" sz="1400" dirty="0"/>
              <a:t>by Eric Jensen &amp; Liesl McConchie</a:t>
            </a:r>
          </a:p>
        </p:txBody>
      </p:sp>
      <p:sp>
        <p:nvSpPr>
          <p:cNvPr id="5" name="Slide Number Placeholder 4">
            <a:extLst>
              <a:ext uri="{FF2B5EF4-FFF2-40B4-BE49-F238E27FC236}">
                <a16:creationId xmlns:a16="http://schemas.microsoft.com/office/drawing/2014/main" id="{45D11A17-5397-9B43-8D09-CF4082A58250}"/>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98712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FB2C4A-C9D7-414C-AF83-57D28B3BAA6B}"/>
              </a:ext>
            </a:extLst>
          </p:cNvPr>
          <p:cNvSpPr>
            <a:spLocks noGrp="1"/>
          </p:cNvSpPr>
          <p:nvPr>
            <p:ph type="title"/>
          </p:nvPr>
        </p:nvSpPr>
        <p:spPr/>
        <p:txBody>
          <a:bodyPr/>
          <a:lstStyle/>
          <a:p>
            <a:r>
              <a:rPr lang="en-US" dirty="0"/>
              <a:t>Long Term Motivators</a:t>
            </a:r>
          </a:p>
        </p:txBody>
      </p:sp>
      <p:sp>
        <p:nvSpPr>
          <p:cNvPr id="11" name="Content Placeholder 10">
            <a:extLst>
              <a:ext uri="{FF2B5EF4-FFF2-40B4-BE49-F238E27FC236}">
                <a16:creationId xmlns:a16="http://schemas.microsoft.com/office/drawing/2014/main" id="{A850A04E-38E5-0947-99BC-26A0F31BF113}"/>
              </a:ext>
            </a:extLst>
          </p:cNvPr>
          <p:cNvSpPr>
            <a:spLocks noGrp="1"/>
          </p:cNvSpPr>
          <p:nvPr>
            <p:ph sz="quarter" idx="11"/>
          </p:nvPr>
        </p:nvSpPr>
        <p:spPr>
          <a:xfrm>
            <a:off x="533400" y="1676399"/>
            <a:ext cx="11125200" cy="4280355"/>
          </a:xfrm>
        </p:spPr>
        <p:txBody>
          <a:bodyPr>
            <a:normAutofit fontScale="62500" lnSpcReduction="20000"/>
          </a:bodyPr>
          <a:lstStyle/>
          <a:p>
            <a:pPr marL="0" indent="0">
              <a:buNone/>
            </a:pPr>
            <a:r>
              <a:rPr lang="en-US" sz="4200" b="1" dirty="0"/>
              <a:t>Autonomy or Perception of Autonomy</a:t>
            </a:r>
          </a:p>
          <a:p>
            <a:pPr>
              <a:spcAft>
                <a:spcPts val="200"/>
              </a:spcAft>
            </a:pPr>
            <a:r>
              <a:rPr lang="en-US" dirty="0"/>
              <a:t>choice in materials, product or content</a:t>
            </a:r>
          </a:p>
          <a:p>
            <a:pPr>
              <a:spcAft>
                <a:spcPts val="200"/>
              </a:spcAft>
            </a:pPr>
            <a:r>
              <a:rPr lang="en-US" dirty="0"/>
              <a:t>choice in seating/location</a:t>
            </a:r>
          </a:p>
          <a:p>
            <a:pPr>
              <a:spcAft>
                <a:spcPts val="200"/>
              </a:spcAft>
            </a:pPr>
            <a:r>
              <a:rPr lang="en-US" dirty="0"/>
              <a:t>build executive function skills</a:t>
            </a:r>
          </a:p>
          <a:p>
            <a:pPr marL="0" indent="0">
              <a:spcBef>
                <a:spcPts val="1800"/>
              </a:spcBef>
              <a:buNone/>
            </a:pPr>
            <a:r>
              <a:rPr lang="en-US" sz="4200" b="1" dirty="0"/>
              <a:t>Empowerment</a:t>
            </a:r>
            <a:r>
              <a:rPr lang="en-US" sz="4200" dirty="0"/>
              <a:t> – inclusion, ownership &amp; choice</a:t>
            </a:r>
          </a:p>
          <a:p>
            <a:pPr>
              <a:spcAft>
                <a:spcPts val="200"/>
              </a:spcAft>
            </a:pPr>
            <a:r>
              <a:rPr lang="en-US" dirty="0"/>
              <a:t>Reflect on current practices:</a:t>
            </a:r>
          </a:p>
          <a:p>
            <a:pPr lvl="1">
              <a:spcAft>
                <a:spcPts val="200"/>
              </a:spcAft>
            </a:pPr>
            <a:r>
              <a:rPr lang="en-US" dirty="0"/>
              <a:t>“In what ways might our behavior create helplessness, and how can we change this?”</a:t>
            </a:r>
          </a:p>
          <a:p>
            <a:pPr lvl="1">
              <a:spcAft>
                <a:spcPts val="200"/>
              </a:spcAft>
            </a:pPr>
            <a:r>
              <a:rPr lang="en-US" dirty="0"/>
              <a:t>Make a list of choices</a:t>
            </a:r>
          </a:p>
          <a:p>
            <a:pPr>
              <a:spcAft>
                <a:spcPts val="200"/>
              </a:spcAft>
            </a:pPr>
            <a:r>
              <a:rPr lang="en-US" dirty="0"/>
              <a:t>Feedback &amp; reflection</a:t>
            </a:r>
          </a:p>
          <a:p>
            <a:pPr>
              <a:spcAft>
                <a:spcPts val="200"/>
              </a:spcAft>
            </a:pPr>
            <a:r>
              <a:rPr lang="en-US" dirty="0"/>
              <a:t>Celebrations &amp; Next Steps</a:t>
            </a:r>
          </a:p>
          <a:p>
            <a:pPr>
              <a:spcAft>
                <a:spcPts val="200"/>
              </a:spcAft>
            </a:pPr>
            <a:r>
              <a:rPr lang="en-US" dirty="0"/>
              <a:t>Roles &amp; responsibilities </a:t>
            </a:r>
          </a:p>
          <a:p>
            <a:pPr>
              <a:spcAft>
                <a:spcPts val="200"/>
              </a:spcAft>
            </a:pPr>
            <a:r>
              <a:rPr lang="en-US" dirty="0"/>
              <a:t>Discussions, debates</a:t>
            </a:r>
          </a:p>
        </p:txBody>
      </p:sp>
      <p:sp>
        <p:nvSpPr>
          <p:cNvPr id="4" name="Content Placeholder 3">
            <a:extLst>
              <a:ext uri="{FF2B5EF4-FFF2-40B4-BE49-F238E27FC236}">
                <a16:creationId xmlns:a16="http://schemas.microsoft.com/office/drawing/2014/main" id="{898DA544-CFF6-FB41-A931-FA0562115C37}"/>
              </a:ext>
            </a:extLst>
          </p:cNvPr>
          <p:cNvSpPr>
            <a:spLocks noGrp="1"/>
          </p:cNvSpPr>
          <p:nvPr>
            <p:ph sz="quarter" idx="13"/>
          </p:nvPr>
        </p:nvSpPr>
        <p:spPr>
          <a:xfrm>
            <a:off x="533400" y="6109156"/>
            <a:ext cx="11125200" cy="215444"/>
          </a:xfrm>
        </p:spPr>
        <p:txBody>
          <a:bodyPr/>
          <a:lstStyle/>
          <a:p>
            <a:r>
              <a:rPr lang="en-US" sz="1400" dirty="0"/>
              <a:t>from: </a:t>
            </a:r>
            <a:r>
              <a:rPr lang="en-US" sz="1400" i="1" dirty="0"/>
              <a:t>Brain-Based Learning</a:t>
            </a:r>
            <a:r>
              <a:rPr lang="en-US" sz="1400" dirty="0"/>
              <a:t> by Eric Jensen &amp; Liesl McConchie</a:t>
            </a:r>
          </a:p>
        </p:txBody>
      </p:sp>
      <p:sp>
        <p:nvSpPr>
          <p:cNvPr id="5" name="Slide Number Placeholder 4">
            <a:extLst>
              <a:ext uri="{FF2B5EF4-FFF2-40B4-BE49-F238E27FC236}">
                <a16:creationId xmlns:a16="http://schemas.microsoft.com/office/drawing/2014/main" id="{45D11A17-5397-9B43-8D09-CF4082A58250}"/>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428100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Choice Boards: Activity 4</a:t>
            </a:r>
          </a:p>
        </p:txBody>
      </p:sp>
      <p:sp>
        <p:nvSpPr>
          <p:cNvPr id="6" name="Content Placeholder 5">
            <a:extLst>
              <a:ext uri="{FF2B5EF4-FFF2-40B4-BE49-F238E27FC236}">
                <a16:creationId xmlns:a16="http://schemas.microsoft.com/office/drawing/2014/main" id="{0856A7E7-B8DC-4F45-A250-5969860C47CE}"/>
              </a:ext>
            </a:extLst>
          </p:cNvPr>
          <p:cNvSpPr>
            <a:spLocks noGrp="1"/>
          </p:cNvSpPr>
          <p:nvPr>
            <p:ph sz="quarter" idx="10"/>
          </p:nvPr>
        </p:nvSpPr>
        <p:spPr>
          <a:xfrm>
            <a:off x="533400" y="1676400"/>
            <a:ext cx="6477000" cy="492443"/>
          </a:xfrm>
        </p:spPr>
        <p:txBody>
          <a:bodyPr/>
          <a:lstStyle/>
          <a:p>
            <a:r>
              <a:rPr lang="en-US" dirty="0"/>
              <a:t>A tool for motivation, empowerment and student agency by being</a:t>
            </a:r>
          </a:p>
        </p:txBody>
      </p:sp>
      <p:sp>
        <p:nvSpPr>
          <p:cNvPr id="2" name="Content Placeholder 1">
            <a:extLst>
              <a:ext uri="{FF2B5EF4-FFF2-40B4-BE49-F238E27FC236}">
                <a16:creationId xmlns:a16="http://schemas.microsoft.com/office/drawing/2014/main" id="{1E55177E-FF43-7040-B2E8-2765CC507A77}"/>
              </a:ext>
            </a:extLst>
          </p:cNvPr>
          <p:cNvSpPr>
            <a:spLocks noGrp="1"/>
          </p:cNvSpPr>
          <p:nvPr>
            <p:ph sz="quarter" idx="11"/>
          </p:nvPr>
        </p:nvSpPr>
        <p:spPr>
          <a:xfrm>
            <a:off x="533400" y="2784158"/>
            <a:ext cx="6019800" cy="2286000"/>
          </a:xfrm>
        </p:spPr>
        <p:txBody>
          <a:bodyPr/>
          <a:lstStyle/>
          <a:p>
            <a:r>
              <a:rPr lang="en-US" dirty="0"/>
              <a:t>Engaging</a:t>
            </a:r>
          </a:p>
          <a:p>
            <a:r>
              <a:rPr lang="en-US" dirty="0"/>
              <a:t>Allowing Student Choice</a:t>
            </a:r>
          </a:p>
          <a:p>
            <a:r>
              <a:rPr lang="en-US" dirty="0"/>
              <a:t>Differentiating</a:t>
            </a:r>
          </a:p>
          <a:p>
            <a:r>
              <a:rPr lang="en-US" dirty="0"/>
              <a:t>Student Driven</a:t>
            </a:r>
          </a:p>
        </p:txBody>
      </p:sp>
      <p:sp>
        <p:nvSpPr>
          <p:cNvPr id="9" name="Content Placeholder 8">
            <a:extLst>
              <a:ext uri="{FF2B5EF4-FFF2-40B4-BE49-F238E27FC236}">
                <a16:creationId xmlns:a16="http://schemas.microsoft.com/office/drawing/2014/main" id="{570FA0AE-56EB-E049-901D-C752E919ED72}"/>
              </a:ext>
            </a:extLst>
          </p:cNvPr>
          <p:cNvSpPr>
            <a:spLocks noGrp="1"/>
          </p:cNvSpPr>
          <p:nvPr>
            <p:ph sz="quarter" idx="17"/>
          </p:nvPr>
        </p:nvSpPr>
        <p:spPr>
          <a:xfrm>
            <a:off x="533400" y="5181601"/>
            <a:ext cx="6019800" cy="1107996"/>
          </a:xfrm>
        </p:spPr>
        <p:txBody>
          <a:bodyPr/>
          <a:lstStyle/>
          <a:p>
            <a:r>
              <a:rPr lang="en-US" sz="1800" dirty="0"/>
              <a:t>Independently explore a digital choice board from a grade level that best matches your interest from slides 26-28. Then reflect: when and how you can use this tool in your space to engage students.</a:t>
            </a:r>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p:txBody>
          <a:bodyPr>
            <a:normAutofit fontScale="85000" lnSpcReduction="10000"/>
          </a:bodyPr>
          <a:lstStyle/>
          <a:p>
            <a:pPr marL="0" lvl="0" indent="0">
              <a:spcAft>
                <a:spcPts val="0"/>
              </a:spcAft>
              <a:buNone/>
            </a:pPr>
            <a:r>
              <a:rPr lang="en-US" sz="3000" b="1" dirty="0"/>
              <a:t>Note to Trainer:</a:t>
            </a:r>
          </a:p>
          <a:p>
            <a:pPr marL="0" lvl="0" indent="0">
              <a:buNone/>
            </a:pPr>
            <a:r>
              <a:rPr lang="en-US" sz="2600" dirty="0"/>
              <a:t>After some independent time, participants can use this </a:t>
            </a:r>
            <a:r>
              <a:rPr lang="en-US" sz="2600" dirty="0">
                <a:hlinkClick r:id="rId3">
                  <a:extLst>
                    <a:ext uri="{A12FA001-AC4F-418D-AE19-62706E023703}">
                      <ahyp:hlinkClr xmlns:ahyp="http://schemas.microsoft.com/office/drawing/2018/hyperlinkcolor" val="tx"/>
                    </a:ext>
                  </a:extLst>
                </a:hlinkClick>
              </a:rPr>
              <a:t>note catcher</a:t>
            </a:r>
            <a:r>
              <a:rPr lang="en-US" sz="2600" dirty="0"/>
              <a:t> to record takeaways for each reflection point, other virtual bulletin boards (jamboard, padlet, etc.) or a shared google doc/slide deck for groups to record in one place. Participants can share out in breakout rooms or independently.</a:t>
            </a:r>
          </a:p>
        </p:txBody>
      </p:sp>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35578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67D7E4-A108-B44B-83B1-8552277F7D7A}"/>
              </a:ext>
            </a:extLst>
          </p:cNvPr>
          <p:cNvSpPr>
            <a:spLocks noGrp="1"/>
          </p:cNvSpPr>
          <p:nvPr>
            <p:ph type="title"/>
          </p:nvPr>
        </p:nvSpPr>
        <p:spPr>
          <a:xfrm>
            <a:off x="0" y="533400"/>
            <a:ext cx="12192000" cy="914400"/>
          </a:xfrm>
        </p:spPr>
        <p:txBody>
          <a:bodyPr>
            <a:normAutofit fontScale="90000"/>
          </a:bodyPr>
          <a:lstStyle/>
          <a:p>
            <a:r>
              <a:rPr lang="en-US" dirty="0"/>
              <a:t>Oceans Choice Board k-2</a:t>
            </a:r>
          </a:p>
        </p:txBody>
      </p:sp>
      <p:pic>
        <p:nvPicPr>
          <p:cNvPr id="12" name="Picture Placeholder 11" descr="Aerial view of teal blue ocean waves cresting along a white sand beach">
            <a:extLst>
              <a:ext uri="{FF2B5EF4-FFF2-40B4-BE49-F238E27FC236}">
                <a16:creationId xmlns:a16="http://schemas.microsoft.com/office/drawing/2014/main" id="{720EDB88-47FC-C94D-A641-AEE816753175}"/>
              </a:ext>
            </a:extLst>
          </p:cNvPr>
          <p:cNvPicPr>
            <a:picLocks noGrp="1" noChangeAspect="1"/>
          </p:cNvPicPr>
          <p:nvPr>
            <p:ph type="pic" sz="quarter" idx="15"/>
          </p:nvPr>
        </p:nvPicPr>
        <p:blipFill rotWithShape="1">
          <a:blip r:embed="rId3"/>
          <a:srcRect t="22312" b="11049"/>
          <a:stretch/>
        </p:blipFill>
        <p:spPr>
          <a:xfrm>
            <a:off x="0" y="1447800"/>
            <a:ext cx="12192000" cy="5410200"/>
          </a:xfrm>
        </p:spPr>
      </p:pic>
      <p:pic>
        <p:nvPicPr>
          <p:cNvPr id="13" name="Google Shape;508;p46" descr="screen capture from jr.brainpop.com with the text &quot;Ocean Habitats with Annie &amp; Moby&quot; and an illustration of a student at a chalboard">
            <a:hlinkClick r:id="rId4"/>
            <a:extLst>
              <a:ext uri="{FF2B5EF4-FFF2-40B4-BE49-F238E27FC236}">
                <a16:creationId xmlns:a16="http://schemas.microsoft.com/office/drawing/2014/main" id="{9A586923-75E1-0D4D-A51A-DA64026752ED}"/>
              </a:ext>
            </a:extLst>
          </p:cNvPr>
          <p:cNvPicPr preferRelativeResize="0"/>
          <p:nvPr/>
        </p:nvPicPr>
        <p:blipFill>
          <a:blip r:embed="rId5">
            <a:alphaModFix/>
          </a:blip>
          <a:stretch>
            <a:fillRect/>
          </a:stretch>
        </p:blipFill>
        <p:spPr>
          <a:xfrm>
            <a:off x="2059412" y="1676400"/>
            <a:ext cx="2293200" cy="2032800"/>
          </a:xfrm>
          <a:prstGeom prst="roundRect">
            <a:avLst>
              <a:gd name="adj" fmla="val 16667"/>
            </a:avLst>
          </a:prstGeom>
          <a:noFill/>
          <a:ln>
            <a:solidFill>
              <a:schemeClr val="bg1"/>
            </a:solidFill>
          </a:ln>
        </p:spPr>
      </p:pic>
      <p:pic>
        <p:nvPicPr>
          <p:cNvPr id="14" name="Google Shape;509;p46" descr="screen capture from www.tumblebooklibrary.com with the text &quot;Sea Creatures&quot; and an image of a seahorse">
            <a:hlinkClick r:id="rId6"/>
            <a:extLst>
              <a:ext uri="{FF2B5EF4-FFF2-40B4-BE49-F238E27FC236}">
                <a16:creationId xmlns:a16="http://schemas.microsoft.com/office/drawing/2014/main" id="{81448D77-3FDD-7943-ABC3-7CD431073217}"/>
              </a:ext>
            </a:extLst>
          </p:cNvPr>
          <p:cNvPicPr preferRelativeResize="0"/>
          <p:nvPr/>
        </p:nvPicPr>
        <p:blipFill rotWithShape="1">
          <a:blip r:embed="rId7">
            <a:alphaModFix/>
          </a:blip>
          <a:srcRect t="4370" r="4571"/>
          <a:stretch/>
        </p:blipFill>
        <p:spPr>
          <a:xfrm>
            <a:off x="4980150" y="1707750"/>
            <a:ext cx="2231700" cy="1944000"/>
          </a:xfrm>
          <a:prstGeom prst="roundRect">
            <a:avLst>
              <a:gd name="adj" fmla="val 16667"/>
            </a:avLst>
          </a:prstGeom>
          <a:noFill/>
          <a:ln w="19050" cap="flat" cmpd="sng">
            <a:solidFill>
              <a:schemeClr val="bg1"/>
            </a:solidFill>
            <a:prstDash val="solid"/>
            <a:round/>
            <a:headEnd type="none" w="sm" len="sm"/>
            <a:tailEnd type="none" w="sm" len="sm"/>
          </a:ln>
        </p:spPr>
      </p:pic>
      <p:pic>
        <p:nvPicPr>
          <p:cNvPr id="15" name="Google Shape;510;p46" descr="screen capture from pklifescience.com showing a photo of a coral reef">
            <a:hlinkClick r:id="rId8"/>
            <a:extLst>
              <a:ext uri="{FF2B5EF4-FFF2-40B4-BE49-F238E27FC236}">
                <a16:creationId xmlns:a16="http://schemas.microsoft.com/office/drawing/2014/main" id="{A38A928F-2EC9-7A46-A218-46DFAD139C36}"/>
              </a:ext>
            </a:extLst>
          </p:cNvPr>
          <p:cNvPicPr preferRelativeResize="0"/>
          <p:nvPr/>
        </p:nvPicPr>
        <p:blipFill>
          <a:blip r:embed="rId9">
            <a:alphaModFix/>
          </a:blip>
          <a:stretch>
            <a:fillRect/>
          </a:stretch>
        </p:blipFill>
        <p:spPr>
          <a:xfrm>
            <a:off x="7875750" y="1676400"/>
            <a:ext cx="2231700" cy="1944000"/>
          </a:xfrm>
          <a:prstGeom prst="roundRect">
            <a:avLst>
              <a:gd name="adj" fmla="val 16667"/>
            </a:avLst>
          </a:prstGeom>
          <a:noFill/>
          <a:ln>
            <a:solidFill>
              <a:schemeClr val="bg1"/>
            </a:solidFill>
          </a:ln>
        </p:spPr>
      </p:pic>
      <p:pic>
        <p:nvPicPr>
          <p:cNvPr id="16" name="Google Shape;511;p46" descr="screen capture from twww.pkearthandspace.com showing a photo of a yellow rubber duck floating in blue water">
            <a:hlinkClick r:id="rId10"/>
            <a:extLst>
              <a:ext uri="{FF2B5EF4-FFF2-40B4-BE49-F238E27FC236}">
                <a16:creationId xmlns:a16="http://schemas.microsoft.com/office/drawing/2014/main" id="{3F0F254C-AA6C-1042-BAB5-6D4C4B676073}"/>
              </a:ext>
            </a:extLst>
          </p:cNvPr>
          <p:cNvPicPr preferRelativeResize="0"/>
          <p:nvPr/>
        </p:nvPicPr>
        <p:blipFill>
          <a:blip r:embed="rId11">
            <a:alphaModFix/>
          </a:blip>
          <a:stretch>
            <a:fillRect/>
          </a:stretch>
        </p:blipFill>
        <p:spPr>
          <a:xfrm>
            <a:off x="2090162" y="4203300"/>
            <a:ext cx="2231700" cy="2121300"/>
          </a:xfrm>
          <a:prstGeom prst="roundRect">
            <a:avLst>
              <a:gd name="adj" fmla="val 16667"/>
            </a:avLst>
          </a:prstGeom>
          <a:noFill/>
          <a:ln>
            <a:solidFill>
              <a:schemeClr val="bg1"/>
            </a:solidFill>
          </a:ln>
        </p:spPr>
      </p:pic>
      <p:pic>
        <p:nvPicPr>
          <p:cNvPr id="17" name="Google Shape;512;p46" descr="screen capture from soraapp.com showing an animated character on a blue background">
            <a:hlinkClick r:id="rId12"/>
            <a:extLst>
              <a:ext uri="{FF2B5EF4-FFF2-40B4-BE49-F238E27FC236}">
                <a16:creationId xmlns:a16="http://schemas.microsoft.com/office/drawing/2014/main" id="{171C8D87-9272-CB47-8E48-1354A36878C9}"/>
              </a:ext>
            </a:extLst>
          </p:cNvPr>
          <p:cNvPicPr preferRelativeResize="0"/>
          <p:nvPr/>
        </p:nvPicPr>
        <p:blipFill rotWithShape="1">
          <a:blip r:embed="rId13">
            <a:alphaModFix/>
          </a:blip>
          <a:srcRect l="5465" t="4939" r="6382" b="7944"/>
          <a:stretch/>
        </p:blipFill>
        <p:spPr>
          <a:xfrm>
            <a:off x="5036890" y="4194225"/>
            <a:ext cx="2146500" cy="2121300"/>
          </a:xfrm>
          <a:prstGeom prst="roundRect">
            <a:avLst>
              <a:gd name="adj" fmla="val 16667"/>
            </a:avLst>
          </a:prstGeom>
          <a:noFill/>
          <a:ln>
            <a:solidFill>
              <a:schemeClr val="bg1"/>
            </a:solidFill>
          </a:ln>
        </p:spPr>
      </p:pic>
      <p:pic>
        <p:nvPicPr>
          <p:cNvPr id="18" name="Google Shape;513;p46" descr="screen capture from vermont.pbslearningmedia.org showing a group of animated characters on a raft in the ocean.">
            <a:hlinkClick r:id="rId14"/>
            <a:extLst>
              <a:ext uri="{FF2B5EF4-FFF2-40B4-BE49-F238E27FC236}">
                <a16:creationId xmlns:a16="http://schemas.microsoft.com/office/drawing/2014/main" id="{69F9E9C2-28C9-FA48-B295-EC21B3010E0E}"/>
              </a:ext>
            </a:extLst>
          </p:cNvPr>
          <p:cNvPicPr preferRelativeResize="0"/>
          <p:nvPr/>
        </p:nvPicPr>
        <p:blipFill rotWithShape="1">
          <a:blip r:embed="rId15">
            <a:alphaModFix/>
          </a:blip>
          <a:srcRect t="4370"/>
          <a:stretch/>
        </p:blipFill>
        <p:spPr>
          <a:xfrm>
            <a:off x="7780020" y="4193170"/>
            <a:ext cx="2423160" cy="1944000"/>
          </a:xfrm>
          <a:prstGeom prst="roundRect">
            <a:avLst>
              <a:gd name="adj" fmla="val 16667"/>
            </a:avLst>
          </a:prstGeom>
          <a:noFill/>
          <a:ln>
            <a:solidFill>
              <a:schemeClr val="bg1"/>
            </a:solidFill>
          </a:ln>
        </p:spPr>
      </p:pic>
      <p:pic>
        <p:nvPicPr>
          <p:cNvPr id="20" name="Picture 19" descr="WSWHE BOCES logo, Achieving Excellence Together">
            <a:extLst>
              <a:ext uri="{FF2B5EF4-FFF2-40B4-BE49-F238E27FC236}">
                <a16:creationId xmlns:a16="http://schemas.microsoft.com/office/drawing/2014/main" id="{447190A5-5F80-8F4A-9CC0-196FD8F98FC7}"/>
              </a:ext>
            </a:extLst>
          </p:cNvPr>
          <p:cNvPicPr>
            <a:picLocks noChangeAspect="1"/>
          </p:cNvPicPr>
          <p:nvPr/>
        </p:nvPicPr>
        <p:blipFill>
          <a:blip r:embed="rId16"/>
          <a:stretch>
            <a:fillRect/>
          </a:stretch>
        </p:blipFill>
        <p:spPr>
          <a:xfrm>
            <a:off x="10246078" y="6324600"/>
            <a:ext cx="1412522" cy="533400"/>
          </a:xfrm>
          <a:prstGeom prst="rect">
            <a:avLst/>
          </a:prstGeom>
        </p:spPr>
      </p:pic>
      <p:sp>
        <p:nvSpPr>
          <p:cNvPr id="7" name="Slide Number Placeholder 6">
            <a:extLst>
              <a:ext uri="{FF2B5EF4-FFF2-40B4-BE49-F238E27FC236}">
                <a16:creationId xmlns:a16="http://schemas.microsoft.com/office/drawing/2014/main" id="{DA6E1208-743D-874F-83B8-29B948928439}"/>
              </a:ext>
            </a:extLst>
          </p:cNvPr>
          <p:cNvSpPr>
            <a:spLocks noGrp="1"/>
          </p:cNvSpPr>
          <p:nvPr>
            <p:ph type="sldNum" sz="quarter" idx="14"/>
          </p:nvPr>
        </p:nvSpPr>
        <p:spPr/>
        <p:txBody>
          <a:bodyPr/>
          <a:lstStyle/>
          <a:p>
            <a:fld id="{B6FDC2BC-9D21-CA4B-9293-99A3AD770EFC}" type="slidenum">
              <a:rPr lang="en-US" smtClean="0"/>
              <a:t>26</a:t>
            </a:fld>
            <a:endParaRPr lang="en-US" dirty="0"/>
          </a:p>
        </p:txBody>
      </p:sp>
    </p:spTree>
    <p:extLst>
      <p:ext uri="{BB962C8B-B14F-4D97-AF65-F5344CB8AC3E}">
        <p14:creationId xmlns:p14="http://schemas.microsoft.com/office/powerpoint/2010/main" val="43183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67D7E4-A108-B44B-83B1-8552277F7D7A}"/>
              </a:ext>
            </a:extLst>
          </p:cNvPr>
          <p:cNvSpPr>
            <a:spLocks noGrp="1"/>
          </p:cNvSpPr>
          <p:nvPr>
            <p:ph type="title"/>
          </p:nvPr>
        </p:nvSpPr>
        <p:spPr>
          <a:xfrm>
            <a:off x="0" y="533400"/>
            <a:ext cx="12192000" cy="914400"/>
          </a:xfrm>
        </p:spPr>
        <p:txBody>
          <a:bodyPr>
            <a:normAutofit fontScale="90000"/>
          </a:bodyPr>
          <a:lstStyle/>
          <a:p>
            <a:r>
              <a:rPr lang="en-US" dirty="0"/>
              <a:t>Oceans Choice Board 3-6</a:t>
            </a:r>
          </a:p>
        </p:txBody>
      </p:sp>
      <p:pic>
        <p:nvPicPr>
          <p:cNvPr id="12" name="Picture Placeholder 11" descr="Aerial view of teal blue ocean waves cresting along a white sand beach">
            <a:extLst>
              <a:ext uri="{FF2B5EF4-FFF2-40B4-BE49-F238E27FC236}">
                <a16:creationId xmlns:a16="http://schemas.microsoft.com/office/drawing/2014/main" id="{720EDB88-47FC-C94D-A641-AEE816753175}"/>
              </a:ext>
            </a:extLst>
          </p:cNvPr>
          <p:cNvPicPr>
            <a:picLocks noGrp="1" noChangeAspect="1"/>
          </p:cNvPicPr>
          <p:nvPr>
            <p:ph type="pic" sz="quarter" idx="15"/>
          </p:nvPr>
        </p:nvPicPr>
        <p:blipFill rotWithShape="1">
          <a:blip r:embed="rId3"/>
          <a:srcRect t="22312" b="11049"/>
          <a:stretch/>
        </p:blipFill>
        <p:spPr>
          <a:xfrm>
            <a:off x="0" y="1447800"/>
            <a:ext cx="12192000" cy="5410200"/>
          </a:xfrm>
        </p:spPr>
      </p:pic>
      <p:pic>
        <p:nvPicPr>
          <p:cNvPr id="19" name="Google Shape;521;p47" descr="screen capture from natgeo.gale.com with the text &quot;Sit! Stay! Swim! 5 surprising ways sea lions can seem like dogs&quot;">
            <a:hlinkClick r:id="rId4"/>
            <a:extLst>
              <a:ext uri="{FF2B5EF4-FFF2-40B4-BE49-F238E27FC236}">
                <a16:creationId xmlns:a16="http://schemas.microsoft.com/office/drawing/2014/main" id="{ED173C2B-8853-AE4E-912A-C0BF75E6244F}"/>
              </a:ext>
            </a:extLst>
          </p:cNvPr>
          <p:cNvPicPr preferRelativeResize="0">
            <a:picLocks noChangeAspect="1"/>
          </p:cNvPicPr>
          <p:nvPr/>
        </p:nvPicPr>
        <p:blipFill>
          <a:blip r:embed="rId5">
            <a:alphaModFix/>
          </a:blip>
          <a:stretch>
            <a:fillRect/>
          </a:stretch>
        </p:blipFill>
        <p:spPr>
          <a:xfrm>
            <a:off x="2212747" y="1719330"/>
            <a:ext cx="2054453" cy="1947672"/>
          </a:xfrm>
          <a:prstGeom prst="roundRect">
            <a:avLst>
              <a:gd name="adj" fmla="val 16667"/>
            </a:avLst>
          </a:prstGeom>
          <a:noFill/>
          <a:ln>
            <a:solidFill>
              <a:schemeClr val="bg1"/>
            </a:solidFill>
          </a:ln>
        </p:spPr>
      </p:pic>
      <p:pic>
        <p:nvPicPr>
          <p:cNvPr id="21" name="Google Shape;522;p47" descr="screen capture from vermont.pbslearningmedia.org showing a topographical map of the world with the Pacific, Atlantic, and Southern Oceans labeled">
            <a:hlinkClick r:id="rId6"/>
            <a:extLst>
              <a:ext uri="{FF2B5EF4-FFF2-40B4-BE49-F238E27FC236}">
                <a16:creationId xmlns:a16="http://schemas.microsoft.com/office/drawing/2014/main" id="{558224D9-D889-D14E-A5F1-F87C456D44A9}"/>
              </a:ext>
            </a:extLst>
          </p:cNvPr>
          <p:cNvPicPr preferRelativeResize="0">
            <a:picLocks noChangeAspect="1"/>
          </p:cNvPicPr>
          <p:nvPr/>
        </p:nvPicPr>
        <p:blipFill>
          <a:blip r:embed="rId7">
            <a:alphaModFix/>
          </a:blip>
          <a:stretch>
            <a:fillRect/>
          </a:stretch>
        </p:blipFill>
        <p:spPr>
          <a:xfrm>
            <a:off x="5029200" y="1719330"/>
            <a:ext cx="2131607" cy="1947672"/>
          </a:xfrm>
          <a:prstGeom prst="roundRect">
            <a:avLst>
              <a:gd name="adj" fmla="val 16667"/>
            </a:avLst>
          </a:prstGeom>
          <a:noFill/>
          <a:ln>
            <a:solidFill>
              <a:schemeClr val="bg1"/>
            </a:solidFill>
          </a:ln>
        </p:spPr>
      </p:pic>
      <p:pic>
        <p:nvPicPr>
          <p:cNvPr id="22" name="Google Shape;523;p47" descr="screen capture from go.gale.com showing an image of a map with ocean currents">
            <a:hlinkClick r:id="rId8"/>
            <a:extLst>
              <a:ext uri="{FF2B5EF4-FFF2-40B4-BE49-F238E27FC236}">
                <a16:creationId xmlns:a16="http://schemas.microsoft.com/office/drawing/2014/main" id="{F791E265-65C6-5041-B1BF-CCF378BEEF79}"/>
              </a:ext>
            </a:extLst>
          </p:cNvPr>
          <p:cNvPicPr preferRelativeResize="0">
            <a:picLocks noChangeAspect="1"/>
          </p:cNvPicPr>
          <p:nvPr/>
        </p:nvPicPr>
        <p:blipFill>
          <a:blip r:embed="rId9">
            <a:alphaModFix/>
          </a:blip>
          <a:stretch>
            <a:fillRect/>
          </a:stretch>
        </p:blipFill>
        <p:spPr>
          <a:xfrm>
            <a:off x="7924800" y="1669330"/>
            <a:ext cx="2127494" cy="1947672"/>
          </a:xfrm>
          <a:prstGeom prst="roundRect">
            <a:avLst>
              <a:gd name="adj" fmla="val 16667"/>
            </a:avLst>
          </a:prstGeom>
          <a:noFill/>
          <a:ln>
            <a:solidFill>
              <a:schemeClr val="bg1"/>
            </a:solidFill>
          </a:ln>
        </p:spPr>
      </p:pic>
      <p:pic>
        <p:nvPicPr>
          <p:cNvPr id="23" name="Google Shape;524;p47" descr="screen capture from www.teachingbooks.net with the text, &quot;Ocean Sunlight, How tiny plants feed the seas&quot;">
            <a:hlinkClick r:id="rId10"/>
            <a:extLst>
              <a:ext uri="{FF2B5EF4-FFF2-40B4-BE49-F238E27FC236}">
                <a16:creationId xmlns:a16="http://schemas.microsoft.com/office/drawing/2014/main" id="{C8632274-18CF-014B-991B-A1E4ABF1B65A}"/>
              </a:ext>
            </a:extLst>
          </p:cNvPr>
          <p:cNvPicPr preferRelativeResize="0">
            <a:picLocks noChangeAspect="1"/>
          </p:cNvPicPr>
          <p:nvPr/>
        </p:nvPicPr>
        <p:blipFill>
          <a:blip r:embed="rId11">
            <a:alphaModFix/>
          </a:blip>
          <a:stretch>
            <a:fillRect/>
          </a:stretch>
        </p:blipFill>
        <p:spPr>
          <a:xfrm>
            <a:off x="2201850" y="4376928"/>
            <a:ext cx="2182403" cy="1947672"/>
          </a:xfrm>
          <a:prstGeom prst="roundRect">
            <a:avLst>
              <a:gd name="adj" fmla="val 16667"/>
            </a:avLst>
          </a:prstGeom>
          <a:noFill/>
          <a:ln>
            <a:solidFill>
              <a:schemeClr val="bg1"/>
            </a:solidFill>
          </a:ln>
        </p:spPr>
      </p:pic>
      <p:pic>
        <p:nvPicPr>
          <p:cNvPr id="24" name="Google Shape;525;p47" descr="screen capture from soraapp.com showing an animated character on a blue background">
            <a:hlinkClick r:id="rId12"/>
            <a:extLst>
              <a:ext uri="{FF2B5EF4-FFF2-40B4-BE49-F238E27FC236}">
                <a16:creationId xmlns:a16="http://schemas.microsoft.com/office/drawing/2014/main" id="{B889CFF0-0D1F-C64B-BCEF-155AAAC0A653}"/>
              </a:ext>
            </a:extLst>
          </p:cNvPr>
          <p:cNvPicPr preferRelativeResize="0">
            <a:picLocks noChangeAspect="1"/>
          </p:cNvPicPr>
          <p:nvPr/>
        </p:nvPicPr>
        <p:blipFill>
          <a:blip r:embed="rId13">
            <a:alphaModFix/>
          </a:blip>
          <a:stretch>
            <a:fillRect/>
          </a:stretch>
        </p:blipFill>
        <p:spPr>
          <a:xfrm>
            <a:off x="5094849" y="4376928"/>
            <a:ext cx="2112013" cy="1947672"/>
          </a:xfrm>
          <a:prstGeom prst="roundRect">
            <a:avLst>
              <a:gd name="adj" fmla="val 16667"/>
            </a:avLst>
          </a:prstGeom>
          <a:noFill/>
          <a:ln>
            <a:solidFill>
              <a:schemeClr val="bg1"/>
            </a:solidFill>
          </a:ln>
        </p:spPr>
      </p:pic>
      <p:pic>
        <p:nvPicPr>
          <p:cNvPr id="25" name="Google Shape;526;p47" descr="screen capture from academic.eb.com showing the earth from space">
            <a:hlinkClick r:id="rId14"/>
            <a:extLst>
              <a:ext uri="{FF2B5EF4-FFF2-40B4-BE49-F238E27FC236}">
                <a16:creationId xmlns:a16="http://schemas.microsoft.com/office/drawing/2014/main" id="{30444A2C-62BB-314C-B972-727BB76FA4D9}"/>
              </a:ext>
            </a:extLst>
          </p:cNvPr>
          <p:cNvPicPr preferRelativeResize="0">
            <a:picLocks noChangeAspect="1"/>
          </p:cNvPicPr>
          <p:nvPr/>
        </p:nvPicPr>
        <p:blipFill>
          <a:blip r:embed="rId15">
            <a:alphaModFix/>
          </a:blip>
          <a:stretch>
            <a:fillRect/>
          </a:stretch>
        </p:blipFill>
        <p:spPr>
          <a:xfrm>
            <a:off x="8030896" y="4376928"/>
            <a:ext cx="1921407" cy="1947672"/>
          </a:xfrm>
          <a:prstGeom prst="roundRect">
            <a:avLst>
              <a:gd name="adj" fmla="val 16667"/>
            </a:avLst>
          </a:prstGeom>
          <a:noFill/>
          <a:ln>
            <a:solidFill>
              <a:schemeClr val="bg1"/>
            </a:solidFill>
          </a:ln>
        </p:spPr>
      </p:pic>
      <p:pic>
        <p:nvPicPr>
          <p:cNvPr id="20" name="Picture 19" descr="WSWHE BOCES logo, Achieving Excellence Together">
            <a:extLst>
              <a:ext uri="{FF2B5EF4-FFF2-40B4-BE49-F238E27FC236}">
                <a16:creationId xmlns:a16="http://schemas.microsoft.com/office/drawing/2014/main" id="{447190A5-5F80-8F4A-9CC0-196FD8F98FC7}"/>
              </a:ext>
            </a:extLst>
          </p:cNvPr>
          <p:cNvPicPr>
            <a:picLocks noChangeAspect="1"/>
          </p:cNvPicPr>
          <p:nvPr/>
        </p:nvPicPr>
        <p:blipFill>
          <a:blip r:embed="rId16"/>
          <a:stretch>
            <a:fillRect/>
          </a:stretch>
        </p:blipFill>
        <p:spPr>
          <a:xfrm>
            <a:off x="10246078" y="6324600"/>
            <a:ext cx="1412522" cy="533400"/>
          </a:xfrm>
          <a:prstGeom prst="rect">
            <a:avLst/>
          </a:prstGeom>
        </p:spPr>
      </p:pic>
      <p:sp>
        <p:nvSpPr>
          <p:cNvPr id="7" name="Slide Number Placeholder 6">
            <a:extLst>
              <a:ext uri="{FF2B5EF4-FFF2-40B4-BE49-F238E27FC236}">
                <a16:creationId xmlns:a16="http://schemas.microsoft.com/office/drawing/2014/main" id="{DA6E1208-743D-874F-83B8-29B948928439}"/>
              </a:ext>
            </a:extLst>
          </p:cNvPr>
          <p:cNvSpPr>
            <a:spLocks noGrp="1"/>
          </p:cNvSpPr>
          <p:nvPr>
            <p:ph type="sldNum" sz="quarter" idx="14"/>
          </p:nvPr>
        </p:nvSpPr>
        <p:spPr/>
        <p:txBody>
          <a:bodyPr/>
          <a:lstStyle/>
          <a:p>
            <a:fld id="{B6FDC2BC-9D21-CA4B-9293-99A3AD770EFC}" type="slidenum">
              <a:rPr lang="en-US" smtClean="0"/>
              <a:t>27</a:t>
            </a:fld>
            <a:endParaRPr lang="en-US" dirty="0"/>
          </a:p>
        </p:txBody>
      </p:sp>
    </p:spTree>
    <p:extLst>
      <p:ext uri="{BB962C8B-B14F-4D97-AF65-F5344CB8AC3E}">
        <p14:creationId xmlns:p14="http://schemas.microsoft.com/office/powerpoint/2010/main" val="423280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67D7E4-A108-B44B-83B1-8552277F7D7A}"/>
              </a:ext>
            </a:extLst>
          </p:cNvPr>
          <p:cNvSpPr>
            <a:spLocks noGrp="1"/>
          </p:cNvSpPr>
          <p:nvPr>
            <p:ph type="title"/>
          </p:nvPr>
        </p:nvSpPr>
        <p:spPr>
          <a:xfrm>
            <a:off x="0" y="533400"/>
            <a:ext cx="12192000" cy="914400"/>
          </a:xfrm>
        </p:spPr>
        <p:txBody>
          <a:bodyPr>
            <a:normAutofit fontScale="90000"/>
          </a:bodyPr>
          <a:lstStyle/>
          <a:p>
            <a:r>
              <a:rPr lang="en-US" dirty="0"/>
              <a:t>Oceans Choice Board 7-12</a:t>
            </a:r>
          </a:p>
        </p:txBody>
      </p:sp>
      <p:pic>
        <p:nvPicPr>
          <p:cNvPr id="12" name="Picture Placeholder 11" descr="Aerial view of teal blue ocean waves cresting along a white sand beach">
            <a:extLst>
              <a:ext uri="{FF2B5EF4-FFF2-40B4-BE49-F238E27FC236}">
                <a16:creationId xmlns:a16="http://schemas.microsoft.com/office/drawing/2014/main" id="{720EDB88-47FC-C94D-A641-AEE816753175}"/>
              </a:ext>
            </a:extLst>
          </p:cNvPr>
          <p:cNvPicPr>
            <a:picLocks noGrp="1" noChangeAspect="1"/>
          </p:cNvPicPr>
          <p:nvPr>
            <p:ph type="pic" sz="quarter" idx="15"/>
          </p:nvPr>
        </p:nvPicPr>
        <p:blipFill rotWithShape="1">
          <a:blip r:embed="rId3"/>
          <a:srcRect t="22312" b="11049"/>
          <a:stretch/>
        </p:blipFill>
        <p:spPr>
          <a:xfrm>
            <a:off x="0" y="1447800"/>
            <a:ext cx="12192000" cy="5410200"/>
          </a:xfrm>
        </p:spPr>
      </p:pic>
      <p:sp>
        <p:nvSpPr>
          <p:cNvPr id="25" name="Google Shape;540;p48">
            <a:extLst>
              <a:ext uri="{FF2B5EF4-FFF2-40B4-BE49-F238E27FC236}">
                <a16:creationId xmlns:a16="http://schemas.microsoft.com/office/drawing/2014/main" id="{54353A5D-85DE-394D-B7FD-3B3BEEDA4B4C}"/>
              </a:ext>
            </a:extLst>
          </p:cNvPr>
          <p:cNvSpPr/>
          <p:nvPr/>
        </p:nvSpPr>
        <p:spPr>
          <a:xfrm>
            <a:off x="2159084" y="1676400"/>
            <a:ext cx="2090100" cy="1830300"/>
          </a:xfrm>
          <a:prstGeom prst="roundRect">
            <a:avLst>
              <a:gd name="adj" fmla="val 16667"/>
            </a:avLst>
          </a:prstGeom>
          <a:solidFill>
            <a:srgbClr val="FF7E00"/>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u="sng" dirty="0">
                <a:ea typeface="Chelsea Market"/>
                <a:cs typeface="Chelsea Market"/>
                <a:sym typeface="Chelsea Market"/>
                <a:hlinkClick r:id="rId4">
                  <a:extLst>
                    <a:ext uri="{A12FA001-AC4F-418D-AE19-62706E023703}">
                      <ahyp:hlinkClr xmlns:ahyp="http://schemas.microsoft.com/office/drawing/2018/hyperlinkcolor" val="tx"/>
                    </a:ext>
                  </a:extLst>
                </a:hlinkClick>
              </a:rPr>
              <a:t>Database </a:t>
            </a:r>
            <a:endParaRPr sz="1900" dirty="0">
              <a:ea typeface="Chelsea Market"/>
              <a:cs typeface="Chelsea Market"/>
              <a:sym typeface="Chelsea Market"/>
            </a:endParaRPr>
          </a:p>
        </p:txBody>
      </p:sp>
      <p:sp>
        <p:nvSpPr>
          <p:cNvPr id="23" name="Google Shape;538;p48">
            <a:extLst>
              <a:ext uri="{FF2B5EF4-FFF2-40B4-BE49-F238E27FC236}">
                <a16:creationId xmlns:a16="http://schemas.microsoft.com/office/drawing/2014/main" id="{C4402E49-E57C-0E40-B6FC-71DEF1D302E3}"/>
              </a:ext>
            </a:extLst>
          </p:cNvPr>
          <p:cNvSpPr/>
          <p:nvPr/>
        </p:nvSpPr>
        <p:spPr>
          <a:xfrm>
            <a:off x="5052817" y="1676400"/>
            <a:ext cx="2090100" cy="1830300"/>
          </a:xfrm>
          <a:prstGeom prst="roundRect">
            <a:avLst>
              <a:gd name="adj" fmla="val 16667"/>
            </a:avLst>
          </a:prstGeom>
          <a:solidFill>
            <a:schemeClr val="bg2"/>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u="sng" dirty="0">
                <a:ea typeface="Chelsea Market"/>
                <a:cs typeface="Chelsea Market"/>
                <a:sym typeface="Chelsea Market"/>
                <a:hlinkClick r:id="rId5">
                  <a:extLst>
                    <a:ext uri="{A12FA001-AC4F-418D-AE19-62706E023703}">
                      <ahyp:hlinkClr xmlns:ahyp="http://schemas.microsoft.com/office/drawing/2018/hyperlinkcolor" val="tx"/>
                    </a:ext>
                  </a:extLst>
                </a:hlinkClick>
              </a:rPr>
              <a:t>Multimedia</a:t>
            </a:r>
            <a:endParaRPr sz="1900" dirty="0">
              <a:ea typeface="Chelsea Market"/>
              <a:cs typeface="Chelsea Market"/>
              <a:sym typeface="Chelsea Market"/>
            </a:endParaRPr>
          </a:p>
        </p:txBody>
      </p:sp>
      <p:sp>
        <p:nvSpPr>
          <p:cNvPr id="24" name="Google Shape;539;p48">
            <a:extLst>
              <a:ext uri="{FF2B5EF4-FFF2-40B4-BE49-F238E27FC236}">
                <a16:creationId xmlns:a16="http://schemas.microsoft.com/office/drawing/2014/main" id="{ED75DCCC-CE31-4546-9A57-81EE0B643588}"/>
              </a:ext>
            </a:extLst>
          </p:cNvPr>
          <p:cNvSpPr/>
          <p:nvPr/>
        </p:nvSpPr>
        <p:spPr>
          <a:xfrm>
            <a:off x="7946550" y="1676400"/>
            <a:ext cx="2090100" cy="1830300"/>
          </a:xfrm>
          <a:prstGeom prst="roundRect">
            <a:avLst>
              <a:gd name="adj" fmla="val 16667"/>
            </a:avLst>
          </a:prstGeom>
          <a:solidFill>
            <a:schemeClr val="accent5">
              <a:lumMod val="60000"/>
              <a:lumOff val="40000"/>
            </a:schemeClr>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u="sng" dirty="0">
                <a:ea typeface="Chelsea Market"/>
                <a:cs typeface="Chelsea Market"/>
                <a:sym typeface="Chelsea Market"/>
                <a:hlinkClick r:id="rId6">
                  <a:extLst>
                    <a:ext uri="{A12FA001-AC4F-418D-AE19-62706E023703}">
                      <ahyp:hlinkClr xmlns:ahyp="http://schemas.microsoft.com/office/drawing/2018/hyperlinkcolor" val="tx"/>
                    </a:ext>
                  </a:extLst>
                </a:hlinkClick>
              </a:rPr>
              <a:t>SWANK</a:t>
            </a:r>
            <a:endParaRPr sz="1900" dirty="0">
              <a:ea typeface="Chelsea Market"/>
              <a:cs typeface="Chelsea Market"/>
              <a:sym typeface="Chelsea Market"/>
            </a:endParaRPr>
          </a:p>
        </p:txBody>
      </p:sp>
      <p:sp>
        <p:nvSpPr>
          <p:cNvPr id="19" name="Google Shape;535;p48">
            <a:extLst>
              <a:ext uri="{FF2B5EF4-FFF2-40B4-BE49-F238E27FC236}">
                <a16:creationId xmlns:a16="http://schemas.microsoft.com/office/drawing/2014/main" id="{BF0E1670-EBAE-2641-AEC9-3428195A7F03}"/>
              </a:ext>
            </a:extLst>
          </p:cNvPr>
          <p:cNvSpPr/>
          <p:nvPr/>
        </p:nvSpPr>
        <p:spPr>
          <a:xfrm>
            <a:off x="2177100" y="3960900"/>
            <a:ext cx="2090100" cy="1830300"/>
          </a:xfrm>
          <a:prstGeom prst="roundRect">
            <a:avLst>
              <a:gd name="adj" fmla="val 16667"/>
            </a:avLst>
          </a:prstGeom>
          <a:solidFill>
            <a:schemeClr val="accent6">
              <a:lumMod val="60000"/>
              <a:lumOff val="40000"/>
            </a:schemeClr>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u="sng" dirty="0">
                <a:ea typeface="Chelsea Market"/>
                <a:cs typeface="Chelsea Market"/>
                <a:sym typeface="Chelsea Market"/>
                <a:hlinkClick r:id="rId7">
                  <a:extLst>
                    <a:ext uri="{A12FA001-AC4F-418D-AE19-62706E023703}">
                      <ahyp:hlinkClr xmlns:ahyp="http://schemas.microsoft.com/office/drawing/2018/hyperlinkcolor" val="tx"/>
                    </a:ext>
                  </a:extLst>
                </a:hlinkClick>
              </a:rPr>
              <a:t>SORA Nonfiction Books</a:t>
            </a:r>
            <a:endParaRPr sz="1900" dirty="0">
              <a:ea typeface="Chelsea Market"/>
              <a:cs typeface="Chelsea Market"/>
              <a:sym typeface="Chelsea Market"/>
            </a:endParaRPr>
          </a:p>
        </p:txBody>
      </p:sp>
      <p:sp>
        <p:nvSpPr>
          <p:cNvPr id="21" name="Google Shape;536;p48">
            <a:extLst>
              <a:ext uri="{FF2B5EF4-FFF2-40B4-BE49-F238E27FC236}">
                <a16:creationId xmlns:a16="http://schemas.microsoft.com/office/drawing/2014/main" id="{F4726FB8-67E4-7D4C-A118-5598994F8F59}"/>
              </a:ext>
            </a:extLst>
          </p:cNvPr>
          <p:cNvSpPr/>
          <p:nvPr/>
        </p:nvSpPr>
        <p:spPr>
          <a:xfrm>
            <a:off x="5052834" y="3960900"/>
            <a:ext cx="2090100" cy="1830300"/>
          </a:xfrm>
          <a:prstGeom prst="roundRect">
            <a:avLst>
              <a:gd name="adj" fmla="val 16667"/>
            </a:avLst>
          </a:prstGeom>
          <a:solidFill>
            <a:srgbClr val="00B0F0"/>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u="sng" dirty="0">
                <a:ea typeface="Chelsea Market"/>
                <a:cs typeface="Chelsea Market"/>
                <a:sym typeface="Chelsea Market"/>
                <a:hlinkClick r:id="rId8">
                  <a:extLst>
                    <a:ext uri="{A12FA001-AC4F-418D-AE19-62706E023703}">
                      <ahyp:hlinkClr xmlns:ahyp="http://schemas.microsoft.com/office/drawing/2018/hyperlinkcolor" val="tx"/>
                    </a:ext>
                  </a:extLst>
                </a:hlinkClick>
              </a:rPr>
              <a:t>Gale Opposing Viewpoints</a:t>
            </a:r>
            <a:endParaRPr sz="1900" dirty="0">
              <a:ea typeface="Chelsea Market"/>
              <a:cs typeface="Chelsea Market"/>
              <a:sym typeface="Chelsea Market"/>
            </a:endParaRPr>
          </a:p>
        </p:txBody>
      </p:sp>
      <p:sp>
        <p:nvSpPr>
          <p:cNvPr id="22" name="Google Shape;537;p48">
            <a:extLst>
              <a:ext uri="{FF2B5EF4-FFF2-40B4-BE49-F238E27FC236}">
                <a16:creationId xmlns:a16="http://schemas.microsoft.com/office/drawing/2014/main" id="{FB87D5EF-4574-1746-91CF-85A5094DE3D2}"/>
              </a:ext>
            </a:extLst>
          </p:cNvPr>
          <p:cNvSpPr/>
          <p:nvPr/>
        </p:nvSpPr>
        <p:spPr>
          <a:xfrm>
            <a:off x="7966975" y="3960900"/>
            <a:ext cx="2090100" cy="1830300"/>
          </a:xfrm>
          <a:prstGeom prst="roundRect">
            <a:avLst>
              <a:gd name="adj" fmla="val 16667"/>
            </a:avLst>
          </a:prstGeom>
          <a:solidFill>
            <a:srgbClr val="B061FF"/>
          </a:solidFill>
          <a:ln w="19050"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u="sng" dirty="0">
                <a:ea typeface="Chelsea Market"/>
                <a:cs typeface="Chelsea Market"/>
                <a:sym typeface="Chelsea Market"/>
                <a:hlinkClick r:id="rId9">
                  <a:extLst>
                    <a:ext uri="{A12FA001-AC4F-418D-AE19-62706E023703}">
                      <ahyp:hlinkClr xmlns:ahyp="http://schemas.microsoft.com/office/drawing/2018/hyperlinkcolor" val="tx"/>
                    </a:ext>
                  </a:extLst>
                </a:hlinkClick>
              </a:rPr>
              <a:t>CDC Safe Swimming</a:t>
            </a:r>
            <a:endParaRPr sz="1900" dirty="0">
              <a:ea typeface="Chelsea Market"/>
              <a:cs typeface="Chelsea Market"/>
              <a:sym typeface="Chelsea Market"/>
            </a:endParaRPr>
          </a:p>
        </p:txBody>
      </p:sp>
      <p:pic>
        <p:nvPicPr>
          <p:cNvPr id="20" name="Picture 19" descr="WSWHE BOCES logo, Achieving Excellence Together">
            <a:extLst>
              <a:ext uri="{FF2B5EF4-FFF2-40B4-BE49-F238E27FC236}">
                <a16:creationId xmlns:a16="http://schemas.microsoft.com/office/drawing/2014/main" id="{447190A5-5F80-8F4A-9CC0-196FD8F98FC7}"/>
              </a:ext>
            </a:extLst>
          </p:cNvPr>
          <p:cNvPicPr>
            <a:picLocks noChangeAspect="1"/>
          </p:cNvPicPr>
          <p:nvPr/>
        </p:nvPicPr>
        <p:blipFill>
          <a:blip r:embed="rId10"/>
          <a:stretch>
            <a:fillRect/>
          </a:stretch>
        </p:blipFill>
        <p:spPr>
          <a:xfrm>
            <a:off x="10246078" y="6324600"/>
            <a:ext cx="1412522" cy="533400"/>
          </a:xfrm>
          <a:prstGeom prst="rect">
            <a:avLst/>
          </a:prstGeom>
        </p:spPr>
      </p:pic>
      <p:sp>
        <p:nvSpPr>
          <p:cNvPr id="7" name="Slide Number Placeholder 6">
            <a:extLst>
              <a:ext uri="{FF2B5EF4-FFF2-40B4-BE49-F238E27FC236}">
                <a16:creationId xmlns:a16="http://schemas.microsoft.com/office/drawing/2014/main" id="{DA6E1208-743D-874F-83B8-29B948928439}"/>
              </a:ext>
            </a:extLst>
          </p:cNvPr>
          <p:cNvSpPr>
            <a:spLocks noGrp="1"/>
          </p:cNvSpPr>
          <p:nvPr>
            <p:ph type="sldNum" sz="quarter" idx="14"/>
          </p:nvPr>
        </p:nvSpPr>
        <p:spPr/>
        <p:txBody>
          <a:bodyPr/>
          <a:lstStyle/>
          <a:p>
            <a:fld id="{B6FDC2BC-9D21-CA4B-9293-99A3AD770EFC}" type="slidenum">
              <a:rPr lang="en-US" smtClean="0"/>
              <a:t>28</a:t>
            </a:fld>
            <a:endParaRPr lang="en-US" dirty="0"/>
          </a:p>
        </p:txBody>
      </p:sp>
    </p:spTree>
    <p:extLst>
      <p:ext uri="{BB962C8B-B14F-4D97-AF65-F5344CB8AC3E}">
        <p14:creationId xmlns:p14="http://schemas.microsoft.com/office/powerpoint/2010/main" val="257895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Things to Watch Out For</a:t>
            </a:r>
          </a:p>
        </p:txBody>
      </p:sp>
      <p:sp>
        <p:nvSpPr>
          <p:cNvPr id="2" name="Content Placeholder 1">
            <a:extLst>
              <a:ext uri="{FF2B5EF4-FFF2-40B4-BE49-F238E27FC236}">
                <a16:creationId xmlns:a16="http://schemas.microsoft.com/office/drawing/2014/main" id="{1E55177E-FF43-7040-B2E8-2765CC507A77}"/>
              </a:ext>
            </a:extLst>
          </p:cNvPr>
          <p:cNvSpPr>
            <a:spLocks noGrp="1"/>
          </p:cNvSpPr>
          <p:nvPr>
            <p:ph sz="quarter" idx="11"/>
          </p:nvPr>
        </p:nvSpPr>
        <p:spPr>
          <a:xfrm>
            <a:off x="533400" y="2514600"/>
            <a:ext cx="6019800" cy="2555558"/>
          </a:xfrm>
        </p:spPr>
        <p:txBody>
          <a:bodyPr/>
          <a:lstStyle/>
          <a:p>
            <a:r>
              <a:rPr lang="en-US" dirty="0"/>
              <a:t>Fatigue – too much of a good thing</a:t>
            </a:r>
          </a:p>
          <a:p>
            <a:r>
              <a:rPr lang="en-US" dirty="0"/>
              <a:t>Distractions</a:t>
            </a:r>
          </a:p>
          <a:p>
            <a:r>
              <a:rPr lang="en-US" dirty="0"/>
              <a:t>Hopelessness &amp; Learned Helplessness</a:t>
            </a:r>
          </a:p>
        </p:txBody>
      </p:sp>
      <p:sp>
        <p:nvSpPr>
          <p:cNvPr id="9" name="Content Placeholder 8">
            <a:extLst>
              <a:ext uri="{FF2B5EF4-FFF2-40B4-BE49-F238E27FC236}">
                <a16:creationId xmlns:a16="http://schemas.microsoft.com/office/drawing/2014/main" id="{570FA0AE-56EB-E049-901D-C752E919ED72}"/>
              </a:ext>
            </a:extLst>
          </p:cNvPr>
          <p:cNvSpPr>
            <a:spLocks noGrp="1"/>
          </p:cNvSpPr>
          <p:nvPr>
            <p:ph sz="quarter" idx="17"/>
          </p:nvPr>
        </p:nvSpPr>
        <p:spPr>
          <a:xfrm>
            <a:off x="533400" y="5181601"/>
            <a:ext cx="6019800" cy="738664"/>
          </a:xfrm>
        </p:spPr>
        <p:txBody>
          <a:bodyPr/>
          <a:lstStyle/>
          <a:p>
            <a:r>
              <a:rPr lang="en-US" dirty="0"/>
              <a:t>Group Share Out: How might you plan for these distractions</a:t>
            </a:r>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a:solidFill>
            <a:schemeClr val="bg2">
              <a:lumMod val="75000"/>
            </a:schemeClr>
          </a:solidFill>
        </p:spPr>
        <p:txBody>
          <a:bodyPr>
            <a:normAutofit/>
          </a:bodyPr>
          <a:lstStyle/>
          <a:p>
            <a:pPr marL="0" lvl="0" indent="0">
              <a:spcAft>
                <a:spcPts val="0"/>
              </a:spcAft>
              <a:buNone/>
            </a:pPr>
            <a:r>
              <a:rPr lang="en-US" dirty="0"/>
              <a:t>Here is a </a:t>
            </a:r>
            <a:r>
              <a:rPr lang="en-US" dirty="0">
                <a:hlinkClick r:id="rId3">
                  <a:extLst>
                    <a:ext uri="{A12FA001-AC4F-418D-AE19-62706E023703}">
                      <ahyp:hlinkClr xmlns:ahyp="http://schemas.microsoft.com/office/drawing/2018/hyperlinkcolor" val="tx"/>
                    </a:ext>
                  </a:extLst>
                </a:hlinkClick>
              </a:rPr>
              <a:t>resource</a:t>
            </a:r>
            <a:r>
              <a:rPr lang="en-US" dirty="0"/>
              <a:t> that provides further information and considerations around unmotivated and disengaged students.</a:t>
            </a:r>
          </a:p>
        </p:txBody>
      </p:sp>
      <p:pic>
        <p:nvPicPr>
          <p:cNvPr id="10" name="Google Shape;551;p49" descr="Screen capture of text that reads, &quot;Unmotivated and disengaged. The following is anexcerpt from the ebooklet Working with children who are disengaged and unmotivated in the classroom by Zoe Ganim and Murray Evely.&quot;">
            <a:hlinkClick r:id="rId3"/>
            <a:extLst>
              <a:ext uri="{FF2B5EF4-FFF2-40B4-BE49-F238E27FC236}">
                <a16:creationId xmlns:a16="http://schemas.microsoft.com/office/drawing/2014/main" id="{FEC092FD-56D2-1242-84A7-1F9A457FA305}"/>
              </a:ext>
            </a:extLst>
          </p:cNvPr>
          <p:cNvPicPr preferRelativeResize="0"/>
          <p:nvPr/>
        </p:nvPicPr>
        <p:blipFill>
          <a:blip r:embed="rId4">
            <a:alphaModFix/>
          </a:blip>
          <a:stretch>
            <a:fillRect/>
          </a:stretch>
        </p:blipFill>
        <p:spPr>
          <a:xfrm>
            <a:off x="7379975" y="4695010"/>
            <a:ext cx="4137649" cy="1131750"/>
          </a:xfrm>
          <a:prstGeom prst="rect">
            <a:avLst/>
          </a:prstGeom>
          <a:noFill/>
          <a:ln>
            <a:solidFill>
              <a:schemeClr val="bg1"/>
            </a:solidFill>
          </a:ln>
        </p:spPr>
      </p:pic>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29</a:t>
            </a:fld>
            <a:endParaRPr lang="en-US" dirty="0"/>
          </a:p>
        </p:txBody>
      </p:sp>
    </p:spTree>
    <p:extLst>
      <p:ext uri="{BB962C8B-B14F-4D97-AF65-F5344CB8AC3E}">
        <p14:creationId xmlns:p14="http://schemas.microsoft.com/office/powerpoint/2010/main" val="315492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dirty="0"/>
              <a:t>Where Have We Been?</a:t>
            </a:r>
            <a:endParaRPr dirty="0"/>
          </a:p>
        </p:txBody>
      </p:sp>
      <p:sp>
        <p:nvSpPr>
          <p:cNvPr id="275" name="Google Shape;275;p23"/>
          <p:cNvSpPr txBox="1"/>
          <p:nvPr/>
        </p:nvSpPr>
        <p:spPr>
          <a:xfrm>
            <a:off x="288150" y="1630532"/>
            <a:ext cx="11615700" cy="60013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dirty="0">
                <a:solidFill>
                  <a:schemeClr val="accent1"/>
                </a:solidFill>
              </a:rPr>
              <a:t>A broad, overarching look at shifting to online learning in three major areas:</a:t>
            </a:r>
            <a:endParaRPr sz="2700" dirty="0">
              <a:solidFill>
                <a:schemeClr val="accent1"/>
              </a:solidFill>
            </a:endParaRPr>
          </a:p>
        </p:txBody>
      </p:sp>
      <p:sp>
        <p:nvSpPr>
          <p:cNvPr id="271" name="Google Shape;271;p23"/>
          <p:cNvSpPr txBox="1">
            <a:spLocks noGrp="1"/>
          </p:cNvSpPr>
          <p:nvPr>
            <p:ph type="body" idx="1"/>
          </p:nvPr>
        </p:nvSpPr>
        <p:spPr>
          <a:xfrm>
            <a:off x="4256825" y="2376250"/>
            <a:ext cx="3780000" cy="1000500"/>
          </a:xfrm>
          <a:prstGeom prst="rect">
            <a:avLst/>
          </a:prstGeom>
        </p:spPr>
        <p:txBody>
          <a:bodyPr spcFirstLastPara="1" wrap="square" lIns="91425" tIns="91425" rIns="91425" bIns="91425" anchor="ctr" anchorCtr="0">
            <a:noAutofit/>
          </a:bodyPr>
          <a:lstStyle/>
          <a:p>
            <a:pPr marL="0" lvl="0" indent="0" algn="ctr" rtl="0">
              <a:spcBef>
                <a:spcPts val="600"/>
              </a:spcBef>
              <a:spcAft>
                <a:spcPts val="600"/>
              </a:spcAft>
              <a:buNone/>
            </a:pPr>
            <a:r>
              <a:rPr lang="en-US" dirty="0"/>
              <a:t>Structures &amp; Routines               </a:t>
            </a:r>
            <a:endParaRPr dirty="0"/>
          </a:p>
        </p:txBody>
      </p:sp>
      <p:sp>
        <p:nvSpPr>
          <p:cNvPr id="273" name="Google Shape;273;p23"/>
          <p:cNvSpPr txBox="1">
            <a:spLocks noGrp="1"/>
          </p:cNvSpPr>
          <p:nvPr>
            <p:ph type="body" idx="3"/>
          </p:nvPr>
        </p:nvSpPr>
        <p:spPr>
          <a:xfrm>
            <a:off x="4256825" y="3429000"/>
            <a:ext cx="3780000" cy="1000500"/>
          </a:xfrm>
          <a:prstGeom prst="rect">
            <a:avLst/>
          </a:prstGeom>
        </p:spPr>
        <p:txBody>
          <a:bodyPr spcFirstLastPara="1" wrap="square" lIns="91425" tIns="91425" rIns="91425" bIns="91425" anchor="t" anchorCtr="0">
            <a:normAutofit lnSpcReduction="10000"/>
          </a:bodyPr>
          <a:lstStyle/>
          <a:p>
            <a:pPr marL="0" lvl="0" indent="0" algn="ctr" rtl="0">
              <a:spcBef>
                <a:spcPts val="600"/>
              </a:spcBef>
              <a:spcAft>
                <a:spcPts val="600"/>
              </a:spcAft>
              <a:buNone/>
            </a:pPr>
            <a:r>
              <a:rPr lang="en-US" dirty="0"/>
              <a:t>Curriculum, Instruction </a:t>
            </a:r>
            <a:br>
              <a:rPr lang="en-US" dirty="0"/>
            </a:br>
            <a:r>
              <a:rPr lang="en-US" dirty="0"/>
              <a:t>&amp; Assessment</a:t>
            </a:r>
            <a:endParaRPr dirty="0"/>
          </a:p>
        </p:txBody>
      </p:sp>
      <p:sp>
        <p:nvSpPr>
          <p:cNvPr id="274" name="Google Shape;274;p23"/>
          <p:cNvSpPr txBox="1">
            <a:spLocks noGrp="1"/>
          </p:cNvSpPr>
          <p:nvPr>
            <p:ph type="body" idx="1"/>
          </p:nvPr>
        </p:nvSpPr>
        <p:spPr>
          <a:xfrm>
            <a:off x="4256825" y="4495800"/>
            <a:ext cx="3780000" cy="10005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600"/>
              </a:spcBef>
              <a:spcAft>
                <a:spcPts val="600"/>
              </a:spcAft>
              <a:buNone/>
            </a:pPr>
            <a:r>
              <a:rPr lang="en-US" dirty="0"/>
              <a:t>Community Building </a:t>
            </a:r>
            <a:br>
              <a:rPr lang="en-US" dirty="0"/>
            </a:br>
            <a:r>
              <a:rPr lang="en-US" dirty="0"/>
              <a:t>&amp; Communication</a:t>
            </a:r>
            <a:endParaRPr dirty="0"/>
          </a:p>
        </p:txBody>
      </p:sp>
      <p:sp>
        <p:nvSpPr>
          <p:cNvPr id="276" name="Google Shape;276;p23"/>
          <p:cNvSpPr txBox="1"/>
          <p:nvPr/>
        </p:nvSpPr>
        <p:spPr>
          <a:xfrm>
            <a:off x="429625" y="5553750"/>
            <a:ext cx="11535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dirty="0">
                <a:solidFill>
                  <a:schemeClr val="accent1"/>
                </a:solidFill>
              </a:rPr>
              <a:t>to provide points of consideration, reflection and resources that could meet the unique needs of various regions, districts &amp; schools</a:t>
            </a:r>
            <a:endParaRPr sz="2700" dirty="0">
              <a:solidFill>
                <a:schemeClr val="accent1"/>
              </a:solidFill>
            </a:endParaRPr>
          </a:p>
        </p:txBody>
      </p:sp>
      <p:sp>
        <p:nvSpPr>
          <p:cNvPr id="272" name="Google Shape;272;p23"/>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0"/>
          <p:cNvSpPr txBox="1">
            <a:spLocks noGrp="1"/>
          </p:cNvSpPr>
          <p:nvPr>
            <p:ph type="title"/>
          </p:nvPr>
        </p:nvSpPr>
        <p:spPr>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dirty="0"/>
              <a:t>Cognitive Dimension: </a:t>
            </a:r>
            <a:endParaRPr dirty="0"/>
          </a:p>
          <a:p>
            <a:pPr marL="0" lvl="0" indent="0" algn="l" rtl="0">
              <a:lnSpc>
                <a:spcPct val="90000"/>
              </a:lnSpc>
              <a:spcBef>
                <a:spcPts val="0"/>
              </a:spcBef>
              <a:spcAft>
                <a:spcPts val="0"/>
              </a:spcAft>
              <a:buClr>
                <a:schemeClr val="dk1"/>
              </a:buClr>
              <a:buSzPts val="4800"/>
              <a:buFont typeface="Arial"/>
              <a:buNone/>
            </a:pPr>
            <a:r>
              <a:rPr lang="en-US" dirty="0"/>
              <a:t>Thinking Routines &amp; Protocols</a:t>
            </a:r>
            <a:endParaRPr dirty="0"/>
          </a:p>
        </p:txBody>
      </p:sp>
      <p:sp>
        <p:nvSpPr>
          <p:cNvPr id="3" name="Slide Number Placeholder 2">
            <a:extLst>
              <a:ext uri="{FF2B5EF4-FFF2-40B4-BE49-F238E27FC236}">
                <a16:creationId xmlns:a16="http://schemas.microsoft.com/office/drawing/2014/main" id="{7F413FFF-D3F4-EA40-8782-5F8D8D695D9B}"/>
              </a:ext>
            </a:extLst>
          </p:cNvPr>
          <p:cNvSpPr>
            <a:spLocks noGrp="1"/>
          </p:cNvSpPr>
          <p:nvPr>
            <p:ph type="sldNum" sz="quarter" idx="10"/>
          </p:nvPr>
        </p:nvSpPr>
        <p:spPr/>
        <p:txBody>
          <a:bodyPr/>
          <a:lstStyle/>
          <a:p>
            <a:fld id="{B6FDC2BC-9D21-CA4B-9293-99A3AD770EF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3FF2CA-33AB-CB45-8741-6CF3A2BD46B7}"/>
              </a:ext>
            </a:extLst>
          </p:cNvPr>
          <p:cNvSpPr>
            <a:spLocks noGrp="1"/>
          </p:cNvSpPr>
          <p:nvPr>
            <p:ph type="title"/>
          </p:nvPr>
        </p:nvSpPr>
        <p:spPr/>
        <p:txBody>
          <a:bodyPr/>
          <a:lstStyle/>
          <a:p>
            <a:r>
              <a:rPr lang="en-US" dirty="0"/>
              <a:t>Having Meaning &amp; Making Sense</a:t>
            </a:r>
          </a:p>
        </p:txBody>
      </p:sp>
      <p:sp>
        <p:nvSpPr>
          <p:cNvPr id="10" name="Content Placeholder 9">
            <a:extLst>
              <a:ext uri="{FF2B5EF4-FFF2-40B4-BE49-F238E27FC236}">
                <a16:creationId xmlns:a16="http://schemas.microsoft.com/office/drawing/2014/main" id="{CD891209-694F-3142-88BC-473B20CC1855}"/>
              </a:ext>
            </a:extLst>
          </p:cNvPr>
          <p:cNvSpPr>
            <a:spLocks noGrp="1"/>
          </p:cNvSpPr>
          <p:nvPr>
            <p:ph sz="quarter" idx="10"/>
          </p:nvPr>
        </p:nvSpPr>
        <p:spPr>
          <a:xfrm>
            <a:off x="533400" y="1676400"/>
            <a:ext cx="5334000" cy="1752600"/>
          </a:xfrm>
        </p:spPr>
        <p:txBody>
          <a:bodyPr anchor="ctr" anchorCtr="0">
            <a:normAutofit/>
          </a:bodyPr>
          <a:lstStyle/>
          <a:p>
            <a:pPr algn="ctr"/>
            <a:r>
              <a:rPr lang="en-US" sz="2800" b="1" dirty="0"/>
              <a:t>Does it make sense?</a:t>
            </a:r>
          </a:p>
        </p:txBody>
      </p:sp>
      <p:sp>
        <p:nvSpPr>
          <p:cNvPr id="12" name="Content Placeholder 11">
            <a:extLst>
              <a:ext uri="{FF2B5EF4-FFF2-40B4-BE49-F238E27FC236}">
                <a16:creationId xmlns:a16="http://schemas.microsoft.com/office/drawing/2014/main" id="{213CA2A4-F4A6-4049-ADD8-343680845A32}"/>
              </a:ext>
            </a:extLst>
          </p:cNvPr>
          <p:cNvSpPr>
            <a:spLocks noGrp="1"/>
          </p:cNvSpPr>
          <p:nvPr>
            <p:ph sz="quarter" idx="15"/>
          </p:nvPr>
        </p:nvSpPr>
        <p:spPr>
          <a:xfrm>
            <a:off x="6324600" y="1676400"/>
            <a:ext cx="5334000" cy="1752600"/>
          </a:xfrm>
        </p:spPr>
        <p:txBody>
          <a:bodyPr anchor="ctr" anchorCtr="0">
            <a:normAutofit/>
          </a:bodyPr>
          <a:lstStyle/>
          <a:p>
            <a:pPr algn="ctr"/>
            <a:r>
              <a:rPr lang="en-US" sz="2800" b="1" dirty="0"/>
              <a:t>Does it have meaning?</a:t>
            </a:r>
          </a:p>
        </p:txBody>
      </p:sp>
      <p:sp>
        <p:nvSpPr>
          <p:cNvPr id="16" name="Content Placeholder 15">
            <a:extLst>
              <a:ext uri="{FF2B5EF4-FFF2-40B4-BE49-F238E27FC236}">
                <a16:creationId xmlns:a16="http://schemas.microsoft.com/office/drawing/2014/main" id="{309D5E36-3930-004A-A348-F49FB7510D98}"/>
              </a:ext>
            </a:extLst>
          </p:cNvPr>
          <p:cNvSpPr>
            <a:spLocks noGrp="1"/>
          </p:cNvSpPr>
          <p:nvPr>
            <p:ph sz="quarter" idx="19"/>
          </p:nvPr>
        </p:nvSpPr>
        <p:spPr>
          <a:xfrm>
            <a:off x="543560" y="3733801"/>
            <a:ext cx="11115040" cy="2222954"/>
          </a:xfrm>
        </p:spPr>
        <p:txBody>
          <a:bodyPr>
            <a:normAutofit/>
          </a:bodyPr>
          <a:lstStyle/>
          <a:p>
            <a:pPr marL="0" indent="0">
              <a:buNone/>
            </a:pPr>
            <a:r>
              <a:rPr lang="en-US" sz="2600" b="1" dirty="0"/>
              <a:t>In order for things to make sense or have meaning people:</a:t>
            </a:r>
          </a:p>
          <a:p>
            <a:pPr>
              <a:spcAft>
                <a:spcPts val="0"/>
              </a:spcAft>
            </a:pPr>
            <a:r>
              <a:rPr lang="en-US" sz="2000" dirty="0"/>
              <a:t>use past experiences influence learning </a:t>
            </a:r>
          </a:p>
          <a:p>
            <a:pPr>
              <a:spcAft>
                <a:spcPts val="0"/>
              </a:spcAft>
            </a:pPr>
            <a:r>
              <a:rPr lang="en-US" sz="2000" dirty="0"/>
              <a:t>have to connect new learning to what is already known (schema)</a:t>
            </a:r>
          </a:p>
          <a:p>
            <a:pPr>
              <a:spcAft>
                <a:spcPts val="0"/>
              </a:spcAft>
            </a:pPr>
            <a:r>
              <a:rPr lang="en-US" sz="2000" dirty="0"/>
              <a:t>find the learning (content or skill) relevant to themselves</a:t>
            </a:r>
          </a:p>
        </p:txBody>
      </p:sp>
      <p:sp>
        <p:nvSpPr>
          <p:cNvPr id="5" name="Slide Number Placeholder 4">
            <a:extLst>
              <a:ext uri="{FF2B5EF4-FFF2-40B4-BE49-F238E27FC236}">
                <a16:creationId xmlns:a16="http://schemas.microsoft.com/office/drawing/2014/main" id="{14F31916-60F5-854D-9FEF-7C1553C5C1FE}"/>
              </a:ext>
            </a:extLst>
          </p:cNvPr>
          <p:cNvSpPr>
            <a:spLocks noGrp="1"/>
          </p:cNvSpPr>
          <p:nvPr>
            <p:ph type="sldNum" sz="quarter" idx="14"/>
          </p:nvPr>
        </p:nvSpPr>
        <p:spPr/>
        <p:txBody>
          <a:bodyPr/>
          <a:lstStyle/>
          <a:p>
            <a:fld id="{B6FDC2BC-9D21-CA4B-9293-99A3AD770EFC}" type="slidenum">
              <a:rPr lang="en-US" smtClean="0"/>
              <a:t>31</a:t>
            </a:fld>
            <a:endParaRPr lang="en-US" dirty="0"/>
          </a:p>
        </p:txBody>
      </p:sp>
    </p:spTree>
    <p:extLst>
      <p:ext uri="{BB962C8B-B14F-4D97-AF65-F5344CB8AC3E}">
        <p14:creationId xmlns:p14="http://schemas.microsoft.com/office/powerpoint/2010/main" val="351638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19DDBA-A8FF-5746-BBC2-58A7A3F34E6B}"/>
              </a:ext>
            </a:extLst>
          </p:cNvPr>
          <p:cNvSpPr>
            <a:spLocks noGrp="1"/>
          </p:cNvSpPr>
          <p:nvPr>
            <p:ph type="title"/>
          </p:nvPr>
        </p:nvSpPr>
        <p:spPr/>
        <p:txBody>
          <a:bodyPr/>
          <a:lstStyle/>
          <a:p>
            <a:r>
              <a:rPr lang="en-US" dirty="0"/>
              <a:t>Types of Practice</a:t>
            </a:r>
          </a:p>
        </p:txBody>
      </p:sp>
      <p:sp>
        <p:nvSpPr>
          <p:cNvPr id="12" name="Content Placeholder 11">
            <a:extLst>
              <a:ext uri="{FF2B5EF4-FFF2-40B4-BE49-F238E27FC236}">
                <a16:creationId xmlns:a16="http://schemas.microsoft.com/office/drawing/2014/main" id="{C9A9355E-19D2-9A46-AF30-DAC9873C4169}"/>
              </a:ext>
            </a:extLst>
          </p:cNvPr>
          <p:cNvSpPr>
            <a:spLocks noGrp="1"/>
          </p:cNvSpPr>
          <p:nvPr>
            <p:ph sz="quarter" idx="10"/>
          </p:nvPr>
        </p:nvSpPr>
        <p:spPr>
          <a:xfrm>
            <a:off x="533400" y="1676400"/>
            <a:ext cx="5334000" cy="615553"/>
          </a:xfrm>
        </p:spPr>
        <p:txBody>
          <a:bodyPr/>
          <a:lstStyle/>
          <a:p>
            <a:r>
              <a:rPr lang="en-US" sz="2800" dirty="0"/>
              <a:t>Rote Practice</a:t>
            </a:r>
          </a:p>
        </p:txBody>
      </p:sp>
      <p:sp>
        <p:nvSpPr>
          <p:cNvPr id="13" name="Content Placeholder 12">
            <a:extLst>
              <a:ext uri="{FF2B5EF4-FFF2-40B4-BE49-F238E27FC236}">
                <a16:creationId xmlns:a16="http://schemas.microsoft.com/office/drawing/2014/main" id="{7ACF1FE1-0408-1A45-A1FE-4ABA7C9E348B}"/>
              </a:ext>
            </a:extLst>
          </p:cNvPr>
          <p:cNvSpPr>
            <a:spLocks noGrp="1"/>
          </p:cNvSpPr>
          <p:nvPr>
            <p:ph sz="quarter" idx="11"/>
          </p:nvPr>
        </p:nvSpPr>
        <p:spPr/>
        <p:txBody>
          <a:bodyPr>
            <a:normAutofit/>
          </a:bodyPr>
          <a:lstStyle/>
          <a:p>
            <a:r>
              <a:rPr lang="en-US" sz="2400" dirty="0"/>
              <a:t>learner needs to remember or store information</a:t>
            </a:r>
          </a:p>
          <a:p>
            <a:r>
              <a:rPr lang="en-US" sz="2400" dirty="0"/>
              <a:t>used to remember things like lyrics, math facts, telephone numbers, or steps in a procedure.</a:t>
            </a:r>
          </a:p>
        </p:txBody>
      </p:sp>
      <p:sp>
        <p:nvSpPr>
          <p:cNvPr id="14" name="Content Placeholder 13">
            <a:extLst>
              <a:ext uri="{FF2B5EF4-FFF2-40B4-BE49-F238E27FC236}">
                <a16:creationId xmlns:a16="http://schemas.microsoft.com/office/drawing/2014/main" id="{0743E7A9-9EB5-E64C-A4CA-A0B22320CAD0}"/>
              </a:ext>
            </a:extLst>
          </p:cNvPr>
          <p:cNvSpPr>
            <a:spLocks noGrp="1"/>
          </p:cNvSpPr>
          <p:nvPr>
            <p:ph sz="quarter" idx="15"/>
          </p:nvPr>
        </p:nvSpPr>
        <p:spPr>
          <a:xfrm>
            <a:off x="6324600" y="1676400"/>
            <a:ext cx="5334000" cy="615553"/>
          </a:xfrm>
        </p:spPr>
        <p:txBody>
          <a:bodyPr>
            <a:spAutoFit/>
          </a:bodyPr>
          <a:lstStyle/>
          <a:p>
            <a:r>
              <a:rPr lang="en-US" sz="2800" dirty="0"/>
              <a:t>Elaborative Practice</a:t>
            </a:r>
          </a:p>
        </p:txBody>
      </p:sp>
      <p:sp>
        <p:nvSpPr>
          <p:cNvPr id="15" name="Content Placeholder 14">
            <a:extLst>
              <a:ext uri="{FF2B5EF4-FFF2-40B4-BE49-F238E27FC236}">
                <a16:creationId xmlns:a16="http://schemas.microsoft.com/office/drawing/2014/main" id="{4C958210-1684-3D47-B3AC-23F37A0F860C}"/>
              </a:ext>
            </a:extLst>
          </p:cNvPr>
          <p:cNvSpPr>
            <a:spLocks noGrp="1"/>
          </p:cNvSpPr>
          <p:nvPr>
            <p:ph sz="quarter" idx="16"/>
          </p:nvPr>
        </p:nvSpPr>
        <p:spPr/>
        <p:txBody>
          <a:bodyPr>
            <a:normAutofit/>
          </a:bodyPr>
          <a:lstStyle/>
          <a:p>
            <a:r>
              <a:rPr lang="en-US" sz="2400" dirty="0"/>
              <a:t>association of new learning with with prior learning to detect relationships</a:t>
            </a:r>
          </a:p>
          <a:p>
            <a:r>
              <a:rPr lang="en-US" sz="2400" dirty="0"/>
              <a:t>more complex thinking that allows learner to process information to make meaning and connections</a:t>
            </a:r>
          </a:p>
          <a:p>
            <a:r>
              <a:rPr lang="en-US" sz="2400" dirty="0"/>
              <a:t>helps to generate new ideas, concepts or solutions</a:t>
            </a:r>
          </a:p>
        </p:txBody>
      </p:sp>
      <p:sp>
        <p:nvSpPr>
          <p:cNvPr id="16" name="Content Placeholder 15">
            <a:extLst>
              <a:ext uri="{FF2B5EF4-FFF2-40B4-BE49-F238E27FC236}">
                <a16:creationId xmlns:a16="http://schemas.microsoft.com/office/drawing/2014/main" id="{26F56FCD-E940-F242-9C0C-E3FEC693A97E}"/>
              </a:ext>
            </a:extLst>
          </p:cNvPr>
          <p:cNvSpPr>
            <a:spLocks noGrp="1"/>
          </p:cNvSpPr>
          <p:nvPr>
            <p:ph sz="quarter" idx="17"/>
          </p:nvPr>
        </p:nvSpPr>
        <p:spPr>
          <a:xfrm>
            <a:off x="533400" y="5791200"/>
            <a:ext cx="11125200" cy="215444"/>
          </a:xfrm>
        </p:spPr>
        <p:txBody>
          <a:bodyPr/>
          <a:lstStyle/>
          <a:p>
            <a:r>
              <a:rPr lang="en-US" sz="1400" i="1" dirty="0"/>
              <a:t>How the Brain Learns </a:t>
            </a:r>
            <a:r>
              <a:rPr lang="en-US" sz="1400" dirty="0"/>
              <a:t>by David E. Sousa</a:t>
            </a:r>
          </a:p>
        </p:txBody>
      </p:sp>
      <p:sp>
        <p:nvSpPr>
          <p:cNvPr id="5" name="Slide Number Placeholder 4">
            <a:extLst>
              <a:ext uri="{FF2B5EF4-FFF2-40B4-BE49-F238E27FC236}">
                <a16:creationId xmlns:a16="http://schemas.microsoft.com/office/drawing/2014/main" id="{74B28D44-2A51-284E-A853-B7B340310C32}"/>
              </a:ext>
            </a:extLst>
          </p:cNvPr>
          <p:cNvSpPr>
            <a:spLocks noGrp="1"/>
          </p:cNvSpPr>
          <p:nvPr>
            <p:ph type="sldNum" sz="quarter" idx="14"/>
          </p:nvPr>
        </p:nvSpPr>
        <p:spPr/>
        <p:txBody>
          <a:bodyPr/>
          <a:lstStyle/>
          <a:p>
            <a:fld id="{B6FDC2BC-9D21-CA4B-9293-99A3AD770EFC}" type="slidenum">
              <a:rPr lang="en-US" smtClean="0"/>
              <a:t>32</a:t>
            </a:fld>
            <a:endParaRPr lang="en-US" dirty="0"/>
          </a:p>
        </p:txBody>
      </p:sp>
    </p:spTree>
    <p:extLst>
      <p:ext uri="{BB962C8B-B14F-4D97-AF65-F5344CB8AC3E}">
        <p14:creationId xmlns:p14="http://schemas.microsoft.com/office/powerpoint/2010/main" val="265557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E5FB-2D7C-6145-A426-FF3FDD58B334}"/>
              </a:ext>
            </a:extLst>
          </p:cNvPr>
          <p:cNvSpPr>
            <a:spLocks noGrp="1"/>
          </p:cNvSpPr>
          <p:nvPr>
            <p:ph type="title"/>
          </p:nvPr>
        </p:nvSpPr>
        <p:spPr/>
        <p:txBody>
          <a:bodyPr/>
          <a:lstStyle/>
          <a:p>
            <a:r>
              <a:rPr lang="en-US" dirty="0"/>
              <a:t>Design with Engagement in Mind</a:t>
            </a:r>
          </a:p>
        </p:txBody>
      </p:sp>
      <p:sp>
        <p:nvSpPr>
          <p:cNvPr id="11" name="Content Placeholder 7">
            <a:extLst>
              <a:ext uri="{FF2B5EF4-FFF2-40B4-BE49-F238E27FC236}">
                <a16:creationId xmlns:a16="http://schemas.microsoft.com/office/drawing/2014/main" id="{A1810775-B090-0241-B520-80829F33B3C3}"/>
              </a:ext>
            </a:extLst>
          </p:cNvPr>
          <p:cNvSpPr>
            <a:spLocks noGrp="1"/>
          </p:cNvSpPr>
          <p:nvPr>
            <p:ph sz="quarter" idx="10"/>
          </p:nvPr>
        </p:nvSpPr>
        <p:spPr>
          <a:xfrm>
            <a:off x="533400" y="1676400"/>
            <a:ext cx="5562600" cy="1981200"/>
          </a:xfrm>
          <a:solidFill>
            <a:schemeClr val="accent3"/>
          </a:solidFill>
        </p:spPr>
        <p:txBody>
          <a:bodyPr lIns="182880" tIns="182880" rIns="182880" bIns="182880" anchor="ctr" anchorCtr="0">
            <a:noAutofit/>
          </a:bodyPr>
          <a:lstStyle/>
          <a:p>
            <a:r>
              <a:rPr lang="en-US" b="1" dirty="0"/>
              <a:t>Asking Task – Finding Information</a:t>
            </a:r>
          </a:p>
          <a:p>
            <a:r>
              <a:rPr lang="en-US" sz="1600" dirty="0"/>
              <a:t>Students try out or express their ideas &amp; questions. Students then engage in tasks that allow them to find </a:t>
            </a:r>
            <a:br>
              <a:rPr lang="en-US" sz="1600" dirty="0"/>
            </a:br>
            <a:r>
              <a:rPr lang="en-US" sz="1600" dirty="0"/>
              <a:t>the information.</a:t>
            </a:r>
          </a:p>
        </p:txBody>
      </p:sp>
      <p:sp>
        <p:nvSpPr>
          <p:cNvPr id="15" name="Content Placeholder 7">
            <a:extLst>
              <a:ext uri="{FF2B5EF4-FFF2-40B4-BE49-F238E27FC236}">
                <a16:creationId xmlns:a16="http://schemas.microsoft.com/office/drawing/2014/main" id="{7CA05312-F44A-B948-BA11-D122FA7612B0}"/>
              </a:ext>
            </a:extLst>
          </p:cNvPr>
          <p:cNvSpPr txBox="1">
            <a:spLocks/>
          </p:cNvSpPr>
          <p:nvPr/>
        </p:nvSpPr>
        <p:spPr>
          <a:xfrm>
            <a:off x="6248400" y="1676400"/>
            <a:ext cx="5410200" cy="1981200"/>
          </a:xfrm>
          <a:prstGeom prst="rect">
            <a:avLst/>
          </a:prstGeom>
          <a:solidFill>
            <a:schemeClr val="bg2">
              <a:lumMod val="75000"/>
            </a:schemeClr>
          </a:solidFill>
        </p:spPr>
        <p:txBody>
          <a:bodyPr vert="horz" wrap="square" lIns="182880" tIns="182880" rIns="182880" bIns="182880" rtlCol="0" anchor="ctr"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Open Task – Creating Information</a:t>
            </a:r>
          </a:p>
          <a:p>
            <a:r>
              <a:rPr lang="en-US" sz="1600" dirty="0"/>
              <a:t>Students create in order to  solve a problem or view a question from different perspectives. Multiple ways for students to understand and engage with the task.</a:t>
            </a:r>
          </a:p>
        </p:txBody>
      </p:sp>
      <p:sp>
        <p:nvSpPr>
          <p:cNvPr id="16" name="Content Placeholder 7">
            <a:extLst>
              <a:ext uri="{FF2B5EF4-FFF2-40B4-BE49-F238E27FC236}">
                <a16:creationId xmlns:a16="http://schemas.microsoft.com/office/drawing/2014/main" id="{24A48158-45F0-5B4F-85E1-6100DB67183D}"/>
              </a:ext>
            </a:extLst>
          </p:cNvPr>
          <p:cNvSpPr txBox="1">
            <a:spLocks/>
          </p:cNvSpPr>
          <p:nvPr/>
        </p:nvSpPr>
        <p:spPr>
          <a:xfrm>
            <a:off x="533400" y="3810000"/>
            <a:ext cx="5562600" cy="1981200"/>
          </a:xfrm>
          <a:prstGeom prst="rect">
            <a:avLst/>
          </a:prstGeom>
          <a:solidFill>
            <a:schemeClr val="tx2"/>
          </a:solidFill>
        </p:spPr>
        <p:txBody>
          <a:bodyPr vert="horz" wrap="square" lIns="182880" tIns="182880" rIns="182880" bIns="182880" rtlCol="0" anchor="ctr"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Understanding Task – Using Information </a:t>
            </a:r>
          </a:p>
          <a:p>
            <a:r>
              <a:rPr lang="en-US" sz="1600" dirty="0"/>
              <a:t>Students use information that they have learned to understand it by making connections or relating to </a:t>
            </a:r>
            <a:br>
              <a:rPr lang="en-US" sz="1600" dirty="0"/>
            </a:br>
            <a:r>
              <a:rPr lang="en-US" sz="1600" dirty="0"/>
              <a:t>the information.</a:t>
            </a:r>
          </a:p>
        </p:txBody>
      </p:sp>
      <p:sp>
        <p:nvSpPr>
          <p:cNvPr id="17" name="Content Placeholder 7">
            <a:extLst>
              <a:ext uri="{FF2B5EF4-FFF2-40B4-BE49-F238E27FC236}">
                <a16:creationId xmlns:a16="http://schemas.microsoft.com/office/drawing/2014/main" id="{1DB00460-5E94-D544-B12C-8A8D64322CF6}"/>
              </a:ext>
            </a:extLst>
          </p:cNvPr>
          <p:cNvSpPr txBox="1">
            <a:spLocks/>
          </p:cNvSpPr>
          <p:nvPr/>
        </p:nvSpPr>
        <p:spPr>
          <a:xfrm>
            <a:off x="6248400" y="3810000"/>
            <a:ext cx="5410200" cy="1981200"/>
          </a:xfrm>
          <a:prstGeom prst="rect">
            <a:avLst/>
          </a:prstGeom>
          <a:solidFill>
            <a:schemeClr val="accent1"/>
          </a:solidFill>
        </p:spPr>
        <p:txBody>
          <a:bodyPr vert="horz" wrap="square" lIns="182880" tIns="182880" rIns="182880" bIns="182880" rtlCol="0" anchor="ctr"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Problem Solving Task – Sharing Information</a:t>
            </a:r>
          </a:p>
          <a:p>
            <a:r>
              <a:rPr lang="en-US" sz="1600" dirty="0"/>
              <a:t>Students share what they have learned with others in order to continue moving forward in the learning and fostering reliance on each other.</a:t>
            </a:r>
          </a:p>
        </p:txBody>
      </p:sp>
      <p:sp>
        <p:nvSpPr>
          <p:cNvPr id="8" name="Content Placeholder 7">
            <a:extLst>
              <a:ext uri="{FF2B5EF4-FFF2-40B4-BE49-F238E27FC236}">
                <a16:creationId xmlns:a16="http://schemas.microsoft.com/office/drawing/2014/main" id="{DDE7B4B3-5114-5F4F-99F9-82A8BF5B7846}"/>
              </a:ext>
            </a:extLst>
          </p:cNvPr>
          <p:cNvSpPr>
            <a:spLocks noGrp="1"/>
          </p:cNvSpPr>
          <p:nvPr>
            <p:ph sz="quarter" idx="17"/>
          </p:nvPr>
        </p:nvSpPr>
        <p:spPr>
          <a:xfrm>
            <a:off x="569536" y="6109155"/>
            <a:ext cx="10668000" cy="215444"/>
          </a:xfrm>
        </p:spPr>
        <p:txBody>
          <a:bodyPr/>
          <a:lstStyle/>
          <a:p>
            <a:r>
              <a:rPr lang="en-US" sz="1400" dirty="0"/>
              <a:t>from: Fisher, Frey &amp; Hattie. </a:t>
            </a:r>
            <a:r>
              <a:rPr lang="en-US" sz="1400" i="1" dirty="0"/>
              <a:t>Distance Learning Playbook</a:t>
            </a:r>
          </a:p>
        </p:txBody>
      </p:sp>
      <p:sp>
        <p:nvSpPr>
          <p:cNvPr id="5" name="Slide Number Placeholder 4">
            <a:extLst>
              <a:ext uri="{FF2B5EF4-FFF2-40B4-BE49-F238E27FC236}">
                <a16:creationId xmlns:a16="http://schemas.microsoft.com/office/drawing/2014/main" id="{4E7D9F97-9A3E-2D40-9ED9-6BD6948049C5}"/>
              </a:ext>
            </a:extLst>
          </p:cNvPr>
          <p:cNvSpPr>
            <a:spLocks noGrp="1"/>
          </p:cNvSpPr>
          <p:nvPr>
            <p:ph type="sldNum" sz="quarter" idx="14"/>
          </p:nvPr>
        </p:nvSpPr>
        <p:spPr/>
        <p:txBody>
          <a:bodyPr/>
          <a:lstStyle/>
          <a:p>
            <a:fld id="{B6FDC2BC-9D21-CA4B-9293-99A3AD770EFC}" type="slidenum">
              <a:rPr lang="en-US" smtClean="0"/>
              <a:t>33</a:t>
            </a:fld>
            <a:endParaRPr lang="en-US" dirty="0"/>
          </a:p>
        </p:txBody>
      </p:sp>
    </p:spTree>
    <p:extLst>
      <p:ext uri="{BB962C8B-B14F-4D97-AF65-F5344CB8AC3E}">
        <p14:creationId xmlns:p14="http://schemas.microsoft.com/office/powerpoint/2010/main" val="1713584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Protocols</a:t>
            </a:r>
          </a:p>
        </p:txBody>
      </p:sp>
      <p:sp>
        <p:nvSpPr>
          <p:cNvPr id="6" name="Content Placeholder 5">
            <a:extLst>
              <a:ext uri="{FF2B5EF4-FFF2-40B4-BE49-F238E27FC236}">
                <a16:creationId xmlns:a16="http://schemas.microsoft.com/office/drawing/2014/main" id="{0856A7E7-B8DC-4F45-A250-5969860C47CE}"/>
              </a:ext>
            </a:extLst>
          </p:cNvPr>
          <p:cNvSpPr>
            <a:spLocks noGrp="1"/>
          </p:cNvSpPr>
          <p:nvPr>
            <p:ph sz="quarter" idx="10"/>
          </p:nvPr>
        </p:nvSpPr>
        <p:spPr>
          <a:xfrm>
            <a:off x="533400" y="1676400"/>
            <a:ext cx="6934200" cy="4038600"/>
          </a:xfrm>
        </p:spPr>
        <p:txBody>
          <a:bodyPr/>
          <a:lstStyle/>
          <a:p>
            <a:r>
              <a:rPr lang="en-US" sz="2400" dirty="0"/>
              <a:t>“A protocol consists of agreed upon guidelines for reading, recording, discussing, or reporting that ensure equal participation and accountability. When everyone understands and agrees to using the procedures of the protocol, participants are able to work more effectively both independently and collaboratively, often in ways they are not in the habit of doing. Protocols hold each student accountable and responsible for learning. They teach students how to lead their own learning.”</a:t>
            </a:r>
          </a:p>
        </p:txBody>
      </p:sp>
      <p:sp>
        <p:nvSpPr>
          <p:cNvPr id="9" name="Content Placeholder 8">
            <a:extLst>
              <a:ext uri="{FF2B5EF4-FFF2-40B4-BE49-F238E27FC236}">
                <a16:creationId xmlns:a16="http://schemas.microsoft.com/office/drawing/2014/main" id="{570FA0AE-56EB-E049-901D-C752E919ED72}"/>
              </a:ext>
            </a:extLst>
          </p:cNvPr>
          <p:cNvSpPr>
            <a:spLocks noGrp="1"/>
          </p:cNvSpPr>
          <p:nvPr>
            <p:ph sz="quarter" idx="17"/>
          </p:nvPr>
        </p:nvSpPr>
        <p:spPr>
          <a:xfrm>
            <a:off x="533400" y="5791200"/>
            <a:ext cx="6019800" cy="215444"/>
          </a:xfrm>
        </p:spPr>
        <p:txBody>
          <a:bodyPr/>
          <a:lstStyle/>
          <a:p>
            <a:r>
              <a:rPr lang="en-US" sz="1400" dirty="0"/>
              <a:t>– </a:t>
            </a:r>
            <a:r>
              <a:rPr lang="en-US" sz="1400" dirty="0">
                <a:hlinkClick r:id="rId3"/>
              </a:rPr>
              <a:t>EL Education</a:t>
            </a:r>
            <a:endParaRPr lang="en-US" sz="1400" dirty="0"/>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a:xfrm>
            <a:off x="7924800" y="1676400"/>
            <a:ext cx="3733800" cy="4419600"/>
          </a:xfrm>
        </p:spPr>
        <p:txBody>
          <a:bodyPr>
            <a:normAutofit/>
          </a:bodyPr>
          <a:lstStyle/>
          <a:p>
            <a:r>
              <a:rPr lang="en-US" sz="2400" dirty="0"/>
              <a:t>Provides direction for how to be cognitively engaged</a:t>
            </a:r>
          </a:p>
          <a:p>
            <a:r>
              <a:rPr lang="en-US" sz="2400" dirty="0"/>
              <a:t>Allows students to connect to material &amp; make meaning</a:t>
            </a:r>
          </a:p>
          <a:p>
            <a:r>
              <a:rPr lang="en-US" sz="2400" dirty="0"/>
              <a:t>Integrates academics and SEL cohesively</a:t>
            </a:r>
          </a:p>
        </p:txBody>
      </p:sp>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34</a:t>
            </a:fld>
            <a:endParaRPr lang="en-US" dirty="0"/>
          </a:p>
        </p:txBody>
      </p:sp>
    </p:spTree>
    <p:extLst>
      <p:ext uri="{BB962C8B-B14F-4D97-AF65-F5344CB8AC3E}">
        <p14:creationId xmlns:p14="http://schemas.microsoft.com/office/powerpoint/2010/main" val="648978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CB682-D482-1A44-819F-D4820EBF4321}"/>
              </a:ext>
            </a:extLst>
          </p:cNvPr>
          <p:cNvSpPr>
            <a:spLocks noGrp="1"/>
          </p:cNvSpPr>
          <p:nvPr>
            <p:ph type="title"/>
          </p:nvPr>
        </p:nvSpPr>
        <p:spPr/>
        <p:txBody>
          <a:bodyPr/>
          <a:lstStyle/>
          <a:p>
            <a:r>
              <a:rPr lang="en-US" dirty="0"/>
              <a:t>Engagement Protocols: Activity 5</a:t>
            </a:r>
          </a:p>
        </p:txBody>
      </p:sp>
      <p:sp>
        <p:nvSpPr>
          <p:cNvPr id="2" name="Content Placeholder 1">
            <a:extLst>
              <a:ext uri="{FF2B5EF4-FFF2-40B4-BE49-F238E27FC236}">
                <a16:creationId xmlns:a16="http://schemas.microsoft.com/office/drawing/2014/main" id="{1E55177E-FF43-7040-B2E8-2765CC507A77}"/>
              </a:ext>
            </a:extLst>
          </p:cNvPr>
          <p:cNvSpPr>
            <a:spLocks noGrp="1"/>
          </p:cNvSpPr>
          <p:nvPr>
            <p:ph sz="quarter" idx="11"/>
          </p:nvPr>
        </p:nvSpPr>
        <p:spPr>
          <a:xfrm>
            <a:off x="533400" y="1676399"/>
            <a:ext cx="6019800" cy="4648199"/>
          </a:xfrm>
        </p:spPr>
        <p:txBody>
          <a:bodyPr>
            <a:normAutofit lnSpcReduction="10000"/>
          </a:bodyPr>
          <a:lstStyle/>
          <a:p>
            <a:pPr marL="514350" indent="-514350">
              <a:buFont typeface="+mj-lt"/>
              <a:buAutoNum type="arabicPeriod"/>
            </a:pPr>
            <a:r>
              <a:rPr lang="en-US" sz="2400" dirty="0"/>
              <a:t>In your group, explore the information &amp; resources associated with the assigned purpose (slides 36-39)</a:t>
            </a:r>
          </a:p>
          <a:p>
            <a:pPr marL="514350" indent="-514350">
              <a:buFont typeface="+mj-lt"/>
              <a:buAutoNum type="arabicPeriod"/>
            </a:pPr>
            <a:r>
              <a:rPr lang="en-US" sz="2400" dirty="0"/>
              <a:t>Choose one strategy as a group to explore and think about</a:t>
            </a:r>
          </a:p>
          <a:p>
            <a:pPr lvl="2"/>
            <a:r>
              <a:rPr lang="en-US" sz="1800" dirty="0"/>
              <a:t>how does this support the purpose?</a:t>
            </a:r>
          </a:p>
          <a:p>
            <a:pPr lvl="2"/>
            <a:r>
              <a:rPr lang="en-US" sz="1800" dirty="0"/>
              <a:t>how might you use it in a virtual or hybrid setting?</a:t>
            </a:r>
          </a:p>
          <a:p>
            <a:pPr lvl="2"/>
            <a:r>
              <a:rPr lang="en-US" sz="1800" dirty="0"/>
              <a:t>how would this be cognitively engaging?</a:t>
            </a:r>
          </a:p>
          <a:p>
            <a:pPr marL="514350" indent="-514350">
              <a:buFont typeface="+mj-lt"/>
              <a:buAutoNum type="arabicPeriod"/>
            </a:pPr>
            <a:r>
              <a:rPr lang="en-US" sz="2400" dirty="0"/>
              <a:t>Add your reflections to the notecatcher</a:t>
            </a:r>
          </a:p>
          <a:p>
            <a:pPr marL="514350" indent="-514350">
              <a:buFont typeface="+mj-lt"/>
              <a:buAutoNum type="arabicPeriod"/>
            </a:pPr>
            <a:r>
              <a:rPr lang="en-US" sz="2400" dirty="0"/>
              <a:t>One person from each should share out the select strategy.</a:t>
            </a:r>
          </a:p>
        </p:txBody>
      </p:sp>
      <p:sp>
        <p:nvSpPr>
          <p:cNvPr id="8" name="Content Placeholder 7">
            <a:extLst>
              <a:ext uri="{FF2B5EF4-FFF2-40B4-BE49-F238E27FC236}">
                <a16:creationId xmlns:a16="http://schemas.microsoft.com/office/drawing/2014/main" id="{FB11069F-0007-7743-848E-4DCF840E02A1}"/>
              </a:ext>
            </a:extLst>
          </p:cNvPr>
          <p:cNvSpPr>
            <a:spLocks noGrp="1"/>
          </p:cNvSpPr>
          <p:nvPr>
            <p:ph sz="quarter" idx="15"/>
          </p:nvPr>
        </p:nvSpPr>
        <p:spPr/>
        <p:txBody>
          <a:bodyPr>
            <a:normAutofit/>
          </a:bodyPr>
          <a:lstStyle/>
          <a:p>
            <a:pPr marL="0" lvl="0" indent="0">
              <a:spcAft>
                <a:spcPts val="0"/>
              </a:spcAft>
              <a:buNone/>
            </a:pPr>
            <a:r>
              <a:rPr lang="en-US" sz="3000" b="1" dirty="0"/>
              <a:t>Note to Trainer:</a:t>
            </a:r>
          </a:p>
          <a:p>
            <a:pPr marL="0" lvl="0" indent="0">
              <a:buNone/>
            </a:pPr>
            <a:r>
              <a:rPr lang="en-US" sz="2600" dirty="0"/>
              <a:t>Explain the set up of the next slides and explain the task (see note section below). Participants can record their groups reflection using similar methods to Activities 1-4. </a:t>
            </a:r>
          </a:p>
          <a:p>
            <a:pPr marL="0" lvl="0" indent="0">
              <a:buNone/>
            </a:pPr>
            <a:r>
              <a:rPr lang="en-US" sz="2600" dirty="0"/>
              <a:t>(</a:t>
            </a:r>
            <a:r>
              <a:rPr lang="en-US" sz="2600" dirty="0">
                <a:hlinkClick r:id="rId3">
                  <a:extLst>
                    <a:ext uri="{A12FA001-AC4F-418D-AE19-62706E023703}">
                      <ahyp:hlinkClr xmlns:ahyp="http://schemas.microsoft.com/office/drawing/2018/hyperlinkcolor" val="tx"/>
                    </a:ext>
                  </a:extLst>
                </a:hlinkClick>
              </a:rPr>
              <a:t>note catcher</a:t>
            </a:r>
            <a:r>
              <a:rPr lang="en-US" sz="2600" dirty="0"/>
              <a:t>)</a:t>
            </a:r>
          </a:p>
        </p:txBody>
      </p:sp>
      <p:sp>
        <p:nvSpPr>
          <p:cNvPr id="3" name="Slide Number Placeholder 2">
            <a:extLst>
              <a:ext uri="{FF2B5EF4-FFF2-40B4-BE49-F238E27FC236}">
                <a16:creationId xmlns:a16="http://schemas.microsoft.com/office/drawing/2014/main" id="{81A137F3-4733-C94C-96D6-A9C1E148CD2F}"/>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35</a:t>
            </a:fld>
            <a:endParaRPr lang="en-US" dirty="0"/>
          </a:p>
        </p:txBody>
      </p:sp>
    </p:spTree>
    <p:extLst>
      <p:ext uri="{BB962C8B-B14F-4D97-AF65-F5344CB8AC3E}">
        <p14:creationId xmlns:p14="http://schemas.microsoft.com/office/powerpoint/2010/main" val="101487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5438-57D9-104F-825C-4E753C2E27A7}"/>
              </a:ext>
            </a:extLst>
          </p:cNvPr>
          <p:cNvSpPr>
            <a:spLocks noGrp="1"/>
          </p:cNvSpPr>
          <p:nvPr>
            <p:ph type="title"/>
          </p:nvPr>
        </p:nvSpPr>
        <p:spPr/>
        <p:txBody>
          <a:bodyPr/>
          <a:lstStyle/>
          <a:p>
            <a:r>
              <a:rPr lang="en-US" dirty="0"/>
              <a:t>Asking Task – Finding Information</a:t>
            </a:r>
          </a:p>
        </p:txBody>
      </p:sp>
      <p:sp>
        <p:nvSpPr>
          <p:cNvPr id="4" name="Text Placeholder 3">
            <a:extLst>
              <a:ext uri="{FF2B5EF4-FFF2-40B4-BE49-F238E27FC236}">
                <a16:creationId xmlns:a16="http://schemas.microsoft.com/office/drawing/2014/main" id="{68FBC9CA-7DA7-FC42-9292-64D7D920F76E}"/>
              </a:ext>
            </a:extLst>
          </p:cNvPr>
          <p:cNvSpPr>
            <a:spLocks noGrp="1"/>
          </p:cNvSpPr>
          <p:nvPr>
            <p:ph type="body" idx="2"/>
          </p:nvPr>
        </p:nvSpPr>
        <p:spPr>
          <a:xfrm>
            <a:off x="533400" y="1681264"/>
            <a:ext cx="5334000" cy="1747736"/>
          </a:xfrm>
        </p:spPr>
        <p:txBody>
          <a:bodyPr>
            <a:noAutofit/>
          </a:bodyPr>
          <a:lstStyle/>
          <a:p>
            <a:pPr marL="114300" indent="0">
              <a:buNone/>
            </a:pPr>
            <a:r>
              <a:rPr lang="en-US" b="1" dirty="0">
                <a:solidFill>
                  <a:schemeClr val="accent1"/>
                </a:solidFill>
              </a:rPr>
              <a:t>What it is: </a:t>
            </a:r>
          </a:p>
          <a:p>
            <a:pPr marL="114300" indent="0">
              <a:buNone/>
            </a:pPr>
            <a:r>
              <a:rPr lang="en-US" sz="2000" dirty="0"/>
              <a:t>A task where students can try out or think about their ideas first.</a:t>
            </a:r>
          </a:p>
        </p:txBody>
      </p:sp>
      <p:sp>
        <p:nvSpPr>
          <p:cNvPr id="8" name="Text Placeholder 3">
            <a:extLst>
              <a:ext uri="{FF2B5EF4-FFF2-40B4-BE49-F238E27FC236}">
                <a16:creationId xmlns:a16="http://schemas.microsoft.com/office/drawing/2014/main" id="{D966143E-20F6-EF4E-A77B-F8C0A83DDB54}"/>
              </a:ext>
            </a:extLst>
          </p:cNvPr>
          <p:cNvSpPr txBox="1">
            <a:spLocks/>
          </p:cNvSpPr>
          <p:nvPr/>
        </p:nvSpPr>
        <p:spPr>
          <a:xfrm>
            <a:off x="6326223" y="1686128"/>
            <a:ext cx="5334000" cy="1747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Why is it engaging: </a:t>
            </a:r>
          </a:p>
          <a:p>
            <a:pPr marL="114300" indent="0">
              <a:buNone/>
            </a:pPr>
            <a:r>
              <a:rPr lang="en-US" sz="2000" dirty="0"/>
              <a:t>Finding the information becomes driven by student curiosity</a:t>
            </a:r>
          </a:p>
        </p:txBody>
      </p:sp>
      <p:sp>
        <p:nvSpPr>
          <p:cNvPr id="9" name="Text Placeholder 3">
            <a:extLst>
              <a:ext uri="{FF2B5EF4-FFF2-40B4-BE49-F238E27FC236}">
                <a16:creationId xmlns:a16="http://schemas.microsoft.com/office/drawing/2014/main" id="{DAA73F7D-52ED-BF4C-B9F8-1B4D2A5998D4}"/>
              </a:ext>
            </a:extLst>
          </p:cNvPr>
          <p:cNvSpPr txBox="1">
            <a:spLocks/>
          </p:cNvSpPr>
          <p:nvPr/>
        </p:nvSpPr>
        <p:spPr>
          <a:xfrm>
            <a:off x="533400" y="3428999"/>
            <a:ext cx="5334000" cy="2895600"/>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What it leads to: </a:t>
            </a:r>
          </a:p>
          <a:p>
            <a:pPr marL="114300" indent="0">
              <a:buNone/>
            </a:pPr>
            <a:r>
              <a:rPr lang="en-US" sz="2000" dirty="0"/>
              <a:t>Students are then able to use this as a springboard to find information which may include opportunities such as:</a:t>
            </a:r>
          </a:p>
          <a:p>
            <a:pPr>
              <a:buFont typeface="Wingdings" pitchFamily="2" charset="2"/>
              <a:buChar char="§"/>
            </a:pPr>
            <a:r>
              <a:rPr lang="en-US" sz="2000" dirty="0"/>
              <a:t>locating informational sources</a:t>
            </a:r>
          </a:p>
          <a:p>
            <a:pPr>
              <a:buFont typeface="Wingdings" pitchFamily="2" charset="2"/>
              <a:buChar char="§"/>
            </a:pPr>
            <a:r>
              <a:rPr lang="en-US" sz="2000" dirty="0"/>
              <a:t>organizing &amp; analyzing information for accuracy &amp; utility to the task</a:t>
            </a:r>
          </a:p>
        </p:txBody>
      </p:sp>
      <p:sp>
        <p:nvSpPr>
          <p:cNvPr id="10" name="Text Placeholder 3">
            <a:extLst>
              <a:ext uri="{FF2B5EF4-FFF2-40B4-BE49-F238E27FC236}">
                <a16:creationId xmlns:a16="http://schemas.microsoft.com/office/drawing/2014/main" id="{17D5362F-D42C-044E-92A4-704BCB2C83C0}"/>
              </a:ext>
            </a:extLst>
          </p:cNvPr>
          <p:cNvSpPr txBox="1">
            <a:spLocks/>
          </p:cNvSpPr>
          <p:nvPr/>
        </p:nvSpPr>
        <p:spPr>
          <a:xfrm>
            <a:off x="6326223" y="3433864"/>
            <a:ext cx="5334000" cy="2890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Examples: </a:t>
            </a:r>
          </a:p>
          <a:p>
            <a:pPr marL="115888" lvl="0" indent="0">
              <a:spcBef>
                <a:spcPts val="400"/>
              </a:spcBef>
              <a:spcAft>
                <a:spcPts val="400"/>
              </a:spcAft>
              <a:buNone/>
            </a:pPr>
            <a:r>
              <a:rPr lang="en-US" sz="1600" dirty="0">
                <a:sym typeface="Muli"/>
                <a:hlinkClick r:id="rId3">
                  <a:extLst>
                    <a:ext uri="{A12FA001-AC4F-418D-AE19-62706E023703}">
                      <ahyp:hlinkClr xmlns:ahyp="http://schemas.microsoft.com/office/drawing/2018/hyperlinkcolor" val="tx"/>
                    </a:ext>
                  </a:extLst>
                </a:hlinkClick>
              </a:rPr>
              <a:t>See-Think-Wonder</a:t>
            </a:r>
            <a:r>
              <a:rPr lang="en-US" sz="1600" dirty="0">
                <a:sym typeface="Muli"/>
              </a:rPr>
              <a:t> (</a:t>
            </a:r>
            <a:r>
              <a:rPr lang="en-US" sz="1600" dirty="0">
                <a:sym typeface="Muli"/>
                <a:hlinkClick r:id="rId4">
                  <a:extLst>
                    <a:ext uri="{A12FA001-AC4F-418D-AE19-62706E023703}">
                      <ahyp:hlinkClr xmlns:ahyp="http://schemas.microsoft.com/office/drawing/2018/hyperlinkcolor" val="tx"/>
                    </a:ext>
                  </a:extLst>
                </a:hlinkClick>
              </a:rPr>
              <a:t>slide template</a:t>
            </a:r>
            <a:r>
              <a:rPr lang="en-US" sz="1600" dirty="0">
                <a:sym typeface="Muli"/>
              </a:rPr>
              <a:t>)</a:t>
            </a:r>
          </a:p>
          <a:p>
            <a:pPr marL="115888" lvl="0" indent="0">
              <a:spcBef>
                <a:spcPts val="400"/>
              </a:spcBef>
              <a:spcAft>
                <a:spcPts val="400"/>
              </a:spcAft>
              <a:buNone/>
            </a:pPr>
            <a:r>
              <a:rPr lang="en-US" sz="1600" dirty="0">
                <a:sym typeface="Muli"/>
                <a:hlinkClick r:id="rId5">
                  <a:extLst>
                    <a:ext uri="{A12FA001-AC4F-418D-AE19-62706E023703}">
                      <ahyp:hlinkClr xmlns:ahyp="http://schemas.microsoft.com/office/drawing/2018/hyperlinkcolor" val="tx"/>
                    </a:ext>
                  </a:extLst>
                </a:hlinkClick>
              </a:rPr>
              <a:t>Carousel</a:t>
            </a:r>
            <a:endParaRPr lang="en-US" sz="1600" dirty="0">
              <a:sym typeface="Muli"/>
            </a:endParaRPr>
          </a:p>
          <a:p>
            <a:pPr marL="115888" lvl="0" indent="0">
              <a:spcBef>
                <a:spcPts val="400"/>
              </a:spcBef>
              <a:spcAft>
                <a:spcPts val="400"/>
              </a:spcAft>
              <a:buNone/>
            </a:pPr>
            <a:r>
              <a:rPr lang="en-US" sz="1600" dirty="0">
                <a:sym typeface="Muli"/>
                <a:hlinkClick r:id="rId6">
                  <a:extLst>
                    <a:ext uri="{A12FA001-AC4F-418D-AE19-62706E023703}">
                      <ahyp:hlinkClr xmlns:ahyp="http://schemas.microsoft.com/office/drawing/2018/hyperlinkcolor" val="tx"/>
                    </a:ext>
                  </a:extLst>
                </a:hlinkClick>
              </a:rPr>
              <a:t>Gallery Walk</a:t>
            </a:r>
            <a:endParaRPr lang="en-US" sz="1600" dirty="0">
              <a:sym typeface="Muli"/>
            </a:endParaRPr>
          </a:p>
          <a:p>
            <a:pPr marL="115888" lvl="0" indent="0">
              <a:spcBef>
                <a:spcPts val="400"/>
              </a:spcBef>
              <a:spcAft>
                <a:spcPts val="400"/>
              </a:spcAft>
              <a:buNone/>
            </a:pPr>
            <a:r>
              <a:rPr lang="en-US" sz="1600" dirty="0">
                <a:sym typeface="Muli"/>
                <a:hlinkClick r:id="rId7">
                  <a:extLst>
                    <a:ext uri="{A12FA001-AC4F-418D-AE19-62706E023703}">
                      <ahyp:hlinkClr xmlns:ahyp="http://schemas.microsoft.com/office/drawing/2018/hyperlinkcolor" val="tx"/>
                    </a:ext>
                  </a:extLst>
                </a:hlinkClick>
              </a:rPr>
              <a:t>Say Something</a:t>
            </a:r>
            <a:endParaRPr lang="en-US" sz="1600" dirty="0">
              <a:sym typeface="Muli"/>
            </a:endParaRPr>
          </a:p>
          <a:p>
            <a:pPr marL="115888" lvl="0" indent="0">
              <a:spcBef>
                <a:spcPts val="400"/>
              </a:spcBef>
              <a:spcAft>
                <a:spcPts val="400"/>
              </a:spcAft>
              <a:buNone/>
            </a:pPr>
            <a:r>
              <a:rPr lang="en-US" sz="1600" dirty="0">
                <a:sym typeface="Muli"/>
                <a:hlinkClick r:id="rId8">
                  <a:extLst>
                    <a:ext uri="{A12FA001-AC4F-418D-AE19-62706E023703}">
                      <ahyp:hlinkClr xmlns:ahyp="http://schemas.microsoft.com/office/drawing/2018/hyperlinkcolor" val="tx"/>
                    </a:ext>
                  </a:extLst>
                </a:hlinkClick>
              </a:rPr>
              <a:t>Jigsaw</a:t>
            </a:r>
            <a:r>
              <a:rPr lang="en-US" sz="1600" dirty="0">
                <a:sym typeface="Muli"/>
              </a:rPr>
              <a:t> (see </a:t>
            </a:r>
            <a:r>
              <a:rPr lang="en-US" sz="1600" dirty="0">
                <a:sym typeface="Muli"/>
                <a:hlinkClick r:id="rId9">
                  <a:extLst>
                    <a:ext uri="{A12FA001-AC4F-418D-AE19-62706E023703}">
                      <ahyp:hlinkClr xmlns:ahyp="http://schemas.microsoft.com/office/drawing/2018/hyperlinkcolor" val="tx"/>
                    </a:ext>
                  </a:extLst>
                </a:hlinkClick>
              </a:rPr>
              <a:t>adaptation for younger students</a:t>
            </a:r>
            <a:r>
              <a:rPr lang="en-US" sz="1600" dirty="0">
                <a:sym typeface="Muli"/>
              </a:rPr>
              <a:t>-#2)</a:t>
            </a:r>
          </a:p>
          <a:p>
            <a:pPr marL="115888" lvl="0" indent="0">
              <a:spcBef>
                <a:spcPts val="400"/>
              </a:spcBef>
              <a:spcAft>
                <a:spcPts val="400"/>
              </a:spcAft>
              <a:buNone/>
            </a:pPr>
            <a:r>
              <a:rPr lang="en-US" sz="1600" dirty="0">
                <a:sym typeface="Muli"/>
                <a:hlinkClick r:id="rId10">
                  <a:extLst>
                    <a:ext uri="{A12FA001-AC4F-418D-AE19-62706E023703}">
                      <ahyp:hlinkClr xmlns:ahyp="http://schemas.microsoft.com/office/drawing/2018/hyperlinkcolor" val="tx"/>
                    </a:ext>
                  </a:extLst>
                </a:hlinkClick>
              </a:rPr>
              <a:t>Claim, Evidence, Question</a:t>
            </a:r>
            <a:r>
              <a:rPr lang="en-US" sz="1600" dirty="0">
                <a:sym typeface="Muli"/>
              </a:rPr>
              <a:t> (</a:t>
            </a:r>
            <a:r>
              <a:rPr lang="en-US" sz="1600" dirty="0">
                <a:sym typeface="Muli"/>
                <a:hlinkClick r:id="rId11">
                  <a:extLst>
                    <a:ext uri="{A12FA001-AC4F-418D-AE19-62706E023703}">
                      <ahyp:hlinkClr xmlns:ahyp="http://schemas.microsoft.com/office/drawing/2018/hyperlinkcolor" val="tx"/>
                    </a:ext>
                  </a:extLst>
                </a:hlinkClick>
              </a:rPr>
              <a:t>slide template</a:t>
            </a:r>
            <a:r>
              <a:rPr lang="en-US" sz="1600" dirty="0">
                <a:sym typeface="Muli"/>
              </a:rPr>
              <a:t>)</a:t>
            </a:r>
          </a:p>
        </p:txBody>
      </p:sp>
      <p:sp>
        <p:nvSpPr>
          <p:cNvPr id="7" name="Slide Number Placeholder 6">
            <a:extLst>
              <a:ext uri="{FF2B5EF4-FFF2-40B4-BE49-F238E27FC236}">
                <a16:creationId xmlns:a16="http://schemas.microsoft.com/office/drawing/2014/main" id="{97F0A9E0-BF01-464E-BB2A-07570C3D773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dirty="0"/>
          </a:p>
        </p:txBody>
      </p:sp>
    </p:spTree>
    <p:extLst>
      <p:ext uri="{BB962C8B-B14F-4D97-AF65-F5344CB8AC3E}">
        <p14:creationId xmlns:p14="http://schemas.microsoft.com/office/powerpoint/2010/main" val="935283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5438-57D9-104F-825C-4E753C2E27A7}"/>
              </a:ext>
            </a:extLst>
          </p:cNvPr>
          <p:cNvSpPr>
            <a:spLocks noGrp="1"/>
          </p:cNvSpPr>
          <p:nvPr>
            <p:ph type="title"/>
          </p:nvPr>
        </p:nvSpPr>
        <p:spPr/>
        <p:txBody>
          <a:bodyPr/>
          <a:lstStyle/>
          <a:p>
            <a:r>
              <a:rPr lang="en-US" dirty="0"/>
              <a:t>Understanding Task, Using Information</a:t>
            </a:r>
          </a:p>
        </p:txBody>
      </p:sp>
      <p:sp>
        <p:nvSpPr>
          <p:cNvPr id="4" name="Text Placeholder 3">
            <a:extLst>
              <a:ext uri="{FF2B5EF4-FFF2-40B4-BE49-F238E27FC236}">
                <a16:creationId xmlns:a16="http://schemas.microsoft.com/office/drawing/2014/main" id="{68FBC9CA-7DA7-FC42-9292-64D7D920F76E}"/>
              </a:ext>
            </a:extLst>
          </p:cNvPr>
          <p:cNvSpPr>
            <a:spLocks noGrp="1"/>
          </p:cNvSpPr>
          <p:nvPr>
            <p:ph type="body" idx="2"/>
          </p:nvPr>
        </p:nvSpPr>
        <p:spPr>
          <a:xfrm>
            <a:off x="533400" y="1681264"/>
            <a:ext cx="5334000" cy="1747736"/>
          </a:xfrm>
        </p:spPr>
        <p:txBody>
          <a:bodyPr>
            <a:noAutofit/>
          </a:bodyPr>
          <a:lstStyle/>
          <a:p>
            <a:pPr marL="114300" indent="0">
              <a:buNone/>
            </a:pPr>
            <a:r>
              <a:rPr lang="en-US" b="1" dirty="0">
                <a:solidFill>
                  <a:schemeClr val="accent1"/>
                </a:solidFill>
              </a:rPr>
              <a:t>What it is: </a:t>
            </a:r>
          </a:p>
          <a:p>
            <a:pPr marL="114300" indent="0">
              <a:buNone/>
            </a:pPr>
            <a:r>
              <a:rPr lang="en-US" sz="2000" dirty="0"/>
              <a:t>A task where students can connect or relate different learnings</a:t>
            </a:r>
          </a:p>
        </p:txBody>
      </p:sp>
      <p:sp>
        <p:nvSpPr>
          <p:cNvPr id="8" name="Text Placeholder 3">
            <a:extLst>
              <a:ext uri="{FF2B5EF4-FFF2-40B4-BE49-F238E27FC236}">
                <a16:creationId xmlns:a16="http://schemas.microsoft.com/office/drawing/2014/main" id="{D966143E-20F6-EF4E-A77B-F8C0A83DDB54}"/>
              </a:ext>
            </a:extLst>
          </p:cNvPr>
          <p:cNvSpPr txBox="1">
            <a:spLocks/>
          </p:cNvSpPr>
          <p:nvPr/>
        </p:nvSpPr>
        <p:spPr>
          <a:xfrm>
            <a:off x="6326223" y="1686128"/>
            <a:ext cx="5334000" cy="1747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Why is it engaging: </a:t>
            </a:r>
          </a:p>
          <a:p>
            <a:pPr marL="114300" indent="0">
              <a:buNone/>
            </a:pPr>
            <a:r>
              <a:rPr lang="en-US" sz="2000" dirty="0"/>
              <a:t>Students are able to see usefulness of information and deepen interest</a:t>
            </a:r>
          </a:p>
        </p:txBody>
      </p:sp>
      <p:sp>
        <p:nvSpPr>
          <p:cNvPr id="9" name="Text Placeholder 3">
            <a:extLst>
              <a:ext uri="{FF2B5EF4-FFF2-40B4-BE49-F238E27FC236}">
                <a16:creationId xmlns:a16="http://schemas.microsoft.com/office/drawing/2014/main" id="{DAA73F7D-52ED-BF4C-B9F8-1B4D2A5998D4}"/>
              </a:ext>
            </a:extLst>
          </p:cNvPr>
          <p:cNvSpPr txBox="1">
            <a:spLocks/>
          </p:cNvSpPr>
          <p:nvPr/>
        </p:nvSpPr>
        <p:spPr>
          <a:xfrm>
            <a:off x="533400" y="3428999"/>
            <a:ext cx="5334000" cy="2895600"/>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What it leads to: </a:t>
            </a:r>
          </a:p>
          <a:p>
            <a:pPr marL="114300" indent="0">
              <a:buNone/>
            </a:pPr>
            <a:r>
              <a:rPr lang="en-US" sz="2000" dirty="0"/>
              <a:t>Students are then able to use these tasks to deepen their understanding</a:t>
            </a:r>
          </a:p>
          <a:p>
            <a:pPr>
              <a:spcBef>
                <a:spcPts val="400"/>
              </a:spcBef>
              <a:buFont typeface="Wingdings" pitchFamily="2" charset="2"/>
              <a:buChar char="§"/>
            </a:pPr>
            <a:r>
              <a:rPr lang="en-US" sz="2000" dirty="0"/>
              <a:t>make judgements about using the information</a:t>
            </a:r>
          </a:p>
          <a:p>
            <a:pPr>
              <a:spcBef>
                <a:spcPts val="400"/>
              </a:spcBef>
              <a:buFont typeface="Wingdings" pitchFamily="2" charset="2"/>
              <a:buChar char="§"/>
            </a:pPr>
            <a:r>
              <a:rPr lang="en-US" sz="2000" dirty="0"/>
              <a:t>compare/contrast</a:t>
            </a:r>
          </a:p>
          <a:p>
            <a:pPr>
              <a:spcBef>
                <a:spcPts val="400"/>
              </a:spcBef>
              <a:buFont typeface="Wingdings" pitchFamily="2" charset="2"/>
              <a:buChar char="§"/>
            </a:pPr>
            <a:r>
              <a:rPr lang="en-US" sz="2000" dirty="0"/>
              <a:t>find patterns/ make connections</a:t>
            </a:r>
          </a:p>
          <a:p>
            <a:pPr>
              <a:spcBef>
                <a:spcPts val="400"/>
              </a:spcBef>
              <a:buFont typeface="Wingdings" pitchFamily="2" charset="2"/>
              <a:buChar char="§"/>
            </a:pPr>
            <a:r>
              <a:rPr lang="en-US" sz="2000" dirty="0"/>
              <a:t>asking more questions</a:t>
            </a:r>
          </a:p>
        </p:txBody>
      </p:sp>
      <p:sp>
        <p:nvSpPr>
          <p:cNvPr id="10" name="Text Placeholder 3">
            <a:extLst>
              <a:ext uri="{FF2B5EF4-FFF2-40B4-BE49-F238E27FC236}">
                <a16:creationId xmlns:a16="http://schemas.microsoft.com/office/drawing/2014/main" id="{17D5362F-D42C-044E-92A4-704BCB2C83C0}"/>
              </a:ext>
            </a:extLst>
          </p:cNvPr>
          <p:cNvSpPr txBox="1">
            <a:spLocks/>
          </p:cNvSpPr>
          <p:nvPr/>
        </p:nvSpPr>
        <p:spPr>
          <a:xfrm>
            <a:off x="6326223" y="3433864"/>
            <a:ext cx="5334000" cy="2890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Examples: </a:t>
            </a:r>
          </a:p>
          <a:p>
            <a:pPr marL="115888" indent="0">
              <a:spcBef>
                <a:spcPts val="400"/>
              </a:spcBef>
              <a:spcAft>
                <a:spcPts val="400"/>
              </a:spcAft>
              <a:buNone/>
            </a:pPr>
            <a:r>
              <a:rPr lang="en-US" sz="1600" dirty="0">
                <a:sym typeface="Muli"/>
                <a:hlinkClick r:id="rId3">
                  <a:extLst>
                    <a:ext uri="{A12FA001-AC4F-418D-AE19-62706E023703}">
                      <ahyp:hlinkClr xmlns:ahyp="http://schemas.microsoft.com/office/drawing/2018/hyperlinkcolor" val="tx"/>
                    </a:ext>
                  </a:extLst>
                </a:hlinkClick>
              </a:rPr>
              <a:t>Give One, Get One, Move On</a:t>
            </a:r>
            <a:endParaRPr lang="en-US" sz="1600" dirty="0">
              <a:sym typeface="Muli"/>
            </a:endParaRPr>
          </a:p>
          <a:p>
            <a:pPr marL="115888" indent="0">
              <a:spcBef>
                <a:spcPts val="400"/>
              </a:spcBef>
              <a:spcAft>
                <a:spcPts val="400"/>
              </a:spcAft>
              <a:buNone/>
            </a:pPr>
            <a:r>
              <a:rPr lang="en-US" sz="1600" dirty="0">
                <a:sym typeface="Muli"/>
                <a:hlinkClick r:id="rId4">
                  <a:extLst>
                    <a:ext uri="{A12FA001-AC4F-418D-AE19-62706E023703}">
                      <ahyp:hlinkClr xmlns:ahyp="http://schemas.microsoft.com/office/drawing/2018/hyperlinkcolor" val="tx"/>
                    </a:ext>
                  </a:extLst>
                </a:hlinkClick>
              </a:rPr>
              <a:t>Compass Points</a:t>
            </a:r>
            <a:r>
              <a:rPr lang="en-US" sz="1600" dirty="0">
                <a:sym typeface="Muli"/>
              </a:rPr>
              <a:t> (</a:t>
            </a:r>
            <a:r>
              <a:rPr lang="en-US" sz="1600" dirty="0">
                <a:sym typeface="Muli"/>
                <a:hlinkClick r:id="rId5">
                  <a:extLst>
                    <a:ext uri="{A12FA001-AC4F-418D-AE19-62706E023703}">
                      <ahyp:hlinkClr xmlns:ahyp="http://schemas.microsoft.com/office/drawing/2018/hyperlinkcolor" val="tx"/>
                    </a:ext>
                  </a:extLst>
                </a:hlinkClick>
              </a:rPr>
              <a:t>slides template</a:t>
            </a:r>
            <a:r>
              <a:rPr lang="en-US" sz="1600" dirty="0">
                <a:sym typeface="Muli"/>
              </a:rPr>
              <a:t>)</a:t>
            </a:r>
          </a:p>
          <a:p>
            <a:pPr marL="115888" indent="0">
              <a:spcBef>
                <a:spcPts val="400"/>
              </a:spcBef>
              <a:spcAft>
                <a:spcPts val="400"/>
              </a:spcAft>
              <a:buNone/>
            </a:pPr>
            <a:r>
              <a:rPr lang="en-US" sz="1600" dirty="0">
                <a:sym typeface="Muli"/>
                <a:hlinkClick r:id="rId6">
                  <a:extLst>
                    <a:ext uri="{A12FA001-AC4F-418D-AE19-62706E023703}">
                      <ahyp:hlinkClr xmlns:ahyp="http://schemas.microsoft.com/office/drawing/2018/hyperlinkcolor" val="tx"/>
                    </a:ext>
                  </a:extLst>
                </a:hlinkClick>
              </a:rPr>
              <a:t>Connect, Extend, Challenge</a:t>
            </a:r>
            <a:r>
              <a:rPr lang="en-US" sz="1600" dirty="0">
                <a:sym typeface="Muli"/>
              </a:rPr>
              <a:t> (</a:t>
            </a:r>
            <a:r>
              <a:rPr lang="en-US" sz="1600" dirty="0">
                <a:sym typeface="Muli"/>
                <a:hlinkClick r:id="rId7">
                  <a:extLst>
                    <a:ext uri="{A12FA001-AC4F-418D-AE19-62706E023703}">
                      <ahyp:hlinkClr xmlns:ahyp="http://schemas.microsoft.com/office/drawing/2018/hyperlinkcolor" val="tx"/>
                    </a:ext>
                  </a:extLst>
                </a:hlinkClick>
              </a:rPr>
              <a:t>slide template</a:t>
            </a:r>
            <a:r>
              <a:rPr lang="en-US" sz="1600" dirty="0">
                <a:sym typeface="Muli"/>
              </a:rPr>
              <a:t>)</a:t>
            </a:r>
          </a:p>
          <a:p>
            <a:pPr marL="115888" indent="0">
              <a:spcBef>
                <a:spcPts val="400"/>
              </a:spcBef>
              <a:spcAft>
                <a:spcPts val="400"/>
              </a:spcAft>
              <a:buNone/>
            </a:pPr>
            <a:r>
              <a:rPr lang="en-US" sz="1600" dirty="0">
                <a:sym typeface="Muli"/>
                <a:hlinkClick r:id="rId8">
                  <a:extLst>
                    <a:ext uri="{A12FA001-AC4F-418D-AE19-62706E023703}">
                      <ahyp:hlinkClr xmlns:ahyp="http://schemas.microsoft.com/office/drawing/2018/hyperlinkcolor" val="tx"/>
                    </a:ext>
                  </a:extLst>
                </a:hlinkClick>
              </a:rPr>
              <a:t>Whiteboards</a:t>
            </a:r>
            <a:endParaRPr lang="en-US" sz="1600" dirty="0">
              <a:sym typeface="Muli"/>
            </a:endParaRPr>
          </a:p>
          <a:p>
            <a:pPr marL="115888" indent="0">
              <a:spcBef>
                <a:spcPts val="400"/>
              </a:spcBef>
              <a:spcAft>
                <a:spcPts val="400"/>
              </a:spcAft>
              <a:buNone/>
            </a:pPr>
            <a:r>
              <a:rPr lang="en-US" sz="1600" dirty="0">
                <a:sym typeface="Muli"/>
                <a:hlinkClick r:id="rId9">
                  <a:extLst>
                    <a:ext uri="{A12FA001-AC4F-418D-AE19-62706E023703}">
                      <ahyp:hlinkClr xmlns:ahyp="http://schemas.microsoft.com/office/drawing/2018/hyperlinkcolor" val="tx"/>
                    </a:ext>
                  </a:extLst>
                </a:hlinkClick>
              </a:rPr>
              <a:t>Admit/Exit Tickets</a:t>
            </a:r>
            <a:endParaRPr lang="en-US" sz="1600" dirty="0">
              <a:sym typeface="Muli"/>
            </a:endParaRPr>
          </a:p>
          <a:p>
            <a:pPr marL="115888" indent="0">
              <a:spcBef>
                <a:spcPts val="400"/>
              </a:spcBef>
              <a:spcAft>
                <a:spcPts val="400"/>
              </a:spcAft>
              <a:buNone/>
            </a:pPr>
            <a:r>
              <a:rPr lang="en-US" sz="1600" dirty="0">
                <a:sym typeface="Muli"/>
                <a:hlinkClick r:id="rId10">
                  <a:extLst>
                    <a:ext uri="{A12FA001-AC4F-418D-AE19-62706E023703}">
                      <ahyp:hlinkClr xmlns:ahyp="http://schemas.microsoft.com/office/drawing/2018/hyperlinkcolor" val="tx"/>
                    </a:ext>
                  </a:extLst>
                </a:hlinkClick>
              </a:rPr>
              <a:t>Storytime Graphic Organizer </a:t>
            </a:r>
            <a:r>
              <a:rPr lang="en-US" sz="1600" dirty="0">
                <a:sym typeface="Muli"/>
              </a:rPr>
              <a:t>(see #5)</a:t>
            </a:r>
          </a:p>
          <a:p>
            <a:pPr marL="115888" indent="0">
              <a:spcBef>
                <a:spcPts val="400"/>
              </a:spcBef>
              <a:spcAft>
                <a:spcPts val="400"/>
              </a:spcAft>
              <a:buNone/>
            </a:pPr>
            <a:r>
              <a:rPr lang="en-US" sz="1600" dirty="0">
                <a:sym typeface="Muli"/>
                <a:hlinkClick r:id="rId11">
                  <a:extLst>
                    <a:ext uri="{A12FA001-AC4F-418D-AE19-62706E023703}">
                      <ahyp:hlinkClr xmlns:ahyp="http://schemas.microsoft.com/office/drawing/2018/hyperlinkcolor" val="tx"/>
                    </a:ext>
                  </a:extLst>
                </a:hlinkClick>
              </a:rPr>
              <a:t>Play Boards</a:t>
            </a:r>
            <a:endParaRPr lang="en-US" sz="1600" dirty="0">
              <a:sym typeface="Muli"/>
            </a:endParaRPr>
          </a:p>
        </p:txBody>
      </p:sp>
      <p:sp>
        <p:nvSpPr>
          <p:cNvPr id="7" name="Slide Number Placeholder 6">
            <a:extLst>
              <a:ext uri="{FF2B5EF4-FFF2-40B4-BE49-F238E27FC236}">
                <a16:creationId xmlns:a16="http://schemas.microsoft.com/office/drawing/2014/main" id="{97F0A9E0-BF01-464E-BB2A-07570C3D773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37</a:t>
            </a:fld>
            <a:endParaRPr lang="en-US" dirty="0"/>
          </a:p>
        </p:txBody>
      </p:sp>
    </p:spTree>
    <p:extLst>
      <p:ext uri="{BB962C8B-B14F-4D97-AF65-F5344CB8AC3E}">
        <p14:creationId xmlns:p14="http://schemas.microsoft.com/office/powerpoint/2010/main" val="2829635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5438-57D9-104F-825C-4E753C2E27A7}"/>
              </a:ext>
            </a:extLst>
          </p:cNvPr>
          <p:cNvSpPr>
            <a:spLocks noGrp="1"/>
          </p:cNvSpPr>
          <p:nvPr>
            <p:ph type="title"/>
          </p:nvPr>
        </p:nvSpPr>
        <p:spPr/>
        <p:txBody>
          <a:bodyPr/>
          <a:lstStyle/>
          <a:p>
            <a:r>
              <a:rPr lang="en-US" dirty="0"/>
              <a:t>Open Task – Creating Information</a:t>
            </a:r>
          </a:p>
        </p:txBody>
      </p:sp>
      <p:sp>
        <p:nvSpPr>
          <p:cNvPr id="4" name="Text Placeholder 3">
            <a:extLst>
              <a:ext uri="{FF2B5EF4-FFF2-40B4-BE49-F238E27FC236}">
                <a16:creationId xmlns:a16="http://schemas.microsoft.com/office/drawing/2014/main" id="{68FBC9CA-7DA7-FC42-9292-64D7D920F76E}"/>
              </a:ext>
            </a:extLst>
          </p:cNvPr>
          <p:cNvSpPr>
            <a:spLocks noGrp="1"/>
          </p:cNvSpPr>
          <p:nvPr>
            <p:ph type="body" idx="2"/>
          </p:nvPr>
        </p:nvSpPr>
        <p:spPr>
          <a:xfrm>
            <a:off x="533400" y="1681264"/>
            <a:ext cx="5334000" cy="1747736"/>
          </a:xfrm>
        </p:spPr>
        <p:txBody>
          <a:bodyPr>
            <a:noAutofit/>
          </a:bodyPr>
          <a:lstStyle/>
          <a:p>
            <a:pPr marL="114300" indent="0">
              <a:buNone/>
            </a:pPr>
            <a:r>
              <a:rPr lang="en-US" b="1" dirty="0">
                <a:solidFill>
                  <a:schemeClr val="accent1"/>
                </a:solidFill>
              </a:rPr>
              <a:t>What it is: </a:t>
            </a:r>
          </a:p>
          <a:p>
            <a:pPr marL="114300" indent="0">
              <a:buNone/>
            </a:pPr>
            <a:r>
              <a:rPr lang="en-US" sz="2000" dirty="0"/>
              <a:t>A task where students create new learning, understanding or connections from a posed problem/question</a:t>
            </a:r>
          </a:p>
        </p:txBody>
      </p:sp>
      <p:sp>
        <p:nvSpPr>
          <p:cNvPr id="8" name="Text Placeholder 3">
            <a:extLst>
              <a:ext uri="{FF2B5EF4-FFF2-40B4-BE49-F238E27FC236}">
                <a16:creationId xmlns:a16="http://schemas.microsoft.com/office/drawing/2014/main" id="{D966143E-20F6-EF4E-A77B-F8C0A83DDB54}"/>
              </a:ext>
            </a:extLst>
          </p:cNvPr>
          <p:cNvSpPr txBox="1">
            <a:spLocks/>
          </p:cNvSpPr>
          <p:nvPr/>
        </p:nvSpPr>
        <p:spPr>
          <a:xfrm>
            <a:off x="6326223" y="1686128"/>
            <a:ext cx="5334000" cy="1747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Why is it engaging: </a:t>
            </a:r>
          </a:p>
          <a:p>
            <a:pPr marL="114300" indent="0">
              <a:buNone/>
            </a:pPr>
            <a:r>
              <a:rPr lang="en-US" sz="2000" dirty="0"/>
              <a:t>Students are able to approach the task from different points, bringing their own interests and actively engage cognitively &amp; emotionally</a:t>
            </a:r>
          </a:p>
        </p:txBody>
      </p:sp>
      <p:sp>
        <p:nvSpPr>
          <p:cNvPr id="9" name="Text Placeholder 3">
            <a:extLst>
              <a:ext uri="{FF2B5EF4-FFF2-40B4-BE49-F238E27FC236}">
                <a16:creationId xmlns:a16="http://schemas.microsoft.com/office/drawing/2014/main" id="{DAA73F7D-52ED-BF4C-B9F8-1B4D2A5998D4}"/>
              </a:ext>
            </a:extLst>
          </p:cNvPr>
          <p:cNvSpPr txBox="1">
            <a:spLocks/>
          </p:cNvSpPr>
          <p:nvPr/>
        </p:nvSpPr>
        <p:spPr>
          <a:xfrm>
            <a:off x="533400" y="3428999"/>
            <a:ext cx="5334000" cy="2895600"/>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What it leads to: </a:t>
            </a:r>
          </a:p>
          <a:p>
            <a:pPr marL="114300" indent="0">
              <a:buNone/>
            </a:pPr>
            <a:r>
              <a:rPr lang="en-US" sz="2000" dirty="0"/>
              <a:t>Students are then able to engage in higher order thinking including</a:t>
            </a:r>
          </a:p>
          <a:p>
            <a:pPr>
              <a:spcBef>
                <a:spcPts val="400"/>
              </a:spcBef>
              <a:buFont typeface="Wingdings" pitchFamily="2" charset="2"/>
              <a:buChar char="§"/>
            </a:pPr>
            <a:r>
              <a:rPr lang="en-US" sz="2000" dirty="0"/>
              <a:t>discussing information</a:t>
            </a:r>
          </a:p>
          <a:p>
            <a:pPr>
              <a:spcBef>
                <a:spcPts val="400"/>
              </a:spcBef>
              <a:buFont typeface="Wingdings" pitchFamily="2" charset="2"/>
              <a:buChar char="§"/>
            </a:pPr>
            <a:r>
              <a:rPr lang="en-US" sz="2000" dirty="0"/>
              <a:t>evaluate, analyze, synthesize</a:t>
            </a:r>
          </a:p>
          <a:p>
            <a:pPr>
              <a:spcBef>
                <a:spcPts val="400"/>
              </a:spcBef>
              <a:buFont typeface="Wingdings" pitchFamily="2" charset="2"/>
              <a:buChar char="§"/>
            </a:pPr>
            <a:r>
              <a:rPr lang="en-US" sz="2000" dirty="0"/>
              <a:t>transforms info in order to explore </a:t>
            </a:r>
            <a:br>
              <a:rPr lang="en-US" sz="2000" dirty="0"/>
            </a:br>
            <a:r>
              <a:rPr lang="en-US" sz="2000" dirty="0"/>
              <a:t>new ideas</a:t>
            </a:r>
          </a:p>
          <a:p>
            <a:pPr>
              <a:spcBef>
                <a:spcPts val="400"/>
              </a:spcBef>
              <a:buFont typeface="Wingdings" pitchFamily="2" charset="2"/>
              <a:buChar char="§"/>
            </a:pPr>
            <a:r>
              <a:rPr lang="en-US" sz="2000" dirty="0"/>
              <a:t>innovate</a:t>
            </a:r>
          </a:p>
        </p:txBody>
      </p:sp>
      <p:sp>
        <p:nvSpPr>
          <p:cNvPr id="10" name="Text Placeholder 3">
            <a:extLst>
              <a:ext uri="{FF2B5EF4-FFF2-40B4-BE49-F238E27FC236}">
                <a16:creationId xmlns:a16="http://schemas.microsoft.com/office/drawing/2014/main" id="{17D5362F-D42C-044E-92A4-704BCB2C83C0}"/>
              </a:ext>
            </a:extLst>
          </p:cNvPr>
          <p:cNvSpPr txBox="1">
            <a:spLocks/>
          </p:cNvSpPr>
          <p:nvPr/>
        </p:nvSpPr>
        <p:spPr>
          <a:xfrm>
            <a:off x="6326222" y="3433864"/>
            <a:ext cx="5484777" cy="2890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Examples: </a:t>
            </a:r>
          </a:p>
          <a:p>
            <a:pPr marL="115888" lvl="0" indent="0">
              <a:spcBef>
                <a:spcPts val="400"/>
              </a:spcBef>
              <a:spcAft>
                <a:spcPts val="400"/>
              </a:spcAft>
              <a:buNone/>
            </a:pPr>
            <a:r>
              <a:rPr lang="en-US" sz="1600" dirty="0">
                <a:sym typeface="Muli"/>
                <a:hlinkClick r:id="rId3">
                  <a:extLst>
                    <a:ext uri="{A12FA001-AC4F-418D-AE19-62706E023703}">
                      <ahyp:hlinkClr xmlns:ahyp="http://schemas.microsoft.com/office/drawing/2018/hyperlinkcolor" val="tx"/>
                    </a:ext>
                  </a:extLst>
                </a:hlinkClick>
              </a:rPr>
              <a:t>Take a Stand</a:t>
            </a:r>
            <a:endParaRPr lang="en-US" sz="1600" dirty="0">
              <a:sym typeface="Muli"/>
            </a:endParaRPr>
          </a:p>
          <a:p>
            <a:pPr marL="115888" lvl="0" indent="0">
              <a:spcBef>
                <a:spcPts val="400"/>
              </a:spcBef>
              <a:spcAft>
                <a:spcPts val="400"/>
              </a:spcAft>
              <a:buNone/>
            </a:pPr>
            <a:r>
              <a:rPr lang="en-US" sz="1600" dirty="0">
                <a:sym typeface="Muli"/>
                <a:hlinkClick r:id="rId4">
                  <a:extLst>
                    <a:ext uri="{A12FA001-AC4F-418D-AE19-62706E023703}">
                      <ahyp:hlinkClr xmlns:ahyp="http://schemas.microsoft.com/office/drawing/2018/hyperlinkcolor" val="tx"/>
                    </a:ext>
                  </a:extLst>
                </a:hlinkClick>
              </a:rPr>
              <a:t>Rank, Talk, Write</a:t>
            </a:r>
            <a:endParaRPr lang="en-US" sz="1600" dirty="0">
              <a:sym typeface="Muli"/>
            </a:endParaRPr>
          </a:p>
          <a:p>
            <a:pPr marL="115888" lvl="0" indent="0">
              <a:spcBef>
                <a:spcPts val="400"/>
              </a:spcBef>
              <a:spcAft>
                <a:spcPts val="400"/>
              </a:spcAft>
              <a:buNone/>
            </a:pPr>
            <a:r>
              <a:rPr lang="en-US" sz="1600" dirty="0">
                <a:sym typeface="Muli"/>
                <a:hlinkClick r:id="rId5">
                  <a:extLst>
                    <a:ext uri="{A12FA001-AC4F-418D-AE19-62706E023703}">
                      <ahyp:hlinkClr xmlns:ahyp="http://schemas.microsoft.com/office/drawing/2018/hyperlinkcolor" val="tx"/>
                    </a:ext>
                  </a:extLst>
                </a:hlinkClick>
              </a:rPr>
              <a:t>Discussion Appointments</a:t>
            </a:r>
            <a:endParaRPr lang="en-US" sz="1600" dirty="0">
              <a:sym typeface="Muli"/>
            </a:endParaRPr>
          </a:p>
          <a:p>
            <a:pPr marL="115888" lvl="0" indent="0">
              <a:spcBef>
                <a:spcPts val="400"/>
              </a:spcBef>
              <a:spcAft>
                <a:spcPts val="400"/>
              </a:spcAft>
              <a:buNone/>
            </a:pPr>
            <a:r>
              <a:rPr lang="en-US" sz="1600" dirty="0">
                <a:sym typeface="Muli"/>
                <a:hlinkClick r:id="rId6">
                  <a:extLst>
                    <a:ext uri="{A12FA001-AC4F-418D-AE19-62706E023703}">
                      <ahyp:hlinkClr xmlns:ahyp="http://schemas.microsoft.com/office/drawing/2018/hyperlinkcolor" val="tx"/>
                    </a:ext>
                  </a:extLst>
                </a:hlinkClick>
              </a:rPr>
              <a:t>Chalk Talk</a:t>
            </a:r>
            <a:r>
              <a:rPr lang="en-US" sz="1600" dirty="0">
                <a:sym typeface="Muli"/>
              </a:rPr>
              <a:t> or </a:t>
            </a:r>
            <a:r>
              <a:rPr lang="en-US" sz="1600" dirty="0">
                <a:sym typeface="Muli"/>
                <a:hlinkClick r:id="rId7">
                  <a:extLst>
                    <a:ext uri="{A12FA001-AC4F-418D-AE19-62706E023703}">
                      <ahyp:hlinkClr xmlns:ahyp="http://schemas.microsoft.com/office/drawing/2018/hyperlinkcolor" val="tx"/>
                    </a:ext>
                  </a:extLst>
                </a:hlinkClick>
              </a:rPr>
              <a:t>Concept Maps</a:t>
            </a:r>
            <a:r>
              <a:rPr lang="en-US" sz="1600" dirty="0">
                <a:sym typeface="Muli"/>
              </a:rPr>
              <a:t> or </a:t>
            </a:r>
            <a:r>
              <a:rPr lang="en-US" sz="1600" dirty="0">
                <a:sym typeface="Muli"/>
                <a:hlinkClick r:id="rId8">
                  <a:extLst>
                    <a:ext uri="{A12FA001-AC4F-418D-AE19-62706E023703}">
                      <ahyp:hlinkClr xmlns:ahyp="http://schemas.microsoft.com/office/drawing/2018/hyperlinkcolor" val="tx"/>
                    </a:ext>
                  </a:extLst>
                </a:hlinkClick>
              </a:rPr>
              <a:t>Virtual Word Walls</a:t>
            </a:r>
            <a:r>
              <a:rPr lang="en-US" sz="1600" dirty="0">
                <a:sym typeface="Muli"/>
              </a:rPr>
              <a:t> (see #1)</a:t>
            </a:r>
          </a:p>
          <a:p>
            <a:pPr marL="115888" lvl="0" indent="0">
              <a:spcBef>
                <a:spcPts val="400"/>
              </a:spcBef>
              <a:spcAft>
                <a:spcPts val="400"/>
              </a:spcAft>
              <a:buNone/>
            </a:pPr>
            <a:r>
              <a:rPr lang="en-US" sz="1600" dirty="0">
                <a:sym typeface="Muli"/>
                <a:hlinkClick r:id="rId9">
                  <a:extLst>
                    <a:ext uri="{A12FA001-AC4F-418D-AE19-62706E023703}">
                      <ahyp:hlinkClr xmlns:ahyp="http://schemas.microsoft.com/office/drawing/2018/hyperlinkcolor" val="tx"/>
                    </a:ext>
                  </a:extLst>
                </a:hlinkClick>
              </a:rPr>
              <a:t>I used to think….Now I think</a:t>
            </a:r>
            <a:r>
              <a:rPr lang="en-US" sz="1600" dirty="0">
                <a:sym typeface="Muli"/>
              </a:rPr>
              <a:t> (</a:t>
            </a:r>
            <a:r>
              <a:rPr lang="en-US" sz="1600" dirty="0">
                <a:sym typeface="Muli"/>
                <a:hlinkClick r:id="rId10">
                  <a:extLst>
                    <a:ext uri="{A12FA001-AC4F-418D-AE19-62706E023703}">
                      <ahyp:hlinkClr xmlns:ahyp="http://schemas.microsoft.com/office/drawing/2018/hyperlinkcolor" val="tx"/>
                    </a:ext>
                  </a:extLst>
                </a:hlinkClick>
              </a:rPr>
              <a:t>slide template</a:t>
            </a:r>
            <a:r>
              <a:rPr lang="en-US" sz="1600" dirty="0">
                <a:sym typeface="Muli"/>
              </a:rPr>
              <a:t>)</a:t>
            </a:r>
          </a:p>
        </p:txBody>
      </p:sp>
      <p:sp>
        <p:nvSpPr>
          <p:cNvPr id="7" name="Slide Number Placeholder 6">
            <a:extLst>
              <a:ext uri="{FF2B5EF4-FFF2-40B4-BE49-F238E27FC236}">
                <a16:creationId xmlns:a16="http://schemas.microsoft.com/office/drawing/2014/main" id="{97F0A9E0-BF01-464E-BB2A-07570C3D773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38</a:t>
            </a:fld>
            <a:endParaRPr lang="en-US" dirty="0"/>
          </a:p>
        </p:txBody>
      </p:sp>
    </p:spTree>
    <p:extLst>
      <p:ext uri="{BB962C8B-B14F-4D97-AF65-F5344CB8AC3E}">
        <p14:creationId xmlns:p14="http://schemas.microsoft.com/office/powerpoint/2010/main" val="228655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5438-57D9-104F-825C-4E753C2E27A7}"/>
              </a:ext>
            </a:extLst>
          </p:cNvPr>
          <p:cNvSpPr>
            <a:spLocks noGrp="1"/>
          </p:cNvSpPr>
          <p:nvPr>
            <p:ph type="title"/>
          </p:nvPr>
        </p:nvSpPr>
        <p:spPr/>
        <p:txBody>
          <a:bodyPr/>
          <a:lstStyle/>
          <a:p>
            <a:r>
              <a:rPr lang="en-US" dirty="0"/>
              <a:t>Problem Solving Task – Sharing Information</a:t>
            </a:r>
          </a:p>
        </p:txBody>
      </p:sp>
      <p:sp>
        <p:nvSpPr>
          <p:cNvPr id="4" name="Text Placeholder 3">
            <a:extLst>
              <a:ext uri="{FF2B5EF4-FFF2-40B4-BE49-F238E27FC236}">
                <a16:creationId xmlns:a16="http://schemas.microsoft.com/office/drawing/2014/main" id="{68FBC9CA-7DA7-FC42-9292-64D7D920F76E}"/>
              </a:ext>
            </a:extLst>
          </p:cNvPr>
          <p:cNvSpPr>
            <a:spLocks noGrp="1"/>
          </p:cNvSpPr>
          <p:nvPr>
            <p:ph type="body" idx="2"/>
          </p:nvPr>
        </p:nvSpPr>
        <p:spPr>
          <a:xfrm>
            <a:off x="533400" y="1681264"/>
            <a:ext cx="5334000" cy="1747736"/>
          </a:xfrm>
        </p:spPr>
        <p:txBody>
          <a:bodyPr>
            <a:noAutofit/>
          </a:bodyPr>
          <a:lstStyle/>
          <a:p>
            <a:pPr marL="114300" indent="0">
              <a:buNone/>
            </a:pPr>
            <a:r>
              <a:rPr lang="en-US" b="1" dirty="0">
                <a:solidFill>
                  <a:schemeClr val="accent1"/>
                </a:solidFill>
              </a:rPr>
              <a:t>What it is: </a:t>
            </a:r>
          </a:p>
          <a:p>
            <a:pPr marL="114300" indent="0">
              <a:buNone/>
            </a:pPr>
            <a:r>
              <a:rPr lang="en-US" sz="2000" dirty="0"/>
              <a:t>A task where students can engage in and </a:t>
            </a:r>
            <a:br>
              <a:rPr lang="en-US" sz="2000" dirty="0"/>
            </a:br>
            <a:r>
              <a:rPr lang="en-US" sz="2000" dirty="0"/>
              <a:t>then share out their approaches to problem solving/thinking about a question</a:t>
            </a:r>
          </a:p>
        </p:txBody>
      </p:sp>
      <p:sp>
        <p:nvSpPr>
          <p:cNvPr id="8" name="Text Placeholder 3">
            <a:extLst>
              <a:ext uri="{FF2B5EF4-FFF2-40B4-BE49-F238E27FC236}">
                <a16:creationId xmlns:a16="http://schemas.microsoft.com/office/drawing/2014/main" id="{D966143E-20F6-EF4E-A77B-F8C0A83DDB54}"/>
              </a:ext>
            </a:extLst>
          </p:cNvPr>
          <p:cNvSpPr txBox="1">
            <a:spLocks/>
          </p:cNvSpPr>
          <p:nvPr/>
        </p:nvSpPr>
        <p:spPr>
          <a:xfrm>
            <a:off x="6326223" y="1686128"/>
            <a:ext cx="5334000" cy="1747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Why is it engaging: </a:t>
            </a:r>
          </a:p>
          <a:p>
            <a:pPr marL="114300" indent="0">
              <a:buNone/>
            </a:pPr>
            <a:r>
              <a:rPr lang="en-US" sz="2000" dirty="0"/>
              <a:t>Students are able to actively engage in all dimensions of engagement</a:t>
            </a:r>
          </a:p>
        </p:txBody>
      </p:sp>
      <p:sp>
        <p:nvSpPr>
          <p:cNvPr id="9" name="Text Placeholder 3">
            <a:extLst>
              <a:ext uri="{FF2B5EF4-FFF2-40B4-BE49-F238E27FC236}">
                <a16:creationId xmlns:a16="http://schemas.microsoft.com/office/drawing/2014/main" id="{DAA73F7D-52ED-BF4C-B9F8-1B4D2A5998D4}"/>
              </a:ext>
            </a:extLst>
          </p:cNvPr>
          <p:cNvSpPr txBox="1">
            <a:spLocks/>
          </p:cNvSpPr>
          <p:nvPr/>
        </p:nvSpPr>
        <p:spPr>
          <a:xfrm>
            <a:off x="533400" y="3428999"/>
            <a:ext cx="5334000" cy="2895600"/>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What it leads to: </a:t>
            </a:r>
          </a:p>
          <a:p>
            <a:pPr marL="114300" indent="0">
              <a:buNone/>
            </a:pPr>
            <a:r>
              <a:rPr lang="en-US" sz="2000" dirty="0"/>
              <a:t>Students are then able to engage in higher order thinking including</a:t>
            </a:r>
          </a:p>
          <a:p>
            <a:pPr>
              <a:spcBef>
                <a:spcPts val="400"/>
              </a:spcBef>
              <a:buFont typeface="Wingdings" pitchFamily="2" charset="2"/>
              <a:buChar char="§"/>
            </a:pPr>
            <a:r>
              <a:rPr lang="en-US" sz="2000" dirty="0"/>
              <a:t>matching purpose to audience</a:t>
            </a:r>
          </a:p>
          <a:p>
            <a:pPr>
              <a:spcBef>
                <a:spcPts val="400"/>
              </a:spcBef>
              <a:buFont typeface="Wingdings" pitchFamily="2" charset="2"/>
              <a:buChar char="§"/>
            </a:pPr>
            <a:r>
              <a:rPr lang="en-US" sz="2000" dirty="0"/>
              <a:t>using metacognitive strategies to </a:t>
            </a:r>
            <a:br>
              <a:rPr lang="en-US" sz="2000" dirty="0"/>
            </a:br>
            <a:r>
              <a:rPr lang="en-US" sz="2000" dirty="0"/>
              <a:t>solve problems</a:t>
            </a:r>
          </a:p>
          <a:p>
            <a:pPr>
              <a:spcBef>
                <a:spcPts val="400"/>
              </a:spcBef>
              <a:buFont typeface="Wingdings" pitchFamily="2" charset="2"/>
              <a:buChar char="§"/>
            </a:pPr>
            <a:r>
              <a:rPr lang="en-US" sz="2000" dirty="0"/>
              <a:t>working with and responding others</a:t>
            </a:r>
          </a:p>
        </p:txBody>
      </p:sp>
      <p:sp>
        <p:nvSpPr>
          <p:cNvPr id="10" name="Text Placeholder 3">
            <a:extLst>
              <a:ext uri="{FF2B5EF4-FFF2-40B4-BE49-F238E27FC236}">
                <a16:creationId xmlns:a16="http://schemas.microsoft.com/office/drawing/2014/main" id="{17D5362F-D42C-044E-92A4-704BCB2C83C0}"/>
              </a:ext>
            </a:extLst>
          </p:cNvPr>
          <p:cNvSpPr txBox="1">
            <a:spLocks/>
          </p:cNvSpPr>
          <p:nvPr/>
        </p:nvSpPr>
        <p:spPr>
          <a:xfrm>
            <a:off x="6326222" y="3433864"/>
            <a:ext cx="5484777" cy="2890736"/>
          </a:xfrm>
          <a:prstGeom prst="rect">
            <a:avLst/>
          </a:prstGeom>
          <a:noFill/>
          <a:ln>
            <a:noFill/>
          </a:ln>
        </p:spPr>
        <p:txBody>
          <a:bodyPr spcFirstLastPara="1" vert="horz" wrap="square" lIns="0" tIns="0" rIns="0" bIns="0" rtlCol="0" anchor="t" anchorCtr="0">
            <a:noAutofit/>
          </a:bodyPr>
          <a:lstStyle>
            <a:lvl1pPr marL="457200" lvl="0"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lang="en-US" sz="2800" kern="1200">
                <a:solidFill>
                  <a:schemeClr val="tx1"/>
                </a:solidFill>
                <a:latin typeface="+mn-lt"/>
                <a:ea typeface="+mn-ea"/>
                <a:cs typeface="+mn-cs"/>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114300" indent="0">
              <a:buNone/>
            </a:pPr>
            <a:r>
              <a:rPr lang="en-US" b="1" dirty="0">
                <a:solidFill>
                  <a:schemeClr val="accent1"/>
                </a:solidFill>
              </a:rPr>
              <a:t>Examples: </a:t>
            </a:r>
          </a:p>
          <a:p>
            <a:pPr marL="115888" indent="0">
              <a:spcBef>
                <a:spcPts val="400"/>
              </a:spcBef>
              <a:spcAft>
                <a:spcPts val="400"/>
              </a:spcAft>
              <a:buNone/>
            </a:pPr>
            <a:r>
              <a:rPr lang="en-US" sz="1600" dirty="0">
                <a:sym typeface="Muli"/>
                <a:hlinkClick r:id="rId3">
                  <a:extLst>
                    <a:ext uri="{A12FA001-AC4F-418D-AE19-62706E023703}">
                      <ahyp:hlinkClr xmlns:ahyp="http://schemas.microsoft.com/office/drawing/2018/hyperlinkcolor" val="tx"/>
                    </a:ext>
                  </a:extLst>
                </a:hlinkClick>
              </a:rPr>
              <a:t>Take a Stand</a:t>
            </a:r>
            <a:endParaRPr lang="en-US" sz="1600" dirty="0">
              <a:sym typeface="Muli"/>
            </a:endParaRPr>
          </a:p>
          <a:p>
            <a:pPr marL="115888" indent="0">
              <a:spcBef>
                <a:spcPts val="400"/>
              </a:spcBef>
              <a:spcAft>
                <a:spcPts val="400"/>
              </a:spcAft>
              <a:buNone/>
            </a:pPr>
            <a:r>
              <a:rPr lang="en-US" sz="1600" dirty="0">
                <a:sym typeface="Muli"/>
                <a:hlinkClick r:id="rId4">
                  <a:extLst>
                    <a:ext uri="{A12FA001-AC4F-418D-AE19-62706E023703}">
                      <ahyp:hlinkClr xmlns:ahyp="http://schemas.microsoft.com/office/drawing/2018/hyperlinkcolor" val="tx"/>
                    </a:ext>
                  </a:extLst>
                </a:hlinkClick>
              </a:rPr>
              <a:t>Rank, Talk, Write</a:t>
            </a:r>
            <a:endParaRPr lang="en-US" sz="1600" dirty="0">
              <a:sym typeface="Muli"/>
            </a:endParaRPr>
          </a:p>
          <a:p>
            <a:pPr marL="115888" indent="0">
              <a:spcBef>
                <a:spcPts val="400"/>
              </a:spcBef>
              <a:spcAft>
                <a:spcPts val="400"/>
              </a:spcAft>
              <a:buNone/>
            </a:pPr>
            <a:r>
              <a:rPr lang="en-US" sz="1600" dirty="0">
                <a:sym typeface="Muli"/>
                <a:hlinkClick r:id="rId5">
                  <a:extLst>
                    <a:ext uri="{A12FA001-AC4F-418D-AE19-62706E023703}">
                      <ahyp:hlinkClr xmlns:ahyp="http://schemas.microsoft.com/office/drawing/2018/hyperlinkcolor" val="tx"/>
                    </a:ext>
                  </a:extLst>
                </a:hlinkClick>
              </a:rPr>
              <a:t>Discussion Appointments</a:t>
            </a:r>
            <a:r>
              <a:rPr lang="en-US" sz="1600" dirty="0">
                <a:sym typeface="Muli"/>
              </a:rPr>
              <a:t>  or </a:t>
            </a:r>
            <a:r>
              <a:rPr lang="en-US" sz="1600" dirty="0">
                <a:sym typeface="Muli"/>
                <a:hlinkClick r:id="rId6">
                  <a:extLst>
                    <a:ext uri="{A12FA001-AC4F-418D-AE19-62706E023703}">
                      <ahyp:hlinkClr xmlns:ahyp="http://schemas.microsoft.com/office/drawing/2018/hyperlinkcolor" val="tx"/>
                    </a:ext>
                  </a:extLst>
                </a:hlinkClick>
              </a:rPr>
              <a:t>Online Fishbowl</a:t>
            </a:r>
            <a:r>
              <a:rPr lang="en-US" sz="1600" dirty="0">
                <a:sym typeface="Muli"/>
              </a:rPr>
              <a:t> (see #10)</a:t>
            </a:r>
          </a:p>
          <a:p>
            <a:pPr marL="115888" indent="0">
              <a:spcBef>
                <a:spcPts val="400"/>
              </a:spcBef>
              <a:spcAft>
                <a:spcPts val="400"/>
              </a:spcAft>
              <a:buNone/>
            </a:pPr>
            <a:r>
              <a:rPr lang="en-US" sz="1600" dirty="0">
                <a:sym typeface="Muli"/>
                <a:hlinkClick r:id="rId7">
                  <a:extLst>
                    <a:ext uri="{A12FA001-AC4F-418D-AE19-62706E023703}">
                      <ahyp:hlinkClr xmlns:ahyp="http://schemas.microsoft.com/office/drawing/2018/hyperlinkcolor" val="tx"/>
                    </a:ext>
                  </a:extLst>
                </a:hlinkClick>
              </a:rPr>
              <a:t>Chalk Talk</a:t>
            </a:r>
            <a:endParaRPr lang="en-US" sz="1600" dirty="0">
              <a:sym typeface="Muli"/>
            </a:endParaRPr>
          </a:p>
          <a:p>
            <a:pPr marL="115888" indent="0">
              <a:spcBef>
                <a:spcPts val="400"/>
              </a:spcBef>
              <a:spcAft>
                <a:spcPts val="400"/>
              </a:spcAft>
              <a:buNone/>
            </a:pPr>
            <a:r>
              <a:rPr lang="en-US" sz="1600" dirty="0">
                <a:sym typeface="Muli"/>
                <a:hlinkClick r:id="rId8">
                  <a:extLst>
                    <a:ext uri="{A12FA001-AC4F-418D-AE19-62706E023703}">
                      <ahyp:hlinkClr xmlns:ahyp="http://schemas.microsoft.com/office/drawing/2018/hyperlinkcolor" val="tx"/>
                    </a:ext>
                  </a:extLst>
                </a:hlinkClick>
              </a:rPr>
              <a:t>Journaling/Blogging</a:t>
            </a:r>
            <a:endParaRPr lang="en-US" sz="1600" dirty="0">
              <a:sym typeface="Muli"/>
            </a:endParaRPr>
          </a:p>
        </p:txBody>
      </p:sp>
      <p:sp>
        <p:nvSpPr>
          <p:cNvPr id="7" name="Slide Number Placeholder 6">
            <a:extLst>
              <a:ext uri="{FF2B5EF4-FFF2-40B4-BE49-F238E27FC236}">
                <a16:creationId xmlns:a16="http://schemas.microsoft.com/office/drawing/2014/main" id="{97F0A9E0-BF01-464E-BB2A-07570C3D773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dirty="0"/>
          </a:p>
        </p:txBody>
      </p:sp>
    </p:spTree>
    <p:extLst>
      <p:ext uri="{BB962C8B-B14F-4D97-AF65-F5344CB8AC3E}">
        <p14:creationId xmlns:p14="http://schemas.microsoft.com/office/powerpoint/2010/main" val="247984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lvl="0"/>
            <a:r>
              <a:rPr lang="en-US" dirty="0"/>
              <a:t>Where Are We Going?</a:t>
            </a:r>
            <a:endParaRPr dirty="0"/>
          </a:p>
        </p:txBody>
      </p:sp>
      <p:sp>
        <p:nvSpPr>
          <p:cNvPr id="275" name="Google Shape;275;p23"/>
          <p:cNvSpPr txBox="1"/>
          <p:nvPr/>
        </p:nvSpPr>
        <p:spPr>
          <a:xfrm>
            <a:off x="288150" y="1642275"/>
            <a:ext cx="11615700" cy="600300"/>
          </a:xfrm>
          <a:prstGeom prst="rect">
            <a:avLst/>
          </a:prstGeom>
          <a:noFill/>
          <a:ln>
            <a:noFill/>
          </a:ln>
        </p:spPr>
        <p:txBody>
          <a:bodyPr spcFirstLastPara="1" wrap="square" lIns="91425" tIns="91425" rIns="91425" bIns="91425" anchor="t" anchorCtr="0">
            <a:spAutoFit/>
          </a:bodyPr>
          <a:lstStyle/>
          <a:p>
            <a:pPr lvl="0" algn="ctr"/>
            <a:r>
              <a:rPr lang="en-US" sz="2700" dirty="0">
                <a:solidFill>
                  <a:schemeClr val="accent1"/>
                </a:solidFill>
              </a:rPr>
              <a:t>A more specific deep dive into one aspect of the main areas</a:t>
            </a:r>
          </a:p>
        </p:txBody>
      </p:sp>
      <p:sp>
        <p:nvSpPr>
          <p:cNvPr id="271" name="Google Shape;271;p23"/>
          <p:cNvSpPr txBox="1">
            <a:spLocks noGrp="1"/>
          </p:cNvSpPr>
          <p:nvPr>
            <p:ph type="body" idx="1"/>
          </p:nvPr>
        </p:nvSpPr>
        <p:spPr>
          <a:xfrm>
            <a:off x="1003177" y="2376250"/>
            <a:ext cx="3780000" cy="1000500"/>
          </a:xfrm>
          <a:prstGeom prst="rect">
            <a:avLst/>
          </a:prstGeom>
        </p:spPr>
        <p:txBody>
          <a:bodyPr spcFirstLastPara="1" wrap="square" lIns="91425" tIns="91425" rIns="91425" bIns="91425" anchor="ctr" anchorCtr="0">
            <a:noAutofit/>
          </a:bodyPr>
          <a:lstStyle/>
          <a:p>
            <a:pPr marL="0" lvl="0" indent="0" algn="ctr" rtl="0">
              <a:spcBef>
                <a:spcPts val="600"/>
              </a:spcBef>
              <a:spcAft>
                <a:spcPts val="600"/>
              </a:spcAft>
              <a:buNone/>
            </a:pPr>
            <a:r>
              <a:rPr lang="en-US" dirty="0"/>
              <a:t>Structures &amp; Routines               </a:t>
            </a:r>
            <a:endParaRPr dirty="0"/>
          </a:p>
        </p:txBody>
      </p:sp>
      <p:sp>
        <p:nvSpPr>
          <p:cNvPr id="9" name="Google Shape;271;p23">
            <a:extLst>
              <a:ext uri="{FF2B5EF4-FFF2-40B4-BE49-F238E27FC236}">
                <a16:creationId xmlns:a16="http://schemas.microsoft.com/office/drawing/2014/main" id="{8A359882-A0F6-654C-9488-748BDF0FA41F}"/>
              </a:ext>
            </a:extLst>
          </p:cNvPr>
          <p:cNvSpPr txBox="1">
            <a:spLocks/>
          </p:cNvSpPr>
          <p:nvPr/>
        </p:nvSpPr>
        <p:spPr>
          <a:xfrm>
            <a:off x="4783176" y="2376250"/>
            <a:ext cx="6875423" cy="1000500"/>
          </a:xfrm>
          <a:prstGeom prst="rect">
            <a:avLst/>
          </a:prstGeom>
          <a:solidFill>
            <a:schemeClr val="bg1"/>
          </a:solidFill>
          <a:ln>
            <a:solidFill>
              <a:schemeClr val="bg2">
                <a:lumMod val="75000"/>
              </a:schemeClr>
            </a:solidFill>
          </a:ln>
        </p:spPr>
        <p:txBody>
          <a:bodyPr spcFirstLastPara="1" vert="horz" wrap="square" lIns="91425" tIns="91425" rIns="91425" bIns="91425" rtlCol="0" anchor="ctr" anchorCtr="0">
            <a:normAutofit lnSpcReduction="10000"/>
          </a:bodyPr>
          <a:lstStyle>
            <a:lvl1pPr marL="457200" lvl="0" indent="-228600" algn="l" defTabSz="914400" rtl="0" eaLnBrk="1" latinLnBrk="0" hangingPunct="1">
              <a:lnSpc>
                <a:spcPct val="100000"/>
              </a:lnSpc>
              <a:spcBef>
                <a:spcPts val="600"/>
              </a:spcBef>
              <a:spcAft>
                <a:spcPts val="0"/>
              </a:spcAft>
              <a:buClr>
                <a:schemeClr val="bg2">
                  <a:lumMod val="75000"/>
                </a:schemeClr>
              </a:buClr>
              <a:buSzPts val="2400"/>
              <a:buFont typeface="Wingdings" pitchFamily="2" charset="2"/>
              <a:buNone/>
              <a:defRPr lang="en-US" sz="2400" kern="1200">
                <a:solidFill>
                  <a:schemeClr val="lt1"/>
                </a:solidFill>
                <a:latin typeface="+mn-lt"/>
                <a:ea typeface="+mn-ea"/>
                <a:cs typeface="+mn-cs"/>
              </a:defRPr>
            </a:lvl1pPr>
            <a:lvl2pPr marL="914400" lvl="1" indent="-228600" algn="l" defTabSz="914400" rtl="0" eaLnBrk="1" latinLnBrk="0" hangingPunct="1">
              <a:lnSpc>
                <a:spcPct val="100000"/>
              </a:lnSpc>
              <a:spcBef>
                <a:spcPts val="600"/>
              </a:spcBef>
              <a:spcAft>
                <a:spcPts val="0"/>
              </a:spcAft>
              <a:buClr>
                <a:schemeClr val="tx2"/>
              </a:buClr>
              <a:buSzPts val="2400"/>
              <a:buFont typeface="Wingdings" pitchFamily="2" charset="2"/>
              <a:buNone/>
              <a:defRPr sz="2400" kern="1200">
                <a:solidFill>
                  <a:schemeClr val="tx1"/>
                </a:solidFill>
                <a:latin typeface="+mn-lt"/>
                <a:ea typeface="+mn-ea"/>
                <a:cs typeface="+mn-cs"/>
              </a:defRPr>
            </a:lvl2pPr>
            <a:lvl3pPr marL="1371600" lvl="2" indent="-228600" algn="l" defTabSz="914400" rtl="0" eaLnBrk="1" latinLnBrk="0" hangingPunct="1">
              <a:lnSpc>
                <a:spcPct val="100000"/>
              </a:lnSpc>
              <a:spcBef>
                <a:spcPts val="600"/>
              </a:spcBef>
              <a:spcAft>
                <a:spcPts val="0"/>
              </a:spcAft>
              <a:buClr>
                <a:schemeClr val="bg2">
                  <a:lumMod val="75000"/>
                </a:schemeClr>
              </a:buClr>
              <a:buSzPts val="2000"/>
              <a:buFont typeface="Wingdings" pitchFamily="2" charset="2"/>
              <a:buNone/>
              <a:defRPr sz="2000" kern="1200">
                <a:solidFill>
                  <a:schemeClr val="tx1"/>
                </a:solidFill>
                <a:latin typeface="+mn-lt"/>
                <a:ea typeface="+mn-ea"/>
                <a:cs typeface="+mn-cs"/>
              </a:defRPr>
            </a:lvl3pPr>
            <a:lvl4pPr marL="1828800" lvl="3" indent="-228600" algn="l" defTabSz="914400" rtl="0" eaLnBrk="1" latinLnBrk="0" hangingPunct="1">
              <a:lnSpc>
                <a:spcPct val="100000"/>
              </a:lnSpc>
              <a:spcBef>
                <a:spcPts val="600"/>
              </a:spcBef>
              <a:spcAft>
                <a:spcPts val="0"/>
              </a:spcAft>
              <a:buClr>
                <a:schemeClr val="tx2"/>
              </a:buClr>
              <a:buSzPts val="1600"/>
              <a:buFont typeface="Wingdings" pitchFamily="2" charset="2"/>
              <a:buNone/>
              <a:defRPr sz="1600" kern="1200">
                <a:solidFill>
                  <a:schemeClr val="tx1"/>
                </a:solidFill>
                <a:latin typeface="+mn-lt"/>
                <a:ea typeface="+mn-ea"/>
                <a:cs typeface="+mn-cs"/>
              </a:defRPr>
            </a:lvl4pPr>
            <a:lvl5pPr marL="2286000" lvl="4" indent="-228600" algn="l" defTabSz="914400" rtl="0" eaLnBrk="1" latinLnBrk="0" hangingPunct="1">
              <a:lnSpc>
                <a:spcPct val="100000"/>
              </a:lnSpc>
              <a:spcBef>
                <a:spcPts val="600"/>
              </a:spcBef>
              <a:spcAft>
                <a:spcPts val="0"/>
              </a:spcAft>
              <a:buClr>
                <a:schemeClr val="bg2">
                  <a:lumMod val="75000"/>
                </a:schemeClr>
              </a:buClr>
              <a:buSzPts val="1400"/>
              <a:buFont typeface="Wingdings" pitchFamily="2" charset="2"/>
              <a:buNone/>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0" indent="0">
              <a:spcAft>
                <a:spcPts val="600"/>
              </a:spcAft>
            </a:pPr>
            <a:r>
              <a:rPr lang="en-US" dirty="0">
                <a:solidFill>
                  <a:schemeClr val="tx1"/>
                </a:solidFill>
              </a:rPr>
              <a:t>A structure for integrating EdTech tools </a:t>
            </a:r>
            <a:br>
              <a:rPr lang="en-US" dirty="0">
                <a:solidFill>
                  <a:schemeClr val="tx1"/>
                </a:solidFill>
              </a:rPr>
            </a:br>
            <a:r>
              <a:rPr lang="en-US" dirty="0">
                <a:solidFill>
                  <a:schemeClr val="tx1"/>
                </a:solidFill>
              </a:rPr>
              <a:t>in meaningful ways</a:t>
            </a:r>
          </a:p>
        </p:txBody>
      </p:sp>
      <p:sp>
        <p:nvSpPr>
          <p:cNvPr id="12" name="Google Shape;291;p24" descr="green star highlighting &quot;Curriculum, Instruction &amp; Assessment&quot;">
            <a:extLst>
              <a:ext uri="{FF2B5EF4-FFF2-40B4-BE49-F238E27FC236}">
                <a16:creationId xmlns:a16="http://schemas.microsoft.com/office/drawing/2014/main" id="{D7954986-CA2F-0940-A5F4-1AD6349A5CB2}"/>
              </a:ext>
            </a:extLst>
          </p:cNvPr>
          <p:cNvSpPr/>
          <p:nvPr/>
        </p:nvSpPr>
        <p:spPr>
          <a:xfrm>
            <a:off x="287550" y="3629100"/>
            <a:ext cx="626850" cy="600300"/>
          </a:xfrm>
          <a:prstGeom prst="star5">
            <a:avLst>
              <a:gd name="adj" fmla="val 19098"/>
              <a:gd name="hf" fmla="val 105146"/>
              <a:gd name="vf" fmla="val 110557"/>
            </a:avLst>
          </a:pr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3"/>
          <p:cNvSpPr txBox="1">
            <a:spLocks noGrp="1"/>
          </p:cNvSpPr>
          <p:nvPr>
            <p:ph type="body" idx="3"/>
          </p:nvPr>
        </p:nvSpPr>
        <p:spPr>
          <a:xfrm>
            <a:off x="1003177" y="3429000"/>
            <a:ext cx="3780000" cy="1000500"/>
          </a:xfrm>
          <a:prstGeom prst="rect">
            <a:avLst/>
          </a:prstGeom>
        </p:spPr>
        <p:txBody>
          <a:bodyPr spcFirstLastPara="1" wrap="square" lIns="91425" tIns="91425" rIns="91425" bIns="91425" anchor="t" anchorCtr="0">
            <a:normAutofit lnSpcReduction="10000"/>
          </a:bodyPr>
          <a:lstStyle/>
          <a:p>
            <a:pPr marL="0" lvl="0" indent="0" algn="ctr" rtl="0">
              <a:spcBef>
                <a:spcPts val="600"/>
              </a:spcBef>
              <a:spcAft>
                <a:spcPts val="600"/>
              </a:spcAft>
              <a:buNone/>
            </a:pPr>
            <a:r>
              <a:rPr lang="en-US" dirty="0"/>
              <a:t>Curriculum, Instruction </a:t>
            </a:r>
            <a:br>
              <a:rPr lang="en-US" dirty="0"/>
            </a:br>
            <a:r>
              <a:rPr lang="en-US" dirty="0"/>
              <a:t>&amp; Assessment</a:t>
            </a:r>
            <a:endParaRPr dirty="0"/>
          </a:p>
        </p:txBody>
      </p:sp>
      <p:sp>
        <p:nvSpPr>
          <p:cNvPr id="10" name="Google Shape;273;p23">
            <a:extLst>
              <a:ext uri="{FF2B5EF4-FFF2-40B4-BE49-F238E27FC236}">
                <a16:creationId xmlns:a16="http://schemas.microsoft.com/office/drawing/2014/main" id="{0DF21817-3373-CE49-A56C-D93A1C57A250}"/>
              </a:ext>
            </a:extLst>
          </p:cNvPr>
          <p:cNvSpPr txBox="1">
            <a:spLocks/>
          </p:cNvSpPr>
          <p:nvPr/>
        </p:nvSpPr>
        <p:spPr>
          <a:xfrm>
            <a:off x="4783177" y="3429000"/>
            <a:ext cx="6875422" cy="1000500"/>
          </a:xfrm>
          <a:prstGeom prst="rect">
            <a:avLst/>
          </a:prstGeom>
          <a:solidFill>
            <a:schemeClr val="bg1"/>
          </a:solidFill>
          <a:ln>
            <a:solidFill>
              <a:schemeClr val="tx2"/>
            </a:solidFill>
          </a:ln>
        </p:spPr>
        <p:txBody>
          <a:bodyPr spcFirstLastPara="1" vert="horz" wrap="square" lIns="91425" tIns="91425" rIns="91425" bIns="91425" rtlCol="0" anchor="t" anchorCtr="0">
            <a:normAutofit lnSpcReduction="10000"/>
          </a:bodyPr>
          <a:lstStyle>
            <a:lvl1pPr marL="457200" lvl="0" indent="-228600" algn="l" defTabSz="914400" rtl="0" eaLnBrk="1" latinLnBrk="0" hangingPunct="1">
              <a:lnSpc>
                <a:spcPct val="100000"/>
              </a:lnSpc>
              <a:spcBef>
                <a:spcPts val="600"/>
              </a:spcBef>
              <a:spcAft>
                <a:spcPts val="0"/>
              </a:spcAft>
              <a:buClr>
                <a:schemeClr val="bg2">
                  <a:lumMod val="75000"/>
                </a:schemeClr>
              </a:buClr>
              <a:buSzPts val="2400"/>
              <a:buFont typeface="Wingdings" pitchFamily="2" charset="2"/>
              <a:buNone/>
              <a:defRPr lang="en-US" sz="2400" kern="1200">
                <a:solidFill>
                  <a:schemeClr val="lt1"/>
                </a:solidFill>
                <a:latin typeface="Arial"/>
                <a:ea typeface="Arial"/>
                <a:cs typeface="Arial"/>
                <a:sym typeface="Arial"/>
              </a:defRPr>
            </a:lvl1pPr>
            <a:lvl2pPr marL="914400" lvl="1"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2400" kern="1200">
                <a:solidFill>
                  <a:schemeClr val="tx1"/>
                </a:solidFill>
                <a:latin typeface="+mn-lt"/>
                <a:ea typeface="+mn-ea"/>
                <a:cs typeface="+mn-cs"/>
              </a:defRPr>
            </a:lvl2pPr>
            <a:lvl3pPr marL="1371600" lvl="2"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100000"/>
              </a:lnSpc>
              <a:spcBef>
                <a:spcPts val="600"/>
              </a:spcBef>
              <a:spcAft>
                <a:spcPts val="0"/>
              </a:spcAft>
              <a:buClr>
                <a:schemeClr val="tx2"/>
              </a:buClr>
              <a:buSzPts val="1800"/>
              <a:buFont typeface="Wingdings" pitchFamily="2" charset="2"/>
              <a:buChar char="▪"/>
              <a:defRPr sz="1600" kern="1200">
                <a:solidFill>
                  <a:schemeClr val="tx1"/>
                </a:solidFill>
                <a:latin typeface="+mn-lt"/>
                <a:ea typeface="+mn-ea"/>
                <a:cs typeface="+mn-cs"/>
              </a:defRPr>
            </a:lvl4pPr>
            <a:lvl5pPr marL="2286000" lvl="4" indent="-342900" algn="l" defTabSz="914400" rtl="0" eaLnBrk="1" latinLnBrk="0" hangingPunct="1">
              <a:lnSpc>
                <a:spcPct val="100000"/>
              </a:lnSpc>
              <a:spcBef>
                <a:spcPts val="600"/>
              </a:spcBef>
              <a:spcAft>
                <a:spcPts val="0"/>
              </a:spcAft>
              <a:buClr>
                <a:schemeClr val="bg2">
                  <a:lumMod val="75000"/>
                </a:schemeClr>
              </a:buClr>
              <a:buSzPts val="1800"/>
              <a:buFont typeface="Wingdings" pitchFamily="2" charset="2"/>
              <a:buChar char="▪"/>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0" indent="0">
              <a:spcAft>
                <a:spcPts val="600"/>
              </a:spcAft>
            </a:pPr>
            <a:r>
              <a:rPr lang="en-US" dirty="0">
                <a:solidFill>
                  <a:schemeClr val="tx1"/>
                </a:solidFill>
              </a:rPr>
              <a:t>Deepening an understanding of different </a:t>
            </a:r>
            <a:br>
              <a:rPr lang="en-US" dirty="0">
                <a:solidFill>
                  <a:schemeClr val="tx1"/>
                </a:solidFill>
              </a:rPr>
            </a:br>
            <a:r>
              <a:rPr lang="en-US" dirty="0">
                <a:solidFill>
                  <a:schemeClr val="tx1"/>
                </a:solidFill>
              </a:rPr>
              <a:t>types of engagement &amp; strategies</a:t>
            </a:r>
          </a:p>
        </p:txBody>
      </p:sp>
      <p:sp>
        <p:nvSpPr>
          <p:cNvPr id="274" name="Google Shape;274;p23"/>
          <p:cNvSpPr txBox="1">
            <a:spLocks noGrp="1"/>
          </p:cNvSpPr>
          <p:nvPr>
            <p:ph type="body" idx="1"/>
          </p:nvPr>
        </p:nvSpPr>
        <p:spPr>
          <a:xfrm>
            <a:off x="1003177" y="4495800"/>
            <a:ext cx="3780000" cy="10005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600"/>
              </a:spcBef>
              <a:spcAft>
                <a:spcPts val="600"/>
              </a:spcAft>
              <a:buNone/>
            </a:pPr>
            <a:r>
              <a:rPr lang="en-US" dirty="0"/>
              <a:t>Community Building </a:t>
            </a:r>
            <a:br>
              <a:rPr lang="en-US" dirty="0"/>
            </a:br>
            <a:r>
              <a:rPr lang="en-US" dirty="0"/>
              <a:t>&amp; Communication</a:t>
            </a:r>
            <a:endParaRPr dirty="0"/>
          </a:p>
        </p:txBody>
      </p:sp>
      <p:sp>
        <p:nvSpPr>
          <p:cNvPr id="11" name="Google Shape;274;p23">
            <a:extLst>
              <a:ext uri="{FF2B5EF4-FFF2-40B4-BE49-F238E27FC236}">
                <a16:creationId xmlns:a16="http://schemas.microsoft.com/office/drawing/2014/main" id="{C5DBD83D-BF9F-8349-B192-712E77B709FD}"/>
              </a:ext>
            </a:extLst>
          </p:cNvPr>
          <p:cNvSpPr txBox="1">
            <a:spLocks/>
          </p:cNvSpPr>
          <p:nvPr/>
        </p:nvSpPr>
        <p:spPr>
          <a:xfrm>
            <a:off x="4783176" y="4495800"/>
            <a:ext cx="6875421" cy="1000500"/>
          </a:xfrm>
          <a:prstGeom prst="rect">
            <a:avLst/>
          </a:prstGeom>
          <a:solidFill>
            <a:schemeClr val="bg1"/>
          </a:solidFill>
          <a:ln>
            <a:solidFill>
              <a:schemeClr val="accent3"/>
            </a:solidFill>
          </a:ln>
        </p:spPr>
        <p:txBody>
          <a:bodyPr spcFirstLastPara="1" vert="horz" wrap="square" lIns="91425" tIns="91425" rIns="91425" bIns="91425" rtlCol="0" anchor="t" anchorCtr="0">
            <a:normAutofit lnSpcReduction="10000"/>
          </a:bodyPr>
          <a:lstStyle>
            <a:lvl1pPr marL="457200" lvl="0" indent="-228600" algn="l" defTabSz="914400" rtl="0" eaLnBrk="1" latinLnBrk="0" hangingPunct="1">
              <a:lnSpc>
                <a:spcPct val="100000"/>
              </a:lnSpc>
              <a:spcBef>
                <a:spcPts val="600"/>
              </a:spcBef>
              <a:spcAft>
                <a:spcPts val="0"/>
              </a:spcAft>
              <a:buClr>
                <a:schemeClr val="bg2">
                  <a:lumMod val="75000"/>
                </a:schemeClr>
              </a:buClr>
              <a:buSzPts val="2400"/>
              <a:buFont typeface="Wingdings" pitchFamily="2" charset="2"/>
              <a:buNone/>
              <a:defRPr lang="en-US" sz="2400" kern="1200">
                <a:solidFill>
                  <a:schemeClr val="lt1"/>
                </a:solidFill>
                <a:latin typeface="+mn-lt"/>
                <a:ea typeface="+mn-ea"/>
                <a:cs typeface="+mn-cs"/>
              </a:defRPr>
            </a:lvl1pPr>
            <a:lvl2pPr marL="914400" lvl="1" indent="-228600" algn="l" defTabSz="914400" rtl="0" eaLnBrk="1" latinLnBrk="0" hangingPunct="1">
              <a:lnSpc>
                <a:spcPct val="100000"/>
              </a:lnSpc>
              <a:spcBef>
                <a:spcPts val="600"/>
              </a:spcBef>
              <a:spcAft>
                <a:spcPts val="0"/>
              </a:spcAft>
              <a:buClr>
                <a:schemeClr val="tx2"/>
              </a:buClr>
              <a:buSzPts val="2400"/>
              <a:buFont typeface="Wingdings" pitchFamily="2" charset="2"/>
              <a:buNone/>
              <a:defRPr sz="2400" kern="1200">
                <a:solidFill>
                  <a:schemeClr val="tx1"/>
                </a:solidFill>
                <a:latin typeface="+mn-lt"/>
                <a:ea typeface="+mn-ea"/>
                <a:cs typeface="+mn-cs"/>
              </a:defRPr>
            </a:lvl2pPr>
            <a:lvl3pPr marL="1371600" lvl="2" indent="-228600" algn="l" defTabSz="914400" rtl="0" eaLnBrk="1" latinLnBrk="0" hangingPunct="1">
              <a:lnSpc>
                <a:spcPct val="100000"/>
              </a:lnSpc>
              <a:spcBef>
                <a:spcPts val="600"/>
              </a:spcBef>
              <a:spcAft>
                <a:spcPts val="0"/>
              </a:spcAft>
              <a:buClr>
                <a:schemeClr val="bg2">
                  <a:lumMod val="75000"/>
                </a:schemeClr>
              </a:buClr>
              <a:buSzPts val="2000"/>
              <a:buFont typeface="Wingdings" pitchFamily="2" charset="2"/>
              <a:buNone/>
              <a:defRPr sz="2000" kern="1200">
                <a:solidFill>
                  <a:schemeClr val="tx1"/>
                </a:solidFill>
                <a:latin typeface="+mn-lt"/>
                <a:ea typeface="+mn-ea"/>
                <a:cs typeface="+mn-cs"/>
              </a:defRPr>
            </a:lvl3pPr>
            <a:lvl4pPr marL="1828800" lvl="3" indent="-228600" algn="l" defTabSz="914400" rtl="0" eaLnBrk="1" latinLnBrk="0" hangingPunct="1">
              <a:lnSpc>
                <a:spcPct val="100000"/>
              </a:lnSpc>
              <a:spcBef>
                <a:spcPts val="600"/>
              </a:spcBef>
              <a:spcAft>
                <a:spcPts val="0"/>
              </a:spcAft>
              <a:buClr>
                <a:schemeClr val="tx2"/>
              </a:buClr>
              <a:buSzPts val="1600"/>
              <a:buFont typeface="Wingdings" pitchFamily="2" charset="2"/>
              <a:buNone/>
              <a:defRPr sz="1600" kern="1200">
                <a:solidFill>
                  <a:schemeClr val="tx1"/>
                </a:solidFill>
                <a:latin typeface="+mn-lt"/>
                <a:ea typeface="+mn-ea"/>
                <a:cs typeface="+mn-cs"/>
              </a:defRPr>
            </a:lvl4pPr>
            <a:lvl5pPr marL="2286000" lvl="4" indent="-228600" algn="l" defTabSz="914400" rtl="0" eaLnBrk="1" latinLnBrk="0" hangingPunct="1">
              <a:lnSpc>
                <a:spcPct val="100000"/>
              </a:lnSpc>
              <a:spcBef>
                <a:spcPts val="600"/>
              </a:spcBef>
              <a:spcAft>
                <a:spcPts val="0"/>
              </a:spcAft>
              <a:buClr>
                <a:schemeClr val="bg2">
                  <a:lumMod val="75000"/>
                </a:schemeClr>
              </a:buClr>
              <a:buSzPts val="1400"/>
              <a:buFont typeface="Wingdings" pitchFamily="2" charset="2"/>
              <a:buNone/>
              <a:defRPr sz="1400" kern="1200">
                <a:solidFill>
                  <a:schemeClr val="tx1"/>
                </a:solidFill>
                <a:latin typeface="+mn-lt"/>
                <a:ea typeface="+mn-ea"/>
                <a:cs typeface="+mn-cs"/>
              </a:defRPr>
            </a:lvl5pPr>
            <a:lvl6pPr marL="2743200" lvl="5" indent="-342900" algn="l" defTabSz="914400" rtl="0" eaLnBrk="1" latinLnBrk="0" hangingPunct="1">
              <a:lnSpc>
                <a:spcPct val="90000"/>
              </a:lnSpc>
              <a:spcBef>
                <a:spcPts val="6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400"/>
              </a:spcBef>
              <a:spcAft>
                <a:spcPts val="0"/>
              </a:spcAft>
              <a:buClr>
                <a:schemeClr val="accent1"/>
              </a:buClr>
              <a:buSzPts val="1800"/>
              <a:buFont typeface="Wingdings 3" pitchFamily="18" charset="2"/>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400"/>
              </a:spcBef>
              <a:spcAft>
                <a:spcPts val="400"/>
              </a:spcAft>
              <a:buClr>
                <a:schemeClr val="accent1"/>
              </a:buClr>
              <a:buSzPts val="1800"/>
              <a:buFont typeface="Wingdings 3" pitchFamily="18" charset="2"/>
              <a:buChar char="🢝"/>
              <a:defRPr sz="1400" kern="1200">
                <a:solidFill>
                  <a:schemeClr val="tx1"/>
                </a:solidFill>
                <a:latin typeface="+mn-lt"/>
                <a:ea typeface="+mn-ea"/>
                <a:cs typeface="+mn-cs"/>
              </a:defRPr>
            </a:lvl9pPr>
          </a:lstStyle>
          <a:p>
            <a:pPr marL="0" indent="0">
              <a:spcAft>
                <a:spcPts val="600"/>
              </a:spcAft>
            </a:pPr>
            <a:r>
              <a:rPr lang="en-US" dirty="0">
                <a:solidFill>
                  <a:schemeClr val="tx1"/>
                </a:solidFill>
              </a:rPr>
              <a:t>Specific purposes &amp; strategies </a:t>
            </a:r>
            <a:br>
              <a:rPr lang="en-US" dirty="0">
                <a:solidFill>
                  <a:schemeClr val="tx1"/>
                </a:solidFill>
              </a:rPr>
            </a:br>
            <a:r>
              <a:rPr lang="en-US" dirty="0">
                <a:solidFill>
                  <a:schemeClr val="tx1"/>
                </a:solidFill>
              </a:rPr>
              <a:t>to build community</a:t>
            </a:r>
          </a:p>
        </p:txBody>
      </p:sp>
      <p:sp>
        <p:nvSpPr>
          <p:cNvPr id="272" name="Google Shape;272;p23"/>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942682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51EA19-954D-B147-9607-F45DD6951D2C}"/>
              </a:ext>
            </a:extLst>
          </p:cNvPr>
          <p:cNvSpPr>
            <a:spLocks noGrp="1"/>
          </p:cNvSpPr>
          <p:nvPr>
            <p:ph type="title"/>
          </p:nvPr>
        </p:nvSpPr>
        <p:spPr>
          <a:xfrm>
            <a:off x="990600" y="562583"/>
            <a:ext cx="8001000" cy="3476017"/>
          </a:xfrm>
        </p:spPr>
        <p:txBody>
          <a:bodyPr/>
          <a:lstStyle/>
          <a:p>
            <a:pPr>
              <a:spcAft>
                <a:spcPts val="1200"/>
              </a:spcAft>
            </a:pPr>
            <a:r>
              <a:rPr lang="en-US" b="1" dirty="0">
                <a:solidFill>
                  <a:schemeClr val="lt1"/>
                </a:solidFill>
              </a:rPr>
              <a:t>Optimistic Closure</a:t>
            </a:r>
            <a:br>
              <a:rPr lang="en-US" b="1" dirty="0">
                <a:solidFill>
                  <a:schemeClr val="lt1"/>
                </a:solidFill>
              </a:rPr>
            </a:br>
            <a:br>
              <a:rPr lang="en-US" b="1" dirty="0">
                <a:solidFill>
                  <a:schemeClr val="lt1"/>
                </a:solidFill>
              </a:rPr>
            </a:br>
            <a:r>
              <a:rPr lang="en-US" dirty="0"/>
              <a:t>“Tell me and I forget. </a:t>
            </a:r>
            <a:br>
              <a:rPr lang="en-US" dirty="0"/>
            </a:br>
            <a:r>
              <a:rPr lang="en-US" dirty="0"/>
              <a:t>Teach me and I remember. Involve me and I learn.”</a:t>
            </a:r>
          </a:p>
        </p:txBody>
      </p:sp>
      <p:sp>
        <p:nvSpPr>
          <p:cNvPr id="9" name="Content Placeholder 8">
            <a:extLst>
              <a:ext uri="{FF2B5EF4-FFF2-40B4-BE49-F238E27FC236}">
                <a16:creationId xmlns:a16="http://schemas.microsoft.com/office/drawing/2014/main" id="{DFFD0E1C-AD45-104E-8F31-ED844D4A6F98}"/>
              </a:ext>
            </a:extLst>
          </p:cNvPr>
          <p:cNvSpPr>
            <a:spLocks noGrp="1"/>
          </p:cNvSpPr>
          <p:nvPr>
            <p:ph sz="quarter" idx="11"/>
          </p:nvPr>
        </p:nvSpPr>
        <p:spPr>
          <a:xfrm>
            <a:off x="990600" y="4038600"/>
            <a:ext cx="8001000" cy="533400"/>
          </a:xfrm>
        </p:spPr>
        <p:txBody>
          <a:bodyPr>
            <a:normAutofit/>
          </a:bodyPr>
          <a:lstStyle/>
          <a:p>
            <a:r>
              <a:rPr lang="en-US" dirty="0"/>
              <a:t>— Benjamin Franklin</a:t>
            </a:r>
          </a:p>
        </p:txBody>
      </p:sp>
      <p:sp>
        <p:nvSpPr>
          <p:cNvPr id="10" name="Content Placeholder 8">
            <a:extLst>
              <a:ext uri="{FF2B5EF4-FFF2-40B4-BE49-F238E27FC236}">
                <a16:creationId xmlns:a16="http://schemas.microsoft.com/office/drawing/2014/main" id="{8228226C-E064-C840-BF49-2B85E3DA6515}"/>
              </a:ext>
            </a:extLst>
          </p:cNvPr>
          <p:cNvSpPr txBox="1">
            <a:spLocks/>
          </p:cNvSpPr>
          <p:nvPr/>
        </p:nvSpPr>
        <p:spPr>
          <a:xfrm>
            <a:off x="990600" y="5102157"/>
            <a:ext cx="5791200" cy="609600"/>
          </a:xfrm>
          <a:prstGeom prst="rect">
            <a:avLst/>
          </a:prstGeom>
        </p:spPr>
        <p:txBody>
          <a:bodyPr vert="horz" lIns="45720" tIns="45720" rIns="45720" bIns="45720" rtlCol="0">
            <a:noAutofit/>
          </a:bodyPr>
          <a:lstStyle>
            <a:lvl1pPr marL="0" indent="0" algn="l" defTabSz="914400" rtl="0" eaLnBrk="1" latinLnBrk="0" hangingPunct="1">
              <a:lnSpc>
                <a:spcPct val="100000"/>
              </a:lnSpc>
              <a:spcBef>
                <a:spcPts val="600"/>
              </a:spcBef>
              <a:spcAft>
                <a:spcPts val="600"/>
              </a:spcAft>
              <a:buClrTx/>
              <a:buSzPct val="100000"/>
              <a:buFont typeface="Wingdings" pitchFamily="2" charset="2"/>
              <a:buNone/>
              <a:defRPr lang="en-US" sz="28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Tx/>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Tx/>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Tx/>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Tx/>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What are 2 things from today’s learning that you can connect with this quote?</a:t>
            </a:r>
          </a:p>
        </p:txBody>
      </p:sp>
      <p:sp>
        <p:nvSpPr>
          <p:cNvPr id="7" name="Slide Number Placeholder 6">
            <a:extLst>
              <a:ext uri="{FF2B5EF4-FFF2-40B4-BE49-F238E27FC236}">
                <a16:creationId xmlns:a16="http://schemas.microsoft.com/office/drawing/2014/main" id="{7230052F-0F5D-1443-8264-D0C73725E837}"/>
              </a:ext>
            </a:extLst>
          </p:cNvPr>
          <p:cNvSpPr>
            <a:spLocks noGrp="1"/>
          </p:cNvSpPr>
          <p:nvPr>
            <p:ph type="sldNum" sz="quarter" idx="10"/>
          </p:nvPr>
        </p:nvSpPr>
        <p:spPr/>
        <p:txBody>
          <a:bodyPr/>
          <a:lstStyle/>
          <a:p>
            <a:pPr marL="0" lvl="0" indent="0" algn="l" rtl="0">
              <a:spcBef>
                <a:spcPts val="0"/>
              </a:spcBef>
              <a:spcAft>
                <a:spcPts val="0"/>
              </a:spcAft>
              <a:buNone/>
            </a:pPr>
            <a:fld id="{00000000-1234-1234-1234-123412341234}" type="slidenum">
              <a:rPr lang="en-US" smtClean="0"/>
              <a:t>40</a:t>
            </a:fld>
            <a:endParaRPr lang="en-US" dirty="0"/>
          </a:p>
        </p:txBody>
      </p:sp>
    </p:spTree>
    <p:extLst>
      <p:ext uri="{BB962C8B-B14F-4D97-AF65-F5344CB8AC3E}">
        <p14:creationId xmlns:p14="http://schemas.microsoft.com/office/powerpoint/2010/main" val="3384450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496514-D1EE-AD46-90DE-9B587EE9709D}"/>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C790E3F1-91F1-8A4B-9071-0995C8698359}"/>
              </a:ext>
            </a:extLst>
          </p:cNvPr>
          <p:cNvSpPr>
            <a:spLocks noGrp="1"/>
          </p:cNvSpPr>
          <p:nvPr>
            <p:ph type="sldNum" sz="quarter" idx="10"/>
          </p:nvPr>
        </p:nvSpPr>
        <p:spPr/>
        <p:txBody>
          <a:bodyPr/>
          <a:lstStyle/>
          <a:p>
            <a:fld id="{B6FDC2BC-9D21-CA4B-9293-99A3AD770EFC}" type="slidenum">
              <a:rPr lang="en-US" smtClean="0"/>
              <a:pPr/>
              <a:t>41</a:t>
            </a:fld>
            <a:endParaRPr lang="en-US" dirty="0"/>
          </a:p>
        </p:txBody>
      </p:sp>
    </p:spTree>
    <p:extLst>
      <p:ext uri="{BB962C8B-B14F-4D97-AF65-F5344CB8AC3E}">
        <p14:creationId xmlns:p14="http://schemas.microsoft.com/office/powerpoint/2010/main" val="289340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5"/>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dirty="0"/>
              <a:t>Turnkey Options for Regional Training</a:t>
            </a:r>
            <a:endParaRPr dirty="0"/>
          </a:p>
        </p:txBody>
      </p:sp>
      <p:sp>
        <p:nvSpPr>
          <p:cNvPr id="299" name="Google Shape;299;p25"/>
          <p:cNvSpPr txBox="1">
            <a:spLocks noGrp="1"/>
          </p:cNvSpPr>
          <p:nvPr>
            <p:ph type="body" idx="1"/>
          </p:nvPr>
        </p:nvSpPr>
        <p:spPr>
          <a:xfrm>
            <a:off x="228600" y="1704150"/>
            <a:ext cx="3680400" cy="554100"/>
          </a:xfrm>
          <a:prstGeom prst="rect">
            <a:avLst/>
          </a:prstGeom>
          <a:solidFill>
            <a:srgbClr val="3A7E36"/>
          </a:solidFill>
        </p:spPr>
        <p:txBody>
          <a:bodyPr spcFirstLastPara="1" wrap="square" lIns="91425" tIns="91425" rIns="91425" bIns="91425" anchor="t" anchorCtr="0">
            <a:spAutoFit/>
          </a:bodyPr>
          <a:lstStyle/>
          <a:p>
            <a:pPr marL="0" lvl="0" indent="0" algn="l" rtl="0">
              <a:spcBef>
                <a:spcPts val="600"/>
              </a:spcBef>
              <a:spcAft>
                <a:spcPts val="600"/>
              </a:spcAft>
              <a:buNone/>
            </a:pPr>
            <a:r>
              <a:rPr lang="en-US" dirty="0"/>
              <a:t>Option 1</a:t>
            </a:r>
            <a:endParaRPr dirty="0"/>
          </a:p>
        </p:txBody>
      </p:sp>
      <p:sp>
        <p:nvSpPr>
          <p:cNvPr id="302" name="Google Shape;302;p25"/>
          <p:cNvSpPr txBox="1"/>
          <p:nvPr/>
        </p:nvSpPr>
        <p:spPr>
          <a:xfrm>
            <a:off x="228600" y="2258250"/>
            <a:ext cx="3585600" cy="3216235"/>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2600" dirty="0">
                <a:solidFill>
                  <a:schemeClr val="dk1"/>
                </a:solidFill>
              </a:rPr>
              <a:t>Use the following comprehensive slide deck to deliver learning experiences holistically or in parts.</a:t>
            </a:r>
            <a:endParaRPr sz="2600" dirty="0">
              <a:solidFill>
                <a:schemeClr val="dk1"/>
              </a:solidFill>
            </a:endParaRPr>
          </a:p>
          <a:p>
            <a:pPr marL="0" lvl="0" indent="0" algn="l" rtl="0">
              <a:spcBef>
                <a:spcPts val="600"/>
              </a:spcBef>
              <a:spcAft>
                <a:spcPts val="600"/>
              </a:spcAft>
              <a:buNone/>
            </a:pPr>
            <a:r>
              <a:rPr lang="en-US" sz="2600" i="1" dirty="0">
                <a:solidFill>
                  <a:schemeClr val="dk1"/>
                </a:solidFill>
              </a:rPr>
              <a:t>(synchronously or asynchronously)</a:t>
            </a:r>
            <a:endParaRPr sz="2600" i="1" dirty="0">
              <a:solidFill>
                <a:schemeClr val="dk1"/>
              </a:solidFill>
            </a:endParaRPr>
          </a:p>
        </p:txBody>
      </p:sp>
      <p:sp>
        <p:nvSpPr>
          <p:cNvPr id="300" name="Google Shape;300;p25"/>
          <p:cNvSpPr txBox="1">
            <a:spLocks noGrp="1"/>
          </p:cNvSpPr>
          <p:nvPr>
            <p:ph type="body" idx="1"/>
          </p:nvPr>
        </p:nvSpPr>
        <p:spPr>
          <a:xfrm>
            <a:off x="4104300" y="1704150"/>
            <a:ext cx="3814200" cy="554100"/>
          </a:xfrm>
          <a:prstGeom prst="rect">
            <a:avLst/>
          </a:prstGeom>
          <a:solidFill>
            <a:srgbClr val="2379B8"/>
          </a:solidFill>
        </p:spPr>
        <p:txBody>
          <a:bodyPr spcFirstLastPara="1" wrap="square" lIns="91425" tIns="91425" rIns="91425" bIns="91425" anchor="t" anchorCtr="0">
            <a:spAutoFit/>
          </a:bodyPr>
          <a:lstStyle/>
          <a:p>
            <a:pPr marL="0" lvl="0" indent="0" algn="l" rtl="0">
              <a:spcBef>
                <a:spcPts val="600"/>
              </a:spcBef>
              <a:spcAft>
                <a:spcPts val="600"/>
              </a:spcAft>
              <a:buNone/>
            </a:pPr>
            <a:r>
              <a:rPr lang="en-US" dirty="0"/>
              <a:t>Option 2</a:t>
            </a:r>
            <a:endParaRPr dirty="0"/>
          </a:p>
        </p:txBody>
      </p:sp>
      <p:sp>
        <p:nvSpPr>
          <p:cNvPr id="303" name="Google Shape;303;p25"/>
          <p:cNvSpPr txBox="1"/>
          <p:nvPr/>
        </p:nvSpPr>
        <p:spPr>
          <a:xfrm>
            <a:off x="4104300" y="2258250"/>
            <a:ext cx="3772200" cy="3693288"/>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600"/>
              </a:spcAft>
              <a:buNone/>
            </a:pPr>
            <a:r>
              <a:rPr lang="en-US" sz="2600" b="0" i="0" u="none" strike="noStrike" dirty="0">
                <a:solidFill>
                  <a:srgbClr val="000000"/>
                </a:solidFill>
                <a:effectLst/>
                <a:latin typeface="Arial" panose="020B0604020202020204" pitchFamily="34" charset="0"/>
              </a:rPr>
              <a:t>Utilize the note </a:t>
            </a:r>
            <a:br>
              <a:rPr lang="en-US" sz="2600" b="0" i="0" u="none" strike="noStrike" dirty="0">
                <a:solidFill>
                  <a:srgbClr val="000000"/>
                </a:solidFill>
                <a:effectLst/>
                <a:latin typeface="Arial" panose="020B0604020202020204" pitchFamily="34" charset="0"/>
              </a:rPr>
            </a:br>
            <a:r>
              <a:rPr lang="en-US" sz="2600" b="0" i="0" u="none" strike="noStrike" dirty="0">
                <a:solidFill>
                  <a:srgbClr val="000000"/>
                </a:solidFill>
                <a:effectLst/>
                <a:latin typeface="Arial" panose="020B0604020202020204" pitchFamily="34" charset="0"/>
              </a:rPr>
              <a:t>catcher or other reflection form of your choice to engage </a:t>
            </a:r>
            <a:br>
              <a:rPr lang="en-US" sz="2600" b="0" i="0" u="none" strike="noStrike" dirty="0">
                <a:solidFill>
                  <a:srgbClr val="000000"/>
                </a:solidFill>
                <a:effectLst/>
                <a:latin typeface="Arial" panose="020B0604020202020204" pitchFamily="34" charset="0"/>
              </a:rPr>
            </a:br>
            <a:r>
              <a:rPr lang="en-US" sz="2600" b="0" i="0" u="none" strike="noStrike" dirty="0">
                <a:solidFill>
                  <a:srgbClr val="000000"/>
                </a:solidFill>
                <a:effectLst/>
                <a:latin typeface="Arial" panose="020B0604020202020204" pitchFamily="34" charset="0"/>
              </a:rPr>
              <a:t>in an exploration of </a:t>
            </a:r>
            <a:br>
              <a:rPr lang="en-US" sz="2600" b="0" i="0" u="none" strike="noStrike" dirty="0">
                <a:solidFill>
                  <a:srgbClr val="000000"/>
                </a:solidFill>
                <a:effectLst/>
                <a:latin typeface="Arial" panose="020B0604020202020204" pitchFamily="34" charset="0"/>
              </a:rPr>
            </a:br>
            <a:r>
              <a:rPr lang="en-US" sz="2600" b="0" i="0" u="sng" strike="noStrike" dirty="0">
                <a:solidFill>
                  <a:srgbClr val="0000CC"/>
                </a:solidFill>
                <a:effectLst/>
                <a:latin typeface="Arial" panose="020B0604020202020204" pitchFamily="34" charset="0"/>
                <a:hlinkClick r:id="rId3"/>
              </a:rPr>
              <a:t>e-Notebook #2.</a:t>
            </a:r>
            <a:endParaRPr lang="en-US" sz="2600" b="0" i="0" u="sng" strike="noStrike" dirty="0">
              <a:solidFill>
                <a:srgbClr val="0000CC"/>
              </a:solidFill>
              <a:effectLst/>
              <a:latin typeface="Arial" panose="020B0604020202020204" pitchFamily="34" charset="0"/>
            </a:endParaRPr>
          </a:p>
          <a:p>
            <a:pPr marL="0" lvl="0" indent="0" algn="l" rtl="0">
              <a:spcBef>
                <a:spcPts val="600"/>
              </a:spcBef>
              <a:spcAft>
                <a:spcPts val="600"/>
              </a:spcAft>
              <a:buNone/>
            </a:pPr>
            <a:r>
              <a:rPr lang="en-US" sz="2600" i="1" dirty="0">
                <a:solidFill>
                  <a:schemeClr val="dk1"/>
                </a:solidFill>
              </a:rPr>
              <a:t>(synchronously or asynchronously)</a:t>
            </a:r>
            <a:endParaRPr lang="en-US" sz="2600" i="1" dirty="0"/>
          </a:p>
        </p:txBody>
      </p:sp>
      <p:sp>
        <p:nvSpPr>
          <p:cNvPr id="301" name="Google Shape;301;p25"/>
          <p:cNvSpPr txBox="1">
            <a:spLocks noGrp="1"/>
          </p:cNvSpPr>
          <p:nvPr>
            <p:ph type="body" idx="1"/>
          </p:nvPr>
        </p:nvSpPr>
        <p:spPr>
          <a:xfrm>
            <a:off x="8208600" y="1704150"/>
            <a:ext cx="3814200" cy="554100"/>
          </a:xfrm>
          <a:prstGeom prst="rect">
            <a:avLst/>
          </a:prstGeom>
          <a:solidFill>
            <a:schemeClr val="dk2"/>
          </a:solidFill>
        </p:spPr>
        <p:txBody>
          <a:bodyPr spcFirstLastPara="1" wrap="square" lIns="91425" tIns="91425" rIns="91425" bIns="91425" anchor="t" anchorCtr="0">
            <a:spAutoFit/>
          </a:bodyPr>
          <a:lstStyle/>
          <a:p>
            <a:pPr marL="0" lvl="0" indent="0" algn="l" rtl="0">
              <a:spcBef>
                <a:spcPts val="600"/>
              </a:spcBef>
              <a:spcAft>
                <a:spcPts val="600"/>
              </a:spcAft>
              <a:buNone/>
            </a:pPr>
            <a:r>
              <a:rPr lang="en-US" dirty="0"/>
              <a:t>Option 3</a:t>
            </a:r>
            <a:endParaRPr dirty="0"/>
          </a:p>
        </p:txBody>
      </p:sp>
      <p:sp>
        <p:nvSpPr>
          <p:cNvPr id="304" name="Google Shape;304;p25"/>
          <p:cNvSpPr txBox="1"/>
          <p:nvPr/>
        </p:nvSpPr>
        <p:spPr>
          <a:xfrm>
            <a:off x="8193600" y="2258250"/>
            <a:ext cx="3772200" cy="3616344"/>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2600" dirty="0">
                <a:solidFill>
                  <a:schemeClr val="dk1"/>
                </a:solidFill>
              </a:rPr>
              <a:t>Select individual materials from </a:t>
            </a:r>
            <a:br>
              <a:rPr lang="en-US" sz="2600" dirty="0">
                <a:solidFill>
                  <a:schemeClr val="dk1"/>
                </a:solidFill>
              </a:rPr>
            </a:br>
            <a:r>
              <a:rPr lang="en-US" sz="2600" dirty="0">
                <a:solidFill>
                  <a:schemeClr val="dk1"/>
                </a:solidFill>
              </a:rPr>
              <a:t>e-Notebook #3 to use for learning experiences based on the targeted needs of your region.</a:t>
            </a:r>
            <a:endParaRPr sz="2600" dirty="0">
              <a:solidFill>
                <a:schemeClr val="dk1"/>
              </a:solidFill>
            </a:endParaRPr>
          </a:p>
          <a:p>
            <a:pPr marL="0" lvl="0" indent="0" algn="l" rtl="0">
              <a:spcBef>
                <a:spcPts val="600"/>
              </a:spcBef>
              <a:spcAft>
                <a:spcPts val="600"/>
              </a:spcAft>
              <a:buNone/>
            </a:pPr>
            <a:r>
              <a:rPr lang="en-US" sz="2600" i="1" dirty="0">
                <a:solidFill>
                  <a:schemeClr val="dk1"/>
                </a:solidFill>
              </a:rPr>
              <a:t>(synchronously or asynchronously)</a:t>
            </a:r>
            <a:endParaRPr sz="2600" i="1" dirty="0">
              <a:solidFill>
                <a:schemeClr val="dk1"/>
              </a:solidFill>
            </a:endParaRPr>
          </a:p>
        </p:txBody>
      </p:sp>
      <p:sp>
        <p:nvSpPr>
          <p:cNvPr id="298" name="Google Shape;298;p25"/>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FB2C4A-C9D7-414C-AF83-57D28B3BAA6B}"/>
              </a:ext>
            </a:extLst>
          </p:cNvPr>
          <p:cNvSpPr>
            <a:spLocks noGrp="1"/>
          </p:cNvSpPr>
          <p:nvPr>
            <p:ph type="title"/>
          </p:nvPr>
        </p:nvSpPr>
        <p:spPr/>
        <p:txBody>
          <a:bodyPr/>
          <a:lstStyle/>
          <a:p>
            <a:r>
              <a:rPr lang="en-US" dirty="0"/>
              <a:t>Session Goals</a:t>
            </a:r>
          </a:p>
        </p:txBody>
      </p:sp>
      <p:sp>
        <p:nvSpPr>
          <p:cNvPr id="11" name="Content Placeholder 10">
            <a:extLst>
              <a:ext uri="{FF2B5EF4-FFF2-40B4-BE49-F238E27FC236}">
                <a16:creationId xmlns:a16="http://schemas.microsoft.com/office/drawing/2014/main" id="{A850A04E-38E5-0947-99BC-26A0F31BF113}"/>
              </a:ext>
            </a:extLst>
          </p:cNvPr>
          <p:cNvSpPr>
            <a:spLocks noGrp="1"/>
          </p:cNvSpPr>
          <p:nvPr>
            <p:ph sz="quarter" idx="11"/>
          </p:nvPr>
        </p:nvSpPr>
        <p:spPr>
          <a:xfrm>
            <a:off x="533400" y="2514600"/>
            <a:ext cx="11125200" cy="3200400"/>
          </a:xfrm>
        </p:spPr>
        <p:txBody>
          <a:bodyPr/>
          <a:lstStyle/>
          <a:p>
            <a:r>
              <a:rPr lang="en-US" dirty="0"/>
              <a:t>Understand and reflect on the different layers of engagement </a:t>
            </a:r>
          </a:p>
          <a:p>
            <a:r>
              <a:rPr lang="en-US" dirty="0"/>
              <a:t>Explore engagement strategies to use in synchronous, </a:t>
            </a:r>
            <a:br>
              <a:rPr lang="en-US" dirty="0"/>
            </a:br>
            <a:r>
              <a:rPr lang="en-US" dirty="0"/>
              <a:t>semi-synchronous &amp; asynchronous instructional models</a:t>
            </a:r>
          </a:p>
        </p:txBody>
      </p:sp>
      <p:sp>
        <p:nvSpPr>
          <p:cNvPr id="5" name="Slide Number Placeholder 4">
            <a:extLst>
              <a:ext uri="{FF2B5EF4-FFF2-40B4-BE49-F238E27FC236}">
                <a16:creationId xmlns:a16="http://schemas.microsoft.com/office/drawing/2014/main" id="{45D11A17-5397-9B43-8D09-CF4082A58250}"/>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45253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7"/>
          <p:cNvSpPr txBox="1">
            <a:spLocks noGrp="1"/>
          </p:cNvSpPr>
          <p:nvPr>
            <p:ph type="title"/>
          </p:nvPr>
        </p:nvSpPr>
        <p:spPr>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dirty="0"/>
              <a:t>Background on Engagement</a:t>
            </a:r>
            <a:endParaRPr dirty="0"/>
          </a:p>
        </p:txBody>
      </p:sp>
      <p:sp>
        <p:nvSpPr>
          <p:cNvPr id="5" name="Slide Number Placeholder 4">
            <a:extLst>
              <a:ext uri="{FF2B5EF4-FFF2-40B4-BE49-F238E27FC236}">
                <a16:creationId xmlns:a16="http://schemas.microsoft.com/office/drawing/2014/main" id="{C8A527F0-9859-3345-B45A-B6C05F9FED38}"/>
              </a:ext>
            </a:extLst>
          </p:cNvPr>
          <p:cNvSpPr>
            <a:spLocks noGrp="1"/>
          </p:cNvSpPr>
          <p:nvPr>
            <p:ph type="sldNum" sz="quarter" idx="10"/>
          </p:nvPr>
        </p:nvSpPr>
        <p:spPr/>
        <p:txBody>
          <a:bodyPr/>
          <a:lstStyle/>
          <a:p>
            <a:fld id="{B6FDC2BC-9D21-CA4B-9293-99A3AD770EF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53CAE-E2D6-4C4E-9C0A-79D558A2BB12}"/>
              </a:ext>
            </a:extLst>
          </p:cNvPr>
          <p:cNvSpPr>
            <a:spLocks noGrp="1"/>
          </p:cNvSpPr>
          <p:nvPr>
            <p:ph type="title"/>
          </p:nvPr>
        </p:nvSpPr>
        <p:spPr/>
        <p:txBody>
          <a:bodyPr/>
          <a:lstStyle/>
          <a:p>
            <a:r>
              <a:rPr lang="en-US" dirty="0"/>
              <a:t>Importance of Student Engagement</a:t>
            </a:r>
          </a:p>
        </p:txBody>
      </p:sp>
      <p:sp>
        <p:nvSpPr>
          <p:cNvPr id="6" name="Content Placeholder 5">
            <a:extLst>
              <a:ext uri="{FF2B5EF4-FFF2-40B4-BE49-F238E27FC236}">
                <a16:creationId xmlns:a16="http://schemas.microsoft.com/office/drawing/2014/main" id="{934B1C9F-07A2-D647-A128-25C31B6B36BD}"/>
              </a:ext>
            </a:extLst>
          </p:cNvPr>
          <p:cNvSpPr>
            <a:spLocks noGrp="1"/>
          </p:cNvSpPr>
          <p:nvPr>
            <p:ph sz="quarter" idx="10"/>
          </p:nvPr>
        </p:nvSpPr>
        <p:spPr>
          <a:xfrm>
            <a:off x="533400" y="1676400"/>
            <a:ext cx="11125200" cy="492443"/>
          </a:xfrm>
        </p:spPr>
        <p:txBody>
          <a:bodyPr/>
          <a:lstStyle/>
          <a:p>
            <a:r>
              <a:rPr lang="en-US" dirty="0"/>
              <a:t>What the research says:</a:t>
            </a:r>
          </a:p>
        </p:txBody>
      </p:sp>
      <p:sp>
        <p:nvSpPr>
          <p:cNvPr id="7" name="Content Placeholder 6">
            <a:extLst>
              <a:ext uri="{FF2B5EF4-FFF2-40B4-BE49-F238E27FC236}">
                <a16:creationId xmlns:a16="http://schemas.microsoft.com/office/drawing/2014/main" id="{45CD6132-E517-0C4A-AF4B-EF8DA865FFB5}"/>
              </a:ext>
            </a:extLst>
          </p:cNvPr>
          <p:cNvSpPr>
            <a:spLocks noGrp="1"/>
          </p:cNvSpPr>
          <p:nvPr>
            <p:ph sz="quarter" idx="11"/>
          </p:nvPr>
        </p:nvSpPr>
        <p:spPr>
          <a:xfrm>
            <a:off x="533400" y="2514600"/>
            <a:ext cx="11125200" cy="3200400"/>
          </a:xfrm>
        </p:spPr>
        <p:txBody>
          <a:bodyPr>
            <a:normAutofit/>
          </a:bodyPr>
          <a:lstStyle/>
          <a:p>
            <a:pPr lvl="0"/>
            <a:r>
              <a:rPr lang="en-US" dirty="0"/>
              <a:t>Every 9 seconds a student drops out of school</a:t>
            </a:r>
            <a:br>
              <a:rPr lang="en-US" dirty="0"/>
            </a:br>
            <a:r>
              <a:rPr lang="en-US" sz="1500" dirty="0">
                <a:solidFill>
                  <a:schemeClr val="tx2"/>
                </a:solidFill>
              </a:rPr>
              <a:t>(Lehr, Johnson, Bremer, Cosio, &amp; Thompson, 2004)</a:t>
            </a:r>
          </a:p>
          <a:p>
            <a:pPr lvl="0"/>
            <a:r>
              <a:rPr lang="en-US" dirty="0"/>
              <a:t>Among the top reasons- boredom and the irrelevance of school</a:t>
            </a:r>
            <a:br>
              <a:rPr lang="en-US" dirty="0"/>
            </a:br>
            <a:r>
              <a:rPr lang="en-US" sz="1500" dirty="0">
                <a:solidFill>
                  <a:schemeClr val="tx2"/>
                </a:solidFill>
              </a:rPr>
              <a:t>(America’s Promise Alliance, 2014; Bridgeland, DiLuilo, &amp; Morison, 2006)</a:t>
            </a:r>
          </a:p>
          <a:p>
            <a:pPr lvl="0"/>
            <a:r>
              <a:rPr lang="en-US" dirty="0"/>
              <a:t>Several studies &amp; high school reform initiatives cite student engagement as the key ingredient in helping students stay in school and be successful</a:t>
            </a:r>
            <a:br>
              <a:rPr lang="en-US" dirty="0"/>
            </a:br>
            <a:r>
              <a:rPr lang="en-US" sz="1500" dirty="0">
                <a:solidFill>
                  <a:schemeClr val="tx2"/>
                </a:solidFill>
              </a:rPr>
              <a:t>(ASCD, 2010; Bridgeland et al.,2006; Lehr et al., 2004; Ream &amp; Rumburger, 2008:Voke, 2002.)</a:t>
            </a:r>
          </a:p>
        </p:txBody>
      </p:sp>
      <p:sp>
        <p:nvSpPr>
          <p:cNvPr id="3" name="Slide Number Placeholder 2">
            <a:extLst>
              <a:ext uri="{FF2B5EF4-FFF2-40B4-BE49-F238E27FC236}">
                <a16:creationId xmlns:a16="http://schemas.microsoft.com/office/drawing/2014/main" id="{3CE95675-26DF-FA41-A2E3-F3D5CF53B700}"/>
              </a:ext>
            </a:extLst>
          </p:cNvPr>
          <p:cNvSpPr>
            <a:spLocks noGrp="1"/>
          </p:cNvSpPr>
          <p:nvPr>
            <p:ph type="sldNum" sz="quarter" idx="14"/>
          </p:nvPr>
        </p:nvSpPr>
        <p:spPr/>
        <p:txBody>
          <a:bodyPr/>
          <a:lstStyle/>
          <a:p>
            <a:pPr marL="0" lvl="0" indent="0" algn="l"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63541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9455D2-F2D3-3040-9A2C-F5F5FB88076C}"/>
              </a:ext>
            </a:extLst>
          </p:cNvPr>
          <p:cNvSpPr>
            <a:spLocks noGrp="1"/>
          </p:cNvSpPr>
          <p:nvPr>
            <p:ph type="title"/>
          </p:nvPr>
        </p:nvSpPr>
        <p:spPr/>
        <p:txBody>
          <a:bodyPr/>
          <a:lstStyle/>
          <a:p>
            <a:r>
              <a:rPr lang="en-US" dirty="0"/>
              <a:t>What is Your Definition: Activity 1</a:t>
            </a:r>
          </a:p>
        </p:txBody>
      </p:sp>
      <p:sp>
        <p:nvSpPr>
          <p:cNvPr id="9" name="Content Placeholder 8">
            <a:extLst>
              <a:ext uri="{FF2B5EF4-FFF2-40B4-BE49-F238E27FC236}">
                <a16:creationId xmlns:a16="http://schemas.microsoft.com/office/drawing/2014/main" id="{F1989CA4-DD1C-0A43-BD92-A801F1163A6F}"/>
              </a:ext>
            </a:extLst>
          </p:cNvPr>
          <p:cNvSpPr>
            <a:spLocks noGrp="1"/>
          </p:cNvSpPr>
          <p:nvPr>
            <p:ph sz="quarter" idx="10"/>
          </p:nvPr>
        </p:nvSpPr>
        <p:spPr>
          <a:xfrm>
            <a:off x="533400" y="1676401"/>
            <a:ext cx="5334000" cy="1752600"/>
          </a:xfrm>
        </p:spPr>
        <p:txBody>
          <a:bodyPr/>
          <a:lstStyle/>
          <a:p>
            <a:r>
              <a:rPr lang="en-US" dirty="0"/>
              <a:t>Individually add to the </a:t>
            </a:r>
            <a:r>
              <a:rPr lang="en-US" dirty="0">
                <a:hlinkClick r:id="rId2"/>
              </a:rPr>
              <a:t>Padlet</a:t>
            </a:r>
            <a:r>
              <a:rPr lang="en-US" dirty="0"/>
              <a:t> to give your definition of Student Engagement.</a:t>
            </a:r>
          </a:p>
          <a:p>
            <a:endParaRPr lang="en-US" dirty="0"/>
          </a:p>
          <a:p>
            <a:endParaRPr lang="en-US" dirty="0"/>
          </a:p>
        </p:txBody>
      </p:sp>
      <p:sp>
        <p:nvSpPr>
          <p:cNvPr id="10" name="Content Placeholder 9">
            <a:extLst>
              <a:ext uri="{FF2B5EF4-FFF2-40B4-BE49-F238E27FC236}">
                <a16:creationId xmlns:a16="http://schemas.microsoft.com/office/drawing/2014/main" id="{8644AEF1-19E4-F643-A272-C13CB0E1B8FA}"/>
              </a:ext>
            </a:extLst>
          </p:cNvPr>
          <p:cNvSpPr>
            <a:spLocks noGrp="1"/>
          </p:cNvSpPr>
          <p:nvPr>
            <p:ph sz="quarter" idx="11"/>
          </p:nvPr>
        </p:nvSpPr>
        <p:spPr>
          <a:xfrm>
            <a:off x="533400" y="3429000"/>
            <a:ext cx="6400800" cy="2286000"/>
          </a:xfrm>
        </p:spPr>
        <p:txBody>
          <a:bodyPr>
            <a:normAutofit fontScale="92500"/>
          </a:bodyPr>
          <a:lstStyle/>
          <a:p>
            <a:pPr marL="0" lvl="0" indent="0">
              <a:buNone/>
            </a:pPr>
            <a:r>
              <a:rPr lang="en-US" dirty="0"/>
              <a:t>Think about….</a:t>
            </a:r>
          </a:p>
          <a:p>
            <a:pPr lvl="0"/>
            <a:r>
              <a:rPr lang="en-US" dirty="0"/>
              <a:t>What does it look like?</a:t>
            </a:r>
          </a:p>
          <a:p>
            <a:pPr lvl="0"/>
            <a:r>
              <a:rPr lang="en-US" dirty="0"/>
              <a:t>What does it sound like?</a:t>
            </a:r>
          </a:p>
          <a:p>
            <a:pPr lvl="0"/>
            <a:r>
              <a:rPr lang="en-US" dirty="0"/>
              <a:t>What are the outcomes of engagement?</a:t>
            </a:r>
          </a:p>
        </p:txBody>
      </p:sp>
      <p:sp>
        <p:nvSpPr>
          <p:cNvPr id="11" name="Content Placeholder 10">
            <a:extLst>
              <a:ext uri="{FF2B5EF4-FFF2-40B4-BE49-F238E27FC236}">
                <a16:creationId xmlns:a16="http://schemas.microsoft.com/office/drawing/2014/main" id="{A5C6290D-7B0C-D646-B9DF-65C175641069}"/>
              </a:ext>
            </a:extLst>
          </p:cNvPr>
          <p:cNvSpPr>
            <a:spLocks noGrp="1"/>
          </p:cNvSpPr>
          <p:nvPr>
            <p:ph sz="quarter" idx="15"/>
          </p:nvPr>
        </p:nvSpPr>
        <p:spPr/>
        <p:txBody>
          <a:bodyPr>
            <a:normAutofit fontScale="85000" lnSpcReduction="10000"/>
          </a:bodyPr>
          <a:lstStyle/>
          <a:p>
            <a:pPr marL="0" lvl="0" indent="0">
              <a:spcAft>
                <a:spcPts val="0"/>
              </a:spcAft>
              <a:buNone/>
            </a:pPr>
            <a:r>
              <a:rPr lang="en-US" sz="3124" b="1" dirty="0"/>
              <a:t>Note to Trainer:</a:t>
            </a:r>
          </a:p>
          <a:p>
            <a:pPr marL="0" lvl="0" indent="0">
              <a:buNone/>
            </a:pPr>
            <a:r>
              <a:rPr lang="en-US" dirty="0"/>
              <a:t>Participants can also just jot their definition down on paper, use the </a:t>
            </a:r>
            <a:r>
              <a:rPr lang="en-US" u="sng" dirty="0">
                <a:hlinkClick r:id="rId3">
                  <a:extLst>
                    <a:ext uri="{A12FA001-AC4F-418D-AE19-62706E023703}">
                      <ahyp:hlinkClr xmlns:ahyp="http://schemas.microsoft.com/office/drawing/2018/hyperlinkcolor" val="tx"/>
                    </a:ext>
                  </a:extLst>
                </a:hlinkClick>
              </a:rPr>
              <a:t>note catcher </a:t>
            </a:r>
            <a:r>
              <a:rPr lang="en-US" dirty="0"/>
              <a:t>on a collaborate board, or EdTech tool like Answer Garden. Participants do not need to share out this definition, but they will use it later to revise and deepen their understanding.</a:t>
            </a:r>
          </a:p>
        </p:txBody>
      </p:sp>
      <p:sp>
        <p:nvSpPr>
          <p:cNvPr id="7" name="Slide Number Placeholder 6">
            <a:extLst>
              <a:ext uri="{FF2B5EF4-FFF2-40B4-BE49-F238E27FC236}">
                <a16:creationId xmlns:a16="http://schemas.microsoft.com/office/drawing/2014/main" id="{F5DA4D2B-27CE-8048-B11C-60DA41237D9E}"/>
              </a:ext>
            </a:extLst>
          </p:cNvPr>
          <p:cNvSpPr>
            <a:spLocks noGrp="1"/>
          </p:cNvSpPr>
          <p:nvPr>
            <p:ph type="sldNum" sz="quarter" idx="14"/>
          </p:nvPr>
        </p:nvSpPr>
        <p:spPr/>
        <p:txBody>
          <a:bodyPr/>
          <a:lstStyle/>
          <a:p>
            <a:fld id="{B6FDC2BC-9D21-CA4B-9293-99A3AD770EFC}" type="slidenum">
              <a:rPr lang="en-US" smtClean="0"/>
              <a:t>9</a:t>
            </a:fld>
            <a:endParaRPr lang="en-US" dirty="0"/>
          </a:p>
        </p:txBody>
      </p:sp>
    </p:spTree>
    <p:extLst>
      <p:ext uri="{BB962C8B-B14F-4D97-AF65-F5344CB8AC3E}">
        <p14:creationId xmlns:p14="http://schemas.microsoft.com/office/powerpoint/2010/main" val="4212522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57130_crb-pres-eTeachNY-template_R6" id="{22DCBB94-C8C7-4147-960B-01BED1415FA9}" vid="{35F3F3BC-00CA-F14A-9438-13FA60A179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ModernClassicBlock-3</Template>
  <TotalTime>559</TotalTime>
  <Words>3234</Words>
  <Application>Microsoft Office PowerPoint</Application>
  <PresentationFormat>Widescreen</PresentationFormat>
  <Paragraphs>425</Paragraphs>
  <Slides>41</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Noto Sans Symbols</vt:lpstr>
      <vt:lpstr>Tw Cen MT</vt:lpstr>
      <vt:lpstr>Wingdings</vt:lpstr>
      <vt:lpstr>Wingdings 3</vt:lpstr>
      <vt:lpstr>ModernClassicBlock-3</vt:lpstr>
      <vt:lpstr>Deep Dive into Engagement</vt:lpstr>
      <vt:lpstr>Guiding Priorities &amp; Outcomes</vt:lpstr>
      <vt:lpstr>Where Have We Been?</vt:lpstr>
      <vt:lpstr>Where Are We Going?</vt:lpstr>
      <vt:lpstr>Turnkey Options for Regional Training</vt:lpstr>
      <vt:lpstr>Session Goals</vt:lpstr>
      <vt:lpstr>Background on Engagement</vt:lpstr>
      <vt:lpstr>Importance of Student Engagement</vt:lpstr>
      <vt:lpstr>What is Your Definition: Activity 1</vt:lpstr>
      <vt:lpstr>Continuum of Engagement</vt:lpstr>
      <vt:lpstr>Dimensions of Engagement</vt:lpstr>
      <vt:lpstr>What's the Learner's Relationship?</vt:lpstr>
      <vt:lpstr>Definition of Engagement</vt:lpstr>
      <vt:lpstr>Refine Your Definition</vt:lpstr>
      <vt:lpstr>Breakout Reflection: Activity 2</vt:lpstr>
      <vt:lpstr>Behavioral Dimension:  Attention &amp; Participation</vt:lpstr>
      <vt:lpstr>Attention</vt:lpstr>
      <vt:lpstr>Participation</vt:lpstr>
      <vt:lpstr>Breakout Reflection: Activity 3</vt:lpstr>
      <vt:lpstr>Affective Dimension:  Motivation &amp; Agency</vt:lpstr>
      <vt:lpstr>Motivation &amp; Agency</vt:lpstr>
      <vt:lpstr>How Motivation Develops</vt:lpstr>
      <vt:lpstr>Short Term Motivators</vt:lpstr>
      <vt:lpstr>Long Term Motivators</vt:lpstr>
      <vt:lpstr>Choice Boards: Activity 4</vt:lpstr>
      <vt:lpstr>Oceans Choice Board k-2</vt:lpstr>
      <vt:lpstr>Oceans Choice Board 3-6</vt:lpstr>
      <vt:lpstr>Oceans Choice Board 7-12</vt:lpstr>
      <vt:lpstr>Things to Watch Out For</vt:lpstr>
      <vt:lpstr>Cognitive Dimension:  Thinking Routines &amp; Protocols</vt:lpstr>
      <vt:lpstr>Having Meaning &amp; Making Sense</vt:lpstr>
      <vt:lpstr>Types of Practice</vt:lpstr>
      <vt:lpstr>Design with Engagement in Mind</vt:lpstr>
      <vt:lpstr>Protocols</vt:lpstr>
      <vt:lpstr>Engagement Protocols: Activity 5</vt:lpstr>
      <vt:lpstr>Asking Task – Finding Information</vt:lpstr>
      <vt:lpstr>Understanding Task, Using Information</vt:lpstr>
      <vt:lpstr>Open Task – Creating Information</vt:lpstr>
      <vt:lpstr>Problem Solving Task – Sharing Information</vt:lpstr>
      <vt:lpstr>Optimistic Closure  “Tell me and I forget.  Teach me and I remember. Involve me and I learn.”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presentation title slide</dc:title>
  <dc:subject/>
  <dc:creator>Karen Pacelli</dc:creator>
  <cp:keywords>Accessibility, Virtual, Environment</cp:keywords>
  <dc:description/>
  <cp:lastModifiedBy>Alyssa Teribury</cp:lastModifiedBy>
  <cp:revision>108</cp:revision>
  <dcterms:created xsi:type="dcterms:W3CDTF">2021-06-01T12:00:31Z</dcterms:created>
  <dcterms:modified xsi:type="dcterms:W3CDTF">2021-06-07T18:33:17Z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