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954" r:id="rId4"/>
  </p:sldMasterIdLst>
  <p:notesMasterIdLst>
    <p:notesMasterId r:id="rId48"/>
  </p:notesMasterIdLst>
  <p:handoutMasterIdLst>
    <p:handoutMasterId r:id="rId49"/>
  </p:handoutMasterIdLst>
  <p:sldIdLst>
    <p:sldId id="349" r:id="rId5"/>
    <p:sldId id="335" r:id="rId6"/>
    <p:sldId id="354" r:id="rId7"/>
    <p:sldId id="355" r:id="rId8"/>
    <p:sldId id="356" r:id="rId9"/>
    <p:sldId id="357" r:id="rId10"/>
    <p:sldId id="358" r:id="rId11"/>
    <p:sldId id="359" r:id="rId12"/>
    <p:sldId id="361" r:id="rId13"/>
    <p:sldId id="362" r:id="rId14"/>
    <p:sldId id="363" r:id="rId15"/>
    <p:sldId id="364" r:id="rId16"/>
    <p:sldId id="365" r:id="rId17"/>
    <p:sldId id="366" r:id="rId18"/>
    <p:sldId id="367" r:id="rId19"/>
    <p:sldId id="368" r:id="rId20"/>
    <p:sldId id="369" r:id="rId21"/>
    <p:sldId id="371" r:id="rId22"/>
    <p:sldId id="372" r:id="rId23"/>
    <p:sldId id="373" r:id="rId24"/>
    <p:sldId id="374" r:id="rId25"/>
    <p:sldId id="375" r:id="rId26"/>
    <p:sldId id="376" r:id="rId27"/>
    <p:sldId id="377" r:id="rId28"/>
    <p:sldId id="378" r:id="rId29"/>
    <p:sldId id="379" r:id="rId30"/>
    <p:sldId id="380" r:id="rId31"/>
    <p:sldId id="381" r:id="rId32"/>
    <p:sldId id="382" r:id="rId33"/>
    <p:sldId id="383" r:id="rId34"/>
    <p:sldId id="384" r:id="rId35"/>
    <p:sldId id="385" r:id="rId36"/>
    <p:sldId id="386" r:id="rId37"/>
    <p:sldId id="387" r:id="rId38"/>
    <p:sldId id="388" r:id="rId39"/>
    <p:sldId id="389" r:id="rId40"/>
    <p:sldId id="390" r:id="rId41"/>
    <p:sldId id="391" r:id="rId42"/>
    <p:sldId id="392" r:id="rId43"/>
    <p:sldId id="393" r:id="rId44"/>
    <p:sldId id="394" r:id="rId45"/>
    <p:sldId id="395" r:id="rId46"/>
    <p:sldId id="396"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84C6"/>
    <a:srgbClr val="4EA848"/>
    <a:srgbClr val="2379B8"/>
    <a:srgbClr val="2683C6"/>
    <a:srgbClr val="9E5ECF"/>
    <a:srgbClr val="FF3333"/>
    <a:srgbClr val="43467B"/>
    <a:srgbClr val="75503A"/>
    <a:srgbClr val="EEEEEE"/>
    <a:srgbClr val="8717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63308" autoAdjust="0"/>
  </p:normalViewPr>
  <p:slideViewPr>
    <p:cSldViewPr>
      <p:cViewPr varScale="1">
        <p:scale>
          <a:sx n="37" d="100"/>
          <a:sy n="37" d="100"/>
        </p:scale>
        <p:origin x="38" y="595"/>
      </p:cViewPr>
      <p:guideLst/>
    </p:cSldViewPr>
  </p:slideViewPr>
  <p:outlineViewPr>
    <p:cViewPr>
      <p:scale>
        <a:sx n="33" d="100"/>
        <a:sy n="33" d="100"/>
      </p:scale>
      <p:origin x="0" y="-21931"/>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6" d="100"/>
          <a:sy n="86" d="100"/>
        </p:scale>
        <p:origin x="192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464472-DAE5-4012-9A5A-CB432293B4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w Cen MT" panose="020B0602020104020603" pitchFamily="34" charset="0"/>
            </a:endParaRPr>
          </a:p>
        </p:txBody>
      </p:sp>
      <p:sp>
        <p:nvSpPr>
          <p:cNvPr id="3" name="Date Placeholder 2">
            <a:extLst>
              <a:ext uri="{FF2B5EF4-FFF2-40B4-BE49-F238E27FC236}">
                <a16:creationId xmlns:a16="http://schemas.microsoft.com/office/drawing/2014/main" id="{0586DB41-0314-4E22-8F5A-547FA67B06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33E32-5603-440A-ACDD-7442C88C5FED}" type="datetimeFigureOut">
              <a:rPr lang="en-US" smtClean="0">
                <a:latin typeface="Tw Cen MT" panose="020B0602020104020603" pitchFamily="34" charset="0"/>
              </a:rPr>
              <a:t>5/13/2021</a:t>
            </a:fld>
            <a:endParaRPr lang="en-US" dirty="0">
              <a:latin typeface="Tw Cen MT" panose="020B0602020104020603" pitchFamily="34" charset="0"/>
            </a:endParaRPr>
          </a:p>
        </p:txBody>
      </p:sp>
      <p:sp>
        <p:nvSpPr>
          <p:cNvPr id="4" name="Footer Placeholder 3">
            <a:extLst>
              <a:ext uri="{FF2B5EF4-FFF2-40B4-BE49-F238E27FC236}">
                <a16:creationId xmlns:a16="http://schemas.microsoft.com/office/drawing/2014/main" id="{D563188E-D235-4A3B-823C-E0E10F336C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w Cen MT" panose="020B0602020104020603" pitchFamily="34" charset="0"/>
            </a:endParaRPr>
          </a:p>
        </p:txBody>
      </p:sp>
      <p:sp>
        <p:nvSpPr>
          <p:cNvPr id="5" name="Slide Number Placeholder 4">
            <a:extLst>
              <a:ext uri="{FF2B5EF4-FFF2-40B4-BE49-F238E27FC236}">
                <a16:creationId xmlns:a16="http://schemas.microsoft.com/office/drawing/2014/main" id="{04D3A68C-A1CC-4704-8503-01E13B0AED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BB1589-0F8A-400D-AEF4-57688446A2F5}" type="slidenum">
              <a:rPr lang="en-US" smtClean="0">
                <a:latin typeface="Tw Cen MT" panose="020B0602020104020603" pitchFamily="34" charset="0"/>
              </a:rPr>
              <a:t>‹#›</a:t>
            </a:fld>
            <a:endParaRPr lang="en-US" dirty="0">
              <a:latin typeface="Tw Cen MT" panose="020B0602020104020603" pitchFamily="34" charset="0"/>
            </a:endParaRPr>
          </a:p>
        </p:txBody>
      </p:sp>
    </p:spTree>
    <p:extLst>
      <p:ext uri="{BB962C8B-B14F-4D97-AF65-F5344CB8AC3E}">
        <p14:creationId xmlns:p14="http://schemas.microsoft.com/office/powerpoint/2010/main" val="2821910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w Cen MT" panose="020B0602020104020603" pitchFamily="34" charset="0"/>
              </a:defRPr>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w Cen MT" panose="020B0602020104020603" pitchFamily="34" charset="0"/>
              </a:defRPr>
            </a:lvl1pPr>
          </a:lstStyle>
          <a:p>
            <a:fld id="{AF4A386A-BFE4-4655-9801-CBB04655F27A}" type="datetimeFigureOut">
              <a:rPr lang="en-US" noProof="0" smtClean="0"/>
              <a:pPr/>
              <a:t>5/13/2021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w Cen MT" panose="020B0602020104020603" pitchFamily="34" charset="0"/>
              </a:defRPr>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w Cen MT" panose="020B0602020104020603" pitchFamily="34" charset="0"/>
              </a:defRPr>
            </a:lvl1pPr>
          </a:lstStyle>
          <a:p>
            <a:fld id="{DAE5FABD-26C8-4F74-B1E3-45BC91BC9D7B}" type="slidenum">
              <a:rPr lang="en-US" noProof="0" smtClean="0"/>
              <a:pPr/>
              <a:t>‹#›</a:t>
            </a:fld>
            <a:endParaRPr lang="en-US" noProof="0" dirty="0"/>
          </a:p>
        </p:txBody>
      </p:sp>
    </p:spTree>
    <p:extLst>
      <p:ext uri="{BB962C8B-B14F-4D97-AF65-F5344CB8AC3E}">
        <p14:creationId xmlns:p14="http://schemas.microsoft.com/office/powerpoint/2010/main" val="25077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200" kern="1200">
        <a:solidFill>
          <a:schemeClr val="tx1"/>
        </a:solidFill>
        <a:latin typeface="Tw Cen MT" panose="020B0602020104020603" pitchFamily="34" charset="0"/>
        <a:ea typeface="+mn-ea"/>
        <a:cs typeface="+mn-cs"/>
      </a:defRPr>
    </a:lvl2pPr>
    <a:lvl3pPr marL="914400" algn="l" defTabSz="914400" rtl="0" eaLnBrk="1" latinLnBrk="0" hangingPunct="1">
      <a:defRPr sz="1200" kern="1200">
        <a:solidFill>
          <a:schemeClr val="tx1"/>
        </a:solidFill>
        <a:latin typeface="Tw Cen MT" panose="020B0602020104020603" pitchFamily="34" charset="0"/>
        <a:ea typeface="+mn-ea"/>
        <a:cs typeface="+mn-cs"/>
      </a:defRPr>
    </a:lvl3pPr>
    <a:lvl4pPr marL="1371600" algn="l" defTabSz="914400" rtl="0" eaLnBrk="1" latinLnBrk="0" hangingPunct="1">
      <a:defRPr sz="1200" kern="1200">
        <a:solidFill>
          <a:schemeClr val="tx1"/>
        </a:solidFill>
        <a:latin typeface="Tw Cen MT" panose="020B0602020104020603" pitchFamily="34" charset="0"/>
        <a:ea typeface="+mn-ea"/>
        <a:cs typeface="+mn-cs"/>
      </a:defRPr>
    </a:lvl4pPr>
    <a:lvl5pPr marL="1828800" algn="l" defTabSz="914400" rtl="0" eaLnBrk="1" latinLnBrk="0" hangingPunct="1">
      <a:defRPr sz="1200" kern="1200">
        <a:solidFill>
          <a:schemeClr val="tx1"/>
        </a:solidFill>
        <a:latin typeface="Tw Cen MT" panose="020B06020201040206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mCwGp-CHg7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asel.org/sel-3-signature-practice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asel.org/sel-3-signature-practi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padlet.com/sstephensselgst/jr5t9vx2dl634jxm"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o.panoramaed.com/hubfs/Check-Ins-Question-Bank.pdf?hsCtaTracking=7170e658-4dcf-43d1-a16d-09ba5e5c364f%7C9a9428dd-0626-4e77-b9bc-42a1a3e9871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n9h8fG1DKh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eyc.org/resources/pubs/yc/mar2017/teaching-emotional-intelligen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qj6AIczvDh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youtu.be/d36ksgP72Z4"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6seconds.org/2020/08/11/plutchik-wheel-emotion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healthline.com/health/emotion-whee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asel.org/sel-3-signature-practice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padlet.com/sstephensselgst/6g7to5igf12z3y5a"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onlinelibrary.wiley.com/doi/full/10.1002/ece3.7123"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u.be/kWjzgSncMrI"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centervention.com/morning-affirmations-for-kids/" TargetMode="External"/><Relationship Id="rId5" Type="http://schemas.openxmlformats.org/officeDocument/2006/relationships/hyperlink" Target="https://www.edutopia.org/blog/22-powerful-closure-activities-todd-finley" TargetMode="External"/><Relationship Id="rId4" Type="http://schemas.openxmlformats.org/officeDocument/2006/relationships/hyperlink" Target="https://youtu.be/c1Ndym-IsQg"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asel.org/sel-3-signature-practice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padlet.com/sstephensselgst/76x8c99jmtggtke0"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youtu.be/NDr0EWc3VP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choolguide.casel.org/resource/three-signature-sel-practices-for-adult-learnin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asel.or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k12.wa.us/student-success/health-safety/mental-social-behavioral-health/social-and-emotional-learning-sel/sel-online-education-modul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Roboto Light"/>
                <a:ea typeface="Roboto Light"/>
                <a:cs typeface="Roboto Light"/>
                <a:sym typeface="Roboto Light"/>
              </a:rPr>
              <a:t>Provide time for participants to gather materials they might need for the learning.</a:t>
            </a:r>
          </a:p>
          <a:p>
            <a:pPr marL="0" lvl="0" indent="0" algn="l" rtl="0">
              <a:lnSpc>
                <a:spcPct val="100000"/>
              </a:lnSpc>
              <a:spcBef>
                <a:spcPts val="1000"/>
              </a:spcBef>
              <a:spcAft>
                <a:spcPts val="1000"/>
              </a:spcAft>
              <a:buClr>
                <a:schemeClr val="dk1"/>
              </a:buClr>
              <a:buSzPts val="1100"/>
              <a:buFont typeface="Arial"/>
              <a:buNone/>
            </a:pPr>
            <a:r>
              <a:rPr lang="en-US" dirty="0">
                <a:solidFill>
                  <a:schemeClr val="dk1"/>
                </a:solidFill>
                <a:latin typeface="Roboto Light"/>
                <a:ea typeface="Roboto Light"/>
                <a:cs typeface="Roboto Light"/>
                <a:sym typeface="Roboto Light"/>
              </a:rPr>
              <a:t>Suggestion: Use the chat function to have participants sign in indicating their name, position/role, and what educational organization they are representing.</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a:t>
            </a:fld>
            <a:endParaRPr lang="en-US" noProof="0" dirty="0"/>
          </a:p>
        </p:txBody>
      </p:sp>
    </p:spTree>
    <p:extLst>
      <p:ext uri="{BB962C8B-B14F-4D97-AF65-F5344CB8AC3E}">
        <p14:creationId xmlns:p14="http://schemas.microsoft.com/office/powerpoint/2010/main" val="2775366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u="sng" dirty="0">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3  Signature Practices with Karen </a:t>
            </a:r>
            <a:r>
              <a:rPr lang="en-US" sz="1200" u="sng" dirty="0" err="1">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VanAusdal</a:t>
            </a:r>
            <a:r>
              <a:rPr lang="en-US" sz="1200" dirty="0">
                <a:latin typeface="Roboto Light"/>
                <a:ea typeface="Roboto Light"/>
                <a:cs typeface="Roboto Light"/>
                <a:sym typeface="Roboto Light"/>
              </a:rPr>
              <a:t> - Video 2 minutes and 57 seconds: </a:t>
            </a:r>
            <a:r>
              <a:rPr lang="en-US" b="0" i="0" dirty="0">
                <a:solidFill>
                  <a:srgbClr val="000000"/>
                </a:solidFill>
                <a:effectLst/>
                <a:latin typeface="Times New Roman" panose="02020603050405020304" pitchFamily="18" charset="0"/>
              </a:rPr>
              <a:t>https://youtu.be/mCwGp-CHg7E </a:t>
            </a:r>
            <a:endParaRPr lang="en-US" sz="1200" dirty="0">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US" sz="1200" u="sng" dirty="0">
                <a:solidFill>
                  <a:srgbClr val="1155CC"/>
                </a:solid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CASEL SEL 3 Signatures Practices Playbook</a:t>
            </a:r>
            <a:r>
              <a:rPr lang="en-US" sz="1200" u="sng" dirty="0">
                <a:solidFill>
                  <a:srgbClr val="1155CC"/>
                </a:solidFill>
                <a:latin typeface="Roboto Light"/>
                <a:ea typeface="Roboto Light"/>
                <a:cs typeface="Roboto Light"/>
                <a:sym typeface="Roboto Light"/>
              </a:rPr>
              <a:t>: </a:t>
            </a:r>
            <a:r>
              <a:rPr lang="en-US" b="0" i="0" dirty="0">
                <a:solidFill>
                  <a:srgbClr val="000000"/>
                </a:solidFill>
                <a:effectLst/>
                <a:latin typeface="Times New Roman" panose="02020603050405020304" pitchFamily="18" charset="0"/>
              </a:rPr>
              <a:t>https://casel.org/sel-3-signature-practices/ </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11</a:t>
            </a:fld>
            <a:endParaRPr lang="en-US" noProof="0" dirty="0"/>
          </a:p>
        </p:txBody>
      </p:sp>
    </p:spTree>
    <p:extLst>
      <p:ext uri="{BB962C8B-B14F-4D97-AF65-F5344CB8AC3E}">
        <p14:creationId xmlns:p14="http://schemas.microsoft.com/office/powerpoint/2010/main" val="1121252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Light"/>
                <a:ea typeface="Roboto Light"/>
                <a:cs typeface="Roboto Light"/>
                <a:sym typeface="Roboto Light"/>
              </a:rPr>
              <a:t>Review of the why, what, who, and when to use the 3 signature SEL practices as a tool for adult and student learning.</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12</a:t>
            </a:fld>
            <a:endParaRPr lang="en-US" noProof="0" dirty="0"/>
          </a:p>
        </p:txBody>
      </p:sp>
    </p:spTree>
    <p:extLst>
      <p:ext uri="{BB962C8B-B14F-4D97-AF65-F5344CB8AC3E}">
        <p14:creationId xmlns:p14="http://schemas.microsoft.com/office/powerpoint/2010/main" val="2882513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SzPts val="1100"/>
              <a:buNone/>
            </a:pPr>
            <a:r>
              <a:rPr lang="en-US" sz="1200" dirty="0">
                <a:latin typeface="Roboto Light"/>
                <a:ea typeface="Roboto Light"/>
                <a:cs typeface="Roboto Light"/>
                <a:sym typeface="Roboto Light"/>
              </a:rPr>
              <a:t>Using the </a:t>
            </a:r>
            <a:r>
              <a:rPr lang="en-US" sz="1200" u="sng" dirty="0">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CASEL SEL 3 Signatures Practices Playbook</a:t>
            </a:r>
            <a:r>
              <a:rPr lang="en-US" sz="1200" dirty="0">
                <a:latin typeface="Roboto Light"/>
                <a:ea typeface="Roboto Light"/>
                <a:cs typeface="Roboto Light"/>
                <a:sym typeface="Roboto Light"/>
              </a:rPr>
              <a:t> (</a:t>
            </a:r>
            <a:r>
              <a:rPr lang="en-US" b="0" i="0" dirty="0">
                <a:solidFill>
                  <a:srgbClr val="000000"/>
                </a:solidFill>
                <a:effectLst/>
                <a:latin typeface="Times New Roman" panose="02020603050405020304" pitchFamily="18" charset="0"/>
              </a:rPr>
              <a:t>https://casel.org/sel-3-signature-practices/) </a:t>
            </a:r>
            <a:r>
              <a:rPr lang="en-US" sz="1200" dirty="0">
                <a:latin typeface="Roboto Light"/>
                <a:ea typeface="Roboto Light"/>
                <a:cs typeface="Roboto Light"/>
                <a:sym typeface="Roboto Light"/>
              </a:rPr>
              <a:t>page 10, participants are asked to read the materials, and then record their “I notice… I wonder” statements on the provided </a:t>
            </a:r>
            <a:r>
              <a:rPr lang="en-US" sz="1200" u="sng" dirty="0">
                <a:solidFill>
                  <a:srgbClr val="1155CC"/>
                </a:solid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Padlet</a:t>
            </a:r>
            <a:r>
              <a:rPr lang="en-US" sz="1200" u="sng" dirty="0">
                <a:solidFill>
                  <a:srgbClr val="1155CC"/>
                </a:solidFill>
                <a:latin typeface="Roboto Light"/>
                <a:ea typeface="Roboto Light"/>
                <a:cs typeface="Roboto Light"/>
                <a:sym typeface="Roboto Light"/>
              </a:rPr>
              <a:t> (</a:t>
            </a:r>
            <a:r>
              <a:rPr lang="en-US" b="0" i="0" dirty="0">
                <a:solidFill>
                  <a:srgbClr val="000000"/>
                </a:solidFill>
                <a:effectLst/>
                <a:latin typeface="Times New Roman" panose="02020603050405020304" pitchFamily="18" charset="0"/>
              </a:rPr>
              <a:t>https://padlet.com/sstephensselgst/jr5t9vx2dl634jxm)</a:t>
            </a:r>
            <a:r>
              <a:rPr lang="en-US" sz="1200" dirty="0">
                <a:latin typeface="Roboto Light"/>
                <a:ea typeface="Roboto Light"/>
                <a:cs typeface="Roboto Light"/>
                <a:sym typeface="Roboto Light"/>
              </a:rPr>
              <a:t>.  A QR Code is also on the slide so that participants can access the Padlet through an alternative resource.</a:t>
            </a:r>
          </a:p>
          <a:p>
            <a:pPr marL="0" lvl="0" indent="0" algn="l" rtl="0">
              <a:lnSpc>
                <a:spcPct val="115000"/>
              </a:lnSpc>
              <a:spcBef>
                <a:spcPts val="0"/>
              </a:spcBef>
              <a:spcAft>
                <a:spcPts val="0"/>
              </a:spcAft>
              <a:buSzPts val="1100"/>
              <a:buNone/>
            </a:pPr>
            <a:r>
              <a:rPr lang="en-US" sz="1200" b="1" dirty="0">
                <a:latin typeface="Roboto"/>
                <a:ea typeface="Roboto"/>
                <a:cs typeface="Roboto"/>
                <a:sym typeface="Roboto"/>
              </a:rPr>
              <a:t>Facilitator’s Pause Point:  While Padlet is being used in this example, other technology tools can be utilized including; </a:t>
            </a:r>
            <a:r>
              <a:rPr lang="en-US" sz="1200" b="1" dirty="0" err="1">
                <a:latin typeface="Roboto"/>
                <a:ea typeface="Roboto"/>
                <a:cs typeface="Roboto"/>
                <a:sym typeface="Roboto"/>
              </a:rPr>
              <a:t>Jamboard</a:t>
            </a:r>
            <a:r>
              <a:rPr lang="en-US" sz="1200" b="1" dirty="0">
                <a:latin typeface="Roboto"/>
                <a:ea typeface="Roboto"/>
                <a:cs typeface="Roboto"/>
                <a:sym typeface="Roboto"/>
              </a:rPr>
              <a:t>, Google Slides, </a:t>
            </a:r>
            <a:r>
              <a:rPr lang="en-US" sz="1200" b="1" dirty="0" err="1">
                <a:latin typeface="Roboto"/>
                <a:ea typeface="Roboto"/>
                <a:cs typeface="Roboto"/>
                <a:sym typeface="Roboto"/>
              </a:rPr>
              <a:t>Mentimeter</a:t>
            </a:r>
            <a:r>
              <a:rPr lang="en-US" sz="1200" b="1" dirty="0">
                <a:latin typeface="Roboto"/>
                <a:ea typeface="Roboto"/>
                <a:cs typeface="Roboto"/>
                <a:sym typeface="Roboto"/>
              </a:rPr>
              <a:t>.</a:t>
            </a:r>
            <a:endParaRPr lang="en-US" sz="1200" dirty="0">
              <a:latin typeface="Roboto Light"/>
              <a:ea typeface="Roboto Light"/>
              <a:cs typeface="Roboto Light"/>
              <a:sym typeface="Roboto Ligh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13</a:t>
            </a:fld>
            <a:endParaRPr lang="en-US" noProof="0" dirty="0"/>
          </a:p>
        </p:txBody>
      </p:sp>
    </p:spTree>
    <p:extLst>
      <p:ext uri="{BB962C8B-B14F-4D97-AF65-F5344CB8AC3E}">
        <p14:creationId xmlns:p14="http://schemas.microsoft.com/office/powerpoint/2010/main" val="3343049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Light"/>
                <a:ea typeface="Roboto Light"/>
                <a:cs typeface="Roboto Light"/>
                <a:sym typeface="Roboto Light"/>
              </a:rPr>
              <a:t>The </a:t>
            </a:r>
            <a:r>
              <a:rPr lang="en-US" sz="1200" u="sng" dirty="0">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Panorama resource</a:t>
            </a:r>
            <a:r>
              <a:rPr lang="en-US" sz="1200" dirty="0">
                <a:latin typeface="Roboto Light"/>
                <a:ea typeface="Roboto Light"/>
                <a:cs typeface="Roboto Light"/>
                <a:sym typeface="Roboto Light"/>
              </a:rPr>
              <a:t> (</a:t>
            </a:r>
            <a:r>
              <a:rPr lang="en-US" b="0" i="0" dirty="0">
                <a:solidFill>
                  <a:srgbClr val="000000"/>
                </a:solidFill>
                <a:effectLst/>
                <a:latin typeface="Times New Roman" panose="02020603050405020304" pitchFamily="18" charset="0"/>
              </a:rPr>
              <a:t>https://go.panoramaed.com/hubfs/Check-Ins-Question-Bank.pdf?hsCtaTracking=7170e658-4dcf-43d1-a16d-09ba5e5c364f%7C9a9428dd-0626-4e77-b9bc-42a1a3e9871e) </a:t>
            </a:r>
            <a:r>
              <a:rPr lang="en-US" sz="1200" dirty="0">
                <a:latin typeface="Roboto Light"/>
                <a:ea typeface="Roboto Light"/>
                <a:cs typeface="Roboto Light"/>
                <a:sym typeface="Roboto Light"/>
              </a:rPr>
              <a:t>provides a question bank that supports the three possible purposes of the check-ins.  In each case, the check-ins provide an opportunity for educators to collect data on student well-being and understanding of content, and then follow up with students or use it to plan for learning. Presenting as an example of how to specifically align the SEL practice with the desired purpose.</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14</a:t>
            </a:fld>
            <a:endParaRPr lang="en-US" noProof="0" dirty="0"/>
          </a:p>
        </p:txBody>
      </p:sp>
    </p:spTree>
    <p:extLst>
      <p:ext uri="{BB962C8B-B14F-4D97-AF65-F5344CB8AC3E}">
        <p14:creationId xmlns:p14="http://schemas.microsoft.com/office/powerpoint/2010/main" val="3126828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15</a:t>
            </a:fld>
            <a:endParaRPr lang="en-US" noProof="0" dirty="0"/>
          </a:p>
        </p:txBody>
      </p:sp>
    </p:spTree>
    <p:extLst>
      <p:ext uri="{BB962C8B-B14F-4D97-AF65-F5344CB8AC3E}">
        <p14:creationId xmlns:p14="http://schemas.microsoft.com/office/powerpoint/2010/main" val="580009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from </a:t>
            </a:r>
            <a:r>
              <a:rPr lang="en-US" dirty="0" err="1"/>
              <a:t>Pixabay</a:t>
            </a:r>
            <a:endParaRPr lang="en-US" dirty="0"/>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16</a:t>
            </a:fld>
            <a:endParaRPr lang="en-US" noProof="0" dirty="0"/>
          </a:p>
        </p:txBody>
      </p:sp>
    </p:spTree>
    <p:extLst>
      <p:ext uri="{BB962C8B-B14F-4D97-AF65-F5344CB8AC3E}">
        <p14:creationId xmlns:p14="http://schemas.microsoft.com/office/powerpoint/2010/main" val="531288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Video</a:t>
            </a:r>
            <a:r>
              <a:rPr lang="en-US" sz="1200" dirty="0">
                <a:latin typeface="Roboto Light"/>
                <a:ea typeface="Roboto Light"/>
                <a:cs typeface="Roboto Light"/>
                <a:sym typeface="Roboto Light"/>
              </a:rPr>
              <a:t> - 3 minutes 42 seconds: </a:t>
            </a:r>
            <a:r>
              <a:rPr lang="en-US" b="0" i="0" dirty="0">
                <a:solidFill>
                  <a:srgbClr val="000000"/>
                </a:solidFill>
                <a:effectLst/>
                <a:latin typeface="Times New Roman" panose="02020603050405020304" pitchFamily="18" charset="0"/>
              </a:rPr>
              <a:t>https://www.youtube.com/watch?v=n9h8fG1DKhA </a:t>
            </a:r>
            <a:endParaRPr lang="en-US" sz="1200" dirty="0">
              <a:latin typeface="Roboto Light"/>
              <a:ea typeface="Roboto Light"/>
              <a:cs typeface="Roboto Light"/>
              <a:sym typeface="Roboto Ligh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17</a:t>
            </a:fld>
            <a:endParaRPr lang="en-US" noProof="0" dirty="0"/>
          </a:p>
        </p:txBody>
      </p:sp>
    </p:spTree>
    <p:extLst>
      <p:ext uri="{BB962C8B-B14F-4D97-AF65-F5344CB8AC3E}">
        <p14:creationId xmlns:p14="http://schemas.microsoft.com/office/powerpoint/2010/main" val="552140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Light"/>
                <a:ea typeface="Roboto Light"/>
                <a:cs typeface="Roboto Light"/>
                <a:sym typeface="Roboto Light"/>
              </a:rPr>
              <a:t>Prior to introducing the Mood Meter on slide 20, the concept of emotional intelligence is defined, and the RULER method on how to practice emotional intelligence with adults and students is explored.  The linked article, </a:t>
            </a:r>
            <a:r>
              <a:rPr lang="en-US" sz="1200" i="1" u="sng" dirty="0">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Teaching Emotional Intelligence in Early Childhood</a:t>
            </a:r>
            <a:r>
              <a:rPr lang="en-US" sz="1200" i="1" u="sng" dirty="0">
                <a:solidFill>
                  <a:srgbClr val="1155CC"/>
                </a:solidFill>
                <a:latin typeface="Roboto Light"/>
                <a:ea typeface="Roboto Light"/>
                <a:cs typeface="Roboto Light"/>
                <a:sym typeface="Roboto Light"/>
              </a:rPr>
              <a:t> (</a:t>
            </a:r>
            <a:r>
              <a:rPr lang="en-US" b="0" i="0" dirty="0">
                <a:solidFill>
                  <a:srgbClr val="000000"/>
                </a:solidFill>
                <a:effectLst/>
                <a:latin typeface="Times New Roman" panose="02020603050405020304" pitchFamily="18" charset="0"/>
              </a:rPr>
              <a:t>https://www.naeyc.org/resources/pubs/yc/mar2017/teaching-emotional-intelligence), </a:t>
            </a:r>
            <a:r>
              <a:rPr lang="en-US" sz="1200" dirty="0">
                <a:latin typeface="Roboto Light"/>
                <a:ea typeface="Roboto Light"/>
                <a:cs typeface="Roboto Light"/>
                <a:sym typeface="Roboto Light"/>
              </a:rPr>
              <a:t>provides additional explanations of RULER and using the mood meter to practice emotional intelligence  as well as how to integrate into classroom management practices and in read-</a:t>
            </a:r>
            <a:r>
              <a:rPr lang="en-US" sz="1200" dirty="0" err="1">
                <a:latin typeface="Roboto Light"/>
                <a:ea typeface="Roboto Light"/>
                <a:cs typeface="Roboto Light"/>
                <a:sym typeface="Roboto Light"/>
              </a:rPr>
              <a:t>alouds</a:t>
            </a:r>
            <a:r>
              <a:rPr lang="en-US" sz="1200" dirty="0">
                <a:latin typeface="Roboto Light"/>
                <a:ea typeface="Roboto Light"/>
                <a:cs typeface="Roboto Light"/>
                <a:sym typeface="Roboto Light"/>
              </a:rPr>
              <a:t>.</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18</a:t>
            </a:fld>
            <a:endParaRPr lang="en-US" noProof="0" dirty="0"/>
          </a:p>
        </p:txBody>
      </p:sp>
    </p:spTree>
    <p:extLst>
      <p:ext uri="{BB962C8B-B14F-4D97-AF65-F5344CB8AC3E}">
        <p14:creationId xmlns:p14="http://schemas.microsoft.com/office/powerpoint/2010/main" val="2515758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latin typeface="Roboto Light"/>
                <a:ea typeface="Roboto Light"/>
                <a:cs typeface="Roboto Light"/>
                <a:sym typeface="Roboto Light"/>
              </a:rPr>
              <a:t>The Mood Meter assists students with identifying emotions and increasing student emotional vocabulary.  The first video on the slide, </a:t>
            </a:r>
            <a:r>
              <a:rPr lang="en-US" sz="1200" u="sng" dirty="0">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Yale Center for Emotional Intelligence:  Mood Meter Overview</a:t>
            </a:r>
            <a:r>
              <a:rPr lang="en-US" sz="1200" u="sng" dirty="0">
                <a:solidFill>
                  <a:srgbClr val="1155CC"/>
                </a:solidFill>
                <a:latin typeface="Roboto Light"/>
                <a:ea typeface="Roboto Light"/>
                <a:cs typeface="Roboto Light"/>
                <a:sym typeface="Roboto Light"/>
              </a:rPr>
              <a:t> (</a:t>
            </a:r>
            <a:r>
              <a:rPr lang="en-US" b="0" i="0" dirty="0">
                <a:solidFill>
                  <a:srgbClr val="000000"/>
                </a:solidFill>
                <a:effectLst/>
                <a:latin typeface="Times New Roman" panose="02020603050405020304" pitchFamily="18" charset="0"/>
              </a:rPr>
              <a:t>https://youtu.be/qj6AIczvDhg)</a:t>
            </a:r>
            <a:r>
              <a:rPr lang="en-US" sz="1200" dirty="0">
                <a:latin typeface="Roboto Light"/>
                <a:ea typeface="Roboto Light"/>
                <a:cs typeface="Roboto Light"/>
                <a:sym typeface="Roboto Light"/>
              </a:rPr>
              <a:t>,  is a brief overview of how the emotions in each quadrant can influence or affect student learning and the energy for that learning.</a:t>
            </a:r>
          </a:p>
          <a:p>
            <a:pPr marL="0" lvl="0" indent="0" algn="l" rtl="0">
              <a:lnSpc>
                <a:spcPct val="115000"/>
              </a:lnSpc>
              <a:spcBef>
                <a:spcPts val="0"/>
              </a:spcBef>
              <a:spcAft>
                <a:spcPts val="0"/>
              </a:spcAft>
              <a:buClr>
                <a:schemeClr val="dk1"/>
              </a:buClr>
              <a:buSzPts val="1100"/>
              <a:buFont typeface="Arial"/>
              <a:buNone/>
            </a:pPr>
            <a:endParaRPr lang="en-US" sz="1200" dirty="0">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US" sz="1200" b="1" dirty="0">
                <a:latin typeface="Roboto"/>
                <a:ea typeface="Roboto"/>
                <a:cs typeface="Roboto"/>
                <a:sym typeface="Roboto"/>
              </a:rPr>
              <a:t>Facilitator’s Pause Point:  Consider viewing </a:t>
            </a:r>
            <a:r>
              <a:rPr lang="en-US" sz="1200" b="1" u="sng" dirty="0">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Marc Brackett on Emotional Intelligence and the Mood Meter, Part 1</a:t>
            </a:r>
            <a:r>
              <a:rPr lang="en-US" sz="1200" b="1" u="sng" dirty="0">
                <a:solidFill>
                  <a:srgbClr val="1155CC"/>
                </a:solidFill>
                <a:latin typeface="Roboto"/>
                <a:ea typeface="Roboto"/>
                <a:cs typeface="Roboto"/>
                <a:sym typeface="Roboto"/>
              </a:rPr>
              <a:t> </a:t>
            </a:r>
            <a:r>
              <a:rPr lang="en-US" sz="1200" b="0" u="sng" dirty="0">
                <a:solidFill>
                  <a:srgbClr val="1155CC"/>
                </a:solidFill>
                <a:latin typeface="Roboto"/>
                <a:ea typeface="Roboto"/>
                <a:cs typeface="Roboto"/>
                <a:sym typeface="Roboto"/>
              </a:rPr>
              <a:t>(</a:t>
            </a:r>
            <a:r>
              <a:rPr lang="en-US" b="0" i="0" dirty="0">
                <a:solidFill>
                  <a:srgbClr val="000000"/>
                </a:solidFill>
                <a:effectLst/>
                <a:latin typeface="Times New Roman" panose="02020603050405020304" pitchFamily="18" charset="0"/>
              </a:rPr>
              <a:t>https://youtu.be/d36ksgP72Z4)</a:t>
            </a:r>
            <a:r>
              <a:rPr lang="en-US" sz="1200" b="1" dirty="0">
                <a:latin typeface="Roboto"/>
                <a:ea typeface="Roboto"/>
                <a:cs typeface="Roboto"/>
                <a:sym typeface="Roboto"/>
              </a:rPr>
              <a:t>, is a more in depth explanation of the Mood Meter from the co-creator of the RULER Approach to Social Emotional Learning, Marc Brackett.</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19</a:t>
            </a:fld>
            <a:endParaRPr lang="en-US" noProof="0" dirty="0"/>
          </a:p>
        </p:txBody>
      </p:sp>
    </p:spTree>
    <p:extLst>
      <p:ext uri="{BB962C8B-B14F-4D97-AF65-F5344CB8AC3E}">
        <p14:creationId xmlns:p14="http://schemas.microsoft.com/office/powerpoint/2010/main" val="985434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latin typeface="Roboto Light"/>
                <a:ea typeface="Roboto Light"/>
                <a:cs typeface="Roboto Light"/>
                <a:sym typeface="Roboto Light"/>
              </a:rPr>
              <a:t>These additional resources explore the </a:t>
            </a:r>
            <a:r>
              <a:rPr lang="en-US" sz="1200" dirty="0" err="1">
                <a:latin typeface="Roboto Light"/>
                <a:ea typeface="Roboto Light"/>
                <a:cs typeface="Roboto Light"/>
                <a:sym typeface="Roboto Light"/>
              </a:rPr>
              <a:t>Plutchik</a:t>
            </a:r>
            <a:r>
              <a:rPr lang="en-US" sz="1200" dirty="0">
                <a:latin typeface="Roboto Light"/>
                <a:ea typeface="Roboto Light"/>
                <a:cs typeface="Roboto Light"/>
                <a:sym typeface="Roboto Light"/>
              </a:rPr>
              <a:t> Wheel of Emotions, and emotion wheel variations.  </a:t>
            </a:r>
          </a:p>
          <a:p>
            <a:pPr marL="0" lvl="0" indent="0" algn="l" rtl="0">
              <a:lnSpc>
                <a:spcPct val="115000"/>
              </a:lnSpc>
              <a:spcBef>
                <a:spcPts val="0"/>
              </a:spcBef>
              <a:spcAft>
                <a:spcPts val="0"/>
              </a:spcAft>
              <a:buClr>
                <a:schemeClr val="dk1"/>
              </a:buClr>
              <a:buSzPts val="1100"/>
              <a:buFont typeface="Arial"/>
              <a:buNone/>
            </a:pPr>
            <a:endParaRPr lang="en-US" sz="1200" dirty="0">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US" sz="1200" b="1" dirty="0">
                <a:latin typeface="Roboto"/>
                <a:ea typeface="Roboto"/>
                <a:cs typeface="Roboto"/>
                <a:sym typeface="Roboto"/>
              </a:rPr>
              <a:t>Facilitator’s Pause Point:  Explore the resources of </a:t>
            </a:r>
            <a:r>
              <a:rPr lang="en-US" sz="1200" b="1" u="sng" dirty="0" err="1">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Plutchick’s</a:t>
            </a:r>
            <a:r>
              <a:rPr lang="en-US" sz="1200" b="1" u="sng" dirty="0">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 Wheel of Emotions</a:t>
            </a:r>
            <a:r>
              <a:rPr lang="en-US" sz="1200" b="1" dirty="0">
                <a:latin typeface="Roboto"/>
                <a:ea typeface="Roboto"/>
                <a:cs typeface="Roboto"/>
                <a:sym typeface="Roboto"/>
              </a:rPr>
              <a:t>, including </a:t>
            </a:r>
            <a:r>
              <a:rPr lang="en-US" sz="1200" b="1" i="1" dirty="0">
                <a:latin typeface="Roboto"/>
                <a:ea typeface="Roboto"/>
                <a:cs typeface="Roboto"/>
                <a:sym typeface="Roboto"/>
              </a:rPr>
              <a:t>What’s new in emotional intelligence</a:t>
            </a:r>
            <a:r>
              <a:rPr lang="en-US" sz="1200" b="1" dirty="0">
                <a:latin typeface="Roboto"/>
                <a:ea typeface="Roboto"/>
                <a:cs typeface="Roboto"/>
                <a:sym typeface="Roboto"/>
              </a:rPr>
              <a:t>.</a:t>
            </a:r>
          </a:p>
          <a:p>
            <a:pPr marL="0" lvl="0" indent="0" algn="l" rtl="0">
              <a:lnSpc>
                <a:spcPct val="115000"/>
              </a:lnSpc>
              <a:spcBef>
                <a:spcPts val="0"/>
              </a:spcBef>
              <a:spcAft>
                <a:spcPts val="0"/>
              </a:spcAft>
              <a:buClr>
                <a:schemeClr val="dk1"/>
              </a:buClr>
              <a:buSzPts val="1100"/>
              <a:buFont typeface="Arial"/>
              <a:buNone/>
            </a:pPr>
            <a:endParaRPr lang="en-US" sz="1200" b="1"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200" b="1" dirty="0">
                <a:latin typeface="Roboto"/>
                <a:ea typeface="Roboto"/>
                <a:cs typeface="Roboto"/>
                <a:sym typeface="Roboto"/>
              </a:rPr>
              <a:t> Additional possible enrichment activity: Using </a:t>
            </a:r>
            <a:r>
              <a:rPr lang="en-US" sz="1200" b="1" i="1" u="sng" dirty="0">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How to Use an Emotion Wheel to Get in Touch with All Your Feels</a:t>
            </a:r>
            <a:r>
              <a:rPr lang="en-US" sz="1200" b="1" i="1" dirty="0">
                <a:latin typeface="Roboto"/>
                <a:ea typeface="Roboto"/>
                <a:cs typeface="Roboto"/>
                <a:sym typeface="Roboto"/>
              </a:rPr>
              <a:t>, </a:t>
            </a:r>
            <a:r>
              <a:rPr lang="en-US" sz="1200" b="1" dirty="0">
                <a:latin typeface="Roboto"/>
                <a:ea typeface="Roboto"/>
                <a:cs typeface="Roboto"/>
                <a:sym typeface="Roboto"/>
              </a:rPr>
              <a:t>assign participants to a breakout room.  Each breakout room explores each of the different wheels (</a:t>
            </a:r>
            <a:r>
              <a:rPr lang="en-US" sz="1200" b="1" dirty="0" err="1">
                <a:latin typeface="Roboto"/>
                <a:ea typeface="Roboto"/>
                <a:cs typeface="Roboto"/>
                <a:sym typeface="Roboto"/>
              </a:rPr>
              <a:t>Plutchik</a:t>
            </a:r>
            <a:r>
              <a:rPr lang="en-US" sz="1200" b="1" dirty="0">
                <a:latin typeface="Roboto"/>
                <a:ea typeface="Roboto"/>
                <a:cs typeface="Roboto"/>
                <a:sym typeface="Roboto"/>
              </a:rPr>
              <a:t>, Geneva Wheel, Junto Wheel - links are provided in the article), and have participants evaluate the pros and cons of each wheel.</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20</a:t>
            </a:fld>
            <a:endParaRPr lang="en-US" noProof="0" dirty="0"/>
          </a:p>
        </p:txBody>
      </p:sp>
    </p:spTree>
    <p:extLst>
      <p:ext uri="{BB962C8B-B14F-4D97-AF65-F5344CB8AC3E}">
        <p14:creationId xmlns:p14="http://schemas.microsoft.com/office/powerpoint/2010/main" val="248302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a:t>
            </a:fld>
            <a:endParaRPr lang="en-US" noProof="0" dirty="0"/>
          </a:p>
        </p:txBody>
      </p:sp>
    </p:spTree>
    <p:extLst>
      <p:ext uri="{BB962C8B-B14F-4D97-AF65-F5344CB8AC3E}">
        <p14:creationId xmlns:p14="http://schemas.microsoft.com/office/powerpoint/2010/main" val="191530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err="1"/>
              <a:t>Pixabay</a:t>
            </a:r>
            <a:r>
              <a:rPr lang="en-US" dirty="0"/>
              <a:t> image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Each link to its own slide deck</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21</a:t>
            </a:fld>
            <a:endParaRPr lang="en-US" noProof="0" dirty="0"/>
          </a:p>
        </p:txBody>
      </p:sp>
    </p:spTree>
    <p:extLst>
      <p:ext uri="{BB962C8B-B14F-4D97-AF65-F5344CB8AC3E}">
        <p14:creationId xmlns:p14="http://schemas.microsoft.com/office/powerpoint/2010/main" val="1254987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Highly effective teaching and learning is like....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...because _____________________________________________________.</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Participants can share their ideas in chat and then also in large group discussion.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22</a:t>
            </a:fld>
            <a:endParaRPr lang="en-US" noProof="0" dirty="0"/>
          </a:p>
        </p:txBody>
      </p:sp>
    </p:spTree>
    <p:extLst>
      <p:ext uri="{BB962C8B-B14F-4D97-AF65-F5344CB8AC3E}">
        <p14:creationId xmlns:p14="http://schemas.microsoft.com/office/powerpoint/2010/main" val="3786664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Invite participants to answer the question and respond in the chat box with the number and a word that might represent the picture in relation to their current emotional state.  Other welcoming strategies can be found in CASEL’s 3 Signature Practices Playbook https://schoolguide.casel.org/uploads/2018/12/CASEL_SEL-3-Signature-Practices-Playbook-V3.pdf</a:t>
            </a:r>
          </a:p>
          <a:p>
            <a:pPr marL="0" lvl="0" indent="0" algn="l" rtl="0">
              <a:lnSpc>
                <a:spcPct val="100000"/>
              </a:lnSpc>
              <a:spcBef>
                <a:spcPts val="0"/>
              </a:spcBef>
              <a:spcAft>
                <a:spcPts val="0"/>
              </a:spcAft>
              <a:buSzPts val="1400"/>
              <a:buNone/>
            </a:pPr>
            <a:r>
              <a:rPr lang="en-US" dirty="0"/>
              <a:t>5 min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23</a:t>
            </a:fld>
            <a:endParaRPr lang="en-US" noProof="0" dirty="0"/>
          </a:p>
        </p:txBody>
      </p:sp>
    </p:spTree>
    <p:extLst>
      <p:ext uri="{BB962C8B-B14F-4D97-AF65-F5344CB8AC3E}">
        <p14:creationId xmlns:p14="http://schemas.microsoft.com/office/powerpoint/2010/main" val="93635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Example of welcoming activity</a:t>
            </a:r>
          </a:p>
          <a:p>
            <a:pPr marL="0" lvl="0" indent="0" algn="l" rtl="0">
              <a:lnSpc>
                <a:spcPct val="100000"/>
              </a:lnSpc>
              <a:spcBef>
                <a:spcPts val="0"/>
              </a:spcBef>
              <a:spcAft>
                <a:spcPts val="0"/>
              </a:spcAft>
              <a:buSzPts val="1400"/>
              <a:buNone/>
            </a:pPr>
            <a:r>
              <a:rPr lang="en-US" dirty="0"/>
              <a:t>Virtual teaching  is like....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...because _____________________________________________________.</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Participants can share their ideas in chat and then also in large group discussion.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24</a:t>
            </a:fld>
            <a:endParaRPr lang="en-US" noProof="0" dirty="0"/>
          </a:p>
        </p:txBody>
      </p:sp>
    </p:spTree>
    <p:extLst>
      <p:ext uri="{BB962C8B-B14F-4D97-AF65-F5344CB8AC3E}">
        <p14:creationId xmlns:p14="http://schemas.microsoft.com/office/powerpoint/2010/main" val="2740246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Open-ended question that can be modified to say "today" or any length of time.  Personal or Professional.  Positive, typically student focused.</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25</a:t>
            </a:fld>
            <a:endParaRPr lang="en-US" noProof="0" dirty="0"/>
          </a:p>
        </p:txBody>
      </p:sp>
    </p:spTree>
    <p:extLst>
      <p:ext uri="{BB962C8B-B14F-4D97-AF65-F5344CB8AC3E}">
        <p14:creationId xmlns:p14="http://schemas.microsoft.com/office/powerpoint/2010/main" val="2753408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Light"/>
                <a:ea typeface="Roboto Light"/>
                <a:cs typeface="Roboto Light"/>
                <a:sym typeface="Roboto Light"/>
              </a:rPr>
              <a:t>An example of a Morning Check-In designed with low-risk and engaging questions, but with some embedded content.  This example was built in Microsoft forms.</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26</a:t>
            </a:fld>
            <a:endParaRPr lang="en-US" noProof="0" dirty="0"/>
          </a:p>
        </p:txBody>
      </p:sp>
    </p:spTree>
    <p:extLst>
      <p:ext uri="{BB962C8B-B14F-4D97-AF65-F5344CB8AC3E}">
        <p14:creationId xmlns:p14="http://schemas.microsoft.com/office/powerpoint/2010/main" val="1828508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latin typeface="Roboto Light"/>
                <a:ea typeface="Roboto Light"/>
                <a:cs typeface="Roboto Light"/>
                <a:sym typeface="Roboto Light"/>
              </a:rPr>
              <a:t>What was it like for you to participate in these activities?  </a:t>
            </a:r>
          </a:p>
          <a:p>
            <a:pPr marL="0" lvl="0" indent="0" algn="l" rtl="0">
              <a:lnSpc>
                <a:spcPct val="115000"/>
              </a:lnSpc>
              <a:spcBef>
                <a:spcPts val="0"/>
              </a:spcBef>
              <a:spcAft>
                <a:spcPts val="0"/>
              </a:spcAft>
              <a:buClr>
                <a:schemeClr val="dk1"/>
              </a:buClr>
              <a:buSzPts val="1100"/>
              <a:buFont typeface="Arial"/>
              <a:buNone/>
            </a:pPr>
            <a:r>
              <a:rPr lang="en-US" sz="1200" dirty="0">
                <a:latin typeface="Roboto Light"/>
                <a:ea typeface="Roboto Light"/>
                <a:cs typeface="Roboto Light"/>
                <a:sym typeface="Roboto Light"/>
              </a:rPr>
              <a:t>What were some things that you appreciated about the activities?  What did you find challenging?</a:t>
            </a:r>
          </a:p>
          <a:p>
            <a:pPr marL="0" lvl="0" indent="0" algn="l" rtl="0">
              <a:lnSpc>
                <a:spcPct val="100000"/>
              </a:lnSpc>
              <a:spcBef>
                <a:spcPts val="0"/>
              </a:spcBef>
              <a:spcAft>
                <a:spcPts val="0"/>
              </a:spcAft>
              <a:buSzPts val="1400"/>
              <a:buNone/>
            </a:pPr>
            <a:r>
              <a:rPr lang="en-US" sz="1200" dirty="0">
                <a:latin typeface="Roboto Light"/>
                <a:ea typeface="Roboto Light"/>
                <a:cs typeface="Roboto Light"/>
                <a:sym typeface="Roboto Light"/>
              </a:rPr>
              <a:t>What SEL skills did you use to participate in the activities?</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27</a:t>
            </a:fld>
            <a:endParaRPr lang="en-US" noProof="0" dirty="0"/>
          </a:p>
        </p:txBody>
      </p:sp>
    </p:spTree>
    <p:extLst>
      <p:ext uri="{BB962C8B-B14F-4D97-AF65-F5344CB8AC3E}">
        <p14:creationId xmlns:p14="http://schemas.microsoft.com/office/powerpoint/2010/main" val="343114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min Break</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28</a:t>
            </a:fld>
            <a:endParaRPr lang="en-US" noProof="0" dirty="0"/>
          </a:p>
        </p:txBody>
      </p:sp>
    </p:spTree>
    <p:extLst>
      <p:ext uri="{BB962C8B-B14F-4D97-AF65-F5344CB8AC3E}">
        <p14:creationId xmlns:p14="http://schemas.microsoft.com/office/powerpoint/2010/main" val="3942776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Light"/>
                <a:ea typeface="Roboto Light"/>
                <a:cs typeface="Roboto Light"/>
                <a:sym typeface="Roboto Light"/>
              </a:rPr>
              <a:t>Using the </a:t>
            </a:r>
            <a:r>
              <a:rPr lang="en-US" sz="1200" u="sng" dirty="0">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CASEL SEL 3 Signatures Practices Playbook</a:t>
            </a:r>
            <a:r>
              <a:rPr lang="en-US" sz="1200" dirty="0">
                <a:latin typeface="Roboto Light"/>
                <a:ea typeface="Roboto Light"/>
                <a:cs typeface="Roboto Light"/>
                <a:sym typeface="Roboto Light"/>
              </a:rPr>
              <a:t> (</a:t>
            </a:r>
            <a:r>
              <a:rPr lang="en-US" b="0" i="0" dirty="0">
                <a:solidFill>
                  <a:srgbClr val="000000"/>
                </a:solidFill>
                <a:effectLst/>
                <a:latin typeface="Times New Roman" panose="02020603050405020304" pitchFamily="18" charset="0"/>
              </a:rPr>
              <a:t>https://casel.org/sel-3-signature-practices/) </a:t>
            </a:r>
            <a:r>
              <a:rPr lang="en-US" sz="1200" dirty="0">
                <a:latin typeface="Roboto Light"/>
                <a:ea typeface="Roboto Light"/>
                <a:cs typeface="Roboto Light"/>
                <a:sym typeface="Roboto Light"/>
              </a:rPr>
              <a:t>page 19, participants are asked to read the materials, and then record their “I notice… I wonder” statements on the provided </a:t>
            </a:r>
            <a:r>
              <a:rPr lang="en-US" sz="1200" u="sng" dirty="0">
                <a:solidFill>
                  <a:srgbClr val="1155CC"/>
                </a:solid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Padlet</a:t>
            </a:r>
            <a:r>
              <a:rPr lang="en-US" sz="1200" u="sng" dirty="0">
                <a:solidFill>
                  <a:srgbClr val="1155CC"/>
                </a:solidFill>
                <a:latin typeface="Roboto Light"/>
                <a:ea typeface="Roboto Light"/>
                <a:cs typeface="Roboto Light"/>
                <a:sym typeface="Roboto Light"/>
              </a:rPr>
              <a:t> (</a:t>
            </a:r>
            <a:r>
              <a:rPr lang="en-US" b="0" i="0" dirty="0">
                <a:solidFill>
                  <a:srgbClr val="000000"/>
                </a:solidFill>
                <a:effectLst/>
                <a:latin typeface="Times New Roman" panose="02020603050405020304" pitchFamily="18" charset="0"/>
              </a:rPr>
              <a:t>https://padlet.com/sstephensselgst/6g7to5igf12z3y5a)</a:t>
            </a:r>
            <a:r>
              <a:rPr lang="en-US" sz="1200" dirty="0">
                <a:latin typeface="Roboto Light"/>
                <a:ea typeface="Roboto Light"/>
                <a:cs typeface="Roboto Light"/>
                <a:sym typeface="Roboto Light"/>
              </a:rPr>
              <a:t>.  A QR Code is also on the slide so that participants can access the Padlet through an alternative resource.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29</a:t>
            </a:fld>
            <a:endParaRPr lang="en-US" noProof="0" dirty="0"/>
          </a:p>
        </p:txBody>
      </p:sp>
    </p:spTree>
    <p:extLst>
      <p:ext uri="{BB962C8B-B14F-4D97-AF65-F5344CB8AC3E}">
        <p14:creationId xmlns:p14="http://schemas.microsoft.com/office/powerpoint/2010/main" val="2479824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Light"/>
                <a:ea typeface="Roboto Light"/>
                <a:cs typeface="Roboto Light"/>
                <a:sym typeface="Roboto Light"/>
              </a:rPr>
              <a:t>Student engagement:  All models of Instruction must attend to creating experiences that will engage and stimulate student learning and include substantive interactions with teachers.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30</a:t>
            </a:fld>
            <a:endParaRPr lang="en-US" noProof="0" dirty="0"/>
          </a:p>
        </p:txBody>
      </p:sp>
    </p:spTree>
    <p:extLst>
      <p:ext uri="{BB962C8B-B14F-4D97-AF65-F5344CB8AC3E}">
        <p14:creationId xmlns:p14="http://schemas.microsoft.com/office/powerpoint/2010/main" val="4101477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dirty="0">
                <a:latin typeface="Roboto Light"/>
                <a:ea typeface="Roboto Light"/>
                <a:cs typeface="Roboto Light"/>
                <a:sym typeface="Roboto Light"/>
              </a:rPr>
              <a:t>Establishing norms for online learning experiences reinforces different behaviors, but also can improve the virtual meeting by providing participants with anticipated processes. </a:t>
            </a:r>
          </a:p>
          <a:p>
            <a:pPr marL="0" lvl="0" indent="0" algn="l" rtl="0">
              <a:lnSpc>
                <a:spcPct val="100000"/>
              </a:lnSpc>
              <a:spcBef>
                <a:spcPts val="1000"/>
              </a:spcBef>
              <a:spcAft>
                <a:spcPts val="0"/>
              </a:spcAft>
              <a:buClr>
                <a:schemeClr val="dk1"/>
              </a:buClr>
              <a:buSzPts val="1100"/>
              <a:buFont typeface="Arial"/>
              <a:buNone/>
            </a:pPr>
            <a:r>
              <a:rPr lang="en-US" sz="1200" dirty="0">
                <a:latin typeface="Roboto Light"/>
                <a:ea typeface="Roboto Light"/>
                <a:cs typeface="Roboto Light"/>
                <a:sym typeface="Roboto Light"/>
              </a:rPr>
              <a:t>Norms can be written to reflect the needs and dynamics of the group.</a:t>
            </a:r>
          </a:p>
          <a:p>
            <a:pPr marL="0" lvl="0" indent="0" algn="l" rtl="0">
              <a:lnSpc>
                <a:spcPct val="100000"/>
              </a:lnSpc>
              <a:spcBef>
                <a:spcPts val="1000"/>
              </a:spcBef>
              <a:spcAft>
                <a:spcPts val="0"/>
              </a:spcAft>
              <a:buClr>
                <a:schemeClr val="dk1"/>
              </a:buClr>
              <a:buSzPts val="1100"/>
              <a:buFont typeface="Arial"/>
              <a:buNone/>
            </a:pPr>
            <a:r>
              <a:rPr lang="en-US" sz="1200" dirty="0">
                <a:latin typeface="Roboto Light"/>
                <a:ea typeface="Roboto Light"/>
                <a:cs typeface="Roboto Light"/>
                <a:sym typeface="Roboto Light"/>
              </a:rPr>
              <a:t>Suggestion: If using Zoom or an online platform that includes a polling feature, participants can vote on which norms they agree. This allows participants to have voice and choice in the selection of norms for interaction.</a:t>
            </a:r>
          </a:p>
          <a:p>
            <a:pPr marL="0" lvl="0" indent="0" algn="l" rtl="0">
              <a:lnSpc>
                <a:spcPct val="100000"/>
              </a:lnSpc>
              <a:spcBef>
                <a:spcPts val="1000"/>
              </a:spcBef>
              <a:spcAft>
                <a:spcPts val="1000"/>
              </a:spcAft>
              <a:buClr>
                <a:schemeClr val="dk1"/>
              </a:buClr>
              <a:buSzPts val="1100"/>
              <a:buFont typeface="Arial"/>
              <a:buNone/>
            </a:pPr>
            <a:r>
              <a:rPr lang="en-US" sz="1200" dirty="0">
                <a:latin typeface="Roboto Light"/>
                <a:ea typeface="Roboto Light"/>
                <a:cs typeface="Roboto Light"/>
                <a:sym typeface="Roboto Light"/>
              </a:rPr>
              <a:t>The norms written for this slide are more specifically crafted for an audience of professional developers, and suggest strategies to assist participants in adhering to the norms for interaction.</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a:t>
            </a:fld>
            <a:endParaRPr lang="en-US" noProof="0" dirty="0"/>
          </a:p>
        </p:txBody>
      </p:sp>
    </p:spTree>
    <p:extLst>
      <p:ext uri="{BB962C8B-B14F-4D97-AF65-F5344CB8AC3E}">
        <p14:creationId xmlns:p14="http://schemas.microsoft.com/office/powerpoint/2010/main" val="1977863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latin typeface="Roboto Light"/>
                <a:ea typeface="Roboto Light"/>
                <a:cs typeface="Roboto Light"/>
                <a:sym typeface="Roboto Light"/>
              </a:rPr>
              <a:t>Using </a:t>
            </a:r>
            <a:r>
              <a:rPr lang="en-US" sz="1200" i="1" u="sng" dirty="0">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Why students do not turn on their video cameras during online classes and an equitable and inclusive plan to encourage them to do so</a:t>
            </a:r>
            <a:r>
              <a:rPr lang="en-US" sz="1200" i="1" dirty="0">
                <a:latin typeface="Roboto Light"/>
                <a:ea typeface="Roboto Light"/>
                <a:cs typeface="Roboto Light"/>
                <a:sym typeface="Roboto Light"/>
              </a:rPr>
              <a:t>, </a:t>
            </a:r>
            <a:r>
              <a:rPr lang="en-US" sz="1200" dirty="0">
                <a:latin typeface="Roboto Light"/>
                <a:ea typeface="Roboto Light"/>
                <a:cs typeface="Roboto Light"/>
                <a:sym typeface="Roboto Light"/>
              </a:rPr>
              <a:t> complete the following activity (</a:t>
            </a:r>
            <a:r>
              <a:rPr lang="en-US" b="0" i="0" dirty="0">
                <a:solidFill>
                  <a:srgbClr val="000000"/>
                </a:solidFill>
                <a:effectLst/>
                <a:latin typeface="Times New Roman" panose="02020603050405020304" pitchFamily="18" charset="0"/>
              </a:rPr>
              <a:t>https://onlinelibrary.wiley.com/doi/full/10.1002/ece3.7123) </a:t>
            </a:r>
            <a:endParaRPr lang="en-US" sz="1200" dirty="0">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US" sz="1200" dirty="0">
                <a:latin typeface="Roboto Light"/>
                <a:ea typeface="Roboto Light"/>
                <a:cs typeface="Roboto Light"/>
                <a:sym typeface="Roboto Light"/>
              </a:rPr>
              <a:t>Directions:​</a:t>
            </a:r>
          </a:p>
          <a:p>
            <a:pPr marL="0" lvl="0" indent="0" algn="l" rtl="0">
              <a:lnSpc>
                <a:spcPct val="115000"/>
              </a:lnSpc>
              <a:spcBef>
                <a:spcPts val="0"/>
              </a:spcBef>
              <a:spcAft>
                <a:spcPts val="0"/>
              </a:spcAft>
              <a:buClr>
                <a:schemeClr val="dk1"/>
              </a:buClr>
              <a:buSzPts val="1100"/>
              <a:buFont typeface="Arial"/>
              <a:buNone/>
            </a:pPr>
            <a:r>
              <a:rPr lang="en-US" sz="1200" dirty="0">
                <a:latin typeface="Roboto Light"/>
                <a:ea typeface="Roboto Light"/>
                <a:cs typeface="Roboto Light"/>
                <a:sym typeface="Roboto Light"/>
              </a:rPr>
              <a:t>​</a:t>
            </a:r>
          </a:p>
          <a:p>
            <a:pPr marL="457200" lvl="0" indent="-285750" algn="l" rtl="0">
              <a:lnSpc>
                <a:spcPct val="115000"/>
              </a:lnSpc>
              <a:spcBef>
                <a:spcPts val="0"/>
              </a:spcBef>
              <a:spcAft>
                <a:spcPts val="0"/>
              </a:spcAft>
              <a:buClr>
                <a:schemeClr val="dk1"/>
              </a:buClr>
              <a:buSzPts val="900"/>
              <a:buAutoNum type="arabicPeriod"/>
            </a:pPr>
            <a:r>
              <a:rPr lang="en-US" sz="1200" dirty="0">
                <a:latin typeface="Roboto Light"/>
                <a:ea typeface="Roboto Light"/>
                <a:cs typeface="Roboto Light"/>
                <a:sym typeface="Roboto Light"/>
              </a:rPr>
              <a:t>Review the Discussion Overview (Section 4.1) - whole group activity​</a:t>
            </a:r>
          </a:p>
          <a:p>
            <a:pPr marL="457200" lvl="0" indent="-285750" algn="l" rtl="0">
              <a:lnSpc>
                <a:spcPct val="115000"/>
              </a:lnSpc>
              <a:spcBef>
                <a:spcPts val="0"/>
              </a:spcBef>
              <a:spcAft>
                <a:spcPts val="0"/>
              </a:spcAft>
              <a:buClr>
                <a:schemeClr val="dk1"/>
              </a:buClr>
              <a:buSzPts val="900"/>
              <a:buAutoNum type="arabicPeriod"/>
            </a:pPr>
            <a:r>
              <a:rPr lang="en-US" sz="1200" dirty="0">
                <a:latin typeface="Roboto Light"/>
                <a:ea typeface="Roboto Light"/>
                <a:cs typeface="Roboto Light"/>
                <a:sym typeface="Roboto Light"/>
              </a:rPr>
              <a:t>In breakout room, choose a spokesperson for your group or someone who is willing to share.​</a:t>
            </a:r>
          </a:p>
          <a:p>
            <a:pPr marL="457200" lvl="0" indent="-285750" algn="l" rtl="0">
              <a:lnSpc>
                <a:spcPct val="115000"/>
              </a:lnSpc>
              <a:spcBef>
                <a:spcPts val="0"/>
              </a:spcBef>
              <a:spcAft>
                <a:spcPts val="0"/>
              </a:spcAft>
              <a:buClr>
                <a:schemeClr val="dk1"/>
              </a:buClr>
              <a:buSzPts val="900"/>
              <a:buAutoNum type="arabicPeriod"/>
            </a:pPr>
            <a:r>
              <a:rPr lang="en-US" sz="1200" dirty="0">
                <a:latin typeface="Roboto Light"/>
                <a:ea typeface="Roboto Light"/>
                <a:cs typeface="Roboto Light"/>
                <a:sym typeface="Roboto Light"/>
              </a:rPr>
              <a:t>In your breakout room, skim your assigned section of the discussion (4.2, 4.3, 4.4, 4.5, 4.6).​</a:t>
            </a:r>
          </a:p>
          <a:p>
            <a:pPr marL="457200" lvl="0" indent="-285750" algn="l" rtl="0">
              <a:lnSpc>
                <a:spcPct val="115000"/>
              </a:lnSpc>
              <a:spcBef>
                <a:spcPts val="0"/>
              </a:spcBef>
              <a:spcAft>
                <a:spcPts val="0"/>
              </a:spcAft>
              <a:buClr>
                <a:schemeClr val="dk1"/>
              </a:buClr>
              <a:buSzPts val="900"/>
              <a:buAutoNum type="arabicPeriod"/>
            </a:pPr>
            <a:r>
              <a:rPr lang="en-US" sz="1200" dirty="0">
                <a:latin typeface="Roboto Light"/>
                <a:ea typeface="Roboto Light"/>
                <a:cs typeface="Roboto Light"/>
                <a:sym typeface="Roboto Light"/>
              </a:rPr>
              <a:t>What are your summary/major takeaways from that section. In the schools/classrooms your support or work with would this strategy work?  Has it been tried?  To what degree of success?  Evaluate the recommendations of the article.  Support the spokesperson to share the group's learning.​</a:t>
            </a:r>
          </a:p>
          <a:p>
            <a:pPr marL="457200" lvl="0" indent="-285750" algn="l" rtl="0">
              <a:lnSpc>
                <a:spcPct val="115000"/>
              </a:lnSpc>
              <a:spcBef>
                <a:spcPts val="0"/>
              </a:spcBef>
              <a:spcAft>
                <a:spcPts val="0"/>
              </a:spcAft>
              <a:buClr>
                <a:schemeClr val="dk1"/>
              </a:buClr>
              <a:buSzPts val="900"/>
              <a:buAutoNum type="arabicPeriod"/>
            </a:pPr>
            <a:r>
              <a:rPr lang="en-US" sz="1200" dirty="0">
                <a:latin typeface="Roboto Light"/>
                <a:ea typeface="Roboto Light"/>
                <a:cs typeface="Roboto Light"/>
                <a:sym typeface="Roboto Light"/>
              </a:rPr>
              <a:t>Spokesperson shares the group's learning in a large group.</a:t>
            </a:r>
          </a:p>
          <a:p>
            <a:pPr marL="0" lvl="0" indent="0" algn="l" rtl="0">
              <a:lnSpc>
                <a:spcPct val="115000"/>
              </a:lnSpc>
              <a:spcBef>
                <a:spcPts val="0"/>
              </a:spcBef>
              <a:spcAft>
                <a:spcPts val="0"/>
              </a:spcAft>
              <a:buClr>
                <a:schemeClr val="dk1"/>
              </a:buClr>
              <a:buSzPts val="1100"/>
              <a:buFont typeface="Arial"/>
              <a:buNone/>
            </a:pPr>
            <a:endParaRPr lang="en-US" sz="1200" dirty="0">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US" sz="1000" dirty="0">
                <a:latin typeface="Roboto Light"/>
                <a:ea typeface="Roboto Light"/>
                <a:cs typeface="Roboto Light"/>
                <a:sym typeface="Roboto Light"/>
              </a:rPr>
              <a:t>Note:  This is an open access article under the terms of the Creative Commons Attribution License, which permits use, distribution and reproduction in any medium, provided the original work is properly cited.  Copyright 2021 The Authors.  </a:t>
            </a:r>
            <a:r>
              <a:rPr lang="en-US" sz="1000" i="1" dirty="0">
                <a:latin typeface="Roboto Light"/>
                <a:ea typeface="Roboto Light"/>
                <a:cs typeface="Roboto Light"/>
                <a:sym typeface="Roboto Light"/>
              </a:rPr>
              <a:t>Ecology and Evolution </a:t>
            </a:r>
            <a:r>
              <a:rPr lang="en-US" sz="1000" dirty="0">
                <a:latin typeface="Roboto Light"/>
                <a:ea typeface="Roboto Light"/>
                <a:cs typeface="Roboto Light"/>
                <a:sym typeface="Roboto Light"/>
              </a:rPr>
              <a:t>published by John Wiley &amp; Sons Ltd.</a:t>
            </a:r>
            <a:r>
              <a:rPr lang="en-US" sz="1200" dirty="0">
                <a:latin typeface="Roboto Light"/>
                <a:ea typeface="Roboto Light"/>
                <a:cs typeface="Roboto Light"/>
                <a:sym typeface="Roboto Light"/>
              </a:rPr>
              <a:t>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31</a:t>
            </a:fld>
            <a:endParaRPr lang="en-US" noProof="0" dirty="0"/>
          </a:p>
        </p:txBody>
      </p:sp>
    </p:spTree>
    <p:extLst>
      <p:ext uri="{BB962C8B-B14F-4D97-AF65-F5344CB8AC3E}">
        <p14:creationId xmlns:p14="http://schemas.microsoft.com/office/powerpoint/2010/main" val="2132104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latin typeface="Roboto Light"/>
                <a:ea typeface="Roboto Light"/>
                <a:cs typeface="Roboto Light"/>
                <a:sym typeface="Roboto Light"/>
              </a:rPr>
              <a:t>To assist with gaging your audience’s level of familiarity and comfort with educational technology tools.  Consider asking questions similar to...</a:t>
            </a:r>
          </a:p>
          <a:p>
            <a:pPr marL="457200" lvl="0" indent="-298450" algn="l" rtl="0">
              <a:lnSpc>
                <a:spcPct val="115000"/>
              </a:lnSpc>
              <a:spcBef>
                <a:spcPts val="0"/>
              </a:spcBef>
              <a:spcAft>
                <a:spcPts val="0"/>
              </a:spcAft>
              <a:buClr>
                <a:schemeClr val="dk1"/>
              </a:buClr>
              <a:buSzPts val="1100"/>
              <a:buFont typeface="Roboto Light"/>
              <a:buAutoNum type="arabicPeriod"/>
            </a:pPr>
            <a:r>
              <a:rPr lang="en-US" sz="1200" dirty="0">
                <a:latin typeface="Roboto Light"/>
                <a:ea typeface="Roboto Light"/>
                <a:cs typeface="Roboto Light"/>
                <a:sym typeface="Roboto Light"/>
              </a:rPr>
              <a:t>How often do you use technology tools to enhance engagement in your teaching?</a:t>
            </a:r>
          </a:p>
          <a:p>
            <a:pPr marL="457200" lvl="0" indent="-298450" algn="l" rtl="0">
              <a:lnSpc>
                <a:spcPct val="115000"/>
              </a:lnSpc>
              <a:spcBef>
                <a:spcPts val="0"/>
              </a:spcBef>
              <a:spcAft>
                <a:spcPts val="0"/>
              </a:spcAft>
              <a:buClr>
                <a:schemeClr val="dk1"/>
              </a:buClr>
              <a:buSzPts val="1100"/>
              <a:buFont typeface="Roboto Light"/>
              <a:buAutoNum type="arabicPeriod"/>
            </a:pPr>
            <a:r>
              <a:rPr lang="en-US" sz="1200" dirty="0">
                <a:latin typeface="Roboto Light"/>
                <a:ea typeface="Roboto Light"/>
                <a:cs typeface="Roboto Light"/>
                <a:sym typeface="Roboto Light"/>
              </a:rPr>
              <a:t>Which educational technology tool do you feel most comfortable using?  </a:t>
            </a:r>
          </a:p>
          <a:p>
            <a:pPr marL="457200" lvl="0" indent="-298450" algn="l" rtl="0">
              <a:lnSpc>
                <a:spcPct val="115000"/>
              </a:lnSpc>
              <a:spcBef>
                <a:spcPts val="0"/>
              </a:spcBef>
              <a:spcAft>
                <a:spcPts val="0"/>
              </a:spcAft>
              <a:buClr>
                <a:schemeClr val="dk1"/>
              </a:buClr>
              <a:buSzPts val="1100"/>
              <a:buFont typeface="Roboto Light"/>
              <a:buAutoNum type="arabicPeriod"/>
            </a:pPr>
            <a:r>
              <a:rPr lang="en-US" sz="1200" dirty="0">
                <a:latin typeface="Roboto Light"/>
                <a:ea typeface="Roboto Light"/>
                <a:cs typeface="Roboto Light"/>
                <a:sym typeface="Roboto Light"/>
              </a:rPr>
              <a:t>Which education technology tool do you still feel unsure using?</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32</a:t>
            </a:fld>
            <a:endParaRPr lang="en-US" noProof="0" dirty="0"/>
          </a:p>
        </p:txBody>
      </p:sp>
    </p:spTree>
    <p:extLst>
      <p:ext uri="{BB962C8B-B14F-4D97-AF65-F5344CB8AC3E}">
        <p14:creationId xmlns:p14="http://schemas.microsoft.com/office/powerpoint/2010/main" val="1583895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latin typeface="Roboto"/>
                <a:ea typeface="Roboto"/>
                <a:cs typeface="Roboto"/>
                <a:sym typeface="Roboto"/>
              </a:rPr>
              <a:t>Facilitator’s Pause Point:  Having teachers and students design their own individualized Zoom or Microsoft Teams backgrounds allows students and teachers to demonstrate self-awareness and communicate their interest and for peers to learn about each other. </a:t>
            </a:r>
          </a:p>
          <a:p>
            <a:pPr marL="0" lvl="0" indent="0" algn="l" rtl="0">
              <a:lnSpc>
                <a:spcPct val="115000"/>
              </a:lnSpc>
              <a:spcBef>
                <a:spcPts val="0"/>
              </a:spcBef>
              <a:spcAft>
                <a:spcPts val="0"/>
              </a:spcAft>
              <a:buClr>
                <a:schemeClr val="dk1"/>
              </a:buClr>
              <a:buSzPts val="1100"/>
              <a:buFont typeface="Arial"/>
              <a:buNone/>
            </a:pPr>
            <a:r>
              <a:rPr lang="en-US" sz="1200" b="1" dirty="0">
                <a:latin typeface="Roboto"/>
                <a:ea typeface="Roboto"/>
                <a:cs typeface="Roboto"/>
                <a:sym typeface="Roboto"/>
              </a:rPr>
              <a:t>Depending on the time you have with your turn-key groups, consider having participants design their own virtual backgrounds. </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34</a:t>
            </a:fld>
            <a:endParaRPr lang="en-US" noProof="0" dirty="0"/>
          </a:p>
        </p:txBody>
      </p:sp>
    </p:spTree>
    <p:extLst>
      <p:ext uri="{BB962C8B-B14F-4D97-AF65-F5344CB8AC3E}">
        <p14:creationId xmlns:p14="http://schemas.microsoft.com/office/powerpoint/2010/main" val="304205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dirty="0"/>
              <a:t>5 min Break</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35</a:t>
            </a:fld>
            <a:endParaRPr lang="en-US" noProof="0" dirty="0"/>
          </a:p>
        </p:txBody>
      </p:sp>
    </p:spTree>
    <p:extLst>
      <p:ext uri="{BB962C8B-B14F-4D97-AF65-F5344CB8AC3E}">
        <p14:creationId xmlns:p14="http://schemas.microsoft.com/office/powerpoint/2010/main" val="4230201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u="sng" dirty="0">
                <a:solidFill>
                  <a:schemeClr val="hlink"/>
                </a:solidFill>
                <a:hlinkClick r:id="rId3"/>
              </a:rPr>
              <a:t>https://youtu.be/kWjzgSncMrI</a:t>
            </a:r>
            <a:endParaRPr lang="en-US" dirty="0"/>
          </a:p>
          <a:p>
            <a:pPr marL="0" lvl="0" indent="0" algn="l" rtl="0">
              <a:lnSpc>
                <a:spcPct val="100000"/>
              </a:lnSpc>
              <a:spcBef>
                <a:spcPts val="0"/>
              </a:spcBef>
              <a:spcAft>
                <a:spcPts val="0"/>
              </a:spcAft>
              <a:buSzPts val="1400"/>
              <a:buNone/>
            </a:pPr>
            <a:r>
              <a:rPr lang="en-US" u="sng" dirty="0">
                <a:solidFill>
                  <a:schemeClr val="hlink"/>
                </a:solidFill>
                <a:hlinkClick r:id="rId4"/>
              </a:rPr>
              <a:t>https://youtu.be/c1Ndym-IsQg</a:t>
            </a:r>
            <a:endParaRPr lang="en-US" dirty="0"/>
          </a:p>
          <a:p>
            <a:pPr marL="0" lvl="0" indent="0" algn="l" rtl="0">
              <a:lnSpc>
                <a:spcPct val="100000"/>
              </a:lnSpc>
              <a:spcBef>
                <a:spcPts val="0"/>
              </a:spcBef>
              <a:spcAft>
                <a:spcPts val="0"/>
              </a:spcAft>
              <a:buSzPts val="1400"/>
              <a:buNone/>
            </a:pPr>
            <a:r>
              <a:rPr lang="en-US" u="sng" dirty="0">
                <a:solidFill>
                  <a:schemeClr val="hlink"/>
                </a:solidFill>
                <a:hlinkClick r:id="rId5"/>
              </a:rPr>
              <a:t>22 Powerful Closure Activities | Edutopia</a:t>
            </a:r>
            <a:r>
              <a:rPr lang="en-US" u="sng" dirty="0">
                <a:solidFill>
                  <a:schemeClr val="hlink"/>
                </a:solidFill>
              </a:rPr>
              <a:t> (</a:t>
            </a:r>
            <a:r>
              <a:rPr lang="en-US" b="0" i="0" dirty="0">
                <a:solidFill>
                  <a:srgbClr val="000000"/>
                </a:solidFill>
                <a:effectLst/>
                <a:latin typeface="Times New Roman" panose="02020603050405020304" pitchFamily="18" charset="0"/>
              </a:rPr>
              <a:t>https://www.edutopia.org/blog/22-powerful-closure-activities-todd-finley) </a:t>
            </a:r>
            <a:endParaRPr lang="en-US" u="sng" dirty="0">
              <a:solidFill>
                <a:schemeClr val="hlink"/>
              </a:solidFill>
              <a:hlinkClick r:id="rId4"/>
            </a:endParaRPr>
          </a:p>
          <a:p>
            <a:pPr marL="0" lvl="0" indent="0" algn="l" rtl="0">
              <a:lnSpc>
                <a:spcPct val="100000"/>
              </a:lnSpc>
              <a:spcBef>
                <a:spcPts val="0"/>
              </a:spcBef>
              <a:spcAft>
                <a:spcPts val="0"/>
              </a:spcAft>
              <a:buSzPts val="1400"/>
              <a:buNone/>
            </a:pPr>
            <a:r>
              <a:rPr lang="en-US" u="sng" dirty="0">
                <a:solidFill>
                  <a:schemeClr val="hlink"/>
                </a:solidFill>
                <a:hlinkClick r:id="rId6"/>
              </a:rPr>
              <a:t>https://www.centervention.com/morning-affirmations-for-kids/</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36</a:t>
            </a:fld>
            <a:endParaRPr lang="en-US" noProof="0" dirty="0"/>
          </a:p>
        </p:txBody>
      </p:sp>
    </p:spTree>
    <p:extLst>
      <p:ext uri="{BB962C8B-B14F-4D97-AF65-F5344CB8AC3E}">
        <p14:creationId xmlns:p14="http://schemas.microsoft.com/office/powerpoint/2010/main" val="306275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Light"/>
                <a:ea typeface="Roboto Light"/>
                <a:cs typeface="Roboto Light"/>
                <a:sym typeface="Roboto Light"/>
              </a:rPr>
              <a:t>Using the </a:t>
            </a:r>
            <a:r>
              <a:rPr lang="en-US" sz="1200" u="sng" dirty="0">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CASEL SEL 3 Signatures Practices Playbook</a:t>
            </a:r>
            <a:r>
              <a:rPr lang="en-US" sz="1200" dirty="0">
                <a:latin typeface="Roboto Light"/>
                <a:ea typeface="Roboto Light"/>
                <a:cs typeface="Roboto Light"/>
                <a:sym typeface="Roboto Light"/>
              </a:rPr>
              <a:t> page 36 (</a:t>
            </a:r>
            <a:r>
              <a:rPr lang="en-US" b="0" i="0" dirty="0">
                <a:solidFill>
                  <a:srgbClr val="000000"/>
                </a:solidFill>
                <a:effectLst/>
                <a:latin typeface="Times New Roman" panose="02020603050405020304" pitchFamily="18" charset="0"/>
              </a:rPr>
              <a:t>https://casel.org/sel-3-signature-practices/)</a:t>
            </a:r>
            <a:r>
              <a:rPr lang="en-US" sz="1200" dirty="0">
                <a:latin typeface="Roboto Light"/>
                <a:ea typeface="Roboto Light"/>
                <a:cs typeface="Roboto Light"/>
                <a:sym typeface="Roboto Light"/>
              </a:rPr>
              <a:t>, participants are asked to read the materials, and then record their “I notice… I wonder” statements on the provided </a:t>
            </a:r>
            <a:r>
              <a:rPr lang="en-US" sz="1200" u="sng" dirty="0">
                <a:solidFill>
                  <a:srgbClr val="1155CC"/>
                </a:solid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Padlet</a:t>
            </a:r>
            <a:r>
              <a:rPr lang="en-US" sz="1200" u="sng" dirty="0">
                <a:solidFill>
                  <a:srgbClr val="1155CC"/>
                </a:solidFill>
                <a:latin typeface="Roboto Light"/>
                <a:ea typeface="Roboto Light"/>
                <a:cs typeface="Roboto Light"/>
                <a:sym typeface="Roboto Light"/>
              </a:rPr>
              <a:t> (</a:t>
            </a:r>
            <a:r>
              <a:rPr lang="en-US" b="0" i="0" dirty="0">
                <a:solidFill>
                  <a:srgbClr val="000000"/>
                </a:solidFill>
                <a:effectLst/>
                <a:latin typeface="Times New Roman" panose="02020603050405020304" pitchFamily="18" charset="0"/>
              </a:rPr>
              <a:t>https://padlet.com/sstephensselgst</a:t>
            </a:r>
            <a:r>
              <a:rPr lang="en-US" b="0" i="0">
                <a:solidFill>
                  <a:srgbClr val="000000"/>
                </a:solidFill>
                <a:effectLst/>
                <a:latin typeface="Times New Roman" panose="02020603050405020304" pitchFamily="18" charset="0"/>
              </a:rPr>
              <a:t>/76x8c99jmtggtke0</a:t>
            </a:r>
            <a:r>
              <a:rPr lang="en-US" sz="1200">
                <a:latin typeface="Roboto Light"/>
                <a:ea typeface="Roboto Light"/>
                <a:cs typeface="Roboto Light"/>
                <a:sym typeface="Roboto Light"/>
              </a:rPr>
              <a:t>.  </a:t>
            </a:r>
            <a:r>
              <a:rPr lang="en-US" sz="1200" dirty="0">
                <a:latin typeface="Roboto Light"/>
                <a:ea typeface="Roboto Light"/>
                <a:cs typeface="Roboto Light"/>
                <a:sym typeface="Roboto Light"/>
              </a:rPr>
              <a:t>A QR Code is also on the slide so that participants can access the Padlet through an alternative resource.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37</a:t>
            </a:fld>
            <a:endParaRPr lang="en-US" noProof="0" dirty="0"/>
          </a:p>
        </p:txBody>
      </p:sp>
    </p:spTree>
    <p:extLst>
      <p:ext uri="{BB962C8B-B14F-4D97-AF65-F5344CB8AC3E}">
        <p14:creationId xmlns:p14="http://schemas.microsoft.com/office/powerpoint/2010/main" val="1342332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u="sng" dirty="0">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Video</a:t>
            </a:r>
            <a:r>
              <a:rPr lang="en-US" sz="1200" u="none" dirty="0">
                <a:latin typeface="Roboto Light"/>
                <a:ea typeface="Roboto Light"/>
                <a:cs typeface="Roboto Light"/>
                <a:sym typeface="Roboto Light"/>
              </a:rPr>
              <a:t> - </a:t>
            </a:r>
            <a:r>
              <a:rPr lang="en-US" sz="1200" dirty="0">
                <a:latin typeface="Roboto Light"/>
                <a:ea typeface="Roboto Light"/>
                <a:cs typeface="Roboto Light"/>
                <a:sym typeface="Roboto Light"/>
              </a:rPr>
              <a:t>1 minute 34 seconds (</a:t>
            </a:r>
            <a:r>
              <a:rPr lang="en-US" sz="1200" b="0" i="0" kern="1200" dirty="0">
                <a:solidFill>
                  <a:schemeClr val="tx1"/>
                </a:solidFill>
                <a:effectLst/>
                <a:latin typeface="Tw Cen MT" panose="020B0602020104020603" pitchFamily="34" charset="0"/>
                <a:ea typeface="+mn-ea"/>
                <a:cs typeface="+mn-cs"/>
              </a:rPr>
              <a:t>https://youtu.be/NDr0EWc3VP0) </a:t>
            </a:r>
            <a:endParaRPr lang="en-US" sz="1200" dirty="0">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US" sz="1200" b="1" dirty="0">
                <a:latin typeface="Roboto"/>
                <a:ea typeface="Roboto"/>
                <a:cs typeface="Roboto"/>
                <a:sym typeface="Roboto"/>
              </a:rPr>
              <a:t>Facilitator’s Pause Point:  Sometimes there is an assumption that optimistic means that everything is rainbows and unicorns.  However, a better understanding of optimism is related to the understanding that adversity can be faced with positivity or that resilience is a better path than resistance.</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38</a:t>
            </a:fld>
            <a:endParaRPr lang="en-US" noProof="0" dirty="0"/>
          </a:p>
        </p:txBody>
      </p:sp>
    </p:spTree>
    <p:extLst>
      <p:ext uri="{BB962C8B-B14F-4D97-AF65-F5344CB8AC3E}">
        <p14:creationId xmlns:p14="http://schemas.microsoft.com/office/powerpoint/2010/main" val="4188350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39</a:t>
            </a:fld>
            <a:endParaRPr lang="en-US" noProof="0" dirty="0"/>
          </a:p>
        </p:txBody>
      </p:sp>
    </p:spTree>
    <p:extLst>
      <p:ext uri="{BB962C8B-B14F-4D97-AF65-F5344CB8AC3E}">
        <p14:creationId xmlns:p14="http://schemas.microsoft.com/office/powerpoint/2010/main" val="1342890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SzPts val="1400"/>
              <a:buNone/>
            </a:pPr>
            <a:r>
              <a:rPr lang="en-US" sz="1200" dirty="0">
                <a:latin typeface="Roboto Light"/>
                <a:ea typeface="Roboto Light"/>
                <a:cs typeface="Roboto Light"/>
                <a:sym typeface="Roboto Light"/>
              </a:rPr>
              <a:t>​1 minute to reflect one of the following...building resiliency​</a:t>
            </a:r>
          </a:p>
          <a:p>
            <a:pPr marL="457200" lvl="0" indent="-298450" algn="l" rtl="0">
              <a:lnSpc>
                <a:spcPct val="115000"/>
              </a:lnSpc>
              <a:spcBef>
                <a:spcPts val="0"/>
              </a:spcBef>
              <a:spcAft>
                <a:spcPts val="0"/>
              </a:spcAft>
              <a:buClr>
                <a:srgbClr val="444444"/>
              </a:buClr>
              <a:buSzPts val="1100"/>
              <a:buFont typeface="Verdana"/>
              <a:buChar char="●"/>
            </a:pPr>
            <a:r>
              <a:rPr lang="en-US" sz="1200" dirty="0">
                <a:latin typeface="Roboto Light"/>
                <a:ea typeface="Roboto Light"/>
                <a:cs typeface="Roboto Light"/>
                <a:sym typeface="Roboto Light"/>
              </a:rPr>
              <a:t>Something you appreciated today</a:t>
            </a:r>
          </a:p>
          <a:p>
            <a:pPr marL="457200" lvl="0" indent="-298450" algn="l" rtl="0">
              <a:lnSpc>
                <a:spcPct val="115000"/>
              </a:lnSpc>
              <a:spcBef>
                <a:spcPts val="0"/>
              </a:spcBef>
              <a:spcAft>
                <a:spcPts val="0"/>
              </a:spcAft>
              <a:buClr>
                <a:srgbClr val="444444"/>
              </a:buClr>
              <a:buSzPts val="1100"/>
              <a:buFont typeface="Verdana"/>
              <a:buChar char="●"/>
            </a:pPr>
            <a:r>
              <a:rPr lang="en-US" sz="1200" dirty="0">
                <a:latin typeface="Roboto Light"/>
                <a:ea typeface="Roboto Light"/>
                <a:cs typeface="Roboto Light"/>
                <a:sym typeface="Roboto Light"/>
              </a:rPr>
              <a:t>Something you are looking forward to​</a:t>
            </a:r>
          </a:p>
          <a:p>
            <a:pPr marL="457200" lvl="0" indent="-298450" algn="l" rtl="0">
              <a:lnSpc>
                <a:spcPct val="115000"/>
              </a:lnSpc>
              <a:spcBef>
                <a:spcPts val="0"/>
              </a:spcBef>
              <a:spcAft>
                <a:spcPts val="0"/>
              </a:spcAft>
              <a:buClr>
                <a:srgbClr val="444444"/>
              </a:buClr>
              <a:buSzPts val="1100"/>
              <a:buFont typeface="Verdana"/>
              <a:buChar char="●"/>
            </a:pPr>
            <a:r>
              <a:rPr lang="en-US" sz="1200" dirty="0">
                <a:latin typeface="Roboto Light"/>
                <a:ea typeface="Roboto Light"/>
                <a:cs typeface="Roboto Light"/>
                <a:sym typeface="Roboto Light"/>
              </a:rPr>
              <a:t>Something you learned​</a:t>
            </a:r>
          </a:p>
          <a:p>
            <a:pPr marL="457200" lvl="0" indent="-298450" algn="l" rtl="0">
              <a:lnSpc>
                <a:spcPct val="115000"/>
              </a:lnSpc>
              <a:spcBef>
                <a:spcPts val="0"/>
              </a:spcBef>
              <a:spcAft>
                <a:spcPts val="0"/>
              </a:spcAft>
              <a:buClr>
                <a:srgbClr val="444444"/>
              </a:buClr>
              <a:buSzPts val="1100"/>
              <a:buFont typeface="Verdana"/>
              <a:buChar char="●"/>
            </a:pPr>
            <a:r>
              <a:rPr lang="en-US" sz="1200" dirty="0">
                <a:latin typeface="Roboto Light"/>
                <a:ea typeface="Roboto Light"/>
                <a:cs typeface="Roboto Light"/>
                <a:sym typeface="Roboto Light"/>
              </a:rPr>
              <a:t>Something you want to thank someone for​</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40</a:t>
            </a:fld>
            <a:endParaRPr lang="en-US" noProof="0" dirty="0"/>
          </a:p>
        </p:txBody>
      </p:sp>
    </p:spTree>
    <p:extLst>
      <p:ext uri="{BB962C8B-B14F-4D97-AF65-F5344CB8AC3E}">
        <p14:creationId xmlns:p14="http://schemas.microsoft.com/office/powerpoint/2010/main" val="3394125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latin typeface="Roboto Light"/>
                <a:ea typeface="Roboto Light"/>
                <a:cs typeface="Roboto Light"/>
                <a:sym typeface="Roboto Light"/>
              </a:rPr>
              <a:t>Review the Getting it Down PATT! Planning template on page 61 in the</a:t>
            </a:r>
            <a:r>
              <a:rPr lang="en-US" sz="1200" u="sng" dirty="0">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 SEL Playbook</a:t>
            </a:r>
            <a:r>
              <a:rPr lang="en-US" sz="1200" u="sng" dirty="0">
                <a:solidFill>
                  <a:srgbClr val="1155CC"/>
                </a:solidFill>
                <a:latin typeface="Roboto Light"/>
                <a:ea typeface="Roboto Light"/>
                <a:cs typeface="Roboto Light"/>
                <a:sym typeface="Roboto Light"/>
              </a:rPr>
              <a:t> (</a:t>
            </a:r>
            <a:r>
              <a:rPr lang="en-US" b="0" i="0" dirty="0">
                <a:solidFill>
                  <a:srgbClr val="000000"/>
                </a:solidFill>
                <a:effectLst/>
                <a:latin typeface="Times New Roman" panose="02020603050405020304" pitchFamily="18" charset="0"/>
              </a:rPr>
              <a:t>https://schoolguide.casel.org/resource/three-signature-sel-practices-for-adult-learning/)</a:t>
            </a:r>
            <a:r>
              <a:rPr lang="en-US" sz="1200" dirty="0">
                <a:latin typeface="Roboto Light"/>
                <a:ea typeface="Roboto Light"/>
                <a:cs typeface="Roboto Light"/>
                <a:sym typeface="Roboto Light"/>
              </a:rPr>
              <a:t>. Give participants time (10-15 minutes) to begin planning a lesson. </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from </a:t>
            </a:r>
            <a:r>
              <a:rPr lang="en-US" dirty="0" err="1"/>
              <a:t>Pixabay</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41</a:t>
            </a:fld>
            <a:endParaRPr lang="en-US" noProof="0" dirty="0"/>
          </a:p>
        </p:txBody>
      </p:sp>
    </p:spTree>
    <p:extLst>
      <p:ext uri="{BB962C8B-B14F-4D97-AF65-F5344CB8AC3E}">
        <p14:creationId xmlns:p14="http://schemas.microsoft.com/office/powerpoint/2010/main" val="1848719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dirty="0">
                <a:latin typeface="Roboto Light"/>
                <a:ea typeface="Roboto Light"/>
                <a:cs typeface="Roboto Light"/>
                <a:sym typeface="Roboto Light"/>
              </a:rPr>
              <a:t>Review of the long term learning target related to the TRLE Grant work and Social Emotional Learning (SEL)</a:t>
            </a:r>
          </a:p>
          <a:p>
            <a:pPr marL="0" lvl="0" indent="0" algn="l" rtl="0">
              <a:lnSpc>
                <a:spcPct val="100000"/>
              </a:lnSpc>
              <a:spcBef>
                <a:spcPts val="1000"/>
              </a:spcBef>
              <a:spcAft>
                <a:spcPts val="0"/>
              </a:spcAft>
              <a:buClr>
                <a:schemeClr val="dk1"/>
              </a:buClr>
              <a:buSzPts val="1100"/>
              <a:buFont typeface="Arial"/>
              <a:buNone/>
            </a:pPr>
            <a:r>
              <a:rPr lang="en-US" sz="1200" b="1" dirty="0">
                <a:latin typeface="Roboto"/>
                <a:ea typeface="Roboto"/>
                <a:cs typeface="Roboto"/>
                <a:sym typeface="Roboto"/>
              </a:rPr>
              <a:t>Facilitator's Pause Point: The learning target indicates for “all students”, and the language is specifically designed for inclusivity. Consider linking to the Culturally Responsive-Sustaining (CR-S) Education Framework. “The framework was designed to support education stakeholders in developing and implementing policies that educate all students effectively and equitably, as well as provide appropriate support and services to promote positive student outcomes.”</a:t>
            </a:r>
          </a:p>
          <a:p>
            <a:pPr marL="0" lvl="0" indent="0" algn="l" rtl="0">
              <a:lnSpc>
                <a:spcPct val="100000"/>
              </a:lnSpc>
              <a:spcBef>
                <a:spcPts val="1000"/>
              </a:spcBef>
              <a:spcAft>
                <a:spcPts val="0"/>
              </a:spcAft>
              <a:buClr>
                <a:schemeClr val="dk1"/>
              </a:buClr>
              <a:buSzPts val="1100"/>
              <a:buFont typeface="Arial"/>
              <a:buNone/>
            </a:pPr>
            <a:r>
              <a:rPr lang="en-US" sz="1200" b="1" dirty="0">
                <a:latin typeface="Roboto"/>
                <a:ea typeface="Roboto"/>
                <a:cs typeface="Roboto"/>
                <a:sym typeface="Roboto"/>
              </a:rPr>
              <a:t>The 4 principles of CR-S Education are supported in this presentation…</a:t>
            </a:r>
          </a:p>
          <a:p>
            <a:pPr marL="457200" lvl="0" indent="-298450" algn="l" rtl="0">
              <a:lnSpc>
                <a:spcPct val="100000"/>
              </a:lnSpc>
              <a:spcBef>
                <a:spcPts val="1000"/>
              </a:spcBef>
              <a:spcAft>
                <a:spcPts val="0"/>
              </a:spcAft>
              <a:buClr>
                <a:schemeClr val="dk1"/>
              </a:buClr>
              <a:buSzPts val="1100"/>
              <a:buFont typeface="Roboto"/>
              <a:buAutoNum type="arabicPeriod"/>
            </a:pPr>
            <a:r>
              <a:rPr lang="en-US" sz="1200" b="1" dirty="0">
                <a:latin typeface="Roboto"/>
                <a:ea typeface="Roboto"/>
                <a:cs typeface="Roboto"/>
                <a:sym typeface="Roboto"/>
              </a:rPr>
              <a:t>Welcoming and affirming environment</a:t>
            </a:r>
          </a:p>
          <a:p>
            <a:pPr marL="457200" lvl="0" indent="-298450" algn="l" rtl="0">
              <a:lnSpc>
                <a:spcPct val="100000"/>
              </a:lnSpc>
              <a:spcBef>
                <a:spcPts val="0"/>
              </a:spcBef>
              <a:spcAft>
                <a:spcPts val="0"/>
              </a:spcAft>
              <a:buClr>
                <a:schemeClr val="dk1"/>
              </a:buClr>
              <a:buSzPts val="1100"/>
              <a:buFont typeface="Roboto"/>
              <a:buAutoNum type="arabicPeriod"/>
            </a:pPr>
            <a:r>
              <a:rPr lang="en-US" sz="1200" b="1" dirty="0">
                <a:latin typeface="Roboto"/>
                <a:ea typeface="Roboto"/>
                <a:cs typeface="Roboto"/>
                <a:sym typeface="Roboto"/>
              </a:rPr>
              <a:t>High expectations and rigorous instruction</a:t>
            </a:r>
          </a:p>
          <a:p>
            <a:pPr marL="457200" lvl="0" indent="-298450" algn="l" rtl="0">
              <a:lnSpc>
                <a:spcPct val="100000"/>
              </a:lnSpc>
              <a:spcBef>
                <a:spcPts val="0"/>
              </a:spcBef>
              <a:spcAft>
                <a:spcPts val="0"/>
              </a:spcAft>
              <a:buClr>
                <a:schemeClr val="dk1"/>
              </a:buClr>
              <a:buSzPts val="1100"/>
              <a:buFont typeface="Roboto"/>
              <a:buAutoNum type="arabicPeriod"/>
            </a:pPr>
            <a:r>
              <a:rPr lang="en-US" sz="1200" b="1" dirty="0">
                <a:latin typeface="Roboto"/>
                <a:ea typeface="Roboto"/>
                <a:cs typeface="Roboto"/>
                <a:sym typeface="Roboto"/>
              </a:rPr>
              <a:t>Inclusive curriculum and assessment</a:t>
            </a:r>
          </a:p>
          <a:p>
            <a:pPr marL="457200" lvl="0" indent="-298450" algn="l" rtl="0">
              <a:lnSpc>
                <a:spcPct val="100000"/>
              </a:lnSpc>
              <a:spcBef>
                <a:spcPts val="0"/>
              </a:spcBef>
              <a:spcAft>
                <a:spcPts val="0"/>
              </a:spcAft>
              <a:buClr>
                <a:schemeClr val="dk1"/>
              </a:buClr>
              <a:buSzPts val="1100"/>
              <a:buFont typeface="Roboto"/>
              <a:buAutoNum type="arabicPeriod"/>
            </a:pPr>
            <a:r>
              <a:rPr lang="en-US" sz="1200" b="1" dirty="0">
                <a:latin typeface="Roboto"/>
                <a:ea typeface="Roboto"/>
                <a:cs typeface="Roboto"/>
                <a:sym typeface="Roboto"/>
              </a:rPr>
              <a:t>Ongoing professional learning</a:t>
            </a:r>
          </a:p>
          <a:p>
            <a:pPr marL="0" lvl="0" indent="0" algn="l" rtl="0">
              <a:lnSpc>
                <a:spcPct val="100000"/>
              </a:lnSpc>
              <a:spcBef>
                <a:spcPts val="100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a:t>
            </a:fld>
            <a:endParaRPr lang="en-US" noProof="0" dirty="0"/>
          </a:p>
        </p:txBody>
      </p:sp>
    </p:spTree>
    <p:extLst>
      <p:ext uri="{BB962C8B-B14F-4D97-AF65-F5344CB8AC3E}">
        <p14:creationId xmlns:p14="http://schemas.microsoft.com/office/powerpoint/2010/main" val="1192783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Roboto"/>
                <a:ea typeface="Roboto"/>
                <a:cs typeface="Roboto"/>
                <a:sym typeface="Roboto"/>
              </a:rPr>
              <a:t>Facilitator’s Pause Point:  This activity has been modified from the SEL Playbook page 43.</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42</a:t>
            </a:fld>
            <a:endParaRPr lang="en-US" noProof="0" dirty="0"/>
          </a:p>
        </p:txBody>
      </p:sp>
    </p:spTree>
    <p:extLst>
      <p:ext uri="{BB962C8B-B14F-4D97-AF65-F5344CB8AC3E}">
        <p14:creationId xmlns:p14="http://schemas.microsoft.com/office/powerpoint/2010/main" val="700301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43</a:t>
            </a:fld>
            <a:endParaRPr lang="en-US" noProof="0" dirty="0"/>
          </a:p>
        </p:txBody>
      </p:sp>
    </p:spTree>
    <p:extLst>
      <p:ext uri="{BB962C8B-B14F-4D97-AF65-F5344CB8AC3E}">
        <p14:creationId xmlns:p14="http://schemas.microsoft.com/office/powerpoint/2010/main" val="141652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dirty="0">
                <a:latin typeface="Roboto Light"/>
                <a:ea typeface="Roboto Light"/>
                <a:cs typeface="Roboto Light"/>
                <a:sym typeface="Roboto Light"/>
              </a:rPr>
              <a:t>Outline of the session in this e-Learning Series with representation of resources and contributing partners.</a:t>
            </a:r>
          </a:p>
          <a:p>
            <a:pPr marL="0" lvl="0" indent="0" algn="l" rtl="0">
              <a:lnSpc>
                <a:spcPct val="100000"/>
              </a:lnSpc>
              <a:spcBef>
                <a:spcPts val="1000"/>
              </a:spcBef>
              <a:spcAft>
                <a:spcPts val="0"/>
              </a:spcAft>
              <a:buClr>
                <a:schemeClr val="dk1"/>
              </a:buClr>
              <a:buSzPts val="1100"/>
              <a:buFont typeface="Arial"/>
              <a:buNone/>
            </a:pPr>
            <a:r>
              <a:rPr lang="en-US" sz="1200" dirty="0">
                <a:latin typeface="Roboto Light"/>
                <a:ea typeface="Roboto Light"/>
                <a:cs typeface="Roboto Light"/>
                <a:sym typeface="Roboto Light"/>
              </a:rPr>
              <a:t>Note: In several of the sessions for TRLE SEL trainings, materials are sourced from CASEL - </a:t>
            </a:r>
            <a:r>
              <a:rPr lang="en-US" sz="1200" u="sng" dirty="0">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https://casel.org</a:t>
            </a:r>
            <a:r>
              <a:rPr lang="en-US" sz="1200" dirty="0">
                <a:latin typeface="Roboto Light"/>
                <a:ea typeface="Roboto Light"/>
                <a:cs typeface="Roboto Light"/>
                <a:sym typeface="Roboto Light"/>
              </a:rPr>
              <a:t> and OSPI Student Support Website - </a:t>
            </a:r>
            <a:r>
              <a:rPr lang="en-US" sz="1200" u="sng" dirty="0">
                <a:solidFill>
                  <a:srgbClr val="1155CC"/>
                </a:solid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https://www.k12.wa.us/student-success/health-safety/mental-social-behavioral-health/social-and-emotional-learning-sel/sel-online-education-module</a:t>
            </a:r>
            <a:r>
              <a:rPr lang="en-US" sz="1200" dirty="0">
                <a:latin typeface="Roboto Light"/>
                <a:ea typeface="Roboto Light"/>
                <a:cs typeface="Roboto Light"/>
                <a:sym typeface="Roboto Light"/>
              </a:rPr>
              <a:t>.  </a:t>
            </a:r>
          </a:p>
          <a:p>
            <a:pPr marL="0" lvl="0" indent="0" algn="l" rtl="0">
              <a:lnSpc>
                <a:spcPct val="100000"/>
              </a:lnSpc>
              <a:spcBef>
                <a:spcPts val="1000"/>
              </a:spcBef>
              <a:spcAft>
                <a:spcPts val="0"/>
              </a:spcAft>
              <a:buClr>
                <a:schemeClr val="dk1"/>
              </a:buClr>
              <a:buSzPts val="1100"/>
              <a:buFont typeface="Arial"/>
              <a:buNone/>
            </a:pPr>
            <a:r>
              <a:rPr lang="en-US" sz="1200" dirty="0">
                <a:latin typeface="Roboto Light"/>
                <a:ea typeface="Roboto Light"/>
                <a:cs typeface="Roboto Light"/>
                <a:sym typeface="Roboto Light"/>
              </a:rPr>
              <a:t>OSPI  Usage Statement:  “This resource was adapted from SEL Online Education Modules developed by the Office of Superintendent of Public Instruction.  Access the original work on the OSPI Student Support website.”</a:t>
            </a:r>
          </a:p>
          <a:p>
            <a:pPr marL="0" lvl="0" indent="0" algn="l" rtl="0">
              <a:lnSpc>
                <a:spcPct val="115000"/>
              </a:lnSpc>
              <a:spcBef>
                <a:spcPts val="1000"/>
              </a:spcBef>
              <a:spcAft>
                <a:spcPts val="0"/>
              </a:spcAft>
              <a:buClr>
                <a:schemeClr val="dk1"/>
              </a:buClr>
              <a:buSzPts val="1100"/>
              <a:buFont typeface="Arial"/>
              <a:buNone/>
            </a:pPr>
            <a:r>
              <a:rPr lang="en-US" sz="1200" dirty="0">
                <a:latin typeface="Roboto Light"/>
                <a:ea typeface="Roboto Light"/>
                <a:cs typeface="Roboto Light"/>
                <a:sym typeface="Roboto Light"/>
              </a:rPr>
              <a:t>CASEL Usage Statement:  “Subject to the terms and conditions contained in this Agreement, CASEL hereby grants Licensee a limited, non-exclusive, non-transferable, non-sublicensable and royalty-free, right and license, during the Term, to use, reproduce, publish, broadcast, distribute, disseminate, publicly display, and otherwise exploit the CASEL Materials, and to modify, alter, edit, and create derivative works of the CASEL Materials (“Licensee Derivative Works”, included in the definition of CASEL Materials), in all media, whether now known or later developed, solely in the Territory and in connection with the Purpose. Notwithstanding anything to the contrary contained in this Agreement, Licensee may not use, reproduce, publish, broadcast, distribute, disseminate, publicly display, or otherwise exploit any CASEL Materials with the intent of earning a profit or for commercial purposes.”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a:t>
            </a:fld>
            <a:endParaRPr lang="en-US" noProof="0" dirty="0"/>
          </a:p>
        </p:txBody>
      </p:sp>
    </p:spTree>
    <p:extLst>
      <p:ext uri="{BB962C8B-B14F-4D97-AF65-F5344CB8AC3E}">
        <p14:creationId xmlns:p14="http://schemas.microsoft.com/office/powerpoint/2010/main" val="3795254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latin typeface="Roboto Light"/>
                <a:ea typeface="Roboto Light"/>
                <a:cs typeface="Roboto Light"/>
                <a:sym typeface="Roboto Light"/>
              </a:rPr>
              <a:t>The focus of the first objective is to ensure participants’ familiarity with each of the CASEL 3 Signature SEL practices, and how to choose which practice with intentionality for the situation and learners.  </a:t>
            </a:r>
          </a:p>
          <a:p>
            <a:pPr marL="0" lvl="0" indent="0" algn="l" rtl="0">
              <a:lnSpc>
                <a:spcPct val="115000"/>
              </a:lnSpc>
              <a:spcBef>
                <a:spcPts val="0"/>
              </a:spcBef>
              <a:spcAft>
                <a:spcPts val="0"/>
              </a:spcAft>
              <a:buClr>
                <a:schemeClr val="dk1"/>
              </a:buClr>
              <a:buSzPts val="1100"/>
              <a:buFont typeface="Arial"/>
              <a:buNone/>
            </a:pPr>
            <a:endParaRPr lang="en-US" sz="1200" dirty="0">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US" sz="1200" b="1" dirty="0">
                <a:latin typeface="Roboto"/>
                <a:ea typeface="Roboto"/>
                <a:cs typeface="Roboto"/>
                <a:sym typeface="Roboto"/>
              </a:rPr>
              <a:t>Facilitator’s Pause Point:  Objectives are developed and arranged to promote a deeper understanding, connection, and suggestion of actions to participants.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6</a:t>
            </a:fld>
            <a:endParaRPr lang="en-US" noProof="0" dirty="0"/>
          </a:p>
        </p:txBody>
      </p:sp>
    </p:spTree>
    <p:extLst>
      <p:ext uri="{BB962C8B-B14F-4D97-AF65-F5344CB8AC3E}">
        <p14:creationId xmlns:p14="http://schemas.microsoft.com/office/powerpoint/2010/main" val="2469095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100" dirty="0">
                <a:latin typeface="Roboto Light"/>
                <a:ea typeface="Roboto Light"/>
                <a:cs typeface="Roboto Light"/>
                <a:sym typeface="Roboto Light"/>
              </a:rPr>
              <a:t>The purpose of rationale for the Self-Awareness Check is for participants to identify which of these elements they will bring to their learning today.  This self awareness focuses on their learning and providing a focus for their learning.  Participants can be instructed to unmute and share responses, place their responses in Zoom chat, or silently reflect.</a:t>
            </a:r>
          </a:p>
          <a:p>
            <a:pPr marL="0" lvl="0" indent="0" algn="l" rtl="0">
              <a:lnSpc>
                <a:spcPct val="115000"/>
              </a:lnSpc>
              <a:spcBef>
                <a:spcPts val="0"/>
              </a:spcBef>
              <a:spcAft>
                <a:spcPts val="0"/>
              </a:spcAft>
              <a:buClr>
                <a:schemeClr val="dk1"/>
              </a:buClr>
              <a:buSzPts val="1100"/>
              <a:buFont typeface="Arial"/>
              <a:buNone/>
            </a:pPr>
            <a:endParaRPr lang="en-US" sz="1100" dirty="0">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US" sz="1100" b="1" dirty="0">
                <a:latin typeface="Roboto"/>
                <a:ea typeface="Roboto"/>
                <a:cs typeface="Roboto"/>
                <a:sym typeface="Roboto"/>
              </a:rPr>
              <a:t>Facilitator’s Pause Point:  Consider reviewing each of the descriptors with participants, or paraphrasing to deepen their knowledge and understanding.</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Self-awareness is the ability to accurately recognize one’s own emotions, thoughts, and values, and how they influence behavior. It is the ability to accurately assess one’s strengths and limitations, with a well-grounded sense of confidence, optimism, and a “growth mindset.” In short, self-awareness is the ability to understand one’s self.</a:t>
            </a:r>
          </a:p>
          <a:p>
            <a:pPr marL="0" lvl="0" indent="0" algn="l" rtl="0">
              <a:lnSpc>
                <a:spcPct val="100000"/>
              </a:lnSpc>
              <a:spcBef>
                <a:spcPts val="0"/>
              </a:spcBef>
              <a:spcAft>
                <a:spcPts val="0"/>
              </a:spcAft>
              <a:buSzPts val="1400"/>
              <a:buNone/>
            </a:pPr>
            <a:r>
              <a:rPr lang="en-US" b="1" dirty="0"/>
              <a:t>What Skills are Associated with Self-Awareness?</a:t>
            </a:r>
            <a:br>
              <a:rPr lang="en-US" b="1" dirty="0"/>
            </a:br>
            <a:r>
              <a:rPr lang="en-US" b="1" dirty="0"/>
              <a:t>In order to be self-aware, one must be able to do the following:</a:t>
            </a:r>
            <a:endParaRPr lang="en-US" dirty="0"/>
          </a:p>
          <a:p>
            <a:pPr marL="0" lvl="0" indent="0" algn="l" rtl="0">
              <a:lnSpc>
                <a:spcPct val="100000"/>
              </a:lnSpc>
              <a:spcBef>
                <a:spcPts val="0"/>
              </a:spcBef>
              <a:spcAft>
                <a:spcPts val="0"/>
              </a:spcAft>
              <a:buSzPts val="1400"/>
              <a:buNone/>
            </a:pPr>
            <a:r>
              <a:rPr lang="en-US" b="1" dirty="0"/>
              <a:t>Identify emotions</a:t>
            </a:r>
            <a:r>
              <a:rPr lang="en-US" dirty="0"/>
              <a:t> – It is important that students be able to recognize and identify emotions. In order to be aware of their own emotions and participate in activities that address those emotions, they must first be able to label them.</a:t>
            </a:r>
          </a:p>
          <a:p>
            <a:pPr marL="0" lvl="0" indent="0" algn="l" rtl="0">
              <a:lnSpc>
                <a:spcPct val="100000"/>
              </a:lnSpc>
              <a:spcBef>
                <a:spcPts val="0"/>
              </a:spcBef>
              <a:spcAft>
                <a:spcPts val="0"/>
              </a:spcAft>
              <a:buSzPts val="1400"/>
              <a:buNone/>
            </a:pPr>
            <a:r>
              <a:rPr lang="en-US" b="1" dirty="0"/>
              <a:t>Have an accurate self-perception</a:t>
            </a:r>
            <a:r>
              <a:rPr lang="en-US" dirty="0"/>
              <a:t> – Because self-awareness is based on an awareness of the “self,” it is necessary for one’s perception of self to match reality. In order to have accurate self-awareness, it is important for students to be reflective and open to feedback in order to develop a true sense of self. A realistic understanding of themselves will allow students to better manage their behavior.</a:t>
            </a:r>
          </a:p>
          <a:p>
            <a:pPr marL="0" lvl="0" indent="0" algn="l" rtl="0">
              <a:lnSpc>
                <a:spcPct val="100000"/>
              </a:lnSpc>
              <a:spcBef>
                <a:spcPts val="0"/>
              </a:spcBef>
              <a:spcAft>
                <a:spcPts val="0"/>
              </a:spcAft>
              <a:buSzPts val="1400"/>
              <a:buNone/>
            </a:pPr>
            <a:r>
              <a:rPr lang="en-US" b="1" dirty="0"/>
              <a:t>Recognize strengths</a:t>
            </a:r>
            <a:r>
              <a:rPr lang="en-US" dirty="0"/>
              <a:t> – We each have unique strengths, and it is vital that we each recognize and build on them. An important piece of social emotional health is a focus on positive attributes.</a:t>
            </a:r>
          </a:p>
          <a:p>
            <a:pPr marL="0" lvl="0" indent="0" algn="l" rtl="0">
              <a:lnSpc>
                <a:spcPct val="100000"/>
              </a:lnSpc>
              <a:spcBef>
                <a:spcPts val="0"/>
              </a:spcBef>
              <a:spcAft>
                <a:spcPts val="0"/>
              </a:spcAft>
              <a:buSzPts val="1400"/>
              <a:buNone/>
            </a:pPr>
            <a:r>
              <a:rPr lang="en-US" b="1" dirty="0"/>
              <a:t>Possess self-confidence</a:t>
            </a:r>
            <a:r>
              <a:rPr lang="en-US" dirty="0"/>
              <a:t> – When students are able to recognize their strengths, their self-confidence grows. Again, self-confidence is an integral piece of a healthy social emotional state.</a:t>
            </a:r>
          </a:p>
          <a:p>
            <a:pPr marL="0" lvl="0" indent="0" algn="l" rtl="0">
              <a:lnSpc>
                <a:spcPct val="100000"/>
              </a:lnSpc>
              <a:spcBef>
                <a:spcPts val="0"/>
              </a:spcBef>
              <a:spcAft>
                <a:spcPts val="0"/>
              </a:spcAft>
              <a:buSzPts val="1400"/>
              <a:buNone/>
            </a:pPr>
            <a:r>
              <a:rPr lang="en-US" b="1" dirty="0"/>
              <a:t>Demonstrate self-efficacy</a:t>
            </a:r>
            <a:r>
              <a:rPr lang="en-US" dirty="0"/>
              <a:t> – Self-efficacy is an individual’s belief in their ability to achieve a goal. Recent research suggests that by believing you are capable of something, you help yourself on the path to achieving it.</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7</a:t>
            </a:fld>
            <a:endParaRPr lang="en-US" noProof="0" dirty="0"/>
          </a:p>
        </p:txBody>
      </p:sp>
    </p:spTree>
    <p:extLst>
      <p:ext uri="{BB962C8B-B14F-4D97-AF65-F5344CB8AC3E}">
        <p14:creationId xmlns:p14="http://schemas.microsoft.com/office/powerpoint/2010/main" val="2917147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SzPts val="1100"/>
              <a:buNone/>
            </a:pPr>
            <a:r>
              <a:rPr lang="en-US" sz="1200" dirty="0">
                <a:latin typeface="Roboto Light"/>
                <a:ea typeface="Roboto Light"/>
                <a:cs typeface="Roboto Light"/>
                <a:sym typeface="Roboto Light"/>
              </a:rPr>
              <a:t>This check-in specifically focuses on the participant’s current knowledge around the CASEL SEL 3 Signature Practices Playbook.  Participants are asked to identify on the continuum how familiar they are with the practices.</a:t>
            </a:r>
          </a:p>
          <a:p>
            <a:pPr marL="0" lvl="0" indent="0" algn="l" rtl="0">
              <a:lnSpc>
                <a:spcPct val="115000"/>
              </a:lnSpc>
              <a:spcBef>
                <a:spcPts val="0"/>
              </a:spcBef>
              <a:spcAft>
                <a:spcPts val="0"/>
              </a:spcAft>
              <a:buSzPts val="1100"/>
              <a:buNone/>
            </a:pPr>
            <a:endParaRPr lang="en-US" sz="1200" dirty="0">
              <a:latin typeface="Roboto Light"/>
              <a:ea typeface="Roboto Light"/>
              <a:cs typeface="Roboto Light"/>
              <a:sym typeface="Roboto Light"/>
            </a:endParaRPr>
          </a:p>
          <a:p>
            <a:pPr marL="0" lvl="0" indent="0" algn="l" rtl="0">
              <a:lnSpc>
                <a:spcPct val="115000"/>
              </a:lnSpc>
              <a:spcBef>
                <a:spcPts val="0"/>
              </a:spcBef>
              <a:spcAft>
                <a:spcPts val="0"/>
              </a:spcAft>
              <a:buSzPts val="1100"/>
              <a:buNone/>
            </a:pPr>
            <a:r>
              <a:rPr lang="en-US" sz="1200" b="1" dirty="0">
                <a:latin typeface="Roboto"/>
                <a:ea typeface="Roboto"/>
                <a:cs typeface="Roboto"/>
                <a:sym typeface="Roboto"/>
              </a:rPr>
              <a:t>Facilitator’s Pause Point:  If presenting in Zoom, have participants use the “Annotate” function and then they can choose a “Stamp” to indicate their response.  Consider modeling this for participants.  Turn-key presenters can use this data collected to tailor their training.</a:t>
            </a:r>
          </a:p>
          <a:p>
            <a:pPr marL="0" lvl="0" indent="0" algn="l" rtl="0">
              <a:lnSpc>
                <a:spcPct val="115000"/>
              </a:lnSpc>
              <a:spcBef>
                <a:spcPts val="0"/>
              </a:spcBef>
              <a:spcAft>
                <a:spcPts val="0"/>
              </a:spcAft>
              <a:buSzPts val="1100"/>
              <a:buNone/>
            </a:pPr>
            <a:endParaRPr lang="en-US" sz="1200" b="1" dirty="0">
              <a:latin typeface="Roboto"/>
              <a:ea typeface="Roboto"/>
              <a:cs typeface="Roboto"/>
              <a:sym typeface="Roboto"/>
            </a:endParaRPr>
          </a:p>
          <a:p>
            <a:pPr marL="0" lvl="0" indent="0" algn="l" rtl="0">
              <a:lnSpc>
                <a:spcPct val="115000"/>
              </a:lnSpc>
              <a:spcBef>
                <a:spcPts val="0"/>
              </a:spcBef>
              <a:spcAft>
                <a:spcPts val="0"/>
              </a:spcAft>
              <a:buSzPts val="1100"/>
              <a:buNone/>
            </a:pPr>
            <a:r>
              <a:rPr lang="en-US" sz="1200" b="1" dirty="0">
                <a:latin typeface="Roboto"/>
                <a:ea typeface="Roboto"/>
                <a:cs typeface="Roboto"/>
                <a:sym typeface="Roboto"/>
              </a:rPr>
              <a:t>Possible topic of discussion:  How do the two check-ins differ?  What information is each seeking?  Why are both needed?</a:t>
            </a:r>
          </a:p>
          <a:p>
            <a:pPr marL="0" lvl="0" indent="0" algn="l" rtl="0">
              <a:lnSpc>
                <a:spcPct val="115000"/>
              </a:lnSpc>
              <a:spcBef>
                <a:spcPts val="0"/>
              </a:spcBef>
              <a:spcAft>
                <a:spcPts val="0"/>
              </a:spcAft>
              <a:buClr>
                <a:schemeClr val="dk1"/>
              </a:buClr>
              <a:buSzPts val="1100"/>
              <a:buFont typeface="Arial"/>
              <a:buNone/>
            </a:pPr>
            <a:endParaRPr lang="en-US" sz="1200" dirty="0">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endParaRPr lang="en-US" sz="1200" dirty="0">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US" sz="1200" b="1" dirty="0">
                <a:latin typeface="Roboto"/>
                <a:ea typeface="Roboto"/>
                <a:cs typeface="Roboto"/>
                <a:sym typeface="Roboto"/>
              </a:rPr>
              <a:t>Facilitator’s Pause Point:  If presenting in Zoom, have participants use the “Annotate” function and then they can choose a “Stamp” to indicate their response.  Consider modeling this for participants.  Turn-key presenters can use this data collected to tailor their training.</a:t>
            </a:r>
          </a:p>
          <a:p>
            <a:pPr marL="0" lvl="0" indent="0" algn="l" rtl="0">
              <a:lnSpc>
                <a:spcPct val="115000"/>
              </a:lnSpc>
              <a:spcBef>
                <a:spcPts val="0"/>
              </a:spcBef>
              <a:spcAft>
                <a:spcPts val="0"/>
              </a:spcAft>
              <a:buClr>
                <a:schemeClr val="dk1"/>
              </a:buClr>
              <a:buSzPts val="1100"/>
              <a:buFont typeface="Arial"/>
              <a:buNone/>
            </a:pPr>
            <a:endParaRPr lang="en-US" sz="1200" b="1"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200" b="1" dirty="0">
                <a:latin typeface="Roboto"/>
                <a:ea typeface="Roboto"/>
                <a:cs typeface="Roboto"/>
                <a:sym typeface="Roboto"/>
              </a:rPr>
              <a:t>Possible topic of discussion:  How do the two check-ins differ?  What information is each seeking?  Why are both needed?</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8</a:t>
            </a:fld>
            <a:endParaRPr lang="en-US" noProof="0" dirty="0"/>
          </a:p>
        </p:txBody>
      </p:sp>
    </p:spTree>
    <p:extLst>
      <p:ext uri="{BB962C8B-B14F-4D97-AF65-F5344CB8AC3E}">
        <p14:creationId xmlns:p14="http://schemas.microsoft.com/office/powerpoint/2010/main" val="2532339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10</a:t>
            </a:fld>
            <a:endParaRPr lang="en-US" noProof="0" dirty="0"/>
          </a:p>
        </p:txBody>
      </p:sp>
    </p:spTree>
    <p:extLst>
      <p:ext uri="{BB962C8B-B14F-4D97-AF65-F5344CB8AC3E}">
        <p14:creationId xmlns:p14="http://schemas.microsoft.com/office/powerpoint/2010/main" val="3335704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Blu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A1073-ABDF-B540-AD02-6CEB8ADD61C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539750"/>
            <a:ext cx="12192000" cy="2273300"/>
          </a:xfrm>
          <a:prstGeom prst="rect">
            <a:avLst/>
          </a:prstGeom>
          <a:effectLst>
            <a:outerShdw blurRad="50800" dist="38100" dir="2700000" algn="tl" rotWithShape="0">
              <a:prstClr val="black">
                <a:alpha val="40000"/>
              </a:prstClr>
            </a:outerShdw>
          </a:effectLst>
        </p:spPr>
      </p:pic>
      <p:pic>
        <p:nvPicPr>
          <p:cNvPr id="6" name="Picture 5" descr="eTeachNY logo">
            <a:extLst>
              <a:ext uri="{FF2B5EF4-FFF2-40B4-BE49-F238E27FC236}">
                <a16:creationId xmlns:a16="http://schemas.microsoft.com/office/drawing/2014/main" id="{5EF797F9-CDF7-DF40-94AA-8F7EB27CC549}"/>
              </a:ext>
            </a:extLst>
          </p:cNvPr>
          <p:cNvPicPr>
            <a:picLocks noChangeAspect="1"/>
          </p:cNvPicPr>
          <p:nvPr userDrawn="1"/>
        </p:nvPicPr>
        <p:blipFill>
          <a:blip r:embed="rId3"/>
          <a:stretch>
            <a:fillRect/>
          </a:stretch>
        </p:blipFill>
        <p:spPr>
          <a:xfrm>
            <a:off x="2493380" y="773685"/>
            <a:ext cx="5190903" cy="1734819"/>
          </a:xfrm>
          <a:prstGeom prst="rect">
            <a:avLst/>
          </a:prstGeom>
        </p:spPr>
      </p:pic>
      <p:sp>
        <p:nvSpPr>
          <p:cNvPr id="2" name="Title 1"/>
          <p:cNvSpPr>
            <a:spLocks noGrp="1"/>
          </p:cNvSpPr>
          <p:nvPr>
            <p:ph type="ctrTitle"/>
          </p:nvPr>
        </p:nvSpPr>
        <p:spPr>
          <a:xfrm>
            <a:off x="2493380" y="3052477"/>
            <a:ext cx="7336420" cy="2281523"/>
          </a:xfrm>
          <a:prstGeom prst="rect">
            <a:avLst/>
          </a:prstGeom>
        </p:spPr>
        <p:txBody>
          <a:bodyPr lIns="0" tIns="0" rIns="0" bIns="0" anchor="t">
            <a:spAutoFit/>
          </a:bodyPr>
          <a:lstStyle>
            <a:lvl1pPr algn="l">
              <a:defRPr lang="en-US" sz="5400" b="1" i="0" kern="1200" cap="all" spc="100" baseline="0" dirty="0">
                <a:solidFill>
                  <a:schemeClr val="bg1"/>
                </a:solidFill>
                <a:latin typeface="+mj-lt"/>
                <a:ea typeface="+mj-ea"/>
                <a:cs typeface="Arial" panose="020B0604020202020204" pitchFamily="34" charset="0"/>
              </a:defRPr>
            </a:lvl1pPr>
          </a:lstStyle>
          <a:p>
            <a:r>
              <a:rPr lang="en-US" dirty="0"/>
              <a:t>Click to edit Master title style</a:t>
            </a:r>
          </a:p>
        </p:txBody>
      </p:sp>
      <p:sp>
        <p:nvSpPr>
          <p:cNvPr id="7" name="Content Placeholder 6">
            <a:extLst>
              <a:ext uri="{FF2B5EF4-FFF2-40B4-BE49-F238E27FC236}">
                <a16:creationId xmlns:a16="http://schemas.microsoft.com/office/drawing/2014/main" id="{7DE9FF19-36EE-514F-8C01-194D8D10F9F8}"/>
              </a:ext>
            </a:extLst>
          </p:cNvPr>
          <p:cNvSpPr>
            <a:spLocks noGrp="1"/>
          </p:cNvSpPr>
          <p:nvPr>
            <p:ph sz="quarter" idx="10"/>
          </p:nvPr>
        </p:nvSpPr>
        <p:spPr>
          <a:xfrm>
            <a:off x="2493963" y="5730766"/>
            <a:ext cx="7335837" cy="369332"/>
          </a:xfrm>
        </p:spPr>
        <p:txBody>
          <a:bodyPr lIns="0" tIns="0" rIns="0" bIns="0">
            <a:spAutoFit/>
          </a:bodyPr>
          <a:lstStyle>
            <a:lvl1pPr marL="0" indent="0">
              <a:buNone/>
              <a:defRPr sz="2400">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695653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side_LargeQuot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39750"/>
            <a:ext cx="1176020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hasCustomPrompt="1"/>
          </p:nvPr>
        </p:nvSpPr>
        <p:spPr>
          <a:xfrm>
            <a:off x="990600" y="1676400"/>
            <a:ext cx="8001000" cy="2857873"/>
          </a:xfrm>
        </p:spPr>
        <p:txBody>
          <a:bodyPr wrap="square" lIns="0" rIns="0" anchor="ctr" anchorCtr="0">
            <a:noAutofit/>
          </a:bodyPr>
          <a:lstStyle>
            <a:lvl1pPr>
              <a:defRPr sz="4400">
                <a:solidFill>
                  <a:schemeClr val="bg1"/>
                </a:solidFill>
              </a:defRPr>
            </a:lvl1pPr>
          </a:lstStyle>
          <a:p>
            <a:r>
              <a:rPr lang="en-US" dirty="0"/>
              <a:t>“Large quote”</a:t>
            </a:r>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lvl1pPr>
              <a:defRPr>
                <a:solidFill>
                  <a:schemeClr val="bg1"/>
                </a:solidFill>
              </a:defRPr>
            </a:lvl1pPr>
          </a:lstStyle>
          <a:p>
            <a:fld id="{B6FDC2BC-9D21-CA4B-9293-99A3AD770EFC}" type="slidenum">
              <a:rPr lang="en-US" smtClean="0"/>
              <a:pPr/>
              <a:t>‹#›</a:t>
            </a:fld>
            <a:endParaRPr lang="en-US" dirty="0"/>
          </a:p>
        </p:txBody>
      </p:sp>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hasCustomPrompt="1"/>
          </p:nvPr>
        </p:nvSpPr>
        <p:spPr>
          <a:xfrm>
            <a:off x="990600" y="4693024"/>
            <a:ext cx="8001000" cy="533400"/>
          </a:xfrm>
        </p:spPr>
        <p:txBody>
          <a:bodyPr/>
          <a:lstStyle>
            <a:lvl1pPr marL="0" indent="0">
              <a:buClrTx/>
              <a:buNone/>
              <a:defRPr>
                <a:solidFill>
                  <a:schemeClr val="bg1"/>
                </a:solidFill>
              </a:defRPr>
            </a:lvl1pPr>
            <a:lvl2pPr marL="228600" indent="0">
              <a:buClrTx/>
              <a:buNone/>
              <a:defRPr>
                <a:solidFill>
                  <a:schemeClr val="tx1"/>
                </a:solidFill>
              </a:defRPr>
            </a:lvl2pPr>
            <a:lvl3pPr marL="457200" indent="0">
              <a:buClrTx/>
              <a:buNone/>
              <a:defRPr>
                <a:solidFill>
                  <a:schemeClr val="tx1"/>
                </a:solidFill>
              </a:defRPr>
            </a:lvl3pPr>
            <a:lvl4pPr marL="685800" indent="0">
              <a:buClrTx/>
              <a:buNone/>
              <a:defRPr>
                <a:solidFill>
                  <a:schemeClr val="tx1"/>
                </a:solidFill>
              </a:defRPr>
            </a:lvl4pPr>
            <a:lvl5pPr marL="914400" indent="0">
              <a:buClrTx/>
              <a:buNone/>
              <a:defRPr>
                <a:solidFill>
                  <a:schemeClr val="tx1"/>
                </a:solidFill>
              </a:defRPr>
            </a:lvl5pPr>
          </a:lstStyle>
          <a:p>
            <a:pPr lvl="0"/>
            <a:r>
              <a:rPr lang="en-US" dirty="0"/>
              <a:t>— </a:t>
            </a:r>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192427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Slid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userDrawn="1"/>
        </p:nvPicPr>
        <p:blipFill rotWithShape="1">
          <a:blip r:embed="rId2"/>
          <a:srcRect l="21382"/>
          <a:stretch/>
        </p:blipFill>
        <p:spPr>
          <a:xfrm>
            <a:off x="1701800" y="539750"/>
            <a:ext cx="924560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p:nvPr>
        </p:nvSpPr>
        <p:spPr>
          <a:xfrm>
            <a:off x="2209800" y="3456353"/>
            <a:ext cx="7010400" cy="553998"/>
          </a:xfrm>
        </p:spPr>
        <p:txBody>
          <a:bodyPr wrap="square" lIns="0" rIns="0" anchor="t" anchorCtr="0">
            <a:spAutoFit/>
          </a:bodyPr>
          <a:lstStyle>
            <a:lvl1pPr>
              <a:defRPr sz="4000">
                <a:solidFill>
                  <a:schemeClr val="tx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lvl1pPr>
              <a:defRPr>
                <a:solidFill>
                  <a:schemeClr val="bg1"/>
                </a:solidFill>
              </a:defRPr>
            </a:lvl1pPr>
          </a:lstStyle>
          <a:p>
            <a:fld id="{B6FDC2BC-9D21-CA4B-9293-99A3AD770EFC}" type="slidenum">
              <a:rPr lang="en-US" smtClean="0"/>
              <a:pPr/>
              <a:t>‹#›</a:t>
            </a:fld>
            <a:endParaRPr lang="en-US" dirty="0"/>
          </a:p>
        </p:txBody>
      </p:sp>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p:nvPr>
        </p:nvSpPr>
        <p:spPr>
          <a:xfrm>
            <a:off x="2209800" y="4267200"/>
            <a:ext cx="6400800" cy="1447800"/>
          </a:xfrm>
        </p:spPr>
        <p:txBody>
          <a:bodyPr/>
          <a:lstStyle>
            <a:lvl1pPr marL="0" indent="0">
              <a:buClrTx/>
              <a:buNone/>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dirty="0"/>
              <a:t>Click to edit Master text styles</a:t>
            </a:r>
          </a:p>
        </p:txBody>
      </p:sp>
      <p:pic>
        <p:nvPicPr>
          <p:cNvPr id="8" name="Picture 7" descr="eTeachNY logo">
            <a:extLst>
              <a:ext uri="{FF2B5EF4-FFF2-40B4-BE49-F238E27FC236}">
                <a16:creationId xmlns:a16="http://schemas.microsoft.com/office/drawing/2014/main" id="{F318AA7C-2A1A-2D4B-8402-843C909772EE}"/>
              </a:ext>
            </a:extLst>
          </p:cNvPr>
          <p:cNvPicPr>
            <a:picLocks noChangeAspect="1"/>
          </p:cNvPicPr>
          <p:nvPr userDrawn="1"/>
        </p:nvPicPr>
        <p:blipFill>
          <a:blip r:embed="rId3"/>
          <a:srcRect/>
          <a:stretch/>
        </p:blipFill>
        <p:spPr>
          <a:xfrm>
            <a:off x="2178424" y="1219200"/>
            <a:ext cx="5472117" cy="1828800"/>
          </a:xfrm>
          <a:prstGeom prst="rect">
            <a:avLst/>
          </a:prstGeom>
        </p:spPr>
      </p:pic>
    </p:spTree>
    <p:extLst>
      <p:ext uri="{BB962C8B-B14F-4D97-AF65-F5344CB8AC3E}">
        <p14:creationId xmlns:p14="http://schemas.microsoft.com/office/powerpoint/2010/main" val="112925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Slide-Green">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A1073-ABDF-B540-AD02-6CEB8ADD61C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539750"/>
            <a:ext cx="12192000" cy="2273300"/>
          </a:xfrm>
          <a:prstGeom prst="rect">
            <a:avLst/>
          </a:prstGeom>
          <a:effectLst>
            <a:outerShdw blurRad="50800" dist="38100" dir="2700000" algn="tl" rotWithShape="0">
              <a:prstClr val="black">
                <a:alpha val="40000"/>
              </a:prstClr>
            </a:outerShdw>
          </a:effectLst>
        </p:spPr>
      </p:pic>
      <p:pic>
        <p:nvPicPr>
          <p:cNvPr id="6" name="Picture 5" descr="eTeachNY logo">
            <a:extLst>
              <a:ext uri="{FF2B5EF4-FFF2-40B4-BE49-F238E27FC236}">
                <a16:creationId xmlns:a16="http://schemas.microsoft.com/office/drawing/2014/main" id="{5EF797F9-CDF7-DF40-94AA-8F7EB27CC549}"/>
              </a:ext>
            </a:extLst>
          </p:cNvPr>
          <p:cNvPicPr>
            <a:picLocks noChangeAspect="1"/>
          </p:cNvPicPr>
          <p:nvPr userDrawn="1"/>
        </p:nvPicPr>
        <p:blipFill>
          <a:blip r:embed="rId3"/>
          <a:stretch>
            <a:fillRect/>
          </a:stretch>
        </p:blipFill>
        <p:spPr>
          <a:xfrm>
            <a:off x="2493380" y="773685"/>
            <a:ext cx="5190903" cy="1734819"/>
          </a:xfrm>
          <a:prstGeom prst="rect">
            <a:avLst/>
          </a:prstGeom>
        </p:spPr>
      </p:pic>
      <p:sp>
        <p:nvSpPr>
          <p:cNvPr id="2" name="Title 1"/>
          <p:cNvSpPr>
            <a:spLocks noGrp="1"/>
          </p:cNvSpPr>
          <p:nvPr>
            <p:ph type="ctrTitle"/>
          </p:nvPr>
        </p:nvSpPr>
        <p:spPr>
          <a:xfrm>
            <a:off x="2493380" y="3052477"/>
            <a:ext cx="7336420" cy="2281523"/>
          </a:xfrm>
          <a:prstGeom prst="rect">
            <a:avLst/>
          </a:prstGeom>
        </p:spPr>
        <p:txBody>
          <a:bodyPr lIns="0" tIns="0" rIns="0" bIns="0" anchor="t">
            <a:spAutoFit/>
          </a:bodyPr>
          <a:lstStyle>
            <a:lvl1pPr algn="l">
              <a:defRPr lang="en-US" sz="5400" b="1" i="0" kern="1200" cap="all" spc="100" baseline="0" dirty="0">
                <a:solidFill>
                  <a:schemeClr val="tx1"/>
                </a:solidFill>
                <a:latin typeface="+mj-lt"/>
                <a:ea typeface="+mj-ea"/>
                <a:cs typeface="Arial" panose="020B0604020202020204" pitchFamily="34" charset="0"/>
              </a:defRPr>
            </a:lvl1pPr>
          </a:lstStyle>
          <a:p>
            <a:r>
              <a:rPr lang="en-US" dirty="0"/>
              <a:t>Click to edit Master title style</a:t>
            </a:r>
          </a:p>
        </p:txBody>
      </p:sp>
      <p:sp>
        <p:nvSpPr>
          <p:cNvPr id="7" name="Content Placeholder 6">
            <a:extLst>
              <a:ext uri="{FF2B5EF4-FFF2-40B4-BE49-F238E27FC236}">
                <a16:creationId xmlns:a16="http://schemas.microsoft.com/office/drawing/2014/main" id="{7DE9FF19-36EE-514F-8C01-194D8D10F9F8}"/>
              </a:ext>
            </a:extLst>
          </p:cNvPr>
          <p:cNvSpPr>
            <a:spLocks noGrp="1"/>
          </p:cNvSpPr>
          <p:nvPr>
            <p:ph sz="quarter" idx="10"/>
          </p:nvPr>
        </p:nvSpPr>
        <p:spPr>
          <a:xfrm>
            <a:off x="2493963" y="5730766"/>
            <a:ext cx="7335837" cy="369332"/>
          </a:xfrm>
        </p:spPr>
        <p:txBody>
          <a:bodyPr lIns="0" tIns="0" rIns="0" bIns="0">
            <a:spAutoFit/>
          </a:bodyPr>
          <a:lstStyle>
            <a:lvl1pPr marL="0" indent="0">
              <a:buNone/>
              <a:defRPr sz="2400">
                <a:solidFill>
                  <a:schemeClr val="tx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657586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Divider_blue">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539750"/>
            <a:ext cx="1176020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p:nvPr>
        </p:nvSpPr>
        <p:spPr>
          <a:xfrm>
            <a:off x="990600" y="2527852"/>
            <a:ext cx="8001000" cy="664797"/>
          </a:xfrm>
        </p:spPr>
        <p:txBody>
          <a:bodyPr wrap="square" lIns="0" rIns="0" anchor="t" anchorCtr="0">
            <a:spAutoFit/>
          </a:bodyPr>
          <a:lstStyle>
            <a:lvl1pPr>
              <a:defRPr sz="48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p>
            <a:fld id="{B6FDC2BC-9D21-CA4B-9293-99A3AD770EFC}" type="slidenum">
              <a:rPr lang="en-US" smtClean="0"/>
              <a:pPr/>
              <a:t>‹#›</a:t>
            </a:fld>
            <a:endParaRPr lang="en-US" dirty="0"/>
          </a:p>
        </p:txBody>
      </p:sp>
      <p:pic>
        <p:nvPicPr>
          <p:cNvPr id="7" name="Picture 6" descr="eTeachNY logo">
            <a:extLst>
              <a:ext uri="{FF2B5EF4-FFF2-40B4-BE49-F238E27FC236}">
                <a16:creationId xmlns:a16="http://schemas.microsoft.com/office/drawing/2014/main" id="{466661B4-512D-1C40-A2B3-D0359226A936}"/>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990600" y="762000"/>
            <a:ext cx="3764764" cy="1258198"/>
          </a:xfrm>
          <a:prstGeom prst="rect">
            <a:avLst/>
          </a:prstGeom>
        </p:spPr>
      </p:pic>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p:nvPr>
        </p:nvSpPr>
        <p:spPr>
          <a:xfrm>
            <a:off x="990600" y="3429000"/>
            <a:ext cx="8001000" cy="2286000"/>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886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Divider_green">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39750"/>
            <a:ext cx="1176020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p:nvPr>
        </p:nvSpPr>
        <p:spPr>
          <a:xfrm>
            <a:off x="990600" y="2527852"/>
            <a:ext cx="8001000" cy="664797"/>
          </a:xfrm>
        </p:spPr>
        <p:txBody>
          <a:bodyPr wrap="square" lIns="0" rIns="0" anchor="t" anchorCtr="0">
            <a:spAutoFit/>
          </a:bodyPr>
          <a:lstStyle>
            <a:lvl1pPr>
              <a:defRPr sz="4800">
                <a:solidFill>
                  <a:schemeClr val="tx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lvl1pPr>
              <a:defRPr>
                <a:solidFill>
                  <a:schemeClr val="bg1"/>
                </a:solidFill>
              </a:defRPr>
            </a:lvl1pPr>
          </a:lstStyle>
          <a:p>
            <a:fld id="{B6FDC2BC-9D21-CA4B-9293-99A3AD770EFC}" type="slidenum">
              <a:rPr lang="en-US" smtClean="0"/>
              <a:pPr/>
              <a:t>‹#›</a:t>
            </a:fld>
            <a:endParaRPr lang="en-US" dirty="0"/>
          </a:p>
        </p:txBody>
      </p:sp>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p:nvPr>
        </p:nvSpPr>
        <p:spPr>
          <a:xfrm>
            <a:off x="990600" y="3429000"/>
            <a:ext cx="8001000" cy="228600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eTeachNY logo">
            <a:extLst>
              <a:ext uri="{FF2B5EF4-FFF2-40B4-BE49-F238E27FC236}">
                <a16:creationId xmlns:a16="http://schemas.microsoft.com/office/drawing/2014/main" id="{F318AA7C-2A1A-2D4B-8402-843C909772EE}"/>
              </a:ext>
            </a:extLst>
          </p:cNvPr>
          <p:cNvPicPr>
            <a:picLocks noChangeAspect="1"/>
          </p:cNvPicPr>
          <p:nvPr userDrawn="1"/>
        </p:nvPicPr>
        <p:blipFill>
          <a:blip r:embed="rId3"/>
          <a:srcRect/>
          <a:stretch/>
        </p:blipFill>
        <p:spPr>
          <a:xfrm>
            <a:off x="990600" y="758952"/>
            <a:ext cx="3764764" cy="1258197"/>
          </a:xfrm>
          <a:prstGeom prst="rect">
            <a:avLst/>
          </a:prstGeom>
        </p:spPr>
      </p:pic>
    </p:spTree>
    <p:extLst>
      <p:ext uri="{BB962C8B-B14F-4D97-AF65-F5344CB8AC3E}">
        <p14:creationId xmlns:p14="http://schemas.microsoft.com/office/powerpoint/2010/main" val="294240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id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solidFill>
            <a:schemeClr val="accent3"/>
          </a:solidFill>
        </p:spPr>
        <p:txBody>
          <a:bodyPr/>
          <a:lstStyle>
            <a:lvl1pPr>
              <a:defRPr>
                <a:solidFill>
                  <a:schemeClr val="bg1"/>
                </a:solidFill>
              </a:defRPr>
            </a:lvl1pPr>
          </a:lstStyle>
          <a:p>
            <a:r>
              <a:rPr lang="en-US" dirty="0"/>
              <a:t>Click to edit Master title style</a:t>
            </a:r>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0" y="0"/>
            <a:ext cx="12192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0710523"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533400" y="1676400"/>
            <a:ext cx="11125200" cy="492443"/>
          </a:xfrm>
        </p:spPr>
        <p:txBody>
          <a:bodyPr lIns="0" tIns="0" rIns="0" bIns="0">
            <a:spAutoFit/>
          </a:bodyPr>
          <a:lstStyle>
            <a:lvl1pPr marL="0" indent="0">
              <a:buNone/>
              <a:defRPr sz="3200">
                <a:solidFill>
                  <a:schemeClr val="accent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533400" y="2514600"/>
            <a:ext cx="5334000" cy="3200400"/>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20">
            <a:extLst>
              <a:ext uri="{FF2B5EF4-FFF2-40B4-BE49-F238E27FC236}">
                <a16:creationId xmlns:a16="http://schemas.microsoft.com/office/drawing/2014/main" id="{5CC799B7-F195-2D4E-B367-D4CF2D69278F}"/>
              </a:ext>
            </a:extLst>
          </p:cNvPr>
          <p:cNvSpPr>
            <a:spLocks noGrp="1"/>
          </p:cNvSpPr>
          <p:nvPr>
            <p:ph type="pic" sz="quarter" idx="12"/>
          </p:nvPr>
        </p:nvSpPr>
        <p:spPr>
          <a:xfrm>
            <a:off x="6324600" y="2514600"/>
            <a:ext cx="5334000" cy="3200400"/>
          </a:xfrm>
        </p:spPr>
        <p:txBody>
          <a:bodyPr/>
          <a:lstStyle>
            <a:lvl1pPr marL="0" indent="0">
              <a:buNone/>
              <a:defRPr/>
            </a:lvl1pPr>
          </a:lstStyle>
          <a:p>
            <a:endParaRPr lang="en-US" dirty="0"/>
          </a:p>
        </p:txBody>
      </p:sp>
      <p:sp>
        <p:nvSpPr>
          <p:cNvPr id="23" name="Content Placeholder 22">
            <a:extLst>
              <a:ext uri="{FF2B5EF4-FFF2-40B4-BE49-F238E27FC236}">
                <a16:creationId xmlns:a16="http://schemas.microsoft.com/office/drawing/2014/main" id="{BB9BF470-3D25-F940-8F08-0B504309B178}"/>
              </a:ext>
            </a:extLst>
          </p:cNvPr>
          <p:cNvSpPr>
            <a:spLocks noGrp="1"/>
          </p:cNvSpPr>
          <p:nvPr>
            <p:ph sz="quarter" idx="13"/>
          </p:nvPr>
        </p:nvSpPr>
        <p:spPr>
          <a:xfrm>
            <a:off x="533400" y="5791200"/>
            <a:ext cx="11125200" cy="369332"/>
          </a:xfrm>
        </p:spPr>
        <p:txBody>
          <a:bodyPr lIns="0" tIns="0" rIns="0" bIns="0">
            <a:spAutoFit/>
          </a:bodyPr>
          <a:lstStyle>
            <a:lvl1pPr marL="0" indent="0">
              <a:buNone/>
              <a:defRPr sz="2400">
                <a:solidFill>
                  <a:schemeClr val="accent3">
                    <a:lumMod val="75000"/>
                  </a:schemeClr>
                </a:solidFill>
              </a:defRPr>
            </a:lvl1pPr>
            <a:lvl2pPr marL="228600" indent="0">
              <a:buNone/>
              <a:defRPr>
                <a:solidFill>
                  <a:schemeClr val="accent3">
                    <a:lumMod val="75000"/>
                  </a:schemeClr>
                </a:solidFill>
              </a:defRPr>
            </a:lvl2pPr>
            <a:lvl3pPr marL="457200" indent="0">
              <a:buNone/>
              <a:defRPr>
                <a:solidFill>
                  <a:schemeClr val="accent3">
                    <a:lumMod val="75000"/>
                  </a:schemeClr>
                </a:solidFill>
              </a:defRPr>
            </a:lvl3pPr>
            <a:lvl4pPr marL="685800" indent="0">
              <a:buNone/>
              <a:defRPr>
                <a:solidFill>
                  <a:schemeClr val="accent3">
                    <a:lumMod val="75000"/>
                  </a:schemeClr>
                </a:solidFill>
              </a:defRPr>
            </a:lvl4pPr>
            <a:lvl5pPr marL="914400" indent="0">
              <a:buNone/>
              <a:defRPr>
                <a:solidFill>
                  <a:schemeClr val="accent3">
                    <a:lumMod val="75000"/>
                  </a:schemeClr>
                </a:solidFill>
              </a:defRPr>
            </a:lvl5pPr>
          </a:lstStyle>
          <a:p>
            <a:pPr lvl="0"/>
            <a:r>
              <a:rPr lang="en-US" dirty="0"/>
              <a:t>Click to edit Master text styles</a:t>
            </a:r>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B6FDC2BC-9D21-CA4B-9293-99A3AD770EFC}" type="slidenum">
              <a:rPr lang="en-US" smtClean="0"/>
              <a:t>‹#›</a:t>
            </a:fld>
            <a:endParaRPr lang="en-US" dirty="0"/>
          </a:p>
        </p:txBody>
      </p:sp>
    </p:spTree>
    <p:extLst>
      <p:ext uri="{BB962C8B-B14F-4D97-AF65-F5344CB8AC3E}">
        <p14:creationId xmlns:p14="http://schemas.microsoft.com/office/powerpoint/2010/main" val="147112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side-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solidFill>
            <a:schemeClr val="accent3"/>
          </a:solidFill>
        </p:spPr>
        <p:txBody>
          <a:bodyPr/>
          <a:lstStyle>
            <a:lvl1pPr>
              <a:defRPr>
                <a:solidFill>
                  <a:schemeClr val="bg1"/>
                </a:solidFill>
              </a:defRPr>
            </a:lvl1pPr>
          </a:lstStyle>
          <a:p>
            <a:r>
              <a:rPr lang="en-US" dirty="0"/>
              <a:t>Click to edit Master title style</a:t>
            </a:r>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0" y="0"/>
            <a:ext cx="12192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0710523"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533400" y="1676400"/>
            <a:ext cx="5334000" cy="553998"/>
          </a:xfrm>
          <a:solidFill>
            <a:schemeClr val="bg2">
              <a:lumMod val="75000"/>
            </a:schemeClr>
          </a:solidFill>
        </p:spPr>
        <p:txBody>
          <a:bodyPr wrap="square" lIns="91440" tIns="91440" rIns="91440" bIns="91440">
            <a:spAutoFit/>
          </a:bodyPr>
          <a:lstStyle>
            <a:lvl1pPr marL="0" indent="0">
              <a:buNone/>
              <a:defRPr sz="24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533400" y="2514600"/>
            <a:ext cx="5334000" cy="3200400"/>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B6FDC2BC-9D21-CA4B-9293-99A3AD770EFC}" type="slidenum">
              <a:rPr lang="en-US" smtClean="0"/>
              <a:t>‹#›</a:t>
            </a:fld>
            <a:endParaRPr lang="en-US" dirty="0"/>
          </a:p>
        </p:txBody>
      </p:sp>
      <p:sp>
        <p:nvSpPr>
          <p:cNvPr id="5" name="Content Placeholder 4">
            <a:extLst>
              <a:ext uri="{FF2B5EF4-FFF2-40B4-BE49-F238E27FC236}">
                <a16:creationId xmlns:a16="http://schemas.microsoft.com/office/drawing/2014/main" id="{29160FD5-EF08-1941-8BD6-DBC4BB4D47B0}"/>
              </a:ext>
            </a:extLst>
          </p:cNvPr>
          <p:cNvSpPr>
            <a:spLocks noGrp="1"/>
          </p:cNvSpPr>
          <p:nvPr>
            <p:ph sz="quarter" idx="15"/>
          </p:nvPr>
        </p:nvSpPr>
        <p:spPr>
          <a:xfrm>
            <a:off x="6324600" y="1676400"/>
            <a:ext cx="5334000" cy="554038"/>
          </a:xfrm>
          <a:solidFill>
            <a:schemeClr val="tx2"/>
          </a:solidFill>
        </p:spPr>
        <p:txBody>
          <a:bodyPr lIns="91440" tIns="91440" rIns="91440" bIns="91440"/>
          <a:lstStyle>
            <a:lvl1pPr marL="0" indent="0">
              <a:buNone/>
              <a:defRPr lang="en-US" sz="2400" kern="1200" dirty="0" smtClean="0">
                <a:solidFill>
                  <a:schemeClr val="bg1"/>
                </a:solidFill>
                <a:latin typeface="+mn-lt"/>
                <a:ea typeface="+mn-ea"/>
                <a:cs typeface="+mn-cs"/>
              </a:defRPr>
            </a:lvl1pPr>
          </a:lstStyle>
          <a:p>
            <a:pPr lvl="0"/>
            <a:r>
              <a:rPr lang="en-US" dirty="0"/>
              <a:t>Click to edit Master text styles</a:t>
            </a:r>
          </a:p>
        </p:txBody>
      </p:sp>
      <p:sp>
        <p:nvSpPr>
          <p:cNvPr id="7" name="Content Placeholder 6">
            <a:extLst>
              <a:ext uri="{FF2B5EF4-FFF2-40B4-BE49-F238E27FC236}">
                <a16:creationId xmlns:a16="http://schemas.microsoft.com/office/drawing/2014/main" id="{5513FB11-CA72-1A42-A2B9-7B29E5DBF60C}"/>
              </a:ext>
            </a:extLst>
          </p:cNvPr>
          <p:cNvSpPr>
            <a:spLocks noGrp="1"/>
          </p:cNvSpPr>
          <p:nvPr>
            <p:ph sz="quarter" idx="16"/>
          </p:nvPr>
        </p:nvSpPr>
        <p:spPr>
          <a:xfrm>
            <a:off x="6324600" y="2514600"/>
            <a:ext cx="53340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BE227796-E559-3D4F-8F35-61DCC8F7BE5C}"/>
              </a:ext>
            </a:extLst>
          </p:cNvPr>
          <p:cNvSpPr>
            <a:spLocks noGrp="1"/>
          </p:cNvSpPr>
          <p:nvPr>
            <p:ph sz="quarter" idx="17"/>
          </p:nvPr>
        </p:nvSpPr>
        <p:spPr>
          <a:xfrm>
            <a:off x="533400" y="5791200"/>
            <a:ext cx="11125200" cy="369332"/>
          </a:xfrm>
        </p:spPr>
        <p:txBody>
          <a:bodyPr lIns="0" tIns="0" rIns="0" bIns="0">
            <a:spAutoFit/>
          </a:bodyPr>
          <a:lstStyle>
            <a:lvl1pPr marL="0" indent="0">
              <a:buNone/>
              <a:defRPr sz="2400">
                <a:solidFill>
                  <a:schemeClr val="accent3">
                    <a:lumMod val="75000"/>
                  </a:schemeClr>
                </a:solidFill>
              </a:defRPr>
            </a:lvl1pPr>
            <a:lvl2pPr marL="228600" indent="0">
              <a:buNone/>
              <a:defRPr>
                <a:solidFill>
                  <a:schemeClr val="accent3">
                    <a:lumMod val="75000"/>
                  </a:schemeClr>
                </a:solidFill>
              </a:defRPr>
            </a:lvl2pPr>
            <a:lvl3pPr marL="457200" indent="0">
              <a:buNone/>
              <a:defRPr>
                <a:solidFill>
                  <a:schemeClr val="accent3">
                    <a:lumMod val="75000"/>
                  </a:schemeClr>
                </a:solidFill>
              </a:defRPr>
            </a:lvl3pPr>
            <a:lvl4pPr marL="685800" indent="0">
              <a:buNone/>
              <a:defRPr>
                <a:solidFill>
                  <a:schemeClr val="accent3">
                    <a:lumMod val="75000"/>
                  </a:schemeClr>
                </a:solidFill>
              </a:defRPr>
            </a:lvl4pPr>
            <a:lvl5pPr marL="914400" indent="0">
              <a:buNone/>
              <a:defRPr>
                <a:solidFill>
                  <a:schemeClr val="accent3">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277505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side-ContentWith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solidFill>
            <a:schemeClr val="accent3"/>
          </a:solidFill>
        </p:spPr>
        <p:txBody>
          <a:bodyPr/>
          <a:lstStyle>
            <a:lvl1pPr>
              <a:defRPr>
                <a:solidFill>
                  <a:schemeClr val="bg1"/>
                </a:solidFill>
              </a:defRPr>
            </a:lvl1pPr>
          </a:lstStyle>
          <a:p>
            <a:r>
              <a:rPr lang="en-US" dirty="0"/>
              <a:t>Click to edit Master title style</a:t>
            </a:r>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0" y="0"/>
            <a:ext cx="12192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0710523"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533400" y="1676400"/>
            <a:ext cx="6019800" cy="492443"/>
          </a:xfrm>
        </p:spPr>
        <p:txBody>
          <a:bodyPr wrap="square" lIns="0" tIns="0" rIns="0" bIns="0">
            <a:spAutoFit/>
          </a:bodyPr>
          <a:lstStyle>
            <a:lvl1pPr marL="0" indent="0">
              <a:buNone/>
              <a:defRPr sz="3200">
                <a:solidFill>
                  <a:schemeClr val="accent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533400" y="2514600"/>
            <a:ext cx="6019800" cy="3200400"/>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B6FDC2BC-9D21-CA4B-9293-99A3AD770EFC}" type="slidenum">
              <a:rPr lang="en-US" smtClean="0"/>
              <a:t>‹#›</a:t>
            </a:fld>
            <a:endParaRPr lang="en-US" dirty="0"/>
          </a:p>
        </p:txBody>
      </p:sp>
      <p:sp>
        <p:nvSpPr>
          <p:cNvPr id="10" name="Content Placeholder 14">
            <a:extLst>
              <a:ext uri="{FF2B5EF4-FFF2-40B4-BE49-F238E27FC236}">
                <a16:creationId xmlns:a16="http://schemas.microsoft.com/office/drawing/2014/main" id="{BA030B6C-4DC5-8040-9357-642BF9EDF85C}"/>
              </a:ext>
            </a:extLst>
          </p:cNvPr>
          <p:cNvSpPr>
            <a:spLocks noGrp="1"/>
          </p:cNvSpPr>
          <p:nvPr>
            <p:ph sz="quarter" idx="15"/>
          </p:nvPr>
        </p:nvSpPr>
        <p:spPr>
          <a:xfrm>
            <a:off x="7239000" y="1676400"/>
            <a:ext cx="4419600" cy="4419600"/>
          </a:xfrm>
          <a:solidFill>
            <a:srgbClr val="2379B8"/>
          </a:solidFill>
        </p:spPr>
        <p:txBody>
          <a:bodyPr lIns="274320" tIns="274320" rIns="274320" bIns="27432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9">
            <a:extLst>
              <a:ext uri="{FF2B5EF4-FFF2-40B4-BE49-F238E27FC236}">
                <a16:creationId xmlns:a16="http://schemas.microsoft.com/office/drawing/2014/main" id="{14F166FD-7F84-F047-853C-ED98F7DD9E1C}"/>
              </a:ext>
            </a:extLst>
          </p:cNvPr>
          <p:cNvSpPr>
            <a:spLocks noGrp="1"/>
          </p:cNvSpPr>
          <p:nvPr>
            <p:ph sz="quarter" idx="17"/>
          </p:nvPr>
        </p:nvSpPr>
        <p:spPr>
          <a:xfrm>
            <a:off x="533400" y="5791200"/>
            <a:ext cx="6019800" cy="369332"/>
          </a:xfrm>
        </p:spPr>
        <p:txBody>
          <a:bodyPr wrap="square" lIns="0" tIns="0" rIns="0" bIns="0">
            <a:spAutoFit/>
          </a:bodyPr>
          <a:lstStyle>
            <a:lvl1pPr marL="0" indent="0">
              <a:buNone/>
              <a:defRPr sz="2400">
                <a:solidFill>
                  <a:schemeClr val="accent3">
                    <a:lumMod val="75000"/>
                  </a:schemeClr>
                </a:solidFill>
              </a:defRPr>
            </a:lvl1pPr>
            <a:lvl2pPr marL="228600" indent="0">
              <a:buNone/>
              <a:defRPr>
                <a:solidFill>
                  <a:schemeClr val="accent3">
                    <a:lumMod val="75000"/>
                  </a:schemeClr>
                </a:solidFill>
              </a:defRPr>
            </a:lvl2pPr>
            <a:lvl3pPr marL="457200" indent="0">
              <a:buNone/>
              <a:defRPr>
                <a:solidFill>
                  <a:schemeClr val="accent3">
                    <a:lumMod val="75000"/>
                  </a:schemeClr>
                </a:solidFill>
              </a:defRPr>
            </a:lvl3pPr>
            <a:lvl4pPr marL="685800" indent="0">
              <a:buNone/>
              <a:defRPr>
                <a:solidFill>
                  <a:schemeClr val="accent3">
                    <a:lumMod val="75000"/>
                  </a:schemeClr>
                </a:solidFill>
              </a:defRPr>
            </a:lvl4pPr>
            <a:lvl5pPr marL="914400" indent="0">
              <a:buNone/>
              <a:defRPr>
                <a:solidFill>
                  <a:schemeClr val="accent3">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10909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side_ImageWithSideba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4E8734-F529-EC40-82F1-2814A6EF7E87}"/>
              </a:ext>
            </a:extLst>
          </p:cNvPr>
          <p:cNvSpPr>
            <a:spLocks noGrp="1"/>
          </p:cNvSpPr>
          <p:nvPr>
            <p:ph type="pic" sz="quarter" idx="15" hasCustomPrompt="1"/>
          </p:nvPr>
        </p:nvSpPr>
        <p:spPr>
          <a:xfrm>
            <a:off x="0" y="533400"/>
            <a:ext cx="12192000" cy="6324600"/>
          </a:xfrm>
        </p:spPr>
        <p:txBody>
          <a:bodyPr/>
          <a:lstStyle>
            <a:lvl1pPr marL="0" indent="0">
              <a:buNone/>
              <a:defRPr/>
            </a:lvl1pPr>
          </a:lstStyle>
          <a:p>
            <a:r>
              <a:rPr lang="en-US" dirty="0"/>
              <a:t>Insert Image</a:t>
            </a:r>
          </a:p>
        </p:txBody>
      </p:sp>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xfrm>
            <a:off x="7239000" y="1063752"/>
            <a:ext cx="4419600" cy="1623846"/>
          </a:xfrm>
          <a:solidFill>
            <a:srgbClr val="2379B8"/>
          </a:solidFill>
        </p:spPr>
        <p:txBody>
          <a:bodyPr lIns="274320" tIns="274320" rIns="274320" bIns="274320">
            <a:normAutofit/>
          </a:bodyPr>
          <a:lstStyle>
            <a:lvl1pPr>
              <a:defRPr>
                <a:solidFill>
                  <a:schemeClr val="bg1"/>
                </a:solidFill>
              </a:defRPr>
            </a:lvl1pPr>
          </a:lstStyle>
          <a:p>
            <a:r>
              <a:rPr lang="en-US" dirty="0"/>
              <a:t>Click to edit Master title style</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7239000" y="2687598"/>
            <a:ext cx="4419600" cy="3408402"/>
          </a:xfrm>
          <a:solidFill>
            <a:srgbClr val="2379B8"/>
          </a:solidFill>
        </p:spPr>
        <p:txBody>
          <a:bodyPr lIns="274320" tIns="274320" rIns="274320" bIns="27432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0" y="0"/>
            <a:ext cx="12192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0710523" cy="530352"/>
          </a:xfrm>
          <a:prstGeom prst="rect">
            <a:avLst/>
          </a:prstGeom>
          <a:effectLst>
            <a:outerShdw blurRad="50800" dist="38100" dir="2700000" algn="tl" rotWithShape="0">
              <a:prstClr val="black">
                <a:alpha val="40000"/>
              </a:prstClr>
            </a:outerShdw>
          </a:effectLst>
        </p:spPr>
      </p:pic>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B6FDC2BC-9D21-CA4B-9293-99A3AD770EFC}" type="slidenum">
              <a:rPr lang="en-US" smtClean="0"/>
              <a:t>‹#›</a:t>
            </a:fld>
            <a:endParaRPr lang="en-US" dirty="0"/>
          </a:p>
        </p:txBody>
      </p:sp>
    </p:spTree>
    <p:extLst>
      <p:ext uri="{BB962C8B-B14F-4D97-AF65-F5344CB8AC3E}">
        <p14:creationId xmlns:p14="http://schemas.microsoft.com/office/powerpoint/2010/main" val="388748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nside_FeaturedContent">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533398" y="-1"/>
            <a:ext cx="5562601" cy="63245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xfrm>
            <a:off x="990601" y="1143000"/>
            <a:ext cx="4648200" cy="3200400"/>
          </a:xfrm>
          <a:noFill/>
        </p:spPr>
        <p:txBody>
          <a:bodyPr lIns="0" rIns="0">
            <a:noAutofit/>
          </a:bodyPr>
          <a:lstStyle>
            <a:lvl1pPr algn="ctr">
              <a:defRPr>
                <a:solidFill>
                  <a:schemeClr val="tx1"/>
                </a:solidFill>
              </a:defRPr>
            </a:lvl1pPr>
          </a:lstStyle>
          <a:p>
            <a:r>
              <a:rPr lang="en-US" dirty="0"/>
              <a:t>Click to edit Master title style</a:t>
            </a: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rotWithShape="1">
          <a:blip r:embed="rId2"/>
          <a:srcRect l="45218" r="1"/>
          <a:stretch/>
        </p:blipFill>
        <p:spPr>
          <a:xfrm>
            <a:off x="1" y="0"/>
            <a:ext cx="5867400"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990601" y="4463605"/>
            <a:ext cx="4648200" cy="861774"/>
          </a:xfrm>
        </p:spPr>
        <p:txBody>
          <a:bodyPr wrap="square" lIns="0" tIns="0" rIns="0" bIns="0">
            <a:spAutoFit/>
          </a:bodyPr>
          <a:lstStyle>
            <a:lvl1pPr marL="0" indent="0" algn="ctr">
              <a:buNone/>
              <a:defRPr sz="28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6324600" y="1143000"/>
            <a:ext cx="5334000" cy="4572000"/>
          </a:xfrm>
        </p:spPr>
        <p:txBody>
          <a:bodyPr lIns="0" tIns="0" rIns="0" bIns="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a:extLst>
              <a:ext uri="{FF2B5EF4-FFF2-40B4-BE49-F238E27FC236}">
                <a16:creationId xmlns:a16="http://schemas.microsoft.com/office/drawing/2014/main" id="{BB9BF470-3D25-F940-8F08-0B504309B178}"/>
              </a:ext>
            </a:extLst>
          </p:cNvPr>
          <p:cNvSpPr>
            <a:spLocks noGrp="1"/>
          </p:cNvSpPr>
          <p:nvPr>
            <p:ph sz="quarter" idx="13"/>
          </p:nvPr>
        </p:nvSpPr>
        <p:spPr>
          <a:xfrm>
            <a:off x="6324600" y="5797826"/>
            <a:ext cx="5334000" cy="369332"/>
          </a:xfrm>
        </p:spPr>
        <p:txBody>
          <a:bodyPr wrap="square" lIns="0" tIns="0" rIns="0" bIns="0">
            <a:spAutoFit/>
          </a:bodyPr>
          <a:lstStyle>
            <a:lvl1pPr marL="0" indent="0">
              <a:buNone/>
              <a:defRPr sz="2400">
                <a:solidFill>
                  <a:schemeClr val="bg2">
                    <a:lumMod val="60000"/>
                    <a:lumOff val="40000"/>
                  </a:schemeClr>
                </a:solidFill>
              </a:defRPr>
            </a:lvl1pPr>
            <a:lvl2pPr marL="228600" indent="0">
              <a:buNone/>
              <a:defRPr>
                <a:solidFill>
                  <a:schemeClr val="accent3">
                    <a:lumMod val="75000"/>
                  </a:schemeClr>
                </a:solidFill>
              </a:defRPr>
            </a:lvl2pPr>
            <a:lvl3pPr marL="457200" indent="0">
              <a:buNone/>
              <a:defRPr>
                <a:solidFill>
                  <a:schemeClr val="accent3">
                    <a:lumMod val="75000"/>
                  </a:schemeClr>
                </a:solidFill>
              </a:defRPr>
            </a:lvl3pPr>
            <a:lvl4pPr marL="685800" indent="0">
              <a:buNone/>
              <a:defRPr>
                <a:solidFill>
                  <a:schemeClr val="accent3">
                    <a:lumMod val="75000"/>
                  </a:schemeClr>
                </a:solidFill>
              </a:defRPr>
            </a:lvl4pPr>
            <a:lvl5pPr marL="914400" indent="0">
              <a:buNone/>
              <a:defRPr>
                <a:solidFill>
                  <a:schemeClr val="accent3">
                    <a:lumMod val="75000"/>
                  </a:schemeClr>
                </a:solidFill>
              </a:defRPr>
            </a:lvl5pPr>
          </a:lstStyle>
          <a:p>
            <a:pPr lvl="0"/>
            <a:r>
              <a:rPr lang="en-US" dirty="0"/>
              <a:t>Click to edit Master text styles</a:t>
            </a:r>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lvl1pPr>
              <a:defRPr>
                <a:solidFill>
                  <a:schemeClr val="bg1"/>
                </a:solidFill>
              </a:defRPr>
            </a:lvl1pPr>
          </a:lstStyle>
          <a:p>
            <a:fld id="{B6FDC2BC-9D21-CA4B-9293-99A3AD770EFC}" type="slidenum">
              <a:rPr lang="en-US" smtClean="0"/>
              <a:pPr/>
              <a:t>‹#›</a:t>
            </a:fld>
            <a:endParaRPr lang="en-US" dirty="0"/>
          </a:p>
        </p:txBody>
      </p:sp>
    </p:spTree>
    <p:extLst>
      <p:ext uri="{BB962C8B-B14F-4D97-AF65-F5344CB8AC3E}">
        <p14:creationId xmlns:p14="http://schemas.microsoft.com/office/powerpoint/2010/main" val="2116887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1676400"/>
            <a:ext cx="11125200" cy="4648199"/>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a:extLst>
              <a:ext uri="{FF2B5EF4-FFF2-40B4-BE49-F238E27FC236}">
                <a16:creationId xmlns:a16="http://schemas.microsoft.com/office/drawing/2014/main" id="{9CD558A3-5780-2041-9181-C06AF9776660}"/>
              </a:ext>
            </a:extLst>
          </p:cNvPr>
          <p:cNvSpPr>
            <a:spLocks noGrp="1"/>
          </p:cNvSpPr>
          <p:nvPr>
            <p:ph type="title"/>
          </p:nvPr>
        </p:nvSpPr>
        <p:spPr>
          <a:xfrm>
            <a:off x="0" y="533401"/>
            <a:ext cx="12192000" cy="914400"/>
          </a:xfrm>
          <a:prstGeom prst="rect">
            <a:avLst/>
          </a:prstGeom>
        </p:spPr>
        <p:txBody>
          <a:bodyPr vert="horz" lIns="548640" tIns="0" rIns="548640" bIns="0" rtlCol="0" anchor="ctr">
            <a:normAutofit/>
          </a:bodyPr>
          <a:lstStyle/>
          <a:p>
            <a:r>
              <a:rPr lang="en-US" dirty="0"/>
              <a:t>Click to edit Master title style</a:t>
            </a:r>
          </a:p>
        </p:txBody>
      </p:sp>
      <p:sp>
        <p:nvSpPr>
          <p:cNvPr id="5" name="Slide Number Placeholder 4">
            <a:extLst>
              <a:ext uri="{FF2B5EF4-FFF2-40B4-BE49-F238E27FC236}">
                <a16:creationId xmlns:a16="http://schemas.microsoft.com/office/drawing/2014/main" id="{124C2941-FB60-B243-B458-C1E9CDB8CDAE}"/>
              </a:ext>
            </a:extLst>
          </p:cNvPr>
          <p:cNvSpPr>
            <a:spLocks noGrp="1"/>
          </p:cNvSpPr>
          <p:nvPr>
            <p:ph type="sldNum" sz="quarter" idx="4"/>
          </p:nvPr>
        </p:nvSpPr>
        <p:spPr>
          <a:xfrm>
            <a:off x="533400" y="6477001"/>
            <a:ext cx="381000" cy="228600"/>
          </a:xfrm>
          <a:prstGeom prst="rect">
            <a:avLst/>
          </a:prstGeom>
        </p:spPr>
        <p:txBody>
          <a:bodyPr vert="horz" lIns="0" tIns="0" rIns="0" bIns="0" rtlCol="0" anchor="t" anchorCtr="0"/>
          <a:lstStyle>
            <a:lvl1pPr algn="l">
              <a:defRPr sz="1000">
                <a:solidFill>
                  <a:schemeClr val="tx1"/>
                </a:solidFill>
              </a:defRPr>
            </a:lvl1pPr>
          </a:lstStyle>
          <a:p>
            <a:fld id="{B6FDC2BC-9D21-CA4B-9293-99A3AD770EFC}" type="slidenum">
              <a:rPr lang="en-US" smtClean="0"/>
              <a:pPr/>
              <a:t>‹#›</a:t>
            </a:fld>
            <a:endParaRPr lang="en-US" dirty="0"/>
          </a:p>
        </p:txBody>
      </p:sp>
    </p:spTree>
    <p:extLst>
      <p:ext uri="{BB962C8B-B14F-4D97-AF65-F5344CB8AC3E}">
        <p14:creationId xmlns:p14="http://schemas.microsoft.com/office/powerpoint/2010/main" val="3424938679"/>
      </p:ext>
    </p:extLst>
  </p:cSld>
  <p:clrMap bg1="lt1" tx1="dk1" bg2="lt2" tx2="dk2" accent1="accent1" accent2="accent2" accent3="accent3" accent4="accent4" accent5="accent5" accent6="accent6" hlink="hlink" folHlink="folHlink"/>
  <p:sldLayoutIdLst>
    <p:sldLayoutId id="2147483961" r:id="rId1"/>
    <p:sldLayoutId id="2147484032" r:id="rId2"/>
    <p:sldLayoutId id="2147484025" r:id="rId3"/>
    <p:sldLayoutId id="2147484026" r:id="rId4"/>
    <p:sldLayoutId id="2147484023" r:id="rId5"/>
    <p:sldLayoutId id="2147484024" r:id="rId6"/>
    <p:sldLayoutId id="2147484033" r:id="rId7"/>
    <p:sldLayoutId id="2147484028" r:id="rId8"/>
    <p:sldLayoutId id="2147484029" r:id="rId9"/>
    <p:sldLayoutId id="2147484030" r:id="rId10"/>
    <p:sldLayoutId id="2147484031" r:id="rId11"/>
  </p:sldLayoutIdLst>
  <p:hf hdr="0" dt="0"/>
  <p:txStyles>
    <p:titleStyle>
      <a:lvl1pPr algn="l" defTabSz="914400" rtl="0" eaLnBrk="1" latinLnBrk="0" hangingPunct="1">
        <a:lnSpc>
          <a:spcPct val="90000"/>
        </a:lnSpc>
        <a:spcBef>
          <a:spcPct val="0"/>
        </a:spcBef>
        <a:buNone/>
        <a:defRPr lang="en-US" sz="4000" b="0" kern="1200" cap="none" spc="0" baseline="0" dirty="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Char char="§"/>
        <a:defRPr lang="en-US" sz="2800" kern="1200" dirty="0">
          <a:solidFill>
            <a:schemeClr val="tx1"/>
          </a:solidFill>
          <a:latin typeface="+mn-lt"/>
          <a:ea typeface="+mn-ea"/>
          <a:cs typeface="+mn-cs"/>
        </a:defRPr>
      </a:lvl1pPr>
      <a:lvl2pPr marL="457200" indent="-228600" algn="l" defTabSz="914400" rtl="0" eaLnBrk="1" latinLnBrk="0" hangingPunct="1">
        <a:lnSpc>
          <a:spcPct val="100000"/>
        </a:lnSpc>
        <a:spcBef>
          <a:spcPts val="600"/>
        </a:spcBef>
        <a:spcAft>
          <a:spcPts val="600"/>
        </a:spcAft>
        <a:buClr>
          <a:schemeClr val="tx2"/>
        </a:buClr>
        <a:buFont typeface="Wingdings"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Clr>
          <a:schemeClr val="tx2"/>
        </a:buClr>
        <a:buFont typeface="Wingdings" pitchFamily="2" charset="2"/>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guide id="7" orient="horz" pos="1056" userDrawn="1">
          <p15:clr>
            <a:srgbClr val="F26B43"/>
          </p15:clr>
        </p15:guide>
        <p15:guide id="8" orient="horz" pos="1584" userDrawn="1">
          <p15:clr>
            <a:srgbClr val="F26B43"/>
          </p15:clr>
        </p15:guide>
        <p15:guide id="9" orient="horz" pos="3600" userDrawn="1">
          <p15:clr>
            <a:srgbClr val="F26B43"/>
          </p15:clr>
        </p15:guide>
        <p15:guide id="10" pos="3984" userDrawn="1">
          <p15:clr>
            <a:srgbClr val="F26B43"/>
          </p15:clr>
        </p15:guide>
        <p15:guide id="11" pos="3696" userDrawn="1">
          <p15:clr>
            <a:srgbClr val="F26B43"/>
          </p15:clr>
        </p15:guide>
        <p15:guide id="12" pos="2016" userDrawn="1">
          <p15:clr>
            <a:srgbClr val="F26B43"/>
          </p15:clr>
        </p15:guide>
        <p15:guide id="13" pos="5664" userDrawn="1">
          <p15:clr>
            <a:srgbClr val="F26B43"/>
          </p15:clr>
        </p15:guide>
        <p15:guide id="14" orient="horz" pos="3648" userDrawn="1">
          <p15:clr>
            <a:srgbClr val="F26B43"/>
          </p15:clr>
        </p15:guide>
        <p15:guide id="15" pos="6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mCwGp-CHg7E"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qj6AIczvDhg" TargetMode="External"/><Relationship Id="rId7" Type="http://schemas.openxmlformats.org/officeDocument/2006/relationships/hyperlink" Target="https://creativecommons.org/licenses/by-nc-sa/3.0/"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www.workshop-spiele.de/5-tools-fuer-online-warm-ups/" TargetMode="External"/><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6seconds.org/2020/08/11/plutchik-wheel-emotions/"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hyperlink" Target="https://www.healthline.com/health/emotion-wheel#variation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onlinelibrary.wiley.com/doi/full/10.1002/ece3.7123"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presentation/d/11XQNQctulKsSlMvBvJQCTanus2xrbFN_tI39RFLKL8A/edit?usp=sharing" TargetMode="External"/><Relationship Id="rId2" Type="http://schemas.openxmlformats.org/officeDocument/2006/relationships/image" Target="../media/image52.jpg"/><Relationship Id="rId1" Type="http://schemas.openxmlformats.org/officeDocument/2006/relationships/slideLayout" Target="../slideLayouts/slideLayout5.xml"/><Relationship Id="rId5" Type="http://schemas.openxmlformats.org/officeDocument/2006/relationships/hyperlink" Target="https://docs.google.com/presentation/d/1-TVK9uCdkDyo_RPVfc6sg-WOr6tkqelNBnOrExzWOL4/edit?usp=sharing" TargetMode="External"/><Relationship Id="rId4" Type="http://schemas.openxmlformats.org/officeDocument/2006/relationships/hyperlink" Target="https://jamboard.google.com/d/18lUnS5I3mRQ2-7b4dMiPUhZmNOapPnGq-qwzhJebVkk/edit?usp=sharin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kapwing.com/resources/5-free-zoom-virtual-backgrounds-for-teachers-in-2020/"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53.jpg"/><Relationship Id="rId4" Type="http://schemas.openxmlformats.org/officeDocument/2006/relationships/hyperlink" Target="https://www.kapwing.com/resources/5-free-zoom-virtual-backgrounds-for-student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hyperlink" Target="https://youtu.be/NDr0EWc3VP0"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5.jpg"/></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hyperlink" Target="https://jamboard.google.com/d/1XrkFMTEC3xyl5eptEVbXmggemj4dsjW-fzctw-QFiTc/edit?usp=sharing"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hyperlink" Target="https://jamboard.google.com/d/1PfWxNDagbB9YMyh1bjFwP7px71TNNbki_dDgTQqasBw/edit?usp=sharing" TargetMode="External"/><Relationship Id="rId5" Type="http://schemas.openxmlformats.org/officeDocument/2006/relationships/hyperlink" Target="https://docs.google.com/presentation/d/1B1dtb2YOqywDQ8cG1sxHGaYrdxkjOx1B5WgAer4iKwU/edit?usp=sharing" TargetMode="External"/><Relationship Id="rId4" Type="http://schemas.openxmlformats.org/officeDocument/2006/relationships/hyperlink" Target="https://docs.google.com/presentation/d/1dM9NdSIBZEWDd4nP0mhvC3KiKw4i9jN9nLP6a1L7SVY/edit?usp=shar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forms.gle/FqrpQYATxP4rrRfL7"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k12.wa.us/StudentSupport/SEL/OnlineModule.aspx" TargetMode="External"/><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casel.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lstStyle/>
          <a:p>
            <a:r>
              <a:rPr lang="en-US" dirty="0"/>
              <a:t>As You Arrive:</a:t>
            </a:r>
          </a:p>
        </p:txBody>
      </p:sp>
      <p:sp>
        <p:nvSpPr>
          <p:cNvPr id="6" name="Content Placeholder 5">
            <a:extLst>
              <a:ext uri="{FF2B5EF4-FFF2-40B4-BE49-F238E27FC236}">
                <a16:creationId xmlns:a16="http://schemas.microsoft.com/office/drawing/2014/main" id="{EF9709F3-C9A1-784C-A247-3A8C1ED9A916}"/>
              </a:ext>
            </a:extLst>
          </p:cNvPr>
          <p:cNvSpPr>
            <a:spLocks noGrp="1"/>
          </p:cNvSpPr>
          <p:nvPr>
            <p:ph sz="quarter" idx="11"/>
          </p:nvPr>
        </p:nvSpPr>
        <p:spPr>
          <a:xfrm>
            <a:off x="533400" y="1905000"/>
            <a:ext cx="4876800" cy="3810000"/>
          </a:xfrm>
        </p:spPr>
        <p:txBody>
          <a:bodyPr>
            <a:normAutofit/>
          </a:bodyPr>
          <a:lstStyle/>
          <a:p>
            <a:r>
              <a:rPr lang="en-US" b="1" dirty="0"/>
              <a:t>Prepare any materials </a:t>
            </a:r>
            <a:r>
              <a:rPr lang="en-US" dirty="0"/>
              <a:t>that support your learning</a:t>
            </a:r>
          </a:p>
          <a:p>
            <a:r>
              <a:rPr lang="en-US" b="1" dirty="0"/>
              <a:t>Introduce yourself</a:t>
            </a:r>
            <a:r>
              <a:rPr lang="en-US" dirty="0"/>
              <a:t> in the Zoom Chat</a:t>
            </a:r>
          </a:p>
          <a:p>
            <a:pPr lvl="1"/>
            <a:r>
              <a:rPr lang="en-US" dirty="0"/>
              <a:t>Name</a:t>
            </a:r>
          </a:p>
          <a:p>
            <a:pPr lvl="1"/>
            <a:r>
              <a:rPr lang="en-US" dirty="0"/>
              <a:t>School or organization, and role</a:t>
            </a:r>
          </a:p>
        </p:txBody>
      </p:sp>
      <p:pic>
        <p:nvPicPr>
          <p:cNvPr id="7" name="Google Shape;938;p1" descr="Graphic of post-it notes spelling &quot;Welcome&quot;">
            <a:extLst>
              <a:ext uri="{FF2B5EF4-FFF2-40B4-BE49-F238E27FC236}">
                <a16:creationId xmlns:a16="http://schemas.microsoft.com/office/drawing/2014/main" id="{259FDAB4-3442-4913-BD33-28CEB3798ECF}"/>
              </a:ext>
            </a:extLst>
          </p:cNvPr>
          <p:cNvPicPr preferRelativeResize="0"/>
          <p:nvPr/>
        </p:nvPicPr>
        <p:blipFill rotWithShape="1">
          <a:blip r:embed="rId3">
            <a:alphaModFix/>
          </a:blip>
          <a:srcRect l="5238" t="34704" r="32475" b="29286"/>
          <a:stretch/>
        </p:blipFill>
        <p:spPr>
          <a:xfrm>
            <a:off x="5703276" y="1699846"/>
            <a:ext cx="6488724" cy="2110154"/>
          </a:xfrm>
          <a:prstGeom prst="rect">
            <a:avLst/>
          </a:prstGeom>
          <a:noFill/>
          <a:ln>
            <a:noFill/>
          </a:ln>
        </p:spPr>
      </p:pic>
    </p:spTree>
    <p:extLst>
      <p:ext uri="{BB962C8B-B14F-4D97-AF65-F5344CB8AC3E}">
        <p14:creationId xmlns:p14="http://schemas.microsoft.com/office/powerpoint/2010/main" val="3372433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lstStyle/>
          <a:p>
            <a:r>
              <a:rPr lang="en-US" dirty="0"/>
              <a:t>ABCs of Equitable Practices</a:t>
            </a:r>
          </a:p>
        </p:txBody>
      </p:sp>
      <p:sp>
        <p:nvSpPr>
          <p:cNvPr id="5" name="Content Placeholder 4">
            <a:extLst>
              <a:ext uri="{FF2B5EF4-FFF2-40B4-BE49-F238E27FC236}">
                <a16:creationId xmlns:a16="http://schemas.microsoft.com/office/drawing/2014/main" id="{A02B627E-B718-DB48-A7D5-4ECD2D21AD6C}"/>
              </a:ext>
            </a:extLst>
          </p:cNvPr>
          <p:cNvSpPr>
            <a:spLocks noGrp="1"/>
          </p:cNvSpPr>
          <p:nvPr>
            <p:ph sz="quarter" idx="10"/>
          </p:nvPr>
        </p:nvSpPr>
        <p:spPr>
          <a:xfrm>
            <a:off x="533400" y="1676400"/>
            <a:ext cx="11125200" cy="984885"/>
          </a:xfrm>
        </p:spPr>
        <p:txBody>
          <a:bodyPr/>
          <a:lstStyle/>
          <a:p>
            <a:r>
              <a:rPr lang="en-US" sz="2000" dirty="0"/>
              <a:t>The synergy of intentionally practicing SEL skills within academic and social situations provides opportunities to develop them as well-ingrained habits that are transferable to situations beyond the classroom walls. </a:t>
            </a:r>
            <a:r>
              <a:rPr lang="en-US" sz="2400" dirty="0"/>
              <a:t> </a:t>
            </a:r>
          </a:p>
        </p:txBody>
      </p:sp>
      <p:sp>
        <p:nvSpPr>
          <p:cNvPr id="6" name="Content Placeholder 5">
            <a:extLst>
              <a:ext uri="{FF2B5EF4-FFF2-40B4-BE49-F238E27FC236}">
                <a16:creationId xmlns:a16="http://schemas.microsoft.com/office/drawing/2014/main" id="{EF9709F3-C9A1-784C-A247-3A8C1ED9A916}"/>
              </a:ext>
            </a:extLst>
          </p:cNvPr>
          <p:cNvSpPr>
            <a:spLocks noGrp="1"/>
          </p:cNvSpPr>
          <p:nvPr>
            <p:ph sz="quarter" idx="11"/>
          </p:nvPr>
        </p:nvSpPr>
        <p:spPr>
          <a:xfrm>
            <a:off x="533400" y="2895600"/>
            <a:ext cx="11353800" cy="3428998"/>
          </a:xfrm>
        </p:spPr>
        <p:txBody>
          <a:bodyPr>
            <a:noAutofit/>
          </a:bodyPr>
          <a:lstStyle/>
          <a:p>
            <a:pPr marL="0" indent="0">
              <a:buNone/>
            </a:pPr>
            <a:r>
              <a:rPr lang="en-US" sz="1800" dirty="0"/>
              <a:t>The SEL 3 Signature Practices support the ABCs of an effective learning environment.</a:t>
            </a:r>
          </a:p>
          <a:p>
            <a:r>
              <a:rPr lang="en-US" sz="1800" b="1" dirty="0"/>
              <a:t>A - Autonomy:  </a:t>
            </a:r>
            <a:r>
              <a:rPr lang="en-US" sz="1800" dirty="0"/>
              <a:t>The need to be in control of oneself and empowered to make decisions. Participants make personal choices about what they say and do in each of the activities.</a:t>
            </a:r>
          </a:p>
          <a:p>
            <a:r>
              <a:rPr lang="en-US" sz="1800" b="1" dirty="0"/>
              <a:t>B - Belonging:  </a:t>
            </a:r>
            <a:r>
              <a:rPr lang="en-US" sz="1800" dirty="0"/>
              <a:t>The need to be accepted and valued by others. The activities are designed so that every person can be heard and seen without judgement and help build relationships with others and with content.</a:t>
            </a:r>
          </a:p>
          <a:p>
            <a:r>
              <a:rPr lang="en-US" sz="1800" b="1" dirty="0"/>
              <a:t>C - Competence: </a:t>
            </a:r>
            <a:r>
              <a:rPr lang="en-US" sz="1800" dirty="0"/>
              <a:t>The need to be effective or to accomplish things. </a:t>
            </a:r>
            <a:br>
              <a:rPr lang="en-US" sz="1800" dirty="0"/>
            </a:br>
            <a:r>
              <a:rPr lang="en-US" sz="1800" dirty="0"/>
              <a:t>The Signature Practices give opportunities to be effective across </a:t>
            </a:r>
            <a:br>
              <a:rPr lang="en-US" sz="1800" dirty="0"/>
            </a:br>
            <a:r>
              <a:rPr lang="en-US" sz="1800" dirty="0"/>
              <a:t>a variety of contexts and strengthen intra- and inter- personal skills </a:t>
            </a:r>
            <a:br>
              <a:rPr lang="en-US" sz="1800" dirty="0"/>
            </a:br>
            <a:r>
              <a:rPr lang="en-US" sz="1800" dirty="0"/>
              <a:t>during the school day, in out-of-school-time experiences, or at work.</a:t>
            </a:r>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10</a:t>
            </a:fld>
            <a:endParaRPr lang="en-US" dirty="0"/>
          </a:p>
        </p:txBody>
      </p:sp>
      <p:pic>
        <p:nvPicPr>
          <p:cNvPr id="8" name="Google Shape;1107;p14" descr="Abc Free Stock Photo - Public Domain Pictures">
            <a:extLst>
              <a:ext uri="{FF2B5EF4-FFF2-40B4-BE49-F238E27FC236}">
                <a16:creationId xmlns:a16="http://schemas.microsoft.com/office/drawing/2014/main" id="{ECF5B0AD-3B07-474E-89E4-83EB74BD080C}"/>
              </a:ext>
            </a:extLst>
          </p:cNvPr>
          <p:cNvPicPr preferRelativeResize="0"/>
          <p:nvPr/>
        </p:nvPicPr>
        <p:blipFill rotWithShape="1">
          <a:blip r:embed="rId3">
            <a:alphaModFix/>
          </a:blip>
          <a:srcRect/>
          <a:stretch/>
        </p:blipFill>
        <p:spPr>
          <a:xfrm>
            <a:off x="7871140" y="4724400"/>
            <a:ext cx="4016060" cy="1478594"/>
          </a:xfrm>
          <a:prstGeom prst="rect">
            <a:avLst/>
          </a:prstGeom>
          <a:noFill/>
          <a:ln>
            <a:noFill/>
          </a:ln>
        </p:spPr>
      </p:pic>
    </p:spTree>
    <p:extLst>
      <p:ext uri="{BB962C8B-B14F-4D97-AF65-F5344CB8AC3E}">
        <p14:creationId xmlns:p14="http://schemas.microsoft.com/office/powerpoint/2010/main" val="4110731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lstStyle/>
          <a:p>
            <a:r>
              <a:rPr lang="en-US" dirty="0"/>
              <a:t>CASEL SEL 3 Signature Practices Playbook</a:t>
            </a:r>
          </a:p>
        </p:txBody>
      </p:sp>
      <p:sp>
        <p:nvSpPr>
          <p:cNvPr id="5" name="Content Placeholder 4">
            <a:extLst>
              <a:ext uri="{FF2B5EF4-FFF2-40B4-BE49-F238E27FC236}">
                <a16:creationId xmlns:a16="http://schemas.microsoft.com/office/drawing/2014/main" id="{A02B627E-B718-DB48-A7D5-4ECD2D21AD6C}"/>
              </a:ext>
            </a:extLst>
          </p:cNvPr>
          <p:cNvSpPr>
            <a:spLocks noGrp="1"/>
          </p:cNvSpPr>
          <p:nvPr>
            <p:ph sz="quarter" idx="10"/>
          </p:nvPr>
        </p:nvSpPr>
        <p:spPr>
          <a:xfrm>
            <a:off x="533400" y="1676400"/>
            <a:ext cx="11125200" cy="369332"/>
          </a:xfrm>
        </p:spPr>
        <p:txBody>
          <a:bodyPr/>
          <a:lstStyle/>
          <a:p>
            <a:r>
              <a:rPr lang="en-US" sz="2000" dirty="0"/>
              <a:t>Video Overview</a:t>
            </a:r>
            <a:r>
              <a:rPr lang="en-US" sz="2400" dirty="0"/>
              <a:t> </a:t>
            </a:r>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11</a:t>
            </a:fld>
            <a:endParaRPr lang="en-US" dirty="0"/>
          </a:p>
        </p:txBody>
      </p:sp>
      <p:pic>
        <p:nvPicPr>
          <p:cNvPr id="9" name="Google Shape;1113;p15" descr="photo of woman with text that reads: CLose with an Optimistic Closure.&quot;">
            <a:hlinkClick r:id="rId3"/>
            <a:extLst>
              <a:ext uri="{FF2B5EF4-FFF2-40B4-BE49-F238E27FC236}">
                <a16:creationId xmlns:a16="http://schemas.microsoft.com/office/drawing/2014/main" id="{5ACDA0BA-2FE4-4EC2-8A83-840BD6EEB7D8}"/>
              </a:ext>
            </a:extLst>
          </p:cNvPr>
          <p:cNvPicPr preferRelativeResize="0"/>
          <p:nvPr/>
        </p:nvPicPr>
        <p:blipFill rotWithShape="1">
          <a:blip r:embed="rId4">
            <a:alphaModFix/>
          </a:blip>
          <a:srcRect t="13181" b="12477"/>
          <a:stretch/>
        </p:blipFill>
        <p:spPr>
          <a:xfrm>
            <a:off x="2019300" y="2490356"/>
            <a:ext cx="8153400" cy="3962400"/>
          </a:xfrm>
          <a:prstGeom prst="rect">
            <a:avLst/>
          </a:prstGeom>
          <a:noFill/>
          <a:ln>
            <a:noFill/>
          </a:ln>
        </p:spPr>
      </p:pic>
    </p:spTree>
    <p:extLst>
      <p:ext uri="{BB962C8B-B14F-4D97-AF65-F5344CB8AC3E}">
        <p14:creationId xmlns:p14="http://schemas.microsoft.com/office/powerpoint/2010/main" val="2472040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lstStyle/>
          <a:p>
            <a:r>
              <a:rPr lang="en-US" dirty="0"/>
              <a:t>3 Signature Practices as a Tool</a:t>
            </a:r>
          </a:p>
        </p:txBody>
      </p:sp>
      <p:sp>
        <p:nvSpPr>
          <p:cNvPr id="6" name="Content Placeholder 5">
            <a:extLst>
              <a:ext uri="{FF2B5EF4-FFF2-40B4-BE49-F238E27FC236}">
                <a16:creationId xmlns:a16="http://schemas.microsoft.com/office/drawing/2014/main" id="{EF9709F3-C9A1-784C-A247-3A8C1ED9A916}"/>
              </a:ext>
            </a:extLst>
          </p:cNvPr>
          <p:cNvSpPr>
            <a:spLocks noGrp="1"/>
          </p:cNvSpPr>
          <p:nvPr>
            <p:ph sz="quarter" idx="11"/>
          </p:nvPr>
        </p:nvSpPr>
        <p:spPr>
          <a:xfrm>
            <a:off x="304800" y="1752600"/>
            <a:ext cx="11582400" cy="4495798"/>
          </a:xfrm>
        </p:spPr>
        <p:txBody>
          <a:bodyPr>
            <a:noAutofit/>
          </a:bodyPr>
          <a:lstStyle/>
          <a:p>
            <a:pPr>
              <a:lnSpc>
                <a:spcPct val="110000"/>
              </a:lnSpc>
              <a:spcBef>
                <a:spcPts val="0"/>
              </a:spcBef>
              <a:spcAft>
                <a:spcPts val="1200"/>
              </a:spcAft>
              <a:buSzPts val="2400"/>
            </a:pPr>
            <a:r>
              <a:rPr lang="en-US" sz="3200" b="1" dirty="0">
                <a:latin typeface="+mj-lt"/>
              </a:rPr>
              <a:t>Why? </a:t>
            </a:r>
            <a:r>
              <a:rPr lang="en-US" sz="2400" dirty="0">
                <a:latin typeface="+mj-lt"/>
              </a:rPr>
              <a:t>Set the tone for our learning and interactions as our strengths, challenges, goodwill, implicit biases and circumstances contribute to how we face the day</a:t>
            </a:r>
          </a:p>
          <a:p>
            <a:pPr>
              <a:lnSpc>
                <a:spcPct val="110000"/>
              </a:lnSpc>
              <a:spcBef>
                <a:spcPts val="0"/>
              </a:spcBef>
              <a:spcAft>
                <a:spcPts val="1200"/>
              </a:spcAft>
              <a:buSzPts val="2400"/>
            </a:pPr>
            <a:r>
              <a:rPr lang="en-US" sz="3200" b="1" i="0" u="none" strike="noStrike" cap="none" dirty="0">
                <a:solidFill>
                  <a:schemeClr val="dk1"/>
                </a:solidFill>
                <a:latin typeface="+mj-lt"/>
                <a:ea typeface="Arial"/>
                <a:cs typeface="Arial"/>
                <a:sym typeface="Arial"/>
              </a:rPr>
              <a:t>What? </a:t>
            </a:r>
            <a:r>
              <a:rPr lang="en-US" sz="2400" b="0" i="0" u="none" strike="noStrike" cap="none" dirty="0">
                <a:solidFill>
                  <a:schemeClr val="dk1"/>
                </a:solidFill>
                <a:latin typeface="+mj-lt"/>
                <a:ea typeface="Arial"/>
                <a:cs typeface="Arial"/>
                <a:sym typeface="Arial"/>
              </a:rPr>
              <a:t>Intentionally chosen strategies, activities, and protocols that model SEL in action and create an equitable experience.</a:t>
            </a:r>
          </a:p>
          <a:p>
            <a:pPr>
              <a:lnSpc>
                <a:spcPct val="110000"/>
              </a:lnSpc>
              <a:spcBef>
                <a:spcPts val="0"/>
              </a:spcBef>
              <a:spcAft>
                <a:spcPts val="1200"/>
              </a:spcAft>
              <a:buSzPts val="2400"/>
            </a:pPr>
            <a:r>
              <a:rPr lang="en-US" sz="3200" b="1" i="0" u="none" strike="noStrike" cap="none" dirty="0">
                <a:solidFill>
                  <a:schemeClr val="dk1"/>
                </a:solidFill>
                <a:latin typeface="+mj-lt"/>
                <a:ea typeface="Arial"/>
                <a:cs typeface="Arial"/>
                <a:sym typeface="Arial"/>
              </a:rPr>
              <a:t>Who? </a:t>
            </a:r>
            <a:r>
              <a:rPr lang="en-US" sz="2400" b="0" i="0" u="none" strike="noStrike" cap="none" dirty="0">
                <a:solidFill>
                  <a:schemeClr val="dk1"/>
                </a:solidFill>
                <a:latin typeface="+mj-lt"/>
                <a:ea typeface="Arial"/>
                <a:cs typeface="Arial"/>
                <a:sym typeface="Arial"/>
              </a:rPr>
              <a:t>Everyone- students and adults are a part of the lifelong learning process for developing strong SEL skills.</a:t>
            </a:r>
            <a:endParaRPr lang="en-US" sz="2400" dirty="0">
              <a:solidFill>
                <a:srgbClr val="000000"/>
              </a:solidFill>
              <a:latin typeface="+mj-lt"/>
              <a:ea typeface="Arial"/>
              <a:cs typeface="Arial"/>
              <a:sym typeface="Arial"/>
            </a:endParaRPr>
          </a:p>
          <a:p>
            <a:pPr>
              <a:lnSpc>
                <a:spcPct val="110000"/>
              </a:lnSpc>
              <a:spcBef>
                <a:spcPts val="0"/>
              </a:spcBef>
              <a:spcAft>
                <a:spcPts val="1200"/>
              </a:spcAft>
              <a:buSzPts val="2400"/>
            </a:pPr>
            <a:r>
              <a:rPr lang="en-US" sz="3200" b="1" i="0" u="none" strike="noStrike" cap="none" dirty="0">
                <a:solidFill>
                  <a:schemeClr val="dk1"/>
                </a:solidFill>
                <a:latin typeface="+mj-lt"/>
                <a:ea typeface="Arial"/>
                <a:cs typeface="Arial"/>
                <a:sym typeface="Arial"/>
              </a:rPr>
              <a:t>When? </a:t>
            </a:r>
            <a:r>
              <a:rPr lang="en-US" sz="2400" b="0" i="0" u="none" strike="noStrike" cap="none" dirty="0">
                <a:solidFill>
                  <a:schemeClr val="dk1"/>
                </a:solidFill>
                <a:latin typeface="+mj-lt"/>
                <a:ea typeface="Arial"/>
                <a:cs typeface="Arial"/>
                <a:sym typeface="Arial"/>
              </a:rPr>
              <a:t>Build the practices throughout the day as a regular part of daily lesson planning, meeting agendas and professional learning to create strong effective learning environments.</a:t>
            </a:r>
            <a:endParaRPr lang="en-US" sz="2400" b="0" i="0" u="none" strike="noStrike" cap="none" dirty="0">
              <a:solidFill>
                <a:srgbClr val="000000"/>
              </a:solidFill>
              <a:latin typeface="+mj-lt"/>
              <a:ea typeface="Arial"/>
              <a:cs typeface="Arial"/>
              <a:sym typeface="Arial"/>
            </a:endParaRPr>
          </a:p>
          <a:p>
            <a:pPr marL="0" lvl="0" indent="0" algn="l" rtl="0">
              <a:lnSpc>
                <a:spcPct val="110000"/>
              </a:lnSpc>
              <a:spcBef>
                <a:spcPts val="0"/>
              </a:spcBef>
              <a:spcAft>
                <a:spcPts val="0"/>
              </a:spcAft>
              <a:buClr>
                <a:schemeClr val="dk1"/>
              </a:buClr>
              <a:buSzPts val="2400"/>
              <a:buNone/>
            </a:pPr>
            <a:endParaRPr lang="en-US" dirty="0"/>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12</a:t>
            </a:fld>
            <a:endParaRPr lang="en-US" dirty="0"/>
          </a:p>
        </p:txBody>
      </p:sp>
    </p:spTree>
    <p:extLst>
      <p:ext uri="{BB962C8B-B14F-4D97-AF65-F5344CB8AC3E}">
        <p14:creationId xmlns:p14="http://schemas.microsoft.com/office/powerpoint/2010/main" val="200117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normAutofit fontScale="90000"/>
          </a:bodyPr>
          <a:lstStyle/>
          <a:p>
            <a:r>
              <a:rPr lang="en-US" dirty="0"/>
              <a:t>Using the CASEL 3 Signature Practices Playbook 1 </a:t>
            </a:r>
          </a:p>
        </p:txBody>
      </p:sp>
      <p:sp>
        <p:nvSpPr>
          <p:cNvPr id="5" name="Content Placeholder 4">
            <a:extLst>
              <a:ext uri="{FF2B5EF4-FFF2-40B4-BE49-F238E27FC236}">
                <a16:creationId xmlns:a16="http://schemas.microsoft.com/office/drawing/2014/main" id="{A02B627E-B718-DB48-A7D5-4ECD2D21AD6C}"/>
              </a:ext>
            </a:extLst>
          </p:cNvPr>
          <p:cNvSpPr>
            <a:spLocks noGrp="1"/>
          </p:cNvSpPr>
          <p:nvPr>
            <p:ph sz="quarter" idx="10"/>
          </p:nvPr>
        </p:nvSpPr>
        <p:spPr/>
        <p:txBody>
          <a:bodyPr/>
          <a:lstStyle/>
          <a:p>
            <a:r>
              <a:rPr lang="en-US" dirty="0"/>
              <a:t>Complete the following...</a:t>
            </a:r>
          </a:p>
        </p:txBody>
      </p:sp>
      <p:pic>
        <p:nvPicPr>
          <p:cNvPr id="8" name="Google Shape;1130;p17" descr="Notice/Wonder Chart Headers by Colorful in Kinder | TpT">
            <a:extLst>
              <a:ext uri="{FF2B5EF4-FFF2-40B4-BE49-F238E27FC236}">
                <a16:creationId xmlns:a16="http://schemas.microsoft.com/office/drawing/2014/main" id="{426E2EF8-FA51-49C4-8151-0B41D3BE9605}"/>
              </a:ext>
            </a:extLst>
          </p:cNvPr>
          <p:cNvPicPr preferRelativeResize="0"/>
          <p:nvPr/>
        </p:nvPicPr>
        <p:blipFill rotWithShape="1">
          <a:blip r:embed="rId3">
            <a:alphaModFix/>
          </a:blip>
          <a:srcRect l="-2023" t="1999" r="2024" b="58780"/>
          <a:stretch/>
        </p:blipFill>
        <p:spPr>
          <a:xfrm>
            <a:off x="381000" y="2268379"/>
            <a:ext cx="2871726" cy="1336353"/>
          </a:xfrm>
          <a:prstGeom prst="rect">
            <a:avLst/>
          </a:prstGeom>
          <a:noFill/>
          <a:ln>
            <a:noFill/>
          </a:ln>
        </p:spPr>
      </p:pic>
      <p:pic>
        <p:nvPicPr>
          <p:cNvPr id="9" name="Google Shape;1130;p17" descr="Notice/Wonder Chart Headers by Colorful in Kinder | TpT">
            <a:extLst>
              <a:ext uri="{FF2B5EF4-FFF2-40B4-BE49-F238E27FC236}">
                <a16:creationId xmlns:a16="http://schemas.microsoft.com/office/drawing/2014/main" id="{24DD8736-DA28-4780-8273-D037FF115301}"/>
              </a:ext>
            </a:extLst>
          </p:cNvPr>
          <p:cNvPicPr preferRelativeResize="0"/>
          <p:nvPr/>
        </p:nvPicPr>
        <p:blipFill rotWithShape="1">
          <a:blip r:embed="rId3">
            <a:alphaModFix/>
          </a:blip>
          <a:srcRect l="1" t="47079" r="1" b="13700"/>
          <a:stretch/>
        </p:blipFill>
        <p:spPr>
          <a:xfrm>
            <a:off x="3886200" y="2226964"/>
            <a:ext cx="3085622" cy="1435889"/>
          </a:xfrm>
          <a:prstGeom prst="rect">
            <a:avLst/>
          </a:prstGeom>
          <a:noFill/>
          <a:ln>
            <a:noFill/>
          </a:ln>
        </p:spPr>
      </p:pic>
      <p:pic>
        <p:nvPicPr>
          <p:cNvPr id="10" name="Google Shape;1133;p17" descr="Qr code that links to CASEL Playbook">
            <a:extLst>
              <a:ext uri="{FF2B5EF4-FFF2-40B4-BE49-F238E27FC236}">
                <a16:creationId xmlns:a16="http://schemas.microsoft.com/office/drawing/2014/main" id="{A23996E9-345D-478D-8589-B4035A6E76C3}"/>
              </a:ext>
            </a:extLst>
          </p:cNvPr>
          <p:cNvPicPr preferRelativeResize="0"/>
          <p:nvPr/>
        </p:nvPicPr>
        <p:blipFill rotWithShape="1">
          <a:blip r:embed="rId4">
            <a:alphaModFix/>
          </a:blip>
          <a:srcRect/>
          <a:stretch/>
        </p:blipFill>
        <p:spPr>
          <a:xfrm>
            <a:off x="9067800" y="1676400"/>
            <a:ext cx="2743200" cy="2743200"/>
          </a:xfrm>
          <a:prstGeom prst="rect">
            <a:avLst/>
          </a:prstGeom>
          <a:noFill/>
          <a:ln>
            <a:noFill/>
          </a:ln>
        </p:spPr>
      </p:pic>
      <p:sp>
        <p:nvSpPr>
          <p:cNvPr id="6" name="Content Placeholder 5">
            <a:extLst>
              <a:ext uri="{FF2B5EF4-FFF2-40B4-BE49-F238E27FC236}">
                <a16:creationId xmlns:a16="http://schemas.microsoft.com/office/drawing/2014/main" id="{EF9709F3-C9A1-784C-A247-3A8C1ED9A916}"/>
              </a:ext>
            </a:extLst>
          </p:cNvPr>
          <p:cNvSpPr>
            <a:spLocks noGrp="1"/>
          </p:cNvSpPr>
          <p:nvPr>
            <p:ph sz="quarter" idx="11"/>
          </p:nvPr>
        </p:nvSpPr>
        <p:spPr>
          <a:xfrm>
            <a:off x="504497" y="3657598"/>
            <a:ext cx="8915400" cy="2667001"/>
          </a:xfrm>
        </p:spPr>
        <p:txBody>
          <a:bodyPr/>
          <a:lstStyle/>
          <a:p>
            <a:r>
              <a:rPr lang="en-US" b="1" dirty="0"/>
              <a:t>On page 10 read the information on Welcoming/Inclusion Activities</a:t>
            </a:r>
          </a:p>
          <a:p>
            <a:r>
              <a:rPr lang="en-US" dirty="0"/>
              <a:t>What are your I notice?, I wonder? Considerations for using these activities in a virtual environments? Place your responses on the PADLET</a:t>
            </a:r>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13</a:t>
            </a:fld>
            <a:endParaRPr lang="en-US" dirty="0"/>
          </a:p>
        </p:txBody>
      </p:sp>
    </p:spTree>
    <p:extLst>
      <p:ext uri="{BB962C8B-B14F-4D97-AF65-F5344CB8AC3E}">
        <p14:creationId xmlns:p14="http://schemas.microsoft.com/office/powerpoint/2010/main" val="3303485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normAutofit/>
          </a:bodyPr>
          <a:lstStyle/>
          <a:p>
            <a:r>
              <a:rPr lang="en-US" dirty="0"/>
              <a:t>Purposeful and practical check-ins</a:t>
            </a:r>
          </a:p>
        </p:txBody>
      </p:sp>
      <p:sp>
        <p:nvSpPr>
          <p:cNvPr id="6" name="Content Placeholder 5">
            <a:extLst>
              <a:ext uri="{FF2B5EF4-FFF2-40B4-BE49-F238E27FC236}">
                <a16:creationId xmlns:a16="http://schemas.microsoft.com/office/drawing/2014/main" id="{EF9709F3-C9A1-784C-A247-3A8C1ED9A916}"/>
              </a:ext>
            </a:extLst>
          </p:cNvPr>
          <p:cNvSpPr>
            <a:spLocks noGrp="1"/>
          </p:cNvSpPr>
          <p:nvPr>
            <p:ph sz="quarter" idx="11"/>
          </p:nvPr>
        </p:nvSpPr>
        <p:spPr>
          <a:xfrm>
            <a:off x="580697" y="1905000"/>
            <a:ext cx="11382703" cy="4419599"/>
          </a:xfrm>
        </p:spPr>
        <p:txBody>
          <a:bodyPr>
            <a:normAutofit fontScale="77500" lnSpcReduction="20000"/>
          </a:bodyPr>
          <a:lstStyle/>
          <a:p>
            <a:pPr marL="0" indent="0">
              <a:buNone/>
            </a:pPr>
            <a:r>
              <a:rPr lang="en-US" sz="3600" dirty="0">
                <a:solidFill>
                  <a:srgbClr val="002060"/>
                </a:solidFill>
              </a:rPr>
              <a:t>Student well- being</a:t>
            </a:r>
          </a:p>
          <a:p>
            <a:pPr>
              <a:spcBef>
                <a:spcPts val="0"/>
              </a:spcBef>
              <a:spcAft>
                <a:spcPts val="1200"/>
              </a:spcAft>
            </a:pPr>
            <a:r>
              <a:rPr lang="en-US" dirty="0"/>
              <a:t>Potential for teachers and counselors to review responses to better understand student well-being and supports, and then follow up with individual students.</a:t>
            </a:r>
          </a:p>
          <a:p>
            <a:pPr marL="0" indent="0">
              <a:buNone/>
            </a:pPr>
            <a:r>
              <a:rPr lang="en-US" sz="3600" dirty="0">
                <a:solidFill>
                  <a:srgbClr val="002060"/>
                </a:solidFill>
              </a:rPr>
              <a:t>SEL skills and competition</a:t>
            </a:r>
            <a:endParaRPr lang="en-US" sz="3600" dirty="0"/>
          </a:p>
          <a:p>
            <a:pPr>
              <a:spcBef>
                <a:spcPts val="0"/>
              </a:spcBef>
              <a:spcAft>
                <a:spcPts val="1200"/>
              </a:spcAft>
            </a:pPr>
            <a:r>
              <a:rPr lang="en-US" dirty="0"/>
              <a:t>Educators have an opportunity reflect on trends in student social-emotional growth, and conduct interim SEL check-ins and use the information to plan or adjust Tier 1 programming, and plan action or interventions for individual or groups of students</a:t>
            </a:r>
          </a:p>
          <a:p>
            <a:pPr marL="0" indent="0">
              <a:buNone/>
            </a:pPr>
            <a:r>
              <a:rPr lang="en-US" sz="3600" dirty="0">
                <a:solidFill>
                  <a:srgbClr val="002060"/>
                </a:solidFill>
              </a:rPr>
              <a:t>Classroom Feedback</a:t>
            </a:r>
            <a:endParaRPr lang="en-US" sz="3600" dirty="0"/>
          </a:p>
          <a:p>
            <a:pPr>
              <a:spcBef>
                <a:spcPts val="0"/>
              </a:spcBef>
              <a:spcAft>
                <a:spcPts val="1200"/>
              </a:spcAft>
            </a:pPr>
            <a:r>
              <a:rPr lang="en-US" dirty="0"/>
              <a:t>Classroom teachers can gather feedback on how class went "today" and understand how each student learns best, then use the information to plan the next day's lesson, reflect on teaching practices and follow-up with specific students</a:t>
            </a:r>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14</a:t>
            </a:fld>
            <a:endParaRPr lang="en-US" dirty="0"/>
          </a:p>
        </p:txBody>
      </p:sp>
    </p:spTree>
    <p:extLst>
      <p:ext uri="{BB962C8B-B14F-4D97-AF65-F5344CB8AC3E}">
        <p14:creationId xmlns:p14="http://schemas.microsoft.com/office/powerpoint/2010/main" val="701152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normAutofit/>
          </a:bodyPr>
          <a:lstStyle/>
          <a:p>
            <a:r>
              <a:rPr lang="en-US" dirty="0"/>
              <a:t>Meme Check- In Examples</a:t>
            </a:r>
          </a:p>
        </p:txBody>
      </p:sp>
      <p:sp>
        <p:nvSpPr>
          <p:cNvPr id="10" name="Content Placeholder 8">
            <a:extLst>
              <a:ext uri="{FF2B5EF4-FFF2-40B4-BE49-F238E27FC236}">
                <a16:creationId xmlns:a16="http://schemas.microsoft.com/office/drawing/2014/main" id="{C5800316-E756-43C2-8FA5-601543000C4B}"/>
              </a:ext>
            </a:extLst>
          </p:cNvPr>
          <p:cNvSpPr>
            <a:spLocks noGrp="1"/>
          </p:cNvSpPr>
          <p:nvPr>
            <p:ph sz="quarter" idx="10"/>
          </p:nvPr>
        </p:nvSpPr>
        <p:spPr>
          <a:xfrm>
            <a:off x="1066800" y="1600198"/>
            <a:ext cx="4343400" cy="615553"/>
          </a:xfrm>
        </p:spPr>
        <p:txBody>
          <a:bodyPr/>
          <a:lstStyle/>
          <a:p>
            <a:r>
              <a:rPr lang="en-US" sz="2000" dirty="0"/>
              <a:t>Based on this guinea pig scale, </a:t>
            </a:r>
            <a:br>
              <a:rPr lang="en-US" sz="2000" dirty="0"/>
            </a:br>
            <a:r>
              <a:rPr lang="en-US" sz="2000" dirty="0"/>
              <a:t>how are you feeling today?</a:t>
            </a:r>
          </a:p>
        </p:txBody>
      </p:sp>
      <p:pic>
        <p:nvPicPr>
          <p:cNvPr id="8" name="Google Shape;1163;p19" descr="photos of different guinea pigs numbered 1-9">
            <a:extLst>
              <a:ext uri="{FF2B5EF4-FFF2-40B4-BE49-F238E27FC236}">
                <a16:creationId xmlns:a16="http://schemas.microsoft.com/office/drawing/2014/main" id="{60D77DD4-944D-4268-9983-88FFE15500EB}"/>
              </a:ext>
            </a:extLst>
          </p:cNvPr>
          <p:cNvPicPr preferRelativeResize="0"/>
          <p:nvPr/>
        </p:nvPicPr>
        <p:blipFill rotWithShape="1">
          <a:blip r:embed="rId3">
            <a:alphaModFix/>
          </a:blip>
          <a:srcRect l="2488" t="23940" r="90" b="5172"/>
          <a:stretch/>
        </p:blipFill>
        <p:spPr>
          <a:xfrm>
            <a:off x="1098331" y="2286000"/>
            <a:ext cx="4525990" cy="4420598"/>
          </a:xfrm>
          <a:prstGeom prst="rect">
            <a:avLst/>
          </a:prstGeom>
          <a:noFill/>
          <a:ln>
            <a:noFill/>
          </a:ln>
        </p:spPr>
      </p:pic>
      <p:sp>
        <p:nvSpPr>
          <p:cNvPr id="11" name="Content Placeholder 8">
            <a:extLst>
              <a:ext uri="{FF2B5EF4-FFF2-40B4-BE49-F238E27FC236}">
                <a16:creationId xmlns:a16="http://schemas.microsoft.com/office/drawing/2014/main" id="{368EFFBD-5B0F-4067-819E-DE98BC1761CD}"/>
              </a:ext>
            </a:extLst>
          </p:cNvPr>
          <p:cNvSpPr txBox="1">
            <a:spLocks/>
          </p:cNvSpPr>
          <p:nvPr/>
        </p:nvSpPr>
        <p:spPr>
          <a:xfrm>
            <a:off x="6553200" y="1600199"/>
            <a:ext cx="4343400" cy="615553"/>
          </a:xfrm>
          <a:prstGeom prst="rect">
            <a:avLst/>
          </a:prstGeom>
        </p:spPr>
        <p:txBody>
          <a:bodyPr vert="horz" lIns="0" tIns="0" rIns="0" bIns="0" rtlCol="0">
            <a:spAutoFit/>
          </a:bodyPr>
          <a:lstStyle>
            <a:lvl1pPr marL="0" indent="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None/>
              <a:defRPr lang="en-US" sz="3200" kern="1200">
                <a:solidFill>
                  <a:schemeClr val="accent1"/>
                </a:solidFill>
                <a:latin typeface="+mn-lt"/>
                <a:ea typeface="+mn-ea"/>
                <a:cs typeface="+mn-cs"/>
              </a:defRPr>
            </a:lvl1pPr>
            <a:lvl2pPr marL="228600" indent="0" algn="l" defTabSz="914400" rtl="0" eaLnBrk="1" latinLnBrk="0" hangingPunct="1">
              <a:lnSpc>
                <a:spcPct val="100000"/>
              </a:lnSpc>
              <a:spcBef>
                <a:spcPts val="600"/>
              </a:spcBef>
              <a:spcAft>
                <a:spcPts val="600"/>
              </a:spcAft>
              <a:buClr>
                <a:schemeClr val="tx2"/>
              </a:buClr>
              <a:buFont typeface="Wingdings" pitchFamily="2" charset="2"/>
              <a:buNone/>
              <a:defRPr sz="2400" kern="1200">
                <a:solidFill>
                  <a:schemeClr val="tx1"/>
                </a:solidFill>
                <a:latin typeface="+mn-lt"/>
                <a:ea typeface="+mn-ea"/>
                <a:cs typeface="+mn-cs"/>
              </a:defRPr>
            </a:lvl2pPr>
            <a:lvl3pPr marL="457200" indent="0" algn="l" defTabSz="914400" rtl="0" eaLnBrk="1" latinLnBrk="0" hangingPunct="1">
              <a:lnSpc>
                <a:spcPct val="100000"/>
              </a:lnSpc>
              <a:spcBef>
                <a:spcPts val="600"/>
              </a:spcBef>
              <a:spcAft>
                <a:spcPts val="600"/>
              </a:spcAft>
              <a:buClr>
                <a:schemeClr val="bg2">
                  <a:lumMod val="75000"/>
                </a:schemeClr>
              </a:buClr>
              <a:buFont typeface="Wingdings" pitchFamily="2" charset="2"/>
              <a:buNone/>
              <a:defRPr sz="2000" kern="1200">
                <a:solidFill>
                  <a:schemeClr val="tx1"/>
                </a:solidFill>
                <a:latin typeface="+mn-lt"/>
                <a:ea typeface="+mn-ea"/>
                <a:cs typeface="+mn-cs"/>
              </a:defRPr>
            </a:lvl3pPr>
            <a:lvl4pPr marL="685800" indent="0" algn="l" defTabSz="914400" rtl="0" eaLnBrk="1" latinLnBrk="0" hangingPunct="1">
              <a:lnSpc>
                <a:spcPct val="100000"/>
              </a:lnSpc>
              <a:spcBef>
                <a:spcPts val="600"/>
              </a:spcBef>
              <a:spcAft>
                <a:spcPts val="600"/>
              </a:spcAft>
              <a:buClr>
                <a:schemeClr val="tx2"/>
              </a:buClr>
              <a:buFont typeface="Wingdings" pitchFamily="2" charset="2"/>
              <a:buNone/>
              <a:defRPr sz="1600" kern="1200">
                <a:solidFill>
                  <a:schemeClr val="tx1"/>
                </a:solidFill>
                <a:latin typeface="+mn-lt"/>
                <a:ea typeface="+mn-ea"/>
                <a:cs typeface="+mn-cs"/>
              </a:defRPr>
            </a:lvl4pPr>
            <a:lvl5pPr marL="914400" indent="0" algn="l" defTabSz="914400" rtl="0" eaLnBrk="1" latinLnBrk="0" hangingPunct="1">
              <a:lnSpc>
                <a:spcPct val="100000"/>
              </a:lnSpc>
              <a:spcBef>
                <a:spcPts val="600"/>
              </a:spcBef>
              <a:spcAft>
                <a:spcPts val="600"/>
              </a:spcAft>
              <a:buClr>
                <a:schemeClr val="bg2">
                  <a:lumMod val="75000"/>
                </a:schemeClr>
              </a:buClr>
              <a:buFont typeface="Wingdings" pitchFamily="2" charset="2"/>
              <a:buNone/>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000" dirty="0"/>
              <a:t>Based on this cat scale, </a:t>
            </a:r>
            <a:br>
              <a:rPr lang="en-US" sz="2000" dirty="0"/>
            </a:br>
            <a:r>
              <a:rPr lang="en-US" sz="2000" dirty="0"/>
              <a:t>how are you feeling today?</a:t>
            </a:r>
          </a:p>
        </p:txBody>
      </p:sp>
      <p:pic>
        <p:nvPicPr>
          <p:cNvPr id="9" name="Google Shape;1164;p19" descr="photos of different catsnumbered 1-9">
            <a:extLst>
              <a:ext uri="{FF2B5EF4-FFF2-40B4-BE49-F238E27FC236}">
                <a16:creationId xmlns:a16="http://schemas.microsoft.com/office/drawing/2014/main" id="{79EBECD9-6DFF-4D4B-9377-99FB0EDC3C0A}"/>
              </a:ext>
            </a:extLst>
          </p:cNvPr>
          <p:cNvPicPr preferRelativeResize="0"/>
          <p:nvPr/>
        </p:nvPicPr>
        <p:blipFill rotWithShape="1">
          <a:blip r:embed="rId4">
            <a:alphaModFix/>
          </a:blip>
          <a:srcRect t="7221" r="-1" b="2215"/>
          <a:stretch/>
        </p:blipFill>
        <p:spPr>
          <a:xfrm>
            <a:off x="6600497" y="2368151"/>
            <a:ext cx="4525990" cy="4337450"/>
          </a:xfrm>
          <a:prstGeom prst="rect">
            <a:avLst/>
          </a:prstGeom>
          <a:noFill/>
          <a:ln>
            <a:noFill/>
          </a:ln>
        </p:spPr>
      </p:pic>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15</a:t>
            </a:fld>
            <a:endParaRPr lang="en-US" dirty="0"/>
          </a:p>
        </p:txBody>
      </p:sp>
    </p:spTree>
    <p:extLst>
      <p:ext uri="{BB962C8B-B14F-4D97-AF65-F5344CB8AC3E}">
        <p14:creationId xmlns:p14="http://schemas.microsoft.com/office/powerpoint/2010/main" val="782995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4760-32E5-604D-9554-AC2AED9E34B5}"/>
              </a:ext>
            </a:extLst>
          </p:cNvPr>
          <p:cNvSpPr>
            <a:spLocks noGrp="1"/>
          </p:cNvSpPr>
          <p:nvPr>
            <p:ph type="title"/>
          </p:nvPr>
        </p:nvSpPr>
        <p:spPr>
          <a:xfrm>
            <a:off x="990600" y="2527852"/>
            <a:ext cx="4800600" cy="1967948"/>
          </a:xfrm>
        </p:spPr>
        <p:txBody>
          <a:bodyPr/>
          <a:lstStyle/>
          <a:p>
            <a:r>
              <a:rPr lang="en-US" dirty="0"/>
              <a:t>How do I know what emotion I am feeling?</a:t>
            </a:r>
          </a:p>
        </p:txBody>
      </p:sp>
      <p:pic>
        <p:nvPicPr>
          <p:cNvPr id="8" name="Google Shape;1175;p20" descr="A picture containing person, with writing on the palms of their hands">
            <a:extLst>
              <a:ext uri="{FF2B5EF4-FFF2-40B4-BE49-F238E27FC236}">
                <a16:creationId xmlns:a16="http://schemas.microsoft.com/office/drawing/2014/main" id="{819BDC11-6115-4023-AE26-91BAFFCFFA83}"/>
              </a:ext>
            </a:extLst>
          </p:cNvPr>
          <p:cNvPicPr preferRelativeResize="0"/>
          <p:nvPr/>
        </p:nvPicPr>
        <p:blipFill rotWithShape="1">
          <a:blip r:embed="rId3">
            <a:alphaModFix/>
          </a:blip>
          <a:srcRect l="22761" r="11610" b="2"/>
          <a:stretch/>
        </p:blipFill>
        <p:spPr>
          <a:xfrm>
            <a:off x="6290890" y="533400"/>
            <a:ext cx="5672510" cy="579120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ln>
            <a:noFill/>
          </a:ln>
          <a:effectLst>
            <a:outerShdw blurRad="50800" dist="38100" algn="l" rotWithShape="0">
              <a:srgbClr val="D8D8D8">
                <a:alpha val="29411"/>
              </a:srgbClr>
            </a:outerShdw>
          </a:effectLst>
        </p:spPr>
      </p:pic>
    </p:spTree>
    <p:extLst>
      <p:ext uri="{BB962C8B-B14F-4D97-AF65-F5344CB8AC3E}">
        <p14:creationId xmlns:p14="http://schemas.microsoft.com/office/powerpoint/2010/main" val="63407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lstStyle/>
          <a:p>
            <a:r>
              <a:rPr lang="en-US" dirty="0"/>
              <a:t>Defining emotional intelligence</a:t>
            </a:r>
          </a:p>
        </p:txBody>
      </p:sp>
      <p:sp>
        <p:nvSpPr>
          <p:cNvPr id="5" name="Content Placeholder 4">
            <a:extLst>
              <a:ext uri="{FF2B5EF4-FFF2-40B4-BE49-F238E27FC236}">
                <a16:creationId xmlns:a16="http://schemas.microsoft.com/office/drawing/2014/main" id="{A02B627E-B718-DB48-A7D5-4ECD2D21AD6C}"/>
              </a:ext>
            </a:extLst>
          </p:cNvPr>
          <p:cNvSpPr>
            <a:spLocks noGrp="1"/>
          </p:cNvSpPr>
          <p:nvPr>
            <p:ph sz="quarter" idx="10"/>
          </p:nvPr>
        </p:nvSpPr>
        <p:spPr/>
        <p:txBody>
          <a:bodyPr/>
          <a:lstStyle/>
          <a:p>
            <a:r>
              <a:rPr lang="en-US" dirty="0"/>
              <a:t>Process emotions in yourself and others</a:t>
            </a:r>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17</a:t>
            </a:fld>
            <a:endParaRPr lang="en-US" dirty="0"/>
          </a:p>
        </p:txBody>
      </p:sp>
      <p:pic>
        <p:nvPicPr>
          <p:cNvPr id="8" name="Google Shape;1190;p21" descr="graphic of 5 different colored characters">
            <a:extLst>
              <a:ext uri="{FF2B5EF4-FFF2-40B4-BE49-F238E27FC236}">
                <a16:creationId xmlns:a16="http://schemas.microsoft.com/office/drawing/2014/main" id="{741F2477-F035-4BBB-9CC5-1F29D520306D}"/>
              </a:ext>
            </a:extLst>
          </p:cNvPr>
          <p:cNvPicPr preferRelativeResize="0"/>
          <p:nvPr/>
        </p:nvPicPr>
        <p:blipFill rotWithShape="1">
          <a:blip r:embed="rId3">
            <a:alphaModFix/>
          </a:blip>
          <a:srcRect t="29661" b="26322"/>
          <a:stretch/>
        </p:blipFill>
        <p:spPr>
          <a:xfrm>
            <a:off x="2590800" y="2895600"/>
            <a:ext cx="7010400" cy="2699021"/>
          </a:xfrm>
          <a:prstGeom prst="rect">
            <a:avLst/>
          </a:prstGeom>
          <a:noFill/>
          <a:ln>
            <a:noFill/>
          </a:ln>
          <a:effectLst>
            <a:softEdge rad="317500"/>
          </a:effectLst>
        </p:spPr>
      </p:pic>
    </p:spTree>
    <p:extLst>
      <p:ext uri="{BB962C8B-B14F-4D97-AF65-F5344CB8AC3E}">
        <p14:creationId xmlns:p14="http://schemas.microsoft.com/office/powerpoint/2010/main" val="3591751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lstStyle/>
          <a:p>
            <a:r>
              <a:rPr lang="en-US" dirty="0"/>
              <a:t>Emotional intelligence</a:t>
            </a:r>
          </a:p>
        </p:txBody>
      </p:sp>
      <p:sp>
        <p:nvSpPr>
          <p:cNvPr id="6" name="Content Placeholder 5">
            <a:extLst>
              <a:ext uri="{FF2B5EF4-FFF2-40B4-BE49-F238E27FC236}">
                <a16:creationId xmlns:a16="http://schemas.microsoft.com/office/drawing/2014/main" id="{EF9709F3-C9A1-784C-A247-3A8C1ED9A916}"/>
              </a:ext>
            </a:extLst>
          </p:cNvPr>
          <p:cNvSpPr>
            <a:spLocks noGrp="1"/>
          </p:cNvSpPr>
          <p:nvPr>
            <p:ph sz="quarter" idx="11"/>
          </p:nvPr>
        </p:nvSpPr>
        <p:spPr>
          <a:xfrm>
            <a:off x="533400" y="1828799"/>
            <a:ext cx="3962400" cy="4191002"/>
          </a:xfrm>
        </p:spPr>
        <p:txBody>
          <a:bodyPr/>
          <a:lstStyle/>
          <a:p>
            <a:pPr marL="0" indent="0">
              <a:buNone/>
            </a:pPr>
            <a:r>
              <a:rPr lang="en-US" dirty="0"/>
              <a:t>Children with higher emotional intelligence are better able to pay attention, are more engaged in school, have more positive relationships, and are more empathic.</a:t>
            </a:r>
          </a:p>
          <a:p>
            <a:pPr marL="0" indent="0">
              <a:buNone/>
            </a:pPr>
            <a:r>
              <a:rPr lang="da-DK" sz="1400" dirty="0"/>
              <a:t>Raver, Garner, &amp; Smith-Donald 2007; Eggum et al. 2011</a:t>
            </a:r>
            <a:endParaRPr lang="en-US" sz="1400" dirty="0"/>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18</a:t>
            </a:fld>
            <a:endParaRPr lang="en-US" dirty="0"/>
          </a:p>
        </p:txBody>
      </p:sp>
      <p:grpSp>
        <p:nvGrpSpPr>
          <p:cNvPr id="8" name="Google Shape;1197;p22" descr="background graphic of downward facing arrows with text boxes">
            <a:extLst>
              <a:ext uri="{FF2B5EF4-FFF2-40B4-BE49-F238E27FC236}">
                <a16:creationId xmlns:a16="http://schemas.microsoft.com/office/drawing/2014/main" id="{E6A7AE1E-0094-40F4-B683-1D380DFC3BCE}"/>
              </a:ext>
            </a:extLst>
          </p:cNvPr>
          <p:cNvGrpSpPr/>
          <p:nvPr/>
        </p:nvGrpSpPr>
        <p:grpSpPr>
          <a:xfrm>
            <a:off x="5223295" y="1875525"/>
            <a:ext cx="6469810" cy="4488478"/>
            <a:chOff x="1" y="1502"/>
            <a:chExt cx="6469810" cy="4488478"/>
          </a:xfrm>
        </p:grpSpPr>
        <p:sp>
          <p:nvSpPr>
            <p:cNvPr id="9" name="Google Shape;1198;p22">
              <a:extLst>
                <a:ext uri="{FF2B5EF4-FFF2-40B4-BE49-F238E27FC236}">
                  <a16:creationId xmlns:a16="http://schemas.microsoft.com/office/drawing/2014/main" id="{7B10C52F-30AD-4DAD-B49F-B3F5502E4C5E}"/>
                </a:ext>
              </a:extLst>
            </p:cNvPr>
            <p:cNvSpPr/>
            <p:nvPr/>
          </p:nvSpPr>
          <p:spPr>
            <a:xfrm rot="5400000">
              <a:off x="-148857" y="150360"/>
              <a:ext cx="992381" cy="694666"/>
            </a:xfrm>
            <a:prstGeom prst="chevron">
              <a:avLst>
                <a:gd name="adj" fmla="val 50000"/>
              </a:avLst>
            </a:prstGeom>
            <a:solidFill>
              <a:srgbClr val="A60059"/>
            </a:solidFill>
            <a:ln w="12700" cap="flat" cmpd="sng">
              <a:solidFill>
                <a:srgbClr val="A6005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200;p22">
              <a:extLst>
                <a:ext uri="{FF2B5EF4-FFF2-40B4-BE49-F238E27FC236}">
                  <a16:creationId xmlns:a16="http://schemas.microsoft.com/office/drawing/2014/main" id="{171ADD16-AC74-498D-B54B-67D8B2F9D405}"/>
                </a:ext>
              </a:extLst>
            </p:cNvPr>
            <p:cNvSpPr/>
            <p:nvPr/>
          </p:nvSpPr>
          <p:spPr>
            <a:xfrm rot="5400000">
              <a:off x="3259715" y="-2563544"/>
              <a:ext cx="645047" cy="5775144"/>
            </a:xfrm>
            <a:prstGeom prst="round2SameRect">
              <a:avLst>
                <a:gd name="adj1" fmla="val 16667"/>
                <a:gd name="adj2" fmla="val 0"/>
              </a:avLst>
            </a:prstGeom>
            <a:solidFill>
              <a:schemeClr val="lt1">
                <a:alpha val="89411"/>
              </a:schemeClr>
            </a:solidFill>
            <a:ln w="12700" cap="flat" cmpd="sng">
              <a:solidFill>
                <a:srgbClr val="A6005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01;p22">
              <a:extLst>
                <a:ext uri="{FF2B5EF4-FFF2-40B4-BE49-F238E27FC236}">
                  <a16:creationId xmlns:a16="http://schemas.microsoft.com/office/drawing/2014/main" id="{B54B0AF5-7056-49F5-BE07-81237E9FCD11}"/>
                </a:ext>
              </a:extLst>
            </p:cNvPr>
            <p:cNvSpPr txBox="1"/>
            <p:nvPr/>
          </p:nvSpPr>
          <p:spPr>
            <a:xfrm>
              <a:off x="694667" y="32993"/>
              <a:ext cx="5743655" cy="582069"/>
            </a:xfrm>
            <a:prstGeom prst="rect">
              <a:avLst/>
            </a:prstGeom>
            <a:noFill/>
            <a:ln>
              <a:noFill/>
            </a:ln>
          </p:spPr>
          <p:txBody>
            <a:bodyPr spcFirstLastPara="1" wrap="square" lIns="142225" tIns="12700" rIns="12700" bIns="12700" anchor="ctr" anchorCtr="0">
              <a:noAutofit/>
            </a:bodyPr>
            <a:lstStyle/>
            <a:p>
              <a:pPr marL="228600" marR="0" lvl="1" indent="-228600" algn="l" rtl="0">
                <a:lnSpc>
                  <a:spcPct val="90000"/>
                </a:lnSpc>
                <a:spcBef>
                  <a:spcPts val="0"/>
                </a:spcBef>
                <a:spcAft>
                  <a:spcPts val="0"/>
                </a:spcAft>
                <a:buClr>
                  <a:schemeClr val="dk1"/>
                </a:buClr>
                <a:buSzPts val="2000"/>
                <a:buFont typeface="Avenir"/>
                <a:buChar char="•"/>
              </a:pPr>
              <a:r>
                <a:rPr lang="en-US" sz="2000" b="0" i="0" u="none" strike="noStrike" cap="none" dirty="0">
                  <a:solidFill>
                    <a:schemeClr val="dk1"/>
                  </a:solidFill>
                  <a:latin typeface="Avenir"/>
                  <a:ea typeface="Avenir"/>
                  <a:cs typeface="Avenir"/>
                  <a:sym typeface="Avenir"/>
                </a:rPr>
                <a:t>Recognizing emotions in oneself and others</a:t>
              </a:r>
              <a:endParaRPr sz="2000" b="0" i="0" u="none" strike="noStrike" cap="none" dirty="0">
                <a:solidFill>
                  <a:schemeClr val="dk1"/>
                </a:solidFill>
                <a:latin typeface="Avenir"/>
                <a:ea typeface="Avenir"/>
                <a:cs typeface="Avenir"/>
                <a:sym typeface="Avenir"/>
              </a:endParaRPr>
            </a:p>
          </p:txBody>
        </p:sp>
        <p:sp>
          <p:nvSpPr>
            <p:cNvPr id="13" name="Google Shape;1202;p22">
              <a:extLst>
                <a:ext uri="{FF2B5EF4-FFF2-40B4-BE49-F238E27FC236}">
                  <a16:creationId xmlns:a16="http://schemas.microsoft.com/office/drawing/2014/main" id="{B19889BE-CB3F-49EE-A979-47A6D5622B66}"/>
                </a:ext>
              </a:extLst>
            </p:cNvPr>
            <p:cNvSpPr/>
            <p:nvPr/>
          </p:nvSpPr>
          <p:spPr>
            <a:xfrm rot="5400000">
              <a:off x="-148857" y="1024384"/>
              <a:ext cx="992381" cy="694666"/>
            </a:xfrm>
            <a:prstGeom prst="chevron">
              <a:avLst>
                <a:gd name="adj" fmla="val 50000"/>
              </a:avLst>
            </a:prstGeom>
            <a:solidFill>
              <a:srgbClr val="A60059"/>
            </a:solidFill>
            <a:ln w="12700" cap="flat" cmpd="sng">
              <a:solidFill>
                <a:srgbClr val="A6005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204;p22">
              <a:extLst>
                <a:ext uri="{FF2B5EF4-FFF2-40B4-BE49-F238E27FC236}">
                  <a16:creationId xmlns:a16="http://schemas.microsoft.com/office/drawing/2014/main" id="{F7002694-CC31-4AB8-BE49-F9EECDA1E163}"/>
                </a:ext>
              </a:extLst>
            </p:cNvPr>
            <p:cNvSpPr/>
            <p:nvPr/>
          </p:nvSpPr>
          <p:spPr>
            <a:xfrm rot="5400000">
              <a:off x="3259715" y="-1689520"/>
              <a:ext cx="645047" cy="5775144"/>
            </a:xfrm>
            <a:prstGeom prst="round2SameRect">
              <a:avLst>
                <a:gd name="adj1" fmla="val 16667"/>
                <a:gd name="adj2" fmla="val 0"/>
              </a:avLst>
            </a:prstGeom>
            <a:solidFill>
              <a:schemeClr val="lt1">
                <a:alpha val="89411"/>
              </a:schemeClr>
            </a:solidFill>
            <a:ln w="12700" cap="flat" cmpd="sng">
              <a:solidFill>
                <a:srgbClr val="A6005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205;p22">
              <a:extLst>
                <a:ext uri="{FF2B5EF4-FFF2-40B4-BE49-F238E27FC236}">
                  <a16:creationId xmlns:a16="http://schemas.microsoft.com/office/drawing/2014/main" id="{92933522-F7A2-4232-ADA6-D9972D0488D5}"/>
                </a:ext>
              </a:extLst>
            </p:cNvPr>
            <p:cNvSpPr txBox="1"/>
            <p:nvPr/>
          </p:nvSpPr>
          <p:spPr>
            <a:xfrm>
              <a:off x="694667" y="907017"/>
              <a:ext cx="5743655" cy="582069"/>
            </a:xfrm>
            <a:prstGeom prst="rect">
              <a:avLst/>
            </a:prstGeom>
            <a:noFill/>
            <a:ln>
              <a:noFill/>
            </a:ln>
          </p:spPr>
          <p:txBody>
            <a:bodyPr spcFirstLastPara="1" wrap="square" lIns="142225" tIns="12700" rIns="12700" bIns="12700" anchor="ctr" anchorCtr="0">
              <a:noAutofit/>
            </a:bodyPr>
            <a:lstStyle/>
            <a:p>
              <a:pPr marL="228600" marR="0" lvl="1" indent="-228600" algn="l" rtl="0">
                <a:lnSpc>
                  <a:spcPct val="90000"/>
                </a:lnSpc>
                <a:spcBef>
                  <a:spcPts val="0"/>
                </a:spcBef>
                <a:spcAft>
                  <a:spcPts val="0"/>
                </a:spcAft>
                <a:buClr>
                  <a:schemeClr val="dk1"/>
                </a:buClr>
                <a:buSzPts val="2000"/>
                <a:buFont typeface="Avenir"/>
                <a:buChar char="•"/>
              </a:pPr>
              <a:r>
                <a:rPr lang="en-US" sz="2000" b="0" i="0" u="none" strike="noStrike" cap="none">
                  <a:solidFill>
                    <a:schemeClr val="dk1"/>
                  </a:solidFill>
                  <a:latin typeface="Avenir"/>
                  <a:ea typeface="Avenir"/>
                  <a:cs typeface="Avenir"/>
                  <a:sym typeface="Avenir"/>
                </a:rPr>
                <a:t>Understanding the causes and consequences of emotions</a:t>
              </a:r>
              <a:endParaRPr sz="2000" b="0" i="0" u="none" strike="noStrike" cap="none">
                <a:solidFill>
                  <a:schemeClr val="dk1"/>
                </a:solidFill>
                <a:latin typeface="Avenir"/>
                <a:ea typeface="Avenir"/>
                <a:cs typeface="Avenir"/>
                <a:sym typeface="Avenir"/>
              </a:endParaRPr>
            </a:p>
          </p:txBody>
        </p:sp>
        <p:sp>
          <p:nvSpPr>
            <p:cNvPr id="17" name="Google Shape;1206;p22">
              <a:extLst>
                <a:ext uri="{FF2B5EF4-FFF2-40B4-BE49-F238E27FC236}">
                  <a16:creationId xmlns:a16="http://schemas.microsoft.com/office/drawing/2014/main" id="{BB5C39D0-F18F-4AC5-8BF9-9AA0737F8B6A}"/>
                </a:ext>
              </a:extLst>
            </p:cNvPr>
            <p:cNvSpPr/>
            <p:nvPr/>
          </p:nvSpPr>
          <p:spPr>
            <a:xfrm rot="5400000">
              <a:off x="-148857" y="1898409"/>
              <a:ext cx="992381" cy="694666"/>
            </a:xfrm>
            <a:prstGeom prst="chevron">
              <a:avLst>
                <a:gd name="adj" fmla="val 50000"/>
              </a:avLst>
            </a:prstGeom>
            <a:solidFill>
              <a:srgbClr val="A60059"/>
            </a:solidFill>
            <a:ln w="12700" cap="flat" cmpd="sng">
              <a:solidFill>
                <a:srgbClr val="A6005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208;p22">
              <a:extLst>
                <a:ext uri="{FF2B5EF4-FFF2-40B4-BE49-F238E27FC236}">
                  <a16:creationId xmlns:a16="http://schemas.microsoft.com/office/drawing/2014/main" id="{8804B891-3D92-4D9F-8208-27EA12A87CC3}"/>
                </a:ext>
              </a:extLst>
            </p:cNvPr>
            <p:cNvSpPr/>
            <p:nvPr/>
          </p:nvSpPr>
          <p:spPr>
            <a:xfrm rot="5400000">
              <a:off x="3259715" y="-815496"/>
              <a:ext cx="645047" cy="5775144"/>
            </a:xfrm>
            <a:prstGeom prst="round2SameRect">
              <a:avLst>
                <a:gd name="adj1" fmla="val 16667"/>
                <a:gd name="adj2" fmla="val 0"/>
              </a:avLst>
            </a:prstGeom>
            <a:solidFill>
              <a:schemeClr val="lt1">
                <a:alpha val="89411"/>
              </a:schemeClr>
            </a:solidFill>
            <a:ln w="12700" cap="flat" cmpd="sng">
              <a:solidFill>
                <a:srgbClr val="A6005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1209;p22">
              <a:extLst>
                <a:ext uri="{FF2B5EF4-FFF2-40B4-BE49-F238E27FC236}">
                  <a16:creationId xmlns:a16="http://schemas.microsoft.com/office/drawing/2014/main" id="{AF2AF517-99BB-4940-A402-44EC30458914}"/>
                </a:ext>
              </a:extLst>
            </p:cNvPr>
            <p:cNvSpPr txBox="1"/>
            <p:nvPr/>
          </p:nvSpPr>
          <p:spPr>
            <a:xfrm>
              <a:off x="694667" y="1781041"/>
              <a:ext cx="5743655" cy="582069"/>
            </a:xfrm>
            <a:prstGeom prst="rect">
              <a:avLst/>
            </a:prstGeom>
            <a:noFill/>
            <a:ln>
              <a:noFill/>
            </a:ln>
          </p:spPr>
          <p:txBody>
            <a:bodyPr spcFirstLastPara="1" wrap="square" lIns="142225" tIns="12700" rIns="12700" bIns="12700" anchor="ctr" anchorCtr="0">
              <a:noAutofit/>
            </a:bodyPr>
            <a:lstStyle/>
            <a:p>
              <a:pPr marL="228600" marR="0" lvl="1" indent="-228600" algn="l" rtl="0">
                <a:lnSpc>
                  <a:spcPct val="90000"/>
                </a:lnSpc>
                <a:spcBef>
                  <a:spcPts val="0"/>
                </a:spcBef>
                <a:spcAft>
                  <a:spcPts val="0"/>
                </a:spcAft>
                <a:buClr>
                  <a:schemeClr val="dk1"/>
                </a:buClr>
                <a:buSzPts val="2000"/>
                <a:buFont typeface="Avenir"/>
                <a:buChar char="•"/>
              </a:pPr>
              <a:r>
                <a:rPr lang="en-US" sz="2000" b="0" i="0" u="none" strike="noStrike" cap="none">
                  <a:solidFill>
                    <a:schemeClr val="dk1"/>
                  </a:solidFill>
                  <a:latin typeface="Avenir"/>
                  <a:ea typeface="Avenir"/>
                  <a:cs typeface="Avenir"/>
                  <a:sym typeface="Avenir"/>
                </a:rPr>
                <a:t>Labeling emotions correctly</a:t>
              </a:r>
              <a:endParaRPr sz="2000" b="0" i="0" u="none" strike="noStrike" cap="none">
                <a:solidFill>
                  <a:schemeClr val="dk1"/>
                </a:solidFill>
                <a:latin typeface="Avenir"/>
                <a:ea typeface="Avenir"/>
                <a:cs typeface="Avenir"/>
                <a:sym typeface="Avenir"/>
              </a:endParaRPr>
            </a:p>
          </p:txBody>
        </p:sp>
        <p:sp>
          <p:nvSpPr>
            <p:cNvPr id="21" name="Google Shape;1210;p22">
              <a:extLst>
                <a:ext uri="{FF2B5EF4-FFF2-40B4-BE49-F238E27FC236}">
                  <a16:creationId xmlns:a16="http://schemas.microsoft.com/office/drawing/2014/main" id="{970B8A56-4F2E-49B5-BF04-DA8BEC0C1099}"/>
                </a:ext>
              </a:extLst>
            </p:cNvPr>
            <p:cNvSpPr/>
            <p:nvPr/>
          </p:nvSpPr>
          <p:spPr>
            <a:xfrm rot="5400000">
              <a:off x="-148857" y="2772433"/>
              <a:ext cx="992381" cy="694666"/>
            </a:xfrm>
            <a:prstGeom prst="chevron">
              <a:avLst>
                <a:gd name="adj" fmla="val 50000"/>
              </a:avLst>
            </a:prstGeom>
            <a:solidFill>
              <a:srgbClr val="A60059"/>
            </a:solidFill>
            <a:ln w="12700" cap="flat" cmpd="sng">
              <a:solidFill>
                <a:srgbClr val="A6005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1212;p22">
              <a:extLst>
                <a:ext uri="{FF2B5EF4-FFF2-40B4-BE49-F238E27FC236}">
                  <a16:creationId xmlns:a16="http://schemas.microsoft.com/office/drawing/2014/main" id="{1C680BD1-0E24-4141-81EE-15962E539D70}"/>
                </a:ext>
              </a:extLst>
            </p:cNvPr>
            <p:cNvSpPr/>
            <p:nvPr/>
          </p:nvSpPr>
          <p:spPr>
            <a:xfrm rot="5400000">
              <a:off x="3259715" y="58528"/>
              <a:ext cx="645047" cy="5775144"/>
            </a:xfrm>
            <a:prstGeom prst="round2SameRect">
              <a:avLst>
                <a:gd name="adj1" fmla="val 16667"/>
                <a:gd name="adj2" fmla="val 0"/>
              </a:avLst>
            </a:prstGeom>
            <a:solidFill>
              <a:schemeClr val="lt1">
                <a:alpha val="89411"/>
              </a:schemeClr>
            </a:solidFill>
            <a:ln w="12700" cap="flat" cmpd="sng">
              <a:solidFill>
                <a:srgbClr val="A6005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1213;p22">
              <a:extLst>
                <a:ext uri="{FF2B5EF4-FFF2-40B4-BE49-F238E27FC236}">
                  <a16:creationId xmlns:a16="http://schemas.microsoft.com/office/drawing/2014/main" id="{D3C79042-DB87-4F76-88C5-99B735216DB6}"/>
                </a:ext>
              </a:extLst>
            </p:cNvPr>
            <p:cNvSpPr txBox="1"/>
            <p:nvPr/>
          </p:nvSpPr>
          <p:spPr>
            <a:xfrm>
              <a:off x="694667" y="2655066"/>
              <a:ext cx="5743655" cy="582069"/>
            </a:xfrm>
            <a:prstGeom prst="rect">
              <a:avLst/>
            </a:prstGeom>
            <a:noFill/>
            <a:ln>
              <a:noFill/>
            </a:ln>
          </p:spPr>
          <p:txBody>
            <a:bodyPr spcFirstLastPara="1" wrap="square" lIns="142225" tIns="12700" rIns="12700" bIns="12700" anchor="ctr" anchorCtr="0">
              <a:noAutofit/>
            </a:bodyPr>
            <a:lstStyle/>
            <a:p>
              <a:pPr marL="228600" marR="0" lvl="1" indent="-228600" algn="l" rtl="0">
                <a:lnSpc>
                  <a:spcPct val="90000"/>
                </a:lnSpc>
                <a:spcBef>
                  <a:spcPts val="0"/>
                </a:spcBef>
                <a:spcAft>
                  <a:spcPts val="0"/>
                </a:spcAft>
                <a:buClr>
                  <a:schemeClr val="dk1"/>
                </a:buClr>
                <a:buSzPts val="2000"/>
                <a:buFont typeface="Avenir"/>
                <a:buChar char="•"/>
              </a:pPr>
              <a:r>
                <a:rPr lang="en-US" sz="2000" b="0" i="0" u="none" strike="noStrike" cap="none" dirty="0">
                  <a:solidFill>
                    <a:schemeClr val="dk1"/>
                  </a:solidFill>
                  <a:latin typeface="Avenir"/>
                  <a:ea typeface="Avenir"/>
                  <a:cs typeface="Avenir"/>
                  <a:sym typeface="Avenir"/>
                </a:rPr>
                <a:t>Expressing emotions in a way that are appropriate for the time, place, and culture</a:t>
              </a:r>
              <a:endParaRPr sz="1400" b="0" i="0" u="none" strike="noStrike" cap="none" dirty="0">
                <a:solidFill>
                  <a:srgbClr val="000000"/>
                </a:solidFill>
                <a:latin typeface="Arial"/>
                <a:ea typeface="Arial"/>
                <a:cs typeface="Arial"/>
                <a:sym typeface="Arial"/>
              </a:endParaRPr>
            </a:p>
          </p:txBody>
        </p:sp>
        <p:sp>
          <p:nvSpPr>
            <p:cNvPr id="25" name="Google Shape;1214;p22">
              <a:extLst>
                <a:ext uri="{FF2B5EF4-FFF2-40B4-BE49-F238E27FC236}">
                  <a16:creationId xmlns:a16="http://schemas.microsoft.com/office/drawing/2014/main" id="{A70585A8-7BD5-4D8F-BFFF-F357BD52C929}"/>
                </a:ext>
              </a:extLst>
            </p:cNvPr>
            <p:cNvSpPr/>
            <p:nvPr/>
          </p:nvSpPr>
          <p:spPr>
            <a:xfrm rot="5400000">
              <a:off x="-148857" y="3646457"/>
              <a:ext cx="992381" cy="694666"/>
            </a:xfrm>
            <a:prstGeom prst="chevron">
              <a:avLst>
                <a:gd name="adj" fmla="val 50000"/>
              </a:avLst>
            </a:prstGeom>
            <a:solidFill>
              <a:srgbClr val="A60059"/>
            </a:solidFill>
            <a:ln w="12700" cap="flat" cmpd="sng">
              <a:solidFill>
                <a:srgbClr val="A6005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 name="Google Shape;1216;p22">
              <a:extLst>
                <a:ext uri="{FF2B5EF4-FFF2-40B4-BE49-F238E27FC236}">
                  <a16:creationId xmlns:a16="http://schemas.microsoft.com/office/drawing/2014/main" id="{5563DF5B-903E-4F60-92F0-F85641AE2C5D}"/>
                </a:ext>
              </a:extLst>
            </p:cNvPr>
            <p:cNvSpPr/>
            <p:nvPr/>
          </p:nvSpPr>
          <p:spPr>
            <a:xfrm rot="5400000">
              <a:off x="3259715" y="932552"/>
              <a:ext cx="645047" cy="5775144"/>
            </a:xfrm>
            <a:prstGeom prst="round2SameRect">
              <a:avLst>
                <a:gd name="adj1" fmla="val 16667"/>
                <a:gd name="adj2" fmla="val 0"/>
              </a:avLst>
            </a:prstGeom>
            <a:solidFill>
              <a:schemeClr val="lt1">
                <a:alpha val="89411"/>
              </a:schemeClr>
            </a:solidFill>
            <a:ln w="12700" cap="flat" cmpd="sng">
              <a:solidFill>
                <a:srgbClr val="A6005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1217;p22">
              <a:extLst>
                <a:ext uri="{FF2B5EF4-FFF2-40B4-BE49-F238E27FC236}">
                  <a16:creationId xmlns:a16="http://schemas.microsoft.com/office/drawing/2014/main" id="{FDDC39B3-09E7-49D8-99A2-4AF657FE3C81}"/>
                </a:ext>
              </a:extLst>
            </p:cNvPr>
            <p:cNvSpPr txBox="1"/>
            <p:nvPr/>
          </p:nvSpPr>
          <p:spPr>
            <a:xfrm>
              <a:off x="694667" y="3529090"/>
              <a:ext cx="5743655" cy="582069"/>
            </a:xfrm>
            <a:prstGeom prst="rect">
              <a:avLst/>
            </a:prstGeom>
            <a:noFill/>
            <a:ln>
              <a:noFill/>
            </a:ln>
          </p:spPr>
          <p:txBody>
            <a:bodyPr spcFirstLastPara="1" wrap="square" lIns="142225" tIns="12700" rIns="12700" bIns="12700" anchor="ctr" anchorCtr="0">
              <a:noAutofit/>
            </a:bodyPr>
            <a:lstStyle/>
            <a:p>
              <a:pPr marL="228600" marR="0" lvl="1" indent="-228600" algn="l" rtl="0">
                <a:lnSpc>
                  <a:spcPct val="90000"/>
                </a:lnSpc>
                <a:spcBef>
                  <a:spcPts val="0"/>
                </a:spcBef>
                <a:spcAft>
                  <a:spcPts val="0"/>
                </a:spcAft>
                <a:buClr>
                  <a:schemeClr val="dk1"/>
                </a:buClr>
                <a:buSzPts val="2000"/>
                <a:buFont typeface="Avenir"/>
                <a:buChar char="•"/>
              </a:pPr>
              <a:r>
                <a:rPr lang="en-US" sz="2000" b="0" i="0" u="none" strike="noStrike" cap="none" dirty="0">
                  <a:solidFill>
                    <a:schemeClr val="dk1"/>
                  </a:solidFill>
                  <a:latin typeface="Avenir"/>
                  <a:ea typeface="Avenir"/>
                  <a:cs typeface="Avenir"/>
                  <a:sym typeface="Avenir"/>
                </a:rPr>
                <a:t>Regulating emotions</a:t>
              </a:r>
              <a:endParaRPr sz="1400" b="0" i="0" u="none" strike="noStrike" cap="none" dirty="0">
                <a:solidFill>
                  <a:srgbClr val="000000"/>
                </a:solidFill>
                <a:latin typeface="Arial"/>
                <a:ea typeface="Arial"/>
                <a:cs typeface="Arial"/>
                <a:sym typeface="Arial"/>
              </a:endParaRPr>
            </a:p>
          </p:txBody>
        </p:sp>
      </p:grpSp>
      <p:sp>
        <p:nvSpPr>
          <p:cNvPr id="29" name="TextBox 28">
            <a:extLst>
              <a:ext uri="{FF2B5EF4-FFF2-40B4-BE49-F238E27FC236}">
                <a16:creationId xmlns:a16="http://schemas.microsoft.com/office/drawing/2014/main" id="{3CA3B714-E110-410B-BA5B-2C12FC64950C}"/>
              </a:ext>
            </a:extLst>
          </p:cNvPr>
          <p:cNvSpPr txBox="1"/>
          <p:nvPr/>
        </p:nvSpPr>
        <p:spPr>
          <a:xfrm>
            <a:off x="5294461" y="2169903"/>
            <a:ext cx="552331" cy="4430023"/>
          </a:xfrm>
          <a:prstGeom prst="rect">
            <a:avLst/>
          </a:prstGeom>
          <a:noFill/>
        </p:spPr>
        <p:txBody>
          <a:bodyPr vert="wordArtVert" wrap="square" rtlCol="0">
            <a:spAutoFit/>
          </a:bodyPr>
          <a:lstStyle/>
          <a:p>
            <a:r>
              <a:rPr lang="en-US" sz="2200" b="1" kern="100000" spc="600" dirty="0">
                <a:solidFill>
                  <a:schemeClr val="bg1"/>
                </a:solidFill>
              </a:rPr>
              <a:t>R U L E R</a:t>
            </a:r>
          </a:p>
        </p:txBody>
      </p:sp>
    </p:spTree>
    <p:extLst>
      <p:ext uri="{BB962C8B-B14F-4D97-AF65-F5344CB8AC3E}">
        <p14:creationId xmlns:p14="http://schemas.microsoft.com/office/powerpoint/2010/main" val="2752328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lstStyle/>
          <a:p>
            <a:r>
              <a:rPr lang="en-US" dirty="0"/>
              <a:t>Mood meter</a:t>
            </a:r>
          </a:p>
        </p:txBody>
      </p:sp>
      <p:pic>
        <p:nvPicPr>
          <p:cNvPr id="26" name="Google Shape;1225;p23" descr="Graphic of a hand drawing a cartoon">
            <a:hlinkClick r:id="rId3"/>
            <a:extLst>
              <a:ext uri="{FF2B5EF4-FFF2-40B4-BE49-F238E27FC236}">
                <a16:creationId xmlns:a16="http://schemas.microsoft.com/office/drawing/2014/main" id="{30F56E75-A9B4-4F8C-B213-7AD16C962BF5}"/>
              </a:ext>
            </a:extLst>
          </p:cNvPr>
          <p:cNvPicPr preferRelativeResize="0"/>
          <p:nvPr/>
        </p:nvPicPr>
        <p:blipFill rotWithShape="1">
          <a:blip r:embed="rId4">
            <a:alphaModFix/>
          </a:blip>
          <a:srcRect l="18333" t="15417" r="21667" b="13943"/>
          <a:stretch/>
        </p:blipFill>
        <p:spPr>
          <a:xfrm>
            <a:off x="685800" y="1828800"/>
            <a:ext cx="2743200" cy="1816674"/>
          </a:xfrm>
          <a:prstGeom prst="rect">
            <a:avLst/>
          </a:prstGeom>
          <a:noFill/>
          <a:ln>
            <a:noFill/>
          </a:ln>
        </p:spPr>
      </p:pic>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19</a:t>
            </a:fld>
            <a:endParaRPr lang="en-US" dirty="0"/>
          </a:p>
        </p:txBody>
      </p:sp>
      <p:pic>
        <p:nvPicPr>
          <p:cNvPr id="30" name="Google Shape;1223;p23" descr="a mood meter chart to show various words that represent moods">
            <a:extLst>
              <a:ext uri="{FF2B5EF4-FFF2-40B4-BE49-F238E27FC236}">
                <a16:creationId xmlns:a16="http://schemas.microsoft.com/office/drawing/2014/main" id="{B56447CE-A23E-44D1-BC2D-C2C5D391CF81}"/>
              </a:ext>
            </a:extLst>
          </p:cNvPr>
          <p:cNvPicPr preferRelativeResize="0">
            <a:picLocks/>
          </p:cNvPicPr>
          <p:nvPr/>
        </p:nvPicPr>
        <p:blipFill rotWithShape="1">
          <a:blip r:embed="rId5">
            <a:alphaModFix/>
          </a:blip>
          <a:srcRect/>
          <a:stretch/>
        </p:blipFill>
        <p:spPr>
          <a:xfrm>
            <a:off x="4876800" y="1599009"/>
            <a:ext cx="6172200" cy="4725590"/>
          </a:xfrm>
          <a:prstGeom prst="rect">
            <a:avLst/>
          </a:prstGeom>
          <a:noFill/>
          <a:ln>
            <a:noFill/>
          </a:ln>
        </p:spPr>
      </p:pic>
      <p:sp>
        <p:nvSpPr>
          <p:cNvPr id="3" name="Content Placeholder 2">
            <a:extLst>
              <a:ext uri="{FF2B5EF4-FFF2-40B4-BE49-F238E27FC236}">
                <a16:creationId xmlns:a16="http://schemas.microsoft.com/office/drawing/2014/main" id="{DCE269C6-07AE-4928-980F-177902FDE420}"/>
              </a:ext>
            </a:extLst>
          </p:cNvPr>
          <p:cNvSpPr>
            <a:spLocks noGrp="1"/>
          </p:cNvSpPr>
          <p:nvPr>
            <p:ph sz="quarter" idx="11"/>
          </p:nvPr>
        </p:nvSpPr>
        <p:spPr>
          <a:xfrm>
            <a:off x="4868774" y="6462270"/>
            <a:ext cx="5334000" cy="353307"/>
          </a:xfrm>
        </p:spPr>
        <p:txBody>
          <a:bodyPr/>
          <a:lstStyle/>
          <a:p>
            <a:pPr marL="0" indent="0">
              <a:buNone/>
            </a:pPr>
            <a:r>
              <a:rPr lang="en-US" sz="1400" b="0" i="0" u="sng" strike="noStrike" cap="none" dirty="0">
                <a:solidFill>
                  <a:schemeClr val="dk1"/>
                </a:solidFill>
                <a:latin typeface="+mj-lt"/>
                <a:ea typeface="Calibri"/>
                <a:cs typeface="Calibri"/>
                <a:sym typeface="Calibri"/>
                <a:hlinkClick r:id="rId6">
                  <a:extLst>
                    <a:ext uri="{A12FA001-AC4F-418D-AE19-62706E023703}">
                      <ahyp:hlinkClr xmlns:ahyp="http://schemas.microsoft.com/office/drawing/2018/hyperlinkcolor" val="tx"/>
                    </a:ext>
                  </a:extLst>
                </a:hlinkClick>
              </a:rPr>
              <a:t>This Photo</a:t>
            </a:r>
            <a:r>
              <a:rPr lang="en-US" sz="1400" b="0" i="0" u="none" strike="noStrike" cap="none" dirty="0">
                <a:solidFill>
                  <a:schemeClr val="dk1"/>
                </a:solidFill>
                <a:latin typeface="+mj-lt"/>
                <a:ea typeface="Calibri"/>
                <a:cs typeface="Calibri"/>
                <a:sym typeface="Calibri"/>
              </a:rPr>
              <a:t> by Unknown author is licensed under </a:t>
            </a:r>
            <a:r>
              <a:rPr lang="en-US" sz="1400" b="0" i="0" u="sng" strike="noStrike" cap="none" dirty="0">
                <a:solidFill>
                  <a:schemeClr val="dk1"/>
                </a:solidFill>
                <a:latin typeface="+mj-lt"/>
                <a:ea typeface="Calibri"/>
                <a:cs typeface="Calibri"/>
                <a:sym typeface="Calibri"/>
                <a:hlinkClick r:id="rId7">
                  <a:extLst>
                    <a:ext uri="{A12FA001-AC4F-418D-AE19-62706E023703}">
                      <ahyp:hlinkClr xmlns:ahyp="http://schemas.microsoft.com/office/drawing/2018/hyperlinkcolor" val="tx"/>
                    </a:ext>
                  </a:extLst>
                </a:hlinkClick>
              </a:rPr>
              <a:t>CC BY-SA-NC</a:t>
            </a:r>
            <a:r>
              <a:rPr lang="en-US" sz="1400" b="0" i="0" u="none" strike="noStrike" cap="none" dirty="0">
                <a:solidFill>
                  <a:schemeClr val="dk1"/>
                </a:solidFill>
                <a:latin typeface="+mj-lt"/>
                <a:ea typeface="Calibri"/>
                <a:cs typeface="Calibri"/>
                <a:sym typeface="Calibri"/>
              </a:rPr>
              <a:t>.</a:t>
            </a:r>
            <a:endParaRPr lang="en-US" sz="1400" b="0" i="0" u="none" strike="noStrike" cap="none" dirty="0">
              <a:solidFill>
                <a:srgbClr val="000000"/>
              </a:solidFill>
              <a:latin typeface="+mj-lt"/>
              <a:ea typeface="Arial"/>
              <a:cs typeface="Arial"/>
              <a:sym typeface="Arial"/>
            </a:endParaRPr>
          </a:p>
          <a:p>
            <a:pPr marL="0" indent="0">
              <a:buNone/>
            </a:pPr>
            <a:endParaRPr lang="en-US" dirty="0"/>
          </a:p>
        </p:txBody>
      </p:sp>
    </p:spTree>
    <p:extLst>
      <p:ext uri="{BB962C8B-B14F-4D97-AF65-F5344CB8AC3E}">
        <p14:creationId xmlns:p14="http://schemas.microsoft.com/office/powerpoint/2010/main" val="812576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BA73-6B87-D448-8C9D-3337C4859B37}"/>
              </a:ext>
            </a:extLst>
          </p:cNvPr>
          <p:cNvSpPr>
            <a:spLocks noGrp="1"/>
          </p:cNvSpPr>
          <p:nvPr>
            <p:ph type="ctrTitle"/>
          </p:nvPr>
        </p:nvSpPr>
        <p:spPr>
          <a:xfrm>
            <a:off x="2493380" y="3052476"/>
            <a:ext cx="9241420" cy="3049805"/>
          </a:xfrm>
        </p:spPr>
        <p:txBody>
          <a:bodyPr/>
          <a:lstStyle/>
          <a:p>
            <a:r>
              <a:rPr lang="en-US" sz="5400" dirty="0"/>
              <a:t>Practical &amp; Achievable SEL Practices in the Classroom</a:t>
            </a:r>
            <a:endParaRPr lang="en-US" dirty="0"/>
          </a:p>
        </p:txBody>
      </p:sp>
      <p:sp>
        <p:nvSpPr>
          <p:cNvPr id="3" name="Content Placeholder 2">
            <a:extLst>
              <a:ext uri="{FF2B5EF4-FFF2-40B4-BE49-F238E27FC236}">
                <a16:creationId xmlns:a16="http://schemas.microsoft.com/office/drawing/2014/main" id="{89DCF68A-D710-B045-80F8-322FE15BB796}"/>
              </a:ext>
            </a:extLst>
          </p:cNvPr>
          <p:cNvSpPr>
            <a:spLocks noGrp="1"/>
          </p:cNvSpPr>
          <p:nvPr>
            <p:ph sz="quarter" idx="10"/>
          </p:nvPr>
        </p:nvSpPr>
        <p:spPr>
          <a:xfrm>
            <a:off x="2493963" y="6102282"/>
            <a:ext cx="7335837" cy="374718"/>
          </a:xfrm>
        </p:spPr>
        <p:txBody>
          <a:bodyPr/>
          <a:lstStyle/>
          <a:p>
            <a:pPr marL="0" lvl="0" indent="0" algn="l" rtl="0">
              <a:lnSpc>
                <a:spcPct val="110000"/>
              </a:lnSpc>
              <a:spcBef>
                <a:spcPts val="0"/>
              </a:spcBef>
              <a:spcAft>
                <a:spcPts val="0"/>
              </a:spcAft>
              <a:buClr>
                <a:schemeClr val="lt1"/>
              </a:buClr>
              <a:buSzPts val="2800"/>
              <a:buNone/>
            </a:pPr>
            <a:r>
              <a:rPr lang="en-US" dirty="0"/>
              <a:t>TRLE SEL Unit #4</a:t>
            </a:r>
          </a:p>
        </p:txBody>
      </p:sp>
    </p:spTree>
    <p:extLst>
      <p:ext uri="{BB962C8B-B14F-4D97-AF65-F5344CB8AC3E}">
        <p14:creationId xmlns:p14="http://schemas.microsoft.com/office/powerpoint/2010/main" val="1187860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lstStyle/>
          <a:p>
            <a:r>
              <a:rPr lang="en-US" dirty="0"/>
              <a:t>Emotional intelligence for adults</a:t>
            </a:r>
          </a:p>
        </p:txBody>
      </p:sp>
      <p:sp>
        <p:nvSpPr>
          <p:cNvPr id="6" name="Content Placeholder 5">
            <a:extLst>
              <a:ext uri="{FF2B5EF4-FFF2-40B4-BE49-F238E27FC236}">
                <a16:creationId xmlns:a16="http://schemas.microsoft.com/office/drawing/2014/main" id="{EF9709F3-C9A1-784C-A247-3A8C1ED9A916}"/>
              </a:ext>
            </a:extLst>
          </p:cNvPr>
          <p:cNvSpPr>
            <a:spLocks noGrp="1"/>
          </p:cNvSpPr>
          <p:nvPr>
            <p:ph sz="quarter" idx="11"/>
          </p:nvPr>
        </p:nvSpPr>
        <p:spPr>
          <a:xfrm>
            <a:off x="514350" y="1752600"/>
            <a:ext cx="5181600" cy="1371601"/>
          </a:xfrm>
        </p:spPr>
        <p:txBody>
          <a:bodyPr>
            <a:normAutofit/>
          </a:bodyPr>
          <a:lstStyle/>
          <a:p>
            <a:pPr marL="0" lvl="0" indent="0" algn="l" rtl="0">
              <a:lnSpc>
                <a:spcPct val="90000"/>
              </a:lnSpc>
              <a:spcBef>
                <a:spcPts val="1000"/>
              </a:spcBef>
              <a:spcAft>
                <a:spcPts val="0"/>
              </a:spcAft>
              <a:buClr>
                <a:schemeClr val="dk1"/>
              </a:buClr>
              <a:buSzPts val="2800"/>
              <a:buNone/>
            </a:pPr>
            <a:r>
              <a:rPr lang="en-US" sz="1400" u="sng" dirty="0">
                <a:solidFill>
                  <a:schemeClr val="hlink"/>
                </a:solidFill>
                <a:hlinkClick r:id="rId3"/>
              </a:rPr>
              <a:t>https://www.6seconds.org/2020/08/11/plutchik-wheel-emotions/</a:t>
            </a:r>
            <a:endParaRPr lang="en-US" sz="1400" dirty="0"/>
          </a:p>
          <a:p>
            <a:pPr marL="0" lvl="0" indent="0" algn="l" rtl="0">
              <a:lnSpc>
                <a:spcPct val="90000"/>
              </a:lnSpc>
              <a:spcBef>
                <a:spcPts val="1000"/>
              </a:spcBef>
              <a:spcAft>
                <a:spcPts val="0"/>
              </a:spcAft>
              <a:buClr>
                <a:schemeClr val="dk1"/>
              </a:buClr>
              <a:buSzPts val="2800"/>
              <a:buNone/>
            </a:pPr>
            <a:endParaRPr lang="en-US" sz="1400" dirty="0"/>
          </a:p>
          <a:p>
            <a:pPr marL="0" lvl="0" indent="0" algn="l" rtl="0">
              <a:lnSpc>
                <a:spcPct val="90000"/>
              </a:lnSpc>
              <a:spcBef>
                <a:spcPts val="1000"/>
              </a:spcBef>
              <a:spcAft>
                <a:spcPts val="0"/>
              </a:spcAft>
              <a:buClr>
                <a:schemeClr val="dk1"/>
              </a:buClr>
              <a:buSzPts val="2800"/>
              <a:buNone/>
            </a:pPr>
            <a:r>
              <a:rPr lang="en-US" sz="1400" u="sng" dirty="0">
                <a:solidFill>
                  <a:schemeClr val="hlink"/>
                </a:solidFill>
                <a:hlinkClick r:id="rId4"/>
              </a:rPr>
              <a:t>https://www.healthline.com/health/emotion-wheel#variations</a:t>
            </a:r>
            <a:endParaRPr lang="en-US" sz="1400" dirty="0"/>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20</a:t>
            </a:fld>
            <a:endParaRPr lang="en-US" dirty="0"/>
          </a:p>
        </p:txBody>
      </p:sp>
      <p:pic>
        <p:nvPicPr>
          <p:cNvPr id="8" name="Google Shape;1231;p24" descr="Mental Health and Frustration – Self-Knowledge Daily – Medium">
            <a:extLst>
              <a:ext uri="{FF2B5EF4-FFF2-40B4-BE49-F238E27FC236}">
                <a16:creationId xmlns:a16="http://schemas.microsoft.com/office/drawing/2014/main" id="{3921DBB0-B1F3-4F8C-B13F-410E5DA9AF26}"/>
              </a:ext>
            </a:extLst>
          </p:cNvPr>
          <p:cNvPicPr preferRelativeResize="0">
            <a:picLocks/>
          </p:cNvPicPr>
          <p:nvPr/>
        </p:nvPicPr>
        <p:blipFill rotWithShape="1">
          <a:blip r:embed="rId5">
            <a:alphaModFix/>
          </a:blip>
          <a:srcRect l="-902" r="-366" b="2"/>
          <a:stretch/>
        </p:blipFill>
        <p:spPr>
          <a:xfrm>
            <a:off x="5410200" y="914400"/>
            <a:ext cx="6096000" cy="5884062"/>
          </a:xfrm>
          <a:prstGeom prst="rect">
            <a:avLst/>
          </a:prstGeom>
          <a:noFill/>
          <a:ln>
            <a:noFill/>
          </a:ln>
        </p:spPr>
      </p:pic>
    </p:spTree>
    <p:extLst>
      <p:ext uri="{BB962C8B-B14F-4D97-AF65-F5344CB8AC3E}">
        <p14:creationId xmlns:p14="http://schemas.microsoft.com/office/powerpoint/2010/main" val="2109274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4760-32E5-604D-9554-AC2AED9E34B5}"/>
              </a:ext>
            </a:extLst>
          </p:cNvPr>
          <p:cNvSpPr>
            <a:spLocks noGrp="1"/>
          </p:cNvSpPr>
          <p:nvPr>
            <p:ph type="title"/>
          </p:nvPr>
        </p:nvSpPr>
        <p:spPr>
          <a:xfrm>
            <a:off x="990600" y="2286000"/>
            <a:ext cx="5943600" cy="1994392"/>
          </a:xfrm>
        </p:spPr>
        <p:txBody>
          <a:bodyPr/>
          <a:lstStyle/>
          <a:p>
            <a:r>
              <a:rPr lang="en-US" dirty="0"/>
              <a:t>Welcoming activities for hybrid learning</a:t>
            </a:r>
          </a:p>
        </p:txBody>
      </p:sp>
      <p:sp>
        <p:nvSpPr>
          <p:cNvPr id="5" name="Content Placeholder 4">
            <a:extLst>
              <a:ext uri="{FF2B5EF4-FFF2-40B4-BE49-F238E27FC236}">
                <a16:creationId xmlns:a16="http://schemas.microsoft.com/office/drawing/2014/main" id="{C1B73FAE-7953-47F4-A24D-71765F619BF0}"/>
              </a:ext>
            </a:extLst>
          </p:cNvPr>
          <p:cNvSpPr>
            <a:spLocks noGrp="1"/>
          </p:cNvSpPr>
          <p:nvPr>
            <p:ph sz="quarter" idx="11"/>
          </p:nvPr>
        </p:nvSpPr>
        <p:spPr>
          <a:xfrm>
            <a:off x="990600" y="4025408"/>
            <a:ext cx="4038600" cy="1994392"/>
          </a:xfrm>
        </p:spPr>
        <p:txBody>
          <a:bodyPr>
            <a:normAutofit/>
          </a:bodyPr>
          <a:lstStyle/>
          <a:p>
            <a:pPr>
              <a:buClr>
                <a:schemeClr val="bg2">
                  <a:lumMod val="60000"/>
                  <a:lumOff val="40000"/>
                </a:schemeClr>
              </a:buClr>
            </a:pPr>
            <a:r>
              <a:rPr lang="en-US" dirty="0"/>
              <a:t>Linked in</a:t>
            </a:r>
          </a:p>
          <a:p>
            <a:pPr>
              <a:buClr>
                <a:schemeClr val="bg2">
                  <a:lumMod val="60000"/>
                  <a:lumOff val="40000"/>
                </a:schemeClr>
              </a:buClr>
            </a:pPr>
            <a:r>
              <a:rPr lang="en-US" dirty="0"/>
              <a:t>ID Numbers</a:t>
            </a:r>
          </a:p>
          <a:p>
            <a:pPr>
              <a:buClr>
                <a:schemeClr val="bg2">
                  <a:lumMod val="60000"/>
                  <a:lumOff val="40000"/>
                </a:schemeClr>
              </a:buClr>
            </a:pPr>
            <a:r>
              <a:rPr lang="en-US" dirty="0"/>
              <a:t>Have you ever</a:t>
            </a:r>
          </a:p>
        </p:txBody>
      </p:sp>
      <p:pic>
        <p:nvPicPr>
          <p:cNvPr id="10" name="Google Shape;1243;p25" descr="Sponsored image">
            <a:extLst>
              <a:ext uri="{FF2B5EF4-FFF2-40B4-BE49-F238E27FC236}">
                <a16:creationId xmlns:a16="http://schemas.microsoft.com/office/drawing/2014/main" id="{2D22FFA2-C742-40E9-9DA1-F73E2D784FE3}"/>
              </a:ext>
            </a:extLst>
          </p:cNvPr>
          <p:cNvPicPr preferRelativeResize="0">
            <a:picLocks/>
          </p:cNvPicPr>
          <p:nvPr/>
        </p:nvPicPr>
        <p:blipFill rotWithShape="1">
          <a:blip r:embed="rId3"/>
          <a:srcRect l="18980" t="15413" r="11426"/>
          <a:stretch/>
        </p:blipFill>
        <p:spPr>
          <a:xfrm>
            <a:off x="6668998" y="533400"/>
            <a:ext cx="4608602" cy="4267200"/>
          </a:xfrm>
          <a:prstGeom prst="rect">
            <a:avLst/>
          </a:prstGeom>
        </p:spPr>
      </p:pic>
    </p:spTree>
    <p:extLst>
      <p:ext uri="{BB962C8B-B14F-4D97-AF65-F5344CB8AC3E}">
        <p14:creationId xmlns:p14="http://schemas.microsoft.com/office/powerpoint/2010/main" val="1999311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C768-DEA3-456D-BDA9-B585F1EAE4C7}"/>
              </a:ext>
            </a:extLst>
          </p:cNvPr>
          <p:cNvSpPr>
            <a:spLocks noGrp="1"/>
          </p:cNvSpPr>
          <p:nvPr>
            <p:ph type="title"/>
          </p:nvPr>
        </p:nvSpPr>
        <p:spPr>
          <a:xfrm>
            <a:off x="0" y="685800"/>
            <a:ext cx="12192000" cy="914400"/>
          </a:xfrm>
        </p:spPr>
        <p:txBody>
          <a:bodyPr/>
          <a:lstStyle/>
          <a:p>
            <a:r>
              <a:rPr lang="en-US" dirty="0"/>
              <a:t>Highly effective teaching and learning is like …</a:t>
            </a:r>
          </a:p>
        </p:txBody>
      </p:sp>
      <p:pic>
        <p:nvPicPr>
          <p:cNvPr id="10" name="Google Shape;1253;p26" descr="A map of green grass&#10;&#10;Description generated with high confidence">
            <a:extLst>
              <a:ext uri="{FF2B5EF4-FFF2-40B4-BE49-F238E27FC236}">
                <a16:creationId xmlns:a16="http://schemas.microsoft.com/office/drawing/2014/main" id="{8FB5068A-74F8-4EA1-A8DE-E6BB67E844E0}"/>
              </a:ext>
            </a:extLst>
          </p:cNvPr>
          <p:cNvPicPr preferRelativeResize="0"/>
          <p:nvPr/>
        </p:nvPicPr>
        <p:blipFill rotWithShape="1">
          <a:blip r:embed="rId3">
            <a:alphaModFix/>
          </a:blip>
          <a:srcRect l="10"/>
          <a:stretch/>
        </p:blipFill>
        <p:spPr>
          <a:xfrm>
            <a:off x="20" y="533399"/>
            <a:ext cx="6095370" cy="3048431"/>
          </a:xfrm>
          <a:prstGeom prst="rect">
            <a:avLst/>
          </a:prstGeom>
          <a:noFill/>
          <a:ln>
            <a:noFill/>
          </a:ln>
        </p:spPr>
      </p:pic>
      <p:pic>
        <p:nvPicPr>
          <p:cNvPr id="11" name="Google Shape;1254;p26" descr="A picture containing sky, outdoor, spring, nature&#10;&#10;Description generated with very high confidence">
            <a:extLst>
              <a:ext uri="{FF2B5EF4-FFF2-40B4-BE49-F238E27FC236}">
                <a16:creationId xmlns:a16="http://schemas.microsoft.com/office/drawing/2014/main" id="{9C3E3D19-E19B-47FD-BEE1-133960181B1C}"/>
              </a:ext>
            </a:extLst>
          </p:cNvPr>
          <p:cNvPicPr preferRelativeResize="0"/>
          <p:nvPr/>
        </p:nvPicPr>
        <p:blipFill rotWithShape="1">
          <a:blip r:embed="rId4">
            <a:alphaModFix/>
          </a:blip>
          <a:srcRect t="15722" r="-3" b="-3"/>
          <a:stretch/>
        </p:blipFill>
        <p:spPr>
          <a:xfrm>
            <a:off x="6172200" y="518804"/>
            <a:ext cx="6019800" cy="3062596"/>
          </a:xfrm>
          <a:prstGeom prst="rect">
            <a:avLst/>
          </a:prstGeom>
          <a:noFill/>
          <a:ln>
            <a:noFill/>
          </a:ln>
        </p:spPr>
      </p:pic>
      <p:pic>
        <p:nvPicPr>
          <p:cNvPr id="12" name="Google Shape;1256;p26" descr="A canyon with a sunset in the background&#10;&#10;Description generated with very high confidence">
            <a:extLst>
              <a:ext uri="{FF2B5EF4-FFF2-40B4-BE49-F238E27FC236}">
                <a16:creationId xmlns:a16="http://schemas.microsoft.com/office/drawing/2014/main" id="{88C6A3F4-F126-41CF-9507-E5A72B8E9DC5}"/>
              </a:ext>
            </a:extLst>
          </p:cNvPr>
          <p:cNvPicPr preferRelativeResize="0">
            <a:picLocks/>
          </p:cNvPicPr>
          <p:nvPr/>
        </p:nvPicPr>
        <p:blipFill rotWithShape="1">
          <a:blip r:embed="rId5">
            <a:alphaModFix/>
          </a:blip>
          <a:srcRect r="22675"/>
          <a:stretch/>
        </p:blipFill>
        <p:spPr>
          <a:xfrm>
            <a:off x="0" y="3672196"/>
            <a:ext cx="6096000" cy="3185804"/>
          </a:xfrm>
          <a:prstGeom prst="rect">
            <a:avLst/>
          </a:prstGeom>
          <a:noFill/>
          <a:ln>
            <a:noFill/>
          </a:ln>
        </p:spPr>
      </p:pic>
      <p:pic>
        <p:nvPicPr>
          <p:cNvPr id="13" name="Google Shape;1257;p26" descr="A picture containing table, nature, food&#10;&#10;Description generated with very high confidence">
            <a:extLst>
              <a:ext uri="{FF2B5EF4-FFF2-40B4-BE49-F238E27FC236}">
                <a16:creationId xmlns:a16="http://schemas.microsoft.com/office/drawing/2014/main" id="{526C48EF-4D4E-4D81-BFF0-B8EDE722BD86}"/>
              </a:ext>
            </a:extLst>
          </p:cNvPr>
          <p:cNvPicPr preferRelativeResize="0"/>
          <p:nvPr/>
        </p:nvPicPr>
        <p:blipFill rotWithShape="1">
          <a:blip r:embed="rId6">
            <a:alphaModFix/>
          </a:blip>
          <a:srcRect t="15623" r="-3" b="94"/>
          <a:stretch/>
        </p:blipFill>
        <p:spPr>
          <a:xfrm>
            <a:off x="6172200" y="3672195"/>
            <a:ext cx="6019800" cy="3185805"/>
          </a:xfrm>
          <a:prstGeom prst="rect">
            <a:avLst/>
          </a:prstGeom>
          <a:noFill/>
          <a:ln>
            <a:noFill/>
          </a:ln>
        </p:spPr>
      </p:pic>
    </p:spTree>
    <p:extLst>
      <p:ext uri="{BB962C8B-B14F-4D97-AF65-F5344CB8AC3E}">
        <p14:creationId xmlns:p14="http://schemas.microsoft.com/office/powerpoint/2010/main" val="3443912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normAutofit/>
          </a:bodyPr>
          <a:lstStyle/>
          <a:p>
            <a:pPr marL="0" marR="0" lvl="0" indent="0" algn="l" rtl="0">
              <a:lnSpc>
                <a:spcPct val="100000"/>
              </a:lnSpc>
              <a:spcBef>
                <a:spcPts val="0"/>
              </a:spcBef>
              <a:spcAft>
                <a:spcPts val="0"/>
              </a:spcAft>
              <a:buClr>
                <a:srgbClr val="000000"/>
              </a:buClr>
              <a:buSzPts val="2000"/>
              <a:buFont typeface="Arial"/>
              <a:buNone/>
            </a:pPr>
            <a:r>
              <a:rPr lang="en-US" sz="3200" i="0" u="none" strike="noStrike" cap="none" dirty="0">
                <a:ea typeface="Avenir"/>
                <a:cs typeface="Avenir"/>
                <a:sym typeface="Avenir"/>
              </a:rPr>
              <a:t>Which road best represents your current emotional state?</a:t>
            </a:r>
            <a:endParaRPr lang="en-US" sz="3200" i="0" u="none" strike="noStrike" cap="none" dirty="0">
              <a:ea typeface="Arial"/>
              <a:cs typeface="Arial"/>
              <a:sym typeface="Arial"/>
            </a:endParaRPr>
          </a:p>
        </p:txBody>
      </p:sp>
      <p:pic>
        <p:nvPicPr>
          <p:cNvPr id="10" name="Google Shape;1263;p27" descr="photo of dirt road with view of mountains and a lake">
            <a:extLst>
              <a:ext uri="{FF2B5EF4-FFF2-40B4-BE49-F238E27FC236}">
                <a16:creationId xmlns:a16="http://schemas.microsoft.com/office/drawing/2014/main" id="{1CD81FFE-AC91-4BB9-BFA1-73068D8AB7CB}"/>
              </a:ext>
            </a:extLst>
          </p:cNvPr>
          <p:cNvPicPr preferRelativeResize="0"/>
          <p:nvPr/>
        </p:nvPicPr>
        <p:blipFill rotWithShape="1">
          <a:blip r:embed="rId3">
            <a:alphaModFix/>
          </a:blip>
          <a:srcRect l="17092" t="1" r="8958" b="8318"/>
          <a:stretch/>
        </p:blipFill>
        <p:spPr>
          <a:xfrm>
            <a:off x="838201" y="1639412"/>
            <a:ext cx="3247168" cy="2223176"/>
          </a:xfrm>
          <a:prstGeom prst="rect">
            <a:avLst/>
          </a:prstGeom>
          <a:noFill/>
          <a:ln>
            <a:noFill/>
          </a:ln>
        </p:spPr>
      </p:pic>
      <p:sp>
        <p:nvSpPr>
          <p:cNvPr id="16" name="Google Shape;1274;p27">
            <a:extLst>
              <a:ext uri="{FF2B5EF4-FFF2-40B4-BE49-F238E27FC236}">
                <a16:creationId xmlns:a16="http://schemas.microsoft.com/office/drawing/2014/main" id="{0AB3B8D6-1907-4FED-B666-005715A4BA71}"/>
              </a:ext>
            </a:extLst>
          </p:cNvPr>
          <p:cNvSpPr txBox="1"/>
          <p:nvPr/>
        </p:nvSpPr>
        <p:spPr>
          <a:xfrm>
            <a:off x="840671" y="1652358"/>
            <a:ext cx="47510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Avenir"/>
                <a:ea typeface="Avenir"/>
                <a:cs typeface="Avenir"/>
                <a:sym typeface="Avenir"/>
              </a:rPr>
              <a:t>1</a:t>
            </a:r>
            <a:endParaRPr sz="1400" b="1" i="0" u="none" strike="noStrike" cap="none" dirty="0">
              <a:solidFill>
                <a:srgbClr val="000000"/>
              </a:solidFill>
              <a:latin typeface="Arial"/>
              <a:ea typeface="Arial"/>
              <a:cs typeface="Arial"/>
              <a:sym typeface="Arial"/>
            </a:endParaRPr>
          </a:p>
        </p:txBody>
      </p:sp>
      <p:pic>
        <p:nvPicPr>
          <p:cNvPr id="11" name="Google Shape;1265;p27" descr="Photo of an aerial view of several intertwined roads and bridges">
            <a:extLst>
              <a:ext uri="{FF2B5EF4-FFF2-40B4-BE49-F238E27FC236}">
                <a16:creationId xmlns:a16="http://schemas.microsoft.com/office/drawing/2014/main" id="{21E85E49-A67A-41F9-947C-4D5333774368}"/>
              </a:ext>
            </a:extLst>
          </p:cNvPr>
          <p:cNvPicPr preferRelativeResize="0"/>
          <p:nvPr/>
        </p:nvPicPr>
        <p:blipFill rotWithShape="1">
          <a:blip r:embed="rId4">
            <a:alphaModFix/>
          </a:blip>
          <a:srcRect l="15783" t="1691" r="25154" b="2458"/>
          <a:stretch/>
        </p:blipFill>
        <p:spPr>
          <a:xfrm>
            <a:off x="4490761" y="1639413"/>
            <a:ext cx="3247168" cy="2223176"/>
          </a:xfrm>
          <a:prstGeom prst="rect">
            <a:avLst/>
          </a:prstGeom>
          <a:noFill/>
          <a:ln>
            <a:noFill/>
          </a:ln>
        </p:spPr>
      </p:pic>
      <p:sp>
        <p:nvSpPr>
          <p:cNvPr id="17" name="Google Shape;1275;p27">
            <a:extLst>
              <a:ext uri="{FF2B5EF4-FFF2-40B4-BE49-F238E27FC236}">
                <a16:creationId xmlns:a16="http://schemas.microsoft.com/office/drawing/2014/main" id="{E74DAC83-E889-45DB-AF48-FD5742FA9275}"/>
              </a:ext>
            </a:extLst>
          </p:cNvPr>
          <p:cNvSpPr txBox="1"/>
          <p:nvPr/>
        </p:nvSpPr>
        <p:spPr>
          <a:xfrm>
            <a:off x="4483042" y="1633647"/>
            <a:ext cx="47510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venir"/>
                <a:ea typeface="Avenir"/>
                <a:cs typeface="Avenir"/>
                <a:sym typeface="Avenir"/>
              </a:rPr>
              <a:t>2</a:t>
            </a:r>
            <a:endParaRPr sz="1400" b="1" i="0" u="none" strike="noStrike" cap="none">
              <a:solidFill>
                <a:srgbClr val="000000"/>
              </a:solidFill>
              <a:latin typeface="Arial"/>
              <a:ea typeface="Arial"/>
              <a:cs typeface="Arial"/>
              <a:sym typeface="Arial"/>
            </a:endParaRPr>
          </a:p>
        </p:txBody>
      </p:sp>
      <p:pic>
        <p:nvPicPr>
          <p:cNvPr id="12" name="Google Shape;1267;p27" descr="Photo of a paved road through a mountain pass">
            <a:extLst>
              <a:ext uri="{FF2B5EF4-FFF2-40B4-BE49-F238E27FC236}">
                <a16:creationId xmlns:a16="http://schemas.microsoft.com/office/drawing/2014/main" id="{8F63962E-3B19-43C5-B43B-681FF1E45F9E}"/>
              </a:ext>
            </a:extLst>
          </p:cNvPr>
          <p:cNvPicPr preferRelativeResize="0"/>
          <p:nvPr/>
        </p:nvPicPr>
        <p:blipFill rotWithShape="1">
          <a:blip r:embed="rId5">
            <a:alphaModFix/>
          </a:blip>
          <a:srcRect t="1415" r="-2" b="17314"/>
          <a:stretch/>
        </p:blipFill>
        <p:spPr>
          <a:xfrm>
            <a:off x="8139472" y="1639412"/>
            <a:ext cx="3242196" cy="2223176"/>
          </a:xfrm>
          <a:prstGeom prst="rect">
            <a:avLst/>
          </a:prstGeom>
          <a:noFill/>
          <a:ln>
            <a:noFill/>
          </a:ln>
        </p:spPr>
      </p:pic>
      <p:sp>
        <p:nvSpPr>
          <p:cNvPr id="18" name="Google Shape;1276;p27">
            <a:extLst>
              <a:ext uri="{FF2B5EF4-FFF2-40B4-BE49-F238E27FC236}">
                <a16:creationId xmlns:a16="http://schemas.microsoft.com/office/drawing/2014/main" id="{4D7B0BF6-0697-4BC5-BE07-21235504D412}"/>
              </a:ext>
            </a:extLst>
          </p:cNvPr>
          <p:cNvSpPr txBox="1"/>
          <p:nvPr/>
        </p:nvSpPr>
        <p:spPr>
          <a:xfrm>
            <a:off x="8139472" y="1652358"/>
            <a:ext cx="47510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Avenir"/>
                <a:ea typeface="Avenir"/>
                <a:cs typeface="Avenir"/>
                <a:sym typeface="Avenir"/>
              </a:rPr>
              <a:t>3</a:t>
            </a:r>
            <a:endParaRPr sz="1400" b="1" i="0" u="none" strike="noStrike" cap="none" dirty="0">
              <a:solidFill>
                <a:srgbClr val="000000"/>
              </a:solidFill>
              <a:latin typeface="Arial"/>
              <a:ea typeface="Arial"/>
              <a:cs typeface="Arial"/>
              <a:sym typeface="Arial"/>
            </a:endParaRPr>
          </a:p>
        </p:txBody>
      </p:sp>
      <p:pic>
        <p:nvPicPr>
          <p:cNvPr id="13" name="Google Shape;1269;p27" descr="Photo of a road closed due to flooding">
            <a:extLst>
              <a:ext uri="{FF2B5EF4-FFF2-40B4-BE49-F238E27FC236}">
                <a16:creationId xmlns:a16="http://schemas.microsoft.com/office/drawing/2014/main" id="{D021DD77-24D6-4E1A-B4AA-1A8ABBE8C925}"/>
              </a:ext>
            </a:extLst>
          </p:cNvPr>
          <p:cNvPicPr preferRelativeResize="0"/>
          <p:nvPr/>
        </p:nvPicPr>
        <p:blipFill rotWithShape="1">
          <a:blip r:embed="rId6">
            <a:alphaModFix/>
          </a:blip>
          <a:srcRect l="12664" r="769" b="-3"/>
          <a:stretch/>
        </p:blipFill>
        <p:spPr>
          <a:xfrm>
            <a:off x="838200" y="4267200"/>
            <a:ext cx="3251114" cy="2322282"/>
          </a:xfrm>
          <a:prstGeom prst="rect">
            <a:avLst/>
          </a:prstGeom>
          <a:noFill/>
          <a:ln>
            <a:noFill/>
          </a:ln>
        </p:spPr>
      </p:pic>
      <p:sp>
        <p:nvSpPr>
          <p:cNvPr id="20" name="Google Shape;1278;p27">
            <a:extLst>
              <a:ext uri="{FF2B5EF4-FFF2-40B4-BE49-F238E27FC236}">
                <a16:creationId xmlns:a16="http://schemas.microsoft.com/office/drawing/2014/main" id="{8590243D-E135-4A86-821F-5976DDE1BC77}"/>
              </a:ext>
            </a:extLst>
          </p:cNvPr>
          <p:cNvSpPr txBox="1"/>
          <p:nvPr/>
        </p:nvSpPr>
        <p:spPr>
          <a:xfrm>
            <a:off x="840671" y="4267200"/>
            <a:ext cx="47510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venir"/>
                <a:ea typeface="Avenir"/>
                <a:cs typeface="Avenir"/>
                <a:sym typeface="Avenir"/>
              </a:rPr>
              <a:t>4</a:t>
            </a:r>
            <a:endParaRPr sz="1400" b="1" i="0" u="none" strike="noStrike" cap="none">
              <a:solidFill>
                <a:srgbClr val="000000"/>
              </a:solidFill>
              <a:latin typeface="Arial"/>
              <a:ea typeface="Arial"/>
              <a:cs typeface="Arial"/>
              <a:sym typeface="Arial"/>
            </a:endParaRPr>
          </a:p>
        </p:txBody>
      </p:sp>
      <p:pic>
        <p:nvPicPr>
          <p:cNvPr id="14" name="Google Shape;1270;p27" descr="photo of a paved road with converging vanishing point where the sun is rising">
            <a:extLst>
              <a:ext uri="{FF2B5EF4-FFF2-40B4-BE49-F238E27FC236}">
                <a16:creationId xmlns:a16="http://schemas.microsoft.com/office/drawing/2014/main" id="{EBD2E8A3-B0FD-4EB3-9B62-F68B4AA611D8}"/>
              </a:ext>
            </a:extLst>
          </p:cNvPr>
          <p:cNvPicPr preferRelativeResize="0"/>
          <p:nvPr/>
        </p:nvPicPr>
        <p:blipFill rotWithShape="1">
          <a:blip r:embed="rId7">
            <a:alphaModFix/>
          </a:blip>
          <a:srcRect l="4770" r="16033" b="-4"/>
          <a:stretch/>
        </p:blipFill>
        <p:spPr>
          <a:xfrm>
            <a:off x="4514499" y="4267200"/>
            <a:ext cx="3265449" cy="2322282"/>
          </a:xfrm>
          <a:prstGeom prst="rect">
            <a:avLst/>
          </a:prstGeom>
          <a:noFill/>
          <a:ln>
            <a:noFill/>
          </a:ln>
        </p:spPr>
      </p:pic>
      <p:sp>
        <p:nvSpPr>
          <p:cNvPr id="19" name="Google Shape;1277;p27">
            <a:extLst>
              <a:ext uri="{FF2B5EF4-FFF2-40B4-BE49-F238E27FC236}">
                <a16:creationId xmlns:a16="http://schemas.microsoft.com/office/drawing/2014/main" id="{6B324BA5-C5BF-45B8-9C98-129B41C2F8A6}"/>
              </a:ext>
            </a:extLst>
          </p:cNvPr>
          <p:cNvSpPr txBox="1"/>
          <p:nvPr/>
        </p:nvSpPr>
        <p:spPr>
          <a:xfrm>
            <a:off x="4525306" y="4267200"/>
            <a:ext cx="47510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venir"/>
                <a:ea typeface="Avenir"/>
                <a:cs typeface="Avenir"/>
                <a:sym typeface="Avenir"/>
              </a:rPr>
              <a:t>5</a:t>
            </a:r>
            <a:endParaRPr sz="1400" b="1" i="0" u="none" strike="noStrike" cap="none">
              <a:solidFill>
                <a:srgbClr val="000000"/>
              </a:solidFill>
              <a:latin typeface="Arial"/>
              <a:ea typeface="Arial"/>
              <a:cs typeface="Arial"/>
              <a:sym typeface="Arial"/>
            </a:endParaRPr>
          </a:p>
        </p:txBody>
      </p:sp>
      <p:pic>
        <p:nvPicPr>
          <p:cNvPr id="15" name="Google Shape;1271;p27" descr="photo of a Multi-laned highway with very heavy traffic">
            <a:extLst>
              <a:ext uri="{FF2B5EF4-FFF2-40B4-BE49-F238E27FC236}">
                <a16:creationId xmlns:a16="http://schemas.microsoft.com/office/drawing/2014/main" id="{8149F1A1-E108-459D-A20D-ABAFD5D369E9}"/>
              </a:ext>
            </a:extLst>
          </p:cNvPr>
          <p:cNvPicPr preferRelativeResize="0"/>
          <p:nvPr/>
        </p:nvPicPr>
        <p:blipFill rotWithShape="1">
          <a:blip r:embed="rId8">
            <a:alphaModFix/>
          </a:blip>
          <a:srcRect l="18653" r="2448"/>
          <a:stretch/>
        </p:blipFill>
        <p:spPr>
          <a:xfrm>
            <a:off x="8127914" y="4267200"/>
            <a:ext cx="3265480" cy="2322282"/>
          </a:xfrm>
          <a:prstGeom prst="rect">
            <a:avLst/>
          </a:prstGeom>
          <a:noFill/>
          <a:ln>
            <a:noFill/>
          </a:ln>
        </p:spPr>
      </p:pic>
      <p:sp>
        <p:nvSpPr>
          <p:cNvPr id="21" name="Google Shape;1279;p27">
            <a:extLst>
              <a:ext uri="{FF2B5EF4-FFF2-40B4-BE49-F238E27FC236}">
                <a16:creationId xmlns:a16="http://schemas.microsoft.com/office/drawing/2014/main" id="{A5D33DD6-FB1A-4206-BF6E-9EB2589D8686}"/>
              </a:ext>
            </a:extLst>
          </p:cNvPr>
          <p:cNvSpPr txBox="1"/>
          <p:nvPr/>
        </p:nvSpPr>
        <p:spPr>
          <a:xfrm>
            <a:off x="8127914" y="4267200"/>
            <a:ext cx="47510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venir"/>
                <a:ea typeface="Avenir"/>
                <a:cs typeface="Avenir"/>
                <a:sym typeface="Avenir"/>
              </a:rPr>
              <a:t>6</a:t>
            </a:r>
            <a:endParaRPr sz="1400" b="1" i="0" u="none" strike="noStrike" cap="none">
              <a:solidFill>
                <a:srgbClr val="000000"/>
              </a:solidFill>
              <a:latin typeface="Arial"/>
              <a:ea typeface="Arial"/>
              <a:cs typeface="Arial"/>
              <a:sym typeface="Arial"/>
            </a:endParaRPr>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23</a:t>
            </a:fld>
            <a:endParaRPr lang="en-US" dirty="0"/>
          </a:p>
        </p:txBody>
      </p:sp>
    </p:spTree>
    <p:extLst>
      <p:ext uri="{BB962C8B-B14F-4D97-AF65-F5344CB8AC3E}">
        <p14:creationId xmlns:p14="http://schemas.microsoft.com/office/powerpoint/2010/main" val="1724206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5CFE0-AF7C-4683-8C9E-E7ED04262FD3}"/>
              </a:ext>
            </a:extLst>
          </p:cNvPr>
          <p:cNvSpPr>
            <a:spLocks noGrp="1"/>
          </p:cNvSpPr>
          <p:nvPr>
            <p:ph type="title"/>
          </p:nvPr>
        </p:nvSpPr>
        <p:spPr>
          <a:xfrm>
            <a:off x="0" y="2209800"/>
            <a:ext cx="12192000" cy="914400"/>
          </a:xfrm>
        </p:spPr>
        <p:txBody>
          <a:bodyPr/>
          <a:lstStyle/>
          <a:p>
            <a:r>
              <a:rPr lang="en-US" dirty="0"/>
              <a:t>Virtual teaching is like …</a:t>
            </a:r>
          </a:p>
        </p:txBody>
      </p:sp>
      <p:pic>
        <p:nvPicPr>
          <p:cNvPr id="8" name="Google Shape;1285;p28" descr="A photo of a beautiful waterfall">
            <a:extLst>
              <a:ext uri="{FF2B5EF4-FFF2-40B4-BE49-F238E27FC236}">
                <a16:creationId xmlns:a16="http://schemas.microsoft.com/office/drawing/2014/main" id="{64D9699B-A154-4F81-AE81-CBD9499AB8ED}"/>
              </a:ext>
            </a:extLst>
          </p:cNvPr>
          <p:cNvPicPr preferRelativeResize="0"/>
          <p:nvPr/>
        </p:nvPicPr>
        <p:blipFill rotWithShape="1">
          <a:blip r:embed="rId3">
            <a:alphaModFix/>
          </a:blip>
          <a:srcRect t="22032" r="-3" b="6082"/>
          <a:stretch/>
        </p:blipFill>
        <p:spPr>
          <a:xfrm>
            <a:off x="-1442" y="519749"/>
            <a:ext cx="7293024" cy="2693176"/>
          </a:xfrm>
          <a:custGeom>
            <a:avLst/>
            <a:gdLst/>
            <a:ahLst/>
            <a:cxnLst/>
            <a:rect l="l" t="t" r="r" b="b"/>
            <a:pathLst>
              <a:path w="7215401" h="2969304" extrusionOk="0">
                <a:moveTo>
                  <a:pt x="0" y="0"/>
                </a:moveTo>
                <a:lnTo>
                  <a:pt x="677334" y="0"/>
                </a:lnTo>
                <a:lnTo>
                  <a:pt x="1168036" y="0"/>
                </a:lnTo>
                <a:lnTo>
                  <a:pt x="1205499" y="0"/>
                </a:lnTo>
                <a:lnTo>
                  <a:pt x="1647632" y="0"/>
                </a:lnTo>
                <a:lnTo>
                  <a:pt x="7215401" y="0"/>
                </a:lnTo>
                <a:lnTo>
                  <a:pt x="5840224" y="2969304"/>
                </a:lnTo>
                <a:lnTo>
                  <a:pt x="0" y="2969304"/>
                </a:lnTo>
                <a:close/>
              </a:path>
            </a:pathLst>
          </a:custGeom>
          <a:noFill/>
          <a:ln>
            <a:noFill/>
          </a:ln>
        </p:spPr>
      </p:pic>
      <p:pic>
        <p:nvPicPr>
          <p:cNvPr id="9" name="Google Shape;1286;p28" descr="A photo of a person riding a paddle board on a body of water">
            <a:extLst>
              <a:ext uri="{FF2B5EF4-FFF2-40B4-BE49-F238E27FC236}">
                <a16:creationId xmlns:a16="http://schemas.microsoft.com/office/drawing/2014/main" id="{34020BB2-70B0-4169-BE99-7139D53D672E}"/>
              </a:ext>
            </a:extLst>
          </p:cNvPr>
          <p:cNvPicPr preferRelativeResize="0"/>
          <p:nvPr/>
        </p:nvPicPr>
        <p:blipFill rotWithShape="1">
          <a:blip r:embed="rId4">
            <a:alphaModFix/>
          </a:blip>
          <a:srcRect t="24113" r="-3" b="3844"/>
          <a:stretch/>
        </p:blipFill>
        <p:spPr>
          <a:xfrm>
            <a:off x="5715000" y="519749"/>
            <a:ext cx="6569769" cy="3366451"/>
          </a:xfrm>
          <a:custGeom>
            <a:avLst/>
            <a:gdLst/>
            <a:ahLst/>
            <a:cxnLst/>
            <a:rect l="l" t="t" r="r" b="b"/>
            <a:pathLst>
              <a:path w="6569769" h="3750734" extrusionOk="0">
                <a:moveTo>
                  <a:pt x="1738471" y="0"/>
                </a:moveTo>
                <a:lnTo>
                  <a:pt x="6569769" y="0"/>
                </a:lnTo>
                <a:lnTo>
                  <a:pt x="6569769" y="3750734"/>
                </a:lnTo>
                <a:lnTo>
                  <a:pt x="0" y="3750734"/>
                </a:lnTo>
                <a:close/>
              </a:path>
            </a:pathLst>
          </a:custGeom>
          <a:noFill/>
          <a:ln>
            <a:noFill/>
          </a:ln>
        </p:spPr>
      </p:pic>
      <p:pic>
        <p:nvPicPr>
          <p:cNvPr id="15" name="Google Shape;1288;p28" descr="A photo of a an adult mountain climber tethered to the side of a cliff with ropes">
            <a:extLst>
              <a:ext uri="{FF2B5EF4-FFF2-40B4-BE49-F238E27FC236}">
                <a16:creationId xmlns:a16="http://schemas.microsoft.com/office/drawing/2014/main" id="{D353910C-F777-48D6-A278-3D0375F97CA1}"/>
              </a:ext>
            </a:extLst>
          </p:cNvPr>
          <p:cNvPicPr preferRelativeResize="0"/>
          <p:nvPr/>
        </p:nvPicPr>
        <p:blipFill rotWithShape="1">
          <a:blip r:embed="rId5">
            <a:alphaModFix/>
          </a:blip>
          <a:srcRect r="1" b="19176"/>
          <a:stretch/>
        </p:blipFill>
        <p:spPr>
          <a:xfrm>
            <a:off x="-228600" y="3317798"/>
            <a:ext cx="6548920" cy="3616402"/>
          </a:xfrm>
          <a:custGeom>
            <a:avLst/>
            <a:gdLst/>
            <a:ahLst/>
            <a:cxnLst/>
            <a:rect l="l" t="t" r="r" b="b"/>
            <a:pathLst>
              <a:path w="6209553" h="3751536" extrusionOk="0">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ln>
            <a:noFill/>
          </a:ln>
        </p:spPr>
      </p:pic>
      <p:pic>
        <p:nvPicPr>
          <p:cNvPr id="14" name="Google Shape;1287;p28" descr="A photo  of a group of people riding on a raft in the water">
            <a:extLst>
              <a:ext uri="{FF2B5EF4-FFF2-40B4-BE49-F238E27FC236}">
                <a16:creationId xmlns:a16="http://schemas.microsoft.com/office/drawing/2014/main" id="{650E8BCF-4462-466D-8F9D-15E609000273}"/>
              </a:ext>
            </a:extLst>
          </p:cNvPr>
          <p:cNvPicPr preferRelativeResize="0"/>
          <p:nvPr/>
        </p:nvPicPr>
        <p:blipFill rotWithShape="1">
          <a:blip r:embed="rId6">
            <a:alphaModFix/>
          </a:blip>
          <a:srcRect t="12309" b="35589"/>
          <a:stretch/>
        </p:blipFill>
        <p:spPr>
          <a:xfrm>
            <a:off x="4191000" y="4009216"/>
            <a:ext cx="8425563" cy="2885521"/>
          </a:xfrm>
          <a:custGeom>
            <a:avLst/>
            <a:gdLst/>
            <a:ahLst/>
            <a:cxnLst/>
            <a:rect l="l" t="t" r="r" b="b"/>
            <a:pathLst>
              <a:path w="8009991" h="2970106" extrusionOk="0">
                <a:moveTo>
                  <a:pt x="1376648" y="0"/>
                </a:moveTo>
                <a:lnTo>
                  <a:pt x="8009991" y="0"/>
                </a:lnTo>
                <a:lnTo>
                  <a:pt x="8009991" y="2970106"/>
                </a:lnTo>
                <a:lnTo>
                  <a:pt x="0" y="2970106"/>
                </a:lnTo>
                <a:close/>
              </a:path>
            </a:pathLst>
          </a:custGeom>
          <a:noFill/>
          <a:ln>
            <a:noFill/>
          </a:ln>
        </p:spPr>
      </p:pic>
    </p:spTree>
    <p:extLst>
      <p:ext uri="{BB962C8B-B14F-4D97-AF65-F5344CB8AC3E}">
        <p14:creationId xmlns:p14="http://schemas.microsoft.com/office/powerpoint/2010/main" val="1694553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lstStyle/>
          <a:p>
            <a:r>
              <a:rPr lang="en-US" dirty="0"/>
              <a:t>What made you smile in the past two weeks</a:t>
            </a:r>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25</a:t>
            </a:fld>
            <a:endParaRPr lang="en-US" dirty="0"/>
          </a:p>
        </p:txBody>
      </p:sp>
      <p:pic>
        <p:nvPicPr>
          <p:cNvPr id="10" name="Google Shape;1294;p29" descr="High School Students At School Wearing N95 Face Masks ...">
            <a:extLst>
              <a:ext uri="{FF2B5EF4-FFF2-40B4-BE49-F238E27FC236}">
                <a16:creationId xmlns:a16="http://schemas.microsoft.com/office/drawing/2014/main" id="{0CD8D1D1-0B32-4943-8602-39122B457A95}"/>
              </a:ext>
            </a:extLst>
          </p:cNvPr>
          <p:cNvPicPr preferRelativeResize="0"/>
          <p:nvPr/>
        </p:nvPicPr>
        <p:blipFill rotWithShape="1">
          <a:blip r:embed="rId3">
            <a:alphaModFix/>
          </a:blip>
          <a:srcRect t="14098" b="19171"/>
          <a:stretch/>
        </p:blipFill>
        <p:spPr>
          <a:xfrm>
            <a:off x="0" y="1447800"/>
            <a:ext cx="12225327" cy="5410199"/>
          </a:xfrm>
          <a:prstGeom prst="rect">
            <a:avLst/>
          </a:prstGeom>
          <a:noFill/>
          <a:ln>
            <a:noFill/>
          </a:ln>
        </p:spPr>
      </p:pic>
    </p:spTree>
    <p:extLst>
      <p:ext uri="{BB962C8B-B14F-4D97-AF65-F5344CB8AC3E}">
        <p14:creationId xmlns:p14="http://schemas.microsoft.com/office/powerpoint/2010/main" val="2789677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lstStyle/>
          <a:p>
            <a:r>
              <a:rPr lang="en-US" dirty="0"/>
              <a:t>Morning check-in</a:t>
            </a:r>
          </a:p>
        </p:txBody>
      </p:sp>
      <p:sp>
        <p:nvSpPr>
          <p:cNvPr id="6" name="Google Shape;1314;p30">
            <a:extLst>
              <a:ext uri="{FF2B5EF4-FFF2-40B4-BE49-F238E27FC236}">
                <a16:creationId xmlns:a16="http://schemas.microsoft.com/office/drawing/2014/main" id="{88998005-1267-4D36-AFC7-4E76238C168E}"/>
              </a:ext>
            </a:extLst>
          </p:cNvPr>
          <p:cNvSpPr txBox="1"/>
          <p:nvPr/>
        </p:nvSpPr>
        <p:spPr>
          <a:xfrm>
            <a:off x="474136" y="2061156"/>
            <a:ext cx="33666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https://bit.ly/3qmmmxg</a:t>
            </a:r>
            <a:endParaRPr sz="1800" b="0" i="0" u="none" strike="noStrike" cap="none" dirty="0">
              <a:solidFill>
                <a:schemeClr val="dk1"/>
              </a:solidFill>
              <a:latin typeface="Arial"/>
              <a:ea typeface="Arial"/>
              <a:cs typeface="Arial"/>
              <a:sym typeface="Arial"/>
            </a:endParaRPr>
          </a:p>
        </p:txBody>
      </p:sp>
      <p:pic>
        <p:nvPicPr>
          <p:cNvPr id="5" name="Google Shape;1313;p30" descr="A photo of an alarm clock and a cup of coffee">
            <a:extLst>
              <a:ext uri="{FF2B5EF4-FFF2-40B4-BE49-F238E27FC236}">
                <a16:creationId xmlns:a16="http://schemas.microsoft.com/office/drawing/2014/main" id="{75804F25-7ED9-4330-9FD9-9381787A70B8}"/>
              </a:ext>
            </a:extLst>
          </p:cNvPr>
          <p:cNvPicPr preferRelativeResize="0"/>
          <p:nvPr/>
        </p:nvPicPr>
        <p:blipFill rotWithShape="1">
          <a:blip r:embed="rId3">
            <a:alphaModFix/>
          </a:blip>
          <a:srcRect/>
          <a:stretch/>
        </p:blipFill>
        <p:spPr>
          <a:xfrm>
            <a:off x="4953000" y="2061156"/>
            <a:ext cx="6764864" cy="4414073"/>
          </a:xfrm>
          <a:prstGeom prst="rect">
            <a:avLst/>
          </a:prstGeom>
          <a:noFill/>
          <a:ln>
            <a:noFill/>
          </a:ln>
        </p:spPr>
      </p:pic>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26</a:t>
            </a:fld>
            <a:endParaRPr lang="en-US" dirty="0"/>
          </a:p>
        </p:txBody>
      </p:sp>
    </p:spTree>
    <p:extLst>
      <p:ext uri="{BB962C8B-B14F-4D97-AF65-F5344CB8AC3E}">
        <p14:creationId xmlns:p14="http://schemas.microsoft.com/office/powerpoint/2010/main" val="662210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4760-32E5-604D-9554-AC2AED9E34B5}"/>
              </a:ext>
            </a:extLst>
          </p:cNvPr>
          <p:cNvSpPr>
            <a:spLocks noGrp="1"/>
          </p:cNvSpPr>
          <p:nvPr>
            <p:ph type="title"/>
          </p:nvPr>
        </p:nvSpPr>
        <p:spPr>
          <a:xfrm>
            <a:off x="990600" y="2286000"/>
            <a:ext cx="4800600" cy="664797"/>
          </a:xfrm>
        </p:spPr>
        <p:txBody>
          <a:bodyPr/>
          <a:lstStyle/>
          <a:p>
            <a:r>
              <a:rPr lang="en-US" dirty="0"/>
              <a:t>Reflection</a:t>
            </a:r>
          </a:p>
        </p:txBody>
      </p:sp>
      <p:sp>
        <p:nvSpPr>
          <p:cNvPr id="5" name="Content Placeholder 5">
            <a:extLst>
              <a:ext uri="{FF2B5EF4-FFF2-40B4-BE49-F238E27FC236}">
                <a16:creationId xmlns:a16="http://schemas.microsoft.com/office/drawing/2014/main" id="{179FEB27-6C25-4FB2-8F1F-3491070EBB11}"/>
              </a:ext>
            </a:extLst>
          </p:cNvPr>
          <p:cNvSpPr>
            <a:spLocks noGrp="1"/>
          </p:cNvSpPr>
          <p:nvPr>
            <p:ph sz="quarter" idx="11"/>
          </p:nvPr>
        </p:nvSpPr>
        <p:spPr>
          <a:xfrm>
            <a:off x="990600" y="3042685"/>
            <a:ext cx="5300290" cy="3586715"/>
          </a:xfrm>
        </p:spPr>
        <p:txBody>
          <a:bodyPr/>
          <a:lstStyle/>
          <a:p>
            <a:r>
              <a:rPr lang="en-US" dirty="0"/>
              <a:t>What was it like for you to participate in these activities?</a:t>
            </a:r>
          </a:p>
          <a:p>
            <a:r>
              <a:rPr lang="en-US" dirty="0"/>
              <a:t>What were some things that you appreciated about the activities? Challenges?</a:t>
            </a:r>
          </a:p>
          <a:p>
            <a:r>
              <a:rPr lang="en-US" dirty="0"/>
              <a:t>What SEL skills did you use?</a:t>
            </a:r>
          </a:p>
        </p:txBody>
      </p:sp>
      <p:pic>
        <p:nvPicPr>
          <p:cNvPr id="6" name="Google Shape;1322;p31" descr="We asked kids to send us their burning questions – here ...">
            <a:extLst>
              <a:ext uri="{FF2B5EF4-FFF2-40B4-BE49-F238E27FC236}">
                <a16:creationId xmlns:a16="http://schemas.microsoft.com/office/drawing/2014/main" id="{52AE17CB-8963-43D1-8FFB-3EF43F0DEC22}"/>
              </a:ext>
            </a:extLst>
          </p:cNvPr>
          <p:cNvPicPr preferRelativeResize="0"/>
          <p:nvPr/>
        </p:nvPicPr>
        <p:blipFill rotWithShape="1">
          <a:blip r:embed="rId3">
            <a:alphaModFix/>
          </a:blip>
          <a:srcRect l="33638" b="-1"/>
          <a:stretch/>
        </p:blipFill>
        <p:spPr>
          <a:xfrm>
            <a:off x="6290890" y="533400"/>
            <a:ext cx="5672510" cy="579120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ln>
            <a:noFill/>
          </a:ln>
          <a:effectLst>
            <a:outerShdw blurRad="50800" dist="38100" algn="l" rotWithShape="0">
              <a:srgbClr val="D8D8D8">
                <a:alpha val="29411"/>
              </a:srgbClr>
            </a:outerShdw>
          </a:effectLst>
        </p:spPr>
      </p:pic>
    </p:spTree>
    <p:extLst>
      <p:ext uri="{BB962C8B-B14F-4D97-AF65-F5344CB8AC3E}">
        <p14:creationId xmlns:p14="http://schemas.microsoft.com/office/powerpoint/2010/main" val="3183360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lstStyle/>
          <a:p>
            <a:r>
              <a:rPr lang="en-US" dirty="0"/>
              <a:t>Break time 1</a:t>
            </a:r>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28</a:t>
            </a:fld>
            <a:endParaRPr lang="en-US" dirty="0"/>
          </a:p>
        </p:txBody>
      </p:sp>
      <p:pic>
        <p:nvPicPr>
          <p:cNvPr id="5" name="Google Shape;1412;p39" descr="A plate with coffee beans surrounding a cup of cappuccino">
            <a:extLst>
              <a:ext uri="{FF2B5EF4-FFF2-40B4-BE49-F238E27FC236}">
                <a16:creationId xmlns:a16="http://schemas.microsoft.com/office/drawing/2014/main" id="{E4D82619-F2A0-40BA-9C92-524FB0091F52}"/>
              </a:ext>
            </a:extLst>
          </p:cNvPr>
          <p:cNvPicPr preferRelativeResize="0"/>
          <p:nvPr/>
        </p:nvPicPr>
        <p:blipFill rotWithShape="1">
          <a:blip r:embed="rId3">
            <a:alphaModFix/>
          </a:blip>
          <a:srcRect l="29" t="8490" r="-29" b="24529"/>
          <a:stretch/>
        </p:blipFill>
        <p:spPr>
          <a:xfrm>
            <a:off x="3563" y="1447800"/>
            <a:ext cx="12191981" cy="5410199"/>
          </a:xfrm>
          <a:prstGeom prst="rect">
            <a:avLst/>
          </a:prstGeom>
          <a:noFill/>
          <a:ln>
            <a:noFill/>
          </a:ln>
        </p:spPr>
      </p:pic>
    </p:spTree>
    <p:extLst>
      <p:ext uri="{BB962C8B-B14F-4D97-AF65-F5344CB8AC3E}">
        <p14:creationId xmlns:p14="http://schemas.microsoft.com/office/powerpoint/2010/main" val="879840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normAutofit fontScale="90000"/>
          </a:bodyPr>
          <a:lstStyle/>
          <a:p>
            <a:r>
              <a:rPr lang="en-US" dirty="0"/>
              <a:t>Using the CASEL 3 Signature Practices Playbook 2</a:t>
            </a:r>
          </a:p>
        </p:txBody>
      </p:sp>
      <p:sp>
        <p:nvSpPr>
          <p:cNvPr id="5" name="Content Placeholder 4">
            <a:extLst>
              <a:ext uri="{FF2B5EF4-FFF2-40B4-BE49-F238E27FC236}">
                <a16:creationId xmlns:a16="http://schemas.microsoft.com/office/drawing/2014/main" id="{A02B627E-B718-DB48-A7D5-4ECD2D21AD6C}"/>
              </a:ext>
            </a:extLst>
          </p:cNvPr>
          <p:cNvSpPr>
            <a:spLocks noGrp="1"/>
          </p:cNvSpPr>
          <p:nvPr>
            <p:ph sz="quarter" idx="10"/>
          </p:nvPr>
        </p:nvSpPr>
        <p:spPr/>
        <p:txBody>
          <a:bodyPr/>
          <a:lstStyle/>
          <a:p>
            <a:r>
              <a:rPr lang="en-US" dirty="0"/>
              <a:t>Complete the following...</a:t>
            </a:r>
          </a:p>
        </p:txBody>
      </p:sp>
      <p:pic>
        <p:nvPicPr>
          <p:cNvPr id="8" name="Google Shape;1130;p17" descr="Notice/Wonder Chart Headers by Colorful in Kinder | TpT">
            <a:extLst>
              <a:ext uri="{FF2B5EF4-FFF2-40B4-BE49-F238E27FC236}">
                <a16:creationId xmlns:a16="http://schemas.microsoft.com/office/drawing/2014/main" id="{426E2EF8-FA51-49C4-8151-0B41D3BE9605}"/>
              </a:ext>
            </a:extLst>
          </p:cNvPr>
          <p:cNvPicPr preferRelativeResize="0"/>
          <p:nvPr/>
        </p:nvPicPr>
        <p:blipFill rotWithShape="1">
          <a:blip r:embed="rId3">
            <a:alphaModFix/>
          </a:blip>
          <a:srcRect l="-2023" t="1999" r="2024" b="58780"/>
          <a:stretch/>
        </p:blipFill>
        <p:spPr>
          <a:xfrm>
            <a:off x="381000" y="2268379"/>
            <a:ext cx="2871726" cy="1336353"/>
          </a:xfrm>
          <a:prstGeom prst="rect">
            <a:avLst/>
          </a:prstGeom>
          <a:noFill/>
          <a:ln>
            <a:noFill/>
          </a:ln>
        </p:spPr>
      </p:pic>
      <p:pic>
        <p:nvPicPr>
          <p:cNvPr id="9" name="Google Shape;1130;p17" descr="Notice/Wonder Chart Headers by Colorful in Kinder | TpT">
            <a:extLst>
              <a:ext uri="{FF2B5EF4-FFF2-40B4-BE49-F238E27FC236}">
                <a16:creationId xmlns:a16="http://schemas.microsoft.com/office/drawing/2014/main" id="{24DD8736-DA28-4780-8273-D037FF115301}"/>
              </a:ext>
            </a:extLst>
          </p:cNvPr>
          <p:cNvPicPr preferRelativeResize="0"/>
          <p:nvPr/>
        </p:nvPicPr>
        <p:blipFill rotWithShape="1">
          <a:blip r:embed="rId3">
            <a:alphaModFix/>
          </a:blip>
          <a:srcRect l="1" t="47079" r="1" b="13700"/>
          <a:stretch/>
        </p:blipFill>
        <p:spPr>
          <a:xfrm>
            <a:off x="3886200" y="2226964"/>
            <a:ext cx="3085622" cy="1435889"/>
          </a:xfrm>
          <a:prstGeom prst="rect">
            <a:avLst/>
          </a:prstGeom>
          <a:noFill/>
          <a:ln>
            <a:noFill/>
          </a:ln>
        </p:spPr>
      </p:pic>
      <p:pic>
        <p:nvPicPr>
          <p:cNvPr id="10" name="Google Shape;1133;p17" descr="Qr code that links to CASEL Playbook">
            <a:extLst>
              <a:ext uri="{FF2B5EF4-FFF2-40B4-BE49-F238E27FC236}">
                <a16:creationId xmlns:a16="http://schemas.microsoft.com/office/drawing/2014/main" id="{A23996E9-345D-478D-8589-B4035A6E76C3}"/>
              </a:ext>
            </a:extLst>
          </p:cNvPr>
          <p:cNvPicPr preferRelativeResize="0"/>
          <p:nvPr/>
        </p:nvPicPr>
        <p:blipFill rotWithShape="1">
          <a:blip r:embed="rId4">
            <a:alphaModFix/>
          </a:blip>
          <a:srcRect/>
          <a:stretch/>
        </p:blipFill>
        <p:spPr>
          <a:xfrm>
            <a:off x="9067800" y="1676400"/>
            <a:ext cx="2743200" cy="2743200"/>
          </a:xfrm>
          <a:prstGeom prst="rect">
            <a:avLst/>
          </a:prstGeom>
          <a:noFill/>
          <a:ln>
            <a:noFill/>
          </a:ln>
        </p:spPr>
      </p:pic>
      <p:sp>
        <p:nvSpPr>
          <p:cNvPr id="6" name="Content Placeholder 5">
            <a:extLst>
              <a:ext uri="{FF2B5EF4-FFF2-40B4-BE49-F238E27FC236}">
                <a16:creationId xmlns:a16="http://schemas.microsoft.com/office/drawing/2014/main" id="{EF9709F3-C9A1-784C-A247-3A8C1ED9A916}"/>
              </a:ext>
            </a:extLst>
          </p:cNvPr>
          <p:cNvSpPr>
            <a:spLocks noGrp="1"/>
          </p:cNvSpPr>
          <p:nvPr>
            <p:ph sz="quarter" idx="11"/>
          </p:nvPr>
        </p:nvSpPr>
        <p:spPr>
          <a:xfrm>
            <a:off x="504497" y="3657598"/>
            <a:ext cx="8915400" cy="2667001"/>
          </a:xfrm>
        </p:spPr>
        <p:txBody>
          <a:bodyPr/>
          <a:lstStyle/>
          <a:p>
            <a:r>
              <a:rPr lang="en-US" b="1" dirty="0"/>
              <a:t>On page 10 read the information on Welcoming/Inclusion Activities</a:t>
            </a:r>
          </a:p>
          <a:p>
            <a:r>
              <a:rPr lang="en-US" dirty="0"/>
              <a:t>What are your I notice?, I wonder? Considerations for using these activities in a virtual environments? Place your responses on the PADLET</a:t>
            </a:r>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29</a:t>
            </a:fld>
            <a:endParaRPr lang="en-US" dirty="0"/>
          </a:p>
        </p:txBody>
      </p:sp>
    </p:spTree>
    <p:extLst>
      <p:ext uri="{BB962C8B-B14F-4D97-AF65-F5344CB8AC3E}">
        <p14:creationId xmlns:p14="http://schemas.microsoft.com/office/powerpoint/2010/main" val="30797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192512-4EAC-0F42-BE3D-CD8EE7DF917E}"/>
              </a:ext>
            </a:extLst>
          </p:cNvPr>
          <p:cNvSpPr>
            <a:spLocks noGrp="1"/>
          </p:cNvSpPr>
          <p:nvPr>
            <p:ph type="title"/>
          </p:nvPr>
        </p:nvSpPr>
        <p:spPr/>
        <p:txBody>
          <a:bodyPr>
            <a:noAutofit/>
          </a:bodyPr>
          <a:lstStyle/>
          <a:p>
            <a:pPr marL="0" marR="0" lvl="0" indent="0" algn="l" rtl="0">
              <a:lnSpc>
                <a:spcPct val="90000"/>
              </a:lnSpc>
              <a:spcBef>
                <a:spcPts val="0"/>
              </a:spcBef>
              <a:spcAft>
                <a:spcPts val="0"/>
              </a:spcAft>
              <a:buClr>
                <a:srgbClr val="000000"/>
              </a:buClr>
              <a:buSzPts val="2800"/>
              <a:buFont typeface="Arial"/>
              <a:buNone/>
            </a:pPr>
            <a:r>
              <a:rPr lang="en-US" sz="3400" b="1" i="0" u="none" strike="noStrike" cap="none" dirty="0">
                <a:ea typeface="Calibri"/>
                <a:cs typeface="Calibri"/>
                <a:sym typeface="Calibri"/>
              </a:rPr>
              <a:t>Norms: </a:t>
            </a:r>
            <a:r>
              <a:rPr lang="en-US" sz="3400" b="0" i="0" u="none" strike="noStrike" cap="none" dirty="0">
                <a:ea typeface="Calibri"/>
                <a:cs typeface="Calibri"/>
                <a:sym typeface="Calibri"/>
              </a:rPr>
              <a:t>General best practices of all productive groups</a:t>
            </a:r>
            <a:endParaRPr lang="en-US" sz="3400" b="0" i="0" u="none" strike="noStrike" cap="none" dirty="0">
              <a:ea typeface="Arial"/>
              <a:cs typeface="Arial"/>
              <a:sym typeface="Arial"/>
            </a:endParaRPr>
          </a:p>
        </p:txBody>
      </p:sp>
      <p:sp>
        <p:nvSpPr>
          <p:cNvPr id="9" name="Content Placeholder 8">
            <a:extLst>
              <a:ext uri="{FF2B5EF4-FFF2-40B4-BE49-F238E27FC236}">
                <a16:creationId xmlns:a16="http://schemas.microsoft.com/office/drawing/2014/main" id="{D9CC4BF8-1E30-944C-92FE-EBA5461F00A4}"/>
              </a:ext>
            </a:extLst>
          </p:cNvPr>
          <p:cNvSpPr>
            <a:spLocks noGrp="1"/>
          </p:cNvSpPr>
          <p:nvPr>
            <p:ph sz="quarter" idx="10"/>
          </p:nvPr>
        </p:nvSpPr>
        <p:spPr/>
        <p:txBody>
          <a:bodyPr/>
          <a:lstStyle/>
          <a:p>
            <a:r>
              <a:rPr lang="en-US" dirty="0"/>
              <a:t>We agree…</a:t>
            </a:r>
          </a:p>
        </p:txBody>
      </p:sp>
      <p:sp>
        <p:nvSpPr>
          <p:cNvPr id="10" name="Content Placeholder 9">
            <a:extLst>
              <a:ext uri="{FF2B5EF4-FFF2-40B4-BE49-F238E27FC236}">
                <a16:creationId xmlns:a16="http://schemas.microsoft.com/office/drawing/2014/main" id="{E6622812-435B-FE4E-8A8A-6E6756F8EF20}"/>
              </a:ext>
            </a:extLst>
          </p:cNvPr>
          <p:cNvSpPr>
            <a:spLocks noGrp="1"/>
          </p:cNvSpPr>
          <p:nvPr>
            <p:ph sz="quarter" idx="11"/>
          </p:nvPr>
        </p:nvSpPr>
        <p:spPr>
          <a:xfrm>
            <a:off x="533400" y="2285999"/>
            <a:ext cx="5334000" cy="4191001"/>
          </a:xfrm>
        </p:spPr>
        <p:txBody>
          <a:bodyPr>
            <a:noAutofit/>
          </a:bodyPr>
          <a:lstStyle/>
          <a:p>
            <a:pPr marL="0" marR="0" lvl="0" indent="0" algn="l" rtl="0">
              <a:lnSpc>
                <a:spcPct val="90000"/>
              </a:lnSpc>
              <a:spcBef>
                <a:spcPts val="600"/>
              </a:spcBef>
              <a:spcAft>
                <a:spcPts val="0"/>
              </a:spcAft>
              <a:buClr>
                <a:srgbClr val="000000"/>
              </a:buClr>
              <a:buSzPts val="1700"/>
              <a:buFont typeface="Arial"/>
              <a:buNone/>
            </a:pPr>
            <a:r>
              <a:rPr lang="en-US" sz="2000" b="1" i="0" u="none" strike="noStrike" cap="none" dirty="0">
                <a:solidFill>
                  <a:schemeClr val="dk1"/>
                </a:solidFill>
                <a:latin typeface="+mj-lt"/>
                <a:ea typeface="Calibri"/>
                <a:cs typeface="Calibri"/>
                <a:sym typeface="Calibri"/>
              </a:rPr>
              <a:t>To proactively see and consider diverse voices, ideas, and perspectives</a:t>
            </a:r>
          </a:p>
          <a:p>
            <a:pPr marR="0" lvl="1" algn="l" rtl="0">
              <a:lnSpc>
                <a:spcPct val="90000"/>
              </a:lnSpc>
              <a:spcBef>
                <a:spcPts val="600"/>
              </a:spcBef>
              <a:spcAft>
                <a:spcPts val="0"/>
              </a:spcAft>
              <a:buClr>
                <a:schemeClr val="bg2">
                  <a:lumMod val="75000"/>
                </a:schemeClr>
              </a:buClr>
              <a:buSzPts val="1700"/>
            </a:pPr>
            <a:r>
              <a:rPr lang="en-US" sz="2000" b="0" i="0" u="none" strike="noStrike" cap="none" dirty="0">
                <a:solidFill>
                  <a:schemeClr val="dk1"/>
                </a:solidFill>
                <a:latin typeface="+mj-lt"/>
                <a:ea typeface="Calibri"/>
                <a:cs typeface="Calibri"/>
                <a:sym typeface="Calibri"/>
              </a:rPr>
              <a:t>Pausing, Paraphrasing, Asking Questions, Listening</a:t>
            </a:r>
          </a:p>
          <a:p>
            <a:pPr marL="0" marR="0" lvl="0" indent="0" algn="l" rtl="0">
              <a:lnSpc>
                <a:spcPct val="90000"/>
              </a:lnSpc>
              <a:spcBef>
                <a:spcPts val="600"/>
              </a:spcBef>
              <a:spcAft>
                <a:spcPts val="0"/>
              </a:spcAft>
              <a:buClr>
                <a:srgbClr val="000000"/>
              </a:buClr>
              <a:buSzPts val="1700"/>
              <a:buFont typeface="Arial"/>
              <a:buNone/>
            </a:pPr>
            <a:r>
              <a:rPr lang="en-US" sz="2000" b="1" i="0" u="none" strike="noStrike" cap="none" dirty="0">
                <a:solidFill>
                  <a:schemeClr val="dk1"/>
                </a:solidFill>
                <a:latin typeface="+mj-lt"/>
                <a:ea typeface="Calibri"/>
                <a:cs typeface="Calibri"/>
                <a:sym typeface="Calibri"/>
              </a:rPr>
              <a:t>To embrace a mindset that promotes my own and other’s learning</a:t>
            </a:r>
          </a:p>
          <a:p>
            <a:pPr marR="0" lvl="1" algn="l" rtl="0">
              <a:lnSpc>
                <a:spcPct val="90000"/>
              </a:lnSpc>
              <a:spcBef>
                <a:spcPts val="600"/>
              </a:spcBef>
              <a:spcAft>
                <a:spcPts val="0"/>
              </a:spcAft>
              <a:buClr>
                <a:schemeClr val="bg2">
                  <a:lumMod val="75000"/>
                </a:schemeClr>
              </a:buClr>
              <a:buSzPts val="1700"/>
            </a:pPr>
            <a:r>
              <a:rPr lang="en-US" sz="2000" b="0" i="0" u="none" strike="noStrike" cap="none" dirty="0">
                <a:solidFill>
                  <a:schemeClr val="dk1"/>
                </a:solidFill>
                <a:latin typeface="+mj-lt"/>
                <a:ea typeface="Calibri"/>
                <a:cs typeface="Calibri"/>
                <a:sym typeface="Calibri"/>
              </a:rPr>
              <a:t>Be Present, Listen, Put Ideas on the Table, Presume Positive Intentions</a:t>
            </a:r>
          </a:p>
          <a:p>
            <a:pPr marL="0" marR="0" lvl="0" indent="0" algn="l" rtl="0">
              <a:lnSpc>
                <a:spcPct val="90000"/>
              </a:lnSpc>
              <a:spcBef>
                <a:spcPts val="600"/>
              </a:spcBef>
              <a:spcAft>
                <a:spcPts val="0"/>
              </a:spcAft>
              <a:buClr>
                <a:srgbClr val="000000"/>
              </a:buClr>
              <a:buSzPts val="1700"/>
              <a:buFont typeface="Arial"/>
              <a:buNone/>
            </a:pPr>
            <a:r>
              <a:rPr lang="en-US" sz="2000" b="1" i="0" u="none" strike="noStrike" cap="none" dirty="0">
                <a:solidFill>
                  <a:schemeClr val="dk1"/>
                </a:solidFill>
                <a:latin typeface="+mj-lt"/>
                <a:ea typeface="Calibri"/>
                <a:cs typeface="Calibri"/>
                <a:sym typeface="Calibri"/>
              </a:rPr>
              <a:t>To see opportunities to show gratitude and celebrate with colleagues</a:t>
            </a:r>
          </a:p>
          <a:p>
            <a:pPr marR="0" lvl="1" algn="l" rtl="0">
              <a:lnSpc>
                <a:spcPct val="90000"/>
              </a:lnSpc>
              <a:spcBef>
                <a:spcPts val="600"/>
              </a:spcBef>
              <a:spcAft>
                <a:spcPts val="0"/>
              </a:spcAft>
              <a:buClr>
                <a:schemeClr val="bg2">
                  <a:lumMod val="75000"/>
                </a:schemeClr>
              </a:buClr>
              <a:buSzPts val="1700"/>
            </a:pPr>
            <a:r>
              <a:rPr lang="en-US" sz="2000" b="0" i="0" u="none" strike="noStrike" cap="none" dirty="0">
                <a:solidFill>
                  <a:schemeClr val="dk1"/>
                </a:solidFill>
                <a:latin typeface="+mj-lt"/>
                <a:ea typeface="Calibri"/>
                <a:cs typeface="Calibri"/>
                <a:sym typeface="Calibri"/>
              </a:rPr>
              <a:t>Be Present, Presume Positive Intentions, Ask Questions, Offer Support, Thank One Another</a:t>
            </a:r>
          </a:p>
        </p:txBody>
      </p:sp>
      <p:sp>
        <p:nvSpPr>
          <p:cNvPr id="7" name="Slide Number Placeholder 6">
            <a:extLst>
              <a:ext uri="{FF2B5EF4-FFF2-40B4-BE49-F238E27FC236}">
                <a16:creationId xmlns:a16="http://schemas.microsoft.com/office/drawing/2014/main" id="{B25AED20-24FD-754D-952F-8BB316F88E0D}"/>
              </a:ext>
            </a:extLst>
          </p:cNvPr>
          <p:cNvSpPr>
            <a:spLocks noGrp="1"/>
          </p:cNvSpPr>
          <p:nvPr>
            <p:ph type="sldNum" sz="quarter" idx="14"/>
          </p:nvPr>
        </p:nvSpPr>
        <p:spPr/>
        <p:txBody>
          <a:bodyPr/>
          <a:lstStyle/>
          <a:p>
            <a:fld id="{B6FDC2BC-9D21-CA4B-9293-99A3AD770EFC}" type="slidenum">
              <a:rPr lang="en-US" smtClean="0"/>
              <a:t>3</a:t>
            </a:fld>
            <a:endParaRPr lang="en-US" dirty="0"/>
          </a:p>
        </p:txBody>
      </p:sp>
      <p:pic>
        <p:nvPicPr>
          <p:cNvPr id="13" name="Google Shape;1004;p7" descr="Norms (February 2014 #1) - SF-CESS">
            <a:extLst>
              <a:ext uri="{FF2B5EF4-FFF2-40B4-BE49-F238E27FC236}">
                <a16:creationId xmlns:a16="http://schemas.microsoft.com/office/drawing/2014/main" id="{D48DFBE5-484C-4B02-8E11-1E004E8A2204}"/>
              </a:ext>
            </a:extLst>
          </p:cNvPr>
          <p:cNvPicPr preferRelativeResize="0"/>
          <p:nvPr/>
        </p:nvPicPr>
        <p:blipFill rotWithShape="1">
          <a:blip r:embed="rId3">
            <a:alphaModFix/>
          </a:blip>
          <a:srcRect l="9243" r="13388"/>
          <a:stretch/>
        </p:blipFill>
        <p:spPr>
          <a:xfrm>
            <a:off x="6477001" y="1446304"/>
            <a:ext cx="5715000" cy="5453713"/>
          </a:xfrm>
          <a:prstGeom prst="rect">
            <a:avLst/>
          </a:prstGeom>
          <a:noFill/>
          <a:ln>
            <a:noFill/>
          </a:ln>
        </p:spPr>
      </p:pic>
    </p:spTree>
    <p:extLst>
      <p:ext uri="{BB962C8B-B14F-4D97-AF65-F5344CB8AC3E}">
        <p14:creationId xmlns:p14="http://schemas.microsoft.com/office/powerpoint/2010/main" val="2111479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normAutofit/>
          </a:bodyPr>
          <a:lstStyle/>
          <a:p>
            <a:r>
              <a:rPr lang="en-US" dirty="0"/>
              <a:t>Instructional models for remote instruction</a:t>
            </a:r>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30</a:t>
            </a:fld>
            <a:endParaRPr lang="en-US" dirty="0"/>
          </a:p>
        </p:txBody>
      </p:sp>
      <p:pic>
        <p:nvPicPr>
          <p:cNvPr id="13" name="Google Shape;1350;p34" descr="A chart that represents the steps to achieving high quality professional development">
            <a:extLst>
              <a:ext uri="{FF2B5EF4-FFF2-40B4-BE49-F238E27FC236}">
                <a16:creationId xmlns:a16="http://schemas.microsoft.com/office/drawing/2014/main" id="{F49D98B7-D839-41C0-9DA2-3D0366D93D63}"/>
              </a:ext>
            </a:extLst>
          </p:cNvPr>
          <p:cNvPicPr preferRelativeResize="0"/>
          <p:nvPr/>
        </p:nvPicPr>
        <p:blipFill rotWithShape="1">
          <a:blip r:embed="rId3">
            <a:alphaModFix/>
          </a:blip>
          <a:srcRect t="16181"/>
          <a:stretch/>
        </p:blipFill>
        <p:spPr>
          <a:xfrm>
            <a:off x="517451" y="1574581"/>
            <a:ext cx="11043633" cy="5131020"/>
          </a:xfrm>
          <a:prstGeom prst="rect">
            <a:avLst/>
          </a:prstGeom>
          <a:noFill/>
          <a:ln>
            <a:noFill/>
          </a:ln>
        </p:spPr>
      </p:pic>
    </p:spTree>
    <p:extLst>
      <p:ext uri="{BB962C8B-B14F-4D97-AF65-F5344CB8AC3E}">
        <p14:creationId xmlns:p14="http://schemas.microsoft.com/office/powerpoint/2010/main" val="1818554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normAutofit/>
          </a:bodyPr>
          <a:lstStyle/>
          <a:p>
            <a:r>
              <a:rPr lang="en-US" sz="2800" dirty="0"/>
              <a:t>Why students don’t turn on their video cameras during online classes</a:t>
            </a:r>
          </a:p>
        </p:txBody>
      </p:sp>
      <p:sp>
        <p:nvSpPr>
          <p:cNvPr id="5" name="Content Placeholder 4">
            <a:extLst>
              <a:ext uri="{FF2B5EF4-FFF2-40B4-BE49-F238E27FC236}">
                <a16:creationId xmlns:a16="http://schemas.microsoft.com/office/drawing/2014/main" id="{A02B627E-B718-DB48-A7D5-4ECD2D21AD6C}"/>
              </a:ext>
            </a:extLst>
          </p:cNvPr>
          <p:cNvSpPr>
            <a:spLocks noGrp="1"/>
          </p:cNvSpPr>
          <p:nvPr>
            <p:ph sz="quarter" idx="10"/>
          </p:nvPr>
        </p:nvSpPr>
        <p:spPr>
          <a:xfrm>
            <a:off x="533400" y="1676400"/>
            <a:ext cx="11125200" cy="430887"/>
          </a:xfrm>
        </p:spPr>
        <p:txBody>
          <a:bodyPr/>
          <a:lstStyle/>
          <a:p>
            <a:r>
              <a:rPr lang="en-US" sz="2800" dirty="0"/>
              <a:t>…and an equitable and inclusive plan to encourage them to do so</a:t>
            </a:r>
          </a:p>
        </p:txBody>
      </p:sp>
      <p:sp>
        <p:nvSpPr>
          <p:cNvPr id="6" name="Content Placeholder 5">
            <a:extLst>
              <a:ext uri="{FF2B5EF4-FFF2-40B4-BE49-F238E27FC236}">
                <a16:creationId xmlns:a16="http://schemas.microsoft.com/office/drawing/2014/main" id="{EF9709F3-C9A1-784C-A247-3A8C1ED9A916}"/>
              </a:ext>
            </a:extLst>
          </p:cNvPr>
          <p:cNvSpPr>
            <a:spLocks noGrp="1"/>
          </p:cNvSpPr>
          <p:nvPr>
            <p:ph sz="quarter" idx="11"/>
          </p:nvPr>
        </p:nvSpPr>
        <p:spPr>
          <a:xfrm>
            <a:off x="504496" y="2335887"/>
            <a:ext cx="11125199" cy="3988712"/>
          </a:xfrm>
        </p:spPr>
        <p:txBody>
          <a:bodyPr>
            <a:normAutofit fontScale="77500" lnSpcReduction="20000"/>
          </a:bodyPr>
          <a:lstStyle/>
          <a:p>
            <a:pPr marL="0" marR="0" lvl="0" indent="0" algn="l" rtl="0">
              <a:lnSpc>
                <a:spcPct val="100000"/>
              </a:lnSpc>
              <a:spcBef>
                <a:spcPts val="0"/>
              </a:spcBef>
              <a:spcAft>
                <a:spcPts val="0"/>
              </a:spcAft>
              <a:buClr>
                <a:srgbClr val="000000"/>
              </a:buClr>
              <a:buSzPts val="2000"/>
              <a:buFont typeface="Arial"/>
              <a:buNone/>
            </a:pPr>
            <a:r>
              <a:rPr lang="en-US" sz="2800" b="0" i="0" u="none" strike="noStrike" cap="none" dirty="0">
                <a:solidFill>
                  <a:schemeClr val="dk1"/>
                </a:solidFill>
                <a:latin typeface="Arial"/>
                <a:ea typeface="Arial"/>
                <a:cs typeface="Arial"/>
                <a:sym typeface="Arial"/>
              </a:rPr>
              <a:t>Directions:</a:t>
            </a: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28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0"/>
              </a:spcBef>
              <a:spcAft>
                <a:spcPts val="1200"/>
              </a:spcAft>
              <a:buClr>
                <a:schemeClr val="dk1"/>
              </a:buClr>
              <a:buSzPts val="2000"/>
              <a:buFont typeface="Arial"/>
              <a:buAutoNum type="arabicPeriod"/>
            </a:pPr>
            <a:r>
              <a:rPr lang="en-US" sz="2800" b="0" i="0" u="none" strike="noStrike" cap="none" dirty="0">
                <a:solidFill>
                  <a:schemeClr val="dk1"/>
                </a:solidFill>
                <a:latin typeface="Arial"/>
                <a:ea typeface="Arial"/>
                <a:cs typeface="Arial"/>
                <a:sym typeface="Arial"/>
              </a:rPr>
              <a:t>Review the Discussion Overview (Section 4.1) - whole group activity</a:t>
            </a:r>
            <a:endParaRPr lang="en-US" sz="1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1200"/>
              </a:spcAft>
              <a:buClr>
                <a:schemeClr val="dk1"/>
              </a:buClr>
              <a:buSzPts val="2000"/>
              <a:buFont typeface="Arial"/>
              <a:buAutoNum type="arabicPeriod"/>
            </a:pPr>
            <a:r>
              <a:rPr lang="en-US" sz="2800" b="0" i="0" u="none" strike="noStrike" cap="none" dirty="0">
                <a:solidFill>
                  <a:schemeClr val="dk1"/>
                </a:solidFill>
                <a:latin typeface="Arial"/>
                <a:ea typeface="Arial"/>
                <a:cs typeface="Arial"/>
                <a:sym typeface="Arial"/>
              </a:rPr>
              <a:t>In breakout room, choose a spokesperson for your group or someone who is willing to share.</a:t>
            </a:r>
            <a:endParaRPr lang="en-US" sz="24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0"/>
              </a:spcBef>
              <a:spcAft>
                <a:spcPts val="1200"/>
              </a:spcAft>
              <a:buClr>
                <a:schemeClr val="dk1"/>
              </a:buClr>
              <a:buSzPts val="2000"/>
              <a:buFont typeface="Arial"/>
              <a:buAutoNum type="arabicPeriod"/>
            </a:pPr>
            <a:r>
              <a:rPr lang="en-US" sz="2800" b="0" i="0" u="none" strike="noStrike" cap="none" dirty="0">
                <a:solidFill>
                  <a:schemeClr val="dk1"/>
                </a:solidFill>
                <a:latin typeface="Arial"/>
                <a:ea typeface="Arial"/>
                <a:cs typeface="Arial"/>
                <a:sym typeface="Arial"/>
              </a:rPr>
              <a:t>In your breakout room, skim your assigned section of the discussion (4.2, 4.3, 4.4, 4.5, 4.6).</a:t>
            </a:r>
            <a:endParaRPr lang="en-US" sz="24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0"/>
              </a:spcBef>
              <a:spcAft>
                <a:spcPts val="1200"/>
              </a:spcAft>
              <a:buClr>
                <a:schemeClr val="dk1"/>
              </a:buClr>
              <a:buSzPts val="2000"/>
              <a:buFont typeface="Arial"/>
              <a:buAutoNum type="arabicPeriod"/>
            </a:pPr>
            <a:r>
              <a:rPr lang="en-US" sz="2800" b="0" i="0" u="none" strike="noStrike" cap="none" dirty="0">
                <a:solidFill>
                  <a:schemeClr val="dk1"/>
                </a:solidFill>
                <a:latin typeface="Arial"/>
                <a:ea typeface="Arial"/>
                <a:cs typeface="Arial"/>
                <a:sym typeface="Arial"/>
              </a:rPr>
              <a:t>What are your summary/major takeaway from that section. In the schools/classrooms your support or work with would this strategy work?  Has it been tried?  To what degree of success?  Evaluate the recommendations of the article.  Support the spokesperson to share the group's learning.</a:t>
            </a:r>
            <a:endParaRPr lang="en-US" sz="24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0"/>
              </a:spcBef>
              <a:spcAft>
                <a:spcPts val="1200"/>
              </a:spcAft>
              <a:buClr>
                <a:schemeClr val="dk1"/>
              </a:buClr>
              <a:buSzPts val="2000"/>
              <a:buFont typeface="Arial"/>
              <a:buAutoNum type="arabicPeriod"/>
            </a:pPr>
            <a:r>
              <a:rPr lang="en-US" sz="2800" b="0" i="0" u="none" strike="noStrike" cap="none" dirty="0">
                <a:solidFill>
                  <a:schemeClr val="dk1"/>
                </a:solidFill>
                <a:latin typeface="Arial"/>
                <a:ea typeface="Arial"/>
                <a:cs typeface="Arial"/>
                <a:sym typeface="Arial"/>
              </a:rPr>
              <a:t>Spokesperson shares group's learning in large group.</a:t>
            </a:r>
            <a:endParaRPr lang="en-US" sz="1800" b="0" i="0" u="none" strike="noStrike" cap="none" dirty="0">
              <a:solidFill>
                <a:srgbClr val="000000"/>
              </a:solidFill>
              <a:latin typeface="Arial"/>
              <a:ea typeface="Arial"/>
              <a:cs typeface="Arial"/>
              <a:sym typeface="Arial"/>
            </a:endParaRPr>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31</a:t>
            </a:fld>
            <a:endParaRPr lang="en-US" dirty="0"/>
          </a:p>
        </p:txBody>
      </p:sp>
      <p:sp>
        <p:nvSpPr>
          <p:cNvPr id="11" name="Google Shape;1356;p35">
            <a:extLst>
              <a:ext uri="{FF2B5EF4-FFF2-40B4-BE49-F238E27FC236}">
                <a16:creationId xmlns:a16="http://schemas.microsoft.com/office/drawing/2014/main" id="{F53EA6DB-06D9-40EF-BE62-07795BEA31A9}"/>
              </a:ext>
            </a:extLst>
          </p:cNvPr>
          <p:cNvSpPr txBox="1"/>
          <p:nvPr/>
        </p:nvSpPr>
        <p:spPr>
          <a:xfrm>
            <a:off x="304800" y="6307406"/>
            <a:ext cx="6477000"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https://onlinelibrary.wiley.com/doi/full/10.1002/ece3.7123</a:t>
            </a:r>
            <a:endParaRPr sz="1800" b="0" i="0" u="none" strike="noStrike" cap="none" dirty="0">
              <a:solidFill>
                <a:schemeClr val="dk1"/>
              </a:solidFill>
              <a:latin typeface="Arial"/>
              <a:ea typeface="Arial"/>
              <a:cs typeface="Arial"/>
              <a:sym typeface="Arial"/>
            </a:endParaRPr>
          </a:p>
        </p:txBody>
      </p:sp>
      <p:pic>
        <p:nvPicPr>
          <p:cNvPr id="12" name="Google Shape;1359;p35" descr="Disclaimer for information on page - this is an open access article under the terms of the Creative Commons Attribution License, which permits use...">
            <a:extLst>
              <a:ext uri="{FF2B5EF4-FFF2-40B4-BE49-F238E27FC236}">
                <a16:creationId xmlns:a16="http://schemas.microsoft.com/office/drawing/2014/main" id="{C84609DD-51A2-4D69-A585-6A5EDAF663C8}"/>
              </a:ext>
            </a:extLst>
          </p:cNvPr>
          <p:cNvPicPr preferRelativeResize="0"/>
          <p:nvPr/>
        </p:nvPicPr>
        <p:blipFill rotWithShape="1">
          <a:blip r:embed="rId4">
            <a:alphaModFix/>
          </a:blip>
          <a:srcRect/>
          <a:stretch/>
        </p:blipFill>
        <p:spPr>
          <a:xfrm>
            <a:off x="7391400" y="6307406"/>
            <a:ext cx="4800600" cy="550593"/>
          </a:xfrm>
          <a:prstGeom prst="rect">
            <a:avLst/>
          </a:prstGeom>
          <a:noFill/>
          <a:ln>
            <a:noFill/>
          </a:ln>
        </p:spPr>
      </p:pic>
    </p:spTree>
    <p:extLst>
      <p:ext uri="{BB962C8B-B14F-4D97-AF65-F5344CB8AC3E}">
        <p14:creationId xmlns:p14="http://schemas.microsoft.com/office/powerpoint/2010/main" val="126576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1369;p36" descr="Graphic of different hands holding mobile and tablet devices">
            <a:extLst>
              <a:ext uri="{FF2B5EF4-FFF2-40B4-BE49-F238E27FC236}">
                <a16:creationId xmlns:a16="http://schemas.microsoft.com/office/drawing/2014/main" id="{FCB8880E-AF0E-4E0D-9924-7BFD6EE38B87}"/>
              </a:ext>
            </a:extLst>
          </p:cNvPr>
          <p:cNvPicPr preferRelativeResize="0"/>
          <p:nvPr/>
        </p:nvPicPr>
        <p:blipFill rotWithShape="1">
          <a:blip r:embed="rId3">
            <a:alphaModFix/>
          </a:blip>
          <a:srcRect l="224" r="6553" b="-2"/>
          <a:stretch/>
        </p:blipFill>
        <p:spPr>
          <a:xfrm>
            <a:off x="5257800" y="1372090"/>
            <a:ext cx="6934200" cy="5485910"/>
          </a:xfrm>
          <a:prstGeom prst="rect">
            <a:avLst/>
          </a:prstGeom>
          <a:noFill/>
          <a:ln>
            <a:noFill/>
          </a:ln>
        </p:spPr>
      </p:pic>
      <p:sp>
        <p:nvSpPr>
          <p:cNvPr id="9" name="Google Shape;1097;p13" descr="gradient fade over a photo">
            <a:extLst>
              <a:ext uri="{FF2B5EF4-FFF2-40B4-BE49-F238E27FC236}">
                <a16:creationId xmlns:a16="http://schemas.microsoft.com/office/drawing/2014/main" id="{43D88E75-08E4-4F73-8E59-C8A493D23201}"/>
              </a:ext>
            </a:extLst>
          </p:cNvPr>
          <p:cNvSpPr/>
          <p:nvPr/>
        </p:nvSpPr>
        <p:spPr>
          <a:xfrm>
            <a:off x="3352800" y="1447800"/>
            <a:ext cx="5867400" cy="5419020"/>
          </a:xfrm>
          <a:prstGeom prst="rect">
            <a:avLst/>
          </a:prstGeom>
          <a:gradFill>
            <a:gsLst>
              <a:gs pos="0">
                <a:srgbClr val="FFFFFF">
                  <a:alpha val="0"/>
                </a:srgbClr>
              </a:gs>
              <a:gs pos="19000">
                <a:srgbClr val="FFFFFF">
                  <a:alpha val="37254"/>
                </a:srgbClr>
              </a:gs>
              <a:gs pos="35000">
                <a:srgbClr val="FFFFFF">
                  <a:alpha val="77254"/>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2" name="Title 1">
            <a:extLst>
              <a:ext uri="{FF2B5EF4-FFF2-40B4-BE49-F238E27FC236}">
                <a16:creationId xmlns:a16="http://schemas.microsoft.com/office/drawing/2014/main" id="{5E74E690-7D35-4462-97F5-E66A108CF28F}"/>
              </a:ext>
            </a:extLst>
          </p:cNvPr>
          <p:cNvSpPr>
            <a:spLocks noGrp="1"/>
          </p:cNvSpPr>
          <p:nvPr>
            <p:ph type="title"/>
          </p:nvPr>
        </p:nvSpPr>
        <p:spPr/>
        <p:txBody>
          <a:bodyPr/>
          <a:lstStyle/>
          <a:p>
            <a:r>
              <a:rPr lang="en-US" dirty="0"/>
              <a:t>Polling students to check understanding</a:t>
            </a:r>
          </a:p>
        </p:txBody>
      </p:sp>
      <p:sp>
        <p:nvSpPr>
          <p:cNvPr id="4" name="Content Placeholder 3">
            <a:extLst>
              <a:ext uri="{FF2B5EF4-FFF2-40B4-BE49-F238E27FC236}">
                <a16:creationId xmlns:a16="http://schemas.microsoft.com/office/drawing/2014/main" id="{42DA2095-3DF5-496D-AA9C-9CB45BF690D7}"/>
              </a:ext>
            </a:extLst>
          </p:cNvPr>
          <p:cNvSpPr>
            <a:spLocks noGrp="1"/>
          </p:cNvSpPr>
          <p:nvPr>
            <p:ph sz="quarter" idx="11"/>
          </p:nvPr>
        </p:nvSpPr>
        <p:spPr>
          <a:xfrm>
            <a:off x="504497" y="1828800"/>
            <a:ext cx="5334000" cy="3200400"/>
          </a:xfrm>
        </p:spPr>
        <p:txBody>
          <a:bodyPr>
            <a:normAutofit/>
          </a:bodyPr>
          <a:lstStyle/>
          <a:p>
            <a:pPr marL="0" indent="0">
              <a:buNone/>
            </a:pPr>
            <a:r>
              <a:rPr lang="en-US" sz="2000" dirty="0"/>
              <a:t>https://www.edutopia.org/article/polling-students-check-understanding</a:t>
            </a:r>
          </a:p>
          <a:p>
            <a:endParaRPr lang="en-US" b="1" dirty="0"/>
          </a:p>
          <a:p>
            <a:pPr marL="0" indent="0">
              <a:buNone/>
            </a:pPr>
            <a:endParaRPr lang="en-US" b="1" dirty="0"/>
          </a:p>
        </p:txBody>
      </p:sp>
      <p:sp>
        <p:nvSpPr>
          <p:cNvPr id="7" name="Slide Number Placeholder 6">
            <a:extLst>
              <a:ext uri="{FF2B5EF4-FFF2-40B4-BE49-F238E27FC236}">
                <a16:creationId xmlns:a16="http://schemas.microsoft.com/office/drawing/2014/main" id="{0290FD9E-C72C-4CE4-A9B5-666BC6F25707}"/>
              </a:ext>
            </a:extLst>
          </p:cNvPr>
          <p:cNvSpPr>
            <a:spLocks noGrp="1"/>
          </p:cNvSpPr>
          <p:nvPr>
            <p:ph type="sldNum" sz="quarter" idx="14"/>
          </p:nvPr>
        </p:nvSpPr>
        <p:spPr/>
        <p:txBody>
          <a:bodyPr/>
          <a:lstStyle/>
          <a:p>
            <a:fld id="{B6FDC2BC-9D21-CA4B-9293-99A3AD770EFC}" type="slidenum">
              <a:rPr lang="en-US" smtClean="0"/>
              <a:t>32</a:t>
            </a:fld>
            <a:endParaRPr lang="en-US" dirty="0"/>
          </a:p>
        </p:txBody>
      </p:sp>
      <p:sp>
        <p:nvSpPr>
          <p:cNvPr id="12" name="Content Placeholder 11">
            <a:extLst>
              <a:ext uri="{FF2B5EF4-FFF2-40B4-BE49-F238E27FC236}">
                <a16:creationId xmlns:a16="http://schemas.microsoft.com/office/drawing/2014/main" id="{B91F448D-B164-4D9B-9FB8-25B6BF4907D2}"/>
              </a:ext>
            </a:extLst>
          </p:cNvPr>
          <p:cNvSpPr>
            <a:spLocks noGrp="1"/>
          </p:cNvSpPr>
          <p:nvPr>
            <p:ph sz="quarter" idx="13"/>
          </p:nvPr>
        </p:nvSpPr>
        <p:spPr>
          <a:xfrm>
            <a:off x="4648200" y="6508368"/>
            <a:ext cx="4800600" cy="184666"/>
          </a:xfrm>
        </p:spPr>
        <p:txBody>
          <a:bodyPr/>
          <a:lstStyle/>
          <a:p>
            <a:pPr algn="r"/>
            <a:r>
              <a:rPr lang="en-US" sz="1200" dirty="0"/>
              <a:t>This Photo by Unknown author is licensed under CC BY-NC.</a:t>
            </a:r>
          </a:p>
        </p:txBody>
      </p:sp>
    </p:spTree>
    <p:extLst>
      <p:ext uri="{BB962C8B-B14F-4D97-AF65-F5344CB8AC3E}">
        <p14:creationId xmlns:p14="http://schemas.microsoft.com/office/powerpoint/2010/main" val="810424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1382;p37" descr="photo of 3 children working on a computer">
            <a:extLst>
              <a:ext uri="{FF2B5EF4-FFF2-40B4-BE49-F238E27FC236}">
                <a16:creationId xmlns:a16="http://schemas.microsoft.com/office/drawing/2014/main" id="{E5B73B70-F783-487E-9121-685F6CADF67D}"/>
              </a:ext>
            </a:extLst>
          </p:cNvPr>
          <p:cNvPicPr preferRelativeResize="0"/>
          <p:nvPr/>
        </p:nvPicPr>
        <p:blipFill rotWithShape="1">
          <a:blip r:embed="rId2">
            <a:alphaModFix/>
          </a:blip>
          <a:srcRect l="13201" r="14909"/>
          <a:stretch/>
        </p:blipFill>
        <p:spPr>
          <a:xfrm>
            <a:off x="5257800" y="1432374"/>
            <a:ext cx="6934200" cy="5425625"/>
          </a:xfrm>
          <a:prstGeom prst="rect">
            <a:avLst/>
          </a:prstGeom>
          <a:noFill/>
          <a:ln>
            <a:noFill/>
          </a:ln>
        </p:spPr>
      </p:pic>
      <p:sp>
        <p:nvSpPr>
          <p:cNvPr id="9" name="Google Shape;1097;p13" descr="gradient fade over a photo">
            <a:extLst>
              <a:ext uri="{FF2B5EF4-FFF2-40B4-BE49-F238E27FC236}">
                <a16:creationId xmlns:a16="http://schemas.microsoft.com/office/drawing/2014/main" id="{43D88E75-08E4-4F73-8E59-C8A493D23201}"/>
              </a:ext>
            </a:extLst>
          </p:cNvPr>
          <p:cNvSpPr/>
          <p:nvPr/>
        </p:nvSpPr>
        <p:spPr>
          <a:xfrm>
            <a:off x="3352800" y="1447800"/>
            <a:ext cx="5029200" cy="5419020"/>
          </a:xfrm>
          <a:prstGeom prst="rect">
            <a:avLst/>
          </a:prstGeom>
          <a:gradFill>
            <a:gsLst>
              <a:gs pos="0">
                <a:srgbClr val="FFFFFF">
                  <a:alpha val="0"/>
                </a:srgbClr>
              </a:gs>
              <a:gs pos="19000">
                <a:srgbClr val="FFFFFF">
                  <a:alpha val="37254"/>
                </a:srgbClr>
              </a:gs>
              <a:gs pos="35000">
                <a:srgbClr val="FFFFFF">
                  <a:alpha val="77254"/>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2" name="Title 1">
            <a:extLst>
              <a:ext uri="{FF2B5EF4-FFF2-40B4-BE49-F238E27FC236}">
                <a16:creationId xmlns:a16="http://schemas.microsoft.com/office/drawing/2014/main" id="{5E74E690-7D35-4462-97F5-E66A108CF28F}"/>
              </a:ext>
            </a:extLst>
          </p:cNvPr>
          <p:cNvSpPr>
            <a:spLocks noGrp="1"/>
          </p:cNvSpPr>
          <p:nvPr>
            <p:ph type="title"/>
          </p:nvPr>
        </p:nvSpPr>
        <p:spPr/>
        <p:txBody>
          <a:bodyPr>
            <a:normAutofit/>
          </a:bodyPr>
          <a:lstStyle/>
          <a:p>
            <a:r>
              <a:rPr lang="en-US" sz="3400" dirty="0"/>
              <a:t>Engagement Examples for Hybrid Learning Environments</a:t>
            </a:r>
          </a:p>
        </p:txBody>
      </p:sp>
      <p:sp>
        <p:nvSpPr>
          <p:cNvPr id="7" name="Slide Number Placeholder 6">
            <a:extLst>
              <a:ext uri="{FF2B5EF4-FFF2-40B4-BE49-F238E27FC236}">
                <a16:creationId xmlns:a16="http://schemas.microsoft.com/office/drawing/2014/main" id="{0290FD9E-C72C-4CE4-A9B5-666BC6F25707}"/>
              </a:ext>
            </a:extLst>
          </p:cNvPr>
          <p:cNvSpPr>
            <a:spLocks noGrp="1"/>
          </p:cNvSpPr>
          <p:nvPr>
            <p:ph type="sldNum" sz="quarter" idx="14"/>
          </p:nvPr>
        </p:nvSpPr>
        <p:spPr/>
        <p:txBody>
          <a:bodyPr/>
          <a:lstStyle/>
          <a:p>
            <a:fld id="{B6FDC2BC-9D21-CA4B-9293-99A3AD770EFC}" type="slidenum">
              <a:rPr lang="en-US" smtClean="0"/>
              <a:t>33</a:t>
            </a:fld>
            <a:endParaRPr lang="en-US" dirty="0"/>
          </a:p>
        </p:txBody>
      </p:sp>
      <p:sp>
        <p:nvSpPr>
          <p:cNvPr id="10" name="Google Shape;1387;p37">
            <a:extLst>
              <a:ext uri="{FF2B5EF4-FFF2-40B4-BE49-F238E27FC236}">
                <a16:creationId xmlns:a16="http://schemas.microsoft.com/office/drawing/2014/main" id="{1FC25C3C-9A02-4C44-BEE6-D30A0E67181A}"/>
              </a:ext>
            </a:extLst>
          </p:cNvPr>
          <p:cNvSpPr txBox="1">
            <a:spLocks/>
          </p:cNvSpPr>
          <p:nvPr/>
        </p:nvSpPr>
        <p:spPr>
          <a:xfrm>
            <a:off x="599700" y="1894652"/>
            <a:ext cx="3438900" cy="3207300"/>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Char char="§"/>
              <a:defRPr lang="en-US" sz="2800" kern="1200" dirty="0">
                <a:solidFill>
                  <a:schemeClr val="tx1"/>
                </a:solidFill>
                <a:latin typeface="+mn-lt"/>
                <a:ea typeface="+mn-ea"/>
                <a:cs typeface="+mn-cs"/>
              </a:defRPr>
            </a:lvl1pPr>
            <a:lvl2pPr marL="457200" indent="-228600" algn="l" defTabSz="914400" rtl="0" eaLnBrk="1" latinLnBrk="0" hangingPunct="1">
              <a:lnSpc>
                <a:spcPct val="100000"/>
              </a:lnSpc>
              <a:spcBef>
                <a:spcPts val="600"/>
              </a:spcBef>
              <a:spcAft>
                <a:spcPts val="600"/>
              </a:spcAft>
              <a:buClr>
                <a:schemeClr val="tx2"/>
              </a:buClr>
              <a:buFont typeface="Wingdings"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Clr>
                <a:schemeClr val="tx2"/>
              </a:buClr>
              <a:buFont typeface="Wingdings" pitchFamily="2" charset="2"/>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110000"/>
              </a:lnSpc>
              <a:spcBef>
                <a:spcPts val="0"/>
              </a:spcBef>
              <a:spcAft>
                <a:spcPts val="0"/>
              </a:spcAft>
              <a:buSzPts val="2800"/>
            </a:pPr>
            <a:r>
              <a:rPr lang="en-US" u="sng" dirty="0">
                <a:solidFill>
                  <a:schemeClr val="hlink"/>
                </a:solidFill>
                <a:hlinkClick r:id="rId3"/>
              </a:rPr>
              <a:t>Scavenger Hunt</a:t>
            </a:r>
            <a:endParaRPr lang="en-US" dirty="0"/>
          </a:p>
          <a:p>
            <a:pPr>
              <a:lnSpc>
                <a:spcPct val="110000"/>
              </a:lnSpc>
              <a:spcBef>
                <a:spcPts val="1000"/>
              </a:spcBef>
              <a:spcAft>
                <a:spcPts val="0"/>
              </a:spcAft>
              <a:buSzPts val="2800"/>
            </a:pPr>
            <a:r>
              <a:rPr lang="en-US" u="sng" dirty="0" err="1">
                <a:solidFill>
                  <a:schemeClr val="hlink"/>
                </a:solidFill>
                <a:hlinkClick r:id="rId4"/>
              </a:rPr>
              <a:t>Jamboard</a:t>
            </a:r>
            <a:r>
              <a:rPr lang="en-US" u="sng" dirty="0">
                <a:solidFill>
                  <a:schemeClr val="hlink"/>
                </a:solidFill>
                <a:hlinkClick r:id="rId4"/>
              </a:rPr>
              <a:t> Engagement Templates</a:t>
            </a:r>
            <a:endParaRPr lang="en-US" dirty="0"/>
          </a:p>
          <a:p>
            <a:pPr>
              <a:lnSpc>
                <a:spcPct val="110000"/>
              </a:lnSpc>
              <a:spcBef>
                <a:spcPts val="1000"/>
              </a:spcBef>
              <a:spcAft>
                <a:spcPts val="0"/>
              </a:spcAft>
              <a:buSzPts val="2800"/>
            </a:pPr>
            <a:r>
              <a:rPr lang="en-US" u="sng" dirty="0">
                <a:solidFill>
                  <a:schemeClr val="hlink"/>
                </a:solidFill>
                <a:hlinkClick r:id="rId5"/>
              </a:rPr>
              <a:t>One Word</a:t>
            </a:r>
            <a:endParaRPr lang="en-US" dirty="0"/>
          </a:p>
        </p:txBody>
      </p:sp>
    </p:spTree>
    <p:extLst>
      <p:ext uri="{BB962C8B-B14F-4D97-AF65-F5344CB8AC3E}">
        <p14:creationId xmlns:p14="http://schemas.microsoft.com/office/powerpoint/2010/main" val="1076476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E690-7D35-4462-97F5-E66A108CF28F}"/>
              </a:ext>
            </a:extLst>
          </p:cNvPr>
          <p:cNvSpPr>
            <a:spLocks noGrp="1"/>
          </p:cNvSpPr>
          <p:nvPr>
            <p:ph type="title"/>
          </p:nvPr>
        </p:nvSpPr>
        <p:spPr/>
        <p:txBody>
          <a:bodyPr>
            <a:normAutofit fontScale="90000"/>
          </a:bodyPr>
          <a:lstStyle/>
          <a:p>
            <a:r>
              <a:rPr lang="en-US" sz="3600" dirty="0"/>
              <a:t>Virtual Backgrounds for Student and Teacher Engagement</a:t>
            </a:r>
            <a:endParaRPr lang="en-US" sz="3400" dirty="0"/>
          </a:p>
        </p:txBody>
      </p:sp>
      <p:sp>
        <p:nvSpPr>
          <p:cNvPr id="10" name="Google Shape;1387;p37">
            <a:extLst>
              <a:ext uri="{FF2B5EF4-FFF2-40B4-BE49-F238E27FC236}">
                <a16:creationId xmlns:a16="http://schemas.microsoft.com/office/drawing/2014/main" id="{1FC25C3C-9A02-4C44-BEE6-D30A0E67181A}"/>
              </a:ext>
            </a:extLst>
          </p:cNvPr>
          <p:cNvSpPr txBox="1">
            <a:spLocks/>
          </p:cNvSpPr>
          <p:nvPr/>
        </p:nvSpPr>
        <p:spPr>
          <a:xfrm>
            <a:off x="538655" y="1666052"/>
            <a:ext cx="11135100" cy="168674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Char char="§"/>
              <a:defRPr lang="en-US" sz="2800" kern="1200" dirty="0">
                <a:solidFill>
                  <a:schemeClr val="tx1"/>
                </a:solidFill>
                <a:latin typeface="+mn-lt"/>
                <a:ea typeface="+mn-ea"/>
                <a:cs typeface="+mn-cs"/>
              </a:defRPr>
            </a:lvl1pPr>
            <a:lvl2pPr marL="457200" indent="-228600" algn="l" defTabSz="914400" rtl="0" eaLnBrk="1" latinLnBrk="0" hangingPunct="1">
              <a:lnSpc>
                <a:spcPct val="100000"/>
              </a:lnSpc>
              <a:spcBef>
                <a:spcPts val="600"/>
              </a:spcBef>
              <a:spcAft>
                <a:spcPts val="600"/>
              </a:spcAft>
              <a:buClr>
                <a:schemeClr val="tx2"/>
              </a:buClr>
              <a:buFont typeface="Wingdings"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Clr>
                <a:schemeClr val="tx2"/>
              </a:buClr>
              <a:buFont typeface="Wingdings" pitchFamily="2" charset="2"/>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marR="0" lvl="0" indent="0" rtl="0">
              <a:lnSpc>
                <a:spcPct val="100000"/>
              </a:lnSpc>
              <a:spcBef>
                <a:spcPts val="0"/>
              </a:spcBef>
              <a:spcAft>
                <a:spcPts val="0"/>
              </a:spcAft>
              <a:buClr>
                <a:srgbClr val="000000"/>
              </a:buClr>
              <a:buSzPts val="1800"/>
              <a:buFont typeface="Arial"/>
              <a:buNone/>
            </a:pPr>
            <a:r>
              <a:rPr lang="en-US" sz="2000" b="1" i="0" u="none" strike="noStrike" cap="none" dirty="0">
                <a:solidFill>
                  <a:srgbClr val="252931"/>
                </a:solidFill>
                <a:latin typeface="Arial"/>
                <a:ea typeface="Arial"/>
                <a:cs typeface="Arial"/>
                <a:sym typeface="Arial"/>
              </a:rPr>
              <a:t>5 Free Zoom Virtual Backgrounds for Teachers in 2020</a:t>
            </a:r>
          </a:p>
          <a:p>
            <a:pPr marL="0" indent="0">
              <a:spcBef>
                <a:spcPts val="0"/>
              </a:spcBef>
              <a:spcAft>
                <a:spcPts val="0"/>
              </a:spcAft>
              <a:buClr>
                <a:srgbClr val="000000"/>
              </a:buClr>
              <a:buSzPts val="1800"/>
              <a:buNone/>
            </a:pPr>
            <a:r>
              <a:rPr lang="en-US" sz="2000" b="0" i="0" u="sng" strike="noStrike" cap="none" dirty="0">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https://www.kapwing.com/resources/5-free-zoom-virtual-backgrounds-for-teachers-in-2020/</a:t>
            </a:r>
            <a:endParaRPr lang="en-US" sz="2000" b="0" i="0" u="sng" strike="noStrike" cap="none" dirty="0">
              <a:solidFill>
                <a:srgbClr val="0070C0"/>
              </a:solidFill>
              <a:latin typeface="Arial"/>
              <a:ea typeface="Arial"/>
              <a:cs typeface="Arial"/>
              <a:sym typeface="Arial"/>
            </a:endParaRPr>
          </a:p>
          <a:p>
            <a:pPr marL="0" indent="0">
              <a:spcBef>
                <a:spcPts val="0"/>
              </a:spcBef>
              <a:spcAft>
                <a:spcPts val="0"/>
              </a:spcAft>
              <a:buClr>
                <a:srgbClr val="000000"/>
              </a:buClr>
              <a:buSzPts val="1800"/>
              <a:buNone/>
            </a:pPr>
            <a:endParaRPr lang="en-US" sz="2000" u="sng" dirty="0">
              <a:solidFill>
                <a:srgbClr val="0070C0"/>
              </a:solidFill>
              <a:latin typeface="Arial"/>
              <a:ea typeface="Arial"/>
              <a:cs typeface="Arial"/>
              <a:sym typeface="Arial"/>
            </a:endParaRPr>
          </a:p>
          <a:p>
            <a:pPr marL="0" indent="0">
              <a:spcBef>
                <a:spcPts val="0"/>
              </a:spcBef>
              <a:spcAft>
                <a:spcPts val="0"/>
              </a:spcAft>
              <a:buClr>
                <a:srgbClr val="000000"/>
              </a:buClr>
              <a:buSzPts val="1800"/>
              <a:buNone/>
            </a:pPr>
            <a:r>
              <a:rPr lang="en-US" sz="2000" b="1" i="0" u="none" strike="noStrike" cap="none" dirty="0">
                <a:solidFill>
                  <a:srgbClr val="252931"/>
                </a:solidFill>
                <a:latin typeface="Arial"/>
                <a:ea typeface="Arial"/>
                <a:cs typeface="Arial"/>
                <a:sym typeface="Arial"/>
              </a:rPr>
              <a:t>5 Free Zoom Virtual Backgrounds for Students</a:t>
            </a:r>
            <a:endParaRPr lang="en-US" sz="2000" b="0" i="0" u="none" strike="noStrike" cap="none" dirty="0">
              <a:solidFill>
                <a:srgbClr val="000000"/>
              </a:solidFill>
              <a:latin typeface="Arial"/>
              <a:ea typeface="Arial"/>
              <a:cs typeface="Arial"/>
              <a:sym typeface="Arial"/>
            </a:endParaRPr>
          </a:p>
          <a:p>
            <a:pPr marL="0" indent="0">
              <a:spcBef>
                <a:spcPts val="0"/>
              </a:spcBef>
              <a:spcAft>
                <a:spcPts val="0"/>
              </a:spcAft>
              <a:buClr>
                <a:srgbClr val="000000"/>
              </a:buClr>
              <a:buSzPts val="1800"/>
              <a:buNone/>
            </a:pPr>
            <a:r>
              <a:rPr lang="en-US" sz="2000" b="0" i="0" u="sng" strike="noStrike" cap="none" dirty="0">
                <a:solidFill>
                  <a:srgbClr val="0070C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https://www.kapwing.com/resources/5-free-zoom-virtual-backgrounds-for-students/</a:t>
            </a:r>
            <a:endParaRPr lang="en-US" sz="2000" b="0" i="0" u="none" strike="noStrike" cap="none" dirty="0">
              <a:solidFill>
                <a:srgbClr val="0070C0"/>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lang="en-US" sz="2000" b="0" i="0" u="none" strike="noStrike" cap="none" dirty="0">
              <a:solidFill>
                <a:srgbClr val="000000"/>
              </a:solidFill>
              <a:latin typeface="Arial"/>
              <a:ea typeface="Arial"/>
              <a:cs typeface="Arial"/>
              <a:sym typeface="Arial"/>
            </a:endParaRPr>
          </a:p>
        </p:txBody>
      </p:sp>
      <p:pic>
        <p:nvPicPr>
          <p:cNvPr id="8" name="Google Shape;1406;p38" descr="photo of a man talking on a video chat screen">
            <a:extLst>
              <a:ext uri="{FF2B5EF4-FFF2-40B4-BE49-F238E27FC236}">
                <a16:creationId xmlns:a16="http://schemas.microsoft.com/office/drawing/2014/main" id="{6F4C8284-322C-4A1B-BF5A-9FB75043B32D}"/>
              </a:ext>
            </a:extLst>
          </p:cNvPr>
          <p:cNvPicPr preferRelativeResize="0"/>
          <p:nvPr/>
        </p:nvPicPr>
        <p:blipFill rotWithShape="1">
          <a:blip r:embed="rId5">
            <a:alphaModFix/>
          </a:blip>
          <a:srcRect/>
          <a:stretch/>
        </p:blipFill>
        <p:spPr>
          <a:xfrm>
            <a:off x="3276600" y="3429000"/>
            <a:ext cx="5258873" cy="3258623"/>
          </a:xfrm>
          <a:prstGeom prst="rect">
            <a:avLst/>
          </a:prstGeom>
          <a:noFill/>
          <a:ln>
            <a:noFill/>
          </a:ln>
        </p:spPr>
      </p:pic>
      <p:sp>
        <p:nvSpPr>
          <p:cNvPr id="7" name="Slide Number Placeholder 6">
            <a:extLst>
              <a:ext uri="{FF2B5EF4-FFF2-40B4-BE49-F238E27FC236}">
                <a16:creationId xmlns:a16="http://schemas.microsoft.com/office/drawing/2014/main" id="{0290FD9E-C72C-4CE4-A9B5-666BC6F25707}"/>
              </a:ext>
            </a:extLst>
          </p:cNvPr>
          <p:cNvSpPr>
            <a:spLocks noGrp="1"/>
          </p:cNvSpPr>
          <p:nvPr>
            <p:ph type="sldNum" sz="quarter" idx="14"/>
          </p:nvPr>
        </p:nvSpPr>
        <p:spPr/>
        <p:txBody>
          <a:bodyPr/>
          <a:lstStyle/>
          <a:p>
            <a:fld id="{B6FDC2BC-9D21-CA4B-9293-99A3AD770EFC}" type="slidenum">
              <a:rPr lang="en-US" smtClean="0"/>
              <a:t>34</a:t>
            </a:fld>
            <a:endParaRPr lang="en-US" dirty="0"/>
          </a:p>
        </p:txBody>
      </p:sp>
    </p:spTree>
    <p:extLst>
      <p:ext uri="{BB962C8B-B14F-4D97-AF65-F5344CB8AC3E}">
        <p14:creationId xmlns:p14="http://schemas.microsoft.com/office/powerpoint/2010/main" val="4047129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lstStyle/>
          <a:p>
            <a:r>
              <a:rPr lang="en-US" dirty="0"/>
              <a:t>Break time 2</a:t>
            </a:r>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35</a:t>
            </a:fld>
            <a:endParaRPr lang="en-US" dirty="0"/>
          </a:p>
        </p:txBody>
      </p:sp>
      <p:pic>
        <p:nvPicPr>
          <p:cNvPr id="5" name="Google Shape;1412;p39" descr="a photo of a plate of coffee beans surrounding a cup of cappuccino">
            <a:extLst>
              <a:ext uri="{FF2B5EF4-FFF2-40B4-BE49-F238E27FC236}">
                <a16:creationId xmlns:a16="http://schemas.microsoft.com/office/drawing/2014/main" id="{E4D82619-F2A0-40BA-9C92-524FB0091F52}"/>
              </a:ext>
            </a:extLst>
          </p:cNvPr>
          <p:cNvPicPr preferRelativeResize="0"/>
          <p:nvPr/>
        </p:nvPicPr>
        <p:blipFill rotWithShape="1">
          <a:blip r:embed="rId3">
            <a:alphaModFix/>
          </a:blip>
          <a:srcRect l="29" t="8490" r="-29" b="24529"/>
          <a:stretch/>
        </p:blipFill>
        <p:spPr>
          <a:xfrm>
            <a:off x="3563" y="1447800"/>
            <a:ext cx="12191981" cy="5410199"/>
          </a:xfrm>
          <a:prstGeom prst="rect">
            <a:avLst/>
          </a:prstGeom>
          <a:noFill/>
          <a:ln>
            <a:noFill/>
          </a:ln>
        </p:spPr>
      </p:pic>
    </p:spTree>
    <p:extLst>
      <p:ext uri="{BB962C8B-B14F-4D97-AF65-F5344CB8AC3E}">
        <p14:creationId xmlns:p14="http://schemas.microsoft.com/office/powerpoint/2010/main" val="3642780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4760-32E5-604D-9554-AC2AED9E34B5}"/>
              </a:ext>
            </a:extLst>
          </p:cNvPr>
          <p:cNvSpPr>
            <a:spLocks noGrp="1"/>
          </p:cNvSpPr>
          <p:nvPr>
            <p:ph type="title"/>
          </p:nvPr>
        </p:nvSpPr>
        <p:spPr>
          <a:xfrm>
            <a:off x="990600" y="2527852"/>
            <a:ext cx="4800600" cy="1994392"/>
          </a:xfrm>
        </p:spPr>
        <p:txBody>
          <a:bodyPr/>
          <a:lstStyle/>
          <a:p>
            <a:r>
              <a:rPr lang="en-US" dirty="0"/>
              <a:t>Mindfulness Activity/Brain Break</a:t>
            </a:r>
          </a:p>
        </p:txBody>
      </p:sp>
      <p:pic>
        <p:nvPicPr>
          <p:cNvPr id="5" name="Google Shape;1422;p40" descr="A photo of stacked, balancing zen rocks">
            <a:extLst>
              <a:ext uri="{FF2B5EF4-FFF2-40B4-BE49-F238E27FC236}">
                <a16:creationId xmlns:a16="http://schemas.microsoft.com/office/drawing/2014/main" id="{8FB185D1-ECB8-4DF6-81F1-401AD111C1EE}"/>
              </a:ext>
            </a:extLst>
          </p:cNvPr>
          <p:cNvPicPr preferRelativeResize="0">
            <a:picLocks/>
          </p:cNvPicPr>
          <p:nvPr/>
        </p:nvPicPr>
        <p:blipFill rotWithShape="1">
          <a:blip r:embed="rId3">
            <a:alphaModFix/>
          </a:blip>
          <a:srcRect l="55901" t="42224" r="6824" b="3526"/>
          <a:stretch/>
        </p:blipFill>
        <p:spPr>
          <a:xfrm>
            <a:off x="5105400" y="533400"/>
            <a:ext cx="6553200" cy="4506579"/>
          </a:xfrm>
          <a:prstGeom prst="rect">
            <a:avLst/>
          </a:prstGeom>
          <a:noFill/>
          <a:ln>
            <a:noFill/>
          </a:ln>
        </p:spPr>
      </p:pic>
    </p:spTree>
    <p:extLst>
      <p:ext uri="{BB962C8B-B14F-4D97-AF65-F5344CB8AC3E}">
        <p14:creationId xmlns:p14="http://schemas.microsoft.com/office/powerpoint/2010/main" val="2858540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7821F-8259-A744-A776-561FAF67E4CC}"/>
              </a:ext>
            </a:extLst>
          </p:cNvPr>
          <p:cNvSpPr>
            <a:spLocks noGrp="1"/>
          </p:cNvSpPr>
          <p:nvPr>
            <p:ph type="title"/>
          </p:nvPr>
        </p:nvSpPr>
        <p:spPr/>
        <p:txBody>
          <a:bodyPr>
            <a:normAutofit fontScale="90000"/>
          </a:bodyPr>
          <a:lstStyle/>
          <a:p>
            <a:r>
              <a:rPr lang="en-US" dirty="0"/>
              <a:t>Using the CASEL 3 Signature Practices Playbook 3</a:t>
            </a:r>
          </a:p>
        </p:txBody>
      </p:sp>
      <p:sp>
        <p:nvSpPr>
          <p:cNvPr id="5" name="Content Placeholder 4">
            <a:extLst>
              <a:ext uri="{FF2B5EF4-FFF2-40B4-BE49-F238E27FC236}">
                <a16:creationId xmlns:a16="http://schemas.microsoft.com/office/drawing/2014/main" id="{A02B627E-B718-DB48-A7D5-4ECD2D21AD6C}"/>
              </a:ext>
            </a:extLst>
          </p:cNvPr>
          <p:cNvSpPr>
            <a:spLocks noGrp="1"/>
          </p:cNvSpPr>
          <p:nvPr>
            <p:ph sz="quarter" idx="10"/>
          </p:nvPr>
        </p:nvSpPr>
        <p:spPr/>
        <p:txBody>
          <a:bodyPr/>
          <a:lstStyle/>
          <a:p>
            <a:r>
              <a:rPr lang="en-US" dirty="0"/>
              <a:t>Complete the following...</a:t>
            </a:r>
          </a:p>
        </p:txBody>
      </p:sp>
      <p:pic>
        <p:nvPicPr>
          <p:cNvPr id="8" name="Google Shape;1130;p17" descr="Notice/Wonder Chart Headers by Colorful in Kinder | TpT">
            <a:extLst>
              <a:ext uri="{FF2B5EF4-FFF2-40B4-BE49-F238E27FC236}">
                <a16:creationId xmlns:a16="http://schemas.microsoft.com/office/drawing/2014/main" id="{426E2EF8-FA51-49C4-8151-0B41D3BE9605}"/>
              </a:ext>
            </a:extLst>
          </p:cNvPr>
          <p:cNvPicPr preferRelativeResize="0"/>
          <p:nvPr/>
        </p:nvPicPr>
        <p:blipFill rotWithShape="1">
          <a:blip r:embed="rId3">
            <a:alphaModFix/>
          </a:blip>
          <a:srcRect l="-2023" t="1999" r="2024" b="58780"/>
          <a:stretch/>
        </p:blipFill>
        <p:spPr>
          <a:xfrm>
            <a:off x="381000" y="2268379"/>
            <a:ext cx="2871726" cy="1336353"/>
          </a:xfrm>
          <a:prstGeom prst="rect">
            <a:avLst/>
          </a:prstGeom>
          <a:noFill/>
          <a:ln>
            <a:noFill/>
          </a:ln>
        </p:spPr>
      </p:pic>
      <p:pic>
        <p:nvPicPr>
          <p:cNvPr id="9" name="Google Shape;1130;p17" descr="Notice/Wonder Chart Headers by Colorful in Kinder | TpT">
            <a:extLst>
              <a:ext uri="{FF2B5EF4-FFF2-40B4-BE49-F238E27FC236}">
                <a16:creationId xmlns:a16="http://schemas.microsoft.com/office/drawing/2014/main" id="{24DD8736-DA28-4780-8273-D037FF115301}"/>
              </a:ext>
            </a:extLst>
          </p:cNvPr>
          <p:cNvPicPr preferRelativeResize="0"/>
          <p:nvPr/>
        </p:nvPicPr>
        <p:blipFill rotWithShape="1">
          <a:blip r:embed="rId3">
            <a:alphaModFix/>
          </a:blip>
          <a:srcRect l="1" t="47079" r="1" b="13700"/>
          <a:stretch/>
        </p:blipFill>
        <p:spPr>
          <a:xfrm>
            <a:off x="3886200" y="2226964"/>
            <a:ext cx="3085622" cy="1435889"/>
          </a:xfrm>
          <a:prstGeom prst="rect">
            <a:avLst/>
          </a:prstGeom>
          <a:noFill/>
          <a:ln>
            <a:noFill/>
          </a:ln>
        </p:spPr>
      </p:pic>
      <p:pic>
        <p:nvPicPr>
          <p:cNvPr id="10" name="Google Shape;1133;p17" descr="Qr code with link to CASEL playbook">
            <a:extLst>
              <a:ext uri="{FF2B5EF4-FFF2-40B4-BE49-F238E27FC236}">
                <a16:creationId xmlns:a16="http://schemas.microsoft.com/office/drawing/2014/main" id="{A23996E9-345D-478D-8589-B4035A6E76C3}"/>
              </a:ext>
            </a:extLst>
          </p:cNvPr>
          <p:cNvPicPr preferRelativeResize="0"/>
          <p:nvPr/>
        </p:nvPicPr>
        <p:blipFill rotWithShape="1">
          <a:blip r:embed="rId4">
            <a:alphaModFix/>
          </a:blip>
          <a:srcRect/>
          <a:stretch/>
        </p:blipFill>
        <p:spPr>
          <a:xfrm>
            <a:off x="9067800" y="1676400"/>
            <a:ext cx="2743200" cy="2743200"/>
          </a:xfrm>
          <a:prstGeom prst="rect">
            <a:avLst/>
          </a:prstGeom>
          <a:noFill/>
          <a:ln>
            <a:noFill/>
          </a:ln>
        </p:spPr>
      </p:pic>
      <p:sp>
        <p:nvSpPr>
          <p:cNvPr id="6" name="Content Placeholder 5">
            <a:extLst>
              <a:ext uri="{FF2B5EF4-FFF2-40B4-BE49-F238E27FC236}">
                <a16:creationId xmlns:a16="http://schemas.microsoft.com/office/drawing/2014/main" id="{EF9709F3-C9A1-784C-A247-3A8C1ED9A916}"/>
              </a:ext>
            </a:extLst>
          </p:cNvPr>
          <p:cNvSpPr>
            <a:spLocks noGrp="1"/>
          </p:cNvSpPr>
          <p:nvPr>
            <p:ph sz="quarter" idx="11"/>
          </p:nvPr>
        </p:nvSpPr>
        <p:spPr>
          <a:xfrm>
            <a:off x="504497" y="3657598"/>
            <a:ext cx="8915400" cy="2667001"/>
          </a:xfrm>
        </p:spPr>
        <p:txBody>
          <a:bodyPr/>
          <a:lstStyle/>
          <a:p>
            <a:r>
              <a:rPr lang="en-US" b="1" dirty="0"/>
              <a:t>On page 10 read the information on Welcoming/Inclusion Activities</a:t>
            </a:r>
          </a:p>
          <a:p>
            <a:r>
              <a:rPr lang="en-US" dirty="0"/>
              <a:t>What are your I notice?, I wonder? Considerations for using these activities in a virtual environments? Place your responses on the PADLET</a:t>
            </a:r>
          </a:p>
        </p:txBody>
      </p:sp>
      <p:sp>
        <p:nvSpPr>
          <p:cNvPr id="7" name="Slide Number Placeholder 6">
            <a:extLst>
              <a:ext uri="{FF2B5EF4-FFF2-40B4-BE49-F238E27FC236}">
                <a16:creationId xmlns:a16="http://schemas.microsoft.com/office/drawing/2014/main" id="{A215B875-6D07-478A-8B63-93793D483DC3}"/>
              </a:ext>
            </a:extLst>
          </p:cNvPr>
          <p:cNvSpPr>
            <a:spLocks noGrp="1"/>
          </p:cNvSpPr>
          <p:nvPr>
            <p:ph type="sldNum" sz="quarter" idx="14"/>
          </p:nvPr>
        </p:nvSpPr>
        <p:spPr>
          <a:xfrm>
            <a:off x="533400" y="6477001"/>
            <a:ext cx="381000" cy="228600"/>
          </a:xfrm>
        </p:spPr>
        <p:txBody>
          <a:bodyPr/>
          <a:lstStyle/>
          <a:p>
            <a:fld id="{B6FDC2BC-9D21-CA4B-9293-99A3AD770EFC}" type="slidenum">
              <a:rPr lang="en-US" smtClean="0"/>
              <a:t>37</a:t>
            </a:fld>
            <a:endParaRPr lang="en-US" dirty="0"/>
          </a:p>
        </p:txBody>
      </p:sp>
    </p:spTree>
    <p:extLst>
      <p:ext uri="{BB962C8B-B14F-4D97-AF65-F5344CB8AC3E}">
        <p14:creationId xmlns:p14="http://schemas.microsoft.com/office/powerpoint/2010/main" val="2534498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439;p42" descr="photo of a man riding a bicycle and holding a n umbrella">
            <a:hlinkClick r:id="rId3"/>
            <a:extLst>
              <a:ext uri="{FF2B5EF4-FFF2-40B4-BE49-F238E27FC236}">
                <a16:creationId xmlns:a16="http://schemas.microsoft.com/office/drawing/2014/main" id="{36649C90-0B36-43E5-8E39-283F0F5F339F}"/>
              </a:ext>
            </a:extLst>
          </p:cNvPr>
          <p:cNvPicPr preferRelativeResize="0">
            <a:picLocks/>
          </p:cNvPicPr>
          <p:nvPr/>
        </p:nvPicPr>
        <p:blipFill rotWithShape="1">
          <a:blip r:embed="rId4">
            <a:alphaModFix/>
          </a:blip>
          <a:srcRect t="9842" b="10462"/>
          <a:stretch/>
        </p:blipFill>
        <p:spPr>
          <a:xfrm>
            <a:off x="0" y="533400"/>
            <a:ext cx="12192000" cy="6324600"/>
          </a:xfrm>
          <a:prstGeom prst="rect">
            <a:avLst/>
          </a:prstGeom>
          <a:noFill/>
          <a:ln>
            <a:noFill/>
          </a:ln>
        </p:spPr>
      </p:pic>
      <p:sp>
        <p:nvSpPr>
          <p:cNvPr id="2" name="Title 1">
            <a:extLst>
              <a:ext uri="{FF2B5EF4-FFF2-40B4-BE49-F238E27FC236}">
                <a16:creationId xmlns:a16="http://schemas.microsoft.com/office/drawing/2014/main" id="{0D1628FD-7D59-4D07-970B-9BA9AEC54348}"/>
              </a:ext>
            </a:extLst>
          </p:cNvPr>
          <p:cNvSpPr>
            <a:spLocks noGrp="1"/>
          </p:cNvSpPr>
          <p:nvPr>
            <p:ph type="title"/>
          </p:nvPr>
        </p:nvSpPr>
        <p:spPr/>
        <p:txBody>
          <a:bodyPr/>
          <a:lstStyle/>
          <a:p>
            <a:r>
              <a:rPr lang="en-US" dirty="0"/>
              <a:t>Video: Be Optimistic</a:t>
            </a:r>
          </a:p>
        </p:txBody>
      </p:sp>
    </p:spTree>
    <p:extLst>
      <p:ext uri="{BB962C8B-B14F-4D97-AF65-F5344CB8AC3E}">
        <p14:creationId xmlns:p14="http://schemas.microsoft.com/office/powerpoint/2010/main" val="2364642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445;p43" descr="Grass by the beach">
            <a:extLst>
              <a:ext uri="{FF2B5EF4-FFF2-40B4-BE49-F238E27FC236}">
                <a16:creationId xmlns:a16="http://schemas.microsoft.com/office/drawing/2014/main" id="{587F27A8-72E4-44CC-AC66-1071FB4D2663}"/>
              </a:ext>
            </a:extLst>
          </p:cNvPr>
          <p:cNvPicPr preferRelativeResize="0"/>
          <p:nvPr/>
        </p:nvPicPr>
        <p:blipFill rotWithShape="1">
          <a:blip r:embed="rId3">
            <a:alphaModFix/>
          </a:blip>
          <a:srcRect l="15396" r="230" b="-1"/>
          <a:stretch/>
        </p:blipFill>
        <p:spPr>
          <a:xfrm>
            <a:off x="4390328" y="685800"/>
            <a:ext cx="7801672" cy="6172200"/>
          </a:xfrm>
          <a:prstGeom prst="rect">
            <a:avLst/>
          </a:prstGeom>
          <a:noFill/>
          <a:ln>
            <a:noFill/>
          </a:ln>
        </p:spPr>
      </p:pic>
      <p:sp>
        <p:nvSpPr>
          <p:cNvPr id="9" name="Google Shape;1097;p13" descr="gradient fade over a photo">
            <a:extLst>
              <a:ext uri="{FF2B5EF4-FFF2-40B4-BE49-F238E27FC236}">
                <a16:creationId xmlns:a16="http://schemas.microsoft.com/office/drawing/2014/main" id="{43D88E75-08E4-4F73-8E59-C8A493D23201}"/>
              </a:ext>
            </a:extLst>
          </p:cNvPr>
          <p:cNvSpPr/>
          <p:nvPr/>
        </p:nvSpPr>
        <p:spPr>
          <a:xfrm>
            <a:off x="3352800" y="1447800"/>
            <a:ext cx="5029200" cy="5419020"/>
          </a:xfrm>
          <a:prstGeom prst="rect">
            <a:avLst/>
          </a:prstGeom>
          <a:gradFill>
            <a:gsLst>
              <a:gs pos="0">
                <a:srgbClr val="FFFFFF">
                  <a:alpha val="0"/>
                </a:srgbClr>
              </a:gs>
              <a:gs pos="19000">
                <a:srgbClr val="FFFFFF">
                  <a:alpha val="37254"/>
                </a:srgbClr>
              </a:gs>
              <a:gs pos="35000">
                <a:srgbClr val="FFFFFF">
                  <a:alpha val="77254"/>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2" name="Title 1">
            <a:extLst>
              <a:ext uri="{FF2B5EF4-FFF2-40B4-BE49-F238E27FC236}">
                <a16:creationId xmlns:a16="http://schemas.microsoft.com/office/drawing/2014/main" id="{5E74E690-7D35-4462-97F5-E66A108CF28F}"/>
              </a:ext>
            </a:extLst>
          </p:cNvPr>
          <p:cNvSpPr>
            <a:spLocks noGrp="1"/>
          </p:cNvSpPr>
          <p:nvPr>
            <p:ph type="title"/>
          </p:nvPr>
        </p:nvSpPr>
        <p:spPr/>
        <p:txBody>
          <a:bodyPr>
            <a:normAutofit fontScale="90000"/>
          </a:bodyPr>
          <a:lstStyle/>
          <a:p>
            <a:r>
              <a:rPr lang="en-US" sz="3600" dirty="0">
                <a:solidFill>
                  <a:schemeClr val="lt1"/>
                </a:solidFill>
              </a:rPr>
              <a:t>What are your next steps for SEL practices in the classroom?</a:t>
            </a:r>
            <a:endParaRPr lang="en-US" sz="3400" dirty="0"/>
          </a:p>
        </p:txBody>
      </p:sp>
      <p:sp>
        <p:nvSpPr>
          <p:cNvPr id="7" name="Slide Number Placeholder 6">
            <a:extLst>
              <a:ext uri="{FF2B5EF4-FFF2-40B4-BE49-F238E27FC236}">
                <a16:creationId xmlns:a16="http://schemas.microsoft.com/office/drawing/2014/main" id="{0290FD9E-C72C-4CE4-A9B5-666BC6F25707}"/>
              </a:ext>
            </a:extLst>
          </p:cNvPr>
          <p:cNvSpPr>
            <a:spLocks noGrp="1"/>
          </p:cNvSpPr>
          <p:nvPr>
            <p:ph type="sldNum" sz="quarter" idx="14"/>
          </p:nvPr>
        </p:nvSpPr>
        <p:spPr/>
        <p:txBody>
          <a:bodyPr/>
          <a:lstStyle/>
          <a:p>
            <a:fld id="{B6FDC2BC-9D21-CA4B-9293-99A3AD770EFC}" type="slidenum">
              <a:rPr lang="en-US" smtClean="0"/>
              <a:t>39</a:t>
            </a:fld>
            <a:endParaRPr lang="en-US" dirty="0"/>
          </a:p>
        </p:txBody>
      </p:sp>
      <p:sp>
        <p:nvSpPr>
          <p:cNvPr id="10" name="Google Shape;1387;p37">
            <a:extLst>
              <a:ext uri="{FF2B5EF4-FFF2-40B4-BE49-F238E27FC236}">
                <a16:creationId xmlns:a16="http://schemas.microsoft.com/office/drawing/2014/main" id="{1FC25C3C-9A02-4C44-BEE6-D30A0E67181A}"/>
              </a:ext>
            </a:extLst>
          </p:cNvPr>
          <p:cNvSpPr txBox="1">
            <a:spLocks/>
          </p:cNvSpPr>
          <p:nvPr/>
        </p:nvSpPr>
        <p:spPr>
          <a:xfrm>
            <a:off x="599700" y="1894652"/>
            <a:ext cx="3438900" cy="3207300"/>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Char char="§"/>
              <a:defRPr lang="en-US" sz="2800" kern="1200" dirty="0">
                <a:solidFill>
                  <a:schemeClr val="tx1"/>
                </a:solidFill>
                <a:latin typeface="+mn-lt"/>
                <a:ea typeface="+mn-ea"/>
                <a:cs typeface="+mn-cs"/>
              </a:defRPr>
            </a:lvl1pPr>
            <a:lvl2pPr marL="457200" indent="-228600" algn="l" defTabSz="914400" rtl="0" eaLnBrk="1" latinLnBrk="0" hangingPunct="1">
              <a:lnSpc>
                <a:spcPct val="100000"/>
              </a:lnSpc>
              <a:spcBef>
                <a:spcPts val="600"/>
              </a:spcBef>
              <a:spcAft>
                <a:spcPts val="600"/>
              </a:spcAft>
              <a:buClr>
                <a:schemeClr val="tx2"/>
              </a:buClr>
              <a:buFont typeface="Wingdings"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Clr>
                <a:schemeClr val="tx2"/>
              </a:buClr>
              <a:buFont typeface="Wingdings" pitchFamily="2" charset="2"/>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lvl="0" algn="l" rtl="0">
              <a:lnSpc>
                <a:spcPct val="110000"/>
              </a:lnSpc>
              <a:spcBef>
                <a:spcPts val="0"/>
              </a:spcBef>
              <a:spcAft>
                <a:spcPts val="0"/>
              </a:spcAft>
              <a:buSzPts val="2800"/>
            </a:pPr>
            <a:r>
              <a:rPr lang="en-US" sz="2800" u="sng" dirty="0">
                <a:solidFill>
                  <a:schemeClr val="hlink"/>
                </a:solidFill>
                <a:hlinkClick r:id="rId4"/>
              </a:rPr>
              <a:t>Traffic Light</a:t>
            </a:r>
            <a:endParaRPr lang="en-US" sz="2800" dirty="0"/>
          </a:p>
          <a:p>
            <a:pPr lvl="0" algn="l" rtl="0">
              <a:lnSpc>
                <a:spcPct val="110000"/>
              </a:lnSpc>
              <a:spcBef>
                <a:spcPts val="1000"/>
              </a:spcBef>
              <a:spcAft>
                <a:spcPts val="0"/>
              </a:spcAft>
              <a:buSzPts val="2800"/>
            </a:pPr>
            <a:r>
              <a:rPr lang="en-US" sz="2800" u="sng" dirty="0">
                <a:solidFill>
                  <a:schemeClr val="hlink"/>
                </a:solidFill>
                <a:hlinkClick r:id="rId5"/>
              </a:rPr>
              <a:t>Toy Reflection</a:t>
            </a:r>
            <a:endParaRPr lang="en-US" sz="2800" dirty="0"/>
          </a:p>
          <a:p>
            <a:pPr lvl="0" algn="l" rtl="0">
              <a:lnSpc>
                <a:spcPct val="110000"/>
              </a:lnSpc>
              <a:spcBef>
                <a:spcPts val="1000"/>
              </a:spcBef>
              <a:spcAft>
                <a:spcPts val="0"/>
              </a:spcAft>
              <a:buSzPts val="2800"/>
            </a:pPr>
            <a:r>
              <a:rPr lang="en-US" sz="2800" u="sng" dirty="0">
                <a:solidFill>
                  <a:schemeClr val="hlink"/>
                </a:solidFill>
                <a:hlinkClick r:id="rId6"/>
              </a:rPr>
              <a:t>Human Bar Graph</a:t>
            </a:r>
            <a:endParaRPr lang="en-US" sz="2800" dirty="0"/>
          </a:p>
          <a:p>
            <a:pPr lvl="0" algn="l" rtl="0">
              <a:lnSpc>
                <a:spcPct val="110000"/>
              </a:lnSpc>
              <a:spcBef>
                <a:spcPts val="1000"/>
              </a:spcBef>
              <a:spcAft>
                <a:spcPts val="0"/>
              </a:spcAft>
              <a:buSzPts val="2800"/>
            </a:pPr>
            <a:r>
              <a:rPr lang="en-US" sz="2800" u="sng" dirty="0">
                <a:solidFill>
                  <a:schemeClr val="hlink"/>
                </a:solidFill>
                <a:hlinkClick r:id="rId7"/>
              </a:rPr>
              <a:t>Comfort Circle</a:t>
            </a:r>
            <a:endParaRPr lang="en-US" sz="2800" dirty="0"/>
          </a:p>
        </p:txBody>
      </p:sp>
    </p:spTree>
    <p:extLst>
      <p:ext uri="{BB962C8B-B14F-4D97-AF65-F5344CB8AC3E}">
        <p14:creationId xmlns:p14="http://schemas.microsoft.com/office/powerpoint/2010/main" val="436569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192512-4EAC-0F42-BE3D-CD8EE7DF917E}"/>
              </a:ext>
            </a:extLst>
          </p:cNvPr>
          <p:cNvSpPr>
            <a:spLocks noGrp="1"/>
          </p:cNvSpPr>
          <p:nvPr>
            <p:ph type="title"/>
          </p:nvPr>
        </p:nvSpPr>
        <p:spPr/>
        <p:txBody>
          <a:bodyPr/>
          <a:lstStyle/>
          <a:p>
            <a:r>
              <a:rPr lang="en-US" sz="4000" dirty="0"/>
              <a:t>Long Term Learning Target</a:t>
            </a:r>
            <a:endParaRPr lang="en-US" dirty="0"/>
          </a:p>
        </p:txBody>
      </p:sp>
      <p:sp>
        <p:nvSpPr>
          <p:cNvPr id="10" name="Content Placeholder 9">
            <a:extLst>
              <a:ext uri="{FF2B5EF4-FFF2-40B4-BE49-F238E27FC236}">
                <a16:creationId xmlns:a16="http://schemas.microsoft.com/office/drawing/2014/main" id="{E6622812-435B-FE4E-8A8A-6E6756F8EF20}"/>
              </a:ext>
            </a:extLst>
          </p:cNvPr>
          <p:cNvSpPr>
            <a:spLocks noGrp="1"/>
          </p:cNvSpPr>
          <p:nvPr>
            <p:ph sz="quarter" idx="11"/>
          </p:nvPr>
        </p:nvSpPr>
        <p:spPr>
          <a:xfrm>
            <a:off x="5019697" y="2400301"/>
            <a:ext cx="5334000" cy="3200400"/>
          </a:xfrm>
        </p:spPr>
        <p:txBody>
          <a:bodyPr/>
          <a:lstStyle/>
          <a:p>
            <a:pPr marL="0" lvl="0" indent="0" algn="l" rtl="0">
              <a:lnSpc>
                <a:spcPct val="110000"/>
              </a:lnSpc>
              <a:spcBef>
                <a:spcPts val="0"/>
              </a:spcBef>
              <a:spcAft>
                <a:spcPts val="0"/>
              </a:spcAft>
              <a:buClr>
                <a:schemeClr val="dk1"/>
              </a:buClr>
              <a:buSzPct val="100000"/>
              <a:buNone/>
            </a:pPr>
            <a:r>
              <a:rPr lang="en-US" sz="2800" dirty="0"/>
              <a:t>To build the </a:t>
            </a:r>
            <a:r>
              <a:rPr lang="en-US" sz="2800" b="1" dirty="0"/>
              <a:t>capacity</a:t>
            </a:r>
            <a:r>
              <a:rPr lang="en-US" sz="2800" dirty="0"/>
              <a:t> of teachers and educational leaders to </a:t>
            </a:r>
            <a:r>
              <a:rPr lang="en-US" sz="2800" b="1" dirty="0"/>
              <a:t>effectively integrate </a:t>
            </a:r>
            <a:r>
              <a:rPr lang="en-US" sz="2800" dirty="0"/>
              <a:t>SEL in remote learning environments for </a:t>
            </a:r>
            <a:r>
              <a:rPr lang="en-US" sz="2800" b="1" dirty="0"/>
              <a:t>all students</a:t>
            </a:r>
            <a:r>
              <a:rPr lang="en-US" sz="2800" dirty="0"/>
              <a:t>.</a:t>
            </a:r>
            <a:endParaRPr lang="en-US" dirty="0"/>
          </a:p>
        </p:txBody>
      </p:sp>
      <p:sp>
        <p:nvSpPr>
          <p:cNvPr id="7" name="Slide Number Placeholder 6">
            <a:extLst>
              <a:ext uri="{FF2B5EF4-FFF2-40B4-BE49-F238E27FC236}">
                <a16:creationId xmlns:a16="http://schemas.microsoft.com/office/drawing/2014/main" id="{B25AED20-24FD-754D-952F-8BB316F88E0D}"/>
              </a:ext>
            </a:extLst>
          </p:cNvPr>
          <p:cNvSpPr>
            <a:spLocks noGrp="1"/>
          </p:cNvSpPr>
          <p:nvPr>
            <p:ph type="sldNum" sz="quarter" idx="14"/>
          </p:nvPr>
        </p:nvSpPr>
        <p:spPr/>
        <p:txBody>
          <a:bodyPr/>
          <a:lstStyle/>
          <a:p>
            <a:fld id="{B6FDC2BC-9D21-CA4B-9293-99A3AD770EFC}" type="slidenum">
              <a:rPr lang="en-US" smtClean="0"/>
              <a:t>4</a:t>
            </a:fld>
            <a:endParaRPr lang="en-US" dirty="0"/>
          </a:p>
        </p:txBody>
      </p:sp>
      <p:pic>
        <p:nvPicPr>
          <p:cNvPr id="16" name="Google Shape;1016;p8" descr="blurred photo of library bookshelves">
            <a:extLst>
              <a:ext uri="{FF2B5EF4-FFF2-40B4-BE49-F238E27FC236}">
                <a16:creationId xmlns:a16="http://schemas.microsoft.com/office/drawing/2014/main" id="{E700686B-E37D-42B1-8D43-D521A1A3B5D7}"/>
              </a:ext>
            </a:extLst>
          </p:cNvPr>
          <p:cNvPicPr preferRelativeResize="0"/>
          <p:nvPr/>
        </p:nvPicPr>
        <p:blipFill rotWithShape="1">
          <a:blip r:embed="rId3">
            <a:alphaModFix/>
          </a:blip>
          <a:srcRect l="14833" t="1671" r="41318" b="18333"/>
          <a:stretch/>
        </p:blipFill>
        <p:spPr>
          <a:xfrm>
            <a:off x="0" y="1447801"/>
            <a:ext cx="4505305" cy="5410194"/>
          </a:xfrm>
          <a:prstGeom prst="rect">
            <a:avLst/>
          </a:prstGeom>
          <a:noFill/>
          <a:ln>
            <a:noFill/>
          </a:ln>
        </p:spPr>
      </p:pic>
    </p:spTree>
    <p:extLst>
      <p:ext uri="{BB962C8B-B14F-4D97-AF65-F5344CB8AC3E}">
        <p14:creationId xmlns:p14="http://schemas.microsoft.com/office/powerpoint/2010/main" val="3361938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216E-6AAC-461D-8CC9-9EEB606A5841}"/>
              </a:ext>
            </a:extLst>
          </p:cNvPr>
          <p:cNvSpPr>
            <a:spLocks noGrp="1"/>
          </p:cNvSpPr>
          <p:nvPr>
            <p:ph type="title"/>
          </p:nvPr>
        </p:nvSpPr>
        <p:spPr/>
        <p:txBody>
          <a:bodyPr/>
          <a:lstStyle/>
          <a:p>
            <a:r>
              <a:rPr lang="en-US" dirty="0"/>
              <a:t>Being optimistic</a:t>
            </a:r>
          </a:p>
        </p:txBody>
      </p:sp>
      <p:pic>
        <p:nvPicPr>
          <p:cNvPr id="3" name="Google Shape;1456;p44" descr="Being optimistic isn't always being happy. It's taking what the world throws at you and saying I'm not going to let this get me down!">
            <a:extLst>
              <a:ext uri="{FF2B5EF4-FFF2-40B4-BE49-F238E27FC236}">
                <a16:creationId xmlns:a16="http://schemas.microsoft.com/office/drawing/2014/main" id="{83629D74-52BC-4771-A554-81ADD004B1C9}"/>
              </a:ext>
            </a:extLst>
          </p:cNvPr>
          <p:cNvPicPr preferRelativeResize="0"/>
          <p:nvPr/>
        </p:nvPicPr>
        <p:blipFill rotWithShape="1">
          <a:blip r:embed="rId3">
            <a:alphaModFix/>
          </a:blip>
          <a:srcRect b="19641"/>
          <a:stretch/>
        </p:blipFill>
        <p:spPr>
          <a:xfrm>
            <a:off x="0" y="533400"/>
            <a:ext cx="12191980" cy="6324600"/>
          </a:xfrm>
          <a:prstGeom prst="rect">
            <a:avLst/>
          </a:prstGeom>
          <a:noFill/>
          <a:ln>
            <a:noFill/>
          </a:ln>
        </p:spPr>
      </p:pic>
    </p:spTree>
    <p:extLst>
      <p:ext uri="{BB962C8B-B14F-4D97-AF65-F5344CB8AC3E}">
        <p14:creationId xmlns:p14="http://schemas.microsoft.com/office/powerpoint/2010/main" val="2529167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E690-7D35-4462-97F5-E66A108CF28F}"/>
              </a:ext>
            </a:extLst>
          </p:cNvPr>
          <p:cNvSpPr>
            <a:spLocks noGrp="1"/>
          </p:cNvSpPr>
          <p:nvPr>
            <p:ph type="title"/>
          </p:nvPr>
        </p:nvSpPr>
        <p:spPr/>
        <p:txBody>
          <a:bodyPr>
            <a:normAutofit/>
          </a:bodyPr>
          <a:lstStyle/>
          <a:p>
            <a:r>
              <a:rPr lang="en-US" sz="3600" dirty="0">
                <a:solidFill>
                  <a:schemeClr val="lt1"/>
                </a:solidFill>
              </a:rPr>
              <a:t>Planning time – Getting it Down PATT</a:t>
            </a:r>
            <a:endParaRPr lang="en-US" sz="3400" dirty="0"/>
          </a:p>
        </p:txBody>
      </p:sp>
      <p:sp>
        <p:nvSpPr>
          <p:cNvPr id="7" name="Slide Number Placeholder 6">
            <a:extLst>
              <a:ext uri="{FF2B5EF4-FFF2-40B4-BE49-F238E27FC236}">
                <a16:creationId xmlns:a16="http://schemas.microsoft.com/office/drawing/2014/main" id="{0290FD9E-C72C-4CE4-A9B5-666BC6F25707}"/>
              </a:ext>
            </a:extLst>
          </p:cNvPr>
          <p:cNvSpPr>
            <a:spLocks noGrp="1"/>
          </p:cNvSpPr>
          <p:nvPr>
            <p:ph type="sldNum" sz="quarter" idx="14"/>
          </p:nvPr>
        </p:nvSpPr>
        <p:spPr/>
        <p:txBody>
          <a:bodyPr/>
          <a:lstStyle/>
          <a:p>
            <a:fld id="{B6FDC2BC-9D21-CA4B-9293-99A3AD770EFC}" type="slidenum">
              <a:rPr lang="en-US" smtClean="0"/>
              <a:t>41</a:t>
            </a:fld>
            <a:endParaRPr lang="en-US" dirty="0"/>
          </a:p>
        </p:txBody>
      </p:sp>
      <p:pic>
        <p:nvPicPr>
          <p:cNvPr id="8" name="Google Shape;1465;p45" descr="A photo of several various sizes and colors of  stop watches">
            <a:extLst>
              <a:ext uri="{FF2B5EF4-FFF2-40B4-BE49-F238E27FC236}">
                <a16:creationId xmlns:a16="http://schemas.microsoft.com/office/drawing/2014/main" id="{DB93CA1A-7B71-4802-9BE9-6EC1EB6A8D4C}"/>
              </a:ext>
            </a:extLst>
          </p:cNvPr>
          <p:cNvPicPr preferRelativeResize="0"/>
          <p:nvPr/>
        </p:nvPicPr>
        <p:blipFill rotWithShape="1">
          <a:blip r:embed="rId3">
            <a:alphaModFix/>
          </a:blip>
          <a:srcRect t="27059" b="6461"/>
          <a:stretch/>
        </p:blipFill>
        <p:spPr>
          <a:xfrm>
            <a:off x="20" y="1447800"/>
            <a:ext cx="12191981" cy="5410199"/>
          </a:xfrm>
          <a:prstGeom prst="rect">
            <a:avLst/>
          </a:prstGeom>
          <a:noFill/>
          <a:ln>
            <a:noFill/>
          </a:ln>
        </p:spPr>
      </p:pic>
    </p:spTree>
    <p:extLst>
      <p:ext uri="{BB962C8B-B14F-4D97-AF65-F5344CB8AC3E}">
        <p14:creationId xmlns:p14="http://schemas.microsoft.com/office/powerpoint/2010/main" val="6619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1475;p46" descr="A photo of a black chalkboard with the words What's Next? written on it">
            <a:extLst>
              <a:ext uri="{FF2B5EF4-FFF2-40B4-BE49-F238E27FC236}">
                <a16:creationId xmlns:a16="http://schemas.microsoft.com/office/drawing/2014/main" id="{3A63C0F7-6510-4DA3-BFF5-3917C68D336C}"/>
              </a:ext>
            </a:extLst>
          </p:cNvPr>
          <p:cNvPicPr preferRelativeResize="0"/>
          <p:nvPr/>
        </p:nvPicPr>
        <p:blipFill rotWithShape="1">
          <a:blip r:embed="rId3">
            <a:alphaModFix/>
          </a:blip>
          <a:srcRect t="441" r="9796" b="29722"/>
          <a:stretch/>
        </p:blipFill>
        <p:spPr>
          <a:xfrm>
            <a:off x="0" y="1447799"/>
            <a:ext cx="12192000" cy="5410201"/>
          </a:xfrm>
          <a:prstGeom prst="rect">
            <a:avLst/>
          </a:prstGeom>
          <a:noFill/>
          <a:ln>
            <a:noFill/>
          </a:ln>
        </p:spPr>
      </p:pic>
      <p:sp>
        <p:nvSpPr>
          <p:cNvPr id="2" name="Title 1">
            <a:extLst>
              <a:ext uri="{FF2B5EF4-FFF2-40B4-BE49-F238E27FC236}">
                <a16:creationId xmlns:a16="http://schemas.microsoft.com/office/drawing/2014/main" id="{5E74E690-7D35-4462-97F5-E66A108CF28F}"/>
              </a:ext>
            </a:extLst>
          </p:cNvPr>
          <p:cNvSpPr>
            <a:spLocks noGrp="1"/>
          </p:cNvSpPr>
          <p:nvPr>
            <p:ph type="title"/>
          </p:nvPr>
        </p:nvSpPr>
        <p:spPr/>
        <p:txBody>
          <a:bodyPr>
            <a:normAutofit fontScale="90000"/>
          </a:bodyPr>
          <a:lstStyle/>
          <a:p>
            <a:r>
              <a:rPr lang="en-US" sz="3600" dirty="0">
                <a:solidFill>
                  <a:schemeClr val="lt1"/>
                </a:solidFill>
              </a:rPr>
              <a:t>What are the next steps for SEL practices in the classroom?</a:t>
            </a:r>
            <a:endParaRPr lang="en-US" sz="3400" dirty="0"/>
          </a:p>
        </p:txBody>
      </p:sp>
      <p:sp>
        <p:nvSpPr>
          <p:cNvPr id="7" name="Slide Number Placeholder 6">
            <a:extLst>
              <a:ext uri="{FF2B5EF4-FFF2-40B4-BE49-F238E27FC236}">
                <a16:creationId xmlns:a16="http://schemas.microsoft.com/office/drawing/2014/main" id="{0290FD9E-C72C-4CE4-A9B5-666BC6F25707}"/>
              </a:ext>
            </a:extLst>
          </p:cNvPr>
          <p:cNvSpPr>
            <a:spLocks noGrp="1"/>
          </p:cNvSpPr>
          <p:nvPr>
            <p:ph type="sldNum" sz="quarter" idx="14"/>
          </p:nvPr>
        </p:nvSpPr>
        <p:spPr/>
        <p:txBody>
          <a:bodyPr/>
          <a:lstStyle/>
          <a:p>
            <a:fld id="{B6FDC2BC-9D21-CA4B-9293-99A3AD770EFC}" type="slidenum">
              <a:rPr lang="en-US" smtClean="0"/>
              <a:t>42</a:t>
            </a:fld>
            <a:endParaRPr lang="en-US" dirty="0"/>
          </a:p>
        </p:txBody>
      </p:sp>
      <p:sp>
        <p:nvSpPr>
          <p:cNvPr id="8" name="Content Placeholder 5">
            <a:extLst>
              <a:ext uri="{FF2B5EF4-FFF2-40B4-BE49-F238E27FC236}">
                <a16:creationId xmlns:a16="http://schemas.microsoft.com/office/drawing/2014/main" id="{F493406B-4157-4555-BF5F-FABBE90FF648}"/>
              </a:ext>
            </a:extLst>
          </p:cNvPr>
          <p:cNvSpPr txBox="1">
            <a:spLocks/>
          </p:cNvSpPr>
          <p:nvPr/>
        </p:nvSpPr>
        <p:spPr>
          <a:xfrm>
            <a:off x="381000" y="1828800"/>
            <a:ext cx="10744200" cy="2286000"/>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Char char="§"/>
              <a:defRPr lang="en-US" sz="2800" kern="1200" dirty="0">
                <a:solidFill>
                  <a:schemeClr val="tx1"/>
                </a:solidFill>
                <a:latin typeface="+mn-lt"/>
                <a:ea typeface="+mn-ea"/>
                <a:cs typeface="+mn-cs"/>
              </a:defRPr>
            </a:lvl1pPr>
            <a:lvl2pPr marL="457200" indent="-228600" algn="l" defTabSz="914400" rtl="0" eaLnBrk="1" latinLnBrk="0" hangingPunct="1">
              <a:lnSpc>
                <a:spcPct val="100000"/>
              </a:lnSpc>
              <a:spcBef>
                <a:spcPts val="600"/>
              </a:spcBef>
              <a:spcAft>
                <a:spcPts val="600"/>
              </a:spcAft>
              <a:buClr>
                <a:schemeClr val="tx2"/>
              </a:buClr>
              <a:buFont typeface="Wingdings"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Clr>
                <a:schemeClr val="tx2"/>
              </a:buClr>
              <a:buFont typeface="Wingdings" pitchFamily="2" charset="2"/>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2700"/>
              <a:buFont typeface="Arial"/>
              <a:buNone/>
            </a:pPr>
            <a:r>
              <a:rPr lang="en-US" sz="2800" b="0" i="0" u="none" strike="noStrike" cap="none" dirty="0">
                <a:solidFill>
                  <a:schemeClr val="bg1"/>
                </a:solidFill>
                <a:latin typeface="Arial"/>
                <a:ea typeface="Arial"/>
                <a:cs typeface="Arial"/>
                <a:sym typeface="Arial"/>
              </a:rPr>
              <a:t>How can we bring what we have learned in the remote learning environment to the classroom?</a:t>
            </a:r>
          </a:p>
        </p:txBody>
      </p:sp>
    </p:spTree>
    <p:extLst>
      <p:ext uri="{BB962C8B-B14F-4D97-AF65-F5344CB8AC3E}">
        <p14:creationId xmlns:p14="http://schemas.microsoft.com/office/powerpoint/2010/main" val="202434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467B08-47EB-5141-A23F-AC9926B82669}"/>
              </a:ext>
            </a:extLst>
          </p:cNvPr>
          <p:cNvSpPr>
            <a:spLocks noGrp="1"/>
          </p:cNvSpPr>
          <p:nvPr>
            <p:ph type="sldNum" sz="quarter" idx="10"/>
          </p:nvPr>
        </p:nvSpPr>
        <p:spPr/>
        <p:txBody>
          <a:bodyPr/>
          <a:lstStyle/>
          <a:p>
            <a:fld id="{B6FDC2BC-9D21-CA4B-9293-99A3AD770EFC}" type="slidenum">
              <a:rPr lang="en-US" smtClean="0"/>
              <a:pPr/>
              <a:t>43</a:t>
            </a:fld>
            <a:endParaRPr lang="en-US" dirty="0"/>
          </a:p>
        </p:txBody>
      </p:sp>
      <p:sp>
        <p:nvSpPr>
          <p:cNvPr id="6" name="Content Placeholder 5">
            <a:extLst>
              <a:ext uri="{FF2B5EF4-FFF2-40B4-BE49-F238E27FC236}">
                <a16:creationId xmlns:a16="http://schemas.microsoft.com/office/drawing/2014/main" id="{D1D56205-C71B-534D-991C-3D667277015C}"/>
              </a:ext>
            </a:extLst>
          </p:cNvPr>
          <p:cNvSpPr>
            <a:spLocks noGrp="1"/>
          </p:cNvSpPr>
          <p:nvPr>
            <p:ph sz="quarter" idx="11"/>
          </p:nvPr>
        </p:nvSpPr>
        <p:spPr>
          <a:xfrm>
            <a:off x="2209800" y="4191000"/>
            <a:ext cx="6096000" cy="1981200"/>
          </a:xfrm>
        </p:spPr>
        <p:txBody>
          <a:bodyPr>
            <a:normAutofit/>
          </a:bodyPr>
          <a:lstStyle/>
          <a:p>
            <a:pPr marL="0" marR="0" lvl="0" indent="0" algn="l" rtl="0">
              <a:lnSpc>
                <a:spcPct val="100000"/>
              </a:lnSpc>
              <a:spcBef>
                <a:spcPts val="0"/>
              </a:spcBef>
              <a:spcAft>
                <a:spcPts val="0"/>
              </a:spcAft>
              <a:buClr>
                <a:srgbClr val="000000"/>
              </a:buClr>
              <a:buSzPts val="1800"/>
              <a:buFont typeface="Arial"/>
              <a:buNone/>
            </a:pPr>
            <a:r>
              <a:rPr lang="en-US" sz="2800" b="0" i="0" u="none" strike="noStrike" cap="none" dirty="0">
                <a:solidFill>
                  <a:schemeClr val="lt1"/>
                </a:solidFill>
                <a:latin typeface="Arial"/>
                <a:ea typeface="Arial"/>
                <a:cs typeface="Arial"/>
                <a:sym typeface="Arial"/>
              </a:rPr>
              <a:t>Thank you for your participation and for learning with us!  Would you mind completing this </a:t>
            </a:r>
            <a:r>
              <a:rPr lang="en-US" sz="2800" b="0" i="0" u="sng" strike="noStrike" cap="none" dirty="0">
                <a:solidFill>
                  <a:schemeClr val="hlink"/>
                </a:solidFill>
                <a:latin typeface="Arial"/>
                <a:ea typeface="Arial"/>
                <a:cs typeface="Arial"/>
                <a:sym typeface="Arial"/>
                <a:hlinkClick r:id="rId3"/>
              </a:rPr>
              <a:t>short feedback form</a:t>
            </a:r>
            <a:r>
              <a:rPr lang="en-US" sz="2800" b="0" i="0" u="none" strike="noStrike" cap="none" dirty="0">
                <a:solidFill>
                  <a:schemeClr val="lt1"/>
                </a:solidFill>
                <a:latin typeface="Arial"/>
                <a:ea typeface="Arial"/>
                <a:cs typeface="Arial"/>
                <a:sym typeface="Arial"/>
              </a:rPr>
              <a:t> for us?</a:t>
            </a:r>
            <a:endParaRPr lang="en-US" sz="2000" b="0" i="0" u="none" strike="noStrike" cap="none" dirty="0">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173F9075-BB9F-44A0-B4A7-BDEE92756878}"/>
              </a:ext>
            </a:extLst>
          </p:cNvPr>
          <p:cNvSpPr>
            <a:spLocks noGrp="1"/>
          </p:cNvSpPr>
          <p:nvPr>
            <p:ph type="title"/>
          </p:nvPr>
        </p:nvSpPr>
        <p:spPr/>
        <p:txBody>
          <a:bodyPr/>
          <a:lstStyle/>
          <a:p>
            <a:r>
              <a:rPr lang="en-US" dirty="0"/>
              <a:t>Thank you! </a:t>
            </a:r>
          </a:p>
        </p:txBody>
      </p:sp>
    </p:spTree>
    <p:extLst>
      <p:ext uri="{BB962C8B-B14F-4D97-AF65-F5344CB8AC3E}">
        <p14:creationId xmlns:p14="http://schemas.microsoft.com/office/powerpoint/2010/main" val="379072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192512-4EAC-0F42-BE3D-CD8EE7DF917E}"/>
              </a:ext>
            </a:extLst>
          </p:cNvPr>
          <p:cNvSpPr>
            <a:spLocks noGrp="1"/>
          </p:cNvSpPr>
          <p:nvPr>
            <p:ph type="title"/>
          </p:nvPr>
        </p:nvSpPr>
        <p:spPr/>
        <p:txBody>
          <a:bodyPr/>
          <a:lstStyle/>
          <a:p>
            <a:r>
              <a:rPr lang="en-US" dirty="0"/>
              <a:t>e-Learning Series</a:t>
            </a:r>
          </a:p>
        </p:txBody>
      </p:sp>
      <p:graphicFrame>
        <p:nvGraphicFramePr>
          <p:cNvPr id="6" name="Google Shape;1031;p9">
            <a:extLst>
              <a:ext uri="{FF2B5EF4-FFF2-40B4-BE49-F238E27FC236}">
                <a16:creationId xmlns:a16="http://schemas.microsoft.com/office/drawing/2014/main" id="{5902A2F5-1261-4179-884A-C437F5F78050}"/>
              </a:ext>
            </a:extLst>
          </p:cNvPr>
          <p:cNvGraphicFramePr/>
          <p:nvPr>
            <p:extLst>
              <p:ext uri="{D42A27DB-BD31-4B8C-83A1-F6EECF244321}">
                <p14:modId xmlns:p14="http://schemas.microsoft.com/office/powerpoint/2010/main" val="2021360036"/>
              </p:ext>
            </p:extLst>
          </p:nvPr>
        </p:nvGraphicFramePr>
        <p:xfrm>
          <a:off x="276203" y="1828800"/>
          <a:ext cx="6544200" cy="3764340"/>
        </p:xfrm>
        <a:graphic>
          <a:graphicData uri="http://schemas.openxmlformats.org/drawingml/2006/table">
            <a:tbl>
              <a:tblPr firstRow="1" bandRow="1">
                <a:noFill/>
              </a:tblPr>
              <a:tblGrid>
                <a:gridCol w="1323997">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gridCol w="1029203">
                  <a:extLst>
                    <a:ext uri="{9D8B030D-6E8A-4147-A177-3AD203B41FA5}">
                      <a16:colId xmlns:a16="http://schemas.microsoft.com/office/drawing/2014/main" val="20002"/>
                    </a:ext>
                  </a:extLst>
                </a:gridCol>
              </a:tblGrid>
              <a:tr h="45720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bg1"/>
                          </a:solidFill>
                        </a:rPr>
                        <a:t>Session #</a:t>
                      </a:r>
                      <a:endParaRPr sz="1400" b="1" u="none" strike="noStrike" cap="none">
                        <a:solidFill>
                          <a:schemeClr val="bg1"/>
                        </a:solidFill>
                      </a:endParaRPr>
                    </a:p>
                  </a:txBody>
                  <a:tcPr marL="91450" marR="91450" marT="45725" marB="45725">
                    <a:solidFill>
                      <a:srgbClr val="0070C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bg1"/>
                          </a:solidFill>
                        </a:rPr>
                        <a:t>Topic</a:t>
                      </a:r>
                      <a:endParaRPr sz="1400" b="1" u="none" strike="noStrike" cap="none" dirty="0">
                        <a:solidFill>
                          <a:schemeClr val="bg1"/>
                        </a:solidFill>
                      </a:endParaRPr>
                    </a:p>
                  </a:txBody>
                  <a:tcPr marL="91450" marR="91450" marT="45725" marB="45725">
                    <a:solidFill>
                      <a:srgbClr val="0070C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bg1"/>
                          </a:solidFill>
                        </a:rPr>
                        <a:t>Date</a:t>
                      </a:r>
                      <a:endParaRPr sz="1400" b="1" u="none" strike="noStrike" cap="none" dirty="0">
                        <a:solidFill>
                          <a:schemeClr val="bg1"/>
                        </a:solidFill>
                      </a:endParaRPr>
                    </a:p>
                  </a:txBody>
                  <a:tcPr marL="91450" marR="91450" marT="45725" marB="45725">
                    <a:solidFill>
                      <a:srgbClr val="0070C0"/>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1</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Introduction to SEL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2/11/21</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0" u="none" strike="noStrike" cap="none" dirty="0"/>
                        <a:t>2</a:t>
                      </a:r>
                      <a:endParaRPr sz="1400" b="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u="none" strike="noStrike" cap="none" dirty="0"/>
                        <a:t>Embedding SEL Schoolwide</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u="none" strike="noStrike" cap="none"/>
                        <a:t>3/18/21</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3</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Creating a PL Culture Based on SEL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4/22/21</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4</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Practical &amp; Achievable SEL Practices in the Classroom</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5/13/21</a:t>
                      </a:r>
                      <a:endParaRPr sz="14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Identifying and Selecting Evidence Based SEL Programs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6/22/21</a:t>
                      </a:r>
                      <a:endParaRPr sz="1400" u="none" strike="noStrike" cap="none"/>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6</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Classroom-based SEL Activities to Support Student Development of the 5 Core Competencies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7/26/21</a:t>
                      </a:r>
                      <a:endParaRPr sz="1400" u="none" strike="noStrike" cap="none" dirty="0"/>
                    </a:p>
                  </a:txBody>
                  <a:tcPr marL="91450" marR="91450" marT="45725" marB="45725"/>
                </a:tc>
                <a:extLst>
                  <a:ext uri="{0D108BD9-81ED-4DB2-BD59-A6C34878D82A}">
                    <a16:rowId xmlns:a16="http://schemas.microsoft.com/office/drawing/2014/main" val="10006"/>
                  </a:ext>
                </a:extLst>
              </a:tr>
            </a:tbl>
          </a:graphicData>
        </a:graphic>
      </p:graphicFrame>
      <p:sp>
        <p:nvSpPr>
          <p:cNvPr id="10" name="Content Placeholder 9">
            <a:extLst>
              <a:ext uri="{FF2B5EF4-FFF2-40B4-BE49-F238E27FC236}">
                <a16:creationId xmlns:a16="http://schemas.microsoft.com/office/drawing/2014/main" id="{E6622812-435B-FE4E-8A8A-6E6756F8EF20}"/>
              </a:ext>
            </a:extLst>
          </p:cNvPr>
          <p:cNvSpPr>
            <a:spLocks noGrp="1"/>
          </p:cNvSpPr>
          <p:nvPr>
            <p:ph sz="quarter" idx="11"/>
          </p:nvPr>
        </p:nvSpPr>
        <p:spPr>
          <a:xfrm>
            <a:off x="7162800" y="1828801"/>
            <a:ext cx="4791097" cy="3764340"/>
          </a:xfrm>
        </p:spPr>
        <p:txBody>
          <a:bodyPr>
            <a:normAutofit fontScale="92500" lnSpcReduction="10000"/>
          </a:bodyPr>
          <a:lstStyle/>
          <a:p>
            <a:pPr marL="0" marR="0" lvl="0" indent="0" algn="l" rtl="0">
              <a:lnSpc>
                <a:spcPct val="100000"/>
              </a:lnSpc>
              <a:spcBef>
                <a:spcPts val="0"/>
              </a:spcBef>
              <a:spcAft>
                <a:spcPts val="0"/>
              </a:spcAft>
              <a:buClr>
                <a:srgbClr val="000000"/>
              </a:buClr>
              <a:buSzPts val="2400"/>
              <a:buFont typeface="Arial"/>
              <a:buNone/>
            </a:pPr>
            <a:r>
              <a:rPr lang="en-US" sz="2800" b="0" i="1" u="none" strike="noStrike" cap="none" dirty="0">
                <a:solidFill>
                  <a:schemeClr val="dk1"/>
                </a:solidFill>
                <a:latin typeface="+mj-lt"/>
                <a:ea typeface="Avenir"/>
                <a:cs typeface="Avenir"/>
                <a:sym typeface="Avenir"/>
              </a:rPr>
              <a:t>“This resource was adapted from SEL Online Education Modules developed by the Office of Superintendent of Public Instruction. Access the original work on the</a:t>
            </a:r>
            <a:r>
              <a:rPr lang="en-US" sz="2800" b="0" i="1" u="sng" strike="noStrike" cap="none" dirty="0">
                <a:solidFill>
                  <a:schemeClr val="dk1"/>
                </a:solidFill>
                <a:latin typeface="+mj-lt"/>
                <a:ea typeface="Avenir"/>
                <a:cs typeface="Avenir"/>
                <a:sym typeface="Avenir"/>
                <a:hlinkClick r:id="rId3">
                  <a:extLst>
                    <a:ext uri="{A12FA001-AC4F-418D-AE19-62706E023703}">
                      <ahyp:hlinkClr xmlns:ahyp="http://schemas.microsoft.com/office/drawing/2018/hyperlinkcolor" val="tx"/>
                    </a:ext>
                  </a:extLst>
                </a:hlinkClick>
              </a:rPr>
              <a:t> OSPI Student Support </a:t>
            </a:r>
            <a:r>
              <a:rPr lang="en-US" sz="2800" b="0" i="1" u="none" strike="noStrike" cap="none" dirty="0">
                <a:solidFill>
                  <a:schemeClr val="dk1"/>
                </a:solidFill>
                <a:latin typeface="+mj-lt"/>
                <a:ea typeface="Avenir"/>
                <a:cs typeface="Avenir"/>
                <a:sym typeface="Avenir"/>
              </a:rPr>
              <a:t>website.”</a:t>
            </a:r>
            <a:endParaRPr lang="en-US" sz="2000" b="0" i="0" u="none" strike="noStrike" cap="none" dirty="0">
              <a:solidFill>
                <a:schemeClr val="dk1"/>
              </a:solidFill>
              <a:latin typeface="+mj-lt"/>
              <a:ea typeface="Avenir"/>
              <a:cs typeface="Avenir"/>
              <a:sym typeface="Avenir"/>
            </a:endParaRPr>
          </a:p>
          <a:p>
            <a:pPr marL="0" marR="0" lvl="0" indent="0" algn="l" rtl="0">
              <a:lnSpc>
                <a:spcPct val="100000"/>
              </a:lnSpc>
              <a:spcBef>
                <a:spcPts val="0"/>
              </a:spcBef>
              <a:spcAft>
                <a:spcPts val="0"/>
              </a:spcAft>
              <a:buClr>
                <a:srgbClr val="000000"/>
              </a:buClr>
              <a:buSzPts val="2400"/>
              <a:buFont typeface="Arial"/>
              <a:buNone/>
            </a:pPr>
            <a:endParaRPr lang="en-US" sz="2800" b="0" i="0" u="none" strike="noStrike" cap="none" dirty="0">
              <a:solidFill>
                <a:schemeClr val="dk1"/>
              </a:solidFill>
              <a:latin typeface="+mj-lt"/>
              <a:ea typeface="Avenir"/>
              <a:cs typeface="Avenir"/>
              <a:sym typeface="Avenir"/>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chemeClr val="dk1"/>
                </a:solidFill>
                <a:latin typeface="+mj-lt"/>
                <a:ea typeface="Avenir"/>
                <a:cs typeface="Avenir"/>
                <a:sym typeface="Avenir"/>
              </a:rPr>
              <a:t>Additional resources sourced from CASEL - </a:t>
            </a:r>
            <a:r>
              <a:rPr lang="en-US" sz="2800" b="0" i="0" u="sng" strike="noStrike" cap="none" dirty="0">
                <a:solidFill>
                  <a:schemeClr val="dk1"/>
                </a:solidFill>
                <a:latin typeface="+mj-lt"/>
                <a:ea typeface="Avenir"/>
                <a:cs typeface="Avenir"/>
                <a:sym typeface="Avenir"/>
                <a:hlinkClick r:id="rId4">
                  <a:extLst>
                    <a:ext uri="{A12FA001-AC4F-418D-AE19-62706E023703}">
                      <ahyp:hlinkClr xmlns:ahyp="http://schemas.microsoft.com/office/drawing/2018/hyperlinkcolor" val="tx"/>
                    </a:ext>
                  </a:extLst>
                </a:hlinkClick>
              </a:rPr>
              <a:t>https://casel.org/</a:t>
            </a:r>
            <a:r>
              <a:rPr lang="en-US" sz="2800" b="0" i="0" u="none" strike="noStrike" cap="none" dirty="0">
                <a:solidFill>
                  <a:schemeClr val="dk1"/>
                </a:solidFill>
                <a:latin typeface="+mj-lt"/>
                <a:ea typeface="Avenir"/>
                <a:cs typeface="Avenir"/>
                <a:sym typeface="Avenir"/>
              </a:rPr>
              <a:t>.</a:t>
            </a:r>
            <a:endParaRPr lang="en-US" sz="1600" b="0" i="0" u="none" strike="noStrike" cap="none" dirty="0">
              <a:solidFill>
                <a:srgbClr val="000000"/>
              </a:solidFill>
              <a:latin typeface="+mj-lt"/>
              <a:ea typeface="Arial"/>
              <a:cs typeface="Arial"/>
              <a:sym typeface="Arial"/>
            </a:endParaRPr>
          </a:p>
        </p:txBody>
      </p:sp>
      <p:sp>
        <p:nvSpPr>
          <p:cNvPr id="7" name="Slide Number Placeholder 6">
            <a:extLst>
              <a:ext uri="{FF2B5EF4-FFF2-40B4-BE49-F238E27FC236}">
                <a16:creationId xmlns:a16="http://schemas.microsoft.com/office/drawing/2014/main" id="{B25AED20-24FD-754D-952F-8BB316F88E0D}"/>
              </a:ext>
            </a:extLst>
          </p:cNvPr>
          <p:cNvSpPr>
            <a:spLocks noGrp="1"/>
          </p:cNvSpPr>
          <p:nvPr>
            <p:ph type="sldNum" sz="quarter" idx="14"/>
          </p:nvPr>
        </p:nvSpPr>
        <p:spPr/>
        <p:txBody>
          <a:bodyPr/>
          <a:lstStyle/>
          <a:p>
            <a:fld id="{B6FDC2BC-9D21-CA4B-9293-99A3AD770EFC}" type="slidenum">
              <a:rPr lang="en-US" smtClean="0"/>
              <a:t>5</a:t>
            </a:fld>
            <a:endParaRPr lang="en-US" dirty="0"/>
          </a:p>
        </p:txBody>
      </p:sp>
      <p:pic>
        <p:nvPicPr>
          <p:cNvPr id="13" name="Google Shape;1032;p9" descr="eTeachNY logo">
            <a:extLst>
              <a:ext uri="{FF2B5EF4-FFF2-40B4-BE49-F238E27FC236}">
                <a16:creationId xmlns:a16="http://schemas.microsoft.com/office/drawing/2014/main" id="{F6A6607B-A942-4F7A-A171-AF5DE3952B31}"/>
              </a:ext>
            </a:extLst>
          </p:cNvPr>
          <p:cNvPicPr preferRelativeResize="0"/>
          <p:nvPr/>
        </p:nvPicPr>
        <p:blipFill rotWithShape="1">
          <a:blip r:embed="rId5">
            <a:alphaModFix/>
          </a:blip>
          <a:srcRect/>
          <a:stretch/>
        </p:blipFill>
        <p:spPr>
          <a:xfrm>
            <a:off x="914400" y="5944409"/>
            <a:ext cx="2912221" cy="802150"/>
          </a:xfrm>
          <a:prstGeom prst="rect">
            <a:avLst/>
          </a:prstGeom>
          <a:noFill/>
          <a:ln>
            <a:noFill/>
          </a:ln>
        </p:spPr>
      </p:pic>
      <p:pic>
        <p:nvPicPr>
          <p:cNvPr id="11" name="Google Shape;1029;p9" descr="Center for Instruction, Technology &amp; Innovation logo">
            <a:extLst>
              <a:ext uri="{FF2B5EF4-FFF2-40B4-BE49-F238E27FC236}">
                <a16:creationId xmlns:a16="http://schemas.microsoft.com/office/drawing/2014/main" id="{93800B03-BC7A-4C73-878E-95AB5B767DC0}"/>
              </a:ext>
            </a:extLst>
          </p:cNvPr>
          <p:cNvPicPr preferRelativeResize="0"/>
          <p:nvPr/>
        </p:nvPicPr>
        <p:blipFill rotWithShape="1">
          <a:blip r:embed="rId6">
            <a:alphaModFix/>
          </a:blip>
          <a:srcRect/>
          <a:stretch/>
        </p:blipFill>
        <p:spPr>
          <a:xfrm>
            <a:off x="4497436" y="5889035"/>
            <a:ext cx="1159733" cy="753826"/>
          </a:xfrm>
          <a:prstGeom prst="rect">
            <a:avLst/>
          </a:prstGeom>
          <a:noFill/>
          <a:ln>
            <a:noFill/>
          </a:ln>
        </p:spPr>
      </p:pic>
      <p:pic>
        <p:nvPicPr>
          <p:cNvPr id="12" name="Google Shape;1030;p9" descr="Greece Central School logo">
            <a:extLst>
              <a:ext uri="{FF2B5EF4-FFF2-40B4-BE49-F238E27FC236}">
                <a16:creationId xmlns:a16="http://schemas.microsoft.com/office/drawing/2014/main" id="{33CAB99C-5D8E-4A53-BA18-8E9ED892C2C5}"/>
              </a:ext>
            </a:extLst>
          </p:cNvPr>
          <p:cNvPicPr preferRelativeResize="0"/>
          <p:nvPr/>
        </p:nvPicPr>
        <p:blipFill rotWithShape="1">
          <a:blip r:embed="rId7">
            <a:alphaModFix/>
          </a:blip>
          <a:srcRect/>
          <a:stretch/>
        </p:blipFill>
        <p:spPr>
          <a:xfrm>
            <a:off x="6230645" y="5838397"/>
            <a:ext cx="2165613" cy="735145"/>
          </a:xfrm>
          <a:prstGeom prst="rect">
            <a:avLst/>
          </a:prstGeom>
          <a:noFill/>
          <a:ln>
            <a:noFill/>
          </a:ln>
        </p:spPr>
      </p:pic>
      <p:pic>
        <p:nvPicPr>
          <p:cNvPr id="9" name="Google Shape;1027;p9" descr="Greater SOuthern Tier BOCES logo">
            <a:extLst>
              <a:ext uri="{FF2B5EF4-FFF2-40B4-BE49-F238E27FC236}">
                <a16:creationId xmlns:a16="http://schemas.microsoft.com/office/drawing/2014/main" id="{ABBEA747-573F-44AF-86FD-C735CE97F94F}"/>
              </a:ext>
            </a:extLst>
          </p:cNvPr>
          <p:cNvPicPr preferRelativeResize="0"/>
          <p:nvPr/>
        </p:nvPicPr>
        <p:blipFill rotWithShape="1">
          <a:blip r:embed="rId8">
            <a:alphaModFix/>
          </a:blip>
          <a:srcRect/>
          <a:stretch/>
        </p:blipFill>
        <p:spPr>
          <a:xfrm>
            <a:off x="8969734" y="5794477"/>
            <a:ext cx="2165613" cy="848384"/>
          </a:xfrm>
          <a:prstGeom prst="rect">
            <a:avLst/>
          </a:prstGeom>
          <a:noFill/>
          <a:ln>
            <a:noFill/>
          </a:ln>
        </p:spPr>
      </p:pic>
    </p:spTree>
    <p:extLst>
      <p:ext uri="{BB962C8B-B14F-4D97-AF65-F5344CB8AC3E}">
        <p14:creationId xmlns:p14="http://schemas.microsoft.com/office/powerpoint/2010/main" val="62445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192512-4EAC-0F42-BE3D-CD8EE7DF917E}"/>
              </a:ext>
            </a:extLst>
          </p:cNvPr>
          <p:cNvSpPr>
            <a:spLocks noGrp="1"/>
          </p:cNvSpPr>
          <p:nvPr>
            <p:ph type="title"/>
          </p:nvPr>
        </p:nvSpPr>
        <p:spPr/>
        <p:txBody>
          <a:bodyPr>
            <a:noAutofit/>
          </a:bodyPr>
          <a:lstStyle/>
          <a:p>
            <a:pPr marL="0" marR="0" lvl="0" indent="0" algn="l" rtl="0">
              <a:lnSpc>
                <a:spcPct val="110000"/>
              </a:lnSpc>
              <a:spcBef>
                <a:spcPts val="0"/>
              </a:spcBef>
              <a:spcAft>
                <a:spcPts val="0"/>
              </a:spcAft>
              <a:buClr>
                <a:srgbClr val="000000"/>
              </a:buClr>
              <a:buSzPct val="100000"/>
              <a:buFont typeface="Arial"/>
              <a:buNone/>
            </a:pPr>
            <a:r>
              <a:rPr lang="en-US" sz="3600" i="0" u="none" strike="noStrike" cap="none" dirty="0">
                <a:ea typeface="Avenir"/>
                <a:cs typeface="Avenir"/>
                <a:sym typeface="Avenir"/>
              </a:rPr>
              <a:t>Participants will be able to...</a:t>
            </a:r>
            <a:endParaRPr lang="en-US" sz="1600" i="0" u="none" strike="noStrike" cap="none" dirty="0">
              <a:ea typeface="Arial"/>
              <a:cs typeface="Arial"/>
              <a:sym typeface="Arial"/>
            </a:endParaRPr>
          </a:p>
        </p:txBody>
      </p:sp>
      <p:sp>
        <p:nvSpPr>
          <p:cNvPr id="10" name="Content Placeholder 9">
            <a:extLst>
              <a:ext uri="{FF2B5EF4-FFF2-40B4-BE49-F238E27FC236}">
                <a16:creationId xmlns:a16="http://schemas.microsoft.com/office/drawing/2014/main" id="{E6622812-435B-FE4E-8A8A-6E6756F8EF20}"/>
              </a:ext>
            </a:extLst>
          </p:cNvPr>
          <p:cNvSpPr>
            <a:spLocks noGrp="1"/>
          </p:cNvSpPr>
          <p:nvPr>
            <p:ph sz="quarter" idx="11"/>
          </p:nvPr>
        </p:nvSpPr>
        <p:spPr>
          <a:xfrm>
            <a:off x="368300" y="1866900"/>
            <a:ext cx="5334000" cy="4191001"/>
          </a:xfrm>
        </p:spPr>
        <p:txBody>
          <a:bodyPr>
            <a:noAutofit/>
          </a:bodyPr>
          <a:lstStyle/>
          <a:p>
            <a:pPr marR="0" lvl="1" algn="l" rtl="0">
              <a:lnSpc>
                <a:spcPct val="90000"/>
              </a:lnSpc>
              <a:spcBef>
                <a:spcPts val="600"/>
              </a:spcBef>
              <a:spcAft>
                <a:spcPts val="0"/>
              </a:spcAft>
              <a:buClr>
                <a:schemeClr val="bg2">
                  <a:lumMod val="75000"/>
                </a:schemeClr>
              </a:buClr>
              <a:buSzPts val="1700"/>
            </a:pPr>
            <a:r>
              <a:rPr lang="en-US" b="0" i="0" u="none" strike="noStrike" cap="none" dirty="0">
                <a:solidFill>
                  <a:schemeClr val="dk1"/>
                </a:solidFill>
                <a:latin typeface="+mj-lt"/>
                <a:ea typeface="Calibri"/>
                <a:cs typeface="Calibri"/>
                <a:sym typeface="Calibri"/>
              </a:rPr>
              <a:t>Identify the CASEL 3 SEL Signature Practices and demonstrate intentionality with choosing practices and the purposes there of</a:t>
            </a:r>
          </a:p>
          <a:p>
            <a:pPr marR="0" lvl="1" algn="l" rtl="0">
              <a:lnSpc>
                <a:spcPct val="90000"/>
              </a:lnSpc>
              <a:spcBef>
                <a:spcPts val="600"/>
              </a:spcBef>
              <a:spcAft>
                <a:spcPts val="0"/>
              </a:spcAft>
              <a:buClr>
                <a:schemeClr val="bg2">
                  <a:lumMod val="75000"/>
                </a:schemeClr>
              </a:buClr>
              <a:buSzPts val="1700"/>
            </a:pPr>
            <a:r>
              <a:rPr lang="en-US" b="0" i="0" u="none" strike="noStrike" cap="none" dirty="0">
                <a:solidFill>
                  <a:schemeClr val="dk1"/>
                </a:solidFill>
                <a:latin typeface="+mj-lt"/>
                <a:ea typeface="Calibri"/>
                <a:cs typeface="Calibri"/>
                <a:sym typeface="Calibri"/>
              </a:rPr>
              <a:t>Use the SEL Signature Practices to develop proficiency in the thoughtful application to enhance adult and student SEL skill building</a:t>
            </a:r>
          </a:p>
          <a:p>
            <a:pPr marR="0" lvl="1" algn="l" rtl="0">
              <a:lnSpc>
                <a:spcPct val="90000"/>
              </a:lnSpc>
              <a:spcBef>
                <a:spcPts val="600"/>
              </a:spcBef>
              <a:spcAft>
                <a:spcPts val="0"/>
              </a:spcAft>
              <a:buClr>
                <a:schemeClr val="bg2">
                  <a:lumMod val="75000"/>
                </a:schemeClr>
              </a:buClr>
              <a:buSzPts val="1700"/>
            </a:pPr>
            <a:r>
              <a:rPr lang="en-US" b="0" i="0" u="none" strike="noStrike" cap="none" dirty="0">
                <a:solidFill>
                  <a:schemeClr val="dk1"/>
                </a:solidFill>
                <a:latin typeface="+mj-lt"/>
                <a:ea typeface="Calibri"/>
                <a:cs typeface="Calibri"/>
                <a:sym typeface="Calibri"/>
              </a:rPr>
              <a:t>Develop a plan to implement SEL Signature Practices into a future teaching opportunity</a:t>
            </a:r>
          </a:p>
        </p:txBody>
      </p:sp>
      <p:sp>
        <p:nvSpPr>
          <p:cNvPr id="7" name="Slide Number Placeholder 6">
            <a:extLst>
              <a:ext uri="{FF2B5EF4-FFF2-40B4-BE49-F238E27FC236}">
                <a16:creationId xmlns:a16="http://schemas.microsoft.com/office/drawing/2014/main" id="{B25AED20-24FD-754D-952F-8BB316F88E0D}"/>
              </a:ext>
            </a:extLst>
          </p:cNvPr>
          <p:cNvSpPr>
            <a:spLocks noGrp="1"/>
          </p:cNvSpPr>
          <p:nvPr>
            <p:ph type="sldNum" sz="quarter" idx="14"/>
          </p:nvPr>
        </p:nvSpPr>
        <p:spPr/>
        <p:txBody>
          <a:bodyPr/>
          <a:lstStyle/>
          <a:p>
            <a:fld id="{B6FDC2BC-9D21-CA4B-9293-99A3AD770EFC}" type="slidenum">
              <a:rPr lang="en-US" smtClean="0"/>
              <a:t>6</a:t>
            </a:fld>
            <a:endParaRPr lang="en-US" dirty="0"/>
          </a:p>
        </p:txBody>
      </p:sp>
      <p:pic>
        <p:nvPicPr>
          <p:cNvPr id="11" name="Google Shape;1038;p10" descr="A group of multi coloured wooden stick figures">
            <a:extLst>
              <a:ext uri="{FF2B5EF4-FFF2-40B4-BE49-F238E27FC236}">
                <a16:creationId xmlns:a16="http://schemas.microsoft.com/office/drawing/2014/main" id="{DBC894AA-B888-4B89-9809-106E47215C75}"/>
              </a:ext>
            </a:extLst>
          </p:cNvPr>
          <p:cNvPicPr preferRelativeResize="0"/>
          <p:nvPr/>
        </p:nvPicPr>
        <p:blipFill rotWithShape="1">
          <a:blip r:embed="rId3">
            <a:alphaModFix/>
          </a:blip>
          <a:srcRect l="3388" r="8978" b="7"/>
          <a:stretch/>
        </p:blipFill>
        <p:spPr>
          <a:xfrm>
            <a:off x="6248401" y="1447802"/>
            <a:ext cx="5943600" cy="5422898"/>
          </a:xfrm>
          <a:prstGeom prst="rect">
            <a:avLst/>
          </a:prstGeom>
          <a:noFill/>
          <a:ln>
            <a:noFill/>
          </a:ln>
        </p:spPr>
      </p:pic>
    </p:spTree>
    <p:extLst>
      <p:ext uri="{BB962C8B-B14F-4D97-AF65-F5344CB8AC3E}">
        <p14:creationId xmlns:p14="http://schemas.microsoft.com/office/powerpoint/2010/main" val="11927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192512-4EAC-0F42-BE3D-CD8EE7DF917E}"/>
              </a:ext>
            </a:extLst>
          </p:cNvPr>
          <p:cNvSpPr>
            <a:spLocks noGrp="1"/>
          </p:cNvSpPr>
          <p:nvPr>
            <p:ph type="title"/>
          </p:nvPr>
        </p:nvSpPr>
        <p:spPr/>
        <p:txBody>
          <a:bodyPr>
            <a:noAutofit/>
          </a:bodyPr>
          <a:lstStyle/>
          <a:p>
            <a:pPr marL="0" marR="0" lvl="0" indent="0" algn="l" rtl="0">
              <a:lnSpc>
                <a:spcPct val="110000"/>
              </a:lnSpc>
              <a:spcBef>
                <a:spcPts val="0"/>
              </a:spcBef>
              <a:spcAft>
                <a:spcPts val="0"/>
              </a:spcAft>
              <a:buClr>
                <a:srgbClr val="000000"/>
              </a:buClr>
              <a:buSzPct val="100000"/>
              <a:buFont typeface="Arial"/>
              <a:buNone/>
            </a:pPr>
            <a:r>
              <a:rPr lang="en-US" sz="3600" i="0" u="none" strike="noStrike" cap="none" dirty="0">
                <a:ea typeface="Avenir"/>
                <a:cs typeface="Avenir"/>
                <a:sym typeface="Avenir"/>
              </a:rPr>
              <a:t>Self-awareness check</a:t>
            </a:r>
            <a:endParaRPr lang="en-US" sz="1600" i="0" u="none" strike="noStrike" cap="none" dirty="0">
              <a:ea typeface="Arial"/>
              <a:cs typeface="Arial"/>
              <a:sym typeface="Arial"/>
            </a:endParaRPr>
          </a:p>
        </p:txBody>
      </p:sp>
      <p:sp>
        <p:nvSpPr>
          <p:cNvPr id="10" name="Content Placeholder 9">
            <a:extLst>
              <a:ext uri="{FF2B5EF4-FFF2-40B4-BE49-F238E27FC236}">
                <a16:creationId xmlns:a16="http://schemas.microsoft.com/office/drawing/2014/main" id="{E6622812-435B-FE4E-8A8A-6E6756F8EF20}"/>
              </a:ext>
            </a:extLst>
          </p:cNvPr>
          <p:cNvSpPr>
            <a:spLocks noGrp="1"/>
          </p:cNvSpPr>
          <p:nvPr>
            <p:ph sz="quarter" idx="11"/>
          </p:nvPr>
        </p:nvSpPr>
        <p:spPr>
          <a:xfrm>
            <a:off x="520700" y="1600200"/>
            <a:ext cx="11366500" cy="4191001"/>
          </a:xfrm>
        </p:spPr>
        <p:txBody>
          <a:bodyPr>
            <a:noAutofit/>
          </a:bodyPr>
          <a:lstStyle/>
          <a:p>
            <a:pPr>
              <a:lnSpc>
                <a:spcPct val="90000"/>
              </a:lnSpc>
              <a:spcBef>
                <a:spcPts val="0"/>
              </a:spcBef>
              <a:spcAft>
                <a:spcPts val="1200"/>
              </a:spcAft>
              <a:buSzPct val="85000"/>
            </a:pPr>
            <a:r>
              <a:rPr lang="en-US" sz="1800" b="1" i="0" u="none" strike="noStrike" cap="none" dirty="0">
                <a:solidFill>
                  <a:schemeClr val="dk1"/>
                </a:solidFill>
                <a:latin typeface="+mj-lt"/>
                <a:ea typeface="Avenir"/>
                <a:cs typeface="Avenir"/>
                <a:sym typeface="Avenir"/>
              </a:rPr>
              <a:t>Celebrate Unique Potential</a:t>
            </a:r>
            <a:r>
              <a:rPr lang="en-US" sz="1800" b="0" i="0" u="none" strike="noStrike" cap="none" dirty="0">
                <a:solidFill>
                  <a:schemeClr val="dk1"/>
                </a:solidFill>
                <a:latin typeface="+mj-lt"/>
                <a:ea typeface="Avenir"/>
                <a:cs typeface="Avenir"/>
                <a:sym typeface="Avenir"/>
              </a:rPr>
              <a:t> ~Within each of us lies our unique true nature, aching to express its unique potential. Celebrate diversity in others.</a:t>
            </a:r>
          </a:p>
          <a:p>
            <a:pPr>
              <a:lnSpc>
                <a:spcPct val="90000"/>
              </a:lnSpc>
              <a:spcBef>
                <a:spcPts val="0"/>
              </a:spcBef>
              <a:spcAft>
                <a:spcPts val="1200"/>
              </a:spcAft>
              <a:buSzPts val="1500"/>
            </a:pPr>
            <a:r>
              <a:rPr lang="en-US" sz="1800" b="1" i="0" u="none" strike="noStrike" cap="none" dirty="0">
                <a:solidFill>
                  <a:schemeClr val="dk1"/>
                </a:solidFill>
                <a:latin typeface="+mj-lt"/>
                <a:ea typeface="Avenir"/>
                <a:cs typeface="Avenir"/>
                <a:sym typeface="Avenir"/>
              </a:rPr>
              <a:t>Go Deep</a:t>
            </a:r>
            <a:r>
              <a:rPr lang="en-US" sz="1800" b="0" i="0" u="none" strike="noStrike" cap="none" dirty="0">
                <a:solidFill>
                  <a:schemeClr val="dk1"/>
                </a:solidFill>
                <a:latin typeface="+mj-lt"/>
                <a:ea typeface="Avenir"/>
                <a:cs typeface="Avenir"/>
                <a:sym typeface="Avenir"/>
              </a:rPr>
              <a:t> ~ There is more going on than what we can see. Stay open to the unexpected, lean into the unknown, and embrace paradox. </a:t>
            </a:r>
          </a:p>
          <a:p>
            <a:pPr>
              <a:lnSpc>
                <a:spcPct val="90000"/>
              </a:lnSpc>
              <a:spcBef>
                <a:spcPts val="0"/>
              </a:spcBef>
              <a:spcAft>
                <a:spcPts val="1200"/>
              </a:spcAft>
              <a:buSzPts val="1500"/>
            </a:pPr>
            <a:r>
              <a:rPr lang="en-US" sz="1800" b="1" i="0" u="none" strike="noStrike" cap="none" dirty="0">
                <a:solidFill>
                  <a:schemeClr val="dk1"/>
                </a:solidFill>
                <a:latin typeface="+mj-lt"/>
                <a:ea typeface="Avenir"/>
                <a:cs typeface="Avenir"/>
                <a:sym typeface="Avenir"/>
              </a:rPr>
              <a:t>Bring Your Whole Self</a:t>
            </a:r>
            <a:r>
              <a:rPr lang="en-US" sz="1800" b="0" i="0" u="none" strike="noStrike" cap="none" dirty="0">
                <a:solidFill>
                  <a:schemeClr val="dk1"/>
                </a:solidFill>
                <a:latin typeface="+mj-lt"/>
                <a:ea typeface="Avenir"/>
                <a:cs typeface="Avenir"/>
                <a:sym typeface="Avenir"/>
              </a:rPr>
              <a:t> ~ Notice the roles we play, the personas we wear, and the parts of ourselves we’re afraid to show. Share your dreams and fears. </a:t>
            </a:r>
            <a:endParaRPr lang="en-US" sz="1800" b="0" i="0" u="none" strike="noStrike" cap="none" dirty="0">
              <a:solidFill>
                <a:srgbClr val="000000"/>
              </a:solidFill>
              <a:latin typeface="+mj-lt"/>
              <a:ea typeface="Arial"/>
              <a:cs typeface="Arial"/>
              <a:sym typeface="Arial"/>
            </a:endParaRPr>
          </a:p>
          <a:p>
            <a:pPr>
              <a:lnSpc>
                <a:spcPct val="90000"/>
              </a:lnSpc>
              <a:spcBef>
                <a:spcPts val="0"/>
              </a:spcBef>
              <a:spcAft>
                <a:spcPts val="1200"/>
              </a:spcAft>
              <a:buSzPts val="1500"/>
            </a:pPr>
            <a:r>
              <a:rPr lang="en-US" sz="1800" b="1" i="0" u="none" strike="noStrike" cap="none" dirty="0">
                <a:solidFill>
                  <a:schemeClr val="dk1"/>
                </a:solidFill>
                <a:latin typeface="+mj-lt"/>
                <a:ea typeface="Avenir"/>
                <a:cs typeface="Avenir"/>
                <a:sym typeface="Avenir"/>
              </a:rPr>
              <a:t>Practice Authentic Curiosity</a:t>
            </a:r>
            <a:r>
              <a:rPr lang="en-US" sz="1800" b="0" i="0" u="none" strike="noStrike" cap="none" dirty="0">
                <a:solidFill>
                  <a:schemeClr val="dk1"/>
                </a:solidFill>
                <a:latin typeface="+mj-lt"/>
                <a:ea typeface="Avenir"/>
                <a:cs typeface="Avenir"/>
                <a:sym typeface="Avenir"/>
              </a:rPr>
              <a:t> ~ No judging, fixing, blaming or rescuing. Realize how little you really know. Instead, ask open, honest questions and listen deeply. </a:t>
            </a:r>
            <a:endParaRPr lang="en-US" sz="1800" b="0" i="0" u="none" strike="noStrike" cap="none" dirty="0">
              <a:solidFill>
                <a:srgbClr val="000000"/>
              </a:solidFill>
              <a:latin typeface="+mj-lt"/>
              <a:ea typeface="Arial"/>
              <a:cs typeface="Arial"/>
              <a:sym typeface="Arial"/>
            </a:endParaRPr>
          </a:p>
          <a:p>
            <a:pPr>
              <a:lnSpc>
                <a:spcPct val="90000"/>
              </a:lnSpc>
              <a:spcBef>
                <a:spcPts val="0"/>
              </a:spcBef>
              <a:spcAft>
                <a:spcPts val="1200"/>
              </a:spcAft>
              <a:buSzPts val="1500"/>
            </a:pPr>
            <a:r>
              <a:rPr lang="en-US" sz="1800" b="1" i="0" u="none" strike="noStrike" cap="none" dirty="0">
                <a:solidFill>
                  <a:schemeClr val="dk1"/>
                </a:solidFill>
                <a:latin typeface="+mj-lt"/>
                <a:ea typeface="Avenir"/>
                <a:cs typeface="Avenir"/>
                <a:sym typeface="Avenir"/>
              </a:rPr>
              <a:t>Be Kind</a:t>
            </a:r>
            <a:r>
              <a:rPr lang="en-US" sz="1800" b="0" i="0" u="none" strike="noStrike" cap="none" dirty="0">
                <a:solidFill>
                  <a:schemeClr val="dk1"/>
                </a:solidFill>
                <a:latin typeface="+mj-lt"/>
                <a:ea typeface="Avenir"/>
                <a:cs typeface="Avenir"/>
                <a:sym typeface="Avenir"/>
              </a:rPr>
              <a:t> ~ Practice compassion.  See the best in all beings, the story behind their mask, and speak your truth with love.</a:t>
            </a:r>
            <a:endParaRPr lang="en-US" sz="1800" b="0" i="0" u="none" strike="noStrike" cap="none" dirty="0">
              <a:solidFill>
                <a:srgbClr val="000000"/>
              </a:solidFill>
              <a:latin typeface="+mj-lt"/>
              <a:ea typeface="Arial"/>
              <a:cs typeface="Arial"/>
              <a:sym typeface="Arial"/>
            </a:endParaRPr>
          </a:p>
          <a:p>
            <a:pPr>
              <a:lnSpc>
                <a:spcPct val="90000"/>
              </a:lnSpc>
              <a:spcBef>
                <a:spcPts val="0"/>
              </a:spcBef>
              <a:spcAft>
                <a:spcPts val="1200"/>
              </a:spcAft>
              <a:buSzPts val="1500"/>
            </a:pPr>
            <a:r>
              <a:rPr lang="en-US" sz="1800" b="1" i="0" u="none" strike="noStrike" cap="none" dirty="0">
                <a:solidFill>
                  <a:schemeClr val="dk1"/>
                </a:solidFill>
                <a:latin typeface="+mj-lt"/>
                <a:ea typeface="Avenir"/>
                <a:cs typeface="Avenir"/>
                <a:sym typeface="Avenir"/>
              </a:rPr>
              <a:t>Seek Connection</a:t>
            </a:r>
            <a:r>
              <a:rPr lang="en-US" sz="1800" b="0" i="0" u="none" strike="noStrike" cap="none" dirty="0">
                <a:solidFill>
                  <a:schemeClr val="dk1"/>
                </a:solidFill>
                <a:latin typeface="+mj-lt"/>
                <a:ea typeface="Avenir"/>
                <a:cs typeface="Avenir"/>
                <a:sym typeface="Avenir"/>
              </a:rPr>
              <a:t> ~ Notice the interconnection of all things.  Each event affects another, so see the whole and honor multiple perspectives. </a:t>
            </a:r>
            <a:endParaRPr lang="en-US" sz="1800" b="0" i="0" u="none" strike="noStrike" cap="none" dirty="0">
              <a:solidFill>
                <a:srgbClr val="000000"/>
              </a:solidFill>
              <a:latin typeface="+mj-lt"/>
              <a:ea typeface="Arial"/>
              <a:cs typeface="Arial"/>
              <a:sym typeface="Arial"/>
            </a:endParaRPr>
          </a:p>
          <a:p>
            <a:pPr>
              <a:lnSpc>
                <a:spcPct val="90000"/>
              </a:lnSpc>
              <a:spcBef>
                <a:spcPts val="0"/>
              </a:spcBef>
              <a:spcAft>
                <a:spcPts val="1200"/>
              </a:spcAft>
              <a:buSzPts val="1500"/>
            </a:pPr>
            <a:r>
              <a:rPr lang="en-US" sz="1800" b="1" i="0" u="none" strike="noStrike" cap="none" dirty="0">
                <a:solidFill>
                  <a:schemeClr val="dk1"/>
                </a:solidFill>
                <a:latin typeface="+mj-lt"/>
                <a:ea typeface="Avenir"/>
                <a:cs typeface="Avenir"/>
                <a:sym typeface="Avenir"/>
              </a:rPr>
              <a:t>Be Here Now</a:t>
            </a:r>
            <a:r>
              <a:rPr lang="en-US" sz="1800" b="0" i="0" u="none" strike="noStrike" cap="none" dirty="0">
                <a:solidFill>
                  <a:schemeClr val="dk1"/>
                </a:solidFill>
                <a:latin typeface="+mj-lt"/>
                <a:ea typeface="Avenir"/>
                <a:cs typeface="Avenir"/>
                <a:sym typeface="Avenir"/>
              </a:rPr>
              <a:t> ~ Be in your body. Observe your thoughts, feelings and sensations…and what distracts you from the present moment. Try to stay engaged, even when uncomfortable.</a:t>
            </a:r>
            <a:endParaRPr lang="en-US" sz="1800" b="0" i="0" u="none" strike="noStrike" cap="none" dirty="0">
              <a:solidFill>
                <a:srgbClr val="000000"/>
              </a:solidFill>
              <a:latin typeface="+mj-lt"/>
              <a:ea typeface="Arial"/>
              <a:cs typeface="Arial"/>
              <a:sym typeface="Arial"/>
            </a:endParaRPr>
          </a:p>
          <a:p>
            <a:pPr>
              <a:lnSpc>
                <a:spcPct val="90000"/>
              </a:lnSpc>
              <a:spcBef>
                <a:spcPts val="0"/>
              </a:spcBef>
              <a:spcAft>
                <a:spcPts val="1200"/>
              </a:spcAft>
              <a:buSzPts val="1500"/>
            </a:pPr>
            <a:r>
              <a:rPr lang="en-US" sz="1800" b="1" i="0" u="none" strike="noStrike" cap="none" dirty="0">
                <a:solidFill>
                  <a:schemeClr val="dk1"/>
                </a:solidFill>
                <a:latin typeface="+mj-lt"/>
                <a:ea typeface="Avenir"/>
                <a:cs typeface="Avenir"/>
                <a:sym typeface="Avenir"/>
              </a:rPr>
              <a:t>100% Integrity</a:t>
            </a:r>
            <a:r>
              <a:rPr lang="en-US" sz="1800" b="0" i="0" u="none" strike="noStrike" cap="none" dirty="0">
                <a:solidFill>
                  <a:schemeClr val="dk1"/>
                </a:solidFill>
                <a:latin typeface="+mj-lt"/>
                <a:ea typeface="Avenir"/>
                <a:cs typeface="Avenir"/>
                <a:sym typeface="Avenir"/>
              </a:rPr>
              <a:t> ~ Trust is earned by what you say and what you do. Own your thoughts, words and actions. </a:t>
            </a:r>
            <a:endParaRPr lang="en-US" sz="1800" b="0" i="0" u="none" strike="noStrike" cap="none" dirty="0">
              <a:solidFill>
                <a:srgbClr val="000000"/>
              </a:solidFill>
              <a:latin typeface="+mj-lt"/>
              <a:ea typeface="Arial"/>
              <a:cs typeface="Arial"/>
              <a:sym typeface="Arial"/>
            </a:endParaRPr>
          </a:p>
        </p:txBody>
      </p:sp>
      <p:sp>
        <p:nvSpPr>
          <p:cNvPr id="7" name="Slide Number Placeholder 6">
            <a:extLst>
              <a:ext uri="{FF2B5EF4-FFF2-40B4-BE49-F238E27FC236}">
                <a16:creationId xmlns:a16="http://schemas.microsoft.com/office/drawing/2014/main" id="{B25AED20-24FD-754D-952F-8BB316F88E0D}"/>
              </a:ext>
            </a:extLst>
          </p:cNvPr>
          <p:cNvSpPr>
            <a:spLocks noGrp="1"/>
          </p:cNvSpPr>
          <p:nvPr>
            <p:ph type="sldNum" sz="quarter" idx="14"/>
          </p:nvPr>
        </p:nvSpPr>
        <p:spPr/>
        <p:txBody>
          <a:bodyPr/>
          <a:lstStyle/>
          <a:p>
            <a:fld id="{B6FDC2BC-9D21-CA4B-9293-99A3AD770EFC}" type="slidenum">
              <a:rPr lang="en-US" smtClean="0"/>
              <a:t>7</a:t>
            </a:fld>
            <a:endParaRPr lang="en-US" dirty="0"/>
          </a:p>
        </p:txBody>
      </p:sp>
    </p:spTree>
    <p:extLst>
      <p:ext uri="{BB962C8B-B14F-4D97-AF65-F5344CB8AC3E}">
        <p14:creationId xmlns:p14="http://schemas.microsoft.com/office/powerpoint/2010/main" val="3818581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192512-4EAC-0F42-BE3D-CD8EE7DF917E}"/>
              </a:ext>
            </a:extLst>
          </p:cNvPr>
          <p:cNvSpPr>
            <a:spLocks noGrp="1"/>
          </p:cNvSpPr>
          <p:nvPr>
            <p:ph type="title"/>
          </p:nvPr>
        </p:nvSpPr>
        <p:spPr/>
        <p:txBody>
          <a:bodyPr>
            <a:noAutofit/>
          </a:bodyPr>
          <a:lstStyle/>
          <a:p>
            <a:pPr marL="0" marR="0" lvl="0" indent="0" algn="l" rtl="0">
              <a:lnSpc>
                <a:spcPct val="110000"/>
              </a:lnSpc>
              <a:spcBef>
                <a:spcPts val="0"/>
              </a:spcBef>
              <a:spcAft>
                <a:spcPts val="0"/>
              </a:spcAft>
              <a:buClr>
                <a:srgbClr val="000000"/>
              </a:buClr>
              <a:buSzPct val="100000"/>
              <a:buFont typeface="Arial"/>
              <a:buNone/>
            </a:pPr>
            <a:r>
              <a:rPr lang="en-US" sz="2800" dirty="0"/>
              <a:t>How familiar are you with CASEL’s Playbook- 3 Signature Practices</a:t>
            </a:r>
            <a:endParaRPr lang="en-US" sz="2800" i="0" u="none" strike="noStrike" cap="none" dirty="0">
              <a:ea typeface="Arial"/>
              <a:cs typeface="Arial"/>
              <a:sym typeface="Arial"/>
            </a:endParaRPr>
          </a:p>
        </p:txBody>
      </p:sp>
      <p:sp>
        <p:nvSpPr>
          <p:cNvPr id="7" name="Slide Number Placeholder 6">
            <a:extLst>
              <a:ext uri="{FF2B5EF4-FFF2-40B4-BE49-F238E27FC236}">
                <a16:creationId xmlns:a16="http://schemas.microsoft.com/office/drawing/2014/main" id="{B25AED20-24FD-754D-952F-8BB316F88E0D}"/>
              </a:ext>
            </a:extLst>
          </p:cNvPr>
          <p:cNvSpPr>
            <a:spLocks noGrp="1"/>
          </p:cNvSpPr>
          <p:nvPr>
            <p:ph type="sldNum" sz="quarter" idx="14"/>
          </p:nvPr>
        </p:nvSpPr>
        <p:spPr/>
        <p:txBody>
          <a:bodyPr/>
          <a:lstStyle/>
          <a:p>
            <a:fld id="{B6FDC2BC-9D21-CA4B-9293-99A3AD770EFC}" type="slidenum">
              <a:rPr lang="en-US" smtClean="0"/>
              <a:t>8</a:t>
            </a:fld>
            <a:endParaRPr lang="en-US" dirty="0"/>
          </a:p>
        </p:txBody>
      </p:sp>
      <p:sp>
        <p:nvSpPr>
          <p:cNvPr id="3" name="Content Placeholder 2">
            <a:extLst>
              <a:ext uri="{FF2B5EF4-FFF2-40B4-BE49-F238E27FC236}">
                <a16:creationId xmlns:a16="http://schemas.microsoft.com/office/drawing/2014/main" id="{466F3CDD-69D0-4BBB-A534-41CAB9898637}"/>
              </a:ext>
            </a:extLst>
          </p:cNvPr>
          <p:cNvSpPr>
            <a:spLocks noGrp="1"/>
          </p:cNvSpPr>
          <p:nvPr>
            <p:ph sz="quarter" idx="11"/>
          </p:nvPr>
        </p:nvSpPr>
        <p:spPr>
          <a:xfrm>
            <a:off x="533400" y="2514600"/>
            <a:ext cx="11049000" cy="3200400"/>
          </a:xfrm>
        </p:spPr>
        <p:txBody>
          <a:bodyPr/>
          <a:lstStyle/>
          <a:p>
            <a:r>
              <a:rPr lang="en-US" sz="2800" b="0" i="0" u="none" strike="noStrike" cap="none" dirty="0">
                <a:solidFill>
                  <a:srgbClr val="000000"/>
                </a:solidFill>
                <a:latin typeface="Quicksand"/>
                <a:ea typeface="Quicksand"/>
                <a:cs typeface="Quicksand"/>
                <a:sym typeface="Quicksand"/>
              </a:rPr>
              <a:t>First time learning about it</a:t>
            </a:r>
          </a:p>
          <a:p>
            <a:r>
              <a:rPr lang="en-US" sz="2800" b="0" i="0" u="none" strike="noStrike" cap="none" dirty="0">
                <a:solidFill>
                  <a:srgbClr val="000000"/>
                </a:solidFill>
                <a:latin typeface="Quicksand"/>
                <a:ea typeface="Quicksand"/>
                <a:cs typeface="Quicksand"/>
                <a:sym typeface="Quicksand"/>
              </a:rPr>
              <a:t>I have some knowledge and try to incorporate into my teaching</a:t>
            </a:r>
          </a:p>
          <a:p>
            <a:r>
              <a:rPr lang="en-US" sz="2800" b="0" i="0" u="none" strike="noStrike" cap="none" dirty="0">
                <a:solidFill>
                  <a:srgbClr val="000000"/>
                </a:solidFill>
                <a:latin typeface="Quicksand"/>
                <a:ea typeface="Quicksand"/>
                <a:cs typeface="Quicksand"/>
                <a:sym typeface="Quicksand"/>
              </a:rPr>
              <a:t>I’m an SEL Guru</a:t>
            </a:r>
          </a:p>
        </p:txBody>
      </p:sp>
    </p:spTree>
    <p:extLst>
      <p:ext uri="{BB962C8B-B14F-4D97-AF65-F5344CB8AC3E}">
        <p14:creationId xmlns:p14="http://schemas.microsoft.com/office/powerpoint/2010/main" val="2505497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096;p13" descr="One in a crowd">
            <a:extLst>
              <a:ext uri="{FF2B5EF4-FFF2-40B4-BE49-F238E27FC236}">
                <a16:creationId xmlns:a16="http://schemas.microsoft.com/office/drawing/2014/main" id="{741E899A-57F7-4D12-879D-42E879F4A791}"/>
              </a:ext>
            </a:extLst>
          </p:cNvPr>
          <p:cNvPicPr preferRelativeResize="0"/>
          <p:nvPr/>
        </p:nvPicPr>
        <p:blipFill rotWithShape="1">
          <a:blip r:embed="rId2">
            <a:alphaModFix/>
          </a:blip>
          <a:srcRect l="5200"/>
          <a:stretch/>
        </p:blipFill>
        <p:spPr>
          <a:xfrm>
            <a:off x="5334000" y="1432374"/>
            <a:ext cx="6858000" cy="5425626"/>
          </a:xfrm>
          <a:prstGeom prst="rect">
            <a:avLst/>
          </a:prstGeom>
          <a:noFill/>
          <a:ln>
            <a:noFill/>
          </a:ln>
          <a:effectLst>
            <a:softEdge rad="0"/>
          </a:effectLst>
        </p:spPr>
      </p:pic>
      <p:sp>
        <p:nvSpPr>
          <p:cNvPr id="9" name="Google Shape;1097;p13" descr="fade effect for photo">
            <a:extLst>
              <a:ext uri="{FF2B5EF4-FFF2-40B4-BE49-F238E27FC236}">
                <a16:creationId xmlns:a16="http://schemas.microsoft.com/office/drawing/2014/main" id="{43D88E75-08E4-4F73-8E59-C8A493D23201}"/>
              </a:ext>
            </a:extLst>
          </p:cNvPr>
          <p:cNvSpPr/>
          <p:nvPr/>
        </p:nvSpPr>
        <p:spPr>
          <a:xfrm>
            <a:off x="5257800" y="1438980"/>
            <a:ext cx="4191000" cy="5419020"/>
          </a:xfrm>
          <a:prstGeom prst="rect">
            <a:avLst/>
          </a:prstGeom>
          <a:gradFill>
            <a:gsLst>
              <a:gs pos="0">
                <a:srgbClr val="FFFFFF">
                  <a:alpha val="0"/>
                </a:srgbClr>
              </a:gs>
              <a:gs pos="19000">
                <a:srgbClr val="FFFFFF">
                  <a:alpha val="37254"/>
                </a:srgbClr>
              </a:gs>
              <a:gs pos="35000">
                <a:srgbClr val="FFFFFF">
                  <a:alpha val="77254"/>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2" name="Title 1">
            <a:extLst>
              <a:ext uri="{FF2B5EF4-FFF2-40B4-BE49-F238E27FC236}">
                <a16:creationId xmlns:a16="http://schemas.microsoft.com/office/drawing/2014/main" id="{5E74E690-7D35-4462-97F5-E66A108CF28F}"/>
              </a:ext>
            </a:extLst>
          </p:cNvPr>
          <p:cNvSpPr>
            <a:spLocks noGrp="1"/>
          </p:cNvSpPr>
          <p:nvPr>
            <p:ph type="title"/>
          </p:nvPr>
        </p:nvSpPr>
        <p:spPr/>
        <p:txBody>
          <a:bodyPr/>
          <a:lstStyle/>
          <a:p>
            <a:r>
              <a:rPr lang="en-US" dirty="0"/>
              <a:t>SEL 3 Signature Practices</a:t>
            </a:r>
          </a:p>
        </p:txBody>
      </p:sp>
      <p:sp>
        <p:nvSpPr>
          <p:cNvPr id="3" name="Content Placeholder 2">
            <a:extLst>
              <a:ext uri="{FF2B5EF4-FFF2-40B4-BE49-F238E27FC236}">
                <a16:creationId xmlns:a16="http://schemas.microsoft.com/office/drawing/2014/main" id="{E8588A91-B871-446D-A86A-62368478A521}"/>
              </a:ext>
            </a:extLst>
          </p:cNvPr>
          <p:cNvSpPr>
            <a:spLocks noGrp="1"/>
          </p:cNvSpPr>
          <p:nvPr>
            <p:ph sz="quarter" idx="10"/>
          </p:nvPr>
        </p:nvSpPr>
        <p:spPr>
          <a:xfrm>
            <a:off x="533400" y="1524000"/>
            <a:ext cx="11125200" cy="984885"/>
          </a:xfrm>
        </p:spPr>
        <p:txBody>
          <a:bodyPr/>
          <a:lstStyle/>
          <a:p>
            <a:r>
              <a:rPr lang="en-US" dirty="0"/>
              <a:t>Promote Equitable Learning and </a:t>
            </a:r>
            <a:br>
              <a:rPr lang="en-US" dirty="0"/>
            </a:br>
            <a:r>
              <a:rPr lang="en-US" dirty="0"/>
              <a:t>Working Environments</a:t>
            </a:r>
          </a:p>
        </p:txBody>
      </p:sp>
      <p:sp>
        <p:nvSpPr>
          <p:cNvPr id="4" name="Content Placeholder 3">
            <a:extLst>
              <a:ext uri="{FF2B5EF4-FFF2-40B4-BE49-F238E27FC236}">
                <a16:creationId xmlns:a16="http://schemas.microsoft.com/office/drawing/2014/main" id="{42DA2095-3DF5-496D-AA9C-9CB45BF690D7}"/>
              </a:ext>
            </a:extLst>
          </p:cNvPr>
          <p:cNvSpPr>
            <a:spLocks noGrp="1"/>
          </p:cNvSpPr>
          <p:nvPr>
            <p:ph sz="quarter" idx="11"/>
          </p:nvPr>
        </p:nvSpPr>
        <p:spPr>
          <a:xfrm>
            <a:off x="533400" y="2743200"/>
            <a:ext cx="5334000" cy="3200400"/>
          </a:xfrm>
        </p:spPr>
        <p:txBody>
          <a:bodyPr>
            <a:normAutofit fontScale="92500" lnSpcReduction="20000"/>
          </a:bodyPr>
          <a:lstStyle/>
          <a:p>
            <a:r>
              <a:rPr lang="en-US" b="1" dirty="0"/>
              <a:t>Equity of Voice:  </a:t>
            </a:r>
            <a:r>
              <a:rPr lang="en-US" dirty="0"/>
              <a:t>All participants are encouraged to speak and are respectfully heard.</a:t>
            </a:r>
          </a:p>
          <a:p>
            <a:r>
              <a:rPr lang="en-US" b="1" dirty="0"/>
              <a:t>Inclusion:  </a:t>
            </a:r>
            <a:r>
              <a:rPr lang="en-US" dirty="0"/>
              <a:t>All degrees of participation are welcomed and acknowledged</a:t>
            </a:r>
          </a:p>
          <a:p>
            <a:r>
              <a:rPr lang="en-US" b="1" dirty="0"/>
              <a:t>Collectivism:  </a:t>
            </a:r>
            <a:r>
              <a:rPr lang="en-US" dirty="0"/>
              <a:t>All engage in and contribute to a “for the good of the group” experience</a:t>
            </a:r>
          </a:p>
        </p:txBody>
      </p:sp>
      <p:sp>
        <p:nvSpPr>
          <p:cNvPr id="6" name="Content Placeholder 5">
            <a:extLst>
              <a:ext uri="{FF2B5EF4-FFF2-40B4-BE49-F238E27FC236}">
                <a16:creationId xmlns:a16="http://schemas.microsoft.com/office/drawing/2014/main" id="{EF21FABF-9F6D-4DA4-9312-8FAA5DD5EB2F}"/>
              </a:ext>
            </a:extLst>
          </p:cNvPr>
          <p:cNvSpPr>
            <a:spLocks noGrp="1"/>
          </p:cNvSpPr>
          <p:nvPr>
            <p:ph sz="quarter" idx="13"/>
          </p:nvPr>
        </p:nvSpPr>
        <p:spPr>
          <a:xfrm>
            <a:off x="533400" y="6123801"/>
            <a:ext cx="11125200" cy="276999"/>
          </a:xfrm>
        </p:spPr>
        <p:txBody>
          <a:bodyPr/>
          <a:lstStyle/>
          <a:p>
            <a:r>
              <a:rPr lang="en-US" sz="1800" dirty="0"/>
              <a:t>CASEL SEL 3 Signature Practices Playbook</a:t>
            </a:r>
          </a:p>
        </p:txBody>
      </p:sp>
      <p:sp>
        <p:nvSpPr>
          <p:cNvPr id="7" name="Slide Number Placeholder 6">
            <a:extLst>
              <a:ext uri="{FF2B5EF4-FFF2-40B4-BE49-F238E27FC236}">
                <a16:creationId xmlns:a16="http://schemas.microsoft.com/office/drawing/2014/main" id="{0290FD9E-C72C-4CE4-A9B5-666BC6F25707}"/>
              </a:ext>
            </a:extLst>
          </p:cNvPr>
          <p:cNvSpPr>
            <a:spLocks noGrp="1"/>
          </p:cNvSpPr>
          <p:nvPr>
            <p:ph type="sldNum" sz="quarter" idx="14"/>
          </p:nvPr>
        </p:nvSpPr>
        <p:spPr/>
        <p:txBody>
          <a:bodyPr/>
          <a:lstStyle/>
          <a:p>
            <a:fld id="{B6FDC2BC-9D21-CA4B-9293-99A3AD770EFC}" type="slidenum">
              <a:rPr lang="en-US" smtClean="0"/>
              <a:t>9</a:t>
            </a:fld>
            <a:endParaRPr lang="en-US" dirty="0"/>
          </a:p>
        </p:txBody>
      </p:sp>
    </p:spTree>
    <p:extLst>
      <p:ext uri="{BB962C8B-B14F-4D97-AF65-F5344CB8AC3E}">
        <p14:creationId xmlns:p14="http://schemas.microsoft.com/office/powerpoint/2010/main" val="10324386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rnClassicBlock-3">
  <a:themeElements>
    <a:clrScheme name="Custom 2">
      <a:dk1>
        <a:srgbClr val="000000"/>
      </a:dk1>
      <a:lt1>
        <a:srgbClr val="FFFFFF"/>
      </a:lt1>
      <a:dk2>
        <a:srgbClr val="2B3890"/>
      </a:dk2>
      <a:lt2>
        <a:srgbClr val="4EA848"/>
      </a:lt2>
      <a:accent1>
        <a:srgbClr val="43467B"/>
      </a:accent1>
      <a:accent2>
        <a:srgbClr val="E58C09"/>
      </a:accent2>
      <a:accent3>
        <a:srgbClr val="2379B8"/>
      </a:accent3>
      <a:accent4>
        <a:srgbClr val="EEC621"/>
      </a:accent4>
      <a:accent5>
        <a:srgbClr val="1D9BA1"/>
      </a:accent5>
      <a:accent6>
        <a:srgbClr val="87175F"/>
      </a:accent6>
      <a:hlink>
        <a:srgbClr val="0000CC"/>
      </a:hlink>
      <a:folHlink>
        <a:srgbClr val="551A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57130_crb-pres-eTeachNY-template_R6" id="{22DCBB94-C8C7-4147-960B-01BED1415FA9}" vid="{35F3F3BC-00CA-F14A-9438-13FA60A179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FCA5F6-1A5A-4D78-BDE2-C793B61E0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86D9CC-0D9D-4BFE-B3F3-26F480BF8C8A}">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106BD98-E608-40A1-98A8-93D5976215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2751</TotalTime>
  <Words>4533</Words>
  <Application>Microsoft Office PowerPoint</Application>
  <PresentationFormat>Widescreen</PresentationFormat>
  <Paragraphs>367</Paragraphs>
  <Slides>43</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Avenir</vt:lpstr>
      <vt:lpstr>Quicksand</vt:lpstr>
      <vt:lpstr>Roboto</vt:lpstr>
      <vt:lpstr>Roboto Light</vt:lpstr>
      <vt:lpstr>Times New Roman</vt:lpstr>
      <vt:lpstr>Tw Cen MT</vt:lpstr>
      <vt:lpstr>Verdana</vt:lpstr>
      <vt:lpstr>Wingdings</vt:lpstr>
      <vt:lpstr>Wingdings 3</vt:lpstr>
      <vt:lpstr>ModernClassicBlock-3</vt:lpstr>
      <vt:lpstr>As You Arrive:</vt:lpstr>
      <vt:lpstr>Practical &amp; Achievable SEL Practices in the Classroom</vt:lpstr>
      <vt:lpstr>Norms: General best practices of all productive groups</vt:lpstr>
      <vt:lpstr>Long Term Learning Target</vt:lpstr>
      <vt:lpstr>e-Learning Series</vt:lpstr>
      <vt:lpstr>Participants will be able to...</vt:lpstr>
      <vt:lpstr>Self-awareness check</vt:lpstr>
      <vt:lpstr>How familiar are you with CASEL’s Playbook- 3 Signature Practices</vt:lpstr>
      <vt:lpstr>SEL 3 Signature Practices</vt:lpstr>
      <vt:lpstr>ABCs of Equitable Practices</vt:lpstr>
      <vt:lpstr>CASEL SEL 3 Signature Practices Playbook</vt:lpstr>
      <vt:lpstr>3 Signature Practices as a Tool</vt:lpstr>
      <vt:lpstr>Using the CASEL 3 Signature Practices Playbook 1 </vt:lpstr>
      <vt:lpstr>Purposeful and practical check-ins</vt:lpstr>
      <vt:lpstr>Meme Check- In Examples</vt:lpstr>
      <vt:lpstr>How do I know what emotion I am feeling?</vt:lpstr>
      <vt:lpstr>Defining emotional intelligence</vt:lpstr>
      <vt:lpstr>Emotional intelligence</vt:lpstr>
      <vt:lpstr>Mood meter</vt:lpstr>
      <vt:lpstr>Emotional intelligence for adults</vt:lpstr>
      <vt:lpstr>Welcoming activities for hybrid learning</vt:lpstr>
      <vt:lpstr>Highly effective teaching and learning is like …</vt:lpstr>
      <vt:lpstr>Which road best represents your current emotional state?</vt:lpstr>
      <vt:lpstr>Virtual teaching is like …</vt:lpstr>
      <vt:lpstr>What made you smile in the past two weeks</vt:lpstr>
      <vt:lpstr>Morning check-in</vt:lpstr>
      <vt:lpstr>Reflection</vt:lpstr>
      <vt:lpstr>Break time 1</vt:lpstr>
      <vt:lpstr>Using the CASEL 3 Signature Practices Playbook 2</vt:lpstr>
      <vt:lpstr>Instructional models for remote instruction</vt:lpstr>
      <vt:lpstr>Why students don’t turn on their video cameras during online classes</vt:lpstr>
      <vt:lpstr>Polling students to check understanding</vt:lpstr>
      <vt:lpstr>Engagement Examples for Hybrid Learning Environments</vt:lpstr>
      <vt:lpstr>Virtual Backgrounds for Student and Teacher Engagement</vt:lpstr>
      <vt:lpstr>Break time 2</vt:lpstr>
      <vt:lpstr>Mindfulness Activity/Brain Break</vt:lpstr>
      <vt:lpstr>Using the CASEL 3 Signature Practices Playbook 3</vt:lpstr>
      <vt:lpstr>Video: Be Optimistic</vt:lpstr>
      <vt:lpstr>What are your next steps for SEL practices in the classroom?</vt:lpstr>
      <vt:lpstr>Being optimistic</vt:lpstr>
      <vt:lpstr>Planning time – Getting it Down PATT</vt:lpstr>
      <vt:lpstr>What are the next steps for SEL practices in the classroom?</vt:lpstr>
      <vt:lpstr>Thank you! </vt:lpstr>
    </vt:vector>
  </TitlesOfParts>
  <Manager/>
  <Company>eTeachNY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Accessibility for All in a Virtual Environment</dc:title>
  <dc:subject/>
  <dc:creator>eTeachNY</dc:creator>
  <cp:keywords>Accessibility, Virtual, Environment</cp:keywords>
  <dc:description/>
  <cp:lastModifiedBy>Emily Popek</cp:lastModifiedBy>
  <cp:revision>389</cp:revision>
  <dcterms:created xsi:type="dcterms:W3CDTF">2021-01-14T16:03:38Z</dcterms:created>
  <dcterms:modified xsi:type="dcterms:W3CDTF">2021-05-13T12:48:03Z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