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8" r:id="rId1"/>
  </p:sldMasterIdLst>
  <p:notesMasterIdLst>
    <p:notesMasterId r:id="rId70"/>
  </p:notesMasterIdLst>
  <p:handoutMasterIdLst>
    <p:handoutMasterId r:id="rId71"/>
  </p:handoutMasterIdLst>
  <p:sldIdLst>
    <p:sldId id="274" r:id="rId2"/>
    <p:sldId id="1427" r:id="rId3"/>
    <p:sldId id="1324" r:id="rId4"/>
    <p:sldId id="1600" r:id="rId5"/>
    <p:sldId id="275" r:id="rId6"/>
    <p:sldId id="412" r:id="rId7"/>
    <p:sldId id="1482" r:id="rId8"/>
    <p:sldId id="1318" r:id="rId9"/>
    <p:sldId id="396" r:id="rId10"/>
    <p:sldId id="1601" r:id="rId11"/>
    <p:sldId id="469" r:id="rId12"/>
    <p:sldId id="1593" r:id="rId13"/>
    <p:sldId id="1449" r:id="rId14"/>
    <p:sldId id="605" r:id="rId15"/>
    <p:sldId id="429" r:id="rId16"/>
    <p:sldId id="1602" r:id="rId17"/>
    <p:sldId id="1591" r:id="rId18"/>
    <p:sldId id="1594" r:id="rId19"/>
    <p:sldId id="286" r:id="rId20"/>
    <p:sldId id="440" r:id="rId21"/>
    <p:sldId id="1603" r:id="rId22"/>
    <p:sldId id="442" r:id="rId23"/>
    <p:sldId id="443" r:id="rId24"/>
    <p:sldId id="489" r:id="rId25"/>
    <p:sldId id="490" r:id="rId26"/>
    <p:sldId id="610" r:id="rId27"/>
    <p:sldId id="447" r:id="rId28"/>
    <p:sldId id="448" r:id="rId29"/>
    <p:sldId id="414" r:id="rId30"/>
    <p:sldId id="1282" r:id="rId31"/>
    <p:sldId id="1586" r:id="rId32"/>
    <p:sldId id="1563" r:id="rId33"/>
    <p:sldId id="1564" r:id="rId34"/>
    <p:sldId id="401" r:id="rId35"/>
    <p:sldId id="1604" r:id="rId36"/>
    <p:sldId id="1595" r:id="rId37"/>
    <p:sldId id="465" r:id="rId38"/>
    <p:sldId id="1566" r:id="rId39"/>
    <p:sldId id="1513" r:id="rId40"/>
    <p:sldId id="1596" r:id="rId41"/>
    <p:sldId id="1575" r:id="rId42"/>
    <p:sldId id="1584" r:id="rId43"/>
    <p:sldId id="1551" r:id="rId44"/>
    <p:sldId id="422" r:id="rId45"/>
    <p:sldId id="1297" r:id="rId46"/>
    <p:sldId id="1579" r:id="rId47"/>
    <p:sldId id="1599" r:id="rId48"/>
    <p:sldId id="1367" r:id="rId49"/>
    <p:sldId id="1580" r:id="rId50"/>
    <p:sldId id="1597" r:id="rId51"/>
    <p:sldId id="1576" r:id="rId52"/>
    <p:sldId id="1585" r:id="rId53"/>
    <p:sldId id="1606" r:id="rId54"/>
    <p:sldId id="1505" r:id="rId55"/>
    <p:sldId id="417" r:id="rId56"/>
    <p:sldId id="418" r:id="rId57"/>
    <p:sldId id="1559" r:id="rId58"/>
    <p:sldId id="1560" r:id="rId59"/>
    <p:sldId id="1409" r:id="rId60"/>
    <p:sldId id="1598" r:id="rId61"/>
    <p:sldId id="430" r:id="rId62"/>
    <p:sldId id="1589" r:id="rId63"/>
    <p:sldId id="1588" r:id="rId64"/>
    <p:sldId id="1590" r:id="rId65"/>
    <p:sldId id="1592" r:id="rId66"/>
    <p:sldId id="353" r:id="rId67"/>
    <p:sldId id="1605" r:id="rId68"/>
    <p:sldId id="379" r:id="rId69"/>
  </p:sldIdLst>
  <p:sldSz cx="9144000" cy="6858000" type="screen4x3"/>
  <p:notesSz cx="7010400" cy="9296400"/>
  <p:embeddedFontLst>
    <p:embeddedFont>
      <p:font typeface="Calibri" panose="020F0502020204030204" pitchFamily="34" charset="0"/>
      <p:regular r:id="rId72"/>
      <p:bold r:id="rId73"/>
      <p:italic r:id="rId74"/>
      <p:boldItalic r:id="rId75"/>
    </p:embeddedFont>
    <p:embeddedFont>
      <p:font typeface="Franklin Gothic Book" panose="020B0503020102020204" pitchFamily="34" charset="0"/>
      <p:regular r:id="rId76"/>
      <p:italic r:id="rId77"/>
    </p:embeddedFont>
    <p:embeddedFont>
      <p:font typeface="Wingdings 3" panose="05040102010807070707" pitchFamily="18" charset="2"/>
      <p:regular r:id="rId7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pporting ELLS Academic Lnguage Development in Distance &amp; Hybrid Settings" id="{7F612DB3-8DEB-6A4C-80EF-CC2528023D62}">
          <p14:sldIdLst>
            <p14:sldId id="274"/>
            <p14:sldId id="1427"/>
            <p14:sldId id="1324"/>
            <p14:sldId id="1600"/>
            <p14:sldId id="275"/>
            <p14:sldId id="412"/>
            <p14:sldId id="1482"/>
            <p14:sldId id="1318"/>
            <p14:sldId id="396"/>
            <p14:sldId id="1601"/>
            <p14:sldId id="469"/>
            <p14:sldId id="1593"/>
            <p14:sldId id="1449"/>
            <p14:sldId id="605"/>
            <p14:sldId id="429"/>
            <p14:sldId id="1602"/>
            <p14:sldId id="1591"/>
            <p14:sldId id="1594"/>
            <p14:sldId id="286"/>
            <p14:sldId id="440"/>
            <p14:sldId id="1603"/>
            <p14:sldId id="442"/>
            <p14:sldId id="443"/>
            <p14:sldId id="489"/>
            <p14:sldId id="490"/>
            <p14:sldId id="610"/>
            <p14:sldId id="447"/>
            <p14:sldId id="448"/>
            <p14:sldId id="414"/>
            <p14:sldId id="1282"/>
            <p14:sldId id="1586"/>
            <p14:sldId id="1563"/>
            <p14:sldId id="1564"/>
            <p14:sldId id="401"/>
            <p14:sldId id="1604"/>
            <p14:sldId id="1595"/>
            <p14:sldId id="465"/>
            <p14:sldId id="1566"/>
            <p14:sldId id="1513"/>
            <p14:sldId id="1596"/>
            <p14:sldId id="1575"/>
            <p14:sldId id="1584"/>
            <p14:sldId id="1551"/>
            <p14:sldId id="422"/>
            <p14:sldId id="1297"/>
            <p14:sldId id="1579"/>
            <p14:sldId id="1599"/>
            <p14:sldId id="1367"/>
            <p14:sldId id="1580"/>
            <p14:sldId id="1597"/>
            <p14:sldId id="1576"/>
            <p14:sldId id="1585"/>
            <p14:sldId id="1606"/>
            <p14:sldId id="1505"/>
            <p14:sldId id="417"/>
            <p14:sldId id="418"/>
            <p14:sldId id="1559"/>
            <p14:sldId id="1560"/>
            <p14:sldId id="1409"/>
            <p14:sldId id="1598"/>
            <p14:sldId id="430"/>
            <p14:sldId id="1589"/>
            <p14:sldId id="1588"/>
            <p14:sldId id="1590"/>
            <p14:sldId id="1592"/>
            <p14:sldId id="353"/>
            <p14:sldId id="1605"/>
            <p14:sldId id="379"/>
          </p14:sldIdLst>
        </p14:section>
      </p14:sectionLst>
    </p:ext>
    <p:ext uri="{EFAFB233-063F-42B5-8137-9DF3F51BA10A}">
      <p15:sldGuideLst xmlns:p15="http://schemas.microsoft.com/office/powerpoint/2012/main">
        <p15:guide id="1" orient="horz" pos="2558">
          <p15:clr>
            <a:srgbClr val="A4A3A4"/>
          </p15:clr>
        </p15:guide>
        <p15:guide id="2" pos="37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 kester" initials="jk" lastIdx="139" clrIdx="0"/>
  <p:cmAuthor id="2" name="Sydney Snyder" initials="SS" lastIdx="9" clrIdx="1"/>
  <p:cmAuthor id="3" name="Sydney Snyder" initials="SS [2]" lastIdx="1" clrIdx="2"/>
  <p:cmAuthor id="4" name="Sydney Snyder" initials="SS [3]" lastIdx="1" clrIdx="3"/>
  <p:cmAuthor id="5" name="Sydney Snyder" initials="SS [4]" lastIdx="1" clrIdx="4"/>
  <p:cmAuthor id="6" name="Sydney Snyder" initials="SS [5]" lastIdx="1" clrIdx="5"/>
  <p:cmAuthor id="7" name="Sydney Snyder" initials="SS [6]" lastIdx="1" clrIdx="6"/>
  <p:cmAuthor id="8" name="Sydney Snyder" initials="SS [7]" lastIdx="1" clrIdx="7"/>
  <p:cmAuthor id="9" name="Sydney Snyder" initials="SS [8]" lastIdx="1" clrIdx="8"/>
  <p:cmAuthor id="10" name="Sydney Snyder" initials="SS [9]" lastIdx="1" clrIdx="9"/>
  <p:cmAuthor id="11" name="Sydney Snyder" initials="SS [10]" lastIdx="1" clrIdx="10"/>
  <p:cmAuthor id="12" name="Sydney Snyder" initials="SS [11]" lastIdx="1" clrIdx="11"/>
  <p:cmAuthor id="13" name="Sydney Snyder" initials="SS [12]" lastIdx="1" clrIdx="12"/>
  <p:cmAuthor id="14" name="Sydney Snyder" initials="SS [13]" lastIdx="1" clrIdx="13"/>
  <p:cmAuthor id="15" name="Sydney Snyder" initials="SS [14]" lastIdx="1" clrIdx="14"/>
  <p:cmAuthor id="16" name="Sydney Snyder" initials="SS [15]" lastIdx="1" clrIdx="15"/>
  <p:cmAuthor id="17" name="Sydney Snyder" initials="SS [16]" lastIdx="1" clrIdx="16"/>
  <p:cmAuthor id="18" name="Sydney Snyder" initials="SS [17]" lastIdx="1" clrIdx="17"/>
  <p:cmAuthor id="19" name="Sydney Snyder" initials="SS [18]" lastIdx="1" clrIdx="18"/>
  <p:cmAuthor id="20" name="Sydney Snyder" initials="SS [19]" lastIdx="1" clrIdx="19"/>
  <p:cmAuthor id="21" name="Sydney Snyder" initials="SS [20]" lastIdx="1" clrIdx="20"/>
  <p:cmAuthor id="22" name="Diane Staehr Fenner" initials="DSF" lastIdx="66" clrIdx="21"/>
  <p:cmAuthor id="23" name="Jill Kester" initials="JK" lastIdx="13" clrIdx="22"/>
  <p:cmAuthor id="24" name="Joanna Duggan" initials="JD" lastIdx="20" clrIdx="23">
    <p:extLst>
      <p:ext uri="{19B8F6BF-5375-455C-9EA6-DF929625EA0E}">
        <p15:presenceInfo xmlns:p15="http://schemas.microsoft.com/office/powerpoint/2012/main" userId="S::joanna@getsupported.net::72f14b38-f005-4dbb-a589-4f7aea9f2e83" providerId="AD"/>
      </p:ext>
    </p:extLst>
  </p:cmAuthor>
  <p:cmAuthor id="25" name="Marley Zeno" initials="MZ" lastIdx="15" clrIdx="24">
    <p:extLst>
      <p:ext uri="{19B8F6BF-5375-455C-9EA6-DF929625EA0E}">
        <p15:presenceInfo xmlns:p15="http://schemas.microsoft.com/office/powerpoint/2012/main" userId="S::marley@getsupported.net::d6a4eef2-9f8a-40b5-bdd6-d1612d26b51b" providerId="AD"/>
      </p:ext>
    </p:extLst>
  </p:cmAuthor>
  <p:cmAuthor id="26" name="Mindi Teich" initials="MT" lastIdx="30" clrIdx="25">
    <p:extLst>
      <p:ext uri="{19B8F6BF-5375-455C-9EA6-DF929625EA0E}">
        <p15:presenceInfo xmlns:p15="http://schemas.microsoft.com/office/powerpoint/2012/main" userId="S::mindi@getsupported.net::d2347c2c-01ad-449a-982d-306e83b510e5" providerId="AD"/>
      </p:ext>
    </p:extLst>
  </p:cmAuthor>
  <p:cmAuthor id="27" name="Meghan Gregoire-Smith" initials="MGS" lastIdx="19" clrIdx="26">
    <p:extLst>
      <p:ext uri="{19B8F6BF-5375-455C-9EA6-DF929625EA0E}">
        <p15:presenceInfo xmlns:p15="http://schemas.microsoft.com/office/powerpoint/2012/main" userId="S::Meghan@GetSupported.net::e438baca-c3ee-43d7-a5a5-c4aa32b251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990"/>
    <a:srgbClr val="2484C6"/>
    <a:srgbClr val="116CA8"/>
    <a:srgbClr val="93B7BE"/>
    <a:srgbClr val="4EA848"/>
    <a:srgbClr val="545454"/>
    <a:srgbClr val="0C2A4B"/>
    <a:srgbClr val="474E9B"/>
    <a:srgbClr val="2C3E55"/>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2" autoAdjust="0"/>
    <p:restoredTop sz="93579" autoAdjust="0"/>
  </p:normalViewPr>
  <p:slideViewPr>
    <p:cSldViewPr snapToGrid="0" snapToObjects="1">
      <p:cViewPr varScale="1">
        <p:scale>
          <a:sx n="92" d="100"/>
          <a:sy n="92" d="100"/>
        </p:scale>
        <p:origin x="413" y="77"/>
      </p:cViewPr>
      <p:guideLst>
        <p:guide orient="horz" pos="2558"/>
        <p:guide pos="3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0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3.fntdata"/><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96B48F3-C782-FA45-96B2-6EAEF41EA21D}" type="datetimeFigureOut">
              <a:rPr lang="en-US" smtClean="0"/>
              <a:t>5/27/2021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1A4098B-ADE2-E841-84D1-13A6A7903808}" type="slidenum">
              <a:rPr lang="en-US" smtClean="0"/>
              <a:t>‹#›</a:t>
            </a:fld>
            <a:endParaRPr lang="en-US"/>
          </a:p>
        </p:txBody>
      </p:sp>
    </p:spTree>
    <p:extLst>
      <p:ext uri="{BB962C8B-B14F-4D97-AF65-F5344CB8AC3E}">
        <p14:creationId xmlns:p14="http://schemas.microsoft.com/office/powerpoint/2010/main" val="1449644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51F1C32-3042-CE49-8724-6C2C1C985BEE}" type="datetimeFigureOut">
              <a:rPr lang="en-US" smtClean="0"/>
              <a:t>5/27/2021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8EDFBC9-F4E7-C147-8A8C-BC79671C0294}" type="slidenum">
              <a:rPr lang="en-US" smtClean="0"/>
              <a:t>‹#›</a:t>
            </a:fld>
            <a:endParaRPr lang="en-US"/>
          </a:p>
        </p:txBody>
      </p:sp>
    </p:spTree>
    <p:extLst>
      <p:ext uri="{BB962C8B-B14F-4D97-AF65-F5344CB8AC3E}">
        <p14:creationId xmlns:p14="http://schemas.microsoft.com/office/powerpoint/2010/main" val="11526263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docs.google.com/presentation/d/1ARsWbK__x5-B481SY2aF-BwZBz8MvSWOE32v-Q-buO8/edit?fbclid=IwAR0uHqqtGB5Wbd8cGFK8d3Z8OIIkne-4Xz5xzkgdTINf0czGbJHlb04SqlE#slide=id.g8232f7878f_1_1140"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65887" rtl="0" eaLnBrk="1" fontAlgn="auto" latinLnBrk="0" hangingPunct="1">
              <a:lnSpc>
                <a:spcPct val="100000"/>
              </a:lnSpc>
              <a:spcBef>
                <a:spcPts val="0"/>
              </a:spcBef>
              <a:spcAft>
                <a:spcPts val="0"/>
              </a:spcAft>
              <a:buClrTx/>
              <a:buSzTx/>
              <a:buFontTx/>
              <a:buNone/>
              <a:tabLst/>
              <a:defRPr/>
            </a:pPr>
            <a:r>
              <a:rPr lang="en-US" dirty="0"/>
              <a:t>Welcome to our SupportEd webinar “Supporting ELL’s Academic Language Development in Distance and Hybrid Settings” We are so happy you are able to take part. My name is Meghan Gregoire-Smith, and I’ll be presenting our content today. </a:t>
            </a:r>
          </a:p>
        </p:txBody>
      </p:sp>
      <p:sp>
        <p:nvSpPr>
          <p:cNvPr id="4" name="Slide Number Placeholder 3"/>
          <p:cNvSpPr>
            <a:spLocks noGrp="1"/>
          </p:cNvSpPr>
          <p:nvPr>
            <p:ph type="sldNum" sz="quarter" idx="10"/>
          </p:nvPr>
        </p:nvSpPr>
        <p:spPr/>
        <p:txBody>
          <a:bodyPr/>
          <a:lstStyle/>
          <a:p>
            <a:fld id="{58EDFBC9-F4E7-C147-8A8C-BC79671C0294}" type="slidenum">
              <a:rPr lang="en-US" smtClean="0"/>
              <a:t>1</a:t>
            </a:fld>
            <a:endParaRPr lang="en-US"/>
          </a:p>
        </p:txBody>
      </p:sp>
    </p:spTree>
    <p:extLst>
      <p:ext uri="{BB962C8B-B14F-4D97-AF65-F5344CB8AC3E}">
        <p14:creationId xmlns:p14="http://schemas.microsoft.com/office/powerpoint/2010/main" val="2124440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a:t>
            </a:r>
            <a:r>
              <a:rPr lang="en-US" baseline="0" dirty="0"/>
              <a:t> first topic that we will be covering is the i</a:t>
            </a:r>
            <a:r>
              <a:rPr lang="en-US" dirty="0"/>
              <a:t>mportance of teaching academic language to ELLs in distance and hybrid settings.</a:t>
            </a:r>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10</a:t>
            </a:fld>
            <a:endParaRPr lang="en-US"/>
          </a:p>
        </p:txBody>
      </p:sp>
    </p:spTree>
    <p:extLst>
      <p:ext uri="{BB962C8B-B14F-4D97-AF65-F5344CB8AC3E}">
        <p14:creationId xmlns:p14="http://schemas.microsoft.com/office/powerpoint/2010/main" val="161867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83276">
              <a:buFont typeface="Arial"/>
              <a:buNone/>
              <a:defRPr/>
            </a:pPr>
            <a:r>
              <a:rPr lang="en-US" dirty="0">
                <a:solidFill>
                  <a:srgbClr val="545454"/>
                </a:solidFill>
              </a:rPr>
              <a:t>That a look at the math word problem on the screen.  (</a:t>
            </a:r>
            <a:r>
              <a:rPr lang="en-US" i="1" dirty="0">
                <a:solidFill>
                  <a:srgbClr val="545454"/>
                </a:solidFill>
              </a:rPr>
              <a:t>read word problem</a:t>
            </a:r>
            <a:r>
              <a:rPr lang="en-US" dirty="0">
                <a:solidFill>
                  <a:srgbClr val="545454"/>
                </a:solidFill>
              </a:rPr>
              <a:t>)</a:t>
            </a:r>
          </a:p>
          <a:p>
            <a:pPr marL="0" indent="0" defTabSz="483276">
              <a:buFont typeface="Arial"/>
              <a:buNone/>
              <a:defRPr/>
            </a:pPr>
            <a:endParaRPr lang="en-US" dirty="0">
              <a:solidFill>
                <a:srgbClr val="545454"/>
              </a:solidFill>
            </a:endParaRPr>
          </a:p>
          <a:p>
            <a:pPr marL="0" marR="0" lvl="0" indent="0" algn="l" defTabSz="483276" rtl="0" eaLnBrk="1" fontAlgn="auto" latinLnBrk="0" hangingPunct="1">
              <a:lnSpc>
                <a:spcPct val="100000"/>
              </a:lnSpc>
              <a:spcBef>
                <a:spcPts val="0"/>
              </a:spcBef>
              <a:spcAft>
                <a:spcPts val="0"/>
              </a:spcAft>
              <a:buClrTx/>
              <a:buSzTx/>
              <a:buFont typeface="Arial"/>
              <a:buNone/>
              <a:tabLst/>
              <a:defRPr/>
            </a:pPr>
            <a:r>
              <a:rPr lang="en-US" dirty="0">
                <a:solidFill>
                  <a:srgbClr val="545454"/>
                </a:solidFill>
              </a:rPr>
              <a:t>Take a moment to stop and think - What language might to difficult for ELLs? Why? Please pause the video now and note which words of phrases you believe may be difficult for ELLs. (</a:t>
            </a:r>
            <a:r>
              <a:rPr lang="en-US" i="1" dirty="0">
                <a:solidFill>
                  <a:srgbClr val="545454"/>
                </a:solidFill>
              </a:rPr>
              <a:t>pause 5 seconds</a:t>
            </a:r>
            <a:r>
              <a:rPr lang="en-US" dirty="0">
                <a:solidFill>
                  <a:srgbClr val="545454"/>
                </a:solidFill>
              </a:rPr>
              <a:t>)  </a:t>
            </a:r>
          </a:p>
          <a:p>
            <a:pPr marL="457200" lvl="1" indent="0" defTabSz="483276">
              <a:buFont typeface="Arial"/>
              <a:buNone/>
              <a:defRPr/>
            </a:pPr>
            <a:endParaRPr lang="en-US" dirty="0">
              <a:solidFill>
                <a:srgbClr val="545454"/>
              </a:solidFill>
            </a:endParaRPr>
          </a:p>
        </p:txBody>
      </p:sp>
      <p:sp>
        <p:nvSpPr>
          <p:cNvPr id="4" name="Slide Number Placeholder 3"/>
          <p:cNvSpPr>
            <a:spLocks noGrp="1"/>
          </p:cNvSpPr>
          <p:nvPr>
            <p:ph type="sldNum" sz="quarter" idx="10"/>
          </p:nvPr>
        </p:nvSpPr>
        <p:spPr/>
        <p:txBody>
          <a:bodyPr/>
          <a:lstStyle/>
          <a:p>
            <a:fld id="{C0B34EAE-266C-4F16-815D-B6C99458D37B}" type="slidenum">
              <a:rPr lang="en-US" smtClean="0"/>
              <a:t>11</a:t>
            </a:fld>
            <a:endParaRPr lang="en-US"/>
          </a:p>
        </p:txBody>
      </p:sp>
    </p:spTree>
    <p:extLst>
      <p:ext uri="{BB962C8B-B14F-4D97-AF65-F5344CB8AC3E}">
        <p14:creationId xmlns:p14="http://schemas.microsoft.com/office/powerpoint/2010/main" val="209482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83276">
              <a:buFont typeface="Arial"/>
              <a:buNone/>
              <a:defRPr/>
            </a:pPr>
            <a:r>
              <a:rPr lang="en-US" dirty="0">
                <a:solidFill>
                  <a:srgbClr val="545454"/>
                </a:solidFill>
              </a:rPr>
              <a:t>Let’s take a look at this math word problem again.  Some words that may be difficult for ELLs include: </a:t>
            </a:r>
          </a:p>
          <a:p>
            <a:pPr marL="0" indent="0" defTabSz="483276">
              <a:buFont typeface="Arial"/>
              <a:buNone/>
              <a:defRPr/>
            </a:pPr>
            <a:endParaRPr lang="en-US" dirty="0">
              <a:solidFill>
                <a:srgbClr val="545454"/>
              </a:solidFill>
            </a:endParaRPr>
          </a:p>
          <a:p>
            <a:pPr marL="638429" lvl="1" indent="-181229" defTabSz="483276">
              <a:buFont typeface="Arial"/>
              <a:buChar char="•"/>
              <a:defRPr/>
            </a:pPr>
            <a:r>
              <a:rPr lang="en-US" dirty="0">
                <a:solidFill>
                  <a:srgbClr val="545454"/>
                </a:solidFill>
              </a:rPr>
              <a:t>Mean (</a:t>
            </a:r>
            <a:r>
              <a:rPr lang="en-US" i="1" dirty="0">
                <a:solidFill>
                  <a:srgbClr val="545454"/>
                </a:solidFill>
              </a:rPr>
              <a:t>click</a:t>
            </a:r>
            <a:r>
              <a:rPr lang="en-US" dirty="0">
                <a:solidFill>
                  <a:srgbClr val="545454"/>
                </a:solidFill>
              </a:rPr>
              <a:t>) and inequality (</a:t>
            </a:r>
            <a:r>
              <a:rPr lang="en-US" i="1" dirty="0">
                <a:solidFill>
                  <a:srgbClr val="545454"/>
                </a:solidFill>
              </a:rPr>
              <a:t>click</a:t>
            </a:r>
            <a:r>
              <a:rPr lang="en-US" dirty="0">
                <a:solidFill>
                  <a:srgbClr val="545454"/>
                </a:solidFill>
              </a:rPr>
              <a:t>) are both have multiple meanings which may be challenging.</a:t>
            </a:r>
          </a:p>
          <a:p>
            <a:pPr marL="638429" lvl="1" indent="-181229" defTabSz="483276">
              <a:buFont typeface="Arial"/>
              <a:buChar char="•"/>
              <a:defRPr/>
            </a:pPr>
            <a:r>
              <a:rPr lang="en-US" dirty="0">
                <a:solidFill>
                  <a:srgbClr val="545454"/>
                </a:solidFill>
              </a:rPr>
              <a:t>Has already ridden (click) is a complex verb tense that may be new and thus confusing to students. </a:t>
            </a:r>
          </a:p>
          <a:p>
            <a:pPr marL="638429" lvl="1" indent="-181229" defTabSz="483276">
              <a:buFont typeface="Arial"/>
              <a:buChar char="•"/>
              <a:defRPr/>
            </a:pPr>
            <a:r>
              <a:rPr lang="en-US" dirty="0">
                <a:solidFill>
                  <a:srgbClr val="545454"/>
                </a:solidFill>
              </a:rPr>
              <a:t>More than (</a:t>
            </a:r>
            <a:r>
              <a:rPr lang="en-US" i="1" dirty="0">
                <a:solidFill>
                  <a:srgbClr val="545454"/>
                </a:solidFill>
              </a:rPr>
              <a:t>click</a:t>
            </a:r>
            <a:r>
              <a:rPr lang="en-US" dirty="0">
                <a:solidFill>
                  <a:srgbClr val="545454"/>
                </a:solidFill>
              </a:rPr>
              <a:t>) is a form of comparative language which may be difficult for some students. </a:t>
            </a:r>
          </a:p>
          <a:p>
            <a:pPr marL="638429" lvl="1" indent="-181229" defTabSz="483276">
              <a:buFont typeface="Arial"/>
              <a:buChar char="•"/>
              <a:defRPr/>
            </a:pPr>
            <a:r>
              <a:rPr lang="en-US" dirty="0">
                <a:solidFill>
                  <a:srgbClr val="545454"/>
                </a:solidFill>
              </a:rPr>
              <a:t>M (</a:t>
            </a:r>
            <a:r>
              <a:rPr lang="en-US" i="1" dirty="0">
                <a:solidFill>
                  <a:srgbClr val="545454"/>
                </a:solidFill>
              </a:rPr>
              <a:t>click</a:t>
            </a:r>
            <a:r>
              <a:rPr lang="en-US" dirty="0">
                <a:solidFill>
                  <a:srgbClr val="545454"/>
                </a:solidFill>
              </a:rPr>
              <a:t>) can be confusing for students that understand m to mean meters not miles. </a:t>
            </a:r>
          </a:p>
          <a:p>
            <a:pPr marL="638429" lvl="1" indent="-181229" defTabSz="483276">
              <a:buFont typeface="Arial"/>
              <a:buChar char="•"/>
              <a:defRPr/>
            </a:pPr>
            <a:r>
              <a:rPr lang="en-US" dirty="0">
                <a:solidFill>
                  <a:srgbClr val="545454"/>
                </a:solidFill>
              </a:rPr>
              <a:t>Addison (</a:t>
            </a:r>
            <a:r>
              <a:rPr lang="en-US" i="1" dirty="0">
                <a:solidFill>
                  <a:srgbClr val="545454"/>
                </a:solidFill>
              </a:rPr>
              <a:t>click</a:t>
            </a:r>
            <a:r>
              <a:rPr lang="en-US" dirty="0">
                <a:solidFill>
                  <a:srgbClr val="545454"/>
                </a:solidFill>
              </a:rPr>
              <a:t>) is not a very common name and may cause confusion for some students who do not recognize this as indicating a person. It also sounds like the word “add” which is a math term. </a:t>
            </a:r>
          </a:p>
          <a:p>
            <a:pPr marL="638429" lvl="1" indent="-181229" defTabSz="483276">
              <a:buFont typeface="Arial"/>
              <a:buChar char="•"/>
              <a:defRPr/>
            </a:pPr>
            <a:endParaRPr lang="en-US" dirty="0">
              <a:solidFill>
                <a:srgbClr val="545454"/>
              </a:solidFill>
            </a:endParaRPr>
          </a:p>
          <a:p>
            <a:pPr marL="0" lvl="0" indent="0" defTabSz="483276">
              <a:buFont typeface="Arial"/>
              <a:buNone/>
              <a:defRPr/>
            </a:pPr>
            <a:r>
              <a:rPr lang="en-US" dirty="0">
                <a:solidFill>
                  <a:srgbClr val="545454"/>
                </a:solidFill>
              </a:rPr>
              <a:t>These are just a few examples; you may have found others!  The big idea here is that for our ELLs we need to explicitly teach English academic language and structures.  In this webinar we will explore a number of strategies for identifying academic language that may be challenging and strategies for teaching academic language. </a:t>
            </a:r>
          </a:p>
          <a:p>
            <a:pPr marL="638429" lvl="1" indent="-181229" defTabSz="483276">
              <a:buFont typeface="Arial"/>
              <a:buChar char="•"/>
              <a:defRPr/>
            </a:pPr>
            <a:endParaRPr lang="en-US" dirty="0">
              <a:solidFill>
                <a:srgbClr val="545454"/>
              </a:solidFill>
            </a:endParaRPr>
          </a:p>
        </p:txBody>
      </p:sp>
      <p:sp>
        <p:nvSpPr>
          <p:cNvPr id="4" name="Slide Number Placeholder 3"/>
          <p:cNvSpPr>
            <a:spLocks noGrp="1"/>
          </p:cNvSpPr>
          <p:nvPr>
            <p:ph type="sldNum" sz="quarter" idx="10"/>
          </p:nvPr>
        </p:nvSpPr>
        <p:spPr/>
        <p:txBody>
          <a:bodyPr/>
          <a:lstStyle/>
          <a:p>
            <a:fld id="{C0B34EAE-266C-4F16-815D-B6C99458D37B}" type="slidenum">
              <a:rPr lang="en-US" smtClean="0"/>
              <a:t>12</a:t>
            </a:fld>
            <a:endParaRPr lang="en-US"/>
          </a:p>
        </p:txBody>
      </p:sp>
    </p:spTree>
    <p:extLst>
      <p:ext uri="{BB962C8B-B14F-4D97-AF65-F5344CB8AC3E}">
        <p14:creationId xmlns:p14="http://schemas.microsoft.com/office/powerpoint/2010/main" val="1228183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chemeClr val="tx1"/>
                </a:solidFill>
              </a:rPr>
              <a:t>The research confirms the importance of teaching academic language to ELLs. Here you see Diane August’s synthesis of research-based strategies to support ELLs.  The full research article is included on the Padlet. I highly encourage you to check it out.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chemeClr val="tx1"/>
                </a:solidFill>
              </a:rPr>
              <a:t>For the purposed of this webinar, we will focus on points 1 and 3. We need to provide ELLs access to grade-level content and support their development of academic language.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chemeClr val="tx1"/>
                </a:solidFill>
              </a:rPr>
              <a:t>Diane August writes: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chemeClr val="tx1"/>
              </a:solidFill>
            </a:endParaRP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solidFill>
              </a:rPr>
              <a:t>“</a:t>
            </a:r>
            <a:r>
              <a:rPr lang="en-US" sz="1200" b="0" i="0" kern="1200" dirty="0">
                <a:solidFill>
                  <a:schemeClr val="tx1"/>
                </a:solidFill>
                <a:effectLst/>
                <a:latin typeface="+mn-lt"/>
                <a:ea typeface="+mn-ea"/>
                <a:cs typeface="+mn-cs"/>
              </a:rPr>
              <a:t>For ELLs, exposure to grade-level course content provides crucial access to the language required for academic achievement and for becoming fully proficient in English.</a:t>
            </a:r>
            <a:r>
              <a:rPr lang="en-US" sz="1200" b="0" i="0" kern="1200" baseline="30000" dirty="0">
                <a:solidFill>
                  <a:schemeClr val="tx1"/>
                </a:solidFill>
                <a:effectLst/>
                <a:latin typeface="+mn-lt"/>
                <a:ea typeface="+mn-ea"/>
                <a:cs typeface="+mn-cs"/>
              </a:rPr>
              <a:t>5</a:t>
            </a:r>
            <a:r>
              <a:rPr lang="en-US" sz="1200" b="0" i="0" kern="1200" dirty="0">
                <a:solidFill>
                  <a:schemeClr val="tx1"/>
                </a:solidFill>
                <a:effectLst/>
                <a:latin typeface="+mn-lt"/>
                <a:ea typeface="+mn-ea"/>
                <a:cs typeface="+mn-cs"/>
              </a:rPr>
              <a:t> This exposure helps students develop the concepts and skills needed to master grade-level coursework as they move up through the grades. Grade-level coursework, in turn, helps ensure students perceive the materials as worth working on, engaging, and meaningful.”</a:t>
            </a: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“Academic language is defined as language used in school, in written communications, in public presentations, and in formal settings. Academic proficiency is “knowing and being able to use general and academic vocabulary, specialized or complex grammatical structures, and multifarious language functions and discourse structures—all for the purpose of acquiring new knowledge and skills, interacting about a topic, and imparting information to others.”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What this tells us is that developing </a:t>
            </a:r>
            <a:r>
              <a:rPr lang="en-US" sz="1200" b="0" i="0" kern="1200" dirty="0" err="1">
                <a:solidFill>
                  <a:schemeClr val="tx1"/>
                </a:solidFill>
                <a:effectLst/>
                <a:latin typeface="+mn-lt"/>
                <a:ea typeface="+mn-ea"/>
                <a:cs typeface="+mn-cs"/>
              </a:rPr>
              <a:t>ELLs’</a:t>
            </a:r>
            <a:r>
              <a:rPr lang="en-US" sz="1200" b="0" i="0" kern="1200" dirty="0">
                <a:solidFill>
                  <a:schemeClr val="tx1"/>
                </a:solidFill>
                <a:effectLst/>
                <a:latin typeface="+mn-lt"/>
                <a:ea typeface="+mn-ea"/>
                <a:cs typeface="+mn-cs"/>
              </a:rPr>
              <a:t> academic language is an important piece of providing access to grade-level content.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b="0" i="1" dirty="0">
              <a:solidFill>
                <a:schemeClr val="tx1"/>
              </a:solidFill>
            </a:endParaRPr>
          </a:p>
        </p:txBody>
      </p:sp>
      <p:sp>
        <p:nvSpPr>
          <p:cNvPr id="4" name="Slide Number Placeholder 3"/>
          <p:cNvSpPr>
            <a:spLocks noGrp="1"/>
          </p:cNvSpPr>
          <p:nvPr>
            <p:ph type="sldNum" sz="quarter" idx="10"/>
          </p:nvPr>
        </p:nvSpPr>
        <p:spPr/>
        <p:txBody>
          <a:bodyPr/>
          <a:lstStyle/>
          <a:p>
            <a:fld id="{58EDFBC9-F4E7-C147-8A8C-BC79671C0294}" type="slidenum">
              <a:rPr lang="en-US" smtClean="0"/>
              <a:t>13</a:t>
            </a:fld>
            <a:endParaRPr lang="en-US" dirty="0"/>
          </a:p>
        </p:txBody>
      </p:sp>
    </p:spTree>
    <p:extLst>
      <p:ext uri="{BB962C8B-B14F-4D97-AF65-F5344CB8AC3E}">
        <p14:creationId xmlns:p14="http://schemas.microsoft.com/office/powerpoint/2010/main" val="1687001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being by defining academic language. </a:t>
            </a:r>
            <a:endParaRPr lang="en-US" baseline="0" dirty="0"/>
          </a:p>
          <a:p>
            <a:endParaRPr lang="en-US" baseline="0" dirty="0"/>
          </a:p>
          <a:p>
            <a:pPr>
              <a:lnSpc>
                <a:spcPct val="120000"/>
              </a:lnSpc>
              <a:spcAft>
                <a:spcPts val="1057"/>
              </a:spcAft>
            </a:pPr>
            <a:r>
              <a:rPr lang="en-US" dirty="0">
                <a:cs typeface="Franklin Gothic Book"/>
              </a:rPr>
              <a:t>Academic language stands in contrast to the everyday informal speech that students use outside the classroom environment. Academic language </a:t>
            </a:r>
            <a:r>
              <a:rPr lang="en-US" dirty="0"/>
              <a:t>tends to be more abstract, more complex, less contextualized, and it contains more sophisticated forms and greater precision and nuance than social language. Academic language serves as the language of power in that ELLs who do not acquire academic language are more likely struggle in academic settings.</a:t>
            </a:r>
          </a:p>
          <a:p>
            <a:pPr>
              <a:lnSpc>
                <a:spcPct val="120000"/>
              </a:lnSpc>
              <a:spcAft>
                <a:spcPts val="1057"/>
              </a:spcAft>
            </a:pPr>
            <a:endParaRPr lang="en-US" dirty="0"/>
          </a:p>
          <a:p>
            <a:pPr>
              <a:lnSpc>
                <a:spcPct val="120000"/>
              </a:lnSpc>
              <a:spcAft>
                <a:spcPts val="1057"/>
              </a:spcAft>
            </a:pPr>
            <a:r>
              <a:rPr lang="en-US" dirty="0"/>
              <a:t>By teaching academic language, we give our students access to the language of power. </a:t>
            </a:r>
            <a:endParaRPr lang="en-US" dirty="0">
              <a:cs typeface="Calibri"/>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0B34EAE-266C-4F16-815D-B6C99458D37B}" type="slidenum">
              <a:rPr lang="en-US" smtClean="0"/>
              <a:t>14</a:t>
            </a:fld>
            <a:endParaRPr lang="en-US"/>
          </a:p>
        </p:txBody>
      </p:sp>
    </p:spTree>
    <p:extLst>
      <p:ext uri="{BB962C8B-B14F-4D97-AF65-F5344CB8AC3E}">
        <p14:creationId xmlns:p14="http://schemas.microsoft.com/office/powerpoint/2010/main" val="3038234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3" name="Shape 613"/>
          <p:cNvSpPr txBox="1">
            <a:spLocks noGrp="1"/>
          </p:cNvSpPr>
          <p:nvPr>
            <p:ph type="body" idx="1"/>
          </p:nvPr>
        </p:nvSpPr>
        <p:spPr>
          <a:xfrm>
            <a:off x="731520" y="4560571"/>
            <a:ext cx="5852160" cy="4320540"/>
          </a:xfrm>
          <a:prstGeom prst="rect">
            <a:avLst/>
          </a:prstGeom>
          <a:noFill/>
          <a:ln>
            <a:noFill/>
          </a:ln>
        </p:spPr>
        <p:txBody>
          <a:bodyPr wrap="square" lIns="96639" tIns="48306" rIns="96639" bIns="48306"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dirty="0"/>
              <a:t>Often when</a:t>
            </a:r>
            <a:r>
              <a:rPr lang="en-US" baseline="0" dirty="0"/>
              <a:t> we think about academic language in the classroom, we focus on academic vocabulary. But it is important to recognize that academic language goes beyond vocabulary and also includes the grammatical or sentence level and the discourse or organization level. So, when we are considering how to support ELLs in acquiring academic language, it is essential to look beyond the lexical or word level. </a:t>
            </a:r>
            <a:endParaRPr lang="en-US" dirty="0"/>
          </a:p>
          <a:p>
            <a:pPr>
              <a:buSzPct val="25000"/>
            </a:pPr>
            <a:endParaRPr lang="en" dirty="0">
              <a:solidFill>
                <a:schemeClr val="dk1"/>
              </a:solidFill>
              <a:latin typeface="Calibri"/>
              <a:ea typeface="Calibri"/>
              <a:cs typeface="Calibri"/>
              <a:sym typeface="Calibri"/>
            </a:endParaRPr>
          </a:p>
          <a:p>
            <a:pPr>
              <a:buSzPct val="25000"/>
            </a:pPr>
            <a:r>
              <a:rPr lang="en" dirty="0">
                <a:solidFill>
                  <a:schemeClr val="dk1"/>
                </a:solidFill>
                <a:latin typeface="Calibri"/>
                <a:ea typeface="Calibri"/>
                <a:cs typeface="Calibri"/>
                <a:sym typeface="Calibri"/>
              </a:rPr>
              <a:t>Here is a way you might think about these various levels or layers. </a:t>
            </a:r>
            <a:r>
              <a:rPr lang="en" b="1" dirty="0">
                <a:solidFill>
                  <a:schemeClr val="dk1"/>
                </a:solidFill>
                <a:latin typeface="Calibri"/>
                <a:ea typeface="Calibri"/>
                <a:cs typeface="Calibri"/>
                <a:sym typeface="Calibri"/>
              </a:rPr>
              <a:t>Vocabulary</a:t>
            </a:r>
            <a:r>
              <a:rPr lang="en" dirty="0">
                <a:solidFill>
                  <a:schemeClr val="dk1"/>
                </a:solidFill>
                <a:latin typeface="Calibri"/>
                <a:ea typeface="Calibri"/>
                <a:cs typeface="Calibri"/>
                <a:sym typeface="Calibri"/>
              </a:rPr>
              <a:t> is at the center and is perhaps the most obvious layer. Surrounding it is the </a:t>
            </a:r>
            <a:r>
              <a:rPr lang="en" b="1" dirty="0">
                <a:solidFill>
                  <a:schemeClr val="dk1"/>
                </a:solidFill>
                <a:latin typeface="Calibri"/>
                <a:ea typeface="Calibri"/>
                <a:cs typeface="Calibri"/>
                <a:sym typeface="Calibri"/>
              </a:rPr>
              <a:t>grammar</a:t>
            </a:r>
            <a:r>
              <a:rPr lang="en" dirty="0">
                <a:solidFill>
                  <a:schemeClr val="dk1"/>
                </a:solidFill>
                <a:latin typeface="Calibri"/>
                <a:ea typeface="Calibri"/>
                <a:cs typeface="Calibri"/>
                <a:sym typeface="Calibri"/>
              </a:rPr>
              <a:t>, adding complexity, and also fairly easy to spot. </a:t>
            </a:r>
          </a:p>
          <a:p>
            <a:endParaRPr dirty="0">
              <a:solidFill>
                <a:schemeClr val="dk1"/>
              </a:solidFill>
              <a:latin typeface="Calibri"/>
              <a:ea typeface="Calibri"/>
              <a:cs typeface="Calibri"/>
              <a:sym typeface="Calibri"/>
            </a:endParaRPr>
          </a:p>
          <a:p>
            <a:pPr>
              <a:buSzPct val="25000"/>
            </a:pPr>
            <a:r>
              <a:rPr lang="en" dirty="0">
                <a:solidFill>
                  <a:schemeClr val="dk1"/>
                </a:solidFill>
                <a:latin typeface="Calibri"/>
                <a:ea typeface="Calibri"/>
                <a:cs typeface="Calibri"/>
                <a:sym typeface="Calibri"/>
              </a:rPr>
              <a:t>Then comes the </a:t>
            </a:r>
            <a:r>
              <a:rPr lang="en" b="1" dirty="0">
                <a:solidFill>
                  <a:schemeClr val="dk1"/>
                </a:solidFill>
                <a:latin typeface="Calibri"/>
                <a:ea typeface="Calibri"/>
                <a:cs typeface="Calibri"/>
                <a:sym typeface="Calibri"/>
              </a:rPr>
              <a:t>discourse level</a:t>
            </a:r>
            <a:r>
              <a:rPr lang="en" dirty="0">
                <a:solidFill>
                  <a:schemeClr val="dk1"/>
                </a:solidFill>
                <a:latin typeface="Calibri"/>
                <a:ea typeface="Calibri"/>
                <a:cs typeface="Calibri"/>
                <a:sym typeface="Calibri"/>
              </a:rPr>
              <a:t>. Both the grammar and the vocabulary depend on what’s happening with the discourse, so it’s at a higher level, but also more invisible. Discourse is basically how we organize our language based on genre and modality, so for example, you expect to encounter different discourse styles in say, a biology textbook as opposed to a conversation with a close friend. </a:t>
            </a:r>
          </a:p>
          <a:p>
            <a:endParaRPr dirty="0">
              <a:solidFill>
                <a:schemeClr val="dk1"/>
              </a:solidFill>
              <a:latin typeface="Calibri"/>
              <a:ea typeface="Calibri"/>
              <a:cs typeface="Calibri"/>
              <a:sym typeface="Calibri"/>
            </a:endParaRPr>
          </a:p>
          <a:p>
            <a:pPr>
              <a:buSzPct val="25000"/>
            </a:pPr>
            <a:r>
              <a:rPr lang="en" dirty="0">
                <a:solidFill>
                  <a:schemeClr val="dk1"/>
                </a:solidFill>
                <a:latin typeface="Calibri"/>
                <a:ea typeface="Calibri"/>
                <a:cs typeface="Calibri"/>
                <a:sym typeface="Calibri"/>
              </a:rPr>
              <a:t>And of course all of this is governed by our </a:t>
            </a:r>
            <a:r>
              <a:rPr lang="en" b="1" dirty="0">
                <a:solidFill>
                  <a:schemeClr val="dk1"/>
                </a:solidFill>
                <a:latin typeface="Calibri"/>
                <a:ea typeface="Calibri"/>
                <a:cs typeface="Calibri"/>
                <a:sym typeface="Calibri"/>
              </a:rPr>
              <a:t>sociocultural context</a:t>
            </a:r>
            <a:r>
              <a:rPr lang="en" dirty="0">
                <a:solidFill>
                  <a:schemeClr val="dk1"/>
                </a:solidFill>
                <a:latin typeface="Calibri"/>
                <a:ea typeface="Calibri"/>
                <a:cs typeface="Calibri"/>
                <a:sym typeface="Calibri"/>
              </a:rPr>
              <a:t>, which affects how we feel as we interact with others, what we expect them to say and what they expect us to say, and what counts as politeness or rudeness. For ELLs, this sociocultural context is affected by their own cultural backgrounds, but also by their teacher’s cultural background and expectations, and by the overall context of the classroom and the school.</a:t>
            </a:r>
            <a:endParaRPr dirty="0">
              <a:solidFill>
                <a:schemeClr val="dk1"/>
              </a:solidFill>
              <a:latin typeface="Calibri"/>
              <a:ea typeface="Calibri"/>
              <a:cs typeface="Calibri"/>
              <a:sym typeface="Calibri"/>
            </a:endParaRPr>
          </a:p>
          <a:p>
            <a:endParaRPr dirty="0">
              <a:solidFill>
                <a:schemeClr val="dk1"/>
              </a:solidFill>
              <a:latin typeface="Calibri"/>
              <a:ea typeface="Calibri"/>
              <a:cs typeface="Calibri"/>
              <a:sym typeface="Calibri"/>
            </a:endParaRPr>
          </a:p>
          <a:p>
            <a:endParaRPr dirty="0">
              <a:solidFill>
                <a:schemeClr val="dk1"/>
              </a:solidFill>
              <a:latin typeface="Calibri"/>
              <a:ea typeface="Calibri"/>
              <a:cs typeface="Calibri"/>
              <a:sym typeface="Calibri"/>
            </a:endParaRPr>
          </a:p>
        </p:txBody>
      </p:sp>
      <p:sp>
        <p:nvSpPr>
          <p:cNvPr id="614" name="Shape 614"/>
          <p:cNvSpPr txBox="1">
            <a:spLocks noGrp="1"/>
          </p:cNvSpPr>
          <p:nvPr>
            <p:ph type="sldNum" idx="12"/>
          </p:nvPr>
        </p:nvSpPr>
        <p:spPr>
          <a:xfrm>
            <a:off x="4143588" y="9119474"/>
            <a:ext cx="3169920" cy="480060"/>
          </a:xfrm>
          <a:prstGeom prst="rect">
            <a:avLst/>
          </a:prstGeom>
          <a:noFill/>
          <a:ln>
            <a:noFill/>
          </a:ln>
        </p:spPr>
        <p:txBody>
          <a:bodyPr wrap="square" lIns="96639" tIns="48306" rIns="96639" bIns="48306" anchor="b" anchorCtr="0">
            <a:noAutofit/>
          </a:bodyPr>
          <a:lstStyle/>
          <a:p>
            <a:pPr>
              <a:buSzPct val="25000"/>
            </a:pPr>
            <a:fld id="{00000000-1234-1234-1234-123412341234}" type="slidenum">
              <a:rPr lang="en">
                <a:solidFill>
                  <a:schemeClr val="dk1"/>
                </a:solidFill>
                <a:latin typeface="Calibri"/>
                <a:ea typeface="Calibri"/>
                <a:cs typeface="Calibri"/>
                <a:sym typeface="Calibri"/>
              </a:rPr>
              <a:pPr>
                <a:buSzPct val="25000"/>
              </a:pPr>
              <a:t>15</a:t>
            </a:fld>
            <a:endParaRPr lang="en">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1309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76">
              <a:defRPr/>
            </a:pPr>
            <a:r>
              <a:rPr lang="en-US" dirty="0"/>
              <a:t>When considering the instructional needs of ELLs it is important to have an understanding of each level of academic language.</a:t>
            </a:r>
          </a:p>
          <a:p>
            <a:pPr defTabSz="483276">
              <a:defRPr/>
            </a:pPr>
            <a:endParaRPr lang="en-US" dirty="0"/>
          </a:p>
          <a:p>
            <a:pPr defTabSz="483276">
              <a:defRPr/>
            </a:pPr>
            <a:r>
              <a:rPr lang="en-US" dirty="0"/>
              <a:t>The word level refers to general academic words such as explain and compare, content or technical words such as isotope or revolutionary, multiple meaning words, words with affixes, and idiomatic phrases. </a:t>
            </a:r>
          </a:p>
          <a:p>
            <a:pPr defTabSz="483276">
              <a:defRPr/>
            </a:pPr>
            <a:endParaRPr lang="en-US" dirty="0"/>
          </a:p>
          <a:p>
            <a:pPr defTabSz="483276">
              <a:defRPr/>
            </a:pPr>
            <a:r>
              <a:rPr lang="en-US" dirty="0"/>
              <a:t>The sentence levels refers to grammar, syntax or the sequence in which words are put together to form sentences, as well as language structures, conventions, and mechanics. </a:t>
            </a:r>
          </a:p>
          <a:p>
            <a:pPr defTabSz="483276">
              <a:defRPr/>
            </a:pPr>
            <a:endParaRPr lang="en-US" dirty="0"/>
          </a:p>
          <a:p>
            <a:pPr defTabSz="483276">
              <a:defRPr/>
            </a:pPr>
            <a:r>
              <a:rPr lang="en-US" dirty="0"/>
              <a:t>The discourse level refers to the quantity and variety of oral and written text, the organization and cohesion of ideas, and the types and purpose of a text or talk. </a:t>
            </a:r>
          </a:p>
          <a:p>
            <a:pPr defTabSz="483276">
              <a:defRPr/>
            </a:pPr>
            <a:endParaRPr lang="en-US" dirty="0"/>
          </a:p>
          <a:p>
            <a:pPr defTabSz="483276">
              <a:defRPr/>
            </a:pPr>
            <a:r>
              <a:rPr lang="en-US" dirty="0"/>
              <a:t>The sociocultural context refers to students’ background knowledge, expectations ELLs bring to the school and classroom, students first language use, and the impact of ELLs culture on understanding. </a:t>
            </a:r>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16</a:t>
            </a:fld>
            <a:endParaRPr lang="en-US"/>
          </a:p>
        </p:txBody>
      </p:sp>
    </p:spTree>
    <p:extLst>
      <p:ext uri="{BB962C8B-B14F-4D97-AF65-F5344CB8AC3E}">
        <p14:creationId xmlns:p14="http://schemas.microsoft.com/office/powerpoint/2010/main" val="250704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stop and think. Reflect on your own teaching. On which area of academic language do you think you spend the most time in your teaching?</a:t>
            </a:r>
          </a:p>
          <a:p>
            <a:endParaRPr lang="en-US" dirty="0"/>
          </a:p>
          <a:p>
            <a:pPr marL="171450" indent="-171450">
              <a:buFontTx/>
              <a:buChar char="-"/>
            </a:pPr>
            <a:r>
              <a:rPr lang="en-US" dirty="0"/>
              <a:t>Word level</a:t>
            </a:r>
          </a:p>
          <a:p>
            <a:pPr marL="171450" indent="-171450">
              <a:buFontTx/>
              <a:buChar char="-"/>
            </a:pPr>
            <a:r>
              <a:rPr lang="en-US" dirty="0"/>
              <a:t>Sentence level</a:t>
            </a:r>
          </a:p>
          <a:p>
            <a:pPr marL="171450" indent="-171450">
              <a:buFontTx/>
              <a:buChar char="-"/>
            </a:pPr>
            <a:r>
              <a:rPr lang="en-US" dirty="0"/>
              <a:t>Discourse level</a:t>
            </a:r>
          </a:p>
          <a:p>
            <a:pPr marL="171450" indent="-171450">
              <a:buFontTx/>
              <a:buChar char="-"/>
            </a:pPr>
            <a:r>
              <a:rPr lang="en-US" dirty="0"/>
              <a:t>Sociocultural context</a:t>
            </a:r>
          </a:p>
          <a:p>
            <a:pPr marL="171450" indent="-171450">
              <a:buFontTx/>
              <a:buChar char="-"/>
            </a:pPr>
            <a:endParaRPr lang="en-US" dirty="0"/>
          </a:p>
          <a:p>
            <a:pPr marL="0" indent="0">
              <a:buFontTx/>
              <a:buNone/>
            </a:pPr>
            <a:r>
              <a:rPr lang="en-US" dirty="0"/>
              <a:t>Please pause the video to reflect on your own teaching practices. (</a:t>
            </a:r>
            <a:r>
              <a:rPr lang="en-US" i="1" dirty="0"/>
              <a:t>pause 5 seconds</a:t>
            </a:r>
            <a:r>
              <a:rPr lang="en-US" dirty="0"/>
              <a:t>)</a:t>
            </a:r>
          </a:p>
        </p:txBody>
      </p:sp>
      <p:sp>
        <p:nvSpPr>
          <p:cNvPr id="4" name="Slide Number Placeholder 3"/>
          <p:cNvSpPr>
            <a:spLocks noGrp="1"/>
          </p:cNvSpPr>
          <p:nvPr>
            <p:ph type="sldNum" sz="quarter" idx="5"/>
          </p:nvPr>
        </p:nvSpPr>
        <p:spPr/>
        <p:txBody>
          <a:bodyPr/>
          <a:lstStyle/>
          <a:p>
            <a:fld id="{58EDFBC9-F4E7-C147-8A8C-BC79671C0294}" type="slidenum">
              <a:rPr lang="en-US" smtClean="0"/>
              <a:t>17</a:t>
            </a:fld>
            <a:endParaRPr lang="en-US"/>
          </a:p>
        </p:txBody>
      </p:sp>
    </p:spTree>
    <p:extLst>
      <p:ext uri="{BB962C8B-B14F-4D97-AF65-F5344CB8AC3E}">
        <p14:creationId xmlns:p14="http://schemas.microsoft.com/office/powerpoint/2010/main" val="3481234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tools packet </a:t>
            </a:r>
            <a:r>
              <a:rPr lang="en-US" b="1" dirty="0"/>
              <a:t>on page 1 </a:t>
            </a:r>
            <a:r>
              <a:rPr lang="en-US" dirty="0"/>
              <a:t>you will find a table titled “Levels of Academic Language”. This table provides an overview of each level of academic language – word level, sentence level, and discourse level – including a definition and examples of each. </a:t>
            </a:r>
          </a:p>
          <a:p>
            <a:endParaRPr lang="en-US" dirty="0"/>
          </a:p>
          <a:p>
            <a:r>
              <a:rPr lang="en-US" dirty="0"/>
              <a:t>As you begin the word of analyzing the language demands of a text or a talk I recommend keeping this table close by as a reference. </a:t>
            </a:r>
          </a:p>
        </p:txBody>
      </p:sp>
      <p:sp>
        <p:nvSpPr>
          <p:cNvPr id="4" name="Slide Number Placeholder 3"/>
          <p:cNvSpPr>
            <a:spLocks noGrp="1"/>
          </p:cNvSpPr>
          <p:nvPr>
            <p:ph type="sldNum" sz="quarter" idx="5"/>
          </p:nvPr>
        </p:nvSpPr>
        <p:spPr/>
        <p:txBody>
          <a:bodyPr/>
          <a:lstStyle/>
          <a:p>
            <a:fld id="{58EDFBC9-F4E7-C147-8A8C-BC79671C0294}" type="slidenum">
              <a:rPr lang="en-US" smtClean="0"/>
              <a:t>18</a:t>
            </a:fld>
            <a:endParaRPr lang="en-US"/>
          </a:p>
        </p:txBody>
      </p:sp>
    </p:spTree>
    <p:extLst>
      <p:ext uri="{BB962C8B-B14F-4D97-AF65-F5344CB8AC3E}">
        <p14:creationId xmlns:p14="http://schemas.microsoft.com/office/powerpoint/2010/main" val="2889202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defined the importance of academic language, now let’s take a look at strategies for selecting academic vocabulary for instruction. </a:t>
            </a:r>
          </a:p>
        </p:txBody>
      </p:sp>
      <p:sp>
        <p:nvSpPr>
          <p:cNvPr id="4" name="Slide Number Placeholder 3"/>
          <p:cNvSpPr>
            <a:spLocks noGrp="1"/>
          </p:cNvSpPr>
          <p:nvPr>
            <p:ph type="sldNum" sz="quarter" idx="10"/>
          </p:nvPr>
        </p:nvSpPr>
        <p:spPr/>
        <p:txBody>
          <a:bodyPr/>
          <a:lstStyle/>
          <a:p>
            <a:fld id="{58EDFBC9-F4E7-C147-8A8C-BC79671C0294}" type="slidenum">
              <a:rPr lang="en-US" smtClean="0"/>
              <a:t>19</a:t>
            </a:fld>
            <a:endParaRPr lang="en-US"/>
          </a:p>
        </p:txBody>
      </p:sp>
    </p:spTree>
    <p:extLst>
      <p:ext uri="{BB962C8B-B14F-4D97-AF65-F5344CB8AC3E}">
        <p14:creationId xmlns:p14="http://schemas.microsoft.com/office/powerpoint/2010/main" val="191233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90053FB3-9FD7-E24A-B5D3-24E69EC1F6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CA6BD562-8ECF-CC48-B1B5-C7145F543B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I am an EL coach at SupportEd.  SupportEd provides professional development, technical assistance, and curriculum support to ELLs and their educators. We provide educators the tools they need to effectively teach ELLs so that this population of students can be positioned for academic success.  SupportEd is a New York State certified Women’s Business Enterprise and a NYSED certified CTLE provider. </a:t>
            </a:r>
          </a:p>
          <a:p>
            <a:endParaRPr lang="en-US" dirty="0"/>
          </a:p>
          <a:p>
            <a:r>
              <a:rPr lang="en-US" dirty="0"/>
              <a:t>Prior to working at SupportEd I was worked as an ESOL teacher and ESOL teacher specialist for Anne Arundel County Public Schools in Annapolis Maryland where I taught elementary ELLs in grades K-5, wrote ESOL curriculum, planned and delivered professional development on best practices for ELLs, and coached ESOL teachers new to the field. I have a passion for supporting educators of ELLs and am thrilled to have the opportunity to share research and strategies for supporting </a:t>
            </a:r>
            <a:r>
              <a:rPr lang="en-US" dirty="0" err="1"/>
              <a:t>ELLs’</a:t>
            </a:r>
            <a:r>
              <a:rPr lang="en-US" dirty="0"/>
              <a:t> academic language development. </a:t>
            </a:r>
          </a:p>
          <a:p>
            <a:pPr eaLnBrk="1" hangingPunct="1">
              <a:spcBef>
                <a:spcPct val="0"/>
              </a:spcBef>
            </a:pPr>
            <a:endParaRPr lang="en-US" altLang="en-US" dirty="0"/>
          </a:p>
        </p:txBody>
      </p:sp>
      <p:sp>
        <p:nvSpPr>
          <p:cNvPr id="22532" name="Slide Number Placeholder 3">
            <a:extLst>
              <a:ext uri="{FF2B5EF4-FFF2-40B4-BE49-F238E27FC236}">
                <a16:creationId xmlns:a16="http://schemas.microsoft.com/office/drawing/2014/main" id="{70314993-7509-F148-B1ED-D05993E6A8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D443A26-6EBE-7646-8D84-353C2A8CC530}" type="slidenum">
              <a:rPr lang="en-US" altLang="en-US" smtClean="0">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691712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should we teach content and academic vocabulary to ELLs? </a:t>
            </a:r>
          </a:p>
          <a:p>
            <a:endParaRPr lang="en-US" dirty="0"/>
          </a:p>
          <a:p>
            <a:r>
              <a:rPr lang="en-US" dirty="0"/>
              <a:t>Research</a:t>
            </a:r>
            <a:r>
              <a:rPr lang="en-US" baseline="0" dirty="0"/>
              <a:t> shows that k</a:t>
            </a:r>
            <a:r>
              <a:rPr lang="en-US" dirty="0"/>
              <a:t>nowledge of academic vocabulary in English is linked to student's</a:t>
            </a:r>
            <a:r>
              <a:rPr lang="en-US" baseline="0" dirty="0"/>
              <a:t> </a:t>
            </a:r>
            <a:r>
              <a:rPr lang="en-US" dirty="0"/>
              <a:t>proficiency in reading and writing. If ELLs are going to effectively engage with complex, grade-level texts and complete standards-based content tasks, they need to develop understanding of the academic vocabulary necessary for these tasks. However, we know that many ELLs do not have sufficient opportunity to learn and practice academic vocabulary. Research</a:t>
            </a:r>
            <a:r>
              <a:rPr lang="en-US" baseline="0" dirty="0"/>
              <a:t> also shows that a</a:t>
            </a:r>
            <a:r>
              <a:rPr lang="en-US" dirty="0"/>
              <a:t>ll students, but ELLs in particular, need many and varied opportunities to practice their vocabulary skills both during guided instruction and</a:t>
            </a:r>
            <a:r>
              <a:rPr lang="en-US" baseline="0" dirty="0"/>
              <a:t> </a:t>
            </a:r>
            <a:r>
              <a:rPr lang="en-US" dirty="0"/>
              <a:t>independently.</a:t>
            </a:r>
          </a:p>
        </p:txBody>
      </p:sp>
      <p:sp>
        <p:nvSpPr>
          <p:cNvPr id="4" name="Slide Number Placeholder 3"/>
          <p:cNvSpPr>
            <a:spLocks noGrp="1"/>
          </p:cNvSpPr>
          <p:nvPr>
            <p:ph type="sldNum" sz="quarter" idx="10"/>
          </p:nvPr>
        </p:nvSpPr>
        <p:spPr/>
        <p:txBody>
          <a:bodyPr/>
          <a:lstStyle/>
          <a:p>
            <a:fld id="{58EDFBC9-F4E7-C147-8A8C-BC79671C0294}" type="slidenum">
              <a:rPr lang="en-US" smtClean="0"/>
              <a:t>20</a:t>
            </a:fld>
            <a:endParaRPr lang="en-US" dirty="0"/>
          </a:p>
        </p:txBody>
      </p:sp>
    </p:spTree>
    <p:extLst>
      <p:ext uri="{BB962C8B-B14F-4D97-AF65-F5344CB8AC3E}">
        <p14:creationId xmlns:p14="http://schemas.microsoft.com/office/powerpoint/2010/main" val="2219961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21</a:t>
            </a:fld>
            <a:endParaRPr lang="en-US"/>
          </a:p>
        </p:txBody>
      </p:sp>
    </p:spTree>
    <p:extLst>
      <p:ext uri="{BB962C8B-B14F-4D97-AF65-F5344CB8AC3E}">
        <p14:creationId xmlns:p14="http://schemas.microsoft.com/office/powerpoint/2010/main" val="990958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When talking about vocabulary,</a:t>
            </a:r>
            <a:r>
              <a:rPr lang="en-US" baseline="0" dirty="0"/>
              <a:t> it is important to identify the different tiers of vocabulary.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Tier 1 words are those words that are readily acquired through everyday speech. Examples of these are words such as walk, girl, or eat.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Tier 2</a:t>
            </a:r>
            <a:r>
              <a:rPr lang="en-US" baseline="0" dirty="0"/>
              <a:t> words are often more complex, tend to be used across disciplines, and may have more than one meaning depending on their use and context. Examples of Tier 2 words include analyze and require.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Tier</a:t>
            </a:r>
            <a:r>
              <a:rPr lang="en-US" baseline="0" dirty="0"/>
              <a:t> 3 are typically the vocabulary highlighted in textbooks, included in glossaries. They are considered difficult, percise words that are important to understanding content. Examples of Tier 3 words are evolution, photosynthesis, and filibuster.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8EDFBC9-F4E7-C147-8A8C-BC79671C0294}" type="slidenum">
              <a:rPr lang="en-US" smtClean="0"/>
              <a:t>22</a:t>
            </a:fld>
            <a:endParaRPr lang="en-US" dirty="0"/>
          </a:p>
        </p:txBody>
      </p:sp>
    </p:spTree>
    <p:extLst>
      <p:ext uri="{BB962C8B-B14F-4D97-AF65-F5344CB8AC3E}">
        <p14:creationId xmlns:p14="http://schemas.microsoft.com/office/powerpoint/2010/main" val="3710867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can often feel overwhelming to teach vocabulary to ELLs because of the numerous words they may not be familiar with. As a result, it is important to be strategic when thinking about which words to introduce and practice. </a:t>
            </a:r>
          </a:p>
          <a:p>
            <a:endParaRPr lang="en-US" baseline="0" dirty="0"/>
          </a:p>
          <a:p>
            <a:r>
              <a:rPr lang="en-US" baseline="0" dirty="0"/>
              <a:t>Take a moment to stop and think. When working with a new text or topic, how do you decide</a:t>
            </a:r>
          </a:p>
          <a:p>
            <a:pPr marL="171450" indent="-171450">
              <a:buFontTx/>
              <a:buChar char="-"/>
            </a:pPr>
            <a:r>
              <a:rPr lang="en-US" baseline="0" dirty="0"/>
              <a:t>Which vocabulary to provide in-depth instruction on?</a:t>
            </a:r>
          </a:p>
          <a:p>
            <a:pPr marL="171450" indent="-171450">
              <a:buFontTx/>
              <a:buChar char="-"/>
            </a:pPr>
            <a:r>
              <a:rPr lang="en-US" baseline="0" dirty="0"/>
              <a:t>Which words to quickly explain when students encounter the word in context?</a:t>
            </a:r>
          </a:p>
          <a:p>
            <a:pPr marL="171450" indent="-171450">
              <a:buFontTx/>
              <a:buChar char="-"/>
            </a:pPr>
            <a:r>
              <a:rPr lang="en-US" baseline="0" dirty="0"/>
              <a:t>Which words not to teach?</a:t>
            </a:r>
          </a:p>
          <a:p>
            <a:endParaRPr lang="en-US" baseline="0" dirty="0"/>
          </a:p>
          <a:p>
            <a:r>
              <a:rPr lang="en-US" b="0" baseline="0" dirty="0"/>
              <a:t>Pause the video now and take a moment to consider the questions on the screen (</a:t>
            </a:r>
            <a:r>
              <a:rPr lang="en-US" b="0" i="1" baseline="0" dirty="0"/>
              <a:t>5 second pause</a:t>
            </a:r>
            <a:r>
              <a:rPr lang="en-US" b="0" baseline="0" dirty="0"/>
              <a:t>).</a:t>
            </a:r>
          </a:p>
          <a:p>
            <a:endParaRPr lang="en-US" b="1" baseline="0" dirty="0"/>
          </a:p>
          <a:p>
            <a:endParaRPr lang="en-US" b="1" baseline="0" dirty="0">
              <a:cs typeface="Calibri"/>
            </a:endParaRPr>
          </a:p>
          <a:p>
            <a:endParaRPr lang="en-US" b="1" baseline="0" dirty="0">
              <a:cs typeface="Calibri"/>
            </a:endParaRPr>
          </a:p>
        </p:txBody>
      </p:sp>
      <p:sp>
        <p:nvSpPr>
          <p:cNvPr id="4" name="Slide Number Placeholder 3"/>
          <p:cNvSpPr>
            <a:spLocks noGrp="1"/>
          </p:cNvSpPr>
          <p:nvPr>
            <p:ph type="sldNum" sz="quarter" idx="10"/>
          </p:nvPr>
        </p:nvSpPr>
        <p:spPr/>
        <p:txBody>
          <a:bodyPr/>
          <a:lstStyle/>
          <a:p>
            <a:fld id="{C0B34EAE-266C-4F16-815D-B6C99458D37B}" type="slidenum">
              <a:rPr lang="en-US" smtClean="0"/>
              <a:t>23</a:t>
            </a:fld>
            <a:endParaRPr lang="en-US" dirty="0"/>
          </a:p>
        </p:txBody>
      </p:sp>
    </p:spTree>
    <p:extLst>
      <p:ext uri="{BB962C8B-B14F-4D97-AF65-F5344CB8AC3E}">
        <p14:creationId xmlns:p14="http://schemas.microsoft.com/office/powerpoint/2010/main" val="698486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considering which vocabulary</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to focus on during instruction, it is important to first determine what words students know and do not know. It is also important to recognize that there are many different levels at which a student will know and be able to use a word. For example, have they generally heard of the word, can</a:t>
            </a:r>
            <a:r>
              <a:rPr lang="en-US" sz="1200" b="0" i="0" kern="1200" baseline="0" dirty="0">
                <a:solidFill>
                  <a:schemeClr val="tx1"/>
                </a:solidFill>
                <a:effectLst/>
                <a:latin typeface="+mn-lt"/>
                <a:ea typeface="+mn-ea"/>
                <a:cs typeface="+mn-cs"/>
              </a:rPr>
              <a:t> they identify multiple meanings of the word, are they able to produce and appropriately use the word when speaking and writing.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The strategies on the screen are some ways that you can learn more about students’ knowledge of new vocabulary. </a:t>
            </a:r>
          </a:p>
          <a:p>
            <a:endParaRPr lang="en-US" sz="1200" b="0" i="0" kern="1200" baseline="0" dirty="0">
              <a:solidFill>
                <a:schemeClr val="tx1"/>
              </a:solidFill>
              <a:effectLst/>
              <a:latin typeface="+mn-lt"/>
              <a:ea typeface="+mn-ea"/>
              <a:cs typeface="+mn-cs"/>
            </a:endParaRPr>
          </a:p>
          <a:p>
            <a:pPr marL="171450" indent="-171450">
              <a:buFontTx/>
              <a:buChar char="-"/>
            </a:pPr>
            <a:r>
              <a:rPr lang="en-US" sz="1200" b="0" i="0" kern="1200" baseline="0" dirty="0">
                <a:solidFill>
                  <a:schemeClr val="tx1"/>
                </a:solidFill>
                <a:effectLst/>
                <a:latin typeface="+mn-lt"/>
                <a:ea typeface="+mn-ea"/>
                <a:cs typeface="+mn-cs"/>
              </a:rPr>
              <a:t>For example, you can have students complete a self-assessment in which they rate their understanding of new words. </a:t>
            </a:r>
          </a:p>
          <a:p>
            <a:pPr marL="171450" indent="-171450">
              <a:buFontTx/>
              <a:buChar char="-"/>
            </a:pPr>
            <a:r>
              <a:rPr lang="en-US" sz="1200" b="0" i="0" kern="1200" baseline="0" dirty="0">
                <a:solidFill>
                  <a:schemeClr val="tx1"/>
                </a:solidFill>
                <a:effectLst/>
                <a:latin typeface="+mn-lt"/>
                <a:ea typeface="+mn-ea"/>
                <a:cs typeface="+mn-cs"/>
              </a:rPr>
              <a:t>You can have them complete a cloze exercise in which they fill in sentences using a word bank. </a:t>
            </a:r>
          </a:p>
          <a:p>
            <a:pPr marL="171450" indent="-171450">
              <a:buFontTx/>
              <a:buChar char="-"/>
            </a:pPr>
            <a:r>
              <a:rPr lang="en-US" sz="1200" b="0" i="0" kern="1200" baseline="0" dirty="0">
                <a:solidFill>
                  <a:schemeClr val="tx1"/>
                </a:solidFill>
                <a:effectLst/>
                <a:latin typeface="+mn-lt"/>
                <a:ea typeface="+mn-ea"/>
                <a:cs typeface="+mn-cs"/>
              </a:rPr>
              <a:t>You could ask them to do a word and definition match or describe or label a picture using a word bank. </a:t>
            </a:r>
          </a:p>
          <a:p>
            <a:pPr marL="171450" indent="-171450">
              <a:buFontTx/>
              <a:buChar char="-"/>
            </a:pPr>
            <a:r>
              <a:rPr lang="en-US" sz="1200" b="0" i="0" kern="1200" baseline="0" dirty="0">
                <a:solidFill>
                  <a:schemeClr val="tx1"/>
                </a:solidFill>
                <a:effectLst/>
                <a:latin typeface="+mn-lt"/>
                <a:ea typeface="+mn-ea"/>
                <a:cs typeface="+mn-cs"/>
              </a:rPr>
              <a:t>You could ask them to complete a writing prompt using a word bank. </a:t>
            </a:r>
          </a:p>
          <a:p>
            <a:pPr marL="171450" indent="-171450">
              <a:buFontTx/>
              <a:buChar char="-"/>
            </a:pPr>
            <a:r>
              <a:rPr lang="en-US" sz="1200" b="0" i="0" kern="1200" baseline="0" dirty="0">
                <a:solidFill>
                  <a:schemeClr val="tx1"/>
                </a:solidFill>
                <a:effectLst/>
                <a:latin typeface="+mn-lt"/>
                <a:ea typeface="+mn-ea"/>
                <a:cs typeface="+mn-cs"/>
              </a:rPr>
              <a:t>You can also have them sort words into categories (either those provided by you or those that they come up with on their own). </a:t>
            </a:r>
          </a:p>
          <a:p>
            <a:pPr marL="0" indent="0">
              <a:buFontTx/>
              <a:buNone/>
            </a:pPr>
            <a:endParaRPr lang="en-US" sz="1200" b="0" i="0" kern="1200" baseline="0" dirty="0">
              <a:solidFill>
                <a:schemeClr val="tx1"/>
              </a:solidFill>
              <a:effectLst/>
              <a:latin typeface="+mn-lt"/>
              <a:ea typeface="+mn-ea"/>
              <a:cs typeface="+mn-cs"/>
            </a:endParaRPr>
          </a:p>
          <a:p>
            <a:pPr marL="0" indent="0">
              <a:buFontTx/>
              <a:buNone/>
            </a:pPr>
            <a:r>
              <a:rPr lang="en-US" sz="1200" b="0" i="0" kern="1200" baseline="0" dirty="0">
                <a:solidFill>
                  <a:schemeClr val="tx1"/>
                </a:solidFill>
                <a:effectLst/>
                <a:latin typeface="+mn-lt"/>
                <a:ea typeface="+mn-ea"/>
                <a:cs typeface="+mn-cs"/>
              </a:rPr>
              <a:t>All these strategies will help you in understanding more about the vocabulary needs of your students. You can also use these pre-assessment strategies to help you differentiate instruction and determine which students may need more focused vocabulary instruction or additional opportunities to practice with the new vocabulary. </a:t>
            </a:r>
            <a:endParaRPr lang="en-US" b="0" dirty="0"/>
          </a:p>
        </p:txBody>
      </p:sp>
      <p:sp>
        <p:nvSpPr>
          <p:cNvPr id="4" name="Slide Number Placeholder 3"/>
          <p:cNvSpPr>
            <a:spLocks noGrp="1"/>
          </p:cNvSpPr>
          <p:nvPr>
            <p:ph type="sldNum" sz="quarter" idx="10"/>
          </p:nvPr>
        </p:nvSpPr>
        <p:spPr/>
        <p:txBody>
          <a:bodyPr/>
          <a:lstStyle/>
          <a:p>
            <a:fld id="{58EDFBC9-F4E7-C147-8A8C-BC79671C0294}" type="slidenum">
              <a:rPr lang="en-US" smtClean="0"/>
              <a:t>24</a:t>
            </a:fld>
            <a:endParaRPr lang="en-US" dirty="0"/>
          </a:p>
        </p:txBody>
      </p:sp>
    </p:spTree>
    <p:extLst>
      <p:ext uri="{BB962C8B-B14F-4D97-AF65-F5344CB8AC3E}">
        <p14:creationId xmlns:p14="http://schemas.microsoft.com/office/powerpoint/2010/main" val="195597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student</a:t>
            </a:r>
            <a:r>
              <a:rPr lang="en-US" baseline="0" dirty="0"/>
              <a:t> self-assessment related to Native American dwellings. Using this students rate their understanding of a term </a:t>
            </a:r>
          </a:p>
          <a:p>
            <a:pPr marL="171450" indent="-171450">
              <a:buFontTx/>
              <a:buChar char="-"/>
            </a:pPr>
            <a:r>
              <a:rPr lang="en-US" baseline="0" dirty="0"/>
              <a:t>I have never heard of this Native American home. </a:t>
            </a:r>
          </a:p>
          <a:p>
            <a:pPr marL="171450" indent="-171450">
              <a:buFontTx/>
              <a:buChar char="-"/>
            </a:pPr>
            <a:r>
              <a:rPr lang="en-US" baseline="0" dirty="0"/>
              <a:t>I have heard of this kind of home, but I can’t tell you much about it. </a:t>
            </a:r>
          </a:p>
          <a:p>
            <a:pPr marL="171450" indent="-171450">
              <a:buFontTx/>
              <a:buChar char="-"/>
            </a:pPr>
            <a:r>
              <a:rPr lang="en-US" baseline="0" dirty="0"/>
              <a:t>I can tell you what this home looks like and the materials used to make it. </a:t>
            </a:r>
          </a:p>
          <a:p>
            <a:pPr marL="0" indent="0">
              <a:buFontTx/>
              <a:buNone/>
            </a:pPr>
            <a:endParaRPr lang="en-US" baseline="0" dirty="0"/>
          </a:p>
          <a:p>
            <a:pPr marL="0" indent="0">
              <a:buFontTx/>
              <a:buNone/>
            </a:pPr>
            <a:r>
              <a:rPr lang="en-US" baseline="0" dirty="0"/>
              <a:t>This gets at the different levels in which a student may know a word. </a:t>
            </a:r>
          </a:p>
          <a:p>
            <a:endParaRPr lang="en-US" baseline="0" dirty="0"/>
          </a:p>
          <a:p>
            <a:r>
              <a:rPr lang="en-US" baseline="0" dirty="0"/>
              <a:t>While there is some room for error when students are rating their own knowledge, self-assessments can be an important tool in increasing student involvement in their learning goals. </a:t>
            </a:r>
          </a:p>
          <a:p>
            <a:endParaRPr lang="en-US" baseline="0" dirty="0"/>
          </a:p>
          <a:p>
            <a:r>
              <a:rPr lang="en-US" baseline="0" dirty="0"/>
              <a:t>In a distance of hybrid learning environment this self-assessment could be structured in a number of ways. For example, students could individually complete a digital document. Or the teacher could setup a Google quiz in which students’ rate themselves.  A Google quiz format would allow for the teacher to quickly and easily see classroom trends.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8EDFBC9-F4E7-C147-8A8C-BC79671C0294}" type="slidenum">
              <a:rPr lang="en-US" smtClean="0"/>
              <a:t>25</a:t>
            </a:fld>
            <a:endParaRPr lang="en-US" dirty="0"/>
          </a:p>
        </p:txBody>
      </p:sp>
    </p:spTree>
    <p:extLst>
      <p:ext uri="{BB962C8B-B14F-4D97-AF65-F5344CB8AC3E}">
        <p14:creationId xmlns:p14="http://schemas.microsoft.com/office/powerpoint/2010/main" val="2991928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from the Institute of Education Sciences – provides clear and concise recommendations for selecting academic language for focus on for instruction. </a:t>
            </a:r>
          </a:p>
          <a:p>
            <a:r>
              <a:rPr lang="en-US" dirty="0"/>
              <a:t>The research tells us to select a small number of words to focus on  - about 5 to 8 words. The words should be </a:t>
            </a:r>
          </a:p>
          <a:p>
            <a:pPr marL="0" indent="0">
              <a:buFontTx/>
              <a:buNone/>
            </a:pPr>
            <a:endParaRPr lang="en-US" dirty="0"/>
          </a:p>
          <a:p>
            <a:pPr marL="628650" lvl="1" indent="-171450">
              <a:buFontTx/>
              <a:buChar char="-"/>
            </a:pPr>
            <a:r>
              <a:rPr lang="en-US" dirty="0"/>
              <a:t>Key to understanding the text</a:t>
            </a:r>
          </a:p>
          <a:p>
            <a:pPr marL="628650" lvl="1" indent="-171450">
              <a:buFontTx/>
              <a:buChar char="-"/>
            </a:pPr>
            <a:r>
              <a:rPr lang="en-US" dirty="0"/>
              <a:t>Used frequently in the text</a:t>
            </a:r>
          </a:p>
          <a:p>
            <a:pPr marL="628650" lvl="1" indent="-171450">
              <a:buFontTx/>
              <a:buChar char="-"/>
            </a:pPr>
            <a:r>
              <a:rPr lang="en-US" dirty="0"/>
              <a:t>Something students will see across disciplines – these are often tier 2 words like explain or define</a:t>
            </a:r>
          </a:p>
          <a:p>
            <a:pPr marL="628650" lvl="1" indent="-171450">
              <a:buFontTx/>
              <a:buChar char="-"/>
            </a:pPr>
            <a:r>
              <a:rPr lang="en-US" dirty="0"/>
              <a:t>Words with multiple meanings</a:t>
            </a:r>
          </a:p>
          <a:p>
            <a:pPr marL="628650" lvl="1" indent="-171450">
              <a:buFontTx/>
              <a:buChar char="-"/>
            </a:pPr>
            <a:r>
              <a:rPr lang="en-US" dirty="0"/>
              <a:t>And words with affixes</a:t>
            </a:r>
          </a:p>
          <a:p>
            <a:pPr marL="628650" lvl="1" indent="-171450">
              <a:buFontTx/>
              <a:buChar cha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full research brief is available on the Padlet. </a:t>
            </a:r>
          </a:p>
          <a:p>
            <a:pPr marL="0" indent="0">
              <a:buFontTx/>
              <a:buNone/>
            </a:pPr>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26</a:t>
            </a:fld>
            <a:endParaRPr lang="en-US" dirty="0"/>
          </a:p>
        </p:txBody>
      </p:sp>
    </p:spTree>
    <p:extLst>
      <p:ext uri="{BB962C8B-B14F-4D97-AF65-F5344CB8AC3E}">
        <p14:creationId xmlns:p14="http://schemas.microsoft.com/office/powerpoint/2010/main" val="2400508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t>In addition to words that you will focus on for in-depth instruction, it is also important to identify words that you may want to teach as you are working with a text or a topic. These are words that </a:t>
            </a:r>
            <a:r>
              <a:rPr lang="en-US" sz="1200" dirty="0"/>
              <a:t>require minimal teaching time,</a:t>
            </a:r>
            <a:r>
              <a:rPr lang="en-US" sz="1200" baseline="0" dirty="0"/>
              <a:t> can be t</a:t>
            </a:r>
            <a:r>
              <a:rPr lang="en-US" sz="1200" dirty="0"/>
              <a:t>aught with a visual, a synonym, a simple definition, or  an example.</a:t>
            </a:r>
            <a:r>
              <a:rPr lang="en-US" sz="1200" baseline="0" dirty="0"/>
              <a:t> Most likely these are words that are n</a:t>
            </a:r>
            <a:r>
              <a:rPr lang="en-US" sz="1200" dirty="0"/>
              <a:t>ot needed to fully understanding the text</a:t>
            </a:r>
            <a:r>
              <a:rPr lang="en-US" sz="1200" baseline="0" dirty="0"/>
              <a:t> and students </a:t>
            </a:r>
            <a:r>
              <a:rPr lang="en-US" baseline="0" dirty="0"/>
              <a:t>may not need to use these productively.</a:t>
            </a:r>
          </a:p>
          <a:p>
            <a:pPr marL="0" indent="0">
              <a:buFont typeface="Arial" charset="0"/>
              <a:buNone/>
            </a:pPr>
            <a:endParaRPr lang="en-US" baseline="0" dirty="0"/>
          </a:p>
          <a:p>
            <a:pPr marL="0" indent="0">
              <a:buFont typeface="Arial" charset="0"/>
              <a:buNone/>
            </a:pPr>
            <a:r>
              <a:rPr lang="en-US" baseline="0" dirty="0"/>
              <a:t>For example, if you are teaching a text about marine life and a student doesn’t now what a giant squid is you can bring up a quick picture of a giant squid. If it not something you will be going into depth about, you do not need to spend extensive time on it. </a:t>
            </a:r>
          </a:p>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27</a:t>
            </a:fld>
            <a:endParaRPr lang="en-US" dirty="0"/>
          </a:p>
        </p:txBody>
      </p:sp>
    </p:spTree>
    <p:extLst>
      <p:ext uri="{BB962C8B-B14F-4D97-AF65-F5344CB8AC3E}">
        <p14:creationId xmlns:p14="http://schemas.microsoft.com/office/powerpoint/2010/main" val="672400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also important to think about words that you don</a:t>
            </a:r>
            <a:r>
              <a:rPr lang="uk-UA" dirty="0"/>
              <a:t>’</a:t>
            </a:r>
            <a:r>
              <a:rPr lang="en-US" dirty="0"/>
              <a:t>t need</a:t>
            </a:r>
            <a:r>
              <a:rPr lang="en-US" baseline="0" dirty="0"/>
              <a:t> to spend time teaching. These may be long or complex words that jump out at you as being challenging, but are not really needed for exploring the text or topic and will be rarely used productively. Some examples of words not to teach include</a:t>
            </a:r>
            <a:r>
              <a:rPr lang="is-IS" baseline="0" dirty="0"/>
              <a:t>…</a:t>
            </a:r>
            <a:r>
              <a:rPr lang="en-US" baseline="0" dirty="0"/>
              <a:t> </a:t>
            </a:r>
          </a:p>
          <a:p>
            <a:endParaRPr lang="en-US" baseline="0" dirty="0"/>
          </a:p>
          <a:p>
            <a:pPr marL="171450" indent="-171450">
              <a:buFontTx/>
              <a:buChar char="-"/>
            </a:pPr>
            <a:r>
              <a:rPr lang="en-US" baseline="0" dirty="0"/>
              <a:t>Words students probably already know Words that are not connected to instructional goals. </a:t>
            </a:r>
          </a:p>
          <a:p>
            <a:pPr marL="171450" indent="-171450">
              <a:buFontTx/>
              <a:buChar char="-"/>
            </a:pPr>
            <a:r>
              <a:rPr lang="en-US" baseline="0" dirty="0"/>
              <a:t>Words that are defined in the text. </a:t>
            </a:r>
          </a:p>
          <a:p>
            <a:pPr marL="171450" indent="-171450">
              <a:buFontTx/>
              <a:buChar char="-"/>
            </a:pPr>
            <a:r>
              <a:rPr lang="en-US" baseline="0" dirty="0"/>
              <a:t>Words that students are unlikely to see or use regularly.</a:t>
            </a:r>
          </a:p>
          <a:p>
            <a:pPr marL="171450" indent="-171450">
              <a:buFontTx/>
              <a:buChar char="-"/>
            </a:pPr>
            <a:r>
              <a:rPr lang="en-US" baseline="0" dirty="0"/>
              <a:t>Words that are not key to understanding the main idea – spending time focusing on these words may cause confusion, and </a:t>
            </a:r>
          </a:p>
          <a:p>
            <a:pPr marL="171450" indent="-171450">
              <a:buFontTx/>
              <a:buChar char="-"/>
            </a:pPr>
            <a:r>
              <a:rPr lang="en-US" baseline="0" dirty="0"/>
              <a:t>Words students demonstrated knowledge of in the pre-assessment. </a:t>
            </a:r>
          </a:p>
          <a:p>
            <a:pPr marL="0" indent="0">
              <a:buFontTx/>
              <a:buNone/>
            </a:pPr>
            <a:endParaRPr lang="en-US"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28</a:t>
            </a:fld>
            <a:endParaRPr lang="en-US" dirty="0"/>
          </a:p>
        </p:txBody>
      </p:sp>
    </p:spTree>
    <p:extLst>
      <p:ext uri="{BB962C8B-B14F-4D97-AF65-F5344CB8AC3E}">
        <p14:creationId xmlns:p14="http://schemas.microsoft.com/office/powerpoint/2010/main" val="3963947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that we have identified the levels of academic language and considered how to select academic words to teach, we will spend time exploring strategies for supporting ELLs academic language development. </a:t>
            </a:r>
          </a:p>
          <a:p>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29</a:t>
            </a:fld>
            <a:endParaRPr lang="en-US"/>
          </a:p>
        </p:txBody>
      </p:sp>
    </p:spTree>
    <p:extLst>
      <p:ext uri="{BB962C8B-B14F-4D97-AF65-F5344CB8AC3E}">
        <p14:creationId xmlns:p14="http://schemas.microsoft.com/office/powerpoint/2010/main" val="3842697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Before we get started with our content, I wanted to take a moment to thank all of you.  You have not only adapted quickly to a new normal but done so with incredible creativity and innovation. We at SupportEd know that your students and families greatly appreciate everything you’ve done. Thank you. </a:t>
            </a:r>
          </a:p>
        </p:txBody>
      </p:sp>
      <p:sp>
        <p:nvSpPr>
          <p:cNvPr id="4" name="Slide Number Placeholder 3"/>
          <p:cNvSpPr>
            <a:spLocks noGrp="1"/>
          </p:cNvSpPr>
          <p:nvPr>
            <p:ph type="sldNum" sz="quarter" idx="5"/>
          </p:nvPr>
        </p:nvSpPr>
        <p:spPr/>
        <p:txBody>
          <a:bodyPr/>
          <a:lstStyle/>
          <a:p>
            <a:fld id="{58EDFBC9-F4E7-C147-8A8C-BC79671C0294}" type="slidenum">
              <a:rPr lang="en-US" smtClean="0"/>
              <a:t>3</a:t>
            </a:fld>
            <a:endParaRPr lang="en-US"/>
          </a:p>
        </p:txBody>
      </p:sp>
    </p:spTree>
    <p:extLst>
      <p:ext uri="{BB962C8B-B14F-4D97-AF65-F5344CB8AC3E}">
        <p14:creationId xmlns:p14="http://schemas.microsoft.com/office/powerpoint/2010/main" val="4000212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with strategies for supporting </a:t>
            </a:r>
            <a:r>
              <a:rPr lang="en-US" dirty="0" err="1"/>
              <a:t>ELLs’</a:t>
            </a:r>
            <a:r>
              <a:rPr lang="en-US" dirty="0"/>
              <a:t> academic language development at the word level. </a:t>
            </a:r>
          </a:p>
          <a:p>
            <a:endParaRPr lang="en-US" dirty="0"/>
          </a:p>
          <a:p>
            <a:pPr algn="l"/>
            <a:r>
              <a:rPr lang="en-US" sz="1200" b="0" dirty="0">
                <a:solidFill>
                  <a:srgbClr val="545454"/>
                </a:solidFill>
              </a:rPr>
              <a:t>Remember the Word Level includes </a:t>
            </a:r>
            <a:endParaRPr lang="en-US" sz="1200" b="0" dirty="0">
              <a:solidFill>
                <a:srgbClr val="545454"/>
              </a:solidFill>
              <a:cs typeface="Arial"/>
            </a:endParaRPr>
          </a:p>
          <a:p>
            <a:pPr marL="285750" indent="-285750">
              <a:buFont typeface="Arial" charset="0"/>
              <a:buChar char="•"/>
            </a:pPr>
            <a:r>
              <a:rPr lang="en-US" sz="1200" dirty="0">
                <a:solidFill>
                  <a:srgbClr val="545454"/>
                </a:solidFill>
              </a:rPr>
              <a:t>General academic words</a:t>
            </a:r>
            <a:endParaRPr lang="en-US" sz="1200" dirty="0">
              <a:solidFill>
                <a:srgbClr val="545454"/>
              </a:solidFill>
              <a:cs typeface="Arial"/>
            </a:endParaRPr>
          </a:p>
          <a:p>
            <a:pPr marL="285750" indent="-285750">
              <a:buFont typeface="Arial" charset="0"/>
              <a:buChar char="•"/>
            </a:pPr>
            <a:r>
              <a:rPr lang="en-US" sz="1200" dirty="0">
                <a:solidFill>
                  <a:srgbClr val="545454"/>
                </a:solidFill>
              </a:rPr>
              <a:t>Content or technical words</a:t>
            </a:r>
            <a:endParaRPr lang="en-US" sz="1200" dirty="0">
              <a:solidFill>
                <a:srgbClr val="545454"/>
              </a:solidFill>
              <a:cs typeface="Arial"/>
            </a:endParaRPr>
          </a:p>
          <a:p>
            <a:pPr marL="285750" indent="-285750">
              <a:buFont typeface="Arial" charset="0"/>
              <a:buChar char="•"/>
            </a:pPr>
            <a:r>
              <a:rPr lang="en-US" sz="1200" dirty="0">
                <a:solidFill>
                  <a:srgbClr val="545454"/>
                </a:solidFill>
              </a:rPr>
              <a:t>Multiple meaning words</a:t>
            </a:r>
            <a:endParaRPr lang="en-US" sz="1200" dirty="0">
              <a:solidFill>
                <a:srgbClr val="545454"/>
              </a:solidFill>
              <a:cs typeface="Arial"/>
            </a:endParaRPr>
          </a:p>
          <a:p>
            <a:pPr marL="285750" indent="-285750">
              <a:buFont typeface="Arial" charset="0"/>
              <a:buChar char="•"/>
            </a:pPr>
            <a:r>
              <a:rPr lang="en-US" sz="1200" dirty="0">
                <a:solidFill>
                  <a:srgbClr val="545454"/>
                </a:solidFill>
              </a:rPr>
              <a:t>Words with affixes, and </a:t>
            </a:r>
            <a:endParaRPr lang="en-US" sz="1200" dirty="0">
              <a:solidFill>
                <a:srgbClr val="545454"/>
              </a:solidFill>
              <a:cs typeface="Arial"/>
            </a:endParaRPr>
          </a:p>
          <a:p>
            <a:pPr marL="285750" indent="-285750">
              <a:buFont typeface="Arial" charset="0"/>
              <a:buChar char="•"/>
            </a:pPr>
            <a:r>
              <a:rPr lang="en-US" sz="1200" dirty="0">
                <a:solidFill>
                  <a:srgbClr val="545454"/>
                </a:solidFill>
              </a:rPr>
              <a:t>Idiomatic phrases</a:t>
            </a:r>
            <a:endParaRPr lang="en-US" sz="1200" dirty="0">
              <a:solidFill>
                <a:srgbClr val="545454"/>
              </a:solidFill>
              <a:cs typeface="Arial"/>
            </a:endParaRPr>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30</a:t>
            </a:fld>
            <a:endParaRPr lang="en-US" dirty="0"/>
          </a:p>
        </p:txBody>
      </p:sp>
    </p:spTree>
    <p:extLst>
      <p:ext uri="{BB962C8B-B14F-4D97-AF65-F5344CB8AC3E}">
        <p14:creationId xmlns:p14="http://schemas.microsoft.com/office/powerpoint/2010/main" val="1964203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exploring strategies for supporting academic language development at the word level, I would like to introduce you to our Academic Language Awareness Tool which can be found in your tools packet </a:t>
            </a:r>
            <a:r>
              <a:rPr lang="en-US" b="1" dirty="0"/>
              <a:t>on pages 2 - 3</a:t>
            </a:r>
            <a:r>
              <a:rPr lang="en-US" dirty="0"/>
              <a:t>.  This tool can be used to help you plan for which elements of academic language to focus on in a lesson.  The first section is all about vocabulary or the word level.  There are 4 questions to help you build awareness of the academic language embedded in the text you are using. </a:t>
            </a:r>
          </a:p>
          <a:p>
            <a:endParaRPr lang="en-US" dirty="0"/>
          </a:p>
          <a:p>
            <a:pPr marL="171450" indent="-171450">
              <a:buFontTx/>
              <a:buChar char="-"/>
            </a:pPr>
            <a:r>
              <a:rPr lang="en-US" dirty="0"/>
              <a:t>Are there everyday Tier 1 words that may be unfamiliar to students?</a:t>
            </a:r>
          </a:p>
          <a:p>
            <a:pPr marL="171450" indent="-171450">
              <a:buFontTx/>
              <a:buChar char="-"/>
            </a:pPr>
            <a:r>
              <a:rPr lang="en-US" dirty="0"/>
              <a:t>Are there general academic Tier 2 words that may be unfamiliar?</a:t>
            </a:r>
          </a:p>
          <a:p>
            <a:pPr marL="171450" indent="-171450">
              <a:buFontTx/>
              <a:buChar char="-"/>
            </a:pPr>
            <a:r>
              <a:rPr lang="en-US" dirty="0"/>
              <a:t>Are their Tier 3 words specific to the content you’re teaching that may be unfamiliar?</a:t>
            </a:r>
          </a:p>
          <a:p>
            <a:pPr marL="171450" indent="-171450">
              <a:buFontTx/>
              <a:buChar char="-"/>
            </a:pPr>
            <a:r>
              <a:rPr lang="en-US" dirty="0"/>
              <a:t>Does the vocabulary in the text lend itself to any mini lessons on word-learning strategies?  </a:t>
            </a:r>
          </a:p>
          <a:p>
            <a:pPr marL="171450" indent="-171450">
              <a:buFontTx/>
              <a:buChar char="-"/>
            </a:pPr>
            <a:endParaRPr lang="en-US" dirty="0"/>
          </a:p>
          <a:p>
            <a:pPr marL="0" indent="0">
              <a:buFontTx/>
              <a:buNone/>
            </a:pPr>
            <a:r>
              <a:rPr lang="en-US" dirty="0"/>
              <a:t>Once you have determined which words to teach, you will need to determine the best instructional approach.  Let’s explore some ideas now!</a:t>
            </a:r>
          </a:p>
        </p:txBody>
      </p:sp>
      <p:sp>
        <p:nvSpPr>
          <p:cNvPr id="4" name="Slide Number Placeholder 3"/>
          <p:cNvSpPr>
            <a:spLocks noGrp="1"/>
          </p:cNvSpPr>
          <p:nvPr>
            <p:ph type="sldNum" sz="quarter" idx="5"/>
          </p:nvPr>
        </p:nvSpPr>
        <p:spPr/>
        <p:txBody>
          <a:bodyPr/>
          <a:lstStyle/>
          <a:p>
            <a:fld id="{58EDFBC9-F4E7-C147-8A8C-BC79671C0294}" type="slidenum">
              <a:rPr lang="en-US" smtClean="0"/>
              <a:t>31</a:t>
            </a:fld>
            <a:endParaRPr lang="en-US"/>
          </a:p>
        </p:txBody>
      </p:sp>
    </p:spTree>
    <p:extLst>
      <p:ext uri="{BB962C8B-B14F-4D97-AF65-F5344CB8AC3E}">
        <p14:creationId xmlns:p14="http://schemas.microsoft.com/office/powerpoint/2010/main" val="722902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076" lvl="0"/>
            <a:r>
              <a:rPr lang="en-US" sz="3000" dirty="0"/>
              <a:t>Here you see a multifaceted approach to vocabulary instruction that includes introducing new vocabulary, practicing new vocabulary, and teaching independent work learning strategies. More information on this approach to vocabulary instruction can be found on our Padlet. </a:t>
            </a:r>
          </a:p>
          <a:p>
            <a:pPr marL="26076" lvl="0"/>
            <a:endParaRPr lang="en-US" sz="3000" dirty="0"/>
          </a:p>
          <a:p>
            <a:pPr>
              <a:lnSpc>
                <a:spcPct val="120000"/>
              </a:lnSpc>
              <a:spcAft>
                <a:spcPts val="1057"/>
              </a:spcAft>
            </a:pPr>
            <a:endParaRPr lang="en-US" sz="2800" dirty="0"/>
          </a:p>
          <a:p>
            <a:endParaRPr lang="en-US" dirty="0"/>
          </a:p>
        </p:txBody>
      </p:sp>
      <p:sp>
        <p:nvSpPr>
          <p:cNvPr id="4" name="Slide Number Placeholder 3"/>
          <p:cNvSpPr>
            <a:spLocks noGrp="1"/>
          </p:cNvSpPr>
          <p:nvPr>
            <p:ph type="sldNum" sz="quarter" idx="10"/>
          </p:nvPr>
        </p:nvSpPr>
        <p:spPr/>
        <p:txBody>
          <a:bodyPr/>
          <a:lstStyle/>
          <a:p>
            <a:fld id="{C0B34EAE-266C-4F16-815D-B6C99458D37B}" type="slidenum">
              <a:rPr lang="en-US" smtClean="0"/>
              <a:t>32</a:t>
            </a:fld>
            <a:endParaRPr lang="en-US" dirty="0"/>
          </a:p>
        </p:txBody>
      </p:sp>
    </p:spTree>
    <p:extLst>
      <p:ext uri="{BB962C8B-B14F-4D97-AF65-F5344CB8AC3E}">
        <p14:creationId xmlns:p14="http://schemas.microsoft.com/office/powerpoint/2010/main" val="1337944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76">
              <a:defRPr/>
            </a:pPr>
            <a:r>
              <a:rPr lang="en-US" dirty="0"/>
              <a:t>There are many different ways to introduce a new word to students. It is best to use multiple strategies to ensure that students understand the new word. </a:t>
            </a:r>
          </a:p>
          <a:p>
            <a:pPr defTabSz="483276">
              <a:defRPr/>
            </a:pPr>
            <a:endParaRPr lang="en-US" dirty="0"/>
          </a:p>
          <a:p>
            <a:pPr defTabSz="483276">
              <a:defRPr/>
            </a:pPr>
            <a:r>
              <a:rPr lang="en-US" dirty="0"/>
              <a:t>Depending on the word you could use visuals, including real objects if possible, or gestures. </a:t>
            </a:r>
          </a:p>
          <a:p>
            <a:pPr defTabSz="483276">
              <a:defRPr/>
            </a:pPr>
            <a:endParaRPr lang="en-US" dirty="0"/>
          </a:p>
          <a:p>
            <a:pPr defTabSz="483276">
              <a:defRPr/>
            </a:pPr>
            <a:r>
              <a:rPr lang="en-US" dirty="0"/>
              <a:t>Student-friendly definitions are important to ensure that the definition for a new vocabulary is not more confusing that the word itself. You can also ask students to write their own definitions of new vocabulary, working in pairs or small groups. </a:t>
            </a:r>
          </a:p>
          <a:p>
            <a:pPr defTabSz="483276">
              <a:defRPr/>
            </a:pPr>
            <a:endParaRPr lang="en-US" dirty="0"/>
          </a:p>
          <a:p>
            <a:pPr defTabSz="483276">
              <a:defRPr/>
            </a:pPr>
            <a:r>
              <a:rPr lang="en-US" dirty="0"/>
              <a:t>Another way for introducing new vocabulary is to provide examples and non-examples. You can also provide or ask students to provide synonyms, antonyms, or a translation in their home language when appropriate. It’s important to remember that for academic language, even if students learn the translation, they still might not understand the meaning. </a:t>
            </a:r>
          </a:p>
          <a:p>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33</a:t>
            </a:fld>
            <a:endParaRPr lang="en-US" dirty="0"/>
          </a:p>
        </p:txBody>
      </p:sp>
    </p:spTree>
    <p:extLst>
      <p:ext uri="{BB962C8B-B14F-4D97-AF65-F5344CB8AC3E}">
        <p14:creationId xmlns:p14="http://schemas.microsoft.com/office/powerpoint/2010/main" val="1360560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76">
              <a:defRPr/>
            </a:pPr>
            <a:r>
              <a:rPr lang="en-US" dirty="0"/>
              <a:t>(</a:t>
            </a:r>
            <a:r>
              <a:rPr lang="en-US" i="1" dirty="0"/>
              <a:t>click</a:t>
            </a:r>
            <a:r>
              <a:rPr lang="en-US" dirty="0"/>
              <a:t>) This is a standard dictionary definition. It is not particularly student friendly!</a:t>
            </a:r>
          </a:p>
          <a:p>
            <a:pPr defTabSz="483276">
              <a:defRPr/>
            </a:pPr>
            <a:endParaRPr lang="en-US" dirty="0"/>
          </a:p>
          <a:p>
            <a:pPr defTabSz="483276">
              <a:defRPr/>
            </a:pPr>
            <a:r>
              <a:rPr lang="en-US" dirty="0"/>
              <a:t>(</a:t>
            </a:r>
            <a:r>
              <a:rPr lang="en-US" i="1" dirty="0"/>
              <a:t>click</a:t>
            </a:r>
            <a:r>
              <a:rPr lang="en-US" dirty="0"/>
              <a:t>) Here is an example of a student friendly definition. </a:t>
            </a:r>
          </a:p>
          <a:p>
            <a:pPr defTabSz="483276">
              <a:defRPr/>
            </a:pPr>
            <a:endParaRPr lang="en-US" dirty="0"/>
          </a:p>
          <a:p>
            <a:r>
              <a:rPr lang="en-US" dirty="0"/>
              <a:t>Remember, student-friendly definitions are important to ensure that the definition for a new vocabulary is not more confusing that the word itself. These definitions should be simple and not contain unfamiliar language within the definition. Wordsmyth.net provides student-friendly definitions at varying degrees of difficulty. You can select beginner, intermediate or advanced for your definition. </a:t>
            </a:r>
          </a:p>
          <a:p>
            <a:endParaRPr lang="en-US" dirty="0"/>
          </a:p>
          <a:p>
            <a:r>
              <a:rPr lang="en-US" dirty="0"/>
              <a:t>(</a:t>
            </a:r>
            <a:r>
              <a:rPr lang="en-US" i="1" dirty="0"/>
              <a:t>click</a:t>
            </a:r>
            <a:r>
              <a:rPr lang="en-US" dirty="0"/>
              <a:t>) a link to the </a:t>
            </a:r>
            <a:r>
              <a:rPr lang="en-US" dirty="0" err="1"/>
              <a:t>wordsymth</a:t>
            </a:r>
            <a:r>
              <a:rPr lang="en-US" dirty="0"/>
              <a:t> site can be found on the Padlet</a:t>
            </a:r>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34</a:t>
            </a:fld>
            <a:endParaRPr lang="en-US"/>
          </a:p>
        </p:txBody>
      </p:sp>
    </p:spTree>
    <p:extLst>
      <p:ext uri="{BB962C8B-B14F-4D97-AF65-F5344CB8AC3E}">
        <p14:creationId xmlns:p14="http://schemas.microsoft.com/office/powerpoint/2010/main" val="532374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introducing new vocabulary, it is important to spend time practicing and using the words. There</a:t>
            </a:r>
            <a:r>
              <a:rPr lang="en-US" baseline="0" dirty="0"/>
              <a:t> are many different types of activities to practice new vocabulary and it is important that students have an opportunity to practice new vocabulary across all modalities – speaking, reading, writing, and listening. </a:t>
            </a:r>
          </a:p>
          <a:p>
            <a:endParaRPr lang="en-US" baseline="0" dirty="0"/>
          </a:p>
          <a:p>
            <a:r>
              <a:rPr lang="en-US" b="0" baseline="0" dirty="0"/>
              <a:t>Examples of </a:t>
            </a:r>
            <a:r>
              <a:rPr lang="en-US" b="1" baseline="0" dirty="0"/>
              <a:t>speaking and listening </a:t>
            </a:r>
            <a:r>
              <a:rPr lang="en-US" b="0" baseline="0" dirty="0"/>
              <a:t>practice include:</a:t>
            </a:r>
          </a:p>
          <a:p>
            <a:pPr marL="171450" indent="-171450">
              <a:buFontTx/>
              <a:buChar char="-"/>
            </a:pPr>
            <a:r>
              <a:rPr lang="en-US" b="1" baseline="0" dirty="0"/>
              <a:t>Academic discussions </a:t>
            </a:r>
            <a:r>
              <a:rPr lang="en-US" baseline="0" dirty="0"/>
              <a:t>- In </a:t>
            </a:r>
            <a:r>
              <a:rPr lang="en-US" b="0" baseline="0" dirty="0"/>
              <a:t>pairs students can answer discussion </a:t>
            </a:r>
            <a:r>
              <a:rPr lang="en-US" baseline="0" dirty="0"/>
              <a:t>questions using a word bank of key vocabulary</a:t>
            </a:r>
          </a:p>
          <a:p>
            <a:pPr marL="171450" indent="-171450">
              <a:buFontTx/>
              <a:buChar char="-"/>
            </a:pPr>
            <a:r>
              <a:rPr lang="en-US" b="1" baseline="0" dirty="0"/>
              <a:t>Information Gap </a:t>
            </a:r>
            <a:r>
              <a:rPr lang="en-US" baseline="0" dirty="0"/>
              <a:t>– In this activity, students ask questions of one another when they have </a:t>
            </a:r>
            <a:r>
              <a:rPr lang="en-US" b="0" baseline="0" dirty="0"/>
              <a:t>different pieces of information </a:t>
            </a:r>
            <a:r>
              <a:rPr lang="en-US" baseline="0" dirty="0"/>
              <a:t>and have to learn new information in order to complete their individual task. </a:t>
            </a:r>
          </a:p>
          <a:p>
            <a:pPr marL="171450" indent="-171450">
              <a:buFontTx/>
              <a:buChar char="-"/>
            </a:pPr>
            <a:r>
              <a:rPr lang="en-US" b="1" baseline="0" dirty="0"/>
              <a:t>Interactive word wall </a:t>
            </a:r>
            <a:r>
              <a:rPr lang="en-US" baseline="0" dirty="0"/>
              <a:t>- You could use an </a:t>
            </a:r>
            <a:r>
              <a:rPr lang="en-US" b="1" baseline="0" dirty="0"/>
              <a:t>interactive word wal</a:t>
            </a:r>
            <a:r>
              <a:rPr lang="en-US" baseline="0" dirty="0"/>
              <a:t>l in which student contribute definitions, images, examples, and/or home language translations.</a:t>
            </a:r>
          </a:p>
          <a:p>
            <a:pPr marL="171450" indent="-171450">
              <a:buFontTx/>
              <a:buChar char="-"/>
            </a:pPr>
            <a:r>
              <a:rPr lang="en-US" b="1" baseline="0" dirty="0"/>
              <a:t>Word sort </a:t>
            </a:r>
            <a:r>
              <a:rPr lang="en-US" baseline="0" dirty="0"/>
              <a:t>– Student's sort words into categories either created by the teacher or created by the students, and then students explain their reasoning for how they categorized the word.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1" baseline="0" dirty="0"/>
              <a:t>Word experts </a:t>
            </a:r>
            <a:r>
              <a:rPr lang="en-US" baseline="0" dirty="0"/>
              <a:t>- In the word expert activity </a:t>
            </a:r>
            <a:r>
              <a:rPr lang="en-US" dirty="0"/>
              <a:t>students are assigned a specific word to become the expert on either individually or in small groups. They could create a digital poster of their word in which they provide a definition, visuals and examples of the words used in context. </a:t>
            </a:r>
            <a:endParaRPr lang="en-US" baseline="0" dirty="0"/>
          </a:p>
          <a:p>
            <a:endParaRPr lang="en-US" baseline="0" dirty="0"/>
          </a:p>
          <a:p>
            <a:r>
              <a:rPr lang="en-US" b="0" baseline="0" dirty="0"/>
              <a:t>Examples of </a:t>
            </a:r>
            <a:r>
              <a:rPr lang="en-US" b="1" baseline="0" dirty="0"/>
              <a:t>reading and writing </a:t>
            </a:r>
            <a:r>
              <a:rPr lang="en-US" b="0" baseline="0" dirty="0"/>
              <a:t>practice include: </a:t>
            </a:r>
          </a:p>
          <a:p>
            <a:pPr marL="171450" indent="-171450">
              <a:buFontTx/>
              <a:buChar char="-"/>
            </a:pPr>
            <a:r>
              <a:rPr lang="en-US" dirty="0"/>
              <a:t>Having students write sentences or paragraphs related to content using a bank of vocabulary words. </a:t>
            </a:r>
          </a:p>
          <a:p>
            <a:pPr marL="171450" indent="-171450">
              <a:buFontTx/>
              <a:buChar char="-"/>
            </a:pPr>
            <a:r>
              <a:rPr lang="en-US" dirty="0"/>
              <a:t>Having student create </a:t>
            </a:r>
            <a:r>
              <a:rPr lang="en-US" b="1" dirty="0"/>
              <a:t>glossaries</a:t>
            </a:r>
            <a:r>
              <a:rPr lang="en-US" dirty="0"/>
              <a:t> for key vocabulary, and </a:t>
            </a:r>
          </a:p>
          <a:p>
            <a:pPr marL="171450" indent="-171450">
              <a:buFontTx/>
              <a:buChar char="-"/>
            </a:pPr>
            <a:r>
              <a:rPr lang="en-US" dirty="0"/>
              <a:t>Asking students to respond to </a:t>
            </a:r>
            <a:r>
              <a:rPr lang="en-US" b="1" dirty="0"/>
              <a:t>text dependent questions </a:t>
            </a:r>
            <a:r>
              <a:rPr lang="en-US" dirty="0"/>
              <a:t>related to key words. </a:t>
            </a:r>
          </a:p>
          <a:p>
            <a:pPr marL="171450" indent="-171450">
              <a:buFontTx/>
              <a:buChar char="-"/>
            </a:pPr>
            <a:endParaRPr lang="en-US" baseline="0" dirty="0"/>
          </a:p>
          <a:p>
            <a:pPr marL="0" indent="0">
              <a:buFontTx/>
              <a:buNone/>
            </a:pPr>
            <a:r>
              <a:rPr lang="en-US" b="1" baseline="0" dirty="0"/>
              <a:t>Games</a:t>
            </a:r>
            <a:r>
              <a:rPr lang="en-US" b="0" baseline="0" dirty="0"/>
              <a:t> are a super fun way to practice vocabulary and incorporate all of the language modalities. </a:t>
            </a:r>
          </a:p>
          <a:p>
            <a:pPr marL="171450" indent="-171450">
              <a:buFontTx/>
              <a:buChar char="-"/>
            </a:pPr>
            <a:r>
              <a:rPr lang="en-US" baseline="0" dirty="0"/>
              <a:t>For example, you could have students play a </a:t>
            </a:r>
            <a:r>
              <a:rPr lang="en-US" b="1" baseline="0" dirty="0"/>
              <a:t>memory game </a:t>
            </a:r>
            <a:r>
              <a:rPr lang="en-US" baseline="0" dirty="0"/>
              <a:t>where they are matching new vocabulary with a picture, a student-friendly definition, a synonym or an antonym. </a:t>
            </a:r>
          </a:p>
          <a:p>
            <a:pPr marL="171450" indent="-171450">
              <a:buFontTx/>
              <a:buChar char="-"/>
            </a:pPr>
            <a:r>
              <a:rPr lang="en-US" baseline="0" dirty="0"/>
              <a:t>You can also play a </a:t>
            </a:r>
            <a:r>
              <a:rPr lang="en-US" b="1" baseline="0" dirty="0"/>
              <a:t>jigsaw game </a:t>
            </a:r>
            <a:r>
              <a:rPr lang="en-US" baseline="0" dirty="0"/>
              <a:t>where students are in groups of 4 and they each are given one clue about a vocabulary word such as first letter, part of speech, definition, and using the clues they have to figure out the correct word.</a:t>
            </a:r>
          </a:p>
          <a:p>
            <a:pPr marL="171450" indent="-171450">
              <a:buFontTx/>
              <a:buChar char="-"/>
            </a:pPr>
            <a:endParaRPr lang="en-US" baseline="0" dirty="0"/>
          </a:p>
          <a:p>
            <a:pPr marL="0" indent="0">
              <a:buFontTx/>
              <a:buNone/>
            </a:pPr>
            <a:r>
              <a:rPr lang="en-US" baseline="0" dirty="0"/>
              <a:t>Now, let’s take a look at how some of these examples could look in the digital or hybrid classroom. </a:t>
            </a:r>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35</a:t>
            </a:fld>
            <a:endParaRPr lang="en-US"/>
          </a:p>
        </p:txBody>
      </p:sp>
    </p:spTree>
    <p:extLst>
      <p:ext uri="{BB962C8B-B14F-4D97-AF65-F5344CB8AC3E}">
        <p14:creationId xmlns:p14="http://schemas.microsoft.com/office/powerpoint/2010/main" val="21664936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see an example of a virtual word wall.  It includes the vocabulary word, an image, as well as a recording of the teacher pronouncing the word.  Utilizing virtual word wall is extremely help in distance and hybrid instruction as students can easily reference the word wall whenever needed – both during and after the school day.  </a:t>
            </a:r>
          </a:p>
          <a:p>
            <a:endParaRPr lang="en-US" dirty="0"/>
          </a:p>
          <a:p>
            <a:r>
              <a:rPr lang="en-US" dirty="0"/>
              <a:t>This example comes from ESOL teacher Ester Park, a link to her website, that includes tons of free resources for distance and hybrid learning is included on our Padlet. </a:t>
            </a:r>
          </a:p>
        </p:txBody>
      </p:sp>
      <p:sp>
        <p:nvSpPr>
          <p:cNvPr id="4" name="Slide Number Placeholder 3"/>
          <p:cNvSpPr>
            <a:spLocks noGrp="1"/>
          </p:cNvSpPr>
          <p:nvPr>
            <p:ph type="sldNum" sz="quarter" idx="5"/>
          </p:nvPr>
        </p:nvSpPr>
        <p:spPr/>
        <p:txBody>
          <a:bodyPr/>
          <a:lstStyle/>
          <a:p>
            <a:fld id="{58EDFBC9-F4E7-C147-8A8C-BC79671C0294}" type="slidenum">
              <a:rPr lang="en-US" smtClean="0"/>
              <a:t>36</a:t>
            </a:fld>
            <a:endParaRPr lang="en-US"/>
          </a:p>
        </p:txBody>
      </p:sp>
    </p:spTree>
    <p:extLst>
      <p:ext uri="{BB962C8B-B14F-4D97-AF65-F5344CB8AC3E}">
        <p14:creationId xmlns:p14="http://schemas.microsoft.com/office/powerpoint/2010/main" val="2726479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In this example students created a virtual bilingual glossary that includes the word, translation, definition, example from the text, picture, and identified whether or not the word is a cognate. A virtual bilingual glossary can be posted so that it is available for students to reference whenever needed. </a:t>
            </a:r>
          </a:p>
        </p:txBody>
      </p:sp>
    </p:spTree>
    <p:extLst>
      <p:ext uri="{BB962C8B-B14F-4D97-AF65-F5344CB8AC3E}">
        <p14:creationId xmlns:p14="http://schemas.microsoft.com/office/powerpoint/2010/main" val="195215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focusing</a:t>
            </a:r>
            <a:r>
              <a:rPr lang="en-US" baseline="0" dirty="0"/>
              <a:t> on introducing and practicing new vocabulary, you also need to teach students word </a:t>
            </a:r>
            <a:r>
              <a:rPr lang="en-US" baseline="0" dirty="0" err="1"/>
              <a:t>word</a:t>
            </a:r>
            <a:r>
              <a:rPr lang="en-US" baseline="0" dirty="0"/>
              <a:t> learning strategies so that they can become more independent learners. Examples of such strategies include:</a:t>
            </a:r>
          </a:p>
          <a:p>
            <a:endParaRPr lang="en-US" baseline="0" dirty="0"/>
          </a:p>
          <a:p>
            <a:pPr marL="181229" indent="-181229">
              <a:buFontTx/>
              <a:buChar char="-"/>
            </a:pPr>
            <a:r>
              <a:rPr lang="en-US" baseline="0" dirty="0"/>
              <a:t>using context clues to determine the meaning of new words, </a:t>
            </a:r>
          </a:p>
          <a:p>
            <a:pPr marL="181229" indent="-181229">
              <a:buFontTx/>
              <a:buChar char="-"/>
            </a:pPr>
            <a:r>
              <a:rPr lang="en-US" baseline="0" dirty="0"/>
              <a:t>learning the meaning of word parts such as prefixes and suffixes,</a:t>
            </a:r>
          </a:p>
          <a:p>
            <a:pPr marL="181229" indent="-181229">
              <a:buFontTx/>
              <a:buChar char="-"/>
            </a:pPr>
            <a:r>
              <a:rPr lang="en-US" baseline="0" dirty="0"/>
              <a:t>teaching students to recognize cognates and false cognates, </a:t>
            </a:r>
          </a:p>
          <a:p>
            <a:pPr marL="181229" indent="-181229">
              <a:buFontTx/>
              <a:buChar char="-"/>
            </a:pPr>
            <a:r>
              <a:rPr lang="en-US" baseline="0" dirty="0"/>
              <a:t>and recognizing words with multiple meanings. </a:t>
            </a:r>
          </a:p>
          <a:p>
            <a:pPr marL="181229" indent="-181229">
              <a:buFontTx/>
              <a:buChar char="-"/>
            </a:pPr>
            <a:endParaRPr lang="en-US" baseline="0" dirty="0"/>
          </a:p>
          <a:p>
            <a:pPr marL="0" indent="0">
              <a:buFontTx/>
              <a:buNone/>
            </a:pPr>
            <a:r>
              <a:rPr lang="en-US" baseline="0" dirty="0"/>
              <a:t>These word learning strategies are also great mini-lesson topics where you introduce a strategy and then give students an opportunity to practice the strategy using content material. </a:t>
            </a:r>
          </a:p>
          <a:p>
            <a:pPr marL="0" indent="0">
              <a:buFontTx/>
              <a:buNone/>
            </a:pPr>
            <a:endParaRPr lang="en-US" baseline="0" dirty="0"/>
          </a:p>
          <a:p>
            <a:pPr marL="0" indent="0">
              <a:buFontTx/>
              <a:buNone/>
            </a:pPr>
            <a:r>
              <a:rPr lang="en-US" baseline="0" dirty="0"/>
              <a:t>These skills are especially important when students are learning at home. For distance and hybrid learning, it is helpful for teachers to create short videos modeling these skills and sharing </a:t>
            </a:r>
            <a:r>
              <a:rPr lang="en-US" baseline="0" dirty="0" err="1"/>
              <a:t>tehm</a:t>
            </a:r>
            <a:r>
              <a:rPr lang="en-US" baseline="0" dirty="0"/>
              <a:t> with students so they can reference them anytime and apply their learning at home.</a:t>
            </a:r>
          </a:p>
        </p:txBody>
      </p:sp>
      <p:sp>
        <p:nvSpPr>
          <p:cNvPr id="4" name="Slide Number Placeholder 3"/>
          <p:cNvSpPr>
            <a:spLocks noGrp="1"/>
          </p:cNvSpPr>
          <p:nvPr>
            <p:ph type="sldNum" sz="quarter" idx="10"/>
          </p:nvPr>
        </p:nvSpPr>
        <p:spPr/>
        <p:txBody>
          <a:bodyPr/>
          <a:lstStyle/>
          <a:p>
            <a:fld id="{58EDFBC9-F4E7-C147-8A8C-BC79671C0294}" type="slidenum">
              <a:rPr lang="en-US" smtClean="0"/>
              <a:t>38</a:t>
            </a:fld>
            <a:endParaRPr lang="en-US" dirty="0"/>
          </a:p>
        </p:txBody>
      </p:sp>
    </p:spTree>
    <p:extLst>
      <p:ext uri="{BB962C8B-B14F-4D97-AF65-F5344CB8AC3E}">
        <p14:creationId xmlns:p14="http://schemas.microsoft.com/office/powerpoint/2010/main" val="1295334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Shape 776"/>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7" name="Shape 777"/>
          <p:cNvSpPr txBox="1">
            <a:spLocks noGrp="1"/>
          </p:cNvSpPr>
          <p:nvPr>
            <p:ph type="body" idx="1"/>
          </p:nvPr>
        </p:nvSpPr>
        <p:spPr>
          <a:xfrm>
            <a:off x="731520" y="4560571"/>
            <a:ext cx="5852160" cy="4320540"/>
          </a:xfrm>
          <a:prstGeom prst="rect">
            <a:avLst/>
          </a:prstGeom>
        </p:spPr>
        <p:txBody>
          <a:bodyPr wrap="square" lIns="96639" tIns="96639" rIns="96639" bIns="96639" anchor="t" anchorCtr="0">
            <a:noAutofit/>
          </a:bodyPr>
          <a:lstStyle/>
          <a:p>
            <a:r>
              <a:rPr lang="en-US" dirty="0"/>
              <a:t>This example shows how you might teach and model the use of context clues. In this example, the unknown word is litter. The teacher identifies the unknown word and changes the color to read.  Then, the teacher models reading each line of the text and looking for clues.  When clues are found the teacher changes the color to purple and adds the information to the chart at the top.  After modeling, the teacher may engage the class in the same activity with a different unknown word as a whole class, and then assign students to work in pairs to do the same thing with another unknown word.  Working through the I do, we do, you do process. </a:t>
            </a:r>
          </a:p>
          <a:p>
            <a:endParaRPr lang="en-US" dirty="0"/>
          </a:p>
          <a:p>
            <a:r>
              <a:rPr lang="en-US" dirty="0"/>
              <a:t>This example can be found also be found on our Padlet. </a:t>
            </a:r>
            <a:endParaRPr dirty="0"/>
          </a:p>
        </p:txBody>
      </p:sp>
    </p:spTree>
    <p:extLst>
      <p:ext uri="{BB962C8B-B14F-4D97-AF65-F5344CB8AC3E}">
        <p14:creationId xmlns:p14="http://schemas.microsoft.com/office/powerpoint/2010/main" val="876690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self-paced, asynchronous professional development opportunity.  It includes a recorded webinar, opportunities to stop and think, a Padlet of resources, and a tools packet. </a:t>
            </a:r>
          </a:p>
          <a:p>
            <a:endParaRPr lang="en-US" b="0" i="0" dirty="0">
              <a:solidFill>
                <a:schemeClr val="tx1"/>
              </a:solidFill>
              <a:effectLst/>
              <a:latin typeface="+mn-lt"/>
            </a:endParaRPr>
          </a:p>
          <a:p>
            <a:r>
              <a:rPr lang="en-US" b="0" i="0" dirty="0">
                <a:solidFill>
                  <a:schemeClr val="tx1"/>
                </a:solidFill>
                <a:effectLst/>
                <a:latin typeface="+mn-lt"/>
              </a:rPr>
              <a:t>W</a:t>
            </a:r>
            <a:r>
              <a:rPr lang="en-US" b="0" i="0" dirty="0">
                <a:solidFill>
                  <a:srgbClr val="1D1C1D"/>
                </a:solidFill>
                <a:effectLst/>
                <a:latin typeface="Slack-Lato"/>
              </a:rPr>
              <a:t>e’ve designed the webinar to be used with the tools packet and we will reference it throughout. The Padlet also includes the tools packet for your convivence.  </a:t>
            </a:r>
            <a:endParaRPr lang="en-US" dirty="0"/>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4</a:t>
            </a:fld>
            <a:endParaRPr lang="en-US"/>
          </a:p>
        </p:txBody>
      </p:sp>
    </p:spTree>
    <p:extLst>
      <p:ext uri="{BB962C8B-B14F-4D97-AF65-F5344CB8AC3E}">
        <p14:creationId xmlns:p14="http://schemas.microsoft.com/office/powerpoint/2010/main" val="3848860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stop and think. What discourse level strategies do you currently use? Which discourse level strategies would you like to add to your instruction?</a:t>
            </a:r>
          </a:p>
          <a:p>
            <a:endParaRPr lang="en-US" dirty="0"/>
          </a:p>
          <a:p>
            <a:r>
              <a:rPr lang="en-US" dirty="0"/>
              <a:t>Pause the video now and take a moment to stop and reflect (</a:t>
            </a:r>
            <a:r>
              <a:rPr lang="en-US" i="1" dirty="0"/>
              <a:t>5 seconds</a:t>
            </a:r>
            <a:r>
              <a:rPr lang="en-US" dirty="0"/>
              <a:t>). </a:t>
            </a:r>
          </a:p>
        </p:txBody>
      </p:sp>
      <p:sp>
        <p:nvSpPr>
          <p:cNvPr id="4" name="Slide Number Placeholder 3"/>
          <p:cNvSpPr>
            <a:spLocks noGrp="1"/>
          </p:cNvSpPr>
          <p:nvPr>
            <p:ph type="sldNum" sz="quarter" idx="5"/>
          </p:nvPr>
        </p:nvSpPr>
        <p:spPr/>
        <p:txBody>
          <a:bodyPr/>
          <a:lstStyle/>
          <a:p>
            <a:fld id="{58EDFBC9-F4E7-C147-8A8C-BC79671C0294}" type="slidenum">
              <a:rPr lang="en-US" smtClean="0"/>
              <a:t>40</a:t>
            </a:fld>
            <a:endParaRPr lang="en-US"/>
          </a:p>
        </p:txBody>
      </p:sp>
    </p:spTree>
    <p:extLst>
      <p:ext uri="{BB962C8B-B14F-4D97-AF65-F5344CB8AC3E}">
        <p14:creationId xmlns:p14="http://schemas.microsoft.com/office/powerpoint/2010/main" val="225101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that we’ve looked at academic language at the word level, we’ll turn our focus to strategies you can use to support </a:t>
            </a:r>
            <a:r>
              <a:rPr lang="en-US" dirty="0" err="1"/>
              <a:t>ELLs’</a:t>
            </a:r>
            <a:r>
              <a:rPr lang="en-US" dirty="0"/>
              <a:t> academic language development at the sentence level.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algn="l"/>
            <a:r>
              <a:rPr lang="en-US" sz="1200" b="1" dirty="0">
                <a:solidFill>
                  <a:srgbClr val="545454"/>
                </a:solidFill>
              </a:rPr>
              <a:t>Remember the Sentence Level includes</a:t>
            </a:r>
            <a:endParaRPr lang="en-US" sz="1200" b="1" dirty="0">
              <a:solidFill>
                <a:srgbClr val="545454"/>
              </a:solidFill>
              <a:cs typeface="Arial"/>
            </a:endParaRPr>
          </a:p>
          <a:p>
            <a:pPr marL="285750" indent="-285750">
              <a:buFont typeface="Arial" charset="0"/>
              <a:buChar char="•"/>
            </a:pPr>
            <a:r>
              <a:rPr lang="en-US" sz="1200" dirty="0">
                <a:solidFill>
                  <a:srgbClr val="545454"/>
                </a:solidFill>
              </a:rPr>
              <a:t>Grammar </a:t>
            </a:r>
            <a:endParaRPr lang="en-US" sz="1200" dirty="0">
              <a:solidFill>
                <a:srgbClr val="545454"/>
              </a:solidFill>
              <a:cs typeface="Arial"/>
            </a:endParaRPr>
          </a:p>
          <a:p>
            <a:pPr marL="285750" indent="-285750">
              <a:buFont typeface="Arial" charset="0"/>
              <a:buChar char="•"/>
            </a:pPr>
            <a:r>
              <a:rPr lang="en-US" sz="1200" dirty="0">
                <a:solidFill>
                  <a:srgbClr val="545454"/>
                </a:solidFill>
              </a:rPr>
              <a:t>Syntax – sequence in which words are put together to form sentences, and </a:t>
            </a:r>
            <a:endParaRPr lang="en-US" sz="1200" dirty="0">
              <a:solidFill>
                <a:srgbClr val="545454"/>
              </a:solidFill>
              <a:cs typeface="Arial"/>
            </a:endParaRPr>
          </a:p>
          <a:p>
            <a:pPr marL="285750" indent="-285750">
              <a:buFont typeface="Arial" charset="0"/>
              <a:buChar char="•"/>
            </a:pPr>
            <a:r>
              <a:rPr lang="en-US" sz="1200" dirty="0">
                <a:solidFill>
                  <a:srgbClr val="545454"/>
                </a:solidFill>
              </a:rPr>
              <a:t>Language structures, conventions, mechanics</a:t>
            </a:r>
            <a:endParaRPr lang="en-US" sz="1200" dirty="0">
              <a:solidFill>
                <a:srgbClr val="545454"/>
              </a:solidFill>
              <a:cs typeface="Arial"/>
            </a:endParaRPr>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41</a:t>
            </a:fld>
            <a:endParaRPr lang="en-US" dirty="0"/>
          </a:p>
        </p:txBody>
      </p:sp>
    </p:spTree>
    <p:extLst>
      <p:ext uri="{BB962C8B-B14F-4D97-AF65-F5344CB8AC3E}">
        <p14:creationId xmlns:p14="http://schemas.microsoft.com/office/powerpoint/2010/main" val="34304713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exploring strategies for supporting academic language development at the sentence level, I would like to remind you of our Academic Language Awareness Tool which can be found in your tools packet </a:t>
            </a:r>
            <a:r>
              <a:rPr lang="en-US" b="1" dirty="0"/>
              <a:t>on pages 2 -3</a:t>
            </a:r>
            <a:r>
              <a:rPr lang="en-US" dirty="0"/>
              <a:t>.  This tool can be used to help you plan for which elements of academic language to focus on in a lesson.  The second section is all about grammar and syntax or the sentence level.  There are 3 questions to help you build awareness of the academic language embedded in the text you are using. </a:t>
            </a:r>
          </a:p>
          <a:p>
            <a:endParaRPr lang="en-US" dirty="0"/>
          </a:p>
          <a:p>
            <a:pPr marL="171450" indent="-171450">
              <a:buFontTx/>
              <a:buChar char="-"/>
            </a:pPr>
            <a:r>
              <a:rPr lang="en-US" dirty="0"/>
              <a:t>Are there aspects of grammar that may be challenging for ELLs?</a:t>
            </a:r>
          </a:p>
          <a:p>
            <a:pPr marL="171450" indent="-171450">
              <a:buFontTx/>
              <a:buChar char="-"/>
            </a:pPr>
            <a:r>
              <a:rPr lang="en-US" dirty="0"/>
              <a:t>Is there any syntax that might be confusing?</a:t>
            </a:r>
          </a:p>
          <a:p>
            <a:pPr marL="171450" indent="-171450">
              <a:buFontTx/>
              <a:buChar char="-"/>
            </a:pPr>
            <a:r>
              <a:rPr lang="en-US" dirty="0"/>
              <a:t>Are there any conventions that maybe new or confusing? </a:t>
            </a:r>
          </a:p>
          <a:p>
            <a:pPr marL="171450" indent="-171450">
              <a:buFontTx/>
              <a:buChar char="-"/>
            </a:pPr>
            <a:endParaRPr lang="en-US" dirty="0"/>
          </a:p>
          <a:p>
            <a:pPr marL="0" indent="0">
              <a:buFontTx/>
              <a:buNone/>
            </a:pPr>
            <a:r>
              <a:rPr lang="en-US" dirty="0"/>
              <a:t>Once you have determined which aspects of the sentence level to teach, you will need to determine the best instructional approach.  Let’s explore some ideas now!</a:t>
            </a:r>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42</a:t>
            </a:fld>
            <a:endParaRPr lang="en-US"/>
          </a:p>
        </p:txBody>
      </p:sp>
    </p:spTree>
    <p:extLst>
      <p:ext uri="{BB962C8B-B14F-4D97-AF65-F5344CB8AC3E}">
        <p14:creationId xmlns:p14="http://schemas.microsoft.com/office/powerpoint/2010/main" val="39480797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t>
            </a:r>
            <a:r>
              <a:rPr lang="en-US" baseline="0" dirty="0"/>
              <a:t>going to explore two different strategies for supporting ELLs at the sentence level. They are unpacking juicy sentences and mentor sentences. </a:t>
            </a:r>
            <a:endParaRPr lang="is-IS" baseline="0" dirty="0"/>
          </a:p>
        </p:txBody>
      </p:sp>
      <p:sp>
        <p:nvSpPr>
          <p:cNvPr id="4" name="Slide Number Placeholder 3"/>
          <p:cNvSpPr>
            <a:spLocks noGrp="1"/>
          </p:cNvSpPr>
          <p:nvPr>
            <p:ph type="sldNum" sz="quarter" idx="10"/>
          </p:nvPr>
        </p:nvSpPr>
        <p:spPr/>
        <p:txBody>
          <a:bodyPr/>
          <a:lstStyle/>
          <a:p>
            <a:fld id="{58EDFBC9-F4E7-C147-8A8C-BC79671C0294}" type="slidenum">
              <a:rPr lang="en-US" smtClean="0"/>
              <a:t>43</a:t>
            </a:fld>
            <a:endParaRPr lang="en-US" dirty="0"/>
          </a:p>
        </p:txBody>
      </p:sp>
    </p:spTree>
    <p:extLst>
      <p:ext uri="{BB962C8B-B14F-4D97-AF65-F5344CB8AC3E}">
        <p14:creationId xmlns:p14="http://schemas.microsoft.com/office/powerpoint/2010/main" val="4359851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t>One activity for supporting students analyzing</a:t>
            </a:r>
            <a:r>
              <a:rPr lang="en-US" baseline="0" dirty="0"/>
              <a:t> complex sentences is called Unpacking Juicy Sentences. </a:t>
            </a:r>
            <a:r>
              <a:rPr lang="en-US" sz="1200" kern="1200" dirty="0">
                <a:solidFill>
                  <a:schemeClr val="tx1"/>
                </a:solidFill>
                <a:effectLst/>
                <a:latin typeface="+mn-lt"/>
                <a:ea typeface="+mn-ea"/>
                <a:cs typeface="+mn-cs"/>
              </a:rPr>
              <a:t>While it isn’t possible to unpack every juicy sentence students come across, teachers can teach students how to do this independently. </a:t>
            </a:r>
          </a:p>
          <a:p>
            <a:pPr marL="171450" indent="-171450" hangingPunct="0">
              <a:buFont typeface="Arial" charset="0"/>
              <a:buChar char="•"/>
            </a:pPr>
            <a:endParaRPr lang="en-US" sz="1200" kern="1200" dirty="0">
              <a:solidFill>
                <a:schemeClr val="tx1"/>
              </a:solidFill>
              <a:effectLst/>
              <a:latin typeface="+mn-lt"/>
              <a:ea typeface="+mn-ea"/>
              <a:cs typeface="+mn-cs"/>
            </a:endParaRPr>
          </a:p>
          <a:p>
            <a:endParaRPr lang="en-US" dirty="0"/>
          </a:p>
          <a:p>
            <a:r>
              <a:rPr lang="en-US" dirty="0"/>
              <a:t>Begin by selecting a “juicy sentence”  - it should</a:t>
            </a:r>
          </a:p>
          <a:p>
            <a:pPr marL="171450" indent="-171450">
              <a:buFontTx/>
              <a:buChar char="-"/>
            </a:pPr>
            <a:r>
              <a:rPr lang="en-US" dirty="0"/>
              <a:t>Comes from a complex text</a:t>
            </a:r>
          </a:p>
          <a:p>
            <a:pPr marL="171450" indent="-171450">
              <a:buFontTx/>
              <a:buChar char="-"/>
            </a:pPr>
            <a:r>
              <a:rPr lang="en-US" dirty="0"/>
              <a:t>Be relevant to the content and skills of the unit</a:t>
            </a:r>
          </a:p>
          <a:p>
            <a:pPr marL="171450" indent="-171450">
              <a:buFontTx/>
              <a:buChar char="-"/>
            </a:pPr>
            <a:r>
              <a:rPr lang="en-US" dirty="0"/>
              <a:t>Contain language functions related to content and academic tasks. </a:t>
            </a:r>
          </a:p>
          <a:p>
            <a:pPr marL="171450" indent="-171450">
              <a:buFontTx/>
              <a:buChar char="-"/>
            </a:pPr>
            <a:r>
              <a:rPr lang="en-US" dirty="0"/>
              <a:t>Contain complex language structures. </a:t>
            </a:r>
          </a:p>
          <a:p>
            <a:pPr marL="171450" indent="-171450">
              <a:buFontTx/>
              <a:buChar char="-"/>
            </a:pPr>
            <a:r>
              <a:rPr lang="en-US" dirty="0"/>
              <a:t>Contain academic vocabulary or figurative language. </a:t>
            </a:r>
          </a:p>
        </p:txBody>
      </p:sp>
      <p:sp>
        <p:nvSpPr>
          <p:cNvPr id="4" name="Slide Number Placeholder 3"/>
          <p:cNvSpPr>
            <a:spLocks noGrp="1"/>
          </p:cNvSpPr>
          <p:nvPr>
            <p:ph type="sldNum" sz="quarter" idx="5"/>
          </p:nvPr>
        </p:nvSpPr>
        <p:spPr/>
        <p:txBody>
          <a:bodyPr/>
          <a:lstStyle/>
          <a:p>
            <a:fld id="{58EDFBC9-F4E7-C147-8A8C-BC79671C0294}" type="slidenum">
              <a:rPr lang="en-US" smtClean="0"/>
              <a:t>44</a:t>
            </a:fld>
            <a:endParaRPr lang="en-US"/>
          </a:p>
        </p:txBody>
      </p:sp>
    </p:spTree>
    <p:extLst>
      <p:ext uri="{BB962C8B-B14F-4D97-AF65-F5344CB8AC3E}">
        <p14:creationId xmlns:p14="http://schemas.microsoft.com/office/powerpoint/2010/main" val="6756524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hangingPunct="0">
              <a:buFont typeface="Arial" charset="0"/>
              <a:buNone/>
            </a:pPr>
            <a:r>
              <a:rPr lang="en-US" sz="1200" kern="1200" baseline="0" dirty="0">
                <a:solidFill>
                  <a:schemeClr val="tx1"/>
                </a:solidFill>
                <a:effectLst/>
                <a:latin typeface="+mn-lt"/>
                <a:ea typeface="+mn-ea"/>
                <a:cs typeface="+mn-cs"/>
              </a:rPr>
              <a:t>Example juicy sentence</a:t>
            </a:r>
          </a:p>
          <a:p>
            <a:pPr marL="0" indent="0" hangingPunct="0">
              <a:buFont typeface="Arial" charset="0"/>
              <a:buNone/>
            </a:pPr>
            <a:r>
              <a:rPr lang="en-US" sz="1200" kern="1200" baseline="0" dirty="0">
                <a:solidFill>
                  <a:schemeClr val="tx1"/>
                </a:solidFill>
                <a:effectLst/>
                <a:latin typeface="+mn-lt"/>
                <a:ea typeface="+mn-ea"/>
                <a:cs typeface="+mn-cs"/>
              </a:rPr>
              <a:t>Divide into chunks</a:t>
            </a:r>
          </a:p>
          <a:p>
            <a:pPr marL="0" indent="0" hangingPunct="0">
              <a:buFont typeface="Arial" charset="0"/>
              <a:buNone/>
            </a:pPr>
            <a:r>
              <a:rPr lang="en-US" sz="1200" kern="1200" baseline="0" dirty="0">
                <a:solidFill>
                  <a:schemeClr val="tx1"/>
                </a:solidFill>
                <a:effectLst/>
                <a:latin typeface="+mn-lt"/>
                <a:ea typeface="+mn-ea"/>
                <a:cs typeface="+mn-cs"/>
              </a:rPr>
              <a:t>Summarize each chunk in own words </a:t>
            </a:r>
          </a:p>
          <a:p>
            <a:endParaRPr lang="en-US" baseline="0" dirty="0"/>
          </a:p>
          <a:p>
            <a:pPr marL="0" indent="0" hangingPunct="0">
              <a:buFont typeface="Arial"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B34EAE-266C-4F16-815D-B6C99458D37B}" type="slidenum">
              <a:rPr lang="en-US" smtClean="0"/>
              <a:t>45</a:t>
            </a:fld>
            <a:endParaRPr lang="en-US" dirty="0"/>
          </a:p>
        </p:txBody>
      </p:sp>
    </p:spTree>
    <p:extLst>
      <p:ext uri="{BB962C8B-B14F-4D97-AF65-F5344CB8AC3E}">
        <p14:creationId xmlns:p14="http://schemas.microsoft.com/office/powerpoint/2010/main" val="883835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 do this in distance and hybrid learning, the teacher would create a table in a shared document like the one you see on the screen. You</a:t>
            </a:r>
            <a:r>
              <a:rPr lang="en-US" baseline="0" dirty="0"/>
              <a:t> will notice that the sentence has been chunked into smaller pieces.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After modeling, students work to summarize each chunk of the sentence to then rewrite the sentence in their own words.  This could be done as a whole class, or in pairs or small groups.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Pause the video now and take a moment to think about how you might summarize each chunk and then rewrite the juicy sentence in your own words! Also, think about additional scaffolds you might add to this activity to better support ELLs. (</a:t>
            </a:r>
            <a:r>
              <a:rPr lang="en-US" i="1" baseline="0" dirty="0">
                <a:solidFill>
                  <a:schemeClr val="tx1"/>
                </a:solidFill>
              </a:rPr>
              <a:t>5 second pause</a:t>
            </a:r>
            <a:r>
              <a:rPr lang="en-US" baseline="0" dirty="0">
                <a:solidFill>
                  <a:schemeClr val="tx1"/>
                </a:solidFill>
              </a:rPr>
              <a:t>) </a:t>
            </a:r>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46</a:t>
            </a:fld>
            <a:endParaRPr lang="en-US"/>
          </a:p>
        </p:txBody>
      </p:sp>
    </p:spTree>
    <p:extLst>
      <p:ext uri="{BB962C8B-B14F-4D97-AF65-F5344CB8AC3E}">
        <p14:creationId xmlns:p14="http://schemas.microsoft.com/office/powerpoint/2010/main" val="3784818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you see a completed example of the juicy sentences.  As additional scaffolds, you may consider including pictures and using a text at or just above students independent reading level for this activity.  </a:t>
            </a:r>
            <a:endParaRPr lang="en-US" baseline="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47</a:t>
            </a:fld>
            <a:endParaRPr lang="en-US"/>
          </a:p>
        </p:txBody>
      </p:sp>
    </p:spTree>
    <p:extLst>
      <p:ext uri="{BB962C8B-B14F-4D97-AF65-F5344CB8AC3E}">
        <p14:creationId xmlns:p14="http://schemas.microsoft.com/office/powerpoint/2010/main" val="3142047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0" dirty="0"/>
              <a:t>A second strategy for supporting </a:t>
            </a:r>
            <a:r>
              <a:rPr lang="en-US" i="0" dirty="0" err="1"/>
              <a:t>ELLs’</a:t>
            </a:r>
            <a:r>
              <a:rPr lang="en-US" i="0" dirty="0"/>
              <a:t> writing and language development is the use of mentor sentences to teach writing conventions and patterns. </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Anderson and La Rocca propose the following steps.</a:t>
            </a:r>
          </a:p>
          <a:p>
            <a:pPr marL="0" indent="0">
              <a:buFont typeface="Arial" panose="020B0604020202020204" pitchFamily="34" charset="0"/>
              <a:buNone/>
            </a:pPr>
            <a:endParaRPr lang="en-US" i="0" dirty="0"/>
          </a:p>
          <a:p>
            <a:pPr marL="628650" lvl="1" indent="-171450">
              <a:buFont typeface="Arial" panose="020B0604020202020204" pitchFamily="34" charset="0"/>
              <a:buChar char="•"/>
            </a:pPr>
            <a:r>
              <a:rPr lang="en-US" i="0" dirty="0"/>
              <a:t>First, the teacher selects a mentor sentence that demonstrates an area of focus that you want to work on and is aligned to the standards. For example, you might focus on capitalizing titles.</a:t>
            </a:r>
          </a:p>
          <a:p>
            <a:pPr marL="1085850" lvl="2" indent="-171450">
              <a:buFont typeface="Arial" panose="020B0604020202020204" pitchFamily="34" charset="0"/>
              <a:buChar char="•"/>
            </a:pPr>
            <a:r>
              <a:rPr lang="en-US" i="0" dirty="0"/>
              <a:t>The teacher offers an opportunity for students to see what they notice about the mentor sentence. </a:t>
            </a:r>
          </a:p>
          <a:p>
            <a:pPr marL="1085850" lvl="2" indent="-171450">
              <a:buFont typeface="Arial" panose="020B0604020202020204" pitchFamily="34" charset="0"/>
              <a:buChar char="•"/>
            </a:pPr>
            <a:r>
              <a:rPr lang="en-US" i="0" dirty="0"/>
              <a:t>Based on the area of focus, the teacher develops a focus phrase to guide students. The example in this slide is: I capitalize titles. </a:t>
            </a:r>
          </a:p>
          <a:p>
            <a:pPr marL="628650" lvl="1" indent="-171450">
              <a:buFont typeface="Arial" panose="020B0604020202020204" pitchFamily="34" charset="0"/>
              <a:buChar char="•"/>
            </a:pPr>
            <a:r>
              <a:rPr lang="en-US" i="0" dirty="0"/>
              <a:t>Next, the teachers offers students an opportunity to compare and contrast the original sentence with an imitation sentence that has been created. This imitation sentence should closely mirror the mentor sentence, but it also provides an opportunity to demonstrate how the pattern can be applied to other situations and content. </a:t>
            </a:r>
          </a:p>
          <a:p>
            <a:pPr marL="628650" lvl="1" indent="-171450">
              <a:buFont typeface="Arial" panose="020B0604020202020204" pitchFamily="34" charset="0"/>
              <a:buChar char="•"/>
            </a:pPr>
            <a:r>
              <a:rPr lang="en-US" i="0" dirty="0"/>
              <a:t>Then the teacher gives students an opportunity to imitate the mentor sentence through the use of an interactive or whole group writing activity, pair writing, and eventually independent writing. </a:t>
            </a:r>
          </a:p>
          <a:p>
            <a:pPr marL="628650" lvl="1" indent="-171450">
              <a:buFont typeface="Arial" panose="020B0604020202020204" pitchFamily="34" charset="0"/>
              <a:buChar char="•"/>
            </a:pPr>
            <a:r>
              <a:rPr lang="en-US" i="0" dirty="0"/>
              <a:t>Students share their sentences and </a:t>
            </a:r>
          </a:p>
          <a:p>
            <a:pPr marL="628650" lvl="1" indent="-171450">
              <a:buFont typeface="Arial" panose="020B0604020202020204" pitchFamily="34" charset="0"/>
              <a:buChar char="•"/>
            </a:pPr>
            <a:r>
              <a:rPr lang="en-US" i="0" dirty="0"/>
              <a:t>Finally, students are asked to edit their writing. </a:t>
            </a:r>
          </a:p>
          <a:p>
            <a:pPr marL="171450" indent="-171450">
              <a:buFont typeface="Arial" panose="020B0604020202020204" pitchFamily="34" charset="0"/>
              <a:buChar char="•"/>
            </a:pPr>
            <a:endParaRPr lang="en-US" i="0" dirty="0"/>
          </a:p>
          <a:p>
            <a:pPr marL="0" indent="0">
              <a:buFont typeface="Arial" panose="020B0604020202020204" pitchFamily="34" charset="0"/>
              <a:buNone/>
            </a:pPr>
            <a:endParaRPr lang="en-US" i="0" dirty="0"/>
          </a:p>
          <a:p>
            <a:pPr marL="171450" indent="-171450">
              <a:buFont typeface="Arial" panose="020B0604020202020204" pitchFamily="34" charset="0"/>
              <a:buChar char="•"/>
            </a:pPr>
            <a:endParaRPr lang="en-US" i="0" dirty="0"/>
          </a:p>
        </p:txBody>
      </p:sp>
      <p:sp>
        <p:nvSpPr>
          <p:cNvPr id="4" name="Slide Number Placeholder 3"/>
          <p:cNvSpPr>
            <a:spLocks noGrp="1"/>
          </p:cNvSpPr>
          <p:nvPr>
            <p:ph type="sldNum" sz="quarter" idx="5"/>
          </p:nvPr>
        </p:nvSpPr>
        <p:spPr/>
        <p:txBody>
          <a:bodyPr/>
          <a:lstStyle/>
          <a:p>
            <a:fld id="{85E7D2D9-05DF-A64F-9FF5-BFA8115B4C6F}" type="slidenum">
              <a:rPr lang="en-US" smtClean="0"/>
              <a:t>48</a:t>
            </a:fld>
            <a:endParaRPr lang="en-US" dirty="0"/>
          </a:p>
        </p:txBody>
      </p:sp>
    </p:spTree>
    <p:extLst>
      <p:ext uri="{BB962C8B-B14F-4D97-AF65-F5344CB8AC3E}">
        <p14:creationId xmlns:p14="http://schemas.microsoft.com/office/powerpoint/2010/main" val="3028376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mentor sentences wall that can be used in distance and hybrid instruction.  The mentor sentence is “if you take a mouse to school, he’ll ask for your lunchbox”.  The focus phrase is “When I start a sentence with if, I’ll probably need a comma. </a:t>
            </a:r>
          </a:p>
          <a:p>
            <a:endParaRPr lang="en-US" dirty="0"/>
          </a:p>
          <a:p>
            <a:r>
              <a:rPr lang="en-US" dirty="0"/>
              <a:t>The teacher reads the sentences aloud and asks students to generate their own sentences. Student could write their own, or the teacher could transcribe their thought.  This mentor sentence wall is then posted in the virtual classroom as a reference for students. </a:t>
            </a:r>
          </a:p>
        </p:txBody>
      </p:sp>
      <p:sp>
        <p:nvSpPr>
          <p:cNvPr id="4" name="Slide Number Placeholder 3"/>
          <p:cNvSpPr>
            <a:spLocks noGrp="1"/>
          </p:cNvSpPr>
          <p:nvPr>
            <p:ph type="sldNum" sz="quarter" idx="5"/>
          </p:nvPr>
        </p:nvSpPr>
        <p:spPr/>
        <p:txBody>
          <a:bodyPr/>
          <a:lstStyle/>
          <a:p>
            <a:fld id="{58EDFBC9-F4E7-C147-8A8C-BC79671C0294}" type="slidenum">
              <a:rPr lang="en-US" smtClean="0"/>
              <a:t>49</a:t>
            </a:fld>
            <a:endParaRPr lang="en-US"/>
          </a:p>
        </p:txBody>
      </p:sp>
    </p:spTree>
    <p:extLst>
      <p:ext uri="{BB962C8B-B14F-4D97-AF65-F5344CB8AC3E}">
        <p14:creationId xmlns:p14="http://schemas.microsoft.com/office/powerpoint/2010/main" val="3322955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There are four</a:t>
            </a:r>
            <a:r>
              <a:rPr lang="en-US" baseline="0" dirty="0"/>
              <a:t> </a:t>
            </a:r>
            <a:r>
              <a:rPr lang="en-US" dirty="0"/>
              <a:t>objectives for this session. </a:t>
            </a:r>
            <a:r>
              <a:rPr lang="en-US" baseline="0" dirty="0"/>
              <a:t> It is expected that by the end of the </a:t>
            </a:r>
            <a:r>
              <a:rPr lang="en-US" dirty="0"/>
              <a:t>session</a:t>
            </a:r>
            <a:r>
              <a:rPr lang="en-US" baseline="0" dirty="0"/>
              <a:t> you will be able to</a:t>
            </a:r>
            <a:r>
              <a:rPr lang="is-IS" baseline="0" dirty="0"/>
              <a:t>…</a:t>
            </a:r>
          </a:p>
          <a:p>
            <a:pPr defTabSz="465887">
              <a:defRPr/>
            </a:pPr>
            <a:endParaRPr lang="is-IS" baseline="0" dirty="0"/>
          </a:p>
          <a:p>
            <a:pPr marL="342900" marR="0" lvl="0" indent="-342900">
              <a:spcBef>
                <a:spcPts val="0"/>
              </a:spcBef>
              <a:spcAft>
                <a:spcPts val="0"/>
              </a:spcAft>
              <a:buFont typeface="+mj-lt"/>
              <a:buAutoNum type="arabicPeriod"/>
            </a:pPr>
            <a:r>
              <a:rPr lang="en-US" sz="1800" b="1" dirty="0">
                <a:effectLst/>
                <a:latin typeface="Calibri" panose="020F0502020204030204" pitchFamily="34" charset="0"/>
                <a:ea typeface="Times New Roman" panose="02020603050405020304" pitchFamily="18" charset="0"/>
              </a:rPr>
              <a:t>Define</a:t>
            </a:r>
            <a:r>
              <a:rPr lang="en-US" sz="1800" dirty="0">
                <a:effectLst/>
                <a:latin typeface="Calibri" panose="020F0502020204030204" pitchFamily="34" charset="0"/>
                <a:ea typeface="Times New Roman" panose="02020603050405020304" pitchFamily="18" charset="0"/>
              </a:rPr>
              <a:t> the importance of teaching academic language to ELLs in distance and hybrid settings.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800" b="1" dirty="0">
                <a:effectLst/>
                <a:latin typeface="Calibri" panose="020F0502020204030204" pitchFamily="34" charset="0"/>
                <a:ea typeface="Times New Roman" panose="02020603050405020304" pitchFamily="18" charset="0"/>
              </a:rPr>
              <a:t>Describe </a:t>
            </a:r>
            <a:r>
              <a:rPr lang="en-US" sz="1800" dirty="0">
                <a:effectLst/>
                <a:latin typeface="Calibri" panose="020F0502020204030204" pitchFamily="34" charset="0"/>
                <a:ea typeface="Times New Roman" panose="02020603050405020304" pitchFamily="18" charset="0"/>
              </a:rPr>
              <a:t>strategies for selecting academic vocabulary to focus on during distance and hybrid instruction.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800" b="1" dirty="0">
                <a:effectLst/>
                <a:latin typeface="Calibri" panose="020F0502020204030204" pitchFamily="34" charset="0"/>
                <a:ea typeface="Times New Roman" panose="02020603050405020304" pitchFamily="18" charset="0"/>
              </a:rPr>
              <a:t>Explore </a:t>
            </a:r>
            <a:r>
              <a:rPr lang="en-US" sz="1800" dirty="0">
                <a:effectLst/>
                <a:latin typeface="Calibri" panose="020F0502020204030204" pitchFamily="34" charset="0"/>
                <a:ea typeface="Times New Roman" panose="02020603050405020304" pitchFamily="18" charset="0"/>
              </a:rPr>
              <a:t>research-based strategies for supporting </a:t>
            </a:r>
            <a:r>
              <a:rPr lang="en-US" sz="1800" dirty="0" err="1">
                <a:effectLst/>
                <a:latin typeface="Calibri" panose="020F0502020204030204" pitchFamily="34" charset="0"/>
                <a:ea typeface="Times New Roman" panose="02020603050405020304" pitchFamily="18" charset="0"/>
              </a:rPr>
              <a:t>ELLs’</a:t>
            </a:r>
            <a:r>
              <a:rPr lang="en-US" sz="1800" dirty="0">
                <a:effectLst/>
                <a:latin typeface="Calibri" panose="020F0502020204030204" pitchFamily="34" charset="0"/>
                <a:ea typeface="Times New Roman" panose="02020603050405020304" pitchFamily="18" charset="0"/>
              </a:rPr>
              <a:t> academic language development at the word, sentence, and discourse levels.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800" b="1" dirty="0">
                <a:effectLst/>
                <a:latin typeface="Calibri" panose="020F0502020204030204" pitchFamily="34" charset="0"/>
                <a:ea typeface="Times New Roman" panose="02020603050405020304" pitchFamily="18" charset="0"/>
              </a:rPr>
              <a:t>Apply </a:t>
            </a:r>
            <a:r>
              <a:rPr lang="en-US" sz="1800" dirty="0">
                <a:effectLst/>
                <a:latin typeface="Calibri" panose="020F0502020204030204" pitchFamily="34" charset="0"/>
                <a:ea typeface="Times New Roman" panose="02020603050405020304" pitchFamily="18" charset="0"/>
              </a:rPr>
              <a:t>strategies for supporting </a:t>
            </a:r>
            <a:r>
              <a:rPr lang="en-US" sz="1800" dirty="0" err="1">
                <a:effectLst/>
                <a:latin typeface="Calibri" panose="020F0502020204030204" pitchFamily="34" charset="0"/>
                <a:ea typeface="Times New Roman" panose="02020603050405020304" pitchFamily="18" charset="0"/>
              </a:rPr>
              <a:t>ELLs’</a:t>
            </a:r>
            <a:r>
              <a:rPr lang="en-US" sz="1800" dirty="0">
                <a:effectLst/>
                <a:latin typeface="Calibri" panose="020F0502020204030204" pitchFamily="34" charset="0"/>
                <a:ea typeface="Times New Roman" panose="02020603050405020304" pitchFamily="18" charset="0"/>
              </a:rPr>
              <a:t> academic language development in a distance or hybrid setting.  </a:t>
            </a:r>
            <a:endParaRPr lang="en-US" sz="1800" dirty="0">
              <a:effectLst/>
              <a:latin typeface="Calibri" panose="020F0502020204030204" pitchFamily="34" charset="0"/>
              <a:ea typeface="Calibri" panose="020F0502020204030204" pitchFamily="34" charset="0"/>
            </a:endParaRPr>
          </a:p>
          <a:p>
            <a:pPr defTabSz="465887">
              <a:defRPr/>
            </a:pPr>
            <a:endParaRPr lang="en-US" baseline="0" dirty="0">
              <a:cs typeface="+mn-lt"/>
            </a:endParaRPr>
          </a:p>
          <a:p>
            <a:pPr defTabSz="465887">
              <a:defRPr/>
            </a:pPr>
            <a:r>
              <a:rPr lang="en-US" baseline="0" dirty="0">
                <a:cs typeface="+mn-lt"/>
              </a:rPr>
              <a:t>This presentation is divided into four sections framed around these objectives. </a:t>
            </a:r>
            <a:endParaRPr lang="en-US" dirty="0">
              <a:cs typeface="+mn-lt"/>
            </a:endParaRPr>
          </a:p>
          <a:p>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5</a:t>
            </a:fld>
            <a:endParaRPr lang="en-US"/>
          </a:p>
        </p:txBody>
      </p:sp>
    </p:spTree>
    <p:extLst>
      <p:ext uri="{BB962C8B-B14F-4D97-AF65-F5344CB8AC3E}">
        <p14:creationId xmlns:p14="http://schemas.microsoft.com/office/powerpoint/2010/main" val="760679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stop and think.  What sentence level strategies do you currently use? Which sentence level strategies would you like to add to your instruction?</a:t>
            </a:r>
          </a:p>
          <a:p>
            <a:endParaRPr lang="en-US" dirty="0"/>
          </a:p>
          <a:p>
            <a:r>
              <a:rPr lang="en-US" dirty="0"/>
              <a:t>Pause the video now and take a moment to stop and reflect (</a:t>
            </a:r>
            <a:r>
              <a:rPr lang="en-US" i="1" dirty="0"/>
              <a:t>5 seconds</a:t>
            </a:r>
            <a:r>
              <a:rPr lang="en-US" dirty="0"/>
              <a:t>). </a:t>
            </a:r>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50</a:t>
            </a:fld>
            <a:endParaRPr lang="en-US"/>
          </a:p>
        </p:txBody>
      </p:sp>
    </p:spTree>
    <p:extLst>
      <p:ext uri="{BB962C8B-B14F-4D97-AF65-F5344CB8AC3E}">
        <p14:creationId xmlns:p14="http://schemas.microsoft.com/office/powerpoint/2010/main" val="30940177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a:t>
            </a:r>
            <a:r>
              <a:rPr lang="en-US" baseline="0" dirty="0"/>
              <a:t> have had an opportunity to explore strategies for supporting ELs’ academic language development at the word and sentence level, let’s explore ways of supporting ELs production of academic language at the discourse level. </a:t>
            </a:r>
          </a:p>
          <a:p>
            <a:endParaRPr lang="en-US" baseline="0" dirty="0"/>
          </a:p>
          <a:p>
            <a:pPr algn="l"/>
            <a:r>
              <a:rPr lang="en-US" sz="1200" b="1" dirty="0">
                <a:solidFill>
                  <a:srgbClr val="545454"/>
                </a:solidFill>
              </a:rPr>
              <a:t>Remember the Discourse Level includes </a:t>
            </a:r>
            <a:endParaRPr lang="en-US" sz="1200" b="1" dirty="0">
              <a:solidFill>
                <a:srgbClr val="545454"/>
              </a:solidFill>
              <a:cs typeface="Arial"/>
            </a:endParaRPr>
          </a:p>
          <a:p>
            <a:pPr marL="342900" indent="-342900">
              <a:buFont typeface="Arial" charset="0"/>
              <a:buChar char="•"/>
            </a:pPr>
            <a:r>
              <a:rPr lang="en-US" sz="1200" dirty="0">
                <a:solidFill>
                  <a:srgbClr val="545454"/>
                </a:solidFill>
              </a:rPr>
              <a:t>Quantity and variety of oral and written text</a:t>
            </a:r>
            <a:endParaRPr lang="en-US" sz="1200" dirty="0">
              <a:solidFill>
                <a:srgbClr val="545454"/>
              </a:solidFill>
              <a:cs typeface="Arial"/>
            </a:endParaRPr>
          </a:p>
          <a:p>
            <a:pPr marL="342900" indent="-342900">
              <a:buFont typeface="Arial" charset="0"/>
              <a:buChar char="•"/>
            </a:pPr>
            <a:r>
              <a:rPr lang="en-US" sz="1200" dirty="0">
                <a:solidFill>
                  <a:srgbClr val="545454"/>
                </a:solidFill>
              </a:rPr>
              <a:t>Organization and cohesion of ideas, and </a:t>
            </a:r>
            <a:endParaRPr lang="en-US" sz="1200" dirty="0">
              <a:solidFill>
                <a:srgbClr val="545454"/>
              </a:solidFill>
              <a:cs typeface="Arial"/>
            </a:endParaRPr>
          </a:p>
          <a:p>
            <a:pPr marL="342900" indent="-342900">
              <a:buFont typeface="Arial" charset="0"/>
              <a:buChar char="•"/>
            </a:pPr>
            <a:r>
              <a:rPr lang="en-US" sz="1200" dirty="0">
                <a:solidFill>
                  <a:srgbClr val="545454"/>
                </a:solidFill>
              </a:rPr>
              <a:t>The type and purpose of text</a:t>
            </a:r>
            <a:endParaRPr lang="en-US" sz="1200" dirty="0">
              <a:solidFill>
                <a:srgbClr val="545454"/>
              </a:solidFill>
              <a:cs typeface="Arial"/>
            </a:endParaRPr>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51</a:t>
            </a:fld>
            <a:endParaRPr lang="en-US" dirty="0"/>
          </a:p>
        </p:txBody>
      </p:sp>
    </p:spTree>
    <p:extLst>
      <p:ext uri="{BB962C8B-B14F-4D97-AF65-F5344CB8AC3E}">
        <p14:creationId xmlns:p14="http://schemas.microsoft.com/office/powerpoint/2010/main" val="13143951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exploring strategies for supporting academic language development at the discourse level, I would like to remind you of our Academic Language Awareness Tool which can be found in your tools packet </a:t>
            </a:r>
            <a:r>
              <a:rPr lang="en-US" b="1" dirty="0"/>
              <a:t>on pages 2 - 3</a:t>
            </a:r>
            <a:r>
              <a:rPr lang="en-US" dirty="0"/>
              <a:t>.  This tool can be used to help you plan for which elements of academic language to focus on in a lesson.  The third section is all about organization or the discourse level.  There are 5 questions to help you build awareness of the academic language embedded in the text you are using. </a:t>
            </a:r>
          </a:p>
          <a:p>
            <a:endParaRPr lang="en-US" dirty="0"/>
          </a:p>
          <a:p>
            <a:pPr marL="171450" indent="-171450">
              <a:buFontTx/>
              <a:buChar char="-"/>
            </a:pPr>
            <a:r>
              <a:rPr lang="en-US" dirty="0"/>
              <a:t>What is the type of text?</a:t>
            </a:r>
          </a:p>
          <a:p>
            <a:pPr marL="171450" indent="-171450">
              <a:buFontTx/>
              <a:buChar char="-"/>
            </a:pPr>
            <a:r>
              <a:rPr lang="en-US" dirty="0"/>
              <a:t>How is the text organized or structured? </a:t>
            </a:r>
          </a:p>
          <a:p>
            <a:pPr marL="171450" indent="-171450">
              <a:buFontTx/>
              <a:buChar char="-"/>
            </a:pPr>
            <a:r>
              <a:rPr lang="en-US" dirty="0"/>
              <a:t>How do the ideas hand together cohesively?</a:t>
            </a:r>
          </a:p>
          <a:p>
            <a:pPr marL="171450" indent="-171450">
              <a:buFontTx/>
              <a:buChar char="-"/>
            </a:pPr>
            <a:r>
              <a:rPr lang="en-US" dirty="0"/>
              <a:t>Are there any markers of sequence or relationships between ideas?</a:t>
            </a:r>
          </a:p>
          <a:p>
            <a:pPr marL="171450" indent="-171450">
              <a:buFontTx/>
              <a:buChar char="-"/>
            </a:pPr>
            <a:r>
              <a:rPr lang="en-US" dirty="0"/>
              <a:t>What is the purpose of the text? </a:t>
            </a:r>
          </a:p>
          <a:p>
            <a:pPr marL="171450" indent="-171450">
              <a:buFontTx/>
              <a:buChar char="-"/>
            </a:pPr>
            <a:endParaRPr lang="en-US" dirty="0"/>
          </a:p>
          <a:p>
            <a:pPr marL="0" indent="0">
              <a:buFontTx/>
              <a:buNone/>
            </a:pPr>
            <a:r>
              <a:rPr lang="en-US" dirty="0"/>
              <a:t>Once you have determined which aspects of the discourse level to teach, you will need to determine the best instructional approach.  Let’s explore some ideas now!</a:t>
            </a:r>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52</a:t>
            </a:fld>
            <a:endParaRPr lang="en-US"/>
          </a:p>
        </p:txBody>
      </p:sp>
    </p:spTree>
    <p:extLst>
      <p:ext uri="{BB962C8B-B14F-4D97-AF65-F5344CB8AC3E}">
        <p14:creationId xmlns:p14="http://schemas.microsoft.com/office/powerpoint/2010/main" val="2720827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be exploring two strategies for supporting ELLs at the discourse level. </a:t>
            </a:r>
          </a:p>
          <a:p>
            <a:endParaRPr lang="en-US" dirty="0"/>
          </a:p>
          <a:p>
            <a:r>
              <a:rPr lang="en-US" dirty="0"/>
              <a:t>First, we will look at analyzing sequencing in a text. Then, we will take a look at scaffolds and tools to support discourse development. </a:t>
            </a:r>
          </a:p>
        </p:txBody>
      </p:sp>
      <p:sp>
        <p:nvSpPr>
          <p:cNvPr id="4" name="Slide Number Placeholder 3"/>
          <p:cNvSpPr>
            <a:spLocks noGrp="1"/>
          </p:cNvSpPr>
          <p:nvPr>
            <p:ph type="sldNum" sz="quarter" idx="10"/>
          </p:nvPr>
        </p:nvSpPr>
        <p:spPr/>
        <p:txBody>
          <a:bodyPr/>
          <a:lstStyle/>
          <a:p>
            <a:fld id="{58EDFBC9-F4E7-C147-8A8C-BC79671C0294}" type="slidenum">
              <a:rPr lang="en-US" smtClean="0"/>
              <a:t>53</a:t>
            </a:fld>
            <a:endParaRPr lang="en-US" dirty="0"/>
          </a:p>
        </p:txBody>
      </p:sp>
    </p:spTree>
    <p:extLst>
      <p:ext uri="{BB962C8B-B14F-4D97-AF65-F5344CB8AC3E}">
        <p14:creationId xmlns:p14="http://schemas.microsoft.com/office/powerpoint/2010/main" val="36545445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Shape 9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9" name="Shape 9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127000" lvl="0" indent="0" rtl="0">
              <a:spcBef>
                <a:spcPts val="0"/>
              </a:spcBef>
              <a:spcAft>
                <a:spcPts val="1200"/>
              </a:spcAft>
              <a:buFont typeface="Arial" panose="020B0604020202020204" pitchFamily="34" charset="0"/>
              <a:buNone/>
            </a:pPr>
            <a:r>
              <a:rPr lang="en-US" sz="1200" dirty="0">
                <a:solidFill>
                  <a:srgbClr val="545454"/>
                </a:solidFill>
              </a:rPr>
              <a:t>Analyzing sequencing</a:t>
            </a:r>
            <a:r>
              <a:rPr lang="en-US" sz="1200" baseline="0" dirty="0">
                <a:solidFill>
                  <a:srgbClr val="545454"/>
                </a:solidFill>
              </a:rPr>
              <a:t> in a text can help </a:t>
            </a:r>
            <a:r>
              <a:rPr lang="en" sz="1200" dirty="0">
                <a:solidFill>
                  <a:srgbClr val="545454"/>
                </a:solidFill>
              </a:rPr>
              <a:t>students recognize </a:t>
            </a:r>
            <a:r>
              <a:rPr lang="en-US" sz="1200" dirty="0">
                <a:solidFill>
                  <a:srgbClr val="545454"/>
                </a:solidFill>
              </a:rPr>
              <a:t>how </a:t>
            </a:r>
            <a:r>
              <a:rPr lang="en" sz="1200" dirty="0">
                <a:solidFill>
                  <a:srgbClr val="545454"/>
                </a:solidFill>
              </a:rPr>
              <a:t>events </a:t>
            </a:r>
            <a:r>
              <a:rPr lang="en-US" sz="1200" dirty="0">
                <a:solidFill>
                  <a:srgbClr val="545454"/>
                </a:solidFill>
              </a:rPr>
              <a:t>are organized </a:t>
            </a:r>
            <a:r>
              <a:rPr lang="en" sz="1200" dirty="0">
                <a:solidFill>
                  <a:srgbClr val="545454"/>
                </a:solidFill>
              </a:rPr>
              <a:t>in </a:t>
            </a:r>
            <a:r>
              <a:rPr lang="en-US" sz="1200" dirty="0">
                <a:solidFill>
                  <a:srgbClr val="545454"/>
                </a:solidFill>
              </a:rPr>
              <a:t>a </a:t>
            </a:r>
            <a:r>
              <a:rPr lang="en" sz="1200" dirty="0">
                <a:solidFill>
                  <a:srgbClr val="545454"/>
                </a:solidFill>
              </a:rPr>
              <a:t>text</a:t>
            </a:r>
            <a:r>
              <a:rPr lang="en-US" sz="1200" dirty="0">
                <a:solidFill>
                  <a:srgbClr val="545454"/>
                </a:solidFill>
              </a:rPr>
              <a:t> and familiarize themselves with c</a:t>
            </a:r>
            <a:r>
              <a:rPr lang="en" sz="1200" dirty="0">
                <a:solidFill>
                  <a:srgbClr val="545454"/>
                </a:solidFill>
              </a:rPr>
              <a:t>lues</a:t>
            </a:r>
            <a:r>
              <a:rPr lang="en-US" sz="1200" baseline="0" dirty="0">
                <a:solidFill>
                  <a:srgbClr val="545454"/>
                </a:solidFill>
              </a:rPr>
              <a:t> that support understanding of sequencing such as the use of </a:t>
            </a:r>
            <a:r>
              <a:rPr lang="en" sz="1200" dirty="0">
                <a:solidFill>
                  <a:srgbClr val="545454"/>
                </a:solidFill>
              </a:rPr>
              <a:t>sequence words, pronoun use, </a:t>
            </a:r>
            <a:r>
              <a:rPr lang="en-US" sz="1200" dirty="0">
                <a:solidFill>
                  <a:srgbClr val="545454"/>
                </a:solidFill>
              </a:rPr>
              <a:t>and </a:t>
            </a:r>
            <a:r>
              <a:rPr lang="en" sz="1200" dirty="0">
                <a:solidFill>
                  <a:srgbClr val="545454"/>
                </a:solidFill>
              </a:rPr>
              <a:t>organizational patterns</a:t>
            </a:r>
            <a:r>
              <a:rPr lang="en-US" sz="1200" dirty="0">
                <a:solidFill>
                  <a:srgbClr val="545454"/>
                </a:solidFill>
              </a:rPr>
              <a:t>.</a:t>
            </a:r>
          </a:p>
          <a:p>
            <a:pPr marL="298450" lvl="0" indent="-171450" rtl="0">
              <a:spcBef>
                <a:spcPts val="0"/>
              </a:spcBef>
              <a:spcAft>
                <a:spcPts val="1200"/>
              </a:spcAft>
              <a:buFont typeface="Arial" panose="020B0604020202020204" pitchFamily="34" charset="0"/>
              <a:buChar char="•"/>
            </a:pPr>
            <a:endParaRPr lang="en-US" sz="1200" dirty="0">
              <a:solidFill>
                <a:srgbClr val="545454"/>
              </a:solidFill>
            </a:endParaRPr>
          </a:p>
          <a:p>
            <a:pPr marL="127000" marR="0" lvl="0" indent="0" algn="l" defTabSz="4572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200" dirty="0">
                <a:solidFill>
                  <a:srgbClr val="545454"/>
                </a:solidFill>
              </a:rPr>
              <a:t>In this activity, students </a:t>
            </a:r>
            <a:r>
              <a:rPr lang="en" sz="1200" dirty="0">
                <a:solidFill>
                  <a:srgbClr val="545454"/>
                </a:solidFill>
              </a:rPr>
              <a:t>put sentences or short paragraphs in order to determine proper order of a text</a:t>
            </a:r>
            <a:r>
              <a:rPr lang="en-US" sz="1200" dirty="0">
                <a:solidFill>
                  <a:srgbClr val="545454"/>
                </a:solidFill>
              </a:rPr>
              <a:t>. In distance or hybrid learning this can be setup as a drag and drop activity on Google </a:t>
            </a:r>
            <a:r>
              <a:rPr lang="en-US" sz="1200" dirty="0" err="1">
                <a:solidFill>
                  <a:srgbClr val="545454"/>
                </a:solidFill>
              </a:rPr>
              <a:t>Jamboard</a:t>
            </a:r>
            <a:r>
              <a:rPr lang="en-US" sz="1200" dirty="0">
                <a:solidFill>
                  <a:srgbClr val="545454"/>
                </a:solidFill>
              </a:rPr>
              <a:t> or a similar digital whiteboard platform. </a:t>
            </a:r>
            <a:r>
              <a:rPr lang="en-US" sz="1200" baseline="0" dirty="0">
                <a:solidFill>
                  <a:srgbClr val="545454"/>
                </a:solidFill>
              </a:rPr>
              <a:t>After sequencing the text, students identify the clues that helped them determine the sequencing. </a:t>
            </a:r>
          </a:p>
          <a:p>
            <a:pPr marL="127000" marR="0" lvl="0" indent="0" algn="l" defTabSz="457200" rtl="0" eaLnBrk="1" fontAlgn="auto" latinLnBrk="0" hangingPunct="1">
              <a:lnSpc>
                <a:spcPct val="100000"/>
              </a:lnSpc>
              <a:spcBef>
                <a:spcPts val="0"/>
              </a:spcBef>
              <a:spcAft>
                <a:spcPts val="1200"/>
              </a:spcAft>
              <a:buClrTx/>
              <a:buSzTx/>
              <a:buFont typeface="Arial" panose="020B0604020202020204" pitchFamily="34" charset="0"/>
              <a:buNone/>
              <a:tabLst/>
              <a:defRPr/>
            </a:pPr>
            <a:endParaRPr lang="en-US" sz="1200" baseline="0" dirty="0">
              <a:solidFill>
                <a:srgbClr val="545454"/>
              </a:solidFill>
            </a:endParaRPr>
          </a:p>
          <a:p>
            <a:pPr marL="127000" marR="0" lvl="0" indent="0" algn="l" defTabSz="4572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200" baseline="0" dirty="0">
                <a:solidFill>
                  <a:srgbClr val="545454"/>
                </a:solidFill>
              </a:rPr>
              <a:t>The first time you do this activity, it is important to model it with the whole class. For example, you could do the activity as think aloud in which you or a student share the process used and the clues that found to support you in ordering a text.</a:t>
            </a:r>
            <a:endParaRPr lang="en-US" sz="1200" dirty="0">
              <a:solidFill>
                <a:srgbClr val="545454"/>
              </a:solidFill>
            </a:endParaRPr>
          </a:p>
          <a:p>
            <a:pPr marL="127000" marR="0" lvl="0" indent="0" algn="l" defTabSz="457200" rtl="0" eaLnBrk="1" fontAlgn="auto" latinLnBrk="0" hangingPunct="1">
              <a:lnSpc>
                <a:spcPct val="100000"/>
              </a:lnSpc>
              <a:spcBef>
                <a:spcPts val="0"/>
              </a:spcBef>
              <a:spcAft>
                <a:spcPts val="1200"/>
              </a:spcAft>
              <a:buClrTx/>
              <a:buSzTx/>
              <a:buFont typeface="Arial" panose="020B0604020202020204" pitchFamily="34" charset="0"/>
              <a:buNone/>
              <a:tabLst/>
              <a:defRPr/>
            </a:pPr>
            <a:endParaRPr lang="en-US" sz="1200" baseline="0" dirty="0">
              <a:solidFill>
                <a:srgbClr val="545454"/>
              </a:solidFill>
            </a:endParaRPr>
          </a:p>
          <a:p>
            <a:pPr marL="127000" marR="0" lvl="0" indent="0" algn="l" defTabSz="4572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200" baseline="0" dirty="0">
                <a:solidFill>
                  <a:srgbClr val="545454"/>
                </a:solidFill>
              </a:rPr>
              <a:t>Additional supports can be added such as providing the first and last sentence and using visuals in place of or in addition to text.  </a:t>
            </a:r>
          </a:p>
          <a:p>
            <a:pPr marL="127000" marR="0" lvl="0" indent="0" algn="l" defTabSz="457200" rtl="0" eaLnBrk="1" fontAlgn="auto" latinLnBrk="0" hangingPunct="1">
              <a:lnSpc>
                <a:spcPct val="100000"/>
              </a:lnSpc>
              <a:spcBef>
                <a:spcPts val="0"/>
              </a:spcBef>
              <a:spcAft>
                <a:spcPts val="1200"/>
              </a:spcAft>
              <a:buClrTx/>
              <a:buSzTx/>
              <a:buFont typeface="Arial" panose="020B0604020202020204" pitchFamily="34" charset="0"/>
              <a:buNone/>
              <a:tabLst/>
              <a:defRPr/>
            </a:pPr>
            <a:endParaRPr lang="en-US" sz="1200" baseline="0" dirty="0">
              <a:solidFill>
                <a:srgbClr val="545454"/>
              </a:solidFill>
            </a:endParaRPr>
          </a:p>
          <a:p>
            <a:pPr marL="298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baseline="0" dirty="0">
              <a:solidFill>
                <a:srgbClr val="545454"/>
              </a:solidFill>
            </a:endParaRPr>
          </a:p>
        </p:txBody>
      </p:sp>
    </p:spTree>
    <p:extLst>
      <p:ext uri="{BB962C8B-B14F-4D97-AF65-F5344CB8AC3E}">
        <p14:creationId xmlns:p14="http://schemas.microsoft.com/office/powerpoint/2010/main" val="40466426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An alternative way to setup this activity is for students to numerically order sentences and circle the clues they used to determine the correct order. This way of structuring the activity would be more appropriate for intermediate elementary grades and above. </a:t>
            </a:r>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55</a:t>
            </a:fld>
            <a:endParaRPr lang="en-US" dirty="0"/>
          </a:p>
        </p:txBody>
      </p:sp>
    </p:spTree>
    <p:extLst>
      <p:ext uri="{BB962C8B-B14F-4D97-AF65-F5344CB8AC3E}">
        <p14:creationId xmlns:p14="http://schemas.microsoft.com/office/powerpoint/2010/main" val="17928959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kern="1200" dirty="0">
                <a:solidFill>
                  <a:schemeClr val="tx1"/>
                </a:solidFill>
                <a:effectLst/>
                <a:latin typeface="+mn-lt"/>
                <a:ea typeface="+mn-ea"/>
                <a:cs typeface="+mn-cs"/>
              </a:rPr>
              <a:t>On</a:t>
            </a:r>
            <a:r>
              <a:rPr lang="en-US" sz="1200" i="0" kern="1200" baseline="0" dirty="0">
                <a:solidFill>
                  <a:schemeClr val="tx1"/>
                </a:solidFill>
                <a:effectLst/>
                <a:latin typeface="+mn-lt"/>
                <a:ea typeface="+mn-ea"/>
                <a:cs typeface="+mn-cs"/>
              </a:rPr>
              <a:t> this slide you can see the correct order as well as possible clues. While there are no sequencing words in these sentences, the pronouns and the language used to refer to the buildings provide clues to the order. T</a:t>
            </a:r>
            <a:r>
              <a:rPr lang="en-US" sz="1200" i="0" kern="1200" dirty="0">
                <a:solidFill>
                  <a:schemeClr val="tx1"/>
                </a:solidFill>
                <a:effectLst/>
                <a:latin typeface="+mn-lt"/>
                <a:ea typeface="+mn-ea"/>
                <a:cs typeface="+mn-cs"/>
              </a:rPr>
              <a:t>he noun/noun phrase in the second sentence ("the city”) refers to the noun in the previous sentence, “a city”. We also can see that in sentence 2 we are given the total number of buildings,</a:t>
            </a:r>
            <a:r>
              <a:rPr lang="en-US" sz="1200" i="0" kern="1200" baseline="0" dirty="0">
                <a:solidFill>
                  <a:schemeClr val="tx1"/>
                </a:solidFill>
                <a:effectLst/>
                <a:latin typeface="+mn-lt"/>
                <a:ea typeface="+mn-ea"/>
                <a:cs typeface="+mn-cs"/>
              </a:rPr>
              <a:t> and then sentence 3 refers to 2/3rds of the buildings while the final sentence refers to the remaining buildings.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kern="1200" baseline="0" dirty="0">
                <a:solidFill>
                  <a:schemeClr val="tx1"/>
                </a:solidFill>
                <a:effectLst/>
                <a:latin typeface="+mn-lt"/>
                <a:ea typeface="+mn-ea"/>
                <a:cs typeface="+mn-cs"/>
              </a:rPr>
              <a:t>In distance learning students can highlight or underline key words and phrases that help them determine the order of the text.  Then, students can explain their reasoning orally in pairs or small groups. </a:t>
            </a:r>
            <a:endParaRPr lang="en-US" i="0" dirty="0"/>
          </a:p>
          <a:p>
            <a:endParaRPr lang="en-US" i="0" dirty="0"/>
          </a:p>
        </p:txBody>
      </p:sp>
      <p:sp>
        <p:nvSpPr>
          <p:cNvPr id="4" name="Slide Number Placeholder 3"/>
          <p:cNvSpPr>
            <a:spLocks noGrp="1"/>
          </p:cNvSpPr>
          <p:nvPr>
            <p:ph type="sldNum" sz="quarter" idx="10"/>
          </p:nvPr>
        </p:nvSpPr>
        <p:spPr/>
        <p:txBody>
          <a:bodyPr/>
          <a:lstStyle/>
          <a:p>
            <a:fld id="{58EDFBC9-F4E7-C147-8A8C-BC79671C0294}" type="slidenum">
              <a:rPr lang="en-US" smtClean="0"/>
              <a:t>56</a:t>
            </a:fld>
            <a:endParaRPr lang="en-US" dirty="0"/>
          </a:p>
        </p:txBody>
      </p:sp>
    </p:spTree>
    <p:extLst>
      <p:ext uri="{BB962C8B-B14F-4D97-AF65-F5344CB8AC3E}">
        <p14:creationId xmlns:p14="http://schemas.microsoft.com/office/powerpoint/2010/main" val="40436141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let’s look at some strategies and tools for supporting discourse.  </a:t>
            </a:r>
          </a:p>
          <a:p>
            <a:endParaRPr lang="en-US" baseline="0" dirty="0"/>
          </a:p>
          <a:p>
            <a:r>
              <a:rPr lang="en-US" baseline="0" dirty="0"/>
              <a:t>One helpful tool for supporting the discourse level is the use of graphic organizers. Students can use graphic organizers to support their </a:t>
            </a:r>
            <a:r>
              <a:rPr lang="en-US" b="0" baseline="0" dirty="0"/>
              <a:t>writing or extended discourse. Prior to producing extended text, students use graphic organizers to gather and organize their ideas. Then, they use the information from the graphic organizer to produce extended discourse, either orally or in writing. </a:t>
            </a:r>
          </a:p>
          <a:p>
            <a:endParaRPr lang="en-US" b="0" baseline="0" dirty="0"/>
          </a:p>
          <a:p>
            <a:r>
              <a:rPr lang="en-US" b="0" baseline="0" dirty="0"/>
              <a:t>Graphic organizers, such as those shown on the screen, can be developed in various digital formats for students to interact with individually or in pairs and small groups.   </a:t>
            </a:r>
            <a:endParaRPr lang="en-US" b="0" dirty="0"/>
          </a:p>
        </p:txBody>
      </p:sp>
      <p:sp>
        <p:nvSpPr>
          <p:cNvPr id="4" name="Slide Number Placeholder 3"/>
          <p:cNvSpPr>
            <a:spLocks noGrp="1"/>
          </p:cNvSpPr>
          <p:nvPr>
            <p:ph type="sldNum" sz="quarter" idx="10"/>
          </p:nvPr>
        </p:nvSpPr>
        <p:spPr/>
        <p:txBody>
          <a:bodyPr/>
          <a:lstStyle/>
          <a:p>
            <a:fld id="{58EDFBC9-F4E7-C147-8A8C-BC79671C0294}" type="slidenum">
              <a:rPr lang="en-US" smtClean="0"/>
              <a:t>57</a:t>
            </a:fld>
            <a:endParaRPr lang="en-US"/>
          </a:p>
        </p:txBody>
      </p:sp>
    </p:spTree>
    <p:extLst>
      <p:ext uri="{BB962C8B-B14F-4D97-AF65-F5344CB8AC3E}">
        <p14:creationId xmlns:p14="http://schemas.microsoft.com/office/powerpoint/2010/main" val="17403867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0" dirty="0"/>
              <a:t>Another tool to support discourse is a paragraph frame. Paragraph frames can </a:t>
            </a:r>
            <a:r>
              <a:rPr lang="en-US" dirty="0"/>
              <a:t>provide varying amount of support but usually include language for organizing a paragraph (e.g., first, then, in conclusion). Teachers can provide paragraph frames that provide more support for language at the beginning of the essay and gradually</a:t>
            </a:r>
            <a:r>
              <a:rPr lang="en-US" baseline="0" dirty="0"/>
              <a:t> decrease the amount of language provided. The idea is that as students gain familiarity with the structure and language used in constructing a paragraph, they will need less support.  When completing a paragraph frame, ELLs will benefit from a graphic organizer that helps them clarify their ideas and find evidence to support their ideas. As you can see in this example, clues as to what is expected in each blank are provided as a support for students. </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Keep in mind that it is important to model how to complete a paragraph frame prior to asking students to do so independently. In this example, you would explain to students that the green text is a clue, and the blue line indicates a space for them to add their text. </a:t>
            </a:r>
          </a:p>
          <a:p>
            <a:endParaRPr lang="en-US" dirty="0"/>
          </a:p>
          <a:p>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58</a:t>
            </a:fld>
            <a:endParaRPr lang="en-US"/>
          </a:p>
        </p:txBody>
      </p:sp>
    </p:spTree>
    <p:extLst>
      <p:ext uri="{BB962C8B-B14F-4D97-AF65-F5344CB8AC3E}">
        <p14:creationId xmlns:p14="http://schemas.microsoft.com/office/powerpoint/2010/main" val="17625654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u="none" dirty="0">
                <a:solidFill>
                  <a:schemeClr val="bg1"/>
                </a:solidFill>
              </a:rPr>
              <a:t>One last tool for supporting discourse development is an interactive virtual notebook. This is an example of a teacher-created interactive virtual notebook in Google Slides. It provides sections for daily journaling as well as vocabulary support. Key vocabulary and sentence structures for a unit could be included so that students can easily refer to them when asked to produces extended discourse either orally or in writing.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u="none"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u="none" dirty="0">
                <a:solidFill>
                  <a:schemeClr val="bg1"/>
                </a:solidFill>
              </a:rPr>
              <a:t>The great thing about these interactive virtual notebooks is that they can easily be customized for your students needs.</a:t>
            </a:r>
            <a:r>
              <a:rPr lang="en-US" u="none" dirty="0">
                <a:solidFill>
                  <a:schemeClr val="bg1"/>
                </a:solidFill>
                <a:hlinkClick r:id="rId3">
                  <a:extLst>
                    <a:ext uri="{A12FA001-AC4F-418D-AE19-62706E023703}">
                      <ahyp:hlinkClr xmlns:ahyp="http://schemas.microsoft.com/office/drawing/2018/hyperlinkcolor" val="tx"/>
                    </a:ext>
                  </a:extLst>
                </a:hlinkClick>
              </a:rPr>
              <a:t> </a:t>
            </a:r>
          </a:p>
          <a:p>
            <a:endParaRPr lang="en-US" dirty="0">
              <a:solidFill>
                <a:srgbClr val="0000FF"/>
              </a:solidFill>
              <a:hlinkClick r:id="" action="ppaction://noaction">
                <a:extLst>
                  <a:ext uri="{A12FA001-AC4F-418D-AE19-62706E023703}">
                    <ahyp:hlinkClr xmlns:ahyp="http://schemas.microsoft.com/office/drawing/2018/hyperlinkcolor" val="tx"/>
                  </a:ext>
                </a:extLst>
              </a:hlinkClick>
            </a:endParaRPr>
          </a:p>
          <a:p>
            <a:endParaRPr lang="en-US" dirty="0">
              <a:solidFill>
                <a:srgbClr val="0000FF"/>
              </a:solidFill>
              <a:hlinkClick r:id="" action="ppaction://noaction">
                <a:extLst>
                  <a:ext uri="{A12FA001-AC4F-418D-AE19-62706E023703}">
                    <ahyp:hlinkClr xmlns:ahyp="http://schemas.microsoft.com/office/drawing/2018/hyperlinkcolor" val="tx"/>
                  </a:ext>
                </a:extLst>
              </a:hlinkClick>
            </a:endParaRPr>
          </a:p>
          <a:p>
            <a:r>
              <a:rPr lang="en-US" dirty="0">
                <a:solidFill>
                  <a:srgbClr val="0000FF"/>
                </a:solidFill>
                <a:hlinkClick r:id="" action="ppaction://noaction">
                  <a:extLst>
                    <a:ext uri="{A12FA001-AC4F-418D-AE19-62706E023703}">
                      <ahyp:hlinkClr xmlns:ahyp="http://schemas.microsoft.com/office/drawing/2018/hyperlinkcolor" val="tx"/>
                    </a:ext>
                  </a:extLst>
                </a:hlinkClick>
              </a:rPr>
              <a:t>https://docs.google.com/presentation/d/1ARsWbK__x5-B481SY2aF-BwZBz8MvSWOE32v-Q-buO8/edit?fbclid=IwAR0uHqqtGB5Wbd8cGFK8d3Z8OIIkne-4Xz5xzkgdTINf0czGbJHlb04SqlE#slide=id.g8232f7878f_1_1140</a:t>
            </a:r>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59</a:t>
            </a:fld>
            <a:endParaRPr lang="en-US"/>
          </a:p>
        </p:txBody>
      </p:sp>
    </p:spTree>
    <p:extLst>
      <p:ext uri="{BB962C8B-B14F-4D97-AF65-F5344CB8AC3E}">
        <p14:creationId xmlns:p14="http://schemas.microsoft.com/office/powerpoint/2010/main" val="2721823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We have created a Padlet of online resources for you as a way we can share relevant resources on supporting </a:t>
            </a:r>
            <a:r>
              <a:rPr lang="en-US" dirty="0" err="1"/>
              <a:t>ELLs’</a:t>
            </a:r>
            <a:r>
              <a:rPr lang="en-US" dirty="0"/>
              <a:t> academic language development in distance and hybrid learning environments. You can also use the Padlet to share your own resources and comment on this topic. Anyone who watches this on-demand webinar can add to the conversation at any time, and this Padlet will remain open indefinitely, so I encourage you to check on it periodically. </a:t>
            </a:r>
            <a:endParaRPr lang="en-US" dirty="0">
              <a:hlinkClick r:id="" action="ppaction://noaction"/>
            </a:endParaRPr>
          </a:p>
          <a:p>
            <a:endParaRPr lang="en-US" dirty="0">
              <a:hlinkClick r:id="" action="ppaction://noaction"/>
            </a:endParaRPr>
          </a:p>
        </p:txBody>
      </p:sp>
      <p:sp>
        <p:nvSpPr>
          <p:cNvPr id="4" name="Slide Number Placeholder 3"/>
          <p:cNvSpPr>
            <a:spLocks noGrp="1"/>
          </p:cNvSpPr>
          <p:nvPr>
            <p:ph type="sldNum" sz="quarter" idx="5"/>
          </p:nvPr>
        </p:nvSpPr>
        <p:spPr/>
        <p:txBody>
          <a:bodyPr/>
          <a:lstStyle/>
          <a:p>
            <a:fld id="{58EDFBC9-F4E7-C147-8A8C-BC79671C0294}" type="slidenum">
              <a:rPr lang="en-US" smtClean="0"/>
              <a:t>6</a:t>
            </a:fld>
            <a:endParaRPr lang="en-US"/>
          </a:p>
        </p:txBody>
      </p:sp>
    </p:spTree>
    <p:extLst>
      <p:ext uri="{BB962C8B-B14F-4D97-AF65-F5344CB8AC3E}">
        <p14:creationId xmlns:p14="http://schemas.microsoft.com/office/powerpoint/2010/main" val="20403644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stop and think.  What discourse level strategies do you currently use? Which discourse level strategies would you like to add to your instruction?</a:t>
            </a:r>
          </a:p>
          <a:p>
            <a:endParaRPr lang="en-US" dirty="0"/>
          </a:p>
          <a:p>
            <a:r>
              <a:rPr lang="en-US" dirty="0"/>
              <a:t>Pause the video now and take a moment to stop and reflect (</a:t>
            </a:r>
            <a:r>
              <a:rPr lang="en-US" i="1" dirty="0"/>
              <a:t>5 seconds</a:t>
            </a:r>
            <a:r>
              <a:rPr lang="en-US" dirty="0"/>
              <a:t>). </a:t>
            </a:r>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60</a:t>
            </a:fld>
            <a:endParaRPr lang="en-US"/>
          </a:p>
        </p:txBody>
      </p:sp>
    </p:spTree>
    <p:extLst>
      <p:ext uri="{BB962C8B-B14F-4D97-AF65-F5344CB8AC3E}">
        <p14:creationId xmlns:p14="http://schemas.microsoft.com/office/powerpoint/2010/main" val="13678934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had a chance to consider the language demands of a text or task and explore strategies for teaching various types of academic language, you will take some time to apply your learning. </a:t>
            </a:r>
          </a:p>
          <a:p>
            <a:endParaRPr lang="en-US" dirty="0"/>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61</a:t>
            </a:fld>
            <a:endParaRPr lang="en-US"/>
          </a:p>
        </p:txBody>
      </p:sp>
    </p:spTree>
    <p:extLst>
      <p:ext uri="{BB962C8B-B14F-4D97-AF65-F5344CB8AC3E}">
        <p14:creationId xmlns:p14="http://schemas.microsoft.com/office/powerpoint/2010/main" val="39850761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application activity, you will be analyzing the language demands of a text and planning for how to best address these language demands in a distance or hybrid learning environment. </a:t>
            </a:r>
          </a:p>
          <a:p>
            <a:endParaRPr lang="en-US" dirty="0"/>
          </a:p>
          <a:p>
            <a:r>
              <a:rPr lang="en-US" dirty="0"/>
              <a:t>The first step is to select a text.  In your tools packet, you will find sample text excerpts </a:t>
            </a:r>
            <a:r>
              <a:rPr lang="en-US" b="1" dirty="0"/>
              <a:t>starting on page 4</a:t>
            </a:r>
            <a:r>
              <a:rPr lang="en-US" dirty="0"/>
              <a:t>.  These sample text excerpts include texts appropriate at all grade bands K through 12.  You will select a text that is appropriate for the grade level you work with. Or, if you have your own text that you will be teaching in the near future, please consider completing this application activity using your own text. </a:t>
            </a:r>
          </a:p>
        </p:txBody>
      </p:sp>
      <p:sp>
        <p:nvSpPr>
          <p:cNvPr id="4" name="Slide Number Placeholder 3"/>
          <p:cNvSpPr>
            <a:spLocks noGrp="1"/>
          </p:cNvSpPr>
          <p:nvPr>
            <p:ph type="sldNum" sz="quarter" idx="5"/>
          </p:nvPr>
        </p:nvSpPr>
        <p:spPr/>
        <p:txBody>
          <a:bodyPr/>
          <a:lstStyle/>
          <a:p>
            <a:fld id="{58EDFBC9-F4E7-C147-8A8C-BC79671C0294}" type="slidenum">
              <a:rPr lang="en-US" smtClean="0"/>
              <a:t>62</a:t>
            </a:fld>
            <a:endParaRPr lang="en-US"/>
          </a:p>
        </p:txBody>
      </p:sp>
    </p:spTree>
    <p:extLst>
      <p:ext uri="{BB962C8B-B14F-4D97-AF65-F5344CB8AC3E}">
        <p14:creationId xmlns:p14="http://schemas.microsoft.com/office/powerpoint/2010/main" val="32063845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a:t>
            </a:r>
            <a:r>
              <a:rPr lang="en-US" baseline="30000" dirty="0"/>
              <a:t>nd</a:t>
            </a:r>
            <a:r>
              <a:rPr lang="en-US" dirty="0"/>
              <a:t> step is to analyze the language demands of the text. To do so, use the checklist for increasing academic language awareness available in your tools packet </a:t>
            </a:r>
            <a:r>
              <a:rPr lang="en-US" b="1" dirty="0"/>
              <a:t>on page 2</a:t>
            </a:r>
            <a:r>
              <a:rPr lang="en-US" dirty="0"/>
              <a:t>. This tool will help you to determine which elements of academic language may be challenging for ELLs, and therefore will need to be explicitly taught. </a:t>
            </a:r>
          </a:p>
        </p:txBody>
      </p:sp>
      <p:sp>
        <p:nvSpPr>
          <p:cNvPr id="4" name="Slide Number Placeholder 3"/>
          <p:cNvSpPr>
            <a:spLocks noGrp="1"/>
          </p:cNvSpPr>
          <p:nvPr>
            <p:ph type="sldNum" sz="quarter" idx="5"/>
          </p:nvPr>
        </p:nvSpPr>
        <p:spPr/>
        <p:txBody>
          <a:bodyPr/>
          <a:lstStyle/>
          <a:p>
            <a:fld id="{58EDFBC9-F4E7-C147-8A8C-BC79671C0294}" type="slidenum">
              <a:rPr lang="en-US" smtClean="0"/>
              <a:t>63</a:t>
            </a:fld>
            <a:endParaRPr lang="en-US"/>
          </a:p>
        </p:txBody>
      </p:sp>
    </p:spTree>
    <p:extLst>
      <p:ext uri="{BB962C8B-B14F-4D97-AF65-F5344CB8AC3E}">
        <p14:creationId xmlns:p14="http://schemas.microsoft.com/office/powerpoint/2010/main" val="5663570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in this activity is to plan for instruction.  In your tools packet </a:t>
            </a:r>
            <a:r>
              <a:rPr lang="en-US" b="1" dirty="0"/>
              <a:t>on page 11 </a:t>
            </a:r>
            <a:r>
              <a:rPr lang="en-US" dirty="0"/>
              <a:t>you will find the academic language planning template. Use this document plan for how you will teach each element of academic language you identified in a distance or hybrid learning environment. </a:t>
            </a:r>
          </a:p>
        </p:txBody>
      </p:sp>
      <p:sp>
        <p:nvSpPr>
          <p:cNvPr id="4" name="Slide Number Placeholder 3"/>
          <p:cNvSpPr>
            <a:spLocks noGrp="1"/>
          </p:cNvSpPr>
          <p:nvPr>
            <p:ph type="sldNum" sz="quarter" idx="5"/>
          </p:nvPr>
        </p:nvSpPr>
        <p:spPr/>
        <p:txBody>
          <a:bodyPr/>
          <a:lstStyle/>
          <a:p>
            <a:fld id="{58EDFBC9-F4E7-C147-8A8C-BC79671C0294}" type="slidenum">
              <a:rPr lang="en-US" smtClean="0"/>
              <a:t>64</a:t>
            </a:fld>
            <a:endParaRPr lang="en-US"/>
          </a:p>
        </p:txBody>
      </p:sp>
    </p:spTree>
    <p:extLst>
      <p:ext uri="{BB962C8B-B14F-4D97-AF65-F5344CB8AC3E}">
        <p14:creationId xmlns:p14="http://schemas.microsoft.com/office/powerpoint/2010/main" val="21240513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review, you will first select a text.  Then you will use the checklist for increasing academic language awareness to analyze the language demands of the text and determine which elements of academic language to text. Finally, you will use the academic language planning template to plan for how you will teach the elements of academic language you identified in a distance or hybrid learning environment. All of the resources for this activity can be found in your tools packet. </a:t>
            </a:r>
          </a:p>
          <a:p>
            <a:endParaRPr lang="en-US" dirty="0"/>
          </a:p>
          <a:p>
            <a:r>
              <a:rPr lang="en-US" dirty="0"/>
              <a:t>Please pause the video now and complete the application activity. </a:t>
            </a:r>
          </a:p>
        </p:txBody>
      </p:sp>
      <p:sp>
        <p:nvSpPr>
          <p:cNvPr id="4" name="Slide Number Placeholder 3"/>
          <p:cNvSpPr>
            <a:spLocks noGrp="1"/>
          </p:cNvSpPr>
          <p:nvPr>
            <p:ph type="sldNum" sz="quarter" idx="5"/>
          </p:nvPr>
        </p:nvSpPr>
        <p:spPr/>
        <p:txBody>
          <a:bodyPr/>
          <a:lstStyle/>
          <a:p>
            <a:fld id="{58EDFBC9-F4E7-C147-8A8C-BC79671C0294}" type="slidenum">
              <a:rPr lang="en-US" smtClean="0"/>
              <a:t>65</a:t>
            </a:fld>
            <a:endParaRPr lang="en-US"/>
          </a:p>
        </p:txBody>
      </p:sp>
    </p:spTree>
    <p:extLst>
      <p:ext uri="{BB962C8B-B14F-4D97-AF65-F5344CB8AC3E}">
        <p14:creationId xmlns:p14="http://schemas.microsoft.com/office/powerpoint/2010/main" val="24475857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had a chance to apply your learning, it is time to wrap up our webinar. </a:t>
            </a:r>
          </a:p>
        </p:txBody>
      </p:sp>
      <p:sp>
        <p:nvSpPr>
          <p:cNvPr id="4" name="Slide Number Placeholder 3"/>
          <p:cNvSpPr>
            <a:spLocks noGrp="1"/>
          </p:cNvSpPr>
          <p:nvPr>
            <p:ph type="sldNum" sz="quarter" idx="10"/>
          </p:nvPr>
        </p:nvSpPr>
        <p:spPr/>
        <p:txBody>
          <a:bodyPr/>
          <a:lstStyle/>
          <a:p>
            <a:fld id="{58EDFBC9-F4E7-C147-8A8C-BC79671C0294}" type="slidenum">
              <a:rPr lang="en-US" smtClean="0"/>
              <a:t>66</a:t>
            </a:fld>
            <a:endParaRPr lang="en-US"/>
          </a:p>
        </p:txBody>
      </p:sp>
    </p:spTree>
    <p:extLst>
      <p:ext uri="{BB962C8B-B14F-4D97-AF65-F5344CB8AC3E}">
        <p14:creationId xmlns:p14="http://schemas.microsoft.com/office/powerpoint/2010/main" val="32545202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There are four</a:t>
            </a:r>
            <a:r>
              <a:rPr lang="en-US" baseline="0" dirty="0"/>
              <a:t> </a:t>
            </a:r>
            <a:r>
              <a:rPr lang="en-US" dirty="0"/>
              <a:t>objectives for this session. </a:t>
            </a:r>
            <a:r>
              <a:rPr lang="en-US" baseline="0" dirty="0"/>
              <a:t> It is expected that by the end of the </a:t>
            </a:r>
            <a:r>
              <a:rPr lang="en-US" dirty="0"/>
              <a:t>session</a:t>
            </a:r>
            <a:r>
              <a:rPr lang="en-US" baseline="0" dirty="0"/>
              <a:t> you will be able to</a:t>
            </a:r>
            <a:r>
              <a:rPr lang="is-IS" baseline="0" dirty="0"/>
              <a:t>…</a:t>
            </a:r>
          </a:p>
          <a:p>
            <a:pPr defTabSz="465887">
              <a:defRPr/>
            </a:pPr>
            <a:endParaRPr lang="is-IS" baseline="0" dirty="0"/>
          </a:p>
          <a:p>
            <a:pPr marL="342900" marR="0" lvl="0" indent="-342900">
              <a:spcBef>
                <a:spcPts val="0"/>
              </a:spcBef>
              <a:spcAft>
                <a:spcPts val="0"/>
              </a:spcAft>
              <a:buFont typeface="+mj-lt"/>
              <a:buAutoNum type="arabicPeriod"/>
            </a:pPr>
            <a:r>
              <a:rPr lang="en-US" sz="1200" b="1" dirty="0">
                <a:effectLst/>
                <a:latin typeface="Calibri" panose="020F0502020204030204" pitchFamily="34" charset="0"/>
                <a:ea typeface="Times New Roman" panose="02020603050405020304" pitchFamily="18" charset="0"/>
              </a:rPr>
              <a:t>Define</a:t>
            </a:r>
            <a:r>
              <a:rPr lang="en-US" sz="1200" dirty="0">
                <a:effectLst/>
                <a:latin typeface="Calibri" panose="020F0502020204030204" pitchFamily="34" charset="0"/>
                <a:ea typeface="Times New Roman" panose="02020603050405020304" pitchFamily="18" charset="0"/>
              </a:rPr>
              <a:t> the importance of teaching academic language to ELLs in distance and hybrid settings.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200" b="1" dirty="0">
                <a:effectLst/>
                <a:latin typeface="Calibri" panose="020F0502020204030204" pitchFamily="34" charset="0"/>
                <a:ea typeface="Times New Roman" panose="02020603050405020304" pitchFamily="18" charset="0"/>
              </a:rPr>
              <a:t>Describe </a:t>
            </a:r>
            <a:r>
              <a:rPr lang="en-US" sz="1200" dirty="0">
                <a:effectLst/>
                <a:latin typeface="Calibri" panose="020F0502020204030204" pitchFamily="34" charset="0"/>
                <a:ea typeface="Times New Roman" panose="02020603050405020304" pitchFamily="18" charset="0"/>
              </a:rPr>
              <a:t>strategies for selecting academic vocabulary to focus on during distance and hybrid instruction.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200" b="1" dirty="0">
                <a:effectLst/>
                <a:latin typeface="Calibri" panose="020F0502020204030204" pitchFamily="34" charset="0"/>
                <a:ea typeface="Times New Roman" panose="02020603050405020304" pitchFamily="18" charset="0"/>
              </a:rPr>
              <a:t>Explore </a:t>
            </a:r>
            <a:r>
              <a:rPr lang="en-US" sz="1200" dirty="0">
                <a:effectLst/>
                <a:latin typeface="Calibri" panose="020F0502020204030204" pitchFamily="34" charset="0"/>
                <a:ea typeface="Times New Roman" panose="02020603050405020304" pitchFamily="18" charset="0"/>
              </a:rPr>
              <a:t>research-based strategies for supporting </a:t>
            </a:r>
            <a:r>
              <a:rPr lang="en-US" sz="1200" dirty="0" err="1">
                <a:effectLst/>
                <a:latin typeface="Calibri" panose="020F0502020204030204" pitchFamily="34" charset="0"/>
                <a:ea typeface="Times New Roman" panose="02020603050405020304" pitchFamily="18" charset="0"/>
              </a:rPr>
              <a:t>ELLs’</a:t>
            </a:r>
            <a:r>
              <a:rPr lang="en-US" sz="1200" dirty="0">
                <a:effectLst/>
                <a:latin typeface="Calibri" panose="020F0502020204030204" pitchFamily="34" charset="0"/>
                <a:ea typeface="Times New Roman" panose="02020603050405020304" pitchFamily="18" charset="0"/>
              </a:rPr>
              <a:t> academic language development at the word, sentence, and discourse levels.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200" b="1" dirty="0">
                <a:effectLst/>
                <a:latin typeface="Calibri" panose="020F0502020204030204" pitchFamily="34" charset="0"/>
                <a:ea typeface="Times New Roman" panose="02020603050405020304" pitchFamily="18" charset="0"/>
              </a:rPr>
              <a:t>Apply </a:t>
            </a:r>
            <a:r>
              <a:rPr lang="en-US" sz="1200" dirty="0">
                <a:effectLst/>
                <a:latin typeface="Calibri" panose="020F0502020204030204" pitchFamily="34" charset="0"/>
                <a:ea typeface="Times New Roman" panose="02020603050405020304" pitchFamily="18" charset="0"/>
              </a:rPr>
              <a:t>strategies for supporting </a:t>
            </a:r>
            <a:r>
              <a:rPr lang="en-US" sz="1200" dirty="0" err="1">
                <a:effectLst/>
                <a:latin typeface="Calibri" panose="020F0502020204030204" pitchFamily="34" charset="0"/>
                <a:ea typeface="Times New Roman" panose="02020603050405020304" pitchFamily="18" charset="0"/>
              </a:rPr>
              <a:t>ELLs’</a:t>
            </a:r>
            <a:r>
              <a:rPr lang="en-US" sz="1200" dirty="0">
                <a:effectLst/>
                <a:latin typeface="Calibri" panose="020F0502020204030204" pitchFamily="34" charset="0"/>
                <a:ea typeface="Times New Roman" panose="02020603050405020304" pitchFamily="18" charset="0"/>
              </a:rPr>
              <a:t> academic language development in a distance or hybrid setting.  </a:t>
            </a:r>
            <a:endParaRPr lang="en-US" sz="1200" dirty="0">
              <a:effectLst/>
              <a:latin typeface="Calibri" panose="020F0502020204030204" pitchFamily="34" charset="0"/>
              <a:ea typeface="Calibri" panose="020F0502020204030204" pitchFamily="34" charset="0"/>
            </a:endParaRPr>
          </a:p>
          <a:p>
            <a:pPr defTabSz="465887">
              <a:defRPr/>
            </a:pPr>
            <a:endParaRPr lang="en-US" baseline="0" dirty="0">
              <a:cs typeface="+mn-lt"/>
            </a:endParaRPr>
          </a:p>
          <a:p>
            <a:pPr defTabSz="465887">
              <a:defRPr/>
            </a:pPr>
            <a:r>
              <a:rPr lang="en-US" baseline="0" dirty="0">
                <a:cs typeface="+mn-lt"/>
              </a:rPr>
              <a:t>This presentation is divided into four sections framed around these objectives. </a:t>
            </a:r>
            <a:endParaRPr lang="en-US" dirty="0">
              <a:cs typeface="+mn-lt"/>
            </a:endParaRPr>
          </a:p>
          <a:p>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67</a:t>
            </a:fld>
            <a:endParaRPr lang="en-US"/>
          </a:p>
        </p:txBody>
      </p:sp>
    </p:spTree>
    <p:extLst>
      <p:ext uri="{BB962C8B-B14F-4D97-AF65-F5344CB8AC3E}">
        <p14:creationId xmlns:p14="http://schemas.microsoft.com/office/powerpoint/2010/main" val="24918281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This concludes the webinar. I’d like to thank you for joining me in exploring this important topic. Again, my name is Meghan Gregoire-Smith, and it has been my pleasure to share research and strategies for supporting </a:t>
            </a:r>
            <a:r>
              <a:rPr lang="en-US" dirty="0" err="1"/>
              <a:t>ELLs’</a:t>
            </a:r>
            <a:r>
              <a:rPr lang="en-US" dirty="0"/>
              <a:t> academic language development in distance and hybrid learning. Thank you again for all the work you are doing to support students through uncertain times. You can contact us and connect with our team on Twitter or Facebook to continue conversations critical to the success of ELLs. Thank you so much. </a:t>
            </a:r>
          </a:p>
          <a:p>
            <a:endParaRPr lang="en-US" dirty="0"/>
          </a:p>
          <a:p>
            <a:endParaRPr lang="en-US" dirty="0"/>
          </a:p>
        </p:txBody>
      </p:sp>
      <p:sp>
        <p:nvSpPr>
          <p:cNvPr id="4" name="Slide Number Placeholder 3"/>
          <p:cNvSpPr>
            <a:spLocks noGrp="1"/>
          </p:cNvSpPr>
          <p:nvPr>
            <p:ph type="sldNum" sz="quarter" idx="5"/>
          </p:nvPr>
        </p:nvSpPr>
        <p:spPr/>
        <p:txBody>
          <a:bodyPr/>
          <a:lstStyle/>
          <a:p>
            <a:fld id="{58EDFBC9-F4E7-C147-8A8C-BC79671C0294}" type="slidenum">
              <a:rPr lang="en-US" smtClean="0"/>
              <a:t>68</a:t>
            </a:fld>
            <a:endParaRPr lang="en-US"/>
          </a:p>
        </p:txBody>
      </p:sp>
    </p:spTree>
    <p:extLst>
      <p:ext uri="{BB962C8B-B14F-4D97-AF65-F5344CB8AC3E}">
        <p14:creationId xmlns:p14="http://schemas.microsoft.com/office/powerpoint/2010/main" val="1290990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webinar you will see three icons.  The lightbulb icon indicates that a “stop and think” reflection question will be posed.  The page icon indicates that the resource referenced is available in your tools packet.  The Padlet icon indicates that the resource referenced is available on our Padlet of resources. </a:t>
            </a:r>
          </a:p>
        </p:txBody>
      </p:sp>
      <p:sp>
        <p:nvSpPr>
          <p:cNvPr id="4" name="Slide Number Placeholder 3"/>
          <p:cNvSpPr>
            <a:spLocks noGrp="1"/>
          </p:cNvSpPr>
          <p:nvPr>
            <p:ph type="sldNum" sz="quarter" idx="5"/>
          </p:nvPr>
        </p:nvSpPr>
        <p:spPr/>
        <p:txBody>
          <a:bodyPr/>
          <a:lstStyle/>
          <a:p>
            <a:fld id="{58EDFBC9-F4E7-C147-8A8C-BC79671C0294}" type="slidenum">
              <a:rPr lang="en-US" smtClean="0"/>
              <a:t>7</a:t>
            </a:fld>
            <a:endParaRPr lang="en-US"/>
          </a:p>
        </p:txBody>
      </p:sp>
    </p:spTree>
    <p:extLst>
      <p:ext uri="{BB962C8B-B14F-4D97-AF65-F5344CB8AC3E}">
        <p14:creationId xmlns:p14="http://schemas.microsoft.com/office/powerpoint/2010/main" val="146396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also sharing links to our distance and hybrid learning resources Padlet and our free webinar archive. Be sure to check these out! While New York uses the term English Language Learner or ELLs, we use the term English Learner or EL throughout this resource. </a:t>
            </a:r>
          </a:p>
        </p:txBody>
      </p:sp>
      <p:sp>
        <p:nvSpPr>
          <p:cNvPr id="4" name="Slide Number Placeholder 3"/>
          <p:cNvSpPr>
            <a:spLocks noGrp="1"/>
          </p:cNvSpPr>
          <p:nvPr>
            <p:ph type="sldNum" sz="quarter" idx="5"/>
          </p:nvPr>
        </p:nvSpPr>
        <p:spPr/>
        <p:txBody>
          <a:bodyPr/>
          <a:lstStyle/>
          <a:p>
            <a:fld id="{58EDFBC9-F4E7-C147-8A8C-BC79671C0294}" type="slidenum">
              <a:rPr lang="en-US" smtClean="0"/>
              <a:t>8</a:t>
            </a:fld>
            <a:endParaRPr lang="en-US"/>
          </a:p>
        </p:txBody>
      </p:sp>
    </p:spTree>
    <p:extLst>
      <p:ext uri="{BB962C8B-B14F-4D97-AF65-F5344CB8AC3E}">
        <p14:creationId xmlns:p14="http://schemas.microsoft.com/office/powerpoint/2010/main" val="265273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be drawing from Chapters 5 and 6 of Diane Staehr Fenner and Sydney Snyder’s book, Unlocking English Learner’s Potential – Strategies for Making Content Accessible. This text provides practical ideas that can be easily be implemented into any classroom environment. </a:t>
            </a:r>
          </a:p>
          <a:p>
            <a:endParaRPr lang="en-US" dirty="0"/>
          </a:p>
          <a:p>
            <a:r>
              <a:rPr lang="en-US" dirty="0"/>
              <a:t>More information about this book can be found on the Padlet. </a:t>
            </a:r>
          </a:p>
        </p:txBody>
      </p:sp>
      <p:sp>
        <p:nvSpPr>
          <p:cNvPr id="4" name="Slide Number Placeholder 3"/>
          <p:cNvSpPr>
            <a:spLocks noGrp="1"/>
          </p:cNvSpPr>
          <p:nvPr>
            <p:ph type="sldNum" sz="quarter" idx="10"/>
          </p:nvPr>
        </p:nvSpPr>
        <p:spPr/>
        <p:txBody>
          <a:bodyPr/>
          <a:lstStyle/>
          <a:p>
            <a:fld id="{58EDFBC9-F4E7-C147-8A8C-BC79671C0294}" type="slidenum">
              <a:rPr lang="en-US" smtClean="0"/>
              <a:t>9</a:t>
            </a:fld>
            <a:endParaRPr lang="en-US" dirty="0"/>
          </a:p>
        </p:txBody>
      </p:sp>
    </p:spTree>
    <p:extLst>
      <p:ext uri="{BB962C8B-B14F-4D97-AF65-F5344CB8AC3E}">
        <p14:creationId xmlns:p14="http://schemas.microsoft.com/office/powerpoint/2010/main" val="1936588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Slide-Blu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3A1073-ABDF-B540-AD02-6CEB8ADD61C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9750"/>
            <a:ext cx="9144000" cy="2273300"/>
          </a:xfrm>
          <a:prstGeom prst="rect">
            <a:avLst/>
          </a:prstGeom>
          <a:effectLst>
            <a:outerShdw blurRad="50800" dist="38100" dir="2700000" algn="tl" rotWithShape="0">
              <a:prstClr val="black">
                <a:alpha val="40000"/>
              </a:prstClr>
            </a:outerShdw>
          </a:effectLst>
        </p:spPr>
      </p:pic>
      <p:pic>
        <p:nvPicPr>
          <p:cNvPr id="6" name="Picture 5" descr="eTeachNY logo">
            <a:extLst>
              <a:ext uri="{FF2B5EF4-FFF2-40B4-BE49-F238E27FC236}">
                <a16:creationId xmlns:a16="http://schemas.microsoft.com/office/drawing/2014/main" id="{5EF797F9-CDF7-DF40-94AA-8F7EB27CC549}"/>
              </a:ext>
            </a:extLst>
          </p:cNvPr>
          <p:cNvPicPr>
            <a:picLocks noChangeAspect="1"/>
          </p:cNvPicPr>
          <p:nvPr/>
        </p:nvPicPr>
        <p:blipFill>
          <a:blip r:embed="rId3"/>
          <a:stretch>
            <a:fillRect/>
          </a:stretch>
        </p:blipFill>
        <p:spPr>
          <a:xfrm>
            <a:off x="1870035" y="773686"/>
            <a:ext cx="3893177" cy="1734819"/>
          </a:xfrm>
          <a:prstGeom prst="rect">
            <a:avLst/>
          </a:prstGeom>
        </p:spPr>
      </p:pic>
      <p:sp>
        <p:nvSpPr>
          <p:cNvPr id="2" name="Title 1"/>
          <p:cNvSpPr>
            <a:spLocks noGrp="1"/>
          </p:cNvSpPr>
          <p:nvPr>
            <p:ph type="ctrTitle"/>
          </p:nvPr>
        </p:nvSpPr>
        <p:spPr>
          <a:xfrm>
            <a:off x="1870035" y="3052478"/>
            <a:ext cx="5502315" cy="1682768"/>
          </a:xfrm>
          <a:prstGeom prst="rect">
            <a:avLst/>
          </a:prstGeom>
        </p:spPr>
        <p:txBody>
          <a:bodyPr lIns="0" tIns="0" rIns="0" bIns="0" anchor="t">
            <a:spAutoFit/>
          </a:bodyPr>
          <a:lstStyle>
            <a:lvl1pPr algn="l">
              <a:defRPr lang="en-US" sz="4050" b="1" i="0" kern="1200" cap="all" spc="75" baseline="0" dirty="0">
                <a:solidFill>
                  <a:schemeClr val="bg1"/>
                </a:solidFill>
                <a:latin typeface="+mj-lt"/>
                <a:ea typeface="+mj-ea"/>
                <a:cs typeface="Arial" panose="020B0604020202020204" pitchFamily="34" charset="0"/>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7DE9FF19-36EE-514F-8C01-194D8D10F9F8}"/>
              </a:ext>
            </a:extLst>
          </p:cNvPr>
          <p:cNvSpPr>
            <a:spLocks noGrp="1"/>
          </p:cNvSpPr>
          <p:nvPr>
            <p:ph sz="quarter" idx="10"/>
          </p:nvPr>
        </p:nvSpPr>
        <p:spPr>
          <a:xfrm>
            <a:off x="1870473" y="5730766"/>
            <a:ext cx="5501878" cy="276999"/>
          </a:xfrm>
        </p:spPr>
        <p:txBody>
          <a:bodyPr lIns="0" tIns="0" rIns="0" bIns="0">
            <a:spAutoFit/>
          </a:bodyPr>
          <a:lstStyle>
            <a:lvl1pPr marL="0" indent="0">
              <a:buNone/>
              <a:defRPr sz="1800">
                <a:solidFill>
                  <a:schemeClr val="bg1"/>
                </a:solidFill>
              </a:defRPr>
            </a:lvl1pPr>
            <a:lvl2pPr marL="171450" indent="0">
              <a:buNone/>
              <a:defRPr>
                <a:solidFill>
                  <a:schemeClr val="bg1"/>
                </a:solidFill>
              </a:defRPr>
            </a:lvl2pPr>
            <a:lvl3pPr marL="342900" indent="0">
              <a:buNone/>
              <a:defRPr>
                <a:solidFill>
                  <a:schemeClr val="bg1"/>
                </a:solidFill>
              </a:defRPr>
            </a:lvl3pPr>
            <a:lvl4pPr marL="514350" indent="0">
              <a:buNone/>
              <a:defRPr>
                <a:solidFill>
                  <a:schemeClr val="bg1"/>
                </a:solidFill>
              </a:defRPr>
            </a:lvl4pPr>
            <a:lvl5pPr marL="685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4986993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side_LargeQuot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539750"/>
            <a:ext cx="882015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hasCustomPrompt="1"/>
          </p:nvPr>
        </p:nvSpPr>
        <p:spPr>
          <a:xfrm>
            <a:off x="742950" y="1676401"/>
            <a:ext cx="6000750" cy="2857873"/>
          </a:xfrm>
        </p:spPr>
        <p:txBody>
          <a:bodyPr wrap="square" lIns="0" rIns="0" anchor="ctr" anchorCtr="0">
            <a:noAutofit/>
          </a:bodyPr>
          <a:lstStyle>
            <a:lvl1pPr>
              <a:defRPr sz="3300">
                <a:solidFill>
                  <a:schemeClr val="bg1"/>
                </a:solidFill>
              </a:defRPr>
            </a:lvl1pPr>
          </a:lstStyle>
          <a:p>
            <a:r>
              <a:rPr lang="en-US" dirty="0"/>
              <a:t>“Large quote”</a:t>
            </a:r>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lvl1pPr>
              <a:defRPr>
                <a:solidFill>
                  <a:schemeClr val="bg1"/>
                </a:solidFill>
              </a:defRPr>
            </a:lvl1pPr>
          </a:lstStyle>
          <a:p>
            <a:fld id="{AC0B22CB-5A8F-A645-9F1B-055478FF4CA5}" type="slidenum">
              <a:rPr lang="en-US" smtClean="0"/>
              <a:t>‹#›</a:t>
            </a:fld>
            <a:endParaRPr lang="en-US"/>
          </a:p>
        </p:txBody>
      </p:sp>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hasCustomPrompt="1"/>
          </p:nvPr>
        </p:nvSpPr>
        <p:spPr>
          <a:xfrm>
            <a:off x="742950" y="4693024"/>
            <a:ext cx="6000750" cy="533400"/>
          </a:xfrm>
        </p:spPr>
        <p:txBody>
          <a:bodyPr/>
          <a:lstStyle>
            <a:lvl1pPr marL="0" indent="0">
              <a:buClrTx/>
              <a:buNone/>
              <a:defRPr>
                <a:solidFill>
                  <a:schemeClr val="bg1"/>
                </a:solidFill>
              </a:defRPr>
            </a:lvl1pPr>
            <a:lvl2pPr marL="171450" indent="0">
              <a:buClrTx/>
              <a:buNone/>
              <a:defRPr>
                <a:solidFill>
                  <a:schemeClr val="tx1"/>
                </a:solidFill>
              </a:defRPr>
            </a:lvl2pPr>
            <a:lvl3pPr marL="342900" indent="0">
              <a:buClrTx/>
              <a:buNone/>
              <a:defRPr>
                <a:solidFill>
                  <a:schemeClr val="tx1"/>
                </a:solidFill>
              </a:defRPr>
            </a:lvl3pPr>
            <a:lvl4pPr marL="514350" indent="0">
              <a:buClrTx/>
              <a:buNone/>
              <a:defRPr>
                <a:solidFill>
                  <a:schemeClr val="tx1"/>
                </a:solidFill>
              </a:defRPr>
            </a:lvl4pPr>
            <a:lvl5pPr marL="685800" indent="0">
              <a:buClrTx/>
              <a:buNone/>
              <a:defRPr>
                <a:solidFill>
                  <a:schemeClr val="tx1"/>
                </a:solidFill>
              </a:defRPr>
            </a:lvl5pPr>
          </a:lstStyle>
          <a:p>
            <a:pPr lvl="0"/>
            <a:r>
              <a:rPr lang="en-US" dirty="0"/>
              <a:t>— </a:t>
            </a:r>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389049750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losingSlid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382"/>
          <a:stretch/>
        </p:blipFill>
        <p:spPr>
          <a:xfrm>
            <a:off x="1276350" y="539750"/>
            <a:ext cx="693420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p:nvPr>
        </p:nvSpPr>
        <p:spPr>
          <a:xfrm>
            <a:off x="1657350" y="3456353"/>
            <a:ext cx="5257800" cy="415498"/>
          </a:xfrm>
        </p:spPr>
        <p:txBody>
          <a:bodyPr wrap="square" lIns="0" rIns="0" anchor="t" anchorCtr="0">
            <a:spAutoFit/>
          </a:bodyPr>
          <a:lstStyle>
            <a:lvl1pPr>
              <a:defRPr sz="3000">
                <a:solidFill>
                  <a:schemeClr val="tx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lvl1pPr>
              <a:defRPr>
                <a:solidFill>
                  <a:schemeClr val="bg1"/>
                </a:solidFill>
              </a:defRPr>
            </a:lvl1pPr>
          </a:lstStyle>
          <a:p>
            <a:fld id="{AC0B22CB-5A8F-A645-9F1B-055478FF4CA5}" type="slidenum">
              <a:rPr lang="en-US" smtClean="0"/>
              <a:t>‹#›</a:t>
            </a:fld>
            <a:endParaRPr lang="en-US"/>
          </a:p>
        </p:txBody>
      </p:sp>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p:nvPr>
        </p:nvSpPr>
        <p:spPr>
          <a:xfrm>
            <a:off x="1657350" y="4267200"/>
            <a:ext cx="4800600" cy="1447800"/>
          </a:xfrm>
        </p:spPr>
        <p:txBody>
          <a:bodyPr/>
          <a:lstStyle>
            <a:lvl1pPr marL="0" indent="0">
              <a:buClrTx/>
              <a:buNone/>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p:txBody>
      </p:sp>
      <p:pic>
        <p:nvPicPr>
          <p:cNvPr id="8" name="Picture 7" descr="eTeachNY logo">
            <a:extLst>
              <a:ext uri="{FF2B5EF4-FFF2-40B4-BE49-F238E27FC236}">
                <a16:creationId xmlns:a16="http://schemas.microsoft.com/office/drawing/2014/main" id="{F318AA7C-2A1A-2D4B-8402-843C909772EE}"/>
              </a:ext>
            </a:extLst>
          </p:cNvPr>
          <p:cNvPicPr>
            <a:picLocks noChangeAspect="1"/>
          </p:cNvPicPr>
          <p:nvPr/>
        </p:nvPicPr>
        <p:blipFill>
          <a:blip r:embed="rId3"/>
          <a:srcRect/>
          <a:stretch/>
        </p:blipFill>
        <p:spPr>
          <a:xfrm>
            <a:off x="1633818" y="1219200"/>
            <a:ext cx="4104088" cy="1828800"/>
          </a:xfrm>
          <a:prstGeom prst="rect">
            <a:avLst/>
          </a:prstGeom>
        </p:spPr>
      </p:pic>
    </p:spTree>
    <p:extLst>
      <p:ext uri="{BB962C8B-B14F-4D97-AF65-F5344CB8AC3E}">
        <p14:creationId xmlns:p14="http://schemas.microsoft.com/office/powerpoint/2010/main" val="217102172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Slide-Green">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3A1073-ABDF-B540-AD02-6CEB8ADD61C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9750"/>
            <a:ext cx="9144000" cy="2273300"/>
          </a:xfrm>
          <a:prstGeom prst="rect">
            <a:avLst/>
          </a:prstGeom>
          <a:effectLst>
            <a:outerShdw blurRad="50800" dist="38100" dir="2700000" algn="tl" rotWithShape="0">
              <a:prstClr val="black">
                <a:alpha val="40000"/>
              </a:prstClr>
            </a:outerShdw>
          </a:effectLst>
        </p:spPr>
      </p:pic>
      <p:pic>
        <p:nvPicPr>
          <p:cNvPr id="6" name="Picture 5" descr="eTeachNY logo">
            <a:extLst>
              <a:ext uri="{FF2B5EF4-FFF2-40B4-BE49-F238E27FC236}">
                <a16:creationId xmlns:a16="http://schemas.microsoft.com/office/drawing/2014/main" id="{5EF797F9-CDF7-DF40-94AA-8F7EB27CC549}"/>
              </a:ext>
            </a:extLst>
          </p:cNvPr>
          <p:cNvPicPr>
            <a:picLocks noChangeAspect="1"/>
          </p:cNvPicPr>
          <p:nvPr/>
        </p:nvPicPr>
        <p:blipFill>
          <a:blip r:embed="rId3"/>
          <a:stretch>
            <a:fillRect/>
          </a:stretch>
        </p:blipFill>
        <p:spPr>
          <a:xfrm>
            <a:off x="1870035" y="773686"/>
            <a:ext cx="3893177" cy="1734819"/>
          </a:xfrm>
          <a:prstGeom prst="rect">
            <a:avLst/>
          </a:prstGeom>
        </p:spPr>
      </p:pic>
      <p:sp>
        <p:nvSpPr>
          <p:cNvPr id="2" name="Title 1"/>
          <p:cNvSpPr>
            <a:spLocks noGrp="1"/>
          </p:cNvSpPr>
          <p:nvPr>
            <p:ph type="ctrTitle"/>
          </p:nvPr>
        </p:nvSpPr>
        <p:spPr>
          <a:xfrm>
            <a:off x="1870035" y="3052478"/>
            <a:ext cx="5502315" cy="1682768"/>
          </a:xfrm>
          <a:prstGeom prst="rect">
            <a:avLst/>
          </a:prstGeom>
        </p:spPr>
        <p:txBody>
          <a:bodyPr lIns="0" tIns="0" rIns="0" bIns="0" anchor="t">
            <a:spAutoFit/>
          </a:bodyPr>
          <a:lstStyle>
            <a:lvl1pPr algn="l">
              <a:defRPr lang="en-US" sz="4050" b="1" i="0" kern="1200" cap="all" spc="75" baseline="0" dirty="0">
                <a:solidFill>
                  <a:schemeClr val="tx1"/>
                </a:solidFill>
                <a:latin typeface="+mj-lt"/>
                <a:ea typeface="+mj-ea"/>
                <a:cs typeface="Arial" panose="020B0604020202020204" pitchFamily="34" charset="0"/>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7DE9FF19-36EE-514F-8C01-194D8D10F9F8}"/>
              </a:ext>
            </a:extLst>
          </p:cNvPr>
          <p:cNvSpPr>
            <a:spLocks noGrp="1"/>
          </p:cNvSpPr>
          <p:nvPr>
            <p:ph sz="quarter" idx="10"/>
          </p:nvPr>
        </p:nvSpPr>
        <p:spPr>
          <a:xfrm>
            <a:off x="1870473" y="5730766"/>
            <a:ext cx="5501878" cy="276999"/>
          </a:xfrm>
        </p:spPr>
        <p:txBody>
          <a:bodyPr lIns="0" tIns="0" rIns="0" bIns="0">
            <a:spAutoFit/>
          </a:bodyPr>
          <a:lstStyle>
            <a:lvl1pPr marL="0" indent="0">
              <a:buNone/>
              <a:defRPr sz="1800">
                <a:solidFill>
                  <a:schemeClr val="tx1"/>
                </a:solidFill>
              </a:defRPr>
            </a:lvl1pPr>
            <a:lvl2pPr marL="171450" indent="0">
              <a:buNone/>
              <a:defRPr>
                <a:solidFill>
                  <a:schemeClr val="bg1"/>
                </a:solidFill>
              </a:defRPr>
            </a:lvl2pPr>
            <a:lvl3pPr marL="342900" indent="0">
              <a:buNone/>
              <a:defRPr>
                <a:solidFill>
                  <a:schemeClr val="bg1"/>
                </a:solidFill>
              </a:defRPr>
            </a:lvl3pPr>
            <a:lvl4pPr marL="514350" indent="0">
              <a:buNone/>
              <a:defRPr>
                <a:solidFill>
                  <a:schemeClr val="bg1"/>
                </a:solidFill>
              </a:defRPr>
            </a:lvl4pPr>
            <a:lvl5pPr marL="685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6754855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Divider_blue">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9750"/>
            <a:ext cx="882015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p:nvPr>
        </p:nvSpPr>
        <p:spPr>
          <a:xfrm>
            <a:off x="742950" y="2527853"/>
            <a:ext cx="6000750" cy="498598"/>
          </a:xfrm>
        </p:spPr>
        <p:txBody>
          <a:bodyPr wrap="square" lIns="0" rIns="0" anchor="t" anchorCtr="0">
            <a:spAutoFit/>
          </a:bodyPr>
          <a:lstStyle>
            <a:lvl1pPr>
              <a:defRPr sz="3600">
                <a:solidFill>
                  <a:schemeClr val="bg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p>
            <a:fld id="{AC0B22CB-5A8F-A645-9F1B-055478FF4CA5}" type="slidenum">
              <a:rPr lang="en-US" smtClean="0"/>
              <a:t>‹#›</a:t>
            </a:fld>
            <a:endParaRPr lang="en-US"/>
          </a:p>
        </p:txBody>
      </p:sp>
      <p:pic>
        <p:nvPicPr>
          <p:cNvPr id="7" name="Picture 6" descr="eTeachNY logo">
            <a:extLst>
              <a:ext uri="{FF2B5EF4-FFF2-40B4-BE49-F238E27FC236}">
                <a16:creationId xmlns:a16="http://schemas.microsoft.com/office/drawing/2014/main" id="{466661B4-512D-1C40-A2B3-D0359226A936}"/>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50" y="762000"/>
            <a:ext cx="2823573" cy="1258198"/>
          </a:xfrm>
          <a:prstGeom prst="rect">
            <a:avLst/>
          </a:prstGeom>
        </p:spPr>
      </p:pic>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p:nvPr>
        </p:nvSpPr>
        <p:spPr>
          <a:xfrm>
            <a:off x="742950" y="3429000"/>
            <a:ext cx="6000750" cy="2286000"/>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078485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Divider_green">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539750"/>
            <a:ext cx="882015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p:nvPr>
        </p:nvSpPr>
        <p:spPr>
          <a:xfrm>
            <a:off x="742950" y="2527853"/>
            <a:ext cx="6000750" cy="498598"/>
          </a:xfrm>
        </p:spPr>
        <p:txBody>
          <a:bodyPr wrap="square" lIns="0" rIns="0" anchor="t" anchorCtr="0">
            <a:spAutoFit/>
          </a:bodyPr>
          <a:lstStyle>
            <a:lvl1pPr>
              <a:defRPr sz="3600">
                <a:solidFill>
                  <a:schemeClr val="tx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lvl1pPr>
              <a:defRPr>
                <a:solidFill>
                  <a:schemeClr val="bg1"/>
                </a:solidFill>
              </a:defRPr>
            </a:lvl1pPr>
          </a:lstStyle>
          <a:p>
            <a:fld id="{AC0B22CB-5A8F-A645-9F1B-055478FF4CA5}" type="slidenum">
              <a:rPr lang="en-US" smtClean="0"/>
              <a:t>‹#›</a:t>
            </a:fld>
            <a:endParaRPr lang="en-US"/>
          </a:p>
        </p:txBody>
      </p:sp>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p:nvPr>
        </p:nvSpPr>
        <p:spPr>
          <a:xfrm>
            <a:off x="742950" y="3429000"/>
            <a:ext cx="6000750" cy="228600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eTeachNY logo">
            <a:extLst>
              <a:ext uri="{FF2B5EF4-FFF2-40B4-BE49-F238E27FC236}">
                <a16:creationId xmlns:a16="http://schemas.microsoft.com/office/drawing/2014/main" id="{F318AA7C-2A1A-2D4B-8402-843C909772E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2950" y="758953"/>
            <a:ext cx="2823573" cy="1258197"/>
          </a:xfrm>
          <a:prstGeom prst="rect">
            <a:avLst/>
          </a:prstGeom>
        </p:spPr>
      </p:pic>
    </p:spTree>
    <p:extLst>
      <p:ext uri="{BB962C8B-B14F-4D97-AF65-F5344CB8AC3E}">
        <p14:creationId xmlns:p14="http://schemas.microsoft.com/office/powerpoint/2010/main" val="412334314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sid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solidFill>
            <a:schemeClr val="accent3"/>
          </a:solidFill>
        </p:spPr>
        <p:txBody>
          <a:bodyPr/>
          <a:lstStyle>
            <a:lvl1pPr>
              <a:defRPr>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p:nvSpPr>
        <p:spPr>
          <a:xfrm>
            <a:off x="0" y="0"/>
            <a:ext cx="9144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37160" rtlCol="0" anchor="ctr"/>
          <a:lstStyle/>
          <a:p>
            <a:pPr algn="ctr"/>
            <a:endParaRPr lang="en-US" sz="1350"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8032892"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400050" y="1676401"/>
            <a:ext cx="8343900" cy="369332"/>
          </a:xfrm>
        </p:spPr>
        <p:txBody>
          <a:bodyPr lIns="0" tIns="0" rIns="0" bIns="0">
            <a:spAutoFit/>
          </a:bodyPr>
          <a:lstStyle>
            <a:lvl1pPr marL="0" indent="0">
              <a:buNone/>
              <a:defRPr sz="2400">
                <a:solidFill>
                  <a:schemeClr val="accent1"/>
                </a:solidFill>
              </a:defRPr>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400050" y="2514600"/>
            <a:ext cx="4000500" cy="3200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20">
            <a:extLst>
              <a:ext uri="{FF2B5EF4-FFF2-40B4-BE49-F238E27FC236}">
                <a16:creationId xmlns:a16="http://schemas.microsoft.com/office/drawing/2014/main" id="{5CC799B7-F195-2D4E-B367-D4CF2D69278F}"/>
              </a:ext>
            </a:extLst>
          </p:cNvPr>
          <p:cNvSpPr>
            <a:spLocks noGrp="1"/>
          </p:cNvSpPr>
          <p:nvPr>
            <p:ph type="pic" sz="quarter" idx="12"/>
          </p:nvPr>
        </p:nvSpPr>
        <p:spPr>
          <a:xfrm>
            <a:off x="4743450" y="2514600"/>
            <a:ext cx="4000500" cy="3200400"/>
          </a:xfrm>
        </p:spPr>
        <p:txBody>
          <a:bodyPr/>
          <a:lstStyle>
            <a:lvl1pPr marL="0" indent="0">
              <a:buNone/>
              <a:defRPr/>
            </a:lvl1pPr>
          </a:lstStyle>
          <a:p>
            <a:r>
              <a:rPr lang="en-US"/>
              <a:t>Click icon to add picture</a:t>
            </a:r>
            <a:endParaRPr lang="en-US" dirty="0"/>
          </a:p>
        </p:txBody>
      </p:sp>
      <p:sp>
        <p:nvSpPr>
          <p:cNvPr id="23" name="Content Placeholder 22">
            <a:extLst>
              <a:ext uri="{FF2B5EF4-FFF2-40B4-BE49-F238E27FC236}">
                <a16:creationId xmlns:a16="http://schemas.microsoft.com/office/drawing/2014/main" id="{BB9BF470-3D25-F940-8F08-0B504309B178}"/>
              </a:ext>
            </a:extLst>
          </p:cNvPr>
          <p:cNvSpPr>
            <a:spLocks noGrp="1"/>
          </p:cNvSpPr>
          <p:nvPr>
            <p:ph sz="quarter" idx="13"/>
          </p:nvPr>
        </p:nvSpPr>
        <p:spPr>
          <a:xfrm>
            <a:off x="400050" y="5791200"/>
            <a:ext cx="8343900" cy="276999"/>
          </a:xfrm>
        </p:spPr>
        <p:txBody>
          <a:bodyPr lIns="0" tIns="0" rIns="0" bIns="0">
            <a:spAutoFit/>
          </a:bodyPr>
          <a:lstStyle>
            <a:lvl1pPr marL="0" indent="0">
              <a:buNone/>
              <a:defRPr sz="1800">
                <a:solidFill>
                  <a:schemeClr val="accent3">
                    <a:lumMod val="75000"/>
                  </a:schemeClr>
                </a:solidFill>
              </a:defRPr>
            </a:lvl1pPr>
            <a:lvl2pPr marL="171450" indent="0">
              <a:buNone/>
              <a:defRPr>
                <a:solidFill>
                  <a:schemeClr val="accent3">
                    <a:lumMod val="75000"/>
                  </a:schemeClr>
                </a:solidFill>
              </a:defRPr>
            </a:lvl2pPr>
            <a:lvl3pPr marL="342900" indent="0">
              <a:buNone/>
              <a:defRPr>
                <a:solidFill>
                  <a:schemeClr val="accent3">
                    <a:lumMod val="75000"/>
                  </a:schemeClr>
                </a:solidFill>
              </a:defRPr>
            </a:lvl3pPr>
            <a:lvl4pPr marL="514350" indent="0">
              <a:buNone/>
              <a:defRPr>
                <a:solidFill>
                  <a:schemeClr val="accent3">
                    <a:lumMod val="75000"/>
                  </a:schemeClr>
                </a:solidFill>
              </a:defRPr>
            </a:lvl4pPr>
            <a:lvl5pPr marL="685800" indent="0">
              <a:buNone/>
              <a:defRPr>
                <a:solidFill>
                  <a:schemeClr val="accent3">
                    <a:lumMod val="75000"/>
                  </a:schemeClr>
                </a:solidFill>
              </a:defRPr>
            </a:lvl5pPr>
          </a:lstStyle>
          <a:p>
            <a:pPr lvl="0"/>
            <a:r>
              <a:rPr lang="en-US"/>
              <a:t>Click to edit Master text styles</a:t>
            </a:r>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AC0B22CB-5A8F-A645-9F1B-055478FF4CA5}" type="slidenum">
              <a:rPr lang="en-US" smtClean="0"/>
              <a:t>‹#›</a:t>
            </a:fld>
            <a:endParaRPr lang="en-US"/>
          </a:p>
        </p:txBody>
      </p:sp>
    </p:spTree>
    <p:extLst>
      <p:ext uri="{BB962C8B-B14F-4D97-AF65-F5344CB8AC3E}">
        <p14:creationId xmlns:p14="http://schemas.microsoft.com/office/powerpoint/2010/main" val="104156840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side-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solidFill>
            <a:schemeClr val="accent3"/>
          </a:solidFill>
        </p:spPr>
        <p:txBody>
          <a:bodyPr/>
          <a:lstStyle>
            <a:lvl1pPr>
              <a:defRPr>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p:nvSpPr>
        <p:spPr>
          <a:xfrm>
            <a:off x="0" y="0"/>
            <a:ext cx="9144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37160" rtlCol="0" anchor="ctr"/>
          <a:lstStyle/>
          <a:p>
            <a:pPr algn="ctr"/>
            <a:endParaRPr lang="en-US" sz="1350"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8032892"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400050" y="1676400"/>
            <a:ext cx="4000500" cy="461665"/>
          </a:xfrm>
          <a:solidFill>
            <a:schemeClr val="bg2">
              <a:lumMod val="75000"/>
            </a:schemeClr>
          </a:solidFill>
        </p:spPr>
        <p:txBody>
          <a:bodyPr wrap="square" lIns="91440" tIns="91440" rIns="91440" bIns="91440">
            <a:spAutoFit/>
          </a:bodyPr>
          <a:lstStyle>
            <a:lvl1pPr marL="0" indent="0">
              <a:buNone/>
              <a:defRPr sz="1800">
                <a:solidFill>
                  <a:schemeClr val="bg1"/>
                </a:solidFill>
              </a:defRPr>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400050" y="2514600"/>
            <a:ext cx="4000500" cy="3200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AC0B22CB-5A8F-A645-9F1B-055478FF4CA5}" type="slidenum">
              <a:rPr lang="en-US" smtClean="0"/>
              <a:t>‹#›</a:t>
            </a:fld>
            <a:endParaRPr lang="en-US"/>
          </a:p>
        </p:txBody>
      </p:sp>
      <p:sp>
        <p:nvSpPr>
          <p:cNvPr id="5" name="Content Placeholder 4">
            <a:extLst>
              <a:ext uri="{FF2B5EF4-FFF2-40B4-BE49-F238E27FC236}">
                <a16:creationId xmlns:a16="http://schemas.microsoft.com/office/drawing/2014/main" id="{29160FD5-EF08-1941-8BD6-DBC4BB4D47B0}"/>
              </a:ext>
            </a:extLst>
          </p:cNvPr>
          <p:cNvSpPr>
            <a:spLocks noGrp="1"/>
          </p:cNvSpPr>
          <p:nvPr>
            <p:ph sz="quarter" idx="15"/>
          </p:nvPr>
        </p:nvSpPr>
        <p:spPr>
          <a:xfrm>
            <a:off x="4743450" y="1676400"/>
            <a:ext cx="4000500" cy="554038"/>
          </a:xfrm>
          <a:solidFill>
            <a:schemeClr val="tx2"/>
          </a:solidFill>
        </p:spPr>
        <p:txBody>
          <a:bodyPr lIns="91440" tIns="91440" rIns="91440" bIns="91440"/>
          <a:lstStyle>
            <a:lvl1pPr marL="0" indent="0">
              <a:buNone/>
              <a:defRPr lang="en-US" sz="1800" kern="1200" dirty="0" smtClean="0">
                <a:solidFill>
                  <a:schemeClr val="bg1"/>
                </a:solidFill>
                <a:latin typeface="+mn-lt"/>
                <a:ea typeface="+mn-ea"/>
                <a:cs typeface="+mn-cs"/>
              </a:defRPr>
            </a:lvl1pPr>
          </a:lstStyle>
          <a:p>
            <a:pPr lvl="0"/>
            <a:r>
              <a:rPr lang="en-US"/>
              <a:t>Click to edit Master text styles</a:t>
            </a:r>
          </a:p>
        </p:txBody>
      </p:sp>
      <p:sp>
        <p:nvSpPr>
          <p:cNvPr id="7" name="Content Placeholder 6">
            <a:extLst>
              <a:ext uri="{FF2B5EF4-FFF2-40B4-BE49-F238E27FC236}">
                <a16:creationId xmlns:a16="http://schemas.microsoft.com/office/drawing/2014/main" id="{5513FB11-CA72-1A42-A2B9-7B29E5DBF60C}"/>
              </a:ext>
            </a:extLst>
          </p:cNvPr>
          <p:cNvSpPr>
            <a:spLocks noGrp="1"/>
          </p:cNvSpPr>
          <p:nvPr>
            <p:ph sz="quarter" idx="16"/>
          </p:nvPr>
        </p:nvSpPr>
        <p:spPr>
          <a:xfrm>
            <a:off x="4743450" y="2514600"/>
            <a:ext cx="40005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BE227796-E559-3D4F-8F35-61DCC8F7BE5C}"/>
              </a:ext>
            </a:extLst>
          </p:cNvPr>
          <p:cNvSpPr>
            <a:spLocks noGrp="1"/>
          </p:cNvSpPr>
          <p:nvPr>
            <p:ph sz="quarter" idx="17"/>
          </p:nvPr>
        </p:nvSpPr>
        <p:spPr>
          <a:xfrm>
            <a:off x="400050" y="5791200"/>
            <a:ext cx="8343900" cy="276999"/>
          </a:xfrm>
        </p:spPr>
        <p:txBody>
          <a:bodyPr lIns="0" tIns="0" rIns="0" bIns="0">
            <a:spAutoFit/>
          </a:bodyPr>
          <a:lstStyle>
            <a:lvl1pPr marL="0" indent="0">
              <a:buNone/>
              <a:defRPr sz="1800">
                <a:solidFill>
                  <a:schemeClr val="accent3">
                    <a:lumMod val="75000"/>
                  </a:schemeClr>
                </a:solidFill>
              </a:defRPr>
            </a:lvl1pPr>
            <a:lvl2pPr marL="171450" indent="0">
              <a:buNone/>
              <a:defRPr>
                <a:solidFill>
                  <a:schemeClr val="accent3">
                    <a:lumMod val="75000"/>
                  </a:schemeClr>
                </a:solidFill>
              </a:defRPr>
            </a:lvl2pPr>
            <a:lvl3pPr marL="342900" indent="0">
              <a:buNone/>
              <a:defRPr>
                <a:solidFill>
                  <a:schemeClr val="accent3">
                    <a:lumMod val="75000"/>
                  </a:schemeClr>
                </a:solidFill>
              </a:defRPr>
            </a:lvl3pPr>
            <a:lvl4pPr marL="514350" indent="0">
              <a:buNone/>
              <a:defRPr>
                <a:solidFill>
                  <a:schemeClr val="accent3">
                    <a:lumMod val="75000"/>
                  </a:schemeClr>
                </a:solidFill>
              </a:defRPr>
            </a:lvl4pPr>
            <a:lvl5pPr marL="685800" indent="0">
              <a:buNone/>
              <a:defRPr>
                <a:solidFill>
                  <a:schemeClr val="accent3">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53785811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nside-ContentWith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solidFill>
            <a:schemeClr val="accent3"/>
          </a:solidFill>
        </p:spPr>
        <p:txBody>
          <a:bodyPr/>
          <a:lstStyle>
            <a:lvl1pPr>
              <a:defRPr>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p:nvSpPr>
        <p:spPr>
          <a:xfrm>
            <a:off x="0" y="0"/>
            <a:ext cx="9144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37160" rtlCol="0" anchor="ctr"/>
          <a:lstStyle/>
          <a:p>
            <a:pPr algn="ctr"/>
            <a:endParaRPr lang="en-US" sz="1350"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8032892"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400050" y="1676401"/>
            <a:ext cx="4514850" cy="369332"/>
          </a:xfrm>
        </p:spPr>
        <p:txBody>
          <a:bodyPr wrap="square" lIns="0" tIns="0" rIns="0" bIns="0">
            <a:spAutoFit/>
          </a:bodyPr>
          <a:lstStyle>
            <a:lvl1pPr marL="0" indent="0">
              <a:buNone/>
              <a:defRPr sz="2400">
                <a:solidFill>
                  <a:schemeClr val="accent1"/>
                </a:solidFill>
              </a:defRPr>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400050" y="2514600"/>
            <a:ext cx="4514850" cy="3200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AC0B22CB-5A8F-A645-9F1B-055478FF4CA5}" type="slidenum">
              <a:rPr lang="en-US" smtClean="0"/>
              <a:t>‹#›</a:t>
            </a:fld>
            <a:endParaRPr lang="en-US"/>
          </a:p>
        </p:txBody>
      </p:sp>
      <p:sp>
        <p:nvSpPr>
          <p:cNvPr id="10" name="Content Placeholder 14">
            <a:extLst>
              <a:ext uri="{FF2B5EF4-FFF2-40B4-BE49-F238E27FC236}">
                <a16:creationId xmlns:a16="http://schemas.microsoft.com/office/drawing/2014/main" id="{BA030B6C-4DC5-8040-9357-642BF9EDF85C}"/>
              </a:ext>
            </a:extLst>
          </p:cNvPr>
          <p:cNvSpPr>
            <a:spLocks noGrp="1"/>
          </p:cNvSpPr>
          <p:nvPr>
            <p:ph sz="quarter" idx="15"/>
          </p:nvPr>
        </p:nvSpPr>
        <p:spPr>
          <a:xfrm>
            <a:off x="5429250" y="1676400"/>
            <a:ext cx="3314700" cy="4419600"/>
          </a:xfrm>
          <a:solidFill>
            <a:srgbClr val="2379B8"/>
          </a:solidFill>
        </p:spPr>
        <p:txBody>
          <a:bodyPr lIns="274320" tIns="274320" rIns="274320" bIns="27432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9">
            <a:extLst>
              <a:ext uri="{FF2B5EF4-FFF2-40B4-BE49-F238E27FC236}">
                <a16:creationId xmlns:a16="http://schemas.microsoft.com/office/drawing/2014/main" id="{14F166FD-7F84-F047-853C-ED98F7DD9E1C}"/>
              </a:ext>
            </a:extLst>
          </p:cNvPr>
          <p:cNvSpPr>
            <a:spLocks noGrp="1"/>
          </p:cNvSpPr>
          <p:nvPr>
            <p:ph sz="quarter" idx="17"/>
          </p:nvPr>
        </p:nvSpPr>
        <p:spPr>
          <a:xfrm>
            <a:off x="400050" y="5791200"/>
            <a:ext cx="4514850" cy="276999"/>
          </a:xfrm>
        </p:spPr>
        <p:txBody>
          <a:bodyPr wrap="square" lIns="0" tIns="0" rIns="0" bIns="0">
            <a:spAutoFit/>
          </a:bodyPr>
          <a:lstStyle>
            <a:lvl1pPr marL="0" indent="0">
              <a:buNone/>
              <a:defRPr sz="1800">
                <a:solidFill>
                  <a:schemeClr val="accent3">
                    <a:lumMod val="75000"/>
                  </a:schemeClr>
                </a:solidFill>
              </a:defRPr>
            </a:lvl1pPr>
            <a:lvl2pPr marL="171450" indent="0">
              <a:buNone/>
              <a:defRPr>
                <a:solidFill>
                  <a:schemeClr val="accent3">
                    <a:lumMod val="75000"/>
                  </a:schemeClr>
                </a:solidFill>
              </a:defRPr>
            </a:lvl2pPr>
            <a:lvl3pPr marL="342900" indent="0">
              <a:buNone/>
              <a:defRPr>
                <a:solidFill>
                  <a:schemeClr val="accent3">
                    <a:lumMod val="75000"/>
                  </a:schemeClr>
                </a:solidFill>
              </a:defRPr>
            </a:lvl3pPr>
            <a:lvl4pPr marL="514350" indent="0">
              <a:buNone/>
              <a:defRPr>
                <a:solidFill>
                  <a:schemeClr val="accent3">
                    <a:lumMod val="75000"/>
                  </a:schemeClr>
                </a:solidFill>
              </a:defRPr>
            </a:lvl4pPr>
            <a:lvl5pPr marL="685800" indent="0">
              <a:buNone/>
              <a:defRPr>
                <a:solidFill>
                  <a:schemeClr val="accent3">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14851861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side_ImageWithSideba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4E8734-F529-EC40-82F1-2814A6EF7E87}"/>
              </a:ext>
            </a:extLst>
          </p:cNvPr>
          <p:cNvSpPr>
            <a:spLocks noGrp="1"/>
          </p:cNvSpPr>
          <p:nvPr>
            <p:ph type="pic" sz="quarter" idx="15" hasCustomPrompt="1"/>
          </p:nvPr>
        </p:nvSpPr>
        <p:spPr>
          <a:xfrm>
            <a:off x="0" y="533400"/>
            <a:ext cx="9144000" cy="6324600"/>
          </a:xfrm>
        </p:spPr>
        <p:txBody>
          <a:bodyPr/>
          <a:lstStyle>
            <a:lvl1pPr marL="0" indent="0">
              <a:buNone/>
              <a:defRPr/>
            </a:lvl1pPr>
          </a:lstStyle>
          <a:p>
            <a:r>
              <a:rPr lang="en-US" dirty="0"/>
              <a:t>Insert Image</a:t>
            </a:r>
          </a:p>
        </p:txBody>
      </p:sp>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xfrm>
            <a:off x="5429250" y="1063752"/>
            <a:ext cx="3314700" cy="1623846"/>
          </a:xfrm>
          <a:solidFill>
            <a:srgbClr val="2379B8"/>
          </a:solidFill>
        </p:spPr>
        <p:txBody>
          <a:bodyPr lIns="274320" tIns="274320" rIns="274320" bIns="274320">
            <a:normAutofit/>
          </a:bodyPr>
          <a:lstStyle>
            <a:lvl1pPr>
              <a:defRPr>
                <a:solidFill>
                  <a:schemeClr val="bg1"/>
                </a:solidFill>
              </a:defRPr>
            </a:lvl1pPr>
          </a:lstStyle>
          <a:p>
            <a:r>
              <a:rPr lang="en-US"/>
              <a:t>Click to edit Master title style</a:t>
            </a:r>
            <a:endParaRPr lang="en-US" dirty="0"/>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5429250" y="2687598"/>
            <a:ext cx="3314700" cy="3408402"/>
          </a:xfrm>
          <a:solidFill>
            <a:srgbClr val="2379B8"/>
          </a:solidFill>
        </p:spPr>
        <p:txBody>
          <a:bodyPr lIns="274320" tIns="274320" rIns="274320" bIns="27432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p:nvSpPr>
        <p:spPr>
          <a:xfrm>
            <a:off x="0" y="0"/>
            <a:ext cx="9144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37160" rtlCol="0" anchor="ctr"/>
          <a:lstStyle/>
          <a:p>
            <a:pPr algn="ctr"/>
            <a:endParaRPr lang="en-US" sz="1350"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8032892" cy="530352"/>
          </a:xfrm>
          <a:prstGeom prst="rect">
            <a:avLst/>
          </a:prstGeom>
          <a:effectLst>
            <a:outerShdw blurRad="50800" dist="38100" dir="2700000" algn="tl" rotWithShape="0">
              <a:prstClr val="black">
                <a:alpha val="40000"/>
              </a:prstClr>
            </a:outerShdw>
          </a:effectLst>
        </p:spPr>
      </p:pic>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AC0B22CB-5A8F-A645-9F1B-055478FF4CA5}" type="slidenum">
              <a:rPr lang="en-US" smtClean="0"/>
              <a:t>‹#›</a:t>
            </a:fld>
            <a:endParaRPr lang="en-US"/>
          </a:p>
        </p:txBody>
      </p:sp>
    </p:spTree>
    <p:extLst>
      <p:ext uri="{BB962C8B-B14F-4D97-AF65-F5344CB8AC3E}">
        <p14:creationId xmlns:p14="http://schemas.microsoft.com/office/powerpoint/2010/main" val="34937848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Inside_FeaturedContent">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p:nvSpPr>
        <p:spPr>
          <a:xfrm>
            <a:off x="400049" y="-1"/>
            <a:ext cx="4171951" cy="63245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bIns="137160" rtlCol="0" anchor="ctr"/>
          <a:lstStyle/>
          <a:p>
            <a:pPr algn="ctr"/>
            <a:endParaRPr lang="en-US" sz="1350" noProof="0" dirty="0">
              <a:solidFill>
                <a:srgbClr val="4EA848"/>
              </a:solidFill>
              <a:highlight>
                <a:srgbClr val="4EA848"/>
              </a:highlight>
            </a:endParaRPr>
          </a:p>
        </p:txBody>
      </p:sp>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xfrm>
            <a:off x="742951" y="1143000"/>
            <a:ext cx="3486150" cy="3200400"/>
          </a:xfrm>
          <a:noFill/>
        </p:spPr>
        <p:txBody>
          <a:bodyPr lIns="0" rIns="0">
            <a:noAutofit/>
          </a:bodyPr>
          <a:lstStyle>
            <a:lvl1pPr algn="ctr">
              <a:defRPr>
                <a:solidFill>
                  <a:schemeClr val="tx1"/>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5218" r="1"/>
          <a:stretch/>
        </p:blipFill>
        <p:spPr>
          <a:xfrm>
            <a:off x="1" y="0"/>
            <a:ext cx="4400550"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742951" y="4463605"/>
            <a:ext cx="3486150" cy="646331"/>
          </a:xfrm>
        </p:spPr>
        <p:txBody>
          <a:bodyPr wrap="square" lIns="0" tIns="0" rIns="0" bIns="0">
            <a:spAutoFit/>
          </a:bodyPr>
          <a:lstStyle>
            <a:lvl1pPr marL="0" indent="0" algn="ctr">
              <a:buNone/>
              <a:defRPr sz="2100">
                <a:solidFill>
                  <a:schemeClr val="tx1"/>
                </a:solidFill>
              </a:defRPr>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4743450" y="1143000"/>
            <a:ext cx="4000500" cy="4572000"/>
          </a:xfrm>
        </p:spPr>
        <p:txBody>
          <a:bodyPr lIns="0" tIns="0" rIns="0" bIns="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22">
            <a:extLst>
              <a:ext uri="{FF2B5EF4-FFF2-40B4-BE49-F238E27FC236}">
                <a16:creationId xmlns:a16="http://schemas.microsoft.com/office/drawing/2014/main" id="{BB9BF470-3D25-F940-8F08-0B504309B178}"/>
              </a:ext>
            </a:extLst>
          </p:cNvPr>
          <p:cNvSpPr>
            <a:spLocks noGrp="1"/>
          </p:cNvSpPr>
          <p:nvPr>
            <p:ph sz="quarter" idx="13"/>
          </p:nvPr>
        </p:nvSpPr>
        <p:spPr>
          <a:xfrm>
            <a:off x="4743450" y="5797826"/>
            <a:ext cx="4000500" cy="276999"/>
          </a:xfrm>
        </p:spPr>
        <p:txBody>
          <a:bodyPr wrap="square" lIns="0" tIns="0" rIns="0" bIns="0">
            <a:spAutoFit/>
          </a:bodyPr>
          <a:lstStyle>
            <a:lvl1pPr marL="0" indent="0">
              <a:buNone/>
              <a:defRPr sz="1800">
                <a:solidFill>
                  <a:schemeClr val="bg2">
                    <a:lumMod val="60000"/>
                    <a:lumOff val="40000"/>
                  </a:schemeClr>
                </a:solidFill>
              </a:defRPr>
            </a:lvl1pPr>
            <a:lvl2pPr marL="171450" indent="0">
              <a:buNone/>
              <a:defRPr>
                <a:solidFill>
                  <a:schemeClr val="accent3">
                    <a:lumMod val="75000"/>
                  </a:schemeClr>
                </a:solidFill>
              </a:defRPr>
            </a:lvl2pPr>
            <a:lvl3pPr marL="342900" indent="0">
              <a:buNone/>
              <a:defRPr>
                <a:solidFill>
                  <a:schemeClr val="accent3">
                    <a:lumMod val="75000"/>
                  </a:schemeClr>
                </a:solidFill>
              </a:defRPr>
            </a:lvl3pPr>
            <a:lvl4pPr marL="514350" indent="0">
              <a:buNone/>
              <a:defRPr>
                <a:solidFill>
                  <a:schemeClr val="accent3">
                    <a:lumMod val="75000"/>
                  </a:schemeClr>
                </a:solidFill>
              </a:defRPr>
            </a:lvl4pPr>
            <a:lvl5pPr marL="685800" indent="0">
              <a:buNone/>
              <a:defRPr>
                <a:solidFill>
                  <a:schemeClr val="accent3">
                    <a:lumMod val="75000"/>
                  </a:schemeClr>
                </a:solidFill>
              </a:defRPr>
            </a:lvl5pPr>
          </a:lstStyle>
          <a:p>
            <a:pPr lvl="0"/>
            <a:r>
              <a:rPr lang="en-US"/>
              <a:t>Click to edit Master text styles</a:t>
            </a:r>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lvl1pPr>
              <a:defRPr>
                <a:solidFill>
                  <a:schemeClr val="bg1"/>
                </a:solidFill>
              </a:defRPr>
            </a:lvl1pPr>
          </a:lstStyle>
          <a:p>
            <a:fld id="{AC0B22CB-5A8F-A645-9F1B-055478FF4CA5}" type="slidenum">
              <a:rPr lang="en-US" smtClean="0"/>
              <a:t>‹#›</a:t>
            </a:fld>
            <a:endParaRPr lang="en-US"/>
          </a:p>
        </p:txBody>
      </p:sp>
    </p:spTree>
    <p:extLst>
      <p:ext uri="{BB962C8B-B14F-4D97-AF65-F5344CB8AC3E}">
        <p14:creationId xmlns:p14="http://schemas.microsoft.com/office/powerpoint/2010/main" val="239592229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050" y="1676401"/>
            <a:ext cx="8343900" cy="4648199"/>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3">
            <a:extLst>
              <a:ext uri="{FF2B5EF4-FFF2-40B4-BE49-F238E27FC236}">
                <a16:creationId xmlns:a16="http://schemas.microsoft.com/office/drawing/2014/main" id="{9CD558A3-5780-2041-9181-C06AF9776660}"/>
              </a:ext>
            </a:extLst>
          </p:cNvPr>
          <p:cNvSpPr>
            <a:spLocks noGrp="1"/>
          </p:cNvSpPr>
          <p:nvPr>
            <p:ph type="title"/>
          </p:nvPr>
        </p:nvSpPr>
        <p:spPr>
          <a:xfrm>
            <a:off x="0" y="533401"/>
            <a:ext cx="9144000" cy="914400"/>
          </a:xfrm>
          <a:prstGeom prst="rect">
            <a:avLst/>
          </a:prstGeom>
        </p:spPr>
        <p:txBody>
          <a:bodyPr vert="horz" lIns="548640" tIns="0" rIns="548640" bIns="0" rtlCol="0" anchor="ctr">
            <a:normAutofit/>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124C2941-FB60-B243-B458-C1E9CDB8CDAE}"/>
              </a:ext>
            </a:extLst>
          </p:cNvPr>
          <p:cNvSpPr>
            <a:spLocks noGrp="1"/>
          </p:cNvSpPr>
          <p:nvPr>
            <p:ph type="sldNum" sz="quarter" idx="4"/>
          </p:nvPr>
        </p:nvSpPr>
        <p:spPr>
          <a:xfrm>
            <a:off x="400050" y="6477001"/>
            <a:ext cx="285750" cy="228600"/>
          </a:xfrm>
          <a:prstGeom prst="rect">
            <a:avLst/>
          </a:prstGeom>
        </p:spPr>
        <p:txBody>
          <a:bodyPr vert="horz" lIns="0" tIns="0" rIns="0" bIns="0" rtlCol="0" anchor="t" anchorCtr="0"/>
          <a:lstStyle>
            <a:lvl1pPr algn="l">
              <a:defRPr sz="750">
                <a:solidFill>
                  <a:schemeClr val="tx1"/>
                </a:solidFill>
              </a:defRPr>
            </a:lvl1pPr>
          </a:lstStyle>
          <a:p>
            <a:fld id="{AC0B22CB-5A8F-A645-9F1B-055478FF4CA5}" type="slidenum">
              <a:rPr lang="en-US" smtClean="0"/>
              <a:t>‹#›</a:t>
            </a:fld>
            <a:endParaRPr lang="en-US"/>
          </a:p>
        </p:txBody>
      </p:sp>
    </p:spTree>
    <p:extLst>
      <p:ext uri="{BB962C8B-B14F-4D97-AF65-F5344CB8AC3E}">
        <p14:creationId xmlns:p14="http://schemas.microsoft.com/office/powerpoint/2010/main" val="186345860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l" defTabSz="685800" rtl="0" eaLnBrk="1" latinLnBrk="0" hangingPunct="1">
        <a:lnSpc>
          <a:spcPct val="90000"/>
        </a:lnSpc>
        <a:spcBef>
          <a:spcPct val="0"/>
        </a:spcBef>
        <a:buNone/>
        <a:defRPr lang="en-US" sz="3000" b="0" kern="1200" cap="none" spc="0" baseline="0" dirty="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450"/>
        </a:spcBef>
        <a:spcAft>
          <a:spcPts val="450"/>
        </a:spcAft>
        <a:buClr>
          <a:schemeClr val="bg2">
            <a:lumMod val="75000"/>
          </a:schemeClr>
        </a:buClr>
        <a:buSzPct val="100000"/>
        <a:buFont typeface="Wingdings" pitchFamily="2" charset="2"/>
        <a:buChar char="§"/>
        <a:defRPr lang="en-US" sz="2100" kern="1200" dirty="0">
          <a:solidFill>
            <a:schemeClr val="tx1"/>
          </a:solidFill>
          <a:latin typeface="+mn-lt"/>
          <a:ea typeface="+mn-ea"/>
          <a:cs typeface="+mn-cs"/>
        </a:defRPr>
      </a:lvl1pPr>
      <a:lvl2pPr marL="342900" indent="-171450" algn="l" defTabSz="685800" rtl="0" eaLnBrk="1" latinLnBrk="0" hangingPunct="1">
        <a:lnSpc>
          <a:spcPct val="100000"/>
        </a:lnSpc>
        <a:spcBef>
          <a:spcPts val="450"/>
        </a:spcBef>
        <a:spcAft>
          <a:spcPts val="450"/>
        </a:spcAft>
        <a:buClr>
          <a:schemeClr val="tx2"/>
        </a:buClr>
        <a:buFont typeface="Wingdings" pitchFamily="2" charset="2"/>
        <a:buChar char="§"/>
        <a:defRPr sz="1800" kern="1200">
          <a:solidFill>
            <a:schemeClr val="tx1"/>
          </a:solidFill>
          <a:latin typeface="+mn-lt"/>
          <a:ea typeface="+mn-ea"/>
          <a:cs typeface="+mn-cs"/>
        </a:defRPr>
      </a:lvl2pPr>
      <a:lvl3pPr marL="514350" indent="-171450" algn="l" defTabSz="685800" rtl="0" eaLnBrk="1" latinLnBrk="0" hangingPunct="1">
        <a:lnSpc>
          <a:spcPct val="100000"/>
        </a:lnSpc>
        <a:spcBef>
          <a:spcPts val="450"/>
        </a:spcBef>
        <a:spcAft>
          <a:spcPts val="450"/>
        </a:spcAft>
        <a:buClr>
          <a:schemeClr val="bg2">
            <a:lumMod val="75000"/>
          </a:schemeClr>
        </a:buClr>
        <a:buFont typeface="Wingdings" pitchFamily="2" charset="2"/>
        <a:buChar char="§"/>
        <a:defRPr sz="1500" kern="1200">
          <a:solidFill>
            <a:schemeClr val="tx1"/>
          </a:solidFill>
          <a:latin typeface="+mn-lt"/>
          <a:ea typeface="+mn-ea"/>
          <a:cs typeface="+mn-cs"/>
        </a:defRPr>
      </a:lvl3pPr>
      <a:lvl4pPr marL="685800" indent="-171450" algn="l" defTabSz="685800" rtl="0" eaLnBrk="1" latinLnBrk="0" hangingPunct="1">
        <a:lnSpc>
          <a:spcPct val="100000"/>
        </a:lnSpc>
        <a:spcBef>
          <a:spcPts val="450"/>
        </a:spcBef>
        <a:spcAft>
          <a:spcPts val="450"/>
        </a:spcAft>
        <a:buClr>
          <a:schemeClr val="tx2"/>
        </a:buClr>
        <a:buFont typeface="Wingdings" pitchFamily="2" charset="2"/>
        <a:buChar char="§"/>
        <a:defRPr sz="1200" kern="1200">
          <a:solidFill>
            <a:schemeClr val="tx1"/>
          </a:solidFill>
          <a:latin typeface="+mn-lt"/>
          <a:ea typeface="+mn-ea"/>
          <a:cs typeface="+mn-cs"/>
        </a:defRPr>
      </a:lvl4pPr>
      <a:lvl5pPr marL="857250" indent="-171450" algn="l" defTabSz="685800" rtl="0" eaLnBrk="1" latinLnBrk="0" hangingPunct="1">
        <a:lnSpc>
          <a:spcPct val="100000"/>
        </a:lnSpc>
        <a:spcBef>
          <a:spcPts val="450"/>
        </a:spcBef>
        <a:spcAft>
          <a:spcPts val="450"/>
        </a:spcAft>
        <a:buClr>
          <a:schemeClr val="bg2">
            <a:lumMod val="75000"/>
          </a:schemeClr>
        </a:buClr>
        <a:buFont typeface="Wingdings" pitchFamily="2"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6">
          <p15:clr>
            <a:srgbClr val="F26B43"/>
          </p15:clr>
        </p15:guide>
        <p15:guide id="4" orient="horz" pos="336">
          <p15:clr>
            <a:srgbClr val="F26B43"/>
          </p15:clr>
        </p15:guide>
        <p15:guide id="5" pos="7344">
          <p15:clr>
            <a:srgbClr val="F26B43"/>
          </p15:clr>
        </p15:guide>
        <p15:guide id="6" orient="horz" pos="3984">
          <p15:clr>
            <a:srgbClr val="F26B43"/>
          </p15:clr>
        </p15:guide>
        <p15:guide id="7" orient="horz" pos="1056">
          <p15:clr>
            <a:srgbClr val="F26B43"/>
          </p15:clr>
        </p15:guide>
        <p15:guide id="8" orient="horz" pos="1584">
          <p15:clr>
            <a:srgbClr val="F26B43"/>
          </p15:clr>
        </p15:guide>
        <p15:guide id="9" orient="horz" pos="3600">
          <p15:clr>
            <a:srgbClr val="F26B43"/>
          </p15:clr>
        </p15:guide>
        <p15:guide id="10" pos="3984">
          <p15:clr>
            <a:srgbClr val="F26B43"/>
          </p15:clr>
        </p15:guide>
        <p15:guide id="11" pos="3696">
          <p15:clr>
            <a:srgbClr val="F26B43"/>
          </p15:clr>
        </p15:guide>
        <p15:guide id="12" pos="2016">
          <p15:clr>
            <a:srgbClr val="F26B43"/>
          </p15:clr>
        </p15:guide>
        <p15:guide id="13" pos="5664">
          <p15:clr>
            <a:srgbClr val="F26B43"/>
          </p15:clr>
        </p15:guide>
        <p15:guide id="14" orient="horz" pos="3648">
          <p15:clr>
            <a:srgbClr val="F26B43"/>
          </p15:clr>
        </p15:guide>
        <p15:guide id="15" pos="62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tiff"/></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3.tiff"/></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Faq5Oy_zD7k&amp;index=3&amp;list=PLl6xJtr2L04a7Jcu3Hfy4l2VTPm2i98iW"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hyperlink" Target="https://www.wordsmyth.net/" TargetMode="Externa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Faq5Oy_zD7k&amp;index=3&amp;list=PLl6xJtr2L04a7Jcu3Hfy4l2VTPm2i98iW"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Faq5Oy_zD7k&amp;index=3&amp;list=PLl6xJtr2L04a7Jcu3Hfy4l2VTPm2i98iW"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56.tif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56.tiff"/></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75.jpeg"/></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getsupported.net/distancelearning"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0035" y="3052478"/>
            <a:ext cx="5502315" cy="2207041"/>
          </a:xfrm>
        </p:spPr>
        <p:txBody>
          <a:bodyPr>
            <a:noAutofit/>
          </a:bodyPr>
          <a:lstStyle/>
          <a:p>
            <a:r>
              <a:rPr lang="en-US" sz="3000" dirty="0"/>
              <a:t>Supporting </a:t>
            </a:r>
            <a:r>
              <a:rPr lang="en-US" sz="3000" dirty="0" err="1"/>
              <a:t>ELLs’</a:t>
            </a:r>
            <a:r>
              <a:rPr lang="en-US" sz="3000" dirty="0"/>
              <a:t> Academic Language Development in Distance</a:t>
            </a:r>
            <a:br>
              <a:rPr lang="en-US" sz="3000" dirty="0"/>
            </a:br>
            <a:r>
              <a:rPr lang="en-US" sz="3000" dirty="0"/>
              <a:t>and Hybrid Settings</a:t>
            </a:r>
          </a:p>
        </p:txBody>
      </p:sp>
      <p:sp>
        <p:nvSpPr>
          <p:cNvPr id="4" name="Text Placeholder 3">
            <a:extLst>
              <a:ext uri="{FF2B5EF4-FFF2-40B4-BE49-F238E27FC236}">
                <a16:creationId xmlns:a16="http://schemas.microsoft.com/office/drawing/2014/main" id="{DFFCBCA6-C71E-CC48-A484-6113F17F7C74}"/>
              </a:ext>
            </a:extLst>
          </p:cNvPr>
          <p:cNvSpPr>
            <a:spLocks noGrp="1"/>
          </p:cNvSpPr>
          <p:nvPr>
            <p:ph sz="quarter" idx="10"/>
          </p:nvPr>
        </p:nvSpPr>
        <p:spPr/>
        <p:txBody>
          <a:bodyPr/>
          <a:lstStyle/>
          <a:p>
            <a:r>
              <a:rPr lang="en-US" dirty="0"/>
              <a:t>Meghan Gregoire-Smith, M.A. </a:t>
            </a:r>
          </a:p>
          <a:p>
            <a:r>
              <a:rPr lang="en-US" dirty="0"/>
              <a:t>May 2021</a:t>
            </a:r>
          </a:p>
        </p:txBody>
      </p:sp>
    </p:spTree>
    <p:extLst>
      <p:ext uri="{BB962C8B-B14F-4D97-AF65-F5344CB8AC3E}">
        <p14:creationId xmlns:p14="http://schemas.microsoft.com/office/powerpoint/2010/main" val="3298227100"/>
      </p:ext>
    </p:extLst>
  </p:cSld>
  <p:clrMapOvr>
    <a:masterClrMapping/>
  </p:clrMapOvr>
  <mc:AlternateContent xmlns:mc="http://schemas.openxmlformats.org/markup-compatibility/2006" xmlns:p14="http://schemas.microsoft.com/office/powerpoint/2010/main">
    <mc:Choice Requires="p14">
      <p:transition spd="slow" p14:dur="2000" advTm="1733"/>
    </mc:Choice>
    <mc:Fallback xmlns="">
      <p:transition spd="slow" advTm="173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ittle boy doing homework.">
            <a:extLst>
              <a:ext uri="{FF2B5EF4-FFF2-40B4-BE49-F238E27FC236}">
                <a16:creationId xmlns:a16="http://schemas.microsoft.com/office/drawing/2014/main" id="{AEC9768E-943C-B040-815E-30A1A4B8C3C4}"/>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3825" b="3825"/>
          <a:stretch/>
        </p:blipFill>
        <p:spPr>
          <a:prstGeom prst="rect">
            <a:avLst/>
          </a:prstGeom>
        </p:spPr>
      </p:pic>
      <p:sp>
        <p:nvSpPr>
          <p:cNvPr id="3" name="Title 2">
            <a:extLst>
              <a:ext uri="{FF2B5EF4-FFF2-40B4-BE49-F238E27FC236}">
                <a16:creationId xmlns:a16="http://schemas.microsoft.com/office/drawing/2014/main" id="{538BA4B2-FD6F-A84E-9FBA-EF5E6D1D6BAE}"/>
              </a:ext>
            </a:extLst>
          </p:cNvPr>
          <p:cNvSpPr>
            <a:spLocks noGrp="1"/>
          </p:cNvSpPr>
          <p:nvPr>
            <p:ph type="title"/>
          </p:nvPr>
        </p:nvSpPr>
        <p:spPr>
          <a:xfrm>
            <a:off x="421150" y="1063752"/>
            <a:ext cx="3314700" cy="2365248"/>
          </a:xfrm>
          <a:solidFill>
            <a:srgbClr val="2484C6"/>
          </a:solidFill>
        </p:spPr>
        <p:txBody>
          <a:bodyPr>
            <a:normAutofit/>
          </a:bodyPr>
          <a:lstStyle/>
          <a:p>
            <a:r>
              <a:rPr lang="en-US" dirty="0"/>
              <a:t>Importance of Academic Language for ELLs</a:t>
            </a:r>
          </a:p>
        </p:txBody>
      </p:sp>
    </p:spTree>
    <p:extLst>
      <p:ext uri="{BB962C8B-B14F-4D97-AF65-F5344CB8AC3E}">
        <p14:creationId xmlns:p14="http://schemas.microsoft.com/office/powerpoint/2010/main" val="3064258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Stop and Think: </a:t>
            </a:r>
            <a:r>
              <a:rPr lang="en-US" sz="2800" dirty="0"/>
              <a:t>Reflecting on Academic Language</a:t>
            </a:r>
            <a:endParaRPr lang="en-US" sz="2800" b="1" dirty="0"/>
          </a:p>
        </p:txBody>
      </p:sp>
      <p:sp>
        <p:nvSpPr>
          <p:cNvPr id="3" name="Content Placeholder 2"/>
          <p:cNvSpPr>
            <a:spLocks noGrp="1"/>
          </p:cNvSpPr>
          <p:nvPr>
            <p:ph sz="quarter" idx="10"/>
          </p:nvPr>
        </p:nvSpPr>
        <p:spPr>
          <a:xfrm>
            <a:off x="534572" y="1676400"/>
            <a:ext cx="8074856" cy="3832283"/>
          </a:xfrm>
          <a:noFill/>
        </p:spPr>
        <p:txBody>
          <a:bodyPr lIns="0" tIns="0" rIns="0" bIns="0">
            <a:noAutofit/>
          </a:bodyPr>
          <a:lstStyle/>
          <a:p>
            <a:pPr>
              <a:lnSpc>
                <a:spcPts val="2800"/>
              </a:lnSpc>
              <a:spcBef>
                <a:spcPts val="0"/>
              </a:spcBef>
            </a:pPr>
            <a:r>
              <a:rPr lang="en-US" sz="2200" dirty="0">
                <a:solidFill>
                  <a:schemeClr val="tx1"/>
                </a:solidFill>
              </a:rPr>
              <a:t>Addison wants to ride her scooter more than 100 miles this month. She has already ridden her scooter 12 miles. Which inequality could be used to determine the mean number of miles, m, she would need to ride her scooter each day for 20 more days to achieve her goal?</a:t>
            </a:r>
            <a:endParaRPr lang="en-US" sz="2200" dirty="0">
              <a:solidFill>
                <a:schemeClr val="tx1"/>
              </a:solidFill>
              <a:cs typeface="Arial"/>
            </a:endParaRPr>
          </a:p>
          <a:p>
            <a:pPr marL="457200" indent="-457200">
              <a:lnSpc>
                <a:spcPts val="2800"/>
              </a:lnSpc>
              <a:buFont typeface="+mj-lt"/>
              <a:buAutoNum type="alphaLcParenR"/>
            </a:pPr>
            <a:r>
              <a:rPr lang="en-US" sz="2200" dirty="0">
                <a:solidFill>
                  <a:schemeClr val="tx1"/>
                </a:solidFill>
              </a:rPr>
              <a:t>20m + 12 &lt; 100</a:t>
            </a:r>
            <a:endParaRPr lang="en-US" sz="2200" dirty="0">
              <a:solidFill>
                <a:schemeClr val="tx1"/>
              </a:solidFill>
              <a:cs typeface="Arial"/>
            </a:endParaRPr>
          </a:p>
          <a:p>
            <a:pPr marL="457200" indent="-457200">
              <a:lnSpc>
                <a:spcPts val="2800"/>
              </a:lnSpc>
              <a:buFont typeface="+mj-lt"/>
              <a:buAutoNum type="alphaLcParenR"/>
            </a:pPr>
            <a:r>
              <a:rPr lang="en-US" sz="2200" dirty="0">
                <a:solidFill>
                  <a:schemeClr val="tx1"/>
                </a:solidFill>
              </a:rPr>
              <a:t>20m – 12 &lt; 100</a:t>
            </a:r>
            <a:endParaRPr lang="en-US" sz="2200" dirty="0">
              <a:solidFill>
                <a:schemeClr val="tx1"/>
              </a:solidFill>
              <a:cs typeface="Arial"/>
            </a:endParaRPr>
          </a:p>
          <a:p>
            <a:pPr marL="457200" indent="-457200">
              <a:lnSpc>
                <a:spcPts val="2800"/>
              </a:lnSpc>
              <a:buFont typeface="+mj-lt"/>
              <a:buAutoNum type="alphaLcParenR"/>
            </a:pPr>
            <a:r>
              <a:rPr lang="en-US" sz="2200" dirty="0">
                <a:solidFill>
                  <a:schemeClr val="tx1"/>
                </a:solidFill>
              </a:rPr>
              <a:t>20m + 12 &gt; 100</a:t>
            </a:r>
            <a:endParaRPr lang="en-US" sz="2200" dirty="0">
              <a:solidFill>
                <a:schemeClr val="tx1"/>
              </a:solidFill>
              <a:cs typeface="Arial"/>
            </a:endParaRPr>
          </a:p>
          <a:p>
            <a:pPr marL="457200" indent="-457200">
              <a:lnSpc>
                <a:spcPts val="2800"/>
              </a:lnSpc>
              <a:buFont typeface="+mj-lt"/>
              <a:buAutoNum type="alphaLcParenR"/>
            </a:pPr>
            <a:r>
              <a:rPr lang="en-US" sz="2200" dirty="0">
                <a:solidFill>
                  <a:schemeClr val="tx1"/>
                </a:solidFill>
              </a:rPr>
              <a:t>20m + 12 = 100</a:t>
            </a:r>
          </a:p>
        </p:txBody>
      </p:sp>
      <p:pic>
        <p:nvPicPr>
          <p:cNvPr id="11" name="Content Placeholder 10" descr="Stop and Think Icon&#10;&#10;">
            <a:extLst>
              <a:ext uri="{FF2B5EF4-FFF2-40B4-BE49-F238E27FC236}">
                <a16:creationId xmlns:a16="http://schemas.microsoft.com/office/drawing/2014/main" id="{D184D031-7FFC-334C-9544-6F6543BAE4C0}"/>
              </a:ext>
            </a:extLst>
          </p:cNvPr>
          <p:cNvPicPr>
            <a:picLocks noGrp="1" noChangeAspect="1"/>
          </p:cNvPicPr>
          <p:nvPr>
            <p:ph sz="quarter" idx="16"/>
          </p:nvPr>
        </p:nvPicPr>
        <p:blipFill rotWithShape="1">
          <a:blip r:embed="rId3" cstate="screen">
            <a:extLst>
              <a:ext uri="{28A0092B-C50C-407E-A947-70E740481C1C}">
                <a14:useLocalDpi xmlns:a14="http://schemas.microsoft.com/office/drawing/2010/main"/>
              </a:ext>
            </a:extLst>
          </a:blip>
          <a:srcRect t="22784" b="17214"/>
          <a:stretch/>
        </p:blipFill>
        <p:spPr>
          <a:xfrm>
            <a:off x="4930726" y="3474720"/>
            <a:ext cx="3200400" cy="1920240"/>
          </a:xfrm>
          <a:prstGeom prst="rect">
            <a:avLst/>
          </a:prstGeom>
          <a:noFill/>
        </p:spPr>
      </p:pic>
      <p:sp>
        <p:nvSpPr>
          <p:cNvPr id="8" name="Content Placeholder 7">
            <a:extLst>
              <a:ext uri="{FF2B5EF4-FFF2-40B4-BE49-F238E27FC236}">
                <a16:creationId xmlns:a16="http://schemas.microsoft.com/office/drawing/2014/main" id="{A083A6AE-3241-2C45-84A9-5CBDC0628EAB}"/>
              </a:ext>
            </a:extLst>
          </p:cNvPr>
          <p:cNvSpPr>
            <a:spLocks noGrp="1"/>
          </p:cNvSpPr>
          <p:nvPr>
            <p:ph sz="quarter" idx="17"/>
          </p:nvPr>
        </p:nvSpPr>
        <p:spPr>
          <a:xfrm>
            <a:off x="400050" y="6095999"/>
            <a:ext cx="8343900" cy="228600"/>
          </a:xfrm>
        </p:spPr>
        <p:txBody>
          <a:bodyPr>
            <a:noAutofit/>
          </a:bodyPr>
          <a:lstStyle/>
          <a:p>
            <a:r>
              <a:rPr lang="en-US" sz="1400" dirty="0" err="1">
                <a:solidFill>
                  <a:srgbClr val="116CA8"/>
                </a:solidFill>
              </a:rPr>
              <a:t>Staehr</a:t>
            </a:r>
            <a:r>
              <a:rPr lang="en-US" sz="1400" dirty="0">
                <a:solidFill>
                  <a:srgbClr val="116CA8"/>
                </a:solidFill>
              </a:rPr>
              <a:t> </a:t>
            </a:r>
            <a:r>
              <a:rPr lang="en-US" sz="1400" dirty="0" err="1">
                <a:solidFill>
                  <a:srgbClr val="116CA8"/>
                </a:solidFill>
              </a:rPr>
              <a:t>Fenner</a:t>
            </a:r>
            <a:r>
              <a:rPr lang="en-US" sz="1400" dirty="0">
                <a:solidFill>
                  <a:srgbClr val="116CA8"/>
                </a:solidFill>
              </a:rPr>
              <a:t> &amp; Snyder, 2017, p. 127. Adapted from NY State Testing Program, 2016.</a:t>
            </a:r>
          </a:p>
          <a:p>
            <a:endParaRPr lang="en-US" dirty="0"/>
          </a:p>
        </p:txBody>
      </p:sp>
      <p:sp>
        <p:nvSpPr>
          <p:cNvPr id="4" name="Slide Number Placeholder 3"/>
          <p:cNvSpPr>
            <a:spLocks noGrp="1"/>
          </p:cNvSpPr>
          <p:nvPr>
            <p:ph type="sldNum" sz="quarter" idx="14"/>
          </p:nvPr>
        </p:nvSpPr>
        <p:spPr/>
        <p:txBody>
          <a:bodyPr/>
          <a:lstStyle/>
          <a:p>
            <a:fld id="{E56786DD-65B3-485A-9860-A21932A0261C}" type="slidenum">
              <a:rPr lang="en-US" smtClean="0"/>
              <a:t>11</a:t>
            </a:fld>
            <a:endParaRPr lang="en-US"/>
          </a:p>
        </p:txBody>
      </p:sp>
    </p:spTree>
    <p:extLst>
      <p:ext uri="{BB962C8B-B14F-4D97-AF65-F5344CB8AC3E}">
        <p14:creationId xmlns:p14="http://schemas.microsoft.com/office/powerpoint/2010/main" val="3844509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Importance of Academic Language</a:t>
            </a:r>
            <a:endParaRPr lang="en-US" b="1" dirty="0"/>
          </a:p>
        </p:txBody>
      </p:sp>
      <p:sp>
        <p:nvSpPr>
          <p:cNvPr id="5" name="Text Placeholder 4"/>
          <p:cNvSpPr>
            <a:spLocks noGrp="1"/>
          </p:cNvSpPr>
          <p:nvPr>
            <p:ph sz="quarter" idx="11"/>
          </p:nvPr>
        </p:nvSpPr>
        <p:spPr>
          <a:xfrm>
            <a:off x="633046" y="1877304"/>
            <a:ext cx="8110904" cy="3887692"/>
          </a:xfrm>
        </p:spPr>
        <p:txBody>
          <a:bodyPr>
            <a:noAutofit/>
          </a:bodyPr>
          <a:lstStyle/>
          <a:p>
            <a:pPr marL="0" indent="0">
              <a:lnSpc>
                <a:spcPts val="2800"/>
              </a:lnSpc>
              <a:spcBef>
                <a:spcPts val="0"/>
              </a:spcBef>
              <a:buNone/>
            </a:pPr>
            <a:r>
              <a:rPr lang="en-US" sz="2200" dirty="0">
                <a:solidFill>
                  <a:srgbClr val="FF0000"/>
                </a:solidFill>
              </a:rPr>
              <a:t>Addison</a:t>
            </a:r>
            <a:r>
              <a:rPr lang="en-US" sz="2200" dirty="0"/>
              <a:t> wants to ride her scooter </a:t>
            </a:r>
            <a:r>
              <a:rPr lang="en-US" sz="2200" dirty="0">
                <a:solidFill>
                  <a:srgbClr val="FF0000"/>
                </a:solidFill>
              </a:rPr>
              <a:t>more than </a:t>
            </a:r>
            <a:r>
              <a:rPr lang="en-US" sz="2200" dirty="0"/>
              <a:t>100 miles this month. She </a:t>
            </a:r>
            <a:r>
              <a:rPr lang="en-US" sz="2200" dirty="0">
                <a:solidFill>
                  <a:srgbClr val="FF0000"/>
                </a:solidFill>
              </a:rPr>
              <a:t>has already ridden </a:t>
            </a:r>
            <a:r>
              <a:rPr lang="en-US" sz="2200" dirty="0"/>
              <a:t>her scooter 12 miles. Which </a:t>
            </a:r>
            <a:r>
              <a:rPr lang="en-US" sz="2200" dirty="0">
                <a:solidFill>
                  <a:srgbClr val="FF0000"/>
                </a:solidFill>
              </a:rPr>
              <a:t>inequality</a:t>
            </a:r>
            <a:r>
              <a:rPr lang="en-US" sz="2200" dirty="0"/>
              <a:t> could be used to determine the </a:t>
            </a:r>
            <a:r>
              <a:rPr lang="en-US" sz="2200" dirty="0">
                <a:solidFill>
                  <a:srgbClr val="FF0000"/>
                </a:solidFill>
              </a:rPr>
              <a:t>mean</a:t>
            </a:r>
            <a:r>
              <a:rPr lang="en-US" sz="2200" dirty="0"/>
              <a:t> number of miles, </a:t>
            </a:r>
            <a:r>
              <a:rPr lang="en-US" sz="2200" dirty="0">
                <a:solidFill>
                  <a:srgbClr val="FF0000"/>
                </a:solidFill>
              </a:rPr>
              <a:t>m, </a:t>
            </a:r>
            <a:r>
              <a:rPr lang="en-US" sz="2200" dirty="0"/>
              <a:t>she would need to ride her scooter each day for 20 more days to achieve her goal?</a:t>
            </a:r>
            <a:endParaRPr lang="en-US" sz="2200" dirty="0">
              <a:cs typeface="Arial"/>
            </a:endParaRPr>
          </a:p>
          <a:p>
            <a:pPr marL="457200" indent="-457200">
              <a:lnSpc>
                <a:spcPts val="2800"/>
              </a:lnSpc>
              <a:spcBef>
                <a:spcPts val="600"/>
              </a:spcBef>
              <a:buFont typeface="+mj-lt"/>
              <a:buAutoNum type="alphaLcParenR"/>
            </a:pPr>
            <a:r>
              <a:rPr lang="en-US" sz="2200" dirty="0"/>
              <a:t>20m + 12 &lt; 100</a:t>
            </a:r>
            <a:endParaRPr lang="en-US" sz="2200" dirty="0">
              <a:cs typeface="Arial"/>
            </a:endParaRPr>
          </a:p>
          <a:p>
            <a:pPr marL="457200" indent="-457200">
              <a:lnSpc>
                <a:spcPts val="2800"/>
              </a:lnSpc>
              <a:spcBef>
                <a:spcPts val="0"/>
              </a:spcBef>
              <a:buFont typeface="+mj-lt"/>
              <a:buAutoNum type="alphaLcParenR"/>
            </a:pPr>
            <a:r>
              <a:rPr lang="en-US" sz="2200" dirty="0"/>
              <a:t>20m – 12 &lt; 100</a:t>
            </a:r>
            <a:endParaRPr lang="en-US" sz="2200" dirty="0">
              <a:cs typeface="Arial"/>
            </a:endParaRPr>
          </a:p>
          <a:p>
            <a:pPr marL="457200" indent="-457200">
              <a:lnSpc>
                <a:spcPts val="2800"/>
              </a:lnSpc>
              <a:spcBef>
                <a:spcPts val="0"/>
              </a:spcBef>
              <a:buFont typeface="+mj-lt"/>
              <a:buAutoNum type="alphaLcParenR"/>
            </a:pPr>
            <a:r>
              <a:rPr lang="en-US" sz="2200" dirty="0"/>
              <a:t>20m + 12 &gt; 100</a:t>
            </a:r>
            <a:endParaRPr lang="en-US" sz="2200" dirty="0">
              <a:cs typeface="Arial"/>
            </a:endParaRPr>
          </a:p>
          <a:p>
            <a:pPr marL="457200" indent="-457200">
              <a:lnSpc>
                <a:spcPts val="2800"/>
              </a:lnSpc>
              <a:spcBef>
                <a:spcPts val="0"/>
              </a:spcBef>
              <a:buFont typeface="+mj-lt"/>
              <a:buAutoNum type="alphaLcParenR"/>
            </a:pPr>
            <a:r>
              <a:rPr lang="en-US" sz="2200" dirty="0"/>
              <a:t>20m + 12 = 100</a:t>
            </a:r>
          </a:p>
        </p:txBody>
      </p:sp>
      <p:sp>
        <p:nvSpPr>
          <p:cNvPr id="16" name="Content Placeholder 15">
            <a:extLst>
              <a:ext uri="{FF2B5EF4-FFF2-40B4-BE49-F238E27FC236}">
                <a16:creationId xmlns:a16="http://schemas.microsoft.com/office/drawing/2014/main" id="{055BE9C0-8A1C-BD46-95BE-371171BC9B21}"/>
              </a:ext>
            </a:extLst>
          </p:cNvPr>
          <p:cNvSpPr>
            <a:spLocks noGrp="1"/>
          </p:cNvSpPr>
          <p:nvPr>
            <p:ph sz="quarter" idx="13"/>
          </p:nvPr>
        </p:nvSpPr>
        <p:spPr>
          <a:xfrm>
            <a:off x="561013" y="6030675"/>
            <a:ext cx="8343900" cy="215444"/>
          </a:xfrm>
        </p:spPr>
        <p:txBody>
          <a:bodyPr/>
          <a:lstStyle/>
          <a:p>
            <a:r>
              <a:rPr lang="en-US" sz="1400" dirty="0" err="1">
                <a:solidFill>
                  <a:srgbClr val="116CA8"/>
                </a:solidFill>
              </a:rPr>
              <a:t>Staehr</a:t>
            </a:r>
            <a:r>
              <a:rPr lang="en-US" sz="1400" dirty="0">
                <a:solidFill>
                  <a:srgbClr val="116CA8"/>
                </a:solidFill>
              </a:rPr>
              <a:t> </a:t>
            </a:r>
            <a:r>
              <a:rPr lang="en-US" sz="1400" dirty="0" err="1">
                <a:solidFill>
                  <a:srgbClr val="116CA8"/>
                </a:solidFill>
              </a:rPr>
              <a:t>Fenner</a:t>
            </a:r>
            <a:r>
              <a:rPr lang="en-US" sz="1400" dirty="0">
                <a:solidFill>
                  <a:srgbClr val="116CA8"/>
                </a:solidFill>
              </a:rPr>
              <a:t> &amp; Snyder, 2017, p. 127. Adapted from NY State Testing Program, 2016.</a:t>
            </a:r>
            <a:endParaRPr lang="en-US" dirty="0"/>
          </a:p>
        </p:txBody>
      </p:sp>
      <p:sp>
        <p:nvSpPr>
          <p:cNvPr id="4" name="Slide Number Placeholder 3"/>
          <p:cNvSpPr>
            <a:spLocks noGrp="1"/>
          </p:cNvSpPr>
          <p:nvPr>
            <p:ph type="sldNum" sz="quarter" idx="14"/>
          </p:nvPr>
        </p:nvSpPr>
        <p:spPr/>
        <p:txBody>
          <a:bodyPr/>
          <a:lstStyle/>
          <a:p>
            <a:fld id="{E56786DD-65B3-485A-9860-A21932A0261C}" type="slidenum">
              <a:rPr lang="en-US" smtClean="0"/>
              <a:t>12</a:t>
            </a:fld>
            <a:endParaRPr lang="en-US"/>
          </a:p>
        </p:txBody>
      </p:sp>
    </p:spTree>
    <p:extLst>
      <p:ext uri="{BB962C8B-B14F-4D97-AF65-F5344CB8AC3E}">
        <p14:creationId xmlns:p14="http://schemas.microsoft.com/office/powerpoint/2010/main" val="1741415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188720" rIns="640080">
            <a:normAutofit/>
          </a:bodyPr>
          <a:lstStyle/>
          <a:p>
            <a:r>
              <a:rPr lang="en-US" dirty="0"/>
              <a:t>What Does the Research Tell Us? </a:t>
            </a:r>
          </a:p>
        </p:txBody>
      </p:sp>
      <p:pic>
        <p:nvPicPr>
          <p:cNvPr id="12" name="Content Placeholder 5" descr="Padlet icon">
            <a:extLst>
              <a:ext uri="{FF2B5EF4-FFF2-40B4-BE49-F238E27FC236}">
                <a16:creationId xmlns:a16="http://schemas.microsoft.com/office/drawing/2014/main" id="{EE2C5580-AA11-5949-A9F1-3968A28CC9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310" y="661182"/>
            <a:ext cx="758979" cy="570393"/>
          </a:xfrm>
          <a:prstGeom prst="rect">
            <a:avLst/>
          </a:prstGeom>
        </p:spPr>
      </p:pic>
      <p:sp>
        <p:nvSpPr>
          <p:cNvPr id="4" name="Content Placeholder 3">
            <a:extLst>
              <a:ext uri="{FF2B5EF4-FFF2-40B4-BE49-F238E27FC236}">
                <a16:creationId xmlns:a16="http://schemas.microsoft.com/office/drawing/2014/main" id="{E0C1701A-5DCE-044B-BC90-55F730802765}"/>
              </a:ext>
            </a:extLst>
          </p:cNvPr>
          <p:cNvSpPr>
            <a:spLocks noGrp="1"/>
          </p:cNvSpPr>
          <p:nvPr>
            <p:ph sz="quarter" idx="10"/>
          </p:nvPr>
        </p:nvSpPr>
        <p:spPr>
          <a:xfrm>
            <a:off x="400050" y="1676400"/>
            <a:ext cx="4340762" cy="4179131"/>
          </a:xfrm>
          <a:noFill/>
        </p:spPr>
        <p:txBody>
          <a:bodyPr lIns="0" tIns="0" rIns="0" bIns="0">
            <a:noAutofit/>
          </a:bodyPr>
          <a:lstStyle/>
          <a:p>
            <a:pPr marL="342900" indent="-342900">
              <a:buFont typeface="+mj-lt"/>
              <a:buAutoNum type="arabicPeriod"/>
            </a:pPr>
            <a:r>
              <a:rPr lang="en-US" b="1" dirty="0">
                <a:solidFill>
                  <a:schemeClr val="tx1"/>
                </a:solidFill>
                <a:cs typeface="Calibri" panose="020F0502020204030204" pitchFamily="34" charset="0"/>
              </a:rPr>
              <a:t>Provide access to grade-level content</a:t>
            </a:r>
          </a:p>
          <a:p>
            <a:pPr marL="342900" indent="-342900">
              <a:buFont typeface="+mj-lt"/>
              <a:buAutoNum type="arabicPeriod"/>
            </a:pPr>
            <a:r>
              <a:rPr lang="en-US" dirty="0">
                <a:solidFill>
                  <a:schemeClr val="tx1"/>
                </a:solidFill>
                <a:cs typeface="Calibri" panose="020F0502020204030204" pitchFamily="34" charset="0"/>
              </a:rPr>
              <a:t>Provide visual and verbal supports to help ELLs master core content and skills</a:t>
            </a:r>
          </a:p>
          <a:p>
            <a:pPr marL="342900" indent="-342900">
              <a:buFont typeface="+mj-lt"/>
              <a:buAutoNum type="arabicPeriod"/>
            </a:pPr>
            <a:r>
              <a:rPr lang="en-US" b="1" dirty="0">
                <a:solidFill>
                  <a:schemeClr val="tx1"/>
                </a:solidFill>
                <a:cs typeface="Calibri" panose="020F0502020204030204" pitchFamily="34" charset="0"/>
              </a:rPr>
              <a:t>Develop </a:t>
            </a:r>
            <a:r>
              <a:rPr lang="en-US" b="1" dirty="0" err="1">
                <a:solidFill>
                  <a:schemeClr val="tx1"/>
                </a:solidFill>
                <a:cs typeface="Calibri" panose="020F0502020204030204" pitchFamily="34" charset="0"/>
              </a:rPr>
              <a:t>ELLs’</a:t>
            </a:r>
            <a:r>
              <a:rPr lang="en-US" b="1" dirty="0">
                <a:solidFill>
                  <a:schemeClr val="tx1"/>
                </a:solidFill>
                <a:cs typeface="Calibri" panose="020F0502020204030204" pitchFamily="34" charset="0"/>
              </a:rPr>
              <a:t> academic language</a:t>
            </a:r>
          </a:p>
          <a:p>
            <a:pPr marL="342900" indent="-342900">
              <a:buFont typeface="+mj-lt"/>
              <a:buAutoNum type="arabicPeriod"/>
            </a:pPr>
            <a:r>
              <a:rPr lang="en-US" dirty="0">
                <a:solidFill>
                  <a:schemeClr val="tx1"/>
                </a:solidFill>
                <a:cs typeface="Calibri" panose="020F0502020204030204" pitchFamily="34" charset="0"/>
              </a:rPr>
              <a:t>Integrate oral and written language instruction into content areas </a:t>
            </a:r>
          </a:p>
          <a:p>
            <a:pPr marL="342900" indent="-342900">
              <a:buFont typeface="+mj-lt"/>
              <a:buAutoNum type="arabicPeriod"/>
            </a:pPr>
            <a:r>
              <a:rPr lang="en-US" dirty="0">
                <a:solidFill>
                  <a:schemeClr val="tx1"/>
                </a:solidFill>
                <a:cs typeface="Calibri" panose="020F0502020204030204" pitchFamily="34" charset="0"/>
              </a:rPr>
              <a:t>Capitalize on students’ home language, knowledge, and cultural assets</a:t>
            </a:r>
          </a:p>
          <a:p>
            <a:pPr marL="342900" indent="-342900">
              <a:buFont typeface="+mj-lt"/>
              <a:buAutoNum type="arabicPeriod"/>
            </a:pPr>
            <a:r>
              <a:rPr lang="en-US" dirty="0">
                <a:solidFill>
                  <a:schemeClr val="tx1"/>
                </a:solidFill>
                <a:cs typeface="Calibri" panose="020F0502020204030204" pitchFamily="34" charset="0"/>
              </a:rPr>
              <a:t>Provide small-group intervention to struggling students </a:t>
            </a:r>
            <a:endParaRPr lang="en-US" dirty="0">
              <a:solidFill>
                <a:schemeClr val="tx1"/>
              </a:solidFill>
            </a:endParaRPr>
          </a:p>
          <a:p>
            <a:pPr marL="342900" indent="-342900">
              <a:buFont typeface="+mj-lt"/>
              <a:buAutoNum type="arabicPeriod"/>
            </a:pPr>
            <a:endParaRPr lang="en-US" dirty="0">
              <a:solidFill>
                <a:schemeClr val="tx1"/>
              </a:solidFill>
              <a:latin typeface="+mn-lt"/>
            </a:endParaRPr>
          </a:p>
        </p:txBody>
      </p:sp>
      <p:pic>
        <p:nvPicPr>
          <p:cNvPr id="11" name="Content Placeholder 10" descr="Book cover &quot;Educating English Lnguage Learners, A Review of the Latest Research,&quot; by Diane August.">
            <a:extLst>
              <a:ext uri="{FF2B5EF4-FFF2-40B4-BE49-F238E27FC236}">
                <a16:creationId xmlns:a16="http://schemas.microsoft.com/office/drawing/2014/main" id="{2E348902-FA47-8B4C-810A-9EEA6AE620A7}"/>
              </a:ext>
            </a:extLst>
          </p:cNvPr>
          <p:cNvPicPr>
            <a:picLocks noGrp="1" noChangeAspect="1"/>
          </p:cNvPicPr>
          <p:nvPr>
            <p:ph sz="quarter" idx="16"/>
          </p:nvPr>
        </p:nvPicPr>
        <p:blipFill>
          <a:blip r:embed="rId4" cstate="screen">
            <a:extLst>
              <a:ext uri="{28A0092B-C50C-407E-A947-70E740481C1C}">
                <a14:useLocalDpi xmlns:a14="http://schemas.microsoft.com/office/drawing/2010/main"/>
              </a:ext>
            </a:extLst>
          </a:blip>
          <a:stretch>
            <a:fillRect/>
          </a:stretch>
        </p:blipFill>
        <p:spPr>
          <a:xfrm>
            <a:off x="4892337" y="1711715"/>
            <a:ext cx="3851613" cy="4214447"/>
          </a:xfrm>
          <a:prstGeom prst="rect">
            <a:avLst/>
          </a:prstGeom>
          <a:ln>
            <a:solidFill>
              <a:srgbClr val="545454"/>
            </a:solidFill>
          </a:ln>
        </p:spPr>
      </p:pic>
      <p:sp>
        <p:nvSpPr>
          <p:cNvPr id="10" name="Content Placeholder 9">
            <a:extLst>
              <a:ext uri="{FF2B5EF4-FFF2-40B4-BE49-F238E27FC236}">
                <a16:creationId xmlns:a16="http://schemas.microsoft.com/office/drawing/2014/main" id="{137B0AEF-B277-C04C-A1D2-93BA9B33D3F6}"/>
              </a:ext>
            </a:extLst>
          </p:cNvPr>
          <p:cNvSpPr>
            <a:spLocks noGrp="1"/>
          </p:cNvSpPr>
          <p:nvPr>
            <p:ph sz="quarter" idx="17"/>
          </p:nvPr>
        </p:nvSpPr>
        <p:spPr>
          <a:xfrm>
            <a:off x="400050" y="6119446"/>
            <a:ext cx="8343900" cy="215444"/>
          </a:xfrm>
        </p:spPr>
        <p:txBody>
          <a:bodyPr/>
          <a:lstStyle/>
          <a:p>
            <a:r>
              <a:rPr lang="en-US" sz="1400" dirty="0">
                <a:solidFill>
                  <a:srgbClr val="116CA8"/>
                </a:solidFill>
              </a:rPr>
              <a:t>Baker et al., 2014.; August, 2018</a:t>
            </a:r>
            <a:endParaRPr lang="en-US" dirty="0">
              <a:solidFill>
                <a:srgbClr val="116CA8"/>
              </a:solidFill>
            </a:endParaRPr>
          </a:p>
        </p:txBody>
      </p:sp>
      <p:sp>
        <p:nvSpPr>
          <p:cNvPr id="3" name="Slide Number Placeholder 2"/>
          <p:cNvSpPr>
            <a:spLocks noGrp="1"/>
          </p:cNvSpPr>
          <p:nvPr>
            <p:ph type="sldNum" sz="quarter" idx="14"/>
          </p:nvPr>
        </p:nvSpPr>
        <p:spPr/>
        <p:txBody>
          <a:bodyPr/>
          <a:lstStyle/>
          <a:p>
            <a:fld id="{AC0B22CB-5A8F-A645-9F1B-055478FF4CA5}" type="slidenum">
              <a:rPr lang="en-US" smtClean="0"/>
              <a:t>13</a:t>
            </a:fld>
            <a:endParaRPr lang="en-US" dirty="0"/>
          </a:p>
        </p:txBody>
      </p:sp>
    </p:spTree>
    <p:extLst>
      <p:ext uri="{BB962C8B-B14F-4D97-AF65-F5344CB8AC3E}">
        <p14:creationId xmlns:p14="http://schemas.microsoft.com/office/powerpoint/2010/main" val="461989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r>
              <a:rPr lang="en-US" dirty="0"/>
              <a:t>Academic Language: Definition</a:t>
            </a:r>
            <a:endParaRPr lang="en-US" dirty="0">
              <a:ea typeface="ＭＳ Ｐゴシック" charset="0"/>
              <a:cs typeface="Franklin Gothic Book"/>
            </a:endParaRPr>
          </a:p>
        </p:txBody>
      </p:sp>
      <p:sp>
        <p:nvSpPr>
          <p:cNvPr id="3" name="Text Placeholder 2"/>
          <p:cNvSpPr>
            <a:spLocks noGrp="1"/>
          </p:cNvSpPr>
          <p:nvPr>
            <p:ph sz="quarter" idx="11"/>
          </p:nvPr>
        </p:nvSpPr>
        <p:spPr>
          <a:xfrm>
            <a:off x="400050" y="1787195"/>
            <a:ext cx="4000500" cy="3200400"/>
          </a:xfrm>
        </p:spPr>
        <p:txBody>
          <a:bodyPr>
            <a:normAutofit/>
          </a:bodyPr>
          <a:lstStyle/>
          <a:p>
            <a:pPr marL="228600" indent="-228600">
              <a:lnSpc>
                <a:spcPct val="120000"/>
              </a:lnSpc>
              <a:spcAft>
                <a:spcPts val="1000"/>
              </a:spcAft>
            </a:pPr>
            <a:r>
              <a:rPr lang="en-US" sz="2400" dirty="0">
                <a:cs typeface="Franklin Gothic Book"/>
              </a:rPr>
              <a:t>In contrast to everyday informal speech </a:t>
            </a:r>
          </a:p>
          <a:p>
            <a:pPr marL="228600" indent="-228600">
              <a:lnSpc>
                <a:spcPct val="120000"/>
              </a:lnSpc>
              <a:spcAft>
                <a:spcPts val="1000"/>
              </a:spcAft>
            </a:pPr>
            <a:r>
              <a:rPr lang="en-US" sz="2400" dirty="0"/>
              <a:t>More abstract, more complex, less contextualized</a:t>
            </a:r>
          </a:p>
          <a:p>
            <a:pPr marL="228600" indent="-228600">
              <a:lnSpc>
                <a:spcPct val="120000"/>
              </a:lnSpc>
              <a:spcAft>
                <a:spcPts val="1000"/>
              </a:spcAft>
            </a:pPr>
            <a:r>
              <a:rPr lang="en-US" sz="2400" dirty="0"/>
              <a:t>Language of power</a:t>
            </a:r>
            <a:endParaRPr lang="en-US" altLang="ja-JP" sz="2400" dirty="0">
              <a:latin typeface="Franklin Gothic Book"/>
              <a:ea typeface="ＭＳ Ｐゴシック" charset="0"/>
              <a:cs typeface="Franklin Gothic Book"/>
            </a:endParaRPr>
          </a:p>
        </p:txBody>
      </p:sp>
      <p:sp>
        <p:nvSpPr>
          <p:cNvPr id="6" name="Content Placeholder 5">
            <a:extLst>
              <a:ext uri="{FF2B5EF4-FFF2-40B4-BE49-F238E27FC236}">
                <a16:creationId xmlns:a16="http://schemas.microsoft.com/office/drawing/2014/main" id="{BF70FA6F-54DD-BF4B-969D-5D3192EE9701}"/>
              </a:ext>
            </a:extLst>
          </p:cNvPr>
          <p:cNvSpPr>
            <a:spLocks noGrp="1"/>
          </p:cNvSpPr>
          <p:nvPr>
            <p:ph sz="quarter" idx="13"/>
          </p:nvPr>
        </p:nvSpPr>
        <p:spPr>
          <a:xfrm>
            <a:off x="400050" y="6054394"/>
            <a:ext cx="8343900" cy="215444"/>
          </a:xfrm>
        </p:spPr>
        <p:txBody>
          <a:bodyPr/>
          <a:lstStyle/>
          <a:p>
            <a:r>
              <a:rPr lang="en-US" sz="1400" dirty="0">
                <a:solidFill>
                  <a:srgbClr val="2484C6"/>
                </a:solidFill>
              </a:rPr>
              <a:t>Bailey, 2007, 2010, 2012; Scarcella, 2008</a:t>
            </a:r>
            <a:endParaRPr lang="en-US" dirty="0"/>
          </a:p>
        </p:txBody>
      </p:sp>
      <p:sp>
        <p:nvSpPr>
          <p:cNvPr id="2" name="Slide Number Placeholder 1"/>
          <p:cNvSpPr>
            <a:spLocks noGrp="1"/>
          </p:cNvSpPr>
          <p:nvPr>
            <p:ph type="sldNum" sz="quarter" idx="14"/>
          </p:nvPr>
        </p:nvSpPr>
        <p:spPr/>
        <p:txBody>
          <a:bodyPr/>
          <a:lstStyle/>
          <a:p>
            <a:fld id="{E56786DD-65B3-485A-9860-A21932A0261C}" type="slidenum">
              <a:rPr lang="en-US" smtClean="0"/>
              <a:pPr/>
              <a:t>14</a:t>
            </a:fld>
            <a:endParaRPr lang="en-US" dirty="0"/>
          </a:p>
        </p:txBody>
      </p:sp>
      <p:pic>
        <p:nvPicPr>
          <p:cNvPr id="9" name="Picture Placeholder 8" descr="Young adult in library.">
            <a:extLst>
              <a:ext uri="{FF2B5EF4-FFF2-40B4-BE49-F238E27FC236}">
                <a16:creationId xmlns:a16="http://schemas.microsoft.com/office/drawing/2014/main" id="{8AA47E50-1F7F-FD47-B36C-8CE3A8AFDC8F}"/>
              </a:ext>
            </a:extLst>
          </p:cNvPr>
          <p:cNvPicPr>
            <a:picLocks noGrp="1" noChangeAspect="1"/>
          </p:cNvPicPr>
          <p:nvPr>
            <p:ph type="pic" sz="quarter" idx="12"/>
          </p:nvPr>
        </p:nvPicPr>
        <p:blipFill>
          <a:blip r:embed="rId3"/>
          <a:srcRect l="11991" r="11991"/>
          <a:stretch>
            <a:fillRect/>
          </a:stretch>
        </p:blipFill>
        <p:spPr>
          <a:xfrm>
            <a:off x="4572000" y="1787195"/>
            <a:ext cx="4171950" cy="3927475"/>
          </a:xfrm>
          <a:prstGeom prst="rect">
            <a:avLst/>
          </a:prstGeom>
        </p:spPr>
      </p:pic>
    </p:spTree>
    <p:extLst>
      <p:ext uri="{BB962C8B-B14F-4D97-AF65-F5344CB8AC3E}">
        <p14:creationId xmlns:p14="http://schemas.microsoft.com/office/powerpoint/2010/main" val="260199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7" name="Shape 617"/>
          <p:cNvSpPr txBox="1">
            <a:spLocks noGrp="1"/>
          </p:cNvSpPr>
          <p:nvPr>
            <p:ph type="title"/>
          </p:nvPr>
        </p:nvSpPr>
        <p:spPr>
          <a:xfrm>
            <a:off x="0" y="533401"/>
            <a:ext cx="9144000" cy="914400"/>
          </a:xfrm>
        </p:spPr>
        <p:txBody>
          <a:bodyPr lIns="457200" tIns="45700" rIns="91425" bIns="45700" anchor="ctr" anchorCtr="0">
            <a:noAutofit/>
          </a:bodyPr>
          <a:lstStyle/>
          <a:p>
            <a:pPr marL="0" marR="0" lvl="0" indent="0" rtl="0">
              <a:spcBef>
                <a:spcPts val="0"/>
              </a:spcBef>
              <a:buClr>
                <a:schemeClr val="lt1"/>
              </a:buClr>
              <a:buSzPct val="25000"/>
              <a:buFont typeface="Arial"/>
              <a:buNone/>
            </a:pPr>
            <a:r>
              <a:rPr lang="en" i="0" u="none" strike="noStrike" cap="none" dirty="0"/>
              <a:t>Academic Language Representation</a:t>
            </a:r>
          </a:p>
        </p:txBody>
      </p:sp>
      <p:sp>
        <p:nvSpPr>
          <p:cNvPr id="5" name="Slide Number Placeholder 1">
            <a:extLst>
              <a:ext uri="{FF2B5EF4-FFF2-40B4-BE49-F238E27FC236}">
                <a16:creationId xmlns:a16="http://schemas.microsoft.com/office/drawing/2014/main" id="{3731FC14-1865-D94B-ACF0-FDC012488471}"/>
              </a:ext>
            </a:extLst>
          </p:cNvPr>
          <p:cNvSpPr>
            <a:spLocks noGrp="1"/>
          </p:cNvSpPr>
          <p:nvPr>
            <p:ph type="sldNum" sz="quarter" idx="14"/>
          </p:nvPr>
        </p:nvSpPr>
        <p:spPr>
          <a:xfrm>
            <a:off x="400050" y="6477001"/>
            <a:ext cx="285750" cy="228600"/>
          </a:xfrm>
        </p:spPr>
        <p:txBody>
          <a:bodyPr anchor="t">
            <a:normAutofit/>
          </a:bodyPr>
          <a:lstStyle/>
          <a:p>
            <a:pPr>
              <a:spcAft>
                <a:spcPts val="600"/>
              </a:spcAft>
            </a:pPr>
            <a:fld id="{E56786DD-65B3-485A-9860-A21932A0261C}" type="slidenum">
              <a:rPr lang="en-US" smtClean="0"/>
              <a:pPr>
                <a:spcAft>
                  <a:spcPts val="600"/>
                </a:spcAft>
              </a:pPr>
              <a:t>15</a:t>
            </a:fld>
            <a:endParaRPr lang="en-US"/>
          </a:p>
        </p:txBody>
      </p:sp>
      <p:sp>
        <p:nvSpPr>
          <p:cNvPr id="113" name="Content Placeholder 6">
            <a:extLst>
              <a:ext uri="{FF2B5EF4-FFF2-40B4-BE49-F238E27FC236}">
                <a16:creationId xmlns:a16="http://schemas.microsoft.com/office/drawing/2014/main" id="{7346019E-BB0F-4F1C-ADBB-F7FC1A359E55}"/>
              </a:ext>
            </a:extLst>
          </p:cNvPr>
          <p:cNvSpPr>
            <a:spLocks noGrp="1"/>
          </p:cNvSpPr>
          <p:nvPr>
            <p:ph sz="quarter" idx="17"/>
          </p:nvPr>
        </p:nvSpPr>
        <p:spPr>
          <a:xfrm>
            <a:off x="400050" y="6121271"/>
            <a:ext cx="5395839" cy="215444"/>
          </a:xfrm>
        </p:spPr>
        <p:txBody>
          <a:bodyPr/>
          <a:lstStyle/>
          <a:p>
            <a:r>
              <a:rPr lang="en" sz="1400" dirty="0" err="1">
                <a:solidFill>
                  <a:srgbClr val="116CA8"/>
                </a:solidFill>
              </a:rPr>
              <a:t>Staehr</a:t>
            </a:r>
            <a:r>
              <a:rPr lang="en" sz="1400" dirty="0">
                <a:solidFill>
                  <a:srgbClr val="116CA8"/>
                </a:solidFill>
              </a:rPr>
              <a:t> </a:t>
            </a:r>
            <a:r>
              <a:rPr lang="en" sz="1400" dirty="0" err="1">
                <a:solidFill>
                  <a:srgbClr val="116CA8"/>
                </a:solidFill>
              </a:rPr>
              <a:t>Fenner</a:t>
            </a:r>
            <a:r>
              <a:rPr lang="en" sz="1400" dirty="0">
                <a:solidFill>
                  <a:srgbClr val="116CA8"/>
                </a:solidFill>
              </a:rPr>
              <a:t>, 2014; </a:t>
            </a:r>
            <a:r>
              <a:rPr lang="en-US" sz="1400" dirty="0">
                <a:solidFill>
                  <a:srgbClr val="116CA8"/>
                </a:solidFill>
              </a:rPr>
              <a:t>Adapted from</a:t>
            </a:r>
            <a:r>
              <a:rPr lang="en" sz="1400" dirty="0">
                <a:solidFill>
                  <a:srgbClr val="116CA8"/>
                </a:solidFill>
              </a:rPr>
              <a:t>: WIDA, 2012</a:t>
            </a:r>
            <a:endParaRPr lang="en-US" sz="1400" dirty="0">
              <a:solidFill>
                <a:srgbClr val="116CA8"/>
              </a:solidFill>
            </a:endParaRPr>
          </a:p>
        </p:txBody>
      </p:sp>
      <p:pic>
        <p:nvPicPr>
          <p:cNvPr id="21" name="Shape 618" descr="Diagram showing concentric rectangles. On the outside is Sociocultural Context. Inside of that is Organization - Discourse Level. Inside of that is Grammar and Syntax - Sentence level. The innermost rectangle is labeled Vocabulary - Word level. ">
            <a:extLst>
              <a:ext uri="{FF2B5EF4-FFF2-40B4-BE49-F238E27FC236}">
                <a16:creationId xmlns:a16="http://schemas.microsoft.com/office/drawing/2014/main" id="{E33515C1-4612-3540-8E0D-55C7BC67100E}"/>
              </a:ext>
            </a:extLst>
          </p:cNvPr>
          <p:cNvPicPr preferRelativeResize="0">
            <a:picLocks noGrp="1"/>
          </p:cNvPicPr>
          <p:nvPr>
            <p:ph sz="quarter" idx="11"/>
          </p:nvPr>
        </p:nvPicPr>
        <p:blipFill rotWithShape="1">
          <a:blip r:embed="rId3"/>
          <a:srcRect l="8804" t="4572" r="9222" b="16545"/>
          <a:stretch/>
        </p:blipFill>
        <p:spPr>
          <a:xfrm>
            <a:off x="1531257" y="1643837"/>
            <a:ext cx="6081485" cy="4389120"/>
          </a:xfrm>
          <a:prstGeom prst="rect">
            <a:avLst/>
          </a:prstGeom>
          <a:noFill/>
          <a:ln>
            <a:noFill/>
          </a:ln>
        </p:spPr>
      </p:pic>
    </p:spTree>
    <p:extLst>
      <p:ext uri="{BB962C8B-B14F-4D97-AF65-F5344CB8AC3E}">
        <p14:creationId xmlns:p14="http://schemas.microsoft.com/office/powerpoint/2010/main" val="2381393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22DD2-8AFA-3E41-963A-EF98185EA3BC}"/>
              </a:ext>
            </a:extLst>
          </p:cNvPr>
          <p:cNvSpPr>
            <a:spLocks noGrp="1"/>
          </p:cNvSpPr>
          <p:nvPr>
            <p:ph type="title"/>
          </p:nvPr>
        </p:nvSpPr>
        <p:spPr/>
        <p:txBody>
          <a:bodyPr/>
          <a:lstStyle/>
          <a:p>
            <a:r>
              <a:rPr lang="en-US" dirty="0"/>
              <a:t>Academic Language: Considerations for ELLs</a:t>
            </a:r>
          </a:p>
        </p:txBody>
      </p:sp>
      <p:sp>
        <p:nvSpPr>
          <p:cNvPr id="3" name="Content Placeholder 2">
            <a:extLst>
              <a:ext uri="{FF2B5EF4-FFF2-40B4-BE49-F238E27FC236}">
                <a16:creationId xmlns:a16="http://schemas.microsoft.com/office/drawing/2014/main" id="{C20F0212-D784-FD46-8BD1-ADCF83485994}"/>
              </a:ext>
            </a:extLst>
          </p:cNvPr>
          <p:cNvSpPr>
            <a:spLocks noGrp="1"/>
          </p:cNvSpPr>
          <p:nvPr>
            <p:ph sz="quarter" idx="10"/>
          </p:nvPr>
        </p:nvSpPr>
        <p:spPr>
          <a:xfrm>
            <a:off x="400050" y="1676400"/>
            <a:ext cx="4000500" cy="486507"/>
          </a:xfrm>
        </p:spPr>
        <p:txBody>
          <a:bodyPr>
            <a:noAutofit/>
          </a:bodyPr>
          <a:lstStyle/>
          <a:p>
            <a:r>
              <a:rPr lang="en-US" b="1" dirty="0"/>
              <a:t>Word Level:</a:t>
            </a:r>
            <a:endParaRPr lang="en-US" dirty="0"/>
          </a:p>
        </p:txBody>
      </p:sp>
      <p:sp>
        <p:nvSpPr>
          <p:cNvPr id="4" name="Content Placeholder 3">
            <a:extLst>
              <a:ext uri="{FF2B5EF4-FFF2-40B4-BE49-F238E27FC236}">
                <a16:creationId xmlns:a16="http://schemas.microsoft.com/office/drawing/2014/main" id="{B2E2C4E7-1139-3F4F-9C51-B497246617D5}"/>
              </a:ext>
            </a:extLst>
          </p:cNvPr>
          <p:cNvSpPr>
            <a:spLocks noGrp="1"/>
          </p:cNvSpPr>
          <p:nvPr>
            <p:ph sz="quarter" idx="11"/>
          </p:nvPr>
        </p:nvSpPr>
        <p:spPr>
          <a:xfrm>
            <a:off x="400050" y="2246143"/>
            <a:ext cx="4000500" cy="1733844"/>
          </a:xfrm>
        </p:spPr>
        <p:txBody>
          <a:bodyPr>
            <a:noAutofit/>
          </a:bodyPr>
          <a:lstStyle/>
          <a:p>
            <a:pPr marL="228600" indent="-228600">
              <a:lnSpc>
                <a:spcPts val="2000"/>
              </a:lnSpc>
              <a:spcBef>
                <a:spcPts val="0"/>
              </a:spcBef>
              <a:buFont typeface="Arial" charset="0"/>
              <a:buChar char="•"/>
            </a:pPr>
            <a:r>
              <a:rPr lang="en-US" sz="1600" dirty="0">
                <a:solidFill>
                  <a:srgbClr val="545454"/>
                </a:solidFill>
              </a:rPr>
              <a:t>General academic words</a:t>
            </a:r>
            <a:endParaRPr lang="en-US" sz="1600" dirty="0">
              <a:solidFill>
                <a:srgbClr val="545454"/>
              </a:solidFill>
              <a:cs typeface="Arial"/>
            </a:endParaRPr>
          </a:p>
          <a:p>
            <a:pPr marL="228600" indent="-228600">
              <a:lnSpc>
                <a:spcPts val="2000"/>
              </a:lnSpc>
              <a:spcBef>
                <a:spcPts val="0"/>
              </a:spcBef>
              <a:buFont typeface="Arial" charset="0"/>
              <a:buChar char="•"/>
            </a:pPr>
            <a:r>
              <a:rPr lang="en-US" sz="1600" dirty="0">
                <a:solidFill>
                  <a:srgbClr val="545454"/>
                </a:solidFill>
              </a:rPr>
              <a:t>Content or technical words</a:t>
            </a:r>
            <a:endParaRPr lang="en-US" sz="1600" dirty="0">
              <a:solidFill>
                <a:srgbClr val="545454"/>
              </a:solidFill>
              <a:cs typeface="Arial"/>
            </a:endParaRPr>
          </a:p>
          <a:p>
            <a:pPr marL="228600" indent="-228600">
              <a:lnSpc>
                <a:spcPts val="2000"/>
              </a:lnSpc>
              <a:spcBef>
                <a:spcPts val="0"/>
              </a:spcBef>
              <a:buFont typeface="Arial" charset="0"/>
              <a:buChar char="•"/>
            </a:pPr>
            <a:r>
              <a:rPr lang="en-US" sz="1600" dirty="0">
                <a:solidFill>
                  <a:srgbClr val="545454"/>
                </a:solidFill>
              </a:rPr>
              <a:t>Multiple meaning words</a:t>
            </a:r>
            <a:endParaRPr lang="en-US" sz="1600" dirty="0">
              <a:solidFill>
                <a:srgbClr val="545454"/>
              </a:solidFill>
              <a:cs typeface="Arial"/>
            </a:endParaRPr>
          </a:p>
          <a:p>
            <a:pPr marL="228600" indent="-228600">
              <a:lnSpc>
                <a:spcPts val="2000"/>
              </a:lnSpc>
              <a:spcBef>
                <a:spcPts val="0"/>
              </a:spcBef>
              <a:buFont typeface="Arial" charset="0"/>
              <a:buChar char="•"/>
            </a:pPr>
            <a:r>
              <a:rPr lang="en-US" sz="1600" dirty="0">
                <a:solidFill>
                  <a:srgbClr val="545454"/>
                </a:solidFill>
              </a:rPr>
              <a:t>Words with affixes</a:t>
            </a:r>
            <a:endParaRPr lang="en-US" sz="1600" dirty="0">
              <a:solidFill>
                <a:srgbClr val="545454"/>
              </a:solidFill>
              <a:cs typeface="Arial"/>
            </a:endParaRPr>
          </a:p>
          <a:p>
            <a:pPr marL="228600" indent="-228600">
              <a:lnSpc>
                <a:spcPts val="2000"/>
              </a:lnSpc>
              <a:spcBef>
                <a:spcPts val="0"/>
              </a:spcBef>
              <a:buFont typeface="Arial" charset="0"/>
              <a:buChar char="•"/>
            </a:pPr>
            <a:r>
              <a:rPr lang="en-US" sz="1600" dirty="0">
                <a:solidFill>
                  <a:srgbClr val="545454"/>
                </a:solidFill>
              </a:rPr>
              <a:t>Idiomatic phrases</a:t>
            </a:r>
            <a:endParaRPr lang="en-US" sz="1600" dirty="0"/>
          </a:p>
        </p:txBody>
      </p:sp>
      <p:sp>
        <p:nvSpPr>
          <p:cNvPr id="12" name="Content Placeholder 5">
            <a:extLst>
              <a:ext uri="{FF2B5EF4-FFF2-40B4-BE49-F238E27FC236}">
                <a16:creationId xmlns:a16="http://schemas.microsoft.com/office/drawing/2014/main" id="{05F1F55B-5277-FD41-9F60-5878E7BAA226}"/>
              </a:ext>
            </a:extLst>
          </p:cNvPr>
          <p:cNvSpPr txBox="1">
            <a:spLocks/>
          </p:cNvSpPr>
          <p:nvPr/>
        </p:nvSpPr>
        <p:spPr>
          <a:xfrm>
            <a:off x="400050" y="3896751"/>
            <a:ext cx="4000500" cy="461665"/>
          </a:xfrm>
          <a:prstGeom prst="rect">
            <a:avLst/>
          </a:prstGeom>
          <a:solidFill>
            <a:schemeClr val="tx2"/>
          </a:solidFill>
        </p:spPr>
        <p:txBody>
          <a:bodyPr vert="horz" lIns="91440" tIns="91440" rIns="91440" bIns="91440" rtlCol="0">
            <a:normAutofit/>
          </a:bodyPr>
          <a:lstStyle>
            <a:lvl1pPr marL="0" indent="0" algn="l" defTabSz="685800" rtl="0" eaLnBrk="1" latinLnBrk="0" hangingPunct="1">
              <a:lnSpc>
                <a:spcPct val="100000"/>
              </a:lnSpc>
              <a:spcBef>
                <a:spcPts val="450"/>
              </a:spcBef>
              <a:spcAft>
                <a:spcPts val="450"/>
              </a:spcAft>
              <a:buClr>
                <a:schemeClr val="bg2">
                  <a:lumMod val="75000"/>
                </a:schemeClr>
              </a:buClr>
              <a:buSzPct val="100000"/>
              <a:buFont typeface="Wingdings" pitchFamily="2" charset="2"/>
              <a:buNone/>
              <a:defRPr lang="en-US" sz="1800" kern="1200" dirty="0" smtClean="0">
                <a:solidFill>
                  <a:schemeClr val="bg1"/>
                </a:solidFill>
                <a:latin typeface="+mn-lt"/>
                <a:ea typeface="+mn-ea"/>
                <a:cs typeface="+mn-cs"/>
              </a:defRPr>
            </a:lvl1pPr>
            <a:lvl2pPr marL="342900" indent="-171450" algn="l" defTabSz="685800" rtl="0" eaLnBrk="1" latinLnBrk="0" hangingPunct="1">
              <a:lnSpc>
                <a:spcPct val="100000"/>
              </a:lnSpc>
              <a:spcBef>
                <a:spcPts val="450"/>
              </a:spcBef>
              <a:spcAft>
                <a:spcPts val="450"/>
              </a:spcAft>
              <a:buClr>
                <a:schemeClr val="tx2"/>
              </a:buClr>
              <a:buFont typeface="Wingdings" pitchFamily="2" charset="2"/>
              <a:buChar char="§"/>
              <a:defRPr sz="1800" kern="1200">
                <a:solidFill>
                  <a:schemeClr val="tx1"/>
                </a:solidFill>
                <a:latin typeface="+mn-lt"/>
                <a:ea typeface="+mn-ea"/>
                <a:cs typeface="+mn-cs"/>
              </a:defRPr>
            </a:lvl2pPr>
            <a:lvl3pPr marL="514350" indent="-171450" algn="l" defTabSz="685800" rtl="0" eaLnBrk="1" latinLnBrk="0" hangingPunct="1">
              <a:lnSpc>
                <a:spcPct val="100000"/>
              </a:lnSpc>
              <a:spcBef>
                <a:spcPts val="450"/>
              </a:spcBef>
              <a:spcAft>
                <a:spcPts val="450"/>
              </a:spcAft>
              <a:buClr>
                <a:schemeClr val="bg2">
                  <a:lumMod val="75000"/>
                </a:schemeClr>
              </a:buClr>
              <a:buFont typeface="Wingdings" pitchFamily="2" charset="2"/>
              <a:buChar char="§"/>
              <a:defRPr sz="1500" kern="1200">
                <a:solidFill>
                  <a:schemeClr val="tx1"/>
                </a:solidFill>
                <a:latin typeface="+mn-lt"/>
                <a:ea typeface="+mn-ea"/>
                <a:cs typeface="+mn-cs"/>
              </a:defRPr>
            </a:lvl3pPr>
            <a:lvl4pPr marL="685800" indent="-171450" algn="l" defTabSz="685800" rtl="0" eaLnBrk="1" latinLnBrk="0" hangingPunct="1">
              <a:lnSpc>
                <a:spcPct val="100000"/>
              </a:lnSpc>
              <a:spcBef>
                <a:spcPts val="450"/>
              </a:spcBef>
              <a:spcAft>
                <a:spcPts val="450"/>
              </a:spcAft>
              <a:buClr>
                <a:schemeClr val="tx2"/>
              </a:buClr>
              <a:buFont typeface="Wingdings" pitchFamily="2" charset="2"/>
              <a:buChar char="§"/>
              <a:defRPr sz="1200" kern="1200">
                <a:solidFill>
                  <a:schemeClr val="tx1"/>
                </a:solidFill>
                <a:latin typeface="+mn-lt"/>
                <a:ea typeface="+mn-ea"/>
                <a:cs typeface="+mn-cs"/>
              </a:defRPr>
            </a:lvl4pPr>
            <a:lvl5pPr marL="857250" indent="-171450" algn="l" defTabSz="685800" rtl="0" eaLnBrk="1" latinLnBrk="0" hangingPunct="1">
              <a:lnSpc>
                <a:spcPct val="100000"/>
              </a:lnSpc>
              <a:spcBef>
                <a:spcPts val="450"/>
              </a:spcBef>
              <a:spcAft>
                <a:spcPts val="450"/>
              </a:spcAft>
              <a:buClr>
                <a:schemeClr val="bg2">
                  <a:lumMod val="75000"/>
                </a:schemeClr>
              </a:buClr>
              <a:buFont typeface="Wingdings" pitchFamily="2"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a:lstStyle>
          <a:p>
            <a:r>
              <a:rPr lang="en-US" b="1" dirty="0"/>
              <a:t>Discourse Level:</a:t>
            </a:r>
            <a:endParaRPr lang="en-US" dirty="0"/>
          </a:p>
        </p:txBody>
      </p:sp>
      <p:sp>
        <p:nvSpPr>
          <p:cNvPr id="13" name="Content Placeholder 10">
            <a:extLst>
              <a:ext uri="{FF2B5EF4-FFF2-40B4-BE49-F238E27FC236}">
                <a16:creationId xmlns:a16="http://schemas.microsoft.com/office/drawing/2014/main" id="{FCB2D51B-23E5-9B4E-8618-4E1A5C1141CD}"/>
              </a:ext>
            </a:extLst>
          </p:cNvPr>
          <p:cNvSpPr txBox="1">
            <a:spLocks/>
          </p:cNvSpPr>
          <p:nvPr/>
        </p:nvSpPr>
        <p:spPr>
          <a:xfrm>
            <a:off x="400050" y="4358417"/>
            <a:ext cx="4000500" cy="1477332"/>
          </a:xfrm>
          <a:prstGeom prst="rect">
            <a:avLst/>
          </a:prstGeom>
        </p:spPr>
        <p:txBody>
          <a:bodyPr vert="horz" lIns="45720" tIns="45720" rIns="45720" bIns="45720" rtlCol="0">
            <a:normAutofit/>
          </a:bodyPr>
          <a:lstStyle>
            <a:lvl1pPr marL="171450" indent="-171450" algn="l" defTabSz="685800" rtl="0" eaLnBrk="1" latinLnBrk="0" hangingPunct="1">
              <a:lnSpc>
                <a:spcPct val="100000"/>
              </a:lnSpc>
              <a:spcBef>
                <a:spcPts val="450"/>
              </a:spcBef>
              <a:spcAft>
                <a:spcPts val="450"/>
              </a:spcAft>
              <a:buClr>
                <a:schemeClr val="bg2">
                  <a:lumMod val="75000"/>
                </a:schemeClr>
              </a:buClr>
              <a:buSzPct val="100000"/>
              <a:buFont typeface="Wingdings" pitchFamily="2" charset="2"/>
              <a:buChar char="§"/>
              <a:defRPr lang="en-US" sz="2100" kern="1200" dirty="0">
                <a:solidFill>
                  <a:schemeClr val="tx1"/>
                </a:solidFill>
                <a:latin typeface="+mn-lt"/>
                <a:ea typeface="+mn-ea"/>
                <a:cs typeface="+mn-cs"/>
              </a:defRPr>
            </a:lvl1pPr>
            <a:lvl2pPr marL="342900" indent="-171450" algn="l" defTabSz="685800" rtl="0" eaLnBrk="1" latinLnBrk="0" hangingPunct="1">
              <a:lnSpc>
                <a:spcPct val="100000"/>
              </a:lnSpc>
              <a:spcBef>
                <a:spcPts val="450"/>
              </a:spcBef>
              <a:spcAft>
                <a:spcPts val="450"/>
              </a:spcAft>
              <a:buClr>
                <a:schemeClr val="tx2"/>
              </a:buClr>
              <a:buFont typeface="Wingdings" pitchFamily="2" charset="2"/>
              <a:buChar char="§"/>
              <a:defRPr sz="1800" kern="1200">
                <a:solidFill>
                  <a:schemeClr val="tx1"/>
                </a:solidFill>
                <a:latin typeface="+mn-lt"/>
                <a:ea typeface="+mn-ea"/>
                <a:cs typeface="+mn-cs"/>
              </a:defRPr>
            </a:lvl2pPr>
            <a:lvl3pPr marL="514350" indent="-171450" algn="l" defTabSz="685800" rtl="0" eaLnBrk="1" latinLnBrk="0" hangingPunct="1">
              <a:lnSpc>
                <a:spcPct val="100000"/>
              </a:lnSpc>
              <a:spcBef>
                <a:spcPts val="450"/>
              </a:spcBef>
              <a:spcAft>
                <a:spcPts val="450"/>
              </a:spcAft>
              <a:buClr>
                <a:schemeClr val="bg2">
                  <a:lumMod val="75000"/>
                </a:schemeClr>
              </a:buClr>
              <a:buFont typeface="Wingdings" pitchFamily="2" charset="2"/>
              <a:buChar char="§"/>
              <a:defRPr sz="1500" kern="1200">
                <a:solidFill>
                  <a:schemeClr val="tx1"/>
                </a:solidFill>
                <a:latin typeface="+mn-lt"/>
                <a:ea typeface="+mn-ea"/>
                <a:cs typeface="+mn-cs"/>
              </a:defRPr>
            </a:lvl3pPr>
            <a:lvl4pPr marL="685800" indent="-171450" algn="l" defTabSz="685800" rtl="0" eaLnBrk="1" latinLnBrk="0" hangingPunct="1">
              <a:lnSpc>
                <a:spcPct val="100000"/>
              </a:lnSpc>
              <a:spcBef>
                <a:spcPts val="450"/>
              </a:spcBef>
              <a:spcAft>
                <a:spcPts val="450"/>
              </a:spcAft>
              <a:buClr>
                <a:schemeClr val="tx2"/>
              </a:buClr>
              <a:buFont typeface="Wingdings" pitchFamily="2" charset="2"/>
              <a:buChar char="§"/>
              <a:defRPr sz="1200" kern="1200">
                <a:solidFill>
                  <a:schemeClr val="tx1"/>
                </a:solidFill>
                <a:latin typeface="+mn-lt"/>
                <a:ea typeface="+mn-ea"/>
                <a:cs typeface="+mn-cs"/>
              </a:defRPr>
            </a:lvl4pPr>
            <a:lvl5pPr marL="857250" indent="-171450" algn="l" defTabSz="685800" rtl="0" eaLnBrk="1" latinLnBrk="0" hangingPunct="1">
              <a:lnSpc>
                <a:spcPct val="100000"/>
              </a:lnSpc>
              <a:spcBef>
                <a:spcPts val="450"/>
              </a:spcBef>
              <a:spcAft>
                <a:spcPts val="450"/>
              </a:spcAft>
              <a:buClr>
                <a:schemeClr val="bg2">
                  <a:lumMod val="75000"/>
                </a:schemeClr>
              </a:buClr>
              <a:buFont typeface="Wingdings" pitchFamily="2"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a:lstStyle>
          <a:p>
            <a:pPr marL="228600" indent="-228600">
              <a:lnSpc>
                <a:spcPts val="2000"/>
              </a:lnSpc>
              <a:spcBef>
                <a:spcPts val="0"/>
              </a:spcBef>
              <a:buFont typeface="Arial" charset="0"/>
              <a:buChar char="•"/>
            </a:pPr>
            <a:r>
              <a:rPr lang="en-US" sz="1600">
                <a:solidFill>
                  <a:srgbClr val="545454"/>
                </a:solidFill>
              </a:rPr>
              <a:t>Quantity and variety of oral and written text</a:t>
            </a:r>
            <a:endParaRPr lang="en-US" sz="1600">
              <a:solidFill>
                <a:srgbClr val="545454"/>
              </a:solidFill>
              <a:cs typeface="Arial"/>
            </a:endParaRPr>
          </a:p>
          <a:p>
            <a:pPr marL="228600" indent="-228600">
              <a:lnSpc>
                <a:spcPts val="2000"/>
              </a:lnSpc>
              <a:spcBef>
                <a:spcPts val="0"/>
              </a:spcBef>
              <a:buFont typeface="Arial" charset="0"/>
              <a:buChar char="•"/>
            </a:pPr>
            <a:r>
              <a:rPr lang="en-US" sz="1600">
                <a:solidFill>
                  <a:srgbClr val="545454"/>
                </a:solidFill>
              </a:rPr>
              <a:t>Organization and cohesion of ideas</a:t>
            </a:r>
            <a:endParaRPr lang="en-US" sz="1600">
              <a:solidFill>
                <a:srgbClr val="545454"/>
              </a:solidFill>
              <a:cs typeface="Arial"/>
            </a:endParaRPr>
          </a:p>
          <a:p>
            <a:pPr marL="228600" indent="-228600">
              <a:lnSpc>
                <a:spcPts val="2000"/>
              </a:lnSpc>
              <a:spcBef>
                <a:spcPts val="0"/>
              </a:spcBef>
              <a:buFont typeface="Arial" charset="0"/>
              <a:buChar char="•"/>
            </a:pPr>
            <a:r>
              <a:rPr lang="en-US" sz="1600">
                <a:solidFill>
                  <a:srgbClr val="545454"/>
                </a:solidFill>
              </a:rPr>
              <a:t>Type/purpose of text</a:t>
            </a:r>
            <a:endParaRPr lang="en-US" sz="1600"/>
          </a:p>
        </p:txBody>
      </p:sp>
      <p:sp>
        <p:nvSpPr>
          <p:cNvPr id="6" name="Content Placeholder 5">
            <a:extLst>
              <a:ext uri="{FF2B5EF4-FFF2-40B4-BE49-F238E27FC236}">
                <a16:creationId xmlns:a16="http://schemas.microsoft.com/office/drawing/2014/main" id="{51CD408E-3A5D-0B41-9A2D-24C3A647AA1B}"/>
              </a:ext>
            </a:extLst>
          </p:cNvPr>
          <p:cNvSpPr>
            <a:spLocks noGrp="1"/>
          </p:cNvSpPr>
          <p:nvPr>
            <p:ph sz="quarter" idx="15"/>
          </p:nvPr>
        </p:nvSpPr>
        <p:spPr>
          <a:xfrm>
            <a:off x="4743450" y="1676400"/>
            <a:ext cx="4000500" cy="461665"/>
          </a:xfrm>
        </p:spPr>
        <p:txBody>
          <a:bodyPr>
            <a:normAutofit/>
          </a:bodyPr>
          <a:lstStyle/>
          <a:p>
            <a:r>
              <a:rPr lang="en-US" b="1" dirty="0"/>
              <a:t>Sentence Level:</a:t>
            </a:r>
            <a:endParaRPr lang="en-US" dirty="0"/>
          </a:p>
        </p:txBody>
      </p:sp>
      <p:sp>
        <p:nvSpPr>
          <p:cNvPr id="7" name="Content Placeholder 6">
            <a:extLst>
              <a:ext uri="{FF2B5EF4-FFF2-40B4-BE49-F238E27FC236}">
                <a16:creationId xmlns:a16="http://schemas.microsoft.com/office/drawing/2014/main" id="{6D94C1FD-A69B-6F4B-8C39-29D1AD52F12C}"/>
              </a:ext>
            </a:extLst>
          </p:cNvPr>
          <p:cNvSpPr>
            <a:spLocks noGrp="1"/>
          </p:cNvSpPr>
          <p:nvPr>
            <p:ph sz="quarter" idx="16"/>
          </p:nvPr>
        </p:nvSpPr>
        <p:spPr>
          <a:xfrm>
            <a:off x="4743450" y="2162907"/>
            <a:ext cx="4000500" cy="1733844"/>
          </a:xfrm>
        </p:spPr>
        <p:txBody>
          <a:bodyPr>
            <a:noAutofit/>
          </a:bodyPr>
          <a:lstStyle/>
          <a:p>
            <a:pPr marL="228600" indent="-228600">
              <a:lnSpc>
                <a:spcPts val="2000"/>
              </a:lnSpc>
              <a:spcBef>
                <a:spcPts val="0"/>
              </a:spcBef>
              <a:buFont typeface="Arial" charset="0"/>
              <a:buChar char="•"/>
            </a:pPr>
            <a:r>
              <a:rPr lang="en-US" sz="1600" dirty="0">
                <a:solidFill>
                  <a:srgbClr val="545454"/>
                </a:solidFill>
              </a:rPr>
              <a:t>Grammar </a:t>
            </a:r>
            <a:endParaRPr lang="en-US" sz="1600" dirty="0">
              <a:solidFill>
                <a:srgbClr val="545454"/>
              </a:solidFill>
              <a:cs typeface="Arial"/>
            </a:endParaRPr>
          </a:p>
          <a:p>
            <a:pPr marL="228600" indent="-228600">
              <a:lnSpc>
                <a:spcPts val="2000"/>
              </a:lnSpc>
              <a:spcBef>
                <a:spcPts val="0"/>
              </a:spcBef>
              <a:buFont typeface="Arial" charset="0"/>
              <a:buChar char="•"/>
            </a:pPr>
            <a:r>
              <a:rPr lang="en-US" sz="1600" dirty="0">
                <a:solidFill>
                  <a:srgbClr val="545454"/>
                </a:solidFill>
              </a:rPr>
              <a:t>Syntax – sequence in which words are put together to form sentences</a:t>
            </a:r>
            <a:endParaRPr lang="en-US" sz="1600" dirty="0">
              <a:solidFill>
                <a:srgbClr val="545454"/>
              </a:solidFill>
              <a:cs typeface="Arial"/>
            </a:endParaRPr>
          </a:p>
          <a:p>
            <a:pPr marL="228600" indent="-228600">
              <a:lnSpc>
                <a:spcPts val="2000"/>
              </a:lnSpc>
              <a:spcBef>
                <a:spcPts val="0"/>
              </a:spcBef>
              <a:buFont typeface="Arial" charset="0"/>
              <a:buChar char="•"/>
            </a:pPr>
            <a:r>
              <a:rPr lang="en-US" sz="1600" dirty="0">
                <a:solidFill>
                  <a:srgbClr val="545454"/>
                </a:solidFill>
              </a:rPr>
              <a:t>Language structures, conventions, mechanics</a:t>
            </a:r>
            <a:endParaRPr lang="en-US" sz="1600" dirty="0"/>
          </a:p>
        </p:txBody>
      </p:sp>
      <p:sp>
        <p:nvSpPr>
          <p:cNvPr id="10" name="Text Placeholder 3">
            <a:extLst>
              <a:ext uri="{FF2B5EF4-FFF2-40B4-BE49-F238E27FC236}">
                <a16:creationId xmlns:a16="http://schemas.microsoft.com/office/drawing/2014/main" id="{14201044-15BE-FA49-BD78-0838890A9BBE}"/>
              </a:ext>
            </a:extLst>
          </p:cNvPr>
          <p:cNvSpPr txBox="1">
            <a:spLocks/>
          </p:cNvSpPr>
          <p:nvPr/>
        </p:nvSpPr>
        <p:spPr>
          <a:xfrm>
            <a:off x="4743450" y="3896751"/>
            <a:ext cx="4000500" cy="461665"/>
          </a:xfrm>
          <a:prstGeom prst="rect">
            <a:avLst/>
          </a:prstGeom>
          <a:solidFill>
            <a:schemeClr val="bg2">
              <a:lumMod val="75000"/>
            </a:schemeClr>
          </a:solidFill>
        </p:spPr>
        <p:txBody>
          <a:bodyPr vert="horz" wrap="square" lIns="91440" tIns="91440" rIns="91440" bIns="91440" rtlCol="0">
            <a:normAutofit/>
          </a:bodyPr>
          <a:lstStyle>
            <a:lvl1pPr marL="0" indent="0" algn="l" defTabSz="685800" rtl="0" eaLnBrk="1" latinLnBrk="0" hangingPunct="1">
              <a:lnSpc>
                <a:spcPct val="100000"/>
              </a:lnSpc>
              <a:spcBef>
                <a:spcPts val="450"/>
              </a:spcBef>
              <a:spcAft>
                <a:spcPts val="450"/>
              </a:spcAft>
              <a:buClr>
                <a:schemeClr val="bg2">
                  <a:lumMod val="75000"/>
                </a:schemeClr>
              </a:buClr>
              <a:buSzPct val="100000"/>
              <a:buFont typeface="Wingdings" pitchFamily="2" charset="2"/>
              <a:buNone/>
              <a:defRPr lang="en-US" sz="1800" kern="1200">
                <a:solidFill>
                  <a:schemeClr val="bg1"/>
                </a:solidFill>
                <a:latin typeface="+mn-lt"/>
                <a:ea typeface="+mn-ea"/>
                <a:cs typeface="+mn-cs"/>
              </a:defRPr>
            </a:lvl1pPr>
            <a:lvl2pPr marL="171450" indent="0" algn="l" defTabSz="685800" rtl="0" eaLnBrk="1" latinLnBrk="0" hangingPunct="1">
              <a:lnSpc>
                <a:spcPct val="100000"/>
              </a:lnSpc>
              <a:spcBef>
                <a:spcPts val="450"/>
              </a:spcBef>
              <a:spcAft>
                <a:spcPts val="450"/>
              </a:spcAft>
              <a:buClr>
                <a:schemeClr val="tx2"/>
              </a:buClr>
              <a:buFont typeface="Wingdings" pitchFamily="2" charset="2"/>
              <a:buNone/>
              <a:defRPr sz="1800" kern="1200">
                <a:solidFill>
                  <a:schemeClr val="tx1"/>
                </a:solidFill>
                <a:latin typeface="+mn-lt"/>
                <a:ea typeface="+mn-ea"/>
                <a:cs typeface="+mn-cs"/>
              </a:defRPr>
            </a:lvl2pPr>
            <a:lvl3pPr marL="342900" indent="0" algn="l" defTabSz="685800" rtl="0" eaLnBrk="1" latinLnBrk="0" hangingPunct="1">
              <a:lnSpc>
                <a:spcPct val="100000"/>
              </a:lnSpc>
              <a:spcBef>
                <a:spcPts val="450"/>
              </a:spcBef>
              <a:spcAft>
                <a:spcPts val="450"/>
              </a:spcAft>
              <a:buClr>
                <a:schemeClr val="bg2">
                  <a:lumMod val="75000"/>
                </a:schemeClr>
              </a:buClr>
              <a:buFont typeface="Wingdings" pitchFamily="2" charset="2"/>
              <a:buNone/>
              <a:defRPr sz="1500" kern="1200">
                <a:solidFill>
                  <a:schemeClr val="tx1"/>
                </a:solidFill>
                <a:latin typeface="+mn-lt"/>
                <a:ea typeface="+mn-ea"/>
                <a:cs typeface="+mn-cs"/>
              </a:defRPr>
            </a:lvl3pPr>
            <a:lvl4pPr marL="514350" indent="0" algn="l" defTabSz="685800" rtl="0" eaLnBrk="1" latinLnBrk="0" hangingPunct="1">
              <a:lnSpc>
                <a:spcPct val="100000"/>
              </a:lnSpc>
              <a:spcBef>
                <a:spcPts val="450"/>
              </a:spcBef>
              <a:spcAft>
                <a:spcPts val="450"/>
              </a:spcAft>
              <a:buClr>
                <a:schemeClr val="tx2"/>
              </a:buClr>
              <a:buFont typeface="Wingdings" pitchFamily="2" charset="2"/>
              <a:buNone/>
              <a:defRPr sz="1200" kern="1200">
                <a:solidFill>
                  <a:schemeClr val="tx1"/>
                </a:solidFill>
                <a:latin typeface="+mn-lt"/>
                <a:ea typeface="+mn-ea"/>
                <a:cs typeface="+mn-cs"/>
              </a:defRPr>
            </a:lvl4pPr>
            <a:lvl5pPr marL="685800" indent="0" algn="l" defTabSz="685800" rtl="0" eaLnBrk="1" latinLnBrk="0" hangingPunct="1">
              <a:lnSpc>
                <a:spcPct val="100000"/>
              </a:lnSpc>
              <a:spcBef>
                <a:spcPts val="450"/>
              </a:spcBef>
              <a:spcAft>
                <a:spcPts val="450"/>
              </a:spcAft>
              <a:buClr>
                <a:schemeClr val="bg2">
                  <a:lumMod val="75000"/>
                </a:schemeClr>
              </a:buClr>
              <a:buFont typeface="Wingdings" pitchFamily="2" charset="2"/>
              <a:buNone/>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a:lstStyle>
          <a:p>
            <a:r>
              <a:rPr lang="en-US" b="1"/>
              <a:t>Sociocultural Context: </a:t>
            </a:r>
            <a:endParaRPr lang="en-US" dirty="0"/>
          </a:p>
        </p:txBody>
      </p:sp>
      <p:sp>
        <p:nvSpPr>
          <p:cNvPr id="11" name="Content Placeholder 1">
            <a:extLst>
              <a:ext uri="{FF2B5EF4-FFF2-40B4-BE49-F238E27FC236}">
                <a16:creationId xmlns:a16="http://schemas.microsoft.com/office/drawing/2014/main" id="{E20E996F-36A9-7E40-AA6E-17FA8FF029DE}"/>
              </a:ext>
            </a:extLst>
          </p:cNvPr>
          <p:cNvSpPr txBox="1">
            <a:spLocks/>
          </p:cNvSpPr>
          <p:nvPr/>
        </p:nvSpPr>
        <p:spPr>
          <a:xfrm>
            <a:off x="4743450" y="4450789"/>
            <a:ext cx="4000500" cy="1529150"/>
          </a:xfrm>
          <a:prstGeom prst="rect">
            <a:avLst/>
          </a:prstGeom>
        </p:spPr>
        <p:txBody>
          <a:bodyPr vert="horz" lIns="0" tIns="0" rIns="0" bIns="0" rtlCol="0">
            <a:normAutofit/>
          </a:bodyPr>
          <a:lstStyle>
            <a:lvl1pPr marL="171450" indent="-171450" algn="l" defTabSz="685800" rtl="0" eaLnBrk="1" latinLnBrk="0" hangingPunct="1">
              <a:lnSpc>
                <a:spcPct val="100000"/>
              </a:lnSpc>
              <a:spcBef>
                <a:spcPts val="450"/>
              </a:spcBef>
              <a:spcAft>
                <a:spcPts val="450"/>
              </a:spcAft>
              <a:buClr>
                <a:schemeClr val="bg2">
                  <a:lumMod val="75000"/>
                </a:schemeClr>
              </a:buClr>
              <a:buSzPct val="100000"/>
              <a:buFont typeface="Wingdings" pitchFamily="2" charset="2"/>
              <a:buChar char="§"/>
              <a:defRPr lang="en-US" sz="2100" kern="1200" dirty="0">
                <a:solidFill>
                  <a:schemeClr val="tx1"/>
                </a:solidFill>
                <a:latin typeface="+mn-lt"/>
                <a:ea typeface="+mn-ea"/>
                <a:cs typeface="+mn-cs"/>
              </a:defRPr>
            </a:lvl1pPr>
            <a:lvl2pPr marL="342900" indent="-171450" algn="l" defTabSz="685800" rtl="0" eaLnBrk="1" latinLnBrk="0" hangingPunct="1">
              <a:lnSpc>
                <a:spcPct val="100000"/>
              </a:lnSpc>
              <a:spcBef>
                <a:spcPts val="450"/>
              </a:spcBef>
              <a:spcAft>
                <a:spcPts val="450"/>
              </a:spcAft>
              <a:buClr>
                <a:schemeClr val="tx2"/>
              </a:buClr>
              <a:buFont typeface="Wingdings" pitchFamily="2" charset="2"/>
              <a:buChar char="§"/>
              <a:defRPr sz="1800" kern="1200">
                <a:solidFill>
                  <a:schemeClr val="tx1"/>
                </a:solidFill>
                <a:latin typeface="+mn-lt"/>
                <a:ea typeface="+mn-ea"/>
                <a:cs typeface="+mn-cs"/>
              </a:defRPr>
            </a:lvl2pPr>
            <a:lvl3pPr marL="514350" indent="-171450" algn="l" defTabSz="685800" rtl="0" eaLnBrk="1" latinLnBrk="0" hangingPunct="1">
              <a:lnSpc>
                <a:spcPct val="100000"/>
              </a:lnSpc>
              <a:spcBef>
                <a:spcPts val="450"/>
              </a:spcBef>
              <a:spcAft>
                <a:spcPts val="450"/>
              </a:spcAft>
              <a:buClr>
                <a:schemeClr val="bg2">
                  <a:lumMod val="75000"/>
                </a:schemeClr>
              </a:buClr>
              <a:buFont typeface="Wingdings" pitchFamily="2" charset="2"/>
              <a:buChar char="§"/>
              <a:defRPr sz="1500" kern="1200">
                <a:solidFill>
                  <a:schemeClr val="tx1"/>
                </a:solidFill>
                <a:latin typeface="+mn-lt"/>
                <a:ea typeface="+mn-ea"/>
                <a:cs typeface="+mn-cs"/>
              </a:defRPr>
            </a:lvl3pPr>
            <a:lvl4pPr marL="685800" indent="-171450" algn="l" defTabSz="685800" rtl="0" eaLnBrk="1" latinLnBrk="0" hangingPunct="1">
              <a:lnSpc>
                <a:spcPct val="100000"/>
              </a:lnSpc>
              <a:spcBef>
                <a:spcPts val="450"/>
              </a:spcBef>
              <a:spcAft>
                <a:spcPts val="450"/>
              </a:spcAft>
              <a:buClr>
                <a:schemeClr val="tx2"/>
              </a:buClr>
              <a:buFont typeface="Wingdings" pitchFamily="2" charset="2"/>
              <a:buChar char="§"/>
              <a:defRPr sz="1200" kern="1200">
                <a:solidFill>
                  <a:schemeClr val="tx1"/>
                </a:solidFill>
                <a:latin typeface="+mn-lt"/>
                <a:ea typeface="+mn-ea"/>
                <a:cs typeface="+mn-cs"/>
              </a:defRPr>
            </a:lvl4pPr>
            <a:lvl5pPr marL="857250" indent="-171450" algn="l" defTabSz="685800" rtl="0" eaLnBrk="1" latinLnBrk="0" hangingPunct="1">
              <a:lnSpc>
                <a:spcPct val="100000"/>
              </a:lnSpc>
              <a:spcBef>
                <a:spcPts val="450"/>
              </a:spcBef>
              <a:spcAft>
                <a:spcPts val="450"/>
              </a:spcAft>
              <a:buClr>
                <a:schemeClr val="bg2">
                  <a:lumMod val="75000"/>
                </a:schemeClr>
              </a:buClr>
              <a:buFont typeface="Wingdings" pitchFamily="2"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a:lstStyle>
          <a:p>
            <a:pPr marL="228600" indent="-228600">
              <a:lnSpc>
                <a:spcPts val="2000"/>
              </a:lnSpc>
              <a:spcBef>
                <a:spcPts val="0"/>
              </a:spcBef>
              <a:buFont typeface="Arial" charset="0"/>
              <a:buChar char="•"/>
            </a:pPr>
            <a:r>
              <a:rPr lang="en-US" sz="1600" dirty="0">
                <a:solidFill>
                  <a:srgbClr val="545454"/>
                </a:solidFill>
              </a:rPr>
              <a:t>Background knowledge</a:t>
            </a:r>
            <a:endParaRPr lang="en-US" sz="1600" dirty="0">
              <a:solidFill>
                <a:srgbClr val="545454"/>
              </a:solidFill>
              <a:cs typeface="Arial"/>
            </a:endParaRPr>
          </a:p>
          <a:p>
            <a:pPr marL="228600" indent="-228600">
              <a:lnSpc>
                <a:spcPts val="2000"/>
              </a:lnSpc>
              <a:spcBef>
                <a:spcPts val="0"/>
              </a:spcBef>
              <a:buFont typeface="Arial" charset="0"/>
              <a:buChar char="•"/>
            </a:pPr>
            <a:r>
              <a:rPr lang="en-US" sz="1600" dirty="0">
                <a:solidFill>
                  <a:srgbClr val="545454"/>
                </a:solidFill>
              </a:rPr>
              <a:t>Expectations for ELLs</a:t>
            </a:r>
            <a:endParaRPr lang="en-US" sz="1600" dirty="0">
              <a:solidFill>
                <a:srgbClr val="545454"/>
              </a:solidFill>
              <a:cs typeface="Arial"/>
            </a:endParaRPr>
          </a:p>
          <a:p>
            <a:pPr marL="228600" indent="-228600">
              <a:lnSpc>
                <a:spcPts val="2000"/>
              </a:lnSpc>
              <a:spcBef>
                <a:spcPts val="0"/>
              </a:spcBef>
              <a:buFont typeface="Arial" charset="0"/>
              <a:buChar char="•"/>
            </a:pPr>
            <a:r>
              <a:rPr lang="en-US" sz="1600" dirty="0">
                <a:solidFill>
                  <a:srgbClr val="545454"/>
                </a:solidFill>
              </a:rPr>
              <a:t>First language use</a:t>
            </a:r>
            <a:endParaRPr lang="en-US" sz="1600" dirty="0">
              <a:solidFill>
                <a:srgbClr val="545454"/>
              </a:solidFill>
              <a:cs typeface="Arial"/>
            </a:endParaRPr>
          </a:p>
          <a:p>
            <a:pPr marL="228600" indent="-228600">
              <a:lnSpc>
                <a:spcPts val="2000"/>
              </a:lnSpc>
              <a:spcBef>
                <a:spcPts val="0"/>
              </a:spcBef>
              <a:buFont typeface="Arial" charset="0"/>
              <a:buChar char="•"/>
            </a:pPr>
            <a:r>
              <a:rPr lang="en-US" sz="1600" dirty="0">
                <a:solidFill>
                  <a:srgbClr val="545454"/>
                </a:solidFill>
              </a:rPr>
              <a:t>Impact of </a:t>
            </a:r>
            <a:r>
              <a:rPr lang="en-US" sz="1600" dirty="0" err="1">
                <a:solidFill>
                  <a:srgbClr val="545454"/>
                </a:solidFill>
              </a:rPr>
              <a:t>ELLs’</a:t>
            </a:r>
            <a:r>
              <a:rPr lang="en-US" sz="1600" dirty="0">
                <a:solidFill>
                  <a:srgbClr val="545454"/>
                </a:solidFill>
              </a:rPr>
              <a:t> culture on understanding</a:t>
            </a:r>
            <a:endParaRPr lang="en-US" sz="1600" dirty="0"/>
          </a:p>
        </p:txBody>
      </p:sp>
      <p:sp>
        <p:nvSpPr>
          <p:cNvPr id="8" name="Content Placeholder 7">
            <a:extLst>
              <a:ext uri="{FF2B5EF4-FFF2-40B4-BE49-F238E27FC236}">
                <a16:creationId xmlns:a16="http://schemas.microsoft.com/office/drawing/2014/main" id="{48077069-0803-194B-9136-F9B6EC105EE9}"/>
              </a:ext>
            </a:extLst>
          </p:cNvPr>
          <p:cNvSpPr>
            <a:spLocks noGrp="1"/>
          </p:cNvSpPr>
          <p:nvPr>
            <p:ph sz="quarter" idx="17"/>
          </p:nvPr>
        </p:nvSpPr>
        <p:spPr>
          <a:xfrm>
            <a:off x="400050" y="6137430"/>
            <a:ext cx="8343900" cy="215444"/>
          </a:xfrm>
        </p:spPr>
        <p:txBody>
          <a:bodyPr/>
          <a:lstStyle/>
          <a:p>
            <a:r>
              <a:rPr lang="en-US" sz="1400" dirty="0">
                <a:solidFill>
                  <a:srgbClr val="116CA8"/>
                </a:solidFill>
              </a:rPr>
              <a:t>Adapted from </a:t>
            </a:r>
            <a:r>
              <a:rPr lang="en-US" sz="1400" dirty="0" err="1">
                <a:solidFill>
                  <a:srgbClr val="116CA8"/>
                </a:solidFill>
              </a:rPr>
              <a:t>Staehr</a:t>
            </a:r>
            <a:r>
              <a:rPr lang="en-US" sz="1400" dirty="0">
                <a:solidFill>
                  <a:srgbClr val="116CA8"/>
                </a:solidFill>
              </a:rPr>
              <a:t> </a:t>
            </a:r>
            <a:r>
              <a:rPr lang="en-US" sz="1400" dirty="0" err="1">
                <a:solidFill>
                  <a:srgbClr val="116CA8"/>
                </a:solidFill>
              </a:rPr>
              <a:t>Fenner</a:t>
            </a:r>
            <a:r>
              <a:rPr lang="en-US" sz="1400" dirty="0">
                <a:solidFill>
                  <a:srgbClr val="116CA8"/>
                </a:solidFill>
              </a:rPr>
              <a:t>, 2014; Originally adapted from WIDA, 2012</a:t>
            </a:r>
            <a:endParaRPr lang="en-US" dirty="0">
              <a:solidFill>
                <a:srgbClr val="116CA8"/>
              </a:solidFill>
            </a:endParaRPr>
          </a:p>
        </p:txBody>
      </p:sp>
      <p:sp>
        <p:nvSpPr>
          <p:cNvPr id="5" name="Slide Number Placeholder 4">
            <a:extLst>
              <a:ext uri="{FF2B5EF4-FFF2-40B4-BE49-F238E27FC236}">
                <a16:creationId xmlns:a16="http://schemas.microsoft.com/office/drawing/2014/main" id="{3DBE777F-DF65-2546-A7D1-F7BE8F0C2676}"/>
              </a:ext>
            </a:extLst>
          </p:cNvPr>
          <p:cNvSpPr>
            <a:spLocks noGrp="1"/>
          </p:cNvSpPr>
          <p:nvPr>
            <p:ph type="sldNum" sz="quarter" idx="14"/>
          </p:nvPr>
        </p:nvSpPr>
        <p:spPr/>
        <p:txBody>
          <a:bodyPr/>
          <a:lstStyle/>
          <a:p>
            <a:fld id="{AC0B22CB-5A8F-A645-9F1B-055478FF4CA5}" type="slidenum">
              <a:rPr lang="en-US" smtClean="0"/>
              <a:t>16</a:t>
            </a:fld>
            <a:endParaRPr lang="en-US"/>
          </a:p>
        </p:txBody>
      </p:sp>
    </p:spTree>
    <p:extLst>
      <p:ext uri="{BB962C8B-B14F-4D97-AF65-F5344CB8AC3E}">
        <p14:creationId xmlns:p14="http://schemas.microsoft.com/office/powerpoint/2010/main" val="2382929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13473E-20A3-43DB-BDC9-C60A98F2CD6C}"/>
              </a:ext>
            </a:extLst>
          </p:cNvPr>
          <p:cNvSpPr>
            <a:spLocks noGrp="1"/>
          </p:cNvSpPr>
          <p:nvPr>
            <p:ph type="title"/>
          </p:nvPr>
        </p:nvSpPr>
        <p:spPr/>
        <p:txBody>
          <a:bodyPr anchor="ctr">
            <a:normAutofit/>
          </a:bodyPr>
          <a:lstStyle/>
          <a:p>
            <a:pPr>
              <a:lnSpc>
                <a:spcPct val="90000"/>
              </a:lnSpc>
            </a:pPr>
            <a:r>
              <a:rPr lang="en-US" sz="2800" b="1" dirty="0"/>
              <a:t>Stop and Think: </a:t>
            </a:r>
            <a:r>
              <a:rPr lang="en-US" sz="2800" dirty="0"/>
              <a:t>Teaching Academic Language</a:t>
            </a:r>
          </a:p>
        </p:txBody>
      </p:sp>
      <p:sp>
        <p:nvSpPr>
          <p:cNvPr id="3" name="Slide Number Placeholder 2">
            <a:extLst>
              <a:ext uri="{FF2B5EF4-FFF2-40B4-BE49-F238E27FC236}">
                <a16:creationId xmlns:a16="http://schemas.microsoft.com/office/drawing/2014/main" id="{4B4BC7E4-3A62-4519-9DEB-76C7EF882E6B}"/>
              </a:ext>
            </a:extLst>
          </p:cNvPr>
          <p:cNvSpPr>
            <a:spLocks noGrp="1"/>
          </p:cNvSpPr>
          <p:nvPr>
            <p:ph type="sldNum" sz="quarter" idx="14"/>
          </p:nvPr>
        </p:nvSpPr>
        <p:spPr/>
        <p:txBody>
          <a:bodyPr anchor="ctr">
            <a:normAutofit/>
          </a:bodyPr>
          <a:lstStyle/>
          <a:p>
            <a:pPr>
              <a:spcAft>
                <a:spcPts val="600"/>
              </a:spcAft>
            </a:pPr>
            <a:fld id="{AC0B22CB-5A8F-A645-9F1B-055478FF4CA5}" type="slidenum">
              <a:rPr lang="en-US" smtClean="0"/>
              <a:pPr>
                <a:spcAft>
                  <a:spcPts val="600"/>
                </a:spcAft>
              </a:pPr>
              <a:t>17</a:t>
            </a:fld>
            <a:endParaRPr lang="en-US"/>
          </a:p>
        </p:txBody>
      </p:sp>
      <p:sp>
        <p:nvSpPr>
          <p:cNvPr id="8" name="Content Placeholder 7">
            <a:extLst>
              <a:ext uri="{FF2B5EF4-FFF2-40B4-BE49-F238E27FC236}">
                <a16:creationId xmlns:a16="http://schemas.microsoft.com/office/drawing/2014/main" id="{DDC88910-7F41-A74A-AECF-C5F9A55E4D20}"/>
              </a:ext>
            </a:extLst>
          </p:cNvPr>
          <p:cNvSpPr>
            <a:spLocks noGrp="1"/>
          </p:cNvSpPr>
          <p:nvPr>
            <p:ph sz="quarter" idx="11"/>
          </p:nvPr>
        </p:nvSpPr>
        <p:spPr>
          <a:xfrm>
            <a:off x="685799" y="1963030"/>
            <a:ext cx="4645855" cy="3998742"/>
          </a:xfrm>
        </p:spPr>
        <p:txBody>
          <a:bodyPr>
            <a:normAutofit/>
          </a:bodyPr>
          <a:lstStyle/>
          <a:p>
            <a:pPr marL="0" indent="0">
              <a:lnSpc>
                <a:spcPts val="3000"/>
              </a:lnSpc>
              <a:spcBef>
                <a:spcPts val="0"/>
              </a:spcBef>
              <a:buNone/>
            </a:pPr>
            <a:r>
              <a:rPr lang="en-US" sz="2400" dirty="0"/>
              <a:t>On which area of academic language do you think you spend the most time in your teaching?</a:t>
            </a:r>
          </a:p>
          <a:p>
            <a:pPr marL="228600" indent="-228600">
              <a:lnSpc>
                <a:spcPts val="3000"/>
              </a:lnSpc>
              <a:spcBef>
                <a:spcPts val="600"/>
              </a:spcBef>
            </a:pPr>
            <a:r>
              <a:rPr lang="en-US" sz="2000" dirty="0"/>
              <a:t>Word level</a:t>
            </a:r>
          </a:p>
          <a:p>
            <a:pPr marL="228600" indent="-228600">
              <a:lnSpc>
                <a:spcPts val="3000"/>
              </a:lnSpc>
              <a:spcBef>
                <a:spcPts val="0"/>
              </a:spcBef>
            </a:pPr>
            <a:r>
              <a:rPr lang="en-US" sz="2000" dirty="0"/>
              <a:t>Sentence level</a:t>
            </a:r>
          </a:p>
          <a:p>
            <a:pPr marL="228600" indent="-228600">
              <a:lnSpc>
                <a:spcPts val="3000"/>
              </a:lnSpc>
              <a:spcBef>
                <a:spcPts val="0"/>
              </a:spcBef>
            </a:pPr>
            <a:r>
              <a:rPr lang="en-US" sz="2000" dirty="0"/>
              <a:t>Discourse level </a:t>
            </a:r>
          </a:p>
          <a:p>
            <a:pPr marL="228600" indent="-228600">
              <a:lnSpc>
                <a:spcPts val="3000"/>
              </a:lnSpc>
              <a:spcBef>
                <a:spcPts val="0"/>
              </a:spcBef>
            </a:pPr>
            <a:r>
              <a:rPr lang="en-US" sz="2000" dirty="0"/>
              <a:t>Sociocultural context </a:t>
            </a:r>
          </a:p>
          <a:p>
            <a:endParaRPr lang="en-US" dirty="0"/>
          </a:p>
        </p:txBody>
      </p:sp>
      <p:pic>
        <p:nvPicPr>
          <p:cNvPr id="10" name="Content Placeholder 8" descr="Stop and Think Icon.">
            <a:extLst>
              <a:ext uri="{FF2B5EF4-FFF2-40B4-BE49-F238E27FC236}">
                <a16:creationId xmlns:a16="http://schemas.microsoft.com/office/drawing/2014/main" id="{B5F621A1-0285-6544-821E-24C9BCEE158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1999" t="22570" r="15143" b="13428"/>
          <a:stretch/>
        </p:blipFill>
        <p:spPr>
          <a:xfrm>
            <a:off x="5113606" y="3154680"/>
            <a:ext cx="3474720" cy="2560320"/>
          </a:xfrm>
          <a:prstGeom prst="rect">
            <a:avLst/>
          </a:prstGeom>
          <a:noFill/>
        </p:spPr>
      </p:pic>
    </p:spTree>
    <p:extLst>
      <p:ext uri="{BB962C8B-B14F-4D97-AF65-F5344CB8AC3E}">
        <p14:creationId xmlns:p14="http://schemas.microsoft.com/office/powerpoint/2010/main" val="1274554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B20364-1E47-40FE-AB94-75E9207C4201}"/>
              </a:ext>
            </a:extLst>
          </p:cNvPr>
          <p:cNvSpPr>
            <a:spLocks noGrp="1"/>
          </p:cNvSpPr>
          <p:nvPr>
            <p:ph type="title"/>
          </p:nvPr>
        </p:nvSpPr>
        <p:spPr/>
        <p:txBody>
          <a:bodyPr lIns="1097280">
            <a:normAutofit/>
          </a:bodyPr>
          <a:lstStyle/>
          <a:p>
            <a:r>
              <a:rPr lang="en-US" dirty="0"/>
              <a:t>Levels of Academic Language </a:t>
            </a:r>
          </a:p>
        </p:txBody>
      </p:sp>
      <p:pic>
        <p:nvPicPr>
          <p:cNvPr id="10" name="Content Placeholder 12" descr="Tools Packet icon&#10;&#10;">
            <a:extLst>
              <a:ext uri="{FF2B5EF4-FFF2-40B4-BE49-F238E27FC236}">
                <a16:creationId xmlns:a16="http://schemas.microsoft.com/office/drawing/2014/main" id="{920A2D86-FCC8-4DDC-B6AF-A78F50E7C3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50" y="618460"/>
            <a:ext cx="649602" cy="690393"/>
          </a:xfrm>
          <a:prstGeom prst="rect">
            <a:avLst/>
          </a:prstGeom>
        </p:spPr>
      </p:pic>
      <p:pic>
        <p:nvPicPr>
          <p:cNvPr id="11" name="Content Placeholder 10" descr="Screenshot of a chart labeled Levels of Academic Language">
            <a:extLst>
              <a:ext uri="{FF2B5EF4-FFF2-40B4-BE49-F238E27FC236}">
                <a16:creationId xmlns:a16="http://schemas.microsoft.com/office/drawing/2014/main" id="{E4332D6D-5A63-D849-90BE-3FD83A158646}"/>
              </a:ext>
            </a:extLst>
          </p:cNvPr>
          <p:cNvPicPr>
            <a:picLocks noGrp="1" noChangeAspect="1"/>
          </p:cNvPicPr>
          <p:nvPr>
            <p:ph sz="quarter" idx="11"/>
          </p:nvPr>
        </p:nvPicPr>
        <p:blipFill rotWithShape="1">
          <a:blip r:embed="rId4"/>
          <a:srcRect t="1343" b="4544"/>
          <a:stretch/>
        </p:blipFill>
        <p:spPr>
          <a:xfrm>
            <a:off x="685800" y="1531620"/>
            <a:ext cx="7691822" cy="4480560"/>
          </a:xfrm>
          <a:prstGeom prst="rect">
            <a:avLst/>
          </a:prstGeom>
        </p:spPr>
      </p:pic>
      <p:sp>
        <p:nvSpPr>
          <p:cNvPr id="7" name="Content Placeholder 6">
            <a:extLst>
              <a:ext uri="{FF2B5EF4-FFF2-40B4-BE49-F238E27FC236}">
                <a16:creationId xmlns:a16="http://schemas.microsoft.com/office/drawing/2014/main" id="{F778C65C-B807-DD43-977C-2C51565A8563}"/>
              </a:ext>
            </a:extLst>
          </p:cNvPr>
          <p:cNvSpPr>
            <a:spLocks noGrp="1"/>
          </p:cNvSpPr>
          <p:nvPr>
            <p:ph sz="quarter" idx="17"/>
          </p:nvPr>
        </p:nvSpPr>
        <p:spPr>
          <a:xfrm>
            <a:off x="542925" y="6152298"/>
            <a:ext cx="4931605" cy="215444"/>
          </a:xfrm>
        </p:spPr>
        <p:txBody>
          <a:bodyPr/>
          <a:lstStyle/>
          <a:p>
            <a:r>
              <a:rPr lang="en-US" sz="1400" dirty="0" err="1">
                <a:solidFill>
                  <a:srgbClr val="116CA8"/>
                </a:solidFill>
                <a:ea typeface="Calibri" panose="020F0502020204030204" pitchFamily="34" charset="0"/>
                <a:cs typeface="Times New Roman" panose="02020603050405020304" pitchFamily="18" charset="0"/>
              </a:rPr>
              <a:t>Staehr</a:t>
            </a:r>
            <a:r>
              <a:rPr lang="en-US" sz="1400" dirty="0">
                <a:solidFill>
                  <a:srgbClr val="116CA8"/>
                </a:solidFill>
                <a:ea typeface="Calibri" panose="020F0502020204030204" pitchFamily="34" charset="0"/>
                <a:cs typeface="Times New Roman" panose="02020603050405020304" pitchFamily="18" charset="0"/>
              </a:rPr>
              <a:t> </a:t>
            </a:r>
            <a:r>
              <a:rPr lang="en-US" sz="1400" dirty="0" err="1">
                <a:solidFill>
                  <a:srgbClr val="116CA8"/>
                </a:solidFill>
                <a:ea typeface="Calibri" panose="020F0502020204030204" pitchFamily="34" charset="0"/>
                <a:cs typeface="Times New Roman" panose="02020603050405020304" pitchFamily="18" charset="0"/>
              </a:rPr>
              <a:t>Fenner</a:t>
            </a:r>
            <a:r>
              <a:rPr lang="en-US" sz="1400" dirty="0">
                <a:solidFill>
                  <a:srgbClr val="116CA8"/>
                </a:solidFill>
                <a:ea typeface="Calibri" panose="020F0502020204030204" pitchFamily="34" charset="0"/>
                <a:cs typeface="Times New Roman" panose="02020603050405020304" pitchFamily="18" charset="0"/>
              </a:rPr>
              <a:t> &amp; Snyder, 2017, p. 123</a:t>
            </a:r>
            <a:endParaRPr lang="en-US" dirty="0">
              <a:solidFill>
                <a:srgbClr val="116CA8"/>
              </a:solidFill>
            </a:endParaRPr>
          </a:p>
        </p:txBody>
      </p:sp>
      <p:sp>
        <p:nvSpPr>
          <p:cNvPr id="2" name="Slide Number Placeholder 1">
            <a:extLst>
              <a:ext uri="{FF2B5EF4-FFF2-40B4-BE49-F238E27FC236}">
                <a16:creationId xmlns:a16="http://schemas.microsoft.com/office/drawing/2014/main" id="{EFBB8810-3636-40ED-845B-CABB9BC97F06}"/>
              </a:ext>
            </a:extLst>
          </p:cNvPr>
          <p:cNvSpPr>
            <a:spLocks noGrp="1"/>
          </p:cNvSpPr>
          <p:nvPr>
            <p:ph type="sldNum" sz="quarter" idx="14"/>
          </p:nvPr>
        </p:nvSpPr>
        <p:spPr/>
        <p:txBody>
          <a:bodyPr/>
          <a:lstStyle/>
          <a:p>
            <a:fld id="{AC0B22CB-5A8F-A645-9F1B-055478FF4CA5}" type="slidenum">
              <a:rPr lang="en-US" smtClean="0"/>
              <a:t>18</a:t>
            </a:fld>
            <a:endParaRPr lang="en-US" dirty="0"/>
          </a:p>
        </p:txBody>
      </p:sp>
    </p:spTree>
    <p:extLst>
      <p:ext uri="{BB962C8B-B14F-4D97-AF65-F5344CB8AC3E}">
        <p14:creationId xmlns:p14="http://schemas.microsoft.com/office/powerpoint/2010/main" val="3523810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young people smiling surrounding a teacher.&#10;&#10;">
            <a:extLst>
              <a:ext uri="{FF2B5EF4-FFF2-40B4-BE49-F238E27FC236}">
                <a16:creationId xmlns:a16="http://schemas.microsoft.com/office/drawing/2014/main" id="{5AD92E6B-667C-E343-B2AB-2827DAD85740}"/>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3867" b="3867"/>
          <a:stretch/>
        </p:blipFill>
        <p:spPr>
          <a:prstGeom prst="rect">
            <a:avLst/>
          </a:prstGeom>
        </p:spPr>
      </p:pic>
      <p:sp>
        <p:nvSpPr>
          <p:cNvPr id="2" name="Title 1"/>
          <p:cNvSpPr>
            <a:spLocks noGrp="1"/>
          </p:cNvSpPr>
          <p:nvPr>
            <p:ph type="title"/>
          </p:nvPr>
        </p:nvSpPr>
        <p:spPr>
          <a:xfrm>
            <a:off x="818748" y="3927107"/>
            <a:ext cx="3916881" cy="1744322"/>
          </a:xfrm>
          <a:solidFill>
            <a:srgbClr val="2484C6"/>
          </a:solidFill>
        </p:spPr>
        <p:txBody>
          <a:bodyPr>
            <a:noAutofit/>
          </a:bodyPr>
          <a:lstStyle/>
          <a:p>
            <a:r>
              <a:rPr lang="en-US" dirty="0"/>
              <a:t>Selecting Academic Vocabulary for Instruction</a:t>
            </a:r>
          </a:p>
        </p:txBody>
      </p:sp>
    </p:spTree>
    <p:extLst>
      <p:ext uri="{BB962C8B-B14F-4D97-AF65-F5344CB8AC3E}">
        <p14:creationId xmlns:p14="http://schemas.microsoft.com/office/powerpoint/2010/main" val="1629084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itle 1">
            <a:extLst>
              <a:ext uri="{FF2B5EF4-FFF2-40B4-BE49-F238E27FC236}">
                <a16:creationId xmlns:a16="http://schemas.microsoft.com/office/drawing/2014/main" id="{4B43F354-2C22-1D4E-918E-8C47EFA1C84B}"/>
              </a:ext>
            </a:extLst>
          </p:cNvPr>
          <p:cNvSpPr>
            <a:spLocks noGrp="1" noChangeArrowheads="1"/>
          </p:cNvSpPr>
          <p:nvPr>
            <p:ph type="title"/>
          </p:nvPr>
        </p:nvSpPr>
        <p:spPr>
          <a:xfrm>
            <a:off x="742951" y="1143000"/>
            <a:ext cx="3486150" cy="3200400"/>
          </a:xfrm>
        </p:spPr>
        <p:txBody>
          <a:bodyPr vert="horz" lIns="0" tIns="0" rIns="0" bIns="0" rtlCol="0" anchor="ctr">
            <a:normAutofit/>
          </a:bodyPr>
          <a:lstStyle/>
          <a:p>
            <a:r>
              <a:rPr lang="en-US" altLang="en-US" b="0" kern="1200" cap="none" spc="0" baseline="0" dirty="0">
                <a:latin typeface="+mj-lt"/>
                <a:ea typeface="+mj-ea"/>
                <a:cs typeface="+mj-cs"/>
              </a:rPr>
              <a:t>Session Presenter</a:t>
            </a:r>
          </a:p>
        </p:txBody>
      </p:sp>
      <p:sp>
        <p:nvSpPr>
          <p:cNvPr id="3" name="TextBox 2" descr="&#10;">
            <a:extLst>
              <a:ext uri="{FF2B5EF4-FFF2-40B4-BE49-F238E27FC236}">
                <a16:creationId xmlns:a16="http://schemas.microsoft.com/office/drawing/2014/main" id="{F06924DD-CB2C-164B-83B7-8F527D711DBA}"/>
              </a:ext>
            </a:extLst>
          </p:cNvPr>
          <p:cNvSpPr txBox="1"/>
          <p:nvPr/>
        </p:nvSpPr>
        <p:spPr>
          <a:xfrm>
            <a:off x="742951" y="4463605"/>
            <a:ext cx="3486150" cy="646331"/>
          </a:xfrm>
          <a:prstGeom prst="rect">
            <a:avLst/>
          </a:prstGeom>
        </p:spPr>
        <p:txBody>
          <a:bodyPr vert="horz" wrap="square" lIns="0" tIns="0" rIns="0" bIns="0" rtlCol="0">
            <a:normAutofit/>
          </a:bodyPr>
          <a:lstStyle/>
          <a:p>
            <a:pPr algn="ctr" defTabSz="685800">
              <a:lnSpc>
                <a:spcPct val="90000"/>
              </a:lnSpc>
              <a:spcBef>
                <a:spcPts val="450"/>
              </a:spcBef>
              <a:spcAft>
                <a:spcPts val="450"/>
              </a:spcAft>
              <a:buClr>
                <a:schemeClr val="bg2">
                  <a:lumMod val="75000"/>
                </a:schemeClr>
              </a:buClr>
              <a:buSzPct val="100000"/>
            </a:pPr>
            <a:r>
              <a:rPr lang="en-US" b="1" kern="1200" dirty="0">
                <a:latin typeface="+mn-lt"/>
                <a:ea typeface="+mn-ea"/>
                <a:cs typeface="+mn-cs"/>
              </a:rPr>
              <a:t>Meghan Gregoire-Smith, M.A.</a:t>
            </a:r>
          </a:p>
          <a:p>
            <a:pPr algn="ctr" defTabSz="685800">
              <a:lnSpc>
                <a:spcPct val="90000"/>
              </a:lnSpc>
              <a:spcBef>
                <a:spcPts val="450"/>
              </a:spcBef>
              <a:spcAft>
                <a:spcPts val="450"/>
              </a:spcAft>
              <a:buClr>
                <a:schemeClr val="bg2">
                  <a:lumMod val="75000"/>
                </a:schemeClr>
              </a:buClr>
              <a:buSzPct val="100000"/>
            </a:pPr>
            <a:r>
              <a:rPr lang="en-US" kern="1200" dirty="0">
                <a:latin typeface="+mn-lt"/>
                <a:ea typeface="+mn-ea"/>
                <a:cs typeface="+mn-cs"/>
              </a:rPr>
              <a:t>EL Coach, </a:t>
            </a:r>
            <a:r>
              <a:rPr lang="en-US" kern="1200" dirty="0" err="1">
                <a:latin typeface="+mn-lt"/>
                <a:ea typeface="+mn-ea"/>
                <a:cs typeface="+mn-cs"/>
              </a:rPr>
              <a:t>SupportEd</a:t>
            </a:r>
            <a:endParaRPr lang="en-US" kern="1200" dirty="0">
              <a:latin typeface="+mn-lt"/>
              <a:ea typeface="+mn-ea"/>
              <a:cs typeface="+mn-cs"/>
            </a:endParaRPr>
          </a:p>
        </p:txBody>
      </p:sp>
      <p:pic>
        <p:nvPicPr>
          <p:cNvPr id="9" name="Content Placeholder 8" descr="Photo of Meghan Gregoire-Smith, M.A.&#10;EL Coach, SupportEd&#10;">
            <a:extLst>
              <a:ext uri="{FF2B5EF4-FFF2-40B4-BE49-F238E27FC236}">
                <a16:creationId xmlns:a16="http://schemas.microsoft.com/office/drawing/2014/main" id="{B47EB2D2-F5D8-4836-B25C-2F1891D838C8}"/>
              </a:ext>
            </a:extLst>
          </p:cNvPr>
          <p:cNvPicPr>
            <a:picLocks noGrp="1" noChangeAspect="1"/>
          </p:cNvPicPr>
          <p:nvPr>
            <p:ph sz="quarter" idx="11"/>
          </p:nvPr>
        </p:nvPicPr>
        <p:blipFill>
          <a:blip r:embed="rId3" cstate="screen">
            <a:extLst>
              <a:ext uri="{28A0092B-C50C-407E-A947-70E740481C1C}">
                <a14:useLocalDpi xmlns:a14="http://schemas.microsoft.com/office/drawing/2010/main"/>
              </a:ext>
            </a:extLst>
          </a:blip>
          <a:stretch>
            <a:fillRect/>
          </a:stretch>
        </p:blipFill>
        <p:spPr>
          <a:xfrm>
            <a:off x="4743450" y="1377462"/>
            <a:ext cx="4000500" cy="4103076"/>
          </a:xfrm>
          <a:noFill/>
        </p:spPr>
      </p:pic>
      <p:sp>
        <p:nvSpPr>
          <p:cNvPr id="2" name="Text Placeholder 5">
            <a:extLst>
              <a:ext uri="{FF2B5EF4-FFF2-40B4-BE49-F238E27FC236}">
                <a16:creationId xmlns:a16="http://schemas.microsoft.com/office/drawing/2014/main" id="{D6C6A305-AAF8-5340-BC78-B6488C43613E}"/>
              </a:ext>
            </a:extLst>
          </p:cNvPr>
          <p:cNvSpPr>
            <a:spLocks noGrp="1" noChangeArrowheads="1"/>
          </p:cNvSpPr>
          <p:nvPr>
            <p:ph sz="quarter" idx="13"/>
          </p:nvPr>
        </p:nvSpPr>
        <p:spPr>
          <a:xfrm>
            <a:off x="4743450" y="5797826"/>
            <a:ext cx="4000500" cy="276999"/>
          </a:xfrm>
        </p:spPr>
        <p:txBody>
          <a:bodyPr vert="horz" wrap="square" lIns="0" tIns="0" rIns="0" bIns="0" rtlCol="0">
            <a:normAutofit/>
          </a:bodyPr>
          <a:lstStyle/>
          <a:p>
            <a:pPr>
              <a:defRPr/>
            </a:pPr>
            <a:r>
              <a:rPr lang="en-US" altLang="en-US" i="1" kern="1200" dirty="0">
                <a:solidFill>
                  <a:schemeClr val="bg1"/>
                </a:solidFill>
                <a:latin typeface="+mn-lt"/>
                <a:ea typeface="+mn-ea"/>
                <a:cs typeface="+mn-cs"/>
              </a:rPr>
              <a:t>This session is being recorded. </a:t>
            </a:r>
          </a:p>
        </p:txBody>
      </p:sp>
      <p:sp>
        <p:nvSpPr>
          <p:cNvPr id="4" name="Slide Number Placeholder 3">
            <a:extLst>
              <a:ext uri="{FF2B5EF4-FFF2-40B4-BE49-F238E27FC236}">
                <a16:creationId xmlns:a16="http://schemas.microsoft.com/office/drawing/2014/main" id="{678F0D66-C73C-D54B-9E6E-93968DEEB06A}"/>
              </a:ext>
            </a:extLst>
          </p:cNvPr>
          <p:cNvSpPr>
            <a:spLocks noGrp="1"/>
          </p:cNvSpPr>
          <p:nvPr>
            <p:ph type="sldNum" sz="quarter" idx="14"/>
          </p:nvPr>
        </p:nvSpPr>
        <p:spPr>
          <a:xfrm>
            <a:off x="400050" y="6477001"/>
            <a:ext cx="285750" cy="228600"/>
          </a:xfrm>
        </p:spPr>
        <p:txBody>
          <a:bodyPr vert="horz" lIns="0" tIns="0" rIns="0" bIns="0" rtlCol="0" anchor="t" anchorCtr="0">
            <a:normAutofit/>
          </a:bodyPr>
          <a:lstStyle>
            <a:defPPr>
              <a:defRPr lang="en-US"/>
            </a:defPPr>
            <a:lvl1pPr algn="r"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a:spcAft>
                <a:spcPts val="600"/>
              </a:spcAft>
              <a:defRPr/>
            </a:pPr>
            <a:fld id="{C434F530-62AF-8A40-951E-1507479274A0}" type="slidenum">
              <a:rPr lang="en-US" sz="750" smtClean="0">
                <a:solidFill>
                  <a:schemeClr val="bg1"/>
                </a:solidFill>
              </a:rPr>
              <a:pPr algn="l">
                <a:spcAft>
                  <a:spcPts val="600"/>
                </a:spcAft>
                <a:defRPr/>
              </a:pPr>
              <a:t>2</a:t>
            </a:fld>
            <a:endParaRPr lang="en-US" sz="750">
              <a:solidFill>
                <a:schemeClr val="bg1"/>
              </a:solidFill>
            </a:endParaRPr>
          </a:p>
        </p:txBody>
      </p:sp>
    </p:spTree>
    <p:extLst>
      <p:ext uri="{BB962C8B-B14F-4D97-AF65-F5344CB8AC3E}">
        <p14:creationId xmlns:p14="http://schemas.microsoft.com/office/powerpoint/2010/main" val="612935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a:t>Why Teach Content and Academic Vocabulary to ELLs?</a:t>
            </a:r>
          </a:p>
        </p:txBody>
      </p:sp>
      <p:sp>
        <p:nvSpPr>
          <p:cNvPr id="4" name="Text Placeholder 3"/>
          <p:cNvSpPr>
            <a:spLocks noGrp="1"/>
          </p:cNvSpPr>
          <p:nvPr>
            <p:ph sz="quarter" idx="11"/>
          </p:nvPr>
        </p:nvSpPr>
        <p:spPr>
          <a:xfrm>
            <a:off x="571500" y="1857677"/>
            <a:ext cx="4000500" cy="3866949"/>
          </a:xfrm>
        </p:spPr>
        <p:txBody>
          <a:bodyPr>
            <a:normAutofit/>
          </a:bodyPr>
          <a:lstStyle/>
          <a:p>
            <a:pPr marL="228600" indent="-228600">
              <a:lnSpc>
                <a:spcPts val="2800"/>
              </a:lnSpc>
            </a:pPr>
            <a:r>
              <a:rPr lang="en-US" sz="2000" dirty="0"/>
              <a:t>Linked to proficiency</a:t>
            </a:r>
          </a:p>
          <a:p>
            <a:pPr marL="228600" indent="-228600">
              <a:lnSpc>
                <a:spcPts val="2800"/>
              </a:lnSpc>
            </a:pPr>
            <a:r>
              <a:rPr lang="en-US" sz="2000" dirty="0"/>
              <a:t>Needed to engage with complex grade-level texts and tasks</a:t>
            </a:r>
          </a:p>
          <a:p>
            <a:pPr marL="228600" indent="-228600">
              <a:lnSpc>
                <a:spcPts val="2800"/>
              </a:lnSpc>
            </a:pPr>
            <a:r>
              <a:rPr lang="en-US" sz="2000" dirty="0"/>
              <a:t>Insufficient opportunities to learn and practice vocabulary </a:t>
            </a:r>
          </a:p>
          <a:p>
            <a:endParaRPr lang="en-US" dirty="0"/>
          </a:p>
        </p:txBody>
      </p:sp>
      <p:sp>
        <p:nvSpPr>
          <p:cNvPr id="8" name="Content Placeholder 7">
            <a:extLst>
              <a:ext uri="{FF2B5EF4-FFF2-40B4-BE49-F238E27FC236}">
                <a16:creationId xmlns:a16="http://schemas.microsoft.com/office/drawing/2014/main" id="{96129EF6-D159-2F48-8E59-733D369A4403}"/>
              </a:ext>
            </a:extLst>
          </p:cNvPr>
          <p:cNvSpPr>
            <a:spLocks noGrp="1"/>
          </p:cNvSpPr>
          <p:nvPr>
            <p:ph sz="quarter" idx="13"/>
          </p:nvPr>
        </p:nvSpPr>
        <p:spPr>
          <a:xfrm>
            <a:off x="400050" y="5791200"/>
            <a:ext cx="8343900" cy="430887"/>
          </a:xfrm>
        </p:spPr>
        <p:txBody>
          <a:bodyPr/>
          <a:lstStyle/>
          <a:p>
            <a:r>
              <a:rPr lang="en-US" sz="1400" dirty="0">
                <a:solidFill>
                  <a:srgbClr val="116CA8"/>
                </a:solidFill>
              </a:rPr>
              <a:t>August &amp; Shanahan, 2006; Carlo, August, McLaughlin, Snow, Dressler, Lippman, White, 2004; </a:t>
            </a:r>
            <a:br>
              <a:rPr lang="en-US" sz="1400" dirty="0">
                <a:solidFill>
                  <a:srgbClr val="116CA8"/>
                </a:solidFill>
              </a:rPr>
            </a:br>
            <a:r>
              <a:rPr lang="en-US" sz="1400" dirty="0" err="1">
                <a:solidFill>
                  <a:srgbClr val="116CA8"/>
                </a:solidFill>
              </a:rPr>
              <a:t>Staehr</a:t>
            </a:r>
            <a:r>
              <a:rPr lang="en-US" sz="1400" dirty="0">
                <a:solidFill>
                  <a:srgbClr val="116CA8"/>
                </a:solidFill>
              </a:rPr>
              <a:t> </a:t>
            </a:r>
            <a:r>
              <a:rPr lang="en-US" sz="1400" dirty="0" err="1">
                <a:solidFill>
                  <a:srgbClr val="116CA8"/>
                </a:solidFill>
              </a:rPr>
              <a:t>Fenner</a:t>
            </a:r>
            <a:r>
              <a:rPr lang="en-US" sz="1400" dirty="0">
                <a:solidFill>
                  <a:srgbClr val="116CA8"/>
                </a:solidFill>
              </a:rPr>
              <a:t> &amp; Snyder, 2017</a:t>
            </a:r>
            <a:endParaRPr lang="en-US" dirty="0">
              <a:solidFill>
                <a:srgbClr val="116CA8"/>
              </a:solidFill>
            </a:endParaRPr>
          </a:p>
        </p:txBody>
      </p:sp>
      <p:sp>
        <p:nvSpPr>
          <p:cNvPr id="3" name="Slide Number Placeholder 2"/>
          <p:cNvSpPr>
            <a:spLocks noGrp="1"/>
          </p:cNvSpPr>
          <p:nvPr>
            <p:ph type="sldNum" sz="quarter" idx="14"/>
          </p:nvPr>
        </p:nvSpPr>
        <p:spPr/>
        <p:txBody>
          <a:bodyPr/>
          <a:lstStyle/>
          <a:p>
            <a:fld id="{AC0B22CB-5A8F-A645-9F1B-055478FF4CA5}" type="slidenum">
              <a:rPr lang="en-US" smtClean="0"/>
              <a:t>20</a:t>
            </a:fld>
            <a:endParaRPr lang="en-US" dirty="0"/>
          </a:p>
        </p:txBody>
      </p:sp>
      <p:pic>
        <p:nvPicPr>
          <p:cNvPr id="9" name="Picture Placeholder 8">
            <a:extLst>
              <a:ext uri="{FF2B5EF4-FFF2-40B4-BE49-F238E27FC236}">
                <a16:creationId xmlns:a16="http://schemas.microsoft.com/office/drawing/2014/main" id="{2652D3E6-E6AA-804F-ADEA-C32EFC44953A}"/>
              </a:ext>
              <a:ext uri="{C183D7F6-B498-43B3-948B-1728B52AA6E4}">
                <adec:decorative xmlns:adec="http://schemas.microsoft.com/office/drawing/2017/decorative" val="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3125" r="3125"/>
          <a:stretch>
            <a:fillRect/>
          </a:stretch>
        </p:blipFill>
        <p:spPr>
          <a:xfrm>
            <a:off x="4743450" y="1848051"/>
            <a:ext cx="4000500" cy="3200400"/>
          </a:xfrm>
          <a:prstGeom prst="rect">
            <a:avLst/>
          </a:prstGeom>
        </p:spPr>
      </p:pic>
    </p:spTree>
    <p:extLst>
      <p:ext uri="{BB962C8B-B14F-4D97-AF65-F5344CB8AC3E}">
        <p14:creationId xmlns:p14="http://schemas.microsoft.com/office/powerpoint/2010/main" val="2603333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DBE2CA-7307-D841-AE9A-1E146D2B7332}"/>
              </a:ext>
            </a:extLst>
          </p:cNvPr>
          <p:cNvSpPr>
            <a:spLocks noGrp="1"/>
          </p:cNvSpPr>
          <p:nvPr>
            <p:ph type="title"/>
          </p:nvPr>
        </p:nvSpPr>
        <p:spPr/>
        <p:txBody>
          <a:bodyPr>
            <a:normAutofit/>
          </a:bodyPr>
          <a:lstStyle/>
          <a:p>
            <a:r>
              <a:rPr lang="en-US" sz="2400" dirty="0"/>
              <a:t>Vocabulary in Content Areas: Considerations for ELLs</a:t>
            </a:r>
          </a:p>
        </p:txBody>
      </p:sp>
      <p:sp>
        <p:nvSpPr>
          <p:cNvPr id="8" name="Content Placeholder 7">
            <a:extLst>
              <a:ext uri="{FF2B5EF4-FFF2-40B4-BE49-F238E27FC236}">
                <a16:creationId xmlns:a16="http://schemas.microsoft.com/office/drawing/2014/main" id="{FFF1AD6D-12DC-3A4C-AF8E-F25B05479CC4}"/>
              </a:ext>
            </a:extLst>
          </p:cNvPr>
          <p:cNvSpPr>
            <a:spLocks noGrp="1"/>
          </p:cNvSpPr>
          <p:nvPr>
            <p:ph sz="quarter" idx="11"/>
          </p:nvPr>
        </p:nvSpPr>
        <p:spPr>
          <a:xfrm>
            <a:off x="505927" y="1671937"/>
            <a:ext cx="7155781" cy="4003737"/>
          </a:xfrm>
        </p:spPr>
        <p:txBody>
          <a:bodyPr>
            <a:normAutofit/>
          </a:bodyPr>
          <a:lstStyle/>
          <a:p>
            <a:pPr marL="0" indent="0">
              <a:buNone/>
            </a:pPr>
            <a:r>
              <a:rPr lang="en-US" sz="2000" b="1" dirty="0">
                <a:solidFill>
                  <a:srgbClr val="2B3990"/>
                </a:solidFill>
              </a:rPr>
              <a:t>Science and Social Studies</a:t>
            </a:r>
          </a:p>
          <a:p>
            <a:r>
              <a:rPr lang="en-US" sz="2000" dirty="0"/>
              <a:t>Frequent introduction of new, unfamiliar terms</a:t>
            </a:r>
          </a:p>
          <a:p>
            <a:r>
              <a:rPr lang="en-US" sz="2000" dirty="0"/>
              <a:t>Academic vocabulary with several meanings</a:t>
            </a:r>
          </a:p>
          <a:p>
            <a:pPr marL="0" indent="0">
              <a:buNone/>
            </a:pPr>
            <a:r>
              <a:rPr lang="en-US" sz="2000" b="1" dirty="0">
                <a:solidFill>
                  <a:srgbClr val="2B3990"/>
                </a:solidFill>
              </a:rPr>
              <a:t>Math</a:t>
            </a:r>
          </a:p>
          <a:p>
            <a:r>
              <a:rPr lang="en-US" sz="2000" dirty="0"/>
              <a:t>Language of word problems</a:t>
            </a:r>
          </a:p>
          <a:p>
            <a:r>
              <a:rPr lang="en-US" sz="2000" dirty="0"/>
              <a:t>Vocabulary needed to explain thinking</a:t>
            </a:r>
          </a:p>
          <a:p>
            <a:pPr marL="0" indent="0">
              <a:buNone/>
            </a:pPr>
            <a:r>
              <a:rPr lang="en-US" sz="2000" b="1" dirty="0">
                <a:solidFill>
                  <a:srgbClr val="2B3990"/>
                </a:solidFill>
              </a:rPr>
              <a:t>ELA</a:t>
            </a:r>
          </a:p>
          <a:p>
            <a:r>
              <a:rPr lang="en-US" sz="2000" dirty="0"/>
              <a:t>Frequent introduction of new, unfamiliar terms</a:t>
            </a:r>
          </a:p>
          <a:p>
            <a:r>
              <a:rPr lang="en-US" sz="2000" dirty="0"/>
              <a:t>Academic vocabulary with several meanings</a:t>
            </a:r>
          </a:p>
          <a:p>
            <a:endParaRPr lang="en-US" sz="1800" dirty="0"/>
          </a:p>
          <a:p>
            <a:endParaRPr lang="en-US" sz="1800" dirty="0"/>
          </a:p>
        </p:txBody>
      </p:sp>
      <p:sp>
        <p:nvSpPr>
          <p:cNvPr id="11" name="Content Placeholder 10">
            <a:extLst>
              <a:ext uri="{FF2B5EF4-FFF2-40B4-BE49-F238E27FC236}">
                <a16:creationId xmlns:a16="http://schemas.microsoft.com/office/drawing/2014/main" id="{C10EC162-473B-204D-BAE1-31DF2B35554B}"/>
              </a:ext>
            </a:extLst>
          </p:cNvPr>
          <p:cNvSpPr>
            <a:spLocks noGrp="1"/>
          </p:cNvSpPr>
          <p:nvPr>
            <p:ph sz="quarter" idx="17"/>
          </p:nvPr>
        </p:nvSpPr>
        <p:spPr>
          <a:xfrm>
            <a:off x="400050" y="6037421"/>
            <a:ext cx="8343900" cy="215444"/>
          </a:xfrm>
        </p:spPr>
        <p:txBody>
          <a:bodyPr/>
          <a:lstStyle/>
          <a:p>
            <a:r>
              <a:rPr lang="en-US" sz="1400" dirty="0">
                <a:solidFill>
                  <a:srgbClr val="116CA8"/>
                </a:solidFill>
              </a:rPr>
              <a:t>Cruz &amp; Thornton, 2013; Haynes, 2005</a:t>
            </a:r>
            <a:endParaRPr lang="en-US" sz="1400" dirty="0"/>
          </a:p>
        </p:txBody>
      </p:sp>
      <p:sp>
        <p:nvSpPr>
          <p:cNvPr id="3" name="Slide Number Placeholder 2">
            <a:extLst>
              <a:ext uri="{FF2B5EF4-FFF2-40B4-BE49-F238E27FC236}">
                <a16:creationId xmlns:a16="http://schemas.microsoft.com/office/drawing/2014/main" id="{B7C41390-A05B-674A-9FE6-544D69ACE526}"/>
              </a:ext>
            </a:extLst>
          </p:cNvPr>
          <p:cNvSpPr>
            <a:spLocks noGrp="1"/>
          </p:cNvSpPr>
          <p:nvPr>
            <p:ph type="sldNum" sz="quarter" idx="14"/>
          </p:nvPr>
        </p:nvSpPr>
        <p:spPr/>
        <p:txBody>
          <a:bodyPr/>
          <a:lstStyle/>
          <a:p>
            <a:fld id="{AC0B22CB-5A8F-A645-9F1B-055478FF4CA5}" type="slidenum">
              <a:rPr lang="en-US" smtClean="0"/>
              <a:t>21</a:t>
            </a:fld>
            <a:endParaRPr lang="en-US" dirty="0"/>
          </a:p>
        </p:txBody>
      </p:sp>
    </p:spTree>
    <p:extLst>
      <p:ext uri="{BB962C8B-B14F-4D97-AF65-F5344CB8AC3E}">
        <p14:creationId xmlns:p14="http://schemas.microsoft.com/office/powerpoint/2010/main" val="3980605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Vocabulary Tiers</a:t>
            </a:r>
          </a:p>
        </p:txBody>
      </p:sp>
      <p:graphicFrame>
        <p:nvGraphicFramePr>
          <p:cNvPr id="6" name="Content Placeholder 5"/>
          <p:cNvGraphicFramePr>
            <a:graphicFrameLocks noGrp="1"/>
          </p:cNvGraphicFramePr>
          <p:nvPr>
            <p:ph sz="quarter" idx="10"/>
            <p:extLst>
              <p:ext uri="{D42A27DB-BD31-4B8C-83A1-F6EECF244321}">
                <p14:modId xmlns:p14="http://schemas.microsoft.com/office/powerpoint/2010/main" val="2986764890"/>
              </p:ext>
            </p:extLst>
          </p:nvPr>
        </p:nvGraphicFramePr>
        <p:xfrm>
          <a:off x="659932" y="2045543"/>
          <a:ext cx="7824136" cy="2897046"/>
        </p:xfrm>
        <a:graphic>
          <a:graphicData uri="http://schemas.openxmlformats.org/drawingml/2006/table">
            <a:tbl>
              <a:tblPr firstRow="1" bandRow="1">
                <a:tableStyleId>{5C22544A-7EE6-4342-B048-85BDC9FD1C3A}</a:tableStyleId>
              </a:tblPr>
              <a:tblGrid>
                <a:gridCol w="1394235">
                  <a:extLst>
                    <a:ext uri="{9D8B030D-6E8A-4147-A177-3AD203B41FA5}">
                      <a16:colId xmlns:a16="http://schemas.microsoft.com/office/drawing/2014/main" val="20000"/>
                    </a:ext>
                  </a:extLst>
                </a:gridCol>
                <a:gridCol w="4524099">
                  <a:extLst>
                    <a:ext uri="{9D8B030D-6E8A-4147-A177-3AD203B41FA5}">
                      <a16:colId xmlns:a16="http://schemas.microsoft.com/office/drawing/2014/main" val="20001"/>
                    </a:ext>
                  </a:extLst>
                </a:gridCol>
                <a:gridCol w="1905802">
                  <a:extLst>
                    <a:ext uri="{9D8B030D-6E8A-4147-A177-3AD203B41FA5}">
                      <a16:colId xmlns:a16="http://schemas.microsoft.com/office/drawing/2014/main" val="20002"/>
                    </a:ext>
                  </a:extLst>
                </a:gridCol>
              </a:tblGrid>
              <a:tr h="566286">
                <a:tc>
                  <a:txBody>
                    <a:bodyPr/>
                    <a:lstStyle/>
                    <a:p>
                      <a:r>
                        <a:rPr lang="en-US" sz="2000" dirty="0">
                          <a:latin typeface="+mj-lt"/>
                        </a:rPr>
                        <a:t>Tier</a:t>
                      </a:r>
                    </a:p>
                  </a:txBody>
                  <a:tcPr marL="116770" marR="116770" marT="58385" marB="58385">
                    <a:solidFill>
                      <a:srgbClr val="2B3990"/>
                    </a:solidFill>
                  </a:tcPr>
                </a:tc>
                <a:tc>
                  <a:txBody>
                    <a:bodyPr/>
                    <a:lstStyle/>
                    <a:p>
                      <a:r>
                        <a:rPr lang="en-US" sz="2000" dirty="0">
                          <a:latin typeface="+mj-lt"/>
                        </a:rPr>
                        <a:t>Definition</a:t>
                      </a:r>
                    </a:p>
                  </a:txBody>
                  <a:tcPr marL="116770" marR="116770" marT="58385" marB="58385">
                    <a:solidFill>
                      <a:srgbClr val="2B3990"/>
                    </a:solidFill>
                  </a:tcPr>
                </a:tc>
                <a:tc>
                  <a:txBody>
                    <a:bodyPr/>
                    <a:lstStyle/>
                    <a:p>
                      <a:r>
                        <a:rPr lang="en-US" sz="2000" dirty="0">
                          <a:latin typeface="+mj-lt"/>
                        </a:rPr>
                        <a:t>Example </a:t>
                      </a:r>
                      <a:endParaRPr lang="en-US" sz="2000" baseline="0" dirty="0">
                        <a:latin typeface="+mj-lt"/>
                      </a:endParaRPr>
                    </a:p>
                  </a:txBody>
                  <a:tcPr marL="116770" marR="116770" marT="58385" marB="58385">
                    <a:solidFill>
                      <a:srgbClr val="2B3990"/>
                    </a:solidFill>
                  </a:tcPr>
                </a:tc>
                <a:extLst>
                  <a:ext uri="{0D108BD9-81ED-4DB2-BD59-A6C34878D82A}">
                    <a16:rowId xmlns:a16="http://schemas.microsoft.com/office/drawing/2014/main" val="10000"/>
                  </a:ext>
                </a:extLst>
              </a:tr>
              <a:tr h="779647">
                <a:tc>
                  <a:txBody>
                    <a:bodyPr/>
                    <a:lstStyle/>
                    <a:p>
                      <a:r>
                        <a:rPr lang="en-US" sz="2000" dirty="0"/>
                        <a:t>Tier 1</a:t>
                      </a:r>
                    </a:p>
                  </a:txBody>
                  <a:tcPr marL="116770" marR="116770" marT="58385" marB="58385">
                    <a:solidFill>
                      <a:srgbClr val="4EA848">
                        <a:alpha val="14832"/>
                      </a:srgbClr>
                    </a:solidFill>
                  </a:tcPr>
                </a:tc>
                <a:tc>
                  <a:txBody>
                    <a:bodyPr/>
                    <a:lstStyle/>
                    <a:p>
                      <a:r>
                        <a:rPr lang="en-US" sz="2000" dirty="0"/>
                        <a:t>Words usually</a:t>
                      </a:r>
                      <a:r>
                        <a:rPr lang="en-US" sz="2000" baseline="0" dirty="0"/>
                        <a:t> acquired through everyday speech</a:t>
                      </a:r>
                      <a:endParaRPr lang="en-US" sz="2000" dirty="0"/>
                    </a:p>
                  </a:txBody>
                  <a:tcPr marL="116770" marR="116770" marT="58385" marB="58385">
                    <a:solidFill>
                      <a:srgbClr val="4EA848">
                        <a:alpha val="14832"/>
                      </a:srgbClr>
                    </a:solidFill>
                  </a:tcPr>
                </a:tc>
                <a:tc>
                  <a:txBody>
                    <a:bodyPr/>
                    <a:lstStyle/>
                    <a:p>
                      <a:pPr algn="l"/>
                      <a:r>
                        <a:rPr lang="en-US" sz="2000" dirty="0"/>
                        <a:t>walk</a:t>
                      </a:r>
                    </a:p>
                  </a:txBody>
                  <a:tcPr marL="116770" marR="116770" marT="58385" marB="58385">
                    <a:solidFill>
                      <a:srgbClr val="4EA848">
                        <a:alpha val="14832"/>
                      </a:srgbClr>
                    </a:solidFill>
                  </a:tcPr>
                </a:tc>
                <a:extLst>
                  <a:ext uri="{0D108BD9-81ED-4DB2-BD59-A6C34878D82A}">
                    <a16:rowId xmlns:a16="http://schemas.microsoft.com/office/drawing/2014/main" val="10001"/>
                  </a:ext>
                </a:extLst>
              </a:tr>
              <a:tr h="809004">
                <a:tc>
                  <a:txBody>
                    <a:bodyPr/>
                    <a:lstStyle/>
                    <a:p>
                      <a:r>
                        <a:rPr lang="en-US" sz="2000" dirty="0"/>
                        <a:t>Tier 2</a:t>
                      </a:r>
                    </a:p>
                  </a:txBody>
                  <a:tcPr marL="116770" marR="116770" marT="58385" marB="58385">
                    <a:solidFill>
                      <a:srgbClr val="2484C6">
                        <a:alpha val="15000"/>
                      </a:srgbClr>
                    </a:solidFill>
                  </a:tcPr>
                </a:tc>
                <a:tc>
                  <a:txBody>
                    <a:bodyPr/>
                    <a:lstStyle/>
                    <a:p>
                      <a:r>
                        <a:rPr lang="en-US" sz="2000" dirty="0"/>
                        <a:t>Academic words that appear across all types of texts </a:t>
                      </a:r>
                    </a:p>
                  </a:txBody>
                  <a:tcPr marL="116770" marR="116770" marT="58385" marB="58385">
                    <a:solidFill>
                      <a:srgbClr val="2484C6">
                        <a:alpha val="15000"/>
                      </a:srgbClr>
                    </a:solidFill>
                  </a:tcPr>
                </a:tc>
                <a:tc>
                  <a:txBody>
                    <a:bodyPr/>
                    <a:lstStyle/>
                    <a:p>
                      <a:pPr algn="l"/>
                      <a:r>
                        <a:rPr lang="en-US" sz="2000" dirty="0"/>
                        <a:t>analyze </a:t>
                      </a:r>
                    </a:p>
                  </a:txBody>
                  <a:tcPr marL="116770" marR="116770" marT="58385" marB="58385">
                    <a:solidFill>
                      <a:srgbClr val="2484C6">
                        <a:alpha val="15000"/>
                      </a:srgbClr>
                    </a:solidFill>
                  </a:tcPr>
                </a:tc>
                <a:extLst>
                  <a:ext uri="{0D108BD9-81ED-4DB2-BD59-A6C34878D82A}">
                    <a16:rowId xmlns:a16="http://schemas.microsoft.com/office/drawing/2014/main" val="10002"/>
                  </a:ext>
                </a:extLst>
              </a:tr>
              <a:tr h="742109">
                <a:tc>
                  <a:txBody>
                    <a:bodyPr/>
                    <a:lstStyle/>
                    <a:p>
                      <a:r>
                        <a:rPr lang="en-US" sz="2000" dirty="0"/>
                        <a:t>Tier</a:t>
                      </a:r>
                      <a:r>
                        <a:rPr lang="en-US" sz="2000" baseline="0" dirty="0"/>
                        <a:t> 3</a:t>
                      </a:r>
                      <a:endParaRPr lang="en-US" sz="2000" dirty="0"/>
                    </a:p>
                  </a:txBody>
                  <a:tcPr marL="116770" marR="116770" marT="58385" marB="58385">
                    <a:solidFill>
                      <a:srgbClr val="4EA848">
                        <a:alpha val="15000"/>
                      </a:srgbClr>
                    </a:solidFill>
                  </a:tcPr>
                </a:tc>
                <a:tc>
                  <a:txBody>
                    <a:bodyPr/>
                    <a:lstStyle/>
                    <a:p>
                      <a:r>
                        <a:rPr lang="en-US" sz="2000" dirty="0"/>
                        <a:t>Domain-specific</a:t>
                      </a:r>
                      <a:r>
                        <a:rPr lang="en-US" sz="2000" baseline="0" dirty="0"/>
                        <a:t> words that are tied to content </a:t>
                      </a:r>
                      <a:endParaRPr lang="en-US" sz="2000" dirty="0"/>
                    </a:p>
                  </a:txBody>
                  <a:tcPr marL="116770" marR="116770" marT="58385" marB="58385">
                    <a:solidFill>
                      <a:srgbClr val="4EA848">
                        <a:alpha val="15000"/>
                      </a:srgbClr>
                    </a:solidFill>
                  </a:tcPr>
                </a:tc>
                <a:tc>
                  <a:txBody>
                    <a:bodyPr/>
                    <a:lstStyle/>
                    <a:p>
                      <a:pPr algn="l"/>
                      <a:r>
                        <a:rPr lang="en-US" sz="2000" dirty="0"/>
                        <a:t>evolution</a:t>
                      </a:r>
                    </a:p>
                  </a:txBody>
                  <a:tcPr marL="116770" marR="116770" marT="58385" marB="58385">
                    <a:solidFill>
                      <a:srgbClr val="4EA848">
                        <a:alpha val="15000"/>
                      </a:srgbClr>
                    </a:solidFill>
                  </a:tcPr>
                </a:tc>
                <a:extLst>
                  <a:ext uri="{0D108BD9-81ED-4DB2-BD59-A6C34878D82A}">
                    <a16:rowId xmlns:a16="http://schemas.microsoft.com/office/drawing/2014/main" val="10003"/>
                  </a:ext>
                </a:extLst>
              </a:tr>
            </a:tbl>
          </a:graphicData>
        </a:graphic>
      </p:graphicFrame>
      <p:sp>
        <p:nvSpPr>
          <p:cNvPr id="7" name="Content Placeholder 6">
            <a:extLst>
              <a:ext uri="{FF2B5EF4-FFF2-40B4-BE49-F238E27FC236}">
                <a16:creationId xmlns:a16="http://schemas.microsoft.com/office/drawing/2014/main" id="{73B70525-E9C7-A544-BF4E-91E980F9B258}"/>
              </a:ext>
            </a:extLst>
          </p:cNvPr>
          <p:cNvSpPr>
            <a:spLocks noGrp="1"/>
          </p:cNvSpPr>
          <p:nvPr>
            <p:ph sz="quarter" idx="13"/>
          </p:nvPr>
        </p:nvSpPr>
        <p:spPr>
          <a:xfrm>
            <a:off x="400050" y="6089778"/>
            <a:ext cx="8343900" cy="215444"/>
          </a:xfrm>
        </p:spPr>
        <p:txBody>
          <a:bodyPr/>
          <a:lstStyle/>
          <a:p>
            <a:r>
              <a:rPr lang="en-US" sz="1400" dirty="0"/>
              <a:t>Beck, McKeown, &amp;  </a:t>
            </a:r>
            <a:r>
              <a:rPr lang="en-US" sz="1400" dirty="0" err="1"/>
              <a:t>Kucan</a:t>
            </a:r>
            <a:r>
              <a:rPr lang="en-US" sz="1400" dirty="0"/>
              <a:t>, 2002</a:t>
            </a:r>
          </a:p>
        </p:txBody>
      </p:sp>
      <p:sp>
        <p:nvSpPr>
          <p:cNvPr id="2" name="Slide Number Placeholder 1"/>
          <p:cNvSpPr>
            <a:spLocks noGrp="1"/>
          </p:cNvSpPr>
          <p:nvPr>
            <p:ph type="sldNum" sz="quarter" idx="14"/>
          </p:nvPr>
        </p:nvSpPr>
        <p:spPr/>
        <p:txBody>
          <a:bodyPr anchor="ctr">
            <a:normAutofit/>
          </a:bodyPr>
          <a:lstStyle/>
          <a:p>
            <a:pPr>
              <a:spcAft>
                <a:spcPts val="600"/>
              </a:spcAft>
            </a:pPr>
            <a:fld id="{AC0B22CB-5A8F-A645-9F1B-055478FF4CA5}" type="slidenum">
              <a:rPr lang="en-US" smtClean="0"/>
              <a:pPr>
                <a:spcAft>
                  <a:spcPts val="600"/>
                </a:spcAft>
              </a:pPr>
              <a:t>22</a:t>
            </a:fld>
            <a:endParaRPr lang="en-US"/>
          </a:p>
        </p:txBody>
      </p:sp>
    </p:spTree>
    <p:extLst>
      <p:ext uri="{BB962C8B-B14F-4D97-AF65-F5344CB8AC3E}">
        <p14:creationId xmlns:p14="http://schemas.microsoft.com/office/powerpoint/2010/main" val="4170920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nSpc>
                <a:spcPct val="90000"/>
              </a:lnSpc>
            </a:pPr>
            <a:r>
              <a:rPr lang="en-US" sz="2800" b="1" dirty="0"/>
              <a:t>Stop and Think: </a:t>
            </a:r>
            <a:r>
              <a:rPr lang="en-US" sz="2800" dirty="0"/>
              <a:t>Selecting Vocabulary to Teach</a:t>
            </a:r>
          </a:p>
        </p:txBody>
      </p:sp>
      <p:sp>
        <p:nvSpPr>
          <p:cNvPr id="5" name="Content Placeholder 4">
            <a:extLst>
              <a:ext uri="{FF2B5EF4-FFF2-40B4-BE49-F238E27FC236}">
                <a16:creationId xmlns:a16="http://schemas.microsoft.com/office/drawing/2014/main" id="{CBD17869-7FDC-E442-A3DE-1FF2F722CEE1}"/>
              </a:ext>
            </a:extLst>
          </p:cNvPr>
          <p:cNvSpPr>
            <a:spLocks noGrp="1"/>
          </p:cNvSpPr>
          <p:nvPr>
            <p:ph sz="quarter" idx="11"/>
          </p:nvPr>
        </p:nvSpPr>
        <p:spPr>
          <a:xfrm>
            <a:off x="542925" y="1880136"/>
            <a:ext cx="4628433" cy="3362425"/>
          </a:xfrm>
        </p:spPr>
        <p:txBody>
          <a:bodyPr>
            <a:normAutofit/>
          </a:bodyPr>
          <a:lstStyle/>
          <a:p>
            <a:pPr marL="0" indent="0">
              <a:lnSpc>
                <a:spcPts val="3000"/>
              </a:lnSpc>
              <a:spcAft>
                <a:spcPts val="1200"/>
              </a:spcAft>
              <a:buNone/>
            </a:pPr>
            <a:r>
              <a:rPr lang="en-US" sz="2400" dirty="0"/>
              <a:t>When working with a new text or topic, how do you decide: </a:t>
            </a:r>
          </a:p>
          <a:p>
            <a:pPr marL="228600" lvl="1" indent="-228600">
              <a:lnSpc>
                <a:spcPts val="2400"/>
              </a:lnSpc>
              <a:spcBef>
                <a:spcPts val="0"/>
              </a:spcBef>
              <a:spcAft>
                <a:spcPts val="1200"/>
              </a:spcAft>
            </a:pPr>
            <a:r>
              <a:rPr lang="en-US" sz="2000" dirty="0"/>
              <a:t>Which vocabulary to provide in-depth instruction on? </a:t>
            </a:r>
          </a:p>
          <a:p>
            <a:pPr marL="228600" lvl="1" indent="-228600">
              <a:lnSpc>
                <a:spcPts val="2400"/>
              </a:lnSpc>
              <a:spcBef>
                <a:spcPts val="0"/>
              </a:spcBef>
              <a:spcAft>
                <a:spcPts val="1200"/>
              </a:spcAft>
            </a:pPr>
            <a:r>
              <a:rPr lang="en-US" sz="2000" dirty="0"/>
              <a:t>Which words to quickly explain when students encounter the word in context?</a:t>
            </a:r>
          </a:p>
          <a:p>
            <a:pPr marL="228600" lvl="1" indent="-228600">
              <a:lnSpc>
                <a:spcPts val="2400"/>
              </a:lnSpc>
              <a:spcBef>
                <a:spcPts val="0"/>
              </a:spcBef>
              <a:spcAft>
                <a:spcPts val="1200"/>
              </a:spcAft>
            </a:pPr>
            <a:r>
              <a:rPr lang="en-US" sz="2000" dirty="0"/>
              <a:t>Which words </a:t>
            </a:r>
            <a:r>
              <a:rPr lang="en-US" sz="2000" i="1" dirty="0"/>
              <a:t>not</a:t>
            </a:r>
            <a:r>
              <a:rPr lang="en-US" sz="2000" dirty="0"/>
              <a:t> to teach?</a:t>
            </a:r>
          </a:p>
          <a:p>
            <a:endParaRPr lang="en-US" dirty="0"/>
          </a:p>
        </p:txBody>
      </p:sp>
      <p:sp>
        <p:nvSpPr>
          <p:cNvPr id="4" name="Slide Number Placeholder 3"/>
          <p:cNvSpPr>
            <a:spLocks noGrp="1"/>
          </p:cNvSpPr>
          <p:nvPr>
            <p:ph type="sldNum" sz="quarter" idx="14"/>
          </p:nvPr>
        </p:nvSpPr>
        <p:spPr/>
        <p:txBody>
          <a:bodyPr anchor="ctr">
            <a:normAutofit/>
          </a:bodyPr>
          <a:lstStyle/>
          <a:p>
            <a:pPr>
              <a:spcAft>
                <a:spcPts val="600"/>
              </a:spcAft>
            </a:pPr>
            <a:fld id="{E56786DD-65B3-485A-9860-A21932A0261C}" type="slidenum">
              <a:rPr lang="en-US" smtClean="0"/>
              <a:pPr>
                <a:spcAft>
                  <a:spcPts val="600"/>
                </a:spcAft>
              </a:pPr>
              <a:t>23</a:t>
            </a:fld>
            <a:endParaRPr lang="en-US"/>
          </a:p>
        </p:txBody>
      </p:sp>
      <p:pic>
        <p:nvPicPr>
          <p:cNvPr id="10" name="Content Placeholder 8" descr="Stop and Think Icon.">
            <a:extLst>
              <a:ext uri="{FF2B5EF4-FFF2-40B4-BE49-F238E27FC236}">
                <a16:creationId xmlns:a16="http://schemas.microsoft.com/office/drawing/2014/main" id="{27ECAFFD-8AEF-544E-A607-160F71D69226}"/>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1999" t="22570" r="15143" b="13428"/>
          <a:stretch/>
        </p:blipFill>
        <p:spPr>
          <a:xfrm>
            <a:off x="5171358" y="2682241"/>
            <a:ext cx="3474720" cy="2560320"/>
          </a:xfrm>
          <a:prstGeom prst="rect">
            <a:avLst/>
          </a:prstGeom>
          <a:noFill/>
        </p:spPr>
      </p:pic>
    </p:spTree>
    <p:extLst>
      <p:ext uri="{BB962C8B-B14F-4D97-AF65-F5344CB8AC3E}">
        <p14:creationId xmlns:p14="http://schemas.microsoft.com/office/powerpoint/2010/main" val="3399168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pPr>
              <a:lnSpc>
                <a:spcPct val="90000"/>
              </a:lnSpc>
            </a:pPr>
            <a:r>
              <a:rPr lang="en-US" sz="2700"/>
              <a:t>Strategies for Pre-Assessing Vocabulary Knowledge</a:t>
            </a:r>
          </a:p>
        </p:txBody>
      </p:sp>
      <p:sp>
        <p:nvSpPr>
          <p:cNvPr id="4" name="Content Placeholder 3">
            <a:extLst>
              <a:ext uri="{FF2B5EF4-FFF2-40B4-BE49-F238E27FC236}">
                <a16:creationId xmlns:a16="http://schemas.microsoft.com/office/drawing/2014/main" id="{6AD77ED2-8EDD-C447-94AC-C9E459FC65D8}"/>
              </a:ext>
            </a:extLst>
          </p:cNvPr>
          <p:cNvSpPr>
            <a:spLocks noGrp="1"/>
          </p:cNvSpPr>
          <p:nvPr>
            <p:ph sz="quarter" idx="11"/>
          </p:nvPr>
        </p:nvSpPr>
        <p:spPr>
          <a:xfrm>
            <a:off x="542925" y="2286000"/>
            <a:ext cx="3842285" cy="2906829"/>
          </a:xfrm>
        </p:spPr>
        <p:txBody>
          <a:bodyPr>
            <a:normAutofit/>
          </a:bodyPr>
          <a:lstStyle/>
          <a:p>
            <a:pPr>
              <a:lnSpc>
                <a:spcPct val="90000"/>
              </a:lnSpc>
            </a:pPr>
            <a:r>
              <a:rPr lang="en-US" sz="2000" dirty="0"/>
              <a:t>Student self-assessment</a:t>
            </a:r>
          </a:p>
          <a:p>
            <a:pPr>
              <a:lnSpc>
                <a:spcPct val="90000"/>
              </a:lnSpc>
            </a:pPr>
            <a:r>
              <a:rPr lang="en-US" sz="2000" dirty="0"/>
              <a:t>Cloze activities</a:t>
            </a:r>
          </a:p>
          <a:p>
            <a:pPr>
              <a:lnSpc>
                <a:spcPct val="90000"/>
              </a:lnSpc>
            </a:pPr>
            <a:r>
              <a:rPr lang="en-US" sz="2000" dirty="0"/>
              <a:t>Word and definition match </a:t>
            </a:r>
          </a:p>
          <a:p>
            <a:pPr>
              <a:lnSpc>
                <a:spcPct val="90000"/>
              </a:lnSpc>
            </a:pPr>
            <a:r>
              <a:rPr lang="en-US" sz="2000" dirty="0"/>
              <a:t>Picture description or labeling (with word bank)</a:t>
            </a:r>
          </a:p>
          <a:p>
            <a:pPr>
              <a:lnSpc>
                <a:spcPct val="90000"/>
              </a:lnSpc>
            </a:pPr>
            <a:r>
              <a:rPr lang="en-US" sz="2000" dirty="0"/>
              <a:t>Writing prompt (with word bank)</a:t>
            </a:r>
          </a:p>
          <a:p>
            <a:pPr>
              <a:lnSpc>
                <a:spcPct val="90000"/>
              </a:lnSpc>
            </a:pPr>
            <a:r>
              <a:rPr lang="en-US" sz="2000" dirty="0"/>
              <a:t>Word sort (into categories)</a:t>
            </a:r>
          </a:p>
        </p:txBody>
      </p:sp>
      <p:sp>
        <p:nvSpPr>
          <p:cNvPr id="3" name="Slide Number Placeholder 2"/>
          <p:cNvSpPr>
            <a:spLocks noGrp="1"/>
          </p:cNvSpPr>
          <p:nvPr>
            <p:ph type="sldNum" sz="quarter" idx="14"/>
          </p:nvPr>
        </p:nvSpPr>
        <p:spPr/>
        <p:txBody>
          <a:bodyPr anchor="ctr">
            <a:normAutofit/>
          </a:bodyPr>
          <a:lstStyle/>
          <a:p>
            <a:pPr>
              <a:spcAft>
                <a:spcPts val="600"/>
              </a:spcAft>
            </a:pPr>
            <a:fld id="{AC0B22CB-5A8F-A645-9F1B-055478FF4CA5}" type="slidenum">
              <a:rPr lang="en-US" smtClean="0"/>
              <a:pPr>
                <a:spcAft>
                  <a:spcPts val="600"/>
                </a:spcAft>
              </a:pPr>
              <a:t>24</a:t>
            </a:fld>
            <a:endParaRPr lang="en-US" dirty="0"/>
          </a:p>
        </p:txBody>
      </p:sp>
      <p:pic>
        <p:nvPicPr>
          <p:cNvPr id="9" name="Picture Placeholder 8">
            <a:extLst>
              <a:ext uri="{FF2B5EF4-FFF2-40B4-BE49-F238E27FC236}">
                <a16:creationId xmlns:a16="http://schemas.microsoft.com/office/drawing/2014/main" id="{2457C466-74AA-914A-A675-56BB540D03E5}"/>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286" b="4284"/>
          <a:stretch/>
        </p:blipFill>
        <p:spPr>
          <a:xfrm>
            <a:off x="5205466" y="2286000"/>
            <a:ext cx="2900363" cy="2651760"/>
          </a:xfrm>
          <a:prstGeom prst="rect">
            <a:avLst/>
          </a:prstGeom>
          <a:noFill/>
        </p:spPr>
      </p:pic>
    </p:spTree>
    <p:extLst>
      <p:ext uri="{BB962C8B-B14F-4D97-AF65-F5344CB8AC3E}">
        <p14:creationId xmlns:p14="http://schemas.microsoft.com/office/powerpoint/2010/main" val="1503800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lIns="1188720">
            <a:noAutofit/>
          </a:bodyPr>
          <a:lstStyle/>
          <a:p>
            <a:r>
              <a:rPr lang="en-US" dirty="0"/>
              <a:t>Example: Self- Assessment</a:t>
            </a:r>
          </a:p>
        </p:txBody>
      </p:sp>
      <p:pic>
        <p:nvPicPr>
          <p:cNvPr id="10" name="Content Placeholder 5" descr="Padlet icon">
            <a:extLst>
              <a:ext uri="{FF2B5EF4-FFF2-40B4-BE49-F238E27FC236}">
                <a16:creationId xmlns:a16="http://schemas.microsoft.com/office/drawing/2014/main" id="{CB420CA8-94BA-534A-A170-03AF87CD54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310" y="660686"/>
            <a:ext cx="758979" cy="570393"/>
          </a:xfrm>
          <a:prstGeom prst="rect">
            <a:avLst/>
          </a:prstGeom>
        </p:spPr>
      </p:pic>
      <p:pic>
        <p:nvPicPr>
          <p:cNvPr id="6" name="Picture 5" descr="Screenshot of a chart showing vocabulary words with columns labeled &quot;I have never heard of this Native American home,&quot; &quot;I have heard of this kind of home, but I can't tell you much about it,&quot; and &quot;I can tell you what this home looks like and the materials used to make it.&quot; "/>
          <p:cNvPicPr>
            <a:picLocks noChangeAspect="1"/>
          </p:cNvPicPr>
          <p:nvPr/>
        </p:nvPicPr>
        <p:blipFill>
          <a:blip r:embed="rId4"/>
          <a:stretch>
            <a:fillRect/>
          </a:stretch>
        </p:blipFill>
        <p:spPr>
          <a:xfrm>
            <a:off x="494798" y="1624852"/>
            <a:ext cx="8007683" cy="4373945"/>
          </a:xfrm>
          <a:prstGeom prst="rect">
            <a:avLst/>
          </a:prstGeom>
        </p:spPr>
      </p:pic>
      <p:sp>
        <p:nvSpPr>
          <p:cNvPr id="9" name="Content Placeholder 8">
            <a:extLst>
              <a:ext uri="{FF2B5EF4-FFF2-40B4-BE49-F238E27FC236}">
                <a16:creationId xmlns:a16="http://schemas.microsoft.com/office/drawing/2014/main" id="{718F21CE-5282-D54A-8438-67645C1CF9D5}"/>
              </a:ext>
            </a:extLst>
          </p:cNvPr>
          <p:cNvSpPr>
            <a:spLocks noGrp="1"/>
          </p:cNvSpPr>
          <p:nvPr>
            <p:ph sz="quarter" idx="13"/>
          </p:nvPr>
        </p:nvSpPr>
        <p:spPr>
          <a:xfrm>
            <a:off x="400050" y="6083166"/>
            <a:ext cx="8343900" cy="328717"/>
          </a:xfrm>
        </p:spPr>
        <p:txBody>
          <a:bodyPr/>
          <a:lstStyle/>
          <a:p>
            <a:r>
              <a:rPr lang="en-US" sz="1400" dirty="0"/>
              <a:t>Reading Rockets, http://</a:t>
            </a:r>
            <a:r>
              <a:rPr lang="en-US" sz="1400" dirty="0" err="1"/>
              <a:t>www.readingrockets.org</a:t>
            </a:r>
            <a:r>
              <a:rPr lang="en-US" sz="1400" dirty="0"/>
              <a:t>/article/classroom-vocabulary-assessment-content-areas</a:t>
            </a:r>
          </a:p>
          <a:p>
            <a:endParaRPr lang="en-US" dirty="0"/>
          </a:p>
        </p:txBody>
      </p:sp>
      <p:sp>
        <p:nvSpPr>
          <p:cNvPr id="2" name="Slide Number Placeholder 1"/>
          <p:cNvSpPr>
            <a:spLocks noGrp="1"/>
          </p:cNvSpPr>
          <p:nvPr>
            <p:ph type="sldNum" sz="quarter" idx="14"/>
          </p:nvPr>
        </p:nvSpPr>
        <p:spPr/>
        <p:txBody>
          <a:bodyPr/>
          <a:lstStyle/>
          <a:p>
            <a:fld id="{AC0B22CB-5A8F-A645-9F1B-055478FF4CA5}" type="slidenum">
              <a:rPr lang="en-US" smtClean="0"/>
              <a:t>25</a:t>
            </a:fld>
            <a:endParaRPr lang="en-US" dirty="0"/>
          </a:p>
        </p:txBody>
      </p:sp>
    </p:spTree>
    <p:extLst>
      <p:ext uri="{BB962C8B-B14F-4D97-AF65-F5344CB8AC3E}">
        <p14:creationId xmlns:p14="http://schemas.microsoft.com/office/powerpoint/2010/main" val="305750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188720">
            <a:normAutofit/>
          </a:bodyPr>
          <a:lstStyle/>
          <a:p>
            <a:r>
              <a:rPr lang="en-US" sz="2800" dirty="0"/>
              <a:t>Selecting Vocabulary for Instruction</a:t>
            </a:r>
          </a:p>
        </p:txBody>
      </p:sp>
      <p:pic>
        <p:nvPicPr>
          <p:cNvPr id="19" name="Content Placeholder 5" descr="Padlet icon">
            <a:extLst>
              <a:ext uri="{FF2B5EF4-FFF2-40B4-BE49-F238E27FC236}">
                <a16:creationId xmlns:a16="http://schemas.microsoft.com/office/drawing/2014/main" id="{ABD4D516-6CED-0240-A61C-3526B39177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310" y="660686"/>
            <a:ext cx="758979" cy="570393"/>
          </a:xfrm>
          <a:prstGeom prst="rect">
            <a:avLst/>
          </a:prstGeom>
        </p:spPr>
      </p:pic>
      <p:sp>
        <p:nvSpPr>
          <p:cNvPr id="4" name="Content Placeholder 3"/>
          <p:cNvSpPr>
            <a:spLocks noGrp="1"/>
          </p:cNvSpPr>
          <p:nvPr>
            <p:ph sz="quarter" idx="10"/>
          </p:nvPr>
        </p:nvSpPr>
        <p:spPr>
          <a:xfrm>
            <a:off x="604634" y="1707853"/>
            <a:ext cx="4000501" cy="641864"/>
          </a:xfrm>
        </p:spPr>
        <p:txBody>
          <a:bodyPr>
            <a:noAutofit/>
          </a:bodyPr>
          <a:lstStyle/>
          <a:p>
            <a:pPr marL="0" indent="0">
              <a:buNone/>
            </a:pPr>
            <a:r>
              <a:rPr lang="en-US" sz="2000" dirty="0">
                <a:solidFill>
                  <a:schemeClr val="tx1"/>
                </a:solidFill>
              </a:rPr>
              <a:t>Select a small group of words for in-depth focus. Words...</a:t>
            </a:r>
          </a:p>
        </p:txBody>
      </p:sp>
      <p:sp>
        <p:nvSpPr>
          <p:cNvPr id="17" name="Content Placeholder 16">
            <a:extLst>
              <a:ext uri="{FF2B5EF4-FFF2-40B4-BE49-F238E27FC236}">
                <a16:creationId xmlns:a16="http://schemas.microsoft.com/office/drawing/2014/main" id="{2203170B-E5BD-F842-8E68-25B3A61DF4AB}"/>
              </a:ext>
            </a:extLst>
          </p:cNvPr>
          <p:cNvSpPr>
            <a:spLocks noGrp="1"/>
          </p:cNvSpPr>
          <p:nvPr>
            <p:ph sz="quarter" idx="11"/>
          </p:nvPr>
        </p:nvSpPr>
        <p:spPr>
          <a:xfrm>
            <a:off x="1468550" y="2481845"/>
            <a:ext cx="3597184" cy="3199127"/>
          </a:xfrm>
        </p:spPr>
        <p:txBody>
          <a:bodyPr>
            <a:noAutofit/>
          </a:bodyPr>
          <a:lstStyle/>
          <a:p>
            <a:pPr marL="0" indent="0" fontAlgn="base">
              <a:lnSpc>
                <a:spcPts val="2400"/>
              </a:lnSpc>
              <a:spcBef>
                <a:spcPts val="0"/>
              </a:spcBef>
              <a:spcAft>
                <a:spcPts val="2000"/>
              </a:spcAft>
              <a:buNone/>
            </a:pPr>
            <a:r>
              <a:rPr lang="en-US" sz="1800" b="1" dirty="0">
                <a:solidFill>
                  <a:srgbClr val="116CA8"/>
                </a:solidFill>
              </a:rPr>
              <a:t>Key to understanding the text</a:t>
            </a:r>
            <a:r>
              <a:rPr lang="en-US" sz="1800" dirty="0">
                <a:solidFill>
                  <a:srgbClr val="116CA8"/>
                </a:solidFill>
              </a:rPr>
              <a:t> </a:t>
            </a:r>
            <a:r>
              <a:rPr lang="en-US" sz="1800" dirty="0"/>
              <a:t>likely unfamiliar to students</a:t>
            </a:r>
          </a:p>
          <a:p>
            <a:pPr marL="0" indent="0" fontAlgn="base">
              <a:lnSpc>
                <a:spcPts val="2400"/>
              </a:lnSpc>
              <a:spcBef>
                <a:spcPts val="0"/>
              </a:spcBef>
              <a:spcAft>
                <a:spcPts val="2000"/>
              </a:spcAft>
              <a:buNone/>
            </a:pPr>
            <a:r>
              <a:rPr lang="en-US" sz="1800" b="1" dirty="0">
                <a:solidFill>
                  <a:srgbClr val="116CA8"/>
                </a:solidFill>
              </a:rPr>
              <a:t>Frequently used</a:t>
            </a:r>
            <a:r>
              <a:rPr lang="en-US" sz="1800" dirty="0">
                <a:solidFill>
                  <a:srgbClr val="116CA8"/>
                </a:solidFill>
              </a:rPr>
              <a:t> </a:t>
            </a:r>
            <a:r>
              <a:rPr lang="en-US" sz="1800" dirty="0"/>
              <a:t>in the text</a:t>
            </a:r>
          </a:p>
          <a:p>
            <a:pPr marL="0" indent="0" fontAlgn="base">
              <a:lnSpc>
                <a:spcPts val="2400"/>
              </a:lnSpc>
              <a:spcBef>
                <a:spcPts val="0"/>
              </a:spcBef>
              <a:spcAft>
                <a:spcPts val="2000"/>
              </a:spcAft>
              <a:buNone/>
            </a:pPr>
            <a:r>
              <a:rPr lang="en-US" sz="1800" dirty="0"/>
              <a:t>Students will see across disciplines </a:t>
            </a:r>
            <a:r>
              <a:rPr lang="en-US" sz="1800" dirty="0">
                <a:solidFill>
                  <a:srgbClr val="116CA8"/>
                </a:solidFill>
              </a:rPr>
              <a:t>(</a:t>
            </a:r>
            <a:r>
              <a:rPr lang="en-US" sz="1800" b="1" dirty="0">
                <a:solidFill>
                  <a:srgbClr val="116CA8"/>
                </a:solidFill>
              </a:rPr>
              <a:t>general academic vocabulary</a:t>
            </a:r>
            <a:r>
              <a:rPr lang="en-US" sz="1800" dirty="0">
                <a:solidFill>
                  <a:srgbClr val="116CA8"/>
                </a:solidFill>
              </a:rPr>
              <a:t>)</a:t>
            </a:r>
          </a:p>
          <a:p>
            <a:pPr marL="0" indent="0" fontAlgn="base">
              <a:lnSpc>
                <a:spcPts val="2400"/>
              </a:lnSpc>
              <a:spcBef>
                <a:spcPts val="0"/>
              </a:spcBef>
              <a:spcAft>
                <a:spcPts val="2000"/>
              </a:spcAft>
              <a:buNone/>
            </a:pPr>
            <a:r>
              <a:rPr lang="en-US" sz="1800" dirty="0"/>
              <a:t>With </a:t>
            </a:r>
            <a:r>
              <a:rPr lang="en-US" sz="1800" b="1" dirty="0">
                <a:solidFill>
                  <a:srgbClr val="116CA8"/>
                </a:solidFill>
              </a:rPr>
              <a:t>multiple</a:t>
            </a:r>
            <a:r>
              <a:rPr lang="en-US" sz="1800" b="1" dirty="0"/>
              <a:t> </a:t>
            </a:r>
            <a:r>
              <a:rPr lang="en-US" sz="1800" b="1" dirty="0">
                <a:solidFill>
                  <a:srgbClr val="116CA8"/>
                </a:solidFill>
              </a:rPr>
              <a:t>meanings</a:t>
            </a:r>
          </a:p>
          <a:p>
            <a:pPr marL="0" indent="0" fontAlgn="base">
              <a:lnSpc>
                <a:spcPts val="2400"/>
              </a:lnSpc>
              <a:spcBef>
                <a:spcPts val="0"/>
              </a:spcBef>
              <a:spcAft>
                <a:spcPts val="2000"/>
              </a:spcAft>
              <a:buNone/>
            </a:pPr>
            <a:r>
              <a:rPr lang="en-US" sz="1800" dirty="0"/>
              <a:t>With </a:t>
            </a:r>
            <a:r>
              <a:rPr lang="en-US" sz="1800" b="1" dirty="0">
                <a:solidFill>
                  <a:srgbClr val="116CA8"/>
                </a:solidFill>
              </a:rPr>
              <a:t>affixes</a:t>
            </a:r>
            <a:endParaRPr lang="en-US" sz="1800" dirty="0">
              <a:solidFill>
                <a:srgbClr val="116CA8"/>
              </a:solidFill>
            </a:endParaRPr>
          </a:p>
        </p:txBody>
      </p:sp>
      <p:pic>
        <p:nvPicPr>
          <p:cNvPr id="18" name="Content Placeholder 5" descr="Book cover">
            <a:extLst>
              <a:ext uri="{FF2B5EF4-FFF2-40B4-BE49-F238E27FC236}">
                <a16:creationId xmlns:a16="http://schemas.microsoft.com/office/drawing/2014/main" id="{4CBBDCF6-6FED-6346-8EE0-F62E7091D1A3}"/>
              </a:ext>
            </a:extLst>
          </p:cNvPr>
          <p:cNvPicPr>
            <a:picLocks noGrp="1" noChangeAspect="1"/>
          </p:cNvPicPr>
          <p:nvPr>
            <p:ph type="pic" sz="quarter" idx="12"/>
          </p:nvPr>
        </p:nvPicPr>
        <p:blipFill rotWithShape="1">
          <a:blip r:embed="rId4"/>
          <a:srcRect l="3086" t="952" r="4130" b="50"/>
          <a:stretch/>
        </p:blipFill>
        <p:spPr>
          <a:xfrm>
            <a:off x="5257800" y="1676401"/>
            <a:ext cx="3337560" cy="4480560"/>
          </a:xfrm>
        </p:spPr>
      </p:pic>
      <p:pic>
        <p:nvPicPr>
          <p:cNvPr id="9" name="Picture 8">
            <a:extLst>
              <a:ext uri="{FF2B5EF4-FFF2-40B4-BE49-F238E27FC236}">
                <a16:creationId xmlns:a16="http://schemas.microsoft.com/office/drawing/2014/main" id="{EE6CD9EC-50CF-9B47-AD77-D0B347771AA0}"/>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0171" b="24042"/>
          <a:stretch/>
        </p:blipFill>
        <p:spPr>
          <a:xfrm>
            <a:off x="542925" y="2468880"/>
            <a:ext cx="983424" cy="548640"/>
          </a:xfrm>
          <a:prstGeom prst="rect">
            <a:avLst/>
          </a:prstGeom>
        </p:spPr>
      </p:pic>
      <p:pic>
        <p:nvPicPr>
          <p:cNvPr id="12" name="Picture 11">
            <a:extLst>
              <a:ext uri="{FF2B5EF4-FFF2-40B4-BE49-F238E27FC236}">
                <a16:creationId xmlns:a16="http://schemas.microsoft.com/office/drawing/2014/main" id="{059AB027-632D-9448-95B2-C4763542B6C6}"/>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2516" b="21695"/>
          <a:stretch/>
        </p:blipFill>
        <p:spPr>
          <a:xfrm>
            <a:off x="522448" y="3200400"/>
            <a:ext cx="983424" cy="548640"/>
          </a:xfrm>
          <a:prstGeom prst="rect">
            <a:avLst/>
          </a:prstGeom>
        </p:spPr>
      </p:pic>
      <p:pic>
        <p:nvPicPr>
          <p:cNvPr id="13" name="Picture 12">
            <a:extLst>
              <a:ext uri="{FF2B5EF4-FFF2-40B4-BE49-F238E27FC236}">
                <a16:creationId xmlns:a16="http://schemas.microsoft.com/office/drawing/2014/main" id="{94271130-C5F9-0944-8F31-E57A44D74F06}"/>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3497" b="20715"/>
          <a:stretch/>
        </p:blipFill>
        <p:spPr>
          <a:xfrm>
            <a:off x="522448" y="3931920"/>
            <a:ext cx="983424" cy="548640"/>
          </a:xfrm>
          <a:prstGeom prst="rect">
            <a:avLst/>
          </a:prstGeom>
        </p:spPr>
      </p:pic>
      <p:pic>
        <p:nvPicPr>
          <p:cNvPr id="14" name="Picture 13">
            <a:extLst>
              <a:ext uri="{FF2B5EF4-FFF2-40B4-BE49-F238E27FC236}">
                <a16:creationId xmlns:a16="http://schemas.microsoft.com/office/drawing/2014/main" id="{8B46364A-89EB-7A4F-83F6-6D56B8ECA80B}"/>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23370" b="20841"/>
          <a:stretch/>
        </p:blipFill>
        <p:spPr>
          <a:xfrm>
            <a:off x="517729" y="4572000"/>
            <a:ext cx="983424" cy="548640"/>
          </a:xfrm>
          <a:prstGeom prst="rect">
            <a:avLst/>
          </a:prstGeom>
        </p:spPr>
      </p:pic>
      <p:pic>
        <p:nvPicPr>
          <p:cNvPr id="15" name="Picture 14">
            <a:extLst>
              <a:ext uri="{FF2B5EF4-FFF2-40B4-BE49-F238E27FC236}">
                <a16:creationId xmlns:a16="http://schemas.microsoft.com/office/drawing/2014/main" id="{19742E98-8012-E946-A3D0-758552605F58}"/>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22207" b="22004"/>
          <a:stretch/>
        </p:blipFill>
        <p:spPr>
          <a:xfrm>
            <a:off x="542925" y="5212080"/>
            <a:ext cx="983424" cy="548640"/>
          </a:xfrm>
          <a:prstGeom prst="rect">
            <a:avLst/>
          </a:prstGeom>
        </p:spPr>
      </p:pic>
      <p:sp>
        <p:nvSpPr>
          <p:cNvPr id="11" name="Text Placeholder 10"/>
          <p:cNvSpPr>
            <a:spLocks noGrp="1"/>
          </p:cNvSpPr>
          <p:nvPr>
            <p:ph sz="quarter" idx="13"/>
          </p:nvPr>
        </p:nvSpPr>
        <p:spPr>
          <a:xfrm>
            <a:off x="542925" y="6183639"/>
            <a:ext cx="8343900" cy="276999"/>
          </a:xfrm>
        </p:spPr>
        <p:txBody>
          <a:bodyPr>
            <a:noAutofit/>
          </a:bodyPr>
          <a:lstStyle/>
          <a:p>
            <a:r>
              <a:rPr lang="en-US" sz="1400" dirty="0">
                <a:solidFill>
                  <a:srgbClr val="116CA8"/>
                </a:solidFill>
              </a:rPr>
              <a:t>Baker, et. al, 2014</a:t>
            </a:r>
          </a:p>
          <a:p>
            <a:endParaRPr lang="en-US" dirty="0"/>
          </a:p>
        </p:txBody>
      </p:sp>
      <p:sp>
        <p:nvSpPr>
          <p:cNvPr id="3" name="Slide Number Placeholder 2"/>
          <p:cNvSpPr>
            <a:spLocks noGrp="1"/>
          </p:cNvSpPr>
          <p:nvPr>
            <p:ph type="sldNum" sz="quarter" idx="14"/>
          </p:nvPr>
        </p:nvSpPr>
        <p:spPr/>
        <p:txBody>
          <a:bodyPr/>
          <a:lstStyle/>
          <a:p>
            <a:fld id="{AC0B22CB-5A8F-A645-9F1B-055478FF4CA5}" type="slidenum">
              <a:rPr lang="en-US" smtClean="0"/>
              <a:t>26</a:t>
            </a:fld>
            <a:endParaRPr lang="en-US" dirty="0"/>
          </a:p>
        </p:txBody>
      </p:sp>
    </p:spTree>
    <p:extLst>
      <p:ext uri="{BB962C8B-B14F-4D97-AF65-F5344CB8AC3E}">
        <p14:creationId xmlns:p14="http://schemas.microsoft.com/office/powerpoint/2010/main" val="425215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Selecting Words for a Quick Explanation</a:t>
            </a:r>
          </a:p>
        </p:txBody>
      </p:sp>
      <p:sp>
        <p:nvSpPr>
          <p:cNvPr id="4" name="Text Placeholder 3"/>
          <p:cNvSpPr>
            <a:spLocks noGrp="1"/>
          </p:cNvSpPr>
          <p:nvPr>
            <p:ph sz="quarter" idx="11"/>
          </p:nvPr>
        </p:nvSpPr>
        <p:spPr>
          <a:xfrm>
            <a:off x="542925" y="1863613"/>
            <a:ext cx="4000500" cy="3200400"/>
          </a:xfrm>
        </p:spPr>
        <p:txBody>
          <a:bodyPr>
            <a:normAutofit/>
          </a:bodyPr>
          <a:lstStyle/>
          <a:p>
            <a:r>
              <a:rPr lang="en-US" sz="2000" dirty="0"/>
              <a:t>Require minimal teaching time</a:t>
            </a:r>
          </a:p>
          <a:p>
            <a:r>
              <a:rPr lang="en-US" sz="2000" dirty="0"/>
              <a:t>Taught with a visual, synonym, simple definition, or example</a:t>
            </a:r>
          </a:p>
          <a:p>
            <a:r>
              <a:rPr lang="en-US" sz="2000" dirty="0"/>
              <a:t>Not needed for full comprehension of text</a:t>
            </a:r>
            <a:endParaRPr lang="en-US" dirty="0"/>
          </a:p>
        </p:txBody>
      </p:sp>
      <p:sp>
        <p:nvSpPr>
          <p:cNvPr id="8" name="Content Placeholder 7">
            <a:extLst>
              <a:ext uri="{FF2B5EF4-FFF2-40B4-BE49-F238E27FC236}">
                <a16:creationId xmlns:a16="http://schemas.microsoft.com/office/drawing/2014/main" id="{D30255E2-5A05-3F4E-815D-26FD6B83438E}"/>
              </a:ext>
            </a:extLst>
          </p:cNvPr>
          <p:cNvSpPr>
            <a:spLocks noGrp="1"/>
          </p:cNvSpPr>
          <p:nvPr>
            <p:ph sz="quarter" idx="13"/>
          </p:nvPr>
        </p:nvSpPr>
        <p:spPr>
          <a:xfrm>
            <a:off x="400050" y="6109155"/>
            <a:ext cx="8343900" cy="215444"/>
          </a:xfrm>
        </p:spPr>
        <p:txBody>
          <a:bodyPr/>
          <a:lstStyle/>
          <a:p>
            <a:r>
              <a:rPr lang="en-US" sz="1400" dirty="0"/>
              <a:t>Flanigan &amp; Greenwood, 2011</a:t>
            </a:r>
            <a:endParaRPr lang="en-US" dirty="0"/>
          </a:p>
        </p:txBody>
      </p:sp>
      <p:sp>
        <p:nvSpPr>
          <p:cNvPr id="2" name="Slide Number Placeholder 1"/>
          <p:cNvSpPr>
            <a:spLocks noGrp="1"/>
          </p:cNvSpPr>
          <p:nvPr>
            <p:ph type="sldNum" sz="quarter" idx="14"/>
          </p:nvPr>
        </p:nvSpPr>
        <p:spPr/>
        <p:txBody>
          <a:bodyPr/>
          <a:lstStyle/>
          <a:p>
            <a:fld id="{AC0B22CB-5A8F-A645-9F1B-055478FF4CA5}" type="slidenum">
              <a:rPr lang="en-US" smtClean="0"/>
              <a:t>27</a:t>
            </a:fld>
            <a:endParaRPr lang="en-US" dirty="0"/>
          </a:p>
        </p:txBody>
      </p:sp>
      <p:pic>
        <p:nvPicPr>
          <p:cNvPr id="9" name="Picture Placeholder 8">
            <a:extLst>
              <a:ext uri="{FF2B5EF4-FFF2-40B4-BE49-F238E27FC236}">
                <a16:creationId xmlns:a16="http://schemas.microsoft.com/office/drawing/2014/main" id="{59831D69-B304-9E49-AD44-1659BA3C0B6D}"/>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67" b="-2011"/>
          <a:stretch/>
        </p:blipFill>
        <p:spPr>
          <a:xfrm>
            <a:off x="4743450" y="1923772"/>
            <a:ext cx="4000500" cy="3749039"/>
          </a:xfrm>
          <a:prstGeom prst="rect">
            <a:avLst/>
          </a:prstGeom>
        </p:spPr>
      </p:pic>
    </p:spTree>
    <p:extLst>
      <p:ext uri="{BB962C8B-B14F-4D97-AF65-F5344CB8AC3E}">
        <p14:creationId xmlns:p14="http://schemas.microsoft.com/office/powerpoint/2010/main" val="1593047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pPr>
              <a:lnSpc>
                <a:spcPct val="90000"/>
              </a:lnSpc>
            </a:pPr>
            <a:r>
              <a:rPr lang="en-US" dirty="0"/>
              <a:t>Words Not To Teach or Explain </a:t>
            </a:r>
            <a:br>
              <a:rPr lang="en-US" dirty="0"/>
            </a:br>
            <a:r>
              <a:rPr lang="en-US" sz="2000" i="1" dirty="0"/>
              <a:t>(Even If They Are Tempting)</a:t>
            </a:r>
          </a:p>
        </p:txBody>
      </p:sp>
      <p:sp>
        <p:nvSpPr>
          <p:cNvPr id="4" name="Text Placeholder 3"/>
          <p:cNvSpPr>
            <a:spLocks noGrp="1"/>
          </p:cNvSpPr>
          <p:nvPr>
            <p:ph sz="quarter" idx="11"/>
          </p:nvPr>
        </p:nvSpPr>
        <p:spPr>
          <a:xfrm>
            <a:off x="571499" y="1714501"/>
            <a:ext cx="4193005" cy="3848901"/>
          </a:xfrm>
        </p:spPr>
        <p:txBody>
          <a:bodyPr>
            <a:normAutofit/>
          </a:bodyPr>
          <a:lstStyle/>
          <a:p>
            <a:pPr marL="0" indent="0">
              <a:lnSpc>
                <a:spcPct val="90000"/>
              </a:lnSpc>
              <a:buNone/>
            </a:pPr>
            <a:r>
              <a:rPr lang="en-US" sz="2400" dirty="0"/>
              <a:t>Words:</a:t>
            </a:r>
          </a:p>
          <a:p>
            <a:pPr>
              <a:lnSpc>
                <a:spcPct val="90000"/>
              </a:lnSpc>
            </a:pPr>
            <a:r>
              <a:rPr lang="en-US" sz="2000" dirty="0"/>
              <a:t>Students probably already know</a:t>
            </a:r>
          </a:p>
          <a:p>
            <a:pPr>
              <a:lnSpc>
                <a:spcPct val="90000"/>
              </a:lnSpc>
            </a:pPr>
            <a:r>
              <a:rPr lang="en-US" sz="2000" dirty="0"/>
              <a:t>Not connected to instructional goals</a:t>
            </a:r>
          </a:p>
          <a:p>
            <a:pPr>
              <a:lnSpc>
                <a:spcPct val="90000"/>
              </a:lnSpc>
            </a:pPr>
            <a:r>
              <a:rPr lang="en-US" sz="2000" dirty="0"/>
              <a:t>Defined in text</a:t>
            </a:r>
          </a:p>
          <a:p>
            <a:pPr>
              <a:lnSpc>
                <a:spcPct val="90000"/>
              </a:lnSpc>
            </a:pPr>
            <a:r>
              <a:rPr lang="en-US" sz="2000" dirty="0"/>
              <a:t>Students are unlikely to see or use regularly</a:t>
            </a:r>
          </a:p>
          <a:p>
            <a:pPr>
              <a:lnSpc>
                <a:spcPct val="90000"/>
              </a:lnSpc>
            </a:pPr>
            <a:r>
              <a:rPr lang="en-US" sz="2000" dirty="0"/>
              <a:t>Not key to understanding the main idea</a:t>
            </a:r>
          </a:p>
          <a:p>
            <a:pPr>
              <a:lnSpc>
                <a:spcPct val="90000"/>
              </a:lnSpc>
            </a:pPr>
            <a:r>
              <a:rPr lang="en-US" sz="2000" dirty="0"/>
              <a:t>Students demonstrated knowledge of in the pre-assessment</a:t>
            </a:r>
          </a:p>
        </p:txBody>
      </p:sp>
      <p:sp>
        <p:nvSpPr>
          <p:cNvPr id="8" name="Content Placeholder 7">
            <a:extLst>
              <a:ext uri="{FF2B5EF4-FFF2-40B4-BE49-F238E27FC236}">
                <a16:creationId xmlns:a16="http://schemas.microsoft.com/office/drawing/2014/main" id="{18EE6E5B-C54A-8249-98CB-B9FF7D631B49}"/>
              </a:ext>
            </a:extLst>
          </p:cNvPr>
          <p:cNvSpPr>
            <a:spLocks noGrp="1"/>
          </p:cNvSpPr>
          <p:nvPr>
            <p:ph sz="quarter" idx="13"/>
          </p:nvPr>
        </p:nvSpPr>
        <p:spPr>
          <a:xfrm>
            <a:off x="400050" y="6109155"/>
            <a:ext cx="8343900" cy="215444"/>
          </a:xfrm>
        </p:spPr>
        <p:txBody>
          <a:bodyPr/>
          <a:lstStyle/>
          <a:p>
            <a:r>
              <a:rPr lang="en-US" sz="1400" dirty="0"/>
              <a:t>Flanigan &amp; Greenwood, 2007</a:t>
            </a:r>
          </a:p>
        </p:txBody>
      </p:sp>
      <p:sp>
        <p:nvSpPr>
          <p:cNvPr id="2" name="Slide Number Placeholder 1"/>
          <p:cNvSpPr>
            <a:spLocks noGrp="1"/>
          </p:cNvSpPr>
          <p:nvPr>
            <p:ph type="sldNum" sz="quarter" idx="14"/>
          </p:nvPr>
        </p:nvSpPr>
        <p:spPr/>
        <p:txBody>
          <a:bodyPr anchor="ctr">
            <a:normAutofit/>
          </a:bodyPr>
          <a:lstStyle/>
          <a:p>
            <a:pPr>
              <a:spcAft>
                <a:spcPts val="600"/>
              </a:spcAft>
            </a:pPr>
            <a:fld id="{AC0B22CB-5A8F-A645-9F1B-055478FF4CA5}" type="slidenum">
              <a:rPr lang="en-US" smtClean="0"/>
              <a:pPr>
                <a:spcAft>
                  <a:spcPts val="600"/>
                </a:spcAft>
              </a:pPr>
              <a:t>28</a:t>
            </a:fld>
            <a:endParaRPr lang="en-US"/>
          </a:p>
        </p:txBody>
      </p:sp>
      <p:pic>
        <p:nvPicPr>
          <p:cNvPr id="9" name="Picture Placeholder 8">
            <a:extLst>
              <a:ext uri="{FF2B5EF4-FFF2-40B4-BE49-F238E27FC236}">
                <a16:creationId xmlns:a16="http://schemas.microsoft.com/office/drawing/2014/main" id="{3C9BC623-E9DE-8B4E-BC29-EBA63AD33890}"/>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2537" b="-2541"/>
          <a:stretch/>
        </p:blipFill>
        <p:spPr>
          <a:xfrm>
            <a:off x="5332396" y="2038751"/>
            <a:ext cx="3045794" cy="3200400"/>
          </a:xfrm>
          <a:prstGeom prst="rect">
            <a:avLst/>
          </a:prstGeom>
          <a:noFill/>
        </p:spPr>
      </p:pic>
    </p:spTree>
    <p:extLst>
      <p:ext uri="{BB962C8B-B14F-4D97-AF65-F5344CB8AC3E}">
        <p14:creationId xmlns:p14="http://schemas.microsoft.com/office/powerpoint/2010/main" val="2556574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children holding a globe.&#10;&#10;">
            <a:extLst>
              <a:ext uri="{FF2B5EF4-FFF2-40B4-BE49-F238E27FC236}">
                <a16:creationId xmlns:a16="http://schemas.microsoft.com/office/drawing/2014/main" id="{0FE23882-2E6E-0D43-B0B9-69412B3DE353}"/>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3483" b="3483"/>
          <a:stretch/>
        </p:blipFill>
        <p:spPr>
          <a:xfrm>
            <a:off x="0" y="533400"/>
            <a:ext cx="9144000" cy="6324600"/>
          </a:xfrm>
          <a:prstGeom prst="rect">
            <a:avLst/>
          </a:prstGeom>
        </p:spPr>
      </p:pic>
      <p:sp>
        <p:nvSpPr>
          <p:cNvPr id="2" name="Title 1"/>
          <p:cNvSpPr>
            <a:spLocks noGrp="1"/>
          </p:cNvSpPr>
          <p:nvPr>
            <p:ph type="title"/>
          </p:nvPr>
        </p:nvSpPr>
        <p:spPr>
          <a:xfrm>
            <a:off x="4572000" y="4244742"/>
            <a:ext cx="4152699" cy="1965703"/>
          </a:xfrm>
        </p:spPr>
        <p:txBody>
          <a:bodyPr>
            <a:noAutofit/>
          </a:bodyPr>
          <a:lstStyle/>
          <a:p>
            <a:pPr lvl="0"/>
            <a:r>
              <a:rPr lang="en-US" dirty="0"/>
              <a:t>Strategies for Supporting ELLs’ Academic Language Development</a:t>
            </a:r>
          </a:p>
        </p:txBody>
      </p:sp>
    </p:spTree>
    <p:extLst>
      <p:ext uri="{BB962C8B-B14F-4D97-AF65-F5344CB8AC3E}">
        <p14:creationId xmlns:p14="http://schemas.microsoft.com/office/powerpoint/2010/main" val="697787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44DB33-BDC8-854A-8D3A-3812D592AB0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 t="543" r="11469" b="273"/>
          <a:stretch/>
        </p:blipFill>
        <p:spPr>
          <a:xfrm>
            <a:off x="0" y="534572"/>
            <a:ext cx="9144000" cy="6323428"/>
          </a:xfrm>
          <a:prstGeom prst="rect">
            <a:avLst/>
          </a:prstGeom>
          <a:noFill/>
        </p:spPr>
      </p:pic>
      <p:sp>
        <p:nvSpPr>
          <p:cNvPr id="5" name="Title 4">
            <a:extLst>
              <a:ext uri="{FF2B5EF4-FFF2-40B4-BE49-F238E27FC236}">
                <a16:creationId xmlns:a16="http://schemas.microsoft.com/office/drawing/2014/main" id="{BD3DEA44-44FC-AE43-ADDD-F41D3C6A548A}"/>
              </a:ext>
            </a:extLst>
          </p:cNvPr>
          <p:cNvSpPr>
            <a:spLocks noGrp="1"/>
          </p:cNvSpPr>
          <p:nvPr>
            <p:ph type="title"/>
          </p:nvPr>
        </p:nvSpPr>
        <p:spPr>
          <a:xfrm>
            <a:off x="542925" y="923075"/>
            <a:ext cx="3314700" cy="1623846"/>
          </a:xfrm>
        </p:spPr>
        <p:txBody>
          <a:bodyPr lIns="0" tIns="0" rIns="0" bIns="0" anchor="ctr">
            <a:noAutofit/>
          </a:bodyPr>
          <a:lstStyle/>
          <a:p>
            <a:pPr algn="ctr"/>
            <a:r>
              <a:rPr lang="en-US" sz="3600" dirty="0"/>
              <a:t>Thank you! </a:t>
            </a:r>
          </a:p>
        </p:txBody>
      </p:sp>
      <p:sp>
        <p:nvSpPr>
          <p:cNvPr id="3" name="Slide Number Placeholder 2">
            <a:extLst>
              <a:ext uri="{FF2B5EF4-FFF2-40B4-BE49-F238E27FC236}">
                <a16:creationId xmlns:a16="http://schemas.microsoft.com/office/drawing/2014/main" id="{2C657746-C2C4-9549-B236-FFE5C369FE2F}"/>
              </a:ext>
            </a:extLst>
          </p:cNvPr>
          <p:cNvSpPr>
            <a:spLocks noGrp="1"/>
          </p:cNvSpPr>
          <p:nvPr>
            <p:ph type="sldNum" sz="quarter" idx="14"/>
          </p:nvPr>
        </p:nvSpPr>
        <p:spPr>
          <a:xfrm>
            <a:off x="400050" y="6477001"/>
            <a:ext cx="285750" cy="228600"/>
          </a:xfrm>
        </p:spPr>
        <p:txBody>
          <a:bodyPr anchor="t">
            <a:normAutofit/>
          </a:bodyPr>
          <a:lstStyle/>
          <a:p>
            <a:pPr>
              <a:spcAft>
                <a:spcPts val="600"/>
              </a:spcAft>
            </a:pPr>
            <a:fld id="{AC0B22CB-5A8F-A645-9F1B-055478FF4CA5}" type="slidenum">
              <a:rPr lang="en-US" smtClean="0"/>
              <a:pPr>
                <a:spcAft>
                  <a:spcPts val="600"/>
                </a:spcAft>
              </a:pPr>
              <a:t>3</a:t>
            </a:fld>
            <a:endParaRPr lang="en-US"/>
          </a:p>
        </p:txBody>
      </p:sp>
    </p:spTree>
    <p:extLst>
      <p:ext uri="{BB962C8B-B14F-4D97-AF65-F5344CB8AC3E}">
        <p14:creationId xmlns:p14="http://schemas.microsoft.com/office/powerpoint/2010/main" val="3594660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F053-45CD-824B-BAEB-20FF9B936886}"/>
              </a:ext>
            </a:extLst>
          </p:cNvPr>
          <p:cNvSpPr>
            <a:spLocks noGrp="1"/>
          </p:cNvSpPr>
          <p:nvPr>
            <p:ph type="title"/>
          </p:nvPr>
        </p:nvSpPr>
        <p:spPr>
          <a:xfrm>
            <a:off x="742950" y="2947737"/>
            <a:ext cx="6000750" cy="1537635"/>
          </a:xfrm>
        </p:spPr>
        <p:txBody>
          <a:bodyPr>
            <a:normAutofit/>
          </a:bodyPr>
          <a:lstStyle/>
          <a:p>
            <a:r>
              <a:rPr lang="en-US" sz="4400" dirty="0"/>
              <a:t>Exploring Strategies </a:t>
            </a:r>
            <a:br>
              <a:rPr lang="en-US" sz="4400" dirty="0"/>
            </a:br>
            <a:r>
              <a:rPr lang="en-US" sz="4400" dirty="0"/>
              <a:t>at the Word Level</a:t>
            </a:r>
          </a:p>
        </p:txBody>
      </p:sp>
    </p:spTree>
    <p:extLst>
      <p:ext uri="{BB962C8B-B14F-4D97-AF65-F5344CB8AC3E}">
        <p14:creationId xmlns:p14="http://schemas.microsoft.com/office/powerpoint/2010/main" val="3176739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A8D478-2D28-411B-BDC3-CCE5849CAC18}"/>
              </a:ext>
            </a:extLst>
          </p:cNvPr>
          <p:cNvSpPr>
            <a:spLocks noGrp="1"/>
          </p:cNvSpPr>
          <p:nvPr>
            <p:ph type="title"/>
          </p:nvPr>
        </p:nvSpPr>
        <p:spPr/>
        <p:txBody>
          <a:bodyPr lIns="1005840" anchor="ctr">
            <a:normAutofit/>
          </a:bodyPr>
          <a:lstStyle/>
          <a:p>
            <a:pPr>
              <a:lnSpc>
                <a:spcPct val="90000"/>
              </a:lnSpc>
            </a:pPr>
            <a:r>
              <a:rPr lang="en-US" sz="2800" dirty="0"/>
              <a:t>Academic Language Awareness Checklist – Word Level</a:t>
            </a:r>
          </a:p>
        </p:txBody>
      </p:sp>
      <p:pic>
        <p:nvPicPr>
          <p:cNvPr id="9" name="Content Placeholder 12" descr="Tools Packet icon">
            <a:extLst>
              <a:ext uri="{FF2B5EF4-FFF2-40B4-BE49-F238E27FC236}">
                <a16:creationId xmlns:a16="http://schemas.microsoft.com/office/drawing/2014/main" id="{911716D7-B061-48C5-9F01-3C2DB9A86E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585" y="623537"/>
            <a:ext cx="586273" cy="623088"/>
          </a:xfrm>
          <a:prstGeom prst="rect">
            <a:avLst/>
          </a:prstGeom>
        </p:spPr>
      </p:pic>
      <p:pic>
        <p:nvPicPr>
          <p:cNvPr id="7" name="Content Placeholder 6" descr="Chart labeled &quot;Awareness building questions&quot;">
            <a:extLst>
              <a:ext uri="{FF2B5EF4-FFF2-40B4-BE49-F238E27FC236}">
                <a16:creationId xmlns:a16="http://schemas.microsoft.com/office/drawing/2014/main" id="{72C25D85-563B-4245-9345-B6792C83BA05}"/>
              </a:ext>
            </a:extLst>
          </p:cNvPr>
          <p:cNvPicPr>
            <a:picLocks noGrp="1" noChangeAspect="1"/>
          </p:cNvPicPr>
          <p:nvPr>
            <p:ph sz="quarter" idx="10"/>
          </p:nvPr>
        </p:nvPicPr>
        <p:blipFill>
          <a:blip r:embed="rId4"/>
          <a:stretch>
            <a:fillRect/>
          </a:stretch>
        </p:blipFill>
        <p:spPr>
          <a:xfrm>
            <a:off x="1085270" y="1668536"/>
            <a:ext cx="6973460" cy="4399663"/>
          </a:xfrm>
          <a:noFill/>
        </p:spPr>
      </p:pic>
      <p:sp>
        <p:nvSpPr>
          <p:cNvPr id="2" name="Slide Number Placeholder 1">
            <a:extLst>
              <a:ext uri="{FF2B5EF4-FFF2-40B4-BE49-F238E27FC236}">
                <a16:creationId xmlns:a16="http://schemas.microsoft.com/office/drawing/2014/main" id="{28487F3D-E557-412A-88E2-3D0BEECCD435}"/>
              </a:ext>
            </a:extLst>
          </p:cNvPr>
          <p:cNvSpPr>
            <a:spLocks noGrp="1"/>
          </p:cNvSpPr>
          <p:nvPr>
            <p:ph type="sldNum" sz="quarter" idx="14"/>
          </p:nvPr>
        </p:nvSpPr>
        <p:spPr/>
        <p:txBody>
          <a:bodyPr anchor="ctr">
            <a:normAutofit/>
          </a:bodyPr>
          <a:lstStyle/>
          <a:p>
            <a:pPr>
              <a:spcAft>
                <a:spcPts val="600"/>
              </a:spcAft>
            </a:pPr>
            <a:fld id="{AC0B22CB-5A8F-A645-9F1B-055478FF4CA5}" type="slidenum">
              <a:rPr lang="en-US" smtClean="0"/>
              <a:pPr>
                <a:spcAft>
                  <a:spcPts val="600"/>
                </a:spcAft>
              </a:pPr>
              <a:t>31</a:t>
            </a:fld>
            <a:endParaRPr lang="en-US"/>
          </a:p>
        </p:txBody>
      </p:sp>
    </p:spTree>
    <p:extLst>
      <p:ext uri="{BB962C8B-B14F-4D97-AF65-F5344CB8AC3E}">
        <p14:creationId xmlns:p14="http://schemas.microsoft.com/office/powerpoint/2010/main" val="2735110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097280">
            <a:normAutofit/>
          </a:bodyPr>
          <a:lstStyle/>
          <a:p>
            <a:r>
              <a:rPr lang="en-US" sz="2800" dirty="0"/>
              <a:t>Multifaceted Approach to </a:t>
            </a:r>
            <a:br>
              <a:rPr lang="en-US" sz="2800" dirty="0"/>
            </a:br>
            <a:r>
              <a:rPr lang="en-US" sz="2800" dirty="0"/>
              <a:t>Vocabulary Instruction</a:t>
            </a:r>
            <a:endParaRPr lang="en-US" sz="2800" b="1" dirty="0"/>
          </a:p>
        </p:txBody>
      </p:sp>
      <p:pic>
        <p:nvPicPr>
          <p:cNvPr id="16" name="Content Placeholder 5" descr="Padlet icon">
            <a:extLst>
              <a:ext uri="{FF2B5EF4-FFF2-40B4-BE49-F238E27FC236}">
                <a16:creationId xmlns:a16="http://schemas.microsoft.com/office/drawing/2014/main" id="{4FFA7888-95D1-B54D-890F-AE3547EB2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933" y="628264"/>
            <a:ext cx="758979" cy="570393"/>
          </a:xfrm>
          <a:prstGeom prst="rect">
            <a:avLst/>
          </a:prstGeom>
        </p:spPr>
      </p:pic>
      <p:sp>
        <p:nvSpPr>
          <p:cNvPr id="6" name="Content Placeholder 5">
            <a:extLst>
              <a:ext uri="{FF2B5EF4-FFF2-40B4-BE49-F238E27FC236}">
                <a16:creationId xmlns:a16="http://schemas.microsoft.com/office/drawing/2014/main" id="{8131DC5F-9DCE-BF4F-A469-9C5C0139F59C}"/>
              </a:ext>
            </a:extLst>
          </p:cNvPr>
          <p:cNvSpPr>
            <a:spLocks noGrp="1"/>
          </p:cNvSpPr>
          <p:nvPr>
            <p:ph sz="quarter" idx="10"/>
          </p:nvPr>
        </p:nvSpPr>
        <p:spPr>
          <a:xfrm>
            <a:off x="685800" y="3950523"/>
            <a:ext cx="2651158" cy="621477"/>
          </a:xfrm>
        </p:spPr>
        <p:txBody>
          <a:bodyPr/>
          <a:lstStyle/>
          <a:p>
            <a:pPr marL="0" lvl="1" algn="ctr">
              <a:spcBef>
                <a:spcPts val="0"/>
              </a:spcBef>
              <a:spcAft>
                <a:spcPts val="0"/>
              </a:spcAft>
            </a:pPr>
            <a:r>
              <a:rPr lang="en-US" b="1" dirty="0">
                <a:solidFill>
                  <a:srgbClr val="2B3990"/>
                </a:solidFill>
              </a:rPr>
              <a:t>Introduce</a:t>
            </a:r>
          </a:p>
          <a:p>
            <a:pPr marL="0" lvl="1" algn="ctr">
              <a:spcBef>
                <a:spcPts val="0"/>
              </a:spcBef>
              <a:spcAft>
                <a:spcPts val="0"/>
              </a:spcAft>
            </a:pPr>
            <a:r>
              <a:rPr lang="en-US" dirty="0"/>
              <a:t>new vocabulary</a:t>
            </a:r>
          </a:p>
          <a:p>
            <a:endParaRPr lang="en-US" dirty="0"/>
          </a:p>
        </p:txBody>
      </p:sp>
      <p:sp>
        <p:nvSpPr>
          <p:cNvPr id="7" name="Content Placeholder 6">
            <a:extLst>
              <a:ext uri="{FF2B5EF4-FFF2-40B4-BE49-F238E27FC236}">
                <a16:creationId xmlns:a16="http://schemas.microsoft.com/office/drawing/2014/main" id="{8D60AB53-BBA8-FE4F-B617-BD9819F85B32}"/>
              </a:ext>
            </a:extLst>
          </p:cNvPr>
          <p:cNvSpPr>
            <a:spLocks noGrp="1"/>
          </p:cNvSpPr>
          <p:nvPr>
            <p:ph sz="quarter" idx="11"/>
          </p:nvPr>
        </p:nvSpPr>
        <p:spPr>
          <a:xfrm>
            <a:off x="3502693" y="4607782"/>
            <a:ext cx="2138613" cy="542432"/>
          </a:xfrm>
        </p:spPr>
        <p:txBody>
          <a:bodyPr>
            <a:noAutofit/>
          </a:bodyPr>
          <a:lstStyle/>
          <a:p>
            <a:pPr marL="0" lvl="1" indent="0" algn="ctr">
              <a:lnSpc>
                <a:spcPts val="2160"/>
              </a:lnSpc>
              <a:spcBef>
                <a:spcPts val="0"/>
              </a:spcBef>
              <a:spcAft>
                <a:spcPts val="0"/>
              </a:spcAft>
              <a:buFont typeface="Arial"/>
              <a:buNone/>
            </a:pPr>
            <a:r>
              <a:rPr lang="en-US" b="1" dirty="0">
                <a:solidFill>
                  <a:srgbClr val="2B3990"/>
                </a:solidFill>
              </a:rPr>
              <a:t>Practice</a:t>
            </a:r>
          </a:p>
          <a:p>
            <a:pPr marL="0" lvl="1" indent="0" algn="ctr">
              <a:lnSpc>
                <a:spcPts val="2160"/>
              </a:lnSpc>
              <a:spcBef>
                <a:spcPts val="0"/>
              </a:spcBef>
              <a:spcAft>
                <a:spcPts val="0"/>
              </a:spcAft>
              <a:buFont typeface="Arial"/>
              <a:buNone/>
            </a:pPr>
            <a:r>
              <a:rPr lang="en-US" dirty="0"/>
              <a:t>new vocabulary</a:t>
            </a:r>
          </a:p>
          <a:p>
            <a:endParaRPr lang="en-US" dirty="0"/>
          </a:p>
        </p:txBody>
      </p:sp>
      <p:sp>
        <p:nvSpPr>
          <p:cNvPr id="12" name="Rectangle 11">
            <a:extLst>
              <a:ext uri="{FF2B5EF4-FFF2-40B4-BE49-F238E27FC236}">
                <a16:creationId xmlns:a16="http://schemas.microsoft.com/office/drawing/2014/main" id="{60E8C4E7-2C69-1549-A9B1-C4B3EF4F27C1}"/>
              </a:ext>
            </a:extLst>
          </p:cNvPr>
          <p:cNvSpPr/>
          <p:nvPr/>
        </p:nvSpPr>
        <p:spPr>
          <a:xfrm>
            <a:off x="5641306" y="3950523"/>
            <a:ext cx="2929088" cy="923330"/>
          </a:xfrm>
          <a:prstGeom prst="rect">
            <a:avLst/>
          </a:prstGeom>
        </p:spPr>
        <p:txBody>
          <a:bodyPr wrap="square">
            <a:spAutoFit/>
          </a:bodyPr>
          <a:lstStyle/>
          <a:p>
            <a:pPr marL="0" lvl="1" algn="ctr"/>
            <a:r>
              <a:rPr lang="en-US" b="1" dirty="0">
                <a:solidFill>
                  <a:srgbClr val="2B3990"/>
                </a:solidFill>
              </a:rPr>
              <a:t>Teach</a:t>
            </a:r>
          </a:p>
          <a:p>
            <a:pPr marL="0" lvl="1" algn="ctr"/>
            <a:r>
              <a:rPr lang="en-US" dirty="0"/>
              <a:t>independent word</a:t>
            </a:r>
          </a:p>
          <a:p>
            <a:pPr marL="0" lvl="1" algn="ctr"/>
            <a:r>
              <a:rPr lang="en-US" dirty="0"/>
              <a:t>learning strategies</a:t>
            </a:r>
          </a:p>
        </p:txBody>
      </p:sp>
      <p:sp>
        <p:nvSpPr>
          <p:cNvPr id="4" name="Slide Number Placeholder 3"/>
          <p:cNvSpPr>
            <a:spLocks noGrp="1"/>
          </p:cNvSpPr>
          <p:nvPr>
            <p:ph type="sldNum" sz="quarter" idx="14"/>
          </p:nvPr>
        </p:nvSpPr>
        <p:spPr/>
        <p:txBody>
          <a:bodyPr/>
          <a:lstStyle/>
          <a:p>
            <a:fld id="{E56786DD-65B3-485A-9860-A21932A0261C}" type="slidenum">
              <a:rPr lang="en-US" smtClean="0"/>
              <a:t>32</a:t>
            </a:fld>
            <a:endParaRPr lang="en-US" dirty="0"/>
          </a:p>
        </p:txBody>
      </p:sp>
      <p:pic>
        <p:nvPicPr>
          <p:cNvPr id="9" name="Picture 8" descr="Icons for Introduce new vocabulary, Practice new vocabulary, Teach independent word learning strategies.">
            <a:extLst>
              <a:ext uri="{FF2B5EF4-FFF2-40B4-BE49-F238E27FC236}">
                <a16:creationId xmlns:a16="http://schemas.microsoft.com/office/drawing/2014/main" id="{018D0042-8C8E-FF48-A985-BD2588190F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298" b="34902"/>
          <a:stretch/>
        </p:blipFill>
        <p:spPr>
          <a:xfrm>
            <a:off x="685800" y="2286000"/>
            <a:ext cx="7772400" cy="2286000"/>
          </a:xfrm>
          <a:prstGeom prst="rect">
            <a:avLst/>
          </a:prstGeom>
        </p:spPr>
      </p:pic>
      <p:sp>
        <p:nvSpPr>
          <p:cNvPr id="10" name="Content Placeholder 9">
            <a:extLst>
              <a:ext uri="{FF2B5EF4-FFF2-40B4-BE49-F238E27FC236}">
                <a16:creationId xmlns:a16="http://schemas.microsoft.com/office/drawing/2014/main" id="{D1DD9B0E-854C-914A-B4E7-F56BC04D7CDD}"/>
              </a:ext>
            </a:extLst>
          </p:cNvPr>
          <p:cNvSpPr>
            <a:spLocks noGrp="1"/>
          </p:cNvSpPr>
          <p:nvPr>
            <p:ph sz="quarter" idx="13"/>
          </p:nvPr>
        </p:nvSpPr>
        <p:spPr>
          <a:xfrm>
            <a:off x="400050" y="6176294"/>
            <a:ext cx="8343900" cy="215444"/>
          </a:xfrm>
        </p:spPr>
        <p:txBody>
          <a:bodyPr/>
          <a:lstStyle/>
          <a:p>
            <a:r>
              <a:rPr lang="en-US" sz="1400" dirty="0">
                <a:solidFill>
                  <a:srgbClr val="116CA8"/>
                </a:solidFill>
              </a:rPr>
              <a:t>Adapted from </a:t>
            </a:r>
            <a:r>
              <a:rPr lang="en-US" sz="1400" dirty="0" err="1">
                <a:solidFill>
                  <a:srgbClr val="116CA8"/>
                </a:solidFill>
              </a:rPr>
              <a:t>Staehr</a:t>
            </a:r>
            <a:r>
              <a:rPr lang="en-US" sz="1400" dirty="0">
                <a:solidFill>
                  <a:srgbClr val="116CA8"/>
                </a:solidFill>
              </a:rPr>
              <a:t> </a:t>
            </a:r>
            <a:r>
              <a:rPr lang="en-US" sz="1400" dirty="0" err="1">
                <a:solidFill>
                  <a:srgbClr val="116CA8"/>
                </a:solidFill>
              </a:rPr>
              <a:t>Fenner</a:t>
            </a:r>
            <a:r>
              <a:rPr lang="en-US" sz="1400" dirty="0">
                <a:solidFill>
                  <a:srgbClr val="116CA8"/>
                </a:solidFill>
              </a:rPr>
              <a:t> &amp; Snyder, 2017</a:t>
            </a:r>
            <a:endParaRPr lang="en-US" dirty="0"/>
          </a:p>
        </p:txBody>
      </p:sp>
    </p:spTree>
    <p:extLst>
      <p:ext uri="{BB962C8B-B14F-4D97-AF65-F5344CB8AC3E}">
        <p14:creationId xmlns:p14="http://schemas.microsoft.com/office/powerpoint/2010/main" val="4101475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lIns="1097280">
            <a:normAutofit/>
          </a:bodyPr>
          <a:lstStyle/>
          <a:p>
            <a:r>
              <a:rPr lang="en-US" dirty="0"/>
              <a:t>Strategies to Introduce New Vocabulary</a:t>
            </a:r>
          </a:p>
        </p:txBody>
      </p:sp>
      <p:pic>
        <p:nvPicPr>
          <p:cNvPr id="7" name="Picture 6" descr="Introduce new vocabuary icon">
            <a:hlinkClick r:id="rId3"/>
            <a:extLst>
              <a:ext uri="{FF2B5EF4-FFF2-40B4-BE49-F238E27FC236}">
                <a16:creationId xmlns:a16="http://schemas.microsoft.com/office/drawing/2014/main" id="{E2AF76EF-3442-1C4B-AF55-3384DEBB55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805" y="619668"/>
            <a:ext cx="757990" cy="682693"/>
          </a:xfrm>
          <a:prstGeom prst="rect">
            <a:avLst/>
          </a:prstGeom>
        </p:spPr>
      </p:pic>
      <p:sp>
        <p:nvSpPr>
          <p:cNvPr id="5" name="Text Placeholder 4"/>
          <p:cNvSpPr>
            <a:spLocks noGrp="1"/>
          </p:cNvSpPr>
          <p:nvPr>
            <p:ph sz="quarter" idx="11"/>
          </p:nvPr>
        </p:nvSpPr>
        <p:spPr>
          <a:xfrm>
            <a:off x="567890" y="1749965"/>
            <a:ext cx="3832659" cy="3965035"/>
          </a:xfrm>
        </p:spPr>
        <p:txBody>
          <a:bodyPr>
            <a:normAutofit/>
          </a:bodyPr>
          <a:lstStyle/>
          <a:p>
            <a:pPr>
              <a:spcAft>
                <a:spcPts val="600"/>
              </a:spcAft>
            </a:pPr>
            <a:r>
              <a:rPr lang="en-US" sz="2000" dirty="0"/>
              <a:t>Visuals</a:t>
            </a:r>
          </a:p>
          <a:p>
            <a:pPr>
              <a:spcAft>
                <a:spcPts val="600"/>
              </a:spcAft>
            </a:pPr>
            <a:r>
              <a:rPr lang="en-US" sz="2000" dirty="0"/>
              <a:t>Gestures</a:t>
            </a:r>
          </a:p>
          <a:p>
            <a:pPr>
              <a:spcAft>
                <a:spcPts val="600"/>
              </a:spcAft>
            </a:pPr>
            <a:r>
              <a:rPr lang="en-US" sz="2000" dirty="0"/>
              <a:t>Student-friendly definitions </a:t>
            </a:r>
          </a:p>
          <a:p>
            <a:pPr>
              <a:spcAft>
                <a:spcPts val="600"/>
              </a:spcAft>
            </a:pPr>
            <a:r>
              <a:rPr lang="en-US" sz="2000" dirty="0"/>
              <a:t>Student-created definitions</a:t>
            </a:r>
          </a:p>
          <a:p>
            <a:pPr>
              <a:spcAft>
                <a:spcPts val="600"/>
              </a:spcAft>
            </a:pPr>
            <a:r>
              <a:rPr lang="en-US" sz="2000" dirty="0"/>
              <a:t>Examples and non-examples</a:t>
            </a:r>
          </a:p>
          <a:p>
            <a:pPr>
              <a:spcAft>
                <a:spcPts val="600"/>
              </a:spcAft>
            </a:pPr>
            <a:r>
              <a:rPr lang="en-US" sz="2000" dirty="0"/>
              <a:t>Synonyms and antonyms</a:t>
            </a:r>
          </a:p>
          <a:p>
            <a:pPr>
              <a:spcAft>
                <a:spcPts val="600"/>
              </a:spcAft>
            </a:pPr>
            <a:r>
              <a:rPr lang="en-US" sz="2000" dirty="0"/>
              <a:t>Home language</a:t>
            </a:r>
          </a:p>
        </p:txBody>
      </p:sp>
      <p:pic>
        <p:nvPicPr>
          <p:cNvPr id="10" name="Picture 2" descr="https://lh4.googleusercontent.com/5JKVYl31Uanc_2BC0z1qtz9rsg_44wEs490t2VlyfAvIibQozOA1W5KgWQ-AeF7pVPE4E56DewH3usQOJYD7C1spnmeSsBIb5H2oCHNfbNpwzdlHExm_sVofE94CIB_N7wPq9_1tXkk">
            <a:extLst>
              <a:ext uri="{FF2B5EF4-FFF2-40B4-BE49-F238E27FC236}">
                <a16:creationId xmlns:a16="http://schemas.microsoft.com/office/drawing/2014/main" id="{4988BA9F-6304-9D41-A689-EDD4BBD99FD1}"/>
              </a:ext>
            </a:extLst>
          </p:cNvPr>
          <p:cNvPicPr>
            <a:picLocks noGrp="1" noChangeAspect="1" noChangeArrowheads="1"/>
          </p:cNvPicPr>
          <p:nvPr>
            <p:ph type="pic" sz="quarter" idx="12"/>
          </p:nvPr>
        </p:nvPicPr>
        <p:blipFill>
          <a:blip r:embed="rId5" cstate="screen">
            <a:extLst>
              <a:ext uri="{28A0092B-C50C-407E-A947-70E740481C1C}">
                <a14:useLocalDpi xmlns:a14="http://schemas.microsoft.com/office/drawing/2010/main"/>
              </a:ext>
            </a:extLst>
          </a:blip>
          <a:srcRect l="8333" r="8333"/>
          <a:stretch>
            <a:fillRect/>
          </a:stretch>
        </p:blipFill>
        <p:spPr bwMode="auto">
          <a:xfrm>
            <a:off x="4743450" y="1861067"/>
            <a:ext cx="4000500" cy="32004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19D929FE-2B6D-094D-92D6-7CE02F598284}"/>
              </a:ext>
            </a:extLst>
          </p:cNvPr>
          <p:cNvSpPr>
            <a:spLocks noGrp="1"/>
          </p:cNvSpPr>
          <p:nvPr>
            <p:ph sz="quarter" idx="13"/>
          </p:nvPr>
        </p:nvSpPr>
        <p:spPr>
          <a:xfrm>
            <a:off x="400050" y="6138215"/>
            <a:ext cx="8343900" cy="215444"/>
          </a:xfrm>
        </p:spPr>
        <p:txBody>
          <a:bodyPr/>
          <a:lstStyle/>
          <a:p>
            <a:r>
              <a:rPr lang="en-US" sz="1400" dirty="0"/>
              <a:t>Visual source: August, Golden, </a:t>
            </a:r>
            <a:r>
              <a:rPr lang="en-US" sz="1400" dirty="0" err="1"/>
              <a:t>Pook</a:t>
            </a:r>
            <a:r>
              <a:rPr lang="en-US" sz="1400" dirty="0"/>
              <a:t>, 2015</a:t>
            </a:r>
          </a:p>
        </p:txBody>
      </p:sp>
      <p:sp>
        <p:nvSpPr>
          <p:cNvPr id="2" name="Slide Number Placeholder 1"/>
          <p:cNvSpPr>
            <a:spLocks noGrp="1"/>
          </p:cNvSpPr>
          <p:nvPr>
            <p:ph type="sldNum" sz="quarter" idx="14"/>
          </p:nvPr>
        </p:nvSpPr>
        <p:spPr/>
        <p:txBody>
          <a:bodyPr/>
          <a:lstStyle/>
          <a:p>
            <a:fld id="{AC0B22CB-5A8F-A645-9F1B-055478FF4CA5}" type="slidenum">
              <a:rPr lang="en-US" smtClean="0"/>
              <a:t>33</a:t>
            </a:fld>
            <a:endParaRPr lang="en-US" dirty="0"/>
          </a:p>
        </p:txBody>
      </p:sp>
    </p:spTree>
    <p:extLst>
      <p:ext uri="{BB962C8B-B14F-4D97-AF65-F5344CB8AC3E}">
        <p14:creationId xmlns:p14="http://schemas.microsoft.com/office/powerpoint/2010/main" val="4293389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lIns="1097280"/>
          <a:lstStyle/>
          <a:p>
            <a:r>
              <a:rPr lang="en-US" dirty="0"/>
              <a:t>Student Friendly Definition</a:t>
            </a:r>
          </a:p>
        </p:txBody>
      </p:sp>
      <p:pic>
        <p:nvPicPr>
          <p:cNvPr id="15" name="Content Placeholder 5" descr="Padlet icon">
            <a:extLst>
              <a:ext uri="{FF2B5EF4-FFF2-40B4-BE49-F238E27FC236}">
                <a16:creationId xmlns:a16="http://schemas.microsoft.com/office/drawing/2014/main" id="{61EF2D1B-D91F-4541-8E25-868E7B8153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933" y="628264"/>
            <a:ext cx="758979" cy="570393"/>
          </a:xfrm>
          <a:prstGeom prst="rect">
            <a:avLst/>
          </a:prstGeom>
        </p:spPr>
      </p:pic>
      <p:sp>
        <p:nvSpPr>
          <p:cNvPr id="9" name="Content Placeholder 8">
            <a:extLst>
              <a:ext uri="{FF2B5EF4-FFF2-40B4-BE49-F238E27FC236}">
                <a16:creationId xmlns:a16="http://schemas.microsoft.com/office/drawing/2014/main" id="{678CED8C-A69B-48D5-88E3-C81037C26B0A}"/>
              </a:ext>
            </a:extLst>
          </p:cNvPr>
          <p:cNvSpPr>
            <a:spLocks noGrp="1"/>
          </p:cNvSpPr>
          <p:nvPr>
            <p:ph sz="quarter" idx="10"/>
          </p:nvPr>
        </p:nvSpPr>
        <p:spPr/>
        <p:txBody>
          <a:bodyPr>
            <a:noAutofit/>
          </a:bodyPr>
          <a:lstStyle/>
          <a:p>
            <a:pPr marL="0" indent="0" rtl="0">
              <a:spcBef>
                <a:spcPts val="0"/>
              </a:spcBef>
              <a:spcAft>
                <a:spcPts val="0"/>
              </a:spcAft>
              <a:buNone/>
            </a:pPr>
            <a:r>
              <a:rPr lang="en-US" sz="1600" b="1" i="0" u="none" strike="noStrike" dirty="0">
                <a:effectLst/>
              </a:rPr>
              <a:t>Merriam Webster Dictionary</a:t>
            </a:r>
            <a:endParaRPr lang="en-US" b="1" dirty="0"/>
          </a:p>
        </p:txBody>
      </p:sp>
      <p:sp>
        <p:nvSpPr>
          <p:cNvPr id="12" name="Rectangle 11">
            <a:extLst>
              <a:ext uri="{FF2B5EF4-FFF2-40B4-BE49-F238E27FC236}">
                <a16:creationId xmlns:a16="http://schemas.microsoft.com/office/drawing/2014/main" id="{8BF7FFAA-3F92-4D47-8DC3-614069B6785B}"/>
              </a:ext>
            </a:extLst>
          </p:cNvPr>
          <p:cNvSpPr/>
          <p:nvPr/>
        </p:nvSpPr>
        <p:spPr>
          <a:xfrm>
            <a:off x="400050" y="2290467"/>
            <a:ext cx="4000500" cy="2801297"/>
          </a:xfrm>
          <a:prstGeom prst="rect">
            <a:avLst/>
          </a:prstGeom>
        </p:spPr>
        <p:txBody>
          <a:bodyPr wrap="square" lIns="0" tIns="0" rIns="0" bIns="0">
            <a:noAutofit/>
          </a:bodyPr>
          <a:lstStyle/>
          <a:p>
            <a:pPr>
              <a:lnSpc>
                <a:spcPts val="2200"/>
              </a:lnSpc>
              <a:spcAft>
                <a:spcPts val="1200"/>
              </a:spcAft>
            </a:pPr>
            <a:r>
              <a:rPr lang="en-US" b="1" dirty="0">
                <a:latin typeface="Arial" panose="020B0604020202020204" pitchFamily="34" charset="0"/>
              </a:rPr>
              <a:t>CONSEQUENCE: </a:t>
            </a:r>
            <a:r>
              <a:rPr lang="en-US" dirty="0"/>
              <a:t>noun [ˈ</a:t>
            </a:r>
            <a:r>
              <a:rPr lang="en-US" dirty="0" err="1"/>
              <a:t>känsikwəns</a:t>
            </a:r>
            <a:r>
              <a:rPr lang="en-US" dirty="0"/>
              <a:t>]</a:t>
            </a:r>
          </a:p>
          <a:p>
            <a:pPr marL="342900" indent="-342900">
              <a:lnSpc>
                <a:spcPts val="2200"/>
              </a:lnSpc>
              <a:spcAft>
                <a:spcPts val="1200"/>
              </a:spcAft>
              <a:buFont typeface="+mj-lt"/>
              <a:buAutoNum type="arabicPeriod"/>
            </a:pPr>
            <a:r>
              <a:rPr lang="en-US" dirty="0">
                <a:latin typeface="Arial" panose="020B0604020202020204" pitchFamily="34" charset="0"/>
              </a:rPr>
              <a:t>A conclusion derived through logic</a:t>
            </a:r>
            <a:endParaRPr lang="en-US" dirty="0"/>
          </a:p>
          <a:p>
            <a:pPr marL="342900" indent="-342900">
              <a:lnSpc>
                <a:spcPts val="2200"/>
              </a:lnSpc>
              <a:spcAft>
                <a:spcPts val="1200"/>
              </a:spcAft>
              <a:buFont typeface="+mj-lt"/>
              <a:buAutoNum type="arabicPeriod"/>
            </a:pPr>
            <a:r>
              <a:rPr lang="en-US" dirty="0">
                <a:latin typeface="Arial" panose="020B0604020202020204" pitchFamily="34" charset="0"/>
              </a:rPr>
              <a:t>Something produced by a cause or necessarily following from a set of conditions</a:t>
            </a:r>
            <a:endParaRPr lang="en-US" dirty="0"/>
          </a:p>
          <a:p>
            <a:pPr marL="342900" indent="-342900">
              <a:lnSpc>
                <a:spcPts val="2200"/>
              </a:lnSpc>
              <a:spcAft>
                <a:spcPts val="1200"/>
              </a:spcAft>
              <a:buFont typeface="+mj-lt"/>
              <a:buAutoNum type="arabicPeriod"/>
            </a:pPr>
            <a:r>
              <a:rPr lang="en-US" dirty="0">
                <a:latin typeface="Arial" panose="020B0604020202020204" pitchFamily="34" charset="0"/>
              </a:rPr>
              <a:t>Importance with respect to power to produce an effect</a:t>
            </a:r>
            <a:endParaRPr lang="en-US" dirty="0"/>
          </a:p>
        </p:txBody>
      </p:sp>
      <p:sp>
        <p:nvSpPr>
          <p:cNvPr id="6" name="Content Placeholder 5">
            <a:extLst>
              <a:ext uri="{FF2B5EF4-FFF2-40B4-BE49-F238E27FC236}">
                <a16:creationId xmlns:a16="http://schemas.microsoft.com/office/drawing/2014/main" id="{AC0C441E-F8C8-854E-A711-63BDD60D4EE4}"/>
              </a:ext>
            </a:extLst>
          </p:cNvPr>
          <p:cNvSpPr>
            <a:spLocks noGrp="1"/>
          </p:cNvSpPr>
          <p:nvPr>
            <p:ph sz="quarter" idx="15"/>
          </p:nvPr>
        </p:nvSpPr>
        <p:spPr>
          <a:xfrm>
            <a:off x="4743450" y="1676400"/>
            <a:ext cx="4000500" cy="461665"/>
          </a:xfrm>
        </p:spPr>
        <p:txBody>
          <a:bodyPr>
            <a:normAutofit/>
          </a:bodyPr>
          <a:lstStyle/>
          <a:p>
            <a:r>
              <a:rPr lang="en-US" sz="1600" b="1" dirty="0"/>
              <a:t>Student Friendly Definition</a:t>
            </a:r>
            <a:endParaRPr lang="en-US" b="1" dirty="0"/>
          </a:p>
        </p:txBody>
      </p:sp>
      <p:sp>
        <p:nvSpPr>
          <p:cNvPr id="10" name="Content Placeholder 9">
            <a:extLst>
              <a:ext uri="{FF2B5EF4-FFF2-40B4-BE49-F238E27FC236}">
                <a16:creationId xmlns:a16="http://schemas.microsoft.com/office/drawing/2014/main" id="{F6CDC98B-25EC-43B0-8E37-4F4A39CA9504}"/>
              </a:ext>
            </a:extLst>
          </p:cNvPr>
          <p:cNvSpPr>
            <a:spLocks noGrp="1"/>
          </p:cNvSpPr>
          <p:nvPr>
            <p:ph sz="quarter" idx="11"/>
          </p:nvPr>
        </p:nvSpPr>
        <p:spPr>
          <a:xfrm>
            <a:off x="4766611" y="2277544"/>
            <a:ext cx="3947178" cy="1096551"/>
          </a:xfrm>
        </p:spPr>
        <p:txBody>
          <a:bodyPr>
            <a:normAutofit/>
          </a:bodyPr>
          <a:lstStyle/>
          <a:p>
            <a:pPr marL="0" indent="0" rtl="0">
              <a:lnSpc>
                <a:spcPts val="2000"/>
              </a:lnSpc>
              <a:spcBef>
                <a:spcPts val="0"/>
              </a:spcBef>
              <a:spcAft>
                <a:spcPts val="1200"/>
              </a:spcAft>
              <a:buNone/>
            </a:pPr>
            <a:r>
              <a:rPr lang="en-US" sz="1800" b="1" i="0" u="none" strike="noStrike" dirty="0">
                <a:effectLst/>
              </a:rPr>
              <a:t>CONSEQUENCE </a:t>
            </a:r>
            <a:r>
              <a:rPr lang="en-US" sz="1800" b="0" i="0" u="none" strike="noStrike" dirty="0">
                <a:effectLst/>
              </a:rPr>
              <a:t>(noun): result </a:t>
            </a:r>
            <a:endParaRPr lang="en-US" b="0" dirty="0">
              <a:effectLst/>
            </a:endParaRPr>
          </a:p>
          <a:p>
            <a:pPr marL="0" indent="0">
              <a:lnSpc>
                <a:spcPts val="2000"/>
              </a:lnSpc>
              <a:spcAft>
                <a:spcPts val="1200"/>
              </a:spcAft>
              <a:buNone/>
            </a:pPr>
            <a:r>
              <a:rPr lang="en-US" sz="1800" b="0" i="1" u="none" strike="noStrike" dirty="0">
                <a:effectLst/>
              </a:rPr>
              <a:t>Example:</a:t>
            </a:r>
            <a:r>
              <a:rPr lang="en-US" sz="1800" b="0" i="0" u="none" strike="noStrike" dirty="0">
                <a:effectLst/>
              </a:rPr>
              <a:t> Her stomach pain was a </a:t>
            </a:r>
            <a:r>
              <a:rPr lang="en-US" sz="1800" b="0" i="0" u="sng" dirty="0">
                <a:effectLst/>
              </a:rPr>
              <a:t>consequence</a:t>
            </a:r>
            <a:r>
              <a:rPr lang="en-US" sz="1800" b="0" i="0" u="none" strike="noStrike" dirty="0">
                <a:effectLst/>
              </a:rPr>
              <a:t> of eating too much. </a:t>
            </a:r>
          </a:p>
        </p:txBody>
      </p:sp>
      <p:pic>
        <p:nvPicPr>
          <p:cNvPr id="11" name="Picture 4">
            <a:extLst>
              <a:ext uri="{FF2B5EF4-FFF2-40B4-BE49-F238E27FC236}">
                <a16:creationId xmlns:a16="http://schemas.microsoft.com/office/drawing/2014/main" id="{8B588E59-E224-C040-8883-97C72771F670}"/>
              </a:ext>
              <a:ext uri="{C183D7F6-B498-43B3-948B-1728B52AA6E4}">
                <adec:decorative xmlns:adec="http://schemas.microsoft.com/office/drawing/2017/decorative" val="1"/>
              </a:ext>
            </a:extLst>
          </p:cNvPr>
          <p:cNvPicPr>
            <a:picLocks noGrp="1" noChangeAspect="1" noChangeArrowheads="1"/>
          </p:cNvPicPr>
          <p:nvPr>
            <p:ph sz="quarter" idx="16"/>
          </p:nvPr>
        </p:nvPicPr>
        <p:blipFill>
          <a:blip r:embed="rId4" cstate="screen">
            <a:extLst>
              <a:ext uri="{28A0092B-C50C-407E-A947-70E740481C1C}">
                <a14:useLocalDpi xmlns:a14="http://schemas.microsoft.com/office/drawing/2010/main"/>
              </a:ext>
            </a:extLst>
          </a:blip>
          <a:stretch>
            <a:fillRect/>
          </a:stretch>
        </p:blipFill>
        <p:spPr bwMode="auto">
          <a:xfrm>
            <a:off x="5111015" y="3483905"/>
            <a:ext cx="2498357" cy="249835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35FA1F0D-CD45-8249-94CC-A40498A871E0}"/>
              </a:ext>
            </a:extLst>
          </p:cNvPr>
          <p:cNvSpPr>
            <a:spLocks noGrp="1"/>
          </p:cNvSpPr>
          <p:nvPr>
            <p:ph sz="quarter" idx="17"/>
          </p:nvPr>
        </p:nvSpPr>
        <p:spPr>
          <a:xfrm>
            <a:off x="430211" y="6109155"/>
            <a:ext cx="8343900" cy="215444"/>
          </a:xfrm>
        </p:spPr>
        <p:txBody>
          <a:bodyPr/>
          <a:lstStyle/>
          <a:p>
            <a:r>
              <a:rPr lang="en-US" sz="1400" u="sng" dirty="0">
                <a:solidFill>
                  <a:srgbClr val="0097A7"/>
                </a:solidFill>
                <a:latin typeface="Arial" panose="020B0604020202020204" pitchFamily="34" charset="0"/>
                <a:hlinkClick r:id="rId5"/>
              </a:rPr>
              <a:t>https://www.wordsmyth.net/</a:t>
            </a:r>
            <a:endParaRPr lang="en-US" sz="1400" dirty="0"/>
          </a:p>
        </p:txBody>
      </p:sp>
      <p:sp>
        <p:nvSpPr>
          <p:cNvPr id="2" name="Slide Number Placeholder 1"/>
          <p:cNvSpPr>
            <a:spLocks noGrp="1"/>
          </p:cNvSpPr>
          <p:nvPr>
            <p:ph type="sldNum" sz="quarter" idx="14"/>
          </p:nvPr>
        </p:nvSpPr>
        <p:spPr/>
        <p:txBody>
          <a:bodyPr/>
          <a:lstStyle/>
          <a:p>
            <a:fld id="{AC0B22CB-5A8F-A645-9F1B-055478FF4CA5}" type="slidenum">
              <a:rPr lang="en-US" smtClean="0"/>
              <a:t>34</a:t>
            </a:fld>
            <a:endParaRPr lang="en-US"/>
          </a:p>
        </p:txBody>
      </p:sp>
    </p:spTree>
    <p:extLst>
      <p:ext uri="{BB962C8B-B14F-4D97-AF65-F5344CB8AC3E}">
        <p14:creationId xmlns:p14="http://schemas.microsoft.com/office/powerpoint/2010/main" val="23476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A6E150-C546-3449-8A76-50C341E9821B}"/>
              </a:ext>
            </a:extLst>
          </p:cNvPr>
          <p:cNvSpPr>
            <a:spLocks noGrp="1"/>
          </p:cNvSpPr>
          <p:nvPr>
            <p:ph type="title"/>
          </p:nvPr>
        </p:nvSpPr>
        <p:spPr/>
        <p:txBody>
          <a:bodyPr lIns="1188720"/>
          <a:lstStyle/>
          <a:p>
            <a:r>
              <a:rPr lang="en-US" dirty="0"/>
              <a:t>Strategies to Practice New Vocabulary</a:t>
            </a:r>
          </a:p>
        </p:txBody>
      </p:sp>
      <p:pic>
        <p:nvPicPr>
          <p:cNvPr id="12" name="Picture 11" descr="Practice new vocabulary icon">
            <a:hlinkClick r:id="rId3"/>
            <a:extLst>
              <a:ext uri="{FF2B5EF4-FFF2-40B4-BE49-F238E27FC236}">
                <a16:creationId xmlns:a16="http://schemas.microsoft.com/office/drawing/2014/main" id="{3830C02C-16D1-AF4F-A571-979A9D0CFE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079" y="533401"/>
            <a:ext cx="838721" cy="866493"/>
          </a:xfrm>
          <a:prstGeom prst="rect">
            <a:avLst/>
          </a:prstGeom>
        </p:spPr>
      </p:pic>
      <p:sp>
        <p:nvSpPr>
          <p:cNvPr id="7" name="Content Placeholder 6">
            <a:extLst>
              <a:ext uri="{FF2B5EF4-FFF2-40B4-BE49-F238E27FC236}">
                <a16:creationId xmlns:a16="http://schemas.microsoft.com/office/drawing/2014/main" id="{F58175A4-4FF4-1540-9AF3-3A300167A97F}"/>
              </a:ext>
            </a:extLst>
          </p:cNvPr>
          <p:cNvSpPr>
            <a:spLocks noGrp="1"/>
          </p:cNvSpPr>
          <p:nvPr>
            <p:ph sz="quarter" idx="10"/>
          </p:nvPr>
        </p:nvSpPr>
        <p:spPr>
          <a:xfrm>
            <a:off x="400051" y="1676400"/>
            <a:ext cx="2610252" cy="461665"/>
          </a:xfrm>
        </p:spPr>
        <p:txBody>
          <a:bodyPr/>
          <a:lstStyle/>
          <a:p>
            <a:r>
              <a:rPr lang="en-US" dirty="0"/>
              <a:t>Speaking/Listening</a:t>
            </a:r>
          </a:p>
        </p:txBody>
      </p:sp>
      <p:sp>
        <p:nvSpPr>
          <p:cNvPr id="8" name="Content Placeholder 7">
            <a:extLst>
              <a:ext uri="{FF2B5EF4-FFF2-40B4-BE49-F238E27FC236}">
                <a16:creationId xmlns:a16="http://schemas.microsoft.com/office/drawing/2014/main" id="{6B7C8F65-AEAF-7446-90A4-A6166C3A8323}"/>
              </a:ext>
            </a:extLst>
          </p:cNvPr>
          <p:cNvSpPr>
            <a:spLocks noGrp="1"/>
          </p:cNvSpPr>
          <p:nvPr>
            <p:ph sz="quarter" idx="11"/>
          </p:nvPr>
        </p:nvSpPr>
        <p:spPr>
          <a:xfrm>
            <a:off x="400051" y="2138064"/>
            <a:ext cx="2610252" cy="3146205"/>
          </a:xfrm>
          <a:solidFill>
            <a:schemeClr val="bg2">
              <a:lumMod val="75000"/>
              <a:alpha val="10405"/>
            </a:schemeClr>
          </a:solidFill>
        </p:spPr>
        <p:txBody>
          <a:bodyPr lIns="182880" tIns="182880" rIns="182880" bIns="182880">
            <a:noAutofit/>
          </a:bodyPr>
          <a:lstStyle/>
          <a:p>
            <a:pPr defTabSz="457200">
              <a:lnSpc>
                <a:spcPts val="2200"/>
              </a:lnSpc>
              <a:spcBef>
                <a:spcPts val="0"/>
              </a:spcBef>
              <a:spcAft>
                <a:spcPts val="600"/>
              </a:spcAft>
              <a:buSzTx/>
              <a:defRPr/>
            </a:pPr>
            <a:r>
              <a:rPr lang="en-US" sz="1800" dirty="0"/>
              <a:t>Academic discussions</a:t>
            </a:r>
          </a:p>
          <a:p>
            <a:pPr>
              <a:lnSpc>
                <a:spcPts val="2200"/>
              </a:lnSpc>
              <a:spcAft>
                <a:spcPts val="600"/>
              </a:spcAft>
            </a:pPr>
            <a:r>
              <a:rPr lang="en-US" sz="1800" dirty="0"/>
              <a:t>Information gap</a:t>
            </a:r>
          </a:p>
          <a:p>
            <a:pPr>
              <a:lnSpc>
                <a:spcPts val="2200"/>
              </a:lnSpc>
              <a:spcAft>
                <a:spcPts val="600"/>
              </a:spcAft>
            </a:pPr>
            <a:r>
              <a:rPr lang="en-US" sz="1800" dirty="0"/>
              <a:t>Interactive word wall</a:t>
            </a:r>
          </a:p>
          <a:p>
            <a:pPr>
              <a:lnSpc>
                <a:spcPts val="2200"/>
              </a:lnSpc>
              <a:spcAft>
                <a:spcPts val="600"/>
              </a:spcAft>
            </a:pPr>
            <a:r>
              <a:rPr lang="en-US" sz="1800" dirty="0"/>
              <a:t>Word sort</a:t>
            </a:r>
          </a:p>
          <a:p>
            <a:pPr>
              <a:lnSpc>
                <a:spcPts val="2200"/>
              </a:lnSpc>
              <a:spcAft>
                <a:spcPts val="600"/>
              </a:spcAft>
            </a:pPr>
            <a:r>
              <a:rPr lang="en-US" sz="1800" dirty="0"/>
              <a:t>Word experts</a:t>
            </a:r>
          </a:p>
        </p:txBody>
      </p:sp>
      <p:sp>
        <p:nvSpPr>
          <p:cNvPr id="9" name="Content Placeholder 8">
            <a:extLst>
              <a:ext uri="{FF2B5EF4-FFF2-40B4-BE49-F238E27FC236}">
                <a16:creationId xmlns:a16="http://schemas.microsoft.com/office/drawing/2014/main" id="{5368C7D7-4DE4-9E44-A101-27AE5B698A98}"/>
              </a:ext>
            </a:extLst>
          </p:cNvPr>
          <p:cNvSpPr>
            <a:spLocks noGrp="1"/>
          </p:cNvSpPr>
          <p:nvPr>
            <p:ph sz="quarter" idx="15"/>
          </p:nvPr>
        </p:nvSpPr>
        <p:spPr>
          <a:xfrm>
            <a:off x="3266874" y="1676400"/>
            <a:ext cx="2610251" cy="461665"/>
          </a:xfrm>
        </p:spPr>
        <p:txBody>
          <a:bodyPr>
            <a:normAutofit/>
          </a:bodyPr>
          <a:lstStyle/>
          <a:p>
            <a:r>
              <a:rPr lang="en-US" dirty="0"/>
              <a:t>Reading/Writing</a:t>
            </a:r>
          </a:p>
        </p:txBody>
      </p:sp>
      <p:sp>
        <p:nvSpPr>
          <p:cNvPr id="10" name="Content Placeholder 9">
            <a:extLst>
              <a:ext uri="{FF2B5EF4-FFF2-40B4-BE49-F238E27FC236}">
                <a16:creationId xmlns:a16="http://schemas.microsoft.com/office/drawing/2014/main" id="{EE5FD987-AA5D-E744-8850-F6200FBFF84A}"/>
              </a:ext>
            </a:extLst>
          </p:cNvPr>
          <p:cNvSpPr>
            <a:spLocks noGrp="1"/>
          </p:cNvSpPr>
          <p:nvPr>
            <p:ph sz="quarter" idx="16"/>
          </p:nvPr>
        </p:nvSpPr>
        <p:spPr>
          <a:xfrm>
            <a:off x="3266874" y="2138064"/>
            <a:ext cx="2610251" cy="3146205"/>
          </a:xfrm>
          <a:solidFill>
            <a:srgbClr val="2B3990">
              <a:alpha val="9943"/>
            </a:srgbClr>
          </a:solidFill>
        </p:spPr>
        <p:txBody>
          <a:bodyPr lIns="182880" tIns="182880" rIns="182880" bIns="182880">
            <a:normAutofit/>
          </a:bodyPr>
          <a:lstStyle/>
          <a:p>
            <a:pPr marL="228600" indent="-228600">
              <a:lnSpc>
                <a:spcPts val="2200"/>
              </a:lnSpc>
              <a:spcBef>
                <a:spcPts val="0"/>
              </a:spcBef>
              <a:spcAft>
                <a:spcPts val="600"/>
              </a:spcAft>
            </a:pPr>
            <a:r>
              <a:rPr lang="en-US" sz="1800" dirty="0"/>
              <a:t>Sentences or paragraphs related to content using bank of vocabulary</a:t>
            </a:r>
          </a:p>
          <a:p>
            <a:pPr marL="228600" indent="-228600">
              <a:lnSpc>
                <a:spcPts val="2200"/>
              </a:lnSpc>
              <a:spcBef>
                <a:spcPts val="0"/>
              </a:spcBef>
              <a:spcAft>
                <a:spcPts val="600"/>
              </a:spcAft>
            </a:pPr>
            <a:r>
              <a:rPr lang="en-US" sz="1800" dirty="0"/>
              <a:t>Glossaries</a:t>
            </a:r>
          </a:p>
          <a:p>
            <a:pPr marL="228600" indent="-228600">
              <a:lnSpc>
                <a:spcPts val="2200"/>
              </a:lnSpc>
              <a:spcBef>
                <a:spcPts val="0"/>
              </a:spcBef>
              <a:spcAft>
                <a:spcPts val="600"/>
              </a:spcAft>
            </a:pPr>
            <a:r>
              <a:rPr lang="en-US" sz="1800" dirty="0"/>
              <a:t>Responding to text-dependent questions </a:t>
            </a:r>
          </a:p>
          <a:p>
            <a:pPr marL="228600" indent="-228600">
              <a:lnSpc>
                <a:spcPts val="2200"/>
              </a:lnSpc>
              <a:spcBef>
                <a:spcPts val="0"/>
              </a:spcBef>
            </a:pPr>
            <a:endParaRPr lang="en-US" sz="1800" dirty="0"/>
          </a:p>
        </p:txBody>
      </p:sp>
      <p:sp>
        <p:nvSpPr>
          <p:cNvPr id="13" name="Content Placeholder 6">
            <a:extLst>
              <a:ext uri="{FF2B5EF4-FFF2-40B4-BE49-F238E27FC236}">
                <a16:creationId xmlns:a16="http://schemas.microsoft.com/office/drawing/2014/main" id="{DE255671-D031-9340-A793-E2BC2E6715A6}"/>
              </a:ext>
            </a:extLst>
          </p:cNvPr>
          <p:cNvSpPr txBox="1">
            <a:spLocks/>
          </p:cNvSpPr>
          <p:nvPr/>
        </p:nvSpPr>
        <p:spPr>
          <a:xfrm>
            <a:off x="6133696" y="1676399"/>
            <a:ext cx="2610252" cy="461665"/>
          </a:xfrm>
          <a:prstGeom prst="rect">
            <a:avLst/>
          </a:prstGeom>
          <a:solidFill>
            <a:srgbClr val="2484C6"/>
          </a:solidFill>
        </p:spPr>
        <p:txBody>
          <a:bodyPr vert="horz" wrap="square" lIns="91440" tIns="91440" rIns="91440" bIns="91440" rtlCol="0">
            <a:spAutoFit/>
          </a:bodyPr>
          <a:lstStyle>
            <a:lvl1pPr marL="0" indent="0" algn="l" defTabSz="685800" rtl="0" eaLnBrk="1" latinLnBrk="0" hangingPunct="1">
              <a:lnSpc>
                <a:spcPct val="100000"/>
              </a:lnSpc>
              <a:spcBef>
                <a:spcPts val="450"/>
              </a:spcBef>
              <a:spcAft>
                <a:spcPts val="450"/>
              </a:spcAft>
              <a:buClr>
                <a:schemeClr val="bg2">
                  <a:lumMod val="75000"/>
                </a:schemeClr>
              </a:buClr>
              <a:buSzPct val="100000"/>
              <a:buFont typeface="Wingdings" pitchFamily="2" charset="2"/>
              <a:buNone/>
              <a:defRPr lang="en-US" sz="1800" kern="1200">
                <a:solidFill>
                  <a:schemeClr val="bg1"/>
                </a:solidFill>
                <a:latin typeface="+mn-lt"/>
                <a:ea typeface="+mn-ea"/>
                <a:cs typeface="+mn-cs"/>
              </a:defRPr>
            </a:lvl1pPr>
            <a:lvl2pPr marL="171450" indent="0" algn="l" defTabSz="685800" rtl="0" eaLnBrk="1" latinLnBrk="0" hangingPunct="1">
              <a:lnSpc>
                <a:spcPct val="100000"/>
              </a:lnSpc>
              <a:spcBef>
                <a:spcPts val="450"/>
              </a:spcBef>
              <a:spcAft>
                <a:spcPts val="450"/>
              </a:spcAft>
              <a:buClr>
                <a:schemeClr val="tx2"/>
              </a:buClr>
              <a:buFont typeface="Wingdings" pitchFamily="2" charset="2"/>
              <a:buNone/>
              <a:defRPr sz="1800" kern="1200">
                <a:solidFill>
                  <a:schemeClr val="tx1"/>
                </a:solidFill>
                <a:latin typeface="+mn-lt"/>
                <a:ea typeface="+mn-ea"/>
                <a:cs typeface="+mn-cs"/>
              </a:defRPr>
            </a:lvl2pPr>
            <a:lvl3pPr marL="342900" indent="0" algn="l" defTabSz="685800" rtl="0" eaLnBrk="1" latinLnBrk="0" hangingPunct="1">
              <a:lnSpc>
                <a:spcPct val="100000"/>
              </a:lnSpc>
              <a:spcBef>
                <a:spcPts val="450"/>
              </a:spcBef>
              <a:spcAft>
                <a:spcPts val="450"/>
              </a:spcAft>
              <a:buClr>
                <a:schemeClr val="bg2">
                  <a:lumMod val="75000"/>
                </a:schemeClr>
              </a:buClr>
              <a:buFont typeface="Wingdings" pitchFamily="2" charset="2"/>
              <a:buNone/>
              <a:defRPr sz="1500" kern="1200">
                <a:solidFill>
                  <a:schemeClr val="tx1"/>
                </a:solidFill>
                <a:latin typeface="+mn-lt"/>
                <a:ea typeface="+mn-ea"/>
                <a:cs typeface="+mn-cs"/>
              </a:defRPr>
            </a:lvl3pPr>
            <a:lvl4pPr marL="514350" indent="0" algn="l" defTabSz="685800" rtl="0" eaLnBrk="1" latinLnBrk="0" hangingPunct="1">
              <a:lnSpc>
                <a:spcPct val="100000"/>
              </a:lnSpc>
              <a:spcBef>
                <a:spcPts val="450"/>
              </a:spcBef>
              <a:spcAft>
                <a:spcPts val="450"/>
              </a:spcAft>
              <a:buClr>
                <a:schemeClr val="tx2"/>
              </a:buClr>
              <a:buFont typeface="Wingdings" pitchFamily="2" charset="2"/>
              <a:buNone/>
              <a:defRPr sz="1200" kern="1200">
                <a:solidFill>
                  <a:schemeClr val="tx1"/>
                </a:solidFill>
                <a:latin typeface="+mn-lt"/>
                <a:ea typeface="+mn-ea"/>
                <a:cs typeface="+mn-cs"/>
              </a:defRPr>
            </a:lvl4pPr>
            <a:lvl5pPr marL="685800" indent="0" algn="l" defTabSz="685800" rtl="0" eaLnBrk="1" latinLnBrk="0" hangingPunct="1">
              <a:lnSpc>
                <a:spcPct val="100000"/>
              </a:lnSpc>
              <a:spcBef>
                <a:spcPts val="450"/>
              </a:spcBef>
              <a:spcAft>
                <a:spcPts val="450"/>
              </a:spcAft>
              <a:buClr>
                <a:schemeClr val="bg2">
                  <a:lumMod val="75000"/>
                </a:schemeClr>
              </a:buClr>
              <a:buFont typeface="Wingdings" pitchFamily="2" charset="2"/>
              <a:buNone/>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a:lstStyle>
          <a:p>
            <a:r>
              <a:rPr lang="en-US" dirty="0"/>
              <a:t>Games</a:t>
            </a:r>
          </a:p>
        </p:txBody>
      </p:sp>
      <p:sp>
        <p:nvSpPr>
          <p:cNvPr id="14" name="Content Placeholder 9">
            <a:extLst>
              <a:ext uri="{FF2B5EF4-FFF2-40B4-BE49-F238E27FC236}">
                <a16:creationId xmlns:a16="http://schemas.microsoft.com/office/drawing/2014/main" id="{6746C82A-BF01-6044-B22C-65C886DD5FF2}"/>
              </a:ext>
            </a:extLst>
          </p:cNvPr>
          <p:cNvSpPr txBox="1">
            <a:spLocks/>
          </p:cNvSpPr>
          <p:nvPr/>
        </p:nvSpPr>
        <p:spPr>
          <a:xfrm>
            <a:off x="6133697" y="2138064"/>
            <a:ext cx="2610251" cy="3146205"/>
          </a:xfrm>
          <a:prstGeom prst="rect">
            <a:avLst/>
          </a:prstGeom>
          <a:solidFill>
            <a:srgbClr val="2484C6">
              <a:alpha val="10178"/>
            </a:srgbClr>
          </a:solidFill>
          <a:effectLst/>
        </p:spPr>
        <p:txBody>
          <a:bodyPr vert="horz" lIns="182880" tIns="182880" rIns="182880" bIns="182880" rtlCol="0">
            <a:normAutofit/>
          </a:bodyPr>
          <a:lstStyle>
            <a:lvl1pPr marL="171450" indent="-171450" algn="l" defTabSz="685800" rtl="0" eaLnBrk="1" latinLnBrk="0" hangingPunct="1">
              <a:lnSpc>
                <a:spcPct val="100000"/>
              </a:lnSpc>
              <a:spcBef>
                <a:spcPts val="450"/>
              </a:spcBef>
              <a:spcAft>
                <a:spcPts val="450"/>
              </a:spcAft>
              <a:buClr>
                <a:schemeClr val="bg2">
                  <a:lumMod val="75000"/>
                </a:schemeClr>
              </a:buClr>
              <a:buSzPct val="100000"/>
              <a:buFont typeface="Wingdings" pitchFamily="2" charset="2"/>
              <a:buChar char="§"/>
              <a:defRPr lang="en-US" sz="2100" kern="1200" dirty="0">
                <a:solidFill>
                  <a:schemeClr val="tx1"/>
                </a:solidFill>
                <a:latin typeface="+mn-lt"/>
                <a:ea typeface="+mn-ea"/>
                <a:cs typeface="+mn-cs"/>
              </a:defRPr>
            </a:lvl1pPr>
            <a:lvl2pPr marL="342900" indent="-171450" algn="l" defTabSz="685800" rtl="0" eaLnBrk="1" latinLnBrk="0" hangingPunct="1">
              <a:lnSpc>
                <a:spcPct val="100000"/>
              </a:lnSpc>
              <a:spcBef>
                <a:spcPts val="450"/>
              </a:spcBef>
              <a:spcAft>
                <a:spcPts val="450"/>
              </a:spcAft>
              <a:buClr>
                <a:schemeClr val="tx2"/>
              </a:buClr>
              <a:buFont typeface="Wingdings" pitchFamily="2" charset="2"/>
              <a:buChar char="§"/>
              <a:defRPr sz="1800" kern="1200">
                <a:solidFill>
                  <a:schemeClr val="tx1"/>
                </a:solidFill>
                <a:latin typeface="+mn-lt"/>
                <a:ea typeface="+mn-ea"/>
                <a:cs typeface="+mn-cs"/>
              </a:defRPr>
            </a:lvl2pPr>
            <a:lvl3pPr marL="514350" indent="-171450" algn="l" defTabSz="685800" rtl="0" eaLnBrk="1" latinLnBrk="0" hangingPunct="1">
              <a:lnSpc>
                <a:spcPct val="100000"/>
              </a:lnSpc>
              <a:spcBef>
                <a:spcPts val="450"/>
              </a:spcBef>
              <a:spcAft>
                <a:spcPts val="450"/>
              </a:spcAft>
              <a:buClr>
                <a:schemeClr val="bg2">
                  <a:lumMod val="75000"/>
                </a:schemeClr>
              </a:buClr>
              <a:buFont typeface="Wingdings" pitchFamily="2" charset="2"/>
              <a:buChar char="§"/>
              <a:defRPr sz="1500" kern="1200">
                <a:solidFill>
                  <a:schemeClr val="tx1"/>
                </a:solidFill>
                <a:latin typeface="+mn-lt"/>
                <a:ea typeface="+mn-ea"/>
                <a:cs typeface="+mn-cs"/>
              </a:defRPr>
            </a:lvl3pPr>
            <a:lvl4pPr marL="685800" indent="-171450" algn="l" defTabSz="685800" rtl="0" eaLnBrk="1" latinLnBrk="0" hangingPunct="1">
              <a:lnSpc>
                <a:spcPct val="100000"/>
              </a:lnSpc>
              <a:spcBef>
                <a:spcPts val="450"/>
              </a:spcBef>
              <a:spcAft>
                <a:spcPts val="450"/>
              </a:spcAft>
              <a:buClr>
                <a:schemeClr val="tx2"/>
              </a:buClr>
              <a:buFont typeface="Wingdings" pitchFamily="2" charset="2"/>
              <a:buChar char="§"/>
              <a:defRPr sz="1200" kern="1200">
                <a:solidFill>
                  <a:schemeClr val="tx1"/>
                </a:solidFill>
                <a:latin typeface="+mn-lt"/>
                <a:ea typeface="+mn-ea"/>
                <a:cs typeface="+mn-cs"/>
              </a:defRPr>
            </a:lvl4pPr>
            <a:lvl5pPr marL="857250" indent="-171450" algn="l" defTabSz="685800" rtl="0" eaLnBrk="1" latinLnBrk="0" hangingPunct="1">
              <a:lnSpc>
                <a:spcPct val="100000"/>
              </a:lnSpc>
              <a:spcBef>
                <a:spcPts val="450"/>
              </a:spcBef>
              <a:spcAft>
                <a:spcPts val="450"/>
              </a:spcAft>
              <a:buClr>
                <a:schemeClr val="bg2">
                  <a:lumMod val="75000"/>
                </a:schemeClr>
              </a:buClr>
              <a:buFont typeface="Wingdings" pitchFamily="2"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a:lstStyle>
          <a:p>
            <a:pPr marL="228600" indent="-228600" fontAlgn="t">
              <a:lnSpc>
                <a:spcPts val="2200"/>
              </a:lnSpc>
              <a:spcBef>
                <a:spcPts val="0"/>
              </a:spcBef>
              <a:spcAft>
                <a:spcPts val="1200"/>
              </a:spcAft>
            </a:pPr>
            <a:r>
              <a:rPr lang="en-US" sz="1800" dirty="0"/>
              <a:t>Memory</a:t>
            </a:r>
            <a:endParaRPr lang="en-US" sz="900" dirty="0"/>
          </a:p>
          <a:p>
            <a:pPr marL="228600" indent="-228600" fontAlgn="t">
              <a:lnSpc>
                <a:spcPts val="2200"/>
              </a:lnSpc>
              <a:spcBef>
                <a:spcPts val="0"/>
              </a:spcBef>
              <a:spcAft>
                <a:spcPts val="1200"/>
              </a:spcAft>
            </a:pPr>
            <a:r>
              <a:rPr lang="en-US" sz="1800" dirty="0"/>
              <a:t>Vocab Jeopardy!</a:t>
            </a:r>
            <a:endParaRPr lang="en-US" sz="900" dirty="0"/>
          </a:p>
          <a:p>
            <a:pPr marL="228600" indent="-228600" fontAlgn="t">
              <a:lnSpc>
                <a:spcPts val="2200"/>
              </a:lnSpc>
              <a:spcBef>
                <a:spcPts val="0"/>
              </a:spcBef>
              <a:spcAft>
                <a:spcPts val="1200"/>
              </a:spcAft>
            </a:pPr>
            <a:r>
              <a:rPr lang="en-US" sz="1800" dirty="0"/>
              <a:t>Vocab jigsaw</a:t>
            </a:r>
            <a:endParaRPr lang="en-US" sz="900" dirty="0"/>
          </a:p>
          <a:p>
            <a:pPr marL="228600" indent="-228600" fontAlgn="t">
              <a:lnSpc>
                <a:spcPts val="2200"/>
              </a:lnSpc>
              <a:spcBef>
                <a:spcPts val="0"/>
              </a:spcBef>
              <a:spcAft>
                <a:spcPts val="1200"/>
              </a:spcAft>
            </a:pPr>
            <a:r>
              <a:rPr lang="en-US" sz="1800" dirty="0"/>
              <a:t>Vocab bingo</a:t>
            </a:r>
            <a:endParaRPr lang="en-US" sz="900" dirty="0"/>
          </a:p>
          <a:p>
            <a:pPr marL="228600" indent="-228600" fontAlgn="t">
              <a:lnSpc>
                <a:spcPts val="2200"/>
              </a:lnSpc>
              <a:spcBef>
                <a:spcPts val="0"/>
              </a:spcBef>
              <a:spcAft>
                <a:spcPts val="1200"/>
              </a:spcAft>
            </a:pPr>
            <a:r>
              <a:rPr lang="en-US" sz="1800" dirty="0"/>
              <a:t>Heads Up</a:t>
            </a:r>
          </a:p>
          <a:p>
            <a:pPr marL="228600" indent="-228600">
              <a:lnSpc>
                <a:spcPts val="2200"/>
              </a:lnSpc>
              <a:spcBef>
                <a:spcPts val="0"/>
              </a:spcBef>
              <a:spcAft>
                <a:spcPts val="1200"/>
              </a:spcAft>
            </a:pPr>
            <a:endParaRPr lang="en-US" sz="1800" dirty="0"/>
          </a:p>
        </p:txBody>
      </p:sp>
      <p:sp>
        <p:nvSpPr>
          <p:cNvPr id="15" name="Rectangle 14">
            <a:extLst>
              <a:ext uri="{FF2B5EF4-FFF2-40B4-BE49-F238E27FC236}">
                <a16:creationId xmlns:a16="http://schemas.microsoft.com/office/drawing/2014/main" id="{5B562C8D-F02A-C444-84CE-5711F8BA1CE7}"/>
              </a:ext>
            </a:extLst>
          </p:cNvPr>
          <p:cNvSpPr/>
          <p:nvPr/>
        </p:nvSpPr>
        <p:spPr>
          <a:xfrm>
            <a:off x="400050" y="6109155"/>
            <a:ext cx="2417072" cy="215444"/>
          </a:xfrm>
          <a:prstGeom prst="rect">
            <a:avLst/>
          </a:prstGeom>
        </p:spPr>
        <p:txBody>
          <a:bodyPr wrap="none" lIns="0" tIns="0" rIns="0" bIns="0">
            <a:spAutoFit/>
          </a:bodyPr>
          <a:lstStyle/>
          <a:p>
            <a:r>
              <a:rPr lang="en-US" sz="1400" dirty="0" err="1">
                <a:solidFill>
                  <a:srgbClr val="116CA8"/>
                </a:solidFill>
              </a:rPr>
              <a:t>Staehr</a:t>
            </a:r>
            <a:r>
              <a:rPr lang="en-US" sz="1400" dirty="0">
                <a:solidFill>
                  <a:srgbClr val="116CA8"/>
                </a:solidFill>
              </a:rPr>
              <a:t> </a:t>
            </a:r>
            <a:r>
              <a:rPr lang="en-US" sz="1400" dirty="0" err="1">
                <a:solidFill>
                  <a:srgbClr val="116CA8"/>
                </a:solidFill>
              </a:rPr>
              <a:t>Fenner</a:t>
            </a:r>
            <a:r>
              <a:rPr lang="en-US" sz="1400" dirty="0">
                <a:solidFill>
                  <a:srgbClr val="116CA8"/>
                </a:solidFill>
              </a:rPr>
              <a:t> &amp; Snyder, 2017</a:t>
            </a:r>
          </a:p>
        </p:txBody>
      </p:sp>
      <p:sp>
        <p:nvSpPr>
          <p:cNvPr id="2" name="Slide Number Placeholder 1">
            <a:extLst>
              <a:ext uri="{FF2B5EF4-FFF2-40B4-BE49-F238E27FC236}">
                <a16:creationId xmlns:a16="http://schemas.microsoft.com/office/drawing/2014/main" id="{FA4895AE-FF9B-5843-9942-BC9D4860DEA7}"/>
              </a:ext>
            </a:extLst>
          </p:cNvPr>
          <p:cNvSpPr>
            <a:spLocks noGrp="1"/>
          </p:cNvSpPr>
          <p:nvPr>
            <p:ph type="sldNum" sz="quarter" idx="14"/>
          </p:nvPr>
        </p:nvSpPr>
        <p:spPr/>
        <p:txBody>
          <a:bodyPr/>
          <a:lstStyle/>
          <a:p>
            <a:fld id="{AC0B22CB-5A8F-A645-9F1B-055478FF4CA5}" type="slidenum">
              <a:rPr lang="en-US" smtClean="0"/>
              <a:t>35</a:t>
            </a:fld>
            <a:endParaRPr lang="en-US"/>
          </a:p>
        </p:txBody>
      </p:sp>
    </p:spTree>
    <p:extLst>
      <p:ext uri="{BB962C8B-B14F-4D97-AF65-F5344CB8AC3E}">
        <p14:creationId xmlns:p14="http://schemas.microsoft.com/office/powerpoint/2010/main" val="1896437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CF4C7C-338E-47A3-94AB-3585E7AF9762}"/>
              </a:ext>
            </a:extLst>
          </p:cNvPr>
          <p:cNvSpPr>
            <a:spLocks noGrp="1"/>
          </p:cNvSpPr>
          <p:nvPr>
            <p:ph type="title"/>
          </p:nvPr>
        </p:nvSpPr>
        <p:spPr/>
        <p:txBody>
          <a:bodyPr lIns="1097280"/>
          <a:lstStyle/>
          <a:p>
            <a:r>
              <a:rPr lang="en-US" dirty="0"/>
              <a:t>Example: Virtual Word Wall </a:t>
            </a:r>
          </a:p>
        </p:txBody>
      </p:sp>
      <p:pic>
        <p:nvPicPr>
          <p:cNvPr id="13" name="Content Placeholder 5" descr="Padlet icon">
            <a:extLst>
              <a:ext uri="{FF2B5EF4-FFF2-40B4-BE49-F238E27FC236}">
                <a16:creationId xmlns:a16="http://schemas.microsoft.com/office/drawing/2014/main" id="{3A95883D-7C44-6642-995F-8BE5A882F0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933" y="628264"/>
            <a:ext cx="758979" cy="570393"/>
          </a:xfrm>
          <a:prstGeom prst="rect">
            <a:avLst/>
          </a:prstGeom>
        </p:spPr>
      </p:pic>
      <p:pic>
        <p:nvPicPr>
          <p:cNvPr id="14" name="Picture Placeholder 13" descr="Example of a Word wall.">
            <a:extLst>
              <a:ext uri="{FF2B5EF4-FFF2-40B4-BE49-F238E27FC236}">
                <a16:creationId xmlns:a16="http://schemas.microsoft.com/office/drawing/2014/main" id="{DD4ED627-8E22-E04B-BD58-C8AB63D24028}"/>
              </a:ext>
            </a:extLst>
          </p:cNvPr>
          <p:cNvPicPr>
            <a:picLocks noGrp="1" noChangeAspect="1"/>
          </p:cNvPicPr>
          <p:nvPr>
            <p:ph type="pic" sz="quarter" idx="12"/>
          </p:nvPr>
        </p:nvPicPr>
        <p:blipFill rotWithShape="1">
          <a:blip r:embed="rId4"/>
          <a:srcRect t="-1271" b="-135"/>
          <a:stretch/>
        </p:blipFill>
        <p:spPr>
          <a:xfrm>
            <a:off x="496094" y="1650241"/>
            <a:ext cx="8151812" cy="4480560"/>
          </a:xfrm>
          <a:prstGeom prst="rect">
            <a:avLst/>
          </a:prstGeom>
        </p:spPr>
      </p:pic>
      <p:sp>
        <p:nvSpPr>
          <p:cNvPr id="3" name="Slide Number Placeholder 2">
            <a:extLst>
              <a:ext uri="{FF2B5EF4-FFF2-40B4-BE49-F238E27FC236}">
                <a16:creationId xmlns:a16="http://schemas.microsoft.com/office/drawing/2014/main" id="{825442F7-7121-4370-9791-03D11E840144}"/>
              </a:ext>
            </a:extLst>
          </p:cNvPr>
          <p:cNvSpPr>
            <a:spLocks noGrp="1"/>
          </p:cNvSpPr>
          <p:nvPr>
            <p:ph type="sldNum" sz="quarter" idx="14"/>
          </p:nvPr>
        </p:nvSpPr>
        <p:spPr/>
        <p:txBody>
          <a:bodyPr/>
          <a:lstStyle/>
          <a:p>
            <a:fld id="{AC0B22CB-5A8F-A645-9F1B-055478FF4CA5}" type="slidenum">
              <a:rPr lang="en-US" smtClean="0"/>
              <a:t>36</a:t>
            </a:fld>
            <a:endParaRPr lang="en-US" dirty="0"/>
          </a:p>
        </p:txBody>
      </p:sp>
    </p:spTree>
    <p:extLst>
      <p:ext uri="{BB962C8B-B14F-4D97-AF65-F5344CB8AC3E}">
        <p14:creationId xmlns:p14="http://schemas.microsoft.com/office/powerpoint/2010/main" val="936406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Bilingual Glossary</a:t>
            </a:r>
          </a:p>
        </p:txBody>
      </p:sp>
      <p:graphicFrame>
        <p:nvGraphicFramePr>
          <p:cNvPr id="3" name="Table 2"/>
          <p:cNvGraphicFramePr>
            <a:graphicFrameLocks noGrp="1"/>
          </p:cNvGraphicFramePr>
          <p:nvPr>
            <p:extLst>
              <p:ext uri="{D42A27DB-BD31-4B8C-83A1-F6EECF244321}">
                <p14:modId xmlns:p14="http://schemas.microsoft.com/office/powerpoint/2010/main" val="4051373757"/>
              </p:ext>
            </p:extLst>
          </p:nvPr>
        </p:nvGraphicFramePr>
        <p:xfrm>
          <a:off x="400050" y="1587631"/>
          <a:ext cx="8334531" cy="4266419"/>
        </p:xfrm>
        <a:graphic>
          <a:graphicData uri="http://schemas.openxmlformats.org/drawingml/2006/table">
            <a:tbl>
              <a:tblPr firstRow="1">
                <a:tableStyleId>{5C22544A-7EE6-4342-B048-85BDC9FD1C3A}</a:tableStyleId>
              </a:tblPr>
              <a:tblGrid>
                <a:gridCol w="1666718">
                  <a:extLst>
                    <a:ext uri="{9D8B030D-6E8A-4147-A177-3AD203B41FA5}">
                      <a16:colId xmlns:a16="http://schemas.microsoft.com/office/drawing/2014/main" val="20000"/>
                    </a:ext>
                  </a:extLst>
                </a:gridCol>
                <a:gridCol w="1249829">
                  <a:extLst>
                    <a:ext uri="{9D8B030D-6E8A-4147-A177-3AD203B41FA5}">
                      <a16:colId xmlns:a16="http://schemas.microsoft.com/office/drawing/2014/main" val="20001"/>
                    </a:ext>
                  </a:extLst>
                </a:gridCol>
                <a:gridCol w="2083608">
                  <a:extLst>
                    <a:ext uri="{9D8B030D-6E8A-4147-A177-3AD203B41FA5}">
                      <a16:colId xmlns:a16="http://schemas.microsoft.com/office/drawing/2014/main" val="20002"/>
                    </a:ext>
                  </a:extLst>
                </a:gridCol>
                <a:gridCol w="1666718">
                  <a:extLst>
                    <a:ext uri="{9D8B030D-6E8A-4147-A177-3AD203B41FA5}">
                      <a16:colId xmlns:a16="http://schemas.microsoft.com/office/drawing/2014/main" val="20003"/>
                    </a:ext>
                  </a:extLst>
                </a:gridCol>
                <a:gridCol w="1667658">
                  <a:extLst>
                    <a:ext uri="{9D8B030D-6E8A-4147-A177-3AD203B41FA5}">
                      <a16:colId xmlns:a16="http://schemas.microsoft.com/office/drawing/2014/main" val="20004"/>
                    </a:ext>
                  </a:extLst>
                </a:gridCol>
              </a:tblGrid>
              <a:tr h="477060">
                <a:tc>
                  <a:txBody>
                    <a:bodyPr/>
                    <a:lstStyle/>
                    <a:p>
                      <a:pPr marL="0" marR="0" algn="ctr">
                        <a:lnSpc>
                          <a:spcPct val="107000"/>
                        </a:lnSpc>
                        <a:spcBef>
                          <a:spcPts val="0"/>
                        </a:spcBef>
                        <a:spcAft>
                          <a:spcPts val="0"/>
                        </a:spcAft>
                      </a:pPr>
                      <a:endParaRPr lang="en-US" sz="1600" b="1" dirty="0">
                        <a:effectLst/>
                        <a:latin typeface="Calibri" charset="0"/>
                        <a:ea typeface="Calibri" charset="0"/>
                        <a:cs typeface="Times New Roman" charset="0"/>
                      </a:endParaRPr>
                    </a:p>
                  </a:txBody>
                  <a:tcPr marR="68580" marT="182880" marB="0">
                    <a:lnR w="9525" cap="flat" cmpd="sng" algn="ctr">
                      <a:solidFill>
                        <a:srgbClr val="2B3990"/>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2B3990"/>
                    </a:solidFill>
                  </a:tcPr>
                </a:tc>
                <a:tc>
                  <a:txBody>
                    <a:bodyPr/>
                    <a:lstStyle/>
                    <a:p>
                      <a:pPr marL="0" marR="0" algn="ctr">
                        <a:lnSpc>
                          <a:spcPct val="107000"/>
                        </a:lnSpc>
                        <a:spcBef>
                          <a:spcPts val="0"/>
                        </a:spcBef>
                        <a:spcAft>
                          <a:spcPts val="0"/>
                        </a:spcAft>
                      </a:pPr>
                      <a:endParaRPr lang="en-US" sz="1600" b="1" dirty="0">
                        <a:effectLst/>
                        <a:latin typeface="Calibri" charset="0"/>
                        <a:ea typeface="Calibri" charset="0"/>
                        <a:cs typeface="Times New Roman" charset="0"/>
                      </a:endParaRPr>
                    </a:p>
                  </a:txBody>
                  <a:tcPr marR="68580" marT="182880" marB="0">
                    <a:lnL w="9525" cap="flat" cmpd="sng" algn="ctr">
                      <a:solidFill>
                        <a:srgbClr val="2B3990"/>
                      </a:solidFill>
                      <a:prstDash val="solid"/>
                      <a:round/>
                      <a:headEnd type="none" w="med" len="med"/>
                      <a:tailEnd type="none" w="med" len="med"/>
                    </a:lnL>
                    <a:lnR w="9525" cap="flat" cmpd="sng" algn="ctr">
                      <a:solidFill>
                        <a:srgbClr val="2B3990"/>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2B3990"/>
                    </a:solidFill>
                  </a:tcPr>
                </a:tc>
                <a:tc>
                  <a:txBody>
                    <a:bodyPr/>
                    <a:lstStyle/>
                    <a:p>
                      <a:pPr marL="0" marR="0" algn="ctr">
                        <a:lnSpc>
                          <a:spcPct val="107000"/>
                        </a:lnSpc>
                        <a:spcBef>
                          <a:spcPts val="0"/>
                        </a:spcBef>
                        <a:spcAft>
                          <a:spcPts val="0"/>
                        </a:spcAft>
                      </a:pPr>
                      <a:r>
                        <a:rPr lang="en-US" sz="1800" b="1" dirty="0">
                          <a:effectLst/>
                          <a:latin typeface="+mn-lt"/>
                          <a:ea typeface="Calibri" charset="0"/>
                          <a:cs typeface="Times New Roman" charset="0"/>
                        </a:rPr>
                        <a:t>Glossary</a:t>
                      </a:r>
                    </a:p>
                  </a:txBody>
                  <a:tcPr marL="0" marR="0" marT="0" marB="0" anchor="ctr">
                    <a:lnL w="9525" cap="flat" cmpd="sng" algn="ctr">
                      <a:solidFill>
                        <a:srgbClr val="2B3990"/>
                      </a:solidFill>
                      <a:prstDash val="solid"/>
                      <a:round/>
                      <a:headEnd type="none" w="med" len="med"/>
                      <a:tailEnd type="none" w="med" len="med"/>
                    </a:lnL>
                    <a:lnR w="9525" cap="flat" cmpd="sng" algn="ctr">
                      <a:solidFill>
                        <a:srgbClr val="2B3990"/>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2B3990"/>
                    </a:solidFill>
                  </a:tcPr>
                </a:tc>
                <a:tc>
                  <a:txBody>
                    <a:bodyPr/>
                    <a:lstStyle/>
                    <a:p>
                      <a:pPr marL="0" marR="0" algn="ctr">
                        <a:lnSpc>
                          <a:spcPct val="107000"/>
                        </a:lnSpc>
                        <a:spcBef>
                          <a:spcPts val="0"/>
                        </a:spcBef>
                        <a:spcAft>
                          <a:spcPts val="0"/>
                        </a:spcAft>
                      </a:pPr>
                      <a:endParaRPr lang="en-US" sz="1600" b="1" dirty="0">
                        <a:effectLst/>
                        <a:latin typeface="Calibri" charset="0"/>
                        <a:ea typeface="Calibri" charset="0"/>
                        <a:cs typeface="Times New Roman" charset="0"/>
                      </a:endParaRPr>
                    </a:p>
                  </a:txBody>
                  <a:tcPr marR="68580" marT="182880" marB="0">
                    <a:lnL w="9525" cap="flat" cmpd="sng" algn="ctr">
                      <a:solidFill>
                        <a:srgbClr val="2B3990"/>
                      </a:solidFill>
                      <a:prstDash val="solid"/>
                      <a:round/>
                      <a:headEnd type="none" w="med" len="med"/>
                      <a:tailEnd type="none" w="med" len="med"/>
                    </a:lnL>
                    <a:lnR w="9525" cap="flat" cmpd="sng" algn="ctr">
                      <a:solidFill>
                        <a:srgbClr val="2B3990"/>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2B3990"/>
                    </a:solidFill>
                  </a:tcPr>
                </a:tc>
                <a:tc>
                  <a:txBody>
                    <a:bodyPr/>
                    <a:lstStyle/>
                    <a:p>
                      <a:pPr marL="0" marR="0" algn="ctr">
                        <a:lnSpc>
                          <a:spcPct val="107000"/>
                        </a:lnSpc>
                        <a:spcBef>
                          <a:spcPts val="0"/>
                        </a:spcBef>
                        <a:spcAft>
                          <a:spcPts val="0"/>
                        </a:spcAft>
                      </a:pPr>
                      <a:endParaRPr lang="en-US" sz="1600" b="1" dirty="0">
                        <a:effectLst/>
                        <a:latin typeface="Calibri" charset="0"/>
                        <a:ea typeface="Calibri" charset="0"/>
                        <a:cs typeface="Times New Roman" charset="0"/>
                      </a:endParaRPr>
                    </a:p>
                  </a:txBody>
                  <a:tcPr marR="68580" marT="182880" marB="0">
                    <a:lnL w="9525" cap="flat" cmpd="sng" algn="ctr">
                      <a:solidFill>
                        <a:srgbClr val="2B3990"/>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rgbClr val="2B3990"/>
                    </a:solidFill>
                  </a:tcPr>
                </a:tc>
                <a:extLst>
                  <a:ext uri="{0D108BD9-81ED-4DB2-BD59-A6C34878D82A}">
                    <a16:rowId xmlns:a16="http://schemas.microsoft.com/office/drawing/2014/main" val="2168421046"/>
                  </a:ext>
                </a:extLst>
              </a:tr>
              <a:tr h="1108817">
                <a:tc>
                  <a:txBody>
                    <a:bodyPr/>
                    <a:lstStyle/>
                    <a:p>
                      <a:pPr marL="0" marR="0" algn="ctr">
                        <a:lnSpc>
                          <a:spcPct val="107000"/>
                        </a:lnSpc>
                        <a:spcBef>
                          <a:spcPts val="0"/>
                        </a:spcBef>
                        <a:spcAft>
                          <a:spcPts val="0"/>
                        </a:spcAft>
                      </a:pPr>
                      <a:r>
                        <a:rPr lang="en-US" sz="1600" b="1" dirty="0">
                          <a:solidFill>
                            <a:schemeClr val="bg1"/>
                          </a:solidFill>
                          <a:effectLst/>
                        </a:rPr>
                        <a:t>Word</a:t>
                      </a:r>
                    </a:p>
                    <a:p>
                      <a:pPr marL="0" marR="0" algn="ctr">
                        <a:lnSpc>
                          <a:spcPct val="107000"/>
                        </a:lnSpc>
                        <a:spcBef>
                          <a:spcPts val="0"/>
                        </a:spcBef>
                        <a:spcAft>
                          <a:spcPts val="0"/>
                        </a:spcAft>
                      </a:pPr>
                      <a:r>
                        <a:rPr lang="en-US" sz="1600" b="1" dirty="0">
                          <a:solidFill>
                            <a:schemeClr val="bg1"/>
                          </a:solidFill>
                          <a:effectLst/>
                        </a:rPr>
                        <a:t>and</a:t>
                      </a:r>
                    </a:p>
                    <a:p>
                      <a:pPr marL="0" marR="0" algn="ctr">
                        <a:lnSpc>
                          <a:spcPct val="107000"/>
                        </a:lnSpc>
                        <a:spcBef>
                          <a:spcPts val="0"/>
                        </a:spcBef>
                        <a:spcAft>
                          <a:spcPts val="0"/>
                        </a:spcAft>
                      </a:pPr>
                      <a:r>
                        <a:rPr lang="en-US" sz="1600" b="1" dirty="0">
                          <a:solidFill>
                            <a:schemeClr val="bg1"/>
                          </a:solidFill>
                          <a:effectLst/>
                        </a:rPr>
                        <a:t>Translation</a:t>
                      </a:r>
                      <a:endParaRPr lang="en-US" sz="1600" b="1" dirty="0">
                        <a:solidFill>
                          <a:schemeClr val="bg1"/>
                        </a:solidFill>
                        <a:effectLst/>
                        <a:latin typeface="Calibri" charset="0"/>
                        <a:ea typeface="Calibri" charset="0"/>
                        <a:cs typeface="Times New Roman" charset="0"/>
                      </a:endParaRPr>
                    </a:p>
                  </a:txBody>
                  <a:tcPr marR="68580" marT="182880" marB="0">
                    <a:solidFill>
                      <a:srgbClr val="2B3990"/>
                    </a:solidFill>
                  </a:tcPr>
                </a:tc>
                <a:tc>
                  <a:txBody>
                    <a:bodyPr/>
                    <a:lstStyle/>
                    <a:p>
                      <a:pPr marL="0" marR="0" algn="ctr">
                        <a:lnSpc>
                          <a:spcPct val="107000"/>
                        </a:lnSpc>
                        <a:spcBef>
                          <a:spcPts val="0"/>
                        </a:spcBef>
                        <a:spcAft>
                          <a:spcPts val="0"/>
                        </a:spcAft>
                      </a:pPr>
                      <a:r>
                        <a:rPr lang="en-US" sz="1600" b="1" dirty="0">
                          <a:effectLst/>
                        </a:rPr>
                        <a:t>English Definition</a:t>
                      </a:r>
                      <a:endParaRPr lang="en-US" sz="1600" b="1" dirty="0">
                        <a:effectLst/>
                        <a:latin typeface="Calibri" charset="0"/>
                        <a:ea typeface="Calibri" charset="0"/>
                        <a:cs typeface="Times New Roman" charset="0"/>
                      </a:endParaRPr>
                    </a:p>
                  </a:txBody>
                  <a:tcPr marR="68580" marT="182880" marB="0">
                    <a:solidFill>
                      <a:srgbClr val="2B3990">
                        <a:alpha val="15000"/>
                      </a:srgbClr>
                    </a:solidFill>
                  </a:tcPr>
                </a:tc>
                <a:tc>
                  <a:txBody>
                    <a:bodyPr/>
                    <a:lstStyle/>
                    <a:p>
                      <a:pPr marL="0" marR="0" algn="ctr">
                        <a:lnSpc>
                          <a:spcPct val="107000"/>
                        </a:lnSpc>
                        <a:spcBef>
                          <a:spcPts val="0"/>
                        </a:spcBef>
                        <a:spcAft>
                          <a:spcPts val="0"/>
                        </a:spcAft>
                      </a:pPr>
                      <a:r>
                        <a:rPr lang="en-US" sz="1600" b="1" dirty="0">
                          <a:effectLst/>
                        </a:rPr>
                        <a:t>Example from Text</a:t>
                      </a:r>
                      <a:endParaRPr lang="en-US" sz="1600" b="1" dirty="0">
                        <a:effectLst/>
                        <a:latin typeface="Calibri" charset="0"/>
                        <a:ea typeface="Calibri" charset="0"/>
                        <a:cs typeface="Times New Roman" charset="0"/>
                      </a:endParaRPr>
                    </a:p>
                  </a:txBody>
                  <a:tcPr marR="68580" marT="182880" marB="0">
                    <a:solidFill>
                      <a:srgbClr val="2B3990">
                        <a:alpha val="15000"/>
                      </a:srgbClr>
                    </a:solidFill>
                  </a:tcPr>
                </a:tc>
                <a:tc>
                  <a:txBody>
                    <a:bodyPr/>
                    <a:lstStyle/>
                    <a:p>
                      <a:pPr marL="0" marR="0" algn="ctr">
                        <a:lnSpc>
                          <a:spcPct val="107000"/>
                        </a:lnSpc>
                        <a:spcBef>
                          <a:spcPts val="0"/>
                        </a:spcBef>
                        <a:spcAft>
                          <a:spcPts val="0"/>
                        </a:spcAft>
                      </a:pPr>
                      <a:r>
                        <a:rPr lang="en-US" sz="1600" b="1" dirty="0">
                          <a:effectLst/>
                        </a:rPr>
                        <a:t>Picture to represent the word</a:t>
                      </a:r>
                      <a:endParaRPr lang="en-US" sz="1600" b="1" dirty="0">
                        <a:effectLst/>
                        <a:latin typeface="Calibri" charset="0"/>
                        <a:ea typeface="Calibri" charset="0"/>
                        <a:cs typeface="Times New Roman" charset="0"/>
                      </a:endParaRPr>
                    </a:p>
                  </a:txBody>
                  <a:tcPr marR="68580" marT="182880" marB="0">
                    <a:solidFill>
                      <a:srgbClr val="2B3990">
                        <a:alpha val="15000"/>
                      </a:srgbClr>
                    </a:solidFill>
                  </a:tcPr>
                </a:tc>
                <a:tc>
                  <a:txBody>
                    <a:bodyPr/>
                    <a:lstStyle/>
                    <a:p>
                      <a:pPr marL="0" marR="0" algn="ctr">
                        <a:lnSpc>
                          <a:spcPct val="107000"/>
                        </a:lnSpc>
                        <a:spcBef>
                          <a:spcPts val="0"/>
                        </a:spcBef>
                        <a:spcAft>
                          <a:spcPts val="0"/>
                        </a:spcAft>
                      </a:pPr>
                      <a:r>
                        <a:rPr lang="en-US" sz="1600" b="1" dirty="0">
                          <a:effectLst/>
                        </a:rPr>
                        <a:t>Cognate</a:t>
                      </a:r>
                    </a:p>
                    <a:p>
                      <a:pPr marL="0" marR="0" algn="ctr">
                        <a:lnSpc>
                          <a:spcPct val="107000"/>
                        </a:lnSpc>
                        <a:spcBef>
                          <a:spcPts val="0"/>
                        </a:spcBef>
                        <a:spcAft>
                          <a:spcPts val="0"/>
                        </a:spcAft>
                      </a:pPr>
                      <a:r>
                        <a:rPr lang="en-US" sz="1600" b="1" dirty="0">
                          <a:effectLst/>
                        </a:rPr>
                        <a:t>(Yes or No)</a:t>
                      </a:r>
                      <a:endParaRPr lang="en-US" sz="1600" b="1" dirty="0">
                        <a:effectLst/>
                        <a:latin typeface="Calibri" charset="0"/>
                        <a:ea typeface="Calibri" charset="0"/>
                        <a:cs typeface="Times New Roman" charset="0"/>
                      </a:endParaRPr>
                    </a:p>
                  </a:txBody>
                  <a:tcPr marR="68580" marT="182880" marB="0">
                    <a:solidFill>
                      <a:srgbClr val="2B3990">
                        <a:alpha val="15000"/>
                      </a:srgbClr>
                    </a:solidFill>
                  </a:tcPr>
                </a:tc>
                <a:extLst>
                  <a:ext uri="{0D108BD9-81ED-4DB2-BD59-A6C34878D82A}">
                    <a16:rowId xmlns:a16="http://schemas.microsoft.com/office/drawing/2014/main" val="10001"/>
                  </a:ext>
                </a:extLst>
              </a:tr>
              <a:tr h="1413513">
                <a:tc>
                  <a:txBody>
                    <a:bodyPr/>
                    <a:lstStyle/>
                    <a:p>
                      <a:pPr marL="0" marR="0" algn="ctr">
                        <a:lnSpc>
                          <a:spcPct val="107000"/>
                        </a:lnSpc>
                        <a:spcBef>
                          <a:spcPts val="0"/>
                        </a:spcBef>
                        <a:spcAft>
                          <a:spcPts val="0"/>
                        </a:spcAft>
                      </a:pPr>
                      <a:r>
                        <a:rPr lang="en-US" sz="1800" dirty="0">
                          <a:solidFill>
                            <a:schemeClr val="bg1"/>
                          </a:solidFill>
                          <a:effectLst/>
                        </a:rPr>
                        <a:t>instinct</a:t>
                      </a:r>
                    </a:p>
                    <a:p>
                      <a:pPr marL="0" marR="0" algn="ctr">
                        <a:lnSpc>
                          <a:spcPct val="107000"/>
                        </a:lnSpc>
                        <a:spcBef>
                          <a:spcPts val="0"/>
                        </a:spcBef>
                        <a:spcAft>
                          <a:spcPts val="0"/>
                        </a:spcAft>
                      </a:pPr>
                      <a:r>
                        <a:rPr lang="en-US" sz="1800" i="1" dirty="0" err="1">
                          <a:solidFill>
                            <a:schemeClr val="bg1"/>
                          </a:solidFill>
                          <a:effectLst/>
                        </a:rPr>
                        <a:t>instinto</a:t>
                      </a:r>
                      <a:endParaRPr lang="en-US" sz="1800" dirty="0">
                        <a:solidFill>
                          <a:schemeClr val="bg1"/>
                        </a:solidFill>
                        <a:effectLst/>
                        <a:latin typeface="Calibri" charset="0"/>
                        <a:ea typeface="Calibri" charset="0"/>
                        <a:cs typeface="Times New Roman" charset="0"/>
                      </a:endParaRPr>
                    </a:p>
                  </a:txBody>
                  <a:tcPr marL="68580" marR="68580" marT="365760" marB="0">
                    <a:solidFill>
                      <a:schemeClr val="bg2">
                        <a:lumMod val="75000"/>
                      </a:schemeClr>
                    </a:solidFill>
                  </a:tcPr>
                </a:tc>
                <a:tc>
                  <a:txBody>
                    <a:bodyPr/>
                    <a:lstStyle/>
                    <a:p>
                      <a:pPr marL="0" marR="0">
                        <a:lnSpc>
                          <a:spcPts val="1900"/>
                        </a:lnSpc>
                        <a:spcBef>
                          <a:spcPts val="0"/>
                        </a:spcBef>
                        <a:spcAft>
                          <a:spcPts val="0"/>
                        </a:spcAft>
                      </a:pPr>
                      <a:r>
                        <a:rPr lang="en-US" sz="1600" dirty="0">
                          <a:effectLst/>
                        </a:rPr>
                        <a:t>natural behavior, not learned</a:t>
                      </a:r>
                      <a:endParaRPr lang="en-US" sz="1600" dirty="0">
                        <a:effectLst/>
                        <a:latin typeface="Calibri" charset="0"/>
                        <a:ea typeface="Calibri" charset="0"/>
                        <a:cs typeface="Times New Roman" charset="0"/>
                      </a:endParaRPr>
                    </a:p>
                  </a:txBody>
                  <a:tcPr marT="182880" marB="0">
                    <a:solidFill>
                      <a:schemeClr val="bg2">
                        <a:lumMod val="75000"/>
                        <a:alpha val="15000"/>
                      </a:schemeClr>
                    </a:solidFill>
                  </a:tcPr>
                </a:tc>
                <a:tc>
                  <a:txBody>
                    <a:bodyPr/>
                    <a:lstStyle/>
                    <a:p>
                      <a:pPr marL="0" marR="0">
                        <a:lnSpc>
                          <a:spcPts val="1900"/>
                        </a:lnSpc>
                        <a:spcBef>
                          <a:spcPts val="0"/>
                        </a:spcBef>
                        <a:spcAft>
                          <a:spcPts val="0"/>
                        </a:spcAft>
                      </a:pPr>
                      <a:r>
                        <a:rPr lang="en-US" sz="1600" dirty="0">
                          <a:effectLst/>
                        </a:rPr>
                        <a:t>Some scientists</a:t>
                      </a:r>
                      <a:r>
                        <a:rPr lang="en-US" sz="1600" baseline="0" dirty="0">
                          <a:effectLst/>
                        </a:rPr>
                        <a:t> claim play is a natural </a:t>
                      </a:r>
                      <a:r>
                        <a:rPr lang="en-US" sz="1600" u="sng" baseline="0" dirty="0">
                          <a:effectLst/>
                        </a:rPr>
                        <a:t>instinct</a:t>
                      </a:r>
                      <a:r>
                        <a:rPr lang="en-US" sz="1600" baseline="0" dirty="0">
                          <a:effectLst/>
                        </a:rPr>
                        <a:t>—just like sleep.</a:t>
                      </a:r>
                      <a:endParaRPr lang="en-US" sz="1600" dirty="0">
                        <a:effectLst/>
                        <a:latin typeface="Calibri" charset="0"/>
                        <a:ea typeface="Calibri" charset="0"/>
                        <a:cs typeface="Times New Roman" charset="0"/>
                      </a:endParaRPr>
                    </a:p>
                  </a:txBody>
                  <a:tcPr marT="182880" marB="0">
                    <a:solidFill>
                      <a:schemeClr val="bg2">
                        <a:lumMod val="75000"/>
                        <a:alpha val="15000"/>
                      </a:schemeClr>
                    </a:solidFill>
                  </a:tcPr>
                </a:tc>
                <a:tc>
                  <a:txBody>
                    <a:bodyPr/>
                    <a:lstStyle/>
                    <a:p>
                      <a:pPr marL="0" marR="0">
                        <a:lnSpc>
                          <a:spcPts val="1900"/>
                        </a:lnSpc>
                        <a:spcBef>
                          <a:spcPts val="0"/>
                        </a:spcBef>
                        <a:spcAft>
                          <a:spcPts val="0"/>
                        </a:spcAft>
                      </a:pPr>
                      <a:r>
                        <a:rPr lang="en-US" sz="1600" dirty="0">
                          <a:effectLst/>
                        </a:rPr>
                        <a:t> </a:t>
                      </a:r>
                      <a:endParaRPr lang="en-US" sz="1600" dirty="0">
                        <a:effectLst/>
                        <a:latin typeface="Calibri" charset="0"/>
                        <a:ea typeface="Calibri" charset="0"/>
                        <a:cs typeface="Times New Roman" charset="0"/>
                      </a:endParaRPr>
                    </a:p>
                  </a:txBody>
                  <a:tcPr marT="182880" marB="0">
                    <a:solidFill>
                      <a:schemeClr val="bg2">
                        <a:lumMod val="75000"/>
                        <a:alpha val="15000"/>
                      </a:schemeClr>
                    </a:solidFill>
                  </a:tcPr>
                </a:tc>
                <a:tc>
                  <a:txBody>
                    <a:bodyPr/>
                    <a:lstStyle/>
                    <a:p>
                      <a:pPr marL="0" marR="0">
                        <a:lnSpc>
                          <a:spcPts val="1900"/>
                        </a:lnSpc>
                        <a:spcBef>
                          <a:spcPts val="0"/>
                        </a:spcBef>
                        <a:spcAft>
                          <a:spcPts val="0"/>
                        </a:spcAft>
                      </a:pPr>
                      <a:r>
                        <a:rPr lang="en-US" sz="1600" dirty="0">
                          <a:effectLst/>
                        </a:rPr>
                        <a:t> yes</a:t>
                      </a:r>
                      <a:endParaRPr lang="en-US" sz="1600" dirty="0">
                        <a:effectLst/>
                        <a:latin typeface="Calibri" charset="0"/>
                        <a:ea typeface="Calibri" charset="0"/>
                        <a:cs typeface="Times New Roman" charset="0"/>
                      </a:endParaRPr>
                    </a:p>
                  </a:txBody>
                  <a:tcPr marT="182880" marB="0">
                    <a:solidFill>
                      <a:schemeClr val="bg2">
                        <a:lumMod val="75000"/>
                        <a:alpha val="15000"/>
                      </a:schemeClr>
                    </a:solidFill>
                  </a:tcPr>
                </a:tc>
                <a:extLst>
                  <a:ext uri="{0D108BD9-81ED-4DB2-BD59-A6C34878D82A}">
                    <a16:rowId xmlns:a16="http://schemas.microsoft.com/office/drawing/2014/main" val="10002"/>
                  </a:ext>
                </a:extLst>
              </a:tr>
              <a:tr h="1267029">
                <a:tc>
                  <a:txBody>
                    <a:bodyPr/>
                    <a:lstStyle/>
                    <a:p>
                      <a:pPr marL="0" marR="0" algn="ctr">
                        <a:lnSpc>
                          <a:spcPct val="107000"/>
                        </a:lnSpc>
                        <a:spcBef>
                          <a:spcPts val="0"/>
                        </a:spcBef>
                        <a:spcAft>
                          <a:spcPts val="0"/>
                        </a:spcAft>
                      </a:pPr>
                      <a:r>
                        <a:rPr lang="en-US" sz="1800" dirty="0">
                          <a:solidFill>
                            <a:schemeClr val="bg1"/>
                          </a:solidFill>
                          <a:effectLst/>
                        </a:rPr>
                        <a:t>humanity</a:t>
                      </a:r>
                    </a:p>
                    <a:p>
                      <a:pPr marL="0" marR="0" algn="ctr">
                        <a:lnSpc>
                          <a:spcPct val="107000"/>
                        </a:lnSpc>
                        <a:spcBef>
                          <a:spcPts val="0"/>
                        </a:spcBef>
                        <a:spcAft>
                          <a:spcPts val="0"/>
                        </a:spcAft>
                      </a:pPr>
                      <a:r>
                        <a:rPr lang="en-US" sz="1800" i="1" dirty="0" err="1">
                          <a:solidFill>
                            <a:schemeClr val="bg1"/>
                          </a:solidFill>
                          <a:effectLst/>
                        </a:rPr>
                        <a:t>humanidad</a:t>
                      </a:r>
                      <a:endParaRPr lang="en-US" sz="1800" dirty="0">
                        <a:solidFill>
                          <a:schemeClr val="bg1"/>
                        </a:solidFill>
                        <a:effectLst/>
                        <a:latin typeface="Calibri" charset="0"/>
                        <a:ea typeface="Calibri" charset="0"/>
                        <a:cs typeface="Times New Roman" charset="0"/>
                      </a:endParaRPr>
                    </a:p>
                  </a:txBody>
                  <a:tcPr marL="68580" marR="68580" marT="274320" marB="0">
                    <a:solidFill>
                      <a:srgbClr val="2484C6"/>
                    </a:solidFill>
                  </a:tcPr>
                </a:tc>
                <a:tc>
                  <a:txBody>
                    <a:bodyPr/>
                    <a:lstStyle/>
                    <a:p>
                      <a:pPr marL="0" marR="0">
                        <a:lnSpc>
                          <a:spcPts val="1900"/>
                        </a:lnSpc>
                        <a:spcBef>
                          <a:spcPts val="0"/>
                        </a:spcBef>
                        <a:spcAft>
                          <a:spcPts val="300"/>
                        </a:spcAft>
                      </a:pPr>
                      <a:r>
                        <a:rPr lang="en-US" sz="1600" dirty="0">
                          <a:effectLst/>
                          <a:latin typeface="+mn-lt"/>
                        </a:rPr>
                        <a:t>all people</a:t>
                      </a:r>
                      <a:endParaRPr lang="en-US" sz="1600" dirty="0">
                        <a:effectLst/>
                        <a:latin typeface="+mn-lt"/>
                        <a:ea typeface="Calibri" charset="0"/>
                        <a:cs typeface="Times New Roman" charset="0"/>
                      </a:endParaRPr>
                    </a:p>
                  </a:txBody>
                  <a:tcPr marL="68580" marR="68580" marT="182880" marB="0">
                    <a:solidFill>
                      <a:srgbClr val="2484C6">
                        <a:alpha val="15000"/>
                      </a:srgbClr>
                    </a:solidFill>
                  </a:tcPr>
                </a:tc>
                <a:tc>
                  <a:txBody>
                    <a:bodyPr/>
                    <a:lstStyle/>
                    <a:p>
                      <a:pPr marL="0" marR="0">
                        <a:lnSpc>
                          <a:spcPts val="1900"/>
                        </a:lnSpc>
                        <a:spcBef>
                          <a:spcPts val="0"/>
                        </a:spcBef>
                        <a:spcAft>
                          <a:spcPts val="0"/>
                        </a:spcAft>
                      </a:pPr>
                      <a:r>
                        <a:rPr lang="en-US" sz="1600" dirty="0">
                          <a:effectLst/>
                          <a:latin typeface="+mn-lt"/>
                          <a:ea typeface="Calibri" charset="0"/>
                          <a:cs typeface="Times New Roman" charset="0"/>
                        </a:rPr>
                        <a:t>That might explain why sports are likely to be as old as </a:t>
                      </a:r>
                      <a:r>
                        <a:rPr lang="en-US" sz="1600" u="sng" dirty="0">
                          <a:effectLst/>
                          <a:latin typeface="+mn-lt"/>
                          <a:ea typeface="Calibri" charset="0"/>
                          <a:cs typeface="Times New Roman" charset="0"/>
                        </a:rPr>
                        <a:t>humanity</a:t>
                      </a:r>
                      <a:r>
                        <a:rPr lang="en-US" sz="1600" dirty="0">
                          <a:effectLst/>
                          <a:latin typeface="+mn-lt"/>
                          <a:ea typeface="Calibri" charset="0"/>
                          <a:cs typeface="Times New Roman" charset="0"/>
                        </a:rPr>
                        <a:t>.</a:t>
                      </a:r>
                    </a:p>
                  </a:txBody>
                  <a:tcPr marL="68580" marR="68580" marT="182880" marB="0">
                    <a:solidFill>
                      <a:srgbClr val="2484C6">
                        <a:alpha val="15000"/>
                      </a:srgbClr>
                    </a:solidFill>
                  </a:tcPr>
                </a:tc>
                <a:tc>
                  <a:txBody>
                    <a:bodyPr/>
                    <a:lstStyle/>
                    <a:p>
                      <a:pPr marL="0" marR="0">
                        <a:lnSpc>
                          <a:spcPts val="1900"/>
                        </a:lnSpc>
                        <a:spcBef>
                          <a:spcPts val="0"/>
                        </a:spcBef>
                        <a:spcAft>
                          <a:spcPts val="0"/>
                        </a:spcAft>
                      </a:pPr>
                      <a:r>
                        <a:rPr lang="en-US" sz="1600" dirty="0">
                          <a:effectLst/>
                          <a:latin typeface="+mn-lt"/>
                        </a:rPr>
                        <a:t> </a:t>
                      </a:r>
                      <a:endParaRPr lang="en-US" sz="1600" dirty="0">
                        <a:effectLst/>
                        <a:latin typeface="+mn-lt"/>
                        <a:ea typeface="Calibri" charset="0"/>
                        <a:cs typeface="Times New Roman" charset="0"/>
                      </a:endParaRPr>
                    </a:p>
                  </a:txBody>
                  <a:tcPr marL="68580" marR="68580" marT="182880" marB="0">
                    <a:solidFill>
                      <a:srgbClr val="2484C6">
                        <a:alpha val="15000"/>
                      </a:srgbClr>
                    </a:solidFill>
                  </a:tcPr>
                </a:tc>
                <a:tc>
                  <a:txBody>
                    <a:bodyPr/>
                    <a:lstStyle/>
                    <a:p>
                      <a:pPr marL="0" marR="0">
                        <a:lnSpc>
                          <a:spcPts val="1900"/>
                        </a:lnSpc>
                        <a:spcBef>
                          <a:spcPts val="0"/>
                        </a:spcBef>
                        <a:spcAft>
                          <a:spcPts val="0"/>
                        </a:spcAft>
                      </a:pPr>
                      <a:r>
                        <a:rPr lang="en-US" sz="1600" dirty="0">
                          <a:effectLst/>
                          <a:latin typeface="+mn-lt"/>
                        </a:rPr>
                        <a:t> yes</a:t>
                      </a:r>
                      <a:endParaRPr lang="en-US" sz="1600" dirty="0">
                        <a:effectLst/>
                        <a:latin typeface="+mn-lt"/>
                        <a:ea typeface="Calibri" charset="0"/>
                        <a:cs typeface="Times New Roman" charset="0"/>
                      </a:endParaRPr>
                    </a:p>
                  </a:txBody>
                  <a:tcPr marL="68580" marR="68580" marT="182880" marB="0">
                    <a:solidFill>
                      <a:srgbClr val="2484C6">
                        <a:alpha val="15000"/>
                      </a:srgbClr>
                    </a:solidFill>
                  </a:tcPr>
                </a:tc>
                <a:extLst>
                  <a:ext uri="{0D108BD9-81ED-4DB2-BD59-A6C34878D82A}">
                    <a16:rowId xmlns:a16="http://schemas.microsoft.com/office/drawing/2014/main" val="10003"/>
                  </a:ext>
                </a:extLst>
              </a:tr>
            </a:tbl>
          </a:graphicData>
        </a:graphic>
      </p:graphicFrame>
      <p:pic>
        <p:nvPicPr>
          <p:cNvPr id="7" name="Picture 6" descr="Photo of animals using instinct.">
            <a:extLs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2043" y="3429000"/>
            <a:ext cx="1504985" cy="1127286"/>
          </a:xfrm>
          <a:prstGeom prst="rect">
            <a:avLst/>
          </a:prstGeom>
        </p:spPr>
      </p:pic>
      <p:pic>
        <p:nvPicPr>
          <p:cNvPr id="11" name="Picture 10" descr="Photo of humans standing in solidarity.">
            <a:extLst>
              <a:ext uri="{FF2B5EF4-FFF2-40B4-BE49-F238E27FC236}">
                <a16:creationId xmlns:a16="http://schemas.microsoft.com/office/drawing/2014/main" id="{B0E2F683-C43F-E74C-8432-0708311F12D2}"/>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5013"/>
          <a:stretch/>
        </p:blipFill>
        <p:spPr>
          <a:xfrm>
            <a:off x="5462043" y="4793690"/>
            <a:ext cx="1504985" cy="996099"/>
          </a:xfrm>
          <a:prstGeom prst="rect">
            <a:avLst/>
          </a:prstGeom>
        </p:spPr>
      </p:pic>
      <p:sp>
        <p:nvSpPr>
          <p:cNvPr id="10" name="Content Placeholder 9">
            <a:extLst>
              <a:ext uri="{FF2B5EF4-FFF2-40B4-BE49-F238E27FC236}">
                <a16:creationId xmlns:a16="http://schemas.microsoft.com/office/drawing/2014/main" id="{1408B39E-BFB1-544C-9290-3ED18D0A85B7}"/>
              </a:ext>
            </a:extLst>
          </p:cNvPr>
          <p:cNvSpPr>
            <a:spLocks noGrp="1"/>
          </p:cNvSpPr>
          <p:nvPr>
            <p:ph sz="quarter" idx="13"/>
          </p:nvPr>
        </p:nvSpPr>
        <p:spPr>
          <a:xfrm>
            <a:off x="400050" y="6121727"/>
            <a:ext cx="8343900" cy="215444"/>
          </a:xfrm>
        </p:spPr>
        <p:txBody>
          <a:bodyPr/>
          <a:lstStyle/>
          <a:p>
            <a:r>
              <a:rPr lang="en-US" sz="1400" dirty="0" err="1"/>
              <a:t>Staehr</a:t>
            </a:r>
            <a:r>
              <a:rPr lang="en-US" sz="1400" dirty="0"/>
              <a:t> </a:t>
            </a:r>
            <a:r>
              <a:rPr lang="en-US" sz="1400" dirty="0" err="1"/>
              <a:t>Fenner</a:t>
            </a:r>
            <a:r>
              <a:rPr lang="en-US" sz="1400" dirty="0"/>
              <a:t> &amp; Snyder, 2017. Adapted from August, </a:t>
            </a:r>
            <a:r>
              <a:rPr lang="en-US" sz="1400" dirty="0" err="1"/>
              <a:t>Staehr</a:t>
            </a:r>
            <a:r>
              <a:rPr lang="en-US" sz="1400" dirty="0"/>
              <a:t> </a:t>
            </a:r>
            <a:r>
              <a:rPr lang="en-US" sz="1400" dirty="0" err="1"/>
              <a:t>Fenner</a:t>
            </a:r>
            <a:r>
              <a:rPr lang="en-US" sz="1400" dirty="0"/>
              <a:t>, &amp; Snyder, 2014</a:t>
            </a:r>
          </a:p>
        </p:txBody>
      </p:sp>
      <p:sp>
        <p:nvSpPr>
          <p:cNvPr id="4" name="Slide Number Placeholder 3"/>
          <p:cNvSpPr>
            <a:spLocks noGrp="1"/>
          </p:cNvSpPr>
          <p:nvPr>
            <p:ph type="sldNum" sz="quarter" idx="14"/>
          </p:nvPr>
        </p:nvSpPr>
        <p:spPr/>
        <p:txBody>
          <a:bodyPr/>
          <a:lstStyle/>
          <a:p>
            <a:fld id="{8CB41517-5DED-3B4C-9E94-49380F8CC22F}" type="slidenum">
              <a:rPr lang="en-US" smtClean="0"/>
              <a:t>37</a:t>
            </a:fld>
            <a:endParaRPr lang="en-US" dirty="0"/>
          </a:p>
        </p:txBody>
      </p:sp>
    </p:spTree>
    <p:extLst>
      <p:ext uri="{BB962C8B-B14F-4D97-AF65-F5344CB8AC3E}">
        <p14:creationId xmlns:p14="http://schemas.microsoft.com/office/powerpoint/2010/main" val="2137674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D94F528-1AA5-2A44-808E-D2604E90F283}"/>
              </a:ext>
            </a:extLst>
          </p:cNvPr>
          <p:cNvSpPr>
            <a:spLocks noGrp="1"/>
          </p:cNvSpPr>
          <p:nvPr>
            <p:ph type="title"/>
          </p:nvPr>
        </p:nvSpPr>
        <p:spPr/>
        <p:txBody>
          <a:bodyPr lIns="1005840">
            <a:normAutofit/>
          </a:bodyPr>
          <a:lstStyle/>
          <a:p>
            <a:r>
              <a:rPr lang="en-US" sz="2800" dirty="0"/>
              <a:t>Teach Independent Word Learning Strategies</a:t>
            </a:r>
          </a:p>
        </p:txBody>
      </p:sp>
      <p:pic>
        <p:nvPicPr>
          <p:cNvPr id="7" name="Picture 6" descr="Teach independent word learning strategies icon">
            <a:hlinkClick r:id="rId3"/>
            <a:extLst>
              <a:ext uri="{FF2B5EF4-FFF2-40B4-BE49-F238E27FC236}">
                <a16:creationId xmlns:a16="http://schemas.microsoft.com/office/drawing/2014/main" id="{923BA5BE-0CB8-F141-8D1D-1471B94921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439" y="533401"/>
            <a:ext cx="814478" cy="819945"/>
          </a:xfrm>
          <a:prstGeom prst="rect">
            <a:avLst/>
          </a:prstGeom>
        </p:spPr>
      </p:pic>
      <p:sp>
        <p:nvSpPr>
          <p:cNvPr id="4" name="Text Placeholder 3"/>
          <p:cNvSpPr>
            <a:spLocks noGrp="1"/>
          </p:cNvSpPr>
          <p:nvPr>
            <p:ph sz="quarter" idx="11"/>
          </p:nvPr>
        </p:nvSpPr>
        <p:spPr>
          <a:xfrm>
            <a:off x="551795" y="1761564"/>
            <a:ext cx="5005668" cy="3200400"/>
          </a:xfrm>
        </p:spPr>
        <p:txBody>
          <a:bodyPr/>
          <a:lstStyle/>
          <a:p>
            <a:pPr>
              <a:lnSpc>
                <a:spcPct val="120000"/>
              </a:lnSpc>
            </a:pPr>
            <a:r>
              <a:rPr lang="en-US" sz="2400" dirty="0"/>
              <a:t>Context clues</a:t>
            </a:r>
          </a:p>
          <a:p>
            <a:pPr>
              <a:lnSpc>
                <a:spcPct val="120000"/>
              </a:lnSpc>
            </a:pPr>
            <a:r>
              <a:rPr lang="en-US" sz="2400" dirty="0"/>
              <a:t>Word parts</a:t>
            </a:r>
          </a:p>
          <a:p>
            <a:pPr>
              <a:lnSpc>
                <a:spcPct val="120000"/>
              </a:lnSpc>
            </a:pPr>
            <a:r>
              <a:rPr lang="en-US" sz="2400" dirty="0"/>
              <a:t>Cognates and false cognates</a:t>
            </a:r>
          </a:p>
          <a:p>
            <a:pPr>
              <a:lnSpc>
                <a:spcPct val="120000"/>
              </a:lnSpc>
            </a:pPr>
            <a:r>
              <a:rPr lang="en-US" sz="2400" dirty="0"/>
              <a:t>Words with multiple meanings</a:t>
            </a:r>
            <a:endParaRPr lang="en-US" dirty="0"/>
          </a:p>
        </p:txBody>
      </p:sp>
      <p:sp>
        <p:nvSpPr>
          <p:cNvPr id="11" name="Content Placeholder 10">
            <a:extLst>
              <a:ext uri="{FF2B5EF4-FFF2-40B4-BE49-F238E27FC236}">
                <a16:creationId xmlns:a16="http://schemas.microsoft.com/office/drawing/2014/main" id="{C79A53AC-47F4-7A4A-AC47-7EE6850816D1}"/>
              </a:ext>
            </a:extLst>
          </p:cNvPr>
          <p:cNvSpPr>
            <a:spLocks noGrp="1"/>
          </p:cNvSpPr>
          <p:nvPr>
            <p:ph sz="quarter" idx="13"/>
          </p:nvPr>
        </p:nvSpPr>
        <p:spPr>
          <a:xfrm>
            <a:off x="400050" y="6109155"/>
            <a:ext cx="8343900" cy="215444"/>
          </a:xfrm>
        </p:spPr>
        <p:txBody>
          <a:bodyPr/>
          <a:lstStyle/>
          <a:p>
            <a:r>
              <a:rPr lang="en-US" sz="1400" dirty="0">
                <a:solidFill>
                  <a:srgbClr val="116CA8"/>
                </a:solidFill>
              </a:rPr>
              <a:t>Baker, et al., 2014</a:t>
            </a:r>
          </a:p>
        </p:txBody>
      </p:sp>
      <p:sp>
        <p:nvSpPr>
          <p:cNvPr id="3" name="Slide Number Placeholder 2"/>
          <p:cNvSpPr>
            <a:spLocks noGrp="1"/>
          </p:cNvSpPr>
          <p:nvPr>
            <p:ph type="sldNum" sz="quarter" idx="14"/>
          </p:nvPr>
        </p:nvSpPr>
        <p:spPr/>
        <p:txBody>
          <a:bodyPr/>
          <a:lstStyle/>
          <a:p>
            <a:fld id="{AC0B22CB-5A8F-A645-9F1B-055478FF4CA5}" type="slidenum">
              <a:rPr lang="en-US" smtClean="0"/>
              <a:t>38</a:t>
            </a:fld>
            <a:endParaRPr lang="en-US" dirty="0"/>
          </a:p>
        </p:txBody>
      </p:sp>
    </p:spTree>
    <p:extLst>
      <p:ext uri="{BB962C8B-B14F-4D97-AF65-F5344CB8AC3E}">
        <p14:creationId xmlns:p14="http://schemas.microsoft.com/office/powerpoint/2010/main" val="2290612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80" name="Shape 780"/>
          <p:cNvSpPr txBox="1">
            <a:spLocks noGrp="1"/>
          </p:cNvSpPr>
          <p:nvPr>
            <p:ph type="title"/>
          </p:nvPr>
        </p:nvSpPr>
        <p:spPr>
          <a:prstGeom prst="rect">
            <a:avLst/>
          </a:prstGeom>
        </p:spPr>
        <p:txBody>
          <a:bodyPr wrap="square" lIns="914400" tIns="91425" rIns="91425" bIns="91425" anchor="ctr" anchorCtr="0">
            <a:noAutofit/>
          </a:bodyPr>
          <a:lstStyle/>
          <a:p>
            <a:pPr lvl="0">
              <a:spcBef>
                <a:spcPts val="0"/>
              </a:spcBef>
              <a:buNone/>
            </a:pPr>
            <a:r>
              <a:rPr lang="en" dirty="0"/>
              <a:t>Example: Context Clues</a:t>
            </a:r>
          </a:p>
        </p:txBody>
      </p:sp>
      <p:pic>
        <p:nvPicPr>
          <p:cNvPr id="7" name="Picture 6" descr="Padlet icon">
            <a:extLst>
              <a:ext uri="{FF2B5EF4-FFF2-40B4-BE49-F238E27FC236}">
                <a16:creationId xmlns:a16="http://schemas.microsoft.com/office/drawing/2014/main" id="{D349ED26-44E0-4C60-AB5B-4952FF4F02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383" y="653312"/>
            <a:ext cx="693083" cy="520871"/>
          </a:xfrm>
          <a:prstGeom prst="rect">
            <a:avLst/>
          </a:prstGeom>
        </p:spPr>
      </p:pic>
      <p:graphicFrame>
        <p:nvGraphicFramePr>
          <p:cNvPr id="781" name="Shape 781"/>
          <p:cNvGraphicFramePr/>
          <p:nvPr>
            <p:extLst>
              <p:ext uri="{D42A27DB-BD31-4B8C-83A1-F6EECF244321}">
                <p14:modId xmlns:p14="http://schemas.microsoft.com/office/powerpoint/2010/main" val="1447816315"/>
              </p:ext>
            </p:extLst>
          </p:nvPr>
        </p:nvGraphicFramePr>
        <p:xfrm>
          <a:off x="555037" y="1643050"/>
          <a:ext cx="8163263" cy="914340"/>
        </p:xfrm>
        <a:graphic>
          <a:graphicData uri="http://schemas.openxmlformats.org/drawingml/2006/table">
            <a:tbl>
              <a:tblPr firstRow="1">
                <a:noFill/>
              </a:tblPr>
              <a:tblGrid>
                <a:gridCol w="2492429">
                  <a:extLst>
                    <a:ext uri="{9D8B030D-6E8A-4147-A177-3AD203B41FA5}">
                      <a16:colId xmlns:a16="http://schemas.microsoft.com/office/drawing/2014/main" val="20000"/>
                    </a:ext>
                  </a:extLst>
                </a:gridCol>
                <a:gridCol w="2512910">
                  <a:extLst>
                    <a:ext uri="{9D8B030D-6E8A-4147-A177-3AD203B41FA5}">
                      <a16:colId xmlns:a16="http://schemas.microsoft.com/office/drawing/2014/main" val="20001"/>
                    </a:ext>
                  </a:extLst>
                </a:gridCol>
                <a:gridCol w="3157924">
                  <a:extLst>
                    <a:ext uri="{9D8B030D-6E8A-4147-A177-3AD203B41FA5}">
                      <a16:colId xmlns:a16="http://schemas.microsoft.com/office/drawing/2014/main" val="20002"/>
                    </a:ext>
                  </a:extLst>
                </a:gridCol>
              </a:tblGrid>
              <a:tr h="430338">
                <a:tc>
                  <a:txBody>
                    <a:bodyPr/>
                    <a:lstStyle/>
                    <a:p>
                      <a:pPr lvl="0" algn="ctr">
                        <a:spcBef>
                          <a:spcPts val="0"/>
                        </a:spcBef>
                        <a:buNone/>
                      </a:pPr>
                      <a:r>
                        <a:rPr lang="en" sz="1800" b="1" dirty="0">
                          <a:solidFill>
                            <a:schemeClr val="bg1"/>
                          </a:solidFill>
                        </a:rPr>
                        <a:t>Unfamiliar Word</a:t>
                      </a:r>
                    </a:p>
                  </a:txBody>
                  <a:tcPr marL="91425" marR="91425" marT="91425" marB="91425">
                    <a:lnL w="9525" cap="flat" cmpd="sng" algn="ctr">
                      <a:solidFill>
                        <a:srgbClr val="2B3990"/>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2B3990"/>
                      </a:solidFill>
                      <a:prstDash val="solid"/>
                      <a:round/>
                      <a:headEnd type="none" w="med" len="med"/>
                      <a:tailEnd type="none" w="med" len="med"/>
                    </a:lnT>
                    <a:lnB w="9525" cap="flat" cmpd="sng" algn="ctr">
                      <a:solidFill>
                        <a:srgbClr val="2B3990"/>
                      </a:solidFill>
                      <a:prstDash val="solid"/>
                      <a:round/>
                      <a:headEnd type="none" w="med" len="med"/>
                      <a:tailEnd type="none" w="med" len="med"/>
                    </a:lnB>
                    <a:lnTlToBr w="12700" cmpd="sng">
                      <a:noFill/>
                      <a:prstDash val="solid"/>
                    </a:lnTlToBr>
                    <a:lnBlToTr w="12700" cmpd="sng">
                      <a:noFill/>
                      <a:prstDash val="solid"/>
                    </a:lnBlToTr>
                    <a:solidFill>
                      <a:srgbClr val="2B3990"/>
                    </a:solidFill>
                  </a:tcPr>
                </a:tc>
                <a:tc>
                  <a:txBody>
                    <a:bodyPr/>
                    <a:lstStyle/>
                    <a:p>
                      <a:pPr lvl="0" algn="ctr">
                        <a:spcBef>
                          <a:spcPts val="0"/>
                        </a:spcBef>
                        <a:buNone/>
                      </a:pPr>
                      <a:r>
                        <a:rPr lang="en" sz="1800" b="1">
                          <a:solidFill>
                            <a:schemeClr val="bg1"/>
                          </a:solidFill>
                        </a:rPr>
                        <a:t>Location</a:t>
                      </a:r>
                    </a:p>
                  </a:txBody>
                  <a:tcPr marL="91425" marR="91425" marT="91425" marB="9142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2B3990"/>
                      </a:solidFill>
                      <a:prstDash val="solid"/>
                      <a:round/>
                      <a:headEnd type="none" w="med" len="med"/>
                      <a:tailEnd type="none" w="med" len="med"/>
                    </a:lnT>
                    <a:lnB w="9525" cap="flat" cmpd="sng" algn="ctr">
                      <a:solidFill>
                        <a:srgbClr val="2B3990"/>
                      </a:solidFill>
                      <a:prstDash val="solid"/>
                      <a:round/>
                      <a:headEnd type="none" w="med" len="med"/>
                      <a:tailEnd type="none" w="med" len="med"/>
                    </a:lnB>
                    <a:lnTlToBr w="12700" cmpd="sng">
                      <a:noFill/>
                      <a:prstDash val="solid"/>
                    </a:lnTlToBr>
                    <a:lnBlToTr w="12700" cmpd="sng">
                      <a:noFill/>
                      <a:prstDash val="solid"/>
                    </a:lnBlToTr>
                    <a:solidFill>
                      <a:srgbClr val="2B3990"/>
                    </a:solidFill>
                  </a:tcPr>
                </a:tc>
                <a:tc>
                  <a:txBody>
                    <a:bodyPr/>
                    <a:lstStyle/>
                    <a:p>
                      <a:pPr lvl="0" algn="ctr">
                        <a:spcBef>
                          <a:spcPts val="0"/>
                        </a:spcBef>
                        <a:buNone/>
                      </a:pPr>
                      <a:r>
                        <a:rPr lang="en" sz="1800" b="1" dirty="0">
                          <a:solidFill>
                            <a:schemeClr val="bg1"/>
                          </a:solidFill>
                        </a:rPr>
                        <a:t>Clues </a:t>
                      </a:r>
                    </a:p>
                  </a:txBody>
                  <a:tcPr marL="91425" marR="91425" marT="91425" marB="91425">
                    <a:lnL w="9525" cap="flat" cmpd="sng" algn="ctr">
                      <a:solidFill>
                        <a:schemeClr val="bg1"/>
                      </a:solidFill>
                      <a:prstDash val="solid"/>
                      <a:round/>
                      <a:headEnd type="none" w="med" len="med"/>
                      <a:tailEnd type="none" w="med" len="med"/>
                    </a:lnL>
                    <a:lnR w="9525" cap="flat" cmpd="sng" algn="ctr">
                      <a:solidFill>
                        <a:srgbClr val="2B3990"/>
                      </a:solidFill>
                      <a:prstDash val="solid"/>
                      <a:round/>
                      <a:headEnd type="none" w="med" len="med"/>
                      <a:tailEnd type="none" w="med" len="med"/>
                    </a:lnR>
                    <a:lnT w="9525" cap="flat" cmpd="sng" algn="ctr">
                      <a:solidFill>
                        <a:srgbClr val="2B3990"/>
                      </a:solidFill>
                      <a:prstDash val="solid"/>
                      <a:round/>
                      <a:headEnd type="none" w="med" len="med"/>
                      <a:tailEnd type="none" w="med" len="med"/>
                    </a:lnT>
                    <a:lnB w="9525" cap="flat" cmpd="sng" algn="ctr">
                      <a:solidFill>
                        <a:srgbClr val="2B3990"/>
                      </a:solidFill>
                      <a:prstDash val="solid"/>
                      <a:round/>
                      <a:headEnd type="none" w="med" len="med"/>
                      <a:tailEnd type="none" w="med" len="med"/>
                    </a:lnB>
                    <a:lnTlToBr w="12700" cmpd="sng">
                      <a:noFill/>
                      <a:prstDash val="solid"/>
                    </a:lnTlToBr>
                    <a:lnBlToTr w="12700" cmpd="sng">
                      <a:noFill/>
                      <a:prstDash val="solid"/>
                    </a:lnBlToTr>
                    <a:solidFill>
                      <a:srgbClr val="2B3990"/>
                    </a:solidFill>
                  </a:tcPr>
                </a:tc>
                <a:extLst>
                  <a:ext uri="{0D108BD9-81ED-4DB2-BD59-A6C34878D82A}">
                    <a16:rowId xmlns:a16="http://schemas.microsoft.com/office/drawing/2014/main" val="10000"/>
                  </a:ext>
                </a:extLst>
              </a:tr>
              <a:tr h="403440">
                <a:tc>
                  <a:txBody>
                    <a:bodyPr/>
                    <a:lstStyle/>
                    <a:p>
                      <a:pPr marL="457200" lvl="0" indent="-355600">
                        <a:spcBef>
                          <a:spcPts val="0"/>
                        </a:spcBef>
                        <a:buSzPct val="100000"/>
                        <a:buAutoNum type="arabicPeriod"/>
                      </a:pPr>
                      <a:r>
                        <a:rPr lang="en" sz="1800" dirty="0"/>
                        <a:t>litter</a:t>
                      </a:r>
                    </a:p>
                  </a:txBody>
                  <a:tcPr marL="91425" marR="91425" marT="91425" marB="9142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2B3990"/>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B3990">
                        <a:alpha val="14985"/>
                      </a:srgbClr>
                    </a:solidFill>
                  </a:tcPr>
                </a:tc>
                <a:tc>
                  <a:txBody>
                    <a:bodyPr/>
                    <a:lstStyle/>
                    <a:p>
                      <a:pPr lvl="0">
                        <a:spcBef>
                          <a:spcPts val="0"/>
                        </a:spcBef>
                        <a:buNone/>
                      </a:pPr>
                      <a:r>
                        <a:rPr lang="en" sz="1800" dirty="0"/>
                        <a:t>Line </a:t>
                      </a:r>
                      <a:r>
                        <a:rPr lang="en-US" sz="1800" dirty="0"/>
                        <a:t>2</a:t>
                      </a:r>
                      <a:endParaRPr lang="en" sz="1800" dirty="0"/>
                    </a:p>
                  </a:txBody>
                  <a:tcPr marL="91425" marR="91425" marT="91425" marB="9142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2B3990"/>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B3990">
                        <a:alpha val="14985"/>
                      </a:srgbClr>
                    </a:solidFill>
                  </a:tcPr>
                </a:tc>
                <a:tc>
                  <a:txBody>
                    <a:bodyPr/>
                    <a:lstStyle/>
                    <a:p>
                      <a:pPr lvl="0">
                        <a:spcBef>
                          <a:spcPts val="0"/>
                        </a:spcBef>
                        <a:buNone/>
                      </a:pPr>
                      <a:r>
                        <a:rPr lang="en" sz="1800" dirty="0"/>
                        <a:t>Lines 1, </a:t>
                      </a:r>
                      <a:r>
                        <a:rPr lang="en-US" sz="1800" dirty="0"/>
                        <a:t>7</a:t>
                      </a:r>
                      <a:endParaRPr lang="en" sz="1800" dirty="0"/>
                    </a:p>
                  </a:txBody>
                  <a:tcPr marL="91425" marR="91425" marT="91425" marB="9142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2B3990"/>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B3990">
                        <a:alpha val="14985"/>
                      </a:srgbClr>
                    </a:solidFill>
                  </a:tcPr>
                </a:tc>
                <a:extLst>
                  <a:ext uri="{0D108BD9-81ED-4DB2-BD59-A6C34878D82A}">
                    <a16:rowId xmlns:a16="http://schemas.microsoft.com/office/drawing/2014/main" val="10001"/>
                  </a:ext>
                </a:extLst>
              </a:tr>
            </a:tbl>
          </a:graphicData>
        </a:graphic>
      </p:graphicFrame>
      <p:sp>
        <p:nvSpPr>
          <p:cNvPr id="9" name="Content Placeholder 8">
            <a:extLst>
              <a:ext uri="{FF2B5EF4-FFF2-40B4-BE49-F238E27FC236}">
                <a16:creationId xmlns:a16="http://schemas.microsoft.com/office/drawing/2014/main" id="{4E01DD0D-380E-AF49-A6A0-A04899F9D70F}"/>
              </a:ext>
            </a:extLst>
          </p:cNvPr>
          <p:cNvSpPr>
            <a:spLocks noGrp="1"/>
          </p:cNvSpPr>
          <p:nvPr>
            <p:ph sz="quarter" idx="11"/>
          </p:nvPr>
        </p:nvSpPr>
        <p:spPr>
          <a:xfrm>
            <a:off x="555037" y="3563200"/>
            <a:ext cx="8318250" cy="2393553"/>
          </a:xfrm>
        </p:spPr>
        <p:txBody>
          <a:bodyPr>
            <a:noAutofit/>
          </a:bodyPr>
          <a:lstStyle/>
          <a:p>
            <a:pPr marL="228600" indent="-228600">
              <a:lnSpc>
                <a:spcPts val="2200"/>
              </a:lnSpc>
              <a:spcBef>
                <a:spcPts val="0"/>
              </a:spcBef>
              <a:buFont typeface="+mj-lt"/>
              <a:buAutoNum type="arabicPeriod"/>
            </a:pPr>
            <a:r>
              <a:rPr lang="en-US" sz="1600" dirty="0"/>
              <a:t>Not many people would spend their free time </a:t>
            </a:r>
            <a:r>
              <a:rPr lang="en-US" sz="1600" b="1" dirty="0">
                <a:solidFill>
                  <a:srgbClr val="7030A0"/>
                </a:solidFill>
              </a:rPr>
              <a:t>picking up </a:t>
            </a:r>
            <a:r>
              <a:rPr lang="en-US" sz="1600" dirty="0"/>
              <a:t>other </a:t>
            </a:r>
          </a:p>
          <a:p>
            <a:pPr marL="228600" indent="-228600">
              <a:lnSpc>
                <a:spcPts val="2200"/>
              </a:lnSpc>
              <a:spcBef>
                <a:spcPts val="0"/>
              </a:spcBef>
              <a:buFont typeface="+mj-lt"/>
              <a:buAutoNum type="arabicPeriod"/>
            </a:pPr>
            <a:r>
              <a:rPr lang="en-US" sz="1600" dirty="0"/>
              <a:t>people’s</a:t>
            </a:r>
            <a:r>
              <a:rPr lang="en-US" sz="1600" dirty="0">
                <a:solidFill>
                  <a:srgbClr val="FF0000"/>
                </a:solidFill>
              </a:rPr>
              <a:t> </a:t>
            </a:r>
            <a:r>
              <a:rPr lang="en-US" sz="1600" b="1" dirty="0">
                <a:solidFill>
                  <a:srgbClr val="FF0000"/>
                </a:solidFill>
              </a:rPr>
              <a:t>litter</a:t>
            </a:r>
            <a:r>
              <a:rPr lang="en-US" sz="1600" dirty="0"/>
              <a:t>. But Chad </a:t>
            </a:r>
            <a:r>
              <a:rPr lang="en-US" sz="1600" dirty="0" err="1"/>
              <a:t>Pregracke</a:t>
            </a:r>
            <a:r>
              <a:rPr lang="en-US" sz="1600" dirty="0"/>
              <a:t> has spent most of the past five</a:t>
            </a:r>
          </a:p>
          <a:p>
            <a:pPr marL="228600" indent="-228600">
              <a:lnSpc>
                <a:spcPts val="2200"/>
              </a:lnSpc>
              <a:spcBef>
                <a:spcPts val="0"/>
              </a:spcBef>
              <a:buFont typeface="+mj-lt"/>
              <a:buAutoNum type="arabicPeriod"/>
            </a:pPr>
            <a:r>
              <a:rPr lang="en-US" sz="1600" dirty="0"/>
              <a:t>years doing just that along the Mississippi, Ohio, and Illinois Rivers.</a:t>
            </a:r>
          </a:p>
          <a:p>
            <a:pPr marL="228600" indent="-228600">
              <a:lnSpc>
                <a:spcPts val="2200"/>
              </a:lnSpc>
              <a:spcBef>
                <a:spcPts val="0"/>
              </a:spcBef>
              <a:buFont typeface="+mj-lt"/>
              <a:buAutoNum type="arabicPeriod"/>
            </a:pPr>
            <a:r>
              <a:rPr lang="en-US" sz="1600" dirty="0"/>
              <a:t>Why? </a:t>
            </a:r>
          </a:p>
          <a:p>
            <a:pPr marL="228600" indent="-228600">
              <a:lnSpc>
                <a:spcPts val="2200"/>
              </a:lnSpc>
              <a:spcBef>
                <a:spcPts val="0"/>
              </a:spcBef>
              <a:buFont typeface="+mj-lt"/>
              <a:buAutoNum type="arabicPeriod"/>
            </a:pPr>
            <a:r>
              <a:rPr lang="en-US" sz="1600" dirty="0"/>
              <a:t>Chad grew up in a house alongside the Mississippi. He loved to fish </a:t>
            </a:r>
          </a:p>
          <a:p>
            <a:pPr marL="228600" indent="-228600">
              <a:lnSpc>
                <a:spcPts val="2200"/>
              </a:lnSpc>
              <a:spcBef>
                <a:spcPts val="0"/>
              </a:spcBef>
              <a:buFont typeface="+mj-lt"/>
              <a:buAutoNum type="arabicPeriod"/>
            </a:pPr>
            <a:r>
              <a:rPr lang="en-US" sz="1600" dirty="0"/>
              <a:t>and camp on the river’s wooded islands. That’s when he first noticed </a:t>
            </a:r>
          </a:p>
          <a:p>
            <a:pPr marL="228600" indent="-228600">
              <a:lnSpc>
                <a:spcPts val="2200"/>
              </a:lnSpc>
              <a:spcBef>
                <a:spcPts val="0"/>
              </a:spcBef>
              <a:buFont typeface="+mj-lt"/>
              <a:buAutoNum type="arabicPeriod"/>
            </a:pPr>
            <a:r>
              <a:rPr lang="en-US" sz="1600" dirty="0"/>
              <a:t>the </a:t>
            </a:r>
            <a:r>
              <a:rPr lang="en-US" sz="1600" b="1" dirty="0">
                <a:solidFill>
                  <a:srgbClr val="7030A0"/>
                </a:solidFill>
              </a:rPr>
              <a:t>junk</a:t>
            </a:r>
            <a:r>
              <a:rPr lang="en-US" sz="1600" dirty="0"/>
              <a:t> dotting its shoreline. </a:t>
            </a:r>
          </a:p>
        </p:txBody>
      </p:sp>
      <p:sp>
        <p:nvSpPr>
          <p:cNvPr id="11" name="Content Placeholder 10">
            <a:extLst>
              <a:ext uri="{FF2B5EF4-FFF2-40B4-BE49-F238E27FC236}">
                <a16:creationId xmlns:a16="http://schemas.microsoft.com/office/drawing/2014/main" id="{4066A74E-8E80-144E-A939-557E331BF8E2}"/>
              </a:ext>
            </a:extLst>
          </p:cNvPr>
          <p:cNvSpPr>
            <a:spLocks noGrp="1"/>
          </p:cNvSpPr>
          <p:nvPr>
            <p:ph sz="quarter" idx="13"/>
          </p:nvPr>
        </p:nvSpPr>
        <p:spPr>
          <a:xfrm>
            <a:off x="400050" y="6109155"/>
            <a:ext cx="8343900" cy="215444"/>
          </a:xfrm>
        </p:spPr>
        <p:txBody>
          <a:bodyPr/>
          <a:lstStyle/>
          <a:p>
            <a:r>
              <a:rPr lang="en" sz="1400" dirty="0">
                <a:solidFill>
                  <a:srgbClr val="116CA8"/>
                </a:solidFill>
              </a:rPr>
              <a:t>Adapted from August, </a:t>
            </a:r>
            <a:r>
              <a:rPr lang="en" sz="1400" dirty="0" err="1">
                <a:solidFill>
                  <a:srgbClr val="116CA8"/>
                </a:solidFill>
              </a:rPr>
              <a:t>Staehr</a:t>
            </a:r>
            <a:r>
              <a:rPr lang="en" sz="1400" dirty="0">
                <a:solidFill>
                  <a:srgbClr val="116CA8"/>
                </a:solidFill>
              </a:rPr>
              <a:t> </a:t>
            </a:r>
            <a:r>
              <a:rPr lang="en" sz="1400" dirty="0" err="1">
                <a:solidFill>
                  <a:srgbClr val="116CA8"/>
                </a:solidFill>
              </a:rPr>
              <a:t>Fenner</a:t>
            </a:r>
            <a:r>
              <a:rPr lang="en" sz="1400" dirty="0">
                <a:solidFill>
                  <a:srgbClr val="116CA8"/>
                </a:solidFill>
              </a:rPr>
              <a:t>, &amp; Snyder, 2014</a:t>
            </a:r>
            <a:endParaRPr lang="en-US" sz="1400" dirty="0">
              <a:solidFill>
                <a:srgbClr val="116CA8"/>
              </a:solidFill>
            </a:endParaRPr>
          </a:p>
        </p:txBody>
      </p:sp>
      <p:sp>
        <p:nvSpPr>
          <p:cNvPr id="8" name="Slide Number Placeholder 2">
            <a:extLst>
              <a:ext uri="{FF2B5EF4-FFF2-40B4-BE49-F238E27FC236}">
                <a16:creationId xmlns:a16="http://schemas.microsoft.com/office/drawing/2014/main" id="{8EB9943D-109E-5040-BB78-462EF8136796}"/>
              </a:ext>
            </a:extLst>
          </p:cNvPr>
          <p:cNvSpPr>
            <a:spLocks noGrp="1"/>
          </p:cNvSpPr>
          <p:nvPr>
            <p:ph type="sldNum" sz="quarter" idx="14"/>
          </p:nvPr>
        </p:nvSpPr>
        <p:spPr/>
        <p:txBody>
          <a:bodyPr/>
          <a:lstStyle/>
          <a:p>
            <a:fld id="{AC0B22CB-5A8F-A645-9F1B-055478FF4CA5}" type="slidenum">
              <a:rPr lang="en-US" smtClean="0"/>
              <a:t>39</a:t>
            </a:fld>
            <a:endParaRPr lang="en-US" dirty="0"/>
          </a:p>
        </p:txBody>
      </p:sp>
      <p:sp>
        <p:nvSpPr>
          <p:cNvPr id="2" name="TextBox 1">
            <a:extLst>
              <a:ext uri="{FF2B5EF4-FFF2-40B4-BE49-F238E27FC236}">
                <a16:creationId xmlns:a16="http://schemas.microsoft.com/office/drawing/2014/main" id="{ECFC321B-0FAD-2642-BBF5-86E8B2E7D306}"/>
              </a:ext>
            </a:extLst>
          </p:cNvPr>
          <p:cNvSpPr txBox="1"/>
          <p:nvPr/>
        </p:nvSpPr>
        <p:spPr>
          <a:xfrm>
            <a:off x="555036" y="2628182"/>
            <a:ext cx="8163263" cy="723275"/>
          </a:xfrm>
          <a:prstGeom prst="rect">
            <a:avLst/>
          </a:prstGeom>
          <a:solidFill>
            <a:schemeClr val="bg2">
              <a:lumMod val="75000"/>
              <a:alpha val="15000"/>
            </a:schemeClr>
          </a:solidFill>
          <a:ln w="9525">
            <a:noFill/>
          </a:ln>
        </p:spPr>
        <p:txBody>
          <a:bodyPr wrap="square" rtlCol="0">
            <a:spAutoFit/>
          </a:bodyPr>
          <a:lstStyle/>
          <a:p>
            <a:pPr lvl="0">
              <a:spcBef>
                <a:spcPts val="0"/>
              </a:spcBef>
              <a:spcAft>
                <a:spcPts val="600"/>
              </a:spcAft>
              <a:buNone/>
            </a:pPr>
            <a:r>
              <a:rPr lang="en" b="1" dirty="0">
                <a:solidFill>
                  <a:srgbClr val="2B3990"/>
                </a:solidFill>
              </a:rPr>
              <a:t>Clues:</a:t>
            </a:r>
            <a:r>
              <a:rPr lang="en" dirty="0"/>
              <a:t> picking up, junk, trash</a:t>
            </a:r>
          </a:p>
          <a:p>
            <a:pPr lvl="0">
              <a:spcBef>
                <a:spcPts val="0"/>
              </a:spcBef>
              <a:spcAft>
                <a:spcPts val="600"/>
              </a:spcAft>
              <a:buNone/>
            </a:pPr>
            <a:r>
              <a:rPr lang="en" b="1" dirty="0">
                <a:solidFill>
                  <a:srgbClr val="2B3990"/>
                </a:solidFill>
              </a:rPr>
              <a:t>Definition: </a:t>
            </a:r>
            <a:r>
              <a:rPr lang="en" dirty="0"/>
              <a:t>pieces of waste paper and other objects scattered around a place</a:t>
            </a:r>
            <a:endParaRPr lang="en-US" dirty="0"/>
          </a:p>
        </p:txBody>
      </p:sp>
    </p:spTree>
    <p:extLst>
      <p:ext uri="{BB962C8B-B14F-4D97-AF65-F5344CB8AC3E}">
        <p14:creationId xmlns:p14="http://schemas.microsoft.com/office/powerpoint/2010/main" val="625155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2EE6-D4CA-E941-8384-8AC6BD83F453}"/>
              </a:ext>
            </a:extLst>
          </p:cNvPr>
          <p:cNvSpPr>
            <a:spLocks noGrp="1"/>
          </p:cNvSpPr>
          <p:nvPr>
            <p:ph type="title"/>
          </p:nvPr>
        </p:nvSpPr>
        <p:spPr/>
        <p:txBody>
          <a:bodyPr/>
          <a:lstStyle/>
          <a:p>
            <a:r>
              <a:rPr lang="en-US" dirty="0"/>
              <a:t>Format of this PD Opportunity</a:t>
            </a:r>
          </a:p>
        </p:txBody>
      </p:sp>
      <p:pic>
        <p:nvPicPr>
          <p:cNvPr id="9" name="Content Placeholder 8" descr="A person sitting on a couch using a computer.&#10;&#10;">
            <a:extLst>
              <a:ext uri="{FF2B5EF4-FFF2-40B4-BE49-F238E27FC236}">
                <a16:creationId xmlns:a16="http://schemas.microsoft.com/office/drawing/2014/main" id="{3B64A0B6-50C0-D544-9873-EDA450878200}"/>
              </a:ext>
            </a:extLst>
          </p:cNvPr>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l="1202" t="9988" r="-1202" b="1106"/>
          <a:stretch/>
        </p:blipFill>
        <p:spPr>
          <a:xfrm>
            <a:off x="400050" y="1554480"/>
            <a:ext cx="3570224" cy="4754880"/>
          </a:xfrm>
          <a:prstGeom prst="rect">
            <a:avLst/>
          </a:prstGeom>
          <a:noFill/>
        </p:spPr>
      </p:pic>
      <p:sp>
        <p:nvSpPr>
          <p:cNvPr id="6" name="Content Placeholder 5">
            <a:extLst>
              <a:ext uri="{FF2B5EF4-FFF2-40B4-BE49-F238E27FC236}">
                <a16:creationId xmlns:a16="http://schemas.microsoft.com/office/drawing/2014/main" id="{3E462B41-F778-F24D-86D3-90D1E0FBC3E8}"/>
              </a:ext>
            </a:extLst>
          </p:cNvPr>
          <p:cNvSpPr>
            <a:spLocks noGrp="1"/>
          </p:cNvSpPr>
          <p:nvPr>
            <p:ph sz="quarter" idx="15"/>
          </p:nvPr>
        </p:nvSpPr>
        <p:spPr>
          <a:xfrm>
            <a:off x="4743450" y="1676398"/>
            <a:ext cx="4000500" cy="1752601"/>
          </a:xfrm>
        </p:spPr>
        <p:txBody>
          <a:bodyPr>
            <a:normAutofit/>
          </a:bodyPr>
          <a:lstStyle/>
          <a:p>
            <a:pPr algn="ctr"/>
            <a:r>
              <a:rPr lang="en-US" sz="2400" b="1" dirty="0"/>
              <a:t>Supporting ELLs’ Academic Language Development</a:t>
            </a:r>
          </a:p>
          <a:p>
            <a:pPr algn="ctr"/>
            <a:r>
              <a:rPr lang="en-US" sz="1600" dirty="0"/>
              <a:t>In Distance Learning or Hybrid Settings</a:t>
            </a:r>
          </a:p>
        </p:txBody>
      </p:sp>
      <p:sp>
        <p:nvSpPr>
          <p:cNvPr id="3" name="Content Placeholder 2">
            <a:extLst>
              <a:ext uri="{FF2B5EF4-FFF2-40B4-BE49-F238E27FC236}">
                <a16:creationId xmlns:a16="http://schemas.microsoft.com/office/drawing/2014/main" id="{209A8E56-E2E3-B14A-A3AF-68975099C1E1}"/>
              </a:ext>
            </a:extLst>
          </p:cNvPr>
          <p:cNvSpPr>
            <a:spLocks noGrp="1"/>
          </p:cNvSpPr>
          <p:nvPr>
            <p:ph sz="quarter" idx="10"/>
          </p:nvPr>
        </p:nvSpPr>
        <p:spPr>
          <a:xfrm>
            <a:off x="4743450" y="3256059"/>
            <a:ext cx="4000500" cy="1393371"/>
          </a:xfrm>
        </p:spPr>
        <p:txBody>
          <a:bodyPr anchor="ctr" anchorCtr="0"/>
          <a:lstStyle/>
          <a:p>
            <a:pPr algn="ctr"/>
            <a:r>
              <a:rPr lang="en-US" sz="2800" b="1" dirty="0"/>
              <a:t>Tools Packet</a:t>
            </a:r>
          </a:p>
          <a:p>
            <a:pPr algn="ctr"/>
            <a:r>
              <a:rPr lang="en-US" dirty="0" err="1"/>
              <a:t>eTeachNY</a:t>
            </a:r>
            <a:r>
              <a:rPr lang="en-US" dirty="0"/>
              <a:t> 2021</a:t>
            </a:r>
          </a:p>
        </p:txBody>
      </p:sp>
      <p:sp>
        <p:nvSpPr>
          <p:cNvPr id="7" name="Content Placeholder 6">
            <a:extLst>
              <a:ext uri="{FF2B5EF4-FFF2-40B4-BE49-F238E27FC236}">
                <a16:creationId xmlns:a16="http://schemas.microsoft.com/office/drawing/2014/main" id="{8D1E327F-1E3D-F842-97BC-F78212540C82}"/>
              </a:ext>
            </a:extLst>
          </p:cNvPr>
          <p:cNvSpPr>
            <a:spLocks noGrp="1"/>
          </p:cNvSpPr>
          <p:nvPr>
            <p:ph sz="quarter" idx="16"/>
          </p:nvPr>
        </p:nvSpPr>
        <p:spPr>
          <a:xfrm>
            <a:off x="4743450" y="5008660"/>
            <a:ext cx="4000500" cy="1199271"/>
          </a:xfrm>
        </p:spPr>
        <p:txBody>
          <a:bodyPr/>
          <a:lstStyle/>
          <a:p>
            <a:pPr marL="0" indent="0" algn="ctr">
              <a:buNone/>
            </a:pPr>
            <a:r>
              <a:rPr lang="en-US" sz="2400" b="1" dirty="0"/>
              <a:t>Join us on Twitter!</a:t>
            </a:r>
          </a:p>
          <a:p>
            <a:r>
              <a:rPr lang="en-US" sz="1600" dirty="0"/>
              <a:t>@</a:t>
            </a:r>
            <a:r>
              <a:rPr lang="en-US" sz="1600" dirty="0" err="1"/>
              <a:t>SupportEduc</a:t>
            </a:r>
            <a:endParaRPr lang="en-US" sz="1600" dirty="0"/>
          </a:p>
          <a:p>
            <a:r>
              <a:rPr lang="en-US" sz="1600" dirty="0"/>
              <a:t>#</a:t>
            </a:r>
            <a:r>
              <a:rPr lang="en-US" sz="1600" dirty="0" err="1"/>
              <a:t>UnlockingELsPotential</a:t>
            </a:r>
            <a:endParaRPr lang="en-US" sz="1600" dirty="0"/>
          </a:p>
        </p:txBody>
      </p:sp>
      <p:sp>
        <p:nvSpPr>
          <p:cNvPr id="5" name="Slide Number Placeholder 4">
            <a:extLst>
              <a:ext uri="{FF2B5EF4-FFF2-40B4-BE49-F238E27FC236}">
                <a16:creationId xmlns:a16="http://schemas.microsoft.com/office/drawing/2014/main" id="{1B1FB46E-B788-9149-81E3-C24FE015CC86}"/>
              </a:ext>
            </a:extLst>
          </p:cNvPr>
          <p:cNvSpPr>
            <a:spLocks noGrp="1"/>
          </p:cNvSpPr>
          <p:nvPr>
            <p:ph type="sldNum" sz="quarter" idx="14"/>
          </p:nvPr>
        </p:nvSpPr>
        <p:spPr/>
        <p:txBody>
          <a:bodyPr/>
          <a:lstStyle/>
          <a:p>
            <a:fld id="{AC0B22CB-5A8F-A645-9F1B-055478FF4CA5}" type="slidenum">
              <a:rPr lang="en-US" smtClean="0"/>
              <a:t>4</a:t>
            </a:fld>
            <a:endParaRPr lang="en-US" dirty="0"/>
          </a:p>
        </p:txBody>
      </p:sp>
    </p:spTree>
    <p:extLst>
      <p:ext uri="{BB962C8B-B14F-4D97-AF65-F5344CB8AC3E}">
        <p14:creationId xmlns:p14="http://schemas.microsoft.com/office/powerpoint/2010/main" val="3259772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1E2191-801D-41A3-82DE-55EC400E9551}"/>
              </a:ext>
            </a:extLst>
          </p:cNvPr>
          <p:cNvSpPr>
            <a:spLocks noGrp="1"/>
          </p:cNvSpPr>
          <p:nvPr>
            <p:ph type="title"/>
          </p:nvPr>
        </p:nvSpPr>
        <p:spPr/>
        <p:txBody>
          <a:bodyPr>
            <a:normAutofit/>
          </a:bodyPr>
          <a:lstStyle/>
          <a:p>
            <a:r>
              <a:rPr lang="en-US" b="1" dirty="0"/>
              <a:t>Stop and Think: </a:t>
            </a:r>
            <a:r>
              <a:rPr lang="en-US" dirty="0"/>
              <a:t>Word Level Strategies </a:t>
            </a:r>
          </a:p>
        </p:txBody>
      </p:sp>
      <p:sp>
        <p:nvSpPr>
          <p:cNvPr id="8" name="Content Placeholder 7">
            <a:extLst>
              <a:ext uri="{FF2B5EF4-FFF2-40B4-BE49-F238E27FC236}">
                <a16:creationId xmlns:a16="http://schemas.microsoft.com/office/drawing/2014/main" id="{8D6F373B-9F0D-411A-86AA-0EA6A75FA079}"/>
              </a:ext>
            </a:extLst>
          </p:cNvPr>
          <p:cNvSpPr>
            <a:spLocks noGrp="1"/>
          </p:cNvSpPr>
          <p:nvPr>
            <p:ph sz="quarter" idx="11"/>
          </p:nvPr>
        </p:nvSpPr>
        <p:spPr>
          <a:xfrm>
            <a:off x="571500" y="1828800"/>
            <a:ext cx="4000500" cy="3200400"/>
          </a:xfrm>
        </p:spPr>
        <p:txBody>
          <a:bodyPr>
            <a:normAutofit/>
          </a:bodyPr>
          <a:lstStyle/>
          <a:p>
            <a:pPr marL="228600" indent="-228600">
              <a:lnSpc>
                <a:spcPts val="2800"/>
              </a:lnSpc>
              <a:spcBef>
                <a:spcPts val="0"/>
              </a:spcBef>
              <a:spcAft>
                <a:spcPts val="1200"/>
              </a:spcAft>
            </a:pPr>
            <a:r>
              <a:rPr lang="en-US" sz="2400" dirty="0"/>
              <a:t>What word level strategies do you currently use?</a:t>
            </a:r>
          </a:p>
          <a:p>
            <a:pPr marL="228600" indent="-228600">
              <a:lnSpc>
                <a:spcPts val="2800"/>
              </a:lnSpc>
              <a:spcBef>
                <a:spcPts val="0"/>
              </a:spcBef>
              <a:spcAft>
                <a:spcPts val="1200"/>
              </a:spcAft>
            </a:pPr>
            <a:r>
              <a:rPr lang="en-US" sz="2400" dirty="0"/>
              <a:t>Which word level strategies would you like to add to your instruction? </a:t>
            </a:r>
          </a:p>
        </p:txBody>
      </p:sp>
      <p:sp>
        <p:nvSpPr>
          <p:cNvPr id="2" name="Slide Number Placeholder 1">
            <a:extLst>
              <a:ext uri="{FF2B5EF4-FFF2-40B4-BE49-F238E27FC236}">
                <a16:creationId xmlns:a16="http://schemas.microsoft.com/office/drawing/2014/main" id="{398B1B4F-3C16-4E99-ADE1-9C07ABB9B5B6}"/>
              </a:ext>
            </a:extLst>
          </p:cNvPr>
          <p:cNvSpPr>
            <a:spLocks noGrp="1"/>
          </p:cNvSpPr>
          <p:nvPr>
            <p:ph type="sldNum" sz="quarter" idx="14"/>
          </p:nvPr>
        </p:nvSpPr>
        <p:spPr/>
        <p:txBody>
          <a:bodyPr/>
          <a:lstStyle/>
          <a:p>
            <a:fld id="{AC0B22CB-5A8F-A645-9F1B-055478FF4CA5}" type="slidenum">
              <a:rPr lang="en-US" smtClean="0"/>
              <a:t>40</a:t>
            </a:fld>
            <a:endParaRPr lang="en-US"/>
          </a:p>
        </p:txBody>
      </p:sp>
      <p:pic>
        <p:nvPicPr>
          <p:cNvPr id="14" name="Content Placeholder 8" descr="Stop and Think Icon.">
            <a:extLst>
              <a:ext uri="{FF2B5EF4-FFF2-40B4-BE49-F238E27FC236}">
                <a16:creationId xmlns:a16="http://schemas.microsoft.com/office/drawing/2014/main" id="{E6B87E49-6CC6-4641-A0A9-A185D01514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99" t="22570" r="15143" b="13428"/>
          <a:stretch/>
        </p:blipFill>
        <p:spPr>
          <a:xfrm>
            <a:off x="5097780" y="2682241"/>
            <a:ext cx="3474720" cy="2560320"/>
          </a:xfrm>
          <a:prstGeom prst="rect">
            <a:avLst/>
          </a:prstGeom>
          <a:noFill/>
        </p:spPr>
      </p:pic>
    </p:spTree>
    <p:extLst>
      <p:ext uri="{BB962C8B-B14F-4D97-AF65-F5344CB8AC3E}">
        <p14:creationId xmlns:p14="http://schemas.microsoft.com/office/powerpoint/2010/main" val="1450686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F053-45CD-824B-BAEB-20FF9B936886}"/>
              </a:ext>
            </a:extLst>
          </p:cNvPr>
          <p:cNvSpPr>
            <a:spLocks noGrp="1"/>
          </p:cNvSpPr>
          <p:nvPr>
            <p:ph type="title"/>
          </p:nvPr>
        </p:nvSpPr>
        <p:spPr>
          <a:xfrm>
            <a:off x="707091" y="3280888"/>
            <a:ext cx="5586133" cy="1434548"/>
          </a:xfrm>
        </p:spPr>
        <p:txBody>
          <a:bodyPr>
            <a:noAutofit/>
          </a:bodyPr>
          <a:lstStyle/>
          <a:p>
            <a:r>
              <a:rPr lang="en-US" sz="4400" dirty="0"/>
              <a:t>Exploring Strategies at the Sentence Level</a:t>
            </a:r>
          </a:p>
        </p:txBody>
      </p:sp>
    </p:spTree>
    <p:extLst>
      <p:ext uri="{BB962C8B-B14F-4D97-AF65-F5344CB8AC3E}">
        <p14:creationId xmlns:p14="http://schemas.microsoft.com/office/powerpoint/2010/main" val="1018704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A8D478-2D28-411B-BDC3-CCE5849CAC18}"/>
              </a:ext>
            </a:extLst>
          </p:cNvPr>
          <p:cNvSpPr>
            <a:spLocks noGrp="1"/>
          </p:cNvSpPr>
          <p:nvPr>
            <p:ph type="title"/>
          </p:nvPr>
        </p:nvSpPr>
        <p:spPr/>
        <p:txBody>
          <a:bodyPr lIns="1097280" anchor="ctr">
            <a:normAutofit/>
          </a:bodyPr>
          <a:lstStyle/>
          <a:p>
            <a:pPr>
              <a:lnSpc>
                <a:spcPct val="90000"/>
              </a:lnSpc>
            </a:pPr>
            <a:r>
              <a:rPr lang="en-US" sz="2400" dirty="0"/>
              <a:t>Academic Language Awareness Checklist – </a:t>
            </a:r>
            <a:br>
              <a:rPr lang="en-US" sz="2400" dirty="0"/>
            </a:br>
            <a:r>
              <a:rPr lang="en-US" sz="2400" dirty="0"/>
              <a:t>Sentence Level </a:t>
            </a:r>
          </a:p>
        </p:txBody>
      </p:sp>
      <p:pic>
        <p:nvPicPr>
          <p:cNvPr id="10" name="Content Placeholder 12" descr="Tools Packet icon">
            <a:extLst>
              <a:ext uri="{FF2B5EF4-FFF2-40B4-BE49-F238E27FC236}">
                <a16:creationId xmlns:a16="http://schemas.microsoft.com/office/drawing/2014/main" id="{E6FA769B-B9E8-F944-A02B-D2AC6F9F51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585" y="623537"/>
            <a:ext cx="586273" cy="623088"/>
          </a:xfrm>
          <a:prstGeom prst="rect">
            <a:avLst/>
          </a:prstGeom>
        </p:spPr>
      </p:pic>
      <p:pic>
        <p:nvPicPr>
          <p:cNvPr id="13" name="Content Placeholder 6" descr="Screenshot of a chart labeled Grammar or Syntax">
            <a:extLst>
              <a:ext uri="{FF2B5EF4-FFF2-40B4-BE49-F238E27FC236}">
                <a16:creationId xmlns:a16="http://schemas.microsoft.com/office/drawing/2014/main" id="{D342BE5D-4891-204D-8528-7ED1F3F61BF1}"/>
              </a:ext>
            </a:extLst>
          </p:cNvPr>
          <p:cNvPicPr>
            <a:picLocks noGrp="1" noChangeAspect="1"/>
          </p:cNvPicPr>
          <p:nvPr>
            <p:ph type="pic" sz="quarter" idx="12"/>
          </p:nvPr>
        </p:nvPicPr>
        <p:blipFill rotWithShape="1">
          <a:blip r:embed="rId4"/>
          <a:srcRect l="95" t="2112" r="500" b="-2112"/>
          <a:stretch/>
        </p:blipFill>
        <p:spPr>
          <a:xfrm>
            <a:off x="351239" y="2110291"/>
            <a:ext cx="8441522" cy="3160955"/>
          </a:xfrm>
          <a:noFill/>
        </p:spPr>
      </p:pic>
      <p:sp>
        <p:nvSpPr>
          <p:cNvPr id="2" name="Slide Number Placeholder 1">
            <a:extLst>
              <a:ext uri="{FF2B5EF4-FFF2-40B4-BE49-F238E27FC236}">
                <a16:creationId xmlns:a16="http://schemas.microsoft.com/office/drawing/2014/main" id="{28487F3D-E557-412A-88E2-3D0BEECCD435}"/>
              </a:ext>
            </a:extLst>
          </p:cNvPr>
          <p:cNvSpPr>
            <a:spLocks noGrp="1"/>
          </p:cNvSpPr>
          <p:nvPr>
            <p:ph type="sldNum" sz="quarter" idx="14"/>
          </p:nvPr>
        </p:nvSpPr>
        <p:spPr/>
        <p:txBody>
          <a:bodyPr anchor="ctr">
            <a:normAutofit/>
          </a:bodyPr>
          <a:lstStyle/>
          <a:p>
            <a:pPr>
              <a:spcAft>
                <a:spcPts val="600"/>
              </a:spcAft>
            </a:pPr>
            <a:fld id="{AC0B22CB-5A8F-A645-9F1B-055478FF4CA5}" type="slidenum">
              <a:rPr lang="en-US" smtClean="0"/>
              <a:pPr>
                <a:spcAft>
                  <a:spcPts val="600"/>
                </a:spcAft>
              </a:pPr>
              <a:t>42</a:t>
            </a:fld>
            <a:endParaRPr lang="en-US"/>
          </a:p>
        </p:txBody>
      </p:sp>
    </p:spTree>
    <p:extLst>
      <p:ext uri="{BB962C8B-B14F-4D97-AF65-F5344CB8AC3E}">
        <p14:creationId xmlns:p14="http://schemas.microsoft.com/office/powerpoint/2010/main" val="3449786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lIns="1097280">
            <a:normAutofit/>
          </a:bodyPr>
          <a:lstStyle/>
          <a:p>
            <a:r>
              <a:rPr lang="en-US" sz="2800" dirty="0"/>
              <a:t>Strategies for Supporting ELLs at the </a:t>
            </a:r>
            <a:br>
              <a:rPr lang="en-US" sz="2800" dirty="0"/>
            </a:br>
            <a:r>
              <a:rPr lang="en-US" sz="2800" dirty="0"/>
              <a:t>Sentence Level</a:t>
            </a:r>
          </a:p>
        </p:txBody>
      </p:sp>
      <p:pic>
        <p:nvPicPr>
          <p:cNvPr id="15" name="Picture 14" descr="Padlet icon">
            <a:extLst>
              <a:ext uri="{FF2B5EF4-FFF2-40B4-BE49-F238E27FC236}">
                <a16:creationId xmlns:a16="http://schemas.microsoft.com/office/drawing/2014/main" id="{1A2980C3-833B-7247-B4A8-53F39D5AB3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258" y="650686"/>
            <a:ext cx="693083" cy="520871"/>
          </a:xfrm>
          <a:prstGeom prst="rect">
            <a:avLst/>
          </a:prstGeom>
        </p:spPr>
      </p:pic>
      <p:sp>
        <p:nvSpPr>
          <p:cNvPr id="6" name="Content Placeholder 5">
            <a:extLst>
              <a:ext uri="{FF2B5EF4-FFF2-40B4-BE49-F238E27FC236}">
                <a16:creationId xmlns:a16="http://schemas.microsoft.com/office/drawing/2014/main" id="{C956DE27-84D2-CA4D-9155-EEDFF1EF0538}"/>
              </a:ext>
            </a:extLst>
          </p:cNvPr>
          <p:cNvSpPr>
            <a:spLocks noGrp="1"/>
          </p:cNvSpPr>
          <p:nvPr>
            <p:ph sz="quarter" idx="11"/>
          </p:nvPr>
        </p:nvSpPr>
        <p:spPr>
          <a:xfrm>
            <a:off x="685799" y="1825614"/>
            <a:ext cx="5539384" cy="2023982"/>
          </a:xfrm>
        </p:spPr>
        <p:txBody>
          <a:bodyPr/>
          <a:lstStyle/>
          <a:p>
            <a:pPr marL="228600" indent="-457200">
              <a:lnSpc>
                <a:spcPct val="200000"/>
              </a:lnSpc>
              <a:spcBef>
                <a:spcPts val="0"/>
              </a:spcBef>
              <a:buSzPct val="102000"/>
              <a:buFont typeface="+mj-lt"/>
              <a:buAutoNum type="arabicPeriod"/>
            </a:pPr>
            <a:r>
              <a:rPr lang="en-US" sz="2800" dirty="0"/>
              <a:t>Unpacking juicy sentences</a:t>
            </a:r>
          </a:p>
          <a:p>
            <a:pPr marL="228600" indent="-457200">
              <a:lnSpc>
                <a:spcPct val="200000"/>
              </a:lnSpc>
              <a:spcBef>
                <a:spcPts val="0"/>
              </a:spcBef>
              <a:buFont typeface="+mj-lt"/>
              <a:buAutoNum type="arabicPeriod"/>
            </a:pPr>
            <a:r>
              <a:rPr lang="en-US" sz="2800" dirty="0"/>
              <a:t>Mentor sentences</a:t>
            </a:r>
            <a:endParaRPr lang="en-US" dirty="0"/>
          </a:p>
        </p:txBody>
      </p:sp>
      <p:pic>
        <p:nvPicPr>
          <p:cNvPr id="14" name="Picture Placeholder 13">
            <a:extLst>
              <a:ext uri="{FF2B5EF4-FFF2-40B4-BE49-F238E27FC236}">
                <a16:creationId xmlns:a16="http://schemas.microsoft.com/office/drawing/2014/main" id="{C4272BAF-DE23-EC4A-852B-4E687A304C0A}"/>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4"/>
          <a:srcRect l="-1631" r="-1782"/>
          <a:stretch/>
        </p:blipFill>
        <p:spPr>
          <a:xfrm>
            <a:off x="4394835" y="3424652"/>
            <a:ext cx="4206240" cy="2491292"/>
          </a:xfrm>
          <a:prstGeom prst="rect">
            <a:avLst/>
          </a:prstGeom>
        </p:spPr>
      </p:pic>
      <p:sp>
        <p:nvSpPr>
          <p:cNvPr id="3" name="Slide Number Placeholder 2"/>
          <p:cNvSpPr>
            <a:spLocks noGrp="1"/>
          </p:cNvSpPr>
          <p:nvPr>
            <p:ph type="sldNum" sz="quarter" idx="14"/>
          </p:nvPr>
        </p:nvSpPr>
        <p:spPr/>
        <p:txBody>
          <a:bodyPr/>
          <a:lstStyle/>
          <a:p>
            <a:fld id="{AC0B22CB-5A8F-A645-9F1B-055478FF4CA5}" type="slidenum">
              <a:rPr lang="en-US" smtClean="0"/>
              <a:t>43</a:t>
            </a:fld>
            <a:endParaRPr lang="en-US" dirty="0"/>
          </a:p>
        </p:txBody>
      </p:sp>
    </p:spTree>
    <p:extLst>
      <p:ext uri="{BB962C8B-B14F-4D97-AF65-F5344CB8AC3E}">
        <p14:creationId xmlns:p14="http://schemas.microsoft.com/office/powerpoint/2010/main" val="1679955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1. Unpacking Juicy Sentences – a</a:t>
            </a:r>
          </a:p>
        </p:txBody>
      </p:sp>
      <p:sp>
        <p:nvSpPr>
          <p:cNvPr id="4" name="Text Placeholder 3"/>
          <p:cNvSpPr>
            <a:spLocks noGrp="1"/>
          </p:cNvSpPr>
          <p:nvPr>
            <p:ph sz="quarter" idx="11"/>
          </p:nvPr>
        </p:nvSpPr>
        <p:spPr>
          <a:xfrm>
            <a:off x="542925" y="2013788"/>
            <a:ext cx="7380195" cy="3490541"/>
          </a:xfrm>
        </p:spPr>
        <p:txBody>
          <a:bodyPr>
            <a:normAutofit/>
          </a:bodyPr>
          <a:lstStyle/>
          <a:p>
            <a:pPr marL="0" indent="0">
              <a:spcBef>
                <a:spcPts val="0"/>
              </a:spcBef>
              <a:spcAft>
                <a:spcPts val="1200"/>
              </a:spcAft>
              <a:buNone/>
            </a:pPr>
            <a:r>
              <a:rPr lang="en-US" sz="2800" dirty="0"/>
              <a:t>Selected sentences should</a:t>
            </a:r>
            <a:r>
              <a:rPr lang="is-IS" sz="2800" dirty="0"/>
              <a:t>…</a:t>
            </a:r>
          </a:p>
          <a:p>
            <a:pPr marL="228600" indent="-228600" fontAlgn="base">
              <a:lnSpc>
                <a:spcPts val="2800"/>
              </a:lnSpc>
              <a:spcBef>
                <a:spcPts val="0"/>
              </a:spcBef>
              <a:spcAft>
                <a:spcPts val="1200"/>
              </a:spcAft>
            </a:pPr>
            <a:r>
              <a:rPr lang="en-US" sz="2200" dirty="0"/>
              <a:t>Come from a complex text </a:t>
            </a:r>
          </a:p>
          <a:p>
            <a:pPr marL="228600" indent="-228600" fontAlgn="base">
              <a:lnSpc>
                <a:spcPts val="2800"/>
              </a:lnSpc>
              <a:spcBef>
                <a:spcPts val="0"/>
              </a:spcBef>
              <a:spcAft>
                <a:spcPts val="1200"/>
              </a:spcAft>
            </a:pPr>
            <a:r>
              <a:rPr lang="en-US" sz="2200" dirty="0"/>
              <a:t>Be relevant to the content and skills of unit </a:t>
            </a:r>
          </a:p>
          <a:p>
            <a:pPr marL="228600" indent="-228600" fontAlgn="base">
              <a:lnSpc>
                <a:spcPts val="2800"/>
              </a:lnSpc>
              <a:spcBef>
                <a:spcPts val="0"/>
              </a:spcBef>
              <a:spcAft>
                <a:spcPts val="1200"/>
              </a:spcAft>
            </a:pPr>
            <a:r>
              <a:rPr lang="en-US" sz="2200" dirty="0"/>
              <a:t>Contain language functions related to content and academic tasks </a:t>
            </a:r>
          </a:p>
          <a:p>
            <a:pPr marL="228600" indent="-228600" fontAlgn="base">
              <a:lnSpc>
                <a:spcPts val="2800"/>
              </a:lnSpc>
              <a:spcBef>
                <a:spcPts val="0"/>
              </a:spcBef>
              <a:spcAft>
                <a:spcPts val="1200"/>
              </a:spcAft>
            </a:pPr>
            <a:r>
              <a:rPr lang="en-US" sz="2200" dirty="0"/>
              <a:t>Contain complex language structures</a:t>
            </a:r>
          </a:p>
          <a:p>
            <a:pPr marL="228600" indent="-228600" fontAlgn="base">
              <a:lnSpc>
                <a:spcPts val="2800"/>
              </a:lnSpc>
              <a:spcBef>
                <a:spcPts val="0"/>
              </a:spcBef>
              <a:spcAft>
                <a:spcPts val="1200"/>
              </a:spcAft>
            </a:pPr>
            <a:r>
              <a:rPr lang="en-US" sz="2200" dirty="0"/>
              <a:t>Contain academic vocabulary or figurative language </a:t>
            </a:r>
          </a:p>
          <a:p>
            <a:endParaRPr lang="en-US" dirty="0"/>
          </a:p>
          <a:p>
            <a:endParaRPr lang="en-US" dirty="0"/>
          </a:p>
        </p:txBody>
      </p:sp>
      <p:sp>
        <p:nvSpPr>
          <p:cNvPr id="7" name="Content Placeholder 6">
            <a:extLst>
              <a:ext uri="{FF2B5EF4-FFF2-40B4-BE49-F238E27FC236}">
                <a16:creationId xmlns:a16="http://schemas.microsoft.com/office/drawing/2014/main" id="{0371FE9A-D2E5-5143-904B-0F7BE8F9764F}"/>
              </a:ext>
            </a:extLst>
          </p:cNvPr>
          <p:cNvSpPr>
            <a:spLocks noGrp="1"/>
          </p:cNvSpPr>
          <p:nvPr>
            <p:ph sz="quarter" idx="13"/>
          </p:nvPr>
        </p:nvSpPr>
        <p:spPr>
          <a:xfrm>
            <a:off x="400050" y="6183867"/>
            <a:ext cx="8343900" cy="215444"/>
          </a:xfrm>
        </p:spPr>
        <p:txBody>
          <a:bodyPr/>
          <a:lstStyle/>
          <a:p>
            <a:r>
              <a:rPr lang="en-US" sz="1400" dirty="0"/>
              <a:t>Jepson &amp; </a:t>
            </a:r>
            <a:r>
              <a:rPr lang="en-US" sz="1400" dirty="0" err="1"/>
              <a:t>Vilen</a:t>
            </a:r>
            <a:r>
              <a:rPr lang="en-US" sz="1400" dirty="0"/>
              <a:t>, 2018</a:t>
            </a:r>
          </a:p>
        </p:txBody>
      </p:sp>
      <p:sp>
        <p:nvSpPr>
          <p:cNvPr id="2" name="Slide Number Placeholder 1"/>
          <p:cNvSpPr>
            <a:spLocks noGrp="1"/>
          </p:cNvSpPr>
          <p:nvPr>
            <p:ph type="sldNum" sz="quarter" idx="14"/>
          </p:nvPr>
        </p:nvSpPr>
        <p:spPr/>
        <p:txBody>
          <a:bodyPr/>
          <a:lstStyle/>
          <a:p>
            <a:fld id="{AC0B22CB-5A8F-A645-9F1B-055478FF4CA5}" type="slidenum">
              <a:rPr lang="en-US" smtClean="0"/>
              <a:t>44</a:t>
            </a:fld>
            <a:endParaRPr lang="en-US" dirty="0"/>
          </a:p>
        </p:txBody>
      </p:sp>
    </p:spTree>
    <p:extLst>
      <p:ext uri="{BB962C8B-B14F-4D97-AF65-F5344CB8AC3E}">
        <p14:creationId xmlns:p14="http://schemas.microsoft.com/office/powerpoint/2010/main" val="2061404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560E4380-5143-A444-9B4A-D22DF3E438F3}"/>
              </a:ext>
            </a:extLst>
          </p:cNvPr>
          <p:cNvSpPr>
            <a:spLocks noGrp="1"/>
          </p:cNvSpPr>
          <p:nvPr>
            <p:ph type="title"/>
          </p:nvPr>
        </p:nvSpPr>
        <p:spPr/>
        <p:txBody>
          <a:bodyPr>
            <a:normAutofit/>
          </a:bodyPr>
          <a:lstStyle/>
          <a:p>
            <a:r>
              <a:rPr lang="en-US" dirty="0"/>
              <a:t>1. Unpacking Juicy Sentences – b</a:t>
            </a:r>
          </a:p>
        </p:txBody>
      </p:sp>
      <p:sp>
        <p:nvSpPr>
          <p:cNvPr id="7" name="Text Placeholder 6"/>
          <p:cNvSpPr>
            <a:spLocks noGrp="1"/>
          </p:cNvSpPr>
          <p:nvPr>
            <p:ph sz="quarter" idx="11"/>
          </p:nvPr>
        </p:nvSpPr>
        <p:spPr>
          <a:xfrm>
            <a:off x="400050" y="1898046"/>
            <a:ext cx="4243669" cy="3330389"/>
          </a:xfrm>
        </p:spPr>
        <p:txBody>
          <a:bodyPr>
            <a:normAutofit/>
          </a:bodyPr>
          <a:lstStyle/>
          <a:p>
            <a:pPr marL="0" indent="0">
              <a:buNone/>
            </a:pPr>
            <a:r>
              <a:rPr lang="en-US" sz="2400" dirty="0"/>
              <a:t>Consider this sentence: </a:t>
            </a:r>
          </a:p>
          <a:p>
            <a:pPr marL="0" indent="-228600">
              <a:lnSpc>
                <a:spcPts val="2400"/>
              </a:lnSpc>
              <a:spcBef>
                <a:spcPts val="0"/>
              </a:spcBef>
              <a:spcAft>
                <a:spcPts val="1200"/>
              </a:spcAft>
              <a:buNone/>
            </a:pPr>
            <a:r>
              <a:rPr lang="en-US" sz="2000" dirty="0">
                <a:solidFill>
                  <a:srgbClr val="116CA8"/>
                </a:solidFill>
              </a:rPr>
              <a:t>“Since most owls feed upon a variety of animals, owl abundance is not limited by the rise and fall in numbers of any one prey species.” </a:t>
            </a:r>
          </a:p>
          <a:p>
            <a:pPr marL="228600" indent="-228600">
              <a:lnSpc>
                <a:spcPts val="2400"/>
              </a:lnSpc>
              <a:spcBef>
                <a:spcPts val="0"/>
              </a:spcBef>
              <a:spcAft>
                <a:spcPts val="1200"/>
              </a:spcAft>
            </a:pPr>
            <a:r>
              <a:rPr lang="en-US" sz="2000" dirty="0"/>
              <a:t>Divide the sentence into chunks. </a:t>
            </a:r>
          </a:p>
          <a:p>
            <a:pPr marL="228600" indent="-228600">
              <a:lnSpc>
                <a:spcPts val="2400"/>
              </a:lnSpc>
              <a:spcBef>
                <a:spcPts val="0"/>
              </a:spcBef>
              <a:spcAft>
                <a:spcPts val="1200"/>
              </a:spcAft>
            </a:pPr>
            <a:r>
              <a:rPr lang="en-US" sz="2000" dirty="0"/>
              <a:t>Then summarize each chunk in your own words.</a:t>
            </a:r>
            <a:endParaRPr lang="en-US" dirty="0"/>
          </a:p>
        </p:txBody>
      </p:sp>
      <p:sp>
        <p:nvSpPr>
          <p:cNvPr id="5" name="Content Placeholder 4">
            <a:extLst>
              <a:ext uri="{FF2B5EF4-FFF2-40B4-BE49-F238E27FC236}">
                <a16:creationId xmlns:a16="http://schemas.microsoft.com/office/drawing/2014/main" id="{88914B24-8B04-7745-B7E1-0B0D7EFE56B5}"/>
              </a:ext>
            </a:extLst>
          </p:cNvPr>
          <p:cNvSpPr>
            <a:spLocks noGrp="1"/>
          </p:cNvSpPr>
          <p:nvPr>
            <p:ph sz="quarter" idx="13"/>
          </p:nvPr>
        </p:nvSpPr>
        <p:spPr>
          <a:xfrm>
            <a:off x="400050" y="5482549"/>
            <a:ext cx="8343900" cy="682238"/>
          </a:xfrm>
        </p:spPr>
        <p:txBody>
          <a:bodyPr/>
          <a:lstStyle/>
          <a:p>
            <a:r>
              <a:rPr lang="en-US" sz="1200" dirty="0" err="1">
                <a:solidFill>
                  <a:srgbClr val="116CA8"/>
                </a:solidFill>
              </a:rPr>
              <a:t>Staehr</a:t>
            </a:r>
            <a:r>
              <a:rPr lang="en-US" sz="1200" dirty="0">
                <a:solidFill>
                  <a:srgbClr val="116CA8"/>
                </a:solidFill>
              </a:rPr>
              <a:t> </a:t>
            </a:r>
            <a:r>
              <a:rPr lang="en-US" sz="1200" dirty="0" err="1">
                <a:solidFill>
                  <a:srgbClr val="116CA8"/>
                </a:solidFill>
              </a:rPr>
              <a:t>Fenner</a:t>
            </a:r>
            <a:r>
              <a:rPr lang="en-US" sz="1200" dirty="0">
                <a:solidFill>
                  <a:srgbClr val="116CA8"/>
                </a:solidFill>
              </a:rPr>
              <a:t> &amp; Snyder, 2017, p. 132; adapted from Wong Fillmore &amp; Fillmore, 2012 and California Department of Education, 2014</a:t>
            </a:r>
          </a:p>
          <a:p>
            <a:r>
              <a:rPr lang="en-US" sz="1200" dirty="0">
                <a:solidFill>
                  <a:srgbClr val="116CA8"/>
                </a:solidFill>
              </a:rPr>
              <a:t>Text Source: Government of Alberta, 2009</a:t>
            </a:r>
          </a:p>
        </p:txBody>
      </p:sp>
      <p:sp>
        <p:nvSpPr>
          <p:cNvPr id="4" name="Slide Number Placeholder 3"/>
          <p:cNvSpPr>
            <a:spLocks noGrp="1"/>
          </p:cNvSpPr>
          <p:nvPr>
            <p:ph type="sldNum" sz="quarter" idx="14"/>
          </p:nvPr>
        </p:nvSpPr>
        <p:spPr/>
        <p:txBody>
          <a:bodyPr/>
          <a:lstStyle/>
          <a:p>
            <a:fld id="{E56786DD-65B3-485A-9860-A21932A0261C}" type="slidenum">
              <a:rPr lang="en-US" smtClean="0"/>
              <a:t>45</a:t>
            </a:fld>
            <a:endParaRPr lang="en-US" dirty="0"/>
          </a:p>
        </p:txBody>
      </p:sp>
      <p:pic>
        <p:nvPicPr>
          <p:cNvPr id="9" name="Picture Placeholder 8" descr="Picture of an owl.">
            <a:extLst>
              <a:ext uri="{FF2B5EF4-FFF2-40B4-BE49-F238E27FC236}">
                <a16:creationId xmlns:a16="http://schemas.microsoft.com/office/drawing/2014/main" id="{C2A86E74-4CB8-B645-A24A-A07B65092D48}"/>
              </a:ext>
              <a:ext uri="{C183D7F6-B498-43B3-948B-1728B52AA6E4}">
                <adec:decorative xmlns:adec="http://schemas.microsoft.com/office/drawing/2017/decorative" val="0"/>
              </a:ext>
            </a:extLst>
          </p:cNvPr>
          <p:cNvPicPr>
            <a:picLocks noGrp="1" noChangeAspect="1"/>
          </p:cNvPicPr>
          <p:nvPr>
            <p:ph type="pic" sz="quarter" idx="12"/>
          </p:nvPr>
        </p:nvPicPr>
        <p:blipFill rotWithShape="1">
          <a:blip r:embed="rId3"/>
          <a:srcRect l="12792" t="12947" r="11850" b="1336"/>
          <a:stretch/>
        </p:blipFill>
        <p:spPr>
          <a:xfrm>
            <a:off x="4964655" y="2151070"/>
            <a:ext cx="3657600" cy="2743200"/>
          </a:xfrm>
          <a:prstGeom prst="rect">
            <a:avLst/>
          </a:prstGeom>
        </p:spPr>
      </p:pic>
    </p:spTree>
    <p:extLst>
      <p:ext uri="{BB962C8B-B14F-4D97-AF65-F5344CB8AC3E}">
        <p14:creationId xmlns:p14="http://schemas.microsoft.com/office/powerpoint/2010/main" val="364898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0A6DFB-0D60-4828-B21C-051AE8835348}"/>
              </a:ext>
            </a:extLst>
          </p:cNvPr>
          <p:cNvSpPr>
            <a:spLocks noGrp="1"/>
          </p:cNvSpPr>
          <p:nvPr>
            <p:ph type="title"/>
          </p:nvPr>
        </p:nvSpPr>
        <p:spPr/>
        <p:txBody>
          <a:bodyPr>
            <a:normAutofit/>
          </a:bodyPr>
          <a:lstStyle/>
          <a:p>
            <a:r>
              <a:rPr lang="en-US" dirty="0"/>
              <a:t>1. Unpacking Juicy Sentences Example</a:t>
            </a:r>
          </a:p>
        </p:txBody>
      </p:sp>
      <p:sp>
        <p:nvSpPr>
          <p:cNvPr id="7" name="Rectangle 1">
            <a:extLst>
              <a:ext uri="{FF2B5EF4-FFF2-40B4-BE49-F238E27FC236}">
                <a16:creationId xmlns:a16="http://schemas.microsoft.com/office/drawing/2014/main" id="{F675B0E9-CEFD-40F6-9C66-DD1BF812D7F8}"/>
              </a:ext>
            </a:extLst>
          </p:cNvPr>
          <p:cNvSpPr>
            <a:spLocks noGrp="1" noChangeArrowheads="1"/>
          </p:cNvSpPr>
          <p:nvPr>
            <p:ph sz="quarter" idx="10"/>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759BEA5A-4C8A-427E-9E68-6B375FD3B327}"/>
              </a:ext>
            </a:extLst>
          </p:cNvPr>
          <p:cNvSpPr>
            <a:spLocks noGrp="1"/>
          </p:cNvSpPr>
          <p:nvPr>
            <p:ph type="sldNum" sz="quarter" idx="14"/>
          </p:nvPr>
        </p:nvSpPr>
        <p:spPr/>
        <p:txBody>
          <a:bodyPr/>
          <a:lstStyle/>
          <a:p>
            <a:fld id="{AC0B22CB-5A8F-A645-9F1B-055478FF4CA5}" type="slidenum">
              <a:rPr lang="en-US" smtClean="0"/>
              <a:t>46</a:t>
            </a:fld>
            <a:endParaRPr lang="en-US" dirty="0"/>
          </a:p>
        </p:txBody>
      </p:sp>
      <p:graphicFrame>
        <p:nvGraphicFramePr>
          <p:cNvPr id="6" name="Table 5">
            <a:extLst>
              <a:ext uri="{FF2B5EF4-FFF2-40B4-BE49-F238E27FC236}">
                <a16:creationId xmlns:a16="http://schemas.microsoft.com/office/drawing/2014/main" id="{11CBDE8C-99EA-401C-B6C4-5E6197F06CB8}"/>
              </a:ext>
            </a:extLst>
          </p:cNvPr>
          <p:cNvGraphicFramePr>
            <a:graphicFrameLocks noGrp="1"/>
          </p:cNvGraphicFramePr>
          <p:nvPr>
            <p:extLst>
              <p:ext uri="{D42A27DB-BD31-4B8C-83A1-F6EECF244321}">
                <p14:modId xmlns:p14="http://schemas.microsoft.com/office/powerpoint/2010/main" val="2545809497"/>
              </p:ext>
            </p:extLst>
          </p:nvPr>
        </p:nvGraphicFramePr>
        <p:xfrm>
          <a:off x="685800" y="1789669"/>
          <a:ext cx="7932982" cy="3644900"/>
        </p:xfrm>
        <a:graphic>
          <a:graphicData uri="http://schemas.openxmlformats.org/drawingml/2006/table">
            <a:tbl>
              <a:tblPr firstRow="1"/>
              <a:tblGrid>
                <a:gridCol w="3966491">
                  <a:extLst>
                    <a:ext uri="{9D8B030D-6E8A-4147-A177-3AD203B41FA5}">
                      <a16:colId xmlns:a16="http://schemas.microsoft.com/office/drawing/2014/main" val="3719127511"/>
                    </a:ext>
                  </a:extLst>
                </a:gridCol>
                <a:gridCol w="3966491">
                  <a:extLst>
                    <a:ext uri="{9D8B030D-6E8A-4147-A177-3AD203B41FA5}">
                      <a16:colId xmlns:a16="http://schemas.microsoft.com/office/drawing/2014/main" val="2458712769"/>
                    </a:ext>
                  </a:extLst>
                </a:gridCol>
              </a:tblGrid>
              <a:tr h="0">
                <a:tc>
                  <a:txBody>
                    <a:bodyPr/>
                    <a:lstStyle/>
                    <a:p>
                      <a:pPr algn="ctr" rtl="0" fontAlgn="t">
                        <a:lnSpc>
                          <a:spcPct val="150000"/>
                        </a:lnSpc>
                        <a:spcBef>
                          <a:spcPts val="0"/>
                        </a:spcBef>
                        <a:spcAft>
                          <a:spcPts val="0"/>
                        </a:spcAft>
                      </a:pPr>
                      <a:r>
                        <a:rPr lang="en-US" sz="2000" b="1" i="0" u="none" strike="noStrike" dirty="0">
                          <a:solidFill>
                            <a:schemeClr val="bg1"/>
                          </a:solidFill>
                          <a:effectLst/>
                          <a:latin typeface="+mn-lt"/>
                        </a:rPr>
                        <a:t>Chunk of Text</a:t>
                      </a:r>
                      <a:endParaRPr lang="en-US" sz="2000" dirty="0">
                        <a:solidFill>
                          <a:schemeClr val="bg1"/>
                        </a:solidFill>
                        <a:effectLst/>
                        <a:latin typeface="+mn-lt"/>
                      </a:endParaRPr>
                    </a:p>
                  </a:txBody>
                  <a:tcPr marL="0" marR="63500" marT="0" marB="63500">
                    <a:lnL w="9525" cap="flat" cmpd="sng" algn="ctr">
                      <a:solidFill>
                        <a:srgbClr val="2B3990"/>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2B3990"/>
                      </a:solidFill>
                      <a:prstDash val="solid"/>
                      <a:round/>
                      <a:headEnd type="none" w="med" len="med"/>
                      <a:tailEnd type="none" w="med" len="med"/>
                    </a:lnT>
                    <a:lnB w="9525" cap="flat" cmpd="sng" algn="ctr">
                      <a:solidFill>
                        <a:srgbClr val="2B3990"/>
                      </a:solidFill>
                      <a:prstDash val="solid"/>
                      <a:round/>
                      <a:headEnd type="none" w="med" len="med"/>
                      <a:tailEnd type="none" w="med" len="med"/>
                    </a:lnB>
                    <a:solidFill>
                      <a:srgbClr val="2B3990"/>
                    </a:solidFill>
                  </a:tcPr>
                </a:tc>
                <a:tc>
                  <a:txBody>
                    <a:bodyPr/>
                    <a:lstStyle/>
                    <a:p>
                      <a:pPr algn="ctr" rtl="0" fontAlgn="t">
                        <a:lnSpc>
                          <a:spcPct val="150000"/>
                        </a:lnSpc>
                        <a:spcBef>
                          <a:spcPts val="0"/>
                        </a:spcBef>
                        <a:spcAft>
                          <a:spcPts val="0"/>
                        </a:spcAft>
                      </a:pPr>
                      <a:r>
                        <a:rPr lang="en-US" sz="2000" b="1" i="0" u="none" strike="noStrike" dirty="0">
                          <a:solidFill>
                            <a:schemeClr val="bg1"/>
                          </a:solidFill>
                          <a:effectLst/>
                          <a:latin typeface="+mn-lt"/>
                        </a:rPr>
                        <a:t>Summary in My Own Words</a:t>
                      </a:r>
                      <a:endParaRPr lang="en-US" sz="2000" dirty="0">
                        <a:solidFill>
                          <a:schemeClr val="bg1"/>
                        </a:solidFill>
                        <a:effectLst/>
                        <a:latin typeface="+mn-lt"/>
                      </a:endParaRPr>
                    </a:p>
                  </a:txBody>
                  <a:tcPr marL="0" marR="63500" marT="0" marB="63500">
                    <a:lnL w="9525" cap="flat" cmpd="sng" algn="ctr">
                      <a:solidFill>
                        <a:schemeClr val="bg1"/>
                      </a:solidFill>
                      <a:prstDash val="solid"/>
                      <a:round/>
                      <a:headEnd type="none" w="med" len="med"/>
                      <a:tailEnd type="none" w="med" len="med"/>
                    </a:lnL>
                    <a:lnR w="9525" cap="flat" cmpd="sng" algn="ctr">
                      <a:solidFill>
                        <a:srgbClr val="2B3990"/>
                      </a:solidFill>
                      <a:prstDash val="solid"/>
                      <a:round/>
                      <a:headEnd type="none" w="med" len="med"/>
                      <a:tailEnd type="none" w="med" len="med"/>
                    </a:lnR>
                    <a:lnT w="9525" cap="flat" cmpd="sng" algn="ctr">
                      <a:solidFill>
                        <a:srgbClr val="2B3990"/>
                      </a:solidFill>
                      <a:prstDash val="solid"/>
                      <a:round/>
                      <a:headEnd type="none" w="med" len="med"/>
                      <a:tailEnd type="none" w="med" len="med"/>
                    </a:lnT>
                    <a:lnB w="9525" cap="flat" cmpd="sng" algn="ctr">
                      <a:solidFill>
                        <a:srgbClr val="2B399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496035894"/>
                  </a:ext>
                </a:extLst>
              </a:tr>
              <a:tr h="0">
                <a:tc>
                  <a:txBody>
                    <a:bodyPr/>
                    <a:lstStyle/>
                    <a:p>
                      <a:pPr rtl="0" fontAlgn="t">
                        <a:lnSpc>
                          <a:spcPct val="150000"/>
                        </a:lnSpc>
                        <a:spcBef>
                          <a:spcPts val="0"/>
                        </a:spcBef>
                        <a:spcAft>
                          <a:spcPts val="0"/>
                        </a:spcAft>
                      </a:pPr>
                      <a:r>
                        <a:rPr lang="en-US" sz="2000" b="0" i="0" u="none" strike="noStrike" dirty="0">
                          <a:solidFill>
                            <a:srgbClr val="000000"/>
                          </a:solidFill>
                          <a:effectLst/>
                          <a:latin typeface="+mn-lt"/>
                        </a:rPr>
                        <a:t>Since most owls feed upon </a:t>
                      </a: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2B399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B3990">
                        <a:alpha val="15000"/>
                      </a:srgbClr>
                    </a:solidFill>
                  </a:tcPr>
                </a:tc>
                <a:tc>
                  <a:txBody>
                    <a:bodyPr/>
                    <a:lstStyle/>
                    <a:p>
                      <a:pPr rtl="0" fontAlgn="t">
                        <a:lnSpc>
                          <a:spcPct val="150000"/>
                        </a:lnSpc>
                        <a:spcBef>
                          <a:spcPts val="0"/>
                        </a:spcBef>
                        <a:spcAft>
                          <a:spcPts val="0"/>
                        </a:spcAft>
                      </a:pPr>
                      <a:r>
                        <a:rPr lang="en-US" sz="2000" b="0" i="0" u="none" strike="noStrike" dirty="0">
                          <a:solidFill>
                            <a:srgbClr val="000000"/>
                          </a:solidFill>
                          <a:effectLst/>
                          <a:latin typeface="+mn-lt"/>
                        </a:rPr>
                        <a:t>Because most owls eat</a:t>
                      </a: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2B399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alpha val="15000"/>
                      </a:schemeClr>
                    </a:solidFill>
                  </a:tcPr>
                </a:tc>
                <a:extLst>
                  <a:ext uri="{0D108BD9-81ED-4DB2-BD59-A6C34878D82A}">
                    <a16:rowId xmlns:a16="http://schemas.microsoft.com/office/drawing/2014/main" val="4002810519"/>
                  </a:ext>
                </a:extLst>
              </a:tr>
              <a:tr h="0">
                <a:tc>
                  <a:txBody>
                    <a:bodyPr/>
                    <a:lstStyle/>
                    <a:p>
                      <a:pPr rtl="0" fontAlgn="t">
                        <a:lnSpc>
                          <a:spcPct val="150000"/>
                        </a:lnSpc>
                        <a:spcBef>
                          <a:spcPts val="0"/>
                        </a:spcBef>
                        <a:spcAft>
                          <a:spcPts val="0"/>
                        </a:spcAft>
                      </a:pPr>
                      <a:r>
                        <a:rPr lang="en-US" sz="2000" b="0" i="0" u="none" strike="noStrike" dirty="0">
                          <a:solidFill>
                            <a:srgbClr val="000000"/>
                          </a:solidFill>
                          <a:effectLst/>
                          <a:latin typeface="+mn-lt"/>
                        </a:rPr>
                        <a:t>a variety of animals,</a:t>
                      </a: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pP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0617303"/>
                  </a:ext>
                </a:extLst>
              </a:tr>
              <a:tr h="0">
                <a:tc>
                  <a:txBody>
                    <a:bodyPr/>
                    <a:lstStyle/>
                    <a:p>
                      <a:pPr rtl="0" fontAlgn="t">
                        <a:lnSpc>
                          <a:spcPct val="150000"/>
                        </a:lnSpc>
                        <a:spcBef>
                          <a:spcPts val="0"/>
                        </a:spcBef>
                        <a:spcAft>
                          <a:spcPts val="0"/>
                        </a:spcAft>
                      </a:pPr>
                      <a:r>
                        <a:rPr lang="en-US" sz="2000" b="0" i="0" u="none" strike="noStrike" dirty="0">
                          <a:solidFill>
                            <a:srgbClr val="000000"/>
                          </a:solidFill>
                          <a:effectLst/>
                          <a:latin typeface="+mn-lt"/>
                        </a:rPr>
                        <a:t>owl abundance</a:t>
                      </a: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B3990">
                        <a:alpha val="15000"/>
                      </a:srgbClr>
                    </a:solidFill>
                  </a:tcPr>
                </a:tc>
                <a:tc>
                  <a:txBody>
                    <a:bodyPr/>
                    <a:lstStyle/>
                    <a:p>
                      <a:pPr fontAlgn="t">
                        <a:lnSpc>
                          <a:spcPct val="150000"/>
                        </a:lnSpc>
                      </a:pP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alpha val="15000"/>
                      </a:schemeClr>
                    </a:solidFill>
                  </a:tcPr>
                </a:tc>
                <a:extLst>
                  <a:ext uri="{0D108BD9-81ED-4DB2-BD59-A6C34878D82A}">
                    <a16:rowId xmlns:a16="http://schemas.microsoft.com/office/drawing/2014/main" val="3135621213"/>
                  </a:ext>
                </a:extLst>
              </a:tr>
              <a:tr h="0">
                <a:tc>
                  <a:txBody>
                    <a:bodyPr/>
                    <a:lstStyle/>
                    <a:p>
                      <a:pPr rtl="0" fontAlgn="t">
                        <a:lnSpc>
                          <a:spcPct val="150000"/>
                        </a:lnSpc>
                        <a:spcBef>
                          <a:spcPts val="0"/>
                        </a:spcBef>
                        <a:spcAft>
                          <a:spcPts val="0"/>
                        </a:spcAft>
                      </a:pPr>
                      <a:r>
                        <a:rPr lang="en-US" sz="2000" b="0" i="0" u="none" strike="noStrike">
                          <a:solidFill>
                            <a:srgbClr val="000000"/>
                          </a:solidFill>
                          <a:effectLst/>
                          <a:latin typeface="+mn-lt"/>
                        </a:rPr>
                        <a:t>is not limited</a:t>
                      </a:r>
                      <a:endParaRPr lang="en-US" sz="200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pP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1305835"/>
                  </a:ext>
                </a:extLst>
              </a:tr>
              <a:tr h="0">
                <a:tc>
                  <a:txBody>
                    <a:bodyPr/>
                    <a:lstStyle/>
                    <a:p>
                      <a:pPr rtl="0" fontAlgn="t">
                        <a:lnSpc>
                          <a:spcPct val="150000"/>
                        </a:lnSpc>
                        <a:spcBef>
                          <a:spcPts val="0"/>
                        </a:spcBef>
                        <a:spcAft>
                          <a:spcPts val="0"/>
                        </a:spcAft>
                      </a:pPr>
                      <a:r>
                        <a:rPr lang="en-US" sz="2000" b="0" i="0" u="none" strike="noStrike" dirty="0">
                          <a:solidFill>
                            <a:srgbClr val="000000"/>
                          </a:solidFill>
                          <a:effectLst/>
                          <a:latin typeface="+mn-lt"/>
                        </a:rPr>
                        <a:t>by the rise and fall in numbers</a:t>
                      </a: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B3990">
                        <a:alpha val="15000"/>
                      </a:srgbClr>
                    </a:solidFill>
                  </a:tcPr>
                </a:tc>
                <a:tc>
                  <a:txBody>
                    <a:bodyPr/>
                    <a:lstStyle/>
                    <a:p>
                      <a:pPr fontAlgn="t">
                        <a:lnSpc>
                          <a:spcPct val="150000"/>
                        </a:lnSpc>
                      </a:pP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alpha val="15000"/>
                      </a:schemeClr>
                    </a:solidFill>
                  </a:tcPr>
                </a:tc>
                <a:extLst>
                  <a:ext uri="{0D108BD9-81ED-4DB2-BD59-A6C34878D82A}">
                    <a16:rowId xmlns:a16="http://schemas.microsoft.com/office/drawing/2014/main" val="3740650931"/>
                  </a:ext>
                </a:extLst>
              </a:tr>
              <a:tr h="0">
                <a:tc>
                  <a:txBody>
                    <a:bodyPr/>
                    <a:lstStyle/>
                    <a:p>
                      <a:pPr rtl="0" fontAlgn="t">
                        <a:lnSpc>
                          <a:spcPct val="150000"/>
                        </a:lnSpc>
                        <a:spcBef>
                          <a:spcPts val="0"/>
                        </a:spcBef>
                        <a:spcAft>
                          <a:spcPts val="0"/>
                        </a:spcAft>
                      </a:pPr>
                      <a:r>
                        <a:rPr lang="en-US" sz="2000" b="0" i="0" u="none" strike="noStrike">
                          <a:solidFill>
                            <a:srgbClr val="000000"/>
                          </a:solidFill>
                          <a:effectLst/>
                          <a:latin typeface="+mn-lt"/>
                        </a:rPr>
                        <a:t>of any one prey species. </a:t>
                      </a:r>
                      <a:endParaRPr lang="en-US" sz="200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pP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6352783"/>
                  </a:ext>
                </a:extLst>
              </a:tr>
            </a:tbl>
          </a:graphicData>
        </a:graphic>
      </p:graphicFrame>
    </p:spTree>
    <p:extLst>
      <p:ext uri="{BB962C8B-B14F-4D97-AF65-F5344CB8AC3E}">
        <p14:creationId xmlns:p14="http://schemas.microsoft.com/office/powerpoint/2010/main" val="2385873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0A6DFB-0D60-4828-B21C-051AE8835348}"/>
              </a:ext>
            </a:extLst>
          </p:cNvPr>
          <p:cNvSpPr>
            <a:spLocks noGrp="1"/>
          </p:cNvSpPr>
          <p:nvPr>
            <p:ph type="title"/>
          </p:nvPr>
        </p:nvSpPr>
        <p:spPr/>
        <p:txBody>
          <a:bodyPr>
            <a:normAutofit/>
          </a:bodyPr>
          <a:lstStyle/>
          <a:p>
            <a:r>
              <a:rPr lang="en-US" sz="2600" dirty="0"/>
              <a:t>1. Unpacking Juicy Sentences Completed Example</a:t>
            </a:r>
          </a:p>
        </p:txBody>
      </p:sp>
      <p:sp>
        <p:nvSpPr>
          <p:cNvPr id="7" name="Rectangle 1">
            <a:extLst>
              <a:ext uri="{FF2B5EF4-FFF2-40B4-BE49-F238E27FC236}">
                <a16:creationId xmlns:a16="http://schemas.microsoft.com/office/drawing/2014/main" id="{F675B0E9-CEFD-40F6-9C66-DD1BF812D7F8}"/>
              </a:ext>
            </a:extLst>
          </p:cNvPr>
          <p:cNvSpPr>
            <a:spLocks noGrp="1" noChangeArrowheads="1"/>
          </p:cNvSpPr>
          <p:nvPr>
            <p:ph sz="quarter" idx="10"/>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759BEA5A-4C8A-427E-9E68-6B375FD3B327}"/>
              </a:ext>
            </a:extLst>
          </p:cNvPr>
          <p:cNvSpPr>
            <a:spLocks noGrp="1"/>
          </p:cNvSpPr>
          <p:nvPr>
            <p:ph type="sldNum" sz="quarter" idx="14"/>
          </p:nvPr>
        </p:nvSpPr>
        <p:spPr/>
        <p:txBody>
          <a:bodyPr/>
          <a:lstStyle/>
          <a:p>
            <a:fld id="{AC0B22CB-5A8F-A645-9F1B-055478FF4CA5}" type="slidenum">
              <a:rPr lang="en-US" smtClean="0"/>
              <a:t>47</a:t>
            </a:fld>
            <a:endParaRPr lang="en-US" dirty="0"/>
          </a:p>
        </p:txBody>
      </p:sp>
      <p:graphicFrame>
        <p:nvGraphicFramePr>
          <p:cNvPr id="6" name="Table 5">
            <a:extLst>
              <a:ext uri="{FF2B5EF4-FFF2-40B4-BE49-F238E27FC236}">
                <a16:creationId xmlns:a16="http://schemas.microsoft.com/office/drawing/2014/main" id="{11CBDE8C-99EA-401C-B6C4-5E6197F06CB8}"/>
              </a:ext>
            </a:extLst>
          </p:cNvPr>
          <p:cNvGraphicFramePr>
            <a:graphicFrameLocks noGrp="1"/>
          </p:cNvGraphicFramePr>
          <p:nvPr>
            <p:extLst>
              <p:ext uri="{D42A27DB-BD31-4B8C-83A1-F6EECF244321}">
                <p14:modId xmlns:p14="http://schemas.microsoft.com/office/powerpoint/2010/main" val="163162072"/>
              </p:ext>
            </p:extLst>
          </p:nvPr>
        </p:nvGraphicFramePr>
        <p:xfrm>
          <a:off x="555036" y="1868395"/>
          <a:ext cx="7932982" cy="3644900"/>
        </p:xfrm>
        <a:graphic>
          <a:graphicData uri="http://schemas.openxmlformats.org/drawingml/2006/table">
            <a:tbl>
              <a:tblPr firstRow="1"/>
              <a:tblGrid>
                <a:gridCol w="3966491">
                  <a:extLst>
                    <a:ext uri="{9D8B030D-6E8A-4147-A177-3AD203B41FA5}">
                      <a16:colId xmlns:a16="http://schemas.microsoft.com/office/drawing/2014/main" val="3719127511"/>
                    </a:ext>
                  </a:extLst>
                </a:gridCol>
                <a:gridCol w="3966491">
                  <a:extLst>
                    <a:ext uri="{9D8B030D-6E8A-4147-A177-3AD203B41FA5}">
                      <a16:colId xmlns:a16="http://schemas.microsoft.com/office/drawing/2014/main" val="2458712769"/>
                    </a:ext>
                  </a:extLst>
                </a:gridCol>
              </a:tblGrid>
              <a:tr h="0">
                <a:tc>
                  <a:txBody>
                    <a:bodyPr/>
                    <a:lstStyle/>
                    <a:p>
                      <a:pPr algn="ctr" rtl="0" fontAlgn="t">
                        <a:lnSpc>
                          <a:spcPct val="150000"/>
                        </a:lnSpc>
                        <a:spcBef>
                          <a:spcPts val="0"/>
                        </a:spcBef>
                        <a:spcAft>
                          <a:spcPts val="0"/>
                        </a:spcAft>
                      </a:pPr>
                      <a:r>
                        <a:rPr lang="en-US" sz="2000" b="1" i="0" u="none" strike="noStrike" dirty="0">
                          <a:solidFill>
                            <a:schemeClr val="bg1"/>
                          </a:solidFill>
                          <a:effectLst/>
                          <a:latin typeface="+mn-lt"/>
                        </a:rPr>
                        <a:t>Chunk of Text</a:t>
                      </a:r>
                      <a:endParaRPr lang="en-US" sz="2000" dirty="0">
                        <a:solidFill>
                          <a:schemeClr val="bg1"/>
                        </a:solidFill>
                        <a:effectLst/>
                        <a:latin typeface="+mn-lt"/>
                      </a:endParaRPr>
                    </a:p>
                  </a:txBody>
                  <a:tcPr marL="63500" marR="63500" marT="0" marB="63500">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2B3990"/>
                    </a:solidFill>
                  </a:tcPr>
                </a:tc>
                <a:tc>
                  <a:txBody>
                    <a:bodyPr/>
                    <a:lstStyle/>
                    <a:p>
                      <a:pPr algn="ctr" rtl="0" fontAlgn="t">
                        <a:lnSpc>
                          <a:spcPct val="150000"/>
                        </a:lnSpc>
                        <a:spcBef>
                          <a:spcPts val="0"/>
                        </a:spcBef>
                        <a:spcAft>
                          <a:spcPts val="0"/>
                        </a:spcAft>
                      </a:pPr>
                      <a:r>
                        <a:rPr lang="en-US" sz="2000" b="1" i="0" u="none" strike="noStrike" dirty="0">
                          <a:solidFill>
                            <a:schemeClr val="bg1"/>
                          </a:solidFill>
                          <a:effectLst/>
                          <a:latin typeface="+mn-lt"/>
                        </a:rPr>
                        <a:t>Summary in My Own Words</a:t>
                      </a:r>
                      <a:endParaRPr lang="en-US" sz="2000" dirty="0">
                        <a:solidFill>
                          <a:schemeClr val="bg1"/>
                        </a:solidFill>
                        <a:effectLst/>
                        <a:latin typeface="+mn-lt"/>
                      </a:endParaRPr>
                    </a:p>
                  </a:txBody>
                  <a:tcPr marL="63500" marR="63500" marT="0" marB="63500">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496035894"/>
                  </a:ext>
                </a:extLst>
              </a:tr>
              <a:tr h="0">
                <a:tc>
                  <a:txBody>
                    <a:bodyPr/>
                    <a:lstStyle/>
                    <a:p>
                      <a:pPr rtl="0" fontAlgn="t">
                        <a:lnSpc>
                          <a:spcPct val="150000"/>
                        </a:lnSpc>
                        <a:spcBef>
                          <a:spcPts val="0"/>
                        </a:spcBef>
                        <a:spcAft>
                          <a:spcPts val="0"/>
                        </a:spcAft>
                      </a:pPr>
                      <a:r>
                        <a:rPr lang="en-US" sz="2000" b="0" i="0" u="none" strike="noStrike" dirty="0">
                          <a:solidFill>
                            <a:srgbClr val="000000"/>
                          </a:solidFill>
                          <a:effectLst/>
                          <a:latin typeface="+mn-lt"/>
                        </a:rPr>
                        <a:t>Since most owls feed upon </a:t>
                      </a: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B3990">
                        <a:alpha val="15283"/>
                      </a:srgbClr>
                    </a:solidFill>
                  </a:tcPr>
                </a:tc>
                <a:tc>
                  <a:txBody>
                    <a:bodyPr/>
                    <a:lstStyle/>
                    <a:p>
                      <a:pPr rtl="0" fontAlgn="t">
                        <a:lnSpc>
                          <a:spcPct val="150000"/>
                        </a:lnSpc>
                        <a:spcBef>
                          <a:spcPts val="0"/>
                        </a:spcBef>
                        <a:spcAft>
                          <a:spcPts val="0"/>
                        </a:spcAft>
                      </a:pPr>
                      <a:r>
                        <a:rPr lang="en-US" sz="2000" b="0" i="0" u="none" strike="noStrike" dirty="0">
                          <a:solidFill>
                            <a:srgbClr val="000000"/>
                          </a:solidFill>
                          <a:effectLst/>
                          <a:latin typeface="+mn-lt"/>
                        </a:rPr>
                        <a:t>Because most owls eat</a:t>
                      </a: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alpha val="15283"/>
                      </a:schemeClr>
                    </a:solidFill>
                  </a:tcPr>
                </a:tc>
                <a:extLst>
                  <a:ext uri="{0D108BD9-81ED-4DB2-BD59-A6C34878D82A}">
                    <a16:rowId xmlns:a16="http://schemas.microsoft.com/office/drawing/2014/main" val="4002810519"/>
                  </a:ext>
                </a:extLst>
              </a:tr>
              <a:tr h="0">
                <a:tc>
                  <a:txBody>
                    <a:bodyPr/>
                    <a:lstStyle/>
                    <a:p>
                      <a:pPr rtl="0" fontAlgn="t">
                        <a:lnSpc>
                          <a:spcPct val="150000"/>
                        </a:lnSpc>
                        <a:spcBef>
                          <a:spcPts val="0"/>
                        </a:spcBef>
                        <a:spcAft>
                          <a:spcPts val="0"/>
                        </a:spcAft>
                      </a:pPr>
                      <a:r>
                        <a:rPr lang="en-US" sz="2000" b="0" i="0" u="none" strike="noStrike" dirty="0">
                          <a:solidFill>
                            <a:srgbClr val="000000"/>
                          </a:solidFill>
                          <a:effectLst/>
                          <a:latin typeface="+mn-lt"/>
                        </a:rPr>
                        <a:t>a variety of animals,</a:t>
                      </a: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pPr>
                      <a:r>
                        <a:rPr lang="en-US" sz="2000" dirty="0">
                          <a:effectLst/>
                          <a:latin typeface="+mn-lt"/>
                        </a:rPr>
                        <a:t>lots of different kinds of animals,</a:t>
                      </a: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0617303"/>
                  </a:ext>
                </a:extLst>
              </a:tr>
              <a:tr h="0">
                <a:tc>
                  <a:txBody>
                    <a:bodyPr/>
                    <a:lstStyle/>
                    <a:p>
                      <a:pPr rtl="0" fontAlgn="t">
                        <a:lnSpc>
                          <a:spcPct val="150000"/>
                        </a:lnSpc>
                        <a:spcBef>
                          <a:spcPts val="0"/>
                        </a:spcBef>
                        <a:spcAft>
                          <a:spcPts val="0"/>
                        </a:spcAft>
                      </a:pPr>
                      <a:r>
                        <a:rPr lang="en-US" sz="2000" b="0" i="0" u="none" strike="noStrike" dirty="0">
                          <a:solidFill>
                            <a:srgbClr val="000000"/>
                          </a:solidFill>
                          <a:effectLst/>
                          <a:latin typeface="+mn-lt"/>
                        </a:rPr>
                        <a:t>owl abundance</a:t>
                      </a: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B3990">
                        <a:alpha val="15000"/>
                      </a:srgbClr>
                    </a:solidFill>
                  </a:tcPr>
                </a:tc>
                <a:tc>
                  <a:txBody>
                    <a:bodyPr/>
                    <a:lstStyle/>
                    <a:p>
                      <a:pPr fontAlgn="t">
                        <a:lnSpc>
                          <a:spcPct val="150000"/>
                        </a:lnSpc>
                      </a:pPr>
                      <a:r>
                        <a:rPr lang="en-US" sz="2000" dirty="0">
                          <a:effectLst/>
                          <a:latin typeface="+mn-lt"/>
                        </a:rPr>
                        <a:t>how may owls there are</a:t>
                      </a: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alpha val="15000"/>
                      </a:schemeClr>
                    </a:solidFill>
                  </a:tcPr>
                </a:tc>
                <a:extLst>
                  <a:ext uri="{0D108BD9-81ED-4DB2-BD59-A6C34878D82A}">
                    <a16:rowId xmlns:a16="http://schemas.microsoft.com/office/drawing/2014/main" val="3135621213"/>
                  </a:ext>
                </a:extLst>
              </a:tr>
              <a:tr h="0">
                <a:tc>
                  <a:txBody>
                    <a:bodyPr/>
                    <a:lstStyle/>
                    <a:p>
                      <a:pPr rtl="0" fontAlgn="t">
                        <a:lnSpc>
                          <a:spcPct val="150000"/>
                        </a:lnSpc>
                        <a:spcBef>
                          <a:spcPts val="0"/>
                        </a:spcBef>
                        <a:spcAft>
                          <a:spcPts val="0"/>
                        </a:spcAft>
                      </a:pPr>
                      <a:r>
                        <a:rPr lang="en-US" sz="2000" b="0" i="0" u="none" strike="noStrike" dirty="0">
                          <a:solidFill>
                            <a:srgbClr val="000000"/>
                          </a:solidFill>
                          <a:effectLst/>
                          <a:latin typeface="+mn-lt"/>
                        </a:rPr>
                        <a:t>is not limited</a:t>
                      </a: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pPr>
                      <a:r>
                        <a:rPr lang="en-US" sz="2000" dirty="0">
                          <a:effectLst/>
                          <a:latin typeface="+mn-lt"/>
                        </a:rPr>
                        <a:t>is not made less</a:t>
                      </a: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1305835"/>
                  </a:ext>
                </a:extLst>
              </a:tr>
              <a:tr h="0">
                <a:tc>
                  <a:txBody>
                    <a:bodyPr/>
                    <a:lstStyle/>
                    <a:p>
                      <a:pPr rtl="0" fontAlgn="t">
                        <a:lnSpc>
                          <a:spcPct val="150000"/>
                        </a:lnSpc>
                        <a:spcBef>
                          <a:spcPts val="0"/>
                        </a:spcBef>
                        <a:spcAft>
                          <a:spcPts val="0"/>
                        </a:spcAft>
                      </a:pPr>
                      <a:r>
                        <a:rPr lang="en-US" sz="2000" b="0" i="0" u="none" strike="noStrike" dirty="0">
                          <a:solidFill>
                            <a:srgbClr val="000000"/>
                          </a:solidFill>
                          <a:effectLst/>
                          <a:latin typeface="+mn-lt"/>
                        </a:rPr>
                        <a:t>by the rise and fall in numbers</a:t>
                      </a: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B3990">
                        <a:alpha val="15000"/>
                      </a:srgbClr>
                    </a:solidFill>
                  </a:tcPr>
                </a:tc>
                <a:tc>
                  <a:txBody>
                    <a:bodyPr/>
                    <a:lstStyle/>
                    <a:p>
                      <a:pPr fontAlgn="t">
                        <a:lnSpc>
                          <a:spcPct val="150000"/>
                        </a:lnSpc>
                      </a:pPr>
                      <a:r>
                        <a:rPr lang="en-US" sz="2000" dirty="0">
                          <a:effectLst/>
                          <a:latin typeface="+mn-lt"/>
                        </a:rPr>
                        <a:t>from more or fewer</a:t>
                      </a: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alpha val="15000"/>
                      </a:schemeClr>
                    </a:solidFill>
                  </a:tcPr>
                </a:tc>
                <a:extLst>
                  <a:ext uri="{0D108BD9-81ED-4DB2-BD59-A6C34878D82A}">
                    <a16:rowId xmlns:a16="http://schemas.microsoft.com/office/drawing/2014/main" val="3740650931"/>
                  </a:ext>
                </a:extLst>
              </a:tr>
              <a:tr h="0">
                <a:tc>
                  <a:txBody>
                    <a:bodyPr/>
                    <a:lstStyle/>
                    <a:p>
                      <a:pPr rtl="0" fontAlgn="t">
                        <a:lnSpc>
                          <a:spcPct val="150000"/>
                        </a:lnSpc>
                        <a:spcBef>
                          <a:spcPts val="0"/>
                        </a:spcBef>
                        <a:spcAft>
                          <a:spcPts val="0"/>
                        </a:spcAft>
                      </a:pPr>
                      <a:r>
                        <a:rPr lang="en-US" sz="2000" b="0" i="0" u="none" strike="noStrike" dirty="0">
                          <a:solidFill>
                            <a:srgbClr val="000000"/>
                          </a:solidFill>
                          <a:effectLst/>
                          <a:latin typeface="+mn-lt"/>
                        </a:rPr>
                        <a:t>of any one prey species. </a:t>
                      </a:r>
                      <a:endParaRPr lang="en-US" sz="2000" dirty="0">
                        <a:effectLst/>
                        <a:latin typeface="+mn-lt"/>
                      </a:endParaRP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pPr>
                      <a:r>
                        <a:rPr lang="en-US" sz="2000" dirty="0">
                          <a:effectLst/>
                          <a:latin typeface="+mn-lt"/>
                        </a:rPr>
                        <a:t>kinds of animals that owls eat. </a:t>
                      </a:r>
                    </a:p>
                  </a:txBody>
                  <a:tcPr marL="63500" marR="63500" marT="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6352783"/>
                  </a:ext>
                </a:extLst>
              </a:tr>
            </a:tbl>
          </a:graphicData>
        </a:graphic>
      </p:graphicFrame>
    </p:spTree>
    <p:extLst>
      <p:ext uri="{BB962C8B-B14F-4D97-AF65-F5344CB8AC3E}">
        <p14:creationId xmlns:p14="http://schemas.microsoft.com/office/powerpoint/2010/main" val="3585261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5C699-6D25-A44D-98B7-FAF0A4E562AC}"/>
              </a:ext>
            </a:extLst>
          </p:cNvPr>
          <p:cNvSpPr>
            <a:spLocks noGrp="1"/>
          </p:cNvSpPr>
          <p:nvPr>
            <p:ph type="title"/>
          </p:nvPr>
        </p:nvSpPr>
        <p:spPr/>
        <p:txBody>
          <a:bodyPr/>
          <a:lstStyle/>
          <a:p>
            <a:r>
              <a:rPr lang="en-US" dirty="0"/>
              <a:t>2. Mentor Sentences</a:t>
            </a:r>
          </a:p>
        </p:txBody>
      </p:sp>
      <p:sp>
        <p:nvSpPr>
          <p:cNvPr id="5" name="Text Placeholder 4">
            <a:extLst>
              <a:ext uri="{FF2B5EF4-FFF2-40B4-BE49-F238E27FC236}">
                <a16:creationId xmlns:a16="http://schemas.microsoft.com/office/drawing/2014/main" id="{3D0F42D1-CD8F-5B44-93AF-83F39C167745}"/>
              </a:ext>
            </a:extLst>
          </p:cNvPr>
          <p:cNvSpPr>
            <a:spLocks noGrp="1"/>
          </p:cNvSpPr>
          <p:nvPr>
            <p:ph sz="quarter" idx="11"/>
          </p:nvPr>
        </p:nvSpPr>
        <p:spPr>
          <a:xfrm>
            <a:off x="1890325" y="1828800"/>
            <a:ext cx="6877159" cy="4025153"/>
          </a:xfrm>
        </p:spPr>
        <p:txBody>
          <a:bodyPr>
            <a:noAutofit/>
          </a:bodyPr>
          <a:lstStyle/>
          <a:p>
            <a:pPr marL="0" indent="0">
              <a:buNone/>
            </a:pPr>
            <a:r>
              <a:rPr lang="en-US" sz="2000" b="1" dirty="0">
                <a:solidFill>
                  <a:srgbClr val="474E9B"/>
                </a:solidFill>
              </a:rPr>
              <a:t>Notice</a:t>
            </a:r>
          </a:p>
          <a:p>
            <a:pPr marL="320040" lvl="1">
              <a:lnSpc>
                <a:spcPts val="2200"/>
              </a:lnSpc>
              <a:spcBef>
                <a:spcPts val="0"/>
              </a:spcBef>
              <a:spcAft>
                <a:spcPts val="1800"/>
              </a:spcAft>
              <a:buClr>
                <a:schemeClr val="bg2">
                  <a:lumMod val="75000"/>
                </a:schemeClr>
              </a:buClr>
            </a:pPr>
            <a:r>
              <a:rPr lang="en-US" sz="2000" dirty="0"/>
              <a:t>Develop focus phrases: e.g., “I capitalize titles.” </a:t>
            </a:r>
          </a:p>
          <a:p>
            <a:pPr marL="0" indent="0">
              <a:lnSpc>
                <a:spcPts val="2200"/>
              </a:lnSpc>
              <a:spcBef>
                <a:spcPts val="0"/>
              </a:spcBef>
              <a:spcAft>
                <a:spcPts val="2400"/>
              </a:spcAft>
              <a:buNone/>
            </a:pPr>
            <a:r>
              <a:rPr lang="en-US" sz="2000" b="1" dirty="0">
                <a:solidFill>
                  <a:srgbClr val="474E9B"/>
                </a:solidFill>
              </a:rPr>
              <a:t>Compare and contrast</a:t>
            </a:r>
          </a:p>
          <a:p>
            <a:pPr marL="0" indent="0">
              <a:lnSpc>
                <a:spcPts val="2200"/>
              </a:lnSpc>
              <a:spcBef>
                <a:spcPts val="0"/>
              </a:spcBef>
              <a:spcAft>
                <a:spcPts val="600"/>
              </a:spcAft>
              <a:buNone/>
            </a:pPr>
            <a:r>
              <a:rPr lang="en-US" sz="2000" b="1" dirty="0">
                <a:solidFill>
                  <a:srgbClr val="474E9B"/>
                </a:solidFill>
              </a:rPr>
              <a:t>Imitate</a:t>
            </a:r>
          </a:p>
          <a:p>
            <a:pPr marL="320040" lvl="1">
              <a:lnSpc>
                <a:spcPts val="2200"/>
              </a:lnSpc>
              <a:spcBef>
                <a:spcPts val="0"/>
              </a:spcBef>
              <a:buClr>
                <a:schemeClr val="bg2">
                  <a:lumMod val="75000"/>
                </a:schemeClr>
              </a:buClr>
            </a:pPr>
            <a:r>
              <a:rPr lang="en-US" sz="2000" dirty="0"/>
              <a:t>Interactive or shared writing</a:t>
            </a:r>
          </a:p>
          <a:p>
            <a:pPr marL="320040" lvl="1">
              <a:lnSpc>
                <a:spcPts val="2200"/>
              </a:lnSpc>
              <a:spcBef>
                <a:spcPts val="0"/>
              </a:spcBef>
              <a:buClr>
                <a:schemeClr val="bg2">
                  <a:lumMod val="75000"/>
                </a:schemeClr>
              </a:buClr>
            </a:pPr>
            <a:r>
              <a:rPr lang="en-US" sz="2000" dirty="0"/>
              <a:t>Pair writing</a:t>
            </a:r>
          </a:p>
          <a:p>
            <a:pPr marL="320040" lvl="1">
              <a:lnSpc>
                <a:spcPts val="2200"/>
              </a:lnSpc>
              <a:spcBef>
                <a:spcPts val="0"/>
              </a:spcBef>
              <a:spcAft>
                <a:spcPts val="0"/>
              </a:spcAft>
              <a:buClr>
                <a:schemeClr val="bg2">
                  <a:lumMod val="75000"/>
                </a:schemeClr>
              </a:buClr>
            </a:pPr>
            <a:r>
              <a:rPr lang="en-US" sz="2000" dirty="0"/>
              <a:t>Independent writing</a:t>
            </a:r>
          </a:p>
          <a:p>
            <a:pPr marL="0" indent="0">
              <a:lnSpc>
                <a:spcPct val="170000"/>
              </a:lnSpc>
              <a:spcBef>
                <a:spcPts val="0"/>
              </a:spcBef>
              <a:buNone/>
            </a:pPr>
            <a:r>
              <a:rPr lang="en-US" sz="2000" b="1" dirty="0">
                <a:solidFill>
                  <a:srgbClr val="474E9B"/>
                </a:solidFill>
              </a:rPr>
              <a:t>Share and celebrate</a:t>
            </a:r>
          </a:p>
          <a:p>
            <a:pPr marL="0" indent="0">
              <a:lnSpc>
                <a:spcPct val="170000"/>
              </a:lnSpc>
              <a:buNone/>
            </a:pPr>
            <a:r>
              <a:rPr lang="en-US" sz="2000" b="1" dirty="0">
                <a:solidFill>
                  <a:srgbClr val="474E9B"/>
                </a:solidFill>
              </a:rPr>
              <a:t>Edit</a:t>
            </a:r>
            <a:endParaRPr lang="en-US" sz="2000" dirty="0"/>
          </a:p>
        </p:txBody>
      </p:sp>
      <p:sp>
        <p:nvSpPr>
          <p:cNvPr id="7" name="Content Placeholder 6">
            <a:extLst>
              <a:ext uri="{FF2B5EF4-FFF2-40B4-BE49-F238E27FC236}">
                <a16:creationId xmlns:a16="http://schemas.microsoft.com/office/drawing/2014/main" id="{981D17D1-D2B8-F64A-A7F2-41678343AE77}"/>
              </a:ext>
            </a:extLst>
          </p:cNvPr>
          <p:cNvSpPr>
            <a:spLocks noGrp="1"/>
          </p:cNvSpPr>
          <p:nvPr>
            <p:ph sz="quarter" idx="13"/>
          </p:nvPr>
        </p:nvSpPr>
        <p:spPr>
          <a:xfrm>
            <a:off x="400050" y="6196084"/>
            <a:ext cx="8343900" cy="215444"/>
          </a:xfrm>
        </p:spPr>
        <p:txBody>
          <a:bodyPr/>
          <a:lstStyle/>
          <a:p>
            <a:r>
              <a:rPr lang="en-US" sz="1400" dirty="0"/>
              <a:t>Anderson, J. &amp; La Rocca, W; 2017</a:t>
            </a:r>
          </a:p>
        </p:txBody>
      </p:sp>
      <p:pic>
        <p:nvPicPr>
          <p:cNvPr id="13" name="Picture 12">
            <a:extLst>
              <a:ext uri="{FF2B5EF4-FFF2-40B4-BE49-F238E27FC236}">
                <a16:creationId xmlns:a16="http://schemas.microsoft.com/office/drawing/2014/main" id="{DADA07B6-6D5B-5740-9E60-2D74C66E95B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594" y="1410061"/>
            <a:ext cx="1149731" cy="1149731"/>
          </a:xfrm>
          <a:prstGeom prst="rect">
            <a:avLst/>
          </a:prstGeom>
        </p:spPr>
      </p:pic>
      <p:pic>
        <p:nvPicPr>
          <p:cNvPr id="15" name="Picture 14">
            <a:extLst>
              <a:ext uri="{FF2B5EF4-FFF2-40B4-BE49-F238E27FC236}">
                <a16:creationId xmlns:a16="http://schemas.microsoft.com/office/drawing/2014/main" id="{3370A8D6-B012-BB47-9FAB-7B0D4E611E1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594" y="2245392"/>
            <a:ext cx="1149731" cy="1149731"/>
          </a:xfrm>
          <a:prstGeom prst="rect">
            <a:avLst/>
          </a:prstGeom>
        </p:spPr>
      </p:pic>
      <p:pic>
        <p:nvPicPr>
          <p:cNvPr id="17" name="Picture 16">
            <a:extLst>
              <a:ext uri="{FF2B5EF4-FFF2-40B4-BE49-F238E27FC236}">
                <a16:creationId xmlns:a16="http://schemas.microsoft.com/office/drawing/2014/main" id="{03A2E3C9-1B8B-CF4C-A94B-3CAE986321B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594" y="2869051"/>
            <a:ext cx="1149731" cy="1149731"/>
          </a:xfrm>
          <a:prstGeom prst="rect">
            <a:avLst/>
          </a:prstGeom>
        </p:spPr>
      </p:pic>
      <p:pic>
        <p:nvPicPr>
          <p:cNvPr id="19" name="Picture 18">
            <a:extLst>
              <a:ext uri="{FF2B5EF4-FFF2-40B4-BE49-F238E27FC236}">
                <a16:creationId xmlns:a16="http://schemas.microsoft.com/office/drawing/2014/main" id="{80AF863A-044F-7445-B7A3-6A7D0AC0C33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0594" y="4321967"/>
            <a:ext cx="1149731" cy="1149731"/>
          </a:xfrm>
          <a:prstGeom prst="rect">
            <a:avLst/>
          </a:prstGeom>
        </p:spPr>
      </p:pic>
      <p:pic>
        <p:nvPicPr>
          <p:cNvPr id="9" name="Picture 8">
            <a:extLst>
              <a:ext uri="{FF2B5EF4-FFF2-40B4-BE49-F238E27FC236}">
                <a16:creationId xmlns:a16="http://schemas.microsoft.com/office/drawing/2014/main" id="{24165B75-D3C6-D94E-A5CC-6C72B6602DF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9561" y="4972112"/>
            <a:ext cx="1149731" cy="1149731"/>
          </a:xfrm>
          <a:prstGeom prst="rect">
            <a:avLst/>
          </a:prstGeom>
        </p:spPr>
      </p:pic>
      <p:sp>
        <p:nvSpPr>
          <p:cNvPr id="4" name="Slide Number Placeholder 3">
            <a:extLst>
              <a:ext uri="{FF2B5EF4-FFF2-40B4-BE49-F238E27FC236}">
                <a16:creationId xmlns:a16="http://schemas.microsoft.com/office/drawing/2014/main" id="{011914CD-D703-F44D-8DE9-6124CDDF4A03}"/>
              </a:ext>
            </a:extLst>
          </p:cNvPr>
          <p:cNvSpPr>
            <a:spLocks noGrp="1"/>
          </p:cNvSpPr>
          <p:nvPr>
            <p:ph type="sldNum" sz="quarter" idx="14"/>
          </p:nvPr>
        </p:nvSpPr>
        <p:spPr/>
        <p:txBody>
          <a:bodyPr/>
          <a:lstStyle/>
          <a:p>
            <a:fld id="{4DBE1745-B8C0-1241-ABDE-08D9A4AB6615}" type="slidenum">
              <a:rPr lang="en-US" smtClean="0"/>
              <a:t>48</a:t>
            </a:fld>
            <a:endParaRPr lang="en-US" dirty="0"/>
          </a:p>
        </p:txBody>
      </p:sp>
    </p:spTree>
    <p:extLst>
      <p:ext uri="{BB962C8B-B14F-4D97-AF65-F5344CB8AC3E}">
        <p14:creationId xmlns:p14="http://schemas.microsoft.com/office/powerpoint/2010/main" val="1922178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6FFA3B-D76E-46CC-B15C-E701C6F2B281}"/>
              </a:ext>
            </a:extLst>
          </p:cNvPr>
          <p:cNvSpPr>
            <a:spLocks noGrp="1"/>
          </p:cNvSpPr>
          <p:nvPr>
            <p:ph type="title"/>
          </p:nvPr>
        </p:nvSpPr>
        <p:spPr/>
        <p:txBody>
          <a:bodyPr/>
          <a:lstStyle/>
          <a:p>
            <a:r>
              <a:rPr lang="en-US" dirty="0"/>
              <a:t>2. Mentor Sentences Wall </a:t>
            </a:r>
          </a:p>
        </p:txBody>
      </p:sp>
      <p:sp>
        <p:nvSpPr>
          <p:cNvPr id="2" name="Text Placeholder 1">
            <a:extLst>
              <a:ext uri="{FF2B5EF4-FFF2-40B4-BE49-F238E27FC236}">
                <a16:creationId xmlns:a16="http://schemas.microsoft.com/office/drawing/2014/main" id="{A62F360F-CE71-4884-8B2F-E967C1B7B2FF}"/>
              </a:ext>
            </a:extLst>
          </p:cNvPr>
          <p:cNvSpPr>
            <a:spLocks noGrp="1"/>
          </p:cNvSpPr>
          <p:nvPr>
            <p:ph sz="quarter" idx="10"/>
          </p:nvPr>
        </p:nvSpPr>
        <p:spPr>
          <a:xfrm>
            <a:off x="400050" y="1676400"/>
            <a:ext cx="8343900" cy="677729"/>
          </a:xfrm>
        </p:spPr>
        <p:txBody>
          <a:bodyPr vert="horz" lIns="91440" tIns="45720" rIns="91440" bIns="45720" rtlCol="0" anchor="t">
            <a:noAutofit/>
          </a:bodyPr>
          <a:lstStyle/>
          <a:p>
            <a:pPr marL="0" indent="0" rtl="0">
              <a:spcBef>
                <a:spcPts val="0"/>
              </a:spcBef>
              <a:spcAft>
                <a:spcPts val="0"/>
              </a:spcAft>
              <a:buNone/>
            </a:pPr>
            <a:r>
              <a:rPr lang="en-US" sz="2000" b="1" i="0" u="none" strike="noStrike" dirty="0">
                <a:effectLst/>
              </a:rPr>
              <a:t>Mentor Sentence</a:t>
            </a:r>
            <a:r>
              <a:rPr lang="en-US" sz="2000" b="1" i="0" u="none" strike="noStrike" dirty="0">
                <a:solidFill>
                  <a:schemeClr val="tx1"/>
                </a:solidFill>
                <a:effectLst/>
              </a:rPr>
              <a:t>:</a:t>
            </a:r>
            <a:r>
              <a:rPr lang="en-US" sz="2000" b="0" i="0" u="none" strike="noStrike" dirty="0">
                <a:solidFill>
                  <a:schemeClr val="tx1"/>
                </a:solidFill>
                <a:effectLst/>
              </a:rPr>
              <a:t> If you take a mouse to school, he’ll ask for your lunchbox. </a:t>
            </a:r>
            <a:endParaRPr lang="en-US" sz="2000" b="0" dirty="0">
              <a:solidFill>
                <a:schemeClr val="tx1"/>
              </a:solidFill>
              <a:effectLst/>
            </a:endParaRPr>
          </a:p>
          <a:p>
            <a:pPr marL="0" indent="0">
              <a:buNone/>
            </a:pPr>
            <a:r>
              <a:rPr lang="en-US" sz="2000" b="1" i="0" u="none" strike="noStrike" dirty="0">
                <a:solidFill>
                  <a:schemeClr val="bg2">
                    <a:lumMod val="75000"/>
                  </a:schemeClr>
                </a:solidFill>
                <a:effectLst/>
              </a:rPr>
              <a:t>Focus phrase:</a:t>
            </a:r>
            <a:r>
              <a:rPr lang="en-US" sz="2000" b="0" i="0" u="none" strike="noStrike" dirty="0">
                <a:solidFill>
                  <a:schemeClr val="bg2">
                    <a:lumMod val="75000"/>
                  </a:schemeClr>
                </a:solidFill>
                <a:effectLst/>
              </a:rPr>
              <a:t> </a:t>
            </a:r>
            <a:r>
              <a:rPr lang="en-US" sz="2000" b="0" i="0" u="none" strike="noStrike" dirty="0">
                <a:solidFill>
                  <a:schemeClr val="tx1"/>
                </a:solidFill>
                <a:effectLst/>
              </a:rPr>
              <a:t>When I start a sentence with</a:t>
            </a:r>
            <a:r>
              <a:rPr lang="en-US" sz="2000" b="1" i="1" u="none" strike="noStrike" dirty="0">
                <a:solidFill>
                  <a:schemeClr val="tx1"/>
                </a:solidFill>
                <a:effectLst/>
              </a:rPr>
              <a:t> if</a:t>
            </a:r>
            <a:r>
              <a:rPr lang="en-US" sz="2000" b="0" i="0" u="none" strike="noStrike" dirty="0">
                <a:solidFill>
                  <a:schemeClr val="tx1"/>
                </a:solidFill>
                <a:effectLst/>
              </a:rPr>
              <a:t>, I’ll probably need a comma. </a:t>
            </a:r>
          </a:p>
          <a:p>
            <a:pPr marL="0" indent="0">
              <a:buNone/>
            </a:pPr>
            <a:endParaRPr lang="en-US" sz="2000" dirty="0">
              <a:cs typeface="Arial"/>
            </a:endParaRPr>
          </a:p>
          <a:p>
            <a:pPr marL="0" indent="0">
              <a:buNone/>
            </a:pPr>
            <a:endParaRPr lang="en-US" sz="2000" dirty="0">
              <a:cs typeface="Arial"/>
            </a:endParaRPr>
          </a:p>
        </p:txBody>
      </p:sp>
      <p:graphicFrame>
        <p:nvGraphicFramePr>
          <p:cNvPr id="4" name="Table 6">
            <a:extLst>
              <a:ext uri="{FF2B5EF4-FFF2-40B4-BE49-F238E27FC236}">
                <a16:creationId xmlns:a16="http://schemas.microsoft.com/office/drawing/2014/main" id="{E693A0C3-2EC3-4BE8-B353-A0AAD89E34EE}"/>
              </a:ext>
            </a:extLst>
          </p:cNvPr>
          <p:cNvGraphicFramePr>
            <a:graphicFrameLocks noGrp="1"/>
          </p:cNvGraphicFramePr>
          <p:nvPr>
            <p:extLst>
              <p:ext uri="{D42A27DB-BD31-4B8C-83A1-F6EECF244321}">
                <p14:modId xmlns:p14="http://schemas.microsoft.com/office/powerpoint/2010/main" val="3807251225"/>
              </p:ext>
            </p:extLst>
          </p:nvPr>
        </p:nvGraphicFramePr>
        <p:xfrm>
          <a:off x="400050" y="3286459"/>
          <a:ext cx="7931370" cy="2700081"/>
        </p:xfrm>
        <a:graphic>
          <a:graphicData uri="http://schemas.openxmlformats.org/drawingml/2006/table">
            <a:tbl>
              <a:tblPr firstRow="1" bandRow="1">
                <a:tableStyleId>{5C22544A-7EE6-4342-B048-85BDC9FD1C3A}</a:tableStyleId>
              </a:tblPr>
              <a:tblGrid>
                <a:gridCol w="2647951">
                  <a:extLst>
                    <a:ext uri="{9D8B030D-6E8A-4147-A177-3AD203B41FA5}">
                      <a16:colId xmlns:a16="http://schemas.microsoft.com/office/drawing/2014/main" val="1282576776"/>
                    </a:ext>
                  </a:extLst>
                </a:gridCol>
                <a:gridCol w="2639629">
                  <a:extLst>
                    <a:ext uri="{9D8B030D-6E8A-4147-A177-3AD203B41FA5}">
                      <a16:colId xmlns:a16="http://schemas.microsoft.com/office/drawing/2014/main" val="3465389856"/>
                    </a:ext>
                  </a:extLst>
                </a:gridCol>
                <a:gridCol w="2643790">
                  <a:extLst>
                    <a:ext uri="{9D8B030D-6E8A-4147-A177-3AD203B41FA5}">
                      <a16:colId xmlns:a16="http://schemas.microsoft.com/office/drawing/2014/main" val="2551694022"/>
                    </a:ext>
                  </a:extLst>
                </a:gridCol>
              </a:tblGrid>
              <a:tr h="1375188">
                <a:tc>
                  <a:txBody>
                    <a:bodyPr/>
                    <a:lstStyle/>
                    <a:p>
                      <a:r>
                        <a:rPr lang="en-US" sz="1600" dirty="0">
                          <a:solidFill>
                            <a:schemeClr val="bg1"/>
                          </a:solidFill>
                        </a:rPr>
                        <a:t>If you take a dog to the park, he’ll ask for your lunch</a:t>
                      </a:r>
                      <a:r>
                        <a:rPr lang="en-US" sz="1600" b="0" dirty="0">
                          <a:solidFill>
                            <a:schemeClr val="bg1"/>
                          </a:solidFill>
                        </a:rPr>
                        <a:t>. (Ms. Smith)</a:t>
                      </a:r>
                    </a:p>
                  </a:txBody>
                  <a:tcPr marL="182880" marR="182880" anchor="ctr">
                    <a:lnL w="9525" cap="flat" cmpd="sng" algn="ctr">
                      <a:solidFill>
                        <a:srgbClr val="2B3990"/>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2B3990"/>
                      </a:solidFill>
                      <a:prstDash val="solid"/>
                      <a:round/>
                      <a:headEnd type="none" w="med" len="med"/>
                      <a:tailEnd type="none" w="med" len="med"/>
                    </a:lnT>
                    <a:lnB w="9525" cap="flat" cmpd="sng" algn="ctr">
                      <a:solidFill>
                        <a:srgbClr val="2B3990"/>
                      </a:solidFill>
                      <a:prstDash val="solid"/>
                      <a:round/>
                      <a:headEnd type="none" w="med" len="med"/>
                      <a:tailEnd type="none" w="med" len="med"/>
                    </a:lnB>
                    <a:solidFill>
                      <a:srgbClr val="2B3990"/>
                    </a:solidFill>
                  </a:tcPr>
                </a:tc>
                <a:tc>
                  <a:txBody>
                    <a:bodyPr/>
                    <a:lstStyle/>
                    <a:p>
                      <a:r>
                        <a:rPr lang="en-US" sz="1600" dirty="0">
                          <a:solidFill>
                            <a:schemeClr val="bg1"/>
                          </a:solidFill>
                        </a:rPr>
                        <a:t>If you take a penguin to the artic, he’ll ask for your fish. </a:t>
                      </a:r>
                      <a:r>
                        <a:rPr lang="en-US" sz="1600" b="0" dirty="0">
                          <a:solidFill>
                            <a:schemeClr val="bg1"/>
                          </a:solidFill>
                        </a:rPr>
                        <a:t>(Maria)</a:t>
                      </a:r>
                    </a:p>
                  </a:txBody>
                  <a:tcPr marL="182880" marR="18288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2B3990"/>
                      </a:solidFill>
                      <a:prstDash val="solid"/>
                      <a:round/>
                      <a:headEnd type="none" w="med" len="med"/>
                      <a:tailEnd type="none" w="med" len="med"/>
                    </a:lnT>
                    <a:lnB w="9525" cap="flat" cmpd="sng" algn="ctr">
                      <a:solidFill>
                        <a:srgbClr val="2B3990"/>
                      </a:solidFill>
                      <a:prstDash val="solid"/>
                      <a:round/>
                      <a:headEnd type="none" w="med" len="med"/>
                      <a:tailEnd type="none" w="med" len="med"/>
                    </a:lnB>
                    <a:solidFill>
                      <a:schemeClr val="bg2">
                        <a:lumMod val="75000"/>
                      </a:schemeClr>
                    </a:solidFill>
                  </a:tcPr>
                </a:tc>
                <a:tc>
                  <a:txBody>
                    <a:bodyPr/>
                    <a:lstStyle/>
                    <a:p>
                      <a:r>
                        <a:rPr lang="en-US" sz="1600" dirty="0">
                          <a:solidFill>
                            <a:schemeClr val="bg1"/>
                          </a:solidFill>
                        </a:rPr>
                        <a:t>If you take a chicken to the farm, he’ll ask for your seeds. </a:t>
                      </a:r>
                      <a:r>
                        <a:rPr lang="en-US" sz="1600" b="0" dirty="0">
                          <a:solidFill>
                            <a:schemeClr val="bg1"/>
                          </a:solidFill>
                        </a:rPr>
                        <a:t>(Anderson) </a:t>
                      </a:r>
                    </a:p>
                  </a:txBody>
                  <a:tcPr marL="182880" marR="182880" anchor="ctr">
                    <a:lnL w="9525" cap="flat" cmpd="sng" algn="ctr">
                      <a:solidFill>
                        <a:schemeClr val="bg1"/>
                      </a:solidFill>
                      <a:prstDash val="solid"/>
                      <a:round/>
                      <a:headEnd type="none" w="med" len="med"/>
                      <a:tailEnd type="none" w="med" len="med"/>
                    </a:lnL>
                    <a:lnR w="9525" cap="flat" cmpd="sng" algn="ctr">
                      <a:solidFill>
                        <a:srgbClr val="2B3990"/>
                      </a:solidFill>
                      <a:prstDash val="solid"/>
                      <a:round/>
                      <a:headEnd type="none" w="med" len="med"/>
                      <a:tailEnd type="none" w="med" len="med"/>
                    </a:lnR>
                    <a:lnT w="9525" cap="flat" cmpd="sng" algn="ctr">
                      <a:solidFill>
                        <a:srgbClr val="2B3990"/>
                      </a:solidFill>
                      <a:prstDash val="solid"/>
                      <a:round/>
                      <a:headEnd type="none" w="med" len="med"/>
                      <a:tailEnd type="none" w="med" len="med"/>
                    </a:lnT>
                    <a:lnB w="9525" cap="flat" cmpd="sng" algn="ctr">
                      <a:solidFill>
                        <a:srgbClr val="2B3990"/>
                      </a:solidFill>
                      <a:prstDash val="solid"/>
                      <a:round/>
                      <a:headEnd type="none" w="med" len="med"/>
                      <a:tailEnd type="none" w="med" len="med"/>
                    </a:lnB>
                    <a:solidFill>
                      <a:srgbClr val="116CA8"/>
                    </a:solidFill>
                  </a:tcPr>
                </a:tc>
                <a:extLst>
                  <a:ext uri="{0D108BD9-81ED-4DB2-BD59-A6C34878D82A}">
                    <a16:rowId xmlns:a16="http://schemas.microsoft.com/office/drawing/2014/main" val="3792965652"/>
                  </a:ext>
                </a:extLst>
              </a:tr>
              <a:tr h="1324893">
                <a:tc>
                  <a:txBody>
                    <a:bodyPr/>
                    <a:lstStyle/>
                    <a:p>
                      <a:endParaRPr lang="en-US" sz="2000" dirty="0">
                        <a:solidFill>
                          <a:srgbClr val="2C3E5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2B399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B3990">
                        <a:alpha val="14784"/>
                      </a:srgbClr>
                    </a:solidFill>
                  </a:tcPr>
                </a:tc>
                <a:tc>
                  <a:txBody>
                    <a:bodyPr/>
                    <a:lstStyle/>
                    <a:p>
                      <a:endParaRPr lang="en-US" sz="2000" dirty="0">
                        <a:solidFill>
                          <a:srgbClr val="2C3E5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2B399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14784"/>
                      </a:schemeClr>
                    </a:solidFill>
                  </a:tcPr>
                </a:tc>
                <a:tc>
                  <a:txBody>
                    <a:bodyPr/>
                    <a:lstStyle/>
                    <a:p>
                      <a:endParaRPr lang="en-US" sz="2000" dirty="0">
                        <a:solidFill>
                          <a:srgbClr val="2C3E5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2B399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84C6">
                        <a:alpha val="14784"/>
                      </a:srgbClr>
                    </a:solidFill>
                  </a:tcPr>
                </a:tc>
                <a:extLst>
                  <a:ext uri="{0D108BD9-81ED-4DB2-BD59-A6C34878D82A}">
                    <a16:rowId xmlns:a16="http://schemas.microsoft.com/office/drawing/2014/main" val="3800014698"/>
                  </a:ext>
                </a:extLst>
              </a:tr>
            </a:tbl>
          </a:graphicData>
        </a:graphic>
      </p:graphicFrame>
      <p:sp>
        <p:nvSpPr>
          <p:cNvPr id="3" name="Slide Number Placeholder 2">
            <a:extLst>
              <a:ext uri="{FF2B5EF4-FFF2-40B4-BE49-F238E27FC236}">
                <a16:creationId xmlns:a16="http://schemas.microsoft.com/office/drawing/2014/main" id="{B27DC292-61D3-4500-9406-CB43269BF2A4}"/>
              </a:ext>
            </a:extLst>
          </p:cNvPr>
          <p:cNvSpPr>
            <a:spLocks noGrp="1"/>
          </p:cNvSpPr>
          <p:nvPr>
            <p:ph type="sldNum" sz="quarter" idx="14"/>
          </p:nvPr>
        </p:nvSpPr>
        <p:spPr/>
        <p:txBody>
          <a:bodyPr/>
          <a:lstStyle/>
          <a:p>
            <a:fld id="{AC0B22CB-5A8F-A645-9F1B-055478FF4CA5}" type="slidenum">
              <a:rPr lang="en-US" smtClean="0"/>
              <a:t>49</a:t>
            </a:fld>
            <a:endParaRPr lang="en-US" dirty="0"/>
          </a:p>
        </p:txBody>
      </p:sp>
    </p:spTree>
    <p:extLst>
      <p:ext uri="{BB962C8B-B14F-4D97-AF65-F5344CB8AC3E}">
        <p14:creationId xmlns:p14="http://schemas.microsoft.com/office/powerpoint/2010/main" val="3409169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E3D562-D983-A647-B00C-216A6C6116F3}"/>
              </a:ext>
            </a:extLst>
          </p:cNvPr>
          <p:cNvSpPr>
            <a:spLocks noGrp="1"/>
          </p:cNvSpPr>
          <p:nvPr>
            <p:ph type="title"/>
          </p:nvPr>
        </p:nvSpPr>
        <p:spPr/>
        <p:txBody>
          <a:bodyPr>
            <a:normAutofit/>
          </a:bodyPr>
          <a:lstStyle/>
          <a:p>
            <a:r>
              <a:rPr lang="en-US" dirty="0"/>
              <a:t>Objectives</a:t>
            </a:r>
          </a:p>
        </p:txBody>
      </p:sp>
      <p:pic>
        <p:nvPicPr>
          <p:cNvPr id="20" name="Content Placeholder 19">
            <a:extLst>
              <a:ext uri="{FF2B5EF4-FFF2-40B4-BE49-F238E27FC236}">
                <a16:creationId xmlns:a16="http://schemas.microsoft.com/office/drawing/2014/main" id="{9720C89C-AEA5-0440-8417-A5B8FAD33B95}"/>
              </a:ext>
              <a:ext uri="{C183D7F6-B498-43B3-948B-1728B52AA6E4}">
                <adec:decorative xmlns:adec="http://schemas.microsoft.com/office/drawing/2017/decorative" val="1"/>
              </a:ext>
            </a:extLst>
          </p:cNvPr>
          <p:cNvPicPr>
            <a:picLocks noGrp="1" noChangeAspect="1"/>
          </p:cNvPicPr>
          <p:nvPr>
            <p:ph sz="quarter" idx="11"/>
          </p:nvPr>
        </p:nvPicPr>
        <p:blipFill>
          <a:blip r:embed="rId3"/>
          <a:srcRect/>
          <a:stretch/>
        </p:blipFill>
        <p:spPr>
          <a:xfrm>
            <a:off x="1312365" y="2484080"/>
            <a:ext cx="6298549" cy="2868772"/>
          </a:xfrm>
          <a:prstGeom prst="rect">
            <a:avLst/>
          </a:prstGeom>
        </p:spPr>
      </p:pic>
      <p:sp>
        <p:nvSpPr>
          <p:cNvPr id="7" name="Text Placeholder 1">
            <a:extLst>
              <a:ext uri="{FF2B5EF4-FFF2-40B4-BE49-F238E27FC236}">
                <a16:creationId xmlns:a16="http://schemas.microsoft.com/office/drawing/2014/main" id="{B29E1783-6FCE-6E45-905F-00025652275B}"/>
              </a:ext>
            </a:extLst>
          </p:cNvPr>
          <p:cNvSpPr>
            <a:spLocks noGrp="1"/>
          </p:cNvSpPr>
          <p:nvPr>
            <p:ph sz="quarter" idx="13"/>
          </p:nvPr>
        </p:nvSpPr>
        <p:spPr>
          <a:xfrm>
            <a:off x="2341298" y="2484081"/>
            <a:ext cx="1957168" cy="1280154"/>
          </a:xfrm>
        </p:spPr>
        <p:txBody>
          <a:bodyPr anchor="ctr" anchorCtr="0">
            <a:noAutofit/>
          </a:bodyPr>
          <a:lstStyle/>
          <a:p>
            <a:pPr marL="0" indent="0" algn="ctr">
              <a:buNone/>
            </a:pPr>
            <a:r>
              <a:rPr lang="en-US" sz="2800" b="1" dirty="0">
                <a:solidFill>
                  <a:schemeClr val="bg1"/>
                </a:solidFill>
              </a:rPr>
              <a:t>Define</a:t>
            </a:r>
            <a:endParaRPr lang="en-US" sz="2800" dirty="0">
              <a:solidFill>
                <a:schemeClr val="bg1"/>
              </a:solidFill>
            </a:endParaRPr>
          </a:p>
        </p:txBody>
      </p:sp>
      <p:sp>
        <p:nvSpPr>
          <p:cNvPr id="10" name="Text Placeholder 1">
            <a:extLst>
              <a:ext uri="{FF2B5EF4-FFF2-40B4-BE49-F238E27FC236}">
                <a16:creationId xmlns:a16="http://schemas.microsoft.com/office/drawing/2014/main" id="{C40A63B6-3C1C-2648-AD87-E4EFD36CB972}"/>
              </a:ext>
            </a:extLst>
          </p:cNvPr>
          <p:cNvSpPr txBox="1">
            <a:spLocks/>
          </p:cNvSpPr>
          <p:nvPr/>
        </p:nvSpPr>
        <p:spPr>
          <a:xfrm>
            <a:off x="2426484" y="4072697"/>
            <a:ext cx="1786797" cy="1256958"/>
          </a:xfrm>
          <a:prstGeom prst="rect">
            <a:avLst/>
          </a:prstGeom>
        </p:spPr>
        <p:txBody>
          <a:bodyPr vert="horz" lIns="91440" tIns="45720" rIns="91440" bIns="45720" rtlCol="0" anchor="ctr" anchorCtr="0">
            <a:noAutofit/>
          </a:bodyPr>
          <a:lstStyle>
            <a:lvl1pPr marL="285750" marR="0" indent="-285750" algn="l" defTabSz="457200" rtl="0" eaLnBrk="1" fontAlgn="auto" latinLnBrk="0" hangingPunct="1">
              <a:lnSpc>
                <a:spcPct val="100000"/>
              </a:lnSpc>
              <a:spcBef>
                <a:spcPts val="0"/>
              </a:spcBef>
              <a:spcAft>
                <a:spcPts val="1200"/>
              </a:spcAft>
              <a:buClrTx/>
              <a:buSzTx/>
              <a:buFont typeface="Arial"/>
              <a:buChar char="•"/>
              <a:tabLst/>
              <a:defRPr sz="2000" kern="1200">
                <a:solidFill>
                  <a:srgbClr val="545454"/>
                </a:solidFill>
                <a:latin typeface="+mj-lt"/>
                <a:ea typeface="+mn-ea"/>
                <a:cs typeface="+mn-cs"/>
              </a:defRPr>
            </a:lvl1pPr>
            <a:lvl2pPr marL="74295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2pPr>
            <a:lvl3pPr marL="11430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3pPr>
            <a:lvl4pPr marL="16002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4pPr>
            <a:lvl5pPr marL="20574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dirty="0">
                <a:solidFill>
                  <a:schemeClr val="bg1"/>
                </a:solidFill>
              </a:rPr>
              <a:t>Explore</a:t>
            </a:r>
            <a:endParaRPr lang="en-US" sz="2800" dirty="0">
              <a:solidFill>
                <a:schemeClr val="bg1"/>
              </a:solidFill>
            </a:endParaRPr>
          </a:p>
        </p:txBody>
      </p:sp>
      <p:sp>
        <p:nvSpPr>
          <p:cNvPr id="4" name="Slide Number Placeholder 3"/>
          <p:cNvSpPr>
            <a:spLocks noGrp="1"/>
          </p:cNvSpPr>
          <p:nvPr>
            <p:ph type="sldNum" sz="quarter" idx="14"/>
          </p:nvPr>
        </p:nvSpPr>
        <p:spPr/>
        <p:txBody>
          <a:bodyPr/>
          <a:lstStyle/>
          <a:p>
            <a:fld id="{AC0B22CB-5A8F-A645-9F1B-055478FF4CA5}" type="slidenum">
              <a:rPr lang="en-US" smtClean="0"/>
              <a:t>5</a:t>
            </a:fld>
            <a:endParaRPr lang="en-US" dirty="0"/>
          </a:p>
        </p:txBody>
      </p:sp>
      <p:sp>
        <p:nvSpPr>
          <p:cNvPr id="11" name="Text Placeholder 1">
            <a:extLst>
              <a:ext uri="{FF2B5EF4-FFF2-40B4-BE49-F238E27FC236}">
                <a16:creationId xmlns:a16="http://schemas.microsoft.com/office/drawing/2014/main" id="{6568B424-302A-3041-8AF4-09709614C3B2}"/>
              </a:ext>
            </a:extLst>
          </p:cNvPr>
          <p:cNvSpPr txBox="1">
            <a:spLocks/>
          </p:cNvSpPr>
          <p:nvPr/>
        </p:nvSpPr>
        <p:spPr>
          <a:xfrm>
            <a:off x="5824118" y="2484080"/>
            <a:ext cx="1752076" cy="1280155"/>
          </a:xfrm>
          <a:prstGeom prst="rect">
            <a:avLst/>
          </a:prstGeom>
        </p:spPr>
        <p:txBody>
          <a:bodyPr vert="horz" lIns="91440" tIns="45720" rIns="91440" bIns="45720" rtlCol="0" anchor="ctr" anchorCtr="0">
            <a:noAutofit/>
          </a:bodyPr>
          <a:lstStyle>
            <a:lvl1pPr marL="285750" marR="0" indent="-285750" algn="l" defTabSz="457200" rtl="0" eaLnBrk="1" fontAlgn="auto" latinLnBrk="0" hangingPunct="1">
              <a:lnSpc>
                <a:spcPct val="100000"/>
              </a:lnSpc>
              <a:spcBef>
                <a:spcPts val="0"/>
              </a:spcBef>
              <a:spcAft>
                <a:spcPts val="1200"/>
              </a:spcAft>
              <a:buClrTx/>
              <a:buSzTx/>
              <a:buFont typeface="Arial"/>
              <a:buChar char="•"/>
              <a:tabLst/>
              <a:defRPr sz="2000" kern="1200">
                <a:solidFill>
                  <a:srgbClr val="545454"/>
                </a:solidFill>
                <a:latin typeface="+mj-lt"/>
                <a:ea typeface="+mn-ea"/>
                <a:cs typeface="+mn-cs"/>
              </a:defRPr>
            </a:lvl1pPr>
            <a:lvl2pPr marL="74295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2pPr>
            <a:lvl3pPr marL="11430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3pPr>
            <a:lvl4pPr marL="16002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4pPr>
            <a:lvl5pPr marL="20574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dirty="0">
                <a:solidFill>
                  <a:schemeClr val="bg1"/>
                </a:solidFill>
              </a:rPr>
              <a:t>Describe</a:t>
            </a:r>
            <a:endParaRPr lang="en-US" sz="2800" dirty="0">
              <a:solidFill>
                <a:schemeClr val="bg1"/>
              </a:solidFill>
            </a:endParaRPr>
          </a:p>
        </p:txBody>
      </p:sp>
      <p:sp>
        <p:nvSpPr>
          <p:cNvPr id="12" name="Text Placeholder 1">
            <a:extLst>
              <a:ext uri="{FF2B5EF4-FFF2-40B4-BE49-F238E27FC236}">
                <a16:creationId xmlns:a16="http://schemas.microsoft.com/office/drawing/2014/main" id="{06417035-38C2-AD4B-BD0E-DFC4DAE8C85F}"/>
              </a:ext>
            </a:extLst>
          </p:cNvPr>
          <p:cNvSpPr txBox="1">
            <a:spLocks/>
          </p:cNvSpPr>
          <p:nvPr/>
        </p:nvSpPr>
        <p:spPr>
          <a:xfrm>
            <a:off x="5824118" y="4072697"/>
            <a:ext cx="1393465" cy="1280155"/>
          </a:xfrm>
          <a:prstGeom prst="rect">
            <a:avLst/>
          </a:prstGeom>
        </p:spPr>
        <p:txBody>
          <a:bodyPr vert="horz" lIns="91440" tIns="45720" rIns="91440" bIns="45720" rtlCol="0" anchor="ctr" anchorCtr="0">
            <a:noAutofit/>
          </a:bodyPr>
          <a:lstStyle>
            <a:lvl1pPr marL="285750" marR="0" indent="-285750" algn="l" defTabSz="457200" rtl="0" eaLnBrk="1" fontAlgn="auto" latinLnBrk="0" hangingPunct="1">
              <a:lnSpc>
                <a:spcPct val="100000"/>
              </a:lnSpc>
              <a:spcBef>
                <a:spcPts val="0"/>
              </a:spcBef>
              <a:spcAft>
                <a:spcPts val="1200"/>
              </a:spcAft>
              <a:buClrTx/>
              <a:buSzTx/>
              <a:buFont typeface="Arial"/>
              <a:buChar char="•"/>
              <a:tabLst/>
              <a:defRPr sz="2000" kern="1200">
                <a:solidFill>
                  <a:srgbClr val="545454"/>
                </a:solidFill>
                <a:latin typeface="+mj-lt"/>
                <a:ea typeface="+mn-ea"/>
                <a:cs typeface="+mn-cs"/>
              </a:defRPr>
            </a:lvl1pPr>
            <a:lvl2pPr marL="74295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2pPr>
            <a:lvl3pPr marL="11430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3pPr>
            <a:lvl4pPr marL="16002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4pPr>
            <a:lvl5pPr marL="20574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dirty="0">
                <a:solidFill>
                  <a:schemeClr val="bg1"/>
                </a:solidFill>
              </a:rPr>
              <a:t>Apply</a:t>
            </a:r>
            <a:endParaRPr lang="en-US" sz="2800" dirty="0">
              <a:solidFill>
                <a:schemeClr val="bg1"/>
              </a:solidFill>
            </a:endParaRPr>
          </a:p>
        </p:txBody>
      </p:sp>
    </p:spTree>
    <p:extLst>
      <p:ext uri="{BB962C8B-B14F-4D97-AF65-F5344CB8AC3E}">
        <p14:creationId xmlns:p14="http://schemas.microsoft.com/office/powerpoint/2010/main" val="41240229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1E2191-801D-41A3-82DE-55EC400E9551}"/>
              </a:ext>
            </a:extLst>
          </p:cNvPr>
          <p:cNvSpPr>
            <a:spLocks noGrp="1"/>
          </p:cNvSpPr>
          <p:nvPr>
            <p:ph type="title"/>
          </p:nvPr>
        </p:nvSpPr>
        <p:spPr/>
        <p:txBody>
          <a:bodyPr>
            <a:normAutofit/>
          </a:bodyPr>
          <a:lstStyle/>
          <a:p>
            <a:r>
              <a:rPr lang="en-US" sz="2800" b="1" dirty="0"/>
              <a:t>Stop and Think: </a:t>
            </a:r>
            <a:r>
              <a:rPr lang="en-US" sz="2800" dirty="0"/>
              <a:t>Sentence Level Strategies  </a:t>
            </a:r>
          </a:p>
        </p:txBody>
      </p:sp>
      <p:sp>
        <p:nvSpPr>
          <p:cNvPr id="8" name="Content Placeholder 7">
            <a:extLst>
              <a:ext uri="{FF2B5EF4-FFF2-40B4-BE49-F238E27FC236}">
                <a16:creationId xmlns:a16="http://schemas.microsoft.com/office/drawing/2014/main" id="{8D6F373B-9F0D-411A-86AA-0EA6A75FA079}"/>
              </a:ext>
            </a:extLst>
          </p:cNvPr>
          <p:cNvSpPr>
            <a:spLocks noGrp="1"/>
          </p:cNvSpPr>
          <p:nvPr>
            <p:ph sz="quarter" idx="11"/>
          </p:nvPr>
        </p:nvSpPr>
        <p:spPr>
          <a:xfrm>
            <a:off x="571500" y="2042161"/>
            <a:ext cx="4000500" cy="3200400"/>
          </a:xfrm>
        </p:spPr>
        <p:txBody>
          <a:bodyPr>
            <a:normAutofit/>
          </a:bodyPr>
          <a:lstStyle/>
          <a:p>
            <a:pPr marL="228600" indent="-228600">
              <a:lnSpc>
                <a:spcPts val="3000"/>
              </a:lnSpc>
              <a:spcBef>
                <a:spcPts val="0"/>
              </a:spcBef>
              <a:spcAft>
                <a:spcPts val="1200"/>
              </a:spcAft>
            </a:pPr>
            <a:r>
              <a:rPr lang="en-US" sz="2400" dirty="0"/>
              <a:t>What sentence level strategies do you currently use?</a:t>
            </a:r>
          </a:p>
          <a:p>
            <a:pPr marL="228600" indent="-228600">
              <a:lnSpc>
                <a:spcPts val="3000"/>
              </a:lnSpc>
              <a:spcBef>
                <a:spcPts val="0"/>
              </a:spcBef>
              <a:spcAft>
                <a:spcPts val="1200"/>
              </a:spcAft>
            </a:pPr>
            <a:r>
              <a:rPr lang="en-US" sz="2400" dirty="0"/>
              <a:t>Which sentence level strategies would you like to add to your instruction? </a:t>
            </a:r>
          </a:p>
        </p:txBody>
      </p:sp>
      <p:sp>
        <p:nvSpPr>
          <p:cNvPr id="2" name="Slide Number Placeholder 1">
            <a:extLst>
              <a:ext uri="{FF2B5EF4-FFF2-40B4-BE49-F238E27FC236}">
                <a16:creationId xmlns:a16="http://schemas.microsoft.com/office/drawing/2014/main" id="{398B1B4F-3C16-4E99-ADE1-9C07ABB9B5B6}"/>
              </a:ext>
            </a:extLst>
          </p:cNvPr>
          <p:cNvSpPr>
            <a:spLocks noGrp="1"/>
          </p:cNvSpPr>
          <p:nvPr>
            <p:ph type="sldNum" sz="quarter" idx="14"/>
          </p:nvPr>
        </p:nvSpPr>
        <p:spPr/>
        <p:txBody>
          <a:bodyPr/>
          <a:lstStyle/>
          <a:p>
            <a:fld id="{AC0B22CB-5A8F-A645-9F1B-055478FF4CA5}" type="slidenum">
              <a:rPr lang="en-US" smtClean="0"/>
              <a:t>50</a:t>
            </a:fld>
            <a:endParaRPr lang="en-US"/>
          </a:p>
        </p:txBody>
      </p:sp>
      <p:pic>
        <p:nvPicPr>
          <p:cNvPr id="10" name="Content Placeholder 8" descr="Stop and Think Icon.">
            <a:extLst>
              <a:ext uri="{FF2B5EF4-FFF2-40B4-BE49-F238E27FC236}">
                <a16:creationId xmlns:a16="http://schemas.microsoft.com/office/drawing/2014/main" id="{5C49FD90-3252-D244-B9FF-8AA64F67E9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99" t="22570" r="15143" b="13428"/>
          <a:stretch/>
        </p:blipFill>
        <p:spPr>
          <a:xfrm>
            <a:off x="5097780" y="2682241"/>
            <a:ext cx="3474720" cy="2560320"/>
          </a:xfrm>
          <a:prstGeom prst="rect">
            <a:avLst/>
          </a:prstGeom>
          <a:noFill/>
        </p:spPr>
      </p:pic>
    </p:spTree>
    <p:extLst>
      <p:ext uri="{BB962C8B-B14F-4D97-AF65-F5344CB8AC3E}">
        <p14:creationId xmlns:p14="http://schemas.microsoft.com/office/powerpoint/2010/main" val="17796806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F053-45CD-824B-BAEB-20FF9B936886}"/>
              </a:ext>
            </a:extLst>
          </p:cNvPr>
          <p:cNvSpPr>
            <a:spLocks noGrp="1"/>
          </p:cNvSpPr>
          <p:nvPr>
            <p:ph type="title"/>
          </p:nvPr>
        </p:nvSpPr>
        <p:spPr>
          <a:xfrm>
            <a:off x="823632" y="3361571"/>
            <a:ext cx="6000750" cy="1335935"/>
          </a:xfrm>
        </p:spPr>
        <p:txBody>
          <a:bodyPr>
            <a:noAutofit/>
          </a:bodyPr>
          <a:lstStyle/>
          <a:p>
            <a:r>
              <a:rPr lang="en-US" sz="4400" dirty="0"/>
              <a:t>Exploring Strategies at the Discourse Level</a:t>
            </a:r>
          </a:p>
        </p:txBody>
      </p:sp>
    </p:spTree>
    <p:extLst>
      <p:ext uri="{BB962C8B-B14F-4D97-AF65-F5344CB8AC3E}">
        <p14:creationId xmlns:p14="http://schemas.microsoft.com/office/powerpoint/2010/main" val="2725097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A8D478-2D28-411B-BDC3-CCE5849CAC18}"/>
              </a:ext>
            </a:extLst>
          </p:cNvPr>
          <p:cNvSpPr>
            <a:spLocks noGrp="1"/>
          </p:cNvSpPr>
          <p:nvPr>
            <p:ph type="title"/>
          </p:nvPr>
        </p:nvSpPr>
        <p:spPr/>
        <p:txBody>
          <a:bodyPr lIns="1005840" anchor="ctr">
            <a:normAutofit/>
          </a:bodyPr>
          <a:lstStyle/>
          <a:p>
            <a:pPr>
              <a:lnSpc>
                <a:spcPct val="90000"/>
              </a:lnSpc>
            </a:pPr>
            <a:r>
              <a:rPr lang="en-US" sz="2400" dirty="0"/>
              <a:t>Academic Language Awareness Checklist – </a:t>
            </a:r>
            <a:br>
              <a:rPr lang="en-US" sz="2400" dirty="0"/>
            </a:br>
            <a:r>
              <a:rPr lang="en-US" sz="2400" dirty="0"/>
              <a:t>Discourse Level </a:t>
            </a:r>
          </a:p>
        </p:txBody>
      </p:sp>
      <p:pic>
        <p:nvPicPr>
          <p:cNvPr id="14" name="Content Placeholder 12" descr="Tools Packet icon">
            <a:extLst>
              <a:ext uri="{FF2B5EF4-FFF2-40B4-BE49-F238E27FC236}">
                <a16:creationId xmlns:a16="http://schemas.microsoft.com/office/drawing/2014/main" id="{C831624F-979D-0E44-9AFD-8DAC011603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585" y="623537"/>
            <a:ext cx="586273" cy="623088"/>
          </a:xfrm>
          <a:prstGeom prst="rect">
            <a:avLst/>
          </a:prstGeom>
        </p:spPr>
      </p:pic>
      <p:pic>
        <p:nvPicPr>
          <p:cNvPr id="13" name="Content Placeholder 6" descr="Chart of AWareness Building Qustions for Organization (Discourse Level)">
            <a:extLst>
              <a:ext uri="{FF2B5EF4-FFF2-40B4-BE49-F238E27FC236}">
                <a16:creationId xmlns:a16="http://schemas.microsoft.com/office/drawing/2014/main" id="{538038E0-8617-0E49-9284-A0402ED4CE7C}"/>
              </a:ext>
            </a:extLst>
          </p:cNvPr>
          <p:cNvPicPr>
            <a:picLocks noGrp="1" noChangeAspect="1"/>
          </p:cNvPicPr>
          <p:nvPr>
            <p:ph type="pic" sz="quarter" idx="12"/>
          </p:nvPr>
        </p:nvPicPr>
        <p:blipFill rotWithShape="1">
          <a:blip r:embed="rId4"/>
          <a:srcRect t="480" b="-1426"/>
          <a:stretch/>
        </p:blipFill>
        <p:spPr>
          <a:xfrm>
            <a:off x="933730" y="1528972"/>
            <a:ext cx="7276540" cy="5028175"/>
          </a:xfrm>
          <a:noFill/>
        </p:spPr>
      </p:pic>
      <p:sp>
        <p:nvSpPr>
          <p:cNvPr id="2" name="Slide Number Placeholder 1">
            <a:extLst>
              <a:ext uri="{FF2B5EF4-FFF2-40B4-BE49-F238E27FC236}">
                <a16:creationId xmlns:a16="http://schemas.microsoft.com/office/drawing/2014/main" id="{28487F3D-E557-412A-88E2-3D0BEECCD435}"/>
              </a:ext>
            </a:extLst>
          </p:cNvPr>
          <p:cNvSpPr>
            <a:spLocks noGrp="1"/>
          </p:cNvSpPr>
          <p:nvPr>
            <p:ph type="sldNum" sz="quarter" idx="14"/>
          </p:nvPr>
        </p:nvSpPr>
        <p:spPr/>
        <p:txBody>
          <a:bodyPr anchor="ctr">
            <a:normAutofit/>
          </a:bodyPr>
          <a:lstStyle/>
          <a:p>
            <a:pPr>
              <a:spcAft>
                <a:spcPts val="600"/>
              </a:spcAft>
            </a:pPr>
            <a:fld id="{AC0B22CB-5A8F-A645-9F1B-055478FF4CA5}" type="slidenum">
              <a:rPr lang="en-US" smtClean="0"/>
              <a:pPr>
                <a:spcAft>
                  <a:spcPts val="600"/>
                </a:spcAft>
              </a:pPr>
              <a:t>52</a:t>
            </a:fld>
            <a:endParaRPr lang="en-US"/>
          </a:p>
        </p:txBody>
      </p:sp>
    </p:spTree>
    <p:extLst>
      <p:ext uri="{BB962C8B-B14F-4D97-AF65-F5344CB8AC3E}">
        <p14:creationId xmlns:p14="http://schemas.microsoft.com/office/powerpoint/2010/main" val="1003109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lIns="1097280">
            <a:normAutofit/>
          </a:bodyPr>
          <a:lstStyle/>
          <a:p>
            <a:r>
              <a:rPr lang="en-US" sz="2800" dirty="0"/>
              <a:t>Strategies for Supporting ELLs at the Discourse Level</a:t>
            </a:r>
          </a:p>
        </p:txBody>
      </p:sp>
      <p:pic>
        <p:nvPicPr>
          <p:cNvPr id="15" name="Picture 14" descr="Padlet icon">
            <a:extLst>
              <a:ext uri="{FF2B5EF4-FFF2-40B4-BE49-F238E27FC236}">
                <a16:creationId xmlns:a16="http://schemas.microsoft.com/office/drawing/2014/main" id="{1A2980C3-833B-7247-B4A8-53F39D5AB3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258" y="650686"/>
            <a:ext cx="693083" cy="520871"/>
          </a:xfrm>
          <a:prstGeom prst="rect">
            <a:avLst/>
          </a:prstGeom>
        </p:spPr>
      </p:pic>
      <p:sp>
        <p:nvSpPr>
          <p:cNvPr id="6" name="Content Placeholder 5">
            <a:extLst>
              <a:ext uri="{FF2B5EF4-FFF2-40B4-BE49-F238E27FC236}">
                <a16:creationId xmlns:a16="http://schemas.microsoft.com/office/drawing/2014/main" id="{C956DE27-84D2-CA4D-9155-EEDFF1EF0538}"/>
              </a:ext>
            </a:extLst>
          </p:cNvPr>
          <p:cNvSpPr>
            <a:spLocks noGrp="1"/>
          </p:cNvSpPr>
          <p:nvPr>
            <p:ph sz="quarter" idx="11"/>
          </p:nvPr>
        </p:nvSpPr>
        <p:spPr>
          <a:xfrm>
            <a:off x="434876" y="1819960"/>
            <a:ext cx="5539384" cy="1962887"/>
          </a:xfrm>
        </p:spPr>
        <p:txBody>
          <a:bodyPr>
            <a:normAutofit/>
          </a:bodyPr>
          <a:lstStyle/>
          <a:p>
            <a:pPr marL="457200" indent="-457200">
              <a:lnSpc>
                <a:spcPts val="3000"/>
              </a:lnSpc>
              <a:spcBef>
                <a:spcPts val="0"/>
              </a:spcBef>
              <a:spcAft>
                <a:spcPts val="1800"/>
              </a:spcAft>
              <a:buFont typeface="+mj-lt"/>
              <a:buAutoNum type="arabicPeriod"/>
            </a:pPr>
            <a:r>
              <a:rPr lang="en-US" sz="2800" dirty="0"/>
              <a:t>Analyzing sequencing in a text</a:t>
            </a:r>
          </a:p>
          <a:p>
            <a:pPr marL="457200" indent="-457200">
              <a:lnSpc>
                <a:spcPts val="3000"/>
              </a:lnSpc>
              <a:spcBef>
                <a:spcPts val="0"/>
              </a:spcBef>
              <a:spcAft>
                <a:spcPts val="1800"/>
              </a:spcAft>
              <a:buFont typeface="+mj-lt"/>
              <a:buAutoNum type="arabicPeriod"/>
            </a:pPr>
            <a:r>
              <a:rPr lang="en-US" sz="2800" dirty="0"/>
              <a:t>Scaffolds and tools to support discourse development</a:t>
            </a:r>
          </a:p>
        </p:txBody>
      </p:sp>
      <p:pic>
        <p:nvPicPr>
          <p:cNvPr id="14" name="Picture Placeholder 13">
            <a:extLst>
              <a:ext uri="{FF2B5EF4-FFF2-40B4-BE49-F238E27FC236}">
                <a16:creationId xmlns:a16="http://schemas.microsoft.com/office/drawing/2014/main" id="{C4272BAF-DE23-EC4A-852B-4E687A304C0A}"/>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4"/>
          <a:srcRect l="-1631" r="-1782"/>
          <a:stretch/>
        </p:blipFill>
        <p:spPr>
          <a:xfrm>
            <a:off x="4394835" y="3424652"/>
            <a:ext cx="4206240" cy="2491292"/>
          </a:xfrm>
          <a:prstGeom prst="rect">
            <a:avLst/>
          </a:prstGeom>
        </p:spPr>
      </p:pic>
      <p:sp>
        <p:nvSpPr>
          <p:cNvPr id="3" name="Slide Number Placeholder 2"/>
          <p:cNvSpPr>
            <a:spLocks noGrp="1"/>
          </p:cNvSpPr>
          <p:nvPr>
            <p:ph type="sldNum" sz="quarter" idx="14"/>
          </p:nvPr>
        </p:nvSpPr>
        <p:spPr/>
        <p:txBody>
          <a:bodyPr/>
          <a:lstStyle/>
          <a:p>
            <a:fld id="{AC0B22CB-5A8F-A645-9F1B-055478FF4CA5}" type="slidenum">
              <a:rPr lang="en-US" smtClean="0"/>
              <a:t>53</a:t>
            </a:fld>
            <a:endParaRPr lang="en-US" dirty="0"/>
          </a:p>
        </p:txBody>
      </p:sp>
    </p:spTree>
    <p:extLst>
      <p:ext uri="{BB962C8B-B14F-4D97-AF65-F5344CB8AC3E}">
        <p14:creationId xmlns:p14="http://schemas.microsoft.com/office/powerpoint/2010/main" val="3818384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Shape 921"/>
          <p:cNvSpPr txBox="1">
            <a:spLocks noGrp="1"/>
          </p:cNvSpPr>
          <p:nvPr>
            <p:ph type="title"/>
          </p:nvPr>
        </p:nvSpPr>
        <p:spPr>
          <a:prstGeom prst="rect">
            <a:avLst/>
          </a:prstGeom>
        </p:spPr>
        <p:txBody>
          <a:bodyPr wrap="square" lIns="457200" tIns="91425" rIns="91425" bIns="91425" anchor="ctr" anchorCtr="0">
            <a:noAutofit/>
          </a:bodyPr>
          <a:lstStyle/>
          <a:p>
            <a:pPr lvl="0">
              <a:spcBef>
                <a:spcPts val="0"/>
              </a:spcBef>
              <a:buNone/>
            </a:pPr>
            <a:r>
              <a:rPr lang="en-US" dirty="0"/>
              <a:t>1. Analyzing </a:t>
            </a:r>
            <a:r>
              <a:rPr lang="en" dirty="0"/>
              <a:t>Sequencing in </a:t>
            </a:r>
            <a:r>
              <a:rPr lang="en-US" dirty="0"/>
              <a:t>a Text</a:t>
            </a:r>
            <a:endParaRPr lang="en" dirty="0"/>
          </a:p>
        </p:txBody>
      </p:sp>
      <p:sp>
        <p:nvSpPr>
          <p:cNvPr id="2" name="Content Placeholder 1">
            <a:extLst>
              <a:ext uri="{FF2B5EF4-FFF2-40B4-BE49-F238E27FC236}">
                <a16:creationId xmlns:a16="http://schemas.microsoft.com/office/drawing/2014/main" id="{BF55DC47-A1D9-5744-843C-2AF17239D711}"/>
              </a:ext>
            </a:extLst>
          </p:cNvPr>
          <p:cNvSpPr>
            <a:spLocks noGrp="1"/>
          </p:cNvSpPr>
          <p:nvPr>
            <p:ph sz="quarter" idx="11"/>
          </p:nvPr>
        </p:nvSpPr>
        <p:spPr>
          <a:xfrm>
            <a:off x="542925" y="1648295"/>
            <a:ext cx="3374651" cy="3200400"/>
          </a:xfrm>
        </p:spPr>
        <p:txBody>
          <a:bodyPr/>
          <a:lstStyle/>
          <a:p>
            <a:pPr marL="320040" indent="-320040">
              <a:spcBef>
                <a:spcPts val="0"/>
              </a:spcBef>
              <a:spcAft>
                <a:spcPts val="1200"/>
              </a:spcAft>
            </a:pPr>
            <a:r>
              <a:rPr lang="en" sz="2000" dirty="0">
                <a:solidFill>
                  <a:srgbClr val="545454"/>
                </a:solidFill>
              </a:rPr>
              <a:t>Students put pictures, sentences, or short paragraph in order to determine proper order of a text</a:t>
            </a:r>
          </a:p>
          <a:p>
            <a:pPr marL="320040" indent="-320040">
              <a:spcBef>
                <a:spcPts val="0"/>
              </a:spcBef>
              <a:spcAft>
                <a:spcPts val="1200"/>
              </a:spcAft>
            </a:pPr>
            <a:r>
              <a:rPr lang="en" sz="2000" dirty="0">
                <a:solidFill>
                  <a:srgbClr val="545454"/>
                </a:solidFill>
              </a:rPr>
              <a:t>Provide first and last sentence as a scaffold</a:t>
            </a:r>
          </a:p>
          <a:p>
            <a:pPr marL="320040" indent="-320040">
              <a:spcBef>
                <a:spcPts val="0"/>
              </a:spcBef>
              <a:spcAft>
                <a:spcPts val="1200"/>
              </a:spcAft>
            </a:pPr>
            <a:r>
              <a:rPr lang="en-US" sz="2000" dirty="0">
                <a:solidFill>
                  <a:srgbClr val="545454"/>
                </a:solidFill>
              </a:rPr>
              <a:t>Ask</a:t>
            </a:r>
            <a:r>
              <a:rPr lang="en" sz="2000" dirty="0">
                <a:solidFill>
                  <a:srgbClr val="545454"/>
                </a:solidFill>
              </a:rPr>
              <a:t> students </a:t>
            </a:r>
            <a:r>
              <a:rPr lang="en-US" sz="2000" dirty="0">
                <a:solidFill>
                  <a:srgbClr val="545454"/>
                </a:solidFill>
              </a:rPr>
              <a:t>to </a:t>
            </a:r>
            <a:r>
              <a:rPr lang="en" sz="2000" dirty="0">
                <a:solidFill>
                  <a:srgbClr val="545454"/>
                </a:solidFill>
              </a:rPr>
              <a:t>identify clues</a:t>
            </a:r>
          </a:p>
          <a:p>
            <a:endParaRPr lang="en-US" dirty="0"/>
          </a:p>
        </p:txBody>
      </p:sp>
      <p:pic>
        <p:nvPicPr>
          <p:cNvPr id="11" name="Picture 10" descr="Screenshot of an activity prompting students to arrange material in order">
            <a:extLst>
              <a:ext uri="{FF2B5EF4-FFF2-40B4-BE49-F238E27FC236}">
                <a16:creationId xmlns:a16="http://schemas.microsoft.com/office/drawing/2014/main" id="{51FC4B1B-2E48-CC4A-A427-1B52586346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1215" y="1600603"/>
            <a:ext cx="4410391" cy="2438768"/>
          </a:xfrm>
          <a:prstGeom prst="rect">
            <a:avLst/>
          </a:prstGeom>
          <a:ln>
            <a:solidFill>
              <a:srgbClr val="545454"/>
            </a:solidFill>
          </a:ln>
        </p:spPr>
      </p:pic>
      <p:pic>
        <p:nvPicPr>
          <p:cNvPr id="10" name="Picture 9" descr="Screenshot of an activity asking students to arrange material in order">
            <a:extLst>
              <a:ext uri="{FF2B5EF4-FFF2-40B4-BE49-F238E27FC236}">
                <a16:creationId xmlns:a16="http://schemas.microsoft.com/office/drawing/2014/main" id="{D92B87A3-A3C0-BD45-B103-47C290AC50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1216" y="3906189"/>
            <a:ext cx="4410390" cy="2503576"/>
          </a:xfrm>
          <a:prstGeom prst="rect">
            <a:avLst/>
          </a:prstGeom>
          <a:ln>
            <a:solidFill>
              <a:srgbClr val="545454"/>
            </a:solidFill>
          </a:ln>
        </p:spPr>
      </p:pic>
      <p:sp>
        <p:nvSpPr>
          <p:cNvPr id="6" name="Slide Number Placeholder 2">
            <a:extLst>
              <a:ext uri="{FF2B5EF4-FFF2-40B4-BE49-F238E27FC236}">
                <a16:creationId xmlns:a16="http://schemas.microsoft.com/office/drawing/2014/main" id="{1ED0D36F-9ECA-4845-A871-C39B1BB1A376}"/>
              </a:ext>
            </a:extLst>
          </p:cNvPr>
          <p:cNvSpPr>
            <a:spLocks noGrp="1"/>
          </p:cNvSpPr>
          <p:nvPr>
            <p:ph type="sldNum" sz="quarter" idx="14"/>
          </p:nvPr>
        </p:nvSpPr>
        <p:spPr/>
        <p:txBody>
          <a:bodyPr/>
          <a:lstStyle/>
          <a:p>
            <a:fld id="{AC0B22CB-5A8F-A645-9F1B-055478FF4CA5}" type="slidenum">
              <a:rPr lang="en-US" smtClean="0"/>
              <a:t>54</a:t>
            </a:fld>
            <a:endParaRPr lang="en-US" dirty="0"/>
          </a:p>
        </p:txBody>
      </p:sp>
    </p:spTree>
    <p:extLst>
      <p:ext uri="{BB962C8B-B14F-4D97-AF65-F5344CB8AC3E}">
        <p14:creationId xmlns:p14="http://schemas.microsoft.com/office/powerpoint/2010/main" val="19302380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Activity Example: Sequencing Text</a:t>
            </a:r>
          </a:p>
        </p:txBody>
      </p:sp>
      <p:sp>
        <p:nvSpPr>
          <p:cNvPr id="3" name="Content Placeholder 2"/>
          <p:cNvSpPr>
            <a:spLocks noGrp="1"/>
          </p:cNvSpPr>
          <p:nvPr>
            <p:ph sz="quarter" idx="10"/>
          </p:nvPr>
        </p:nvSpPr>
        <p:spPr/>
        <p:txBody>
          <a:bodyPr/>
          <a:lstStyle/>
          <a:p>
            <a:r>
              <a:rPr lang="sk-SK" dirty="0"/>
              <a:t> </a:t>
            </a:r>
            <a:endParaRPr lang="en-US" dirty="0"/>
          </a:p>
        </p:txBody>
      </p:sp>
      <p:sp>
        <p:nvSpPr>
          <p:cNvPr id="8" name="Content Placeholder 7">
            <a:extLst>
              <a:ext uri="{FF2B5EF4-FFF2-40B4-BE49-F238E27FC236}">
                <a16:creationId xmlns:a16="http://schemas.microsoft.com/office/drawing/2014/main" id="{BFC86EF2-D52A-894E-944F-9DA1D9DE533E}"/>
              </a:ext>
            </a:extLst>
          </p:cNvPr>
          <p:cNvSpPr>
            <a:spLocks noGrp="1"/>
          </p:cNvSpPr>
          <p:nvPr>
            <p:ph sz="quarter" idx="13"/>
          </p:nvPr>
        </p:nvSpPr>
        <p:spPr>
          <a:xfrm>
            <a:off x="410956" y="6109155"/>
            <a:ext cx="8343900" cy="215444"/>
          </a:xfrm>
        </p:spPr>
        <p:txBody>
          <a:bodyPr/>
          <a:lstStyle/>
          <a:p>
            <a:r>
              <a:rPr lang="en-US" sz="1400" dirty="0"/>
              <a:t>Text source: Murphy, 2010, The Great Fire; </a:t>
            </a:r>
            <a:r>
              <a:rPr lang="en-US" sz="1400" dirty="0" err="1"/>
              <a:t>Staehr</a:t>
            </a:r>
            <a:r>
              <a:rPr lang="en-US" sz="1400" dirty="0"/>
              <a:t> </a:t>
            </a:r>
            <a:r>
              <a:rPr lang="en-US" sz="1400" dirty="0" err="1"/>
              <a:t>Fenner</a:t>
            </a:r>
            <a:r>
              <a:rPr lang="en-US" sz="1400" dirty="0"/>
              <a:t> &amp; Snyder, 2017</a:t>
            </a:r>
          </a:p>
        </p:txBody>
      </p:sp>
      <p:sp>
        <p:nvSpPr>
          <p:cNvPr id="2" name="Slide Number Placeholder 1"/>
          <p:cNvSpPr>
            <a:spLocks noGrp="1"/>
          </p:cNvSpPr>
          <p:nvPr>
            <p:ph type="sldNum" sz="quarter" idx="14"/>
          </p:nvPr>
        </p:nvSpPr>
        <p:spPr/>
        <p:txBody>
          <a:bodyPr/>
          <a:lstStyle/>
          <a:p>
            <a:fld id="{AC0B22CB-5A8F-A645-9F1B-055478FF4CA5}" type="slidenum">
              <a:rPr lang="en-US" smtClean="0"/>
              <a:t>55</a:t>
            </a:fld>
            <a:endParaRPr lang="en-US" dirty="0"/>
          </a:p>
        </p:txBody>
      </p:sp>
      <p:graphicFrame>
        <p:nvGraphicFramePr>
          <p:cNvPr id="11" name="Table 10">
            <a:extLst>
              <a:ext uri="{FF2B5EF4-FFF2-40B4-BE49-F238E27FC236}">
                <a16:creationId xmlns:a16="http://schemas.microsoft.com/office/drawing/2014/main" id="{8265E624-AC01-0246-A09D-E235FA385BC0}"/>
              </a:ext>
            </a:extLst>
          </p:cNvPr>
          <p:cNvGraphicFramePr>
            <a:graphicFrameLocks noGrp="1"/>
          </p:cNvGraphicFramePr>
          <p:nvPr>
            <p:extLst>
              <p:ext uri="{D42A27DB-BD31-4B8C-83A1-F6EECF244321}">
                <p14:modId xmlns:p14="http://schemas.microsoft.com/office/powerpoint/2010/main" val="1703765088"/>
              </p:ext>
            </p:extLst>
          </p:nvPr>
        </p:nvGraphicFramePr>
        <p:xfrm>
          <a:off x="707613" y="1696658"/>
          <a:ext cx="7750587" cy="4080808"/>
        </p:xfrm>
        <a:graphic>
          <a:graphicData uri="http://schemas.openxmlformats.org/drawingml/2006/table">
            <a:tbl>
              <a:tblPr firstRow="1" bandRow="1">
                <a:tableStyleId>{5C22544A-7EE6-4342-B048-85BDC9FD1C3A}</a:tableStyleId>
              </a:tblPr>
              <a:tblGrid>
                <a:gridCol w="1261787">
                  <a:extLst>
                    <a:ext uri="{9D8B030D-6E8A-4147-A177-3AD203B41FA5}">
                      <a16:colId xmlns:a16="http://schemas.microsoft.com/office/drawing/2014/main" val="818947163"/>
                    </a:ext>
                  </a:extLst>
                </a:gridCol>
                <a:gridCol w="6488800">
                  <a:extLst>
                    <a:ext uri="{9D8B030D-6E8A-4147-A177-3AD203B41FA5}">
                      <a16:colId xmlns:a16="http://schemas.microsoft.com/office/drawing/2014/main" val="2744009647"/>
                    </a:ext>
                  </a:extLst>
                </a:gridCol>
              </a:tblGrid>
              <a:tr h="401083">
                <a:tc>
                  <a:txBody>
                    <a:bodyPr/>
                    <a:lstStyle/>
                    <a:p>
                      <a:r>
                        <a:rPr lang="en-US" sz="2000" dirty="0"/>
                        <a:t>Order</a:t>
                      </a:r>
                    </a:p>
                  </a:txBody>
                  <a:tcPr anchor="ctr">
                    <a:solidFill>
                      <a:srgbClr val="2B3990"/>
                    </a:solidFill>
                  </a:tcPr>
                </a:tc>
                <a:tc>
                  <a:txBody>
                    <a:bodyPr/>
                    <a:lstStyle/>
                    <a:p>
                      <a:r>
                        <a:rPr lang="en-US" sz="2000" dirty="0"/>
                        <a:t>Sentence</a:t>
                      </a:r>
                    </a:p>
                  </a:txBody>
                  <a:tcPr anchor="ctr">
                    <a:solidFill>
                      <a:srgbClr val="2B3990"/>
                    </a:solidFill>
                  </a:tcPr>
                </a:tc>
                <a:extLst>
                  <a:ext uri="{0D108BD9-81ED-4DB2-BD59-A6C34878D82A}">
                    <a16:rowId xmlns:a16="http://schemas.microsoft.com/office/drawing/2014/main" val="735403021"/>
                  </a:ext>
                </a:extLst>
              </a:tr>
              <a:tr h="865455">
                <a:tc>
                  <a:txBody>
                    <a:bodyPr/>
                    <a:lstStyle/>
                    <a:p>
                      <a:endParaRPr lang="en-US" dirty="0"/>
                    </a:p>
                  </a:txBody>
                  <a:tcPr>
                    <a:solidFill>
                      <a:srgbClr val="2B3990">
                        <a:alpha val="15000"/>
                      </a:srgbClr>
                    </a:solidFill>
                  </a:tcPr>
                </a:tc>
                <a:tc>
                  <a:txBody>
                    <a:bodyPr/>
                    <a:lstStyle/>
                    <a:p>
                      <a:pPr rtl="0" fontAlgn="t">
                        <a:lnSpc>
                          <a:spcPts val="2000"/>
                        </a:lnSpc>
                        <a:spcBef>
                          <a:spcPts val="0"/>
                        </a:spcBef>
                        <a:spcAft>
                          <a:spcPts val="0"/>
                        </a:spcAft>
                      </a:pPr>
                      <a:r>
                        <a:rPr lang="en-US" sz="1600" b="0" i="0" u="none" strike="noStrike" dirty="0">
                          <a:solidFill>
                            <a:schemeClr val="tx1"/>
                          </a:solidFill>
                          <a:effectLst/>
                          <a:latin typeface="+mn-lt"/>
                        </a:rPr>
                        <a:t>The city boasted having 59,500 buildings, many of them—such as the Courthouse and the Tribune Building—large and ornately decorated.</a:t>
                      </a:r>
                      <a:endParaRPr lang="en-US" sz="1600" dirty="0">
                        <a:solidFill>
                          <a:schemeClr val="tx1"/>
                        </a:solidFill>
                        <a:effectLst/>
                        <a:latin typeface="+mn-lt"/>
                      </a:endParaRPr>
                    </a:p>
                  </a:txBody>
                  <a:tcPr anchor="ctr">
                    <a:solidFill>
                      <a:srgbClr val="2B3990">
                        <a:alpha val="15000"/>
                      </a:srgbClr>
                    </a:solidFill>
                  </a:tcPr>
                </a:tc>
                <a:extLst>
                  <a:ext uri="{0D108BD9-81ED-4DB2-BD59-A6C34878D82A}">
                    <a16:rowId xmlns:a16="http://schemas.microsoft.com/office/drawing/2014/main" val="2149397788"/>
                  </a:ext>
                </a:extLst>
              </a:tr>
              <a:tr h="1368538">
                <a:tc>
                  <a:txBody>
                    <a:bodyPr/>
                    <a:lstStyle/>
                    <a:p>
                      <a:endParaRPr lang="en-US" dirty="0"/>
                    </a:p>
                  </a:txBody>
                  <a:tcPr>
                    <a:solidFill>
                      <a:schemeClr val="bg2">
                        <a:lumMod val="75000"/>
                        <a:alpha val="15000"/>
                      </a:schemeClr>
                    </a:solidFill>
                  </a:tcPr>
                </a:tc>
                <a:tc>
                  <a:txBody>
                    <a:bodyPr/>
                    <a:lstStyle/>
                    <a:p>
                      <a:pPr marL="0" marR="0" lvl="0" indent="0" algn="l" defTabSz="457200" rtl="0" eaLnBrk="1" fontAlgn="auto" latinLnBrk="0" hangingPunct="1">
                        <a:lnSpc>
                          <a:spcPts val="2000"/>
                        </a:lnSpc>
                        <a:spcBef>
                          <a:spcPts val="0"/>
                        </a:spcBef>
                        <a:spcAft>
                          <a:spcPts val="0"/>
                        </a:spcAft>
                        <a:buClrTx/>
                        <a:buSzTx/>
                        <a:buFontTx/>
                        <a:buNone/>
                        <a:tabLst/>
                        <a:defRPr/>
                      </a:pPr>
                      <a:r>
                        <a:rPr lang="en-US" sz="1600" b="0" i="0" u="none" strike="noStrike" dirty="0">
                          <a:solidFill>
                            <a:schemeClr val="tx1"/>
                          </a:solidFill>
                          <a:effectLst/>
                          <a:latin typeface="+mn-lt"/>
                        </a:rPr>
                        <a:t>Many of the remaining buildings (even the ones proclaimed to be “fireproof”) looked solid, but were actually jerrybuilt affairs; the stone or brick exteriors hid wooden frames and floors, all topped with highly flammable tar or shingle roofs. </a:t>
                      </a:r>
                      <a:endParaRPr lang="en-US" sz="1600" dirty="0">
                        <a:solidFill>
                          <a:schemeClr val="tx1"/>
                        </a:solidFill>
                        <a:effectLst/>
                        <a:latin typeface="+mn-lt"/>
                      </a:endParaRPr>
                    </a:p>
                  </a:txBody>
                  <a:tcPr anchor="ctr">
                    <a:solidFill>
                      <a:schemeClr val="bg2">
                        <a:lumMod val="75000"/>
                        <a:alpha val="15000"/>
                      </a:schemeClr>
                    </a:solidFill>
                  </a:tcPr>
                </a:tc>
                <a:extLst>
                  <a:ext uri="{0D108BD9-81ED-4DB2-BD59-A6C34878D82A}">
                    <a16:rowId xmlns:a16="http://schemas.microsoft.com/office/drawing/2014/main" val="1294991938"/>
                  </a:ext>
                </a:extLst>
              </a:tr>
              <a:tr h="531980">
                <a:tc>
                  <a:txBody>
                    <a:bodyPr/>
                    <a:lstStyle/>
                    <a:p>
                      <a:endParaRPr lang="en-US" dirty="0"/>
                    </a:p>
                  </a:txBody>
                  <a:tcPr>
                    <a:solidFill>
                      <a:srgbClr val="2B3990">
                        <a:alpha val="15000"/>
                      </a:srgbClr>
                    </a:solidFill>
                  </a:tcPr>
                </a:tc>
                <a:tc>
                  <a:txBody>
                    <a:bodyPr/>
                    <a:lstStyle/>
                    <a:p>
                      <a:pPr marL="0" marR="0" lvl="0" indent="0" algn="l" defTabSz="457200" rtl="0" eaLnBrk="1" fontAlgn="auto" latinLnBrk="0" hangingPunct="1">
                        <a:lnSpc>
                          <a:spcPts val="2000"/>
                        </a:lnSpc>
                        <a:spcBef>
                          <a:spcPts val="0"/>
                        </a:spcBef>
                        <a:spcAft>
                          <a:spcPts val="0"/>
                        </a:spcAft>
                        <a:buClrTx/>
                        <a:buSzTx/>
                        <a:buFontTx/>
                        <a:buNone/>
                        <a:tabLst/>
                        <a:defRPr/>
                      </a:pPr>
                      <a:r>
                        <a:rPr lang="en-US" sz="1600" b="0" i="0" u="none" strike="noStrike" dirty="0">
                          <a:solidFill>
                            <a:schemeClr val="tx1"/>
                          </a:solidFill>
                          <a:effectLst/>
                          <a:latin typeface="+mn-lt"/>
                        </a:rPr>
                        <a:t>Chicago in 1871 was a city ready to burn. </a:t>
                      </a:r>
                      <a:endParaRPr lang="en-US" sz="1600" dirty="0">
                        <a:solidFill>
                          <a:schemeClr val="tx1"/>
                        </a:solidFill>
                        <a:effectLst/>
                        <a:latin typeface="+mn-lt"/>
                      </a:endParaRPr>
                    </a:p>
                  </a:txBody>
                  <a:tcPr anchor="ctr">
                    <a:solidFill>
                      <a:srgbClr val="2B3990">
                        <a:alpha val="15000"/>
                      </a:srgbClr>
                    </a:solidFill>
                  </a:tcPr>
                </a:tc>
                <a:extLst>
                  <a:ext uri="{0D108BD9-81ED-4DB2-BD59-A6C34878D82A}">
                    <a16:rowId xmlns:a16="http://schemas.microsoft.com/office/drawing/2014/main" val="187283610"/>
                  </a:ext>
                </a:extLst>
              </a:tr>
              <a:tr h="913752">
                <a:tc>
                  <a:txBody>
                    <a:bodyPr/>
                    <a:lstStyle/>
                    <a:p>
                      <a:endParaRPr lang="en-US" dirty="0"/>
                    </a:p>
                  </a:txBody>
                  <a:tcPr>
                    <a:solidFill>
                      <a:schemeClr val="bg2">
                        <a:lumMod val="75000"/>
                        <a:alpha val="15000"/>
                      </a:schemeClr>
                    </a:solidFill>
                  </a:tcPr>
                </a:tc>
                <a:tc>
                  <a:txBody>
                    <a:bodyPr/>
                    <a:lstStyle/>
                    <a:p>
                      <a:pPr marL="0" marR="0" lvl="0" indent="0" algn="l" defTabSz="457200" rtl="0" eaLnBrk="1" fontAlgn="auto" latinLnBrk="0" hangingPunct="1">
                        <a:lnSpc>
                          <a:spcPts val="2000"/>
                        </a:lnSpc>
                        <a:spcBef>
                          <a:spcPts val="0"/>
                        </a:spcBef>
                        <a:spcAft>
                          <a:spcPts val="0"/>
                        </a:spcAft>
                        <a:buClrTx/>
                        <a:buSzTx/>
                        <a:buFontTx/>
                        <a:buNone/>
                        <a:tabLst/>
                        <a:defRPr/>
                      </a:pPr>
                      <a:r>
                        <a:rPr lang="en-US" sz="1600" b="0" i="0" u="none" strike="noStrike" dirty="0">
                          <a:solidFill>
                            <a:schemeClr val="tx1"/>
                          </a:solidFill>
                          <a:effectLst/>
                          <a:latin typeface="+mn-lt"/>
                        </a:rPr>
                        <a:t>The trouble was that about two-thirds of all these structures were made entirely of wood. </a:t>
                      </a:r>
                      <a:endParaRPr lang="en-US" sz="1600" dirty="0">
                        <a:solidFill>
                          <a:schemeClr val="tx1"/>
                        </a:solidFill>
                        <a:effectLst/>
                        <a:latin typeface="+mn-lt"/>
                      </a:endParaRPr>
                    </a:p>
                  </a:txBody>
                  <a:tcPr anchor="ctr">
                    <a:solidFill>
                      <a:schemeClr val="bg2">
                        <a:lumMod val="75000"/>
                        <a:alpha val="15000"/>
                      </a:schemeClr>
                    </a:solidFill>
                  </a:tcPr>
                </a:tc>
                <a:extLst>
                  <a:ext uri="{0D108BD9-81ED-4DB2-BD59-A6C34878D82A}">
                    <a16:rowId xmlns:a16="http://schemas.microsoft.com/office/drawing/2014/main" val="248435726"/>
                  </a:ext>
                </a:extLst>
              </a:tr>
            </a:tbl>
          </a:graphicData>
        </a:graphic>
      </p:graphicFrame>
    </p:spTree>
    <p:extLst>
      <p:ext uri="{BB962C8B-B14F-4D97-AF65-F5344CB8AC3E}">
        <p14:creationId xmlns:p14="http://schemas.microsoft.com/office/powerpoint/2010/main" val="2004037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33401"/>
            <a:ext cx="9144000" cy="914400"/>
          </a:xfrm>
        </p:spPr>
        <p:txBody>
          <a:bodyPr>
            <a:normAutofit/>
          </a:bodyPr>
          <a:lstStyle/>
          <a:p>
            <a:r>
              <a:rPr lang="en-US" dirty="0"/>
              <a:t>Completed Example: Sequencing Text</a:t>
            </a:r>
          </a:p>
        </p:txBody>
      </p:sp>
      <p:graphicFrame>
        <p:nvGraphicFramePr>
          <p:cNvPr id="6" name="Content Placeholder 5"/>
          <p:cNvGraphicFramePr>
            <a:graphicFrameLocks noGrp="1"/>
          </p:cNvGraphicFramePr>
          <p:nvPr>
            <p:ph sz="quarter" idx="10"/>
            <p:extLst>
              <p:ext uri="{D42A27DB-BD31-4B8C-83A1-F6EECF244321}">
                <p14:modId xmlns:p14="http://schemas.microsoft.com/office/powerpoint/2010/main" val="2744825081"/>
              </p:ext>
            </p:extLst>
          </p:nvPr>
        </p:nvGraphicFramePr>
        <p:xfrm>
          <a:off x="454958" y="1792942"/>
          <a:ext cx="8094009" cy="3762001"/>
        </p:xfrm>
        <a:graphic>
          <a:graphicData uri="http://schemas.openxmlformats.org/drawingml/2006/table">
            <a:tbl>
              <a:tblPr firstRow="1"/>
              <a:tblGrid>
                <a:gridCol w="1026275">
                  <a:extLst>
                    <a:ext uri="{9D8B030D-6E8A-4147-A177-3AD203B41FA5}">
                      <a16:colId xmlns:a16="http://schemas.microsoft.com/office/drawing/2014/main" val="20000"/>
                    </a:ext>
                  </a:extLst>
                </a:gridCol>
                <a:gridCol w="7067734">
                  <a:extLst>
                    <a:ext uri="{9D8B030D-6E8A-4147-A177-3AD203B41FA5}">
                      <a16:colId xmlns:a16="http://schemas.microsoft.com/office/drawing/2014/main" val="20001"/>
                    </a:ext>
                  </a:extLst>
                </a:gridCol>
              </a:tblGrid>
              <a:tr h="409404">
                <a:tc>
                  <a:txBody>
                    <a:bodyPr/>
                    <a:lstStyle/>
                    <a:p>
                      <a:pPr rtl="0" fontAlgn="t">
                        <a:spcBef>
                          <a:spcPts val="0"/>
                        </a:spcBef>
                        <a:spcAft>
                          <a:spcPts val="0"/>
                        </a:spcAft>
                      </a:pPr>
                      <a:r>
                        <a:rPr lang="en-US" sz="2000" b="1" i="0" u="none" strike="noStrike" dirty="0">
                          <a:solidFill>
                            <a:srgbClr val="FFFFFF"/>
                          </a:solidFill>
                          <a:effectLst/>
                          <a:latin typeface="+mn-lt"/>
                        </a:rPr>
                        <a:t>Order</a:t>
                      </a:r>
                      <a:endParaRPr lang="en-US" sz="2000" b="1" dirty="0">
                        <a:effectLst/>
                        <a:latin typeface="+mn-lt"/>
                      </a:endParaRPr>
                    </a:p>
                  </a:txBody>
                  <a:tcPr marR="24316" marT="24316" marB="24316"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2B3990"/>
                    </a:solidFill>
                  </a:tcPr>
                </a:tc>
                <a:tc>
                  <a:txBody>
                    <a:bodyPr/>
                    <a:lstStyle/>
                    <a:p>
                      <a:pPr rtl="0" fontAlgn="t">
                        <a:spcBef>
                          <a:spcPts val="0"/>
                        </a:spcBef>
                        <a:spcAft>
                          <a:spcPts val="0"/>
                        </a:spcAft>
                      </a:pPr>
                      <a:r>
                        <a:rPr lang="en-US" sz="2000" b="1" i="0" u="none" strike="noStrike" dirty="0">
                          <a:solidFill>
                            <a:srgbClr val="FFFFFF"/>
                          </a:solidFill>
                          <a:effectLst/>
                          <a:latin typeface="+mn-lt"/>
                        </a:rPr>
                        <a:t>Sentence</a:t>
                      </a:r>
                      <a:endParaRPr lang="en-US" sz="2000" b="1" dirty="0">
                        <a:effectLst/>
                        <a:latin typeface="+mn-lt"/>
                      </a:endParaRPr>
                    </a:p>
                  </a:txBody>
                  <a:tcPr marR="24316" marT="24316" marB="24316"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2B3990"/>
                    </a:solidFill>
                  </a:tcPr>
                </a:tc>
                <a:extLst>
                  <a:ext uri="{0D108BD9-81ED-4DB2-BD59-A6C34878D82A}">
                    <a16:rowId xmlns:a16="http://schemas.microsoft.com/office/drawing/2014/main" val="10000"/>
                  </a:ext>
                </a:extLst>
              </a:tr>
              <a:tr h="892022">
                <a:tc>
                  <a:txBody>
                    <a:bodyPr/>
                    <a:lstStyle/>
                    <a:p>
                      <a:pPr rtl="0" fontAlgn="t">
                        <a:lnSpc>
                          <a:spcPts val="2000"/>
                        </a:lnSpc>
                        <a:spcBef>
                          <a:spcPts val="0"/>
                        </a:spcBef>
                        <a:spcAft>
                          <a:spcPts val="0"/>
                        </a:spcAft>
                      </a:pPr>
                      <a:r>
                        <a:rPr lang="is-IS" sz="1600" b="0" i="0" u="none" strike="noStrike" dirty="0">
                          <a:solidFill>
                            <a:srgbClr val="434343"/>
                          </a:solidFill>
                          <a:effectLst/>
                          <a:latin typeface="+mn-lt"/>
                        </a:rPr>
                        <a:t>2</a:t>
                      </a:r>
                      <a:endParaRPr lang="is-IS" sz="1600" dirty="0">
                        <a:effectLst/>
                        <a:latin typeface="+mn-lt"/>
                      </a:endParaRPr>
                    </a:p>
                  </a:txBody>
                  <a:tcPr marR="24316" marT="24316" marB="24316"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B3990">
                        <a:alpha val="15000"/>
                      </a:srgbClr>
                    </a:solidFill>
                  </a:tcPr>
                </a:tc>
                <a:tc>
                  <a:txBody>
                    <a:bodyPr/>
                    <a:lstStyle/>
                    <a:p>
                      <a:pPr rtl="0" fontAlgn="t">
                        <a:lnSpc>
                          <a:spcPts val="2000"/>
                        </a:lnSpc>
                        <a:spcBef>
                          <a:spcPts val="0"/>
                        </a:spcBef>
                        <a:spcAft>
                          <a:spcPts val="0"/>
                        </a:spcAft>
                      </a:pPr>
                      <a:r>
                        <a:rPr lang="en-US" sz="1600" b="0" i="0" u="none" strike="noStrike" dirty="0">
                          <a:solidFill>
                            <a:srgbClr val="FF0000"/>
                          </a:solidFill>
                          <a:effectLst/>
                          <a:latin typeface="+mn-lt"/>
                        </a:rPr>
                        <a:t>The city </a:t>
                      </a:r>
                      <a:r>
                        <a:rPr lang="en-US" sz="1600" b="0" i="0" u="none" strike="noStrike" dirty="0">
                          <a:solidFill>
                            <a:srgbClr val="434343"/>
                          </a:solidFill>
                          <a:effectLst/>
                          <a:latin typeface="+mn-lt"/>
                        </a:rPr>
                        <a:t>boasted having </a:t>
                      </a:r>
                      <a:r>
                        <a:rPr lang="en-US" sz="1600" b="0" i="0" u="none" strike="noStrike" dirty="0">
                          <a:solidFill>
                            <a:srgbClr val="00B050"/>
                          </a:solidFill>
                          <a:effectLst/>
                          <a:latin typeface="+mn-lt"/>
                        </a:rPr>
                        <a:t>59,500 buildings</a:t>
                      </a:r>
                      <a:r>
                        <a:rPr lang="en-US" sz="1600" b="0" i="0" u="none" strike="noStrike" dirty="0">
                          <a:solidFill>
                            <a:srgbClr val="434343"/>
                          </a:solidFill>
                          <a:effectLst/>
                          <a:latin typeface="+mn-lt"/>
                        </a:rPr>
                        <a:t>, many of them—such as the Courthouse and the Tribune Building—large and ornately decorated.</a:t>
                      </a:r>
                      <a:endParaRPr lang="en-US" sz="1600" dirty="0">
                        <a:effectLst/>
                        <a:latin typeface="+mn-lt"/>
                      </a:endParaRPr>
                    </a:p>
                  </a:txBody>
                  <a:tcPr marR="24316" marT="24316" marB="24316"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B3990">
                        <a:alpha val="15000"/>
                      </a:srgbClr>
                    </a:solidFill>
                  </a:tcPr>
                </a:tc>
                <a:extLst>
                  <a:ext uri="{0D108BD9-81ED-4DB2-BD59-A6C34878D82A}">
                    <a16:rowId xmlns:a16="http://schemas.microsoft.com/office/drawing/2014/main" val="10001"/>
                  </a:ext>
                </a:extLst>
              </a:tr>
              <a:tr h="1280409">
                <a:tc>
                  <a:txBody>
                    <a:bodyPr/>
                    <a:lstStyle/>
                    <a:p>
                      <a:pPr rtl="0" fontAlgn="t">
                        <a:lnSpc>
                          <a:spcPts val="2000"/>
                        </a:lnSpc>
                        <a:spcBef>
                          <a:spcPts val="0"/>
                        </a:spcBef>
                        <a:spcAft>
                          <a:spcPts val="0"/>
                        </a:spcAft>
                      </a:pPr>
                      <a:r>
                        <a:rPr lang="en-US" sz="1600" b="0" i="0" u="none" strike="noStrike" dirty="0">
                          <a:solidFill>
                            <a:srgbClr val="434343"/>
                          </a:solidFill>
                          <a:effectLst/>
                          <a:latin typeface="+mn-lt"/>
                        </a:rPr>
                        <a:t>4</a:t>
                      </a:r>
                      <a:endParaRPr lang="en-US" sz="1600" dirty="0">
                        <a:effectLst/>
                        <a:latin typeface="+mn-lt"/>
                      </a:endParaRPr>
                    </a:p>
                  </a:txBody>
                  <a:tcPr marR="24316" marT="24316" marB="24316"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75000"/>
                        <a:alpha val="15000"/>
                      </a:schemeClr>
                    </a:solidFill>
                  </a:tcPr>
                </a:tc>
                <a:tc>
                  <a:txBody>
                    <a:bodyPr/>
                    <a:lstStyle/>
                    <a:p>
                      <a:pPr rtl="0" fontAlgn="t">
                        <a:lnSpc>
                          <a:spcPts val="2000"/>
                        </a:lnSpc>
                        <a:spcBef>
                          <a:spcPts val="0"/>
                        </a:spcBef>
                        <a:spcAft>
                          <a:spcPts val="0"/>
                        </a:spcAft>
                      </a:pPr>
                      <a:r>
                        <a:rPr lang="en-US" sz="1600" b="0" i="0" u="none" strike="noStrike" dirty="0">
                          <a:solidFill>
                            <a:srgbClr val="434343"/>
                          </a:solidFill>
                          <a:effectLst/>
                          <a:latin typeface="+mn-lt"/>
                        </a:rPr>
                        <a:t>Many of </a:t>
                      </a:r>
                      <a:r>
                        <a:rPr lang="en-US" sz="1600" b="0" i="0" u="none" strike="noStrike" dirty="0">
                          <a:solidFill>
                            <a:srgbClr val="00B050"/>
                          </a:solidFill>
                          <a:effectLst/>
                          <a:latin typeface="+mn-lt"/>
                        </a:rPr>
                        <a:t>the remaining buildings </a:t>
                      </a:r>
                      <a:r>
                        <a:rPr lang="en-US" sz="1600" b="0" i="0" u="none" strike="noStrike" dirty="0">
                          <a:solidFill>
                            <a:srgbClr val="434343"/>
                          </a:solidFill>
                          <a:effectLst/>
                          <a:latin typeface="+mn-lt"/>
                        </a:rPr>
                        <a:t>(even the ones proclaimed to be “fireproof”) looked solid, but were actually jerrybuilt affairs; the stone or brick exteriors hid wooden frames and floors, all topped with highly flammable tar or shingle roofs. </a:t>
                      </a:r>
                      <a:endParaRPr lang="en-US" sz="1600" dirty="0">
                        <a:effectLst/>
                        <a:latin typeface="+mn-lt"/>
                      </a:endParaRPr>
                    </a:p>
                  </a:txBody>
                  <a:tcPr marR="182880" marT="24316" marB="24316"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75000"/>
                        <a:alpha val="15000"/>
                      </a:schemeClr>
                    </a:solidFill>
                  </a:tcPr>
                </a:tc>
                <a:extLst>
                  <a:ext uri="{0D108BD9-81ED-4DB2-BD59-A6C34878D82A}">
                    <a16:rowId xmlns:a16="http://schemas.microsoft.com/office/drawing/2014/main" val="10002"/>
                  </a:ext>
                </a:extLst>
              </a:tr>
              <a:tr h="409404">
                <a:tc>
                  <a:txBody>
                    <a:bodyPr/>
                    <a:lstStyle/>
                    <a:p>
                      <a:pPr rtl="0" fontAlgn="t">
                        <a:lnSpc>
                          <a:spcPts val="2000"/>
                        </a:lnSpc>
                        <a:spcBef>
                          <a:spcPts val="0"/>
                        </a:spcBef>
                        <a:spcAft>
                          <a:spcPts val="0"/>
                        </a:spcAft>
                      </a:pPr>
                      <a:r>
                        <a:rPr lang="en-US" sz="1600" b="0" i="0" u="none" strike="noStrike" dirty="0">
                          <a:solidFill>
                            <a:srgbClr val="434343"/>
                          </a:solidFill>
                          <a:effectLst/>
                          <a:latin typeface="+mn-lt"/>
                        </a:rPr>
                        <a:t>1</a:t>
                      </a:r>
                      <a:endParaRPr lang="en-US" sz="1600" dirty="0">
                        <a:effectLst/>
                        <a:latin typeface="+mn-lt"/>
                      </a:endParaRPr>
                    </a:p>
                  </a:txBody>
                  <a:tcPr marR="24316" marT="24316" marB="24316"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B3990">
                        <a:alpha val="15000"/>
                      </a:srgbClr>
                    </a:solidFill>
                  </a:tcPr>
                </a:tc>
                <a:tc>
                  <a:txBody>
                    <a:bodyPr/>
                    <a:lstStyle/>
                    <a:p>
                      <a:pPr rtl="0" fontAlgn="t">
                        <a:lnSpc>
                          <a:spcPts val="2000"/>
                        </a:lnSpc>
                        <a:spcBef>
                          <a:spcPts val="0"/>
                        </a:spcBef>
                        <a:spcAft>
                          <a:spcPts val="0"/>
                        </a:spcAft>
                      </a:pPr>
                      <a:r>
                        <a:rPr lang="en-US" sz="1600" b="0" i="0" u="none" strike="noStrike" dirty="0">
                          <a:solidFill>
                            <a:srgbClr val="FF0000"/>
                          </a:solidFill>
                          <a:effectLst/>
                          <a:latin typeface="+mn-lt"/>
                        </a:rPr>
                        <a:t>Chicago in 1871 </a:t>
                      </a:r>
                      <a:r>
                        <a:rPr lang="en-US" sz="1600" b="0" i="0" u="none" strike="noStrike" dirty="0">
                          <a:solidFill>
                            <a:srgbClr val="434343"/>
                          </a:solidFill>
                          <a:effectLst/>
                          <a:latin typeface="+mn-lt"/>
                        </a:rPr>
                        <a:t>was </a:t>
                      </a:r>
                      <a:r>
                        <a:rPr lang="en-US" sz="1600" b="0" i="0" u="none" strike="noStrike" dirty="0">
                          <a:solidFill>
                            <a:srgbClr val="FF0000"/>
                          </a:solidFill>
                          <a:effectLst/>
                          <a:latin typeface="+mn-lt"/>
                        </a:rPr>
                        <a:t>a city </a:t>
                      </a:r>
                      <a:r>
                        <a:rPr lang="en-US" sz="1600" b="0" i="0" u="none" strike="noStrike" dirty="0">
                          <a:solidFill>
                            <a:srgbClr val="434343"/>
                          </a:solidFill>
                          <a:effectLst/>
                          <a:latin typeface="+mn-lt"/>
                        </a:rPr>
                        <a:t>ready to burn. </a:t>
                      </a:r>
                      <a:endParaRPr lang="en-US" sz="1600" dirty="0">
                        <a:effectLst/>
                        <a:latin typeface="+mn-lt"/>
                      </a:endParaRPr>
                    </a:p>
                  </a:txBody>
                  <a:tcPr marR="24316" marT="24316" marB="24316"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B3990">
                        <a:alpha val="15000"/>
                      </a:srgbClr>
                    </a:solidFill>
                  </a:tcPr>
                </a:tc>
                <a:extLst>
                  <a:ext uri="{0D108BD9-81ED-4DB2-BD59-A6C34878D82A}">
                    <a16:rowId xmlns:a16="http://schemas.microsoft.com/office/drawing/2014/main" val="10003"/>
                  </a:ext>
                </a:extLst>
              </a:tr>
              <a:tr h="770762">
                <a:tc>
                  <a:txBody>
                    <a:bodyPr/>
                    <a:lstStyle/>
                    <a:p>
                      <a:pPr rtl="0" fontAlgn="t">
                        <a:lnSpc>
                          <a:spcPts val="2000"/>
                        </a:lnSpc>
                        <a:spcBef>
                          <a:spcPts val="0"/>
                        </a:spcBef>
                        <a:spcAft>
                          <a:spcPts val="0"/>
                        </a:spcAft>
                      </a:pPr>
                      <a:r>
                        <a:rPr lang="en-US" sz="1600" b="0" i="0" u="none" strike="noStrike" dirty="0">
                          <a:solidFill>
                            <a:srgbClr val="434343"/>
                          </a:solidFill>
                          <a:effectLst/>
                          <a:latin typeface="+mn-lt"/>
                        </a:rPr>
                        <a:t>3</a:t>
                      </a:r>
                      <a:endParaRPr lang="en-US" sz="1600" dirty="0">
                        <a:effectLst/>
                        <a:latin typeface="+mn-lt"/>
                      </a:endParaRPr>
                    </a:p>
                  </a:txBody>
                  <a:tcPr marR="24316" marT="24316" marB="24316"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alpha val="15000"/>
                      </a:schemeClr>
                    </a:solidFill>
                  </a:tcPr>
                </a:tc>
                <a:tc>
                  <a:txBody>
                    <a:bodyPr/>
                    <a:lstStyle/>
                    <a:p>
                      <a:pPr rtl="0" fontAlgn="t">
                        <a:lnSpc>
                          <a:spcPts val="2000"/>
                        </a:lnSpc>
                        <a:spcBef>
                          <a:spcPts val="0"/>
                        </a:spcBef>
                        <a:spcAft>
                          <a:spcPts val="0"/>
                        </a:spcAft>
                      </a:pPr>
                      <a:r>
                        <a:rPr lang="en-US" sz="1600" b="0" i="0" u="none" strike="noStrike" dirty="0">
                          <a:solidFill>
                            <a:srgbClr val="434343"/>
                          </a:solidFill>
                          <a:effectLst/>
                          <a:latin typeface="+mn-lt"/>
                        </a:rPr>
                        <a:t>The trouble was that about </a:t>
                      </a:r>
                      <a:r>
                        <a:rPr lang="en-US" sz="1600" b="0" i="0" u="none" strike="noStrike" dirty="0">
                          <a:solidFill>
                            <a:srgbClr val="00B050"/>
                          </a:solidFill>
                          <a:effectLst/>
                          <a:latin typeface="+mn-lt"/>
                        </a:rPr>
                        <a:t>two-thirds of all these structures </a:t>
                      </a:r>
                      <a:r>
                        <a:rPr lang="en-US" sz="1600" b="0" i="0" u="none" strike="noStrike" dirty="0">
                          <a:solidFill>
                            <a:srgbClr val="434343"/>
                          </a:solidFill>
                          <a:effectLst/>
                          <a:latin typeface="+mn-lt"/>
                        </a:rPr>
                        <a:t>were made entirely of wood. </a:t>
                      </a:r>
                      <a:endParaRPr lang="en-US" sz="1600" dirty="0">
                        <a:effectLst/>
                        <a:latin typeface="+mn-lt"/>
                      </a:endParaRPr>
                    </a:p>
                  </a:txBody>
                  <a:tcPr marR="24316" marT="24316" marB="24316"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alpha val="15388"/>
                      </a:schemeClr>
                    </a:solidFill>
                  </a:tcPr>
                </a:tc>
                <a:extLst>
                  <a:ext uri="{0D108BD9-81ED-4DB2-BD59-A6C34878D82A}">
                    <a16:rowId xmlns:a16="http://schemas.microsoft.com/office/drawing/2014/main" val="10004"/>
                  </a:ext>
                </a:extLst>
              </a:tr>
            </a:tbl>
          </a:graphicData>
        </a:graphic>
      </p:graphicFrame>
      <p:sp>
        <p:nvSpPr>
          <p:cNvPr id="11" name="Content Placeholder 10">
            <a:extLst>
              <a:ext uri="{FF2B5EF4-FFF2-40B4-BE49-F238E27FC236}">
                <a16:creationId xmlns:a16="http://schemas.microsoft.com/office/drawing/2014/main" id="{FED701D2-DD63-0649-8259-0F6B804E584E}"/>
              </a:ext>
            </a:extLst>
          </p:cNvPr>
          <p:cNvSpPr>
            <a:spLocks noGrp="1"/>
          </p:cNvSpPr>
          <p:nvPr>
            <p:ph sz="quarter" idx="13"/>
          </p:nvPr>
        </p:nvSpPr>
        <p:spPr>
          <a:xfrm>
            <a:off x="454958" y="6109155"/>
            <a:ext cx="8343900" cy="215444"/>
          </a:xfrm>
        </p:spPr>
        <p:txBody>
          <a:bodyPr/>
          <a:lstStyle/>
          <a:p>
            <a:r>
              <a:rPr lang="en-US" sz="1400" dirty="0"/>
              <a:t>Text source: Murphy, 2010,The Great Fire</a:t>
            </a:r>
          </a:p>
        </p:txBody>
      </p:sp>
      <p:sp>
        <p:nvSpPr>
          <p:cNvPr id="2" name="Slide Number Placeholder 1"/>
          <p:cNvSpPr>
            <a:spLocks noGrp="1"/>
          </p:cNvSpPr>
          <p:nvPr>
            <p:ph type="sldNum" sz="quarter" idx="14"/>
          </p:nvPr>
        </p:nvSpPr>
        <p:spPr/>
        <p:txBody>
          <a:bodyPr/>
          <a:lstStyle/>
          <a:p>
            <a:fld id="{AC0B22CB-5A8F-A645-9F1B-055478FF4CA5}" type="slidenum">
              <a:rPr lang="en-US" smtClean="0"/>
              <a:t>56</a:t>
            </a:fld>
            <a:endParaRPr lang="en-US" dirty="0"/>
          </a:p>
        </p:txBody>
      </p:sp>
    </p:spTree>
    <p:extLst>
      <p:ext uri="{BB962C8B-B14F-4D97-AF65-F5344CB8AC3E}">
        <p14:creationId xmlns:p14="http://schemas.microsoft.com/office/powerpoint/2010/main" val="1973785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2. Tools to Support Discourse: Graphic Organizers</a:t>
            </a:r>
          </a:p>
        </p:txBody>
      </p:sp>
      <p:pic>
        <p:nvPicPr>
          <p:cNvPr id="11" name="Content Placeholder 10" descr="Screenshot of a compare/contrast matrix">
            <a:extLst>
              <a:ext uri="{FF2B5EF4-FFF2-40B4-BE49-F238E27FC236}">
                <a16:creationId xmlns:a16="http://schemas.microsoft.com/office/drawing/2014/main" id="{5AD7399C-4703-004C-BFED-FB50A8369A70}"/>
              </a:ext>
            </a:extLst>
          </p:cNvPr>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r="-571"/>
          <a:stretch/>
        </p:blipFill>
        <p:spPr>
          <a:xfrm>
            <a:off x="400049" y="2315646"/>
            <a:ext cx="4291584" cy="3200400"/>
          </a:xfrm>
          <a:prstGeom prst="rect">
            <a:avLst/>
          </a:prstGeom>
          <a:ln>
            <a:solidFill>
              <a:srgbClr val="545454"/>
            </a:solidFill>
          </a:ln>
        </p:spPr>
      </p:pic>
      <p:pic>
        <p:nvPicPr>
          <p:cNvPr id="12" name="Picture Placeholder 11" descr="Venn diagram with two overlapping circles, both labeled &quot;Subject&quot;">
            <a:extLst>
              <a:ext uri="{FF2B5EF4-FFF2-40B4-BE49-F238E27FC236}">
                <a16:creationId xmlns:a16="http://schemas.microsoft.com/office/drawing/2014/main" id="{1290957C-E790-8A4C-A68F-39533E3D91EE}"/>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l="3167" r="3167"/>
          <a:stretch>
            <a:fillRect/>
          </a:stretch>
        </p:blipFill>
        <p:spPr>
          <a:xfrm>
            <a:off x="4842063" y="2315646"/>
            <a:ext cx="4000500" cy="3200400"/>
          </a:xfrm>
          <a:prstGeom prst="rect">
            <a:avLst/>
          </a:prstGeom>
          <a:ln>
            <a:solidFill>
              <a:srgbClr val="545454"/>
            </a:solidFill>
          </a:ln>
        </p:spPr>
      </p:pic>
      <p:sp>
        <p:nvSpPr>
          <p:cNvPr id="7" name="Content Placeholder 6">
            <a:extLst>
              <a:ext uri="{FF2B5EF4-FFF2-40B4-BE49-F238E27FC236}">
                <a16:creationId xmlns:a16="http://schemas.microsoft.com/office/drawing/2014/main" id="{D8DEBB50-9061-DA40-AC5E-C27478797FB9}"/>
              </a:ext>
            </a:extLst>
          </p:cNvPr>
          <p:cNvSpPr>
            <a:spLocks noGrp="1"/>
          </p:cNvSpPr>
          <p:nvPr>
            <p:ph sz="quarter" idx="13"/>
          </p:nvPr>
        </p:nvSpPr>
        <p:spPr>
          <a:xfrm>
            <a:off x="400050" y="6183867"/>
            <a:ext cx="8343900" cy="215444"/>
          </a:xfrm>
        </p:spPr>
        <p:txBody>
          <a:bodyPr/>
          <a:lstStyle/>
          <a:p>
            <a:r>
              <a:rPr lang="en-US" sz="1400" dirty="0"/>
              <a:t>August, </a:t>
            </a:r>
            <a:r>
              <a:rPr lang="en-US" sz="1400" dirty="0" err="1"/>
              <a:t>Staehr</a:t>
            </a:r>
            <a:r>
              <a:rPr lang="en-US" sz="1400" dirty="0"/>
              <a:t> </a:t>
            </a:r>
            <a:r>
              <a:rPr lang="en-US" sz="1400" dirty="0" err="1"/>
              <a:t>Fenner</a:t>
            </a:r>
            <a:r>
              <a:rPr lang="en-US" sz="1400" dirty="0"/>
              <a:t>, Snyder, &amp; </a:t>
            </a:r>
            <a:r>
              <a:rPr lang="en-US" sz="1400" dirty="0" err="1"/>
              <a:t>Pook</a:t>
            </a:r>
            <a:r>
              <a:rPr lang="en-US" sz="1400" dirty="0"/>
              <a:t>, 2014</a:t>
            </a:r>
          </a:p>
        </p:txBody>
      </p:sp>
      <p:sp>
        <p:nvSpPr>
          <p:cNvPr id="2" name="Slide Number Placeholder 1"/>
          <p:cNvSpPr>
            <a:spLocks noGrp="1"/>
          </p:cNvSpPr>
          <p:nvPr>
            <p:ph type="sldNum" sz="quarter" idx="14"/>
          </p:nvPr>
        </p:nvSpPr>
        <p:spPr/>
        <p:txBody>
          <a:bodyPr/>
          <a:lstStyle/>
          <a:p>
            <a:fld id="{AC0B22CB-5A8F-A645-9F1B-055478FF4CA5}" type="slidenum">
              <a:rPr lang="en-US" smtClean="0"/>
              <a:t>57</a:t>
            </a:fld>
            <a:endParaRPr lang="en-US"/>
          </a:p>
        </p:txBody>
      </p:sp>
    </p:spTree>
    <p:extLst>
      <p:ext uri="{BB962C8B-B14F-4D97-AF65-F5344CB8AC3E}">
        <p14:creationId xmlns:p14="http://schemas.microsoft.com/office/powerpoint/2010/main" val="3989024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2. Tools to Support Discourse: Paragraph Frames</a:t>
            </a:r>
          </a:p>
        </p:txBody>
      </p:sp>
      <p:pic>
        <p:nvPicPr>
          <p:cNvPr id="10" name="Content Placeholder 5" descr="Screen shot of a paragraph frame">
            <a:extLst>
              <a:ext uri="{FF2B5EF4-FFF2-40B4-BE49-F238E27FC236}">
                <a16:creationId xmlns:a16="http://schemas.microsoft.com/office/drawing/2014/main" id="{A27B964E-1CEC-5C43-876B-0392915DE3B3}"/>
              </a:ext>
            </a:extLst>
          </p:cNvPr>
          <p:cNvPicPr>
            <a:picLocks noGrp="1" noChangeAspect="1"/>
          </p:cNvPicPr>
          <p:nvPr>
            <p:ph sz="quarter" idx="11"/>
          </p:nvPr>
        </p:nvPicPr>
        <p:blipFill>
          <a:blip r:embed="rId3"/>
          <a:stretch>
            <a:fillRect/>
          </a:stretch>
        </p:blipFill>
        <p:spPr>
          <a:xfrm>
            <a:off x="514037" y="1790418"/>
            <a:ext cx="8115925" cy="3964923"/>
          </a:xfrm>
        </p:spPr>
      </p:pic>
      <p:sp>
        <p:nvSpPr>
          <p:cNvPr id="4" name="Content Placeholder 3">
            <a:extLst>
              <a:ext uri="{FF2B5EF4-FFF2-40B4-BE49-F238E27FC236}">
                <a16:creationId xmlns:a16="http://schemas.microsoft.com/office/drawing/2014/main" id="{1D00A056-0337-4340-A4C3-A6D9CD11B568}"/>
              </a:ext>
            </a:extLst>
          </p:cNvPr>
          <p:cNvSpPr>
            <a:spLocks noGrp="1"/>
          </p:cNvSpPr>
          <p:nvPr>
            <p:ph sz="quarter" idx="13"/>
          </p:nvPr>
        </p:nvSpPr>
        <p:spPr>
          <a:xfrm>
            <a:off x="400050" y="6183312"/>
            <a:ext cx="8343900" cy="215444"/>
          </a:xfrm>
        </p:spPr>
        <p:txBody>
          <a:bodyPr/>
          <a:lstStyle/>
          <a:p>
            <a:r>
              <a:rPr lang="en-US" sz="1400" dirty="0"/>
              <a:t>Maria </a:t>
            </a:r>
            <a:r>
              <a:rPr lang="en-US" sz="1400" dirty="0" err="1"/>
              <a:t>Va</a:t>
            </a:r>
            <a:endParaRPr lang="en-US" dirty="0"/>
          </a:p>
        </p:txBody>
      </p:sp>
      <p:sp>
        <p:nvSpPr>
          <p:cNvPr id="2" name="Slide Number Placeholder 1"/>
          <p:cNvSpPr>
            <a:spLocks noGrp="1"/>
          </p:cNvSpPr>
          <p:nvPr>
            <p:ph type="sldNum" sz="quarter" idx="14"/>
          </p:nvPr>
        </p:nvSpPr>
        <p:spPr/>
        <p:txBody>
          <a:bodyPr/>
          <a:lstStyle/>
          <a:p>
            <a:fld id="{AC0B22CB-5A8F-A645-9F1B-055478FF4CA5}" type="slidenum">
              <a:rPr lang="en-US" smtClean="0"/>
              <a:t>58</a:t>
            </a:fld>
            <a:endParaRPr lang="en-US" dirty="0"/>
          </a:p>
        </p:txBody>
      </p:sp>
    </p:spTree>
    <p:extLst>
      <p:ext uri="{BB962C8B-B14F-4D97-AF65-F5344CB8AC3E}">
        <p14:creationId xmlns:p14="http://schemas.microsoft.com/office/powerpoint/2010/main" val="3333971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521C73-8AEF-7F4D-A467-F851C876398F}"/>
              </a:ext>
            </a:extLst>
          </p:cNvPr>
          <p:cNvSpPr>
            <a:spLocks noGrp="1"/>
          </p:cNvSpPr>
          <p:nvPr>
            <p:ph type="title"/>
          </p:nvPr>
        </p:nvSpPr>
        <p:spPr/>
        <p:txBody>
          <a:bodyPr lIns="1097280">
            <a:normAutofit/>
          </a:bodyPr>
          <a:lstStyle/>
          <a:p>
            <a:r>
              <a:rPr lang="en-US" sz="2800" dirty="0"/>
              <a:t>2. Tools to Support Discourse: Interactive </a:t>
            </a:r>
            <a:br>
              <a:rPr lang="en-US" sz="2800" dirty="0"/>
            </a:br>
            <a:r>
              <a:rPr lang="en-US" sz="2800" dirty="0"/>
              <a:t>Virtual Notebook</a:t>
            </a:r>
          </a:p>
        </p:txBody>
      </p:sp>
      <p:pic>
        <p:nvPicPr>
          <p:cNvPr id="13" name="Picture 12" descr="Padlet icon">
            <a:extLst>
              <a:ext uri="{FF2B5EF4-FFF2-40B4-BE49-F238E27FC236}">
                <a16:creationId xmlns:a16="http://schemas.microsoft.com/office/drawing/2014/main" id="{6409C7EE-E73E-6D47-A2A0-7D4CDDA324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258" y="650686"/>
            <a:ext cx="693083" cy="520871"/>
          </a:xfrm>
          <a:prstGeom prst="rect">
            <a:avLst/>
          </a:prstGeom>
        </p:spPr>
      </p:pic>
      <p:pic>
        <p:nvPicPr>
          <p:cNvPr id="11" name="Content Placeholder 10" descr="Screenshot of a digital notebook">
            <a:extLst>
              <a:ext uri="{FF2B5EF4-FFF2-40B4-BE49-F238E27FC236}">
                <a16:creationId xmlns:a16="http://schemas.microsoft.com/office/drawing/2014/main" id="{80BFA72A-B1C0-F84B-9D09-B8A4746C8A87}"/>
              </a:ext>
            </a:extLst>
          </p:cNvPr>
          <p:cNvPicPr>
            <a:picLocks noGrp="1" noChangeAspect="1"/>
          </p:cNvPicPr>
          <p:nvPr>
            <p:ph sz="quarter" idx="11"/>
          </p:nvPr>
        </p:nvPicPr>
        <p:blipFill rotWithShape="1">
          <a:blip r:embed="rId4" cstate="screen">
            <a:extLst>
              <a:ext uri="{28A0092B-C50C-407E-A947-70E740481C1C}">
                <a14:useLocalDpi xmlns:a14="http://schemas.microsoft.com/office/drawing/2010/main"/>
              </a:ext>
            </a:extLst>
          </a:blip>
          <a:srcRect l="108" t="386" r="-108" b="163"/>
          <a:stretch/>
        </p:blipFill>
        <p:spPr>
          <a:xfrm>
            <a:off x="791943" y="1674672"/>
            <a:ext cx="3385072" cy="4343400"/>
          </a:xfrm>
          <a:prstGeom prst="rect">
            <a:avLst/>
          </a:prstGeom>
          <a:ln>
            <a:solidFill>
              <a:srgbClr val="545454"/>
            </a:solidFill>
          </a:ln>
        </p:spPr>
      </p:pic>
      <p:pic>
        <p:nvPicPr>
          <p:cNvPr id="12" name="Picture Placeholder 11" descr="Screen shot of the inside page of a digital notebook">
            <a:extLst>
              <a:ext uri="{FF2B5EF4-FFF2-40B4-BE49-F238E27FC236}">
                <a16:creationId xmlns:a16="http://schemas.microsoft.com/office/drawing/2014/main" id="{0A76952C-00E5-634C-AC7C-C03DB89FAC5E}"/>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l="286" t="534" r="-286" b="518"/>
          <a:stretch/>
        </p:blipFill>
        <p:spPr>
          <a:xfrm>
            <a:off x="4966984" y="1685179"/>
            <a:ext cx="3385073" cy="4332893"/>
          </a:xfrm>
          <a:prstGeom prst="rect">
            <a:avLst/>
          </a:prstGeom>
          <a:ln>
            <a:solidFill>
              <a:srgbClr val="545454"/>
            </a:solidFill>
          </a:ln>
          <a:effectLst/>
        </p:spPr>
      </p:pic>
      <p:sp>
        <p:nvSpPr>
          <p:cNvPr id="10" name="Content Placeholder 9">
            <a:extLst>
              <a:ext uri="{FF2B5EF4-FFF2-40B4-BE49-F238E27FC236}">
                <a16:creationId xmlns:a16="http://schemas.microsoft.com/office/drawing/2014/main" id="{F424CB2B-AA46-F043-83CA-B6B06F10196A}"/>
              </a:ext>
            </a:extLst>
          </p:cNvPr>
          <p:cNvSpPr>
            <a:spLocks noGrp="1"/>
          </p:cNvSpPr>
          <p:nvPr>
            <p:ph sz="quarter" idx="13"/>
          </p:nvPr>
        </p:nvSpPr>
        <p:spPr>
          <a:xfrm>
            <a:off x="400050" y="6134561"/>
            <a:ext cx="8343900" cy="215444"/>
          </a:xfrm>
        </p:spPr>
        <p:txBody>
          <a:bodyPr/>
          <a:lstStyle/>
          <a:p>
            <a:r>
              <a:rPr lang="en-US" sz="1400" dirty="0"/>
              <a:t>Cavanaugh &amp; Mendoza, 2020</a:t>
            </a:r>
          </a:p>
        </p:txBody>
      </p:sp>
      <p:sp>
        <p:nvSpPr>
          <p:cNvPr id="3" name="Slide Number Placeholder 2">
            <a:extLst>
              <a:ext uri="{FF2B5EF4-FFF2-40B4-BE49-F238E27FC236}">
                <a16:creationId xmlns:a16="http://schemas.microsoft.com/office/drawing/2014/main" id="{0259CC91-0729-2244-840B-4F7BD0A98C72}"/>
              </a:ext>
            </a:extLst>
          </p:cNvPr>
          <p:cNvSpPr>
            <a:spLocks noGrp="1"/>
          </p:cNvSpPr>
          <p:nvPr>
            <p:ph type="sldNum" sz="quarter" idx="14"/>
          </p:nvPr>
        </p:nvSpPr>
        <p:spPr/>
        <p:txBody>
          <a:bodyPr/>
          <a:lstStyle/>
          <a:p>
            <a:fld id="{AC0B22CB-5A8F-A645-9F1B-055478FF4CA5}" type="slidenum">
              <a:rPr lang="en-US" smtClean="0"/>
              <a:t>59</a:t>
            </a:fld>
            <a:endParaRPr lang="en-US" dirty="0"/>
          </a:p>
        </p:txBody>
      </p:sp>
    </p:spTree>
    <p:extLst>
      <p:ext uri="{BB962C8B-B14F-4D97-AF65-F5344CB8AC3E}">
        <p14:creationId xmlns:p14="http://schemas.microsoft.com/office/powerpoint/2010/main" val="179575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FD2B6A-8670-3840-8182-4C335D0AF046}"/>
              </a:ext>
            </a:extLst>
          </p:cNvPr>
          <p:cNvSpPr>
            <a:spLocks noGrp="1"/>
          </p:cNvSpPr>
          <p:nvPr>
            <p:ph type="title"/>
          </p:nvPr>
        </p:nvSpPr>
        <p:spPr/>
        <p:txBody>
          <a:bodyPr lIns="1097280">
            <a:normAutofit/>
          </a:bodyPr>
          <a:lstStyle/>
          <a:p>
            <a:r>
              <a:rPr lang="en-US" dirty="0"/>
              <a:t>bit.ly/</a:t>
            </a:r>
            <a:r>
              <a:rPr lang="en-US" dirty="0" err="1"/>
              <a:t>ALeTeachNY</a:t>
            </a:r>
            <a:r>
              <a:rPr lang="en-US" dirty="0"/>
              <a:t> </a:t>
            </a:r>
            <a:r>
              <a:rPr lang="en-US" sz="2000" b="0" i="1" dirty="0"/>
              <a:t>(Case Sensitive)</a:t>
            </a:r>
          </a:p>
        </p:txBody>
      </p:sp>
      <p:pic>
        <p:nvPicPr>
          <p:cNvPr id="6" name="Content Placeholder 5" descr="Padlet icon">
            <a:extLst>
              <a:ext uri="{FF2B5EF4-FFF2-40B4-BE49-F238E27FC236}">
                <a16:creationId xmlns:a16="http://schemas.microsoft.com/office/drawing/2014/main" id="{F9037C31-E1AC-4ADD-A38E-CF0E92DA3F11}"/>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352132" y="735540"/>
            <a:ext cx="623650" cy="461963"/>
          </a:xfrm>
          <a:prstGeom prst="rect">
            <a:avLst/>
          </a:prstGeom>
        </p:spPr>
      </p:pic>
      <p:pic>
        <p:nvPicPr>
          <p:cNvPr id="16" name="Content Placeholder 15" descr="Page content sample.">
            <a:extLst>
              <a:ext uri="{FF2B5EF4-FFF2-40B4-BE49-F238E27FC236}">
                <a16:creationId xmlns:a16="http://schemas.microsoft.com/office/drawing/2014/main" id="{1CF3C7A4-8238-A245-81E7-C97812512F7D}"/>
              </a:ext>
            </a:extLst>
          </p:cNvPr>
          <p:cNvPicPr>
            <a:picLocks noGrp="1" noChangeAspect="1"/>
          </p:cNvPicPr>
          <p:nvPr>
            <p:ph sz="quarter" idx="11"/>
          </p:nvPr>
        </p:nvPicPr>
        <p:blipFill>
          <a:blip r:embed="rId4" cstate="screen">
            <a:extLst>
              <a:ext uri="{28A0092B-C50C-407E-A947-70E740481C1C}">
                <a14:useLocalDpi xmlns:a14="http://schemas.microsoft.com/office/drawing/2010/main"/>
              </a:ext>
            </a:extLst>
          </a:blip>
          <a:srcRect/>
          <a:stretch/>
        </p:blipFill>
        <p:spPr>
          <a:xfrm>
            <a:off x="400050" y="1798980"/>
            <a:ext cx="8277518" cy="4323480"/>
          </a:xfrm>
          <a:prstGeom prst="rect">
            <a:avLst/>
          </a:prstGeom>
        </p:spPr>
      </p:pic>
      <p:sp>
        <p:nvSpPr>
          <p:cNvPr id="3" name="Slide Number Placeholder 2">
            <a:extLst>
              <a:ext uri="{FF2B5EF4-FFF2-40B4-BE49-F238E27FC236}">
                <a16:creationId xmlns:a16="http://schemas.microsoft.com/office/drawing/2014/main" id="{E5F82CF5-CB1F-024F-B9A8-C0D0B9F56DBA}"/>
              </a:ext>
            </a:extLst>
          </p:cNvPr>
          <p:cNvSpPr>
            <a:spLocks noGrp="1"/>
          </p:cNvSpPr>
          <p:nvPr>
            <p:ph type="sldNum" sz="quarter" idx="14"/>
          </p:nvPr>
        </p:nvSpPr>
        <p:spPr/>
        <p:txBody>
          <a:bodyPr/>
          <a:lstStyle/>
          <a:p>
            <a:fld id="{AC0B22CB-5A8F-A645-9F1B-055478FF4CA5}" type="slidenum">
              <a:rPr lang="en-US" smtClean="0"/>
              <a:t>6</a:t>
            </a:fld>
            <a:endParaRPr lang="en-US"/>
          </a:p>
        </p:txBody>
      </p:sp>
    </p:spTree>
    <p:extLst>
      <p:ext uri="{BB962C8B-B14F-4D97-AF65-F5344CB8AC3E}">
        <p14:creationId xmlns:p14="http://schemas.microsoft.com/office/powerpoint/2010/main" val="2243764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1E2191-801D-41A3-82DE-55EC400E9551}"/>
              </a:ext>
            </a:extLst>
          </p:cNvPr>
          <p:cNvSpPr>
            <a:spLocks noGrp="1"/>
          </p:cNvSpPr>
          <p:nvPr>
            <p:ph type="title"/>
          </p:nvPr>
        </p:nvSpPr>
        <p:spPr/>
        <p:txBody>
          <a:bodyPr>
            <a:normAutofit/>
          </a:bodyPr>
          <a:lstStyle/>
          <a:p>
            <a:r>
              <a:rPr lang="en-US" b="1" dirty="0"/>
              <a:t>Stop and Think: </a:t>
            </a:r>
            <a:r>
              <a:rPr lang="en-US" dirty="0"/>
              <a:t>Discourse Level Strategies  </a:t>
            </a:r>
          </a:p>
        </p:txBody>
      </p:sp>
      <p:sp>
        <p:nvSpPr>
          <p:cNvPr id="8" name="Content Placeholder 7">
            <a:extLst>
              <a:ext uri="{FF2B5EF4-FFF2-40B4-BE49-F238E27FC236}">
                <a16:creationId xmlns:a16="http://schemas.microsoft.com/office/drawing/2014/main" id="{8D6F373B-9F0D-411A-86AA-0EA6A75FA079}"/>
              </a:ext>
            </a:extLst>
          </p:cNvPr>
          <p:cNvSpPr>
            <a:spLocks noGrp="1"/>
          </p:cNvSpPr>
          <p:nvPr>
            <p:ph sz="quarter" idx="11"/>
          </p:nvPr>
        </p:nvSpPr>
        <p:spPr>
          <a:xfrm>
            <a:off x="571500" y="2036781"/>
            <a:ext cx="4000500" cy="3200400"/>
          </a:xfrm>
        </p:spPr>
        <p:txBody>
          <a:bodyPr>
            <a:normAutofit/>
          </a:bodyPr>
          <a:lstStyle/>
          <a:p>
            <a:pPr marL="228600" indent="-228600">
              <a:lnSpc>
                <a:spcPts val="3000"/>
              </a:lnSpc>
              <a:spcBef>
                <a:spcPts val="0"/>
              </a:spcBef>
              <a:spcAft>
                <a:spcPts val="1800"/>
              </a:spcAft>
            </a:pPr>
            <a:r>
              <a:rPr lang="en-US" sz="2400" dirty="0"/>
              <a:t>What discourse level strategies do you currently use?</a:t>
            </a:r>
          </a:p>
          <a:p>
            <a:pPr marL="228600" indent="-228600">
              <a:lnSpc>
                <a:spcPts val="3000"/>
              </a:lnSpc>
              <a:spcBef>
                <a:spcPts val="0"/>
              </a:spcBef>
              <a:spcAft>
                <a:spcPts val="1800"/>
              </a:spcAft>
            </a:pPr>
            <a:r>
              <a:rPr lang="en-US" sz="2400" dirty="0"/>
              <a:t>Which discourse level strategies would you like to add to your instruction? </a:t>
            </a:r>
          </a:p>
        </p:txBody>
      </p:sp>
      <p:sp>
        <p:nvSpPr>
          <p:cNvPr id="2" name="Slide Number Placeholder 1">
            <a:extLst>
              <a:ext uri="{FF2B5EF4-FFF2-40B4-BE49-F238E27FC236}">
                <a16:creationId xmlns:a16="http://schemas.microsoft.com/office/drawing/2014/main" id="{398B1B4F-3C16-4E99-ADE1-9C07ABB9B5B6}"/>
              </a:ext>
            </a:extLst>
          </p:cNvPr>
          <p:cNvSpPr>
            <a:spLocks noGrp="1"/>
          </p:cNvSpPr>
          <p:nvPr>
            <p:ph type="sldNum" sz="quarter" idx="14"/>
          </p:nvPr>
        </p:nvSpPr>
        <p:spPr/>
        <p:txBody>
          <a:bodyPr/>
          <a:lstStyle/>
          <a:p>
            <a:fld id="{AC0B22CB-5A8F-A645-9F1B-055478FF4CA5}" type="slidenum">
              <a:rPr lang="en-US" smtClean="0"/>
              <a:t>60</a:t>
            </a:fld>
            <a:endParaRPr lang="en-US"/>
          </a:p>
        </p:txBody>
      </p:sp>
      <p:pic>
        <p:nvPicPr>
          <p:cNvPr id="10" name="Content Placeholder 8" descr="Stop and Think Icon.">
            <a:extLst>
              <a:ext uri="{FF2B5EF4-FFF2-40B4-BE49-F238E27FC236}">
                <a16:creationId xmlns:a16="http://schemas.microsoft.com/office/drawing/2014/main" id="{9D600D02-2E64-3041-877D-FAAAEF74E7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99" t="22570" r="15143" b="13428"/>
          <a:stretch/>
        </p:blipFill>
        <p:spPr>
          <a:xfrm>
            <a:off x="5097780" y="2547771"/>
            <a:ext cx="3474720" cy="2560320"/>
          </a:xfrm>
          <a:prstGeom prst="rect">
            <a:avLst/>
          </a:prstGeom>
          <a:noFill/>
        </p:spPr>
      </p:pic>
    </p:spTree>
    <p:extLst>
      <p:ext uri="{BB962C8B-B14F-4D97-AF65-F5344CB8AC3E}">
        <p14:creationId xmlns:p14="http://schemas.microsoft.com/office/powerpoint/2010/main" val="21527098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F3951-8F6D-F149-BE5B-2BAE6D0276E1}"/>
              </a:ext>
            </a:extLst>
          </p:cNvPr>
          <p:cNvSpPr>
            <a:spLocks noGrp="1"/>
          </p:cNvSpPr>
          <p:nvPr>
            <p:ph type="title"/>
          </p:nvPr>
        </p:nvSpPr>
        <p:spPr>
          <a:xfrm>
            <a:off x="1906121" y="4350125"/>
            <a:ext cx="4826373" cy="2328582"/>
          </a:xfrm>
        </p:spPr>
        <p:txBody>
          <a:bodyPr>
            <a:noAutofit/>
          </a:bodyPr>
          <a:lstStyle/>
          <a:p>
            <a:r>
              <a:rPr lang="en-US" sz="3200" dirty="0"/>
              <a:t>Applying Strategies to Support ELLs’ Academic Language Development</a:t>
            </a:r>
          </a:p>
        </p:txBody>
      </p:sp>
      <p:pic>
        <p:nvPicPr>
          <p:cNvPr id="8" name="Picture Placeholder 7" descr="Group of smiling kids.">
            <a:extLst>
              <a:ext uri="{FF2B5EF4-FFF2-40B4-BE49-F238E27FC236}">
                <a16:creationId xmlns:a16="http://schemas.microsoft.com/office/drawing/2014/main" id="{3246A02A-8467-4D45-9266-03CD33628567}"/>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10" t="10906" r="4036" b="776"/>
          <a:stretch/>
        </p:blipFill>
        <p:spPr>
          <a:xfrm>
            <a:off x="0" y="538779"/>
            <a:ext cx="9144000" cy="6309360"/>
          </a:xfrm>
          <a:prstGeom prst="rect">
            <a:avLst/>
          </a:prstGeom>
        </p:spPr>
      </p:pic>
      <p:sp>
        <p:nvSpPr>
          <p:cNvPr id="9" name="Title 1">
            <a:extLst>
              <a:ext uri="{FF2B5EF4-FFF2-40B4-BE49-F238E27FC236}">
                <a16:creationId xmlns:a16="http://schemas.microsoft.com/office/drawing/2014/main" id="{BB8A8AF1-168A-A147-97D7-39779DD90062}"/>
              </a:ext>
            </a:extLst>
          </p:cNvPr>
          <p:cNvSpPr txBox="1">
            <a:spLocks/>
          </p:cNvSpPr>
          <p:nvPr/>
        </p:nvSpPr>
        <p:spPr>
          <a:xfrm>
            <a:off x="174305" y="4828413"/>
            <a:ext cx="6434314" cy="1032060"/>
          </a:xfrm>
          <a:prstGeom prst="rect">
            <a:avLst/>
          </a:prstGeom>
          <a:solidFill>
            <a:srgbClr val="2484C6"/>
          </a:solidFill>
        </p:spPr>
        <p:txBody>
          <a:bodyPr vert="horz" lIns="274320" tIns="274320" rIns="274320" bIns="274320" rtlCol="0" anchor="ctr">
            <a:noAutofit/>
          </a:bodyPr>
          <a:lstStyle>
            <a:lvl1pPr algn="l" defTabSz="685800" rtl="0" eaLnBrk="1" latinLnBrk="0" hangingPunct="1">
              <a:lnSpc>
                <a:spcPct val="90000"/>
              </a:lnSpc>
              <a:spcBef>
                <a:spcPct val="0"/>
              </a:spcBef>
              <a:buNone/>
              <a:defRPr lang="en-US" sz="3000" b="0" kern="1200" cap="none" spc="0" baseline="0">
                <a:solidFill>
                  <a:schemeClr val="bg1"/>
                </a:solidFill>
                <a:latin typeface="+mj-lt"/>
                <a:ea typeface="+mj-ea"/>
                <a:cs typeface="+mj-cs"/>
              </a:defRPr>
            </a:lvl1pPr>
          </a:lstStyle>
          <a:p>
            <a:r>
              <a:rPr lang="en-US" sz="2800" dirty="0"/>
              <a:t>Applying Strategies to Support </a:t>
            </a:r>
            <a:r>
              <a:rPr lang="en-US" sz="2800" dirty="0" err="1"/>
              <a:t>ELLs’</a:t>
            </a:r>
            <a:r>
              <a:rPr lang="en-US" sz="2800" dirty="0"/>
              <a:t> Academic Language Development</a:t>
            </a:r>
          </a:p>
        </p:txBody>
      </p:sp>
    </p:spTree>
    <p:extLst>
      <p:ext uri="{BB962C8B-B14F-4D97-AF65-F5344CB8AC3E}">
        <p14:creationId xmlns:p14="http://schemas.microsoft.com/office/powerpoint/2010/main" val="2208244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67AF79-A3CA-40D0-B1EF-C08F947F2218}"/>
              </a:ext>
            </a:extLst>
          </p:cNvPr>
          <p:cNvSpPr>
            <a:spLocks noGrp="1"/>
          </p:cNvSpPr>
          <p:nvPr>
            <p:ph type="title"/>
          </p:nvPr>
        </p:nvSpPr>
        <p:spPr/>
        <p:txBody>
          <a:bodyPr lIns="1097280" anchor="ctr">
            <a:normAutofit/>
          </a:bodyPr>
          <a:lstStyle/>
          <a:p>
            <a:r>
              <a:rPr lang="en-US" dirty="0"/>
              <a:t>Step 1: Select a Text</a:t>
            </a:r>
          </a:p>
        </p:txBody>
      </p:sp>
      <p:pic>
        <p:nvPicPr>
          <p:cNvPr id="9" name="Content Placeholder 12" descr="Tools Packet icon">
            <a:extLst>
              <a:ext uri="{FF2B5EF4-FFF2-40B4-BE49-F238E27FC236}">
                <a16:creationId xmlns:a16="http://schemas.microsoft.com/office/drawing/2014/main" id="{26DE5AA0-C8F0-6644-8F35-61A42C2E0E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50" y="657949"/>
            <a:ext cx="586273" cy="623088"/>
          </a:xfrm>
          <a:prstGeom prst="rect">
            <a:avLst/>
          </a:prstGeom>
        </p:spPr>
      </p:pic>
      <p:sp>
        <p:nvSpPr>
          <p:cNvPr id="15" name="Content Placeholder 2">
            <a:extLst>
              <a:ext uri="{FF2B5EF4-FFF2-40B4-BE49-F238E27FC236}">
                <a16:creationId xmlns:a16="http://schemas.microsoft.com/office/drawing/2014/main" id="{A1197669-20BE-485B-9656-80369A48B221}"/>
              </a:ext>
            </a:extLst>
          </p:cNvPr>
          <p:cNvSpPr>
            <a:spLocks noGrp="1"/>
          </p:cNvSpPr>
          <p:nvPr>
            <p:ph sz="quarter" idx="11"/>
          </p:nvPr>
        </p:nvSpPr>
        <p:spPr>
          <a:xfrm>
            <a:off x="685799" y="1828800"/>
            <a:ext cx="3527613" cy="3200400"/>
          </a:xfrm>
        </p:spPr>
        <p:txBody>
          <a:bodyPr>
            <a:normAutofit/>
          </a:bodyPr>
          <a:lstStyle/>
          <a:p>
            <a:pPr marL="0" indent="0">
              <a:lnSpc>
                <a:spcPts val="3000"/>
              </a:lnSpc>
              <a:spcBef>
                <a:spcPts val="0"/>
              </a:spcBef>
              <a:spcAft>
                <a:spcPts val="0"/>
              </a:spcAft>
              <a:buNone/>
            </a:pPr>
            <a:r>
              <a:rPr lang="en-US" sz="2400" dirty="0"/>
              <a:t>Use the </a:t>
            </a:r>
            <a:r>
              <a:rPr lang="en-US" sz="2400" b="1" dirty="0">
                <a:solidFill>
                  <a:srgbClr val="116CA8"/>
                </a:solidFill>
              </a:rPr>
              <a:t>Sample Text Excerpts </a:t>
            </a:r>
            <a:r>
              <a:rPr lang="en-US" sz="2400" dirty="0"/>
              <a:t>to select a text to analyze and plan for instruction. </a:t>
            </a:r>
          </a:p>
        </p:txBody>
      </p:sp>
      <p:pic>
        <p:nvPicPr>
          <p:cNvPr id="16" name="Content Placeholder 7" descr="Screen shot of a text titled Fire! Fire!">
            <a:extLst>
              <a:ext uri="{FF2B5EF4-FFF2-40B4-BE49-F238E27FC236}">
                <a16:creationId xmlns:a16="http://schemas.microsoft.com/office/drawing/2014/main" id="{9C72C8CE-2A69-0444-8CBF-A7D06CBE2A1A}"/>
              </a:ext>
            </a:extLst>
          </p:cNvPr>
          <p:cNvPicPr>
            <a:picLocks noGrp="1" noChangeAspect="1"/>
          </p:cNvPicPr>
          <p:nvPr>
            <p:ph type="pic" sz="quarter" idx="12"/>
          </p:nvPr>
        </p:nvPicPr>
        <p:blipFill rotWithShape="1">
          <a:blip r:embed="rId4"/>
          <a:srcRect t="-280" b="16575"/>
          <a:stretch/>
        </p:blipFill>
        <p:spPr>
          <a:xfrm>
            <a:off x="4572000" y="1737360"/>
            <a:ext cx="4000500" cy="4389120"/>
          </a:xfrm>
          <a:noFill/>
          <a:ln>
            <a:solidFill>
              <a:srgbClr val="545454">
                <a:alpha val="50196"/>
              </a:srgbClr>
            </a:solidFill>
          </a:ln>
        </p:spPr>
      </p:pic>
      <p:sp>
        <p:nvSpPr>
          <p:cNvPr id="13" name="Slide Number Placeholder 1">
            <a:extLst>
              <a:ext uri="{FF2B5EF4-FFF2-40B4-BE49-F238E27FC236}">
                <a16:creationId xmlns:a16="http://schemas.microsoft.com/office/drawing/2014/main" id="{CC287E2A-32B7-4960-A1C9-3483822D0212}"/>
              </a:ext>
            </a:extLst>
          </p:cNvPr>
          <p:cNvSpPr>
            <a:spLocks noGrp="1"/>
          </p:cNvSpPr>
          <p:nvPr>
            <p:ph type="sldNum" sz="quarter" idx="14"/>
          </p:nvPr>
        </p:nvSpPr>
        <p:spPr/>
        <p:txBody>
          <a:bodyPr anchor="ctr">
            <a:normAutofit/>
          </a:bodyPr>
          <a:lstStyle/>
          <a:p>
            <a:pPr>
              <a:spcAft>
                <a:spcPts val="600"/>
              </a:spcAft>
            </a:pPr>
            <a:fld id="{AC0B22CB-5A8F-A645-9F1B-055478FF4CA5}" type="slidenum">
              <a:rPr lang="en-US" smtClean="0"/>
              <a:pPr>
                <a:spcAft>
                  <a:spcPts val="600"/>
                </a:spcAft>
              </a:pPr>
              <a:t>62</a:t>
            </a:fld>
            <a:endParaRPr lang="en-US"/>
          </a:p>
        </p:txBody>
      </p:sp>
    </p:spTree>
    <p:extLst>
      <p:ext uri="{BB962C8B-B14F-4D97-AF65-F5344CB8AC3E}">
        <p14:creationId xmlns:p14="http://schemas.microsoft.com/office/powerpoint/2010/main" val="992759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5">
            <a:extLst>
              <a:ext uri="{FF2B5EF4-FFF2-40B4-BE49-F238E27FC236}">
                <a16:creationId xmlns:a16="http://schemas.microsoft.com/office/drawing/2014/main" id="{991AA006-841A-4BC3-B56E-C1A3611BE094}"/>
              </a:ext>
            </a:extLst>
          </p:cNvPr>
          <p:cNvSpPr>
            <a:spLocks noGrp="1"/>
          </p:cNvSpPr>
          <p:nvPr>
            <p:ph type="title"/>
          </p:nvPr>
        </p:nvSpPr>
        <p:spPr/>
        <p:txBody>
          <a:bodyPr lIns="1097280" anchor="ctr">
            <a:normAutofit/>
          </a:bodyPr>
          <a:lstStyle/>
          <a:p>
            <a:pPr>
              <a:lnSpc>
                <a:spcPct val="90000"/>
              </a:lnSpc>
            </a:pPr>
            <a:r>
              <a:rPr lang="en-US" sz="2700" dirty="0"/>
              <a:t>Step 2: Analyze Academic Language Demands</a:t>
            </a:r>
          </a:p>
        </p:txBody>
      </p:sp>
      <p:pic>
        <p:nvPicPr>
          <p:cNvPr id="8" name="Content Placeholder 12" descr="Tools Packet icon">
            <a:extLst>
              <a:ext uri="{FF2B5EF4-FFF2-40B4-BE49-F238E27FC236}">
                <a16:creationId xmlns:a16="http://schemas.microsoft.com/office/drawing/2014/main" id="{1342E536-B304-E546-8ED9-3D0D9503CA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50" y="657949"/>
            <a:ext cx="586273" cy="623088"/>
          </a:xfrm>
          <a:prstGeom prst="rect">
            <a:avLst/>
          </a:prstGeom>
        </p:spPr>
      </p:pic>
      <p:sp>
        <p:nvSpPr>
          <p:cNvPr id="18" name="Content Placeholder 2">
            <a:extLst>
              <a:ext uri="{FF2B5EF4-FFF2-40B4-BE49-F238E27FC236}">
                <a16:creationId xmlns:a16="http://schemas.microsoft.com/office/drawing/2014/main" id="{8857A04D-55F0-4ECC-9E26-C531F090F7C1}"/>
              </a:ext>
            </a:extLst>
          </p:cNvPr>
          <p:cNvSpPr>
            <a:spLocks noGrp="1"/>
          </p:cNvSpPr>
          <p:nvPr>
            <p:ph sz="quarter" idx="11"/>
          </p:nvPr>
        </p:nvSpPr>
        <p:spPr>
          <a:xfrm>
            <a:off x="542925" y="1856603"/>
            <a:ext cx="3357282" cy="3200400"/>
          </a:xfrm>
        </p:spPr>
        <p:txBody>
          <a:bodyPr>
            <a:normAutofit/>
          </a:bodyPr>
          <a:lstStyle/>
          <a:p>
            <a:pPr marL="0" indent="0">
              <a:lnSpc>
                <a:spcPts val="3000"/>
              </a:lnSpc>
              <a:spcBef>
                <a:spcPts val="0"/>
              </a:spcBef>
              <a:spcAft>
                <a:spcPts val="0"/>
              </a:spcAft>
              <a:buNone/>
            </a:pPr>
            <a:r>
              <a:rPr lang="en-US" sz="2400" dirty="0"/>
              <a:t>Use the </a:t>
            </a:r>
            <a:r>
              <a:rPr lang="en-US" sz="2400" b="1" dirty="0">
                <a:solidFill>
                  <a:srgbClr val="116CA8"/>
                </a:solidFill>
              </a:rPr>
              <a:t>Checklist for Increasing Academic Language Awareness </a:t>
            </a:r>
            <a:r>
              <a:rPr lang="en-US" sz="2400" dirty="0"/>
              <a:t>to determine which aspects of academic to teach. </a:t>
            </a:r>
          </a:p>
        </p:txBody>
      </p:sp>
      <p:pic>
        <p:nvPicPr>
          <p:cNvPr id="13" name="Content Placeholder 10" descr="Screen shot of the Checklist for Increasing Academic Language Awareness">
            <a:extLst>
              <a:ext uri="{FF2B5EF4-FFF2-40B4-BE49-F238E27FC236}">
                <a16:creationId xmlns:a16="http://schemas.microsoft.com/office/drawing/2014/main" id="{8A9208D6-07F7-924D-B790-810BDC3B0A24}"/>
              </a:ext>
            </a:extLst>
          </p:cNvPr>
          <p:cNvPicPr>
            <a:picLocks noGrp="1" noChangeAspect="1"/>
          </p:cNvPicPr>
          <p:nvPr>
            <p:ph type="pic" sz="quarter" idx="12"/>
          </p:nvPr>
        </p:nvPicPr>
        <p:blipFill rotWithShape="1">
          <a:blip r:embed="rId4"/>
          <a:srcRect l="-2038" t="-1818" r="-2276" b="-1678"/>
          <a:stretch/>
        </p:blipFill>
        <p:spPr>
          <a:xfrm>
            <a:off x="4754880" y="1554480"/>
            <a:ext cx="3931920" cy="4937760"/>
          </a:xfrm>
          <a:noFill/>
          <a:ln>
            <a:solidFill>
              <a:srgbClr val="545454">
                <a:alpha val="49792"/>
              </a:srgbClr>
            </a:solidFill>
          </a:ln>
        </p:spPr>
      </p:pic>
      <p:sp>
        <p:nvSpPr>
          <p:cNvPr id="16" name="Slide Number Placeholder 1">
            <a:extLst>
              <a:ext uri="{FF2B5EF4-FFF2-40B4-BE49-F238E27FC236}">
                <a16:creationId xmlns:a16="http://schemas.microsoft.com/office/drawing/2014/main" id="{E2A677B0-4312-44A8-99CF-293D73E34002}"/>
              </a:ext>
            </a:extLst>
          </p:cNvPr>
          <p:cNvSpPr>
            <a:spLocks noGrp="1"/>
          </p:cNvSpPr>
          <p:nvPr>
            <p:ph type="sldNum" sz="quarter" idx="14"/>
          </p:nvPr>
        </p:nvSpPr>
        <p:spPr/>
        <p:txBody>
          <a:bodyPr anchor="ctr">
            <a:normAutofit/>
          </a:bodyPr>
          <a:lstStyle/>
          <a:p>
            <a:pPr>
              <a:spcAft>
                <a:spcPts val="600"/>
              </a:spcAft>
            </a:pPr>
            <a:fld id="{AC0B22CB-5A8F-A645-9F1B-055478FF4CA5}" type="slidenum">
              <a:rPr lang="en-US" smtClean="0"/>
              <a:pPr>
                <a:spcAft>
                  <a:spcPts val="600"/>
                </a:spcAft>
              </a:pPr>
              <a:t>63</a:t>
            </a:fld>
            <a:endParaRPr lang="en-US"/>
          </a:p>
        </p:txBody>
      </p:sp>
    </p:spTree>
    <p:extLst>
      <p:ext uri="{BB962C8B-B14F-4D97-AF65-F5344CB8AC3E}">
        <p14:creationId xmlns:p14="http://schemas.microsoft.com/office/powerpoint/2010/main" val="283892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76288E-F742-4F61-88B0-05F026E0DC12}"/>
              </a:ext>
            </a:extLst>
          </p:cNvPr>
          <p:cNvSpPr>
            <a:spLocks noGrp="1"/>
          </p:cNvSpPr>
          <p:nvPr>
            <p:ph type="title"/>
          </p:nvPr>
        </p:nvSpPr>
        <p:spPr/>
        <p:txBody>
          <a:bodyPr lIns="1097280" anchor="ctr">
            <a:normAutofit/>
          </a:bodyPr>
          <a:lstStyle/>
          <a:p>
            <a:r>
              <a:rPr lang="en-US" dirty="0"/>
              <a:t>Step 3: Plan for Instruction</a:t>
            </a:r>
          </a:p>
        </p:txBody>
      </p:sp>
      <p:pic>
        <p:nvPicPr>
          <p:cNvPr id="15" name="Content Placeholder 12" descr="Tools Packet icon">
            <a:extLst>
              <a:ext uri="{FF2B5EF4-FFF2-40B4-BE49-F238E27FC236}">
                <a16:creationId xmlns:a16="http://schemas.microsoft.com/office/drawing/2014/main" id="{5594595A-DA3B-7A4A-916A-916686D228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50" y="657949"/>
            <a:ext cx="586273" cy="623088"/>
          </a:xfrm>
          <a:prstGeom prst="rect">
            <a:avLst/>
          </a:prstGeom>
        </p:spPr>
      </p:pic>
      <p:sp>
        <p:nvSpPr>
          <p:cNvPr id="13" name="Content Placeholder 2">
            <a:extLst>
              <a:ext uri="{FF2B5EF4-FFF2-40B4-BE49-F238E27FC236}">
                <a16:creationId xmlns:a16="http://schemas.microsoft.com/office/drawing/2014/main" id="{63856F24-91FE-4341-A9D2-863DA8E7BAB1}"/>
              </a:ext>
            </a:extLst>
          </p:cNvPr>
          <p:cNvSpPr>
            <a:spLocks noGrp="1"/>
          </p:cNvSpPr>
          <p:nvPr>
            <p:ph sz="quarter" idx="11"/>
          </p:nvPr>
        </p:nvSpPr>
        <p:spPr>
          <a:xfrm>
            <a:off x="685800" y="1905000"/>
            <a:ext cx="3714750" cy="3200400"/>
          </a:xfrm>
        </p:spPr>
        <p:txBody>
          <a:bodyPr>
            <a:normAutofit/>
          </a:bodyPr>
          <a:lstStyle/>
          <a:p>
            <a:pPr marL="0" indent="0">
              <a:lnSpc>
                <a:spcPts val="3000"/>
              </a:lnSpc>
              <a:spcBef>
                <a:spcPts val="0"/>
              </a:spcBef>
              <a:spcAft>
                <a:spcPts val="0"/>
              </a:spcAft>
              <a:buNone/>
            </a:pPr>
            <a:r>
              <a:rPr lang="en-US" sz="2400" dirty="0"/>
              <a:t>Use the </a:t>
            </a:r>
            <a:r>
              <a:rPr lang="en-US" sz="2400" b="1" dirty="0">
                <a:solidFill>
                  <a:srgbClr val="116CA8"/>
                </a:solidFill>
              </a:rPr>
              <a:t>Academic Language Planning Template </a:t>
            </a:r>
            <a:r>
              <a:rPr lang="en-US" sz="2400" dirty="0"/>
              <a:t>to plan for teaching specific aspects of academic language. </a:t>
            </a:r>
          </a:p>
        </p:txBody>
      </p:sp>
      <p:pic>
        <p:nvPicPr>
          <p:cNvPr id="12" name="Content Placeholder 7" descr="Screenshot of the Academic Language Planning Template">
            <a:extLst>
              <a:ext uri="{FF2B5EF4-FFF2-40B4-BE49-F238E27FC236}">
                <a16:creationId xmlns:a16="http://schemas.microsoft.com/office/drawing/2014/main" id="{47365EF1-0631-9742-B635-7F94F66DDFCF}"/>
              </a:ext>
            </a:extLst>
          </p:cNvPr>
          <p:cNvPicPr>
            <a:picLocks noGrp="1" noChangeAspect="1"/>
          </p:cNvPicPr>
          <p:nvPr>
            <p:ph type="pic" sz="quarter" idx="12"/>
          </p:nvPr>
        </p:nvPicPr>
        <p:blipFill rotWithShape="1">
          <a:blip r:embed="rId4"/>
          <a:srcRect l="-2090" t="-1670" r="-597" b="-533"/>
          <a:stretch/>
        </p:blipFill>
        <p:spPr>
          <a:xfrm>
            <a:off x="4880608" y="1554480"/>
            <a:ext cx="3714751" cy="4837815"/>
          </a:xfrm>
          <a:ln>
            <a:solidFill>
              <a:srgbClr val="545454">
                <a:alpha val="50000"/>
              </a:srgbClr>
            </a:solidFill>
          </a:ln>
        </p:spPr>
      </p:pic>
      <p:sp>
        <p:nvSpPr>
          <p:cNvPr id="2" name="Slide Number Placeholder 1">
            <a:extLst>
              <a:ext uri="{FF2B5EF4-FFF2-40B4-BE49-F238E27FC236}">
                <a16:creationId xmlns:a16="http://schemas.microsoft.com/office/drawing/2014/main" id="{45599726-3150-4108-8E9F-C207C3197701}"/>
              </a:ext>
            </a:extLst>
          </p:cNvPr>
          <p:cNvSpPr>
            <a:spLocks noGrp="1"/>
          </p:cNvSpPr>
          <p:nvPr>
            <p:ph type="sldNum" sz="quarter" idx="14"/>
          </p:nvPr>
        </p:nvSpPr>
        <p:spPr/>
        <p:txBody>
          <a:bodyPr anchor="ctr">
            <a:normAutofit/>
          </a:bodyPr>
          <a:lstStyle/>
          <a:p>
            <a:pPr>
              <a:spcAft>
                <a:spcPts val="600"/>
              </a:spcAft>
            </a:pPr>
            <a:fld id="{AC0B22CB-5A8F-A645-9F1B-055478FF4CA5}" type="slidenum">
              <a:rPr lang="en-US" smtClean="0"/>
              <a:pPr>
                <a:spcAft>
                  <a:spcPts val="600"/>
                </a:spcAft>
              </a:pPr>
              <a:t>64</a:t>
            </a:fld>
            <a:endParaRPr lang="en-US"/>
          </a:p>
        </p:txBody>
      </p:sp>
    </p:spTree>
    <p:extLst>
      <p:ext uri="{BB962C8B-B14F-4D97-AF65-F5344CB8AC3E}">
        <p14:creationId xmlns:p14="http://schemas.microsoft.com/office/powerpoint/2010/main" val="3195364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817802-1933-49E2-A5DB-749BCEDE4CA5}"/>
              </a:ext>
            </a:extLst>
          </p:cNvPr>
          <p:cNvSpPr>
            <a:spLocks noGrp="1"/>
          </p:cNvSpPr>
          <p:nvPr>
            <p:ph type="title"/>
          </p:nvPr>
        </p:nvSpPr>
        <p:spPr/>
        <p:txBody>
          <a:bodyPr lIns="1097280" anchor="ctr">
            <a:normAutofit/>
          </a:bodyPr>
          <a:lstStyle/>
          <a:p>
            <a:r>
              <a:rPr lang="en-US" dirty="0"/>
              <a:t>Application Activity </a:t>
            </a:r>
          </a:p>
        </p:txBody>
      </p:sp>
      <p:pic>
        <p:nvPicPr>
          <p:cNvPr id="8" name="Content Placeholder 12" descr="Tools Packet icon">
            <a:extLst>
              <a:ext uri="{FF2B5EF4-FFF2-40B4-BE49-F238E27FC236}">
                <a16:creationId xmlns:a16="http://schemas.microsoft.com/office/drawing/2014/main" id="{195A64D2-8550-B240-976B-C6562F4877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50" y="657949"/>
            <a:ext cx="586273" cy="623088"/>
          </a:xfrm>
          <a:prstGeom prst="rect">
            <a:avLst/>
          </a:prstGeom>
        </p:spPr>
      </p:pic>
      <p:sp>
        <p:nvSpPr>
          <p:cNvPr id="10" name="Content Placeholder 9">
            <a:extLst>
              <a:ext uri="{FF2B5EF4-FFF2-40B4-BE49-F238E27FC236}">
                <a16:creationId xmlns:a16="http://schemas.microsoft.com/office/drawing/2014/main" id="{D4119509-7459-FC4A-83F2-399C33A43633}"/>
              </a:ext>
            </a:extLst>
          </p:cNvPr>
          <p:cNvSpPr>
            <a:spLocks noGrp="1"/>
          </p:cNvSpPr>
          <p:nvPr>
            <p:ph sz="quarter" idx="11"/>
          </p:nvPr>
        </p:nvSpPr>
        <p:spPr>
          <a:xfrm>
            <a:off x="685800" y="1855683"/>
            <a:ext cx="3714750" cy="3200400"/>
          </a:xfrm>
        </p:spPr>
        <p:txBody>
          <a:bodyPr/>
          <a:lstStyle/>
          <a:p>
            <a:pPr marL="228600" indent="-228600">
              <a:lnSpc>
                <a:spcPts val="3000"/>
              </a:lnSpc>
              <a:spcBef>
                <a:spcPts val="0"/>
              </a:spcBef>
              <a:spcAft>
                <a:spcPts val="1200"/>
              </a:spcAft>
            </a:pPr>
            <a:r>
              <a:rPr lang="en-US" sz="2400" b="1" dirty="0">
                <a:solidFill>
                  <a:srgbClr val="116CA8"/>
                </a:solidFill>
              </a:rPr>
              <a:t>Step 1 </a:t>
            </a:r>
            <a:r>
              <a:rPr lang="en-US" sz="2400" dirty="0"/>
              <a:t>– Select a text</a:t>
            </a:r>
          </a:p>
          <a:p>
            <a:pPr marL="228600" indent="-228600">
              <a:lnSpc>
                <a:spcPts val="3000"/>
              </a:lnSpc>
              <a:spcBef>
                <a:spcPts val="0"/>
              </a:spcBef>
              <a:spcAft>
                <a:spcPts val="1200"/>
              </a:spcAft>
            </a:pPr>
            <a:r>
              <a:rPr lang="en-US" sz="2400" b="1" dirty="0">
                <a:solidFill>
                  <a:srgbClr val="474E9B"/>
                </a:solidFill>
              </a:rPr>
              <a:t>Step 2 </a:t>
            </a:r>
            <a:r>
              <a:rPr lang="en-US" sz="2400" dirty="0"/>
              <a:t>– Analyze academic language demands</a:t>
            </a:r>
          </a:p>
          <a:p>
            <a:pPr marL="228600" indent="-228600">
              <a:lnSpc>
                <a:spcPts val="3000"/>
              </a:lnSpc>
              <a:spcBef>
                <a:spcPts val="0"/>
              </a:spcBef>
              <a:spcAft>
                <a:spcPts val="1200"/>
              </a:spcAft>
            </a:pPr>
            <a:r>
              <a:rPr lang="en-US" sz="2400" b="1" dirty="0">
                <a:solidFill>
                  <a:srgbClr val="93B7BE"/>
                </a:solidFill>
              </a:rPr>
              <a:t>Step 3 </a:t>
            </a:r>
            <a:r>
              <a:rPr lang="en-US" sz="2400" dirty="0"/>
              <a:t>– Plan for instruction </a:t>
            </a:r>
          </a:p>
          <a:p>
            <a:endParaRPr lang="en-US" dirty="0"/>
          </a:p>
        </p:txBody>
      </p:sp>
      <p:pic>
        <p:nvPicPr>
          <p:cNvPr id="13" name="Content Placeholder 8" descr="A person looking at a computer screen.&#10;&#10;">
            <a:extLst>
              <a:ext uri="{FF2B5EF4-FFF2-40B4-BE49-F238E27FC236}">
                <a16:creationId xmlns:a16="http://schemas.microsoft.com/office/drawing/2014/main" id="{23B6C8BF-F0B7-094C-8105-154AE5F159F8}"/>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21667" r="11665"/>
          <a:stretch/>
        </p:blipFill>
        <p:spPr>
          <a:xfrm>
            <a:off x="4930588" y="1855683"/>
            <a:ext cx="3526715" cy="3526715"/>
          </a:xfrm>
          <a:noFill/>
        </p:spPr>
      </p:pic>
      <p:sp>
        <p:nvSpPr>
          <p:cNvPr id="2" name="Slide Number Placeholder 1">
            <a:extLst>
              <a:ext uri="{FF2B5EF4-FFF2-40B4-BE49-F238E27FC236}">
                <a16:creationId xmlns:a16="http://schemas.microsoft.com/office/drawing/2014/main" id="{2DE6E75B-6D32-4714-B9C3-9C23710C682F}"/>
              </a:ext>
            </a:extLst>
          </p:cNvPr>
          <p:cNvSpPr>
            <a:spLocks noGrp="1"/>
          </p:cNvSpPr>
          <p:nvPr>
            <p:ph type="sldNum" sz="quarter" idx="14"/>
          </p:nvPr>
        </p:nvSpPr>
        <p:spPr/>
        <p:txBody>
          <a:bodyPr anchor="ctr">
            <a:normAutofit/>
          </a:bodyPr>
          <a:lstStyle/>
          <a:p>
            <a:pPr>
              <a:spcAft>
                <a:spcPts val="600"/>
              </a:spcAft>
            </a:pPr>
            <a:fld id="{AC0B22CB-5A8F-A645-9F1B-055478FF4CA5}" type="slidenum">
              <a:rPr lang="en-US" smtClean="0"/>
              <a:pPr>
                <a:spcAft>
                  <a:spcPts val="600"/>
                </a:spcAft>
              </a:pPr>
              <a:t>65</a:t>
            </a:fld>
            <a:endParaRPr lang="en-US"/>
          </a:p>
        </p:txBody>
      </p:sp>
    </p:spTree>
    <p:extLst>
      <p:ext uri="{BB962C8B-B14F-4D97-AF65-F5344CB8AC3E}">
        <p14:creationId xmlns:p14="http://schemas.microsoft.com/office/powerpoint/2010/main" val="19491759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woman and a child smiling.&#10;&#10;">
            <a:extLst>
              <a:ext uri="{FF2B5EF4-FFF2-40B4-BE49-F238E27FC236}">
                <a16:creationId xmlns:a16="http://schemas.microsoft.com/office/drawing/2014/main" id="{68051DCE-E5F5-8946-8619-30AC79C897BF}"/>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3803" b="3803"/>
          <a:stretch/>
        </p:blipFill>
        <p:spPr>
          <a:prstGeom prst="rect">
            <a:avLst/>
          </a:prstGeom>
        </p:spPr>
      </p:pic>
      <p:sp>
        <p:nvSpPr>
          <p:cNvPr id="2" name="Title 1"/>
          <p:cNvSpPr>
            <a:spLocks noGrp="1"/>
          </p:cNvSpPr>
          <p:nvPr>
            <p:ph type="title"/>
          </p:nvPr>
        </p:nvSpPr>
        <p:spPr>
          <a:xfrm>
            <a:off x="677956" y="3573870"/>
            <a:ext cx="3314700" cy="1623846"/>
          </a:xfrm>
        </p:spPr>
        <p:txBody>
          <a:bodyPr>
            <a:normAutofit/>
          </a:bodyPr>
          <a:lstStyle/>
          <a:p>
            <a:r>
              <a:rPr lang="en-US" sz="4000" dirty="0"/>
              <a:t>Wrap-Up</a:t>
            </a:r>
          </a:p>
        </p:txBody>
      </p:sp>
    </p:spTree>
    <p:extLst>
      <p:ext uri="{BB962C8B-B14F-4D97-AF65-F5344CB8AC3E}">
        <p14:creationId xmlns:p14="http://schemas.microsoft.com/office/powerpoint/2010/main" val="12443092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E3D562-D983-A647-B00C-216A6C6116F3}"/>
              </a:ext>
            </a:extLst>
          </p:cNvPr>
          <p:cNvSpPr>
            <a:spLocks noGrp="1"/>
          </p:cNvSpPr>
          <p:nvPr>
            <p:ph type="title"/>
          </p:nvPr>
        </p:nvSpPr>
        <p:spPr/>
        <p:txBody>
          <a:bodyPr>
            <a:normAutofit/>
          </a:bodyPr>
          <a:lstStyle/>
          <a:p>
            <a:r>
              <a:rPr lang="en-US" dirty="0"/>
              <a:t>Objectives – Review</a:t>
            </a:r>
          </a:p>
        </p:txBody>
      </p:sp>
      <p:pic>
        <p:nvPicPr>
          <p:cNvPr id="20" name="Content Placeholder 19">
            <a:extLst>
              <a:ext uri="{FF2B5EF4-FFF2-40B4-BE49-F238E27FC236}">
                <a16:creationId xmlns:a16="http://schemas.microsoft.com/office/drawing/2014/main" id="{9720C89C-AEA5-0440-8417-A5B8FAD33B95}"/>
              </a:ext>
              <a:ext uri="{C183D7F6-B498-43B3-948B-1728B52AA6E4}">
                <adec:decorative xmlns:adec="http://schemas.microsoft.com/office/drawing/2017/decorative" val="1"/>
              </a:ext>
            </a:extLst>
          </p:cNvPr>
          <p:cNvPicPr>
            <a:picLocks noGrp="1" noChangeAspect="1"/>
          </p:cNvPicPr>
          <p:nvPr>
            <p:ph sz="quarter" idx="11"/>
          </p:nvPr>
        </p:nvPicPr>
        <p:blipFill>
          <a:blip r:embed="rId3"/>
          <a:srcRect/>
          <a:stretch/>
        </p:blipFill>
        <p:spPr>
          <a:xfrm>
            <a:off x="1312365" y="2484080"/>
            <a:ext cx="6298549" cy="2868772"/>
          </a:xfrm>
          <a:prstGeom prst="rect">
            <a:avLst/>
          </a:prstGeom>
        </p:spPr>
      </p:pic>
      <p:sp>
        <p:nvSpPr>
          <p:cNvPr id="7" name="Text Placeholder 1">
            <a:extLst>
              <a:ext uri="{FF2B5EF4-FFF2-40B4-BE49-F238E27FC236}">
                <a16:creationId xmlns:a16="http://schemas.microsoft.com/office/drawing/2014/main" id="{B29E1783-6FCE-6E45-905F-00025652275B}"/>
              </a:ext>
            </a:extLst>
          </p:cNvPr>
          <p:cNvSpPr>
            <a:spLocks noGrp="1"/>
          </p:cNvSpPr>
          <p:nvPr>
            <p:ph sz="quarter" idx="13"/>
          </p:nvPr>
        </p:nvSpPr>
        <p:spPr>
          <a:xfrm>
            <a:off x="2341298" y="2484081"/>
            <a:ext cx="1957168" cy="1280154"/>
          </a:xfrm>
        </p:spPr>
        <p:txBody>
          <a:bodyPr anchor="ctr" anchorCtr="0">
            <a:noAutofit/>
          </a:bodyPr>
          <a:lstStyle/>
          <a:p>
            <a:pPr marL="0" indent="0" algn="ctr">
              <a:buNone/>
            </a:pPr>
            <a:r>
              <a:rPr lang="en-US" sz="2800" b="1" dirty="0">
                <a:solidFill>
                  <a:schemeClr val="bg1"/>
                </a:solidFill>
              </a:rPr>
              <a:t>Define</a:t>
            </a:r>
            <a:endParaRPr lang="en-US" sz="2800" dirty="0">
              <a:solidFill>
                <a:schemeClr val="bg1"/>
              </a:solidFill>
            </a:endParaRPr>
          </a:p>
        </p:txBody>
      </p:sp>
      <p:sp>
        <p:nvSpPr>
          <p:cNvPr id="10" name="Text Placeholder 1">
            <a:extLst>
              <a:ext uri="{FF2B5EF4-FFF2-40B4-BE49-F238E27FC236}">
                <a16:creationId xmlns:a16="http://schemas.microsoft.com/office/drawing/2014/main" id="{C40A63B6-3C1C-2648-AD87-E4EFD36CB972}"/>
              </a:ext>
            </a:extLst>
          </p:cNvPr>
          <p:cNvSpPr txBox="1">
            <a:spLocks/>
          </p:cNvSpPr>
          <p:nvPr/>
        </p:nvSpPr>
        <p:spPr>
          <a:xfrm>
            <a:off x="2426484" y="4072697"/>
            <a:ext cx="1786797" cy="1256958"/>
          </a:xfrm>
          <a:prstGeom prst="rect">
            <a:avLst/>
          </a:prstGeom>
        </p:spPr>
        <p:txBody>
          <a:bodyPr vert="horz" lIns="91440" tIns="45720" rIns="91440" bIns="45720" rtlCol="0" anchor="ctr" anchorCtr="0">
            <a:noAutofit/>
          </a:bodyPr>
          <a:lstStyle>
            <a:lvl1pPr marL="285750" marR="0" indent="-285750" algn="l" defTabSz="457200" rtl="0" eaLnBrk="1" fontAlgn="auto" latinLnBrk="0" hangingPunct="1">
              <a:lnSpc>
                <a:spcPct val="100000"/>
              </a:lnSpc>
              <a:spcBef>
                <a:spcPts val="0"/>
              </a:spcBef>
              <a:spcAft>
                <a:spcPts val="1200"/>
              </a:spcAft>
              <a:buClrTx/>
              <a:buSzTx/>
              <a:buFont typeface="Arial"/>
              <a:buChar char="•"/>
              <a:tabLst/>
              <a:defRPr sz="2000" kern="1200">
                <a:solidFill>
                  <a:srgbClr val="545454"/>
                </a:solidFill>
                <a:latin typeface="+mj-lt"/>
                <a:ea typeface="+mn-ea"/>
                <a:cs typeface="+mn-cs"/>
              </a:defRPr>
            </a:lvl1pPr>
            <a:lvl2pPr marL="74295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2pPr>
            <a:lvl3pPr marL="11430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3pPr>
            <a:lvl4pPr marL="16002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4pPr>
            <a:lvl5pPr marL="20574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dirty="0">
                <a:solidFill>
                  <a:schemeClr val="bg1"/>
                </a:solidFill>
              </a:rPr>
              <a:t>Explore</a:t>
            </a:r>
            <a:endParaRPr lang="en-US" sz="2800" dirty="0">
              <a:solidFill>
                <a:schemeClr val="bg1"/>
              </a:solidFill>
            </a:endParaRPr>
          </a:p>
        </p:txBody>
      </p:sp>
      <p:sp>
        <p:nvSpPr>
          <p:cNvPr id="11" name="Text Placeholder 1">
            <a:extLst>
              <a:ext uri="{FF2B5EF4-FFF2-40B4-BE49-F238E27FC236}">
                <a16:creationId xmlns:a16="http://schemas.microsoft.com/office/drawing/2014/main" id="{6568B424-302A-3041-8AF4-09709614C3B2}"/>
              </a:ext>
            </a:extLst>
          </p:cNvPr>
          <p:cNvSpPr txBox="1">
            <a:spLocks/>
          </p:cNvSpPr>
          <p:nvPr/>
        </p:nvSpPr>
        <p:spPr>
          <a:xfrm>
            <a:off x="5824118" y="2484080"/>
            <a:ext cx="1752076" cy="1280155"/>
          </a:xfrm>
          <a:prstGeom prst="rect">
            <a:avLst/>
          </a:prstGeom>
        </p:spPr>
        <p:txBody>
          <a:bodyPr vert="horz" lIns="91440" tIns="45720" rIns="91440" bIns="45720" rtlCol="0" anchor="ctr" anchorCtr="0">
            <a:noAutofit/>
          </a:bodyPr>
          <a:lstStyle>
            <a:lvl1pPr marL="285750" marR="0" indent="-285750" algn="l" defTabSz="457200" rtl="0" eaLnBrk="1" fontAlgn="auto" latinLnBrk="0" hangingPunct="1">
              <a:lnSpc>
                <a:spcPct val="100000"/>
              </a:lnSpc>
              <a:spcBef>
                <a:spcPts val="0"/>
              </a:spcBef>
              <a:spcAft>
                <a:spcPts val="1200"/>
              </a:spcAft>
              <a:buClrTx/>
              <a:buSzTx/>
              <a:buFont typeface="Arial"/>
              <a:buChar char="•"/>
              <a:tabLst/>
              <a:defRPr sz="2000" kern="1200">
                <a:solidFill>
                  <a:srgbClr val="545454"/>
                </a:solidFill>
                <a:latin typeface="+mj-lt"/>
                <a:ea typeface="+mn-ea"/>
                <a:cs typeface="+mn-cs"/>
              </a:defRPr>
            </a:lvl1pPr>
            <a:lvl2pPr marL="74295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2pPr>
            <a:lvl3pPr marL="11430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3pPr>
            <a:lvl4pPr marL="16002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4pPr>
            <a:lvl5pPr marL="20574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dirty="0">
                <a:solidFill>
                  <a:schemeClr val="bg1"/>
                </a:solidFill>
              </a:rPr>
              <a:t>Describe</a:t>
            </a:r>
            <a:endParaRPr lang="en-US" sz="2800" dirty="0">
              <a:solidFill>
                <a:schemeClr val="bg1"/>
              </a:solidFill>
            </a:endParaRPr>
          </a:p>
        </p:txBody>
      </p:sp>
      <p:sp>
        <p:nvSpPr>
          <p:cNvPr id="12" name="Text Placeholder 1">
            <a:extLst>
              <a:ext uri="{FF2B5EF4-FFF2-40B4-BE49-F238E27FC236}">
                <a16:creationId xmlns:a16="http://schemas.microsoft.com/office/drawing/2014/main" id="{06417035-38C2-AD4B-BD0E-DFC4DAE8C85F}"/>
              </a:ext>
            </a:extLst>
          </p:cNvPr>
          <p:cNvSpPr txBox="1">
            <a:spLocks/>
          </p:cNvSpPr>
          <p:nvPr/>
        </p:nvSpPr>
        <p:spPr>
          <a:xfrm>
            <a:off x="5824118" y="4072697"/>
            <a:ext cx="1393465" cy="1280155"/>
          </a:xfrm>
          <a:prstGeom prst="rect">
            <a:avLst/>
          </a:prstGeom>
        </p:spPr>
        <p:txBody>
          <a:bodyPr vert="horz" lIns="91440" tIns="45720" rIns="91440" bIns="45720" rtlCol="0" anchor="ctr" anchorCtr="0">
            <a:noAutofit/>
          </a:bodyPr>
          <a:lstStyle>
            <a:lvl1pPr marL="285750" marR="0" indent="-285750" algn="l" defTabSz="457200" rtl="0" eaLnBrk="1" fontAlgn="auto" latinLnBrk="0" hangingPunct="1">
              <a:lnSpc>
                <a:spcPct val="100000"/>
              </a:lnSpc>
              <a:spcBef>
                <a:spcPts val="0"/>
              </a:spcBef>
              <a:spcAft>
                <a:spcPts val="1200"/>
              </a:spcAft>
              <a:buClrTx/>
              <a:buSzTx/>
              <a:buFont typeface="Arial"/>
              <a:buChar char="•"/>
              <a:tabLst/>
              <a:defRPr sz="2000" kern="1200">
                <a:solidFill>
                  <a:srgbClr val="545454"/>
                </a:solidFill>
                <a:latin typeface="+mj-lt"/>
                <a:ea typeface="+mn-ea"/>
                <a:cs typeface="+mn-cs"/>
              </a:defRPr>
            </a:lvl1pPr>
            <a:lvl2pPr marL="74295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2pPr>
            <a:lvl3pPr marL="11430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3pPr>
            <a:lvl4pPr marL="16002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4pPr>
            <a:lvl5pPr marL="2057400" indent="-274320" algn="l" defTabSz="457200" rtl="0" eaLnBrk="1" latinLnBrk="0" hangingPunct="1">
              <a:spcBef>
                <a:spcPct val="20000"/>
              </a:spcBef>
              <a:buFont typeface="Arial"/>
              <a:buChar char="»"/>
              <a:defRPr sz="2000" kern="1200">
                <a:solidFill>
                  <a:srgbClr val="545454"/>
                </a:solidFill>
                <a:latin typeface="Helvetica Neue" pitchFamily="2"/>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dirty="0">
                <a:solidFill>
                  <a:schemeClr val="bg1"/>
                </a:solidFill>
              </a:rPr>
              <a:t>Apply</a:t>
            </a:r>
            <a:endParaRPr lang="en-US" sz="2800" dirty="0">
              <a:solidFill>
                <a:schemeClr val="bg1"/>
              </a:solidFill>
            </a:endParaRPr>
          </a:p>
        </p:txBody>
      </p:sp>
      <p:sp>
        <p:nvSpPr>
          <p:cNvPr id="4" name="Slide Number Placeholder 3"/>
          <p:cNvSpPr>
            <a:spLocks noGrp="1"/>
          </p:cNvSpPr>
          <p:nvPr>
            <p:ph type="sldNum" sz="quarter" idx="14"/>
          </p:nvPr>
        </p:nvSpPr>
        <p:spPr/>
        <p:txBody>
          <a:bodyPr/>
          <a:lstStyle/>
          <a:p>
            <a:fld id="{AC0B22CB-5A8F-A645-9F1B-055478FF4CA5}" type="slidenum">
              <a:rPr lang="en-US" smtClean="0"/>
              <a:t>67</a:t>
            </a:fld>
            <a:endParaRPr lang="en-US" dirty="0"/>
          </a:p>
        </p:txBody>
      </p:sp>
    </p:spTree>
    <p:extLst>
      <p:ext uri="{BB962C8B-B14F-4D97-AF65-F5344CB8AC3E}">
        <p14:creationId xmlns:p14="http://schemas.microsoft.com/office/powerpoint/2010/main" val="2755932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D58FC-2447-CD43-930C-3CD842599073}"/>
              </a:ext>
            </a:extLst>
          </p:cNvPr>
          <p:cNvSpPr>
            <a:spLocks noGrp="1"/>
          </p:cNvSpPr>
          <p:nvPr>
            <p:ph type="title"/>
          </p:nvPr>
        </p:nvSpPr>
        <p:spPr/>
        <p:txBody>
          <a:bodyPr/>
          <a:lstStyle/>
          <a:p>
            <a:r>
              <a:rPr lang="en-US" sz="4000" dirty="0"/>
              <a:t>Thank You!</a:t>
            </a:r>
          </a:p>
        </p:txBody>
      </p:sp>
      <p:pic>
        <p:nvPicPr>
          <p:cNvPr id="6" name="Picture 5" descr="Twitter icon">
            <a:extLst>
              <a:ext uri="{FF2B5EF4-FFF2-40B4-BE49-F238E27FC236}">
                <a16:creationId xmlns:a16="http://schemas.microsoft.com/office/drawing/2014/main" id="{FD04BAE1-DD3B-8B45-BDE1-6681F360CE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103" y="4928340"/>
            <a:ext cx="274320" cy="274320"/>
          </a:xfrm>
          <a:prstGeom prst="rect">
            <a:avLst/>
          </a:prstGeom>
        </p:spPr>
      </p:pic>
      <p:pic>
        <p:nvPicPr>
          <p:cNvPr id="5" name="Picture 4" descr="Facebook icon">
            <a:extLst>
              <a:ext uri="{FF2B5EF4-FFF2-40B4-BE49-F238E27FC236}">
                <a16:creationId xmlns:a16="http://schemas.microsoft.com/office/drawing/2014/main" id="{9E00106D-9B1A-6B44-AF7F-8A6A99F62C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854" b="2928"/>
          <a:stretch/>
        </p:blipFill>
        <p:spPr>
          <a:xfrm>
            <a:off x="1778103" y="5241663"/>
            <a:ext cx="275245" cy="274320"/>
          </a:xfrm>
          <a:prstGeom prst="rect">
            <a:avLst/>
          </a:prstGeom>
        </p:spPr>
      </p:pic>
      <p:sp>
        <p:nvSpPr>
          <p:cNvPr id="7" name="Text Placeholder 6">
            <a:extLst>
              <a:ext uri="{FF2B5EF4-FFF2-40B4-BE49-F238E27FC236}">
                <a16:creationId xmlns:a16="http://schemas.microsoft.com/office/drawing/2014/main" id="{8A3A41D0-2CB0-7E4B-A47F-5D4A5A4D4288}"/>
              </a:ext>
            </a:extLst>
          </p:cNvPr>
          <p:cNvSpPr>
            <a:spLocks noGrp="1"/>
          </p:cNvSpPr>
          <p:nvPr>
            <p:ph sz="quarter" idx="11"/>
          </p:nvPr>
        </p:nvSpPr>
        <p:spPr>
          <a:xfrm>
            <a:off x="2114550" y="4928340"/>
            <a:ext cx="4800600" cy="1447800"/>
          </a:xfrm>
        </p:spPr>
        <p:txBody>
          <a:bodyPr>
            <a:noAutofit/>
          </a:bodyPr>
          <a:lstStyle/>
          <a:p>
            <a:pPr>
              <a:lnSpc>
                <a:spcPts val="2000"/>
              </a:lnSpc>
              <a:spcBef>
                <a:spcPts val="0"/>
              </a:spcBef>
              <a:spcAft>
                <a:spcPts val="600"/>
              </a:spcAft>
            </a:pPr>
            <a:r>
              <a:rPr lang="en-US" sz="1600" dirty="0"/>
              <a:t>@</a:t>
            </a:r>
            <a:r>
              <a:rPr lang="en-US" sz="1600" dirty="0" err="1"/>
              <a:t>SupportEduc</a:t>
            </a:r>
            <a:endParaRPr lang="en-US" sz="1600" dirty="0"/>
          </a:p>
          <a:p>
            <a:pPr>
              <a:lnSpc>
                <a:spcPts val="2000"/>
              </a:lnSpc>
              <a:spcBef>
                <a:spcPts val="0"/>
              </a:spcBef>
              <a:spcAft>
                <a:spcPts val="600"/>
              </a:spcAft>
            </a:pPr>
            <a:r>
              <a:rPr lang="en-US" sz="1600" dirty="0" err="1"/>
              <a:t>bit.ly</a:t>
            </a:r>
            <a:r>
              <a:rPr lang="en-US" sz="1600" dirty="0"/>
              <a:t>/</a:t>
            </a:r>
            <a:r>
              <a:rPr lang="en-US" sz="1600" dirty="0" err="1"/>
              <a:t>FBSupportEd</a:t>
            </a:r>
            <a:endParaRPr lang="en-US" sz="1600" dirty="0"/>
          </a:p>
          <a:p>
            <a:pPr>
              <a:lnSpc>
                <a:spcPts val="2000"/>
              </a:lnSpc>
              <a:spcBef>
                <a:spcPts val="0"/>
              </a:spcBef>
              <a:spcAft>
                <a:spcPts val="600"/>
              </a:spcAft>
            </a:pPr>
            <a:r>
              <a:rPr lang="en-US" sz="1600" dirty="0" err="1"/>
              <a:t>www.GetSupportEd.net</a:t>
            </a:r>
            <a:endParaRPr lang="en-US" sz="1600" dirty="0"/>
          </a:p>
          <a:p>
            <a:pPr algn="ctr"/>
            <a:endParaRPr lang="en-US" dirty="0"/>
          </a:p>
        </p:txBody>
      </p:sp>
    </p:spTree>
    <p:extLst>
      <p:ext uri="{BB962C8B-B14F-4D97-AF65-F5344CB8AC3E}">
        <p14:creationId xmlns:p14="http://schemas.microsoft.com/office/powerpoint/2010/main" val="1212332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CBE827-AE49-4B2B-9C7D-E75BDAD63DB6}"/>
              </a:ext>
            </a:extLst>
          </p:cNvPr>
          <p:cNvSpPr>
            <a:spLocks noGrp="1"/>
          </p:cNvSpPr>
          <p:nvPr>
            <p:ph type="title"/>
          </p:nvPr>
        </p:nvSpPr>
        <p:spPr/>
        <p:txBody>
          <a:bodyPr/>
          <a:lstStyle/>
          <a:p>
            <a:r>
              <a:rPr lang="en-US" dirty="0"/>
              <a:t>Icons</a:t>
            </a:r>
          </a:p>
        </p:txBody>
      </p:sp>
      <p:sp>
        <p:nvSpPr>
          <p:cNvPr id="10" name="Text Placeholder 7">
            <a:extLst>
              <a:ext uri="{FF2B5EF4-FFF2-40B4-BE49-F238E27FC236}">
                <a16:creationId xmlns:a16="http://schemas.microsoft.com/office/drawing/2014/main" id="{2210A880-308C-8743-B641-1E808BF692E3}"/>
              </a:ext>
            </a:extLst>
          </p:cNvPr>
          <p:cNvSpPr txBox="1">
            <a:spLocks/>
          </p:cNvSpPr>
          <p:nvPr/>
        </p:nvSpPr>
        <p:spPr>
          <a:xfrm>
            <a:off x="945282" y="2484121"/>
            <a:ext cx="1615680" cy="520926"/>
          </a:xfrm>
          <a:prstGeom prst="rect">
            <a:avLst/>
          </a:prstGeom>
        </p:spPr>
        <p:txBody>
          <a:bodyPr vert="horz" lIns="0" tIns="0" rIns="0" bIns="0" rtlCol="0">
            <a:noAutofit/>
          </a:bodyPr>
          <a:lstStyle>
            <a:lvl1pPr marL="0" indent="0" algn="l" defTabSz="457200" rtl="0" eaLnBrk="1" latinLnBrk="0" hangingPunct="1">
              <a:spcBef>
                <a:spcPct val="20000"/>
              </a:spcBef>
              <a:buFont typeface="Arial"/>
              <a:buNone/>
              <a:defRPr sz="3200" kern="1200">
                <a:solidFill>
                  <a:srgbClr val="116CA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545454"/>
                </a:solidFill>
              </a:rPr>
              <a:t>PADLET</a:t>
            </a:r>
          </a:p>
        </p:txBody>
      </p:sp>
      <p:pic>
        <p:nvPicPr>
          <p:cNvPr id="9" name="Content Placeholder 5" descr="Padlet Icon.">
            <a:extLst>
              <a:ext uri="{FF2B5EF4-FFF2-40B4-BE49-F238E27FC236}">
                <a16:creationId xmlns:a16="http://schemas.microsoft.com/office/drawing/2014/main" id="{5C968664-6D2E-EB40-9782-639847B7FC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287" y="3245841"/>
            <a:ext cx="1615680" cy="1214226"/>
          </a:xfrm>
          <a:prstGeom prst="rect">
            <a:avLst/>
          </a:prstGeom>
        </p:spPr>
      </p:pic>
      <p:sp>
        <p:nvSpPr>
          <p:cNvPr id="7" name="Text Placeholder 6">
            <a:extLst>
              <a:ext uri="{FF2B5EF4-FFF2-40B4-BE49-F238E27FC236}">
                <a16:creationId xmlns:a16="http://schemas.microsoft.com/office/drawing/2014/main" id="{E5C8B2DE-C5C9-4AF0-BD23-2C31D63DDA7D}"/>
              </a:ext>
            </a:extLst>
          </p:cNvPr>
          <p:cNvSpPr>
            <a:spLocks noGrp="1"/>
          </p:cNvSpPr>
          <p:nvPr>
            <p:ph sz="quarter" idx="15"/>
          </p:nvPr>
        </p:nvSpPr>
        <p:spPr>
          <a:xfrm>
            <a:off x="2560962" y="2484121"/>
            <a:ext cx="3010047" cy="461963"/>
          </a:xfrm>
          <a:noFill/>
        </p:spPr>
        <p:txBody>
          <a:bodyPr lIns="0" tIns="0" rIns="0" bIns="0">
            <a:noAutofit/>
          </a:bodyPr>
          <a:lstStyle/>
          <a:p>
            <a:pPr algn="ctr"/>
            <a:r>
              <a:rPr lang="en-US" sz="2400" dirty="0">
                <a:solidFill>
                  <a:srgbClr val="545454"/>
                </a:solidFill>
              </a:rPr>
              <a:t>STOP AND THINK</a:t>
            </a:r>
          </a:p>
        </p:txBody>
      </p:sp>
      <p:pic>
        <p:nvPicPr>
          <p:cNvPr id="12" name="Content Placeholder 11" descr="Stop and Think Icon.">
            <a:extLst>
              <a:ext uri="{FF2B5EF4-FFF2-40B4-BE49-F238E27FC236}">
                <a16:creationId xmlns:a16="http://schemas.microsoft.com/office/drawing/2014/main" id="{261C2F31-4AA9-404F-B937-7DEDD0ED46E3}"/>
              </a:ext>
            </a:extLst>
          </p:cNvPr>
          <p:cNvPicPr>
            <a:picLocks noGrp="1" noChangeAspect="1"/>
          </p:cNvPicPr>
          <p:nvPr>
            <p:ph sz="quarter" idx="10"/>
          </p:nvPr>
        </p:nvPicPr>
        <p:blipFill rotWithShape="1">
          <a:blip r:embed="rId4" cstate="screen">
            <a:extLst>
              <a:ext uri="{28A0092B-C50C-407E-A947-70E740481C1C}">
                <a14:useLocalDpi xmlns:a14="http://schemas.microsoft.com/office/drawing/2010/main"/>
              </a:ext>
            </a:extLst>
          </a:blip>
          <a:srcRect t="20967" r="12413" b="20642"/>
          <a:stretch/>
        </p:blipFill>
        <p:spPr>
          <a:xfrm>
            <a:off x="2908689" y="3088957"/>
            <a:ext cx="2468880" cy="1645920"/>
          </a:xfrm>
          <a:prstGeom prst="rect">
            <a:avLst/>
          </a:prstGeom>
          <a:noFill/>
        </p:spPr>
      </p:pic>
      <p:sp>
        <p:nvSpPr>
          <p:cNvPr id="8" name="Text Placeholder 7">
            <a:extLst>
              <a:ext uri="{FF2B5EF4-FFF2-40B4-BE49-F238E27FC236}">
                <a16:creationId xmlns:a16="http://schemas.microsoft.com/office/drawing/2014/main" id="{E9DBED9C-5874-4638-B9EE-0004FADDDD23}"/>
              </a:ext>
            </a:extLst>
          </p:cNvPr>
          <p:cNvSpPr>
            <a:spLocks noGrp="1"/>
          </p:cNvSpPr>
          <p:nvPr>
            <p:ph sz="quarter" idx="16"/>
          </p:nvPr>
        </p:nvSpPr>
        <p:spPr>
          <a:xfrm>
            <a:off x="5810496" y="2465615"/>
            <a:ext cx="2571750" cy="477802"/>
          </a:xfrm>
        </p:spPr>
        <p:txBody>
          <a:bodyPr lIns="0" tIns="0" rIns="0" bIns="0">
            <a:noAutofit/>
          </a:bodyPr>
          <a:lstStyle/>
          <a:p>
            <a:pPr marL="0" indent="0">
              <a:buNone/>
            </a:pPr>
            <a:r>
              <a:rPr lang="en-US" sz="2400" dirty="0">
                <a:solidFill>
                  <a:srgbClr val="545454"/>
                </a:solidFill>
              </a:rPr>
              <a:t>TOOLS PACKET</a:t>
            </a:r>
          </a:p>
        </p:txBody>
      </p:sp>
      <p:pic>
        <p:nvPicPr>
          <p:cNvPr id="13" name="Content Placeholder 12" descr="Tools Packet Icon.">
            <a:extLst>
              <a:ext uri="{FF2B5EF4-FFF2-40B4-BE49-F238E27FC236}">
                <a16:creationId xmlns:a16="http://schemas.microsoft.com/office/drawing/2014/main" id="{44630EC6-0E5A-438A-BF63-23994284FEA3}"/>
              </a:ext>
            </a:extLst>
          </p:cNvPr>
          <p:cNvPicPr>
            <a:picLocks noGrp="1" noChangeAspect="1"/>
          </p:cNvPicPr>
          <p:nvPr>
            <p:ph sz="quarter" idx="11"/>
          </p:nvPr>
        </p:nvPicPr>
        <p:blipFill>
          <a:blip r:embed="rId5" cstate="screen">
            <a:extLst>
              <a:ext uri="{28A0092B-C50C-407E-A947-70E740481C1C}">
                <a14:useLocalDpi xmlns:a14="http://schemas.microsoft.com/office/drawing/2010/main"/>
              </a:ext>
            </a:extLst>
          </a:blip>
          <a:stretch>
            <a:fillRect/>
          </a:stretch>
        </p:blipFill>
        <p:spPr>
          <a:xfrm>
            <a:off x="6131171" y="2971040"/>
            <a:ext cx="1930400" cy="2057400"/>
          </a:xfrm>
          <a:prstGeom prst="rect">
            <a:avLst/>
          </a:prstGeom>
        </p:spPr>
      </p:pic>
      <p:sp>
        <p:nvSpPr>
          <p:cNvPr id="3" name="Slide Number Placeholder 2">
            <a:extLst>
              <a:ext uri="{FF2B5EF4-FFF2-40B4-BE49-F238E27FC236}">
                <a16:creationId xmlns:a16="http://schemas.microsoft.com/office/drawing/2014/main" id="{AA03B081-A566-4742-AF43-DC5B94E9CED9}"/>
              </a:ext>
            </a:extLst>
          </p:cNvPr>
          <p:cNvSpPr>
            <a:spLocks noGrp="1"/>
          </p:cNvSpPr>
          <p:nvPr>
            <p:ph type="sldNum" sz="quarter" idx="14"/>
          </p:nvPr>
        </p:nvSpPr>
        <p:spPr/>
        <p:txBody>
          <a:bodyPr/>
          <a:lstStyle/>
          <a:p>
            <a:fld id="{AC0B22CB-5A8F-A645-9F1B-055478FF4CA5}" type="slidenum">
              <a:rPr lang="en-US" smtClean="0"/>
              <a:t>7</a:t>
            </a:fld>
            <a:endParaRPr lang="en-US" dirty="0"/>
          </a:p>
        </p:txBody>
      </p:sp>
    </p:spTree>
    <p:extLst>
      <p:ext uri="{BB962C8B-B14F-4D97-AF65-F5344CB8AC3E}">
        <p14:creationId xmlns:p14="http://schemas.microsoft.com/office/powerpoint/2010/main" val="661845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DCA0F-4F32-4D75-AF1A-28FA1FF88368}"/>
              </a:ext>
            </a:extLst>
          </p:cNvPr>
          <p:cNvSpPr>
            <a:spLocks noGrp="1"/>
          </p:cNvSpPr>
          <p:nvPr>
            <p:ph type="title"/>
          </p:nvPr>
        </p:nvSpPr>
        <p:spPr/>
        <p:txBody>
          <a:bodyPr anchor="ctr">
            <a:normAutofit/>
          </a:bodyPr>
          <a:lstStyle/>
          <a:p>
            <a:pPr>
              <a:lnSpc>
                <a:spcPct val="90000"/>
              </a:lnSpc>
            </a:pPr>
            <a:r>
              <a:rPr lang="en-US" dirty="0"/>
              <a:t>Resources on Teaching K-12 ELLs Online</a:t>
            </a:r>
          </a:p>
        </p:txBody>
      </p:sp>
      <p:sp>
        <p:nvSpPr>
          <p:cNvPr id="2" name="Text Placeholder 1">
            <a:extLst>
              <a:ext uri="{FF2B5EF4-FFF2-40B4-BE49-F238E27FC236}">
                <a16:creationId xmlns:a16="http://schemas.microsoft.com/office/drawing/2014/main" id="{4DCF0440-37B3-4FE5-A54E-4BB45B5DFE1E}"/>
              </a:ext>
            </a:extLst>
          </p:cNvPr>
          <p:cNvSpPr>
            <a:spLocks noGrp="1"/>
          </p:cNvSpPr>
          <p:nvPr>
            <p:ph sz="quarter" idx="10"/>
          </p:nvPr>
        </p:nvSpPr>
        <p:spPr>
          <a:xfrm>
            <a:off x="540727" y="1804748"/>
            <a:ext cx="8343900" cy="369332"/>
          </a:xfrm>
        </p:spPr>
        <p:txBody>
          <a:bodyPr>
            <a:normAutofit/>
          </a:bodyPr>
          <a:lstStyle/>
          <a:p>
            <a:pPr marL="0" indent="0">
              <a:buNone/>
            </a:pPr>
            <a:r>
              <a:rPr lang="en-US" dirty="0">
                <a:hlinkClick r:id="rId3"/>
              </a:rPr>
              <a:t>https://getsupported.net/distancelearning</a:t>
            </a:r>
            <a:r>
              <a:rPr lang="en-US" dirty="0"/>
              <a:t> </a:t>
            </a:r>
          </a:p>
        </p:txBody>
      </p:sp>
      <p:pic>
        <p:nvPicPr>
          <p:cNvPr id="10" name="Picture Placeholder 9" descr="Screenshot of the Distance Learning page of SupportEd">
            <a:extLst>
              <a:ext uri="{FF2B5EF4-FFF2-40B4-BE49-F238E27FC236}">
                <a16:creationId xmlns:a16="http://schemas.microsoft.com/office/drawing/2014/main" id="{51FF14A5-597F-E349-9976-620D1BFF40A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945" t="1428" r="3328" b="-1428"/>
          <a:stretch/>
        </p:blipFill>
        <p:spPr>
          <a:xfrm>
            <a:off x="182880" y="2636466"/>
            <a:ext cx="8600761" cy="3298922"/>
          </a:xfrm>
          <a:prstGeom prst="rect">
            <a:avLst/>
          </a:prstGeom>
        </p:spPr>
      </p:pic>
      <p:sp>
        <p:nvSpPr>
          <p:cNvPr id="4" name="Slide Number Placeholder 3">
            <a:extLst>
              <a:ext uri="{FF2B5EF4-FFF2-40B4-BE49-F238E27FC236}">
                <a16:creationId xmlns:a16="http://schemas.microsoft.com/office/drawing/2014/main" id="{17521F0D-6BE9-5647-A40F-4AD60445E776}"/>
              </a:ext>
            </a:extLst>
          </p:cNvPr>
          <p:cNvSpPr>
            <a:spLocks noGrp="1"/>
          </p:cNvSpPr>
          <p:nvPr>
            <p:ph type="sldNum" sz="quarter" idx="14"/>
          </p:nvPr>
        </p:nvSpPr>
        <p:spPr/>
        <p:txBody>
          <a:bodyPr/>
          <a:lstStyle/>
          <a:p>
            <a:fld id="{AC0B22CB-5A8F-A645-9F1B-055478FF4CA5}" type="slidenum">
              <a:rPr lang="en-US" smtClean="0"/>
              <a:t>8</a:t>
            </a:fld>
            <a:endParaRPr lang="en-US" dirty="0"/>
          </a:p>
        </p:txBody>
      </p:sp>
    </p:spTree>
    <p:extLst>
      <p:ext uri="{BB962C8B-B14F-4D97-AF65-F5344CB8AC3E}">
        <p14:creationId xmlns:p14="http://schemas.microsoft.com/office/powerpoint/2010/main" val="4028337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lIns="1188720"/>
          <a:lstStyle/>
          <a:p>
            <a:r>
              <a:rPr lang="en-US" dirty="0"/>
              <a:t>Unlocking ELs’ Potential</a:t>
            </a:r>
          </a:p>
        </p:txBody>
      </p:sp>
      <p:pic>
        <p:nvPicPr>
          <p:cNvPr id="9" name="Content Placeholder 5" descr="Padlet icon">
            <a:extLst>
              <a:ext uri="{FF2B5EF4-FFF2-40B4-BE49-F238E27FC236}">
                <a16:creationId xmlns:a16="http://schemas.microsoft.com/office/drawing/2014/main" id="{B9BC9C70-E989-46D5-B4A3-1352BA6E5E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310" y="661182"/>
            <a:ext cx="758979" cy="570393"/>
          </a:xfrm>
          <a:prstGeom prst="rect">
            <a:avLst/>
          </a:prstGeom>
        </p:spPr>
      </p:pic>
      <p:sp>
        <p:nvSpPr>
          <p:cNvPr id="10" name="Content Placeholder 9">
            <a:extLst>
              <a:ext uri="{FF2B5EF4-FFF2-40B4-BE49-F238E27FC236}">
                <a16:creationId xmlns:a16="http://schemas.microsoft.com/office/drawing/2014/main" id="{75A41BB4-BAA9-2A4F-8B92-F4F85F349E94}"/>
              </a:ext>
            </a:extLst>
          </p:cNvPr>
          <p:cNvSpPr>
            <a:spLocks noGrp="1"/>
          </p:cNvSpPr>
          <p:nvPr>
            <p:ph sz="quarter" idx="11"/>
          </p:nvPr>
        </p:nvSpPr>
        <p:spPr>
          <a:xfrm>
            <a:off x="400050" y="1697581"/>
            <a:ext cx="4171950" cy="4627017"/>
          </a:xfrm>
        </p:spPr>
        <p:txBody>
          <a:bodyPr>
            <a:noAutofit/>
          </a:bodyPr>
          <a:lstStyle/>
          <a:p>
            <a:pPr marL="228600" indent="-228600">
              <a:spcBef>
                <a:spcPts val="0"/>
              </a:spcBef>
              <a:buFont typeface="+mj-lt"/>
              <a:buAutoNum type="arabicPeriod"/>
            </a:pPr>
            <a:r>
              <a:rPr lang="en-US" sz="1800" dirty="0"/>
              <a:t>Why you need this book to support ELs</a:t>
            </a:r>
          </a:p>
          <a:p>
            <a:pPr marL="228600" indent="-228600">
              <a:spcBef>
                <a:spcPts val="0"/>
              </a:spcBef>
              <a:buFont typeface="+mj-lt"/>
              <a:buAutoNum type="arabicPeriod"/>
            </a:pPr>
            <a:r>
              <a:rPr lang="en-US" sz="1800" dirty="0"/>
              <a:t>Using a culturally responsive framework</a:t>
            </a:r>
          </a:p>
          <a:p>
            <a:pPr marL="228600" indent="-228600">
              <a:spcBef>
                <a:spcPts val="0"/>
              </a:spcBef>
              <a:buFont typeface="+mj-lt"/>
              <a:buAutoNum type="arabicPeriod"/>
            </a:pPr>
            <a:r>
              <a:rPr lang="en-US" sz="1800" dirty="0"/>
              <a:t>Scaffolding instruction for ELs</a:t>
            </a:r>
          </a:p>
          <a:p>
            <a:pPr marL="228600" indent="-228600">
              <a:spcBef>
                <a:spcPts val="0"/>
              </a:spcBef>
              <a:buFont typeface="+mj-lt"/>
              <a:buAutoNum type="arabicPeriod"/>
            </a:pPr>
            <a:r>
              <a:rPr lang="en-US" sz="1800" dirty="0"/>
              <a:t>Fostering ELs’ oral language development</a:t>
            </a:r>
          </a:p>
          <a:p>
            <a:pPr marL="228600" indent="-228600">
              <a:spcBef>
                <a:spcPts val="0"/>
              </a:spcBef>
              <a:buFont typeface="+mj-lt"/>
              <a:buAutoNum type="arabicPeriod"/>
            </a:pPr>
            <a:r>
              <a:rPr lang="en-US" sz="1800" b="1" dirty="0">
                <a:solidFill>
                  <a:srgbClr val="2484C6"/>
                </a:solidFill>
              </a:rPr>
              <a:t>Teaching academic language to ELs</a:t>
            </a:r>
          </a:p>
          <a:p>
            <a:pPr marL="228600" indent="-228600">
              <a:spcBef>
                <a:spcPts val="0"/>
              </a:spcBef>
              <a:buFont typeface="+mj-lt"/>
              <a:buAutoNum type="arabicPeriod"/>
            </a:pPr>
            <a:r>
              <a:rPr lang="en-US" sz="1800" b="1" dirty="0">
                <a:solidFill>
                  <a:srgbClr val="2484C6"/>
                </a:solidFill>
              </a:rPr>
              <a:t>Vocabulary instruction and ELs</a:t>
            </a:r>
          </a:p>
          <a:p>
            <a:pPr marL="228600" indent="-228600">
              <a:spcBef>
                <a:spcPts val="0"/>
              </a:spcBef>
              <a:buFont typeface="+mj-lt"/>
              <a:buAutoNum type="arabicPeriod"/>
            </a:pPr>
            <a:r>
              <a:rPr lang="en-US" sz="1800" dirty="0"/>
              <a:t>Teaching ELs background knowledge</a:t>
            </a:r>
          </a:p>
          <a:p>
            <a:pPr marL="228600" indent="-228600">
              <a:spcBef>
                <a:spcPts val="0"/>
              </a:spcBef>
              <a:buFont typeface="+mj-lt"/>
              <a:buAutoNum type="arabicPeriod"/>
            </a:pPr>
            <a:r>
              <a:rPr lang="en-US" sz="1800" dirty="0"/>
              <a:t>Scaffolded text-dependent questions</a:t>
            </a:r>
          </a:p>
          <a:p>
            <a:pPr marL="228600" indent="-228600">
              <a:spcBef>
                <a:spcPts val="0"/>
              </a:spcBef>
              <a:spcAft>
                <a:spcPts val="2250"/>
              </a:spcAft>
              <a:buFont typeface="+mj-lt"/>
              <a:buAutoNum type="arabicPeriod"/>
            </a:pPr>
            <a:r>
              <a:rPr lang="en-US" sz="1800" dirty="0"/>
              <a:t>Formative assessment for Els</a:t>
            </a:r>
          </a:p>
          <a:p>
            <a:pPr marL="228600" indent="-228600">
              <a:buNone/>
            </a:pPr>
            <a:r>
              <a:rPr lang="en-US" sz="1400" dirty="0" err="1">
                <a:solidFill>
                  <a:srgbClr val="116CA8"/>
                </a:solidFill>
              </a:rPr>
              <a:t>Staehr</a:t>
            </a:r>
            <a:r>
              <a:rPr lang="en-US" sz="1400" dirty="0">
                <a:solidFill>
                  <a:srgbClr val="116CA8"/>
                </a:solidFill>
              </a:rPr>
              <a:t> </a:t>
            </a:r>
            <a:r>
              <a:rPr lang="en-US" sz="1400" dirty="0" err="1">
                <a:solidFill>
                  <a:srgbClr val="116CA8"/>
                </a:solidFill>
              </a:rPr>
              <a:t>Fenner</a:t>
            </a:r>
            <a:r>
              <a:rPr lang="en-US" sz="1400" dirty="0">
                <a:solidFill>
                  <a:srgbClr val="116CA8"/>
                </a:solidFill>
              </a:rPr>
              <a:t> &amp; Snyder, 2017</a:t>
            </a:r>
          </a:p>
        </p:txBody>
      </p:sp>
      <p:pic>
        <p:nvPicPr>
          <p:cNvPr id="11" name="Content Placeholder 6" descr="Sydney Snyder’s book, Unlocking English Learner’s Potential – Strategies for Making Content Accessible.">
            <a:extLst>
              <a:ext uri="{FF2B5EF4-FFF2-40B4-BE49-F238E27FC236}">
                <a16:creationId xmlns:a16="http://schemas.microsoft.com/office/drawing/2014/main" id="{0A2DC202-367E-6942-B4B0-ECBB35D91312}"/>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2564" b="817"/>
          <a:stretch/>
        </p:blipFill>
        <p:spPr>
          <a:xfrm>
            <a:off x="4855991" y="1496489"/>
            <a:ext cx="4000500" cy="5029200"/>
          </a:xfrm>
        </p:spPr>
      </p:pic>
      <p:sp>
        <p:nvSpPr>
          <p:cNvPr id="8" name="Slide Number Placeholder 7">
            <a:extLst>
              <a:ext uri="{FF2B5EF4-FFF2-40B4-BE49-F238E27FC236}">
                <a16:creationId xmlns:a16="http://schemas.microsoft.com/office/drawing/2014/main" id="{64FA99D6-C6DF-6C48-931C-38766C71F908}"/>
              </a:ext>
            </a:extLst>
          </p:cNvPr>
          <p:cNvSpPr>
            <a:spLocks noGrp="1"/>
          </p:cNvSpPr>
          <p:nvPr>
            <p:ph type="sldNum" sz="quarter" idx="14"/>
          </p:nvPr>
        </p:nvSpPr>
        <p:spPr/>
        <p:txBody>
          <a:bodyPr/>
          <a:lstStyle/>
          <a:p>
            <a:fld id="{AC0B22CB-5A8F-A645-9F1B-055478FF4CA5}" type="slidenum">
              <a:rPr lang="en-US" smtClean="0"/>
              <a:t>9</a:t>
            </a:fld>
            <a:endParaRPr lang="en-US"/>
          </a:p>
        </p:txBody>
      </p:sp>
    </p:spTree>
    <p:extLst>
      <p:ext uri="{BB962C8B-B14F-4D97-AF65-F5344CB8AC3E}">
        <p14:creationId xmlns:p14="http://schemas.microsoft.com/office/powerpoint/2010/main" val="6595525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TeachNY-theme">
  <a:themeElements>
    <a:clrScheme name="Custom 2">
      <a:dk1>
        <a:srgbClr val="000000"/>
      </a:dk1>
      <a:lt1>
        <a:srgbClr val="FFFFFF"/>
      </a:lt1>
      <a:dk2>
        <a:srgbClr val="2B3890"/>
      </a:dk2>
      <a:lt2>
        <a:srgbClr val="4EA848"/>
      </a:lt2>
      <a:accent1>
        <a:srgbClr val="43467B"/>
      </a:accent1>
      <a:accent2>
        <a:srgbClr val="E58C09"/>
      </a:accent2>
      <a:accent3>
        <a:srgbClr val="2379B8"/>
      </a:accent3>
      <a:accent4>
        <a:srgbClr val="EEC621"/>
      </a:accent4>
      <a:accent5>
        <a:srgbClr val="1D9BA1"/>
      </a:accent5>
      <a:accent6>
        <a:srgbClr val="87175F"/>
      </a:accent6>
      <a:hlink>
        <a:srgbClr val="0000CC"/>
      </a:hlink>
      <a:folHlink>
        <a:srgbClr val="551A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eTeachNY-theme" id="{051F71F7-CFBF-5A44-8567-9BF07F764254}" vid="{25C417A2-37D4-824B-A7D4-87DDFF10B0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eTeachNY-theme</Template>
  <TotalTime>21086</TotalTime>
  <Words>9586</Words>
  <Application>Microsoft Office PowerPoint</Application>
  <PresentationFormat>On-screen Show (4:3)</PresentationFormat>
  <Paragraphs>844</Paragraphs>
  <Slides>68</Slides>
  <Notes>68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Franklin Gothic Book</vt:lpstr>
      <vt:lpstr>Calibri</vt:lpstr>
      <vt:lpstr>Wingdings 3</vt:lpstr>
      <vt:lpstr>Arial</vt:lpstr>
      <vt:lpstr>Slack-Lato</vt:lpstr>
      <vt:lpstr>Wingdings</vt:lpstr>
      <vt:lpstr>eTeachNY-theme</vt:lpstr>
      <vt:lpstr>Supporting ELLs’ Academic Language Development in Distance and Hybrid Settings</vt:lpstr>
      <vt:lpstr>Session Presenter</vt:lpstr>
      <vt:lpstr>Thank you! </vt:lpstr>
      <vt:lpstr>Format of this PD Opportunity</vt:lpstr>
      <vt:lpstr>Objectives</vt:lpstr>
      <vt:lpstr>bit.ly/ALeTeachNY (Case Sensitive)</vt:lpstr>
      <vt:lpstr>Icons</vt:lpstr>
      <vt:lpstr>Resources on Teaching K-12 ELLs Online</vt:lpstr>
      <vt:lpstr>Unlocking ELs’ Potential</vt:lpstr>
      <vt:lpstr>Importance of Academic Language for ELLs</vt:lpstr>
      <vt:lpstr>Stop and Think: Reflecting on Academic Language</vt:lpstr>
      <vt:lpstr>The Importance of Academic Language</vt:lpstr>
      <vt:lpstr>What Does the Research Tell Us? </vt:lpstr>
      <vt:lpstr>Academic Language: Definition</vt:lpstr>
      <vt:lpstr>Academic Language Representation</vt:lpstr>
      <vt:lpstr>Academic Language: Considerations for ELLs</vt:lpstr>
      <vt:lpstr>Stop and Think: Teaching Academic Language</vt:lpstr>
      <vt:lpstr>Levels of Academic Language </vt:lpstr>
      <vt:lpstr>Selecting Academic Vocabulary for Instruction</vt:lpstr>
      <vt:lpstr>Why Teach Content and Academic Vocabulary to ELLs?</vt:lpstr>
      <vt:lpstr>Vocabulary in Content Areas: Considerations for ELLs</vt:lpstr>
      <vt:lpstr>Vocabulary Tiers</vt:lpstr>
      <vt:lpstr>Stop and Think: Selecting Vocabulary to Teach</vt:lpstr>
      <vt:lpstr>Strategies for Pre-Assessing Vocabulary Knowledge</vt:lpstr>
      <vt:lpstr>Example: Self- Assessment</vt:lpstr>
      <vt:lpstr>Selecting Vocabulary for Instruction</vt:lpstr>
      <vt:lpstr>Selecting Words for a Quick Explanation</vt:lpstr>
      <vt:lpstr>Words Not To Teach or Explain  (Even If They Are Tempting)</vt:lpstr>
      <vt:lpstr>Strategies for Supporting ELLs’ Academic Language Development</vt:lpstr>
      <vt:lpstr>Exploring Strategies  at the Word Level</vt:lpstr>
      <vt:lpstr>Academic Language Awareness Checklist – Word Level</vt:lpstr>
      <vt:lpstr>Multifaceted Approach to  Vocabulary Instruction</vt:lpstr>
      <vt:lpstr>Strategies to Introduce New Vocabulary</vt:lpstr>
      <vt:lpstr>Student Friendly Definition</vt:lpstr>
      <vt:lpstr>Strategies to Practice New Vocabulary</vt:lpstr>
      <vt:lpstr>Example: Virtual Word Wall </vt:lpstr>
      <vt:lpstr>Example: Bilingual Glossary</vt:lpstr>
      <vt:lpstr>Teach Independent Word Learning Strategies</vt:lpstr>
      <vt:lpstr>Example: Context Clues</vt:lpstr>
      <vt:lpstr>Stop and Think: Word Level Strategies </vt:lpstr>
      <vt:lpstr>Exploring Strategies at the Sentence Level</vt:lpstr>
      <vt:lpstr>Academic Language Awareness Checklist –  Sentence Level </vt:lpstr>
      <vt:lpstr>Strategies for Supporting ELLs at the  Sentence Level</vt:lpstr>
      <vt:lpstr>1. Unpacking Juicy Sentences – a</vt:lpstr>
      <vt:lpstr>1. Unpacking Juicy Sentences – b</vt:lpstr>
      <vt:lpstr>1. Unpacking Juicy Sentences Example</vt:lpstr>
      <vt:lpstr>1. Unpacking Juicy Sentences Completed Example</vt:lpstr>
      <vt:lpstr>2. Mentor Sentences</vt:lpstr>
      <vt:lpstr>2. Mentor Sentences Wall </vt:lpstr>
      <vt:lpstr>Stop and Think: Sentence Level Strategies  </vt:lpstr>
      <vt:lpstr>Exploring Strategies at the Discourse Level</vt:lpstr>
      <vt:lpstr>Academic Language Awareness Checklist –  Discourse Level </vt:lpstr>
      <vt:lpstr>Strategies for Supporting ELLs at the Discourse Level</vt:lpstr>
      <vt:lpstr>1. Analyzing Sequencing in a Text</vt:lpstr>
      <vt:lpstr>Activity Example: Sequencing Text</vt:lpstr>
      <vt:lpstr>Completed Example: Sequencing Text</vt:lpstr>
      <vt:lpstr>2. Tools to Support Discourse: Graphic Organizers</vt:lpstr>
      <vt:lpstr>2. Tools to Support Discourse: Paragraph Frames</vt:lpstr>
      <vt:lpstr>2. Tools to Support Discourse: Interactive  Virtual Notebook</vt:lpstr>
      <vt:lpstr>Stop and Think: Discourse Level Strategies  </vt:lpstr>
      <vt:lpstr>Applying Strategies to Support ELLs’ Academic Language Development</vt:lpstr>
      <vt:lpstr>Step 1: Select a Text</vt:lpstr>
      <vt:lpstr>Step 2: Analyze Academic Language Demands</vt:lpstr>
      <vt:lpstr>Step 3: Plan for Instruction</vt:lpstr>
      <vt:lpstr>Application Activity </vt:lpstr>
      <vt:lpstr>Wrap-Up</vt:lpstr>
      <vt:lpstr>Objectives – Review</vt:lpstr>
      <vt:lpstr>Thank You!</vt:lpstr>
    </vt:vector>
  </TitlesOfParts>
  <Company>Nika Labs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Fvbhzb</dc:title>
  <dc:creator>Ali Tassavor</dc:creator>
  <cp:lastModifiedBy>Emily Popek</cp:lastModifiedBy>
  <cp:revision>980</cp:revision>
  <cp:lastPrinted>2020-04-02T11:33:46Z</cp:lastPrinted>
  <dcterms:created xsi:type="dcterms:W3CDTF">2016-10-19T17:45:41Z</dcterms:created>
  <dcterms:modified xsi:type="dcterms:W3CDTF">2021-05-27T17:58:06Z</dcterms:modified>
</cp:coreProperties>
</file>