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20"/>
  </p:notesMasterIdLst>
  <p:handoutMasterIdLst>
    <p:handoutMasterId r:id="rId21"/>
  </p:handoutMasterIdLst>
  <p:sldIdLst>
    <p:sldId id="335" r:id="rId5"/>
    <p:sldId id="349" r:id="rId6"/>
    <p:sldId id="350" r:id="rId7"/>
    <p:sldId id="351" r:id="rId8"/>
    <p:sldId id="352" r:id="rId9"/>
    <p:sldId id="353" r:id="rId10"/>
    <p:sldId id="354" r:id="rId11"/>
    <p:sldId id="355" r:id="rId12"/>
    <p:sldId id="356" r:id="rId13"/>
    <p:sldId id="357" r:id="rId14"/>
    <p:sldId id="358" r:id="rId15"/>
    <p:sldId id="359" r:id="rId16"/>
    <p:sldId id="360" r:id="rId17"/>
    <p:sldId id="361" r:id="rId18"/>
    <p:sldId id="34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79B8"/>
    <a:srgbClr val="2683C6"/>
    <a:srgbClr val="9E5ECF"/>
    <a:srgbClr val="FF3333"/>
    <a:srgbClr val="2484C6"/>
    <a:srgbClr val="4EA848"/>
    <a:srgbClr val="43467B"/>
    <a:srgbClr val="75503A"/>
    <a:srgbClr val="EEEEEE"/>
    <a:srgbClr val="8717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69114" autoAdjust="0"/>
  </p:normalViewPr>
  <p:slideViewPr>
    <p:cSldViewPr>
      <p:cViewPr varScale="1">
        <p:scale>
          <a:sx n="68" d="100"/>
          <a:sy n="68" d="100"/>
        </p:scale>
        <p:origin x="336"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5/4/2021</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5/4/2021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teachny.org/ells-and-mlls/ells-in-distance-learning-or-hybrid-settings/scaffolded-lesson-planning-checklis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Welcome to the  4</a:t>
            </a:r>
            <a:r>
              <a:rPr lang="en-US" baseline="30000" dirty="0"/>
              <a:t>th</a:t>
            </a:r>
            <a:r>
              <a:rPr lang="en-US" dirty="0"/>
              <a:t> Session of The TRLE Turnkey training.</a:t>
            </a:r>
          </a:p>
          <a:p>
            <a:pPr marL="0" lvl="0" indent="0" algn="l" rtl="0">
              <a:spcBef>
                <a:spcPts val="0"/>
              </a:spcBef>
              <a:spcAft>
                <a:spcPts val="0"/>
              </a:spcAft>
              <a:buNone/>
            </a:pPr>
            <a:r>
              <a:rPr lang="en-US" dirty="0"/>
              <a:t>In today’s training, we will review some of the key concepts that were presented in the first three sessions. In addition to the review, you will have an opportunity to see an example and identify implementation of strategies that  were presented in the first three sessions.</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19153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Let’s take a look at  two tools from Session 3:</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Tool #3 reviews what teachers need to know about their ELLs.</a:t>
            </a:r>
          </a:p>
          <a:p>
            <a:pPr marL="0" lvl="0" indent="0" algn="l" rtl="0">
              <a:spcBef>
                <a:spcPts val="0"/>
              </a:spcBef>
              <a:spcAft>
                <a:spcPts val="0"/>
              </a:spcAft>
              <a:buNone/>
            </a:pPr>
            <a:r>
              <a:rPr lang="en-US" dirty="0"/>
              <a:t>(show tool #3)</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Tool #7 has a checklist for teachers to review as they plan for their ELLs</a:t>
            </a:r>
          </a:p>
          <a:p>
            <a:pPr marL="0" lvl="0" indent="0" algn="l" rtl="0">
              <a:spcBef>
                <a:spcPts val="0"/>
              </a:spcBef>
              <a:spcAft>
                <a:spcPts val="0"/>
              </a:spcAft>
              <a:buNone/>
            </a:pPr>
            <a:r>
              <a:rPr lang="en-US" dirty="0"/>
              <a:t>(show tool #7)</a:t>
            </a:r>
          </a:p>
          <a:p>
            <a:pPr marL="0" lvl="0" indent="0" algn="l" rtl="0">
              <a:spcBef>
                <a:spcPts val="0"/>
              </a:spcBef>
              <a:spcAft>
                <a:spcPts val="0"/>
              </a:spcAft>
              <a:buNone/>
            </a:pPr>
            <a:r>
              <a:rPr lang="en-US" u="sng" dirty="0">
                <a:solidFill>
                  <a:schemeClr val="hlink"/>
                </a:solidFill>
                <a:hlinkClick r:id="rId3"/>
              </a:rPr>
              <a:t>https://www.eteachny.org/ells-and-mlls/ells-in-distance-learning-or-hybrid-settings/scaffolded-lesson-planning-checklist/</a:t>
            </a:r>
            <a:r>
              <a:rPr lang="en-US" dirty="0"/>
              <a:t> </a:t>
            </a:r>
          </a:p>
          <a:p>
            <a:pPr marL="0" lvl="0" indent="0" algn="l" rtl="0">
              <a:spcBef>
                <a:spcPts val="0"/>
              </a:spcBef>
              <a:spcAft>
                <a:spcPts val="0"/>
              </a:spcAft>
              <a:buNone/>
            </a:pPr>
            <a:r>
              <a:rPr lang="en-US" dirty="0"/>
              <a:t>Read through the checklist. Ask: Is there anything on this checklist that presents a challenge for classroom teachers? How can they find out the information?</a:t>
            </a:r>
          </a:p>
          <a:p>
            <a:pPr marL="0" lvl="0" indent="0" algn="l" rtl="0">
              <a:spcBef>
                <a:spcPts val="0"/>
              </a:spcBef>
              <a:spcAft>
                <a:spcPts val="0"/>
              </a:spcAft>
              <a:buNone/>
            </a:pPr>
            <a:r>
              <a:rPr lang="en-US" dirty="0"/>
              <a:t>It is so important that teachers know the levels of their students to provide the appropriate scaffolds.  As students advance in English proficiency, scaffolds can be removed strategically. </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10</a:t>
            </a:fld>
            <a:endParaRPr lang="en-US" noProof="0" dirty="0"/>
          </a:p>
        </p:txBody>
      </p:sp>
    </p:spTree>
    <p:extLst>
      <p:ext uri="{BB962C8B-B14F-4D97-AF65-F5344CB8AC3E}">
        <p14:creationId xmlns:p14="http://schemas.microsoft.com/office/powerpoint/2010/main" val="405971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Let’s take a moment and see if we can synthesize or summarize what we know about scaffolding for ELLs.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Pause for 3-4 minutes. Ask: can anyone please share something in the chat or unmute?  Take 3 examples…Or move participants to break out rooms and have each break out room create a unified statement.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Share the statements.</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11</a:t>
            </a:fld>
            <a:endParaRPr lang="en-US" noProof="0" dirty="0"/>
          </a:p>
        </p:txBody>
      </p:sp>
    </p:spTree>
    <p:extLst>
      <p:ext uri="{BB962C8B-B14F-4D97-AF65-F5344CB8AC3E}">
        <p14:creationId xmlns:p14="http://schemas.microsoft.com/office/powerpoint/2010/main" val="884736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We are going to watch a classroom teacher provide some strategies that have been presented in sessions 1, 2, and 3.</a:t>
            </a:r>
          </a:p>
          <a:p>
            <a:pPr marL="0" lvl="0" indent="0" algn="l" rtl="0">
              <a:spcBef>
                <a:spcPts val="0"/>
              </a:spcBef>
              <a:spcAft>
                <a:spcPts val="0"/>
              </a:spcAft>
              <a:buNone/>
            </a:pPr>
            <a:r>
              <a:rPr lang="en-US" dirty="0"/>
              <a:t>As you watch the video, please take notes on what you see. We will debrief in break out rooms and then together as a whole group at the end.</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12</a:t>
            </a:fld>
            <a:endParaRPr lang="en-US" noProof="0" dirty="0"/>
          </a:p>
        </p:txBody>
      </p:sp>
    </p:spTree>
    <p:extLst>
      <p:ext uri="{BB962C8B-B14F-4D97-AF65-F5344CB8AC3E}">
        <p14:creationId xmlns:p14="http://schemas.microsoft.com/office/powerpoint/2010/main" val="3555096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In break out rooms or in small groups, please answer these questions. You will have 15 minutes to talk about what you saw, and identify any questions you have.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Please choose one person who will be the reporter for the group and one person who will keep track of the time and encourage everyone to participate. </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13</a:t>
            </a:fld>
            <a:endParaRPr lang="en-US" noProof="0" dirty="0"/>
          </a:p>
        </p:txBody>
      </p:sp>
    </p:spTree>
    <p:extLst>
      <p:ext uri="{BB962C8B-B14F-4D97-AF65-F5344CB8AC3E}">
        <p14:creationId xmlns:p14="http://schemas.microsoft.com/office/powerpoint/2010/main" val="134821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small group discussion, bring each group back to have a whole group debrief about what they noticed. Each group will share some </a:t>
            </a:r>
            <a:r>
              <a:rPr lang="en-US" dirty="0" err="1"/>
              <a:t>noticings</a:t>
            </a:r>
            <a:r>
              <a:rPr lang="en-US" dirty="0"/>
              <a:t> and wonderings.</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14</a:t>
            </a:fld>
            <a:endParaRPr lang="en-US" noProof="0" dirty="0"/>
          </a:p>
        </p:txBody>
      </p:sp>
    </p:spTree>
    <p:extLst>
      <p:ext uri="{BB962C8B-B14F-4D97-AF65-F5344CB8AC3E}">
        <p14:creationId xmlns:p14="http://schemas.microsoft.com/office/powerpoint/2010/main" val="80961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other resources out there for supporting content area instruction for ELLs. Please check with your local RBERN for details. </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15</a:t>
            </a:fld>
            <a:endParaRPr lang="en-US" noProof="0" dirty="0"/>
          </a:p>
        </p:txBody>
      </p:sp>
    </p:spTree>
    <p:extLst>
      <p:ext uri="{BB962C8B-B14F-4D97-AF65-F5344CB8AC3E}">
        <p14:creationId xmlns:p14="http://schemas.microsoft.com/office/powerpoint/2010/main" val="153288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goal of this session is to allow each group to go a little deeper into the information presented and to allow participants time for interaction and questions from material presented previously in asynchronous and synchronous trainings.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Take a moment to reflect on how many people have attended sessions 1 2 and 3…Have they had an opportunity to interact with others around these topics?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we learn from Leo Vygotsky, social interaction plays a critical role in learning. His theory was based on researching children., but it can easily apply to adults.  We welcome the opportunity in this session to delve more into  the topics and support teacher’s understanding of how best to apply the concepts in teaching ELLs/MLs.</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a:t>
            </a:fld>
            <a:endParaRPr lang="en-US" noProof="0" dirty="0"/>
          </a:p>
        </p:txBody>
      </p:sp>
    </p:spTree>
    <p:extLst>
      <p:ext uri="{BB962C8B-B14F-4D97-AF65-F5344CB8AC3E}">
        <p14:creationId xmlns:p14="http://schemas.microsoft.com/office/powerpoint/2010/main" val="227332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Starting with Session 1, What is Comprehensible Input? </a:t>
            </a:r>
          </a:p>
          <a:p>
            <a:pPr marL="0" lvl="0" indent="0" algn="l" rtl="0">
              <a:spcBef>
                <a:spcPts val="0"/>
              </a:spcBef>
              <a:spcAft>
                <a:spcPts val="0"/>
              </a:spcAft>
              <a:buNone/>
            </a:pPr>
            <a:r>
              <a:rPr lang="en-US" dirty="0"/>
              <a:t>Please put some answers in the chat.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the chat, there should be things like, “helping children understand through pictures, gestures, repetition, rephrasing, </a:t>
            </a:r>
            <a:r>
              <a:rPr lang="en-US" dirty="0" err="1"/>
              <a:t>etc</a:t>
            </a:r>
            <a:r>
              <a:rPr lang="en-US" dirty="0"/>
              <a:t>… “</a:t>
            </a:r>
          </a:p>
          <a:p>
            <a:pPr marL="0" lvl="0" indent="0" algn="l" rtl="0">
              <a:spcBef>
                <a:spcPts val="0"/>
              </a:spcBef>
              <a:spcAft>
                <a:spcPts val="0"/>
              </a:spcAft>
              <a:buNone/>
            </a:pPr>
            <a:r>
              <a:rPr lang="en-US" dirty="0"/>
              <a:t>“making meaning for students to participate in learning”</a:t>
            </a:r>
          </a:p>
          <a:p>
            <a:pPr marL="0" lvl="0" indent="0" algn="l" rtl="0">
              <a:spcBef>
                <a:spcPts val="0"/>
              </a:spcBef>
              <a:spcAft>
                <a:spcPts val="0"/>
              </a:spcAft>
              <a:buNone/>
            </a:pPr>
            <a:r>
              <a:rPr lang="en-US" dirty="0"/>
              <a:t>There might also be things such as, “showing students, not telling them”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students are in remote environments, this presents a layer of challenge since pictures and gestures need to be conveyed online. Videos can also be used to help convey meaning and build background. </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a:t>
            </a:fld>
            <a:endParaRPr lang="en-US" noProof="0" dirty="0"/>
          </a:p>
        </p:txBody>
      </p:sp>
    </p:spTree>
    <p:extLst>
      <p:ext uri="{BB962C8B-B14F-4D97-AF65-F5344CB8AC3E}">
        <p14:creationId xmlns:p14="http://schemas.microsoft.com/office/powerpoint/2010/main" val="200483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Session 2 addressed use of home language supports.  In this session we learned about some right ways and not so helpful ways to use the home language.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learned that using the home language strategically, targeted to main ideas and concepts that allow students to engage in the lesson are best.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learned that translating all the information is not necessary, nor is it preferred. Students learn academic language and key concepts by providing supports in home </a:t>
            </a:r>
            <a:r>
              <a:rPr lang="en-US" dirty="0" err="1"/>
              <a:t>lamaguage</a:t>
            </a:r>
            <a:r>
              <a:rPr lang="en-US" dirty="0"/>
              <a:t> via mini </a:t>
            </a:r>
            <a:r>
              <a:rPr lang="en-US" dirty="0" err="1"/>
              <a:t>webinettes</a:t>
            </a:r>
            <a:r>
              <a:rPr lang="en-US" dirty="0"/>
              <a:t> and bilingual glossaries.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Let’s take a  closer look at the Chinese </a:t>
            </a:r>
            <a:r>
              <a:rPr lang="en-US" dirty="0" err="1"/>
              <a:t>webinette</a:t>
            </a:r>
            <a:r>
              <a:rPr lang="en-US" dirty="0"/>
              <a:t> for Modeling in Science.</a:t>
            </a:r>
          </a:p>
          <a:p>
            <a:pPr marL="0" lvl="0" indent="0" algn="l" rtl="0">
              <a:spcBef>
                <a:spcPts val="0"/>
              </a:spcBef>
              <a:spcAft>
                <a:spcPts val="0"/>
              </a:spcAft>
              <a:buNone/>
            </a:pPr>
            <a:r>
              <a:rPr lang="en-US" i="1" dirty="0"/>
              <a:t>(Pause to show the </a:t>
            </a:r>
            <a:r>
              <a:rPr lang="en-US" i="1" dirty="0" err="1"/>
              <a:t>webinette</a:t>
            </a:r>
            <a:r>
              <a:rPr lang="en-US" i="1" dirty="0"/>
              <a:t>)</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dirty="0"/>
              <a:t>Ask: What do you notice about the </a:t>
            </a:r>
            <a:r>
              <a:rPr lang="en-US" dirty="0" err="1"/>
              <a:t>webinette</a:t>
            </a:r>
            <a:r>
              <a:rPr lang="en-US" dirty="0"/>
              <a:t>? </a:t>
            </a:r>
          </a:p>
          <a:p>
            <a:pPr marL="0" lvl="0" indent="0" algn="l" rtl="0">
              <a:spcBef>
                <a:spcPts val="0"/>
              </a:spcBef>
              <a:spcAft>
                <a:spcPts val="0"/>
              </a:spcAft>
              <a:buNone/>
            </a:pPr>
            <a:r>
              <a:rPr lang="en-US" dirty="0"/>
              <a:t>Did the time seem longer than 3 minutes to you? </a:t>
            </a:r>
          </a:p>
          <a:p>
            <a:pPr marL="0" lvl="0" indent="0" algn="l" rtl="0">
              <a:spcBef>
                <a:spcPts val="0"/>
              </a:spcBef>
              <a:spcAft>
                <a:spcPts val="0"/>
              </a:spcAft>
              <a:buNone/>
            </a:pPr>
            <a:r>
              <a:rPr lang="en-US" dirty="0"/>
              <a:t>If you share the </a:t>
            </a:r>
            <a:r>
              <a:rPr lang="en-US" dirty="0" err="1"/>
              <a:t>webinette</a:t>
            </a:r>
            <a:r>
              <a:rPr lang="en-US" dirty="0"/>
              <a:t> with a parent and/or student that speaks Chinese, please share the response and any effects  with the group. </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a:t>
            </a:fld>
            <a:endParaRPr lang="en-US" noProof="0" dirty="0"/>
          </a:p>
        </p:txBody>
      </p:sp>
    </p:spTree>
    <p:extLst>
      <p:ext uri="{BB962C8B-B14F-4D97-AF65-F5344CB8AC3E}">
        <p14:creationId xmlns:p14="http://schemas.microsoft.com/office/powerpoint/2010/main" val="234633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What have participants expressed as most challenging about home language supports?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often hear that finding accurate translations is difficult. We also hear that it is not easy to find videos or texts in different languages. Session 3, shows some home language libraries that may help teachers find home language texts…see the Padlet link in Session 3 for those resources.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Another challenge we hear is that teachers don’t have the time to have students access materials and information in their home language. In remote and hybrid environments, is this something easier or more challenging  during classroom instruction?</a:t>
            </a:r>
          </a:p>
          <a:p>
            <a:pPr marL="0" lvl="0" indent="0" algn="l" rtl="0">
              <a:spcBef>
                <a:spcPts val="0"/>
              </a:spcBef>
              <a:spcAft>
                <a:spcPts val="0"/>
              </a:spcAft>
              <a:buNone/>
            </a:pPr>
            <a:r>
              <a:rPr lang="en-US" dirty="0"/>
              <a:t> </a:t>
            </a:r>
            <a:r>
              <a:rPr lang="en-US" i="1" dirty="0"/>
              <a:t>(Pause and let participants respond, either in the chat or verbally)</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dirty="0"/>
              <a:t>We look forward to offering additional </a:t>
            </a:r>
            <a:r>
              <a:rPr lang="en-US" dirty="0" err="1"/>
              <a:t>webinettes</a:t>
            </a:r>
            <a:r>
              <a:rPr lang="en-US" dirty="0"/>
              <a:t> on this site, and hosting a session to teach teachers how to create a </a:t>
            </a:r>
            <a:r>
              <a:rPr lang="en-US" dirty="0" err="1"/>
              <a:t>webinette</a:t>
            </a:r>
            <a:r>
              <a:rPr lang="en-US" dirty="0"/>
              <a:t> of their own for their students.</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5</a:t>
            </a:fld>
            <a:endParaRPr lang="en-US" noProof="0" dirty="0"/>
          </a:p>
        </p:txBody>
      </p:sp>
    </p:spTree>
    <p:extLst>
      <p:ext uri="{BB962C8B-B14F-4D97-AF65-F5344CB8AC3E}">
        <p14:creationId xmlns:p14="http://schemas.microsoft.com/office/powerpoint/2010/main" val="236526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Now let’s take a moment to review Session 3. Were you able to watch the webinar for Session 3?</a:t>
            </a:r>
          </a:p>
          <a:p>
            <a:pPr marL="0" lvl="0" indent="0" algn="l" rtl="0">
              <a:spcBef>
                <a:spcPts val="0"/>
              </a:spcBef>
              <a:spcAft>
                <a:spcPts val="0"/>
              </a:spcAft>
              <a:buNone/>
            </a:pPr>
            <a:r>
              <a:rPr lang="en-US" dirty="0"/>
              <a:t>(Pause to check your responses either in the chat or ask for thumbs up)</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is Scaffolding in terms of instruction for ELLs?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(Pause. You should get answers like, “supports, accommodations, adapted materials, small group assignments, individualized and differentiated assignments”</a:t>
            </a:r>
          </a:p>
          <a:p>
            <a:pPr marL="0" lvl="0" indent="0" algn="l" rtl="0">
              <a:spcBef>
                <a:spcPts val="0"/>
              </a:spcBef>
              <a:spcAft>
                <a:spcPts val="0"/>
              </a:spcAft>
              <a:buNone/>
            </a:pPr>
            <a:endParaRPr lang="en-US" dirty="0"/>
          </a:p>
          <a:p>
            <a:pPr marL="0" lvl="0" indent="0" algn="l" rtl="0">
              <a:lnSpc>
                <a:spcPct val="115000"/>
              </a:lnSpc>
              <a:spcBef>
                <a:spcPts val="800"/>
              </a:spcBef>
              <a:spcAft>
                <a:spcPts val="0"/>
              </a:spcAft>
              <a:buClr>
                <a:schemeClr val="dk1"/>
              </a:buClr>
              <a:buSzPts val="1100"/>
              <a:buFont typeface="Arial"/>
              <a:buNone/>
            </a:pPr>
            <a:r>
              <a:rPr lang="en-US" dirty="0"/>
              <a:t>I will remind you that scaffolds are temporary. They are not intended to be permanent or long term. Let’s take a look at some of the things we learned in Session 3 about Scaffolds for ELLs.</a:t>
            </a:r>
          </a:p>
          <a:p>
            <a:pPr marL="0" lvl="0" indent="0" algn="l" rtl="0">
              <a:lnSpc>
                <a:spcPct val="115000"/>
              </a:lnSpc>
              <a:spcBef>
                <a:spcPts val="1200"/>
              </a:spcBef>
              <a:spcAft>
                <a:spcPts val="0"/>
              </a:spcAft>
              <a:buClr>
                <a:schemeClr val="dk1"/>
              </a:buClr>
              <a:buSzPts val="1100"/>
              <a:buFont typeface="Arial"/>
              <a:buNone/>
            </a:pPr>
            <a:r>
              <a:rPr lang="en-US" i="1" dirty="0"/>
              <a:t>STOP and SHARE slides 39-47 from the presentation in Session 3 as a review </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6</a:t>
            </a:fld>
            <a:endParaRPr lang="en-US" noProof="0" dirty="0"/>
          </a:p>
        </p:txBody>
      </p:sp>
    </p:spTree>
    <p:extLst>
      <p:ext uri="{BB962C8B-B14F-4D97-AF65-F5344CB8AC3E}">
        <p14:creationId xmlns:p14="http://schemas.microsoft.com/office/powerpoint/2010/main" val="2168309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This list gives visual examples of some common scaffolds used.  Ask: Are there other scaffolds that you have seen?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about using actual items/real objects? </a:t>
            </a:r>
          </a:p>
          <a:p>
            <a:pPr marL="0" lvl="0" indent="0" algn="l" rtl="0">
              <a:spcBef>
                <a:spcPts val="0"/>
              </a:spcBef>
              <a:spcAft>
                <a:spcPts val="0"/>
              </a:spcAft>
              <a:buNone/>
            </a:pPr>
            <a:r>
              <a:rPr lang="en-US" dirty="0"/>
              <a:t>For virtual learning, the use of videos and demonstrations online.</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7</a:t>
            </a:fld>
            <a:endParaRPr lang="en-US" noProof="0" dirty="0"/>
          </a:p>
        </p:txBody>
      </p:sp>
    </p:spTree>
    <p:extLst>
      <p:ext uri="{BB962C8B-B14F-4D97-AF65-F5344CB8AC3E}">
        <p14:creationId xmlns:p14="http://schemas.microsoft.com/office/powerpoint/2010/main" val="266275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These instructional scaffolds are used during teaching, and lessons. Having students identify and practice key vocabulary.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Providing  chunked text and “reader’s digest” versions of or lists for students.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Creating shortened texts, with vocabulary that is more understandable, less confusing to ELLs.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scaffolds can be noticed in the English versions of the </a:t>
            </a:r>
            <a:r>
              <a:rPr lang="en-US" dirty="0" err="1"/>
              <a:t>webinettes</a:t>
            </a:r>
            <a:r>
              <a:rPr lang="en-US" dirty="0"/>
              <a:t> from Session 2. </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8</a:t>
            </a:fld>
            <a:endParaRPr lang="en-US" noProof="0" dirty="0"/>
          </a:p>
        </p:txBody>
      </p:sp>
    </p:spTree>
    <p:extLst>
      <p:ext uri="{BB962C8B-B14F-4D97-AF65-F5344CB8AC3E}">
        <p14:creationId xmlns:p14="http://schemas.microsoft.com/office/powerpoint/2010/main" val="947967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Finally, scaffolds can be in the form of grouping with students.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remote and hybrid learning, break out rooms are often strategically planned for meeting the different needs and strengths of students.</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9</a:t>
            </a:fld>
            <a:endParaRPr lang="en-US" noProof="0" dirty="0"/>
          </a:p>
        </p:txBody>
      </p:sp>
    </p:spTree>
    <p:extLst>
      <p:ext uri="{BB962C8B-B14F-4D97-AF65-F5344CB8AC3E}">
        <p14:creationId xmlns:p14="http://schemas.microsoft.com/office/powerpoint/2010/main" val="3103532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Blue">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3A1073-ABDF-B540-AD02-6CEB8ADD61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39750"/>
            <a:ext cx="12192000" cy="2273300"/>
          </a:xfrm>
          <a:prstGeom prst="rect">
            <a:avLst/>
          </a:prstGeom>
          <a:effectLst>
            <a:outerShdw blurRad="50800" dist="38100" dir="2700000" algn="tl" rotWithShape="0">
              <a:prstClr val="black">
                <a:alpha val="40000"/>
              </a:prstClr>
            </a:outerShdw>
          </a:effectLst>
        </p:spPr>
      </p:pic>
      <p:pic>
        <p:nvPicPr>
          <p:cNvPr id="6" name="Picture 5" descr="eTeachNY logo">
            <a:extLst>
              <a:ext uri="{FF2B5EF4-FFF2-40B4-BE49-F238E27FC236}">
                <a16:creationId xmlns:a16="http://schemas.microsoft.com/office/drawing/2014/main" id="{5EF797F9-CDF7-DF40-94AA-8F7EB27CC549}"/>
              </a:ext>
            </a:extLst>
          </p:cNvPr>
          <p:cNvPicPr>
            <a:picLocks noChangeAspect="1"/>
          </p:cNvPicPr>
          <p:nvPr userDrawn="1"/>
        </p:nvPicPr>
        <p:blipFill>
          <a:blip r:embed="rId3"/>
          <a:stretch>
            <a:fillRect/>
          </a:stretch>
        </p:blipFill>
        <p:spPr>
          <a:xfrm>
            <a:off x="2493380" y="773685"/>
            <a:ext cx="5190903" cy="1734819"/>
          </a:xfrm>
          <a:prstGeom prst="rect">
            <a:avLst/>
          </a:prstGeom>
        </p:spPr>
      </p:pic>
      <p:sp>
        <p:nvSpPr>
          <p:cNvPr id="2" name="Title 1"/>
          <p:cNvSpPr>
            <a:spLocks noGrp="1"/>
          </p:cNvSpPr>
          <p:nvPr>
            <p:ph type="ctrTitle"/>
          </p:nvPr>
        </p:nvSpPr>
        <p:spPr>
          <a:xfrm>
            <a:off x="2493380" y="3052477"/>
            <a:ext cx="7336420" cy="2281523"/>
          </a:xfrm>
          <a:prstGeom prst="rect">
            <a:avLst/>
          </a:prstGeom>
        </p:spPr>
        <p:txBody>
          <a:bodyPr lIns="0" tIns="0" rIns="0" bIns="0" anchor="t">
            <a:spAutoFit/>
          </a:bodyPr>
          <a:lstStyle>
            <a:lvl1pPr algn="l">
              <a:defRPr lang="en-US" sz="5400" b="1" i="0" kern="1200" cap="all" spc="100" baseline="0" dirty="0">
                <a:solidFill>
                  <a:schemeClr val="bg1"/>
                </a:solidFill>
                <a:latin typeface="+mj-lt"/>
                <a:ea typeface="+mj-ea"/>
                <a:cs typeface="Arial" panose="020B0604020202020204" pitchFamily="34" charset="0"/>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7DE9FF19-36EE-514F-8C01-194D8D10F9F8}"/>
              </a:ext>
            </a:extLst>
          </p:cNvPr>
          <p:cNvSpPr>
            <a:spLocks noGrp="1"/>
          </p:cNvSpPr>
          <p:nvPr>
            <p:ph sz="quarter" idx="10"/>
          </p:nvPr>
        </p:nvSpPr>
        <p:spPr>
          <a:xfrm>
            <a:off x="2493963" y="5730766"/>
            <a:ext cx="7335837" cy="369332"/>
          </a:xfrm>
        </p:spPr>
        <p:txBody>
          <a:bodyPr lIns="0" tIns="0" rIns="0" bIns="0">
            <a:spAutoFit/>
          </a:bodyPr>
          <a:lstStyle>
            <a:lvl1pPr marL="0" indent="0">
              <a:buNone/>
              <a:defRPr sz="24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9565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ide_LargeQuot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39750"/>
            <a:ext cx="117602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hasCustomPrompt="1"/>
          </p:nvPr>
        </p:nvSpPr>
        <p:spPr>
          <a:xfrm>
            <a:off x="990600" y="1676400"/>
            <a:ext cx="8001000" cy="2857873"/>
          </a:xfrm>
        </p:spPr>
        <p:txBody>
          <a:bodyPr wrap="square" lIns="0" rIns="0" anchor="ctr" anchorCtr="0">
            <a:noAutofit/>
          </a:bodyPr>
          <a:lstStyle>
            <a:lvl1pPr>
              <a:defRPr sz="4400">
                <a:solidFill>
                  <a:schemeClr val="bg1"/>
                </a:solidFill>
              </a:defRPr>
            </a:lvl1pPr>
          </a:lstStyle>
          <a:p>
            <a:r>
              <a:rPr lang="en-US" dirty="0"/>
              <a:t>“Large quote”</a:t>
            </a:r>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lvl1pPr>
              <a:defRPr>
                <a:solidFill>
                  <a:schemeClr val="bg1"/>
                </a:solidFill>
              </a:defRPr>
            </a:lvl1pPr>
          </a:lstStyle>
          <a:p>
            <a:fld id="{B6FDC2BC-9D21-CA4B-9293-99A3AD770EFC}" type="slidenum">
              <a:rPr lang="en-US" smtClean="0"/>
              <a:pPr/>
              <a:t>‹#›</a:t>
            </a:fld>
            <a:endParaRPr lang="en-US" dirty="0"/>
          </a:p>
        </p:txBody>
      </p:sp>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hasCustomPrompt="1"/>
          </p:nvPr>
        </p:nvSpPr>
        <p:spPr>
          <a:xfrm>
            <a:off x="990600" y="4693024"/>
            <a:ext cx="8001000" cy="533400"/>
          </a:xfrm>
        </p:spPr>
        <p:txBody>
          <a:bodyPr/>
          <a:lstStyle>
            <a:lvl1pPr marL="0" indent="0">
              <a:buClrTx/>
              <a:buNone/>
              <a:defRPr>
                <a:solidFill>
                  <a:schemeClr val="bg1"/>
                </a:solidFill>
              </a:defRPr>
            </a:lvl1pPr>
            <a:lvl2pPr marL="228600" indent="0">
              <a:buClrTx/>
              <a:buNone/>
              <a:defRPr>
                <a:solidFill>
                  <a:schemeClr val="tx1"/>
                </a:solidFill>
              </a:defRPr>
            </a:lvl2pPr>
            <a:lvl3pPr marL="457200" indent="0">
              <a:buClrTx/>
              <a:buNone/>
              <a:defRPr>
                <a:solidFill>
                  <a:schemeClr val="tx1"/>
                </a:solidFill>
              </a:defRPr>
            </a:lvl3pPr>
            <a:lvl4pPr marL="685800" indent="0">
              <a:buClrTx/>
              <a:buNone/>
              <a:defRPr>
                <a:solidFill>
                  <a:schemeClr val="tx1"/>
                </a:solidFill>
              </a:defRPr>
            </a:lvl4pPr>
            <a:lvl5pPr marL="914400" indent="0">
              <a:buClrTx/>
              <a:buNone/>
              <a:defRPr>
                <a:solidFill>
                  <a:schemeClr val="tx1"/>
                </a:solidFill>
              </a:defRPr>
            </a:lvl5pPr>
          </a:lstStyle>
          <a:p>
            <a:pPr lvl="0"/>
            <a:r>
              <a:rPr lang="en-US" dirty="0"/>
              <a:t>— </a:t>
            </a:r>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192427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Slid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userDrawn="1"/>
        </p:nvPicPr>
        <p:blipFill rotWithShape="1">
          <a:blip r:embed="rId2"/>
          <a:srcRect l="21382"/>
          <a:stretch/>
        </p:blipFill>
        <p:spPr>
          <a:xfrm>
            <a:off x="1701800" y="539750"/>
            <a:ext cx="92456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p:nvPr>
        </p:nvSpPr>
        <p:spPr>
          <a:xfrm>
            <a:off x="2209800" y="3456353"/>
            <a:ext cx="7010400" cy="553998"/>
          </a:xfrm>
        </p:spPr>
        <p:txBody>
          <a:bodyPr wrap="square" lIns="0" rIns="0" anchor="t" anchorCtr="0">
            <a:spAutoFit/>
          </a:bodyPr>
          <a:lstStyle>
            <a:lvl1pPr>
              <a:defRPr sz="4000">
                <a:solidFill>
                  <a:schemeClr val="tx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lvl1pPr>
              <a:defRPr>
                <a:solidFill>
                  <a:schemeClr val="bg1"/>
                </a:solidFill>
              </a:defRPr>
            </a:lvl1pPr>
          </a:lstStyle>
          <a:p>
            <a:fld id="{B6FDC2BC-9D21-CA4B-9293-99A3AD770EFC}" type="slidenum">
              <a:rPr lang="en-US" smtClean="0"/>
              <a:pPr/>
              <a:t>‹#›</a:t>
            </a:fld>
            <a:endParaRPr lang="en-US" dirty="0"/>
          </a:p>
        </p:txBody>
      </p:sp>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p:nvPr>
        </p:nvSpPr>
        <p:spPr>
          <a:xfrm>
            <a:off x="2209800" y="4267200"/>
            <a:ext cx="6400800" cy="1447800"/>
          </a:xfrm>
        </p:spPr>
        <p:txBody>
          <a:bodyPr/>
          <a:lstStyle>
            <a:lvl1pPr marL="0" indent="0">
              <a:buClrTx/>
              <a:buNone/>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p:txBody>
      </p:sp>
      <p:pic>
        <p:nvPicPr>
          <p:cNvPr id="8" name="Picture 7" descr="eTeachNY logo">
            <a:extLst>
              <a:ext uri="{FF2B5EF4-FFF2-40B4-BE49-F238E27FC236}">
                <a16:creationId xmlns:a16="http://schemas.microsoft.com/office/drawing/2014/main" id="{F318AA7C-2A1A-2D4B-8402-843C909772EE}"/>
              </a:ext>
            </a:extLst>
          </p:cNvPr>
          <p:cNvPicPr>
            <a:picLocks noChangeAspect="1"/>
          </p:cNvPicPr>
          <p:nvPr userDrawn="1"/>
        </p:nvPicPr>
        <p:blipFill>
          <a:blip r:embed="rId3"/>
          <a:srcRect/>
          <a:stretch/>
        </p:blipFill>
        <p:spPr>
          <a:xfrm>
            <a:off x="2178424" y="1219200"/>
            <a:ext cx="5472117" cy="1828800"/>
          </a:xfrm>
          <a:prstGeom prst="rect">
            <a:avLst/>
          </a:prstGeom>
        </p:spPr>
      </p:pic>
    </p:spTree>
    <p:extLst>
      <p:ext uri="{BB962C8B-B14F-4D97-AF65-F5344CB8AC3E}">
        <p14:creationId xmlns:p14="http://schemas.microsoft.com/office/powerpoint/2010/main" val="112925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Slide-Green">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3A1073-ABDF-B540-AD02-6CEB8ADD61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39750"/>
            <a:ext cx="12192000" cy="2273300"/>
          </a:xfrm>
          <a:prstGeom prst="rect">
            <a:avLst/>
          </a:prstGeom>
          <a:effectLst>
            <a:outerShdw blurRad="50800" dist="38100" dir="2700000" algn="tl" rotWithShape="0">
              <a:prstClr val="black">
                <a:alpha val="40000"/>
              </a:prstClr>
            </a:outerShdw>
          </a:effectLst>
        </p:spPr>
      </p:pic>
      <p:pic>
        <p:nvPicPr>
          <p:cNvPr id="6" name="Picture 5" descr="eTeachNY logo">
            <a:extLst>
              <a:ext uri="{FF2B5EF4-FFF2-40B4-BE49-F238E27FC236}">
                <a16:creationId xmlns:a16="http://schemas.microsoft.com/office/drawing/2014/main" id="{5EF797F9-CDF7-DF40-94AA-8F7EB27CC549}"/>
              </a:ext>
            </a:extLst>
          </p:cNvPr>
          <p:cNvPicPr>
            <a:picLocks noChangeAspect="1"/>
          </p:cNvPicPr>
          <p:nvPr userDrawn="1"/>
        </p:nvPicPr>
        <p:blipFill>
          <a:blip r:embed="rId3"/>
          <a:stretch>
            <a:fillRect/>
          </a:stretch>
        </p:blipFill>
        <p:spPr>
          <a:xfrm>
            <a:off x="2493380" y="773685"/>
            <a:ext cx="5190903" cy="1734819"/>
          </a:xfrm>
          <a:prstGeom prst="rect">
            <a:avLst/>
          </a:prstGeom>
        </p:spPr>
      </p:pic>
      <p:sp>
        <p:nvSpPr>
          <p:cNvPr id="2" name="Title 1"/>
          <p:cNvSpPr>
            <a:spLocks noGrp="1"/>
          </p:cNvSpPr>
          <p:nvPr>
            <p:ph type="ctrTitle"/>
          </p:nvPr>
        </p:nvSpPr>
        <p:spPr>
          <a:xfrm>
            <a:off x="2493380" y="3052477"/>
            <a:ext cx="7336420" cy="2281523"/>
          </a:xfrm>
          <a:prstGeom prst="rect">
            <a:avLst/>
          </a:prstGeom>
        </p:spPr>
        <p:txBody>
          <a:bodyPr lIns="0" tIns="0" rIns="0" bIns="0" anchor="t">
            <a:spAutoFit/>
          </a:bodyPr>
          <a:lstStyle>
            <a:lvl1pPr algn="l">
              <a:defRPr lang="en-US" sz="5400" b="1" i="0" kern="1200" cap="all" spc="100" baseline="0" dirty="0">
                <a:solidFill>
                  <a:schemeClr val="tx1"/>
                </a:solidFill>
                <a:latin typeface="+mj-lt"/>
                <a:ea typeface="+mj-ea"/>
                <a:cs typeface="Arial" panose="020B0604020202020204" pitchFamily="34" charset="0"/>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7DE9FF19-36EE-514F-8C01-194D8D10F9F8}"/>
              </a:ext>
            </a:extLst>
          </p:cNvPr>
          <p:cNvSpPr>
            <a:spLocks noGrp="1"/>
          </p:cNvSpPr>
          <p:nvPr>
            <p:ph sz="quarter" idx="10"/>
          </p:nvPr>
        </p:nvSpPr>
        <p:spPr>
          <a:xfrm>
            <a:off x="2493963" y="5730766"/>
            <a:ext cx="7335837" cy="369332"/>
          </a:xfrm>
        </p:spPr>
        <p:txBody>
          <a:bodyPr lIns="0" tIns="0" rIns="0" bIns="0">
            <a:spAutoFit/>
          </a:bodyPr>
          <a:lstStyle>
            <a:lvl1pPr marL="0" indent="0">
              <a:buNone/>
              <a:defRPr sz="2400">
                <a:solidFill>
                  <a:schemeClr val="tx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5758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Divider_blue">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39750"/>
            <a:ext cx="117602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p:nvPr>
        </p:nvSpPr>
        <p:spPr>
          <a:xfrm>
            <a:off x="990600" y="2527852"/>
            <a:ext cx="8001000" cy="664797"/>
          </a:xfrm>
        </p:spPr>
        <p:txBody>
          <a:bodyPr wrap="square" lIns="0" rIns="0" anchor="t" anchorCtr="0">
            <a:spAutoFit/>
          </a:bodyPr>
          <a:lstStyle>
            <a:lvl1pPr>
              <a:defRPr sz="4800">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p>
            <a:fld id="{B6FDC2BC-9D21-CA4B-9293-99A3AD770EFC}" type="slidenum">
              <a:rPr lang="en-US" smtClean="0"/>
              <a:pPr/>
              <a:t>‹#›</a:t>
            </a:fld>
            <a:endParaRPr lang="en-US" dirty="0"/>
          </a:p>
        </p:txBody>
      </p:sp>
      <p:pic>
        <p:nvPicPr>
          <p:cNvPr id="7" name="Picture 6" descr="eTeachNY logo">
            <a:extLst>
              <a:ext uri="{FF2B5EF4-FFF2-40B4-BE49-F238E27FC236}">
                <a16:creationId xmlns:a16="http://schemas.microsoft.com/office/drawing/2014/main" id="{466661B4-512D-1C40-A2B3-D0359226A936}"/>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90600" y="762000"/>
            <a:ext cx="3764764" cy="1258198"/>
          </a:xfrm>
          <a:prstGeom prst="rect">
            <a:avLst/>
          </a:prstGeom>
        </p:spPr>
      </p:pic>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p:nvPr>
        </p:nvSpPr>
        <p:spPr>
          <a:xfrm>
            <a:off x="990600" y="3429000"/>
            <a:ext cx="8001000" cy="22860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886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Divider_green">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39750"/>
            <a:ext cx="117602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p:nvPr>
        </p:nvSpPr>
        <p:spPr>
          <a:xfrm>
            <a:off x="990600" y="2527852"/>
            <a:ext cx="8001000" cy="664797"/>
          </a:xfrm>
        </p:spPr>
        <p:txBody>
          <a:bodyPr wrap="square" lIns="0" rIns="0" anchor="t" anchorCtr="0">
            <a:spAutoFit/>
          </a:bodyPr>
          <a:lstStyle>
            <a:lvl1pPr>
              <a:defRPr sz="4800">
                <a:solidFill>
                  <a:schemeClr val="tx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lvl1pPr>
              <a:defRPr>
                <a:solidFill>
                  <a:schemeClr val="bg1"/>
                </a:solidFill>
              </a:defRPr>
            </a:lvl1pPr>
          </a:lstStyle>
          <a:p>
            <a:fld id="{B6FDC2BC-9D21-CA4B-9293-99A3AD770EFC}" type="slidenum">
              <a:rPr lang="en-US" smtClean="0"/>
              <a:pPr/>
              <a:t>‹#›</a:t>
            </a:fld>
            <a:endParaRPr lang="en-US" dirty="0"/>
          </a:p>
        </p:txBody>
      </p:sp>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p:nvPr>
        </p:nvSpPr>
        <p:spPr>
          <a:xfrm>
            <a:off x="990600" y="3429000"/>
            <a:ext cx="8001000" cy="22860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eTeachNY logo">
            <a:extLst>
              <a:ext uri="{FF2B5EF4-FFF2-40B4-BE49-F238E27FC236}">
                <a16:creationId xmlns:a16="http://schemas.microsoft.com/office/drawing/2014/main" id="{F318AA7C-2A1A-2D4B-8402-843C909772EE}"/>
              </a:ext>
            </a:extLst>
          </p:cNvPr>
          <p:cNvPicPr>
            <a:picLocks noChangeAspect="1"/>
          </p:cNvPicPr>
          <p:nvPr userDrawn="1"/>
        </p:nvPicPr>
        <p:blipFill>
          <a:blip r:embed="rId3"/>
          <a:srcRect/>
          <a:stretch/>
        </p:blipFill>
        <p:spPr>
          <a:xfrm>
            <a:off x="990600" y="758952"/>
            <a:ext cx="3764764" cy="1258197"/>
          </a:xfrm>
          <a:prstGeom prst="rect">
            <a:avLst/>
          </a:prstGeom>
        </p:spPr>
      </p:pic>
    </p:spTree>
    <p:extLst>
      <p:ext uri="{BB962C8B-B14F-4D97-AF65-F5344CB8AC3E}">
        <p14:creationId xmlns:p14="http://schemas.microsoft.com/office/powerpoint/2010/main" val="29424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ide-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533400" y="1676400"/>
            <a:ext cx="11125200" cy="492443"/>
          </a:xfrm>
        </p:spPr>
        <p:txBody>
          <a:bodyPr lIns="0" tIns="0" rIns="0" bIns="0">
            <a:spAutoFit/>
          </a:bodyPr>
          <a:lstStyle>
            <a:lvl1pPr marL="0" indent="0">
              <a:buNone/>
              <a:defRPr sz="3200">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533400" y="2514600"/>
            <a:ext cx="5334000" cy="3200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20">
            <a:extLst>
              <a:ext uri="{FF2B5EF4-FFF2-40B4-BE49-F238E27FC236}">
                <a16:creationId xmlns:a16="http://schemas.microsoft.com/office/drawing/2014/main" id="{5CC799B7-F195-2D4E-B367-D4CF2D69278F}"/>
              </a:ext>
            </a:extLst>
          </p:cNvPr>
          <p:cNvSpPr>
            <a:spLocks noGrp="1"/>
          </p:cNvSpPr>
          <p:nvPr>
            <p:ph type="pic" sz="quarter" idx="12"/>
          </p:nvPr>
        </p:nvSpPr>
        <p:spPr>
          <a:xfrm>
            <a:off x="6324600" y="2514600"/>
            <a:ext cx="5334000" cy="3200400"/>
          </a:xfrm>
        </p:spPr>
        <p:txBody>
          <a:bodyPr/>
          <a:lstStyle>
            <a:lvl1pPr marL="0" indent="0">
              <a:buNone/>
              <a:defRPr/>
            </a:lvl1pPr>
          </a:lstStyle>
          <a:p>
            <a:r>
              <a:rPr lang="en-US"/>
              <a:t>Click icon to add picture</a:t>
            </a:r>
            <a:endParaRPr lang="en-US" dirty="0"/>
          </a:p>
        </p:txBody>
      </p:sp>
      <p:sp>
        <p:nvSpPr>
          <p:cNvPr id="23" name="Content Placeholder 22">
            <a:extLst>
              <a:ext uri="{FF2B5EF4-FFF2-40B4-BE49-F238E27FC236}">
                <a16:creationId xmlns:a16="http://schemas.microsoft.com/office/drawing/2014/main" id="{BB9BF470-3D25-F940-8F08-0B504309B178}"/>
              </a:ext>
            </a:extLst>
          </p:cNvPr>
          <p:cNvSpPr>
            <a:spLocks noGrp="1"/>
          </p:cNvSpPr>
          <p:nvPr>
            <p:ph sz="quarter" idx="13"/>
          </p:nvPr>
        </p:nvSpPr>
        <p:spPr>
          <a:xfrm>
            <a:off x="533400" y="5791200"/>
            <a:ext cx="11125200" cy="369332"/>
          </a:xfrm>
        </p:spPr>
        <p:txBody>
          <a:bodyPr lIns="0" tIns="0" rIns="0" bIns="0">
            <a:spAutoFit/>
          </a:bodyPr>
          <a:lstStyle>
            <a:lvl1pPr marL="0" indent="0">
              <a:buNone/>
              <a:defRPr sz="2400">
                <a:solidFill>
                  <a:schemeClr val="accent3">
                    <a:lumMod val="75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Tree>
    <p:extLst>
      <p:ext uri="{BB962C8B-B14F-4D97-AF65-F5344CB8AC3E}">
        <p14:creationId xmlns:p14="http://schemas.microsoft.com/office/powerpoint/2010/main" val="147112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de-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533400" y="1676400"/>
            <a:ext cx="5334000" cy="553998"/>
          </a:xfrm>
          <a:solidFill>
            <a:schemeClr val="bg2">
              <a:lumMod val="75000"/>
            </a:schemeClr>
          </a:solidFill>
        </p:spPr>
        <p:txBody>
          <a:bodyPr wrap="square" lIns="91440" tIns="91440" rIns="91440" bIns="91440">
            <a:spAutoFit/>
          </a:bodyPr>
          <a:lstStyle>
            <a:lvl1pPr marL="0" indent="0">
              <a:buNone/>
              <a:defRPr sz="24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533400" y="2514600"/>
            <a:ext cx="5334000" cy="3200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
        <p:nvSpPr>
          <p:cNvPr id="5" name="Content Placeholder 4">
            <a:extLst>
              <a:ext uri="{FF2B5EF4-FFF2-40B4-BE49-F238E27FC236}">
                <a16:creationId xmlns:a16="http://schemas.microsoft.com/office/drawing/2014/main" id="{29160FD5-EF08-1941-8BD6-DBC4BB4D47B0}"/>
              </a:ext>
            </a:extLst>
          </p:cNvPr>
          <p:cNvSpPr>
            <a:spLocks noGrp="1"/>
          </p:cNvSpPr>
          <p:nvPr>
            <p:ph sz="quarter" idx="15"/>
          </p:nvPr>
        </p:nvSpPr>
        <p:spPr>
          <a:xfrm>
            <a:off x="6324600" y="1676400"/>
            <a:ext cx="5334000" cy="554038"/>
          </a:xfrm>
          <a:solidFill>
            <a:schemeClr val="tx2"/>
          </a:solidFill>
        </p:spPr>
        <p:txBody>
          <a:bodyPr lIns="91440" tIns="91440" rIns="91440" bIns="91440"/>
          <a:lstStyle>
            <a:lvl1pPr marL="0" indent="0">
              <a:buNone/>
              <a:defRPr lang="en-US" sz="2400" kern="1200" dirty="0" smtClean="0">
                <a:solidFill>
                  <a:schemeClr val="bg1"/>
                </a:solidFill>
                <a:latin typeface="+mn-lt"/>
                <a:ea typeface="+mn-ea"/>
                <a:cs typeface="+mn-cs"/>
              </a:defRPr>
            </a:lvl1pPr>
          </a:lstStyle>
          <a:p>
            <a:pPr lvl="0"/>
            <a:r>
              <a:rPr lang="en-US"/>
              <a:t>Click to edit Master text styles</a:t>
            </a:r>
          </a:p>
        </p:txBody>
      </p:sp>
      <p:sp>
        <p:nvSpPr>
          <p:cNvPr id="7" name="Content Placeholder 6">
            <a:extLst>
              <a:ext uri="{FF2B5EF4-FFF2-40B4-BE49-F238E27FC236}">
                <a16:creationId xmlns:a16="http://schemas.microsoft.com/office/drawing/2014/main" id="{5513FB11-CA72-1A42-A2B9-7B29E5DBF60C}"/>
              </a:ext>
            </a:extLst>
          </p:cNvPr>
          <p:cNvSpPr>
            <a:spLocks noGrp="1"/>
          </p:cNvSpPr>
          <p:nvPr>
            <p:ph sz="quarter" idx="16"/>
          </p:nvPr>
        </p:nvSpPr>
        <p:spPr>
          <a:xfrm>
            <a:off x="6324600" y="2514600"/>
            <a:ext cx="53340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BE227796-E559-3D4F-8F35-61DCC8F7BE5C}"/>
              </a:ext>
            </a:extLst>
          </p:cNvPr>
          <p:cNvSpPr>
            <a:spLocks noGrp="1"/>
          </p:cNvSpPr>
          <p:nvPr>
            <p:ph sz="quarter" idx="17"/>
          </p:nvPr>
        </p:nvSpPr>
        <p:spPr>
          <a:xfrm>
            <a:off x="533400" y="5791200"/>
            <a:ext cx="11125200" cy="369332"/>
          </a:xfrm>
        </p:spPr>
        <p:txBody>
          <a:bodyPr lIns="0" tIns="0" rIns="0" bIns="0">
            <a:spAutoFit/>
          </a:bodyPr>
          <a:lstStyle>
            <a:lvl1pPr marL="0" indent="0">
              <a:buNone/>
              <a:defRPr sz="2400">
                <a:solidFill>
                  <a:schemeClr val="accent3">
                    <a:lumMod val="75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227750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side-ContentWith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533400" y="1676400"/>
            <a:ext cx="6019800" cy="492443"/>
          </a:xfrm>
        </p:spPr>
        <p:txBody>
          <a:bodyPr wrap="square" lIns="0" tIns="0" rIns="0" bIns="0">
            <a:spAutoFit/>
          </a:bodyPr>
          <a:lstStyle>
            <a:lvl1pPr marL="0" indent="0">
              <a:buNone/>
              <a:defRPr sz="3200">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533400" y="2514600"/>
            <a:ext cx="6019800" cy="3200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
        <p:nvSpPr>
          <p:cNvPr id="10" name="Content Placeholder 14">
            <a:extLst>
              <a:ext uri="{FF2B5EF4-FFF2-40B4-BE49-F238E27FC236}">
                <a16:creationId xmlns:a16="http://schemas.microsoft.com/office/drawing/2014/main" id="{BA030B6C-4DC5-8040-9357-642BF9EDF85C}"/>
              </a:ext>
            </a:extLst>
          </p:cNvPr>
          <p:cNvSpPr>
            <a:spLocks noGrp="1"/>
          </p:cNvSpPr>
          <p:nvPr>
            <p:ph sz="quarter" idx="15"/>
          </p:nvPr>
        </p:nvSpPr>
        <p:spPr>
          <a:xfrm>
            <a:off x="7239000" y="1676400"/>
            <a:ext cx="4419600" cy="4419600"/>
          </a:xfrm>
          <a:solidFill>
            <a:srgbClr val="2379B8"/>
          </a:solidFill>
        </p:spPr>
        <p:txBody>
          <a:bodyPr lIns="274320" tIns="274320" rIns="274320" bIns="27432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9">
            <a:extLst>
              <a:ext uri="{FF2B5EF4-FFF2-40B4-BE49-F238E27FC236}">
                <a16:creationId xmlns:a16="http://schemas.microsoft.com/office/drawing/2014/main" id="{14F166FD-7F84-F047-853C-ED98F7DD9E1C}"/>
              </a:ext>
            </a:extLst>
          </p:cNvPr>
          <p:cNvSpPr>
            <a:spLocks noGrp="1"/>
          </p:cNvSpPr>
          <p:nvPr>
            <p:ph sz="quarter" idx="17"/>
          </p:nvPr>
        </p:nvSpPr>
        <p:spPr>
          <a:xfrm>
            <a:off x="533400" y="5791200"/>
            <a:ext cx="6019800" cy="369332"/>
          </a:xfrm>
        </p:spPr>
        <p:txBody>
          <a:bodyPr wrap="square" lIns="0" tIns="0" rIns="0" bIns="0">
            <a:spAutoFit/>
          </a:bodyPr>
          <a:lstStyle>
            <a:lvl1pPr marL="0" indent="0">
              <a:buNone/>
              <a:defRPr sz="2400">
                <a:solidFill>
                  <a:schemeClr val="accent3">
                    <a:lumMod val="75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210909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ide_ImageWithSideba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B4E8734-F529-EC40-82F1-2814A6EF7E87}"/>
              </a:ext>
            </a:extLst>
          </p:cNvPr>
          <p:cNvSpPr>
            <a:spLocks noGrp="1"/>
          </p:cNvSpPr>
          <p:nvPr>
            <p:ph type="pic" sz="quarter" idx="15" hasCustomPrompt="1"/>
          </p:nvPr>
        </p:nvSpPr>
        <p:spPr>
          <a:xfrm>
            <a:off x="0" y="533400"/>
            <a:ext cx="12192000" cy="6324600"/>
          </a:xfrm>
        </p:spPr>
        <p:txBody>
          <a:bodyPr/>
          <a:lstStyle>
            <a:lvl1pPr marL="0" indent="0">
              <a:buNone/>
              <a:defRPr/>
            </a:lvl1pPr>
          </a:lstStyle>
          <a:p>
            <a:r>
              <a:rPr lang="en-US" dirty="0"/>
              <a:t>Insert Image</a:t>
            </a:r>
          </a:p>
        </p:txBody>
      </p:sp>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xfrm>
            <a:off x="7239000" y="1063752"/>
            <a:ext cx="4419600" cy="1623846"/>
          </a:xfrm>
          <a:solidFill>
            <a:srgbClr val="2379B8"/>
          </a:solidFill>
        </p:spPr>
        <p:txBody>
          <a:bodyPr lIns="274320" tIns="274320" rIns="274320" bIns="274320">
            <a:normAutofit/>
          </a:bodyPr>
          <a:lstStyle>
            <a:lvl1pPr>
              <a:defRPr>
                <a:solidFill>
                  <a:schemeClr val="bg1"/>
                </a:solidFill>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7239000" y="2687598"/>
            <a:ext cx="4419600" cy="3408402"/>
          </a:xfrm>
          <a:solidFill>
            <a:srgbClr val="2379B8"/>
          </a:solidFill>
        </p:spPr>
        <p:txBody>
          <a:bodyPr lIns="274320" tIns="274320" rIns="274320" bIns="27432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Tree>
    <p:extLst>
      <p:ext uri="{BB962C8B-B14F-4D97-AF65-F5344CB8AC3E}">
        <p14:creationId xmlns:p14="http://schemas.microsoft.com/office/powerpoint/2010/main" val="388748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side_FeaturedContent">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533398" y="-1"/>
            <a:ext cx="5562601" cy="63245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xfrm>
            <a:off x="990601" y="1143000"/>
            <a:ext cx="4648200" cy="3200400"/>
          </a:xfrm>
          <a:noFill/>
        </p:spPr>
        <p:txBody>
          <a:bodyPr lIns="0" rIns="0">
            <a:noAutofit/>
          </a:bodyPr>
          <a:lstStyle>
            <a:lvl1pPr algn="ctr">
              <a:defRPr>
                <a:solidFill>
                  <a:schemeClr val="tx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rotWithShape="1">
          <a:blip r:embed="rId2"/>
          <a:srcRect l="45218" r="1"/>
          <a:stretch/>
        </p:blipFill>
        <p:spPr>
          <a:xfrm>
            <a:off x="1" y="0"/>
            <a:ext cx="5867400"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990601" y="4463605"/>
            <a:ext cx="4648200" cy="861774"/>
          </a:xfrm>
        </p:spPr>
        <p:txBody>
          <a:bodyPr wrap="square" lIns="0" tIns="0" rIns="0" bIns="0">
            <a:spAutoFit/>
          </a:bodyPr>
          <a:lstStyle>
            <a:lvl1pPr marL="0" indent="0" algn="ctr">
              <a:buNone/>
              <a:defRPr sz="28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6324600" y="1143000"/>
            <a:ext cx="5334000" cy="4572000"/>
          </a:xfrm>
        </p:spPr>
        <p:txBody>
          <a:bodyPr lIns="0" tIns="0" rIns="0" bIns="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2">
            <a:extLst>
              <a:ext uri="{FF2B5EF4-FFF2-40B4-BE49-F238E27FC236}">
                <a16:creationId xmlns:a16="http://schemas.microsoft.com/office/drawing/2014/main" id="{BB9BF470-3D25-F940-8F08-0B504309B178}"/>
              </a:ext>
            </a:extLst>
          </p:cNvPr>
          <p:cNvSpPr>
            <a:spLocks noGrp="1"/>
          </p:cNvSpPr>
          <p:nvPr>
            <p:ph sz="quarter" idx="13"/>
          </p:nvPr>
        </p:nvSpPr>
        <p:spPr>
          <a:xfrm>
            <a:off x="6324600" y="5797826"/>
            <a:ext cx="5334000" cy="369332"/>
          </a:xfrm>
        </p:spPr>
        <p:txBody>
          <a:bodyPr wrap="square" lIns="0" tIns="0" rIns="0" bIns="0">
            <a:spAutoFit/>
          </a:bodyPr>
          <a:lstStyle>
            <a:lvl1pPr marL="0" indent="0">
              <a:buNone/>
              <a:defRPr sz="2400">
                <a:solidFill>
                  <a:schemeClr val="bg2">
                    <a:lumMod val="60000"/>
                    <a:lumOff val="40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lvl1pPr>
              <a:defRPr>
                <a:solidFill>
                  <a:schemeClr val="bg1"/>
                </a:solidFill>
              </a:defRPr>
            </a:lvl1pPr>
          </a:lstStyle>
          <a:p>
            <a:fld id="{B6FDC2BC-9D21-CA4B-9293-99A3AD770EFC}" type="slidenum">
              <a:rPr lang="en-US" smtClean="0"/>
              <a:pPr/>
              <a:t>‹#›</a:t>
            </a:fld>
            <a:endParaRPr lang="en-US" dirty="0"/>
          </a:p>
        </p:txBody>
      </p:sp>
    </p:spTree>
    <p:extLst>
      <p:ext uri="{BB962C8B-B14F-4D97-AF65-F5344CB8AC3E}">
        <p14:creationId xmlns:p14="http://schemas.microsoft.com/office/powerpoint/2010/main" val="211688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76400"/>
            <a:ext cx="11125200" cy="4648199"/>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3">
            <a:extLst>
              <a:ext uri="{FF2B5EF4-FFF2-40B4-BE49-F238E27FC236}">
                <a16:creationId xmlns:a16="http://schemas.microsoft.com/office/drawing/2014/main" id="{9CD558A3-5780-2041-9181-C06AF9776660}"/>
              </a:ext>
            </a:extLst>
          </p:cNvPr>
          <p:cNvSpPr>
            <a:spLocks noGrp="1"/>
          </p:cNvSpPr>
          <p:nvPr>
            <p:ph type="title"/>
          </p:nvPr>
        </p:nvSpPr>
        <p:spPr>
          <a:xfrm>
            <a:off x="0" y="533401"/>
            <a:ext cx="12192000" cy="914400"/>
          </a:xfrm>
          <a:prstGeom prst="rect">
            <a:avLst/>
          </a:prstGeom>
        </p:spPr>
        <p:txBody>
          <a:bodyPr vert="horz" lIns="548640" tIns="0" rIns="548640" bIns="0" rtlCol="0" anchor="ctr">
            <a:normAutofit/>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124C2941-FB60-B243-B458-C1E9CDB8CDAE}"/>
              </a:ext>
            </a:extLst>
          </p:cNvPr>
          <p:cNvSpPr>
            <a:spLocks noGrp="1"/>
          </p:cNvSpPr>
          <p:nvPr>
            <p:ph type="sldNum" sz="quarter" idx="4"/>
          </p:nvPr>
        </p:nvSpPr>
        <p:spPr>
          <a:xfrm>
            <a:off x="533400" y="6477001"/>
            <a:ext cx="381000" cy="228600"/>
          </a:xfrm>
          <a:prstGeom prst="rect">
            <a:avLst/>
          </a:prstGeom>
        </p:spPr>
        <p:txBody>
          <a:bodyPr vert="horz" lIns="0" tIns="0" rIns="0" bIns="0" rtlCol="0" anchor="t" anchorCtr="0"/>
          <a:lstStyle>
            <a:lvl1pPr algn="l">
              <a:defRPr sz="1000">
                <a:solidFill>
                  <a:schemeClr val="tx1"/>
                </a:solidFill>
              </a:defRPr>
            </a:lvl1pPr>
          </a:lstStyle>
          <a:p>
            <a:fld id="{B6FDC2BC-9D21-CA4B-9293-99A3AD770EFC}" type="slidenum">
              <a:rPr lang="en-US" smtClean="0"/>
              <a:pPr/>
              <a:t>‹#›</a:t>
            </a:fld>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61" r:id="rId1"/>
    <p:sldLayoutId id="2147484032" r:id="rId2"/>
    <p:sldLayoutId id="2147484025" r:id="rId3"/>
    <p:sldLayoutId id="2147484026" r:id="rId4"/>
    <p:sldLayoutId id="2147484023" r:id="rId5"/>
    <p:sldLayoutId id="2147484024" r:id="rId6"/>
    <p:sldLayoutId id="2147484033" r:id="rId7"/>
    <p:sldLayoutId id="2147484028" r:id="rId8"/>
    <p:sldLayoutId id="2147484029" r:id="rId9"/>
    <p:sldLayoutId id="2147484030" r:id="rId10"/>
    <p:sldLayoutId id="2147484031" r:id="rId11"/>
  </p:sldLayoutIdLst>
  <p:hf hdr="0" dt="0"/>
  <p:txStyles>
    <p:titleStyle>
      <a:lvl1pPr algn="l" defTabSz="914400" rtl="0" eaLnBrk="1" latinLnBrk="0" hangingPunct="1">
        <a:lnSpc>
          <a:spcPct val="90000"/>
        </a:lnSpc>
        <a:spcBef>
          <a:spcPct val="0"/>
        </a:spcBef>
        <a:buNone/>
        <a:defRPr lang="en-US" sz="4000" b="0" kern="1200" cap="none" spc="0" baseline="0" dirty="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Char char="§"/>
        <a:defRPr lang="en-US" sz="2800" kern="1200" dirty="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Clr>
          <a:schemeClr val="tx2"/>
        </a:buClr>
        <a:buFont typeface="Wingdings"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guide id="7" orient="horz" pos="1056" userDrawn="1">
          <p15:clr>
            <a:srgbClr val="F26B43"/>
          </p15:clr>
        </p15:guide>
        <p15:guide id="8" orient="horz" pos="1584" userDrawn="1">
          <p15:clr>
            <a:srgbClr val="F26B43"/>
          </p15:clr>
        </p15:guide>
        <p15:guide id="9" orient="horz" pos="3600" userDrawn="1">
          <p15:clr>
            <a:srgbClr val="F26B43"/>
          </p15:clr>
        </p15:guide>
        <p15:guide id="10" pos="3984" userDrawn="1">
          <p15:clr>
            <a:srgbClr val="F26B43"/>
          </p15:clr>
        </p15:guide>
        <p15:guide id="11" pos="3696" userDrawn="1">
          <p15:clr>
            <a:srgbClr val="F26B43"/>
          </p15:clr>
        </p15:guide>
        <p15:guide id="12" pos="2016" userDrawn="1">
          <p15:clr>
            <a:srgbClr val="F26B43"/>
          </p15:clr>
        </p15:guide>
        <p15:guide id="13" pos="5664" userDrawn="1">
          <p15:clr>
            <a:srgbClr val="F26B43"/>
          </p15:clr>
        </p15:guide>
        <p15:guide id="14" orient="horz" pos="3648" userDrawn="1">
          <p15:clr>
            <a:srgbClr val="F26B43"/>
          </p15:clr>
        </p15:guide>
        <p15:guide id="15" pos="6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teachingchannel.org/videos/multi-language-classro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nysed.gov/bilingual-ed/regional-supportrbern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ideo" Target="https://www.youtube.com/embed/8b7EJmS9A0g?feature=oembed" TargetMode="External"/><Relationship Id="rId5" Type="http://schemas.openxmlformats.org/officeDocument/2006/relationships/hyperlink" Target="https://www.youtube.com/watch?v=8b7EJmS9A0g"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BA73-6B87-D448-8C9D-3337C4859B37}"/>
              </a:ext>
            </a:extLst>
          </p:cNvPr>
          <p:cNvSpPr>
            <a:spLocks noGrp="1"/>
          </p:cNvSpPr>
          <p:nvPr>
            <p:ph type="ctrTitle"/>
          </p:nvPr>
        </p:nvSpPr>
        <p:spPr>
          <a:xfrm>
            <a:off x="762000" y="3429000"/>
            <a:ext cx="11049000" cy="2129123"/>
          </a:xfrm>
        </p:spPr>
        <p:txBody>
          <a:bodyPr/>
          <a:lstStyle/>
          <a:p>
            <a:r>
              <a:rPr lang="en-US" dirty="0"/>
              <a:t>Round Table for Applying Key Instructional Strategies for ELLs/MLs</a:t>
            </a:r>
          </a:p>
        </p:txBody>
      </p:sp>
      <p:sp>
        <p:nvSpPr>
          <p:cNvPr id="3" name="Content Placeholder 2">
            <a:extLst>
              <a:ext uri="{FF2B5EF4-FFF2-40B4-BE49-F238E27FC236}">
                <a16:creationId xmlns:a16="http://schemas.microsoft.com/office/drawing/2014/main" id="{89DCF68A-D710-B045-80F8-322FE15BB796}"/>
              </a:ext>
            </a:extLst>
          </p:cNvPr>
          <p:cNvSpPr>
            <a:spLocks noGrp="1"/>
          </p:cNvSpPr>
          <p:nvPr>
            <p:ph sz="quarter" idx="10"/>
          </p:nvPr>
        </p:nvSpPr>
        <p:spPr>
          <a:xfrm>
            <a:off x="778933" y="5730766"/>
            <a:ext cx="7335837" cy="369332"/>
          </a:xfrm>
        </p:spPr>
        <p:txBody>
          <a:bodyPr/>
          <a:lstStyle/>
          <a:p>
            <a:r>
              <a:rPr lang="en-US" dirty="0"/>
              <a:t>Session 4</a:t>
            </a:r>
          </a:p>
        </p:txBody>
      </p:sp>
    </p:spTree>
    <p:extLst>
      <p:ext uri="{BB962C8B-B14F-4D97-AF65-F5344CB8AC3E}">
        <p14:creationId xmlns:p14="http://schemas.microsoft.com/office/powerpoint/2010/main" val="118786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972B5-31BA-43E0-9E88-8ED69A585D6D}"/>
              </a:ext>
            </a:extLst>
          </p:cNvPr>
          <p:cNvSpPr>
            <a:spLocks noGrp="1"/>
          </p:cNvSpPr>
          <p:nvPr>
            <p:ph type="title"/>
          </p:nvPr>
        </p:nvSpPr>
        <p:spPr/>
        <p:txBody>
          <a:bodyPr/>
          <a:lstStyle/>
          <a:p>
            <a:r>
              <a:rPr lang="en-US" dirty="0"/>
              <a:t>What does a teacher need to know in order to scaffold appropriately? </a:t>
            </a:r>
          </a:p>
        </p:txBody>
      </p:sp>
      <p:sp>
        <p:nvSpPr>
          <p:cNvPr id="3" name="Slide Number Placeholder 2">
            <a:extLst>
              <a:ext uri="{FF2B5EF4-FFF2-40B4-BE49-F238E27FC236}">
                <a16:creationId xmlns:a16="http://schemas.microsoft.com/office/drawing/2014/main" id="{D1A900DD-691B-4343-96DD-C8AF8D938CB8}"/>
              </a:ext>
            </a:extLst>
          </p:cNvPr>
          <p:cNvSpPr>
            <a:spLocks noGrp="1"/>
          </p:cNvSpPr>
          <p:nvPr>
            <p:ph type="sldNum" sz="quarter" idx="10"/>
          </p:nvPr>
        </p:nvSpPr>
        <p:spPr/>
        <p:txBody>
          <a:bodyPr/>
          <a:lstStyle/>
          <a:p>
            <a:fld id="{B6FDC2BC-9D21-CA4B-9293-99A3AD770EFC}" type="slidenum">
              <a:rPr lang="en-US" smtClean="0"/>
              <a:pPr/>
              <a:t>10</a:t>
            </a:fld>
            <a:endParaRPr lang="en-US" dirty="0"/>
          </a:p>
        </p:txBody>
      </p:sp>
      <p:sp>
        <p:nvSpPr>
          <p:cNvPr id="4" name="Content Placeholder 3">
            <a:extLst>
              <a:ext uri="{FF2B5EF4-FFF2-40B4-BE49-F238E27FC236}">
                <a16:creationId xmlns:a16="http://schemas.microsoft.com/office/drawing/2014/main" id="{1A56112D-A536-454E-9D00-AD9A616B4E48}"/>
              </a:ext>
            </a:extLst>
          </p:cNvPr>
          <p:cNvSpPr>
            <a:spLocks noGrp="1"/>
          </p:cNvSpPr>
          <p:nvPr>
            <p:ph sz="quarter" idx="11"/>
          </p:nvPr>
        </p:nvSpPr>
        <p:spPr/>
        <p:txBody>
          <a:bodyPr>
            <a:normAutofit/>
          </a:bodyPr>
          <a:lstStyle/>
          <a:p>
            <a:pPr marL="457200" indent="-457200">
              <a:buFont typeface="Arial" panose="020B0604020202020204" pitchFamily="34" charset="0"/>
              <a:buChar char="•"/>
            </a:pPr>
            <a:r>
              <a:rPr lang="en-US" dirty="0"/>
              <a:t>Revisit Tools #3 and #7 from Module 3</a:t>
            </a:r>
          </a:p>
        </p:txBody>
      </p:sp>
    </p:spTree>
    <p:extLst>
      <p:ext uri="{BB962C8B-B14F-4D97-AF65-F5344CB8AC3E}">
        <p14:creationId xmlns:p14="http://schemas.microsoft.com/office/powerpoint/2010/main" val="299407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rightly colored speech bubbles ">
            <a:extLst>
              <a:ext uri="{FF2B5EF4-FFF2-40B4-BE49-F238E27FC236}">
                <a16:creationId xmlns:a16="http://schemas.microsoft.com/office/drawing/2014/main" id="{67F48783-6CA4-4AC4-BE0F-FD6A975CF2FC}"/>
              </a:ext>
            </a:extLst>
          </p:cNvPr>
          <p:cNvPicPr>
            <a:picLocks noGrp="1" noChangeAspect="1"/>
          </p:cNvPicPr>
          <p:nvPr>
            <p:ph type="pic" sz="quarter" idx="15"/>
          </p:nvPr>
        </p:nvPicPr>
        <p:blipFill>
          <a:blip r:embed="rId3"/>
          <a:srcRect l="24360" r="24360"/>
          <a:stretch>
            <a:fillRect/>
          </a:stretch>
        </p:blipFill>
        <p:spPr/>
      </p:pic>
      <p:sp>
        <p:nvSpPr>
          <p:cNvPr id="3" name="Title 2">
            <a:extLst>
              <a:ext uri="{FF2B5EF4-FFF2-40B4-BE49-F238E27FC236}">
                <a16:creationId xmlns:a16="http://schemas.microsoft.com/office/drawing/2014/main" id="{82D56BE4-DC51-4092-8781-0482CD908BB7}"/>
              </a:ext>
            </a:extLst>
          </p:cNvPr>
          <p:cNvSpPr>
            <a:spLocks noGrp="1"/>
          </p:cNvSpPr>
          <p:nvPr>
            <p:ph type="title"/>
          </p:nvPr>
        </p:nvSpPr>
        <p:spPr/>
        <p:txBody>
          <a:bodyPr>
            <a:normAutofit/>
          </a:bodyPr>
          <a:lstStyle/>
          <a:p>
            <a:r>
              <a:rPr lang="en-US" dirty="0"/>
              <a:t>Elevator Pitch</a:t>
            </a:r>
          </a:p>
        </p:txBody>
      </p:sp>
      <p:sp>
        <p:nvSpPr>
          <p:cNvPr id="4" name="Content Placeholder 3">
            <a:extLst>
              <a:ext uri="{FF2B5EF4-FFF2-40B4-BE49-F238E27FC236}">
                <a16:creationId xmlns:a16="http://schemas.microsoft.com/office/drawing/2014/main" id="{EF20E9B2-DAEF-41EA-8BA2-7D68D8AEC84D}"/>
              </a:ext>
            </a:extLst>
          </p:cNvPr>
          <p:cNvSpPr>
            <a:spLocks noGrp="1"/>
          </p:cNvSpPr>
          <p:nvPr>
            <p:ph sz="quarter" idx="11"/>
          </p:nvPr>
        </p:nvSpPr>
        <p:spPr/>
        <p:txBody>
          <a:bodyPr/>
          <a:lstStyle/>
          <a:p>
            <a:r>
              <a:rPr lang="en-US" dirty="0"/>
              <a:t>Can you create an elevator speech or statement to describe Scaffolding for ELLs?</a:t>
            </a:r>
          </a:p>
        </p:txBody>
      </p:sp>
      <p:sp>
        <p:nvSpPr>
          <p:cNvPr id="5" name="Slide Number Placeholder 4">
            <a:extLst>
              <a:ext uri="{FF2B5EF4-FFF2-40B4-BE49-F238E27FC236}">
                <a16:creationId xmlns:a16="http://schemas.microsoft.com/office/drawing/2014/main" id="{0E15A40C-8F86-46A9-8821-06DF0A4A93B2}"/>
              </a:ext>
            </a:extLst>
          </p:cNvPr>
          <p:cNvSpPr>
            <a:spLocks noGrp="1"/>
          </p:cNvSpPr>
          <p:nvPr>
            <p:ph type="sldNum" sz="quarter" idx="14"/>
          </p:nvPr>
        </p:nvSpPr>
        <p:spPr/>
        <p:txBody>
          <a:bodyPr/>
          <a:lstStyle/>
          <a:p>
            <a:fld id="{B6FDC2BC-9D21-CA4B-9293-99A3AD770EFC}" type="slidenum">
              <a:rPr lang="en-US" smtClean="0"/>
              <a:t>11</a:t>
            </a:fld>
            <a:endParaRPr lang="en-US" dirty="0"/>
          </a:p>
        </p:txBody>
      </p:sp>
    </p:spTree>
    <p:extLst>
      <p:ext uri="{BB962C8B-B14F-4D97-AF65-F5344CB8AC3E}">
        <p14:creationId xmlns:p14="http://schemas.microsoft.com/office/powerpoint/2010/main" val="382155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A5D68-6A6A-45A2-BC5F-C63EBFD19676}"/>
              </a:ext>
            </a:extLst>
          </p:cNvPr>
          <p:cNvSpPr>
            <a:spLocks noGrp="1"/>
          </p:cNvSpPr>
          <p:nvPr>
            <p:ph type="title"/>
          </p:nvPr>
        </p:nvSpPr>
        <p:spPr/>
        <p:txBody>
          <a:bodyPr/>
          <a:lstStyle/>
          <a:p>
            <a:r>
              <a:rPr lang="en-US" dirty="0"/>
              <a:t>Example: Video</a:t>
            </a:r>
          </a:p>
        </p:txBody>
      </p:sp>
      <p:sp>
        <p:nvSpPr>
          <p:cNvPr id="3" name="Content Placeholder 2">
            <a:extLst>
              <a:ext uri="{FF2B5EF4-FFF2-40B4-BE49-F238E27FC236}">
                <a16:creationId xmlns:a16="http://schemas.microsoft.com/office/drawing/2014/main" id="{ED267A26-B6D8-447D-9DF9-4492CA6CB598}"/>
              </a:ext>
            </a:extLst>
          </p:cNvPr>
          <p:cNvSpPr>
            <a:spLocks noGrp="1"/>
          </p:cNvSpPr>
          <p:nvPr>
            <p:ph sz="quarter" idx="10"/>
          </p:nvPr>
        </p:nvSpPr>
        <p:spPr/>
        <p:txBody>
          <a:bodyPr/>
          <a:lstStyle/>
          <a:p>
            <a:r>
              <a:rPr lang="en-US" dirty="0"/>
              <a:t>Let’s look at an example: </a:t>
            </a:r>
          </a:p>
        </p:txBody>
      </p:sp>
      <p:pic>
        <p:nvPicPr>
          <p:cNvPr id="9" name="Content Placeholder 8" descr="Screenshot of Teaching Channel website">
            <a:extLst>
              <a:ext uri="{FF2B5EF4-FFF2-40B4-BE49-F238E27FC236}">
                <a16:creationId xmlns:a16="http://schemas.microsoft.com/office/drawing/2014/main" id="{B8AC0F97-B627-4C6B-9AA0-A3ABA72D170C}"/>
              </a:ext>
            </a:extLst>
          </p:cNvPr>
          <p:cNvPicPr>
            <a:picLocks noGrp="1" noChangeAspect="1"/>
          </p:cNvPicPr>
          <p:nvPr>
            <p:ph sz="quarter" idx="11"/>
          </p:nvPr>
        </p:nvPicPr>
        <p:blipFill>
          <a:blip r:embed="rId3"/>
          <a:stretch>
            <a:fillRect/>
          </a:stretch>
        </p:blipFill>
        <p:spPr>
          <a:xfrm>
            <a:off x="1981200" y="2337990"/>
            <a:ext cx="6019800" cy="3198019"/>
          </a:xfrm>
        </p:spPr>
      </p:pic>
      <p:sp>
        <p:nvSpPr>
          <p:cNvPr id="7" name="Content Placeholder 6">
            <a:extLst>
              <a:ext uri="{FF2B5EF4-FFF2-40B4-BE49-F238E27FC236}">
                <a16:creationId xmlns:a16="http://schemas.microsoft.com/office/drawing/2014/main" id="{33D87875-5AE0-44CB-895D-FE6F42F50E4B}"/>
              </a:ext>
            </a:extLst>
          </p:cNvPr>
          <p:cNvSpPr>
            <a:spLocks noGrp="1"/>
          </p:cNvSpPr>
          <p:nvPr>
            <p:ph sz="quarter" idx="17"/>
          </p:nvPr>
        </p:nvSpPr>
        <p:spPr>
          <a:xfrm>
            <a:off x="533400" y="5791200"/>
            <a:ext cx="11125200" cy="738664"/>
          </a:xfrm>
        </p:spPr>
        <p:txBody>
          <a:bodyPr/>
          <a:lstStyle/>
          <a:p>
            <a:r>
              <a:rPr lang="en-US" u="sng">
                <a:solidFill>
                  <a:schemeClr val="hlink"/>
                </a:solidFill>
                <a:hlinkClick r:id="rId4"/>
              </a:rPr>
              <a:t>https://www.teachingchannel.org/videos/multi-language-classroom</a:t>
            </a:r>
            <a:endParaRPr lang="en-US" dirty="0"/>
          </a:p>
        </p:txBody>
      </p:sp>
      <p:sp>
        <p:nvSpPr>
          <p:cNvPr id="5" name="Slide Number Placeholder 4">
            <a:extLst>
              <a:ext uri="{FF2B5EF4-FFF2-40B4-BE49-F238E27FC236}">
                <a16:creationId xmlns:a16="http://schemas.microsoft.com/office/drawing/2014/main" id="{7A37C964-9D88-4851-A2F2-1AC43201A205}"/>
              </a:ext>
            </a:extLst>
          </p:cNvPr>
          <p:cNvSpPr>
            <a:spLocks noGrp="1"/>
          </p:cNvSpPr>
          <p:nvPr>
            <p:ph type="sldNum" sz="quarter" idx="14"/>
          </p:nvPr>
        </p:nvSpPr>
        <p:spPr/>
        <p:txBody>
          <a:bodyPr/>
          <a:lstStyle/>
          <a:p>
            <a:fld id="{B6FDC2BC-9D21-CA4B-9293-99A3AD770EFC}" type="slidenum">
              <a:rPr lang="en-US" smtClean="0"/>
              <a:t>12</a:t>
            </a:fld>
            <a:endParaRPr lang="en-US" dirty="0"/>
          </a:p>
        </p:txBody>
      </p:sp>
    </p:spTree>
    <p:extLst>
      <p:ext uri="{BB962C8B-B14F-4D97-AF65-F5344CB8AC3E}">
        <p14:creationId xmlns:p14="http://schemas.microsoft.com/office/powerpoint/2010/main" val="597472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E7B81-9AA4-4C40-8973-6D8172F4DAE8}"/>
              </a:ext>
            </a:extLst>
          </p:cNvPr>
          <p:cNvSpPr>
            <a:spLocks noGrp="1"/>
          </p:cNvSpPr>
          <p:nvPr>
            <p:ph type="title"/>
          </p:nvPr>
        </p:nvSpPr>
        <p:spPr/>
        <p:txBody>
          <a:bodyPr/>
          <a:lstStyle/>
          <a:p>
            <a:r>
              <a:rPr lang="en-US" dirty="0"/>
              <a:t>Small Group Discussion</a:t>
            </a:r>
          </a:p>
        </p:txBody>
      </p:sp>
      <p:sp>
        <p:nvSpPr>
          <p:cNvPr id="4" name="Content Placeholder 3">
            <a:extLst>
              <a:ext uri="{FF2B5EF4-FFF2-40B4-BE49-F238E27FC236}">
                <a16:creationId xmlns:a16="http://schemas.microsoft.com/office/drawing/2014/main" id="{8518A8F1-FD06-44BD-B694-88FA2A291628}"/>
              </a:ext>
            </a:extLst>
          </p:cNvPr>
          <p:cNvSpPr>
            <a:spLocks noGrp="1"/>
          </p:cNvSpPr>
          <p:nvPr>
            <p:ph sz="quarter" idx="11"/>
          </p:nvPr>
        </p:nvSpPr>
        <p:spPr/>
        <p:txBody>
          <a:bodyPr>
            <a:normAutofit/>
          </a:bodyPr>
          <a:lstStyle/>
          <a:p>
            <a:r>
              <a:rPr lang="en-US" dirty="0"/>
              <a:t>What did you notice about Ms. </a:t>
            </a:r>
            <a:r>
              <a:rPr lang="en-US" dirty="0" err="1"/>
              <a:t>Yurkavetsky’s</a:t>
            </a:r>
            <a:r>
              <a:rPr lang="en-US" dirty="0"/>
              <a:t> classroom?</a:t>
            </a:r>
          </a:p>
          <a:p>
            <a:r>
              <a:rPr lang="en-US" dirty="0"/>
              <a:t>What ways were home language and culture used?</a:t>
            </a:r>
          </a:p>
          <a:p>
            <a:r>
              <a:rPr lang="en-US" dirty="0"/>
              <a:t>What scaffolds did you see?</a:t>
            </a:r>
          </a:p>
          <a:p>
            <a:r>
              <a:rPr lang="en-US" dirty="0"/>
              <a:t>How can these be used in hybrid &amp; remote instruction?</a:t>
            </a:r>
          </a:p>
          <a:p>
            <a:endParaRPr lang="en-US" dirty="0"/>
          </a:p>
        </p:txBody>
      </p:sp>
      <p:sp>
        <p:nvSpPr>
          <p:cNvPr id="6" name="Slide Number Placeholder 5">
            <a:extLst>
              <a:ext uri="{FF2B5EF4-FFF2-40B4-BE49-F238E27FC236}">
                <a16:creationId xmlns:a16="http://schemas.microsoft.com/office/drawing/2014/main" id="{631B1BD5-EC72-40E5-AE1D-D51E5A99CCB6}"/>
              </a:ext>
            </a:extLst>
          </p:cNvPr>
          <p:cNvSpPr>
            <a:spLocks noGrp="1"/>
          </p:cNvSpPr>
          <p:nvPr>
            <p:ph type="sldNum" sz="quarter" idx="14"/>
          </p:nvPr>
        </p:nvSpPr>
        <p:spPr/>
        <p:txBody>
          <a:bodyPr/>
          <a:lstStyle/>
          <a:p>
            <a:fld id="{B6FDC2BC-9D21-CA4B-9293-99A3AD770EFC}" type="slidenum">
              <a:rPr lang="en-US" smtClean="0"/>
              <a:pPr/>
              <a:t>13</a:t>
            </a:fld>
            <a:endParaRPr lang="en-US" dirty="0"/>
          </a:p>
        </p:txBody>
      </p:sp>
    </p:spTree>
    <p:extLst>
      <p:ext uri="{BB962C8B-B14F-4D97-AF65-F5344CB8AC3E}">
        <p14:creationId xmlns:p14="http://schemas.microsoft.com/office/powerpoint/2010/main" val="717087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D2C9-93E6-4F16-89B4-A1ADFC54C17D}"/>
              </a:ext>
            </a:extLst>
          </p:cNvPr>
          <p:cNvSpPr>
            <a:spLocks noGrp="1"/>
          </p:cNvSpPr>
          <p:nvPr>
            <p:ph type="title"/>
          </p:nvPr>
        </p:nvSpPr>
        <p:spPr>
          <a:xfrm>
            <a:off x="990600" y="2527852"/>
            <a:ext cx="8001000" cy="664797"/>
          </a:xfrm>
        </p:spPr>
        <p:txBody>
          <a:bodyPr wrap="square" anchor="t">
            <a:normAutofit/>
          </a:bodyPr>
          <a:lstStyle/>
          <a:p>
            <a:r>
              <a:rPr lang="en-US" dirty="0"/>
              <a:t>Debrief</a:t>
            </a:r>
          </a:p>
        </p:txBody>
      </p:sp>
      <p:sp>
        <p:nvSpPr>
          <p:cNvPr id="7" name="Slide Number Placeholder 6">
            <a:extLst>
              <a:ext uri="{FF2B5EF4-FFF2-40B4-BE49-F238E27FC236}">
                <a16:creationId xmlns:a16="http://schemas.microsoft.com/office/drawing/2014/main" id="{FE709DDF-2CBE-4724-AD58-007FA15B502D}"/>
              </a:ext>
            </a:extLst>
          </p:cNvPr>
          <p:cNvSpPr>
            <a:spLocks noGrp="1"/>
          </p:cNvSpPr>
          <p:nvPr>
            <p:ph type="sldNum" sz="quarter" idx="10"/>
          </p:nvPr>
        </p:nvSpPr>
        <p:spPr>
          <a:xfrm>
            <a:off x="533400" y="6477001"/>
            <a:ext cx="381000" cy="228600"/>
          </a:xfrm>
        </p:spPr>
        <p:txBody>
          <a:bodyPr anchor="t">
            <a:normAutofit/>
          </a:bodyPr>
          <a:lstStyle/>
          <a:p>
            <a:pPr>
              <a:spcAft>
                <a:spcPts val="600"/>
              </a:spcAft>
            </a:pPr>
            <a:fld id="{B6FDC2BC-9D21-CA4B-9293-99A3AD770EFC}" type="slidenum">
              <a:rPr lang="en-US" smtClean="0"/>
              <a:pPr>
                <a:spcAft>
                  <a:spcPts val="600"/>
                </a:spcAft>
              </a:pPr>
              <a:t>14</a:t>
            </a:fld>
            <a:endParaRPr lang="en-US"/>
          </a:p>
        </p:txBody>
      </p:sp>
      <p:sp>
        <p:nvSpPr>
          <p:cNvPr id="4" name="Content Placeholder 3">
            <a:extLst>
              <a:ext uri="{FF2B5EF4-FFF2-40B4-BE49-F238E27FC236}">
                <a16:creationId xmlns:a16="http://schemas.microsoft.com/office/drawing/2014/main" id="{251DCEEC-BB07-42A8-86C2-F939A846564F}"/>
              </a:ext>
            </a:extLst>
          </p:cNvPr>
          <p:cNvSpPr>
            <a:spLocks noGrp="1"/>
          </p:cNvSpPr>
          <p:nvPr>
            <p:ph sz="quarter" idx="11"/>
          </p:nvPr>
        </p:nvSpPr>
        <p:spPr>
          <a:xfrm>
            <a:off x="990600" y="3429000"/>
            <a:ext cx="8001000" cy="2286000"/>
          </a:xfrm>
        </p:spPr>
        <p:txBody>
          <a:bodyPr>
            <a:normAutofit/>
          </a:bodyPr>
          <a:lstStyle/>
          <a:p>
            <a:r>
              <a:rPr lang="en-US" dirty="0"/>
              <a:t>What were the big takeaways in your small group? </a:t>
            </a:r>
          </a:p>
          <a:p>
            <a:r>
              <a:rPr lang="en-US" dirty="0"/>
              <a:t>What are some things that your group wonders about? </a:t>
            </a:r>
          </a:p>
        </p:txBody>
      </p:sp>
    </p:spTree>
    <p:extLst>
      <p:ext uri="{BB962C8B-B14F-4D97-AF65-F5344CB8AC3E}">
        <p14:creationId xmlns:p14="http://schemas.microsoft.com/office/powerpoint/2010/main" val="414377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91A269-A948-9142-83E9-DBC65FABAA58}"/>
              </a:ext>
            </a:extLst>
          </p:cNvPr>
          <p:cNvSpPr>
            <a:spLocks noGrp="1"/>
          </p:cNvSpPr>
          <p:nvPr>
            <p:ph type="title"/>
          </p:nvPr>
        </p:nvSpPr>
        <p:spPr>
          <a:xfrm>
            <a:off x="0" y="533401"/>
            <a:ext cx="12192000" cy="914400"/>
          </a:xfrm>
        </p:spPr>
        <p:txBody>
          <a:bodyPr anchor="ctr">
            <a:normAutofit/>
          </a:bodyPr>
          <a:lstStyle/>
          <a:p>
            <a:r>
              <a:rPr lang="en-US" dirty="0"/>
              <a:t>For more information</a:t>
            </a:r>
          </a:p>
        </p:txBody>
      </p:sp>
      <p:sp>
        <p:nvSpPr>
          <p:cNvPr id="6" name="Content Placeholder 5">
            <a:extLst>
              <a:ext uri="{FF2B5EF4-FFF2-40B4-BE49-F238E27FC236}">
                <a16:creationId xmlns:a16="http://schemas.microsoft.com/office/drawing/2014/main" id="{D1D56205-C71B-534D-991C-3D667277015C}"/>
              </a:ext>
            </a:extLst>
          </p:cNvPr>
          <p:cNvSpPr>
            <a:spLocks noGrp="1"/>
          </p:cNvSpPr>
          <p:nvPr>
            <p:ph sz="quarter" idx="11"/>
          </p:nvPr>
        </p:nvSpPr>
        <p:spPr>
          <a:xfrm>
            <a:off x="533400" y="2514600"/>
            <a:ext cx="5334000" cy="3200400"/>
          </a:xfrm>
        </p:spPr>
        <p:txBody>
          <a:bodyPr>
            <a:normAutofit/>
          </a:bodyPr>
          <a:lstStyle/>
          <a:p>
            <a:r>
              <a:rPr lang="en-US" dirty="0"/>
              <a:t>Please check with your local </a:t>
            </a:r>
            <a:r>
              <a:rPr lang="en-US" dirty="0">
                <a:hlinkClick r:id="rId3"/>
              </a:rPr>
              <a:t>RBERN </a:t>
            </a:r>
            <a:endParaRPr lang="en-US" dirty="0"/>
          </a:p>
        </p:txBody>
      </p:sp>
      <p:pic>
        <p:nvPicPr>
          <p:cNvPr id="4" name="Picture 3" descr="Map of the New York State RBERN regions">
            <a:extLst>
              <a:ext uri="{FF2B5EF4-FFF2-40B4-BE49-F238E27FC236}">
                <a16:creationId xmlns:a16="http://schemas.microsoft.com/office/drawing/2014/main" id="{23D63F17-FC87-45C3-8846-D9DC34637097}"/>
              </a:ext>
            </a:extLst>
          </p:cNvPr>
          <p:cNvPicPr>
            <a:picLocks noChangeAspect="1"/>
          </p:cNvPicPr>
          <p:nvPr/>
        </p:nvPicPr>
        <p:blipFill>
          <a:blip r:embed="rId4"/>
          <a:stretch>
            <a:fillRect/>
          </a:stretch>
        </p:blipFill>
        <p:spPr>
          <a:xfrm>
            <a:off x="6324600" y="2641283"/>
            <a:ext cx="5334000" cy="2947034"/>
          </a:xfrm>
          <a:prstGeom prst="rect">
            <a:avLst/>
          </a:prstGeom>
          <a:noFill/>
        </p:spPr>
      </p:pic>
      <p:sp>
        <p:nvSpPr>
          <p:cNvPr id="3" name="Slide Number Placeholder 2">
            <a:extLst>
              <a:ext uri="{FF2B5EF4-FFF2-40B4-BE49-F238E27FC236}">
                <a16:creationId xmlns:a16="http://schemas.microsoft.com/office/drawing/2014/main" id="{E9467B08-47EB-5141-A23F-AC9926B82669}"/>
              </a:ext>
            </a:extLst>
          </p:cNvPr>
          <p:cNvSpPr>
            <a:spLocks noGrp="1"/>
          </p:cNvSpPr>
          <p:nvPr>
            <p:ph type="sldNum" sz="quarter" idx="14"/>
          </p:nvPr>
        </p:nvSpPr>
        <p:spPr>
          <a:xfrm>
            <a:off x="533400" y="6477001"/>
            <a:ext cx="381000" cy="228600"/>
          </a:xfrm>
        </p:spPr>
        <p:txBody>
          <a:bodyPr anchor="t">
            <a:normAutofit/>
          </a:bodyPr>
          <a:lstStyle/>
          <a:p>
            <a:pPr>
              <a:spcAft>
                <a:spcPts val="600"/>
              </a:spcAft>
            </a:pPr>
            <a:fld id="{B6FDC2BC-9D21-CA4B-9293-99A3AD770EFC}" type="slidenum">
              <a:rPr lang="en-US" smtClean="0"/>
              <a:pPr>
                <a:spcAft>
                  <a:spcPts val="600"/>
                </a:spcAft>
              </a:pPr>
              <a:t>15</a:t>
            </a:fld>
            <a:endParaRPr lang="en-US"/>
          </a:p>
        </p:txBody>
      </p:sp>
    </p:spTree>
    <p:extLst>
      <p:ext uri="{BB962C8B-B14F-4D97-AF65-F5344CB8AC3E}">
        <p14:creationId xmlns:p14="http://schemas.microsoft.com/office/powerpoint/2010/main" val="246871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E97B-E290-4A83-936D-A131456B9089}"/>
              </a:ext>
            </a:extLst>
          </p:cNvPr>
          <p:cNvSpPr>
            <a:spLocks noGrp="1"/>
          </p:cNvSpPr>
          <p:nvPr>
            <p:ph type="title"/>
          </p:nvPr>
        </p:nvSpPr>
        <p:spPr>
          <a:xfrm>
            <a:off x="990600" y="2527852"/>
            <a:ext cx="8001000" cy="664797"/>
          </a:xfrm>
        </p:spPr>
        <p:txBody>
          <a:bodyPr wrap="square" anchor="t">
            <a:normAutofit/>
          </a:bodyPr>
          <a:lstStyle/>
          <a:p>
            <a:r>
              <a:rPr lang="en-US" sz="4400" dirty="0"/>
              <a:t>Why have a round table now? </a:t>
            </a:r>
          </a:p>
        </p:txBody>
      </p:sp>
      <p:sp>
        <p:nvSpPr>
          <p:cNvPr id="6" name="Slide Number Placeholder 5">
            <a:extLst>
              <a:ext uri="{FF2B5EF4-FFF2-40B4-BE49-F238E27FC236}">
                <a16:creationId xmlns:a16="http://schemas.microsoft.com/office/drawing/2014/main" id="{10B5F211-5B64-4B66-8AAB-7E72A0300A3C}"/>
              </a:ext>
            </a:extLst>
          </p:cNvPr>
          <p:cNvSpPr>
            <a:spLocks noGrp="1"/>
          </p:cNvSpPr>
          <p:nvPr>
            <p:ph type="sldNum" sz="quarter" idx="10"/>
          </p:nvPr>
        </p:nvSpPr>
        <p:spPr>
          <a:xfrm>
            <a:off x="533400" y="6477001"/>
            <a:ext cx="381000" cy="228600"/>
          </a:xfrm>
        </p:spPr>
        <p:txBody>
          <a:bodyPr anchor="t">
            <a:normAutofit/>
          </a:bodyPr>
          <a:lstStyle/>
          <a:p>
            <a:pPr>
              <a:spcAft>
                <a:spcPts val="600"/>
              </a:spcAft>
            </a:pPr>
            <a:fld id="{B6FDC2BC-9D21-CA4B-9293-99A3AD770EFC}" type="slidenum">
              <a:rPr lang="en-US" smtClean="0"/>
              <a:pPr>
                <a:spcAft>
                  <a:spcPts val="600"/>
                </a:spcAft>
              </a:pPr>
              <a:t>2</a:t>
            </a:fld>
            <a:endParaRPr lang="en-US"/>
          </a:p>
        </p:txBody>
      </p:sp>
      <p:pic>
        <p:nvPicPr>
          <p:cNvPr id="8" name="Content Placeholder 7" descr="Person speaks to room full of people">
            <a:extLst>
              <a:ext uri="{FF2B5EF4-FFF2-40B4-BE49-F238E27FC236}">
                <a16:creationId xmlns:a16="http://schemas.microsoft.com/office/drawing/2014/main" id="{B57863DF-344F-4E84-99C1-6D4672BE74B2}"/>
              </a:ext>
            </a:extLst>
          </p:cNvPr>
          <p:cNvPicPr>
            <a:picLocks noGrp="1" noChangeAspect="1"/>
          </p:cNvPicPr>
          <p:nvPr>
            <p:ph sz="quarter" idx="11"/>
          </p:nvPr>
        </p:nvPicPr>
        <p:blipFill rotWithShape="1">
          <a:blip r:embed="rId3"/>
          <a:srcRect t="16936" r="2" b="40101"/>
          <a:stretch/>
        </p:blipFill>
        <p:spPr>
          <a:xfrm>
            <a:off x="990600" y="3429000"/>
            <a:ext cx="8001000" cy="2286000"/>
          </a:xfrm>
          <a:noFill/>
        </p:spPr>
      </p:pic>
    </p:spTree>
    <p:extLst>
      <p:ext uri="{BB962C8B-B14F-4D97-AF65-F5344CB8AC3E}">
        <p14:creationId xmlns:p14="http://schemas.microsoft.com/office/powerpoint/2010/main" val="3378160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A8E9-1A3B-4C30-9AE8-822D8283E0BC}"/>
              </a:ext>
            </a:extLst>
          </p:cNvPr>
          <p:cNvSpPr>
            <a:spLocks noGrp="1"/>
          </p:cNvSpPr>
          <p:nvPr>
            <p:ph type="title"/>
          </p:nvPr>
        </p:nvSpPr>
        <p:spPr/>
        <p:txBody>
          <a:bodyPr/>
          <a:lstStyle/>
          <a:p>
            <a:r>
              <a:rPr lang="en-US" dirty="0"/>
              <a:t>Session 1</a:t>
            </a:r>
          </a:p>
        </p:txBody>
      </p:sp>
      <p:sp>
        <p:nvSpPr>
          <p:cNvPr id="4" name="Content Placeholder 3">
            <a:extLst>
              <a:ext uri="{FF2B5EF4-FFF2-40B4-BE49-F238E27FC236}">
                <a16:creationId xmlns:a16="http://schemas.microsoft.com/office/drawing/2014/main" id="{90F076E1-3079-4B60-90E8-8F706CBEAAF4}"/>
              </a:ext>
            </a:extLst>
          </p:cNvPr>
          <p:cNvSpPr>
            <a:spLocks noGrp="1"/>
          </p:cNvSpPr>
          <p:nvPr>
            <p:ph sz="quarter" idx="11"/>
          </p:nvPr>
        </p:nvSpPr>
        <p:spPr/>
        <p:txBody>
          <a:bodyPr/>
          <a:lstStyle/>
          <a:p>
            <a:r>
              <a:rPr lang="en-US" dirty="0"/>
              <a:t>What is comprehensible input? </a:t>
            </a:r>
          </a:p>
        </p:txBody>
      </p:sp>
      <p:sp>
        <p:nvSpPr>
          <p:cNvPr id="5" name="Slide Number Placeholder 4">
            <a:extLst>
              <a:ext uri="{FF2B5EF4-FFF2-40B4-BE49-F238E27FC236}">
                <a16:creationId xmlns:a16="http://schemas.microsoft.com/office/drawing/2014/main" id="{D58106D9-A2FD-4774-BF3B-DFBCAD2959B4}"/>
              </a:ext>
            </a:extLst>
          </p:cNvPr>
          <p:cNvSpPr>
            <a:spLocks noGrp="1"/>
          </p:cNvSpPr>
          <p:nvPr>
            <p:ph type="sldNum" sz="quarter" idx="14"/>
          </p:nvPr>
        </p:nvSpPr>
        <p:spPr/>
        <p:txBody>
          <a:bodyPr/>
          <a:lstStyle/>
          <a:p>
            <a:fld id="{B6FDC2BC-9D21-CA4B-9293-99A3AD770EFC}" type="slidenum">
              <a:rPr lang="en-US" smtClean="0"/>
              <a:t>3</a:t>
            </a:fld>
            <a:endParaRPr lang="en-US" dirty="0"/>
          </a:p>
        </p:txBody>
      </p:sp>
      <p:sp>
        <p:nvSpPr>
          <p:cNvPr id="7" name="Content Placeholder 6">
            <a:extLst>
              <a:ext uri="{FF2B5EF4-FFF2-40B4-BE49-F238E27FC236}">
                <a16:creationId xmlns:a16="http://schemas.microsoft.com/office/drawing/2014/main" id="{F5411067-48B9-454B-8F1D-9E1F3E1DFA77}"/>
              </a:ext>
            </a:extLst>
          </p:cNvPr>
          <p:cNvSpPr>
            <a:spLocks noGrp="1"/>
          </p:cNvSpPr>
          <p:nvPr>
            <p:ph sz="quarter" idx="16"/>
          </p:nvPr>
        </p:nvSpPr>
        <p:spPr/>
        <p:txBody>
          <a:bodyPr/>
          <a:lstStyle/>
          <a:p>
            <a:r>
              <a:rPr lang="en-US" dirty="0"/>
              <a:t>How to convey context &amp; meaning without ‘explaining’? </a:t>
            </a:r>
          </a:p>
        </p:txBody>
      </p:sp>
    </p:spTree>
    <p:extLst>
      <p:ext uri="{BB962C8B-B14F-4D97-AF65-F5344CB8AC3E}">
        <p14:creationId xmlns:p14="http://schemas.microsoft.com/office/powerpoint/2010/main" val="335333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499E-A1C8-4043-B002-DB162AD564E6}"/>
              </a:ext>
            </a:extLst>
          </p:cNvPr>
          <p:cNvSpPr>
            <a:spLocks noGrp="1"/>
          </p:cNvSpPr>
          <p:nvPr>
            <p:ph type="title"/>
          </p:nvPr>
        </p:nvSpPr>
        <p:spPr/>
        <p:txBody>
          <a:bodyPr/>
          <a:lstStyle/>
          <a:p>
            <a:r>
              <a:rPr lang="en-US" dirty="0"/>
              <a:t>Session 2</a:t>
            </a:r>
          </a:p>
        </p:txBody>
      </p:sp>
      <p:sp>
        <p:nvSpPr>
          <p:cNvPr id="3" name="Content Placeholder 2">
            <a:extLst>
              <a:ext uri="{FF2B5EF4-FFF2-40B4-BE49-F238E27FC236}">
                <a16:creationId xmlns:a16="http://schemas.microsoft.com/office/drawing/2014/main" id="{C4C6DBEB-49F9-4EE7-ACB2-6AAB4011DA89}"/>
              </a:ext>
            </a:extLst>
          </p:cNvPr>
          <p:cNvSpPr>
            <a:spLocks noGrp="1"/>
          </p:cNvSpPr>
          <p:nvPr>
            <p:ph sz="quarter" idx="10"/>
          </p:nvPr>
        </p:nvSpPr>
        <p:spPr/>
        <p:txBody>
          <a:bodyPr/>
          <a:lstStyle/>
          <a:p>
            <a:r>
              <a:rPr lang="en-US" dirty="0"/>
              <a:t>Best way to use home language supports? </a:t>
            </a:r>
          </a:p>
        </p:txBody>
      </p:sp>
      <p:pic>
        <p:nvPicPr>
          <p:cNvPr id="8" name="Online Media 7" title="Chinese Introduction to Models in Science (今天我们将讨论并向您展示如何绘制科学模型。)">
            <a:hlinkClick r:id="" action="ppaction://media"/>
            <a:extLst>
              <a:ext uri="{FF2B5EF4-FFF2-40B4-BE49-F238E27FC236}">
                <a16:creationId xmlns:a16="http://schemas.microsoft.com/office/drawing/2014/main" id="{59282C31-D118-40C4-8396-06B85C0927D0}"/>
              </a:ext>
            </a:extLst>
          </p:cNvPr>
          <p:cNvPicPr>
            <a:picLocks noGrp="1" noRot="1" noChangeAspect="1"/>
          </p:cNvPicPr>
          <p:nvPr>
            <p:ph sz="quarter" idx="11"/>
            <a:videoFile r:link="rId1"/>
          </p:nvPr>
        </p:nvPicPr>
        <p:blipFill>
          <a:blip r:embed="rId4"/>
          <a:stretch>
            <a:fillRect/>
          </a:stretch>
        </p:blipFill>
        <p:spPr>
          <a:xfrm>
            <a:off x="3429000" y="2514600"/>
            <a:ext cx="4267200" cy="3200400"/>
          </a:xfrm>
          <a:prstGeom prst="rect">
            <a:avLst/>
          </a:prstGeom>
        </p:spPr>
      </p:pic>
      <p:sp>
        <p:nvSpPr>
          <p:cNvPr id="6" name="Content Placeholder 5">
            <a:extLst>
              <a:ext uri="{FF2B5EF4-FFF2-40B4-BE49-F238E27FC236}">
                <a16:creationId xmlns:a16="http://schemas.microsoft.com/office/drawing/2014/main" id="{0D9EE16D-1C7A-44F5-8B24-BA6AF2A620ED}"/>
              </a:ext>
            </a:extLst>
          </p:cNvPr>
          <p:cNvSpPr>
            <a:spLocks noGrp="1"/>
          </p:cNvSpPr>
          <p:nvPr>
            <p:ph sz="quarter" idx="13"/>
          </p:nvPr>
        </p:nvSpPr>
        <p:spPr>
          <a:xfrm>
            <a:off x="533400" y="5955267"/>
            <a:ext cx="11125200" cy="369332"/>
          </a:xfrm>
        </p:spPr>
        <p:txBody>
          <a:bodyPr/>
          <a:lstStyle/>
          <a:p>
            <a:r>
              <a:rPr lang="en-US" u="sng" dirty="0">
                <a:solidFill>
                  <a:schemeClr val="hlink"/>
                </a:solidFill>
                <a:hlinkClick r:id="rId5"/>
              </a:rPr>
              <a:t>https://www.youtube.com/watch?v=8b7EJmS9A0g</a:t>
            </a:r>
            <a:endParaRPr lang="en-US" dirty="0"/>
          </a:p>
        </p:txBody>
      </p:sp>
      <p:sp>
        <p:nvSpPr>
          <p:cNvPr id="7" name="Slide Number Placeholder 6">
            <a:extLst>
              <a:ext uri="{FF2B5EF4-FFF2-40B4-BE49-F238E27FC236}">
                <a16:creationId xmlns:a16="http://schemas.microsoft.com/office/drawing/2014/main" id="{5100DCB2-59A0-4FA2-BB8D-081C0A74A253}"/>
              </a:ext>
            </a:extLst>
          </p:cNvPr>
          <p:cNvSpPr>
            <a:spLocks noGrp="1"/>
          </p:cNvSpPr>
          <p:nvPr>
            <p:ph type="sldNum" sz="quarter" idx="14"/>
          </p:nvPr>
        </p:nvSpPr>
        <p:spPr/>
        <p:txBody>
          <a:bodyPr/>
          <a:lstStyle/>
          <a:p>
            <a:fld id="{B6FDC2BC-9D21-CA4B-9293-99A3AD770EFC}" type="slidenum">
              <a:rPr lang="en-US" smtClean="0"/>
              <a:t>4</a:t>
            </a:fld>
            <a:endParaRPr lang="en-US" dirty="0"/>
          </a:p>
        </p:txBody>
      </p:sp>
    </p:spTree>
    <p:extLst>
      <p:ext uri="{BB962C8B-B14F-4D97-AF65-F5344CB8AC3E}">
        <p14:creationId xmlns:p14="http://schemas.microsoft.com/office/powerpoint/2010/main" val="5376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18DD-B2E9-43ED-A3DE-2BEB83430132}"/>
              </a:ext>
            </a:extLst>
          </p:cNvPr>
          <p:cNvSpPr>
            <a:spLocks noGrp="1"/>
          </p:cNvSpPr>
          <p:nvPr>
            <p:ph type="title"/>
          </p:nvPr>
        </p:nvSpPr>
        <p:spPr/>
        <p:txBody>
          <a:bodyPr/>
          <a:lstStyle/>
          <a:p>
            <a:r>
              <a:rPr lang="en-US" dirty="0"/>
              <a:t>What are some of the challenges regarding home language support? </a:t>
            </a:r>
          </a:p>
        </p:txBody>
      </p:sp>
      <p:sp>
        <p:nvSpPr>
          <p:cNvPr id="3" name="Slide Number Placeholder 2">
            <a:extLst>
              <a:ext uri="{FF2B5EF4-FFF2-40B4-BE49-F238E27FC236}">
                <a16:creationId xmlns:a16="http://schemas.microsoft.com/office/drawing/2014/main" id="{B7DD6F4F-4F12-475B-8FF2-330A491FC0D7}"/>
              </a:ext>
            </a:extLst>
          </p:cNvPr>
          <p:cNvSpPr>
            <a:spLocks noGrp="1"/>
          </p:cNvSpPr>
          <p:nvPr>
            <p:ph type="sldNum" sz="quarter" idx="10"/>
          </p:nvPr>
        </p:nvSpPr>
        <p:spPr/>
        <p:txBody>
          <a:bodyPr/>
          <a:lstStyle/>
          <a:p>
            <a:fld id="{B6FDC2BC-9D21-CA4B-9293-99A3AD770EFC}" type="slidenum">
              <a:rPr lang="en-US" smtClean="0"/>
              <a:pPr/>
              <a:t>5</a:t>
            </a:fld>
            <a:endParaRPr lang="en-US" dirty="0"/>
          </a:p>
        </p:txBody>
      </p:sp>
    </p:spTree>
    <p:extLst>
      <p:ext uri="{BB962C8B-B14F-4D97-AF65-F5344CB8AC3E}">
        <p14:creationId xmlns:p14="http://schemas.microsoft.com/office/powerpoint/2010/main" val="4114806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affolding against a building">
            <a:extLst>
              <a:ext uri="{FF2B5EF4-FFF2-40B4-BE49-F238E27FC236}">
                <a16:creationId xmlns:a16="http://schemas.microsoft.com/office/drawing/2014/main" id="{563F72EF-86CE-4571-9813-CC9122BCAEF5}"/>
              </a:ext>
            </a:extLst>
          </p:cNvPr>
          <p:cNvPicPr>
            <a:picLocks noGrp="1" noChangeAspect="1"/>
          </p:cNvPicPr>
          <p:nvPr>
            <p:ph type="pic" sz="quarter" idx="15"/>
          </p:nvPr>
        </p:nvPicPr>
        <p:blipFill rotWithShape="1">
          <a:blip r:embed="rId3"/>
          <a:srcRect b="22285"/>
          <a:stretch/>
        </p:blipFill>
        <p:spPr>
          <a:xfrm>
            <a:off x="20" y="533400"/>
            <a:ext cx="12191980" cy="6324600"/>
          </a:xfrm>
          <a:noFill/>
        </p:spPr>
      </p:pic>
      <p:sp>
        <p:nvSpPr>
          <p:cNvPr id="2" name="Title 1">
            <a:extLst>
              <a:ext uri="{FF2B5EF4-FFF2-40B4-BE49-F238E27FC236}">
                <a16:creationId xmlns:a16="http://schemas.microsoft.com/office/drawing/2014/main" id="{403CA8E9-1A3B-4C30-9AE8-822D8283E0BC}"/>
              </a:ext>
            </a:extLst>
          </p:cNvPr>
          <p:cNvSpPr>
            <a:spLocks noGrp="1"/>
          </p:cNvSpPr>
          <p:nvPr>
            <p:ph type="title"/>
          </p:nvPr>
        </p:nvSpPr>
        <p:spPr>
          <a:xfrm>
            <a:off x="7239000" y="1063752"/>
            <a:ext cx="4419600" cy="1623846"/>
          </a:xfrm>
        </p:spPr>
        <p:txBody>
          <a:bodyPr anchor="ctr">
            <a:normAutofit/>
          </a:bodyPr>
          <a:lstStyle/>
          <a:p>
            <a:r>
              <a:rPr lang="en-US" sz="3700"/>
              <a:t>Session 3: Scaffolding</a:t>
            </a:r>
          </a:p>
        </p:txBody>
      </p:sp>
      <p:sp>
        <p:nvSpPr>
          <p:cNvPr id="4" name="Content Placeholder 3">
            <a:extLst>
              <a:ext uri="{FF2B5EF4-FFF2-40B4-BE49-F238E27FC236}">
                <a16:creationId xmlns:a16="http://schemas.microsoft.com/office/drawing/2014/main" id="{90F076E1-3079-4B60-90E8-8F706CBEAAF4}"/>
              </a:ext>
            </a:extLst>
          </p:cNvPr>
          <p:cNvSpPr>
            <a:spLocks noGrp="1"/>
          </p:cNvSpPr>
          <p:nvPr>
            <p:ph sz="quarter" idx="11"/>
          </p:nvPr>
        </p:nvSpPr>
        <p:spPr>
          <a:xfrm>
            <a:off x="7239000" y="2687598"/>
            <a:ext cx="4419600" cy="3408402"/>
          </a:xfrm>
        </p:spPr>
        <p:txBody>
          <a:bodyPr>
            <a:normAutofit/>
          </a:bodyPr>
          <a:lstStyle/>
          <a:p>
            <a:r>
              <a:rPr lang="en-US" dirty="0"/>
              <a:t>What is scaffolding? </a:t>
            </a:r>
          </a:p>
        </p:txBody>
      </p:sp>
      <p:sp>
        <p:nvSpPr>
          <p:cNvPr id="5" name="Slide Number Placeholder 4">
            <a:extLst>
              <a:ext uri="{FF2B5EF4-FFF2-40B4-BE49-F238E27FC236}">
                <a16:creationId xmlns:a16="http://schemas.microsoft.com/office/drawing/2014/main" id="{D58106D9-A2FD-4774-BF3B-DFBCAD2959B4}"/>
              </a:ext>
            </a:extLst>
          </p:cNvPr>
          <p:cNvSpPr>
            <a:spLocks noGrp="1"/>
          </p:cNvSpPr>
          <p:nvPr>
            <p:ph type="sldNum" sz="quarter" idx="14"/>
          </p:nvPr>
        </p:nvSpPr>
        <p:spPr>
          <a:xfrm>
            <a:off x="533400" y="6477001"/>
            <a:ext cx="381000" cy="228600"/>
          </a:xfrm>
        </p:spPr>
        <p:txBody>
          <a:bodyPr anchor="t">
            <a:normAutofit/>
          </a:bodyPr>
          <a:lstStyle/>
          <a:p>
            <a:pPr>
              <a:spcAft>
                <a:spcPts val="600"/>
              </a:spcAft>
            </a:pPr>
            <a:fld id="{B6FDC2BC-9D21-CA4B-9293-99A3AD770EFC}" type="slidenum">
              <a:rPr lang="en-US" smtClean="0"/>
              <a:pPr>
                <a:spcAft>
                  <a:spcPts val="600"/>
                </a:spcAft>
              </a:pPr>
              <a:t>6</a:t>
            </a:fld>
            <a:endParaRPr lang="en-US"/>
          </a:p>
        </p:txBody>
      </p:sp>
    </p:spTree>
    <p:extLst>
      <p:ext uri="{BB962C8B-B14F-4D97-AF65-F5344CB8AC3E}">
        <p14:creationId xmlns:p14="http://schemas.microsoft.com/office/powerpoint/2010/main" val="50268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8D169-8275-4A49-A04E-BD92C872F506}"/>
              </a:ext>
            </a:extLst>
          </p:cNvPr>
          <p:cNvSpPr>
            <a:spLocks noGrp="1"/>
          </p:cNvSpPr>
          <p:nvPr>
            <p:ph type="title"/>
          </p:nvPr>
        </p:nvSpPr>
        <p:spPr>
          <a:xfrm>
            <a:off x="990601" y="1143000"/>
            <a:ext cx="4648200" cy="3200400"/>
          </a:xfrm>
        </p:spPr>
        <p:txBody>
          <a:bodyPr anchor="ctr">
            <a:normAutofit/>
          </a:bodyPr>
          <a:lstStyle/>
          <a:p>
            <a:r>
              <a:rPr lang="en-US"/>
              <a:t>Materials and Resources Scaffolds</a:t>
            </a:r>
          </a:p>
        </p:txBody>
      </p:sp>
      <p:sp>
        <p:nvSpPr>
          <p:cNvPr id="4" name="Content Placeholder 3">
            <a:extLst>
              <a:ext uri="{FF2B5EF4-FFF2-40B4-BE49-F238E27FC236}">
                <a16:creationId xmlns:a16="http://schemas.microsoft.com/office/drawing/2014/main" id="{16C28A46-06D4-4BFB-8A79-A0993CB1776E}"/>
              </a:ext>
            </a:extLst>
          </p:cNvPr>
          <p:cNvSpPr>
            <a:spLocks noGrp="1"/>
          </p:cNvSpPr>
          <p:nvPr>
            <p:ph sz="quarter" idx="11"/>
          </p:nvPr>
        </p:nvSpPr>
        <p:spPr>
          <a:xfrm>
            <a:off x="6324600" y="1143000"/>
            <a:ext cx="5334000" cy="4572000"/>
          </a:xfrm>
        </p:spPr>
        <p:txBody>
          <a:bodyPr>
            <a:normAutofit/>
          </a:bodyPr>
          <a:lstStyle/>
          <a:p>
            <a:r>
              <a:rPr lang="en-US" sz="2600"/>
              <a:t>Graphic organizers</a:t>
            </a:r>
          </a:p>
          <a:p>
            <a:r>
              <a:rPr lang="en-US" sz="2600"/>
              <a:t>English and/or bilingual glossaries</a:t>
            </a:r>
          </a:p>
          <a:p>
            <a:r>
              <a:rPr lang="en-US" sz="2600"/>
              <a:t>English and/or bilingual dictionaries</a:t>
            </a:r>
          </a:p>
          <a:p>
            <a:r>
              <a:rPr lang="en-US" sz="2600"/>
              <a:t>Home language materials</a:t>
            </a:r>
          </a:p>
          <a:p>
            <a:r>
              <a:rPr lang="en-US" sz="2600"/>
              <a:t>Sentence frames, sentence stems, and paragraph frames</a:t>
            </a:r>
          </a:p>
          <a:p>
            <a:r>
              <a:rPr lang="en-US" sz="2600"/>
              <a:t>Visuals</a:t>
            </a:r>
          </a:p>
          <a:p>
            <a:r>
              <a:rPr lang="en-US" sz="2600"/>
              <a:t>Word banks or word walls</a:t>
            </a:r>
          </a:p>
        </p:txBody>
      </p:sp>
      <p:sp>
        <p:nvSpPr>
          <p:cNvPr id="7" name="Slide Number Placeholder 6">
            <a:extLst>
              <a:ext uri="{FF2B5EF4-FFF2-40B4-BE49-F238E27FC236}">
                <a16:creationId xmlns:a16="http://schemas.microsoft.com/office/drawing/2014/main" id="{05A496C8-CEE6-4C13-B6DD-B9345540E371}"/>
              </a:ext>
            </a:extLst>
          </p:cNvPr>
          <p:cNvSpPr>
            <a:spLocks noGrp="1"/>
          </p:cNvSpPr>
          <p:nvPr>
            <p:ph type="sldNum" sz="quarter" idx="14"/>
          </p:nvPr>
        </p:nvSpPr>
        <p:spPr>
          <a:xfrm>
            <a:off x="533400" y="6477001"/>
            <a:ext cx="381000" cy="228600"/>
          </a:xfrm>
        </p:spPr>
        <p:txBody>
          <a:bodyPr anchor="t">
            <a:normAutofit/>
          </a:bodyPr>
          <a:lstStyle/>
          <a:p>
            <a:pPr>
              <a:spcAft>
                <a:spcPts val="600"/>
              </a:spcAft>
            </a:pPr>
            <a:fld id="{B6FDC2BC-9D21-CA4B-9293-99A3AD770EFC}" type="slidenum">
              <a:rPr lang="en-US" smtClean="0"/>
              <a:pPr>
                <a:spcAft>
                  <a:spcPts val="600"/>
                </a:spcAft>
              </a:pPr>
              <a:t>7</a:t>
            </a:fld>
            <a:endParaRPr lang="en-US"/>
          </a:p>
        </p:txBody>
      </p:sp>
    </p:spTree>
    <p:extLst>
      <p:ext uri="{BB962C8B-B14F-4D97-AF65-F5344CB8AC3E}">
        <p14:creationId xmlns:p14="http://schemas.microsoft.com/office/powerpoint/2010/main" val="21814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8D169-8275-4A49-A04E-BD92C872F506}"/>
              </a:ext>
            </a:extLst>
          </p:cNvPr>
          <p:cNvSpPr>
            <a:spLocks noGrp="1"/>
          </p:cNvSpPr>
          <p:nvPr>
            <p:ph type="title"/>
          </p:nvPr>
        </p:nvSpPr>
        <p:spPr>
          <a:xfrm>
            <a:off x="990601" y="1143000"/>
            <a:ext cx="4648200" cy="3200400"/>
          </a:xfrm>
        </p:spPr>
        <p:txBody>
          <a:bodyPr anchor="ctr">
            <a:normAutofit/>
          </a:bodyPr>
          <a:lstStyle/>
          <a:p>
            <a:r>
              <a:rPr lang="en-US" dirty="0"/>
              <a:t>Instructional Scaffolds</a:t>
            </a:r>
          </a:p>
        </p:txBody>
      </p:sp>
      <p:sp>
        <p:nvSpPr>
          <p:cNvPr id="4" name="Content Placeholder 3">
            <a:extLst>
              <a:ext uri="{FF2B5EF4-FFF2-40B4-BE49-F238E27FC236}">
                <a16:creationId xmlns:a16="http://schemas.microsoft.com/office/drawing/2014/main" id="{16C28A46-06D4-4BFB-8A79-A0993CB1776E}"/>
              </a:ext>
            </a:extLst>
          </p:cNvPr>
          <p:cNvSpPr>
            <a:spLocks noGrp="1"/>
          </p:cNvSpPr>
          <p:nvPr>
            <p:ph sz="quarter" idx="11"/>
          </p:nvPr>
        </p:nvSpPr>
        <p:spPr>
          <a:xfrm>
            <a:off x="6324600" y="1143000"/>
            <a:ext cx="5334000" cy="4572000"/>
          </a:xfrm>
        </p:spPr>
        <p:txBody>
          <a:bodyPr>
            <a:normAutofit/>
          </a:bodyPr>
          <a:lstStyle/>
          <a:p>
            <a:r>
              <a:rPr lang="en-US" dirty="0"/>
              <a:t>Preidentified and </a:t>
            </a:r>
            <a:r>
              <a:rPr lang="en-US" dirty="0" err="1"/>
              <a:t>pretaught</a:t>
            </a:r>
            <a:r>
              <a:rPr lang="en-US" dirty="0"/>
              <a:t> vocabulary</a:t>
            </a:r>
          </a:p>
          <a:p>
            <a:r>
              <a:rPr lang="en-US" dirty="0"/>
              <a:t>Concise instruction of background knowledge</a:t>
            </a:r>
          </a:p>
          <a:p>
            <a:r>
              <a:rPr lang="en-US" dirty="0"/>
              <a:t>Reduced linguistic load, repetition, paraphrasing, and modeling</a:t>
            </a:r>
          </a:p>
        </p:txBody>
      </p:sp>
      <p:sp>
        <p:nvSpPr>
          <p:cNvPr id="7" name="Slide Number Placeholder 6">
            <a:extLst>
              <a:ext uri="{FF2B5EF4-FFF2-40B4-BE49-F238E27FC236}">
                <a16:creationId xmlns:a16="http://schemas.microsoft.com/office/drawing/2014/main" id="{05A496C8-CEE6-4C13-B6DD-B9345540E371}"/>
              </a:ext>
            </a:extLst>
          </p:cNvPr>
          <p:cNvSpPr>
            <a:spLocks noGrp="1"/>
          </p:cNvSpPr>
          <p:nvPr>
            <p:ph type="sldNum" sz="quarter" idx="14"/>
          </p:nvPr>
        </p:nvSpPr>
        <p:spPr>
          <a:xfrm>
            <a:off x="533400" y="6477001"/>
            <a:ext cx="381000" cy="228600"/>
          </a:xfrm>
        </p:spPr>
        <p:txBody>
          <a:bodyPr anchor="t">
            <a:normAutofit/>
          </a:bodyPr>
          <a:lstStyle/>
          <a:p>
            <a:pPr>
              <a:spcAft>
                <a:spcPts val="600"/>
              </a:spcAft>
            </a:pPr>
            <a:fld id="{B6FDC2BC-9D21-CA4B-9293-99A3AD770EFC}" type="slidenum">
              <a:rPr lang="en-US" smtClean="0"/>
              <a:pPr>
                <a:spcAft>
                  <a:spcPts val="600"/>
                </a:spcAft>
              </a:pPr>
              <a:t>8</a:t>
            </a:fld>
            <a:endParaRPr lang="en-US"/>
          </a:p>
        </p:txBody>
      </p:sp>
    </p:spTree>
    <p:extLst>
      <p:ext uri="{BB962C8B-B14F-4D97-AF65-F5344CB8AC3E}">
        <p14:creationId xmlns:p14="http://schemas.microsoft.com/office/powerpoint/2010/main" val="290183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5DF6-DA33-4CE6-A551-2C3CC41AFCEA}"/>
              </a:ext>
            </a:extLst>
          </p:cNvPr>
          <p:cNvSpPr>
            <a:spLocks noGrp="1"/>
          </p:cNvSpPr>
          <p:nvPr>
            <p:ph type="title"/>
          </p:nvPr>
        </p:nvSpPr>
        <p:spPr>
          <a:xfrm>
            <a:off x="990601" y="381000"/>
            <a:ext cx="4648200" cy="3200400"/>
          </a:xfrm>
        </p:spPr>
        <p:txBody>
          <a:bodyPr/>
          <a:lstStyle/>
          <a:p>
            <a:r>
              <a:rPr lang="en-US" dirty="0"/>
              <a:t>Grouping Scaffolds</a:t>
            </a:r>
          </a:p>
        </p:txBody>
      </p:sp>
      <p:sp>
        <p:nvSpPr>
          <p:cNvPr id="3" name="Content Placeholder 2">
            <a:extLst>
              <a:ext uri="{FF2B5EF4-FFF2-40B4-BE49-F238E27FC236}">
                <a16:creationId xmlns:a16="http://schemas.microsoft.com/office/drawing/2014/main" id="{950FB2F8-EAE0-4ACC-A87C-9CD44A9CA18B}"/>
              </a:ext>
            </a:extLst>
          </p:cNvPr>
          <p:cNvSpPr>
            <a:spLocks noGrp="1"/>
          </p:cNvSpPr>
          <p:nvPr>
            <p:ph sz="quarter" idx="10"/>
          </p:nvPr>
        </p:nvSpPr>
        <p:spPr>
          <a:xfrm>
            <a:off x="990601" y="3352800"/>
            <a:ext cx="4648200" cy="2462213"/>
          </a:xfrm>
        </p:spPr>
        <p:txBody>
          <a:bodyPr/>
          <a:lstStyle/>
          <a:p>
            <a:pPr marL="457200" indent="-457200" algn="l">
              <a:buFont typeface="Arial" panose="020B0604020202020204" pitchFamily="34" charset="0"/>
              <a:buChar char="•"/>
            </a:pPr>
            <a:r>
              <a:rPr lang="en-US" dirty="0"/>
              <a:t>Structured pair work</a:t>
            </a:r>
          </a:p>
          <a:p>
            <a:pPr marL="457200" indent="-457200" algn="l">
              <a:buFont typeface="Arial" panose="020B0604020202020204" pitchFamily="34" charset="0"/>
              <a:buChar char="•"/>
            </a:pPr>
            <a:r>
              <a:rPr lang="en-US" dirty="0"/>
              <a:t>Structured small-group work</a:t>
            </a:r>
          </a:p>
          <a:p>
            <a:pPr marL="457200" indent="-457200" algn="l">
              <a:buFont typeface="Arial" panose="020B0604020202020204" pitchFamily="34" charset="0"/>
              <a:buChar char="•"/>
            </a:pPr>
            <a:r>
              <a:rPr lang="en-US" dirty="0"/>
              <a:t>Teacher-led small-group work</a:t>
            </a:r>
          </a:p>
        </p:txBody>
      </p:sp>
      <p:pic>
        <p:nvPicPr>
          <p:cNvPr id="8" name="Content Placeholder 7" descr="Screenshot of a graphic showing Group Work Roles">
            <a:extLst>
              <a:ext uri="{FF2B5EF4-FFF2-40B4-BE49-F238E27FC236}">
                <a16:creationId xmlns:a16="http://schemas.microsoft.com/office/drawing/2014/main" id="{D3FC8325-8895-477E-BE6F-B0A0878F233A}"/>
              </a:ext>
            </a:extLst>
          </p:cNvPr>
          <p:cNvPicPr>
            <a:picLocks noGrp="1" noChangeAspect="1"/>
          </p:cNvPicPr>
          <p:nvPr>
            <p:ph sz="quarter" idx="11"/>
          </p:nvPr>
        </p:nvPicPr>
        <p:blipFill>
          <a:blip r:embed="rId3"/>
          <a:stretch>
            <a:fillRect/>
          </a:stretch>
        </p:blipFill>
        <p:spPr>
          <a:xfrm>
            <a:off x="6324600" y="1679958"/>
            <a:ext cx="5334000" cy="3498084"/>
          </a:xfrm>
        </p:spPr>
      </p:pic>
      <p:sp>
        <p:nvSpPr>
          <p:cNvPr id="6" name="Slide Number Placeholder 5">
            <a:extLst>
              <a:ext uri="{FF2B5EF4-FFF2-40B4-BE49-F238E27FC236}">
                <a16:creationId xmlns:a16="http://schemas.microsoft.com/office/drawing/2014/main" id="{FD9BAD4E-28D1-492E-AA1B-2DD519B4719B}"/>
              </a:ext>
            </a:extLst>
          </p:cNvPr>
          <p:cNvSpPr>
            <a:spLocks noGrp="1"/>
          </p:cNvSpPr>
          <p:nvPr>
            <p:ph type="sldNum" sz="quarter" idx="14"/>
          </p:nvPr>
        </p:nvSpPr>
        <p:spPr/>
        <p:txBody>
          <a:bodyPr/>
          <a:lstStyle/>
          <a:p>
            <a:fld id="{B6FDC2BC-9D21-CA4B-9293-99A3AD770EFC}" type="slidenum">
              <a:rPr lang="en-US" smtClean="0"/>
              <a:pPr/>
              <a:t>9</a:t>
            </a:fld>
            <a:endParaRPr lang="en-US" dirty="0"/>
          </a:p>
        </p:txBody>
      </p:sp>
    </p:spTree>
    <p:extLst>
      <p:ext uri="{BB962C8B-B14F-4D97-AF65-F5344CB8AC3E}">
        <p14:creationId xmlns:p14="http://schemas.microsoft.com/office/powerpoint/2010/main" val="2856085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57130_crb-pres-eTeachNY-template_R6" id="{22DCBB94-C8C7-4147-960B-01BED1415FA9}" vid="{35F3F3BC-00CA-F14A-9438-13FA60A179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06BD98-E608-40A1-98A8-93D5976215CA}">
  <ds:schemaRefs>
    <ds:schemaRef ds:uri="http://schemas.microsoft.com/sharepoint/v3/contenttype/forms"/>
  </ds:schemaRefs>
</ds:datastoreItem>
</file>

<file path=customXml/itemProps2.xml><?xml version="1.0" encoding="utf-8"?>
<ds:datastoreItem xmlns:ds="http://schemas.openxmlformats.org/officeDocument/2006/customXml" ds:itemID="{6A86D9CC-0D9D-4BFE-B3F3-26F480BF8C8A}">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Template-PPT</Template>
  <TotalTime>100</TotalTime>
  <Words>1545</Words>
  <Application>Microsoft Office PowerPoint</Application>
  <PresentationFormat>Widescreen</PresentationFormat>
  <Paragraphs>154</Paragraphs>
  <Slides>15</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Tw Cen MT</vt:lpstr>
      <vt:lpstr>Wingdings</vt:lpstr>
      <vt:lpstr>Wingdings 3</vt:lpstr>
      <vt:lpstr>ModernClassicBlock-3</vt:lpstr>
      <vt:lpstr>Round Table for Applying Key Instructional Strategies for ELLs/MLs</vt:lpstr>
      <vt:lpstr>Why have a round table now? </vt:lpstr>
      <vt:lpstr>Session 1</vt:lpstr>
      <vt:lpstr>Session 2</vt:lpstr>
      <vt:lpstr>What are some of the challenges regarding home language support? </vt:lpstr>
      <vt:lpstr>Session 3: Scaffolding</vt:lpstr>
      <vt:lpstr>Materials and Resources Scaffolds</vt:lpstr>
      <vt:lpstr>Instructional Scaffolds</vt:lpstr>
      <vt:lpstr>Grouping Scaffolds</vt:lpstr>
      <vt:lpstr>What does a teacher need to know in order to scaffold appropriately? </vt:lpstr>
      <vt:lpstr>Elevator Pitch</vt:lpstr>
      <vt:lpstr>Example: Video</vt:lpstr>
      <vt:lpstr>Small Group Discussion</vt:lpstr>
      <vt:lpstr>Debrief</vt:lpstr>
      <vt:lpstr>For more information</vt:lpstr>
    </vt:vector>
  </TitlesOfParts>
  <Manager/>
  <Company>eTeachNY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presentation title slide</dc:title>
  <dc:subject/>
  <dc:creator>Emily Popek</dc:creator>
  <cp:keywords>Accessibility, Virtual, Environment</cp:keywords>
  <dc:description/>
  <cp:lastModifiedBy>Emily Popek</cp:lastModifiedBy>
  <cp:revision>7</cp:revision>
  <dcterms:created xsi:type="dcterms:W3CDTF">2021-05-03T19:43:32Z</dcterms:created>
  <dcterms:modified xsi:type="dcterms:W3CDTF">2021-05-04T16:14:06Z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