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j9Chbj1RtdQTBL7U+mbNSGKV6y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A306A7-504A-4453-AB8D-D7F3EB8E0B56}">
  <a:tblStyle styleId="{16A306A7-504A-4453-AB8D-D7F3EB8E0B56}"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6B24BDA-CF83-4A3C-B153-C899C53950C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96" y="3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Opening slide. Facilitator might have this opening slide showing 15 minutes prior to the start of the session as participants join the virtual room. A few minutes before the start of the session, move to slide 2.</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3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3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3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4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4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4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4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4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4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4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4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4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5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5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5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5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5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5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5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5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5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5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6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p6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6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p6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6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p6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6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6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p6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p6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p7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p7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7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7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p7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p7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p7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p7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7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7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8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p8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p8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p8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p8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3" name="Google Shape;733;p8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p8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9" name="Google Shape;769;p8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7" name="Google Shape;787;p8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p8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sz="1100" i="1"/>
              <a:t>Effects of Systematic Formative Evaluation:  A Meta-Analysis,</a:t>
            </a:r>
            <a:r>
              <a:rPr lang="en" sz="1100"/>
              <a:t> by Fuchs &amp; Fuchs; Exceptional Children, Vol. 53, No. 3, pp. 199-208, 1986. The Council for Exceptional Children</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p9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9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4100"/>
              <a:buNone/>
              <a:defRPr sz="4100" b="1">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
          <p:cNvSpPr txBox="1">
            <a:spLocks noGrp="1"/>
          </p:cNvSpPr>
          <p:nvPr>
            <p:ph type="subTitle" idx="1"/>
          </p:nvPr>
        </p:nvSpPr>
        <p:spPr>
          <a:xfrm>
            <a:off x="1874520" y="4346100"/>
            <a:ext cx="5483400" cy="3936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600"/>
              </a:spcBef>
              <a:spcAft>
                <a:spcPts val="0"/>
              </a:spcAft>
              <a:buSzPts val="2800"/>
              <a:buNone/>
              <a:defRPr sz="2800"/>
            </a:lvl7pPr>
            <a:lvl8pPr lvl="7" algn="ctr">
              <a:lnSpc>
                <a:spcPct val="100000"/>
              </a:lnSpc>
              <a:spcBef>
                <a:spcPts val="600"/>
              </a:spcBef>
              <a:spcAft>
                <a:spcPts val="0"/>
              </a:spcAft>
              <a:buSzPts val="2800"/>
              <a:buNone/>
              <a:defRPr sz="2800"/>
            </a:lvl8pPr>
            <a:lvl9pPr lvl="8" algn="ctr">
              <a:lnSpc>
                <a:spcPct val="100000"/>
              </a:lnSpc>
              <a:spcBef>
                <a:spcPts val="600"/>
              </a:spcBef>
              <a:spcAft>
                <a:spcPts val="0"/>
              </a:spcAft>
              <a:buSzPts val="2800"/>
              <a:buNone/>
              <a:defRPr sz="2800"/>
            </a:lvl9pPr>
          </a:lstStyle>
          <a:p>
            <a:endParaRPr/>
          </a:p>
        </p:txBody>
      </p:sp>
      <p:pic>
        <p:nvPicPr>
          <p:cNvPr id="12" name="Google Shape;12;p14" descr="decorative background bar"/>
          <p:cNvPicPr preferRelativeResize="0"/>
          <p:nvPr/>
        </p:nvPicPr>
        <p:blipFill rotWithShape="1">
          <a:blip r:embed="rId2">
            <a:alphaModFix/>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13" name="Google Shape;13;p14" descr="eTeachNY logo"/>
          <p:cNvPicPr preferRelativeResize="0"/>
          <p:nvPr/>
        </p:nvPicPr>
        <p:blipFill rotWithShape="1">
          <a:blip r:embed="rId3">
            <a:alphaModFix/>
          </a:blip>
          <a:srcRect/>
          <a:stretch/>
        </p:blipFill>
        <p:spPr>
          <a:xfrm>
            <a:off x="1870035" y="580264"/>
            <a:ext cx="3893177" cy="1301114"/>
          </a:xfrm>
          <a:prstGeom prst="rect">
            <a:avLst/>
          </a:prstGeom>
          <a:noFill/>
          <a:ln>
            <a:noFill/>
          </a:ln>
        </p:spPr>
      </p:pic>
    </p:spTree>
  </p:cSld>
  <p:clrMapOvr>
    <a:masterClrMapping/>
  </p:clrMapOvr>
  <p:extLst>
    <p:ext uri="{DCECCB84-F9BA-43D5-87BE-67443E8EF086}">
      <p15:sldGuideLst xmlns:p15="http://schemas.microsoft.com/office/powerpoint/2012/main">
        <p15:guide id="1" pos="1181">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side-1column">
  <p:cSld name="CUSTOM_1">
    <p:spTree>
      <p:nvGrpSpPr>
        <p:cNvPr id="1" name="Shape 14"/>
        <p:cNvGrpSpPr/>
        <p:nvPr/>
      </p:nvGrpSpPr>
      <p:grpSpPr>
        <a:xfrm>
          <a:off x="0" y="0"/>
          <a:ext cx="0" cy="0"/>
          <a:chOff x="0" y="0"/>
          <a:chExt cx="0" cy="0"/>
        </a:xfrm>
      </p:grpSpPr>
      <p:sp>
        <p:nvSpPr>
          <p:cNvPr id="15" name="Google Shape;15;p1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6" name="Google Shape;16;p1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16"/>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lvl1pPr lvl="0" algn="l">
              <a:lnSpc>
                <a:spcPct val="100000"/>
              </a:lnSpc>
              <a:spcBef>
                <a:spcPts val="600"/>
              </a:spcBef>
              <a:spcAft>
                <a:spcPts val="0"/>
              </a:spcAft>
              <a:buClr>
                <a:schemeClr val="accent1"/>
              </a:buClr>
              <a:buSzPts val="2400"/>
              <a:buNone/>
              <a:defRPr sz="2400">
                <a:solidFill>
                  <a:schemeClr val="accent1"/>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18" name="Google Shape;18;p16"/>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19" name="Google Shape;19;p16"/>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20" name="Google Shape;20;p16"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21" name="Google Shape;21;p16"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ide-ContentWithSidebar">
  <p:cSld name="CUSTOM_1_4">
    <p:spTree>
      <p:nvGrpSpPr>
        <p:cNvPr id="1" name="Shape 22"/>
        <p:cNvGrpSpPr/>
        <p:nvPr/>
      </p:nvGrpSpPr>
      <p:grpSpPr>
        <a:xfrm>
          <a:off x="0" y="0"/>
          <a:ext cx="0" cy="0"/>
          <a:chOff x="0" y="0"/>
          <a:chExt cx="0" cy="0"/>
        </a:xfrm>
      </p:grpSpPr>
      <p:sp>
        <p:nvSpPr>
          <p:cNvPr id="23" name="Google Shape;23;p2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4" name="Google Shape;24;p2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p20"/>
          <p:cNvSpPr txBox="1">
            <a:spLocks noGrp="1"/>
          </p:cNvSpPr>
          <p:nvPr>
            <p:ph type="subTitle" idx="1"/>
          </p:nvPr>
        </p:nvSpPr>
        <p:spPr>
          <a:xfrm>
            <a:off x="412350" y="1265975"/>
            <a:ext cx="4617600" cy="620100"/>
          </a:xfrm>
          <a:prstGeom prst="rect">
            <a:avLst/>
          </a:prstGeom>
          <a:noFill/>
          <a:ln>
            <a:noFill/>
          </a:ln>
        </p:spPr>
        <p:txBody>
          <a:bodyPr spcFirstLastPara="1" wrap="square" lIns="34275" tIns="34275" rIns="34275" bIns="34275" anchor="t" anchorCtr="0">
            <a:noAutofit/>
          </a:bodyPr>
          <a:lstStyle>
            <a:lvl1pPr lvl="0" algn="l">
              <a:lnSpc>
                <a:spcPct val="100000"/>
              </a:lnSpc>
              <a:spcBef>
                <a:spcPts val="600"/>
              </a:spcBef>
              <a:spcAft>
                <a:spcPts val="0"/>
              </a:spcAft>
              <a:buClr>
                <a:schemeClr val="accent1"/>
              </a:buClr>
              <a:buSzPts val="2400"/>
              <a:buNone/>
              <a:defRPr sz="2400">
                <a:solidFill>
                  <a:schemeClr val="accent1"/>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26" name="Google Shape;26;p20"/>
          <p:cNvSpPr txBox="1">
            <a:spLocks noGrp="1"/>
          </p:cNvSpPr>
          <p:nvPr>
            <p:ph type="body" idx="2"/>
          </p:nvPr>
        </p:nvSpPr>
        <p:spPr>
          <a:xfrm>
            <a:off x="405125" y="1886075"/>
            <a:ext cx="46176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27" name="Google Shape;27;p20"/>
          <p:cNvSpPr txBox="1">
            <a:spLocks noGrp="1"/>
          </p:cNvSpPr>
          <p:nvPr>
            <p:ph type="body" idx="3"/>
          </p:nvPr>
        </p:nvSpPr>
        <p:spPr>
          <a:xfrm>
            <a:off x="5431525" y="1257300"/>
            <a:ext cx="3319200" cy="3314700"/>
          </a:xfrm>
          <a:prstGeom prst="rect">
            <a:avLst/>
          </a:prstGeom>
          <a:solidFill>
            <a:schemeClr val="accent3"/>
          </a:solidFill>
          <a:ln>
            <a:noFill/>
          </a:ln>
        </p:spPr>
        <p:txBody>
          <a:bodyPr spcFirstLastPara="1" wrap="square" lIns="201150" tIns="201150" rIns="201150" bIns="20115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28" name="Google Shape;28;p20"/>
          <p:cNvSpPr txBox="1">
            <a:spLocks noGrp="1"/>
          </p:cNvSpPr>
          <p:nvPr>
            <p:ph type="body" idx="4"/>
          </p:nvPr>
        </p:nvSpPr>
        <p:spPr>
          <a:xfrm>
            <a:off x="405125" y="4347750"/>
            <a:ext cx="4624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29" name="Google Shape;29;p20"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30" name="Google Shape;30;p20"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side-2column">
  <p:cSld name="CUSTOM_1_1">
    <p:spTree>
      <p:nvGrpSpPr>
        <p:cNvPr id="1" name="Shape 31"/>
        <p:cNvGrpSpPr/>
        <p:nvPr/>
      </p:nvGrpSpPr>
      <p:grpSpPr>
        <a:xfrm>
          <a:off x="0" y="0"/>
          <a:ext cx="0" cy="0"/>
          <a:chOff x="0" y="0"/>
          <a:chExt cx="0" cy="0"/>
        </a:xfrm>
      </p:grpSpPr>
      <p:sp>
        <p:nvSpPr>
          <p:cNvPr id="32" name="Google Shape;32;p1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3" name="Google Shape;33;p1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 name="Google Shape;34;p19"/>
          <p:cNvSpPr txBox="1">
            <a:spLocks noGrp="1"/>
          </p:cNvSpPr>
          <p:nvPr>
            <p:ph type="subTitle" idx="1"/>
          </p:nvPr>
        </p:nvSpPr>
        <p:spPr>
          <a:xfrm>
            <a:off x="400050" y="1265975"/>
            <a:ext cx="4000500" cy="411600"/>
          </a:xfrm>
          <a:prstGeom prst="rect">
            <a:avLst/>
          </a:prstGeom>
          <a:solidFill>
            <a:srgbClr val="38761D"/>
          </a:solidFill>
          <a:ln>
            <a:noFill/>
          </a:ln>
        </p:spPr>
        <p:txBody>
          <a:bodyPr spcFirstLastPara="1" wrap="square" lIns="64000" tIns="64000" rIns="64000" bIns="64000" anchor="ctr" anchorCtr="0">
            <a:sp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35" name="Google Shape;35;p19"/>
          <p:cNvSpPr txBox="1">
            <a:spLocks noGrp="1"/>
          </p:cNvSpPr>
          <p:nvPr>
            <p:ph type="body" idx="2"/>
          </p:nvPr>
        </p:nvSpPr>
        <p:spPr>
          <a:xfrm>
            <a:off x="405125" y="1886075"/>
            <a:ext cx="39882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36" name="Google Shape;36;p19"/>
          <p:cNvSpPr txBox="1">
            <a:spLocks noGrp="1"/>
          </p:cNvSpPr>
          <p:nvPr>
            <p:ph type="subTitle" idx="3"/>
          </p:nvPr>
        </p:nvSpPr>
        <p:spPr>
          <a:xfrm>
            <a:off x="4749600" y="1265975"/>
            <a:ext cx="4000500" cy="411600"/>
          </a:xfrm>
          <a:prstGeom prst="rect">
            <a:avLst/>
          </a:prstGeom>
          <a:solidFill>
            <a:schemeClr val="dk2"/>
          </a:solidFill>
          <a:ln>
            <a:noFill/>
          </a:ln>
        </p:spPr>
        <p:txBody>
          <a:bodyPr spcFirstLastPara="1" wrap="square" lIns="64000" tIns="64000" rIns="64000" bIns="64000" anchor="ctr" anchorCtr="0">
            <a:sp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37" name="Google Shape;37;p19"/>
          <p:cNvSpPr txBox="1">
            <a:spLocks noGrp="1"/>
          </p:cNvSpPr>
          <p:nvPr>
            <p:ph type="body" idx="4"/>
          </p:nvPr>
        </p:nvSpPr>
        <p:spPr>
          <a:xfrm>
            <a:off x="4749600" y="1886075"/>
            <a:ext cx="39882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38" name="Google Shape;38;p19"/>
          <p:cNvSpPr txBox="1">
            <a:spLocks noGrp="1"/>
          </p:cNvSpPr>
          <p:nvPr>
            <p:ph type="body" idx="5"/>
          </p:nvPr>
        </p:nvSpPr>
        <p:spPr>
          <a:xfrm>
            <a:off x="405125" y="4347750"/>
            <a:ext cx="8338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39" name="Google Shape;39;p19"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40" name="Google Shape;40;p19"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side-LargeQuote">
  <p:cSld name="CUSTOM_1_2_2">
    <p:bg>
      <p:bgPr>
        <a:solidFill>
          <a:schemeClr val="dk2"/>
        </a:solidFill>
        <a:effectLst/>
      </p:bgPr>
    </p:bg>
    <p:spTree>
      <p:nvGrpSpPr>
        <p:cNvPr id="1" name="Shape 41"/>
        <p:cNvGrpSpPr/>
        <p:nvPr/>
      </p:nvGrpSpPr>
      <p:grpSpPr>
        <a:xfrm>
          <a:off x="0" y="0"/>
          <a:ext cx="0" cy="0"/>
          <a:chOff x="0" y="0"/>
          <a:chExt cx="0" cy="0"/>
        </a:xfrm>
      </p:grpSpPr>
      <p:sp>
        <p:nvSpPr>
          <p:cNvPr id="42" name="Google Shape;42;p2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43" name="Google Shape;43;p22" descr="decorative background element"/>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sp>
        <p:nvSpPr>
          <p:cNvPr id="44" name="Google Shape;44;p22"/>
          <p:cNvSpPr txBox="1">
            <a:spLocks noGrp="1"/>
          </p:cNvSpPr>
          <p:nvPr>
            <p:ph type="title"/>
          </p:nvPr>
        </p:nvSpPr>
        <p:spPr>
          <a:xfrm>
            <a:off x="742950" y="1257300"/>
            <a:ext cx="6000900" cy="2139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body" idx="1"/>
          </p:nvPr>
        </p:nvSpPr>
        <p:spPr>
          <a:xfrm>
            <a:off x="742925" y="3520444"/>
            <a:ext cx="6000900" cy="7659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ImageWithSidebar">
  <p:cSld name="CUSTOM_1_3">
    <p:spTree>
      <p:nvGrpSpPr>
        <p:cNvPr id="1" name="Shape 46"/>
        <p:cNvGrpSpPr/>
        <p:nvPr/>
      </p:nvGrpSpPr>
      <p:grpSpPr>
        <a:xfrm>
          <a:off x="0" y="0"/>
          <a:ext cx="0" cy="0"/>
          <a:chOff x="0" y="0"/>
          <a:chExt cx="0" cy="0"/>
        </a:xfrm>
      </p:grpSpPr>
      <p:sp>
        <p:nvSpPr>
          <p:cNvPr id="47" name="Google Shape;47;p2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8" name="Google Shape;48;p23"/>
          <p:cNvSpPr txBox="1">
            <a:spLocks noGrp="1"/>
          </p:cNvSpPr>
          <p:nvPr>
            <p:ph type="title"/>
          </p:nvPr>
        </p:nvSpPr>
        <p:spPr>
          <a:xfrm>
            <a:off x="5431536" y="795528"/>
            <a:ext cx="3319200" cy="1225200"/>
          </a:xfrm>
          <a:prstGeom prst="rect">
            <a:avLst/>
          </a:prstGeom>
          <a:solidFill>
            <a:schemeClr val="accent3"/>
          </a:solidFill>
          <a:ln>
            <a:noFill/>
          </a:ln>
        </p:spPr>
        <p:txBody>
          <a:bodyPr spcFirstLastPara="1" wrap="square" lIns="201150" tIns="201150" rIns="201150" bIns="20115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23"/>
          <p:cNvSpPr txBox="1">
            <a:spLocks noGrp="1"/>
          </p:cNvSpPr>
          <p:nvPr>
            <p:ph type="body" idx="1"/>
          </p:nvPr>
        </p:nvSpPr>
        <p:spPr>
          <a:xfrm>
            <a:off x="5431525" y="2011725"/>
            <a:ext cx="3319200" cy="2560200"/>
          </a:xfrm>
          <a:prstGeom prst="rect">
            <a:avLst/>
          </a:prstGeom>
          <a:solidFill>
            <a:schemeClr val="accent3"/>
          </a:solidFill>
          <a:ln>
            <a:noFill/>
          </a:ln>
        </p:spPr>
        <p:txBody>
          <a:bodyPr spcFirstLastPara="1" wrap="square" lIns="201150" tIns="201150" rIns="201150" bIns="20115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50" name="Google Shape;50;p23"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51" name="Google Shape;51;p23"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Slide">
  <p:cSld name="CUSTOM_1_2_1_1">
    <p:bg>
      <p:bgPr>
        <a:solidFill>
          <a:schemeClr val="dk2"/>
        </a:solidFill>
        <a:effectLst/>
      </p:bgPr>
    </p:bg>
    <p:spTree>
      <p:nvGrpSpPr>
        <p:cNvPr id="1" name="Shape 52"/>
        <p:cNvGrpSpPr/>
        <p:nvPr/>
      </p:nvGrpSpPr>
      <p:grpSpPr>
        <a:xfrm>
          <a:off x="0" y="0"/>
          <a:ext cx="0" cy="0"/>
          <a:chOff x="0" y="0"/>
          <a:chExt cx="0" cy="0"/>
        </a:xfrm>
      </p:grpSpPr>
      <p:sp>
        <p:nvSpPr>
          <p:cNvPr id="53" name="Google Shape;53;p2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54" name="Google Shape;54;p24" descr="decorative background element"/>
          <p:cNvPicPr preferRelativeResize="0"/>
          <p:nvPr/>
        </p:nvPicPr>
        <p:blipFill rotWithShape="1">
          <a:blip r:embed="rId2">
            <a:alphaModFix/>
          </a:blip>
          <a:srcRect l="21383"/>
          <a:stretch/>
        </p:blipFill>
        <p:spPr>
          <a:xfrm>
            <a:off x="1276350" y="404813"/>
            <a:ext cx="6934201" cy="4333874"/>
          </a:xfrm>
          <a:prstGeom prst="rect">
            <a:avLst/>
          </a:prstGeom>
          <a:noFill/>
          <a:ln>
            <a:noFill/>
          </a:ln>
          <a:effectLst>
            <a:outerShdw blurRad="50800" dist="38100" dir="2700000" algn="tl" rotWithShape="0">
              <a:srgbClr val="000000">
                <a:alpha val="40000"/>
              </a:srgbClr>
            </a:outerShdw>
          </a:effectLst>
        </p:spPr>
      </p:pic>
      <p:pic>
        <p:nvPicPr>
          <p:cNvPr id="55" name="Google Shape;55;p24" descr="eTeachNY logo"/>
          <p:cNvPicPr preferRelativeResize="0"/>
          <p:nvPr/>
        </p:nvPicPr>
        <p:blipFill rotWithShape="1">
          <a:blip r:embed="rId3">
            <a:alphaModFix/>
          </a:blip>
          <a:srcRect/>
          <a:stretch/>
        </p:blipFill>
        <p:spPr>
          <a:xfrm>
            <a:off x="1633818" y="914400"/>
            <a:ext cx="4104087" cy="1371600"/>
          </a:xfrm>
          <a:prstGeom prst="rect">
            <a:avLst/>
          </a:prstGeom>
          <a:noFill/>
          <a:ln>
            <a:noFill/>
          </a:ln>
        </p:spPr>
      </p:pic>
      <p:sp>
        <p:nvSpPr>
          <p:cNvPr id="56" name="Google Shape;56;p24"/>
          <p:cNvSpPr txBox="1">
            <a:spLocks noGrp="1"/>
          </p:cNvSpPr>
          <p:nvPr>
            <p:ph type="title"/>
          </p:nvPr>
        </p:nvSpPr>
        <p:spPr>
          <a:xfrm>
            <a:off x="1655075" y="2587750"/>
            <a:ext cx="5257800" cy="61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4"/>
          <p:cNvSpPr txBox="1">
            <a:spLocks noGrp="1"/>
          </p:cNvSpPr>
          <p:nvPr>
            <p:ph type="body" idx="1"/>
          </p:nvPr>
        </p:nvSpPr>
        <p:spPr>
          <a:xfrm>
            <a:off x="1655064" y="3204750"/>
            <a:ext cx="4800600" cy="1048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dk1"/>
              </a:buClr>
              <a:buSzPts val="2100"/>
              <a:buChar char="▪"/>
              <a:defRPr/>
            </a:lvl1pPr>
            <a:lvl2pPr marL="914400" lvl="1" indent="-342900" algn="l">
              <a:lnSpc>
                <a:spcPct val="100000"/>
              </a:lnSpc>
              <a:spcBef>
                <a:spcPts val="1000"/>
              </a:spcBef>
              <a:spcAft>
                <a:spcPts val="0"/>
              </a:spcAft>
              <a:buClr>
                <a:schemeClr val="dk1"/>
              </a:buClr>
              <a:buSzPts val="1800"/>
              <a:buChar char="▪"/>
              <a:defRPr/>
            </a:lvl2pPr>
            <a:lvl3pPr marL="1371600" lvl="2" indent="-323850" algn="l">
              <a:lnSpc>
                <a:spcPct val="100000"/>
              </a:lnSpc>
              <a:spcBef>
                <a:spcPts val="1000"/>
              </a:spcBef>
              <a:spcAft>
                <a:spcPts val="0"/>
              </a:spcAft>
              <a:buClr>
                <a:schemeClr val="dk1"/>
              </a:buClr>
              <a:buSzPts val="1500"/>
              <a:buChar char="▪"/>
              <a:defRPr/>
            </a:lvl3pPr>
            <a:lvl4pPr marL="1828800" lvl="3" indent="-304800" algn="l">
              <a:lnSpc>
                <a:spcPct val="100000"/>
              </a:lnSpc>
              <a:spcBef>
                <a:spcPts val="1000"/>
              </a:spcBef>
              <a:spcAft>
                <a:spcPts val="0"/>
              </a:spcAft>
              <a:buClr>
                <a:schemeClr val="dk1"/>
              </a:buClr>
              <a:buSzPts val="1200"/>
              <a:buChar char="▪"/>
              <a:defRPr/>
            </a:lvl4pPr>
            <a:lvl5pPr marL="2286000" lvl="4" indent="-298450" algn="l">
              <a:lnSpc>
                <a:spcPct val="100000"/>
              </a:lnSpc>
              <a:spcBef>
                <a:spcPts val="1000"/>
              </a:spcBef>
              <a:spcAft>
                <a:spcPts val="0"/>
              </a:spcAft>
              <a:buClr>
                <a:schemeClr val="dk1"/>
              </a:buClr>
              <a:buSzPts val="1100"/>
              <a:buChar char="▪"/>
              <a:defRPr/>
            </a:lvl5pPr>
            <a:lvl6pPr marL="2743200" lvl="5" indent="-292100" algn="l">
              <a:lnSpc>
                <a:spcPct val="100000"/>
              </a:lnSpc>
              <a:spcBef>
                <a:spcPts val="1000"/>
              </a:spcBef>
              <a:spcAft>
                <a:spcPts val="0"/>
              </a:spcAft>
              <a:buClr>
                <a:schemeClr val="dk1"/>
              </a:buClr>
              <a:buSzPts val="1000"/>
              <a:buChar char="▪"/>
              <a:defRPr/>
            </a:lvl6pPr>
            <a:lvl7pPr marL="3200400" lvl="6" indent="-285750" algn="l">
              <a:lnSpc>
                <a:spcPct val="100000"/>
              </a:lnSpc>
              <a:spcBef>
                <a:spcPts val="1000"/>
              </a:spcBef>
              <a:spcAft>
                <a:spcPts val="0"/>
              </a:spcAft>
              <a:buClr>
                <a:schemeClr val="dk1"/>
              </a:buClr>
              <a:buSzPts val="900"/>
              <a:buChar char="▪"/>
              <a:defRPr/>
            </a:lvl7pPr>
            <a:lvl8pPr marL="3657600" lvl="7" indent="-279400" algn="l">
              <a:lnSpc>
                <a:spcPct val="100000"/>
              </a:lnSpc>
              <a:spcBef>
                <a:spcPts val="1000"/>
              </a:spcBef>
              <a:spcAft>
                <a:spcPts val="0"/>
              </a:spcAft>
              <a:buClr>
                <a:schemeClr val="dk1"/>
              </a:buClr>
              <a:buSzPts val="800"/>
              <a:buChar char="▪"/>
              <a:defRPr/>
            </a:lvl8pPr>
            <a:lvl9pPr marL="4114800" lvl="8" indent="-273050" algn="l">
              <a:lnSpc>
                <a:spcPct val="100000"/>
              </a:lnSpc>
              <a:spcBef>
                <a:spcPts val="1000"/>
              </a:spcBef>
              <a:spcAft>
                <a:spcPts val="1000"/>
              </a:spcAft>
              <a:buClr>
                <a:schemeClr val="dk1"/>
              </a:buClr>
              <a:buSzPts val="7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0" y="400051"/>
            <a:ext cx="9144000" cy="685800"/>
          </a:xfrm>
          <a:prstGeom prst="rect">
            <a:avLst/>
          </a:prstGeom>
          <a:noFill/>
          <a:ln>
            <a:noFill/>
          </a:ln>
        </p:spPr>
        <p:txBody>
          <a:bodyPr spcFirstLastPara="1" wrap="square" lIns="411475" tIns="0" rIns="411475" bIns="0" anchor="ctr" anchorCtr="0">
            <a:noAutofit/>
          </a:bodyPr>
          <a:lstStyle>
            <a:lvl1pPr marR="0" lvl="0" algn="l" rtl="0">
              <a:lnSpc>
                <a:spcPct val="9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400050" y="1257300"/>
            <a:ext cx="8343900" cy="3486000"/>
          </a:xfrm>
          <a:prstGeom prst="rect">
            <a:avLst/>
          </a:prstGeom>
          <a:noFill/>
          <a:ln>
            <a:noFill/>
          </a:ln>
        </p:spPr>
        <p:txBody>
          <a:bodyPr spcFirstLastPara="1" wrap="square" lIns="34275" tIns="34275" rIns="34275" bIns="34275" anchor="t" anchorCtr="0">
            <a:noAutofit/>
          </a:bodyPr>
          <a:lstStyle>
            <a:lvl1pPr marL="457200" marR="0" lvl="0" indent="-361950" algn="l" rtl="0">
              <a:lnSpc>
                <a:spcPct val="100000"/>
              </a:lnSpc>
              <a:spcBef>
                <a:spcPts val="600"/>
              </a:spcBef>
              <a:spcAft>
                <a:spcPts val="0"/>
              </a:spcAft>
              <a:buClr>
                <a:srgbClr val="3A7E36"/>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10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10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10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98450" algn="l" rtl="0">
              <a:lnSpc>
                <a:spcPct val="100000"/>
              </a:lnSpc>
              <a:spcBef>
                <a:spcPts val="10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L="2743200" marR="0" lvl="5" indent="-292100" algn="l" rtl="0">
              <a:lnSpc>
                <a:spcPct val="100000"/>
              </a:lnSpc>
              <a:spcBef>
                <a:spcPts val="1000"/>
              </a:spcBef>
              <a:spcAft>
                <a:spcPts val="0"/>
              </a:spcAft>
              <a:buClr>
                <a:schemeClr val="accent1"/>
              </a:buClr>
              <a:buSzPts val="1000"/>
              <a:buFont typeface="Noto Sans Symbols"/>
              <a:buChar char="▪"/>
              <a:defRPr sz="1000" b="0" i="0" u="none" strike="noStrike" cap="none">
                <a:solidFill>
                  <a:schemeClr val="dk1"/>
                </a:solidFill>
                <a:latin typeface="Arial"/>
                <a:ea typeface="Arial"/>
                <a:cs typeface="Arial"/>
                <a:sym typeface="Arial"/>
              </a:defRPr>
            </a:lvl6pPr>
            <a:lvl7pPr marL="3200400" marR="0" lvl="6" indent="-285750" algn="l" rtl="0">
              <a:lnSpc>
                <a:spcPct val="100000"/>
              </a:lnSpc>
              <a:spcBef>
                <a:spcPts val="1000"/>
              </a:spcBef>
              <a:spcAft>
                <a:spcPts val="0"/>
              </a:spcAft>
              <a:buClr>
                <a:schemeClr val="accent1"/>
              </a:buClr>
              <a:buSzPts val="900"/>
              <a:buFont typeface="Noto Sans Symbols"/>
              <a:buChar char="▪"/>
              <a:defRPr sz="900" b="0" i="0" u="none" strike="noStrike" cap="none">
                <a:solidFill>
                  <a:schemeClr val="dk1"/>
                </a:solidFill>
                <a:latin typeface="Arial"/>
                <a:ea typeface="Arial"/>
                <a:cs typeface="Arial"/>
                <a:sym typeface="Arial"/>
              </a:defRPr>
            </a:lvl7pPr>
            <a:lvl8pPr marL="3657600" marR="0" lvl="7" indent="-279400" algn="l" rtl="0">
              <a:lnSpc>
                <a:spcPct val="100000"/>
              </a:lnSpc>
              <a:spcBef>
                <a:spcPts val="1000"/>
              </a:spcBef>
              <a:spcAft>
                <a:spcPts val="0"/>
              </a:spcAft>
              <a:buClr>
                <a:schemeClr val="lt2"/>
              </a:buClr>
              <a:buSzPts val="800"/>
              <a:buFont typeface="Noto Sans Symbols"/>
              <a:buChar char="▪"/>
              <a:defRPr sz="800" b="0" i="0" u="none" strike="noStrike" cap="none">
                <a:solidFill>
                  <a:schemeClr val="dk1"/>
                </a:solidFill>
                <a:latin typeface="Arial"/>
                <a:ea typeface="Arial"/>
                <a:cs typeface="Arial"/>
                <a:sym typeface="Arial"/>
              </a:defRPr>
            </a:lvl8pPr>
            <a:lvl9pPr marL="4114800" marR="0" lvl="8" indent="-273050" algn="l" rtl="0">
              <a:lnSpc>
                <a:spcPct val="100000"/>
              </a:lnSpc>
              <a:spcBef>
                <a:spcPts val="1000"/>
              </a:spcBef>
              <a:spcAft>
                <a:spcPts val="1000"/>
              </a:spcAft>
              <a:buClr>
                <a:schemeClr val="accent1"/>
              </a:buClr>
              <a:buSzPts val="700"/>
              <a:buFont typeface="Noto Sans Symbols"/>
              <a:buChar char="▪"/>
              <a:defRPr sz="700" b="0" i="0" u="none" strike="noStrike" cap="none">
                <a:solidFill>
                  <a:schemeClr val="dk1"/>
                </a:solidFill>
                <a:latin typeface="Arial"/>
                <a:ea typeface="Arial"/>
                <a:cs typeface="Arial"/>
                <a:sym typeface="Arial"/>
              </a:defRPr>
            </a:lvl9pPr>
          </a:lstStyle>
          <a:p>
            <a:endParaRPr/>
          </a:p>
        </p:txBody>
      </p:sp>
      <p:sp>
        <p:nvSpPr>
          <p:cNvPr id="8" name="Google Shape;8;p13"/>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52">
          <p15:clr>
            <a:srgbClr val="F26B43"/>
          </p15:clr>
        </p15:guide>
        <p15:guide id="4" orient="horz" pos="252">
          <p15:clr>
            <a:srgbClr val="F26B43"/>
          </p15:clr>
        </p15:guide>
        <p15:guide id="5" pos="5508">
          <p15:clr>
            <a:srgbClr val="F26B43"/>
          </p15:clr>
        </p15:guide>
        <p15:guide id="6" orient="horz" pos="2988">
          <p15:clr>
            <a:srgbClr val="F26B43"/>
          </p15:clr>
        </p15:guide>
        <p15:guide id="7" orient="horz" pos="792">
          <p15:clr>
            <a:srgbClr val="F26B43"/>
          </p15:clr>
        </p15:guide>
        <p15:guide id="8" orient="horz" pos="1188">
          <p15:clr>
            <a:srgbClr val="F26B43"/>
          </p15:clr>
        </p15:guide>
        <p15:guide id="9" orient="horz" pos="2700">
          <p15:clr>
            <a:srgbClr val="F26B43"/>
          </p15:clr>
        </p15:guide>
        <p15:guide id="10" pos="2988">
          <p15:clr>
            <a:srgbClr val="F26B43"/>
          </p15:clr>
        </p15:guide>
        <p15:guide id="11" pos="2772">
          <p15:clr>
            <a:srgbClr val="F26B43"/>
          </p15:clr>
        </p15:guide>
        <p15:guide id="12" pos="1512">
          <p15:clr>
            <a:srgbClr val="F26B43"/>
          </p15:clr>
        </p15:guide>
        <p15:guide id="13" pos="4248">
          <p15:clr>
            <a:srgbClr val="F26B43"/>
          </p15:clr>
        </p15:guide>
        <p15:guide id="14" orient="horz" pos="2736">
          <p15:clr>
            <a:srgbClr val="F26B43"/>
          </p15:clr>
        </p15:guide>
        <p15:guide id="15" pos="4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dl21-distance-learning-and-deafblindness-learning-from-paren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vU9wbMSIv448N_beJsRn0GPMvI4TwR97jp1gbtblISE/edit"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hyperlink" Target="https://dynamiclearningmaps.org/about/model#essential-elements" TargetMode="External"/><Relationship Id="rId3" Type="http://schemas.openxmlformats.org/officeDocument/2006/relationships/hyperlink" Target="http://www.nysed.gov/next-generation-learning-standards" TargetMode="External"/><Relationship Id="rId7" Type="http://schemas.openxmlformats.org/officeDocument/2006/relationships/hyperlink" Target="http://www.nysed.gov/common/nysed/files/programs/curriculum-instruction/nys-next-generation-mathematics-p-12-standards.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nysed.gov/curriculum-instruction/new-york-state-next-generation-english-language-arts-learning-standards" TargetMode="External"/><Relationship Id="rId5" Type="http://schemas.openxmlformats.org/officeDocument/2006/relationships/hyperlink" Target="https://www.btboces.org/Downloads/NGMS%20version%2011.pdf" TargetMode="External"/><Relationship Id="rId4" Type="http://schemas.openxmlformats.org/officeDocument/2006/relationships/hyperlink" Target="http://www.nysed.gov/common/nysed/files/programs/curriculum-instruction/nys-next-generation-ela-standards.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vU9wbMSIv448N_beJsRn0GPMvI4TwR97jp1gbtblISE/edit"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hyperlink" Target="https://dynamiclearningmaps.org/about/model#essential-element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uL68gKOzHAUJqlYHVVxPdq-pFWYPI3fUtZuRXRs3hiw/edi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docs.google.com/document/d/1vU9wbMSIv448N_beJsRn0GPMvI4TwR97jp1gbtblISE/edit"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hyperlink" Target="https://jamboard.google.com/d/13gZPPA83ZpjBRIB7nhzclSFbrCTPoJ0ffkl7fv0Nvz4/viewer?f=0"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hyperlink" Target="https://docs.google.com/document/d/1vU9wbMSIv448N_beJsRn0GPMvI4TwR97jp1gbtblISE/edi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publications.ici.umn.edu/ties/building-engagement-with-distance-learning/distance-learning-communication-systems"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hyperlink" Target="https://www.ocali.org/project/resource_gallery_of_interventions/page/first_then_board"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edpuzzle.com/assignments/5fa56e7608765640be8ab615/watch" TargetMode="Externa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hyperlink" Target="https://edpuzzle.com/media/5fa56f3e158e9740c30cdde7"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n6nZ1yvHPHg" TargetMode="External"/><Relationship Id="rId3" Type="http://schemas.openxmlformats.org/officeDocument/2006/relationships/hyperlink" Target="https://www.youtube.com/watch?v=sBPyVl3S5-k" TargetMode="External"/><Relationship Id="rId7" Type="http://schemas.openxmlformats.org/officeDocument/2006/relationships/hyperlink" Target="https://www.youtube.com/watch?v=-fYuMzA9Js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youtube.com/watch?v=t-fu0vgOSSA" TargetMode="External"/><Relationship Id="rId5" Type="http://schemas.openxmlformats.org/officeDocument/2006/relationships/hyperlink" Target="https://www.youtube.com/watch?v=ehIjPpE51Eo" TargetMode="External"/><Relationship Id="rId4" Type="http://schemas.openxmlformats.org/officeDocument/2006/relationships/hyperlink" Target="https://www.youtube.com/watch?v=QuukBPccAe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autismclassroomresources.com/video-modeling-what-is-it-and-why-use-i/"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w_qmQuE4YWU&amp;list=PLKV8hx4sNTvaPzkM2qCl_PjVWarHkAtKY&amp;index=1" TargetMode="External"/><Relationship Id="rId3" Type="http://schemas.openxmlformats.org/officeDocument/2006/relationships/hyperlink" Target="https://drive.google.com/file/d/1_GCL5DovAGtRRILMyq-LU92AZk6jxhi2/view?usp=sharing" TargetMode="External"/><Relationship Id="rId7" Type="http://schemas.openxmlformats.org/officeDocument/2006/relationships/hyperlink" Target="https://docs.google.com/presentation/d/1x8JXQKc-qvI1hCcQf--snapVrMb2Q9wE97lr_w6-DaA/edi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drive.google.com/file/d/14VHuFDyfSGVw1oWRbrocH0mJGQtYxNcw/view" TargetMode="External"/><Relationship Id="rId5" Type="http://schemas.openxmlformats.org/officeDocument/2006/relationships/hyperlink" Target="https://docs.google.com/presentation/d/1R5a3QU3afhJldMW8W7v8-XlqjraxLQH9EjuoIC8XAZA/edit" TargetMode="External"/><Relationship Id="rId4" Type="http://schemas.openxmlformats.org/officeDocument/2006/relationships/hyperlink" Target="https://docs.google.com/presentation/d/1EK06-dovzqcv3JxRjxR12es25LlNeulTFsnGnjBx3Pw/edit"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arolgraysocialstories.com/social-storie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teacherspayteachers.com/Product/Learning-from-Home-Social-Story-Distance-Learning-5373912?st=5318d9faf29ac2642d3fd450df409929" TargetMode="External"/><Relationship Id="rId13" Type="http://schemas.openxmlformats.org/officeDocument/2006/relationships/hyperlink" Target="https://www.ocali.org/project/resource_gallery_of_interventions/page/to-support-families-during-the-COVID-19-crisis" TargetMode="External"/><Relationship Id="rId3" Type="http://schemas.openxmlformats.org/officeDocument/2006/relationships/hyperlink" Target="https://www.lcsc.org/cms/lib6/mn01001004/centricity/domain/21/socialstories.pdf" TargetMode="External"/><Relationship Id="rId7" Type="http://schemas.openxmlformats.org/officeDocument/2006/relationships/hyperlink" Target="https://www.teacherspayteachers.com/Product/Understanding-Remote-Learning-Social-Story-Distance-Learning-5340429?st=5318d9faf29ac2642d3fd450df409929" TargetMode="External"/><Relationship Id="rId12" Type="http://schemas.openxmlformats.org/officeDocument/2006/relationships/hyperlink" Target="https://www.teacherspayteachers.com/Product/Distance-Learning-Social-Story-I-am-Going-to-be-Okay-5360721?st=5318d9faf29ac2642d3fd450df409929"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teacherspayteachers.com/Product/Understanding-Social-Distancing-Social-Skills-Story-Distance-Learning-5337837?st=5318d9faf29ac2642d3fd450df409929" TargetMode="External"/><Relationship Id="rId11" Type="http://schemas.openxmlformats.org/officeDocument/2006/relationships/hyperlink" Target="https://www.teacherspayteachers.com/Product/Remote-Learning-Social-Story-5356017?st=5318d9faf29ac2642d3fd450df409929" TargetMode="External"/><Relationship Id="rId5" Type="http://schemas.openxmlformats.org/officeDocument/2006/relationships/hyperlink" Target="https://www.teacherspayteachers.com/Product/FREE-Behavior-Social-Story-2528617?st=8320b738d49ab112cc681c7b1f4f310f" TargetMode="External"/><Relationship Id="rId10" Type="http://schemas.openxmlformats.org/officeDocument/2006/relationships/hyperlink" Target="https://www.teacherspayteachers.com/Product/Understanding-The-Coronavirus-Social-Skills-Story-Distance-Learning-5334480?st=5318d9faf29ac2642d3fd450df409929" TargetMode="External"/><Relationship Id="rId4" Type="http://schemas.openxmlformats.org/officeDocument/2006/relationships/hyperlink" Target="https://www.andnextcomesl.com/p/printable-social-stories.html" TargetMode="External"/><Relationship Id="rId9" Type="http://schemas.openxmlformats.org/officeDocument/2006/relationships/hyperlink" Target="https://www.teacherspayteachers.com/Product/Schools-Out-SOCIAL-SKILLS-STORY-Distance-Learning-1822995?st=5318d9faf29ac2642d3fd450df409929"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ites.ed.gov/idea/"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k12teacherstaffdevelopment.com/tlb/learning-by-repetition-does-it-work/"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agiletrail.com/2011/11/21/repetition-in-learning-and-masterin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TDijJjKHMVQ"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crFjZlWWZo0&amp;t=339s"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collaborative-start-to-behavioral-support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p12.nysed.gov/specialed/lawsregs/part200.ht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6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hyperlink" Target="https://www.ocali.org/project/resource_gallery_of_interventions/page/first_then_boar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hyperlink" Target="http://www.nysed.gov/next-generation-learning-standards" TargetMode="External"/><Relationship Id="rId13" Type="http://schemas.openxmlformats.org/officeDocument/2006/relationships/hyperlink" Target="https://dynamiclearningmaps.org/about/model#essential-elements" TargetMode="External"/><Relationship Id="rId18" Type="http://schemas.openxmlformats.org/officeDocument/2006/relationships/hyperlink" Target="https://www.youtube.com/watch?v=crFjZlWWZo0&amp;t=339s" TargetMode="External"/><Relationship Id="rId3" Type="http://schemas.openxmlformats.org/officeDocument/2006/relationships/hyperlink" Target="http://www.p12.nysed.gov/specialed/publications/2015-memos/blueprint-for-improved-results-for-students-with-disabilities.html" TargetMode="External"/><Relationship Id="rId21" Type="http://schemas.openxmlformats.org/officeDocument/2006/relationships/hyperlink" Target="https://www.youtube.com/watch?v=yzgC9ZPzot8&amp;t=40s" TargetMode="External"/><Relationship Id="rId7" Type="http://schemas.openxmlformats.org/officeDocument/2006/relationships/hyperlink" Target="http://www.p12.nysed.gov/specialed/lawsregs/part200.htm" TargetMode="External"/><Relationship Id="rId12" Type="http://schemas.openxmlformats.org/officeDocument/2006/relationships/hyperlink" Target="http://www.nysed.gov/common/nysed/files/programs/curriculum-instruction/nys-next-generation-mathematics-p-12-standards.pdf" TargetMode="External"/><Relationship Id="rId17" Type="http://schemas.openxmlformats.org/officeDocument/2006/relationships/hyperlink" Target="https://www.youtube.com/watch?v=rOSRy2XdLWk" TargetMode="External"/><Relationship Id="rId2" Type="http://schemas.openxmlformats.org/officeDocument/2006/relationships/notesSlide" Target="../notesSlides/notesSlide70.xml"/><Relationship Id="rId16" Type="http://schemas.openxmlformats.org/officeDocument/2006/relationships/hyperlink" Target="https://www.youtube.com/watch?v=uCr7zh9sejg" TargetMode="External"/><Relationship Id="rId20" Type="http://schemas.openxmlformats.org/officeDocument/2006/relationships/hyperlink" Target="https://www.youtube.com/watch?v=xU395HgXl2s&amp;t=39s" TargetMode="External"/><Relationship Id="rId1" Type="http://schemas.openxmlformats.org/officeDocument/2006/relationships/slideLayout" Target="../slideLayouts/slideLayout2.xml"/><Relationship Id="rId6" Type="http://schemas.openxmlformats.org/officeDocument/2006/relationships/hyperlink" Target="https://sites.ed.gov/idea/" TargetMode="External"/><Relationship Id="rId11" Type="http://schemas.openxmlformats.org/officeDocument/2006/relationships/hyperlink" Target="http://www.nysed.gov/curriculum-instruction/new-york-state-next-generation-english-language-arts-learning-standards" TargetMode="External"/><Relationship Id="rId5" Type="http://schemas.openxmlformats.org/officeDocument/2006/relationships/hyperlink" Target="https://www.apa.org/education/k12/practice-acquisition" TargetMode="External"/><Relationship Id="rId15" Type="http://schemas.openxmlformats.org/officeDocument/2006/relationships/hyperlink" Target="https://carolgraysocialstories.com/social-stories/" TargetMode="External"/><Relationship Id="rId23" Type="http://schemas.openxmlformats.org/officeDocument/2006/relationships/hyperlink" Target="https://www.ocali.org/project/resource_gallery_of_interventions/page/to-support-families-during-the-COVID-19-crisis" TargetMode="External"/><Relationship Id="rId10" Type="http://schemas.openxmlformats.org/officeDocument/2006/relationships/hyperlink" Target="https://www.btboces.org/Downloads/NGMS%20version%2011.pdf" TargetMode="External"/><Relationship Id="rId19" Type="http://schemas.openxmlformats.org/officeDocument/2006/relationships/hyperlink" Target="https://www.youtube.com/watch?v=TDijJjKHMVQ" TargetMode="External"/><Relationship Id="rId4" Type="http://schemas.openxmlformats.org/officeDocument/2006/relationships/hyperlink" Target="https://aplnexted.com/focus-and-repetition-in-learning/#:~:text=Repetition%20is%20a%20key%20learning,time%20and%20gradually%20becomes%20easier.&amp;text=Another%20important%20factor%20in%20learning,connections%20to%20previously%20learned%20knowledge." TargetMode="External"/><Relationship Id="rId9" Type="http://schemas.openxmlformats.org/officeDocument/2006/relationships/hyperlink" Target="http://www.nysed.gov/common/nysed/files/programs/curriculum-instruction/nys-next-generation-ela-standards.pdf" TargetMode="External"/><Relationship Id="rId14" Type="http://schemas.openxmlformats.org/officeDocument/2006/relationships/hyperlink" Target="https://autismclassroomresources.com/video-modeling-what-is-it-and-why-use-i/" TargetMode="External"/><Relationship Id="rId22" Type="http://schemas.openxmlformats.org/officeDocument/2006/relationships/hyperlink" Target="https://publications.ici.umn.edu/ties/building-engagement-with-distance-learning/categories"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SzPct val="111111"/>
              <a:buNone/>
            </a:pPr>
            <a:r>
              <a:rPr lang="en"/>
              <a:t>Providing Remote Specially Designed Instruction for Students with Severe Disabilities</a:t>
            </a:r>
            <a:endParaRPr/>
          </a:p>
        </p:txBody>
      </p:sp>
      <p:sp>
        <p:nvSpPr>
          <p:cNvPr id="63" name="Google Shape;63;p1"/>
          <p:cNvSpPr txBox="1">
            <a:spLocks noGrp="1"/>
          </p:cNvSpPr>
          <p:nvPr>
            <p:ph type="subTitle" idx="1"/>
          </p:nvPr>
        </p:nvSpPr>
        <p:spPr>
          <a:xfrm>
            <a:off x="1874520" y="4402372"/>
            <a:ext cx="5483400" cy="393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a:t>Parents &amp; Families as Instructional Partners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10</a:t>
            </a:fld>
            <a:endParaRPr/>
          </a:p>
        </p:txBody>
      </p:sp>
      <p:sp>
        <p:nvSpPr>
          <p:cNvPr id="137" name="Google Shape;137;p32"/>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spcBef>
                <a:spcPts val="0"/>
              </a:spcBef>
              <a:spcAft>
                <a:spcPts val="0"/>
              </a:spcAft>
              <a:buClr>
                <a:schemeClr val="lt1"/>
              </a:buClr>
              <a:buSzPts val="3000"/>
              <a:buNone/>
            </a:pPr>
            <a:r>
              <a:rPr lang="en"/>
              <a:t>Shifting to Remote Learning</a:t>
            </a:r>
            <a:endParaRPr/>
          </a:p>
        </p:txBody>
      </p:sp>
      <p:sp>
        <p:nvSpPr>
          <p:cNvPr id="138" name="Google Shape;138;p32"/>
          <p:cNvSpPr txBox="1">
            <a:spLocks noGrp="1"/>
          </p:cNvSpPr>
          <p:nvPr>
            <p:ph type="subTitle" idx="1"/>
          </p:nvPr>
        </p:nvSpPr>
        <p:spPr>
          <a:xfrm>
            <a:off x="284012" y="1246168"/>
            <a:ext cx="3751241" cy="437027"/>
          </a:xfrm>
          <a:prstGeom prst="rect">
            <a:avLst/>
          </a:prstGeom>
          <a:solidFill>
            <a:srgbClr val="38761D"/>
          </a:solidFill>
          <a:ln>
            <a:noFill/>
          </a:ln>
        </p:spPr>
        <p:txBody>
          <a:bodyPr spcFirstLastPara="1" wrap="square" lIns="64000" tIns="64000" rIns="64000" bIns="64000" anchor="ctr" anchorCtr="0">
            <a:spAutoFit/>
          </a:bodyPr>
          <a:lstStyle/>
          <a:p>
            <a:pPr marL="0" lvl="0" indent="0" algn="ctr" rtl="0">
              <a:lnSpc>
                <a:spcPct val="100000"/>
              </a:lnSpc>
              <a:spcBef>
                <a:spcPts val="0"/>
              </a:spcBef>
              <a:spcAft>
                <a:spcPts val="0"/>
              </a:spcAft>
              <a:buSzPts val="1800"/>
              <a:buNone/>
            </a:pPr>
            <a:r>
              <a:rPr lang="en" sz="2000" b="1"/>
              <a:t>THEN</a:t>
            </a:r>
            <a:endParaRPr/>
          </a:p>
        </p:txBody>
      </p:sp>
      <p:pic>
        <p:nvPicPr>
          <p:cNvPr id="139" name="Google Shape;139;p32" descr="graphic of a group of multy colored stick figures standing close together representing in-person instruction before the pandemic"/>
          <p:cNvPicPr preferRelativeResize="0"/>
          <p:nvPr/>
        </p:nvPicPr>
        <p:blipFill rotWithShape="1">
          <a:blip r:embed="rId3">
            <a:alphaModFix/>
          </a:blip>
          <a:srcRect/>
          <a:stretch/>
        </p:blipFill>
        <p:spPr>
          <a:xfrm>
            <a:off x="804109" y="1863328"/>
            <a:ext cx="2374519" cy="2304288"/>
          </a:xfrm>
          <a:prstGeom prst="rect">
            <a:avLst/>
          </a:prstGeom>
          <a:noFill/>
          <a:ln>
            <a:noFill/>
          </a:ln>
        </p:spPr>
      </p:pic>
      <p:sp>
        <p:nvSpPr>
          <p:cNvPr id="140" name="Google Shape;140;p32" descr="right facing arrow pointing from &quot;then&quot; to &quot;now&quot;"/>
          <p:cNvSpPr/>
          <p:nvPr/>
        </p:nvSpPr>
        <p:spPr>
          <a:xfrm>
            <a:off x="4110447" y="1307830"/>
            <a:ext cx="862148" cy="342075"/>
          </a:xfrm>
          <a:prstGeom prst="stripedRightArrow">
            <a:avLst>
              <a:gd name="adj1" fmla="val 50000"/>
              <a:gd name="adj2" fmla="val 50000"/>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 name="Google Shape;141;p32"/>
          <p:cNvSpPr txBox="1">
            <a:spLocks noGrp="1"/>
          </p:cNvSpPr>
          <p:nvPr>
            <p:ph type="subTitle" idx="3"/>
          </p:nvPr>
        </p:nvSpPr>
        <p:spPr>
          <a:xfrm>
            <a:off x="5096667" y="1260355"/>
            <a:ext cx="3751241" cy="437027"/>
          </a:xfrm>
          <a:prstGeom prst="rect">
            <a:avLst/>
          </a:prstGeom>
          <a:solidFill>
            <a:schemeClr val="dk2"/>
          </a:solidFill>
          <a:ln>
            <a:noFill/>
          </a:ln>
        </p:spPr>
        <p:txBody>
          <a:bodyPr spcFirstLastPara="1" wrap="square" lIns="64000" tIns="64000" rIns="64000" bIns="64000" anchor="ctr" anchorCtr="0">
            <a:spAutoFit/>
          </a:bodyPr>
          <a:lstStyle/>
          <a:p>
            <a:pPr marL="0" lvl="0" indent="0" algn="ctr" rtl="0">
              <a:lnSpc>
                <a:spcPct val="100000"/>
              </a:lnSpc>
              <a:spcBef>
                <a:spcPts val="0"/>
              </a:spcBef>
              <a:spcAft>
                <a:spcPts val="0"/>
              </a:spcAft>
              <a:buSzPts val="1800"/>
              <a:buNone/>
            </a:pPr>
            <a:r>
              <a:rPr lang="en" sz="2000" b="1"/>
              <a:t>NOW</a:t>
            </a:r>
            <a:endParaRPr/>
          </a:p>
        </p:txBody>
      </p:sp>
      <p:grpSp>
        <p:nvGrpSpPr>
          <p:cNvPr id="142" name="Google Shape;142;p32" descr="3 icons: Left to right: single stick figure, Computer monitor, two stick figures together; representing remote learning during the pandemic."/>
          <p:cNvGrpSpPr/>
          <p:nvPr/>
        </p:nvGrpSpPr>
        <p:grpSpPr>
          <a:xfrm>
            <a:off x="5096667" y="2185816"/>
            <a:ext cx="3873688" cy="1473044"/>
            <a:chOff x="5096667" y="2185816"/>
            <a:chExt cx="3873688" cy="1473044"/>
          </a:xfrm>
        </p:grpSpPr>
        <p:pic>
          <p:nvPicPr>
            <p:cNvPr id="143" name="Google Shape;143;p32"/>
            <p:cNvPicPr preferRelativeResize="0"/>
            <p:nvPr/>
          </p:nvPicPr>
          <p:blipFill rotWithShape="1">
            <a:blip r:embed="rId4">
              <a:alphaModFix/>
            </a:blip>
            <a:srcRect/>
            <a:stretch/>
          </p:blipFill>
          <p:spPr>
            <a:xfrm>
              <a:off x="5096667" y="2188661"/>
              <a:ext cx="856136" cy="1430429"/>
            </a:xfrm>
            <a:prstGeom prst="rect">
              <a:avLst/>
            </a:prstGeom>
            <a:noFill/>
            <a:ln>
              <a:noFill/>
            </a:ln>
          </p:spPr>
        </p:pic>
        <p:pic>
          <p:nvPicPr>
            <p:cNvPr id="144" name="Google Shape;144;p32"/>
            <p:cNvPicPr preferRelativeResize="0"/>
            <p:nvPr/>
          </p:nvPicPr>
          <p:blipFill rotWithShape="1">
            <a:blip r:embed="rId5">
              <a:alphaModFix/>
            </a:blip>
            <a:srcRect/>
            <a:stretch/>
          </p:blipFill>
          <p:spPr>
            <a:xfrm>
              <a:off x="5970556" y="2305586"/>
              <a:ext cx="1458437" cy="1196580"/>
            </a:xfrm>
            <a:prstGeom prst="rect">
              <a:avLst/>
            </a:prstGeom>
            <a:noFill/>
            <a:ln>
              <a:noFill/>
            </a:ln>
          </p:spPr>
        </p:pic>
        <p:pic>
          <p:nvPicPr>
            <p:cNvPr id="145" name="Google Shape;145;p32"/>
            <p:cNvPicPr preferRelativeResize="0"/>
            <p:nvPr/>
          </p:nvPicPr>
          <p:blipFill rotWithShape="1">
            <a:blip r:embed="rId6">
              <a:alphaModFix/>
            </a:blip>
            <a:srcRect/>
            <a:stretch/>
          </p:blipFill>
          <p:spPr>
            <a:xfrm>
              <a:off x="7428993" y="2185816"/>
              <a:ext cx="1541362" cy="1473044"/>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11</a:t>
            </a:fld>
            <a:endParaRPr/>
          </a:p>
        </p:txBody>
      </p:sp>
      <p:sp>
        <p:nvSpPr>
          <p:cNvPr id="151" name="Google Shape;151;p3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6 Steps for Moving Forward</a:t>
            </a:r>
            <a:endParaRPr/>
          </a:p>
        </p:txBody>
      </p:sp>
      <p:sp>
        <p:nvSpPr>
          <p:cNvPr id="152" name="Google Shape;152;p33"/>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153" name="Google Shape;153;p33"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3"/>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155" name="Google Shape;155;p33"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3"/>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157" name="Google Shape;157;p33"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3"/>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159" name="Google Shape;159;p33"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3"/>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161" name="Google Shape;161;p33"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3"/>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12</a:t>
            </a:fld>
            <a:endParaRPr/>
          </a:p>
        </p:txBody>
      </p:sp>
      <p:sp>
        <p:nvSpPr>
          <p:cNvPr id="168" name="Google Shape;168;p34"/>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Moving Forward: </a:t>
            </a:r>
            <a:r>
              <a:rPr lang="en" b="1"/>
              <a:t>Step 1</a:t>
            </a:r>
            <a:endParaRPr/>
          </a:p>
        </p:txBody>
      </p:sp>
      <p:sp>
        <p:nvSpPr>
          <p:cNvPr id="169" name="Google Shape;169;p34"/>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170" name="Google Shape;170;p34"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4"/>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172" name="Google Shape;172;p34"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4"/>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174" name="Google Shape;174;p34"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4"/>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176" name="Google Shape;176;p34"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4"/>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178" name="Google Shape;178;p34"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4"/>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
        <p:nvSpPr>
          <p:cNvPr id="180" name="Google Shape;180;p34" descr="red circle highlighting Step 1 : Embrace the challenge"/>
          <p:cNvSpPr/>
          <p:nvPr/>
        </p:nvSpPr>
        <p:spPr>
          <a:xfrm>
            <a:off x="402325" y="4014575"/>
            <a:ext cx="3324944" cy="9306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13</a:t>
            </a:fld>
            <a:endParaRPr/>
          </a:p>
        </p:txBody>
      </p:sp>
      <p:sp>
        <p:nvSpPr>
          <p:cNvPr id="186" name="Google Shape;186;p35"/>
          <p:cNvSpPr txBox="1">
            <a:spLocks noGrp="1"/>
          </p:cNvSpPr>
          <p:nvPr>
            <p:ph type="title"/>
          </p:nvPr>
        </p:nvSpPr>
        <p:spPr>
          <a:xfrm>
            <a:off x="0" y="400051"/>
            <a:ext cx="9144000" cy="54448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Step 1: </a:t>
            </a:r>
            <a:r>
              <a:rPr lang="en"/>
              <a:t>Embrace the Challenge</a:t>
            </a:r>
            <a:endParaRPr/>
          </a:p>
        </p:txBody>
      </p:sp>
      <p:sp>
        <p:nvSpPr>
          <p:cNvPr id="187" name="Google Shape;187;p35"/>
          <p:cNvSpPr/>
          <p:nvPr/>
        </p:nvSpPr>
        <p:spPr>
          <a:xfrm>
            <a:off x="3247827" y="2366013"/>
            <a:ext cx="2524239" cy="1331064"/>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Embrace the challenge</a:t>
            </a:r>
            <a:endParaRPr sz="2600" b="1" i="0" u="none" strike="noStrike" cap="none">
              <a:solidFill>
                <a:schemeClr val="lt1"/>
              </a:solidFill>
              <a:latin typeface="Arial"/>
              <a:ea typeface="Arial"/>
              <a:cs typeface="Arial"/>
              <a:sym typeface="Arial"/>
            </a:endParaRPr>
          </a:p>
        </p:txBody>
      </p:sp>
      <p:cxnSp>
        <p:nvCxnSpPr>
          <p:cNvPr id="188" name="Google Shape;188;p35"/>
          <p:cNvCxnSpPr>
            <a:stCxn id="189" idx="4"/>
            <a:endCxn id="187" idx="0"/>
          </p:cNvCxnSpPr>
          <p:nvPr/>
        </p:nvCxnSpPr>
        <p:spPr>
          <a:xfrm>
            <a:off x="4509947" y="2159722"/>
            <a:ext cx="0" cy="206400"/>
          </a:xfrm>
          <a:prstGeom prst="straightConnector1">
            <a:avLst/>
          </a:prstGeom>
          <a:noFill/>
          <a:ln w="15875" cap="flat" cmpd="sng">
            <a:solidFill>
              <a:srgbClr val="7F7F7F"/>
            </a:solidFill>
            <a:prstDash val="solid"/>
            <a:round/>
            <a:headEnd type="none" w="sm" len="sm"/>
            <a:tailEnd type="none" w="sm" len="sm"/>
          </a:ln>
        </p:spPr>
      </p:cxnSp>
      <p:sp>
        <p:nvSpPr>
          <p:cNvPr id="189" name="Google Shape;189;p35"/>
          <p:cNvSpPr/>
          <p:nvPr/>
        </p:nvSpPr>
        <p:spPr>
          <a:xfrm>
            <a:off x="3304674" y="1058163"/>
            <a:ext cx="2410546" cy="1101559"/>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Acknowledge that this is a difficult situation for your students.</a:t>
            </a:r>
            <a:endParaRPr sz="1400" b="0" i="0" u="none" strike="noStrike" cap="none">
              <a:solidFill>
                <a:srgbClr val="000000"/>
              </a:solidFill>
              <a:latin typeface="Arial"/>
              <a:ea typeface="Arial"/>
              <a:cs typeface="Arial"/>
              <a:sym typeface="Arial"/>
            </a:endParaRPr>
          </a:p>
        </p:txBody>
      </p:sp>
      <p:cxnSp>
        <p:nvCxnSpPr>
          <p:cNvPr id="190" name="Google Shape;190;p35"/>
          <p:cNvCxnSpPr>
            <a:stCxn id="187" idx="1"/>
            <a:endCxn id="191" idx="6"/>
          </p:cNvCxnSpPr>
          <p:nvPr/>
        </p:nvCxnSpPr>
        <p:spPr>
          <a:xfrm flipH="1">
            <a:off x="2864427" y="3031545"/>
            <a:ext cx="383400" cy="1500"/>
          </a:xfrm>
          <a:prstGeom prst="straightConnector1">
            <a:avLst/>
          </a:prstGeom>
          <a:noFill/>
          <a:ln w="15875" cap="flat" cmpd="sng">
            <a:solidFill>
              <a:srgbClr val="7F7F7F"/>
            </a:solidFill>
            <a:prstDash val="solid"/>
            <a:round/>
            <a:headEnd type="none" w="sm" len="sm"/>
            <a:tailEnd type="none" w="sm" len="sm"/>
          </a:ln>
        </p:spPr>
      </p:cxnSp>
      <p:sp>
        <p:nvSpPr>
          <p:cNvPr id="192" name="Google Shape;192;p35"/>
          <p:cNvSpPr/>
          <p:nvPr/>
        </p:nvSpPr>
        <p:spPr>
          <a:xfrm>
            <a:off x="6155367" y="2403984"/>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Identify and then accept those things that you can’t change.</a:t>
            </a:r>
            <a:endParaRPr sz="1400" b="0" i="0" u="none" strike="noStrike" cap="none">
              <a:solidFill>
                <a:srgbClr val="000000"/>
              </a:solidFill>
              <a:latin typeface="Arial"/>
              <a:ea typeface="Arial"/>
              <a:cs typeface="Arial"/>
              <a:sym typeface="Arial"/>
            </a:endParaRPr>
          </a:p>
        </p:txBody>
      </p:sp>
      <p:cxnSp>
        <p:nvCxnSpPr>
          <p:cNvPr id="193" name="Google Shape;193;p35"/>
          <p:cNvCxnSpPr>
            <a:stCxn id="187" idx="2"/>
            <a:endCxn id="194" idx="0"/>
          </p:cNvCxnSpPr>
          <p:nvPr/>
        </p:nvCxnSpPr>
        <p:spPr>
          <a:xfrm>
            <a:off x="4509946" y="3697077"/>
            <a:ext cx="600" cy="207300"/>
          </a:xfrm>
          <a:prstGeom prst="straightConnector1">
            <a:avLst/>
          </a:prstGeom>
          <a:noFill/>
          <a:ln w="15875" cap="flat" cmpd="sng">
            <a:solidFill>
              <a:srgbClr val="7F7F7F"/>
            </a:solidFill>
            <a:prstDash val="solid"/>
            <a:round/>
            <a:headEnd type="none" w="sm" len="sm"/>
            <a:tailEnd type="none" w="sm" len="sm"/>
          </a:ln>
        </p:spPr>
      </p:cxnSp>
      <p:sp>
        <p:nvSpPr>
          <p:cNvPr id="194" name="Google Shape;194;p35"/>
          <p:cNvSpPr/>
          <p:nvPr/>
        </p:nvSpPr>
        <p:spPr>
          <a:xfrm>
            <a:off x="3248491" y="3904292"/>
            <a:ext cx="2524238" cy="1101558"/>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Identify those things that you CAN do to support your students.</a:t>
            </a:r>
            <a:endParaRPr sz="1400" b="0" i="0" u="none" strike="noStrike" cap="none">
              <a:solidFill>
                <a:srgbClr val="000000"/>
              </a:solidFill>
              <a:latin typeface="Arial"/>
              <a:ea typeface="Arial"/>
              <a:cs typeface="Arial"/>
              <a:sym typeface="Arial"/>
            </a:endParaRPr>
          </a:p>
        </p:txBody>
      </p:sp>
      <p:cxnSp>
        <p:nvCxnSpPr>
          <p:cNvPr id="195" name="Google Shape;195;p35"/>
          <p:cNvCxnSpPr>
            <a:stCxn id="192" idx="2"/>
            <a:endCxn id="187" idx="3"/>
          </p:cNvCxnSpPr>
          <p:nvPr/>
        </p:nvCxnSpPr>
        <p:spPr>
          <a:xfrm rot="10800000">
            <a:off x="5771967" y="3031612"/>
            <a:ext cx="383400" cy="1500"/>
          </a:xfrm>
          <a:prstGeom prst="straightConnector1">
            <a:avLst/>
          </a:prstGeom>
          <a:noFill/>
          <a:ln w="15875" cap="flat" cmpd="sng">
            <a:solidFill>
              <a:srgbClr val="7F7F7F"/>
            </a:solidFill>
            <a:prstDash val="solid"/>
            <a:round/>
            <a:headEnd type="none" w="sm" len="sm"/>
            <a:tailEnd type="none" w="sm" len="sm"/>
          </a:ln>
        </p:spPr>
      </p:cxnSp>
      <p:sp>
        <p:nvSpPr>
          <p:cNvPr id="191" name="Google Shape;191;p35"/>
          <p:cNvSpPr/>
          <p:nvPr/>
        </p:nvSpPr>
        <p:spPr>
          <a:xfrm>
            <a:off x="453980" y="2403983"/>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Keep focus on what you and your students stand to gain through this experience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14</a:t>
            </a:fld>
            <a:endParaRPr/>
          </a:p>
        </p:txBody>
      </p:sp>
      <p:sp>
        <p:nvSpPr>
          <p:cNvPr id="201" name="Google Shape;201;p3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Moving Forward: </a:t>
            </a:r>
            <a:r>
              <a:rPr lang="en" b="1"/>
              <a:t>Step 2</a:t>
            </a:r>
            <a:endParaRPr/>
          </a:p>
        </p:txBody>
      </p:sp>
      <p:sp>
        <p:nvSpPr>
          <p:cNvPr id="202" name="Google Shape;202;p36"/>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203" name="Google Shape;203;p36"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6"/>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205" name="Google Shape;205;p36"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6"/>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207" name="Google Shape;207;p36"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6"/>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209" name="Google Shape;209;p36"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36"/>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211" name="Google Shape;211;p36"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6"/>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
        <p:nvSpPr>
          <p:cNvPr id="213" name="Google Shape;213;p36" descr="red circle highlighting Step 2 : Identify SDI"/>
          <p:cNvSpPr/>
          <p:nvPr/>
        </p:nvSpPr>
        <p:spPr>
          <a:xfrm>
            <a:off x="1569273" y="3265021"/>
            <a:ext cx="3324944" cy="9306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15</a:t>
            </a:fld>
            <a:endParaRPr/>
          </a:p>
        </p:txBody>
      </p:sp>
      <p:sp>
        <p:nvSpPr>
          <p:cNvPr id="219" name="Google Shape;219;p37"/>
          <p:cNvSpPr txBox="1">
            <a:spLocks noGrp="1"/>
          </p:cNvSpPr>
          <p:nvPr>
            <p:ph type="title"/>
          </p:nvPr>
        </p:nvSpPr>
        <p:spPr>
          <a:xfrm>
            <a:off x="0" y="400051"/>
            <a:ext cx="9144000" cy="54448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Step 2: </a:t>
            </a:r>
            <a:r>
              <a:rPr lang="en"/>
              <a:t>Identify SDI</a:t>
            </a:r>
            <a:endParaRPr/>
          </a:p>
        </p:txBody>
      </p:sp>
      <p:sp>
        <p:nvSpPr>
          <p:cNvPr id="220" name="Google Shape;220;p37"/>
          <p:cNvSpPr/>
          <p:nvPr/>
        </p:nvSpPr>
        <p:spPr>
          <a:xfrm>
            <a:off x="2954194" y="2366013"/>
            <a:ext cx="3097600" cy="1331064"/>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Identify SDI</a:t>
            </a:r>
            <a:endParaRPr sz="2600" b="1" i="0" u="none" strike="noStrike" cap="none">
              <a:solidFill>
                <a:schemeClr val="lt1"/>
              </a:solidFill>
              <a:latin typeface="Arial"/>
              <a:ea typeface="Arial"/>
              <a:cs typeface="Arial"/>
              <a:sym typeface="Arial"/>
            </a:endParaRPr>
          </a:p>
        </p:txBody>
      </p:sp>
      <p:cxnSp>
        <p:nvCxnSpPr>
          <p:cNvPr id="221" name="Google Shape;221;p37"/>
          <p:cNvCxnSpPr>
            <a:stCxn id="222" idx="4"/>
            <a:endCxn id="220" idx="0"/>
          </p:cNvCxnSpPr>
          <p:nvPr/>
        </p:nvCxnSpPr>
        <p:spPr>
          <a:xfrm flipH="1">
            <a:off x="4503047" y="2159722"/>
            <a:ext cx="6900" cy="206400"/>
          </a:xfrm>
          <a:prstGeom prst="straightConnector1">
            <a:avLst/>
          </a:prstGeom>
          <a:noFill/>
          <a:ln w="15875" cap="flat" cmpd="sng">
            <a:solidFill>
              <a:srgbClr val="7F7F7F"/>
            </a:solidFill>
            <a:prstDash val="solid"/>
            <a:round/>
            <a:headEnd type="none" w="sm" len="sm"/>
            <a:tailEnd type="none" w="sm" len="sm"/>
          </a:ln>
        </p:spPr>
      </p:cxnSp>
      <p:sp>
        <p:nvSpPr>
          <p:cNvPr id="222" name="Google Shape;222;p37"/>
          <p:cNvSpPr/>
          <p:nvPr/>
        </p:nvSpPr>
        <p:spPr>
          <a:xfrm>
            <a:off x="3304674" y="1058163"/>
            <a:ext cx="2410546" cy="1101559"/>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IEP Annual Goals</a:t>
            </a:r>
            <a:endParaRPr sz="1400" b="0" i="0" u="none" strike="noStrike" cap="none">
              <a:solidFill>
                <a:srgbClr val="000000"/>
              </a:solidFill>
              <a:latin typeface="Arial"/>
              <a:ea typeface="Arial"/>
              <a:cs typeface="Arial"/>
              <a:sym typeface="Arial"/>
            </a:endParaRPr>
          </a:p>
        </p:txBody>
      </p:sp>
      <p:cxnSp>
        <p:nvCxnSpPr>
          <p:cNvPr id="223" name="Google Shape;223;p37"/>
          <p:cNvCxnSpPr>
            <a:stCxn id="220" idx="1"/>
            <a:endCxn id="224" idx="6"/>
          </p:cNvCxnSpPr>
          <p:nvPr/>
        </p:nvCxnSpPr>
        <p:spPr>
          <a:xfrm flipH="1">
            <a:off x="2559694" y="3031545"/>
            <a:ext cx="394500" cy="1500"/>
          </a:xfrm>
          <a:prstGeom prst="straightConnector1">
            <a:avLst/>
          </a:prstGeom>
          <a:noFill/>
          <a:ln w="15875" cap="flat" cmpd="sng">
            <a:solidFill>
              <a:srgbClr val="7F7F7F"/>
            </a:solidFill>
            <a:prstDash val="solid"/>
            <a:round/>
            <a:headEnd type="none" w="sm" len="sm"/>
            <a:tailEnd type="none" w="sm" len="sm"/>
          </a:ln>
        </p:spPr>
      </p:cxnSp>
      <p:sp>
        <p:nvSpPr>
          <p:cNvPr id="225" name="Google Shape;225;p37"/>
          <p:cNvSpPr/>
          <p:nvPr/>
        </p:nvSpPr>
        <p:spPr>
          <a:xfrm>
            <a:off x="6486297" y="2403984"/>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IEP Supplemental Aids &amp; Services</a:t>
            </a:r>
            <a:endParaRPr sz="1400" b="0" i="0" u="none" strike="noStrike" cap="none">
              <a:solidFill>
                <a:srgbClr val="000000"/>
              </a:solidFill>
              <a:latin typeface="Arial"/>
              <a:ea typeface="Arial"/>
              <a:cs typeface="Arial"/>
              <a:sym typeface="Arial"/>
            </a:endParaRPr>
          </a:p>
        </p:txBody>
      </p:sp>
      <p:cxnSp>
        <p:nvCxnSpPr>
          <p:cNvPr id="226" name="Google Shape;226;p37"/>
          <p:cNvCxnSpPr>
            <a:endCxn id="227" idx="0"/>
          </p:cNvCxnSpPr>
          <p:nvPr/>
        </p:nvCxnSpPr>
        <p:spPr>
          <a:xfrm>
            <a:off x="5802299" y="3694944"/>
            <a:ext cx="600" cy="207300"/>
          </a:xfrm>
          <a:prstGeom prst="straightConnector1">
            <a:avLst/>
          </a:prstGeom>
          <a:noFill/>
          <a:ln w="15875" cap="flat" cmpd="sng">
            <a:solidFill>
              <a:srgbClr val="7F7F7F"/>
            </a:solidFill>
            <a:prstDash val="solid"/>
            <a:round/>
            <a:headEnd type="none" w="sm" len="sm"/>
            <a:tailEnd type="none" w="sm" len="sm"/>
          </a:ln>
        </p:spPr>
      </p:cxnSp>
      <p:sp>
        <p:nvSpPr>
          <p:cNvPr id="227" name="Google Shape;227;p37"/>
          <p:cNvSpPr/>
          <p:nvPr/>
        </p:nvSpPr>
        <p:spPr>
          <a:xfrm>
            <a:off x="4540780" y="3902244"/>
            <a:ext cx="2524238" cy="1101558"/>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IEP Services</a:t>
            </a:r>
            <a:endParaRPr sz="1400" b="0" i="0" u="none" strike="noStrike" cap="none">
              <a:solidFill>
                <a:srgbClr val="000000"/>
              </a:solidFill>
              <a:latin typeface="Arial"/>
              <a:ea typeface="Arial"/>
              <a:cs typeface="Arial"/>
              <a:sym typeface="Arial"/>
            </a:endParaRPr>
          </a:p>
        </p:txBody>
      </p:sp>
      <p:cxnSp>
        <p:nvCxnSpPr>
          <p:cNvPr id="228" name="Google Shape;228;p37"/>
          <p:cNvCxnSpPr>
            <a:endCxn id="229" idx="0"/>
          </p:cNvCxnSpPr>
          <p:nvPr/>
        </p:nvCxnSpPr>
        <p:spPr>
          <a:xfrm>
            <a:off x="3160181" y="3696992"/>
            <a:ext cx="600" cy="207300"/>
          </a:xfrm>
          <a:prstGeom prst="straightConnector1">
            <a:avLst/>
          </a:prstGeom>
          <a:noFill/>
          <a:ln w="15875" cap="flat" cmpd="sng">
            <a:solidFill>
              <a:srgbClr val="7F7F7F"/>
            </a:solidFill>
            <a:prstDash val="solid"/>
            <a:round/>
            <a:headEnd type="none" w="sm" len="sm"/>
            <a:tailEnd type="none" w="sm" len="sm"/>
          </a:ln>
        </p:spPr>
      </p:cxnSp>
      <p:sp>
        <p:nvSpPr>
          <p:cNvPr id="229" name="Google Shape;229;p37"/>
          <p:cNvSpPr/>
          <p:nvPr/>
        </p:nvSpPr>
        <p:spPr>
          <a:xfrm>
            <a:off x="1898662" y="3904292"/>
            <a:ext cx="2524238" cy="1101558"/>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IEP Assistive Technology, Accommodations &amp; Modifications</a:t>
            </a:r>
            <a:endParaRPr sz="1400" b="0" i="0" u="none" strike="noStrike" cap="none">
              <a:solidFill>
                <a:srgbClr val="000000"/>
              </a:solidFill>
              <a:latin typeface="Arial"/>
              <a:ea typeface="Arial"/>
              <a:cs typeface="Arial"/>
              <a:sym typeface="Arial"/>
            </a:endParaRPr>
          </a:p>
        </p:txBody>
      </p:sp>
      <p:cxnSp>
        <p:nvCxnSpPr>
          <p:cNvPr id="230" name="Google Shape;230;p37"/>
          <p:cNvCxnSpPr>
            <a:stCxn id="225" idx="2"/>
            <a:endCxn id="220" idx="3"/>
          </p:cNvCxnSpPr>
          <p:nvPr/>
        </p:nvCxnSpPr>
        <p:spPr>
          <a:xfrm rot="10800000">
            <a:off x="6051897" y="3031612"/>
            <a:ext cx="434400" cy="1500"/>
          </a:xfrm>
          <a:prstGeom prst="straightConnector1">
            <a:avLst/>
          </a:prstGeom>
          <a:noFill/>
          <a:ln w="15875" cap="flat" cmpd="sng">
            <a:solidFill>
              <a:srgbClr val="7F7F7F"/>
            </a:solidFill>
            <a:prstDash val="solid"/>
            <a:round/>
            <a:headEnd type="none" w="sm" len="sm"/>
            <a:tailEnd type="none" w="sm" len="sm"/>
          </a:ln>
        </p:spPr>
      </p:cxnSp>
      <p:sp>
        <p:nvSpPr>
          <p:cNvPr id="224" name="Google Shape;224;p37"/>
          <p:cNvSpPr/>
          <p:nvPr/>
        </p:nvSpPr>
        <p:spPr>
          <a:xfrm>
            <a:off x="149175" y="2403983"/>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Additional needs due to remote learning environment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16</a:t>
            </a:fld>
            <a:endParaRPr/>
          </a:p>
        </p:txBody>
      </p:sp>
      <p:sp>
        <p:nvSpPr>
          <p:cNvPr id="236" name="Google Shape;236;p3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Moving Forward: </a:t>
            </a:r>
            <a:r>
              <a:rPr lang="en" b="1"/>
              <a:t>Step 3</a:t>
            </a:r>
            <a:endParaRPr/>
          </a:p>
        </p:txBody>
      </p:sp>
      <p:sp>
        <p:nvSpPr>
          <p:cNvPr id="237" name="Google Shape;237;p38"/>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238" name="Google Shape;238;p38"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8"/>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240" name="Google Shape;240;p38"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8"/>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242" name="Google Shape;242;p38"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8"/>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244" name="Google Shape;244;p38"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8"/>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246" name="Google Shape;246;p38"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8"/>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
        <p:nvSpPr>
          <p:cNvPr id="248" name="Google Shape;248;p38" descr="red circle highlighting Step 3 : Team Collaboration"/>
          <p:cNvSpPr/>
          <p:nvPr/>
        </p:nvSpPr>
        <p:spPr>
          <a:xfrm>
            <a:off x="2564160" y="2567178"/>
            <a:ext cx="3324944" cy="9306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17</a:t>
            </a:fld>
            <a:endParaRPr/>
          </a:p>
        </p:txBody>
      </p:sp>
      <p:sp>
        <p:nvSpPr>
          <p:cNvPr id="254" name="Google Shape;254;p39"/>
          <p:cNvSpPr txBox="1">
            <a:spLocks noGrp="1"/>
          </p:cNvSpPr>
          <p:nvPr>
            <p:ph type="title"/>
          </p:nvPr>
        </p:nvSpPr>
        <p:spPr>
          <a:xfrm>
            <a:off x="0" y="400051"/>
            <a:ext cx="9144000" cy="54448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Step 3: </a:t>
            </a:r>
            <a:r>
              <a:rPr lang="en"/>
              <a:t>Team Collaboration</a:t>
            </a:r>
            <a:endParaRPr/>
          </a:p>
        </p:txBody>
      </p:sp>
      <p:sp>
        <p:nvSpPr>
          <p:cNvPr id="255" name="Google Shape;255;p39"/>
          <p:cNvSpPr/>
          <p:nvPr/>
        </p:nvSpPr>
        <p:spPr>
          <a:xfrm>
            <a:off x="3247827" y="2366013"/>
            <a:ext cx="2524239" cy="1331064"/>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Team Collaboration</a:t>
            </a:r>
            <a:endParaRPr sz="2600" b="1" i="0" u="none" strike="noStrike" cap="none">
              <a:solidFill>
                <a:schemeClr val="lt1"/>
              </a:solidFill>
              <a:latin typeface="Arial"/>
              <a:ea typeface="Arial"/>
              <a:cs typeface="Arial"/>
              <a:sym typeface="Arial"/>
            </a:endParaRPr>
          </a:p>
        </p:txBody>
      </p:sp>
      <p:cxnSp>
        <p:nvCxnSpPr>
          <p:cNvPr id="256" name="Google Shape;256;p39"/>
          <p:cNvCxnSpPr>
            <a:stCxn id="257" idx="4"/>
            <a:endCxn id="255" idx="0"/>
          </p:cNvCxnSpPr>
          <p:nvPr/>
        </p:nvCxnSpPr>
        <p:spPr>
          <a:xfrm>
            <a:off x="4509947" y="2159722"/>
            <a:ext cx="0" cy="206400"/>
          </a:xfrm>
          <a:prstGeom prst="straightConnector1">
            <a:avLst/>
          </a:prstGeom>
          <a:noFill/>
          <a:ln w="15875" cap="flat" cmpd="sng">
            <a:solidFill>
              <a:srgbClr val="7F7F7F"/>
            </a:solidFill>
            <a:prstDash val="solid"/>
            <a:round/>
            <a:headEnd type="none" w="sm" len="sm"/>
            <a:tailEnd type="none" w="sm" len="sm"/>
          </a:ln>
        </p:spPr>
      </p:cxnSp>
      <p:sp>
        <p:nvSpPr>
          <p:cNvPr id="257" name="Google Shape;257;p39"/>
          <p:cNvSpPr/>
          <p:nvPr/>
        </p:nvSpPr>
        <p:spPr>
          <a:xfrm>
            <a:off x="3304674" y="1058163"/>
            <a:ext cx="2410546" cy="1101559"/>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Share &amp; Discuss each other’s plans to service student</a:t>
            </a:r>
            <a:endParaRPr sz="1400" b="0" i="0" u="none" strike="noStrike" cap="none">
              <a:solidFill>
                <a:srgbClr val="000000"/>
              </a:solidFill>
              <a:latin typeface="Arial"/>
              <a:ea typeface="Arial"/>
              <a:cs typeface="Arial"/>
              <a:sym typeface="Arial"/>
            </a:endParaRPr>
          </a:p>
        </p:txBody>
      </p:sp>
      <p:cxnSp>
        <p:nvCxnSpPr>
          <p:cNvPr id="258" name="Google Shape;258;p39"/>
          <p:cNvCxnSpPr>
            <a:stCxn id="255" idx="1"/>
            <a:endCxn id="259" idx="6"/>
          </p:cNvCxnSpPr>
          <p:nvPr/>
        </p:nvCxnSpPr>
        <p:spPr>
          <a:xfrm flipH="1">
            <a:off x="2864427" y="3031545"/>
            <a:ext cx="383400" cy="1500"/>
          </a:xfrm>
          <a:prstGeom prst="straightConnector1">
            <a:avLst/>
          </a:prstGeom>
          <a:noFill/>
          <a:ln w="15875" cap="flat" cmpd="sng">
            <a:solidFill>
              <a:srgbClr val="7F7F7F"/>
            </a:solidFill>
            <a:prstDash val="solid"/>
            <a:round/>
            <a:headEnd type="none" w="sm" len="sm"/>
            <a:tailEnd type="none" w="sm" len="sm"/>
          </a:ln>
        </p:spPr>
      </p:cxnSp>
      <p:sp>
        <p:nvSpPr>
          <p:cNvPr id="260" name="Google Shape;260;p39"/>
          <p:cNvSpPr/>
          <p:nvPr/>
        </p:nvSpPr>
        <p:spPr>
          <a:xfrm>
            <a:off x="6155367" y="2403984"/>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Discuss role contributions &amp; expectations</a:t>
            </a:r>
            <a:endParaRPr sz="1400" b="0" i="0" u="none" strike="noStrike" cap="none">
              <a:solidFill>
                <a:srgbClr val="000000"/>
              </a:solidFill>
              <a:latin typeface="Arial"/>
              <a:ea typeface="Arial"/>
              <a:cs typeface="Arial"/>
              <a:sym typeface="Arial"/>
            </a:endParaRPr>
          </a:p>
        </p:txBody>
      </p:sp>
      <p:cxnSp>
        <p:nvCxnSpPr>
          <p:cNvPr id="261" name="Google Shape;261;p39"/>
          <p:cNvCxnSpPr>
            <a:stCxn id="255" idx="2"/>
            <a:endCxn id="262" idx="0"/>
          </p:cNvCxnSpPr>
          <p:nvPr/>
        </p:nvCxnSpPr>
        <p:spPr>
          <a:xfrm>
            <a:off x="4509946" y="3697077"/>
            <a:ext cx="600" cy="207300"/>
          </a:xfrm>
          <a:prstGeom prst="straightConnector1">
            <a:avLst/>
          </a:prstGeom>
          <a:noFill/>
          <a:ln w="15875" cap="flat" cmpd="sng">
            <a:solidFill>
              <a:srgbClr val="7F7F7F"/>
            </a:solidFill>
            <a:prstDash val="solid"/>
            <a:round/>
            <a:headEnd type="none" w="sm" len="sm"/>
            <a:tailEnd type="none" w="sm" len="sm"/>
          </a:ln>
        </p:spPr>
      </p:cxnSp>
      <p:sp>
        <p:nvSpPr>
          <p:cNvPr id="262" name="Google Shape;262;p39"/>
          <p:cNvSpPr/>
          <p:nvPr/>
        </p:nvSpPr>
        <p:spPr>
          <a:xfrm>
            <a:off x="3248491" y="3904292"/>
            <a:ext cx="2524238" cy="1101558"/>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Establish a reasonable intervention schedule</a:t>
            </a:r>
            <a:endParaRPr sz="1400" b="0" i="0" u="none" strike="noStrike" cap="none">
              <a:solidFill>
                <a:srgbClr val="000000"/>
              </a:solidFill>
              <a:latin typeface="Arial"/>
              <a:ea typeface="Arial"/>
              <a:cs typeface="Arial"/>
              <a:sym typeface="Arial"/>
            </a:endParaRPr>
          </a:p>
        </p:txBody>
      </p:sp>
      <p:cxnSp>
        <p:nvCxnSpPr>
          <p:cNvPr id="263" name="Google Shape;263;p39"/>
          <p:cNvCxnSpPr>
            <a:stCxn id="260" idx="2"/>
            <a:endCxn id="255" idx="3"/>
          </p:cNvCxnSpPr>
          <p:nvPr/>
        </p:nvCxnSpPr>
        <p:spPr>
          <a:xfrm rot="10800000">
            <a:off x="5771967" y="3031612"/>
            <a:ext cx="383400" cy="1500"/>
          </a:xfrm>
          <a:prstGeom prst="straightConnector1">
            <a:avLst/>
          </a:prstGeom>
          <a:noFill/>
          <a:ln w="15875" cap="flat" cmpd="sng">
            <a:solidFill>
              <a:srgbClr val="7F7F7F"/>
            </a:solidFill>
            <a:prstDash val="solid"/>
            <a:round/>
            <a:headEnd type="none" w="sm" len="sm"/>
            <a:tailEnd type="none" w="sm" len="sm"/>
          </a:ln>
        </p:spPr>
      </p:cxnSp>
      <p:sp>
        <p:nvSpPr>
          <p:cNvPr id="259" name="Google Shape;259;p39"/>
          <p:cNvSpPr/>
          <p:nvPr/>
        </p:nvSpPr>
        <p:spPr>
          <a:xfrm>
            <a:off x="453980" y="2403983"/>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Agree on an action plan/roadmap for services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18</a:t>
            </a:fld>
            <a:endParaRPr/>
          </a:p>
        </p:txBody>
      </p:sp>
      <p:sp>
        <p:nvSpPr>
          <p:cNvPr id="269" name="Google Shape;269;p4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Moving Forward: </a:t>
            </a:r>
            <a:r>
              <a:rPr lang="en" b="1"/>
              <a:t>Step 4</a:t>
            </a:r>
            <a:endParaRPr/>
          </a:p>
        </p:txBody>
      </p:sp>
      <p:sp>
        <p:nvSpPr>
          <p:cNvPr id="270" name="Google Shape;270;p40"/>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271" name="Google Shape;271;p40"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0"/>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273" name="Google Shape;273;p40"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0"/>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275" name="Google Shape;275;p40"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0"/>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277" name="Google Shape;277;p40"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0"/>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279" name="Google Shape;279;p40"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0"/>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
        <p:nvSpPr>
          <p:cNvPr id="281" name="Google Shape;281;p40" descr="red circle highlighting Step 4 : Parent Collaboration"/>
          <p:cNvSpPr/>
          <p:nvPr/>
        </p:nvSpPr>
        <p:spPr>
          <a:xfrm>
            <a:off x="3684593" y="1860411"/>
            <a:ext cx="3324944" cy="9306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19</a:t>
            </a:fld>
            <a:endParaRPr/>
          </a:p>
        </p:txBody>
      </p:sp>
      <p:sp>
        <p:nvSpPr>
          <p:cNvPr id="287" name="Google Shape;287;p41"/>
          <p:cNvSpPr txBox="1">
            <a:spLocks noGrp="1"/>
          </p:cNvSpPr>
          <p:nvPr>
            <p:ph type="title"/>
          </p:nvPr>
        </p:nvSpPr>
        <p:spPr>
          <a:xfrm>
            <a:off x="0" y="400051"/>
            <a:ext cx="9144000" cy="54448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Step 4: </a:t>
            </a:r>
            <a:r>
              <a:rPr lang="en"/>
              <a:t>Parent Collaboration</a:t>
            </a:r>
            <a:endParaRPr/>
          </a:p>
        </p:txBody>
      </p:sp>
      <p:sp>
        <p:nvSpPr>
          <p:cNvPr id="288" name="Google Shape;288;p41"/>
          <p:cNvSpPr/>
          <p:nvPr/>
        </p:nvSpPr>
        <p:spPr>
          <a:xfrm>
            <a:off x="3247827" y="2366013"/>
            <a:ext cx="2524239" cy="1331064"/>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Parent Collaboration</a:t>
            </a:r>
            <a:endParaRPr sz="2600" b="1" i="0" u="none" strike="noStrike" cap="none">
              <a:solidFill>
                <a:schemeClr val="lt1"/>
              </a:solidFill>
              <a:latin typeface="Arial"/>
              <a:ea typeface="Arial"/>
              <a:cs typeface="Arial"/>
              <a:sym typeface="Arial"/>
            </a:endParaRPr>
          </a:p>
        </p:txBody>
      </p:sp>
      <p:cxnSp>
        <p:nvCxnSpPr>
          <p:cNvPr id="289" name="Google Shape;289;p41"/>
          <p:cNvCxnSpPr>
            <a:stCxn id="290" idx="4"/>
            <a:endCxn id="288" idx="0"/>
          </p:cNvCxnSpPr>
          <p:nvPr/>
        </p:nvCxnSpPr>
        <p:spPr>
          <a:xfrm>
            <a:off x="4509947" y="2159722"/>
            <a:ext cx="0" cy="206400"/>
          </a:xfrm>
          <a:prstGeom prst="straightConnector1">
            <a:avLst/>
          </a:prstGeom>
          <a:noFill/>
          <a:ln w="15875" cap="flat" cmpd="sng">
            <a:solidFill>
              <a:srgbClr val="7F7F7F"/>
            </a:solidFill>
            <a:prstDash val="solid"/>
            <a:round/>
            <a:headEnd type="none" w="sm" len="sm"/>
            <a:tailEnd type="none" w="sm" len="sm"/>
          </a:ln>
        </p:spPr>
      </p:cxnSp>
      <p:sp>
        <p:nvSpPr>
          <p:cNvPr id="290" name="Google Shape;290;p41"/>
          <p:cNvSpPr/>
          <p:nvPr/>
        </p:nvSpPr>
        <p:spPr>
          <a:xfrm>
            <a:off x="3304674" y="1058163"/>
            <a:ext cx="2410546" cy="1101559"/>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Share &amp; Discuss the team’s plans &amp; backup plans</a:t>
            </a:r>
            <a:endParaRPr sz="1400" b="0" i="0" u="none" strike="noStrike" cap="none">
              <a:solidFill>
                <a:srgbClr val="000000"/>
              </a:solidFill>
              <a:latin typeface="Arial"/>
              <a:ea typeface="Arial"/>
              <a:cs typeface="Arial"/>
              <a:sym typeface="Arial"/>
            </a:endParaRPr>
          </a:p>
        </p:txBody>
      </p:sp>
      <p:cxnSp>
        <p:nvCxnSpPr>
          <p:cNvPr id="291" name="Google Shape;291;p41"/>
          <p:cNvCxnSpPr>
            <a:stCxn id="288" idx="1"/>
            <a:endCxn id="292" idx="6"/>
          </p:cNvCxnSpPr>
          <p:nvPr/>
        </p:nvCxnSpPr>
        <p:spPr>
          <a:xfrm flipH="1">
            <a:off x="2864427" y="3031545"/>
            <a:ext cx="383400" cy="1500"/>
          </a:xfrm>
          <a:prstGeom prst="straightConnector1">
            <a:avLst/>
          </a:prstGeom>
          <a:noFill/>
          <a:ln w="15875" cap="flat" cmpd="sng">
            <a:solidFill>
              <a:srgbClr val="7F7F7F"/>
            </a:solidFill>
            <a:prstDash val="solid"/>
            <a:round/>
            <a:headEnd type="none" w="sm" len="sm"/>
            <a:tailEnd type="none" w="sm" len="sm"/>
          </a:ln>
        </p:spPr>
      </p:cxnSp>
      <p:sp>
        <p:nvSpPr>
          <p:cNvPr id="293" name="Google Shape;293;p41"/>
          <p:cNvSpPr/>
          <p:nvPr/>
        </p:nvSpPr>
        <p:spPr>
          <a:xfrm>
            <a:off x="6155367" y="2403984"/>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Collect parent input &amp; agree upon adaptations</a:t>
            </a:r>
            <a:endParaRPr sz="1400" b="0" i="0" u="none" strike="noStrike" cap="none">
              <a:solidFill>
                <a:srgbClr val="000000"/>
              </a:solidFill>
              <a:latin typeface="Arial"/>
              <a:ea typeface="Arial"/>
              <a:cs typeface="Arial"/>
              <a:sym typeface="Arial"/>
            </a:endParaRPr>
          </a:p>
        </p:txBody>
      </p:sp>
      <p:cxnSp>
        <p:nvCxnSpPr>
          <p:cNvPr id="294" name="Google Shape;294;p41"/>
          <p:cNvCxnSpPr>
            <a:stCxn id="288" idx="2"/>
            <a:endCxn id="295" idx="0"/>
          </p:cNvCxnSpPr>
          <p:nvPr/>
        </p:nvCxnSpPr>
        <p:spPr>
          <a:xfrm>
            <a:off x="4509946" y="3697077"/>
            <a:ext cx="600" cy="207300"/>
          </a:xfrm>
          <a:prstGeom prst="straightConnector1">
            <a:avLst/>
          </a:prstGeom>
          <a:noFill/>
          <a:ln w="15875" cap="flat" cmpd="sng">
            <a:solidFill>
              <a:srgbClr val="7F7F7F"/>
            </a:solidFill>
            <a:prstDash val="solid"/>
            <a:round/>
            <a:headEnd type="none" w="sm" len="sm"/>
            <a:tailEnd type="none" w="sm" len="sm"/>
          </a:ln>
        </p:spPr>
      </p:cxnSp>
      <p:sp>
        <p:nvSpPr>
          <p:cNvPr id="295" name="Google Shape;295;p41"/>
          <p:cNvSpPr/>
          <p:nvPr/>
        </p:nvSpPr>
        <p:spPr>
          <a:xfrm>
            <a:off x="3248491" y="3904292"/>
            <a:ext cx="2524238" cy="1101558"/>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Discuss skills needed and the role parent will take in instruction</a:t>
            </a:r>
            <a:endParaRPr sz="1400" b="0" i="0" u="none" strike="noStrike" cap="none">
              <a:solidFill>
                <a:srgbClr val="000000"/>
              </a:solidFill>
              <a:latin typeface="Arial"/>
              <a:ea typeface="Arial"/>
              <a:cs typeface="Arial"/>
              <a:sym typeface="Arial"/>
            </a:endParaRPr>
          </a:p>
        </p:txBody>
      </p:sp>
      <p:cxnSp>
        <p:nvCxnSpPr>
          <p:cNvPr id="296" name="Google Shape;296;p41"/>
          <p:cNvCxnSpPr>
            <a:stCxn id="293" idx="2"/>
            <a:endCxn id="288" idx="3"/>
          </p:cNvCxnSpPr>
          <p:nvPr/>
        </p:nvCxnSpPr>
        <p:spPr>
          <a:xfrm rot="10800000">
            <a:off x="5771967" y="3031612"/>
            <a:ext cx="383400" cy="1500"/>
          </a:xfrm>
          <a:prstGeom prst="straightConnector1">
            <a:avLst/>
          </a:prstGeom>
          <a:noFill/>
          <a:ln w="15875" cap="flat" cmpd="sng">
            <a:solidFill>
              <a:srgbClr val="7F7F7F"/>
            </a:solidFill>
            <a:prstDash val="solid"/>
            <a:round/>
            <a:headEnd type="none" w="sm" len="sm"/>
            <a:tailEnd type="none" w="sm" len="sm"/>
          </a:ln>
        </p:spPr>
      </p:cxnSp>
      <p:sp>
        <p:nvSpPr>
          <p:cNvPr id="292" name="Google Shape;292;p41"/>
          <p:cNvSpPr/>
          <p:nvPr/>
        </p:nvSpPr>
        <p:spPr>
          <a:xfrm>
            <a:off x="453980" y="2403983"/>
            <a:ext cx="2410546" cy="12582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Agree on an action plan</a:t>
            </a:r>
            <a:endParaRPr sz="1400" b="0" i="0" u="none" strike="noStrike" cap="none">
              <a:solidFill>
                <a:srgbClr val="000000"/>
              </a:solidFill>
              <a:latin typeface="Arial"/>
              <a:ea typeface="Arial"/>
              <a:cs typeface="Arial"/>
              <a:sym typeface="Arial"/>
            </a:endParaRPr>
          </a:p>
        </p:txBody>
      </p:sp>
      <p:sp>
        <p:nvSpPr>
          <p:cNvPr id="297" name="Google Shape;297;p41"/>
          <p:cNvSpPr txBox="1"/>
          <p:nvPr/>
        </p:nvSpPr>
        <p:spPr>
          <a:xfrm>
            <a:off x="6155367" y="4040393"/>
            <a:ext cx="2816931" cy="8293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Arial"/>
                <a:ea typeface="Arial"/>
                <a:cs typeface="Arial"/>
                <a:sym typeface="Arial"/>
              </a:rPr>
              <a:t>Distance Learning and Deafblindness: </a:t>
            </a:r>
            <a:br>
              <a:rPr lang="en" sz="900" b="0" i="0" u="none" strike="noStrike" cap="none">
                <a:solidFill>
                  <a:schemeClr val="dk1"/>
                </a:solidFill>
                <a:latin typeface="Arial"/>
                <a:ea typeface="Arial"/>
                <a:cs typeface="Arial"/>
                <a:sym typeface="Arial"/>
              </a:rPr>
            </a:br>
            <a:r>
              <a:rPr lang="en" sz="900" b="0" i="0" u="none" strike="noStrike" cap="none">
                <a:solidFill>
                  <a:schemeClr val="dk1"/>
                </a:solidFill>
                <a:latin typeface="Arial"/>
                <a:ea typeface="Arial"/>
                <a:cs typeface="Arial"/>
                <a:sym typeface="Arial"/>
              </a:rPr>
              <a:t>Learning From Parents:  </a:t>
            </a:r>
            <a:r>
              <a:rPr lang="en" sz="900" b="0" i="0" u="sng" strike="noStrike" cap="none">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https://publications.ici.umn.edu/ties/building-engagement-with-distance-learning/dl21-distance-learning-and-deafblindness-learning-from-parents</a:t>
            </a:r>
            <a:endParaRPr sz="9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a:t>
            </a:fld>
            <a:endParaRPr/>
          </a:p>
        </p:txBody>
      </p:sp>
      <p:sp>
        <p:nvSpPr>
          <p:cNvPr id="69" name="Google Shape;69;p2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Objectives</a:t>
            </a:r>
            <a:endParaRPr/>
          </a:p>
        </p:txBody>
      </p:sp>
      <p:sp>
        <p:nvSpPr>
          <p:cNvPr id="70" name="Google Shape;70;p25"/>
          <p:cNvSpPr txBox="1">
            <a:spLocks noGrp="1"/>
          </p:cNvSpPr>
          <p:nvPr>
            <p:ph type="body" idx="2"/>
          </p:nvPr>
        </p:nvSpPr>
        <p:spPr>
          <a:xfrm>
            <a:off x="405125" y="1197877"/>
            <a:ext cx="8331600" cy="3205312"/>
          </a:xfrm>
          <a:prstGeom prst="rect">
            <a:avLst/>
          </a:prstGeom>
          <a:noFill/>
          <a:ln>
            <a:noFill/>
          </a:ln>
        </p:spPr>
        <p:txBody>
          <a:bodyPr spcFirstLastPara="1" wrap="square" lIns="0" tIns="0" rIns="0" bIns="0" anchor="t" anchorCtr="0">
            <a:normAutofit fontScale="92500"/>
          </a:bodyPr>
          <a:lstStyle/>
          <a:p>
            <a:pPr marL="431800" lvl="0" indent="-342900" algn="l" rtl="0">
              <a:lnSpc>
                <a:spcPct val="100000"/>
              </a:lnSpc>
              <a:spcBef>
                <a:spcPts val="0"/>
              </a:spcBef>
              <a:spcAft>
                <a:spcPts val="0"/>
              </a:spcAft>
              <a:buClr>
                <a:srgbClr val="3A7E36"/>
              </a:buClr>
              <a:buSzPct val="113256"/>
              <a:buChar char="▪"/>
            </a:pPr>
            <a:r>
              <a:rPr lang="en"/>
              <a:t>Identify what elements of instruction may be adapted when specially designing instruction including </a:t>
            </a:r>
            <a:r>
              <a:rPr lang="en" b="1"/>
              <a:t>content, methodology and delivery of instruction.</a:t>
            </a:r>
            <a:endParaRPr/>
          </a:p>
          <a:p>
            <a:pPr marL="431800" lvl="0" indent="-342900" algn="l" rtl="0">
              <a:lnSpc>
                <a:spcPct val="90000"/>
              </a:lnSpc>
              <a:spcBef>
                <a:spcPts val="1000"/>
              </a:spcBef>
              <a:spcAft>
                <a:spcPts val="0"/>
              </a:spcAft>
              <a:buClr>
                <a:srgbClr val="3A7E36"/>
              </a:buClr>
              <a:buSzPct val="113256"/>
              <a:buChar char="▪"/>
            </a:pPr>
            <a:r>
              <a:rPr lang="en"/>
              <a:t>Prioritize standards-aligned </a:t>
            </a:r>
            <a:r>
              <a:rPr lang="en" b="1"/>
              <a:t>content</a:t>
            </a:r>
            <a:r>
              <a:rPr lang="en"/>
              <a:t> for students with severe disabilities</a:t>
            </a:r>
            <a:endParaRPr/>
          </a:p>
          <a:p>
            <a:pPr marL="431800" lvl="0" indent="-342900" algn="l" rtl="0">
              <a:lnSpc>
                <a:spcPct val="90000"/>
              </a:lnSpc>
              <a:spcBef>
                <a:spcPts val="1000"/>
              </a:spcBef>
              <a:spcAft>
                <a:spcPts val="0"/>
              </a:spcAft>
              <a:buClr>
                <a:srgbClr val="3A7E36"/>
              </a:buClr>
              <a:buSzPct val="113256"/>
              <a:buChar char="▪"/>
            </a:pPr>
            <a:r>
              <a:rPr lang="en"/>
              <a:t>Explore 3 instructional </a:t>
            </a:r>
            <a:r>
              <a:rPr lang="en" b="1"/>
              <a:t>methodologies</a:t>
            </a:r>
            <a:r>
              <a:rPr lang="en"/>
              <a:t> to support for students with severe disabilities</a:t>
            </a:r>
            <a:endParaRPr/>
          </a:p>
          <a:p>
            <a:pPr marL="431800" lvl="0" indent="-342900" algn="l" rtl="0">
              <a:lnSpc>
                <a:spcPct val="90000"/>
              </a:lnSpc>
              <a:spcBef>
                <a:spcPts val="1000"/>
              </a:spcBef>
              <a:spcAft>
                <a:spcPts val="0"/>
              </a:spcAft>
              <a:buClr>
                <a:srgbClr val="3A7E36"/>
              </a:buClr>
              <a:buSzPct val="113256"/>
              <a:buChar char="▪"/>
            </a:pPr>
            <a:r>
              <a:rPr lang="en"/>
              <a:t>Inspect 6 approaches to </a:t>
            </a:r>
            <a:r>
              <a:rPr lang="en" b="1"/>
              <a:t>delivering specially designed instruction</a:t>
            </a:r>
            <a:endParaRPr/>
          </a:p>
          <a:p>
            <a:pPr marL="431800" lvl="0" indent="-342900" algn="l" rtl="0">
              <a:lnSpc>
                <a:spcPct val="90000"/>
              </a:lnSpc>
              <a:spcBef>
                <a:spcPts val="1000"/>
              </a:spcBef>
              <a:spcAft>
                <a:spcPts val="1000"/>
              </a:spcAft>
              <a:buClr>
                <a:srgbClr val="3A7E36"/>
              </a:buClr>
              <a:buSzPct val="113256"/>
              <a:buChar char="▪"/>
            </a:pPr>
            <a:r>
              <a:rPr lang="en"/>
              <a:t>Discuss how to </a:t>
            </a:r>
            <a:r>
              <a:rPr lang="en" b="1"/>
              <a:t>monitoring progress, </a:t>
            </a:r>
            <a:r>
              <a:rPr lang="en"/>
              <a:t>collecting data to use as a basis for adjusting instruction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20</a:t>
            </a:fld>
            <a:endParaRPr/>
          </a:p>
        </p:txBody>
      </p:sp>
      <p:sp>
        <p:nvSpPr>
          <p:cNvPr id="303" name="Google Shape;303;p42"/>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Moving Forward: </a:t>
            </a:r>
            <a:r>
              <a:rPr lang="en" b="1"/>
              <a:t>Step 5</a:t>
            </a:r>
            <a:endParaRPr/>
          </a:p>
        </p:txBody>
      </p:sp>
      <p:sp>
        <p:nvSpPr>
          <p:cNvPr id="304" name="Google Shape;304;p42"/>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305" name="Google Shape;305;p42"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2"/>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307" name="Google Shape;307;p42"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2"/>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309" name="Google Shape;309;p42"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2"/>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311" name="Google Shape;311;p42"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2"/>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313" name="Google Shape;313;p42"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2"/>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
        <p:nvSpPr>
          <p:cNvPr id="315" name="Google Shape;315;p42" descr="red circle highlighting Step 5 : Remote Specially Designed Instruction"/>
          <p:cNvSpPr/>
          <p:nvPr/>
        </p:nvSpPr>
        <p:spPr>
          <a:xfrm>
            <a:off x="4750560" y="1171254"/>
            <a:ext cx="3324944" cy="9306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21</a:t>
            </a:fld>
            <a:endParaRPr/>
          </a:p>
        </p:txBody>
      </p:sp>
      <p:sp>
        <p:nvSpPr>
          <p:cNvPr id="321" name="Google Shape;321;p43"/>
          <p:cNvSpPr txBox="1">
            <a:spLocks noGrp="1"/>
          </p:cNvSpPr>
          <p:nvPr>
            <p:ph type="title"/>
          </p:nvPr>
        </p:nvSpPr>
        <p:spPr>
          <a:xfrm>
            <a:off x="0" y="400051"/>
            <a:ext cx="9144000" cy="54448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Step 5: </a:t>
            </a:r>
            <a:r>
              <a:rPr lang="en"/>
              <a:t>Remote Specially Designed Instruction</a:t>
            </a:r>
            <a:endParaRPr/>
          </a:p>
        </p:txBody>
      </p:sp>
      <p:sp>
        <p:nvSpPr>
          <p:cNvPr id="322" name="Google Shape;322;p43"/>
          <p:cNvSpPr/>
          <p:nvPr/>
        </p:nvSpPr>
        <p:spPr>
          <a:xfrm>
            <a:off x="3006052" y="2159722"/>
            <a:ext cx="2994155" cy="1628507"/>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Remote Specially Designed Instruction</a:t>
            </a:r>
            <a:endParaRPr sz="2600" b="1" i="0" u="none" strike="noStrike" cap="none">
              <a:solidFill>
                <a:schemeClr val="lt1"/>
              </a:solidFill>
              <a:latin typeface="Arial"/>
              <a:ea typeface="Arial"/>
              <a:cs typeface="Arial"/>
              <a:sym typeface="Arial"/>
            </a:endParaRPr>
          </a:p>
        </p:txBody>
      </p:sp>
      <p:cxnSp>
        <p:nvCxnSpPr>
          <p:cNvPr id="323" name="Google Shape;323;p43"/>
          <p:cNvCxnSpPr>
            <a:stCxn id="324" idx="4"/>
            <a:endCxn id="322" idx="0"/>
          </p:cNvCxnSpPr>
          <p:nvPr/>
        </p:nvCxnSpPr>
        <p:spPr>
          <a:xfrm>
            <a:off x="4503129" y="1959255"/>
            <a:ext cx="0" cy="200400"/>
          </a:xfrm>
          <a:prstGeom prst="straightConnector1">
            <a:avLst/>
          </a:prstGeom>
          <a:noFill/>
          <a:ln w="15875" cap="flat" cmpd="sng">
            <a:solidFill>
              <a:srgbClr val="7F7F7F"/>
            </a:solidFill>
            <a:prstDash val="solid"/>
            <a:round/>
            <a:headEnd type="none" w="sm" len="sm"/>
            <a:tailEnd type="none" w="sm" len="sm"/>
          </a:ln>
        </p:spPr>
      </p:cxnSp>
      <p:sp>
        <p:nvSpPr>
          <p:cNvPr id="324" name="Google Shape;324;p43"/>
          <p:cNvSpPr/>
          <p:nvPr/>
        </p:nvSpPr>
        <p:spPr>
          <a:xfrm>
            <a:off x="3077782" y="1066698"/>
            <a:ext cx="2850693" cy="8925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Content: What to teach</a:t>
            </a:r>
            <a:endParaRPr sz="1400" b="0" i="0" u="none" strike="noStrike" cap="none">
              <a:solidFill>
                <a:srgbClr val="000000"/>
              </a:solidFill>
              <a:latin typeface="Arial"/>
              <a:ea typeface="Arial"/>
              <a:cs typeface="Arial"/>
              <a:sym typeface="Arial"/>
            </a:endParaRPr>
          </a:p>
        </p:txBody>
      </p:sp>
      <p:cxnSp>
        <p:nvCxnSpPr>
          <p:cNvPr id="325" name="Google Shape;325;p43"/>
          <p:cNvCxnSpPr>
            <a:stCxn id="322" idx="1"/>
            <a:endCxn id="326" idx="6"/>
          </p:cNvCxnSpPr>
          <p:nvPr/>
        </p:nvCxnSpPr>
        <p:spPr>
          <a:xfrm flipH="1">
            <a:off x="2864452" y="2973976"/>
            <a:ext cx="141600" cy="300"/>
          </a:xfrm>
          <a:prstGeom prst="straightConnector1">
            <a:avLst/>
          </a:prstGeom>
          <a:noFill/>
          <a:ln w="15875" cap="flat" cmpd="sng">
            <a:solidFill>
              <a:srgbClr val="7F7F7F"/>
            </a:solidFill>
            <a:prstDash val="solid"/>
            <a:round/>
            <a:headEnd type="none" w="sm" len="sm"/>
            <a:tailEnd type="none" w="sm" len="sm"/>
          </a:ln>
        </p:spPr>
      </p:cxnSp>
      <p:sp>
        <p:nvSpPr>
          <p:cNvPr id="327" name="Google Shape;327;p43"/>
          <p:cNvSpPr/>
          <p:nvPr/>
        </p:nvSpPr>
        <p:spPr>
          <a:xfrm>
            <a:off x="6155366" y="2438820"/>
            <a:ext cx="2805753" cy="1070739"/>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Methodology: Instructional strategies to meet student needs</a:t>
            </a:r>
            <a:endParaRPr sz="1400" b="0" i="0" u="none" strike="noStrike" cap="none">
              <a:solidFill>
                <a:srgbClr val="000000"/>
              </a:solidFill>
              <a:latin typeface="Arial"/>
              <a:ea typeface="Arial"/>
              <a:cs typeface="Arial"/>
              <a:sym typeface="Arial"/>
            </a:endParaRPr>
          </a:p>
        </p:txBody>
      </p:sp>
      <p:cxnSp>
        <p:nvCxnSpPr>
          <p:cNvPr id="328" name="Google Shape;328;p43"/>
          <p:cNvCxnSpPr>
            <a:stCxn id="322" idx="2"/>
            <a:endCxn id="329" idx="0"/>
          </p:cNvCxnSpPr>
          <p:nvPr/>
        </p:nvCxnSpPr>
        <p:spPr>
          <a:xfrm>
            <a:off x="4503129" y="3788229"/>
            <a:ext cx="0" cy="185700"/>
          </a:xfrm>
          <a:prstGeom prst="straightConnector1">
            <a:avLst/>
          </a:prstGeom>
          <a:noFill/>
          <a:ln w="15875" cap="flat" cmpd="sng">
            <a:solidFill>
              <a:srgbClr val="7F7F7F"/>
            </a:solidFill>
            <a:prstDash val="solid"/>
            <a:round/>
            <a:headEnd type="none" w="sm" len="sm"/>
            <a:tailEnd type="none" w="sm" len="sm"/>
          </a:ln>
        </p:spPr>
      </p:cxnSp>
      <p:sp>
        <p:nvSpPr>
          <p:cNvPr id="329" name="Google Shape;329;p43"/>
          <p:cNvSpPr/>
          <p:nvPr/>
        </p:nvSpPr>
        <p:spPr>
          <a:xfrm>
            <a:off x="3077782" y="3973964"/>
            <a:ext cx="2850693" cy="951183"/>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Delivery of Instruction: The way instruction is delivered</a:t>
            </a:r>
            <a:endParaRPr sz="1400" b="0" i="0" u="none" strike="noStrike" cap="none">
              <a:solidFill>
                <a:srgbClr val="000000"/>
              </a:solidFill>
              <a:latin typeface="Arial"/>
              <a:ea typeface="Arial"/>
              <a:cs typeface="Arial"/>
              <a:sym typeface="Arial"/>
            </a:endParaRPr>
          </a:p>
        </p:txBody>
      </p:sp>
      <p:cxnSp>
        <p:nvCxnSpPr>
          <p:cNvPr id="330" name="Google Shape;330;p43"/>
          <p:cNvCxnSpPr>
            <a:stCxn id="327" idx="2"/>
            <a:endCxn id="322" idx="3"/>
          </p:cNvCxnSpPr>
          <p:nvPr/>
        </p:nvCxnSpPr>
        <p:spPr>
          <a:xfrm rot="10800000">
            <a:off x="6000266" y="2973889"/>
            <a:ext cx="155100" cy="300"/>
          </a:xfrm>
          <a:prstGeom prst="straightConnector1">
            <a:avLst/>
          </a:prstGeom>
          <a:noFill/>
          <a:ln w="15875" cap="flat" cmpd="sng">
            <a:solidFill>
              <a:srgbClr val="7F7F7F"/>
            </a:solidFill>
            <a:prstDash val="solid"/>
            <a:round/>
            <a:headEnd type="none" w="sm" len="sm"/>
            <a:tailEnd type="none" w="sm" len="sm"/>
          </a:ln>
        </p:spPr>
      </p:cxnSp>
      <p:sp>
        <p:nvSpPr>
          <p:cNvPr id="326" name="Google Shape;326;p43"/>
          <p:cNvSpPr/>
          <p:nvPr/>
        </p:nvSpPr>
        <p:spPr>
          <a:xfrm>
            <a:off x="182881" y="2438820"/>
            <a:ext cx="2681645" cy="1070740"/>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Teaching parents &amp; families how to deliver instruction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22</a:t>
            </a:fld>
            <a:endParaRPr/>
          </a:p>
        </p:txBody>
      </p:sp>
      <p:sp>
        <p:nvSpPr>
          <p:cNvPr id="336" name="Google Shape;336;p44"/>
          <p:cNvSpPr txBox="1">
            <a:spLocks noGrp="1"/>
          </p:cNvSpPr>
          <p:nvPr>
            <p:ph type="title"/>
          </p:nvPr>
        </p:nvSpPr>
        <p:spPr>
          <a:xfrm>
            <a:off x="402336" y="1352878"/>
            <a:ext cx="3319200" cy="2515034"/>
          </a:xfrm>
          <a:prstGeom prst="rect">
            <a:avLst/>
          </a:prstGeom>
          <a:solidFill>
            <a:schemeClr val="accent3"/>
          </a:solidFill>
          <a:ln>
            <a:noFill/>
          </a:ln>
        </p:spPr>
        <p:txBody>
          <a:bodyPr spcFirstLastPara="1" wrap="square" lIns="201150" tIns="201150" rIns="201150" bIns="201150" anchor="ctr" anchorCtr="0">
            <a:normAutofit/>
          </a:bodyPr>
          <a:lstStyle/>
          <a:p>
            <a:pPr marL="0" lvl="0" indent="0" algn="l" rtl="0">
              <a:lnSpc>
                <a:spcPct val="90000"/>
              </a:lnSpc>
              <a:spcBef>
                <a:spcPts val="0"/>
              </a:spcBef>
              <a:spcAft>
                <a:spcPts val="0"/>
              </a:spcAft>
              <a:buClr>
                <a:schemeClr val="lt1"/>
              </a:buClr>
              <a:buSzPts val="3000"/>
              <a:buNone/>
            </a:pPr>
            <a:r>
              <a:rPr lang="en" b="1"/>
              <a:t>Content:</a:t>
            </a:r>
            <a:r>
              <a:rPr lang="en"/>
              <a:t> </a:t>
            </a:r>
            <a:br>
              <a:rPr lang="en"/>
            </a:br>
            <a:r>
              <a:rPr lang="en"/>
              <a:t>What to teach</a:t>
            </a:r>
            <a:br>
              <a:rPr lang="en"/>
            </a:br>
            <a:r>
              <a:rPr lang="en" sz="2200"/>
              <a:t>Next Generation Learning Standards</a:t>
            </a:r>
            <a:br>
              <a:rPr lang="en"/>
            </a:br>
            <a:endParaRPr/>
          </a:p>
        </p:txBody>
      </p:sp>
      <p:pic>
        <p:nvPicPr>
          <p:cNvPr id="337" name="Google Shape;337;p44" descr="Graphic chart illustrating Standards-based Decision-making Prioritizing IEP Goals">
            <a:hlinkClick r:id="rId3"/>
          </p:cNvPr>
          <p:cNvPicPr preferRelativeResize="0"/>
          <p:nvPr/>
        </p:nvPicPr>
        <p:blipFill rotWithShape="1">
          <a:blip r:embed="rId4">
            <a:alphaModFix/>
          </a:blip>
          <a:srcRect/>
          <a:stretch/>
        </p:blipFill>
        <p:spPr>
          <a:xfrm>
            <a:off x="4087773" y="514215"/>
            <a:ext cx="4585964" cy="4520660"/>
          </a:xfrm>
          <a:prstGeom prst="rect">
            <a:avLst/>
          </a:prstGeom>
          <a:noFill/>
          <a:ln>
            <a:noFill/>
          </a:ln>
        </p:spPr>
      </p:pic>
      <p:sp>
        <p:nvSpPr>
          <p:cNvPr id="338" name="Google Shape;338;p44" descr="red circle highlighting Next generation learning standards at the top of the flowchart"/>
          <p:cNvSpPr/>
          <p:nvPr/>
        </p:nvSpPr>
        <p:spPr>
          <a:xfrm>
            <a:off x="5227019" y="958488"/>
            <a:ext cx="2020800" cy="6339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23</a:t>
            </a:fld>
            <a:endParaRPr/>
          </a:p>
        </p:txBody>
      </p:sp>
      <p:sp>
        <p:nvSpPr>
          <p:cNvPr id="344" name="Google Shape;344;p4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Using the Standards to Prioritize Intervention</a:t>
            </a:r>
            <a:endParaRPr/>
          </a:p>
        </p:txBody>
      </p:sp>
      <p:sp>
        <p:nvSpPr>
          <p:cNvPr id="345" name="Google Shape;345;p45"/>
          <p:cNvSpPr txBox="1">
            <a:spLocks noGrp="1"/>
          </p:cNvSpPr>
          <p:nvPr>
            <p:ph type="body" idx="2"/>
          </p:nvPr>
        </p:nvSpPr>
        <p:spPr>
          <a:xfrm>
            <a:off x="405125" y="1306286"/>
            <a:ext cx="8331600" cy="3344091"/>
          </a:xfrm>
          <a:prstGeom prst="rect">
            <a:avLst/>
          </a:prstGeom>
          <a:noFill/>
          <a:ln>
            <a:noFill/>
          </a:ln>
        </p:spPr>
        <p:txBody>
          <a:bodyPr spcFirstLastPara="1" wrap="square" lIns="0" tIns="0" rIns="0" bIns="0" anchor="t" anchorCtr="0">
            <a:normAutofit lnSpcReduction="10000"/>
          </a:bodyPr>
          <a:lstStyle/>
          <a:p>
            <a:pPr marL="457200" lvl="0" indent="-361950" algn="l" rtl="0">
              <a:lnSpc>
                <a:spcPct val="100000"/>
              </a:lnSpc>
              <a:spcBef>
                <a:spcPts val="600"/>
              </a:spcBef>
              <a:spcAft>
                <a:spcPts val="0"/>
              </a:spcAft>
              <a:buSzPts val="2100"/>
              <a:buChar char="▪"/>
            </a:pPr>
            <a:r>
              <a:rPr lang="en" b="1" u="sng">
                <a:solidFill>
                  <a:schemeClr val="hlink"/>
                </a:solidFill>
                <a:hlinkClick r:id="rId3"/>
              </a:rPr>
              <a:t>Next Generation Standards</a:t>
            </a:r>
            <a:endParaRPr b="1"/>
          </a:p>
          <a:p>
            <a:pPr marL="457200" lvl="0" indent="-228600" algn="l" rtl="0">
              <a:lnSpc>
                <a:spcPct val="100000"/>
              </a:lnSpc>
              <a:spcBef>
                <a:spcPts val="600"/>
              </a:spcBef>
              <a:spcAft>
                <a:spcPts val="0"/>
              </a:spcAft>
              <a:buSzPts val="2100"/>
              <a:buNone/>
            </a:pPr>
            <a:endParaRPr/>
          </a:p>
          <a:p>
            <a:pPr marL="457200" lvl="0" indent="-361950" algn="l" rtl="0">
              <a:lnSpc>
                <a:spcPct val="100000"/>
              </a:lnSpc>
              <a:spcBef>
                <a:spcPts val="600"/>
              </a:spcBef>
              <a:spcAft>
                <a:spcPts val="0"/>
              </a:spcAft>
              <a:buSzPts val="2100"/>
              <a:buChar char="▪"/>
            </a:pPr>
            <a:r>
              <a:rPr lang="en" b="1" u="sng">
                <a:solidFill>
                  <a:schemeClr val="hlink"/>
                </a:solidFill>
                <a:hlinkClick r:id="rId4"/>
              </a:rPr>
              <a:t>Anchor Standards</a:t>
            </a:r>
            <a:endParaRPr b="1"/>
          </a:p>
          <a:p>
            <a:pPr marL="457200" lvl="0" indent="-228600" algn="l" rtl="0">
              <a:lnSpc>
                <a:spcPct val="100000"/>
              </a:lnSpc>
              <a:spcBef>
                <a:spcPts val="600"/>
              </a:spcBef>
              <a:spcAft>
                <a:spcPts val="0"/>
              </a:spcAft>
              <a:buSzPts val="2100"/>
              <a:buNone/>
            </a:pPr>
            <a:endParaRPr/>
          </a:p>
          <a:p>
            <a:pPr marL="457200" lvl="0" indent="-361950" algn="l" rtl="0">
              <a:lnSpc>
                <a:spcPct val="100000"/>
              </a:lnSpc>
              <a:spcBef>
                <a:spcPts val="600"/>
              </a:spcBef>
              <a:spcAft>
                <a:spcPts val="0"/>
              </a:spcAft>
              <a:buSzPts val="2100"/>
              <a:buChar char="▪"/>
            </a:pPr>
            <a:r>
              <a:rPr lang="en" b="1" u="sng">
                <a:solidFill>
                  <a:schemeClr val="hlink"/>
                </a:solidFill>
                <a:hlinkClick r:id="rId5"/>
              </a:rPr>
              <a:t>Math Coherence Map</a:t>
            </a:r>
            <a:endParaRPr b="1"/>
          </a:p>
          <a:p>
            <a:pPr marL="457200" lvl="0" indent="-228600" algn="l" rtl="0">
              <a:lnSpc>
                <a:spcPct val="100000"/>
              </a:lnSpc>
              <a:spcBef>
                <a:spcPts val="600"/>
              </a:spcBef>
              <a:spcAft>
                <a:spcPts val="0"/>
              </a:spcAft>
              <a:buSzPts val="2100"/>
              <a:buNone/>
            </a:pPr>
            <a:endParaRPr/>
          </a:p>
          <a:p>
            <a:pPr marL="457200" lvl="0" indent="-361950" algn="l" rtl="0">
              <a:lnSpc>
                <a:spcPct val="100000"/>
              </a:lnSpc>
              <a:spcBef>
                <a:spcPts val="600"/>
              </a:spcBef>
              <a:spcAft>
                <a:spcPts val="0"/>
              </a:spcAft>
              <a:buSzPts val="2100"/>
              <a:buChar char="▪"/>
            </a:pPr>
            <a:r>
              <a:rPr lang="en" b="1" u="sng">
                <a:solidFill>
                  <a:schemeClr val="hlink"/>
                </a:solidFill>
                <a:hlinkClick r:id="rId6"/>
              </a:rPr>
              <a:t>ELA</a:t>
            </a:r>
            <a:r>
              <a:rPr lang="en"/>
              <a:t> &amp; </a:t>
            </a:r>
            <a:r>
              <a:rPr lang="en" b="1" u="sng">
                <a:solidFill>
                  <a:schemeClr val="hlink"/>
                </a:solidFill>
                <a:hlinkClick r:id="rId7"/>
              </a:rPr>
              <a:t>Math</a:t>
            </a:r>
            <a:r>
              <a:rPr lang="en"/>
              <a:t> Standards at a Glance</a:t>
            </a:r>
            <a:endParaRPr/>
          </a:p>
          <a:p>
            <a:pPr marL="457200" lvl="0" indent="-228600" algn="l" rtl="0">
              <a:lnSpc>
                <a:spcPct val="100000"/>
              </a:lnSpc>
              <a:spcBef>
                <a:spcPts val="600"/>
              </a:spcBef>
              <a:spcAft>
                <a:spcPts val="0"/>
              </a:spcAft>
              <a:buSzPts val="2100"/>
              <a:buNone/>
            </a:pPr>
            <a:endParaRPr/>
          </a:p>
          <a:p>
            <a:pPr marL="457200" lvl="0" indent="-361950" algn="l" rtl="0">
              <a:lnSpc>
                <a:spcPct val="100000"/>
              </a:lnSpc>
              <a:spcBef>
                <a:spcPts val="600"/>
              </a:spcBef>
              <a:spcAft>
                <a:spcPts val="0"/>
              </a:spcAft>
              <a:buSzPts val="2100"/>
              <a:buChar char="▪"/>
            </a:pPr>
            <a:r>
              <a:rPr lang="en" b="1" u="sng">
                <a:solidFill>
                  <a:schemeClr val="hlink"/>
                </a:solidFill>
                <a:hlinkClick r:id="rId8"/>
              </a:rPr>
              <a:t>Essential Elements</a:t>
            </a:r>
            <a:endParaRPr b="1"/>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24</a:t>
            </a:fld>
            <a:endParaRPr/>
          </a:p>
        </p:txBody>
      </p:sp>
      <p:sp>
        <p:nvSpPr>
          <p:cNvPr id="351" name="Google Shape;351;p46"/>
          <p:cNvSpPr txBox="1">
            <a:spLocks noGrp="1"/>
          </p:cNvSpPr>
          <p:nvPr>
            <p:ph type="title"/>
          </p:nvPr>
        </p:nvSpPr>
        <p:spPr>
          <a:xfrm>
            <a:off x="402336" y="1352878"/>
            <a:ext cx="3319200" cy="2259002"/>
          </a:xfrm>
          <a:prstGeom prst="rect">
            <a:avLst/>
          </a:prstGeom>
          <a:solidFill>
            <a:schemeClr val="accent3"/>
          </a:solidFill>
          <a:ln>
            <a:noFill/>
          </a:ln>
        </p:spPr>
        <p:txBody>
          <a:bodyPr spcFirstLastPara="1" wrap="square" lIns="201150" tIns="201150" rIns="201150" bIns="201150" anchor="ctr" anchorCtr="0">
            <a:normAutofit/>
          </a:bodyPr>
          <a:lstStyle/>
          <a:p>
            <a:pPr marL="0" lvl="0" indent="0" algn="l" rtl="0">
              <a:lnSpc>
                <a:spcPct val="90000"/>
              </a:lnSpc>
              <a:spcBef>
                <a:spcPts val="0"/>
              </a:spcBef>
              <a:spcAft>
                <a:spcPts val="0"/>
              </a:spcAft>
              <a:buClr>
                <a:schemeClr val="lt1"/>
              </a:buClr>
              <a:buSzPts val="3000"/>
              <a:buNone/>
            </a:pPr>
            <a:r>
              <a:rPr lang="en" b="1"/>
              <a:t>Content:</a:t>
            </a:r>
            <a:r>
              <a:rPr lang="en"/>
              <a:t> </a:t>
            </a:r>
            <a:br>
              <a:rPr lang="en"/>
            </a:br>
            <a:r>
              <a:rPr lang="en"/>
              <a:t>What to teach</a:t>
            </a:r>
            <a:br>
              <a:rPr lang="en"/>
            </a:br>
            <a:r>
              <a:rPr lang="en" sz="2000"/>
              <a:t>Essential Elements</a:t>
            </a:r>
            <a:br>
              <a:rPr lang="en"/>
            </a:br>
            <a:endParaRPr/>
          </a:p>
        </p:txBody>
      </p:sp>
      <p:pic>
        <p:nvPicPr>
          <p:cNvPr id="352" name="Google Shape;352;p46" descr="Graphic chart illustrating Standards-based Decision-making Prioritizing IEP Goals">
            <a:hlinkClick r:id="rId3"/>
          </p:cNvPr>
          <p:cNvPicPr preferRelativeResize="0"/>
          <p:nvPr/>
        </p:nvPicPr>
        <p:blipFill rotWithShape="1">
          <a:blip r:embed="rId4">
            <a:alphaModFix/>
          </a:blip>
          <a:srcRect/>
          <a:stretch/>
        </p:blipFill>
        <p:spPr>
          <a:xfrm>
            <a:off x="4087773" y="514215"/>
            <a:ext cx="4585964" cy="4520660"/>
          </a:xfrm>
          <a:prstGeom prst="rect">
            <a:avLst/>
          </a:prstGeom>
          <a:noFill/>
          <a:ln>
            <a:noFill/>
          </a:ln>
        </p:spPr>
      </p:pic>
      <p:sp>
        <p:nvSpPr>
          <p:cNvPr id="353" name="Google Shape;353;p46" descr="red circle highlighting Essential Elements, next item on the flowchart"/>
          <p:cNvSpPr/>
          <p:nvPr/>
        </p:nvSpPr>
        <p:spPr>
          <a:xfrm>
            <a:off x="5261853" y="1648528"/>
            <a:ext cx="2020800" cy="6339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25</a:t>
            </a:fld>
            <a:endParaRPr/>
          </a:p>
        </p:txBody>
      </p:sp>
      <p:sp>
        <p:nvSpPr>
          <p:cNvPr id="359" name="Google Shape;359;p4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Essential Elements to Prioritize Intervention</a:t>
            </a:r>
            <a:endParaRPr/>
          </a:p>
        </p:txBody>
      </p:sp>
      <p:pic>
        <p:nvPicPr>
          <p:cNvPr id="360" name="Google Shape;360;p47" descr=" for Dynamic Learning maps  logo: globe with network web wrapped around it">
            <a:hlinkClick r:id="rId3"/>
          </p:cNvPr>
          <p:cNvPicPr preferRelativeResize="0"/>
          <p:nvPr/>
        </p:nvPicPr>
        <p:blipFill rotWithShape="1">
          <a:blip r:embed="rId4">
            <a:alphaModFix/>
          </a:blip>
          <a:srcRect/>
          <a:stretch/>
        </p:blipFill>
        <p:spPr>
          <a:xfrm>
            <a:off x="402325" y="2179962"/>
            <a:ext cx="2857500" cy="1092200"/>
          </a:xfrm>
          <a:prstGeom prst="rect">
            <a:avLst/>
          </a:prstGeom>
          <a:noFill/>
          <a:ln>
            <a:noFill/>
          </a:ln>
        </p:spPr>
      </p:pic>
      <p:pic>
        <p:nvPicPr>
          <p:cNvPr id="361" name="Google Shape;361;p47" descr="table graphic showing Grade level standard, DLM Essential Element and the Linkage Levels  for ELA Grade 3 ELA.EE.RL.3.1"/>
          <p:cNvPicPr preferRelativeResize="0"/>
          <p:nvPr/>
        </p:nvPicPr>
        <p:blipFill rotWithShape="1">
          <a:blip r:embed="rId5">
            <a:alphaModFix/>
          </a:blip>
          <a:srcRect/>
          <a:stretch/>
        </p:blipFill>
        <p:spPr>
          <a:xfrm>
            <a:off x="4257263" y="1110105"/>
            <a:ext cx="3650120" cy="38524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26</a:t>
            </a:fld>
            <a:endParaRPr/>
          </a:p>
        </p:txBody>
      </p:sp>
      <p:sp>
        <p:nvSpPr>
          <p:cNvPr id="367" name="Google Shape;367;p4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Student Diagnostic Checklist Mastery</a:t>
            </a:r>
            <a:endParaRPr/>
          </a:p>
        </p:txBody>
      </p:sp>
      <p:pic>
        <p:nvPicPr>
          <p:cNvPr id="368" name="Google Shape;368;p48" descr="smll screen shot showint the Common Core learning standards Essential Elements Checklist for Grade 3 ELA with columns to check Mastry, Partial Mastery, or No Mastery for each listed element.">
            <a:hlinkClick r:id="rId3"/>
          </p:cNvPr>
          <p:cNvPicPr preferRelativeResize="0"/>
          <p:nvPr/>
        </p:nvPicPr>
        <p:blipFill rotWithShape="1">
          <a:blip r:embed="rId4">
            <a:alphaModFix/>
          </a:blip>
          <a:srcRect/>
          <a:stretch/>
        </p:blipFill>
        <p:spPr>
          <a:xfrm rot="-496807">
            <a:off x="977520" y="1236042"/>
            <a:ext cx="2899769" cy="3469243"/>
          </a:xfrm>
          <a:prstGeom prst="rect">
            <a:avLst/>
          </a:prstGeom>
          <a:noFill/>
          <a:ln w="41275" cap="flat" cmpd="sng">
            <a:solidFill>
              <a:srgbClr val="7F7F7F"/>
            </a:solidFill>
            <a:prstDash val="solid"/>
            <a:miter lim="800000"/>
            <a:headEnd type="none" w="sm" len="sm"/>
            <a:tailEnd type="none" w="sm" len="sm"/>
          </a:ln>
        </p:spPr>
      </p:pic>
      <p:pic>
        <p:nvPicPr>
          <p:cNvPr id="369" name="Google Shape;369;p48" descr="Graphic chart illustrating Standards-based Decision-making Prioritizing IEP Goals">
            <a:hlinkClick r:id="rId5"/>
          </p:cNvPr>
          <p:cNvPicPr preferRelativeResize="0"/>
          <p:nvPr/>
        </p:nvPicPr>
        <p:blipFill rotWithShape="1">
          <a:blip r:embed="rId6">
            <a:alphaModFix/>
          </a:blip>
          <a:srcRect/>
          <a:stretch/>
        </p:blipFill>
        <p:spPr>
          <a:xfrm>
            <a:off x="4312464" y="1115134"/>
            <a:ext cx="3976364" cy="3919741"/>
          </a:xfrm>
          <a:prstGeom prst="rect">
            <a:avLst/>
          </a:prstGeom>
          <a:noFill/>
          <a:ln>
            <a:noFill/>
          </a:ln>
        </p:spPr>
      </p:pic>
      <p:sp>
        <p:nvSpPr>
          <p:cNvPr id="370" name="Google Shape;370;p48" descr="red circle highlighting Student Diagnostic Checklist Mastery, next item on the flowchart"/>
          <p:cNvSpPr/>
          <p:nvPr/>
        </p:nvSpPr>
        <p:spPr>
          <a:xfrm>
            <a:off x="5338498" y="2507854"/>
            <a:ext cx="1752180" cy="549637"/>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27</a:t>
            </a:fld>
            <a:endParaRPr/>
          </a:p>
        </p:txBody>
      </p:sp>
      <p:sp>
        <p:nvSpPr>
          <p:cNvPr id="376" name="Google Shape;376;p49"/>
          <p:cNvSpPr txBox="1">
            <a:spLocks noGrp="1"/>
          </p:cNvSpPr>
          <p:nvPr>
            <p:ph type="title"/>
          </p:nvPr>
        </p:nvSpPr>
        <p:spPr>
          <a:xfrm>
            <a:off x="402325" y="705442"/>
            <a:ext cx="3319200" cy="1044981"/>
          </a:xfrm>
          <a:prstGeom prst="rect">
            <a:avLst/>
          </a:prstGeom>
          <a:solidFill>
            <a:schemeClr val="accent3"/>
          </a:solidFill>
          <a:ln>
            <a:noFill/>
          </a:ln>
        </p:spPr>
        <p:txBody>
          <a:bodyPr spcFirstLastPara="1" wrap="square" lIns="201150" tIns="201150" rIns="201150" bIns="20115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Content:</a:t>
            </a:r>
            <a:r>
              <a:rPr lang="en"/>
              <a:t> </a:t>
            </a:r>
            <a:br>
              <a:rPr lang="en"/>
            </a:br>
            <a:r>
              <a:rPr lang="en"/>
              <a:t>What to teach</a:t>
            </a:r>
            <a:endParaRPr/>
          </a:p>
        </p:txBody>
      </p:sp>
      <p:sp>
        <p:nvSpPr>
          <p:cNvPr id="377" name="Google Shape;377;p49"/>
          <p:cNvSpPr txBox="1">
            <a:spLocks noGrp="1"/>
          </p:cNvSpPr>
          <p:nvPr>
            <p:ph type="body" idx="1"/>
          </p:nvPr>
        </p:nvSpPr>
        <p:spPr>
          <a:xfrm>
            <a:off x="402314" y="1750424"/>
            <a:ext cx="3319200" cy="2847702"/>
          </a:xfrm>
          <a:prstGeom prst="rect">
            <a:avLst/>
          </a:prstGeom>
          <a:solidFill>
            <a:schemeClr val="accent3"/>
          </a:solidFill>
          <a:ln>
            <a:noFill/>
          </a:ln>
        </p:spPr>
        <p:txBody>
          <a:bodyPr spcFirstLastPara="1" wrap="square" lIns="201150" tIns="201150" rIns="201150" bIns="201150" anchor="t" anchorCtr="0">
            <a:normAutofit fontScale="92500" lnSpcReduction="10000"/>
          </a:bodyPr>
          <a:lstStyle/>
          <a:p>
            <a:pPr marL="95250" lvl="0" indent="0" algn="l" rtl="0">
              <a:lnSpc>
                <a:spcPct val="100000"/>
              </a:lnSpc>
              <a:spcBef>
                <a:spcPts val="600"/>
              </a:spcBef>
              <a:spcAft>
                <a:spcPts val="0"/>
              </a:spcAft>
              <a:buSzPct val="94594"/>
              <a:buNone/>
            </a:pPr>
            <a:r>
              <a:rPr lang="en" sz="2400" b="1"/>
              <a:t>Jamboard Activity</a:t>
            </a:r>
            <a:endParaRPr/>
          </a:p>
          <a:p>
            <a:pPr marL="95250" lvl="0" indent="0" algn="l" rtl="0">
              <a:lnSpc>
                <a:spcPct val="100000"/>
              </a:lnSpc>
              <a:spcBef>
                <a:spcPts val="600"/>
              </a:spcBef>
              <a:spcAft>
                <a:spcPts val="0"/>
              </a:spcAft>
              <a:buSzPct val="108108"/>
              <a:buNone/>
            </a:pPr>
            <a:r>
              <a:rPr lang="en"/>
              <a:t>How might you use the Essential Elements in the Dynamic Learning Maps site in your practice?</a:t>
            </a:r>
            <a:endParaRPr/>
          </a:p>
          <a:p>
            <a:pPr marL="95250" lvl="0" indent="0" algn="l" rtl="0">
              <a:lnSpc>
                <a:spcPct val="100000"/>
              </a:lnSpc>
              <a:spcBef>
                <a:spcPts val="600"/>
              </a:spcBef>
              <a:spcAft>
                <a:spcPts val="0"/>
              </a:spcAft>
              <a:buSzPct val="108108"/>
              <a:buNone/>
            </a:pPr>
            <a:endParaRPr/>
          </a:p>
          <a:p>
            <a:pPr marL="95250" lvl="0" indent="0" algn="l" rtl="0">
              <a:lnSpc>
                <a:spcPct val="100000"/>
              </a:lnSpc>
              <a:spcBef>
                <a:spcPts val="600"/>
              </a:spcBef>
              <a:spcAft>
                <a:spcPts val="0"/>
              </a:spcAft>
              <a:buSzPct val="108108"/>
              <a:buNone/>
            </a:pPr>
            <a:r>
              <a:rPr lang="en"/>
              <a:t>Click </a:t>
            </a:r>
            <a:r>
              <a:rPr lang="en" u="sng">
                <a:solidFill>
                  <a:schemeClr val="lt1"/>
                </a:solidFill>
                <a:hlinkClick r:id="rId3">
                  <a:extLst>
                    <a:ext uri="{A12FA001-AC4F-418D-AE19-62706E023703}">
                      <ahyp:hlinkClr xmlns:ahyp="http://schemas.microsoft.com/office/drawing/2018/hyperlinkcolor" val="tx"/>
                    </a:ext>
                  </a:extLst>
                </a:hlinkClick>
              </a:rPr>
              <a:t>here</a:t>
            </a:r>
            <a:r>
              <a:rPr lang="en"/>
              <a:t> for link to the Jamboard.</a:t>
            </a:r>
            <a:endParaRPr/>
          </a:p>
          <a:p>
            <a:pPr marL="95250" lvl="0" indent="0" algn="l" rtl="0">
              <a:lnSpc>
                <a:spcPct val="100000"/>
              </a:lnSpc>
              <a:spcBef>
                <a:spcPts val="600"/>
              </a:spcBef>
              <a:spcAft>
                <a:spcPts val="0"/>
              </a:spcAft>
              <a:buSzPct val="108108"/>
              <a:buNone/>
            </a:pPr>
            <a:endParaRPr/>
          </a:p>
          <a:p>
            <a:pPr marL="95250" lvl="0" indent="0" algn="l" rtl="0">
              <a:lnSpc>
                <a:spcPct val="100000"/>
              </a:lnSpc>
              <a:spcBef>
                <a:spcPts val="600"/>
              </a:spcBef>
              <a:spcAft>
                <a:spcPts val="0"/>
              </a:spcAft>
              <a:buSzPct val="108108"/>
              <a:buNone/>
            </a:pPr>
            <a:endParaRPr/>
          </a:p>
        </p:txBody>
      </p:sp>
      <p:pic>
        <p:nvPicPr>
          <p:cNvPr id="378" name="Google Shape;378;p49" descr="Graphic chart illustrating Standards-based Decision-making Prioritizing IEP Goals">
            <a:hlinkClick r:id="rId4"/>
          </p:cNvPr>
          <p:cNvPicPr preferRelativeResize="0"/>
          <p:nvPr/>
        </p:nvPicPr>
        <p:blipFill rotWithShape="1">
          <a:blip r:embed="rId5">
            <a:alphaModFix/>
          </a:blip>
          <a:srcRect/>
          <a:stretch/>
        </p:blipFill>
        <p:spPr>
          <a:xfrm>
            <a:off x="4087773" y="514215"/>
            <a:ext cx="4585964" cy="4520660"/>
          </a:xfrm>
          <a:prstGeom prst="rect">
            <a:avLst/>
          </a:prstGeom>
          <a:noFill/>
          <a:ln>
            <a:noFill/>
          </a:ln>
        </p:spPr>
      </p:pic>
      <p:sp>
        <p:nvSpPr>
          <p:cNvPr id="379" name="Google Shape;379;p49" descr="red circle highlighting Is this a Priority and choices of Yes or No, next item on the flowchart"/>
          <p:cNvSpPr/>
          <p:nvPr/>
        </p:nvSpPr>
        <p:spPr>
          <a:xfrm>
            <a:off x="5557945" y="3146839"/>
            <a:ext cx="2020800" cy="859102"/>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9" descr="left facing arrow stating Prioritize for Instruction pointing to Write PLEP &amp; Create Goal at the bottom of the flowchart"/>
          <p:cNvSpPr/>
          <p:nvPr/>
        </p:nvSpPr>
        <p:spPr>
          <a:xfrm>
            <a:off x="7454559" y="4118675"/>
            <a:ext cx="1367100" cy="826500"/>
          </a:xfrm>
          <a:prstGeom prst="leftArrow">
            <a:avLst>
              <a:gd name="adj1" fmla="val 50000"/>
              <a:gd name="adj2" fmla="val 50000"/>
            </a:avLst>
          </a:prstGeom>
          <a:solidFill>
            <a:srgbClr val="D9EED8"/>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Prioritize for Instruction</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28</a:t>
            </a:fld>
            <a:endParaRPr/>
          </a:p>
        </p:txBody>
      </p:sp>
      <p:sp>
        <p:nvSpPr>
          <p:cNvPr id="386" name="Google Shape;386;p50"/>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a:t>
            </a:r>
            <a:endParaRPr/>
          </a:p>
        </p:txBody>
      </p:sp>
      <p:sp>
        <p:nvSpPr>
          <p:cNvPr id="387" name="Google Shape;387;p50"/>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EXPLICIT DIRECT INSTRUCTION: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388" name="Google Shape;388;p50"/>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p>
            <a:pPr marL="457200" lvl="0" indent="-361950" algn="l" rtl="0">
              <a:lnSpc>
                <a:spcPct val="100000"/>
              </a:lnSpc>
              <a:spcBef>
                <a:spcPts val="600"/>
              </a:spcBef>
              <a:spcAft>
                <a:spcPts val="0"/>
              </a:spcAft>
              <a:buSzPts val="2100"/>
              <a:buChar char="▪"/>
            </a:pPr>
            <a:r>
              <a:rPr lang="en"/>
              <a:t>structured, systematic, unambiguous, and scaffolded (Archer &amp; Hughes, 2011)</a:t>
            </a:r>
            <a:endParaRPr/>
          </a:p>
          <a:p>
            <a:pPr marL="457200" lvl="0" indent="-361950" algn="l" rtl="0">
              <a:lnSpc>
                <a:spcPct val="100000"/>
              </a:lnSpc>
              <a:spcBef>
                <a:spcPts val="600"/>
              </a:spcBef>
              <a:spcAft>
                <a:spcPts val="0"/>
              </a:spcAft>
              <a:buSzPts val="2100"/>
              <a:buChar char="▪"/>
            </a:pPr>
            <a:r>
              <a:rPr lang="en"/>
              <a:t>identified as a “High-Leverage Practice” in special education by the Council for Exceptional Children (McLeskey et al., 2017)</a:t>
            </a: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sp>
        <p:nvSpPr>
          <p:cNvPr id="389" name="Google Shape;389;p50"/>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29</a:t>
            </a:fld>
            <a:endParaRPr/>
          </a:p>
        </p:txBody>
      </p:sp>
      <p:sp>
        <p:nvSpPr>
          <p:cNvPr id="395" name="Google Shape;395;p51"/>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2 </a:t>
            </a:r>
            <a:endParaRPr/>
          </a:p>
        </p:txBody>
      </p:sp>
      <p:sp>
        <p:nvSpPr>
          <p:cNvPr id="396" name="Google Shape;396;p51"/>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3 EDI Practices for Students with Severe Disabilities: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397" name="Google Shape;397;p51"/>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p>
            <a:pPr marL="457200" lvl="0" indent="-361950" algn="l" rtl="0">
              <a:lnSpc>
                <a:spcPct val="100000"/>
              </a:lnSpc>
              <a:spcBef>
                <a:spcPts val="600"/>
              </a:spcBef>
              <a:spcAft>
                <a:spcPts val="0"/>
              </a:spcAft>
              <a:buSzPts val="2100"/>
              <a:buChar char="▪"/>
            </a:pPr>
            <a:r>
              <a:rPr lang="en"/>
              <a:t>Structured Teaching</a:t>
            </a:r>
            <a:endParaRPr/>
          </a:p>
          <a:p>
            <a:pPr marL="457200" lvl="0" indent="-361950" algn="l" rtl="0">
              <a:lnSpc>
                <a:spcPct val="100000"/>
              </a:lnSpc>
              <a:spcBef>
                <a:spcPts val="600"/>
              </a:spcBef>
              <a:spcAft>
                <a:spcPts val="0"/>
              </a:spcAft>
              <a:buSzPts val="2100"/>
              <a:buChar char="▪"/>
            </a:pPr>
            <a:r>
              <a:rPr lang="en"/>
              <a:t>Video Modeling</a:t>
            </a:r>
            <a:endParaRPr/>
          </a:p>
          <a:p>
            <a:pPr marL="457200" lvl="0" indent="-361950" algn="l" rtl="0">
              <a:lnSpc>
                <a:spcPct val="100000"/>
              </a:lnSpc>
              <a:spcBef>
                <a:spcPts val="600"/>
              </a:spcBef>
              <a:spcAft>
                <a:spcPts val="0"/>
              </a:spcAft>
              <a:buSzPts val="2100"/>
              <a:buChar char="▪"/>
            </a:pPr>
            <a:r>
              <a:rPr lang="en"/>
              <a:t>Social Narratives</a:t>
            </a: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sp>
        <p:nvSpPr>
          <p:cNvPr id="398" name="Google Shape;398;p51"/>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a:t>
            </a:fld>
            <a:endParaRPr/>
          </a:p>
        </p:txBody>
      </p:sp>
      <p:sp>
        <p:nvSpPr>
          <p:cNvPr id="76" name="Google Shape;76;p26"/>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The NYS Blueprint for Improved Results for Students with Disabilities</a:t>
            </a:r>
            <a:endParaRPr/>
          </a:p>
        </p:txBody>
      </p:sp>
      <p:grpSp>
        <p:nvGrpSpPr>
          <p:cNvPr id="77" name="Google Shape;77;p26" descr="graphic chart New York State Blueprint for Improved Results for Students with Disabilities, highlighting the third bullet: Teachers design, provide, and assess the effectiveness of specially-designed instruction to provide students with disabilities with access to participate and progress in the general education curriculum."/>
          <p:cNvGrpSpPr/>
          <p:nvPr/>
        </p:nvGrpSpPr>
        <p:grpSpPr>
          <a:xfrm>
            <a:off x="1592282" y="1327495"/>
            <a:ext cx="5802933" cy="3527980"/>
            <a:chOff x="811525" y="484525"/>
            <a:chExt cx="7475224" cy="4544674"/>
          </a:xfrm>
        </p:grpSpPr>
        <p:pic>
          <p:nvPicPr>
            <p:cNvPr id="78" name="Google Shape;78;p26"/>
            <p:cNvPicPr preferRelativeResize="0"/>
            <p:nvPr/>
          </p:nvPicPr>
          <p:blipFill rotWithShape="1">
            <a:blip r:embed="rId3">
              <a:alphaModFix/>
            </a:blip>
            <a:srcRect l="18273" t="21166" r="13232" b="2583"/>
            <a:stretch/>
          </p:blipFill>
          <p:spPr>
            <a:xfrm>
              <a:off x="811525" y="484525"/>
              <a:ext cx="7475224" cy="4544674"/>
            </a:xfrm>
            <a:prstGeom prst="rect">
              <a:avLst/>
            </a:prstGeom>
            <a:noFill/>
            <a:ln>
              <a:noFill/>
            </a:ln>
          </p:spPr>
        </p:pic>
        <p:sp>
          <p:nvSpPr>
            <p:cNvPr id="79" name="Google Shape;79;p26"/>
            <p:cNvSpPr/>
            <p:nvPr/>
          </p:nvSpPr>
          <p:spPr>
            <a:xfrm>
              <a:off x="1706600" y="1808475"/>
              <a:ext cx="567600" cy="572700"/>
            </a:xfrm>
            <a:prstGeom prst="ellipse">
              <a:avLst/>
            </a:prstGeom>
            <a:solidFill>
              <a:srgbClr val="F1C232"/>
            </a:solidFill>
            <a:ln w="1905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30</a:t>
            </a:fld>
            <a:endParaRPr/>
          </a:p>
        </p:txBody>
      </p:sp>
      <p:sp>
        <p:nvSpPr>
          <p:cNvPr id="404" name="Google Shape;404;p52"/>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4</a:t>
            </a:r>
            <a:r>
              <a:rPr lang="en"/>
              <a:t> </a:t>
            </a:r>
            <a:endParaRPr/>
          </a:p>
        </p:txBody>
      </p:sp>
      <p:sp>
        <p:nvSpPr>
          <p:cNvPr id="405" name="Google Shape;405;p52"/>
          <p:cNvSpPr txBox="1">
            <a:spLocks noGrp="1"/>
          </p:cNvSpPr>
          <p:nvPr>
            <p:ph type="subTitle" idx="1"/>
          </p:nvPr>
        </p:nvSpPr>
        <p:spPr>
          <a:xfrm>
            <a:off x="412350" y="1360051"/>
            <a:ext cx="8331600" cy="1130600"/>
          </a:xfrm>
          <a:prstGeom prst="rect">
            <a:avLst/>
          </a:prstGeom>
          <a:noFill/>
          <a:ln>
            <a:noFill/>
          </a:ln>
        </p:spPr>
        <p:txBody>
          <a:bodyPr spcFirstLastPara="1" wrap="square" lIns="34275" tIns="34275" rIns="34275" bIns="34275" anchor="t" anchorCtr="0">
            <a:noAutofit/>
          </a:bodyPr>
          <a:lstStyle/>
          <a:p>
            <a:pPr marL="0" lvl="0" indent="0" algn="l" rtl="0">
              <a:lnSpc>
                <a:spcPct val="100000"/>
              </a:lnSpc>
              <a:spcBef>
                <a:spcPts val="0"/>
              </a:spcBef>
              <a:spcAft>
                <a:spcPts val="0"/>
              </a:spcAft>
              <a:buSzPts val="2400"/>
              <a:buNone/>
            </a:pPr>
            <a:r>
              <a:rPr lang="en" sz="2000" b="1"/>
              <a:t>STRUCTURED TEACHING:  </a:t>
            </a:r>
            <a:r>
              <a:rPr lang="en" sz="2000"/>
              <a:t>Creating a highly visually based structured environment that promotes an understanding of schedules, activities and expectations.  This allows students to understand and act appropriately within their environment.</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406" name="Google Shape;406;p52"/>
          <p:cNvSpPr txBox="1">
            <a:spLocks noGrp="1"/>
          </p:cNvSpPr>
          <p:nvPr>
            <p:ph type="body" idx="2"/>
          </p:nvPr>
        </p:nvSpPr>
        <p:spPr>
          <a:xfrm>
            <a:off x="405125" y="2606585"/>
            <a:ext cx="8331600" cy="2078628"/>
          </a:xfrm>
          <a:prstGeom prst="rect">
            <a:avLst/>
          </a:prstGeom>
          <a:noFill/>
          <a:ln>
            <a:noFill/>
          </a:ln>
        </p:spPr>
        <p:txBody>
          <a:bodyPr spcFirstLastPara="1" wrap="square" lIns="0" tIns="0" rIns="0" bIns="0" anchor="t" anchorCtr="0">
            <a:normAutofit fontScale="70000" lnSpcReduction="20000"/>
          </a:bodyPr>
          <a:lstStyle/>
          <a:p>
            <a:pPr marL="457200" lvl="0" indent="-361950" algn="l" rtl="0">
              <a:lnSpc>
                <a:spcPct val="100000"/>
              </a:lnSpc>
              <a:spcBef>
                <a:spcPts val="600"/>
              </a:spcBef>
              <a:spcAft>
                <a:spcPts val="0"/>
              </a:spcAft>
              <a:buSzPct val="142857"/>
              <a:buChar char="▪"/>
            </a:pPr>
            <a:r>
              <a:rPr lang="en"/>
              <a:t>Making sense of an environment that seems overstimulating or chaotic</a:t>
            </a:r>
            <a:endParaRPr/>
          </a:p>
          <a:p>
            <a:pPr marL="457200" lvl="0" indent="-361950" algn="l" rtl="0">
              <a:lnSpc>
                <a:spcPct val="100000"/>
              </a:lnSpc>
              <a:spcBef>
                <a:spcPts val="600"/>
              </a:spcBef>
              <a:spcAft>
                <a:spcPts val="0"/>
              </a:spcAft>
              <a:buSzPct val="142857"/>
              <a:buChar char="▪"/>
            </a:pPr>
            <a:r>
              <a:rPr lang="en"/>
              <a:t>Helping students understand what activities occur in what parts of the classroom</a:t>
            </a:r>
            <a:endParaRPr/>
          </a:p>
          <a:p>
            <a:pPr marL="457200" lvl="0" indent="-361950" algn="l" rtl="0">
              <a:lnSpc>
                <a:spcPct val="100000"/>
              </a:lnSpc>
              <a:spcBef>
                <a:spcPts val="600"/>
              </a:spcBef>
              <a:spcAft>
                <a:spcPts val="0"/>
              </a:spcAft>
              <a:buSzPct val="142857"/>
              <a:buChar char="▪"/>
            </a:pPr>
            <a:r>
              <a:rPr lang="en"/>
              <a:t>Providing predictability and flexibility</a:t>
            </a:r>
            <a:endParaRPr/>
          </a:p>
          <a:p>
            <a:pPr marL="457200" lvl="0" indent="-361950" algn="l" rtl="0">
              <a:lnSpc>
                <a:spcPct val="100000"/>
              </a:lnSpc>
              <a:spcBef>
                <a:spcPts val="600"/>
              </a:spcBef>
              <a:spcAft>
                <a:spcPts val="0"/>
              </a:spcAft>
              <a:buSzPct val="142857"/>
              <a:buChar char="▪"/>
            </a:pPr>
            <a:r>
              <a:rPr lang="en"/>
              <a:t>Helps students create work stamina and independence.</a:t>
            </a:r>
            <a:endParaRPr/>
          </a:p>
          <a:p>
            <a:pPr marL="457200" lvl="0" indent="-361950" algn="l" rtl="0">
              <a:lnSpc>
                <a:spcPct val="100000"/>
              </a:lnSpc>
              <a:spcBef>
                <a:spcPts val="600"/>
              </a:spcBef>
              <a:spcAft>
                <a:spcPts val="0"/>
              </a:spcAft>
              <a:buSzPct val="142857"/>
              <a:buChar char="▪"/>
            </a:pPr>
            <a:r>
              <a:rPr lang="en"/>
              <a:t>Teach complex skills</a:t>
            </a:r>
            <a:endParaRPr/>
          </a:p>
          <a:p>
            <a:pPr marL="457200" lvl="0" indent="-361950" algn="l" rtl="0">
              <a:lnSpc>
                <a:spcPct val="100000"/>
              </a:lnSpc>
              <a:spcBef>
                <a:spcPts val="600"/>
              </a:spcBef>
              <a:spcAft>
                <a:spcPts val="0"/>
              </a:spcAft>
              <a:buSzPct val="142857"/>
              <a:buChar char="▪"/>
            </a:pPr>
            <a:r>
              <a:rPr lang="en"/>
              <a:t>Teach them to focus on specific details</a:t>
            </a:r>
            <a:endParaRPr/>
          </a:p>
          <a:p>
            <a:pPr marL="457200" lvl="0" indent="-361950" algn="l" rtl="0">
              <a:lnSpc>
                <a:spcPct val="100000"/>
              </a:lnSpc>
              <a:spcBef>
                <a:spcPts val="600"/>
              </a:spcBef>
              <a:spcAft>
                <a:spcPts val="0"/>
              </a:spcAft>
              <a:buSzPct val="142857"/>
              <a:buChar char="▪"/>
            </a:pPr>
            <a:r>
              <a:rPr lang="en"/>
              <a:t>Visual instructions, visual clarity and visual organization in the student’s environment and within work or tasks</a:t>
            </a:r>
            <a:endParaRPr/>
          </a:p>
          <a:p>
            <a:pPr marL="457200" lvl="0" indent="-228600" algn="l" rtl="0">
              <a:lnSpc>
                <a:spcPct val="100000"/>
              </a:lnSpc>
              <a:spcBef>
                <a:spcPts val="600"/>
              </a:spcBef>
              <a:spcAft>
                <a:spcPts val="0"/>
              </a:spcAft>
              <a:buSzPct val="142857"/>
              <a:buNone/>
            </a:pPr>
            <a:endParaRPr/>
          </a:p>
          <a:p>
            <a:pPr marL="457200" lvl="0" indent="-228600" algn="l" rtl="0">
              <a:lnSpc>
                <a:spcPct val="100000"/>
              </a:lnSpc>
              <a:spcBef>
                <a:spcPts val="600"/>
              </a:spcBef>
              <a:spcAft>
                <a:spcPts val="0"/>
              </a:spcAft>
              <a:buSzPct val="142857"/>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31</a:t>
            </a:fld>
            <a:endParaRPr/>
          </a:p>
        </p:txBody>
      </p:sp>
      <p:sp>
        <p:nvSpPr>
          <p:cNvPr id="412" name="Google Shape;412;p53"/>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5 </a:t>
            </a:r>
            <a:endParaRPr/>
          </a:p>
        </p:txBody>
      </p:sp>
      <p:sp>
        <p:nvSpPr>
          <p:cNvPr id="413" name="Google Shape;413;p53"/>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4 STRUCTURED TEACHING STRATEGIES: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414" name="Google Shape;414;p53"/>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p>
            <a:pPr marL="457200" lvl="0" indent="-361950" algn="l" rtl="0">
              <a:lnSpc>
                <a:spcPct val="100000"/>
              </a:lnSpc>
              <a:spcBef>
                <a:spcPts val="600"/>
              </a:spcBef>
              <a:spcAft>
                <a:spcPts val="0"/>
              </a:spcAft>
              <a:buSzPts val="2100"/>
              <a:buChar char="▪"/>
            </a:pPr>
            <a:r>
              <a:rPr lang="en"/>
              <a:t>Picture Communication</a:t>
            </a:r>
            <a:endParaRPr/>
          </a:p>
          <a:p>
            <a:pPr marL="457200" lvl="0" indent="-361950" algn="l" rtl="0">
              <a:lnSpc>
                <a:spcPct val="100000"/>
              </a:lnSpc>
              <a:spcBef>
                <a:spcPts val="600"/>
              </a:spcBef>
              <a:spcAft>
                <a:spcPts val="0"/>
              </a:spcAft>
              <a:buSzPts val="2100"/>
              <a:buChar char="▪"/>
            </a:pPr>
            <a:r>
              <a:rPr lang="en"/>
              <a:t>Checklists for Task-Analysis</a:t>
            </a:r>
            <a:endParaRPr/>
          </a:p>
          <a:p>
            <a:pPr marL="457200" lvl="0" indent="-361950" algn="l" rtl="0">
              <a:lnSpc>
                <a:spcPct val="100000"/>
              </a:lnSpc>
              <a:spcBef>
                <a:spcPts val="600"/>
              </a:spcBef>
              <a:spcAft>
                <a:spcPts val="0"/>
              </a:spcAft>
              <a:buSzPts val="2100"/>
              <a:buChar char="▪"/>
            </a:pPr>
            <a:r>
              <a:rPr lang="en"/>
              <a:t>First-Then Board</a:t>
            </a:r>
            <a:endParaRPr/>
          </a:p>
          <a:p>
            <a:pPr marL="457200" lvl="0" indent="-361950" algn="l" rtl="0">
              <a:lnSpc>
                <a:spcPct val="100000"/>
              </a:lnSpc>
              <a:spcBef>
                <a:spcPts val="600"/>
              </a:spcBef>
              <a:spcAft>
                <a:spcPts val="0"/>
              </a:spcAft>
              <a:buSzPts val="2100"/>
              <a:buChar char="▪"/>
            </a:pPr>
            <a:r>
              <a:rPr lang="en"/>
              <a:t>Visual Schedules</a:t>
            </a: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sp>
        <p:nvSpPr>
          <p:cNvPr id="415" name="Google Shape;415;p53"/>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32</a:t>
            </a:fld>
            <a:endParaRPr/>
          </a:p>
        </p:txBody>
      </p:sp>
      <p:sp>
        <p:nvSpPr>
          <p:cNvPr id="421" name="Google Shape;421;p54"/>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Structured Teaching: </a:t>
            </a:r>
            <a:r>
              <a:rPr lang="en" sz="3200"/>
              <a:t>Picture Communication</a:t>
            </a:r>
            <a:endParaRPr/>
          </a:p>
        </p:txBody>
      </p:sp>
      <p:sp>
        <p:nvSpPr>
          <p:cNvPr id="422" name="Google Shape;422;p54"/>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What it is…</a:t>
            </a:r>
            <a:endParaRPr/>
          </a:p>
        </p:txBody>
      </p:sp>
      <p:sp>
        <p:nvSpPr>
          <p:cNvPr id="423" name="Google Shape;423;p54"/>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fontScale="77500" lnSpcReduction="20000"/>
          </a:bodyPr>
          <a:lstStyle/>
          <a:p>
            <a:pPr marL="457200" lvl="0" indent="-361950" algn="l" rtl="0">
              <a:lnSpc>
                <a:spcPct val="100000"/>
              </a:lnSpc>
              <a:spcBef>
                <a:spcPts val="600"/>
              </a:spcBef>
              <a:spcAft>
                <a:spcPts val="0"/>
              </a:spcAft>
              <a:buSzPct val="129032"/>
              <a:buChar char="▪"/>
            </a:pPr>
            <a:r>
              <a:rPr lang="en"/>
              <a:t>Used by people with no or limited verbal abilities to express themselves through pictures.</a:t>
            </a:r>
            <a:endParaRPr/>
          </a:p>
          <a:p>
            <a:pPr marL="457200" lvl="0" indent="-361950" algn="l" rtl="0">
              <a:lnSpc>
                <a:spcPct val="100000"/>
              </a:lnSpc>
              <a:spcBef>
                <a:spcPts val="600"/>
              </a:spcBef>
              <a:spcAft>
                <a:spcPts val="0"/>
              </a:spcAft>
              <a:buSzPct val="129032"/>
              <a:buChar char="▪"/>
            </a:pPr>
            <a:r>
              <a:rPr lang="en"/>
              <a:t>Facilitates the development of expressive language</a:t>
            </a:r>
            <a:endParaRPr/>
          </a:p>
          <a:p>
            <a:pPr marL="457200" lvl="0" indent="-361950" algn="l" rtl="0">
              <a:lnSpc>
                <a:spcPct val="100000"/>
              </a:lnSpc>
              <a:spcBef>
                <a:spcPts val="600"/>
              </a:spcBef>
              <a:spcAft>
                <a:spcPts val="0"/>
              </a:spcAft>
              <a:buSzPct val="129032"/>
              <a:buChar char="▪"/>
            </a:pPr>
            <a:r>
              <a:rPr lang="en"/>
              <a:t>Used by parents, teachers, therapists or anyone wishing to communicate with people with limited understanding of the spoken word.</a:t>
            </a:r>
            <a:endParaRPr/>
          </a:p>
          <a:p>
            <a:pPr marL="457200" lvl="0" indent="-361950" algn="l" rtl="0">
              <a:lnSpc>
                <a:spcPct val="100000"/>
              </a:lnSpc>
              <a:spcBef>
                <a:spcPts val="600"/>
              </a:spcBef>
              <a:spcAft>
                <a:spcPts val="0"/>
              </a:spcAft>
              <a:buSzPct val="129032"/>
              <a:buChar char="▪"/>
            </a:pPr>
            <a:r>
              <a:rPr lang="en"/>
              <a:t>Facilitates the development of receptive language</a:t>
            </a:r>
            <a:endParaRPr/>
          </a:p>
          <a:p>
            <a:pPr marL="457200" lvl="0" indent="-361950" algn="l" rtl="0">
              <a:lnSpc>
                <a:spcPct val="100000"/>
              </a:lnSpc>
              <a:spcBef>
                <a:spcPts val="600"/>
              </a:spcBef>
              <a:spcAft>
                <a:spcPts val="0"/>
              </a:spcAft>
              <a:buSzPct val="129032"/>
              <a:buChar char="▪"/>
            </a:pPr>
            <a:r>
              <a:rPr lang="en"/>
              <a:t>Reduces anxiety &amp; maladaptive behaviors</a:t>
            </a:r>
            <a:endParaRPr/>
          </a:p>
          <a:p>
            <a:pPr marL="457200" lvl="0" indent="-361950" algn="l" rtl="0">
              <a:lnSpc>
                <a:spcPct val="100000"/>
              </a:lnSpc>
              <a:spcBef>
                <a:spcPts val="600"/>
              </a:spcBef>
              <a:spcAft>
                <a:spcPts val="0"/>
              </a:spcAft>
              <a:buSzPct val="129032"/>
              <a:buChar char="▪"/>
            </a:pPr>
            <a:r>
              <a:rPr lang="en"/>
              <a:t>Increases independence</a:t>
            </a:r>
            <a:endParaRPr/>
          </a:p>
          <a:p>
            <a:pPr marL="457200" lvl="0" indent="-361950" algn="l" rtl="0">
              <a:lnSpc>
                <a:spcPct val="100000"/>
              </a:lnSpc>
              <a:spcBef>
                <a:spcPts val="600"/>
              </a:spcBef>
              <a:spcAft>
                <a:spcPts val="0"/>
              </a:spcAft>
              <a:buSzPct val="129032"/>
              <a:buChar char="▪"/>
            </a:pPr>
            <a:r>
              <a:rPr lang="en"/>
              <a:t>Basis for implementing other instructional strategies</a:t>
            </a:r>
            <a:endParaRPr/>
          </a:p>
        </p:txBody>
      </p:sp>
      <p:sp>
        <p:nvSpPr>
          <p:cNvPr id="424" name="Google Shape;424;p54"/>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33</a:t>
            </a:fld>
            <a:endParaRPr/>
          </a:p>
        </p:txBody>
      </p:sp>
      <p:sp>
        <p:nvSpPr>
          <p:cNvPr id="430" name="Google Shape;430;p5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sz="2400" b="1"/>
              <a:t>Structured Teaching: </a:t>
            </a:r>
            <a:r>
              <a:rPr lang="en" sz="2400"/>
              <a:t>Picture Communication </a:t>
            </a:r>
            <a:r>
              <a:rPr lang="en" sz="1600" i="1"/>
              <a:t>continued…</a:t>
            </a:r>
            <a:endParaRPr/>
          </a:p>
        </p:txBody>
      </p:sp>
      <p:sp>
        <p:nvSpPr>
          <p:cNvPr id="431" name="Google Shape;431;p55"/>
          <p:cNvSpPr txBox="1">
            <a:spLocks noGrp="1"/>
          </p:cNvSpPr>
          <p:nvPr>
            <p:ph type="subTitle" idx="1"/>
          </p:nvPr>
        </p:nvSpPr>
        <p:spPr>
          <a:xfrm>
            <a:off x="412350" y="1248559"/>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Examples:</a:t>
            </a:r>
            <a:endParaRPr/>
          </a:p>
        </p:txBody>
      </p:sp>
      <p:pic>
        <p:nvPicPr>
          <p:cNvPr id="432" name="Google Shape;432;p55" descr="&quot;I Want&quot; graphic with items for the student to choose from"/>
          <p:cNvPicPr preferRelativeResize="0"/>
          <p:nvPr/>
        </p:nvPicPr>
        <p:blipFill rotWithShape="1">
          <a:blip r:embed="rId3">
            <a:alphaModFix/>
          </a:blip>
          <a:srcRect/>
          <a:stretch/>
        </p:blipFill>
        <p:spPr>
          <a:xfrm>
            <a:off x="592089" y="1922099"/>
            <a:ext cx="2221720" cy="2077225"/>
          </a:xfrm>
          <a:prstGeom prst="rect">
            <a:avLst/>
          </a:prstGeom>
          <a:noFill/>
          <a:ln w="9525" cap="flat" cmpd="sng">
            <a:solidFill>
              <a:srgbClr val="000000"/>
            </a:solidFill>
            <a:prstDash val="solid"/>
            <a:round/>
            <a:headEnd type="none" w="sm" len="sm"/>
            <a:tailEnd type="none" w="sm" len="sm"/>
          </a:ln>
        </p:spPr>
      </p:pic>
      <p:pic>
        <p:nvPicPr>
          <p:cNvPr id="433" name="Google Shape;433;p55" descr="&quot;I Want, I See, Thank you&quot; graphic with various items for the student to choose"/>
          <p:cNvPicPr preferRelativeResize="0"/>
          <p:nvPr/>
        </p:nvPicPr>
        <p:blipFill rotWithShape="1">
          <a:blip r:embed="rId4">
            <a:alphaModFix/>
          </a:blip>
          <a:srcRect/>
          <a:stretch/>
        </p:blipFill>
        <p:spPr>
          <a:xfrm>
            <a:off x="2981944" y="1913390"/>
            <a:ext cx="2985637" cy="2077224"/>
          </a:xfrm>
          <a:prstGeom prst="rect">
            <a:avLst/>
          </a:prstGeom>
          <a:noFill/>
          <a:ln>
            <a:noFill/>
          </a:ln>
        </p:spPr>
      </p:pic>
      <p:pic>
        <p:nvPicPr>
          <p:cNvPr id="434" name="Google Shape;434;p55" descr="Deck of cards of different activities showing &quot;Wash hands&quot; graphic"/>
          <p:cNvPicPr preferRelativeResize="0"/>
          <p:nvPr/>
        </p:nvPicPr>
        <p:blipFill rotWithShape="1">
          <a:blip r:embed="rId5">
            <a:alphaModFix/>
          </a:blip>
          <a:srcRect/>
          <a:stretch/>
        </p:blipFill>
        <p:spPr>
          <a:xfrm>
            <a:off x="5968618" y="1217369"/>
            <a:ext cx="1524951" cy="1629325"/>
          </a:xfrm>
          <a:prstGeom prst="rect">
            <a:avLst/>
          </a:prstGeom>
          <a:noFill/>
          <a:ln>
            <a:noFill/>
          </a:ln>
        </p:spPr>
      </p:pic>
      <p:pic>
        <p:nvPicPr>
          <p:cNvPr id="435" name="Google Shape;435;p55" descr="Technology item with picture communication graphic on the screen"/>
          <p:cNvPicPr preferRelativeResize="0"/>
          <p:nvPr/>
        </p:nvPicPr>
        <p:blipFill rotWithShape="1">
          <a:blip r:embed="rId6">
            <a:alphaModFix/>
          </a:blip>
          <a:srcRect/>
          <a:stretch/>
        </p:blipFill>
        <p:spPr>
          <a:xfrm>
            <a:off x="7532913" y="1201999"/>
            <a:ext cx="1415761" cy="1451166"/>
          </a:xfrm>
          <a:prstGeom prst="rect">
            <a:avLst/>
          </a:prstGeom>
          <a:noFill/>
          <a:ln>
            <a:noFill/>
          </a:ln>
        </p:spPr>
      </p:pic>
      <p:pic>
        <p:nvPicPr>
          <p:cNvPr id="436" name="Google Shape;436;p55" descr="photo of a felt picture communication device with changeable pictures"/>
          <p:cNvPicPr preferRelativeResize="0"/>
          <p:nvPr/>
        </p:nvPicPr>
        <p:blipFill rotWithShape="1">
          <a:blip r:embed="rId7">
            <a:alphaModFix/>
          </a:blip>
          <a:srcRect/>
          <a:stretch/>
        </p:blipFill>
        <p:spPr>
          <a:xfrm>
            <a:off x="7532913" y="2764979"/>
            <a:ext cx="1407562" cy="1658743"/>
          </a:xfrm>
          <a:prstGeom prst="rect">
            <a:avLst/>
          </a:prstGeom>
          <a:noFill/>
          <a:ln>
            <a:noFill/>
          </a:ln>
        </p:spPr>
      </p:pic>
      <p:sp>
        <p:nvSpPr>
          <p:cNvPr id="437" name="Google Shape;437;p55"/>
          <p:cNvSpPr txBox="1">
            <a:spLocks noGrp="1"/>
          </p:cNvSpPr>
          <p:nvPr>
            <p:ph type="body" idx="3"/>
          </p:nvPr>
        </p:nvSpPr>
        <p:spPr>
          <a:xfrm>
            <a:off x="405125" y="4328163"/>
            <a:ext cx="8338800" cy="415498"/>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100"/>
              <a:t>For more tips for using Augmentative and Alternative Communication Devices in the remote setting: </a:t>
            </a:r>
            <a:r>
              <a:rPr lang="en" sz="1100" u="sng">
                <a:solidFill>
                  <a:schemeClr val="hlink"/>
                </a:solidFill>
                <a:hlinkClick r:id="rId8"/>
              </a:rPr>
              <a:t>https://publications.ici.umn.edu/ties/building-engagement-with-distance-learning/distance-learning-communication-systems</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34</a:t>
            </a:fld>
            <a:endParaRPr/>
          </a:p>
        </p:txBody>
      </p:sp>
      <p:sp>
        <p:nvSpPr>
          <p:cNvPr id="443" name="Google Shape;443;p5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Structured Teaching: </a:t>
            </a:r>
            <a:r>
              <a:rPr lang="en" sz="3200"/>
              <a:t>Checklists for Task Analysis:</a:t>
            </a:r>
            <a:endParaRPr/>
          </a:p>
        </p:txBody>
      </p:sp>
      <p:sp>
        <p:nvSpPr>
          <p:cNvPr id="444" name="Google Shape;444;p56"/>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What it is…</a:t>
            </a:r>
            <a:endParaRPr/>
          </a:p>
        </p:txBody>
      </p:sp>
      <p:sp>
        <p:nvSpPr>
          <p:cNvPr id="445" name="Google Shape;445;p56"/>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p>
            <a:pPr marL="457200" lvl="0" indent="-361950" algn="l" rtl="0">
              <a:lnSpc>
                <a:spcPct val="100000"/>
              </a:lnSpc>
              <a:spcBef>
                <a:spcPts val="600"/>
              </a:spcBef>
              <a:spcAft>
                <a:spcPts val="0"/>
              </a:spcAft>
              <a:buSzPts val="2100"/>
              <a:buChar char="▪"/>
            </a:pPr>
            <a:r>
              <a:rPr lang="en"/>
              <a:t>Depicts each step of a specific skill (i.e., potty training, toothbrushing, transitioning, etc.) in an ordered chain</a:t>
            </a:r>
            <a:endParaRPr/>
          </a:p>
          <a:p>
            <a:pPr marL="457200" lvl="0" indent="-361950" algn="l" rtl="0">
              <a:lnSpc>
                <a:spcPct val="100000"/>
              </a:lnSpc>
              <a:spcBef>
                <a:spcPts val="600"/>
              </a:spcBef>
              <a:spcAft>
                <a:spcPts val="0"/>
              </a:spcAft>
              <a:buSzPts val="2100"/>
              <a:buChar char="▪"/>
            </a:pPr>
            <a:r>
              <a:rPr lang="en"/>
              <a:t>Creates routines, predictability and comfort</a:t>
            </a:r>
            <a:endParaRPr/>
          </a:p>
          <a:p>
            <a:pPr marL="457200" lvl="0" indent="-361950" algn="l" rtl="0">
              <a:lnSpc>
                <a:spcPct val="100000"/>
              </a:lnSpc>
              <a:spcBef>
                <a:spcPts val="600"/>
              </a:spcBef>
              <a:spcAft>
                <a:spcPts val="0"/>
              </a:spcAft>
              <a:buSzPts val="2100"/>
              <a:buChar char="▪"/>
            </a:pPr>
            <a:r>
              <a:rPr lang="en"/>
              <a:t>Used to teach independence</a:t>
            </a:r>
            <a:endParaRPr/>
          </a:p>
          <a:p>
            <a:pPr marL="457200" lvl="0" indent="-361950" algn="l" rtl="0">
              <a:lnSpc>
                <a:spcPct val="100000"/>
              </a:lnSpc>
              <a:spcBef>
                <a:spcPts val="600"/>
              </a:spcBef>
              <a:spcAft>
                <a:spcPts val="0"/>
              </a:spcAft>
              <a:buSzPts val="2100"/>
              <a:buChar char="▪"/>
            </a:pPr>
            <a:r>
              <a:rPr lang="en"/>
              <a:t>Used to prevent anxiety</a:t>
            </a:r>
            <a:endParaRPr/>
          </a:p>
          <a:p>
            <a:pPr marL="457200" lvl="0" indent="-228600" algn="l" rtl="0">
              <a:lnSpc>
                <a:spcPct val="100000"/>
              </a:lnSpc>
              <a:spcBef>
                <a:spcPts val="600"/>
              </a:spcBef>
              <a:spcAft>
                <a:spcPts val="0"/>
              </a:spcAft>
              <a:buSzPts val="2100"/>
              <a:buNone/>
            </a:pPr>
            <a:endParaRPr/>
          </a:p>
        </p:txBody>
      </p:sp>
      <p:sp>
        <p:nvSpPr>
          <p:cNvPr id="446" name="Google Shape;446;p56"/>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35</a:t>
            </a:fld>
            <a:endParaRPr/>
          </a:p>
        </p:txBody>
      </p:sp>
      <p:sp>
        <p:nvSpPr>
          <p:cNvPr id="452" name="Google Shape;452;p5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sz="2400" b="1"/>
              <a:t>Structured Teaching: </a:t>
            </a:r>
            <a:r>
              <a:rPr lang="en" sz="2400"/>
              <a:t>Checklists for Task Analysis </a:t>
            </a:r>
            <a:r>
              <a:rPr lang="en" sz="1600" i="1"/>
              <a:t>continued…</a:t>
            </a:r>
            <a:endParaRPr/>
          </a:p>
        </p:txBody>
      </p:sp>
      <p:sp>
        <p:nvSpPr>
          <p:cNvPr id="453" name="Google Shape;453;p57"/>
          <p:cNvSpPr txBox="1">
            <a:spLocks noGrp="1"/>
          </p:cNvSpPr>
          <p:nvPr>
            <p:ph type="subTitle" idx="1"/>
          </p:nvPr>
        </p:nvSpPr>
        <p:spPr>
          <a:xfrm>
            <a:off x="412350" y="1100504"/>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Tips…</a:t>
            </a:r>
            <a:endParaRPr/>
          </a:p>
        </p:txBody>
      </p:sp>
      <p:sp>
        <p:nvSpPr>
          <p:cNvPr id="454" name="Google Shape;454;p57"/>
          <p:cNvSpPr txBox="1">
            <a:spLocks noGrp="1"/>
          </p:cNvSpPr>
          <p:nvPr>
            <p:ph type="body" idx="2"/>
          </p:nvPr>
        </p:nvSpPr>
        <p:spPr>
          <a:xfrm>
            <a:off x="405125" y="1616107"/>
            <a:ext cx="8331600" cy="2619617"/>
          </a:xfrm>
          <a:prstGeom prst="rect">
            <a:avLst/>
          </a:prstGeom>
          <a:noFill/>
          <a:ln>
            <a:noFill/>
          </a:ln>
        </p:spPr>
        <p:txBody>
          <a:bodyPr spcFirstLastPara="1" wrap="square" lIns="0" tIns="0" rIns="0" bIns="0" anchor="t" anchorCtr="0">
            <a:normAutofit fontScale="92500" lnSpcReduction="10000"/>
          </a:bodyPr>
          <a:lstStyle/>
          <a:p>
            <a:pPr marL="457200" lvl="0" indent="-361950" algn="l" rtl="0">
              <a:lnSpc>
                <a:spcPct val="100000"/>
              </a:lnSpc>
              <a:spcBef>
                <a:spcPts val="600"/>
              </a:spcBef>
              <a:spcAft>
                <a:spcPts val="0"/>
              </a:spcAft>
              <a:buSzPct val="108108"/>
              <a:buChar char="▪"/>
            </a:pPr>
            <a:r>
              <a:rPr lang="en"/>
              <a:t>Describe each step briefly</a:t>
            </a:r>
            <a:endParaRPr/>
          </a:p>
          <a:p>
            <a:pPr marL="914400" lvl="1" indent="-342900" algn="l" rtl="0">
              <a:lnSpc>
                <a:spcPct val="100000"/>
              </a:lnSpc>
              <a:spcBef>
                <a:spcPts val="1000"/>
              </a:spcBef>
              <a:spcAft>
                <a:spcPts val="0"/>
              </a:spcAft>
              <a:buSzPct val="108108"/>
              <a:buChar char="▪"/>
            </a:pPr>
            <a:r>
              <a:rPr lang="en"/>
              <a:t>Some students will need more steps while other need less</a:t>
            </a:r>
            <a:endParaRPr/>
          </a:p>
          <a:p>
            <a:pPr marL="457200" lvl="0" indent="-361950" algn="l" rtl="0">
              <a:lnSpc>
                <a:spcPct val="100000"/>
              </a:lnSpc>
              <a:spcBef>
                <a:spcPts val="600"/>
              </a:spcBef>
              <a:spcAft>
                <a:spcPts val="0"/>
              </a:spcAft>
              <a:buSzPct val="108108"/>
              <a:buChar char="▪"/>
            </a:pPr>
            <a:r>
              <a:rPr lang="en"/>
              <a:t>Accompany each step with a picture</a:t>
            </a:r>
            <a:endParaRPr/>
          </a:p>
          <a:p>
            <a:pPr marL="914400" lvl="1" indent="-342900" algn="l" rtl="0">
              <a:lnSpc>
                <a:spcPct val="100000"/>
              </a:lnSpc>
              <a:spcBef>
                <a:spcPts val="1000"/>
              </a:spcBef>
              <a:spcAft>
                <a:spcPts val="0"/>
              </a:spcAft>
              <a:buSzPct val="108108"/>
              <a:buChar char="▪"/>
            </a:pPr>
            <a:r>
              <a:rPr lang="en"/>
              <a:t>Some students will need 3-D objects while others may need real-life pictures of themselves, and still other may only need clipart or BoardMaker stick figures</a:t>
            </a:r>
            <a:endParaRPr/>
          </a:p>
          <a:p>
            <a:pPr marL="914400" lvl="1" indent="-342900" algn="l" rtl="0">
              <a:lnSpc>
                <a:spcPct val="100000"/>
              </a:lnSpc>
              <a:spcBef>
                <a:spcPts val="1000"/>
              </a:spcBef>
              <a:spcAft>
                <a:spcPts val="0"/>
              </a:spcAft>
              <a:buSzPct val="108108"/>
              <a:buChar char="▪"/>
            </a:pPr>
            <a:r>
              <a:rPr lang="en"/>
              <a:t>All pictures are accompanied by words</a:t>
            </a:r>
            <a:endParaRPr/>
          </a:p>
          <a:p>
            <a:pPr marL="914400" lvl="1" indent="-342900" algn="l" rtl="0">
              <a:lnSpc>
                <a:spcPct val="100000"/>
              </a:lnSpc>
              <a:spcBef>
                <a:spcPts val="1000"/>
              </a:spcBef>
              <a:spcAft>
                <a:spcPts val="0"/>
              </a:spcAft>
              <a:buSzPct val="108108"/>
              <a:buChar char="▪"/>
            </a:pPr>
            <a:r>
              <a:rPr lang="en"/>
              <a:t>Eventually, the pictures will be faded into simpler pictures or even just words</a:t>
            </a:r>
            <a:endParaRPr/>
          </a:p>
          <a:p>
            <a:pPr marL="457200" lvl="0" indent="-228600" algn="l" rtl="0">
              <a:lnSpc>
                <a:spcPct val="100000"/>
              </a:lnSpc>
              <a:spcBef>
                <a:spcPts val="600"/>
              </a:spcBef>
              <a:spcAft>
                <a:spcPts val="0"/>
              </a:spcAft>
              <a:buSzPct val="108108"/>
              <a:buNone/>
            </a:pPr>
            <a:endParaRPr/>
          </a:p>
          <a:p>
            <a:pPr marL="457200" lvl="0" indent="-228600" algn="l" rtl="0">
              <a:lnSpc>
                <a:spcPct val="100000"/>
              </a:lnSpc>
              <a:spcBef>
                <a:spcPts val="600"/>
              </a:spcBef>
              <a:spcAft>
                <a:spcPts val="0"/>
              </a:spcAft>
              <a:buSzPct val="108108"/>
              <a:buNone/>
            </a:pPr>
            <a:endParaRPr/>
          </a:p>
        </p:txBody>
      </p:sp>
      <p:sp>
        <p:nvSpPr>
          <p:cNvPr id="455" name="Google Shape;455;p57"/>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36</a:t>
            </a:fld>
            <a:endParaRPr/>
          </a:p>
        </p:txBody>
      </p:sp>
      <p:sp>
        <p:nvSpPr>
          <p:cNvPr id="461" name="Google Shape;461;p5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Checklists for Task Analysis</a:t>
            </a:r>
            <a:endParaRPr/>
          </a:p>
        </p:txBody>
      </p:sp>
      <p:sp>
        <p:nvSpPr>
          <p:cNvPr id="462" name="Google Shape;462;p58"/>
          <p:cNvSpPr txBox="1">
            <a:spLocks noGrp="1"/>
          </p:cNvSpPr>
          <p:nvPr>
            <p:ph type="subTitle" idx="1"/>
          </p:nvPr>
        </p:nvSpPr>
        <p:spPr>
          <a:xfrm>
            <a:off x="412350" y="1048256"/>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Examples:</a:t>
            </a:r>
            <a:endParaRPr/>
          </a:p>
        </p:txBody>
      </p:sp>
      <p:pic>
        <p:nvPicPr>
          <p:cNvPr id="463" name="Google Shape;463;p58" descr="3 step graphic showing how to use hand sanitizer: Step 1 : Apply one squirt, Step 2: Rub hands together, Step 3: Rub until dry."/>
          <p:cNvPicPr preferRelativeResize="0"/>
          <p:nvPr/>
        </p:nvPicPr>
        <p:blipFill rotWithShape="1">
          <a:blip r:embed="rId3">
            <a:alphaModFix/>
          </a:blip>
          <a:srcRect/>
          <a:stretch/>
        </p:blipFill>
        <p:spPr>
          <a:xfrm>
            <a:off x="542517" y="1595876"/>
            <a:ext cx="2657401" cy="1436040"/>
          </a:xfrm>
          <a:prstGeom prst="rect">
            <a:avLst/>
          </a:prstGeom>
          <a:noFill/>
          <a:ln w="9525" cap="flat" cmpd="sng">
            <a:solidFill>
              <a:srgbClr val="000000"/>
            </a:solidFill>
            <a:prstDash val="solid"/>
            <a:round/>
            <a:headEnd type="none" w="sm" len="sm"/>
            <a:tailEnd type="none" w="sm" len="sm"/>
          </a:ln>
        </p:spPr>
      </p:pic>
      <p:pic>
        <p:nvPicPr>
          <p:cNvPr id="464" name="Google Shape;464;p58" descr="&quot;I need help&quot; graphic with 2 hands reaching for each other."/>
          <p:cNvPicPr preferRelativeResize="0"/>
          <p:nvPr/>
        </p:nvPicPr>
        <p:blipFill rotWithShape="1">
          <a:blip r:embed="rId4">
            <a:alphaModFix/>
          </a:blip>
          <a:srcRect/>
          <a:stretch/>
        </p:blipFill>
        <p:spPr>
          <a:xfrm rot="909536">
            <a:off x="3606758" y="1629442"/>
            <a:ext cx="1160873" cy="1173300"/>
          </a:xfrm>
          <a:prstGeom prst="rect">
            <a:avLst/>
          </a:prstGeom>
          <a:noFill/>
          <a:ln w="9525" cap="flat" cmpd="sng">
            <a:solidFill>
              <a:srgbClr val="000000"/>
            </a:solidFill>
            <a:prstDash val="solid"/>
            <a:round/>
            <a:headEnd type="none" w="sm" len="sm"/>
            <a:tailEnd type="none" w="sm" len="sm"/>
          </a:ln>
        </p:spPr>
      </p:pic>
      <p:pic>
        <p:nvPicPr>
          <p:cNvPr id="465" name="Google Shape;465;p58" descr="2 column graphic checklist for washing hands and washing face. Washing Hands: Turn on water, Wet Hands, Put soap on hands, Rub hands together, Rinse hands under water, Turn off water, Dry hands. Waching Face: Get washcloth, Turn on warm water, Wet washcloth, Put soap on washcloth, Rub face with soapy washcloth, Rinse washcloth in water, Rinse face with washcloth, Turn off water, Dry face."/>
          <p:cNvPicPr preferRelativeResize="0"/>
          <p:nvPr/>
        </p:nvPicPr>
        <p:blipFill rotWithShape="1">
          <a:blip r:embed="rId5">
            <a:alphaModFix/>
          </a:blip>
          <a:srcRect l="608" r="298"/>
          <a:stretch/>
        </p:blipFill>
        <p:spPr>
          <a:xfrm>
            <a:off x="5738949" y="579377"/>
            <a:ext cx="2891245" cy="3696536"/>
          </a:xfrm>
          <a:prstGeom prst="rect">
            <a:avLst/>
          </a:prstGeom>
          <a:noFill/>
          <a:ln w="38100" cap="flat" cmpd="sng">
            <a:solidFill>
              <a:schemeClr val="lt1">
                <a:alpha val="70196"/>
              </a:schemeClr>
            </a:solidFill>
            <a:prstDash val="solid"/>
            <a:miter lim="800000"/>
            <a:headEnd type="none" w="sm" len="sm"/>
            <a:tailEnd type="none" w="sm" len="sm"/>
          </a:ln>
        </p:spPr>
      </p:pic>
      <p:sp>
        <p:nvSpPr>
          <p:cNvPr id="466" name="Google Shape;466;p58"/>
          <p:cNvSpPr txBox="1">
            <a:spLocks noGrp="1"/>
          </p:cNvSpPr>
          <p:nvPr>
            <p:ph type="body" idx="2"/>
          </p:nvPr>
        </p:nvSpPr>
        <p:spPr>
          <a:xfrm>
            <a:off x="412350" y="2988371"/>
            <a:ext cx="5230804" cy="1348504"/>
          </a:xfrm>
          <a:prstGeom prst="rect">
            <a:avLst/>
          </a:prstGeom>
          <a:noFill/>
          <a:ln>
            <a:noFill/>
          </a:ln>
        </p:spPr>
        <p:txBody>
          <a:bodyPr spcFirstLastPara="1" wrap="square" lIns="0" tIns="0" rIns="0" bIns="0" anchor="t" anchorCtr="0">
            <a:normAutofit fontScale="92500"/>
          </a:bodyPr>
          <a:lstStyle/>
          <a:p>
            <a:pPr marL="95250" lvl="0" indent="0" algn="l" rtl="0">
              <a:lnSpc>
                <a:spcPct val="100000"/>
              </a:lnSpc>
              <a:spcBef>
                <a:spcPts val="600"/>
              </a:spcBef>
              <a:spcAft>
                <a:spcPts val="0"/>
              </a:spcAft>
              <a:buSzPct val="108108"/>
              <a:buNone/>
            </a:pPr>
            <a:r>
              <a:rPr lang="en"/>
              <a:t>Think of a task that you are teaching, want to teach or maybe something you do everyday.  How many steps are involved in doing it?  Could you make a task analysis checklist for it? </a:t>
            </a:r>
            <a:endParaRPr/>
          </a:p>
          <a:p>
            <a:pPr marL="95250" lvl="0" indent="0" algn="l" rtl="0">
              <a:lnSpc>
                <a:spcPct val="100000"/>
              </a:lnSpc>
              <a:spcBef>
                <a:spcPts val="600"/>
              </a:spcBef>
              <a:spcAft>
                <a:spcPts val="0"/>
              </a:spcAft>
              <a:buSzPct val="108108"/>
              <a:buNone/>
            </a:pPr>
            <a:endParaRPr/>
          </a:p>
          <a:p>
            <a:pPr marL="95250" lvl="0" indent="0" algn="l" rtl="0">
              <a:lnSpc>
                <a:spcPct val="100000"/>
              </a:lnSpc>
              <a:spcBef>
                <a:spcPts val="600"/>
              </a:spcBef>
              <a:spcAft>
                <a:spcPts val="0"/>
              </a:spcAft>
              <a:buSzPct val="108108"/>
              <a:buNone/>
            </a:pPr>
            <a:endParaRPr/>
          </a:p>
        </p:txBody>
      </p:sp>
      <p:sp>
        <p:nvSpPr>
          <p:cNvPr id="467" name="Google Shape;467;p58"/>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37</a:t>
            </a:fld>
            <a:endParaRPr/>
          </a:p>
        </p:txBody>
      </p:sp>
      <p:sp>
        <p:nvSpPr>
          <p:cNvPr id="473" name="Google Shape;473;p5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Structured Teaching: First – Then Board</a:t>
            </a:r>
            <a:endParaRPr/>
          </a:p>
        </p:txBody>
      </p:sp>
      <p:sp>
        <p:nvSpPr>
          <p:cNvPr id="474" name="Google Shape;474;p59"/>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What it is…</a:t>
            </a:r>
            <a:endParaRPr/>
          </a:p>
        </p:txBody>
      </p:sp>
      <p:sp>
        <p:nvSpPr>
          <p:cNvPr id="475" name="Google Shape;475;p59"/>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fontScale="77500" lnSpcReduction="20000"/>
          </a:bodyPr>
          <a:lstStyle/>
          <a:p>
            <a:pPr marL="95250" lvl="0" indent="0" algn="l" rtl="0">
              <a:lnSpc>
                <a:spcPct val="100000"/>
              </a:lnSpc>
              <a:spcBef>
                <a:spcPts val="600"/>
              </a:spcBef>
              <a:spcAft>
                <a:spcPts val="0"/>
              </a:spcAft>
              <a:buSzPct val="129032"/>
              <a:buNone/>
            </a:pPr>
            <a:r>
              <a:rPr lang="en"/>
              <a:t>A First–Then Board is a visual strategy used to </a:t>
            </a:r>
            <a:br>
              <a:rPr lang="en"/>
            </a:br>
            <a:r>
              <a:rPr lang="en"/>
              <a:t>help children with language and/or behavior needs complete specific tasks. </a:t>
            </a:r>
            <a:endParaRPr/>
          </a:p>
          <a:p>
            <a:pPr marL="457200" lvl="0" indent="-361950" algn="l" rtl="0">
              <a:lnSpc>
                <a:spcPct val="100000"/>
              </a:lnSpc>
              <a:spcBef>
                <a:spcPts val="600"/>
              </a:spcBef>
              <a:spcAft>
                <a:spcPts val="0"/>
              </a:spcAft>
              <a:buSzPct val="129032"/>
              <a:buChar char="▪"/>
            </a:pPr>
            <a:r>
              <a:rPr lang="en"/>
              <a:t>Displays 2 pictures.</a:t>
            </a:r>
            <a:endParaRPr/>
          </a:p>
          <a:p>
            <a:pPr marL="457200" lvl="0" indent="-361950" algn="l" rtl="0">
              <a:lnSpc>
                <a:spcPct val="100000"/>
              </a:lnSpc>
              <a:spcBef>
                <a:spcPts val="600"/>
              </a:spcBef>
              <a:spcAft>
                <a:spcPts val="0"/>
              </a:spcAft>
              <a:buSzPct val="129032"/>
              <a:buChar char="▪"/>
            </a:pPr>
            <a:r>
              <a:rPr lang="en"/>
              <a:t>The “first” is usually a picture of a non-preferred activity.</a:t>
            </a:r>
            <a:endParaRPr/>
          </a:p>
          <a:p>
            <a:pPr marL="457200" lvl="0" indent="-361950" algn="l" rtl="0">
              <a:lnSpc>
                <a:spcPct val="100000"/>
              </a:lnSpc>
              <a:spcBef>
                <a:spcPts val="600"/>
              </a:spcBef>
              <a:spcAft>
                <a:spcPts val="0"/>
              </a:spcAft>
              <a:buSzPct val="129032"/>
              <a:buChar char="▪"/>
            </a:pPr>
            <a:r>
              <a:rPr lang="en"/>
              <a:t>The child must do the first before being able to do the second activity.</a:t>
            </a:r>
            <a:endParaRPr/>
          </a:p>
          <a:p>
            <a:pPr marL="457200" lvl="0" indent="-361950" algn="l" rtl="0">
              <a:lnSpc>
                <a:spcPct val="100000"/>
              </a:lnSpc>
              <a:spcBef>
                <a:spcPts val="600"/>
              </a:spcBef>
              <a:spcAft>
                <a:spcPts val="0"/>
              </a:spcAft>
              <a:buSzPct val="129032"/>
              <a:buChar char="▪"/>
            </a:pPr>
            <a:r>
              <a:rPr lang="en"/>
              <a:t>Helps with both receptive and expressive communication.</a:t>
            </a:r>
            <a:endParaRPr/>
          </a:p>
          <a:p>
            <a:pPr marL="457200" lvl="0" indent="-361950" algn="l" rtl="0">
              <a:lnSpc>
                <a:spcPct val="100000"/>
              </a:lnSpc>
              <a:spcBef>
                <a:spcPts val="600"/>
              </a:spcBef>
              <a:spcAft>
                <a:spcPts val="0"/>
              </a:spcAft>
              <a:buSzPct val="129032"/>
              <a:buChar char="▪"/>
            </a:pPr>
            <a:r>
              <a:rPr lang="en"/>
              <a:t>Children benefit by knowing exactly what is expected of them.</a:t>
            </a:r>
            <a:endParaRPr/>
          </a:p>
          <a:p>
            <a:pPr marL="457200" lvl="0" indent="-361950" algn="l" rtl="0">
              <a:lnSpc>
                <a:spcPct val="100000"/>
              </a:lnSpc>
              <a:spcBef>
                <a:spcPts val="600"/>
              </a:spcBef>
              <a:spcAft>
                <a:spcPts val="0"/>
              </a:spcAft>
              <a:buSzPct val="129032"/>
              <a:buChar char="▪"/>
            </a:pPr>
            <a:r>
              <a:rPr lang="en"/>
              <a:t>Helps them to understand and follow multi-step directions.</a:t>
            </a:r>
            <a:endParaRPr/>
          </a:p>
          <a:p>
            <a:pPr marL="457200" lvl="0" indent="-361950" algn="l" rtl="0">
              <a:lnSpc>
                <a:spcPct val="100000"/>
              </a:lnSpc>
              <a:spcBef>
                <a:spcPts val="600"/>
              </a:spcBef>
              <a:spcAft>
                <a:spcPts val="0"/>
              </a:spcAft>
              <a:buSzPct val="129032"/>
              <a:buChar char="▪"/>
            </a:pPr>
            <a:r>
              <a:rPr lang="en"/>
              <a:t>Aids in learning new skills.</a:t>
            </a:r>
            <a:endParaRPr/>
          </a:p>
          <a:p>
            <a:pPr marL="457200" lvl="0" indent="-228600" algn="l" rtl="0">
              <a:lnSpc>
                <a:spcPct val="100000"/>
              </a:lnSpc>
              <a:spcBef>
                <a:spcPts val="600"/>
              </a:spcBef>
              <a:spcAft>
                <a:spcPts val="0"/>
              </a:spcAft>
              <a:buSzPct val="129032"/>
              <a:buNone/>
            </a:pPr>
            <a:endParaRPr/>
          </a:p>
          <a:p>
            <a:pPr marL="457200" lvl="0" indent="-228600" algn="l" rtl="0">
              <a:lnSpc>
                <a:spcPct val="100000"/>
              </a:lnSpc>
              <a:spcBef>
                <a:spcPts val="600"/>
              </a:spcBef>
              <a:spcAft>
                <a:spcPts val="0"/>
              </a:spcAft>
              <a:buSzPct val="129032"/>
              <a:buNone/>
            </a:pPr>
            <a:endParaRPr/>
          </a:p>
        </p:txBody>
      </p:sp>
      <p:sp>
        <p:nvSpPr>
          <p:cNvPr id="476" name="Google Shape;476;p59"/>
          <p:cNvSpPr txBox="1">
            <a:spLocks noGrp="1"/>
          </p:cNvSpPr>
          <p:nvPr>
            <p:ph type="body" idx="3"/>
          </p:nvPr>
        </p:nvSpPr>
        <p:spPr>
          <a:xfrm>
            <a:off x="405125" y="4347750"/>
            <a:ext cx="8338800" cy="395699"/>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200"/>
              <a:t>Free first-then boards:  </a:t>
            </a:r>
            <a:r>
              <a:rPr lang="en" sz="1200" u="sng">
                <a:solidFill>
                  <a:schemeClr val="hlink"/>
                </a:solidFill>
                <a:hlinkClick r:id="rId3"/>
              </a:rPr>
              <a:t>https://www.ocali.org/project/resource_gallery_of_interventions/page/first_then_board</a:t>
            </a:r>
            <a:endParaRPr sz="1200"/>
          </a:p>
          <a:p>
            <a:pPr marL="114300" lvl="0" indent="0" algn="l" rtl="0">
              <a:lnSpc>
                <a:spcPct val="100000"/>
              </a:lnSpc>
              <a:spcBef>
                <a:spcPts val="600"/>
              </a:spcBef>
              <a:spcAft>
                <a:spcPts val="0"/>
              </a:spcAft>
              <a:buSzPts val="1800"/>
              <a:buNone/>
            </a:pPr>
            <a:endParaRPr/>
          </a:p>
          <a:p>
            <a:pPr marL="114300" lvl="0" indent="0" algn="l" rtl="0">
              <a:lnSpc>
                <a:spcPct val="100000"/>
              </a:lnSpc>
              <a:spcBef>
                <a:spcPts val="600"/>
              </a:spcBef>
              <a:spcAft>
                <a:spcPts val="0"/>
              </a:spcAft>
              <a:buSzPts val="1800"/>
              <a:buNone/>
            </a:pPr>
            <a:endParaRPr/>
          </a:p>
        </p:txBody>
      </p:sp>
      <p:pic>
        <p:nvPicPr>
          <p:cNvPr id="477" name="Google Shape;477;p59" descr="graphic illustrating First: Work, Then: Computer"/>
          <p:cNvPicPr preferRelativeResize="0"/>
          <p:nvPr/>
        </p:nvPicPr>
        <p:blipFill rotWithShape="1">
          <a:blip r:embed="rId4">
            <a:alphaModFix/>
          </a:blip>
          <a:srcRect/>
          <a:stretch/>
        </p:blipFill>
        <p:spPr>
          <a:xfrm>
            <a:off x="4816364" y="1136074"/>
            <a:ext cx="2111028" cy="997993"/>
          </a:xfrm>
          <a:prstGeom prst="rect">
            <a:avLst/>
          </a:prstGeom>
          <a:noFill/>
          <a:ln>
            <a:noFill/>
          </a:ln>
        </p:spPr>
      </p:pic>
      <p:pic>
        <p:nvPicPr>
          <p:cNvPr id="478" name="Google Shape;478;p59" descr="graphic illustrating First: Get dressed, Then: have a snack">
            <a:hlinkClick r:id="rId5"/>
          </p:cNvPr>
          <p:cNvPicPr preferRelativeResize="0"/>
          <p:nvPr/>
        </p:nvPicPr>
        <p:blipFill rotWithShape="1">
          <a:blip r:embed="rId6">
            <a:alphaModFix/>
          </a:blip>
          <a:srcRect/>
          <a:stretch/>
        </p:blipFill>
        <p:spPr>
          <a:xfrm>
            <a:off x="7041182" y="1179926"/>
            <a:ext cx="1581753" cy="8803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38</a:t>
            </a:fld>
            <a:endParaRPr/>
          </a:p>
        </p:txBody>
      </p:sp>
      <p:sp>
        <p:nvSpPr>
          <p:cNvPr id="484" name="Google Shape;484;p6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Structured Teaching: Visual Schedules</a:t>
            </a:r>
            <a:endParaRPr/>
          </a:p>
        </p:txBody>
      </p:sp>
      <p:sp>
        <p:nvSpPr>
          <p:cNvPr id="485" name="Google Shape;485;p60"/>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What it is…</a:t>
            </a:r>
            <a:endParaRPr/>
          </a:p>
        </p:txBody>
      </p:sp>
      <p:sp>
        <p:nvSpPr>
          <p:cNvPr id="486" name="Google Shape;486;p60"/>
          <p:cNvSpPr txBox="1">
            <a:spLocks noGrp="1"/>
          </p:cNvSpPr>
          <p:nvPr>
            <p:ph type="body" idx="2"/>
          </p:nvPr>
        </p:nvSpPr>
        <p:spPr>
          <a:xfrm>
            <a:off x="405125" y="1981874"/>
            <a:ext cx="8331600" cy="2367600"/>
          </a:xfrm>
          <a:prstGeom prst="rect">
            <a:avLst/>
          </a:prstGeom>
          <a:noFill/>
          <a:ln>
            <a:noFill/>
          </a:ln>
        </p:spPr>
        <p:txBody>
          <a:bodyPr spcFirstLastPara="1" wrap="square" lIns="0" tIns="0" rIns="0" bIns="0" anchor="t" anchorCtr="0">
            <a:normAutofit fontScale="77500" lnSpcReduction="20000"/>
          </a:bodyPr>
          <a:lstStyle/>
          <a:p>
            <a:pPr marL="95250" lvl="0" indent="0" algn="l" rtl="0">
              <a:lnSpc>
                <a:spcPct val="100000"/>
              </a:lnSpc>
              <a:spcBef>
                <a:spcPts val="600"/>
              </a:spcBef>
              <a:spcAft>
                <a:spcPts val="0"/>
              </a:spcAft>
              <a:buSzPct val="129032"/>
              <a:buNone/>
            </a:pPr>
            <a:r>
              <a:rPr lang="en" b="1"/>
              <a:t>A visual schedule is a graphic representation of scheduled tasks and activities.</a:t>
            </a:r>
            <a:endParaRPr/>
          </a:p>
          <a:p>
            <a:pPr marL="457200" lvl="0" indent="-361950" algn="l" rtl="0">
              <a:lnSpc>
                <a:spcPct val="100000"/>
              </a:lnSpc>
              <a:spcBef>
                <a:spcPts val="600"/>
              </a:spcBef>
              <a:spcAft>
                <a:spcPts val="0"/>
              </a:spcAft>
              <a:buSzPct val="129032"/>
              <a:buChar char="▪"/>
            </a:pPr>
            <a:r>
              <a:rPr lang="en"/>
              <a:t>Useful for breaking down tasks that have multiple steps and ensuring that children follow rules and deadlines.</a:t>
            </a:r>
            <a:endParaRPr/>
          </a:p>
          <a:p>
            <a:pPr marL="457200" lvl="0" indent="-361950" algn="l" rtl="0">
              <a:lnSpc>
                <a:spcPct val="100000"/>
              </a:lnSpc>
              <a:spcBef>
                <a:spcPts val="600"/>
              </a:spcBef>
              <a:spcAft>
                <a:spcPts val="0"/>
              </a:spcAft>
              <a:buSzPct val="129032"/>
              <a:buChar char="▪"/>
            </a:pPr>
            <a:r>
              <a:rPr lang="en"/>
              <a:t>Reduce anxiety by providing consistency while also reducing resistance that comes with certain activities</a:t>
            </a:r>
            <a:endParaRPr/>
          </a:p>
          <a:p>
            <a:pPr marL="457200" lvl="0" indent="-361950" algn="l" rtl="0">
              <a:lnSpc>
                <a:spcPct val="100000"/>
              </a:lnSpc>
              <a:spcBef>
                <a:spcPts val="600"/>
              </a:spcBef>
              <a:spcAft>
                <a:spcPts val="0"/>
              </a:spcAft>
              <a:buSzPct val="129032"/>
              <a:buChar char="▪"/>
            </a:pPr>
            <a:r>
              <a:rPr lang="en"/>
              <a:t>In addition to pictures or photos, events can be triggered through toys, objects &amp; words or phrases</a:t>
            </a:r>
            <a:endParaRPr/>
          </a:p>
          <a:p>
            <a:pPr marL="457200" lvl="0" indent="-361950" algn="l" rtl="0">
              <a:lnSpc>
                <a:spcPct val="100000"/>
              </a:lnSpc>
              <a:spcBef>
                <a:spcPts val="600"/>
              </a:spcBef>
              <a:spcAft>
                <a:spcPts val="0"/>
              </a:spcAft>
              <a:buSzPct val="129032"/>
              <a:buChar char="▪"/>
            </a:pPr>
            <a:r>
              <a:rPr lang="en"/>
              <a:t>Constant reminder to students where they should be, what they should be doing and when they should start and finish</a:t>
            </a:r>
            <a:endParaRPr/>
          </a:p>
          <a:p>
            <a:pPr marL="457200" lvl="0" indent="-228600" algn="l" rtl="0">
              <a:lnSpc>
                <a:spcPct val="100000"/>
              </a:lnSpc>
              <a:spcBef>
                <a:spcPts val="600"/>
              </a:spcBef>
              <a:spcAft>
                <a:spcPts val="0"/>
              </a:spcAft>
              <a:buSzPct val="129032"/>
              <a:buNone/>
            </a:pPr>
            <a:endParaRPr/>
          </a:p>
          <a:p>
            <a:pPr marL="457200" lvl="0" indent="-228600" algn="l" rtl="0">
              <a:lnSpc>
                <a:spcPct val="100000"/>
              </a:lnSpc>
              <a:spcBef>
                <a:spcPts val="600"/>
              </a:spcBef>
              <a:spcAft>
                <a:spcPts val="0"/>
              </a:spcAft>
              <a:buSzPct val="129032"/>
              <a:buNone/>
            </a:pPr>
            <a:endParaRPr/>
          </a:p>
        </p:txBody>
      </p:sp>
      <p:sp>
        <p:nvSpPr>
          <p:cNvPr id="487" name="Google Shape;487;p60"/>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pic>
        <p:nvPicPr>
          <p:cNvPr id="488" name="Google Shape;488;p60" descr="graphic illustrating picture representing the activities for the day in the order they will be done: Car, Waiting Room, Doctor Visit, Playground">
            <a:hlinkClick r:id="rId3"/>
          </p:cNvPr>
          <p:cNvPicPr preferRelativeResize="0"/>
          <p:nvPr/>
        </p:nvPicPr>
        <p:blipFill rotWithShape="1">
          <a:blip r:embed="rId4">
            <a:alphaModFix/>
          </a:blip>
          <a:srcRect/>
          <a:stretch/>
        </p:blipFill>
        <p:spPr>
          <a:xfrm>
            <a:off x="5393865" y="1172945"/>
            <a:ext cx="2766067" cy="756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39</a:t>
            </a:fld>
            <a:endParaRPr/>
          </a:p>
        </p:txBody>
      </p:sp>
      <p:sp>
        <p:nvSpPr>
          <p:cNvPr id="494" name="Google Shape;494;p6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Structured Teaching: Visual Schedules </a:t>
            </a:r>
            <a:r>
              <a:rPr lang="en" sz="1400" i="1"/>
              <a:t>continued…</a:t>
            </a:r>
            <a:endParaRPr/>
          </a:p>
        </p:txBody>
      </p:sp>
      <p:sp>
        <p:nvSpPr>
          <p:cNvPr id="495" name="Google Shape;495;p61"/>
          <p:cNvSpPr txBox="1">
            <a:spLocks noGrp="1"/>
          </p:cNvSpPr>
          <p:nvPr>
            <p:ph type="body" idx="3"/>
          </p:nvPr>
        </p:nvSpPr>
        <p:spPr>
          <a:xfrm>
            <a:off x="405125" y="4217115"/>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pic>
        <p:nvPicPr>
          <p:cNvPr id="496" name="Google Shape;496;p61" descr="&quot;My Day&quot; graphic representation of schedule for the day from 7 a.m. to 8:30 p.m. including waking up, school, homework, outside play, chores, and bedtime"/>
          <p:cNvPicPr preferRelativeResize="0"/>
          <p:nvPr/>
        </p:nvPicPr>
        <p:blipFill rotWithShape="1">
          <a:blip r:embed="rId3">
            <a:alphaModFix/>
          </a:blip>
          <a:srcRect/>
          <a:stretch/>
        </p:blipFill>
        <p:spPr>
          <a:xfrm>
            <a:off x="318932" y="1246339"/>
            <a:ext cx="2245082" cy="2650822"/>
          </a:xfrm>
          <a:prstGeom prst="rect">
            <a:avLst/>
          </a:prstGeom>
          <a:noFill/>
          <a:ln>
            <a:noFill/>
          </a:ln>
        </p:spPr>
      </p:pic>
      <p:pic>
        <p:nvPicPr>
          <p:cNvPr id="497" name="Google Shape;497;p61" descr="&quot;Jason's Morning Checklist&quot; graphic representation of morning schedule including taking meds, brushing teeth, getting dressed, packing backpack, etc."/>
          <p:cNvPicPr preferRelativeResize="0"/>
          <p:nvPr/>
        </p:nvPicPr>
        <p:blipFill rotWithShape="1">
          <a:blip r:embed="rId4">
            <a:alphaModFix/>
          </a:blip>
          <a:srcRect/>
          <a:stretch/>
        </p:blipFill>
        <p:spPr>
          <a:xfrm>
            <a:off x="2649326" y="1231670"/>
            <a:ext cx="1988568" cy="2674199"/>
          </a:xfrm>
          <a:prstGeom prst="rect">
            <a:avLst/>
          </a:prstGeom>
          <a:noFill/>
          <a:ln>
            <a:noFill/>
          </a:ln>
        </p:spPr>
      </p:pic>
      <p:pic>
        <p:nvPicPr>
          <p:cNvPr id="498" name="Google Shape;498;p61" descr="Morning schedule board with changable pictures for different days."/>
          <p:cNvPicPr preferRelativeResize="0"/>
          <p:nvPr/>
        </p:nvPicPr>
        <p:blipFill rotWithShape="1">
          <a:blip r:embed="rId5">
            <a:alphaModFix/>
          </a:blip>
          <a:srcRect/>
          <a:stretch/>
        </p:blipFill>
        <p:spPr>
          <a:xfrm>
            <a:off x="6438535" y="1222962"/>
            <a:ext cx="2422952" cy="1445077"/>
          </a:xfrm>
          <a:prstGeom prst="rect">
            <a:avLst/>
          </a:prstGeom>
          <a:noFill/>
          <a:ln>
            <a:noFill/>
          </a:ln>
        </p:spPr>
      </p:pic>
      <p:pic>
        <p:nvPicPr>
          <p:cNvPr id="499" name="Google Shape;499;p61" descr="photo of visual shedules for different students."/>
          <p:cNvPicPr preferRelativeResize="0"/>
          <p:nvPr/>
        </p:nvPicPr>
        <p:blipFill rotWithShape="1">
          <a:blip r:embed="rId6">
            <a:alphaModFix/>
          </a:blip>
          <a:srcRect/>
          <a:stretch/>
        </p:blipFill>
        <p:spPr>
          <a:xfrm>
            <a:off x="6438535" y="2805150"/>
            <a:ext cx="2422952" cy="1805883"/>
          </a:xfrm>
          <a:prstGeom prst="rect">
            <a:avLst/>
          </a:prstGeom>
          <a:noFill/>
          <a:ln>
            <a:noFill/>
          </a:ln>
        </p:spPr>
      </p:pic>
      <p:pic>
        <p:nvPicPr>
          <p:cNvPr id="500" name="Google Shape;500;p61" descr="Bus Schedule graphic representation of waht to do while waiting for the bus. Put o Coat, Put on backpack, wait by the door, go out when you see the bus, get on bus, put on seat-belt, stay quiet."/>
          <p:cNvPicPr preferRelativeResize="0"/>
          <p:nvPr/>
        </p:nvPicPr>
        <p:blipFill rotWithShape="1">
          <a:blip r:embed="rId7">
            <a:alphaModFix/>
          </a:blip>
          <a:srcRect/>
          <a:stretch/>
        </p:blipFill>
        <p:spPr>
          <a:xfrm>
            <a:off x="4727348" y="1246339"/>
            <a:ext cx="1525784" cy="2091170"/>
          </a:xfrm>
          <a:prstGeom prst="rect">
            <a:avLst/>
          </a:prstGeom>
          <a:noFill/>
          <a:ln w="9525" cap="flat" cmpd="sng">
            <a:solidFill>
              <a:srgbClr val="000000"/>
            </a:solidFill>
            <a:prstDash val="solid"/>
            <a:round/>
            <a:headEnd type="none" w="sm" len="sm"/>
            <a:tailEnd type="none" w="sm" len="sm"/>
          </a:ln>
        </p:spPr>
      </p:pic>
      <p:pic>
        <p:nvPicPr>
          <p:cNvPr id="501" name="Google Shape;501;p61" descr="I need help graphic of two hands reaching for each other."/>
          <p:cNvPicPr preferRelativeResize="0"/>
          <p:nvPr/>
        </p:nvPicPr>
        <p:blipFill rotWithShape="1">
          <a:blip r:embed="rId8">
            <a:alphaModFix/>
          </a:blip>
          <a:srcRect/>
          <a:stretch/>
        </p:blipFill>
        <p:spPr>
          <a:xfrm>
            <a:off x="5274219" y="3493823"/>
            <a:ext cx="978913" cy="989392"/>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7" descr="Bridge with left end showing where students are now and the right end of the bridge showing where student should be, which is the learning standards. Each pillar depicts a support including materials, environment, instruction, content, and instruction."/>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a:t>
            </a:fld>
            <a:endParaRPr/>
          </a:p>
        </p:txBody>
      </p:sp>
      <p:sp>
        <p:nvSpPr>
          <p:cNvPr id="85" name="Google Shape;85;p27" descr="Bridge with left end showing where students are now and the right end of the bridge showing where student should be, which is the learning standards. Each pillar depicts a support including materials, environment, instruction, content, and instruction."/>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US" dirty="0"/>
              <a:t>SDI: Crossing the Bridge</a:t>
            </a:r>
          </a:p>
        </p:txBody>
      </p:sp>
      <p:pic>
        <p:nvPicPr>
          <p:cNvPr id="86" name="Google Shape;86;p27" descr="Bridge with left end showing where students are now and the right end of the bridge showing where student should be, which is the learning standards. Each pillar depicts a support including materials, environment, instruction, content, and instruction."/>
          <p:cNvPicPr preferRelativeResize="0"/>
          <p:nvPr/>
        </p:nvPicPr>
        <p:blipFill rotWithShape="1">
          <a:blip r:embed="rId3">
            <a:alphaModFix/>
          </a:blip>
          <a:srcRect/>
          <a:stretch/>
        </p:blipFill>
        <p:spPr>
          <a:xfrm>
            <a:off x="1043564" y="1300688"/>
            <a:ext cx="7056872" cy="33399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40</a:t>
            </a:fld>
            <a:endParaRPr/>
          </a:p>
        </p:txBody>
      </p:sp>
      <p:sp>
        <p:nvSpPr>
          <p:cNvPr id="507" name="Google Shape;507;p62"/>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6 </a:t>
            </a:r>
            <a:endParaRPr/>
          </a:p>
        </p:txBody>
      </p:sp>
      <p:sp>
        <p:nvSpPr>
          <p:cNvPr id="508" name="Google Shape;508;p62"/>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Video Modeling: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09" name="Google Shape;509;p62"/>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fontScale="92500" lnSpcReduction="20000"/>
          </a:bodyPr>
          <a:lstStyle/>
          <a:p>
            <a:pPr marL="95250" lvl="0" indent="0" algn="l" rtl="0">
              <a:lnSpc>
                <a:spcPct val="100000"/>
              </a:lnSpc>
              <a:spcBef>
                <a:spcPts val="600"/>
              </a:spcBef>
              <a:spcAft>
                <a:spcPts val="0"/>
              </a:spcAft>
              <a:buSzPct val="108108"/>
              <a:buNone/>
            </a:pPr>
            <a:r>
              <a:rPr lang="en"/>
              <a:t>What it is…</a:t>
            </a:r>
            <a:endParaRPr/>
          </a:p>
          <a:p>
            <a:pPr marL="457200" lvl="0" indent="-361950" algn="l" rtl="0">
              <a:lnSpc>
                <a:spcPct val="100000"/>
              </a:lnSpc>
              <a:spcBef>
                <a:spcPts val="600"/>
              </a:spcBef>
              <a:spcAft>
                <a:spcPts val="0"/>
              </a:spcAft>
              <a:buSzPct val="108108"/>
              <a:buChar char="▪"/>
            </a:pPr>
            <a:r>
              <a:rPr lang="en"/>
              <a:t>A visual teaching method that occurs by watching a video of someone modeling a targeted behavior or skill and then imitating the behavior/skill watched.</a:t>
            </a:r>
            <a:endParaRPr/>
          </a:p>
          <a:p>
            <a:pPr marL="457200" lvl="0" indent="-361950" algn="l" rtl="0">
              <a:lnSpc>
                <a:spcPct val="100000"/>
              </a:lnSpc>
              <a:spcBef>
                <a:spcPts val="600"/>
              </a:spcBef>
              <a:spcAft>
                <a:spcPts val="0"/>
              </a:spcAft>
              <a:buSzPct val="108108"/>
              <a:buChar char="▪"/>
            </a:pPr>
            <a:r>
              <a:rPr lang="en"/>
              <a:t>A simple and effective teaching tool that motivates children to learn through a fun and enticing visual medium.</a:t>
            </a:r>
            <a:endParaRPr/>
          </a:p>
          <a:p>
            <a:pPr marL="457200" lvl="0" indent="-361950" algn="l" rtl="0">
              <a:lnSpc>
                <a:spcPct val="100000"/>
              </a:lnSpc>
              <a:spcBef>
                <a:spcPts val="600"/>
              </a:spcBef>
              <a:spcAft>
                <a:spcPts val="0"/>
              </a:spcAft>
              <a:buSzPct val="108108"/>
              <a:buChar char="▪"/>
            </a:pPr>
            <a:r>
              <a:rPr lang="en"/>
              <a:t>Video Modeling has been proven to be a highly effective means of teaching all children, especially those with severe disabilities</a:t>
            </a:r>
            <a:endParaRPr/>
          </a:p>
          <a:p>
            <a:pPr marL="457200" lvl="0" indent="-228600" algn="l" rtl="0">
              <a:lnSpc>
                <a:spcPct val="100000"/>
              </a:lnSpc>
              <a:spcBef>
                <a:spcPts val="600"/>
              </a:spcBef>
              <a:spcAft>
                <a:spcPts val="0"/>
              </a:spcAft>
              <a:buSzPct val="108108"/>
              <a:buNone/>
            </a:pPr>
            <a:endParaRPr/>
          </a:p>
          <a:p>
            <a:pPr marL="457200" lvl="0" indent="-228600" algn="l" rtl="0">
              <a:lnSpc>
                <a:spcPct val="100000"/>
              </a:lnSpc>
              <a:spcBef>
                <a:spcPts val="600"/>
              </a:spcBef>
              <a:spcAft>
                <a:spcPts val="0"/>
              </a:spcAft>
              <a:buSzPct val="108108"/>
              <a:buNone/>
            </a:pPr>
            <a:endParaRPr/>
          </a:p>
          <a:p>
            <a:pPr marL="457200" lvl="0" indent="-228600" algn="l" rtl="0">
              <a:lnSpc>
                <a:spcPct val="100000"/>
              </a:lnSpc>
              <a:spcBef>
                <a:spcPts val="600"/>
              </a:spcBef>
              <a:spcAft>
                <a:spcPts val="0"/>
              </a:spcAft>
              <a:buSzPct val="108108"/>
              <a:buNone/>
            </a:pPr>
            <a:endParaRPr/>
          </a:p>
        </p:txBody>
      </p:sp>
      <p:sp>
        <p:nvSpPr>
          <p:cNvPr id="510" name="Google Shape;510;p62"/>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41</a:t>
            </a:fld>
            <a:endParaRPr/>
          </a:p>
        </p:txBody>
      </p:sp>
      <p:sp>
        <p:nvSpPr>
          <p:cNvPr id="516" name="Google Shape;516;p63"/>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7 </a:t>
            </a:r>
            <a:endParaRPr/>
          </a:p>
        </p:txBody>
      </p:sp>
      <p:sp>
        <p:nvSpPr>
          <p:cNvPr id="517" name="Google Shape;517;p63"/>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Video Modeling Examples: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18" name="Google Shape;518;p63"/>
          <p:cNvSpPr txBox="1">
            <a:spLocks noGrp="1"/>
          </p:cNvSpPr>
          <p:nvPr>
            <p:ph type="body" idx="2"/>
          </p:nvPr>
        </p:nvSpPr>
        <p:spPr>
          <a:xfrm>
            <a:off x="405125" y="1886075"/>
            <a:ext cx="4166875" cy="2367600"/>
          </a:xfrm>
          <a:prstGeom prst="rect">
            <a:avLst/>
          </a:prstGeom>
          <a:noFill/>
          <a:ln>
            <a:noFill/>
          </a:ln>
        </p:spPr>
        <p:txBody>
          <a:bodyPr spcFirstLastPara="1" wrap="square" lIns="0" tIns="0" rIns="0" bIns="0" anchor="t" anchorCtr="0">
            <a:normAutofit fontScale="85000" lnSpcReduction="20000"/>
          </a:bodyPr>
          <a:lstStyle/>
          <a:p>
            <a:pPr marL="95250" lvl="0" indent="0" algn="l" rtl="0">
              <a:lnSpc>
                <a:spcPct val="100000"/>
              </a:lnSpc>
              <a:spcBef>
                <a:spcPts val="600"/>
              </a:spcBef>
              <a:spcAft>
                <a:spcPts val="0"/>
              </a:spcAft>
              <a:buSzPct val="117647"/>
              <a:buNone/>
            </a:pPr>
            <a:r>
              <a:rPr lang="en" b="1"/>
              <a:t>Whole Class</a:t>
            </a:r>
            <a:endParaRPr/>
          </a:p>
          <a:p>
            <a:pPr marL="457200" lvl="0" indent="-361950" algn="l" rtl="0">
              <a:lnSpc>
                <a:spcPct val="100000"/>
              </a:lnSpc>
              <a:spcBef>
                <a:spcPts val="600"/>
              </a:spcBef>
              <a:spcAft>
                <a:spcPts val="0"/>
              </a:spcAft>
              <a:buSzPct val="117647"/>
              <a:buChar char="▪"/>
            </a:pPr>
            <a:r>
              <a:rPr lang="en" u="sng">
                <a:solidFill>
                  <a:schemeClr val="hlink"/>
                </a:solidFill>
                <a:hlinkClick r:id="rId3"/>
              </a:rPr>
              <a:t>Asking a Friend to Play</a:t>
            </a:r>
            <a:endParaRPr/>
          </a:p>
          <a:p>
            <a:pPr marL="457200" lvl="0" indent="-361950" algn="l" rtl="0">
              <a:lnSpc>
                <a:spcPct val="100000"/>
              </a:lnSpc>
              <a:spcBef>
                <a:spcPts val="600"/>
              </a:spcBef>
              <a:spcAft>
                <a:spcPts val="0"/>
              </a:spcAft>
              <a:buSzPct val="117647"/>
              <a:buChar char="▪"/>
            </a:pPr>
            <a:r>
              <a:rPr lang="en" u="sng">
                <a:solidFill>
                  <a:schemeClr val="hlink"/>
                </a:solidFill>
                <a:hlinkClick r:id="rId4"/>
              </a:rPr>
              <a:t>Starting a Conversation</a:t>
            </a:r>
            <a:endParaRPr/>
          </a:p>
          <a:p>
            <a:pPr marL="457200" lvl="0" indent="-361950" algn="l" rtl="0">
              <a:lnSpc>
                <a:spcPct val="100000"/>
              </a:lnSpc>
              <a:spcBef>
                <a:spcPts val="600"/>
              </a:spcBef>
              <a:spcAft>
                <a:spcPts val="0"/>
              </a:spcAft>
              <a:buSzPct val="117647"/>
              <a:buChar char="▪"/>
            </a:pPr>
            <a:r>
              <a:rPr lang="en" u="sng">
                <a:solidFill>
                  <a:schemeClr val="hlink"/>
                </a:solidFill>
                <a:hlinkClick r:id="rId5"/>
              </a:rPr>
              <a:t>Taking Turns</a:t>
            </a:r>
            <a:endParaRPr/>
          </a:p>
          <a:p>
            <a:pPr marL="457200" lvl="0" indent="-361950" algn="l" rtl="0">
              <a:lnSpc>
                <a:spcPct val="100000"/>
              </a:lnSpc>
              <a:spcBef>
                <a:spcPts val="600"/>
              </a:spcBef>
              <a:spcAft>
                <a:spcPts val="0"/>
              </a:spcAft>
              <a:buSzPct val="117647"/>
              <a:buChar char="▪"/>
            </a:pPr>
            <a:r>
              <a:rPr lang="en" u="sng">
                <a:solidFill>
                  <a:schemeClr val="hlink"/>
                </a:solidFill>
                <a:hlinkClick r:id="rId6"/>
              </a:rPr>
              <a:t>Stranger Safety</a:t>
            </a:r>
            <a:endParaRPr/>
          </a:p>
          <a:p>
            <a:pPr marL="95250" lvl="0" indent="0" algn="l" rtl="0">
              <a:lnSpc>
                <a:spcPct val="100000"/>
              </a:lnSpc>
              <a:spcBef>
                <a:spcPts val="600"/>
              </a:spcBef>
              <a:spcAft>
                <a:spcPts val="0"/>
              </a:spcAft>
              <a:buSzPct val="117647"/>
              <a:buNone/>
            </a:pPr>
            <a:r>
              <a:rPr lang="en" b="1"/>
              <a:t>Individual:</a:t>
            </a:r>
            <a:endParaRPr/>
          </a:p>
          <a:p>
            <a:pPr marL="457200" lvl="0" indent="-361950" algn="l" rtl="0">
              <a:lnSpc>
                <a:spcPct val="100000"/>
              </a:lnSpc>
              <a:spcBef>
                <a:spcPts val="600"/>
              </a:spcBef>
              <a:spcAft>
                <a:spcPts val="0"/>
              </a:spcAft>
              <a:buSzPct val="117647"/>
              <a:buChar char="▪"/>
            </a:pPr>
            <a:r>
              <a:rPr lang="en" u="sng">
                <a:solidFill>
                  <a:schemeClr val="hlink"/>
                </a:solidFill>
                <a:hlinkClick r:id="rId7"/>
              </a:rPr>
              <a:t>Toothbrushing</a:t>
            </a:r>
            <a:endParaRPr/>
          </a:p>
          <a:p>
            <a:pPr marL="457200" lvl="0" indent="-361950" algn="l" rtl="0">
              <a:lnSpc>
                <a:spcPct val="100000"/>
              </a:lnSpc>
              <a:spcBef>
                <a:spcPts val="600"/>
              </a:spcBef>
              <a:spcAft>
                <a:spcPts val="0"/>
              </a:spcAft>
              <a:buSzPct val="117647"/>
              <a:buChar char="▪"/>
            </a:pPr>
            <a:r>
              <a:rPr lang="en" u="sng">
                <a:solidFill>
                  <a:schemeClr val="hlink"/>
                </a:solidFill>
                <a:hlinkClick r:id="rId8"/>
              </a:rPr>
              <a:t>I can tie my shoes!</a:t>
            </a:r>
            <a:endParaRPr/>
          </a:p>
          <a:p>
            <a:pPr marL="95250" lvl="0" indent="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p:txBody>
      </p:sp>
      <p:sp>
        <p:nvSpPr>
          <p:cNvPr id="519" name="Google Shape;519;p63"/>
          <p:cNvSpPr txBox="1"/>
          <p:nvPr/>
        </p:nvSpPr>
        <p:spPr>
          <a:xfrm>
            <a:off x="4639110" y="1891099"/>
            <a:ext cx="403773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Do you use this technique?</a:t>
            </a:r>
            <a:endParaRPr/>
          </a:p>
          <a:p>
            <a:pPr marL="285750" marR="0" lvl="0" indent="-285750" algn="l" rtl="0">
              <a:lnSpc>
                <a:spcPct val="100000"/>
              </a:lnSpc>
              <a:spcBef>
                <a:spcPts val="0"/>
              </a:spcBef>
              <a:spcAft>
                <a:spcPts val="0"/>
              </a:spcAft>
              <a:buClr>
                <a:srgbClr val="3A7E36"/>
              </a:buClr>
              <a:buSzPts val="1800"/>
              <a:buFont typeface="Noto Sans Symbols"/>
              <a:buChar char="▪"/>
            </a:pPr>
            <a:r>
              <a:rPr lang="en" sz="1800" b="0" i="0" u="none" strike="noStrike" cap="none">
                <a:solidFill>
                  <a:srgbClr val="000000"/>
                </a:solidFill>
                <a:latin typeface="Arial"/>
                <a:ea typeface="Arial"/>
                <a:cs typeface="Arial"/>
                <a:sym typeface="Arial"/>
              </a:rPr>
              <a:t>If so, tell about it.</a:t>
            </a:r>
            <a:endParaRPr/>
          </a:p>
          <a:p>
            <a:pPr marL="285750" marR="0" lvl="0" indent="-285750" algn="l" rtl="0">
              <a:lnSpc>
                <a:spcPct val="100000"/>
              </a:lnSpc>
              <a:spcBef>
                <a:spcPts val="0"/>
              </a:spcBef>
              <a:spcAft>
                <a:spcPts val="0"/>
              </a:spcAft>
              <a:buClr>
                <a:srgbClr val="3A7E36"/>
              </a:buClr>
              <a:buSzPts val="1800"/>
              <a:buFont typeface="Noto Sans Symbols"/>
              <a:buChar char="▪"/>
            </a:pPr>
            <a:r>
              <a:rPr lang="en" sz="1800" b="0" i="0" u="none" strike="noStrike" cap="none">
                <a:solidFill>
                  <a:srgbClr val="000000"/>
                </a:solidFill>
                <a:latin typeface="Arial"/>
                <a:ea typeface="Arial"/>
                <a:cs typeface="Arial"/>
                <a:sym typeface="Arial"/>
              </a:rPr>
              <a:t>If not, how might you incorporate it into your instructional practice?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63"/>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42</a:t>
            </a:fld>
            <a:endParaRPr/>
          </a:p>
        </p:txBody>
      </p:sp>
      <p:sp>
        <p:nvSpPr>
          <p:cNvPr id="526" name="Google Shape;526;p64"/>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8 </a:t>
            </a:r>
            <a:endParaRPr/>
          </a:p>
        </p:txBody>
      </p:sp>
      <p:sp>
        <p:nvSpPr>
          <p:cNvPr id="527" name="Google Shape;527;p64"/>
          <p:cNvSpPr txBox="1">
            <a:spLocks noGrp="1"/>
          </p:cNvSpPr>
          <p:nvPr>
            <p:ph type="subTitle" idx="1"/>
          </p:nvPr>
        </p:nvSpPr>
        <p:spPr>
          <a:xfrm>
            <a:off x="412350" y="1205012"/>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Video Modeling: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28" name="Google Shape;528;p64"/>
          <p:cNvSpPr txBox="1">
            <a:spLocks noGrp="1"/>
          </p:cNvSpPr>
          <p:nvPr>
            <p:ph type="body" idx="2"/>
          </p:nvPr>
        </p:nvSpPr>
        <p:spPr>
          <a:xfrm>
            <a:off x="405125" y="1680750"/>
            <a:ext cx="8331600" cy="2916943"/>
          </a:xfrm>
          <a:prstGeom prst="rect">
            <a:avLst/>
          </a:prstGeom>
          <a:noFill/>
          <a:ln>
            <a:noFill/>
          </a:ln>
        </p:spPr>
        <p:txBody>
          <a:bodyPr spcFirstLastPara="1" wrap="square" lIns="0" tIns="0" rIns="0" bIns="0" anchor="t" anchorCtr="0">
            <a:normAutofit fontScale="70000" lnSpcReduction="20000"/>
          </a:bodyPr>
          <a:lstStyle/>
          <a:p>
            <a:pPr marL="95250" lvl="0" indent="0" algn="l" rtl="0">
              <a:lnSpc>
                <a:spcPct val="100000"/>
              </a:lnSpc>
              <a:spcBef>
                <a:spcPts val="600"/>
              </a:spcBef>
              <a:spcAft>
                <a:spcPts val="0"/>
              </a:spcAft>
              <a:buSzPct val="142857"/>
              <a:buNone/>
            </a:pPr>
            <a:r>
              <a:rPr lang="en" b="1"/>
              <a:t>Tips:</a:t>
            </a:r>
            <a:endParaRPr/>
          </a:p>
          <a:p>
            <a:pPr marL="457200" lvl="0" indent="-361950" algn="l" rtl="0">
              <a:lnSpc>
                <a:spcPct val="100000"/>
              </a:lnSpc>
              <a:spcBef>
                <a:spcPts val="600"/>
              </a:spcBef>
              <a:spcAft>
                <a:spcPts val="0"/>
              </a:spcAft>
              <a:buSzPct val="142857"/>
              <a:buChar char="▪"/>
            </a:pPr>
            <a:r>
              <a:rPr lang="en"/>
              <a:t>Use the student, themselves as the model, if possible.  If not, use a person who the student likes or a student who is similar to them.</a:t>
            </a:r>
            <a:endParaRPr/>
          </a:p>
          <a:p>
            <a:pPr marL="457200" lvl="0" indent="-361950" algn="l" rtl="0">
              <a:lnSpc>
                <a:spcPct val="100000"/>
              </a:lnSpc>
              <a:spcBef>
                <a:spcPts val="600"/>
              </a:spcBef>
              <a:spcAft>
                <a:spcPts val="0"/>
              </a:spcAft>
              <a:buSzPct val="142857"/>
              <a:buChar char="▪"/>
            </a:pPr>
            <a:r>
              <a:rPr lang="en"/>
              <a:t>Make the videos as a class for a whole group lesson or individually.</a:t>
            </a:r>
            <a:endParaRPr/>
          </a:p>
          <a:p>
            <a:pPr marL="95250" lvl="0" indent="0" algn="l" rtl="0">
              <a:lnSpc>
                <a:spcPct val="100000"/>
              </a:lnSpc>
              <a:spcBef>
                <a:spcPts val="600"/>
              </a:spcBef>
              <a:spcAft>
                <a:spcPts val="0"/>
              </a:spcAft>
              <a:buSzPct val="142857"/>
              <a:buNone/>
            </a:pPr>
            <a:r>
              <a:rPr lang="en" b="1"/>
              <a:t>Delivery:</a:t>
            </a:r>
            <a:endParaRPr/>
          </a:p>
          <a:p>
            <a:pPr marL="457200" lvl="0" indent="-361950" algn="l" rtl="0">
              <a:lnSpc>
                <a:spcPct val="100000"/>
              </a:lnSpc>
              <a:spcBef>
                <a:spcPts val="600"/>
              </a:spcBef>
              <a:spcAft>
                <a:spcPts val="0"/>
              </a:spcAft>
              <a:buSzPct val="142857"/>
              <a:buChar char="▪"/>
            </a:pPr>
            <a:r>
              <a:rPr lang="en"/>
              <a:t>The student watches the model demonstrate the skill/skills</a:t>
            </a:r>
            <a:endParaRPr/>
          </a:p>
          <a:p>
            <a:pPr marL="457200" lvl="0" indent="-361950" algn="l" rtl="0">
              <a:lnSpc>
                <a:spcPct val="100000"/>
              </a:lnSpc>
              <a:spcBef>
                <a:spcPts val="600"/>
              </a:spcBef>
              <a:spcAft>
                <a:spcPts val="0"/>
              </a:spcAft>
              <a:buSzPct val="142857"/>
              <a:buChar char="▪"/>
            </a:pPr>
            <a:r>
              <a:rPr lang="en"/>
              <a:t>After watching the video, the student begins to imitate skills from the video.  Skills performed can be either new skills learned or changes to existing behaviors.</a:t>
            </a:r>
            <a:endParaRPr/>
          </a:p>
          <a:p>
            <a:pPr marL="457200" lvl="0" indent="-361950" algn="l" rtl="0">
              <a:lnSpc>
                <a:spcPct val="100000"/>
              </a:lnSpc>
              <a:spcBef>
                <a:spcPts val="600"/>
              </a:spcBef>
              <a:spcAft>
                <a:spcPts val="0"/>
              </a:spcAft>
              <a:buSzPct val="142857"/>
              <a:buChar char="▪"/>
            </a:pPr>
            <a:r>
              <a:rPr lang="en"/>
              <a:t>Provide reinforcement for desired behaviors.</a:t>
            </a:r>
            <a:endParaRPr/>
          </a:p>
          <a:p>
            <a:pPr marL="457200" lvl="0" indent="-361950" algn="l" rtl="0">
              <a:lnSpc>
                <a:spcPct val="100000"/>
              </a:lnSpc>
              <a:spcBef>
                <a:spcPts val="600"/>
              </a:spcBef>
              <a:spcAft>
                <a:spcPts val="0"/>
              </a:spcAft>
              <a:buSzPct val="142857"/>
              <a:buChar char="▪"/>
            </a:pPr>
            <a:r>
              <a:rPr lang="en"/>
              <a:t>Provide corrective feedback for inaccuracies, redirect to the video and try again.</a:t>
            </a:r>
            <a:endParaRPr/>
          </a:p>
          <a:p>
            <a:pPr marL="457200" lvl="0" indent="-361950" algn="l" rtl="0">
              <a:lnSpc>
                <a:spcPct val="100000"/>
              </a:lnSpc>
              <a:spcBef>
                <a:spcPts val="600"/>
              </a:spcBef>
              <a:spcAft>
                <a:spcPts val="0"/>
              </a:spcAft>
              <a:buSzPct val="142857"/>
              <a:buChar char="▪"/>
            </a:pPr>
            <a:r>
              <a:rPr lang="en"/>
              <a:t>The student then begins to generalize or utilize that skill in their normal environment.  This usually requires intervention and practice in the environment.</a:t>
            </a:r>
            <a:endParaRPr/>
          </a:p>
          <a:p>
            <a:pPr marL="457200" lvl="0" indent="-228600" algn="l" rtl="0">
              <a:lnSpc>
                <a:spcPct val="100000"/>
              </a:lnSpc>
              <a:spcBef>
                <a:spcPts val="600"/>
              </a:spcBef>
              <a:spcAft>
                <a:spcPts val="0"/>
              </a:spcAft>
              <a:buSzPct val="142857"/>
              <a:buNone/>
            </a:pPr>
            <a:endParaRPr/>
          </a:p>
          <a:p>
            <a:pPr marL="95250" lvl="0" indent="0" algn="l" rtl="0">
              <a:lnSpc>
                <a:spcPct val="100000"/>
              </a:lnSpc>
              <a:spcBef>
                <a:spcPts val="600"/>
              </a:spcBef>
              <a:spcAft>
                <a:spcPts val="0"/>
              </a:spcAft>
              <a:buSzPct val="142857"/>
              <a:buNone/>
            </a:pPr>
            <a:endParaRPr/>
          </a:p>
          <a:p>
            <a:pPr marL="95250" lvl="0" indent="0" algn="l" rtl="0">
              <a:lnSpc>
                <a:spcPct val="100000"/>
              </a:lnSpc>
              <a:spcBef>
                <a:spcPts val="600"/>
              </a:spcBef>
              <a:spcAft>
                <a:spcPts val="0"/>
              </a:spcAft>
              <a:buSzPct val="142857"/>
              <a:buNone/>
            </a:pPr>
            <a:endParaRPr/>
          </a:p>
          <a:p>
            <a:pPr marL="457200" lvl="0" indent="-228600" algn="l" rtl="0">
              <a:lnSpc>
                <a:spcPct val="100000"/>
              </a:lnSpc>
              <a:spcBef>
                <a:spcPts val="600"/>
              </a:spcBef>
              <a:spcAft>
                <a:spcPts val="0"/>
              </a:spcAft>
              <a:buSzPct val="142857"/>
              <a:buNone/>
            </a:pPr>
            <a:endParaRPr/>
          </a:p>
          <a:p>
            <a:pPr marL="457200" lvl="0" indent="-228600" algn="l" rtl="0">
              <a:lnSpc>
                <a:spcPct val="100000"/>
              </a:lnSpc>
              <a:spcBef>
                <a:spcPts val="600"/>
              </a:spcBef>
              <a:spcAft>
                <a:spcPts val="0"/>
              </a:spcAft>
              <a:buSzPct val="142857"/>
              <a:buNone/>
            </a:pPr>
            <a:endParaRPr/>
          </a:p>
        </p:txBody>
      </p:sp>
      <p:sp>
        <p:nvSpPr>
          <p:cNvPr id="529" name="Google Shape;529;p64"/>
          <p:cNvSpPr txBox="1">
            <a:spLocks noGrp="1"/>
          </p:cNvSpPr>
          <p:nvPr>
            <p:ph type="body" idx="3"/>
          </p:nvPr>
        </p:nvSpPr>
        <p:spPr>
          <a:xfrm>
            <a:off x="405125" y="4545877"/>
            <a:ext cx="8338800" cy="370561"/>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200" u="sng">
                <a:solidFill>
                  <a:schemeClr val="dk2"/>
                </a:solidFill>
                <a:hlinkClick r:id="rId3">
                  <a:extLst>
                    <a:ext uri="{A12FA001-AC4F-418D-AE19-62706E023703}">
                      <ahyp:hlinkClr xmlns:ahyp="http://schemas.microsoft.com/office/drawing/2018/hyperlinkcolor" val="tx"/>
                    </a:ext>
                  </a:extLst>
                </a:hlinkClick>
              </a:rPr>
              <a:t>Video Modeling: What it is and How to Use it</a:t>
            </a:r>
            <a:r>
              <a:rPr lang="en" sz="1200">
                <a:solidFill>
                  <a:schemeClr val="dk2"/>
                </a:solidFill>
              </a:rPr>
              <a:t>; Autism Classroom News &amp; Resources</a:t>
            </a:r>
            <a:endParaRPr/>
          </a:p>
          <a:p>
            <a:pPr marL="114300" lvl="0" indent="0" algn="l" rtl="0">
              <a:lnSpc>
                <a:spcPct val="100000"/>
              </a:lnSpc>
              <a:spcBef>
                <a:spcPts val="600"/>
              </a:spcBef>
              <a:spcAft>
                <a:spcPts val="0"/>
              </a:spcAft>
              <a:buSzPts val="1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43</a:t>
            </a:fld>
            <a:endParaRPr/>
          </a:p>
        </p:txBody>
      </p:sp>
      <p:sp>
        <p:nvSpPr>
          <p:cNvPr id="535" name="Google Shape;535;p65"/>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9 </a:t>
            </a:r>
            <a:endParaRPr/>
          </a:p>
        </p:txBody>
      </p:sp>
      <p:sp>
        <p:nvSpPr>
          <p:cNvPr id="536" name="Google Shape;536;p65"/>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Social Narratives: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37" name="Google Shape;537;p65"/>
          <p:cNvSpPr txBox="1">
            <a:spLocks noGrp="1"/>
          </p:cNvSpPr>
          <p:nvPr>
            <p:ph type="body" idx="2"/>
          </p:nvPr>
        </p:nvSpPr>
        <p:spPr>
          <a:xfrm>
            <a:off x="405125" y="1759132"/>
            <a:ext cx="8331600" cy="2812868"/>
          </a:xfrm>
          <a:prstGeom prst="rect">
            <a:avLst/>
          </a:prstGeom>
          <a:noFill/>
          <a:ln>
            <a:noFill/>
          </a:ln>
        </p:spPr>
        <p:txBody>
          <a:bodyPr spcFirstLastPara="1" wrap="square" lIns="0" tIns="0" rIns="0" bIns="0" anchor="t" anchorCtr="0">
            <a:normAutofit lnSpcReduction="10000"/>
          </a:bodyPr>
          <a:lstStyle/>
          <a:p>
            <a:pPr marL="95250" lvl="0" indent="0" algn="l" rtl="0">
              <a:lnSpc>
                <a:spcPct val="100000"/>
              </a:lnSpc>
              <a:spcBef>
                <a:spcPts val="600"/>
              </a:spcBef>
              <a:spcAft>
                <a:spcPts val="0"/>
              </a:spcAft>
              <a:buSzPts val="2100"/>
              <a:buNone/>
            </a:pPr>
            <a:r>
              <a:rPr lang="en"/>
              <a:t>What it is...</a:t>
            </a:r>
            <a:endParaRPr/>
          </a:p>
          <a:p>
            <a:pPr marL="457200" lvl="0" indent="-361950" algn="l" rtl="0">
              <a:lnSpc>
                <a:spcPct val="100000"/>
              </a:lnSpc>
              <a:spcBef>
                <a:spcPts val="600"/>
              </a:spcBef>
              <a:spcAft>
                <a:spcPts val="0"/>
              </a:spcAft>
              <a:buSzPts val="2100"/>
              <a:buChar char="▪"/>
            </a:pPr>
            <a:r>
              <a:rPr lang="en"/>
              <a:t>Social narratives are individualized short stories that depict a social situation that your student may encounter or has encountered.</a:t>
            </a:r>
            <a:endParaRPr/>
          </a:p>
          <a:p>
            <a:pPr marL="457200" lvl="0" indent="-361950" algn="l" rtl="0">
              <a:lnSpc>
                <a:spcPct val="100000"/>
              </a:lnSpc>
              <a:spcBef>
                <a:spcPts val="600"/>
              </a:spcBef>
              <a:spcAft>
                <a:spcPts val="0"/>
              </a:spcAft>
              <a:buSzPts val="2100"/>
              <a:buChar char="▪"/>
            </a:pPr>
            <a:r>
              <a:rPr lang="en"/>
              <a:t>Used to teach communal skills through the use of precise and sequential information about everyday events that the child may find difficult or confusing.</a:t>
            </a:r>
            <a:endParaRPr/>
          </a:p>
          <a:p>
            <a:pPr marL="457200" lvl="0" indent="-361950" algn="l" rtl="0">
              <a:lnSpc>
                <a:spcPct val="100000"/>
              </a:lnSpc>
              <a:spcBef>
                <a:spcPts val="600"/>
              </a:spcBef>
              <a:spcAft>
                <a:spcPts val="0"/>
              </a:spcAft>
              <a:buSzPts val="2100"/>
              <a:buChar char="▪"/>
            </a:pPr>
            <a:r>
              <a:rPr lang="en"/>
              <a:t>Used to prevent further anxiety on the part of the child.</a:t>
            </a:r>
            <a:endParaRPr/>
          </a:p>
          <a:p>
            <a:pPr marL="95250" lvl="0" indent="0" algn="l" rtl="0">
              <a:lnSpc>
                <a:spcPct val="100000"/>
              </a:lnSpc>
              <a:spcBef>
                <a:spcPts val="600"/>
              </a:spcBef>
              <a:spcAft>
                <a:spcPts val="0"/>
              </a:spcAft>
              <a:buSzPts val="2100"/>
              <a:buNone/>
            </a:pPr>
            <a:endParaRPr/>
          </a:p>
          <a:p>
            <a:pPr marL="95250" lvl="0" indent="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44</a:t>
            </a:fld>
            <a:endParaRPr/>
          </a:p>
        </p:txBody>
      </p:sp>
      <p:sp>
        <p:nvSpPr>
          <p:cNvPr id="543" name="Google Shape;543;p66"/>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10 </a:t>
            </a:r>
            <a:endParaRPr/>
          </a:p>
        </p:txBody>
      </p:sp>
      <p:sp>
        <p:nvSpPr>
          <p:cNvPr id="544" name="Google Shape;544;p66"/>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Social Narratives: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45" name="Google Shape;545;p66"/>
          <p:cNvSpPr txBox="1">
            <a:spLocks noGrp="1"/>
          </p:cNvSpPr>
          <p:nvPr>
            <p:ph type="body" idx="2"/>
          </p:nvPr>
        </p:nvSpPr>
        <p:spPr>
          <a:xfrm>
            <a:off x="405125" y="1759132"/>
            <a:ext cx="8331600" cy="2812868"/>
          </a:xfrm>
          <a:prstGeom prst="rect">
            <a:avLst/>
          </a:prstGeom>
          <a:noFill/>
          <a:ln>
            <a:noFill/>
          </a:ln>
        </p:spPr>
        <p:txBody>
          <a:bodyPr spcFirstLastPara="1" wrap="square" lIns="0" tIns="0" rIns="0" bIns="0" anchor="t" anchorCtr="0">
            <a:normAutofit fontScale="92500" lnSpcReduction="10000"/>
          </a:bodyPr>
          <a:lstStyle/>
          <a:p>
            <a:pPr marL="95250" lvl="0" indent="0" algn="l" rtl="0">
              <a:lnSpc>
                <a:spcPct val="100000"/>
              </a:lnSpc>
              <a:spcBef>
                <a:spcPts val="600"/>
              </a:spcBef>
              <a:spcAft>
                <a:spcPts val="0"/>
              </a:spcAft>
              <a:buSzPct val="108108"/>
              <a:buNone/>
            </a:pPr>
            <a:r>
              <a:rPr lang="en" b="1"/>
              <a:t>Examples…</a:t>
            </a:r>
            <a:endParaRPr/>
          </a:p>
          <a:p>
            <a:pPr marL="457200" lvl="0" indent="-361950" algn="l" rtl="0">
              <a:lnSpc>
                <a:spcPct val="100000"/>
              </a:lnSpc>
              <a:spcBef>
                <a:spcPts val="600"/>
              </a:spcBef>
              <a:spcAft>
                <a:spcPts val="0"/>
              </a:spcAft>
              <a:buSzPct val="108108"/>
              <a:buChar char="▪"/>
            </a:pPr>
            <a:r>
              <a:rPr lang="en" u="sng">
                <a:solidFill>
                  <a:schemeClr val="hlink"/>
                </a:solidFill>
                <a:hlinkClick r:id="rId3"/>
              </a:rPr>
              <a:t>Distance Learning and Covid-19</a:t>
            </a:r>
            <a:endParaRPr/>
          </a:p>
          <a:p>
            <a:pPr marL="457200" lvl="0" indent="-361950" algn="l" rtl="0">
              <a:lnSpc>
                <a:spcPct val="100000"/>
              </a:lnSpc>
              <a:spcBef>
                <a:spcPts val="600"/>
              </a:spcBef>
              <a:spcAft>
                <a:spcPts val="0"/>
              </a:spcAft>
              <a:buSzPct val="108108"/>
              <a:buChar char="▪"/>
            </a:pPr>
            <a:r>
              <a:rPr lang="en" u="sng">
                <a:solidFill>
                  <a:schemeClr val="hlink"/>
                </a:solidFill>
                <a:hlinkClick r:id="rId4"/>
              </a:rPr>
              <a:t>Jason’s Mask Social Story</a:t>
            </a:r>
            <a:endParaRPr/>
          </a:p>
          <a:p>
            <a:pPr marL="457200" lvl="0" indent="-361950" algn="l" rtl="0">
              <a:lnSpc>
                <a:spcPct val="100000"/>
              </a:lnSpc>
              <a:spcBef>
                <a:spcPts val="600"/>
              </a:spcBef>
              <a:spcAft>
                <a:spcPts val="0"/>
              </a:spcAft>
              <a:buSzPct val="108108"/>
              <a:buChar char="▪"/>
            </a:pPr>
            <a:r>
              <a:rPr lang="en" u="sng">
                <a:solidFill>
                  <a:schemeClr val="hlink"/>
                </a:solidFill>
                <a:hlinkClick r:id="rId5"/>
              </a:rPr>
              <a:t>My Medical Story</a:t>
            </a:r>
            <a:endParaRPr/>
          </a:p>
          <a:p>
            <a:pPr marL="457200" lvl="0" indent="-361950" algn="l" rtl="0">
              <a:lnSpc>
                <a:spcPct val="100000"/>
              </a:lnSpc>
              <a:spcBef>
                <a:spcPts val="600"/>
              </a:spcBef>
              <a:spcAft>
                <a:spcPts val="0"/>
              </a:spcAft>
              <a:buSzPct val="108108"/>
              <a:buChar char="▪"/>
            </a:pPr>
            <a:r>
              <a:rPr lang="en" u="sng">
                <a:solidFill>
                  <a:schemeClr val="hlink"/>
                </a:solidFill>
                <a:hlinkClick r:id="rId6"/>
              </a:rPr>
              <a:t>When Things Are Too Loud</a:t>
            </a:r>
            <a:endParaRPr/>
          </a:p>
          <a:p>
            <a:pPr marL="457200" lvl="0" indent="-361950" algn="l" rtl="0">
              <a:lnSpc>
                <a:spcPct val="100000"/>
              </a:lnSpc>
              <a:spcBef>
                <a:spcPts val="600"/>
              </a:spcBef>
              <a:spcAft>
                <a:spcPts val="0"/>
              </a:spcAft>
              <a:buSzPct val="108108"/>
              <a:buChar char="▪"/>
            </a:pPr>
            <a:r>
              <a:rPr lang="en" u="sng">
                <a:solidFill>
                  <a:schemeClr val="hlink"/>
                </a:solidFill>
                <a:hlinkClick r:id="rId7"/>
              </a:rPr>
              <a:t>New Rules at School</a:t>
            </a:r>
            <a:endParaRPr/>
          </a:p>
          <a:p>
            <a:pPr marL="95250" lvl="0" indent="0" algn="l" rtl="0">
              <a:lnSpc>
                <a:spcPct val="100000"/>
              </a:lnSpc>
              <a:spcBef>
                <a:spcPts val="600"/>
              </a:spcBef>
              <a:spcAft>
                <a:spcPts val="0"/>
              </a:spcAft>
              <a:buSzPct val="108108"/>
              <a:buNone/>
            </a:pPr>
            <a:r>
              <a:rPr lang="en"/>
              <a:t>Video Social Narratives</a:t>
            </a:r>
            <a:endParaRPr/>
          </a:p>
          <a:p>
            <a:pPr marL="457200" lvl="0" indent="-361950" algn="l" rtl="0">
              <a:lnSpc>
                <a:spcPct val="100000"/>
              </a:lnSpc>
              <a:spcBef>
                <a:spcPts val="600"/>
              </a:spcBef>
              <a:spcAft>
                <a:spcPts val="0"/>
              </a:spcAft>
              <a:buSzPct val="108108"/>
              <a:buChar char="▪"/>
            </a:pPr>
            <a:r>
              <a:rPr lang="en" u="sng">
                <a:solidFill>
                  <a:schemeClr val="hlink"/>
                </a:solidFill>
                <a:hlinkClick r:id="rId8"/>
              </a:rPr>
              <a:t>No Kicking or Biting Story</a:t>
            </a:r>
            <a:endParaRPr/>
          </a:p>
          <a:p>
            <a:pPr marL="95250" lvl="0" indent="0" algn="l" rtl="0">
              <a:lnSpc>
                <a:spcPct val="100000"/>
              </a:lnSpc>
              <a:spcBef>
                <a:spcPts val="600"/>
              </a:spcBef>
              <a:spcAft>
                <a:spcPts val="0"/>
              </a:spcAft>
              <a:buSzPct val="108108"/>
              <a:buNone/>
            </a:pPr>
            <a:endParaRPr/>
          </a:p>
          <a:p>
            <a:pPr marL="457200" lvl="0" indent="-228600" algn="l" rtl="0">
              <a:lnSpc>
                <a:spcPct val="100000"/>
              </a:lnSpc>
              <a:spcBef>
                <a:spcPts val="600"/>
              </a:spcBef>
              <a:spcAft>
                <a:spcPts val="0"/>
              </a:spcAft>
              <a:buSzPct val="108108"/>
              <a:buNone/>
            </a:pPr>
            <a:endParaRPr/>
          </a:p>
          <a:p>
            <a:pPr marL="457200" lvl="0" indent="-228600" algn="l" rtl="0">
              <a:lnSpc>
                <a:spcPct val="100000"/>
              </a:lnSpc>
              <a:spcBef>
                <a:spcPts val="600"/>
              </a:spcBef>
              <a:spcAft>
                <a:spcPts val="0"/>
              </a:spcAft>
              <a:buSzPct val="108108"/>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45</a:t>
            </a:fld>
            <a:endParaRPr/>
          </a:p>
        </p:txBody>
      </p:sp>
      <p:sp>
        <p:nvSpPr>
          <p:cNvPr id="551" name="Google Shape;551;p67"/>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11 </a:t>
            </a:r>
            <a:endParaRPr/>
          </a:p>
        </p:txBody>
      </p:sp>
      <p:sp>
        <p:nvSpPr>
          <p:cNvPr id="552" name="Google Shape;552;p67"/>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Social Narratives: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53" name="Google Shape;553;p67"/>
          <p:cNvSpPr txBox="1">
            <a:spLocks noGrp="1"/>
          </p:cNvSpPr>
          <p:nvPr>
            <p:ph type="body" idx="2"/>
          </p:nvPr>
        </p:nvSpPr>
        <p:spPr>
          <a:xfrm>
            <a:off x="405125" y="1759132"/>
            <a:ext cx="8331600" cy="2812868"/>
          </a:xfrm>
          <a:prstGeom prst="rect">
            <a:avLst/>
          </a:prstGeom>
          <a:noFill/>
          <a:ln>
            <a:noFill/>
          </a:ln>
        </p:spPr>
        <p:txBody>
          <a:bodyPr spcFirstLastPara="1" wrap="square" lIns="0" tIns="0" rIns="0" bIns="0" anchor="t" anchorCtr="0">
            <a:normAutofit lnSpcReduction="10000"/>
          </a:bodyPr>
          <a:lstStyle/>
          <a:p>
            <a:pPr marL="95250" lvl="0" indent="0" algn="l" rtl="0">
              <a:lnSpc>
                <a:spcPct val="100000"/>
              </a:lnSpc>
              <a:spcBef>
                <a:spcPts val="600"/>
              </a:spcBef>
              <a:spcAft>
                <a:spcPts val="0"/>
              </a:spcAft>
              <a:buSzPts val="2100"/>
              <a:buNone/>
            </a:pPr>
            <a:r>
              <a:rPr lang="en" b="1"/>
              <a:t>Key Components</a:t>
            </a:r>
            <a:endParaRPr/>
          </a:p>
          <a:p>
            <a:pPr marL="457200" lvl="0" indent="-361950" algn="l" rtl="0">
              <a:lnSpc>
                <a:spcPct val="100000"/>
              </a:lnSpc>
              <a:spcBef>
                <a:spcPts val="600"/>
              </a:spcBef>
              <a:spcAft>
                <a:spcPts val="0"/>
              </a:spcAft>
              <a:buSzPts val="2100"/>
              <a:buChar char="▪"/>
            </a:pPr>
            <a:r>
              <a:rPr lang="en"/>
              <a:t>Descriptive sentence: in these sentences the “who, what, where, and why” details are emphasized making it recognizable and easier for the child to relate to when the situation actually occurs.</a:t>
            </a:r>
            <a:endParaRPr/>
          </a:p>
          <a:p>
            <a:pPr marL="457200" lvl="0" indent="-361950" algn="l" rtl="0">
              <a:lnSpc>
                <a:spcPct val="100000"/>
              </a:lnSpc>
              <a:spcBef>
                <a:spcPts val="600"/>
              </a:spcBef>
              <a:spcAft>
                <a:spcPts val="0"/>
              </a:spcAft>
              <a:buSzPts val="2100"/>
              <a:buChar char="▪"/>
            </a:pPr>
            <a:r>
              <a:rPr lang="en"/>
              <a:t>Directive sentence; here you include instructions as to how your child should appropriately respond to a specific situation</a:t>
            </a:r>
            <a:endParaRPr/>
          </a:p>
          <a:p>
            <a:pPr marL="457200" lvl="0" indent="-361950" algn="l" rtl="0">
              <a:lnSpc>
                <a:spcPct val="100000"/>
              </a:lnSpc>
              <a:spcBef>
                <a:spcPts val="600"/>
              </a:spcBef>
              <a:spcAft>
                <a:spcPts val="0"/>
              </a:spcAft>
              <a:buSzPts val="2100"/>
              <a:buChar char="▪"/>
            </a:pPr>
            <a:r>
              <a:rPr lang="en"/>
              <a:t>Perspective sentence:  this should describe one of your child’s possible responses or feelings to a given situation</a:t>
            </a:r>
            <a:endParaRPr/>
          </a:p>
          <a:p>
            <a:pPr marL="457200" lvl="0" indent="-228600" algn="l" rtl="0">
              <a:lnSpc>
                <a:spcPct val="100000"/>
              </a:lnSpc>
              <a:spcBef>
                <a:spcPts val="600"/>
              </a:spcBef>
              <a:spcAft>
                <a:spcPts val="0"/>
              </a:spcAft>
              <a:buSzPts val="2100"/>
              <a:buNone/>
            </a:pPr>
            <a:endParaRPr/>
          </a:p>
          <a:p>
            <a:pPr marL="95250" lvl="0" indent="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sp>
        <p:nvSpPr>
          <p:cNvPr id="554" name="Google Shape;554;p67"/>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46</a:t>
            </a:fld>
            <a:endParaRPr/>
          </a:p>
        </p:txBody>
      </p:sp>
      <p:sp>
        <p:nvSpPr>
          <p:cNvPr id="560" name="Google Shape;560;p68"/>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12 </a:t>
            </a:r>
            <a:endParaRPr/>
          </a:p>
        </p:txBody>
      </p:sp>
      <p:sp>
        <p:nvSpPr>
          <p:cNvPr id="561" name="Google Shape;561;p68"/>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Social Narratives: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62" name="Google Shape;562;p68"/>
          <p:cNvSpPr txBox="1">
            <a:spLocks noGrp="1"/>
          </p:cNvSpPr>
          <p:nvPr>
            <p:ph type="body" idx="2"/>
          </p:nvPr>
        </p:nvSpPr>
        <p:spPr>
          <a:xfrm>
            <a:off x="405125" y="1759132"/>
            <a:ext cx="8331600" cy="2812868"/>
          </a:xfrm>
          <a:prstGeom prst="rect">
            <a:avLst/>
          </a:prstGeom>
          <a:noFill/>
          <a:ln>
            <a:noFill/>
          </a:ln>
        </p:spPr>
        <p:txBody>
          <a:bodyPr spcFirstLastPara="1" wrap="square" lIns="0" tIns="0" rIns="0" bIns="0" anchor="t" anchorCtr="0">
            <a:normAutofit fontScale="85000" lnSpcReduction="20000"/>
          </a:bodyPr>
          <a:lstStyle/>
          <a:p>
            <a:pPr marL="95250" lvl="0" indent="0" algn="l" rtl="0">
              <a:lnSpc>
                <a:spcPct val="100000"/>
              </a:lnSpc>
              <a:spcBef>
                <a:spcPts val="600"/>
              </a:spcBef>
              <a:spcAft>
                <a:spcPts val="0"/>
              </a:spcAft>
              <a:buSzPct val="117647"/>
              <a:buNone/>
            </a:pPr>
            <a:r>
              <a:rPr lang="en" b="1"/>
              <a:t>Key Components</a:t>
            </a:r>
            <a:endParaRPr/>
          </a:p>
          <a:p>
            <a:pPr marL="457200" lvl="0" indent="-361950" algn="l" rtl="0">
              <a:lnSpc>
                <a:spcPct val="100000"/>
              </a:lnSpc>
              <a:spcBef>
                <a:spcPts val="600"/>
              </a:spcBef>
              <a:spcAft>
                <a:spcPts val="0"/>
              </a:spcAft>
              <a:buSzPct val="117647"/>
              <a:buChar char="▪"/>
            </a:pPr>
            <a:r>
              <a:rPr lang="en"/>
              <a:t>Affirmative sentence:  states a common value or opinion.  Here you can emphasize the important points by referring to a law or rule the learner should understand</a:t>
            </a:r>
            <a:endParaRPr/>
          </a:p>
          <a:p>
            <a:pPr marL="457200" lvl="0" indent="-361950" algn="l" rtl="0">
              <a:lnSpc>
                <a:spcPct val="100000"/>
              </a:lnSpc>
              <a:spcBef>
                <a:spcPts val="600"/>
              </a:spcBef>
              <a:spcAft>
                <a:spcPts val="0"/>
              </a:spcAft>
              <a:buSzPct val="117647"/>
              <a:buChar char="▪"/>
            </a:pPr>
            <a:r>
              <a:rPr lang="en"/>
              <a:t>Cooperative sentence: describe the actions or possible help of the people around the child based on their response to the situation</a:t>
            </a:r>
            <a:endParaRPr/>
          </a:p>
          <a:p>
            <a:pPr marL="457200" lvl="0" indent="-361950" algn="l" rtl="0">
              <a:lnSpc>
                <a:spcPct val="100000"/>
              </a:lnSpc>
              <a:spcBef>
                <a:spcPts val="600"/>
              </a:spcBef>
              <a:spcAft>
                <a:spcPts val="0"/>
              </a:spcAft>
              <a:buSzPct val="117647"/>
              <a:buChar char="▪"/>
            </a:pPr>
            <a:r>
              <a:rPr lang="en"/>
              <a:t>Control sentence:  actions or responses created by your child to aid in remembering the strategies that work for them</a:t>
            </a:r>
            <a:endParaRPr/>
          </a:p>
          <a:p>
            <a:pPr marL="457200" lvl="0" indent="-361950" algn="l" rtl="0">
              <a:lnSpc>
                <a:spcPct val="100000"/>
              </a:lnSpc>
              <a:spcBef>
                <a:spcPts val="600"/>
              </a:spcBef>
              <a:spcAft>
                <a:spcPts val="0"/>
              </a:spcAft>
              <a:buSzPct val="117647"/>
              <a:buChar char="▪"/>
            </a:pPr>
            <a:r>
              <a:rPr lang="en"/>
              <a:t>Partial sentence:  This sentence should encourage your child to make a guess about the next step in the given situation.  This is usually represented by a blank in the story.   </a:t>
            </a:r>
            <a:endParaRPr/>
          </a:p>
          <a:p>
            <a:pPr marL="457200" lvl="0" indent="-22860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a:p>
            <a:pPr marL="95250" lvl="0" indent="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47</a:t>
            </a:fld>
            <a:endParaRPr/>
          </a:p>
        </p:txBody>
      </p:sp>
      <p:sp>
        <p:nvSpPr>
          <p:cNvPr id="568" name="Google Shape;568;p69"/>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13 </a:t>
            </a:r>
            <a:endParaRPr/>
          </a:p>
        </p:txBody>
      </p:sp>
      <p:sp>
        <p:nvSpPr>
          <p:cNvPr id="569" name="Google Shape;569;p69"/>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Social Narratives: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70" name="Google Shape;570;p69"/>
          <p:cNvSpPr txBox="1">
            <a:spLocks noGrp="1"/>
          </p:cNvSpPr>
          <p:nvPr>
            <p:ph type="body" idx="2"/>
          </p:nvPr>
        </p:nvSpPr>
        <p:spPr>
          <a:xfrm>
            <a:off x="405125" y="1759132"/>
            <a:ext cx="8331600" cy="2673531"/>
          </a:xfrm>
          <a:prstGeom prst="rect">
            <a:avLst/>
          </a:prstGeom>
          <a:noFill/>
          <a:ln>
            <a:noFill/>
          </a:ln>
        </p:spPr>
        <p:txBody>
          <a:bodyPr spcFirstLastPara="1" wrap="square" lIns="0" tIns="0" rIns="0" bIns="0" anchor="t" anchorCtr="0">
            <a:normAutofit fontScale="55000" lnSpcReduction="20000"/>
          </a:bodyPr>
          <a:lstStyle/>
          <a:p>
            <a:pPr marL="95250" lvl="0" indent="0" algn="l" rtl="0">
              <a:lnSpc>
                <a:spcPct val="100000"/>
              </a:lnSpc>
              <a:spcBef>
                <a:spcPts val="600"/>
              </a:spcBef>
              <a:spcAft>
                <a:spcPts val="0"/>
              </a:spcAft>
              <a:buSzPct val="181818"/>
              <a:buNone/>
            </a:pPr>
            <a:r>
              <a:rPr lang="en" b="1"/>
              <a:t>Tips:</a:t>
            </a:r>
            <a:endParaRPr/>
          </a:p>
          <a:p>
            <a:pPr marL="457200" lvl="0" indent="-361950" algn="l" rtl="0">
              <a:lnSpc>
                <a:spcPct val="100000"/>
              </a:lnSpc>
              <a:spcBef>
                <a:spcPts val="600"/>
              </a:spcBef>
              <a:spcAft>
                <a:spcPts val="0"/>
              </a:spcAft>
              <a:buSzPct val="181818"/>
              <a:buChar char="▪"/>
            </a:pPr>
            <a:r>
              <a:rPr lang="en"/>
              <a:t>Use a clear title that tells the child exactly what the story is about</a:t>
            </a:r>
            <a:endParaRPr/>
          </a:p>
          <a:p>
            <a:pPr marL="457200" lvl="0" indent="-361950" algn="l" rtl="0">
              <a:lnSpc>
                <a:spcPct val="100000"/>
              </a:lnSpc>
              <a:spcBef>
                <a:spcPts val="600"/>
              </a:spcBef>
              <a:spcAft>
                <a:spcPts val="0"/>
              </a:spcAft>
              <a:buSzPct val="181818"/>
              <a:buChar char="▪"/>
            </a:pPr>
            <a:r>
              <a:rPr lang="en"/>
              <a:t>Make it from the child’s point of view and unique to them so they can relate to it</a:t>
            </a:r>
            <a:endParaRPr/>
          </a:p>
          <a:p>
            <a:pPr marL="457200" lvl="0" indent="-361950" algn="l" rtl="0">
              <a:lnSpc>
                <a:spcPct val="100000"/>
              </a:lnSpc>
              <a:spcBef>
                <a:spcPts val="600"/>
              </a:spcBef>
              <a:spcAft>
                <a:spcPts val="0"/>
              </a:spcAft>
              <a:buSzPct val="181818"/>
              <a:buChar char="▪"/>
            </a:pPr>
            <a:r>
              <a:rPr lang="en"/>
              <a:t>Use attractive, engaging photos</a:t>
            </a:r>
            <a:endParaRPr/>
          </a:p>
          <a:p>
            <a:pPr marL="457200" lvl="0" indent="-361950" algn="l" rtl="0">
              <a:lnSpc>
                <a:spcPct val="100000"/>
              </a:lnSpc>
              <a:spcBef>
                <a:spcPts val="600"/>
              </a:spcBef>
              <a:spcAft>
                <a:spcPts val="0"/>
              </a:spcAft>
              <a:buSzPct val="181818"/>
              <a:buChar char="▪"/>
            </a:pPr>
            <a:r>
              <a:rPr lang="en"/>
              <a:t>Use simple text that is clear and direct with quick, easy, simple steps</a:t>
            </a:r>
            <a:endParaRPr/>
          </a:p>
          <a:p>
            <a:pPr marL="457200" lvl="0" indent="-361950" algn="l" rtl="0">
              <a:lnSpc>
                <a:spcPct val="100000"/>
              </a:lnSpc>
              <a:spcBef>
                <a:spcPts val="600"/>
              </a:spcBef>
              <a:spcAft>
                <a:spcPts val="0"/>
              </a:spcAft>
              <a:buSzPct val="181818"/>
              <a:buChar char="▪"/>
            </a:pPr>
            <a:r>
              <a:rPr lang="en"/>
              <a:t>The story should tell what the problem is, how they may feel about it and replacement strategies or desired behaviors</a:t>
            </a:r>
            <a:endParaRPr/>
          </a:p>
          <a:p>
            <a:pPr marL="457200" lvl="0" indent="-361950" algn="l" rtl="0">
              <a:lnSpc>
                <a:spcPct val="100000"/>
              </a:lnSpc>
              <a:spcBef>
                <a:spcPts val="600"/>
              </a:spcBef>
              <a:spcAft>
                <a:spcPts val="0"/>
              </a:spcAft>
              <a:buSzPct val="181818"/>
              <a:buChar char="▪"/>
            </a:pPr>
            <a:r>
              <a:rPr lang="en"/>
              <a:t>Finish with an upbeat message that it’ll be okay and the situation will be better because they used the strategy or demonstrated the desired behavior</a:t>
            </a:r>
            <a:endParaRPr/>
          </a:p>
          <a:p>
            <a:pPr marL="95250" lvl="0" indent="0" algn="l" rtl="0">
              <a:lnSpc>
                <a:spcPct val="100000"/>
              </a:lnSpc>
              <a:spcBef>
                <a:spcPts val="600"/>
              </a:spcBef>
              <a:spcAft>
                <a:spcPts val="0"/>
              </a:spcAft>
              <a:buSzPct val="181818"/>
              <a:buNone/>
            </a:pPr>
            <a:r>
              <a:rPr lang="en" b="1"/>
              <a:t>Delivery:</a:t>
            </a:r>
            <a:endParaRPr/>
          </a:p>
          <a:p>
            <a:pPr marL="457200" lvl="0" indent="-361950" algn="l" rtl="0">
              <a:lnSpc>
                <a:spcPct val="100000"/>
              </a:lnSpc>
              <a:spcBef>
                <a:spcPts val="600"/>
              </a:spcBef>
              <a:spcAft>
                <a:spcPts val="0"/>
              </a:spcAft>
              <a:buSzPct val="181818"/>
              <a:buChar char="▪"/>
            </a:pPr>
            <a:r>
              <a:rPr lang="en"/>
              <a:t>Role play each step</a:t>
            </a:r>
            <a:endParaRPr/>
          </a:p>
          <a:p>
            <a:pPr marL="457200" lvl="0" indent="-361950" algn="l" rtl="0">
              <a:lnSpc>
                <a:spcPct val="100000"/>
              </a:lnSpc>
              <a:spcBef>
                <a:spcPts val="600"/>
              </a:spcBef>
              <a:spcAft>
                <a:spcPts val="0"/>
              </a:spcAft>
              <a:buSzPct val="181818"/>
              <a:buChar char="▪"/>
            </a:pPr>
            <a:r>
              <a:rPr lang="en"/>
              <a:t>Provide corrective feedback</a:t>
            </a:r>
            <a:endParaRPr/>
          </a:p>
          <a:p>
            <a:pPr marL="457200" lvl="0" indent="-361950" algn="l" rtl="0">
              <a:lnSpc>
                <a:spcPct val="100000"/>
              </a:lnSpc>
              <a:spcBef>
                <a:spcPts val="600"/>
              </a:spcBef>
              <a:spcAft>
                <a:spcPts val="0"/>
              </a:spcAft>
              <a:buSzPct val="181818"/>
              <a:buChar char="▪"/>
            </a:pPr>
            <a:r>
              <a:rPr lang="en"/>
              <a:t>Consistently practice</a:t>
            </a:r>
            <a:endParaRPr/>
          </a:p>
          <a:p>
            <a:pPr marL="457200" lvl="0" indent="-228600" algn="l" rtl="0">
              <a:lnSpc>
                <a:spcPct val="100000"/>
              </a:lnSpc>
              <a:spcBef>
                <a:spcPts val="600"/>
              </a:spcBef>
              <a:spcAft>
                <a:spcPts val="0"/>
              </a:spcAft>
              <a:buSzPct val="181818"/>
              <a:buNone/>
            </a:pPr>
            <a:endParaRPr/>
          </a:p>
          <a:p>
            <a:pPr marL="457200" lvl="0" indent="-228600" algn="l" rtl="0">
              <a:lnSpc>
                <a:spcPct val="100000"/>
              </a:lnSpc>
              <a:spcBef>
                <a:spcPts val="600"/>
              </a:spcBef>
              <a:spcAft>
                <a:spcPts val="0"/>
              </a:spcAft>
              <a:buSzPct val="181818"/>
              <a:buNone/>
            </a:pPr>
            <a:endParaRPr/>
          </a:p>
          <a:p>
            <a:pPr marL="457200" lvl="0" indent="-228600" algn="l" rtl="0">
              <a:lnSpc>
                <a:spcPct val="100000"/>
              </a:lnSpc>
              <a:spcBef>
                <a:spcPts val="600"/>
              </a:spcBef>
              <a:spcAft>
                <a:spcPts val="0"/>
              </a:spcAft>
              <a:buSzPct val="181818"/>
              <a:buNone/>
            </a:pPr>
            <a:endParaRPr/>
          </a:p>
          <a:p>
            <a:pPr marL="95250" lvl="0" indent="0" algn="l" rtl="0">
              <a:lnSpc>
                <a:spcPct val="100000"/>
              </a:lnSpc>
              <a:spcBef>
                <a:spcPts val="600"/>
              </a:spcBef>
              <a:spcAft>
                <a:spcPts val="0"/>
              </a:spcAft>
              <a:buSzPct val="181818"/>
              <a:buNone/>
            </a:pPr>
            <a:endParaRPr/>
          </a:p>
          <a:p>
            <a:pPr marL="457200" lvl="0" indent="-228600" algn="l" rtl="0">
              <a:lnSpc>
                <a:spcPct val="100000"/>
              </a:lnSpc>
              <a:spcBef>
                <a:spcPts val="600"/>
              </a:spcBef>
              <a:spcAft>
                <a:spcPts val="0"/>
              </a:spcAft>
              <a:buSzPct val="181818"/>
              <a:buNone/>
            </a:pPr>
            <a:endParaRPr/>
          </a:p>
          <a:p>
            <a:pPr marL="457200" lvl="0" indent="-228600" algn="l" rtl="0">
              <a:lnSpc>
                <a:spcPct val="100000"/>
              </a:lnSpc>
              <a:spcBef>
                <a:spcPts val="600"/>
              </a:spcBef>
              <a:spcAft>
                <a:spcPts val="0"/>
              </a:spcAft>
              <a:buSzPct val="181818"/>
              <a:buNone/>
            </a:pPr>
            <a:endParaRPr/>
          </a:p>
        </p:txBody>
      </p:sp>
      <p:sp>
        <p:nvSpPr>
          <p:cNvPr id="571" name="Google Shape;571;p69"/>
          <p:cNvSpPr txBox="1">
            <a:spLocks noGrp="1"/>
          </p:cNvSpPr>
          <p:nvPr>
            <p:ph type="body" idx="3"/>
          </p:nvPr>
        </p:nvSpPr>
        <p:spPr>
          <a:xfrm>
            <a:off x="405125" y="4432663"/>
            <a:ext cx="8338800" cy="261610"/>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200" u="sng">
                <a:solidFill>
                  <a:schemeClr val="hlink"/>
                </a:solidFill>
                <a:hlinkClick r:id="rId3"/>
              </a:rPr>
              <a:t>https://carolgraysocialstories.com/social-stories</a:t>
            </a:r>
            <a:r>
              <a:rPr lang="en" sz="1200" u="sng">
                <a:solidFill>
                  <a:schemeClr val="hlink"/>
                </a:solidFill>
              </a:rPr>
              <a: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48</a:t>
            </a:fld>
            <a:endParaRPr/>
          </a:p>
        </p:txBody>
      </p:sp>
      <p:sp>
        <p:nvSpPr>
          <p:cNvPr id="577" name="Google Shape;577;p70"/>
          <p:cNvSpPr txBox="1">
            <a:spLocks noGrp="1"/>
          </p:cNvSpPr>
          <p:nvPr>
            <p:ph type="title"/>
          </p:nvPr>
        </p:nvSpPr>
        <p:spPr>
          <a:xfrm>
            <a:off x="0" y="400051"/>
            <a:ext cx="9144000" cy="86592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Methodology: </a:t>
            </a:r>
            <a:r>
              <a:rPr lang="en"/>
              <a:t>Instructional strategies </a:t>
            </a:r>
            <a:br>
              <a:rPr lang="en"/>
            </a:br>
            <a:r>
              <a:rPr lang="en"/>
              <a:t>to meet student needs - </a:t>
            </a:r>
            <a:r>
              <a:rPr lang="en" sz="1800"/>
              <a:t>slide 14 </a:t>
            </a:r>
            <a:endParaRPr/>
          </a:p>
        </p:txBody>
      </p:sp>
      <p:sp>
        <p:nvSpPr>
          <p:cNvPr id="578" name="Google Shape;578;p70"/>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Resources</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r>
              <a:rPr lang="en"/>
              <a:t>  </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79" name="Google Shape;579;p70"/>
          <p:cNvSpPr txBox="1">
            <a:spLocks noGrp="1"/>
          </p:cNvSpPr>
          <p:nvPr>
            <p:ph type="body" idx="2"/>
          </p:nvPr>
        </p:nvSpPr>
        <p:spPr>
          <a:xfrm>
            <a:off x="405125" y="1793966"/>
            <a:ext cx="4166875" cy="2949483"/>
          </a:xfrm>
          <a:prstGeom prst="rect">
            <a:avLst/>
          </a:prstGeom>
          <a:noFill/>
          <a:ln>
            <a:noFill/>
          </a:ln>
        </p:spPr>
        <p:txBody>
          <a:bodyPr spcFirstLastPara="1" wrap="square" lIns="0" tIns="0" rIns="0" bIns="0" anchor="t" anchorCtr="0">
            <a:normAutofit fontScale="70000" lnSpcReduction="20000"/>
          </a:bodyPr>
          <a:lstStyle/>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3">
                  <a:extLst>
                    <a:ext uri="{A12FA001-AC4F-418D-AE19-62706E023703}">
                      <ahyp:hlinkClr xmlns:ahyp="http://schemas.microsoft.com/office/drawing/2018/hyperlinkcolor" val="tx"/>
                    </a:ext>
                  </a:extLst>
                </a:hlinkClick>
              </a:rPr>
              <a:t>Social Narratives &amp; Video Modeling Apps</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4">
                  <a:extLst>
                    <a:ext uri="{A12FA001-AC4F-418D-AE19-62706E023703}">
                      <ahyp:hlinkClr xmlns:ahyp="http://schemas.microsoft.com/office/drawing/2018/hyperlinkcolor" val="tx"/>
                    </a:ext>
                  </a:extLst>
                </a:hlinkClick>
              </a:rPr>
              <a:t>Printable Free Social Narratives</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5">
                  <a:extLst>
                    <a:ext uri="{A12FA001-AC4F-418D-AE19-62706E023703}">
                      <ahyp:hlinkClr xmlns:ahyp="http://schemas.microsoft.com/office/drawing/2018/hyperlinkcolor" val="tx"/>
                    </a:ext>
                  </a:extLst>
                </a:hlinkClick>
              </a:rPr>
              <a:t>When I Get Frustrated Social </a:t>
            </a:r>
            <a:r>
              <a:rPr lang="en">
                <a:solidFill>
                  <a:schemeClr val="dk2"/>
                </a:solidFill>
              </a:rPr>
              <a:t>Narrative</a:t>
            </a:r>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6">
                  <a:extLst>
                    <a:ext uri="{A12FA001-AC4F-418D-AE19-62706E023703}">
                      <ahyp:hlinkClr xmlns:ahyp="http://schemas.microsoft.com/office/drawing/2018/hyperlinkcolor" val="tx"/>
                    </a:ext>
                  </a:extLst>
                </a:hlinkClick>
              </a:rPr>
              <a:t>Understanding Social Distancing</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7">
                  <a:extLst>
                    <a:ext uri="{A12FA001-AC4F-418D-AE19-62706E023703}">
                      <ahyp:hlinkClr xmlns:ahyp="http://schemas.microsoft.com/office/drawing/2018/hyperlinkcolor" val="tx"/>
                    </a:ext>
                  </a:extLst>
                </a:hlinkClick>
              </a:rPr>
              <a:t>Understanding Remote Learning</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8">
                  <a:extLst>
                    <a:ext uri="{A12FA001-AC4F-418D-AE19-62706E023703}">
                      <ahyp:hlinkClr xmlns:ahyp="http://schemas.microsoft.com/office/drawing/2018/hyperlinkcolor" val="tx"/>
                    </a:ext>
                  </a:extLst>
                </a:hlinkClick>
              </a:rPr>
              <a:t>Learning from Home</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9">
                  <a:extLst>
                    <a:ext uri="{A12FA001-AC4F-418D-AE19-62706E023703}">
                      <ahyp:hlinkClr xmlns:ahyp="http://schemas.microsoft.com/office/drawing/2018/hyperlinkcolor" val="tx"/>
                    </a:ext>
                  </a:extLst>
                </a:hlinkClick>
              </a:rPr>
              <a:t>Social Skills Story: School’s Out!</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10">
                  <a:extLst>
                    <a:ext uri="{A12FA001-AC4F-418D-AE19-62706E023703}">
                      <ahyp:hlinkClr xmlns:ahyp="http://schemas.microsoft.com/office/drawing/2018/hyperlinkcolor" val="tx"/>
                    </a:ext>
                  </a:extLst>
                </a:hlinkClick>
              </a:rPr>
              <a:t>Understanding the Coronavirus</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11">
                  <a:extLst>
                    <a:ext uri="{A12FA001-AC4F-418D-AE19-62706E023703}">
                      <ahyp:hlinkClr xmlns:ahyp="http://schemas.microsoft.com/office/drawing/2018/hyperlinkcolor" val="tx"/>
                    </a:ext>
                  </a:extLst>
                </a:hlinkClick>
              </a:rPr>
              <a:t>Remote Learning Social </a:t>
            </a:r>
            <a:r>
              <a:rPr lang="en">
                <a:solidFill>
                  <a:schemeClr val="dk2"/>
                </a:solidFill>
              </a:rPr>
              <a:t>Narrative</a:t>
            </a:r>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12">
                  <a:extLst>
                    <a:ext uri="{A12FA001-AC4F-418D-AE19-62706E023703}">
                      <ahyp:hlinkClr xmlns:ahyp="http://schemas.microsoft.com/office/drawing/2018/hyperlinkcolor" val="tx"/>
                    </a:ext>
                  </a:extLst>
                </a:hlinkClick>
              </a:rPr>
              <a:t>I’m Going to be Okay!</a:t>
            </a:r>
            <a:endParaRPr>
              <a:solidFill>
                <a:schemeClr val="dk2"/>
              </a:solidFill>
            </a:endParaRPr>
          </a:p>
          <a:p>
            <a:pPr marL="450850" lvl="0" indent="-342900" algn="l" rtl="0">
              <a:lnSpc>
                <a:spcPct val="120000"/>
              </a:lnSpc>
              <a:spcBef>
                <a:spcPts val="200"/>
              </a:spcBef>
              <a:spcAft>
                <a:spcPts val="0"/>
              </a:spcAft>
              <a:buClr>
                <a:schemeClr val="lt2"/>
              </a:buClr>
              <a:buSzPct val="129251"/>
              <a:buChar char="▪"/>
            </a:pPr>
            <a:r>
              <a:rPr lang="en" u="sng">
                <a:solidFill>
                  <a:schemeClr val="dk2"/>
                </a:solidFill>
                <a:hlinkClick r:id="rId13">
                  <a:extLst>
                    <a:ext uri="{A12FA001-AC4F-418D-AE19-62706E023703}">
                      <ahyp:hlinkClr xmlns:ahyp="http://schemas.microsoft.com/office/drawing/2018/hyperlinkcolor" val="tx"/>
                    </a:ext>
                  </a:extLst>
                </a:hlinkClick>
              </a:rPr>
              <a:t>OCALI Free Social Narratives</a:t>
            </a:r>
            <a:endParaRPr>
              <a:solidFill>
                <a:schemeClr val="dk2"/>
              </a:solidFill>
            </a:endParaRPr>
          </a:p>
          <a:p>
            <a:pPr marL="95250" lvl="0" indent="0" algn="l" rtl="0">
              <a:lnSpc>
                <a:spcPct val="100000"/>
              </a:lnSpc>
              <a:spcBef>
                <a:spcPts val="600"/>
              </a:spcBef>
              <a:spcAft>
                <a:spcPts val="0"/>
              </a:spcAft>
              <a:buSzPct val="142857"/>
              <a:buNone/>
            </a:pPr>
            <a:endParaRPr/>
          </a:p>
          <a:p>
            <a:pPr marL="457200" lvl="0" indent="-228600" algn="l" rtl="0">
              <a:lnSpc>
                <a:spcPct val="100000"/>
              </a:lnSpc>
              <a:spcBef>
                <a:spcPts val="600"/>
              </a:spcBef>
              <a:spcAft>
                <a:spcPts val="0"/>
              </a:spcAft>
              <a:buSzPct val="142857"/>
              <a:buNone/>
            </a:pPr>
            <a:endParaRPr/>
          </a:p>
          <a:p>
            <a:pPr marL="457200" lvl="0" indent="-228600" algn="l" rtl="0">
              <a:lnSpc>
                <a:spcPct val="100000"/>
              </a:lnSpc>
              <a:spcBef>
                <a:spcPts val="600"/>
              </a:spcBef>
              <a:spcAft>
                <a:spcPts val="0"/>
              </a:spcAft>
              <a:buSzPct val="142857"/>
              <a:buNone/>
            </a:pPr>
            <a:endParaRPr/>
          </a:p>
        </p:txBody>
      </p:sp>
      <p:sp>
        <p:nvSpPr>
          <p:cNvPr id="580" name="Google Shape;580;p70"/>
          <p:cNvSpPr txBox="1"/>
          <p:nvPr/>
        </p:nvSpPr>
        <p:spPr>
          <a:xfrm>
            <a:off x="4639110" y="1891099"/>
            <a:ext cx="403773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Do you use this technique?</a:t>
            </a:r>
            <a:endParaRPr/>
          </a:p>
          <a:p>
            <a:pPr marL="285750" marR="0" lvl="0" indent="-285750" algn="l" rtl="0">
              <a:lnSpc>
                <a:spcPct val="100000"/>
              </a:lnSpc>
              <a:spcBef>
                <a:spcPts val="0"/>
              </a:spcBef>
              <a:spcAft>
                <a:spcPts val="0"/>
              </a:spcAft>
              <a:buClr>
                <a:srgbClr val="3A7E36"/>
              </a:buClr>
              <a:buSzPts val="1800"/>
              <a:buFont typeface="Noto Sans Symbols"/>
              <a:buChar char="▪"/>
            </a:pPr>
            <a:r>
              <a:rPr lang="en" sz="1800" b="0" i="0" u="none" strike="noStrike" cap="none">
                <a:solidFill>
                  <a:srgbClr val="000000"/>
                </a:solidFill>
                <a:latin typeface="Arial"/>
                <a:ea typeface="Arial"/>
                <a:cs typeface="Arial"/>
                <a:sym typeface="Arial"/>
              </a:rPr>
              <a:t>If so, tell about it.</a:t>
            </a:r>
            <a:endParaRPr/>
          </a:p>
          <a:p>
            <a:pPr marL="285750" marR="0" lvl="0" indent="-285750" algn="l" rtl="0">
              <a:lnSpc>
                <a:spcPct val="100000"/>
              </a:lnSpc>
              <a:spcBef>
                <a:spcPts val="0"/>
              </a:spcBef>
              <a:spcAft>
                <a:spcPts val="0"/>
              </a:spcAft>
              <a:buClr>
                <a:srgbClr val="3A7E36"/>
              </a:buClr>
              <a:buSzPts val="1800"/>
              <a:buFont typeface="Noto Sans Symbols"/>
              <a:buChar char="▪"/>
            </a:pPr>
            <a:r>
              <a:rPr lang="en" sz="1800" b="0" i="0" u="none" strike="noStrike" cap="none">
                <a:solidFill>
                  <a:srgbClr val="000000"/>
                </a:solidFill>
                <a:latin typeface="Arial"/>
                <a:ea typeface="Arial"/>
                <a:cs typeface="Arial"/>
                <a:sym typeface="Arial"/>
              </a:rPr>
              <a:t>If not, how might you incorporate it into your instructional practice?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49</a:t>
            </a:fld>
            <a:endParaRPr/>
          </a:p>
        </p:txBody>
      </p:sp>
      <p:sp>
        <p:nvSpPr>
          <p:cNvPr id="586" name="Google Shape;586;p71"/>
          <p:cNvSpPr txBox="1">
            <a:spLocks noGrp="1"/>
          </p:cNvSpPr>
          <p:nvPr>
            <p:ph type="title"/>
          </p:nvPr>
        </p:nvSpPr>
        <p:spPr>
          <a:xfrm>
            <a:off x="0" y="400050"/>
            <a:ext cx="9144000" cy="771849"/>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Delivery of Instruction:  </a:t>
            </a:r>
            <a:r>
              <a:rPr lang="en"/>
              <a:t>The way instruction </a:t>
            </a:r>
            <a:br>
              <a:rPr lang="en"/>
            </a:br>
            <a:r>
              <a:rPr lang="en"/>
              <a:t>is delivered </a:t>
            </a:r>
            <a:endParaRPr/>
          </a:p>
        </p:txBody>
      </p:sp>
      <p:sp>
        <p:nvSpPr>
          <p:cNvPr id="587" name="Google Shape;587;p71"/>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EXAMPLES:</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88" name="Google Shape;588;p71"/>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lnSpcReduction="10000"/>
          </a:bodyPr>
          <a:lstStyle/>
          <a:p>
            <a:pPr marL="457200" lvl="0" indent="-361950" algn="l" rtl="0">
              <a:lnSpc>
                <a:spcPct val="100000"/>
              </a:lnSpc>
              <a:spcBef>
                <a:spcPts val="600"/>
              </a:spcBef>
              <a:spcAft>
                <a:spcPts val="0"/>
              </a:spcAft>
              <a:buSzPts val="2100"/>
              <a:buChar char="▪"/>
            </a:pPr>
            <a:r>
              <a:rPr lang="en"/>
              <a:t>Repetition, Repetition, Repetition!</a:t>
            </a:r>
            <a:endParaRPr/>
          </a:p>
          <a:p>
            <a:pPr marL="457200" lvl="0" indent="-361950" algn="l" rtl="0">
              <a:lnSpc>
                <a:spcPct val="100000"/>
              </a:lnSpc>
              <a:spcBef>
                <a:spcPts val="600"/>
              </a:spcBef>
              <a:spcAft>
                <a:spcPts val="0"/>
              </a:spcAft>
              <a:buSzPts val="2100"/>
              <a:buChar char="▪"/>
            </a:pPr>
            <a:r>
              <a:rPr lang="en"/>
              <a:t>Practice, Practice, Practice!</a:t>
            </a:r>
            <a:endParaRPr/>
          </a:p>
          <a:p>
            <a:pPr marL="457200" lvl="0" indent="-361950" algn="l" rtl="0">
              <a:lnSpc>
                <a:spcPct val="100000"/>
              </a:lnSpc>
              <a:spcBef>
                <a:spcPts val="600"/>
              </a:spcBef>
              <a:spcAft>
                <a:spcPts val="0"/>
              </a:spcAft>
              <a:buSzPts val="2100"/>
              <a:buChar char="▪"/>
            </a:pPr>
            <a:r>
              <a:rPr lang="en"/>
              <a:t>Prompting</a:t>
            </a:r>
            <a:endParaRPr/>
          </a:p>
          <a:p>
            <a:pPr marL="457200" lvl="0" indent="-361950" algn="l" rtl="0">
              <a:lnSpc>
                <a:spcPct val="100000"/>
              </a:lnSpc>
              <a:spcBef>
                <a:spcPts val="600"/>
              </a:spcBef>
              <a:spcAft>
                <a:spcPts val="0"/>
              </a:spcAft>
              <a:buSzPts val="2100"/>
              <a:buChar char="▪"/>
            </a:pPr>
            <a:r>
              <a:rPr lang="en"/>
              <a:t>Reinforcement</a:t>
            </a:r>
            <a:endParaRPr/>
          </a:p>
          <a:p>
            <a:pPr marL="457200" lvl="0" indent="-361950" algn="l" rtl="0">
              <a:lnSpc>
                <a:spcPct val="100000"/>
              </a:lnSpc>
              <a:spcBef>
                <a:spcPts val="600"/>
              </a:spcBef>
              <a:spcAft>
                <a:spcPts val="0"/>
              </a:spcAft>
              <a:buSzPts val="2100"/>
              <a:buChar char="▪"/>
            </a:pPr>
            <a:r>
              <a:rPr lang="en"/>
              <a:t>Generalization</a:t>
            </a:r>
            <a:endParaRPr/>
          </a:p>
          <a:p>
            <a:pPr marL="457200" lvl="0" indent="-361950" algn="l" rtl="0">
              <a:lnSpc>
                <a:spcPct val="100000"/>
              </a:lnSpc>
              <a:spcBef>
                <a:spcPts val="600"/>
              </a:spcBef>
              <a:spcAft>
                <a:spcPts val="0"/>
              </a:spcAft>
              <a:buSzPts val="2100"/>
              <a:buChar char="▪"/>
            </a:pPr>
            <a:r>
              <a:rPr lang="en"/>
              <a:t>Maintenance</a:t>
            </a:r>
            <a:endParaRPr/>
          </a:p>
        </p:txBody>
      </p:sp>
      <p:sp>
        <p:nvSpPr>
          <p:cNvPr id="589" name="Google Shape;589;p71"/>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a:t>
            </a:fld>
            <a:endParaRPr/>
          </a:p>
        </p:txBody>
      </p:sp>
      <p:sp>
        <p:nvSpPr>
          <p:cNvPr id="92" name="Google Shape;92;p28"/>
          <p:cNvSpPr txBox="1">
            <a:spLocks noGrp="1"/>
          </p:cNvSpPr>
          <p:nvPr>
            <p:ph type="title"/>
          </p:nvPr>
        </p:nvSpPr>
        <p:spPr>
          <a:xfrm>
            <a:off x="0" y="400051"/>
            <a:ext cx="9144000" cy="753898"/>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Specially Designed Instruction</a:t>
            </a:r>
            <a:endParaRPr/>
          </a:p>
        </p:txBody>
      </p:sp>
      <p:sp>
        <p:nvSpPr>
          <p:cNvPr id="93" name="Google Shape;93;p28"/>
          <p:cNvSpPr txBox="1">
            <a:spLocks noGrp="1"/>
          </p:cNvSpPr>
          <p:nvPr>
            <p:ph type="subTitle" idx="1"/>
          </p:nvPr>
        </p:nvSpPr>
        <p:spPr>
          <a:xfrm>
            <a:off x="412350" y="1265974"/>
            <a:ext cx="5357514" cy="1138897"/>
          </a:xfrm>
          <a:prstGeom prst="rect">
            <a:avLst/>
          </a:prstGeom>
          <a:noFill/>
          <a:ln>
            <a:noFill/>
          </a:ln>
        </p:spPr>
        <p:txBody>
          <a:bodyPr spcFirstLastPara="1" wrap="square" lIns="34275" tIns="34275" rIns="34275" bIns="34275" anchor="t" anchorCtr="0">
            <a:noAutofit/>
          </a:bodyPr>
          <a:lstStyle/>
          <a:p>
            <a:pPr marL="0" lvl="0" indent="0" algn="l" rtl="0">
              <a:lnSpc>
                <a:spcPct val="100000"/>
              </a:lnSpc>
              <a:spcBef>
                <a:spcPts val="600"/>
              </a:spcBef>
              <a:spcAft>
                <a:spcPts val="0"/>
              </a:spcAft>
              <a:buSzPts val="2400"/>
              <a:buNone/>
            </a:pPr>
            <a:r>
              <a:rPr lang="en"/>
              <a:t>Current IDEA (2006) regulations define specially designed instruction as:</a:t>
            </a:r>
            <a:endParaRPr/>
          </a:p>
          <a:p>
            <a:pPr marL="457200" lvl="0" indent="-361950" algn="l" rtl="0">
              <a:lnSpc>
                <a:spcPct val="100000"/>
              </a:lnSpc>
              <a:spcBef>
                <a:spcPts val="600"/>
              </a:spcBef>
              <a:spcAft>
                <a:spcPts val="0"/>
              </a:spcAft>
              <a:buClr>
                <a:schemeClr val="accent1"/>
              </a:buClr>
              <a:buSzPts val="2400"/>
              <a:buNone/>
            </a:pPr>
            <a:endParaRPr/>
          </a:p>
        </p:txBody>
      </p:sp>
      <p:sp>
        <p:nvSpPr>
          <p:cNvPr id="94" name="Google Shape;94;p28"/>
          <p:cNvSpPr txBox="1">
            <a:spLocks noGrp="1"/>
          </p:cNvSpPr>
          <p:nvPr>
            <p:ph type="body" idx="2"/>
          </p:nvPr>
        </p:nvSpPr>
        <p:spPr>
          <a:xfrm>
            <a:off x="405124" y="2404871"/>
            <a:ext cx="6946652" cy="1942879"/>
          </a:xfrm>
          <a:prstGeom prst="rect">
            <a:avLst/>
          </a:prstGeom>
          <a:noFill/>
          <a:ln>
            <a:noFill/>
          </a:ln>
        </p:spPr>
        <p:txBody>
          <a:bodyPr spcFirstLastPara="1" wrap="square" lIns="0" tIns="0" rIns="0" bIns="0" anchor="t" anchorCtr="0">
            <a:normAutofit fontScale="92500" lnSpcReduction="10000"/>
          </a:bodyPr>
          <a:lstStyle/>
          <a:p>
            <a:pPr marL="95250" lvl="0" indent="0" algn="l" rtl="0">
              <a:lnSpc>
                <a:spcPct val="100000"/>
              </a:lnSpc>
              <a:spcBef>
                <a:spcPts val="600"/>
              </a:spcBef>
              <a:spcAft>
                <a:spcPts val="0"/>
              </a:spcAft>
              <a:buSzPct val="108108"/>
              <a:buNone/>
            </a:pPr>
            <a:r>
              <a:rPr lang="en" i="1"/>
              <a:t>“… adapting, as appropriate to the needs of an eligible child under this part, the content, methodology or delivery of instruction (i) to address the unique needs of the child that result from the child’s disability; and (ii) to ensure access of the child to the general curriculum, so that the child can meet the educational standards within the jurisdiction of the public agency that apply to all children.”  </a:t>
            </a:r>
            <a:endParaRPr i="1"/>
          </a:p>
          <a:p>
            <a:pPr marL="95250" lvl="0" indent="0" algn="l" rtl="0">
              <a:lnSpc>
                <a:spcPct val="100000"/>
              </a:lnSpc>
              <a:spcBef>
                <a:spcPts val="600"/>
              </a:spcBef>
              <a:spcAft>
                <a:spcPts val="0"/>
              </a:spcAft>
              <a:buSzPct val="108108"/>
              <a:buNone/>
            </a:pPr>
            <a:endParaRPr/>
          </a:p>
        </p:txBody>
      </p:sp>
      <p:sp>
        <p:nvSpPr>
          <p:cNvPr id="95" name="Google Shape;95;p28"/>
          <p:cNvSpPr txBox="1">
            <a:spLocks noGrp="1"/>
          </p:cNvSpPr>
          <p:nvPr>
            <p:ph type="body" idx="4"/>
          </p:nvPr>
        </p:nvSpPr>
        <p:spPr>
          <a:xfrm>
            <a:off x="405124" y="4347750"/>
            <a:ext cx="6946651" cy="395699"/>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600"/>
              <a:t>[34 C.F.R. §300.39(b)(3)]</a:t>
            </a:r>
            <a:endParaRPr/>
          </a:p>
          <a:p>
            <a:pPr marL="114300" lvl="0" indent="0" algn="l" rtl="0">
              <a:lnSpc>
                <a:spcPct val="100000"/>
              </a:lnSpc>
              <a:spcBef>
                <a:spcPts val="600"/>
              </a:spcBef>
              <a:spcAft>
                <a:spcPts val="0"/>
              </a:spcAft>
              <a:buSzPts val="1800"/>
              <a:buNone/>
            </a:pPr>
            <a:endParaRPr/>
          </a:p>
        </p:txBody>
      </p:sp>
      <p:pic>
        <p:nvPicPr>
          <p:cNvPr id="96" name="Google Shape;96;p28" descr="screen shot of the homepage for the Individuals with Disabilities Education Act (IDEA) website displaying several photos of children with various disabilities as well as links to several resources.">
            <a:hlinkClick r:id="rId3"/>
          </p:cNvPr>
          <p:cNvPicPr preferRelativeResize="0"/>
          <p:nvPr/>
        </p:nvPicPr>
        <p:blipFill rotWithShape="1">
          <a:blip r:embed="rId4">
            <a:alphaModFix/>
          </a:blip>
          <a:srcRect/>
          <a:stretch/>
        </p:blipFill>
        <p:spPr>
          <a:xfrm>
            <a:off x="5887769" y="546250"/>
            <a:ext cx="3035905" cy="1748893"/>
          </a:xfrm>
          <a:prstGeom prst="rect">
            <a:avLst/>
          </a:prstGeom>
          <a:noFill/>
          <a:ln w="34925" cap="flat" cmpd="sng">
            <a:solidFill>
              <a:schemeClr val="lt1">
                <a:alpha val="74509"/>
              </a:schemeClr>
            </a:solidFill>
            <a:prstDash val="solid"/>
            <a:miter lim="800000"/>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50</a:t>
            </a:fld>
            <a:endParaRPr/>
          </a:p>
        </p:txBody>
      </p:sp>
      <p:sp>
        <p:nvSpPr>
          <p:cNvPr id="595" name="Google Shape;595;p72"/>
          <p:cNvSpPr txBox="1">
            <a:spLocks noGrp="1"/>
          </p:cNvSpPr>
          <p:nvPr>
            <p:ph type="title"/>
          </p:nvPr>
        </p:nvSpPr>
        <p:spPr>
          <a:xfrm>
            <a:off x="0" y="400050"/>
            <a:ext cx="9144000" cy="771849"/>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Delivery of Instruction:  </a:t>
            </a:r>
            <a:r>
              <a:rPr lang="en"/>
              <a:t>The way instruction </a:t>
            </a:r>
            <a:br>
              <a:rPr lang="en"/>
            </a:br>
            <a:r>
              <a:rPr lang="en"/>
              <a:t>is delivered– </a:t>
            </a:r>
            <a:r>
              <a:rPr lang="en" sz="2000"/>
              <a:t>slide 2</a:t>
            </a:r>
            <a:endParaRPr/>
          </a:p>
        </p:txBody>
      </p:sp>
      <p:sp>
        <p:nvSpPr>
          <p:cNvPr id="596" name="Google Shape;596;p72"/>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REPETITION, REPETITION, REPETITION:</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597" name="Google Shape;597;p72"/>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fontScale="92500" lnSpcReduction="10000"/>
          </a:bodyPr>
          <a:lstStyle/>
          <a:p>
            <a:pPr marL="457200" lvl="0" indent="-361950" algn="l" rtl="0">
              <a:lnSpc>
                <a:spcPct val="100000"/>
              </a:lnSpc>
              <a:spcBef>
                <a:spcPts val="600"/>
              </a:spcBef>
              <a:spcAft>
                <a:spcPts val="0"/>
              </a:spcAft>
              <a:buSzPct val="108108"/>
              <a:buChar char="▪"/>
            </a:pPr>
            <a:r>
              <a:rPr lang="en"/>
              <a:t>Repetition is a key learning aid because it helps transition a skill from the conscious to the subconscious. </a:t>
            </a:r>
            <a:endParaRPr/>
          </a:p>
          <a:p>
            <a:pPr marL="457200" lvl="0" indent="-361950" algn="l" rtl="0">
              <a:lnSpc>
                <a:spcPct val="100000"/>
              </a:lnSpc>
              <a:spcBef>
                <a:spcPts val="600"/>
              </a:spcBef>
              <a:spcAft>
                <a:spcPts val="0"/>
              </a:spcAft>
              <a:buSzPct val="108108"/>
              <a:buChar char="▪"/>
            </a:pPr>
            <a:r>
              <a:rPr lang="en"/>
              <a:t>Through repetition, a skill is </a:t>
            </a:r>
            <a:r>
              <a:rPr lang="en" u="sng">
                <a:solidFill>
                  <a:schemeClr val="hlink"/>
                </a:solidFill>
                <a:hlinkClick r:id="rId3"/>
              </a:rPr>
              <a:t>practiced and rehearsed </a:t>
            </a:r>
            <a:r>
              <a:rPr lang="en"/>
              <a:t>over time and gradually becomes easier. As the student improves, he or she does not need to think consciously about the skill, freeing up mental resources to learn new skills and concepts. </a:t>
            </a:r>
            <a:endParaRPr/>
          </a:p>
          <a:p>
            <a:pPr marL="457200" lvl="0" indent="-361950" algn="l" rtl="0">
              <a:lnSpc>
                <a:spcPct val="100000"/>
              </a:lnSpc>
              <a:spcBef>
                <a:spcPts val="600"/>
              </a:spcBef>
              <a:spcAft>
                <a:spcPts val="0"/>
              </a:spcAft>
              <a:buSzPct val="108108"/>
              <a:buChar char="▪"/>
            </a:pPr>
            <a:r>
              <a:rPr lang="en"/>
              <a:t>Importantly, practice alone doesn’t make perfect — perfect practice makes perfect. Otherwise, bad habits will become </a:t>
            </a:r>
            <a:r>
              <a:rPr lang="en" u="sng">
                <a:solidFill>
                  <a:schemeClr val="hlink"/>
                </a:solidFill>
                <a:hlinkClick r:id="rId4"/>
              </a:rPr>
              <a:t>ingrained</a:t>
            </a:r>
            <a:r>
              <a:rPr lang="en"/>
              <a:t>.</a:t>
            </a:r>
            <a:endParaRPr/>
          </a:p>
          <a:p>
            <a:pPr marL="457200" lvl="0" indent="-228600" algn="l" rtl="0">
              <a:lnSpc>
                <a:spcPct val="100000"/>
              </a:lnSpc>
              <a:spcBef>
                <a:spcPts val="600"/>
              </a:spcBef>
              <a:spcAft>
                <a:spcPts val="0"/>
              </a:spcAft>
              <a:buSzPct val="108108"/>
              <a:buNone/>
            </a:pPr>
            <a:endParaRPr/>
          </a:p>
          <a:p>
            <a:pPr marL="457200" lvl="0" indent="-228600" algn="l" rtl="0">
              <a:lnSpc>
                <a:spcPct val="100000"/>
              </a:lnSpc>
              <a:spcBef>
                <a:spcPts val="600"/>
              </a:spcBef>
              <a:spcAft>
                <a:spcPts val="0"/>
              </a:spcAft>
              <a:buSzPct val="108108"/>
              <a:buNone/>
            </a:pPr>
            <a:endParaRPr/>
          </a:p>
        </p:txBody>
      </p:sp>
      <p:sp>
        <p:nvSpPr>
          <p:cNvPr id="598" name="Google Shape;598;p72"/>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51</a:t>
            </a:fld>
            <a:endParaRPr/>
          </a:p>
        </p:txBody>
      </p:sp>
      <p:sp>
        <p:nvSpPr>
          <p:cNvPr id="604" name="Google Shape;604;p73"/>
          <p:cNvSpPr txBox="1">
            <a:spLocks noGrp="1"/>
          </p:cNvSpPr>
          <p:nvPr>
            <p:ph type="title"/>
          </p:nvPr>
        </p:nvSpPr>
        <p:spPr>
          <a:xfrm>
            <a:off x="0" y="400050"/>
            <a:ext cx="9144000" cy="771849"/>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Delivery of Instruction:  </a:t>
            </a:r>
            <a:r>
              <a:rPr lang="en"/>
              <a:t>The way instruction </a:t>
            </a:r>
            <a:br>
              <a:rPr lang="en"/>
            </a:br>
            <a:r>
              <a:rPr lang="en"/>
              <a:t>is delivered– </a:t>
            </a:r>
            <a:r>
              <a:rPr lang="en" sz="2000"/>
              <a:t>slide 3</a:t>
            </a:r>
            <a:endParaRPr/>
          </a:p>
        </p:txBody>
      </p:sp>
      <p:sp>
        <p:nvSpPr>
          <p:cNvPr id="605" name="Google Shape;605;p73"/>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PRACTICE, PRACTICE, PRACTICE:</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606" name="Google Shape;606;p73"/>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fontScale="85000" lnSpcReduction="20000"/>
          </a:bodyPr>
          <a:lstStyle/>
          <a:p>
            <a:pPr marL="457200" lvl="0" indent="-361950" algn="l" rtl="0">
              <a:lnSpc>
                <a:spcPct val="100000"/>
              </a:lnSpc>
              <a:spcBef>
                <a:spcPts val="600"/>
              </a:spcBef>
              <a:spcAft>
                <a:spcPts val="0"/>
              </a:spcAft>
              <a:buSzPct val="117647"/>
              <a:buChar char="▪"/>
            </a:pPr>
            <a:r>
              <a:rPr lang="en"/>
              <a:t>Deliberate practice involves attention, rehearsal and repetition and leads to new knowledge or skills that can later be developed into more complex knowledge and skills. Although other factors such as intelligence and motivation affect performance, practice is necessary if not sufficient for acquiring expertise (Campitelli &amp; Gobet, 2011).</a:t>
            </a:r>
            <a:endParaRPr/>
          </a:p>
          <a:p>
            <a:pPr marL="457200" lvl="0" indent="-361950" algn="l" rtl="0">
              <a:lnSpc>
                <a:spcPct val="100000"/>
              </a:lnSpc>
              <a:spcBef>
                <a:spcPts val="600"/>
              </a:spcBef>
              <a:spcAft>
                <a:spcPts val="0"/>
              </a:spcAft>
              <a:buSzPct val="117647"/>
              <a:buChar char="▪"/>
            </a:pPr>
            <a:r>
              <a:rPr lang="en"/>
              <a:t>"Deliberate practice (DP) occurs when an individual intentionally repeats an activity in order to improve performance. The claim of the DP framework is that such behavior is necessary to achieve high levels of expert performance." (Campitelli &amp; Gobet, 2011, p. 280).</a:t>
            </a:r>
            <a:endParaRPr/>
          </a:p>
          <a:p>
            <a:pPr marL="457200" lvl="0" indent="-22860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a:p>
            <a:pPr marL="457200" lvl="0" indent="-228600" algn="l" rtl="0">
              <a:lnSpc>
                <a:spcPct val="100000"/>
              </a:lnSpc>
              <a:spcBef>
                <a:spcPts val="600"/>
              </a:spcBef>
              <a:spcAft>
                <a:spcPts val="0"/>
              </a:spcAft>
              <a:buSzPct val="117647"/>
              <a:buNone/>
            </a:pPr>
            <a:endParaRPr/>
          </a:p>
        </p:txBody>
      </p:sp>
      <p:sp>
        <p:nvSpPr>
          <p:cNvPr id="607" name="Google Shape;607;p73"/>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52</a:t>
            </a:fld>
            <a:endParaRPr/>
          </a:p>
        </p:txBody>
      </p:sp>
      <p:sp>
        <p:nvSpPr>
          <p:cNvPr id="613" name="Google Shape;613;p74"/>
          <p:cNvSpPr txBox="1">
            <a:spLocks noGrp="1"/>
          </p:cNvSpPr>
          <p:nvPr>
            <p:ph type="title"/>
          </p:nvPr>
        </p:nvSpPr>
        <p:spPr>
          <a:xfrm>
            <a:off x="0" y="400050"/>
            <a:ext cx="9144000" cy="771849"/>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Delivery of Instruction:  </a:t>
            </a:r>
            <a:r>
              <a:rPr lang="en"/>
              <a:t>The way instruction </a:t>
            </a:r>
            <a:br>
              <a:rPr lang="en"/>
            </a:br>
            <a:r>
              <a:rPr lang="en"/>
              <a:t>is delivered– </a:t>
            </a:r>
            <a:r>
              <a:rPr lang="en" sz="2000"/>
              <a:t>slide 4</a:t>
            </a:r>
            <a:endParaRPr/>
          </a:p>
        </p:txBody>
      </p:sp>
      <p:sp>
        <p:nvSpPr>
          <p:cNvPr id="614" name="Google Shape;614;p74"/>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Prompting:</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615" name="Google Shape;615;p74"/>
          <p:cNvSpPr txBox="1">
            <a:spLocks noGrp="1"/>
          </p:cNvSpPr>
          <p:nvPr>
            <p:ph type="body" idx="2"/>
          </p:nvPr>
        </p:nvSpPr>
        <p:spPr>
          <a:xfrm>
            <a:off x="405125" y="1886075"/>
            <a:ext cx="3879492" cy="2367600"/>
          </a:xfrm>
          <a:prstGeom prst="rect">
            <a:avLst/>
          </a:prstGeom>
          <a:noFill/>
          <a:ln>
            <a:noFill/>
          </a:ln>
        </p:spPr>
        <p:txBody>
          <a:bodyPr spcFirstLastPara="1" wrap="square" lIns="0" tIns="0" rIns="0" bIns="0" anchor="t" anchorCtr="0">
            <a:normAutofit lnSpcReduction="10000"/>
          </a:bodyPr>
          <a:lstStyle/>
          <a:p>
            <a:pPr marL="457200" lvl="0" indent="-361950" algn="l" rtl="0">
              <a:lnSpc>
                <a:spcPct val="100000"/>
              </a:lnSpc>
              <a:spcBef>
                <a:spcPts val="600"/>
              </a:spcBef>
              <a:spcAft>
                <a:spcPts val="0"/>
              </a:spcAft>
              <a:buSzPts val="2100"/>
              <a:buChar char="▪"/>
            </a:pPr>
            <a:r>
              <a:rPr lang="en"/>
              <a:t>Physical Prompting</a:t>
            </a:r>
            <a:endParaRPr/>
          </a:p>
          <a:p>
            <a:pPr marL="457200" lvl="0" indent="-361950" algn="l" rtl="0">
              <a:lnSpc>
                <a:spcPct val="100000"/>
              </a:lnSpc>
              <a:spcBef>
                <a:spcPts val="600"/>
              </a:spcBef>
              <a:spcAft>
                <a:spcPts val="0"/>
              </a:spcAft>
              <a:buSzPts val="2100"/>
              <a:buChar char="▪"/>
            </a:pPr>
            <a:r>
              <a:rPr lang="en"/>
              <a:t>Modeling Prompting</a:t>
            </a:r>
            <a:endParaRPr/>
          </a:p>
          <a:p>
            <a:pPr marL="457200" lvl="0" indent="-361950" algn="l" rtl="0">
              <a:lnSpc>
                <a:spcPct val="100000"/>
              </a:lnSpc>
              <a:spcBef>
                <a:spcPts val="600"/>
              </a:spcBef>
              <a:spcAft>
                <a:spcPts val="0"/>
              </a:spcAft>
              <a:buSzPts val="2100"/>
              <a:buChar char="▪"/>
            </a:pPr>
            <a:r>
              <a:rPr lang="en"/>
              <a:t>Gestural Prompting</a:t>
            </a:r>
            <a:endParaRPr/>
          </a:p>
          <a:p>
            <a:pPr marL="457200" lvl="0" indent="-361950" algn="l" rtl="0">
              <a:lnSpc>
                <a:spcPct val="100000"/>
              </a:lnSpc>
              <a:spcBef>
                <a:spcPts val="600"/>
              </a:spcBef>
              <a:spcAft>
                <a:spcPts val="0"/>
              </a:spcAft>
              <a:buSzPts val="2100"/>
              <a:buChar char="▪"/>
            </a:pPr>
            <a:r>
              <a:rPr lang="en"/>
              <a:t>Visual Prompting</a:t>
            </a:r>
            <a:endParaRPr/>
          </a:p>
          <a:p>
            <a:pPr marL="457200" lvl="0" indent="-361950" algn="l" rtl="0">
              <a:lnSpc>
                <a:spcPct val="100000"/>
              </a:lnSpc>
              <a:spcBef>
                <a:spcPts val="600"/>
              </a:spcBef>
              <a:spcAft>
                <a:spcPts val="0"/>
              </a:spcAft>
              <a:buSzPts val="2100"/>
              <a:buChar char="▪"/>
            </a:pPr>
            <a:r>
              <a:rPr lang="en"/>
              <a:t>Positional Prompting</a:t>
            </a:r>
            <a:endParaRPr/>
          </a:p>
          <a:p>
            <a:pPr marL="457200" lvl="0" indent="-361950" algn="l" rtl="0">
              <a:lnSpc>
                <a:spcPct val="100000"/>
              </a:lnSpc>
              <a:spcBef>
                <a:spcPts val="600"/>
              </a:spcBef>
              <a:spcAft>
                <a:spcPts val="0"/>
              </a:spcAft>
              <a:buSzPts val="2100"/>
              <a:buChar char="▪"/>
            </a:pPr>
            <a:r>
              <a:rPr lang="en"/>
              <a:t>Vocal Prompting</a:t>
            </a: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a:p>
            <a:pPr marL="457200" lvl="0" indent="-228600" algn="l" rtl="0">
              <a:lnSpc>
                <a:spcPct val="100000"/>
              </a:lnSpc>
              <a:spcBef>
                <a:spcPts val="600"/>
              </a:spcBef>
              <a:spcAft>
                <a:spcPts val="0"/>
              </a:spcAft>
              <a:buSzPts val="2100"/>
              <a:buNone/>
            </a:pPr>
            <a:endParaRPr/>
          </a:p>
        </p:txBody>
      </p:sp>
      <p:graphicFrame>
        <p:nvGraphicFramePr>
          <p:cNvPr id="616" name="Google Shape;616;p74"/>
          <p:cNvGraphicFramePr/>
          <p:nvPr/>
        </p:nvGraphicFramePr>
        <p:xfrm>
          <a:off x="4859384" y="1316918"/>
          <a:ext cx="3000000" cy="3000000"/>
        </p:xfrm>
        <a:graphic>
          <a:graphicData uri="http://schemas.openxmlformats.org/drawingml/2006/table">
            <a:tbl>
              <a:tblPr firstRow="1" bandRow="1">
                <a:noFill/>
                <a:tableStyleId>{16A306A7-504A-4453-AB8D-D7F3EB8E0B56}</a:tableStyleId>
              </a:tblPr>
              <a:tblGrid>
                <a:gridCol w="3683725">
                  <a:extLst>
                    <a:ext uri="{9D8B030D-6E8A-4147-A177-3AD203B41FA5}">
                      <a16:colId xmlns:a16="http://schemas.microsoft.com/office/drawing/2014/main" val="20000"/>
                    </a:ext>
                  </a:extLst>
                </a:gridCol>
              </a:tblGrid>
              <a:tr h="295625">
                <a:tc>
                  <a:txBody>
                    <a:bodyPr/>
                    <a:lstStyle/>
                    <a:p>
                      <a:pPr marL="0" marR="0" lvl="0" indent="0" algn="ctr" rtl="0">
                        <a:lnSpc>
                          <a:spcPct val="100000"/>
                        </a:lnSpc>
                        <a:spcBef>
                          <a:spcPts val="0"/>
                        </a:spcBef>
                        <a:spcAft>
                          <a:spcPts val="0"/>
                        </a:spcAft>
                        <a:buNone/>
                      </a:pPr>
                      <a:r>
                        <a:rPr lang="en" sz="1200" u="none" strike="noStrike" cap="none"/>
                        <a:t>No response or incorrect response</a:t>
                      </a:r>
                      <a:endParaRPr/>
                    </a:p>
                  </a:txBody>
                  <a:tcPr marL="77300" marR="77300" marT="38650" marB="38650" anchor="ctr"/>
                </a:tc>
                <a:extLst>
                  <a:ext uri="{0D108BD9-81ED-4DB2-BD59-A6C34878D82A}">
                    <a16:rowId xmlns:a16="http://schemas.microsoft.com/office/drawing/2014/main" val="10000"/>
                  </a:ext>
                </a:extLst>
              </a:tr>
              <a:tr h="295625">
                <a:tc>
                  <a:txBody>
                    <a:bodyPr/>
                    <a:lstStyle/>
                    <a:p>
                      <a:pPr marL="0" marR="0" lvl="0" indent="0" algn="ctr" rtl="0">
                        <a:lnSpc>
                          <a:spcPct val="100000"/>
                        </a:lnSpc>
                        <a:spcBef>
                          <a:spcPts val="0"/>
                        </a:spcBef>
                        <a:spcAft>
                          <a:spcPts val="0"/>
                        </a:spcAft>
                        <a:buNone/>
                      </a:pPr>
                      <a:r>
                        <a:rPr lang="en" sz="1200" u="none" strike="noStrike" cap="none"/>
                        <a:t>Full individual demonstration (HoH)</a:t>
                      </a:r>
                      <a:endParaRPr/>
                    </a:p>
                  </a:txBody>
                  <a:tcPr marL="77300" marR="77300" marT="38650" marB="38650" anchor="ctr"/>
                </a:tc>
                <a:extLst>
                  <a:ext uri="{0D108BD9-81ED-4DB2-BD59-A6C34878D82A}">
                    <a16:rowId xmlns:a16="http://schemas.microsoft.com/office/drawing/2014/main" val="10001"/>
                  </a:ext>
                </a:extLst>
              </a:tr>
              <a:tr h="295625">
                <a:tc>
                  <a:txBody>
                    <a:bodyPr/>
                    <a:lstStyle/>
                    <a:p>
                      <a:pPr marL="0" marR="0" lvl="0" indent="0" algn="ctr" rtl="0">
                        <a:lnSpc>
                          <a:spcPct val="100000"/>
                        </a:lnSpc>
                        <a:spcBef>
                          <a:spcPts val="0"/>
                        </a:spcBef>
                        <a:spcAft>
                          <a:spcPts val="0"/>
                        </a:spcAft>
                        <a:buNone/>
                      </a:pPr>
                      <a:r>
                        <a:rPr lang="en" sz="1200" u="none" strike="noStrike" cap="none"/>
                        <a:t>Complete verbal prompt completion</a:t>
                      </a:r>
                      <a:endParaRPr/>
                    </a:p>
                  </a:txBody>
                  <a:tcPr marL="77300" marR="77300" marT="38650" marB="38650" anchor="ctr"/>
                </a:tc>
                <a:extLst>
                  <a:ext uri="{0D108BD9-81ED-4DB2-BD59-A6C34878D82A}">
                    <a16:rowId xmlns:a16="http://schemas.microsoft.com/office/drawing/2014/main" val="10002"/>
                  </a:ext>
                </a:extLst>
              </a:tr>
              <a:tr h="295625">
                <a:tc>
                  <a:txBody>
                    <a:bodyPr/>
                    <a:lstStyle/>
                    <a:p>
                      <a:pPr marL="0" marR="0" lvl="0" indent="0" algn="ctr" rtl="0">
                        <a:lnSpc>
                          <a:spcPct val="100000"/>
                        </a:lnSpc>
                        <a:spcBef>
                          <a:spcPts val="0"/>
                        </a:spcBef>
                        <a:spcAft>
                          <a:spcPts val="0"/>
                        </a:spcAft>
                        <a:buNone/>
                      </a:pPr>
                      <a:r>
                        <a:rPr lang="en" sz="1200" u="none" strike="noStrike" cap="none"/>
                        <a:t>Partial verbal prompt completion</a:t>
                      </a:r>
                      <a:endParaRPr/>
                    </a:p>
                  </a:txBody>
                  <a:tcPr marL="77300" marR="77300" marT="38650" marB="38650" anchor="ctr"/>
                </a:tc>
                <a:extLst>
                  <a:ext uri="{0D108BD9-81ED-4DB2-BD59-A6C34878D82A}">
                    <a16:rowId xmlns:a16="http://schemas.microsoft.com/office/drawing/2014/main" val="10003"/>
                  </a:ext>
                </a:extLst>
              </a:tr>
              <a:tr h="295625">
                <a:tc>
                  <a:txBody>
                    <a:bodyPr/>
                    <a:lstStyle/>
                    <a:p>
                      <a:pPr marL="0" marR="0" lvl="0" indent="0" algn="ctr" rtl="0">
                        <a:lnSpc>
                          <a:spcPct val="100000"/>
                        </a:lnSpc>
                        <a:spcBef>
                          <a:spcPts val="0"/>
                        </a:spcBef>
                        <a:spcAft>
                          <a:spcPts val="0"/>
                        </a:spcAft>
                        <a:buNone/>
                      </a:pPr>
                      <a:r>
                        <a:rPr lang="en" sz="1200" u="none" strike="noStrike" cap="none"/>
                        <a:t>Partial model prompt</a:t>
                      </a:r>
                      <a:endParaRPr/>
                    </a:p>
                  </a:txBody>
                  <a:tcPr marL="77300" marR="77300" marT="38650" marB="38650" anchor="ctr"/>
                </a:tc>
                <a:extLst>
                  <a:ext uri="{0D108BD9-81ED-4DB2-BD59-A6C34878D82A}">
                    <a16:rowId xmlns:a16="http://schemas.microsoft.com/office/drawing/2014/main" val="10004"/>
                  </a:ext>
                </a:extLst>
              </a:tr>
              <a:tr h="295625">
                <a:tc>
                  <a:txBody>
                    <a:bodyPr/>
                    <a:lstStyle/>
                    <a:p>
                      <a:pPr marL="0" marR="0" lvl="0" indent="0" algn="ctr" rtl="0">
                        <a:lnSpc>
                          <a:spcPct val="100000"/>
                        </a:lnSpc>
                        <a:spcBef>
                          <a:spcPts val="0"/>
                        </a:spcBef>
                        <a:spcAft>
                          <a:spcPts val="0"/>
                        </a:spcAft>
                        <a:buNone/>
                      </a:pPr>
                      <a:r>
                        <a:rPr lang="en" sz="1200" u="none" strike="noStrike" cap="none"/>
                        <a:t>Full gestural prompt for completion</a:t>
                      </a:r>
                      <a:endParaRPr/>
                    </a:p>
                  </a:txBody>
                  <a:tcPr marL="77300" marR="77300" marT="38650" marB="38650" anchor="ctr"/>
                </a:tc>
                <a:extLst>
                  <a:ext uri="{0D108BD9-81ED-4DB2-BD59-A6C34878D82A}">
                    <a16:rowId xmlns:a16="http://schemas.microsoft.com/office/drawing/2014/main" val="10005"/>
                  </a:ext>
                </a:extLst>
              </a:tr>
              <a:tr h="2956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t>Partial gestural prompt for completion</a:t>
                      </a:r>
                      <a:endParaRPr/>
                    </a:p>
                  </a:txBody>
                  <a:tcPr marL="77300" marR="77300" marT="38650" marB="38650" anchor="ctr"/>
                </a:tc>
                <a:extLst>
                  <a:ext uri="{0D108BD9-81ED-4DB2-BD59-A6C34878D82A}">
                    <a16:rowId xmlns:a16="http://schemas.microsoft.com/office/drawing/2014/main" val="10006"/>
                  </a:ext>
                </a:extLst>
              </a:tr>
              <a:tr h="2956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t>Total written or pictorial prompt for completion</a:t>
                      </a:r>
                      <a:endParaRPr/>
                    </a:p>
                  </a:txBody>
                  <a:tcPr marL="77300" marR="77300" marT="38650" marB="38650" anchor="ctr"/>
                </a:tc>
                <a:extLst>
                  <a:ext uri="{0D108BD9-81ED-4DB2-BD59-A6C34878D82A}">
                    <a16:rowId xmlns:a16="http://schemas.microsoft.com/office/drawing/2014/main" val="10007"/>
                  </a:ext>
                </a:extLst>
              </a:tr>
              <a:tr h="2956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t>Partial written or pictorial prompt for completion</a:t>
                      </a:r>
                      <a:endParaRPr/>
                    </a:p>
                  </a:txBody>
                  <a:tcPr marL="77300" marR="77300" marT="38650" marB="38650" anchor="ctr"/>
                </a:tc>
                <a:extLst>
                  <a:ext uri="{0D108BD9-81ED-4DB2-BD59-A6C34878D82A}">
                    <a16:rowId xmlns:a16="http://schemas.microsoft.com/office/drawing/2014/main" val="10008"/>
                  </a:ext>
                </a:extLst>
              </a:tr>
              <a:tr h="295625">
                <a:tc>
                  <a:txBody>
                    <a:bodyPr/>
                    <a:lstStyle/>
                    <a:p>
                      <a:pPr marL="0" marR="0" lvl="0" indent="0" algn="ctr" rtl="0">
                        <a:lnSpc>
                          <a:spcPct val="100000"/>
                        </a:lnSpc>
                        <a:spcBef>
                          <a:spcPts val="0"/>
                        </a:spcBef>
                        <a:spcAft>
                          <a:spcPts val="0"/>
                        </a:spcAft>
                        <a:buNone/>
                      </a:pPr>
                      <a:r>
                        <a:rPr lang="en" sz="1200" u="none" strike="noStrike" cap="none"/>
                        <a:t>Independent</a:t>
                      </a:r>
                      <a:endParaRPr/>
                    </a:p>
                  </a:txBody>
                  <a:tcPr marL="77300" marR="77300" marT="38650" marB="38650" anchor="ctr"/>
                </a:tc>
                <a:extLst>
                  <a:ext uri="{0D108BD9-81ED-4DB2-BD59-A6C34878D82A}">
                    <a16:rowId xmlns:a16="http://schemas.microsoft.com/office/drawing/2014/main" val="10009"/>
                  </a:ext>
                </a:extLst>
              </a:tr>
            </a:tbl>
          </a:graphicData>
        </a:graphic>
      </p:graphicFrame>
      <p:sp>
        <p:nvSpPr>
          <p:cNvPr id="617" name="Google Shape;617;p74"/>
          <p:cNvSpPr txBox="1">
            <a:spLocks noGrp="1"/>
          </p:cNvSpPr>
          <p:nvPr>
            <p:ph type="body" idx="3"/>
          </p:nvPr>
        </p:nvSpPr>
        <p:spPr>
          <a:xfrm>
            <a:off x="405125" y="4347750"/>
            <a:ext cx="8338800" cy="328753"/>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400"/>
              <a:t>VIDEO:  EXAMPLES OF PROMPTING:  </a:t>
            </a:r>
            <a:r>
              <a:rPr lang="en" sz="1400" u="sng">
                <a:solidFill>
                  <a:schemeClr val="hlink"/>
                </a:solidFill>
                <a:hlinkClick r:id="rId3"/>
              </a:rPr>
              <a:t>https://www.youtube.com/watch?v=TDijJjKHMVQ</a:t>
            </a:r>
            <a:endParaRPr sz="1400"/>
          </a:p>
          <a:p>
            <a:pPr marL="114300" lvl="0" indent="0" algn="l" rtl="0">
              <a:lnSpc>
                <a:spcPct val="100000"/>
              </a:lnSpc>
              <a:spcBef>
                <a:spcPts val="600"/>
              </a:spcBef>
              <a:spcAft>
                <a:spcPts val="0"/>
              </a:spcAft>
              <a:buSzPts val="18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53</a:t>
            </a:fld>
            <a:endParaRPr/>
          </a:p>
        </p:txBody>
      </p:sp>
      <p:sp>
        <p:nvSpPr>
          <p:cNvPr id="623" name="Google Shape;623;p75"/>
          <p:cNvSpPr txBox="1">
            <a:spLocks noGrp="1"/>
          </p:cNvSpPr>
          <p:nvPr>
            <p:ph type="title"/>
          </p:nvPr>
        </p:nvSpPr>
        <p:spPr>
          <a:xfrm>
            <a:off x="0" y="400050"/>
            <a:ext cx="9144000" cy="771849"/>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Delivery of Instruction:  </a:t>
            </a:r>
            <a:r>
              <a:rPr lang="en"/>
              <a:t>The way instruction </a:t>
            </a:r>
            <a:br>
              <a:rPr lang="en"/>
            </a:br>
            <a:r>
              <a:rPr lang="en"/>
              <a:t>is delivered– </a:t>
            </a:r>
            <a:r>
              <a:rPr lang="en" sz="2000"/>
              <a:t>slide 5</a:t>
            </a:r>
            <a:endParaRPr/>
          </a:p>
        </p:txBody>
      </p:sp>
      <p:sp>
        <p:nvSpPr>
          <p:cNvPr id="624" name="Google Shape;624;p75"/>
          <p:cNvSpPr txBox="1">
            <a:spLocks noGrp="1"/>
          </p:cNvSpPr>
          <p:nvPr>
            <p:ph type="body" idx="2"/>
          </p:nvPr>
        </p:nvSpPr>
        <p:spPr>
          <a:xfrm>
            <a:off x="405124" y="1350871"/>
            <a:ext cx="4863561" cy="2902804"/>
          </a:xfrm>
          <a:prstGeom prst="rect">
            <a:avLst/>
          </a:prstGeom>
          <a:noFill/>
          <a:ln>
            <a:noFill/>
          </a:ln>
        </p:spPr>
        <p:txBody>
          <a:bodyPr spcFirstLastPara="1" wrap="square" lIns="0" tIns="0" rIns="0" bIns="0" anchor="t" anchorCtr="0">
            <a:normAutofit fontScale="62500" lnSpcReduction="20000"/>
          </a:bodyPr>
          <a:lstStyle/>
          <a:p>
            <a:pPr marL="95250" lvl="0" indent="0" algn="l" rtl="0">
              <a:lnSpc>
                <a:spcPct val="100000"/>
              </a:lnSpc>
              <a:spcBef>
                <a:spcPts val="600"/>
              </a:spcBef>
              <a:spcAft>
                <a:spcPts val="0"/>
              </a:spcAft>
              <a:buSzPct val="159999"/>
              <a:buNone/>
            </a:pPr>
            <a:r>
              <a:rPr lang="en" b="1"/>
              <a:t>Prompt Fading:</a:t>
            </a:r>
            <a:endParaRPr/>
          </a:p>
          <a:p>
            <a:pPr marL="457200" lvl="0" indent="-361950" algn="l" rtl="0">
              <a:lnSpc>
                <a:spcPct val="100000"/>
              </a:lnSpc>
              <a:spcBef>
                <a:spcPts val="600"/>
              </a:spcBef>
              <a:spcAft>
                <a:spcPts val="0"/>
              </a:spcAft>
              <a:buSzPct val="159999"/>
              <a:buChar char="▪"/>
            </a:pPr>
            <a:r>
              <a:rPr lang="en"/>
              <a:t>Fade the Intensity of the Prompt within the prompt hierarchy</a:t>
            </a:r>
            <a:endParaRPr/>
          </a:p>
          <a:p>
            <a:pPr marL="457200" lvl="0" indent="-361950" algn="l" rtl="0">
              <a:lnSpc>
                <a:spcPct val="100000"/>
              </a:lnSpc>
              <a:spcBef>
                <a:spcPts val="600"/>
              </a:spcBef>
              <a:spcAft>
                <a:spcPts val="0"/>
              </a:spcAft>
              <a:buSzPct val="159999"/>
              <a:buChar char="▪"/>
            </a:pPr>
            <a:r>
              <a:rPr lang="en"/>
              <a:t>Probe for readiness to move to the next level</a:t>
            </a:r>
            <a:endParaRPr/>
          </a:p>
          <a:p>
            <a:pPr marL="95250" lvl="0" indent="0" algn="l" rtl="0">
              <a:lnSpc>
                <a:spcPct val="100000"/>
              </a:lnSpc>
              <a:spcBef>
                <a:spcPts val="600"/>
              </a:spcBef>
              <a:spcAft>
                <a:spcPts val="0"/>
              </a:spcAft>
              <a:buSzPct val="159999"/>
              <a:buNone/>
            </a:pPr>
            <a:r>
              <a:rPr lang="en" b="1"/>
              <a:t>Prompt Dependency:</a:t>
            </a:r>
            <a:endParaRPr/>
          </a:p>
          <a:p>
            <a:pPr marL="457200" lvl="0" indent="-361950" algn="l" rtl="0">
              <a:lnSpc>
                <a:spcPct val="100000"/>
              </a:lnSpc>
              <a:spcBef>
                <a:spcPts val="600"/>
              </a:spcBef>
              <a:spcAft>
                <a:spcPts val="0"/>
              </a:spcAft>
              <a:buSzPct val="159999"/>
              <a:buChar char="▪"/>
            </a:pPr>
            <a:r>
              <a:rPr lang="en"/>
              <a:t>When a child needs the prompt before they can respond.</a:t>
            </a:r>
            <a:endParaRPr/>
          </a:p>
          <a:p>
            <a:pPr marL="457200" lvl="0" indent="-361950" algn="l" rtl="0">
              <a:lnSpc>
                <a:spcPct val="100000"/>
              </a:lnSpc>
              <a:spcBef>
                <a:spcPts val="600"/>
              </a:spcBef>
              <a:spcAft>
                <a:spcPts val="0"/>
              </a:spcAft>
              <a:buSzPct val="159999"/>
              <a:buChar char="▪"/>
            </a:pPr>
            <a:r>
              <a:rPr lang="en"/>
              <a:t>Look for situations in which your child waits for you to give a cue even though you are pretty sure he knows how to do it.  </a:t>
            </a:r>
            <a:endParaRPr/>
          </a:p>
          <a:p>
            <a:pPr marL="457200" lvl="0" indent="-361950" algn="l" rtl="0">
              <a:lnSpc>
                <a:spcPct val="100000"/>
              </a:lnSpc>
              <a:spcBef>
                <a:spcPts val="600"/>
              </a:spcBef>
              <a:spcAft>
                <a:spcPts val="0"/>
              </a:spcAft>
              <a:buSzPct val="159999"/>
              <a:buChar char="▪"/>
            </a:pPr>
            <a:r>
              <a:rPr lang="en"/>
              <a:t>Where do you do too much in order to speed things up or to prevent behaviors.  </a:t>
            </a:r>
            <a:endParaRPr/>
          </a:p>
          <a:p>
            <a:pPr marL="457200" lvl="0" indent="-361950" algn="l" rtl="0">
              <a:lnSpc>
                <a:spcPct val="100000"/>
              </a:lnSpc>
              <a:spcBef>
                <a:spcPts val="600"/>
              </a:spcBef>
              <a:spcAft>
                <a:spcPts val="0"/>
              </a:spcAft>
              <a:buSzPct val="159999"/>
              <a:buChar char="▪"/>
            </a:pPr>
            <a:r>
              <a:rPr lang="en"/>
              <a:t>One of the first things we need to do is teach the child to ask for help so when they get frustrated, we can give them a way to ask for help rather than us avoiding triggering behaviors.  </a:t>
            </a:r>
            <a:endParaRPr/>
          </a:p>
          <a:p>
            <a:pPr marL="457200" lvl="0" indent="-228600" algn="l" rtl="0">
              <a:lnSpc>
                <a:spcPct val="100000"/>
              </a:lnSpc>
              <a:spcBef>
                <a:spcPts val="600"/>
              </a:spcBef>
              <a:spcAft>
                <a:spcPts val="0"/>
              </a:spcAft>
              <a:buSzPct val="159999"/>
              <a:buNone/>
            </a:pPr>
            <a:endParaRPr/>
          </a:p>
          <a:p>
            <a:pPr marL="457200" lvl="0" indent="-228600" algn="l" rtl="0">
              <a:lnSpc>
                <a:spcPct val="100000"/>
              </a:lnSpc>
              <a:spcBef>
                <a:spcPts val="600"/>
              </a:spcBef>
              <a:spcAft>
                <a:spcPts val="0"/>
              </a:spcAft>
              <a:buSzPct val="159999"/>
              <a:buNone/>
            </a:pPr>
            <a:endParaRPr/>
          </a:p>
        </p:txBody>
      </p:sp>
      <p:pic>
        <p:nvPicPr>
          <p:cNvPr id="625" name="Google Shape;625;p75" descr="Prompting Hierarchy pyramid with most prompting at the bottom leading to least prompting at the top. Bottom to Top: Full Physical, Physical (partial,full), Model, Visual/Picture, Verbal, Gesture, Natural Cue."/>
          <p:cNvPicPr preferRelativeResize="0"/>
          <p:nvPr/>
        </p:nvPicPr>
        <p:blipFill rotWithShape="1">
          <a:blip r:embed="rId3">
            <a:alphaModFix/>
          </a:blip>
          <a:srcRect/>
          <a:stretch/>
        </p:blipFill>
        <p:spPr>
          <a:xfrm>
            <a:off x="5390606" y="1411001"/>
            <a:ext cx="3451465" cy="2424776"/>
          </a:xfrm>
          <a:prstGeom prst="rect">
            <a:avLst/>
          </a:prstGeom>
          <a:noFill/>
          <a:ln>
            <a:noFill/>
          </a:ln>
        </p:spPr>
      </p:pic>
      <p:sp>
        <p:nvSpPr>
          <p:cNvPr id="626" name="Google Shape;626;p75"/>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54</a:t>
            </a:fld>
            <a:endParaRPr/>
          </a:p>
        </p:txBody>
      </p:sp>
      <p:sp>
        <p:nvSpPr>
          <p:cNvPr id="632" name="Google Shape;632;p7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b="1"/>
              <a:t>Delivery of Instruction:  </a:t>
            </a:r>
            <a:r>
              <a:rPr lang="en"/>
              <a:t>The way instruction </a:t>
            </a:r>
            <a:br>
              <a:rPr lang="en"/>
            </a:br>
            <a:r>
              <a:rPr lang="en"/>
              <a:t>is delivered– </a:t>
            </a:r>
            <a:r>
              <a:rPr lang="en" sz="2000"/>
              <a:t>slide 6</a:t>
            </a:r>
            <a:endParaRPr/>
          </a:p>
        </p:txBody>
      </p:sp>
      <p:sp>
        <p:nvSpPr>
          <p:cNvPr id="633" name="Google Shape;633;p76"/>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b="1"/>
              <a:t>Reinforcement:</a:t>
            </a:r>
            <a:endParaRPr/>
          </a:p>
        </p:txBody>
      </p:sp>
      <p:sp>
        <p:nvSpPr>
          <p:cNvPr id="634" name="Google Shape;634;p76"/>
          <p:cNvSpPr txBox="1">
            <a:spLocks noGrp="1"/>
          </p:cNvSpPr>
          <p:nvPr>
            <p:ph type="body" idx="2"/>
          </p:nvPr>
        </p:nvSpPr>
        <p:spPr>
          <a:xfrm>
            <a:off x="405126" y="1764149"/>
            <a:ext cx="3478898" cy="2367600"/>
          </a:xfrm>
          <a:prstGeom prst="rect">
            <a:avLst/>
          </a:prstGeom>
          <a:noFill/>
          <a:ln>
            <a:noFill/>
          </a:ln>
        </p:spPr>
        <p:txBody>
          <a:bodyPr spcFirstLastPara="1" wrap="square" lIns="0" tIns="0" rIns="0" bIns="0" anchor="t" anchorCtr="0">
            <a:normAutofit/>
          </a:bodyPr>
          <a:lstStyle/>
          <a:p>
            <a:pPr marL="95250" lvl="0" indent="0" algn="l" rtl="0">
              <a:lnSpc>
                <a:spcPct val="100000"/>
              </a:lnSpc>
              <a:spcBef>
                <a:spcPts val="600"/>
              </a:spcBef>
              <a:spcAft>
                <a:spcPts val="0"/>
              </a:spcAft>
              <a:buSzPts val="2100"/>
              <a:buNone/>
            </a:pPr>
            <a:r>
              <a:rPr lang="en" sz="2000" b="1"/>
              <a:t>What is it...</a:t>
            </a:r>
            <a:endParaRPr/>
          </a:p>
          <a:p>
            <a:pPr marL="95250" lvl="0" indent="0" algn="l" rtl="0">
              <a:lnSpc>
                <a:spcPct val="100000"/>
              </a:lnSpc>
              <a:spcBef>
                <a:spcPts val="600"/>
              </a:spcBef>
              <a:spcAft>
                <a:spcPts val="0"/>
              </a:spcAft>
              <a:buSzPts val="2100"/>
              <a:buNone/>
            </a:pPr>
            <a:r>
              <a:rPr lang="en" sz="1800"/>
              <a:t>Reinforcers are rewards that we give to the child to signal to them that they have responded correctly and to encourage the child to respond that way again.</a:t>
            </a:r>
            <a:endParaRPr/>
          </a:p>
          <a:p>
            <a:pPr marL="95250" lvl="0" indent="0" algn="l" rtl="0">
              <a:lnSpc>
                <a:spcPct val="100000"/>
              </a:lnSpc>
              <a:spcBef>
                <a:spcPts val="600"/>
              </a:spcBef>
              <a:spcAft>
                <a:spcPts val="0"/>
              </a:spcAft>
              <a:buSzPts val="2100"/>
              <a:buNone/>
            </a:pPr>
            <a:endParaRPr/>
          </a:p>
        </p:txBody>
      </p:sp>
      <p:sp>
        <p:nvSpPr>
          <p:cNvPr id="635" name="Google Shape;635;p76"/>
          <p:cNvSpPr txBox="1"/>
          <p:nvPr/>
        </p:nvSpPr>
        <p:spPr>
          <a:xfrm>
            <a:off x="4319451" y="1886075"/>
            <a:ext cx="4431699" cy="2367600"/>
          </a:xfrm>
          <a:prstGeom prst="rect">
            <a:avLst/>
          </a:prstGeom>
          <a:noFill/>
          <a:ln>
            <a:noFill/>
          </a:ln>
        </p:spPr>
        <p:txBody>
          <a:bodyPr spcFirstLastPara="1" wrap="square" lIns="0" tIns="0" rIns="0" bIns="0" anchor="t" anchorCtr="0">
            <a:normAutofit fontScale="77500" lnSpcReduction="20000"/>
          </a:bodyPr>
          <a:lstStyle/>
          <a:p>
            <a:pPr marL="0" marR="0" lvl="0" indent="0" algn="l" rtl="0">
              <a:lnSpc>
                <a:spcPct val="100000"/>
              </a:lnSpc>
              <a:spcBef>
                <a:spcPts val="0"/>
              </a:spcBef>
              <a:spcAft>
                <a:spcPts val="0"/>
              </a:spcAft>
              <a:buClr>
                <a:srgbClr val="3A7E36"/>
              </a:buClr>
              <a:buSzPct val="104218"/>
              <a:buFont typeface="Noto Sans Symbols"/>
              <a:buNone/>
            </a:pPr>
            <a:r>
              <a:rPr lang="en" sz="2600" b="1" i="0" u="none" strike="noStrike" cap="none">
                <a:solidFill>
                  <a:schemeClr val="dk1"/>
                </a:solidFill>
                <a:latin typeface="Arial"/>
                <a:ea typeface="Arial"/>
                <a:cs typeface="Arial"/>
                <a:sym typeface="Arial"/>
              </a:rPr>
              <a:t>Why do we use it?</a:t>
            </a:r>
            <a:endParaRPr/>
          </a:p>
          <a:p>
            <a:pPr marL="457200" marR="0" lvl="0" indent="-361950" algn="l" rtl="0">
              <a:lnSpc>
                <a:spcPct val="100000"/>
              </a:lnSpc>
              <a:spcBef>
                <a:spcPts val="600"/>
              </a:spcBef>
              <a:spcAft>
                <a:spcPts val="0"/>
              </a:spcAft>
              <a:buClr>
                <a:srgbClr val="3A7E36"/>
              </a:buClr>
              <a:buSzPct val="117812"/>
              <a:buFont typeface="Noto Sans Symbols"/>
              <a:buChar char="▪"/>
            </a:pPr>
            <a:r>
              <a:rPr lang="en" sz="2300" b="0" i="0" u="none" strike="noStrike" cap="none">
                <a:solidFill>
                  <a:schemeClr val="dk1"/>
                </a:solidFill>
                <a:latin typeface="Arial"/>
                <a:ea typeface="Arial"/>
                <a:cs typeface="Arial"/>
                <a:sym typeface="Arial"/>
              </a:rPr>
              <a:t>Communication is often an area of difficulty for many students with severe disabilities, using reinforcement “tells” them that their response is correct</a:t>
            </a:r>
            <a:endParaRPr/>
          </a:p>
          <a:p>
            <a:pPr marL="457200" marR="0" lvl="0" indent="-361950" algn="l" rtl="0">
              <a:lnSpc>
                <a:spcPct val="100000"/>
              </a:lnSpc>
              <a:spcBef>
                <a:spcPts val="600"/>
              </a:spcBef>
              <a:spcAft>
                <a:spcPts val="0"/>
              </a:spcAft>
              <a:buClr>
                <a:srgbClr val="3A7E36"/>
              </a:buClr>
              <a:buSzPct val="117812"/>
              <a:buFont typeface="Noto Sans Symbols"/>
              <a:buChar char="▪"/>
            </a:pPr>
            <a:r>
              <a:rPr lang="en" sz="2300" b="0" i="0" u="none" strike="noStrike" cap="none">
                <a:solidFill>
                  <a:schemeClr val="dk1"/>
                </a:solidFill>
                <a:latin typeface="Arial"/>
                <a:ea typeface="Arial"/>
                <a:cs typeface="Arial"/>
                <a:sym typeface="Arial"/>
              </a:rPr>
              <a:t>Reinforcement provides motivation for the child to learn.  The goal is to make learning so reinforcing that the child looks forward to this time of day.</a:t>
            </a:r>
            <a:endParaRPr sz="2100" b="0" i="0" u="none" strike="noStrike" cap="none">
              <a:solidFill>
                <a:schemeClr val="dk1"/>
              </a:solidFill>
              <a:latin typeface="Arial"/>
              <a:ea typeface="Arial"/>
              <a:cs typeface="Arial"/>
              <a:sym typeface="Arial"/>
            </a:endParaRPr>
          </a:p>
        </p:txBody>
      </p:sp>
      <p:sp>
        <p:nvSpPr>
          <p:cNvPr id="636" name="Google Shape;636;p76"/>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55</a:t>
            </a:fld>
            <a:endParaRPr/>
          </a:p>
        </p:txBody>
      </p:sp>
      <p:sp>
        <p:nvSpPr>
          <p:cNvPr id="642" name="Google Shape;642;p7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Delivery of Instruction:  </a:t>
            </a:r>
            <a:r>
              <a:rPr lang="en" b="1"/>
              <a:t>Reinforcement</a:t>
            </a:r>
            <a:endParaRPr/>
          </a:p>
        </p:txBody>
      </p:sp>
      <p:sp>
        <p:nvSpPr>
          <p:cNvPr id="643" name="Google Shape;643;p77"/>
          <p:cNvSpPr txBox="1">
            <a:spLocks noGrp="1"/>
          </p:cNvSpPr>
          <p:nvPr>
            <p:ph type="subTitle" idx="1"/>
          </p:nvPr>
        </p:nvSpPr>
        <p:spPr>
          <a:xfrm>
            <a:off x="400050" y="1368677"/>
            <a:ext cx="4171950" cy="483193"/>
          </a:xfrm>
          <a:prstGeom prst="rect">
            <a:avLst/>
          </a:prstGeom>
          <a:solidFill>
            <a:srgbClr val="38761D"/>
          </a:solidFill>
          <a:ln>
            <a:noFill/>
          </a:ln>
        </p:spPr>
        <p:txBody>
          <a:bodyPr spcFirstLastPara="1" wrap="square" lIns="64000" tIns="64000" rIns="64000" bIns="64000" anchor="ctr" anchorCtr="0">
            <a:spAutoFit/>
          </a:bodyPr>
          <a:lstStyle/>
          <a:p>
            <a:pPr marL="0" lvl="0" indent="0" algn="ctr" rtl="0">
              <a:lnSpc>
                <a:spcPct val="100000"/>
              </a:lnSpc>
              <a:spcBef>
                <a:spcPts val="600"/>
              </a:spcBef>
              <a:spcAft>
                <a:spcPts val="0"/>
              </a:spcAft>
              <a:buSzPts val="1800"/>
              <a:buNone/>
            </a:pPr>
            <a:r>
              <a:rPr lang="en" b="1"/>
              <a:t>What can be used for reinforcement?</a:t>
            </a:r>
            <a:endParaRPr/>
          </a:p>
        </p:txBody>
      </p:sp>
      <p:sp>
        <p:nvSpPr>
          <p:cNvPr id="644" name="Google Shape;644;p77"/>
          <p:cNvSpPr txBox="1">
            <a:spLocks noGrp="1"/>
          </p:cNvSpPr>
          <p:nvPr>
            <p:ph type="body" idx="2"/>
          </p:nvPr>
        </p:nvSpPr>
        <p:spPr>
          <a:xfrm>
            <a:off x="405125" y="1886075"/>
            <a:ext cx="3988200" cy="2367600"/>
          </a:xfrm>
          <a:prstGeom prst="rect">
            <a:avLst/>
          </a:prstGeom>
          <a:noFill/>
          <a:ln>
            <a:noFill/>
          </a:ln>
        </p:spPr>
        <p:txBody>
          <a:bodyPr spcFirstLastPara="1" wrap="square" lIns="0" tIns="0" rIns="0" bIns="0" anchor="t" anchorCtr="0">
            <a:normAutofit fontScale="92500" lnSpcReduction="10000"/>
          </a:bodyPr>
          <a:lstStyle/>
          <a:p>
            <a:pPr marL="457200" lvl="0" indent="-361950" algn="l" rtl="0">
              <a:lnSpc>
                <a:spcPct val="100000"/>
              </a:lnSpc>
              <a:spcBef>
                <a:spcPts val="600"/>
              </a:spcBef>
              <a:spcAft>
                <a:spcPts val="0"/>
              </a:spcAft>
              <a:buSzPct val="108108"/>
              <a:buChar char="▪"/>
            </a:pPr>
            <a:r>
              <a:rPr lang="en"/>
              <a:t>Food or drink</a:t>
            </a:r>
            <a:endParaRPr/>
          </a:p>
          <a:p>
            <a:pPr marL="457200" lvl="0" indent="-361950" algn="l" rtl="0">
              <a:lnSpc>
                <a:spcPct val="100000"/>
              </a:lnSpc>
              <a:spcBef>
                <a:spcPts val="600"/>
              </a:spcBef>
              <a:spcAft>
                <a:spcPts val="0"/>
              </a:spcAft>
              <a:buSzPct val="108108"/>
              <a:buChar char="▪"/>
            </a:pPr>
            <a:r>
              <a:rPr lang="en"/>
              <a:t>Toys</a:t>
            </a:r>
            <a:endParaRPr/>
          </a:p>
          <a:p>
            <a:pPr marL="457200" lvl="0" indent="-361950" algn="l" rtl="0">
              <a:lnSpc>
                <a:spcPct val="100000"/>
              </a:lnSpc>
              <a:spcBef>
                <a:spcPts val="600"/>
              </a:spcBef>
              <a:spcAft>
                <a:spcPts val="0"/>
              </a:spcAft>
              <a:buSzPct val="108108"/>
              <a:buChar char="▪"/>
            </a:pPr>
            <a:r>
              <a:rPr lang="en"/>
              <a:t>Physical Touch</a:t>
            </a:r>
            <a:endParaRPr/>
          </a:p>
          <a:p>
            <a:pPr marL="457200" lvl="0" indent="-361950" algn="l" rtl="0">
              <a:lnSpc>
                <a:spcPct val="100000"/>
              </a:lnSpc>
              <a:spcBef>
                <a:spcPts val="600"/>
              </a:spcBef>
              <a:spcAft>
                <a:spcPts val="0"/>
              </a:spcAft>
              <a:buSzPct val="108108"/>
              <a:buChar char="▪"/>
            </a:pPr>
            <a:r>
              <a:rPr lang="en"/>
              <a:t>Verbal Praise</a:t>
            </a:r>
            <a:endParaRPr/>
          </a:p>
          <a:p>
            <a:pPr marL="457200" lvl="0" indent="-361950" algn="l" rtl="0">
              <a:lnSpc>
                <a:spcPct val="100000"/>
              </a:lnSpc>
              <a:spcBef>
                <a:spcPts val="600"/>
              </a:spcBef>
              <a:spcAft>
                <a:spcPts val="0"/>
              </a:spcAft>
              <a:buSzPct val="108108"/>
              <a:buChar char="▪"/>
            </a:pPr>
            <a:r>
              <a:rPr lang="en"/>
              <a:t>Activities</a:t>
            </a:r>
            <a:endParaRPr/>
          </a:p>
          <a:p>
            <a:pPr marL="457200" lvl="0" indent="-361950" algn="l" rtl="0">
              <a:lnSpc>
                <a:spcPct val="100000"/>
              </a:lnSpc>
              <a:spcBef>
                <a:spcPts val="600"/>
              </a:spcBef>
              <a:spcAft>
                <a:spcPts val="0"/>
              </a:spcAft>
              <a:buSzPct val="108108"/>
              <a:buChar char="▪"/>
            </a:pPr>
            <a:r>
              <a:rPr lang="en"/>
              <a:t>Ending the Task</a:t>
            </a:r>
            <a:endParaRPr/>
          </a:p>
          <a:p>
            <a:pPr marL="457200" lvl="0" indent="-361950" algn="l" rtl="0">
              <a:lnSpc>
                <a:spcPct val="100000"/>
              </a:lnSpc>
              <a:spcBef>
                <a:spcPts val="600"/>
              </a:spcBef>
              <a:spcAft>
                <a:spcPts val="0"/>
              </a:spcAft>
              <a:buSzPct val="108108"/>
              <a:buChar char="▪"/>
            </a:pPr>
            <a:r>
              <a:rPr lang="en"/>
              <a:t>Counters/Tokens</a:t>
            </a:r>
            <a:endParaRPr/>
          </a:p>
        </p:txBody>
      </p:sp>
      <p:sp>
        <p:nvSpPr>
          <p:cNvPr id="645" name="Google Shape;645;p77"/>
          <p:cNvSpPr txBox="1">
            <a:spLocks noGrp="1"/>
          </p:cNvSpPr>
          <p:nvPr>
            <p:ph type="subTitle" idx="3"/>
          </p:nvPr>
        </p:nvSpPr>
        <p:spPr>
          <a:xfrm>
            <a:off x="4749600" y="1368676"/>
            <a:ext cx="4000500" cy="483193"/>
          </a:xfrm>
          <a:prstGeom prst="rect">
            <a:avLst/>
          </a:prstGeom>
          <a:solidFill>
            <a:schemeClr val="dk2"/>
          </a:solidFill>
          <a:ln>
            <a:noFill/>
          </a:ln>
        </p:spPr>
        <p:txBody>
          <a:bodyPr spcFirstLastPara="1" wrap="square" lIns="64000" tIns="64000" rIns="64000" bIns="64000" anchor="ctr" anchorCtr="0">
            <a:spAutoFit/>
          </a:bodyPr>
          <a:lstStyle/>
          <a:p>
            <a:pPr marL="457200" lvl="0" indent="-361950" algn="l" rtl="0">
              <a:lnSpc>
                <a:spcPct val="100000"/>
              </a:lnSpc>
              <a:spcBef>
                <a:spcPts val="600"/>
              </a:spcBef>
              <a:spcAft>
                <a:spcPts val="0"/>
              </a:spcAft>
              <a:buClr>
                <a:srgbClr val="FFFFFF"/>
              </a:buClr>
              <a:buSzPts val="1800"/>
              <a:buNone/>
            </a:pPr>
            <a:r>
              <a:rPr lang="en" b="1"/>
              <a:t>How do we use reinforcement?</a:t>
            </a:r>
            <a:endParaRPr/>
          </a:p>
        </p:txBody>
      </p:sp>
      <p:sp>
        <p:nvSpPr>
          <p:cNvPr id="646" name="Google Shape;646;p77"/>
          <p:cNvSpPr txBox="1">
            <a:spLocks noGrp="1"/>
          </p:cNvSpPr>
          <p:nvPr>
            <p:ph type="body" idx="4"/>
          </p:nvPr>
        </p:nvSpPr>
        <p:spPr>
          <a:xfrm>
            <a:off x="4749600" y="1886075"/>
            <a:ext cx="3988200" cy="2367600"/>
          </a:xfrm>
          <a:prstGeom prst="rect">
            <a:avLst/>
          </a:prstGeom>
          <a:noFill/>
          <a:ln>
            <a:noFill/>
          </a:ln>
        </p:spPr>
        <p:txBody>
          <a:bodyPr spcFirstLastPara="1" wrap="square" lIns="0" tIns="0" rIns="0" bIns="0" anchor="t" anchorCtr="0">
            <a:normAutofit fontScale="77500" lnSpcReduction="20000"/>
          </a:bodyPr>
          <a:lstStyle/>
          <a:p>
            <a:pPr marL="457200" lvl="0" indent="-361950" algn="l" rtl="0">
              <a:lnSpc>
                <a:spcPct val="100000"/>
              </a:lnSpc>
              <a:spcBef>
                <a:spcPts val="600"/>
              </a:spcBef>
              <a:spcAft>
                <a:spcPts val="0"/>
              </a:spcAft>
              <a:buSzPct val="129032"/>
              <a:buChar char="▪"/>
            </a:pPr>
            <a:r>
              <a:rPr lang="en"/>
              <a:t>Must be provided immediately after the desired response</a:t>
            </a:r>
            <a:endParaRPr/>
          </a:p>
          <a:p>
            <a:pPr marL="457200" lvl="0" indent="-361950" algn="l" rtl="0">
              <a:lnSpc>
                <a:spcPct val="100000"/>
              </a:lnSpc>
              <a:spcBef>
                <a:spcPts val="600"/>
              </a:spcBef>
              <a:spcAft>
                <a:spcPts val="0"/>
              </a:spcAft>
              <a:buSzPct val="129032"/>
              <a:buChar char="▪"/>
            </a:pPr>
            <a:r>
              <a:rPr lang="en"/>
              <a:t>Must be delivered in an enthusiastic and involved manner</a:t>
            </a:r>
            <a:endParaRPr/>
          </a:p>
          <a:p>
            <a:pPr marL="457200" lvl="0" indent="-361950" algn="l" rtl="0">
              <a:lnSpc>
                <a:spcPct val="100000"/>
              </a:lnSpc>
              <a:spcBef>
                <a:spcPts val="600"/>
              </a:spcBef>
              <a:spcAft>
                <a:spcPts val="0"/>
              </a:spcAft>
              <a:buSzPct val="129032"/>
              <a:buChar char="▪"/>
            </a:pPr>
            <a:r>
              <a:rPr lang="en"/>
              <a:t>Reinforcement must be varied:</a:t>
            </a:r>
            <a:endParaRPr/>
          </a:p>
          <a:p>
            <a:pPr marL="914400" lvl="1" indent="-342900" algn="l" rtl="0">
              <a:lnSpc>
                <a:spcPct val="100000"/>
              </a:lnSpc>
              <a:spcBef>
                <a:spcPts val="1000"/>
              </a:spcBef>
              <a:spcAft>
                <a:spcPts val="0"/>
              </a:spcAft>
              <a:buSzPct val="129032"/>
              <a:buChar char="▪"/>
            </a:pPr>
            <a:r>
              <a:rPr lang="en"/>
              <a:t>We must constantly change reinforcers</a:t>
            </a:r>
            <a:endParaRPr/>
          </a:p>
          <a:p>
            <a:pPr marL="914400" lvl="1" indent="-342900" algn="l" rtl="0">
              <a:lnSpc>
                <a:spcPct val="100000"/>
              </a:lnSpc>
              <a:spcBef>
                <a:spcPts val="1000"/>
              </a:spcBef>
              <a:spcAft>
                <a:spcPts val="0"/>
              </a:spcAft>
              <a:buSzPct val="129032"/>
              <a:buChar char="▪"/>
            </a:pPr>
            <a:r>
              <a:rPr lang="en"/>
              <a:t>We must vary the intensity of the reinforcer based on how the child responds (differential reinforcement)</a:t>
            </a:r>
            <a:endParaRPr/>
          </a:p>
          <a:p>
            <a:pPr marL="457200" lvl="0" indent="-228600" algn="l" rtl="0">
              <a:lnSpc>
                <a:spcPct val="100000"/>
              </a:lnSpc>
              <a:spcBef>
                <a:spcPts val="600"/>
              </a:spcBef>
              <a:spcAft>
                <a:spcPts val="0"/>
              </a:spcAft>
              <a:buSzPct val="129032"/>
              <a:buNone/>
            </a:pPr>
            <a:endParaRPr/>
          </a:p>
          <a:p>
            <a:pPr marL="457200" lvl="0" indent="-228600" algn="l" rtl="0">
              <a:lnSpc>
                <a:spcPct val="100000"/>
              </a:lnSpc>
              <a:spcBef>
                <a:spcPts val="600"/>
              </a:spcBef>
              <a:spcAft>
                <a:spcPts val="0"/>
              </a:spcAft>
              <a:buSzPct val="129032"/>
              <a:buNone/>
            </a:pPr>
            <a:endParaRPr/>
          </a:p>
        </p:txBody>
      </p:sp>
      <p:sp>
        <p:nvSpPr>
          <p:cNvPr id="647" name="Google Shape;647;p77"/>
          <p:cNvSpPr txBox="1">
            <a:spLocks noGrp="1"/>
          </p:cNvSpPr>
          <p:nvPr>
            <p:ph type="body" idx="5"/>
          </p:nvPr>
        </p:nvSpPr>
        <p:spPr>
          <a:xfrm>
            <a:off x="405125" y="4426378"/>
            <a:ext cx="8338800" cy="317071"/>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400" b="1"/>
              <a:t>Video Example of Reinforcement:  </a:t>
            </a:r>
            <a:r>
              <a:rPr lang="en" sz="1400" u="sng">
                <a:solidFill>
                  <a:schemeClr val="hlink"/>
                </a:solidFill>
                <a:hlinkClick r:id="rId3"/>
              </a:rPr>
              <a:t>https://www.youtube.com/watch?v=crFjZlWWZo0&amp;t=339s</a:t>
            </a:r>
            <a:endParaRPr sz="1400"/>
          </a:p>
          <a:p>
            <a:pPr marL="114300" lvl="0" indent="0" algn="l" rtl="0">
              <a:lnSpc>
                <a:spcPct val="100000"/>
              </a:lnSpc>
              <a:spcBef>
                <a:spcPts val="600"/>
              </a:spcBef>
              <a:spcAft>
                <a:spcPts val="0"/>
              </a:spcAft>
              <a:buSzPts val="18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56</a:t>
            </a:fld>
            <a:endParaRPr/>
          </a:p>
        </p:txBody>
      </p:sp>
      <p:sp>
        <p:nvSpPr>
          <p:cNvPr id="653" name="Google Shape;653;p7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Delivery of Instruction:  </a:t>
            </a:r>
            <a:r>
              <a:rPr lang="en" b="1"/>
              <a:t>Reinforcement </a:t>
            </a:r>
            <a:r>
              <a:rPr lang="en" sz="1600" i="1"/>
              <a:t>continued…</a:t>
            </a:r>
            <a:endParaRPr/>
          </a:p>
        </p:txBody>
      </p:sp>
      <p:sp>
        <p:nvSpPr>
          <p:cNvPr id="654" name="Google Shape;654;p78"/>
          <p:cNvSpPr txBox="1">
            <a:spLocks noGrp="1"/>
          </p:cNvSpPr>
          <p:nvPr>
            <p:ph type="subTitle" idx="1"/>
          </p:nvPr>
        </p:nvSpPr>
        <p:spPr>
          <a:xfrm>
            <a:off x="400050" y="1268650"/>
            <a:ext cx="4171950" cy="683248"/>
          </a:xfrm>
          <a:prstGeom prst="rect">
            <a:avLst/>
          </a:prstGeom>
          <a:solidFill>
            <a:srgbClr val="38761D"/>
          </a:solidFill>
          <a:ln>
            <a:noFill/>
          </a:ln>
        </p:spPr>
        <p:txBody>
          <a:bodyPr spcFirstLastPara="1" wrap="square" lIns="64000" tIns="64000" rIns="64000" bIns="64000" anchor="ctr" anchorCtr="0">
            <a:spAutoFit/>
          </a:bodyPr>
          <a:lstStyle/>
          <a:p>
            <a:pPr marL="0" lvl="0" indent="0" algn="l" rtl="0">
              <a:lnSpc>
                <a:spcPct val="100000"/>
              </a:lnSpc>
              <a:spcBef>
                <a:spcPts val="0"/>
              </a:spcBef>
              <a:spcAft>
                <a:spcPts val="0"/>
              </a:spcAft>
              <a:buSzPts val="1800"/>
              <a:buNone/>
            </a:pPr>
            <a:r>
              <a:rPr lang="en" b="1"/>
              <a:t>How do we know what to use for reinforcement?</a:t>
            </a:r>
            <a:endParaRPr/>
          </a:p>
        </p:txBody>
      </p:sp>
      <p:sp>
        <p:nvSpPr>
          <p:cNvPr id="655" name="Google Shape;655;p78"/>
          <p:cNvSpPr txBox="1">
            <a:spLocks noGrp="1"/>
          </p:cNvSpPr>
          <p:nvPr>
            <p:ph type="body" idx="2"/>
          </p:nvPr>
        </p:nvSpPr>
        <p:spPr>
          <a:xfrm>
            <a:off x="405125" y="1981874"/>
            <a:ext cx="3988200" cy="2367600"/>
          </a:xfrm>
          <a:prstGeom prst="rect">
            <a:avLst/>
          </a:prstGeom>
          <a:noFill/>
          <a:ln>
            <a:noFill/>
          </a:ln>
        </p:spPr>
        <p:txBody>
          <a:bodyPr spcFirstLastPara="1" wrap="square" lIns="0" tIns="0" rIns="0" bIns="0" anchor="t" anchorCtr="0">
            <a:normAutofit fontScale="77500" lnSpcReduction="20000"/>
          </a:bodyPr>
          <a:lstStyle/>
          <a:p>
            <a:pPr marL="457200" lvl="0" indent="-361950" algn="l" rtl="0">
              <a:lnSpc>
                <a:spcPct val="100000"/>
              </a:lnSpc>
              <a:spcBef>
                <a:spcPts val="600"/>
              </a:spcBef>
              <a:spcAft>
                <a:spcPts val="0"/>
              </a:spcAft>
              <a:buSzPct val="129032"/>
              <a:buChar char="▪"/>
            </a:pPr>
            <a:r>
              <a:rPr lang="en"/>
              <a:t>Reinforcement Assessment:  We must constantly looking for reinforcers so we have a wide variety from which to choose.</a:t>
            </a:r>
            <a:endParaRPr/>
          </a:p>
          <a:p>
            <a:pPr marL="914400" lvl="1" indent="-342900" algn="l" rtl="0">
              <a:lnSpc>
                <a:spcPct val="100000"/>
              </a:lnSpc>
              <a:spcBef>
                <a:spcPts val="1000"/>
              </a:spcBef>
              <a:spcAft>
                <a:spcPts val="0"/>
              </a:spcAft>
              <a:buSzPct val="129032"/>
              <a:buChar char="▪"/>
            </a:pPr>
            <a:r>
              <a:rPr lang="en"/>
              <a:t>Observe what the child likes to do during natural play</a:t>
            </a:r>
            <a:endParaRPr/>
          </a:p>
          <a:p>
            <a:pPr marL="914400" lvl="1" indent="-342900" algn="l" rtl="0">
              <a:lnSpc>
                <a:spcPct val="100000"/>
              </a:lnSpc>
              <a:spcBef>
                <a:spcPts val="1000"/>
              </a:spcBef>
              <a:spcAft>
                <a:spcPts val="0"/>
              </a:spcAft>
              <a:buSzPct val="129032"/>
              <a:buChar char="▪"/>
            </a:pPr>
            <a:r>
              <a:rPr lang="en"/>
              <a:t>Modify a child’s self-stimulating behaviors so they are non-disruptive and socially acceptable</a:t>
            </a:r>
            <a:endParaRPr/>
          </a:p>
          <a:p>
            <a:pPr marL="914400" lvl="1" indent="-342900" algn="l" rtl="0">
              <a:lnSpc>
                <a:spcPct val="100000"/>
              </a:lnSpc>
              <a:spcBef>
                <a:spcPts val="1000"/>
              </a:spcBef>
              <a:spcAft>
                <a:spcPts val="0"/>
              </a:spcAft>
              <a:buSzPct val="129032"/>
              <a:buChar char="▪"/>
            </a:pPr>
            <a:r>
              <a:rPr lang="en"/>
              <a:t>Use a reinforcement survey</a:t>
            </a:r>
            <a:endParaRPr/>
          </a:p>
          <a:p>
            <a:pPr marL="457200" lvl="0" indent="-228600" algn="l" rtl="0">
              <a:lnSpc>
                <a:spcPct val="100000"/>
              </a:lnSpc>
              <a:spcBef>
                <a:spcPts val="600"/>
              </a:spcBef>
              <a:spcAft>
                <a:spcPts val="0"/>
              </a:spcAft>
              <a:buSzPct val="129032"/>
              <a:buNone/>
            </a:pPr>
            <a:endParaRPr/>
          </a:p>
          <a:p>
            <a:pPr marL="457200" lvl="0" indent="-228600" algn="l" rtl="0">
              <a:lnSpc>
                <a:spcPct val="100000"/>
              </a:lnSpc>
              <a:spcBef>
                <a:spcPts val="600"/>
              </a:spcBef>
              <a:spcAft>
                <a:spcPts val="0"/>
              </a:spcAft>
              <a:buSzPct val="129032"/>
              <a:buNone/>
            </a:pPr>
            <a:endParaRPr/>
          </a:p>
        </p:txBody>
      </p:sp>
      <p:sp>
        <p:nvSpPr>
          <p:cNvPr id="656" name="Google Shape;656;p78"/>
          <p:cNvSpPr txBox="1">
            <a:spLocks noGrp="1"/>
          </p:cNvSpPr>
          <p:nvPr>
            <p:ph type="subTitle" idx="3"/>
          </p:nvPr>
        </p:nvSpPr>
        <p:spPr>
          <a:xfrm>
            <a:off x="4749600" y="1268650"/>
            <a:ext cx="4000500" cy="683248"/>
          </a:xfrm>
          <a:prstGeom prst="rect">
            <a:avLst/>
          </a:prstGeom>
          <a:solidFill>
            <a:schemeClr val="dk2"/>
          </a:solidFill>
          <a:ln>
            <a:noFill/>
          </a:ln>
        </p:spPr>
        <p:txBody>
          <a:bodyPr spcFirstLastPara="1" wrap="square" lIns="64000" tIns="64000" rIns="64000" bIns="64000" anchor="ctr" anchorCtr="0">
            <a:spAutoFit/>
          </a:bodyPr>
          <a:lstStyle/>
          <a:p>
            <a:pPr marL="0" lvl="0" indent="0" algn="l" rtl="0">
              <a:lnSpc>
                <a:spcPct val="100000"/>
              </a:lnSpc>
              <a:spcBef>
                <a:spcPts val="0"/>
              </a:spcBef>
              <a:spcAft>
                <a:spcPts val="0"/>
              </a:spcAft>
              <a:buSzPts val="1800"/>
              <a:buNone/>
            </a:pPr>
            <a:r>
              <a:rPr lang="en" b="1"/>
              <a:t>Schedules for Reinforcement:</a:t>
            </a:r>
            <a:endParaRPr/>
          </a:p>
        </p:txBody>
      </p:sp>
      <p:sp>
        <p:nvSpPr>
          <p:cNvPr id="657" name="Google Shape;657;p78"/>
          <p:cNvSpPr txBox="1">
            <a:spLocks noGrp="1"/>
          </p:cNvSpPr>
          <p:nvPr>
            <p:ph type="body" idx="4"/>
          </p:nvPr>
        </p:nvSpPr>
        <p:spPr>
          <a:xfrm>
            <a:off x="4749600" y="1981873"/>
            <a:ext cx="3988200" cy="2540303"/>
          </a:xfrm>
          <a:prstGeom prst="rect">
            <a:avLst/>
          </a:prstGeom>
          <a:noFill/>
          <a:ln>
            <a:noFill/>
          </a:ln>
        </p:spPr>
        <p:txBody>
          <a:bodyPr spcFirstLastPara="1" wrap="square" lIns="0" tIns="0" rIns="0" bIns="0" anchor="t" anchorCtr="0">
            <a:normAutofit fontScale="70000" lnSpcReduction="20000"/>
          </a:bodyPr>
          <a:lstStyle/>
          <a:p>
            <a:pPr marL="95250" lvl="0" indent="0" algn="l" rtl="0">
              <a:lnSpc>
                <a:spcPct val="100000"/>
              </a:lnSpc>
              <a:spcBef>
                <a:spcPts val="600"/>
              </a:spcBef>
              <a:spcAft>
                <a:spcPts val="0"/>
              </a:spcAft>
              <a:buSzPct val="142857"/>
              <a:buNone/>
            </a:pPr>
            <a:r>
              <a:rPr lang="en"/>
              <a:t>Behavior is shaped through process of continuous reinforcement of successive approximations of the targeted behavior</a:t>
            </a:r>
            <a:endParaRPr/>
          </a:p>
          <a:p>
            <a:pPr marL="95250" lvl="0" indent="0" algn="l" rtl="0">
              <a:lnSpc>
                <a:spcPct val="100000"/>
              </a:lnSpc>
              <a:spcBef>
                <a:spcPts val="600"/>
              </a:spcBef>
              <a:spcAft>
                <a:spcPts val="0"/>
              </a:spcAft>
              <a:buSzPct val="142857"/>
              <a:buNone/>
            </a:pPr>
            <a:r>
              <a:rPr lang="en"/>
              <a:t>Intermittent Schedule of reinforcement where reinforcement is provided only some of the time.  </a:t>
            </a:r>
            <a:endParaRPr/>
          </a:p>
          <a:p>
            <a:pPr marL="457200" lvl="0" indent="-361950" algn="l" rtl="0">
              <a:lnSpc>
                <a:spcPct val="100000"/>
              </a:lnSpc>
              <a:spcBef>
                <a:spcPts val="600"/>
              </a:spcBef>
              <a:spcAft>
                <a:spcPts val="0"/>
              </a:spcAft>
              <a:buSzPct val="142857"/>
              <a:buChar char="▪"/>
            </a:pPr>
            <a:r>
              <a:rPr lang="en"/>
              <a:t>Fixed (consistent) Ratio (amount of responses - like a ration of food)</a:t>
            </a:r>
            <a:endParaRPr/>
          </a:p>
          <a:p>
            <a:pPr marL="457200" lvl="0" indent="-361950" algn="l" rtl="0">
              <a:lnSpc>
                <a:spcPct val="100000"/>
              </a:lnSpc>
              <a:spcBef>
                <a:spcPts val="600"/>
              </a:spcBef>
              <a:spcAft>
                <a:spcPts val="0"/>
              </a:spcAft>
              <a:buSzPct val="142857"/>
              <a:buChar char="▪"/>
            </a:pPr>
            <a:r>
              <a:rPr lang="en"/>
              <a:t>Fixed Interval (time)</a:t>
            </a:r>
            <a:endParaRPr/>
          </a:p>
          <a:p>
            <a:pPr marL="457200" lvl="0" indent="-361950" algn="l" rtl="0">
              <a:lnSpc>
                <a:spcPct val="100000"/>
              </a:lnSpc>
              <a:spcBef>
                <a:spcPts val="600"/>
              </a:spcBef>
              <a:spcAft>
                <a:spcPts val="0"/>
              </a:spcAft>
              <a:buSzPct val="142857"/>
              <a:buChar char="▪"/>
            </a:pPr>
            <a:r>
              <a:rPr lang="en"/>
              <a:t>Variable (inconsistent) Ratio</a:t>
            </a:r>
            <a:endParaRPr/>
          </a:p>
          <a:p>
            <a:pPr marL="457200" lvl="0" indent="-361950" algn="l" rtl="0">
              <a:lnSpc>
                <a:spcPct val="100000"/>
              </a:lnSpc>
              <a:spcBef>
                <a:spcPts val="600"/>
              </a:spcBef>
              <a:spcAft>
                <a:spcPts val="0"/>
              </a:spcAft>
              <a:buSzPct val="142857"/>
              <a:buChar char="▪"/>
            </a:pPr>
            <a:r>
              <a:rPr lang="en"/>
              <a:t>Variable (inconsistent) Interval</a:t>
            </a:r>
            <a:endParaRPr/>
          </a:p>
        </p:txBody>
      </p:sp>
      <p:sp>
        <p:nvSpPr>
          <p:cNvPr id="658" name="Google Shape;658;p78"/>
          <p:cNvSpPr txBox="1">
            <a:spLocks noGrp="1"/>
          </p:cNvSpPr>
          <p:nvPr>
            <p:ph type="body" idx="5"/>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57</a:t>
            </a:fld>
            <a:endParaRPr/>
          </a:p>
        </p:txBody>
      </p:sp>
      <p:sp>
        <p:nvSpPr>
          <p:cNvPr id="664" name="Google Shape;664;p79"/>
          <p:cNvSpPr txBox="1">
            <a:spLocks noGrp="1"/>
          </p:cNvSpPr>
          <p:nvPr>
            <p:ph type="title"/>
          </p:nvPr>
        </p:nvSpPr>
        <p:spPr>
          <a:xfrm>
            <a:off x="0" y="400051"/>
            <a:ext cx="9144000" cy="795922"/>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a:t>Delivery of Instruction:  </a:t>
            </a:r>
            <a:br>
              <a:rPr lang="en"/>
            </a:br>
            <a:r>
              <a:rPr lang="en" b="1"/>
              <a:t>Generalization &amp; Maintenance</a:t>
            </a:r>
            <a:endParaRPr/>
          </a:p>
        </p:txBody>
      </p:sp>
      <p:sp>
        <p:nvSpPr>
          <p:cNvPr id="665" name="Google Shape;665;p79"/>
          <p:cNvSpPr txBox="1">
            <a:spLocks noGrp="1"/>
          </p:cNvSpPr>
          <p:nvPr>
            <p:ph type="subTitle" idx="1"/>
          </p:nvPr>
        </p:nvSpPr>
        <p:spPr>
          <a:xfrm>
            <a:off x="400050" y="1368677"/>
            <a:ext cx="4171950" cy="483193"/>
          </a:xfrm>
          <a:prstGeom prst="rect">
            <a:avLst/>
          </a:prstGeom>
          <a:solidFill>
            <a:srgbClr val="38761D"/>
          </a:solidFill>
          <a:ln>
            <a:noFill/>
          </a:ln>
        </p:spPr>
        <p:txBody>
          <a:bodyPr spcFirstLastPara="1" wrap="square" lIns="64000" tIns="64000" rIns="64000" bIns="64000" anchor="ctr" anchorCtr="0">
            <a:spAutoFit/>
          </a:bodyPr>
          <a:lstStyle/>
          <a:p>
            <a:pPr marL="0" lvl="0" indent="0" algn="l" rtl="0">
              <a:lnSpc>
                <a:spcPct val="100000"/>
              </a:lnSpc>
              <a:spcBef>
                <a:spcPts val="600"/>
              </a:spcBef>
              <a:spcAft>
                <a:spcPts val="0"/>
              </a:spcAft>
              <a:buSzPts val="1800"/>
              <a:buNone/>
            </a:pPr>
            <a:r>
              <a:rPr lang="en" b="1"/>
              <a:t>What is it…</a:t>
            </a:r>
            <a:endParaRPr/>
          </a:p>
        </p:txBody>
      </p:sp>
      <p:sp>
        <p:nvSpPr>
          <p:cNvPr id="666" name="Google Shape;666;p79"/>
          <p:cNvSpPr txBox="1">
            <a:spLocks noGrp="1"/>
          </p:cNvSpPr>
          <p:nvPr>
            <p:ph type="body" idx="2"/>
          </p:nvPr>
        </p:nvSpPr>
        <p:spPr>
          <a:xfrm>
            <a:off x="405125" y="1886075"/>
            <a:ext cx="3988200" cy="2367600"/>
          </a:xfrm>
          <a:prstGeom prst="rect">
            <a:avLst/>
          </a:prstGeom>
          <a:noFill/>
          <a:ln>
            <a:noFill/>
          </a:ln>
        </p:spPr>
        <p:txBody>
          <a:bodyPr spcFirstLastPara="1" wrap="square" lIns="0" tIns="0" rIns="0" bIns="0" anchor="t" anchorCtr="0">
            <a:normAutofit fontScale="85000" lnSpcReduction="20000"/>
          </a:bodyPr>
          <a:lstStyle/>
          <a:p>
            <a:pPr marL="95250" lvl="0" indent="0" algn="l" rtl="0">
              <a:lnSpc>
                <a:spcPct val="100000"/>
              </a:lnSpc>
              <a:spcBef>
                <a:spcPts val="600"/>
              </a:spcBef>
              <a:spcAft>
                <a:spcPts val="0"/>
              </a:spcAft>
              <a:buSzPct val="117647"/>
              <a:buNone/>
            </a:pPr>
            <a:r>
              <a:rPr lang="en" b="1"/>
              <a:t>Generalization</a:t>
            </a:r>
            <a:r>
              <a:rPr lang="en"/>
              <a:t> happens when the child is able to perform the skill across new &amp; novel situations</a:t>
            </a:r>
            <a:endParaRPr/>
          </a:p>
          <a:p>
            <a:pPr marL="95250" lvl="0" indent="0" algn="l" rtl="0">
              <a:lnSpc>
                <a:spcPct val="100000"/>
              </a:lnSpc>
              <a:spcBef>
                <a:spcPts val="600"/>
              </a:spcBef>
              <a:spcAft>
                <a:spcPts val="0"/>
              </a:spcAft>
              <a:buSzPct val="117647"/>
              <a:buNone/>
            </a:pPr>
            <a:r>
              <a:rPr lang="en"/>
              <a:t>Students need to generalize across:</a:t>
            </a:r>
            <a:endParaRPr/>
          </a:p>
          <a:p>
            <a:pPr marL="457200" lvl="0" indent="-361950" algn="l" rtl="0">
              <a:lnSpc>
                <a:spcPct val="100000"/>
              </a:lnSpc>
              <a:spcBef>
                <a:spcPts val="600"/>
              </a:spcBef>
              <a:spcAft>
                <a:spcPts val="0"/>
              </a:spcAft>
              <a:buSzPct val="117647"/>
              <a:buChar char="▪"/>
            </a:pPr>
            <a:r>
              <a:rPr lang="en"/>
              <a:t>People</a:t>
            </a:r>
            <a:endParaRPr/>
          </a:p>
          <a:p>
            <a:pPr marL="457200" lvl="0" indent="-361950" algn="l" rtl="0">
              <a:lnSpc>
                <a:spcPct val="100000"/>
              </a:lnSpc>
              <a:spcBef>
                <a:spcPts val="600"/>
              </a:spcBef>
              <a:spcAft>
                <a:spcPts val="0"/>
              </a:spcAft>
              <a:buSzPct val="117647"/>
              <a:buChar char="▪"/>
            </a:pPr>
            <a:r>
              <a:rPr lang="en"/>
              <a:t>Settings</a:t>
            </a:r>
            <a:endParaRPr/>
          </a:p>
          <a:p>
            <a:pPr marL="457200" lvl="0" indent="-361950" algn="l" rtl="0">
              <a:lnSpc>
                <a:spcPct val="100000"/>
              </a:lnSpc>
              <a:spcBef>
                <a:spcPts val="600"/>
              </a:spcBef>
              <a:spcAft>
                <a:spcPts val="0"/>
              </a:spcAft>
              <a:buSzPct val="117647"/>
              <a:buChar char="▪"/>
            </a:pPr>
            <a:r>
              <a:rPr lang="en"/>
              <a:t>Stimuli</a:t>
            </a:r>
            <a:endParaRPr/>
          </a:p>
          <a:p>
            <a:pPr marL="457200" lvl="0" indent="-361950" algn="l" rtl="0">
              <a:lnSpc>
                <a:spcPct val="100000"/>
              </a:lnSpc>
              <a:spcBef>
                <a:spcPts val="600"/>
              </a:spcBef>
              <a:spcAft>
                <a:spcPts val="0"/>
              </a:spcAft>
              <a:buSzPct val="117647"/>
              <a:buChar char="▪"/>
            </a:pPr>
            <a:r>
              <a:rPr lang="en"/>
              <a:t>Responses </a:t>
            </a:r>
            <a:endParaRPr/>
          </a:p>
          <a:p>
            <a:pPr marL="95250" lvl="0" indent="0" algn="l" rtl="0">
              <a:lnSpc>
                <a:spcPct val="100000"/>
              </a:lnSpc>
              <a:spcBef>
                <a:spcPts val="600"/>
              </a:spcBef>
              <a:spcAft>
                <a:spcPts val="0"/>
              </a:spcAft>
              <a:buSzPct val="117647"/>
              <a:buNone/>
            </a:pPr>
            <a:endParaRPr/>
          </a:p>
          <a:p>
            <a:pPr marL="95250" lvl="0" indent="0" algn="l" rtl="0">
              <a:lnSpc>
                <a:spcPct val="100000"/>
              </a:lnSpc>
              <a:spcBef>
                <a:spcPts val="600"/>
              </a:spcBef>
              <a:spcAft>
                <a:spcPts val="0"/>
              </a:spcAft>
              <a:buSzPct val="117647"/>
              <a:buNone/>
            </a:pPr>
            <a:endParaRPr/>
          </a:p>
        </p:txBody>
      </p:sp>
      <p:sp>
        <p:nvSpPr>
          <p:cNvPr id="667" name="Google Shape;667;p79"/>
          <p:cNvSpPr txBox="1">
            <a:spLocks noGrp="1"/>
          </p:cNvSpPr>
          <p:nvPr>
            <p:ph type="subTitle" idx="3"/>
          </p:nvPr>
        </p:nvSpPr>
        <p:spPr>
          <a:xfrm>
            <a:off x="4749600" y="1368676"/>
            <a:ext cx="4000500" cy="483193"/>
          </a:xfrm>
          <a:prstGeom prst="rect">
            <a:avLst/>
          </a:prstGeom>
          <a:solidFill>
            <a:schemeClr val="dk2"/>
          </a:solidFill>
          <a:ln>
            <a:noFill/>
          </a:ln>
        </p:spPr>
        <p:txBody>
          <a:bodyPr spcFirstLastPara="1" wrap="square" lIns="64000" tIns="64000" rIns="64000" bIns="64000" anchor="ctr" anchorCtr="0">
            <a:spAutoFit/>
          </a:bodyPr>
          <a:lstStyle/>
          <a:p>
            <a:pPr marL="457200" lvl="0" indent="-361950" algn="l" rtl="0">
              <a:lnSpc>
                <a:spcPct val="100000"/>
              </a:lnSpc>
              <a:spcBef>
                <a:spcPts val="600"/>
              </a:spcBef>
              <a:spcAft>
                <a:spcPts val="0"/>
              </a:spcAft>
              <a:buClr>
                <a:srgbClr val="FFFFFF"/>
              </a:buClr>
              <a:buSzPts val="1800"/>
              <a:buNone/>
            </a:pPr>
            <a:r>
              <a:rPr lang="en" b="1"/>
              <a:t>What is it…</a:t>
            </a:r>
            <a:endParaRPr/>
          </a:p>
        </p:txBody>
      </p:sp>
      <p:sp>
        <p:nvSpPr>
          <p:cNvPr id="668" name="Google Shape;668;p79"/>
          <p:cNvSpPr txBox="1">
            <a:spLocks noGrp="1"/>
          </p:cNvSpPr>
          <p:nvPr>
            <p:ph type="body" idx="4"/>
          </p:nvPr>
        </p:nvSpPr>
        <p:spPr>
          <a:xfrm>
            <a:off x="4749600" y="1886075"/>
            <a:ext cx="3988200" cy="2367600"/>
          </a:xfrm>
          <a:prstGeom prst="rect">
            <a:avLst/>
          </a:prstGeom>
          <a:noFill/>
          <a:ln>
            <a:noFill/>
          </a:ln>
        </p:spPr>
        <p:txBody>
          <a:bodyPr spcFirstLastPara="1" wrap="square" lIns="0" tIns="0" rIns="0" bIns="0" anchor="t" anchorCtr="0">
            <a:normAutofit/>
          </a:bodyPr>
          <a:lstStyle/>
          <a:p>
            <a:pPr marL="95250" lvl="0" indent="0" algn="l" rtl="0">
              <a:lnSpc>
                <a:spcPct val="100000"/>
              </a:lnSpc>
              <a:spcBef>
                <a:spcPts val="600"/>
              </a:spcBef>
              <a:spcAft>
                <a:spcPts val="0"/>
              </a:spcAft>
              <a:buSzPts val="2100"/>
              <a:buNone/>
            </a:pPr>
            <a:r>
              <a:rPr lang="en" sz="1800" b="1"/>
              <a:t>Maintenance</a:t>
            </a:r>
            <a:r>
              <a:rPr lang="en" sz="1800"/>
              <a:t> means practicing skills so the child doesn’t lose them.</a:t>
            </a:r>
            <a:endParaRPr/>
          </a:p>
          <a:p>
            <a:pPr marL="95250" lvl="0" indent="0" algn="l" rtl="0">
              <a:lnSpc>
                <a:spcPct val="100000"/>
              </a:lnSpc>
              <a:spcBef>
                <a:spcPts val="600"/>
              </a:spcBef>
              <a:spcAft>
                <a:spcPts val="0"/>
              </a:spcAft>
              <a:buSzPts val="2100"/>
              <a:buNone/>
            </a:pPr>
            <a:r>
              <a:rPr lang="en" sz="1800"/>
              <a:t>PRACTICE, PRACTICE, PRACTICE</a:t>
            </a:r>
            <a:endParaRPr/>
          </a:p>
          <a:p>
            <a:pPr marL="95250" lvl="0" indent="0" algn="l" rtl="0">
              <a:lnSpc>
                <a:spcPct val="100000"/>
              </a:lnSpc>
              <a:spcBef>
                <a:spcPts val="600"/>
              </a:spcBef>
              <a:spcAft>
                <a:spcPts val="0"/>
              </a:spcAft>
              <a:buSzPts val="2100"/>
              <a:buNone/>
            </a:pPr>
            <a:endParaRPr/>
          </a:p>
          <a:p>
            <a:pPr marL="95250" lvl="0" indent="0" algn="l" rtl="0">
              <a:lnSpc>
                <a:spcPct val="100000"/>
              </a:lnSpc>
              <a:spcBef>
                <a:spcPts val="600"/>
              </a:spcBef>
              <a:spcAft>
                <a:spcPts val="0"/>
              </a:spcAft>
              <a:buSzPts val="2100"/>
              <a:buNone/>
            </a:pPr>
            <a:endParaRPr/>
          </a:p>
        </p:txBody>
      </p:sp>
      <p:sp>
        <p:nvSpPr>
          <p:cNvPr id="669" name="Google Shape;669;p79"/>
          <p:cNvSpPr txBox="1">
            <a:spLocks noGrp="1"/>
          </p:cNvSpPr>
          <p:nvPr>
            <p:ph type="body" idx="5"/>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58</a:t>
            </a:fld>
            <a:endParaRPr/>
          </a:p>
        </p:txBody>
      </p:sp>
      <p:sp>
        <p:nvSpPr>
          <p:cNvPr id="675" name="Google Shape;675;p8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Teaching parents &amp; families to deliver instruction</a:t>
            </a:r>
            <a:endParaRPr/>
          </a:p>
        </p:txBody>
      </p:sp>
      <p:sp>
        <p:nvSpPr>
          <p:cNvPr id="676" name="Google Shape;676;p80"/>
          <p:cNvSpPr txBox="1">
            <a:spLocks noGrp="1"/>
          </p:cNvSpPr>
          <p:nvPr>
            <p:ph type="body" idx="2"/>
          </p:nvPr>
        </p:nvSpPr>
        <p:spPr>
          <a:xfrm>
            <a:off x="405125" y="1314994"/>
            <a:ext cx="8331600" cy="2938681"/>
          </a:xfrm>
          <a:prstGeom prst="rect">
            <a:avLst/>
          </a:prstGeom>
          <a:noFill/>
          <a:ln>
            <a:noFill/>
          </a:ln>
        </p:spPr>
        <p:txBody>
          <a:bodyPr spcFirstLastPara="1" wrap="square" lIns="0" tIns="0" rIns="0" bIns="0" anchor="t" anchorCtr="0">
            <a:normAutofit fontScale="92500" lnSpcReduction="10000"/>
          </a:bodyPr>
          <a:lstStyle/>
          <a:p>
            <a:pPr marL="457200" lvl="0" indent="-361950" algn="l" rtl="0">
              <a:lnSpc>
                <a:spcPct val="100000"/>
              </a:lnSpc>
              <a:spcBef>
                <a:spcPts val="600"/>
              </a:spcBef>
              <a:spcAft>
                <a:spcPts val="0"/>
              </a:spcAft>
              <a:buSzPct val="108108"/>
              <a:buChar char="▪"/>
            </a:pPr>
            <a:r>
              <a:rPr lang="en"/>
              <a:t>Supply parents with the necessary technology and materials for instruction</a:t>
            </a:r>
            <a:endParaRPr/>
          </a:p>
          <a:p>
            <a:pPr marL="457200" lvl="0" indent="-361950" algn="l" rtl="0">
              <a:lnSpc>
                <a:spcPct val="100000"/>
              </a:lnSpc>
              <a:spcBef>
                <a:spcPts val="600"/>
              </a:spcBef>
              <a:spcAft>
                <a:spcPts val="0"/>
              </a:spcAft>
              <a:buSzPct val="108108"/>
              <a:buChar char="▪"/>
            </a:pPr>
            <a:r>
              <a:rPr lang="en"/>
              <a:t>Use technology platform to provide any instruction that can be received by the student(s)</a:t>
            </a:r>
            <a:endParaRPr/>
          </a:p>
          <a:p>
            <a:pPr marL="457200" lvl="0" indent="-361950" algn="l" rtl="0">
              <a:lnSpc>
                <a:spcPct val="100000"/>
              </a:lnSpc>
              <a:spcBef>
                <a:spcPts val="600"/>
              </a:spcBef>
              <a:spcAft>
                <a:spcPts val="0"/>
              </a:spcAft>
              <a:buSzPct val="108108"/>
              <a:buChar char="▪"/>
            </a:pPr>
            <a:r>
              <a:rPr lang="en"/>
              <a:t>Videos of practitioner delivering the instruction with all necessary steps</a:t>
            </a:r>
            <a:endParaRPr/>
          </a:p>
          <a:p>
            <a:pPr marL="457200" lvl="0" indent="-361950" algn="l" rtl="0">
              <a:lnSpc>
                <a:spcPct val="100000"/>
              </a:lnSpc>
              <a:spcBef>
                <a:spcPts val="600"/>
              </a:spcBef>
              <a:spcAft>
                <a:spcPts val="0"/>
              </a:spcAft>
              <a:buSzPct val="108108"/>
              <a:buChar char="▪"/>
            </a:pPr>
            <a:r>
              <a:rPr lang="en"/>
              <a:t>Use technology platform to observe the instruction and give feedback</a:t>
            </a:r>
            <a:endParaRPr/>
          </a:p>
          <a:p>
            <a:pPr marL="457200" lvl="0" indent="-361950" algn="l" rtl="0">
              <a:lnSpc>
                <a:spcPct val="100000"/>
              </a:lnSpc>
              <a:spcBef>
                <a:spcPts val="600"/>
              </a:spcBef>
              <a:spcAft>
                <a:spcPts val="0"/>
              </a:spcAft>
              <a:buSzPct val="108108"/>
              <a:buChar char="▪"/>
            </a:pPr>
            <a:r>
              <a:rPr lang="en"/>
              <a:t>TIES Website:  Family/Home Considerations to Support Behavior:</a:t>
            </a:r>
            <a:br>
              <a:rPr lang="en"/>
            </a:br>
            <a:r>
              <a:rPr lang="en" u="sng">
                <a:solidFill>
                  <a:schemeClr val="hlink"/>
                </a:solidFill>
                <a:hlinkClick r:id="rId3"/>
              </a:rPr>
              <a:t>https://publications.ici.umn.edu/ties/building-engagement-with-distance-learning/collaborative-start-to-behavioral-supports</a:t>
            </a:r>
            <a:r>
              <a:rPr lang="en"/>
              <a:t> </a:t>
            </a:r>
            <a:endParaRPr/>
          </a:p>
        </p:txBody>
      </p:sp>
      <p:sp>
        <p:nvSpPr>
          <p:cNvPr id="677" name="Google Shape;677;p80"/>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8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59</a:t>
            </a:fld>
            <a:endParaRPr/>
          </a:p>
        </p:txBody>
      </p:sp>
      <p:sp>
        <p:nvSpPr>
          <p:cNvPr id="683" name="Google Shape;683;p8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a:t>Tips for Behavior Management in the virtual setting</a:t>
            </a:r>
            <a:endParaRPr/>
          </a:p>
        </p:txBody>
      </p:sp>
      <p:sp>
        <p:nvSpPr>
          <p:cNvPr id="684" name="Google Shape;684;p81"/>
          <p:cNvSpPr txBox="1">
            <a:spLocks noGrp="1"/>
          </p:cNvSpPr>
          <p:nvPr>
            <p:ph type="body" idx="2"/>
          </p:nvPr>
        </p:nvSpPr>
        <p:spPr>
          <a:xfrm>
            <a:off x="405125" y="1197876"/>
            <a:ext cx="8331600" cy="3055799"/>
          </a:xfrm>
          <a:prstGeom prst="rect">
            <a:avLst/>
          </a:prstGeom>
          <a:noFill/>
          <a:ln>
            <a:noFill/>
          </a:ln>
        </p:spPr>
        <p:txBody>
          <a:bodyPr spcFirstLastPara="1" wrap="square" lIns="0" tIns="0" rIns="0" bIns="0" anchor="t" anchorCtr="0">
            <a:normAutofit fontScale="70000" lnSpcReduction="20000"/>
          </a:bodyPr>
          <a:lstStyle/>
          <a:p>
            <a:pPr marL="457200" lvl="0" indent="-361950" algn="l" rtl="0">
              <a:lnSpc>
                <a:spcPct val="100000"/>
              </a:lnSpc>
              <a:spcBef>
                <a:spcPts val="600"/>
              </a:spcBef>
              <a:spcAft>
                <a:spcPts val="0"/>
              </a:spcAft>
              <a:buSzPct val="142857"/>
              <a:buChar char="▪"/>
            </a:pPr>
            <a:r>
              <a:rPr lang="en"/>
              <a:t>Rules upfront with pictures and use system of reinforcements for good behavior and use of alternative behaviors</a:t>
            </a:r>
            <a:endParaRPr/>
          </a:p>
          <a:p>
            <a:pPr marL="457200" lvl="0" indent="-361950" algn="l" rtl="0">
              <a:lnSpc>
                <a:spcPct val="100000"/>
              </a:lnSpc>
              <a:spcBef>
                <a:spcPts val="600"/>
              </a:spcBef>
              <a:spcAft>
                <a:spcPts val="0"/>
              </a:spcAft>
              <a:buSzPct val="142857"/>
              <a:buChar char="▪"/>
            </a:pPr>
            <a:r>
              <a:rPr lang="en"/>
              <a:t>Keep lessons 15 minutes or less...or incorporate brain breaks because screen fatigue is a real thing and may contribute to behaviors.  </a:t>
            </a:r>
            <a:endParaRPr/>
          </a:p>
          <a:p>
            <a:pPr marL="457200" lvl="0" indent="-361950" algn="l" rtl="0">
              <a:lnSpc>
                <a:spcPct val="100000"/>
              </a:lnSpc>
              <a:spcBef>
                <a:spcPts val="600"/>
              </a:spcBef>
              <a:spcAft>
                <a:spcPts val="0"/>
              </a:spcAft>
              <a:buSzPct val="142857"/>
              <a:buChar char="▪"/>
            </a:pPr>
            <a:r>
              <a:rPr lang="en"/>
              <a:t>Have engaging lessons that are multi-sensory.  Videos, puppets, masks, Nearpod, summarizing with Twitter post and games that reinforce learned skills.</a:t>
            </a:r>
            <a:endParaRPr/>
          </a:p>
          <a:p>
            <a:pPr marL="457200" lvl="0" indent="-361950" algn="l" rtl="0">
              <a:lnSpc>
                <a:spcPct val="100000"/>
              </a:lnSpc>
              <a:spcBef>
                <a:spcPts val="600"/>
              </a:spcBef>
              <a:spcAft>
                <a:spcPts val="0"/>
              </a:spcAft>
              <a:buSzPct val="142857"/>
              <a:buChar char="▪"/>
            </a:pPr>
            <a:r>
              <a:rPr lang="en"/>
              <a:t>Establish and maintain relationships with parents because they are the teacher by proxy...you need to teach them to teach their child.  </a:t>
            </a:r>
            <a:endParaRPr/>
          </a:p>
          <a:p>
            <a:pPr marL="457200" lvl="0" indent="-361950" algn="l" rtl="0">
              <a:lnSpc>
                <a:spcPct val="100000"/>
              </a:lnSpc>
              <a:spcBef>
                <a:spcPts val="600"/>
              </a:spcBef>
              <a:spcAft>
                <a:spcPts val="0"/>
              </a:spcAft>
              <a:buSzPct val="142857"/>
              <a:buChar char="▪"/>
            </a:pPr>
            <a:r>
              <a:rPr lang="en"/>
              <a:t>Use token boards</a:t>
            </a:r>
            <a:endParaRPr/>
          </a:p>
          <a:p>
            <a:pPr marL="457200" lvl="0" indent="-361950" algn="l" rtl="0">
              <a:lnSpc>
                <a:spcPct val="100000"/>
              </a:lnSpc>
              <a:spcBef>
                <a:spcPts val="600"/>
              </a:spcBef>
              <a:spcAft>
                <a:spcPts val="0"/>
              </a:spcAft>
              <a:buSzPct val="142857"/>
              <a:buChar char="▪"/>
            </a:pPr>
            <a:r>
              <a:rPr lang="en"/>
              <a:t>Teach parents about token economy systems to aid in engagement &amp; behavior management.</a:t>
            </a:r>
            <a:endParaRPr/>
          </a:p>
          <a:p>
            <a:pPr marL="457200" lvl="0" indent="-361950" algn="l" rtl="0">
              <a:lnSpc>
                <a:spcPct val="100000"/>
              </a:lnSpc>
              <a:spcBef>
                <a:spcPts val="600"/>
              </a:spcBef>
              <a:spcAft>
                <a:spcPts val="0"/>
              </a:spcAft>
              <a:buSzPct val="142857"/>
              <a:buChar char="▪"/>
            </a:pPr>
            <a:r>
              <a:rPr lang="en"/>
              <a:t>Utilize your paraprofessionals (take data, looking at engagement and behaviors, can call kid or parent, mute kids or monitor breakout rooms)</a:t>
            </a:r>
            <a:endParaRPr/>
          </a:p>
          <a:p>
            <a:pPr marL="457200" lvl="0" indent="-361950" algn="l" rtl="0">
              <a:lnSpc>
                <a:spcPct val="100000"/>
              </a:lnSpc>
              <a:spcBef>
                <a:spcPts val="600"/>
              </a:spcBef>
              <a:spcAft>
                <a:spcPts val="0"/>
              </a:spcAft>
              <a:buSzPct val="142857"/>
              <a:buChar char="▪"/>
            </a:pPr>
            <a:r>
              <a:rPr lang="en"/>
              <a:t>Utilize visuals without overwhelming</a:t>
            </a:r>
            <a:endParaRPr/>
          </a:p>
          <a:p>
            <a:pPr marL="457200" lvl="0" indent="-228600" algn="l" rtl="0">
              <a:lnSpc>
                <a:spcPct val="100000"/>
              </a:lnSpc>
              <a:spcBef>
                <a:spcPts val="600"/>
              </a:spcBef>
              <a:spcAft>
                <a:spcPts val="0"/>
              </a:spcAft>
              <a:buSzPct val="142857"/>
              <a:buNone/>
            </a:pPr>
            <a:endParaRPr/>
          </a:p>
          <a:p>
            <a:pPr marL="457200" lvl="0" indent="-228600" algn="l" rtl="0">
              <a:lnSpc>
                <a:spcPct val="100000"/>
              </a:lnSpc>
              <a:spcBef>
                <a:spcPts val="600"/>
              </a:spcBef>
              <a:spcAft>
                <a:spcPts val="0"/>
              </a:spcAft>
              <a:buSzPct val="142857"/>
              <a:buNone/>
            </a:pPr>
            <a:endParaRPr/>
          </a:p>
        </p:txBody>
      </p:sp>
      <p:sp>
        <p:nvSpPr>
          <p:cNvPr id="685" name="Google Shape;685;p81"/>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a:t>
            </a:fld>
            <a:endParaRPr/>
          </a:p>
        </p:txBody>
      </p:sp>
      <p:sp>
        <p:nvSpPr>
          <p:cNvPr id="102" name="Google Shape;102;p2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sz="2800"/>
              <a:t>Specially Designed Instruction </a:t>
            </a:r>
            <a:r>
              <a:rPr lang="en" sz="1600"/>
              <a:t>continued…</a:t>
            </a:r>
            <a:endParaRPr/>
          </a:p>
        </p:txBody>
      </p:sp>
      <p:sp>
        <p:nvSpPr>
          <p:cNvPr id="103" name="Google Shape;103;p29"/>
          <p:cNvSpPr txBox="1">
            <a:spLocks noGrp="1"/>
          </p:cNvSpPr>
          <p:nvPr>
            <p:ph type="subTitle" idx="1"/>
          </p:nvPr>
        </p:nvSpPr>
        <p:spPr>
          <a:xfrm>
            <a:off x="412350" y="1179928"/>
            <a:ext cx="6601098" cy="1279808"/>
          </a:xfrm>
          <a:prstGeom prst="rect">
            <a:avLst/>
          </a:prstGeom>
          <a:noFill/>
          <a:ln>
            <a:noFill/>
          </a:ln>
        </p:spPr>
        <p:txBody>
          <a:bodyPr spcFirstLastPara="1" wrap="square" lIns="34275" tIns="34275" rIns="34275" bIns="34275" anchor="t" anchorCtr="0">
            <a:normAutofit/>
          </a:bodyPr>
          <a:lstStyle/>
          <a:p>
            <a:pPr marL="0" lvl="0" indent="0" algn="l" rtl="0">
              <a:lnSpc>
                <a:spcPct val="100000"/>
              </a:lnSpc>
              <a:spcBef>
                <a:spcPts val="600"/>
              </a:spcBef>
              <a:spcAft>
                <a:spcPts val="0"/>
              </a:spcAft>
              <a:buSzPts val="2400"/>
              <a:buNone/>
            </a:pPr>
            <a:r>
              <a:rPr lang="en"/>
              <a:t>New York State regulations also define specially designed instruction in a similar manner:</a:t>
            </a:r>
            <a:endParaRPr/>
          </a:p>
          <a:p>
            <a:pPr marL="457200" lvl="0" indent="-361950" algn="l" rtl="0">
              <a:lnSpc>
                <a:spcPct val="100000"/>
              </a:lnSpc>
              <a:spcBef>
                <a:spcPts val="600"/>
              </a:spcBef>
              <a:spcAft>
                <a:spcPts val="0"/>
              </a:spcAft>
              <a:buClr>
                <a:schemeClr val="accent1"/>
              </a:buClr>
              <a:buSzPts val="2400"/>
              <a:buNone/>
            </a:pPr>
            <a:endParaRPr/>
          </a:p>
          <a:p>
            <a:pPr marL="457200" lvl="0" indent="-361950" algn="l" rtl="0">
              <a:lnSpc>
                <a:spcPct val="100000"/>
              </a:lnSpc>
              <a:spcBef>
                <a:spcPts val="600"/>
              </a:spcBef>
              <a:spcAft>
                <a:spcPts val="0"/>
              </a:spcAft>
              <a:buClr>
                <a:schemeClr val="accent1"/>
              </a:buClr>
              <a:buSzPts val="2400"/>
              <a:buNone/>
            </a:pPr>
            <a:endParaRPr/>
          </a:p>
        </p:txBody>
      </p:sp>
      <p:sp>
        <p:nvSpPr>
          <p:cNvPr id="104" name="Google Shape;104;p29"/>
          <p:cNvSpPr txBox="1">
            <a:spLocks noGrp="1"/>
          </p:cNvSpPr>
          <p:nvPr>
            <p:ph type="body" idx="2"/>
          </p:nvPr>
        </p:nvSpPr>
        <p:spPr>
          <a:xfrm>
            <a:off x="405124" y="2205999"/>
            <a:ext cx="4934971" cy="2457441"/>
          </a:xfrm>
          <a:prstGeom prst="rect">
            <a:avLst/>
          </a:prstGeom>
          <a:noFill/>
          <a:ln>
            <a:noFill/>
          </a:ln>
        </p:spPr>
        <p:txBody>
          <a:bodyPr spcFirstLastPara="1" wrap="square" lIns="0" tIns="0" rIns="0" bIns="0" anchor="t" anchorCtr="0">
            <a:normAutofit fontScale="92500"/>
          </a:bodyPr>
          <a:lstStyle/>
          <a:p>
            <a:pPr marL="95250" lvl="0" indent="0" algn="l" rtl="0">
              <a:lnSpc>
                <a:spcPct val="100000"/>
              </a:lnSpc>
              <a:spcBef>
                <a:spcPts val="600"/>
              </a:spcBef>
              <a:spcAft>
                <a:spcPts val="0"/>
              </a:spcAft>
              <a:buSzPct val="108108"/>
              <a:buNone/>
            </a:pPr>
            <a:r>
              <a:rPr lang="en" i="1"/>
              <a:t>“…adapting, as appropriate to the needs of an eligible student, the content, methodology, or delivery of  instruction to address the unique  needs that result from the student’s disability; and to ensure access of the student to the general curriculum, so that he or she can meet the education standards that apply to all students”</a:t>
            </a:r>
            <a:endParaRPr i="1"/>
          </a:p>
          <a:p>
            <a:pPr marL="95250" lvl="0" indent="0" algn="l" rtl="0">
              <a:lnSpc>
                <a:spcPct val="100000"/>
              </a:lnSpc>
              <a:spcBef>
                <a:spcPts val="600"/>
              </a:spcBef>
              <a:spcAft>
                <a:spcPts val="0"/>
              </a:spcAft>
              <a:buSzPct val="108108"/>
              <a:buNone/>
            </a:pPr>
            <a:endParaRPr/>
          </a:p>
        </p:txBody>
      </p:sp>
      <p:pic>
        <p:nvPicPr>
          <p:cNvPr id="105" name="Google Shape;105;p29" descr="screen shot of the Special Education page on the New York State Education Department website featuring links to Regulations of the Commissioner of Education-Parts 200 and 201 ">
            <a:hlinkClick r:id="rId3"/>
          </p:cNvPr>
          <p:cNvPicPr preferRelativeResize="0"/>
          <p:nvPr/>
        </p:nvPicPr>
        <p:blipFill rotWithShape="1">
          <a:blip r:embed="rId4">
            <a:alphaModFix/>
          </a:blip>
          <a:srcRect/>
          <a:stretch/>
        </p:blipFill>
        <p:spPr>
          <a:xfrm>
            <a:off x="5479502" y="2347975"/>
            <a:ext cx="3451464" cy="1906164"/>
          </a:xfrm>
          <a:prstGeom prst="rect">
            <a:avLst/>
          </a:prstGeom>
          <a:noFill/>
          <a:ln w="25400" cap="flat" cmpd="sng">
            <a:solidFill>
              <a:srgbClr val="D8D8D8"/>
            </a:solidFill>
            <a:prstDash val="solid"/>
            <a:miter lim="800000"/>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60</a:t>
            </a:fld>
            <a:endParaRPr/>
          </a:p>
        </p:txBody>
      </p:sp>
      <p:sp>
        <p:nvSpPr>
          <p:cNvPr id="691" name="Google Shape;691;p82"/>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Needs Header</a:t>
            </a:r>
            <a:endParaRPr/>
          </a:p>
        </p:txBody>
      </p:sp>
      <p:pic>
        <p:nvPicPr>
          <p:cNvPr id="692" name="Google Shape;692;p82" descr="&quot;Mute On&quot; graphic of a microphone with a slash through it."/>
          <p:cNvPicPr preferRelativeResize="0"/>
          <p:nvPr/>
        </p:nvPicPr>
        <p:blipFill rotWithShape="1">
          <a:blip r:embed="rId3">
            <a:alphaModFix/>
          </a:blip>
          <a:srcRect/>
          <a:stretch/>
        </p:blipFill>
        <p:spPr>
          <a:xfrm>
            <a:off x="256904" y="1244666"/>
            <a:ext cx="1467394" cy="1896543"/>
          </a:xfrm>
          <a:prstGeom prst="rect">
            <a:avLst/>
          </a:prstGeom>
          <a:noFill/>
          <a:ln>
            <a:noFill/>
          </a:ln>
        </p:spPr>
      </p:pic>
      <p:pic>
        <p:nvPicPr>
          <p:cNvPr id="693" name="Google Shape;693;p82" descr="&quot;No Pets&quot; graphic with a cartoon dog and cat."/>
          <p:cNvPicPr preferRelativeResize="0"/>
          <p:nvPr/>
        </p:nvPicPr>
        <p:blipFill rotWithShape="1">
          <a:blip r:embed="rId4">
            <a:alphaModFix/>
          </a:blip>
          <a:srcRect/>
          <a:stretch/>
        </p:blipFill>
        <p:spPr>
          <a:xfrm>
            <a:off x="1918060" y="1244665"/>
            <a:ext cx="1473727" cy="1896544"/>
          </a:xfrm>
          <a:prstGeom prst="rect">
            <a:avLst/>
          </a:prstGeom>
          <a:noFill/>
          <a:ln>
            <a:noFill/>
          </a:ln>
        </p:spPr>
      </p:pic>
      <p:pic>
        <p:nvPicPr>
          <p:cNvPr id="694" name="Google Shape;694;p82" descr="&quot;Listen to the Speaker&quot; graphic of a cartoon face with extra large ears."/>
          <p:cNvPicPr preferRelativeResize="0"/>
          <p:nvPr/>
        </p:nvPicPr>
        <p:blipFill rotWithShape="1">
          <a:blip r:embed="rId5">
            <a:alphaModFix/>
          </a:blip>
          <a:srcRect/>
          <a:stretch/>
        </p:blipFill>
        <p:spPr>
          <a:xfrm>
            <a:off x="3594259" y="1244665"/>
            <a:ext cx="1496194" cy="1896544"/>
          </a:xfrm>
          <a:prstGeom prst="rect">
            <a:avLst/>
          </a:prstGeom>
          <a:noFill/>
          <a:ln>
            <a:noFill/>
          </a:ln>
        </p:spPr>
      </p:pic>
      <p:pic>
        <p:nvPicPr>
          <p:cNvPr id="695" name="Google Shape;695;p82" descr="&quot;Raise your hand&quot; graphic  of a cartoon hand."/>
          <p:cNvPicPr preferRelativeResize="0"/>
          <p:nvPr/>
        </p:nvPicPr>
        <p:blipFill rotWithShape="1">
          <a:blip r:embed="rId6">
            <a:alphaModFix/>
          </a:blip>
          <a:srcRect/>
          <a:stretch/>
        </p:blipFill>
        <p:spPr>
          <a:xfrm>
            <a:off x="5284189" y="1244665"/>
            <a:ext cx="1448989" cy="1896544"/>
          </a:xfrm>
          <a:prstGeom prst="rect">
            <a:avLst/>
          </a:prstGeom>
          <a:noFill/>
          <a:ln>
            <a:noFill/>
          </a:ln>
        </p:spPr>
      </p:pic>
      <p:pic>
        <p:nvPicPr>
          <p:cNvPr id="696" name="Google Shape;696;p82" descr="&quot;Camera On&quot; graphic of a video camera with a check mark on it."/>
          <p:cNvPicPr preferRelativeResize="0"/>
          <p:nvPr/>
        </p:nvPicPr>
        <p:blipFill rotWithShape="1">
          <a:blip r:embed="rId7">
            <a:alphaModFix/>
          </a:blip>
          <a:srcRect/>
          <a:stretch/>
        </p:blipFill>
        <p:spPr>
          <a:xfrm>
            <a:off x="6926915" y="1244897"/>
            <a:ext cx="1496194" cy="1896311"/>
          </a:xfrm>
          <a:prstGeom prst="rect">
            <a:avLst/>
          </a:prstGeom>
          <a:noFill/>
          <a:ln>
            <a:noFill/>
          </a:ln>
        </p:spPr>
      </p:pic>
      <p:pic>
        <p:nvPicPr>
          <p:cNvPr id="697" name="Google Shape;697;p82" descr="Screen capture of the notification &quot;The host would like you to unmute your microphone with an arrow pointing to the button on the bottom right &quot;unmute myself&quot;"/>
          <p:cNvPicPr preferRelativeResize="0"/>
          <p:nvPr/>
        </p:nvPicPr>
        <p:blipFill rotWithShape="1">
          <a:blip r:embed="rId8">
            <a:alphaModFix/>
          </a:blip>
          <a:srcRect/>
          <a:stretch/>
        </p:blipFill>
        <p:spPr>
          <a:xfrm>
            <a:off x="650101" y="3297335"/>
            <a:ext cx="3921899" cy="1203000"/>
          </a:xfrm>
          <a:prstGeom prst="rect">
            <a:avLst/>
          </a:prstGeom>
          <a:noFill/>
          <a:ln>
            <a:noFill/>
          </a:ln>
        </p:spPr>
      </p:pic>
      <p:pic>
        <p:nvPicPr>
          <p:cNvPr id="698" name="Google Shape;698;p82" descr="20 Minutes graphic with a gumball machine and a face blowing a huge pink bubble."/>
          <p:cNvPicPr preferRelativeResize="0"/>
          <p:nvPr/>
        </p:nvPicPr>
        <p:blipFill rotWithShape="1">
          <a:blip r:embed="rId9">
            <a:alphaModFix/>
          </a:blip>
          <a:srcRect/>
          <a:stretch/>
        </p:blipFill>
        <p:spPr>
          <a:xfrm>
            <a:off x="5149981" y="3297335"/>
            <a:ext cx="1575802" cy="1203000"/>
          </a:xfrm>
          <a:prstGeom prst="rect">
            <a:avLst/>
          </a:prstGeom>
          <a:noFill/>
          <a:ln>
            <a:noFill/>
          </a:ln>
        </p:spPr>
      </p:pic>
      <p:pic>
        <p:nvPicPr>
          <p:cNvPr id="699" name="Google Shape;699;p82" descr="&quot;Time is up. Terrific job graphic of an empty bubble gum machine with a wad of chewed gum next to it"/>
          <p:cNvPicPr preferRelativeResize="0"/>
          <p:nvPr/>
        </p:nvPicPr>
        <p:blipFill rotWithShape="1">
          <a:blip r:embed="rId10">
            <a:alphaModFix/>
          </a:blip>
          <a:srcRect/>
          <a:stretch/>
        </p:blipFill>
        <p:spPr>
          <a:xfrm>
            <a:off x="6931211" y="3300023"/>
            <a:ext cx="1487601" cy="11322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61</a:t>
            </a:fld>
            <a:endParaRPr/>
          </a:p>
        </p:txBody>
      </p:sp>
      <p:sp>
        <p:nvSpPr>
          <p:cNvPr id="705" name="Google Shape;705;p8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Needs Header</a:t>
            </a:r>
            <a:endParaRPr/>
          </a:p>
        </p:txBody>
      </p:sp>
      <p:pic>
        <p:nvPicPr>
          <p:cNvPr id="706" name="Google Shape;706;p83" descr="photo of First: Stop, Then: Quiet sign"/>
          <p:cNvPicPr preferRelativeResize="0"/>
          <p:nvPr/>
        </p:nvPicPr>
        <p:blipFill rotWithShape="1">
          <a:blip r:embed="rId3">
            <a:alphaModFix/>
          </a:blip>
          <a:srcRect/>
          <a:stretch/>
        </p:blipFill>
        <p:spPr>
          <a:xfrm>
            <a:off x="402325" y="1190360"/>
            <a:ext cx="2903150" cy="1868250"/>
          </a:xfrm>
          <a:prstGeom prst="rect">
            <a:avLst/>
          </a:prstGeom>
          <a:noFill/>
          <a:ln>
            <a:noFill/>
          </a:ln>
        </p:spPr>
      </p:pic>
      <p:pic>
        <p:nvPicPr>
          <p:cNvPr id="707" name="Google Shape;707;p83" descr="graphic list illustrating Sit, Listen, WOrk, Hands to self, Feet on floor"/>
          <p:cNvPicPr preferRelativeResize="0"/>
          <p:nvPr/>
        </p:nvPicPr>
        <p:blipFill rotWithShape="1">
          <a:blip r:embed="rId4">
            <a:alphaModFix/>
          </a:blip>
          <a:srcRect/>
          <a:stretch/>
        </p:blipFill>
        <p:spPr>
          <a:xfrm>
            <a:off x="3791078" y="1190360"/>
            <a:ext cx="1400140" cy="1868250"/>
          </a:xfrm>
          <a:prstGeom prst="rect">
            <a:avLst/>
          </a:prstGeom>
          <a:noFill/>
          <a:ln>
            <a:noFill/>
          </a:ln>
        </p:spPr>
      </p:pic>
      <p:pic>
        <p:nvPicPr>
          <p:cNvPr id="708" name="Google Shape;708;p83" descr="photo of various visual prompt lists"/>
          <p:cNvPicPr preferRelativeResize="0"/>
          <p:nvPr/>
        </p:nvPicPr>
        <p:blipFill rotWithShape="1">
          <a:blip r:embed="rId5">
            <a:alphaModFix/>
          </a:blip>
          <a:srcRect/>
          <a:stretch/>
        </p:blipFill>
        <p:spPr>
          <a:xfrm>
            <a:off x="5676821" y="1190360"/>
            <a:ext cx="2230562" cy="1673560"/>
          </a:xfrm>
          <a:prstGeom prst="rect">
            <a:avLst/>
          </a:prstGeom>
          <a:noFill/>
          <a:ln>
            <a:noFill/>
          </a:ln>
        </p:spPr>
      </p:pic>
      <p:pic>
        <p:nvPicPr>
          <p:cNvPr id="709" name="Google Shape;709;p83" descr="graphic illustrating First, Next, Then visual prompts"/>
          <p:cNvPicPr preferRelativeResize="0"/>
          <p:nvPr/>
        </p:nvPicPr>
        <p:blipFill rotWithShape="1">
          <a:blip r:embed="rId6">
            <a:alphaModFix/>
          </a:blip>
          <a:srcRect/>
          <a:stretch/>
        </p:blipFill>
        <p:spPr>
          <a:xfrm>
            <a:off x="402325" y="3306391"/>
            <a:ext cx="3223875" cy="1211350"/>
          </a:xfrm>
          <a:prstGeom prst="rect">
            <a:avLst/>
          </a:prstGeom>
          <a:noFill/>
          <a:ln>
            <a:noFill/>
          </a:ln>
        </p:spPr>
      </p:pic>
      <p:pic>
        <p:nvPicPr>
          <p:cNvPr id="710" name="Google Shape;710;p83" descr="graphic illustrating &quot;Whole Body Listening&quot;"/>
          <p:cNvPicPr preferRelativeResize="0"/>
          <p:nvPr/>
        </p:nvPicPr>
        <p:blipFill rotWithShape="1">
          <a:blip r:embed="rId7">
            <a:alphaModFix/>
          </a:blip>
          <a:srcRect/>
          <a:stretch/>
        </p:blipFill>
        <p:spPr>
          <a:xfrm>
            <a:off x="3791078" y="3135508"/>
            <a:ext cx="1726724" cy="1868250"/>
          </a:xfrm>
          <a:prstGeom prst="rect">
            <a:avLst/>
          </a:prstGeom>
          <a:noFill/>
          <a:ln>
            <a:noFill/>
          </a:ln>
        </p:spPr>
      </p:pic>
      <p:pic>
        <p:nvPicPr>
          <p:cNvPr id="711" name="Google Shape;711;p83" descr="graphic illustrating Whole Body Listening visual prompts"/>
          <p:cNvPicPr preferRelativeResize="0"/>
          <p:nvPr/>
        </p:nvPicPr>
        <p:blipFill rotWithShape="1">
          <a:blip r:embed="rId8">
            <a:alphaModFix/>
          </a:blip>
          <a:srcRect/>
          <a:stretch/>
        </p:blipFill>
        <p:spPr>
          <a:xfrm>
            <a:off x="5676821" y="3135507"/>
            <a:ext cx="2230562" cy="163304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62</a:t>
            </a:fld>
            <a:endParaRPr/>
          </a:p>
        </p:txBody>
      </p:sp>
      <p:sp>
        <p:nvSpPr>
          <p:cNvPr id="717" name="Google Shape;717;p84"/>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Reinforcement Chart</a:t>
            </a:r>
            <a:endParaRPr/>
          </a:p>
        </p:txBody>
      </p:sp>
      <p:grpSp>
        <p:nvGrpSpPr>
          <p:cNvPr id="718" name="Google Shape;718;p84"/>
          <p:cNvGrpSpPr/>
          <p:nvPr/>
        </p:nvGrpSpPr>
        <p:grpSpPr>
          <a:xfrm>
            <a:off x="483969" y="1234389"/>
            <a:ext cx="2997998" cy="2986663"/>
            <a:chOff x="483969" y="1234389"/>
            <a:chExt cx="2997998" cy="2986663"/>
          </a:xfrm>
        </p:grpSpPr>
        <p:sp>
          <p:nvSpPr>
            <p:cNvPr id="719" name="Google Shape;719;p84"/>
            <p:cNvSpPr/>
            <p:nvPr/>
          </p:nvSpPr>
          <p:spPr>
            <a:xfrm>
              <a:off x="483969" y="1234389"/>
              <a:ext cx="2997998" cy="2986663"/>
            </a:xfrm>
            <a:prstGeom prst="rect">
              <a:avLst/>
            </a:prstGeom>
            <a:solidFill>
              <a:srgbClr val="FFFFF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0" name="Google Shape;720;p84"/>
            <p:cNvPicPr preferRelativeResize="0"/>
            <p:nvPr/>
          </p:nvPicPr>
          <p:blipFill rotWithShape="1">
            <a:blip r:embed="rId3">
              <a:alphaModFix/>
            </a:blip>
            <a:srcRect/>
            <a:stretch/>
          </p:blipFill>
          <p:spPr>
            <a:xfrm>
              <a:off x="722483" y="1840139"/>
              <a:ext cx="2527200" cy="2254450"/>
            </a:xfrm>
            <a:prstGeom prst="rect">
              <a:avLst/>
            </a:prstGeom>
            <a:noFill/>
            <a:ln>
              <a:noFill/>
            </a:ln>
          </p:spPr>
        </p:pic>
      </p:grpSp>
      <p:sp>
        <p:nvSpPr>
          <p:cNvPr id="721" name="Google Shape;721;p84"/>
          <p:cNvSpPr txBox="1"/>
          <p:nvPr/>
        </p:nvSpPr>
        <p:spPr>
          <a:xfrm>
            <a:off x="703017" y="1362988"/>
            <a:ext cx="2527201" cy="4555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Name:                    Date:</a:t>
            </a:r>
            <a:endParaRPr sz="1400" b="0" i="0" u="none" strike="noStrike" cap="none">
              <a:solidFill>
                <a:srgbClr val="000000"/>
              </a:solidFill>
              <a:latin typeface="Arial"/>
              <a:ea typeface="Arial"/>
              <a:cs typeface="Arial"/>
              <a:sym typeface="Arial"/>
            </a:endParaRPr>
          </a:p>
        </p:txBody>
      </p:sp>
      <p:sp>
        <p:nvSpPr>
          <p:cNvPr id="722" name="Google Shape;722;p84"/>
          <p:cNvSpPr txBox="1"/>
          <p:nvPr/>
        </p:nvSpPr>
        <p:spPr>
          <a:xfrm>
            <a:off x="807998" y="1994260"/>
            <a:ext cx="1011620" cy="3779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First</a:t>
            </a:r>
            <a:endParaRPr sz="1600" b="1" i="0" u="none" strike="noStrike" cap="none">
              <a:solidFill>
                <a:srgbClr val="000000"/>
              </a:solidFill>
              <a:latin typeface="Arial"/>
              <a:ea typeface="Arial"/>
              <a:cs typeface="Arial"/>
              <a:sym typeface="Arial"/>
            </a:endParaRPr>
          </a:p>
        </p:txBody>
      </p:sp>
      <p:pic>
        <p:nvPicPr>
          <p:cNvPr id="723" name="Google Shape;723;p84" descr="photo of child and adult doing voice therapy"/>
          <p:cNvPicPr preferRelativeResize="0"/>
          <p:nvPr/>
        </p:nvPicPr>
        <p:blipFill rotWithShape="1">
          <a:blip r:embed="rId4">
            <a:alphaModFix/>
          </a:blip>
          <a:srcRect/>
          <a:stretch/>
        </p:blipFill>
        <p:spPr>
          <a:xfrm>
            <a:off x="785198" y="2727720"/>
            <a:ext cx="1142350" cy="1252175"/>
          </a:xfrm>
          <a:prstGeom prst="rect">
            <a:avLst/>
          </a:prstGeom>
          <a:noFill/>
          <a:ln>
            <a:noFill/>
          </a:ln>
        </p:spPr>
      </p:pic>
      <p:sp>
        <p:nvSpPr>
          <p:cNvPr id="724" name="Google Shape;724;p84" descr="arrow pointing from First to Then"/>
          <p:cNvSpPr/>
          <p:nvPr/>
        </p:nvSpPr>
        <p:spPr>
          <a:xfrm>
            <a:off x="1645920" y="2135730"/>
            <a:ext cx="617521" cy="190046"/>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4"/>
          <p:cNvSpPr txBox="1"/>
          <p:nvPr/>
        </p:nvSpPr>
        <p:spPr>
          <a:xfrm>
            <a:off x="2028840" y="1994260"/>
            <a:ext cx="1011620" cy="3779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Then</a:t>
            </a:r>
            <a:endParaRPr sz="1600" b="1" i="0" u="none" strike="noStrike" cap="none">
              <a:solidFill>
                <a:srgbClr val="000000"/>
              </a:solidFill>
              <a:latin typeface="Arial"/>
              <a:ea typeface="Arial"/>
              <a:cs typeface="Arial"/>
              <a:sym typeface="Arial"/>
            </a:endParaRPr>
          </a:p>
        </p:txBody>
      </p:sp>
      <p:pic>
        <p:nvPicPr>
          <p:cNvPr id="726" name="Google Shape;726;p84" descr="red m&amp;m candy"/>
          <p:cNvPicPr preferRelativeResize="0"/>
          <p:nvPr/>
        </p:nvPicPr>
        <p:blipFill rotWithShape="1">
          <a:blip r:embed="rId5">
            <a:alphaModFix/>
          </a:blip>
          <a:srcRect/>
          <a:stretch/>
        </p:blipFill>
        <p:spPr>
          <a:xfrm>
            <a:off x="2216825" y="2967364"/>
            <a:ext cx="766000" cy="735800"/>
          </a:xfrm>
          <a:prstGeom prst="rect">
            <a:avLst/>
          </a:prstGeom>
          <a:noFill/>
          <a:ln>
            <a:noFill/>
          </a:ln>
        </p:spPr>
      </p:pic>
      <p:pic>
        <p:nvPicPr>
          <p:cNvPr id="727" name="Google Shape;727;p84" descr="photo from &quot;Home Alone&quot; movie of man with hat on fire"/>
          <p:cNvPicPr preferRelativeResize="0"/>
          <p:nvPr/>
        </p:nvPicPr>
        <p:blipFill rotWithShape="1">
          <a:blip r:embed="rId6">
            <a:alphaModFix/>
          </a:blip>
          <a:srcRect/>
          <a:stretch/>
        </p:blipFill>
        <p:spPr>
          <a:xfrm>
            <a:off x="5662034" y="1234389"/>
            <a:ext cx="1218524" cy="1211500"/>
          </a:xfrm>
          <a:prstGeom prst="rect">
            <a:avLst/>
          </a:prstGeom>
          <a:noFill/>
          <a:ln>
            <a:noFill/>
          </a:ln>
        </p:spPr>
      </p:pic>
      <p:pic>
        <p:nvPicPr>
          <p:cNvPr id="728" name="Google Shape;728;p84" descr="&quot;Where's Santa&quot; book cover"/>
          <p:cNvPicPr preferRelativeResize="0"/>
          <p:nvPr/>
        </p:nvPicPr>
        <p:blipFill rotWithShape="1">
          <a:blip r:embed="rId7">
            <a:alphaModFix/>
          </a:blip>
          <a:srcRect/>
          <a:stretch/>
        </p:blipFill>
        <p:spPr>
          <a:xfrm>
            <a:off x="7051588" y="1234389"/>
            <a:ext cx="1884222" cy="2275165"/>
          </a:xfrm>
          <a:prstGeom prst="rect">
            <a:avLst/>
          </a:prstGeom>
          <a:noFill/>
          <a:ln>
            <a:noFill/>
          </a:ln>
        </p:spPr>
      </p:pic>
      <p:pic>
        <p:nvPicPr>
          <p:cNvPr id="729" name="Google Shape;729;p84" descr="cartoon child holding glas of orange liquid with a staw"/>
          <p:cNvPicPr preferRelativeResize="0"/>
          <p:nvPr/>
        </p:nvPicPr>
        <p:blipFill rotWithShape="1">
          <a:blip r:embed="rId8">
            <a:alphaModFix/>
          </a:blip>
          <a:srcRect/>
          <a:stretch/>
        </p:blipFill>
        <p:spPr>
          <a:xfrm>
            <a:off x="5662033" y="2571750"/>
            <a:ext cx="1218524" cy="1268725"/>
          </a:xfrm>
          <a:prstGeom prst="rect">
            <a:avLst/>
          </a:prstGeom>
          <a:noFill/>
          <a:ln>
            <a:noFill/>
          </a:ln>
        </p:spPr>
      </p:pic>
      <p:sp>
        <p:nvSpPr>
          <p:cNvPr id="730" name="Google Shape;730;p84"/>
          <p:cNvSpPr txBox="1">
            <a:spLocks noGrp="1"/>
          </p:cNvSpPr>
          <p:nvPr>
            <p:ph type="body" idx="3"/>
          </p:nvPr>
        </p:nvSpPr>
        <p:spPr>
          <a:xfrm>
            <a:off x="405125" y="4347750"/>
            <a:ext cx="8338800" cy="328753"/>
          </a:xfrm>
          <a:prstGeom prst="rect">
            <a:avLst/>
          </a:prstGeom>
          <a:noFill/>
          <a:ln>
            <a:noFill/>
          </a:ln>
        </p:spPr>
        <p:txBody>
          <a:bodyPr spcFirstLastPara="1" wrap="square" lIns="0" tIns="0" rIns="0" bIns="0" anchor="t" anchorCtr="0">
            <a:spAutoFit/>
          </a:bodyPr>
          <a:lstStyle/>
          <a:p>
            <a:pPr marL="114300" lvl="0" indent="0" algn="l" rtl="0">
              <a:lnSpc>
                <a:spcPct val="100000"/>
              </a:lnSpc>
              <a:spcBef>
                <a:spcPts val="600"/>
              </a:spcBef>
              <a:spcAft>
                <a:spcPts val="0"/>
              </a:spcAft>
              <a:buSzPts val="1800"/>
              <a:buNone/>
            </a:pPr>
            <a:r>
              <a:rPr lang="en" sz="1200" b="1"/>
              <a:t>Free First-Then boards:</a:t>
            </a:r>
            <a:r>
              <a:rPr lang="en" sz="1200"/>
              <a:t>  </a:t>
            </a:r>
            <a:r>
              <a:rPr lang="en" sz="1200" u="sng">
                <a:solidFill>
                  <a:schemeClr val="hlink"/>
                </a:solidFill>
                <a:hlinkClick r:id="rId9"/>
              </a:rPr>
              <a:t>https://www.ocali.org/project/resource_gallery_of_interventions/page/first_then_board</a:t>
            </a:r>
            <a:endParaRPr sz="1200"/>
          </a:p>
          <a:p>
            <a:pPr marL="114300" lvl="0" indent="0" algn="l" rtl="0">
              <a:lnSpc>
                <a:spcPct val="100000"/>
              </a:lnSpc>
              <a:spcBef>
                <a:spcPts val="600"/>
              </a:spcBef>
              <a:spcAft>
                <a:spcPts val="0"/>
              </a:spcAft>
              <a:buSzPts val="1800"/>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63</a:t>
            </a:fld>
            <a:endParaRPr/>
          </a:p>
        </p:txBody>
      </p:sp>
      <p:sp>
        <p:nvSpPr>
          <p:cNvPr id="736" name="Google Shape;736;p8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Token Chart</a:t>
            </a:r>
            <a:endParaRPr/>
          </a:p>
        </p:txBody>
      </p:sp>
      <p:sp>
        <p:nvSpPr>
          <p:cNvPr id="737" name="Google Shape;737;p85"/>
          <p:cNvSpPr/>
          <p:nvPr/>
        </p:nvSpPr>
        <p:spPr>
          <a:xfrm>
            <a:off x="483969" y="1234389"/>
            <a:ext cx="2997998" cy="2986663"/>
          </a:xfrm>
          <a:prstGeom prst="rect">
            <a:avLst/>
          </a:prstGeom>
          <a:solidFill>
            <a:srgbClr val="FFFFF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738" name="Google Shape;738;p85"/>
          <p:cNvGraphicFramePr/>
          <p:nvPr/>
        </p:nvGraphicFramePr>
        <p:xfrm>
          <a:off x="703018" y="2365535"/>
          <a:ext cx="3000000" cy="3000000"/>
        </p:xfrm>
        <a:graphic>
          <a:graphicData uri="http://schemas.openxmlformats.org/drawingml/2006/table">
            <a:tbl>
              <a:tblPr>
                <a:noFill/>
                <a:tableStyleId>{86B24BDA-CF83-4A3C-B153-C899C53950CC}</a:tableStyleId>
              </a:tblPr>
              <a:tblGrid>
                <a:gridCol w="842400">
                  <a:extLst>
                    <a:ext uri="{9D8B030D-6E8A-4147-A177-3AD203B41FA5}">
                      <a16:colId xmlns:a16="http://schemas.microsoft.com/office/drawing/2014/main" val="20000"/>
                    </a:ext>
                  </a:extLst>
                </a:gridCol>
                <a:gridCol w="842400">
                  <a:extLst>
                    <a:ext uri="{9D8B030D-6E8A-4147-A177-3AD203B41FA5}">
                      <a16:colId xmlns:a16="http://schemas.microsoft.com/office/drawing/2014/main" val="20001"/>
                    </a:ext>
                  </a:extLst>
                </a:gridCol>
                <a:gridCol w="842400">
                  <a:extLst>
                    <a:ext uri="{9D8B030D-6E8A-4147-A177-3AD203B41FA5}">
                      <a16:colId xmlns:a16="http://schemas.microsoft.com/office/drawing/2014/main" val="20002"/>
                    </a:ext>
                  </a:extLst>
                </a:gridCol>
              </a:tblGrid>
              <a:tr h="564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564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564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739" name="Google Shape;739;p85"/>
          <p:cNvSpPr txBox="1"/>
          <p:nvPr/>
        </p:nvSpPr>
        <p:spPr>
          <a:xfrm>
            <a:off x="703017" y="1362988"/>
            <a:ext cx="2527201" cy="4555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Name:                    Date:</a:t>
            </a:r>
            <a:endParaRPr sz="1400" b="0" i="0" u="none" strike="noStrike" cap="none">
              <a:solidFill>
                <a:srgbClr val="000000"/>
              </a:solidFill>
              <a:latin typeface="Arial"/>
              <a:ea typeface="Arial"/>
              <a:cs typeface="Arial"/>
              <a:sym typeface="Arial"/>
            </a:endParaRPr>
          </a:p>
        </p:txBody>
      </p:sp>
      <p:sp>
        <p:nvSpPr>
          <p:cNvPr id="740" name="Google Shape;740;p85"/>
          <p:cNvSpPr txBox="1"/>
          <p:nvPr/>
        </p:nvSpPr>
        <p:spPr>
          <a:xfrm>
            <a:off x="687709" y="1860862"/>
            <a:ext cx="2527200" cy="3779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Sticker Chart</a:t>
            </a:r>
            <a:endParaRPr sz="1600" b="1" i="0" u="none" strike="noStrike" cap="none">
              <a:solidFill>
                <a:srgbClr val="000000"/>
              </a:solidFill>
              <a:latin typeface="Arial"/>
              <a:ea typeface="Arial"/>
              <a:cs typeface="Arial"/>
              <a:sym typeface="Arial"/>
            </a:endParaRPr>
          </a:p>
        </p:txBody>
      </p:sp>
      <p:pic>
        <p:nvPicPr>
          <p:cNvPr id="741" name="Google Shape;741;p85" descr="Gold Star icon"/>
          <p:cNvPicPr preferRelativeResize="0"/>
          <p:nvPr/>
        </p:nvPicPr>
        <p:blipFill rotWithShape="1">
          <a:blip r:embed="rId3">
            <a:alphaModFix/>
          </a:blip>
          <a:srcRect/>
          <a:stretch/>
        </p:blipFill>
        <p:spPr>
          <a:xfrm>
            <a:off x="812545" y="2365535"/>
            <a:ext cx="534419" cy="534419"/>
          </a:xfrm>
          <a:prstGeom prst="rect">
            <a:avLst/>
          </a:prstGeom>
          <a:noFill/>
          <a:ln>
            <a:noFill/>
          </a:ln>
        </p:spPr>
      </p:pic>
      <p:pic>
        <p:nvPicPr>
          <p:cNvPr id="742" name="Google Shape;742;p85" descr="Gold Star icon"/>
          <p:cNvPicPr preferRelativeResize="0"/>
          <p:nvPr/>
        </p:nvPicPr>
        <p:blipFill rotWithShape="1">
          <a:blip r:embed="rId3">
            <a:alphaModFix/>
          </a:blip>
          <a:srcRect/>
          <a:stretch/>
        </p:blipFill>
        <p:spPr>
          <a:xfrm>
            <a:off x="1699407" y="2365535"/>
            <a:ext cx="534419" cy="534419"/>
          </a:xfrm>
          <a:prstGeom prst="rect">
            <a:avLst/>
          </a:prstGeom>
          <a:noFill/>
          <a:ln>
            <a:noFill/>
          </a:ln>
        </p:spPr>
      </p:pic>
      <p:pic>
        <p:nvPicPr>
          <p:cNvPr id="743" name="Google Shape;743;p85" descr="Gold Star icon"/>
          <p:cNvPicPr preferRelativeResize="0"/>
          <p:nvPr/>
        </p:nvPicPr>
        <p:blipFill rotWithShape="1">
          <a:blip r:embed="rId3">
            <a:alphaModFix/>
          </a:blip>
          <a:srcRect/>
          <a:stretch/>
        </p:blipFill>
        <p:spPr>
          <a:xfrm>
            <a:off x="2554464" y="2346895"/>
            <a:ext cx="534419" cy="534419"/>
          </a:xfrm>
          <a:prstGeom prst="rect">
            <a:avLst/>
          </a:prstGeom>
          <a:noFill/>
          <a:ln>
            <a:noFill/>
          </a:ln>
        </p:spPr>
      </p:pic>
      <p:pic>
        <p:nvPicPr>
          <p:cNvPr id="744" name="Google Shape;744;p85" descr="Gold Star icon"/>
          <p:cNvPicPr preferRelativeResize="0"/>
          <p:nvPr/>
        </p:nvPicPr>
        <p:blipFill rotWithShape="1">
          <a:blip r:embed="rId3">
            <a:alphaModFix/>
          </a:blip>
          <a:srcRect/>
          <a:stretch/>
        </p:blipFill>
        <p:spPr>
          <a:xfrm>
            <a:off x="1699407" y="2949562"/>
            <a:ext cx="534419" cy="534419"/>
          </a:xfrm>
          <a:prstGeom prst="rect">
            <a:avLst/>
          </a:prstGeom>
          <a:noFill/>
          <a:ln>
            <a:noFill/>
          </a:ln>
        </p:spPr>
      </p:pic>
      <p:pic>
        <p:nvPicPr>
          <p:cNvPr id="745" name="Google Shape;745;p85" descr="Gold Star icon"/>
          <p:cNvPicPr preferRelativeResize="0"/>
          <p:nvPr/>
        </p:nvPicPr>
        <p:blipFill rotWithShape="1">
          <a:blip r:embed="rId3">
            <a:alphaModFix/>
          </a:blip>
          <a:srcRect/>
          <a:stretch/>
        </p:blipFill>
        <p:spPr>
          <a:xfrm>
            <a:off x="2554464" y="2930922"/>
            <a:ext cx="534419" cy="534419"/>
          </a:xfrm>
          <a:prstGeom prst="rect">
            <a:avLst/>
          </a:prstGeom>
          <a:noFill/>
          <a:ln>
            <a:noFill/>
          </a:ln>
        </p:spPr>
      </p:pic>
      <p:pic>
        <p:nvPicPr>
          <p:cNvPr id="746" name="Google Shape;746;p85" descr="photo from &quot;Home Alone&quot; movie of man with hat on fire"/>
          <p:cNvPicPr preferRelativeResize="0"/>
          <p:nvPr/>
        </p:nvPicPr>
        <p:blipFill rotWithShape="1">
          <a:blip r:embed="rId4">
            <a:alphaModFix/>
          </a:blip>
          <a:srcRect/>
          <a:stretch/>
        </p:blipFill>
        <p:spPr>
          <a:xfrm>
            <a:off x="5270149" y="1212549"/>
            <a:ext cx="1218524" cy="1211500"/>
          </a:xfrm>
          <a:prstGeom prst="rect">
            <a:avLst/>
          </a:prstGeom>
          <a:noFill/>
          <a:ln>
            <a:noFill/>
          </a:ln>
        </p:spPr>
      </p:pic>
      <p:pic>
        <p:nvPicPr>
          <p:cNvPr id="747" name="Google Shape;747;p85" descr="Minecraft game logo"/>
          <p:cNvPicPr preferRelativeResize="0"/>
          <p:nvPr/>
        </p:nvPicPr>
        <p:blipFill rotWithShape="1">
          <a:blip r:embed="rId5">
            <a:alphaModFix/>
          </a:blip>
          <a:srcRect/>
          <a:stretch/>
        </p:blipFill>
        <p:spPr>
          <a:xfrm>
            <a:off x="6838331" y="1209624"/>
            <a:ext cx="1905594" cy="608675"/>
          </a:xfrm>
          <a:prstGeom prst="rect">
            <a:avLst/>
          </a:prstGeom>
          <a:noFill/>
          <a:ln>
            <a:noFill/>
          </a:ln>
        </p:spPr>
      </p:pic>
      <p:pic>
        <p:nvPicPr>
          <p:cNvPr id="748" name="Google Shape;748;p85" descr="multi color m&amp;m candies in a pile"/>
          <p:cNvPicPr preferRelativeResize="0"/>
          <p:nvPr/>
        </p:nvPicPr>
        <p:blipFill rotWithShape="1">
          <a:blip r:embed="rId6">
            <a:alphaModFix/>
          </a:blip>
          <a:srcRect/>
          <a:stretch/>
        </p:blipFill>
        <p:spPr>
          <a:xfrm>
            <a:off x="5223886" y="2571751"/>
            <a:ext cx="1264788" cy="769304"/>
          </a:xfrm>
          <a:prstGeom prst="rect">
            <a:avLst/>
          </a:prstGeom>
          <a:noFill/>
          <a:ln>
            <a:noFill/>
          </a:ln>
        </p:spPr>
      </p:pic>
      <p:pic>
        <p:nvPicPr>
          <p:cNvPr id="749" name="Google Shape;749;p85" descr="YouTube logo"/>
          <p:cNvPicPr preferRelativeResize="0"/>
          <p:nvPr/>
        </p:nvPicPr>
        <p:blipFill rotWithShape="1">
          <a:blip r:embed="rId7">
            <a:alphaModFix/>
          </a:blip>
          <a:srcRect/>
          <a:stretch/>
        </p:blipFill>
        <p:spPr>
          <a:xfrm>
            <a:off x="6838331" y="2150720"/>
            <a:ext cx="1845500" cy="608674"/>
          </a:xfrm>
          <a:prstGeom prst="rect">
            <a:avLst/>
          </a:prstGeom>
          <a:noFill/>
          <a:ln>
            <a:noFill/>
          </a:ln>
        </p:spPr>
      </p:pic>
      <p:sp>
        <p:nvSpPr>
          <p:cNvPr id="750" name="Google Shape;750;p85"/>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64</a:t>
            </a:fld>
            <a:endParaRPr/>
          </a:p>
        </p:txBody>
      </p:sp>
      <p:sp>
        <p:nvSpPr>
          <p:cNvPr id="756" name="Google Shape;756;p8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Token Chart </a:t>
            </a:r>
            <a:r>
              <a:rPr lang="en" sz="1400" i="1"/>
              <a:t>continued…</a:t>
            </a:r>
            <a:endParaRPr/>
          </a:p>
        </p:txBody>
      </p:sp>
      <p:sp>
        <p:nvSpPr>
          <p:cNvPr id="757" name="Google Shape;757;p86"/>
          <p:cNvSpPr txBox="1"/>
          <p:nvPr/>
        </p:nvSpPr>
        <p:spPr>
          <a:xfrm>
            <a:off x="278674" y="1362988"/>
            <a:ext cx="2995749"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What are some ways that you have supported parents and families in the area of behavior so you students can benefit from your instruction?</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86"/>
          <p:cNvSpPr/>
          <p:nvPr/>
        </p:nvSpPr>
        <p:spPr>
          <a:xfrm>
            <a:off x="3383932" y="1234389"/>
            <a:ext cx="2997998" cy="3442114"/>
          </a:xfrm>
          <a:prstGeom prst="rect">
            <a:avLst/>
          </a:prstGeom>
          <a:solidFill>
            <a:srgbClr val="FFFFF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759" name="Google Shape;759;p86"/>
          <p:cNvGraphicFramePr/>
          <p:nvPr/>
        </p:nvGraphicFramePr>
        <p:xfrm>
          <a:off x="3602981" y="2365535"/>
          <a:ext cx="3000000" cy="3000000"/>
        </p:xfrm>
        <a:graphic>
          <a:graphicData uri="http://schemas.openxmlformats.org/drawingml/2006/table">
            <a:tbl>
              <a:tblPr>
                <a:noFill/>
                <a:tableStyleId>{86B24BDA-CF83-4A3C-B153-C899C53950CC}</a:tableStyleId>
              </a:tblPr>
              <a:tblGrid>
                <a:gridCol w="842400">
                  <a:extLst>
                    <a:ext uri="{9D8B030D-6E8A-4147-A177-3AD203B41FA5}">
                      <a16:colId xmlns:a16="http://schemas.microsoft.com/office/drawing/2014/main" val="20000"/>
                    </a:ext>
                  </a:extLst>
                </a:gridCol>
                <a:gridCol w="842400">
                  <a:extLst>
                    <a:ext uri="{9D8B030D-6E8A-4147-A177-3AD203B41FA5}">
                      <a16:colId xmlns:a16="http://schemas.microsoft.com/office/drawing/2014/main" val="20001"/>
                    </a:ext>
                  </a:extLst>
                </a:gridCol>
                <a:gridCol w="842400">
                  <a:extLst>
                    <a:ext uri="{9D8B030D-6E8A-4147-A177-3AD203B41FA5}">
                      <a16:colId xmlns:a16="http://schemas.microsoft.com/office/drawing/2014/main" val="20002"/>
                    </a:ext>
                  </a:extLst>
                </a:gridCol>
              </a:tblGrid>
              <a:tr h="564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564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564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760" name="Google Shape;760;p86"/>
          <p:cNvSpPr txBox="1"/>
          <p:nvPr/>
        </p:nvSpPr>
        <p:spPr>
          <a:xfrm>
            <a:off x="3602980" y="1362988"/>
            <a:ext cx="2527201" cy="4555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Name:                    Date:</a:t>
            </a:r>
            <a:endParaRPr sz="1400" b="0" i="0" u="none" strike="noStrike" cap="none">
              <a:solidFill>
                <a:srgbClr val="000000"/>
              </a:solidFill>
              <a:latin typeface="Arial"/>
              <a:ea typeface="Arial"/>
              <a:cs typeface="Arial"/>
              <a:sym typeface="Arial"/>
            </a:endParaRPr>
          </a:p>
        </p:txBody>
      </p:sp>
      <p:sp>
        <p:nvSpPr>
          <p:cNvPr id="761" name="Google Shape;761;p86"/>
          <p:cNvSpPr txBox="1"/>
          <p:nvPr/>
        </p:nvSpPr>
        <p:spPr>
          <a:xfrm>
            <a:off x="3587672" y="1860862"/>
            <a:ext cx="2527200" cy="3779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Sticker Chart</a:t>
            </a:r>
            <a:endParaRPr sz="1600" b="1" i="0" u="none" strike="noStrike" cap="none">
              <a:solidFill>
                <a:srgbClr val="000000"/>
              </a:solidFill>
              <a:latin typeface="Arial"/>
              <a:ea typeface="Arial"/>
              <a:cs typeface="Arial"/>
              <a:sym typeface="Arial"/>
            </a:endParaRPr>
          </a:p>
        </p:txBody>
      </p:sp>
      <p:pic>
        <p:nvPicPr>
          <p:cNvPr id="762" name="Google Shape;762;p86" descr="yellow lego block"/>
          <p:cNvPicPr preferRelativeResize="0"/>
          <p:nvPr/>
        </p:nvPicPr>
        <p:blipFill rotWithShape="1">
          <a:blip r:embed="rId3">
            <a:alphaModFix/>
          </a:blip>
          <a:srcRect/>
          <a:stretch/>
        </p:blipFill>
        <p:spPr>
          <a:xfrm>
            <a:off x="3721307" y="2390464"/>
            <a:ext cx="604088" cy="514200"/>
          </a:xfrm>
          <a:prstGeom prst="rect">
            <a:avLst/>
          </a:prstGeom>
          <a:noFill/>
          <a:ln>
            <a:noFill/>
          </a:ln>
        </p:spPr>
      </p:pic>
      <p:pic>
        <p:nvPicPr>
          <p:cNvPr id="763" name="Google Shape;763;p86" descr="red lego block"/>
          <p:cNvPicPr preferRelativeResize="0"/>
          <p:nvPr/>
        </p:nvPicPr>
        <p:blipFill rotWithShape="1">
          <a:blip r:embed="rId4">
            <a:alphaModFix/>
          </a:blip>
          <a:srcRect/>
          <a:stretch/>
        </p:blipFill>
        <p:spPr>
          <a:xfrm>
            <a:off x="4516964" y="2436364"/>
            <a:ext cx="668616" cy="422400"/>
          </a:xfrm>
          <a:prstGeom prst="rect">
            <a:avLst/>
          </a:prstGeom>
          <a:noFill/>
          <a:ln>
            <a:noFill/>
          </a:ln>
        </p:spPr>
      </p:pic>
      <p:sp>
        <p:nvSpPr>
          <p:cNvPr id="764" name="Google Shape;764;p86"/>
          <p:cNvSpPr txBox="1"/>
          <p:nvPr/>
        </p:nvSpPr>
        <p:spPr>
          <a:xfrm>
            <a:off x="4813941" y="4208098"/>
            <a:ext cx="1011620" cy="3779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Then</a:t>
            </a:r>
            <a:endParaRPr sz="1600" b="1" i="0" u="none" strike="noStrike" cap="none">
              <a:solidFill>
                <a:srgbClr val="000000"/>
              </a:solidFill>
              <a:latin typeface="Arial"/>
              <a:ea typeface="Arial"/>
              <a:cs typeface="Arial"/>
              <a:sym typeface="Arial"/>
            </a:endParaRPr>
          </a:p>
        </p:txBody>
      </p:sp>
      <p:sp>
        <p:nvSpPr>
          <p:cNvPr id="765" name="Google Shape;765;p86" descr="arrow pointing from Then to photo of city built of Lego"/>
          <p:cNvSpPr/>
          <p:nvPr/>
        </p:nvSpPr>
        <p:spPr>
          <a:xfrm>
            <a:off x="5651863" y="4349568"/>
            <a:ext cx="617521" cy="190046"/>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6" name="Google Shape;766;p86" descr="photo of city built with Lego"/>
          <p:cNvPicPr preferRelativeResize="0"/>
          <p:nvPr/>
        </p:nvPicPr>
        <p:blipFill rotWithShape="1">
          <a:blip r:embed="rId5">
            <a:alphaModFix/>
          </a:blip>
          <a:srcRect/>
          <a:stretch/>
        </p:blipFill>
        <p:spPr>
          <a:xfrm>
            <a:off x="6600979" y="3192952"/>
            <a:ext cx="2181620" cy="150123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8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65</a:t>
            </a:fld>
            <a:endParaRPr/>
          </a:p>
        </p:txBody>
      </p:sp>
      <p:sp>
        <p:nvSpPr>
          <p:cNvPr id="772" name="Google Shape;772;p8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Moving Forward: </a:t>
            </a:r>
            <a:r>
              <a:rPr lang="en" b="1"/>
              <a:t>Step 6</a:t>
            </a:r>
            <a:endParaRPr/>
          </a:p>
        </p:txBody>
      </p:sp>
      <p:sp>
        <p:nvSpPr>
          <p:cNvPr id="773" name="Google Shape;773;p87"/>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774" name="Google Shape;774;p87"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87"/>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776" name="Google Shape;776;p87"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87"/>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778" name="Google Shape;778;p87"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87"/>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780" name="Google Shape;780;p87"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87"/>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782" name="Google Shape;782;p87"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87"/>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
        <p:nvSpPr>
          <p:cNvPr id="784" name="Google Shape;784;p87" descr="red circle highlighting Step 6 : Remote Progress monitoring"/>
          <p:cNvSpPr/>
          <p:nvPr/>
        </p:nvSpPr>
        <p:spPr>
          <a:xfrm>
            <a:off x="5771558" y="435979"/>
            <a:ext cx="3324944" cy="9306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66</a:t>
            </a:fld>
            <a:endParaRPr/>
          </a:p>
        </p:txBody>
      </p:sp>
      <p:sp>
        <p:nvSpPr>
          <p:cNvPr id="790" name="Google Shape;790;p88"/>
          <p:cNvSpPr txBox="1">
            <a:spLocks noGrp="1"/>
          </p:cNvSpPr>
          <p:nvPr>
            <p:ph type="title"/>
          </p:nvPr>
        </p:nvSpPr>
        <p:spPr>
          <a:xfrm>
            <a:off x="0" y="400051"/>
            <a:ext cx="9144000" cy="544484"/>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b="1"/>
              <a:t>Step 6: </a:t>
            </a:r>
            <a:r>
              <a:rPr lang="en"/>
              <a:t>Remote Progress Monitoring</a:t>
            </a:r>
            <a:endParaRPr/>
          </a:p>
        </p:txBody>
      </p:sp>
      <p:sp>
        <p:nvSpPr>
          <p:cNvPr id="791" name="Google Shape;791;p88"/>
          <p:cNvSpPr/>
          <p:nvPr/>
        </p:nvSpPr>
        <p:spPr>
          <a:xfrm>
            <a:off x="3006052" y="2159722"/>
            <a:ext cx="2994155" cy="1628507"/>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Remote Progress Monitoring</a:t>
            </a:r>
            <a:endParaRPr sz="2600" b="1" i="0" u="none" strike="noStrike" cap="none">
              <a:solidFill>
                <a:schemeClr val="lt1"/>
              </a:solidFill>
              <a:latin typeface="Arial"/>
              <a:ea typeface="Arial"/>
              <a:cs typeface="Arial"/>
              <a:sym typeface="Arial"/>
            </a:endParaRPr>
          </a:p>
        </p:txBody>
      </p:sp>
      <p:cxnSp>
        <p:nvCxnSpPr>
          <p:cNvPr id="792" name="Google Shape;792;p88"/>
          <p:cNvCxnSpPr>
            <a:stCxn id="793" idx="4"/>
            <a:endCxn id="791" idx="0"/>
          </p:cNvCxnSpPr>
          <p:nvPr/>
        </p:nvCxnSpPr>
        <p:spPr>
          <a:xfrm>
            <a:off x="4503129" y="1959255"/>
            <a:ext cx="0" cy="200400"/>
          </a:xfrm>
          <a:prstGeom prst="straightConnector1">
            <a:avLst/>
          </a:prstGeom>
          <a:noFill/>
          <a:ln w="15875" cap="flat" cmpd="sng">
            <a:solidFill>
              <a:srgbClr val="7F7F7F"/>
            </a:solidFill>
            <a:prstDash val="solid"/>
            <a:round/>
            <a:headEnd type="none" w="sm" len="sm"/>
            <a:tailEnd type="none" w="sm" len="sm"/>
          </a:ln>
        </p:spPr>
      </p:cxnSp>
      <p:sp>
        <p:nvSpPr>
          <p:cNvPr id="793" name="Google Shape;793;p88"/>
          <p:cNvSpPr/>
          <p:nvPr/>
        </p:nvSpPr>
        <p:spPr>
          <a:xfrm>
            <a:off x="3077782" y="1066698"/>
            <a:ext cx="2850693" cy="892557"/>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Administer assessment</a:t>
            </a:r>
            <a:endParaRPr sz="1400" b="0" i="0" u="none" strike="noStrike" cap="none">
              <a:solidFill>
                <a:srgbClr val="000000"/>
              </a:solidFill>
              <a:latin typeface="Arial"/>
              <a:ea typeface="Arial"/>
              <a:cs typeface="Arial"/>
              <a:sym typeface="Arial"/>
            </a:endParaRPr>
          </a:p>
        </p:txBody>
      </p:sp>
      <p:cxnSp>
        <p:nvCxnSpPr>
          <p:cNvPr id="794" name="Google Shape;794;p88"/>
          <p:cNvCxnSpPr>
            <a:stCxn id="791" idx="1"/>
            <a:endCxn id="795" idx="6"/>
          </p:cNvCxnSpPr>
          <p:nvPr/>
        </p:nvCxnSpPr>
        <p:spPr>
          <a:xfrm flipH="1">
            <a:off x="2864452" y="2973976"/>
            <a:ext cx="141600" cy="300"/>
          </a:xfrm>
          <a:prstGeom prst="straightConnector1">
            <a:avLst/>
          </a:prstGeom>
          <a:noFill/>
          <a:ln w="15875" cap="flat" cmpd="sng">
            <a:solidFill>
              <a:srgbClr val="7F7F7F"/>
            </a:solidFill>
            <a:prstDash val="solid"/>
            <a:round/>
            <a:headEnd type="none" w="sm" len="sm"/>
            <a:tailEnd type="none" w="sm" len="sm"/>
          </a:ln>
        </p:spPr>
      </p:cxnSp>
      <p:sp>
        <p:nvSpPr>
          <p:cNvPr id="796" name="Google Shape;796;p88"/>
          <p:cNvSpPr/>
          <p:nvPr/>
        </p:nvSpPr>
        <p:spPr>
          <a:xfrm>
            <a:off x="6155366" y="2438820"/>
            <a:ext cx="2805753" cy="1070739"/>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Graph data</a:t>
            </a:r>
            <a:endParaRPr sz="1400" b="0" i="0" u="none" strike="noStrike" cap="none">
              <a:solidFill>
                <a:srgbClr val="000000"/>
              </a:solidFill>
              <a:latin typeface="Arial"/>
              <a:ea typeface="Arial"/>
              <a:cs typeface="Arial"/>
              <a:sym typeface="Arial"/>
            </a:endParaRPr>
          </a:p>
        </p:txBody>
      </p:sp>
      <p:cxnSp>
        <p:nvCxnSpPr>
          <p:cNvPr id="797" name="Google Shape;797;p88"/>
          <p:cNvCxnSpPr>
            <a:stCxn id="791" idx="2"/>
            <a:endCxn id="798" idx="0"/>
          </p:cNvCxnSpPr>
          <p:nvPr/>
        </p:nvCxnSpPr>
        <p:spPr>
          <a:xfrm>
            <a:off x="4503129" y="3788229"/>
            <a:ext cx="0" cy="185700"/>
          </a:xfrm>
          <a:prstGeom prst="straightConnector1">
            <a:avLst/>
          </a:prstGeom>
          <a:noFill/>
          <a:ln w="15875" cap="flat" cmpd="sng">
            <a:solidFill>
              <a:srgbClr val="7F7F7F"/>
            </a:solidFill>
            <a:prstDash val="solid"/>
            <a:round/>
            <a:headEnd type="none" w="sm" len="sm"/>
            <a:tailEnd type="none" w="sm" len="sm"/>
          </a:ln>
        </p:spPr>
      </p:cxnSp>
      <p:sp>
        <p:nvSpPr>
          <p:cNvPr id="798" name="Google Shape;798;p88"/>
          <p:cNvSpPr/>
          <p:nvPr/>
        </p:nvSpPr>
        <p:spPr>
          <a:xfrm>
            <a:off x="3077782" y="3973964"/>
            <a:ext cx="2850693" cy="951183"/>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Evaluate progress</a:t>
            </a:r>
            <a:endParaRPr sz="1400" b="0" i="0" u="none" strike="noStrike" cap="none">
              <a:solidFill>
                <a:srgbClr val="000000"/>
              </a:solidFill>
              <a:latin typeface="Arial"/>
              <a:ea typeface="Arial"/>
              <a:cs typeface="Arial"/>
              <a:sym typeface="Arial"/>
            </a:endParaRPr>
          </a:p>
        </p:txBody>
      </p:sp>
      <p:cxnSp>
        <p:nvCxnSpPr>
          <p:cNvPr id="799" name="Google Shape;799;p88"/>
          <p:cNvCxnSpPr>
            <a:stCxn id="796" idx="2"/>
            <a:endCxn id="791" idx="3"/>
          </p:cNvCxnSpPr>
          <p:nvPr/>
        </p:nvCxnSpPr>
        <p:spPr>
          <a:xfrm rot="10800000">
            <a:off x="6000266" y="2973889"/>
            <a:ext cx="155100" cy="300"/>
          </a:xfrm>
          <a:prstGeom prst="straightConnector1">
            <a:avLst/>
          </a:prstGeom>
          <a:noFill/>
          <a:ln w="15875" cap="flat" cmpd="sng">
            <a:solidFill>
              <a:srgbClr val="7F7F7F"/>
            </a:solidFill>
            <a:prstDash val="solid"/>
            <a:round/>
            <a:headEnd type="none" w="sm" len="sm"/>
            <a:tailEnd type="none" w="sm" len="sm"/>
          </a:ln>
        </p:spPr>
      </p:cxnSp>
      <p:sp>
        <p:nvSpPr>
          <p:cNvPr id="795" name="Google Shape;795;p88"/>
          <p:cNvSpPr/>
          <p:nvPr/>
        </p:nvSpPr>
        <p:spPr>
          <a:xfrm>
            <a:off x="182881" y="2438820"/>
            <a:ext cx="2681645" cy="1070740"/>
          </a:xfrm>
          <a:prstGeom prst="ellipse">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Guiding parents &amp; families through the process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67</a:t>
            </a:fld>
            <a:endParaRPr/>
          </a:p>
        </p:txBody>
      </p:sp>
      <p:sp>
        <p:nvSpPr>
          <p:cNvPr id="805" name="Google Shape;805;p8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Remote Progress Monitoring</a:t>
            </a:r>
            <a:endParaRPr/>
          </a:p>
        </p:txBody>
      </p:sp>
      <p:sp>
        <p:nvSpPr>
          <p:cNvPr id="806" name="Google Shape;806;p89"/>
          <p:cNvSpPr txBox="1">
            <a:spLocks noGrp="1"/>
          </p:cNvSpPr>
          <p:nvPr>
            <p:ph type="body" idx="2"/>
          </p:nvPr>
        </p:nvSpPr>
        <p:spPr>
          <a:xfrm>
            <a:off x="405125" y="1410789"/>
            <a:ext cx="4253961" cy="2842886"/>
          </a:xfrm>
          <a:prstGeom prst="rect">
            <a:avLst/>
          </a:prstGeom>
          <a:noFill/>
          <a:ln>
            <a:noFill/>
          </a:ln>
        </p:spPr>
        <p:txBody>
          <a:bodyPr spcFirstLastPara="1" wrap="square" lIns="0" tIns="0" rIns="0" bIns="0" anchor="t" anchorCtr="0">
            <a:normAutofit/>
          </a:bodyPr>
          <a:lstStyle/>
          <a:p>
            <a:pPr marL="95250" lvl="0" indent="0" algn="l" rtl="0">
              <a:lnSpc>
                <a:spcPct val="100000"/>
              </a:lnSpc>
              <a:spcBef>
                <a:spcPts val="600"/>
              </a:spcBef>
              <a:spcAft>
                <a:spcPts val="0"/>
              </a:spcAft>
              <a:buSzPts val="2100"/>
              <a:buNone/>
            </a:pPr>
            <a:r>
              <a:rPr lang="en" b="1"/>
              <a:t>Does your progress monitoring system include all of these steps and parts?  </a:t>
            </a:r>
            <a:endParaRPr/>
          </a:p>
          <a:p>
            <a:pPr marL="457200" lvl="0" indent="-361950" algn="l" rtl="0">
              <a:lnSpc>
                <a:spcPct val="100000"/>
              </a:lnSpc>
              <a:spcBef>
                <a:spcPts val="600"/>
              </a:spcBef>
              <a:spcAft>
                <a:spcPts val="0"/>
              </a:spcAft>
              <a:buSzPts val="2100"/>
              <a:buChar char="▪"/>
            </a:pPr>
            <a:r>
              <a:rPr lang="en"/>
              <a:t>If so, tell how it looks.  </a:t>
            </a:r>
            <a:endParaRPr/>
          </a:p>
          <a:p>
            <a:pPr marL="457200" lvl="0" indent="-361950" algn="l" rtl="0">
              <a:lnSpc>
                <a:spcPct val="100000"/>
              </a:lnSpc>
              <a:spcBef>
                <a:spcPts val="600"/>
              </a:spcBef>
              <a:spcAft>
                <a:spcPts val="0"/>
              </a:spcAft>
              <a:buSzPts val="2100"/>
              <a:buChar char="▪"/>
            </a:pPr>
            <a:r>
              <a:rPr lang="en"/>
              <a:t>If not, how might you adapt your practice to make assessment a larger part of your practice?</a:t>
            </a:r>
            <a:endParaRPr/>
          </a:p>
          <a:p>
            <a:pPr marL="457200" lvl="0" indent="-228600" algn="l" rtl="0">
              <a:lnSpc>
                <a:spcPct val="100000"/>
              </a:lnSpc>
              <a:spcBef>
                <a:spcPts val="600"/>
              </a:spcBef>
              <a:spcAft>
                <a:spcPts val="0"/>
              </a:spcAft>
              <a:buSzPts val="2100"/>
              <a:buNone/>
            </a:pPr>
            <a:endParaRPr/>
          </a:p>
        </p:txBody>
      </p:sp>
      <p:pic>
        <p:nvPicPr>
          <p:cNvPr id="807" name="Google Shape;807;p89" descr="How effective is your SDI flowchart Beginning with Creating a Standards-based goal and walking you through the steps to evaluate the effectiveness of the instruction and whether the student is progressing."/>
          <p:cNvPicPr preferRelativeResize="0"/>
          <p:nvPr/>
        </p:nvPicPr>
        <p:blipFill rotWithShape="1">
          <a:blip r:embed="rId3">
            <a:alphaModFix/>
          </a:blip>
          <a:srcRect/>
          <a:stretch/>
        </p:blipFill>
        <p:spPr>
          <a:xfrm>
            <a:off x="5072244" y="1179926"/>
            <a:ext cx="3765591" cy="3563523"/>
          </a:xfrm>
          <a:prstGeom prst="rect">
            <a:avLst/>
          </a:prstGeom>
          <a:noFill/>
          <a:ln>
            <a:noFill/>
          </a:ln>
        </p:spPr>
      </p:pic>
      <p:sp>
        <p:nvSpPr>
          <p:cNvPr id="808" name="Google Shape;808;p89"/>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9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68</a:t>
            </a:fld>
            <a:endParaRPr/>
          </a:p>
        </p:txBody>
      </p:sp>
      <p:sp>
        <p:nvSpPr>
          <p:cNvPr id="814" name="Google Shape;814;p9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sz="2400" b="1"/>
              <a:t>Remote Process Monitoring: </a:t>
            </a:r>
            <a:r>
              <a:rPr lang="en" sz="2400"/>
              <a:t>How will I know if it’s working?</a:t>
            </a:r>
            <a:endParaRPr/>
          </a:p>
        </p:txBody>
      </p:sp>
      <p:sp>
        <p:nvSpPr>
          <p:cNvPr id="815" name="Google Shape;815;p90"/>
          <p:cNvSpPr txBox="1">
            <a:spLocks noGrp="1"/>
          </p:cNvSpPr>
          <p:nvPr>
            <p:ph type="subTitle" idx="1"/>
          </p:nvPr>
        </p:nvSpPr>
        <p:spPr>
          <a:xfrm>
            <a:off x="412350" y="1065676"/>
            <a:ext cx="8331600" cy="620100"/>
          </a:xfrm>
          <a:prstGeom prst="rect">
            <a:avLst/>
          </a:prstGeom>
          <a:noFill/>
          <a:ln>
            <a:noFill/>
          </a:ln>
        </p:spPr>
        <p:txBody>
          <a:bodyPr spcFirstLastPara="1" wrap="square" lIns="34275" tIns="34275" rIns="34275" bIns="34275" anchor="t" anchorCtr="0">
            <a:noAutofit/>
          </a:bodyPr>
          <a:lstStyle/>
          <a:p>
            <a:pPr marL="457200" lvl="0" indent="-361950" algn="l" rtl="0">
              <a:lnSpc>
                <a:spcPct val="100000"/>
              </a:lnSpc>
              <a:spcBef>
                <a:spcPts val="600"/>
              </a:spcBef>
              <a:spcAft>
                <a:spcPts val="0"/>
              </a:spcAft>
              <a:buClr>
                <a:schemeClr val="accent1"/>
              </a:buClr>
              <a:buSzPts val="2400"/>
              <a:buNone/>
            </a:pPr>
            <a:r>
              <a:rPr lang="en"/>
              <a:t>Data Collection &amp; Charting</a:t>
            </a:r>
            <a:endParaRPr/>
          </a:p>
        </p:txBody>
      </p:sp>
      <p:pic>
        <p:nvPicPr>
          <p:cNvPr id="816" name="Google Shape;816;p90" descr="sample spred sheet representing &quot;Collecting data&quot;"/>
          <p:cNvPicPr preferRelativeResize="0"/>
          <p:nvPr/>
        </p:nvPicPr>
        <p:blipFill rotWithShape="1">
          <a:blip r:embed="rId3">
            <a:alphaModFix/>
          </a:blip>
          <a:srcRect r="52058"/>
          <a:stretch/>
        </p:blipFill>
        <p:spPr>
          <a:xfrm>
            <a:off x="412350" y="1901226"/>
            <a:ext cx="2513730" cy="2352449"/>
          </a:xfrm>
          <a:prstGeom prst="rect">
            <a:avLst/>
          </a:prstGeom>
          <a:noFill/>
          <a:ln>
            <a:noFill/>
          </a:ln>
        </p:spPr>
      </p:pic>
      <p:pic>
        <p:nvPicPr>
          <p:cNvPr id="817" name="Google Shape;817;p90" descr="arrow pointing to spread sheet illustrating Collecting Data"/>
          <p:cNvPicPr preferRelativeResize="0"/>
          <p:nvPr/>
        </p:nvPicPr>
        <p:blipFill rotWithShape="1">
          <a:blip r:embed="rId4">
            <a:alphaModFix/>
          </a:blip>
          <a:srcRect/>
          <a:stretch/>
        </p:blipFill>
        <p:spPr>
          <a:xfrm rot="9664753">
            <a:off x="1806897" y="1615480"/>
            <a:ext cx="1577603" cy="593117"/>
          </a:xfrm>
          <a:prstGeom prst="rect">
            <a:avLst/>
          </a:prstGeom>
          <a:noFill/>
          <a:ln>
            <a:noFill/>
          </a:ln>
        </p:spPr>
      </p:pic>
      <p:sp>
        <p:nvSpPr>
          <p:cNvPr id="818" name="Google Shape;818;p90"/>
          <p:cNvSpPr txBox="1">
            <a:spLocks noGrp="1"/>
          </p:cNvSpPr>
          <p:nvPr>
            <p:ph type="body" idx="2"/>
          </p:nvPr>
        </p:nvSpPr>
        <p:spPr>
          <a:xfrm>
            <a:off x="2995749" y="1929620"/>
            <a:ext cx="2838994" cy="2367600"/>
          </a:xfrm>
          <a:prstGeom prst="rect">
            <a:avLst/>
          </a:prstGeom>
          <a:solidFill>
            <a:schemeClr val="lt1"/>
          </a:solidFill>
          <a:ln>
            <a:noFill/>
          </a:ln>
        </p:spPr>
        <p:txBody>
          <a:bodyPr spcFirstLastPara="1" wrap="square" lIns="0" tIns="0" rIns="0" bIns="0" anchor="t" anchorCtr="0">
            <a:normAutofit fontScale="70000" lnSpcReduction="20000"/>
          </a:bodyPr>
          <a:lstStyle/>
          <a:p>
            <a:pPr marL="95250" lvl="0" indent="0" algn="l" rtl="0">
              <a:lnSpc>
                <a:spcPct val="100000"/>
              </a:lnSpc>
              <a:spcBef>
                <a:spcPts val="600"/>
              </a:spcBef>
              <a:spcAft>
                <a:spcPts val="0"/>
              </a:spcAft>
              <a:buSzPct val="142857"/>
              <a:buNone/>
            </a:pPr>
            <a:r>
              <a:rPr lang="en" b="1"/>
              <a:t>Collecting data </a:t>
            </a:r>
            <a:r>
              <a:rPr lang="en"/>
              <a:t>means gather information from each assessment.  In this case, each week the teachers uses the data collection form to record the number of words correctly identified once a week.</a:t>
            </a:r>
            <a:endParaRPr/>
          </a:p>
          <a:p>
            <a:pPr marL="95250" lvl="0" indent="0" algn="l" rtl="0">
              <a:lnSpc>
                <a:spcPct val="100000"/>
              </a:lnSpc>
              <a:spcBef>
                <a:spcPts val="600"/>
              </a:spcBef>
              <a:spcAft>
                <a:spcPts val="0"/>
              </a:spcAft>
              <a:buSzPct val="142857"/>
              <a:buNone/>
            </a:pPr>
            <a:r>
              <a:rPr lang="en" b="1"/>
              <a:t>Charting data </a:t>
            </a:r>
            <a:r>
              <a:rPr lang="en"/>
              <a:t>means analyzing that information to look for trends, patterns and progress</a:t>
            </a:r>
            <a:endParaRPr/>
          </a:p>
          <a:p>
            <a:pPr marL="95250" lvl="0" indent="0" algn="l" rtl="0">
              <a:lnSpc>
                <a:spcPct val="100000"/>
              </a:lnSpc>
              <a:spcBef>
                <a:spcPts val="600"/>
              </a:spcBef>
              <a:spcAft>
                <a:spcPts val="0"/>
              </a:spcAft>
              <a:buSzPct val="142857"/>
              <a:buNone/>
            </a:pPr>
            <a:endParaRPr/>
          </a:p>
          <a:p>
            <a:pPr marL="95250" lvl="0" indent="0" algn="l" rtl="0">
              <a:lnSpc>
                <a:spcPct val="100000"/>
              </a:lnSpc>
              <a:spcBef>
                <a:spcPts val="600"/>
              </a:spcBef>
              <a:spcAft>
                <a:spcPts val="0"/>
              </a:spcAft>
              <a:buSzPct val="142857"/>
              <a:buNone/>
            </a:pPr>
            <a:endParaRPr/>
          </a:p>
        </p:txBody>
      </p:sp>
      <p:pic>
        <p:nvPicPr>
          <p:cNvPr id="819" name="Google Shape;819;p90" descr="graph representing &quot;Charting data&quot;"/>
          <p:cNvPicPr preferRelativeResize="0"/>
          <p:nvPr/>
        </p:nvPicPr>
        <p:blipFill rotWithShape="1">
          <a:blip r:embed="rId5">
            <a:alphaModFix/>
          </a:blip>
          <a:srcRect l="12841"/>
          <a:stretch/>
        </p:blipFill>
        <p:spPr>
          <a:xfrm>
            <a:off x="5904412" y="1870497"/>
            <a:ext cx="2827238" cy="2365228"/>
          </a:xfrm>
          <a:prstGeom prst="rect">
            <a:avLst/>
          </a:prstGeom>
          <a:noFill/>
          <a:ln>
            <a:noFill/>
          </a:ln>
        </p:spPr>
      </p:pic>
      <p:pic>
        <p:nvPicPr>
          <p:cNvPr id="820" name="Google Shape;820;p90" descr="arrow pointing to graph illustrating Charting Data"/>
          <p:cNvPicPr preferRelativeResize="0"/>
          <p:nvPr/>
        </p:nvPicPr>
        <p:blipFill rotWithShape="1">
          <a:blip r:embed="rId4">
            <a:alphaModFix/>
          </a:blip>
          <a:srcRect/>
          <a:stretch/>
        </p:blipFill>
        <p:spPr>
          <a:xfrm rot="-829381">
            <a:off x="4790038" y="3743276"/>
            <a:ext cx="1576701" cy="495996"/>
          </a:xfrm>
          <a:prstGeom prst="rect">
            <a:avLst/>
          </a:prstGeom>
          <a:noFill/>
          <a:ln>
            <a:noFill/>
          </a:ln>
        </p:spPr>
      </p:pic>
      <p:sp>
        <p:nvSpPr>
          <p:cNvPr id="821" name="Google Shape;821;p90"/>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p>
            <a:pPr marL="457200" lvl="0" indent="-228600" algn="l" rtl="0">
              <a:lnSpc>
                <a:spcPct val="100000"/>
              </a:lnSpc>
              <a:spcBef>
                <a:spcPts val="600"/>
              </a:spcBef>
              <a:spcAft>
                <a:spcPts val="0"/>
              </a:spcAft>
              <a:buClr>
                <a:schemeClr val="accent3"/>
              </a:buClr>
              <a:buSzPts val="1800"/>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9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69</a:t>
            </a:fld>
            <a:endParaRPr/>
          </a:p>
        </p:txBody>
      </p:sp>
      <p:sp>
        <p:nvSpPr>
          <p:cNvPr id="827" name="Google Shape;827;p9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sz="2600"/>
              <a:t>6 Steps for Moving Forward </a:t>
            </a:r>
            <a:r>
              <a:rPr lang="en" sz="1400" i="1"/>
              <a:t>revisited</a:t>
            </a:r>
            <a:endParaRPr/>
          </a:p>
        </p:txBody>
      </p:sp>
      <p:sp>
        <p:nvSpPr>
          <p:cNvPr id="828" name="Google Shape;828;p91"/>
          <p:cNvSpPr/>
          <p:nvPr/>
        </p:nvSpPr>
        <p:spPr>
          <a:xfrm>
            <a:off x="559803" y="41380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Step1:</a:t>
            </a:r>
            <a:r>
              <a:rPr lang="en" sz="1400" b="0" i="0" u="none" strike="noStrike" cap="none">
                <a:solidFill>
                  <a:srgbClr val="000000"/>
                </a:solidFill>
                <a:latin typeface="Arial"/>
                <a:ea typeface="Arial"/>
                <a:cs typeface="Arial"/>
                <a:sym typeface="Arial"/>
              </a:rPr>
              <a:t>  Embrace the challenge</a:t>
            </a:r>
            <a:endParaRPr sz="1400" b="0" i="0" u="none" strike="noStrike" cap="none">
              <a:solidFill>
                <a:srgbClr val="000000"/>
              </a:solidFill>
              <a:latin typeface="Arial"/>
              <a:ea typeface="Arial"/>
              <a:cs typeface="Arial"/>
              <a:sym typeface="Arial"/>
            </a:endParaRPr>
          </a:p>
        </p:txBody>
      </p:sp>
      <p:sp>
        <p:nvSpPr>
          <p:cNvPr id="829" name="Google Shape;829;p91" descr="right facing arrow leading from Step 1 to Step 2"/>
          <p:cNvSpPr/>
          <p:nvPr/>
        </p:nvSpPr>
        <p:spPr>
          <a:xfrm>
            <a:off x="742825" y="3565572"/>
            <a:ext cx="886291"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91"/>
          <p:cNvSpPr/>
          <p:nvPr/>
        </p:nvSpPr>
        <p:spPr>
          <a:xfrm>
            <a:off x="1694278" y="3421587"/>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2:</a:t>
            </a:r>
            <a:r>
              <a:rPr lang="en" sz="1400" b="0" i="0" u="none" strike="noStrike" cap="none">
                <a:solidFill>
                  <a:srgbClr val="000000"/>
                </a:solidFill>
                <a:latin typeface="Arial"/>
                <a:ea typeface="Arial"/>
                <a:cs typeface="Arial"/>
                <a:sym typeface="Arial"/>
              </a:rPr>
              <a:t>  Identify SDI</a:t>
            </a:r>
            <a:endParaRPr sz="1400" b="0" i="0" u="none" strike="noStrike" cap="none">
              <a:solidFill>
                <a:srgbClr val="000000"/>
              </a:solidFill>
              <a:latin typeface="Arial"/>
              <a:ea typeface="Arial"/>
              <a:cs typeface="Arial"/>
              <a:sym typeface="Arial"/>
            </a:endParaRPr>
          </a:p>
        </p:txBody>
      </p:sp>
      <p:sp>
        <p:nvSpPr>
          <p:cNvPr id="831" name="Google Shape;831;p91" descr="right facing arrow leading from Step 2 to Step 3"/>
          <p:cNvSpPr/>
          <p:nvPr/>
        </p:nvSpPr>
        <p:spPr>
          <a:xfrm>
            <a:off x="1892974" y="2879773"/>
            <a:ext cx="815391" cy="685799"/>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91"/>
          <p:cNvSpPr/>
          <p:nvPr/>
        </p:nvSpPr>
        <p:spPr>
          <a:xfrm>
            <a:off x="2773528" y="2705149"/>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Arial"/>
                <a:ea typeface="Arial"/>
                <a:cs typeface="Arial"/>
                <a:sym typeface="Arial"/>
              </a:rPr>
              <a:t>Step 3:</a:t>
            </a:r>
            <a:r>
              <a:rPr lang="en" sz="1400" b="0" i="0" u="none" strike="noStrike" cap="none">
                <a:solidFill>
                  <a:schemeClr val="dk1"/>
                </a:solidFill>
                <a:latin typeface="Arial"/>
                <a:ea typeface="Arial"/>
                <a:cs typeface="Arial"/>
                <a:sym typeface="Arial"/>
              </a:rPr>
              <a:t>  Team collaboration</a:t>
            </a:r>
            <a:endParaRPr sz="1400" b="0" i="0" u="none" strike="noStrike" cap="none">
              <a:solidFill>
                <a:srgbClr val="000000"/>
              </a:solidFill>
              <a:latin typeface="Arial"/>
              <a:ea typeface="Arial"/>
              <a:cs typeface="Arial"/>
              <a:sym typeface="Arial"/>
            </a:endParaRPr>
          </a:p>
        </p:txBody>
      </p:sp>
      <p:sp>
        <p:nvSpPr>
          <p:cNvPr id="833" name="Google Shape;833;p91" descr="right facing arrow leading from Step 3 to Step 4"/>
          <p:cNvSpPr/>
          <p:nvPr/>
        </p:nvSpPr>
        <p:spPr>
          <a:xfrm>
            <a:off x="2944286" y="2112888"/>
            <a:ext cx="852651" cy="685801"/>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91"/>
          <p:cNvSpPr/>
          <p:nvPr/>
        </p:nvSpPr>
        <p:spPr>
          <a:xfrm>
            <a:off x="3876003" y="1997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4:</a:t>
            </a:r>
            <a:r>
              <a:rPr lang="en" sz="1400" b="0" i="0" u="none" strike="noStrike" cap="none">
                <a:solidFill>
                  <a:srgbClr val="000000"/>
                </a:solidFill>
                <a:latin typeface="Arial"/>
                <a:ea typeface="Arial"/>
                <a:cs typeface="Arial"/>
                <a:sym typeface="Arial"/>
              </a:rPr>
              <a:t>  Parent collaboration</a:t>
            </a:r>
            <a:endParaRPr sz="1400" b="0" i="0" u="none" strike="noStrike" cap="none">
              <a:solidFill>
                <a:srgbClr val="000000"/>
              </a:solidFill>
              <a:latin typeface="Arial"/>
              <a:ea typeface="Arial"/>
              <a:cs typeface="Arial"/>
              <a:sym typeface="Arial"/>
            </a:endParaRPr>
          </a:p>
        </p:txBody>
      </p:sp>
      <p:sp>
        <p:nvSpPr>
          <p:cNvPr id="835" name="Google Shape;835;p91" descr="right facing arrow leading from Step 4 to Step 5"/>
          <p:cNvSpPr/>
          <p:nvPr/>
        </p:nvSpPr>
        <p:spPr>
          <a:xfrm>
            <a:off x="4050275" y="1425223"/>
            <a:ext cx="843942" cy="6858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91"/>
          <p:cNvSpPr/>
          <p:nvPr/>
        </p:nvSpPr>
        <p:spPr>
          <a:xfrm>
            <a:off x="4959928" y="130912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5:</a:t>
            </a:r>
            <a:r>
              <a:rPr lang="en" sz="1400" b="0" i="0" u="none" strike="noStrike" cap="none">
                <a:solidFill>
                  <a:srgbClr val="000000"/>
                </a:solidFill>
                <a:latin typeface="Arial"/>
                <a:ea typeface="Arial"/>
                <a:cs typeface="Arial"/>
                <a:sym typeface="Arial"/>
              </a:rPr>
              <a:t>  Remote Specially Designed Instruction</a:t>
            </a:r>
            <a:endParaRPr sz="1400" b="0" i="0" u="none" strike="noStrike" cap="none">
              <a:solidFill>
                <a:srgbClr val="000000"/>
              </a:solidFill>
              <a:latin typeface="Arial"/>
              <a:ea typeface="Arial"/>
              <a:cs typeface="Arial"/>
              <a:sym typeface="Arial"/>
            </a:endParaRPr>
          </a:p>
        </p:txBody>
      </p:sp>
      <p:sp>
        <p:nvSpPr>
          <p:cNvPr id="837" name="Google Shape;837;p91" descr="right facing arrow leading from Step 5 to Step 6"/>
          <p:cNvSpPr/>
          <p:nvPr/>
        </p:nvSpPr>
        <p:spPr>
          <a:xfrm>
            <a:off x="5166174" y="747669"/>
            <a:ext cx="773072" cy="642900"/>
          </a:xfrm>
          <a:prstGeom prst="bentArrow">
            <a:avLst>
              <a:gd name="adj1" fmla="val 25000"/>
              <a:gd name="adj2" fmla="val 25000"/>
              <a:gd name="adj3" fmla="val 25000"/>
              <a:gd name="adj4" fmla="val 43750"/>
            </a:avLst>
          </a:prstGeom>
          <a:solidFill>
            <a:schemeClr val="dk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91"/>
          <p:cNvSpPr/>
          <p:nvPr/>
        </p:nvSpPr>
        <p:spPr>
          <a:xfrm>
            <a:off x="6007053" y="600974"/>
            <a:ext cx="2906208" cy="642900"/>
          </a:xfrm>
          <a:prstGeom prst="roundRect">
            <a:avLst>
              <a:gd name="adj" fmla="val 16667"/>
            </a:avLst>
          </a:prstGeom>
          <a:solidFill>
            <a:srgbClr val="F2F2F2"/>
          </a:solidFill>
          <a:ln w="1587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Step 6:</a:t>
            </a:r>
            <a:r>
              <a:rPr lang="en" sz="1400" b="0" i="0" u="none" strike="noStrike" cap="none">
                <a:solidFill>
                  <a:srgbClr val="000000"/>
                </a:solidFill>
                <a:latin typeface="Arial"/>
                <a:ea typeface="Arial"/>
                <a:cs typeface="Arial"/>
                <a:sym typeface="Arial"/>
              </a:rPr>
              <a:t>  Remote progress monitoring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7</a:t>
            </a:fld>
            <a:endParaRPr/>
          </a:p>
        </p:txBody>
      </p:sp>
      <p:sp>
        <p:nvSpPr>
          <p:cNvPr id="111" name="Google Shape;111;p3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Defining Specially Designed Instruction</a:t>
            </a:r>
            <a:endParaRPr/>
          </a:p>
        </p:txBody>
      </p:sp>
      <p:sp>
        <p:nvSpPr>
          <p:cNvPr id="112" name="Google Shape;112;p30"/>
          <p:cNvSpPr txBox="1">
            <a:spLocks noGrp="1"/>
          </p:cNvSpPr>
          <p:nvPr>
            <p:ph type="body" idx="2"/>
          </p:nvPr>
        </p:nvSpPr>
        <p:spPr>
          <a:xfrm>
            <a:off x="405125" y="1759131"/>
            <a:ext cx="3226349" cy="2494544"/>
          </a:xfrm>
          <a:prstGeom prst="rect">
            <a:avLst/>
          </a:prstGeom>
          <a:noFill/>
          <a:ln>
            <a:noFill/>
          </a:ln>
        </p:spPr>
        <p:txBody>
          <a:bodyPr spcFirstLastPara="1" wrap="square" lIns="0" tIns="0" rIns="0" bIns="0" anchor="t" anchorCtr="0">
            <a:normAutofit/>
          </a:bodyPr>
          <a:lstStyle/>
          <a:p>
            <a:pPr marL="95250" lvl="0" indent="0" algn="l" rtl="0">
              <a:lnSpc>
                <a:spcPct val="100000"/>
              </a:lnSpc>
              <a:spcBef>
                <a:spcPts val="600"/>
              </a:spcBef>
              <a:spcAft>
                <a:spcPts val="0"/>
              </a:spcAft>
              <a:buSzPts val="2100"/>
              <a:buNone/>
            </a:pPr>
            <a:r>
              <a:rPr lang="en"/>
              <a:t>Specially designed instruction means adapting, as appropriate to the needs of a student, the content, methodology, or delivery of instruction.</a:t>
            </a:r>
            <a:endParaRPr/>
          </a:p>
        </p:txBody>
      </p:sp>
      <p:sp>
        <p:nvSpPr>
          <p:cNvPr id="113" name="Google Shape;113;p30"/>
          <p:cNvSpPr txBox="1">
            <a:spLocks noGrp="1"/>
          </p:cNvSpPr>
          <p:nvPr>
            <p:ph type="body" idx="3"/>
          </p:nvPr>
        </p:nvSpPr>
        <p:spPr>
          <a:xfrm>
            <a:off x="3805646" y="1497874"/>
            <a:ext cx="4945079" cy="3074126"/>
          </a:xfrm>
          <a:prstGeom prst="rect">
            <a:avLst/>
          </a:prstGeom>
          <a:solidFill>
            <a:schemeClr val="accent3"/>
          </a:solidFill>
          <a:ln>
            <a:noFill/>
          </a:ln>
        </p:spPr>
        <p:txBody>
          <a:bodyPr spcFirstLastPara="1" wrap="square" lIns="201150" tIns="201150" rIns="201150" bIns="201150" anchor="t" anchorCtr="0">
            <a:normAutofit/>
          </a:bodyPr>
          <a:lstStyle/>
          <a:p>
            <a:pPr marL="342900" lvl="0" indent="-342900" algn="l" rtl="0">
              <a:lnSpc>
                <a:spcPct val="100000"/>
              </a:lnSpc>
              <a:spcBef>
                <a:spcPts val="1600"/>
              </a:spcBef>
              <a:spcAft>
                <a:spcPts val="0"/>
              </a:spcAft>
              <a:buClr>
                <a:schemeClr val="lt1"/>
              </a:buClr>
              <a:buSzPts val="1800"/>
              <a:buChar char="▪"/>
            </a:pPr>
            <a:r>
              <a:rPr lang="en" b="1"/>
              <a:t>Content: </a:t>
            </a:r>
            <a:r>
              <a:rPr lang="en"/>
              <a:t>Knowledge &amp; skills </a:t>
            </a:r>
            <a:br>
              <a:rPr lang="en"/>
            </a:br>
            <a:r>
              <a:rPr lang="en"/>
              <a:t>being taught </a:t>
            </a:r>
            <a:endParaRPr/>
          </a:p>
          <a:p>
            <a:pPr marL="342900" lvl="0" indent="-342900" algn="l" rtl="0">
              <a:lnSpc>
                <a:spcPct val="100000"/>
              </a:lnSpc>
              <a:spcBef>
                <a:spcPts val="1600"/>
              </a:spcBef>
              <a:spcAft>
                <a:spcPts val="0"/>
              </a:spcAft>
              <a:buClr>
                <a:schemeClr val="lt1"/>
              </a:buClr>
              <a:buSzPts val="1800"/>
              <a:buChar char="▪"/>
            </a:pPr>
            <a:r>
              <a:rPr lang="en" b="1"/>
              <a:t>Methodology: </a:t>
            </a:r>
            <a:r>
              <a:rPr lang="en"/>
              <a:t>Instructional strategies or programs</a:t>
            </a:r>
            <a:endParaRPr/>
          </a:p>
          <a:p>
            <a:pPr marL="342900" lvl="0" indent="-342900" algn="l" rtl="0">
              <a:lnSpc>
                <a:spcPct val="100000"/>
              </a:lnSpc>
              <a:spcBef>
                <a:spcPts val="1600"/>
              </a:spcBef>
              <a:spcAft>
                <a:spcPts val="0"/>
              </a:spcAft>
              <a:buClr>
                <a:schemeClr val="lt1"/>
              </a:buClr>
              <a:buSzPts val="1800"/>
              <a:buChar char="▪"/>
            </a:pPr>
            <a:r>
              <a:rPr lang="en" b="1"/>
              <a:t>Delivery: </a:t>
            </a:r>
            <a:r>
              <a:rPr lang="en"/>
              <a:t>The way instruction is delivered to the student</a:t>
            </a:r>
            <a:endParaRPr/>
          </a:p>
          <a:p>
            <a:pPr marL="457200" lvl="0" indent="-228600" algn="l" rtl="0">
              <a:lnSpc>
                <a:spcPct val="100000"/>
              </a:lnSpc>
              <a:spcBef>
                <a:spcPts val="600"/>
              </a:spcBef>
              <a:spcAft>
                <a:spcPts val="0"/>
              </a:spcAft>
              <a:buClr>
                <a:schemeClr val="lt1"/>
              </a:buClr>
              <a:buSzPts val="2100"/>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9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70</a:t>
            </a:fld>
            <a:endParaRPr/>
          </a:p>
        </p:txBody>
      </p:sp>
      <p:sp>
        <p:nvSpPr>
          <p:cNvPr id="844" name="Google Shape;844;p92"/>
          <p:cNvSpPr txBox="1">
            <a:spLocks noGrp="1"/>
          </p:cNvSpPr>
          <p:nvPr>
            <p:ph type="title"/>
          </p:nvPr>
        </p:nvSpPr>
        <p:spPr>
          <a:xfrm>
            <a:off x="0" y="400051"/>
            <a:ext cx="9144000" cy="50564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None/>
            </a:pPr>
            <a:r>
              <a:rPr lang="en"/>
              <a:t>References:</a:t>
            </a:r>
            <a:endParaRPr/>
          </a:p>
        </p:txBody>
      </p:sp>
      <p:sp>
        <p:nvSpPr>
          <p:cNvPr id="845" name="Google Shape;845;p92"/>
          <p:cNvSpPr txBox="1">
            <a:spLocks noGrp="1"/>
          </p:cNvSpPr>
          <p:nvPr>
            <p:ph type="body" idx="2"/>
          </p:nvPr>
        </p:nvSpPr>
        <p:spPr>
          <a:xfrm>
            <a:off x="405125" y="984069"/>
            <a:ext cx="8608246" cy="3979817"/>
          </a:xfrm>
          <a:prstGeom prst="rect">
            <a:avLst/>
          </a:prstGeom>
          <a:noFill/>
          <a:ln>
            <a:noFill/>
          </a:ln>
        </p:spPr>
        <p:txBody>
          <a:bodyPr spcFirstLastPara="1" wrap="square" lIns="0" tIns="0" rIns="0" bIns="0" anchor="t" anchorCtr="0">
            <a:normAutofit fontScale="40000" lnSpcReduction="20000"/>
          </a:bodyPr>
          <a:lstStyle/>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3">
                  <a:extLst>
                    <a:ext uri="{A12FA001-AC4F-418D-AE19-62706E023703}">
                      <ahyp:hlinkClr xmlns:ahyp="http://schemas.microsoft.com/office/drawing/2018/hyperlinkcolor" val="tx"/>
                    </a:ext>
                  </a:extLst>
                </a:hlinkClick>
              </a:rPr>
              <a:t>NYS Blueprint for Improved Results for Students with Disabilities</a:t>
            </a:r>
            <a:endParaRPr sz="2400" u="sng">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4">
                  <a:extLst>
                    <a:ext uri="{A12FA001-AC4F-418D-AE19-62706E023703}">
                      <ahyp:hlinkClr xmlns:ahyp="http://schemas.microsoft.com/office/drawing/2018/hyperlinkcolor" val="tx"/>
                    </a:ext>
                  </a:extLst>
                </a:hlinkClick>
              </a:rPr>
              <a:t>Focus and Repetition in Learning</a:t>
            </a:r>
            <a:r>
              <a:rPr lang="en" sz="2400">
                <a:solidFill>
                  <a:schemeClr val="dk2"/>
                </a:solidFill>
              </a:rPr>
              <a:t> </a:t>
            </a:r>
            <a:r>
              <a:rPr lang="en" sz="2400">
                <a:solidFill>
                  <a:schemeClr val="dk1"/>
                </a:solidFill>
              </a:rPr>
              <a:t>by APL nextED</a:t>
            </a:r>
            <a:endParaRPr sz="2400">
              <a:solidFill>
                <a:schemeClr val="dk1"/>
              </a:solidFill>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ighlight>
                  <a:srgbClr val="FFFFFF"/>
                </a:highlight>
                <a:hlinkClick r:id="rId5">
                  <a:extLst>
                    <a:ext uri="{A12FA001-AC4F-418D-AE19-62706E023703}">
                      <ahyp:hlinkClr xmlns:ahyp="http://schemas.microsoft.com/office/drawing/2018/hyperlinkcolor" val="tx"/>
                    </a:ext>
                  </a:extLst>
                </a:hlinkClick>
              </a:rPr>
              <a:t>Practice for Knowledge Acquisition (Not Drill and Kill)</a:t>
            </a:r>
            <a:endParaRPr sz="2400" u="sng">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ighlight>
                  <a:srgbClr val="FFFFFF"/>
                </a:highlight>
                <a:hlinkClick r:id="rId5">
                  <a:extLst>
                    <a:ext uri="{A12FA001-AC4F-418D-AE19-62706E023703}">
                      <ahyp:hlinkClr xmlns:ahyp="http://schemas.microsoft.com/office/drawing/2018/hyperlinkcolor" val="tx"/>
                    </a:ext>
                  </a:extLst>
                </a:hlinkClick>
              </a:rPr>
              <a:t>Designing activities with the goal of transferring knowledge</a:t>
            </a:r>
            <a:r>
              <a:rPr lang="en" sz="2400">
                <a:solidFill>
                  <a:schemeClr val="dk2"/>
                </a:solidFill>
                <a:highlight>
                  <a:srgbClr val="FFFFFF"/>
                </a:highlight>
              </a:rPr>
              <a:t> </a:t>
            </a:r>
            <a:r>
              <a:rPr lang="en" sz="2400">
                <a:solidFill>
                  <a:schemeClr val="dk1"/>
                </a:solidFill>
                <a:highlight>
                  <a:srgbClr val="FFFFFF"/>
                </a:highlight>
              </a:rPr>
              <a:t>by APA… Mary Brabeck, PhD, NYU; Jill Jeffrey, PhD; Sara Fry, MA, NYU</a:t>
            </a:r>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6">
                  <a:extLst>
                    <a:ext uri="{A12FA001-AC4F-418D-AE19-62706E023703}">
                      <ahyp:hlinkClr xmlns:ahyp="http://schemas.microsoft.com/office/drawing/2018/hyperlinkcolor" val="tx"/>
                    </a:ext>
                  </a:extLst>
                </a:hlinkClick>
              </a:rPr>
              <a:t>Individuals with Disabilities Education Act</a:t>
            </a:r>
            <a:r>
              <a:rPr lang="en" sz="2400" u="sng">
                <a:solidFill>
                  <a:schemeClr val="dk2"/>
                </a:solidFill>
              </a:rPr>
              <a:t> </a:t>
            </a:r>
            <a:r>
              <a:rPr lang="en" sz="2400">
                <a:solidFill>
                  <a:schemeClr val="dk1"/>
                </a:solidFill>
              </a:rPr>
              <a:t>(Federal Regulations)</a:t>
            </a:r>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7">
                  <a:extLst>
                    <a:ext uri="{A12FA001-AC4F-418D-AE19-62706E023703}">
                      <ahyp:hlinkClr xmlns:ahyp="http://schemas.microsoft.com/office/drawing/2018/hyperlinkcolor" val="tx"/>
                    </a:ext>
                  </a:extLst>
                </a:hlinkClick>
              </a:rPr>
              <a:t>Office of Special Education</a:t>
            </a:r>
            <a:r>
              <a:rPr lang="en" sz="2400">
                <a:solidFill>
                  <a:schemeClr val="dk2"/>
                </a:solidFill>
              </a:rPr>
              <a:t> </a:t>
            </a:r>
            <a:r>
              <a:rPr lang="en" sz="2400">
                <a:solidFill>
                  <a:schemeClr val="dk1"/>
                </a:solidFill>
              </a:rPr>
              <a:t>(NYS Regulations)</a:t>
            </a:r>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8">
                  <a:extLst>
                    <a:ext uri="{A12FA001-AC4F-418D-AE19-62706E023703}">
                      <ahyp:hlinkClr xmlns:ahyp="http://schemas.microsoft.com/office/drawing/2018/hyperlinkcolor" val="tx"/>
                    </a:ext>
                  </a:extLst>
                </a:hlinkClick>
              </a:rPr>
              <a:t>Next Generation Standards</a:t>
            </a:r>
            <a:endParaRPr sz="2400" u="sng">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9">
                  <a:extLst>
                    <a:ext uri="{A12FA001-AC4F-418D-AE19-62706E023703}">
                      <ahyp:hlinkClr xmlns:ahyp="http://schemas.microsoft.com/office/drawing/2018/hyperlinkcolor" val="tx"/>
                    </a:ext>
                  </a:extLst>
                </a:hlinkClick>
              </a:rPr>
              <a:t>Anchor Standards</a:t>
            </a:r>
            <a:endParaRPr sz="2400" u="sng">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10">
                  <a:extLst>
                    <a:ext uri="{A12FA001-AC4F-418D-AE19-62706E023703}">
                      <ahyp:hlinkClr xmlns:ahyp="http://schemas.microsoft.com/office/drawing/2018/hyperlinkcolor" val="tx"/>
                    </a:ext>
                  </a:extLst>
                </a:hlinkClick>
              </a:rPr>
              <a:t>Math Coherence Map</a:t>
            </a:r>
            <a:endParaRPr sz="2400" u="sng">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11">
                  <a:extLst>
                    <a:ext uri="{A12FA001-AC4F-418D-AE19-62706E023703}">
                      <ahyp:hlinkClr xmlns:ahyp="http://schemas.microsoft.com/office/drawing/2018/hyperlinkcolor" val="tx"/>
                    </a:ext>
                  </a:extLst>
                </a:hlinkClick>
              </a:rPr>
              <a:t>ELA</a:t>
            </a:r>
            <a:r>
              <a:rPr lang="en" sz="2400" u="sng">
                <a:solidFill>
                  <a:schemeClr val="dk2"/>
                </a:solidFill>
              </a:rPr>
              <a:t> &amp; </a:t>
            </a:r>
            <a:r>
              <a:rPr lang="en" sz="2400" u="sng">
                <a:solidFill>
                  <a:schemeClr val="dk2"/>
                </a:solidFill>
                <a:hlinkClick r:id="rId12">
                  <a:extLst>
                    <a:ext uri="{A12FA001-AC4F-418D-AE19-62706E023703}">
                      <ahyp:hlinkClr xmlns:ahyp="http://schemas.microsoft.com/office/drawing/2018/hyperlinkcolor" val="tx"/>
                    </a:ext>
                  </a:extLst>
                </a:hlinkClick>
              </a:rPr>
              <a:t>Math</a:t>
            </a:r>
            <a:r>
              <a:rPr lang="en" sz="2400" u="sng">
                <a:solidFill>
                  <a:schemeClr val="dk2"/>
                </a:solidFill>
              </a:rPr>
              <a:t> Standards at a Glance</a:t>
            </a:r>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13">
                  <a:extLst>
                    <a:ext uri="{A12FA001-AC4F-418D-AE19-62706E023703}">
                      <ahyp:hlinkClr xmlns:ahyp="http://schemas.microsoft.com/office/drawing/2018/hyperlinkcolor" val="tx"/>
                    </a:ext>
                  </a:extLst>
                </a:hlinkClick>
              </a:rPr>
              <a:t>Essential Elements</a:t>
            </a:r>
            <a:endParaRPr sz="2400" u="sng">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a:solidFill>
                  <a:schemeClr val="dk1"/>
                </a:solidFill>
              </a:rPr>
              <a:t>Explicit Instruction:  Archer &amp; Hughes, 2011</a:t>
            </a:r>
            <a:endParaRPr/>
          </a:p>
          <a:p>
            <a:pPr marL="312420" lvl="0" indent="-312420" algn="l" rtl="0">
              <a:lnSpc>
                <a:spcPct val="120000"/>
              </a:lnSpc>
              <a:spcBef>
                <a:spcPts val="300"/>
              </a:spcBef>
              <a:spcAft>
                <a:spcPts val="0"/>
              </a:spcAft>
              <a:buClr>
                <a:schemeClr val="lt2"/>
              </a:buClr>
              <a:buSzPct val="125000"/>
              <a:buChar char="▪"/>
            </a:pPr>
            <a:r>
              <a:rPr lang="en" sz="2400">
                <a:solidFill>
                  <a:schemeClr val="dk1"/>
                </a:solidFill>
              </a:rPr>
              <a:t>Explicit Instruction as a High Leverage Practice (Exceptional Children): McLeskey et al., 2017</a:t>
            </a:r>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14">
                  <a:extLst>
                    <a:ext uri="{A12FA001-AC4F-418D-AE19-62706E023703}">
                      <ahyp:hlinkClr xmlns:ahyp="http://schemas.microsoft.com/office/drawing/2018/hyperlinkcolor" val="tx"/>
                    </a:ext>
                  </a:extLst>
                </a:hlinkClick>
              </a:rPr>
              <a:t>Video Modeling: What it is and How to Use it</a:t>
            </a:r>
            <a:r>
              <a:rPr lang="en" sz="2400">
                <a:solidFill>
                  <a:schemeClr val="dk2"/>
                </a:solidFill>
              </a:rPr>
              <a:t>; </a:t>
            </a:r>
            <a:r>
              <a:rPr lang="en" sz="2400">
                <a:solidFill>
                  <a:schemeClr val="dk1"/>
                </a:solidFill>
              </a:rPr>
              <a:t>Autism Classroom News &amp; Resources</a:t>
            </a:r>
            <a:endParaRPr/>
          </a:p>
          <a:p>
            <a:pPr marL="312420" lvl="0" indent="-312420" algn="l" rtl="0">
              <a:lnSpc>
                <a:spcPct val="120000"/>
              </a:lnSpc>
              <a:spcBef>
                <a:spcPts val="300"/>
              </a:spcBef>
              <a:spcAft>
                <a:spcPts val="0"/>
              </a:spcAft>
              <a:buClr>
                <a:schemeClr val="lt2"/>
              </a:buClr>
              <a:buSzPct val="125000"/>
              <a:buChar char="▪"/>
            </a:pPr>
            <a:r>
              <a:rPr lang="en" sz="2400" u="sng">
                <a:solidFill>
                  <a:schemeClr val="dk2"/>
                </a:solidFill>
                <a:hlinkClick r:id="rId15">
                  <a:extLst>
                    <a:ext uri="{A12FA001-AC4F-418D-AE19-62706E023703}">
                      <ahyp:hlinkClr xmlns:ahyp="http://schemas.microsoft.com/office/drawing/2018/hyperlinkcolor" val="tx"/>
                    </a:ext>
                  </a:extLst>
                </a:hlinkClick>
              </a:rPr>
              <a:t>Social Stories:</a:t>
            </a:r>
            <a:r>
              <a:rPr lang="en" sz="2400">
                <a:solidFill>
                  <a:schemeClr val="dk2"/>
                </a:solidFill>
              </a:rPr>
              <a:t>  </a:t>
            </a:r>
            <a:r>
              <a:rPr lang="en" sz="2400">
                <a:solidFill>
                  <a:schemeClr val="dk1"/>
                </a:solidFill>
              </a:rPr>
              <a:t>Carol Gray</a:t>
            </a:r>
            <a:endParaRPr/>
          </a:p>
          <a:p>
            <a:pPr marL="312420" lvl="0" indent="-312420" algn="l" rtl="0">
              <a:lnSpc>
                <a:spcPct val="120000"/>
              </a:lnSpc>
              <a:spcBef>
                <a:spcPts val="300"/>
              </a:spcBef>
              <a:spcAft>
                <a:spcPts val="0"/>
              </a:spcAft>
              <a:buClr>
                <a:schemeClr val="lt2"/>
              </a:buClr>
              <a:buSzPct val="125000"/>
              <a:buChar char="▪"/>
            </a:pPr>
            <a:r>
              <a:rPr lang="en" sz="2400">
                <a:solidFill>
                  <a:schemeClr val="dk1"/>
                </a:solidFill>
              </a:rPr>
              <a:t>ABA Autism Training Videos: </a:t>
            </a:r>
            <a:r>
              <a:rPr lang="en" sz="2400" u="sng">
                <a:solidFill>
                  <a:schemeClr val="dk2"/>
                </a:solidFill>
                <a:hlinkClick r:id="rId16">
                  <a:extLst>
                    <a:ext uri="{A12FA001-AC4F-418D-AE19-62706E023703}">
                      <ahyp:hlinkClr xmlns:ahyp="http://schemas.microsoft.com/office/drawing/2018/hyperlinkcolor" val="tx"/>
                    </a:ext>
                  </a:extLst>
                </a:hlinkClick>
              </a:rPr>
              <a:t>Introduction</a:t>
            </a:r>
            <a:r>
              <a:rPr lang="en" sz="2400">
                <a:solidFill>
                  <a:schemeClr val="dk2"/>
                </a:solidFill>
              </a:rPr>
              <a:t>;  </a:t>
            </a:r>
            <a:r>
              <a:rPr lang="en" sz="2400" u="sng">
                <a:solidFill>
                  <a:schemeClr val="dk2"/>
                </a:solidFill>
                <a:hlinkClick r:id="rId17">
                  <a:extLst>
                    <a:ext uri="{A12FA001-AC4F-418D-AE19-62706E023703}">
                      <ahyp:hlinkClr xmlns:ahyp="http://schemas.microsoft.com/office/drawing/2018/hyperlinkcolor" val="tx"/>
                    </a:ext>
                  </a:extLst>
                </a:hlinkClick>
              </a:rPr>
              <a:t>The Discrete Trial</a:t>
            </a:r>
            <a:r>
              <a:rPr lang="en" sz="2400">
                <a:solidFill>
                  <a:schemeClr val="dk2"/>
                </a:solidFill>
              </a:rPr>
              <a:t>; </a:t>
            </a:r>
            <a:r>
              <a:rPr lang="en" sz="2400" u="sng">
                <a:solidFill>
                  <a:schemeClr val="dk2"/>
                </a:solidFill>
                <a:hlinkClick r:id="rId18">
                  <a:extLst>
                    <a:ext uri="{A12FA001-AC4F-418D-AE19-62706E023703}">
                      <ahyp:hlinkClr xmlns:ahyp="http://schemas.microsoft.com/office/drawing/2018/hyperlinkcolor" val="tx"/>
                    </a:ext>
                  </a:extLst>
                </a:hlinkClick>
              </a:rPr>
              <a:t>Reinforcement</a:t>
            </a:r>
            <a:r>
              <a:rPr lang="en" sz="2400">
                <a:solidFill>
                  <a:schemeClr val="dk2"/>
                </a:solidFill>
              </a:rPr>
              <a:t>; </a:t>
            </a:r>
            <a:r>
              <a:rPr lang="en" sz="2400" u="sng">
                <a:solidFill>
                  <a:schemeClr val="dk2"/>
                </a:solidFill>
                <a:hlinkClick r:id="rId19">
                  <a:extLst>
                    <a:ext uri="{A12FA001-AC4F-418D-AE19-62706E023703}">
                      <ahyp:hlinkClr xmlns:ahyp="http://schemas.microsoft.com/office/drawing/2018/hyperlinkcolor" val="tx"/>
                    </a:ext>
                  </a:extLst>
                </a:hlinkClick>
              </a:rPr>
              <a:t>Prompting</a:t>
            </a:r>
            <a:r>
              <a:rPr lang="en" sz="2400">
                <a:solidFill>
                  <a:schemeClr val="dk2"/>
                </a:solidFill>
              </a:rPr>
              <a:t>; </a:t>
            </a:r>
            <a:r>
              <a:rPr lang="en" sz="2400" u="sng">
                <a:solidFill>
                  <a:schemeClr val="dk2"/>
                </a:solidFill>
                <a:hlinkClick r:id="rId20">
                  <a:extLst>
                    <a:ext uri="{A12FA001-AC4F-418D-AE19-62706E023703}">
                      <ahyp:hlinkClr xmlns:ahyp="http://schemas.microsoft.com/office/drawing/2018/hyperlinkcolor" val="tx"/>
                    </a:ext>
                  </a:extLst>
                </a:hlinkClick>
              </a:rPr>
              <a:t>Generalization</a:t>
            </a:r>
            <a:r>
              <a:rPr lang="en" sz="2400">
                <a:solidFill>
                  <a:schemeClr val="dk2"/>
                </a:solidFill>
              </a:rPr>
              <a:t>; </a:t>
            </a:r>
            <a:r>
              <a:rPr lang="en" sz="2400" u="sng">
                <a:solidFill>
                  <a:schemeClr val="dk2"/>
                </a:solidFill>
                <a:hlinkClick r:id="rId21">
                  <a:extLst>
                    <a:ext uri="{A12FA001-AC4F-418D-AE19-62706E023703}">
                      <ahyp:hlinkClr xmlns:ahyp="http://schemas.microsoft.com/office/drawing/2018/hyperlinkcolor" val="tx"/>
                    </a:ext>
                  </a:extLst>
                </a:hlinkClick>
              </a:rPr>
              <a:t>Incidental Teaching</a:t>
            </a:r>
            <a:endParaRPr sz="2400">
              <a:solidFill>
                <a:schemeClr val="dk2"/>
              </a:solidFill>
            </a:endParaRPr>
          </a:p>
          <a:p>
            <a:pPr marL="312420" lvl="0" indent="-312420" algn="l" rtl="0">
              <a:lnSpc>
                <a:spcPct val="120000"/>
              </a:lnSpc>
              <a:spcBef>
                <a:spcPts val="300"/>
              </a:spcBef>
              <a:spcAft>
                <a:spcPts val="0"/>
              </a:spcAft>
              <a:buClr>
                <a:schemeClr val="lt2"/>
              </a:buClr>
              <a:buSzPct val="125000"/>
              <a:buChar char="▪"/>
            </a:pPr>
            <a:r>
              <a:rPr lang="en" sz="2400" i="1">
                <a:solidFill>
                  <a:schemeClr val="dk1"/>
                </a:solidFill>
              </a:rPr>
              <a:t>Effects of Systematic Formative Evaluation:  A Meta-Analysis,</a:t>
            </a:r>
            <a:r>
              <a:rPr lang="en" sz="2400">
                <a:solidFill>
                  <a:schemeClr val="dk1"/>
                </a:solidFill>
              </a:rPr>
              <a:t> by Fuchs &amp; Fuchs; Exceptional Children, Vol. 53, No. 3, pp. 199-208, 1986. The Council for Exceptional Children</a:t>
            </a:r>
            <a:endParaRPr/>
          </a:p>
          <a:p>
            <a:pPr marL="312420" lvl="0" indent="-312420" algn="l" rtl="0">
              <a:lnSpc>
                <a:spcPct val="120000"/>
              </a:lnSpc>
              <a:spcBef>
                <a:spcPts val="300"/>
              </a:spcBef>
              <a:spcAft>
                <a:spcPts val="0"/>
              </a:spcAft>
              <a:buClr>
                <a:schemeClr val="lt2"/>
              </a:buClr>
              <a:buSzPct val="125000"/>
              <a:buChar char="▪"/>
            </a:pPr>
            <a:r>
              <a:rPr lang="en" sz="2400">
                <a:solidFill>
                  <a:schemeClr val="dk1"/>
                </a:solidFill>
              </a:rPr>
              <a:t>TIES Center Distance Learning:  </a:t>
            </a:r>
            <a:r>
              <a:rPr lang="en" sz="2400" u="sng">
                <a:solidFill>
                  <a:schemeClr val="dk2"/>
                </a:solidFill>
                <a:hlinkClick r:id="rId22">
                  <a:extLst>
                    <a:ext uri="{A12FA001-AC4F-418D-AE19-62706E023703}">
                      <ahyp:hlinkClr xmlns:ahyp="http://schemas.microsoft.com/office/drawing/2018/hyperlinkcolor" val="tx"/>
                    </a:ext>
                  </a:extLst>
                </a:hlinkClick>
              </a:rPr>
              <a:t>https://publications.ici.umn.edu/ties/building-engagement-with-distance-learning/categorie</a:t>
            </a:r>
            <a:r>
              <a:rPr lang="en" sz="2400">
                <a:solidFill>
                  <a:schemeClr val="dk2"/>
                </a:solidFill>
              </a:rPr>
              <a:t>s</a:t>
            </a:r>
            <a:endParaRPr/>
          </a:p>
          <a:p>
            <a:pPr marL="312420" lvl="0" indent="-312420" algn="l" rtl="0">
              <a:lnSpc>
                <a:spcPct val="120000"/>
              </a:lnSpc>
              <a:spcBef>
                <a:spcPts val="300"/>
              </a:spcBef>
              <a:spcAft>
                <a:spcPts val="0"/>
              </a:spcAft>
              <a:buClr>
                <a:schemeClr val="lt2"/>
              </a:buClr>
              <a:buSzPct val="125000"/>
              <a:buChar char="▪"/>
            </a:pPr>
            <a:r>
              <a:rPr lang="en" sz="2400">
                <a:solidFill>
                  <a:schemeClr val="dk1"/>
                </a:solidFill>
              </a:rPr>
              <a:t>OCALI:  </a:t>
            </a:r>
            <a:r>
              <a:rPr lang="en" sz="2400" u="sng">
                <a:solidFill>
                  <a:schemeClr val="dk2"/>
                </a:solidFill>
                <a:hlinkClick r:id="rId23">
                  <a:extLst>
                    <a:ext uri="{A12FA001-AC4F-418D-AE19-62706E023703}">
                      <ahyp:hlinkClr xmlns:ahyp="http://schemas.microsoft.com/office/drawing/2018/hyperlinkcolor" val="tx"/>
                    </a:ext>
                  </a:extLst>
                </a:hlinkClick>
              </a:rPr>
              <a:t>https://www.ocali.org/project/resource_gallery_of_interventions/page/to-support-families-during-the-COVID-19-crisis</a:t>
            </a:r>
            <a:endParaRPr sz="2400">
              <a:solidFill>
                <a:schemeClr val="dk2"/>
              </a:solidFill>
            </a:endParaRPr>
          </a:p>
          <a:p>
            <a:pPr marL="457200" lvl="0" indent="-228600" algn="l" rtl="0">
              <a:lnSpc>
                <a:spcPct val="100000"/>
              </a:lnSpc>
              <a:spcBef>
                <a:spcPts val="600"/>
              </a:spcBef>
              <a:spcAft>
                <a:spcPts val="0"/>
              </a:spcAft>
              <a:buSzPct val="250000"/>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solidFill>
                  <a:schemeClr val="lt1"/>
                </a:solidFill>
              </a:rPr>
              <a:t>71</a:t>
            </a:fld>
            <a:endParaRPr>
              <a:solidFill>
                <a:schemeClr val="lt1"/>
              </a:solidFill>
            </a:endParaRPr>
          </a:p>
        </p:txBody>
      </p:sp>
      <p:sp>
        <p:nvSpPr>
          <p:cNvPr id="851" name="Google Shape;851;p12"/>
          <p:cNvSpPr txBox="1">
            <a:spLocks noGrp="1"/>
          </p:cNvSpPr>
          <p:nvPr>
            <p:ph type="title"/>
          </p:nvPr>
        </p:nvSpPr>
        <p:spPr>
          <a:xfrm>
            <a:off x="1655075" y="2587750"/>
            <a:ext cx="5257800" cy="617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000"/>
              <a:buNone/>
            </a:pPr>
            <a:r>
              <a:rPr lang="en"/>
              <a:t>Thank you</a:t>
            </a:r>
            <a:endParaRPr/>
          </a:p>
        </p:txBody>
      </p:sp>
      <p:sp>
        <p:nvSpPr>
          <p:cNvPr id="852" name="Google Shape;852;p12"/>
          <p:cNvSpPr txBox="1">
            <a:spLocks noGrp="1"/>
          </p:cNvSpPr>
          <p:nvPr>
            <p:ph type="body" idx="1"/>
          </p:nvPr>
        </p:nvSpPr>
        <p:spPr>
          <a:xfrm>
            <a:off x="1655064" y="3204750"/>
            <a:ext cx="4800600" cy="1048800"/>
          </a:xfrm>
          <a:prstGeom prst="rect">
            <a:avLst/>
          </a:prstGeom>
          <a:noFill/>
          <a:ln>
            <a:noFill/>
          </a:ln>
        </p:spPr>
        <p:txBody>
          <a:bodyPr spcFirstLastPara="1" wrap="square" lIns="0" tIns="0" rIns="0" bIns="0" anchor="t" anchorCtr="0">
            <a:normAutofit fontScale="92500"/>
          </a:bodyPr>
          <a:lstStyle/>
          <a:p>
            <a:pPr marL="0" lvl="0" indent="0" algn="l" rtl="0">
              <a:lnSpc>
                <a:spcPct val="100000"/>
              </a:lnSpc>
              <a:spcBef>
                <a:spcPts val="600"/>
              </a:spcBef>
              <a:spcAft>
                <a:spcPts val="1000"/>
              </a:spcAft>
              <a:buSzPct val="108108"/>
              <a:buNone/>
            </a:pPr>
            <a:r>
              <a:rPr lang="en"/>
              <a:t>Use this closing slide to include important contact or reference information.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8</a:t>
            </a:fld>
            <a:endParaRPr/>
          </a:p>
        </p:txBody>
      </p:sp>
      <p:sp>
        <p:nvSpPr>
          <p:cNvPr id="119" name="Google Shape;119;p3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Clr>
                <a:schemeClr val="lt1"/>
              </a:buClr>
              <a:buSzPct val="111111"/>
              <a:buNone/>
            </a:pPr>
            <a:r>
              <a:rPr lang="en"/>
              <a:t>Examples of Adaptations for </a:t>
            </a:r>
            <a:br>
              <a:rPr lang="en"/>
            </a:br>
            <a:r>
              <a:rPr lang="en"/>
              <a:t>Students with Severe Disabilities</a:t>
            </a:r>
            <a:endParaRPr/>
          </a:p>
        </p:txBody>
      </p:sp>
      <p:sp>
        <p:nvSpPr>
          <p:cNvPr id="120" name="Google Shape;120;p31"/>
          <p:cNvSpPr txBox="1">
            <a:spLocks noGrp="1"/>
          </p:cNvSpPr>
          <p:nvPr>
            <p:ph type="subTitle" idx="1"/>
          </p:nvPr>
        </p:nvSpPr>
        <p:spPr>
          <a:xfrm>
            <a:off x="269415" y="1219195"/>
            <a:ext cx="2765692" cy="295478"/>
          </a:xfrm>
          <a:prstGeom prst="rect">
            <a:avLst/>
          </a:prstGeom>
          <a:solidFill>
            <a:schemeClr val="dk2"/>
          </a:solidFill>
          <a:ln>
            <a:noFill/>
          </a:ln>
        </p:spPr>
        <p:txBody>
          <a:bodyPr spcFirstLastPara="1" wrap="square" lIns="64000" tIns="64000" rIns="64000" bIns="64000" anchor="ctr" anchorCtr="0">
            <a:spAutoFit/>
          </a:bodyPr>
          <a:lstStyle/>
          <a:p>
            <a:pPr marL="0" lvl="0" indent="0" algn="ctr" rtl="0">
              <a:lnSpc>
                <a:spcPct val="100000"/>
              </a:lnSpc>
              <a:spcBef>
                <a:spcPts val="0"/>
              </a:spcBef>
              <a:spcAft>
                <a:spcPts val="0"/>
              </a:spcAft>
              <a:buSzPts val="1800"/>
              <a:buNone/>
            </a:pPr>
            <a:r>
              <a:rPr lang="en" sz="1600" b="1"/>
              <a:t>Content Adaptations</a:t>
            </a:r>
            <a:endParaRPr/>
          </a:p>
        </p:txBody>
      </p:sp>
      <p:sp>
        <p:nvSpPr>
          <p:cNvPr id="121" name="Google Shape;121;p31"/>
          <p:cNvSpPr txBox="1">
            <a:spLocks noGrp="1"/>
          </p:cNvSpPr>
          <p:nvPr>
            <p:ph type="body" idx="2"/>
          </p:nvPr>
        </p:nvSpPr>
        <p:spPr>
          <a:xfrm>
            <a:off x="274490" y="1532459"/>
            <a:ext cx="2757189" cy="3115191"/>
          </a:xfrm>
          <a:prstGeom prst="rect">
            <a:avLst/>
          </a:prstGeom>
          <a:noFill/>
          <a:ln>
            <a:noFill/>
          </a:ln>
        </p:spPr>
        <p:txBody>
          <a:bodyPr spcFirstLastPara="1" wrap="square" lIns="0" tIns="0" rIns="0" bIns="0" anchor="t" anchorCtr="0">
            <a:normAutofit fontScale="62500" lnSpcReduction="20000"/>
          </a:bodyPr>
          <a:lstStyle/>
          <a:p>
            <a:pPr marL="457200" lvl="0" indent="-361950" algn="l" rtl="0">
              <a:lnSpc>
                <a:spcPct val="100000"/>
              </a:lnSpc>
              <a:spcBef>
                <a:spcPts val="600"/>
              </a:spcBef>
              <a:spcAft>
                <a:spcPts val="0"/>
              </a:spcAft>
              <a:buSzPct val="159999"/>
              <a:buChar char="▪"/>
            </a:pPr>
            <a:r>
              <a:rPr lang="en"/>
              <a:t>Non-verbal high schooler learning community safety skills</a:t>
            </a:r>
            <a:endParaRPr/>
          </a:p>
          <a:p>
            <a:pPr marL="457200" lvl="0" indent="-361950" algn="l" rtl="0">
              <a:lnSpc>
                <a:spcPct val="100000"/>
              </a:lnSpc>
              <a:spcBef>
                <a:spcPts val="600"/>
              </a:spcBef>
              <a:spcAft>
                <a:spcPts val="0"/>
              </a:spcAft>
              <a:buSzPct val="159999"/>
              <a:buChar char="▪"/>
            </a:pPr>
            <a:r>
              <a:rPr lang="en"/>
              <a:t>4th grade student learning toilet training skills</a:t>
            </a:r>
            <a:endParaRPr/>
          </a:p>
          <a:p>
            <a:pPr marL="457200" lvl="0" indent="-361950" algn="l" rtl="0">
              <a:lnSpc>
                <a:spcPct val="100000"/>
              </a:lnSpc>
              <a:spcBef>
                <a:spcPts val="600"/>
              </a:spcBef>
              <a:spcAft>
                <a:spcPts val="0"/>
              </a:spcAft>
              <a:buSzPct val="159999"/>
              <a:buChar char="▪"/>
            </a:pPr>
            <a:r>
              <a:rPr lang="en"/>
              <a:t>7th grade student learning to transition from activity to activity</a:t>
            </a:r>
            <a:endParaRPr/>
          </a:p>
          <a:p>
            <a:pPr marL="457200" lvl="0" indent="-361950" algn="l" rtl="0">
              <a:lnSpc>
                <a:spcPct val="100000"/>
              </a:lnSpc>
              <a:spcBef>
                <a:spcPts val="600"/>
              </a:spcBef>
              <a:spcAft>
                <a:spcPts val="0"/>
              </a:spcAft>
              <a:buSzPct val="159999"/>
              <a:buChar char="▪"/>
            </a:pPr>
            <a:r>
              <a:rPr lang="en"/>
              <a:t>3rd grade student learning to identify his name</a:t>
            </a:r>
            <a:endParaRPr/>
          </a:p>
          <a:p>
            <a:pPr marL="457200" lvl="0" indent="-361950" algn="l" rtl="0">
              <a:lnSpc>
                <a:spcPct val="100000"/>
              </a:lnSpc>
              <a:spcBef>
                <a:spcPts val="600"/>
              </a:spcBef>
              <a:spcAft>
                <a:spcPts val="0"/>
              </a:spcAft>
              <a:buSzPct val="159999"/>
              <a:buChar char="▪"/>
            </a:pPr>
            <a:r>
              <a:rPr lang="en"/>
              <a:t>Non-verbal student learning to use technology to communicate</a:t>
            </a:r>
            <a:endParaRPr/>
          </a:p>
          <a:p>
            <a:pPr marL="457200" lvl="0" indent="-361950" algn="l" rtl="0">
              <a:lnSpc>
                <a:spcPct val="100000"/>
              </a:lnSpc>
              <a:spcBef>
                <a:spcPts val="600"/>
              </a:spcBef>
              <a:spcAft>
                <a:spcPts val="0"/>
              </a:spcAft>
              <a:buSzPct val="159999"/>
              <a:buChar char="▪"/>
            </a:pPr>
            <a:r>
              <a:rPr lang="en"/>
              <a:t>Student learning to regulate his emotions</a:t>
            </a:r>
            <a:endParaRPr/>
          </a:p>
          <a:p>
            <a:pPr marL="457200" lvl="0" indent="-228600" algn="l" rtl="0">
              <a:lnSpc>
                <a:spcPct val="100000"/>
              </a:lnSpc>
              <a:spcBef>
                <a:spcPts val="600"/>
              </a:spcBef>
              <a:spcAft>
                <a:spcPts val="0"/>
              </a:spcAft>
              <a:buSzPct val="159999"/>
              <a:buNone/>
            </a:pPr>
            <a:endParaRPr/>
          </a:p>
          <a:p>
            <a:pPr marL="457200" lvl="0" indent="-228600" algn="l" rtl="0">
              <a:lnSpc>
                <a:spcPct val="100000"/>
              </a:lnSpc>
              <a:spcBef>
                <a:spcPts val="600"/>
              </a:spcBef>
              <a:spcAft>
                <a:spcPts val="0"/>
              </a:spcAft>
              <a:buSzPct val="159999"/>
              <a:buNone/>
            </a:pPr>
            <a:endParaRPr/>
          </a:p>
        </p:txBody>
      </p:sp>
      <p:sp>
        <p:nvSpPr>
          <p:cNvPr id="122" name="Google Shape;122;p31"/>
          <p:cNvSpPr txBox="1">
            <a:spLocks noGrp="1"/>
          </p:cNvSpPr>
          <p:nvPr>
            <p:ph type="subTitle" idx="3"/>
          </p:nvPr>
        </p:nvSpPr>
        <p:spPr>
          <a:xfrm>
            <a:off x="3182037" y="1219195"/>
            <a:ext cx="2765692" cy="295478"/>
          </a:xfrm>
          <a:prstGeom prst="rect">
            <a:avLst/>
          </a:prstGeom>
          <a:solidFill>
            <a:schemeClr val="dk2"/>
          </a:solidFill>
          <a:ln>
            <a:noFill/>
          </a:ln>
        </p:spPr>
        <p:txBody>
          <a:bodyPr spcFirstLastPara="1" wrap="square" lIns="64000" tIns="64000" rIns="64000" bIns="64000" anchor="ctr" anchorCtr="0">
            <a:spAutoFit/>
          </a:bodyPr>
          <a:lstStyle/>
          <a:p>
            <a:pPr marL="0" lvl="0" indent="0" algn="ctr" rtl="0">
              <a:lnSpc>
                <a:spcPct val="100000"/>
              </a:lnSpc>
              <a:spcBef>
                <a:spcPts val="0"/>
              </a:spcBef>
              <a:spcAft>
                <a:spcPts val="0"/>
              </a:spcAft>
              <a:buSzPts val="1800"/>
              <a:buNone/>
            </a:pPr>
            <a:r>
              <a:rPr lang="en" sz="1600" b="1"/>
              <a:t>Methodology Adaptations</a:t>
            </a:r>
            <a:endParaRPr/>
          </a:p>
        </p:txBody>
      </p:sp>
      <p:sp>
        <p:nvSpPr>
          <p:cNvPr id="123" name="Google Shape;123;p31"/>
          <p:cNvSpPr txBox="1">
            <a:spLocks noGrp="1"/>
          </p:cNvSpPr>
          <p:nvPr>
            <p:ph type="body" idx="4"/>
          </p:nvPr>
        </p:nvSpPr>
        <p:spPr>
          <a:xfrm>
            <a:off x="3182037" y="1514673"/>
            <a:ext cx="2757189" cy="3424403"/>
          </a:xfrm>
          <a:prstGeom prst="rect">
            <a:avLst/>
          </a:prstGeom>
          <a:noFill/>
          <a:ln>
            <a:noFill/>
          </a:ln>
        </p:spPr>
        <p:txBody>
          <a:bodyPr spcFirstLastPara="1" wrap="square" lIns="0" tIns="0" rIns="0" bIns="0" anchor="t" anchorCtr="0">
            <a:normAutofit fontScale="55000" lnSpcReduction="20000"/>
          </a:bodyPr>
          <a:lstStyle/>
          <a:p>
            <a:pPr marL="457200" lvl="0" indent="-361950" algn="l" rtl="0">
              <a:lnSpc>
                <a:spcPct val="100000"/>
              </a:lnSpc>
              <a:spcBef>
                <a:spcPts val="600"/>
              </a:spcBef>
              <a:spcAft>
                <a:spcPts val="0"/>
              </a:spcAft>
              <a:buSzPct val="181818"/>
              <a:buChar char="▪"/>
            </a:pPr>
            <a:r>
              <a:rPr lang="en"/>
              <a:t>Applied Behavior Analysis</a:t>
            </a:r>
            <a:endParaRPr/>
          </a:p>
          <a:p>
            <a:pPr marL="457200" lvl="0" indent="-361950" algn="l" rtl="0">
              <a:lnSpc>
                <a:spcPct val="100000"/>
              </a:lnSpc>
              <a:spcBef>
                <a:spcPts val="600"/>
              </a:spcBef>
              <a:spcAft>
                <a:spcPts val="0"/>
              </a:spcAft>
              <a:buSzPct val="181818"/>
              <a:buChar char="▪"/>
            </a:pPr>
            <a:r>
              <a:rPr lang="en"/>
              <a:t>Social Narratives</a:t>
            </a:r>
            <a:endParaRPr/>
          </a:p>
          <a:p>
            <a:pPr marL="457200" lvl="0" indent="-361950" algn="l" rtl="0">
              <a:lnSpc>
                <a:spcPct val="100000"/>
              </a:lnSpc>
              <a:spcBef>
                <a:spcPts val="600"/>
              </a:spcBef>
              <a:spcAft>
                <a:spcPts val="0"/>
              </a:spcAft>
              <a:buSzPct val="181818"/>
              <a:buChar char="▪"/>
            </a:pPr>
            <a:r>
              <a:rPr lang="en"/>
              <a:t>Video Modeling</a:t>
            </a:r>
            <a:endParaRPr/>
          </a:p>
          <a:p>
            <a:pPr marL="457200" lvl="0" indent="-361950" algn="l" rtl="0">
              <a:lnSpc>
                <a:spcPct val="100000"/>
              </a:lnSpc>
              <a:spcBef>
                <a:spcPts val="600"/>
              </a:spcBef>
              <a:spcAft>
                <a:spcPts val="0"/>
              </a:spcAft>
              <a:buSzPct val="181818"/>
              <a:buChar char="▪"/>
            </a:pPr>
            <a:r>
              <a:rPr lang="en"/>
              <a:t>Checklists</a:t>
            </a:r>
            <a:endParaRPr/>
          </a:p>
          <a:p>
            <a:pPr marL="457200" lvl="0" indent="-361950" algn="l" rtl="0">
              <a:lnSpc>
                <a:spcPct val="100000"/>
              </a:lnSpc>
              <a:spcBef>
                <a:spcPts val="600"/>
              </a:spcBef>
              <a:spcAft>
                <a:spcPts val="0"/>
              </a:spcAft>
              <a:buSzPct val="181818"/>
              <a:buChar char="▪"/>
            </a:pPr>
            <a:r>
              <a:rPr lang="en"/>
              <a:t>Picture Exchange</a:t>
            </a:r>
            <a:endParaRPr/>
          </a:p>
          <a:p>
            <a:pPr marL="457200" lvl="0" indent="-361950" algn="l" rtl="0">
              <a:lnSpc>
                <a:spcPct val="100000"/>
              </a:lnSpc>
              <a:spcBef>
                <a:spcPts val="600"/>
              </a:spcBef>
              <a:spcAft>
                <a:spcPts val="0"/>
              </a:spcAft>
              <a:buSzPct val="181818"/>
              <a:buChar char="▪"/>
            </a:pPr>
            <a:r>
              <a:rPr lang="en"/>
              <a:t>Sticker charts</a:t>
            </a:r>
            <a:endParaRPr/>
          </a:p>
          <a:p>
            <a:pPr marL="457200" lvl="0" indent="-361950" algn="l" rtl="0">
              <a:lnSpc>
                <a:spcPct val="100000"/>
              </a:lnSpc>
              <a:spcBef>
                <a:spcPts val="600"/>
              </a:spcBef>
              <a:spcAft>
                <a:spcPts val="0"/>
              </a:spcAft>
              <a:buSzPct val="181818"/>
              <a:buChar char="▪"/>
            </a:pPr>
            <a:r>
              <a:rPr lang="en"/>
              <a:t>Manipulatives</a:t>
            </a:r>
            <a:endParaRPr/>
          </a:p>
          <a:p>
            <a:pPr marL="457200" lvl="0" indent="-361950" algn="l" rtl="0">
              <a:lnSpc>
                <a:spcPct val="100000"/>
              </a:lnSpc>
              <a:spcBef>
                <a:spcPts val="600"/>
              </a:spcBef>
              <a:spcAft>
                <a:spcPts val="0"/>
              </a:spcAft>
              <a:buSzPct val="181818"/>
              <a:buChar char="▪"/>
            </a:pPr>
            <a:r>
              <a:rPr lang="en"/>
              <a:t>Reinforcement</a:t>
            </a:r>
            <a:endParaRPr/>
          </a:p>
          <a:p>
            <a:pPr marL="457200" lvl="0" indent="-361950" algn="l" rtl="0">
              <a:lnSpc>
                <a:spcPct val="100000"/>
              </a:lnSpc>
              <a:spcBef>
                <a:spcPts val="600"/>
              </a:spcBef>
              <a:spcAft>
                <a:spcPts val="0"/>
              </a:spcAft>
              <a:buSzPct val="181818"/>
              <a:buChar char="▪"/>
            </a:pPr>
            <a:r>
              <a:rPr lang="en"/>
              <a:t>Peer Assisted Learning</a:t>
            </a:r>
            <a:endParaRPr/>
          </a:p>
          <a:p>
            <a:pPr marL="457200" lvl="0" indent="-361950" algn="l" rtl="0">
              <a:lnSpc>
                <a:spcPct val="100000"/>
              </a:lnSpc>
              <a:spcBef>
                <a:spcPts val="600"/>
              </a:spcBef>
              <a:spcAft>
                <a:spcPts val="0"/>
              </a:spcAft>
              <a:buSzPct val="181818"/>
              <a:buChar char="▪"/>
            </a:pPr>
            <a:r>
              <a:rPr lang="en"/>
              <a:t>Graphics</a:t>
            </a:r>
            <a:endParaRPr/>
          </a:p>
          <a:p>
            <a:pPr marL="457200" lvl="0" indent="-361950" algn="l" rtl="0">
              <a:lnSpc>
                <a:spcPct val="100000"/>
              </a:lnSpc>
              <a:spcBef>
                <a:spcPts val="600"/>
              </a:spcBef>
              <a:spcAft>
                <a:spcPts val="0"/>
              </a:spcAft>
              <a:buSzPct val="181818"/>
              <a:buChar char="▪"/>
            </a:pPr>
            <a:r>
              <a:rPr lang="en"/>
              <a:t>First-Then chart</a:t>
            </a:r>
            <a:endParaRPr/>
          </a:p>
          <a:p>
            <a:pPr marL="457200" lvl="0" indent="-361950" algn="l" rtl="0">
              <a:lnSpc>
                <a:spcPct val="100000"/>
              </a:lnSpc>
              <a:spcBef>
                <a:spcPts val="600"/>
              </a:spcBef>
              <a:spcAft>
                <a:spcPts val="0"/>
              </a:spcAft>
              <a:buSzPct val="181818"/>
              <a:buChar char="▪"/>
            </a:pPr>
            <a:r>
              <a:rPr lang="en"/>
              <a:t>Token economy system</a:t>
            </a:r>
            <a:endParaRPr/>
          </a:p>
          <a:p>
            <a:pPr marL="457200" lvl="0" indent="-361950" algn="l" rtl="0">
              <a:lnSpc>
                <a:spcPct val="100000"/>
              </a:lnSpc>
              <a:spcBef>
                <a:spcPts val="600"/>
              </a:spcBef>
              <a:spcAft>
                <a:spcPts val="0"/>
              </a:spcAft>
              <a:buSzPct val="181818"/>
              <a:buChar char="▪"/>
            </a:pPr>
            <a:r>
              <a:rPr lang="en"/>
              <a:t>Reciprocal teaching</a:t>
            </a:r>
            <a:endParaRPr/>
          </a:p>
          <a:p>
            <a:pPr marL="457200" lvl="0" indent="-361950" algn="l" rtl="0">
              <a:lnSpc>
                <a:spcPct val="100000"/>
              </a:lnSpc>
              <a:spcBef>
                <a:spcPts val="600"/>
              </a:spcBef>
              <a:spcAft>
                <a:spcPts val="0"/>
              </a:spcAft>
              <a:buSzPct val="181818"/>
              <a:buChar char="▪"/>
            </a:pPr>
            <a:r>
              <a:rPr lang="en"/>
              <a:t>Cooperative learning</a:t>
            </a:r>
            <a:endParaRPr/>
          </a:p>
          <a:p>
            <a:pPr marL="457200" lvl="0" indent="-361950" algn="l" rtl="0">
              <a:lnSpc>
                <a:spcPct val="100000"/>
              </a:lnSpc>
              <a:spcBef>
                <a:spcPts val="600"/>
              </a:spcBef>
              <a:spcAft>
                <a:spcPts val="0"/>
              </a:spcAft>
              <a:buSzPct val="181818"/>
              <a:buChar char="▪"/>
            </a:pPr>
            <a:r>
              <a:rPr lang="en"/>
              <a:t>Flow charts &amp; organizers</a:t>
            </a:r>
            <a:endParaRPr/>
          </a:p>
          <a:p>
            <a:pPr marL="457200" lvl="0" indent="-228600" algn="l" rtl="0">
              <a:lnSpc>
                <a:spcPct val="100000"/>
              </a:lnSpc>
              <a:spcBef>
                <a:spcPts val="600"/>
              </a:spcBef>
              <a:spcAft>
                <a:spcPts val="0"/>
              </a:spcAft>
              <a:buSzPct val="181818"/>
              <a:buNone/>
            </a:pPr>
            <a:endParaRPr/>
          </a:p>
          <a:p>
            <a:pPr marL="457200" lvl="0" indent="-228600" algn="l" rtl="0">
              <a:lnSpc>
                <a:spcPct val="100000"/>
              </a:lnSpc>
              <a:spcBef>
                <a:spcPts val="600"/>
              </a:spcBef>
              <a:spcAft>
                <a:spcPts val="0"/>
              </a:spcAft>
              <a:buSzPct val="181818"/>
              <a:buNone/>
            </a:pPr>
            <a:endParaRPr/>
          </a:p>
        </p:txBody>
      </p:sp>
      <p:sp>
        <p:nvSpPr>
          <p:cNvPr id="124" name="Google Shape;124;p31"/>
          <p:cNvSpPr txBox="1"/>
          <p:nvPr/>
        </p:nvSpPr>
        <p:spPr>
          <a:xfrm>
            <a:off x="6094659" y="1219196"/>
            <a:ext cx="2765692" cy="295478"/>
          </a:xfrm>
          <a:prstGeom prst="rect">
            <a:avLst/>
          </a:prstGeom>
          <a:solidFill>
            <a:schemeClr val="dk2"/>
          </a:solidFill>
          <a:ln>
            <a:noFill/>
          </a:ln>
        </p:spPr>
        <p:txBody>
          <a:bodyPr spcFirstLastPara="1" wrap="square" lIns="64000" tIns="64000" rIns="64000" bIns="64000" anchor="ctr" anchorCtr="0">
            <a:noAutofit/>
          </a:bodyPr>
          <a:lstStyle/>
          <a:p>
            <a:pPr marL="0" marR="0" lvl="0" indent="0" algn="ctr" rtl="0">
              <a:lnSpc>
                <a:spcPct val="100000"/>
              </a:lnSpc>
              <a:spcBef>
                <a:spcPts val="0"/>
              </a:spcBef>
              <a:spcAft>
                <a:spcPts val="0"/>
              </a:spcAft>
              <a:buClr>
                <a:srgbClr val="FFFFFF"/>
              </a:buClr>
              <a:buSzPts val="1800"/>
              <a:buFont typeface="Noto Sans Symbols"/>
              <a:buNone/>
            </a:pPr>
            <a:r>
              <a:rPr lang="en" sz="1600" b="1" i="0" u="none" strike="noStrike" cap="none">
                <a:solidFill>
                  <a:srgbClr val="FFFFFF"/>
                </a:solidFill>
                <a:latin typeface="Arial"/>
                <a:ea typeface="Arial"/>
                <a:cs typeface="Arial"/>
                <a:sym typeface="Arial"/>
              </a:rPr>
              <a:t>Delivery Adaptations</a:t>
            </a:r>
            <a:endParaRPr/>
          </a:p>
        </p:txBody>
      </p:sp>
      <p:sp>
        <p:nvSpPr>
          <p:cNvPr id="125" name="Google Shape;125;p31"/>
          <p:cNvSpPr txBox="1"/>
          <p:nvPr/>
        </p:nvSpPr>
        <p:spPr>
          <a:xfrm>
            <a:off x="6113404" y="1532459"/>
            <a:ext cx="2757189" cy="3406617"/>
          </a:xfrm>
          <a:prstGeom prst="rect">
            <a:avLst/>
          </a:prstGeom>
          <a:noFill/>
          <a:ln>
            <a:noFill/>
          </a:ln>
        </p:spPr>
        <p:txBody>
          <a:bodyPr spcFirstLastPara="1" wrap="square" lIns="0" tIns="0" rIns="0" bIns="0" anchor="t" anchorCtr="0">
            <a:normAutofit fontScale="55000" lnSpcReduction="20000"/>
          </a:bodyPr>
          <a:lstStyle/>
          <a:p>
            <a:pPr marL="95250" marR="0" lvl="0" indent="0" algn="ctr" rtl="0">
              <a:lnSpc>
                <a:spcPct val="100000"/>
              </a:lnSpc>
              <a:spcBef>
                <a:spcPts val="600"/>
              </a:spcBef>
              <a:spcAft>
                <a:spcPts val="0"/>
              </a:spcAft>
              <a:buClr>
                <a:srgbClr val="3A7E36"/>
              </a:buClr>
              <a:buSzPct val="181818"/>
              <a:buFont typeface="Noto Sans Symbols"/>
              <a:buNone/>
            </a:pPr>
            <a:r>
              <a:rPr lang="en" sz="2100" b="0" i="0" u="none" strike="noStrike" cap="none">
                <a:solidFill>
                  <a:schemeClr val="dk1"/>
                </a:solidFill>
                <a:latin typeface="Arial"/>
                <a:ea typeface="Arial"/>
                <a:cs typeface="Arial"/>
                <a:sym typeface="Arial"/>
              </a:rPr>
              <a:t>EXPLICIT DIRECT INSTRUCTION</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Repetition</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Demonstrating &amp; Modeling</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Think Aloud</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Scaffolding</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Task analysis</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Chunking</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Fading Supports</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Prompting</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Corrective feedback</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Verbal &amp; visual pairing</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Generalization</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Checks for Understanding</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Distributed practice</a:t>
            </a:r>
            <a:endParaRPr/>
          </a:p>
          <a:p>
            <a:pPr marL="457200" marR="0" lvl="0" indent="-361950" algn="l" rtl="0">
              <a:lnSpc>
                <a:spcPct val="100000"/>
              </a:lnSpc>
              <a:spcBef>
                <a:spcPts val="600"/>
              </a:spcBef>
              <a:spcAft>
                <a:spcPts val="0"/>
              </a:spcAft>
              <a:buClr>
                <a:srgbClr val="3A7E36"/>
              </a:buClr>
              <a:buSzPct val="181818"/>
              <a:buFont typeface="Noto Sans Symbols"/>
              <a:buChar char="▪"/>
            </a:pPr>
            <a:r>
              <a:rPr lang="en" sz="2100" b="0" i="0" u="none" strike="noStrike" cap="none">
                <a:solidFill>
                  <a:schemeClr val="dk1"/>
                </a:solidFill>
                <a:latin typeface="Arial"/>
                <a:ea typeface="Arial"/>
                <a:cs typeface="Arial"/>
                <a:sym typeface="Arial"/>
              </a:rPr>
              <a:t>Maintenance of skills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9</a:t>
            </a:fld>
            <a:endParaRPr/>
          </a:p>
        </p:txBody>
      </p:sp>
      <p:sp>
        <p:nvSpPr>
          <p:cNvPr id="131" name="Google Shape;131;p10"/>
          <p:cNvSpPr txBox="1">
            <a:spLocks noGrp="1"/>
          </p:cNvSpPr>
          <p:nvPr>
            <p:ph type="title"/>
          </p:nvPr>
        </p:nvSpPr>
        <p:spPr>
          <a:xfrm>
            <a:off x="742825" y="1018903"/>
            <a:ext cx="6406787" cy="2902135"/>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3300"/>
              <a:buNone/>
            </a:pPr>
            <a:r>
              <a:rPr lang="en" sz="2400"/>
              <a:t>Remote learning for students with mild disabilities should be viewed as a REAL opportunity for individualized learning and meeting IEP goals.</a:t>
            </a:r>
            <a:br>
              <a:rPr lang="en" sz="2400"/>
            </a:br>
            <a:br>
              <a:rPr lang="en" sz="2400"/>
            </a:br>
            <a:r>
              <a:rPr lang="en" sz="2400" b="1" i="1"/>
              <a:t>However,</a:t>
            </a:r>
            <a:r>
              <a:rPr lang="en" sz="2400" i="1"/>
              <a:t> </a:t>
            </a:r>
            <a:r>
              <a:rPr lang="en" sz="2400"/>
              <a:t>this is not the case for students with severe disabilities as they lack the necessary skills and abilities to engage in online learning.</a:t>
            </a:r>
            <a:endParaRPr/>
          </a:p>
        </p:txBody>
      </p:sp>
    </p:spTree>
  </p:cSld>
  <p:clrMapOvr>
    <a:masterClrMapping/>
  </p:clrMapOvr>
</p:sld>
</file>

<file path=ppt/theme/theme1.xml><?xml version="1.0" encoding="utf-8"?>
<a:theme xmlns:a="http://schemas.openxmlformats.org/drawingml/2006/main" name="eTeachNY">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4457</Words>
  <Application>Microsoft Office PowerPoint</Application>
  <PresentationFormat>On-screen Show (16:9)</PresentationFormat>
  <Paragraphs>633</Paragraphs>
  <Slides>71</Slides>
  <Notes>71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Noto Sans Symbols</vt:lpstr>
      <vt:lpstr>eTeachNY</vt:lpstr>
      <vt:lpstr>Providing Remote Specially Designed Instruction for Students with Severe Disabilities</vt:lpstr>
      <vt:lpstr>Objectives</vt:lpstr>
      <vt:lpstr>The NYS Blueprint for Improved Results for Students with Disabilities</vt:lpstr>
      <vt:lpstr>SDI: Crossing the Bridge</vt:lpstr>
      <vt:lpstr>Specially Designed Instruction</vt:lpstr>
      <vt:lpstr>Specially Designed Instruction continued…</vt:lpstr>
      <vt:lpstr>Defining Specially Designed Instruction</vt:lpstr>
      <vt:lpstr>Examples of Adaptations for  Students with Severe Disabilities</vt:lpstr>
      <vt:lpstr>Remote learning for students with mild disabilities should be viewed as a REAL opportunity for individualized learning and meeting IEP goals.  However, this is not the case for students with severe disabilities as they lack the necessary skills and abilities to engage in online learning.</vt:lpstr>
      <vt:lpstr>Shifting to Remote Learning</vt:lpstr>
      <vt:lpstr>6 Steps for Moving Forward</vt:lpstr>
      <vt:lpstr>Moving Forward: Step 1</vt:lpstr>
      <vt:lpstr>Step 1: Embrace the Challenge</vt:lpstr>
      <vt:lpstr>Moving Forward: Step 2</vt:lpstr>
      <vt:lpstr>Step 2: Identify SDI</vt:lpstr>
      <vt:lpstr>Moving Forward: Step 3</vt:lpstr>
      <vt:lpstr>Step 3: Team Collaboration</vt:lpstr>
      <vt:lpstr>Moving Forward: Step 4</vt:lpstr>
      <vt:lpstr>Step 4: Parent Collaboration</vt:lpstr>
      <vt:lpstr>Moving Forward: Step 5</vt:lpstr>
      <vt:lpstr>Step 5: Remote Specially Designed Instruction</vt:lpstr>
      <vt:lpstr>Content:  What to teach Next Generation Learning Standards </vt:lpstr>
      <vt:lpstr>Using the Standards to Prioritize Intervention</vt:lpstr>
      <vt:lpstr>Content:  What to teach Essential Elements </vt:lpstr>
      <vt:lpstr>Essential Elements to Prioritize Intervention</vt:lpstr>
      <vt:lpstr>Student Diagnostic Checklist Mastery</vt:lpstr>
      <vt:lpstr>Content:  What to teach</vt:lpstr>
      <vt:lpstr>Methodology: Instructional strategies  to meet student needs </vt:lpstr>
      <vt:lpstr>Methodology: Instructional strategies  to meet student needs - slide 2 </vt:lpstr>
      <vt:lpstr>Methodology: Instructional strategies  to meet student needs - slide 4 </vt:lpstr>
      <vt:lpstr>Methodology: Instructional strategies  to meet student needs - slide 5 </vt:lpstr>
      <vt:lpstr>Structured Teaching: Picture Communication</vt:lpstr>
      <vt:lpstr>Structured Teaching: Picture Communication continued…</vt:lpstr>
      <vt:lpstr>Structured Teaching: Checklists for Task Analysis:</vt:lpstr>
      <vt:lpstr>Structured Teaching: Checklists for Task Analysis continued…</vt:lpstr>
      <vt:lpstr>Checklists for Task Analysis</vt:lpstr>
      <vt:lpstr>Structured Teaching: First – Then Board</vt:lpstr>
      <vt:lpstr>Structured Teaching: Visual Schedules</vt:lpstr>
      <vt:lpstr>Structured Teaching: Visual Schedules continued…</vt:lpstr>
      <vt:lpstr>Methodology: Instructional strategies  to meet student needs - slide 6 </vt:lpstr>
      <vt:lpstr>Methodology: Instructional strategies  to meet student needs - slide 7 </vt:lpstr>
      <vt:lpstr>Methodology: Instructional strategies  to meet student needs - slide 8 </vt:lpstr>
      <vt:lpstr>Methodology: Instructional strategies  to meet student needs - slide 9 </vt:lpstr>
      <vt:lpstr>Methodology: Instructional strategies  to meet student needs - slide 10 </vt:lpstr>
      <vt:lpstr>Methodology: Instructional strategies  to meet student needs - slide 11 </vt:lpstr>
      <vt:lpstr>Methodology: Instructional strategies  to meet student needs - slide 12 </vt:lpstr>
      <vt:lpstr>Methodology: Instructional strategies  to meet student needs - slide 13 </vt:lpstr>
      <vt:lpstr>Methodology: Instructional strategies  to meet student needs - slide 14 </vt:lpstr>
      <vt:lpstr>Delivery of Instruction:  The way instruction  is delivered </vt:lpstr>
      <vt:lpstr>Delivery of Instruction:  The way instruction  is delivered– slide 2</vt:lpstr>
      <vt:lpstr>Delivery of Instruction:  The way instruction  is delivered– slide 3</vt:lpstr>
      <vt:lpstr>Delivery of Instruction:  The way instruction  is delivered– slide 4</vt:lpstr>
      <vt:lpstr>Delivery of Instruction:  The way instruction  is delivered– slide 5</vt:lpstr>
      <vt:lpstr>Delivery of Instruction:  The way instruction  is delivered– slide 6</vt:lpstr>
      <vt:lpstr>Delivery of Instruction:  Reinforcement</vt:lpstr>
      <vt:lpstr>Delivery of Instruction:  Reinforcement continued…</vt:lpstr>
      <vt:lpstr>Delivery of Instruction:   Generalization &amp; Maintenance</vt:lpstr>
      <vt:lpstr>Teaching parents &amp; families to deliver instruction</vt:lpstr>
      <vt:lpstr>Tips for Behavior Management in the virtual setting</vt:lpstr>
      <vt:lpstr>Needs Header</vt:lpstr>
      <vt:lpstr>Needs Header</vt:lpstr>
      <vt:lpstr>Reinforcement Chart</vt:lpstr>
      <vt:lpstr>Token Chart</vt:lpstr>
      <vt:lpstr>Token Chart continued…</vt:lpstr>
      <vt:lpstr>Moving Forward: Step 6</vt:lpstr>
      <vt:lpstr>Step 6: Remote Progress Monitoring</vt:lpstr>
      <vt:lpstr>Remote Progress Monitoring</vt:lpstr>
      <vt:lpstr>Remote Process Monitoring: How will I know if it’s working?</vt:lpstr>
      <vt:lpstr>6 Steps for Moving Forward revisited</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Remote Specially Designed Instruction for Students with Severe Disabilities</dc:title>
  <cp:lastModifiedBy>Emily Popek</cp:lastModifiedBy>
  <cp:revision>2</cp:revision>
  <dcterms:modified xsi:type="dcterms:W3CDTF">2021-05-05T16:40:51Z</dcterms:modified>
</cp:coreProperties>
</file>