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12192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X6HJJrrVD+jRyUk+w9IbbIVMH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2" y="389"/>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ransitionta.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166" name="Google Shape;166;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Here is a list of things to consider when developing you virtual WBLE.  </a:t>
            </a:r>
            <a:endParaRPr sz="1200">
              <a:solidFill>
                <a:schemeClr val="dk1"/>
              </a:solidFill>
              <a:latin typeface="Calibri"/>
              <a:ea typeface="Calibri"/>
              <a:cs typeface="Calibri"/>
              <a:sym typeface="Calibri"/>
            </a:endParaRPr>
          </a:p>
        </p:txBody>
      </p:sp>
      <p:sp>
        <p:nvSpPr>
          <p:cNvPr id="358" name="Google Shape;358;p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The team approach is necessary to ensuring students have positive virtual WBLE.  Key stakeholders may include: the students, parents, ACCES-VR, local community agencies, school personnel, and business partners.</a:t>
            </a:r>
            <a:endParaRPr sz="1200">
              <a:solidFill>
                <a:schemeClr val="dk1"/>
              </a:solidFill>
              <a:latin typeface="Calibri"/>
              <a:ea typeface="Calibri"/>
              <a:cs typeface="Calibri"/>
              <a:sym typeface="Calibri"/>
            </a:endParaRPr>
          </a:p>
        </p:txBody>
      </p:sp>
      <p:sp>
        <p:nvSpPr>
          <p:cNvPr id="368" name="Google Shape;368;p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378" name="Google Shape;378;p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388" name="Google Shape;388;p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The T-Folio title is a live link to access the content.</a:t>
            </a:r>
            <a:endParaRPr sz="12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T-Folio is a free transition portfolio for high school students with disabilities.  It is designed as a guide for students and is set up in 5 different units.  Unit 3 is Work-Based Learning Experience.</a:t>
            </a:r>
            <a:endParaRPr sz="1200">
              <a:solidFill>
                <a:schemeClr val="dk1"/>
              </a:solidFill>
              <a:latin typeface="Calibri"/>
              <a:ea typeface="Calibri"/>
              <a:cs typeface="Calibri"/>
              <a:sym typeface="Calibri"/>
            </a:endParaRPr>
          </a:p>
        </p:txBody>
      </p:sp>
      <p:sp>
        <p:nvSpPr>
          <p:cNvPr id="398" name="Google Shape;398;p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408" name="Google Shape;408;p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1200">
              <a:solidFill>
                <a:schemeClr val="dk1"/>
              </a:solidFill>
              <a:latin typeface="Calibri"/>
              <a:ea typeface="Calibri"/>
              <a:cs typeface="Calibri"/>
              <a:sym typeface="Calibri"/>
            </a:endParaRPr>
          </a:p>
        </p:txBody>
      </p:sp>
      <p:sp>
        <p:nvSpPr>
          <p:cNvPr id="418" name="Google Shape;418;p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It is important to incorporate self-reflection time for students to determine what they liked or didn’t like about the experience.  Consider self-reflection documents to keep as a part of a portfolio.</a:t>
            </a:r>
            <a:endParaRPr sz="1200">
              <a:solidFill>
                <a:schemeClr val="dk1"/>
              </a:solidFill>
              <a:latin typeface="Calibri"/>
              <a:ea typeface="Calibri"/>
              <a:cs typeface="Calibri"/>
              <a:sym typeface="Calibri"/>
            </a:endParaRPr>
          </a:p>
        </p:txBody>
      </p:sp>
      <p:sp>
        <p:nvSpPr>
          <p:cNvPr id="429" name="Google Shape;429;p1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There is an online document that you can download that includes specific activities that are related to the different career areas- this includes questions to consider before looking at the videos and follow up questions for each career area.</a:t>
            </a:r>
            <a:endParaRPr sz="1200">
              <a:solidFill>
                <a:schemeClr val="dk1"/>
              </a:solidFill>
              <a:latin typeface="Calibri"/>
              <a:ea typeface="Calibri"/>
              <a:cs typeface="Calibri"/>
              <a:sym typeface="Calibri"/>
            </a:endParaRPr>
          </a:p>
        </p:txBody>
      </p:sp>
      <p:sp>
        <p:nvSpPr>
          <p:cNvPr id="439" name="Google Shape;439;p1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This aligns with the previous slide of Online Career Tours and provides follow up activities.</a:t>
            </a:r>
            <a:endParaRPr sz="1200">
              <a:solidFill>
                <a:schemeClr val="dk1"/>
              </a:solidFill>
              <a:latin typeface="Calibri"/>
              <a:ea typeface="Calibri"/>
              <a:cs typeface="Calibri"/>
              <a:sym typeface="Calibri"/>
            </a:endParaRPr>
          </a:p>
        </p:txBody>
      </p:sp>
      <p:sp>
        <p:nvSpPr>
          <p:cNvPr id="451" name="Google Shape;451;p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224" name="Google Shape;224;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462" name="Google Shape;462;p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472" name="Google Shape;472;p2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483" name="Google Shape;483;p2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Employers provide on the job training for a new employee to learn about the job requirements.  They do not provide training on how to work with other coworkers, the importance of appropriate dress and cell phone usage, etc.  Now is the time to work on some of those Foundation Skills that are needed for every job.</a:t>
            </a:r>
            <a:endParaRPr sz="1200">
              <a:solidFill>
                <a:schemeClr val="dk1"/>
              </a:solidFill>
              <a:latin typeface="Calibri"/>
              <a:ea typeface="Calibri"/>
              <a:cs typeface="Calibri"/>
              <a:sym typeface="Calibri"/>
            </a:endParaRPr>
          </a:p>
        </p:txBody>
      </p:sp>
      <p:sp>
        <p:nvSpPr>
          <p:cNvPr id="494" name="Google Shape;494;p2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Example:  Telephone communication can be a valuable learning opportunity as students prefer communication online.  This could be a time to role play professional conversations and what is appropriate versus not appropriate.</a:t>
            </a:r>
            <a:endParaRPr sz="1200">
              <a:solidFill>
                <a:schemeClr val="dk1"/>
              </a:solidFill>
              <a:latin typeface="Calibri"/>
              <a:ea typeface="Calibri"/>
              <a:cs typeface="Calibri"/>
              <a:sym typeface="Calibri"/>
            </a:endParaRPr>
          </a:p>
        </p:txBody>
      </p:sp>
      <p:sp>
        <p:nvSpPr>
          <p:cNvPr id="505" name="Google Shape;505;p2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516" name="Google Shape;516;p2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There are specific activities that are related to WBLE</a:t>
            </a:r>
            <a:endParaRPr sz="1200">
              <a:solidFill>
                <a:schemeClr val="dk1"/>
              </a:solidFill>
              <a:latin typeface="Calibri"/>
              <a:ea typeface="Calibri"/>
              <a:cs typeface="Calibri"/>
              <a:sym typeface="Calibri"/>
            </a:endParaRPr>
          </a:p>
        </p:txBody>
      </p:sp>
      <p:sp>
        <p:nvSpPr>
          <p:cNvPr id="527" name="Google Shape;527;p2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Career One Stop videos for work exploration</a:t>
            </a:r>
            <a:endParaRPr sz="1200">
              <a:solidFill>
                <a:schemeClr val="dk1"/>
              </a:solidFill>
              <a:latin typeface="Calibri"/>
              <a:ea typeface="Calibri"/>
              <a:cs typeface="Calibri"/>
              <a:sym typeface="Calibri"/>
            </a:endParaRPr>
          </a:p>
        </p:txBody>
      </p:sp>
      <p:sp>
        <p:nvSpPr>
          <p:cNvPr id="539" name="Google Shape;539;p2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Offers a number of videos on different career options from the actual employees about how they got into the field, what they like about the job, and how they can access a career in various fields.</a:t>
            </a:r>
            <a:endParaRPr sz="1200">
              <a:solidFill>
                <a:schemeClr val="dk1"/>
              </a:solidFill>
              <a:latin typeface="Calibri"/>
              <a:ea typeface="Calibri"/>
              <a:cs typeface="Calibri"/>
              <a:sym typeface="Calibri"/>
            </a:endParaRPr>
          </a:p>
        </p:txBody>
      </p:sp>
      <p:sp>
        <p:nvSpPr>
          <p:cNvPr id="551" name="Google Shape;551;p2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This includes 50+ videos on career path explorations along with work activity guides that align to the videos</a:t>
            </a:r>
            <a:endParaRPr sz="1200">
              <a:solidFill>
                <a:schemeClr val="dk1"/>
              </a:solidFill>
              <a:latin typeface="Calibri"/>
              <a:ea typeface="Calibri"/>
              <a:cs typeface="Calibri"/>
              <a:sym typeface="Calibri"/>
            </a:endParaRPr>
          </a:p>
        </p:txBody>
      </p:sp>
      <p:sp>
        <p:nvSpPr>
          <p:cNvPr id="563" name="Google Shape;563;p2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VR= ACCES-VR in NYS  (Adult Career and Continuing Education Services-Vocational Rehabilitation)</a:t>
            </a:r>
            <a:endParaRPr sz="1200">
              <a:solidFill>
                <a:schemeClr val="dk1"/>
              </a:solidFill>
              <a:latin typeface="Calibri"/>
              <a:ea typeface="Calibri"/>
              <a:cs typeface="Calibri"/>
              <a:sym typeface="Calibri"/>
            </a:endParaRPr>
          </a:p>
        </p:txBody>
      </p:sp>
      <p:sp>
        <p:nvSpPr>
          <p:cNvPr id="234" name="Google Shape;234;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Many times, students with disabilities do not see people that represent them in career exploration.  Khan Academy provides many career exploration videos and the video on this slide is a video of an individual with a disability explaining how she got the job and what the job requires.</a:t>
            </a:r>
            <a:endParaRPr sz="1200">
              <a:solidFill>
                <a:schemeClr val="dk1"/>
              </a:solidFill>
              <a:latin typeface="Calibri"/>
              <a:ea typeface="Calibri"/>
              <a:cs typeface="Calibri"/>
              <a:sym typeface="Calibri"/>
            </a:endParaRPr>
          </a:p>
        </p:txBody>
      </p:sp>
      <p:sp>
        <p:nvSpPr>
          <p:cNvPr id="574" name="Google Shape;574;p3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Modules and documentation on how to select appropriate measures and how to do portfolios, how to design a rubric for activities, and student self-assessments.</a:t>
            </a:r>
            <a:endParaRPr sz="1200">
              <a:solidFill>
                <a:schemeClr val="dk1"/>
              </a:solidFill>
              <a:latin typeface="Calibri"/>
              <a:ea typeface="Calibri"/>
              <a:cs typeface="Calibri"/>
              <a:sym typeface="Calibri"/>
            </a:endParaRPr>
          </a:p>
        </p:txBody>
      </p:sp>
      <p:sp>
        <p:nvSpPr>
          <p:cNvPr id="586" name="Google Shape;586;p3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slide deck includes slides from the National Technical Assistance Center on Transition (NTACT).  Not all of the slides were included from the original presentation.  If participants would like to further their learning, they will need to make a free account at </a:t>
            </a:r>
            <a:r>
              <a:rPr lang="en-US" u="sng">
                <a:solidFill>
                  <a:schemeClr val="hlink"/>
                </a:solidFill>
                <a:hlinkClick r:id="rId3"/>
              </a:rPr>
              <a:t>NTACT The </a:t>
            </a:r>
            <a:r>
              <a:rPr lang="en-US" u="sng">
                <a:solidFill>
                  <a:schemeClr val="hlink"/>
                </a:solidFill>
                <a:hlinkClick r:id="rId3"/>
              </a:rPr>
              <a:t>Collaborative</a:t>
            </a:r>
            <a:r>
              <a:rPr lang="en-US"/>
              <a:t> and search for </a:t>
            </a:r>
            <a:r>
              <a:rPr lang="en-US" i="1"/>
              <a:t>Employment Preparation and Work Based Learning Experiences in a Virtual World</a:t>
            </a:r>
            <a:endParaRPr i="1"/>
          </a:p>
        </p:txBody>
      </p:sp>
      <p:sp>
        <p:nvSpPr>
          <p:cNvPr id="597" name="Google Shape;597;p3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244" name="Google Shape;244;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When you look at WBLE in correlation with Pre-Employment Transition Services (Pre-ETS), it defines WBLE as one of the five Pre-Employment Transition Services that must be made available in collaboration with schools to all students with disabilities or those that are potentially eligible.  </a:t>
            </a:r>
            <a:endParaRPr sz="12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These activities can be made available in school or after school, or those outside the traditional school setting in an integrated environment (students with and without disabilities) to the maximum extent possible.</a:t>
            </a:r>
            <a:endParaRPr sz="12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This is challenging right now but it is still the direction we should be going. </a:t>
            </a:r>
            <a:endParaRPr sz="1200">
              <a:solidFill>
                <a:schemeClr val="dk1"/>
              </a:solidFill>
              <a:latin typeface="Calibri"/>
              <a:ea typeface="Calibri"/>
              <a:cs typeface="Calibri"/>
              <a:sym typeface="Calibri"/>
            </a:endParaRPr>
          </a:p>
        </p:txBody>
      </p:sp>
      <p:sp>
        <p:nvSpPr>
          <p:cNvPr id="253" name="Google Shape;253;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265" name="Google Shape;265;p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The middle is divided into four quadrants:</a:t>
            </a:r>
            <a:endParaRPr sz="12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200">
              <a:solidFill>
                <a:schemeClr val="dk1"/>
              </a:solidFill>
              <a:latin typeface="Calibri"/>
              <a:ea typeface="Calibri"/>
              <a:cs typeface="Calibri"/>
              <a:sym typeface="Calibri"/>
            </a:endParaRPr>
          </a:p>
          <a:p>
            <a:pPr marL="457200" marR="0" lvl="0" indent="-304800" algn="l" rtl="0">
              <a:lnSpc>
                <a:spcPct val="8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The upper left quadrant looks at job shadowing and work site tours.  When engaging in these activities make sure students have time to reflect on the experiences to learn more about their preferences and interests.</a:t>
            </a:r>
            <a:endParaRPr sz="1200">
              <a:solidFill>
                <a:schemeClr val="dk1"/>
              </a:solidFill>
              <a:latin typeface="Calibri"/>
              <a:ea typeface="Calibri"/>
              <a:cs typeface="Calibri"/>
              <a:sym typeface="Calibri"/>
            </a:endParaRPr>
          </a:p>
          <a:p>
            <a:pPr marL="457200" marR="0" lvl="0" indent="-304800" algn="l" rtl="0">
              <a:lnSpc>
                <a:spcPct val="8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The upper right quadrant looks at informational interviews and mentoring.  This can include interactive demonstrations, career cluster employer programs and mentoring that matches students with adult mentors.</a:t>
            </a:r>
            <a:endParaRPr sz="1200">
              <a:solidFill>
                <a:schemeClr val="dk1"/>
              </a:solidFill>
              <a:latin typeface="Calibri"/>
              <a:ea typeface="Calibri"/>
              <a:cs typeface="Calibri"/>
              <a:sym typeface="Calibri"/>
            </a:endParaRPr>
          </a:p>
          <a:p>
            <a:pPr marL="457200" marR="0" lvl="0" indent="-304800" algn="l" rtl="0">
              <a:lnSpc>
                <a:spcPct val="8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The bottom right quadrant looks at pre-boarding and onboarding.  These are videos that employers have out there for potential and new hires.  These really show you the business culture and work environment.</a:t>
            </a:r>
            <a:endParaRPr sz="1200">
              <a:solidFill>
                <a:schemeClr val="dk1"/>
              </a:solidFill>
              <a:latin typeface="Calibri"/>
              <a:ea typeface="Calibri"/>
              <a:cs typeface="Calibri"/>
              <a:sym typeface="Calibri"/>
            </a:endParaRPr>
          </a:p>
          <a:p>
            <a:pPr marL="457200" marR="0" lvl="0" indent="-304800" algn="l" rtl="0">
              <a:lnSpc>
                <a:spcPct val="8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The last quadrant in the lower left looks at internships and apprenticeships.  It is in blue because this is going to be really difficult to do online.  The other quadrants will hopefully prepare the students for this important quadrant when in-person placements can occur. </a:t>
            </a:r>
            <a:endParaRPr sz="1200">
              <a:solidFill>
                <a:schemeClr val="dk1"/>
              </a:solidFill>
              <a:latin typeface="Calibri"/>
              <a:ea typeface="Calibri"/>
              <a:cs typeface="Calibri"/>
              <a:sym typeface="Calibri"/>
            </a:endParaRPr>
          </a:p>
        </p:txBody>
      </p:sp>
      <p:sp>
        <p:nvSpPr>
          <p:cNvPr id="276" name="Google Shape;276;p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9" name="Google Shape;319;p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The Career Development Continuum looks at activities that students should be working on at each grade level to move from career awareness, to career exploration, to eventually career preparation.</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Many of these activities can be addressed virtually and later in this presentation are virtual tools to support these activities.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Activities such as career planning, self exploration, job shadowing, service learning, and field trips can be done virtually.</a:t>
            </a:r>
            <a:endParaRPr sz="1200">
              <a:solidFill>
                <a:schemeClr val="dk1"/>
              </a:solidFill>
              <a:latin typeface="Calibri"/>
              <a:ea typeface="Calibri"/>
              <a:cs typeface="Calibri"/>
              <a:sym typeface="Calibri"/>
            </a:endParaRPr>
          </a:p>
        </p:txBody>
      </p:sp>
      <p:sp>
        <p:nvSpPr>
          <p:cNvPr id="320" name="Google Shape;320;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a:solidFill>
                  <a:srgbClr val="000000"/>
                </a:solidFill>
                <a:latin typeface="Arial"/>
                <a:ea typeface="Arial"/>
                <a:cs typeface="Arial"/>
                <a:sym typeface="Arial"/>
              </a:rPr>
              <a:t>8</a:t>
            </a:fld>
            <a:endParaRPr sz="120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One of the key aspects of a successful virtual WBLE is to consider the outcomes for the experience when you are designing it.  What do we want students to get from the experience?  How will we know if they do?</a:t>
            </a:r>
            <a:endParaRPr sz="12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Every WBLE either virtual or in-person should include an outcomes of creating networking relationships.  Many people heard about their current job or career from someone they knew, either professionally or personally.  Building those relationships is key to success.</a:t>
            </a:r>
            <a:endParaRPr sz="1200">
              <a:solidFill>
                <a:schemeClr val="dk1"/>
              </a:solidFill>
              <a:latin typeface="Calibri"/>
              <a:ea typeface="Calibri"/>
              <a:cs typeface="Calibri"/>
              <a:sym typeface="Calibri"/>
            </a:endParaRPr>
          </a:p>
        </p:txBody>
      </p:sp>
      <p:sp>
        <p:nvSpPr>
          <p:cNvPr id="348" name="Google Shape;348;p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pic>
        <p:nvPicPr>
          <p:cNvPr id="13" name="Google Shape;13;p3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Google Shape;14;p3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pic>
        <p:nvPicPr>
          <p:cNvPr id="76" name="Google Shape;76;p4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7" name="Google Shape;77;p43"/>
          <p:cNvSpPr txBox="1">
            <a:spLocks noGrp="1"/>
          </p:cNvSpPr>
          <p:nvPr>
            <p:ph type="title"/>
          </p:nvPr>
        </p:nvSpPr>
        <p:spPr>
          <a:xfrm>
            <a:off x="913775" y="609600"/>
            <a:ext cx="3935688"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3"/>
          <p:cNvSpPr txBox="1">
            <a:spLocks noGrp="1"/>
          </p:cNvSpPr>
          <p:nvPr>
            <p:ph type="body" idx="1"/>
          </p:nvPr>
        </p:nvSpPr>
        <p:spPr>
          <a:xfrm>
            <a:off x="5078062" y="609600"/>
            <a:ext cx="6200163" cy="51815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9" name="Google Shape;79;p43"/>
          <p:cNvSpPr txBox="1">
            <a:spLocks noGrp="1"/>
          </p:cNvSpPr>
          <p:nvPr>
            <p:ph type="body" idx="2"/>
          </p:nvPr>
        </p:nvSpPr>
        <p:spPr>
          <a:xfrm>
            <a:off x="913774" y="2632852"/>
            <a:ext cx="3935689" cy="315834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0" name="Google Shape;80;p4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pic>
        <p:nvPicPr>
          <p:cNvPr id="84" name="Google Shape;84;p4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5" name="Google Shape;85;p44"/>
          <p:cNvSpPr txBox="1">
            <a:spLocks noGrp="1"/>
          </p:cNvSpPr>
          <p:nvPr>
            <p:ph type="title"/>
          </p:nvPr>
        </p:nvSpPr>
        <p:spPr>
          <a:xfrm>
            <a:off x="913774" y="609600"/>
            <a:ext cx="5934969"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a:spLocks noGrp="1"/>
          </p:cNvSpPr>
          <p:nvPr>
            <p:ph type="pic" idx="2"/>
          </p:nvPr>
        </p:nvSpPr>
        <p:spPr>
          <a:xfrm>
            <a:off x="7424803" y="609601"/>
            <a:ext cx="3255358" cy="5181600"/>
          </a:xfrm>
          <a:prstGeom prst="roundRect">
            <a:avLst>
              <a:gd name="adj" fmla="val 4943"/>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l"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7" name="Google Shape;87;p44"/>
          <p:cNvSpPr txBox="1">
            <a:spLocks noGrp="1"/>
          </p:cNvSpPr>
          <p:nvPr>
            <p:ph type="body" idx="1"/>
          </p:nvPr>
        </p:nvSpPr>
        <p:spPr>
          <a:xfrm>
            <a:off x="913794" y="2632852"/>
            <a:ext cx="5934949"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8" name="Google Shape;88;p4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1"/>
        <p:cNvGrpSpPr/>
        <p:nvPr/>
      </p:nvGrpSpPr>
      <p:grpSpPr>
        <a:xfrm>
          <a:off x="0" y="0"/>
          <a:ext cx="0" cy="0"/>
          <a:chOff x="0" y="0"/>
          <a:chExt cx="0" cy="0"/>
        </a:xfrm>
      </p:grpSpPr>
      <p:pic>
        <p:nvPicPr>
          <p:cNvPr id="92" name="Google Shape;92;p4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3" name="Google Shape;93;p45"/>
          <p:cNvSpPr txBox="1">
            <a:spLocks noGrp="1"/>
          </p:cNvSpPr>
          <p:nvPr>
            <p:ph type="title"/>
          </p:nvPr>
        </p:nvSpPr>
        <p:spPr>
          <a:xfrm>
            <a:off x="913794" y="4289374"/>
            <a:ext cx="10364432" cy="811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a:spLocks noGrp="1"/>
          </p:cNvSpPr>
          <p:nvPr>
            <p:ph type="pic" idx="2"/>
          </p:nvPr>
        </p:nvSpPr>
        <p:spPr>
          <a:xfrm>
            <a:off x="1184744" y="698261"/>
            <a:ext cx="9822532" cy="3214136"/>
          </a:xfrm>
          <a:prstGeom prst="roundRect">
            <a:avLst>
              <a:gd name="adj" fmla="val 4944"/>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5" name="Google Shape;95;p45"/>
          <p:cNvSpPr txBox="1">
            <a:spLocks noGrp="1"/>
          </p:cNvSpPr>
          <p:nvPr>
            <p:ph type="body" idx="1"/>
          </p:nvPr>
        </p:nvSpPr>
        <p:spPr>
          <a:xfrm>
            <a:off x="913774" y="5108728"/>
            <a:ext cx="10364452"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6" name="Google Shape;96;p4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9"/>
        <p:cNvGrpSpPr/>
        <p:nvPr/>
      </p:nvGrpSpPr>
      <p:grpSpPr>
        <a:xfrm>
          <a:off x="0" y="0"/>
          <a:ext cx="0" cy="0"/>
          <a:chOff x="0" y="0"/>
          <a:chExt cx="0" cy="0"/>
        </a:xfrm>
      </p:grpSpPr>
      <p:pic>
        <p:nvPicPr>
          <p:cNvPr id="100" name="Google Shape;100;p4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1" name="Google Shape;101;p46"/>
          <p:cNvSpPr txBox="1">
            <a:spLocks noGrp="1"/>
          </p:cNvSpPr>
          <p:nvPr>
            <p:ph type="title"/>
          </p:nvPr>
        </p:nvSpPr>
        <p:spPr>
          <a:xfrm>
            <a:off x="913774" y="609599"/>
            <a:ext cx="10364452" cy="34272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6"/>
          <p:cNvSpPr txBox="1">
            <a:spLocks noGrp="1"/>
          </p:cNvSpPr>
          <p:nvPr>
            <p:ph type="body" idx="1"/>
          </p:nvPr>
        </p:nvSpPr>
        <p:spPr>
          <a:xfrm>
            <a:off x="913775" y="4204821"/>
            <a:ext cx="1036445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3" name="Google Shape;103;p4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6"/>
        <p:cNvGrpSpPr/>
        <p:nvPr/>
      </p:nvGrpSpPr>
      <p:grpSpPr>
        <a:xfrm>
          <a:off x="0" y="0"/>
          <a:ext cx="0" cy="0"/>
          <a:chOff x="0" y="0"/>
          <a:chExt cx="0" cy="0"/>
        </a:xfrm>
      </p:grpSpPr>
      <p:pic>
        <p:nvPicPr>
          <p:cNvPr id="107" name="Google Shape;107;p4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8" name="Google Shape;108;p47"/>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47"/>
          <p:cNvSpPr txBox="1">
            <a:spLocks noGrp="1"/>
          </p:cNvSpPr>
          <p:nvPr>
            <p:ph type="body" idx="1"/>
          </p:nvPr>
        </p:nvSpPr>
        <p:spPr>
          <a:xfrm>
            <a:off x="1720644" y="3610032"/>
            <a:ext cx="8752299" cy="594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10" name="Google Shape;110;p47"/>
          <p:cNvSpPr txBox="1">
            <a:spLocks noGrp="1"/>
          </p:cNvSpPr>
          <p:nvPr>
            <p:ph type="body" idx="2"/>
          </p:nvPr>
        </p:nvSpPr>
        <p:spPr>
          <a:xfrm>
            <a:off x="913774" y="4372796"/>
            <a:ext cx="10364452" cy="1421053"/>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11" name="Google Shape;111;p4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
        <p:nvSpPr>
          <p:cNvPr id="114" name="Google Shape;114;p47"/>
          <p:cNvSpPr txBox="1"/>
          <p:nvPr/>
        </p:nvSpPr>
        <p:spPr>
          <a:xfrm>
            <a:off x="1001488" y="75416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Twentieth Century"/>
              <a:buNone/>
            </a:pPr>
            <a:r>
              <a:rPr lang="en-US" sz="8000" b="0" cap="none">
                <a:solidFill>
                  <a:schemeClr val="dk1"/>
                </a:solidFill>
                <a:latin typeface="Twentieth Century"/>
                <a:ea typeface="Twentieth Century"/>
                <a:cs typeface="Twentieth Century"/>
                <a:sym typeface="Twentieth Century"/>
              </a:rPr>
              <a:t>“</a:t>
            </a:r>
            <a:endParaRPr/>
          </a:p>
        </p:txBody>
      </p:sp>
      <p:sp>
        <p:nvSpPr>
          <p:cNvPr id="115" name="Google Shape;115;p47"/>
          <p:cNvSpPr txBox="1"/>
          <p:nvPr/>
        </p:nvSpPr>
        <p:spPr>
          <a:xfrm>
            <a:off x="10557558" y="2993578"/>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Twentieth Century"/>
              <a:buNone/>
            </a:pPr>
            <a:r>
              <a:rPr lang="en-US" sz="8000" b="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6"/>
        <p:cNvGrpSpPr/>
        <p:nvPr/>
      </p:nvGrpSpPr>
      <p:grpSpPr>
        <a:xfrm>
          <a:off x="0" y="0"/>
          <a:ext cx="0" cy="0"/>
          <a:chOff x="0" y="0"/>
          <a:chExt cx="0" cy="0"/>
        </a:xfrm>
      </p:grpSpPr>
      <p:pic>
        <p:nvPicPr>
          <p:cNvPr id="117" name="Google Shape;117;p4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8" name="Google Shape;118;p48"/>
          <p:cNvSpPr txBox="1">
            <a:spLocks noGrp="1"/>
          </p:cNvSpPr>
          <p:nvPr>
            <p:ph type="title"/>
          </p:nvPr>
        </p:nvSpPr>
        <p:spPr>
          <a:xfrm>
            <a:off x="913775" y="2138721"/>
            <a:ext cx="10364452"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48"/>
          <p:cNvSpPr txBox="1">
            <a:spLocks noGrp="1"/>
          </p:cNvSpPr>
          <p:nvPr>
            <p:ph type="body" idx="1"/>
          </p:nvPr>
        </p:nvSpPr>
        <p:spPr>
          <a:xfrm>
            <a:off x="913775" y="4662335"/>
            <a:ext cx="10364452"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20" name="Google Shape;120;p4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23"/>
        <p:cNvGrpSpPr/>
        <p:nvPr/>
      </p:nvGrpSpPr>
      <p:grpSpPr>
        <a:xfrm>
          <a:off x="0" y="0"/>
          <a:ext cx="0" cy="0"/>
          <a:chOff x="0" y="0"/>
          <a:chExt cx="0" cy="0"/>
        </a:xfrm>
      </p:grpSpPr>
      <p:pic>
        <p:nvPicPr>
          <p:cNvPr id="124" name="Google Shape;124;p4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5" name="Google Shape;125;p49"/>
          <p:cNvSpPr txBox="1">
            <a:spLocks noGrp="1"/>
          </p:cNvSpPr>
          <p:nvPr>
            <p:ph type="title"/>
          </p:nvPr>
        </p:nvSpPr>
        <p:spPr>
          <a:xfrm>
            <a:off x="913774" y="609600"/>
            <a:ext cx="10364452" cy="160509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9"/>
          <p:cNvSpPr txBox="1">
            <a:spLocks noGrp="1"/>
          </p:cNvSpPr>
          <p:nvPr>
            <p:ph type="body" idx="1"/>
          </p:nvPr>
        </p:nvSpPr>
        <p:spPr>
          <a:xfrm>
            <a:off x="913774" y="2367093"/>
            <a:ext cx="329897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7" name="Google Shape;127;p49"/>
          <p:cNvSpPr txBox="1">
            <a:spLocks noGrp="1"/>
          </p:cNvSpPr>
          <p:nvPr>
            <p:ph type="body" idx="2"/>
          </p:nvPr>
        </p:nvSpPr>
        <p:spPr>
          <a:xfrm>
            <a:off x="913774" y="2943355"/>
            <a:ext cx="3298976"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8" name="Google Shape;128;p49"/>
          <p:cNvSpPr txBox="1">
            <a:spLocks noGrp="1"/>
          </p:cNvSpPr>
          <p:nvPr>
            <p:ph type="body" idx="3"/>
          </p:nvPr>
        </p:nvSpPr>
        <p:spPr>
          <a:xfrm>
            <a:off x="4452389" y="2367093"/>
            <a:ext cx="329152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9" name="Google Shape;129;p49"/>
          <p:cNvSpPr txBox="1">
            <a:spLocks noGrp="1"/>
          </p:cNvSpPr>
          <p:nvPr>
            <p:ph type="body" idx="4"/>
          </p:nvPr>
        </p:nvSpPr>
        <p:spPr>
          <a:xfrm>
            <a:off x="4441348" y="2943355"/>
            <a:ext cx="3303351"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0" name="Google Shape;130;p49"/>
          <p:cNvSpPr txBox="1">
            <a:spLocks noGrp="1"/>
          </p:cNvSpPr>
          <p:nvPr>
            <p:ph type="body" idx="5"/>
          </p:nvPr>
        </p:nvSpPr>
        <p:spPr>
          <a:xfrm>
            <a:off x="7973298" y="2367093"/>
            <a:ext cx="33049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1" name="Google Shape;131;p49"/>
          <p:cNvSpPr txBox="1">
            <a:spLocks noGrp="1"/>
          </p:cNvSpPr>
          <p:nvPr>
            <p:ph type="body" idx="6"/>
          </p:nvPr>
        </p:nvSpPr>
        <p:spPr>
          <a:xfrm>
            <a:off x="7973298" y="2943355"/>
            <a:ext cx="3304928"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2" name="Google Shape;132;p4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35"/>
        <p:cNvGrpSpPr/>
        <p:nvPr/>
      </p:nvGrpSpPr>
      <p:grpSpPr>
        <a:xfrm>
          <a:off x="0" y="0"/>
          <a:ext cx="0" cy="0"/>
          <a:chOff x="0" y="0"/>
          <a:chExt cx="0" cy="0"/>
        </a:xfrm>
      </p:grpSpPr>
      <p:pic>
        <p:nvPicPr>
          <p:cNvPr id="136" name="Google Shape;136;p5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7" name="Google Shape;137;p50"/>
          <p:cNvSpPr txBox="1">
            <a:spLocks noGrp="1"/>
          </p:cNvSpPr>
          <p:nvPr>
            <p:ph type="title"/>
          </p:nvPr>
        </p:nvSpPr>
        <p:spPr>
          <a:xfrm>
            <a:off x="913774" y="610772"/>
            <a:ext cx="10364452" cy="160392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50"/>
          <p:cNvSpPr txBox="1">
            <a:spLocks noGrp="1"/>
          </p:cNvSpPr>
          <p:nvPr>
            <p:ph type="body" idx="1"/>
          </p:nvPr>
        </p:nvSpPr>
        <p:spPr>
          <a:xfrm>
            <a:off x="913774" y="4204820"/>
            <a:ext cx="3296409"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9" name="Google Shape;139;p50"/>
          <p:cNvSpPr>
            <a:spLocks noGrp="1"/>
          </p:cNvSpPr>
          <p:nvPr>
            <p:ph type="pic" idx="2"/>
          </p:nvPr>
        </p:nvSpPr>
        <p:spPr>
          <a:xfrm>
            <a:off x="913774" y="2367093"/>
            <a:ext cx="3296409" cy="1524000"/>
          </a:xfrm>
          <a:prstGeom prst="roundRect">
            <a:avLst>
              <a:gd name="adj" fmla="val 9363"/>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0" name="Google Shape;140;p50"/>
          <p:cNvSpPr txBox="1">
            <a:spLocks noGrp="1"/>
          </p:cNvSpPr>
          <p:nvPr>
            <p:ph type="body" idx="3"/>
          </p:nvPr>
        </p:nvSpPr>
        <p:spPr>
          <a:xfrm>
            <a:off x="913774" y="4781082"/>
            <a:ext cx="3296409" cy="101011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41" name="Google Shape;141;p50"/>
          <p:cNvSpPr txBox="1">
            <a:spLocks noGrp="1"/>
          </p:cNvSpPr>
          <p:nvPr>
            <p:ph type="body" idx="4"/>
          </p:nvPr>
        </p:nvSpPr>
        <p:spPr>
          <a:xfrm>
            <a:off x="4442759" y="4204820"/>
            <a:ext cx="33018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42" name="Google Shape;142;p50"/>
          <p:cNvSpPr>
            <a:spLocks noGrp="1"/>
          </p:cNvSpPr>
          <p:nvPr>
            <p:ph type="pic" idx="5"/>
          </p:nvPr>
        </p:nvSpPr>
        <p:spPr>
          <a:xfrm>
            <a:off x="4441348" y="2367093"/>
            <a:ext cx="3303352" cy="1524000"/>
          </a:xfrm>
          <a:prstGeom prst="roundRect">
            <a:avLst>
              <a:gd name="adj" fmla="val 8841"/>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3" name="Google Shape;143;p50"/>
          <p:cNvSpPr txBox="1">
            <a:spLocks noGrp="1"/>
          </p:cNvSpPr>
          <p:nvPr>
            <p:ph type="body" idx="6"/>
          </p:nvPr>
        </p:nvSpPr>
        <p:spPr>
          <a:xfrm>
            <a:off x="4441348" y="4781080"/>
            <a:ext cx="3303352" cy="101011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44" name="Google Shape;144;p50"/>
          <p:cNvSpPr txBox="1">
            <a:spLocks noGrp="1"/>
          </p:cNvSpPr>
          <p:nvPr>
            <p:ph type="body" idx="7"/>
          </p:nvPr>
        </p:nvSpPr>
        <p:spPr>
          <a:xfrm>
            <a:off x="7973298" y="4204820"/>
            <a:ext cx="330068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45" name="Google Shape;145;p50"/>
          <p:cNvSpPr>
            <a:spLocks noGrp="1"/>
          </p:cNvSpPr>
          <p:nvPr>
            <p:ph type="pic" idx="8"/>
          </p:nvPr>
        </p:nvSpPr>
        <p:spPr>
          <a:xfrm>
            <a:off x="7973298" y="2367093"/>
            <a:ext cx="3304928" cy="1524000"/>
          </a:xfrm>
          <a:prstGeom prst="roundRect">
            <a:avLst>
              <a:gd name="adj" fmla="val 8841"/>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6" name="Google Shape;146;p50"/>
          <p:cNvSpPr txBox="1">
            <a:spLocks noGrp="1"/>
          </p:cNvSpPr>
          <p:nvPr>
            <p:ph type="body" idx="9"/>
          </p:nvPr>
        </p:nvSpPr>
        <p:spPr>
          <a:xfrm>
            <a:off x="7973173" y="4781078"/>
            <a:ext cx="3305053" cy="101012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47" name="Google Shape;147;p5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5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
        <p:cNvGrpSpPr/>
        <p:nvPr/>
      </p:nvGrpSpPr>
      <p:grpSpPr>
        <a:xfrm>
          <a:off x="0" y="0"/>
          <a:ext cx="0" cy="0"/>
          <a:chOff x="0" y="0"/>
          <a:chExt cx="0" cy="0"/>
        </a:xfrm>
      </p:grpSpPr>
      <p:pic>
        <p:nvPicPr>
          <p:cNvPr id="151" name="Google Shape;151;p5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2" name="Google Shape;152;p5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51"/>
          <p:cNvSpPr txBox="1">
            <a:spLocks noGrp="1"/>
          </p:cNvSpPr>
          <p:nvPr>
            <p:ph type="body" idx="1"/>
          </p:nvPr>
        </p:nvSpPr>
        <p:spPr>
          <a:xfrm rot="5400000">
            <a:off x="4383948" y="-1103079"/>
            <a:ext cx="3424107" cy="103644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54" name="Google Shape;154;p5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5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5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pic>
        <p:nvPicPr>
          <p:cNvPr id="158" name="Google Shape;158;p5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9" name="Google Shape;159;p52"/>
          <p:cNvSpPr txBox="1">
            <a:spLocks noGrp="1"/>
          </p:cNvSpPr>
          <p:nvPr>
            <p:ph type="title"/>
          </p:nvPr>
        </p:nvSpPr>
        <p:spPr>
          <a:xfrm rot="5400000">
            <a:off x="7410763" y="1923737"/>
            <a:ext cx="5181599" cy="25533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2"/>
          <p:cNvSpPr txBox="1">
            <a:spLocks noGrp="1"/>
          </p:cNvSpPr>
          <p:nvPr>
            <p:ph type="body" idx="1"/>
          </p:nvPr>
        </p:nvSpPr>
        <p:spPr>
          <a:xfrm rot="5400000">
            <a:off x="2152338" y="-628961"/>
            <a:ext cx="5181599" cy="76587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61" name="Google Shape;161;p5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5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5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913775" y="618517"/>
            <a:ext cx="10364451" cy="1596177"/>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dk1"/>
              </a:buClr>
              <a:buSzPts val="3200"/>
              <a:buFont typeface="Calibri"/>
              <a:buNone/>
              <a:defRPr sz="3200" b="1"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5"/>
          <p:cNvSpPr txBox="1">
            <a:spLocks noGrp="1"/>
          </p:cNvSpPr>
          <p:nvPr>
            <p:ph type="body" idx="1"/>
          </p:nvPr>
        </p:nvSpPr>
        <p:spPr>
          <a:xfrm>
            <a:off x="913775" y="2367093"/>
            <a:ext cx="10364452" cy="3424107"/>
          </a:xfrm>
          <a:prstGeom prst="rect">
            <a:avLst/>
          </a:prstGeom>
          <a:noFill/>
          <a:ln>
            <a:noFill/>
          </a:ln>
        </p:spPr>
        <p:txBody>
          <a:bodyPr spcFirstLastPara="1" wrap="square" lIns="0" tIns="0" rIns="0" bIns="0" anchor="t" anchorCtr="0">
            <a:normAutofit/>
          </a:bodyPr>
          <a:lstStyle>
            <a:lvl1pPr marL="457200" lvl="0" indent="-387350" algn="l">
              <a:lnSpc>
                <a:spcPct val="120000"/>
              </a:lnSpc>
              <a:spcBef>
                <a:spcPts val="1000"/>
              </a:spcBef>
              <a:spcAft>
                <a:spcPts val="0"/>
              </a:spcAft>
              <a:buSzPts val="2500"/>
              <a:buChar char="•"/>
              <a:defRPr sz="2500" b="0" i="0">
                <a:solidFill>
                  <a:srgbClr val="001F5F"/>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0" name="Google Shape;20;p35"/>
          <p:cNvSpPr txBox="1">
            <a:spLocks noGrp="1"/>
          </p:cNvSpPr>
          <p:nvPr>
            <p:ph type="ftr" idx="11"/>
          </p:nvPr>
        </p:nvSpPr>
        <p:spPr>
          <a:xfrm>
            <a:off x="913774" y="5883275"/>
            <a:ext cx="6672887"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5"/>
          <p:cNvSpPr txBox="1">
            <a:spLocks noGrp="1"/>
          </p:cNvSpPr>
          <p:nvPr>
            <p:ph type="dt" idx="10"/>
          </p:nvPr>
        </p:nvSpPr>
        <p:spPr>
          <a:xfrm>
            <a:off x="7678737" y="5883275"/>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5"/>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lvl1pPr marL="102870" marR="0" lvl="0" indent="0" algn="r">
              <a:lnSpc>
                <a:spcPct val="100000"/>
              </a:lnSpc>
              <a:spcBef>
                <a:spcPts val="0"/>
              </a:spcBef>
              <a:buNone/>
              <a:defRPr sz="1200" b="1" i="0">
                <a:solidFill>
                  <a:schemeClr val="lt1"/>
                </a:solidFill>
                <a:latin typeface="Calibri"/>
                <a:ea typeface="Calibri"/>
                <a:cs typeface="Calibri"/>
                <a:sym typeface="Calibri"/>
              </a:defRPr>
            </a:lvl1pPr>
            <a:lvl2pPr marL="102870" marR="0" lvl="1" indent="0" algn="r">
              <a:lnSpc>
                <a:spcPct val="100000"/>
              </a:lnSpc>
              <a:spcBef>
                <a:spcPts val="0"/>
              </a:spcBef>
              <a:buNone/>
              <a:defRPr sz="1200" b="1" i="0">
                <a:solidFill>
                  <a:schemeClr val="lt1"/>
                </a:solidFill>
                <a:latin typeface="Calibri"/>
                <a:ea typeface="Calibri"/>
                <a:cs typeface="Calibri"/>
                <a:sym typeface="Calibri"/>
              </a:defRPr>
            </a:lvl2pPr>
            <a:lvl3pPr marL="102870" marR="0" lvl="2" indent="0" algn="r">
              <a:lnSpc>
                <a:spcPct val="100000"/>
              </a:lnSpc>
              <a:spcBef>
                <a:spcPts val="0"/>
              </a:spcBef>
              <a:buNone/>
              <a:defRPr sz="1200" b="1" i="0">
                <a:solidFill>
                  <a:schemeClr val="lt1"/>
                </a:solidFill>
                <a:latin typeface="Calibri"/>
                <a:ea typeface="Calibri"/>
                <a:cs typeface="Calibri"/>
                <a:sym typeface="Calibri"/>
              </a:defRPr>
            </a:lvl3pPr>
            <a:lvl4pPr marL="102870" marR="0" lvl="3" indent="0" algn="r">
              <a:lnSpc>
                <a:spcPct val="100000"/>
              </a:lnSpc>
              <a:spcBef>
                <a:spcPts val="0"/>
              </a:spcBef>
              <a:buNone/>
              <a:defRPr sz="1200" b="1" i="0">
                <a:solidFill>
                  <a:schemeClr val="lt1"/>
                </a:solidFill>
                <a:latin typeface="Calibri"/>
                <a:ea typeface="Calibri"/>
                <a:cs typeface="Calibri"/>
                <a:sym typeface="Calibri"/>
              </a:defRPr>
            </a:lvl4pPr>
            <a:lvl5pPr marL="102870" marR="0" lvl="4" indent="0" algn="r">
              <a:lnSpc>
                <a:spcPct val="100000"/>
              </a:lnSpc>
              <a:spcBef>
                <a:spcPts val="0"/>
              </a:spcBef>
              <a:buNone/>
              <a:defRPr sz="1200" b="1" i="0">
                <a:solidFill>
                  <a:schemeClr val="lt1"/>
                </a:solidFill>
                <a:latin typeface="Calibri"/>
                <a:ea typeface="Calibri"/>
                <a:cs typeface="Calibri"/>
                <a:sym typeface="Calibri"/>
              </a:defRPr>
            </a:lvl5pPr>
            <a:lvl6pPr marL="102870" marR="0" lvl="5" indent="0" algn="r">
              <a:lnSpc>
                <a:spcPct val="100000"/>
              </a:lnSpc>
              <a:spcBef>
                <a:spcPts val="0"/>
              </a:spcBef>
              <a:buNone/>
              <a:defRPr sz="1200" b="1" i="0">
                <a:solidFill>
                  <a:schemeClr val="lt1"/>
                </a:solidFill>
                <a:latin typeface="Calibri"/>
                <a:ea typeface="Calibri"/>
                <a:cs typeface="Calibri"/>
                <a:sym typeface="Calibri"/>
              </a:defRPr>
            </a:lvl6pPr>
            <a:lvl7pPr marL="102870" marR="0" lvl="6" indent="0" algn="r">
              <a:lnSpc>
                <a:spcPct val="100000"/>
              </a:lnSpc>
              <a:spcBef>
                <a:spcPts val="0"/>
              </a:spcBef>
              <a:buNone/>
              <a:defRPr sz="1200" b="1" i="0">
                <a:solidFill>
                  <a:schemeClr val="lt1"/>
                </a:solidFill>
                <a:latin typeface="Calibri"/>
                <a:ea typeface="Calibri"/>
                <a:cs typeface="Calibri"/>
                <a:sym typeface="Calibri"/>
              </a:defRPr>
            </a:lvl7pPr>
            <a:lvl8pPr marL="102870" marR="0" lvl="7" indent="0" algn="r">
              <a:lnSpc>
                <a:spcPct val="100000"/>
              </a:lnSpc>
              <a:spcBef>
                <a:spcPts val="0"/>
              </a:spcBef>
              <a:buNone/>
              <a:defRPr sz="1200" b="1" i="0">
                <a:solidFill>
                  <a:schemeClr val="lt1"/>
                </a:solidFill>
                <a:latin typeface="Calibri"/>
                <a:ea typeface="Calibri"/>
                <a:cs typeface="Calibri"/>
                <a:sym typeface="Calibri"/>
              </a:defRPr>
            </a:lvl8pPr>
            <a:lvl9pPr marL="102870" marR="0" lvl="8" indent="0" algn="r">
              <a:lnSpc>
                <a:spcPct val="100000"/>
              </a:lnSpc>
              <a:spcBef>
                <a:spcPts val="0"/>
              </a:spcBef>
              <a:buNone/>
              <a:defRPr sz="1200" b="1" i="0">
                <a:solidFill>
                  <a:schemeClr val="lt1"/>
                </a:solidFill>
                <a:latin typeface="Calibri"/>
                <a:ea typeface="Calibri"/>
                <a:cs typeface="Calibri"/>
                <a:sym typeface="Calibri"/>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23"/>
        <p:cNvGrpSpPr/>
        <p:nvPr/>
      </p:nvGrpSpPr>
      <p:grpSpPr>
        <a:xfrm>
          <a:off x="0" y="0"/>
          <a:ext cx="0" cy="0"/>
          <a:chOff x="0" y="0"/>
          <a:chExt cx="0" cy="0"/>
        </a:xfrm>
      </p:grpSpPr>
      <p:sp>
        <p:nvSpPr>
          <p:cNvPr id="24" name="Google Shape;24;p36"/>
          <p:cNvSpPr txBox="1">
            <a:spLocks noGrp="1"/>
          </p:cNvSpPr>
          <p:nvPr>
            <p:ph type="title"/>
          </p:nvPr>
        </p:nvSpPr>
        <p:spPr>
          <a:xfrm>
            <a:off x="913775" y="618517"/>
            <a:ext cx="10364451" cy="1596177"/>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dk1"/>
              </a:buClr>
              <a:buSzPts val="3200"/>
              <a:buFont typeface="Calibri"/>
              <a:buNone/>
              <a:defRPr sz="3200" b="1"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355600" algn="l">
              <a:lnSpc>
                <a:spcPct val="120000"/>
              </a:lnSpc>
              <a:spcBef>
                <a:spcPts val="1000"/>
              </a:spcBef>
              <a:spcAft>
                <a:spcPts val="0"/>
              </a:spcAft>
              <a:buSzPts val="20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6" name="Google Shape;26;p36"/>
          <p:cNvSpPr txBox="1">
            <a:spLocks noGrp="1"/>
          </p:cNvSpPr>
          <p:nvPr>
            <p:ph type="body" idx="2"/>
          </p:nvPr>
        </p:nvSpPr>
        <p:spPr>
          <a:xfrm>
            <a:off x="6278879" y="1577340"/>
            <a:ext cx="5303520" cy="4526280"/>
          </a:xfrm>
          <a:prstGeom prst="rect">
            <a:avLst/>
          </a:prstGeom>
          <a:noFill/>
          <a:ln>
            <a:noFill/>
          </a:ln>
        </p:spPr>
        <p:txBody>
          <a:bodyPr spcFirstLastPara="1" wrap="square" lIns="0" tIns="0" rIns="0" bIns="0" anchor="t" anchorCtr="0">
            <a:spAutoFit/>
          </a:bodyPr>
          <a:lstStyle>
            <a:lvl1pPr marL="457200" lvl="0" indent="-355600" algn="l">
              <a:lnSpc>
                <a:spcPct val="120000"/>
              </a:lnSpc>
              <a:spcBef>
                <a:spcPts val="1000"/>
              </a:spcBef>
              <a:spcAft>
                <a:spcPts val="0"/>
              </a:spcAft>
              <a:buSzPts val="20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7" name="Google Shape;27;p36"/>
          <p:cNvSpPr txBox="1">
            <a:spLocks noGrp="1"/>
          </p:cNvSpPr>
          <p:nvPr>
            <p:ph type="ftr" idx="11"/>
          </p:nvPr>
        </p:nvSpPr>
        <p:spPr>
          <a:xfrm>
            <a:off x="913774" y="5883275"/>
            <a:ext cx="6672887"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6"/>
          <p:cNvSpPr txBox="1">
            <a:spLocks noGrp="1"/>
          </p:cNvSpPr>
          <p:nvPr>
            <p:ph type="dt" idx="10"/>
          </p:nvPr>
        </p:nvSpPr>
        <p:spPr>
          <a:xfrm>
            <a:off x="7678737" y="5883275"/>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6"/>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lvl1pPr marL="102870" marR="0" lvl="0" indent="0" algn="r">
              <a:lnSpc>
                <a:spcPct val="100000"/>
              </a:lnSpc>
              <a:spcBef>
                <a:spcPts val="0"/>
              </a:spcBef>
              <a:buNone/>
              <a:defRPr sz="1200" b="1" i="0">
                <a:solidFill>
                  <a:schemeClr val="lt1"/>
                </a:solidFill>
                <a:latin typeface="Calibri"/>
                <a:ea typeface="Calibri"/>
                <a:cs typeface="Calibri"/>
                <a:sym typeface="Calibri"/>
              </a:defRPr>
            </a:lvl1pPr>
            <a:lvl2pPr marL="102870" marR="0" lvl="1" indent="0" algn="r">
              <a:lnSpc>
                <a:spcPct val="100000"/>
              </a:lnSpc>
              <a:spcBef>
                <a:spcPts val="0"/>
              </a:spcBef>
              <a:buNone/>
              <a:defRPr sz="1200" b="1" i="0">
                <a:solidFill>
                  <a:schemeClr val="lt1"/>
                </a:solidFill>
                <a:latin typeface="Calibri"/>
                <a:ea typeface="Calibri"/>
                <a:cs typeface="Calibri"/>
                <a:sym typeface="Calibri"/>
              </a:defRPr>
            </a:lvl2pPr>
            <a:lvl3pPr marL="102870" marR="0" lvl="2" indent="0" algn="r">
              <a:lnSpc>
                <a:spcPct val="100000"/>
              </a:lnSpc>
              <a:spcBef>
                <a:spcPts val="0"/>
              </a:spcBef>
              <a:buNone/>
              <a:defRPr sz="1200" b="1" i="0">
                <a:solidFill>
                  <a:schemeClr val="lt1"/>
                </a:solidFill>
                <a:latin typeface="Calibri"/>
                <a:ea typeface="Calibri"/>
                <a:cs typeface="Calibri"/>
                <a:sym typeface="Calibri"/>
              </a:defRPr>
            </a:lvl3pPr>
            <a:lvl4pPr marL="102870" marR="0" lvl="3" indent="0" algn="r">
              <a:lnSpc>
                <a:spcPct val="100000"/>
              </a:lnSpc>
              <a:spcBef>
                <a:spcPts val="0"/>
              </a:spcBef>
              <a:buNone/>
              <a:defRPr sz="1200" b="1" i="0">
                <a:solidFill>
                  <a:schemeClr val="lt1"/>
                </a:solidFill>
                <a:latin typeface="Calibri"/>
                <a:ea typeface="Calibri"/>
                <a:cs typeface="Calibri"/>
                <a:sym typeface="Calibri"/>
              </a:defRPr>
            </a:lvl4pPr>
            <a:lvl5pPr marL="102870" marR="0" lvl="4" indent="0" algn="r">
              <a:lnSpc>
                <a:spcPct val="100000"/>
              </a:lnSpc>
              <a:spcBef>
                <a:spcPts val="0"/>
              </a:spcBef>
              <a:buNone/>
              <a:defRPr sz="1200" b="1" i="0">
                <a:solidFill>
                  <a:schemeClr val="lt1"/>
                </a:solidFill>
                <a:latin typeface="Calibri"/>
                <a:ea typeface="Calibri"/>
                <a:cs typeface="Calibri"/>
                <a:sym typeface="Calibri"/>
              </a:defRPr>
            </a:lvl5pPr>
            <a:lvl6pPr marL="102870" marR="0" lvl="5" indent="0" algn="r">
              <a:lnSpc>
                <a:spcPct val="100000"/>
              </a:lnSpc>
              <a:spcBef>
                <a:spcPts val="0"/>
              </a:spcBef>
              <a:buNone/>
              <a:defRPr sz="1200" b="1" i="0">
                <a:solidFill>
                  <a:schemeClr val="lt1"/>
                </a:solidFill>
                <a:latin typeface="Calibri"/>
                <a:ea typeface="Calibri"/>
                <a:cs typeface="Calibri"/>
                <a:sym typeface="Calibri"/>
              </a:defRPr>
            </a:lvl6pPr>
            <a:lvl7pPr marL="102870" marR="0" lvl="6" indent="0" algn="r">
              <a:lnSpc>
                <a:spcPct val="100000"/>
              </a:lnSpc>
              <a:spcBef>
                <a:spcPts val="0"/>
              </a:spcBef>
              <a:buNone/>
              <a:defRPr sz="1200" b="1" i="0">
                <a:solidFill>
                  <a:schemeClr val="lt1"/>
                </a:solidFill>
                <a:latin typeface="Calibri"/>
                <a:ea typeface="Calibri"/>
                <a:cs typeface="Calibri"/>
                <a:sym typeface="Calibri"/>
              </a:defRPr>
            </a:lvl7pPr>
            <a:lvl8pPr marL="102870" marR="0" lvl="7" indent="0" algn="r">
              <a:lnSpc>
                <a:spcPct val="100000"/>
              </a:lnSpc>
              <a:spcBef>
                <a:spcPts val="0"/>
              </a:spcBef>
              <a:buNone/>
              <a:defRPr sz="1200" b="1" i="0">
                <a:solidFill>
                  <a:schemeClr val="lt1"/>
                </a:solidFill>
                <a:latin typeface="Calibri"/>
                <a:ea typeface="Calibri"/>
                <a:cs typeface="Calibri"/>
                <a:sym typeface="Calibri"/>
              </a:defRPr>
            </a:lvl8pPr>
            <a:lvl9pPr marL="102870" marR="0" lvl="8" indent="0" algn="r">
              <a:lnSpc>
                <a:spcPct val="100000"/>
              </a:lnSpc>
              <a:spcBef>
                <a:spcPts val="0"/>
              </a:spcBef>
              <a:buNone/>
              <a:defRPr sz="1200" b="1" i="0">
                <a:solidFill>
                  <a:schemeClr val="lt1"/>
                </a:solidFill>
                <a:latin typeface="Calibri"/>
                <a:ea typeface="Calibri"/>
                <a:cs typeface="Calibri"/>
                <a:sym typeface="Calibri"/>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pic>
        <p:nvPicPr>
          <p:cNvPr id="31" name="Google Shape;31;p3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2" name="Google Shape;32;p37"/>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pic>
        <p:nvPicPr>
          <p:cNvPr id="37" name="Google Shape;37;p38"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38"/>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8"/>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40" name="Google Shape;40;p3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
        <p:cNvGrpSpPr/>
        <p:nvPr/>
      </p:nvGrpSpPr>
      <p:grpSpPr>
        <a:xfrm>
          <a:off x="0" y="0"/>
          <a:ext cx="0" cy="0"/>
          <a:chOff x="0" y="0"/>
          <a:chExt cx="0" cy="0"/>
        </a:xfrm>
      </p:grpSpPr>
      <p:pic>
        <p:nvPicPr>
          <p:cNvPr id="44" name="Google Shape;44;p3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 name="Google Shape;45;p39"/>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9"/>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3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pic>
        <p:nvPicPr>
          <p:cNvPr id="51" name="Google Shape;51;p4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2" name="Google Shape;52;p40"/>
          <p:cNvSpPr txBox="1">
            <a:spLocks noGrp="1"/>
          </p:cNvSpPr>
          <p:nvPr>
            <p:ph type="title"/>
          </p:nvPr>
        </p:nvSpPr>
        <p:spPr>
          <a:xfrm>
            <a:off x="913774" y="828563"/>
            <a:ext cx="10351752"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0"/>
          <p:cNvSpPr txBox="1">
            <a:spLocks noGrp="1"/>
          </p:cNvSpPr>
          <p:nvPr>
            <p:ph type="body" idx="1"/>
          </p:nvPr>
        </p:nvSpPr>
        <p:spPr>
          <a:xfrm>
            <a:off x="913774" y="3657457"/>
            <a:ext cx="10351752"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000"/>
              <a:buNone/>
              <a:defRPr sz="2000">
                <a:solidFill>
                  <a:srgbClr val="7F7F7F"/>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54" name="Google Shape;54;p4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pic>
        <p:nvPicPr>
          <p:cNvPr id="58" name="Google Shape;58;p4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9" name="Google Shape;59;p4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913774" y="2367092"/>
            <a:ext cx="51060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1" name="Google Shape;61;p41"/>
          <p:cNvSpPr txBox="1">
            <a:spLocks noGrp="1"/>
          </p:cNvSpPr>
          <p:nvPr>
            <p:ph type="body" idx="2"/>
          </p:nvPr>
        </p:nvSpPr>
        <p:spPr>
          <a:xfrm>
            <a:off x="6172200" y="2367092"/>
            <a:ext cx="510540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2" name="Google Shape;62;p4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pic>
        <p:nvPicPr>
          <p:cNvPr id="66" name="Google Shape;66;p4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7" name="Google Shape;67;p42"/>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2"/>
          <p:cNvSpPr txBox="1">
            <a:spLocks noGrp="1"/>
          </p:cNvSpPr>
          <p:nvPr>
            <p:ph type="body" idx="1"/>
          </p:nvPr>
        </p:nvSpPr>
        <p:spPr>
          <a:xfrm>
            <a:off x="1146328" y="2371018"/>
            <a:ext cx="487347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69" name="Google Shape;69;p42"/>
          <p:cNvSpPr txBox="1">
            <a:spLocks noGrp="1"/>
          </p:cNvSpPr>
          <p:nvPr>
            <p:ph type="body" idx="2"/>
          </p:nvPr>
        </p:nvSpPr>
        <p:spPr>
          <a:xfrm>
            <a:off x="913774" y="3051012"/>
            <a:ext cx="5106027"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42"/>
          <p:cNvSpPr txBox="1">
            <a:spLocks noGrp="1"/>
          </p:cNvSpPr>
          <p:nvPr>
            <p:ph type="body" idx="3"/>
          </p:nvPr>
        </p:nvSpPr>
        <p:spPr>
          <a:xfrm>
            <a:off x="6396423" y="2371018"/>
            <a:ext cx="488180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71" name="Google Shape;71;p42"/>
          <p:cNvSpPr txBox="1">
            <a:spLocks noGrp="1"/>
          </p:cNvSpPr>
          <p:nvPr>
            <p:ph type="body" idx="4"/>
          </p:nvPr>
        </p:nvSpPr>
        <p:spPr>
          <a:xfrm>
            <a:off x="6172200" y="3051012"/>
            <a:ext cx="5105401"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2" name="Google Shape;72;p4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lvl="0" indent="0" algn="r">
              <a:lnSpc>
                <a:spcPct val="100000"/>
              </a:lnSpc>
              <a:spcBef>
                <a:spcPts val="0"/>
              </a:spcBef>
              <a:buNone/>
              <a:defRPr/>
            </a:lvl1pPr>
            <a:lvl2pPr marL="102870" lvl="1" indent="0" algn="r">
              <a:lnSpc>
                <a:spcPct val="100000"/>
              </a:lnSpc>
              <a:spcBef>
                <a:spcPts val="0"/>
              </a:spcBef>
              <a:buNone/>
              <a:defRPr/>
            </a:lvl2pPr>
            <a:lvl3pPr marL="102870" lvl="2" indent="0" algn="r">
              <a:lnSpc>
                <a:spcPct val="100000"/>
              </a:lnSpc>
              <a:spcBef>
                <a:spcPts val="0"/>
              </a:spcBef>
              <a:buNone/>
              <a:defRPr/>
            </a:lvl3pPr>
            <a:lvl4pPr marL="102870" lvl="3" indent="0" algn="r">
              <a:lnSpc>
                <a:spcPct val="100000"/>
              </a:lnSpc>
              <a:spcBef>
                <a:spcPts val="0"/>
              </a:spcBef>
              <a:buNone/>
              <a:defRPr/>
            </a:lvl4pPr>
            <a:lvl5pPr marL="102870" lvl="4" indent="0" algn="r">
              <a:lnSpc>
                <a:spcPct val="100000"/>
              </a:lnSpc>
              <a:spcBef>
                <a:spcPts val="0"/>
              </a:spcBef>
              <a:buNone/>
              <a:defRPr/>
            </a:lvl5pPr>
            <a:lvl6pPr marL="102870" lvl="5" indent="0" algn="r">
              <a:lnSpc>
                <a:spcPct val="100000"/>
              </a:lnSpc>
              <a:spcBef>
                <a:spcPts val="0"/>
              </a:spcBef>
              <a:buNone/>
              <a:defRPr/>
            </a:lvl6pPr>
            <a:lvl7pPr marL="102870" lvl="6" indent="0" algn="r">
              <a:lnSpc>
                <a:spcPct val="100000"/>
              </a:lnSpc>
              <a:spcBef>
                <a:spcPts val="0"/>
              </a:spcBef>
              <a:buNone/>
              <a:defRPr/>
            </a:lvl7pPr>
            <a:lvl8pPr marL="102870" lvl="7" indent="0" algn="r">
              <a:lnSpc>
                <a:spcPct val="100000"/>
              </a:lnSpc>
              <a:spcBef>
                <a:spcPts val="0"/>
              </a:spcBef>
              <a:buNone/>
              <a:defRPr/>
            </a:lvl8pPr>
            <a:lvl9pPr marL="102870" lvl="8" indent="0" algn="r">
              <a:lnSpc>
                <a:spcPct val="100000"/>
              </a:lnSpc>
              <a:spcBef>
                <a:spcPts val="0"/>
              </a:spcBef>
              <a:buNone/>
              <a:defRPr/>
            </a:lvl9pPr>
          </a:lstStyle>
          <a:p>
            <a:pPr marL="10287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5"/>
        <p:cNvGrpSpPr/>
        <p:nvPr/>
      </p:nvGrpSpPr>
      <p:grpSpPr>
        <a:xfrm>
          <a:off x="0" y="0"/>
          <a:ext cx="0" cy="0"/>
          <a:chOff x="0" y="0"/>
          <a:chExt cx="0" cy="0"/>
        </a:xfrm>
      </p:grpSpPr>
      <p:pic>
        <p:nvPicPr>
          <p:cNvPr id="6" name="Google Shape;6;p33" descr="\\DROBO-FS\QuickDrops\JB\PPTX NG\Droplets\LightingOverlay.png"/>
          <p:cNvPicPr preferRelativeResize="0"/>
          <p:nvPr/>
        </p:nvPicPr>
        <p:blipFill rotWithShape="1">
          <a:blip r:embed="rId21">
            <a:alphaModFix/>
          </a:blip>
          <a:srcRect/>
          <a:stretch/>
        </p:blipFill>
        <p:spPr>
          <a:xfrm>
            <a:off x="0" y="-1"/>
            <a:ext cx="12192003" cy="6858001"/>
          </a:xfrm>
          <a:prstGeom prst="rect">
            <a:avLst/>
          </a:prstGeom>
          <a:noFill/>
          <a:ln>
            <a:noFill/>
          </a:ln>
        </p:spPr>
      </p:pic>
      <p:sp>
        <p:nvSpPr>
          <p:cNvPr id="7" name="Google Shape;7;p33"/>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33"/>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3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3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 name="Google Shape;11;p3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102870" marR="0" lvl="0" indent="0" algn="r" rtl="0">
              <a:lnSpc>
                <a:spcPct val="100000"/>
              </a:lnSpc>
              <a:spcBef>
                <a:spcPts val="0"/>
              </a:spcBef>
              <a:buNone/>
              <a:defRPr sz="1000" b="0" i="0" u="none" strike="noStrike" cap="none">
                <a:solidFill>
                  <a:schemeClr val="dk1"/>
                </a:solidFill>
                <a:latin typeface="Twentieth Century"/>
                <a:ea typeface="Twentieth Century"/>
                <a:cs typeface="Twentieth Century"/>
                <a:sym typeface="Twentieth Century"/>
              </a:defRPr>
            </a:lvl1pPr>
            <a:lvl2pPr marL="102870" marR="0" lvl="1" indent="0" algn="r" rtl="0">
              <a:lnSpc>
                <a:spcPct val="100000"/>
              </a:lnSpc>
              <a:spcBef>
                <a:spcPts val="0"/>
              </a:spcBef>
              <a:buNone/>
              <a:defRPr sz="1000" b="0" i="0" u="none" strike="noStrike" cap="none">
                <a:solidFill>
                  <a:schemeClr val="dk1"/>
                </a:solidFill>
                <a:latin typeface="Twentieth Century"/>
                <a:ea typeface="Twentieth Century"/>
                <a:cs typeface="Twentieth Century"/>
                <a:sym typeface="Twentieth Century"/>
              </a:defRPr>
            </a:lvl2pPr>
            <a:lvl3pPr marL="102870" marR="0" lvl="2" indent="0" algn="r" rtl="0">
              <a:lnSpc>
                <a:spcPct val="100000"/>
              </a:lnSpc>
              <a:spcBef>
                <a:spcPts val="0"/>
              </a:spcBef>
              <a:buNone/>
              <a:defRPr sz="1000" b="0" i="0" u="none" strike="noStrike" cap="none">
                <a:solidFill>
                  <a:schemeClr val="dk1"/>
                </a:solidFill>
                <a:latin typeface="Twentieth Century"/>
                <a:ea typeface="Twentieth Century"/>
                <a:cs typeface="Twentieth Century"/>
                <a:sym typeface="Twentieth Century"/>
              </a:defRPr>
            </a:lvl3pPr>
            <a:lvl4pPr marL="102870" marR="0" lvl="3" indent="0" algn="r" rtl="0">
              <a:lnSpc>
                <a:spcPct val="100000"/>
              </a:lnSpc>
              <a:spcBef>
                <a:spcPts val="0"/>
              </a:spcBef>
              <a:buNone/>
              <a:defRPr sz="1000" b="0" i="0" u="none" strike="noStrike" cap="none">
                <a:solidFill>
                  <a:schemeClr val="dk1"/>
                </a:solidFill>
                <a:latin typeface="Twentieth Century"/>
                <a:ea typeface="Twentieth Century"/>
                <a:cs typeface="Twentieth Century"/>
                <a:sym typeface="Twentieth Century"/>
              </a:defRPr>
            </a:lvl4pPr>
            <a:lvl5pPr marL="102870" marR="0" lvl="4" indent="0" algn="r" rtl="0">
              <a:lnSpc>
                <a:spcPct val="100000"/>
              </a:lnSpc>
              <a:spcBef>
                <a:spcPts val="0"/>
              </a:spcBef>
              <a:buNone/>
              <a:defRPr sz="1000" b="0" i="0" u="none" strike="noStrike" cap="none">
                <a:solidFill>
                  <a:schemeClr val="dk1"/>
                </a:solidFill>
                <a:latin typeface="Twentieth Century"/>
                <a:ea typeface="Twentieth Century"/>
                <a:cs typeface="Twentieth Century"/>
                <a:sym typeface="Twentieth Century"/>
              </a:defRPr>
            </a:lvl5pPr>
            <a:lvl6pPr marL="102870" marR="0" lvl="5" indent="0" algn="r" rtl="0">
              <a:lnSpc>
                <a:spcPct val="100000"/>
              </a:lnSpc>
              <a:spcBef>
                <a:spcPts val="0"/>
              </a:spcBef>
              <a:buNone/>
              <a:defRPr sz="1000" b="0" i="0" u="none" strike="noStrike" cap="none">
                <a:solidFill>
                  <a:schemeClr val="dk1"/>
                </a:solidFill>
                <a:latin typeface="Twentieth Century"/>
                <a:ea typeface="Twentieth Century"/>
                <a:cs typeface="Twentieth Century"/>
                <a:sym typeface="Twentieth Century"/>
              </a:defRPr>
            </a:lvl6pPr>
            <a:lvl7pPr marL="102870" marR="0" lvl="6" indent="0" algn="r" rtl="0">
              <a:lnSpc>
                <a:spcPct val="100000"/>
              </a:lnSpc>
              <a:spcBef>
                <a:spcPts val="0"/>
              </a:spcBef>
              <a:buNone/>
              <a:defRPr sz="1000" b="0" i="0" u="none" strike="noStrike" cap="none">
                <a:solidFill>
                  <a:schemeClr val="dk1"/>
                </a:solidFill>
                <a:latin typeface="Twentieth Century"/>
                <a:ea typeface="Twentieth Century"/>
                <a:cs typeface="Twentieth Century"/>
                <a:sym typeface="Twentieth Century"/>
              </a:defRPr>
            </a:lvl7pPr>
            <a:lvl8pPr marL="102870" marR="0" lvl="7" indent="0" algn="r" rtl="0">
              <a:lnSpc>
                <a:spcPct val="100000"/>
              </a:lnSpc>
              <a:spcBef>
                <a:spcPts val="0"/>
              </a:spcBef>
              <a:buNone/>
              <a:defRPr sz="1000" b="0" i="0" u="none" strike="noStrike" cap="none">
                <a:solidFill>
                  <a:schemeClr val="dk1"/>
                </a:solidFill>
                <a:latin typeface="Twentieth Century"/>
                <a:ea typeface="Twentieth Century"/>
                <a:cs typeface="Twentieth Century"/>
                <a:sym typeface="Twentieth Century"/>
              </a:defRPr>
            </a:lvl8pPr>
            <a:lvl9pPr marL="102870" marR="0" lvl="8" indent="0" algn="r" rtl="0">
              <a:lnSpc>
                <a:spcPct val="100000"/>
              </a:lnSpc>
              <a:spcBef>
                <a:spcPts val="0"/>
              </a:spcBef>
              <a:buNone/>
              <a:defRPr sz="1000" b="0" i="0" u="none" strike="noStrike" cap="none">
                <a:solidFill>
                  <a:schemeClr val="dk1"/>
                </a:solidFill>
                <a:latin typeface="Twentieth Century"/>
                <a:ea typeface="Twentieth Century"/>
                <a:cs typeface="Twentieth Century"/>
                <a:sym typeface="Twentieth Century"/>
              </a:defRPr>
            </a:lvl9pPr>
          </a:lstStyle>
          <a:p>
            <a:pPr marL="10287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reeronestop.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hyperlink" Target="http://www.acces.nysed.gov/vr/new-services-meet-wioa-requirements-vocational-rehabilit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hyperlink" Target="https://www.cctstfolio.com/" TargetMode="External"/><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ctstfolio.com/#/" TargetMode="External"/><Relationship Id="rId5" Type="http://schemas.openxmlformats.org/officeDocument/2006/relationships/image" Target="../media/image7.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cwd-youth.info/wp-content/uploads/2016/11/practice-brief-03-1.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cwd-youth.info/wp-content/uploads/2016/11/practice-brief-03-1.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cwd-youth.info/wp-content/uploads/2016/11/practice-brief-03-1.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ducation.ne.gov/wp-content/uploads/2017/07/InfoTech-1.pdf" TargetMode="External"/><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hyperlink" Target="https://www.nebraskacareerclusters.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cwd-youth.info/wp-content/uploads/2016/11/practice-brief-03-1.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cwd-youth.info/wp-content/uploads/2016/11/practice-brief-03-1.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cwd-youth.info/wp-content/uploads/2016/11/practice-brief-03-1.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cwd-youth.info/wp-content/uploads/2016/11/practice-brief-03-1.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neHV9dxDm9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hyperlink" Target="https://explore-work.com/" TargetMode="External"/><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4.jpg"/><Relationship Id="rId4" Type="http://schemas.openxmlformats.org/officeDocument/2006/relationships/hyperlink" Target="https://events-na1.adobeconnect.com/content/connect/c1/2256426871/en/events/event/shared/default_template_simple/event_registration.html?sco-id=2745522874&amp;amp;_charset_=utf-8"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careeronestop.org/Videos/CareerVideos/career-videos.aspx" TargetMode="External"/><Relationship Id="rId7"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5.jpg"/><Relationship Id="rId4" Type="http://schemas.openxmlformats.org/officeDocument/2006/relationships/hyperlink" Target="http://tinyurl.com/glxw2t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roadtripnation?hsCtaTracking=237a208f-62e4-454c-9e50-14d974cb03c7%7Ce4f00b33-64b2-4cd3-b835-9163943ea6c1"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kqed.org/education/18675/50-videos-for-career-path-explorations" TargetMode="External"/><Relationship Id="rId7"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ca.pbslearningmedia.org/tools/" TargetMode="External"/><Relationship Id="rId4" Type="http://schemas.openxmlformats.org/officeDocument/2006/relationships/hyperlink" Target="http://ca.pbslearningmed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www.khanacademy.org/college-careers-more/career-content" TargetMode="External"/><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7.jpg"/><Relationship Id="rId4" Type="http://schemas.openxmlformats.org/officeDocument/2006/relationships/hyperlink" Target="https://www.khanacademy.org/college-careers-more/career-content/support-health-and-wellness/healthcare-community-liaison/v/teresa-healthcare-community-liaison-what-i-do-and-how-much-i-mak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crscenter.org/technical-assistance-networks/professional-learning-modules/work-based-learning-measures-seri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hyperlink" Target="https://transitionta.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mn.gov/deed/assets/pre-ets-toolkit_tcm1045-331934.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n.gov/deed/assets/pre-ets-toolkit_tcm1045-331934.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sp>
        <p:nvSpPr>
          <p:cNvPr id="193" name="Google Shape;193;p1">
            <a:extLst>
              <a:ext uri="{C183D7F6-B498-43B3-948B-1728B52AA6E4}">
                <adec:decorative xmlns:adec="http://schemas.microsoft.com/office/drawing/2017/decorative" val="1"/>
              </a:ext>
            </a:extLst>
          </p:cNvPr>
          <p:cNvSpPr/>
          <p:nvPr/>
        </p:nvSpPr>
        <p:spPr>
          <a:xfrm>
            <a:off x="2587147" y="1299914"/>
            <a:ext cx="1113155" cy="451484"/>
          </a:xfrm>
          <a:custGeom>
            <a:avLst/>
            <a:gdLst/>
            <a:ahLst/>
            <a:cxnLst/>
            <a:rect l="l" t="t" r="r" b="b"/>
            <a:pathLst>
              <a:path w="1113154" h="451485" extrusionOk="0">
                <a:moveTo>
                  <a:pt x="554176" y="0"/>
                </a:moveTo>
                <a:lnTo>
                  <a:pt x="0" y="225518"/>
                </a:lnTo>
                <a:lnTo>
                  <a:pt x="554176" y="450917"/>
                </a:lnTo>
                <a:lnTo>
                  <a:pt x="1113109" y="225518"/>
                </a:lnTo>
                <a:lnTo>
                  <a:pt x="5541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0" name="Google Shape;200;p1">
            <a:extLst>
              <a:ext uri="{C183D7F6-B498-43B3-948B-1728B52AA6E4}">
                <adec:decorative xmlns:adec="http://schemas.microsoft.com/office/drawing/2017/decorative" val="1"/>
              </a:ext>
            </a:extLst>
          </p:cNvPr>
          <p:cNvSpPr/>
          <p:nvPr/>
        </p:nvSpPr>
        <p:spPr>
          <a:xfrm>
            <a:off x="1708876" y="2233372"/>
            <a:ext cx="1338580" cy="1113155"/>
          </a:xfrm>
          <a:custGeom>
            <a:avLst/>
            <a:gdLst/>
            <a:ahLst/>
            <a:cxnLst/>
            <a:rect l="l" t="t" r="r" b="b"/>
            <a:pathLst>
              <a:path w="1338580" h="1113154" extrusionOk="0">
                <a:moveTo>
                  <a:pt x="666882" y="0"/>
                </a:moveTo>
                <a:lnTo>
                  <a:pt x="0" y="278301"/>
                </a:lnTo>
                <a:lnTo>
                  <a:pt x="0" y="834786"/>
                </a:lnTo>
                <a:lnTo>
                  <a:pt x="666882" y="1113099"/>
                </a:lnTo>
                <a:lnTo>
                  <a:pt x="1338521" y="834786"/>
                </a:lnTo>
                <a:lnTo>
                  <a:pt x="1338521" y="278301"/>
                </a:lnTo>
                <a:lnTo>
                  <a:pt x="666882" y="0"/>
                </a:lnTo>
                <a:close/>
              </a:path>
            </a:pathLst>
          </a:custGeom>
          <a:solidFill>
            <a:srgbClr val="F4623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grpSp>
        <p:nvGrpSpPr>
          <p:cNvPr id="2" name="Group 1">
            <a:extLst>
              <a:ext uri="{FF2B5EF4-FFF2-40B4-BE49-F238E27FC236}">
                <a16:creationId xmlns:a16="http://schemas.microsoft.com/office/drawing/2014/main" id="{539C7DBF-E9EB-4C30-9364-F7853DBCF8C2}"/>
              </a:ext>
              <a:ext uri="{C183D7F6-B498-43B3-948B-1728B52AA6E4}">
                <adec:decorative xmlns:adec="http://schemas.microsoft.com/office/drawing/2017/decorative" val="1"/>
              </a:ext>
            </a:extLst>
          </p:cNvPr>
          <p:cNvGrpSpPr/>
          <p:nvPr/>
        </p:nvGrpSpPr>
        <p:grpSpPr>
          <a:xfrm>
            <a:off x="0" y="1247130"/>
            <a:ext cx="12201987" cy="3085697"/>
            <a:chOff x="0" y="1247130"/>
            <a:chExt cx="12201987" cy="3085697"/>
          </a:xfrm>
        </p:grpSpPr>
        <p:sp>
          <p:nvSpPr>
            <p:cNvPr id="168" name="Google Shape;168;p1">
              <a:extLst>
                <a:ext uri="{C183D7F6-B498-43B3-948B-1728B52AA6E4}">
                  <adec:decorative xmlns:adec="http://schemas.microsoft.com/office/drawing/2017/decorative" val="1"/>
                </a:ext>
              </a:extLst>
            </p:cNvPr>
            <p:cNvSpPr/>
            <p:nvPr/>
          </p:nvSpPr>
          <p:spPr>
            <a:xfrm>
              <a:off x="6499516" y="1461949"/>
              <a:ext cx="1094740" cy="912494"/>
            </a:xfrm>
            <a:custGeom>
              <a:avLst/>
              <a:gdLst/>
              <a:ahLst/>
              <a:cxnLst/>
              <a:rect l="l" t="t" r="r" b="b"/>
              <a:pathLst>
                <a:path w="1094740" h="912494" extrusionOk="0">
                  <a:moveTo>
                    <a:pt x="549579" y="0"/>
                  </a:moveTo>
                  <a:lnTo>
                    <a:pt x="0" y="228965"/>
                  </a:lnTo>
                  <a:lnTo>
                    <a:pt x="0" y="686897"/>
                  </a:lnTo>
                  <a:lnTo>
                    <a:pt x="549579" y="912296"/>
                  </a:lnTo>
                  <a:lnTo>
                    <a:pt x="1094404" y="686897"/>
                  </a:lnTo>
                  <a:lnTo>
                    <a:pt x="1094404" y="415728"/>
                  </a:lnTo>
                  <a:lnTo>
                    <a:pt x="549579" y="415728"/>
                  </a:lnTo>
                  <a:lnTo>
                    <a:pt x="89245" y="228965"/>
                  </a:lnTo>
                  <a:lnTo>
                    <a:pt x="549579" y="42321"/>
                  </a:lnTo>
                  <a:lnTo>
                    <a:pt x="650284" y="42321"/>
                  </a:lnTo>
                  <a:lnTo>
                    <a:pt x="549579" y="0"/>
                  </a:lnTo>
                  <a:close/>
                </a:path>
                <a:path w="1094740" h="912494" extrusionOk="0">
                  <a:moveTo>
                    <a:pt x="650284" y="42321"/>
                  </a:moveTo>
                  <a:lnTo>
                    <a:pt x="549579" y="42321"/>
                  </a:lnTo>
                  <a:lnTo>
                    <a:pt x="1005159" y="228965"/>
                  </a:lnTo>
                  <a:lnTo>
                    <a:pt x="549579" y="415728"/>
                  </a:lnTo>
                  <a:lnTo>
                    <a:pt x="1094404" y="415728"/>
                  </a:lnTo>
                  <a:lnTo>
                    <a:pt x="1094404" y="228965"/>
                  </a:lnTo>
                  <a:lnTo>
                    <a:pt x="650284" y="42321"/>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69" name="Google Shape;169;p1">
              <a:extLst>
                <a:ext uri="{C183D7F6-B498-43B3-948B-1728B52AA6E4}">
                  <adec:decorative xmlns:adec="http://schemas.microsoft.com/office/drawing/2017/decorative" val="1"/>
                </a:ext>
              </a:extLst>
            </p:cNvPr>
            <p:cNvSpPr/>
            <p:nvPr/>
          </p:nvSpPr>
          <p:spPr>
            <a:xfrm>
              <a:off x="3888100" y="1461949"/>
              <a:ext cx="1099185" cy="912494"/>
            </a:xfrm>
            <a:custGeom>
              <a:avLst/>
              <a:gdLst/>
              <a:ahLst/>
              <a:cxnLst/>
              <a:rect l="l" t="t" r="r" b="b"/>
              <a:pathLst>
                <a:path w="1099185" h="912494" extrusionOk="0">
                  <a:moveTo>
                    <a:pt x="549579" y="0"/>
                  </a:moveTo>
                  <a:lnTo>
                    <a:pt x="0" y="228965"/>
                  </a:lnTo>
                  <a:lnTo>
                    <a:pt x="0" y="686897"/>
                  </a:lnTo>
                  <a:lnTo>
                    <a:pt x="549579" y="912296"/>
                  </a:lnTo>
                  <a:lnTo>
                    <a:pt x="1099159" y="686897"/>
                  </a:lnTo>
                  <a:lnTo>
                    <a:pt x="1099159" y="415728"/>
                  </a:lnTo>
                  <a:lnTo>
                    <a:pt x="549579" y="415728"/>
                  </a:lnTo>
                  <a:lnTo>
                    <a:pt x="89245" y="228965"/>
                  </a:lnTo>
                  <a:lnTo>
                    <a:pt x="549579" y="42321"/>
                  </a:lnTo>
                  <a:lnTo>
                    <a:pt x="651163" y="42321"/>
                  </a:lnTo>
                  <a:lnTo>
                    <a:pt x="549579" y="0"/>
                  </a:lnTo>
                  <a:close/>
                </a:path>
                <a:path w="1099185" h="912494" extrusionOk="0">
                  <a:moveTo>
                    <a:pt x="651163" y="42321"/>
                  </a:moveTo>
                  <a:lnTo>
                    <a:pt x="549579" y="42321"/>
                  </a:lnTo>
                  <a:lnTo>
                    <a:pt x="1005159" y="228965"/>
                  </a:lnTo>
                  <a:lnTo>
                    <a:pt x="549579" y="415728"/>
                  </a:lnTo>
                  <a:lnTo>
                    <a:pt x="1099159" y="415728"/>
                  </a:lnTo>
                  <a:lnTo>
                    <a:pt x="1099159" y="228965"/>
                  </a:lnTo>
                  <a:lnTo>
                    <a:pt x="651163" y="42321"/>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70" name="Google Shape;170;p1">
              <a:extLst>
                <a:ext uri="{C183D7F6-B498-43B3-948B-1728B52AA6E4}">
                  <adec:decorative xmlns:adec="http://schemas.microsoft.com/office/drawing/2017/decorative" val="1"/>
                </a:ext>
              </a:extLst>
            </p:cNvPr>
            <p:cNvSpPr/>
            <p:nvPr/>
          </p:nvSpPr>
          <p:spPr>
            <a:xfrm>
              <a:off x="5193808" y="1461949"/>
              <a:ext cx="1099185" cy="912494"/>
            </a:xfrm>
            <a:custGeom>
              <a:avLst/>
              <a:gdLst/>
              <a:ahLst/>
              <a:cxnLst/>
              <a:rect l="l" t="t" r="r" b="b"/>
              <a:pathLst>
                <a:path w="1099185" h="912494" extrusionOk="0">
                  <a:moveTo>
                    <a:pt x="549579" y="0"/>
                  </a:moveTo>
                  <a:lnTo>
                    <a:pt x="0" y="228965"/>
                  </a:lnTo>
                  <a:lnTo>
                    <a:pt x="0" y="686897"/>
                  </a:lnTo>
                  <a:lnTo>
                    <a:pt x="549579" y="912296"/>
                  </a:lnTo>
                  <a:lnTo>
                    <a:pt x="1099159" y="686897"/>
                  </a:lnTo>
                  <a:lnTo>
                    <a:pt x="1099159" y="415728"/>
                  </a:lnTo>
                  <a:lnTo>
                    <a:pt x="549579" y="415728"/>
                  </a:lnTo>
                  <a:lnTo>
                    <a:pt x="89245" y="228965"/>
                  </a:lnTo>
                  <a:lnTo>
                    <a:pt x="549579" y="42321"/>
                  </a:lnTo>
                  <a:lnTo>
                    <a:pt x="651163" y="42321"/>
                  </a:lnTo>
                  <a:lnTo>
                    <a:pt x="549579" y="0"/>
                  </a:lnTo>
                  <a:close/>
                </a:path>
                <a:path w="1099185" h="912494" extrusionOk="0">
                  <a:moveTo>
                    <a:pt x="651163" y="42321"/>
                  </a:moveTo>
                  <a:lnTo>
                    <a:pt x="549579" y="42321"/>
                  </a:lnTo>
                  <a:lnTo>
                    <a:pt x="1005159" y="228965"/>
                  </a:lnTo>
                  <a:lnTo>
                    <a:pt x="549579" y="415728"/>
                  </a:lnTo>
                  <a:lnTo>
                    <a:pt x="1099159" y="415728"/>
                  </a:lnTo>
                  <a:lnTo>
                    <a:pt x="1099159" y="228965"/>
                  </a:lnTo>
                  <a:lnTo>
                    <a:pt x="651163" y="42321"/>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71" name="Google Shape;171;p1">
              <a:extLst>
                <a:ext uri="{C183D7F6-B498-43B3-948B-1728B52AA6E4}">
                  <adec:decorative xmlns:adec="http://schemas.microsoft.com/office/drawing/2017/decorative" val="1"/>
                </a:ext>
              </a:extLst>
            </p:cNvPr>
            <p:cNvSpPr/>
            <p:nvPr/>
          </p:nvSpPr>
          <p:spPr>
            <a:xfrm>
              <a:off x="0" y="1461949"/>
              <a:ext cx="1070610" cy="912494"/>
            </a:xfrm>
            <a:custGeom>
              <a:avLst/>
              <a:gdLst/>
              <a:ahLst/>
              <a:cxnLst/>
              <a:rect l="l" t="t" r="r" b="b"/>
              <a:pathLst>
                <a:path w="1070610" h="912494" extrusionOk="0">
                  <a:moveTo>
                    <a:pt x="520525" y="0"/>
                  </a:moveTo>
                  <a:lnTo>
                    <a:pt x="0" y="216879"/>
                  </a:lnTo>
                  <a:lnTo>
                    <a:pt x="0" y="698795"/>
                  </a:lnTo>
                  <a:lnTo>
                    <a:pt x="520525" y="912296"/>
                  </a:lnTo>
                  <a:lnTo>
                    <a:pt x="1070042" y="686897"/>
                  </a:lnTo>
                  <a:lnTo>
                    <a:pt x="1070042" y="415728"/>
                  </a:lnTo>
                  <a:lnTo>
                    <a:pt x="520525" y="415728"/>
                  </a:lnTo>
                  <a:lnTo>
                    <a:pt x="64930" y="228965"/>
                  </a:lnTo>
                  <a:lnTo>
                    <a:pt x="520525" y="42321"/>
                  </a:lnTo>
                  <a:lnTo>
                    <a:pt x="622097" y="42321"/>
                  </a:lnTo>
                  <a:lnTo>
                    <a:pt x="520525" y="0"/>
                  </a:lnTo>
                </a:path>
                <a:path w="1070610" h="912494" extrusionOk="0">
                  <a:moveTo>
                    <a:pt x="622097" y="42321"/>
                  </a:moveTo>
                  <a:lnTo>
                    <a:pt x="520525" y="42321"/>
                  </a:lnTo>
                  <a:lnTo>
                    <a:pt x="980812" y="228965"/>
                  </a:lnTo>
                  <a:lnTo>
                    <a:pt x="520525" y="415728"/>
                  </a:lnTo>
                  <a:lnTo>
                    <a:pt x="1070042" y="415728"/>
                  </a:lnTo>
                  <a:lnTo>
                    <a:pt x="1070042" y="228965"/>
                  </a:lnTo>
                  <a:lnTo>
                    <a:pt x="622097" y="42321"/>
                  </a:lnTo>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72" name="Google Shape;172;p1">
              <a:extLst>
                <a:ext uri="{C183D7F6-B498-43B3-948B-1728B52AA6E4}">
                  <adec:decorative xmlns:adec="http://schemas.microsoft.com/office/drawing/2017/decorative" val="1"/>
                </a:ext>
              </a:extLst>
            </p:cNvPr>
            <p:cNvSpPr/>
            <p:nvPr/>
          </p:nvSpPr>
          <p:spPr>
            <a:xfrm>
              <a:off x="1276715" y="1461949"/>
              <a:ext cx="1099185" cy="912494"/>
            </a:xfrm>
            <a:custGeom>
              <a:avLst/>
              <a:gdLst/>
              <a:ahLst/>
              <a:cxnLst/>
              <a:rect l="l" t="t" r="r" b="b"/>
              <a:pathLst>
                <a:path w="1099185" h="912494" extrusionOk="0">
                  <a:moveTo>
                    <a:pt x="549548" y="0"/>
                  </a:moveTo>
                  <a:lnTo>
                    <a:pt x="0" y="228965"/>
                  </a:lnTo>
                  <a:lnTo>
                    <a:pt x="0" y="686897"/>
                  </a:lnTo>
                  <a:lnTo>
                    <a:pt x="549548" y="912296"/>
                  </a:lnTo>
                  <a:lnTo>
                    <a:pt x="1098969" y="686897"/>
                  </a:lnTo>
                  <a:lnTo>
                    <a:pt x="1098969" y="415728"/>
                  </a:lnTo>
                  <a:lnTo>
                    <a:pt x="549548" y="415728"/>
                  </a:lnTo>
                  <a:lnTo>
                    <a:pt x="93921" y="228965"/>
                  </a:lnTo>
                  <a:lnTo>
                    <a:pt x="549548" y="42321"/>
                  </a:lnTo>
                  <a:lnTo>
                    <a:pt x="651102" y="42321"/>
                  </a:lnTo>
                  <a:lnTo>
                    <a:pt x="549548" y="0"/>
                  </a:lnTo>
                  <a:close/>
                </a:path>
                <a:path w="1099185" h="912494" extrusionOk="0">
                  <a:moveTo>
                    <a:pt x="651102" y="42321"/>
                  </a:moveTo>
                  <a:lnTo>
                    <a:pt x="549548" y="42321"/>
                  </a:lnTo>
                  <a:lnTo>
                    <a:pt x="1005127" y="228965"/>
                  </a:lnTo>
                  <a:lnTo>
                    <a:pt x="549548" y="415728"/>
                  </a:lnTo>
                  <a:lnTo>
                    <a:pt x="1098969" y="415728"/>
                  </a:lnTo>
                  <a:lnTo>
                    <a:pt x="1098969" y="228965"/>
                  </a:lnTo>
                  <a:lnTo>
                    <a:pt x="651102" y="42321"/>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73" name="Google Shape;173;p1">
              <a:extLst>
                <a:ext uri="{C183D7F6-B498-43B3-948B-1728B52AA6E4}">
                  <adec:decorative xmlns:adec="http://schemas.microsoft.com/office/drawing/2017/decorative" val="1"/>
                </a:ext>
              </a:extLst>
            </p:cNvPr>
            <p:cNvSpPr/>
            <p:nvPr/>
          </p:nvSpPr>
          <p:spPr>
            <a:xfrm>
              <a:off x="7800627" y="1461949"/>
              <a:ext cx="1099185" cy="912494"/>
            </a:xfrm>
            <a:custGeom>
              <a:avLst/>
              <a:gdLst/>
              <a:ahLst/>
              <a:cxnLst/>
              <a:rect l="l" t="t" r="r" b="b"/>
              <a:pathLst>
                <a:path w="1099184" h="912494" extrusionOk="0">
                  <a:moveTo>
                    <a:pt x="549421" y="0"/>
                  </a:moveTo>
                  <a:lnTo>
                    <a:pt x="0" y="228965"/>
                  </a:lnTo>
                  <a:lnTo>
                    <a:pt x="0" y="686897"/>
                  </a:lnTo>
                  <a:lnTo>
                    <a:pt x="549421" y="912296"/>
                  </a:lnTo>
                  <a:lnTo>
                    <a:pt x="1099001" y="686897"/>
                  </a:lnTo>
                  <a:lnTo>
                    <a:pt x="1099001" y="415728"/>
                  </a:lnTo>
                  <a:lnTo>
                    <a:pt x="549421" y="415728"/>
                  </a:lnTo>
                  <a:lnTo>
                    <a:pt x="93842" y="228965"/>
                  </a:lnTo>
                  <a:lnTo>
                    <a:pt x="549421" y="42321"/>
                  </a:lnTo>
                  <a:lnTo>
                    <a:pt x="651005" y="42321"/>
                  </a:lnTo>
                  <a:lnTo>
                    <a:pt x="549421" y="0"/>
                  </a:lnTo>
                  <a:close/>
                </a:path>
                <a:path w="1099184" h="912494" extrusionOk="0">
                  <a:moveTo>
                    <a:pt x="651005" y="42321"/>
                  </a:moveTo>
                  <a:lnTo>
                    <a:pt x="549421" y="42321"/>
                  </a:lnTo>
                  <a:lnTo>
                    <a:pt x="1009756" y="228965"/>
                  </a:lnTo>
                  <a:lnTo>
                    <a:pt x="549421" y="415728"/>
                  </a:lnTo>
                  <a:lnTo>
                    <a:pt x="1099001" y="415728"/>
                  </a:lnTo>
                  <a:lnTo>
                    <a:pt x="1099001" y="228965"/>
                  </a:lnTo>
                  <a:lnTo>
                    <a:pt x="651005" y="42321"/>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74" name="Google Shape;174;p1">
              <a:extLst>
                <a:ext uri="{C183D7F6-B498-43B3-948B-1728B52AA6E4}">
                  <adec:decorative xmlns:adec="http://schemas.microsoft.com/office/drawing/2017/decorative" val="1"/>
                </a:ext>
              </a:extLst>
            </p:cNvPr>
            <p:cNvSpPr/>
            <p:nvPr/>
          </p:nvSpPr>
          <p:spPr>
            <a:xfrm>
              <a:off x="9115762" y="1461949"/>
              <a:ext cx="1099185" cy="912494"/>
            </a:xfrm>
            <a:custGeom>
              <a:avLst/>
              <a:gdLst/>
              <a:ahLst/>
              <a:cxnLst/>
              <a:rect l="l" t="t" r="r" b="b"/>
              <a:pathLst>
                <a:path w="1099184" h="912494" extrusionOk="0">
                  <a:moveTo>
                    <a:pt x="549421" y="0"/>
                  </a:moveTo>
                  <a:lnTo>
                    <a:pt x="0" y="228965"/>
                  </a:lnTo>
                  <a:lnTo>
                    <a:pt x="0" y="686897"/>
                  </a:lnTo>
                  <a:lnTo>
                    <a:pt x="549421" y="912296"/>
                  </a:lnTo>
                  <a:lnTo>
                    <a:pt x="1099001" y="686897"/>
                  </a:lnTo>
                  <a:lnTo>
                    <a:pt x="1099001" y="415728"/>
                  </a:lnTo>
                  <a:lnTo>
                    <a:pt x="549421" y="415728"/>
                  </a:lnTo>
                  <a:lnTo>
                    <a:pt x="93842" y="228965"/>
                  </a:lnTo>
                  <a:lnTo>
                    <a:pt x="549421" y="42321"/>
                  </a:lnTo>
                  <a:lnTo>
                    <a:pt x="651005" y="42321"/>
                  </a:lnTo>
                  <a:lnTo>
                    <a:pt x="549421" y="0"/>
                  </a:lnTo>
                  <a:close/>
                </a:path>
                <a:path w="1099184" h="912494" extrusionOk="0">
                  <a:moveTo>
                    <a:pt x="651005" y="42321"/>
                  </a:moveTo>
                  <a:lnTo>
                    <a:pt x="549421" y="42321"/>
                  </a:lnTo>
                  <a:lnTo>
                    <a:pt x="1009756" y="228965"/>
                  </a:lnTo>
                  <a:lnTo>
                    <a:pt x="549421" y="415728"/>
                  </a:lnTo>
                  <a:lnTo>
                    <a:pt x="1099001" y="415728"/>
                  </a:lnTo>
                  <a:lnTo>
                    <a:pt x="1099001" y="228965"/>
                  </a:lnTo>
                  <a:lnTo>
                    <a:pt x="651005" y="42321"/>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75" name="Google Shape;175;p1">
              <a:extLst>
                <a:ext uri="{C183D7F6-B498-43B3-948B-1728B52AA6E4}">
                  <adec:decorative xmlns:adec="http://schemas.microsoft.com/office/drawing/2017/decorative" val="1"/>
                </a:ext>
              </a:extLst>
            </p:cNvPr>
            <p:cNvSpPr/>
            <p:nvPr/>
          </p:nvSpPr>
          <p:spPr>
            <a:xfrm>
              <a:off x="10421471" y="1461949"/>
              <a:ext cx="1099185" cy="912494"/>
            </a:xfrm>
            <a:custGeom>
              <a:avLst/>
              <a:gdLst/>
              <a:ahLst/>
              <a:cxnLst/>
              <a:rect l="l" t="t" r="r" b="b"/>
              <a:pathLst>
                <a:path w="1099184" h="912494" extrusionOk="0">
                  <a:moveTo>
                    <a:pt x="549421" y="0"/>
                  </a:moveTo>
                  <a:lnTo>
                    <a:pt x="0" y="228965"/>
                  </a:lnTo>
                  <a:lnTo>
                    <a:pt x="0" y="686897"/>
                  </a:lnTo>
                  <a:lnTo>
                    <a:pt x="549421" y="912296"/>
                  </a:lnTo>
                  <a:lnTo>
                    <a:pt x="1099001" y="686897"/>
                  </a:lnTo>
                  <a:lnTo>
                    <a:pt x="1099001" y="415728"/>
                  </a:lnTo>
                  <a:lnTo>
                    <a:pt x="549421" y="415728"/>
                  </a:lnTo>
                  <a:lnTo>
                    <a:pt x="93842" y="228965"/>
                  </a:lnTo>
                  <a:lnTo>
                    <a:pt x="549421" y="42321"/>
                  </a:lnTo>
                  <a:lnTo>
                    <a:pt x="651005" y="42321"/>
                  </a:lnTo>
                  <a:lnTo>
                    <a:pt x="549421" y="0"/>
                  </a:lnTo>
                  <a:close/>
                </a:path>
                <a:path w="1099184" h="912494" extrusionOk="0">
                  <a:moveTo>
                    <a:pt x="651005" y="42321"/>
                  </a:moveTo>
                  <a:lnTo>
                    <a:pt x="549421" y="42321"/>
                  </a:lnTo>
                  <a:lnTo>
                    <a:pt x="1009756" y="228965"/>
                  </a:lnTo>
                  <a:lnTo>
                    <a:pt x="549421" y="415728"/>
                  </a:lnTo>
                  <a:lnTo>
                    <a:pt x="1099001" y="415728"/>
                  </a:lnTo>
                  <a:lnTo>
                    <a:pt x="1099001" y="228965"/>
                  </a:lnTo>
                  <a:lnTo>
                    <a:pt x="651005" y="42321"/>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76" name="Google Shape;176;p1">
              <a:extLst>
                <a:ext uri="{C183D7F6-B498-43B3-948B-1728B52AA6E4}">
                  <adec:decorative xmlns:adec="http://schemas.microsoft.com/office/drawing/2017/decorative" val="1"/>
                </a:ext>
              </a:extLst>
            </p:cNvPr>
            <p:cNvSpPr/>
            <p:nvPr/>
          </p:nvSpPr>
          <p:spPr>
            <a:xfrm>
              <a:off x="5217343" y="3085871"/>
              <a:ext cx="1099185" cy="912494"/>
            </a:xfrm>
            <a:custGeom>
              <a:avLst/>
              <a:gdLst/>
              <a:ahLst/>
              <a:cxnLst/>
              <a:rect l="l" t="t" r="r" b="b"/>
              <a:pathLst>
                <a:path w="1099185" h="912495" extrusionOk="0">
                  <a:moveTo>
                    <a:pt x="549579" y="0"/>
                  </a:moveTo>
                  <a:lnTo>
                    <a:pt x="0" y="225375"/>
                  </a:lnTo>
                  <a:lnTo>
                    <a:pt x="0" y="683295"/>
                  </a:lnTo>
                  <a:lnTo>
                    <a:pt x="549579" y="912249"/>
                  </a:lnTo>
                  <a:lnTo>
                    <a:pt x="1099001" y="683295"/>
                  </a:lnTo>
                  <a:lnTo>
                    <a:pt x="1099001" y="412067"/>
                  </a:lnTo>
                  <a:lnTo>
                    <a:pt x="549579" y="412067"/>
                  </a:lnTo>
                  <a:lnTo>
                    <a:pt x="89245" y="225375"/>
                  </a:lnTo>
                  <a:lnTo>
                    <a:pt x="549579" y="42202"/>
                  </a:lnTo>
                  <a:lnTo>
                    <a:pt x="652462" y="42202"/>
                  </a:lnTo>
                  <a:lnTo>
                    <a:pt x="549579" y="0"/>
                  </a:lnTo>
                  <a:close/>
                </a:path>
                <a:path w="1099185" h="912495" extrusionOk="0">
                  <a:moveTo>
                    <a:pt x="652462" y="42202"/>
                  </a:moveTo>
                  <a:lnTo>
                    <a:pt x="549579" y="42202"/>
                  </a:lnTo>
                  <a:lnTo>
                    <a:pt x="1005159" y="225375"/>
                  </a:lnTo>
                  <a:lnTo>
                    <a:pt x="549579" y="412067"/>
                  </a:lnTo>
                  <a:lnTo>
                    <a:pt x="1099001" y="412067"/>
                  </a:lnTo>
                  <a:lnTo>
                    <a:pt x="1099001" y="225375"/>
                  </a:lnTo>
                  <a:lnTo>
                    <a:pt x="652462" y="42202"/>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77" name="Google Shape;177;p1">
              <a:extLst>
                <a:ext uri="{C183D7F6-B498-43B3-948B-1728B52AA6E4}">
                  <adec:decorative xmlns:adec="http://schemas.microsoft.com/office/drawing/2017/decorative" val="1"/>
                </a:ext>
              </a:extLst>
            </p:cNvPr>
            <p:cNvSpPr/>
            <p:nvPr/>
          </p:nvSpPr>
          <p:spPr>
            <a:xfrm>
              <a:off x="6523051" y="3085871"/>
              <a:ext cx="1094740" cy="912494"/>
            </a:xfrm>
            <a:custGeom>
              <a:avLst/>
              <a:gdLst/>
              <a:ahLst/>
              <a:cxnLst/>
              <a:rect l="l" t="t" r="r" b="b"/>
              <a:pathLst>
                <a:path w="1094740" h="912495" extrusionOk="0">
                  <a:moveTo>
                    <a:pt x="549579" y="0"/>
                  </a:moveTo>
                  <a:lnTo>
                    <a:pt x="0" y="225375"/>
                  </a:lnTo>
                  <a:lnTo>
                    <a:pt x="0" y="683295"/>
                  </a:lnTo>
                  <a:lnTo>
                    <a:pt x="549579" y="912249"/>
                  </a:lnTo>
                  <a:lnTo>
                    <a:pt x="1094404" y="683295"/>
                  </a:lnTo>
                  <a:lnTo>
                    <a:pt x="1094404" y="412067"/>
                  </a:lnTo>
                  <a:lnTo>
                    <a:pt x="549579" y="412067"/>
                  </a:lnTo>
                  <a:lnTo>
                    <a:pt x="89245" y="225375"/>
                  </a:lnTo>
                  <a:lnTo>
                    <a:pt x="549579" y="42202"/>
                  </a:lnTo>
                  <a:lnTo>
                    <a:pt x="651601" y="42202"/>
                  </a:lnTo>
                  <a:lnTo>
                    <a:pt x="549579" y="0"/>
                  </a:lnTo>
                  <a:close/>
                </a:path>
                <a:path w="1094740" h="912495" extrusionOk="0">
                  <a:moveTo>
                    <a:pt x="651601" y="42202"/>
                  </a:moveTo>
                  <a:lnTo>
                    <a:pt x="549579" y="42202"/>
                  </a:lnTo>
                  <a:lnTo>
                    <a:pt x="1005159" y="225375"/>
                  </a:lnTo>
                  <a:lnTo>
                    <a:pt x="549579" y="412067"/>
                  </a:lnTo>
                  <a:lnTo>
                    <a:pt x="1094404" y="412067"/>
                  </a:lnTo>
                  <a:lnTo>
                    <a:pt x="1094404" y="225375"/>
                  </a:lnTo>
                  <a:lnTo>
                    <a:pt x="651601" y="42202"/>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78" name="Google Shape;178;p1">
              <a:extLst>
                <a:ext uri="{C183D7F6-B498-43B3-948B-1728B52AA6E4}">
                  <adec:decorative xmlns:adec="http://schemas.microsoft.com/office/drawing/2017/decorative" val="1"/>
                </a:ext>
              </a:extLst>
            </p:cNvPr>
            <p:cNvSpPr/>
            <p:nvPr/>
          </p:nvSpPr>
          <p:spPr>
            <a:xfrm>
              <a:off x="7824163" y="3085871"/>
              <a:ext cx="1099185" cy="912494"/>
            </a:xfrm>
            <a:custGeom>
              <a:avLst/>
              <a:gdLst/>
              <a:ahLst/>
              <a:cxnLst/>
              <a:rect l="l" t="t" r="r" b="b"/>
              <a:pathLst>
                <a:path w="1099184" h="912495" extrusionOk="0">
                  <a:moveTo>
                    <a:pt x="549421" y="0"/>
                  </a:moveTo>
                  <a:lnTo>
                    <a:pt x="0" y="225375"/>
                  </a:lnTo>
                  <a:lnTo>
                    <a:pt x="0" y="683295"/>
                  </a:lnTo>
                  <a:lnTo>
                    <a:pt x="549421" y="912249"/>
                  </a:lnTo>
                  <a:lnTo>
                    <a:pt x="1099001" y="683295"/>
                  </a:lnTo>
                  <a:lnTo>
                    <a:pt x="1099001" y="412067"/>
                  </a:lnTo>
                  <a:lnTo>
                    <a:pt x="549421" y="412067"/>
                  </a:lnTo>
                  <a:lnTo>
                    <a:pt x="93842" y="225375"/>
                  </a:lnTo>
                  <a:lnTo>
                    <a:pt x="549421" y="42202"/>
                  </a:lnTo>
                  <a:lnTo>
                    <a:pt x="652333" y="42202"/>
                  </a:lnTo>
                  <a:lnTo>
                    <a:pt x="549421" y="0"/>
                  </a:lnTo>
                  <a:close/>
                </a:path>
                <a:path w="1099184" h="912495" extrusionOk="0">
                  <a:moveTo>
                    <a:pt x="652333" y="42202"/>
                  </a:moveTo>
                  <a:lnTo>
                    <a:pt x="549421" y="42202"/>
                  </a:lnTo>
                  <a:lnTo>
                    <a:pt x="1009756" y="225375"/>
                  </a:lnTo>
                  <a:lnTo>
                    <a:pt x="549421" y="412067"/>
                  </a:lnTo>
                  <a:lnTo>
                    <a:pt x="1099001" y="412067"/>
                  </a:lnTo>
                  <a:lnTo>
                    <a:pt x="1099001" y="225375"/>
                  </a:lnTo>
                  <a:lnTo>
                    <a:pt x="652333" y="42202"/>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79" name="Google Shape;179;p1">
              <a:extLst>
                <a:ext uri="{C183D7F6-B498-43B3-948B-1728B52AA6E4}">
                  <adec:decorative xmlns:adec="http://schemas.microsoft.com/office/drawing/2017/decorative" val="1"/>
                </a:ext>
              </a:extLst>
            </p:cNvPr>
            <p:cNvSpPr/>
            <p:nvPr/>
          </p:nvSpPr>
          <p:spPr>
            <a:xfrm>
              <a:off x="9129871" y="3085871"/>
              <a:ext cx="1099185" cy="912494"/>
            </a:xfrm>
            <a:custGeom>
              <a:avLst/>
              <a:gdLst/>
              <a:ahLst/>
              <a:cxnLst/>
              <a:rect l="l" t="t" r="r" b="b"/>
              <a:pathLst>
                <a:path w="1099184" h="912495" extrusionOk="0">
                  <a:moveTo>
                    <a:pt x="549421" y="0"/>
                  </a:moveTo>
                  <a:lnTo>
                    <a:pt x="0" y="225375"/>
                  </a:lnTo>
                  <a:lnTo>
                    <a:pt x="0" y="683295"/>
                  </a:lnTo>
                  <a:lnTo>
                    <a:pt x="549421" y="912249"/>
                  </a:lnTo>
                  <a:lnTo>
                    <a:pt x="1099001" y="683295"/>
                  </a:lnTo>
                  <a:lnTo>
                    <a:pt x="1099001" y="412067"/>
                  </a:lnTo>
                  <a:lnTo>
                    <a:pt x="549421" y="412067"/>
                  </a:lnTo>
                  <a:lnTo>
                    <a:pt x="89245" y="225375"/>
                  </a:lnTo>
                  <a:lnTo>
                    <a:pt x="549421" y="42202"/>
                  </a:lnTo>
                  <a:lnTo>
                    <a:pt x="652333" y="42202"/>
                  </a:lnTo>
                  <a:lnTo>
                    <a:pt x="549421" y="0"/>
                  </a:lnTo>
                  <a:close/>
                </a:path>
                <a:path w="1099184" h="912495" extrusionOk="0">
                  <a:moveTo>
                    <a:pt x="652333" y="42202"/>
                  </a:moveTo>
                  <a:lnTo>
                    <a:pt x="549421" y="42202"/>
                  </a:lnTo>
                  <a:lnTo>
                    <a:pt x="1005000" y="225375"/>
                  </a:lnTo>
                  <a:lnTo>
                    <a:pt x="549421" y="412067"/>
                  </a:lnTo>
                  <a:lnTo>
                    <a:pt x="1099001" y="412067"/>
                  </a:lnTo>
                  <a:lnTo>
                    <a:pt x="1099001" y="225375"/>
                  </a:lnTo>
                  <a:lnTo>
                    <a:pt x="652333" y="42202"/>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80" name="Google Shape;180;p1">
              <a:extLst>
                <a:ext uri="{C183D7F6-B498-43B3-948B-1728B52AA6E4}">
                  <adec:decorative xmlns:adec="http://schemas.microsoft.com/office/drawing/2017/decorative" val="1"/>
                </a:ext>
              </a:extLst>
            </p:cNvPr>
            <p:cNvSpPr/>
            <p:nvPr/>
          </p:nvSpPr>
          <p:spPr>
            <a:xfrm>
              <a:off x="10440250" y="3085871"/>
              <a:ext cx="1099185" cy="912494"/>
            </a:xfrm>
            <a:custGeom>
              <a:avLst/>
              <a:gdLst/>
              <a:ahLst/>
              <a:cxnLst/>
              <a:rect l="l" t="t" r="r" b="b"/>
              <a:pathLst>
                <a:path w="1099184" h="912495" extrusionOk="0">
                  <a:moveTo>
                    <a:pt x="549579" y="0"/>
                  </a:moveTo>
                  <a:lnTo>
                    <a:pt x="0" y="225375"/>
                  </a:lnTo>
                  <a:lnTo>
                    <a:pt x="0" y="683295"/>
                  </a:lnTo>
                  <a:lnTo>
                    <a:pt x="549579" y="912249"/>
                  </a:lnTo>
                  <a:lnTo>
                    <a:pt x="1099001" y="683295"/>
                  </a:lnTo>
                  <a:lnTo>
                    <a:pt x="1099001" y="412067"/>
                  </a:lnTo>
                  <a:lnTo>
                    <a:pt x="549579" y="412067"/>
                  </a:lnTo>
                  <a:lnTo>
                    <a:pt x="94000" y="225375"/>
                  </a:lnTo>
                  <a:lnTo>
                    <a:pt x="549579" y="42202"/>
                  </a:lnTo>
                  <a:lnTo>
                    <a:pt x="652462" y="42202"/>
                  </a:lnTo>
                  <a:lnTo>
                    <a:pt x="549579" y="0"/>
                  </a:lnTo>
                  <a:close/>
                </a:path>
                <a:path w="1099184" h="912495" extrusionOk="0">
                  <a:moveTo>
                    <a:pt x="652462" y="42202"/>
                  </a:moveTo>
                  <a:lnTo>
                    <a:pt x="549579" y="42202"/>
                  </a:lnTo>
                  <a:lnTo>
                    <a:pt x="1009756" y="225375"/>
                  </a:lnTo>
                  <a:lnTo>
                    <a:pt x="549579" y="412067"/>
                  </a:lnTo>
                  <a:lnTo>
                    <a:pt x="1099001" y="412067"/>
                  </a:lnTo>
                  <a:lnTo>
                    <a:pt x="1099001" y="225375"/>
                  </a:lnTo>
                  <a:lnTo>
                    <a:pt x="652462" y="42202"/>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81" name="Google Shape;181;p1">
              <a:extLst>
                <a:ext uri="{C183D7F6-B498-43B3-948B-1728B52AA6E4}">
                  <adec:decorative xmlns:adec="http://schemas.microsoft.com/office/drawing/2017/decorative" val="1"/>
                </a:ext>
              </a:extLst>
            </p:cNvPr>
            <p:cNvSpPr/>
            <p:nvPr/>
          </p:nvSpPr>
          <p:spPr>
            <a:xfrm>
              <a:off x="11736532" y="1497231"/>
              <a:ext cx="465455" cy="842644"/>
            </a:xfrm>
            <a:custGeom>
              <a:avLst/>
              <a:gdLst/>
              <a:ahLst/>
              <a:cxnLst/>
              <a:rect l="l" t="t" r="r" b="b"/>
              <a:pathLst>
                <a:path w="465454" h="842644" extrusionOk="0">
                  <a:moveTo>
                    <a:pt x="464895" y="0"/>
                  </a:moveTo>
                  <a:lnTo>
                    <a:pt x="0" y="193684"/>
                  </a:lnTo>
                  <a:lnTo>
                    <a:pt x="0" y="651616"/>
                  </a:lnTo>
                  <a:lnTo>
                    <a:pt x="464895" y="842283"/>
                  </a:lnTo>
                  <a:lnTo>
                    <a:pt x="464895" y="345731"/>
                  </a:lnTo>
                  <a:lnTo>
                    <a:pt x="94000" y="193684"/>
                  </a:lnTo>
                  <a:lnTo>
                    <a:pt x="464895" y="41734"/>
                  </a:lnTo>
                  <a:lnTo>
                    <a:pt x="464895" y="0"/>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82" name="Google Shape;182;p1">
              <a:extLst>
                <a:ext uri="{C183D7F6-B498-43B3-948B-1728B52AA6E4}">
                  <adec:decorative xmlns:adec="http://schemas.microsoft.com/office/drawing/2017/decorative" val="1"/>
                </a:ext>
              </a:extLst>
            </p:cNvPr>
            <p:cNvSpPr/>
            <p:nvPr/>
          </p:nvSpPr>
          <p:spPr>
            <a:xfrm>
              <a:off x="11745884" y="3124434"/>
              <a:ext cx="455930" cy="835025"/>
            </a:xfrm>
            <a:custGeom>
              <a:avLst/>
              <a:gdLst/>
              <a:ahLst/>
              <a:cxnLst/>
              <a:rect l="l" t="t" r="r" b="b"/>
              <a:pathLst>
                <a:path w="455929" h="835025" extrusionOk="0">
                  <a:moveTo>
                    <a:pt x="455542" y="41448"/>
                  </a:moveTo>
                  <a:lnTo>
                    <a:pt x="455542" y="0"/>
                  </a:lnTo>
                  <a:lnTo>
                    <a:pt x="0" y="186812"/>
                  </a:lnTo>
                  <a:lnTo>
                    <a:pt x="0" y="644731"/>
                  </a:lnTo>
                  <a:lnTo>
                    <a:pt x="455542" y="834510"/>
                  </a:lnTo>
                  <a:lnTo>
                    <a:pt x="455542" y="334968"/>
                  </a:lnTo>
                  <a:lnTo>
                    <a:pt x="94000" y="186812"/>
                  </a:lnTo>
                  <a:lnTo>
                    <a:pt x="455542" y="41448"/>
                  </a:lnTo>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83" name="Google Shape;183;p1">
              <a:extLst>
                <a:ext uri="{C183D7F6-B498-43B3-948B-1728B52AA6E4}">
                  <adec:decorative xmlns:adec="http://schemas.microsoft.com/office/drawing/2017/decorative" val="1"/>
                </a:ext>
              </a:extLst>
            </p:cNvPr>
            <p:cNvSpPr/>
            <p:nvPr/>
          </p:nvSpPr>
          <p:spPr>
            <a:xfrm>
              <a:off x="9427" y="3085871"/>
              <a:ext cx="1094105" cy="912494"/>
            </a:xfrm>
            <a:custGeom>
              <a:avLst/>
              <a:gdLst/>
              <a:ahLst/>
              <a:cxnLst/>
              <a:rect l="l" t="t" r="r" b="b"/>
              <a:pathLst>
                <a:path w="1094105" h="912495" extrusionOk="0">
                  <a:moveTo>
                    <a:pt x="543994" y="0"/>
                  </a:moveTo>
                  <a:lnTo>
                    <a:pt x="0" y="223110"/>
                  </a:lnTo>
                  <a:lnTo>
                    <a:pt x="0" y="685596"/>
                  </a:lnTo>
                  <a:lnTo>
                    <a:pt x="543994" y="912249"/>
                  </a:lnTo>
                  <a:lnTo>
                    <a:pt x="1093526" y="683295"/>
                  </a:lnTo>
                  <a:lnTo>
                    <a:pt x="1093526" y="412067"/>
                  </a:lnTo>
                  <a:lnTo>
                    <a:pt x="543994" y="412067"/>
                  </a:lnTo>
                  <a:lnTo>
                    <a:pt x="83722" y="225375"/>
                  </a:lnTo>
                  <a:lnTo>
                    <a:pt x="543994" y="42202"/>
                  </a:lnTo>
                  <a:lnTo>
                    <a:pt x="646897" y="42202"/>
                  </a:lnTo>
                  <a:lnTo>
                    <a:pt x="543994" y="0"/>
                  </a:lnTo>
                </a:path>
                <a:path w="1094105" h="912495" extrusionOk="0">
                  <a:moveTo>
                    <a:pt x="646897" y="42202"/>
                  </a:moveTo>
                  <a:lnTo>
                    <a:pt x="543994" y="42202"/>
                  </a:lnTo>
                  <a:lnTo>
                    <a:pt x="999589" y="225375"/>
                  </a:lnTo>
                  <a:lnTo>
                    <a:pt x="543994" y="412067"/>
                  </a:lnTo>
                  <a:lnTo>
                    <a:pt x="1093526" y="412067"/>
                  </a:lnTo>
                  <a:lnTo>
                    <a:pt x="1093526" y="225375"/>
                  </a:lnTo>
                  <a:lnTo>
                    <a:pt x="646897" y="42202"/>
                  </a:lnTo>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84" name="Google Shape;184;p1">
              <a:extLst>
                <a:ext uri="{C183D7F6-B498-43B3-948B-1728B52AA6E4}">
                  <adec:decorative xmlns:adec="http://schemas.microsoft.com/office/drawing/2017/decorative" val="1"/>
                </a:ext>
              </a:extLst>
            </p:cNvPr>
            <p:cNvSpPr/>
            <p:nvPr/>
          </p:nvSpPr>
          <p:spPr>
            <a:xfrm>
              <a:off x="5874874" y="2272127"/>
              <a:ext cx="1099185" cy="912494"/>
            </a:xfrm>
            <a:custGeom>
              <a:avLst/>
              <a:gdLst/>
              <a:ahLst/>
              <a:cxnLst/>
              <a:rect l="l" t="t" r="r" b="b"/>
              <a:pathLst>
                <a:path w="1099184" h="912494" extrusionOk="0">
                  <a:moveTo>
                    <a:pt x="549579" y="0"/>
                  </a:moveTo>
                  <a:lnTo>
                    <a:pt x="0" y="228965"/>
                  </a:lnTo>
                  <a:lnTo>
                    <a:pt x="0" y="686897"/>
                  </a:lnTo>
                  <a:lnTo>
                    <a:pt x="549579" y="912320"/>
                  </a:lnTo>
                  <a:lnTo>
                    <a:pt x="1099159" y="686897"/>
                  </a:lnTo>
                  <a:lnTo>
                    <a:pt x="1099159" y="415609"/>
                  </a:lnTo>
                  <a:lnTo>
                    <a:pt x="549579" y="415609"/>
                  </a:lnTo>
                  <a:lnTo>
                    <a:pt x="89245" y="228965"/>
                  </a:lnTo>
                  <a:lnTo>
                    <a:pt x="549579" y="45769"/>
                  </a:lnTo>
                  <a:lnTo>
                    <a:pt x="659438" y="45769"/>
                  </a:lnTo>
                  <a:lnTo>
                    <a:pt x="549579" y="0"/>
                  </a:lnTo>
                  <a:close/>
                </a:path>
                <a:path w="1099184" h="912494" extrusionOk="0">
                  <a:moveTo>
                    <a:pt x="659438" y="45769"/>
                  </a:moveTo>
                  <a:lnTo>
                    <a:pt x="549579" y="45769"/>
                  </a:lnTo>
                  <a:lnTo>
                    <a:pt x="1005159" y="228965"/>
                  </a:lnTo>
                  <a:lnTo>
                    <a:pt x="549579" y="415609"/>
                  </a:lnTo>
                  <a:lnTo>
                    <a:pt x="1099159" y="415609"/>
                  </a:lnTo>
                  <a:lnTo>
                    <a:pt x="1099159" y="228965"/>
                  </a:lnTo>
                  <a:lnTo>
                    <a:pt x="659438" y="45769"/>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85" name="Google Shape;185;p1">
              <a:extLst>
                <a:ext uri="{C183D7F6-B498-43B3-948B-1728B52AA6E4}">
                  <adec:decorative xmlns:adec="http://schemas.microsoft.com/office/drawing/2017/decorative" val="1"/>
                </a:ext>
              </a:extLst>
            </p:cNvPr>
            <p:cNvSpPr/>
            <p:nvPr/>
          </p:nvSpPr>
          <p:spPr>
            <a:xfrm>
              <a:off x="7180582" y="2272127"/>
              <a:ext cx="1099185" cy="912494"/>
            </a:xfrm>
            <a:custGeom>
              <a:avLst/>
              <a:gdLst/>
              <a:ahLst/>
              <a:cxnLst/>
              <a:rect l="l" t="t" r="r" b="b"/>
              <a:pathLst>
                <a:path w="1099184" h="912494" extrusionOk="0">
                  <a:moveTo>
                    <a:pt x="549579" y="0"/>
                  </a:moveTo>
                  <a:lnTo>
                    <a:pt x="0" y="228965"/>
                  </a:lnTo>
                  <a:lnTo>
                    <a:pt x="0" y="686897"/>
                  </a:lnTo>
                  <a:lnTo>
                    <a:pt x="549579" y="912320"/>
                  </a:lnTo>
                  <a:lnTo>
                    <a:pt x="1099159" y="686897"/>
                  </a:lnTo>
                  <a:lnTo>
                    <a:pt x="1099159" y="415609"/>
                  </a:lnTo>
                  <a:lnTo>
                    <a:pt x="549579" y="415609"/>
                  </a:lnTo>
                  <a:lnTo>
                    <a:pt x="89245" y="228965"/>
                  </a:lnTo>
                  <a:lnTo>
                    <a:pt x="549579" y="45769"/>
                  </a:lnTo>
                  <a:lnTo>
                    <a:pt x="659438" y="45769"/>
                  </a:lnTo>
                  <a:lnTo>
                    <a:pt x="549579" y="0"/>
                  </a:lnTo>
                  <a:close/>
                </a:path>
                <a:path w="1099184" h="912494" extrusionOk="0">
                  <a:moveTo>
                    <a:pt x="659438" y="45769"/>
                  </a:moveTo>
                  <a:lnTo>
                    <a:pt x="549579" y="45769"/>
                  </a:lnTo>
                  <a:lnTo>
                    <a:pt x="1005159" y="228965"/>
                  </a:lnTo>
                  <a:lnTo>
                    <a:pt x="549579" y="415609"/>
                  </a:lnTo>
                  <a:lnTo>
                    <a:pt x="1099159" y="415609"/>
                  </a:lnTo>
                  <a:lnTo>
                    <a:pt x="1099159" y="228965"/>
                  </a:lnTo>
                  <a:lnTo>
                    <a:pt x="659438" y="45769"/>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86" name="Google Shape;186;p1">
              <a:extLst>
                <a:ext uri="{C183D7F6-B498-43B3-948B-1728B52AA6E4}">
                  <adec:decorative xmlns:adec="http://schemas.microsoft.com/office/drawing/2017/decorative" val="1"/>
                </a:ext>
              </a:extLst>
            </p:cNvPr>
            <p:cNvSpPr/>
            <p:nvPr/>
          </p:nvSpPr>
          <p:spPr>
            <a:xfrm>
              <a:off x="9791998" y="2272127"/>
              <a:ext cx="1099185" cy="912494"/>
            </a:xfrm>
            <a:custGeom>
              <a:avLst/>
              <a:gdLst/>
              <a:ahLst/>
              <a:cxnLst/>
              <a:rect l="l" t="t" r="r" b="b"/>
              <a:pathLst>
                <a:path w="1099184" h="912494" extrusionOk="0">
                  <a:moveTo>
                    <a:pt x="549579" y="0"/>
                  </a:moveTo>
                  <a:lnTo>
                    <a:pt x="0" y="228965"/>
                  </a:lnTo>
                  <a:lnTo>
                    <a:pt x="0" y="686897"/>
                  </a:lnTo>
                  <a:lnTo>
                    <a:pt x="549579" y="912320"/>
                  </a:lnTo>
                  <a:lnTo>
                    <a:pt x="1099159" y="686897"/>
                  </a:lnTo>
                  <a:lnTo>
                    <a:pt x="1099159" y="415609"/>
                  </a:lnTo>
                  <a:lnTo>
                    <a:pt x="549579" y="415609"/>
                  </a:lnTo>
                  <a:lnTo>
                    <a:pt x="94000" y="228965"/>
                  </a:lnTo>
                  <a:lnTo>
                    <a:pt x="549579" y="45769"/>
                  </a:lnTo>
                  <a:lnTo>
                    <a:pt x="659438" y="45769"/>
                  </a:lnTo>
                  <a:lnTo>
                    <a:pt x="549579" y="0"/>
                  </a:lnTo>
                  <a:close/>
                </a:path>
                <a:path w="1099184" h="912494" extrusionOk="0">
                  <a:moveTo>
                    <a:pt x="659438" y="45769"/>
                  </a:moveTo>
                  <a:lnTo>
                    <a:pt x="549579" y="45769"/>
                  </a:lnTo>
                  <a:lnTo>
                    <a:pt x="1009914" y="228965"/>
                  </a:lnTo>
                  <a:lnTo>
                    <a:pt x="549579" y="415609"/>
                  </a:lnTo>
                  <a:lnTo>
                    <a:pt x="1099159" y="415609"/>
                  </a:lnTo>
                  <a:lnTo>
                    <a:pt x="1099159" y="228965"/>
                  </a:lnTo>
                  <a:lnTo>
                    <a:pt x="659438" y="45769"/>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87" name="Google Shape;187;p1">
              <a:extLst>
                <a:ext uri="{C183D7F6-B498-43B3-948B-1728B52AA6E4}">
                  <adec:decorative xmlns:adec="http://schemas.microsoft.com/office/drawing/2017/decorative" val="1"/>
                </a:ext>
              </a:extLst>
            </p:cNvPr>
            <p:cNvSpPr/>
            <p:nvPr/>
          </p:nvSpPr>
          <p:spPr>
            <a:xfrm>
              <a:off x="11097706" y="2272127"/>
              <a:ext cx="1099185" cy="912494"/>
            </a:xfrm>
            <a:custGeom>
              <a:avLst/>
              <a:gdLst/>
              <a:ahLst/>
              <a:cxnLst/>
              <a:rect l="l" t="t" r="r" b="b"/>
              <a:pathLst>
                <a:path w="1099184" h="912494" extrusionOk="0">
                  <a:moveTo>
                    <a:pt x="549579" y="0"/>
                  </a:moveTo>
                  <a:lnTo>
                    <a:pt x="0" y="228965"/>
                  </a:lnTo>
                  <a:lnTo>
                    <a:pt x="0" y="686897"/>
                  </a:lnTo>
                  <a:lnTo>
                    <a:pt x="549579" y="912320"/>
                  </a:lnTo>
                  <a:lnTo>
                    <a:pt x="1099159" y="686897"/>
                  </a:lnTo>
                  <a:lnTo>
                    <a:pt x="1099159" y="415609"/>
                  </a:lnTo>
                  <a:lnTo>
                    <a:pt x="549579" y="415609"/>
                  </a:lnTo>
                  <a:lnTo>
                    <a:pt x="94000" y="228965"/>
                  </a:lnTo>
                  <a:lnTo>
                    <a:pt x="549579" y="45769"/>
                  </a:lnTo>
                  <a:lnTo>
                    <a:pt x="659438" y="45769"/>
                  </a:lnTo>
                  <a:lnTo>
                    <a:pt x="549579" y="0"/>
                  </a:lnTo>
                  <a:close/>
                </a:path>
                <a:path w="1099184" h="912494" extrusionOk="0">
                  <a:moveTo>
                    <a:pt x="659438" y="45769"/>
                  </a:moveTo>
                  <a:lnTo>
                    <a:pt x="549579" y="45769"/>
                  </a:lnTo>
                  <a:lnTo>
                    <a:pt x="1009914" y="228965"/>
                  </a:lnTo>
                  <a:lnTo>
                    <a:pt x="549579" y="415609"/>
                  </a:lnTo>
                  <a:lnTo>
                    <a:pt x="1099159" y="415609"/>
                  </a:lnTo>
                  <a:lnTo>
                    <a:pt x="1099159" y="228965"/>
                  </a:lnTo>
                  <a:lnTo>
                    <a:pt x="659438" y="45769"/>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88" name="Google Shape;188;p1"/>
            <p:cNvSpPr/>
            <p:nvPr/>
          </p:nvSpPr>
          <p:spPr>
            <a:xfrm>
              <a:off x="9427" y="2321393"/>
              <a:ext cx="431800" cy="814705"/>
            </a:xfrm>
            <a:custGeom>
              <a:avLst/>
              <a:gdLst/>
              <a:ahLst/>
              <a:cxnLst/>
              <a:rect l="l" t="t" r="r" b="b"/>
              <a:pathLst>
                <a:path w="431800" h="814705" extrusionOk="0">
                  <a:moveTo>
                    <a:pt x="0" y="0"/>
                  </a:moveTo>
                  <a:lnTo>
                    <a:pt x="0" y="44049"/>
                  </a:lnTo>
                  <a:lnTo>
                    <a:pt x="337341" y="179699"/>
                  </a:lnTo>
                  <a:lnTo>
                    <a:pt x="0" y="317903"/>
                  </a:lnTo>
                  <a:lnTo>
                    <a:pt x="0" y="814551"/>
                  </a:lnTo>
                  <a:lnTo>
                    <a:pt x="431278" y="637631"/>
                  </a:lnTo>
                  <a:lnTo>
                    <a:pt x="431278" y="179699"/>
                  </a:lnTo>
                  <a:lnTo>
                    <a:pt x="0" y="0"/>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89" name="Google Shape;189;p1"/>
            <p:cNvSpPr/>
            <p:nvPr/>
          </p:nvSpPr>
          <p:spPr>
            <a:xfrm>
              <a:off x="647364" y="2272127"/>
              <a:ext cx="1099185" cy="912494"/>
            </a:xfrm>
            <a:custGeom>
              <a:avLst/>
              <a:gdLst/>
              <a:ahLst/>
              <a:cxnLst/>
              <a:rect l="l" t="t" r="r" b="b"/>
              <a:pathLst>
                <a:path w="1099185" h="912494" extrusionOk="0">
                  <a:moveTo>
                    <a:pt x="549532" y="0"/>
                  </a:moveTo>
                  <a:lnTo>
                    <a:pt x="0" y="228965"/>
                  </a:lnTo>
                  <a:lnTo>
                    <a:pt x="0" y="686897"/>
                  </a:lnTo>
                  <a:lnTo>
                    <a:pt x="549532" y="912320"/>
                  </a:lnTo>
                  <a:lnTo>
                    <a:pt x="1099080" y="686897"/>
                  </a:lnTo>
                  <a:lnTo>
                    <a:pt x="1099080" y="415609"/>
                  </a:lnTo>
                  <a:lnTo>
                    <a:pt x="549532" y="415609"/>
                  </a:lnTo>
                  <a:lnTo>
                    <a:pt x="93937" y="228965"/>
                  </a:lnTo>
                  <a:lnTo>
                    <a:pt x="549532" y="45769"/>
                  </a:lnTo>
                  <a:lnTo>
                    <a:pt x="659384" y="45769"/>
                  </a:lnTo>
                  <a:lnTo>
                    <a:pt x="549532" y="0"/>
                  </a:lnTo>
                  <a:close/>
                </a:path>
                <a:path w="1099185" h="912494" extrusionOk="0">
                  <a:moveTo>
                    <a:pt x="659384" y="45769"/>
                  </a:moveTo>
                  <a:lnTo>
                    <a:pt x="549532" y="45769"/>
                  </a:lnTo>
                  <a:lnTo>
                    <a:pt x="1009835" y="228965"/>
                  </a:lnTo>
                  <a:lnTo>
                    <a:pt x="549532" y="415609"/>
                  </a:lnTo>
                  <a:lnTo>
                    <a:pt x="1099080" y="415609"/>
                  </a:lnTo>
                  <a:lnTo>
                    <a:pt x="1099080" y="228965"/>
                  </a:lnTo>
                  <a:lnTo>
                    <a:pt x="659384" y="45769"/>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0" name="Google Shape;190;p1"/>
            <p:cNvSpPr/>
            <p:nvPr/>
          </p:nvSpPr>
          <p:spPr>
            <a:xfrm>
              <a:off x="4569165" y="2272127"/>
              <a:ext cx="1099185" cy="912494"/>
            </a:xfrm>
            <a:custGeom>
              <a:avLst/>
              <a:gdLst/>
              <a:ahLst/>
              <a:cxnLst/>
              <a:rect l="l" t="t" r="r" b="b"/>
              <a:pathLst>
                <a:path w="1099185" h="912494" extrusionOk="0">
                  <a:moveTo>
                    <a:pt x="549579" y="0"/>
                  </a:moveTo>
                  <a:lnTo>
                    <a:pt x="0" y="228965"/>
                  </a:lnTo>
                  <a:lnTo>
                    <a:pt x="0" y="686897"/>
                  </a:lnTo>
                  <a:lnTo>
                    <a:pt x="549579" y="912320"/>
                  </a:lnTo>
                  <a:lnTo>
                    <a:pt x="1099159" y="686897"/>
                  </a:lnTo>
                  <a:lnTo>
                    <a:pt x="1099159" y="415609"/>
                  </a:lnTo>
                  <a:lnTo>
                    <a:pt x="549579" y="415609"/>
                  </a:lnTo>
                  <a:lnTo>
                    <a:pt x="89245" y="228965"/>
                  </a:lnTo>
                  <a:lnTo>
                    <a:pt x="549579" y="45769"/>
                  </a:lnTo>
                  <a:lnTo>
                    <a:pt x="659438" y="45769"/>
                  </a:lnTo>
                  <a:lnTo>
                    <a:pt x="549579" y="0"/>
                  </a:lnTo>
                  <a:close/>
                </a:path>
                <a:path w="1099185" h="912494" extrusionOk="0">
                  <a:moveTo>
                    <a:pt x="659438" y="45769"/>
                  </a:moveTo>
                  <a:lnTo>
                    <a:pt x="549579" y="45769"/>
                  </a:lnTo>
                  <a:lnTo>
                    <a:pt x="1005159" y="228965"/>
                  </a:lnTo>
                  <a:lnTo>
                    <a:pt x="549579" y="415609"/>
                  </a:lnTo>
                  <a:lnTo>
                    <a:pt x="1099159" y="415609"/>
                  </a:lnTo>
                  <a:lnTo>
                    <a:pt x="1099159" y="228965"/>
                  </a:lnTo>
                  <a:lnTo>
                    <a:pt x="659438" y="45769"/>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1" name="Google Shape;191;p1"/>
            <p:cNvSpPr/>
            <p:nvPr/>
          </p:nvSpPr>
          <p:spPr>
            <a:xfrm>
              <a:off x="8486290" y="2272127"/>
              <a:ext cx="1099185" cy="912494"/>
            </a:xfrm>
            <a:custGeom>
              <a:avLst/>
              <a:gdLst/>
              <a:ahLst/>
              <a:cxnLst/>
              <a:rect l="l" t="t" r="r" b="b"/>
              <a:pathLst>
                <a:path w="1099184" h="912494" extrusionOk="0">
                  <a:moveTo>
                    <a:pt x="549579" y="0"/>
                  </a:moveTo>
                  <a:lnTo>
                    <a:pt x="0" y="228965"/>
                  </a:lnTo>
                  <a:lnTo>
                    <a:pt x="0" y="686897"/>
                  </a:lnTo>
                  <a:lnTo>
                    <a:pt x="549579" y="912320"/>
                  </a:lnTo>
                  <a:lnTo>
                    <a:pt x="1099159" y="686897"/>
                  </a:lnTo>
                  <a:lnTo>
                    <a:pt x="1099159" y="415609"/>
                  </a:lnTo>
                  <a:lnTo>
                    <a:pt x="549579" y="415609"/>
                  </a:lnTo>
                  <a:lnTo>
                    <a:pt x="94000" y="228965"/>
                  </a:lnTo>
                  <a:lnTo>
                    <a:pt x="549579" y="45769"/>
                  </a:lnTo>
                  <a:lnTo>
                    <a:pt x="659438" y="45769"/>
                  </a:lnTo>
                  <a:lnTo>
                    <a:pt x="549579" y="0"/>
                  </a:lnTo>
                  <a:close/>
                </a:path>
                <a:path w="1099184" h="912494" extrusionOk="0">
                  <a:moveTo>
                    <a:pt x="659438" y="45769"/>
                  </a:moveTo>
                  <a:lnTo>
                    <a:pt x="549579" y="45769"/>
                  </a:lnTo>
                  <a:lnTo>
                    <a:pt x="1009914" y="228965"/>
                  </a:lnTo>
                  <a:lnTo>
                    <a:pt x="549579" y="415609"/>
                  </a:lnTo>
                  <a:lnTo>
                    <a:pt x="1099159" y="415609"/>
                  </a:lnTo>
                  <a:lnTo>
                    <a:pt x="1099159" y="228965"/>
                  </a:lnTo>
                  <a:lnTo>
                    <a:pt x="659438" y="45769"/>
                  </a:lnTo>
                  <a:close/>
                </a:path>
              </a:pathLst>
            </a:custGeom>
            <a:solidFill>
              <a:srgbClr val="E6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2" name="Google Shape;192;p1"/>
            <p:cNvSpPr/>
            <p:nvPr/>
          </p:nvSpPr>
          <p:spPr>
            <a:xfrm>
              <a:off x="2474441" y="1247130"/>
              <a:ext cx="1338580" cy="1109980"/>
            </a:xfrm>
            <a:custGeom>
              <a:avLst/>
              <a:gdLst/>
              <a:ahLst/>
              <a:cxnLst/>
              <a:rect l="l" t="t" r="r" b="b"/>
              <a:pathLst>
                <a:path w="1338579" h="1109980" extrusionOk="0">
                  <a:moveTo>
                    <a:pt x="666882" y="0"/>
                  </a:moveTo>
                  <a:lnTo>
                    <a:pt x="0" y="278301"/>
                  </a:lnTo>
                  <a:lnTo>
                    <a:pt x="0" y="834786"/>
                  </a:lnTo>
                  <a:lnTo>
                    <a:pt x="666882" y="1109521"/>
                  </a:lnTo>
                  <a:lnTo>
                    <a:pt x="1338521" y="834786"/>
                  </a:lnTo>
                  <a:lnTo>
                    <a:pt x="1338521" y="278301"/>
                  </a:lnTo>
                  <a:lnTo>
                    <a:pt x="666882" y="0"/>
                  </a:lnTo>
                  <a:close/>
                </a:path>
              </a:pathLst>
            </a:custGeom>
            <a:solidFill>
              <a:srgbClr val="DF3B3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4" name="Google Shape;194;p1"/>
            <p:cNvSpPr/>
            <p:nvPr/>
          </p:nvSpPr>
          <p:spPr>
            <a:xfrm>
              <a:off x="919777" y="3219672"/>
              <a:ext cx="1334135" cy="1113155"/>
            </a:xfrm>
            <a:custGeom>
              <a:avLst/>
              <a:gdLst/>
              <a:ahLst/>
              <a:cxnLst/>
              <a:rect l="l" t="t" r="r" b="b"/>
              <a:pathLst>
                <a:path w="1334135" h="1113154" extrusionOk="0">
                  <a:moveTo>
                    <a:pt x="666946" y="0"/>
                  </a:moveTo>
                  <a:lnTo>
                    <a:pt x="0" y="278265"/>
                  </a:lnTo>
                  <a:lnTo>
                    <a:pt x="0" y="834809"/>
                  </a:lnTo>
                  <a:lnTo>
                    <a:pt x="666946" y="1113075"/>
                  </a:lnTo>
                  <a:lnTo>
                    <a:pt x="1333924" y="834809"/>
                  </a:lnTo>
                  <a:lnTo>
                    <a:pt x="1333924" y="278265"/>
                  </a:lnTo>
                  <a:lnTo>
                    <a:pt x="666946" y="0"/>
                  </a:lnTo>
                  <a:close/>
                </a:path>
              </a:pathLst>
            </a:custGeom>
            <a:solidFill>
              <a:srgbClr val="7147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5" name="Google Shape;195;p1"/>
            <p:cNvSpPr/>
            <p:nvPr/>
          </p:nvSpPr>
          <p:spPr>
            <a:xfrm>
              <a:off x="1027806" y="3272503"/>
              <a:ext cx="1118235" cy="451484"/>
            </a:xfrm>
            <a:custGeom>
              <a:avLst/>
              <a:gdLst/>
              <a:ahLst/>
              <a:cxnLst/>
              <a:rect l="l" t="t" r="r" b="b"/>
              <a:pathLst>
                <a:path w="1118235" h="451485" extrusionOk="0">
                  <a:moveTo>
                    <a:pt x="558916" y="0"/>
                  </a:moveTo>
                  <a:lnTo>
                    <a:pt x="0" y="225435"/>
                  </a:lnTo>
                  <a:lnTo>
                    <a:pt x="558916" y="450870"/>
                  </a:lnTo>
                  <a:lnTo>
                    <a:pt x="1117785" y="225435"/>
                  </a:lnTo>
                  <a:lnTo>
                    <a:pt x="5589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6" name="Google Shape;196;p1"/>
            <p:cNvSpPr/>
            <p:nvPr/>
          </p:nvSpPr>
          <p:spPr>
            <a:xfrm>
              <a:off x="2507329" y="3219672"/>
              <a:ext cx="1334135" cy="1113155"/>
            </a:xfrm>
            <a:custGeom>
              <a:avLst/>
              <a:gdLst/>
              <a:ahLst/>
              <a:cxnLst/>
              <a:rect l="l" t="t" r="r" b="b"/>
              <a:pathLst>
                <a:path w="1334135" h="1113154" extrusionOk="0">
                  <a:moveTo>
                    <a:pt x="666882" y="0"/>
                  </a:moveTo>
                  <a:lnTo>
                    <a:pt x="0" y="278265"/>
                  </a:lnTo>
                  <a:lnTo>
                    <a:pt x="0" y="834809"/>
                  </a:lnTo>
                  <a:lnTo>
                    <a:pt x="666882" y="1113075"/>
                  </a:lnTo>
                  <a:lnTo>
                    <a:pt x="1333924" y="834809"/>
                  </a:lnTo>
                  <a:lnTo>
                    <a:pt x="1333924" y="278265"/>
                  </a:lnTo>
                  <a:lnTo>
                    <a:pt x="666882" y="0"/>
                  </a:lnTo>
                  <a:close/>
                </a:path>
              </a:pathLst>
            </a:custGeom>
            <a:solidFill>
              <a:srgbClr val="0085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7" name="Google Shape;197;p1"/>
            <p:cNvSpPr/>
            <p:nvPr/>
          </p:nvSpPr>
          <p:spPr>
            <a:xfrm>
              <a:off x="2615279" y="3272503"/>
              <a:ext cx="1118235" cy="451484"/>
            </a:xfrm>
            <a:custGeom>
              <a:avLst/>
              <a:gdLst/>
              <a:ahLst/>
              <a:cxnLst/>
              <a:rect l="l" t="t" r="r" b="b"/>
              <a:pathLst>
                <a:path w="1118235" h="451485" extrusionOk="0">
                  <a:moveTo>
                    <a:pt x="558932" y="0"/>
                  </a:moveTo>
                  <a:lnTo>
                    <a:pt x="0" y="225435"/>
                  </a:lnTo>
                  <a:lnTo>
                    <a:pt x="558932" y="450870"/>
                  </a:lnTo>
                  <a:lnTo>
                    <a:pt x="1117864" y="225435"/>
                  </a:lnTo>
                  <a:lnTo>
                    <a:pt x="55893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8" name="Google Shape;198;p1"/>
            <p:cNvSpPr/>
            <p:nvPr/>
          </p:nvSpPr>
          <p:spPr>
            <a:xfrm>
              <a:off x="4090125" y="3219672"/>
              <a:ext cx="1338580" cy="1113155"/>
            </a:xfrm>
            <a:custGeom>
              <a:avLst/>
              <a:gdLst/>
              <a:ahLst/>
              <a:cxnLst/>
              <a:rect l="l" t="t" r="r" b="b"/>
              <a:pathLst>
                <a:path w="1338579" h="1113154" extrusionOk="0">
                  <a:moveTo>
                    <a:pt x="671638" y="0"/>
                  </a:moveTo>
                  <a:lnTo>
                    <a:pt x="0" y="278265"/>
                  </a:lnTo>
                  <a:lnTo>
                    <a:pt x="0" y="834809"/>
                  </a:lnTo>
                  <a:lnTo>
                    <a:pt x="671638" y="1113075"/>
                  </a:lnTo>
                  <a:lnTo>
                    <a:pt x="1338521" y="834809"/>
                  </a:lnTo>
                  <a:lnTo>
                    <a:pt x="1338521" y="278265"/>
                  </a:lnTo>
                  <a:lnTo>
                    <a:pt x="671638" y="0"/>
                  </a:lnTo>
                  <a:close/>
                </a:path>
              </a:pathLst>
            </a:custGeom>
            <a:solidFill>
              <a:srgbClr val="DB3DB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9" name="Google Shape;199;p1"/>
            <p:cNvSpPr/>
            <p:nvPr/>
          </p:nvSpPr>
          <p:spPr>
            <a:xfrm>
              <a:off x="4202831" y="3272503"/>
              <a:ext cx="1118235" cy="451484"/>
            </a:xfrm>
            <a:custGeom>
              <a:avLst/>
              <a:gdLst/>
              <a:ahLst/>
              <a:cxnLst/>
              <a:rect l="l" t="t" r="r" b="b"/>
              <a:pathLst>
                <a:path w="1118235" h="451485" extrusionOk="0">
                  <a:moveTo>
                    <a:pt x="558932" y="0"/>
                  </a:moveTo>
                  <a:lnTo>
                    <a:pt x="0" y="225435"/>
                  </a:lnTo>
                  <a:lnTo>
                    <a:pt x="558932" y="450870"/>
                  </a:lnTo>
                  <a:lnTo>
                    <a:pt x="1117864" y="225435"/>
                  </a:lnTo>
                  <a:lnTo>
                    <a:pt x="55893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1" name="Google Shape;201;p1"/>
            <p:cNvSpPr/>
            <p:nvPr/>
          </p:nvSpPr>
          <p:spPr>
            <a:xfrm>
              <a:off x="1816827" y="2286274"/>
              <a:ext cx="1118235" cy="450850"/>
            </a:xfrm>
            <a:custGeom>
              <a:avLst/>
              <a:gdLst/>
              <a:ahLst/>
              <a:cxnLst/>
              <a:rect l="l" t="t" r="r" b="b"/>
              <a:pathLst>
                <a:path w="1118235" h="450850" extrusionOk="0">
                  <a:moveTo>
                    <a:pt x="558932" y="0"/>
                  </a:moveTo>
                  <a:lnTo>
                    <a:pt x="0" y="225399"/>
                  </a:lnTo>
                  <a:lnTo>
                    <a:pt x="558932" y="450798"/>
                  </a:lnTo>
                  <a:lnTo>
                    <a:pt x="1117864" y="225399"/>
                  </a:lnTo>
                  <a:lnTo>
                    <a:pt x="55893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2" name="Google Shape;202;p1"/>
            <p:cNvSpPr/>
            <p:nvPr/>
          </p:nvSpPr>
          <p:spPr>
            <a:xfrm>
              <a:off x="3296429" y="2233372"/>
              <a:ext cx="1338580" cy="1113155"/>
            </a:xfrm>
            <a:custGeom>
              <a:avLst/>
              <a:gdLst/>
              <a:ahLst/>
              <a:cxnLst/>
              <a:rect l="l" t="t" r="r" b="b"/>
              <a:pathLst>
                <a:path w="1338579" h="1113154" extrusionOk="0">
                  <a:moveTo>
                    <a:pt x="671638" y="0"/>
                  </a:moveTo>
                  <a:lnTo>
                    <a:pt x="0" y="278301"/>
                  </a:lnTo>
                  <a:lnTo>
                    <a:pt x="0" y="834786"/>
                  </a:lnTo>
                  <a:lnTo>
                    <a:pt x="671638" y="1113099"/>
                  </a:lnTo>
                  <a:lnTo>
                    <a:pt x="1338521" y="834786"/>
                  </a:lnTo>
                  <a:lnTo>
                    <a:pt x="1338521" y="278301"/>
                  </a:lnTo>
                  <a:lnTo>
                    <a:pt x="671638" y="0"/>
                  </a:lnTo>
                  <a:close/>
                </a:path>
              </a:pathLst>
            </a:custGeom>
            <a:solidFill>
              <a:srgbClr val="00953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3" name="Google Shape;203;p1"/>
            <p:cNvSpPr/>
            <p:nvPr/>
          </p:nvSpPr>
          <p:spPr>
            <a:xfrm>
              <a:off x="3409134" y="2286274"/>
              <a:ext cx="1113155" cy="450850"/>
            </a:xfrm>
            <a:custGeom>
              <a:avLst/>
              <a:gdLst/>
              <a:ahLst/>
              <a:cxnLst/>
              <a:rect l="l" t="t" r="r" b="b"/>
              <a:pathLst>
                <a:path w="1113154" h="450850" extrusionOk="0">
                  <a:moveTo>
                    <a:pt x="558932" y="0"/>
                  </a:moveTo>
                  <a:lnTo>
                    <a:pt x="0" y="225399"/>
                  </a:lnTo>
                  <a:lnTo>
                    <a:pt x="558932" y="450798"/>
                  </a:lnTo>
                  <a:lnTo>
                    <a:pt x="1113109" y="225399"/>
                  </a:lnTo>
                  <a:lnTo>
                    <a:pt x="55893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grpSp>
      <p:sp>
        <p:nvSpPr>
          <p:cNvPr id="204" name="Google Shape;204;p1">
            <a:extLst>
              <a:ext uri="{C183D7F6-B498-43B3-948B-1728B52AA6E4}">
                <adec:decorative xmlns:adec="http://schemas.microsoft.com/office/drawing/2017/decorative" val="1"/>
              </a:ext>
            </a:extLst>
          </p:cNvPr>
          <p:cNvSpPr/>
          <p:nvPr/>
        </p:nvSpPr>
        <p:spPr>
          <a:xfrm>
            <a:off x="7140116" y="311731"/>
            <a:ext cx="323215" cy="267335"/>
          </a:xfrm>
          <a:custGeom>
            <a:avLst/>
            <a:gdLst/>
            <a:ahLst/>
            <a:cxnLst/>
            <a:rect l="l" t="t" r="r" b="b"/>
            <a:pathLst>
              <a:path w="323215" h="267334" extrusionOk="0">
                <a:moveTo>
                  <a:pt x="161382" y="0"/>
                </a:moveTo>
                <a:lnTo>
                  <a:pt x="0" y="68281"/>
                </a:lnTo>
                <a:lnTo>
                  <a:pt x="0" y="201754"/>
                </a:lnTo>
                <a:lnTo>
                  <a:pt x="161382" y="266935"/>
                </a:lnTo>
                <a:lnTo>
                  <a:pt x="322765" y="201754"/>
                </a:lnTo>
                <a:lnTo>
                  <a:pt x="322765" y="121059"/>
                </a:lnTo>
                <a:lnTo>
                  <a:pt x="161382" y="121059"/>
                </a:lnTo>
                <a:lnTo>
                  <a:pt x="24830" y="68281"/>
                </a:lnTo>
                <a:lnTo>
                  <a:pt x="161382" y="12413"/>
                </a:lnTo>
                <a:lnTo>
                  <a:pt x="190722" y="12413"/>
                </a:lnTo>
                <a:lnTo>
                  <a:pt x="161382" y="0"/>
                </a:lnTo>
                <a:close/>
              </a:path>
              <a:path w="323215" h="267334" extrusionOk="0">
                <a:moveTo>
                  <a:pt x="190722" y="12413"/>
                </a:moveTo>
                <a:lnTo>
                  <a:pt x="161382" y="12413"/>
                </a:lnTo>
                <a:lnTo>
                  <a:pt x="293801" y="68281"/>
                </a:lnTo>
                <a:lnTo>
                  <a:pt x="161382" y="121059"/>
                </a:lnTo>
                <a:lnTo>
                  <a:pt x="322765" y="121059"/>
                </a:lnTo>
                <a:lnTo>
                  <a:pt x="322765" y="68281"/>
                </a:lnTo>
                <a:lnTo>
                  <a:pt x="190722" y="12413"/>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5" name="Google Shape;205;p1">
            <a:extLst>
              <a:ext uri="{C183D7F6-B498-43B3-948B-1728B52AA6E4}">
                <adec:decorative xmlns:adec="http://schemas.microsoft.com/office/drawing/2017/decorative" val="1"/>
              </a:ext>
            </a:extLst>
          </p:cNvPr>
          <p:cNvSpPr/>
          <p:nvPr/>
        </p:nvSpPr>
        <p:spPr>
          <a:xfrm>
            <a:off x="6949783" y="553839"/>
            <a:ext cx="323215" cy="267335"/>
          </a:xfrm>
          <a:custGeom>
            <a:avLst/>
            <a:gdLst/>
            <a:ahLst/>
            <a:cxnLst/>
            <a:rect l="l" t="t" r="r" b="b"/>
            <a:pathLst>
              <a:path w="323215" h="267334" extrusionOk="0">
                <a:moveTo>
                  <a:pt x="161368" y="0"/>
                </a:moveTo>
                <a:lnTo>
                  <a:pt x="0" y="65180"/>
                </a:lnTo>
                <a:lnTo>
                  <a:pt x="0" y="201754"/>
                </a:lnTo>
                <a:lnTo>
                  <a:pt x="161368" y="266935"/>
                </a:lnTo>
                <a:lnTo>
                  <a:pt x="322751" y="201754"/>
                </a:lnTo>
                <a:lnTo>
                  <a:pt x="322751" y="121059"/>
                </a:lnTo>
                <a:lnTo>
                  <a:pt x="161368" y="121059"/>
                </a:lnTo>
                <a:lnTo>
                  <a:pt x="28963" y="68292"/>
                </a:lnTo>
                <a:lnTo>
                  <a:pt x="28963" y="65180"/>
                </a:lnTo>
                <a:lnTo>
                  <a:pt x="161368" y="12413"/>
                </a:lnTo>
                <a:lnTo>
                  <a:pt x="192104" y="12413"/>
                </a:lnTo>
                <a:lnTo>
                  <a:pt x="161368" y="0"/>
                </a:lnTo>
                <a:close/>
              </a:path>
              <a:path w="323215" h="267334" extrusionOk="0">
                <a:moveTo>
                  <a:pt x="192104" y="12413"/>
                </a:moveTo>
                <a:lnTo>
                  <a:pt x="161368" y="12413"/>
                </a:lnTo>
                <a:lnTo>
                  <a:pt x="297921" y="65180"/>
                </a:lnTo>
                <a:lnTo>
                  <a:pt x="297921" y="68292"/>
                </a:lnTo>
                <a:lnTo>
                  <a:pt x="161368" y="121059"/>
                </a:lnTo>
                <a:lnTo>
                  <a:pt x="322751" y="121059"/>
                </a:lnTo>
                <a:lnTo>
                  <a:pt x="322751" y="65180"/>
                </a:lnTo>
                <a:lnTo>
                  <a:pt x="192104" y="12413"/>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6" name="Google Shape;206;p1">
            <a:extLst>
              <a:ext uri="{C183D7F6-B498-43B3-948B-1728B52AA6E4}">
                <adec:decorative xmlns:adec="http://schemas.microsoft.com/office/drawing/2017/decorative" val="1"/>
              </a:ext>
            </a:extLst>
          </p:cNvPr>
          <p:cNvSpPr/>
          <p:nvPr/>
        </p:nvSpPr>
        <p:spPr>
          <a:xfrm>
            <a:off x="6763578" y="795947"/>
            <a:ext cx="323215" cy="267335"/>
          </a:xfrm>
          <a:custGeom>
            <a:avLst/>
            <a:gdLst/>
            <a:ahLst/>
            <a:cxnLst/>
            <a:rect l="l" t="t" r="r" b="b"/>
            <a:pathLst>
              <a:path w="323215" h="267334" extrusionOk="0">
                <a:moveTo>
                  <a:pt x="161368" y="0"/>
                </a:moveTo>
                <a:lnTo>
                  <a:pt x="0" y="65180"/>
                </a:lnTo>
                <a:lnTo>
                  <a:pt x="0" y="201754"/>
                </a:lnTo>
                <a:lnTo>
                  <a:pt x="161368" y="266946"/>
                </a:lnTo>
                <a:lnTo>
                  <a:pt x="322751" y="201754"/>
                </a:lnTo>
                <a:lnTo>
                  <a:pt x="322751" y="121059"/>
                </a:lnTo>
                <a:lnTo>
                  <a:pt x="161368" y="121059"/>
                </a:lnTo>
                <a:lnTo>
                  <a:pt x="24830" y="65180"/>
                </a:lnTo>
                <a:lnTo>
                  <a:pt x="161368" y="12413"/>
                </a:lnTo>
                <a:lnTo>
                  <a:pt x="192104" y="12413"/>
                </a:lnTo>
                <a:lnTo>
                  <a:pt x="161368" y="0"/>
                </a:lnTo>
                <a:close/>
              </a:path>
              <a:path w="323215" h="267334" extrusionOk="0">
                <a:moveTo>
                  <a:pt x="192104" y="12413"/>
                </a:moveTo>
                <a:lnTo>
                  <a:pt x="161368" y="12413"/>
                </a:lnTo>
                <a:lnTo>
                  <a:pt x="293773" y="65180"/>
                </a:lnTo>
                <a:lnTo>
                  <a:pt x="161368" y="121059"/>
                </a:lnTo>
                <a:lnTo>
                  <a:pt x="322751" y="121059"/>
                </a:lnTo>
                <a:lnTo>
                  <a:pt x="322751" y="65180"/>
                </a:lnTo>
                <a:lnTo>
                  <a:pt x="192104" y="12413"/>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7" name="Google Shape;207;p1">
            <a:extLst>
              <a:ext uri="{C183D7F6-B498-43B3-948B-1728B52AA6E4}">
                <adec:decorative xmlns:adec="http://schemas.microsoft.com/office/drawing/2017/decorative" val="1"/>
              </a:ext>
            </a:extLst>
          </p:cNvPr>
          <p:cNvSpPr/>
          <p:nvPr/>
        </p:nvSpPr>
        <p:spPr>
          <a:xfrm>
            <a:off x="7140116" y="795947"/>
            <a:ext cx="323215" cy="267335"/>
          </a:xfrm>
          <a:custGeom>
            <a:avLst/>
            <a:gdLst/>
            <a:ahLst/>
            <a:cxnLst/>
            <a:rect l="l" t="t" r="r" b="b"/>
            <a:pathLst>
              <a:path w="323215" h="267334" extrusionOk="0">
                <a:moveTo>
                  <a:pt x="161382" y="0"/>
                </a:moveTo>
                <a:lnTo>
                  <a:pt x="0" y="65180"/>
                </a:lnTo>
                <a:lnTo>
                  <a:pt x="0" y="201754"/>
                </a:lnTo>
                <a:lnTo>
                  <a:pt x="161382" y="266946"/>
                </a:lnTo>
                <a:lnTo>
                  <a:pt x="322765" y="201754"/>
                </a:lnTo>
                <a:lnTo>
                  <a:pt x="322765" y="121059"/>
                </a:lnTo>
                <a:lnTo>
                  <a:pt x="161382" y="121059"/>
                </a:lnTo>
                <a:lnTo>
                  <a:pt x="24830" y="65180"/>
                </a:lnTo>
                <a:lnTo>
                  <a:pt x="161382" y="12413"/>
                </a:lnTo>
                <a:lnTo>
                  <a:pt x="192118" y="12413"/>
                </a:lnTo>
                <a:lnTo>
                  <a:pt x="161382" y="0"/>
                </a:lnTo>
                <a:close/>
              </a:path>
              <a:path w="323215" h="267334" extrusionOk="0">
                <a:moveTo>
                  <a:pt x="192118" y="12413"/>
                </a:moveTo>
                <a:lnTo>
                  <a:pt x="161382" y="12413"/>
                </a:lnTo>
                <a:lnTo>
                  <a:pt x="293801" y="65180"/>
                </a:lnTo>
                <a:lnTo>
                  <a:pt x="161382" y="121059"/>
                </a:lnTo>
                <a:lnTo>
                  <a:pt x="322765" y="121059"/>
                </a:lnTo>
                <a:lnTo>
                  <a:pt x="322765" y="65180"/>
                </a:lnTo>
                <a:lnTo>
                  <a:pt x="192118" y="12413"/>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8" name="Google Shape;208;p1">
            <a:extLst>
              <a:ext uri="{C183D7F6-B498-43B3-948B-1728B52AA6E4}">
                <adec:decorative xmlns:adec="http://schemas.microsoft.com/office/drawing/2017/decorative" val="1"/>
              </a:ext>
            </a:extLst>
          </p:cNvPr>
          <p:cNvSpPr/>
          <p:nvPr/>
        </p:nvSpPr>
        <p:spPr>
          <a:xfrm>
            <a:off x="7529077" y="795947"/>
            <a:ext cx="323215" cy="267335"/>
          </a:xfrm>
          <a:custGeom>
            <a:avLst/>
            <a:gdLst/>
            <a:ahLst/>
            <a:cxnLst/>
            <a:rect l="l" t="t" r="r" b="b"/>
            <a:pathLst>
              <a:path w="323215" h="267334" extrusionOk="0">
                <a:moveTo>
                  <a:pt x="161382" y="0"/>
                </a:moveTo>
                <a:lnTo>
                  <a:pt x="0" y="65180"/>
                </a:lnTo>
                <a:lnTo>
                  <a:pt x="0" y="201754"/>
                </a:lnTo>
                <a:lnTo>
                  <a:pt x="161382" y="266946"/>
                </a:lnTo>
                <a:lnTo>
                  <a:pt x="322751" y="201754"/>
                </a:lnTo>
                <a:lnTo>
                  <a:pt x="322751" y="121059"/>
                </a:lnTo>
                <a:lnTo>
                  <a:pt x="161382" y="121059"/>
                </a:lnTo>
                <a:lnTo>
                  <a:pt x="28963" y="65180"/>
                </a:lnTo>
                <a:lnTo>
                  <a:pt x="161382" y="12413"/>
                </a:lnTo>
                <a:lnTo>
                  <a:pt x="192116" y="12413"/>
                </a:lnTo>
                <a:lnTo>
                  <a:pt x="161382" y="0"/>
                </a:lnTo>
                <a:close/>
              </a:path>
              <a:path w="323215" h="267334" extrusionOk="0">
                <a:moveTo>
                  <a:pt x="192116" y="12413"/>
                </a:moveTo>
                <a:lnTo>
                  <a:pt x="161382" y="12413"/>
                </a:lnTo>
                <a:lnTo>
                  <a:pt x="297935" y="65180"/>
                </a:lnTo>
                <a:lnTo>
                  <a:pt x="161382" y="121059"/>
                </a:lnTo>
                <a:lnTo>
                  <a:pt x="322751" y="121059"/>
                </a:lnTo>
                <a:lnTo>
                  <a:pt x="322751" y="65180"/>
                </a:lnTo>
                <a:lnTo>
                  <a:pt x="192116" y="12413"/>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9" name="Google Shape;209;p1">
            <a:extLst>
              <a:ext uri="{C183D7F6-B498-43B3-948B-1728B52AA6E4}">
                <adec:decorative xmlns:adec="http://schemas.microsoft.com/office/drawing/2017/decorative" val="1"/>
              </a:ext>
            </a:extLst>
          </p:cNvPr>
          <p:cNvSpPr/>
          <p:nvPr/>
        </p:nvSpPr>
        <p:spPr>
          <a:xfrm>
            <a:off x="7342878" y="553839"/>
            <a:ext cx="323215" cy="267335"/>
          </a:xfrm>
          <a:custGeom>
            <a:avLst/>
            <a:gdLst/>
            <a:ahLst/>
            <a:cxnLst/>
            <a:rect l="l" t="t" r="r" b="b"/>
            <a:pathLst>
              <a:path w="323215" h="267334" extrusionOk="0">
                <a:moveTo>
                  <a:pt x="161368" y="0"/>
                </a:moveTo>
                <a:lnTo>
                  <a:pt x="0" y="65180"/>
                </a:lnTo>
                <a:lnTo>
                  <a:pt x="0" y="201754"/>
                </a:lnTo>
                <a:lnTo>
                  <a:pt x="161368" y="266935"/>
                </a:lnTo>
                <a:lnTo>
                  <a:pt x="322751" y="201754"/>
                </a:lnTo>
                <a:lnTo>
                  <a:pt x="322751" y="121059"/>
                </a:lnTo>
                <a:lnTo>
                  <a:pt x="161368" y="121059"/>
                </a:lnTo>
                <a:lnTo>
                  <a:pt x="24830" y="68292"/>
                </a:lnTo>
                <a:lnTo>
                  <a:pt x="24830" y="65180"/>
                </a:lnTo>
                <a:lnTo>
                  <a:pt x="161368" y="12413"/>
                </a:lnTo>
                <a:lnTo>
                  <a:pt x="192104" y="12413"/>
                </a:lnTo>
                <a:lnTo>
                  <a:pt x="161368" y="0"/>
                </a:lnTo>
                <a:close/>
              </a:path>
              <a:path w="323215" h="267334" extrusionOk="0">
                <a:moveTo>
                  <a:pt x="192104" y="12413"/>
                </a:moveTo>
                <a:lnTo>
                  <a:pt x="161368" y="12413"/>
                </a:lnTo>
                <a:lnTo>
                  <a:pt x="293787" y="65180"/>
                </a:lnTo>
                <a:lnTo>
                  <a:pt x="293787" y="68292"/>
                </a:lnTo>
                <a:lnTo>
                  <a:pt x="161368" y="121059"/>
                </a:lnTo>
                <a:lnTo>
                  <a:pt x="322751" y="121059"/>
                </a:lnTo>
                <a:lnTo>
                  <a:pt x="322751" y="65180"/>
                </a:lnTo>
                <a:lnTo>
                  <a:pt x="192104" y="12413"/>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0" name="Google Shape;210;p1">
            <a:extLst>
              <a:ext uri="{C183D7F6-B498-43B3-948B-1728B52AA6E4}">
                <adec:decorative xmlns:adec="http://schemas.microsoft.com/office/drawing/2017/decorative" val="1"/>
              </a:ext>
            </a:extLst>
          </p:cNvPr>
          <p:cNvSpPr/>
          <p:nvPr/>
        </p:nvSpPr>
        <p:spPr>
          <a:xfrm>
            <a:off x="8137349" y="429679"/>
            <a:ext cx="372745" cy="329565"/>
          </a:xfrm>
          <a:custGeom>
            <a:avLst/>
            <a:gdLst/>
            <a:ahLst/>
            <a:cxnLst/>
            <a:rect l="l" t="t" r="r" b="b"/>
            <a:pathLst>
              <a:path w="372745" h="329565" extrusionOk="0">
                <a:moveTo>
                  <a:pt x="66237" y="0"/>
                </a:moveTo>
                <a:lnTo>
                  <a:pt x="0" y="0"/>
                </a:lnTo>
                <a:lnTo>
                  <a:pt x="0" y="329025"/>
                </a:lnTo>
                <a:lnTo>
                  <a:pt x="53808" y="329025"/>
                </a:lnTo>
                <a:lnTo>
                  <a:pt x="53808" y="55867"/>
                </a:lnTo>
                <a:lnTo>
                  <a:pt x="117851" y="55867"/>
                </a:lnTo>
                <a:lnTo>
                  <a:pt x="66237" y="0"/>
                </a:lnTo>
                <a:close/>
              </a:path>
              <a:path w="372745" h="329565" extrusionOk="0">
                <a:moveTo>
                  <a:pt x="117851" y="55867"/>
                </a:moveTo>
                <a:lnTo>
                  <a:pt x="53808" y="55867"/>
                </a:lnTo>
                <a:lnTo>
                  <a:pt x="306160" y="329025"/>
                </a:lnTo>
                <a:lnTo>
                  <a:pt x="372356" y="329025"/>
                </a:lnTo>
                <a:lnTo>
                  <a:pt x="372356" y="273147"/>
                </a:lnTo>
                <a:lnTo>
                  <a:pt x="318589" y="273147"/>
                </a:lnTo>
                <a:lnTo>
                  <a:pt x="117851" y="55867"/>
                </a:lnTo>
                <a:close/>
              </a:path>
              <a:path w="372745" h="329565" extrusionOk="0">
                <a:moveTo>
                  <a:pt x="372356" y="0"/>
                </a:moveTo>
                <a:lnTo>
                  <a:pt x="322779" y="0"/>
                </a:lnTo>
                <a:lnTo>
                  <a:pt x="322779" y="273147"/>
                </a:lnTo>
                <a:lnTo>
                  <a:pt x="372356" y="273147"/>
                </a:lnTo>
                <a:lnTo>
                  <a:pt x="372356" y="0"/>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1" name="Google Shape;211;p1">
            <a:extLst>
              <a:ext uri="{C183D7F6-B498-43B3-948B-1728B52AA6E4}">
                <adec:decorative xmlns:adec="http://schemas.microsoft.com/office/drawing/2017/decorative" val="1"/>
              </a:ext>
            </a:extLst>
          </p:cNvPr>
          <p:cNvSpPr/>
          <p:nvPr/>
        </p:nvSpPr>
        <p:spPr>
          <a:xfrm>
            <a:off x="8552589" y="423477"/>
            <a:ext cx="2919849" cy="50968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2" name="Google Shape;212;p1">
            <a:extLst>
              <a:ext uri="{C183D7F6-B498-43B3-948B-1728B52AA6E4}">
                <adec:decorative xmlns:adec="http://schemas.microsoft.com/office/drawing/2017/decorative" val="1"/>
              </a:ext>
            </a:extLst>
          </p:cNvPr>
          <p:cNvSpPr/>
          <p:nvPr/>
        </p:nvSpPr>
        <p:spPr>
          <a:xfrm>
            <a:off x="8145616" y="848713"/>
            <a:ext cx="91440" cy="78105"/>
          </a:xfrm>
          <a:custGeom>
            <a:avLst/>
            <a:gdLst/>
            <a:ahLst/>
            <a:cxnLst/>
            <a:rect l="l" t="t" r="r" b="b"/>
            <a:pathLst>
              <a:path w="91440" h="78105" extrusionOk="0">
                <a:moveTo>
                  <a:pt x="20682" y="0"/>
                </a:moveTo>
                <a:lnTo>
                  <a:pt x="0" y="0"/>
                </a:lnTo>
                <a:lnTo>
                  <a:pt x="0" y="77605"/>
                </a:lnTo>
                <a:lnTo>
                  <a:pt x="16492" y="77605"/>
                </a:lnTo>
                <a:lnTo>
                  <a:pt x="16492" y="12413"/>
                </a:lnTo>
                <a:lnTo>
                  <a:pt x="32271" y="12413"/>
                </a:lnTo>
                <a:lnTo>
                  <a:pt x="20682" y="0"/>
                </a:lnTo>
                <a:close/>
              </a:path>
              <a:path w="91440" h="78105" extrusionOk="0">
                <a:moveTo>
                  <a:pt x="32271" y="12413"/>
                </a:moveTo>
                <a:lnTo>
                  <a:pt x="16492" y="12413"/>
                </a:lnTo>
                <a:lnTo>
                  <a:pt x="74448" y="77605"/>
                </a:lnTo>
                <a:lnTo>
                  <a:pt x="91067" y="77605"/>
                </a:lnTo>
                <a:lnTo>
                  <a:pt x="91067" y="62079"/>
                </a:lnTo>
                <a:lnTo>
                  <a:pt x="78638" y="62079"/>
                </a:lnTo>
                <a:lnTo>
                  <a:pt x="32271" y="12413"/>
                </a:lnTo>
                <a:close/>
              </a:path>
              <a:path w="91440" h="78105" extrusionOk="0">
                <a:moveTo>
                  <a:pt x="91067" y="0"/>
                </a:moveTo>
                <a:lnTo>
                  <a:pt x="78638" y="0"/>
                </a:lnTo>
                <a:lnTo>
                  <a:pt x="78638" y="62079"/>
                </a:lnTo>
                <a:lnTo>
                  <a:pt x="91067" y="62079"/>
                </a:lnTo>
                <a:lnTo>
                  <a:pt x="91067" y="0"/>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3" name="Google Shape;213;p1">
            <a:extLst>
              <a:ext uri="{C183D7F6-B498-43B3-948B-1728B52AA6E4}">
                <adec:decorative xmlns:adec="http://schemas.microsoft.com/office/drawing/2017/decorative" val="1"/>
              </a:ext>
            </a:extLst>
          </p:cNvPr>
          <p:cNvSpPr/>
          <p:nvPr/>
        </p:nvSpPr>
        <p:spPr>
          <a:xfrm>
            <a:off x="8258223" y="873559"/>
            <a:ext cx="61594" cy="53340"/>
          </a:xfrm>
          <a:custGeom>
            <a:avLst/>
            <a:gdLst/>
            <a:ahLst/>
            <a:cxnLst/>
            <a:rect l="l" t="t" r="r" b="b"/>
            <a:pathLst>
              <a:path w="61595" h="53340" extrusionOk="0">
                <a:moveTo>
                  <a:pt x="61070" y="43446"/>
                </a:moveTo>
                <a:lnTo>
                  <a:pt x="48705" y="43446"/>
                </a:lnTo>
                <a:lnTo>
                  <a:pt x="48705" y="52760"/>
                </a:lnTo>
                <a:lnTo>
                  <a:pt x="61134" y="52760"/>
                </a:lnTo>
                <a:lnTo>
                  <a:pt x="61070" y="43446"/>
                </a:lnTo>
                <a:close/>
              </a:path>
              <a:path w="61595" h="53340" extrusionOk="0">
                <a:moveTo>
                  <a:pt x="55597" y="6194"/>
                </a:moveTo>
                <a:lnTo>
                  <a:pt x="40466" y="6194"/>
                </a:lnTo>
                <a:lnTo>
                  <a:pt x="48705" y="12406"/>
                </a:lnTo>
                <a:lnTo>
                  <a:pt x="48705" y="18608"/>
                </a:lnTo>
                <a:lnTo>
                  <a:pt x="27227" y="19062"/>
                </a:lnTo>
                <a:lnTo>
                  <a:pt x="12782" y="22563"/>
                </a:lnTo>
                <a:lnTo>
                  <a:pt x="3119" y="30113"/>
                </a:lnTo>
                <a:lnTo>
                  <a:pt x="0" y="42407"/>
                </a:lnTo>
                <a:lnTo>
                  <a:pt x="9379" y="50636"/>
                </a:lnTo>
                <a:lnTo>
                  <a:pt x="24936" y="52759"/>
                </a:lnTo>
                <a:lnTo>
                  <a:pt x="36821" y="51456"/>
                </a:lnTo>
                <a:lnTo>
                  <a:pt x="44104" y="46547"/>
                </a:lnTo>
                <a:lnTo>
                  <a:pt x="19797" y="46547"/>
                </a:lnTo>
                <a:lnTo>
                  <a:pt x="11558" y="43446"/>
                </a:lnTo>
                <a:lnTo>
                  <a:pt x="12792" y="33369"/>
                </a:lnTo>
                <a:lnTo>
                  <a:pt x="24250" y="28602"/>
                </a:lnTo>
                <a:lnTo>
                  <a:pt x="40466" y="27921"/>
                </a:lnTo>
                <a:lnTo>
                  <a:pt x="59912" y="27921"/>
                </a:lnTo>
                <a:lnTo>
                  <a:pt x="58314" y="7636"/>
                </a:lnTo>
                <a:lnTo>
                  <a:pt x="55597" y="6194"/>
                </a:lnTo>
                <a:close/>
              </a:path>
              <a:path w="61595" h="53340" extrusionOk="0">
                <a:moveTo>
                  <a:pt x="59912" y="27921"/>
                </a:moveTo>
                <a:lnTo>
                  <a:pt x="48705" y="27921"/>
                </a:lnTo>
                <a:lnTo>
                  <a:pt x="48698" y="31349"/>
                </a:lnTo>
                <a:lnTo>
                  <a:pt x="42842" y="41276"/>
                </a:lnTo>
                <a:lnTo>
                  <a:pt x="28037" y="46547"/>
                </a:lnTo>
                <a:lnTo>
                  <a:pt x="44104" y="46547"/>
                </a:lnTo>
                <a:lnTo>
                  <a:pt x="48705" y="43446"/>
                </a:lnTo>
                <a:lnTo>
                  <a:pt x="61070" y="43446"/>
                </a:lnTo>
                <a:lnTo>
                  <a:pt x="60963" y="41276"/>
                </a:lnTo>
                <a:lnTo>
                  <a:pt x="59912" y="27921"/>
                </a:lnTo>
                <a:close/>
              </a:path>
              <a:path w="61595" h="53340" extrusionOk="0">
                <a:moveTo>
                  <a:pt x="27208" y="0"/>
                </a:moveTo>
                <a:lnTo>
                  <a:pt x="14267" y="1135"/>
                </a:lnTo>
                <a:lnTo>
                  <a:pt x="3318" y="6194"/>
                </a:lnTo>
                <a:lnTo>
                  <a:pt x="11558" y="12406"/>
                </a:lnTo>
                <a:lnTo>
                  <a:pt x="15608" y="9295"/>
                </a:lnTo>
                <a:lnTo>
                  <a:pt x="19797" y="6194"/>
                </a:lnTo>
                <a:lnTo>
                  <a:pt x="55597" y="6194"/>
                </a:lnTo>
                <a:lnTo>
                  <a:pt x="47734" y="2023"/>
                </a:lnTo>
                <a:lnTo>
                  <a:pt x="27208" y="0"/>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4" name="Google Shape;214;p1">
            <a:extLst>
              <a:ext uri="{C183D7F6-B498-43B3-948B-1728B52AA6E4}">
                <adec:decorative xmlns:adec="http://schemas.microsoft.com/office/drawing/2017/decorative" val="1"/>
              </a:ext>
            </a:extLst>
          </p:cNvPr>
          <p:cNvSpPr/>
          <p:nvPr/>
        </p:nvSpPr>
        <p:spPr>
          <a:xfrm>
            <a:off x="8327738" y="858026"/>
            <a:ext cx="45720" cy="68580"/>
          </a:xfrm>
          <a:custGeom>
            <a:avLst/>
            <a:gdLst/>
            <a:ahLst/>
            <a:cxnLst/>
            <a:rect l="l" t="t" r="r" b="b"/>
            <a:pathLst>
              <a:path w="45720" h="68580" extrusionOk="0">
                <a:moveTo>
                  <a:pt x="45526" y="15514"/>
                </a:moveTo>
                <a:lnTo>
                  <a:pt x="0" y="15514"/>
                </a:lnTo>
                <a:lnTo>
                  <a:pt x="0" y="24827"/>
                </a:lnTo>
                <a:lnTo>
                  <a:pt x="16479" y="24857"/>
                </a:lnTo>
                <a:lnTo>
                  <a:pt x="16479" y="53094"/>
                </a:lnTo>
                <a:lnTo>
                  <a:pt x="19199" y="63020"/>
                </a:lnTo>
                <a:lnTo>
                  <a:pt x="37147" y="68292"/>
                </a:lnTo>
                <a:lnTo>
                  <a:pt x="45526" y="68292"/>
                </a:lnTo>
                <a:lnTo>
                  <a:pt x="45526" y="58979"/>
                </a:lnTo>
                <a:lnTo>
                  <a:pt x="28908" y="58979"/>
                </a:lnTo>
                <a:lnTo>
                  <a:pt x="28908" y="24827"/>
                </a:lnTo>
                <a:lnTo>
                  <a:pt x="45526" y="24827"/>
                </a:lnTo>
                <a:lnTo>
                  <a:pt x="45526" y="15514"/>
                </a:lnTo>
                <a:close/>
              </a:path>
              <a:path w="45720" h="68580" extrusionOk="0">
                <a:moveTo>
                  <a:pt x="28908" y="0"/>
                </a:moveTo>
                <a:lnTo>
                  <a:pt x="16479" y="0"/>
                </a:lnTo>
                <a:lnTo>
                  <a:pt x="16479" y="15514"/>
                </a:lnTo>
                <a:lnTo>
                  <a:pt x="28908" y="15514"/>
                </a:lnTo>
                <a:lnTo>
                  <a:pt x="28908" y="0"/>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5" name="Google Shape;215;p1">
            <a:extLst>
              <a:ext uri="{C183D7F6-B498-43B3-948B-1728B52AA6E4}">
                <adec:decorative xmlns:adec="http://schemas.microsoft.com/office/drawing/2017/decorative" val="1"/>
              </a:ext>
            </a:extLst>
          </p:cNvPr>
          <p:cNvSpPr/>
          <p:nvPr/>
        </p:nvSpPr>
        <p:spPr>
          <a:xfrm>
            <a:off x="8389743" y="848713"/>
            <a:ext cx="20955" cy="78105"/>
          </a:xfrm>
          <a:custGeom>
            <a:avLst/>
            <a:gdLst/>
            <a:ahLst/>
            <a:cxnLst/>
            <a:rect l="l" t="t" r="r" b="b"/>
            <a:pathLst>
              <a:path w="20954" h="78105" extrusionOk="0">
                <a:moveTo>
                  <a:pt x="16618" y="0"/>
                </a:moveTo>
                <a:lnTo>
                  <a:pt x="4189" y="0"/>
                </a:lnTo>
                <a:lnTo>
                  <a:pt x="0" y="3100"/>
                </a:lnTo>
                <a:lnTo>
                  <a:pt x="0" y="9313"/>
                </a:lnTo>
                <a:lnTo>
                  <a:pt x="4189" y="12413"/>
                </a:lnTo>
                <a:lnTo>
                  <a:pt x="16618" y="12413"/>
                </a:lnTo>
                <a:lnTo>
                  <a:pt x="20668" y="9313"/>
                </a:lnTo>
                <a:lnTo>
                  <a:pt x="20668" y="3100"/>
                </a:lnTo>
                <a:lnTo>
                  <a:pt x="16618" y="0"/>
                </a:lnTo>
                <a:close/>
              </a:path>
              <a:path w="20954" h="78105" extrusionOk="0">
                <a:moveTo>
                  <a:pt x="16618" y="24827"/>
                </a:moveTo>
                <a:lnTo>
                  <a:pt x="4189" y="24827"/>
                </a:lnTo>
                <a:lnTo>
                  <a:pt x="4189" y="77605"/>
                </a:lnTo>
                <a:lnTo>
                  <a:pt x="16618" y="77602"/>
                </a:lnTo>
                <a:lnTo>
                  <a:pt x="16618" y="24827"/>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6" name="Google Shape;216;p1">
            <a:extLst>
              <a:ext uri="{C183D7F6-B498-43B3-948B-1728B52AA6E4}">
                <adec:decorative xmlns:adec="http://schemas.microsoft.com/office/drawing/2017/decorative" val="1"/>
              </a:ext>
            </a:extLst>
          </p:cNvPr>
          <p:cNvSpPr/>
          <p:nvPr/>
        </p:nvSpPr>
        <p:spPr>
          <a:xfrm>
            <a:off x="8423694" y="873541"/>
            <a:ext cx="72390" cy="50800"/>
          </a:xfrm>
          <a:custGeom>
            <a:avLst/>
            <a:gdLst/>
            <a:ahLst/>
            <a:cxnLst/>
            <a:rect l="l" t="t" r="r" b="b"/>
            <a:pathLst>
              <a:path w="72390" h="50800" extrusionOk="0">
                <a:moveTo>
                  <a:pt x="36434" y="0"/>
                </a:moveTo>
                <a:lnTo>
                  <a:pt x="22316" y="2123"/>
                </a:lnTo>
                <a:lnTo>
                  <a:pt x="10353" y="8580"/>
                </a:lnTo>
                <a:lnTo>
                  <a:pt x="2481" y="18939"/>
                </a:lnTo>
                <a:lnTo>
                  <a:pt x="0" y="32765"/>
                </a:lnTo>
                <a:lnTo>
                  <a:pt x="5259" y="40278"/>
                </a:lnTo>
                <a:lnTo>
                  <a:pt x="15419" y="46346"/>
                </a:lnTo>
                <a:lnTo>
                  <a:pt x="30596" y="50064"/>
                </a:lnTo>
                <a:lnTo>
                  <a:pt x="50907" y="50525"/>
                </a:lnTo>
                <a:lnTo>
                  <a:pt x="62554" y="44020"/>
                </a:lnTo>
                <a:lnTo>
                  <a:pt x="62956" y="43464"/>
                </a:lnTo>
                <a:lnTo>
                  <a:pt x="36434" y="43464"/>
                </a:lnTo>
                <a:lnTo>
                  <a:pt x="27628" y="42056"/>
                </a:lnTo>
                <a:lnTo>
                  <a:pt x="19589" y="34343"/>
                </a:lnTo>
                <a:lnTo>
                  <a:pt x="18415" y="18105"/>
                </a:lnTo>
                <a:lnTo>
                  <a:pt x="28315" y="11835"/>
                </a:lnTo>
                <a:lnTo>
                  <a:pt x="47082" y="10485"/>
                </a:lnTo>
                <a:lnTo>
                  <a:pt x="65198" y="10485"/>
                </a:lnTo>
                <a:lnTo>
                  <a:pt x="64559" y="9607"/>
                </a:lnTo>
                <a:lnTo>
                  <a:pt x="52187" y="2592"/>
                </a:lnTo>
                <a:lnTo>
                  <a:pt x="36434" y="0"/>
                </a:lnTo>
                <a:close/>
              </a:path>
              <a:path w="72390" h="50800" extrusionOk="0">
                <a:moveTo>
                  <a:pt x="65198" y="10485"/>
                </a:moveTo>
                <a:lnTo>
                  <a:pt x="47082" y="10485"/>
                </a:lnTo>
                <a:lnTo>
                  <a:pt x="57619" y="17391"/>
                </a:lnTo>
                <a:lnTo>
                  <a:pt x="60846" y="31491"/>
                </a:lnTo>
                <a:lnTo>
                  <a:pt x="53271" y="40218"/>
                </a:lnTo>
                <a:lnTo>
                  <a:pt x="36434" y="43464"/>
                </a:lnTo>
                <a:lnTo>
                  <a:pt x="62956" y="43464"/>
                </a:lnTo>
                <a:lnTo>
                  <a:pt x="70033" y="33674"/>
                </a:lnTo>
                <a:lnTo>
                  <a:pt x="72046" y="19902"/>
                </a:lnTo>
                <a:lnTo>
                  <a:pt x="65198" y="10485"/>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7" name="Google Shape;217;p1">
            <a:extLst>
              <a:ext uri="{C183D7F6-B498-43B3-948B-1728B52AA6E4}">
                <adec:decorative xmlns:adec="http://schemas.microsoft.com/office/drawing/2017/decorative" val="1"/>
              </a:ext>
            </a:extLst>
          </p:cNvPr>
          <p:cNvSpPr/>
          <p:nvPr/>
        </p:nvSpPr>
        <p:spPr>
          <a:xfrm>
            <a:off x="8513895" y="873541"/>
            <a:ext cx="62230" cy="53340"/>
          </a:xfrm>
          <a:custGeom>
            <a:avLst/>
            <a:gdLst/>
            <a:ahLst/>
            <a:cxnLst/>
            <a:rect l="l" t="t" r="r" b="b"/>
            <a:pathLst>
              <a:path w="62229" h="53340" extrusionOk="0">
                <a:moveTo>
                  <a:pt x="12429" y="0"/>
                </a:moveTo>
                <a:lnTo>
                  <a:pt x="0" y="0"/>
                </a:lnTo>
                <a:lnTo>
                  <a:pt x="0" y="52777"/>
                </a:lnTo>
                <a:lnTo>
                  <a:pt x="12429" y="52738"/>
                </a:lnTo>
                <a:lnTo>
                  <a:pt x="12436" y="24198"/>
                </a:lnTo>
                <a:lnTo>
                  <a:pt x="18292" y="12300"/>
                </a:lnTo>
                <a:lnTo>
                  <a:pt x="33097" y="9313"/>
                </a:lnTo>
                <a:lnTo>
                  <a:pt x="12429" y="9313"/>
                </a:lnTo>
                <a:lnTo>
                  <a:pt x="12429" y="0"/>
                </a:lnTo>
                <a:close/>
              </a:path>
              <a:path w="62229" h="53340" extrusionOk="0">
                <a:moveTo>
                  <a:pt x="35700" y="17"/>
                </a:moveTo>
                <a:lnTo>
                  <a:pt x="21184" y="2536"/>
                </a:lnTo>
                <a:lnTo>
                  <a:pt x="12429" y="9313"/>
                </a:lnTo>
                <a:lnTo>
                  <a:pt x="41337" y="9313"/>
                </a:lnTo>
                <a:lnTo>
                  <a:pt x="49716" y="12424"/>
                </a:lnTo>
                <a:lnTo>
                  <a:pt x="49716" y="52777"/>
                </a:lnTo>
                <a:lnTo>
                  <a:pt x="62005" y="52759"/>
                </a:lnTo>
                <a:lnTo>
                  <a:pt x="60446" y="11561"/>
                </a:lnTo>
                <a:lnTo>
                  <a:pt x="50813" y="2894"/>
                </a:lnTo>
                <a:lnTo>
                  <a:pt x="35700" y="17"/>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8" name="Google Shape;218;p1">
            <a:extLst>
              <a:ext uri="{C183D7F6-B498-43B3-948B-1728B52AA6E4}">
                <adec:decorative xmlns:adec="http://schemas.microsoft.com/office/drawing/2017/decorative" val="1"/>
              </a:ext>
            </a:extLst>
          </p:cNvPr>
          <p:cNvSpPr/>
          <p:nvPr/>
        </p:nvSpPr>
        <p:spPr>
          <a:xfrm>
            <a:off x="8593515" y="873559"/>
            <a:ext cx="61594" cy="53340"/>
          </a:xfrm>
          <a:custGeom>
            <a:avLst/>
            <a:gdLst/>
            <a:ahLst/>
            <a:cxnLst/>
            <a:rect l="l" t="t" r="r" b="b"/>
            <a:pathLst>
              <a:path w="61595" h="53340" extrusionOk="0">
                <a:moveTo>
                  <a:pt x="60944" y="43446"/>
                </a:moveTo>
                <a:lnTo>
                  <a:pt x="48580" y="43446"/>
                </a:lnTo>
                <a:lnTo>
                  <a:pt x="48580" y="52760"/>
                </a:lnTo>
                <a:lnTo>
                  <a:pt x="61009" y="52760"/>
                </a:lnTo>
                <a:lnTo>
                  <a:pt x="60944" y="43446"/>
                </a:lnTo>
                <a:close/>
              </a:path>
              <a:path w="61595" h="53340" extrusionOk="0">
                <a:moveTo>
                  <a:pt x="55471" y="6194"/>
                </a:moveTo>
                <a:lnTo>
                  <a:pt x="44530" y="6194"/>
                </a:lnTo>
                <a:lnTo>
                  <a:pt x="48580" y="12406"/>
                </a:lnTo>
                <a:lnTo>
                  <a:pt x="48580" y="18608"/>
                </a:lnTo>
                <a:lnTo>
                  <a:pt x="25373" y="19550"/>
                </a:lnTo>
                <a:lnTo>
                  <a:pt x="11402" y="23479"/>
                </a:lnTo>
                <a:lnTo>
                  <a:pt x="2622" y="31009"/>
                </a:lnTo>
                <a:lnTo>
                  <a:pt x="0" y="42723"/>
                </a:lnTo>
                <a:lnTo>
                  <a:pt x="9521" y="50697"/>
                </a:lnTo>
                <a:lnTo>
                  <a:pt x="25275" y="52759"/>
                </a:lnTo>
                <a:lnTo>
                  <a:pt x="39833" y="51456"/>
                </a:lnTo>
                <a:lnTo>
                  <a:pt x="45194" y="46547"/>
                </a:lnTo>
                <a:lnTo>
                  <a:pt x="19672" y="46547"/>
                </a:lnTo>
                <a:lnTo>
                  <a:pt x="11432" y="43446"/>
                </a:lnTo>
                <a:lnTo>
                  <a:pt x="12667" y="33369"/>
                </a:lnTo>
                <a:lnTo>
                  <a:pt x="24125" y="28602"/>
                </a:lnTo>
                <a:lnTo>
                  <a:pt x="40340" y="27921"/>
                </a:lnTo>
                <a:lnTo>
                  <a:pt x="59786" y="27921"/>
                </a:lnTo>
                <a:lnTo>
                  <a:pt x="58188" y="7636"/>
                </a:lnTo>
                <a:lnTo>
                  <a:pt x="55471" y="6194"/>
                </a:lnTo>
                <a:close/>
              </a:path>
              <a:path w="61595" h="53340" extrusionOk="0">
                <a:moveTo>
                  <a:pt x="59786" y="27921"/>
                </a:moveTo>
                <a:lnTo>
                  <a:pt x="48580" y="27921"/>
                </a:lnTo>
                <a:lnTo>
                  <a:pt x="48576" y="31349"/>
                </a:lnTo>
                <a:lnTo>
                  <a:pt x="44314" y="41276"/>
                </a:lnTo>
                <a:lnTo>
                  <a:pt x="27911" y="46547"/>
                </a:lnTo>
                <a:lnTo>
                  <a:pt x="45194" y="46547"/>
                </a:lnTo>
                <a:lnTo>
                  <a:pt x="48580" y="43446"/>
                </a:lnTo>
                <a:lnTo>
                  <a:pt x="60944" y="43446"/>
                </a:lnTo>
                <a:lnTo>
                  <a:pt x="60838" y="41276"/>
                </a:lnTo>
                <a:lnTo>
                  <a:pt x="59786" y="27921"/>
                </a:lnTo>
                <a:close/>
              </a:path>
              <a:path w="61595" h="53340" extrusionOk="0">
                <a:moveTo>
                  <a:pt x="27083" y="0"/>
                </a:moveTo>
                <a:lnTo>
                  <a:pt x="14142" y="1135"/>
                </a:lnTo>
                <a:lnTo>
                  <a:pt x="3193" y="6194"/>
                </a:lnTo>
                <a:lnTo>
                  <a:pt x="11432" y="12406"/>
                </a:lnTo>
                <a:lnTo>
                  <a:pt x="15482" y="9295"/>
                </a:lnTo>
                <a:lnTo>
                  <a:pt x="19672" y="6194"/>
                </a:lnTo>
                <a:lnTo>
                  <a:pt x="55471" y="6194"/>
                </a:lnTo>
                <a:lnTo>
                  <a:pt x="47609" y="2023"/>
                </a:lnTo>
                <a:lnTo>
                  <a:pt x="27083" y="0"/>
                </a:lnTo>
                <a:close/>
              </a:path>
            </a:pathLst>
          </a:custGeom>
          <a:solidFill>
            <a:srgbClr val="6666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9" name="Google Shape;219;p1"/>
          <p:cNvSpPr txBox="1"/>
          <p:nvPr/>
        </p:nvSpPr>
        <p:spPr>
          <a:xfrm>
            <a:off x="1472946" y="4655058"/>
            <a:ext cx="9398635"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800" b="1">
                <a:solidFill>
                  <a:srgbClr val="001F5F"/>
                </a:solidFill>
                <a:latin typeface="Calibri"/>
                <a:ea typeface="Calibri"/>
                <a:cs typeface="Calibri"/>
                <a:sym typeface="Calibri"/>
              </a:rPr>
              <a:t>Part 5: Employment Preparation and Work Based Learning Experiences in a Virtual World</a:t>
            </a:r>
            <a:endParaRPr sz="2800">
              <a:solidFill>
                <a:schemeClr val="dk1"/>
              </a:solidFill>
              <a:latin typeface="Calibri"/>
              <a:ea typeface="Calibri"/>
              <a:cs typeface="Calibri"/>
              <a:sym typeface="Calibri"/>
            </a:endParaRPr>
          </a:p>
        </p:txBody>
      </p:sp>
      <p:sp>
        <p:nvSpPr>
          <p:cNvPr id="221" name="Google Shape;221;p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p>
            <a:pPr marL="102870" lvl="0" indent="0" algn="r" rtl="0">
              <a:lnSpc>
                <a:spcPct val="100000"/>
              </a:lnSpc>
              <a:spcBef>
                <a:spcPts val="0"/>
              </a:spcBef>
              <a:spcAft>
                <a:spcPts val="0"/>
              </a:spcAft>
              <a:buNone/>
            </a:pPr>
            <a:fld id="{00000000-1234-1234-1234-123412341234}" type="slidenum">
              <a:rPr lang="en-US"/>
              <a:t>1</a:t>
            </a:fld>
            <a:endParaRPr/>
          </a:p>
        </p:txBody>
      </p:sp>
      <p:sp>
        <p:nvSpPr>
          <p:cNvPr id="117" name="Google Shape;201;p1">
            <a:extLst>
              <a:ext uri="{FF2B5EF4-FFF2-40B4-BE49-F238E27FC236}">
                <a16:creationId xmlns:a16="http://schemas.microsoft.com/office/drawing/2014/main" id="{1A013E5D-1690-4F9F-B8A7-A8822783BF62}"/>
              </a:ext>
              <a:ext uri="{C183D7F6-B498-43B3-948B-1728B52AA6E4}">
                <adec:decorative xmlns:adec="http://schemas.microsoft.com/office/drawing/2017/decorative" val="1"/>
              </a:ext>
            </a:extLst>
          </p:cNvPr>
          <p:cNvSpPr/>
          <p:nvPr/>
        </p:nvSpPr>
        <p:spPr>
          <a:xfrm>
            <a:off x="2591575" y="1298521"/>
            <a:ext cx="1118235" cy="450850"/>
          </a:xfrm>
          <a:custGeom>
            <a:avLst/>
            <a:gdLst/>
            <a:ahLst/>
            <a:cxnLst/>
            <a:rect l="l" t="t" r="r" b="b"/>
            <a:pathLst>
              <a:path w="1118235" h="450850" extrusionOk="0">
                <a:moveTo>
                  <a:pt x="558932" y="0"/>
                </a:moveTo>
                <a:lnTo>
                  <a:pt x="0" y="225399"/>
                </a:lnTo>
                <a:lnTo>
                  <a:pt x="558932" y="450798"/>
                </a:lnTo>
                <a:lnTo>
                  <a:pt x="1117864" y="225399"/>
                </a:lnTo>
                <a:lnTo>
                  <a:pt x="55893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0"/>
          <p:cNvSpPr txBox="1">
            <a:spLocks noGrp="1"/>
          </p:cNvSpPr>
          <p:nvPr>
            <p:ph type="title"/>
          </p:nvPr>
        </p:nvSpPr>
        <p:spPr>
          <a:xfrm>
            <a:off x="304800" y="1473151"/>
            <a:ext cx="9919500" cy="369332"/>
          </a:xfrm>
          <a:prstGeom prst="rect">
            <a:avLst/>
          </a:prstGeom>
          <a:noFill/>
          <a:ln>
            <a:noFill/>
          </a:ln>
        </p:spPr>
        <p:txBody>
          <a:bodyPr spcFirstLastPara="1" wrap="square" lIns="0" tIns="0" rIns="0" bIns="0" anchor="ctr" anchorCtr="0">
            <a:spAutoFit/>
          </a:bodyPr>
          <a:lstStyle/>
          <a:p>
            <a:pPr marL="1862454" lvl="0" indent="0" algn="ctr" rtl="0">
              <a:lnSpc>
                <a:spcPct val="100000"/>
              </a:lnSpc>
              <a:spcBef>
                <a:spcPts val="0"/>
              </a:spcBef>
              <a:spcAft>
                <a:spcPts val="0"/>
              </a:spcAft>
              <a:buClr>
                <a:srgbClr val="00AF50"/>
              </a:buClr>
              <a:buSzPts val="2400"/>
              <a:buFont typeface="Calibri"/>
              <a:buNone/>
            </a:pPr>
            <a:r>
              <a:rPr lang="en-US" sz="2400">
                <a:solidFill>
                  <a:srgbClr val="00AF50"/>
                </a:solidFill>
              </a:rPr>
              <a:t>COMPONENTS IN DEVELOPING VIRTUAL WBLE</a:t>
            </a:r>
            <a:endParaRPr/>
          </a:p>
        </p:txBody>
      </p:sp>
      <p:sp>
        <p:nvSpPr>
          <p:cNvPr id="361" name="Google Shape;361;p10"/>
          <p:cNvSpPr txBox="1">
            <a:spLocks noGrp="1"/>
          </p:cNvSpPr>
          <p:nvPr>
            <p:ph type="body" idx="1"/>
          </p:nvPr>
        </p:nvSpPr>
        <p:spPr>
          <a:xfrm>
            <a:off x="629463" y="2382470"/>
            <a:ext cx="10933074" cy="3211135"/>
          </a:xfrm>
          <a:prstGeom prst="rect">
            <a:avLst/>
          </a:prstGeom>
          <a:noFill/>
          <a:ln>
            <a:noFill/>
          </a:ln>
        </p:spPr>
        <p:txBody>
          <a:bodyPr spcFirstLastPara="1" wrap="square" lIns="0" tIns="0" rIns="0" bIns="0" anchor="t" anchorCtr="0">
            <a:spAutoFit/>
          </a:bodyPr>
          <a:lstStyle/>
          <a:p>
            <a:pPr marL="332740" marR="151130" lvl="0" indent="-234315" algn="l" rtl="0">
              <a:lnSpc>
                <a:spcPct val="100000"/>
              </a:lnSpc>
              <a:spcBef>
                <a:spcPts val="0"/>
              </a:spcBef>
              <a:spcAft>
                <a:spcPts val="0"/>
              </a:spcAft>
              <a:buClr>
                <a:srgbClr val="001F5F"/>
              </a:buClr>
              <a:buSzPts val="2400"/>
              <a:buFont typeface="Arial"/>
              <a:buChar char="–"/>
            </a:pPr>
            <a:r>
              <a:rPr lang="en-US" sz="2400" cap="none"/>
              <a:t>Identify a platform to use for the provision of remote or virtual work-based learning opportunities for students with disabilities</a:t>
            </a:r>
            <a:endParaRPr/>
          </a:p>
          <a:p>
            <a:pPr marL="332740" lvl="0" indent="-234315" algn="l" rtl="0">
              <a:lnSpc>
                <a:spcPct val="100000"/>
              </a:lnSpc>
              <a:spcBef>
                <a:spcPts val="480"/>
              </a:spcBef>
              <a:spcAft>
                <a:spcPts val="0"/>
              </a:spcAft>
              <a:buClr>
                <a:srgbClr val="001F5F"/>
              </a:buClr>
              <a:buSzPts val="2400"/>
              <a:buFont typeface="Arial"/>
              <a:buChar char="–"/>
            </a:pPr>
            <a:r>
              <a:rPr lang="en-US" sz="2400" cap="none"/>
              <a:t>Identify appropriate WBLE curricula and resources that will be shared with students</a:t>
            </a:r>
            <a:endParaRPr/>
          </a:p>
          <a:p>
            <a:pPr marL="332740" marR="309245" lvl="0" indent="-234315" algn="l" rtl="0">
              <a:lnSpc>
                <a:spcPct val="100000"/>
              </a:lnSpc>
              <a:spcBef>
                <a:spcPts val="480"/>
              </a:spcBef>
              <a:spcAft>
                <a:spcPts val="0"/>
              </a:spcAft>
              <a:buClr>
                <a:srgbClr val="001F5F"/>
              </a:buClr>
              <a:buSzPts val="2400"/>
              <a:buFont typeface="Arial"/>
              <a:buChar char="–"/>
            </a:pPr>
            <a:r>
              <a:rPr lang="en-US" sz="2400" cap="none"/>
              <a:t>Determine how student participation, progress, and outcomes in remote WBLE activities, either in a group or individually, will be tracked, reported, and measured</a:t>
            </a:r>
            <a:endParaRPr/>
          </a:p>
          <a:p>
            <a:pPr marL="332740" lvl="0" indent="-234315" algn="l" rtl="0">
              <a:lnSpc>
                <a:spcPct val="100000"/>
              </a:lnSpc>
              <a:spcBef>
                <a:spcPts val="480"/>
              </a:spcBef>
              <a:spcAft>
                <a:spcPts val="0"/>
              </a:spcAft>
              <a:buClr>
                <a:srgbClr val="001F5F"/>
              </a:buClr>
              <a:buSzPts val="2400"/>
              <a:buFont typeface="Arial"/>
              <a:buChar char="–"/>
            </a:pPr>
            <a:r>
              <a:rPr lang="en-US" sz="2400" cap="none"/>
              <a:t>Identify ways to enhance student and family engagement in remote WBLE</a:t>
            </a:r>
            <a:endParaRPr/>
          </a:p>
          <a:p>
            <a:pPr marL="332740" marR="836294" lvl="0" indent="-234315" algn="l" rtl="0">
              <a:lnSpc>
                <a:spcPct val="100000"/>
              </a:lnSpc>
              <a:spcBef>
                <a:spcPts val="480"/>
              </a:spcBef>
              <a:spcAft>
                <a:spcPts val="0"/>
              </a:spcAft>
              <a:buClr>
                <a:srgbClr val="001F5F"/>
              </a:buClr>
              <a:buSzPts val="2400"/>
              <a:buFont typeface="Arial"/>
              <a:buChar char="–"/>
            </a:pPr>
            <a:r>
              <a:rPr lang="en-US" sz="2400" cap="none"/>
              <a:t>Work with businesses and </a:t>
            </a:r>
            <a:r>
              <a:rPr lang="en-US" sz="2400" u="sng" cap="none">
                <a:solidFill>
                  <a:schemeClr val="hlink"/>
                </a:solidFill>
                <a:hlinkClick r:id="rId3"/>
              </a:rPr>
              <a:t>career one-stop partners </a:t>
            </a:r>
            <a:r>
              <a:rPr lang="en-US" sz="2400" cap="none"/>
              <a:t>to develop a plan for employer engagement in creating remote WBLE opportunities for students</a:t>
            </a:r>
            <a:endParaRPr/>
          </a:p>
        </p:txBody>
      </p:sp>
      <p:sp>
        <p:nvSpPr>
          <p:cNvPr id="362" name="Google Shape;362;p10">
            <a:extLst>
              <a:ext uri="{C183D7F6-B498-43B3-948B-1728B52AA6E4}">
                <adec:decorative xmlns:adec="http://schemas.microsoft.com/office/drawing/2017/decorative" val="1"/>
              </a:ext>
            </a:extLst>
          </p:cNvPr>
          <p:cNvSpPr/>
          <p:nvPr/>
        </p:nvSpPr>
        <p:spPr>
          <a:xfrm>
            <a:off x="8023097" y="194182"/>
            <a:ext cx="3454400" cy="58521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364" name="Google Shape;364;p1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63330" y="194182"/>
            <a:ext cx="4562475" cy="895350"/>
          </a:xfrm>
          <a:prstGeom prst="rect">
            <a:avLst/>
          </a:prstGeom>
          <a:noFill/>
          <a:ln>
            <a:noFill/>
          </a:ln>
        </p:spPr>
      </p:pic>
      <p:sp>
        <p:nvSpPr>
          <p:cNvPr id="365" name="Google Shape;365;p10"/>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1"/>
          <p:cNvSpPr txBox="1">
            <a:spLocks noGrp="1"/>
          </p:cNvSpPr>
          <p:nvPr>
            <p:ph type="title"/>
          </p:nvPr>
        </p:nvSpPr>
        <p:spPr>
          <a:xfrm>
            <a:off x="304800" y="1154684"/>
            <a:ext cx="10364451" cy="668900"/>
          </a:xfrm>
          <a:prstGeom prst="rect">
            <a:avLst/>
          </a:prstGeom>
          <a:noFill/>
          <a:ln>
            <a:noFill/>
          </a:ln>
        </p:spPr>
        <p:txBody>
          <a:bodyPr spcFirstLastPara="1" wrap="square" lIns="0" tIns="113775" rIns="0" bIns="0" anchor="ctr" anchorCtr="0">
            <a:spAutoFit/>
          </a:bodyPr>
          <a:lstStyle/>
          <a:p>
            <a:pPr marL="3564254" lvl="0" indent="0" algn="l" rtl="0">
              <a:lnSpc>
                <a:spcPct val="100000"/>
              </a:lnSpc>
              <a:spcBef>
                <a:spcPts val="0"/>
              </a:spcBef>
              <a:spcAft>
                <a:spcPts val="0"/>
              </a:spcAft>
              <a:buClr>
                <a:srgbClr val="00AF50"/>
              </a:buClr>
              <a:buSzPts val="3600"/>
              <a:buFont typeface="Calibri"/>
              <a:buNone/>
            </a:pPr>
            <a:r>
              <a:rPr lang="en-US" sz="3600">
                <a:solidFill>
                  <a:srgbClr val="00AF50"/>
                </a:solidFill>
                <a:latin typeface="Calibri"/>
                <a:ea typeface="Calibri"/>
                <a:cs typeface="Calibri"/>
                <a:sym typeface="Calibri"/>
              </a:rPr>
              <a:t>“WHO </a:t>
            </a:r>
            <a:r>
              <a:rPr lang="en-US" sz="3600">
                <a:solidFill>
                  <a:srgbClr val="00AF50"/>
                </a:solidFill>
              </a:rPr>
              <a:t>YA GONNA </a:t>
            </a:r>
            <a:r>
              <a:rPr lang="en-US" sz="3600">
                <a:solidFill>
                  <a:srgbClr val="00AF50"/>
                </a:solidFill>
                <a:latin typeface="Calibri"/>
                <a:ea typeface="Calibri"/>
                <a:cs typeface="Calibri"/>
                <a:sym typeface="Calibri"/>
              </a:rPr>
              <a:t>CALL”</a:t>
            </a:r>
            <a:endParaRPr sz="3600">
              <a:latin typeface="Calibri"/>
              <a:ea typeface="Calibri"/>
              <a:cs typeface="Calibri"/>
              <a:sym typeface="Calibri"/>
            </a:endParaRPr>
          </a:p>
        </p:txBody>
      </p:sp>
      <p:sp>
        <p:nvSpPr>
          <p:cNvPr id="371" name="Google Shape;371;p11"/>
          <p:cNvSpPr txBox="1"/>
          <p:nvPr/>
        </p:nvSpPr>
        <p:spPr>
          <a:xfrm>
            <a:off x="448767" y="1836712"/>
            <a:ext cx="11367900" cy="4571400"/>
          </a:xfrm>
          <a:prstGeom prst="rect">
            <a:avLst/>
          </a:prstGeom>
          <a:noFill/>
          <a:ln>
            <a:noFill/>
          </a:ln>
        </p:spPr>
        <p:txBody>
          <a:bodyPr spcFirstLastPara="1" wrap="square" lIns="0" tIns="0" rIns="0" bIns="0" anchor="t" anchorCtr="0">
            <a:spAutoFit/>
          </a:bodyPr>
          <a:lstStyle/>
          <a:p>
            <a:pPr marL="355600" marR="226695" lvl="0" indent="-342900" algn="l" rtl="0">
              <a:lnSpc>
                <a:spcPct val="100000"/>
              </a:lnSpc>
              <a:spcBef>
                <a:spcPts val="0"/>
              </a:spcBef>
              <a:spcAft>
                <a:spcPts val="0"/>
              </a:spcAft>
              <a:buClr>
                <a:srgbClr val="001F5F"/>
              </a:buClr>
              <a:buSzPts val="2400"/>
              <a:buFont typeface="Arial"/>
              <a:buChar char="•"/>
            </a:pPr>
            <a:r>
              <a:rPr lang="en-US" sz="2400" b="1">
                <a:solidFill>
                  <a:srgbClr val="001F5F"/>
                </a:solidFill>
                <a:latin typeface="Calibri"/>
                <a:ea typeface="Calibri"/>
                <a:cs typeface="Calibri"/>
                <a:sym typeface="Calibri"/>
              </a:rPr>
              <a:t>Just because some school buildings are closed, it does not mean ACCES-VR Providers cannot</a:t>
            </a:r>
            <a:r>
              <a:rPr lang="en-US" sz="2400">
                <a:solidFill>
                  <a:schemeClr val="dk1"/>
                </a:solidFill>
                <a:latin typeface="Calibri"/>
                <a:ea typeface="Calibri"/>
                <a:cs typeface="Calibri"/>
                <a:sym typeface="Calibri"/>
              </a:rPr>
              <a:t> </a:t>
            </a:r>
            <a:r>
              <a:rPr lang="en-US" sz="2400" b="1">
                <a:solidFill>
                  <a:srgbClr val="001F5F"/>
                </a:solidFill>
                <a:latin typeface="Calibri"/>
                <a:ea typeface="Calibri"/>
                <a:cs typeface="Calibri"/>
                <a:sym typeface="Calibri"/>
              </a:rPr>
              <a:t>continue to provide </a:t>
            </a:r>
            <a:r>
              <a:rPr lang="en-US" sz="2400" b="1" u="sng">
                <a:solidFill>
                  <a:srgbClr val="001F5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Pre-ETS </a:t>
            </a:r>
            <a:r>
              <a:rPr lang="en-US" sz="2400" b="1">
                <a:solidFill>
                  <a:srgbClr val="001F5F"/>
                </a:solidFill>
                <a:latin typeface="Calibri"/>
                <a:ea typeface="Calibri"/>
                <a:cs typeface="Calibri"/>
                <a:sym typeface="Calibri"/>
              </a:rPr>
              <a:t>services to students</a:t>
            </a:r>
            <a:endParaRPr sz="2400">
              <a:solidFill>
                <a:schemeClr val="dk1"/>
              </a:solidFill>
              <a:latin typeface="Calibri"/>
              <a:ea typeface="Calibri"/>
              <a:cs typeface="Calibri"/>
              <a:sym typeface="Calibri"/>
            </a:endParaRPr>
          </a:p>
          <a:p>
            <a:pPr marL="355600" marR="238759" lvl="0" indent="-342900" algn="l" rtl="0">
              <a:lnSpc>
                <a:spcPct val="100000"/>
              </a:lnSpc>
              <a:spcBef>
                <a:spcPts val="1150"/>
              </a:spcBef>
              <a:spcAft>
                <a:spcPts val="0"/>
              </a:spcAft>
              <a:buClr>
                <a:srgbClr val="001F5F"/>
              </a:buClr>
              <a:buSzPts val="2400"/>
              <a:buFont typeface="Arial"/>
              <a:buChar char="•"/>
            </a:pPr>
            <a:r>
              <a:rPr lang="en-US" sz="2400" b="1">
                <a:solidFill>
                  <a:srgbClr val="001F5F"/>
                </a:solidFill>
                <a:latin typeface="Calibri"/>
                <a:ea typeface="Calibri"/>
                <a:cs typeface="Calibri"/>
                <a:sym typeface="Calibri"/>
              </a:rPr>
              <a:t>If schools are open in some capacity teachers are encouraged to reach out to their ACCES-VR</a:t>
            </a:r>
            <a:r>
              <a:rPr lang="en-US" sz="2400">
                <a:solidFill>
                  <a:schemeClr val="dk1"/>
                </a:solidFill>
                <a:latin typeface="Calibri"/>
                <a:ea typeface="Calibri"/>
                <a:cs typeface="Calibri"/>
                <a:sym typeface="Calibri"/>
              </a:rPr>
              <a:t> </a:t>
            </a:r>
            <a:r>
              <a:rPr lang="en-US" sz="2400" b="1">
                <a:solidFill>
                  <a:srgbClr val="001F5F"/>
                </a:solidFill>
                <a:latin typeface="Calibri"/>
                <a:ea typeface="Calibri"/>
                <a:cs typeface="Calibri"/>
                <a:sym typeface="Calibri"/>
              </a:rPr>
              <a:t>points of contact to help them find ways to connect with students:</a:t>
            </a:r>
            <a:endParaRPr sz="2400">
              <a:solidFill>
                <a:schemeClr val="dk1"/>
              </a:solidFill>
              <a:latin typeface="Calibri"/>
              <a:ea typeface="Calibri"/>
              <a:cs typeface="Calibri"/>
              <a:sym typeface="Calibri"/>
            </a:endParaRPr>
          </a:p>
          <a:p>
            <a:pPr marL="754380" marR="5080" lvl="1" indent="-342900" algn="l" rtl="0">
              <a:lnSpc>
                <a:spcPct val="100000"/>
              </a:lnSpc>
              <a:spcBef>
                <a:spcPts val="509"/>
              </a:spcBef>
              <a:spcAft>
                <a:spcPts val="0"/>
              </a:spcAft>
              <a:buClr>
                <a:srgbClr val="001F5F"/>
              </a:buClr>
              <a:buSzPts val="2000"/>
              <a:buFont typeface="Arial"/>
              <a:buChar char="•"/>
            </a:pPr>
            <a:r>
              <a:rPr lang="en-US" sz="2000" b="0" i="0" u="none" strike="noStrike" cap="none">
                <a:solidFill>
                  <a:srgbClr val="001F5F"/>
                </a:solidFill>
                <a:latin typeface="Calibri"/>
                <a:ea typeface="Calibri"/>
                <a:cs typeface="Calibri"/>
                <a:sym typeface="Calibri"/>
              </a:rPr>
              <a:t>Teachers are the trusted source with families – solicit their help in getting paperwork and communicating with parents/families so they can understand and support the services you are offering</a:t>
            </a:r>
            <a:endParaRPr sz="2000" b="0" i="0" u="none" strike="noStrike" cap="none">
              <a:solidFill>
                <a:schemeClr val="dk1"/>
              </a:solidFill>
              <a:latin typeface="Calibri"/>
              <a:ea typeface="Calibri"/>
              <a:cs typeface="Calibri"/>
              <a:sym typeface="Calibri"/>
            </a:endParaRPr>
          </a:p>
          <a:p>
            <a:pPr marL="754380" marR="0" lvl="1" indent="-342900" algn="l" rtl="0">
              <a:lnSpc>
                <a:spcPct val="100000"/>
              </a:lnSpc>
              <a:spcBef>
                <a:spcPts val="1630"/>
              </a:spcBef>
              <a:spcAft>
                <a:spcPts val="0"/>
              </a:spcAft>
              <a:buClr>
                <a:srgbClr val="001F5F"/>
              </a:buClr>
              <a:buSzPts val="2000"/>
              <a:buFont typeface="Arial"/>
              <a:buChar char="•"/>
            </a:pPr>
            <a:r>
              <a:rPr lang="en-US" sz="2000" b="0" i="0" u="none" strike="noStrike" cap="none">
                <a:solidFill>
                  <a:srgbClr val="001F5F"/>
                </a:solidFill>
                <a:latin typeface="Calibri"/>
                <a:ea typeface="Calibri"/>
                <a:cs typeface="Calibri"/>
                <a:sym typeface="Calibri"/>
              </a:rPr>
              <a:t>Communicate with ACCES-VR provider if there is a scheduled day or scheduled times students are to be</a:t>
            </a:r>
            <a:endParaRPr sz="2000" b="0" i="0" u="none" strike="noStrike" cap="none">
              <a:solidFill>
                <a:schemeClr val="dk1"/>
              </a:solidFill>
              <a:latin typeface="Calibri"/>
              <a:ea typeface="Calibri"/>
              <a:cs typeface="Calibri"/>
              <a:sym typeface="Calibri"/>
            </a:endParaRPr>
          </a:p>
          <a:p>
            <a:pPr marL="754380" marR="0" lvl="0" indent="0" algn="l" rtl="0">
              <a:lnSpc>
                <a:spcPct val="100000"/>
              </a:lnSpc>
              <a:spcBef>
                <a:spcPts val="0"/>
              </a:spcBef>
              <a:spcAft>
                <a:spcPts val="0"/>
              </a:spcAft>
              <a:buNone/>
            </a:pPr>
            <a:r>
              <a:rPr lang="en-US" sz="2000">
                <a:solidFill>
                  <a:srgbClr val="001F5F"/>
                </a:solidFill>
                <a:latin typeface="Calibri"/>
                <a:ea typeface="Calibri"/>
                <a:cs typeface="Calibri"/>
                <a:sym typeface="Calibri"/>
              </a:rPr>
              <a:t>available, and if “classroom time” could be shared or coordinated</a:t>
            </a:r>
            <a:endParaRPr sz="2000">
              <a:solidFill>
                <a:schemeClr val="dk1"/>
              </a:solidFill>
              <a:latin typeface="Calibri"/>
              <a:ea typeface="Calibri"/>
              <a:cs typeface="Calibri"/>
              <a:sym typeface="Calibri"/>
            </a:endParaRPr>
          </a:p>
          <a:p>
            <a:pPr marL="754380" marR="322580" lvl="1" indent="-342900" algn="l" rtl="0">
              <a:lnSpc>
                <a:spcPct val="100000"/>
              </a:lnSpc>
              <a:spcBef>
                <a:spcPts val="1630"/>
              </a:spcBef>
              <a:spcAft>
                <a:spcPts val="0"/>
              </a:spcAft>
              <a:buClr>
                <a:srgbClr val="001F5F"/>
              </a:buClr>
              <a:buSzPts val="2000"/>
              <a:buFont typeface="Arial"/>
              <a:buChar char="•"/>
            </a:pPr>
            <a:r>
              <a:rPr lang="en-US" sz="2000" b="0" i="0" u="none" strike="noStrike" cap="none">
                <a:solidFill>
                  <a:srgbClr val="001F5F"/>
                </a:solidFill>
                <a:latin typeface="Calibri"/>
                <a:ea typeface="Calibri"/>
                <a:cs typeface="Calibri"/>
                <a:sym typeface="Calibri"/>
              </a:rPr>
              <a:t>Communicate with ACCES- VR provider on how students are submitting assignments </a:t>
            </a:r>
            <a:r>
              <a:rPr lang="en-US" sz="2000">
                <a:solidFill>
                  <a:srgbClr val="001F5F"/>
                </a:solidFill>
                <a:latin typeface="Calibri"/>
                <a:ea typeface="Calibri"/>
                <a:cs typeface="Calibri"/>
                <a:sym typeface="Calibri"/>
              </a:rPr>
              <a:t>online</a:t>
            </a:r>
            <a:r>
              <a:rPr lang="en-US" sz="2000" b="0" i="0" u="none" strike="noStrike" cap="none">
                <a:solidFill>
                  <a:srgbClr val="001F5F"/>
                </a:solidFill>
                <a:latin typeface="Calibri"/>
                <a:ea typeface="Calibri"/>
                <a:cs typeface="Calibri"/>
                <a:sym typeface="Calibri"/>
              </a:rPr>
              <a:t>, and if those methods could be used to share homework assignments or activities assigned by ACCES- VR in the delivery of WBLE</a:t>
            </a:r>
            <a:endParaRPr sz="2000" b="0" i="0" u="none" strike="noStrike" cap="none">
              <a:solidFill>
                <a:schemeClr val="dk1"/>
              </a:solidFill>
              <a:latin typeface="Calibri"/>
              <a:ea typeface="Calibri"/>
              <a:cs typeface="Calibri"/>
              <a:sym typeface="Calibri"/>
            </a:endParaRPr>
          </a:p>
        </p:txBody>
      </p:sp>
      <p:sp>
        <p:nvSpPr>
          <p:cNvPr id="372" name="Google Shape;372;p11">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374" name="Google Shape;374;p1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85800" y="177393"/>
            <a:ext cx="4562475" cy="895350"/>
          </a:xfrm>
          <a:prstGeom prst="rect">
            <a:avLst/>
          </a:prstGeom>
          <a:noFill/>
          <a:ln>
            <a:noFill/>
          </a:ln>
        </p:spPr>
      </p:pic>
      <p:sp>
        <p:nvSpPr>
          <p:cNvPr id="375" name="Google Shape;375;p11"/>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2"/>
          <p:cNvSpPr txBox="1"/>
          <p:nvPr/>
        </p:nvSpPr>
        <p:spPr>
          <a:xfrm>
            <a:off x="2667000" y="1271225"/>
            <a:ext cx="6875834" cy="553998"/>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3600" b="1" dirty="0">
                <a:solidFill>
                  <a:srgbClr val="00AF50"/>
                </a:solidFill>
                <a:latin typeface="Calibri"/>
                <a:ea typeface="Calibri"/>
                <a:cs typeface="Calibri"/>
                <a:sym typeface="Calibri"/>
              </a:rPr>
              <a:t>Students Without Remote Access</a:t>
            </a:r>
            <a:endParaRPr sz="3600" dirty="0">
              <a:solidFill>
                <a:schemeClr val="dk1"/>
              </a:solidFill>
              <a:latin typeface="Calibri"/>
              <a:ea typeface="Calibri"/>
              <a:cs typeface="Calibri"/>
              <a:sym typeface="Calibri"/>
            </a:endParaRPr>
          </a:p>
        </p:txBody>
      </p:sp>
      <p:sp>
        <p:nvSpPr>
          <p:cNvPr id="381" name="Google Shape;381;p12"/>
          <p:cNvSpPr txBox="1"/>
          <p:nvPr/>
        </p:nvSpPr>
        <p:spPr>
          <a:xfrm>
            <a:off x="688057" y="2043268"/>
            <a:ext cx="10967720" cy="3493264"/>
          </a:xfrm>
          <a:prstGeom prst="rect">
            <a:avLst/>
          </a:prstGeom>
          <a:noFill/>
          <a:ln>
            <a:noFill/>
          </a:ln>
        </p:spPr>
        <p:txBody>
          <a:bodyPr spcFirstLastPara="1" wrap="square" lIns="0" tIns="0" rIns="0" bIns="0" anchor="t" anchorCtr="0">
            <a:spAutoFit/>
          </a:bodyPr>
          <a:lstStyle/>
          <a:p>
            <a:pPr marL="247015" marR="383540" lvl="0" indent="-234315" algn="l" rtl="0">
              <a:lnSpc>
                <a:spcPct val="100000"/>
              </a:lnSpc>
              <a:spcBef>
                <a:spcPts val="0"/>
              </a:spcBef>
              <a:spcAft>
                <a:spcPts val="0"/>
              </a:spcAft>
              <a:buClr>
                <a:srgbClr val="001F5F"/>
              </a:buClr>
              <a:buSzPts val="2300"/>
              <a:buFont typeface="Arial"/>
              <a:buChar char="•"/>
            </a:pPr>
            <a:r>
              <a:rPr lang="en-US" sz="2300">
                <a:solidFill>
                  <a:srgbClr val="001F5F"/>
                </a:solidFill>
                <a:latin typeface="Calibri"/>
                <a:ea typeface="Calibri"/>
                <a:cs typeface="Calibri"/>
                <a:sym typeface="Calibri"/>
              </a:rPr>
              <a:t>Determine who will be responsible for providing WBLE virtually to students who do not have remote access</a:t>
            </a:r>
            <a:endParaRPr sz="2300">
              <a:solidFill>
                <a:schemeClr val="dk1"/>
              </a:solidFill>
              <a:latin typeface="Calibri"/>
              <a:ea typeface="Calibri"/>
              <a:cs typeface="Calibri"/>
              <a:sym typeface="Calibri"/>
            </a:endParaRPr>
          </a:p>
          <a:p>
            <a:pPr marL="247015" marR="0" lvl="0" indent="-234315" algn="l" rtl="0">
              <a:lnSpc>
                <a:spcPct val="100000"/>
              </a:lnSpc>
              <a:spcBef>
                <a:spcPts val="550"/>
              </a:spcBef>
              <a:spcAft>
                <a:spcPts val="0"/>
              </a:spcAft>
              <a:buClr>
                <a:srgbClr val="001F5F"/>
              </a:buClr>
              <a:buSzPts val="2300"/>
              <a:buFont typeface="Arial"/>
              <a:buChar char="•"/>
            </a:pPr>
            <a:r>
              <a:rPr lang="en-US" sz="2300">
                <a:solidFill>
                  <a:srgbClr val="001F5F"/>
                </a:solidFill>
                <a:latin typeface="Calibri"/>
                <a:ea typeface="Calibri"/>
                <a:cs typeface="Calibri"/>
                <a:sym typeface="Calibri"/>
              </a:rPr>
              <a:t>Work with the school to determine how students without remote access are participating</a:t>
            </a:r>
            <a:endParaRPr sz="2300">
              <a:solidFill>
                <a:schemeClr val="dk1"/>
              </a:solidFill>
              <a:latin typeface="Calibri"/>
              <a:ea typeface="Calibri"/>
              <a:cs typeface="Calibri"/>
              <a:sym typeface="Calibri"/>
            </a:endParaRPr>
          </a:p>
          <a:p>
            <a:pPr marL="247015" marR="5080" lvl="0" indent="-234315" algn="l" rtl="0">
              <a:lnSpc>
                <a:spcPct val="100000"/>
              </a:lnSpc>
              <a:spcBef>
                <a:spcPts val="550"/>
              </a:spcBef>
              <a:spcAft>
                <a:spcPts val="0"/>
              </a:spcAft>
              <a:buClr>
                <a:srgbClr val="001F5F"/>
              </a:buClr>
              <a:buSzPts val="2300"/>
              <a:buFont typeface="Arial"/>
              <a:buChar char="•"/>
            </a:pPr>
            <a:r>
              <a:rPr lang="en-US" sz="2300">
                <a:solidFill>
                  <a:srgbClr val="001F5F"/>
                </a:solidFill>
                <a:latin typeface="Calibri"/>
                <a:ea typeface="Calibri"/>
                <a:cs typeface="Calibri"/>
                <a:sym typeface="Calibri"/>
              </a:rPr>
              <a:t>If a student doesn't have internet but has a laptop, you could put WBLE activities/modules or activities on jump/flash drives, and these could be mailed directly to the student or distributed to the students using the same delivery method as the school.</a:t>
            </a:r>
            <a:endParaRPr sz="2300">
              <a:solidFill>
                <a:schemeClr val="dk1"/>
              </a:solidFill>
              <a:latin typeface="Calibri"/>
              <a:ea typeface="Calibri"/>
              <a:cs typeface="Calibri"/>
              <a:sym typeface="Calibri"/>
            </a:endParaRPr>
          </a:p>
          <a:p>
            <a:pPr marL="247015" marR="612775" lvl="0" indent="-234315" algn="l" rtl="0">
              <a:lnSpc>
                <a:spcPct val="100000"/>
              </a:lnSpc>
              <a:spcBef>
                <a:spcPts val="550"/>
              </a:spcBef>
              <a:spcAft>
                <a:spcPts val="0"/>
              </a:spcAft>
              <a:buClr>
                <a:srgbClr val="001F5F"/>
              </a:buClr>
              <a:buSzPts val="2300"/>
              <a:buFont typeface="Arial"/>
              <a:buChar char="•"/>
            </a:pPr>
            <a:r>
              <a:rPr lang="en-US" sz="2300">
                <a:solidFill>
                  <a:srgbClr val="001F5F"/>
                </a:solidFill>
                <a:latin typeface="Calibri"/>
                <a:ea typeface="Calibri"/>
                <a:cs typeface="Calibri"/>
                <a:sym typeface="Calibri"/>
              </a:rPr>
              <a:t>Can alter curriculum and activity assignments to paper/pencil, and use the phone to follow up.</a:t>
            </a:r>
            <a:endParaRPr sz="2300">
              <a:solidFill>
                <a:schemeClr val="dk1"/>
              </a:solidFill>
              <a:latin typeface="Calibri"/>
              <a:ea typeface="Calibri"/>
              <a:cs typeface="Calibri"/>
              <a:sym typeface="Calibri"/>
            </a:endParaRPr>
          </a:p>
          <a:p>
            <a:pPr marL="12700" marR="210184" lvl="0" indent="0" algn="l" rtl="0">
              <a:lnSpc>
                <a:spcPct val="100000"/>
              </a:lnSpc>
              <a:spcBef>
                <a:spcPts val="550"/>
              </a:spcBef>
              <a:spcAft>
                <a:spcPts val="0"/>
              </a:spcAft>
              <a:buNone/>
            </a:pPr>
            <a:endParaRPr sz="2300">
              <a:solidFill>
                <a:schemeClr val="dk1"/>
              </a:solidFill>
              <a:latin typeface="Calibri"/>
              <a:ea typeface="Calibri"/>
              <a:cs typeface="Calibri"/>
              <a:sym typeface="Calibri"/>
            </a:endParaRPr>
          </a:p>
        </p:txBody>
      </p:sp>
      <p:sp>
        <p:nvSpPr>
          <p:cNvPr id="382" name="Google Shape;382;p12">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384" name="Google Shape;384;p1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2413" y="289443"/>
            <a:ext cx="4562475" cy="895350"/>
          </a:xfrm>
          <a:prstGeom prst="rect">
            <a:avLst/>
          </a:prstGeom>
          <a:noFill/>
          <a:ln>
            <a:noFill/>
          </a:ln>
        </p:spPr>
      </p:pic>
      <p:sp>
        <p:nvSpPr>
          <p:cNvPr id="385" name="Google Shape;385;p12"/>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3"/>
          <p:cNvSpPr txBox="1"/>
          <p:nvPr/>
        </p:nvSpPr>
        <p:spPr>
          <a:xfrm>
            <a:off x="1912213" y="2245318"/>
            <a:ext cx="8224008" cy="1354217"/>
          </a:xfrm>
          <a:prstGeom prst="rect">
            <a:avLst/>
          </a:prstGeom>
          <a:noFill/>
          <a:ln>
            <a:noFill/>
          </a:ln>
        </p:spPr>
        <p:txBody>
          <a:bodyPr spcFirstLastPara="1" wrap="square" lIns="0" tIns="0" rIns="0" bIns="0" anchor="t" anchorCtr="0">
            <a:spAutoFit/>
          </a:bodyPr>
          <a:lstStyle/>
          <a:p>
            <a:pPr marL="1421130" marR="5080" lvl="0" indent="-1409065" algn="l" rtl="0">
              <a:lnSpc>
                <a:spcPct val="100000"/>
              </a:lnSpc>
              <a:spcBef>
                <a:spcPts val="0"/>
              </a:spcBef>
              <a:spcAft>
                <a:spcPts val="0"/>
              </a:spcAft>
              <a:buNone/>
            </a:pPr>
            <a:r>
              <a:rPr lang="en-US" sz="4400" dirty="0">
                <a:solidFill>
                  <a:srgbClr val="00AF50"/>
                </a:solidFill>
                <a:latin typeface="Calibri"/>
                <a:ea typeface="Calibri"/>
                <a:cs typeface="Calibri"/>
                <a:sym typeface="Calibri"/>
              </a:rPr>
              <a:t>Activities for Remote Work-based Learning Experiences</a:t>
            </a:r>
            <a:endParaRPr sz="4400" dirty="0">
              <a:solidFill>
                <a:schemeClr val="dk1"/>
              </a:solidFill>
              <a:latin typeface="Calibri"/>
              <a:ea typeface="Calibri"/>
              <a:cs typeface="Calibri"/>
              <a:sym typeface="Calibri"/>
            </a:endParaRPr>
          </a:p>
        </p:txBody>
      </p:sp>
      <p:sp>
        <p:nvSpPr>
          <p:cNvPr id="391" name="Google Shape;391;p13">
            <a:extLst>
              <a:ext uri="{C183D7F6-B498-43B3-948B-1728B52AA6E4}">
                <adec:decorative xmlns:adec="http://schemas.microsoft.com/office/drawing/2017/decorative" val="1"/>
              </a:ext>
            </a:extLst>
          </p:cNvPr>
          <p:cNvSpPr/>
          <p:nvPr/>
        </p:nvSpPr>
        <p:spPr>
          <a:xfrm>
            <a:off x="7986776" y="420446"/>
            <a:ext cx="3582797" cy="80929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92" name="Google Shape;392;p13" descr="Confused person surrounded by books"/>
          <p:cNvSpPr/>
          <p:nvPr/>
        </p:nvSpPr>
        <p:spPr>
          <a:xfrm>
            <a:off x="3922395" y="3910898"/>
            <a:ext cx="3441954" cy="193395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394" name="Google Shape;394;p1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801874" y="377418"/>
            <a:ext cx="4562475" cy="895350"/>
          </a:xfrm>
          <a:prstGeom prst="rect">
            <a:avLst/>
          </a:prstGeom>
          <a:noFill/>
          <a:ln>
            <a:noFill/>
          </a:ln>
        </p:spPr>
      </p:pic>
      <p:sp>
        <p:nvSpPr>
          <p:cNvPr id="395" name="Google Shape;395;p1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p>
            <a:pPr marL="102870" lvl="0" indent="0" algn="r" rtl="0">
              <a:lnSpc>
                <a:spcPct val="100000"/>
              </a:lnSpc>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4"/>
          <p:cNvSpPr txBox="1">
            <a:spLocks noGrp="1"/>
          </p:cNvSpPr>
          <p:nvPr>
            <p:ph type="title"/>
          </p:nvPr>
        </p:nvSpPr>
        <p:spPr>
          <a:xfrm>
            <a:off x="762000" y="1570513"/>
            <a:ext cx="10364451" cy="553998"/>
          </a:xfrm>
          <a:prstGeom prst="rect">
            <a:avLst/>
          </a:prstGeom>
          <a:noFill/>
          <a:ln>
            <a:noFill/>
          </a:ln>
        </p:spPr>
        <p:txBody>
          <a:bodyPr spcFirstLastPara="1" wrap="square" lIns="0" tIns="0" rIns="0" bIns="0" anchor="ctr" anchorCtr="0">
            <a:spAutoFit/>
          </a:bodyPr>
          <a:lstStyle/>
          <a:p>
            <a:pPr marL="1126490" lvl="0" indent="0" algn="l" rtl="0">
              <a:lnSpc>
                <a:spcPct val="100000"/>
              </a:lnSpc>
              <a:spcBef>
                <a:spcPts val="0"/>
              </a:spcBef>
              <a:spcAft>
                <a:spcPts val="0"/>
              </a:spcAft>
              <a:buClr>
                <a:srgbClr val="0000FF"/>
              </a:buClr>
              <a:buSzPts val="3600"/>
              <a:buFont typeface="Calibri"/>
              <a:buNone/>
            </a:pPr>
            <a:r>
              <a:rPr lang="en-US" sz="3600" u="sng">
                <a:solidFill>
                  <a:srgbClr val="0000FF"/>
                </a:solidFill>
                <a:hlinkClick r:id="rId3">
                  <a:extLst>
                    <a:ext uri="{A12FA001-AC4F-418D-AE19-62706E023703}">
                      <ahyp:hlinkClr xmlns:ahyp="http://schemas.microsoft.com/office/drawing/2018/hyperlinkcolor" val="tx"/>
                    </a:ext>
                  </a:extLst>
                </a:hlinkClick>
              </a:rPr>
              <a:t>T-FOLIO</a:t>
            </a:r>
            <a:r>
              <a:rPr lang="en-US" sz="3600">
                <a:solidFill>
                  <a:srgbClr val="009539"/>
                </a:solidFill>
              </a:rPr>
              <a:t>: </a:t>
            </a:r>
            <a:r>
              <a:rPr lang="en-US" sz="3600">
                <a:solidFill>
                  <a:srgbClr val="00AF50"/>
                </a:solidFill>
              </a:rPr>
              <a:t>WORK-BASED LEARNING EXPERIENCES</a:t>
            </a:r>
            <a:endParaRPr sz="3600"/>
          </a:p>
        </p:txBody>
      </p:sp>
      <p:sp>
        <p:nvSpPr>
          <p:cNvPr id="401" name="Google Shape;401;p14" descr="Screen shot of T-Folio website"/>
          <p:cNvSpPr/>
          <p:nvPr/>
        </p:nvSpPr>
        <p:spPr>
          <a:xfrm>
            <a:off x="2280879" y="2413198"/>
            <a:ext cx="7583209" cy="398761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02" name="Google Shape;402;p14">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03" name="Google Shape;403;p14"/>
          <p:cNvSpPr/>
          <p:nvPr/>
        </p:nvSpPr>
        <p:spPr>
          <a:xfrm>
            <a:off x="0" y="0"/>
            <a:ext cx="12192000" cy="6858000"/>
          </a:xfrm>
          <a:custGeom>
            <a:avLst/>
            <a:gdLst/>
            <a:ahLst/>
            <a:cxnLst/>
            <a:rect l="l" t="t" r="r" b="b"/>
            <a:pathLst>
              <a:path w="12192000" h="6858000" extrusionOk="0">
                <a:moveTo>
                  <a:pt x="0" y="6858000"/>
                </a:moveTo>
                <a:lnTo>
                  <a:pt x="12191746" y="6858000"/>
                </a:lnTo>
                <a:lnTo>
                  <a:pt x="12191746" y="0"/>
                </a:lnTo>
                <a:lnTo>
                  <a:pt x="0" y="0"/>
                </a:lnTo>
                <a:lnTo>
                  <a:pt x="0" y="6858000"/>
                </a:lnTo>
                <a:close/>
              </a:path>
            </a:pathLst>
          </a:custGeom>
          <a:noFill/>
          <a:ln w="243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r>
              <a:rPr lang="en-US" sz="1800" u="sng">
                <a:solidFill>
                  <a:schemeClr val="hlink"/>
                </a:solidFill>
                <a:latin typeface="Twentieth Century"/>
                <a:ea typeface="Twentieth Century"/>
                <a:cs typeface="Twentieth Century"/>
                <a:sym typeface="Twentieth Century"/>
                <a:hlinkClick r:id="rId6"/>
              </a:rPr>
              <a:t>T-</a:t>
            </a: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404" name="Google Shape;404;p14">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1066800" y="129667"/>
            <a:ext cx="4562475" cy="895350"/>
          </a:xfrm>
          <a:prstGeom prst="rect">
            <a:avLst/>
          </a:prstGeom>
          <a:noFill/>
          <a:ln>
            <a:noFill/>
          </a:ln>
        </p:spPr>
      </p:pic>
      <p:sp>
        <p:nvSpPr>
          <p:cNvPr id="405" name="Google Shape;405;p14"/>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5"/>
          <p:cNvSpPr txBox="1">
            <a:spLocks noGrp="1"/>
          </p:cNvSpPr>
          <p:nvPr>
            <p:ph type="title"/>
          </p:nvPr>
        </p:nvSpPr>
        <p:spPr>
          <a:xfrm>
            <a:off x="913775" y="1176681"/>
            <a:ext cx="10364451" cy="479849"/>
          </a:xfrm>
          <a:prstGeom prst="rect">
            <a:avLst/>
          </a:prstGeom>
          <a:noFill/>
          <a:ln>
            <a:noFill/>
          </a:ln>
        </p:spPr>
        <p:txBody>
          <a:bodyPr spcFirstLastPara="1" wrap="square" lIns="0" tIns="48475" rIns="0" bIns="0" anchor="ctr" anchorCtr="0">
            <a:spAutoFit/>
          </a:bodyPr>
          <a:lstStyle/>
          <a:p>
            <a:pPr marL="1884679" lvl="0" indent="0" algn="l" rtl="0">
              <a:lnSpc>
                <a:spcPct val="100000"/>
              </a:lnSpc>
              <a:spcBef>
                <a:spcPts val="0"/>
              </a:spcBef>
              <a:spcAft>
                <a:spcPts val="0"/>
              </a:spcAft>
              <a:buClr>
                <a:srgbClr val="00AF50"/>
              </a:buClr>
              <a:buSzPts val="2800"/>
              <a:buFont typeface="Calibri"/>
              <a:buNone/>
            </a:pPr>
            <a:r>
              <a:rPr lang="en-US" sz="2800">
                <a:solidFill>
                  <a:srgbClr val="00AF50"/>
                </a:solidFill>
              </a:rPr>
              <a:t>REMOTE JOB SHADOWING AND WORK-SITE TOURS</a:t>
            </a:r>
            <a:endParaRPr/>
          </a:p>
        </p:txBody>
      </p:sp>
      <p:sp>
        <p:nvSpPr>
          <p:cNvPr id="411" name="Google Shape;411;p15">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12" name="Google Shape;412;p15"/>
          <p:cNvSpPr txBox="1"/>
          <p:nvPr/>
        </p:nvSpPr>
        <p:spPr>
          <a:xfrm>
            <a:off x="651154" y="1682893"/>
            <a:ext cx="11083645" cy="4888518"/>
          </a:xfrm>
          <a:prstGeom prst="rect">
            <a:avLst/>
          </a:prstGeom>
          <a:noFill/>
          <a:ln>
            <a:noFill/>
          </a:ln>
        </p:spPr>
        <p:txBody>
          <a:bodyPr spcFirstLastPara="1" wrap="square" lIns="0" tIns="0" rIns="0" bIns="0" anchor="t" anchorCtr="0">
            <a:spAutoFit/>
          </a:bodyPr>
          <a:lstStyle/>
          <a:p>
            <a:pPr marL="355600" marR="5080" lvl="0" indent="-342900" algn="l" rtl="0">
              <a:lnSpc>
                <a:spcPct val="108000"/>
              </a:lnSpc>
              <a:spcBef>
                <a:spcPts val="0"/>
              </a:spcBef>
              <a:spcAft>
                <a:spcPts val="0"/>
              </a:spcAft>
              <a:buClr>
                <a:srgbClr val="001F5F"/>
              </a:buClr>
              <a:buSzPts val="2000"/>
              <a:buFont typeface="Arial"/>
              <a:buChar char="•"/>
            </a:pPr>
            <a:r>
              <a:rPr lang="en-US" sz="2000">
                <a:solidFill>
                  <a:srgbClr val="001F5F"/>
                </a:solidFill>
                <a:latin typeface="Calibri"/>
                <a:ea typeface="Calibri"/>
                <a:cs typeface="Calibri"/>
                <a:sym typeface="Calibri"/>
              </a:rPr>
              <a:t>To supplement existing on-line work-based learning curricula, we encourage partnering with American Job Centers to identify employers willing to participate in virtual job shadowing (even if business is not currently open) using phone video/facetime, etc.</a:t>
            </a:r>
            <a:endParaRPr sz="2000">
              <a:solidFill>
                <a:schemeClr val="dk1"/>
              </a:solidFill>
              <a:latin typeface="Calibri"/>
              <a:ea typeface="Calibri"/>
              <a:cs typeface="Calibri"/>
              <a:sym typeface="Calibri"/>
            </a:endParaRPr>
          </a:p>
          <a:p>
            <a:pPr marL="355600" marR="5080" lvl="0" indent="-342900" algn="l" rtl="0">
              <a:lnSpc>
                <a:spcPct val="108000"/>
              </a:lnSpc>
              <a:spcBef>
                <a:spcPts val="1535"/>
              </a:spcBef>
              <a:spcAft>
                <a:spcPts val="0"/>
              </a:spcAft>
              <a:buClr>
                <a:srgbClr val="001F5F"/>
              </a:buClr>
              <a:buSzPts val="2000"/>
              <a:buFont typeface="Arial"/>
              <a:buChar char="•"/>
            </a:pPr>
            <a:r>
              <a:rPr lang="en-US" sz="2000">
                <a:solidFill>
                  <a:srgbClr val="001F5F"/>
                </a:solidFill>
                <a:latin typeface="Calibri"/>
                <a:ea typeface="Calibri"/>
                <a:cs typeface="Calibri"/>
                <a:sym typeface="Calibri"/>
              </a:rPr>
              <a:t>Employers start by introducing themselves and explaining the work that their company does followed by an interactive discussion if possible with the student about their own interests and what they would like to do and learn during the job shadow. If job shadow is not able to be conducted live, discussion with the student can occur after they watch the recorded video.</a:t>
            </a:r>
            <a:endParaRPr sz="2000">
              <a:solidFill>
                <a:schemeClr val="dk1"/>
              </a:solidFill>
              <a:latin typeface="Calibri"/>
              <a:ea typeface="Calibri"/>
              <a:cs typeface="Calibri"/>
              <a:sym typeface="Calibri"/>
            </a:endParaRPr>
          </a:p>
          <a:p>
            <a:pPr marL="355600" marR="0" lvl="0" indent="-342900" algn="l" rtl="0">
              <a:lnSpc>
                <a:spcPct val="114000"/>
              </a:lnSpc>
              <a:spcBef>
                <a:spcPts val="1265"/>
              </a:spcBef>
              <a:spcAft>
                <a:spcPts val="0"/>
              </a:spcAft>
              <a:buClr>
                <a:srgbClr val="001F5F"/>
              </a:buClr>
              <a:buSzPts val="2000"/>
              <a:buFont typeface="Arial"/>
              <a:buChar char="•"/>
            </a:pPr>
            <a:r>
              <a:rPr lang="en-US" sz="2000">
                <a:solidFill>
                  <a:srgbClr val="001F5F"/>
                </a:solidFill>
                <a:latin typeface="Calibri"/>
                <a:ea typeface="Calibri"/>
                <a:cs typeface="Calibri"/>
                <a:sym typeface="Calibri"/>
              </a:rPr>
              <a:t>Employers can provide a virtual workplace tour, introduce the student to employees that may be on-</a:t>
            </a:r>
            <a:endParaRPr sz="2000">
              <a:solidFill>
                <a:schemeClr val="dk1"/>
              </a:solidFill>
              <a:latin typeface="Calibri"/>
              <a:ea typeface="Calibri"/>
              <a:cs typeface="Calibri"/>
              <a:sym typeface="Calibri"/>
            </a:endParaRPr>
          </a:p>
          <a:p>
            <a:pPr marL="355600" marR="0" lvl="0" indent="0" algn="l" rtl="0">
              <a:lnSpc>
                <a:spcPct val="114000"/>
              </a:lnSpc>
              <a:spcBef>
                <a:spcPts val="0"/>
              </a:spcBef>
              <a:spcAft>
                <a:spcPts val="0"/>
              </a:spcAft>
              <a:buNone/>
            </a:pPr>
            <a:r>
              <a:rPr lang="en-US" sz="2000">
                <a:solidFill>
                  <a:srgbClr val="001F5F"/>
                </a:solidFill>
                <a:latin typeface="Calibri"/>
                <a:ea typeface="Calibri"/>
                <a:cs typeface="Calibri"/>
                <a:sym typeface="Calibri"/>
              </a:rPr>
              <a:t>site, and/or explain the job duties of employees.</a:t>
            </a:r>
            <a:endParaRPr sz="2000">
              <a:solidFill>
                <a:schemeClr val="dk1"/>
              </a:solidFill>
              <a:latin typeface="Calibri"/>
              <a:ea typeface="Calibri"/>
              <a:cs typeface="Calibri"/>
              <a:sym typeface="Calibri"/>
            </a:endParaRPr>
          </a:p>
          <a:p>
            <a:pPr marL="355600" marR="544195" lvl="0" indent="-342900" algn="l" rtl="0">
              <a:lnSpc>
                <a:spcPct val="108000"/>
              </a:lnSpc>
              <a:spcBef>
                <a:spcPts val="1565"/>
              </a:spcBef>
              <a:spcAft>
                <a:spcPts val="0"/>
              </a:spcAft>
              <a:buClr>
                <a:srgbClr val="001F5F"/>
              </a:buClr>
              <a:buSzPts val="2000"/>
              <a:buFont typeface="Arial"/>
              <a:buChar char="•"/>
            </a:pPr>
            <a:r>
              <a:rPr lang="en-US" sz="2000">
                <a:solidFill>
                  <a:srgbClr val="001F5F"/>
                </a:solidFill>
                <a:latin typeface="Calibri"/>
                <a:ea typeface="Calibri"/>
                <a:cs typeface="Calibri"/>
                <a:sym typeface="Calibri"/>
              </a:rPr>
              <a:t>Employers can also explain and demonstrate their own work tasks and encourage opportunities, when appropriate, for the student to think about and identify related work tasks at home.</a:t>
            </a:r>
            <a:endParaRPr sz="2000">
              <a:solidFill>
                <a:schemeClr val="dk1"/>
              </a:solidFill>
              <a:latin typeface="Calibri"/>
              <a:ea typeface="Calibri"/>
              <a:cs typeface="Calibri"/>
              <a:sym typeface="Calibri"/>
            </a:endParaRPr>
          </a:p>
          <a:p>
            <a:pPr marL="355600" marR="0" lvl="0" indent="-342900" algn="l" rtl="0">
              <a:lnSpc>
                <a:spcPct val="114000"/>
              </a:lnSpc>
              <a:spcBef>
                <a:spcPts val="1265"/>
              </a:spcBef>
              <a:spcAft>
                <a:spcPts val="0"/>
              </a:spcAft>
              <a:buClr>
                <a:srgbClr val="001F5F"/>
              </a:buClr>
              <a:buSzPts val="2000"/>
              <a:buFont typeface="Arial"/>
              <a:buChar char="•"/>
            </a:pPr>
            <a:r>
              <a:rPr lang="en-US" sz="2000">
                <a:solidFill>
                  <a:srgbClr val="001F5F"/>
                </a:solidFill>
                <a:latin typeface="Calibri"/>
                <a:ea typeface="Calibri"/>
                <a:cs typeface="Calibri"/>
                <a:sym typeface="Calibri"/>
              </a:rPr>
              <a:t>Students should be encouraged and given time to ask any questions they have about the workplace</a:t>
            </a:r>
            <a:endParaRPr sz="2000">
              <a:solidFill>
                <a:schemeClr val="dk1"/>
              </a:solidFill>
              <a:latin typeface="Calibri"/>
              <a:ea typeface="Calibri"/>
              <a:cs typeface="Calibri"/>
              <a:sym typeface="Calibri"/>
            </a:endParaRPr>
          </a:p>
          <a:p>
            <a:pPr marL="355600" marR="0" lvl="0" indent="0" algn="l" rtl="0">
              <a:lnSpc>
                <a:spcPct val="114000"/>
              </a:lnSpc>
              <a:spcBef>
                <a:spcPts val="0"/>
              </a:spcBef>
              <a:spcAft>
                <a:spcPts val="0"/>
              </a:spcAft>
              <a:buNone/>
            </a:pPr>
            <a:r>
              <a:rPr lang="en-US" sz="2000">
                <a:solidFill>
                  <a:srgbClr val="001F5F"/>
                </a:solidFill>
                <a:latin typeface="Calibri"/>
                <a:ea typeface="Calibri"/>
                <a:cs typeface="Calibri"/>
                <a:sym typeface="Calibri"/>
              </a:rPr>
              <a:t>and the work that employees do.</a:t>
            </a:r>
            <a:endParaRPr sz="2000">
              <a:solidFill>
                <a:srgbClr val="001F5F"/>
              </a:solidFill>
              <a:latin typeface="Calibri"/>
              <a:ea typeface="Calibri"/>
              <a:cs typeface="Calibri"/>
              <a:sym typeface="Calibri"/>
            </a:endParaRPr>
          </a:p>
          <a:p>
            <a:pPr marL="2673350" marR="0" lvl="0" indent="0" algn="l" rtl="0">
              <a:lnSpc>
                <a:spcPct val="100000"/>
              </a:lnSpc>
              <a:spcBef>
                <a:spcPts val="1505"/>
              </a:spcBef>
              <a:spcAft>
                <a:spcPts val="0"/>
              </a:spcAft>
              <a:buNone/>
            </a:pPr>
            <a:r>
              <a:rPr lang="en-US" sz="1600" b="1" u="sng">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adapted from www.ncwd-youth.info/innovative-strategies</a:t>
            </a:r>
            <a:endParaRPr sz="1600">
              <a:solidFill>
                <a:srgbClr val="0070C0"/>
              </a:solidFill>
              <a:latin typeface="Calibri"/>
              <a:ea typeface="Calibri"/>
              <a:cs typeface="Calibri"/>
              <a:sym typeface="Calibri"/>
            </a:endParaRPr>
          </a:p>
        </p:txBody>
      </p:sp>
      <p:pic>
        <p:nvPicPr>
          <p:cNvPr id="414" name="Google Shape;414;p1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51154" y="140666"/>
            <a:ext cx="4562475" cy="895350"/>
          </a:xfrm>
          <a:prstGeom prst="rect">
            <a:avLst/>
          </a:prstGeom>
          <a:noFill/>
          <a:ln>
            <a:noFill/>
          </a:ln>
        </p:spPr>
      </p:pic>
      <p:sp>
        <p:nvSpPr>
          <p:cNvPr id="415" name="Google Shape;415;p15"/>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6"/>
          <p:cNvSpPr txBox="1">
            <a:spLocks noGrp="1"/>
          </p:cNvSpPr>
          <p:nvPr>
            <p:ph type="title"/>
          </p:nvPr>
        </p:nvSpPr>
        <p:spPr>
          <a:xfrm>
            <a:off x="913775" y="1162818"/>
            <a:ext cx="10364451" cy="507574"/>
          </a:xfrm>
          <a:prstGeom prst="rect">
            <a:avLst/>
          </a:prstGeom>
          <a:noFill/>
          <a:ln>
            <a:noFill/>
          </a:ln>
        </p:spPr>
        <p:txBody>
          <a:bodyPr spcFirstLastPara="1" wrap="square" lIns="0" tIns="136900" rIns="0" bIns="0" anchor="ctr" anchorCtr="0">
            <a:spAutoFit/>
          </a:bodyPr>
          <a:lstStyle/>
          <a:p>
            <a:pPr marL="439419" lvl="0" indent="0" algn="ctr" rtl="0">
              <a:lnSpc>
                <a:spcPct val="100000"/>
              </a:lnSpc>
              <a:spcBef>
                <a:spcPts val="0"/>
              </a:spcBef>
              <a:spcAft>
                <a:spcPts val="0"/>
              </a:spcAft>
              <a:buClr>
                <a:srgbClr val="00AF50"/>
              </a:buClr>
              <a:buSzPts val="2400"/>
              <a:buFont typeface="Calibri"/>
              <a:buNone/>
            </a:pPr>
            <a:r>
              <a:rPr lang="en-US" sz="2400">
                <a:solidFill>
                  <a:srgbClr val="00AF50"/>
                </a:solidFill>
              </a:rPr>
              <a:t>STRUCTURED ASSIGNMENTS TO MAXIMIZE WBLE IN A GROUP SETTING</a:t>
            </a:r>
            <a:endParaRPr/>
          </a:p>
        </p:txBody>
      </p:sp>
      <p:sp>
        <p:nvSpPr>
          <p:cNvPr id="421" name="Google Shape;421;p16"/>
          <p:cNvSpPr txBox="1">
            <a:spLocks noGrp="1"/>
          </p:cNvSpPr>
          <p:nvPr>
            <p:ph type="body" idx="1"/>
          </p:nvPr>
        </p:nvSpPr>
        <p:spPr>
          <a:xfrm>
            <a:off x="1021181" y="1834043"/>
            <a:ext cx="10364400" cy="4845600"/>
          </a:xfrm>
          <a:prstGeom prst="rect">
            <a:avLst/>
          </a:prstGeom>
          <a:noFill/>
          <a:ln>
            <a:noFill/>
          </a:ln>
        </p:spPr>
        <p:txBody>
          <a:bodyPr spcFirstLastPara="1" wrap="square" lIns="0" tIns="0" rIns="0" bIns="0" anchor="t" anchorCtr="0">
            <a:spAutoFit/>
          </a:bodyPr>
          <a:lstStyle/>
          <a:p>
            <a:pPr marL="403860" marR="264160" lvl="0" indent="-342900" algn="l" rtl="0">
              <a:lnSpc>
                <a:spcPct val="80000"/>
              </a:lnSpc>
              <a:spcBef>
                <a:spcPts val="0"/>
              </a:spcBef>
              <a:spcAft>
                <a:spcPts val="0"/>
              </a:spcAft>
              <a:buClr>
                <a:srgbClr val="001F5F"/>
              </a:buClr>
              <a:buSzPts val="2400"/>
              <a:buFont typeface="Arial"/>
              <a:buChar char="•"/>
            </a:pPr>
            <a:r>
              <a:rPr lang="en-US" sz="2400" cap="none"/>
              <a:t>During job shadowing, students can benefit from assignments that encourage them to gather information from what they see, hear, and do during the activity and think critically about how the experience connects to their career interests and goals.</a:t>
            </a:r>
            <a:endParaRPr/>
          </a:p>
          <a:p>
            <a:pPr marL="403860" marR="875030" lvl="0" indent="-342900" algn="l" rtl="0">
              <a:lnSpc>
                <a:spcPct val="100000"/>
              </a:lnSpc>
              <a:spcBef>
                <a:spcPts val="2020"/>
              </a:spcBef>
              <a:spcAft>
                <a:spcPts val="0"/>
              </a:spcAft>
              <a:buClr>
                <a:srgbClr val="001F5F"/>
              </a:buClr>
              <a:buSzPts val="2400"/>
              <a:buFont typeface="Arial"/>
              <a:buChar char="•"/>
            </a:pPr>
            <a:r>
              <a:rPr lang="en-US" sz="2400" cap="none"/>
              <a:t>For example, to provide structure to the job shadowing experience, ask the student to complete a virtual career scavenger hunt activity.</a:t>
            </a:r>
            <a:endParaRPr/>
          </a:p>
          <a:p>
            <a:pPr marL="403860" marR="5080" lvl="0" indent="-342900" algn="l" rtl="0">
              <a:lnSpc>
                <a:spcPct val="80000"/>
              </a:lnSpc>
              <a:spcBef>
                <a:spcPts val="2060"/>
              </a:spcBef>
              <a:spcAft>
                <a:spcPts val="0"/>
              </a:spcAft>
              <a:buClr>
                <a:srgbClr val="001F5F"/>
              </a:buClr>
              <a:buSzPts val="2400"/>
              <a:buFont typeface="Arial"/>
              <a:buChar char="•"/>
            </a:pPr>
            <a:r>
              <a:rPr lang="en-US" sz="2400" cap="none"/>
              <a:t>This assignment is used primarily for group shadowing experiences and requires students to work as a team to answer the scavenger hunt questions. This could be done virtually in a group chat or zoom meeting room. Think about what type of reward they could receive for achieving the goal of answering all the questions.</a:t>
            </a:r>
            <a:endParaRPr/>
          </a:p>
          <a:p>
            <a:pPr marL="403860" lvl="0" indent="-342900" algn="l" rtl="0">
              <a:lnSpc>
                <a:spcPct val="100000"/>
              </a:lnSpc>
              <a:spcBef>
                <a:spcPts val="1440"/>
              </a:spcBef>
              <a:spcAft>
                <a:spcPts val="0"/>
              </a:spcAft>
              <a:buClr>
                <a:srgbClr val="001F5F"/>
              </a:buClr>
              <a:buSzPts val="2400"/>
              <a:buFont typeface="Arial"/>
              <a:buChar char="•"/>
            </a:pPr>
            <a:r>
              <a:rPr lang="en-US" sz="2400" cap="none"/>
              <a:t>This provides an opportunity for students to develop </a:t>
            </a:r>
            <a:r>
              <a:rPr lang="en-US" sz="2400"/>
              <a:t>teamwork</a:t>
            </a:r>
            <a:r>
              <a:rPr lang="en-US" sz="2400" cap="none"/>
              <a:t> skills, one of the many soft skills that employers look for in new employees.</a:t>
            </a:r>
            <a:endParaRPr sz="2400" cap="none"/>
          </a:p>
        </p:txBody>
      </p:sp>
      <p:sp>
        <p:nvSpPr>
          <p:cNvPr id="422" name="Google Shape;422;p16">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24" name="Google Shape;424;p16"/>
          <p:cNvSpPr txBox="1"/>
          <p:nvPr/>
        </p:nvSpPr>
        <p:spPr>
          <a:xfrm>
            <a:off x="1698825" y="1048384"/>
            <a:ext cx="7543800" cy="246300"/>
          </a:xfrm>
          <a:prstGeom prst="rect">
            <a:avLst/>
          </a:prstGeom>
          <a:noFill/>
          <a:ln>
            <a:noFill/>
          </a:ln>
        </p:spPr>
        <p:txBody>
          <a:bodyPr spcFirstLastPara="1" wrap="square" lIns="0" tIns="0" rIns="0" bIns="0" anchor="t" anchorCtr="0">
            <a:spAutoFit/>
          </a:bodyPr>
          <a:lstStyle/>
          <a:p>
            <a:pPr marL="2303145" marR="0" lvl="0" indent="0" algn="l" rtl="0">
              <a:lnSpc>
                <a:spcPct val="100000"/>
              </a:lnSpc>
              <a:spcBef>
                <a:spcPts val="0"/>
              </a:spcBef>
              <a:spcAft>
                <a:spcPts val="0"/>
              </a:spcAft>
              <a:buNone/>
            </a:pPr>
            <a:r>
              <a:rPr lang="en-US" sz="1600" b="1" u="sng">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adapted from www.ncwd-youth.info/innovative-strategies</a:t>
            </a:r>
            <a:endParaRPr sz="1600">
              <a:solidFill>
                <a:srgbClr val="0070C0"/>
              </a:solidFill>
              <a:latin typeface="Calibri"/>
              <a:ea typeface="Calibri"/>
              <a:cs typeface="Calibri"/>
              <a:sym typeface="Calibri"/>
            </a:endParaRPr>
          </a:p>
        </p:txBody>
      </p:sp>
      <p:pic>
        <p:nvPicPr>
          <p:cNvPr id="425" name="Google Shape;425;p1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85800" y="153020"/>
            <a:ext cx="4562475" cy="895350"/>
          </a:xfrm>
          <a:prstGeom prst="rect">
            <a:avLst/>
          </a:prstGeom>
          <a:noFill/>
          <a:ln>
            <a:noFill/>
          </a:ln>
        </p:spPr>
      </p:pic>
      <p:sp>
        <p:nvSpPr>
          <p:cNvPr id="426" name="Google Shape;426;p16"/>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7"/>
          <p:cNvSpPr txBox="1">
            <a:spLocks noGrp="1"/>
          </p:cNvSpPr>
          <p:nvPr>
            <p:ph type="title"/>
          </p:nvPr>
        </p:nvSpPr>
        <p:spPr>
          <a:xfrm>
            <a:off x="381000" y="1033805"/>
            <a:ext cx="10440025" cy="753770"/>
          </a:xfrm>
          <a:prstGeom prst="rect">
            <a:avLst/>
          </a:prstGeom>
          <a:noFill/>
          <a:ln>
            <a:noFill/>
          </a:ln>
        </p:spPr>
        <p:txBody>
          <a:bodyPr spcFirstLastPara="1" wrap="square" lIns="0" tIns="75900" rIns="0" bIns="0" anchor="ctr" anchorCtr="0">
            <a:spAutoFit/>
          </a:bodyPr>
          <a:lstStyle/>
          <a:p>
            <a:pPr marL="2145030" lvl="0" indent="0" algn="ctr" rtl="0">
              <a:lnSpc>
                <a:spcPct val="100000"/>
              </a:lnSpc>
              <a:spcBef>
                <a:spcPts val="0"/>
              </a:spcBef>
              <a:spcAft>
                <a:spcPts val="0"/>
              </a:spcAft>
              <a:buClr>
                <a:srgbClr val="00AF50"/>
              </a:buClr>
              <a:buSzPts val="4400"/>
              <a:buFont typeface="Calibri"/>
              <a:buNone/>
            </a:pPr>
            <a:r>
              <a:rPr lang="en-US" sz="4400">
                <a:solidFill>
                  <a:srgbClr val="00AF50"/>
                </a:solidFill>
              </a:rPr>
              <a:t>JOB SHADOWING SELF-REFLECTION</a:t>
            </a:r>
            <a:endParaRPr sz="4400"/>
          </a:p>
        </p:txBody>
      </p:sp>
      <p:sp>
        <p:nvSpPr>
          <p:cNvPr id="432" name="Google Shape;432;p17">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33" name="Google Shape;433;p17"/>
          <p:cNvSpPr txBox="1"/>
          <p:nvPr/>
        </p:nvSpPr>
        <p:spPr>
          <a:xfrm>
            <a:off x="678281" y="1889268"/>
            <a:ext cx="10788000" cy="4390800"/>
          </a:xfrm>
          <a:prstGeom prst="rect">
            <a:avLst/>
          </a:prstGeom>
          <a:noFill/>
          <a:ln>
            <a:noFill/>
          </a:ln>
        </p:spPr>
        <p:txBody>
          <a:bodyPr spcFirstLastPara="1" wrap="square" lIns="0" tIns="0" rIns="0" bIns="0" anchor="t" anchorCtr="0">
            <a:spAutoFit/>
          </a:bodyPr>
          <a:lstStyle/>
          <a:p>
            <a:pPr marL="355600" marR="165735" lvl="0" indent="-342900" algn="l" rtl="0">
              <a:lnSpc>
                <a:spcPct val="80000"/>
              </a:lnSpc>
              <a:spcBef>
                <a:spcPts val="0"/>
              </a:spcBef>
              <a:spcAft>
                <a:spcPts val="0"/>
              </a:spcAft>
              <a:buClr>
                <a:srgbClr val="001F5F"/>
              </a:buClr>
              <a:buSzPts val="1900"/>
              <a:buFont typeface="Arial"/>
              <a:buChar char="•"/>
            </a:pPr>
            <a:r>
              <a:rPr lang="en-US" sz="1900">
                <a:solidFill>
                  <a:srgbClr val="001F5F"/>
                </a:solidFill>
                <a:latin typeface="Calibri"/>
                <a:ea typeface="Calibri"/>
                <a:cs typeface="Calibri"/>
                <a:sym typeface="Calibri"/>
              </a:rPr>
              <a:t>Have the student complete a student evaluation form online, via text, or mail with questions about what they learned and how they will apply the new information to career planning. Student can email, text or mail evaluation form back, and this can be used as documentation of student participation and progress.</a:t>
            </a:r>
            <a:endParaRPr sz="1900">
              <a:solidFill>
                <a:schemeClr val="dk1"/>
              </a:solidFill>
              <a:latin typeface="Calibri"/>
              <a:ea typeface="Calibri"/>
              <a:cs typeface="Calibri"/>
              <a:sym typeface="Calibri"/>
            </a:endParaRPr>
          </a:p>
          <a:p>
            <a:pPr marL="355600" marR="0" lvl="0" indent="-342900" algn="l" rtl="0">
              <a:lnSpc>
                <a:spcPct val="100000"/>
              </a:lnSpc>
              <a:spcBef>
                <a:spcPts val="1080"/>
              </a:spcBef>
              <a:spcAft>
                <a:spcPts val="0"/>
              </a:spcAft>
              <a:buClr>
                <a:srgbClr val="001F5F"/>
              </a:buClr>
              <a:buSzPts val="1900"/>
              <a:buFont typeface="Arial"/>
              <a:buChar char="•"/>
            </a:pPr>
            <a:r>
              <a:rPr lang="en-US" sz="1900">
                <a:solidFill>
                  <a:srgbClr val="001F5F"/>
                </a:solidFill>
                <a:latin typeface="Calibri"/>
                <a:ea typeface="Calibri"/>
                <a:cs typeface="Calibri"/>
                <a:sym typeface="Calibri"/>
              </a:rPr>
              <a:t>The job shadowing evaluation form should include various reflection questions to include:</a:t>
            </a:r>
            <a:endParaRPr sz="1900">
              <a:solidFill>
                <a:schemeClr val="dk1"/>
              </a:solidFill>
              <a:latin typeface="Calibri"/>
              <a:ea typeface="Calibri"/>
              <a:cs typeface="Calibri"/>
              <a:sym typeface="Calibri"/>
            </a:endParaRPr>
          </a:p>
          <a:p>
            <a:pPr marL="756285" marR="0" lvl="1" indent="-286385" algn="l" rtl="0">
              <a:lnSpc>
                <a:spcPct val="102368"/>
              </a:lnSpc>
              <a:spcBef>
                <a:spcPts val="5"/>
              </a:spcBef>
              <a:spcAft>
                <a:spcPts val="0"/>
              </a:spcAft>
              <a:buClr>
                <a:srgbClr val="001F5F"/>
              </a:buClr>
              <a:buSzPts val="1900"/>
              <a:buFont typeface="Arial"/>
              <a:buChar char="–"/>
            </a:pPr>
            <a:r>
              <a:rPr lang="en-US" sz="1900" b="0" i="0" u="none" strike="noStrike" cap="none">
                <a:solidFill>
                  <a:srgbClr val="001F5F"/>
                </a:solidFill>
                <a:latin typeface="Calibri"/>
                <a:ea typeface="Calibri"/>
                <a:cs typeface="Calibri"/>
                <a:sym typeface="Calibri"/>
              </a:rPr>
              <a:t>what they learned about the job they shadowed including basic duties, work hours, and the type of</a:t>
            </a:r>
            <a:endParaRPr sz="1900" b="0" i="0" u="none" strike="noStrike" cap="none">
              <a:solidFill>
                <a:schemeClr val="dk1"/>
              </a:solidFill>
              <a:latin typeface="Calibri"/>
              <a:ea typeface="Calibri"/>
              <a:cs typeface="Calibri"/>
              <a:sym typeface="Calibri"/>
            </a:endParaRPr>
          </a:p>
          <a:p>
            <a:pPr marL="756285" marR="0" lvl="0" indent="0" algn="l" rtl="0">
              <a:lnSpc>
                <a:spcPct val="102368"/>
              </a:lnSpc>
              <a:spcBef>
                <a:spcPts val="0"/>
              </a:spcBef>
              <a:spcAft>
                <a:spcPts val="0"/>
              </a:spcAft>
              <a:buNone/>
            </a:pPr>
            <a:r>
              <a:rPr lang="en-US" sz="1900">
                <a:solidFill>
                  <a:srgbClr val="001F5F"/>
                </a:solidFill>
                <a:latin typeface="Calibri"/>
                <a:ea typeface="Calibri"/>
                <a:cs typeface="Calibri"/>
                <a:sym typeface="Calibri"/>
              </a:rPr>
              <a:t>education and training needed for the job</a:t>
            </a:r>
            <a:endParaRPr sz="1900">
              <a:solidFill>
                <a:schemeClr val="dk1"/>
              </a:solidFill>
              <a:latin typeface="Calibri"/>
              <a:ea typeface="Calibri"/>
              <a:cs typeface="Calibri"/>
              <a:sym typeface="Calibri"/>
            </a:endParaRPr>
          </a:p>
          <a:p>
            <a:pPr marL="756285" marR="0" lvl="1" indent="-286385" algn="l" rtl="0">
              <a:lnSpc>
                <a:spcPct val="100000"/>
              </a:lnSpc>
              <a:spcBef>
                <a:spcPts val="0"/>
              </a:spcBef>
              <a:spcAft>
                <a:spcPts val="0"/>
              </a:spcAft>
              <a:buClr>
                <a:srgbClr val="001F5F"/>
              </a:buClr>
              <a:buSzPts val="1900"/>
              <a:buFont typeface="Arial"/>
              <a:buChar char="–"/>
            </a:pPr>
            <a:r>
              <a:rPr lang="en-US" sz="1900" b="0" i="0" u="none" strike="noStrike" cap="none">
                <a:solidFill>
                  <a:srgbClr val="001F5F"/>
                </a:solidFill>
                <a:latin typeface="Calibri"/>
                <a:ea typeface="Calibri"/>
                <a:cs typeface="Calibri"/>
                <a:sym typeface="Calibri"/>
              </a:rPr>
              <a:t>what they liked and didn’t like about the job and whether they would consider pursuing it as a career</a:t>
            </a:r>
            <a:endParaRPr sz="1900" b="0" i="0" u="none" strike="noStrike" cap="none">
              <a:solidFill>
                <a:schemeClr val="dk1"/>
              </a:solidFill>
              <a:latin typeface="Calibri"/>
              <a:ea typeface="Calibri"/>
              <a:cs typeface="Calibri"/>
              <a:sym typeface="Calibri"/>
            </a:endParaRPr>
          </a:p>
          <a:p>
            <a:pPr marL="756285" marR="0" lvl="1" indent="-286385" algn="l" rtl="0">
              <a:lnSpc>
                <a:spcPct val="100000"/>
              </a:lnSpc>
              <a:spcBef>
                <a:spcPts val="0"/>
              </a:spcBef>
              <a:spcAft>
                <a:spcPts val="0"/>
              </a:spcAft>
              <a:buClr>
                <a:srgbClr val="001F5F"/>
              </a:buClr>
              <a:buSzPts val="1900"/>
              <a:buFont typeface="Arial"/>
              <a:buChar char="–"/>
            </a:pPr>
            <a:r>
              <a:rPr lang="en-US" sz="1900" b="0" i="0" u="none" strike="noStrike" cap="none">
                <a:solidFill>
                  <a:srgbClr val="001F5F"/>
                </a:solidFill>
                <a:latin typeface="Calibri"/>
                <a:ea typeface="Calibri"/>
                <a:cs typeface="Calibri"/>
                <a:sym typeface="Calibri"/>
              </a:rPr>
              <a:t>what other ideas for careers may have arisen as a result of the job shadowing experience</a:t>
            </a:r>
            <a:endParaRPr sz="1900" b="0" i="0" u="none" strike="noStrike" cap="none">
              <a:solidFill>
                <a:schemeClr val="dk1"/>
              </a:solidFill>
              <a:latin typeface="Calibri"/>
              <a:ea typeface="Calibri"/>
              <a:cs typeface="Calibri"/>
              <a:sym typeface="Calibri"/>
            </a:endParaRPr>
          </a:p>
          <a:p>
            <a:pPr marL="756285" marR="0" lvl="1" indent="-286385" algn="l" rtl="0">
              <a:lnSpc>
                <a:spcPct val="100000"/>
              </a:lnSpc>
              <a:spcBef>
                <a:spcPts val="0"/>
              </a:spcBef>
              <a:spcAft>
                <a:spcPts val="0"/>
              </a:spcAft>
              <a:buClr>
                <a:srgbClr val="001F5F"/>
              </a:buClr>
              <a:buSzPts val="1900"/>
              <a:buFont typeface="Arial"/>
              <a:buChar char="–"/>
            </a:pPr>
            <a:r>
              <a:rPr lang="en-US" sz="1900" b="0" i="0" u="none" strike="noStrike" cap="none">
                <a:solidFill>
                  <a:srgbClr val="001F5F"/>
                </a:solidFill>
                <a:latin typeface="Calibri"/>
                <a:ea typeface="Calibri"/>
                <a:cs typeface="Calibri"/>
                <a:sym typeface="Calibri"/>
              </a:rPr>
              <a:t>suggestions for improving the experience</a:t>
            </a:r>
            <a:endParaRPr sz="1900" b="0" i="0" u="none" strike="noStrike" cap="none">
              <a:solidFill>
                <a:schemeClr val="dk1"/>
              </a:solidFill>
              <a:latin typeface="Calibri"/>
              <a:ea typeface="Calibri"/>
              <a:cs typeface="Calibri"/>
              <a:sym typeface="Calibri"/>
            </a:endParaRPr>
          </a:p>
          <a:p>
            <a:pPr marL="352425" marR="5080" lvl="0" indent="-339725" algn="just" rtl="0">
              <a:lnSpc>
                <a:spcPct val="80000"/>
              </a:lnSpc>
              <a:spcBef>
                <a:spcPts val="1455"/>
              </a:spcBef>
              <a:spcAft>
                <a:spcPts val="0"/>
              </a:spcAft>
              <a:buClr>
                <a:srgbClr val="001F5F"/>
              </a:buClr>
              <a:buSzPts val="1900"/>
              <a:buFont typeface="Arial"/>
              <a:buChar char="•"/>
            </a:pPr>
            <a:r>
              <a:rPr lang="en-US" sz="1900">
                <a:solidFill>
                  <a:srgbClr val="001F5F"/>
                </a:solidFill>
                <a:latin typeface="Calibri"/>
                <a:ea typeface="Calibri"/>
                <a:cs typeface="Calibri"/>
                <a:sym typeface="Calibri"/>
              </a:rPr>
              <a:t>After the job shadowing experience, discuss these questions and others with the student to help them decide what next steps to take to further explore their interests or pursue their career and education goals.</a:t>
            </a:r>
            <a:endParaRPr sz="1900">
              <a:solidFill>
                <a:schemeClr val="dk1"/>
              </a:solidFill>
              <a:latin typeface="Calibri"/>
              <a:ea typeface="Calibri"/>
              <a:cs typeface="Calibri"/>
              <a:sym typeface="Calibri"/>
            </a:endParaRPr>
          </a:p>
          <a:p>
            <a:pPr marL="352425" marR="0" lvl="0" indent="-339725" algn="l" rtl="0">
              <a:lnSpc>
                <a:spcPct val="100000"/>
              </a:lnSpc>
              <a:spcBef>
                <a:spcPts val="1080"/>
              </a:spcBef>
              <a:spcAft>
                <a:spcPts val="0"/>
              </a:spcAft>
              <a:buClr>
                <a:srgbClr val="001F5F"/>
              </a:buClr>
              <a:buSzPts val="1900"/>
              <a:buFont typeface="Arial"/>
              <a:buChar char="•"/>
            </a:pPr>
            <a:r>
              <a:rPr lang="en-US" sz="1900">
                <a:solidFill>
                  <a:srgbClr val="001F5F"/>
                </a:solidFill>
                <a:latin typeface="Calibri"/>
                <a:ea typeface="Calibri"/>
                <a:cs typeface="Calibri"/>
                <a:sym typeface="Calibri"/>
              </a:rPr>
              <a:t>Self-reflection is also a great activity to do on-line with the parent/family.</a:t>
            </a:r>
            <a:endParaRPr sz="1900">
              <a:solidFill>
                <a:schemeClr val="dk1"/>
              </a:solidFill>
              <a:latin typeface="Calibri"/>
              <a:ea typeface="Calibri"/>
              <a:cs typeface="Calibri"/>
              <a:sym typeface="Calibri"/>
            </a:endParaRPr>
          </a:p>
          <a:p>
            <a:pPr marL="2646045" marR="0" lvl="0" indent="0" algn="l" rtl="0">
              <a:lnSpc>
                <a:spcPct val="100000"/>
              </a:lnSpc>
              <a:spcBef>
                <a:spcPts val="1680"/>
              </a:spcBef>
              <a:spcAft>
                <a:spcPts val="0"/>
              </a:spcAft>
              <a:buNone/>
            </a:pPr>
            <a:r>
              <a:rPr lang="en-US" sz="1600" b="1" u="sng">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adapted from www.ncwd-youth.info/innovative-strategies</a:t>
            </a:r>
            <a:endParaRPr sz="1600">
              <a:solidFill>
                <a:srgbClr val="0070C0"/>
              </a:solidFill>
              <a:latin typeface="Calibri"/>
              <a:ea typeface="Calibri"/>
              <a:cs typeface="Calibri"/>
              <a:sym typeface="Calibri"/>
            </a:endParaRPr>
          </a:p>
        </p:txBody>
      </p:sp>
      <p:pic>
        <p:nvPicPr>
          <p:cNvPr id="435" name="Google Shape;435;p1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49833" y="230606"/>
            <a:ext cx="4562475" cy="895350"/>
          </a:xfrm>
          <a:prstGeom prst="rect">
            <a:avLst/>
          </a:prstGeom>
          <a:noFill/>
          <a:ln>
            <a:noFill/>
          </a:ln>
        </p:spPr>
      </p:pic>
      <p:sp>
        <p:nvSpPr>
          <p:cNvPr id="436" name="Google Shape;436;p17"/>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8"/>
          <p:cNvSpPr txBox="1"/>
          <p:nvPr/>
        </p:nvSpPr>
        <p:spPr>
          <a:xfrm>
            <a:off x="2013627" y="1119530"/>
            <a:ext cx="5986992" cy="615553"/>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4000" b="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Online Career Tours</a:t>
            </a:r>
            <a:endParaRPr sz="4000" dirty="0">
              <a:solidFill>
                <a:schemeClr val="dk1"/>
              </a:solidFill>
              <a:latin typeface="Calibri"/>
              <a:ea typeface="Calibri"/>
              <a:cs typeface="Calibri"/>
              <a:sym typeface="Calibri"/>
            </a:endParaRPr>
          </a:p>
        </p:txBody>
      </p:sp>
      <p:sp>
        <p:nvSpPr>
          <p:cNvPr id="442" name="Google Shape;442;p18" descr="Screen shot of Career Tours website"/>
          <p:cNvSpPr/>
          <p:nvPr/>
        </p:nvSpPr>
        <p:spPr>
          <a:xfrm>
            <a:off x="406400" y="2362198"/>
            <a:ext cx="4936998" cy="440372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43" name="Google Shape;443;p18"/>
          <p:cNvSpPr txBox="1"/>
          <p:nvPr/>
        </p:nvSpPr>
        <p:spPr>
          <a:xfrm>
            <a:off x="5994400" y="1837942"/>
            <a:ext cx="5791200" cy="4928235"/>
          </a:xfrm>
          <a:prstGeom prst="rect">
            <a:avLst/>
          </a:prstGeom>
          <a:noFill/>
          <a:ln>
            <a:noFill/>
          </a:ln>
        </p:spPr>
        <p:txBody>
          <a:bodyPr spcFirstLastPara="1" wrap="square" lIns="0" tIns="0" rIns="0" bIns="0" anchor="t" anchorCtr="0">
            <a:spAutoFit/>
          </a:bodyPr>
          <a:lstStyle/>
          <a:p>
            <a:pPr marL="0" marR="489584" lvl="0" indent="0" algn="r" rtl="0">
              <a:lnSpc>
                <a:spcPct val="100000"/>
              </a:lnSpc>
              <a:spcBef>
                <a:spcPts val="0"/>
              </a:spcBef>
              <a:spcAft>
                <a:spcPts val="0"/>
              </a:spcAft>
              <a:buNone/>
            </a:pPr>
            <a:r>
              <a:rPr lang="en-US" sz="1200" b="1">
                <a:solidFill>
                  <a:srgbClr val="FFFFFF"/>
                </a:solidFill>
                <a:latin typeface="Calibri"/>
                <a:ea typeface="Calibri"/>
                <a:cs typeface="Calibri"/>
                <a:sym typeface="Calibri"/>
              </a:rPr>
              <a:t>36</a:t>
            </a:r>
            <a:endParaRPr sz="1200">
              <a:solidFill>
                <a:schemeClr val="dk1"/>
              </a:solidFill>
              <a:latin typeface="Calibri"/>
              <a:ea typeface="Calibri"/>
              <a:cs typeface="Calibri"/>
              <a:sym typeface="Calibri"/>
            </a:endParaRPr>
          </a:p>
        </p:txBody>
      </p:sp>
      <p:sp>
        <p:nvSpPr>
          <p:cNvPr id="444" name="Google Shape;444;p18" descr="Screenshot of Career Tours website"/>
          <p:cNvSpPr/>
          <p:nvPr/>
        </p:nvSpPr>
        <p:spPr>
          <a:xfrm>
            <a:off x="5994400" y="1837942"/>
            <a:ext cx="5791200" cy="492798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45" name="Google Shape;445;p18">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447" name="Google Shape;447;p18">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406400" y="129667"/>
            <a:ext cx="4562475" cy="895350"/>
          </a:xfrm>
          <a:prstGeom prst="rect">
            <a:avLst/>
          </a:prstGeom>
          <a:noFill/>
          <a:ln>
            <a:noFill/>
          </a:ln>
        </p:spPr>
      </p:pic>
      <p:sp>
        <p:nvSpPr>
          <p:cNvPr id="448" name="Google Shape;448;p18"/>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9"/>
          <p:cNvSpPr txBox="1">
            <a:spLocks noGrp="1"/>
          </p:cNvSpPr>
          <p:nvPr>
            <p:ph type="title"/>
          </p:nvPr>
        </p:nvSpPr>
        <p:spPr>
          <a:xfrm>
            <a:off x="-167729" y="1155588"/>
            <a:ext cx="10135226" cy="615553"/>
          </a:xfrm>
          <a:prstGeom prst="rect">
            <a:avLst/>
          </a:prstGeom>
          <a:noFill/>
          <a:ln>
            <a:noFill/>
          </a:ln>
        </p:spPr>
        <p:txBody>
          <a:bodyPr spcFirstLastPara="1" wrap="square" lIns="0" tIns="0" rIns="0" bIns="0" anchor="ctr" anchorCtr="0">
            <a:spAutoFit/>
          </a:bodyPr>
          <a:lstStyle/>
          <a:p>
            <a:pPr marL="3008630" lvl="0" indent="0" algn="l" rtl="0">
              <a:lnSpc>
                <a:spcPct val="100000"/>
              </a:lnSpc>
              <a:spcBef>
                <a:spcPts val="0"/>
              </a:spcBef>
              <a:spcAft>
                <a:spcPts val="0"/>
              </a:spcAft>
              <a:buClr>
                <a:srgbClr val="0000FF"/>
              </a:buClr>
              <a:buSzPts val="4000"/>
              <a:buFont typeface="Calibri"/>
              <a:buNone/>
            </a:pPr>
            <a:r>
              <a:rPr lang="en-US" sz="4000" u="sng">
                <a:solidFill>
                  <a:srgbClr val="0000FF"/>
                </a:solidFill>
                <a:hlinkClick r:id="rId3">
                  <a:extLst>
                    <a:ext uri="{A12FA001-AC4F-418D-AE19-62706E023703}">
                      <ahyp:hlinkClr xmlns:ahyp="http://schemas.microsoft.com/office/drawing/2018/hyperlinkcolor" val="tx"/>
                    </a:ext>
                  </a:extLst>
                </a:hlinkClick>
              </a:rPr>
              <a:t>VIRTUAL INDUSTRY TOURS</a:t>
            </a:r>
            <a:endParaRPr sz="4000"/>
          </a:p>
        </p:txBody>
      </p:sp>
      <p:sp>
        <p:nvSpPr>
          <p:cNvPr id="454" name="Google Shape;454;p19" descr="Screen shot of Industry Tours website"/>
          <p:cNvSpPr/>
          <p:nvPr/>
        </p:nvSpPr>
        <p:spPr>
          <a:xfrm>
            <a:off x="87232" y="2362200"/>
            <a:ext cx="5648579" cy="340995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55" name="Google Shape;455;p19">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56" name="Google Shape;456;p19"/>
          <p:cNvSpPr txBox="1"/>
          <p:nvPr/>
        </p:nvSpPr>
        <p:spPr>
          <a:xfrm>
            <a:off x="5972302" y="1897126"/>
            <a:ext cx="5838190" cy="3142615"/>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These virtual industry tours provide a unique opportunity for students, parents and job-seekers to experience Nebraska-based industries without leaving the home or classroom.</a:t>
            </a:r>
            <a:endParaRPr sz="1600">
              <a:solidFill>
                <a:schemeClr val="dk1"/>
              </a:solidFill>
              <a:latin typeface="Calibri"/>
              <a:ea typeface="Calibri"/>
              <a:cs typeface="Calibri"/>
              <a:sym typeface="Calibri"/>
            </a:endParaRPr>
          </a:p>
          <a:p>
            <a:pPr marL="0" marR="0" lvl="0" indent="0" algn="l" rtl="0">
              <a:lnSpc>
                <a:spcPct val="100000"/>
              </a:lnSpc>
              <a:spcBef>
                <a:spcPts val="25"/>
              </a:spcBef>
              <a:spcAft>
                <a:spcPts val="0"/>
              </a:spcAft>
              <a:buNone/>
            </a:pPr>
            <a:endParaRPr sz="1650">
              <a:solidFill>
                <a:schemeClr val="dk1"/>
              </a:solidFill>
              <a:latin typeface="Times New Roman"/>
              <a:ea typeface="Times New Roman"/>
              <a:cs typeface="Times New Roman"/>
              <a:sym typeface="Times New Roman"/>
            </a:endParaRPr>
          </a:p>
          <a:p>
            <a:pPr marL="12700" marR="10033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The videos showcase different business and industries in each of the sixteen Career Clusters in the Nebraska Model. In addition to the tour of the business/industry, the videos also contain interviews with employees and managers discussing work requirements, education levels, salary and job prospects.</a:t>
            </a:r>
            <a:endParaRPr sz="1600">
              <a:solidFill>
                <a:schemeClr val="dk1"/>
              </a:solidFill>
              <a:latin typeface="Calibri"/>
              <a:ea typeface="Calibri"/>
              <a:cs typeface="Calibri"/>
              <a:sym typeface="Calibri"/>
            </a:endParaRPr>
          </a:p>
          <a:p>
            <a:pPr marL="0" marR="0" lvl="0" indent="0" algn="l" rtl="0">
              <a:lnSpc>
                <a:spcPct val="100000"/>
              </a:lnSpc>
              <a:spcBef>
                <a:spcPts val="24"/>
              </a:spcBef>
              <a:spcAft>
                <a:spcPts val="0"/>
              </a:spcAft>
              <a:buNone/>
            </a:pPr>
            <a:endParaRPr sz="1650">
              <a:solidFill>
                <a:schemeClr val="dk1"/>
              </a:solidFill>
              <a:latin typeface="Times New Roman"/>
              <a:ea typeface="Times New Roman"/>
              <a:cs typeface="Times New Roman"/>
              <a:sym typeface="Times New Roman"/>
            </a:endParaRPr>
          </a:p>
          <a:p>
            <a:pPr marL="12700" marR="252095"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The videos will provide an accurate picture of today’s workplace, breaking down stereotypes and assumptions while emphasizing the knowledge and skills required to be successful.</a:t>
            </a:r>
            <a:endParaRPr sz="1600">
              <a:solidFill>
                <a:schemeClr val="dk1"/>
              </a:solidFill>
              <a:latin typeface="Calibri"/>
              <a:ea typeface="Calibri"/>
              <a:cs typeface="Calibri"/>
              <a:sym typeface="Calibri"/>
            </a:endParaRPr>
          </a:p>
        </p:txBody>
      </p:sp>
      <p:pic>
        <p:nvPicPr>
          <p:cNvPr id="458" name="Google Shape;458;p19">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37409" y="284734"/>
            <a:ext cx="4562475" cy="895350"/>
          </a:xfrm>
          <a:prstGeom prst="rect">
            <a:avLst/>
          </a:prstGeom>
          <a:noFill/>
          <a:ln>
            <a:noFill/>
          </a:ln>
        </p:spPr>
      </p:pic>
      <p:sp>
        <p:nvSpPr>
          <p:cNvPr id="459" name="Google Shape;459;p19"/>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title"/>
          </p:nvPr>
        </p:nvSpPr>
        <p:spPr>
          <a:xfrm>
            <a:off x="2362200" y="1447800"/>
            <a:ext cx="6861175" cy="1224566"/>
          </a:xfrm>
          <a:prstGeom prst="rect">
            <a:avLst/>
          </a:prstGeom>
          <a:noFill/>
          <a:ln>
            <a:noFill/>
          </a:ln>
        </p:spPr>
        <p:txBody>
          <a:bodyPr spcFirstLastPara="1" wrap="square" lIns="0" tIns="0" rIns="0" bIns="0" anchor="ctr" anchorCtr="0">
            <a:spAutoFit/>
          </a:bodyPr>
          <a:lstStyle/>
          <a:p>
            <a:pPr marL="2390140" lvl="0" indent="0" algn="l" rtl="0">
              <a:lnSpc>
                <a:spcPct val="117727"/>
              </a:lnSpc>
              <a:spcBef>
                <a:spcPts val="0"/>
              </a:spcBef>
              <a:spcAft>
                <a:spcPts val="0"/>
              </a:spcAft>
              <a:buClr>
                <a:srgbClr val="00AF50"/>
              </a:buClr>
              <a:buSzPts val="4400"/>
              <a:buFont typeface="Calibri"/>
              <a:buNone/>
            </a:pPr>
            <a:r>
              <a:rPr lang="en-US" sz="4400" dirty="0">
                <a:solidFill>
                  <a:srgbClr val="00AF50"/>
                </a:solidFill>
                <a:latin typeface="Calibri"/>
                <a:ea typeface="Calibri"/>
                <a:cs typeface="Calibri"/>
                <a:sym typeface="Calibri"/>
              </a:rPr>
              <a:t>PURP</a:t>
            </a:r>
            <a:r>
              <a:rPr lang="en-US" sz="4400" dirty="0">
                <a:solidFill>
                  <a:srgbClr val="00AF50"/>
                </a:solidFill>
              </a:rPr>
              <a:t>OSE</a:t>
            </a:r>
            <a:br>
              <a:rPr lang="en-US" sz="4400" dirty="0">
                <a:solidFill>
                  <a:srgbClr val="00AF50"/>
                </a:solidFill>
              </a:rPr>
            </a:br>
            <a:endParaRPr sz="1700" dirty="0">
              <a:latin typeface="Calibri"/>
              <a:ea typeface="Calibri"/>
              <a:cs typeface="Calibri"/>
              <a:sym typeface="Calibri"/>
            </a:endParaRPr>
          </a:p>
        </p:txBody>
      </p:sp>
      <p:sp>
        <p:nvSpPr>
          <p:cNvPr id="227" name="Google Shape;227;p2"/>
          <p:cNvSpPr txBox="1"/>
          <p:nvPr/>
        </p:nvSpPr>
        <p:spPr>
          <a:xfrm>
            <a:off x="520318" y="2608080"/>
            <a:ext cx="11222990" cy="2341603"/>
          </a:xfrm>
          <a:prstGeom prst="rect">
            <a:avLst/>
          </a:prstGeom>
          <a:noFill/>
          <a:ln>
            <a:noFill/>
          </a:ln>
        </p:spPr>
        <p:txBody>
          <a:bodyPr spcFirstLastPara="1" wrap="square" lIns="0" tIns="0" rIns="0" bIns="0" anchor="t" anchorCtr="0">
            <a:spAutoFit/>
          </a:bodyPr>
          <a:lstStyle/>
          <a:p>
            <a:pPr marL="53339" marR="0" lvl="0" indent="0" algn="l" rtl="0">
              <a:lnSpc>
                <a:spcPct val="100000"/>
              </a:lnSpc>
              <a:spcBef>
                <a:spcPts val="0"/>
              </a:spcBef>
              <a:spcAft>
                <a:spcPts val="0"/>
              </a:spcAft>
              <a:buNone/>
            </a:pPr>
            <a:r>
              <a:rPr lang="en-US" sz="4400" dirty="0">
                <a:solidFill>
                  <a:srgbClr val="00AF50"/>
                </a:solidFill>
                <a:latin typeface="Twentieth Century"/>
                <a:ea typeface="Twentieth Century"/>
                <a:cs typeface="Twentieth Century"/>
                <a:sym typeface="Twentieth Century"/>
              </a:rPr>
              <a:t>Is: </a:t>
            </a:r>
            <a:r>
              <a:rPr lang="en-US" sz="1700" b="0" dirty="0">
                <a:solidFill>
                  <a:schemeClr val="dk1"/>
                </a:solidFill>
                <a:latin typeface="Calibri"/>
                <a:ea typeface="Calibri"/>
                <a:cs typeface="Calibri"/>
                <a:sym typeface="Calibri"/>
              </a:rPr>
              <a:t>To share ideas and strategies you can use today in providing remote work based learning experiences/activities for </a:t>
            </a:r>
            <a:r>
              <a:rPr lang="en-US" sz="1700" dirty="0">
                <a:solidFill>
                  <a:schemeClr val="dk1"/>
                </a:solidFill>
                <a:latin typeface="Calibri"/>
                <a:ea typeface="Calibri"/>
                <a:cs typeface="Calibri"/>
                <a:sym typeface="Calibri"/>
              </a:rPr>
              <a:t>students with disabilities while school and community access are severely restricted due to COVID-19.</a:t>
            </a:r>
            <a:endParaRPr dirty="0"/>
          </a:p>
          <a:p>
            <a:pPr marL="12700" marR="5080" lvl="0" indent="0" algn="l" rtl="0">
              <a:lnSpc>
                <a:spcPct val="103400"/>
              </a:lnSpc>
              <a:spcBef>
                <a:spcPts val="1335"/>
              </a:spcBef>
              <a:spcAft>
                <a:spcPts val="0"/>
              </a:spcAft>
              <a:buNone/>
            </a:pPr>
            <a:r>
              <a:rPr lang="en-US" sz="4400" b="1" dirty="0">
                <a:solidFill>
                  <a:srgbClr val="00AF50"/>
                </a:solidFill>
                <a:latin typeface="Calibri"/>
                <a:ea typeface="Calibri"/>
                <a:cs typeface="Calibri"/>
                <a:sym typeface="Calibri"/>
              </a:rPr>
              <a:t>Isn’t: </a:t>
            </a:r>
            <a:r>
              <a:rPr lang="en-US" sz="1700" dirty="0">
                <a:solidFill>
                  <a:schemeClr val="dk1"/>
                </a:solidFill>
                <a:latin typeface="Calibri"/>
                <a:ea typeface="Calibri"/>
                <a:cs typeface="Calibri"/>
                <a:sym typeface="Calibri"/>
              </a:rPr>
              <a:t>To provide federal, state, or legal guidance regarding how to provide services and meet requirements under IDEA, WIOA, or other agency legislations.</a:t>
            </a:r>
            <a:endParaRPr sz="1700" dirty="0">
              <a:solidFill>
                <a:schemeClr val="dk1"/>
              </a:solidFill>
              <a:latin typeface="Calibri"/>
              <a:ea typeface="Calibri"/>
              <a:cs typeface="Calibri"/>
              <a:sym typeface="Calibri"/>
            </a:endParaRPr>
          </a:p>
          <a:p>
            <a:pPr marL="0" marR="0" lvl="0" indent="0" algn="l" rtl="0">
              <a:lnSpc>
                <a:spcPct val="100000"/>
              </a:lnSpc>
              <a:spcBef>
                <a:spcPts val="29"/>
              </a:spcBef>
              <a:spcAft>
                <a:spcPts val="0"/>
              </a:spcAft>
              <a:buNone/>
            </a:pPr>
            <a:endParaRPr sz="1750" dirty="0">
              <a:solidFill>
                <a:schemeClr val="dk1"/>
              </a:solidFill>
              <a:latin typeface="Times New Roman"/>
              <a:ea typeface="Times New Roman"/>
              <a:cs typeface="Times New Roman"/>
              <a:sym typeface="Times New Roman"/>
            </a:endParaRPr>
          </a:p>
        </p:txBody>
      </p:sp>
      <p:sp>
        <p:nvSpPr>
          <p:cNvPr id="228" name="Google Shape;228;p2" descr="WINTAC Workforce Innovation Technical Assistance Center"/>
          <p:cNvSpPr/>
          <p:nvPr/>
        </p:nvSpPr>
        <p:spPr>
          <a:xfrm>
            <a:off x="8292083" y="177990"/>
            <a:ext cx="3451225" cy="58578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230" name="Google Shape;230;p2" descr="NTACT National Technical Assistance Center on Transition"/>
          <p:cNvPicPr preferRelativeResize="0"/>
          <p:nvPr/>
        </p:nvPicPr>
        <p:blipFill rotWithShape="1">
          <a:blip r:embed="rId4">
            <a:alphaModFix/>
          </a:blip>
          <a:srcRect/>
          <a:stretch/>
        </p:blipFill>
        <p:spPr>
          <a:xfrm>
            <a:off x="437403" y="129565"/>
            <a:ext cx="4562475" cy="895350"/>
          </a:xfrm>
          <a:prstGeom prst="rect">
            <a:avLst/>
          </a:prstGeom>
          <a:noFill/>
          <a:ln>
            <a:noFill/>
          </a:ln>
        </p:spPr>
      </p:pic>
      <p:sp>
        <p:nvSpPr>
          <p:cNvPr id="231" name="Google Shape;231;p2"/>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0"/>
          <p:cNvSpPr txBox="1"/>
          <p:nvPr/>
        </p:nvSpPr>
        <p:spPr>
          <a:xfrm>
            <a:off x="3400988" y="1040248"/>
            <a:ext cx="5243209" cy="615553"/>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4000" b="1" dirty="0">
                <a:solidFill>
                  <a:srgbClr val="00AF50"/>
                </a:solidFill>
                <a:latin typeface="Calibri"/>
                <a:ea typeface="Calibri"/>
                <a:cs typeface="Calibri"/>
                <a:sym typeface="Calibri"/>
              </a:rPr>
              <a:t>Virtual Work-Site Tours</a:t>
            </a:r>
            <a:endParaRPr sz="4000" dirty="0">
              <a:solidFill>
                <a:schemeClr val="dk1"/>
              </a:solidFill>
              <a:latin typeface="Calibri"/>
              <a:ea typeface="Calibri"/>
              <a:cs typeface="Calibri"/>
              <a:sym typeface="Calibri"/>
            </a:endParaRPr>
          </a:p>
        </p:txBody>
      </p:sp>
      <p:sp>
        <p:nvSpPr>
          <p:cNvPr id="465" name="Google Shape;465;p20"/>
          <p:cNvSpPr txBox="1"/>
          <p:nvPr/>
        </p:nvSpPr>
        <p:spPr>
          <a:xfrm>
            <a:off x="234188" y="1645481"/>
            <a:ext cx="11576811" cy="4567917"/>
          </a:xfrm>
          <a:prstGeom prst="rect">
            <a:avLst/>
          </a:prstGeom>
          <a:noFill/>
          <a:ln>
            <a:noFill/>
          </a:ln>
        </p:spPr>
        <p:txBody>
          <a:bodyPr spcFirstLastPara="1" wrap="square" lIns="0" tIns="0" rIns="0" bIns="0" anchor="t" anchorCtr="0">
            <a:spAutoFit/>
          </a:bodyPr>
          <a:lstStyle/>
          <a:p>
            <a:pPr marL="355600" marR="0" lvl="0" indent="-342900" algn="l" rtl="0">
              <a:lnSpc>
                <a:spcPct val="100000"/>
              </a:lnSpc>
              <a:spcBef>
                <a:spcPts val="0"/>
              </a:spcBef>
              <a:spcAft>
                <a:spcPts val="0"/>
              </a:spcAft>
              <a:buClr>
                <a:schemeClr val="dk1"/>
              </a:buClr>
              <a:buSzPts val="2200"/>
              <a:buFont typeface="Arial"/>
              <a:buChar char="•"/>
            </a:pPr>
            <a:r>
              <a:rPr lang="en-US" sz="2200" b="1">
                <a:solidFill>
                  <a:schemeClr val="dk1"/>
                </a:solidFill>
                <a:latin typeface="Calibri"/>
                <a:ea typeface="Calibri"/>
                <a:cs typeface="Calibri"/>
                <a:sym typeface="Calibri"/>
              </a:rPr>
              <a:t>Tour Jobs that People Do in One Workplace</a:t>
            </a:r>
            <a:endParaRPr sz="2200">
              <a:solidFill>
                <a:schemeClr val="dk1"/>
              </a:solidFill>
              <a:latin typeface="Calibri"/>
              <a:ea typeface="Calibri"/>
              <a:cs typeface="Calibri"/>
              <a:sym typeface="Calibri"/>
            </a:endParaRPr>
          </a:p>
          <a:p>
            <a:pPr marL="756285" marR="607060" lvl="1" indent="-286385" algn="l" rtl="0">
              <a:lnSpc>
                <a:spcPct val="96000"/>
              </a:lnSpc>
              <a:spcBef>
                <a:spcPts val="47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Virtual tours and visits are also a great way to show students a range of occupations and career options that may exist within one business or workplace.</a:t>
            </a:r>
            <a:endParaRPr sz="2000" b="0" i="0" u="none" strike="noStrike" cap="none">
              <a:solidFill>
                <a:schemeClr val="dk1"/>
              </a:solidFill>
              <a:latin typeface="Calibri"/>
              <a:ea typeface="Calibri"/>
              <a:cs typeface="Calibri"/>
              <a:sym typeface="Calibri"/>
            </a:endParaRPr>
          </a:p>
          <a:p>
            <a:pPr marL="756285" marR="0" lvl="1" indent="-286385" algn="l" rtl="0">
              <a:lnSpc>
                <a:spcPct val="100000"/>
              </a:lnSpc>
              <a:spcBef>
                <a:spcPts val="15"/>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For example, an airport, zoo, manufacturing plant</a:t>
            </a:r>
            <a:endParaRPr/>
          </a:p>
          <a:p>
            <a:pPr marL="355600" marR="0" lvl="0" indent="-342900" algn="l" rtl="0">
              <a:lnSpc>
                <a:spcPct val="100000"/>
              </a:lnSpc>
              <a:spcBef>
                <a:spcPts val="950"/>
              </a:spcBef>
              <a:spcAft>
                <a:spcPts val="0"/>
              </a:spcAft>
              <a:buClr>
                <a:schemeClr val="dk1"/>
              </a:buClr>
              <a:buSzPts val="2200"/>
              <a:buFont typeface="Arial"/>
              <a:buChar char="•"/>
            </a:pPr>
            <a:r>
              <a:rPr lang="en-US" sz="2200" b="1">
                <a:solidFill>
                  <a:schemeClr val="dk1"/>
                </a:solidFill>
                <a:latin typeface="Calibri"/>
                <a:ea typeface="Calibri"/>
                <a:cs typeface="Calibri"/>
                <a:sym typeface="Calibri"/>
              </a:rPr>
              <a:t>Tour “Essential” Jobs (Today’s World)</a:t>
            </a:r>
            <a:endParaRPr sz="2200">
              <a:solidFill>
                <a:schemeClr val="dk1"/>
              </a:solidFill>
              <a:latin typeface="Calibri"/>
              <a:ea typeface="Calibri"/>
              <a:cs typeface="Calibri"/>
              <a:sym typeface="Calibri"/>
            </a:endParaRPr>
          </a:p>
          <a:p>
            <a:pPr marL="756285" marR="0" lvl="1" indent="-286385" algn="l" rtl="0">
              <a:lnSpc>
                <a:spcPct val="100000"/>
              </a:lnSpc>
              <a:spcBef>
                <a:spcPts val="5"/>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Grocery stores, hospitals, garage door repair, Heating and Air, Plumbing companies</a:t>
            </a:r>
            <a:endParaRPr sz="2000" b="0" i="0" u="none" strike="noStrike" cap="none">
              <a:solidFill>
                <a:schemeClr val="dk1"/>
              </a:solidFill>
              <a:latin typeface="Calibri"/>
              <a:ea typeface="Calibri"/>
              <a:cs typeface="Calibri"/>
              <a:sym typeface="Calibri"/>
            </a:endParaRPr>
          </a:p>
          <a:p>
            <a:pPr marL="355600" marR="0" lvl="0" indent="-342900" algn="l" rtl="0">
              <a:lnSpc>
                <a:spcPct val="107954"/>
              </a:lnSpc>
              <a:spcBef>
                <a:spcPts val="950"/>
              </a:spcBef>
              <a:spcAft>
                <a:spcPts val="0"/>
              </a:spcAft>
              <a:buClr>
                <a:schemeClr val="dk1"/>
              </a:buClr>
              <a:buSzPts val="2200"/>
              <a:buFont typeface="Arial"/>
              <a:buChar char="•"/>
            </a:pPr>
            <a:r>
              <a:rPr lang="en-US" sz="2200" b="1">
                <a:solidFill>
                  <a:schemeClr val="dk1"/>
                </a:solidFill>
                <a:latin typeface="Calibri"/>
                <a:ea typeface="Calibri"/>
                <a:cs typeface="Calibri"/>
                <a:sym typeface="Calibri"/>
              </a:rPr>
              <a:t>Tour businesses that expose students with disabilities to employment opportunities that lead</a:t>
            </a:r>
            <a:endParaRPr sz="2200">
              <a:solidFill>
                <a:schemeClr val="dk1"/>
              </a:solidFill>
              <a:latin typeface="Calibri"/>
              <a:ea typeface="Calibri"/>
              <a:cs typeface="Calibri"/>
              <a:sym typeface="Calibri"/>
            </a:endParaRPr>
          </a:p>
          <a:p>
            <a:pPr marL="101600" marR="0" lvl="0" indent="0" algn="ctr" rtl="0">
              <a:lnSpc>
                <a:spcPct val="107954"/>
              </a:lnSpc>
              <a:spcBef>
                <a:spcPts val="0"/>
              </a:spcBef>
              <a:spcAft>
                <a:spcPts val="0"/>
              </a:spcAft>
              <a:buNone/>
            </a:pPr>
            <a:r>
              <a:rPr lang="en-US" sz="2200" b="1">
                <a:solidFill>
                  <a:schemeClr val="dk1"/>
                </a:solidFill>
                <a:latin typeface="Calibri"/>
                <a:ea typeface="Calibri"/>
                <a:cs typeface="Calibri"/>
                <a:sym typeface="Calibri"/>
              </a:rPr>
              <a:t>to industry-recognized credentials, and/or opportunities for internships or apprenticeships.</a:t>
            </a:r>
            <a:endParaRPr sz="2200">
              <a:solidFill>
                <a:schemeClr val="dk1"/>
              </a:solidFill>
              <a:latin typeface="Calibri"/>
              <a:ea typeface="Calibri"/>
              <a:cs typeface="Calibri"/>
              <a:sym typeface="Calibri"/>
            </a:endParaRPr>
          </a:p>
          <a:p>
            <a:pPr marL="355600" marR="46355" lvl="0" indent="-342900" algn="l" rtl="0">
              <a:lnSpc>
                <a:spcPct val="95909"/>
              </a:lnSpc>
              <a:spcBef>
                <a:spcPts val="1475"/>
              </a:spcBef>
              <a:spcAft>
                <a:spcPts val="0"/>
              </a:spcAft>
              <a:buClr>
                <a:schemeClr val="dk1"/>
              </a:buClr>
              <a:buSzPts val="2200"/>
              <a:buFont typeface="Arial"/>
              <a:buChar char="•"/>
            </a:pPr>
            <a:r>
              <a:rPr lang="en-US" sz="2200" b="1">
                <a:solidFill>
                  <a:schemeClr val="dk1"/>
                </a:solidFill>
                <a:latin typeface="Calibri"/>
                <a:ea typeface="Calibri"/>
                <a:cs typeface="Calibri"/>
                <a:sym typeface="Calibri"/>
              </a:rPr>
              <a:t>Workplace tours and visits are most engaging when the employer is willing to provide hands- on opportunities for students to experience some aspects of one or more jobs.</a:t>
            </a:r>
            <a:endParaRPr sz="2200">
              <a:solidFill>
                <a:schemeClr val="dk1"/>
              </a:solidFill>
              <a:latin typeface="Calibri"/>
              <a:ea typeface="Calibri"/>
              <a:cs typeface="Calibri"/>
              <a:sym typeface="Calibri"/>
            </a:endParaRPr>
          </a:p>
          <a:p>
            <a:pPr marL="756285" marR="400685" lvl="1" indent="-286385" algn="l" rtl="0">
              <a:lnSpc>
                <a:spcPct val="80000"/>
              </a:lnSpc>
              <a:spcBef>
                <a:spcPts val="505"/>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Tough to do virtually, but get creative. What might the student have available at home they could touch and work with that was talked about in the workplace video?</a:t>
            </a:r>
            <a:endParaRPr sz="2000" b="0" i="0" u="none" strike="noStrike" cap="none">
              <a:solidFill>
                <a:schemeClr val="dk1"/>
              </a:solidFill>
              <a:latin typeface="Calibri"/>
              <a:ea typeface="Calibri"/>
              <a:cs typeface="Calibri"/>
              <a:sym typeface="Calibri"/>
            </a:endParaRPr>
          </a:p>
          <a:p>
            <a:pPr marL="756285" marR="0" lvl="1" indent="-286385" algn="l" rtl="0">
              <a:lnSpc>
                <a:spcPct val="108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If student is really interest in a workplace, document and follow up with an on-site visit in the fall if</a:t>
            </a:r>
            <a:endParaRPr/>
          </a:p>
          <a:p>
            <a:pPr marL="756285" marR="0" lvl="0" indent="0" algn="l" rtl="0">
              <a:lnSpc>
                <a:spcPct val="108000"/>
              </a:lnSpc>
              <a:spcBef>
                <a:spcPts val="0"/>
              </a:spcBef>
              <a:spcAft>
                <a:spcPts val="0"/>
              </a:spcAft>
              <a:buNone/>
            </a:pPr>
            <a:r>
              <a:rPr lang="en-US" sz="2000">
                <a:solidFill>
                  <a:schemeClr val="dk1"/>
                </a:solidFill>
                <a:latin typeface="Calibri"/>
                <a:ea typeface="Calibri"/>
                <a:cs typeface="Calibri"/>
                <a:sym typeface="Calibri"/>
              </a:rPr>
              <a:t>possible</a:t>
            </a:r>
            <a:r>
              <a:rPr lang="en-US" sz="2000">
                <a:solidFill>
                  <a:srgbClr val="001F5F"/>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sp>
        <p:nvSpPr>
          <p:cNvPr id="466" name="Google Shape;466;p20">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468" name="Google Shape;468;p2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2000" y="175285"/>
            <a:ext cx="4562475" cy="895350"/>
          </a:xfrm>
          <a:prstGeom prst="rect">
            <a:avLst/>
          </a:prstGeom>
          <a:noFill/>
          <a:ln>
            <a:noFill/>
          </a:ln>
        </p:spPr>
      </p:pic>
      <p:sp>
        <p:nvSpPr>
          <p:cNvPr id="469" name="Google Shape;469;p20"/>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1"/>
          <p:cNvSpPr txBox="1">
            <a:spLocks noGrp="1"/>
          </p:cNvSpPr>
          <p:nvPr>
            <p:ph type="title"/>
          </p:nvPr>
        </p:nvSpPr>
        <p:spPr>
          <a:xfrm>
            <a:off x="-304800" y="1141759"/>
            <a:ext cx="10955011" cy="636174"/>
          </a:xfrm>
          <a:prstGeom prst="rect">
            <a:avLst/>
          </a:prstGeom>
          <a:noFill/>
          <a:ln>
            <a:noFill/>
          </a:ln>
        </p:spPr>
        <p:txBody>
          <a:bodyPr spcFirstLastPara="1" wrap="square" lIns="0" tIns="203300" rIns="0" bIns="0" anchor="ctr" anchorCtr="0">
            <a:spAutoFit/>
          </a:bodyPr>
          <a:lstStyle/>
          <a:p>
            <a:pPr marL="1376680" lvl="0" indent="0" algn="ctr" rtl="0">
              <a:lnSpc>
                <a:spcPct val="100000"/>
              </a:lnSpc>
              <a:spcBef>
                <a:spcPts val="0"/>
              </a:spcBef>
              <a:spcAft>
                <a:spcPts val="0"/>
              </a:spcAft>
              <a:buClr>
                <a:srgbClr val="00AF50"/>
              </a:buClr>
              <a:buSzPts val="2800"/>
              <a:buFont typeface="Calibri"/>
              <a:buNone/>
            </a:pPr>
            <a:r>
              <a:rPr lang="en-US" sz="2800">
                <a:solidFill>
                  <a:srgbClr val="00AF50"/>
                </a:solidFill>
              </a:rPr>
              <a:t>ORGANIZE CAREER CLUSTER EMPLOYER DEMONSTRATIONS</a:t>
            </a:r>
            <a:endParaRPr/>
          </a:p>
        </p:txBody>
      </p:sp>
      <p:sp>
        <p:nvSpPr>
          <p:cNvPr id="475" name="Google Shape;475;p21"/>
          <p:cNvSpPr txBox="1"/>
          <p:nvPr/>
        </p:nvSpPr>
        <p:spPr>
          <a:xfrm>
            <a:off x="678281" y="1904372"/>
            <a:ext cx="10540500" cy="4463700"/>
          </a:xfrm>
          <a:prstGeom prst="rect">
            <a:avLst/>
          </a:prstGeom>
          <a:noFill/>
          <a:ln>
            <a:noFill/>
          </a:ln>
        </p:spPr>
        <p:txBody>
          <a:bodyPr spcFirstLastPara="1" wrap="square" lIns="0" tIns="0" rIns="0" bIns="0" anchor="t" anchorCtr="0">
            <a:spAutoFit/>
          </a:bodyPr>
          <a:lstStyle/>
          <a:p>
            <a:pPr marL="355600" marR="0" lvl="0" indent="-342900" algn="l" rtl="0">
              <a:lnSpc>
                <a:spcPct val="100000"/>
              </a:lnSpc>
              <a:spcBef>
                <a:spcPts val="0"/>
              </a:spcBef>
              <a:spcAft>
                <a:spcPts val="0"/>
              </a:spcAft>
              <a:buClr>
                <a:srgbClr val="001F5F"/>
              </a:buClr>
              <a:buSzPts val="2800"/>
              <a:buFont typeface="Arial"/>
              <a:buChar char="•"/>
            </a:pPr>
            <a:r>
              <a:rPr lang="en-US" sz="2800">
                <a:solidFill>
                  <a:srgbClr val="001F5F"/>
                </a:solidFill>
                <a:latin typeface="Calibri"/>
                <a:ea typeface="Calibri"/>
                <a:cs typeface="Calibri"/>
                <a:sym typeface="Calibri"/>
              </a:rPr>
              <a:t>Use Interactive Activities and Choices to Engage Students</a:t>
            </a:r>
            <a:endParaRPr sz="2800">
              <a:solidFill>
                <a:schemeClr val="dk1"/>
              </a:solidFill>
              <a:latin typeface="Calibri"/>
              <a:ea typeface="Calibri"/>
              <a:cs typeface="Calibri"/>
              <a:sym typeface="Calibri"/>
            </a:endParaRPr>
          </a:p>
          <a:p>
            <a:pPr marL="355600" marR="5080" lvl="0" indent="-342900" algn="just" rtl="0">
              <a:lnSpc>
                <a:spcPct val="80000"/>
              </a:lnSpc>
              <a:spcBef>
                <a:spcPts val="720"/>
              </a:spcBef>
              <a:spcAft>
                <a:spcPts val="0"/>
              </a:spcAft>
              <a:buClr>
                <a:srgbClr val="001F5F"/>
              </a:buClr>
              <a:buSzPts val="2800"/>
              <a:buFont typeface="Arial"/>
              <a:buChar char="•"/>
            </a:pPr>
            <a:r>
              <a:rPr lang="en-US" sz="2800">
                <a:solidFill>
                  <a:srgbClr val="001F5F"/>
                </a:solidFill>
                <a:latin typeface="Calibri"/>
                <a:ea typeface="Calibri"/>
                <a:cs typeface="Calibri"/>
                <a:sym typeface="Calibri"/>
              </a:rPr>
              <a:t>Organize an event with employers from all 16 career clusters. One activity as an example, could be modeled after the TV game show, “What’s My Line?”</a:t>
            </a:r>
            <a:endParaRPr sz="2800">
              <a:solidFill>
                <a:schemeClr val="dk1"/>
              </a:solidFill>
              <a:latin typeface="Calibri"/>
              <a:ea typeface="Calibri"/>
              <a:cs typeface="Calibri"/>
              <a:sym typeface="Calibri"/>
            </a:endParaRPr>
          </a:p>
          <a:p>
            <a:pPr marL="355600" marR="365760" lvl="0" indent="-342900" algn="l" rtl="0">
              <a:lnSpc>
                <a:spcPct val="102857"/>
              </a:lnSpc>
              <a:spcBef>
                <a:spcPts val="695"/>
              </a:spcBef>
              <a:spcAft>
                <a:spcPts val="0"/>
              </a:spcAft>
              <a:buClr>
                <a:srgbClr val="001F5F"/>
              </a:buClr>
              <a:buSzPts val="2800"/>
              <a:buFont typeface="Arial"/>
              <a:buChar char="•"/>
            </a:pPr>
            <a:r>
              <a:rPr lang="en-US" sz="2800">
                <a:solidFill>
                  <a:srgbClr val="001F5F"/>
                </a:solidFill>
                <a:latin typeface="Calibri"/>
                <a:ea typeface="Calibri"/>
                <a:cs typeface="Calibri"/>
                <a:sym typeface="Calibri"/>
              </a:rPr>
              <a:t>Professionals in nontraditional careers describe what they do at work and students guess what their occupation is.</a:t>
            </a:r>
            <a:endParaRPr sz="2800">
              <a:solidFill>
                <a:schemeClr val="dk1"/>
              </a:solidFill>
              <a:latin typeface="Calibri"/>
              <a:ea typeface="Calibri"/>
              <a:cs typeface="Calibri"/>
              <a:sym typeface="Calibri"/>
            </a:endParaRPr>
          </a:p>
          <a:p>
            <a:pPr marL="355600" marR="0" lvl="0" indent="-342900" algn="l" rtl="0">
              <a:lnSpc>
                <a:spcPct val="115714"/>
              </a:lnSpc>
              <a:spcBef>
                <a:spcPts val="25"/>
              </a:spcBef>
              <a:spcAft>
                <a:spcPts val="0"/>
              </a:spcAft>
              <a:buClr>
                <a:srgbClr val="001F5F"/>
              </a:buClr>
              <a:buSzPts val="2800"/>
              <a:buFont typeface="Arial"/>
              <a:buChar char="•"/>
            </a:pPr>
            <a:r>
              <a:rPr lang="en-US" sz="2800">
                <a:solidFill>
                  <a:srgbClr val="001F5F"/>
                </a:solidFill>
                <a:latin typeface="Calibri"/>
                <a:ea typeface="Calibri"/>
                <a:cs typeface="Calibri"/>
                <a:sym typeface="Calibri"/>
              </a:rPr>
              <a:t>Ideas for professionals include a skydiver, a female firefighter, a</a:t>
            </a:r>
            <a:endParaRPr sz="2800">
              <a:solidFill>
                <a:schemeClr val="dk1"/>
              </a:solidFill>
              <a:latin typeface="Calibri"/>
              <a:ea typeface="Calibri"/>
              <a:cs typeface="Calibri"/>
              <a:sym typeface="Calibri"/>
            </a:endParaRPr>
          </a:p>
          <a:p>
            <a:pPr marL="355600" marR="0" lvl="0" indent="0" algn="l" rtl="0">
              <a:lnSpc>
                <a:spcPct val="115714"/>
              </a:lnSpc>
              <a:spcBef>
                <a:spcPts val="0"/>
              </a:spcBef>
              <a:spcAft>
                <a:spcPts val="0"/>
              </a:spcAft>
              <a:buNone/>
            </a:pPr>
            <a:r>
              <a:rPr lang="en-US" sz="2800">
                <a:solidFill>
                  <a:srgbClr val="001F5F"/>
                </a:solidFill>
                <a:latin typeface="Calibri"/>
                <a:ea typeface="Calibri"/>
                <a:cs typeface="Calibri"/>
                <a:sym typeface="Calibri"/>
              </a:rPr>
              <a:t>chef, a falconer, etc.</a:t>
            </a:r>
            <a:endParaRPr sz="2800">
              <a:solidFill>
                <a:schemeClr val="dk1"/>
              </a:solidFill>
              <a:latin typeface="Calibri"/>
              <a:ea typeface="Calibri"/>
              <a:cs typeface="Calibri"/>
              <a:sym typeface="Calibri"/>
            </a:endParaRPr>
          </a:p>
          <a:p>
            <a:pPr marL="355600" marR="0" lvl="0" indent="-342900" algn="l" rtl="0">
              <a:lnSpc>
                <a:spcPct val="115714"/>
              </a:lnSpc>
              <a:spcBef>
                <a:spcPts val="0"/>
              </a:spcBef>
              <a:spcAft>
                <a:spcPts val="0"/>
              </a:spcAft>
              <a:buClr>
                <a:srgbClr val="001F5F"/>
              </a:buClr>
              <a:buSzPts val="2800"/>
              <a:buFont typeface="Arial"/>
              <a:buChar char="•"/>
            </a:pPr>
            <a:r>
              <a:rPr lang="en-US" sz="2800">
                <a:solidFill>
                  <a:srgbClr val="001F5F"/>
                </a:solidFill>
                <a:latin typeface="Calibri"/>
                <a:ea typeface="Calibri"/>
                <a:cs typeface="Calibri"/>
                <a:sym typeface="Calibri"/>
              </a:rPr>
              <a:t>The professionals each talk about how they got to where they are</a:t>
            </a:r>
            <a:endParaRPr sz="2800">
              <a:solidFill>
                <a:schemeClr val="dk1"/>
              </a:solidFill>
              <a:latin typeface="Calibri"/>
              <a:ea typeface="Calibri"/>
              <a:cs typeface="Calibri"/>
              <a:sym typeface="Calibri"/>
            </a:endParaRPr>
          </a:p>
          <a:p>
            <a:pPr marL="355600" marR="0" lvl="0" indent="0" algn="l" rtl="0">
              <a:lnSpc>
                <a:spcPct val="115714"/>
              </a:lnSpc>
              <a:spcBef>
                <a:spcPts val="0"/>
              </a:spcBef>
              <a:spcAft>
                <a:spcPts val="0"/>
              </a:spcAft>
              <a:buNone/>
            </a:pPr>
            <a:r>
              <a:rPr lang="en-US" sz="2800">
                <a:solidFill>
                  <a:srgbClr val="001F5F"/>
                </a:solidFill>
                <a:latin typeface="Calibri"/>
                <a:ea typeface="Calibri"/>
                <a:cs typeface="Calibri"/>
                <a:sym typeface="Calibri"/>
              </a:rPr>
              <a:t>professionally.</a:t>
            </a:r>
            <a:endParaRPr sz="2800">
              <a:solidFill>
                <a:schemeClr val="dk1"/>
              </a:solidFill>
              <a:latin typeface="Calibri"/>
              <a:ea typeface="Calibri"/>
              <a:cs typeface="Calibri"/>
              <a:sym typeface="Calibri"/>
            </a:endParaRPr>
          </a:p>
        </p:txBody>
      </p:sp>
      <p:sp>
        <p:nvSpPr>
          <p:cNvPr id="476" name="Google Shape;476;p21">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78" name="Google Shape;478;p21"/>
          <p:cNvSpPr txBox="1"/>
          <p:nvPr/>
        </p:nvSpPr>
        <p:spPr>
          <a:xfrm>
            <a:off x="3468788" y="6040336"/>
            <a:ext cx="4959350" cy="246221"/>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600" b="1" u="sng">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adapted from www.ncwd-youth.info/innovative-strategies</a:t>
            </a:r>
            <a:endParaRPr sz="1600">
              <a:solidFill>
                <a:srgbClr val="0070C0"/>
              </a:solidFill>
              <a:latin typeface="Calibri"/>
              <a:ea typeface="Calibri"/>
              <a:cs typeface="Calibri"/>
              <a:sym typeface="Calibri"/>
            </a:endParaRPr>
          </a:p>
        </p:txBody>
      </p:sp>
      <p:pic>
        <p:nvPicPr>
          <p:cNvPr id="479" name="Google Shape;479;p2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67468" y="284734"/>
            <a:ext cx="4562475" cy="895350"/>
          </a:xfrm>
          <a:prstGeom prst="rect">
            <a:avLst/>
          </a:prstGeom>
          <a:noFill/>
          <a:ln>
            <a:noFill/>
          </a:ln>
        </p:spPr>
      </p:pic>
      <p:sp>
        <p:nvSpPr>
          <p:cNvPr id="480" name="Google Shape;480;p21"/>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2"/>
          <p:cNvSpPr txBox="1">
            <a:spLocks noGrp="1"/>
          </p:cNvSpPr>
          <p:nvPr>
            <p:ph type="title"/>
          </p:nvPr>
        </p:nvSpPr>
        <p:spPr>
          <a:xfrm>
            <a:off x="653106" y="1261544"/>
            <a:ext cx="10364451" cy="650947"/>
          </a:xfrm>
          <a:prstGeom prst="rect">
            <a:avLst/>
          </a:prstGeom>
          <a:noFill/>
          <a:ln>
            <a:noFill/>
          </a:ln>
        </p:spPr>
        <p:txBody>
          <a:bodyPr spcFirstLastPara="1" wrap="square" lIns="0" tIns="156950" rIns="0" bIns="0" anchor="ctr" anchorCtr="0">
            <a:spAutoFit/>
          </a:bodyPr>
          <a:lstStyle/>
          <a:p>
            <a:pPr marL="733425" lvl="0" indent="0" algn="ctr" rtl="0">
              <a:lnSpc>
                <a:spcPct val="100000"/>
              </a:lnSpc>
              <a:spcBef>
                <a:spcPts val="0"/>
              </a:spcBef>
              <a:spcAft>
                <a:spcPts val="0"/>
              </a:spcAft>
              <a:buClr>
                <a:srgbClr val="00AF50"/>
              </a:buClr>
              <a:buSzPts val="3200"/>
              <a:buFont typeface="Calibri"/>
              <a:buNone/>
            </a:pPr>
            <a:r>
              <a:rPr lang="en-US">
                <a:solidFill>
                  <a:srgbClr val="00AF50"/>
                </a:solidFill>
              </a:rPr>
              <a:t>MAKE INFORMATIONAL INTERVIEWS INTERACTIVE</a:t>
            </a:r>
            <a:endParaRPr/>
          </a:p>
        </p:txBody>
      </p:sp>
      <p:sp>
        <p:nvSpPr>
          <p:cNvPr id="486" name="Google Shape;486;p22"/>
          <p:cNvSpPr txBox="1"/>
          <p:nvPr/>
        </p:nvSpPr>
        <p:spPr>
          <a:xfrm>
            <a:off x="474980" y="2123574"/>
            <a:ext cx="10720800" cy="4167600"/>
          </a:xfrm>
          <a:prstGeom prst="rect">
            <a:avLst/>
          </a:prstGeom>
          <a:noFill/>
          <a:ln>
            <a:noFill/>
          </a:ln>
        </p:spPr>
        <p:txBody>
          <a:bodyPr spcFirstLastPara="1" wrap="square" lIns="0" tIns="0" rIns="0" bIns="0" anchor="t" anchorCtr="0">
            <a:spAutoFit/>
          </a:bodyPr>
          <a:lstStyle/>
          <a:p>
            <a:pPr marL="355600" marR="169545" lvl="0" indent="-342900" algn="l" rtl="0">
              <a:lnSpc>
                <a:spcPct val="96000"/>
              </a:lnSpc>
              <a:spcBef>
                <a:spcPts val="0"/>
              </a:spcBef>
              <a:spcAft>
                <a:spcPts val="0"/>
              </a:spcAft>
              <a:buClr>
                <a:srgbClr val="001F5F"/>
              </a:buClr>
              <a:buSzPts val="3000"/>
              <a:buFont typeface="Arial"/>
              <a:buChar char="•"/>
            </a:pPr>
            <a:r>
              <a:rPr lang="en-US" sz="3000">
                <a:solidFill>
                  <a:srgbClr val="001F5F"/>
                </a:solidFill>
                <a:latin typeface="Calibri"/>
                <a:ea typeface="Calibri"/>
                <a:cs typeface="Calibri"/>
                <a:sym typeface="Calibri"/>
              </a:rPr>
              <a:t>To keep students engaged, provide guidance to employers on how to make it interactive.</a:t>
            </a:r>
            <a:endParaRPr sz="3000">
              <a:solidFill>
                <a:schemeClr val="dk1"/>
              </a:solidFill>
              <a:latin typeface="Calibri"/>
              <a:ea typeface="Calibri"/>
              <a:cs typeface="Calibri"/>
              <a:sym typeface="Calibri"/>
            </a:endParaRPr>
          </a:p>
          <a:p>
            <a:pPr marL="355600" marR="139065" lvl="0" indent="-342900" algn="l" rtl="0">
              <a:lnSpc>
                <a:spcPct val="96000"/>
              </a:lnSpc>
              <a:spcBef>
                <a:spcPts val="2400"/>
              </a:spcBef>
              <a:spcAft>
                <a:spcPts val="0"/>
              </a:spcAft>
              <a:buClr>
                <a:srgbClr val="001F5F"/>
              </a:buClr>
              <a:buSzPts val="3000"/>
              <a:buFont typeface="Arial"/>
              <a:buChar char="•"/>
            </a:pPr>
            <a:r>
              <a:rPr lang="en-US" sz="3000">
                <a:solidFill>
                  <a:srgbClr val="001F5F"/>
                </a:solidFill>
                <a:latin typeface="Calibri"/>
                <a:ea typeface="Calibri"/>
                <a:cs typeface="Calibri"/>
                <a:sym typeface="Calibri"/>
              </a:rPr>
              <a:t>When employers talk about their jobs online, they can bring tools of their trade to show what they do.</a:t>
            </a:r>
            <a:endParaRPr sz="3000">
              <a:solidFill>
                <a:schemeClr val="dk1"/>
              </a:solidFill>
              <a:latin typeface="Calibri"/>
              <a:ea typeface="Calibri"/>
              <a:cs typeface="Calibri"/>
              <a:sym typeface="Calibri"/>
            </a:endParaRPr>
          </a:p>
          <a:p>
            <a:pPr marL="756285" marR="511809" lvl="1" indent="-286385" algn="l" rtl="0">
              <a:lnSpc>
                <a:spcPct val="80000"/>
              </a:lnSpc>
              <a:spcBef>
                <a:spcPts val="665"/>
              </a:spcBef>
              <a:spcAft>
                <a:spcPts val="0"/>
              </a:spcAft>
              <a:buClr>
                <a:srgbClr val="001F5F"/>
              </a:buClr>
              <a:buSzPts val="2600"/>
              <a:buFont typeface="Arial"/>
              <a:buChar char="–"/>
            </a:pPr>
            <a:r>
              <a:rPr lang="en-US" sz="2600" b="0" i="0" u="none" strike="noStrike" cap="none">
                <a:solidFill>
                  <a:srgbClr val="001F5F"/>
                </a:solidFill>
                <a:latin typeface="Calibri"/>
                <a:ea typeface="Calibri"/>
                <a:cs typeface="Calibri"/>
                <a:sym typeface="Calibri"/>
              </a:rPr>
              <a:t>For example, a veterinarian can bring x-rays of animals to demonstrate parts of that job.</a:t>
            </a:r>
            <a:endParaRPr sz="2600" b="0" i="0" u="none" strike="noStrike" cap="none">
              <a:solidFill>
                <a:schemeClr val="dk1"/>
              </a:solidFill>
              <a:latin typeface="Calibri"/>
              <a:ea typeface="Calibri"/>
              <a:cs typeface="Calibri"/>
              <a:sym typeface="Calibri"/>
            </a:endParaRPr>
          </a:p>
          <a:p>
            <a:pPr marL="756285" marR="5080" lvl="1" indent="-286385" algn="l" rtl="0">
              <a:lnSpc>
                <a:spcPct val="80000"/>
              </a:lnSpc>
              <a:spcBef>
                <a:spcPts val="625"/>
              </a:spcBef>
              <a:spcAft>
                <a:spcPts val="0"/>
              </a:spcAft>
              <a:buClr>
                <a:srgbClr val="001F5F"/>
              </a:buClr>
              <a:buSzPts val="2600"/>
              <a:buFont typeface="Arial"/>
              <a:buChar char="–"/>
            </a:pPr>
            <a:r>
              <a:rPr lang="en-US" sz="2600" b="0" i="0" u="none" strike="noStrike" cap="none">
                <a:solidFill>
                  <a:srgbClr val="001F5F"/>
                </a:solidFill>
                <a:latin typeface="Calibri"/>
                <a:ea typeface="Calibri"/>
                <a:cs typeface="Calibri"/>
                <a:sym typeface="Calibri"/>
              </a:rPr>
              <a:t>For example, when inviting employees from a video game design company to speak, ask them to share some video games they are currently developing, and show how they test the games for bugs fix any errors they found.</a:t>
            </a:r>
            <a:endParaRPr sz="2600" b="0" i="0" u="none" strike="noStrike" cap="none">
              <a:solidFill>
                <a:schemeClr val="dk1"/>
              </a:solidFill>
              <a:latin typeface="Calibri"/>
              <a:ea typeface="Calibri"/>
              <a:cs typeface="Calibri"/>
              <a:sym typeface="Calibri"/>
            </a:endParaRPr>
          </a:p>
        </p:txBody>
      </p:sp>
      <p:sp>
        <p:nvSpPr>
          <p:cNvPr id="487" name="Google Shape;487;p22">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89" name="Google Shape;489;p22"/>
          <p:cNvSpPr txBox="1"/>
          <p:nvPr/>
        </p:nvSpPr>
        <p:spPr>
          <a:xfrm>
            <a:off x="3505200" y="6087507"/>
            <a:ext cx="4959350" cy="246221"/>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600" b="1" u="sng">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adapted from www.ncwd-youth.info/innovative-strategies</a:t>
            </a:r>
            <a:endParaRPr sz="1600">
              <a:solidFill>
                <a:srgbClr val="0070C0"/>
              </a:solidFill>
              <a:latin typeface="Calibri"/>
              <a:ea typeface="Calibri"/>
              <a:cs typeface="Calibri"/>
              <a:sym typeface="Calibri"/>
            </a:endParaRPr>
          </a:p>
        </p:txBody>
      </p:sp>
      <p:pic>
        <p:nvPicPr>
          <p:cNvPr id="490" name="Google Shape;490;p2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49580" y="129667"/>
            <a:ext cx="4562475" cy="895350"/>
          </a:xfrm>
          <a:prstGeom prst="rect">
            <a:avLst/>
          </a:prstGeom>
          <a:noFill/>
          <a:ln>
            <a:noFill/>
          </a:ln>
        </p:spPr>
      </p:pic>
      <p:sp>
        <p:nvSpPr>
          <p:cNvPr id="491" name="Google Shape;491;p22"/>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3"/>
          <p:cNvSpPr txBox="1">
            <a:spLocks noGrp="1"/>
          </p:cNvSpPr>
          <p:nvPr>
            <p:ph type="title"/>
          </p:nvPr>
        </p:nvSpPr>
        <p:spPr>
          <a:xfrm>
            <a:off x="174919" y="1291850"/>
            <a:ext cx="10735310" cy="532427"/>
          </a:xfrm>
          <a:prstGeom prst="rect">
            <a:avLst/>
          </a:prstGeom>
          <a:noFill/>
          <a:ln>
            <a:noFill/>
          </a:ln>
        </p:spPr>
        <p:txBody>
          <a:bodyPr spcFirstLastPara="1" wrap="square" lIns="0" tIns="39575" rIns="0" bIns="0" anchor="ctr" anchorCtr="0">
            <a:spAutoFit/>
          </a:bodyPr>
          <a:lstStyle/>
          <a:p>
            <a:pPr marL="2178685" lvl="0" indent="0" algn="ctr" rtl="0">
              <a:lnSpc>
                <a:spcPct val="100000"/>
              </a:lnSpc>
              <a:spcBef>
                <a:spcPts val="0"/>
              </a:spcBef>
              <a:spcAft>
                <a:spcPts val="0"/>
              </a:spcAft>
              <a:buClr>
                <a:srgbClr val="00AF50"/>
              </a:buClr>
              <a:buSzPts val="3200"/>
              <a:buFont typeface="Calibri"/>
              <a:buNone/>
            </a:pPr>
            <a:r>
              <a:rPr lang="en-US">
                <a:solidFill>
                  <a:srgbClr val="00AF50"/>
                </a:solidFill>
              </a:rPr>
              <a:t>TEACHING PROBLEM-SOLVING THROUGH WBLE</a:t>
            </a:r>
            <a:endParaRPr/>
          </a:p>
        </p:txBody>
      </p:sp>
      <p:sp>
        <p:nvSpPr>
          <p:cNvPr id="497" name="Google Shape;497;p23"/>
          <p:cNvSpPr txBox="1"/>
          <p:nvPr/>
        </p:nvSpPr>
        <p:spPr>
          <a:xfrm>
            <a:off x="678281" y="1893457"/>
            <a:ext cx="10735310" cy="4019550"/>
          </a:xfrm>
          <a:prstGeom prst="rect">
            <a:avLst/>
          </a:prstGeom>
          <a:noFill/>
          <a:ln>
            <a:noFill/>
          </a:ln>
        </p:spPr>
        <p:txBody>
          <a:bodyPr spcFirstLastPara="1" wrap="square" lIns="0" tIns="0" rIns="0" bIns="0" anchor="t" anchorCtr="0">
            <a:spAutoFit/>
          </a:bodyPr>
          <a:lstStyle/>
          <a:p>
            <a:pPr marL="355600" marR="0" lvl="0" indent="-342900" algn="l" rtl="0">
              <a:lnSpc>
                <a:spcPct val="108000"/>
              </a:lnSpc>
              <a:spcBef>
                <a:spcPts val="0"/>
              </a:spcBef>
              <a:spcAft>
                <a:spcPts val="0"/>
              </a:spcAft>
              <a:buClr>
                <a:srgbClr val="001F5F"/>
              </a:buClr>
              <a:buSzPts val="3000"/>
              <a:buFont typeface="Arial"/>
              <a:buChar char="•"/>
            </a:pPr>
            <a:r>
              <a:rPr lang="en-US" sz="3000">
                <a:solidFill>
                  <a:srgbClr val="001F5F"/>
                </a:solidFill>
                <a:latin typeface="Calibri"/>
                <a:ea typeface="Calibri"/>
                <a:cs typeface="Calibri"/>
                <a:sym typeface="Calibri"/>
              </a:rPr>
              <a:t>Interactive employer presentations are central to meaningful work-</a:t>
            </a:r>
            <a:endParaRPr sz="3000">
              <a:solidFill>
                <a:schemeClr val="dk1"/>
              </a:solidFill>
              <a:latin typeface="Calibri"/>
              <a:ea typeface="Calibri"/>
              <a:cs typeface="Calibri"/>
              <a:sym typeface="Calibri"/>
            </a:endParaRPr>
          </a:p>
          <a:p>
            <a:pPr marL="355600" marR="0" lvl="0" indent="0" algn="l" rtl="0">
              <a:lnSpc>
                <a:spcPct val="108000"/>
              </a:lnSpc>
              <a:spcBef>
                <a:spcPts val="0"/>
              </a:spcBef>
              <a:spcAft>
                <a:spcPts val="0"/>
              </a:spcAft>
              <a:buNone/>
            </a:pPr>
            <a:r>
              <a:rPr lang="en-US" sz="3000">
                <a:solidFill>
                  <a:srgbClr val="001F5F"/>
                </a:solidFill>
                <a:latin typeface="Calibri"/>
                <a:ea typeface="Calibri"/>
                <a:cs typeface="Calibri"/>
                <a:sym typeface="Calibri"/>
              </a:rPr>
              <a:t>based learning experiences.</a:t>
            </a:r>
            <a:endParaRPr sz="3000">
              <a:solidFill>
                <a:schemeClr val="dk1"/>
              </a:solidFill>
              <a:latin typeface="Calibri"/>
              <a:ea typeface="Calibri"/>
              <a:cs typeface="Calibri"/>
              <a:sym typeface="Calibri"/>
            </a:endParaRPr>
          </a:p>
          <a:p>
            <a:pPr marL="355600" marR="9525" lvl="0" indent="-342900" algn="l" rtl="0">
              <a:lnSpc>
                <a:spcPct val="80000"/>
              </a:lnSpc>
              <a:spcBef>
                <a:spcPts val="720"/>
              </a:spcBef>
              <a:spcAft>
                <a:spcPts val="0"/>
              </a:spcAft>
              <a:buClr>
                <a:srgbClr val="001F5F"/>
              </a:buClr>
              <a:buSzPts val="3000"/>
              <a:buFont typeface="Arial"/>
              <a:buChar char="•"/>
            </a:pPr>
            <a:r>
              <a:rPr lang="en-US" sz="3000">
                <a:solidFill>
                  <a:srgbClr val="001F5F"/>
                </a:solidFill>
                <a:latin typeface="Calibri"/>
                <a:ea typeface="Calibri"/>
                <a:cs typeface="Calibri"/>
                <a:sym typeface="Calibri"/>
              </a:rPr>
              <a:t>Design employer presentations to engage the student or a group of students in completing a task or solving a problem that the professionals deal with on the job.</a:t>
            </a:r>
            <a:endParaRPr sz="3000">
              <a:solidFill>
                <a:schemeClr val="dk1"/>
              </a:solidFill>
              <a:latin typeface="Calibri"/>
              <a:ea typeface="Calibri"/>
              <a:cs typeface="Calibri"/>
              <a:sym typeface="Calibri"/>
            </a:endParaRPr>
          </a:p>
          <a:p>
            <a:pPr marL="756285" marR="681990" lvl="1" indent="-286385" algn="l" rtl="0">
              <a:lnSpc>
                <a:spcPct val="96153"/>
              </a:lnSpc>
              <a:spcBef>
                <a:spcPts val="615"/>
              </a:spcBef>
              <a:spcAft>
                <a:spcPts val="0"/>
              </a:spcAft>
              <a:buClr>
                <a:srgbClr val="001F5F"/>
              </a:buClr>
              <a:buSzPts val="2600"/>
              <a:buFont typeface="Arial"/>
              <a:buChar char="–"/>
            </a:pPr>
            <a:r>
              <a:rPr lang="en-US" sz="2600" b="0" i="0" u="none" strike="noStrike" cap="none">
                <a:solidFill>
                  <a:srgbClr val="001F5F"/>
                </a:solidFill>
                <a:latin typeface="Calibri"/>
                <a:ea typeface="Calibri"/>
                <a:cs typeface="Calibri"/>
                <a:sym typeface="Calibri"/>
              </a:rPr>
              <a:t>For example, one employer had students work in groups to design a building site plan using information about city zoning requirements, a permit application, and a cost estimate worksheet.</a:t>
            </a:r>
            <a:endParaRPr sz="2600" b="0" i="0" u="none" strike="noStrike" cap="none">
              <a:solidFill>
                <a:schemeClr val="dk1"/>
              </a:solidFill>
              <a:latin typeface="Calibri"/>
              <a:ea typeface="Calibri"/>
              <a:cs typeface="Calibri"/>
              <a:sym typeface="Calibri"/>
            </a:endParaRPr>
          </a:p>
          <a:p>
            <a:pPr marL="756285" marR="323850" lvl="1" indent="-286385" algn="l" rtl="0">
              <a:lnSpc>
                <a:spcPct val="96153"/>
              </a:lnSpc>
              <a:spcBef>
                <a:spcPts val="620"/>
              </a:spcBef>
              <a:spcAft>
                <a:spcPts val="0"/>
              </a:spcAft>
              <a:buClr>
                <a:srgbClr val="001F5F"/>
              </a:buClr>
              <a:buSzPts val="2600"/>
              <a:buFont typeface="Arial"/>
              <a:buChar char="–"/>
            </a:pPr>
            <a:r>
              <a:rPr lang="en-US" sz="2600" b="0" i="0" u="none" strike="noStrike" cap="none">
                <a:solidFill>
                  <a:srgbClr val="001F5F"/>
                </a:solidFill>
                <a:latin typeface="Calibri"/>
                <a:ea typeface="Calibri"/>
                <a:cs typeface="Calibri"/>
                <a:sym typeface="Calibri"/>
              </a:rPr>
              <a:t>Think about how this very comprehensive activity could be completed virtually, and could include opportunities for a paid work-based learning experience in the summer or fall of next year.</a:t>
            </a:r>
            <a:endParaRPr sz="2600" b="0" i="0" u="none" strike="noStrike" cap="none">
              <a:solidFill>
                <a:schemeClr val="dk1"/>
              </a:solidFill>
              <a:latin typeface="Calibri"/>
              <a:ea typeface="Calibri"/>
              <a:cs typeface="Calibri"/>
              <a:sym typeface="Calibri"/>
            </a:endParaRPr>
          </a:p>
        </p:txBody>
      </p:sp>
      <p:sp>
        <p:nvSpPr>
          <p:cNvPr id="498" name="Google Shape;498;p23">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500" name="Google Shape;500;p23"/>
          <p:cNvSpPr txBox="1"/>
          <p:nvPr/>
        </p:nvSpPr>
        <p:spPr>
          <a:xfrm>
            <a:off x="5632198" y="1068122"/>
            <a:ext cx="5278031" cy="246221"/>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600" b="1" u="sng"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adapted from www.ncwd-youth.info/innovative-strategies</a:t>
            </a:r>
            <a:endParaRPr sz="1600" dirty="0">
              <a:solidFill>
                <a:srgbClr val="0070C0"/>
              </a:solidFill>
              <a:latin typeface="Calibri"/>
              <a:ea typeface="Calibri"/>
              <a:cs typeface="Calibri"/>
              <a:sym typeface="Calibri"/>
            </a:endParaRPr>
          </a:p>
        </p:txBody>
      </p:sp>
      <p:pic>
        <p:nvPicPr>
          <p:cNvPr id="501" name="Google Shape;501;p2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49833" y="284734"/>
            <a:ext cx="4562475" cy="895350"/>
          </a:xfrm>
          <a:prstGeom prst="rect">
            <a:avLst/>
          </a:prstGeom>
          <a:noFill/>
          <a:ln>
            <a:noFill/>
          </a:ln>
        </p:spPr>
      </p:pic>
      <p:sp>
        <p:nvSpPr>
          <p:cNvPr id="502" name="Google Shape;502;p23"/>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p:nvPr/>
        </p:nvSpPr>
        <p:spPr>
          <a:xfrm>
            <a:off x="4144136" y="1106677"/>
            <a:ext cx="3891915" cy="4572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3600" b="1">
                <a:solidFill>
                  <a:srgbClr val="00AF50"/>
                </a:solidFill>
                <a:latin typeface="Calibri"/>
                <a:ea typeface="Calibri"/>
                <a:cs typeface="Calibri"/>
                <a:sym typeface="Calibri"/>
              </a:rPr>
              <a:t>Mentoring Activities</a:t>
            </a:r>
            <a:endParaRPr sz="3600">
              <a:solidFill>
                <a:schemeClr val="dk1"/>
              </a:solidFill>
              <a:latin typeface="Calibri"/>
              <a:ea typeface="Calibri"/>
              <a:cs typeface="Calibri"/>
              <a:sym typeface="Calibri"/>
            </a:endParaRPr>
          </a:p>
        </p:txBody>
      </p:sp>
      <p:sp>
        <p:nvSpPr>
          <p:cNvPr id="508" name="Google Shape;508;p24"/>
          <p:cNvSpPr txBox="1"/>
          <p:nvPr/>
        </p:nvSpPr>
        <p:spPr>
          <a:xfrm>
            <a:off x="678281" y="1708938"/>
            <a:ext cx="10641965" cy="4315460"/>
          </a:xfrm>
          <a:prstGeom prst="rect">
            <a:avLst/>
          </a:prstGeom>
          <a:noFill/>
          <a:ln>
            <a:noFill/>
          </a:ln>
        </p:spPr>
        <p:txBody>
          <a:bodyPr spcFirstLastPara="1" wrap="square" lIns="0" tIns="0" rIns="0" bIns="0" anchor="t" anchorCtr="0">
            <a:spAutoFit/>
          </a:bodyPr>
          <a:lstStyle/>
          <a:p>
            <a:pPr marL="355600" marR="0" lvl="0" indent="-342900" algn="l" rtl="0">
              <a:lnSpc>
                <a:spcPct val="114074"/>
              </a:lnSpc>
              <a:spcBef>
                <a:spcPts val="0"/>
              </a:spcBef>
              <a:spcAft>
                <a:spcPts val="0"/>
              </a:spcAft>
              <a:buClr>
                <a:srgbClr val="001F5F"/>
              </a:buClr>
              <a:buSzPts val="2700"/>
              <a:buFont typeface="Arial"/>
              <a:buChar char="•"/>
            </a:pPr>
            <a:r>
              <a:rPr lang="en-US" sz="2700">
                <a:solidFill>
                  <a:srgbClr val="001F5F"/>
                </a:solidFill>
                <a:latin typeface="Calibri"/>
                <a:ea typeface="Calibri"/>
                <a:cs typeface="Calibri"/>
                <a:sym typeface="Calibri"/>
              </a:rPr>
              <a:t>Career-focused mentoring involves matching students with vetted adult</a:t>
            </a:r>
            <a:endParaRPr sz="2700">
              <a:solidFill>
                <a:schemeClr val="dk1"/>
              </a:solidFill>
              <a:latin typeface="Calibri"/>
              <a:ea typeface="Calibri"/>
              <a:cs typeface="Calibri"/>
              <a:sym typeface="Calibri"/>
            </a:endParaRPr>
          </a:p>
          <a:p>
            <a:pPr marL="355600" marR="0" lvl="0" indent="0" algn="l" rtl="0">
              <a:lnSpc>
                <a:spcPct val="114074"/>
              </a:lnSpc>
              <a:spcBef>
                <a:spcPts val="0"/>
              </a:spcBef>
              <a:spcAft>
                <a:spcPts val="0"/>
              </a:spcAft>
              <a:buNone/>
            </a:pPr>
            <a:r>
              <a:rPr lang="en-US" sz="2700">
                <a:solidFill>
                  <a:srgbClr val="001F5F"/>
                </a:solidFill>
                <a:latin typeface="Calibri"/>
                <a:ea typeface="Calibri"/>
                <a:cs typeface="Calibri"/>
                <a:sym typeface="Calibri"/>
              </a:rPr>
              <a:t>mentors who assist them with career exploration in various ways.</a:t>
            </a:r>
            <a:endParaRPr sz="2700">
              <a:solidFill>
                <a:schemeClr val="dk1"/>
              </a:solidFill>
              <a:latin typeface="Calibri"/>
              <a:ea typeface="Calibri"/>
              <a:cs typeface="Calibri"/>
              <a:sym typeface="Calibri"/>
            </a:endParaRPr>
          </a:p>
          <a:p>
            <a:pPr marL="355600" marR="5080" lvl="0" indent="-342900" algn="l" rtl="0">
              <a:lnSpc>
                <a:spcPct val="108148"/>
              </a:lnSpc>
              <a:spcBef>
                <a:spcPts val="685"/>
              </a:spcBef>
              <a:spcAft>
                <a:spcPts val="0"/>
              </a:spcAft>
              <a:buClr>
                <a:srgbClr val="001F5F"/>
              </a:buClr>
              <a:buSzPts val="2700"/>
              <a:buFont typeface="Arial"/>
              <a:buChar char="•"/>
            </a:pPr>
            <a:r>
              <a:rPr lang="en-US" sz="2700">
                <a:solidFill>
                  <a:srgbClr val="001F5F"/>
                </a:solidFill>
                <a:latin typeface="Calibri"/>
                <a:ea typeface="Calibri"/>
                <a:cs typeface="Calibri"/>
                <a:sym typeface="Calibri"/>
              </a:rPr>
              <a:t>One advantage of career-focused mentoring is its capacity to provide students with more individualized support for exploring careers specific to his or her interests.</a:t>
            </a:r>
            <a:endParaRPr sz="2700">
              <a:solidFill>
                <a:schemeClr val="dk1"/>
              </a:solidFill>
              <a:latin typeface="Calibri"/>
              <a:ea typeface="Calibri"/>
              <a:cs typeface="Calibri"/>
              <a:sym typeface="Calibri"/>
            </a:endParaRPr>
          </a:p>
          <a:p>
            <a:pPr marL="355600" marR="1721485" lvl="0" indent="-342900" algn="l" rtl="0">
              <a:lnSpc>
                <a:spcPct val="108148"/>
              </a:lnSpc>
              <a:spcBef>
                <a:spcPts val="640"/>
              </a:spcBef>
              <a:spcAft>
                <a:spcPts val="0"/>
              </a:spcAft>
              <a:buClr>
                <a:srgbClr val="001F5F"/>
              </a:buClr>
              <a:buSzPts val="2700"/>
              <a:buFont typeface="Arial"/>
              <a:buChar char="•"/>
            </a:pPr>
            <a:r>
              <a:rPr lang="en-US" sz="2700">
                <a:solidFill>
                  <a:srgbClr val="001F5F"/>
                </a:solidFill>
                <a:latin typeface="Calibri"/>
                <a:ea typeface="Calibri"/>
                <a:cs typeface="Calibri"/>
                <a:sym typeface="Calibri"/>
              </a:rPr>
              <a:t>The mentoring relationship can consist of telephone or online communication.</a:t>
            </a:r>
            <a:endParaRPr sz="2700">
              <a:solidFill>
                <a:schemeClr val="dk1"/>
              </a:solidFill>
              <a:latin typeface="Calibri"/>
              <a:ea typeface="Calibri"/>
              <a:cs typeface="Calibri"/>
              <a:sym typeface="Calibri"/>
            </a:endParaRPr>
          </a:p>
          <a:p>
            <a:pPr marL="355600" marR="283210" lvl="0" indent="-342900" algn="l" rtl="0">
              <a:lnSpc>
                <a:spcPct val="108148"/>
              </a:lnSpc>
              <a:spcBef>
                <a:spcPts val="645"/>
              </a:spcBef>
              <a:spcAft>
                <a:spcPts val="0"/>
              </a:spcAft>
              <a:buClr>
                <a:srgbClr val="001F5F"/>
              </a:buClr>
              <a:buSzPts val="2700"/>
              <a:buFont typeface="Arial"/>
              <a:buChar char="•"/>
            </a:pPr>
            <a:r>
              <a:rPr lang="en-US" sz="2700">
                <a:solidFill>
                  <a:srgbClr val="001F5F"/>
                </a:solidFill>
                <a:latin typeface="Calibri"/>
                <a:ea typeface="Calibri"/>
                <a:cs typeface="Calibri"/>
                <a:sym typeface="Calibri"/>
              </a:rPr>
              <a:t>What distinguishes career-focused mentoring from general mentoring is that the mentoring interactions are intentionally focused on helping students identify and explore their career interests rather than just providing general support and encouragement.</a:t>
            </a:r>
            <a:endParaRPr sz="2700">
              <a:solidFill>
                <a:schemeClr val="dk1"/>
              </a:solidFill>
              <a:latin typeface="Calibri"/>
              <a:ea typeface="Calibri"/>
              <a:cs typeface="Calibri"/>
              <a:sym typeface="Calibri"/>
            </a:endParaRPr>
          </a:p>
        </p:txBody>
      </p:sp>
      <p:sp>
        <p:nvSpPr>
          <p:cNvPr id="509" name="Google Shape;509;p24">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511" name="Google Shape;511;p24"/>
          <p:cNvSpPr txBox="1"/>
          <p:nvPr/>
        </p:nvSpPr>
        <p:spPr>
          <a:xfrm>
            <a:off x="5894962" y="953035"/>
            <a:ext cx="5518938" cy="246221"/>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600" b="1" u="sng"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adapted from www.ncwd-youth.info/innovative-strategies</a:t>
            </a:r>
            <a:endParaRPr sz="1600" dirty="0">
              <a:solidFill>
                <a:srgbClr val="0070C0"/>
              </a:solidFill>
              <a:latin typeface="Calibri"/>
              <a:ea typeface="Calibri"/>
              <a:cs typeface="Calibri"/>
              <a:sym typeface="Calibri"/>
            </a:endParaRPr>
          </a:p>
        </p:txBody>
      </p:sp>
      <p:pic>
        <p:nvPicPr>
          <p:cNvPr id="512" name="Google Shape;512;p2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62000" y="128242"/>
            <a:ext cx="4562475" cy="895350"/>
          </a:xfrm>
          <a:prstGeom prst="rect">
            <a:avLst/>
          </a:prstGeom>
          <a:noFill/>
          <a:ln>
            <a:noFill/>
          </a:ln>
        </p:spPr>
      </p:pic>
      <p:sp>
        <p:nvSpPr>
          <p:cNvPr id="513" name="Google Shape;513;p24"/>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5"/>
          <p:cNvSpPr txBox="1">
            <a:spLocks noGrp="1"/>
          </p:cNvSpPr>
          <p:nvPr>
            <p:ph type="title"/>
          </p:nvPr>
        </p:nvSpPr>
        <p:spPr>
          <a:xfrm>
            <a:off x="913775" y="618517"/>
            <a:ext cx="10364451" cy="1596177"/>
          </a:xfrm>
          <a:prstGeom prst="rect">
            <a:avLst/>
          </a:prstGeom>
          <a:noFill/>
          <a:ln>
            <a:noFill/>
          </a:ln>
        </p:spPr>
        <p:txBody>
          <a:bodyPr spcFirstLastPara="1" wrap="square" lIns="0" tIns="131800" rIns="0" bIns="0" anchor="ctr" anchorCtr="0">
            <a:spAutoFit/>
          </a:bodyPr>
          <a:lstStyle/>
          <a:p>
            <a:pPr marL="1587500" lvl="0" indent="0" algn="ctr" rtl="0">
              <a:lnSpc>
                <a:spcPct val="100000"/>
              </a:lnSpc>
              <a:spcBef>
                <a:spcPts val="0"/>
              </a:spcBef>
              <a:spcAft>
                <a:spcPts val="0"/>
              </a:spcAft>
              <a:buClr>
                <a:srgbClr val="0000FF"/>
              </a:buClr>
              <a:buSzPts val="3200"/>
              <a:buFont typeface="Calibri"/>
              <a:buNone/>
            </a:pPr>
            <a:r>
              <a:rPr lang="en-US" u="sng" dirty="0">
                <a:solidFill>
                  <a:srgbClr val="0000FF"/>
                </a:solidFill>
                <a:hlinkClick r:id="rId3">
                  <a:extLst>
                    <a:ext uri="{A12FA001-AC4F-418D-AE19-62706E023703}">
                      <ahyp:hlinkClr xmlns:ahyp="http://schemas.microsoft.com/office/drawing/2018/hyperlinkcolor" val="tx"/>
                    </a:ext>
                  </a:extLst>
                </a:hlinkClick>
              </a:rPr>
              <a:t>ZYNGA - GAMING COMPANY: ONBOARDING VIDEO</a:t>
            </a:r>
            <a:endParaRPr dirty="0"/>
          </a:p>
        </p:txBody>
      </p:sp>
      <p:sp>
        <p:nvSpPr>
          <p:cNvPr id="519" name="Google Shape;519;p25">
            <a:extLst>
              <a:ext uri="{C183D7F6-B498-43B3-948B-1728B52AA6E4}">
                <adec:decorative xmlns:adec="http://schemas.microsoft.com/office/drawing/2017/decorative" val="1"/>
              </a:ext>
            </a:extLst>
          </p:cNvPr>
          <p:cNvSpPr/>
          <p:nvPr/>
        </p:nvSpPr>
        <p:spPr>
          <a:xfrm>
            <a:off x="8915400" y="221234"/>
            <a:ext cx="2590800" cy="58521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520" name="Google Shape;520;p25" descr="Screen shot of Zynga onboarding video"/>
          <p:cNvSpPr/>
          <p:nvPr/>
        </p:nvSpPr>
        <p:spPr>
          <a:xfrm>
            <a:off x="470712" y="2038891"/>
            <a:ext cx="5317245" cy="332474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Twentieth Century"/>
              <a:ea typeface="Twentieth Century"/>
              <a:cs typeface="Twentieth Century"/>
              <a:sym typeface="Twentieth Century"/>
            </a:endParaRPr>
          </a:p>
        </p:txBody>
      </p:sp>
      <p:sp>
        <p:nvSpPr>
          <p:cNvPr id="522" name="Google Shape;522;p25"/>
          <p:cNvSpPr/>
          <p:nvPr/>
        </p:nvSpPr>
        <p:spPr>
          <a:xfrm>
            <a:off x="6096000" y="2660841"/>
            <a:ext cx="4495800" cy="19723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300">
              <a:solidFill>
                <a:schemeClr val="dk1"/>
              </a:solidFill>
              <a:latin typeface="Times New Roman"/>
              <a:ea typeface="Times New Roman"/>
              <a:cs typeface="Times New Roman"/>
              <a:sym typeface="Times New Roman"/>
            </a:endParaRPr>
          </a:p>
          <a:p>
            <a:pPr marL="355600" marR="156210" lvl="0" indent="-342900" algn="just" rtl="0">
              <a:lnSpc>
                <a:spcPct val="96111"/>
              </a:lnSpc>
              <a:spcBef>
                <a:spcPts val="0"/>
              </a:spcBef>
              <a:spcAft>
                <a:spcPts val="0"/>
              </a:spcAft>
              <a:buClr>
                <a:srgbClr val="001F5F"/>
              </a:buClr>
              <a:buSzPts val="1800"/>
              <a:buFont typeface="Arial"/>
              <a:buChar char="•"/>
            </a:pPr>
            <a:r>
              <a:rPr lang="en-US" sz="1800">
                <a:solidFill>
                  <a:srgbClr val="001F5F"/>
                </a:solidFill>
                <a:latin typeface="Twentieth Century"/>
                <a:ea typeface="Twentieth Century"/>
                <a:cs typeface="Twentieth Century"/>
                <a:sym typeface="Twentieth Century"/>
              </a:rPr>
              <a:t>Students can watch these types of videos to gain an even greater insight into the company or business and many are available on-line. Some videos might even demonstrate essential features of performing some of the specific job tasks.</a:t>
            </a:r>
            <a:endParaRPr sz="1800">
              <a:solidFill>
                <a:schemeClr val="dk1"/>
              </a:solidFill>
              <a:latin typeface="Twentieth Century"/>
              <a:ea typeface="Twentieth Century"/>
              <a:cs typeface="Twentieth Century"/>
              <a:sym typeface="Twentieth Century"/>
            </a:endParaRPr>
          </a:p>
        </p:txBody>
      </p:sp>
      <p:pic>
        <p:nvPicPr>
          <p:cNvPr id="523" name="Google Shape;523;p25">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92502" y="172370"/>
            <a:ext cx="4562475" cy="895350"/>
          </a:xfrm>
          <a:prstGeom prst="rect">
            <a:avLst/>
          </a:prstGeom>
          <a:noFill/>
          <a:ln>
            <a:noFill/>
          </a:ln>
        </p:spPr>
      </p:pic>
      <p:sp>
        <p:nvSpPr>
          <p:cNvPr id="524" name="Google Shape;524;p25"/>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6"/>
          <p:cNvSpPr txBox="1">
            <a:spLocks noGrp="1"/>
          </p:cNvSpPr>
          <p:nvPr>
            <p:ph type="title"/>
          </p:nvPr>
        </p:nvSpPr>
        <p:spPr>
          <a:xfrm>
            <a:off x="838200" y="1460019"/>
            <a:ext cx="7696826" cy="553998"/>
          </a:xfrm>
          <a:prstGeom prst="rect">
            <a:avLst/>
          </a:prstGeom>
          <a:noFill/>
          <a:ln>
            <a:noFill/>
          </a:ln>
        </p:spPr>
        <p:txBody>
          <a:bodyPr spcFirstLastPara="1" wrap="square" lIns="0" tIns="0" rIns="0" bIns="0" anchor="ctr" anchorCtr="0">
            <a:spAutoFit/>
          </a:bodyPr>
          <a:lstStyle/>
          <a:p>
            <a:pPr marL="3505834" lvl="0" indent="0" algn="l" rtl="0">
              <a:lnSpc>
                <a:spcPct val="100000"/>
              </a:lnSpc>
              <a:spcBef>
                <a:spcPts val="0"/>
              </a:spcBef>
              <a:spcAft>
                <a:spcPts val="0"/>
              </a:spcAft>
              <a:buClr>
                <a:srgbClr val="0000FF"/>
              </a:buClr>
              <a:buSzPts val="3600"/>
              <a:buFont typeface="Calibri"/>
              <a:buNone/>
            </a:pPr>
            <a:r>
              <a:rPr lang="en-US" sz="3600" u="sng">
                <a:solidFill>
                  <a:srgbClr val="0000FF"/>
                </a:solidFill>
                <a:hlinkClick r:id="rId3">
                  <a:extLst>
                    <a:ext uri="{A12FA001-AC4F-418D-AE19-62706E023703}">
                      <ahyp:hlinkClr xmlns:ahyp="http://schemas.microsoft.com/office/drawing/2018/hyperlinkcolor" val="tx"/>
                    </a:ext>
                  </a:extLst>
                </a:hlinkClick>
              </a:rPr>
              <a:t>EXPLORE-WORK.COM</a:t>
            </a:r>
            <a:endParaRPr sz="3600"/>
          </a:p>
        </p:txBody>
      </p:sp>
      <p:sp>
        <p:nvSpPr>
          <p:cNvPr id="530" name="Google Shape;530;p26"/>
          <p:cNvSpPr txBox="1"/>
          <p:nvPr/>
        </p:nvSpPr>
        <p:spPr>
          <a:xfrm>
            <a:off x="346113" y="2222119"/>
            <a:ext cx="3484245" cy="1950720"/>
          </a:xfrm>
          <a:prstGeom prst="rect">
            <a:avLst/>
          </a:prstGeom>
          <a:noFill/>
          <a:ln>
            <a:noFill/>
          </a:ln>
        </p:spPr>
        <p:txBody>
          <a:bodyPr spcFirstLastPara="1" wrap="square" lIns="0" tIns="0" rIns="0" bIns="0" anchor="t" anchorCtr="0">
            <a:spAutoFit/>
          </a:bodyPr>
          <a:lstStyle/>
          <a:p>
            <a:pPr marL="0" marR="52705" lvl="0" indent="0" algn="r" rtl="0">
              <a:lnSpc>
                <a:spcPct val="100000"/>
              </a:lnSpc>
              <a:spcBef>
                <a:spcPts val="0"/>
              </a:spcBef>
              <a:spcAft>
                <a:spcPts val="0"/>
              </a:spcAft>
              <a:buNone/>
            </a:pPr>
            <a:r>
              <a:rPr lang="en-US" sz="2700">
                <a:solidFill>
                  <a:srgbClr val="333333"/>
                </a:solidFill>
                <a:latin typeface="Arial"/>
                <a:ea typeface="Arial"/>
                <a:cs typeface="Arial"/>
                <a:sym typeface="Arial"/>
              </a:rPr>
              <a:t>•</a:t>
            </a:r>
            <a:endParaRPr sz="2700">
              <a:solidFill>
                <a:schemeClr val="dk1"/>
              </a:solidFill>
              <a:latin typeface="Arial"/>
              <a:ea typeface="Arial"/>
              <a:cs typeface="Arial"/>
              <a:sym typeface="Arial"/>
            </a:endParaRPr>
          </a:p>
        </p:txBody>
      </p:sp>
      <p:sp>
        <p:nvSpPr>
          <p:cNvPr id="531" name="Google Shape;531;p26"/>
          <p:cNvSpPr txBox="1"/>
          <p:nvPr/>
        </p:nvSpPr>
        <p:spPr>
          <a:xfrm>
            <a:off x="3636645" y="2468117"/>
            <a:ext cx="8020684" cy="3487420"/>
          </a:xfrm>
          <a:prstGeom prst="rect">
            <a:avLst/>
          </a:prstGeom>
          <a:noFill/>
          <a:ln>
            <a:noFill/>
          </a:ln>
        </p:spPr>
        <p:txBody>
          <a:bodyPr spcFirstLastPara="1" wrap="square" lIns="0" tIns="0" rIns="0" bIns="0" anchor="t" anchorCtr="0">
            <a:spAutoFit/>
          </a:bodyPr>
          <a:lstStyle/>
          <a:p>
            <a:pPr marL="355600" marR="5080" lvl="0" indent="0" algn="l" rtl="0">
              <a:lnSpc>
                <a:spcPct val="95100"/>
              </a:lnSpc>
              <a:spcBef>
                <a:spcPts val="0"/>
              </a:spcBef>
              <a:spcAft>
                <a:spcPts val="0"/>
              </a:spcAft>
              <a:buNone/>
            </a:pPr>
            <a:r>
              <a:rPr lang="en-US" sz="2700">
                <a:solidFill>
                  <a:srgbClr val="333333"/>
                </a:solidFill>
                <a:latin typeface="Calibri"/>
                <a:ea typeface="Calibri"/>
                <a:cs typeface="Calibri"/>
                <a:sym typeface="Calibri"/>
              </a:rPr>
              <a:t>Created by WINTAC, Employment Resources, Inc. (ERI), the University of Wisconsin-Madison, and the University of Wisconsin-Stout Vocational Rehabilitation Institute (SVRI)</a:t>
            </a:r>
            <a:endParaRPr sz="2700">
              <a:solidFill>
                <a:schemeClr val="dk1"/>
              </a:solidFill>
              <a:latin typeface="Calibri"/>
              <a:ea typeface="Calibri"/>
              <a:cs typeface="Calibri"/>
              <a:sym typeface="Calibri"/>
            </a:endParaRPr>
          </a:p>
          <a:p>
            <a:pPr marL="355600" marR="381000" lvl="0" indent="-342900" algn="l" rtl="0">
              <a:lnSpc>
                <a:spcPct val="114074"/>
              </a:lnSpc>
              <a:spcBef>
                <a:spcPts val="1060"/>
              </a:spcBef>
              <a:spcAft>
                <a:spcPts val="0"/>
              </a:spcAft>
              <a:buClr>
                <a:srgbClr val="333333"/>
              </a:buClr>
              <a:buSzPts val="2700"/>
              <a:buFont typeface="Arial"/>
              <a:buChar char="•"/>
            </a:pPr>
            <a:r>
              <a:rPr lang="en-US" sz="2700">
                <a:solidFill>
                  <a:srgbClr val="333333"/>
                </a:solidFill>
                <a:latin typeface="Calibri"/>
                <a:ea typeface="Calibri"/>
                <a:cs typeface="Calibri"/>
                <a:sym typeface="Calibri"/>
              </a:rPr>
              <a:t>Series of web-based modules that align with the five required WIOA Pre-Employment Transition Services</a:t>
            </a:r>
            <a:endParaRPr sz="27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700">
              <a:solidFill>
                <a:schemeClr val="dk1"/>
              </a:solidFill>
              <a:latin typeface="Times New Roman"/>
              <a:ea typeface="Times New Roman"/>
              <a:cs typeface="Times New Roman"/>
              <a:sym typeface="Times New Roman"/>
            </a:endParaRPr>
          </a:p>
          <a:p>
            <a:pPr marL="12700" marR="0" lvl="0" indent="0" algn="l" rtl="0">
              <a:lnSpc>
                <a:spcPct val="100000"/>
              </a:lnSpc>
              <a:spcBef>
                <a:spcPts val="1739"/>
              </a:spcBef>
              <a:spcAft>
                <a:spcPts val="0"/>
              </a:spcAft>
              <a:buNone/>
            </a:pPr>
            <a:r>
              <a:rPr lang="en-US" sz="27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Using Explore-Work.com Webinar</a:t>
            </a:r>
            <a:endParaRPr sz="2700">
              <a:solidFill>
                <a:schemeClr val="dk1"/>
              </a:solidFill>
              <a:latin typeface="Calibri"/>
              <a:ea typeface="Calibri"/>
              <a:cs typeface="Calibri"/>
              <a:sym typeface="Calibri"/>
            </a:endParaRPr>
          </a:p>
        </p:txBody>
      </p:sp>
      <p:sp>
        <p:nvSpPr>
          <p:cNvPr id="532" name="Google Shape;532;p26" descr="Explore Work"/>
          <p:cNvSpPr/>
          <p:nvPr/>
        </p:nvSpPr>
        <p:spPr>
          <a:xfrm>
            <a:off x="346113" y="2222119"/>
            <a:ext cx="3483864" cy="1950338"/>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533" name="Google Shape;533;p26">
            <a:extLst>
              <a:ext uri="{C183D7F6-B498-43B3-948B-1728B52AA6E4}">
                <adec:decorative xmlns:adec="http://schemas.microsoft.com/office/drawing/2017/decorative" val="1"/>
              </a:ext>
            </a:extLst>
          </p:cNvPr>
          <p:cNvSpPr/>
          <p:nvPr/>
        </p:nvSpPr>
        <p:spPr>
          <a:xfrm>
            <a:off x="8915400" y="221234"/>
            <a:ext cx="2590800" cy="58521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535" name="Google Shape;535;p26">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685800" y="66167"/>
            <a:ext cx="4562475" cy="895350"/>
          </a:xfrm>
          <a:prstGeom prst="rect">
            <a:avLst/>
          </a:prstGeom>
          <a:noFill/>
          <a:ln>
            <a:noFill/>
          </a:ln>
        </p:spPr>
      </p:pic>
      <p:sp>
        <p:nvSpPr>
          <p:cNvPr id="536" name="Google Shape;536;p26"/>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7"/>
          <p:cNvSpPr txBox="1">
            <a:spLocks noGrp="1"/>
          </p:cNvSpPr>
          <p:nvPr>
            <p:ph type="title"/>
          </p:nvPr>
        </p:nvSpPr>
        <p:spPr>
          <a:xfrm>
            <a:off x="913775" y="1058059"/>
            <a:ext cx="10364451" cy="717093"/>
          </a:xfrm>
          <a:prstGeom prst="rect">
            <a:avLst/>
          </a:prstGeom>
          <a:noFill/>
          <a:ln>
            <a:noFill/>
          </a:ln>
        </p:spPr>
        <p:txBody>
          <a:bodyPr spcFirstLastPara="1" wrap="square" lIns="0" tIns="161500" rIns="0" bIns="0" anchor="ctr" anchorCtr="0">
            <a:spAutoFit/>
          </a:bodyPr>
          <a:lstStyle/>
          <a:p>
            <a:pPr marL="1423670" lvl="0" indent="0" algn="ctr" rtl="0">
              <a:lnSpc>
                <a:spcPct val="100000"/>
              </a:lnSpc>
              <a:spcBef>
                <a:spcPts val="0"/>
              </a:spcBef>
              <a:spcAft>
                <a:spcPts val="0"/>
              </a:spcAft>
              <a:buClr>
                <a:srgbClr val="009539"/>
              </a:buClr>
              <a:buSzPts val="3600"/>
              <a:buFont typeface="Calibri"/>
              <a:buNone/>
            </a:pPr>
            <a:r>
              <a:rPr lang="en-US" sz="3600">
                <a:solidFill>
                  <a:srgbClr val="009539"/>
                </a:solidFill>
              </a:rPr>
              <a:t>ASSESS INTERESTS AND EXPLORE CAREERS</a:t>
            </a:r>
            <a:endParaRPr sz="3600"/>
          </a:p>
        </p:txBody>
      </p:sp>
      <p:sp>
        <p:nvSpPr>
          <p:cNvPr id="542" name="Google Shape;542;p27"/>
          <p:cNvSpPr txBox="1"/>
          <p:nvPr/>
        </p:nvSpPr>
        <p:spPr>
          <a:xfrm>
            <a:off x="627989" y="2106422"/>
            <a:ext cx="9133205" cy="3048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2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CareerOneStop Videos</a:t>
            </a:r>
            <a:r>
              <a:rPr lang="en-US" sz="2400">
                <a:solidFill>
                  <a:srgbClr val="0000FF"/>
                </a:solidFill>
                <a:latin typeface="Calibri"/>
                <a:ea typeface="Calibri"/>
                <a:cs typeface="Calibri"/>
                <a:sym typeface="Calibri"/>
              </a:rPr>
              <a:t>	</a:t>
            </a:r>
            <a:r>
              <a:rPr lang="en-US" sz="24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mySkills - myFuture - Website</a:t>
            </a:r>
            <a:endParaRPr sz="2400">
              <a:solidFill>
                <a:schemeClr val="dk1"/>
              </a:solidFill>
              <a:latin typeface="Calibri"/>
              <a:ea typeface="Calibri"/>
              <a:cs typeface="Calibri"/>
              <a:sym typeface="Calibri"/>
            </a:endParaRPr>
          </a:p>
        </p:txBody>
      </p:sp>
      <p:sp>
        <p:nvSpPr>
          <p:cNvPr id="543" name="Google Shape;543;p27" descr="Screen shot of Career OneStop website"/>
          <p:cNvSpPr/>
          <p:nvPr/>
        </p:nvSpPr>
        <p:spPr>
          <a:xfrm>
            <a:off x="568032" y="2743326"/>
            <a:ext cx="4545965" cy="299186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544" name="Google Shape;544;p27">
            <a:extLst>
              <a:ext uri="{C183D7F6-B498-43B3-948B-1728B52AA6E4}">
                <adec:decorative xmlns:adec="http://schemas.microsoft.com/office/drawing/2017/decorative" val="1"/>
              </a:ext>
            </a:extLst>
          </p:cNvPr>
          <p:cNvSpPr/>
          <p:nvPr/>
        </p:nvSpPr>
        <p:spPr>
          <a:xfrm>
            <a:off x="8915400" y="221234"/>
            <a:ext cx="2590800" cy="58521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545" name="Google Shape;545;p27" descr="Screen shot of mySkills myFuture website"/>
          <p:cNvSpPr/>
          <p:nvPr/>
        </p:nvSpPr>
        <p:spPr>
          <a:xfrm>
            <a:off x="5783707" y="2743326"/>
            <a:ext cx="5529452" cy="299186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547" name="Google Shape;547;p27">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381000" y="157861"/>
            <a:ext cx="4562475" cy="895350"/>
          </a:xfrm>
          <a:prstGeom prst="rect">
            <a:avLst/>
          </a:prstGeom>
          <a:noFill/>
          <a:ln>
            <a:noFill/>
          </a:ln>
        </p:spPr>
      </p:pic>
      <p:sp>
        <p:nvSpPr>
          <p:cNvPr id="548" name="Google Shape;548;p27"/>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8"/>
          <p:cNvSpPr txBox="1"/>
          <p:nvPr/>
        </p:nvSpPr>
        <p:spPr>
          <a:xfrm>
            <a:off x="3755923" y="946277"/>
            <a:ext cx="4277207" cy="677108"/>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4400" b="1" dirty="0">
                <a:solidFill>
                  <a:srgbClr val="009539"/>
                </a:solidFill>
                <a:latin typeface="Calibri"/>
                <a:ea typeface="Calibri"/>
                <a:cs typeface="Calibri"/>
                <a:sym typeface="Calibri"/>
              </a:rPr>
              <a:t>Road Trip Nation</a:t>
            </a:r>
            <a:endParaRPr sz="4400" dirty="0">
              <a:solidFill>
                <a:schemeClr val="dk1"/>
              </a:solidFill>
              <a:latin typeface="Calibri"/>
              <a:ea typeface="Calibri"/>
              <a:cs typeface="Calibri"/>
              <a:sym typeface="Calibri"/>
            </a:endParaRPr>
          </a:p>
        </p:txBody>
      </p:sp>
      <p:sp>
        <p:nvSpPr>
          <p:cNvPr id="554" name="Google Shape;554;p28"/>
          <p:cNvSpPr txBox="1"/>
          <p:nvPr/>
        </p:nvSpPr>
        <p:spPr>
          <a:xfrm>
            <a:off x="540207" y="1841017"/>
            <a:ext cx="5397000" cy="40233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22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Road Trip Nation - YouTube Channel</a:t>
            </a:r>
            <a:endParaRPr sz="2200">
              <a:solidFill>
                <a:schemeClr val="dk1"/>
              </a:solidFill>
              <a:latin typeface="Calibri"/>
              <a:ea typeface="Calibri"/>
              <a:cs typeface="Calibri"/>
              <a:sym typeface="Calibri"/>
            </a:endParaRPr>
          </a:p>
          <a:p>
            <a:pPr marL="12700" marR="5080" lvl="0" indent="0" algn="l" rtl="0">
              <a:lnSpc>
                <a:spcPct val="80000"/>
              </a:lnSpc>
              <a:spcBef>
                <a:spcPts val="525"/>
              </a:spcBef>
              <a:spcAft>
                <a:spcPts val="0"/>
              </a:spcAft>
              <a:buNone/>
            </a:pPr>
            <a:r>
              <a:rPr lang="en-US" sz="2200">
                <a:solidFill>
                  <a:schemeClr val="dk1"/>
                </a:solidFill>
                <a:latin typeface="Calibri"/>
                <a:ea typeface="Calibri"/>
                <a:cs typeface="Calibri"/>
                <a:sym typeface="Calibri"/>
              </a:rPr>
              <a:t>How can you be successful in school and your job and your life? It can feel overwhelming, but you’re not alone. We’re here to help, with stories of people who overcame challenges and defined success for themselves, like Gary Vaynerchuk, John Legend, Michelle Obama, Joe Rogan, and more.</a:t>
            </a:r>
            <a:endParaRPr sz="2200">
              <a:solidFill>
                <a:schemeClr val="dk1"/>
              </a:solidFill>
              <a:latin typeface="Calibri"/>
              <a:ea typeface="Calibri"/>
              <a:cs typeface="Calibri"/>
              <a:sym typeface="Calibri"/>
            </a:endParaRPr>
          </a:p>
          <a:p>
            <a:pPr marL="0" marR="0" lvl="0" indent="0" algn="l" rtl="0">
              <a:lnSpc>
                <a:spcPct val="100000"/>
              </a:lnSpc>
              <a:spcBef>
                <a:spcPts val="50"/>
              </a:spcBef>
              <a:spcAft>
                <a:spcPts val="0"/>
              </a:spcAft>
              <a:buNone/>
            </a:pPr>
            <a:endParaRPr sz="2700">
              <a:solidFill>
                <a:schemeClr val="dk1"/>
              </a:solidFill>
              <a:latin typeface="Times New Roman"/>
              <a:ea typeface="Times New Roman"/>
              <a:cs typeface="Times New Roman"/>
              <a:sym typeface="Times New Roman"/>
            </a:endParaRPr>
          </a:p>
          <a:p>
            <a:pPr marL="12700" marR="195580" lvl="0" indent="0" algn="l" rtl="0">
              <a:lnSpc>
                <a:spcPct val="95909"/>
              </a:lnSpc>
              <a:spcBef>
                <a:spcPts val="0"/>
              </a:spcBef>
              <a:spcAft>
                <a:spcPts val="0"/>
              </a:spcAft>
              <a:buNone/>
            </a:pPr>
            <a:r>
              <a:rPr lang="en-US" sz="2200">
                <a:solidFill>
                  <a:schemeClr val="dk1"/>
                </a:solidFill>
                <a:latin typeface="Calibri"/>
                <a:ea typeface="Calibri"/>
                <a:cs typeface="Calibri"/>
                <a:sym typeface="Calibri"/>
              </a:rPr>
              <a:t>Meet people who found careers connected to their interests and get inspiration and motivation for how you can find a fulfilling career and build a fulfilling life.</a:t>
            </a:r>
            <a:endParaRPr sz="2200">
              <a:solidFill>
                <a:schemeClr val="dk1"/>
              </a:solidFill>
              <a:latin typeface="Calibri"/>
              <a:ea typeface="Calibri"/>
              <a:cs typeface="Calibri"/>
              <a:sym typeface="Calibri"/>
            </a:endParaRPr>
          </a:p>
        </p:txBody>
      </p:sp>
      <p:sp>
        <p:nvSpPr>
          <p:cNvPr id="555" name="Google Shape;555;p28"/>
          <p:cNvSpPr txBox="1"/>
          <p:nvPr/>
        </p:nvSpPr>
        <p:spPr>
          <a:xfrm>
            <a:off x="6254115" y="1736554"/>
            <a:ext cx="5771515" cy="5009515"/>
          </a:xfrm>
          <a:prstGeom prst="rect">
            <a:avLst/>
          </a:prstGeom>
          <a:noFill/>
          <a:ln>
            <a:noFill/>
          </a:ln>
        </p:spPr>
        <p:txBody>
          <a:bodyPr spcFirstLastPara="1" wrap="square" lIns="0" tIns="0" rIns="0" bIns="0" anchor="t" anchorCtr="0">
            <a:spAutoFit/>
          </a:bodyPr>
          <a:lstStyle/>
          <a:p>
            <a:pPr marL="0" marR="730250" lvl="0" indent="0" algn="r" rtl="0">
              <a:lnSpc>
                <a:spcPct val="100000"/>
              </a:lnSpc>
              <a:spcBef>
                <a:spcPts val="0"/>
              </a:spcBef>
              <a:spcAft>
                <a:spcPts val="0"/>
              </a:spcAft>
              <a:buNone/>
            </a:pPr>
            <a:r>
              <a:rPr lang="en-US" sz="1200" b="1">
                <a:solidFill>
                  <a:srgbClr val="FFFFFF"/>
                </a:solidFill>
                <a:latin typeface="Calibri"/>
                <a:ea typeface="Calibri"/>
                <a:cs typeface="Calibri"/>
                <a:sym typeface="Calibri"/>
              </a:rPr>
              <a:t>47</a:t>
            </a:r>
            <a:endParaRPr sz="1200">
              <a:solidFill>
                <a:schemeClr val="dk1"/>
              </a:solidFill>
              <a:latin typeface="Calibri"/>
              <a:ea typeface="Calibri"/>
              <a:cs typeface="Calibri"/>
              <a:sym typeface="Calibri"/>
            </a:endParaRPr>
          </a:p>
        </p:txBody>
      </p:sp>
      <p:sp>
        <p:nvSpPr>
          <p:cNvPr id="556" name="Google Shape;556;p28" descr="Screen shot of Road Trip Nation website"/>
          <p:cNvSpPr/>
          <p:nvPr/>
        </p:nvSpPr>
        <p:spPr>
          <a:xfrm>
            <a:off x="6254115" y="1736554"/>
            <a:ext cx="5771134" cy="500913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557" name="Google Shape;557;p28">
            <a:extLst>
              <a:ext uri="{C183D7F6-B498-43B3-948B-1728B52AA6E4}">
                <adec:decorative xmlns:adec="http://schemas.microsoft.com/office/drawing/2017/decorative" val="1"/>
              </a:ext>
            </a:extLst>
          </p:cNvPr>
          <p:cNvSpPr/>
          <p:nvPr/>
        </p:nvSpPr>
        <p:spPr>
          <a:xfrm>
            <a:off x="9062084" y="221234"/>
            <a:ext cx="2590800" cy="58521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559" name="Google Shape;559;p28">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57200" y="161967"/>
            <a:ext cx="4562475" cy="895350"/>
          </a:xfrm>
          <a:prstGeom prst="rect">
            <a:avLst/>
          </a:prstGeom>
          <a:noFill/>
          <a:ln>
            <a:noFill/>
          </a:ln>
        </p:spPr>
      </p:pic>
      <p:sp>
        <p:nvSpPr>
          <p:cNvPr id="560" name="Google Shape;560;p28"/>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9"/>
          <p:cNvSpPr txBox="1">
            <a:spLocks noGrp="1"/>
          </p:cNvSpPr>
          <p:nvPr>
            <p:ph type="title"/>
          </p:nvPr>
        </p:nvSpPr>
        <p:spPr>
          <a:xfrm>
            <a:off x="152400" y="1181559"/>
            <a:ext cx="7620626" cy="492443"/>
          </a:xfrm>
          <a:prstGeom prst="rect">
            <a:avLst/>
          </a:prstGeom>
          <a:noFill/>
          <a:ln>
            <a:noFill/>
          </a:ln>
        </p:spPr>
        <p:txBody>
          <a:bodyPr spcFirstLastPara="1" wrap="square" lIns="0" tIns="0" rIns="0" bIns="0" anchor="ctr" anchorCtr="0">
            <a:spAutoFit/>
          </a:bodyPr>
          <a:lstStyle/>
          <a:p>
            <a:pPr marL="2710180" lvl="0" indent="0" algn="l" rtl="0">
              <a:lnSpc>
                <a:spcPct val="100000"/>
              </a:lnSpc>
              <a:spcBef>
                <a:spcPts val="0"/>
              </a:spcBef>
              <a:spcAft>
                <a:spcPts val="0"/>
              </a:spcAft>
              <a:buClr>
                <a:srgbClr val="009539"/>
              </a:buClr>
              <a:buSzPts val="3200"/>
              <a:buFont typeface="Calibri"/>
              <a:buNone/>
            </a:pPr>
            <a:r>
              <a:rPr lang="en-US">
                <a:solidFill>
                  <a:srgbClr val="009539"/>
                </a:solidFill>
              </a:rPr>
              <a:t>KQED CAREER PATH VIDEOS</a:t>
            </a:r>
            <a:endParaRPr/>
          </a:p>
        </p:txBody>
      </p:sp>
      <p:sp>
        <p:nvSpPr>
          <p:cNvPr id="566" name="Google Shape;566;p29"/>
          <p:cNvSpPr txBox="1"/>
          <p:nvPr/>
        </p:nvSpPr>
        <p:spPr>
          <a:xfrm>
            <a:off x="548741" y="1961895"/>
            <a:ext cx="5317490" cy="375221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22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KQED 50 Videos for Career Path Explorations</a:t>
            </a:r>
            <a:endParaRPr sz="2200">
              <a:solidFill>
                <a:schemeClr val="dk1"/>
              </a:solidFill>
              <a:latin typeface="Calibri"/>
              <a:ea typeface="Calibri"/>
              <a:cs typeface="Calibri"/>
              <a:sym typeface="Calibri"/>
            </a:endParaRPr>
          </a:p>
          <a:p>
            <a:pPr marL="0" marR="0" lvl="0" indent="0" algn="l" rtl="0">
              <a:lnSpc>
                <a:spcPct val="100000"/>
              </a:lnSpc>
              <a:spcBef>
                <a:spcPts val="8"/>
              </a:spcBef>
              <a:spcAft>
                <a:spcPts val="0"/>
              </a:spcAft>
              <a:buNone/>
            </a:pPr>
            <a:endParaRPr sz="2800">
              <a:solidFill>
                <a:schemeClr val="dk1"/>
              </a:solidFill>
              <a:latin typeface="Times New Roman"/>
              <a:ea typeface="Times New Roman"/>
              <a:cs typeface="Times New Roman"/>
              <a:sym typeface="Times New Roman"/>
            </a:endParaRPr>
          </a:p>
          <a:p>
            <a:pPr marL="12700" marR="5080" lvl="0" indent="0" algn="l" rtl="0">
              <a:lnSpc>
                <a:spcPct val="80000"/>
              </a:lnSpc>
              <a:spcBef>
                <a:spcPts val="0"/>
              </a:spcBef>
              <a:spcAft>
                <a:spcPts val="0"/>
              </a:spcAft>
              <a:buNone/>
            </a:pPr>
            <a:r>
              <a:rPr lang="en-US" sz="2500">
                <a:solidFill>
                  <a:schemeClr val="dk1"/>
                </a:solidFill>
                <a:latin typeface="Calibri"/>
                <a:ea typeface="Calibri"/>
                <a:cs typeface="Calibri"/>
                <a:sym typeface="Calibri"/>
              </a:rPr>
              <a:t>From the arts to science to religion, introduce students to a variety of careers with KQED, BAVC and Salesforce resources.	Use these videos to inspire young people to discover careers and explore possible career paths. Sign up for a free account in</a:t>
            </a:r>
            <a:r>
              <a:rPr lang="en-US" sz="25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PBS LearningMedia </a:t>
            </a:r>
            <a:r>
              <a:rPr lang="en-US" sz="2500">
                <a:solidFill>
                  <a:schemeClr val="dk1"/>
                </a:solidFill>
                <a:latin typeface="Calibri"/>
                <a:ea typeface="Calibri"/>
                <a:cs typeface="Calibri"/>
                <a:sym typeface="Calibri"/>
              </a:rPr>
              <a:t>to find more career resources and to easily </a:t>
            </a:r>
            <a:r>
              <a:rPr lang="en-US" sz="2500"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create interactive learning experiences</a:t>
            </a:r>
            <a:r>
              <a:rPr lang="en-US" sz="2500">
                <a:solidFill>
                  <a:srgbClr val="0000FF"/>
                </a:solidFill>
                <a:latin typeface="Calibri"/>
                <a:ea typeface="Calibri"/>
                <a:cs typeface="Calibri"/>
                <a:sym typeface="Calibri"/>
              </a:rPr>
              <a:t> </a:t>
            </a:r>
            <a:r>
              <a:rPr lang="en-US" sz="2500">
                <a:solidFill>
                  <a:schemeClr val="dk1"/>
                </a:solidFill>
                <a:latin typeface="Calibri"/>
                <a:ea typeface="Calibri"/>
                <a:cs typeface="Calibri"/>
                <a:sym typeface="Calibri"/>
              </a:rPr>
              <a:t>for the classroom.</a:t>
            </a:r>
            <a:endParaRPr sz="2500">
              <a:solidFill>
                <a:schemeClr val="dk1"/>
              </a:solidFill>
              <a:latin typeface="Calibri"/>
              <a:ea typeface="Calibri"/>
              <a:cs typeface="Calibri"/>
              <a:sym typeface="Calibri"/>
            </a:endParaRPr>
          </a:p>
        </p:txBody>
      </p:sp>
      <p:sp>
        <p:nvSpPr>
          <p:cNvPr id="567" name="Google Shape;567;p29" descr="Screen shot of KQED Career Path Explorations website"/>
          <p:cNvSpPr/>
          <p:nvPr/>
        </p:nvSpPr>
        <p:spPr>
          <a:xfrm>
            <a:off x="6169533" y="1751101"/>
            <a:ext cx="5920994" cy="4511675"/>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568" name="Google Shape;568;p29">
            <a:extLst>
              <a:ext uri="{C183D7F6-B498-43B3-948B-1728B52AA6E4}">
                <adec:decorative xmlns:adec="http://schemas.microsoft.com/office/drawing/2017/decorative" val="1"/>
              </a:ext>
            </a:extLst>
          </p:cNvPr>
          <p:cNvSpPr/>
          <p:nvPr/>
        </p:nvSpPr>
        <p:spPr>
          <a:xfrm>
            <a:off x="9130030" y="221234"/>
            <a:ext cx="2590800" cy="58521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570" name="Google Shape;570;p29">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471170" y="285088"/>
            <a:ext cx="4562475" cy="895350"/>
          </a:xfrm>
          <a:prstGeom prst="rect">
            <a:avLst/>
          </a:prstGeom>
          <a:noFill/>
          <a:ln>
            <a:noFill/>
          </a:ln>
        </p:spPr>
      </p:pic>
      <p:sp>
        <p:nvSpPr>
          <p:cNvPr id="571" name="Google Shape;571;p29"/>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
          <p:cNvSpPr txBox="1">
            <a:spLocks noGrp="1"/>
          </p:cNvSpPr>
          <p:nvPr>
            <p:ph type="title"/>
          </p:nvPr>
        </p:nvSpPr>
        <p:spPr>
          <a:xfrm>
            <a:off x="941997" y="962664"/>
            <a:ext cx="10364451" cy="1596177"/>
          </a:xfrm>
          <a:prstGeom prst="rect">
            <a:avLst/>
          </a:prstGeom>
          <a:noFill/>
          <a:ln>
            <a:noFill/>
          </a:ln>
        </p:spPr>
        <p:txBody>
          <a:bodyPr spcFirstLastPara="1" wrap="square" lIns="0" tIns="199725" rIns="0" bIns="0" anchor="ctr" anchorCtr="0">
            <a:spAutoFit/>
          </a:bodyPr>
          <a:lstStyle/>
          <a:p>
            <a:pPr marL="429894" lvl="0" indent="0" algn="ctr" rtl="0">
              <a:lnSpc>
                <a:spcPct val="100000"/>
              </a:lnSpc>
              <a:spcBef>
                <a:spcPts val="0"/>
              </a:spcBef>
              <a:spcAft>
                <a:spcPts val="0"/>
              </a:spcAft>
              <a:buClr>
                <a:srgbClr val="00AF50"/>
              </a:buClr>
              <a:buSzPts val="3600"/>
              <a:buFont typeface="Calibri"/>
              <a:buNone/>
            </a:pPr>
            <a:r>
              <a:rPr lang="en-US" sz="3600">
                <a:solidFill>
                  <a:srgbClr val="00AF50"/>
                </a:solidFill>
              </a:rPr>
              <a:t>CHALLENGING TIMES CAN PRESENT UNIQUE OPPORTUNITIES</a:t>
            </a:r>
            <a:endParaRPr sz="3600"/>
          </a:p>
        </p:txBody>
      </p:sp>
      <p:sp>
        <p:nvSpPr>
          <p:cNvPr id="237" name="Google Shape;237;p3"/>
          <p:cNvSpPr txBox="1"/>
          <p:nvPr/>
        </p:nvSpPr>
        <p:spPr>
          <a:xfrm>
            <a:off x="254952" y="2743200"/>
            <a:ext cx="11682095" cy="2333972"/>
          </a:xfrm>
          <a:prstGeom prst="rect">
            <a:avLst/>
          </a:prstGeom>
          <a:noFill/>
          <a:ln>
            <a:noFill/>
          </a:ln>
        </p:spPr>
        <p:txBody>
          <a:bodyPr spcFirstLastPara="1" wrap="square" lIns="0" tIns="0" rIns="0" bIns="0" anchor="t" anchorCtr="0">
            <a:spAutoFit/>
          </a:bodyPr>
          <a:lstStyle/>
          <a:p>
            <a:pPr marL="299085" marR="0" lvl="0" indent="-286385" algn="l" rtl="0">
              <a:lnSpc>
                <a:spcPct val="107916"/>
              </a:lnSpc>
              <a:spcBef>
                <a:spcPts val="0"/>
              </a:spcBef>
              <a:spcAft>
                <a:spcPts val="0"/>
              </a:spcAft>
              <a:buClr>
                <a:srgbClr val="001F5F"/>
              </a:buClr>
              <a:buSzPts val="2400"/>
              <a:buFont typeface="Arial"/>
              <a:buChar char="–"/>
            </a:pPr>
            <a:r>
              <a:rPr lang="en-US" sz="2400" b="1">
                <a:solidFill>
                  <a:srgbClr val="001F5F"/>
                </a:solidFill>
                <a:latin typeface="Calibri"/>
                <a:ea typeface="Calibri"/>
                <a:cs typeface="Calibri"/>
                <a:sym typeface="Calibri"/>
              </a:rPr>
              <a:t>Students with disabilities can still actively participate in work-based learning experiences</a:t>
            </a:r>
            <a:endParaRPr sz="2400">
              <a:solidFill>
                <a:schemeClr val="dk1"/>
              </a:solidFill>
              <a:latin typeface="Calibri"/>
              <a:ea typeface="Calibri"/>
              <a:cs typeface="Calibri"/>
              <a:sym typeface="Calibri"/>
            </a:endParaRPr>
          </a:p>
          <a:p>
            <a:pPr marL="299085" marR="0" lvl="0" indent="0" algn="l" rtl="0">
              <a:lnSpc>
                <a:spcPct val="107916"/>
              </a:lnSpc>
              <a:spcBef>
                <a:spcPts val="0"/>
              </a:spcBef>
              <a:spcAft>
                <a:spcPts val="0"/>
              </a:spcAft>
              <a:buNone/>
            </a:pPr>
            <a:r>
              <a:rPr lang="en-US" sz="2400" b="1">
                <a:solidFill>
                  <a:srgbClr val="001F5F"/>
                </a:solidFill>
                <a:latin typeface="Calibri"/>
                <a:ea typeface="Calibri"/>
                <a:cs typeface="Calibri"/>
                <a:sym typeface="Calibri"/>
              </a:rPr>
              <a:t>which is known to be one of the best predictors of successful post-secondary employment</a:t>
            </a:r>
            <a:endParaRPr sz="2400">
              <a:solidFill>
                <a:schemeClr val="dk1"/>
              </a:solidFill>
              <a:latin typeface="Calibri"/>
              <a:ea typeface="Calibri"/>
              <a:cs typeface="Calibri"/>
              <a:sym typeface="Calibri"/>
            </a:endParaRPr>
          </a:p>
          <a:p>
            <a:pPr marL="698500" marR="1055370" lvl="1" indent="-228600" algn="l" rtl="0">
              <a:lnSpc>
                <a:spcPct val="80000"/>
              </a:lnSpc>
              <a:spcBef>
                <a:spcPts val="495"/>
              </a:spcBef>
              <a:spcAft>
                <a:spcPts val="0"/>
              </a:spcAft>
              <a:buClr>
                <a:srgbClr val="006FC0"/>
              </a:buClr>
              <a:buSzPts val="2000"/>
              <a:buFont typeface="Arial"/>
              <a:buChar char="•"/>
            </a:pPr>
            <a:r>
              <a:rPr lang="en-US" sz="2000" b="0" i="0" u="none" strike="noStrike" cap="none">
                <a:solidFill>
                  <a:srgbClr val="006FC0"/>
                </a:solidFill>
                <a:latin typeface="Calibri"/>
                <a:ea typeface="Calibri"/>
                <a:cs typeface="Calibri"/>
                <a:sym typeface="Calibri"/>
              </a:rPr>
              <a:t>States are identifying innovative ways for students to participate in remote work-based learning experiences while practicing social distancing, and addressing community engagement concerns</a:t>
            </a:r>
            <a:endParaRPr sz="2000" b="0" i="0" u="none" strike="noStrike" cap="none">
              <a:solidFill>
                <a:schemeClr val="dk1"/>
              </a:solidFill>
              <a:latin typeface="Calibri"/>
              <a:ea typeface="Calibri"/>
              <a:cs typeface="Calibri"/>
              <a:sym typeface="Calibri"/>
            </a:endParaRPr>
          </a:p>
          <a:p>
            <a:pPr marL="698500" marR="269240" lvl="1" indent="-228600" algn="l" rtl="0">
              <a:lnSpc>
                <a:spcPct val="80000"/>
              </a:lnSpc>
              <a:spcBef>
                <a:spcPts val="480"/>
              </a:spcBef>
              <a:spcAft>
                <a:spcPts val="0"/>
              </a:spcAft>
              <a:buClr>
                <a:srgbClr val="006FC0"/>
              </a:buClr>
              <a:buSzPts val="2000"/>
              <a:buFont typeface="Arial"/>
              <a:buChar char="•"/>
            </a:pPr>
            <a:r>
              <a:rPr lang="en-US" sz="2000" b="0" i="0" u="none" strike="noStrike" cap="none">
                <a:solidFill>
                  <a:srgbClr val="006FC0"/>
                </a:solidFill>
                <a:latin typeface="Calibri"/>
                <a:ea typeface="Calibri"/>
                <a:cs typeface="Calibri"/>
                <a:sym typeface="Calibri"/>
              </a:rPr>
              <a:t>States are developing creative partnerships around coordinated service delivery between Education-VR- Provider in serving students with disabilities, which will be key to successful on-site work experiences moving forward</a:t>
            </a:r>
            <a:endParaRPr sz="2000" b="0" i="0" u="none" strike="noStrike" cap="none">
              <a:solidFill>
                <a:schemeClr val="dk1"/>
              </a:solidFill>
              <a:latin typeface="Calibri"/>
              <a:ea typeface="Calibri"/>
              <a:cs typeface="Calibri"/>
              <a:sym typeface="Calibri"/>
            </a:endParaRPr>
          </a:p>
          <a:p>
            <a:pPr marL="698500" marR="0" lvl="1" indent="-228600" algn="l" rtl="0">
              <a:lnSpc>
                <a:spcPct val="100000"/>
              </a:lnSpc>
              <a:spcBef>
                <a:spcPts val="0"/>
              </a:spcBef>
              <a:spcAft>
                <a:spcPts val="0"/>
              </a:spcAft>
              <a:buClr>
                <a:srgbClr val="006FC0"/>
              </a:buClr>
              <a:buSzPts val="2000"/>
              <a:buFont typeface="Arial"/>
              <a:buChar char="•"/>
            </a:pPr>
            <a:r>
              <a:rPr lang="en-US" sz="2000" b="0" i="0" u="none" strike="noStrike" cap="none">
                <a:solidFill>
                  <a:srgbClr val="006FC0"/>
                </a:solidFill>
                <a:latin typeface="Calibri"/>
                <a:ea typeface="Calibri"/>
                <a:cs typeface="Calibri"/>
                <a:sym typeface="Calibri"/>
              </a:rPr>
              <a:t>States are sharing unique ways to engage and connect students virtually with business partners</a:t>
            </a:r>
            <a:endParaRPr sz="2000" b="0" i="0" u="none" strike="noStrike" cap="none">
              <a:solidFill>
                <a:schemeClr val="dk1"/>
              </a:solidFill>
              <a:latin typeface="Calibri"/>
              <a:ea typeface="Calibri"/>
              <a:cs typeface="Calibri"/>
              <a:sym typeface="Calibri"/>
            </a:endParaRPr>
          </a:p>
        </p:txBody>
      </p:sp>
      <p:sp>
        <p:nvSpPr>
          <p:cNvPr id="238" name="Google Shape;238;p3">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240" name="Google Shape;240;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73056" y="284734"/>
            <a:ext cx="4562475" cy="895350"/>
          </a:xfrm>
          <a:prstGeom prst="rect">
            <a:avLst/>
          </a:prstGeom>
          <a:noFill/>
          <a:ln>
            <a:noFill/>
          </a:ln>
        </p:spPr>
      </p:pic>
      <p:sp>
        <p:nvSpPr>
          <p:cNvPr id="241" name="Google Shape;241;p3"/>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0"/>
          <p:cNvSpPr txBox="1"/>
          <p:nvPr/>
        </p:nvSpPr>
        <p:spPr>
          <a:xfrm>
            <a:off x="741666" y="1622046"/>
            <a:ext cx="3472815" cy="58483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4400" b="1">
                <a:solidFill>
                  <a:srgbClr val="009539"/>
                </a:solidFill>
                <a:latin typeface="Calibri"/>
                <a:ea typeface="Calibri"/>
                <a:cs typeface="Calibri"/>
                <a:sym typeface="Calibri"/>
              </a:rPr>
              <a:t>Khan Academy</a:t>
            </a:r>
            <a:endParaRPr sz="4400">
              <a:solidFill>
                <a:schemeClr val="dk1"/>
              </a:solidFill>
              <a:latin typeface="Calibri"/>
              <a:ea typeface="Calibri"/>
              <a:cs typeface="Calibri"/>
              <a:sym typeface="Calibri"/>
            </a:endParaRPr>
          </a:p>
        </p:txBody>
      </p:sp>
      <p:sp>
        <p:nvSpPr>
          <p:cNvPr id="577" name="Google Shape;577;p30"/>
          <p:cNvSpPr txBox="1"/>
          <p:nvPr/>
        </p:nvSpPr>
        <p:spPr>
          <a:xfrm>
            <a:off x="815136" y="2554604"/>
            <a:ext cx="3658200" cy="3670236"/>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32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Khan Academy Career</a:t>
            </a:r>
            <a:r>
              <a:rPr lang="en-US" sz="3200" dirty="0">
                <a:solidFill>
                  <a:srgbClr val="0000FF"/>
                </a:solidFill>
                <a:latin typeface="Calibri"/>
                <a:ea typeface="Calibri"/>
                <a:cs typeface="Calibri"/>
                <a:sym typeface="Calibri"/>
              </a:rPr>
              <a:t> </a:t>
            </a:r>
            <a:r>
              <a:rPr lang="en-US" sz="32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Exploration Videos</a:t>
            </a:r>
            <a:endParaRPr sz="3200" dirty="0">
              <a:solidFill>
                <a:schemeClr val="dk1"/>
              </a:solidFill>
              <a:latin typeface="Calibri"/>
              <a:ea typeface="Calibri"/>
              <a:cs typeface="Calibri"/>
              <a:sym typeface="Calibri"/>
            </a:endParaRPr>
          </a:p>
          <a:p>
            <a:pPr marL="0" marR="0" lvl="0" indent="0" algn="l" rtl="0">
              <a:lnSpc>
                <a:spcPct val="100000"/>
              </a:lnSpc>
              <a:spcBef>
                <a:spcPts val="30"/>
              </a:spcBef>
              <a:spcAft>
                <a:spcPts val="0"/>
              </a:spcAft>
              <a:buNone/>
            </a:pPr>
            <a:endParaRPr sz="4650" dirty="0">
              <a:solidFill>
                <a:schemeClr val="dk1"/>
              </a:solidFill>
              <a:latin typeface="Times New Roman"/>
              <a:ea typeface="Times New Roman"/>
              <a:cs typeface="Times New Roman"/>
              <a:sym typeface="Times New Roman"/>
            </a:endParaRPr>
          </a:p>
          <a:p>
            <a:pPr marL="12700" marR="480694" lvl="0" indent="0" algn="l" rtl="0">
              <a:lnSpc>
                <a:spcPct val="100000"/>
              </a:lnSpc>
              <a:spcBef>
                <a:spcPts val="0"/>
              </a:spcBef>
              <a:spcAft>
                <a:spcPts val="0"/>
              </a:spcAft>
              <a:buNone/>
            </a:pPr>
            <a:r>
              <a:rPr lang="en-US" sz="32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Khan Academy -</a:t>
            </a:r>
            <a:r>
              <a:rPr lang="en-US" sz="3200" dirty="0">
                <a:solidFill>
                  <a:srgbClr val="0000FF"/>
                </a:solidFill>
                <a:latin typeface="Calibri"/>
                <a:ea typeface="Calibri"/>
                <a:cs typeface="Calibri"/>
                <a:sym typeface="Calibri"/>
              </a:rPr>
              <a:t> </a:t>
            </a:r>
            <a:r>
              <a:rPr lang="en-US" sz="32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Healthcare</a:t>
            </a:r>
            <a:r>
              <a:rPr lang="en-US" sz="3200" dirty="0">
                <a:solidFill>
                  <a:srgbClr val="0000FF"/>
                </a:solidFill>
                <a:latin typeface="Calibri"/>
                <a:ea typeface="Calibri"/>
                <a:cs typeface="Calibri"/>
                <a:sym typeface="Calibri"/>
              </a:rPr>
              <a:t> </a:t>
            </a:r>
            <a:r>
              <a:rPr lang="en-US" sz="32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Community Liaison</a:t>
            </a:r>
            <a:endParaRPr sz="3200" dirty="0">
              <a:solidFill>
                <a:schemeClr val="dk1"/>
              </a:solidFill>
              <a:latin typeface="Calibri"/>
              <a:ea typeface="Calibri"/>
              <a:cs typeface="Calibri"/>
              <a:sym typeface="Calibri"/>
            </a:endParaRPr>
          </a:p>
        </p:txBody>
      </p:sp>
      <p:sp>
        <p:nvSpPr>
          <p:cNvPr id="578" name="Google Shape;578;p30"/>
          <p:cNvSpPr txBox="1"/>
          <p:nvPr/>
        </p:nvSpPr>
        <p:spPr>
          <a:xfrm>
            <a:off x="4882769" y="1700022"/>
            <a:ext cx="7200265" cy="5158105"/>
          </a:xfrm>
          <a:prstGeom prst="rect">
            <a:avLst/>
          </a:prstGeom>
          <a:noFill/>
          <a:ln>
            <a:noFill/>
          </a:ln>
        </p:spPr>
        <p:txBody>
          <a:bodyPr spcFirstLastPara="1" wrap="square" lIns="0" tIns="0" rIns="0" bIns="0" anchor="t" anchorCtr="0">
            <a:spAutoFit/>
          </a:bodyPr>
          <a:lstStyle/>
          <a:p>
            <a:pPr marL="0" marR="786765" lvl="0" indent="0" algn="r" rtl="0">
              <a:lnSpc>
                <a:spcPct val="100000"/>
              </a:lnSpc>
              <a:spcBef>
                <a:spcPts val="0"/>
              </a:spcBef>
              <a:spcAft>
                <a:spcPts val="0"/>
              </a:spcAft>
              <a:buNone/>
            </a:pPr>
            <a:r>
              <a:rPr lang="en-US" sz="1200" b="1">
                <a:solidFill>
                  <a:srgbClr val="FFFFFF"/>
                </a:solidFill>
                <a:latin typeface="Calibri"/>
                <a:ea typeface="Calibri"/>
                <a:cs typeface="Calibri"/>
                <a:sym typeface="Calibri"/>
              </a:rPr>
              <a:t>49</a:t>
            </a:r>
            <a:endParaRPr sz="1200">
              <a:solidFill>
                <a:schemeClr val="dk1"/>
              </a:solidFill>
              <a:latin typeface="Calibri"/>
              <a:ea typeface="Calibri"/>
              <a:cs typeface="Calibri"/>
              <a:sym typeface="Calibri"/>
            </a:endParaRPr>
          </a:p>
        </p:txBody>
      </p:sp>
      <p:sp>
        <p:nvSpPr>
          <p:cNvPr id="579" name="Google Shape;579;p30">
            <a:extLst>
              <a:ext uri="{C183D7F6-B498-43B3-948B-1728B52AA6E4}">
                <adec:decorative xmlns:adec="http://schemas.microsoft.com/office/drawing/2017/decorative" val="1"/>
              </a:ext>
            </a:extLst>
          </p:cNvPr>
          <p:cNvSpPr/>
          <p:nvPr/>
        </p:nvSpPr>
        <p:spPr>
          <a:xfrm>
            <a:off x="9130030" y="221234"/>
            <a:ext cx="2590800" cy="58521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580" name="Google Shape;580;p30" descr="Screen shot of Khan Academy website"/>
          <p:cNvSpPr/>
          <p:nvPr/>
        </p:nvSpPr>
        <p:spPr>
          <a:xfrm>
            <a:off x="4882769" y="1700022"/>
            <a:ext cx="7199757" cy="5157975"/>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582" name="Google Shape;582;p30">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533400" y="221234"/>
            <a:ext cx="4562475" cy="895350"/>
          </a:xfrm>
          <a:prstGeom prst="rect">
            <a:avLst/>
          </a:prstGeom>
          <a:noFill/>
          <a:ln>
            <a:noFill/>
          </a:ln>
        </p:spPr>
      </p:pic>
      <p:sp>
        <p:nvSpPr>
          <p:cNvPr id="583" name="Google Shape;583;p30"/>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1"/>
          <p:cNvSpPr txBox="1">
            <a:spLocks noGrp="1"/>
          </p:cNvSpPr>
          <p:nvPr>
            <p:ph type="title"/>
          </p:nvPr>
        </p:nvSpPr>
        <p:spPr>
          <a:xfrm>
            <a:off x="695655" y="1278521"/>
            <a:ext cx="10364451" cy="553998"/>
          </a:xfrm>
          <a:prstGeom prst="rect">
            <a:avLst/>
          </a:prstGeom>
          <a:noFill/>
          <a:ln>
            <a:noFill/>
          </a:ln>
        </p:spPr>
        <p:txBody>
          <a:bodyPr spcFirstLastPara="1" wrap="square" lIns="0" tIns="0" rIns="0" bIns="0" anchor="ctr" anchorCtr="0">
            <a:spAutoFit/>
          </a:bodyPr>
          <a:lstStyle/>
          <a:p>
            <a:pPr marL="1620520" lvl="0" indent="0" algn="l" rtl="0">
              <a:lnSpc>
                <a:spcPct val="100000"/>
              </a:lnSpc>
              <a:spcBef>
                <a:spcPts val="0"/>
              </a:spcBef>
              <a:spcAft>
                <a:spcPts val="0"/>
              </a:spcAft>
              <a:buClr>
                <a:srgbClr val="00AF50"/>
              </a:buClr>
              <a:buSzPts val="3600"/>
              <a:buFont typeface="Calibri"/>
              <a:buNone/>
            </a:pPr>
            <a:r>
              <a:rPr lang="en-US" sz="3600">
                <a:solidFill>
                  <a:srgbClr val="00AF50"/>
                </a:solidFill>
              </a:rPr>
              <a:t>WORK BASED LEARNING MEASURES SERIES</a:t>
            </a:r>
            <a:endParaRPr sz="3600"/>
          </a:p>
        </p:txBody>
      </p:sp>
      <p:sp>
        <p:nvSpPr>
          <p:cNvPr id="589" name="Google Shape;589;p31"/>
          <p:cNvSpPr txBox="1"/>
          <p:nvPr/>
        </p:nvSpPr>
        <p:spPr>
          <a:xfrm>
            <a:off x="695655" y="2072354"/>
            <a:ext cx="10711815" cy="1870710"/>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3200" b="1"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Work Based Learning Measures Series </a:t>
            </a:r>
            <a:r>
              <a:rPr lang="en-US" sz="3200">
                <a:solidFill>
                  <a:srgbClr val="333333"/>
                </a:solidFill>
                <a:latin typeface="Arial"/>
                <a:ea typeface="Arial"/>
                <a:cs typeface="Arial"/>
                <a:sym typeface="Arial"/>
              </a:rPr>
              <a:t>available through The College and Career Readiness and Success Center. A resource on measuring student learning while participating in work-based learning experiences</a:t>
            </a:r>
            <a:endParaRPr sz="3200">
              <a:solidFill>
                <a:schemeClr val="dk1"/>
              </a:solidFill>
              <a:latin typeface="Arial"/>
              <a:ea typeface="Arial"/>
              <a:cs typeface="Arial"/>
              <a:sym typeface="Arial"/>
            </a:endParaRPr>
          </a:p>
        </p:txBody>
      </p:sp>
      <p:sp>
        <p:nvSpPr>
          <p:cNvPr id="590" name="Google Shape;590;p31" descr="Tape measure labeled success"/>
          <p:cNvSpPr/>
          <p:nvPr/>
        </p:nvSpPr>
        <p:spPr>
          <a:xfrm>
            <a:off x="3861815" y="4224502"/>
            <a:ext cx="4162805" cy="208140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591" name="Google Shape;591;p31">
            <a:extLst>
              <a:ext uri="{C183D7F6-B498-43B3-948B-1728B52AA6E4}">
                <adec:decorative xmlns:adec="http://schemas.microsoft.com/office/drawing/2017/decorative" val="1"/>
              </a:ext>
            </a:extLst>
          </p:cNvPr>
          <p:cNvSpPr/>
          <p:nvPr/>
        </p:nvSpPr>
        <p:spPr>
          <a:xfrm>
            <a:off x="9182861" y="316102"/>
            <a:ext cx="2590800" cy="58521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593" name="Google Shape;593;p3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04800" y="242452"/>
            <a:ext cx="4562475" cy="895350"/>
          </a:xfrm>
          <a:prstGeom prst="rect">
            <a:avLst/>
          </a:prstGeom>
          <a:noFill/>
          <a:ln>
            <a:noFill/>
          </a:ln>
        </p:spPr>
      </p:pic>
      <p:sp>
        <p:nvSpPr>
          <p:cNvPr id="594" name="Google Shape;594;p31"/>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2"/>
          <p:cNvSpPr txBox="1">
            <a:spLocks noGrp="1"/>
          </p:cNvSpPr>
          <p:nvPr>
            <p:ph type="title"/>
          </p:nvPr>
        </p:nvSpPr>
        <p:spPr>
          <a:xfrm>
            <a:off x="913775" y="618517"/>
            <a:ext cx="10364451" cy="1596177"/>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rgbClr val="00B050"/>
              </a:buClr>
              <a:buSzPts val="3200"/>
              <a:buFont typeface="Calibri"/>
              <a:buNone/>
            </a:pPr>
            <a:r>
              <a:rPr lang="en-US">
                <a:solidFill>
                  <a:srgbClr val="00B050"/>
                </a:solidFill>
              </a:rPr>
              <a:t>FURTHER YOUR LEARNING</a:t>
            </a:r>
            <a:endParaRPr/>
          </a:p>
        </p:txBody>
      </p:sp>
      <p:sp>
        <p:nvSpPr>
          <p:cNvPr id="600" name="Google Shape;600;p32"/>
          <p:cNvSpPr txBox="1">
            <a:spLocks noGrp="1"/>
          </p:cNvSpPr>
          <p:nvPr>
            <p:ph type="body" idx="1"/>
          </p:nvPr>
        </p:nvSpPr>
        <p:spPr>
          <a:xfrm>
            <a:off x="913775" y="2367093"/>
            <a:ext cx="10364452" cy="3424107"/>
          </a:xfrm>
          <a:prstGeom prst="rect">
            <a:avLst/>
          </a:prstGeom>
          <a:noFill/>
          <a:ln>
            <a:noFill/>
          </a:ln>
        </p:spPr>
        <p:txBody>
          <a:bodyPr spcFirstLastPara="1" wrap="square" lIns="0" tIns="0" rIns="0" bIns="0" anchor="t" anchorCtr="0">
            <a:normAutofit/>
          </a:bodyPr>
          <a:lstStyle/>
          <a:p>
            <a:pPr marL="228600" lvl="0" indent="-228600" algn="l" rtl="0">
              <a:lnSpc>
                <a:spcPct val="120000"/>
              </a:lnSpc>
              <a:spcBef>
                <a:spcPts val="0"/>
              </a:spcBef>
              <a:spcAft>
                <a:spcPts val="0"/>
              </a:spcAft>
              <a:buSzPts val="2500"/>
              <a:buChar char="•"/>
            </a:pPr>
            <a:r>
              <a:rPr lang="en-US" cap="none"/>
              <a:t>Some slides from this NTACT presentation were not included as not all slides applied.  To listen to the webinar in its entirety, you can find it at the </a:t>
            </a:r>
            <a:r>
              <a:rPr lang="en-US" u="sng" cap="none">
                <a:solidFill>
                  <a:schemeClr val="hlink"/>
                </a:solidFill>
                <a:hlinkClick r:id="rId3"/>
              </a:rPr>
              <a:t>NTACT Collaborative website</a:t>
            </a:r>
            <a:r>
              <a:rPr lang="en-US" cap="none"/>
              <a:t>.  It will require you to make a free account.</a:t>
            </a:r>
            <a:endParaRPr/>
          </a:p>
        </p:txBody>
      </p:sp>
      <p:sp>
        <p:nvSpPr>
          <p:cNvPr id="601" name="Google Shape;601;p32"/>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
          <p:cNvSpPr txBox="1"/>
          <p:nvPr/>
        </p:nvSpPr>
        <p:spPr>
          <a:xfrm>
            <a:off x="1946275" y="3425469"/>
            <a:ext cx="8383905" cy="13671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800">
                <a:solidFill>
                  <a:srgbClr val="00AF50"/>
                </a:solidFill>
                <a:latin typeface="Calibri"/>
                <a:ea typeface="Calibri"/>
                <a:cs typeface="Calibri"/>
                <a:sym typeface="Calibri"/>
              </a:rPr>
              <a:t>Coordination and Delivery of</a:t>
            </a:r>
            <a:endParaRPr sz="4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800">
                <a:solidFill>
                  <a:srgbClr val="00AF50"/>
                </a:solidFill>
                <a:latin typeface="Calibri"/>
                <a:ea typeface="Calibri"/>
                <a:cs typeface="Calibri"/>
                <a:sym typeface="Calibri"/>
              </a:rPr>
              <a:t>Work-based Learning Experiences</a:t>
            </a:r>
            <a:endParaRPr sz="4800">
              <a:solidFill>
                <a:schemeClr val="dk1"/>
              </a:solidFill>
              <a:latin typeface="Calibri"/>
              <a:ea typeface="Calibri"/>
              <a:cs typeface="Calibri"/>
              <a:sym typeface="Calibri"/>
            </a:endParaRPr>
          </a:p>
        </p:txBody>
      </p:sp>
      <p:sp>
        <p:nvSpPr>
          <p:cNvPr id="247" name="Google Shape;247;p4">
            <a:extLst>
              <a:ext uri="{C183D7F6-B498-43B3-948B-1728B52AA6E4}">
                <adec:decorative xmlns:adec="http://schemas.microsoft.com/office/drawing/2017/decorative" val="1"/>
              </a:ext>
            </a:extLst>
          </p:cNvPr>
          <p:cNvSpPr/>
          <p:nvPr/>
        </p:nvSpPr>
        <p:spPr>
          <a:xfrm>
            <a:off x="8111743" y="545172"/>
            <a:ext cx="3623817" cy="81855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249" name="Google Shape;249;p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048000" y="545172"/>
            <a:ext cx="4562475" cy="895350"/>
          </a:xfrm>
          <a:prstGeom prst="rect">
            <a:avLst/>
          </a:prstGeom>
          <a:noFill/>
          <a:ln>
            <a:noFill/>
          </a:ln>
        </p:spPr>
      </p:pic>
      <p:sp>
        <p:nvSpPr>
          <p:cNvPr id="250" name="Google Shape;250;p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p>
            <a:pPr marL="102870" lvl="0" indent="0" algn="r" rtl="0">
              <a:lnSpc>
                <a:spcPct val="100000"/>
              </a:lnSpc>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
          <p:cNvSpPr txBox="1">
            <a:spLocks noGrp="1"/>
          </p:cNvSpPr>
          <p:nvPr>
            <p:ph type="title"/>
          </p:nvPr>
        </p:nvSpPr>
        <p:spPr>
          <a:xfrm>
            <a:off x="108653" y="1084604"/>
            <a:ext cx="11169573" cy="664002"/>
          </a:xfrm>
          <a:prstGeom prst="rect">
            <a:avLst/>
          </a:prstGeom>
          <a:noFill/>
          <a:ln>
            <a:noFill/>
          </a:ln>
        </p:spPr>
        <p:txBody>
          <a:bodyPr spcFirstLastPara="1" wrap="square" lIns="0" tIns="108925" rIns="0" bIns="0" anchor="ctr" anchorCtr="0">
            <a:spAutoFit/>
          </a:bodyPr>
          <a:lstStyle/>
          <a:p>
            <a:pPr marL="754380" lvl="0" indent="0" algn="ctr" rtl="0">
              <a:lnSpc>
                <a:spcPct val="100000"/>
              </a:lnSpc>
              <a:spcBef>
                <a:spcPts val="0"/>
              </a:spcBef>
              <a:spcAft>
                <a:spcPts val="0"/>
              </a:spcAft>
              <a:buClr>
                <a:srgbClr val="00AF50"/>
              </a:buClr>
              <a:buSzPts val="3600"/>
              <a:buFont typeface="Calibri"/>
              <a:buNone/>
            </a:pPr>
            <a:r>
              <a:rPr lang="en-US" sz="3600">
                <a:solidFill>
                  <a:srgbClr val="00AF50"/>
                </a:solidFill>
              </a:rPr>
              <a:t>WBLE AND PRE-EMPLOYMENT TRANSITION SERVICES</a:t>
            </a:r>
            <a:endParaRPr sz="3600"/>
          </a:p>
        </p:txBody>
      </p:sp>
      <p:sp>
        <p:nvSpPr>
          <p:cNvPr id="256" name="Google Shape;256;p5"/>
          <p:cNvSpPr txBox="1"/>
          <p:nvPr/>
        </p:nvSpPr>
        <p:spPr>
          <a:xfrm>
            <a:off x="276555" y="2056129"/>
            <a:ext cx="11363630" cy="4139595"/>
          </a:xfrm>
          <a:prstGeom prst="rect">
            <a:avLst/>
          </a:prstGeom>
          <a:noFill/>
          <a:ln>
            <a:noFill/>
          </a:ln>
        </p:spPr>
        <p:txBody>
          <a:bodyPr spcFirstLastPara="1" wrap="square" lIns="0" tIns="0" rIns="0" bIns="0" anchor="t" anchorCtr="0">
            <a:spAutoFit/>
          </a:bodyPr>
          <a:lstStyle/>
          <a:p>
            <a:pPr marL="12700" marR="81280" lvl="0" indent="0" algn="l" rtl="0">
              <a:lnSpc>
                <a:spcPct val="108000"/>
              </a:lnSpc>
              <a:spcBef>
                <a:spcPts val="0"/>
              </a:spcBef>
              <a:spcAft>
                <a:spcPts val="0"/>
              </a:spcAft>
              <a:buNone/>
            </a:pPr>
            <a:r>
              <a:rPr lang="en-US" sz="2000">
                <a:solidFill>
                  <a:srgbClr val="001F5F"/>
                </a:solidFill>
                <a:latin typeface="Calibri"/>
                <a:ea typeface="Calibri"/>
                <a:cs typeface="Calibri"/>
                <a:sym typeface="Calibri"/>
              </a:rPr>
              <a:t>Work-based learning experiences are one of the five required pre-employment transition services (Pre-ETS) that must be made available, in collaboration with local education agencies (LEAs), to all students with disabilities who need them, and are eligible or potentially eligible for ACCES-VR services:</a:t>
            </a:r>
            <a:endParaRPr sz="2000">
              <a:solidFill>
                <a:schemeClr val="dk1"/>
              </a:solidFill>
              <a:latin typeface="Calibri"/>
              <a:ea typeface="Calibri"/>
              <a:cs typeface="Calibri"/>
              <a:sym typeface="Calibri"/>
            </a:endParaRPr>
          </a:p>
          <a:p>
            <a:pPr marL="253365" marR="0" lvl="0" indent="0" algn="l" rtl="0">
              <a:lnSpc>
                <a:spcPct val="100000"/>
              </a:lnSpc>
              <a:spcBef>
                <a:spcPts val="530"/>
              </a:spcBef>
              <a:spcAft>
                <a:spcPts val="0"/>
              </a:spcAft>
              <a:buNone/>
            </a:pPr>
            <a:r>
              <a:rPr lang="en-US" sz="2000">
                <a:solidFill>
                  <a:srgbClr val="001F5F"/>
                </a:solidFill>
                <a:latin typeface="Calibri"/>
                <a:ea typeface="Calibri"/>
                <a:cs typeface="Calibri"/>
                <a:sym typeface="Calibri"/>
              </a:rPr>
              <a:t>1.	Job exploration counseling</a:t>
            </a:r>
            <a:endParaRPr sz="2000">
              <a:solidFill>
                <a:schemeClr val="dk1"/>
              </a:solidFill>
              <a:latin typeface="Calibri"/>
              <a:ea typeface="Calibri"/>
              <a:cs typeface="Calibri"/>
              <a:sym typeface="Calibri"/>
            </a:endParaRPr>
          </a:p>
          <a:p>
            <a:pPr marL="637540" marR="5080" lvl="0" indent="-384810" algn="l" rtl="0">
              <a:lnSpc>
                <a:spcPct val="108000"/>
              </a:lnSpc>
              <a:spcBef>
                <a:spcPts val="825"/>
              </a:spcBef>
              <a:spcAft>
                <a:spcPts val="0"/>
              </a:spcAft>
              <a:buNone/>
            </a:pPr>
            <a:r>
              <a:rPr lang="en-US" sz="2000" b="1">
                <a:solidFill>
                  <a:srgbClr val="001F5F"/>
                </a:solidFill>
                <a:latin typeface="Calibri"/>
                <a:ea typeface="Calibri"/>
                <a:cs typeface="Calibri"/>
                <a:sym typeface="Calibri"/>
              </a:rPr>
              <a:t>2.	Work-based learning experiences, which may include in-school or after school opportunities, or experience outside the traditional school setting (including internships), that is provided in an integrated environment in the community to the maximum extent possible</a:t>
            </a:r>
            <a:endParaRPr sz="2000">
              <a:solidFill>
                <a:schemeClr val="dk1"/>
              </a:solidFill>
              <a:latin typeface="Calibri"/>
              <a:ea typeface="Calibri"/>
              <a:cs typeface="Calibri"/>
              <a:sym typeface="Calibri"/>
            </a:endParaRPr>
          </a:p>
          <a:p>
            <a:pPr marL="637540" marR="0" lvl="0" indent="-384175" algn="l" rtl="0">
              <a:lnSpc>
                <a:spcPct val="114000"/>
              </a:lnSpc>
              <a:spcBef>
                <a:spcPts val="530"/>
              </a:spcBef>
              <a:spcAft>
                <a:spcPts val="0"/>
              </a:spcAft>
              <a:buClr>
                <a:srgbClr val="001F5F"/>
              </a:buClr>
              <a:buSzPts val="2000"/>
              <a:buFont typeface="Calibri"/>
              <a:buAutoNum type="arabicPeriod" startAt="3"/>
            </a:pPr>
            <a:r>
              <a:rPr lang="en-US" sz="2000">
                <a:solidFill>
                  <a:srgbClr val="001F5F"/>
                </a:solidFill>
                <a:latin typeface="Calibri"/>
                <a:ea typeface="Calibri"/>
                <a:cs typeface="Calibri"/>
                <a:sym typeface="Calibri"/>
              </a:rPr>
              <a:t>Counseling on opportunities for enrollment in comprehensive transition or postsecondary educational</a:t>
            </a:r>
            <a:endParaRPr sz="2000">
              <a:solidFill>
                <a:schemeClr val="dk1"/>
              </a:solidFill>
              <a:latin typeface="Calibri"/>
              <a:ea typeface="Calibri"/>
              <a:cs typeface="Calibri"/>
              <a:sym typeface="Calibri"/>
            </a:endParaRPr>
          </a:p>
          <a:p>
            <a:pPr marL="637540" marR="0" lvl="0" indent="0" algn="l" rtl="0">
              <a:lnSpc>
                <a:spcPct val="114000"/>
              </a:lnSpc>
              <a:spcBef>
                <a:spcPts val="0"/>
              </a:spcBef>
              <a:spcAft>
                <a:spcPts val="0"/>
              </a:spcAft>
              <a:buNone/>
            </a:pPr>
            <a:r>
              <a:rPr lang="en-US" sz="2000">
                <a:solidFill>
                  <a:srgbClr val="001F5F"/>
                </a:solidFill>
                <a:latin typeface="Calibri"/>
                <a:ea typeface="Calibri"/>
                <a:cs typeface="Calibri"/>
                <a:sym typeface="Calibri"/>
              </a:rPr>
              <a:t>programs at institutions of higher education</a:t>
            </a:r>
            <a:endParaRPr sz="2000">
              <a:solidFill>
                <a:schemeClr val="dk1"/>
              </a:solidFill>
              <a:latin typeface="Calibri"/>
              <a:ea typeface="Calibri"/>
              <a:cs typeface="Calibri"/>
              <a:sym typeface="Calibri"/>
            </a:endParaRPr>
          </a:p>
          <a:p>
            <a:pPr marL="637540" marR="0" lvl="0" indent="-384175" algn="l" rtl="0">
              <a:lnSpc>
                <a:spcPct val="100000"/>
              </a:lnSpc>
              <a:spcBef>
                <a:spcPts val="560"/>
              </a:spcBef>
              <a:spcAft>
                <a:spcPts val="0"/>
              </a:spcAft>
              <a:buClr>
                <a:srgbClr val="001F5F"/>
              </a:buClr>
              <a:buSzPts val="2000"/>
              <a:buFont typeface="Calibri"/>
              <a:buAutoNum type="arabicPeriod" startAt="4"/>
            </a:pPr>
            <a:r>
              <a:rPr lang="en-US" sz="2000">
                <a:solidFill>
                  <a:srgbClr val="001F5F"/>
                </a:solidFill>
                <a:latin typeface="Calibri"/>
                <a:ea typeface="Calibri"/>
                <a:cs typeface="Calibri"/>
                <a:sym typeface="Calibri"/>
              </a:rPr>
              <a:t>Workplace readiness training to develop social skills and independent living</a:t>
            </a:r>
            <a:endParaRPr sz="2000">
              <a:solidFill>
                <a:schemeClr val="dk1"/>
              </a:solidFill>
              <a:latin typeface="Calibri"/>
              <a:ea typeface="Calibri"/>
              <a:cs typeface="Calibri"/>
              <a:sym typeface="Calibri"/>
            </a:endParaRPr>
          </a:p>
          <a:p>
            <a:pPr marL="637540" marR="249554" lvl="0" indent="-384175" algn="just" rtl="0">
              <a:lnSpc>
                <a:spcPct val="90000"/>
              </a:lnSpc>
              <a:spcBef>
                <a:spcPts val="790"/>
              </a:spcBef>
              <a:spcAft>
                <a:spcPts val="0"/>
              </a:spcAft>
              <a:buClr>
                <a:srgbClr val="001F5F"/>
              </a:buClr>
              <a:buSzPts val="2000"/>
              <a:buFont typeface="Calibri"/>
              <a:buAutoNum type="arabicPeriod" startAt="4"/>
            </a:pPr>
            <a:r>
              <a:rPr lang="en-US" sz="2000">
                <a:solidFill>
                  <a:srgbClr val="001F5F"/>
                </a:solidFill>
                <a:latin typeface="Calibri"/>
                <a:ea typeface="Calibri"/>
                <a:cs typeface="Calibri"/>
                <a:sym typeface="Calibri"/>
              </a:rPr>
              <a:t>Instruction in self-advocacy (including instruction in person-centered planning), which may include peer mentoring (including peer mentoring from individuals with disabilities working in competitive integrated employment)</a:t>
            </a:r>
            <a:endParaRPr sz="2000">
              <a:solidFill>
                <a:schemeClr val="dk1"/>
              </a:solidFill>
              <a:latin typeface="Calibri"/>
              <a:ea typeface="Calibri"/>
              <a:cs typeface="Calibri"/>
              <a:sym typeface="Calibri"/>
            </a:endParaRPr>
          </a:p>
        </p:txBody>
      </p:sp>
      <p:sp>
        <p:nvSpPr>
          <p:cNvPr id="257" name="Google Shape;257;p5">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58" name="Google Shape;258;p5" descr="Yellow arrow pointing at &quot;Work-based learning experiences&quot; "/>
          <p:cNvSpPr/>
          <p:nvPr/>
        </p:nvSpPr>
        <p:spPr>
          <a:xfrm>
            <a:off x="108653" y="3623309"/>
            <a:ext cx="668655" cy="317500"/>
          </a:xfrm>
          <a:custGeom>
            <a:avLst/>
            <a:gdLst/>
            <a:ahLst/>
            <a:cxnLst/>
            <a:rect l="l" t="t" r="r" b="b"/>
            <a:pathLst>
              <a:path w="668655" h="317500" extrusionOk="0">
                <a:moveTo>
                  <a:pt x="509849" y="0"/>
                </a:moveTo>
                <a:lnTo>
                  <a:pt x="509849" y="79375"/>
                </a:lnTo>
                <a:lnTo>
                  <a:pt x="0" y="79375"/>
                </a:lnTo>
                <a:lnTo>
                  <a:pt x="0" y="238125"/>
                </a:lnTo>
                <a:lnTo>
                  <a:pt x="509849" y="238125"/>
                </a:lnTo>
                <a:lnTo>
                  <a:pt x="509849" y="317500"/>
                </a:lnTo>
                <a:lnTo>
                  <a:pt x="668586" y="158750"/>
                </a:lnTo>
                <a:lnTo>
                  <a:pt x="509849"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Twentieth Century"/>
              <a:ea typeface="Twentieth Century"/>
              <a:cs typeface="Twentieth Century"/>
              <a:sym typeface="Twentieth Century"/>
            </a:endParaRPr>
          </a:p>
        </p:txBody>
      </p:sp>
      <p:sp>
        <p:nvSpPr>
          <p:cNvPr id="259" name="Google Shape;259;p5" descr="Yellow arrow"/>
          <p:cNvSpPr/>
          <p:nvPr/>
        </p:nvSpPr>
        <p:spPr>
          <a:xfrm>
            <a:off x="108653" y="3623309"/>
            <a:ext cx="668655" cy="317500"/>
          </a:xfrm>
          <a:custGeom>
            <a:avLst/>
            <a:gdLst/>
            <a:ahLst/>
            <a:cxnLst/>
            <a:rect l="l" t="t" r="r" b="b"/>
            <a:pathLst>
              <a:path w="668655" h="317500" extrusionOk="0">
                <a:moveTo>
                  <a:pt x="0" y="79375"/>
                </a:moveTo>
                <a:lnTo>
                  <a:pt x="509849" y="79375"/>
                </a:lnTo>
                <a:lnTo>
                  <a:pt x="509849" y="0"/>
                </a:lnTo>
                <a:lnTo>
                  <a:pt x="668586" y="158750"/>
                </a:lnTo>
                <a:lnTo>
                  <a:pt x="509849" y="317500"/>
                </a:lnTo>
                <a:lnTo>
                  <a:pt x="509849" y="238125"/>
                </a:lnTo>
                <a:lnTo>
                  <a:pt x="0" y="238125"/>
                </a:lnTo>
                <a:lnTo>
                  <a:pt x="0" y="79375"/>
                </a:lnTo>
                <a:close/>
              </a:path>
            </a:pathLst>
          </a:custGeom>
          <a:noFill/>
          <a:ln w="25400" cap="flat" cmpd="sng">
            <a:solidFill>
              <a:srgbClr val="385D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261" name="Google Shape;261;p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68088" y="198613"/>
            <a:ext cx="4562475" cy="895350"/>
          </a:xfrm>
          <a:prstGeom prst="rect">
            <a:avLst/>
          </a:prstGeom>
          <a:noFill/>
          <a:ln>
            <a:noFill/>
          </a:ln>
        </p:spPr>
      </p:pic>
      <p:sp>
        <p:nvSpPr>
          <p:cNvPr id="262" name="Google Shape;262;p5"/>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6"/>
          <p:cNvSpPr txBox="1">
            <a:spLocks noGrp="1"/>
          </p:cNvSpPr>
          <p:nvPr>
            <p:ph type="title"/>
          </p:nvPr>
        </p:nvSpPr>
        <p:spPr>
          <a:xfrm>
            <a:off x="913775" y="1055366"/>
            <a:ext cx="10364451" cy="722479"/>
          </a:xfrm>
          <a:prstGeom prst="rect">
            <a:avLst/>
          </a:prstGeom>
          <a:noFill/>
          <a:ln>
            <a:noFill/>
          </a:ln>
        </p:spPr>
        <p:txBody>
          <a:bodyPr spcFirstLastPara="1" wrap="square" lIns="0" tIns="166850" rIns="0" bIns="0" anchor="ctr" anchorCtr="0">
            <a:spAutoFit/>
          </a:bodyPr>
          <a:lstStyle/>
          <a:p>
            <a:pPr marL="1277620" lvl="0" indent="0" algn="ctr" rtl="0">
              <a:lnSpc>
                <a:spcPct val="100000"/>
              </a:lnSpc>
              <a:spcBef>
                <a:spcPts val="0"/>
              </a:spcBef>
              <a:spcAft>
                <a:spcPts val="0"/>
              </a:spcAft>
              <a:buClr>
                <a:srgbClr val="00AF50"/>
              </a:buClr>
              <a:buSzPts val="3600"/>
              <a:buFont typeface="Calibri"/>
              <a:buNone/>
            </a:pPr>
            <a:r>
              <a:rPr lang="en-US" sz="3600">
                <a:solidFill>
                  <a:srgbClr val="00AF50"/>
                </a:solidFill>
              </a:rPr>
              <a:t>VIRTUAL WORK-BASED LEARNING EXPERIENCES</a:t>
            </a:r>
            <a:endParaRPr sz="3600"/>
          </a:p>
        </p:txBody>
      </p:sp>
      <p:sp>
        <p:nvSpPr>
          <p:cNvPr id="268" name="Google Shape;268;p6"/>
          <p:cNvSpPr txBox="1"/>
          <p:nvPr/>
        </p:nvSpPr>
        <p:spPr>
          <a:xfrm>
            <a:off x="678281" y="1982597"/>
            <a:ext cx="11040745" cy="331597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2000" b="1">
                <a:solidFill>
                  <a:schemeClr val="dk1"/>
                </a:solidFill>
                <a:latin typeface="Calibri"/>
                <a:ea typeface="Calibri"/>
                <a:cs typeface="Calibri"/>
                <a:sym typeface="Calibri"/>
              </a:rPr>
              <a:t>Work-based learning experiences that can be virtual, may include:</a:t>
            </a:r>
            <a:endParaRPr sz="2000">
              <a:solidFill>
                <a:schemeClr val="dk1"/>
              </a:solidFill>
              <a:latin typeface="Calibri"/>
              <a:ea typeface="Calibri"/>
              <a:cs typeface="Calibri"/>
              <a:sym typeface="Calibri"/>
            </a:endParaRPr>
          </a:p>
          <a:p>
            <a:pPr marL="756285" marR="82550" lvl="0" indent="-286385" algn="l" rtl="0">
              <a:lnSpc>
                <a:spcPct val="96000"/>
              </a:lnSpc>
              <a:spcBef>
                <a:spcPts val="118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Career Mentorship: An opportunity for a student to engage with a mentor who teaches or provides career-related guidance and advice.</a:t>
            </a:r>
            <a:endParaRPr/>
          </a:p>
          <a:p>
            <a:pPr marL="756285" marR="90170" lvl="0" indent="-286385" algn="l" rtl="0">
              <a:lnSpc>
                <a:spcPct val="96000"/>
              </a:lnSpc>
              <a:spcBef>
                <a:spcPts val="12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Informational Interviews: An informal conversation for a student with someone working in a career area/job that interests the student, who will give them information and advice. It is not a job interview and the objective is not to find job openings.</a:t>
            </a:r>
            <a:endParaRPr sz="2000">
              <a:solidFill>
                <a:schemeClr val="dk1"/>
              </a:solidFill>
              <a:latin typeface="Calibri"/>
              <a:ea typeface="Calibri"/>
              <a:cs typeface="Calibri"/>
              <a:sym typeface="Calibri"/>
            </a:endParaRPr>
          </a:p>
          <a:p>
            <a:pPr marL="756285" marR="0" lvl="0" indent="-286385" algn="l" rtl="0">
              <a:lnSpc>
                <a:spcPct val="108000"/>
              </a:lnSpc>
              <a:spcBef>
                <a:spcPts val="735"/>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Job Shadowing: An opportunity for a student to observe different jobs and ask businesses questions</a:t>
            </a:r>
            <a:endParaRPr/>
          </a:p>
          <a:p>
            <a:pPr marL="756285" marR="0" lvl="0" indent="0" algn="l" rtl="0">
              <a:lnSpc>
                <a:spcPct val="108000"/>
              </a:lnSpc>
              <a:spcBef>
                <a:spcPts val="0"/>
              </a:spcBef>
              <a:spcAft>
                <a:spcPts val="0"/>
              </a:spcAft>
              <a:buNone/>
            </a:pPr>
            <a:r>
              <a:rPr lang="en-US" sz="2000">
                <a:solidFill>
                  <a:schemeClr val="dk1"/>
                </a:solidFill>
                <a:latin typeface="Calibri"/>
                <a:ea typeface="Calibri"/>
                <a:cs typeface="Calibri"/>
                <a:sym typeface="Calibri"/>
              </a:rPr>
              <a:t>about the skills, knowledge, and abilities needed to perform the tasks involved in the job.</a:t>
            </a:r>
            <a:endParaRPr sz="2000">
              <a:solidFill>
                <a:schemeClr val="dk1"/>
              </a:solidFill>
              <a:latin typeface="Calibri"/>
              <a:ea typeface="Calibri"/>
              <a:cs typeface="Calibri"/>
              <a:sym typeface="Calibri"/>
            </a:endParaRPr>
          </a:p>
          <a:p>
            <a:pPr marL="756285" marR="96520" lvl="0" indent="-286385" algn="l" rtl="0">
              <a:lnSpc>
                <a:spcPct val="96000"/>
              </a:lnSpc>
              <a:spcBef>
                <a:spcPts val="118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Workplace Tours/Field Trips: An excursion for students to gain first-hand observation of specific work sites. Students learn about the business, meet employees, ask questions and observe work in progress. Often conducted in a group.</a:t>
            </a:r>
            <a:endParaRPr/>
          </a:p>
        </p:txBody>
      </p:sp>
      <p:sp>
        <p:nvSpPr>
          <p:cNvPr id="269" name="Google Shape;269;p6"/>
          <p:cNvSpPr txBox="1"/>
          <p:nvPr/>
        </p:nvSpPr>
        <p:spPr>
          <a:xfrm>
            <a:off x="678280" y="5848299"/>
            <a:ext cx="4579520"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400" u="sng">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Adapted From: Minnesota's Pre-ETS Toolkit with Resources</a:t>
            </a:r>
            <a:endParaRPr sz="1400">
              <a:solidFill>
                <a:srgbClr val="0070C0"/>
              </a:solidFill>
              <a:latin typeface="Calibri"/>
              <a:ea typeface="Calibri"/>
              <a:cs typeface="Calibri"/>
              <a:sym typeface="Calibri"/>
            </a:endParaRPr>
          </a:p>
        </p:txBody>
      </p:sp>
      <p:sp>
        <p:nvSpPr>
          <p:cNvPr id="270" name="Google Shape;270;p6">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272" name="Google Shape;272;p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87167" y="274447"/>
            <a:ext cx="4562475" cy="895350"/>
          </a:xfrm>
          <a:prstGeom prst="rect">
            <a:avLst/>
          </a:prstGeom>
          <a:noFill/>
          <a:ln>
            <a:noFill/>
          </a:ln>
        </p:spPr>
      </p:pic>
      <p:sp>
        <p:nvSpPr>
          <p:cNvPr id="273" name="Google Shape;273;p6"/>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p:nvPr/>
        </p:nvSpPr>
        <p:spPr>
          <a:xfrm>
            <a:off x="2642742" y="935734"/>
            <a:ext cx="7337837" cy="492443"/>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3200" b="1" dirty="0">
                <a:solidFill>
                  <a:srgbClr val="00AF50"/>
                </a:solidFill>
                <a:latin typeface="Calibri"/>
                <a:ea typeface="Calibri"/>
                <a:cs typeface="Calibri"/>
                <a:sym typeface="Calibri"/>
              </a:rPr>
              <a:t>Work-Based Learning Continuum</a:t>
            </a:r>
            <a:endParaRPr sz="3200" dirty="0">
              <a:solidFill>
                <a:schemeClr val="dk1"/>
              </a:solidFill>
              <a:latin typeface="Calibri"/>
              <a:ea typeface="Calibri"/>
              <a:cs typeface="Calibri"/>
              <a:sym typeface="Calibri"/>
            </a:endParaRPr>
          </a:p>
        </p:txBody>
      </p:sp>
      <p:sp>
        <p:nvSpPr>
          <p:cNvPr id="279" name="Google Shape;279;p7">
            <a:extLst>
              <a:ext uri="{C183D7F6-B498-43B3-948B-1728B52AA6E4}">
                <adec:decorative xmlns:adec="http://schemas.microsoft.com/office/drawing/2017/decorative" val="1"/>
              </a:ext>
            </a:extLst>
          </p:cNvPr>
          <p:cNvSpPr/>
          <p:nvPr/>
        </p:nvSpPr>
        <p:spPr>
          <a:xfrm>
            <a:off x="7988045" y="284759"/>
            <a:ext cx="3254121" cy="55128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80" name="Google Shape;280;p7">
            <a:extLst>
              <a:ext uri="{C183D7F6-B498-43B3-948B-1728B52AA6E4}">
                <adec:decorative xmlns:adec="http://schemas.microsoft.com/office/drawing/2017/decorative" val="1"/>
              </a:ext>
            </a:extLst>
          </p:cNvPr>
          <p:cNvSpPr/>
          <p:nvPr/>
        </p:nvSpPr>
        <p:spPr>
          <a:xfrm>
            <a:off x="7001256" y="4387341"/>
            <a:ext cx="2593340" cy="1977389"/>
          </a:xfrm>
          <a:custGeom>
            <a:avLst/>
            <a:gdLst/>
            <a:ahLst/>
            <a:cxnLst/>
            <a:rect l="l" t="t" r="r" b="b"/>
            <a:pathLst>
              <a:path w="2593340" h="1977389" extrusionOk="0">
                <a:moveTo>
                  <a:pt x="2395474" y="0"/>
                </a:moveTo>
                <a:lnTo>
                  <a:pt x="197739" y="0"/>
                </a:lnTo>
                <a:lnTo>
                  <a:pt x="181519" y="655"/>
                </a:lnTo>
                <a:lnTo>
                  <a:pt x="135233" y="10079"/>
                </a:lnTo>
                <a:lnTo>
                  <a:pt x="93573" y="29623"/>
                </a:lnTo>
                <a:lnTo>
                  <a:pt x="57912" y="57911"/>
                </a:lnTo>
                <a:lnTo>
                  <a:pt x="29623" y="93573"/>
                </a:lnTo>
                <a:lnTo>
                  <a:pt x="10079" y="135233"/>
                </a:lnTo>
                <a:lnTo>
                  <a:pt x="655" y="181519"/>
                </a:lnTo>
                <a:lnTo>
                  <a:pt x="0" y="197738"/>
                </a:lnTo>
                <a:lnTo>
                  <a:pt x="0" y="1779663"/>
                </a:lnTo>
                <a:lnTo>
                  <a:pt x="5746" y="1827182"/>
                </a:lnTo>
                <a:lnTo>
                  <a:pt x="22069" y="1870535"/>
                </a:lnTo>
                <a:lnTo>
                  <a:pt x="47595" y="1908349"/>
                </a:lnTo>
                <a:lnTo>
                  <a:pt x="80951" y="1939250"/>
                </a:lnTo>
                <a:lnTo>
                  <a:pt x="120765" y="1961863"/>
                </a:lnTo>
                <a:lnTo>
                  <a:pt x="165661" y="1974814"/>
                </a:lnTo>
                <a:lnTo>
                  <a:pt x="197739" y="1977402"/>
                </a:lnTo>
                <a:lnTo>
                  <a:pt x="2395474" y="1977402"/>
                </a:lnTo>
                <a:lnTo>
                  <a:pt x="2442996" y="1971655"/>
                </a:lnTo>
                <a:lnTo>
                  <a:pt x="2486351" y="1955331"/>
                </a:lnTo>
                <a:lnTo>
                  <a:pt x="2524165" y="1929803"/>
                </a:lnTo>
                <a:lnTo>
                  <a:pt x="2555064" y="1896445"/>
                </a:lnTo>
                <a:lnTo>
                  <a:pt x="2577675" y="1856632"/>
                </a:lnTo>
                <a:lnTo>
                  <a:pt x="2590625" y="1811737"/>
                </a:lnTo>
                <a:lnTo>
                  <a:pt x="2593213" y="1779663"/>
                </a:lnTo>
                <a:lnTo>
                  <a:pt x="2593213" y="197738"/>
                </a:lnTo>
                <a:lnTo>
                  <a:pt x="2587466" y="150216"/>
                </a:lnTo>
                <a:lnTo>
                  <a:pt x="2571143" y="106861"/>
                </a:lnTo>
                <a:lnTo>
                  <a:pt x="2545617" y="69047"/>
                </a:lnTo>
                <a:lnTo>
                  <a:pt x="2512261" y="38148"/>
                </a:lnTo>
                <a:lnTo>
                  <a:pt x="2472447" y="15537"/>
                </a:lnTo>
                <a:lnTo>
                  <a:pt x="2427551" y="2587"/>
                </a:lnTo>
                <a:lnTo>
                  <a:pt x="2395474" y="0"/>
                </a:lnTo>
                <a:close/>
              </a:path>
            </a:pathLst>
          </a:custGeom>
          <a:solidFill>
            <a:srgbClr val="99FF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81" name="Google Shape;281;p7">
            <a:extLst>
              <a:ext uri="{C183D7F6-B498-43B3-948B-1728B52AA6E4}">
                <adec:decorative xmlns:adec="http://schemas.microsoft.com/office/drawing/2017/decorative" val="1"/>
              </a:ext>
            </a:extLst>
          </p:cNvPr>
          <p:cNvSpPr/>
          <p:nvPr/>
        </p:nvSpPr>
        <p:spPr>
          <a:xfrm>
            <a:off x="7001256" y="4387341"/>
            <a:ext cx="2593340" cy="1977389"/>
          </a:xfrm>
          <a:custGeom>
            <a:avLst/>
            <a:gdLst/>
            <a:ahLst/>
            <a:cxnLst/>
            <a:rect l="l" t="t" r="r" b="b"/>
            <a:pathLst>
              <a:path w="2593340" h="1977389" extrusionOk="0">
                <a:moveTo>
                  <a:pt x="0" y="197738"/>
                </a:moveTo>
                <a:lnTo>
                  <a:pt x="5746" y="150216"/>
                </a:lnTo>
                <a:lnTo>
                  <a:pt x="22069" y="106861"/>
                </a:lnTo>
                <a:lnTo>
                  <a:pt x="47595" y="69047"/>
                </a:lnTo>
                <a:lnTo>
                  <a:pt x="80951" y="38148"/>
                </a:lnTo>
                <a:lnTo>
                  <a:pt x="120765" y="15537"/>
                </a:lnTo>
                <a:lnTo>
                  <a:pt x="165661" y="2587"/>
                </a:lnTo>
                <a:lnTo>
                  <a:pt x="197739" y="0"/>
                </a:lnTo>
                <a:lnTo>
                  <a:pt x="2395474" y="0"/>
                </a:lnTo>
                <a:lnTo>
                  <a:pt x="2442996" y="5746"/>
                </a:lnTo>
                <a:lnTo>
                  <a:pt x="2486351" y="22069"/>
                </a:lnTo>
                <a:lnTo>
                  <a:pt x="2524165" y="47595"/>
                </a:lnTo>
                <a:lnTo>
                  <a:pt x="2555064" y="80951"/>
                </a:lnTo>
                <a:lnTo>
                  <a:pt x="2577675" y="120765"/>
                </a:lnTo>
                <a:lnTo>
                  <a:pt x="2590625" y="165661"/>
                </a:lnTo>
                <a:lnTo>
                  <a:pt x="2593213" y="197738"/>
                </a:lnTo>
                <a:lnTo>
                  <a:pt x="2593213" y="1779663"/>
                </a:lnTo>
                <a:lnTo>
                  <a:pt x="2587466" y="1827182"/>
                </a:lnTo>
                <a:lnTo>
                  <a:pt x="2571143" y="1870535"/>
                </a:lnTo>
                <a:lnTo>
                  <a:pt x="2545617" y="1908349"/>
                </a:lnTo>
                <a:lnTo>
                  <a:pt x="2512261" y="1939250"/>
                </a:lnTo>
                <a:lnTo>
                  <a:pt x="2472447" y="1961863"/>
                </a:lnTo>
                <a:lnTo>
                  <a:pt x="2427551" y="1974814"/>
                </a:lnTo>
                <a:lnTo>
                  <a:pt x="2395474" y="1977402"/>
                </a:lnTo>
                <a:lnTo>
                  <a:pt x="197739" y="1977402"/>
                </a:lnTo>
                <a:lnTo>
                  <a:pt x="150216" y="1971655"/>
                </a:lnTo>
                <a:lnTo>
                  <a:pt x="106861" y="1955331"/>
                </a:lnTo>
                <a:lnTo>
                  <a:pt x="69047" y="1929803"/>
                </a:lnTo>
                <a:lnTo>
                  <a:pt x="38148" y="1896445"/>
                </a:lnTo>
                <a:lnTo>
                  <a:pt x="15537" y="1856632"/>
                </a:lnTo>
                <a:lnTo>
                  <a:pt x="2587" y="1811737"/>
                </a:lnTo>
                <a:lnTo>
                  <a:pt x="0" y="1779663"/>
                </a:lnTo>
                <a:lnTo>
                  <a:pt x="0" y="197738"/>
                </a:lnTo>
                <a:close/>
              </a:path>
            </a:pathLst>
          </a:custGeom>
          <a:noFill/>
          <a:ln w="254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82" name="Google Shape;282;p7"/>
          <p:cNvSpPr txBox="1"/>
          <p:nvPr/>
        </p:nvSpPr>
        <p:spPr>
          <a:xfrm>
            <a:off x="7717281" y="4805804"/>
            <a:ext cx="1624965" cy="1381125"/>
          </a:xfrm>
          <a:prstGeom prst="rect">
            <a:avLst/>
          </a:prstGeom>
          <a:noFill/>
          <a:ln>
            <a:noFill/>
          </a:ln>
        </p:spPr>
        <p:txBody>
          <a:bodyPr spcFirstLastPara="1" wrap="square" lIns="0" tIns="0" rIns="0" bIns="0" anchor="t" anchorCtr="0">
            <a:spAutoFit/>
          </a:bodyPr>
          <a:lstStyle/>
          <a:p>
            <a:pPr marL="184785" marR="5080" lvl="0" indent="-172085" algn="l" rtl="0">
              <a:lnSpc>
                <a:spcPct val="916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Pre-boarding and onboarding videos for potential and new hires</a:t>
            </a:r>
            <a:endParaRPr sz="1600" dirty="0">
              <a:solidFill>
                <a:schemeClr val="dk1"/>
              </a:solidFill>
              <a:latin typeface="Calibri"/>
              <a:ea typeface="Calibri"/>
              <a:cs typeface="Calibri"/>
              <a:sym typeface="Calibri"/>
            </a:endParaRPr>
          </a:p>
          <a:p>
            <a:pPr marL="184785" marR="0" lvl="0" indent="-172085" algn="l" rtl="0">
              <a:lnSpc>
                <a:spcPct val="100000"/>
              </a:lnSpc>
              <a:spcBef>
                <a:spcPts val="12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Business culture</a:t>
            </a:r>
            <a:endParaRPr sz="1600" dirty="0">
              <a:solidFill>
                <a:schemeClr val="dk1"/>
              </a:solidFill>
              <a:latin typeface="Calibri"/>
              <a:ea typeface="Calibri"/>
              <a:cs typeface="Calibri"/>
              <a:sym typeface="Calibri"/>
            </a:endParaRPr>
          </a:p>
        </p:txBody>
      </p:sp>
      <p:sp>
        <p:nvSpPr>
          <p:cNvPr id="283" name="Google Shape;283;p7">
            <a:extLst>
              <a:ext uri="{C183D7F6-B498-43B3-948B-1728B52AA6E4}">
                <adec:decorative xmlns:adec="http://schemas.microsoft.com/office/drawing/2017/decorative" val="1"/>
              </a:ext>
            </a:extLst>
          </p:cNvPr>
          <p:cNvSpPr/>
          <p:nvPr/>
        </p:nvSpPr>
        <p:spPr>
          <a:xfrm>
            <a:off x="2443988" y="4371847"/>
            <a:ext cx="2506980" cy="2030730"/>
          </a:xfrm>
          <a:custGeom>
            <a:avLst/>
            <a:gdLst/>
            <a:ahLst/>
            <a:cxnLst/>
            <a:rect l="l" t="t" r="r" b="b"/>
            <a:pathLst>
              <a:path w="2506979" h="2030729" extrusionOk="0">
                <a:moveTo>
                  <a:pt x="2303779" y="0"/>
                </a:moveTo>
                <a:lnTo>
                  <a:pt x="203073" y="0"/>
                </a:lnTo>
                <a:lnTo>
                  <a:pt x="186419" y="673"/>
                </a:lnTo>
                <a:lnTo>
                  <a:pt x="138891" y="10354"/>
                </a:lnTo>
                <a:lnTo>
                  <a:pt x="96108" y="30428"/>
                </a:lnTo>
                <a:lnTo>
                  <a:pt x="59483" y="59483"/>
                </a:lnTo>
                <a:lnTo>
                  <a:pt x="30428" y="96108"/>
                </a:lnTo>
                <a:lnTo>
                  <a:pt x="10354" y="138891"/>
                </a:lnTo>
                <a:lnTo>
                  <a:pt x="673" y="186419"/>
                </a:lnTo>
                <a:lnTo>
                  <a:pt x="0" y="203072"/>
                </a:lnTo>
                <a:lnTo>
                  <a:pt x="0" y="1827479"/>
                </a:lnTo>
                <a:lnTo>
                  <a:pt x="5902" y="1876279"/>
                </a:lnTo>
                <a:lnTo>
                  <a:pt x="22669" y="1920800"/>
                </a:lnTo>
                <a:lnTo>
                  <a:pt x="48887" y="1959631"/>
                </a:lnTo>
                <a:lnTo>
                  <a:pt x="83146" y="1991362"/>
                </a:lnTo>
                <a:lnTo>
                  <a:pt x="124033" y="2014582"/>
                </a:lnTo>
                <a:lnTo>
                  <a:pt x="170136" y="2027881"/>
                </a:lnTo>
                <a:lnTo>
                  <a:pt x="203073" y="2030539"/>
                </a:lnTo>
                <a:lnTo>
                  <a:pt x="2303779" y="2030539"/>
                </a:lnTo>
                <a:lnTo>
                  <a:pt x="2352568" y="2024638"/>
                </a:lnTo>
                <a:lnTo>
                  <a:pt x="2397070" y="2007875"/>
                </a:lnTo>
                <a:lnTo>
                  <a:pt x="2435878" y="1981661"/>
                </a:lnTo>
                <a:lnTo>
                  <a:pt x="2467585" y="1947406"/>
                </a:lnTo>
                <a:lnTo>
                  <a:pt x="2490785" y="1906522"/>
                </a:lnTo>
                <a:lnTo>
                  <a:pt x="2504071" y="1860418"/>
                </a:lnTo>
                <a:lnTo>
                  <a:pt x="2506726" y="1827479"/>
                </a:lnTo>
                <a:lnTo>
                  <a:pt x="2506726" y="203072"/>
                </a:lnTo>
                <a:lnTo>
                  <a:pt x="2500831" y="154276"/>
                </a:lnTo>
                <a:lnTo>
                  <a:pt x="2484084" y="109755"/>
                </a:lnTo>
                <a:lnTo>
                  <a:pt x="2457892" y="70920"/>
                </a:lnTo>
                <a:lnTo>
                  <a:pt x="2423661" y="39185"/>
                </a:lnTo>
                <a:lnTo>
                  <a:pt x="2382799" y="15960"/>
                </a:lnTo>
                <a:lnTo>
                  <a:pt x="2336712" y="2658"/>
                </a:lnTo>
                <a:lnTo>
                  <a:pt x="2303779" y="0"/>
                </a:lnTo>
                <a:close/>
              </a:path>
            </a:pathLst>
          </a:custGeom>
          <a:solidFill>
            <a:srgbClr val="C5D9F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84" name="Google Shape;284;p7">
            <a:extLst>
              <a:ext uri="{C183D7F6-B498-43B3-948B-1728B52AA6E4}">
                <adec:decorative xmlns:adec="http://schemas.microsoft.com/office/drawing/2017/decorative" val="1"/>
              </a:ext>
            </a:extLst>
          </p:cNvPr>
          <p:cNvSpPr/>
          <p:nvPr/>
        </p:nvSpPr>
        <p:spPr>
          <a:xfrm>
            <a:off x="2443988" y="4371847"/>
            <a:ext cx="2506980" cy="2030730"/>
          </a:xfrm>
          <a:custGeom>
            <a:avLst/>
            <a:gdLst/>
            <a:ahLst/>
            <a:cxnLst/>
            <a:rect l="l" t="t" r="r" b="b"/>
            <a:pathLst>
              <a:path w="2506979" h="2030729" extrusionOk="0">
                <a:moveTo>
                  <a:pt x="0" y="203072"/>
                </a:moveTo>
                <a:lnTo>
                  <a:pt x="5902" y="154276"/>
                </a:lnTo>
                <a:lnTo>
                  <a:pt x="22669" y="109755"/>
                </a:lnTo>
                <a:lnTo>
                  <a:pt x="48887" y="70920"/>
                </a:lnTo>
                <a:lnTo>
                  <a:pt x="83146" y="39185"/>
                </a:lnTo>
                <a:lnTo>
                  <a:pt x="124033" y="15960"/>
                </a:lnTo>
                <a:lnTo>
                  <a:pt x="170136" y="2658"/>
                </a:lnTo>
                <a:lnTo>
                  <a:pt x="203073" y="0"/>
                </a:lnTo>
                <a:lnTo>
                  <a:pt x="2303779" y="0"/>
                </a:lnTo>
                <a:lnTo>
                  <a:pt x="2352568" y="5902"/>
                </a:lnTo>
                <a:lnTo>
                  <a:pt x="2397070" y="22669"/>
                </a:lnTo>
                <a:lnTo>
                  <a:pt x="2435878" y="48887"/>
                </a:lnTo>
                <a:lnTo>
                  <a:pt x="2467585" y="83146"/>
                </a:lnTo>
                <a:lnTo>
                  <a:pt x="2490785" y="124033"/>
                </a:lnTo>
                <a:lnTo>
                  <a:pt x="2504071" y="170136"/>
                </a:lnTo>
                <a:lnTo>
                  <a:pt x="2506726" y="203072"/>
                </a:lnTo>
                <a:lnTo>
                  <a:pt x="2506726" y="1827479"/>
                </a:lnTo>
                <a:lnTo>
                  <a:pt x="2500831" y="1876279"/>
                </a:lnTo>
                <a:lnTo>
                  <a:pt x="2484084" y="1920800"/>
                </a:lnTo>
                <a:lnTo>
                  <a:pt x="2457892" y="1959631"/>
                </a:lnTo>
                <a:lnTo>
                  <a:pt x="2423661" y="1991362"/>
                </a:lnTo>
                <a:lnTo>
                  <a:pt x="2382799" y="2014582"/>
                </a:lnTo>
                <a:lnTo>
                  <a:pt x="2336712" y="2027881"/>
                </a:lnTo>
                <a:lnTo>
                  <a:pt x="2303779" y="2030539"/>
                </a:lnTo>
                <a:lnTo>
                  <a:pt x="203073" y="2030539"/>
                </a:lnTo>
                <a:lnTo>
                  <a:pt x="154276" y="2024638"/>
                </a:lnTo>
                <a:lnTo>
                  <a:pt x="109755" y="2007875"/>
                </a:lnTo>
                <a:lnTo>
                  <a:pt x="70920" y="1981661"/>
                </a:lnTo>
                <a:lnTo>
                  <a:pt x="39185" y="1947406"/>
                </a:lnTo>
                <a:lnTo>
                  <a:pt x="15960" y="1906522"/>
                </a:lnTo>
                <a:lnTo>
                  <a:pt x="2658" y="1860418"/>
                </a:lnTo>
                <a:lnTo>
                  <a:pt x="0" y="1827479"/>
                </a:lnTo>
                <a:lnTo>
                  <a:pt x="0" y="203072"/>
                </a:lnTo>
                <a:close/>
              </a:path>
            </a:pathLst>
          </a:custGeom>
          <a:noFill/>
          <a:ln w="254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85" name="Google Shape;285;p7"/>
          <p:cNvSpPr txBox="1"/>
          <p:nvPr/>
        </p:nvSpPr>
        <p:spPr>
          <a:xfrm>
            <a:off x="2568639" y="4557013"/>
            <a:ext cx="1550035" cy="1158240"/>
          </a:xfrm>
          <a:prstGeom prst="rect">
            <a:avLst/>
          </a:prstGeom>
          <a:noFill/>
          <a:ln>
            <a:noFill/>
          </a:ln>
        </p:spPr>
        <p:txBody>
          <a:bodyPr spcFirstLastPara="1" wrap="square" lIns="0" tIns="0" rIns="0" bIns="0" anchor="t" anchorCtr="0">
            <a:spAutoFit/>
          </a:bodyPr>
          <a:lstStyle/>
          <a:p>
            <a:pPr marL="127000" marR="0" lvl="0" indent="-114300" algn="l" rtl="0">
              <a:lnSpc>
                <a:spcPct val="100000"/>
              </a:lnSpc>
              <a:spcBef>
                <a:spcPts val="0"/>
              </a:spcBef>
              <a:spcAft>
                <a:spcPts val="0"/>
              </a:spcAft>
              <a:buClr>
                <a:schemeClr val="dk1"/>
              </a:buClr>
              <a:buSzPts val="1300"/>
              <a:buFont typeface="Calibri"/>
              <a:buChar char="•"/>
            </a:pPr>
            <a:r>
              <a:rPr lang="en-US" sz="1300" dirty="0">
                <a:solidFill>
                  <a:schemeClr val="dk1"/>
                </a:solidFill>
                <a:latin typeface="Calibri"/>
                <a:ea typeface="Calibri"/>
                <a:cs typeface="Calibri"/>
                <a:sym typeface="Calibri"/>
              </a:rPr>
              <a:t>Paid WBLE</a:t>
            </a:r>
            <a:endParaRPr sz="1300" dirty="0">
              <a:solidFill>
                <a:schemeClr val="dk1"/>
              </a:solidFill>
              <a:latin typeface="Calibri"/>
              <a:ea typeface="Calibri"/>
              <a:cs typeface="Calibri"/>
              <a:sym typeface="Calibri"/>
            </a:endParaRPr>
          </a:p>
          <a:p>
            <a:pPr marL="127000" marR="5080" lvl="0" indent="-114300" algn="l" rtl="0">
              <a:lnSpc>
                <a:spcPct val="110000"/>
              </a:lnSpc>
              <a:spcBef>
                <a:spcPts val="265"/>
              </a:spcBef>
              <a:spcAft>
                <a:spcPts val="0"/>
              </a:spcAft>
              <a:buClr>
                <a:schemeClr val="dk1"/>
              </a:buClr>
              <a:buSzPts val="1300"/>
              <a:buFont typeface="Calibri"/>
              <a:buChar char="•"/>
            </a:pPr>
            <a:r>
              <a:rPr lang="en-US" sz="1300" dirty="0">
                <a:solidFill>
                  <a:schemeClr val="dk1"/>
                </a:solidFill>
                <a:latin typeface="Calibri"/>
                <a:ea typeface="Calibri"/>
                <a:cs typeface="Calibri"/>
                <a:sym typeface="Calibri"/>
              </a:rPr>
              <a:t>Competitive, integrated employment settings</a:t>
            </a:r>
            <a:endParaRPr sz="1300" dirty="0">
              <a:solidFill>
                <a:schemeClr val="dk1"/>
              </a:solidFill>
              <a:latin typeface="Calibri"/>
              <a:ea typeface="Calibri"/>
              <a:cs typeface="Calibri"/>
              <a:sym typeface="Calibri"/>
            </a:endParaRPr>
          </a:p>
          <a:p>
            <a:pPr marL="127000" marR="83185" lvl="0" indent="-114300" algn="l" rtl="0">
              <a:lnSpc>
                <a:spcPct val="110000"/>
              </a:lnSpc>
              <a:spcBef>
                <a:spcPts val="235"/>
              </a:spcBef>
              <a:spcAft>
                <a:spcPts val="0"/>
              </a:spcAft>
              <a:buClr>
                <a:schemeClr val="dk1"/>
              </a:buClr>
              <a:buSzPts val="1300"/>
              <a:buFont typeface="Calibri"/>
              <a:buChar char="•"/>
            </a:pPr>
            <a:r>
              <a:rPr lang="en-US" sz="1300" dirty="0">
                <a:solidFill>
                  <a:schemeClr val="dk1"/>
                </a:solidFill>
                <a:latin typeface="Calibri"/>
                <a:ea typeface="Calibri"/>
                <a:cs typeface="Calibri"/>
                <a:sym typeface="Calibri"/>
              </a:rPr>
              <a:t>Industry-recognized credentials</a:t>
            </a:r>
            <a:endParaRPr sz="1300" dirty="0">
              <a:solidFill>
                <a:schemeClr val="dk1"/>
              </a:solidFill>
              <a:latin typeface="Calibri"/>
              <a:ea typeface="Calibri"/>
              <a:cs typeface="Calibri"/>
              <a:sym typeface="Calibri"/>
            </a:endParaRPr>
          </a:p>
        </p:txBody>
      </p:sp>
      <p:sp>
        <p:nvSpPr>
          <p:cNvPr id="286" name="Google Shape;286;p7">
            <a:extLst>
              <a:ext uri="{C183D7F6-B498-43B3-948B-1728B52AA6E4}">
                <adec:decorative xmlns:adec="http://schemas.microsoft.com/office/drawing/2017/decorative" val="1"/>
              </a:ext>
            </a:extLst>
          </p:cNvPr>
          <p:cNvSpPr/>
          <p:nvPr/>
        </p:nvSpPr>
        <p:spPr>
          <a:xfrm>
            <a:off x="7051929" y="1707388"/>
            <a:ext cx="2504440" cy="2030730"/>
          </a:xfrm>
          <a:custGeom>
            <a:avLst/>
            <a:gdLst/>
            <a:ahLst/>
            <a:cxnLst/>
            <a:rect l="l" t="t" r="r" b="b"/>
            <a:pathLst>
              <a:path w="2504440" h="2030729" extrusionOk="0">
                <a:moveTo>
                  <a:pt x="2301367" y="0"/>
                </a:moveTo>
                <a:lnTo>
                  <a:pt x="203073" y="0"/>
                </a:lnTo>
                <a:lnTo>
                  <a:pt x="186419" y="673"/>
                </a:lnTo>
                <a:lnTo>
                  <a:pt x="138891" y="10354"/>
                </a:lnTo>
                <a:lnTo>
                  <a:pt x="96108" y="30428"/>
                </a:lnTo>
                <a:lnTo>
                  <a:pt x="59483" y="59483"/>
                </a:lnTo>
                <a:lnTo>
                  <a:pt x="30428" y="96108"/>
                </a:lnTo>
                <a:lnTo>
                  <a:pt x="10354" y="138891"/>
                </a:lnTo>
                <a:lnTo>
                  <a:pt x="673" y="186419"/>
                </a:lnTo>
                <a:lnTo>
                  <a:pt x="0" y="203073"/>
                </a:lnTo>
                <a:lnTo>
                  <a:pt x="0" y="1827402"/>
                </a:lnTo>
                <a:lnTo>
                  <a:pt x="5902" y="1876199"/>
                </a:lnTo>
                <a:lnTo>
                  <a:pt x="22669" y="1920720"/>
                </a:lnTo>
                <a:lnTo>
                  <a:pt x="48887" y="1959555"/>
                </a:lnTo>
                <a:lnTo>
                  <a:pt x="83146" y="1991290"/>
                </a:lnTo>
                <a:lnTo>
                  <a:pt x="124033" y="2014515"/>
                </a:lnTo>
                <a:lnTo>
                  <a:pt x="170136" y="2027817"/>
                </a:lnTo>
                <a:lnTo>
                  <a:pt x="203073" y="2030476"/>
                </a:lnTo>
                <a:lnTo>
                  <a:pt x="2301367" y="2030476"/>
                </a:lnTo>
                <a:lnTo>
                  <a:pt x="2350163" y="2024573"/>
                </a:lnTo>
                <a:lnTo>
                  <a:pt x="2394684" y="2007806"/>
                </a:lnTo>
                <a:lnTo>
                  <a:pt x="2433519" y="1981588"/>
                </a:lnTo>
                <a:lnTo>
                  <a:pt x="2465254" y="1947329"/>
                </a:lnTo>
                <a:lnTo>
                  <a:pt x="2488479" y="1906442"/>
                </a:lnTo>
                <a:lnTo>
                  <a:pt x="2501781" y="1860339"/>
                </a:lnTo>
                <a:lnTo>
                  <a:pt x="2504440" y="1827402"/>
                </a:lnTo>
                <a:lnTo>
                  <a:pt x="2504440" y="203073"/>
                </a:lnTo>
                <a:lnTo>
                  <a:pt x="2498537" y="154276"/>
                </a:lnTo>
                <a:lnTo>
                  <a:pt x="2481770" y="109755"/>
                </a:lnTo>
                <a:lnTo>
                  <a:pt x="2455552" y="70920"/>
                </a:lnTo>
                <a:lnTo>
                  <a:pt x="2421293" y="39185"/>
                </a:lnTo>
                <a:lnTo>
                  <a:pt x="2380406" y="15960"/>
                </a:lnTo>
                <a:lnTo>
                  <a:pt x="2334303" y="2658"/>
                </a:lnTo>
                <a:lnTo>
                  <a:pt x="2301367" y="0"/>
                </a:lnTo>
                <a:close/>
              </a:path>
            </a:pathLst>
          </a:custGeom>
          <a:solidFill>
            <a:srgbClr val="99FF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87" name="Google Shape;287;p7">
            <a:extLst>
              <a:ext uri="{C183D7F6-B498-43B3-948B-1728B52AA6E4}">
                <adec:decorative xmlns:adec="http://schemas.microsoft.com/office/drawing/2017/decorative" val="1"/>
              </a:ext>
            </a:extLst>
          </p:cNvPr>
          <p:cNvSpPr/>
          <p:nvPr/>
        </p:nvSpPr>
        <p:spPr>
          <a:xfrm>
            <a:off x="7051929" y="1707388"/>
            <a:ext cx="2504440" cy="2030730"/>
          </a:xfrm>
          <a:custGeom>
            <a:avLst/>
            <a:gdLst/>
            <a:ahLst/>
            <a:cxnLst/>
            <a:rect l="l" t="t" r="r" b="b"/>
            <a:pathLst>
              <a:path w="2504440" h="2030729" extrusionOk="0">
                <a:moveTo>
                  <a:pt x="0" y="203073"/>
                </a:moveTo>
                <a:lnTo>
                  <a:pt x="5902" y="154276"/>
                </a:lnTo>
                <a:lnTo>
                  <a:pt x="22669" y="109755"/>
                </a:lnTo>
                <a:lnTo>
                  <a:pt x="48887" y="70920"/>
                </a:lnTo>
                <a:lnTo>
                  <a:pt x="83146" y="39185"/>
                </a:lnTo>
                <a:lnTo>
                  <a:pt x="124033" y="15960"/>
                </a:lnTo>
                <a:lnTo>
                  <a:pt x="170136" y="2658"/>
                </a:lnTo>
                <a:lnTo>
                  <a:pt x="203073" y="0"/>
                </a:lnTo>
                <a:lnTo>
                  <a:pt x="2301367" y="0"/>
                </a:lnTo>
                <a:lnTo>
                  <a:pt x="2350163" y="5902"/>
                </a:lnTo>
                <a:lnTo>
                  <a:pt x="2394684" y="22669"/>
                </a:lnTo>
                <a:lnTo>
                  <a:pt x="2433519" y="48887"/>
                </a:lnTo>
                <a:lnTo>
                  <a:pt x="2465254" y="83146"/>
                </a:lnTo>
                <a:lnTo>
                  <a:pt x="2488479" y="124033"/>
                </a:lnTo>
                <a:lnTo>
                  <a:pt x="2501781" y="170136"/>
                </a:lnTo>
                <a:lnTo>
                  <a:pt x="2504440" y="203073"/>
                </a:lnTo>
                <a:lnTo>
                  <a:pt x="2504440" y="1827402"/>
                </a:lnTo>
                <a:lnTo>
                  <a:pt x="2498537" y="1876199"/>
                </a:lnTo>
                <a:lnTo>
                  <a:pt x="2481770" y="1920720"/>
                </a:lnTo>
                <a:lnTo>
                  <a:pt x="2455552" y="1959555"/>
                </a:lnTo>
                <a:lnTo>
                  <a:pt x="2421293" y="1991290"/>
                </a:lnTo>
                <a:lnTo>
                  <a:pt x="2380406" y="2014515"/>
                </a:lnTo>
                <a:lnTo>
                  <a:pt x="2334303" y="2027817"/>
                </a:lnTo>
                <a:lnTo>
                  <a:pt x="2301367" y="2030476"/>
                </a:lnTo>
                <a:lnTo>
                  <a:pt x="203073" y="2030476"/>
                </a:lnTo>
                <a:lnTo>
                  <a:pt x="154276" y="2024573"/>
                </a:lnTo>
                <a:lnTo>
                  <a:pt x="109755" y="2007806"/>
                </a:lnTo>
                <a:lnTo>
                  <a:pt x="70920" y="1981588"/>
                </a:lnTo>
                <a:lnTo>
                  <a:pt x="39185" y="1947329"/>
                </a:lnTo>
                <a:lnTo>
                  <a:pt x="15960" y="1906442"/>
                </a:lnTo>
                <a:lnTo>
                  <a:pt x="2658" y="1860339"/>
                </a:lnTo>
                <a:lnTo>
                  <a:pt x="0" y="1827402"/>
                </a:lnTo>
                <a:lnTo>
                  <a:pt x="0" y="203073"/>
                </a:lnTo>
                <a:close/>
              </a:path>
            </a:pathLst>
          </a:custGeom>
          <a:noFill/>
          <a:ln w="254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88" name="Google Shape;288;p7"/>
          <p:cNvSpPr txBox="1"/>
          <p:nvPr/>
        </p:nvSpPr>
        <p:spPr>
          <a:xfrm>
            <a:off x="7717281" y="1807082"/>
            <a:ext cx="1701927" cy="1981568"/>
          </a:xfrm>
          <a:prstGeom prst="rect">
            <a:avLst/>
          </a:prstGeom>
          <a:noFill/>
          <a:ln>
            <a:noFill/>
          </a:ln>
        </p:spPr>
        <p:txBody>
          <a:bodyPr spcFirstLastPara="1" wrap="square" lIns="0" tIns="0" rIns="0" bIns="0" anchor="t" anchorCtr="0">
            <a:spAutoFit/>
          </a:bodyPr>
          <a:lstStyle/>
          <a:p>
            <a:pPr marL="127000" marR="0" lvl="0" indent="-114300" algn="l" rtl="0">
              <a:lnSpc>
                <a:spcPct val="115000"/>
              </a:lnSpc>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Interactive hands-</a:t>
            </a:r>
            <a:endParaRPr dirty="0"/>
          </a:p>
          <a:p>
            <a:pPr marL="127000" marR="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on demonstrations</a:t>
            </a:r>
            <a:endParaRPr dirty="0"/>
          </a:p>
          <a:p>
            <a:pPr marL="127000" marR="389890" lvl="0" indent="-114300" algn="l" rtl="0">
              <a:lnSpc>
                <a:spcPct val="110000"/>
              </a:lnSpc>
              <a:spcBef>
                <a:spcPts val="285"/>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Career cluster employer presentations</a:t>
            </a:r>
            <a:endParaRPr dirty="0"/>
          </a:p>
          <a:p>
            <a:pPr marL="127000" marR="0" lvl="0" indent="-114300" algn="l" rtl="0">
              <a:lnSpc>
                <a:spcPct val="100000"/>
              </a:lnSpc>
              <a:spcBef>
                <a:spcPts val="8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Group or individual</a:t>
            </a:r>
            <a:endParaRPr dirty="0"/>
          </a:p>
          <a:p>
            <a:pPr marL="127000" marR="0" lvl="0" indent="-114300" algn="l" rtl="0">
              <a:lnSpc>
                <a:spcPct val="115000"/>
              </a:lnSpc>
              <a:spcBef>
                <a:spcPts val="12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Match students</a:t>
            </a:r>
            <a:endParaRPr dirty="0"/>
          </a:p>
          <a:p>
            <a:pPr marL="127000" marR="0" lvl="0" indent="0" algn="l" rtl="0">
              <a:lnSpc>
                <a:spcPct val="115000"/>
              </a:lnSpc>
              <a:spcBef>
                <a:spcPts val="0"/>
              </a:spcBef>
              <a:spcAft>
                <a:spcPts val="0"/>
              </a:spcAft>
              <a:buNone/>
            </a:pPr>
            <a:r>
              <a:rPr lang="en-US" sz="1400" dirty="0">
                <a:solidFill>
                  <a:schemeClr val="dk1"/>
                </a:solidFill>
                <a:latin typeface="Calibri"/>
                <a:ea typeface="Calibri"/>
                <a:cs typeface="Calibri"/>
                <a:sym typeface="Calibri"/>
              </a:rPr>
              <a:t>with adult mentors</a:t>
            </a:r>
            <a:endParaRPr dirty="0"/>
          </a:p>
        </p:txBody>
      </p:sp>
      <p:sp>
        <p:nvSpPr>
          <p:cNvPr id="289" name="Google Shape;289;p7">
            <a:extLst>
              <a:ext uri="{C183D7F6-B498-43B3-948B-1728B52AA6E4}">
                <adec:decorative xmlns:adec="http://schemas.microsoft.com/office/drawing/2017/decorative" val="1"/>
              </a:ext>
            </a:extLst>
          </p:cNvPr>
          <p:cNvSpPr/>
          <p:nvPr/>
        </p:nvSpPr>
        <p:spPr>
          <a:xfrm>
            <a:off x="2556764" y="1696466"/>
            <a:ext cx="2375535" cy="2052320"/>
          </a:xfrm>
          <a:custGeom>
            <a:avLst/>
            <a:gdLst/>
            <a:ahLst/>
            <a:cxnLst/>
            <a:rect l="l" t="t" r="r" b="b"/>
            <a:pathLst>
              <a:path w="2375535" h="2052320" extrusionOk="0">
                <a:moveTo>
                  <a:pt x="2169922" y="0"/>
                </a:moveTo>
                <a:lnTo>
                  <a:pt x="205231" y="0"/>
                </a:lnTo>
                <a:lnTo>
                  <a:pt x="188408" y="680"/>
                </a:lnTo>
                <a:lnTo>
                  <a:pt x="140386" y="10468"/>
                </a:lnTo>
                <a:lnTo>
                  <a:pt x="97152" y="30763"/>
                </a:lnTo>
                <a:lnTo>
                  <a:pt x="60134" y="60134"/>
                </a:lnTo>
                <a:lnTo>
                  <a:pt x="30763" y="97152"/>
                </a:lnTo>
                <a:lnTo>
                  <a:pt x="10468" y="140386"/>
                </a:lnTo>
                <a:lnTo>
                  <a:pt x="680" y="188408"/>
                </a:lnTo>
                <a:lnTo>
                  <a:pt x="0" y="205232"/>
                </a:lnTo>
                <a:lnTo>
                  <a:pt x="0" y="1847088"/>
                </a:lnTo>
                <a:lnTo>
                  <a:pt x="5968" y="1896428"/>
                </a:lnTo>
                <a:lnTo>
                  <a:pt x="22919" y="1941432"/>
                </a:lnTo>
                <a:lnTo>
                  <a:pt x="49423" y="1980677"/>
                </a:lnTo>
                <a:lnTo>
                  <a:pt x="84051" y="2012740"/>
                </a:lnTo>
                <a:lnTo>
                  <a:pt x="125372" y="2036200"/>
                </a:lnTo>
                <a:lnTo>
                  <a:pt x="171957" y="2049635"/>
                </a:lnTo>
                <a:lnTo>
                  <a:pt x="205231" y="2052320"/>
                </a:lnTo>
                <a:lnTo>
                  <a:pt x="2169922" y="2052320"/>
                </a:lnTo>
                <a:lnTo>
                  <a:pt x="2219221" y="2046359"/>
                </a:lnTo>
                <a:lnTo>
                  <a:pt x="2264210" y="2029424"/>
                </a:lnTo>
                <a:lnTo>
                  <a:pt x="2303459" y="2002938"/>
                </a:lnTo>
                <a:lnTo>
                  <a:pt x="2335538" y="1968323"/>
                </a:lnTo>
                <a:lnTo>
                  <a:pt x="2359017" y="1927000"/>
                </a:lnTo>
                <a:lnTo>
                  <a:pt x="2372466" y="1880393"/>
                </a:lnTo>
                <a:lnTo>
                  <a:pt x="2375154" y="1847088"/>
                </a:lnTo>
                <a:lnTo>
                  <a:pt x="2375154" y="205232"/>
                </a:lnTo>
                <a:lnTo>
                  <a:pt x="2369185" y="155932"/>
                </a:lnTo>
                <a:lnTo>
                  <a:pt x="2352234" y="110943"/>
                </a:lnTo>
                <a:lnTo>
                  <a:pt x="2325730" y="71694"/>
                </a:lnTo>
                <a:lnTo>
                  <a:pt x="2291102" y="39615"/>
                </a:lnTo>
                <a:lnTo>
                  <a:pt x="2249781" y="16136"/>
                </a:lnTo>
                <a:lnTo>
                  <a:pt x="2203196" y="2687"/>
                </a:lnTo>
                <a:lnTo>
                  <a:pt x="2169922" y="0"/>
                </a:lnTo>
                <a:close/>
              </a:path>
            </a:pathLst>
          </a:custGeom>
          <a:solidFill>
            <a:srgbClr val="99FF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90" name="Google Shape;290;p7">
            <a:extLst>
              <a:ext uri="{C183D7F6-B498-43B3-948B-1728B52AA6E4}">
                <adec:decorative xmlns:adec="http://schemas.microsoft.com/office/drawing/2017/decorative" val="1"/>
              </a:ext>
            </a:extLst>
          </p:cNvPr>
          <p:cNvSpPr/>
          <p:nvPr/>
        </p:nvSpPr>
        <p:spPr>
          <a:xfrm>
            <a:off x="2556764" y="1696466"/>
            <a:ext cx="2375535" cy="2052320"/>
          </a:xfrm>
          <a:custGeom>
            <a:avLst/>
            <a:gdLst/>
            <a:ahLst/>
            <a:cxnLst/>
            <a:rect l="l" t="t" r="r" b="b"/>
            <a:pathLst>
              <a:path w="2375535" h="2052320" extrusionOk="0">
                <a:moveTo>
                  <a:pt x="0" y="205232"/>
                </a:moveTo>
                <a:lnTo>
                  <a:pt x="5968" y="155932"/>
                </a:lnTo>
                <a:lnTo>
                  <a:pt x="22919" y="110943"/>
                </a:lnTo>
                <a:lnTo>
                  <a:pt x="49423" y="71694"/>
                </a:lnTo>
                <a:lnTo>
                  <a:pt x="84051" y="39615"/>
                </a:lnTo>
                <a:lnTo>
                  <a:pt x="125372" y="16136"/>
                </a:lnTo>
                <a:lnTo>
                  <a:pt x="171957" y="2687"/>
                </a:lnTo>
                <a:lnTo>
                  <a:pt x="205231" y="0"/>
                </a:lnTo>
                <a:lnTo>
                  <a:pt x="2169922" y="0"/>
                </a:lnTo>
                <a:lnTo>
                  <a:pt x="2219221" y="5968"/>
                </a:lnTo>
                <a:lnTo>
                  <a:pt x="2264210" y="22919"/>
                </a:lnTo>
                <a:lnTo>
                  <a:pt x="2303459" y="49423"/>
                </a:lnTo>
                <a:lnTo>
                  <a:pt x="2335538" y="84051"/>
                </a:lnTo>
                <a:lnTo>
                  <a:pt x="2359017" y="125372"/>
                </a:lnTo>
                <a:lnTo>
                  <a:pt x="2372466" y="171957"/>
                </a:lnTo>
                <a:lnTo>
                  <a:pt x="2375154" y="205232"/>
                </a:lnTo>
                <a:lnTo>
                  <a:pt x="2375154" y="1847088"/>
                </a:lnTo>
                <a:lnTo>
                  <a:pt x="2369185" y="1896428"/>
                </a:lnTo>
                <a:lnTo>
                  <a:pt x="2352234" y="1941432"/>
                </a:lnTo>
                <a:lnTo>
                  <a:pt x="2325730" y="1980677"/>
                </a:lnTo>
                <a:lnTo>
                  <a:pt x="2291102" y="2012740"/>
                </a:lnTo>
                <a:lnTo>
                  <a:pt x="2249781" y="2036200"/>
                </a:lnTo>
                <a:lnTo>
                  <a:pt x="2203196" y="2049635"/>
                </a:lnTo>
                <a:lnTo>
                  <a:pt x="2169922" y="2052320"/>
                </a:lnTo>
                <a:lnTo>
                  <a:pt x="205231" y="2052320"/>
                </a:lnTo>
                <a:lnTo>
                  <a:pt x="155932" y="2046359"/>
                </a:lnTo>
                <a:lnTo>
                  <a:pt x="110943" y="2029424"/>
                </a:lnTo>
                <a:lnTo>
                  <a:pt x="71694" y="2002938"/>
                </a:lnTo>
                <a:lnTo>
                  <a:pt x="39615" y="1968323"/>
                </a:lnTo>
                <a:lnTo>
                  <a:pt x="16136" y="1927000"/>
                </a:lnTo>
                <a:lnTo>
                  <a:pt x="2687" y="1880393"/>
                </a:lnTo>
                <a:lnTo>
                  <a:pt x="0" y="1847088"/>
                </a:lnTo>
                <a:lnTo>
                  <a:pt x="0" y="205232"/>
                </a:lnTo>
                <a:close/>
              </a:path>
            </a:pathLst>
          </a:custGeom>
          <a:noFill/>
          <a:ln w="254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91" name="Google Shape;291;p7"/>
          <p:cNvSpPr txBox="1"/>
          <p:nvPr/>
        </p:nvSpPr>
        <p:spPr>
          <a:xfrm>
            <a:off x="2642742" y="1796669"/>
            <a:ext cx="1482090" cy="1637030"/>
          </a:xfrm>
          <a:prstGeom prst="rect">
            <a:avLst/>
          </a:prstGeom>
          <a:noFill/>
          <a:ln>
            <a:noFill/>
          </a:ln>
        </p:spPr>
        <p:txBody>
          <a:bodyPr spcFirstLastPara="1" wrap="square" lIns="0" tIns="0" rIns="0" bIns="0" anchor="t" anchorCtr="0">
            <a:spAutoFit/>
          </a:bodyPr>
          <a:lstStyle/>
          <a:p>
            <a:pPr marL="127000" marR="5080" lvl="0" indent="-114300" algn="l" rtl="0">
              <a:lnSpc>
                <a:spcPct val="915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Online videos touring businesses and specific jobs within a business</a:t>
            </a:r>
            <a:endParaRPr sz="1400">
              <a:solidFill>
                <a:schemeClr val="dk1"/>
              </a:solidFill>
              <a:latin typeface="Calibri"/>
              <a:ea typeface="Calibri"/>
              <a:cs typeface="Calibri"/>
              <a:sym typeface="Calibri"/>
            </a:endParaRPr>
          </a:p>
          <a:p>
            <a:pPr marL="127000" marR="645160" lvl="0" indent="-114300" algn="l" rtl="0">
              <a:lnSpc>
                <a:spcPct val="110000"/>
              </a:lnSpc>
              <a:spcBef>
                <a:spcPts val="285"/>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Group or individual</a:t>
            </a:r>
            <a:endParaRPr/>
          </a:p>
          <a:p>
            <a:pPr marL="127000" marR="429259" lvl="0" indent="-114300" algn="l" rtl="0">
              <a:lnSpc>
                <a:spcPct val="110000"/>
              </a:lnSpc>
              <a:spcBef>
                <a:spcPts val="26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Student self- reflection</a:t>
            </a:r>
            <a:endParaRPr/>
          </a:p>
        </p:txBody>
      </p:sp>
      <p:sp>
        <p:nvSpPr>
          <p:cNvPr id="292" name="Google Shape;292;p7">
            <a:extLst>
              <a:ext uri="{C183D7F6-B498-43B3-948B-1728B52AA6E4}">
                <adec:decorative xmlns:adec="http://schemas.microsoft.com/office/drawing/2017/decorative" val="1"/>
              </a:ext>
            </a:extLst>
          </p:cNvPr>
          <p:cNvSpPr/>
          <p:nvPr/>
        </p:nvSpPr>
        <p:spPr>
          <a:xfrm>
            <a:off x="3873500" y="2268092"/>
            <a:ext cx="1888489" cy="1888489"/>
          </a:xfrm>
          <a:custGeom>
            <a:avLst/>
            <a:gdLst/>
            <a:ahLst/>
            <a:cxnLst/>
            <a:rect l="l" t="t" r="r" b="b"/>
            <a:pathLst>
              <a:path w="1888489" h="1888489" extrusionOk="0">
                <a:moveTo>
                  <a:pt x="1887982" y="0"/>
                </a:moveTo>
                <a:lnTo>
                  <a:pt x="1733142" y="6258"/>
                </a:lnTo>
                <a:lnTo>
                  <a:pt x="1581749" y="24711"/>
                </a:lnTo>
                <a:lnTo>
                  <a:pt x="1434289" y="54871"/>
                </a:lnTo>
                <a:lnTo>
                  <a:pt x="1291246" y="96253"/>
                </a:lnTo>
                <a:lnTo>
                  <a:pt x="1153108" y="148371"/>
                </a:lnTo>
                <a:lnTo>
                  <a:pt x="1020360" y="210739"/>
                </a:lnTo>
                <a:lnTo>
                  <a:pt x="893488" y="282871"/>
                </a:lnTo>
                <a:lnTo>
                  <a:pt x="772978" y="364280"/>
                </a:lnTo>
                <a:lnTo>
                  <a:pt x="659317" y="454482"/>
                </a:lnTo>
                <a:lnTo>
                  <a:pt x="552989" y="552989"/>
                </a:lnTo>
                <a:lnTo>
                  <a:pt x="454482" y="659317"/>
                </a:lnTo>
                <a:lnTo>
                  <a:pt x="364280" y="772978"/>
                </a:lnTo>
                <a:lnTo>
                  <a:pt x="282871" y="893488"/>
                </a:lnTo>
                <a:lnTo>
                  <a:pt x="210739" y="1020360"/>
                </a:lnTo>
                <a:lnTo>
                  <a:pt x="148371" y="1153108"/>
                </a:lnTo>
                <a:lnTo>
                  <a:pt x="96253" y="1291246"/>
                </a:lnTo>
                <a:lnTo>
                  <a:pt x="54871" y="1434289"/>
                </a:lnTo>
                <a:lnTo>
                  <a:pt x="24711" y="1581749"/>
                </a:lnTo>
                <a:lnTo>
                  <a:pt x="6258" y="1733142"/>
                </a:lnTo>
                <a:lnTo>
                  <a:pt x="0" y="1887982"/>
                </a:lnTo>
                <a:lnTo>
                  <a:pt x="1887982" y="1887982"/>
                </a:lnTo>
                <a:lnTo>
                  <a:pt x="1887982"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93" name="Google Shape;293;p7">
            <a:extLst>
              <a:ext uri="{C183D7F6-B498-43B3-948B-1728B52AA6E4}">
                <adec:decorative xmlns:adec="http://schemas.microsoft.com/office/drawing/2017/decorative" val="1"/>
              </a:ext>
            </a:extLst>
          </p:cNvPr>
          <p:cNvSpPr/>
          <p:nvPr/>
        </p:nvSpPr>
        <p:spPr>
          <a:xfrm>
            <a:off x="3873500" y="2268092"/>
            <a:ext cx="1888489" cy="1888489"/>
          </a:xfrm>
          <a:custGeom>
            <a:avLst/>
            <a:gdLst/>
            <a:ahLst/>
            <a:cxnLst/>
            <a:rect l="l" t="t" r="r" b="b"/>
            <a:pathLst>
              <a:path w="1888489" h="1888489" extrusionOk="0">
                <a:moveTo>
                  <a:pt x="0" y="1887982"/>
                </a:moveTo>
                <a:lnTo>
                  <a:pt x="6258" y="1733142"/>
                </a:lnTo>
                <a:lnTo>
                  <a:pt x="24711" y="1581749"/>
                </a:lnTo>
                <a:lnTo>
                  <a:pt x="54871" y="1434289"/>
                </a:lnTo>
                <a:lnTo>
                  <a:pt x="96253" y="1291246"/>
                </a:lnTo>
                <a:lnTo>
                  <a:pt x="148371" y="1153108"/>
                </a:lnTo>
                <a:lnTo>
                  <a:pt x="210739" y="1020360"/>
                </a:lnTo>
                <a:lnTo>
                  <a:pt x="282871" y="893488"/>
                </a:lnTo>
                <a:lnTo>
                  <a:pt x="364280" y="772978"/>
                </a:lnTo>
                <a:lnTo>
                  <a:pt x="454482" y="659317"/>
                </a:lnTo>
                <a:lnTo>
                  <a:pt x="552989" y="552989"/>
                </a:lnTo>
                <a:lnTo>
                  <a:pt x="659317" y="454482"/>
                </a:lnTo>
                <a:lnTo>
                  <a:pt x="772978" y="364280"/>
                </a:lnTo>
                <a:lnTo>
                  <a:pt x="893488" y="282871"/>
                </a:lnTo>
                <a:lnTo>
                  <a:pt x="1020360" y="210739"/>
                </a:lnTo>
                <a:lnTo>
                  <a:pt x="1153108" y="148371"/>
                </a:lnTo>
                <a:lnTo>
                  <a:pt x="1291246" y="96253"/>
                </a:lnTo>
                <a:lnTo>
                  <a:pt x="1434289" y="54871"/>
                </a:lnTo>
                <a:lnTo>
                  <a:pt x="1581749" y="24711"/>
                </a:lnTo>
                <a:lnTo>
                  <a:pt x="1733142" y="6258"/>
                </a:lnTo>
                <a:lnTo>
                  <a:pt x="1887982" y="0"/>
                </a:lnTo>
                <a:lnTo>
                  <a:pt x="1887982" y="1887982"/>
                </a:lnTo>
                <a:lnTo>
                  <a:pt x="0" y="1887982"/>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95" name="Google Shape;295;p7"/>
          <p:cNvSpPr txBox="1"/>
          <p:nvPr/>
        </p:nvSpPr>
        <p:spPr>
          <a:xfrm>
            <a:off x="4599560" y="2879202"/>
            <a:ext cx="928369" cy="1132618"/>
          </a:xfrm>
          <a:prstGeom prst="rect">
            <a:avLst/>
          </a:prstGeom>
          <a:noFill/>
          <a:ln>
            <a:noFill/>
          </a:ln>
        </p:spPr>
        <p:txBody>
          <a:bodyPr spcFirstLastPara="1" wrap="square" lIns="0" tIns="0" rIns="0" bIns="0" anchor="t" anchorCtr="0">
            <a:spAutoFit/>
          </a:bodyPr>
          <a:lstStyle/>
          <a:p>
            <a:pPr marL="12700" marR="0" lvl="0" indent="0" algn="l" rtl="0">
              <a:lnSpc>
                <a:spcPct val="115312"/>
              </a:lnSpc>
              <a:spcBef>
                <a:spcPts val="0"/>
              </a:spcBef>
              <a:spcAft>
                <a:spcPts val="0"/>
              </a:spcAft>
              <a:buNone/>
            </a:pPr>
            <a:r>
              <a:rPr lang="en-US" sz="1600" dirty="0">
                <a:solidFill>
                  <a:srgbClr val="FFFFFF"/>
                </a:solidFill>
                <a:latin typeface="Calibri"/>
                <a:ea typeface="Calibri"/>
                <a:cs typeface="Calibri"/>
                <a:sym typeface="Calibri"/>
              </a:rPr>
              <a:t>Job Shadowing and Work Site tours</a:t>
            </a:r>
            <a:endParaRPr sz="1600" dirty="0">
              <a:solidFill>
                <a:schemeClr val="dk1"/>
              </a:solidFill>
              <a:latin typeface="Calibri"/>
              <a:ea typeface="Calibri"/>
              <a:cs typeface="Calibri"/>
              <a:sym typeface="Calibri"/>
            </a:endParaRPr>
          </a:p>
        </p:txBody>
      </p:sp>
      <p:sp>
        <p:nvSpPr>
          <p:cNvPr id="297" name="Google Shape;297;p7">
            <a:extLst>
              <a:ext uri="{C183D7F6-B498-43B3-948B-1728B52AA6E4}">
                <adec:decorative xmlns:adec="http://schemas.microsoft.com/office/drawing/2017/decorative" val="1"/>
              </a:ext>
            </a:extLst>
          </p:cNvPr>
          <p:cNvSpPr/>
          <p:nvPr/>
        </p:nvSpPr>
        <p:spPr>
          <a:xfrm>
            <a:off x="5848603" y="2268092"/>
            <a:ext cx="1888489" cy="1888489"/>
          </a:xfrm>
          <a:custGeom>
            <a:avLst/>
            <a:gdLst/>
            <a:ahLst/>
            <a:cxnLst/>
            <a:rect l="l" t="t" r="r" b="b"/>
            <a:pathLst>
              <a:path w="1888490" h="1888489" extrusionOk="0">
                <a:moveTo>
                  <a:pt x="0" y="0"/>
                </a:moveTo>
                <a:lnTo>
                  <a:pt x="0" y="1887982"/>
                </a:lnTo>
                <a:lnTo>
                  <a:pt x="1887981" y="1887982"/>
                </a:lnTo>
                <a:lnTo>
                  <a:pt x="1881724" y="1733142"/>
                </a:lnTo>
                <a:lnTo>
                  <a:pt x="1863274" y="1581749"/>
                </a:lnTo>
                <a:lnTo>
                  <a:pt x="1833117" y="1434289"/>
                </a:lnTo>
                <a:lnTo>
                  <a:pt x="1791740" y="1291246"/>
                </a:lnTo>
                <a:lnTo>
                  <a:pt x="1739628" y="1153108"/>
                </a:lnTo>
                <a:lnTo>
                  <a:pt x="1677266" y="1020360"/>
                </a:lnTo>
                <a:lnTo>
                  <a:pt x="1605141" y="893488"/>
                </a:lnTo>
                <a:lnTo>
                  <a:pt x="1523737" y="772978"/>
                </a:lnTo>
                <a:lnTo>
                  <a:pt x="1433542" y="659317"/>
                </a:lnTo>
                <a:lnTo>
                  <a:pt x="1335039" y="552989"/>
                </a:lnTo>
                <a:lnTo>
                  <a:pt x="1228716" y="454482"/>
                </a:lnTo>
                <a:lnTo>
                  <a:pt x="1115057" y="364280"/>
                </a:lnTo>
                <a:lnTo>
                  <a:pt x="994549" y="282871"/>
                </a:lnTo>
                <a:lnTo>
                  <a:pt x="867677" y="210739"/>
                </a:lnTo>
                <a:lnTo>
                  <a:pt x="734927" y="148371"/>
                </a:lnTo>
                <a:lnTo>
                  <a:pt x="596784" y="96253"/>
                </a:lnTo>
                <a:lnTo>
                  <a:pt x="453734" y="54871"/>
                </a:lnTo>
                <a:lnTo>
                  <a:pt x="306263" y="24711"/>
                </a:lnTo>
                <a:lnTo>
                  <a:pt x="154856" y="6258"/>
                </a:lnTo>
                <a:lnTo>
                  <a:pt x="0"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98" name="Google Shape;298;p7">
            <a:extLst>
              <a:ext uri="{C183D7F6-B498-43B3-948B-1728B52AA6E4}">
                <adec:decorative xmlns:adec="http://schemas.microsoft.com/office/drawing/2017/decorative" val="1"/>
              </a:ext>
            </a:extLst>
          </p:cNvPr>
          <p:cNvSpPr/>
          <p:nvPr/>
        </p:nvSpPr>
        <p:spPr>
          <a:xfrm>
            <a:off x="5848603" y="2268092"/>
            <a:ext cx="1888489" cy="1888489"/>
          </a:xfrm>
          <a:custGeom>
            <a:avLst/>
            <a:gdLst/>
            <a:ahLst/>
            <a:cxnLst/>
            <a:rect l="l" t="t" r="r" b="b"/>
            <a:pathLst>
              <a:path w="1888490" h="1888489" extrusionOk="0">
                <a:moveTo>
                  <a:pt x="0" y="0"/>
                </a:moveTo>
                <a:lnTo>
                  <a:pt x="154856" y="6258"/>
                </a:lnTo>
                <a:lnTo>
                  <a:pt x="306263" y="24711"/>
                </a:lnTo>
                <a:lnTo>
                  <a:pt x="453734" y="54871"/>
                </a:lnTo>
                <a:lnTo>
                  <a:pt x="596784" y="96253"/>
                </a:lnTo>
                <a:lnTo>
                  <a:pt x="734927" y="148371"/>
                </a:lnTo>
                <a:lnTo>
                  <a:pt x="867677" y="210739"/>
                </a:lnTo>
                <a:lnTo>
                  <a:pt x="994549" y="282871"/>
                </a:lnTo>
                <a:lnTo>
                  <a:pt x="1115057" y="364280"/>
                </a:lnTo>
                <a:lnTo>
                  <a:pt x="1228716" y="454482"/>
                </a:lnTo>
                <a:lnTo>
                  <a:pt x="1335039" y="552989"/>
                </a:lnTo>
                <a:lnTo>
                  <a:pt x="1433542" y="659317"/>
                </a:lnTo>
                <a:lnTo>
                  <a:pt x="1523737" y="772978"/>
                </a:lnTo>
                <a:lnTo>
                  <a:pt x="1605141" y="893488"/>
                </a:lnTo>
                <a:lnTo>
                  <a:pt x="1677266" y="1020360"/>
                </a:lnTo>
                <a:lnTo>
                  <a:pt x="1739628" y="1153108"/>
                </a:lnTo>
                <a:lnTo>
                  <a:pt x="1791740" y="1291246"/>
                </a:lnTo>
                <a:lnTo>
                  <a:pt x="1833117" y="1434289"/>
                </a:lnTo>
                <a:lnTo>
                  <a:pt x="1863274" y="1581749"/>
                </a:lnTo>
                <a:lnTo>
                  <a:pt x="1881724" y="1733142"/>
                </a:lnTo>
                <a:lnTo>
                  <a:pt x="1887981" y="1887982"/>
                </a:lnTo>
                <a:lnTo>
                  <a:pt x="0" y="1887982"/>
                </a:lnTo>
                <a:lnTo>
                  <a:pt x="0" y="0"/>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99" name="Google Shape;299;p7"/>
          <p:cNvSpPr txBox="1"/>
          <p:nvPr/>
        </p:nvSpPr>
        <p:spPr>
          <a:xfrm>
            <a:off x="6010783" y="3186557"/>
            <a:ext cx="1010285" cy="20383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400">
                <a:solidFill>
                  <a:srgbClr val="FFFFFF"/>
                </a:solidFill>
                <a:latin typeface="Calibri"/>
                <a:ea typeface="Calibri"/>
                <a:cs typeface="Calibri"/>
                <a:sym typeface="Calibri"/>
              </a:rPr>
              <a:t>Informational</a:t>
            </a:r>
            <a:endParaRPr sz="1400">
              <a:solidFill>
                <a:schemeClr val="dk1"/>
              </a:solidFill>
              <a:latin typeface="Calibri"/>
              <a:ea typeface="Calibri"/>
              <a:cs typeface="Calibri"/>
              <a:sym typeface="Calibri"/>
            </a:endParaRPr>
          </a:p>
        </p:txBody>
      </p:sp>
      <p:sp>
        <p:nvSpPr>
          <p:cNvPr id="300" name="Google Shape;300;p7"/>
          <p:cNvSpPr txBox="1"/>
          <p:nvPr/>
        </p:nvSpPr>
        <p:spPr>
          <a:xfrm>
            <a:off x="5972683" y="3404489"/>
            <a:ext cx="1088390" cy="420370"/>
          </a:xfrm>
          <a:prstGeom prst="rect">
            <a:avLst/>
          </a:prstGeom>
          <a:noFill/>
          <a:ln>
            <a:noFill/>
          </a:ln>
        </p:spPr>
        <p:txBody>
          <a:bodyPr spcFirstLastPara="1" wrap="square" lIns="0" tIns="0" rIns="0" bIns="0" anchor="t" anchorCtr="0">
            <a:spAutoFit/>
          </a:bodyPr>
          <a:lstStyle/>
          <a:p>
            <a:pPr marL="160020" marR="5080" lvl="0" indent="-147955" algn="l" rtl="0">
              <a:lnSpc>
                <a:spcPct val="101400"/>
              </a:lnSpc>
              <a:spcBef>
                <a:spcPts val="0"/>
              </a:spcBef>
              <a:spcAft>
                <a:spcPts val="0"/>
              </a:spcAft>
              <a:buNone/>
            </a:pPr>
            <a:r>
              <a:rPr lang="en-US" sz="1400">
                <a:solidFill>
                  <a:srgbClr val="FFFFFF"/>
                </a:solidFill>
                <a:latin typeface="Calibri"/>
                <a:ea typeface="Calibri"/>
                <a:cs typeface="Calibri"/>
                <a:sym typeface="Calibri"/>
              </a:rPr>
              <a:t>Interviews and Mentoring</a:t>
            </a:r>
            <a:endParaRPr sz="1400">
              <a:solidFill>
                <a:schemeClr val="dk1"/>
              </a:solidFill>
              <a:latin typeface="Calibri"/>
              <a:ea typeface="Calibri"/>
              <a:cs typeface="Calibri"/>
              <a:sym typeface="Calibri"/>
            </a:endParaRPr>
          </a:p>
        </p:txBody>
      </p:sp>
      <p:sp>
        <p:nvSpPr>
          <p:cNvPr id="301" name="Google Shape;301;p7">
            <a:extLst>
              <a:ext uri="{C183D7F6-B498-43B3-948B-1728B52AA6E4}">
                <adec:decorative xmlns:adec="http://schemas.microsoft.com/office/drawing/2017/decorative" val="1"/>
              </a:ext>
            </a:extLst>
          </p:cNvPr>
          <p:cNvSpPr/>
          <p:nvPr/>
        </p:nvSpPr>
        <p:spPr>
          <a:xfrm>
            <a:off x="5848603" y="4243323"/>
            <a:ext cx="1888489" cy="1888489"/>
          </a:xfrm>
          <a:custGeom>
            <a:avLst/>
            <a:gdLst/>
            <a:ahLst/>
            <a:cxnLst/>
            <a:rect l="l" t="t" r="r" b="b"/>
            <a:pathLst>
              <a:path w="1888490" h="1888489" extrusionOk="0">
                <a:moveTo>
                  <a:pt x="1887981" y="0"/>
                </a:moveTo>
                <a:lnTo>
                  <a:pt x="0" y="0"/>
                </a:lnTo>
                <a:lnTo>
                  <a:pt x="0" y="1887905"/>
                </a:lnTo>
                <a:lnTo>
                  <a:pt x="154856" y="1881647"/>
                </a:lnTo>
                <a:lnTo>
                  <a:pt x="306263" y="1863196"/>
                </a:lnTo>
                <a:lnTo>
                  <a:pt x="453734" y="1833038"/>
                </a:lnTo>
                <a:lnTo>
                  <a:pt x="596784" y="1791659"/>
                </a:lnTo>
                <a:lnTo>
                  <a:pt x="734927" y="1739545"/>
                </a:lnTo>
                <a:lnTo>
                  <a:pt x="867677" y="1677182"/>
                </a:lnTo>
                <a:lnTo>
                  <a:pt x="994549" y="1605056"/>
                </a:lnTo>
                <a:lnTo>
                  <a:pt x="1115057" y="1523651"/>
                </a:lnTo>
                <a:lnTo>
                  <a:pt x="1228716" y="1433455"/>
                </a:lnTo>
                <a:lnTo>
                  <a:pt x="1335039" y="1334954"/>
                </a:lnTo>
                <a:lnTo>
                  <a:pt x="1433542" y="1228632"/>
                </a:lnTo>
                <a:lnTo>
                  <a:pt x="1523737" y="1114976"/>
                </a:lnTo>
                <a:lnTo>
                  <a:pt x="1605141" y="994471"/>
                </a:lnTo>
                <a:lnTo>
                  <a:pt x="1677266" y="867605"/>
                </a:lnTo>
                <a:lnTo>
                  <a:pt x="1739628" y="734861"/>
                </a:lnTo>
                <a:lnTo>
                  <a:pt x="1791740" y="596727"/>
                </a:lnTo>
                <a:lnTo>
                  <a:pt x="1833117" y="453688"/>
                </a:lnTo>
                <a:lnTo>
                  <a:pt x="1863274" y="306230"/>
                </a:lnTo>
                <a:lnTo>
                  <a:pt x="1881724" y="154838"/>
                </a:lnTo>
                <a:lnTo>
                  <a:pt x="1887981"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02" name="Google Shape;302;p7">
            <a:extLst>
              <a:ext uri="{C183D7F6-B498-43B3-948B-1728B52AA6E4}">
                <adec:decorative xmlns:adec="http://schemas.microsoft.com/office/drawing/2017/decorative" val="1"/>
              </a:ext>
            </a:extLst>
          </p:cNvPr>
          <p:cNvSpPr/>
          <p:nvPr/>
        </p:nvSpPr>
        <p:spPr>
          <a:xfrm>
            <a:off x="5848603" y="4243323"/>
            <a:ext cx="1888489" cy="1888489"/>
          </a:xfrm>
          <a:custGeom>
            <a:avLst/>
            <a:gdLst/>
            <a:ahLst/>
            <a:cxnLst/>
            <a:rect l="l" t="t" r="r" b="b"/>
            <a:pathLst>
              <a:path w="1888490" h="1888489" extrusionOk="0">
                <a:moveTo>
                  <a:pt x="1887981" y="0"/>
                </a:moveTo>
                <a:lnTo>
                  <a:pt x="1881724" y="154838"/>
                </a:lnTo>
                <a:lnTo>
                  <a:pt x="1863274" y="306230"/>
                </a:lnTo>
                <a:lnTo>
                  <a:pt x="1833117" y="453688"/>
                </a:lnTo>
                <a:lnTo>
                  <a:pt x="1791740" y="596727"/>
                </a:lnTo>
                <a:lnTo>
                  <a:pt x="1739628" y="734861"/>
                </a:lnTo>
                <a:lnTo>
                  <a:pt x="1677266" y="867605"/>
                </a:lnTo>
                <a:lnTo>
                  <a:pt x="1605141" y="994471"/>
                </a:lnTo>
                <a:lnTo>
                  <a:pt x="1523737" y="1114976"/>
                </a:lnTo>
                <a:lnTo>
                  <a:pt x="1433542" y="1228632"/>
                </a:lnTo>
                <a:lnTo>
                  <a:pt x="1335039" y="1334954"/>
                </a:lnTo>
                <a:lnTo>
                  <a:pt x="1228716" y="1433455"/>
                </a:lnTo>
                <a:lnTo>
                  <a:pt x="1115057" y="1523651"/>
                </a:lnTo>
                <a:lnTo>
                  <a:pt x="994549" y="1605056"/>
                </a:lnTo>
                <a:lnTo>
                  <a:pt x="867677" y="1677182"/>
                </a:lnTo>
                <a:lnTo>
                  <a:pt x="734927" y="1739545"/>
                </a:lnTo>
                <a:lnTo>
                  <a:pt x="596784" y="1791659"/>
                </a:lnTo>
                <a:lnTo>
                  <a:pt x="453734" y="1833038"/>
                </a:lnTo>
                <a:lnTo>
                  <a:pt x="306263" y="1863196"/>
                </a:lnTo>
                <a:lnTo>
                  <a:pt x="154856" y="1881647"/>
                </a:lnTo>
                <a:lnTo>
                  <a:pt x="0" y="1887905"/>
                </a:lnTo>
                <a:lnTo>
                  <a:pt x="0" y="0"/>
                </a:lnTo>
                <a:lnTo>
                  <a:pt x="1887981" y="0"/>
                </a:lnTo>
                <a:close/>
              </a:path>
            </a:pathLst>
          </a:custGeom>
          <a:noFill/>
          <a:ln w="253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03" name="Google Shape;303;p7"/>
          <p:cNvSpPr txBox="1"/>
          <p:nvPr/>
        </p:nvSpPr>
        <p:spPr>
          <a:xfrm>
            <a:off x="5968746" y="4469765"/>
            <a:ext cx="1094105" cy="228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600">
                <a:solidFill>
                  <a:srgbClr val="FFFFFF"/>
                </a:solidFill>
                <a:latin typeface="Calibri"/>
                <a:ea typeface="Calibri"/>
                <a:cs typeface="Calibri"/>
                <a:sym typeface="Calibri"/>
              </a:rPr>
              <a:t>Pre-boarding</a:t>
            </a:r>
            <a:endParaRPr sz="1600">
              <a:solidFill>
                <a:schemeClr val="dk1"/>
              </a:solidFill>
              <a:latin typeface="Calibri"/>
              <a:ea typeface="Calibri"/>
              <a:cs typeface="Calibri"/>
              <a:sym typeface="Calibri"/>
            </a:endParaRPr>
          </a:p>
        </p:txBody>
      </p:sp>
      <p:sp>
        <p:nvSpPr>
          <p:cNvPr id="304" name="Google Shape;304;p7"/>
          <p:cNvSpPr txBox="1"/>
          <p:nvPr/>
        </p:nvSpPr>
        <p:spPr>
          <a:xfrm>
            <a:off x="6348221" y="4692269"/>
            <a:ext cx="336550" cy="228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600">
                <a:solidFill>
                  <a:srgbClr val="FFFFFF"/>
                </a:solidFill>
                <a:latin typeface="Calibri"/>
                <a:ea typeface="Calibri"/>
                <a:cs typeface="Calibri"/>
                <a:sym typeface="Calibri"/>
              </a:rPr>
              <a:t>and</a:t>
            </a:r>
            <a:endParaRPr sz="1600">
              <a:solidFill>
                <a:schemeClr val="dk1"/>
              </a:solidFill>
              <a:latin typeface="Calibri"/>
              <a:ea typeface="Calibri"/>
              <a:cs typeface="Calibri"/>
              <a:sym typeface="Calibri"/>
            </a:endParaRPr>
          </a:p>
        </p:txBody>
      </p:sp>
      <p:sp>
        <p:nvSpPr>
          <p:cNvPr id="305" name="Google Shape;305;p7"/>
          <p:cNvSpPr txBox="1"/>
          <p:nvPr/>
        </p:nvSpPr>
        <p:spPr>
          <a:xfrm>
            <a:off x="6015990" y="4916322"/>
            <a:ext cx="1000125" cy="228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600">
                <a:solidFill>
                  <a:srgbClr val="FFFFFF"/>
                </a:solidFill>
                <a:latin typeface="Calibri"/>
                <a:ea typeface="Calibri"/>
                <a:cs typeface="Calibri"/>
                <a:sym typeface="Calibri"/>
              </a:rPr>
              <a:t>Onboarding</a:t>
            </a:r>
            <a:endParaRPr sz="1600">
              <a:solidFill>
                <a:schemeClr val="dk1"/>
              </a:solidFill>
              <a:latin typeface="Calibri"/>
              <a:ea typeface="Calibri"/>
              <a:cs typeface="Calibri"/>
              <a:sym typeface="Calibri"/>
            </a:endParaRPr>
          </a:p>
        </p:txBody>
      </p:sp>
      <p:sp>
        <p:nvSpPr>
          <p:cNvPr id="306" name="Google Shape;306;p7"/>
          <p:cNvSpPr txBox="1"/>
          <p:nvPr/>
        </p:nvSpPr>
        <p:spPr>
          <a:xfrm>
            <a:off x="6186678" y="5139054"/>
            <a:ext cx="659130" cy="228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600">
                <a:solidFill>
                  <a:srgbClr val="FFFFFF"/>
                </a:solidFill>
                <a:latin typeface="Calibri"/>
                <a:ea typeface="Calibri"/>
                <a:cs typeface="Calibri"/>
                <a:sym typeface="Calibri"/>
              </a:rPr>
              <a:t>training</a:t>
            </a:r>
            <a:endParaRPr sz="1600">
              <a:solidFill>
                <a:schemeClr val="dk1"/>
              </a:solidFill>
              <a:latin typeface="Calibri"/>
              <a:ea typeface="Calibri"/>
              <a:cs typeface="Calibri"/>
              <a:sym typeface="Calibri"/>
            </a:endParaRPr>
          </a:p>
        </p:txBody>
      </p:sp>
      <p:sp>
        <p:nvSpPr>
          <p:cNvPr id="307" name="Google Shape;307;p7">
            <a:extLst>
              <a:ext uri="{C183D7F6-B498-43B3-948B-1728B52AA6E4}">
                <adec:decorative xmlns:adec="http://schemas.microsoft.com/office/drawing/2017/decorative" val="1"/>
              </a:ext>
            </a:extLst>
          </p:cNvPr>
          <p:cNvSpPr/>
          <p:nvPr/>
        </p:nvSpPr>
        <p:spPr>
          <a:xfrm>
            <a:off x="3873500" y="4243323"/>
            <a:ext cx="1888489" cy="1888489"/>
          </a:xfrm>
          <a:custGeom>
            <a:avLst/>
            <a:gdLst/>
            <a:ahLst/>
            <a:cxnLst/>
            <a:rect l="l" t="t" r="r" b="b"/>
            <a:pathLst>
              <a:path w="1888489" h="1888489" extrusionOk="0">
                <a:moveTo>
                  <a:pt x="1887982" y="0"/>
                </a:moveTo>
                <a:lnTo>
                  <a:pt x="0" y="0"/>
                </a:lnTo>
                <a:lnTo>
                  <a:pt x="6258" y="154838"/>
                </a:lnTo>
                <a:lnTo>
                  <a:pt x="24711" y="306230"/>
                </a:lnTo>
                <a:lnTo>
                  <a:pt x="54871" y="453688"/>
                </a:lnTo>
                <a:lnTo>
                  <a:pt x="96253" y="596727"/>
                </a:lnTo>
                <a:lnTo>
                  <a:pt x="148371" y="734861"/>
                </a:lnTo>
                <a:lnTo>
                  <a:pt x="210739" y="867605"/>
                </a:lnTo>
                <a:lnTo>
                  <a:pt x="282871" y="994471"/>
                </a:lnTo>
                <a:lnTo>
                  <a:pt x="364280" y="1114976"/>
                </a:lnTo>
                <a:lnTo>
                  <a:pt x="454482" y="1228632"/>
                </a:lnTo>
                <a:lnTo>
                  <a:pt x="552989" y="1334954"/>
                </a:lnTo>
                <a:lnTo>
                  <a:pt x="659317" y="1433455"/>
                </a:lnTo>
                <a:lnTo>
                  <a:pt x="772978" y="1523651"/>
                </a:lnTo>
                <a:lnTo>
                  <a:pt x="893488" y="1605056"/>
                </a:lnTo>
                <a:lnTo>
                  <a:pt x="1020360" y="1677182"/>
                </a:lnTo>
                <a:lnTo>
                  <a:pt x="1153108" y="1739545"/>
                </a:lnTo>
                <a:lnTo>
                  <a:pt x="1291246" y="1791659"/>
                </a:lnTo>
                <a:lnTo>
                  <a:pt x="1434289" y="1833038"/>
                </a:lnTo>
                <a:lnTo>
                  <a:pt x="1581749" y="1863196"/>
                </a:lnTo>
                <a:lnTo>
                  <a:pt x="1733142" y="1881647"/>
                </a:lnTo>
                <a:lnTo>
                  <a:pt x="1887982" y="1887905"/>
                </a:lnTo>
                <a:lnTo>
                  <a:pt x="1887982"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08" name="Google Shape;308;p7">
            <a:extLst>
              <a:ext uri="{C183D7F6-B498-43B3-948B-1728B52AA6E4}">
                <adec:decorative xmlns:adec="http://schemas.microsoft.com/office/drawing/2017/decorative" val="1"/>
              </a:ext>
            </a:extLst>
          </p:cNvPr>
          <p:cNvSpPr/>
          <p:nvPr/>
        </p:nvSpPr>
        <p:spPr>
          <a:xfrm>
            <a:off x="3873500" y="4243323"/>
            <a:ext cx="1888489" cy="1888489"/>
          </a:xfrm>
          <a:custGeom>
            <a:avLst/>
            <a:gdLst/>
            <a:ahLst/>
            <a:cxnLst/>
            <a:rect l="l" t="t" r="r" b="b"/>
            <a:pathLst>
              <a:path w="1888489" h="1888489" extrusionOk="0">
                <a:moveTo>
                  <a:pt x="1887982" y="1887905"/>
                </a:moveTo>
                <a:lnTo>
                  <a:pt x="1733142" y="1881647"/>
                </a:lnTo>
                <a:lnTo>
                  <a:pt x="1581749" y="1863196"/>
                </a:lnTo>
                <a:lnTo>
                  <a:pt x="1434289" y="1833038"/>
                </a:lnTo>
                <a:lnTo>
                  <a:pt x="1291246" y="1791659"/>
                </a:lnTo>
                <a:lnTo>
                  <a:pt x="1153108" y="1739545"/>
                </a:lnTo>
                <a:lnTo>
                  <a:pt x="1020360" y="1677182"/>
                </a:lnTo>
                <a:lnTo>
                  <a:pt x="893488" y="1605056"/>
                </a:lnTo>
                <a:lnTo>
                  <a:pt x="772978" y="1523651"/>
                </a:lnTo>
                <a:lnTo>
                  <a:pt x="659317" y="1433455"/>
                </a:lnTo>
                <a:lnTo>
                  <a:pt x="552989" y="1334954"/>
                </a:lnTo>
                <a:lnTo>
                  <a:pt x="454482" y="1228632"/>
                </a:lnTo>
                <a:lnTo>
                  <a:pt x="364280" y="1114976"/>
                </a:lnTo>
                <a:lnTo>
                  <a:pt x="282871" y="994471"/>
                </a:lnTo>
                <a:lnTo>
                  <a:pt x="210739" y="867605"/>
                </a:lnTo>
                <a:lnTo>
                  <a:pt x="148371" y="734861"/>
                </a:lnTo>
                <a:lnTo>
                  <a:pt x="96253" y="596727"/>
                </a:lnTo>
                <a:lnTo>
                  <a:pt x="54871" y="453688"/>
                </a:lnTo>
                <a:lnTo>
                  <a:pt x="24711" y="306230"/>
                </a:lnTo>
                <a:lnTo>
                  <a:pt x="6258" y="154838"/>
                </a:lnTo>
                <a:lnTo>
                  <a:pt x="0" y="0"/>
                </a:lnTo>
                <a:lnTo>
                  <a:pt x="1887982" y="0"/>
                </a:lnTo>
                <a:lnTo>
                  <a:pt x="1887982" y="1887905"/>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09" name="Google Shape;309;p7"/>
          <p:cNvSpPr txBox="1"/>
          <p:nvPr/>
        </p:nvSpPr>
        <p:spPr>
          <a:xfrm>
            <a:off x="4565650" y="4442231"/>
            <a:ext cx="1059900" cy="956700"/>
          </a:xfrm>
          <a:prstGeom prst="rect">
            <a:avLst/>
          </a:prstGeom>
          <a:noFill/>
          <a:ln>
            <a:noFill/>
          </a:ln>
        </p:spPr>
        <p:txBody>
          <a:bodyPr spcFirstLastPara="1" wrap="square" lIns="0" tIns="0" rIns="0" bIns="0" anchor="t" anchorCtr="0">
            <a:spAutoFit/>
          </a:bodyPr>
          <a:lstStyle/>
          <a:p>
            <a:pPr marL="12700" marR="5080" lvl="0" indent="-1904" algn="ctr" rtl="0">
              <a:lnSpc>
                <a:spcPct val="91400"/>
              </a:lnSpc>
              <a:spcBef>
                <a:spcPts val="0"/>
              </a:spcBef>
              <a:spcAft>
                <a:spcPts val="0"/>
              </a:spcAft>
              <a:buNone/>
            </a:pPr>
            <a:r>
              <a:rPr lang="en-US" sz="1700">
                <a:solidFill>
                  <a:srgbClr val="FFFFFF"/>
                </a:solidFill>
                <a:latin typeface="Calibri"/>
                <a:ea typeface="Calibri"/>
                <a:cs typeface="Calibri"/>
                <a:sym typeface="Calibri"/>
              </a:rPr>
              <a:t>Internships and Apprenticeships</a:t>
            </a:r>
            <a:endParaRPr sz="1700">
              <a:solidFill>
                <a:schemeClr val="dk1"/>
              </a:solidFill>
              <a:latin typeface="Calibri"/>
              <a:ea typeface="Calibri"/>
              <a:cs typeface="Calibri"/>
              <a:sym typeface="Calibri"/>
            </a:endParaRPr>
          </a:p>
        </p:txBody>
      </p:sp>
      <p:sp>
        <p:nvSpPr>
          <p:cNvPr id="310" name="Google Shape;310;p7">
            <a:extLst>
              <a:ext uri="{C183D7F6-B498-43B3-948B-1728B52AA6E4}">
                <adec:decorative xmlns:adec="http://schemas.microsoft.com/office/drawing/2017/decorative" val="1"/>
              </a:ext>
            </a:extLst>
          </p:cNvPr>
          <p:cNvSpPr/>
          <p:nvPr/>
        </p:nvSpPr>
        <p:spPr>
          <a:xfrm>
            <a:off x="5514594" y="3842639"/>
            <a:ext cx="597535" cy="248285"/>
          </a:xfrm>
          <a:custGeom>
            <a:avLst/>
            <a:gdLst/>
            <a:ahLst/>
            <a:cxnLst/>
            <a:rect l="l" t="t" r="r" b="b"/>
            <a:pathLst>
              <a:path w="597535" h="248285" extrusionOk="0">
                <a:moveTo>
                  <a:pt x="290448" y="0"/>
                </a:moveTo>
                <a:lnTo>
                  <a:pt x="243338" y="3248"/>
                </a:lnTo>
                <a:lnTo>
                  <a:pt x="198648" y="12652"/>
                </a:lnTo>
                <a:lnTo>
                  <a:pt x="156975" y="27699"/>
                </a:lnTo>
                <a:lnTo>
                  <a:pt x="118917" y="47877"/>
                </a:lnTo>
                <a:lnTo>
                  <a:pt x="85074" y="72675"/>
                </a:lnTo>
                <a:lnTo>
                  <a:pt x="56042" y="101580"/>
                </a:lnTo>
                <a:lnTo>
                  <a:pt x="32421" y="134080"/>
                </a:lnTo>
                <a:lnTo>
                  <a:pt x="14808" y="169663"/>
                </a:lnTo>
                <a:lnTo>
                  <a:pt x="3801" y="207817"/>
                </a:lnTo>
                <a:lnTo>
                  <a:pt x="0" y="248031"/>
                </a:lnTo>
                <a:lnTo>
                  <a:pt x="71020" y="241361"/>
                </a:lnTo>
                <a:lnTo>
                  <a:pt x="72167" y="228713"/>
                </a:lnTo>
                <a:lnTo>
                  <a:pt x="74408" y="216264"/>
                </a:lnTo>
                <a:lnTo>
                  <a:pt x="93715" y="169261"/>
                </a:lnTo>
                <a:lnTo>
                  <a:pt x="118231" y="138052"/>
                </a:lnTo>
                <a:lnTo>
                  <a:pt x="150462" y="111499"/>
                </a:lnTo>
                <a:lnTo>
                  <a:pt x="189610" y="90678"/>
                </a:lnTo>
                <a:lnTo>
                  <a:pt x="239452" y="75691"/>
                </a:lnTo>
                <a:lnTo>
                  <a:pt x="290567" y="70841"/>
                </a:lnTo>
                <a:lnTo>
                  <a:pt x="493543" y="70841"/>
                </a:lnTo>
                <a:lnTo>
                  <a:pt x="486414" y="64931"/>
                </a:lnTo>
                <a:lnTo>
                  <a:pt x="444136" y="37557"/>
                </a:lnTo>
                <a:lnTo>
                  <a:pt x="396623" y="17151"/>
                </a:lnTo>
                <a:lnTo>
                  <a:pt x="345014" y="4402"/>
                </a:lnTo>
                <a:lnTo>
                  <a:pt x="308895" y="497"/>
                </a:lnTo>
                <a:lnTo>
                  <a:pt x="290448" y="0"/>
                </a:lnTo>
                <a:close/>
              </a:path>
              <a:path w="597535" h="248285" extrusionOk="0">
                <a:moveTo>
                  <a:pt x="597026" y="166750"/>
                </a:moveTo>
                <a:lnTo>
                  <a:pt x="455294" y="166750"/>
                </a:lnTo>
                <a:lnTo>
                  <a:pt x="545591" y="248031"/>
                </a:lnTo>
                <a:lnTo>
                  <a:pt x="597026" y="166750"/>
                </a:lnTo>
                <a:close/>
              </a:path>
              <a:path w="597535" h="248285" extrusionOk="0">
                <a:moveTo>
                  <a:pt x="493543" y="70841"/>
                </a:moveTo>
                <a:lnTo>
                  <a:pt x="290567" y="70841"/>
                </a:lnTo>
                <a:lnTo>
                  <a:pt x="307534" y="71386"/>
                </a:lnTo>
                <a:lnTo>
                  <a:pt x="324338" y="72979"/>
                </a:lnTo>
                <a:lnTo>
                  <a:pt x="373016" y="83852"/>
                </a:lnTo>
                <a:lnTo>
                  <a:pt x="417495" y="103457"/>
                </a:lnTo>
                <a:lnTo>
                  <a:pt x="455723" y="131265"/>
                </a:lnTo>
                <a:lnTo>
                  <a:pt x="485647" y="166750"/>
                </a:lnTo>
                <a:lnTo>
                  <a:pt x="564895" y="166750"/>
                </a:lnTo>
                <a:lnTo>
                  <a:pt x="542148" y="124166"/>
                </a:lnTo>
                <a:lnTo>
                  <a:pt x="511059" y="86646"/>
                </a:lnTo>
                <a:lnTo>
                  <a:pt x="499146" y="75485"/>
                </a:lnTo>
                <a:lnTo>
                  <a:pt x="493543" y="70841"/>
                </a:lnTo>
                <a:close/>
              </a:path>
            </a:pathLst>
          </a:custGeom>
          <a:solidFill>
            <a:srgbClr val="B1C1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11" name="Google Shape;311;p7">
            <a:extLst>
              <a:ext uri="{C183D7F6-B498-43B3-948B-1728B52AA6E4}">
                <adec:decorative xmlns:adec="http://schemas.microsoft.com/office/drawing/2017/decorative" val="1"/>
              </a:ext>
            </a:extLst>
          </p:cNvPr>
          <p:cNvSpPr/>
          <p:nvPr/>
        </p:nvSpPr>
        <p:spPr>
          <a:xfrm>
            <a:off x="5514594" y="3842639"/>
            <a:ext cx="597535" cy="248285"/>
          </a:xfrm>
          <a:custGeom>
            <a:avLst/>
            <a:gdLst/>
            <a:ahLst/>
            <a:cxnLst/>
            <a:rect l="l" t="t" r="r" b="b"/>
            <a:pathLst>
              <a:path w="597535" h="248285" extrusionOk="0">
                <a:moveTo>
                  <a:pt x="0" y="248031"/>
                </a:moveTo>
                <a:lnTo>
                  <a:pt x="3801" y="207817"/>
                </a:lnTo>
                <a:lnTo>
                  <a:pt x="14808" y="169663"/>
                </a:lnTo>
                <a:lnTo>
                  <a:pt x="32421" y="134080"/>
                </a:lnTo>
                <a:lnTo>
                  <a:pt x="56042" y="101580"/>
                </a:lnTo>
                <a:lnTo>
                  <a:pt x="85074" y="72675"/>
                </a:lnTo>
                <a:lnTo>
                  <a:pt x="118917" y="47877"/>
                </a:lnTo>
                <a:lnTo>
                  <a:pt x="156975" y="27699"/>
                </a:lnTo>
                <a:lnTo>
                  <a:pt x="198648" y="12652"/>
                </a:lnTo>
                <a:lnTo>
                  <a:pt x="243338" y="3248"/>
                </a:lnTo>
                <a:lnTo>
                  <a:pt x="290448" y="0"/>
                </a:lnTo>
                <a:lnTo>
                  <a:pt x="308895" y="497"/>
                </a:lnTo>
                <a:lnTo>
                  <a:pt x="362602" y="7759"/>
                </a:lnTo>
                <a:lnTo>
                  <a:pt x="412972" y="23137"/>
                </a:lnTo>
                <a:lnTo>
                  <a:pt x="458866" y="45942"/>
                </a:lnTo>
                <a:lnTo>
                  <a:pt x="499146" y="75485"/>
                </a:lnTo>
                <a:lnTo>
                  <a:pt x="532671" y="111077"/>
                </a:lnTo>
                <a:lnTo>
                  <a:pt x="558303" y="152028"/>
                </a:lnTo>
                <a:lnTo>
                  <a:pt x="564895" y="166750"/>
                </a:lnTo>
                <a:lnTo>
                  <a:pt x="597026" y="166750"/>
                </a:lnTo>
                <a:lnTo>
                  <a:pt x="545591" y="248031"/>
                </a:lnTo>
                <a:lnTo>
                  <a:pt x="455294" y="166750"/>
                </a:lnTo>
                <a:lnTo>
                  <a:pt x="485647" y="166750"/>
                </a:lnTo>
                <a:lnTo>
                  <a:pt x="476722" y="154102"/>
                </a:lnTo>
                <a:lnTo>
                  <a:pt x="443802" y="121117"/>
                </a:lnTo>
                <a:lnTo>
                  <a:pt x="403262" y="95984"/>
                </a:lnTo>
                <a:lnTo>
                  <a:pt x="357155" y="79232"/>
                </a:lnTo>
                <a:lnTo>
                  <a:pt x="307534" y="71386"/>
                </a:lnTo>
                <a:lnTo>
                  <a:pt x="290567" y="70841"/>
                </a:lnTo>
                <a:lnTo>
                  <a:pt x="273514" y="71364"/>
                </a:lnTo>
                <a:lnTo>
                  <a:pt x="222595" y="79534"/>
                </a:lnTo>
                <a:lnTo>
                  <a:pt x="175842" y="96915"/>
                </a:lnTo>
                <a:lnTo>
                  <a:pt x="138910" y="119766"/>
                </a:lnTo>
                <a:lnTo>
                  <a:pt x="109162" y="147990"/>
                </a:lnTo>
                <a:lnTo>
                  <a:pt x="87396" y="180514"/>
                </a:lnTo>
                <a:lnTo>
                  <a:pt x="72167" y="228713"/>
                </a:lnTo>
                <a:lnTo>
                  <a:pt x="71020" y="241361"/>
                </a:lnTo>
                <a:lnTo>
                  <a:pt x="0" y="248031"/>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12" name="Google Shape;312;p7">
            <a:extLst>
              <a:ext uri="{C183D7F6-B498-43B3-948B-1728B52AA6E4}">
                <adec:decorative xmlns:adec="http://schemas.microsoft.com/office/drawing/2017/decorative" val="1"/>
              </a:ext>
            </a:extLst>
          </p:cNvPr>
          <p:cNvSpPr/>
          <p:nvPr/>
        </p:nvSpPr>
        <p:spPr>
          <a:xfrm>
            <a:off x="5498591" y="4308728"/>
            <a:ext cx="596900" cy="248285"/>
          </a:xfrm>
          <a:custGeom>
            <a:avLst/>
            <a:gdLst/>
            <a:ahLst/>
            <a:cxnLst/>
            <a:rect l="l" t="t" r="r" b="b"/>
            <a:pathLst>
              <a:path w="596900" h="248285" extrusionOk="0">
                <a:moveTo>
                  <a:pt x="111379" y="81280"/>
                </a:moveTo>
                <a:lnTo>
                  <a:pt x="32004" y="81280"/>
                </a:lnTo>
                <a:lnTo>
                  <a:pt x="38614" y="96001"/>
                </a:lnTo>
                <a:lnTo>
                  <a:pt x="64277" y="136940"/>
                </a:lnTo>
                <a:lnTo>
                  <a:pt x="97810" y="172509"/>
                </a:lnTo>
                <a:lnTo>
                  <a:pt x="138080" y="202025"/>
                </a:lnTo>
                <a:lnTo>
                  <a:pt x="183957" y="224802"/>
                </a:lnTo>
                <a:lnTo>
                  <a:pt x="234309" y="240158"/>
                </a:lnTo>
                <a:lnTo>
                  <a:pt x="288005" y="247407"/>
                </a:lnTo>
                <a:lnTo>
                  <a:pt x="306450" y="247904"/>
                </a:lnTo>
                <a:lnTo>
                  <a:pt x="330271" y="247082"/>
                </a:lnTo>
                <a:lnTo>
                  <a:pt x="376246" y="240698"/>
                </a:lnTo>
                <a:lnTo>
                  <a:pt x="419502" y="228421"/>
                </a:lnTo>
                <a:lnTo>
                  <a:pt x="459442" y="210760"/>
                </a:lnTo>
                <a:lnTo>
                  <a:pt x="495468" y="188226"/>
                </a:lnTo>
                <a:lnTo>
                  <a:pt x="509526" y="177109"/>
                </a:lnTo>
                <a:lnTo>
                  <a:pt x="306391" y="177109"/>
                </a:lnTo>
                <a:lnTo>
                  <a:pt x="289427" y="176558"/>
                </a:lnTo>
                <a:lnTo>
                  <a:pt x="239807" y="168703"/>
                </a:lnTo>
                <a:lnTo>
                  <a:pt x="193702" y="151959"/>
                </a:lnTo>
                <a:lnTo>
                  <a:pt x="153175" y="126852"/>
                </a:lnTo>
                <a:lnTo>
                  <a:pt x="120287" y="93910"/>
                </a:lnTo>
                <a:lnTo>
                  <a:pt x="111379" y="81280"/>
                </a:lnTo>
                <a:close/>
              </a:path>
              <a:path w="596900" h="248285" extrusionOk="0">
                <a:moveTo>
                  <a:pt x="596900" y="0"/>
                </a:moveTo>
                <a:lnTo>
                  <a:pt x="526002" y="6730"/>
                </a:lnTo>
                <a:lnTo>
                  <a:pt x="524846" y="19351"/>
                </a:lnTo>
                <a:lnTo>
                  <a:pt x="522595" y="31776"/>
                </a:lnTo>
                <a:lnTo>
                  <a:pt x="503239" y="78715"/>
                </a:lnTo>
                <a:lnTo>
                  <a:pt x="478688" y="109911"/>
                </a:lnTo>
                <a:lnTo>
                  <a:pt x="446435" y="136480"/>
                </a:lnTo>
                <a:lnTo>
                  <a:pt x="407288" y="157353"/>
                </a:lnTo>
                <a:lnTo>
                  <a:pt x="357489" y="172291"/>
                </a:lnTo>
                <a:lnTo>
                  <a:pt x="306391" y="177109"/>
                </a:lnTo>
                <a:lnTo>
                  <a:pt x="509526" y="177109"/>
                </a:lnTo>
                <a:lnTo>
                  <a:pt x="540857" y="146405"/>
                </a:lnTo>
                <a:lnTo>
                  <a:pt x="564478" y="113922"/>
                </a:lnTo>
                <a:lnTo>
                  <a:pt x="582091" y="78353"/>
                </a:lnTo>
                <a:lnTo>
                  <a:pt x="593098" y="40209"/>
                </a:lnTo>
                <a:lnTo>
                  <a:pt x="595937" y="20330"/>
                </a:lnTo>
                <a:lnTo>
                  <a:pt x="596900" y="0"/>
                </a:lnTo>
                <a:close/>
              </a:path>
              <a:path w="596900" h="248285" extrusionOk="0">
                <a:moveTo>
                  <a:pt x="51435" y="0"/>
                </a:moveTo>
                <a:lnTo>
                  <a:pt x="0" y="81280"/>
                </a:lnTo>
                <a:lnTo>
                  <a:pt x="141605" y="81280"/>
                </a:lnTo>
                <a:lnTo>
                  <a:pt x="51435" y="0"/>
                </a:lnTo>
                <a:close/>
              </a:path>
            </a:pathLst>
          </a:custGeom>
          <a:solidFill>
            <a:srgbClr val="B1C1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13" name="Google Shape;313;p7">
            <a:extLst>
              <a:ext uri="{C183D7F6-B498-43B3-948B-1728B52AA6E4}">
                <adec:decorative xmlns:adec="http://schemas.microsoft.com/office/drawing/2017/decorative" val="1"/>
              </a:ext>
            </a:extLst>
          </p:cNvPr>
          <p:cNvSpPr/>
          <p:nvPr/>
        </p:nvSpPr>
        <p:spPr>
          <a:xfrm>
            <a:off x="5498591" y="4308728"/>
            <a:ext cx="596900" cy="248285"/>
          </a:xfrm>
          <a:custGeom>
            <a:avLst/>
            <a:gdLst/>
            <a:ahLst/>
            <a:cxnLst/>
            <a:rect l="l" t="t" r="r" b="b"/>
            <a:pathLst>
              <a:path w="596900" h="248285" extrusionOk="0">
                <a:moveTo>
                  <a:pt x="596900" y="0"/>
                </a:moveTo>
                <a:lnTo>
                  <a:pt x="593098" y="40209"/>
                </a:lnTo>
                <a:lnTo>
                  <a:pt x="582091" y="78353"/>
                </a:lnTo>
                <a:lnTo>
                  <a:pt x="564478" y="113922"/>
                </a:lnTo>
                <a:lnTo>
                  <a:pt x="540857" y="146405"/>
                </a:lnTo>
                <a:lnTo>
                  <a:pt x="511825" y="175291"/>
                </a:lnTo>
                <a:lnTo>
                  <a:pt x="477982" y="200070"/>
                </a:lnTo>
                <a:lnTo>
                  <a:pt x="439924" y="220231"/>
                </a:lnTo>
                <a:lnTo>
                  <a:pt x="398251" y="235264"/>
                </a:lnTo>
                <a:lnTo>
                  <a:pt x="353561" y="244659"/>
                </a:lnTo>
                <a:lnTo>
                  <a:pt x="306450" y="247904"/>
                </a:lnTo>
                <a:lnTo>
                  <a:pt x="288005" y="247407"/>
                </a:lnTo>
                <a:lnTo>
                  <a:pt x="234309" y="240158"/>
                </a:lnTo>
                <a:lnTo>
                  <a:pt x="183957" y="224802"/>
                </a:lnTo>
                <a:lnTo>
                  <a:pt x="138080" y="202025"/>
                </a:lnTo>
                <a:lnTo>
                  <a:pt x="97810" y="172509"/>
                </a:lnTo>
                <a:lnTo>
                  <a:pt x="64277" y="136940"/>
                </a:lnTo>
                <a:lnTo>
                  <a:pt x="38614" y="96001"/>
                </a:lnTo>
                <a:lnTo>
                  <a:pt x="32004" y="81280"/>
                </a:lnTo>
                <a:lnTo>
                  <a:pt x="0" y="81280"/>
                </a:lnTo>
                <a:lnTo>
                  <a:pt x="51435" y="0"/>
                </a:lnTo>
                <a:lnTo>
                  <a:pt x="141605" y="81280"/>
                </a:lnTo>
                <a:lnTo>
                  <a:pt x="111379" y="81280"/>
                </a:lnTo>
                <a:lnTo>
                  <a:pt x="120287" y="93910"/>
                </a:lnTo>
                <a:lnTo>
                  <a:pt x="153175" y="126852"/>
                </a:lnTo>
                <a:lnTo>
                  <a:pt x="193702" y="151959"/>
                </a:lnTo>
                <a:lnTo>
                  <a:pt x="239807" y="168703"/>
                </a:lnTo>
                <a:lnTo>
                  <a:pt x="289427" y="176558"/>
                </a:lnTo>
                <a:lnTo>
                  <a:pt x="306391" y="177109"/>
                </a:lnTo>
                <a:lnTo>
                  <a:pt x="323441" y="176595"/>
                </a:lnTo>
                <a:lnTo>
                  <a:pt x="374335" y="168462"/>
                </a:lnTo>
                <a:lnTo>
                  <a:pt x="421054" y="151094"/>
                </a:lnTo>
                <a:lnTo>
                  <a:pt x="457992" y="128204"/>
                </a:lnTo>
                <a:lnTo>
                  <a:pt x="487767" y="99973"/>
                </a:lnTo>
                <a:lnTo>
                  <a:pt x="509571" y="67473"/>
                </a:lnTo>
                <a:lnTo>
                  <a:pt x="524846" y="19351"/>
                </a:lnTo>
                <a:lnTo>
                  <a:pt x="526002" y="6730"/>
                </a:lnTo>
                <a:lnTo>
                  <a:pt x="596900" y="0"/>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315" name="Google Shape;315;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36916" y="135699"/>
            <a:ext cx="4562475" cy="895350"/>
          </a:xfrm>
          <a:prstGeom prst="rect">
            <a:avLst/>
          </a:prstGeom>
          <a:noFill/>
          <a:ln>
            <a:noFill/>
          </a:ln>
        </p:spPr>
      </p:pic>
      <p:sp>
        <p:nvSpPr>
          <p:cNvPr id="316" name="Google Shape;316;p7"/>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8"/>
          <p:cNvSpPr txBox="1"/>
          <p:nvPr/>
        </p:nvSpPr>
        <p:spPr>
          <a:xfrm>
            <a:off x="9296399" y="2971801"/>
            <a:ext cx="1600199" cy="32624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endParaRPr dirty="0"/>
          </a:p>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400" dirty="0">
                <a:solidFill>
                  <a:srgbClr val="000000"/>
                </a:solidFill>
                <a:latin typeface="Calibri"/>
                <a:ea typeface="Calibri"/>
                <a:cs typeface="Calibri"/>
                <a:sym typeface="Calibri"/>
              </a:rPr>
              <a:t>•Internships </a:t>
            </a:r>
            <a:endParaRPr dirty="0"/>
          </a:p>
          <a:p>
            <a:pPr marL="0" marR="0" lvl="0" indent="0" algn="l" rtl="0">
              <a:spcBef>
                <a:spcPts val="0"/>
              </a:spcBef>
              <a:spcAft>
                <a:spcPts val="0"/>
              </a:spcAft>
              <a:buNone/>
            </a:pPr>
            <a:r>
              <a:rPr lang="en-US" sz="1400" dirty="0">
                <a:solidFill>
                  <a:srgbClr val="000000"/>
                </a:solidFill>
                <a:latin typeface="Calibri"/>
                <a:ea typeface="Calibri"/>
                <a:cs typeface="Calibri"/>
                <a:sym typeface="Calibri"/>
              </a:rPr>
              <a:t>•Apprenticeships </a:t>
            </a:r>
            <a:endParaRPr dirty="0"/>
          </a:p>
          <a:p>
            <a:pPr marL="0" marR="0" lvl="0" indent="0" algn="l" rtl="0">
              <a:spcBef>
                <a:spcPts val="0"/>
              </a:spcBef>
              <a:spcAft>
                <a:spcPts val="0"/>
              </a:spcAft>
              <a:buNone/>
            </a:pPr>
            <a:r>
              <a:rPr lang="en-US" sz="1400" dirty="0">
                <a:solidFill>
                  <a:srgbClr val="000000"/>
                </a:solidFill>
                <a:latin typeface="Calibri"/>
                <a:ea typeface="Calibri"/>
                <a:cs typeface="Calibri"/>
                <a:sym typeface="Calibri"/>
              </a:rPr>
              <a:t>•Paid Employment</a:t>
            </a:r>
            <a:endParaRPr dirty="0"/>
          </a:p>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400" dirty="0">
                <a:solidFill>
                  <a:srgbClr val="000000"/>
                </a:solidFill>
                <a:latin typeface="Calibri"/>
                <a:ea typeface="Calibri"/>
                <a:cs typeface="Calibri"/>
                <a:sym typeface="Calibri"/>
              </a:rPr>
              <a:t> </a:t>
            </a:r>
            <a:endParaRPr dirty="0"/>
          </a:p>
        </p:txBody>
      </p:sp>
      <p:sp>
        <p:nvSpPr>
          <p:cNvPr id="324" name="Google Shape;324;p8" descr="Arc containing the words Awareness, Exploration and Preparation"/>
          <p:cNvSpPr/>
          <p:nvPr/>
        </p:nvSpPr>
        <p:spPr>
          <a:xfrm>
            <a:off x="1562101" y="533400"/>
            <a:ext cx="8391525" cy="5029200"/>
          </a:xfrm>
          <a:prstGeom prst="blockArc">
            <a:avLst>
              <a:gd name="adj1" fmla="val 10773426"/>
              <a:gd name="adj2" fmla="val 0"/>
              <a:gd name="adj3" fmla="val 25000"/>
            </a:avLst>
          </a:prstGeom>
          <a:solidFill>
            <a:srgbClr val="FFCCFF"/>
          </a:solidFill>
          <a:ln w="15875" cap="flat" cmpd="sng">
            <a:solidFill>
              <a:srgbClr val="2276A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sp>
        <p:nvSpPr>
          <p:cNvPr id="325" name="Google Shape;325;p8" descr="Arrow ranging from Elementary and Middle Grades to Post Secondary"/>
          <p:cNvSpPr/>
          <p:nvPr/>
        </p:nvSpPr>
        <p:spPr>
          <a:xfrm>
            <a:off x="1524000" y="2743200"/>
            <a:ext cx="9144000" cy="2057400"/>
          </a:xfrm>
          <a:prstGeom prst="rightArrow">
            <a:avLst>
              <a:gd name="adj1" fmla="val 50000"/>
              <a:gd name="adj2" fmla="val 50000"/>
            </a:avLst>
          </a:prstGeom>
          <a:solidFill>
            <a:srgbClr val="99FFCC"/>
          </a:solidFill>
          <a:ln w="15875" cap="flat" cmpd="sng">
            <a:solidFill>
              <a:srgbClr val="2276A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326" name="Google Shape;326;p8"/>
          <p:cNvSpPr txBox="1"/>
          <p:nvPr/>
        </p:nvSpPr>
        <p:spPr>
          <a:xfrm>
            <a:off x="2286000" y="1600200"/>
            <a:ext cx="1676400" cy="3698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00"/>
                </a:solidFill>
                <a:latin typeface="Arial"/>
                <a:ea typeface="Arial"/>
                <a:cs typeface="Arial"/>
                <a:sym typeface="Arial"/>
              </a:rPr>
              <a:t>Awareness</a:t>
            </a:r>
            <a:endParaRPr/>
          </a:p>
        </p:txBody>
      </p:sp>
      <p:sp>
        <p:nvSpPr>
          <p:cNvPr id="327" name="Google Shape;327;p8"/>
          <p:cNvSpPr txBox="1"/>
          <p:nvPr/>
        </p:nvSpPr>
        <p:spPr>
          <a:xfrm>
            <a:off x="4953000" y="838200"/>
            <a:ext cx="1828800" cy="3698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00"/>
                </a:solidFill>
                <a:latin typeface="Arial"/>
                <a:ea typeface="Arial"/>
                <a:cs typeface="Arial"/>
                <a:sym typeface="Arial"/>
              </a:rPr>
              <a:t>Exploration</a:t>
            </a:r>
            <a:endParaRPr/>
          </a:p>
        </p:txBody>
      </p:sp>
      <p:sp>
        <p:nvSpPr>
          <p:cNvPr id="328" name="Google Shape;328;p8"/>
          <p:cNvSpPr txBox="1"/>
          <p:nvPr/>
        </p:nvSpPr>
        <p:spPr>
          <a:xfrm>
            <a:off x="7467600" y="1382714"/>
            <a:ext cx="1676400"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Preparation</a:t>
            </a:r>
            <a:endParaRPr/>
          </a:p>
        </p:txBody>
      </p:sp>
      <p:sp>
        <p:nvSpPr>
          <p:cNvPr id="329" name="Google Shape;329;p8"/>
          <p:cNvSpPr txBox="1"/>
          <p:nvPr/>
        </p:nvSpPr>
        <p:spPr>
          <a:xfrm>
            <a:off x="1828800" y="3429001"/>
            <a:ext cx="1371600" cy="830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Calibri"/>
                <a:ea typeface="Calibri"/>
                <a:cs typeface="Calibri"/>
                <a:sym typeface="Calibri"/>
              </a:rPr>
              <a:t>Elementary &amp; Middle Grades</a:t>
            </a:r>
            <a:endParaRPr/>
          </a:p>
        </p:txBody>
      </p:sp>
      <p:sp>
        <p:nvSpPr>
          <p:cNvPr id="330" name="Google Shape;330;p8"/>
          <p:cNvSpPr txBox="1"/>
          <p:nvPr/>
        </p:nvSpPr>
        <p:spPr>
          <a:xfrm>
            <a:off x="3124200" y="3581401"/>
            <a:ext cx="91440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9</a:t>
            </a:r>
            <a:r>
              <a:rPr lang="en-US" sz="1800" baseline="30000">
                <a:solidFill>
                  <a:srgbClr val="000000"/>
                </a:solidFill>
                <a:latin typeface="Calibri"/>
                <a:ea typeface="Calibri"/>
                <a:cs typeface="Calibri"/>
                <a:sym typeface="Calibri"/>
              </a:rPr>
              <a:t>th</a:t>
            </a:r>
            <a:r>
              <a:rPr lang="en-US" sz="1800">
                <a:solidFill>
                  <a:srgbClr val="000000"/>
                </a:solidFill>
                <a:latin typeface="Calibri"/>
                <a:ea typeface="Calibri"/>
                <a:cs typeface="Calibri"/>
                <a:sym typeface="Calibri"/>
              </a:rPr>
              <a:t> </a:t>
            </a:r>
            <a:endParaRPr/>
          </a:p>
          <a:p>
            <a:pPr marL="0" marR="0" lvl="0" indent="0" algn="ctr" rtl="0">
              <a:spcBef>
                <a:spcPts val="0"/>
              </a:spcBef>
              <a:spcAft>
                <a:spcPts val="0"/>
              </a:spcAft>
              <a:buNone/>
            </a:pPr>
            <a:r>
              <a:rPr lang="en-US" sz="1800">
                <a:solidFill>
                  <a:srgbClr val="000000"/>
                </a:solidFill>
                <a:latin typeface="Calibri"/>
                <a:ea typeface="Calibri"/>
                <a:cs typeface="Calibri"/>
                <a:sym typeface="Calibri"/>
              </a:rPr>
              <a:t>Grade</a:t>
            </a:r>
            <a:endParaRPr/>
          </a:p>
        </p:txBody>
      </p:sp>
      <p:sp>
        <p:nvSpPr>
          <p:cNvPr id="331" name="Google Shape;331;p8"/>
          <p:cNvSpPr txBox="1"/>
          <p:nvPr/>
        </p:nvSpPr>
        <p:spPr>
          <a:xfrm>
            <a:off x="4343400" y="3581401"/>
            <a:ext cx="91440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10</a:t>
            </a:r>
            <a:r>
              <a:rPr lang="en-US" sz="1800" baseline="30000">
                <a:solidFill>
                  <a:srgbClr val="000000"/>
                </a:solidFill>
                <a:latin typeface="Calibri"/>
                <a:ea typeface="Calibri"/>
                <a:cs typeface="Calibri"/>
                <a:sym typeface="Calibri"/>
              </a:rPr>
              <a:t>th</a:t>
            </a:r>
            <a:r>
              <a:rPr lang="en-US" sz="1800">
                <a:solidFill>
                  <a:srgbClr val="000000"/>
                </a:solidFill>
                <a:latin typeface="Calibri"/>
                <a:ea typeface="Calibri"/>
                <a:cs typeface="Calibri"/>
                <a:sym typeface="Calibri"/>
              </a:rPr>
              <a:t> </a:t>
            </a:r>
            <a:endParaRPr/>
          </a:p>
          <a:p>
            <a:pPr marL="0" marR="0" lvl="0" indent="0" algn="ctr" rtl="0">
              <a:spcBef>
                <a:spcPts val="0"/>
              </a:spcBef>
              <a:spcAft>
                <a:spcPts val="0"/>
              </a:spcAft>
              <a:buNone/>
            </a:pPr>
            <a:r>
              <a:rPr lang="en-US" sz="1800">
                <a:solidFill>
                  <a:srgbClr val="000000"/>
                </a:solidFill>
                <a:latin typeface="Calibri"/>
                <a:ea typeface="Calibri"/>
                <a:cs typeface="Calibri"/>
                <a:sym typeface="Calibri"/>
              </a:rPr>
              <a:t>Grade</a:t>
            </a:r>
            <a:endParaRPr/>
          </a:p>
        </p:txBody>
      </p:sp>
      <p:sp>
        <p:nvSpPr>
          <p:cNvPr id="332" name="Google Shape;332;p8"/>
          <p:cNvSpPr txBox="1"/>
          <p:nvPr/>
        </p:nvSpPr>
        <p:spPr>
          <a:xfrm>
            <a:off x="5638800" y="3581401"/>
            <a:ext cx="91440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11</a:t>
            </a:r>
            <a:r>
              <a:rPr lang="en-US" sz="1800" baseline="30000">
                <a:solidFill>
                  <a:srgbClr val="000000"/>
                </a:solidFill>
                <a:latin typeface="Calibri"/>
                <a:ea typeface="Calibri"/>
                <a:cs typeface="Calibri"/>
                <a:sym typeface="Calibri"/>
              </a:rPr>
              <a:t>th</a:t>
            </a:r>
            <a:r>
              <a:rPr lang="en-US" sz="1800">
                <a:solidFill>
                  <a:srgbClr val="000000"/>
                </a:solidFill>
                <a:latin typeface="Calibri"/>
                <a:ea typeface="Calibri"/>
                <a:cs typeface="Calibri"/>
                <a:sym typeface="Calibri"/>
              </a:rPr>
              <a:t> </a:t>
            </a:r>
            <a:endParaRPr/>
          </a:p>
          <a:p>
            <a:pPr marL="0" marR="0" lvl="0" indent="0" algn="ctr" rtl="0">
              <a:spcBef>
                <a:spcPts val="0"/>
              </a:spcBef>
              <a:spcAft>
                <a:spcPts val="0"/>
              </a:spcAft>
              <a:buNone/>
            </a:pPr>
            <a:r>
              <a:rPr lang="en-US" sz="1800">
                <a:solidFill>
                  <a:srgbClr val="000000"/>
                </a:solidFill>
                <a:latin typeface="Calibri"/>
                <a:ea typeface="Calibri"/>
                <a:cs typeface="Calibri"/>
                <a:sym typeface="Calibri"/>
              </a:rPr>
              <a:t>Grade</a:t>
            </a:r>
            <a:endParaRPr/>
          </a:p>
        </p:txBody>
      </p:sp>
      <p:sp>
        <p:nvSpPr>
          <p:cNvPr id="333" name="Google Shape;333;p8"/>
          <p:cNvSpPr txBox="1"/>
          <p:nvPr/>
        </p:nvSpPr>
        <p:spPr>
          <a:xfrm>
            <a:off x="6934200" y="3581401"/>
            <a:ext cx="91440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12</a:t>
            </a:r>
            <a:r>
              <a:rPr lang="en-US" sz="1800" baseline="30000">
                <a:solidFill>
                  <a:srgbClr val="000000"/>
                </a:solidFill>
                <a:latin typeface="Calibri"/>
                <a:ea typeface="Calibri"/>
                <a:cs typeface="Calibri"/>
                <a:sym typeface="Calibri"/>
              </a:rPr>
              <a:t>th</a:t>
            </a:r>
            <a:r>
              <a:rPr lang="en-US" sz="1800">
                <a:solidFill>
                  <a:srgbClr val="000000"/>
                </a:solidFill>
                <a:latin typeface="Calibri"/>
                <a:ea typeface="Calibri"/>
                <a:cs typeface="Calibri"/>
                <a:sym typeface="Calibri"/>
              </a:rPr>
              <a:t> </a:t>
            </a:r>
            <a:endParaRPr/>
          </a:p>
          <a:p>
            <a:pPr marL="0" marR="0" lvl="0" indent="0" algn="ctr" rtl="0">
              <a:spcBef>
                <a:spcPts val="0"/>
              </a:spcBef>
              <a:spcAft>
                <a:spcPts val="0"/>
              </a:spcAft>
              <a:buNone/>
            </a:pPr>
            <a:r>
              <a:rPr lang="en-US" sz="1800">
                <a:solidFill>
                  <a:srgbClr val="000000"/>
                </a:solidFill>
                <a:latin typeface="Calibri"/>
                <a:ea typeface="Calibri"/>
                <a:cs typeface="Calibri"/>
                <a:sym typeface="Calibri"/>
              </a:rPr>
              <a:t>Grade</a:t>
            </a:r>
            <a:endParaRPr/>
          </a:p>
        </p:txBody>
      </p:sp>
      <p:sp>
        <p:nvSpPr>
          <p:cNvPr id="334" name="Google Shape;334;p8"/>
          <p:cNvSpPr txBox="1"/>
          <p:nvPr/>
        </p:nvSpPr>
        <p:spPr>
          <a:xfrm>
            <a:off x="8001000" y="3581401"/>
            <a:ext cx="91440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Ages</a:t>
            </a:r>
            <a:endParaRPr/>
          </a:p>
          <a:p>
            <a:pPr marL="0" marR="0" lvl="0" indent="0" algn="ctr" rtl="0">
              <a:spcBef>
                <a:spcPts val="0"/>
              </a:spcBef>
              <a:spcAft>
                <a:spcPts val="0"/>
              </a:spcAft>
              <a:buNone/>
            </a:pPr>
            <a:r>
              <a:rPr lang="en-US" sz="1800">
                <a:solidFill>
                  <a:srgbClr val="000000"/>
                </a:solidFill>
                <a:latin typeface="Calibri"/>
                <a:ea typeface="Calibri"/>
                <a:cs typeface="Calibri"/>
                <a:sym typeface="Calibri"/>
              </a:rPr>
              <a:t>18-21</a:t>
            </a:r>
            <a:endParaRPr/>
          </a:p>
        </p:txBody>
      </p:sp>
      <p:sp>
        <p:nvSpPr>
          <p:cNvPr id="335" name="Google Shape;335;p8"/>
          <p:cNvSpPr txBox="1"/>
          <p:nvPr/>
        </p:nvSpPr>
        <p:spPr>
          <a:xfrm>
            <a:off x="9067800" y="3505201"/>
            <a:ext cx="160020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Post-Secondary</a:t>
            </a:r>
            <a:endParaRPr/>
          </a:p>
        </p:txBody>
      </p:sp>
      <p:sp>
        <p:nvSpPr>
          <p:cNvPr id="336" name="Google Shape;336;p8"/>
          <p:cNvSpPr txBox="1"/>
          <p:nvPr/>
        </p:nvSpPr>
        <p:spPr>
          <a:xfrm>
            <a:off x="1752600" y="3886201"/>
            <a:ext cx="1219200" cy="2308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•Self Exploration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•Career Exploration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•Field Trips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•Job Shadowing </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8"/>
          <p:cNvSpPr txBox="1"/>
          <p:nvPr/>
        </p:nvSpPr>
        <p:spPr>
          <a:xfrm>
            <a:off x="2971800" y="3733800"/>
            <a:ext cx="1219200" cy="1938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 </a:t>
            </a:r>
            <a:endParaRPr/>
          </a:p>
          <a:p>
            <a:pPr marL="0" marR="0" lvl="0" indent="0" algn="l" rtl="0">
              <a:spcBef>
                <a:spcPts val="0"/>
              </a:spcBef>
              <a:spcAft>
                <a:spcPts val="0"/>
              </a:spcAft>
              <a:buNone/>
            </a:pPr>
            <a:r>
              <a:rPr lang="en-US" sz="1400">
                <a:solidFill>
                  <a:srgbClr val="7E32B0"/>
                </a:solidFill>
                <a:latin typeface="Calibri"/>
                <a:ea typeface="Calibri"/>
                <a:cs typeface="Calibri"/>
                <a:sym typeface="Calibri"/>
              </a:rPr>
              <a:t>•Career Exploration </a:t>
            </a:r>
            <a:endParaRPr/>
          </a:p>
          <a:p>
            <a:pPr marL="0" marR="0" lvl="0" indent="0" algn="l" rtl="0">
              <a:spcBef>
                <a:spcPts val="0"/>
              </a:spcBef>
              <a:spcAft>
                <a:spcPts val="0"/>
              </a:spcAft>
              <a:buNone/>
            </a:pPr>
            <a:r>
              <a:rPr lang="en-US" sz="1400">
                <a:solidFill>
                  <a:srgbClr val="7E32B0"/>
                </a:solidFill>
                <a:latin typeface="Calibri"/>
                <a:ea typeface="Calibri"/>
                <a:cs typeface="Calibri"/>
                <a:sym typeface="Calibri"/>
              </a:rPr>
              <a:t>•Job Shadowing </a:t>
            </a:r>
            <a:endParaRPr/>
          </a:p>
          <a:p>
            <a:pPr marL="0" marR="0" lvl="0" indent="0" algn="l" rtl="0">
              <a:spcBef>
                <a:spcPts val="0"/>
              </a:spcBef>
              <a:spcAft>
                <a:spcPts val="0"/>
              </a:spcAft>
              <a:buNone/>
            </a:pPr>
            <a:r>
              <a:rPr lang="en-US" sz="1400">
                <a:solidFill>
                  <a:srgbClr val="7E32B0"/>
                </a:solidFill>
                <a:latin typeface="Calibri"/>
                <a:ea typeface="Calibri"/>
                <a:cs typeface="Calibri"/>
                <a:sym typeface="Calibri"/>
              </a:rPr>
              <a:t>•Career Planning </a:t>
            </a:r>
            <a:endParaRPr/>
          </a:p>
        </p:txBody>
      </p:sp>
      <p:sp>
        <p:nvSpPr>
          <p:cNvPr id="338" name="Google Shape;338;p8"/>
          <p:cNvSpPr txBox="1"/>
          <p:nvPr/>
        </p:nvSpPr>
        <p:spPr>
          <a:xfrm>
            <a:off x="4343400" y="3733800"/>
            <a:ext cx="1371600" cy="21544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•Job Sampling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•Service Learning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•Paid Employment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•Career Planning </a:t>
            </a:r>
            <a:endParaRPr/>
          </a:p>
        </p:txBody>
      </p:sp>
      <p:sp>
        <p:nvSpPr>
          <p:cNvPr id="339" name="Google Shape;339;p8"/>
          <p:cNvSpPr txBox="1"/>
          <p:nvPr/>
        </p:nvSpPr>
        <p:spPr>
          <a:xfrm>
            <a:off x="5638800" y="3886200"/>
            <a:ext cx="1371600"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 </a:t>
            </a:r>
            <a:endParaRPr/>
          </a:p>
          <a:p>
            <a:pPr marL="0" marR="0" lvl="0" indent="0" algn="l" rtl="0">
              <a:spcBef>
                <a:spcPts val="0"/>
              </a:spcBef>
              <a:spcAft>
                <a:spcPts val="0"/>
              </a:spcAft>
              <a:buNone/>
            </a:pPr>
            <a:r>
              <a:rPr lang="en-US" sz="1400">
                <a:solidFill>
                  <a:srgbClr val="7E32B0"/>
                </a:solidFill>
                <a:latin typeface="Calibri"/>
                <a:ea typeface="Calibri"/>
                <a:cs typeface="Calibri"/>
                <a:sym typeface="Calibri"/>
              </a:rPr>
              <a:t>•Job Sampling </a:t>
            </a:r>
            <a:endParaRPr/>
          </a:p>
          <a:p>
            <a:pPr marL="0" marR="0" lvl="0" indent="0" algn="l" rtl="0">
              <a:spcBef>
                <a:spcPts val="0"/>
              </a:spcBef>
              <a:spcAft>
                <a:spcPts val="0"/>
              </a:spcAft>
              <a:buNone/>
            </a:pPr>
            <a:r>
              <a:rPr lang="en-US" sz="1400">
                <a:solidFill>
                  <a:srgbClr val="7E32B0"/>
                </a:solidFill>
                <a:latin typeface="Calibri"/>
                <a:ea typeface="Calibri"/>
                <a:cs typeface="Calibri"/>
                <a:sym typeface="Calibri"/>
              </a:rPr>
              <a:t>•Service Learning </a:t>
            </a:r>
            <a:endParaRPr/>
          </a:p>
          <a:p>
            <a:pPr marL="0" marR="0" lvl="0" indent="0" algn="l" rtl="0">
              <a:spcBef>
                <a:spcPts val="0"/>
              </a:spcBef>
              <a:spcAft>
                <a:spcPts val="0"/>
              </a:spcAft>
              <a:buNone/>
            </a:pPr>
            <a:r>
              <a:rPr lang="en-US" sz="1400">
                <a:solidFill>
                  <a:srgbClr val="7E32B0"/>
                </a:solidFill>
                <a:latin typeface="Calibri"/>
                <a:ea typeface="Calibri"/>
                <a:cs typeface="Calibri"/>
                <a:sym typeface="Calibri"/>
              </a:rPr>
              <a:t>•Paid Employment </a:t>
            </a:r>
            <a:endParaRPr/>
          </a:p>
        </p:txBody>
      </p:sp>
      <p:sp>
        <p:nvSpPr>
          <p:cNvPr id="340" name="Google Shape;340;p8"/>
          <p:cNvSpPr txBox="1"/>
          <p:nvPr/>
        </p:nvSpPr>
        <p:spPr>
          <a:xfrm>
            <a:off x="6858000" y="3886201"/>
            <a:ext cx="1600198" cy="16619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•Service Learning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•Internships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•Apprenticeships </a:t>
            </a:r>
            <a:endParaRPr/>
          </a:p>
          <a:p>
            <a:pPr marL="0" marR="0" lvl="0" indent="0" algn="l" rtl="0">
              <a:spcBef>
                <a:spcPts val="0"/>
              </a:spcBef>
              <a:spcAft>
                <a:spcPts val="0"/>
              </a:spcAft>
              <a:buNone/>
            </a:pPr>
            <a:r>
              <a:rPr lang="en-US" sz="1400">
                <a:solidFill>
                  <a:srgbClr val="000000"/>
                </a:solidFill>
                <a:latin typeface="Calibri"/>
                <a:ea typeface="Calibri"/>
                <a:cs typeface="Calibri"/>
                <a:sym typeface="Calibri"/>
              </a:rPr>
              <a:t>•Paid Employment </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8"/>
          <p:cNvSpPr txBox="1"/>
          <p:nvPr/>
        </p:nvSpPr>
        <p:spPr>
          <a:xfrm>
            <a:off x="8281987" y="3745577"/>
            <a:ext cx="1371600" cy="15081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 </a:t>
            </a:r>
            <a:endParaRPr/>
          </a:p>
          <a:p>
            <a:pPr marL="0" marR="0" lvl="0" indent="0" algn="l" rtl="0">
              <a:spcBef>
                <a:spcPts val="0"/>
              </a:spcBef>
              <a:spcAft>
                <a:spcPts val="0"/>
              </a:spcAft>
              <a:buNone/>
            </a:pPr>
            <a:r>
              <a:rPr lang="en-US" sz="1400">
                <a:solidFill>
                  <a:srgbClr val="7E32B0"/>
                </a:solidFill>
                <a:latin typeface="Calibri"/>
                <a:ea typeface="Calibri"/>
                <a:cs typeface="Calibri"/>
                <a:sym typeface="Calibri"/>
              </a:rPr>
              <a:t>•Job Sampling </a:t>
            </a:r>
            <a:endParaRPr/>
          </a:p>
          <a:p>
            <a:pPr marL="0" marR="0" lvl="0" indent="0" algn="l" rtl="0">
              <a:spcBef>
                <a:spcPts val="0"/>
              </a:spcBef>
              <a:spcAft>
                <a:spcPts val="0"/>
              </a:spcAft>
              <a:buNone/>
            </a:pPr>
            <a:r>
              <a:rPr lang="en-US" sz="1400">
                <a:solidFill>
                  <a:srgbClr val="7E32B0"/>
                </a:solidFill>
                <a:latin typeface="Calibri"/>
                <a:ea typeface="Calibri"/>
                <a:cs typeface="Calibri"/>
                <a:sym typeface="Calibri"/>
              </a:rPr>
              <a:t>•Paid Employment </a:t>
            </a:r>
            <a:endParaRPr/>
          </a:p>
          <a:p>
            <a:pPr marL="0" marR="0" lvl="0" indent="0" algn="l" rtl="0">
              <a:spcBef>
                <a:spcPts val="0"/>
              </a:spcBef>
              <a:spcAft>
                <a:spcPts val="0"/>
              </a:spcAft>
              <a:buNone/>
            </a:pPr>
            <a:endParaRPr sz="1400">
              <a:solidFill>
                <a:srgbClr val="558ED5"/>
              </a:solidFill>
              <a:latin typeface="Calibri"/>
              <a:ea typeface="Calibri"/>
              <a:cs typeface="Calibri"/>
              <a:sym typeface="Calibri"/>
            </a:endParaRPr>
          </a:p>
        </p:txBody>
      </p:sp>
      <p:sp>
        <p:nvSpPr>
          <p:cNvPr id="342" name="Google Shape;342;p8"/>
          <p:cNvSpPr txBox="1"/>
          <p:nvPr/>
        </p:nvSpPr>
        <p:spPr>
          <a:xfrm>
            <a:off x="1981200" y="6103938"/>
            <a:ext cx="7543800" cy="400050"/>
          </a:xfrm>
          <a:prstGeom prst="rect">
            <a:avLst/>
          </a:prstGeom>
          <a:solidFill>
            <a:srgbClr val="EED3BA"/>
          </a:solidFill>
          <a:ln w="9525" cap="flat" cmpd="sng">
            <a:solidFill>
              <a:srgbClr val="AC7B3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Individualized based on student strengths, interests, preferences</a:t>
            </a:r>
            <a:endParaRPr/>
          </a:p>
        </p:txBody>
      </p:sp>
      <p:sp>
        <p:nvSpPr>
          <p:cNvPr id="343" name="Google Shape;343;p8"/>
          <p:cNvSpPr txBox="1">
            <a:spLocks noGrp="1"/>
          </p:cNvSpPr>
          <p:nvPr>
            <p:ph type="title"/>
          </p:nvPr>
        </p:nvSpPr>
        <p:spPr>
          <a:xfrm>
            <a:off x="532147" y="2507171"/>
            <a:ext cx="10364451" cy="8302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Twentieth Century"/>
              <a:buNone/>
            </a:pPr>
            <a:r>
              <a:rPr lang="en-US" sz="2800" dirty="0"/>
              <a:t>CAREER DEVELOPMENT CONTINUUM</a:t>
            </a:r>
            <a:endParaRPr sz="2800" dirty="0"/>
          </a:p>
        </p:txBody>
      </p:sp>
      <p:sp>
        <p:nvSpPr>
          <p:cNvPr id="345" name="Google Shape;345;p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102870" lvl="0" indent="0" algn="r" rtl="0">
              <a:lnSpc>
                <a:spcPct val="100000"/>
              </a:lnSpc>
              <a:spcBef>
                <a:spcPts val="0"/>
              </a:spcBef>
              <a:spcAft>
                <a:spcPts val="0"/>
              </a:spcAft>
              <a:buNone/>
            </a:pPr>
            <a:fld id="{00000000-1234-1234-1234-123412341234}" type="slidenum">
              <a:rPr lang="en-US"/>
              <a:t>8</a:t>
            </a:fld>
            <a:endParaRPr/>
          </a:p>
        </p:txBody>
      </p:sp>
      <p:sp>
        <p:nvSpPr>
          <p:cNvPr id="344" name="Google Shape;344;p8"/>
          <p:cNvSpPr txBox="1"/>
          <p:nvPr/>
        </p:nvSpPr>
        <p:spPr>
          <a:xfrm>
            <a:off x="4762500" y="6509715"/>
            <a:ext cx="209550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Twentieth Century"/>
                <a:ea typeface="Twentieth Century"/>
                <a:cs typeface="Twentieth Century"/>
                <a:sym typeface="Twentieth Century"/>
              </a:rPr>
              <a:t>Revised from : nsttac.org</a:t>
            </a:r>
            <a:endParaRPr/>
          </a:p>
          <a:p>
            <a:pPr marL="0" marR="0" lvl="0" indent="0" algn="l" rtl="0">
              <a:spcBef>
                <a:spcPts val="0"/>
              </a:spcBef>
              <a:spcAft>
                <a:spcPts val="0"/>
              </a:spcAft>
              <a:buNone/>
            </a:pPr>
            <a:endParaRPr sz="11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9"/>
          <p:cNvSpPr txBox="1"/>
          <p:nvPr/>
        </p:nvSpPr>
        <p:spPr>
          <a:xfrm>
            <a:off x="2717673" y="1295272"/>
            <a:ext cx="6725920" cy="894715"/>
          </a:xfrm>
          <a:prstGeom prst="rect">
            <a:avLst/>
          </a:prstGeom>
          <a:noFill/>
          <a:ln>
            <a:noFill/>
          </a:ln>
        </p:spPr>
        <p:txBody>
          <a:bodyPr spcFirstLastPara="1" wrap="square" lIns="0" tIns="0" rIns="0" bIns="0" anchor="t" anchorCtr="0">
            <a:spAutoFit/>
          </a:bodyPr>
          <a:lstStyle/>
          <a:p>
            <a:pPr marL="892175" marR="5080" lvl="0" indent="-880110" algn="l" rtl="0">
              <a:lnSpc>
                <a:spcPct val="100000"/>
              </a:lnSpc>
              <a:spcBef>
                <a:spcPts val="0"/>
              </a:spcBef>
              <a:spcAft>
                <a:spcPts val="0"/>
              </a:spcAft>
              <a:buNone/>
            </a:pPr>
            <a:r>
              <a:rPr lang="en-US" sz="3200" b="1">
                <a:solidFill>
                  <a:srgbClr val="00AF50"/>
                </a:solidFill>
                <a:latin typeface="Calibri"/>
                <a:ea typeface="Calibri"/>
                <a:cs typeface="Calibri"/>
                <a:sym typeface="Calibri"/>
              </a:rPr>
              <a:t>Student Outcomes from Participation in Virtual Work-Based Learning:</a:t>
            </a:r>
            <a:endParaRPr sz="3200">
              <a:solidFill>
                <a:schemeClr val="dk1"/>
              </a:solidFill>
              <a:latin typeface="Calibri"/>
              <a:ea typeface="Calibri"/>
              <a:cs typeface="Calibri"/>
              <a:sym typeface="Calibri"/>
            </a:endParaRPr>
          </a:p>
        </p:txBody>
      </p:sp>
      <p:sp>
        <p:nvSpPr>
          <p:cNvPr id="351" name="Google Shape;351;p9"/>
          <p:cNvSpPr txBox="1"/>
          <p:nvPr/>
        </p:nvSpPr>
        <p:spPr>
          <a:xfrm>
            <a:off x="678281" y="2531297"/>
            <a:ext cx="10097135" cy="3190617"/>
          </a:xfrm>
          <a:prstGeom prst="rect">
            <a:avLst/>
          </a:prstGeom>
          <a:noFill/>
          <a:ln>
            <a:noFill/>
          </a:ln>
        </p:spPr>
        <p:txBody>
          <a:bodyPr spcFirstLastPara="1" wrap="square" lIns="0" tIns="0" rIns="0" bIns="0" anchor="t" anchorCtr="0">
            <a:spAutoFit/>
          </a:bodyPr>
          <a:lstStyle/>
          <a:p>
            <a:pPr marL="355600" marR="0" lvl="0" indent="-342900" algn="l" rtl="0">
              <a:lnSpc>
                <a:spcPct val="100000"/>
              </a:lnSpc>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Gains insight into work experience opportunities</a:t>
            </a:r>
            <a:endParaRPr sz="2800">
              <a:solidFill>
                <a:schemeClr val="dk1"/>
              </a:solidFill>
              <a:latin typeface="Calibri"/>
              <a:ea typeface="Calibri"/>
              <a:cs typeface="Calibri"/>
              <a:sym typeface="Calibri"/>
            </a:endParaRPr>
          </a:p>
          <a:p>
            <a:pPr marL="355600" marR="0" lvl="0" indent="-342900" algn="l" rtl="0">
              <a:lnSpc>
                <a:spcPct val="100000"/>
              </a:lnSpc>
              <a:spcBef>
                <a:spcPts val="120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Receives information regarding employer and industry expectations</a:t>
            </a:r>
            <a:endParaRPr sz="2800">
              <a:solidFill>
                <a:schemeClr val="dk1"/>
              </a:solidFill>
              <a:latin typeface="Calibri"/>
              <a:ea typeface="Calibri"/>
              <a:cs typeface="Calibri"/>
              <a:sym typeface="Calibri"/>
            </a:endParaRPr>
          </a:p>
          <a:p>
            <a:pPr marL="355600" marR="0" lvl="0" indent="-342900" algn="l" rtl="0">
              <a:lnSpc>
                <a:spcPct val="100000"/>
              </a:lnSpc>
              <a:spcBef>
                <a:spcPts val="120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Learns job skills related to the expectations set for a position</a:t>
            </a:r>
            <a:endParaRPr sz="2800">
              <a:solidFill>
                <a:schemeClr val="dk1"/>
              </a:solidFill>
              <a:latin typeface="Calibri"/>
              <a:ea typeface="Calibri"/>
              <a:cs typeface="Calibri"/>
              <a:sym typeface="Calibri"/>
            </a:endParaRPr>
          </a:p>
          <a:p>
            <a:pPr marL="355600" marR="0" lvl="0" indent="-342900" algn="l" rtl="0">
              <a:lnSpc>
                <a:spcPct val="100000"/>
              </a:lnSpc>
              <a:spcBef>
                <a:spcPts val="120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Receives guidance from people practicing in an industry</a:t>
            </a:r>
            <a:endParaRPr sz="2800">
              <a:solidFill>
                <a:schemeClr val="dk1"/>
              </a:solidFill>
              <a:latin typeface="Calibri"/>
              <a:ea typeface="Calibri"/>
              <a:cs typeface="Calibri"/>
              <a:sym typeface="Calibri"/>
            </a:endParaRPr>
          </a:p>
          <a:p>
            <a:pPr marL="355600" marR="0" lvl="0" indent="-342900" algn="l" rtl="0">
              <a:lnSpc>
                <a:spcPct val="100000"/>
              </a:lnSpc>
              <a:spcBef>
                <a:spcPts val="120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Develops networking relationships</a:t>
            </a:r>
            <a:endParaRPr sz="2800">
              <a:solidFill>
                <a:schemeClr val="dk1"/>
              </a:solidFill>
              <a:latin typeface="Calibri"/>
              <a:ea typeface="Calibri"/>
              <a:cs typeface="Calibri"/>
              <a:sym typeface="Calibri"/>
            </a:endParaRPr>
          </a:p>
          <a:p>
            <a:pPr marL="12700" marR="0" lvl="0" indent="0" algn="l" rtl="0">
              <a:lnSpc>
                <a:spcPct val="100000"/>
              </a:lnSpc>
              <a:spcBef>
                <a:spcPts val="1580"/>
              </a:spcBef>
              <a:spcAft>
                <a:spcPts val="0"/>
              </a:spcAft>
              <a:buNone/>
            </a:pPr>
            <a:r>
              <a:rPr lang="en-US" sz="1400" u="sng">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Adapted From: Minnesota's Pre-ETS Toolkit with Resources</a:t>
            </a:r>
            <a:endParaRPr sz="1400">
              <a:solidFill>
                <a:srgbClr val="0070C0"/>
              </a:solidFill>
              <a:latin typeface="Calibri"/>
              <a:ea typeface="Calibri"/>
              <a:cs typeface="Calibri"/>
              <a:sym typeface="Calibri"/>
            </a:endParaRPr>
          </a:p>
        </p:txBody>
      </p:sp>
      <p:sp>
        <p:nvSpPr>
          <p:cNvPr id="352" name="Google Shape;352;p9">
            <a:extLst>
              <a:ext uri="{C183D7F6-B498-43B3-948B-1728B52AA6E4}">
                <adec:decorative xmlns:adec="http://schemas.microsoft.com/office/drawing/2017/decorative" val="1"/>
              </a:ext>
            </a:extLst>
          </p:cNvPr>
          <p:cNvSpPr/>
          <p:nvPr/>
        </p:nvSpPr>
        <p:spPr>
          <a:xfrm>
            <a:off x="7787767" y="284734"/>
            <a:ext cx="3454400" cy="58521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354" name="Google Shape;354;p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62000" y="284734"/>
            <a:ext cx="4562475" cy="895350"/>
          </a:xfrm>
          <a:prstGeom prst="rect">
            <a:avLst/>
          </a:prstGeom>
          <a:noFill/>
          <a:ln>
            <a:noFill/>
          </a:ln>
        </p:spPr>
      </p:pic>
      <p:sp>
        <p:nvSpPr>
          <p:cNvPr id="355" name="Google Shape;355;p9"/>
          <p:cNvSpPr txBox="1">
            <a:spLocks noGrp="1"/>
          </p:cNvSpPr>
          <p:nvPr>
            <p:ph type="sldNum" idx="12"/>
          </p:nvPr>
        </p:nvSpPr>
        <p:spPr>
          <a:xfrm>
            <a:off x="10514011" y="5883275"/>
            <a:ext cx="764215" cy="365125"/>
          </a:xfrm>
          <a:prstGeom prst="rect">
            <a:avLst/>
          </a:prstGeom>
          <a:noFill/>
          <a:ln>
            <a:noFill/>
          </a:ln>
        </p:spPr>
        <p:txBody>
          <a:bodyPr spcFirstLastPara="1" wrap="square" lIns="0" tIns="0" rIns="0" bIns="0" anchor="ctr" anchorCtr="0">
            <a:noAutofit/>
          </a:bodyPr>
          <a:lstStyle/>
          <a:p>
            <a:pPr marL="102870" lvl="0" indent="0" algn="r" rtl="0">
              <a:lnSpc>
                <a:spcPct val="100000"/>
              </a:lnSpc>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3739</Words>
  <Application>Microsoft Office PowerPoint</Application>
  <PresentationFormat>Widescreen</PresentationFormat>
  <Paragraphs>325</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Noto Sans Symbols</vt:lpstr>
      <vt:lpstr>Times New Roman</vt:lpstr>
      <vt:lpstr>Twentieth Century</vt:lpstr>
      <vt:lpstr>Droplet</vt:lpstr>
      <vt:lpstr>PowerPoint Presentation</vt:lpstr>
      <vt:lpstr>PURPOSE </vt:lpstr>
      <vt:lpstr>CHALLENGING TIMES CAN PRESENT UNIQUE OPPORTUNITIES</vt:lpstr>
      <vt:lpstr>PowerPoint Presentation</vt:lpstr>
      <vt:lpstr>WBLE AND PRE-EMPLOYMENT TRANSITION SERVICES</vt:lpstr>
      <vt:lpstr>VIRTUAL WORK-BASED LEARNING EXPERIENCES</vt:lpstr>
      <vt:lpstr>PowerPoint Presentation</vt:lpstr>
      <vt:lpstr>CAREER DEVELOPMENT CONTINUUM</vt:lpstr>
      <vt:lpstr>PowerPoint Presentation</vt:lpstr>
      <vt:lpstr>COMPONENTS IN DEVELOPING VIRTUAL WBLE</vt:lpstr>
      <vt:lpstr>“WHO YA GONNA CALL”</vt:lpstr>
      <vt:lpstr>PowerPoint Presentation</vt:lpstr>
      <vt:lpstr>PowerPoint Presentation</vt:lpstr>
      <vt:lpstr>T-FOLIO: WORK-BASED LEARNING EXPERIENCES</vt:lpstr>
      <vt:lpstr>REMOTE JOB SHADOWING AND WORK-SITE TOURS</vt:lpstr>
      <vt:lpstr>STRUCTURED ASSIGNMENTS TO MAXIMIZE WBLE IN A GROUP SETTING</vt:lpstr>
      <vt:lpstr>JOB SHADOWING SELF-REFLECTION</vt:lpstr>
      <vt:lpstr>PowerPoint Presentation</vt:lpstr>
      <vt:lpstr>VIRTUAL INDUSTRY TOURS</vt:lpstr>
      <vt:lpstr>PowerPoint Presentation</vt:lpstr>
      <vt:lpstr>ORGANIZE CAREER CLUSTER EMPLOYER DEMONSTRATIONS</vt:lpstr>
      <vt:lpstr>MAKE INFORMATIONAL INTERVIEWS INTERACTIVE</vt:lpstr>
      <vt:lpstr>TEACHING PROBLEM-SOLVING THROUGH WBLE</vt:lpstr>
      <vt:lpstr>PowerPoint Presentation</vt:lpstr>
      <vt:lpstr>ZYNGA - GAMING COMPANY: ONBOARDING VIDEO</vt:lpstr>
      <vt:lpstr>EXPLORE-WORK.COM</vt:lpstr>
      <vt:lpstr>ASSESS INTERESTS AND EXPLORE CAREERS</vt:lpstr>
      <vt:lpstr>PowerPoint Presentation</vt:lpstr>
      <vt:lpstr>KQED CAREER PATH VIDEOS</vt:lpstr>
      <vt:lpstr>PowerPoint Presentation</vt:lpstr>
      <vt:lpstr>WORK BASED LEARNING MEASURES SERIES</vt:lpstr>
      <vt:lpstr>FURTHER YOUR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Stoehr</dc:creator>
  <cp:lastModifiedBy>Emily Popek</cp:lastModifiedBy>
  <cp:revision>4</cp:revision>
  <dcterms:created xsi:type="dcterms:W3CDTF">2021-04-13T15:17:28Z</dcterms:created>
  <dcterms:modified xsi:type="dcterms:W3CDTF">2021-05-27T10:50:55Z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2020-04-06T00:00:00Z</vt:filetime>
  </property>
  <property fmtid="{D5CDD505-2E9C-101B-9397-08002B2CF9AE}" pid="3" name="LastSaved">
    <vt:filetime>2021-04-13T00:00:00Z</vt:filetime>
  </property>
</Properties>
</file>