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54" r:id="rId4"/>
  </p:sldMasterIdLst>
  <p:notesMasterIdLst>
    <p:notesMasterId r:id="rId32"/>
  </p:notesMasterIdLst>
  <p:handoutMasterIdLst>
    <p:handoutMasterId r:id="rId33"/>
  </p:handoutMasterIdLst>
  <p:sldIdLst>
    <p:sldId id="335" r:id="rId5"/>
    <p:sldId id="336" r:id="rId6"/>
    <p:sldId id="337" r:id="rId7"/>
    <p:sldId id="338" r:id="rId8"/>
    <p:sldId id="339" r:id="rId9"/>
    <p:sldId id="340" r:id="rId10"/>
    <p:sldId id="341" r:id="rId11"/>
    <p:sldId id="342" r:id="rId12"/>
    <p:sldId id="343" r:id="rId13"/>
    <p:sldId id="344" r:id="rId14"/>
    <p:sldId id="345" r:id="rId15"/>
    <p:sldId id="347" r:id="rId16"/>
    <p:sldId id="348" r:id="rId17"/>
    <p:sldId id="363" r:id="rId18"/>
    <p:sldId id="349" r:id="rId19"/>
    <p:sldId id="350" r:id="rId20"/>
    <p:sldId id="351" r:id="rId21"/>
    <p:sldId id="352" r:id="rId22"/>
    <p:sldId id="354" r:id="rId23"/>
    <p:sldId id="355" r:id="rId24"/>
    <p:sldId id="356" r:id="rId25"/>
    <p:sldId id="357" r:id="rId26"/>
    <p:sldId id="358" r:id="rId27"/>
    <p:sldId id="359" r:id="rId28"/>
    <p:sldId id="360" r:id="rId29"/>
    <p:sldId id="361" r:id="rId30"/>
    <p:sldId id="36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79B8"/>
    <a:srgbClr val="2683C6"/>
    <a:srgbClr val="9E5ECF"/>
    <a:srgbClr val="FF3333"/>
    <a:srgbClr val="2484C6"/>
    <a:srgbClr val="4EA848"/>
    <a:srgbClr val="43467B"/>
    <a:srgbClr val="75503A"/>
    <a:srgbClr val="EEEEEE"/>
    <a:srgbClr val="8717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71" autoAdjust="0"/>
    <p:restoredTop sz="95964" autoAdjust="0"/>
  </p:normalViewPr>
  <p:slideViewPr>
    <p:cSldViewPr>
      <p:cViewPr varScale="1">
        <p:scale>
          <a:sx n="111" d="100"/>
          <a:sy n="111" d="100"/>
        </p:scale>
        <p:origin x="344"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464472-DAE5-4012-9A5A-CB432293B4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Tw Cen MT" panose="020B0602020104020603" pitchFamily="34" charset="0"/>
            </a:endParaRPr>
          </a:p>
        </p:txBody>
      </p:sp>
      <p:sp>
        <p:nvSpPr>
          <p:cNvPr id="3" name="Date Placeholder 2">
            <a:extLst>
              <a:ext uri="{FF2B5EF4-FFF2-40B4-BE49-F238E27FC236}">
                <a16:creationId xmlns:a16="http://schemas.microsoft.com/office/drawing/2014/main" id="{0586DB41-0314-4E22-8F5A-547FA67B0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33E32-5603-440A-ACDD-7442C88C5FED}" type="datetimeFigureOut">
              <a:rPr lang="en-US" smtClean="0">
                <a:latin typeface="Tw Cen MT" panose="020B0602020104020603" pitchFamily="34" charset="0"/>
              </a:rPr>
              <a:t>5/20/21</a:t>
            </a:fld>
            <a:endParaRPr lang="en-US" dirty="0">
              <a:latin typeface="Tw Cen MT" panose="020B0602020104020603" pitchFamily="34" charset="0"/>
            </a:endParaRPr>
          </a:p>
        </p:txBody>
      </p:sp>
      <p:sp>
        <p:nvSpPr>
          <p:cNvPr id="4" name="Footer Placeholder 3">
            <a:extLst>
              <a:ext uri="{FF2B5EF4-FFF2-40B4-BE49-F238E27FC236}">
                <a16:creationId xmlns:a16="http://schemas.microsoft.com/office/drawing/2014/main" id="{D563188E-D235-4A3B-823C-E0E10F336C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Tw Cen MT" panose="020B0602020104020603" pitchFamily="34" charset="0"/>
            </a:endParaRPr>
          </a:p>
        </p:txBody>
      </p:sp>
      <p:sp>
        <p:nvSpPr>
          <p:cNvPr id="5" name="Slide Number Placeholder 4">
            <a:extLst>
              <a:ext uri="{FF2B5EF4-FFF2-40B4-BE49-F238E27FC236}">
                <a16:creationId xmlns:a16="http://schemas.microsoft.com/office/drawing/2014/main" id="{04D3A68C-A1CC-4704-8503-01E13B0AED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BB1589-0F8A-400D-AEF4-57688446A2F5}" type="slidenum">
              <a:rPr lang="en-US" smtClean="0">
                <a:latin typeface="Tw Cen MT" panose="020B0602020104020603" pitchFamily="34" charset="0"/>
              </a:rPr>
              <a:t>‹#›</a:t>
            </a:fld>
            <a:endParaRPr lang="en-US" dirty="0">
              <a:latin typeface="Tw Cen MT" panose="020B0602020104020603" pitchFamily="34" charset="0"/>
            </a:endParaRPr>
          </a:p>
        </p:txBody>
      </p:sp>
    </p:spTree>
    <p:extLst>
      <p:ext uri="{BB962C8B-B14F-4D97-AF65-F5344CB8AC3E}">
        <p14:creationId xmlns:p14="http://schemas.microsoft.com/office/powerpoint/2010/main" val="2821910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w Cen MT" panose="020B0602020104020603" pitchFamily="34" charset="0"/>
              </a:defRPr>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w Cen MT" panose="020B0602020104020603" pitchFamily="34" charset="0"/>
              </a:defRPr>
            </a:lvl1pPr>
          </a:lstStyle>
          <a:p>
            <a:fld id="{AF4A386A-BFE4-4655-9801-CBB04655F27A}" type="datetimeFigureOut">
              <a:rPr lang="en-US" noProof="0" smtClean="0"/>
              <a:pPr/>
              <a:t>5/20/21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w Cen MT" panose="020B0602020104020603" pitchFamily="34" charset="0"/>
              </a:defRPr>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w Cen MT" panose="020B0602020104020603" pitchFamily="34" charset="0"/>
              </a:defRPr>
            </a:lvl1pPr>
          </a:lstStyle>
          <a:p>
            <a:fld id="{DAE5FABD-26C8-4F74-B1E3-45BC91BC9D7B}" type="slidenum">
              <a:rPr lang="en-US" noProof="0" smtClean="0"/>
              <a:pPr/>
              <a:t>‹#›</a:t>
            </a:fld>
            <a:endParaRPr lang="en-US" noProof="0" dirty="0"/>
          </a:p>
        </p:txBody>
      </p:sp>
    </p:spTree>
    <p:extLst>
      <p:ext uri="{BB962C8B-B14F-4D97-AF65-F5344CB8AC3E}">
        <p14:creationId xmlns:p14="http://schemas.microsoft.com/office/powerpoint/2010/main" val="250775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200" kern="1200">
        <a:solidFill>
          <a:schemeClr val="tx1"/>
        </a:solidFill>
        <a:latin typeface="Tw Cen MT" panose="020B0602020104020603" pitchFamily="34" charset="0"/>
        <a:ea typeface="+mn-ea"/>
        <a:cs typeface="+mn-cs"/>
      </a:defRPr>
    </a:lvl2pPr>
    <a:lvl3pPr marL="914400" algn="l" defTabSz="914400" rtl="0" eaLnBrk="1" latinLnBrk="0" hangingPunct="1">
      <a:defRPr sz="1200" kern="1200">
        <a:solidFill>
          <a:schemeClr val="tx1"/>
        </a:solidFill>
        <a:latin typeface="Tw Cen MT" panose="020B0602020104020603" pitchFamily="34" charset="0"/>
        <a:ea typeface="+mn-ea"/>
        <a:cs typeface="+mn-cs"/>
      </a:defRPr>
    </a:lvl3pPr>
    <a:lvl4pPr marL="1371600" algn="l" defTabSz="914400" rtl="0" eaLnBrk="1" latinLnBrk="0" hangingPunct="1">
      <a:defRPr sz="1200" kern="1200">
        <a:solidFill>
          <a:schemeClr val="tx1"/>
        </a:solidFill>
        <a:latin typeface="Tw Cen MT" panose="020B0602020104020603" pitchFamily="34" charset="0"/>
        <a:ea typeface="+mn-ea"/>
        <a:cs typeface="+mn-cs"/>
      </a:defRPr>
    </a:lvl4pPr>
    <a:lvl5pPr marL="1828800" algn="l" defTabSz="914400" rtl="0" eaLnBrk="1" latinLnBrk="0" hangingPunct="1">
      <a:defRPr sz="1200" kern="1200">
        <a:solidFill>
          <a:schemeClr val="tx1"/>
        </a:solidFill>
        <a:latin typeface="Tw Cen MT" panose="020B06020201040206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a:t>
            </a:fld>
            <a:endParaRPr lang="en-US" noProof="0" dirty="0"/>
          </a:p>
        </p:txBody>
      </p:sp>
    </p:spTree>
    <p:extLst>
      <p:ext uri="{BB962C8B-B14F-4D97-AF65-F5344CB8AC3E}">
        <p14:creationId xmlns:p14="http://schemas.microsoft.com/office/powerpoint/2010/main" val="191530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26</a:t>
            </a:fld>
            <a:endParaRPr lang="en-US" noProof="0" dirty="0"/>
          </a:p>
        </p:txBody>
      </p:sp>
    </p:spTree>
    <p:extLst>
      <p:ext uri="{BB962C8B-B14F-4D97-AF65-F5344CB8AC3E}">
        <p14:creationId xmlns:p14="http://schemas.microsoft.com/office/powerpoint/2010/main" val="2710014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a:t>
            </a:fld>
            <a:endParaRPr lang="en-US" noProof="0" dirty="0"/>
          </a:p>
        </p:txBody>
      </p:sp>
    </p:spTree>
    <p:extLst>
      <p:ext uri="{BB962C8B-B14F-4D97-AF65-F5344CB8AC3E}">
        <p14:creationId xmlns:p14="http://schemas.microsoft.com/office/powerpoint/2010/main" val="376114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4</a:t>
            </a:fld>
            <a:endParaRPr lang="en-US" noProof="0" dirty="0"/>
          </a:p>
        </p:txBody>
      </p:sp>
    </p:spTree>
    <p:extLst>
      <p:ext uri="{BB962C8B-B14F-4D97-AF65-F5344CB8AC3E}">
        <p14:creationId xmlns:p14="http://schemas.microsoft.com/office/powerpoint/2010/main" val="2534547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conversation slide</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7</a:t>
            </a:fld>
            <a:endParaRPr lang="en-US" noProof="0" dirty="0"/>
          </a:p>
        </p:txBody>
      </p:sp>
    </p:spTree>
    <p:extLst>
      <p:ext uri="{BB962C8B-B14F-4D97-AF65-F5344CB8AC3E}">
        <p14:creationId xmlns:p14="http://schemas.microsoft.com/office/powerpoint/2010/main" val="2366965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=XlRxqC0Sze4</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13</a:t>
            </a:fld>
            <a:endParaRPr lang="en-US" noProof="0" dirty="0"/>
          </a:p>
        </p:txBody>
      </p:sp>
    </p:spTree>
    <p:extLst>
      <p:ext uri="{BB962C8B-B14F-4D97-AF65-F5344CB8AC3E}">
        <p14:creationId xmlns:p14="http://schemas.microsoft.com/office/powerpoint/2010/main" val="369592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strikes you about this image? What terms stand out?</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18</a:t>
            </a:fld>
            <a:endParaRPr lang="en-US" noProof="0" dirty="0"/>
          </a:p>
        </p:txBody>
      </p:sp>
    </p:spTree>
    <p:extLst>
      <p:ext uri="{BB962C8B-B14F-4D97-AF65-F5344CB8AC3E}">
        <p14:creationId xmlns:p14="http://schemas.microsoft.com/office/powerpoint/2010/main" val="3158590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going to walk through one of the sample lesson plan provided for this activity.</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19</a:t>
            </a:fld>
            <a:endParaRPr lang="en-US" noProof="0" dirty="0"/>
          </a:p>
        </p:txBody>
      </p:sp>
    </p:spTree>
    <p:extLst>
      <p:ext uri="{BB962C8B-B14F-4D97-AF65-F5344CB8AC3E}">
        <p14:creationId xmlns:p14="http://schemas.microsoft.com/office/powerpoint/2010/main" val="3022651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Take a moment to read some facts about Amanda Gorman. You will be placed in BORs and then will discuss some questions. Link to activity - https://docs.google.com/document/d/1J8Wc5QI0kAxqgq6SI5uYEtYg2jNZjmN7vY8XleOhI1I/edit </a:t>
            </a:r>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20</a:t>
            </a:fld>
            <a:endParaRPr lang="en-US" noProof="0" dirty="0"/>
          </a:p>
        </p:txBody>
      </p:sp>
    </p:spTree>
    <p:extLst>
      <p:ext uri="{BB962C8B-B14F-4D97-AF65-F5344CB8AC3E}">
        <p14:creationId xmlns:p14="http://schemas.microsoft.com/office/powerpoint/2010/main" val="974743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22</a:t>
            </a:fld>
            <a:endParaRPr lang="en-US" noProof="0" dirty="0"/>
          </a:p>
        </p:txBody>
      </p:sp>
    </p:spTree>
    <p:extLst>
      <p:ext uri="{BB962C8B-B14F-4D97-AF65-F5344CB8AC3E}">
        <p14:creationId xmlns:p14="http://schemas.microsoft.com/office/powerpoint/2010/main" val="459474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Blue">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3A1073-ABDF-B540-AD02-6CEB8ADD61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539750"/>
            <a:ext cx="12192000" cy="2273300"/>
          </a:xfrm>
          <a:prstGeom prst="rect">
            <a:avLst/>
          </a:prstGeom>
          <a:effectLst>
            <a:outerShdw blurRad="50800" dist="38100" dir="2700000" algn="tl" rotWithShape="0">
              <a:prstClr val="black">
                <a:alpha val="40000"/>
              </a:prstClr>
            </a:outerShdw>
          </a:effectLst>
        </p:spPr>
      </p:pic>
      <p:pic>
        <p:nvPicPr>
          <p:cNvPr id="6" name="Picture 5" descr="eTeachNY logo, Teaching in remote learning environments">
            <a:extLst>
              <a:ext uri="{FF2B5EF4-FFF2-40B4-BE49-F238E27FC236}">
                <a16:creationId xmlns:a16="http://schemas.microsoft.com/office/drawing/2014/main" id="{5EF797F9-CDF7-DF40-94AA-8F7EB27CC549}"/>
              </a:ext>
            </a:extLst>
          </p:cNvPr>
          <p:cNvPicPr>
            <a:picLocks noChangeAspect="1"/>
          </p:cNvPicPr>
          <p:nvPr userDrawn="1"/>
        </p:nvPicPr>
        <p:blipFill>
          <a:blip r:embed="rId3"/>
          <a:stretch>
            <a:fillRect/>
          </a:stretch>
        </p:blipFill>
        <p:spPr>
          <a:xfrm>
            <a:off x="2493380" y="773685"/>
            <a:ext cx="5190903" cy="1734819"/>
          </a:xfrm>
          <a:prstGeom prst="rect">
            <a:avLst/>
          </a:prstGeom>
        </p:spPr>
      </p:pic>
      <p:sp>
        <p:nvSpPr>
          <p:cNvPr id="2" name="Title 1"/>
          <p:cNvSpPr>
            <a:spLocks noGrp="1"/>
          </p:cNvSpPr>
          <p:nvPr>
            <p:ph type="ctrTitle"/>
          </p:nvPr>
        </p:nvSpPr>
        <p:spPr>
          <a:xfrm>
            <a:off x="2493380" y="3052477"/>
            <a:ext cx="7336420" cy="2281523"/>
          </a:xfrm>
          <a:prstGeom prst="rect">
            <a:avLst/>
          </a:prstGeom>
        </p:spPr>
        <p:txBody>
          <a:bodyPr lIns="0" tIns="0" rIns="0" bIns="0" anchor="t">
            <a:spAutoFit/>
          </a:bodyPr>
          <a:lstStyle>
            <a:lvl1pPr algn="l">
              <a:defRPr lang="en-US" sz="5400" b="1" i="0" kern="1200" cap="all" spc="100" baseline="0" dirty="0">
                <a:solidFill>
                  <a:schemeClr val="bg1"/>
                </a:solidFill>
                <a:latin typeface="+mj-lt"/>
                <a:ea typeface="+mj-ea"/>
                <a:cs typeface="Arial" panose="020B0604020202020204" pitchFamily="34" charset="0"/>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7DE9FF19-36EE-514F-8C01-194D8D10F9F8}"/>
              </a:ext>
            </a:extLst>
          </p:cNvPr>
          <p:cNvSpPr>
            <a:spLocks noGrp="1"/>
          </p:cNvSpPr>
          <p:nvPr>
            <p:ph sz="quarter" idx="10"/>
          </p:nvPr>
        </p:nvSpPr>
        <p:spPr>
          <a:xfrm>
            <a:off x="2493963" y="5730766"/>
            <a:ext cx="7335837" cy="369332"/>
          </a:xfrm>
        </p:spPr>
        <p:txBody>
          <a:bodyPr lIns="0" tIns="0" rIns="0" bIns="0">
            <a:spAutoFit/>
          </a:bodyPr>
          <a:lstStyle>
            <a:lvl1pPr marL="0" indent="0">
              <a:buNone/>
              <a:defRPr sz="2400">
                <a:solidFill>
                  <a:schemeClr val="bg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9565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side_LargeQuote">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5D609-3C3C-8145-8EEC-BB14210ABFD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39750"/>
            <a:ext cx="11760200" cy="577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E928EF-4513-0740-A642-93F338ABEB93}"/>
              </a:ext>
            </a:extLst>
          </p:cNvPr>
          <p:cNvSpPr>
            <a:spLocks noGrp="1"/>
          </p:cNvSpPr>
          <p:nvPr>
            <p:ph type="title" hasCustomPrompt="1"/>
          </p:nvPr>
        </p:nvSpPr>
        <p:spPr>
          <a:xfrm>
            <a:off x="990600" y="1676400"/>
            <a:ext cx="8001000" cy="2857873"/>
          </a:xfrm>
        </p:spPr>
        <p:txBody>
          <a:bodyPr wrap="square" lIns="0" rIns="0" anchor="ctr" anchorCtr="0">
            <a:noAutofit/>
          </a:bodyPr>
          <a:lstStyle>
            <a:lvl1pPr>
              <a:defRPr sz="4400">
                <a:solidFill>
                  <a:schemeClr val="bg1"/>
                </a:solidFill>
              </a:defRPr>
            </a:lvl1pPr>
          </a:lstStyle>
          <a:p>
            <a:r>
              <a:rPr lang="en-US" dirty="0"/>
              <a:t>“Large quote”</a:t>
            </a:r>
          </a:p>
        </p:txBody>
      </p:sp>
      <p:sp>
        <p:nvSpPr>
          <p:cNvPr id="3" name="Slide Number Placeholder 2">
            <a:extLst>
              <a:ext uri="{FF2B5EF4-FFF2-40B4-BE49-F238E27FC236}">
                <a16:creationId xmlns:a16="http://schemas.microsoft.com/office/drawing/2014/main" id="{A850A311-60C6-9E49-A9E0-8790E21CB030}"/>
              </a:ext>
            </a:extLst>
          </p:cNvPr>
          <p:cNvSpPr>
            <a:spLocks noGrp="1"/>
          </p:cNvSpPr>
          <p:nvPr>
            <p:ph type="sldNum" sz="quarter" idx="10"/>
          </p:nvPr>
        </p:nvSpPr>
        <p:spPr/>
        <p:txBody>
          <a:bodyPr/>
          <a:lstStyle>
            <a:lvl1pPr>
              <a:defRPr>
                <a:solidFill>
                  <a:schemeClr val="bg1"/>
                </a:solidFill>
              </a:defRPr>
            </a:lvl1pPr>
          </a:lstStyle>
          <a:p>
            <a:fld id="{B6FDC2BC-9D21-CA4B-9293-99A3AD770EFC}" type="slidenum">
              <a:rPr lang="en-US" smtClean="0"/>
              <a:pPr/>
              <a:t>‹#›</a:t>
            </a:fld>
            <a:endParaRPr lang="en-US" dirty="0"/>
          </a:p>
        </p:txBody>
      </p:sp>
      <p:sp>
        <p:nvSpPr>
          <p:cNvPr id="9" name="Content Placeholder 8">
            <a:extLst>
              <a:ext uri="{FF2B5EF4-FFF2-40B4-BE49-F238E27FC236}">
                <a16:creationId xmlns:a16="http://schemas.microsoft.com/office/drawing/2014/main" id="{E9E99590-2FB9-9F4C-A7BB-05C143F12F81}"/>
              </a:ext>
            </a:extLst>
          </p:cNvPr>
          <p:cNvSpPr>
            <a:spLocks noGrp="1"/>
          </p:cNvSpPr>
          <p:nvPr>
            <p:ph sz="quarter" idx="11" hasCustomPrompt="1"/>
          </p:nvPr>
        </p:nvSpPr>
        <p:spPr>
          <a:xfrm>
            <a:off x="990600" y="4693024"/>
            <a:ext cx="8001000" cy="533400"/>
          </a:xfrm>
        </p:spPr>
        <p:txBody>
          <a:bodyPr/>
          <a:lstStyle>
            <a:lvl1pPr marL="0" indent="0">
              <a:buClrTx/>
              <a:buNone/>
              <a:defRPr>
                <a:solidFill>
                  <a:schemeClr val="bg1"/>
                </a:solidFill>
              </a:defRPr>
            </a:lvl1pPr>
            <a:lvl2pPr marL="228600" indent="0">
              <a:buClrTx/>
              <a:buNone/>
              <a:defRPr>
                <a:solidFill>
                  <a:schemeClr val="tx1"/>
                </a:solidFill>
              </a:defRPr>
            </a:lvl2pPr>
            <a:lvl3pPr marL="457200" indent="0">
              <a:buClrTx/>
              <a:buNone/>
              <a:defRPr>
                <a:solidFill>
                  <a:schemeClr val="tx1"/>
                </a:solidFill>
              </a:defRPr>
            </a:lvl3pPr>
            <a:lvl4pPr marL="685800" indent="0">
              <a:buClrTx/>
              <a:buNone/>
              <a:defRPr>
                <a:solidFill>
                  <a:schemeClr val="tx1"/>
                </a:solidFill>
              </a:defRPr>
            </a:lvl4pPr>
            <a:lvl5pPr marL="914400" indent="0">
              <a:buClrTx/>
              <a:buNone/>
              <a:defRPr>
                <a:solidFill>
                  <a:schemeClr val="tx1"/>
                </a:solidFill>
              </a:defRPr>
            </a:lvl5pPr>
          </a:lstStyle>
          <a:p>
            <a:pPr lvl="0"/>
            <a:r>
              <a:rPr lang="en-US" dirty="0"/>
              <a:t>— </a:t>
            </a:r>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192427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nside_LargeQuoteGreen">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3AE97B-BCC5-944F-9EC8-476A97784B9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39750"/>
            <a:ext cx="11760200" cy="577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E928EF-4513-0740-A642-93F338ABEB93}"/>
              </a:ext>
            </a:extLst>
          </p:cNvPr>
          <p:cNvSpPr>
            <a:spLocks noGrp="1"/>
          </p:cNvSpPr>
          <p:nvPr>
            <p:ph type="title" hasCustomPrompt="1"/>
          </p:nvPr>
        </p:nvSpPr>
        <p:spPr>
          <a:xfrm>
            <a:off x="990600" y="1676400"/>
            <a:ext cx="8001000" cy="2857873"/>
          </a:xfrm>
        </p:spPr>
        <p:txBody>
          <a:bodyPr wrap="square" lIns="0" rIns="0" anchor="ctr" anchorCtr="0">
            <a:noAutofit/>
          </a:bodyPr>
          <a:lstStyle>
            <a:lvl1pPr>
              <a:defRPr sz="4400">
                <a:solidFill>
                  <a:schemeClr val="tx1"/>
                </a:solidFill>
              </a:defRPr>
            </a:lvl1pPr>
          </a:lstStyle>
          <a:p>
            <a:r>
              <a:rPr lang="en-US" dirty="0"/>
              <a:t>“Large quote”</a:t>
            </a:r>
          </a:p>
        </p:txBody>
      </p:sp>
      <p:sp>
        <p:nvSpPr>
          <p:cNvPr id="3" name="Slide Number Placeholder 2">
            <a:extLst>
              <a:ext uri="{FF2B5EF4-FFF2-40B4-BE49-F238E27FC236}">
                <a16:creationId xmlns:a16="http://schemas.microsoft.com/office/drawing/2014/main" id="{A850A311-60C6-9E49-A9E0-8790E21CB030}"/>
              </a:ext>
            </a:extLst>
          </p:cNvPr>
          <p:cNvSpPr>
            <a:spLocks noGrp="1"/>
          </p:cNvSpPr>
          <p:nvPr>
            <p:ph type="sldNum" sz="quarter" idx="10"/>
          </p:nvPr>
        </p:nvSpPr>
        <p:spPr/>
        <p:txBody>
          <a:bodyPr/>
          <a:lstStyle>
            <a:lvl1pPr>
              <a:defRPr>
                <a:solidFill>
                  <a:schemeClr val="bg1"/>
                </a:solidFill>
              </a:defRPr>
            </a:lvl1pPr>
          </a:lstStyle>
          <a:p>
            <a:fld id="{B6FDC2BC-9D21-CA4B-9293-99A3AD770EFC}" type="slidenum">
              <a:rPr lang="en-US" smtClean="0"/>
              <a:pPr/>
              <a:t>‹#›</a:t>
            </a:fld>
            <a:endParaRPr lang="en-US" dirty="0"/>
          </a:p>
        </p:txBody>
      </p:sp>
      <p:sp>
        <p:nvSpPr>
          <p:cNvPr id="9" name="Content Placeholder 8">
            <a:extLst>
              <a:ext uri="{FF2B5EF4-FFF2-40B4-BE49-F238E27FC236}">
                <a16:creationId xmlns:a16="http://schemas.microsoft.com/office/drawing/2014/main" id="{E9E99590-2FB9-9F4C-A7BB-05C143F12F81}"/>
              </a:ext>
            </a:extLst>
          </p:cNvPr>
          <p:cNvSpPr>
            <a:spLocks noGrp="1"/>
          </p:cNvSpPr>
          <p:nvPr>
            <p:ph sz="quarter" idx="11" hasCustomPrompt="1"/>
          </p:nvPr>
        </p:nvSpPr>
        <p:spPr>
          <a:xfrm>
            <a:off x="990600" y="4693024"/>
            <a:ext cx="8001000" cy="533400"/>
          </a:xfrm>
        </p:spPr>
        <p:txBody>
          <a:bodyPr/>
          <a:lstStyle>
            <a:lvl1pPr marL="0" indent="0">
              <a:buClrTx/>
              <a:buNone/>
              <a:defRPr>
                <a:solidFill>
                  <a:schemeClr val="tx1"/>
                </a:solidFill>
              </a:defRPr>
            </a:lvl1pPr>
            <a:lvl2pPr marL="228600" indent="0">
              <a:buClrTx/>
              <a:buNone/>
              <a:defRPr>
                <a:solidFill>
                  <a:schemeClr val="tx1"/>
                </a:solidFill>
              </a:defRPr>
            </a:lvl2pPr>
            <a:lvl3pPr marL="457200" indent="0">
              <a:buClrTx/>
              <a:buNone/>
              <a:defRPr>
                <a:solidFill>
                  <a:schemeClr val="tx1"/>
                </a:solidFill>
              </a:defRPr>
            </a:lvl3pPr>
            <a:lvl4pPr marL="685800" indent="0">
              <a:buClrTx/>
              <a:buNone/>
              <a:defRPr>
                <a:solidFill>
                  <a:schemeClr val="tx1"/>
                </a:solidFill>
              </a:defRPr>
            </a:lvl4pPr>
            <a:lvl5pPr marL="914400" indent="0">
              <a:buClrTx/>
              <a:buNone/>
              <a:defRPr>
                <a:solidFill>
                  <a:schemeClr val="tx1"/>
                </a:solidFill>
              </a:defRPr>
            </a:lvl5pPr>
          </a:lstStyle>
          <a:p>
            <a:pPr lvl="0"/>
            <a:r>
              <a:rPr lang="en-US" dirty="0"/>
              <a:t>— </a:t>
            </a:r>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227906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Slide">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5D609-3C3C-8145-8EEC-BB14210ABFD5}"/>
              </a:ext>
              <a:ext uri="{C183D7F6-B498-43B3-948B-1728B52AA6E4}">
                <adec:decorative xmlns:adec="http://schemas.microsoft.com/office/drawing/2017/decorative" val="1"/>
              </a:ext>
            </a:extLst>
          </p:cNvPr>
          <p:cNvPicPr>
            <a:picLocks noChangeAspect="1"/>
          </p:cNvPicPr>
          <p:nvPr userDrawn="1"/>
        </p:nvPicPr>
        <p:blipFill rotWithShape="1">
          <a:blip r:embed="rId2"/>
          <a:srcRect l="21382"/>
          <a:stretch/>
        </p:blipFill>
        <p:spPr>
          <a:xfrm>
            <a:off x="1701800" y="539750"/>
            <a:ext cx="9245600" cy="577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E928EF-4513-0740-A642-93F338ABEB93}"/>
              </a:ext>
            </a:extLst>
          </p:cNvPr>
          <p:cNvSpPr>
            <a:spLocks noGrp="1"/>
          </p:cNvSpPr>
          <p:nvPr>
            <p:ph type="title"/>
          </p:nvPr>
        </p:nvSpPr>
        <p:spPr>
          <a:xfrm>
            <a:off x="2209800" y="3456353"/>
            <a:ext cx="7010400" cy="553998"/>
          </a:xfrm>
        </p:spPr>
        <p:txBody>
          <a:bodyPr wrap="square" lIns="0" rIns="0" anchor="t" anchorCtr="0">
            <a:spAutoFit/>
          </a:bodyPr>
          <a:lstStyle>
            <a:lvl1pPr>
              <a:defRPr sz="4000">
                <a:solidFill>
                  <a:schemeClr val="tx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850A311-60C6-9E49-A9E0-8790E21CB030}"/>
              </a:ext>
            </a:extLst>
          </p:cNvPr>
          <p:cNvSpPr>
            <a:spLocks noGrp="1"/>
          </p:cNvSpPr>
          <p:nvPr>
            <p:ph type="sldNum" sz="quarter" idx="10"/>
          </p:nvPr>
        </p:nvSpPr>
        <p:spPr/>
        <p:txBody>
          <a:bodyPr/>
          <a:lstStyle>
            <a:lvl1pPr>
              <a:defRPr>
                <a:solidFill>
                  <a:schemeClr val="bg1"/>
                </a:solidFill>
              </a:defRPr>
            </a:lvl1pPr>
          </a:lstStyle>
          <a:p>
            <a:fld id="{B6FDC2BC-9D21-CA4B-9293-99A3AD770EFC}" type="slidenum">
              <a:rPr lang="en-US" smtClean="0"/>
              <a:pPr/>
              <a:t>‹#›</a:t>
            </a:fld>
            <a:endParaRPr lang="en-US" dirty="0"/>
          </a:p>
        </p:txBody>
      </p:sp>
      <p:sp>
        <p:nvSpPr>
          <p:cNvPr id="9" name="Content Placeholder 8">
            <a:extLst>
              <a:ext uri="{FF2B5EF4-FFF2-40B4-BE49-F238E27FC236}">
                <a16:creationId xmlns:a16="http://schemas.microsoft.com/office/drawing/2014/main" id="{E9E99590-2FB9-9F4C-A7BB-05C143F12F81}"/>
              </a:ext>
            </a:extLst>
          </p:cNvPr>
          <p:cNvSpPr>
            <a:spLocks noGrp="1"/>
          </p:cNvSpPr>
          <p:nvPr>
            <p:ph sz="quarter" idx="11"/>
          </p:nvPr>
        </p:nvSpPr>
        <p:spPr>
          <a:xfrm>
            <a:off x="2209800" y="4267200"/>
            <a:ext cx="6400800" cy="1447800"/>
          </a:xfrm>
        </p:spPr>
        <p:txBody>
          <a:bodyPr/>
          <a:lstStyle>
            <a:lvl1pPr marL="0" indent="0">
              <a:buClrTx/>
              <a:buNone/>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p:txBody>
      </p:sp>
      <p:pic>
        <p:nvPicPr>
          <p:cNvPr id="8" name="Picture 7" descr="eTeachNY logo, Teaching in remote learning environments">
            <a:extLst>
              <a:ext uri="{FF2B5EF4-FFF2-40B4-BE49-F238E27FC236}">
                <a16:creationId xmlns:a16="http://schemas.microsoft.com/office/drawing/2014/main" id="{F318AA7C-2A1A-2D4B-8402-843C909772EE}"/>
              </a:ext>
            </a:extLst>
          </p:cNvPr>
          <p:cNvPicPr>
            <a:picLocks noChangeAspect="1"/>
          </p:cNvPicPr>
          <p:nvPr userDrawn="1"/>
        </p:nvPicPr>
        <p:blipFill>
          <a:blip r:embed="rId3"/>
          <a:srcRect/>
          <a:stretch/>
        </p:blipFill>
        <p:spPr>
          <a:xfrm>
            <a:off x="2178424" y="1219200"/>
            <a:ext cx="5472117" cy="1828800"/>
          </a:xfrm>
          <a:prstGeom prst="rect">
            <a:avLst/>
          </a:prstGeom>
        </p:spPr>
      </p:pic>
    </p:spTree>
    <p:extLst>
      <p:ext uri="{BB962C8B-B14F-4D97-AF65-F5344CB8AC3E}">
        <p14:creationId xmlns:p14="http://schemas.microsoft.com/office/powerpoint/2010/main" val="112925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Slide-Green">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3A1073-ABDF-B540-AD02-6CEB8ADD61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539750"/>
            <a:ext cx="12192000" cy="2273300"/>
          </a:xfrm>
          <a:prstGeom prst="rect">
            <a:avLst/>
          </a:prstGeom>
          <a:effectLst>
            <a:outerShdw blurRad="50800" dist="38100" dir="2700000" algn="tl" rotWithShape="0">
              <a:prstClr val="black">
                <a:alpha val="40000"/>
              </a:prstClr>
            </a:outerShdw>
          </a:effectLst>
        </p:spPr>
      </p:pic>
      <p:pic>
        <p:nvPicPr>
          <p:cNvPr id="6" name="Picture 5" descr="eTeachNY logo, Teaching in remote learning environments">
            <a:extLst>
              <a:ext uri="{FF2B5EF4-FFF2-40B4-BE49-F238E27FC236}">
                <a16:creationId xmlns:a16="http://schemas.microsoft.com/office/drawing/2014/main" id="{5EF797F9-CDF7-DF40-94AA-8F7EB27CC549}"/>
              </a:ext>
            </a:extLst>
          </p:cNvPr>
          <p:cNvPicPr>
            <a:picLocks noChangeAspect="1"/>
          </p:cNvPicPr>
          <p:nvPr userDrawn="1"/>
        </p:nvPicPr>
        <p:blipFill>
          <a:blip r:embed="rId3"/>
          <a:stretch>
            <a:fillRect/>
          </a:stretch>
        </p:blipFill>
        <p:spPr>
          <a:xfrm>
            <a:off x="2493380" y="773685"/>
            <a:ext cx="5190903" cy="1734819"/>
          </a:xfrm>
          <a:prstGeom prst="rect">
            <a:avLst/>
          </a:prstGeom>
        </p:spPr>
      </p:pic>
      <p:sp>
        <p:nvSpPr>
          <p:cNvPr id="2" name="Title 1"/>
          <p:cNvSpPr>
            <a:spLocks noGrp="1"/>
          </p:cNvSpPr>
          <p:nvPr>
            <p:ph type="ctrTitle"/>
          </p:nvPr>
        </p:nvSpPr>
        <p:spPr>
          <a:xfrm>
            <a:off x="2493380" y="3052477"/>
            <a:ext cx="7336420" cy="2281523"/>
          </a:xfrm>
          <a:prstGeom prst="rect">
            <a:avLst/>
          </a:prstGeom>
        </p:spPr>
        <p:txBody>
          <a:bodyPr lIns="0" tIns="0" rIns="0" bIns="0" anchor="t">
            <a:spAutoFit/>
          </a:bodyPr>
          <a:lstStyle>
            <a:lvl1pPr algn="l">
              <a:defRPr lang="en-US" sz="5400" b="1" i="0" kern="1200" cap="all" spc="100" baseline="0" dirty="0">
                <a:solidFill>
                  <a:schemeClr val="tx1"/>
                </a:solidFill>
                <a:latin typeface="+mj-lt"/>
                <a:ea typeface="+mj-ea"/>
                <a:cs typeface="Arial" panose="020B0604020202020204" pitchFamily="34" charset="0"/>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7DE9FF19-36EE-514F-8C01-194D8D10F9F8}"/>
              </a:ext>
            </a:extLst>
          </p:cNvPr>
          <p:cNvSpPr>
            <a:spLocks noGrp="1"/>
          </p:cNvSpPr>
          <p:nvPr>
            <p:ph sz="quarter" idx="10"/>
          </p:nvPr>
        </p:nvSpPr>
        <p:spPr>
          <a:xfrm>
            <a:off x="2493963" y="5730766"/>
            <a:ext cx="7335837" cy="369332"/>
          </a:xfrm>
        </p:spPr>
        <p:txBody>
          <a:bodyPr lIns="0" tIns="0" rIns="0" bIns="0">
            <a:spAutoFit/>
          </a:bodyPr>
          <a:lstStyle>
            <a:lvl1pPr marL="0" indent="0">
              <a:buNone/>
              <a:defRPr sz="2400">
                <a:solidFill>
                  <a:schemeClr val="tx1"/>
                </a:solidFill>
              </a:defRPr>
            </a:lvl1pPr>
            <a:lvl2pPr marL="228600" indent="0">
              <a:buNone/>
              <a:defRPr>
                <a:solidFill>
                  <a:schemeClr val="bg1"/>
                </a:solidFill>
              </a:defRPr>
            </a:lvl2pPr>
            <a:lvl3pPr marL="457200" indent="0">
              <a:buNone/>
              <a:defRPr>
                <a:solidFill>
                  <a:schemeClr val="bg1"/>
                </a:solidFill>
              </a:defRPr>
            </a:lvl3pPr>
            <a:lvl4pPr marL="685800" indent="0">
              <a:buNone/>
              <a:defRPr>
                <a:solidFill>
                  <a:schemeClr val="bg1"/>
                </a:solidFill>
              </a:defRPr>
            </a:lvl4pPr>
            <a:lvl5pPr marL="9144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5758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Divider_blue">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5D609-3C3C-8145-8EEC-BB14210ABFD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539750"/>
            <a:ext cx="11760200" cy="577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E928EF-4513-0740-A642-93F338ABEB93}"/>
              </a:ext>
            </a:extLst>
          </p:cNvPr>
          <p:cNvSpPr>
            <a:spLocks noGrp="1"/>
          </p:cNvSpPr>
          <p:nvPr>
            <p:ph type="title"/>
          </p:nvPr>
        </p:nvSpPr>
        <p:spPr>
          <a:xfrm>
            <a:off x="990600" y="2527852"/>
            <a:ext cx="8001000" cy="664797"/>
          </a:xfrm>
        </p:spPr>
        <p:txBody>
          <a:bodyPr wrap="square" lIns="0" rIns="0" anchor="t" anchorCtr="0">
            <a:spAutoFit/>
          </a:bodyPr>
          <a:lstStyle>
            <a:lvl1pPr>
              <a:defRPr sz="4800">
                <a:solidFill>
                  <a:schemeClr val="bg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850A311-60C6-9E49-A9E0-8790E21CB030}"/>
              </a:ext>
            </a:extLst>
          </p:cNvPr>
          <p:cNvSpPr>
            <a:spLocks noGrp="1"/>
          </p:cNvSpPr>
          <p:nvPr>
            <p:ph type="sldNum" sz="quarter" idx="10"/>
          </p:nvPr>
        </p:nvSpPr>
        <p:spPr/>
        <p:txBody>
          <a:bodyPr/>
          <a:lstStyle/>
          <a:p>
            <a:fld id="{B6FDC2BC-9D21-CA4B-9293-99A3AD770EFC}" type="slidenum">
              <a:rPr lang="en-US" smtClean="0"/>
              <a:pPr/>
              <a:t>‹#›</a:t>
            </a:fld>
            <a:endParaRPr lang="en-US" dirty="0"/>
          </a:p>
        </p:txBody>
      </p:sp>
      <p:pic>
        <p:nvPicPr>
          <p:cNvPr id="7" name="Picture 6" descr="eTeachNY logo, Teaching in remote learning environments">
            <a:extLst>
              <a:ext uri="{FF2B5EF4-FFF2-40B4-BE49-F238E27FC236}">
                <a16:creationId xmlns:a16="http://schemas.microsoft.com/office/drawing/2014/main" id="{466661B4-512D-1C40-A2B3-D0359226A936}"/>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990600" y="762000"/>
            <a:ext cx="3764764" cy="1258198"/>
          </a:xfrm>
          <a:prstGeom prst="rect">
            <a:avLst/>
          </a:prstGeom>
        </p:spPr>
      </p:pic>
      <p:sp>
        <p:nvSpPr>
          <p:cNvPr id="9" name="Content Placeholder 8">
            <a:extLst>
              <a:ext uri="{FF2B5EF4-FFF2-40B4-BE49-F238E27FC236}">
                <a16:creationId xmlns:a16="http://schemas.microsoft.com/office/drawing/2014/main" id="{E9E99590-2FB9-9F4C-A7BB-05C143F12F81}"/>
              </a:ext>
            </a:extLst>
          </p:cNvPr>
          <p:cNvSpPr>
            <a:spLocks noGrp="1"/>
          </p:cNvSpPr>
          <p:nvPr>
            <p:ph sz="quarter" idx="11"/>
          </p:nvPr>
        </p:nvSpPr>
        <p:spPr>
          <a:xfrm>
            <a:off x="990600" y="3429000"/>
            <a:ext cx="8001000" cy="22860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886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Divider_green">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5D609-3C3C-8145-8EEC-BB14210ABFD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39750"/>
            <a:ext cx="11760200" cy="577850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3E928EF-4513-0740-A642-93F338ABEB93}"/>
              </a:ext>
            </a:extLst>
          </p:cNvPr>
          <p:cNvSpPr>
            <a:spLocks noGrp="1"/>
          </p:cNvSpPr>
          <p:nvPr>
            <p:ph type="title"/>
          </p:nvPr>
        </p:nvSpPr>
        <p:spPr>
          <a:xfrm>
            <a:off x="990600" y="2527852"/>
            <a:ext cx="8001000" cy="664797"/>
          </a:xfrm>
        </p:spPr>
        <p:txBody>
          <a:bodyPr wrap="square" lIns="0" rIns="0" anchor="t" anchorCtr="0">
            <a:spAutoFit/>
          </a:bodyPr>
          <a:lstStyle>
            <a:lvl1pPr>
              <a:defRPr sz="4800">
                <a:solidFill>
                  <a:schemeClr val="tx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A850A311-60C6-9E49-A9E0-8790E21CB030}"/>
              </a:ext>
            </a:extLst>
          </p:cNvPr>
          <p:cNvSpPr>
            <a:spLocks noGrp="1"/>
          </p:cNvSpPr>
          <p:nvPr>
            <p:ph type="sldNum" sz="quarter" idx="10"/>
          </p:nvPr>
        </p:nvSpPr>
        <p:spPr/>
        <p:txBody>
          <a:bodyPr/>
          <a:lstStyle>
            <a:lvl1pPr>
              <a:defRPr>
                <a:solidFill>
                  <a:schemeClr val="bg1"/>
                </a:solidFill>
              </a:defRPr>
            </a:lvl1pPr>
          </a:lstStyle>
          <a:p>
            <a:fld id="{B6FDC2BC-9D21-CA4B-9293-99A3AD770EFC}" type="slidenum">
              <a:rPr lang="en-US" smtClean="0"/>
              <a:pPr/>
              <a:t>‹#›</a:t>
            </a:fld>
            <a:endParaRPr lang="en-US" dirty="0"/>
          </a:p>
        </p:txBody>
      </p:sp>
      <p:sp>
        <p:nvSpPr>
          <p:cNvPr id="9" name="Content Placeholder 8">
            <a:extLst>
              <a:ext uri="{FF2B5EF4-FFF2-40B4-BE49-F238E27FC236}">
                <a16:creationId xmlns:a16="http://schemas.microsoft.com/office/drawing/2014/main" id="{E9E99590-2FB9-9F4C-A7BB-05C143F12F81}"/>
              </a:ext>
            </a:extLst>
          </p:cNvPr>
          <p:cNvSpPr>
            <a:spLocks noGrp="1"/>
          </p:cNvSpPr>
          <p:nvPr>
            <p:ph sz="quarter" idx="11"/>
          </p:nvPr>
        </p:nvSpPr>
        <p:spPr>
          <a:xfrm>
            <a:off x="990600" y="3429000"/>
            <a:ext cx="8001000" cy="2286000"/>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eTeachNY logo, Teaching in remote learning environments">
            <a:extLst>
              <a:ext uri="{FF2B5EF4-FFF2-40B4-BE49-F238E27FC236}">
                <a16:creationId xmlns:a16="http://schemas.microsoft.com/office/drawing/2014/main" id="{F318AA7C-2A1A-2D4B-8402-843C909772EE}"/>
              </a:ext>
            </a:extLst>
          </p:cNvPr>
          <p:cNvPicPr>
            <a:picLocks noChangeAspect="1"/>
          </p:cNvPicPr>
          <p:nvPr userDrawn="1"/>
        </p:nvPicPr>
        <p:blipFill>
          <a:blip r:embed="rId3"/>
          <a:srcRect/>
          <a:stretch/>
        </p:blipFill>
        <p:spPr>
          <a:xfrm>
            <a:off x="990600" y="758952"/>
            <a:ext cx="3764764" cy="1258197"/>
          </a:xfrm>
          <a:prstGeom prst="rect">
            <a:avLst/>
          </a:prstGeom>
        </p:spPr>
      </p:pic>
    </p:spTree>
    <p:extLst>
      <p:ext uri="{BB962C8B-B14F-4D97-AF65-F5344CB8AC3E}">
        <p14:creationId xmlns:p14="http://schemas.microsoft.com/office/powerpoint/2010/main" val="294240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ide-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solidFill>
            <a:schemeClr val="accent3"/>
          </a:solidFill>
        </p:spPr>
        <p:txBody>
          <a:bodyPr/>
          <a:lstStyle>
            <a:lvl1pPr>
              <a:defRPr>
                <a:solidFill>
                  <a:schemeClr val="bg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userDrawn="1"/>
        </p:nvSpPr>
        <p:spPr>
          <a:xfrm>
            <a:off x="0" y="0"/>
            <a:ext cx="12192000" cy="5334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0710523" cy="530352"/>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id="{DA2C78A7-11D4-4243-AE14-F8E201E01793}"/>
              </a:ext>
            </a:extLst>
          </p:cNvPr>
          <p:cNvSpPr>
            <a:spLocks noGrp="1"/>
          </p:cNvSpPr>
          <p:nvPr>
            <p:ph sz="quarter" idx="10"/>
          </p:nvPr>
        </p:nvSpPr>
        <p:spPr>
          <a:xfrm>
            <a:off x="533400" y="1676400"/>
            <a:ext cx="11125200" cy="492443"/>
          </a:xfrm>
        </p:spPr>
        <p:txBody>
          <a:bodyPr lIns="0" tIns="0" rIns="0" bIns="0">
            <a:spAutoFit/>
          </a:bodyPr>
          <a:lstStyle>
            <a:lvl1pPr marL="0" indent="0">
              <a:buNone/>
              <a:defRPr sz="3200">
                <a:solidFill>
                  <a:schemeClr val="accent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533400" y="2514600"/>
            <a:ext cx="5334000" cy="3200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20">
            <a:extLst>
              <a:ext uri="{FF2B5EF4-FFF2-40B4-BE49-F238E27FC236}">
                <a16:creationId xmlns:a16="http://schemas.microsoft.com/office/drawing/2014/main" id="{5CC799B7-F195-2D4E-B367-D4CF2D69278F}"/>
              </a:ext>
            </a:extLst>
          </p:cNvPr>
          <p:cNvSpPr>
            <a:spLocks noGrp="1"/>
          </p:cNvSpPr>
          <p:nvPr>
            <p:ph type="pic" sz="quarter" idx="12"/>
          </p:nvPr>
        </p:nvSpPr>
        <p:spPr>
          <a:xfrm>
            <a:off x="6324600" y="2514600"/>
            <a:ext cx="5334000" cy="3200400"/>
          </a:xfrm>
        </p:spPr>
        <p:txBody>
          <a:bodyPr/>
          <a:lstStyle>
            <a:lvl1pPr marL="0" indent="0">
              <a:buNone/>
              <a:defRPr/>
            </a:lvl1pPr>
          </a:lstStyle>
          <a:p>
            <a:r>
              <a:rPr lang="en-US" dirty="0"/>
              <a:t>Click icon to add picture</a:t>
            </a:r>
          </a:p>
        </p:txBody>
      </p:sp>
      <p:sp>
        <p:nvSpPr>
          <p:cNvPr id="23" name="Content Placeholder 22">
            <a:extLst>
              <a:ext uri="{FF2B5EF4-FFF2-40B4-BE49-F238E27FC236}">
                <a16:creationId xmlns:a16="http://schemas.microsoft.com/office/drawing/2014/main" id="{BB9BF470-3D25-F940-8F08-0B504309B178}"/>
              </a:ext>
            </a:extLst>
          </p:cNvPr>
          <p:cNvSpPr>
            <a:spLocks noGrp="1"/>
          </p:cNvSpPr>
          <p:nvPr>
            <p:ph sz="quarter" idx="13"/>
          </p:nvPr>
        </p:nvSpPr>
        <p:spPr>
          <a:xfrm>
            <a:off x="533400" y="5791200"/>
            <a:ext cx="11125200" cy="369332"/>
          </a:xfrm>
        </p:spPr>
        <p:txBody>
          <a:bodyPr lIns="0" tIns="0" rIns="0" bIns="0">
            <a:spAutoFit/>
          </a:bodyPr>
          <a:lstStyle>
            <a:lvl1pPr marL="0" indent="0">
              <a:buNone/>
              <a:defRPr sz="2400">
                <a:solidFill>
                  <a:schemeClr val="accent3">
                    <a:lumMod val="75000"/>
                  </a:schemeClr>
                </a:solidFill>
              </a:defRPr>
            </a:lvl1pPr>
            <a:lvl2pPr marL="228600" indent="0">
              <a:buNone/>
              <a:defRPr>
                <a:solidFill>
                  <a:schemeClr val="accent3">
                    <a:lumMod val="75000"/>
                  </a:schemeClr>
                </a:solidFill>
              </a:defRPr>
            </a:lvl2pPr>
            <a:lvl3pPr marL="457200" indent="0">
              <a:buNone/>
              <a:defRPr>
                <a:solidFill>
                  <a:schemeClr val="accent3">
                    <a:lumMod val="75000"/>
                  </a:schemeClr>
                </a:solidFill>
              </a:defRPr>
            </a:lvl3pPr>
            <a:lvl4pPr marL="685800" indent="0">
              <a:buNone/>
              <a:defRPr>
                <a:solidFill>
                  <a:schemeClr val="accent3">
                    <a:lumMod val="75000"/>
                  </a:schemeClr>
                </a:solidFill>
              </a:defRPr>
            </a:lvl4pPr>
            <a:lvl5pPr marL="914400" indent="0">
              <a:buNone/>
              <a:defRPr>
                <a:solidFill>
                  <a:schemeClr val="accent3">
                    <a:lumMod val="75000"/>
                  </a:schemeClr>
                </a:solidFill>
              </a:defRPr>
            </a:lvl5pPr>
          </a:lstStyle>
          <a:p>
            <a:pPr lvl="0"/>
            <a:r>
              <a:rPr lang="en-US"/>
              <a:t>Click to edit Master text styles</a:t>
            </a:r>
          </a:p>
        </p:txBody>
      </p:sp>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p>
            <a:fld id="{B6FDC2BC-9D21-CA4B-9293-99A3AD770EFC}" type="slidenum">
              <a:rPr lang="en-US" smtClean="0"/>
              <a:t>‹#›</a:t>
            </a:fld>
            <a:endParaRPr lang="en-US" dirty="0"/>
          </a:p>
        </p:txBody>
      </p:sp>
    </p:spTree>
    <p:extLst>
      <p:ext uri="{BB962C8B-B14F-4D97-AF65-F5344CB8AC3E}">
        <p14:creationId xmlns:p14="http://schemas.microsoft.com/office/powerpoint/2010/main" val="147112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ide-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solidFill>
            <a:schemeClr val="accent3"/>
          </a:solidFill>
        </p:spPr>
        <p:txBody>
          <a:bodyPr/>
          <a:lstStyle>
            <a:lvl1pPr>
              <a:defRPr>
                <a:solidFill>
                  <a:schemeClr val="bg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userDrawn="1"/>
        </p:nvSpPr>
        <p:spPr>
          <a:xfrm>
            <a:off x="0" y="0"/>
            <a:ext cx="12192000" cy="5334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0710523" cy="530352"/>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id="{DA2C78A7-11D4-4243-AE14-F8E201E01793}"/>
              </a:ext>
            </a:extLst>
          </p:cNvPr>
          <p:cNvSpPr>
            <a:spLocks noGrp="1"/>
          </p:cNvSpPr>
          <p:nvPr>
            <p:ph sz="quarter" idx="10"/>
          </p:nvPr>
        </p:nvSpPr>
        <p:spPr>
          <a:xfrm>
            <a:off x="533400" y="1676400"/>
            <a:ext cx="5334000" cy="553998"/>
          </a:xfrm>
          <a:solidFill>
            <a:schemeClr val="bg2">
              <a:lumMod val="75000"/>
            </a:schemeClr>
          </a:solidFill>
        </p:spPr>
        <p:txBody>
          <a:bodyPr wrap="square" lIns="91440" tIns="91440" rIns="91440" bIns="91440">
            <a:spAutoFit/>
          </a:bodyPr>
          <a:lstStyle>
            <a:lvl1pPr marL="0" indent="0">
              <a:buNone/>
              <a:defRPr sz="2400">
                <a:solidFill>
                  <a:schemeClr val="bg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533400" y="2514600"/>
            <a:ext cx="5334000" cy="3200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p>
            <a:fld id="{B6FDC2BC-9D21-CA4B-9293-99A3AD770EFC}" type="slidenum">
              <a:rPr lang="en-US" smtClean="0"/>
              <a:t>‹#›</a:t>
            </a:fld>
            <a:endParaRPr lang="en-US" dirty="0"/>
          </a:p>
        </p:txBody>
      </p:sp>
      <p:sp>
        <p:nvSpPr>
          <p:cNvPr id="5" name="Content Placeholder 4">
            <a:extLst>
              <a:ext uri="{FF2B5EF4-FFF2-40B4-BE49-F238E27FC236}">
                <a16:creationId xmlns:a16="http://schemas.microsoft.com/office/drawing/2014/main" id="{29160FD5-EF08-1941-8BD6-DBC4BB4D47B0}"/>
              </a:ext>
            </a:extLst>
          </p:cNvPr>
          <p:cNvSpPr>
            <a:spLocks noGrp="1"/>
          </p:cNvSpPr>
          <p:nvPr>
            <p:ph sz="quarter" idx="15"/>
          </p:nvPr>
        </p:nvSpPr>
        <p:spPr>
          <a:xfrm>
            <a:off x="6324600" y="1676400"/>
            <a:ext cx="5334000" cy="554038"/>
          </a:xfrm>
          <a:solidFill>
            <a:schemeClr val="tx2"/>
          </a:solidFill>
        </p:spPr>
        <p:txBody>
          <a:bodyPr lIns="91440" tIns="91440" rIns="91440" bIns="91440"/>
          <a:lstStyle>
            <a:lvl1pPr marL="0" indent="0">
              <a:buNone/>
              <a:defRPr lang="en-US" sz="2400" kern="1200" dirty="0" smtClean="0">
                <a:solidFill>
                  <a:schemeClr val="bg1"/>
                </a:solidFill>
                <a:latin typeface="+mn-lt"/>
                <a:ea typeface="+mn-ea"/>
                <a:cs typeface="+mn-cs"/>
              </a:defRPr>
            </a:lvl1pPr>
          </a:lstStyle>
          <a:p>
            <a:pPr lvl="0"/>
            <a:r>
              <a:rPr lang="en-US"/>
              <a:t>Click to edit Master text styles</a:t>
            </a:r>
          </a:p>
        </p:txBody>
      </p:sp>
      <p:sp>
        <p:nvSpPr>
          <p:cNvPr id="7" name="Content Placeholder 6">
            <a:extLst>
              <a:ext uri="{FF2B5EF4-FFF2-40B4-BE49-F238E27FC236}">
                <a16:creationId xmlns:a16="http://schemas.microsoft.com/office/drawing/2014/main" id="{5513FB11-CA72-1A42-A2B9-7B29E5DBF60C}"/>
              </a:ext>
            </a:extLst>
          </p:cNvPr>
          <p:cNvSpPr>
            <a:spLocks noGrp="1"/>
          </p:cNvSpPr>
          <p:nvPr>
            <p:ph sz="quarter" idx="16"/>
          </p:nvPr>
        </p:nvSpPr>
        <p:spPr>
          <a:xfrm>
            <a:off x="6324600" y="2514600"/>
            <a:ext cx="53340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BE227796-E559-3D4F-8F35-61DCC8F7BE5C}"/>
              </a:ext>
            </a:extLst>
          </p:cNvPr>
          <p:cNvSpPr>
            <a:spLocks noGrp="1"/>
          </p:cNvSpPr>
          <p:nvPr>
            <p:ph sz="quarter" idx="17"/>
          </p:nvPr>
        </p:nvSpPr>
        <p:spPr>
          <a:xfrm>
            <a:off x="533400" y="5791200"/>
            <a:ext cx="11125200" cy="369332"/>
          </a:xfrm>
        </p:spPr>
        <p:txBody>
          <a:bodyPr lIns="0" tIns="0" rIns="0" bIns="0">
            <a:spAutoFit/>
          </a:bodyPr>
          <a:lstStyle>
            <a:lvl1pPr marL="0" indent="0">
              <a:buNone/>
              <a:defRPr sz="2400">
                <a:solidFill>
                  <a:schemeClr val="accent3">
                    <a:lumMod val="75000"/>
                  </a:schemeClr>
                </a:solidFill>
              </a:defRPr>
            </a:lvl1pPr>
            <a:lvl2pPr marL="228600" indent="0">
              <a:buNone/>
              <a:defRPr>
                <a:solidFill>
                  <a:schemeClr val="accent3">
                    <a:lumMod val="75000"/>
                  </a:schemeClr>
                </a:solidFill>
              </a:defRPr>
            </a:lvl2pPr>
            <a:lvl3pPr marL="457200" indent="0">
              <a:buNone/>
              <a:defRPr>
                <a:solidFill>
                  <a:schemeClr val="accent3">
                    <a:lumMod val="75000"/>
                  </a:schemeClr>
                </a:solidFill>
              </a:defRPr>
            </a:lvl3pPr>
            <a:lvl4pPr marL="685800" indent="0">
              <a:buNone/>
              <a:defRPr>
                <a:solidFill>
                  <a:schemeClr val="accent3">
                    <a:lumMod val="75000"/>
                  </a:schemeClr>
                </a:solidFill>
              </a:defRPr>
            </a:lvl4pPr>
            <a:lvl5pPr marL="914400" indent="0">
              <a:buNone/>
              <a:defRPr>
                <a:solidFill>
                  <a:schemeClr val="accent3">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227750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side-ContentWithSide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solidFill>
            <a:schemeClr val="accent3"/>
          </a:solidFill>
        </p:spPr>
        <p:txBody>
          <a:bodyPr/>
          <a:lstStyle>
            <a:lvl1pPr>
              <a:defRPr>
                <a:solidFill>
                  <a:schemeClr val="bg1"/>
                </a:solidFill>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userDrawn="1"/>
        </p:nvSpPr>
        <p:spPr>
          <a:xfrm>
            <a:off x="0" y="0"/>
            <a:ext cx="12192000" cy="5334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0710523" cy="530352"/>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id="{DA2C78A7-11D4-4243-AE14-F8E201E01793}"/>
              </a:ext>
            </a:extLst>
          </p:cNvPr>
          <p:cNvSpPr>
            <a:spLocks noGrp="1"/>
          </p:cNvSpPr>
          <p:nvPr>
            <p:ph sz="quarter" idx="10"/>
          </p:nvPr>
        </p:nvSpPr>
        <p:spPr>
          <a:xfrm>
            <a:off x="533400" y="1676400"/>
            <a:ext cx="6019800" cy="492443"/>
          </a:xfrm>
        </p:spPr>
        <p:txBody>
          <a:bodyPr wrap="square" lIns="0" tIns="0" rIns="0" bIns="0">
            <a:spAutoFit/>
          </a:bodyPr>
          <a:lstStyle>
            <a:lvl1pPr marL="0" indent="0">
              <a:buNone/>
              <a:defRPr sz="3200">
                <a:solidFill>
                  <a:schemeClr val="accent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533400" y="2514600"/>
            <a:ext cx="6019800" cy="3200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p>
            <a:fld id="{B6FDC2BC-9D21-CA4B-9293-99A3AD770EFC}" type="slidenum">
              <a:rPr lang="en-US" smtClean="0"/>
              <a:t>‹#›</a:t>
            </a:fld>
            <a:endParaRPr lang="en-US" dirty="0"/>
          </a:p>
        </p:txBody>
      </p:sp>
      <p:sp>
        <p:nvSpPr>
          <p:cNvPr id="10" name="Content Placeholder 14">
            <a:extLst>
              <a:ext uri="{FF2B5EF4-FFF2-40B4-BE49-F238E27FC236}">
                <a16:creationId xmlns:a16="http://schemas.microsoft.com/office/drawing/2014/main" id="{BA030B6C-4DC5-8040-9357-642BF9EDF85C}"/>
              </a:ext>
            </a:extLst>
          </p:cNvPr>
          <p:cNvSpPr>
            <a:spLocks noGrp="1"/>
          </p:cNvSpPr>
          <p:nvPr>
            <p:ph sz="quarter" idx="15"/>
          </p:nvPr>
        </p:nvSpPr>
        <p:spPr>
          <a:xfrm>
            <a:off x="7239000" y="1676400"/>
            <a:ext cx="4419600" cy="4419600"/>
          </a:xfrm>
          <a:solidFill>
            <a:srgbClr val="2379B8"/>
          </a:solidFill>
        </p:spPr>
        <p:txBody>
          <a:bodyPr lIns="274320" tIns="274320" rIns="274320" bIns="27432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9">
            <a:extLst>
              <a:ext uri="{FF2B5EF4-FFF2-40B4-BE49-F238E27FC236}">
                <a16:creationId xmlns:a16="http://schemas.microsoft.com/office/drawing/2014/main" id="{14F166FD-7F84-F047-853C-ED98F7DD9E1C}"/>
              </a:ext>
            </a:extLst>
          </p:cNvPr>
          <p:cNvSpPr>
            <a:spLocks noGrp="1"/>
          </p:cNvSpPr>
          <p:nvPr>
            <p:ph sz="quarter" idx="17"/>
          </p:nvPr>
        </p:nvSpPr>
        <p:spPr>
          <a:xfrm>
            <a:off x="533400" y="5791200"/>
            <a:ext cx="6019800" cy="369332"/>
          </a:xfrm>
        </p:spPr>
        <p:txBody>
          <a:bodyPr wrap="square" lIns="0" tIns="0" rIns="0" bIns="0">
            <a:spAutoFit/>
          </a:bodyPr>
          <a:lstStyle>
            <a:lvl1pPr marL="0" indent="0">
              <a:buNone/>
              <a:defRPr sz="2400">
                <a:solidFill>
                  <a:schemeClr val="accent3">
                    <a:lumMod val="75000"/>
                  </a:schemeClr>
                </a:solidFill>
              </a:defRPr>
            </a:lvl1pPr>
            <a:lvl2pPr marL="228600" indent="0">
              <a:buNone/>
              <a:defRPr>
                <a:solidFill>
                  <a:schemeClr val="accent3">
                    <a:lumMod val="75000"/>
                  </a:schemeClr>
                </a:solidFill>
              </a:defRPr>
            </a:lvl2pPr>
            <a:lvl3pPr marL="457200" indent="0">
              <a:buNone/>
              <a:defRPr>
                <a:solidFill>
                  <a:schemeClr val="accent3">
                    <a:lumMod val="75000"/>
                  </a:schemeClr>
                </a:solidFill>
              </a:defRPr>
            </a:lvl3pPr>
            <a:lvl4pPr marL="685800" indent="0">
              <a:buNone/>
              <a:defRPr>
                <a:solidFill>
                  <a:schemeClr val="accent3">
                    <a:lumMod val="75000"/>
                  </a:schemeClr>
                </a:solidFill>
              </a:defRPr>
            </a:lvl4pPr>
            <a:lvl5pPr marL="914400" indent="0">
              <a:buNone/>
              <a:defRPr>
                <a:solidFill>
                  <a:schemeClr val="accent3">
                    <a:lumMod val="75000"/>
                  </a:schemeClr>
                </a:solidFill>
              </a:defRPr>
            </a:lvl5pPr>
          </a:lstStyle>
          <a:p>
            <a:pPr lvl="0"/>
            <a:r>
              <a:rPr lang="en-US"/>
              <a:t>Click to edit Master text styles</a:t>
            </a:r>
          </a:p>
        </p:txBody>
      </p:sp>
    </p:spTree>
    <p:extLst>
      <p:ext uri="{BB962C8B-B14F-4D97-AF65-F5344CB8AC3E}">
        <p14:creationId xmlns:p14="http://schemas.microsoft.com/office/powerpoint/2010/main" val="210909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ide_ImageWithSideba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B4E8734-F529-EC40-82F1-2814A6EF7E87}"/>
              </a:ext>
            </a:extLst>
          </p:cNvPr>
          <p:cNvSpPr>
            <a:spLocks noGrp="1"/>
          </p:cNvSpPr>
          <p:nvPr>
            <p:ph type="pic" sz="quarter" idx="15" hasCustomPrompt="1"/>
          </p:nvPr>
        </p:nvSpPr>
        <p:spPr>
          <a:xfrm>
            <a:off x="0" y="533400"/>
            <a:ext cx="12192000" cy="6324600"/>
          </a:xfrm>
        </p:spPr>
        <p:txBody>
          <a:bodyPr/>
          <a:lstStyle>
            <a:lvl1pPr marL="0" indent="0">
              <a:buNone/>
              <a:defRPr/>
            </a:lvl1pPr>
          </a:lstStyle>
          <a:p>
            <a:r>
              <a:rPr lang="en-US" dirty="0"/>
              <a:t>Insert Image</a:t>
            </a:r>
          </a:p>
        </p:txBody>
      </p:sp>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xfrm>
            <a:off x="7239000" y="1063752"/>
            <a:ext cx="4419600" cy="1623846"/>
          </a:xfrm>
          <a:solidFill>
            <a:srgbClr val="2379B8"/>
          </a:solidFill>
        </p:spPr>
        <p:txBody>
          <a:bodyPr lIns="274320" tIns="274320" rIns="274320" bIns="274320">
            <a:normAutofit/>
          </a:bodyPr>
          <a:lstStyle>
            <a:lvl1pPr>
              <a:defRPr>
                <a:solidFill>
                  <a:schemeClr val="bg1"/>
                </a:solidFill>
              </a:defRPr>
            </a:lvl1p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7239000" y="2687598"/>
            <a:ext cx="4419600" cy="3408402"/>
          </a:xfrm>
          <a:solidFill>
            <a:srgbClr val="2379B8"/>
          </a:solidFill>
        </p:spPr>
        <p:txBody>
          <a:bodyPr lIns="274320" tIns="274320" rIns="274320" bIns="27432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userDrawn="1"/>
        </p:nvSpPr>
        <p:spPr>
          <a:xfrm>
            <a:off x="0" y="0"/>
            <a:ext cx="12192000" cy="533400"/>
          </a:xfrm>
          <a:prstGeom prst="rect">
            <a:avLst/>
          </a:prstGeom>
          <a:solidFill>
            <a:srgbClr val="4EA848"/>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0710523" cy="530352"/>
          </a:xfrm>
          <a:prstGeom prst="rect">
            <a:avLst/>
          </a:prstGeom>
          <a:effectLst>
            <a:outerShdw blurRad="50800" dist="38100" dir="2700000" algn="tl" rotWithShape="0">
              <a:prstClr val="black">
                <a:alpha val="40000"/>
              </a:prstClr>
            </a:outerShdw>
          </a:effectLst>
        </p:spPr>
      </p:pic>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p>
            <a:fld id="{B6FDC2BC-9D21-CA4B-9293-99A3AD770EFC}" type="slidenum">
              <a:rPr lang="en-US" smtClean="0"/>
              <a:t>‹#›</a:t>
            </a:fld>
            <a:endParaRPr lang="en-US" dirty="0"/>
          </a:p>
        </p:txBody>
      </p:sp>
    </p:spTree>
    <p:extLst>
      <p:ext uri="{BB962C8B-B14F-4D97-AF65-F5344CB8AC3E}">
        <p14:creationId xmlns:p14="http://schemas.microsoft.com/office/powerpoint/2010/main" val="388748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side_FeaturedContent">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0A251B-2A41-104B-9401-F17B6AA00C20}"/>
              </a:ext>
              <a:ext uri="{C183D7F6-B498-43B3-948B-1728B52AA6E4}">
                <adec:decorative xmlns:adec="http://schemas.microsoft.com/office/drawing/2017/decorative" val="1"/>
              </a:ext>
            </a:extLst>
          </p:cNvPr>
          <p:cNvSpPr/>
          <p:nvPr userDrawn="1"/>
        </p:nvSpPr>
        <p:spPr>
          <a:xfrm>
            <a:off x="533398" y="-1"/>
            <a:ext cx="5562601" cy="63245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algn="ctr"/>
            <a:endParaRPr lang="en-US" noProof="0" dirty="0">
              <a:solidFill>
                <a:srgbClr val="4EA848"/>
              </a:solidFill>
              <a:highlight>
                <a:srgbClr val="4EA848"/>
              </a:highlight>
            </a:endParaRPr>
          </a:p>
        </p:txBody>
      </p:sp>
      <p:sp>
        <p:nvSpPr>
          <p:cNvPr id="2" name="Title 1">
            <a:extLst>
              <a:ext uri="{FF2B5EF4-FFF2-40B4-BE49-F238E27FC236}">
                <a16:creationId xmlns:a16="http://schemas.microsoft.com/office/drawing/2014/main" id="{3EDBF5CF-BF4D-A843-8FAA-ECA511322415}"/>
              </a:ext>
            </a:extLst>
          </p:cNvPr>
          <p:cNvSpPr>
            <a:spLocks noGrp="1"/>
          </p:cNvSpPr>
          <p:nvPr>
            <p:ph type="title"/>
          </p:nvPr>
        </p:nvSpPr>
        <p:spPr>
          <a:xfrm>
            <a:off x="990601" y="1143000"/>
            <a:ext cx="4648200" cy="3200400"/>
          </a:xfrm>
          <a:noFill/>
        </p:spPr>
        <p:txBody>
          <a:bodyPr lIns="0" rIns="0">
            <a:noAutofit/>
          </a:bodyPr>
          <a:lstStyle>
            <a:lvl1pPr algn="ctr">
              <a:defRPr>
                <a:solidFill>
                  <a:schemeClr val="tx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046E39A2-8B77-2F47-BE22-02370FF95840}"/>
              </a:ext>
              <a:ext uri="{C183D7F6-B498-43B3-948B-1728B52AA6E4}">
                <adec:decorative xmlns:adec="http://schemas.microsoft.com/office/drawing/2017/decorative" val="1"/>
              </a:ext>
            </a:extLst>
          </p:cNvPr>
          <p:cNvPicPr>
            <a:picLocks noChangeAspect="1"/>
          </p:cNvPicPr>
          <p:nvPr userDrawn="1"/>
        </p:nvPicPr>
        <p:blipFill rotWithShape="1">
          <a:blip r:embed="rId2"/>
          <a:srcRect l="45218" r="1"/>
          <a:stretch/>
        </p:blipFill>
        <p:spPr>
          <a:xfrm>
            <a:off x="1" y="0"/>
            <a:ext cx="5867400" cy="530352"/>
          </a:xfrm>
          <a:prstGeom prst="rect">
            <a:avLst/>
          </a:prstGeom>
          <a:effectLst>
            <a:outerShdw blurRad="50800" dist="38100" dir="2700000" algn="tl" rotWithShape="0">
              <a:prstClr val="black">
                <a:alpha val="40000"/>
              </a:prstClr>
            </a:outerShdw>
          </a:effectLst>
        </p:spPr>
      </p:pic>
      <p:sp>
        <p:nvSpPr>
          <p:cNvPr id="13" name="Content Placeholder 12">
            <a:extLst>
              <a:ext uri="{FF2B5EF4-FFF2-40B4-BE49-F238E27FC236}">
                <a16:creationId xmlns:a16="http://schemas.microsoft.com/office/drawing/2014/main" id="{DA2C78A7-11D4-4243-AE14-F8E201E01793}"/>
              </a:ext>
            </a:extLst>
          </p:cNvPr>
          <p:cNvSpPr>
            <a:spLocks noGrp="1"/>
          </p:cNvSpPr>
          <p:nvPr>
            <p:ph sz="quarter" idx="10"/>
          </p:nvPr>
        </p:nvSpPr>
        <p:spPr>
          <a:xfrm>
            <a:off x="990601" y="4463605"/>
            <a:ext cx="4648200" cy="861774"/>
          </a:xfrm>
        </p:spPr>
        <p:txBody>
          <a:bodyPr wrap="square" lIns="0" tIns="0" rIns="0" bIns="0">
            <a:spAutoFit/>
          </a:bodyPr>
          <a:lstStyle>
            <a:lvl1pPr marL="0" indent="0" algn="ctr">
              <a:buNone/>
              <a:defRPr sz="2800">
                <a:solidFill>
                  <a:schemeClr val="tx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15" name="Content Placeholder 14">
            <a:extLst>
              <a:ext uri="{FF2B5EF4-FFF2-40B4-BE49-F238E27FC236}">
                <a16:creationId xmlns:a16="http://schemas.microsoft.com/office/drawing/2014/main" id="{73946F3F-80F3-314A-837D-B741309CAC33}"/>
              </a:ext>
            </a:extLst>
          </p:cNvPr>
          <p:cNvSpPr>
            <a:spLocks noGrp="1"/>
          </p:cNvSpPr>
          <p:nvPr>
            <p:ph sz="quarter" idx="11"/>
          </p:nvPr>
        </p:nvSpPr>
        <p:spPr>
          <a:xfrm>
            <a:off x="6324600" y="1143000"/>
            <a:ext cx="5334000" cy="4572000"/>
          </a:xfrm>
        </p:spPr>
        <p:txBody>
          <a:bodyPr lIns="0" tIns="0" rIns="0" bIns="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2">
            <a:extLst>
              <a:ext uri="{FF2B5EF4-FFF2-40B4-BE49-F238E27FC236}">
                <a16:creationId xmlns:a16="http://schemas.microsoft.com/office/drawing/2014/main" id="{BB9BF470-3D25-F940-8F08-0B504309B178}"/>
              </a:ext>
            </a:extLst>
          </p:cNvPr>
          <p:cNvSpPr>
            <a:spLocks noGrp="1"/>
          </p:cNvSpPr>
          <p:nvPr>
            <p:ph sz="quarter" idx="13"/>
          </p:nvPr>
        </p:nvSpPr>
        <p:spPr>
          <a:xfrm>
            <a:off x="6324600" y="5797826"/>
            <a:ext cx="5334000" cy="369332"/>
          </a:xfrm>
        </p:spPr>
        <p:txBody>
          <a:bodyPr wrap="square" lIns="0" tIns="0" rIns="0" bIns="0">
            <a:spAutoFit/>
          </a:bodyPr>
          <a:lstStyle>
            <a:lvl1pPr marL="0" indent="0">
              <a:buNone/>
              <a:defRPr sz="2400">
                <a:solidFill>
                  <a:schemeClr val="bg2">
                    <a:lumMod val="60000"/>
                    <a:lumOff val="40000"/>
                  </a:schemeClr>
                </a:solidFill>
              </a:defRPr>
            </a:lvl1pPr>
            <a:lvl2pPr marL="228600" indent="0">
              <a:buNone/>
              <a:defRPr>
                <a:solidFill>
                  <a:schemeClr val="accent3">
                    <a:lumMod val="75000"/>
                  </a:schemeClr>
                </a:solidFill>
              </a:defRPr>
            </a:lvl2pPr>
            <a:lvl3pPr marL="457200" indent="0">
              <a:buNone/>
              <a:defRPr>
                <a:solidFill>
                  <a:schemeClr val="accent3">
                    <a:lumMod val="75000"/>
                  </a:schemeClr>
                </a:solidFill>
              </a:defRPr>
            </a:lvl3pPr>
            <a:lvl4pPr marL="685800" indent="0">
              <a:buNone/>
              <a:defRPr>
                <a:solidFill>
                  <a:schemeClr val="accent3">
                    <a:lumMod val="75000"/>
                  </a:schemeClr>
                </a:solidFill>
              </a:defRPr>
            </a:lvl4pPr>
            <a:lvl5pPr marL="914400" indent="0">
              <a:buNone/>
              <a:defRPr>
                <a:solidFill>
                  <a:schemeClr val="accent3">
                    <a:lumMod val="75000"/>
                  </a:schemeClr>
                </a:solidFill>
              </a:defRPr>
            </a:lvl5pPr>
          </a:lstStyle>
          <a:p>
            <a:pPr lvl="0"/>
            <a:r>
              <a:rPr lang="en-US"/>
              <a:t>Click to edit Master text styles</a:t>
            </a:r>
          </a:p>
        </p:txBody>
      </p:sp>
      <p:sp>
        <p:nvSpPr>
          <p:cNvPr id="25" name="Slide Number Placeholder 24">
            <a:extLst>
              <a:ext uri="{FF2B5EF4-FFF2-40B4-BE49-F238E27FC236}">
                <a16:creationId xmlns:a16="http://schemas.microsoft.com/office/drawing/2014/main" id="{45504BDC-F496-F24D-8DF4-F36293C83EF7}"/>
              </a:ext>
            </a:extLst>
          </p:cNvPr>
          <p:cNvSpPr>
            <a:spLocks noGrp="1"/>
          </p:cNvSpPr>
          <p:nvPr>
            <p:ph type="sldNum" sz="quarter" idx="14"/>
          </p:nvPr>
        </p:nvSpPr>
        <p:spPr/>
        <p:txBody>
          <a:bodyPr/>
          <a:lstStyle>
            <a:lvl1pPr>
              <a:defRPr>
                <a:solidFill>
                  <a:schemeClr val="bg1"/>
                </a:solidFill>
              </a:defRPr>
            </a:lvl1pPr>
          </a:lstStyle>
          <a:p>
            <a:fld id="{B6FDC2BC-9D21-CA4B-9293-99A3AD770EFC}" type="slidenum">
              <a:rPr lang="en-US" smtClean="0"/>
              <a:pPr/>
              <a:t>‹#›</a:t>
            </a:fld>
            <a:endParaRPr lang="en-US" dirty="0"/>
          </a:p>
        </p:txBody>
      </p:sp>
    </p:spTree>
    <p:extLst>
      <p:ext uri="{BB962C8B-B14F-4D97-AF65-F5344CB8AC3E}">
        <p14:creationId xmlns:p14="http://schemas.microsoft.com/office/powerpoint/2010/main" val="211688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676400"/>
            <a:ext cx="11125200" cy="4648199"/>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3">
            <a:extLst>
              <a:ext uri="{FF2B5EF4-FFF2-40B4-BE49-F238E27FC236}">
                <a16:creationId xmlns:a16="http://schemas.microsoft.com/office/drawing/2014/main" id="{9CD558A3-5780-2041-9181-C06AF9776660}"/>
              </a:ext>
            </a:extLst>
          </p:cNvPr>
          <p:cNvSpPr>
            <a:spLocks noGrp="1"/>
          </p:cNvSpPr>
          <p:nvPr>
            <p:ph type="title"/>
          </p:nvPr>
        </p:nvSpPr>
        <p:spPr>
          <a:xfrm>
            <a:off x="0" y="533401"/>
            <a:ext cx="12192000" cy="914400"/>
          </a:xfrm>
          <a:prstGeom prst="rect">
            <a:avLst/>
          </a:prstGeom>
        </p:spPr>
        <p:txBody>
          <a:bodyPr vert="horz" lIns="548640" tIns="0" rIns="548640" bIns="0" rtlCol="0" anchor="ctr">
            <a:normAutofit/>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124C2941-FB60-B243-B458-C1E9CDB8CDAE}"/>
              </a:ext>
            </a:extLst>
          </p:cNvPr>
          <p:cNvSpPr>
            <a:spLocks noGrp="1"/>
          </p:cNvSpPr>
          <p:nvPr>
            <p:ph type="sldNum" sz="quarter" idx="4"/>
          </p:nvPr>
        </p:nvSpPr>
        <p:spPr>
          <a:xfrm>
            <a:off x="533400" y="6477001"/>
            <a:ext cx="381000" cy="228600"/>
          </a:xfrm>
          <a:prstGeom prst="rect">
            <a:avLst/>
          </a:prstGeom>
        </p:spPr>
        <p:txBody>
          <a:bodyPr vert="horz" lIns="0" tIns="0" rIns="0" bIns="0" rtlCol="0" anchor="t" anchorCtr="0"/>
          <a:lstStyle>
            <a:lvl1pPr algn="l">
              <a:defRPr sz="1000">
                <a:solidFill>
                  <a:schemeClr val="tx1"/>
                </a:solidFill>
              </a:defRPr>
            </a:lvl1pPr>
          </a:lstStyle>
          <a:p>
            <a:fld id="{B6FDC2BC-9D21-CA4B-9293-99A3AD770EFC}" type="slidenum">
              <a:rPr lang="en-US" smtClean="0"/>
              <a:pPr/>
              <a:t>‹#›</a:t>
            </a:fld>
            <a:endParaRPr lang="en-US" dirty="0"/>
          </a:p>
        </p:txBody>
      </p:sp>
    </p:spTree>
    <p:extLst>
      <p:ext uri="{BB962C8B-B14F-4D97-AF65-F5344CB8AC3E}">
        <p14:creationId xmlns:p14="http://schemas.microsoft.com/office/powerpoint/2010/main" val="3424938679"/>
      </p:ext>
    </p:extLst>
  </p:cSld>
  <p:clrMap bg1="lt1" tx1="dk1" bg2="lt2" tx2="dk2" accent1="accent1" accent2="accent2" accent3="accent3" accent4="accent4" accent5="accent5" accent6="accent6" hlink="hlink" folHlink="folHlink"/>
  <p:sldLayoutIdLst>
    <p:sldLayoutId id="2147483961" r:id="rId1"/>
    <p:sldLayoutId id="2147484032" r:id="rId2"/>
    <p:sldLayoutId id="2147484025" r:id="rId3"/>
    <p:sldLayoutId id="2147484026" r:id="rId4"/>
    <p:sldLayoutId id="2147484023" r:id="rId5"/>
    <p:sldLayoutId id="2147484024" r:id="rId6"/>
    <p:sldLayoutId id="2147484033" r:id="rId7"/>
    <p:sldLayoutId id="2147484028" r:id="rId8"/>
    <p:sldLayoutId id="2147484029" r:id="rId9"/>
    <p:sldLayoutId id="2147484030" r:id="rId10"/>
    <p:sldLayoutId id="2147484034" r:id="rId11"/>
    <p:sldLayoutId id="2147484031" r:id="rId12"/>
  </p:sldLayoutIdLst>
  <p:hf hdr="0" dt="0"/>
  <p:txStyles>
    <p:titleStyle>
      <a:lvl1pPr algn="l" defTabSz="914400" rtl="0" eaLnBrk="1" latinLnBrk="0" hangingPunct="1">
        <a:lnSpc>
          <a:spcPct val="90000"/>
        </a:lnSpc>
        <a:spcBef>
          <a:spcPct val="0"/>
        </a:spcBef>
        <a:buNone/>
        <a:defRPr lang="en-US" sz="4000" b="0" kern="1200" cap="none" spc="0" baseline="0" dirty="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Char char="§"/>
        <a:defRPr lang="en-US" sz="2800" kern="1200" dirty="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Clr>
          <a:schemeClr val="tx2"/>
        </a:buClr>
        <a:buFont typeface="Wingdings"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guide id="7" orient="horz" pos="1056" userDrawn="1">
          <p15:clr>
            <a:srgbClr val="F26B43"/>
          </p15:clr>
        </p15:guide>
        <p15:guide id="8" orient="horz" pos="1584" userDrawn="1">
          <p15:clr>
            <a:srgbClr val="F26B43"/>
          </p15:clr>
        </p15:guide>
        <p15:guide id="9" orient="horz" pos="3600" userDrawn="1">
          <p15:clr>
            <a:srgbClr val="F26B43"/>
          </p15:clr>
        </p15:guide>
        <p15:guide id="10" pos="3984" userDrawn="1">
          <p15:clr>
            <a:srgbClr val="F26B43"/>
          </p15:clr>
        </p15:guide>
        <p15:guide id="11" pos="3696" userDrawn="1">
          <p15:clr>
            <a:srgbClr val="F26B43"/>
          </p15:clr>
        </p15:guide>
        <p15:guide id="12" pos="2016" userDrawn="1">
          <p15:clr>
            <a:srgbClr val="F26B43"/>
          </p15:clr>
        </p15:guide>
        <p15:guide id="13" pos="5664" userDrawn="1">
          <p15:clr>
            <a:srgbClr val="F26B43"/>
          </p15:clr>
        </p15:guide>
        <p15:guide id="14" orient="horz" pos="3648" userDrawn="1">
          <p15:clr>
            <a:srgbClr val="F26B43"/>
          </p15:clr>
        </p15:guide>
        <p15:guide id="15" pos="6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jpg"/><Relationship Id="rId5" Type="http://schemas.openxmlformats.org/officeDocument/2006/relationships/hyperlink" Target="https://www.youtube.com/watch?v=-Tmd9mtRvTo" TargetMode="Externa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0.xml"/><Relationship Id="rId1" Type="http://schemas.openxmlformats.org/officeDocument/2006/relationships/video" Target="https://www.youtube.com/embed/XlRxqC0Sze4?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stjude.org/get-involved/school-fundraising-ideas/mathathon.html?sc_cid=ptn72416" TargetMode="External"/><Relationship Id="rId2" Type="http://schemas.openxmlformats.org/officeDocument/2006/relationships/hyperlink" Target="http://www.icivics.org/"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3BA73-6B87-D448-8C9D-3337C4859B37}"/>
              </a:ext>
            </a:extLst>
          </p:cNvPr>
          <p:cNvSpPr>
            <a:spLocks noGrp="1"/>
          </p:cNvSpPr>
          <p:nvPr>
            <p:ph type="ctrTitle"/>
          </p:nvPr>
        </p:nvSpPr>
        <p:spPr>
          <a:xfrm>
            <a:off x="2493380" y="3052477"/>
            <a:ext cx="9165220" cy="2659190"/>
          </a:xfrm>
        </p:spPr>
        <p:txBody>
          <a:bodyPr/>
          <a:lstStyle/>
          <a:p>
            <a:pPr lvl="0">
              <a:spcBef>
                <a:spcPts val="0"/>
              </a:spcBef>
              <a:buClr>
                <a:schemeClr val="lt1"/>
              </a:buClr>
              <a:buSzPts val="5400"/>
            </a:pPr>
            <a:r>
              <a:rPr lang="en-US" sz="4800" dirty="0"/>
              <a:t>CULTURALLY RESPONSIVE–</a:t>
            </a:r>
            <a:br>
              <a:rPr lang="en-US" sz="4800" dirty="0"/>
            </a:br>
            <a:r>
              <a:rPr lang="en-US" sz="4800" dirty="0"/>
              <a:t>SUSTAINING EDUCATION IN </a:t>
            </a:r>
            <a:br>
              <a:rPr lang="en-US" sz="4800" dirty="0"/>
            </a:br>
            <a:r>
              <a:rPr lang="en-US" sz="4800" dirty="0"/>
              <a:t>REMOTE AND HYBRID ENVIRONMENTS</a:t>
            </a:r>
          </a:p>
        </p:txBody>
      </p:sp>
      <p:sp>
        <p:nvSpPr>
          <p:cNvPr id="3" name="Content Placeholder 2">
            <a:extLst>
              <a:ext uri="{FF2B5EF4-FFF2-40B4-BE49-F238E27FC236}">
                <a16:creationId xmlns:a16="http://schemas.microsoft.com/office/drawing/2014/main" id="{89DCF68A-D710-B045-80F8-322FE15BB796}"/>
              </a:ext>
            </a:extLst>
          </p:cNvPr>
          <p:cNvSpPr>
            <a:spLocks noGrp="1"/>
          </p:cNvSpPr>
          <p:nvPr>
            <p:ph sz="quarter" idx="10"/>
          </p:nvPr>
        </p:nvSpPr>
        <p:spPr>
          <a:xfrm>
            <a:off x="2493963" y="5730766"/>
            <a:ext cx="9164637" cy="738664"/>
          </a:xfrm>
        </p:spPr>
        <p:txBody>
          <a:bodyPr/>
          <a:lstStyle/>
          <a:p>
            <a:r>
              <a:rPr lang="en-US" dirty="0"/>
              <a:t>Module 4 – Identifying Inclusive Curriculum and Assessment</a:t>
            </a:r>
          </a:p>
        </p:txBody>
      </p:sp>
    </p:spTree>
    <p:extLst>
      <p:ext uri="{BB962C8B-B14F-4D97-AF65-F5344CB8AC3E}">
        <p14:creationId xmlns:p14="http://schemas.microsoft.com/office/powerpoint/2010/main" val="118786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6D354-5EF7-7F49-9F0E-B840686F6F76}"/>
              </a:ext>
            </a:extLst>
          </p:cNvPr>
          <p:cNvSpPr>
            <a:spLocks noGrp="1"/>
          </p:cNvSpPr>
          <p:nvPr>
            <p:ph type="title"/>
          </p:nvPr>
        </p:nvSpPr>
        <p:spPr>
          <a:solidFill>
            <a:schemeClr val="bg2">
              <a:lumMod val="75000"/>
            </a:schemeClr>
          </a:solidFill>
        </p:spPr>
        <p:txBody>
          <a:bodyPr/>
          <a:lstStyle/>
          <a:p>
            <a:r>
              <a:rPr lang="en-US" dirty="0"/>
              <a:t>Learning Objectives</a:t>
            </a:r>
          </a:p>
        </p:txBody>
      </p:sp>
      <p:sp>
        <p:nvSpPr>
          <p:cNvPr id="4" name="Content Placeholder 3">
            <a:extLst>
              <a:ext uri="{FF2B5EF4-FFF2-40B4-BE49-F238E27FC236}">
                <a16:creationId xmlns:a16="http://schemas.microsoft.com/office/drawing/2014/main" id="{B422899D-33FB-9642-9BBD-CB7BC6975DCE}"/>
              </a:ext>
            </a:extLst>
          </p:cNvPr>
          <p:cNvSpPr>
            <a:spLocks noGrp="1"/>
          </p:cNvSpPr>
          <p:nvPr>
            <p:ph sz="quarter" idx="11"/>
          </p:nvPr>
        </p:nvSpPr>
        <p:spPr>
          <a:xfrm>
            <a:off x="533400" y="1676399"/>
            <a:ext cx="11125200" cy="4648199"/>
          </a:xfrm>
        </p:spPr>
        <p:txBody>
          <a:bodyPr>
            <a:noAutofit/>
          </a:bodyPr>
          <a:lstStyle/>
          <a:p>
            <a:r>
              <a:rPr lang="en-US" sz="2200" b="1" dirty="0"/>
              <a:t>“Student Advocates” </a:t>
            </a:r>
            <a:r>
              <a:rPr lang="en-US" sz="2200" dirty="0"/>
              <a:t>— Our learning environments should build up efficacious students who are agents of change for their communities. How are we positioning students to achieve this in our remote and hybrid learning environments?</a:t>
            </a:r>
          </a:p>
          <a:p>
            <a:r>
              <a:rPr lang="en-US" sz="2200" b="1" dirty="0"/>
              <a:t>“Self-Identity” </a:t>
            </a:r>
            <a:r>
              <a:rPr lang="en-US" sz="2200" dirty="0"/>
              <a:t>— In order for our remote and hybrid learning environments to build up efficacious students, we must first empower them. How are students positively represented in curriculum and assessments? How are students learning more about who they are as remote learners?</a:t>
            </a:r>
          </a:p>
          <a:p>
            <a:r>
              <a:rPr lang="en-US" sz="2200" b="1" dirty="0"/>
              <a:t>“Risk-Taking and Change” </a:t>
            </a:r>
            <a:r>
              <a:rPr lang="en-US" sz="2200" dirty="0"/>
              <a:t>— For our students to be advocates for change, they need to be engaged not only with the curriculum but with their communities. Teaching through PBLs, integrating service learning, and more allows students to feel a greater connection to the content presented. </a:t>
            </a:r>
          </a:p>
        </p:txBody>
      </p:sp>
      <p:sp>
        <p:nvSpPr>
          <p:cNvPr id="7" name="Slide Number Placeholder 6">
            <a:extLst>
              <a:ext uri="{FF2B5EF4-FFF2-40B4-BE49-F238E27FC236}">
                <a16:creationId xmlns:a16="http://schemas.microsoft.com/office/drawing/2014/main" id="{240571FB-C462-AD45-B010-7AD15592BDCF}"/>
              </a:ext>
            </a:extLst>
          </p:cNvPr>
          <p:cNvSpPr>
            <a:spLocks noGrp="1"/>
          </p:cNvSpPr>
          <p:nvPr>
            <p:ph type="sldNum" sz="quarter" idx="14"/>
          </p:nvPr>
        </p:nvSpPr>
        <p:spPr/>
        <p:txBody>
          <a:bodyPr/>
          <a:lstStyle/>
          <a:p>
            <a:fld id="{B6FDC2BC-9D21-CA4B-9293-99A3AD770EFC}" type="slidenum">
              <a:rPr lang="en-US" smtClean="0"/>
              <a:t>10</a:t>
            </a:fld>
            <a:endParaRPr lang="en-US" dirty="0"/>
          </a:p>
        </p:txBody>
      </p:sp>
    </p:spTree>
    <p:extLst>
      <p:ext uri="{BB962C8B-B14F-4D97-AF65-F5344CB8AC3E}">
        <p14:creationId xmlns:p14="http://schemas.microsoft.com/office/powerpoint/2010/main" val="341001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A3D420-9E0C-1742-AE99-A500C26D5F32}"/>
              </a:ext>
            </a:extLst>
          </p:cNvPr>
          <p:cNvSpPr>
            <a:spLocks noGrp="1"/>
          </p:cNvSpPr>
          <p:nvPr>
            <p:ph type="title"/>
          </p:nvPr>
        </p:nvSpPr>
        <p:spPr/>
        <p:txBody>
          <a:bodyPr/>
          <a:lstStyle/>
          <a:p>
            <a:r>
              <a:rPr lang="en-US" dirty="0"/>
              <a:t>Student Advocates</a:t>
            </a:r>
          </a:p>
        </p:txBody>
      </p:sp>
      <p:sp>
        <p:nvSpPr>
          <p:cNvPr id="7" name="Slide Number Placeholder 6">
            <a:extLst>
              <a:ext uri="{FF2B5EF4-FFF2-40B4-BE49-F238E27FC236}">
                <a16:creationId xmlns:a16="http://schemas.microsoft.com/office/drawing/2014/main" id="{5E9CD5AA-135F-054B-BFD2-7CF2A7B53E23}"/>
              </a:ext>
            </a:extLst>
          </p:cNvPr>
          <p:cNvSpPr>
            <a:spLocks noGrp="1"/>
          </p:cNvSpPr>
          <p:nvPr>
            <p:ph type="sldNum" sz="quarter" idx="10"/>
          </p:nvPr>
        </p:nvSpPr>
        <p:spPr/>
        <p:txBody>
          <a:bodyPr/>
          <a:lstStyle/>
          <a:p>
            <a:fld id="{B6FDC2BC-9D21-CA4B-9293-99A3AD770EFC}" type="slidenum">
              <a:rPr lang="en-US" smtClean="0"/>
              <a:t>11</a:t>
            </a:fld>
            <a:endParaRPr lang="en-US" dirty="0"/>
          </a:p>
        </p:txBody>
      </p:sp>
    </p:spTree>
    <p:extLst>
      <p:ext uri="{BB962C8B-B14F-4D97-AF65-F5344CB8AC3E}">
        <p14:creationId xmlns:p14="http://schemas.microsoft.com/office/powerpoint/2010/main" val="2818403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6D354-5EF7-7F49-9F0E-B840686F6F76}"/>
              </a:ext>
            </a:extLst>
          </p:cNvPr>
          <p:cNvSpPr>
            <a:spLocks noGrp="1"/>
          </p:cNvSpPr>
          <p:nvPr>
            <p:ph type="title"/>
          </p:nvPr>
        </p:nvSpPr>
        <p:spPr>
          <a:solidFill>
            <a:schemeClr val="bg2">
              <a:lumMod val="75000"/>
            </a:schemeClr>
          </a:solidFill>
        </p:spPr>
        <p:txBody>
          <a:bodyPr/>
          <a:lstStyle/>
          <a:p>
            <a:r>
              <a:rPr lang="en-US" dirty="0"/>
              <a:t>Student Advocates – Definitions </a:t>
            </a:r>
          </a:p>
        </p:txBody>
      </p:sp>
      <p:sp>
        <p:nvSpPr>
          <p:cNvPr id="4" name="Content Placeholder 3">
            <a:extLst>
              <a:ext uri="{FF2B5EF4-FFF2-40B4-BE49-F238E27FC236}">
                <a16:creationId xmlns:a16="http://schemas.microsoft.com/office/drawing/2014/main" id="{B422899D-33FB-9642-9BBD-CB7BC6975DCE}"/>
              </a:ext>
            </a:extLst>
          </p:cNvPr>
          <p:cNvSpPr>
            <a:spLocks noGrp="1"/>
          </p:cNvSpPr>
          <p:nvPr>
            <p:ph sz="quarter" idx="11"/>
          </p:nvPr>
        </p:nvSpPr>
        <p:spPr>
          <a:xfrm>
            <a:off x="533400" y="1676399"/>
            <a:ext cx="11125200" cy="4648199"/>
          </a:xfrm>
        </p:spPr>
        <p:txBody>
          <a:bodyPr>
            <a:noAutofit/>
          </a:bodyPr>
          <a:lstStyle/>
          <a:p>
            <a:r>
              <a:rPr lang="en-US" sz="2200" b="1" dirty="0"/>
              <a:t>Supporting Self-Advocacy and Self-Awareness</a:t>
            </a:r>
            <a:r>
              <a:rPr lang="en-US" sz="2200" dirty="0"/>
              <a:t> — To explore the role self-awareness plays in opportunities for students to advocate for themselves and others in remote and hybrid learning environments. This includes an e-text to read, a reflection and take action activity.</a:t>
            </a:r>
          </a:p>
          <a:p>
            <a:r>
              <a:rPr lang="en-US" sz="2200" b="1" dirty="0"/>
              <a:t>Power and Privilege</a:t>
            </a:r>
            <a:r>
              <a:rPr lang="en-US" sz="2200" dirty="0"/>
              <a:t> — To define and reflect upon the term privilege and how it can be reflected in our curriculum and assessments. This includes a video, a reflection and a collaborative activity.</a:t>
            </a:r>
          </a:p>
          <a:p>
            <a:r>
              <a:rPr lang="en-US" sz="2200" b="1" dirty="0"/>
              <a:t>Multicultural Education in Remote and Hybrid Learning Environments</a:t>
            </a:r>
            <a:r>
              <a:rPr lang="en-US" sz="2200" dirty="0"/>
              <a:t> — To understand and implement a framework for multicultural education within a curriculum that uplifts traditionally marginalized voices, offers diverse perspectives, and empowers all remote and hybrid learners. This includes a video, a reflection and a design activity.</a:t>
            </a:r>
          </a:p>
        </p:txBody>
      </p:sp>
      <p:sp>
        <p:nvSpPr>
          <p:cNvPr id="5" name="Rectangle 4" descr="Outline surrounding the &quot;Power and Privelege&quot; list item">
            <a:extLst>
              <a:ext uri="{FF2B5EF4-FFF2-40B4-BE49-F238E27FC236}">
                <a16:creationId xmlns:a16="http://schemas.microsoft.com/office/drawing/2014/main" id="{FE040EFB-27BA-F24A-971B-2B03122F6EB8}"/>
              </a:ext>
            </a:extLst>
          </p:cNvPr>
          <p:cNvSpPr/>
          <p:nvPr/>
        </p:nvSpPr>
        <p:spPr>
          <a:xfrm>
            <a:off x="381000" y="3102429"/>
            <a:ext cx="11430000" cy="11647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240571FB-C462-AD45-B010-7AD15592BDCF}"/>
              </a:ext>
            </a:extLst>
          </p:cNvPr>
          <p:cNvSpPr>
            <a:spLocks noGrp="1"/>
          </p:cNvSpPr>
          <p:nvPr>
            <p:ph type="sldNum" sz="quarter" idx="14"/>
          </p:nvPr>
        </p:nvSpPr>
        <p:spPr/>
        <p:txBody>
          <a:bodyPr/>
          <a:lstStyle/>
          <a:p>
            <a:fld id="{B6FDC2BC-9D21-CA4B-9293-99A3AD770EFC}" type="slidenum">
              <a:rPr lang="en-US" smtClean="0"/>
              <a:t>12</a:t>
            </a:fld>
            <a:endParaRPr lang="en-US" dirty="0"/>
          </a:p>
        </p:txBody>
      </p:sp>
    </p:spTree>
    <p:extLst>
      <p:ext uri="{BB962C8B-B14F-4D97-AF65-F5344CB8AC3E}">
        <p14:creationId xmlns:p14="http://schemas.microsoft.com/office/powerpoint/2010/main" val="102593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D745-A1C2-D74B-832E-84ED83701A4F}"/>
              </a:ext>
            </a:extLst>
          </p:cNvPr>
          <p:cNvSpPr>
            <a:spLocks noGrp="1"/>
          </p:cNvSpPr>
          <p:nvPr>
            <p:ph type="title"/>
          </p:nvPr>
        </p:nvSpPr>
        <p:spPr>
          <a:solidFill>
            <a:schemeClr val="bg2">
              <a:lumMod val="75000"/>
            </a:schemeClr>
          </a:solidFill>
        </p:spPr>
        <p:txBody>
          <a:bodyPr/>
          <a:lstStyle/>
          <a:p>
            <a:r>
              <a:rPr lang="en-US" dirty="0"/>
              <a:t>Power and Privilege (20 – 30 min)</a:t>
            </a:r>
          </a:p>
        </p:txBody>
      </p:sp>
      <p:pic>
        <p:nvPicPr>
          <p:cNvPr id="8" name="Google Shape;150;gbad2491fd9_0_0" descr="target with arrow icon">
            <a:extLst>
              <a:ext uri="{FF2B5EF4-FFF2-40B4-BE49-F238E27FC236}">
                <a16:creationId xmlns:a16="http://schemas.microsoft.com/office/drawing/2014/main" id="{5E5D9676-ECF1-534F-ACBD-1E441885F8D2}"/>
              </a:ext>
            </a:extLst>
          </p:cNvPr>
          <p:cNvPicPr preferRelativeResize="0"/>
          <p:nvPr/>
        </p:nvPicPr>
        <p:blipFill rotWithShape="1">
          <a:blip r:embed="rId3">
            <a:alphaModFix/>
          </a:blip>
          <a:srcRect/>
          <a:stretch/>
        </p:blipFill>
        <p:spPr>
          <a:xfrm>
            <a:off x="381000" y="1524000"/>
            <a:ext cx="863600" cy="787400"/>
          </a:xfrm>
          <a:prstGeom prst="rect">
            <a:avLst/>
          </a:prstGeom>
          <a:noFill/>
          <a:ln>
            <a:noFill/>
          </a:ln>
        </p:spPr>
      </p:pic>
      <p:sp>
        <p:nvSpPr>
          <p:cNvPr id="3" name="Content Placeholder 2">
            <a:extLst>
              <a:ext uri="{FF2B5EF4-FFF2-40B4-BE49-F238E27FC236}">
                <a16:creationId xmlns:a16="http://schemas.microsoft.com/office/drawing/2014/main" id="{2966B292-8031-0945-B0CB-6B3D56F9B655}"/>
              </a:ext>
            </a:extLst>
          </p:cNvPr>
          <p:cNvSpPr>
            <a:spLocks noGrp="1"/>
          </p:cNvSpPr>
          <p:nvPr>
            <p:ph sz="quarter" idx="10"/>
          </p:nvPr>
        </p:nvSpPr>
        <p:spPr>
          <a:xfrm>
            <a:off x="1244600" y="1676400"/>
            <a:ext cx="4622800" cy="492443"/>
          </a:xfrm>
        </p:spPr>
        <p:txBody>
          <a:bodyPr/>
          <a:lstStyle/>
          <a:p>
            <a:r>
              <a:rPr lang="en-US" dirty="0"/>
              <a:t>Goal:</a:t>
            </a:r>
          </a:p>
        </p:txBody>
      </p:sp>
      <p:sp>
        <p:nvSpPr>
          <p:cNvPr id="4" name="Content Placeholder 3">
            <a:extLst>
              <a:ext uri="{FF2B5EF4-FFF2-40B4-BE49-F238E27FC236}">
                <a16:creationId xmlns:a16="http://schemas.microsoft.com/office/drawing/2014/main" id="{709C85E0-0245-4D4D-8C79-45D7DC5D8220}"/>
              </a:ext>
            </a:extLst>
          </p:cNvPr>
          <p:cNvSpPr>
            <a:spLocks noGrp="1"/>
          </p:cNvSpPr>
          <p:nvPr>
            <p:ph sz="quarter" idx="11"/>
          </p:nvPr>
        </p:nvSpPr>
        <p:spPr/>
        <p:txBody>
          <a:bodyPr/>
          <a:lstStyle/>
          <a:p>
            <a:pPr marL="0" indent="0">
              <a:buNone/>
            </a:pPr>
            <a:r>
              <a:rPr lang="en-US" dirty="0"/>
              <a:t>To define and reflect upon the term </a:t>
            </a:r>
            <a:r>
              <a:rPr lang="en-US" i="1" dirty="0"/>
              <a:t>privilege</a:t>
            </a:r>
            <a:r>
              <a:rPr lang="en-US" dirty="0"/>
              <a:t> and how it can be reflected in our curriculum and assessments.</a:t>
            </a:r>
          </a:p>
        </p:txBody>
      </p:sp>
      <p:pic>
        <p:nvPicPr>
          <p:cNvPr id="9" name="Picture 8" descr="illustration of a red button on a white background with the word &quot;power&quot; written on it">
            <a:extLst>
              <a:ext uri="{FF2B5EF4-FFF2-40B4-BE49-F238E27FC236}">
                <a16:creationId xmlns:a16="http://schemas.microsoft.com/office/drawing/2014/main" id="{F612F5D0-FDC2-944A-99C7-00B075451A21}"/>
              </a:ext>
            </a:extLst>
          </p:cNvPr>
          <p:cNvPicPr>
            <a:picLocks noChangeAspect="1"/>
          </p:cNvPicPr>
          <p:nvPr/>
        </p:nvPicPr>
        <p:blipFill>
          <a:blip r:embed="rId4"/>
          <a:stretch>
            <a:fillRect/>
          </a:stretch>
        </p:blipFill>
        <p:spPr>
          <a:xfrm>
            <a:off x="7758956" y="1524000"/>
            <a:ext cx="2530783" cy="2451583"/>
          </a:xfrm>
          <a:prstGeom prst="rect">
            <a:avLst/>
          </a:prstGeom>
        </p:spPr>
      </p:pic>
      <p:pic>
        <p:nvPicPr>
          <p:cNvPr id="10" name="Picture 9" descr="illustration of a red wax seal with the word &quot;PRIVILEGE&quot; written on top in bold, gold letters">
            <a:hlinkClick r:id="rId5"/>
            <a:extLst>
              <a:ext uri="{FF2B5EF4-FFF2-40B4-BE49-F238E27FC236}">
                <a16:creationId xmlns:a16="http://schemas.microsoft.com/office/drawing/2014/main" id="{A803CAB2-2FB3-614B-AB34-3283BDF86EFE}"/>
              </a:ext>
            </a:extLst>
          </p:cNvPr>
          <p:cNvPicPr>
            <a:picLocks noChangeAspect="1"/>
          </p:cNvPicPr>
          <p:nvPr/>
        </p:nvPicPr>
        <p:blipFill>
          <a:blip r:embed="rId6"/>
          <a:stretch>
            <a:fillRect/>
          </a:stretch>
        </p:blipFill>
        <p:spPr>
          <a:xfrm>
            <a:off x="9067800" y="3860307"/>
            <a:ext cx="2758966" cy="2758966"/>
          </a:xfrm>
          <a:prstGeom prst="rect">
            <a:avLst/>
          </a:prstGeom>
        </p:spPr>
      </p:pic>
      <p:sp>
        <p:nvSpPr>
          <p:cNvPr id="7" name="Slide Number Placeholder 6">
            <a:extLst>
              <a:ext uri="{FF2B5EF4-FFF2-40B4-BE49-F238E27FC236}">
                <a16:creationId xmlns:a16="http://schemas.microsoft.com/office/drawing/2014/main" id="{21EC03FE-4BDF-C848-82E4-B125D47E8E6C}"/>
              </a:ext>
            </a:extLst>
          </p:cNvPr>
          <p:cNvSpPr>
            <a:spLocks noGrp="1"/>
          </p:cNvSpPr>
          <p:nvPr>
            <p:ph type="sldNum" sz="quarter" idx="14"/>
          </p:nvPr>
        </p:nvSpPr>
        <p:spPr/>
        <p:txBody>
          <a:bodyPr/>
          <a:lstStyle/>
          <a:p>
            <a:fld id="{B6FDC2BC-9D21-CA4B-9293-99A3AD770EFC}" type="slidenum">
              <a:rPr lang="en-US" smtClean="0"/>
              <a:t>13</a:t>
            </a:fld>
            <a:endParaRPr lang="en-US" dirty="0"/>
          </a:p>
        </p:txBody>
      </p:sp>
    </p:spTree>
    <p:extLst>
      <p:ext uri="{BB962C8B-B14F-4D97-AF65-F5344CB8AC3E}">
        <p14:creationId xmlns:p14="http://schemas.microsoft.com/office/powerpoint/2010/main" val="2807525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7BBEAD-4D56-7744-87F9-2E345278D4E4}"/>
              </a:ext>
            </a:extLst>
          </p:cNvPr>
          <p:cNvSpPr>
            <a:spLocks noGrp="1"/>
          </p:cNvSpPr>
          <p:nvPr>
            <p:ph type="sldNum" sz="quarter" idx="10"/>
          </p:nvPr>
        </p:nvSpPr>
        <p:spPr/>
        <p:txBody>
          <a:bodyPr/>
          <a:lstStyle/>
          <a:p>
            <a:fld id="{B6FDC2BC-9D21-CA4B-9293-99A3AD770EFC}" type="slidenum">
              <a:rPr lang="en-US" smtClean="0"/>
              <a:pPr/>
              <a:t>14</a:t>
            </a:fld>
            <a:endParaRPr lang="en-US" dirty="0"/>
          </a:p>
        </p:txBody>
      </p:sp>
      <p:pic>
        <p:nvPicPr>
          <p:cNvPr id="5" name="Online Media 4" descr="Understanding My Privilege | Sue Borrego | TEDxPasadenaWomen">
            <a:hlinkClick r:id="" action="ppaction://media"/>
            <a:extLst>
              <a:ext uri="{FF2B5EF4-FFF2-40B4-BE49-F238E27FC236}">
                <a16:creationId xmlns:a16="http://schemas.microsoft.com/office/drawing/2014/main" id="{D7CE23F3-A0AB-7347-B0E1-24772421B8FA}"/>
              </a:ext>
            </a:extLst>
          </p:cNvPr>
          <p:cNvPicPr>
            <a:picLocks noRot="1" noChangeAspect="1"/>
          </p:cNvPicPr>
          <p:nvPr>
            <a:videoFile r:link="rId1"/>
          </p:nvPr>
        </p:nvPicPr>
        <p:blipFill>
          <a:blip r:embed="rId3"/>
          <a:stretch>
            <a:fillRect/>
          </a:stretch>
        </p:blipFill>
        <p:spPr>
          <a:xfrm>
            <a:off x="723900" y="561358"/>
            <a:ext cx="10150942" cy="5735283"/>
          </a:xfrm>
          <a:prstGeom prst="rect">
            <a:avLst/>
          </a:prstGeom>
        </p:spPr>
      </p:pic>
    </p:spTree>
    <p:extLst>
      <p:ext uri="{BB962C8B-B14F-4D97-AF65-F5344CB8AC3E}">
        <p14:creationId xmlns:p14="http://schemas.microsoft.com/office/powerpoint/2010/main" val="236799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E5F7B0-A589-6E4D-A15E-BBE1D5747055}"/>
              </a:ext>
            </a:extLst>
          </p:cNvPr>
          <p:cNvSpPr>
            <a:spLocks noGrp="1"/>
          </p:cNvSpPr>
          <p:nvPr>
            <p:ph type="title"/>
          </p:nvPr>
        </p:nvSpPr>
        <p:spPr/>
        <p:txBody>
          <a:bodyPr/>
          <a:lstStyle/>
          <a:p>
            <a:r>
              <a:rPr lang="en-US" dirty="0"/>
              <a:t>Stop and Think (BOR Discussion) 15 minutes</a:t>
            </a:r>
          </a:p>
        </p:txBody>
      </p:sp>
      <p:sp>
        <p:nvSpPr>
          <p:cNvPr id="10" name="Content Placeholder 9">
            <a:extLst>
              <a:ext uri="{FF2B5EF4-FFF2-40B4-BE49-F238E27FC236}">
                <a16:creationId xmlns:a16="http://schemas.microsoft.com/office/drawing/2014/main" id="{32C7F06B-4146-1F46-8EA7-635FC52ECFA9}"/>
              </a:ext>
            </a:extLst>
          </p:cNvPr>
          <p:cNvSpPr>
            <a:spLocks noGrp="1"/>
          </p:cNvSpPr>
          <p:nvPr>
            <p:ph sz="quarter" idx="11"/>
          </p:nvPr>
        </p:nvSpPr>
        <p:spPr>
          <a:xfrm>
            <a:off x="6324600" y="533400"/>
            <a:ext cx="5334000" cy="5791200"/>
          </a:xfrm>
        </p:spPr>
        <p:txBody>
          <a:bodyPr>
            <a:normAutofit/>
          </a:bodyPr>
          <a:lstStyle/>
          <a:p>
            <a:pPr marL="514350" indent="-514350">
              <a:buFont typeface="+mj-lt"/>
              <a:buAutoNum type="arabicPeriod"/>
            </a:pPr>
            <a:r>
              <a:rPr lang="en-US" dirty="0"/>
              <a:t>How would you define the concept of racial privilege? </a:t>
            </a:r>
            <a:br>
              <a:rPr lang="en-US" dirty="0"/>
            </a:br>
            <a:r>
              <a:rPr lang="en-US" dirty="0"/>
              <a:t>(T, SL, DL)</a:t>
            </a:r>
          </a:p>
          <a:p>
            <a:pPr marL="514350" indent="-514350">
              <a:buFont typeface="+mj-lt"/>
              <a:buAutoNum type="arabicPeriod"/>
            </a:pPr>
            <a:r>
              <a:rPr lang="en-US" dirty="0"/>
              <a:t>Why is it important to have </a:t>
            </a:r>
            <a:br>
              <a:rPr lang="en-US" dirty="0"/>
            </a:br>
            <a:r>
              <a:rPr lang="en-US" dirty="0"/>
              <a:t>high-quality representation in our curriculum and assessment? </a:t>
            </a:r>
            <a:br>
              <a:rPr lang="en-US" dirty="0"/>
            </a:br>
            <a:r>
              <a:rPr lang="en-US" dirty="0"/>
              <a:t>(T, SL, DL)</a:t>
            </a:r>
          </a:p>
          <a:p>
            <a:pPr marL="514350" indent="-514350">
              <a:buFont typeface="+mj-lt"/>
              <a:buAutoNum type="arabicPeriod"/>
            </a:pPr>
            <a:r>
              <a:rPr lang="en-US" dirty="0"/>
              <a:t>How do unconscious media messages affirm or disaffirm each of us? </a:t>
            </a:r>
            <a:br>
              <a:rPr lang="en-US" dirty="0"/>
            </a:br>
            <a:r>
              <a:rPr lang="en-US" dirty="0"/>
              <a:t>(T, SL, DL)</a:t>
            </a:r>
          </a:p>
        </p:txBody>
      </p:sp>
      <p:sp>
        <p:nvSpPr>
          <p:cNvPr id="7" name="Slide Number Placeholder 6">
            <a:extLst>
              <a:ext uri="{FF2B5EF4-FFF2-40B4-BE49-F238E27FC236}">
                <a16:creationId xmlns:a16="http://schemas.microsoft.com/office/drawing/2014/main" id="{EA3D06CE-2DD5-1F4B-AC2E-93B80E3CF232}"/>
              </a:ext>
            </a:extLst>
          </p:cNvPr>
          <p:cNvSpPr>
            <a:spLocks noGrp="1"/>
          </p:cNvSpPr>
          <p:nvPr>
            <p:ph type="sldNum" sz="quarter" idx="14"/>
          </p:nvPr>
        </p:nvSpPr>
        <p:spPr/>
        <p:txBody>
          <a:bodyPr/>
          <a:lstStyle/>
          <a:p>
            <a:fld id="{B6FDC2BC-9D21-CA4B-9293-99A3AD770EFC}" type="slidenum">
              <a:rPr lang="en-US" smtClean="0"/>
              <a:t>15</a:t>
            </a:fld>
            <a:endParaRPr lang="en-US" dirty="0"/>
          </a:p>
        </p:txBody>
      </p:sp>
    </p:spTree>
    <p:extLst>
      <p:ext uri="{BB962C8B-B14F-4D97-AF65-F5344CB8AC3E}">
        <p14:creationId xmlns:p14="http://schemas.microsoft.com/office/powerpoint/2010/main" val="2818773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A3D420-9E0C-1742-AE99-A500C26D5F32}"/>
              </a:ext>
            </a:extLst>
          </p:cNvPr>
          <p:cNvSpPr>
            <a:spLocks noGrp="1"/>
          </p:cNvSpPr>
          <p:nvPr>
            <p:ph type="title"/>
          </p:nvPr>
        </p:nvSpPr>
        <p:spPr>
          <a:xfrm>
            <a:off x="990600" y="2527852"/>
            <a:ext cx="8001000" cy="664797"/>
          </a:xfrm>
        </p:spPr>
        <p:txBody>
          <a:bodyPr/>
          <a:lstStyle/>
          <a:p>
            <a:r>
              <a:rPr lang="en-US" dirty="0"/>
              <a:t>Self-Identity</a:t>
            </a:r>
          </a:p>
        </p:txBody>
      </p:sp>
      <p:sp>
        <p:nvSpPr>
          <p:cNvPr id="7" name="Slide Number Placeholder 6">
            <a:extLst>
              <a:ext uri="{FF2B5EF4-FFF2-40B4-BE49-F238E27FC236}">
                <a16:creationId xmlns:a16="http://schemas.microsoft.com/office/drawing/2014/main" id="{5E9CD5AA-135F-054B-BFD2-7CF2A7B53E23}"/>
              </a:ext>
            </a:extLst>
          </p:cNvPr>
          <p:cNvSpPr>
            <a:spLocks noGrp="1"/>
          </p:cNvSpPr>
          <p:nvPr>
            <p:ph type="sldNum" sz="quarter" idx="10"/>
          </p:nvPr>
        </p:nvSpPr>
        <p:spPr/>
        <p:txBody>
          <a:bodyPr/>
          <a:lstStyle/>
          <a:p>
            <a:fld id="{B6FDC2BC-9D21-CA4B-9293-99A3AD770EFC}" type="slidenum">
              <a:rPr lang="en-US" smtClean="0"/>
              <a:t>16</a:t>
            </a:fld>
            <a:endParaRPr lang="en-US" dirty="0"/>
          </a:p>
        </p:txBody>
      </p:sp>
    </p:spTree>
    <p:extLst>
      <p:ext uri="{BB962C8B-B14F-4D97-AF65-F5344CB8AC3E}">
        <p14:creationId xmlns:p14="http://schemas.microsoft.com/office/powerpoint/2010/main" val="4098041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6D354-5EF7-7F49-9F0E-B840686F6F76}"/>
              </a:ext>
            </a:extLst>
          </p:cNvPr>
          <p:cNvSpPr>
            <a:spLocks noGrp="1"/>
          </p:cNvSpPr>
          <p:nvPr>
            <p:ph type="title"/>
          </p:nvPr>
        </p:nvSpPr>
        <p:spPr>
          <a:solidFill>
            <a:schemeClr val="bg2">
              <a:lumMod val="75000"/>
            </a:schemeClr>
          </a:solidFill>
        </p:spPr>
        <p:txBody>
          <a:bodyPr/>
          <a:lstStyle/>
          <a:p>
            <a:r>
              <a:rPr lang="en-US" dirty="0"/>
              <a:t>Self-Identity – Definitions</a:t>
            </a:r>
          </a:p>
        </p:txBody>
      </p:sp>
      <p:sp>
        <p:nvSpPr>
          <p:cNvPr id="4" name="Content Placeholder 3">
            <a:extLst>
              <a:ext uri="{FF2B5EF4-FFF2-40B4-BE49-F238E27FC236}">
                <a16:creationId xmlns:a16="http://schemas.microsoft.com/office/drawing/2014/main" id="{B422899D-33FB-9642-9BBD-CB7BC6975DCE}"/>
              </a:ext>
            </a:extLst>
          </p:cNvPr>
          <p:cNvSpPr>
            <a:spLocks noGrp="1"/>
          </p:cNvSpPr>
          <p:nvPr>
            <p:ph sz="quarter" idx="11"/>
          </p:nvPr>
        </p:nvSpPr>
        <p:spPr>
          <a:xfrm>
            <a:off x="533400" y="1676399"/>
            <a:ext cx="11201400" cy="4648199"/>
          </a:xfrm>
        </p:spPr>
        <p:txBody>
          <a:bodyPr>
            <a:normAutofit fontScale="92500"/>
          </a:bodyPr>
          <a:lstStyle/>
          <a:p>
            <a:r>
              <a:rPr lang="en-US" sz="2200" b="1" dirty="0"/>
              <a:t>Exploring Multiple Perspectives</a:t>
            </a:r>
            <a:r>
              <a:rPr lang="en-US" sz="2200" dirty="0"/>
              <a:t> — To synthesize strategies for creating a remote and hybrid classroom where all learners can share and understand multiple perspectives of one another’s life experiences. This includes a video, a reflection, collaboration and a design activity.</a:t>
            </a:r>
          </a:p>
          <a:p>
            <a:r>
              <a:rPr lang="en-US" sz="2200" b="1" dirty="0"/>
              <a:t>The PBL-SEL Connection</a:t>
            </a:r>
            <a:r>
              <a:rPr lang="en-US" sz="2200" dirty="0"/>
              <a:t> — To explore a variety of ways in which students can build self-awareness and identity affirming activities through the PBL approach. This includes an e-text and a design activity. </a:t>
            </a:r>
          </a:p>
          <a:p>
            <a:r>
              <a:rPr lang="en-US" sz="2200" b="1" dirty="0"/>
              <a:t>Asset-Based Assessments and Actionable Feedback</a:t>
            </a:r>
            <a:r>
              <a:rPr lang="en-US" sz="2200" dirty="0"/>
              <a:t> — To explore actionable feedback and equitable representation in assessments to support and prioritize asset-based research on academic achievement. This includes a website exploration, a reflection and a take action activity.</a:t>
            </a:r>
          </a:p>
          <a:p>
            <a:r>
              <a:rPr lang="en-US" sz="2200" b="1" dirty="0"/>
              <a:t>Representative Curriculum</a:t>
            </a:r>
            <a:r>
              <a:rPr lang="en-US" sz="2200" dirty="0"/>
              <a:t> — To review curriculum and additional remote and hybrid resources through a critical, culturally responsive lens. This includes a website exploration and a take </a:t>
            </a:r>
            <a:br>
              <a:rPr lang="en-US" sz="2200" dirty="0"/>
            </a:br>
            <a:r>
              <a:rPr lang="en-US" sz="2200" dirty="0"/>
              <a:t>action activity.</a:t>
            </a:r>
          </a:p>
        </p:txBody>
      </p:sp>
      <p:sp>
        <p:nvSpPr>
          <p:cNvPr id="5" name="Rectangle 4" descr="Outline surrounding the &quot;Representative Curriculum&quot; list item">
            <a:extLst>
              <a:ext uri="{FF2B5EF4-FFF2-40B4-BE49-F238E27FC236}">
                <a16:creationId xmlns:a16="http://schemas.microsoft.com/office/drawing/2014/main" id="{FE040EFB-27BA-F24A-971B-2B03122F6EB8}"/>
              </a:ext>
            </a:extLst>
          </p:cNvPr>
          <p:cNvSpPr/>
          <p:nvPr/>
        </p:nvSpPr>
        <p:spPr>
          <a:xfrm>
            <a:off x="381000" y="4800600"/>
            <a:ext cx="11430000" cy="11647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240571FB-C462-AD45-B010-7AD15592BDCF}"/>
              </a:ext>
            </a:extLst>
          </p:cNvPr>
          <p:cNvSpPr>
            <a:spLocks noGrp="1"/>
          </p:cNvSpPr>
          <p:nvPr>
            <p:ph type="sldNum" sz="quarter" idx="14"/>
          </p:nvPr>
        </p:nvSpPr>
        <p:spPr/>
        <p:txBody>
          <a:bodyPr/>
          <a:lstStyle/>
          <a:p>
            <a:fld id="{B6FDC2BC-9D21-CA4B-9293-99A3AD770EFC}" type="slidenum">
              <a:rPr lang="en-US" smtClean="0"/>
              <a:t>17</a:t>
            </a:fld>
            <a:endParaRPr lang="en-US" dirty="0"/>
          </a:p>
        </p:txBody>
      </p:sp>
    </p:spTree>
    <p:extLst>
      <p:ext uri="{BB962C8B-B14F-4D97-AF65-F5344CB8AC3E}">
        <p14:creationId xmlns:p14="http://schemas.microsoft.com/office/powerpoint/2010/main" val="151670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D745-A1C2-D74B-832E-84ED83701A4F}"/>
              </a:ext>
            </a:extLst>
          </p:cNvPr>
          <p:cNvSpPr>
            <a:spLocks noGrp="1"/>
          </p:cNvSpPr>
          <p:nvPr>
            <p:ph type="title"/>
          </p:nvPr>
        </p:nvSpPr>
        <p:spPr>
          <a:solidFill>
            <a:schemeClr val="bg2">
              <a:lumMod val="75000"/>
            </a:schemeClr>
          </a:solidFill>
        </p:spPr>
        <p:txBody>
          <a:bodyPr/>
          <a:lstStyle/>
          <a:p>
            <a:r>
              <a:rPr lang="en-US" dirty="0"/>
              <a:t>Representative Curriculum (30 – 45 min)</a:t>
            </a:r>
          </a:p>
        </p:txBody>
      </p:sp>
      <p:pic>
        <p:nvPicPr>
          <p:cNvPr id="8" name="Google Shape;150;gbad2491fd9_0_0" descr="target with arrow icon">
            <a:extLst>
              <a:ext uri="{FF2B5EF4-FFF2-40B4-BE49-F238E27FC236}">
                <a16:creationId xmlns:a16="http://schemas.microsoft.com/office/drawing/2014/main" id="{5E5D9676-ECF1-534F-ACBD-1E441885F8D2}"/>
              </a:ext>
            </a:extLst>
          </p:cNvPr>
          <p:cNvPicPr preferRelativeResize="0"/>
          <p:nvPr/>
        </p:nvPicPr>
        <p:blipFill rotWithShape="1">
          <a:blip r:embed="rId3">
            <a:alphaModFix/>
          </a:blip>
          <a:srcRect/>
          <a:stretch/>
        </p:blipFill>
        <p:spPr>
          <a:xfrm>
            <a:off x="381000" y="1524000"/>
            <a:ext cx="863600" cy="787400"/>
          </a:xfrm>
          <a:prstGeom prst="rect">
            <a:avLst/>
          </a:prstGeom>
          <a:noFill/>
          <a:ln>
            <a:noFill/>
          </a:ln>
        </p:spPr>
      </p:pic>
      <p:sp>
        <p:nvSpPr>
          <p:cNvPr id="3" name="Content Placeholder 2">
            <a:extLst>
              <a:ext uri="{FF2B5EF4-FFF2-40B4-BE49-F238E27FC236}">
                <a16:creationId xmlns:a16="http://schemas.microsoft.com/office/drawing/2014/main" id="{2966B292-8031-0945-B0CB-6B3D56F9B655}"/>
              </a:ext>
            </a:extLst>
          </p:cNvPr>
          <p:cNvSpPr>
            <a:spLocks noGrp="1"/>
          </p:cNvSpPr>
          <p:nvPr>
            <p:ph sz="quarter" idx="10"/>
          </p:nvPr>
        </p:nvSpPr>
        <p:spPr>
          <a:xfrm>
            <a:off x="1244600" y="1676400"/>
            <a:ext cx="4622800" cy="492443"/>
          </a:xfrm>
        </p:spPr>
        <p:txBody>
          <a:bodyPr/>
          <a:lstStyle/>
          <a:p>
            <a:r>
              <a:rPr lang="en-US" dirty="0"/>
              <a:t>Goal:</a:t>
            </a:r>
          </a:p>
        </p:txBody>
      </p:sp>
      <p:sp>
        <p:nvSpPr>
          <p:cNvPr id="4" name="Content Placeholder 3">
            <a:extLst>
              <a:ext uri="{FF2B5EF4-FFF2-40B4-BE49-F238E27FC236}">
                <a16:creationId xmlns:a16="http://schemas.microsoft.com/office/drawing/2014/main" id="{709C85E0-0245-4D4D-8C79-45D7DC5D8220}"/>
              </a:ext>
            </a:extLst>
          </p:cNvPr>
          <p:cNvSpPr>
            <a:spLocks noGrp="1"/>
          </p:cNvSpPr>
          <p:nvPr>
            <p:ph sz="quarter" idx="11"/>
          </p:nvPr>
        </p:nvSpPr>
        <p:spPr/>
        <p:txBody>
          <a:bodyPr/>
          <a:lstStyle/>
          <a:p>
            <a:pPr marL="0" indent="0">
              <a:buNone/>
            </a:pPr>
            <a:r>
              <a:rPr lang="en-US" dirty="0"/>
              <a:t>To review curriculum and additional remote and hybrid resources through a critical, culturally responsive lens.</a:t>
            </a:r>
          </a:p>
        </p:txBody>
      </p:sp>
      <p:pic>
        <p:nvPicPr>
          <p:cNvPr id="11" name="Picture 10" descr="Word cloud with the word &quot;curriculum&quot; at its center. Other words in the cloud include: institutions, sciences, presumptions, national, high, specific, learn, hand, individual, rigor, establishes, implemented, numeracy, disagreed, children, undirected, pervades, core, undergraduate, definition, elementary, college, secondary, formation, experience, prerequisites, substantive, specialization, administrations, requirements, student, mathematics, dependencies, science, system, education, courses, deed, range, social, math, conception, states, academics, defined, postulates, outcomes, unspecified, prescriptive, SVG, entire, formative, educational, class, content, units, adopt">
            <a:extLst>
              <a:ext uri="{FF2B5EF4-FFF2-40B4-BE49-F238E27FC236}">
                <a16:creationId xmlns:a16="http://schemas.microsoft.com/office/drawing/2014/main" id="{580CDA04-F161-6E48-8530-503E252A7F81}"/>
              </a:ext>
            </a:extLst>
          </p:cNvPr>
          <p:cNvPicPr>
            <a:picLocks noChangeAspect="1"/>
          </p:cNvPicPr>
          <p:nvPr/>
        </p:nvPicPr>
        <p:blipFill>
          <a:blip r:embed="rId4"/>
          <a:stretch>
            <a:fillRect/>
          </a:stretch>
        </p:blipFill>
        <p:spPr>
          <a:xfrm>
            <a:off x="5638800" y="1828800"/>
            <a:ext cx="6320313" cy="4331985"/>
          </a:xfrm>
          <a:prstGeom prst="rect">
            <a:avLst/>
          </a:prstGeom>
        </p:spPr>
      </p:pic>
      <p:sp>
        <p:nvSpPr>
          <p:cNvPr id="7" name="Slide Number Placeholder 6">
            <a:extLst>
              <a:ext uri="{FF2B5EF4-FFF2-40B4-BE49-F238E27FC236}">
                <a16:creationId xmlns:a16="http://schemas.microsoft.com/office/drawing/2014/main" id="{21EC03FE-4BDF-C848-82E4-B125D47E8E6C}"/>
              </a:ext>
            </a:extLst>
          </p:cNvPr>
          <p:cNvSpPr>
            <a:spLocks noGrp="1"/>
          </p:cNvSpPr>
          <p:nvPr>
            <p:ph type="sldNum" sz="quarter" idx="14"/>
          </p:nvPr>
        </p:nvSpPr>
        <p:spPr/>
        <p:txBody>
          <a:bodyPr/>
          <a:lstStyle/>
          <a:p>
            <a:fld id="{B6FDC2BC-9D21-CA4B-9293-99A3AD770EFC}" type="slidenum">
              <a:rPr lang="en-US" smtClean="0"/>
              <a:t>18</a:t>
            </a:fld>
            <a:endParaRPr lang="en-US" dirty="0"/>
          </a:p>
        </p:txBody>
      </p:sp>
    </p:spTree>
    <p:extLst>
      <p:ext uri="{BB962C8B-B14F-4D97-AF65-F5344CB8AC3E}">
        <p14:creationId xmlns:p14="http://schemas.microsoft.com/office/powerpoint/2010/main" val="3036957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E7A90-8D8A-6645-A9F6-575F1A21D84D}"/>
              </a:ext>
            </a:extLst>
          </p:cNvPr>
          <p:cNvSpPr>
            <a:spLocks noGrp="1"/>
          </p:cNvSpPr>
          <p:nvPr>
            <p:ph type="title"/>
          </p:nvPr>
        </p:nvSpPr>
        <p:spPr>
          <a:solidFill>
            <a:schemeClr val="bg2">
              <a:lumMod val="75000"/>
            </a:schemeClr>
          </a:solidFill>
        </p:spPr>
        <p:txBody>
          <a:bodyPr/>
          <a:lstStyle/>
          <a:p>
            <a:r>
              <a:rPr lang="en-US" dirty="0"/>
              <a:t>Representative Curriculum - Exploration</a:t>
            </a:r>
          </a:p>
        </p:txBody>
      </p:sp>
      <p:sp>
        <p:nvSpPr>
          <p:cNvPr id="8" name="Content Placeholder 7">
            <a:extLst>
              <a:ext uri="{FF2B5EF4-FFF2-40B4-BE49-F238E27FC236}">
                <a16:creationId xmlns:a16="http://schemas.microsoft.com/office/drawing/2014/main" id="{D86167FE-41E5-9845-A65C-8BB2CE49CAF7}"/>
              </a:ext>
            </a:extLst>
          </p:cNvPr>
          <p:cNvSpPr>
            <a:spLocks noGrp="1"/>
          </p:cNvSpPr>
          <p:nvPr>
            <p:ph sz="quarter" idx="10"/>
          </p:nvPr>
        </p:nvSpPr>
        <p:spPr>
          <a:xfrm>
            <a:off x="533400" y="1676399"/>
            <a:ext cx="5562600" cy="2286000"/>
          </a:xfrm>
          <a:solidFill>
            <a:schemeClr val="accent3"/>
          </a:solidFill>
        </p:spPr>
        <p:txBody>
          <a:bodyPr lIns="182880" tIns="182880" rIns="1005840" bIns="182880" anchor="t" anchorCtr="0">
            <a:noAutofit/>
          </a:bodyPr>
          <a:lstStyle/>
          <a:p>
            <a:pPr lvl="0">
              <a:buClr>
                <a:srgbClr val="4EA848">
                  <a:lumMod val="75000"/>
                </a:srgbClr>
              </a:buClr>
            </a:pPr>
            <a:r>
              <a:rPr lang="en-US" sz="2800" b="1" dirty="0">
                <a:solidFill>
                  <a:srgbClr val="FFFFFF"/>
                </a:solidFill>
              </a:rPr>
              <a:t>Representation</a:t>
            </a:r>
          </a:p>
          <a:p>
            <a:pPr lvl="0">
              <a:buClr>
                <a:srgbClr val="4EA848">
                  <a:lumMod val="75000"/>
                </a:srgbClr>
              </a:buClr>
            </a:pPr>
            <a:r>
              <a:rPr lang="en-US" sz="1600" dirty="0">
                <a:solidFill>
                  <a:srgbClr val="FFFFFF"/>
                </a:solidFill>
              </a:rPr>
              <a:t>Does this resource represent (in images and narratives) the communities represented in my classroom? Will this resource give my students access to stories that celebrate them and </a:t>
            </a:r>
            <a:br>
              <a:rPr lang="en-US" sz="1600" dirty="0">
                <a:solidFill>
                  <a:srgbClr val="FFFFFF"/>
                </a:solidFill>
              </a:rPr>
            </a:br>
            <a:r>
              <a:rPr lang="en-US" sz="1600" dirty="0">
                <a:solidFill>
                  <a:srgbClr val="FFFFFF"/>
                </a:solidFill>
              </a:rPr>
              <a:t>their cultures? </a:t>
            </a:r>
          </a:p>
        </p:txBody>
      </p:sp>
      <p:pic>
        <p:nvPicPr>
          <p:cNvPr id="16" name="Picture 15" descr="hand holding a heart symbol">
            <a:extLst>
              <a:ext uri="{FF2B5EF4-FFF2-40B4-BE49-F238E27FC236}">
                <a16:creationId xmlns:a16="http://schemas.microsoft.com/office/drawing/2014/main" id="{61B63A8E-E8FE-B24C-ABAF-9B5A6B0DCA8C}"/>
              </a:ext>
            </a:extLst>
          </p:cNvPr>
          <p:cNvPicPr>
            <a:picLocks noChangeAspect="1"/>
          </p:cNvPicPr>
          <p:nvPr/>
        </p:nvPicPr>
        <p:blipFill>
          <a:blip r:embed="rId3"/>
          <a:srcRect/>
          <a:stretch/>
        </p:blipFill>
        <p:spPr>
          <a:xfrm>
            <a:off x="5044440" y="1828800"/>
            <a:ext cx="822960" cy="971550"/>
          </a:xfrm>
          <a:prstGeom prst="rect">
            <a:avLst/>
          </a:prstGeom>
        </p:spPr>
      </p:pic>
      <p:sp>
        <p:nvSpPr>
          <p:cNvPr id="10" name="Content Placeholder 9">
            <a:extLst>
              <a:ext uri="{FF2B5EF4-FFF2-40B4-BE49-F238E27FC236}">
                <a16:creationId xmlns:a16="http://schemas.microsoft.com/office/drawing/2014/main" id="{AD89B343-5E0A-D14F-9F51-8A7758B3BCC4}"/>
              </a:ext>
            </a:extLst>
          </p:cNvPr>
          <p:cNvSpPr>
            <a:spLocks noGrp="1"/>
          </p:cNvSpPr>
          <p:nvPr>
            <p:ph sz="quarter" idx="15"/>
          </p:nvPr>
        </p:nvSpPr>
        <p:spPr>
          <a:xfrm>
            <a:off x="6096000" y="1676400"/>
            <a:ext cx="5562600" cy="2286000"/>
          </a:xfrm>
        </p:spPr>
        <p:txBody>
          <a:bodyPr lIns="182880" tIns="182880" rIns="1005840" bIns="182880" anchor="t" anchorCtr="0">
            <a:normAutofit fontScale="92500" lnSpcReduction="20000"/>
          </a:bodyPr>
          <a:lstStyle/>
          <a:p>
            <a:pPr lvl="0">
              <a:buClr>
                <a:srgbClr val="4EA848">
                  <a:lumMod val="75000"/>
                </a:srgbClr>
              </a:buClr>
            </a:pPr>
            <a:r>
              <a:rPr lang="en-US" sz="2800" b="1" dirty="0">
                <a:solidFill>
                  <a:srgbClr val="FFFFFF"/>
                </a:solidFill>
              </a:rPr>
              <a:t>Intersectionality</a:t>
            </a:r>
          </a:p>
          <a:p>
            <a:pPr lvl="0">
              <a:buClr>
                <a:srgbClr val="4EA848">
                  <a:lumMod val="75000"/>
                </a:srgbClr>
              </a:buClr>
            </a:pPr>
            <a:r>
              <a:rPr lang="en-US" sz="1600" dirty="0">
                <a:solidFill>
                  <a:srgbClr val="FFFFFF"/>
                </a:solidFill>
              </a:rPr>
              <a:t>Does the resource present the multiple perspectives and counter-narratives of people who have the broadest view on the past, present and future? How are the voices of disabled, LGBTQIA+ people, etc. represented? Are they ignored in the resource? How will this resource allow for students to grow their anti-bias viewpoints? </a:t>
            </a:r>
          </a:p>
        </p:txBody>
      </p:sp>
      <p:pic>
        <p:nvPicPr>
          <p:cNvPr id="18" name="Picture 17" descr="handshake">
            <a:extLst>
              <a:ext uri="{FF2B5EF4-FFF2-40B4-BE49-F238E27FC236}">
                <a16:creationId xmlns:a16="http://schemas.microsoft.com/office/drawing/2014/main" id="{53653A63-78D8-0C4C-8B02-9939B426ED5E}"/>
              </a:ext>
            </a:extLst>
          </p:cNvPr>
          <p:cNvPicPr>
            <a:picLocks noChangeAspect="1"/>
          </p:cNvPicPr>
          <p:nvPr/>
        </p:nvPicPr>
        <p:blipFill>
          <a:blip r:embed="rId4"/>
          <a:srcRect/>
          <a:stretch/>
        </p:blipFill>
        <p:spPr>
          <a:xfrm>
            <a:off x="10606405" y="1854199"/>
            <a:ext cx="874395" cy="765810"/>
          </a:xfrm>
          <a:prstGeom prst="rect">
            <a:avLst/>
          </a:prstGeom>
        </p:spPr>
      </p:pic>
      <p:sp>
        <p:nvSpPr>
          <p:cNvPr id="13" name="Content Placeholder 7">
            <a:extLst>
              <a:ext uri="{FF2B5EF4-FFF2-40B4-BE49-F238E27FC236}">
                <a16:creationId xmlns:a16="http://schemas.microsoft.com/office/drawing/2014/main" id="{234B30C2-DE45-C94B-B333-3536BA658CFE}"/>
              </a:ext>
            </a:extLst>
          </p:cNvPr>
          <p:cNvSpPr txBox="1">
            <a:spLocks/>
          </p:cNvSpPr>
          <p:nvPr/>
        </p:nvSpPr>
        <p:spPr>
          <a:xfrm>
            <a:off x="533400" y="3962399"/>
            <a:ext cx="5562600" cy="2367814"/>
          </a:xfrm>
          <a:prstGeom prst="rect">
            <a:avLst/>
          </a:prstGeom>
          <a:solidFill>
            <a:schemeClr val="tx2"/>
          </a:solidFill>
        </p:spPr>
        <p:txBody>
          <a:bodyPr vert="horz" wrap="square" lIns="182880" tIns="182880" rIns="1005840" bIns="182880" rtlCol="0" anchor="t" anchorCtr="0">
            <a:noAutofit/>
          </a:bodyPr>
          <a:lstStyle>
            <a:lvl1pPr marL="0" indent="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None/>
              <a:defRPr lang="en-US" sz="2400" kern="1200">
                <a:solidFill>
                  <a:schemeClr val="bg1"/>
                </a:solidFill>
                <a:latin typeface="+mn-lt"/>
                <a:ea typeface="+mn-ea"/>
                <a:cs typeface="+mn-cs"/>
              </a:defRPr>
            </a:lvl1pPr>
            <a:lvl2pPr marL="228600" indent="0" algn="l" defTabSz="914400" rtl="0" eaLnBrk="1" latinLnBrk="0" hangingPunct="1">
              <a:lnSpc>
                <a:spcPct val="100000"/>
              </a:lnSpc>
              <a:spcBef>
                <a:spcPts val="600"/>
              </a:spcBef>
              <a:spcAft>
                <a:spcPts val="600"/>
              </a:spcAft>
              <a:buClr>
                <a:schemeClr val="tx2"/>
              </a:buClr>
              <a:buFont typeface="Wingdings" pitchFamily="2" charset="2"/>
              <a:buNone/>
              <a:defRPr sz="2400" kern="1200">
                <a:solidFill>
                  <a:schemeClr val="tx1"/>
                </a:solidFill>
                <a:latin typeface="+mn-lt"/>
                <a:ea typeface="+mn-ea"/>
                <a:cs typeface="+mn-cs"/>
              </a:defRPr>
            </a:lvl2pPr>
            <a:lvl3pPr marL="4572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2000" kern="1200">
                <a:solidFill>
                  <a:schemeClr val="tx1"/>
                </a:solidFill>
                <a:latin typeface="+mn-lt"/>
                <a:ea typeface="+mn-ea"/>
                <a:cs typeface="+mn-cs"/>
              </a:defRPr>
            </a:lvl3pPr>
            <a:lvl4pPr marL="685800" indent="0" algn="l" defTabSz="914400" rtl="0" eaLnBrk="1" latinLnBrk="0" hangingPunct="1">
              <a:lnSpc>
                <a:spcPct val="100000"/>
              </a:lnSpc>
              <a:spcBef>
                <a:spcPts val="600"/>
              </a:spcBef>
              <a:spcAft>
                <a:spcPts val="600"/>
              </a:spcAft>
              <a:buClr>
                <a:schemeClr val="tx2"/>
              </a:buClr>
              <a:buFont typeface="Wingdings" pitchFamily="2" charset="2"/>
              <a:buNone/>
              <a:defRPr sz="1600" kern="1200">
                <a:solidFill>
                  <a:schemeClr val="tx1"/>
                </a:solidFill>
                <a:latin typeface="+mn-lt"/>
                <a:ea typeface="+mn-ea"/>
                <a:cs typeface="+mn-cs"/>
              </a:defRPr>
            </a:lvl4pPr>
            <a:lvl5pPr marL="914400" indent="0" algn="l" defTabSz="914400" rtl="0" eaLnBrk="1" latinLnBrk="0" hangingPunct="1">
              <a:lnSpc>
                <a:spcPct val="100000"/>
              </a:lnSpc>
              <a:spcBef>
                <a:spcPts val="600"/>
              </a:spcBef>
              <a:spcAft>
                <a:spcPts val="600"/>
              </a:spcAft>
              <a:buClr>
                <a:schemeClr val="bg2">
                  <a:lumMod val="75000"/>
                </a:schemeClr>
              </a:buClr>
              <a:buFont typeface="Wingdings" pitchFamily="2" charset="2"/>
              <a:buNone/>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0" defTabSz="457200">
              <a:spcBef>
                <a:spcPts val="0"/>
              </a:spcBef>
              <a:spcAft>
                <a:spcPts val="0"/>
              </a:spcAft>
              <a:buClr>
                <a:srgbClr val="4EA848">
                  <a:lumMod val="75000"/>
                </a:srgbClr>
              </a:buClr>
              <a:buSzTx/>
            </a:pPr>
            <a:r>
              <a:rPr lang="en-US" sz="2800" b="1" dirty="0">
                <a:solidFill>
                  <a:srgbClr val="FFFFFF"/>
                </a:solidFill>
              </a:rPr>
              <a:t>Avoid Trauma</a:t>
            </a:r>
          </a:p>
          <a:p>
            <a:pPr lvl="0" defTabSz="457200">
              <a:spcBef>
                <a:spcPts val="0"/>
              </a:spcBef>
              <a:spcAft>
                <a:spcPts val="0"/>
              </a:spcAft>
              <a:buClr>
                <a:srgbClr val="4EA848">
                  <a:lumMod val="75000"/>
                </a:srgbClr>
              </a:buClr>
              <a:buSzTx/>
            </a:pPr>
            <a:r>
              <a:rPr lang="en-US" sz="1600" dirty="0">
                <a:solidFill>
                  <a:srgbClr val="FFFFFF"/>
                </a:solidFill>
              </a:rPr>
              <a:t>Does this resource ask students to learn about or process another traumatic situation? How might being asked to write a journal entry about Covid-19 harm those who have lost family or those who are anxious about the pandemic?</a:t>
            </a:r>
          </a:p>
        </p:txBody>
      </p:sp>
      <p:pic>
        <p:nvPicPr>
          <p:cNvPr id="20" name="Picture 19" descr="lightbulb">
            <a:extLst>
              <a:ext uri="{FF2B5EF4-FFF2-40B4-BE49-F238E27FC236}">
                <a16:creationId xmlns:a16="http://schemas.microsoft.com/office/drawing/2014/main" id="{F04ECA3F-8BF0-1E4C-940D-73DA59364E56}"/>
              </a:ext>
            </a:extLst>
          </p:cNvPr>
          <p:cNvPicPr>
            <a:picLocks noChangeAspect="1"/>
          </p:cNvPicPr>
          <p:nvPr/>
        </p:nvPicPr>
        <p:blipFill>
          <a:blip r:embed="rId5"/>
          <a:srcRect/>
          <a:stretch/>
        </p:blipFill>
        <p:spPr>
          <a:xfrm>
            <a:off x="5058727" y="4117607"/>
            <a:ext cx="794385" cy="942975"/>
          </a:xfrm>
          <a:prstGeom prst="rect">
            <a:avLst/>
          </a:prstGeom>
        </p:spPr>
      </p:pic>
      <p:sp>
        <p:nvSpPr>
          <p:cNvPr id="14" name="Content Placeholder 9">
            <a:extLst>
              <a:ext uri="{FF2B5EF4-FFF2-40B4-BE49-F238E27FC236}">
                <a16:creationId xmlns:a16="http://schemas.microsoft.com/office/drawing/2014/main" id="{F4A344FF-F302-6A4C-A127-BABD438AB2D5}"/>
              </a:ext>
            </a:extLst>
          </p:cNvPr>
          <p:cNvSpPr txBox="1">
            <a:spLocks/>
          </p:cNvSpPr>
          <p:nvPr/>
        </p:nvSpPr>
        <p:spPr>
          <a:xfrm>
            <a:off x="6096000" y="3962398"/>
            <a:ext cx="5562600" cy="2367817"/>
          </a:xfrm>
          <a:prstGeom prst="rect">
            <a:avLst/>
          </a:prstGeom>
          <a:solidFill>
            <a:schemeClr val="accent3"/>
          </a:solidFill>
        </p:spPr>
        <p:txBody>
          <a:bodyPr vert="horz" lIns="182880" tIns="182880" rIns="1005840" bIns="182880" rtlCol="0" anchor="t" anchorCtr="0">
            <a:normAutofit/>
          </a:bodyPr>
          <a:lstStyle>
            <a:lvl1pPr marL="0" indent="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None/>
              <a:defRPr lang="en-US" sz="2400" kern="1200" dirty="0" smtClean="0">
                <a:solidFill>
                  <a:schemeClr val="bg1"/>
                </a:solidFill>
                <a:latin typeface="+mn-lt"/>
                <a:ea typeface="+mn-ea"/>
                <a:cs typeface="+mn-cs"/>
              </a:defRPr>
            </a:lvl1pPr>
            <a:lvl2pPr marL="457200" indent="-228600" algn="l" defTabSz="914400" rtl="0" eaLnBrk="1" latinLnBrk="0" hangingPunct="1">
              <a:lnSpc>
                <a:spcPct val="100000"/>
              </a:lnSpc>
              <a:spcBef>
                <a:spcPts val="600"/>
              </a:spcBef>
              <a:spcAft>
                <a:spcPts val="600"/>
              </a:spcAft>
              <a:buClr>
                <a:schemeClr val="tx2"/>
              </a:buClr>
              <a:buFont typeface="Wingdings"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0" defTabSz="457200">
              <a:spcBef>
                <a:spcPts val="0"/>
              </a:spcBef>
              <a:spcAft>
                <a:spcPts val="0"/>
              </a:spcAft>
              <a:buClr>
                <a:srgbClr val="4EA848">
                  <a:lumMod val="75000"/>
                </a:srgbClr>
              </a:buClr>
              <a:buSzTx/>
            </a:pPr>
            <a:r>
              <a:rPr lang="en-US" sz="2800" b="1" dirty="0">
                <a:solidFill>
                  <a:srgbClr val="FFFFFF"/>
                </a:solidFill>
              </a:rPr>
              <a:t>Critique and Challenge</a:t>
            </a:r>
          </a:p>
          <a:p>
            <a:pPr lvl="0" defTabSz="457200">
              <a:spcBef>
                <a:spcPts val="0"/>
              </a:spcBef>
              <a:spcAft>
                <a:spcPts val="0"/>
              </a:spcAft>
              <a:buClr>
                <a:srgbClr val="4EA848">
                  <a:lumMod val="75000"/>
                </a:srgbClr>
              </a:buClr>
              <a:buSzTx/>
            </a:pPr>
            <a:r>
              <a:rPr lang="en-US" sz="1600" dirty="0">
                <a:solidFill>
                  <a:srgbClr val="FFFFFF"/>
                </a:solidFill>
              </a:rPr>
              <a:t>If you aren’t able to change the resource, you can use it to build students’ opportunity to critique and challenge the content using knowledge they bring. How can this resource teach students to hear and engage with </a:t>
            </a:r>
            <a:br>
              <a:rPr lang="en-US" sz="1600" dirty="0">
                <a:solidFill>
                  <a:srgbClr val="FFFFFF"/>
                </a:solidFill>
              </a:rPr>
            </a:br>
            <a:r>
              <a:rPr lang="en-US" sz="1600" dirty="0">
                <a:solidFill>
                  <a:srgbClr val="FFFFFF"/>
                </a:solidFill>
              </a:rPr>
              <a:t>diverse perspectives?</a:t>
            </a:r>
          </a:p>
        </p:txBody>
      </p:sp>
      <p:pic>
        <p:nvPicPr>
          <p:cNvPr id="22" name="Picture 21" descr="sparkling diamond">
            <a:extLst>
              <a:ext uri="{FF2B5EF4-FFF2-40B4-BE49-F238E27FC236}">
                <a16:creationId xmlns:a16="http://schemas.microsoft.com/office/drawing/2014/main" id="{39337E84-6638-554A-B465-0A4EBE4A1BE5}"/>
              </a:ext>
            </a:extLst>
          </p:cNvPr>
          <p:cNvPicPr>
            <a:picLocks noChangeAspect="1"/>
          </p:cNvPicPr>
          <p:nvPr/>
        </p:nvPicPr>
        <p:blipFill>
          <a:blip r:embed="rId6"/>
          <a:srcRect/>
          <a:stretch/>
        </p:blipFill>
        <p:spPr>
          <a:xfrm>
            <a:off x="10540682" y="4136657"/>
            <a:ext cx="960120" cy="908685"/>
          </a:xfrm>
          <a:prstGeom prst="rect">
            <a:avLst/>
          </a:prstGeom>
        </p:spPr>
      </p:pic>
      <p:sp>
        <p:nvSpPr>
          <p:cNvPr id="7" name="Slide Number Placeholder 6">
            <a:extLst>
              <a:ext uri="{FF2B5EF4-FFF2-40B4-BE49-F238E27FC236}">
                <a16:creationId xmlns:a16="http://schemas.microsoft.com/office/drawing/2014/main" id="{A45729DD-A1FC-6A41-8DDA-07A700778F35}"/>
              </a:ext>
            </a:extLst>
          </p:cNvPr>
          <p:cNvSpPr>
            <a:spLocks noGrp="1"/>
          </p:cNvSpPr>
          <p:nvPr>
            <p:ph type="sldNum" sz="quarter" idx="14"/>
          </p:nvPr>
        </p:nvSpPr>
        <p:spPr/>
        <p:txBody>
          <a:bodyPr/>
          <a:lstStyle/>
          <a:p>
            <a:fld id="{B6FDC2BC-9D21-CA4B-9293-99A3AD770EFC}" type="slidenum">
              <a:rPr lang="en-US" smtClean="0"/>
              <a:t>19</a:t>
            </a:fld>
            <a:endParaRPr lang="en-US" dirty="0"/>
          </a:p>
        </p:txBody>
      </p:sp>
    </p:spTree>
    <p:extLst>
      <p:ext uri="{BB962C8B-B14F-4D97-AF65-F5344CB8AC3E}">
        <p14:creationId xmlns:p14="http://schemas.microsoft.com/office/powerpoint/2010/main" val="2703278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638673-201B-1446-80FC-B7BB19F6FDB1}"/>
              </a:ext>
            </a:extLst>
          </p:cNvPr>
          <p:cNvSpPr>
            <a:spLocks noGrp="1"/>
          </p:cNvSpPr>
          <p:nvPr>
            <p:ph type="title"/>
          </p:nvPr>
        </p:nvSpPr>
        <p:spPr>
          <a:xfrm>
            <a:off x="990600" y="1676401"/>
            <a:ext cx="8001000" cy="838200"/>
          </a:xfrm>
        </p:spPr>
        <p:txBody>
          <a:bodyPr/>
          <a:lstStyle/>
          <a:p>
            <a:r>
              <a:rPr lang="en-US" dirty="0"/>
              <a:t>Immersive Scenario </a:t>
            </a:r>
            <a:r>
              <a:rPr lang="en-US" b="1" dirty="0"/>
              <a:t>Part 1</a:t>
            </a:r>
          </a:p>
        </p:txBody>
      </p:sp>
      <p:sp>
        <p:nvSpPr>
          <p:cNvPr id="5" name="Content Placeholder 4">
            <a:extLst>
              <a:ext uri="{FF2B5EF4-FFF2-40B4-BE49-F238E27FC236}">
                <a16:creationId xmlns:a16="http://schemas.microsoft.com/office/drawing/2014/main" id="{265A2DB0-EDEA-6142-89A1-CB159928060E}"/>
              </a:ext>
            </a:extLst>
          </p:cNvPr>
          <p:cNvSpPr>
            <a:spLocks noGrp="1"/>
          </p:cNvSpPr>
          <p:nvPr>
            <p:ph sz="quarter" idx="11"/>
          </p:nvPr>
        </p:nvSpPr>
        <p:spPr>
          <a:xfrm>
            <a:off x="990600" y="2519549"/>
            <a:ext cx="8001000" cy="533400"/>
          </a:xfrm>
        </p:spPr>
        <p:txBody>
          <a:bodyPr>
            <a:noAutofit/>
          </a:bodyPr>
          <a:lstStyle/>
          <a:p>
            <a:r>
              <a:rPr lang="en-US" dirty="0"/>
              <a:t>I’m Shané, the Director of Educational Equity for IDE Corp., and I identify as a Black-American who uses the pronouns she/her. I’m going to share a personal story for this immersive scenario. Take a few moments to walk alongside me as I progressed through school. </a:t>
            </a:r>
          </a:p>
          <a:p>
            <a:endParaRPr lang="en-US" dirty="0"/>
          </a:p>
        </p:txBody>
      </p:sp>
    </p:spTree>
    <p:extLst>
      <p:ext uri="{BB962C8B-B14F-4D97-AF65-F5344CB8AC3E}">
        <p14:creationId xmlns:p14="http://schemas.microsoft.com/office/powerpoint/2010/main" val="3749145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E5F7B0-A589-6E4D-A15E-BBE1D5747055}"/>
              </a:ext>
            </a:extLst>
          </p:cNvPr>
          <p:cNvSpPr>
            <a:spLocks noGrp="1"/>
          </p:cNvSpPr>
          <p:nvPr>
            <p:ph type="title"/>
          </p:nvPr>
        </p:nvSpPr>
        <p:spPr/>
        <p:txBody>
          <a:bodyPr/>
          <a:lstStyle/>
          <a:p>
            <a:r>
              <a:rPr lang="en-US" dirty="0"/>
              <a:t>Breakout Room Discussion </a:t>
            </a:r>
            <a:br>
              <a:rPr lang="en-US" dirty="0"/>
            </a:br>
            <a:r>
              <a:rPr lang="en-US" dirty="0"/>
              <a:t>(15 minutes)</a:t>
            </a:r>
          </a:p>
        </p:txBody>
      </p:sp>
      <p:sp>
        <p:nvSpPr>
          <p:cNvPr id="10" name="Content Placeholder 9">
            <a:extLst>
              <a:ext uri="{FF2B5EF4-FFF2-40B4-BE49-F238E27FC236}">
                <a16:creationId xmlns:a16="http://schemas.microsoft.com/office/drawing/2014/main" id="{32C7F06B-4146-1F46-8EA7-635FC52ECFA9}"/>
              </a:ext>
            </a:extLst>
          </p:cNvPr>
          <p:cNvSpPr>
            <a:spLocks noGrp="1"/>
          </p:cNvSpPr>
          <p:nvPr>
            <p:ph sz="quarter" idx="11"/>
          </p:nvPr>
        </p:nvSpPr>
        <p:spPr>
          <a:xfrm>
            <a:off x="6324600" y="533400"/>
            <a:ext cx="5334000" cy="5791200"/>
          </a:xfrm>
        </p:spPr>
        <p:txBody>
          <a:bodyPr>
            <a:normAutofit fontScale="85000" lnSpcReduction="10000"/>
          </a:bodyPr>
          <a:lstStyle/>
          <a:p>
            <a:pPr marL="0" indent="0">
              <a:buNone/>
            </a:pPr>
            <a:r>
              <a:rPr lang="en-US" b="1" dirty="0"/>
              <a:t>When you consider digital resources that student's access…</a:t>
            </a:r>
          </a:p>
          <a:p>
            <a:pPr marL="514350" indent="-514350">
              <a:buFont typeface="+mj-lt"/>
              <a:buAutoNum type="arabicPeriod"/>
            </a:pPr>
            <a:r>
              <a:rPr lang="en-US" dirty="0"/>
              <a:t>Does this digital resource present the multiple perspectives and counter-narratives of people who have the broadest view on the past, present, and future?</a:t>
            </a:r>
          </a:p>
          <a:p>
            <a:pPr marL="514350" indent="-514350">
              <a:buFont typeface="+mj-lt"/>
              <a:buAutoNum type="arabicPeriod"/>
            </a:pPr>
            <a:r>
              <a:rPr lang="en-US" dirty="0"/>
              <a:t>How will this digital resource allow for students to grow their anti-bias viewpoints?</a:t>
            </a:r>
          </a:p>
          <a:p>
            <a:pPr marL="514350" indent="-514350">
              <a:buFont typeface="+mj-lt"/>
              <a:buAutoNum type="arabicPeriod"/>
            </a:pPr>
            <a:r>
              <a:rPr lang="en-US" dirty="0"/>
              <a:t>Though you may not be able to change the resource, how can you use it to build students’ capacity to critique and challenge the material?</a:t>
            </a:r>
          </a:p>
        </p:txBody>
      </p:sp>
      <p:sp>
        <p:nvSpPr>
          <p:cNvPr id="7" name="Slide Number Placeholder 6">
            <a:extLst>
              <a:ext uri="{FF2B5EF4-FFF2-40B4-BE49-F238E27FC236}">
                <a16:creationId xmlns:a16="http://schemas.microsoft.com/office/drawing/2014/main" id="{EA3D06CE-2DD5-1F4B-AC2E-93B80E3CF232}"/>
              </a:ext>
            </a:extLst>
          </p:cNvPr>
          <p:cNvSpPr>
            <a:spLocks noGrp="1"/>
          </p:cNvSpPr>
          <p:nvPr>
            <p:ph type="sldNum" sz="quarter" idx="14"/>
          </p:nvPr>
        </p:nvSpPr>
        <p:spPr/>
        <p:txBody>
          <a:bodyPr/>
          <a:lstStyle/>
          <a:p>
            <a:fld id="{B6FDC2BC-9D21-CA4B-9293-99A3AD770EFC}" type="slidenum">
              <a:rPr lang="en-US" smtClean="0"/>
              <a:t>20</a:t>
            </a:fld>
            <a:endParaRPr lang="en-US" dirty="0"/>
          </a:p>
        </p:txBody>
      </p:sp>
    </p:spTree>
    <p:extLst>
      <p:ext uri="{BB962C8B-B14F-4D97-AF65-F5344CB8AC3E}">
        <p14:creationId xmlns:p14="http://schemas.microsoft.com/office/powerpoint/2010/main" val="767582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A3D420-9E0C-1742-AE99-A500C26D5F32}"/>
              </a:ext>
            </a:extLst>
          </p:cNvPr>
          <p:cNvSpPr>
            <a:spLocks noGrp="1"/>
          </p:cNvSpPr>
          <p:nvPr>
            <p:ph type="title"/>
          </p:nvPr>
        </p:nvSpPr>
        <p:spPr>
          <a:xfrm>
            <a:off x="990600" y="2527852"/>
            <a:ext cx="8001000" cy="664797"/>
          </a:xfrm>
        </p:spPr>
        <p:txBody>
          <a:bodyPr/>
          <a:lstStyle/>
          <a:p>
            <a:r>
              <a:rPr lang="en-US" dirty="0"/>
              <a:t>Risk-Taking and Change</a:t>
            </a:r>
          </a:p>
        </p:txBody>
      </p:sp>
      <p:sp>
        <p:nvSpPr>
          <p:cNvPr id="7" name="Slide Number Placeholder 6">
            <a:extLst>
              <a:ext uri="{FF2B5EF4-FFF2-40B4-BE49-F238E27FC236}">
                <a16:creationId xmlns:a16="http://schemas.microsoft.com/office/drawing/2014/main" id="{5E9CD5AA-135F-054B-BFD2-7CF2A7B53E23}"/>
              </a:ext>
            </a:extLst>
          </p:cNvPr>
          <p:cNvSpPr>
            <a:spLocks noGrp="1"/>
          </p:cNvSpPr>
          <p:nvPr>
            <p:ph type="sldNum" sz="quarter" idx="10"/>
          </p:nvPr>
        </p:nvSpPr>
        <p:spPr/>
        <p:txBody>
          <a:bodyPr/>
          <a:lstStyle/>
          <a:p>
            <a:fld id="{B6FDC2BC-9D21-CA4B-9293-99A3AD770EFC}" type="slidenum">
              <a:rPr lang="en-US" smtClean="0"/>
              <a:t>21</a:t>
            </a:fld>
            <a:endParaRPr lang="en-US" dirty="0"/>
          </a:p>
        </p:txBody>
      </p:sp>
    </p:spTree>
    <p:extLst>
      <p:ext uri="{BB962C8B-B14F-4D97-AF65-F5344CB8AC3E}">
        <p14:creationId xmlns:p14="http://schemas.microsoft.com/office/powerpoint/2010/main" val="1147599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6D354-5EF7-7F49-9F0E-B840686F6F76}"/>
              </a:ext>
            </a:extLst>
          </p:cNvPr>
          <p:cNvSpPr>
            <a:spLocks noGrp="1"/>
          </p:cNvSpPr>
          <p:nvPr>
            <p:ph type="title"/>
          </p:nvPr>
        </p:nvSpPr>
        <p:spPr>
          <a:solidFill>
            <a:schemeClr val="bg2">
              <a:lumMod val="75000"/>
            </a:schemeClr>
          </a:solidFill>
        </p:spPr>
        <p:txBody>
          <a:bodyPr/>
          <a:lstStyle/>
          <a:p>
            <a:r>
              <a:rPr lang="en-US" dirty="0"/>
              <a:t>Risk-Taking and Change – Definitions</a:t>
            </a:r>
          </a:p>
        </p:txBody>
      </p:sp>
      <p:sp>
        <p:nvSpPr>
          <p:cNvPr id="4" name="Content Placeholder 3">
            <a:extLst>
              <a:ext uri="{FF2B5EF4-FFF2-40B4-BE49-F238E27FC236}">
                <a16:creationId xmlns:a16="http://schemas.microsoft.com/office/drawing/2014/main" id="{B422899D-33FB-9642-9BBD-CB7BC6975DCE}"/>
              </a:ext>
            </a:extLst>
          </p:cNvPr>
          <p:cNvSpPr>
            <a:spLocks noGrp="1"/>
          </p:cNvSpPr>
          <p:nvPr>
            <p:ph sz="quarter" idx="11"/>
          </p:nvPr>
        </p:nvSpPr>
        <p:spPr>
          <a:xfrm>
            <a:off x="533400" y="1676399"/>
            <a:ext cx="11201400" cy="4648199"/>
          </a:xfrm>
        </p:spPr>
        <p:txBody>
          <a:bodyPr>
            <a:normAutofit/>
          </a:bodyPr>
          <a:lstStyle/>
          <a:p>
            <a:r>
              <a:rPr lang="en-US" sz="2200" b="1" dirty="0"/>
              <a:t>Service Learning </a:t>
            </a:r>
            <a:r>
              <a:rPr lang="en-US" sz="2200" dirty="0"/>
              <a:t>— To motivate students to engage in service-based projects to alleviate needs in their community. This includes a video, a reflection, and a </a:t>
            </a:r>
            <a:br>
              <a:rPr lang="en-US" sz="2200" dirty="0"/>
            </a:br>
            <a:r>
              <a:rPr lang="en-US" sz="2200" dirty="0"/>
              <a:t>design activity.</a:t>
            </a:r>
          </a:p>
          <a:p>
            <a:r>
              <a:rPr lang="en-US" sz="2200" b="1" dirty="0"/>
              <a:t>Place- and Pursuit-Based Learning</a:t>
            </a:r>
            <a:r>
              <a:rPr lang="en-US" sz="2200" dirty="0"/>
              <a:t> — To provide learners of all ages with relevant </a:t>
            </a:r>
            <a:br>
              <a:rPr lang="en-US" sz="2200" dirty="0"/>
            </a:br>
            <a:r>
              <a:rPr lang="en-US" sz="2200" dirty="0"/>
              <a:t>and authentic opportunities to meaningfully engage in service learning through the </a:t>
            </a:r>
            <a:br>
              <a:rPr lang="en-US" sz="2200" dirty="0"/>
            </a:br>
            <a:r>
              <a:rPr lang="en-US" sz="2200" dirty="0"/>
              <a:t>Place and Pursuit-Based learning experiences. This includes a video, a reflection, and a design activity.</a:t>
            </a:r>
          </a:p>
          <a:p>
            <a:r>
              <a:rPr lang="en-US" sz="2200" b="1" dirty="0"/>
              <a:t>Maximizing Learning Through the Design Process</a:t>
            </a:r>
            <a:r>
              <a:rPr lang="en-US" sz="2200" dirty="0"/>
              <a:t> — To explore IDE Corps.’s design process in remote and hybrid learning as an opportunity to prioritize risk taking to maximize student growth and achievement. This includes a video, a reflection, and a design activity along with additional resources.</a:t>
            </a:r>
          </a:p>
        </p:txBody>
      </p:sp>
      <p:sp>
        <p:nvSpPr>
          <p:cNvPr id="7" name="Slide Number Placeholder 6">
            <a:extLst>
              <a:ext uri="{FF2B5EF4-FFF2-40B4-BE49-F238E27FC236}">
                <a16:creationId xmlns:a16="http://schemas.microsoft.com/office/drawing/2014/main" id="{240571FB-C462-AD45-B010-7AD15592BDCF}"/>
              </a:ext>
            </a:extLst>
          </p:cNvPr>
          <p:cNvSpPr>
            <a:spLocks noGrp="1"/>
          </p:cNvSpPr>
          <p:nvPr>
            <p:ph type="sldNum" sz="quarter" idx="14"/>
          </p:nvPr>
        </p:nvSpPr>
        <p:spPr/>
        <p:txBody>
          <a:bodyPr/>
          <a:lstStyle/>
          <a:p>
            <a:fld id="{B6FDC2BC-9D21-CA4B-9293-99A3AD770EFC}" type="slidenum">
              <a:rPr lang="en-US" smtClean="0"/>
              <a:t>22</a:t>
            </a:fld>
            <a:endParaRPr lang="en-US" dirty="0"/>
          </a:p>
        </p:txBody>
      </p:sp>
      <p:sp>
        <p:nvSpPr>
          <p:cNvPr id="5" name="Rectangle 4" descr="Outline surrounding the &quot;Place- and Pursuit-Based Learning&quot; list item">
            <a:extLst>
              <a:ext uri="{FF2B5EF4-FFF2-40B4-BE49-F238E27FC236}">
                <a16:creationId xmlns:a16="http://schemas.microsoft.com/office/drawing/2014/main" id="{FE040EFB-27BA-F24A-971B-2B03122F6EB8}"/>
              </a:ext>
            </a:extLst>
          </p:cNvPr>
          <p:cNvSpPr/>
          <p:nvPr/>
        </p:nvSpPr>
        <p:spPr>
          <a:xfrm>
            <a:off x="381000" y="2743200"/>
            <a:ext cx="11430000"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494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D745-A1C2-D74B-832E-84ED83701A4F}"/>
              </a:ext>
            </a:extLst>
          </p:cNvPr>
          <p:cNvSpPr>
            <a:spLocks noGrp="1"/>
          </p:cNvSpPr>
          <p:nvPr>
            <p:ph type="title"/>
          </p:nvPr>
        </p:nvSpPr>
        <p:spPr>
          <a:solidFill>
            <a:schemeClr val="bg2">
              <a:lumMod val="75000"/>
            </a:schemeClr>
          </a:solidFill>
        </p:spPr>
        <p:txBody>
          <a:bodyPr/>
          <a:lstStyle/>
          <a:p>
            <a:r>
              <a:rPr lang="en-US" dirty="0"/>
              <a:t>Place- and Pursuit-Based Learning (25 – 35 min)</a:t>
            </a:r>
          </a:p>
        </p:txBody>
      </p:sp>
      <p:pic>
        <p:nvPicPr>
          <p:cNvPr id="8" name="Google Shape;150;gbad2491fd9_0_0" descr="target with arrow icon">
            <a:extLst>
              <a:ext uri="{FF2B5EF4-FFF2-40B4-BE49-F238E27FC236}">
                <a16:creationId xmlns:a16="http://schemas.microsoft.com/office/drawing/2014/main" id="{5E5D9676-ECF1-534F-ACBD-1E441885F8D2}"/>
              </a:ext>
            </a:extLst>
          </p:cNvPr>
          <p:cNvPicPr preferRelativeResize="0"/>
          <p:nvPr/>
        </p:nvPicPr>
        <p:blipFill rotWithShape="1">
          <a:blip r:embed="rId2">
            <a:alphaModFix/>
          </a:blip>
          <a:srcRect/>
          <a:stretch/>
        </p:blipFill>
        <p:spPr>
          <a:xfrm>
            <a:off x="381000" y="1524000"/>
            <a:ext cx="863600" cy="787400"/>
          </a:xfrm>
          <a:prstGeom prst="rect">
            <a:avLst/>
          </a:prstGeom>
          <a:noFill/>
          <a:ln>
            <a:noFill/>
          </a:ln>
        </p:spPr>
      </p:pic>
      <p:sp>
        <p:nvSpPr>
          <p:cNvPr id="3" name="Content Placeholder 2">
            <a:extLst>
              <a:ext uri="{FF2B5EF4-FFF2-40B4-BE49-F238E27FC236}">
                <a16:creationId xmlns:a16="http://schemas.microsoft.com/office/drawing/2014/main" id="{2966B292-8031-0945-B0CB-6B3D56F9B655}"/>
              </a:ext>
            </a:extLst>
          </p:cNvPr>
          <p:cNvSpPr>
            <a:spLocks noGrp="1"/>
          </p:cNvSpPr>
          <p:nvPr>
            <p:ph sz="quarter" idx="10"/>
          </p:nvPr>
        </p:nvSpPr>
        <p:spPr>
          <a:xfrm>
            <a:off x="1244600" y="1676400"/>
            <a:ext cx="4622800" cy="492443"/>
          </a:xfrm>
        </p:spPr>
        <p:txBody>
          <a:bodyPr/>
          <a:lstStyle/>
          <a:p>
            <a:r>
              <a:rPr lang="en-US" dirty="0"/>
              <a:t>Goal:</a:t>
            </a:r>
          </a:p>
        </p:txBody>
      </p:sp>
      <p:sp>
        <p:nvSpPr>
          <p:cNvPr id="4" name="Content Placeholder 3">
            <a:extLst>
              <a:ext uri="{FF2B5EF4-FFF2-40B4-BE49-F238E27FC236}">
                <a16:creationId xmlns:a16="http://schemas.microsoft.com/office/drawing/2014/main" id="{709C85E0-0245-4D4D-8C79-45D7DC5D8220}"/>
              </a:ext>
            </a:extLst>
          </p:cNvPr>
          <p:cNvSpPr>
            <a:spLocks noGrp="1"/>
          </p:cNvSpPr>
          <p:nvPr>
            <p:ph sz="quarter" idx="11"/>
          </p:nvPr>
        </p:nvSpPr>
        <p:spPr/>
        <p:txBody>
          <a:bodyPr/>
          <a:lstStyle/>
          <a:p>
            <a:pPr marL="0" indent="0">
              <a:buNone/>
            </a:pPr>
            <a:r>
              <a:rPr lang="en-US" dirty="0"/>
              <a:t>To provide learners of all ages with relevant and authentic opportunities to meaningfully engage in service learning through place- and pursuit-based learning experiences.</a:t>
            </a:r>
          </a:p>
        </p:txBody>
      </p:sp>
      <p:pic>
        <p:nvPicPr>
          <p:cNvPr id="9" name="Picture 2" descr="Infographic with two circular elements, one inside the other. The inner circle is split into three parts labeled: Authentic, Open-Ended, Complex. The outer circle is split into five parts labeled: Problem-Based, Pursuit-Based, Project-Based, Profession-Based, Place-Based. Image copyright 2020, EdQuiddity Inc">
            <a:extLst>
              <a:ext uri="{FF2B5EF4-FFF2-40B4-BE49-F238E27FC236}">
                <a16:creationId xmlns:a16="http://schemas.microsoft.com/office/drawing/2014/main" id="{382DE77E-A243-974A-97A6-1C9E652A8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438" y="1592301"/>
            <a:ext cx="4774324" cy="477432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21EC03FE-4BDF-C848-82E4-B125D47E8E6C}"/>
              </a:ext>
            </a:extLst>
          </p:cNvPr>
          <p:cNvSpPr>
            <a:spLocks noGrp="1"/>
          </p:cNvSpPr>
          <p:nvPr>
            <p:ph type="sldNum" sz="quarter" idx="14"/>
          </p:nvPr>
        </p:nvSpPr>
        <p:spPr/>
        <p:txBody>
          <a:bodyPr/>
          <a:lstStyle/>
          <a:p>
            <a:fld id="{B6FDC2BC-9D21-CA4B-9293-99A3AD770EFC}" type="slidenum">
              <a:rPr lang="en-US" smtClean="0"/>
              <a:t>23</a:t>
            </a:fld>
            <a:endParaRPr lang="en-US" dirty="0"/>
          </a:p>
        </p:txBody>
      </p:sp>
    </p:spTree>
    <p:extLst>
      <p:ext uri="{BB962C8B-B14F-4D97-AF65-F5344CB8AC3E}">
        <p14:creationId xmlns:p14="http://schemas.microsoft.com/office/powerpoint/2010/main" val="3052502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4F75E-EC29-1544-9B07-3A6CD61B0450}"/>
              </a:ext>
            </a:extLst>
          </p:cNvPr>
          <p:cNvSpPr>
            <a:spLocks noGrp="1"/>
          </p:cNvSpPr>
          <p:nvPr>
            <p:ph type="title"/>
          </p:nvPr>
        </p:nvSpPr>
        <p:spPr>
          <a:solidFill>
            <a:schemeClr val="bg2">
              <a:lumMod val="75000"/>
            </a:schemeClr>
          </a:solidFill>
        </p:spPr>
        <p:txBody>
          <a:bodyPr/>
          <a:lstStyle/>
          <a:p>
            <a:r>
              <a:rPr lang="en-US" dirty="0"/>
              <a:t>Pursuit-Based Opportunities</a:t>
            </a:r>
          </a:p>
        </p:txBody>
      </p:sp>
      <p:sp>
        <p:nvSpPr>
          <p:cNvPr id="3" name="Content Placeholder 2">
            <a:extLst>
              <a:ext uri="{FF2B5EF4-FFF2-40B4-BE49-F238E27FC236}">
                <a16:creationId xmlns:a16="http://schemas.microsoft.com/office/drawing/2014/main" id="{5FA53B4B-3E5E-DC45-B39D-5460A33C1BF0}"/>
              </a:ext>
            </a:extLst>
          </p:cNvPr>
          <p:cNvSpPr>
            <a:spLocks noGrp="1"/>
          </p:cNvSpPr>
          <p:nvPr>
            <p:ph sz="quarter" idx="10"/>
          </p:nvPr>
        </p:nvSpPr>
        <p:spPr>
          <a:xfrm>
            <a:off x="533400" y="1676400"/>
            <a:ext cx="4191000" cy="3046988"/>
          </a:xfrm>
        </p:spPr>
        <p:txBody>
          <a:bodyPr/>
          <a:lstStyle/>
          <a:p>
            <a:r>
              <a:rPr lang="en-US" sz="2200" dirty="0"/>
              <a:t>In pursuit-based learning, a problem or challenge is identified by students based on a personal interest they wish to pursue. The options may be narrowed to the curriculum or, if broader, the teacher would help the student see how the curriculum could fit into the problem or challenge.</a:t>
            </a:r>
          </a:p>
        </p:txBody>
      </p:sp>
      <p:sp>
        <p:nvSpPr>
          <p:cNvPr id="4" name="Content Placeholder 3">
            <a:extLst>
              <a:ext uri="{FF2B5EF4-FFF2-40B4-BE49-F238E27FC236}">
                <a16:creationId xmlns:a16="http://schemas.microsoft.com/office/drawing/2014/main" id="{D4A281EB-5498-324E-BBDF-DA3A5A52684C}"/>
              </a:ext>
            </a:extLst>
          </p:cNvPr>
          <p:cNvSpPr>
            <a:spLocks noGrp="1"/>
          </p:cNvSpPr>
          <p:nvPr>
            <p:ph sz="quarter" idx="11"/>
          </p:nvPr>
        </p:nvSpPr>
        <p:spPr>
          <a:xfrm>
            <a:off x="5181600" y="1676399"/>
            <a:ext cx="6477000" cy="4648199"/>
          </a:xfrm>
        </p:spPr>
        <p:txBody>
          <a:bodyPr>
            <a:noAutofit/>
          </a:bodyPr>
          <a:lstStyle/>
          <a:p>
            <a:pPr>
              <a:spcBef>
                <a:spcPts val="300"/>
              </a:spcBef>
              <a:spcAft>
                <a:spcPts val="300"/>
              </a:spcAft>
            </a:pPr>
            <a:r>
              <a:rPr lang="en-US" sz="1800" dirty="0"/>
              <a:t>Write an online newsletter or blog post for community distribution. </a:t>
            </a:r>
          </a:p>
          <a:p>
            <a:pPr>
              <a:spcBef>
                <a:spcPts val="300"/>
              </a:spcBef>
              <a:spcAft>
                <a:spcPts val="300"/>
              </a:spcAft>
            </a:pPr>
            <a:r>
              <a:rPr lang="en-US" sz="1800" dirty="0"/>
              <a:t>Plan and host online community forums or events (e.g., online concert, fundraiser, info session). </a:t>
            </a:r>
          </a:p>
          <a:p>
            <a:pPr>
              <a:spcBef>
                <a:spcPts val="300"/>
              </a:spcBef>
              <a:spcAft>
                <a:spcPts val="300"/>
              </a:spcAft>
            </a:pPr>
            <a:r>
              <a:rPr lang="en-US" sz="1800" dirty="0"/>
              <a:t>Have students participate in online games that teach civic responsibility such as </a:t>
            </a:r>
            <a:r>
              <a:rPr lang="en-US" sz="1800" dirty="0">
                <a:hlinkClick r:id="rId2"/>
              </a:rPr>
              <a:t>www.icivics.org</a:t>
            </a:r>
            <a:r>
              <a:rPr lang="en-US" sz="1800" dirty="0"/>
              <a:t>. </a:t>
            </a:r>
          </a:p>
          <a:p>
            <a:pPr>
              <a:spcBef>
                <a:spcPts val="300"/>
              </a:spcBef>
              <a:spcAft>
                <a:spcPts val="300"/>
              </a:spcAft>
            </a:pPr>
            <a:r>
              <a:rPr lang="en-US" sz="1800" dirty="0"/>
              <a:t>Create a social media campaign to bring about awareness of current social issues. </a:t>
            </a:r>
          </a:p>
          <a:p>
            <a:pPr>
              <a:spcBef>
                <a:spcPts val="300"/>
              </a:spcBef>
              <a:spcAft>
                <a:spcPts val="300"/>
              </a:spcAft>
            </a:pPr>
            <a:r>
              <a:rPr lang="en-US" sz="1800" dirty="0"/>
              <a:t>Conduct a phone, video, or socially distant interview with small business owners or professionals in a field of interest. </a:t>
            </a:r>
          </a:p>
          <a:p>
            <a:pPr>
              <a:spcBef>
                <a:spcPts val="300"/>
              </a:spcBef>
              <a:spcAft>
                <a:spcPts val="300"/>
              </a:spcAft>
            </a:pPr>
            <a:r>
              <a:rPr lang="en-US" sz="1800" dirty="0"/>
              <a:t>Conduct research on important issues and email stakeholders advocating for change. </a:t>
            </a:r>
          </a:p>
          <a:p>
            <a:pPr>
              <a:spcBef>
                <a:spcPts val="300"/>
              </a:spcBef>
              <a:spcAft>
                <a:spcPts val="300"/>
              </a:spcAft>
            </a:pPr>
            <a:r>
              <a:rPr lang="en-US" sz="1800" dirty="0"/>
              <a:t>Host a Math-a-Thon, where students can use content and engage in grade-level standards in order to meet a specific need in a specific area (here is one </a:t>
            </a:r>
            <a:r>
              <a:rPr lang="en-US" sz="1800" dirty="0">
                <a:hlinkClick r:id="rId3"/>
              </a:rPr>
              <a:t>example</a:t>
            </a:r>
            <a:r>
              <a:rPr lang="en-US" sz="1800" dirty="0"/>
              <a:t>).</a:t>
            </a:r>
          </a:p>
        </p:txBody>
      </p:sp>
      <p:sp>
        <p:nvSpPr>
          <p:cNvPr id="7" name="Slide Number Placeholder 6">
            <a:extLst>
              <a:ext uri="{FF2B5EF4-FFF2-40B4-BE49-F238E27FC236}">
                <a16:creationId xmlns:a16="http://schemas.microsoft.com/office/drawing/2014/main" id="{79E9A8E3-7BDE-C94A-8CFD-A586B4788708}"/>
              </a:ext>
            </a:extLst>
          </p:cNvPr>
          <p:cNvSpPr>
            <a:spLocks noGrp="1"/>
          </p:cNvSpPr>
          <p:nvPr>
            <p:ph type="sldNum" sz="quarter" idx="14"/>
          </p:nvPr>
        </p:nvSpPr>
        <p:spPr/>
        <p:txBody>
          <a:bodyPr/>
          <a:lstStyle/>
          <a:p>
            <a:fld id="{B6FDC2BC-9D21-CA4B-9293-99A3AD770EFC}" type="slidenum">
              <a:rPr lang="en-US" smtClean="0"/>
              <a:t>24</a:t>
            </a:fld>
            <a:endParaRPr lang="en-US" dirty="0"/>
          </a:p>
        </p:txBody>
      </p:sp>
    </p:spTree>
    <p:extLst>
      <p:ext uri="{BB962C8B-B14F-4D97-AF65-F5344CB8AC3E}">
        <p14:creationId xmlns:p14="http://schemas.microsoft.com/office/powerpoint/2010/main" val="1068691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4F75E-EC29-1544-9B07-3A6CD61B0450}"/>
              </a:ext>
            </a:extLst>
          </p:cNvPr>
          <p:cNvSpPr>
            <a:spLocks noGrp="1"/>
          </p:cNvSpPr>
          <p:nvPr>
            <p:ph type="title"/>
          </p:nvPr>
        </p:nvSpPr>
        <p:spPr>
          <a:solidFill>
            <a:schemeClr val="bg2">
              <a:lumMod val="75000"/>
            </a:schemeClr>
          </a:solidFill>
        </p:spPr>
        <p:txBody>
          <a:bodyPr/>
          <a:lstStyle/>
          <a:p>
            <a:r>
              <a:rPr lang="en-US" dirty="0"/>
              <a:t>Place-Based Opportunities</a:t>
            </a:r>
          </a:p>
        </p:txBody>
      </p:sp>
      <p:sp>
        <p:nvSpPr>
          <p:cNvPr id="3" name="Content Placeholder 2">
            <a:extLst>
              <a:ext uri="{FF2B5EF4-FFF2-40B4-BE49-F238E27FC236}">
                <a16:creationId xmlns:a16="http://schemas.microsoft.com/office/drawing/2014/main" id="{5FA53B4B-3E5E-DC45-B39D-5460A33C1BF0}"/>
              </a:ext>
            </a:extLst>
          </p:cNvPr>
          <p:cNvSpPr>
            <a:spLocks noGrp="1"/>
          </p:cNvSpPr>
          <p:nvPr>
            <p:ph sz="quarter" idx="10"/>
          </p:nvPr>
        </p:nvSpPr>
        <p:spPr>
          <a:xfrm>
            <a:off x="533400" y="1676400"/>
            <a:ext cx="4191000" cy="2031325"/>
          </a:xfrm>
        </p:spPr>
        <p:txBody>
          <a:bodyPr/>
          <a:lstStyle/>
          <a:p>
            <a:r>
              <a:rPr lang="en-US" sz="2200" dirty="0"/>
              <a:t>In place-based learning, students look to solve an open-ended, real-world problem or challenge that is specific to a location, which could be the classroom, home, local community, town or city, state, country, continent, world, or even outer space!</a:t>
            </a:r>
          </a:p>
        </p:txBody>
      </p:sp>
      <p:sp>
        <p:nvSpPr>
          <p:cNvPr id="4" name="Content Placeholder 3">
            <a:extLst>
              <a:ext uri="{FF2B5EF4-FFF2-40B4-BE49-F238E27FC236}">
                <a16:creationId xmlns:a16="http://schemas.microsoft.com/office/drawing/2014/main" id="{D4A281EB-5498-324E-BBDF-DA3A5A52684C}"/>
              </a:ext>
            </a:extLst>
          </p:cNvPr>
          <p:cNvSpPr>
            <a:spLocks noGrp="1"/>
          </p:cNvSpPr>
          <p:nvPr>
            <p:ph sz="quarter" idx="11"/>
          </p:nvPr>
        </p:nvSpPr>
        <p:spPr>
          <a:xfrm>
            <a:off x="5181600" y="1676399"/>
            <a:ext cx="6705600" cy="4648199"/>
          </a:xfrm>
        </p:spPr>
        <p:txBody>
          <a:bodyPr>
            <a:noAutofit/>
          </a:bodyPr>
          <a:lstStyle/>
          <a:p>
            <a:pPr>
              <a:spcBef>
                <a:spcPts val="300"/>
              </a:spcBef>
              <a:spcAft>
                <a:spcPts val="300"/>
              </a:spcAft>
            </a:pPr>
            <a:r>
              <a:rPr lang="en-US" sz="1800" dirty="0"/>
              <a:t>Have students create and record videos about environmental observations within their community or surroundings. </a:t>
            </a:r>
          </a:p>
          <a:p>
            <a:pPr>
              <a:spcBef>
                <a:spcPts val="300"/>
              </a:spcBef>
              <a:spcAft>
                <a:spcPts val="300"/>
              </a:spcAft>
            </a:pPr>
            <a:r>
              <a:rPr lang="en-US" sz="1800" dirty="0"/>
              <a:t>Create artwork to be displayed throughout the local community such as sidewalk chalk art, murals, and posters. </a:t>
            </a:r>
          </a:p>
          <a:p>
            <a:pPr>
              <a:spcBef>
                <a:spcPts val="300"/>
              </a:spcBef>
              <a:spcAft>
                <a:spcPts val="300"/>
              </a:spcAft>
            </a:pPr>
            <a:r>
              <a:rPr lang="en-US" sz="1800" dirty="0"/>
              <a:t>Connect a life-science unit to plant life and allow students to grow their own plants that will eventually be donated or placed in a community garden. </a:t>
            </a:r>
          </a:p>
          <a:p>
            <a:pPr>
              <a:spcBef>
                <a:spcPts val="300"/>
              </a:spcBef>
              <a:spcAft>
                <a:spcPts val="300"/>
              </a:spcAft>
            </a:pPr>
            <a:r>
              <a:rPr lang="en-US" sz="1800" dirty="0"/>
              <a:t>Set up online peer/group tutoring services between neighboring schools or schools overseas. </a:t>
            </a:r>
          </a:p>
          <a:p>
            <a:pPr>
              <a:spcBef>
                <a:spcPts val="300"/>
              </a:spcBef>
              <a:spcAft>
                <a:spcPts val="300"/>
              </a:spcAft>
            </a:pPr>
            <a:r>
              <a:rPr lang="en-US" sz="1800" dirty="0"/>
              <a:t>Engage families and students in local opportunities such as roadside cleanup or a community garden.</a:t>
            </a:r>
          </a:p>
          <a:p>
            <a:pPr>
              <a:spcBef>
                <a:spcPts val="300"/>
              </a:spcBef>
              <a:spcAft>
                <a:spcPts val="300"/>
              </a:spcAft>
            </a:pPr>
            <a:r>
              <a:rPr lang="en-US" sz="1800" dirty="0"/>
              <a:t>Create and send virtual birthday or greeting cards to local housing shelters, senior centers, or service members. </a:t>
            </a:r>
          </a:p>
          <a:p>
            <a:pPr>
              <a:spcBef>
                <a:spcPts val="300"/>
              </a:spcBef>
              <a:spcAft>
                <a:spcPts val="300"/>
              </a:spcAft>
            </a:pPr>
            <a:r>
              <a:rPr lang="en-US" sz="1800" dirty="0"/>
              <a:t>Allow students to go on virtual field trips to learn about a specific place or topic.</a:t>
            </a:r>
          </a:p>
        </p:txBody>
      </p:sp>
      <p:sp>
        <p:nvSpPr>
          <p:cNvPr id="7" name="Slide Number Placeholder 6">
            <a:extLst>
              <a:ext uri="{FF2B5EF4-FFF2-40B4-BE49-F238E27FC236}">
                <a16:creationId xmlns:a16="http://schemas.microsoft.com/office/drawing/2014/main" id="{79E9A8E3-7BDE-C94A-8CFD-A586B4788708}"/>
              </a:ext>
            </a:extLst>
          </p:cNvPr>
          <p:cNvSpPr>
            <a:spLocks noGrp="1"/>
          </p:cNvSpPr>
          <p:nvPr>
            <p:ph type="sldNum" sz="quarter" idx="14"/>
          </p:nvPr>
        </p:nvSpPr>
        <p:spPr/>
        <p:txBody>
          <a:bodyPr/>
          <a:lstStyle/>
          <a:p>
            <a:fld id="{B6FDC2BC-9D21-CA4B-9293-99A3AD770EFC}" type="slidenum">
              <a:rPr lang="en-US" smtClean="0"/>
              <a:t>25</a:t>
            </a:fld>
            <a:endParaRPr lang="en-US" dirty="0"/>
          </a:p>
        </p:txBody>
      </p:sp>
    </p:spTree>
    <p:extLst>
      <p:ext uri="{BB962C8B-B14F-4D97-AF65-F5344CB8AC3E}">
        <p14:creationId xmlns:p14="http://schemas.microsoft.com/office/powerpoint/2010/main" val="474326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6D354-5EF7-7F49-9F0E-B840686F6F76}"/>
              </a:ext>
            </a:extLst>
          </p:cNvPr>
          <p:cNvSpPr>
            <a:spLocks noGrp="1"/>
          </p:cNvSpPr>
          <p:nvPr>
            <p:ph type="title"/>
          </p:nvPr>
        </p:nvSpPr>
        <p:spPr>
          <a:solidFill>
            <a:schemeClr val="bg2">
              <a:lumMod val="75000"/>
            </a:schemeClr>
          </a:solidFill>
        </p:spPr>
        <p:txBody>
          <a:bodyPr/>
          <a:lstStyle/>
          <a:p>
            <a:r>
              <a:rPr lang="en-US" dirty="0"/>
              <a:t>Learning Objectives Review</a:t>
            </a:r>
          </a:p>
        </p:txBody>
      </p:sp>
      <p:sp>
        <p:nvSpPr>
          <p:cNvPr id="4" name="Content Placeholder 3">
            <a:extLst>
              <a:ext uri="{FF2B5EF4-FFF2-40B4-BE49-F238E27FC236}">
                <a16:creationId xmlns:a16="http://schemas.microsoft.com/office/drawing/2014/main" id="{B422899D-33FB-9642-9BBD-CB7BC6975DCE}"/>
              </a:ext>
            </a:extLst>
          </p:cNvPr>
          <p:cNvSpPr>
            <a:spLocks noGrp="1"/>
          </p:cNvSpPr>
          <p:nvPr>
            <p:ph sz="quarter" idx="11"/>
          </p:nvPr>
        </p:nvSpPr>
        <p:spPr>
          <a:xfrm>
            <a:off x="533400" y="1676399"/>
            <a:ext cx="11125200" cy="4648199"/>
          </a:xfrm>
        </p:spPr>
        <p:txBody>
          <a:bodyPr>
            <a:noAutofit/>
          </a:bodyPr>
          <a:lstStyle/>
          <a:p>
            <a:r>
              <a:rPr lang="en-US" sz="2200" b="1" dirty="0"/>
              <a:t>“Student Advocates” </a:t>
            </a:r>
            <a:r>
              <a:rPr lang="en-US" sz="2200" dirty="0"/>
              <a:t>— Our learning environments should build up efficacious students who are agents of change for their communities. How are we positioning students to achieve this in our remote and hybrid learning environments?</a:t>
            </a:r>
          </a:p>
          <a:p>
            <a:r>
              <a:rPr lang="en-US" sz="2200" b="1" dirty="0"/>
              <a:t>“Self-Identity” </a:t>
            </a:r>
            <a:r>
              <a:rPr lang="en-US" sz="2200" dirty="0"/>
              <a:t>— In order for our remote and hybrid learning environments to build up efficacious students, we must first empower them. How are students positively represented in curriculum and assessments? How are students learning more about who they are as remote learners?</a:t>
            </a:r>
          </a:p>
          <a:p>
            <a:r>
              <a:rPr lang="en-US" sz="2200" b="1" dirty="0"/>
              <a:t>“Risk-Taking and Change” </a:t>
            </a:r>
            <a:r>
              <a:rPr lang="en-US" sz="2200" dirty="0"/>
              <a:t>— For our students to be advocates for change, they need to be engaged not only with the curriculum but with their communities. Teaching through PBLs, integrating service learning, and more allows students to feel a greater connection to the content presented.</a:t>
            </a:r>
          </a:p>
        </p:txBody>
      </p:sp>
      <p:sp>
        <p:nvSpPr>
          <p:cNvPr id="7" name="Slide Number Placeholder 6">
            <a:extLst>
              <a:ext uri="{FF2B5EF4-FFF2-40B4-BE49-F238E27FC236}">
                <a16:creationId xmlns:a16="http://schemas.microsoft.com/office/drawing/2014/main" id="{240571FB-C462-AD45-B010-7AD15592BDCF}"/>
              </a:ext>
            </a:extLst>
          </p:cNvPr>
          <p:cNvSpPr>
            <a:spLocks noGrp="1"/>
          </p:cNvSpPr>
          <p:nvPr>
            <p:ph type="sldNum" sz="quarter" idx="14"/>
          </p:nvPr>
        </p:nvSpPr>
        <p:spPr/>
        <p:txBody>
          <a:bodyPr/>
          <a:lstStyle/>
          <a:p>
            <a:fld id="{B6FDC2BC-9D21-CA4B-9293-99A3AD770EFC}" type="slidenum">
              <a:rPr lang="en-US" smtClean="0"/>
              <a:t>26</a:t>
            </a:fld>
            <a:endParaRPr lang="en-US" dirty="0"/>
          </a:p>
        </p:txBody>
      </p:sp>
    </p:spTree>
    <p:extLst>
      <p:ext uri="{BB962C8B-B14F-4D97-AF65-F5344CB8AC3E}">
        <p14:creationId xmlns:p14="http://schemas.microsoft.com/office/powerpoint/2010/main" val="2758876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5BB48EA-8A5C-E448-BF8A-B406D05458FD}"/>
              </a:ext>
            </a:extLst>
          </p:cNvPr>
          <p:cNvSpPr>
            <a:spLocks noGrp="1"/>
          </p:cNvSpPr>
          <p:nvPr>
            <p:ph type="title"/>
          </p:nvPr>
        </p:nvSpPr>
        <p:spPr/>
        <p:txBody>
          <a:bodyPr/>
          <a:lstStyle/>
          <a:p>
            <a:r>
              <a:rPr lang="en-US" dirty="0"/>
              <a:t>Thank you for attending</a:t>
            </a:r>
          </a:p>
        </p:txBody>
      </p:sp>
      <p:sp>
        <p:nvSpPr>
          <p:cNvPr id="9" name="Content Placeholder 8">
            <a:extLst>
              <a:ext uri="{FF2B5EF4-FFF2-40B4-BE49-F238E27FC236}">
                <a16:creationId xmlns:a16="http://schemas.microsoft.com/office/drawing/2014/main" id="{DF145F77-8A28-4D4E-8607-572B2AB41C4C}"/>
              </a:ext>
            </a:extLst>
          </p:cNvPr>
          <p:cNvSpPr>
            <a:spLocks noGrp="1"/>
          </p:cNvSpPr>
          <p:nvPr>
            <p:ph sz="quarter" idx="11"/>
          </p:nvPr>
        </p:nvSpPr>
        <p:spPr>
          <a:xfrm>
            <a:off x="2209800" y="4267200"/>
            <a:ext cx="6400800" cy="1524000"/>
          </a:xfrm>
        </p:spPr>
        <p:txBody>
          <a:bodyPr>
            <a:normAutofit fontScale="70000" lnSpcReduction="20000"/>
          </a:bodyPr>
          <a:lstStyle/>
          <a:p>
            <a:pPr lvl="0"/>
            <a:r>
              <a:rPr lang="en-US" sz="3700" dirty="0"/>
              <a:t>CULTURALLY RESPONSIVE-SUSTAINING EDUCATION IN REMOTE AND HYBRID ENVIRONMENTS</a:t>
            </a:r>
          </a:p>
          <a:p>
            <a:pPr lvl="0"/>
            <a:r>
              <a:rPr lang="en-US" sz="2600" dirty="0"/>
              <a:t>Module 4 – Identifying Inclusive Curriculum and Assessment</a:t>
            </a:r>
          </a:p>
        </p:txBody>
      </p:sp>
      <p:sp>
        <p:nvSpPr>
          <p:cNvPr id="7" name="Slide Number Placeholder 6">
            <a:extLst>
              <a:ext uri="{FF2B5EF4-FFF2-40B4-BE49-F238E27FC236}">
                <a16:creationId xmlns:a16="http://schemas.microsoft.com/office/drawing/2014/main" id="{C635EBC7-2FD5-BD4C-8F6F-8B647E73B2B4}"/>
              </a:ext>
            </a:extLst>
          </p:cNvPr>
          <p:cNvSpPr>
            <a:spLocks noGrp="1"/>
          </p:cNvSpPr>
          <p:nvPr>
            <p:ph type="sldNum" sz="quarter" idx="10"/>
          </p:nvPr>
        </p:nvSpPr>
        <p:spPr/>
        <p:txBody>
          <a:bodyPr/>
          <a:lstStyle/>
          <a:p>
            <a:fld id="{B6FDC2BC-9D21-CA4B-9293-99A3AD770EFC}" type="slidenum">
              <a:rPr lang="en-US" smtClean="0"/>
              <a:t>27</a:t>
            </a:fld>
            <a:endParaRPr lang="en-US" dirty="0"/>
          </a:p>
        </p:txBody>
      </p:sp>
    </p:spTree>
    <p:extLst>
      <p:ext uri="{BB962C8B-B14F-4D97-AF65-F5344CB8AC3E}">
        <p14:creationId xmlns:p14="http://schemas.microsoft.com/office/powerpoint/2010/main" val="2536990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5D1C-EAFB-184D-B202-2ACEDA1ADC0E}"/>
              </a:ext>
            </a:extLst>
          </p:cNvPr>
          <p:cNvSpPr>
            <a:spLocks noGrp="1"/>
          </p:cNvSpPr>
          <p:nvPr>
            <p:ph type="title"/>
          </p:nvPr>
        </p:nvSpPr>
        <p:spPr/>
        <p:txBody>
          <a:bodyPr/>
          <a:lstStyle/>
          <a:p>
            <a:r>
              <a:rPr lang="en-US" dirty="0"/>
              <a:t>Immersive Scenario </a:t>
            </a:r>
            <a:r>
              <a:rPr lang="en-US" b="1" dirty="0"/>
              <a:t>Part 2</a:t>
            </a:r>
          </a:p>
        </p:txBody>
      </p:sp>
      <p:sp>
        <p:nvSpPr>
          <p:cNvPr id="4" name="Content Placeholder 3">
            <a:extLst>
              <a:ext uri="{FF2B5EF4-FFF2-40B4-BE49-F238E27FC236}">
                <a16:creationId xmlns:a16="http://schemas.microsoft.com/office/drawing/2014/main" id="{3BB2392C-5F21-5647-91D5-0DCE06D870E3}"/>
              </a:ext>
            </a:extLst>
          </p:cNvPr>
          <p:cNvSpPr>
            <a:spLocks noGrp="1"/>
          </p:cNvSpPr>
          <p:nvPr>
            <p:ph sz="quarter" idx="11"/>
          </p:nvPr>
        </p:nvSpPr>
        <p:spPr>
          <a:xfrm>
            <a:off x="533400" y="1676400"/>
            <a:ext cx="11125200" cy="4648200"/>
          </a:xfrm>
        </p:spPr>
        <p:txBody>
          <a:bodyPr>
            <a:noAutofit/>
          </a:bodyPr>
          <a:lstStyle/>
          <a:p>
            <a:pPr marL="0" indent="0">
              <a:lnSpc>
                <a:spcPct val="110000"/>
              </a:lnSpc>
              <a:buNone/>
            </a:pPr>
            <a:r>
              <a:rPr lang="en-US" sz="2200" dirty="0"/>
              <a:t>In 5th grade, I lived in the suburbs of a major city and was one of five Black students in that grade level. I was one of a dozen and a half at the school including my brother. Walking into school and down the hallways each day, it was clear that I was an “other.” My braided hairstyle and the darkness of my skin color were not highly visible in my surroundings. Every day, it was evident that my cultural experience was not similar to that of my peers or teachers. At that school, when I looked around at the adults in the building, few if any of them shared my skin tone. When I looked at the walls of famous faces, inspirational quotes, professions to aspire to, and more, my appearance was not fully represented. Do Black women not accomplish these same things? Do Black people not have inspiration to share? Are accomplished Black people only athletes?</a:t>
            </a:r>
          </a:p>
        </p:txBody>
      </p:sp>
      <p:sp>
        <p:nvSpPr>
          <p:cNvPr id="7" name="Slide Number Placeholder 6">
            <a:extLst>
              <a:ext uri="{FF2B5EF4-FFF2-40B4-BE49-F238E27FC236}">
                <a16:creationId xmlns:a16="http://schemas.microsoft.com/office/drawing/2014/main" id="{78F183CF-9BBE-1A4C-9B42-DF62EDA05540}"/>
              </a:ext>
            </a:extLst>
          </p:cNvPr>
          <p:cNvSpPr>
            <a:spLocks noGrp="1"/>
          </p:cNvSpPr>
          <p:nvPr>
            <p:ph type="sldNum" sz="quarter" idx="14"/>
          </p:nvPr>
        </p:nvSpPr>
        <p:spPr/>
        <p:txBody>
          <a:bodyPr/>
          <a:lstStyle/>
          <a:p>
            <a:fld id="{B6FDC2BC-9D21-CA4B-9293-99A3AD770EFC}" type="slidenum">
              <a:rPr lang="en-US" smtClean="0"/>
              <a:t>3</a:t>
            </a:fld>
            <a:endParaRPr lang="en-US" dirty="0"/>
          </a:p>
        </p:txBody>
      </p:sp>
    </p:spTree>
    <p:extLst>
      <p:ext uri="{BB962C8B-B14F-4D97-AF65-F5344CB8AC3E}">
        <p14:creationId xmlns:p14="http://schemas.microsoft.com/office/powerpoint/2010/main" val="3409718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5D1C-EAFB-184D-B202-2ACEDA1ADC0E}"/>
              </a:ext>
            </a:extLst>
          </p:cNvPr>
          <p:cNvSpPr>
            <a:spLocks noGrp="1"/>
          </p:cNvSpPr>
          <p:nvPr>
            <p:ph type="title"/>
          </p:nvPr>
        </p:nvSpPr>
        <p:spPr/>
        <p:txBody>
          <a:bodyPr/>
          <a:lstStyle/>
          <a:p>
            <a:r>
              <a:rPr lang="en-US" dirty="0"/>
              <a:t>Immersive Scenario </a:t>
            </a:r>
            <a:r>
              <a:rPr lang="en-US" b="1" dirty="0"/>
              <a:t>Part 3</a:t>
            </a:r>
          </a:p>
        </p:txBody>
      </p:sp>
      <p:pic>
        <p:nvPicPr>
          <p:cNvPr id="5" name="Picture 2" descr="Two Black-American elementary-age students at desk in classroom setting, smiling.">
            <a:extLst>
              <a:ext uri="{FF2B5EF4-FFF2-40B4-BE49-F238E27FC236}">
                <a16:creationId xmlns:a16="http://schemas.microsoft.com/office/drawing/2014/main" id="{652218E3-B8D6-6840-9D74-10B19FCACA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424"/>
          <a:stretch/>
        </p:blipFill>
        <p:spPr bwMode="auto">
          <a:xfrm>
            <a:off x="533400" y="1676399"/>
            <a:ext cx="2667000" cy="417117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3BB2392C-5F21-5647-91D5-0DCE06D870E3}"/>
              </a:ext>
            </a:extLst>
          </p:cNvPr>
          <p:cNvSpPr>
            <a:spLocks noGrp="1"/>
          </p:cNvSpPr>
          <p:nvPr>
            <p:ph sz="quarter" idx="11"/>
          </p:nvPr>
        </p:nvSpPr>
        <p:spPr>
          <a:xfrm>
            <a:off x="3429000" y="1676400"/>
            <a:ext cx="8229600" cy="4648200"/>
          </a:xfrm>
        </p:spPr>
        <p:txBody>
          <a:bodyPr>
            <a:noAutofit/>
          </a:bodyPr>
          <a:lstStyle/>
          <a:p>
            <a:pPr marL="0" indent="0">
              <a:lnSpc>
                <a:spcPct val="110000"/>
              </a:lnSpc>
              <a:buNone/>
            </a:pPr>
            <a:r>
              <a:rPr lang="en-US" sz="2200" dirty="0"/>
              <a:t>Beyond the experience of what I was seeing in my environment, when I flipped the pages of our textbooks and reading materials, I was only seeing a singular narrative. It may not have been White faces, but it was clear the Eurocentric perspective was the dominant narrative in our curriculum. Were the experiences of Black and Brown people not meant to be explored? Though these were my thoughts as a young girl, I compliantly moved along.</a:t>
            </a:r>
          </a:p>
        </p:txBody>
      </p:sp>
      <p:sp>
        <p:nvSpPr>
          <p:cNvPr id="7" name="Slide Number Placeholder 6">
            <a:extLst>
              <a:ext uri="{FF2B5EF4-FFF2-40B4-BE49-F238E27FC236}">
                <a16:creationId xmlns:a16="http://schemas.microsoft.com/office/drawing/2014/main" id="{78F183CF-9BBE-1A4C-9B42-DF62EDA05540}"/>
              </a:ext>
            </a:extLst>
          </p:cNvPr>
          <p:cNvSpPr>
            <a:spLocks noGrp="1"/>
          </p:cNvSpPr>
          <p:nvPr>
            <p:ph type="sldNum" sz="quarter" idx="14"/>
          </p:nvPr>
        </p:nvSpPr>
        <p:spPr/>
        <p:txBody>
          <a:bodyPr/>
          <a:lstStyle/>
          <a:p>
            <a:fld id="{B6FDC2BC-9D21-CA4B-9293-99A3AD770EFC}" type="slidenum">
              <a:rPr lang="en-US" smtClean="0"/>
              <a:t>4</a:t>
            </a:fld>
            <a:endParaRPr lang="en-US" dirty="0"/>
          </a:p>
        </p:txBody>
      </p:sp>
    </p:spTree>
    <p:extLst>
      <p:ext uri="{BB962C8B-B14F-4D97-AF65-F5344CB8AC3E}">
        <p14:creationId xmlns:p14="http://schemas.microsoft.com/office/powerpoint/2010/main" val="2183409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5D1C-EAFB-184D-B202-2ACEDA1ADC0E}"/>
              </a:ext>
            </a:extLst>
          </p:cNvPr>
          <p:cNvSpPr>
            <a:spLocks noGrp="1"/>
          </p:cNvSpPr>
          <p:nvPr>
            <p:ph type="title"/>
          </p:nvPr>
        </p:nvSpPr>
        <p:spPr/>
        <p:txBody>
          <a:bodyPr/>
          <a:lstStyle/>
          <a:p>
            <a:r>
              <a:rPr lang="en-US" dirty="0"/>
              <a:t>Immersive Scenario </a:t>
            </a:r>
            <a:r>
              <a:rPr lang="en-US" b="1" dirty="0"/>
              <a:t>Part 4</a:t>
            </a:r>
          </a:p>
        </p:txBody>
      </p:sp>
      <p:sp>
        <p:nvSpPr>
          <p:cNvPr id="4" name="Content Placeholder 3">
            <a:extLst>
              <a:ext uri="{FF2B5EF4-FFF2-40B4-BE49-F238E27FC236}">
                <a16:creationId xmlns:a16="http://schemas.microsoft.com/office/drawing/2014/main" id="{3BB2392C-5F21-5647-91D5-0DCE06D870E3}"/>
              </a:ext>
            </a:extLst>
          </p:cNvPr>
          <p:cNvSpPr>
            <a:spLocks noGrp="1"/>
          </p:cNvSpPr>
          <p:nvPr>
            <p:ph sz="quarter" idx="11"/>
          </p:nvPr>
        </p:nvSpPr>
        <p:spPr>
          <a:xfrm>
            <a:off x="533400" y="1676400"/>
            <a:ext cx="11125200" cy="4648200"/>
          </a:xfrm>
        </p:spPr>
        <p:txBody>
          <a:bodyPr>
            <a:noAutofit/>
          </a:bodyPr>
          <a:lstStyle/>
          <a:p>
            <a:pPr marL="0" indent="0">
              <a:lnSpc>
                <a:spcPct val="110000"/>
              </a:lnSpc>
              <a:buNone/>
            </a:pPr>
            <a:r>
              <a:rPr lang="en-US" sz="1800" dirty="0"/>
              <a:t>I moved at the start of 7th grade to a place where there was greater diversity at my school and in my neighborhood. Walking the halls of my school, there were many more students who had skin tones that were similar to my own. There were even three Black teachers at my middle school, and I was appreciative to have all three during my time there. My 7th-grade science teacher was a Black female, and for the first time at school, I felt I was seen — not for being so starkly different, but for being who I was. Though there was a greater diversity in my daily interactions, the resources and materials did not align with that experience. My biggest question that I would bring home to my parents was: “Is there more to Black history than the civil rights movement?” and “Does the Black experience begin before slavery?” There has to be more than these standard figures and it has to be more complex than this, right? Luckily, both of my parents are HBCU (Historically Black College and University) graduates, so they were able to shed some light on these gaps and introduce me to other authors, inventors, and experiences. If not for them, I would not know about the Tuskegee Airmen, for instance.</a:t>
            </a:r>
          </a:p>
        </p:txBody>
      </p:sp>
      <p:sp>
        <p:nvSpPr>
          <p:cNvPr id="7" name="Slide Number Placeholder 6">
            <a:extLst>
              <a:ext uri="{FF2B5EF4-FFF2-40B4-BE49-F238E27FC236}">
                <a16:creationId xmlns:a16="http://schemas.microsoft.com/office/drawing/2014/main" id="{78F183CF-9BBE-1A4C-9B42-DF62EDA05540}"/>
              </a:ext>
            </a:extLst>
          </p:cNvPr>
          <p:cNvSpPr>
            <a:spLocks noGrp="1"/>
          </p:cNvSpPr>
          <p:nvPr>
            <p:ph type="sldNum" sz="quarter" idx="14"/>
          </p:nvPr>
        </p:nvSpPr>
        <p:spPr/>
        <p:txBody>
          <a:bodyPr/>
          <a:lstStyle/>
          <a:p>
            <a:fld id="{B6FDC2BC-9D21-CA4B-9293-99A3AD770EFC}" type="slidenum">
              <a:rPr lang="en-US" smtClean="0"/>
              <a:t>5</a:t>
            </a:fld>
            <a:endParaRPr lang="en-US" dirty="0"/>
          </a:p>
        </p:txBody>
      </p:sp>
    </p:spTree>
    <p:extLst>
      <p:ext uri="{BB962C8B-B14F-4D97-AF65-F5344CB8AC3E}">
        <p14:creationId xmlns:p14="http://schemas.microsoft.com/office/powerpoint/2010/main" val="2909443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5D1C-EAFB-184D-B202-2ACEDA1ADC0E}"/>
              </a:ext>
            </a:extLst>
          </p:cNvPr>
          <p:cNvSpPr>
            <a:spLocks noGrp="1"/>
          </p:cNvSpPr>
          <p:nvPr>
            <p:ph type="title"/>
          </p:nvPr>
        </p:nvSpPr>
        <p:spPr/>
        <p:txBody>
          <a:bodyPr/>
          <a:lstStyle/>
          <a:p>
            <a:r>
              <a:rPr lang="en-US" dirty="0"/>
              <a:t>Immersive Scenario </a:t>
            </a:r>
            <a:r>
              <a:rPr lang="en-US" b="1" dirty="0"/>
              <a:t>Part 5</a:t>
            </a:r>
          </a:p>
        </p:txBody>
      </p:sp>
      <p:pic>
        <p:nvPicPr>
          <p:cNvPr id="6" name="Picture 2" descr="Close up of a road sign that reads: Historic Route, Slema to Montgomery, National Historic Trail">
            <a:extLst>
              <a:ext uri="{FF2B5EF4-FFF2-40B4-BE49-F238E27FC236}">
                <a16:creationId xmlns:a16="http://schemas.microsoft.com/office/drawing/2014/main" id="{50B8CEAA-EB0B-594B-A9CD-640F4E969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2667000" cy="399329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3BB2392C-5F21-5647-91D5-0DCE06D870E3}"/>
              </a:ext>
            </a:extLst>
          </p:cNvPr>
          <p:cNvSpPr>
            <a:spLocks noGrp="1"/>
          </p:cNvSpPr>
          <p:nvPr>
            <p:ph sz="quarter" idx="11"/>
          </p:nvPr>
        </p:nvSpPr>
        <p:spPr>
          <a:xfrm>
            <a:off x="3429000" y="1676400"/>
            <a:ext cx="8229600" cy="4648200"/>
          </a:xfrm>
        </p:spPr>
        <p:txBody>
          <a:bodyPr>
            <a:noAutofit/>
          </a:bodyPr>
          <a:lstStyle/>
          <a:p>
            <a:pPr marL="0" indent="0">
              <a:lnSpc>
                <a:spcPct val="110000"/>
              </a:lnSpc>
              <a:buNone/>
            </a:pPr>
            <a:r>
              <a:rPr lang="en-US" sz="1600" dirty="0"/>
              <a:t>Even in high school, the issue was the same. Though I was exposed to some Black authors and poets such as Langston Hughes, Zora Neale Hurston, and Maya Angelou, far and wide the stories, texts, and performance assessments were clearly not designed with me in mind. But how could I find the voice to express this? Would I be safe to share these views? Why was there not a greater conversation about race to normalize it?</a:t>
            </a:r>
          </a:p>
          <a:p>
            <a:pPr marL="0" indent="0">
              <a:lnSpc>
                <a:spcPct val="110000"/>
              </a:lnSpc>
              <a:buNone/>
            </a:pPr>
            <a:r>
              <a:rPr lang="en-US" sz="1600" dirty="0"/>
              <a:t>My story takes place in the 1990s in three very different places. Things must be different now, right? </a:t>
            </a:r>
          </a:p>
          <a:p>
            <a:pPr marL="0" indent="0">
              <a:lnSpc>
                <a:spcPct val="110000"/>
              </a:lnSpc>
              <a:buNone/>
            </a:pPr>
            <a:r>
              <a:rPr lang="en-US" sz="1600" dirty="0"/>
              <a:t>The fact is that in the past 20 years since I graduated from high school, progress in integrating curriculum and assessments wholly with diversity in mind has moved slowly.</a:t>
            </a:r>
          </a:p>
          <a:p>
            <a:pPr marL="0" indent="0">
              <a:lnSpc>
                <a:spcPct val="110000"/>
              </a:lnSpc>
              <a:buNone/>
            </a:pPr>
            <a:r>
              <a:rPr lang="en-US" sz="1600" b="1" dirty="0"/>
              <a:t>But why is this even important? </a:t>
            </a:r>
          </a:p>
          <a:p>
            <a:pPr marL="0" indent="0">
              <a:lnSpc>
                <a:spcPct val="110000"/>
              </a:lnSpc>
              <a:buNone/>
            </a:pPr>
            <a:r>
              <a:rPr lang="en-US" sz="1600" dirty="0"/>
              <a:t>Exposure to representative curriculum and resources supports the development of one’s own self-identity. How am I seen in the world? How do I see myself in the world? Though the gaps were filled in at home, the system of education still ingrains in all students what is of importance to study and know and what has been deemed irrelevant.</a:t>
            </a:r>
          </a:p>
        </p:txBody>
      </p:sp>
      <p:sp>
        <p:nvSpPr>
          <p:cNvPr id="7" name="Slide Number Placeholder 6">
            <a:extLst>
              <a:ext uri="{FF2B5EF4-FFF2-40B4-BE49-F238E27FC236}">
                <a16:creationId xmlns:a16="http://schemas.microsoft.com/office/drawing/2014/main" id="{78F183CF-9BBE-1A4C-9B42-DF62EDA05540}"/>
              </a:ext>
            </a:extLst>
          </p:cNvPr>
          <p:cNvSpPr>
            <a:spLocks noGrp="1"/>
          </p:cNvSpPr>
          <p:nvPr>
            <p:ph type="sldNum" sz="quarter" idx="14"/>
          </p:nvPr>
        </p:nvSpPr>
        <p:spPr/>
        <p:txBody>
          <a:bodyPr/>
          <a:lstStyle/>
          <a:p>
            <a:fld id="{B6FDC2BC-9D21-CA4B-9293-99A3AD770EFC}" type="slidenum">
              <a:rPr lang="en-US" smtClean="0"/>
              <a:t>6</a:t>
            </a:fld>
            <a:endParaRPr lang="en-US" dirty="0"/>
          </a:p>
        </p:txBody>
      </p:sp>
    </p:spTree>
    <p:extLst>
      <p:ext uri="{BB962C8B-B14F-4D97-AF65-F5344CB8AC3E}">
        <p14:creationId xmlns:p14="http://schemas.microsoft.com/office/powerpoint/2010/main" val="1093497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A5D1C-EAFB-184D-B202-2ACEDA1ADC0E}"/>
              </a:ext>
            </a:extLst>
          </p:cNvPr>
          <p:cNvSpPr>
            <a:spLocks noGrp="1"/>
          </p:cNvSpPr>
          <p:nvPr>
            <p:ph type="title"/>
          </p:nvPr>
        </p:nvSpPr>
        <p:spPr/>
        <p:txBody>
          <a:bodyPr/>
          <a:lstStyle/>
          <a:p>
            <a:r>
              <a:rPr lang="en-US" dirty="0"/>
              <a:t>Immersive Scenario </a:t>
            </a:r>
            <a:r>
              <a:rPr lang="en-US" b="1" dirty="0"/>
              <a:t>Part 6</a:t>
            </a:r>
          </a:p>
        </p:txBody>
      </p:sp>
      <p:pic>
        <p:nvPicPr>
          <p:cNvPr id="6" name="Picture 2" descr="Portrait of Shané, Black-American adult, wearing a blazer and glasses, smiling.">
            <a:extLst>
              <a:ext uri="{FF2B5EF4-FFF2-40B4-BE49-F238E27FC236}">
                <a16:creationId xmlns:a16="http://schemas.microsoft.com/office/drawing/2014/main" id="{E40C9646-C70E-F24B-9ED1-2BC1722E0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88869"/>
            <a:ext cx="2667000" cy="357378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3BB2392C-5F21-5647-91D5-0DCE06D870E3}"/>
              </a:ext>
            </a:extLst>
          </p:cNvPr>
          <p:cNvSpPr>
            <a:spLocks noGrp="1"/>
          </p:cNvSpPr>
          <p:nvPr>
            <p:ph sz="quarter" idx="11"/>
          </p:nvPr>
        </p:nvSpPr>
        <p:spPr>
          <a:xfrm>
            <a:off x="3429000" y="1676400"/>
            <a:ext cx="8229600" cy="4648200"/>
          </a:xfrm>
        </p:spPr>
        <p:txBody>
          <a:bodyPr>
            <a:noAutofit/>
          </a:bodyPr>
          <a:lstStyle/>
          <a:p>
            <a:pPr marL="0" indent="0">
              <a:lnSpc>
                <a:spcPct val="110000"/>
              </a:lnSpc>
              <a:buNone/>
            </a:pPr>
            <a:r>
              <a:rPr lang="en-US" sz="2200" dirty="0"/>
              <a:t>When we think about an inclusive curriculum and assessments, we want our students to feel empowered to dismantle systems of bias, inequities, and instances of power and privilege. To accomplish this, we must first learn these systems and begin to work intentionally to uplift marginalized voices in our classrooms. As educators, when we recognize the need for change in the system, we can support our students in recognizing the same. We can support them in using their voice and provide them with the tools to do so successfully. </a:t>
            </a:r>
            <a:r>
              <a:rPr lang="en-US" sz="2200" b="1" dirty="0"/>
              <a:t>How will you be an agent of change? How will you support your students to be agents of change, too?</a:t>
            </a:r>
          </a:p>
        </p:txBody>
      </p:sp>
      <p:sp>
        <p:nvSpPr>
          <p:cNvPr id="7" name="Slide Number Placeholder 6">
            <a:extLst>
              <a:ext uri="{FF2B5EF4-FFF2-40B4-BE49-F238E27FC236}">
                <a16:creationId xmlns:a16="http://schemas.microsoft.com/office/drawing/2014/main" id="{78F183CF-9BBE-1A4C-9B42-DF62EDA05540}"/>
              </a:ext>
            </a:extLst>
          </p:cNvPr>
          <p:cNvSpPr>
            <a:spLocks noGrp="1"/>
          </p:cNvSpPr>
          <p:nvPr>
            <p:ph type="sldNum" sz="quarter" idx="14"/>
          </p:nvPr>
        </p:nvSpPr>
        <p:spPr/>
        <p:txBody>
          <a:bodyPr/>
          <a:lstStyle/>
          <a:p>
            <a:fld id="{B6FDC2BC-9D21-CA4B-9293-99A3AD770EFC}" type="slidenum">
              <a:rPr lang="en-US" smtClean="0"/>
              <a:t>7</a:t>
            </a:fld>
            <a:endParaRPr lang="en-US" dirty="0"/>
          </a:p>
        </p:txBody>
      </p:sp>
    </p:spTree>
    <p:extLst>
      <p:ext uri="{BB962C8B-B14F-4D97-AF65-F5344CB8AC3E}">
        <p14:creationId xmlns:p14="http://schemas.microsoft.com/office/powerpoint/2010/main" val="1466674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E5F7B0-A589-6E4D-A15E-BBE1D5747055}"/>
              </a:ext>
            </a:extLst>
          </p:cNvPr>
          <p:cNvSpPr>
            <a:spLocks noGrp="1"/>
          </p:cNvSpPr>
          <p:nvPr>
            <p:ph type="title"/>
          </p:nvPr>
        </p:nvSpPr>
        <p:spPr/>
        <p:txBody>
          <a:bodyPr/>
          <a:lstStyle/>
          <a:p>
            <a:r>
              <a:rPr lang="en-US" dirty="0"/>
              <a:t>BOR Reflection </a:t>
            </a:r>
            <a:br>
              <a:rPr lang="en-US" dirty="0"/>
            </a:br>
            <a:r>
              <a:rPr lang="en-US" dirty="0"/>
              <a:t>(7 minutes)</a:t>
            </a:r>
          </a:p>
        </p:txBody>
      </p:sp>
      <p:sp>
        <p:nvSpPr>
          <p:cNvPr id="10" name="Content Placeholder 9">
            <a:extLst>
              <a:ext uri="{FF2B5EF4-FFF2-40B4-BE49-F238E27FC236}">
                <a16:creationId xmlns:a16="http://schemas.microsoft.com/office/drawing/2014/main" id="{32C7F06B-4146-1F46-8EA7-635FC52ECFA9}"/>
              </a:ext>
            </a:extLst>
          </p:cNvPr>
          <p:cNvSpPr>
            <a:spLocks noGrp="1"/>
          </p:cNvSpPr>
          <p:nvPr>
            <p:ph sz="quarter" idx="11"/>
          </p:nvPr>
        </p:nvSpPr>
        <p:spPr>
          <a:xfrm>
            <a:off x="6324600" y="1676400"/>
            <a:ext cx="5334000" cy="4038600"/>
          </a:xfrm>
        </p:spPr>
        <p:txBody>
          <a:bodyPr/>
          <a:lstStyle/>
          <a:p>
            <a:pPr marL="0" indent="0">
              <a:buNone/>
            </a:pPr>
            <a:r>
              <a:rPr lang="en-US" b="1" dirty="0"/>
              <a:t>In your breakout rooms….</a:t>
            </a:r>
          </a:p>
          <a:p>
            <a:r>
              <a:rPr lang="en-US" dirty="0"/>
              <a:t>Quickly introduce yourself and your role to the group</a:t>
            </a:r>
          </a:p>
          <a:p>
            <a:r>
              <a:rPr lang="en-US" dirty="0"/>
              <a:t>Discuss the question, “How can we begin to position our students to be agents of change in their communities?”</a:t>
            </a:r>
          </a:p>
          <a:p>
            <a:endParaRPr lang="en-US" dirty="0"/>
          </a:p>
        </p:txBody>
      </p:sp>
      <p:sp>
        <p:nvSpPr>
          <p:cNvPr id="7" name="Slide Number Placeholder 6">
            <a:extLst>
              <a:ext uri="{FF2B5EF4-FFF2-40B4-BE49-F238E27FC236}">
                <a16:creationId xmlns:a16="http://schemas.microsoft.com/office/drawing/2014/main" id="{EA3D06CE-2DD5-1F4B-AC2E-93B80E3CF232}"/>
              </a:ext>
            </a:extLst>
          </p:cNvPr>
          <p:cNvSpPr>
            <a:spLocks noGrp="1"/>
          </p:cNvSpPr>
          <p:nvPr>
            <p:ph type="sldNum" sz="quarter" idx="14"/>
          </p:nvPr>
        </p:nvSpPr>
        <p:spPr/>
        <p:txBody>
          <a:bodyPr/>
          <a:lstStyle/>
          <a:p>
            <a:fld id="{B6FDC2BC-9D21-CA4B-9293-99A3AD770EFC}" type="slidenum">
              <a:rPr lang="en-US" smtClean="0"/>
              <a:t>8</a:t>
            </a:fld>
            <a:endParaRPr lang="en-US" dirty="0"/>
          </a:p>
        </p:txBody>
      </p:sp>
    </p:spTree>
    <p:extLst>
      <p:ext uri="{BB962C8B-B14F-4D97-AF65-F5344CB8AC3E}">
        <p14:creationId xmlns:p14="http://schemas.microsoft.com/office/powerpoint/2010/main" val="2784142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37DD6E-AE7C-7449-8A24-37A36F85CA90}"/>
              </a:ext>
            </a:extLst>
          </p:cNvPr>
          <p:cNvSpPr>
            <a:spLocks noGrp="1"/>
          </p:cNvSpPr>
          <p:nvPr>
            <p:ph type="title"/>
          </p:nvPr>
        </p:nvSpPr>
        <p:spPr>
          <a:xfrm>
            <a:off x="0" y="533400"/>
            <a:ext cx="5562600" cy="1981200"/>
          </a:xfrm>
        </p:spPr>
        <p:txBody>
          <a:bodyPr/>
          <a:lstStyle/>
          <a:p>
            <a:r>
              <a:rPr lang="en-US" dirty="0"/>
              <a:t>Inclusive Curriculum </a:t>
            </a:r>
            <a:br>
              <a:rPr lang="en-US" dirty="0"/>
            </a:br>
            <a:r>
              <a:rPr lang="en-US" dirty="0"/>
              <a:t>and Assessment</a:t>
            </a:r>
          </a:p>
        </p:txBody>
      </p:sp>
      <p:pic>
        <p:nvPicPr>
          <p:cNvPr id="3" name="Picture 2" descr="Illustration of a tree with silhouettes of people in the foreground. The trunk of the tree is labeled &quot;students&quot; and the branches are labeled, &quot;teachers, school leaders, district leaders, community members, education department policy makers, higher education faculty, students and families&quot;.">
            <a:extLst>
              <a:ext uri="{FF2B5EF4-FFF2-40B4-BE49-F238E27FC236}">
                <a16:creationId xmlns:a16="http://schemas.microsoft.com/office/drawing/2014/main" id="{D85A4FC4-EBA3-F74E-9393-BA1A4155FAA0}"/>
              </a:ext>
            </a:extLst>
          </p:cNvPr>
          <p:cNvPicPr>
            <a:picLocks noChangeAspect="1"/>
          </p:cNvPicPr>
          <p:nvPr/>
        </p:nvPicPr>
        <p:blipFill rotWithShape="1">
          <a:blip r:embed="rId2"/>
          <a:srcRect b="5555"/>
          <a:stretch/>
        </p:blipFill>
        <p:spPr>
          <a:xfrm>
            <a:off x="3868025" y="85813"/>
            <a:ext cx="8323975" cy="6772188"/>
          </a:xfrm>
          <a:prstGeom prst="rect">
            <a:avLst/>
          </a:prstGeom>
        </p:spPr>
      </p:pic>
      <p:sp>
        <p:nvSpPr>
          <p:cNvPr id="13" name="Content Placeholder 8">
            <a:extLst>
              <a:ext uri="{FF2B5EF4-FFF2-40B4-BE49-F238E27FC236}">
                <a16:creationId xmlns:a16="http://schemas.microsoft.com/office/drawing/2014/main" id="{14E6AC80-157A-0D44-9DBB-625879FD9EAB}"/>
              </a:ext>
            </a:extLst>
          </p:cNvPr>
          <p:cNvSpPr txBox="1">
            <a:spLocks/>
          </p:cNvSpPr>
          <p:nvPr/>
        </p:nvSpPr>
        <p:spPr>
          <a:xfrm>
            <a:off x="4343400" y="685800"/>
            <a:ext cx="2438400" cy="1828799"/>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Char char="§"/>
              <a:defRPr lang="en-US" sz="2800" kern="1200" dirty="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Clr>
                <a:schemeClr val="tx2"/>
              </a:buClr>
              <a:buFont typeface="Wingdings"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Font typeface="Wingdings" pitchFamily="2" charset="2"/>
              <a:buNone/>
            </a:pPr>
            <a:r>
              <a:rPr lang="en-US" sz="1000" b="1" dirty="0">
                <a:solidFill>
                  <a:schemeClr val="bg1"/>
                </a:solidFill>
              </a:rPr>
              <a:t>Welcoming and </a:t>
            </a:r>
            <a:br>
              <a:rPr lang="en-US" sz="1000" b="1" dirty="0">
                <a:solidFill>
                  <a:schemeClr val="bg1"/>
                </a:solidFill>
              </a:rPr>
            </a:br>
            <a:r>
              <a:rPr lang="en-US" sz="1000" b="1" dirty="0">
                <a:solidFill>
                  <a:schemeClr val="bg1"/>
                </a:solidFill>
              </a:rPr>
              <a:t>Affirming Environment</a:t>
            </a:r>
          </a:p>
          <a:p>
            <a:pPr marL="0" indent="0" algn="ctr">
              <a:spcBef>
                <a:spcPts val="0"/>
              </a:spcBef>
              <a:spcAft>
                <a:spcPts val="400"/>
              </a:spcAft>
              <a:buFont typeface="Wingdings" pitchFamily="2" charset="2"/>
              <a:buNone/>
            </a:pPr>
            <a:r>
              <a:rPr lang="en-US" sz="900" dirty="0">
                <a:solidFill>
                  <a:schemeClr val="bg1"/>
                </a:solidFill>
              </a:rPr>
              <a:t>Collective responsibility to learn about </a:t>
            </a:r>
            <a:br>
              <a:rPr lang="en-US" sz="900" dirty="0">
                <a:solidFill>
                  <a:schemeClr val="bg1"/>
                </a:solidFill>
              </a:rPr>
            </a:br>
            <a:r>
              <a:rPr lang="en-US" sz="900" dirty="0">
                <a:solidFill>
                  <a:schemeClr val="bg1"/>
                </a:solidFill>
              </a:rPr>
              <a:t>student cultures and communities.</a:t>
            </a:r>
          </a:p>
          <a:p>
            <a:pPr marL="0" indent="0" algn="ctr">
              <a:spcBef>
                <a:spcPts val="0"/>
              </a:spcBef>
              <a:spcAft>
                <a:spcPts val="400"/>
              </a:spcAft>
              <a:buFont typeface="Wingdings" pitchFamily="2" charset="2"/>
              <a:buNone/>
            </a:pPr>
            <a:r>
              <a:rPr lang="en-US" sz="900" dirty="0">
                <a:solidFill>
                  <a:schemeClr val="bg1"/>
                </a:solidFill>
              </a:rPr>
              <a:t>Close relationships with </a:t>
            </a:r>
            <a:br>
              <a:rPr lang="en-US" sz="900" dirty="0">
                <a:solidFill>
                  <a:schemeClr val="bg1"/>
                </a:solidFill>
              </a:rPr>
            </a:br>
            <a:r>
              <a:rPr lang="en-US" sz="900" dirty="0">
                <a:solidFill>
                  <a:schemeClr val="bg1"/>
                </a:solidFill>
              </a:rPr>
              <a:t>Students &amp; Families.</a:t>
            </a:r>
          </a:p>
          <a:p>
            <a:pPr marL="0" indent="0" algn="ctr">
              <a:spcBef>
                <a:spcPts val="0"/>
              </a:spcBef>
              <a:spcAft>
                <a:spcPts val="400"/>
              </a:spcAft>
              <a:buFont typeface="Wingdings" pitchFamily="2" charset="2"/>
              <a:buNone/>
            </a:pPr>
            <a:r>
              <a:rPr lang="en-US" sz="900" dirty="0">
                <a:solidFill>
                  <a:schemeClr val="bg1"/>
                </a:solidFill>
              </a:rPr>
              <a:t>Social-Emotional Learning Programs.</a:t>
            </a:r>
          </a:p>
          <a:p>
            <a:pPr marL="0" indent="0" algn="ctr">
              <a:spcBef>
                <a:spcPts val="0"/>
              </a:spcBef>
              <a:spcAft>
                <a:spcPts val="400"/>
              </a:spcAft>
              <a:buFont typeface="Wingdings" pitchFamily="2" charset="2"/>
              <a:buNone/>
            </a:pPr>
            <a:r>
              <a:rPr lang="en-US" sz="900" dirty="0">
                <a:solidFill>
                  <a:schemeClr val="bg1"/>
                </a:solidFill>
              </a:rPr>
              <a:t>Materials that represent and </a:t>
            </a:r>
            <a:br>
              <a:rPr lang="en-US" sz="900" dirty="0">
                <a:solidFill>
                  <a:schemeClr val="bg1"/>
                </a:solidFill>
              </a:rPr>
            </a:br>
            <a:r>
              <a:rPr lang="en-US" sz="900" dirty="0">
                <a:solidFill>
                  <a:schemeClr val="bg1"/>
                </a:solidFill>
              </a:rPr>
              <a:t>affirm student identities.</a:t>
            </a:r>
          </a:p>
        </p:txBody>
      </p:sp>
      <p:sp>
        <p:nvSpPr>
          <p:cNvPr id="14" name="Content Placeholder 8">
            <a:extLst>
              <a:ext uri="{FF2B5EF4-FFF2-40B4-BE49-F238E27FC236}">
                <a16:creationId xmlns:a16="http://schemas.microsoft.com/office/drawing/2014/main" id="{92B70641-A6E4-F34D-B44E-C2744D6C3729}"/>
              </a:ext>
            </a:extLst>
          </p:cNvPr>
          <p:cNvSpPr txBox="1">
            <a:spLocks/>
          </p:cNvSpPr>
          <p:nvPr/>
        </p:nvSpPr>
        <p:spPr>
          <a:xfrm>
            <a:off x="9753600" y="808110"/>
            <a:ext cx="2438400" cy="1586761"/>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Char char="§"/>
              <a:defRPr lang="en-US" sz="2800" kern="1200" dirty="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Clr>
                <a:schemeClr val="tx2"/>
              </a:buClr>
              <a:buFont typeface="Wingdings"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Font typeface="Wingdings" pitchFamily="2" charset="2"/>
              <a:buNone/>
            </a:pPr>
            <a:r>
              <a:rPr lang="en-US" sz="1000" b="1" dirty="0">
                <a:solidFill>
                  <a:schemeClr val="bg1"/>
                </a:solidFill>
              </a:rPr>
              <a:t>High Expectations </a:t>
            </a:r>
            <a:br>
              <a:rPr lang="en-US" sz="1000" b="1" dirty="0">
                <a:solidFill>
                  <a:schemeClr val="bg1"/>
                </a:solidFill>
              </a:rPr>
            </a:br>
            <a:r>
              <a:rPr lang="en-US" sz="1000" b="1" dirty="0">
                <a:solidFill>
                  <a:schemeClr val="bg1"/>
                </a:solidFill>
              </a:rPr>
              <a:t>and Rigorous Instruction</a:t>
            </a:r>
          </a:p>
          <a:p>
            <a:pPr marL="0" indent="0" algn="ctr">
              <a:spcBef>
                <a:spcPts val="0"/>
              </a:spcBef>
              <a:spcAft>
                <a:spcPts val="400"/>
              </a:spcAft>
              <a:buNone/>
            </a:pPr>
            <a:r>
              <a:rPr lang="en-US" sz="900" dirty="0">
                <a:solidFill>
                  <a:schemeClr val="bg1"/>
                </a:solidFill>
              </a:rPr>
              <a:t>Student-Led Civic Engagement.</a:t>
            </a:r>
          </a:p>
          <a:p>
            <a:pPr marL="0" indent="0" algn="ctr">
              <a:spcBef>
                <a:spcPts val="0"/>
              </a:spcBef>
              <a:spcAft>
                <a:spcPts val="400"/>
              </a:spcAft>
              <a:buNone/>
            </a:pPr>
            <a:r>
              <a:rPr lang="en-US" sz="900" dirty="0">
                <a:solidFill>
                  <a:schemeClr val="bg1"/>
                </a:solidFill>
              </a:rPr>
              <a:t>Critical Examination of Power Structures.</a:t>
            </a:r>
          </a:p>
          <a:p>
            <a:pPr marL="0" indent="0" algn="ctr">
              <a:spcBef>
                <a:spcPts val="0"/>
              </a:spcBef>
              <a:spcAft>
                <a:spcPts val="400"/>
              </a:spcAft>
              <a:buNone/>
            </a:pPr>
            <a:r>
              <a:rPr lang="en-US" sz="900" dirty="0">
                <a:solidFill>
                  <a:schemeClr val="bg1"/>
                </a:solidFill>
              </a:rPr>
              <a:t>Project-Based Learning on </a:t>
            </a:r>
            <a:br>
              <a:rPr lang="en-US" sz="900" dirty="0">
                <a:solidFill>
                  <a:schemeClr val="bg1"/>
                </a:solidFill>
              </a:rPr>
            </a:br>
            <a:r>
              <a:rPr lang="en-US" sz="900" dirty="0">
                <a:solidFill>
                  <a:schemeClr val="bg1"/>
                </a:solidFill>
              </a:rPr>
              <a:t>Social Justice Issues.</a:t>
            </a:r>
          </a:p>
          <a:p>
            <a:pPr marL="0" indent="0" algn="ctr">
              <a:spcBef>
                <a:spcPts val="0"/>
              </a:spcBef>
              <a:spcAft>
                <a:spcPts val="400"/>
              </a:spcAft>
              <a:buNone/>
            </a:pPr>
            <a:r>
              <a:rPr lang="en-US" sz="900" dirty="0">
                <a:solidFill>
                  <a:schemeClr val="bg1"/>
                </a:solidFill>
              </a:rPr>
              <a:t>Student Leadership </a:t>
            </a:r>
            <a:br>
              <a:rPr lang="en-US" sz="900" dirty="0">
                <a:solidFill>
                  <a:schemeClr val="bg1"/>
                </a:solidFill>
              </a:rPr>
            </a:br>
            <a:r>
              <a:rPr lang="en-US" sz="900" dirty="0">
                <a:solidFill>
                  <a:schemeClr val="bg1"/>
                </a:solidFill>
              </a:rPr>
              <a:t>Opportunities.</a:t>
            </a:r>
          </a:p>
        </p:txBody>
      </p:sp>
      <p:sp>
        <p:nvSpPr>
          <p:cNvPr id="16" name="Rectangle 15" descr="Outline surrounding Inclusive Curriculum and Assessment text.">
            <a:extLst>
              <a:ext uri="{FF2B5EF4-FFF2-40B4-BE49-F238E27FC236}">
                <a16:creationId xmlns:a16="http://schemas.microsoft.com/office/drawing/2014/main" id="{C1765AA1-A739-974B-B2E6-3ACBBB09B6C8}"/>
              </a:ext>
            </a:extLst>
          </p:cNvPr>
          <p:cNvSpPr/>
          <p:nvPr/>
        </p:nvSpPr>
        <p:spPr>
          <a:xfrm>
            <a:off x="4191000" y="2585255"/>
            <a:ext cx="2667000" cy="2520146"/>
          </a:xfrm>
          <a:prstGeom prst="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35E20CFB-6761-D64D-B55D-563A87612292}"/>
              </a:ext>
            </a:extLst>
          </p:cNvPr>
          <p:cNvSpPr>
            <a:spLocks noGrp="1"/>
          </p:cNvSpPr>
          <p:nvPr>
            <p:ph sz="quarter" idx="11"/>
          </p:nvPr>
        </p:nvSpPr>
        <p:spPr>
          <a:xfrm>
            <a:off x="4377308" y="3251137"/>
            <a:ext cx="2404492" cy="1778064"/>
          </a:xfrm>
        </p:spPr>
        <p:txBody>
          <a:bodyPr>
            <a:normAutofit/>
          </a:bodyPr>
          <a:lstStyle/>
          <a:p>
            <a:pPr marL="0" indent="0" algn="ctr">
              <a:buNone/>
            </a:pPr>
            <a:r>
              <a:rPr lang="en-US" sz="1000" b="1" dirty="0">
                <a:solidFill>
                  <a:schemeClr val="bg1"/>
                </a:solidFill>
              </a:rPr>
              <a:t>Inclusive Curriculum </a:t>
            </a:r>
            <a:br>
              <a:rPr lang="en-US" sz="1000" b="1" dirty="0">
                <a:solidFill>
                  <a:schemeClr val="bg1"/>
                </a:solidFill>
              </a:rPr>
            </a:br>
            <a:r>
              <a:rPr lang="en-US" sz="1000" b="1" dirty="0">
                <a:solidFill>
                  <a:schemeClr val="bg1"/>
                </a:solidFill>
              </a:rPr>
              <a:t>and Assessment</a:t>
            </a:r>
          </a:p>
          <a:p>
            <a:pPr marL="0" indent="0" algn="ctr">
              <a:spcBef>
                <a:spcPts val="0"/>
              </a:spcBef>
              <a:spcAft>
                <a:spcPts val="400"/>
              </a:spcAft>
              <a:buNone/>
            </a:pPr>
            <a:r>
              <a:rPr lang="en-US" sz="900" dirty="0">
                <a:solidFill>
                  <a:schemeClr val="bg1"/>
                </a:solidFill>
              </a:rPr>
              <a:t>Current events incorporated into instruction.</a:t>
            </a:r>
          </a:p>
          <a:p>
            <a:pPr marL="0" indent="0" algn="ctr">
              <a:spcBef>
                <a:spcPts val="0"/>
              </a:spcBef>
              <a:spcAft>
                <a:spcPts val="400"/>
              </a:spcAft>
              <a:buNone/>
            </a:pPr>
            <a:r>
              <a:rPr lang="en-US" sz="900" dirty="0">
                <a:solidFill>
                  <a:schemeClr val="bg1"/>
                </a:solidFill>
              </a:rPr>
              <a:t>Students as co-designers of curriculum.</a:t>
            </a:r>
          </a:p>
          <a:p>
            <a:pPr marL="0" indent="0" algn="ctr">
              <a:spcBef>
                <a:spcPts val="0"/>
              </a:spcBef>
              <a:spcAft>
                <a:spcPts val="400"/>
              </a:spcAft>
              <a:buNone/>
            </a:pPr>
            <a:r>
              <a:rPr lang="en-US" sz="900" dirty="0">
                <a:solidFill>
                  <a:schemeClr val="bg1"/>
                </a:solidFill>
              </a:rPr>
              <a:t>Resources written and developed by </a:t>
            </a:r>
            <a:br>
              <a:rPr lang="en-US" sz="900" dirty="0">
                <a:solidFill>
                  <a:schemeClr val="bg1"/>
                </a:solidFill>
              </a:rPr>
            </a:br>
            <a:r>
              <a:rPr lang="en-US" sz="900" dirty="0">
                <a:solidFill>
                  <a:schemeClr val="bg1"/>
                </a:solidFill>
              </a:rPr>
              <a:t>racially, culturally, and linguistically </a:t>
            </a:r>
            <a:br>
              <a:rPr lang="en-US" sz="900" dirty="0">
                <a:solidFill>
                  <a:schemeClr val="bg1"/>
                </a:solidFill>
              </a:rPr>
            </a:br>
            <a:r>
              <a:rPr lang="en-US" sz="900" dirty="0">
                <a:solidFill>
                  <a:schemeClr val="bg1"/>
                </a:solidFill>
              </a:rPr>
              <a:t>diverse perspectives.</a:t>
            </a:r>
          </a:p>
          <a:p>
            <a:pPr marL="0" indent="0" algn="ctr">
              <a:spcBef>
                <a:spcPts val="0"/>
              </a:spcBef>
              <a:spcAft>
                <a:spcPts val="400"/>
              </a:spcAft>
              <a:buNone/>
            </a:pPr>
            <a:r>
              <a:rPr lang="en-US" sz="900" dirty="0">
                <a:solidFill>
                  <a:schemeClr val="bg1"/>
                </a:solidFill>
              </a:rPr>
              <a:t>Instructional strategies that </a:t>
            </a:r>
            <a:br>
              <a:rPr lang="en-US" sz="900" dirty="0">
                <a:solidFill>
                  <a:schemeClr val="bg1"/>
                </a:solidFill>
              </a:rPr>
            </a:br>
            <a:r>
              <a:rPr lang="en-US" sz="900" dirty="0">
                <a:solidFill>
                  <a:schemeClr val="bg1"/>
                </a:solidFill>
              </a:rPr>
              <a:t>adapt to diverse </a:t>
            </a:r>
            <a:br>
              <a:rPr lang="en-US" sz="900" dirty="0">
                <a:solidFill>
                  <a:schemeClr val="bg1"/>
                </a:solidFill>
              </a:rPr>
            </a:br>
            <a:r>
              <a:rPr lang="en-US" sz="900" dirty="0">
                <a:solidFill>
                  <a:schemeClr val="bg1"/>
                </a:solidFill>
              </a:rPr>
              <a:t>learning styles.</a:t>
            </a:r>
          </a:p>
        </p:txBody>
      </p:sp>
      <p:sp>
        <p:nvSpPr>
          <p:cNvPr id="15" name="Content Placeholder 8">
            <a:extLst>
              <a:ext uri="{FF2B5EF4-FFF2-40B4-BE49-F238E27FC236}">
                <a16:creationId xmlns:a16="http://schemas.microsoft.com/office/drawing/2014/main" id="{D12DD8B0-CF49-984D-BC7E-7314693E8495}"/>
              </a:ext>
            </a:extLst>
          </p:cNvPr>
          <p:cNvSpPr txBox="1">
            <a:spLocks/>
          </p:cNvSpPr>
          <p:nvPr/>
        </p:nvSpPr>
        <p:spPr>
          <a:xfrm>
            <a:off x="9753600" y="3257597"/>
            <a:ext cx="2404492" cy="1778064"/>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spcAft>
                <a:spcPts val="600"/>
              </a:spcAft>
              <a:buClr>
                <a:schemeClr val="bg2">
                  <a:lumMod val="75000"/>
                </a:schemeClr>
              </a:buClr>
              <a:buSzPct val="100000"/>
              <a:buFont typeface="Wingdings" pitchFamily="2" charset="2"/>
              <a:buChar char="§"/>
              <a:defRPr lang="en-US" sz="2800" kern="1200" dirty="0">
                <a:solidFill>
                  <a:schemeClr val="tx1"/>
                </a:solidFill>
                <a:latin typeface="+mn-lt"/>
                <a:ea typeface="+mn-ea"/>
                <a:cs typeface="+mn-cs"/>
              </a:defRPr>
            </a:lvl1pPr>
            <a:lvl2pPr marL="457200" indent="-228600" algn="l" defTabSz="914400" rtl="0" eaLnBrk="1" latinLnBrk="0" hangingPunct="1">
              <a:lnSpc>
                <a:spcPct val="100000"/>
              </a:lnSpc>
              <a:spcBef>
                <a:spcPts val="600"/>
              </a:spcBef>
              <a:spcAft>
                <a:spcPts val="600"/>
              </a:spcAft>
              <a:buClr>
                <a:schemeClr val="tx2"/>
              </a:buClr>
              <a:buFont typeface="Wingdings" pitchFamily="2" charset="2"/>
              <a:buChar char="§"/>
              <a:defRPr sz="24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spcAft>
                <a:spcPts val="600"/>
              </a:spcAft>
              <a:buClr>
                <a:schemeClr val="tx2"/>
              </a:buClr>
              <a:buFont typeface="Wingdings" pitchFamily="2" charset="2"/>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spcAft>
                <a:spcPts val="600"/>
              </a:spcAft>
              <a:buClr>
                <a:schemeClr val="bg2">
                  <a:lumMod val="75000"/>
                </a:schemeClr>
              </a:buClr>
              <a:buFont typeface="Wingdings" pitchFamily="2"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Font typeface="Wingdings" pitchFamily="2" charset="2"/>
              <a:buNone/>
            </a:pPr>
            <a:r>
              <a:rPr lang="en-US" sz="1000" b="1" dirty="0">
                <a:solidFill>
                  <a:schemeClr val="bg1"/>
                </a:solidFill>
              </a:rPr>
              <a:t>Ongoing Professional </a:t>
            </a:r>
            <a:br>
              <a:rPr lang="en-US" sz="1000" b="1" dirty="0">
                <a:solidFill>
                  <a:schemeClr val="bg1"/>
                </a:solidFill>
              </a:rPr>
            </a:br>
            <a:r>
              <a:rPr lang="en-US" sz="1000" b="1" dirty="0">
                <a:solidFill>
                  <a:schemeClr val="bg1"/>
                </a:solidFill>
              </a:rPr>
              <a:t>Learning and Support</a:t>
            </a:r>
          </a:p>
          <a:p>
            <a:pPr marL="0" indent="0" algn="ctr">
              <a:spcBef>
                <a:spcPts val="0"/>
              </a:spcBef>
              <a:spcAft>
                <a:spcPts val="400"/>
              </a:spcAft>
              <a:buNone/>
            </a:pPr>
            <a:r>
              <a:rPr lang="en-US" sz="900" dirty="0">
                <a:solidFill>
                  <a:schemeClr val="bg1"/>
                </a:solidFill>
              </a:rPr>
              <a:t>Diversity, Equity, and Inclusion Training, examining implicit bias and interrogation of beliefs and assumptions.</a:t>
            </a:r>
          </a:p>
          <a:p>
            <a:pPr marL="0" indent="0" algn="ctr">
              <a:spcBef>
                <a:spcPts val="0"/>
              </a:spcBef>
              <a:spcAft>
                <a:spcPts val="400"/>
              </a:spcAft>
              <a:buNone/>
            </a:pPr>
            <a:r>
              <a:rPr lang="en-US" sz="900" dirty="0">
                <a:solidFill>
                  <a:schemeClr val="bg1"/>
                </a:solidFill>
              </a:rPr>
              <a:t>Support in aligning curriculum and </a:t>
            </a:r>
            <a:br>
              <a:rPr lang="en-US" sz="900" dirty="0">
                <a:solidFill>
                  <a:schemeClr val="bg1"/>
                </a:solidFill>
              </a:rPr>
            </a:br>
            <a:r>
              <a:rPr lang="en-US" sz="900" dirty="0">
                <a:solidFill>
                  <a:schemeClr val="bg1"/>
                </a:solidFill>
              </a:rPr>
              <a:t>instruction to the histories, languages, </a:t>
            </a:r>
            <a:br>
              <a:rPr lang="en-US" sz="900" dirty="0">
                <a:solidFill>
                  <a:schemeClr val="bg1"/>
                </a:solidFill>
              </a:rPr>
            </a:br>
            <a:r>
              <a:rPr lang="en-US" sz="900" dirty="0">
                <a:solidFill>
                  <a:schemeClr val="bg1"/>
                </a:solidFill>
              </a:rPr>
              <a:t>and experiences of traditionally </a:t>
            </a:r>
            <a:br>
              <a:rPr lang="en-US" sz="900" dirty="0">
                <a:solidFill>
                  <a:schemeClr val="bg1"/>
                </a:solidFill>
              </a:rPr>
            </a:br>
            <a:r>
              <a:rPr lang="en-US" sz="900" dirty="0">
                <a:solidFill>
                  <a:schemeClr val="bg1"/>
                </a:solidFill>
              </a:rPr>
              <a:t>marginalized voices.</a:t>
            </a:r>
          </a:p>
        </p:txBody>
      </p:sp>
      <p:sp>
        <p:nvSpPr>
          <p:cNvPr id="6" name="Slide Number Placeholder 5">
            <a:extLst>
              <a:ext uri="{FF2B5EF4-FFF2-40B4-BE49-F238E27FC236}">
                <a16:creationId xmlns:a16="http://schemas.microsoft.com/office/drawing/2014/main" id="{62514C96-4497-B14B-B050-8F9D2981B20D}"/>
              </a:ext>
            </a:extLst>
          </p:cNvPr>
          <p:cNvSpPr>
            <a:spLocks noGrp="1"/>
          </p:cNvSpPr>
          <p:nvPr>
            <p:ph type="sldNum" sz="quarter" idx="14"/>
          </p:nvPr>
        </p:nvSpPr>
        <p:spPr/>
        <p:txBody>
          <a:bodyPr/>
          <a:lstStyle/>
          <a:p>
            <a:fld id="{B6FDC2BC-9D21-CA4B-9293-99A3AD770EFC}" type="slidenum">
              <a:rPr lang="en-US" smtClean="0"/>
              <a:pPr/>
              <a:t>9</a:t>
            </a:fld>
            <a:endParaRPr lang="en-US" dirty="0"/>
          </a:p>
        </p:txBody>
      </p:sp>
    </p:spTree>
    <p:extLst>
      <p:ext uri="{BB962C8B-B14F-4D97-AF65-F5344CB8AC3E}">
        <p14:creationId xmlns:p14="http://schemas.microsoft.com/office/powerpoint/2010/main" val="418489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ernClassicBlock-3">
  <a:themeElements>
    <a:clrScheme name="Custom 2">
      <a:dk1>
        <a:srgbClr val="000000"/>
      </a:dk1>
      <a:lt1>
        <a:srgbClr val="FFFFFF"/>
      </a:lt1>
      <a:dk2>
        <a:srgbClr val="2B3890"/>
      </a:dk2>
      <a:lt2>
        <a:srgbClr val="4EA848"/>
      </a:lt2>
      <a:accent1>
        <a:srgbClr val="43467B"/>
      </a:accent1>
      <a:accent2>
        <a:srgbClr val="E58C09"/>
      </a:accent2>
      <a:accent3>
        <a:srgbClr val="2379B8"/>
      </a:accent3>
      <a:accent4>
        <a:srgbClr val="EEC621"/>
      </a:accent4>
      <a:accent5>
        <a:srgbClr val="1D9BA1"/>
      </a:accent5>
      <a:accent6>
        <a:srgbClr val="87175F"/>
      </a:accent6>
      <a:hlink>
        <a:srgbClr val="0000CC"/>
      </a:hlink>
      <a:folHlink>
        <a:srgbClr val="551A8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Presentation1" id="{058A0A71-E8BB-4540-B9C8-0E8704ACF3FE}" vid="{91F4FF51-1F6C-5540-9BB2-6BCF0A3073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BFCA5F6-1A5A-4D78-BDE2-C793B61E0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06BD98-E608-40A1-98A8-93D5976215CA}">
  <ds:schemaRefs>
    <ds:schemaRef ds:uri="http://schemas.microsoft.com/sharepoint/v3/contenttype/forms"/>
  </ds:schemaRefs>
</ds:datastoreItem>
</file>

<file path=customXml/itemProps3.xml><?xml version="1.0" encoding="utf-8"?>
<ds:datastoreItem xmlns:ds="http://schemas.openxmlformats.org/officeDocument/2006/customXml" ds:itemID="{6A86D9CC-0D9D-4BFE-B3F3-26F480BF8C8A}">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ModernClassicBlock-3</Template>
  <TotalTime>1581</TotalTime>
  <Words>2787</Words>
  <Application>Microsoft Macintosh PowerPoint</Application>
  <PresentationFormat>Widescreen</PresentationFormat>
  <Paragraphs>153</Paragraphs>
  <Slides>27</Slides>
  <Notes>10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Tw Cen MT</vt:lpstr>
      <vt:lpstr>Wingdings</vt:lpstr>
      <vt:lpstr>Wingdings 3</vt:lpstr>
      <vt:lpstr>ModernClassicBlock-3</vt:lpstr>
      <vt:lpstr>CULTURALLY RESPONSIVE– SUSTAINING EDUCATION IN  REMOTE AND HYBRID ENVIRONMENTS</vt:lpstr>
      <vt:lpstr>Immersive Scenario Part 1</vt:lpstr>
      <vt:lpstr>Immersive Scenario Part 2</vt:lpstr>
      <vt:lpstr>Immersive Scenario Part 3</vt:lpstr>
      <vt:lpstr>Immersive Scenario Part 4</vt:lpstr>
      <vt:lpstr>Immersive Scenario Part 5</vt:lpstr>
      <vt:lpstr>Immersive Scenario Part 6</vt:lpstr>
      <vt:lpstr>BOR Reflection  (7 minutes)</vt:lpstr>
      <vt:lpstr>Inclusive Curriculum  and Assessment</vt:lpstr>
      <vt:lpstr>Learning Objectives</vt:lpstr>
      <vt:lpstr>Student Advocates</vt:lpstr>
      <vt:lpstr>Student Advocates – Definitions </vt:lpstr>
      <vt:lpstr>Power and Privilege (20 – 30 min)</vt:lpstr>
      <vt:lpstr>PowerPoint Presentation</vt:lpstr>
      <vt:lpstr>Stop and Think (BOR Discussion) 15 minutes</vt:lpstr>
      <vt:lpstr>Self-Identity</vt:lpstr>
      <vt:lpstr>Self-Identity – Definitions</vt:lpstr>
      <vt:lpstr>Representative Curriculum (30 – 45 min)</vt:lpstr>
      <vt:lpstr>Representative Curriculum - Exploration</vt:lpstr>
      <vt:lpstr>Breakout Room Discussion  (15 minutes)</vt:lpstr>
      <vt:lpstr>Risk-Taking and Change</vt:lpstr>
      <vt:lpstr>Risk-Taking and Change – Definitions</vt:lpstr>
      <vt:lpstr>Place- and Pursuit-Based Learning (25 – 35 min)</vt:lpstr>
      <vt:lpstr>Pursuit-Based Opportunities</vt:lpstr>
      <vt:lpstr>Place-Based Opportunities</vt:lpstr>
      <vt:lpstr>Learning Objectives Review</vt:lpstr>
      <vt:lpstr>Thank you for attending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presentation title slide</dc:title>
  <dc:subject/>
  <dc:creator>Karen Pacelli</dc:creator>
  <cp:keywords>Accessibility, Virtual, Environment</cp:keywords>
  <dc:description/>
  <cp:lastModifiedBy>Shane Beauford</cp:lastModifiedBy>
  <cp:revision>72</cp:revision>
  <dcterms:created xsi:type="dcterms:W3CDTF">2021-05-12T13:32:17Z</dcterms:created>
  <dcterms:modified xsi:type="dcterms:W3CDTF">2021-05-20T15:25:57Z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