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t3oD7qgi+yb5jiLp2o1pI2xxX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9"/>
    <p:restoredTop sz="70403"/>
  </p:normalViewPr>
  <p:slideViewPr>
    <p:cSldViewPr snapToGrid="0" snapToObjects="1" showGuides="1">
      <p:cViewPr varScale="1">
        <p:scale>
          <a:sx n="107" d="100"/>
          <a:sy n="107" d="100"/>
        </p:scale>
        <p:origin x="2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dirty="0">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erseyshoreonline.com/southern-ocean/beach-haven-school-recognized-as-back-to-school-success-sto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inkprotect.cudasvc.com/url?a=https%3a%2f%2fwww.binghamton.edu%2fnews%2fstory%2f2370%2fbinghamton-university-students-continue-to-teach-mentor-during-covid-19-crisis&amp;c=E,1,wPRJa60wf1cIBHRdTRL-Juv9s4_8qrs_aOd15rDOGL7mNn87FLBSuQkI_EpjuRo0xuRXB1g6hjnXyufLqm4YL4Eq8sXtJmpMuA_0XEe930Ri7fdY2Uk,&amp;typo=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nkprotect.cudasvc.com/url?a=https%3a%2f%2fwww.techlearning.com%2fnews%2fhow-schools-use-drones-to-deliver-internet-to-students&amp;c=E,1,7jMmTD_WpEceXyk4qz3q-LpaDF2F-dq2T2GIcZFQnbQfrJEslOjaSCoQzlUi1McdwfDj3sNWX_rGXODaj8Lm8ikymYUzg5MEP004h2wob4D6x4w,&amp;typo=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inkprotect.cudasvc.com/url?a=https%3a%2f%2fwww.courant.com%2fcommunity%2fhartford%2fhc-news-hartford-attendance-20210329-kamjx63nzbcbzhgwjsplm5rkq4-story.html&amp;c=E,1,qudGQFeqSVasPfSIONYZ1lQmgjSIgb1Ua12LqxcEl5ZyxiddgNIs0K-aVZ0avByVOlPesCMBDM7ZXKjC4AzAhtbnXFAbp6Qb3O_9H0bPDktkpmiyvTl6gl-aQQ,,&amp;typo=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ernor.ny.gov/news/governor-cuomo-announces-launch-connected-ny-fund-provide-no-cost-internet-access-5000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nkprotect.cudasvc.com/url?a=https%3a%2f%2fdailyprogress.com%2fcommunity%2fgreenenews%2flifestyles%2fvirtual-learning-successful-for-some-students-parents%2farticle_0f6f3536-8cb5-11eb-aadf-8f07e3e21ab0.html&amp;c=E,1,0slRe_mzC30tR8C9YxI-KqWpHaPW7mQ4QEosO4YOmHsn370XpiN1J9pfIZs9g_Ea515V6rEJPCjaGSVvcFaGIBHrupSs5EmHW4DJeAwMDAffrL_LempYJ6iMDQ,,&amp;typo=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startribune.com/minneapolis-schools-offer-week-of-virtual-events-about-career-college-options/600040800/?clmob=y&amp;c=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ashingtonpost.com/local/education/creative-pandemic-teaching/2021/01/02/d96a1e92-3bdd-11eb-bc68-96af0daae728_story.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nkprotect.cudasvc.com/url?a=https%3a%2f%2fwww.sandiegouniontribune.com%2fnews%2feducation%2fstory%2f2020-05-31%2fremote-distance-learning-digital-education-covid-19-coronavirus&amp;c=E,1,glKc8UY_ganCgmV93xwvTQNyDqk3YKEyWppBmcjShO4tyrdw-0rjOANmWp0au5SNhUlrl6NYJup8Q2bfDJdgVOl2v4kx-zwV_j-3rmVZD6RdSpSc7Pokbxoy6A,,&amp;typo=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inkprotect.cudasvc.com/url?a=https%3a%2f%2fwww.news-gazette.com%2fcoronavirus%2fbig-10-creative-touches-to-teaching-during-a-pandemic%2farticle_77f900bb-9566-55fc-996b-f2ad8f1bd3f6.html&amp;c=E,1,QZFEm6aUMkTVlczyc3BG8gFId1usa7vYiTSlNUN_0pf0sCQI-rxqSR6jyYWb1-zhPqbt1Q-h9gFwX1qlMLUTQZlRXiehHv86_3X1VFZxkwYNtpN7n9oWq6r36A,,&amp;typo=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Families as Partners: Training Session 5 (3b)</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*Take a moment to introduce yourself, and if you want, have the group introduce themselves as well.  Consider using a warm welcome and an activity from the SEL Playbook (</a:t>
            </a:r>
            <a:r>
              <a:rPr lang="en-US" u="sng" dirty="0">
                <a:solidFill>
                  <a:schemeClr val="hlink"/>
                </a:solidFill>
                <a:hlinkClick r:id="rId3"/>
              </a:rPr>
              <a:t>https://schoolguide.casel.org/uploads/2018/12/CASEL_SEL-3-Signature-Practices-Playbook-V3.pdf</a:t>
            </a:r>
            <a:r>
              <a:rPr lang="en-US" u="sng" dirty="0"/>
              <a:t>).</a:t>
            </a:r>
            <a:endParaRPr dirty="0"/>
          </a:p>
          <a:p>
            <a:pPr marL="0" lvl="0" indent="0" algn="l" rtl="0">
              <a:lnSpc>
                <a:spcPct val="100000"/>
              </a:lnSpc>
              <a:spcBef>
                <a:spcPts val="0"/>
              </a:spcBef>
              <a:spcAft>
                <a:spcPts val="0"/>
              </a:spcAft>
              <a:buSzPts val="1400"/>
              <a:buNone/>
            </a:pPr>
            <a:endParaRPr dirty="0"/>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remainder of this training is going to focus on resources available to reflect of successful practices to support families as partners in remote and hybrid learning environments during the pandemic and plan for the 21-22 school year.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*Ensure participants have access to the website, printed or electronic versions of the slide deck and spreadsheets</a:t>
            </a:r>
            <a:endParaRPr dirty="0"/>
          </a:p>
          <a:p>
            <a:pPr marL="0" lvl="0" indent="0" algn="l" rtl="0">
              <a:lnSpc>
                <a:spcPct val="100000"/>
              </a:lnSpc>
              <a:spcBef>
                <a:spcPts val="0"/>
              </a:spcBef>
              <a:spcAft>
                <a:spcPts val="0"/>
              </a:spcAft>
              <a:buSzPts val="1400"/>
              <a:buNone/>
            </a:pPr>
            <a:endParaRPr dirty="0"/>
          </a:p>
        </p:txBody>
      </p:sp>
      <p:sp>
        <p:nvSpPr>
          <p:cNvPr id="207" name="Google Shape;2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The first spreadsheet resource is the Session 5: Celebrations (Format: Printable).</a:t>
            </a:r>
            <a:r>
              <a:rPr lang="en-US" dirty="0"/>
              <a:t> In the spreadsheet you will find a column providing a link to a printable story of successful strategies to partner with families in a remote or hybrid learning environment, a description of the article’s content, and which areas of family partnership the celebratory article best aligns to.</a:t>
            </a:r>
            <a:endParaRPr dirty="0"/>
          </a:p>
        </p:txBody>
      </p:sp>
      <p:sp>
        <p:nvSpPr>
          <p:cNvPr id="218" name="Google Shape;21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f0a9e4974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cf0a9e4974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https://www.jerseyshoreonline.com/southern-ocean/beach-haven-school-recognized-as-back-to-school-success-story/</a:t>
            </a:r>
            <a:endParaRPr b="1" dirty="0"/>
          </a:p>
        </p:txBody>
      </p:sp>
      <p:sp>
        <p:nvSpPr>
          <p:cNvPr id="227" name="Google Shape;227;gcf0a9e4974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f0a9e497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cf0a9e497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https://www.binghamton.edu/news/story/2370/binghamton-university-students-continue-to-teach-mentor-during-covid-19-crisis</a:t>
            </a:r>
            <a:endParaRPr b="1" dirty="0"/>
          </a:p>
          <a:p>
            <a:pPr marL="0" lvl="0" indent="0" algn="l" rtl="0">
              <a:lnSpc>
                <a:spcPct val="100000"/>
              </a:lnSpc>
              <a:spcBef>
                <a:spcPts val="0"/>
              </a:spcBef>
              <a:spcAft>
                <a:spcPts val="0"/>
              </a:spcAft>
              <a:buClr>
                <a:schemeClr val="dk1"/>
              </a:buClr>
              <a:buSzPts val="1400"/>
              <a:buFont typeface="Arial"/>
              <a:buNone/>
            </a:pPr>
            <a:endParaRPr b="1" dirty="0"/>
          </a:p>
        </p:txBody>
      </p:sp>
      <p:sp>
        <p:nvSpPr>
          <p:cNvPr id="238" name="Google Shape;238;gcf0a9e497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f0a9e4974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cf0a9e4974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https://www.techlearning.com/news/how-schools-use-drones-to-deliver-internet-to-students</a:t>
            </a:r>
            <a:endParaRPr b="1" dirty="0"/>
          </a:p>
        </p:txBody>
      </p:sp>
      <p:sp>
        <p:nvSpPr>
          <p:cNvPr id="249" name="Google Shape;249;gcf0a9e4974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f0a9e4974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cf0a9e4974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https://www.courant.com/community/hartford/hc-news-hartford-attendance-20210329-kamjx63nzbcbzhgwjsplm5rkq4-story.html</a:t>
            </a:r>
            <a:endParaRPr b="1" dirty="0"/>
          </a:p>
          <a:p>
            <a:pPr marL="0" lvl="0" indent="0" algn="l" rtl="0">
              <a:lnSpc>
                <a:spcPct val="100000"/>
              </a:lnSpc>
              <a:spcBef>
                <a:spcPts val="0"/>
              </a:spcBef>
              <a:spcAft>
                <a:spcPts val="0"/>
              </a:spcAft>
              <a:buClr>
                <a:schemeClr val="dk1"/>
              </a:buClr>
              <a:buSzPts val="1400"/>
              <a:buFont typeface="Arial"/>
              <a:buNone/>
            </a:pPr>
            <a:endParaRPr b="1" dirty="0"/>
          </a:p>
        </p:txBody>
      </p:sp>
      <p:sp>
        <p:nvSpPr>
          <p:cNvPr id="260" name="Google Shape;260;gcf0a9e4974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f0a9e497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cf0a9e497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https://www.governor.ny.gov/news/governor-cuomo-announces-launch-connected-ny-fund-provide-no-cost-internet-access-50000</a:t>
            </a:r>
            <a:endParaRPr b="1" dirty="0"/>
          </a:p>
        </p:txBody>
      </p:sp>
      <p:sp>
        <p:nvSpPr>
          <p:cNvPr id="273" name="Google Shape;273;gcf0a9e4974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f0a9e4974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cf0a9e4974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https://dailyprogress.com/community/greenenews/lifestyles/virtual-learning-successful-for-some-students-parents/article_0f6f3536-8cb5-11eb-aadf-8f07e3e21ab0.html</a:t>
            </a:r>
            <a:endParaRPr b="1" dirty="0"/>
          </a:p>
        </p:txBody>
      </p:sp>
      <p:sp>
        <p:nvSpPr>
          <p:cNvPr id="285" name="Google Shape;285;gcf0a9e4974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cf0a9e4974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cf0a9e4974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https://m.startribune.com/minneapolis-schools-offer-week-of-virtual-events-about-career-college-options/600040800/?clmob=y&amp;c=n</a:t>
            </a:r>
            <a:endParaRPr b="1" dirty="0"/>
          </a:p>
        </p:txBody>
      </p:sp>
      <p:sp>
        <p:nvSpPr>
          <p:cNvPr id="300" name="Google Shape;300;gcf0a9e4974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cf0a9e497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cf0a9e497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https://www.washingtonpost.com/local/education/creative-pandemic-teaching/2021/01/02/d96a1e92-3bdd-11eb-bc68-96af0daae728_story.html</a:t>
            </a:r>
            <a:endParaRPr b="1" dirty="0"/>
          </a:p>
          <a:p>
            <a:pPr marL="0" lvl="0" indent="0" algn="l" rtl="0">
              <a:lnSpc>
                <a:spcPct val="100000"/>
              </a:lnSpc>
              <a:spcBef>
                <a:spcPts val="0"/>
              </a:spcBef>
              <a:spcAft>
                <a:spcPts val="0"/>
              </a:spcAft>
              <a:buClr>
                <a:schemeClr val="dk1"/>
              </a:buClr>
              <a:buSzPts val="1400"/>
              <a:buFont typeface="Arial"/>
              <a:buNone/>
            </a:pPr>
            <a:endParaRPr b="1" dirty="0"/>
          </a:p>
        </p:txBody>
      </p:sp>
      <p:sp>
        <p:nvSpPr>
          <p:cNvPr id="312" name="Google Shape;312;gcf0a9e497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Provide an overview of upcoming sessions:</a:t>
            </a:r>
            <a:endParaRPr dirty="0"/>
          </a:p>
          <a:p>
            <a:pPr marL="0" lvl="0" indent="0" algn="l" rtl="0">
              <a:lnSpc>
                <a:spcPct val="100000"/>
              </a:lnSpc>
              <a:spcBef>
                <a:spcPts val="0"/>
              </a:spcBef>
              <a:spcAft>
                <a:spcPts val="0"/>
              </a:spcAft>
              <a:buSzPts val="1400"/>
              <a:buNone/>
            </a:pPr>
            <a:r>
              <a:rPr lang="en-US" dirty="0"/>
              <a:t>Session One: Families as Partners Overview</a:t>
            </a:r>
            <a:endParaRPr dirty="0"/>
          </a:p>
          <a:p>
            <a:pPr marL="0" lvl="0" indent="0" algn="l" rtl="0">
              <a:lnSpc>
                <a:spcPct val="100000"/>
              </a:lnSpc>
              <a:spcBef>
                <a:spcPts val="0"/>
              </a:spcBef>
              <a:spcAft>
                <a:spcPts val="0"/>
              </a:spcAft>
              <a:buSzPts val="1400"/>
              <a:buNone/>
            </a:pPr>
            <a:r>
              <a:rPr lang="en-US" dirty="0"/>
              <a:t>Session Two (2A) and Three (2B): Deeper Dive Into Support Structures</a:t>
            </a:r>
            <a:endParaRPr dirty="0"/>
          </a:p>
          <a:p>
            <a:pPr marL="0" lvl="0" indent="0" algn="l" rtl="0">
              <a:lnSpc>
                <a:spcPct val="100000"/>
              </a:lnSpc>
              <a:spcBef>
                <a:spcPts val="0"/>
              </a:spcBef>
              <a:spcAft>
                <a:spcPts val="0"/>
              </a:spcAft>
              <a:buSzPts val="1400"/>
              <a:buNone/>
            </a:pPr>
            <a:r>
              <a:rPr lang="en-US" dirty="0"/>
              <a:t>Session Four (3A) and Five (3B): Celebrating Successful Partnerships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228600" lvl="0" indent="-152400" algn="l" rtl="0">
              <a:lnSpc>
                <a:spcPct val="100000"/>
              </a:lnSpc>
              <a:spcBef>
                <a:spcPts val="0"/>
              </a:spcBef>
              <a:spcAft>
                <a:spcPts val="0"/>
              </a:spcAft>
              <a:buClr>
                <a:schemeClr val="dk1"/>
              </a:buClr>
              <a:buSzPts val="1200"/>
              <a:buFont typeface="Twentieth Century"/>
              <a:buNone/>
            </a:pPr>
            <a:endParaRPr dirty="0"/>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f0a9e497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cf0a9e497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https://www.sandiegouniontribune.com/news/education/story/2020-05-31/remote-distance-learning-digital-education-covid-19-coronavirus</a:t>
            </a:r>
            <a:endParaRPr b="1" dirty="0"/>
          </a:p>
        </p:txBody>
      </p:sp>
      <p:sp>
        <p:nvSpPr>
          <p:cNvPr id="324" name="Google Shape;324;gcf0a9e497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edd4afb3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cedd4afb3c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Use the QR code on this slide to view the article described in the title. Also, the area of partnership this article aligns to is highlighted.</a:t>
            </a:r>
            <a:endParaRPr b="1" dirty="0"/>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URL: </a:t>
            </a:r>
            <a:r>
              <a:rPr lang="en-US" sz="1200" b="0" i="0" u="none" strike="noStrike" cap="none" dirty="0">
                <a:solidFill>
                  <a:schemeClr val="dk1"/>
                </a:solidFill>
                <a:effectLst/>
                <a:latin typeface="Twentieth Century"/>
                <a:ea typeface="Twentieth Century"/>
                <a:cs typeface="Twentieth Century"/>
                <a:sym typeface="Twentieth Century"/>
                <a:hlinkClick r:id="rId3"/>
              </a:rPr>
              <a:t>https://www.news-gazette.com/coronavirus/big-10-creative-touches-to-teaching-during-a-pandemic/article_77f900bb-9566-55fc-996b-f2ad8f1bd3f6.html</a:t>
            </a: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dirty="0"/>
              <a:t>*Use this slide as a template and add your own celebration stories relevant to your local area.</a:t>
            </a:r>
            <a:endParaRPr b="1" dirty="0"/>
          </a:p>
        </p:txBody>
      </p:sp>
      <p:sp>
        <p:nvSpPr>
          <p:cNvPr id="336" name="Google Shape;336;gcedd4afb3c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edd4afb3c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cedd4afb3c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The second spreadsheet resource is the Session 5: A Starting Point for Educator New School Year Planning.</a:t>
            </a:r>
            <a:r>
              <a:rPr lang="en-US" dirty="0"/>
              <a:t> In the spreadsheet you will find a column providing an action item idea, a summary of the possible planning to consider as the school year begins, and which families and partners category the planning activity best aligns too. Use this spreadsheet as a jumping off point for conversation and planning.  Try a reflective exercise on the next slide to help facilitate conversations.</a:t>
            </a:r>
            <a:endParaRPr dirty="0"/>
          </a:p>
        </p:txBody>
      </p:sp>
      <p:sp>
        <p:nvSpPr>
          <p:cNvPr id="349" name="Google Shape;349;gcedd4afb3c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edd4afb3c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cedd4afb3c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The third spreadsheet resource is the Session 5: Ideas for Reflective Practice (Part 2).</a:t>
            </a:r>
            <a:r>
              <a:rPr lang="en-US" dirty="0"/>
              <a:t> In the spreadsheet you will find a column with a link to a reflective practice item (Website/printable/etc.) and a description of what the activity entails.</a:t>
            </a:r>
            <a:endParaRPr dirty="0"/>
          </a:p>
        </p:txBody>
      </p:sp>
      <p:sp>
        <p:nvSpPr>
          <p:cNvPr id="358" name="Google Shape;358;gcedd4afb3c_2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f12d559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cf12d5590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Insert this slide as a reflective transition or conversation starter</a:t>
            </a:r>
            <a:endParaRPr b="1" dirty="0"/>
          </a:p>
        </p:txBody>
      </p:sp>
      <p:sp>
        <p:nvSpPr>
          <p:cNvPr id="367" name="Google Shape;367;gcf12d5590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f12d55908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f12d55908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Insert this slide as a reflective transition or conversation starter</a:t>
            </a:r>
            <a:endParaRPr b="1" dirty="0"/>
          </a:p>
        </p:txBody>
      </p:sp>
      <p:sp>
        <p:nvSpPr>
          <p:cNvPr id="375" name="Google Shape;375;gcf12d55908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f12d55908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f12d55908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Insert this slide as a reflective transition or conversation starter</a:t>
            </a:r>
            <a:endParaRPr b="1" dirty="0"/>
          </a:p>
        </p:txBody>
      </p:sp>
      <p:sp>
        <p:nvSpPr>
          <p:cNvPr id="383" name="Google Shape;383;gcf12d55908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edd4afb3c_3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cedd4afb3c_3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This slide is an example of how all of these spreadsheet resources work together. </a:t>
            </a:r>
            <a:r>
              <a:rPr lang="en-US" dirty="0"/>
              <a:t>First, when you plan for a PD session, you could look at the Reflective Practices Spreadsheet and read some articles to get new ideas for facilitating a reflective session. In this example, I really like the idea of a group talk template  to reflect. In this example, I am pretending to be an educator, who when I reflected with a group of participants, I realized that I really want to help my student be more settled in their routines in the 21-22 school year.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is just one of the countless scenarios that might play out as participants interact with these spreadsheets and plan for the 21-22 school year.</a:t>
            </a:r>
            <a:endParaRPr dirty="0"/>
          </a:p>
        </p:txBody>
      </p:sp>
      <p:sp>
        <p:nvSpPr>
          <p:cNvPr id="391" name="Google Shape;391;gcedd4afb3c_3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f12d55908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cf12d55908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This slide is an example of how all of these spreadsheet resources work together. </a:t>
            </a:r>
            <a:r>
              <a:rPr lang="en-US" dirty="0"/>
              <a:t>Next, I can check out the celebration videos spreadsheet of successful strategies and the article with lots of different ideas from Illinois was interesting to me.  I liked the idea shared about a virtual open house or back-to-school night.  As a classroom teacher, I don’t get to make the decision on whether this happens or not, but it got my mind thinking about possibilities in 21-21.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is just one of the countless scenarios that might play out as participants interact with these spreadsheets and plan for the 21-22 school year.</a:t>
            </a:r>
            <a:endParaRPr dirty="0"/>
          </a:p>
        </p:txBody>
      </p:sp>
      <p:sp>
        <p:nvSpPr>
          <p:cNvPr id="403" name="Google Shape;403;gcf12d55908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f12d55908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cf12d55908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This slide is an example of how all of these spreadsheet resources work together. </a:t>
            </a:r>
            <a:r>
              <a:rPr lang="en-US" dirty="0"/>
              <a:t>I can keep on searching for planning ideas and check out the Starting Point for Educator New School Year Spreadsheet. When I look at this spreadsheet, saw the idea to think about doing a weekly technology tip for families.  I am not interested in sharing tech tips, but I could combine the idea of virtual communication with parents and a weekly tip and instead plan to create weekly videos to send how to families with routine tips to help keep students and families organized with the changing learning environments, schedules, and structures.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is just one of the countless scenarios that might play out as participants interact with these spreadsheets and get ready over the summer for the coming school year.</a:t>
            </a:r>
            <a:endParaRPr dirty="0"/>
          </a:p>
        </p:txBody>
      </p:sp>
      <p:sp>
        <p:nvSpPr>
          <p:cNvPr id="415" name="Google Shape;415;gcf12d55908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Provide an overview of session objectives: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Identify attributes of positive relationships, routines, and resources with families as partners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Celebrate successful strategies to support relationships, routines, and resources with families as partners.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Share reflective practices to plan for growing relationships, routines, and resources with families as partners.</a:t>
            </a:r>
            <a:endParaRPr dirty="0"/>
          </a:p>
          <a:p>
            <a:pPr marL="0" lvl="0" indent="0" algn="l" rtl="0">
              <a:lnSpc>
                <a:spcPct val="100000"/>
              </a:lnSpc>
              <a:spcBef>
                <a:spcPts val="0"/>
              </a:spcBef>
              <a:spcAft>
                <a:spcPts val="0"/>
              </a:spcAft>
              <a:buSzPts val="1400"/>
              <a:buNone/>
            </a:pPr>
            <a:endParaRPr dirty="0"/>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dirty="0"/>
              <a:t>If you are looking for more resources related to families as partners or any of the other 5 categories of support, </a:t>
            </a:r>
            <a:r>
              <a:rPr lang="en-US" u="none" dirty="0"/>
              <a:t>please go to </a:t>
            </a:r>
            <a:r>
              <a:rPr lang="en-US" u="sng" dirty="0">
                <a:solidFill>
                  <a:schemeClr val="hlink"/>
                </a:solidFill>
                <a:hlinkClick r:id="rId3"/>
              </a:rPr>
              <a:t>https://www.eteachny.org/</a:t>
            </a:r>
            <a:r>
              <a:rPr lang="en-US" u="none" dirty="0"/>
              <a:t> to access </a:t>
            </a:r>
            <a:r>
              <a:rPr lang="en-US" dirty="0"/>
              <a:t>countless resources to support educators during the transition to remote and hybrid learning environments.</a:t>
            </a:r>
            <a:endParaRPr dirty="0"/>
          </a:p>
          <a:p>
            <a:pPr marL="0" lvl="0" indent="0" algn="l" rtl="0">
              <a:lnSpc>
                <a:spcPct val="100000"/>
              </a:lnSpc>
              <a:spcBef>
                <a:spcPts val="0"/>
              </a:spcBef>
              <a:spcAft>
                <a:spcPts val="0"/>
              </a:spcAft>
              <a:buSzPts val="1400"/>
              <a:buNone/>
            </a:pPr>
            <a:endParaRPr dirty="0"/>
          </a:p>
        </p:txBody>
      </p:sp>
      <p:sp>
        <p:nvSpPr>
          <p:cNvPr id="427" name="Google Shape;4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concludes Families as Partners: Training Session 5.  Questions?</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Twentieth Century"/>
              <a:buNone/>
            </a:pPr>
            <a:r>
              <a:rPr lang="en-US" dirty="0"/>
              <a:t>*Consider ending using an optimistic closure from the SEL Playbook (</a:t>
            </a:r>
            <a:r>
              <a:rPr lang="en-US" u="sng" dirty="0">
                <a:solidFill>
                  <a:schemeClr val="hlink"/>
                </a:solidFill>
                <a:hlinkClick r:id="rId3"/>
              </a:rPr>
              <a:t>https://schoolguide.casel.org/uploads/2018/12/CASEL_SEL-3-Signature-Practices-Playbook-V3.pdf</a:t>
            </a:r>
            <a:r>
              <a:rPr lang="en-US" dirty="0"/>
              <a:t>).</a:t>
            </a:r>
            <a:endParaRPr dirty="0"/>
          </a:p>
          <a:p>
            <a:pPr marL="0" lvl="0" indent="0" algn="l" rtl="0">
              <a:lnSpc>
                <a:spcPct val="100000"/>
              </a:lnSpc>
              <a:spcBef>
                <a:spcPts val="0"/>
              </a:spcBef>
              <a:spcAft>
                <a:spcPts val="0"/>
              </a:spcAft>
              <a:buSzPts val="1400"/>
              <a:buNone/>
            </a:pPr>
            <a:endParaRPr dirty="0"/>
          </a:p>
        </p:txBody>
      </p:sp>
      <p:sp>
        <p:nvSpPr>
          <p:cNvPr id="437" name="Google Shape;4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For today’s training, you will need a copy of this slide deck to guide conversations.</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Twentieth Century"/>
              <a:buNone/>
            </a:pPr>
            <a:r>
              <a:rPr lang="en-US" dirty="0"/>
              <a:t>You’ll also want to visit eTEACHNY website - </a:t>
            </a:r>
            <a:r>
              <a:rPr lang="en-US" u="sng" dirty="0">
                <a:solidFill>
                  <a:schemeClr val="hlink"/>
                </a:solidFill>
                <a:hlinkClick r:id="rId3"/>
              </a:rPr>
              <a:t>https://www.eteachny.org/</a:t>
            </a:r>
            <a:r>
              <a:rPr lang="en-US" dirty="0"/>
              <a:t>. All of the resources shared today, plus future resources and resources from the other 5 areas of focus can be found on this website. You will want it in an easy place to return to and use.</a:t>
            </a:r>
            <a:endParaRPr dirty="0"/>
          </a:p>
          <a:p>
            <a:pPr marL="0" marR="0" lvl="0" indent="0" algn="l" rtl="0">
              <a:lnSpc>
                <a:spcPct val="100000"/>
              </a:lnSpc>
              <a:spcBef>
                <a:spcPts val="0"/>
              </a:spcBef>
              <a:spcAft>
                <a:spcPts val="0"/>
              </a:spcAft>
              <a:buClr>
                <a:schemeClr val="dk1"/>
              </a:buClr>
              <a:buSzPts val="1200"/>
              <a:buFont typeface="Twentieth Century"/>
              <a:buNone/>
            </a:pPr>
            <a:endParaRPr dirty="0"/>
          </a:p>
          <a:p>
            <a:pPr marL="0" marR="0" lvl="0" indent="0" algn="l" rtl="0">
              <a:lnSpc>
                <a:spcPct val="100000"/>
              </a:lnSpc>
              <a:spcBef>
                <a:spcPts val="0"/>
              </a:spcBef>
              <a:spcAft>
                <a:spcPts val="0"/>
              </a:spcAft>
              <a:buClr>
                <a:schemeClr val="dk1"/>
              </a:buClr>
              <a:buSzPts val="1200"/>
              <a:buFont typeface="Twentieth Century"/>
              <a:buNone/>
            </a:pPr>
            <a:r>
              <a:rPr lang="en-US" dirty="0"/>
              <a:t>Participants will benefit from having an electronic or printed version of the Session 5 slide deck and spreadsheets.</a:t>
            </a:r>
            <a:endParaRPr dirty="0"/>
          </a:p>
          <a:p>
            <a:pPr marL="0" lvl="0" indent="0" algn="l" rtl="0">
              <a:lnSpc>
                <a:spcPct val="100000"/>
              </a:lnSpc>
              <a:spcBef>
                <a:spcPts val="0"/>
              </a:spcBef>
              <a:spcAft>
                <a:spcPts val="0"/>
              </a:spcAft>
              <a:buSzPts val="1400"/>
              <a:buNone/>
            </a:pPr>
            <a:endParaRPr dirty="0"/>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b="1" dirty="0"/>
              <a:t>FOUNDATION OF PARTNERSHIP WITH FAMILIES:</a:t>
            </a:r>
            <a:br>
              <a:rPr lang="en-US" b="1" dirty="0"/>
            </a:br>
            <a:r>
              <a:rPr lang="en-US" b="0" dirty="0"/>
              <a:t>As teachers and leaders, we have always worked to develop and maintain positive experiences for students and families in our school buildings.  We build relationships to foster positive connections and establish a nurturing environment of trust. We have routines in place that provide structure and support efficient and effective learning.  Additionally, we ensure students have access to the materials, tools, and supplies needed to support active learning and skill development. Today we’ll look at how the pandemic has changed our approach - and as a result - how some of our newly adopted practices may change how we partner with families even after we return to fully in-person learning.</a:t>
            </a:r>
            <a:endParaRPr dirty="0"/>
          </a:p>
          <a:p>
            <a:pPr marL="0" lvl="0" indent="0" algn="l" rtl="0">
              <a:lnSpc>
                <a:spcPct val="100000"/>
              </a:lnSpc>
              <a:spcBef>
                <a:spcPts val="0"/>
              </a:spcBef>
              <a:spcAft>
                <a:spcPts val="0"/>
              </a:spcAft>
              <a:buSzPts val="1400"/>
              <a:buNone/>
            </a:pP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RELATIONSHIPS: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Communications &amp; Feedback: </a:t>
            </a:r>
            <a:r>
              <a:rPr lang="en-US" b="0" dirty="0"/>
              <a:t>Fostering two way communication and personalizing information for families.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Roles &amp; Responsibilities: </a:t>
            </a:r>
            <a:r>
              <a:rPr lang="en-US" b="0" dirty="0"/>
              <a:t>Identifying the team and determining how you will work together to successfully manage expectations within the partnership.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Well-being Structures: </a:t>
            </a:r>
            <a:r>
              <a:rPr lang="en-US" b="0" dirty="0"/>
              <a:t>Prioritization of physical and emotional well-being to promote balance.</a:t>
            </a:r>
            <a:endParaRPr dirty="0"/>
          </a:p>
          <a:p>
            <a:pPr marL="0" lvl="0" indent="0" algn="l" rtl="0">
              <a:lnSpc>
                <a:spcPct val="100000"/>
              </a:lnSpc>
              <a:spcBef>
                <a:spcPts val="0"/>
              </a:spcBef>
              <a:spcAft>
                <a:spcPts val="0"/>
              </a:spcAft>
              <a:buSzPts val="1400"/>
              <a:buNone/>
            </a:pPr>
            <a:endParaRPr dirty="0"/>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RESOURCES: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Learning Environment: </a:t>
            </a:r>
            <a:r>
              <a:rPr lang="en-US" b="0" dirty="0"/>
              <a:t>A dedicated and organized space for learning.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Instructional Tools: </a:t>
            </a:r>
            <a:r>
              <a:rPr lang="en-US" b="0" dirty="0"/>
              <a:t>Leveraging consistent platforms and high-quality digital and print resources.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Technology Tools: </a:t>
            </a:r>
            <a:r>
              <a:rPr lang="en-US" b="0" dirty="0"/>
              <a:t>Access to devices, internet and technology support for these resources.</a:t>
            </a:r>
            <a:endParaRPr dirty="0"/>
          </a:p>
          <a:p>
            <a:pPr marL="0" lvl="0" indent="0" algn="l" rtl="0">
              <a:lnSpc>
                <a:spcPct val="100000"/>
              </a:lnSpc>
              <a:spcBef>
                <a:spcPts val="0"/>
              </a:spcBef>
              <a:spcAft>
                <a:spcPts val="0"/>
              </a:spcAft>
              <a:buSzPts val="1400"/>
              <a:buNone/>
            </a:pPr>
            <a:endParaRPr dirty="0"/>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ROUTINES: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Organizational &amp; Study Skills: </a:t>
            </a:r>
            <a:r>
              <a:rPr lang="en-US" b="0" dirty="0"/>
              <a:t>Establishing learning routines and developing study skills.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Support Structures: </a:t>
            </a:r>
            <a:r>
              <a:rPr lang="en-US" b="0" dirty="0"/>
              <a:t>Encouraging students to seek help when needed and establish routines to support those needs.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dirty="0"/>
              <a:t>Attendance &amp; Engagement: </a:t>
            </a:r>
            <a:r>
              <a:rPr lang="en-US" b="0" dirty="0"/>
              <a:t>Fostering regular communication and flexible structures to promote student attendance and engagement.</a:t>
            </a:r>
            <a:endParaRPr dirty="0"/>
          </a:p>
          <a:p>
            <a:pPr marL="0" lvl="0" indent="0" algn="l" rtl="0">
              <a:lnSpc>
                <a:spcPct val="100000"/>
              </a:lnSpc>
              <a:spcBef>
                <a:spcPts val="0"/>
              </a:spcBef>
              <a:spcAft>
                <a:spcPts val="0"/>
              </a:spcAft>
              <a:buSzPts val="1400"/>
              <a:buNone/>
            </a:pPr>
            <a:endParaRPr dirty="0"/>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HOW COVID HAS IMPACTED FAMILIES, EDUCATORS, AND LEADERS:</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b="1" dirty="0"/>
              <a:t>FAMILIES: </a:t>
            </a:r>
            <a:r>
              <a:rPr lang="en-US" dirty="0"/>
              <a:t>Parents, siblings, grandparents, daycare providers, and other partners are supporting learners while continuing to attend to other responsibilities. (i.e. balancing work, family needs, caring for multiple students at once, etc.)</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b="1" dirty="0"/>
              <a:t>EDUCATORS:</a:t>
            </a:r>
            <a:r>
              <a:rPr lang="en-US" dirty="0"/>
              <a:t> Educators are developing relationships in new ways; adjusting routines and leveraging a variety of new resources to support the family and student learning partnerships.  </a:t>
            </a:r>
            <a:endParaRPr dirty="0"/>
          </a:p>
          <a:p>
            <a:pPr marL="228600" lvl="0" indent="-228600" algn="l" rtl="0">
              <a:lnSpc>
                <a:spcPct val="100000"/>
              </a:lnSpc>
              <a:spcBef>
                <a:spcPts val="0"/>
              </a:spcBef>
              <a:spcAft>
                <a:spcPts val="0"/>
              </a:spcAft>
              <a:buClr>
                <a:schemeClr val="dk1"/>
              </a:buClr>
              <a:buSzPts val="1200"/>
              <a:buFont typeface="Twentieth Century"/>
              <a:buChar char="•"/>
            </a:pPr>
            <a:r>
              <a:rPr lang="en-US" b="1" dirty="0"/>
              <a:t>LEADERS:</a:t>
            </a:r>
            <a:r>
              <a:rPr lang="en-US" dirty="0"/>
              <a:t> Educational leaders are transitioning traditional effective partnering practices and adjusting plans based on feedback from educators and families.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*After setting the scene, you might consider a share out activity or even a brain break if you notice participants are wearing out.  Checkout the engaging strategies and brain break ideas in the SEL Playbook from CASEL (</a:t>
            </a:r>
            <a:r>
              <a:rPr lang="en-US" u="sng" dirty="0">
                <a:solidFill>
                  <a:schemeClr val="hlink"/>
                </a:solidFill>
                <a:hlinkClick r:id="rId3"/>
              </a:rPr>
              <a:t>https://schoolguide.casel.org/uploads/2018/12/CASEL_SEL-3-Signature-Practices-Playbook-V3.pdf</a:t>
            </a:r>
            <a:r>
              <a:rPr lang="en-US" dirty="0"/>
              <a:t>)</a:t>
            </a:r>
            <a:endParaRPr dirty="0"/>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rgbClr val="4EA849"/>
        </a:solidFill>
        <a:effectLst/>
      </p:bgPr>
    </p:bg>
    <p:spTree>
      <p:nvGrpSpPr>
        <p:cNvPr id="1" name="Shape 13"/>
        <p:cNvGrpSpPr/>
        <p:nvPr/>
      </p:nvGrpSpPr>
      <p:grpSpPr>
        <a:xfrm>
          <a:off x="0" y="0"/>
          <a:ext cx="0" cy="0"/>
          <a:chOff x="0" y="0"/>
          <a:chExt cx="0" cy="0"/>
        </a:xfrm>
      </p:grpSpPr>
      <p:pic>
        <p:nvPicPr>
          <p:cNvPr id="14" name="Google Shape;14;p27"/>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27"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27"/>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79"/>
        <p:cNvGrpSpPr/>
        <p:nvPr/>
      </p:nvGrpSpPr>
      <p:grpSpPr>
        <a:xfrm>
          <a:off x="0" y="0"/>
          <a:ext cx="0" cy="0"/>
          <a:chOff x="0" y="0"/>
          <a:chExt cx="0" cy="0"/>
        </a:xfrm>
      </p:grpSpPr>
      <p:sp>
        <p:nvSpPr>
          <p:cNvPr id="80" name="Google Shape;80;p36"/>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EA848"/>
              </a:solidFill>
              <a:highlight>
                <a:srgbClr val="4EA848"/>
              </a:highlight>
              <a:latin typeface="Arial"/>
              <a:ea typeface="Arial"/>
              <a:cs typeface="Arial"/>
              <a:sym typeface="Arial"/>
            </a:endParaRPr>
          </a:p>
        </p:txBody>
      </p:sp>
      <p:sp>
        <p:nvSpPr>
          <p:cNvPr id="81" name="Google Shape;81;p36"/>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36"/>
          <p:cNvPicPr preferRelativeResize="0"/>
          <p:nvPr/>
        </p:nvPicPr>
        <p:blipFill rotWithShape="1">
          <a:blip r:embed="rId2">
            <a:alphaModFix/>
          </a:blip>
          <a:srcRect/>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83" name="Google Shape;83;p36"/>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6"/>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36"/>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87"/>
        <p:cNvGrpSpPr/>
        <p:nvPr/>
      </p:nvGrpSpPr>
      <p:grpSpPr>
        <a:xfrm>
          <a:off x="0" y="0"/>
          <a:ext cx="0" cy="0"/>
          <a:chOff x="0" y="0"/>
          <a:chExt cx="0" cy="0"/>
        </a:xfrm>
      </p:grpSpPr>
      <p:pic>
        <p:nvPicPr>
          <p:cNvPr id="88" name="Google Shape;88;p37"/>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89" name="Google Shape;89;p37"/>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91" name="Google Shape;91;p37"/>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20" name="Google Shape;20;p28"/>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pic>
        <p:nvPicPr>
          <p:cNvPr id="22" name="Google Shape;22;p28" descr="eTeachNY logo"/>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23" name="Google Shape;23;p28"/>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1column">
  <p:cSld name="Inside-1column">
    <p:bg>
      <p:bgPr>
        <a:solidFill>
          <a:srgbClr val="F2FBFF"/>
        </a:solidFill>
        <a:effectLst/>
      </p:bgPr>
    </p:bg>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27" name="Google Shape;27;p29"/>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8" name="Google Shape;28;p29"/>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9"/>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9"/>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dirty="0"/>
          </a:p>
        </p:txBody>
      </p:sp>
      <p:sp>
        <p:nvSpPr>
          <p:cNvPr id="31" name="Google Shape;31;p29"/>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side-3column">
  <p:cSld name="1_Inside-3column">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36" name="Google Shape;36;p30"/>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37" name="Google Shape;37;p30"/>
          <p:cNvSpPr txBox="1">
            <a:spLocks noGrp="1"/>
          </p:cNvSpPr>
          <p:nvPr>
            <p:ph type="body" idx="1"/>
          </p:nvPr>
        </p:nvSpPr>
        <p:spPr>
          <a:xfrm>
            <a:off x="533400" y="1676400"/>
            <a:ext cx="3657600" cy="914400"/>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30"/>
          <p:cNvSpPr txBox="1">
            <a:spLocks noGrp="1"/>
          </p:cNvSpPr>
          <p:nvPr>
            <p:ph type="body" idx="2"/>
          </p:nvPr>
        </p:nvSpPr>
        <p:spPr>
          <a:xfrm>
            <a:off x="533400" y="2667000"/>
            <a:ext cx="3657600" cy="30480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40" name="Google Shape;40;p30"/>
          <p:cNvSpPr txBox="1">
            <a:spLocks noGrp="1"/>
          </p:cNvSpPr>
          <p:nvPr>
            <p:ph type="body" idx="3"/>
          </p:nvPr>
        </p:nvSpPr>
        <p:spPr>
          <a:xfrm>
            <a:off x="4267200" y="1676400"/>
            <a:ext cx="3657600" cy="923330"/>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0"/>
          <p:cNvSpPr txBox="1">
            <a:spLocks noGrp="1"/>
          </p:cNvSpPr>
          <p:nvPr>
            <p:ph type="body" idx="4"/>
          </p:nvPr>
        </p:nvSpPr>
        <p:spPr>
          <a:xfrm>
            <a:off x="42672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30"/>
          <p:cNvSpPr txBox="1">
            <a:spLocks noGrp="1"/>
          </p:cNvSpPr>
          <p:nvPr>
            <p:ph type="body" idx="5"/>
          </p:nvPr>
        </p:nvSpPr>
        <p:spPr>
          <a:xfrm>
            <a:off x="8001000" y="1676400"/>
            <a:ext cx="3657600" cy="923330"/>
          </a:xfrm>
          <a:prstGeom prst="rect">
            <a:avLst/>
          </a:prstGeom>
          <a:solidFill>
            <a:srgbClr val="1A5A8A"/>
          </a:solidFill>
          <a:ln>
            <a:noFill/>
          </a:ln>
        </p:spPr>
        <p:txBody>
          <a:bodyPr spcFirstLastPara="1" wrap="square" lIns="91425" tIns="91425" rIns="91425" bIns="91425" anchor="t" anchorCtr="0">
            <a:spAutoFit/>
          </a:bodyPr>
          <a:lstStyle>
            <a:lvl1pPr marL="457200" lvl="0" indent="-381000" algn="l">
              <a:lnSpc>
                <a:spcPct val="100000"/>
              </a:lnSpc>
              <a:spcBef>
                <a:spcPts val="600"/>
              </a:spcBef>
              <a:spcAft>
                <a:spcPts val="0"/>
              </a:spcAft>
              <a:buSzPts val="2400"/>
              <a:buChar char="▪"/>
              <a:defRPr sz="2400">
                <a:solidFill>
                  <a:schemeClr val="lt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55600" algn="l">
              <a:lnSpc>
                <a:spcPct val="100000"/>
              </a:lnSpc>
              <a:spcBef>
                <a:spcPts val="600"/>
              </a:spcBef>
              <a:spcAft>
                <a:spcPts val="0"/>
              </a:spcAft>
              <a:buSzPts val="2000"/>
              <a:buChar char="▪"/>
              <a:defRPr/>
            </a:lvl3pPr>
            <a:lvl4pPr marL="1828800" lvl="3" indent="-330200" algn="l">
              <a:lnSpc>
                <a:spcPct val="100000"/>
              </a:lnSpc>
              <a:spcBef>
                <a:spcPts val="600"/>
              </a:spcBef>
              <a:spcAft>
                <a:spcPts val="0"/>
              </a:spcAft>
              <a:buSzPts val="1600"/>
              <a:buChar char="▪"/>
              <a:defRPr/>
            </a:lvl4pPr>
            <a:lvl5pPr marL="2286000" lvl="4" indent="-317500" algn="l">
              <a:lnSpc>
                <a:spcPct val="100000"/>
              </a:lnSpc>
              <a:spcBef>
                <a:spcPts val="600"/>
              </a:spcBef>
              <a:spcAft>
                <a:spcPts val="0"/>
              </a:spcAft>
              <a:buSzPts val="14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30"/>
          <p:cNvSpPr txBox="1">
            <a:spLocks noGrp="1"/>
          </p:cNvSpPr>
          <p:nvPr>
            <p:ph type="body" idx="6"/>
          </p:nvPr>
        </p:nvSpPr>
        <p:spPr>
          <a:xfrm>
            <a:off x="80010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30"/>
          <p:cNvSpPr txBox="1">
            <a:spLocks noGrp="1"/>
          </p:cNvSpPr>
          <p:nvPr>
            <p:ph type="body" idx="7"/>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1pPr>
            <a:lvl2pPr marL="914400" lvl="1"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2pPr>
            <a:lvl3pPr marL="1371600" lvl="2"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3pPr>
            <a:lvl4pPr marL="1828800" lvl="3"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4pPr>
            <a:lvl5pPr marL="2286000" lvl="4"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45"/>
        <p:cNvGrpSpPr/>
        <p:nvPr/>
      </p:nvGrpSpPr>
      <p:grpSpPr>
        <a:xfrm>
          <a:off x="0" y="0"/>
          <a:ext cx="0" cy="0"/>
          <a:chOff x="0" y="0"/>
          <a:chExt cx="0" cy="0"/>
        </a:xfrm>
      </p:grpSpPr>
      <p:pic>
        <p:nvPicPr>
          <p:cNvPr id="46" name="Google Shape;46;p31"/>
          <p:cNvPicPr preferRelativeResize="0"/>
          <p:nvPr/>
        </p:nvPicPr>
        <p:blipFill rotWithShape="1">
          <a:blip r:embed="rId2">
            <a:alphaModFix/>
          </a:blip>
          <a:srcRect/>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47" name="Google Shape;47;p31"/>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49" name="Google Shape;49;p31"/>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50" name="Google Shape;50;p31" descr="eTeachNY logo"/>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51"/>
        <p:cNvGrpSpPr/>
        <p:nvPr/>
      </p:nvGrpSpPr>
      <p:grpSpPr>
        <a:xfrm>
          <a:off x="0" y="0"/>
          <a:ext cx="0" cy="0"/>
          <a:chOff x="0" y="0"/>
          <a:chExt cx="0" cy="0"/>
        </a:xfrm>
      </p:grpSpPr>
      <p:pic>
        <p:nvPicPr>
          <p:cNvPr id="52" name="Google Shape;52;p32"/>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53" name="Google Shape;53;p32"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4" name="Google Shape;54;p32"/>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56"/>
        <p:cNvGrpSpPr/>
        <p:nvPr/>
      </p:nvGrpSpPr>
      <p:grpSpPr>
        <a:xfrm>
          <a:off x="0" y="0"/>
          <a:ext cx="0" cy="0"/>
          <a:chOff x="0" y="0"/>
          <a:chExt cx="0" cy="0"/>
        </a:xfrm>
      </p:grpSpPr>
      <p:pic>
        <p:nvPicPr>
          <p:cNvPr id="57" name="Google Shape;57;p33"/>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8" name="Google Shape;58;p3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0" name="Google Shape;60;p3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1" name="Google Shape;61;p33" descr="eTeachNY logo"/>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65" name="Google Shape;65;p3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66" name="Google Shape;66;p34"/>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3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3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9" name="Google Shape;69;p34"/>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34"/>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34"/>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72"/>
        <p:cNvGrpSpPr/>
        <p:nvPr/>
      </p:nvGrpSpPr>
      <p:grpSpPr>
        <a:xfrm>
          <a:off x="0" y="0"/>
          <a:ext cx="0" cy="0"/>
          <a:chOff x="0" y="0"/>
          <a:chExt cx="0" cy="0"/>
        </a:xfrm>
      </p:grpSpPr>
      <p:sp>
        <p:nvSpPr>
          <p:cNvPr id="73" name="Google Shape;73;p35"/>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dirty="0"/>
          </a:p>
        </p:txBody>
      </p:sp>
      <p:sp>
        <p:nvSpPr>
          <p:cNvPr id="74" name="Google Shape;74;p35"/>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35"/>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EA848"/>
              </a:solidFill>
              <a:highlight>
                <a:srgbClr val="4EA848"/>
              </a:highlight>
              <a:latin typeface="Arial"/>
              <a:ea typeface="Arial"/>
              <a:cs typeface="Arial"/>
              <a:sym typeface="Arial"/>
            </a:endParaRPr>
          </a:p>
        </p:txBody>
      </p:sp>
      <p:pic>
        <p:nvPicPr>
          <p:cNvPr id="77" name="Google Shape;77;p35"/>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78" name="Google Shape;78;p3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26"/>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5181600" y="3428999"/>
            <a:ext cx="6477000" cy="149579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dirty="0">
                <a:solidFill>
                  <a:schemeClr val="tx1"/>
                </a:solidFill>
              </a:rPr>
              <a:t>FAMILIES </a:t>
            </a:r>
            <a:br>
              <a:rPr lang="en-US" dirty="0">
                <a:solidFill>
                  <a:schemeClr val="tx1"/>
                </a:solidFill>
              </a:rPr>
            </a:br>
            <a:r>
              <a:rPr lang="en-US" dirty="0">
                <a:solidFill>
                  <a:schemeClr val="tx1"/>
                </a:solidFill>
              </a:rPr>
              <a:t>AS PARTNERS</a:t>
            </a:r>
            <a:endParaRPr sz="3600" b="0" dirty="0">
              <a:solidFill>
                <a:schemeClr val="tx1"/>
              </a:solidFill>
            </a:endParaRPr>
          </a:p>
        </p:txBody>
      </p:sp>
      <p:pic>
        <p:nvPicPr>
          <p:cNvPr id="99" name="Google Shape;99;p1" descr="Mother and daughter with tablet"/>
          <p:cNvPicPr preferRelativeResize="0"/>
          <p:nvPr/>
        </p:nvPicPr>
        <p:blipFill rotWithShape="1">
          <a:blip r:embed="rId3">
            <a:alphaModFix/>
          </a:blip>
          <a:srcRect/>
          <a:stretch/>
        </p:blipFill>
        <p:spPr>
          <a:xfrm>
            <a:off x="0" y="3528892"/>
            <a:ext cx="4538387" cy="2578682"/>
          </a:xfrm>
          <a:prstGeom prst="rect">
            <a:avLst/>
          </a:prstGeom>
          <a:noFill/>
          <a:ln>
            <a:noFill/>
          </a:ln>
        </p:spPr>
      </p:pic>
      <p:sp>
        <p:nvSpPr>
          <p:cNvPr id="98" name="Google Shape;98;p1"/>
          <p:cNvSpPr txBox="1">
            <a:spLocks noGrp="1"/>
          </p:cNvSpPr>
          <p:nvPr>
            <p:ph type="body" idx="1"/>
          </p:nvPr>
        </p:nvSpPr>
        <p:spPr>
          <a:xfrm>
            <a:off x="5193671" y="5062717"/>
            <a:ext cx="6465000" cy="1262100"/>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2400"/>
              <a:buNone/>
            </a:pPr>
            <a:r>
              <a:rPr lang="en-US" dirty="0">
                <a:solidFill>
                  <a:schemeClr val="tx1"/>
                </a:solidFill>
              </a:rPr>
              <a:t>CELEBRATING RELATIONSHIPS, ROUTINES, AND RESOURCES</a:t>
            </a:r>
            <a:endParaRPr dirty="0">
              <a:solidFill>
                <a:schemeClr val="tx1"/>
              </a:solidFill>
            </a:endParaRPr>
          </a:p>
          <a:p>
            <a:pPr marL="0" lvl="0" indent="0" algn="l" rtl="0">
              <a:lnSpc>
                <a:spcPct val="100000"/>
              </a:lnSpc>
              <a:spcBef>
                <a:spcPts val="1200"/>
              </a:spcBef>
              <a:spcAft>
                <a:spcPts val="0"/>
              </a:spcAft>
              <a:buSzPts val="2400"/>
              <a:buNone/>
            </a:pPr>
            <a:r>
              <a:rPr lang="en-US" b="1" dirty="0">
                <a:solidFill>
                  <a:schemeClr val="tx1"/>
                </a:solidFill>
              </a:rPr>
              <a:t>SESSION 5</a:t>
            </a:r>
            <a:endParaRP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990600" y="2527852"/>
            <a:ext cx="48768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dirty="0"/>
              <a:t>Let’s </a:t>
            </a:r>
            <a:br>
              <a:rPr lang="en-US" dirty="0"/>
            </a:br>
            <a:r>
              <a:rPr lang="en-US" b="1" dirty="0"/>
              <a:t>dive in</a:t>
            </a:r>
            <a:endParaRPr dirty="0"/>
          </a:p>
        </p:txBody>
      </p:sp>
      <p:sp>
        <p:nvSpPr>
          <p:cNvPr id="210" name="Google Shape;210;p10"/>
          <p:cNvSpPr txBox="1">
            <a:spLocks noGrp="1"/>
          </p:cNvSpPr>
          <p:nvPr>
            <p:ph type="body" idx="1"/>
          </p:nvPr>
        </p:nvSpPr>
        <p:spPr>
          <a:xfrm>
            <a:off x="990600" y="4267200"/>
            <a:ext cx="4876800" cy="1447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800"/>
              <a:buNone/>
            </a:pPr>
            <a:r>
              <a:rPr lang="en-US" dirty="0"/>
              <a:t>How to use the families as partners resources</a:t>
            </a:r>
            <a:endParaRPr dirty="0"/>
          </a:p>
        </p:txBody>
      </p:sp>
      <p:sp>
        <p:nvSpPr>
          <p:cNvPr id="211" name="Google Shape;211;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dirty="0"/>
          </a:p>
        </p:txBody>
      </p:sp>
      <p:grpSp>
        <p:nvGrpSpPr>
          <p:cNvPr id="212" name="Google Shape;212;p10" descr="Computer graphic with eTeachNY website image"/>
          <p:cNvGrpSpPr/>
          <p:nvPr/>
        </p:nvGrpSpPr>
        <p:grpSpPr>
          <a:xfrm>
            <a:off x="6071260" y="1817068"/>
            <a:ext cx="4028957" cy="3223864"/>
            <a:chOff x="7315200" y="3631827"/>
            <a:chExt cx="4028957" cy="3223864"/>
          </a:xfrm>
        </p:grpSpPr>
        <p:pic>
          <p:nvPicPr>
            <p:cNvPr id="213" name="Google Shape;213;p10"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214" name="Google Shape;214;p10"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dirty="0"/>
              <a:t>Session 5: </a:t>
            </a:r>
            <a:r>
              <a:rPr lang="en-US" b="1" dirty="0"/>
              <a:t>Celebrations (Format: Printable)</a:t>
            </a:r>
            <a:endParaRPr dirty="0"/>
          </a:p>
        </p:txBody>
      </p:sp>
      <p:pic>
        <p:nvPicPr>
          <p:cNvPr id="223" name="Google Shape;223;p38" descr="Screen capture of printable spreadsheet for Session 5: Celebrations. The spreadsheet contains a column providing a link to a printable story of successful strategies to partner with families in a remote or hybrid learning environment, a description of the article’s content, and which areas of family partnership the celebratory article best aligns to."/>
          <p:cNvPicPr preferRelativeResize="0"/>
          <p:nvPr/>
        </p:nvPicPr>
        <p:blipFill>
          <a:blip r:embed="rId3">
            <a:alphaModFix/>
          </a:blip>
          <a:stretch>
            <a:fillRect/>
          </a:stretch>
        </p:blipFill>
        <p:spPr>
          <a:xfrm>
            <a:off x="327750" y="2458287"/>
            <a:ext cx="11536512" cy="2506725"/>
          </a:xfrm>
          <a:prstGeom prst="rect">
            <a:avLst/>
          </a:prstGeom>
          <a:noFill/>
          <a:ln w="9525" cap="flat" cmpd="sng">
            <a:solidFill>
              <a:srgbClr val="0E294A"/>
            </a:solidFill>
            <a:prstDash val="solid"/>
            <a:round/>
            <a:headEnd type="none" w="sm" len="sm"/>
            <a:tailEnd type="none" w="sm" len="sm"/>
          </a:ln>
        </p:spPr>
      </p:pic>
      <p:sp>
        <p:nvSpPr>
          <p:cNvPr id="222" name="Google Shape;222;p38"/>
          <p:cNvSpPr txBox="1">
            <a:spLocks noGrp="1"/>
          </p:cNvSpPr>
          <p:nvPr>
            <p:ph type="body" idx="1"/>
          </p:nvPr>
        </p:nvSpPr>
        <p:spPr>
          <a:xfrm>
            <a:off x="1790700" y="59755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dirty="0"/>
              <a:t>https://www.eteachny.org/families-as-partners/</a:t>
            </a:r>
            <a:endParaRPr dirty="0"/>
          </a:p>
        </p:txBody>
      </p:sp>
      <p:sp>
        <p:nvSpPr>
          <p:cNvPr id="221" name="Google Shape;221;p3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cf0a9e4974_1_25"/>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Get Outdoors! (NJ)</a:t>
            </a:r>
            <a:endParaRPr dirty="0"/>
          </a:p>
        </p:txBody>
      </p:sp>
      <p:sp>
        <p:nvSpPr>
          <p:cNvPr id="232" name="Google Shape;232;gcf0a9e4974_1_25"/>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Learning Outside (Various Ideas)</a:t>
            </a:r>
            <a:endParaRPr sz="1900" b="0" i="1" u="none" strike="noStrike" cap="none" dirty="0">
              <a:solidFill>
                <a:schemeClr val="dk2"/>
              </a:solidFill>
              <a:latin typeface="Arial"/>
              <a:ea typeface="Arial"/>
              <a:cs typeface="Arial"/>
              <a:sym typeface="Arial"/>
            </a:endParaRPr>
          </a:p>
        </p:txBody>
      </p:sp>
      <p:pic>
        <p:nvPicPr>
          <p:cNvPr id="234" name="Google Shape;234;gcf0a9e4974_1_25" descr="QR code leading to this url: https://www.jerseyshoreonline.com/southern-ocean/beach-haven-school-recognized-as-back-to-school-success-story/"/>
          <p:cNvPicPr preferRelativeResize="0"/>
          <p:nvPr/>
        </p:nvPicPr>
        <p:blipFill>
          <a:blip r:embed="rId3">
            <a:alphaModFix/>
          </a:blip>
          <a:stretch>
            <a:fillRect/>
          </a:stretch>
        </p:blipFill>
        <p:spPr>
          <a:xfrm>
            <a:off x="1533225" y="2445900"/>
            <a:ext cx="4107300" cy="4107300"/>
          </a:xfrm>
          <a:prstGeom prst="rect">
            <a:avLst/>
          </a:prstGeom>
          <a:noFill/>
          <a:ln>
            <a:noFill/>
          </a:ln>
        </p:spPr>
      </p:pic>
      <p:pic>
        <p:nvPicPr>
          <p:cNvPr id="231" name="Google Shape;231;gcf0a9e4974_1_25"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33" name="Google Shape;233;gcf0a9e4974_1_25" descr="Circle highlighting &quot;Learning Environment&quot; portion of diagram."/>
          <p:cNvSpPr/>
          <p:nvPr/>
        </p:nvSpPr>
        <p:spPr>
          <a:xfrm>
            <a:off x="7964424" y="5433252"/>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0" name="Google Shape;230;gcf0a9e4974_1_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cf0a9e4974_0_1"/>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Volunteerism (NY)</a:t>
            </a:r>
            <a:endParaRPr dirty="0"/>
          </a:p>
        </p:txBody>
      </p:sp>
      <p:sp>
        <p:nvSpPr>
          <p:cNvPr id="243" name="Google Shape;243;gcf0a9e4974_0_1"/>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College Students Help Out</a:t>
            </a:r>
            <a:endParaRPr sz="1900" b="0" i="1" u="none" strike="noStrike" cap="none" dirty="0">
              <a:solidFill>
                <a:schemeClr val="dk2"/>
              </a:solidFill>
              <a:latin typeface="Arial"/>
              <a:ea typeface="Arial"/>
              <a:cs typeface="Arial"/>
              <a:sym typeface="Arial"/>
            </a:endParaRPr>
          </a:p>
        </p:txBody>
      </p:sp>
      <p:pic>
        <p:nvPicPr>
          <p:cNvPr id="245" name="Google Shape;245;gcf0a9e4974_0_1" descr="QR code leading to this url: https://www.binghamton.edu/news/story/2370/binghamton-university-students-continue-to-teach-mentor-during-covid-19-crisis"/>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242" name="Google Shape;242;gcf0a9e4974_0_1"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44" name="Google Shape;244;gcf0a9e4974_0_1" descr="Circle highlighting &quot;Roles &amp; Reponsibilities&quot; portion of diagram."/>
          <p:cNvSpPr/>
          <p:nvPr/>
        </p:nvSpPr>
        <p:spPr>
          <a:xfrm>
            <a:off x="8805672" y="1610888"/>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1" name="Google Shape;241;gcf0a9e4974_0_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cf0a9e4974_1_16"/>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Drones Deliver Internet (WI)</a:t>
            </a:r>
            <a:endParaRPr dirty="0"/>
          </a:p>
        </p:txBody>
      </p:sp>
      <p:sp>
        <p:nvSpPr>
          <p:cNvPr id="254" name="Google Shape;254;gcf0a9e4974_1_16"/>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Internet Access for All</a:t>
            </a:r>
            <a:endParaRPr sz="1900" b="0" i="1" u="none" strike="noStrike" cap="none" dirty="0">
              <a:solidFill>
                <a:schemeClr val="dk2"/>
              </a:solidFill>
              <a:latin typeface="Arial"/>
              <a:ea typeface="Arial"/>
              <a:cs typeface="Arial"/>
              <a:sym typeface="Arial"/>
            </a:endParaRPr>
          </a:p>
        </p:txBody>
      </p:sp>
      <p:pic>
        <p:nvPicPr>
          <p:cNvPr id="256" name="Google Shape;256;gcf0a9e4974_1_16" descr="QR code leading to this url: https://www.techlearning.com/news/how-schools-use-drones-to-deliver-internet-to-students"/>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253" name="Google Shape;253;gcf0a9e4974_1_16"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55" name="Google Shape;255;gcf0a9e4974_1_16" descr="Circle highlighting &quot;Technology Tools&quot; portion of diagram."/>
          <p:cNvSpPr/>
          <p:nvPr/>
        </p:nvSpPr>
        <p:spPr>
          <a:xfrm>
            <a:off x="6748272" y="3225652"/>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 name="Google Shape;252;gcf0a9e4974_1_1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cf0a9e4974_1_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Fighting Absenteeism (CT)</a:t>
            </a:r>
            <a:endParaRPr dirty="0"/>
          </a:p>
        </p:txBody>
      </p:sp>
      <p:sp>
        <p:nvSpPr>
          <p:cNvPr id="265" name="Google Shape;265;gcf0a9e4974_1_7"/>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Attendance Incentives</a:t>
            </a:r>
            <a:endParaRPr sz="1900" b="0" i="1" u="none" strike="noStrike" cap="none" dirty="0">
              <a:solidFill>
                <a:schemeClr val="dk2"/>
              </a:solidFill>
              <a:latin typeface="Arial"/>
              <a:ea typeface="Arial"/>
              <a:cs typeface="Arial"/>
              <a:sym typeface="Arial"/>
            </a:endParaRPr>
          </a:p>
        </p:txBody>
      </p:sp>
      <p:pic>
        <p:nvPicPr>
          <p:cNvPr id="267" name="Google Shape;267;gcf0a9e4974_1_7" descr="QR code leading to this url: https://www.courant.com/community/hartford/hc-news-hartford-attendance-20210329-kamjx63nzbcbzhgwjsplm5rkq4-story.html"/>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264" name="Google Shape;264;gcf0a9e4974_1_7"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68" name="Google Shape;268;gcf0a9e4974_1_7" descr="Circle highlighting &quot;Communication &amp; Feedback&quot; portion of diagram."/>
          <p:cNvSpPr/>
          <p:nvPr/>
        </p:nvSpPr>
        <p:spPr>
          <a:xfrm>
            <a:off x="7397496" y="2020689"/>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6" name="Google Shape;266;gcf0a9e4974_1_7" descr="Circle highlighting &quot;Well-being structures&quot; portion of diagram."/>
          <p:cNvSpPr/>
          <p:nvPr/>
        </p:nvSpPr>
        <p:spPr>
          <a:xfrm>
            <a:off x="10030968" y="197510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9" name="Google Shape;269;gcf0a9e4974_1_7" descr="Circle highlighting &quot;Attendance &amp; Engagement&quot; portion of diagram."/>
          <p:cNvSpPr/>
          <p:nvPr/>
        </p:nvSpPr>
        <p:spPr>
          <a:xfrm>
            <a:off x="9422350" y="543153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3" name="Google Shape;263;gcf0a9e4974_1_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cf0a9e4974_0_28"/>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Closing the Digital Divide (NY)</a:t>
            </a:r>
            <a:endParaRPr dirty="0"/>
          </a:p>
        </p:txBody>
      </p:sp>
      <p:sp>
        <p:nvSpPr>
          <p:cNvPr id="278" name="Google Shape;278;gcf0a9e4974_0_28"/>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Internet Access for Students</a:t>
            </a:r>
            <a:endParaRPr sz="1900" b="0" i="1" u="none" strike="noStrike" cap="none" dirty="0">
              <a:solidFill>
                <a:schemeClr val="dk2"/>
              </a:solidFill>
              <a:latin typeface="Arial"/>
              <a:ea typeface="Arial"/>
              <a:cs typeface="Arial"/>
              <a:sym typeface="Arial"/>
            </a:endParaRPr>
          </a:p>
        </p:txBody>
      </p:sp>
      <p:pic>
        <p:nvPicPr>
          <p:cNvPr id="280" name="Google Shape;280;gcf0a9e4974_0_28" descr="QR code to this url: https://www.governor.ny.gov/news/governor-cuomo-announces-launch-connected-ny-fund-provide-no-cost-internet-access-50000"/>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277" name="Google Shape;277;gcf0a9e4974_0_28"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79" name="Google Shape;279;gcf0a9e4974_0_28" descr="Circle highlighting &quot;Technology Tools&quot; portion of diagram."/>
          <p:cNvSpPr/>
          <p:nvPr/>
        </p:nvSpPr>
        <p:spPr>
          <a:xfrm>
            <a:off x="6748272" y="3227832"/>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gcf0a9e4974_0_28" descr="Circle highlighting &quot;Learning Environment&quot; portion of diagram."/>
          <p:cNvSpPr/>
          <p:nvPr/>
        </p:nvSpPr>
        <p:spPr>
          <a:xfrm>
            <a:off x="7965350" y="543153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gcf0a9e4974_0_2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cf0a9e4974_0_46"/>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Virtual Learning Success (VA)</a:t>
            </a:r>
            <a:endParaRPr dirty="0"/>
          </a:p>
        </p:txBody>
      </p:sp>
      <p:sp>
        <p:nvSpPr>
          <p:cNvPr id="290" name="Google Shape;290;gcf0a9e4974_0_46"/>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Flexible Scheduling</a:t>
            </a:r>
            <a:endParaRPr sz="1900" b="0" i="1" u="none" strike="noStrike" cap="none" dirty="0">
              <a:solidFill>
                <a:schemeClr val="dk2"/>
              </a:solidFill>
              <a:latin typeface="Arial"/>
              <a:ea typeface="Arial"/>
              <a:cs typeface="Arial"/>
              <a:sym typeface="Arial"/>
            </a:endParaRPr>
          </a:p>
        </p:txBody>
      </p:sp>
      <p:pic>
        <p:nvPicPr>
          <p:cNvPr id="292" name="Google Shape;292;gcf0a9e4974_0_46" descr="QR code to this url: https://dailyprogress.com/community/greenenews/lifestyles/virtual-learning-successful-for-some-students-parents/article_0f6f3536-8cb5-11eb-aadf-8f07e3e21ab0.html"/>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289" name="Google Shape;289;gcf0a9e4974_0_46"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296" name="Google Shape;296;gcf0a9e4974_0_46" descr="Circle highlighting &quot;Well-being Structures&quot; portion of diagram."/>
          <p:cNvSpPr/>
          <p:nvPr/>
        </p:nvSpPr>
        <p:spPr>
          <a:xfrm>
            <a:off x="10034666" y="197656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1" name="Google Shape;291;gcf0a9e4974_0_46" descr="Circle highlighting &quot;Organizational &amp; Study Skills&quot; portion of diagram."/>
          <p:cNvSpPr/>
          <p:nvPr/>
        </p:nvSpPr>
        <p:spPr>
          <a:xfrm>
            <a:off x="10735056" y="3176661"/>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gcf0a9e4974_0_46" descr="Circle highlighting &quot;Support Structures&quot; portion of diagram."/>
          <p:cNvSpPr/>
          <p:nvPr/>
        </p:nvSpPr>
        <p:spPr>
          <a:xfrm>
            <a:off x="10492548" y="4455991"/>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4" name="Google Shape;294;gcf0a9e4974_0_46" descr="Circle highlighting &quot;Attendance &amp; Engagement&quot; portion of diagram."/>
          <p:cNvSpPr/>
          <p:nvPr/>
        </p:nvSpPr>
        <p:spPr>
          <a:xfrm>
            <a:off x="9409176" y="544816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5" name="Google Shape;295;gcf0a9e4974_0_46" descr="Circle highlighting &quot;Learning Environment&quot; portion of diagram."/>
          <p:cNvSpPr/>
          <p:nvPr/>
        </p:nvSpPr>
        <p:spPr>
          <a:xfrm>
            <a:off x="7964424" y="543153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gcf0a9e4974_0_4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cf0a9e4974_0_3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Let’s Get Ready (MN)</a:t>
            </a:r>
            <a:endParaRPr dirty="0"/>
          </a:p>
        </p:txBody>
      </p:sp>
      <p:sp>
        <p:nvSpPr>
          <p:cNvPr id="305" name="Google Shape;305;gcf0a9e4974_0_37"/>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Virtual College/Career Readiness Week</a:t>
            </a:r>
            <a:endParaRPr sz="1900" b="0" i="1" u="none" strike="noStrike" cap="none" dirty="0">
              <a:solidFill>
                <a:schemeClr val="dk2"/>
              </a:solidFill>
              <a:latin typeface="Arial"/>
              <a:ea typeface="Arial"/>
              <a:cs typeface="Arial"/>
              <a:sym typeface="Arial"/>
            </a:endParaRPr>
          </a:p>
        </p:txBody>
      </p:sp>
      <p:pic>
        <p:nvPicPr>
          <p:cNvPr id="307" name="Google Shape;307;gcf0a9e4974_0_37" descr="QR code leading to this url: https://m.startribune.com/minneapolis-schools-offer-week-of-virtual-events-about-career-college-options/600040800/?clmob=y&amp;c=n"/>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304" name="Google Shape;304;gcf0a9e4974_0_37"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08" name="Google Shape;308;gcf0a9e4974_0_37" descr="Circle highlighting &quot;Instructional Tools&quot; portion of diagram."/>
          <p:cNvSpPr/>
          <p:nvPr/>
        </p:nvSpPr>
        <p:spPr>
          <a:xfrm>
            <a:off x="6979168" y="4533580"/>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6" name="Google Shape;306;gcf0a9e4974_0_37" descr="Circle highlighting &quot;Attendance &amp; Engagement&quot; portion of diagram."/>
          <p:cNvSpPr/>
          <p:nvPr/>
        </p:nvSpPr>
        <p:spPr>
          <a:xfrm>
            <a:off x="9409176" y="544982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3" name="Google Shape;303;gcf0a9e4974_0_3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cf0a9e4974_0_1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Treehouse Teaching, Biking, and Laundry Art (DC)</a:t>
            </a:r>
            <a:endParaRPr dirty="0"/>
          </a:p>
        </p:txBody>
      </p:sp>
      <p:sp>
        <p:nvSpPr>
          <p:cNvPr id="317" name="Google Shape;317;gcf0a9e4974_0_19"/>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Variety of Creative Ideas</a:t>
            </a:r>
            <a:endParaRPr sz="1900" b="0" i="1" u="none" strike="noStrike" cap="none" dirty="0">
              <a:solidFill>
                <a:schemeClr val="dk2"/>
              </a:solidFill>
              <a:latin typeface="Arial"/>
              <a:ea typeface="Arial"/>
              <a:cs typeface="Arial"/>
              <a:sym typeface="Arial"/>
            </a:endParaRPr>
          </a:p>
        </p:txBody>
      </p:sp>
      <p:pic>
        <p:nvPicPr>
          <p:cNvPr id="319" name="Google Shape;319;gcf0a9e4974_0_19" descr="QR code leading to this url: https://www.washingtonpost.com/local/education/creative-pandemic-teaching/2021/01/02/d96a1e92-3bdd-11eb-bc68-96af0daae728_story.html"/>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316" name="Google Shape;316;gcf0a9e4974_0_19"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18" name="Google Shape;318;gcf0a9e4974_0_19" descr="Circle highlighting &quot;Attendance &amp; Engagement&quot; portion of diagram."/>
          <p:cNvSpPr/>
          <p:nvPr/>
        </p:nvSpPr>
        <p:spPr>
          <a:xfrm>
            <a:off x="9409176" y="544982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0" name="Google Shape;320;gcf0a9e4974_0_19" descr="Circle highlighting &quot;Well-being Structures&quot; portion of diagram."/>
          <p:cNvSpPr/>
          <p:nvPr/>
        </p:nvSpPr>
        <p:spPr>
          <a:xfrm>
            <a:off x="10027979" y="1972737"/>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5" name="Google Shape;315;gcf0a9e4974_0_1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990600" y="2527853"/>
            <a:ext cx="92964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b="1" dirty="0"/>
              <a:t>Families as Partners </a:t>
            </a:r>
            <a:r>
              <a:rPr lang="en-US" dirty="0"/>
              <a:t>Sessions</a:t>
            </a:r>
            <a:endParaRPr b="1" dirty="0"/>
          </a:p>
        </p:txBody>
      </p:sp>
      <p:sp>
        <p:nvSpPr>
          <p:cNvPr id="106" name="Google Shape;106;p2"/>
          <p:cNvSpPr txBox="1">
            <a:spLocks noGrp="1"/>
          </p:cNvSpPr>
          <p:nvPr>
            <p:ph type="body" idx="1"/>
          </p:nvPr>
        </p:nvSpPr>
        <p:spPr>
          <a:xfrm>
            <a:off x="990600" y="3429000"/>
            <a:ext cx="7989013" cy="2286000"/>
          </a:xfrm>
          <a:prstGeom prst="rect">
            <a:avLst/>
          </a:prstGeom>
          <a:noFill/>
          <a:ln>
            <a:noFill/>
          </a:ln>
        </p:spPr>
        <p:txBody>
          <a:bodyPr spcFirstLastPara="1" wrap="square" lIns="45700" tIns="45700" rIns="45700" bIns="45700" anchor="t" anchorCtr="0">
            <a:normAutofit fontScale="92500" lnSpcReduction="10000"/>
          </a:bodyPr>
          <a:lstStyle/>
          <a:p>
            <a:pPr lvl="0" indent="-457200" algn="l" rtl="0">
              <a:lnSpc>
                <a:spcPct val="100000"/>
              </a:lnSpc>
              <a:spcBef>
                <a:spcPts val="0"/>
              </a:spcBef>
              <a:spcAft>
                <a:spcPts val="0"/>
              </a:spcAft>
              <a:buClr>
                <a:schemeClr val="lt1"/>
              </a:buClr>
              <a:buSzPct val="100000"/>
              <a:buFont typeface="Wingdings" pitchFamily="2" charset="2"/>
              <a:buChar char="§"/>
            </a:pPr>
            <a:r>
              <a:rPr lang="en-US" b="1" dirty="0"/>
              <a:t>Session One: </a:t>
            </a:r>
            <a:r>
              <a:rPr lang="en-US" dirty="0"/>
              <a:t>Families as Partners Overview</a:t>
            </a:r>
            <a:endParaRPr dirty="0"/>
          </a:p>
          <a:p>
            <a:pPr lvl="0" indent="-457200" algn="l" rtl="0">
              <a:lnSpc>
                <a:spcPct val="100000"/>
              </a:lnSpc>
              <a:spcBef>
                <a:spcPts val="1200"/>
              </a:spcBef>
              <a:spcAft>
                <a:spcPts val="0"/>
              </a:spcAft>
              <a:buClr>
                <a:schemeClr val="lt1"/>
              </a:buClr>
              <a:buSzPct val="100000"/>
              <a:buFont typeface="Wingdings" pitchFamily="2" charset="2"/>
              <a:buChar char="§"/>
            </a:pPr>
            <a:r>
              <a:rPr lang="en-US" b="1" dirty="0"/>
              <a:t>Session Two (2A) and Three (2B): </a:t>
            </a:r>
            <a:r>
              <a:rPr lang="en-US" dirty="0"/>
              <a:t>Deeper Dive Into Partnerships</a:t>
            </a:r>
            <a:endParaRPr dirty="0"/>
          </a:p>
          <a:p>
            <a:pPr lvl="0" indent="-457200" algn="l" rtl="0">
              <a:lnSpc>
                <a:spcPct val="100000"/>
              </a:lnSpc>
              <a:spcBef>
                <a:spcPts val="1200"/>
              </a:spcBef>
              <a:spcAft>
                <a:spcPts val="0"/>
              </a:spcAft>
              <a:buClr>
                <a:schemeClr val="lt1"/>
              </a:buClr>
              <a:buSzPct val="100000"/>
              <a:buFont typeface="Wingdings" pitchFamily="2" charset="2"/>
              <a:buChar char="§"/>
            </a:pPr>
            <a:r>
              <a:rPr lang="en-US" b="1" dirty="0"/>
              <a:t>Session Four (3A) and Five (3B): </a:t>
            </a:r>
            <a:r>
              <a:rPr lang="en-US" dirty="0"/>
              <a:t>Celebrating Successful Partnerships</a:t>
            </a:r>
            <a:endParaRPr dirty="0"/>
          </a:p>
        </p:txBody>
      </p:sp>
      <p:sp>
        <p:nvSpPr>
          <p:cNvPr id="107" name="Google Shape;107;p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cf0a9e4974_0_1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Just a Little Innovation (CA)</a:t>
            </a:r>
            <a:endParaRPr dirty="0"/>
          </a:p>
        </p:txBody>
      </p:sp>
      <p:sp>
        <p:nvSpPr>
          <p:cNvPr id="329" name="Google Shape;329;gcf0a9e4974_0_10"/>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Creative Ways to Engage Students (Various Ideas)</a:t>
            </a:r>
            <a:endParaRPr sz="1900" b="0" i="1" u="none" strike="noStrike" cap="none" dirty="0">
              <a:solidFill>
                <a:schemeClr val="dk2"/>
              </a:solidFill>
              <a:latin typeface="Arial"/>
              <a:ea typeface="Arial"/>
              <a:cs typeface="Arial"/>
              <a:sym typeface="Arial"/>
            </a:endParaRPr>
          </a:p>
        </p:txBody>
      </p:sp>
      <p:pic>
        <p:nvPicPr>
          <p:cNvPr id="331" name="Google Shape;331;gcf0a9e4974_0_10" descr="QR code leading to this url: https://www.sandiegouniontribune.com/news/education/story/2020-05-31/remote-distance-learning-digital-education-covid-19-coronavirus"/>
          <p:cNvPicPr preferRelativeResize="0"/>
          <p:nvPr/>
        </p:nvPicPr>
        <p:blipFill>
          <a:blip r:embed="rId3">
            <a:alphaModFix/>
          </a:blip>
          <a:stretch>
            <a:fillRect/>
          </a:stretch>
        </p:blipFill>
        <p:spPr>
          <a:xfrm>
            <a:off x="1533225" y="2514600"/>
            <a:ext cx="4107300" cy="4107300"/>
          </a:xfrm>
          <a:prstGeom prst="rect">
            <a:avLst/>
          </a:prstGeom>
          <a:noFill/>
          <a:ln>
            <a:noFill/>
          </a:ln>
        </p:spPr>
      </p:pic>
      <p:pic>
        <p:nvPicPr>
          <p:cNvPr id="328" name="Google Shape;328;gcf0a9e4974_0_10"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30" name="Google Shape;330;gcf0a9e4974_0_10" descr="Circle highlighting &quot;Attendance &amp; Engagement&quot; portion of diagram."/>
          <p:cNvSpPr/>
          <p:nvPr/>
        </p:nvSpPr>
        <p:spPr>
          <a:xfrm>
            <a:off x="9409176" y="544982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2" name="Google Shape;332;gcf0a9e4974_0_10" descr="Circle highlighting &quot;Well-being Structures&quot; portion of diagram."/>
          <p:cNvSpPr/>
          <p:nvPr/>
        </p:nvSpPr>
        <p:spPr>
          <a:xfrm>
            <a:off x="10030968" y="197510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gcf0a9e4974_0_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cedd4afb3c_3_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The Big 10 (IL)</a:t>
            </a:r>
            <a:endParaRPr dirty="0"/>
          </a:p>
        </p:txBody>
      </p:sp>
      <p:sp>
        <p:nvSpPr>
          <p:cNvPr id="341" name="Google Shape;341;gcedd4afb3c_3_0"/>
          <p:cNvSpPr txBox="1"/>
          <p:nvPr/>
        </p:nvSpPr>
        <p:spPr>
          <a:xfrm>
            <a:off x="485025" y="1676400"/>
            <a:ext cx="62037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strike="noStrike" cap="none" dirty="0">
                <a:solidFill>
                  <a:schemeClr val="dk2"/>
                </a:solidFill>
                <a:latin typeface="Arial"/>
                <a:ea typeface="Arial"/>
                <a:cs typeface="Arial"/>
                <a:sym typeface="Arial"/>
              </a:rPr>
              <a:t>Successful Strategy to Celebrate </a:t>
            </a:r>
            <a:endParaRPr sz="1900" b="1" i="0"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i="1" dirty="0">
                <a:solidFill>
                  <a:schemeClr val="dk2"/>
                </a:solidFill>
              </a:rPr>
              <a:t>Engaging Educators (Various Ideas)</a:t>
            </a:r>
            <a:endParaRPr sz="1900" b="0" i="1" u="none" strike="noStrike" cap="none" dirty="0">
              <a:solidFill>
                <a:schemeClr val="dk2"/>
              </a:solidFill>
              <a:latin typeface="Arial"/>
              <a:ea typeface="Arial"/>
              <a:cs typeface="Arial"/>
              <a:sym typeface="Arial"/>
            </a:endParaRPr>
          </a:p>
        </p:txBody>
      </p:sp>
      <p:pic>
        <p:nvPicPr>
          <p:cNvPr id="343" name="Google Shape;343;gcedd4afb3c_3_0" descr="QR code leading to this url: https://www.news-gazette.com/coronavirus/big-10-creative-touches-to-teaching-during-a-pandemic/article_77f900bb-9566-55fc-996b-f2ad8f1bd3f6.html"/>
          <p:cNvPicPr preferRelativeResize="0"/>
          <p:nvPr/>
        </p:nvPicPr>
        <p:blipFill>
          <a:blip r:embed="rId3">
            <a:alphaModFix/>
          </a:blip>
          <a:stretch>
            <a:fillRect/>
          </a:stretch>
        </p:blipFill>
        <p:spPr>
          <a:xfrm>
            <a:off x="1534050" y="2514600"/>
            <a:ext cx="4105656" cy="4105656"/>
          </a:xfrm>
          <a:prstGeom prst="rect">
            <a:avLst/>
          </a:prstGeom>
          <a:noFill/>
          <a:ln>
            <a:noFill/>
          </a:ln>
        </p:spPr>
      </p:pic>
      <p:pic>
        <p:nvPicPr>
          <p:cNvPr id="340" name="Google Shape;340;gcedd4afb3c_3_0"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4">
            <a:alphaModFix/>
          </a:blip>
          <a:srcRect/>
          <a:stretch/>
        </p:blipFill>
        <p:spPr>
          <a:xfrm>
            <a:off x="6822350" y="1655575"/>
            <a:ext cx="5054424" cy="5050026"/>
          </a:xfrm>
          <a:prstGeom prst="rect">
            <a:avLst/>
          </a:prstGeom>
          <a:noFill/>
          <a:ln>
            <a:noFill/>
          </a:ln>
        </p:spPr>
      </p:pic>
      <p:sp>
        <p:nvSpPr>
          <p:cNvPr id="342" name="Google Shape;342;gcedd4afb3c_3_0" descr="Circle highlighting &quot;Roles &amp; Responsibilities&quot; portion of diagram."/>
          <p:cNvSpPr/>
          <p:nvPr/>
        </p:nvSpPr>
        <p:spPr>
          <a:xfrm>
            <a:off x="8805672" y="1609344"/>
            <a:ext cx="1143000" cy="1143000"/>
          </a:xfrm>
          <a:prstGeom prst="ellipse">
            <a:avLst/>
          </a:prstGeom>
          <a:solidFill>
            <a:srgbClr val="FFFF00">
              <a:alpha val="50196"/>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4" name="Google Shape;344;gcedd4afb3c_3_0" descr="Circle highlighting &quot;Organizational &amp; Study Skills&quot; portion of diagram."/>
          <p:cNvSpPr/>
          <p:nvPr/>
        </p:nvSpPr>
        <p:spPr>
          <a:xfrm>
            <a:off x="10735056" y="3172968"/>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5" name="Google Shape;345;gcedd4afb3c_3_0" descr="Circle highlighting &quot;Attendance &amp; Engagement&quot; portion of diagram."/>
          <p:cNvSpPr/>
          <p:nvPr/>
        </p:nvSpPr>
        <p:spPr>
          <a:xfrm>
            <a:off x="9409176" y="544982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9" name="Google Shape;339;gcedd4afb3c_3_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cedd4afb3c_2_1"/>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2700" dirty="0"/>
              <a:t>Session 5: </a:t>
            </a:r>
            <a:r>
              <a:rPr lang="en-US" sz="2700" b="1" dirty="0"/>
              <a:t>A Starting Point for Educator New School Year Planning</a:t>
            </a:r>
            <a:endParaRPr sz="2700" dirty="0"/>
          </a:p>
        </p:txBody>
      </p:sp>
      <p:pic>
        <p:nvPicPr>
          <p:cNvPr id="354" name="Google Shape;354;gcedd4afb3c_2_1" descr="Screen capture of printable spreadsheet for Session 5: A Starting Point for Educator New School Year Planning. The spreadsheet contains a column providing an action item idea, a summary of the possible planning to consider as the school year begins, and which families and partners category the planning activity best aligns too. "/>
          <p:cNvPicPr preferRelativeResize="0"/>
          <p:nvPr/>
        </p:nvPicPr>
        <p:blipFill>
          <a:blip r:embed="rId3">
            <a:alphaModFix/>
          </a:blip>
          <a:stretch>
            <a:fillRect/>
          </a:stretch>
        </p:blipFill>
        <p:spPr>
          <a:xfrm>
            <a:off x="496100" y="1600201"/>
            <a:ext cx="11199811" cy="4325708"/>
          </a:xfrm>
          <a:prstGeom prst="rect">
            <a:avLst/>
          </a:prstGeom>
          <a:noFill/>
          <a:ln w="9525" cap="flat" cmpd="sng">
            <a:solidFill>
              <a:srgbClr val="0E294A"/>
            </a:solidFill>
            <a:prstDash val="solid"/>
            <a:round/>
            <a:headEnd type="none" w="sm" len="sm"/>
            <a:tailEnd type="none" w="sm" len="sm"/>
          </a:ln>
        </p:spPr>
      </p:pic>
      <p:sp>
        <p:nvSpPr>
          <p:cNvPr id="353" name="Google Shape;353;gcedd4afb3c_2_1"/>
          <p:cNvSpPr txBox="1">
            <a:spLocks noGrp="1"/>
          </p:cNvSpPr>
          <p:nvPr>
            <p:ph type="body" idx="1"/>
          </p:nvPr>
        </p:nvSpPr>
        <p:spPr>
          <a:xfrm>
            <a:off x="1562100" y="60783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dirty="0"/>
              <a:t>https://www.eteachny.org/families-as-partners/</a:t>
            </a:r>
            <a:endParaRPr dirty="0"/>
          </a:p>
        </p:txBody>
      </p:sp>
      <p:sp>
        <p:nvSpPr>
          <p:cNvPr id="352" name="Google Shape;352;gcedd4afb3c_2_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cedd4afb3c_2_1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3600" dirty="0"/>
              <a:t>Session 5: </a:t>
            </a:r>
            <a:r>
              <a:rPr lang="en-US" sz="3600" b="1" dirty="0"/>
              <a:t>Ideas for Reflective Practice (Part 2)</a:t>
            </a:r>
            <a:endParaRPr sz="3600" dirty="0"/>
          </a:p>
        </p:txBody>
      </p:sp>
      <p:pic>
        <p:nvPicPr>
          <p:cNvPr id="363" name="Google Shape;363;gcedd4afb3c_2_10" descr="Screen capture of printable spreadsheet for Session 5: Ideas for Reflective Practice (Part 2). The spreadsheet contains a column with a link to a reflective practice item (Website/printable/etc.) and a description of what the activity entails."/>
          <p:cNvPicPr preferRelativeResize="0"/>
          <p:nvPr/>
        </p:nvPicPr>
        <p:blipFill>
          <a:blip r:embed="rId3">
            <a:alphaModFix/>
          </a:blip>
          <a:stretch>
            <a:fillRect/>
          </a:stretch>
        </p:blipFill>
        <p:spPr>
          <a:xfrm>
            <a:off x="450188" y="2601975"/>
            <a:ext cx="11291628" cy="1654050"/>
          </a:xfrm>
          <a:prstGeom prst="rect">
            <a:avLst/>
          </a:prstGeom>
          <a:noFill/>
          <a:ln w="9525" cap="flat" cmpd="sng">
            <a:solidFill>
              <a:srgbClr val="0E294A"/>
            </a:solidFill>
            <a:prstDash val="solid"/>
            <a:round/>
            <a:headEnd type="none" w="sm" len="sm"/>
            <a:tailEnd type="none" w="sm" len="sm"/>
          </a:ln>
        </p:spPr>
      </p:pic>
      <p:sp>
        <p:nvSpPr>
          <p:cNvPr id="362" name="Google Shape;362;gcedd4afb3c_2_10"/>
          <p:cNvSpPr txBox="1">
            <a:spLocks noGrp="1"/>
          </p:cNvSpPr>
          <p:nvPr>
            <p:ph type="body" idx="1"/>
          </p:nvPr>
        </p:nvSpPr>
        <p:spPr>
          <a:xfrm>
            <a:off x="1562100" y="5984409"/>
            <a:ext cx="8610600" cy="4926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dirty="0"/>
              <a:t>https://www.eteachny.org/families-as-partners/</a:t>
            </a:r>
            <a:endParaRPr dirty="0"/>
          </a:p>
        </p:txBody>
      </p:sp>
      <p:sp>
        <p:nvSpPr>
          <p:cNvPr id="361" name="Google Shape;361;gcedd4afb3c_2_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cf12d55908_0_0"/>
          <p:cNvSpPr txBox="1">
            <a:spLocks noGrp="1"/>
          </p:cNvSpPr>
          <p:nvPr>
            <p:ph type="title"/>
          </p:nvPr>
        </p:nvSpPr>
        <p:spPr>
          <a:xfrm>
            <a:off x="990600" y="2527844"/>
            <a:ext cx="8001000" cy="1995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We do not learn from experience...we learn from reflecting on experience.</a:t>
            </a:r>
            <a:endParaRPr dirty="0"/>
          </a:p>
        </p:txBody>
      </p:sp>
      <p:sp>
        <p:nvSpPr>
          <p:cNvPr id="370" name="Google Shape;370;gcf12d55908_0_0"/>
          <p:cNvSpPr txBox="1">
            <a:spLocks noGrp="1"/>
          </p:cNvSpPr>
          <p:nvPr>
            <p:ph type="body" idx="1"/>
          </p:nvPr>
        </p:nvSpPr>
        <p:spPr>
          <a:xfrm>
            <a:off x="990600" y="5290125"/>
            <a:ext cx="8001000" cy="424800"/>
          </a:xfrm>
          <a:prstGeom prst="rect">
            <a:avLst/>
          </a:prstGeom>
        </p:spPr>
        <p:txBody>
          <a:bodyPr spcFirstLastPara="1" wrap="square" lIns="45700" tIns="45700" rIns="45700" bIns="45700" anchor="t" anchorCtr="0">
            <a:normAutofit fontScale="70000" lnSpcReduction="20000"/>
          </a:bodyPr>
          <a:lstStyle/>
          <a:p>
            <a:pPr marL="0" lvl="0" indent="0" algn="l" rtl="0">
              <a:spcBef>
                <a:spcPts val="600"/>
              </a:spcBef>
              <a:spcAft>
                <a:spcPts val="0"/>
              </a:spcAft>
              <a:buNone/>
            </a:pPr>
            <a:r>
              <a:rPr lang="en-US" dirty="0"/>
              <a:t>John Dewey</a:t>
            </a:r>
            <a:endParaRPr dirty="0"/>
          </a:p>
        </p:txBody>
      </p:sp>
      <p:sp>
        <p:nvSpPr>
          <p:cNvPr id="371" name="Google Shape;371;gcf12d55908_0_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cf12d55908_0_90"/>
          <p:cNvSpPr txBox="1">
            <a:spLocks noGrp="1"/>
          </p:cNvSpPr>
          <p:nvPr>
            <p:ph type="title"/>
          </p:nvPr>
        </p:nvSpPr>
        <p:spPr>
          <a:xfrm>
            <a:off x="990600" y="2527844"/>
            <a:ext cx="8001000" cy="1995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Growth goals are a key element to becoming a reflective teacher.</a:t>
            </a:r>
            <a:endParaRPr dirty="0"/>
          </a:p>
        </p:txBody>
      </p:sp>
      <p:sp>
        <p:nvSpPr>
          <p:cNvPr id="378" name="Google Shape;378;gcf12d55908_0_90"/>
          <p:cNvSpPr txBox="1">
            <a:spLocks noGrp="1"/>
          </p:cNvSpPr>
          <p:nvPr>
            <p:ph type="body" idx="1"/>
          </p:nvPr>
        </p:nvSpPr>
        <p:spPr>
          <a:xfrm>
            <a:off x="990600" y="5290125"/>
            <a:ext cx="8001000" cy="424800"/>
          </a:xfrm>
          <a:prstGeom prst="rect">
            <a:avLst/>
          </a:prstGeom>
        </p:spPr>
        <p:txBody>
          <a:bodyPr spcFirstLastPara="1" wrap="square" lIns="45700" tIns="45700" rIns="45700" bIns="45700" anchor="t" anchorCtr="0">
            <a:normAutofit fontScale="70000" lnSpcReduction="20000"/>
          </a:bodyPr>
          <a:lstStyle/>
          <a:p>
            <a:pPr marL="0" lvl="0" indent="0" algn="l" rtl="0">
              <a:spcBef>
                <a:spcPts val="600"/>
              </a:spcBef>
              <a:spcAft>
                <a:spcPts val="0"/>
              </a:spcAft>
              <a:buNone/>
            </a:pPr>
            <a:r>
              <a:rPr lang="en-US" dirty="0"/>
              <a:t>Robert Marzano</a:t>
            </a:r>
            <a:endParaRPr dirty="0"/>
          </a:p>
        </p:txBody>
      </p:sp>
      <p:sp>
        <p:nvSpPr>
          <p:cNvPr id="379" name="Google Shape;379;gcf12d55908_0_9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cf12d55908_0_97"/>
          <p:cNvSpPr txBox="1">
            <a:spLocks noGrp="1"/>
          </p:cNvSpPr>
          <p:nvPr>
            <p:ph type="title"/>
          </p:nvPr>
        </p:nvSpPr>
        <p:spPr>
          <a:xfrm>
            <a:off x="707650" y="2278925"/>
            <a:ext cx="9174900" cy="26598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dirty="0"/>
              <a:t>Without reflection, we go blindly on our way, creating more unintended consequences, and failing to achieve anything useful.</a:t>
            </a:r>
            <a:endParaRPr dirty="0"/>
          </a:p>
        </p:txBody>
      </p:sp>
      <p:sp>
        <p:nvSpPr>
          <p:cNvPr id="386" name="Google Shape;386;gcf12d55908_0_97"/>
          <p:cNvSpPr txBox="1">
            <a:spLocks noGrp="1"/>
          </p:cNvSpPr>
          <p:nvPr>
            <p:ph type="body" idx="1"/>
          </p:nvPr>
        </p:nvSpPr>
        <p:spPr>
          <a:xfrm>
            <a:off x="707650" y="5190550"/>
            <a:ext cx="8001000" cy="424800"/>
          </a:xfrm>
          <a:prstGeom prst="rect">
            <a:avLst/>
          </a:prstGeom>
        </p:spPr>
        <p:txBody>
          <a:bodyPr spcFirstLastPara="1" wrap="square" lIns="45700" tIns="45700" rIns="45700" bIns="45700" anchor="t" anchorCtr="0">
            <a:normAutofit fontScale="70000" lnSpcReduction="20000"/>
          </a:bodyPr>
          <a:lstStyle/>
          <a:p>
            <a:pPr marL="0" lvl="0" indent="0" algn="l" rtl="0">
              <a:spcBef>
                <a:spcPts val="600"/>
              </a:spcBef>
              <a:spcAft>
                <a:spcPts val="0"/>
              </a:spcAft>
              <a:buNone/>
            </a:pPr>
            <a:r>
              <a:rPr lang="en-US" dirty="0"/>
              <a:t>Margaret J. Wheatley, 2002</a:t>
            </a:r>
            <a:endParaRPr dirty="0"/>
          </a:p>
        </p:txBody>
      </p:sp>
      <p:sp>
        <p:nvSpPr>
          <p:cNvPr id="387" name="Google Shape;387;gcf12d55908_0_97"/>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cedd4afb3c_3_141"/>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sz="2600" b="1" dirty="0"/>
              <a:t>Example Implementation:</a:t>
            </a:r>
            <a:r>
              <a:rPr lang="en-US" sz="2600" dirty="0"/>
              <a:t> How to use these spreadsheets together (1)</a:t>
            </a:r>
            <a:endParaRPr sz="2600" dirty="0"/>
          </a:p>
        </p:txBody>
      </p:sp>
      <p:pic>
        <p:nvPicPr>
          <p:cNvPr id="395" name="Google Shape;395;gcedd4afb3c_3_141"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396" name="Google Shape;396;gcedd4afb3c_3_141" descr="Circle highlighting &quot;Organizational &amp; Study Skills&quot; portion of diagram."/>
          <p:cNvSpPr/>
          <p:nvPr/>
        </p:nvSpPr>
        <p:spPr>
          <a:xfrm>
            <a:off x="4270248" y="3119180"/>
            <a:ext cx="1143000" cy="1143000"/>
          </a:xfrm>
          <a:prstGeom prst="ellipse">
            <a:avLst/>
          </a:prstGeom>
          <a:solidFill>
            <a:srgbClr val="FFFF00">
              <a:alpha val="50196"/>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8" name="Google Shape;398;gcedd4afb3c_3_141" descr="Circle highlighting &quot;Support Structures&quot; portion of diagram."/>
          <p:cNvSpPr/>
          <p:nvPr/>
        </p:nvSpPr>
        <p:spPr>
          <a:xfrm>
            <a:off x="4032504" y="439931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9" name="Google Shape;399;gcedd4afb3c_3_141" descr="Circle highlighting &quot;Attendance &amp; Engagement&quot; portion of diagram."/>
          <p:cNvSpPr/>
          <p:nvPr/>
        </p:nvSpPr>
        <p:spPr>
          <a:xfrm>
            <a:off x="2935224" y="5385308"/>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421;gcf12d55908_0_127">
            <a:extLst>
              <a:ext uri="{FF2B5EF4-FFF2-40B4-BE49-F238E27FC236}">
                <a16:creationId xmlns:a16="http://schemas.microsoft.com/office/drawing/2014/main" id="{A1DE53C3-FA59-0E4D-BDDF-7559D73B0B92}"/>
              </a:ext>
            </a:extLst>
          </p:cNvPr>
          <p:cNvSpPr txBox="1"/>
          <p:nvPr/>
        </p:nvSpPr>
        <p:spPr>
          <a:xfrm>
            <a:off x="5587824" y="1524988"/>
            <a:ext cx="6332830" cy="1938962"/>
          </a:xfrm>
          <a:prstGeom prst="rect">
            <a:avLst/>
          </a:prstGeom>
          <a:noFill/>
          <a:ln>
            <a:noFill/>
          </a:ln>
        </p:spPr>
        <p:txBody>
          <a:bodyPr spcFirstLastPara="1" wrap="square" lIns="91425" tIns="91425" rIns="91425" bIns="91425" anchor="t" anchorCtr="0">
            <a:spAutoFit/>
          </a:bodyPr>
          <a:lstStyle/>
          <a:p>
            <a:pPr marL="565150" lvl="0" indent="-457200" algn="l" rtl="0">
              <a:buClr>
                <a:schemeClr val="dk2"/>
              </a:buClr>
              <a:buSzPts val="1900"/>
              <a:buFont typeface="+mj-lt"/>
              <a:buAutoNum type="arabicPeriod"/>
            </a:pPr>
            <a:r>
              <a:rPr lang="en-US" sz="1900" b="1" dirty="0">
                <a:solidFill>
                  <a:schemeClr val="dk2"/>
                </a:solidFill>
              </a:rPr>
              <a:t>Is there a topic or section of family partnerships that you want to improve on or plan for?</a:t>
            </a:r>
            <a:br>
              <a:rPr lang="en-US" sz="1900" b="1" dirty="0">
                <a:solidFill>
                  <a:schemeClr val="dk2"/>
                </a:solidFill>
              </a:rPr>
            </a:br>
            <a:br>
              <a:rPr lang="en-US" sz="1900" b="1" dirty="0">
                <a:solidFill>
                  <a:schemeClr val="dk2"/>
                </a:solidFill>
              </a:rPr>
            </a:br>
            <a:r>
              <a:rPr lang="en-US" sz="1900" i="1" dirty="0">
                <a:solidFill>
                  <a:schemeClr val="dk2"/>
                </a:solidFill>
              </a:rPr>
              <a:t>Routines</a:t>
            </a:r>
            <a:br>
              <a:rPr lang="en-US" sz="1900" i="1" dirty="0">
                <a:solidFill>
                  <a:schemeClr val="dk2"/>
                </a:solidFill>
              </a:rPr>
            </a:br>
            <a:br>
              <a:rPr lang="en-US" sz="1900" i="1" dirty="0">
                <a:solidFill>
                  <a:schemeClr val="dk2"/>
                </a:solidFill>
              </a:rPr>
            </a:br>
            <a:r>
              <a:rPr lang="en-US" sz="1900" dirty="0">
                <a:solidFill>
                  <a:schemeClr val="dk2"/>
                </a:solidFill>
              </a:rPr>
              <a:t>*Reflection Activity Template</a:t>
            </a:r>
          </a:p>
        </p:txBody>
      </p:sp>
      <p:sp>
        <p:nvSpPr>
          <p:cNvPr id="394" name="Google Shape;394;gcedd4afb3c_3_14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cf12d55908_0_116"/>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Autofit/>
          </a:bodyPr>
          <a:lstStyle/>
          <a:p>
            <a:pPr lvl="0" algn="ctr">
              <a:buSzPts val="3600"/>
            </a:pPr>
            <a:r>
              <a:rPr lang="en-US" sz="2600" b="1" dirty="0">
                <a:solidFill>
                  <a:srgbClr val="FFFFFF"/>
                </a:solidFill>
              </a:rPr>
              <a:t>Example Implementation:</a:t>
            </a:r>
            <a:r>
              <a:rPr lang="en-US" sz="2600" dirty="0">
                <a:solidFill>
                  <a:srgbClr val="FFFFFF"/>
                </a:solidFill>
              </a:rPr>
              <a:t> How to use these spreadsheets together (2)</a:t>
            </a:r>
            <a:endParaRPr sz="2800" dirty="0"/>
          </a:p>
        </p:txBody>
      </p:sp>
      <p:pic>
        <p:nvPicPr>
          <p:cNvPr id="407" name="Google Shape;407;gcf12d55908_0_116"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408" name="Google Shape;408;gcf12d55908_0_116" descr="Circle highlighting &quot;Organizational &amp; Study Skills&quot; portion of diagram."/>
          <p:cNvSpPr/>
          <p:nvPr/>
        </p:nvSpPr>
        <p:spPr>
          <a:xfrm>
            <a:off x="4270248" y="311810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0" name="Google Shape;410;gcf12d55908_0_116" descr="Circle highlighting &quot;Support Structures&quot; portion of diagram."/>
          <p:cNvSpPr/>
          <p:nvPr/>
        </p:nvSpPr>
        <p:spPr>
          <a:xfrm>
            <a:off x="4032504" y="439826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1" name="Google Shape;411;gcf12d55908_0_116" descr="Circle highlighting &quot;Attendance &amp; Engagement&quot; portion of diagram."/>
          <p:cNvSpPr/>
          <p:nvPr/>
        </p:nvSpPr>
        <p:spPr>
          <a:xfrm>
            <a:off x="2935224" y="538581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421;gcf12d55908_0_127">
            <a:extLst>
              <a:ext uri="{FF2B5EF4-FFF2-40B4-BE49-F238E27FC236}">
                <a16:creationId xmlns:a16="http://schemas.microsoft.com/office/drawing/2014/main" id="{DF1E0233-F255-0349-B484-9F93270DB30C}"/>
              </a:ext>
            </a:extLst>
          </p:cNvPr>
          <p:cNvSpPr txBox="1"/>
          <p:nvPr/>
        </p:nvSpPr>
        <p:spPr>
          <a:xfrm>
            <a:off x="5587824" y="1524988"/>
            <a:ext cx="6332830" cy="3400901"/>
          </a:xfrm>
          <a:prstGeom prst="rect">
            <a:avLst/>
          </a:prstGeom>
          <a:noFill/>
          <a:ln>
            <a:noFill/>
          </a:ln>
        </p:spPr>
        <p:txBody>
          <a:bodyPr spcFirstLastPara="1" wrap="square" lIns="91425" tIns="91425" rIns="91425" bIns="91425" anchor="t" anchorCtr="0">
            <a:spAutoFit/>
          </a:bodyPr>
          <a:lstStyle/>
          <a:p>
            <a:pPr marL="565150" lvl="0" indent="-457200" algn="l" rtl="0">
              <a:buClr>
                <a:schemeClr val="dk2"/>
              </a:buClr>
              <a:buSzPts val="1900"/>
              <a:buFont typeface="+mj-lt"/>
              <a:buAutoNum type="arabicPeriod"/>
            </a:pPr>
            <a:r>
              <a:rPr lang="en-US" sz="1900" b="1" dirty="0">
                <a:solidFill>
                  <a:schemeClr val="dk2"/>
                </a:solidFill>
              </a:rPr>
              <a:t>Is there a topic or section of family partnerships that you want to improve on or plan for?</a:t>
            </a:r>
            <a:br>
              <a:rPr lang="en-US" sz="1900" b="1" dirty="0">
                <a:solidFill>
                  <a:schemeClr val="dk2"/>
                </a:solidFill>
              </a:rPr>
            </a:br>
            <a:br>
              <a:rPr lang="en-US" sz="1900" b="1" dirty="0">
                <a:solidFill>
                  <a:schemeClr val="dk2"/>
                </a:solidFill>
              </a:rPr>
            </a:br>
            <a:r>
              <a:rPr lang="en-US" sz="1900" i="1" dirty="0">
                <a:solidFill>
                  <a:schemeClr val="dk2"/>
                </a:solidFill>
              </a:rPr>
              <a:t>Routines</a:t>
            </a:r>
            <a:br>
              <a:rPr lang="en-US" sz="1900" i="1" dirty="0">
                <a:solidFill>
                  <a:schemeClr val="dk2"/>
                </a:solidFill>
              </a:rPr>
            </a:br>
            <a:br>
              <a:rPr lang="en-US" sz="1900" i="1" dirty="0">
                <a:solidFill>
                  <a:schemeClr val="dk2"/>
                </a:solidFill>
              </a:rPr>
            </a:br>
            <a:r>
              <a:rPr lang="en-US" sz="1900" dirty="0">
                <a:solidFill>
                  <a:schemeClr val="dk2"/>
                </a:solidFill>
              </a:rPr>
              <a:t>*Reflection Activity Template</a:t>
            </a:r>
            <a:br>
              <a:rPr lang="en-US" sz="1900" dirty="0">
                <a:solidFill>
                  <a:schemeClr val="dk2"/>
                </a:solidFill>
              </a:rPr>
            </a:br>
            <a:endParaRPr lang="en-US" sz="1900" dirty="0">
              <a:solidFill>
                <a:schemeClr val="dk2"/>
              </a:solidFill>
            </a:endParaRPr>
          </a:p>
          <a:p>
            <a:pPr marL="565150" lvl="0" indent="-457200">
              <a:buClr>
                <a:schemeClr val="dk2"/>
              </a:buClr>
              <a:buSzPts val="1900"/>
              <a:buFont typeface="+mj-lt"/>
              <a:buAutoNum type="arabicPeriod"/>
            </a:pPr>
            <a:r>
              <a:rPr lang="en-US" sz="1900" b="1" dirty="0">
                <a:solidFill>
                  <a:schemeClr val="dk2"/>
                </a:solidFill>
              </a:rPr>
              <a:t>Find a celebration or successful strategy that speaks to you</a:t>
            </a:r>
            <a:br>
              <a:rPr lang="en-US" sz="1900" b="1" dirty="0">
                <a:solidFill>
                  <a:schemeClr val="dk2"/>
                </a:solidFill>
              </a:rPr>
            </a:br>
            <a:br>
              <a:rPr lang="en-US" sz="1900" b="1" dirty="0">
                <a:solidFill>
                  <a:schemeClr val="dk2"/>
                </a:solidFill>
              </a:rPr>
            </a:br>
            <a:r>
              <a:rPr lang="en-US" sz="1900" i="1" dirty="0">
                <a:solidFill>
                  <a:schemeClr val="dk2"/>
                </a:solidFill>
              </a:rPr>
              <a:t>Big 10: Virtual Open House/Back-to-School Night</a:t>
            </a:r>
            <a:endParaRPr lang="en-US" sz="1900" dirty="0">
              <a:solidFill>
                <a:schemeClr val="dk2"/>
              </a:solidFill>
            </a:endParaRPr>
          </a:p>
        </p:txBody>
      </p:sp>
      <p:sp>
        <p:nvSpPr>
          <p:cNvPr id="406" name="Google Shape;406;gcf12d55908_0_11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cf12d55908_0_12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Autofit/>
          </a:bodyPr>
          <a:lstStyle/>
          <a:p>
            <a:pPr lvl="0" algn="ctr">
              <a:buSzPts val="3600"/>
            </a:pPr>
            <a:r>
              <a:rPr lang="en-US" sz="2600" b="1" dirty="0">
                <a:solidFill>
                  <a:srgbClr val="FFFFFF"/>
                </a:solidFill>
              </a:rPr>
              <a:t>Example Implementation:</a:t>
            </a:r>
            <a:r>
              <a:rPr lang="en-US" sz="2600" dirty="0">
                <a:solidFill>
                  <a:srgbClr val="FFFFFF"/>
                </a:solidFill>
              </a:rPr>
              <a:t> How to use these spreadsheets together (3)</a:t>
            </a:r>
            <a:endParaRPr sz="2800" dirty="0"/>
          </a:p>
        </p:txBody>
      </p:sp>
      <p:pic>
        <p:nvPicPr>
          <p:cNvPr id="419" name="Google Shape;419;gcf12d55908_0_127"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357175" y="1578175"/>
            <a:ext cx="5054424" cy="5050026"/>
          </a:xfrm>
          <a:prstGeom prst="rect">
            <a:avLst/>
          </a:prstGeom>
          <a:noFill/>
          <a:ln>
            <a:noFill/>
          </a:ln>
        </p:spPr>
      </p:pic>
      <p:sp>
        <p:nvSpPr>
          <p:cNvPr id="420" name="Google Shape;420;gcf12d55908_0_127" descr="Circle highlighting &quot;Organizational &amp; Study Skills&quot; portion of diagram."/>
          <p:cNvSpPr/>
          <p:nvPr/>
        </p:nvSpPr>
        <p:spPr>
          <a:xfrm>
            <a:off x="4270248" y="311810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2" name="Google Shape;422;gcf12d55908_0_127" descr="Circle highlighting &quot;Support Structures&quot; portion of diagram."/>
          <p:cNvSpPr/>
          <p:nvPr/>
        </p:nvSpPr>
        <p:spPr>
          <a:xfrm>
            <a:off x="4032504" y="4398264"/>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3" name="Google Shape;423;gcf12d55908_0_127" descr="Circle highlighting &quot;Attendance &amp; Engagement&quot; portion of diagram."/>
          <p:cNvSpPr/>
          <p:nvPr/>
        </p:nvSpPr>
        <p:spPr>
          <a:xfrm>
            <a:off x="2935224" y="5385816"/>
            <a:ext cx="1143000" cy="1143000"/>
          </a:xfrm>
          <a:prstGeom prst="ellipse">
            <a:avLst/>
          </a:prstGeom>
          <a:solidFill>
            <a:srgbClr val="FFFF00">
              <a:alpha val="5019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21" name="Google Shape;421;gcf12d55908_0_127"/>
          <p:cNvSpPr txBox="1"/>
          <p:nvPr/>
        </p:nvSpPr>
        <p:spPr>
          <a:xfrm>
            <a:off x="5587824" y="1524988"/>
            <a:ext cx="6332830" cy="4862839"/>
          </a:xfrm>
          <a:prstGeom prst="rect">
            <a:avLst/>
          </a:prstGeom>
          <a:noFill/>
          <a:ln>
            <a:noFill/>
          </a:ln>
        </p:spPr>
        <p:txBody>
          <a:bodyPr spcFirstLastPara="1" wrap="square" lIns="91425" tIns="91425" rIns="91425" bIns="91425" anchor="t" anchorCtr="0">
            <a:spAutoFit/>
          </a:bodyPr>
          <a:lstStyle/>
          <a:p>
            <a:pPr marL="565150" lvl="0" indent="-457200" algn="l" rtl="0">
              <a:buClr>
                <a:schemeClr val="dk2"/>
              </a:buClr>
              <a:buSzPts val="1900"/>
              <a:buFont typeface="+mj-lt"/>
              <a:buAutoNum type="arabicPeriod"/>
            </a:pPr>
            <a:r>
              <a:rPr lang="en-US" sz="1900" b="1" dirty="0">
                <a:solidFill>
                  <a:schemeClr val="dk2"/>
                </a:solidFill>
              </a:rPr>
              <a:t>Is there a topic or section of family partnerships that you want to improve on or plan for?</a:t>
            </a:r>
            <a:br>
              <a:rPr lang="en-US" sz="1900" b="1" dirty="0">
                <a:solidFill>
                  <a:schemeClr val="dk2"/>
                </a:solidFill>
              </a:rPr>
            </a:br>
            <a:br>
              <a:rPr lang="en-US" sz="1900" b="1" dirty="0">
                <a:solidFill>
                  <a:schemeClr val="dk2"/>
                </a:solidFill>
              </a:rPr>
            </a:br>
            <a:r>
              <a:rPr lang="en-US" sz="1900" i="1" dirty="0">
                <a:solidFill>
                  <a:schemeClr val="dk2"/>
                </a:solidFill>
              </a:rPr>
              <a:t>Routines</a:t>
            </a:r>
            <a:br>
              <a:rPr lang="en-US" sz="1900" i="1" dirty="0">
                <a:solidFill>
                  <a:schemeClr val="dk2"/>
                </a:solidFill>
              </a:rPr>
            </a:br>
            <a:br>
              <a:rPr lang="en-US" sz="1900" i="1" dirty="0">
                <a:solidFill>
                  <a:schemeClr val="dk2"/>
                </a:solidFill>
              </a:rPr>
            </a:br>
            <a:r>
              <a:rPr lang="en-US" sz="1900" dirty="0">
                <a:solidFill>
                  <a:schemeClr val="dk2"/>
                </a:solidFill>
              </a:rPr>
              <a:t>*Reflection Activity Template</a:t>
            </a:r>
            <a:br>
              <a:rPr lang="en-US" sz="1900" dirty="0">
                <a:solidFill>
                  <a:schemeClr val="dk2"/>
                </a:solidFill>
              </a:rPr>
            </a:br>
            <a:endParaRPr lang="en-US" sz="1900" dirty="0">
              <a:solidFill>
                <a:schemeClr val="dk2"/>
              </a:solidFill>
            </a:endParaRPr>
          </a:p>
          <a:p>
            <a:pPr marL="565150" lvl="0" indent="-457200">
              <a:buClr>
                <a:schemeClr val="dk2"/>
              </a:buClr>
              <a:buSzPts val="1900"/>
              <a:buFont typeface="+mj-lt"/>
              <a:buAutoNum type="arabicPeriod"/>
            </a:pPr>
            <a:r>
              <a:rPr lang="en-US" sz="1900" b="1" dirty="0">
                <a:solidFill>
                  <a:schemeClr val="dk2"/>
                </a:solidFill>
              </a:rPr>
              <a:t>Find a celebration or successful strategy that speaks to you</a:t>
            </a:r>
            <a:br>
              <a:rPr lang="en-US" sz="1900" b="1" dirty="0">
                <a:solidFill>
                  <a:schemeClr val="dk2"/>
                </a:solidFill>
              </a:rPr>
            </a:br>
            <a:br>
              <a:rPr lang="en-US" sz="1900" b="1" dirty="0">
                <a:solidFill>
                  <a:schemeClr val="dk2"/>
                </a:solidFill>
              </a:rPr>
            </a:br>
            <a:r>
              <a:rPr lang="en-US" sz="1900" i="1" dirty="0">
                <a:solidFill>
                  <a:schemeClr val="dk2"/>
                </a:solidFill>
              </a:rPr>
              <a:t>Big 10: Virtual Open House/Back-to-School Night</a:t>
            </a:r>
            <a:br>
              <a:rPr lang="en-US" sz="1900" dirty="0">
                <a:solidFill>
                  <a:schemeClr val="dk2"/>
                </a:solidFill>
              </a:rPr>
            </a:br>
            <a:endParaRPr lang="en-US" sz="1900" dirty="0">
              <a:solidFill>
                <a:schemeClr val="dk2"/>
              </a:solidFill>
            </a:endParaRPr>
          </a:p>
          <a:p>
            <a:pPr marL="565150" lvl="0" indent="-457200">
              <a:buClr>
                <a:schemeClr val="dk2"/>
              </a:buClr>
              <a:buSzPts val="1900"/>
              <a:buFont typeface="+mj-lt"/>
              <a:buAutoNum type="arabicPeriod"/>
            </a:pPr>
            <a:r>
              <a:rPr lang="en-US" sz="1900" b="1" dirty="0">
                <a:solidFill>
                  <a:schemeClr val="dk2"/>
                </a:solidFill>
              </a:rPr>
              <a:t>Are there other elements of your selected family partnership focus that you might plan for?</a:t>
            </a:r>
            <a:br>
              <a:rPr lang="en-US" sz="1900" b="1" dirty="0">
                <a:solidFill>
                  <a:schemeClr val="dk2"/>
                </a:solidFill>
              </a:rPr>
            </a:br>
            <a:br>
              <a:rPr lang="en-US" sz="1900" b="1" dirty="0">
                <a:solidFill>
                  <a:schemeClr val="dk2"/>
                </a:solidFill>
              </a:rPr>
            </a:br>
            <a:r>
              <a:rPr lang="en-US" sz="1900" i="1" dirty="0">
                <a:solidFill>
                  <a:schemeClr val="dk2"/>
                </a:solidFill>
              </a:rPr>
              <a:t>Tech tip of the week</a:t>
            </a:r>
          </a:p>
        </p:txBody>
      </p:sp>
      <p:sp>
        <p:nvSpPr>
          <p:cNvPr id="418" name="Google Shape;418;gcf12d55908_0_12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dirty="0"/>
              <a:t>Today’s </a:t>
            </a:r>
            <a:r>
              <a:rPr lang="en-US" b="1" dirty="0"/>
              <a:t>objectives</a:t>
            </a:r>
            <a:endParaRPr dirty="0"/>
          </a:p>
        </p:txBody>
      </p:sp>
      <p:sp>
        <p:nvSpPr>
          <p:cNvPr id="114" name="Google Shape;114;p3"/>
          <p:cNvSpPr txBox="1">
            <a:spLocks noGrp="1"/>
          </p:cNvSpPr>
          <p:nvPr>
            <p:ph type="body" idx="1"/>
          </p:nvPr>
        </p:nvSpPr>
        <p:spPr>
          <a:xfrm>
            <a:off x="990600" y="3429000"/>
            <a:ext cx="8552970" cy="2286000"/>
          </a:xfrm>
          <a:prstGeom prst="rect">
            <a:avLst/>
          </a:prstGeom>
          <a:noFill/>
          <a:ln>
            <a:noFill/>
          </a:ln>
        </p:spPr>
        <p:txBody>
          <a:bodyPr spcFirstLastPara="1" wrap="square" lIns="45700" tIns="45700" rIns="45700" bIns="45700" anchor="t" anchorCtr="0">
            <a:normAutofit fontScale="85000" lnSpcReduction="20000"/>
          </a:bodyPr>
          <a:lstStyle/>
          <a:p>
            <a:pPr marL="470535" lvl="0" indent="-457200" algn="l" rtl="0">
              <a:lnSpc>
                <a:spcPct val="100000"/>
              </a:lnSpc>
              <a:spcBef>
                <a:spcPts val="0"/>
              </a:spcBef>
              <a:spcAft>
                <a:spcPts val="0"/>
              </a:spcAft>
              <a:buSzPct val="100000"/>
              <a:buFont typeface="Wingdings" pitchFamily="2" charset="2"/>
              <a:buChar char="§"/>
            </a:pPr>
            <a:r>
              <a:rPr lang="en-US" dirty="0"/>
              <a:t>Identify attributes of positive relationships, routines, and resources with families as partners.</a:t>
            </a:r>
            <a:endParaRPr dirty="0"/>
          </a:p>
          <a:p>
            <a:pPr marL="470535" lvl="0" indent="-457200" algn="l" rtl="0">
              <a:lnSpc>
                <a:spcPct val="100000"/>
              </a:lnSpc>
              <a:spcBef>
                <a:spcPts val="1200"/>
              </a:spcBef>
              <a:spcAft>
                <a:spcPts val="0"/>
              </a:spcAft>
              <a:buSzPct val="100000"/>
              <a:buFont typeface="Wingdings" pitchFamily="2" charset="2"/>
              <a:buChar char="§"/>
            </a:pPr>
            <a:r>
              <a:rPr lang="en-US" dirty="0"/>
              <a:t>Celebrate successful strategies to support relationships, routines, and resources with families as partners.</a:t>
            </a:r>
            <a:endParaRPr dirty="0"/>
          </a:p>
          <a:p>
            <a:pPr marL="470535" lvl="0" indent="-457200" algn="l" rtl="0">
              <a:lnSpc>
                <a:spcPct val="100000"/>
              </a:lnSpc>
              <a:spcBef>
                <a:spcPts val="1200"/>
              </a:spcBef>
              <a:spcAft>
                <a:spcPts val="0"/>
              </a:spcAft>
              <a:buClr>
                <a:schemeClr val="lt1"/>
              </a:buClr>
              <a:buSzPct val="100000"/>
              <a:buFont typeface="Wingdings" pitchFamily="2" charset="2"/>
              <a:buChar char="§"/>
            </a:pPr>
            <a:r>
              <a:rPr lang="en-US" dirty="0"/>
              <a:t>Share reflective practices to plan for growing relationships, routines, and resources with families as partners.</a:t>
            </a:r>
            <a:endParaRPr dirty="0"/>
          </a:p>
        </p:txBody>
      </p:sp>
      <p:sp>
        <p:nvSpPr>
          <p:cNvPr id="115" name="Google Shape;115;p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4"/>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dirty="0"/>
              <a:t>Additional </a:t>
            </a:r>
            <a:r>
              <a:rPr lang="en-US" b="1" dirty="0"/>
              <a:t>resources</a:t>
            </a:r>
            <a:endParaRPr dirty="0"/>
          </a:p>
        </p:txBody>
      </p:sp>
      <p:sp>
        <p:nvSpPr>
          <p:cNvPr id="430" name="Google Shape;430;p24"/>
          <p:cNvSpPr txBox="1">
            <a:spLocks noGrp="1"/>
          </p:cNvSpPr>
          <p:nvPr>
            <p:ph type="body" idx="1"/>
          </p:nvPr>
        </p:nvSpPr>
        <p:spPr>
          <a:xfrm>
            <a:off x="990600" y="3276600"/>
            <a:ext cx="7620000" cy="260815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000"/>
              <a:buNone/>
            </a:pPr>
            <a:r>
              <a:rPr lang="en-US" sz="2000" dirty="0"/>
              <a:t>Additional resources to support the development of </a:t>
            </a:r>
            <a:br>
              <a:rPr lang="en-US" sz="2000" dirty="0"/>
            </a:br>
            <a:r>
              <a:rPr lang="en-US" sz="2000" dirty="0"/>
              <a:t>positive partnerships with families and other remote learning priorities can be found online at </a:t>
            </a:r>
            <a:r>
              <a:rPr lang="en-US" sz="2000" u="sng" dirty="0">
                <a:solidFill>
                  <a:schemeClr val="lt1"/>
                </a:solidFill>
                <a:hlinkClick r:id="rId3">
                  <a:extLst>
                    <a:ext uri="{A12FA001-AC4F-418D-AE19-62706E023703}">
                      <ahyp:hlinkClr xmlns:ahyp="http://schemas.microsoft.com/office/drawing/2018/hyperlinkcolor" val="tx"/>
                    </a:ext>
                  </a:extLst>
                </a:hlinkClick>
              </a:rPr>
              <a:t>eTeachny.org</a:t>
            </a:r>
            <a:r>
              <a:rPr lang="en-US" sz="2000" dirty="0"/>
              <a:t>.</a:t>
            </a:r>
            <a:endParaRPr dirty="0"/>
          </a:p>
          <a:p>
            <a:pPr marL="285750" lvl="0" indent="-285750" algn="l" rtl="0">
              <a:lnSpc>
                <a:spcPct val="100000"/>
              </a:lnSpc>
              <a:spcBef>
                <a:spcPts val="800"/>
              </a:spcBef>
              <a:spcAft>
                <a:spcPts val="0"/>
              </a:spcAft>
              <a:buSzPts val="1400"/>
              <a:buFont typeface="Wingdings" pitchFamily="2" charset="2"/>
              <a:buChar char="§"/>
            </a:pPr>
            <a:r>
              <a:rPr lang="en-US" sz="1400" dirty="0"/>
              <a:t>Shifting to Teaching Online</a:t>
            </a:r>
            <a:endParaRPr dirty="0"/>
          </a:p>
          <a:p>
            <a:pPr marL="285750" lvl="0" indent="-285750" algn="l" rtl="0">
              <a:lnSpc>
                <a:spcPct val="100000"/>
              </a:lnSpc>
              <a:spcBef>
                <a:spcPts val="400"/>
              </a:spcBef>
              <a:spcAft>
                <a:spcPts val="0"/>
              </a:spcAft>
              <a:buSzPts val="1400"/>
              <a:buFont typeface="Wingdings" pitchFamily="2" charset="2"/>
              <a:buChar char="§"/>
            </a:pPr>
            <a:r>
              <a:rPr lang="en-US" sz="1400" dirty="0"/>
              <a:t>Families as Partners</a:t>
            </a:r>
            <a:endParaRPr dirty="0"/>
          </a:p>
          <a:p>
            <a:pPr marL="285750" lvl="0" indent="-285750" algn="l" rtl="0">
              <a:lnSpc>
                <a:spcPct val="100000"/>
              </a:lnSpc>
              <a:spcBef>
                <a:spcPts val="400"/>
              </a:spcBef>
              <a:spcAft>
                <a:spcPts val="0"/>
              </a:spcAft>
              <a:buSzPts val="1400"/>
              <a:buFont typeface="Wingdings" pitchFamily="2" charset="2"/>
              <a:buChar char="§"/>
            </a:pPr>
            <a:r>
              <a:rPr lang="en-US" sz="1400" dirty="0"/>
              <a:t>Students With Disabilities</a:t>
            </a:r>
            <a:endParaRPr dirty="0"/>
          </a:p>
          <a:p>
            <a:pPr marL="285750" lvl="0" indent="-285750" algn="l" rtl="0">
              <a:lnSpc>
                <a:spcPct val="100000"/>
              </a:lnSpc>
              <a:spcBef>
                <a:spcPts val="400"/>
              </a:spcBef>
              <a:spcAft>
                <a:spcPts val="0"/>
              </a:spcAft>
              <a:buSzPts val="1400"/>
              <a:buFont typeface="Wingdings" pitchFamily="2" charset="2"/>
              <a:buChar char="§"/>
            </a:pPr>
            <a:r>
              <a:rPr lang="en-US" sz="1400" dirty="0"/>
              <a:t>English Language and Multilingual Learners</a:t>
            </a:r>
            <a:endParaRPr dirty="0"/>
          </a:p>
          <a:p>
            <a:pPr marL="285750" lvl="0" indent="-285750" algn="l" rtl="0">
              <a:lnSpc>
                <a:spcPct val="100000"/>
              </a:lnSpc>
              <a:spcBef>
                <a:spcPts val="400"/>
              </a:spcBef>
              <a:spcAft>
                <a:spcPts val="0"/>
              </a:spcAft>
              <a:buSzPts val="1400"/>
              <a:buFont typeface="Wingdings" pitchFamily="2" charset="2"/>
              <a:buChar char="§"/>
            </a:pPr>
            <a:r>
              <a:rPr lang="en-US" sz="1400" dirty="0"/>
              <a:t>Culturally-Responsive Education</a:t>
            </a:r>
            <a:endParaRPr dirty="0"/>
          </a:p>
          <a:p>
            <a:pPr marL="285750" lvl="0" indent="-285750" algn="l" rtl="0">
              <a:lnSpc>
                <a:spcPct val="100000"/>
              </a:lnSpc>
              <a:spcBef>
                <a:spcPts val="400"/>
              </a:spcBef>
              <a:spcAft>
                <a:spcPts val="0"/>
              </a:spcAft>
              <a:buSzPts val="1400"/>
              <a:buFont typeface="Wingdings" pitchFamily="2" charset="2"/>
              <a:buChar char="§"/>
            </a:pPr>
            <a:r>
              <a:rPr lang="en-US" sz="1400" dirty="0"/>
              <a:t>Social Emotional Learning</a:t>
            </a:r>
            <a:endParaRPr dirty="0"/>
          </a:p>
        </p:txBody>
      </p:sp>
      <p:pic>
        <p:nvPicPr>
          <p:cNvPr id="431" name="Google Shape;431;p24" descr="computer monitor illustration"/>
          <p:cNvPicPr preferRelativeResize="0"/>
          <p:nvPr/>
        </p:nvPicPr>
        <p:blipFill rotWithShape="1">
          <a:blip r:embed="rId4">
            <a:alphaModFix/>
          </a:blip>
          <a:srcRect/>
          <a:stretch/>
        </p:blipFill>
        <p:spPr>
          <a:xfrm>
            <a:off x="7659067" y="685800"/>
            <a:ext cx="4028957" cy="3223864"/>
          </a:xfrm>
          <a:prstGeom prst="rect">
            <a:avLst/>
          </a:prstGeom>
          <a:noFill/>
          <a:ln>
            <a:noFill/>
          </a:ln>
          <a:effectLst>
            <a:outerShdw blurRad="50800" dist="38100" dir="13500000" algn="br" rotWithShape="0">
              <a:srgbClr val="000000">
                <a:alpha val="40000"/>
              </a:srgbClr>
            </a:outerShdw>
          </a:effectLst>
        </p:spPr>
      </p:pic>
      <p:pic>
        <p:nvPicPr>
          <p:cNvPr id="432" name="Google Shape;432;p24" descr="screen capture of eTEACHNY website home page"/>
          <p:cNvPicPr preferRelativeResize="0"/>
          <p:nvPr/>
        </p:nvPicPr>
        <p:blipFill rotWithShape="1">
          <a:blip r:embed="rId5">
            <a:alphaModFix/>
          </a:blip>
          <a:srcRect/>
          <a:stretch/>
        </p:blipFill>
        <p:spPr>
          <a:xfrm>
            <a:off x="7767464" y="802577"/>
            <a:ext cx="3812163" cy="2099375"/>
          </a:xfrm>
          <a:prstGeom prst="rect">
            <a:avLst/>
          </a:prstGeom>
          <a:noFill/>
          <a:ln>
            <a:noFill/>
          </a:ln>
        </p:spPr>
      </p:pic>
      <p:sp>
        <p:nvSpPr>
          <p:cNvPr id="433" name="Google Shape;433;p2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5"/>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Arial"/>
              <a:buNone/>
            </a:pPr>
            <a:r>
              <a:rPr lang="en-US" dirty="0"/>
              <a:t>Questions?</a:t>
            </a:r>
            <a:endParaRPr dirty="0"/>
          </a:p>
        </p:txBody>
      </p:sp>
      <p:sp>
        <p:nvSpPr>
          <p:cNvPr id="440" name="Google Shape;440;p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31</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dirty="0"/>
              <a:t>Materials</a:t>
            </a:r>
            <a:r>
              <a:rPr lang="en-US" dirty="0"/>
              <a:t> needed</a:t>
            </a:r>
            <a:endParaRPr dirty="0"/>
          </a:p>
        </p:txBody>
      </p:sp>
      <p:sp>
        <p:nvSpPr>
          <p:cNvPr id="122" name="Google Shape;122;p4"/>
          <p:cNvSpPr txBox="1">
            <a:spLocks noGrp="1"/>
          </p:cNvSpPr>
          <p:nvPr>
            <p:ph type="body" idx="2"/>
          </p:nvPr>
        </p:nvSpPr>
        <p:spPr>
          <a:xfrm>
            <a:off x="533400" y="3235552"/>
            <a:ext cx="6172200" cy="1234004"/>
          </a:xfrm>
          <a:prstGeom prst="rect">
            <a:avLst/>
          </a:prstGeom>
          <a:noFill/>
          <a:ln>
            <a:noFill/>
          </a:ln>
        </p:spPr>
        <p:txBody>
          <a:bodyPr spcFirstLastPara="1" wrap="square" lIns="0" tIns="0" rIns="0" bIns="0" anchor="t" anchorCtr="0">
            <a:normAutofit/>
          </a:bodyPr>
          <a:lstStyle/>
          <a:p>
            <a:pPr lvl="0" indent="-457200" algn="l" rtl="0">
              <a:lnSpc>
                <a:spcPct val="100000"/>
              </a:lnSpc>
              <a:spcBef>
                <a:spcPts val="0"/>
              </a:spcBef>
              <a:spcAft>
                <a:spcPts val="0"/>
              </a:spcAft>
              <a:buSzPts val="2800"/>
              <a:buFont typeface="Wingdings" pitchFamily="2" charset="2"/>
              <a:buChar char="§"/>
            </a:pPr>
            <a:r>
              <a:rPr lang="en-US" dirty="0"/>
              <a:t>Access to the </a:t>
            </a:r>
            <a:r>
              <a:rPr lang="en-US" b="1" dirty="0"/>
              <a:t>eTEACHNY Website</a:t>
            </a:r>
            <a:endParaRPr dirty="0"/>
          </a:p>
          <a:p>
            <a:pPr lvl="0" indent="-457200" algn="l" rtl="0">
              <a:lnSpc>
                <a:spcPct val="100000"/>
              </a:lnSpc>
              <a:spcBef>
                <a:spcPts val="1200"/>
              </a:spcBef>
              <a:spcAft>
                <a:spcPts val="0"/>
              </a:spcAft>
              <a:buSzPts val="2800"/>
              <a:buFont typeface="Wingdings" pitchFamily="2" charset="2"/>
              <a:buChar char="§"/>
            </a:pPr>
            <a:r>
              <a:rPr lang="en-US" dirty="0"/>
              <a:t>Families as Partners </a:t>
            </a:r>
            <a:r>
              <a:rPr lang="en-US" b="1" dirty="0"/>
              <a:t>Slide Deck</a:t>
            </a:r>
            <a:endParaRPr dirty="0"/>
          </a:p>
        </p:txBody>
      </p:sp>
      <p:grpSp>
        <p:nvGrpSpPr>
          <p:cNvPr id="123" name="Google Shape;123;p4" descr="Computer icon with eTeachNY website image"/>
          <p:cNvGrpSpPr/>
          <p:nvPr/>
        </p:nvGrpSpPr>
        <p:grpSpPr>
          <a:xfrm>
            <a:off x="7301552" y="2253404"/>
            <a:ext cx="4028957" cy="3223864"/>
            <a:chOff x="7315200" y="3631827"/>
            <a:chExt cx="4028957" cy="3223864"/>
          </a:xfrm>
        </p:grpSpPr>
        <p:pic>
          <p:nvPicPr>
            <p:cNvPr id="124" name="Google Shape;124;p4"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125" name="Google Shape;125;p4"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
        <p:nvSpPr>
          <p:cNvPr id="126" name="Google Shape;126;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0" y="533400"/>
            <a:ext cx="12192000" cy="1981199"/>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Foundation of partnership </a:t>
            </a:r>
            <a:br>
              <a:rPr lang="en-US" dirty="0"/>
            </a:br>
            <a:r>
              <a:rPr lang="en-US" dirty="0"/>
              <a:t>with families:</a:t>
            </a:r>
            <a:endParaRPr dirty="0"/>
          </a:p>
        </p:txBody>
      </p:sp>
      <p:sp>
        <p:nvSpPr>
          <p:cNvPr id="133" name="Google Shape;133;p5"/>
          <p:cNvSpPr txBox="1">
            <a:spLocks noGrp="1"/>
          </p:cNvSpPr>
          <p:nvPr>
            <p:ph type="body" idx="2"/>
          </p:nvPr>
        </p:nvSpPr>
        <p:spPr>
          <a:xfrm>
            <a:off x="533400" y="2743200"/>
            <a:ext cx="5334000" cy="35813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400" b="1" dirty="0">
                <a:solidFill>
                  <a:schemeClr val="accent3"/>
                </a:solidFill>
              </a:rPr>
              <a:t>RELATIONSHIPS</a:t>
            </a:r>
            <a:br>
              <a:rPr lang="en-US" dirty="0"/>
            </a:br>
            <a:r>
              <a:rPr lang="en-US" sz="1800" dirty="0"/>
              <a:t>Positive connections that foster interaction and establish a nurturing environment of trust and support.</a:t>
            </a:r>
            <a:endParaRPr dirty="0"/>
          </a:p>
          <a:p>
            <a:pPr marL="0" lvl="0" indent="0" algn="l" rtl="0">
              <a:lnSpc>
                <a:spcPct val="100000"/>
              </a:lnSpc>
              <a:spcBef>
                <a:spcPts val="1200"/>
              </a:spcBef>
              <a:spcAft>
                <a:spcPts val="0"/>
              </a:spcAft>
              <a:buSzPts val="2400"/>
              <a:buNone/>
            </a:pPr>
            <a:r>
              <a:rPr lang="en-US" sz="2400" b="1" dirty="0">
                <a:solidFill>
                  <a:schemeClr val="lt2"/>
                </a:solidFill>
              </a:rPr>
              <a:t>ROUTINES</a:t>
            </a:r>
            <a:br>
              <a:rPr lang="en-US" dirty="0"/>
            </a:br>
            <a:r>
              <a:rPr lang="en-US" sz="1800" dirty="0"/>
              <a:t>Rehearsed and predictable practices that provide structure to support efficient and effective learning.</a:t>
            </a:r>
            <a:endParaRPr dirty="0"/>
          </a:p>
          <a:p>
            <a:pPr marL="0" lvl="0" indent="0" algn="l" rtl="0">
              <a:lnSpc>
                <a:spcPct val="100000"/>
              </a:lnSpc>
              <a:spcBef>
                <a:spcPts val="1200"/>
              </a:spcBef>
              <a:spcAft>
                <a:spcPts val="0"/>
              </a:spcAft>
              <a:buSzPts val="2400"/>
              <a:buNone/>
            </a:pPr>
            <a:r>
              <a:rPr lang="en-US" sz="2400" b="1" dirty="0">
                <a:solidFill>
                  <a:srgbClr val="CF443F"/>
                </a:solidFill>
              </a:rPr>
              <a:t>RESOURCES</a:t>
            </a:r>
            <a:br>
              <a:rPr lang="en-US" dirty="0"/>
            </a:br>
            <a:r>
              <a:rPr lang="en-US" sz="1800" dirty="0"/>
              <a:t>Materials, Tools, and Supplies </a:t>
            </a:r>
            <a:br>
              <a:rPr lang="en-US" sz="1800" dirty="0"/>
            </a:br>
            <a:r>
              <a:rPr lang="en-US" sz="1800" dirty="0"/>
              <a:t>to support active learning and skill development. </a:t>
            </a:r>
            <a:endParaRPr dirty="0"/>
          </a:p>
          <a:p>
            <a:pPr marL="457200" lvl="1" indent="-76200" algn="l" rtl="0">
              <a:lnSpc>
                <a:spcPct val="100000"/>
              </a:lnSpc>
              <a:spcBef>
                <a:spcPts val="1200"/>
              </a:spcBef>
              <a:spcAft>
                <a:spcPts val="0"/>
              </a:spcAft>
              <a:buSzPts val="2400"/>
              <a:buNone/>
            </a:pPr>
            <a:endParaRPr dirty="0"/>
          </a:p>
          <a:p>
            <a:pPr marL="0" lvl="0" indent="0" algn="l" rtl="0">
              <a:lnSpc>
                <a:spcPct val="100000"/>
              </a:lnSpc>
              <a:spcBef>
                <a:spcPts val="1200"/>
              </a:spcBef>
              <a:spcAft>
                <a:spcPts val="0"/>
              </a:spcAft>
              <a:buSzPts val="2800"/>
              <a:buNone/>
            </a:pPr>
            <a:endParaRPr dirty="0"/>
          </a:p>
        </p:txBody>
      </p:sp>
      <p:pic>
        <p:nvPicPr>
          <p:cNvPr id="134" name="Google Shape;134;p5"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6090899" y="457199"/>
            <a:ext cx="5872501" cy="5867399"/>
          </a:xfrm>
          <a:prstGeom prst="rect">
            <a:avLst/>
          </a:prstGeom>
          <a:noFill/>
          <a:ln>
            <a:noFill/>
          </a:ln>
        </p:spPr>
      </p:pic>
      <p:sp>
        <p:nvSpPr>
          <p:cNvPr id="135" name="Google Shape;135;p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0" y="533400"/>
            <a:ext cx="12192000" cy="1788112"/>
          </a:xfrm>
          <a:prstGeom prst="rect">
            <a:avLst/>
          </a:prstGeom>
          <a:solidFill>
            <a:schemeClr val="accent3"/>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dirty="0"/>
              <a:t>Relationships</a:t>
            </a:r>
            <a:br>
              <a:rPr lang="en-US" dirty="0"/>
            </a:br>
            <a:r>
              <a:rPr lang="en-US" sz="2400" b="1" dirty="0"/>
              <a:t>Positive connections</a:t>
            </a:r>
            <a:r>
              <a:rPr lang="en-US" sz="2400" dirty="0"/>
              <a:t> that foster interaction and </a:t>
            </a:r>
            <a:br>
              <a:rPr lang="en-US" sz="2400" dirty="0"/>
            </a:br>
            <a:r>
              <a:rPr lang="en-US" sz="2400" dirty="0"/>
              <a:t>establish a nurturing environment of trust and support.</a:t>
            </a:r>
            <a:endParaRPr dirty="0"/>
          </a:p>
        </p:txBody>
      </p:sp>
      <p:pic>
        <p:nvPicPr>
          <p:cNvPr id="142" name="Google Shape;142;p6" descr="Circular diagram illustrating 3 components of families as partners: relationships, routines, and resources. Relationship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43" name="Google Shape;143;p6"/>
          <p:cNvSpPr txBox="1">
            <a:spLocks noGrp="1"/>
          </p:cNvSpPr>
          <p:nvPr>
            <p:ph type="body" idx="1"/>
          </p:nvPr>
        </p:nvSpPr>
        <p:spPr>
          <a:xfrm>
            <a:off x="533400" y="2743200"/>
            <a:ext cx="3657600" cy="9233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COMMUNICATION </a:t>
            </a:r>
            <a:br>
              <a:rPr lang="en-US" sz="1800" dirty="0"/>
            </a:br>
            <a:r>
              <a:rPr lang="en-US" sz="1800" dirty="0"/>
              <a:t>&amp; FEEDBACK</a:t>
            </a:r>
            <a:endParaRPr dirty="0"/>
          </a:p>
        </p:txBody>
      </p:sp>
      <p:pic>
        <p:nvPicPr>
          <p:cNvPr id="144" name="Google Shape;144;p6" descr="illustration of speech bubbles"/>
          <p:cNvPicPr preferRelativeResize="0"/>
          <p:nvPr/>
        </p:nvPicPr>
        <p:blipFill rotWithShape="1">
          <a:blip r:embed="rId4">
            <a:alphaModFix/>
          </a:blip>
          <a:srcRect/>
          <a:stretch/>
        </p:blipFill>
        <p:spPr>
          <a:xfrm>
            <a:off x="2819401" y="2708575"/>
            <a:ext cx="1371600" cy="933954"/>
          </a:xfrm>
          <a:prstGeom prst="rect">
            <a:avLst/>
          </a:prstGeom>
          <a:noFill/>
          <a:ln>
            <a:noFill/>
          </a:ln>
        </p:spPr>
      </p:pic>
      <p:sp>
        <p:nvSpPr>
          <p:cNvPr id="145" name="Google Shape;145;p6"/>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chemeClr val="accent3"/>
              </a:buClr>
              <a:buSzPts val="1800"/>
              <a:buFont typeface="Wingdings" pitchFamily="2" charset="2"/>
              <a:buChar char="§"/>
            </a:pPr>
            <a:r>
              <a:rPr lang="en-US" sz="1800" dirty="0"/>
              <a:t>Foster </a:t>
            </a:r>
            <a:r>
              <a:rPr lang="en-US" sz="1800" b="1" dirty="0"/>
              <a:t>two-way communication </a:t>
            </a:r>
            <a:br>
              <a:rPr lang="en-US" sz="1800" b="1" dirty="0"/>
            </a:br>
            <a:r>
              <a:rPr lang="en-US" sz="1800" dirty="0"/>
              <a:t>(e.g., Minimize education </a:t>
            </a:r>
            <a:br>
              <a:rPr lang="en-US" sz="1800" dirty="0"/>
            </a:br>
            <a:r>
              <a:rPr lang="en-US" sz="1800" dirty="0"/>
              <a:t>jargon and use preferred communication channels)</a:t>
            </a:r>
            <a:endParaRPr dirty="0"/>
          </a:p>
          <a:p>
            <a:pPr marL="285750" lvl="0" indent="-285750" algn="l" rtl="0">
              <a:lnSpc>
                <a:spcPct val="100000"/>
              </a:lnSpc>
              <a:spcBef>
                <a:spcPts val="1200"/>
              </a:spcBef>
              <a:spcAft>
                <a:spcPts val="0"/>
              </a:spcAft>
              <a:buClr>
                <a:schemeClr val="accent3"/>
              </a:buClr>
              <a:buSzPts val="1800"/>
              <a:buFont typeface="Wingdings" pitchFamily="2" charset="2"/>
              <a:buChar char="§"/>
            </a:pPr>
            <a:r>
              <a:rPr lang="en-US" sz="1800" dirty="0"/>
              <a:t>Provide (actionable and regular) </a:t>
            </a:r>
            <a:r>
              <a:rPr lang="en-US" sz="1800" b="1" dirty="0"/>
              <a:t>personalized information</a:t>
            </a:r>
            <a:endParaRPr dirty="0"/>
          </a:p>
        </p:txBody>
      </p:sp>
      <p:sp>
        <p:nvSpPr>
          <p:cNvPr id="146" name="Google Shape;146;p6"/>
          <p:cNvSpPr txBox="1">
            <a:spLocks noGrp="1"/>
          </p:cNvSpPr>
          <p:nvPr>
            <p:ph type="body" idx="3"/>
          </p:nvPr>
        </p:nvSpPr>
        <p:spPr>
          <a:xfrm>
            <a:off x="4267200" y="2743200"/>
            <a:ext cx="3657600" cy="9233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ROLES &amp; </a:t>
            </a:r>
            <a:br>
              <a:rPr lang="en-US" sz="1800" dirty="0"/>
            </a:br>
            <a:r>
              <a:rPr lang="en-US" sz="1800" dirty="0"/>
              <a:t>RESPONSIBILITIES</a:t>
            </a:r>
            <a:endParaRPr dirty="0"/>
          </a:p>
        </p:txBody>
      </p:sp>
      <p:pic>
        <p:nvPicPr>
          <p:cNvPr id="147" name="Google Shape;147;p6" descr="illustration of employee badge"/>
          <p:cNvPicPr preferRelativeResize="0"/>
          <p:nvPr/>
        </p:nvPicPr>
        <p:blipFill rotWithShape="1">
          <a:blip r:embed="rId5">
            <a:alphaModFix/>
          </a:blip>
          <a:srcRect/>
          <a:stretch/>
        </p:blipFill>
        <p:spPr>
          <a:xfrm>
            <a:off x="6613020" y="2634853"/>
            <a:ext cx="1247016" cy="1098947"/>
          </a:xfrm>
          <a:prstGeom prst="rect">
            <a:avLst/>
          </a:prstGeom>
          <a:noFill/>
          <a:ln>
            <a:noFill/>
          </a:ln>
        </p:spPr>
      </p:pic>
      <p:sp>
        <p:nvSpPr>
          <p:cNvPr id="148" name="Google Shape;148;p6"/>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chemeClr val="accent3"/>
              </a:buClr>
              <a:buSzPts val="1800"/>
              <a:buFont typeface="Wingdings" pitchFamily="2" charset="2"/>
              <a:buChar char="§"/>
            </a:pPr>
            <a:r>
              <a:rPr lang="en-US" sz="1800" b="1" dirty="0"/>
              <a:t>Defining the team</a:t>
            </a:r>
            <a:r>
              <a:rPr lang="en-US" sz="1800" dirty="0"/>
              <a:t> </a:t>
            </a:r>
            <a:br>
              <a:rPr lang="en-US" sz="1800" dirty="0"/>
            </a:br>
            <a:r>
              <a:rPr lang="en-US" sz="1800" dirty="0"/>
              <a:t>and the standard </a:t>
            </a:r>
            <a:br>
              <a:rPr lang="en-US" sz="1800" dirty="0"/>
            </a:br>
            <a:r>
              <a:rPr lang="en-US" sz="1800" b="1" dirty="0"/>
              <a:t>operating procedures</a:t>
            </a:r>
            <a:endParaRPr dirty="0"/>
          </a:p>
          <a:p>
            <a:pPr marL="285750" lvl="0" indent="-285750" algn="l" rtl="0">
              <a:lnSpc>
                <a:spcPct val="100000"/>
              </a:lnSpc>
              <a:spcBef>
                <a:spcPts val="1200"/>
              </a:spcBef>
              <a:spcAft>
                <a:spcPts val="0"/>
              </a:spcAft>
              <a:buClr>
                <a:schemeClr val="accent3"/>
              </a:buClr>
              <a:buSzPts val="1800"/>
              <a:buFont typeface="Wingdings" pitchFamily="2" charset="2"/>
              <a:buChar char="§"/>
            </a:pPr>
            <a:r>
              <a:rPr lang="en-US" sz="1800" b="1" dirty="0"/>
              <a:t>Managing expectations</a:t>
            </a:r>
            <a:r>
              <a:rPr lang="en-US" sz="1800" dirty="0"/>
              <a:t> </a:t>
            </a:r>
            <a:br>
              <a:rPr lang="en-US" sz="1800" dirty="0"/>
            </a:br>
            <a:r>
              <a:rPr lang="en-US" sz="1800" dirty="0"/>
              <a:t>for all partners</a:t>
            </a:r>
            <a:endParaRPr dirty="0"/>
          </a:p>
        </p:txBody>
      </p:sp>
      <p:sp>
        <p:nvSpPr>
          <p:cNvPr id="149" name="Google Shape;149;p6"/>
          <p:cNvSpPr txBox="1">
            <a:spLocks noGrp="1"/>
          </p:cNvSpPr>
          <p:nvPr>
            <p:ph type="body" idx="5"/>
          </p:nvPr>
        </p:nvSpPr>
        <p:spPr>
          <a:xfrm>
            <a:off x="8001000" y="2743200"/>
            <a:ext cx="3657600" cy="92333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WELL-BEING </a:t>
            </a:r>
            <a:br>
              <a:rPr lang="en-US" sz="1800" dirty="0"/>
            </a:br>
            <a:r>
              <a:rPr lang="en-US" sz="1800" dirty="0"/>
              <a:t>STRUCTURES</a:t>
            </a:r>
            <a:endParaRPr dirty="0"/>
          </a:p>
        </p:txBody>
      </p:sp>
      <p:pic>
        <p:nvPicPr>
          <p:cNvPr id="150" name="Google Shape;150;p6" descr="illustration of happy student with laptop and books"/>
          <p:cNvPicPr preferRelativeResize="0"/>
          <p:nvPr/>
        </p:nvPicPr>
        <p:blipFill rotWithShape="1">
          <a:blip r:embed="rId6">
            <a:alphaModFix/>
          </a:blip>
          <a:srcRect/>
          <a:stretch/>
        </p:blipFill>
        <p:spPr>
          <a:xfrm flipH="1">
            <a:off x="10373401" y="2654605"/>
            <a:ext cx="1078683" cy="1069379"/>
          </a:xfrm>
          <a:prstGeom prst="rect">
            <a:avLst/>
          </a:prstGeom>
          <a:noFill/>
          <a:ln>
            <a:noFill/>
          </a:ln>
        </p:spPr>
      </p:pic>
      <p:sp>
        <p:nvSpPr>
          <p:cNvPr id="151" name="Google Shape;151;p6"/>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chemeClr val="accent3"/>
              </a:buClr>
              <a:buSzPts val="1800"/>
              <a:buFont typeface="Wingdings" pitchFamily="2" charset="2"/>
              <a:buChar char="§"/>
            </a:pPr>
            <a:r>
              <a:rPr lang="en-US" sz="1800" b="1" dirty="0"/>
              <a:t>Prioritize</a:t>
            </a:r>
            <a:r>
              <a:rPr lang="en-US" sz="1800" dirty="0"/>
              <a:t> physical and emotional </a:t>
            </a:r>
            <a:r>
              <a:rPr lang="en-US" sz="1800" b="1" dirty="0"/>
              <a:t>well-being</a:t>
            </a:r>
            <a:r>
              <a:rPr lang="en-US" sz="1800" dirty="0"/>
              <a:t> </a:t>
            </a:r>
            <a:endParaRPr dirty="0"/>
          </a:p>
          <a:p>
            <a:pPr marL="285750" lvl="0" indent="-285750" algn="l" rtl="0">
              <a:lnSpc>
                <a:spcPct val="100000"/>
              </a:lnSpc>
              <a:spcBef>
                <a:spcPts val="1200"/>
              </a:spcBef>
              <a:spcAft>
                <a:spcPts val="0"/>
              </a:spcAft>
              <a:buClr>
                <a:schemeClr val="accent3"/>
              </a:buClr>
              <a:buSzPts val="1800"/>
              <a:buFont typeface="Wingdings" pitchFamily="2" charset="2"/>
              <a:buChar char="§"/>
            </a:pPr>
            <a:r>
              <a:rPr lang="en-US" sz="1800" b="1" dirty="0"/>
              <a:t>Promote Balance </a:t>
            </a:r>
            <a:br>
              <a:rPr lang="en-US" sz="1800" b="1" dirty="0"/>
            </a:br>
            <a:r>
              <a:rPr lang="en-US" sz="1800" dirty="0"/>
              <a:t>(e.g., allow breaks)</a:t>
            </a:r>
            <a:endParaRPr dirty="0"/>
          </a:p>
        </p:txBody>
      </p:sp>
      <p:sp>
        <p:nvSpPr>
          <p:cNvPr id="152" name="Google Shape;152;p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0" y="533400"/>
            <a:ext cx="12192000" cy="1788112"/>
          </a:xfrm>
          <a:prstGeom prst="rect">
            <a:avLst/>
          </a:prstGeom>
          <a:solidFill>
            <a:srgbClr val="CF443F"/>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dirty="0"/>
              <a:t>Resources</a:t>
            </a:r>
            <a:br>
              <a:rPr lang="en-US" dirty="0"/>
            </a:br>
            <a:r>
              <a:rPr lang="en-US" sz="2400" b="1" dirty="0"/>
              <a:t>Materials, Tools, and Supplies</a:t>
            </a:r>
            <a:r>
              <a:rPr lang="en-US" sz="2400" dirty="0"/>
              <a:t> to support </a:t>
            </a:r>
            <a:br>
              <a:rPr lang="en-US" sz="2400" dirty="0"/>
            </a:br>
            <a:r>
              <a:rPr lang="en-US" sz="2400" dirty="0"/>
              <a:t>active learning and skill development.</a:t>
            </a:r>
            <a:endParaRPr dirty="0"/>
          </a:p>
        </p:txBody>
      </p:sp>
      <p:pic>
        <p:nvPicPr>
          <p:cNvPr id="159" name="Google Shape;159;p7" descr="Circular diagram illustrating 3 components of families as partners: relationships, routines, and resources. Resourc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60" name="Google Shape;160;p7"/>
          <p:cNvSpPr txBox="1">
            <a:spLocks noGrp="1"/>
          </p:cNvSpPr>
          <p:nvPr>
            <p:ph type="body" idx="1"/>
          </p:nvPr>
        </p:nvSpPr>
        <p:spPr>
          <a:xfrm>
            <a:off x="533400" y="2743200"/>
            <a:ext cx="3657600" cy="923330"/>
          </a:xfrm>
          <a:prstGeom prst="rect">
            <a:avLst/>
          </a:prstGeom>
          <a:solidFill>
            <a:srgbClr val="CF443F"/>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LEARNING </a:t>
            </a:r>
            <a:br>
              <a:rPr lang="en-US" sz="1800" dirty="0"/>
            </a:br>
            <a:r>
              <a:rPr lang="en-US" sz="1800" dirty="0"/>
              <a:t>ENVIRONMENT</a:t>
            </a:r>
            <a:endParaRPr dirty="0"/>
          </a:p>
        </p:txBody>
      </p:sp>
      <p:pic>
        <p:nvPicPr>
          <p:cNvPr id="161" name="Google Shape;161;p7" descr="illustration of student at desk writing"/>
          <p:cNvPicPr preferRelativeResize="0"/>
          <p:nvPr/>
        </p:nvPicPr>
        <p:blipFill rotWithShape="1">
          <a:blip r:embed="rId4">
            <a:alphaModFix/>
          </a:blip>
          <a:srcRect/>
          <a:stretch/>
        </p:blipFill>
        <p:spPr>
          <a:xfrm>
            <a:off x="2895600" y="2509294"/>
            <a:ext cx="1270818" cy="1224506"/>
          </a:xfrm>
          <a:prstGeom prst="rect">
            <a:avLst/>
          </a:prstGeom>
          <a:noFill/>
          <a:ln>
            <a:noFill/>
          </a:ln>
        </p:spPr>
      </p:pic>
      <p:sp>
        <p:nvSpPr>
          <p:cNvPr id="162" name="Google Shape;162;p7"/>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rgbClr val="CF443F"/>
              </a:buClr>
              <a:buSzPts val="1800"/>
              <a:buFont typeface="Wingdings" pitchFamily="2" charset="2"/>
              <a:buChar char="§"/>
            </a:pPr>
            <a:r>
              <a:rPr lang="en-US" sz="1800" b="1" dirty="0"/>
              <a:t>Dedicate</a:t>
            </a:r>
            <a:r>
              <a:rPr lang="en-US" sz="1800" dirty="0"/>
              <a:t> a </a:t>
            </a:r>
            <a:r>
              <a:rPr lang="en-US" sz="1800" b="1" dirty="0"/>
              <a:t>space</a:t>
            </a:r>
            <a:r>
              <a:rPr lang="en-US" sz="1800" dirty="0"/>
              <a:t> for learning </a:t>
            </a:r>
            <a:endParaRPr dirty="0"/>
          </a:p>
          <a:p>
            <a:pPr marL="285750" lvl="0" indent="-285750" algn="l" rtl="0">
              <a:lnSpc>
                <a:spcPct val="100000"/>
              </a:lnSpc>
              <a:spcBef>
                <a:spcPts val="1200"/>
              </a:spcBef>
              <a:spcAft>
                <a:spcPts val="0"/>
              </a:spcAft>
              <a:buClr>
                <a:srgbClr val="CF443F"/>
              </a:buClr>
              <a:buSzPts val="1800"/>
              <a:buFont typeface="Wingdings" pitchFamily="2" charset="2"/>
              <a:buChar char="§"/>
            </a:pPr>
            <a:r>
              <a:rPr lang="en-US" sz="1800" dirty="0"/>
              <a:t>Maintain an </a:t>
            </a:r>
            <a:r>
              <a:rPr lang="en-US" sz="1800" b="1" dirty="0"/>
              <a:t>organized</a:t>
            </a:r>
            <a:r>
              <a:rPr lang="en-US" sz="1800" dirty="0"/>
              <a:t> </a:t>
            </a:r>
            <a:br>
              <a:rPr lang="en-US" sz="1800" dirty="0"/>
            </a:br>
            <a:r>
              <a:rPr lang="en-US" sz="1800" dirty="0"/>
              <a:t>learning </a:t>
            </a:r>
            <a:r>
              <a:rPr lang="en-US" sz="1800" b="1" dirty="0"/>
              <a:t>space</a:t>
            </a:r>
            <a:endParaRPr dirty="0"/>
          </a:p>
        </p:txBody>
      </p:sp>
      <p:sp>
        <p:nvSpPr>
          <p:cNvPr id="163" name="Google Shape;163;p7"/>
          <p:cNvSpPr txBox="1">
            <a:spLocks noGrp="1"/>
          </p:cNvSpPr>
          <p:nvPr>
            <p:ph type="body" idx="3"/>
          </p:nvPr>
        </p:nvSpPr>
        <p:spPr>
          <a:xfrm>
            <a:off x="4267200" y="2743200"/>
            <a:ext cx="3657600" cy="923330"/>
          </a:xfrm>
          <a:prstGeom prst="rect">
            <a:avLst/>
          </a:prstGeom>
          <a:solidFill>
            <a:srgbClr val="CF443F"/>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INSTRUCTIONAL </a:t>
            </a:r>
            <a:br>
              <a:rPr lang="en-US" sz="1800" dirty="0"/>
            </a:br>
            <a:r>
              <a:rPr lang="en-US" sz="1800" dirty="0"/>
              <a:t>TOOLS</a:t>
            </a:r>
            <a:endParaRPr dirty="0"/>
          </a:p>
        </p:txBody>
      </p:sp>
      <p:pic>
        <p:nvPicPr>
          <p:cNvPr id="164" name="Google Shape;164;p7" descr="ilustration of laptop with websites on screen"/>
          <p:cNvPicPr preferRelativeResize="0"/>
          <p:nvPr/>
        </p:nvPicPr>
        <p:blipFill rotWithShape="1">
          <a:blip r:embed="rId5">
            <a:alphaModFix/>
          </a:blip>
          <a:srcRect/>
          <a:stretch/>
        </p:blipFill>
        <p:spPr>
          <a:xfrm>
            <a:off x="6451683" y="2659694"/>
            <a:ext cx="1473116" cy="997906"/>
          </a:xfrm>
          <a:prstGeom prst="rect">
            <a:avLst/>
          </a:prstGeom>
          <a:noFill/>
          <a:ln>
            <a:noFill/>
          </a:ln>
        </p:spPr>
      </p:pic>
      <p:sp>
        <p:nvSpPr>
          <p:cNvPr id="165" name="Google Shape;165;p7"/>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rgbClr val="CF443F"/>
              </a:buClr>
              <a:buSzPts val="1800"/>
              <a:buFont typeface="Wingdings" pitchFamily="2" charset="2"/>
              <a:buChar char="§"/>
            </a:pPr>
            <a:r>
              <a:rPr lang="en-US" sz="1800" dirty="0"/>
              <a:t>Leverage </a:t>
            </a:r>
            <a:r>
              <a:rPr lang="en-US" sz="1800" b="1" dirty="0"/>
              <a:t>high-quality</a:t>
            </a:r>
            <a:r>
              <a:rPr lang="en-US" sz="1800" dirty="0"/>
              <a:t> digital and print learning </a:t>
            </a:r>
            <a:r>
              <a:rPr lang="en-US" sz="1800" b="1" dirty="0"/>
              <a:t>resources</a:t>
            </a:r>
            <a:endParaRPr dirty="0"/>
          </a:p>
          <a:p>
            <a:pPr marL="285750" lvl="0" indent="-285750" algn="l" rtl="0">
              <a:lnSpc>
                <a:spcPct val="100000"/>
              </a:lnSpc>
              <a:spcBef>
                <a:spcPts val="1200"/>
              </a:spcBef>
              <a:spcAft>
                <a:spcPts val="0"/>
              </a:spcAft>
              <a:buClr>
                <a:srgbClr val="CF443F"/>
              </a:buClr>
              <a:buSzPts val="1800"/>
              <a:buFont typeface="Wingdings" pitchFamily="2" charset="2"/>
              <a:buChar char="§"/>
            </a:pPr>
            <a:r>
              <a:rPr lang="en-US" sz="1800" dirty="0"/>
              <a:t>Leverage </a:t>
            </a:r>
            <a:r>
              <a:rPr lang="en-US" sz="1800" b="1" dirty="0"/>
              <a:t>consistent platforms</a:t>
            </a:r>
            <a:r>
              <a:rPr lang="en-US" sz="1800" dirty="0"/>
              <a:t> across the district, when possible</a:t>
            </a:r>
            <a:endParaRPr dirty="0"/>
          </a:p>
        </p:txBody>
      </p:sp>
      <p:sp>
        <p:nvSpPr>
          <p:cNvPr id="166" name="Google Shape;166;p7"/>
          <p:cNvSpPr txBox="1">
            <a:spLocks noGrp="1"/>
          </p:cNvSpPr>
          <p:nvPr>
            <p:ph type="body" idx="5"/>
          </p:nvPr>
        </p:nvSpPr>
        <p:spPr>
          <a:xfrm>
            <a:off x="8001000" y="2743200"/>
            <a:ext cx="3657600" cy="923330"/>
          </a:xfrm>
          <a:prstGeom prst="rect">
            <a:avLst/>
          </a:prstGeom>
          <a:solidFill>
            <a:srgbClr val="CF443F"/>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TECHNOLOGY</a:t>
            </a:r>
            <a:br>
              <a:rPr lang="en-US" sz="1800" dirty="0"/>
            </a:br>
            <a:r>
              <a:rPr lang="en-US" sz="1800" dirty="0"/>
              <a:t>TOOLS</a:t>
            </a:r>
            <a:endParaRPr dirty="0"/>
          </a:p>
        </p:txBody>
      </p:sp>
      <p:pic>
        <p:nvPicPr>
          <p:cNvPr id="167" name="Google Shape;167;p7" descr="illustration of house"/>
          <p:cNvPicPr preferRelativeResize="0"/>
          <p:nvPr/>
        </p:nvPicPr>
        <p:blipFill rotWithShape="1">
          <a:blip r:embed="rId6">
            <a:alphaModFix/>
          </a:blip>
          <a:srcRect/>
          <a:stretch/>
        </p:blipFill>
        <p:spPr>
          <a:xfrm>
            <a:off x="10363200" y="2627738"/>
            <a:ext cx="1066800" cy="953662"/>
          </a:xfrm>
          <a:prstGeom prst="rect">
            <a:avLst/>
          </a:prstGeom>
          <a:noFill/>
          <a:ln>
            <a:noFill/>
          </a:ln>
        </p:spPr>
      </p:pic>
      <p:sp>
        <p:nvSpPr>
          <p:cNvPr id="168" name="Google Shape;168;p7" descr="wifi symbol"/>
          <p:cNvSpPr/>
          <p:nvPr/>
        </p:nvSpPr>
        <p:spPr>
          <a:xfrm>
            <a:off x="11412795" y="2796595"/>
            <a:ext cx="421989" cy="307974"/>
          </a:xfrm>
          <a:custGeom>
            <a:avLst/>
            <a:gdLst/>
            <a:ahLst/>
            <a:cxnLst/>
            <a:rect l="l" t="t" r="r" b="b"/>
            <a:pathLst>
              <a:path w="21600" h="21594" extrusionOk="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9" name="Google Shape;169;p7"/>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Clr>
                <a:srgbClr val="CF443F"/>
              </a:buClr>
              <a:buSzPts val="1800"/>
              <a:buFont typeface="Wingdings" pitchFamily="2" charset="2"/>
              <a:buChar char="§"/>
            </a:pPr>
            <a:r>
              <a:rPr lang="en-US" sz="1800" dirty="0"/>
              <a:t>Support </a:t>
            </a:r>
            <a:r>
              <a:rPr lang="en-US" sz="1800" b="1" dirty="0"/>
              <a:t>access to devices and internet</a:t>
            </a:r>
            <a:endParaRPr dirty="0"/>
          </a:p>
          <a:p>
            <a:pPr marL="285750" lvl="0" indent="-285750" algn="l" rtl="0">
              <a:lnSpc>
                <a:spcPct val="100000"/>
              </a:lnSpc>
              <a:spcBef>
                <a:spcPts val="1200"/>
              </a:spcBef>
              <a:spcAft>
                <a:spcPts val="0"/>
              </a:spcAft>
              <a:buClr>
                <a:srgbClr val="CF443F"/>
              </a:buClr>
              <a:buSzPts val="1800"/>
              <a:buFont typeface="Wingdings" pitchFamily="2" charset="2"/>
              <a:buChar char="§"/>
            </a:pPr>
            <a:r>
              <a:rPr lang="en-US" sz="1800" dirty="0"/>
              <a:t>Provide </a:t>
            </a:r>
            <a:r>
              <a:rPr lang="en-US" sz="1800" b="1" dirty="0"/>
              <a:t>technology support</a:t>
            </a:r>
            <a:r>
              <a:rPr lang="en-US" sz="1800" dirty="0"/>
              <a:t> resources and structures</a:t>
            </a:r>
            <a:endParaRPr dirty="0"/>
          </a:p>
        </p:txBody>
      </p:sp>
      <p:sp>
        <p:nvSpPr>
          <p:cNvPr id="170" name="Google Shape;17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0" y="533400"/>
            <a:ext cx="12192000" cy="1788112"/>
          </a:xfrm>
          <a:prstGeom prst="rect">
            <a:avLst/>
          </a:prstGeom>
          <a:solidFill>
            <a:schemeClr val="tx2">
              <a:lumMod val="75000"/>
            </a:schemeClr>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dirty="0"/>
              <a:t>Routines</a:t>
            </a:r>
            <a:br>
              <a:rPr lang="en-US" dirty="0"/>
            </a:br>
            <a:r>
              <a:rPr lang="en-US" sz="2400" b="1" dirty="0"/>
              <a:t>Rehearsed and predictable practices</a:t>
            </a:r>
            <a:r>
              <a:rPr lang="en-US" sz="2400" dirty="0"/>
              <a:t> that provide </a:t>
            </a:r>
            <a:br>
              <a:rPr lang="en-US" sz="2400" dirty="0"/>
            </a:br>
            <a:r>
              <a:rPr lang="en-US" sz="2400" dirty="0"/>
              <a:t>structure to support efficient and effective learning. </a:t>
            </a:r>
            <a:endParaRPr dirty="0"/>
          </a:p>
        </p:txBody>
      </p:sp>
      <p:pic>
        <p:nvPicPr>
          <p:cNvPr id="177" name="Google Shape;177;p8" descr="Circular diagram illustrating 3 components of families as partners: relationships, routines, and resources. Routin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78" name="Google Shape;178;p8"/>
          <p:cNvSpPr txBox="1">
            <a:spLocks noGrp="1"/>
          </p:cNvSpPr>
          <p:nvPr>
            <p:ph type="body" idx="1"/>
          </p:nvPr>
        </p:nvSpPr>
        <p:spPr>
          <a:xfrm>
            <a:off x="533400" y="2743200"/>
            <a:ext cx="3657600" cy="92333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ORGANIZATIONAL</a:t>
            </a:r>
            <a:br>
              <a:rPr lang="en-US" sz="1800" dirty="0"/>
            </a:br>
            <a:r>
              <a:rPr lang="en-US" sz="1800" dirty="0"/>
              <a:t>&amp; STUDY SKILLS</a:t>
            </a:r>
            <a:endParaRPr dirty="0"/>
          </a:p>
        </p:txBody>
      </p:sp>
      <p:pic>
        <p:nvPicPr>
          <p:cNvPr id="179" name="Google Shape;179;p8" descr="illustration of clipboard with checklist and pen"/>
          <p:cNvPicPr preferRelativeResize="0"/>
          <p:nvPr/>
        </p:nvPicPr>
        <p:blipFill rotWithShape="1">
          <a:blip r:embed="rId4">
            <a:alphaModFix/>
          </a:blip>
          <a:srcRect/>
          <a:stretch/>
        </p:blipFill>
        <p:spPr>
          <a:xfrm>
            <a:off x="2993453" y="2395550"/>
            <a:ext cx="1369121" cy="1415213"/>
          </a:xfrm>
          <a:prstGeom prst="rect">
            <a:avLst/>
          </a:prstGeom>
          <a:noFill/>
          <a:ln>
            <a:noFill/>
          </a:ln>
        </p:spPr>
      </p:pic>
      <p:sp>
        <p:nvSpPr>
          <p:cNvPr id="180" name="Google Shape;180;p8"/>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SzPts val="1800"/>
              <a:buFont typeface="Wingdings" pitchFamily="2" charset="2"/>
              <a:buChar char="§"/>
            </a:pPr>
            <a:r>
              <a:rPr lang="en-US" sz="1800" dirty="0"/>
              <a:t>Establish age-appropriate remote </a:t>
            </a:r>
            <a:r>
              <a:rPr lang="en-US" sz="1800" b="1" dirty="0"/>
              <a:t>learning routines </a:t>
            </a:r>
            <a:br>
              <a:rPr lang="en-US" sz="1800" b="1" dirty="0"/>
            </a:br>
            <a:r>
              <a:rPr lang="en-US" sz="1800" dirty="0"/>
              <a:t>(e.g., setting weekly goals)</a:t>
            </a:r>
            <a:endParaRPr dirty="0"/>
          </a:p>
          <a:p>
            <a:pPr marL="285750" lvl="0" indent="-285750" algn="l" rtl="0">
              <a:lnSpc>
                <a:spcPct val="100000"/>
              </a:lnSpc>
              <a:spcBef>
                <a:spcPts val="1200"/>
              </a:spcBef>
              <a:spcAft>
                <a:spcPts val="0"/>
              </a:spcAft>
              <a:buSzPts val="1800"/>
              <a:buFont typeface="Wingdings" pitchFamily="2" charset="2"/>
              <a:buChar char="§"/>
            </a:pPr>
            <a:r>
              <a:rPr lang="en-US" sz="1800" dirty="0"/>
              <a:t>Encourage development of </a:t>
            </a:r>
            <a:r>
              <a:rPr lang="en-US" sz="1800" b="1" dirty="0"/>
              <a:t>study skills </a:t>
            </a:r>
            <a:r>
              <a:rPr lang="en-US" sz="1800" dirty="0"/>
              <a:t>(e.g., note taking templates)</a:t>
            </a:r>
            <a:endParaRPr dirty="0"/>
          </a:p>
        </p:txBody>
      </p:sp>
      <p:sp>
        <p:nvSpPr>
          <p:cNvPr id="181" name="Google Shape;181;p8"/>
          <p:cNvSpPr txBox="1">
            <a:spLocks noGrp="1"/>
          </p:cNvSpPr>
          <p:nvPr>
            <p:ph type="body" idx="3"/>
          </p:nvPr>
        </p:nvSpPr>
        <p:spPr>
          <a:xfrm>
            <a:off x="4267200" y="2743200"/>
            <a:ext cx="3657600" cy="92333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SUPPORT</a:t>
            </a:r>
            <a:br>
              <a:rPr lang="en-US" sz="1800" dirty="0"/>
            </a:br>
            <a:r>
              <a:rPr lang="en-US" sz="1800" dirty="0"/>
              <a:t>STRUCTURES</a:t>
            </a:r>
            <a:endParaRPr dirty="0"/>
          </a:p>
        </p:txBody>
      </p:sp>
      <p:pic>
        <p:nvPicPr>
          <p:cNvPr id="182" name="Google Shape;182;p8" descr="illustration of family reading together"/>
          <p:cNvPicPr preferRelativeResize="0"/>
          <p:nvPr/>
        </p:nvPicPr>
        <p:blipFill rotWithShape="1">
          <a:blip r:embed="rId5">
            <a:alphaModFix/>
          </a:blip>
          <a:srcRect/>
          <a:stretch/>
        </p:blipFill>
        <p:spPr>
          <a:xfrm>
            <a:off x="6757284" y="2486672"/>
            <a:ext cx="1169996" cy="1209384"/>
          </a:xfrm>
          <a:prstGeom prst="rect">
            <a:avLst/>
          </a:prstGeom>
          <a:noFill/>
          <a:ln>
            <a:noFill/>
          </a:ln>
        </p:spPr>
      </p:pic>
      <p:sp>
        <p:nvSpPr>
          <p:cNvPr id="183" name="Google Shape;183;p8"/>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SzPts val="1800"/>
              <a:buFont typeface="Wingdings" pitchFamily="2" charset="2"/>
              <a:buChar char="§"/>
            </a:pPr>
            <a:r>
              <a:rPr lang="en-US" sz="1800" dirty="0"/>
              <a:t>Encourage </a:t>
            </a:r>
            <a:r>
              <a:rPr lang="en-US" sz="1800" b="1" dirty="0"/>
              <a:t>students to </a:t>
            </a:r>
            <a:r>
              <a:rPr lang="en-US" sz="1800" dirty="0"/>
              <a:t>reflect, identify needs, and </a:t>
            </a:r>
            <a:r>
              <a:rPr lang="en-US" sz="1800" b="1" dirty="0"/>
              <a:t>seek help</a:t>
            </a:r>
            <a:endParaRPr dirty="0"/>
          </a:p>
          <a:p>
            <a:pPr marL="285750" lvl="0" indent="-285750" algn="l" rtl="0">
              <a:lnSpc>
                <a:spcPct val="100000"/>
              </a:lnSpc>
              <a:spcBef>
                <a:spcPts val="1200"/>
              </a:spcBef>
              <a:spcAft>
                <a:spcPts val="0"/>
              </a:spcAft>
              <a:buSzPts val="1800"/>
              <a:buFont typeface="Wingdings" pitchFamily="2" charset="2"/>
              <a:buChar char="§"/>
            </a:pPr>
            <a:r>
              <a:rPr lang="en-US" sz="1800" dirty="0"/>
              <a:t>Establish </a:t>
            </a:r>
            <a:r>
              <a:rPr lang="en-US" sz="1800" b="1" dirty="0"/>
              <a:t>support routines</a:t>
            </a:r>
            <a:r>
              <a:rPr lang="en-US" sz="1800" dirty="0"/>
              <a:t> (e.g., guardian learning office hours)</a:t>
            </a:r>
            <a:endParaRPr dirty="0"/>
          </a:p>
        </p:txBody>
      </p:sp>
      <p:sp>
        <p:nvSpPr>
          <p:cNvPr id="184" name="Google Shape;184;p8"/>
          <p:cNvSpPr txBox="1">
            <a:spLocks noGrp="1"/>
          </p:cNvSpPr>
          <p:nvPr>
            <p:ph type="body" idx="5"/>
          </p:nvPr>
        </p:nvSpPr>
        <p:spPr>
          <a:xfrm>
            <a:off x="8001000" y="2743200"/>
            <a:ext cx="3657600" cy="92333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dirty="0"/>
              <a:t>ATTENDANCE </a:t>
            </a:r>
            <a:br>
              <a:rPr lang="en-US" sz="1800" dirty="0"/>
            </a:br>
            <a:r>
              <a:rPr lang="en-US" sz="1800" dirty="0"/>
              <a:t>&amp; ENGAGEMENT</a:t>
            </a:r>
            <a:endParaRPr dirty="0"/>
          </a:p>
        </p:txBody>
      </p:sp>
      <p:pic>
        <p:nvPicPr>
          <p:cNvPr id="185" name="Google Shape;185;p8" descr="illustration of school bus"/>
          <p:cNvPicPr preferRelativeResize="0"/>
          <p:nvPr/>
        </p:nvPicPr>
        <p:blipFill rotWithShape="1">
          <a:blip r:embed="rId6">
            <a:alphaModFix/>
          </a:blip>
          <a:srcRect/>
          <a:stretch/>
        </p:blipFill>
        <p:spPr>
          <a:xfrm>
            <a:off x="10328587" y="2818823"/>
            <a:ext cx="1455359" cy="745293"/>
          </a:xfrm>
          <a:prstGeom prst="rect">
            <a:avLst/>
          </a:prstGeom>
          <a:noFill/>
          <a:ln>
            <a:noFill/>
          </a:ln>
        </p:spPr>
      </p:pic>
      <p:sp>
        <p:nvSpPr>
          <p:cNvPr id="186" name="Google Shape;186;p8"/>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85750" lvl="0" indent="-285750" algn="l" rtl="0">
              <a:lnSpc>
                <a:spcPct val="100000"/>
              </a:lnSpc>
              <a:spcBef>
                <a:spcPts val="0"/>
              </a:spcBef>
              <a:spcAft>
                <a:spcPts val="0"/>
              </a:spcAft>
              <a:buSzPts val="1800"/>
              <a:buFont typeface="Wingdings" pitchFamily="2" charset="2"/>
              <a:buChar char="§"/>
            </a:pPr>
            <a:r>
              <a:rPr lang="en-US" sz="1800" dirty="0"/>
              <a:t>Foster </a:t>
            </a:r>
            <a:r>
              <a:rPr lang="en-US" sz="1800" b="1" dirty="0"/>
              <a:t>regular communication</a:t>
            </a:r>
            <a:r>
              <a:rPr lang="en-US" sz="1800" dirty="0"/>
              <a:t> about student attendance</a:t>
            </a:r>
            <a:endParaRPr dirty="0"/>
          </a:p>
          <a:p>
            <a:pPr marL="285750" lvl="0" indent="-285750" algn="l" rtl="0">
              <a:lnSpc>
                <a:spcPct val="100000"/>
              </a:lnSpc>
              <a:spcBef>
                <a:spcPts val="1200"/>
              </a:spcBef>
              <a:spcAft>
                <a:spcPts val="0"/>
              </a:spcAft>
              <a:buSzPts val="1800"/>
              <a:buFont typeface="Wingdings" pitchFamily="2" charset="2"/>
              <a:buChar char="§"/>
            </a:pPr>
            <a:r>
              <a:rPr lang="en-US" sz="1800" dirty="0"/>
              <a:t>Identify learning priorities </a:t>
            </a:r>
            <a:br>
              <a:rPr lang="en-US" sz="1800" dirty="0"/>
            </a:br>
            <a:r>
              <a:rPr lang="en-US" sz="1800" dirty="0"/>
              <a:t>and offer </a:t>
            </a:r>
            <a:r>
              <a:rPr lang="en-US" sz="1800" b="1" dirty="0"/>
              <a:t>flexible structures</a:t>
            </a:r>
            <a:r>
              <a:rPr lang="en-US" sz="1800" dirty="0"/>
              <a:t> (e.g., manageable and meaningful tasks)</a:t>
            </a:r>
            <a:endParaRPr dirty="0"/>
          </a:p>
        </p:txBody>
      </p:sp>
      <p:sp>
        <p:nvSpPr>
          <p:cNvPr id="187" name="Google Shape;187;p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How has COVID-19 impacted teaching and learning?</a:t>
            </a:r>
            <a:endParaRPr dirty="0"/>
          </a:p>
        </p:txBody>
      </p:sp>
      <p:pic>
        <p:nvPicPr>
          <p:cNvPr id="194" name="Google Shape;194;p9" descr="parent and two children working together at kitchen table"/>
          <p:cNvPicPr preferRelativeResize="0"/>
          <p:nvPr/>
        </p:nvPicPr>
        <p:blipFill rotWithShape="1">
          <a:blip r:embed="rId3">
            <a:alphaModFix/>
          </a:blip>
          <a:srcRect/>
          <a:stretch/>
        </p:blipFill>
        <p:spPr>
          <a:xfrm>
            <a:off x="533400" y="1396393"/>
            <a:ext cx="3657600" cy="1137668"/>
          </a:xfrm>
          <a:prstGeom prst="rect">
            <a:avLst/>
          </a:prstGeom>
          <a:noFill/>
          <a:ln>
            <a:noFill/>
          </a:ln>
        </p:spPr>
      </p:pic>
      <p:sp>
        <p:nvSpPr>
          <p:cNvPr id="195" name="Google Shape;195;p9"/>
          <p:cNvSpPr txBox="1">
            <a:spLocks noGrp="1"/>
          </p:cNvSpPr>
          <p:nvPr>
            <p:ph type="body" idx="1"/>
          </p:nvPr>
        </p:nvSpPr>
        <p:spPr>
          <a:xfrm>
            <a:off x="5334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dirty="0"/>
              <a:t>FAMILIES</a:t>
            </a:r>
            <a:endParaRPr dirty="0"/>
          </a:p>
        </p:txBody>
      </p:sp>
      <p:sp>
        <p:nvSpPr>
          <p:cNvPr id="196" name="Google Shape;196;p9"/>
          <p:cNvSpPr txBox="1">
            <a:spLocks noGrp="1"/>
          </p:cNvSpPr>
          <p:nvPr>
            <p:ph type="body" idx="2"/>
          </p:nvPr>
        </p:nvSpPr>
        <p:spPr>
          <a:xfrm>
            <a:off x="533400" y="3200400"/>
            <a:ext cx="3657600" cy="2923877"/>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SzPts val="1800"/>
              <a:buFont typeface="Wingdings" pitchFamily="2" charset="2"/>
              <a:buChar char="§"/>
            </a:pPr>
            <a:r>
              <a:rPr lang="en-US" sz="1800" dirty="0"/>
              <a:t>The </a:t>
            </a:r>
            <a:r>
              <a:rPr lang="en-US" sz="1800" b="1" dirty="0"/>
              <a:t>role of families in the learning process has shifted</a:t>
            </a:r>
            <a:r>
              <a:rPr lang="en-US" sz="1800" dirty="0"/>
              <a:t>, putting new demands on parents and caregivers. </a:t>
            </a:r>
            <a:endParaRPr dirty="0"/>
          </a:p>
          <a:p>
            <a:pPr marL="285750" lvl="0" indent="-285750" algn="l" rtl="0">
              <a:lnSpc>
                <a:spcPct val="100000"/>
              </a:lnSpc>
              <a:spcBef>
                <a:spcPts val="1200"/>
              </a:spcBef>
              <a:spcAft>
                <a:spcPts val="0"/>
              </a:spcAft>
              <a:buSzPts val="1800"/>
              <a:buFont typeface="Wingdings" pitchFamily="2" charset="2"/>
              <a:buChar char="§"/>
            </a:pPr>
            <a:r>
              <a:rPr lang="en-US" sz="1800" b="1" dirty="0"/>
              <a:t>Parents, siblings, grandparents, daycare providers, and other partners are supporting learners</a:t>
            </a:r>
            <a:r>
              <a:rPr lang="en-US" sz="1800" dirty="0"/>
              <a:t> </a:t>
            </a:r>
            <a:br>
              <a:rPr lang="en-US" sz="1800" dirty="0"/>
            </a:br>
            <a:r>
              <a:rPr lang="en-US" sz="1800" dirty="0"/>
              <a:t>while attending to other responsibilities.</a:t>
            </a:r>
            <a:endParaRPr dirty="0"/>
          </a:p>
        </p:txBody>
      </p:sp>
      <p:pic>
        <p:nvPicPr>
          <p:cNvPr id="197" name="Google Shape;197;p9" descr="teacher wearing mask in classroom"/>
          <p:cNvPicPr preferRelativeResize="0"/>
          <p:nvPr/>
        </p:nvPicPr>
        <p:blipFill rotWithShape="1">
          <a:blip r:embed="rId4">
            <a:alphaModFix/>
          </a:blip>
          <a:srcRect/>
          <a:stretch/>
        </p:blipFill>
        <p:spPr>
          <a:xfrm>
            <a:off x="4267199" y="1378600"/>
            <a:ext cx="3657600" cy="1136000"/>
          </a:xfrm>
          <a:prstGeom prst="rect">
            <a:avLst/>
          </a:prstGeom>
          <a:noFill/>
          <a:ln>
            <a:noFill/>
          </a:ln>
        </p:spPr>
      </p:pic>
      <p:sp>
        <p:nvSpPr>
          <p:cNvPr id="198" name="Google Shape;198;p9"/>
          <p:cNvSpPr txBox="1">
            <a:spLocks noGrp="1"/>
          </p:cNvSpPr>
          <p:nvPr>
            <p:ph type="body" idx="3"/>
          </p:nvPr>
        </p:nvSpPr>
        <p:spPr>
          <a:xfrm>
            <a:off x="42672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dirty="0"/>
              <a:t>EDUCATORS</a:t>
            </a:r>
            <a:endParaRPr dirty="0"/>
          </a:p>
        </p:txBody>
      </p:sp>
      <p:sp>
        <p:nvSpPr>
          <p:cNvPr id="199" name="Google Shape;199;p9"/>
          <p:cNvSpPr txBox="1">
            <a:spLocks noGrp="1"/>
          </p:cNvSpPr>
          <p:nvPr>
            <p:ph type="body" idx="4"/>
          </p:nvPr>
        </p:nvSpPr>
        <p:spPr>
          <a:xfrm>
            <a:off x="4267200" y="3200400"/>
            <a:ext cx="3657600" cy="3016210"/>
          </a:xfrm>
          <a:prstGeom prst="rect">
            <a:avLst/>
          </a:prstGeom>
          <a:noFill/>
          <a:ln>
            <a:noFill/>
          </a:ln>
        </p:spPr>
        <p:txBody>
          <a:bodyPr spcFirstLastPara="1" wrap="square" lIns="45700" tIns="45700" rIns="45700" bIns="45700" anchor="t" anchorCtr="0">
            <a:spAutoFit/>
          </a:bodyPr>
          <a:lstStyle/>
          <a:p>
            <a:pPr marL="285750" lvl="0" indent="-285750" algn="l" rtl="0">
              <a:lnSpc>
                <a:spcPct val="100000"/>
              </a:lnSpc>
              <a:spcBef>
                <a:spcPts val="0"/>
              </a:spcBef>
              <a:spcAft>
                <a:spcPts val="0"/>
              </a:spcAft>
              <a:buSzPts val="1800"/>
              <a:buFont typeface="Wingdings" pitchFamily="2" charset="2"/>
              <a:buChar char="§"/>
            </a:pPr>
            <a:r>
              <a:rPr lang="en-US" sz="1800" b="1" dirty="0"/>
              <a:t>Educators</a:t>
            </a:r>
            <a:r>
              <a:rPr lang="en-US" sz="1800" dirty="0"/>
              <a:t> have taken on the challenge of </a:t>
            </a:r>
            <a:r>
              <a:rPr lang="en-US" sz="1800" b="1" dirty="0"/>
              <a:t>shifting teaching and learning into remote formats</a:t>
            </a:r>
            <a:r>
              <a:rPr lang="en-US" sz="1800" dirty="0"/>
              <a:t>. </a:t>
            </a:r>
            <a:endParaRPr dirty="0"/>
          </a:p>
          <a:p>
            <a:pPr marL="285750" lvl="0" indent="-285750" algn="l" rtl="0">
              <a:lnSpc>
                <a:spcPct val="100000"/>
              </a:lnSpc>
              <a:spcBef>
                <a:spcPts val="1200"/>
              </a:spcBef>
              <a:spcAft>
                <a:spcPts val="0"/>
              </a:spcAft>
              <a:buSzPts val="1800"/>
              <a:buFont typeface="Wingdings" pitchFamily="2" charset="2"/>
              <a:buChar char="§"/>
            </a:pPr>
            <a:r>
              <a:rPr lang="en-US" sz="1800" dirty="0"/>
              <a:t>Teachers are </a:t>
            </a:r>
            <a:r>
              <a:rPr lang="en-US" sz="1800" b="1" dirty="0"/>
              <a:t>developing relationships, adjusting routines, and leveraging resources to support family partnerships</a:t>
            </a:r>
            <a:r>
              <a:rPr lang="en-US" sz="1800" dirty="0"/>
              <a:t> and student learning.</a:t>
            </a:r>
            <a:endParaRPr dirty="0"/>
          </a:p>
        </p:txBody>
      </p:sp>
      <p:pic>
        <p:nvPicPr>
          <p:cNvPr id="200" name="Google Shape;200;p9" descr="two administrators wearing masks and talking"/>
          <p:cNvPicPr preferRelativeResize="0"/>
          <p:nvPr/>
        </p:nvPicPr>
        <p:blipFill rotWithShape="1">
          <a:blip r:embed="rId5">
            <a:alphaModFix/>
          </a:blip>
          <a:srcRect/>
          <a:stretch/>
        </p:blipFill>
        <p:spPr>
          <a:xfrm>
            <a:off x="8000998" y="1374425"/>
            <a:ext cx="3657600" cy="1140175"/>
          </a:xfrm>
          <a:prstGeom prst="rect">
            <a:avLst/>
          </a:prstGeom>
          <a:noFill/>
          <a:ln>
            <a:noFill/>
          </a:ln>
        </p:spPr>
      </p:pic>
      <p:sp>
        <p:nvSpPr>
          <p:cNvPr id="201" name="Google Shape;201;p9"/>
          <p:cNvSpPr txBox="1">
            <a:spLocks noGrp="1"/>
          </p:cNvSpPr>
          <p:nvPr>
            <p:ph type="body" idx="5"/>
          </p:nvPr>
        </p:nvSpPr>
        <p:spPr>
          <a:xfrm>
            <a:off x="80010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dirty="0"/>
              <a:t>LEADERS</a:t>
            </a:r>
            <a:endParaRPr dirty="0"/>
          </a:p>
        </p:txBody>
      </p:sp>
      <p:sp>
        <p:nvSpPr>
          <p:cNvPr id="202" name="Google Shape;202;p9"/>
          <p:cNvSpPr txBox="1">
            <a:spLocks noGrp="1"/>
          </p:cNvSpPr>
          <p:nvPr>
            <p:ph type="body" idx="6"/>
          </p:nvPr>
        </p:nvSpPr>
        <p:spPr>
          <a:xfrm>
            <a:off x="8001000" y="3200400"/>
            <a:ext cx="3657600" cy="2739211"/>
          </a:xfrm>
          <a:prstGeom prst="rect">
            <a:avLst/>
          </a:prstGeom>
          <a:noFill/>
          <a:ln>
            <a:noFill/>
          </a:ln>
        </p:spPr>
        <p:txBody>
          <a:bodyPr spcFirstLastPara="1" wrap="square" lIns="45700" tIns="45700" rIns="45700" bIns="45700" anchor="t" anchorCtr="0">
            <a:spAutoFit/>
          </a:bodyPr>
          <a:lstStyle/>
          <a:p>
            <a:pPr marL="285750" lvl="0" indent="-285750" algn="l" rtl="0">
              <a:lnSpc>
                <a:spcPct val="100000"/>
              </a:lnSpc>
              <a:spcBef>
                <a:spcPts val="0"/>
              </a:spcBef>
              <a:spcAft>
                <a:spcPts val="0"/>
              </a:spcAft>
              <a:buSzPts val="1800"/>
              <a:buFont typeface="Wingdings" pitchFamily="2" charset="2"/>
              <a:buChar char="§"/>
            </a:pPr>
            <a:r>
              <a:rPr lang="en-US" sz="1800" b="1" dirty="0"/>
              <a:t>Administrators</a:t>
            </a:r>
            <a:r>
              <a:rPr lang="en-US" sz="1800" dirty="0"/>
              <a:t> have </a:t>
            </a:r>
            <a:r>
              <a:rPr lang="en-US" sz="1800" b="1" dirty="0"/>
              <a:t>fostered the transition</a:t>
            </a:r>
            <a:r>
              <a:rPr lang="en-US" sz="1800" dirty="0"/>
              <a:t> of traditional </a:t>
            </a:r>
            <a:r>
              <a:rPr lang="en-US" sz="1800" b="1" dirty="0"/>
              <a:t>partnering practices </a:t>
            </a:r>
            <a:r>
              <a:rPr lang="en-US" sz="1800" dirty="0"/>
              <a:t>into remote/hybrid learning environments.</a:t>
            </a:r>
            <a:endParaRPr dirty="0"/>
          </a:p>
          <a:p>
            <a:pPr marL="285750" lvl="0" indent="-285750" algn="l" rtl="0">
              <a:lnSpc>
                <a:spcPct val="100000"/>
              </a:lnSpc>
              <a:spcBef>
                <a:spcPts val="1200"/>
              </a:spcBef>
              <a:spcAft>
                <a:spcPts val="0"/>
              </a:spcAft>
              <a:buSzPts val="1800"/>
              <a:buFont typeface="Wingdings" pitchFamily="2" charset="2"/>
              <a:buChar char="§"/>
            </a:pPr>
            <a:r>
              <a:rPr lang="en-US" sz="1800" dirty="0"/>
              <a:t>Leaders are </a:t>
            </a:r>
            <a:r>
              <a:rPr lang="en-US" sz="1800" b="1" dirty="0"/>
              <a:t>adjusting</a:t>
            </a:r>
            <a:r>
              <a:rPr lang="en-US" sz="1800" dirty="0"/>
              <a:t> remote/hybrid learning </a:t>
            </a:r>
            <a:r>
              <a:rPr lang="en-US" sz="1800" b="1" dirty="0"/>
              <a:t>plans based on feedback</a:t>
            </a:r>
            <a:r>
              <a:rPr lang="en-US" sz="1800" dirty="0"/>
              <a:t> from educators and families.</a:t>
            </a:r>
            <a:endParaRPr dirty="0"/>
          </a:p>
        </p:txBody>
      </p:sp>
      <p:sp>
        <p:nvSpPr>
          <p:cNvPr id="203" name="Google Shape;203;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3071</Words>
  <Application>Microsoft Macintosh PowerPoint</Application>
  <PresentationFormat>Widescreen</PresentationFormat>
  <Paragraphs>275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Noto Sans Symbols</vt:lpstr>
      <vt:lpstr>Twentieth Century</vt:lpstr>
      <vt:lpstr>Wingdings</vt:lpstr>
      <vt:lpstr>ModernClassicBlock-3</vt:lpstr>
      <vt:lpstr>FAMILIES  AS PARTNERS</vt:lpstr>
      <vt:lpstr>Families as Partners Sessions</vt:lpstr>
      <vt:lpstr>Today’s objectives</vt:lpstr>
      <vt:lpstr>Materials needed</vt:lpstr>
      <vt:lpstr>Foundation of partnership  with families:</vt:lpstr>
      <vt:lpstr>Relationships Positive connections that foster interaction and  establish a nurturing environment of trust and support.</vt:lpstr>
      <vt:lpstr>Resources Materials, Tools, and Supplies to support  active learning and skill development.</vt:lpstr>
      <vt:lpstr>Routines Rehearsed and predictable practices that provide  structure to support efficient and effective learning. </vt:lpstr>
      <vt:lpstr>How has COVID-19 impacted teaching and learning?</vt:lpstr>
      <vt:lpstr>Let’s  dive in</vt:lpstr>
      <vt:lpstr>Session 5: Celebrations (Format: Printable)</vt:lpstr>
      <vt:lpstr>Get Outdoors! (NJ)</vt:lpstr>
      <vt:lpstr>Volunteerism (NY)</vt:lpstr>
      <vt:lpstr>Drones Deliver Internet (WI)</vt:lpstr>
      <vt:lpstr>Fighting Absenteeism (CT)</vt:lpstr>
      <vt:lpstr>Closing the Digital Divide (NY)</vt:lpstr>
      <vt:lpstr>Virtual Learning Success (VA)</vt:lpstr>
      <vt:lpstr>Let’s Get Ready (MN)</vt:lpstr>
      <vt:lpstr>Treehouse Teaching, Biking, and Laundry Art (DC)</vt:lpstr>
      <vt:lpstr>Just a Little Innovation (CA)</vt:lpstr>
      <vt:lpstr>The Big 10 (IL)</vt:lpstr>
      <vt:lpstr>Session 5: A Starting Point for Educator New School Year Planning</vt:lpstr>
      <vt:lpstr>Session 5: Ideas for Reflective Practice (Part 2)</vt:lpstr>
      <vt:lpstr>We do not learn from experience...we learn from reflecting on experience.</vt:lpstr>
      <vt:lpstr>Growth goals are a key element to becoming a reflective teacher.</vt:lpstr>
      <vt:lpstr>Without reflection, we go blindly on our way, creating more unintended consequences, and failing to achieve anything useful.</vt:lpstr>
      <vt:lpstr>Example Implementation: How to use these spreadsheets together (1)</vt:lpstr>
      <vt:lpstr>Example Implementation: How to use these spreadsheets together (2)</vt:lpstr>
      <vt:lpstr>Example Implementation: How to use these spreadsheets together (3)</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AS PARTNERS</dc:title>
  <dc:creator>Karen Pacelli</dc:creator>
  <cp:lastModifiedBy>Karen Pacelli</cp:lastModifiedBy>
  <cp:revision>26</cp:revision>
  <dcterms:created xsi:type="dcterms:W3CDTF">2021-01-25T16:25:09Z</dcterms:created>
  <dcterms:modified xsi:type="dcterms:W3CDTF">2021-05-14T16:12:17Z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