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1" r:id="rId33"/>
    <p:sldId id="288" r:id="rId34"/>
    <p:sldId id="289" r:id="rId35"/>
    <p:sldId id="290" r:id="rId36"/>
    <p:sldId id="291" r:id="rId37"/>
    <p:sldId id="292" r:id="rId38"/>
    <p:sldId id="293" r:id="rId39"/>
    <p:sldId id="294" r:id="rId40"/>
    <p:sldId id="295" r:id="rId41"/>
    <p:sldId id="296" r:id="rId42"/>
    <p:sldId id="297" r:id="rId43"/>
    <p:sldId id="298" r:id="rId44"/>
    <p:sldId id="302" r:id="rId45"/>
    <p:sldId id="300" r:id="rId46"/>
  </p:sldIdLst>
  <p:sldSz cx="9144000" cy="5143500" type="screen16x9"/>
  <p:notesSz cx="6858000" cy="9144000"/>
  <p:embeddedFontLst>
    <p:embeddedFont>
      <p:font typeface="Lato" panose="020B0604020202020204" charset="0"/>
      <p:regular r:id="rId48"/>
      <p:bold r:id="rId49"/>
      <p:italic r:id="rId50"/>
      <p:boldItalic r:id="rId51"/>
    </p:embeddedFont>
    <p:embeddedFont>
      <p:font typeface="Lato Light" panose="020F0302020204030203" charset="0"/>
      <p:regular r:id="rId52"/>
      <p:bold r:id="rId53"/>
      <p:italic r:id="rId54"/>
      <p:boldItalic r:id="rId55"/>
    </p:embeddedFont>
    <p:embeddedFont>
      <p:font typeface="Roboto" panose="020B0604020202020204" charset="0"/>
      <p:regular r:id="rId56"/>
      <p:bold r:id="rId57"/>
      <p:italic r:id="rId58"/>
      <p:boldItalic r:id="rId59"/>
    </p:embeddedFont>
    <p:embeddedFont>
      <p:font typeface="Roboto Light" panose="020B0604020202020204" charset="0"/>
      <p:regular r:id="rId60"/>
      <p:bold r:id="rId61"/>
      <p:italic r:id="rId62"/>
      <p:boldItalic r:id="rId63"/>
    </p:embeddedFont>
    <p:embeddedFont>
      <p:font typeface="Wingdings 3" panose="05040102010807070707" pitchFamily="18" charset="2"/>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90"/>
    <a:srgbClr val="248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004070-6055-4DB0-BFB4-12C6E523478C}">
  <a:tblStyle styleId="{BD004070-6055-4DB0-BFB4-12C6E52347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3"/>
    <p:restoredTop sz="86350"/>
  </p:normalViewPr>
  <p:slideViewPr>
    <p:cSldViewPr snapToGrid="0" snapToObjects="1">
      <p:cViewPr varScale="1">
        <p:scale>
          <a:sx n="56" d="100"/>
          <a:sy n="56" d="100"/>
        </p:scale>
        <p:origin x="58" y="744"/>
      </p:cViewPr>
      <p:guideLst/>
    </p:cSldViewPr>
  </p:slideViewPr>
  <p:outlineViewPr>
    <p:cViewPr>
      <p:scale>
        <a:sx n="33" d="100"/>
        <a:sy n="33" d="100"/>
      </p:scale>
      <p:origin x="0" y="-251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iN9bxt7Ll-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sDd-MZTCbz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74million.org/article/niemi-casel-is-updating-the-most-widely-recognized-definition-of-social-emotional-learning-heres-wh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ZT1zCK7aX4k"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docs.google.com/document/d/16YqOdb0fWnRfbown4QTiOrGZdPnDlQ0bHZ0OD2KXFjI/edit?usp=sharin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psychologytoday.com/us/basics/embarrassmen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psychologytoday.com/us/basics/mindfulnes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choolguide.casel.org/rubric/?focus-area=focus-area-2&amp;rubric-item=professional-learning"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schoolguide.casel.org/rubri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virusanxiety.com/take-care"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socialwork.buffalo.edu/resources/self-care-starter-kit/self-care-assessments-exercises/exercises-and-activities.html"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portal.ct.gov/-/media/SDE/COVID-19/CSDE_Healthy_Adults_Healthy_Schools.pdf" TargetMode="External"/><Relationship Id="rId3" Type="http://schemas.openxmlformats.org/officeDocument/2006/relationships/hyperlink" Target="https://docs.google.com/presentation/d/1MP_zm0v2nx1b0E0jlA3Uy2euDEYLQz7sSoE4StTUuTg/edit#slide=id.gaf8adbfc6e_0_123" TargetMode="External"/><Relationship Id="rId7" Type="http://schemas.openxmlformats.org/officeDocument/2006/relationships/hyperlink" Target="https://www.mentoring.org/wp-content/uploads/2020/03/MARCH_2015_Self_Care_Assessment.pdf"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positivepsychology.com/mindfulness-exercises-techniques-activities/" TargetMode="External"/><Relationship Id="rId5" Type="http://schemas.openxmlformats.org/officeDocument/2006/relationships/hyperlink" Target="https://youtu.be/w0iVTQS8ftg" TargetMode="External"/><Relationship Id="rId4" Type="http://schemas.openxmlformats.org/officeDocument/2006/relationships/hyperlink" Target="https://www.futureme.org/" TargetMode="External"/><Relationship Id="rId9" Type="http://schemas.openxmlformats.org/officeDocument/2006/relationships/hyperlink" Target="http://www.ascd.org/ascd-express/vol15/num13/5-strategies-for-teacher-self-care.aspx"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ospi.k12.wa.u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c6ca696a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c6ca696a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Provide time for participants to gather materials they might need for the learning.</a:t>
            </a:r>
            <a:endParaRPr dirty="0">
              <a:solidFill>
                <a:schemeClr val="dk1"/>
              </a:solidFill>
              <a:latin typeface="Roboto Light"/>
              <a:ea typeface="Roboto Light"/>
              <a:cs typeface="Roboto Light"/>
              <a:sym typeface="Roboto Light"/>
            </a:endParaRPr>
          </a:p>
          <a:p>
            <a:pPr marL="0" lvl="0" indent="0" algn="l" rtl="0">
              <a:spcBef>
                <a:spcPts val="1000"/>
              </a:spcBef>
              <a:spcAft>
                <a:spcPts val="1000"/>
              </a:spcAft>
              <a:buClr>
                <a:schemeClr val="dk1"/>
              </a:buClr>
              <a:buSzPts val="1100"/>
              <a:buFont typeface="Arial"/>
              <a:buNone/>
            </a:pPr>
            <a:r>
              <a:rPr lang="en" dirty="0">
                <a:solidFill>
                  <a:schemeClr val="dk1"/>
                </a:solidFill>
                <a:latin typeface="Roboto Light"/>
                <a:ea typeface="Roboto Light"/>
                <a:cs typeface="Roboto Light"/>
                <a:sym typeface="Roboto Light"/>
              </a:rPr>
              <a:t>Suggestion: Use the chat function to have participants sign in indicating their name, position/role, and what educational organization they are representing.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7a0504508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7a0504508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The focus of the first objective is on adult’s recognizing their own social awareness as they move towards understanding perspectives from others to increase empathy and include others from diverse backgrounds, cultures, and contexts.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c911b555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c911b555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Start video - </a:t>
            </a:r>
            <a:r>
              <a:rPr lang="en" u="sng" dirty="0">
                <a:solidFill>
                  <a:srgbClr val="1155CC"/>
                </a:solid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How to Engage a Virtual Team</a:t>
            </a:r>
            <a:r>
              <a:rPr lang="en" dirty="0">
                <a:solidFill>
                  <a:schemeClr val="dk1"/>
                </a:solidFill>
                <a:latin typeface="Roboto Light"/>
                <a:ea typeface="Roboto Light"/>
                <a:cs typeface="Roboto Light"/>
                <a:sym typeface="Roboto Light"/>
              </a:rPr>
              <a:t> - at the 2 minute mark.  The video will explain how the activity will run.  </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Facilitator’s Pause Point - Be ready to pause the video as participants unmute to share their story or memory that a picture elicits.  Encourage participants to participate at their own comfort level.  </a:t>
            </a:r>
            <a:r>
              <a:rPr lang="en" b="1" dirty="0">
                <a:solidFill>
                  <a:schemeClr val="dk1"/>
                </a:solidFill>
                <a:highlight>
                  <a:srgbClr val="FFFF00"/>
                </a:highlight>
                <a:latin typeface="Roboto"/>
                <a:ea typeface="Roboto"/>
                <a:cs typeface="Roboto"/>
                <a:sym typeface="Roboto"/>
              </a:rPr>
              <a:t>Asynchronous - thoughts on how this could be done</a:t>
            </a:r>
            <a:endParaRPr b="1" dirty="0">
              <a:solidFill>
                <a:schemeClr val="dk1"/>
              </a:solidFill>
              <a:highlight>
                <a:srgbClr val="FFFF00"/>
              </a:highlight>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c96f868f4a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c96f868f4a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We all have different memories or experiences that shape our beliefs, values and perceptions.   As we look at school culture and climate it is important to take a closer look at the shared beliefs, values and perceptions that we have.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ca4ed0489c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ca4ed0489c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ca4ed0489c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ca4ed0489c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https://youtu.be/sDd-MZTCbz4</a:t>
            </a:r>
            <a:r>
              <a:rPr lang="en"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7a0504508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7a0504508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a0504508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a0504508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video will be shared as a resource, not actually played in our session.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c7b55ee27c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c7b55ee27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Participants are placed in breakout rooms to examine - </a:t>
            </a:r>
            <a:endParaRPr>
              <a:solidFill>
                <a:schemeClr val="dk1"/>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dk1"/>
              </a:buClr>
              <a:buSzPts val="1100"/>
              <a:buFont typeface="Roboto Light"/>
              <a:buAutoNum type="arabicPeriod"/>
            </a:pPr>
            <a:r>
              <a:rPr lang="en">
                <a:solidFill>
                  <a:schemeClr val="dk1"/>
                </a:solidFill>
                <a:latin typeface="Roboto Light"/>
                <a:ea typeface="Roboto Light"/>
                <a:cs typeface="Roboto Light"/>
                <a:sym typeface="Roboto Light"/>
              </a:rPr>
              <a:t>A </a:t>
            </a:r>
            <a:r>
              <a:rPr lang="en" b="1">
                <a:solidFill>
                  <a:schemeClr val="dk1"/>
                </a:solidFill>
                <a:latin typeface="Roboto"/>
                <a:ea typeface="Roboto"/>
                <a:cs typeface="Roboto"/>
                <a:sym typeface="Roboto"/>
              </a:rPr>
              <a:t>highlight</a:t>
            </a:r>
            <a:r>
              <a:rPr lang="en">
                <a:solidFill>
                  <a:schemeClr val="dk1"/>
                </a:solidFill>
                <a:latin typeface="Roboto Light"/>
                <a:ea typeface="Roboto Light"/>
                <a:cs typeface="Roboto Light"/>
                <a:sym typeface="Roboto Light"/>
              </a:rPr>
              <a:t> - an aspect of their learning that was positive</a:t>
            </a:r>
            <a:endParaRPr>
              <a:solidFill>
                <a:schemeClr val="dk1"/>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dk1"/>
              </a:buClr>
              <a:buSzPts val="1100"/>
              <a:buFont typeface="Roboto Light"/>
              <a:buAutoNum type="arabicPeriod"/>
            </a:pPr>
            <a:r>
              <a:rPr lang="en">
                <a:solidFill>
                  <a:schemeClr val="dk1"/>
                </a:solidFill>
                <a:latin typeface="Roboto Light"/>
                <a:ea typeface="Roboto Light"/>
                <a:cs typeface="Roboto Light"/>
                <a:sym typeface="Roboto Light"/>
              </a:rPr>
              <a:t>A </a:t>
            </a:r>
            <a:r>
              <a:rPr lang="en" b="1">
                <a:solidFill>
                  <a:schemeClr val="dk1"/>
                </a:solidFill>
                <a:latin typeface="Roboto"/>
                <a:ea typeface="Roboto"/>
                <a:cs typeface="Roboto"/>
                <a:sym typeface="Roboto"/>
              </a:rPr>
              <a:t>low light</a:t>
            </a:r>
            <a:r>
              <a:rPr lang="en">
                <a:solidFill>
                  <a:schemeClr val="dk1"/>
                </a:solidFill>
                <a:latin typeface="Roboto Light"/>
                <a:ea typeface="Roboto Light"/>
                <a:cs typeface="Roboto Light"/>
                <a:sym typeface="Roboto Light"/>
              </a:rPr>
              <a:t> - an aspect of their learning that was a challenge or something they struggled </a:t>
            </a:r>
            <a:endParaRPr b="1">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Light"/>
              <a:buAutoNum type="arabicPeriod"/>
            </a:pPr>
            <a:r>
              <a:rPr lang="en">
                <a:solidFill>
                  <a:schemeClr val="dk1"/>
                </a:solidFill>
                <a:latin typeface="Roboto Light"/>
                <a:ea typeface="Roboto Light"/>
                <a:cs typeface="Roboto Light"/>
                <a:sym typeface="Roboto Light"/>
              </a:rPr>
              <a:t>with</a:t>
            </a:r>
            <a:endParaRPr>
              <a:solidFill>
                <a:schemeClr val="dk1"/>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dk1"/>
              </a:buClr>
              <a:buSzPts val="1100"/>
              <a:buFont typeface="Roboto Light"/>
              <a:buAutoNum type="arabicPeriod"/>
            </a:pPr>
            <a:r>
              <a:rPr lang="en">
                <a:solidFill>
                  <a:schemeClr val="dk1"/>
                </a:solidFill>
                <a:latin typeface="Roboto Light"/>
                <a:ea typeface="Roboto Light"/>
                <a:cs typeface="Roboto Light"/>
                <a:sym typeface="Roboto Light"/>
              </a:rPr>
              <a:t>An </a:t>
            </a:r>
            <a:r>
              <a:rPr lang="en" b="1">
                <a:solidFill>
                  <a:schemeClr val="dk1"/>
                </a:solidFill>
                <a:latin typeface="Roboto"/>
                <a:ea typeface="Roboto"/>
                <a:cs typeface="Roboto"/>
                <a:sym typeface="Roboto"/>
              </a:rPr>
              <a:t>insight</a:t>
            </a:r>
            <a:r>
              <a:rPr lang="en">
                <a:solidFill>
                  <a:schemeClr val="dk1"/>
                </a:solidFill>
                <a:latin typeface="Roboto Light"/>
                <a:ea typeface="Roboto Light"/>
                <a:cs typeface="Roboto Light"/>
                <a:sym typeface="Roboto Light"/>
              </a:rPr>
              <a:t> - a takeaway moment or an “a-ha”.</a:t>
            </a:r>
            <a:endParaRPr>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None/>
            </a:pPr>
            <a:r>
              <a:rPr lang="en" b="1">
                <a:solidFill>
                  <a:schemeClr val="dk1"/>
                </a:solidFill>
                <a:latin typeface="Roboto"/>
                <a:ea typeface="Roboto"/>
                <a:cs typeface="Roboto"/>
                <a:sym typeface="Roboto"/>
              </a:rPr>
              <a:t>Facilitator’s Pause Point - It is suggested to use smaller breakout rooms to afford participants with a more comfortable and intimate grouping to encourage their open reflection.  Again, participants participate at their comfort level.  Suggested time for reflection be more than 5 minutes to allow for all participants to have adequate time to share and to allow conversations to end naturally rather than abruptly as the breakout room closes.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c7b55ee2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c7b55ee27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This objective focuses on the recent (December 2020) changes CASEL has made to the definition of SEL and how there is now a focus or lens of equity.  The new direction of </a:t>
            </a:r>
            <a:r>
              <a:rPr lang="en" b="1" dirty="0">
                <a:solidFill>
                  <a:schemeClr val="dk1"/>
                </a:solidFill>
                <a:latin typeface="Roboto"/>
                <a:ea typeface="Roboto"/>
                <a:cs typeface="Roboto"/>
                <a:sym typeface="Roboto"/>
              </a:rPr>
              <a:t>transformative SEL </a:t>
            </a:r>
            <a:r>
              <a:rPr lang="en" dirty="0">
                <a:solidFill>
                  <a:schemeClr val="dk1"/>
                </a:solidFill>
                <a:latin typeface="Roboto Light"/>
                <a:ea typeface="Roboto Light"/>
                <a:cs typeface="Roboto Light"/>
                <a:sym typeface="Roboto Light"/>
              </a:rPr>
              <a:t>as a way to promote and leverage equity.</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cbdaeee76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cbdaeee76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C2C25"/>
                </a:solidFill>
                <a:latin typeface="Times New Roman"/>
                <a:ea typeface="Times New Roman"/>
                <a:cs typeface="Times New Roman"/>
                <a:sym typeface="Times New Roman"/>
              </a:rPr>
              <a:t>Summative statements from the article:</a:t>
            </a:r>
            <a:endParaRPr sz="1200" dirty="0">
              <a:solidFill>
                <a:srgbClr val="2C2C25"/>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2C2C25"/>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dirty="0">
                <a:solidFill>
                  <a:srgbClr val="2C2C25"/>
                </a:solidFill>
                <a:latin typeface="Times New Roman"/>
                <a:ea typeface="Times New Roman"/>
                <a:cs typeface="Times New Roman"/>
                <a:sym typeface="Times New Roman"/>
              </a:rPr>
              <a:t>CASEL will be explicit about how SEL can advance educational equity and excellence</a:t>
            </a:r>
            <a:endParaRPr sz="1200" dirty="0">
              <a:solidFill>
                <a:srgbClr val="2C2C25"/>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dirty="0">
                <a:solidFill>
                  <a:srgbClr val="2C2C25"/>
                </a:solidFill>
                <a:latin typeface="Times New Roman"/>
                <a:ea typeface="Times New Roman"/>
                <a:cs typeface="Times New Roman"/>
                <a:sym typeface="Times New Roman"/>
              </a:rPr>
              <a:t>CASEL will work alongside researchers, educators and policymakers to address issues of identity, agency and belonging that are fundamental to human development</a:t>
            </a:r>
            <a:endParaRPr sz="1200" dirty="0">
              <a:solidFill>
                <a:srgbClr val="2C2C25"/>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dirty="0">
                <a:solidFill>
                  <a:srgbClr val="2C2C25"/>
                </a:solidFill>
                <a:latin typeface="Times New Roman"/>
                <a:ea typeface="Times New Roman"/>
                <a:cs typeface="Times New Roman"/>
                <a:sym typeface="Times New Roman"/>
              </a:rPr>
              <a:t>CASEL will continue emphasizing how environments, relationships and broader contexts shape learning and development</a:t>
            </a:r>
            <a:endParaRPr sz="1200" dirty="0">
              <a:solidFill>
                <a:srgbClr val="2C2C25"/>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dirty="0">
                <a:solidFill>
                  <a:srgbClr val="2C2C25"/>
                </a:solidFill>
                <a:latin typeface="Times New Roman"/>
                <a:ea typeface="Times New Roman"/>
                <a:cs typeface="Times New Roman"/>
                <a:sym typeface="Times New Roman"/>
              </a:rPr>
              <a:t>CASEL will support schools, districts and states to infuse SEL systemically into curriculum and instruction, out-of-school time, discipline, student support services, professional learning and ongoing assessment for continuous improvement</a:t>
            </a:r>
            <a:endParaRPr sz="1200" dirty="0">
              <a:solidFill>
                <a:srgbClr val="2C2C25"/>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dirty="0">
              <a:solidFill>
                <a:srgbClr val="2C2C25"/>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Resource - Article - </a:t>
            </a:r>
            <a:r>
              <a:rPr lang="en" i="1" u="sng" dirty="0">
                <a:solidFill>
                  <a:srgbClr val="1155CC"/>
                </a:solid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Niemi:  CASEL is Updating the Most Widely Recognized Definition of Social-Emotional Learning. Here’s Why</a:t>
            </a:r>
            <a:r>
              <a:rPr lang="en" dirty="0">
                <a:solidFill>
                  <a:schemeClr val="dk1"/>
                </a:solidFill>
                <a:latin typeface="Roboto Light"/>
                <a:ea typeface="Roboto Light"/>
                <a:cs typeface="Roboto Light"/>
                <a:sym typeface="Roboto Light"/>
              </a:rPr>
              <a:t>  - The CEO of CASEL, Karen Niemi, reviews why CASEL has updated the SEL definition and their commitment  to “SEL affirms the identities, strengths and experiences of all children, including those who have been marginalized in our education systems.”</a:t>
            </a:r>
            <a:endParaRPr dirty="0">
              <a:solidFill>
                <a:schemeClr val="dk1"/>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sz="1200" dirty="0">
              <a:solidFill>
                <a:srgbClr val="2C2C25"/>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374392c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374392c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b9cb7997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b9cb799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c6dae2f93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c6dae2f93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c96f868f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c96f868f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c96f868f4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c96f868f4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cbdaeee76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cbdaeee76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C2C25"/>
                </a:solidFill>
                <a:latin typeface="Times New Roman"/>
                <a:ea typeface="Times New Roman"/>
                <a:cs typeface="Times New Roman"/>
                <a:sym typeface="Times New Roman"/>
              </a:rPr>
              <a:t>Asynchronous activity.</a:t>
            </a:r>
            <a:endParaRPr sz="1200">
              <a:solidFill>
                <a:srgbClr val="2C2C25"/>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2C2C25"/>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Facilitator’s Pause Point:  This activity can also be done in an breakout room.  However, there is a fair amount of content and so allow for enough exploration and processing time.</a:t>
            </a:r>
            <a:endParaRPr sz="1200">
              <a:solidFill>
                <a:srgbClr val="2C2C25"/>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c96f868f4a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c96f868f4a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Identify 1 that you feel your curriculum/instruction already meets and then share an example.</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What unique challenges are presented in the hybrid or virtual learning environment?  Which one is harder or easier?</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7a050450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7a050450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In the first two images the fence represents structural or systemic inequity.  Without the wooden fence, the cause of the inequity is addressed, and the systemic barrier is removed.  </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 Possible open discussion with participants regarding what they observe or perceive as systemic inequities (wooden fences).</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c911a3f7e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c911a3f7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Resources - Video - </a:t>
            </a:r>
            <a:r>
              <a:rPr lang="en" u="sng" dirty="0">
                <a:solidFill>
                  <a:srgbClr val="1155CC"/>
                </a:solid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Race, equality, equity</a:t>
            </a:r>
            <a:r>
              <a:rPr lang="en" dirty="0">
                <a:solidFill>
                  <a:schemeClr val="dk1"/>
                </a:solidFill>
                <a:latin typeface="Roboto Light"/>
                <a:ea typeface="Roboto Light"/>
                <a:cs typeface="Roboto Light"/>
                <a:sym typeface="Roboto Light"/>
              </a:rPr>
              <a:t> (3 minutes, 29 seconds)</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Breakout Room Protocol - to be used for after the video - </a:t>
            </a:r>
            <a:r>
              <a:rPr lang="en" u="sng" dirty="0">
                <a:solidFill>
                  <a:srgbClr val="1155CC"/>
                </a:solidFill>
                <a:latin typeface="Roboto Light"/>
                <a:ea typeface="Roboto Light"/>
                <a:cs typeface="Roboto Light"/>
                <a:sym typeface="Roboto Light"/>
                <a:hlinkClick r:id="rId4">
                  <a:extLst>
                    <a:ext uri="{A12FA001-AC4F-418D-AE19-62706E023703}">
                      <ahyp:hlinkClr xmlns:ahyp="http://schemas.microsoft.com/office/drawing/2018/hyperlinkcolor" val="tx"/>
                    </a:ext>
                  </a:extLst>
                </a:hlinkClick>
              </a:rPr>
              <a:t>SRI Equity First Debriefing for Equity</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Facilitator's Pause Point:  The purpose of the protocol is to assist with framing the discussion about the content and participant observations and equity related to student success.  </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This protocol is lengthy and it is suggested to commit the time to the discussion in the hopes of having in-depth dialogue.</a:t>
            </a:r>
            <a:endParaRPr b="1" dirty="0">
              <a:solidFill>
                <a:schemeClr val="dk1"/>
              </a:solidFill>
              <a:latin typeface="Roboto"/>
              <a:ea typeface="Roboto"/>
              <a:cs typeface="Roboto"/>
              <a:sym typeface="Roboto"/>
            </a:endParaRPr>
          </a:p>
          <a:p>
            <a:pPr marL="0" lvl="0" indent="0" algn="l" rtl="0">
              <a:spcBef>
                <a:spcPts val="1356"/>
              </a:spcBef>
              <a:spcAft>
                <a:spcPts val="0"/>
              </a:spcAft>
              <a:buClr>
                <a:schemeClr val="dk1"/>
              </a:buClr>
              <a:buSzPts val="1100"/>
              <a:buFont typeface="Arial"/>
              <a:buNone/>
            </a:pPr>
            <a:r>
              <a:rPr lang="en" b="1" dirty="0">
                <a:solidFill>
                  <a:srgbClr val="231F20"/>
                </a:solidFill>
              </a:rPr>
              <a:t>For Facilitator Reflection:</a:t>
            </a:r>
            <a:endParaRPr b="1" dirty="0">
              <a:solidFill>
                <a:srgbClr val="231F20"/>
              </a:solidFill>
            </a:endParaRPr>
          </a:p>
          <a:p>
            <a:pPr marL="457200" lvl="0" indent="-298450" algn="l" rtl="0">
              <a:spcBef>
                <a:spcPts val="1356"/>
              </a:spcBef>
              <a:spcAft>
                <a:spcPts val="0"/>
              </a:spcAft>
              <a:buClr>
                <a:srgbClr val="231F20"/>
              </a:buClr>
              <a:buSzPts val="1100"/>
              <a:buChar char="●"/>
            </a:pPr>
            <a:r>
              <a:rPr lang="en" dirty="0">
                <a:solidFill>
                  <a:srgbClr val="231F20"/>
                </a:solidFill>
              </a:rPr>
              <a:t>  How did you support the group’s learning around educational equity and excellence? </a:t>
            </a:r>
            <a:endParaRPr dirty="0">
              <a:solidFill>
                <a:srgbClr val="231F20"/>
              </a:solidFill>
            </a:endParaRPr>
          </a:p>
          <a:p>
            <a:pPr marL="457200" lvl="0" indent="-298450" algn="l" rtl="0">
              <a:spcBef>
                <a:spcPts val="0"/>
              </a:spcBef>
              <a:spcAft>
                <a:spcPts val="0"/>
              </a:spcAft>
              <a:buClr>
                <a:srgbClr val="231F20"/>
              </a:buClr>
              <a:buSzPts val="1100"/>
              <a:buChar char="●"/>
            </a:pPr>
            <a:r>
              <a:rPr lang="en" dirty="0">
                <a:solidFill>
                  <a:srgbClr val="231F20"/>
                </a:solidFill>
              </a:rPr>
              <a:t>  What did you do to help the group make continued progress around the SRI mission?</a:t>
            </a:r>
            <a:endParaRPr dirty="0">
              <a:solidFill>
                <a:srgbClr val="231F20"/>
              </a:solidFill>
            </a:endParaRPr>
          </a:p>
          <a:p>
            <a:pPr marL="457200" lvl="0" indent="-298450" algn="l" rtl="0">
              <a:spcBef>
                <a:spcPts val="0"/>
              </a:spcBef>
              <a:spcAft>
                <a:spcPts val="0"/>
              </a:spcAft>
              <a:buClr>
                <a:srgbClr val="231F20"/>
              </a:buClr>
              <a:buSzPts val="1100"/>
              <a:buChar char="●"/>
            </a:pPr>
            <a:r>
              <a:rPr lang="en" dirty="0">
                <a:solidFill>
                  <a:srgbClr val="231F20"/>
                </a:solidFill>
              </a:rPr>
              <a:t>  What might you do next time to illuminate/surface/raise up an explicit connection to         equity? </a:t>
            </a:r>
            <a:endParaRPr dirty="0">
              <a:solidFill>
                <a:srgbClr val="231F20"/>
              </a:solidFill>
            </a:endParaRPr>
          </a:p>
          <a:p>
            <a:pPr marL="457200" lvl="0" indent="-298450" algn="l" rtl="0">
              <a:spcBef>
                <a:spcPts val="0"/>
              </a:spcBef>
              <a:spcAft>
                <a:spcPts val="0"/>
              </a:spcAft>
              <a:buClr>
                <a:srgbClr val="231F20"/>
              </a:buClr>
              <a:buSzPts val="1100"/>
              <a:buChar char="●"/>
            </a:pPr>
            <a:r>
              <a:rPr lang="en" dirty="0">
                <a:solidFill>
                  <a:srgbClr val="231F20"/>
                </a:solidFill>
              </a:rPr>
              <a:t> What are the assumptions and beliefs you carry that keep us from learning to facilitate for equity? What  gets in your way?</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c7b55ee27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c7b55ee27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6dae2f93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6dae2f93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c7b55ee27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c7b55ee27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911a3f7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911a3f7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b9cb7997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b9cb799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8204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ce2cb81e4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ce2cb81e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c7b55ee27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c7b55ee27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The third focus objective is to identify the importance or the ‘why’ of adult social and emotional competencies. Adult SEL is a cornerstone of SEL district implementation. Adults developing their skills in the core competencies means that they will be better positioned to support the growth and development of students in the core competencies.  Adult self-care is a public service and is not selfish, but is showing up for the greater good.</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c7b55ee27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c7b55ee27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highlight>
                  <a:srgbClr val="FFFFFF"/>
                </a:highlight>
              </a:rPr>
              <a:t> Activity: </a:t>
            </a:r>
            <a:r>
              <a:rPr lang="en" sz="1200" dirty="0" err="1">
                <a:solidFill>
                  <a:schemeClr val="dk1"/>
                </a:solidFill>
                <a:highlight>
                  <a:srgbClr val="FFFFFF"/>
                </a:highlight>
              </a:rPr>
              <a:t>Jamboard</a:t>
            </a:r>
            <a:r>
              <a:rPr lang="en" sz="1200" dirty="0">
                <a:solidFill>
                  <a:schemeClr val="dk1"/>
                </a:solidFill>
                <a:highlight>
                  <a:srgbClr val="FFFFFF"/>
                </a:highlight>
              </a:rPr>
              <a:t>. Do a Gallery Walk. Use </a:t>
            </a:r>
            <a:r>
              <a:rPr lang="en" sz="1200" dirty="0" err="1">
                <a:solidFill>
                  <a:schemeClr val="dk1"/>
                </a:solidFill>
                <a:highlight>
                  <a:srgbClr val="FFFFFF"/>
                </a:highlight>
              </a:rPr>
              <a:t>Brene</a:t>
            </a:r>
            <a:r>
              <a:rPr lang="en" sz="1200" dirty="0">
                <a:solidFill>
                  <a:schemeClr val="dk1"/>
                </a:solidFill>
                <a:highlight>
                  <a:srgbClr val="FFFFFF"/>
                </a:highlight>
              </a:rPr>
              <a:t> Brown as the example.</a:t>
            </a:r>
            <a:endParaRPr sz="1200" dirty="0">
              <a:solidFill>
                <a:schemeClr val="dk1"/>
              </a:solidFill>
              <a:highlight>
                <a:srgbClr val="FFFFFF"/>
              </a:highlight>
            </a:endParaRPr>
          </a:p>
          <a:p>
            <a:pPr marL="0" lvl="0" indent="0" algn="l" rtl="0">
              <a:spcBef>
                <a:spcPts val="0"/>
              </a:spcBef>
              <a:spcAft>
                <a:spcPts val="0"/>
              </a:spcAft>
              <a:buNone/>
            </a:pPr>
            <a:r>
              <a:rPr lang="en" sz="1200" dirty="0">
                <a:solidFill>
                  <a:schemeClr val="dk1"/>
                </a:solidFill>
                <a:highlight>
                  <a:srgbClr val="FFFFFF"/>
                </a:highlight>
              </a:rPr>
              <a:t>Self-care includes anything you do to keep yourself healthy – physically, mentally and spiritually. </a:t>
            </a:r>
            <a:r>
              <a:rPr lang="en" sz="1350" dirty="0" err="1">
                <a:solidFill>
                  <a:srgbClr val="2C2D30"/>
                </a:solidFill>
                <a:highlight>
                  <a:srgbClr val="FFFFFF"/>
                </a:highlight>
              </a:rPr>
              <a:t>Brené</a:t>
            </a:r>
            <a:r>
              <a:rPr lang="en" sz="1350" dirty="0">
                <a:solidFill>
                  <a:srgbClr val="2C2D30"/>
                </a:solidFill>
                <a:highlight>
                  <a:srgbClr val="FFFFFF"/>
                </a:highlight>
              </a:rPr>
              <a:t> Brown cites masses of research that shows the importance of self-care, including allowing ourselves to experience our feelings of vulnerability without </a:t>
            </a:r>
            <a:r>
              <a:rPr lang="en" sz="1350" u="sng" dirty="0">
                <a:solidFill>
                  <a:schemeClr val="hlink"/>
                </a:solidFill>
                <a:highlight>
                  <a:srgbClr val="FFFFFF"/>
                </a:highlight>
                <a:hlinkClick r:id="rId3"/>
              </a:rPr>
              <a:t>shame</a:t>
            </a:r>
            <a:r>
              <a:rPr lang="en" sz="1350" dirty="0">
                <a:solidFill>
                  <a:srgbClr val="2C2D30"/>
                </a:solidFill>
                <a:highlight>
                  <a:srgbClr val="FFFFFF"/>
                </a:highlight>
              </a:rPr>
              <a:t>. And yes, she says, feeling vulnerable is part of caring for yourself. And </a:t>
            </a:r>
            <a:r>
              <a:rPr lang="en" sz="1350" u="sng" dirty="0">
                <a:solidFill>
                  <a:schemeClr val="hlink"/>
                </a:solidFill>
                <a:highlight>
                  <a:srgbClr val="FFFFFF"/>
                </a:highlight>
                <a:hlinkClick r:id="rId4"/>
              </a:rPr>
              <a:t>mindfulness</a:t>
            </a:r>
            <a:r>
              <a:rPr lang="en" sz="1350" dirty="0">
                <a:solidFill>
                  <a:srgbClr val="2C2D30"/>
                </a:solidFill>
                <a:highlight>
                  <a:srgbClr val="FFFFFF"/>
                </a:highlight>
              </a:rPr>
              <a:t> experts suggest that we can feel better if we just take 10 minutes a day to practice self-kindness.</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c81d6303b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c81d6303b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Video- 2:50  minutes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caabda39ad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caabda39ad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caabda39a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caabda39a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c7b55ee27c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c7b55ee27c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CASEL Adult Rubric - </a:t>
            </a:r>
            <a:r>
              <a:rPr lang="en" u="sng">
                <a:solidFill>
                  <a:schemeClr val="hlink"/>
                </a:solidFill>
                <a:hlinkClick r:id="rId3"/>
              </a:rPr>
              <a:t>https://schoolguide.casel.org/rubric/?focus-area=focus-area-2&amp;rubric-item=professional-learning</a:t>
            </a: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Resource for activity:</a:t>
            </a:r>
            <a:r>
              <a:rPr lang="en" u="sng">
                <a:solidFill>
                  <a:srgbClr val="1155CC"/>
                </a:solidFill>
                <a:latin typeface="Roboto Light"/>
                <a:ea typeface="Roboto Light"/>
                <a:cs typeface="Roboto Light"/>
                <a:sym typeface="Roboto Light"/>
                <a:hlinkClick r:id="rId4">
                  <a:extLst>
                    <a:ext uri="{A12FA001-AC4F-418D-AE19-62706E023703}">
                      <ahyp:hlinkClr xmlns:ahyp="http://schemas.microsoft.com/office/drawing/2018/hyperlinkcolor" val="tx"/>
                    </a:ext>
                  </a:extLst>
                </a:hlinkClick>
              </a:rPr>
              <a:t>https://schoolguide.casel.org/rubric/</a:t>
            </a:r>
            <a:endParaRPr>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Participants will complete the rubric review for their district to identify where they currently are in district Adult SEL Implementation. Participants will reflect on what their school is already doing to support Adult SEL, and what next steps might be.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c6dae2f93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c6dae2f93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caabda39a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caabda39a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https://www.virusanxiety.com/take-care</a:t>
            </a:r>
            <a:endParaRPr dirty="0"/>
          </a:p>
          <a:p>
            <a:pPr marL="0" lvl="0" indent="0" algn="l" rtl="0">
              <a:spcBef>
                <a:spcPts val="0"/>
              </a:spcBef>
              <a:spcAft>
                <a:spcPts val="0"/>
              </a:spcAft>
              <a:buNone/>
            </a:pPr>
            <a:r>
              <a:rPr lang="en" u="sng" dirty="0">
                <a:solidFill>
                  <a:schemeClr val="hlink"/>
                </a:solidFill>
                <a:hlinkClick r:id="rId4"/>
              </a:rPr>
              <a:t>https://socialwork.buffalo.edu/resources/self-care-starter-kit/self-care-assessments-exercises/exercises-and-activities.html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a4ed0489c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a4ed0489c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Facilitator’s Pause Point:  This choice board includes several activities participants can do to continue exploring the topic of self-care or to practice self care.</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The link to the </a:t>
            </a:r>
            <a:r>
              <a:rPr lang="en" b="1"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Personal Wellness Choice Board</a:t>
            </a:r>
            <a:r>
              <a:rPr lang="en" b="1" dirty="0">
                <a:solidFill>
                  <a:schemeClr val="dk1"/>
                </a:solidFill>
                <a:latin typeface="Roboto"/>
                <a:ea typeface="Roboto"/>
                <a:cs typeface="Roboto"/>
                <a:sym typeface="Roboto"/>
              </a:rPr>
              <a:t> is to a slide deck with 6 additional choice boards related to personal wellness and self-care.</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Resources for Activities:</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Write a letter to your future self - </a:t>
            </a:r>
            <a:r>
              <a:rPr lang="en" u="sng" dirty="0">
                <a:solidFill>
                  <a:srgbClr val="1155CC"/>
                </a:solidFill>
                <a:latin typeface="Roboto Light"/>
                <a:ea typeface="Roboto Light"/>
                <a:cs typeface="Roboto Light"/>
                <a:sym typeface="Roboto Light"/>
                <a:hlinkClick r:id="rId4">
                  <a:extLst>
                    <a:ext uri="{A12FA001-AC4F-418D-AE19-62706E023703}">
                      <ahyp:hlinkClr xmlns:ahyp="http://schemas.microsoft.com/office/drawing/2018/hyperlinkcolor" val="tx"/>
                    </a:ext>
                  </a:extLst>
                </a:hlinkClick>
              </a:rPr>
              <a:t>https://www.futureme.org/</a:t>
            </a:r>
            <a:r>
              <a:rPr lang="en" dirty="0">
                <a:solidFill>
                  <a:schemeClr val="dk1"/>
                </a:solidFill>
                <a:latin typeface="Roboto Light"/>
                <a:ea typeface="Roboto Light"/>
                <a:cs typeface="Roboto Light"/>
                <a:sym typeface="Roboto Light"/>
              </a:rPr>
              <a:t> </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A Self Care Action Plan - </a:t>
            </a:r>
            <a:r>
              <a:rPr lang="en" u="sng" dirty="0">
                <a:solidFill>
                  <a:srgbClr val="1155CC"/>
                </a:solidFill>
                <a:latin typeface="Roboto Light"/>
                <a:ea typeface="Roboto Light"/>
                <a:cs typeface="Roboto Light"/>
                <a:sym typeface="Roboto Light"/>
                <a:hlinkClick r:id="rId5">
                  <a:extLst>
                    <a:ext uri="{A12FA001-AC4F-418D-AE19-62706E023703}">
                      <ahyp:hlinkClr xmlns:ahyp="http://schemas.microsoft.com/office/drawing/2018/hyperlinkcolor" val="tx"/>
                    </a:ext>
                  </a:extLst>
                </a:hlinkClick>
              </a:rPr>
              <a:t>https://youtu.be/w0iVTQS8ftg</a:t>
            </a:r>
            <a:r>
              <a:rPr lang="en" dirty="0">
                <a:solidFill>
                  <a:schemeClr val="dk1"/>
                </a:solidFill>
                <a:latin typeface="Roboto Light"/>
                <a:ea typeface="Roboto Light"/>
                <a:cs typeface="Roboto Light"/>
                <a:sym typeface="Roboto Light"/>
              </a:rPr>
              <a:t> </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22 Mindfulness Activities - </a:t>
            </a:r>
            <a:r>
              <a:rPr lang="en" u="sng" dirty="0">
                <a:solidFill>
                  <a:srgbClr val="1155CC"/>
                </a:solidFill>
                <a:latin typeface="Roboto Light"/>
                <a:ea typeface="Roboto Light"/>
                <a:cs typeface="Roboto Light"/>
                <a:sym typeface="Roboto Light"/>
                <a:hlinkClick r:id="rId6">
                  <a:extLst>
                    <a:ext uri="{A12FA001-AC4F-418D-AE19-62706E023703}">
                      <ahyp:hlinkClr xmlns:ahyp="http://schemas.microsoft.com/office/drawing/2018/hyperlinkcolor" val="tx"/>
                    </a:ext>
                  </a:extLst>
                </a:hlinkClick>
              </a:rPr>
              <a:t>https://positivepsychology.com/mindfulness-exercises-techniques-activities/</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Complete the Self-Care Assessment Worksheet - </a:t>
            </a:r>
            <a:r>
              <a:rPr lang="en" u="sng" dirty="0">
                <a:solidFill>
                  <a:srgbClr val="1155CC"/>
                </a:solidFill>
                <a:latin typeface="Roboto Light"/>
                <a:ea typeface="Roboto Light"/>
                <a:cs typeface="Roboto Light"/>
                <a:sym typeface="Roboto Light"/>
                <a:hlinkClick r:id="rId7">
                  <a:extLst>
                    <a:ext uri="{A12FA001-AC4F-418D-AE19-62706E023703}">
                      <ahyp:hlinkClr xmlns:ahyp="http://schemas.microsoft.com/office/drawing/2018/hyperlinkcolor" val="tx"/>
                    </a:ext>
                  </a:extLst>
                </a:hlinkClick>
              </a:rPr>
              <a:t>https://www.mentoring.org/wp-content/uploads/2020/03/MARCH_2015_Self_Care_Assessment.pdf</a:t>
            </a:r>
            <a:r>
              <a:rPr lang="en" dirty="0">
                <a:solidFill>
                  <a:schemeClr val="dk1"/>
                </a:solidFill>
                <a:latin typeface="Roboto Light"/>
                <a:ea typeface="Roboto Light"/>
                <a:cs typeface="Roboto Light"/>
                <a:sym typeface="Roboto Light"/>
              </a:rPr>
              <a:t> </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Articles on Self-Care -</a:t>
            </a:r>
            <a:r>
              <a:rPr lang="en" u="sng" dirty="0">
                <a:solidFill>
                  <a:srgbClr val="1155CC"/>
                </a:solidFill>
                <a:latin typeface="Roboto Light"/>
                <a:ea typeface="Roboto Light"/>
                <a:cs typeface="Roboto Light"/>
                <a:sym typeface="Roboto Light"/>
                <a:hlinkClick r:id="rId8">
                  <a:extLst>
                    <a:ext uri="{A12FA001-AC4F-418D-AE19-62706E023703}">
                      <ahyp:hlinkClr xmlns:ahyp="http://schemas.microsoft.com/office/drawing/2018/hyperlinkcolor" val="tx"/>
                    </a:ext>
                  </a:extLst>
                </a:hlinkClick>
              </a:rPr>
              <a:t>https://portal.ct.gov/-/media/SDE/COVID-19/CSDE_Healthy_Adults_Healthy_Schools.pdf</a:t>
            </a:r>
            <a:endParaRPr dirty="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en" u="sng" dirty="0">
                <a:solidFill>
                  <a:srgbClr val="1155CC"/>
                </a:solidFill>
                <a:latin typeface="Roboto Light"/>
                <a:ea typeface="Roboto Light"/>
                <a:cs typeface="Roboto Light"/>
                <a:sym typeface="Roboto Light"/>
                <a:hlinkClick r:id="rId9">
                  <a:extLst>
                    <a:ext uri="{A12FA001-AC4F-418D-AE19-62706E023703}">
                      <ahyp:hlinkClr xmlns:ahyp="http://schemas.microsoft.com/office/drawing/2018/hyperlinkcolor" val="tx"/>
                    </a:ext>
                  </a:extLst>
                </a:hlinkClick>
              </a:rPr>
              <a:t>http://www.ascd.org/ascd-express/vol15/num13/5-strategies-for-teacher-self-care.aspx</a:t>
            </a:r>
            <a:r>
              <a:rPr lang="en" dirty="0">
                <a:solidFill>
                  <a:schemeClr val="dk1"/>
                </a:solidFill>
                <a:latin typeface="Roboto Light"/>
                <a:ea typeface="Roboto Light"/>
                <a:cs typeface="Roboto Light"/>
                <a:sym typeface="Roboto Light"/>
              </a:rPr>
              <a:t> </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c7b55ee2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c7b55ee2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Wrap-up self-care with this.</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ca4ed0489c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ca4ed0489c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736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ce08ce622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ce08ce622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c6ca696a7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c6ca696a7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c6dae2f93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c6dae2f93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c6dae2f93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c6dae2f93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Establishing norms for online learning experiences reinforces different behaviors, but also can improve the virtual meeting by providing participants with anticipated processes. </a:t>
            </a:r>
            <a:endParaRPr>
              <a:solidFill>
                <a:schemeClr val="dk1"/>
              </a:solidFill>
              <a:latin typeface="Roboto Light"/>
              <a:ea typeface="Roboto Light"/>
              <a:cs typeface="Roboto Light"/>
              <a:sym typeface="Roboto Light"/>
            </a:endParaRPr>
          </a:p>
          <a:p>
            <a:pPr marL="0" lvl="0" indent="0" algn="l" rtl="0">
              <a:spcBef>
                <a:spcPts val="100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Norms can be written to reflect the needs and dynamics of the group.</a:t>
            </a:r>
            <a:endParaRPr>
              <a:solidFill>
                <a:schemeClr val="dk1"/>
              </a:solidFill>
              <a:latin typeface="Roboto Light"/>
              <a:ea typeface="Roboto Light"/>
              <a:cs typeface="Roboto Light"/>
              <a:sym typeface="Roboto Light"/>
            </a:endParaRPr>
          </a:p>
          <a:p>
            <a:pPr marL="0" lvl="0" indent="0" algn="l" rtl="0">
              <a:spcBef>
                <a:spcPts val="100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Suggestion: If using Zoom or an online platform that includes a polling feature, participants can vote on which norms they agree. This allows participants to have voice and choice in the selection of norms for interaction.</a:t>
            </a:r>
            <a:endParaRPr>
              <a:solidFill>
                <a:schemeClr val="dk1"/>
              </a:solidFill>
              <a:latin typeface="Roboto Light"/>
              <a:ea typeface="Roboto Light"/>
              <a:cs typeface="Roboto Light"/>
              <a:sym typeface="Roboto Light"/>
            </a:endParaRPr>
          </a:p>
          <a:p>
            <a:pPr marL="0" lvl="0" indent="0" algn="l" rtl="0">
              <a:spcBef>
                <a:spcPts val="100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The norms written for this slide are more specifically crafted for an audience of professional developers, and suggest strategies to assist participants in adhering to the norms for interaction.</a:t>
            </a:r>
            <a:endParaRPr>
              <a:solidFill>
                <a:schemeClr val="dk1"/>
              </a:solidFill>
              <a:latin typeface="Roboto Light"/>
              <a:ea typeface="Roboto Light"/>
              <a:cs typeface="Roboto Light"/>
              <a:sym typeface="Roboto Light"/>
            </a:endParaRPr>
          </a:p>
          <a:p>
            <a:pPr marL="0" lvl="0" indent="0" algn="l" rtl="0">
              <a:spcBef>
                <a:spcPts val="10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c6dae2f93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c6dae2f93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Roboto Light"/>
                <a:ea typeface="Roboto Light"/>
                <a:cs typeface="Roboto Light"/>
                <a:sym typeface="Roboto Light"/>
              </a:rPr>
              <a:t>Review of the long term learning target related to the TRLE Grant work and Social Emotional Learning (SEL)</a:t>
            </a:r>
            <a:endParaRPr>
              <a:solidFill>
                <a:schemeClr val="dk1"/>
              </a:solidFill>
              <a:latin typeface="Roboto Light"/>
              <a:ea typeface="Roboto Light"/>
              <a:cs typeface="Roboto Light"/>
              <a:sym typeface="Roboto Light"/>
            </a:endParaRPr>
          </a:p>
          <a:p>
            <a:pPr marL="0" lvl="0" indent="0" algn="l" rtl="0">
              <a:spcBef>
                <a:spcPts val="1000"/>
              </a:spcBef>
              <a:spcAft>
                <a:spcPts val="0"/>
              </a:spcAft>
              <a:buNone/>
            </a:pPr>
            <a:r>
              <a:rPr lang="en" b="1">
                <a:solidFill>
                  <a:schemeClr val="dk1"/>
                </a:solidFill>
                <a:latin typeface="Roboto"/>
                <a:ea typeface="Roboto"/>
                <a:cs typeface="Roboto"/>
                <a:sym typeface="Roboto"/>
              </a:rPr>
              <a:t>Facilitator's Pause Point: The learning target indicates for “all students”, and the language is specifically designed for inclusivity. Consider linking to the Culturally Responsive-Sustaining (CR-S) Education Framework. “The framework was designed to support education stakeholders in developing and implementing policies that educate all students effectively and equitably, as well as provide appropriate support and services to promote positive student outcomes.”</a:t>
            </a:r>
            <a:endParaRPr b="1">
              <a:solidFill>
                <a:schemeClr val="dk1"/>
              </a:solidFill>
              <a:latin typeface="Roboto"/>
              <a:ea typeface="Roboto"/>
              <a:cs typeface="Roboto"/>
              <a:sym typeface="Roboto"/>
            </a:endParaRPr>
          </a:p>
          <a:p>
            <a:pPr marL="0" lvl="0" indent="0" algn="l" rtl="0">
              <a:spcBef>
                <a:spcPts val="1000"/>
              </a:spcBef>
              <a:spcAft>
                <a:spcPts val="0"/>
              </a:spcAft>
              <a:buNone/>
            </a:pPr>
            <a:r>
              <a:rPr lang="en" b="1">
                <a:solidFill>
                  <a:schemeClr val="dk1"/>
                </a:solidFill>
                <a:latin typeface="Roboto"/>
                <a:ea typeface="Roboto"/>
                <a:cs typeface="Roboto"/>
                <a:sym typeface="Roboto"/>
              </a:rPr>
              <a:t>The 4 principles of CR-S Education are supported in this presentation…</a:t>
            </a:r>
            <a:endParaRPr b="1">
              <a:solidFill>
                <a:schemeClr val="dk1"/>
              </a:solidFill>
              <a:latin typeface="Roboto"/>
              <a:ea typeface="Roboto"/>
              <a:cs typeface="Roboto"/>
              <a:sym typeface="Roboto"/>
            </a:endParaRPr>
          </a:p>
          <a:p>
            <a:pPr marL="457200" lvl="0" indent="-298450" algn="l" rtl="0">
              <a:spcBef>
                <a:spcPts val="1000"/>
              </a:spcBef>
              <a:spcAft>
                <a:spcPts val="0"/>
              </a:spcAft>
              <a:buClr>
                <a:schemeClr val="dk1"/>
              </a:buClr>
              <a:buSzPts val="1100"/>
              <a:buFont typeface="Roboto"/>
              <a:buAutoNum type="arabicPeriod"/>
            </a:pPr>
            <a:r>
              <a:rPr lang="en" b="1">
                <a:solidFill>
                  <a:schemeClr val="dk1"/>
                </a:solidFill>
                <a:latin typeface="Roboto"/>
                <a:ea typeface="Roboto"/>
                <a:cs typeface="Roboto"/>
                <a:sym typeface="Roboto"/>
              </a:rPr>
              <a:t>Welcoming and affirming environment</a:t>
            </a:r>
            <a:endParaRPr b="1">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AutoNum type="arabicPeriod"/>
            </a:pPr>
            <a:r>
              <a:rPr lang="en" b="1">
                <a:solidFill>
                  <a:schemeClr val="dk1"/>
                </a:solidFill>
                <a:latin typeface="Roboto"/>
                <a:ea typeface="Roboto"/>
                <a:cs typeface="Roboto"/>
                <a:sym typeface="Roboto"/>
              </a:rPr>
              <a:t>High expectations and rigorous instruction</a:t>
            </a:r>
            <a:endParaRPr b="1">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AutoNum type="arabicPeriod"/>
            </a:pPr>
            <a:r>
              <a:rPr lang="en" b="1">
                <a:solidFill>
                  <a:schemeClr val="dk1"/>
                </a:solidFill>
                <a:latin typeface="Roboto"/>
                <a:ea typeface="Roboto"/>
                <a:cs typeface="Roboto"/>
                <a:sym typeface="Roboto"/>
              </a:rPr>
              <a:t>Inclusive curriculum and assessment</a:t>
            </a:r>
            <a:endParaRPr b="1">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AutoNum type="arabicPeriod"/>
            </a:pPr>
            <a:r>
              <a:rPr lang="en" b="1">
                <a:solidFill>
                  <a:schemeClr val="dk1"/>
                </a:solidFill>
                <a:latin typeface="Roboto"/>
                <a:ea typeface="Roboto"/>
                <a:cs typeface="Roboto"/>
                <a:sym typeface="Roboto"/>
              </a:rPr>
              <a:t>Ongoing professional learning</a:t>
            </a:r>
            <a:endParaRPr>
              <a:solidFill>
                <a:schemeClr val="dk1"/>
              </a:solidFill>
              <a:latin typeface="Roboto Light"/>
              <a:ea typeface="Roboto Light"/>
              <a:cs typeface="Roboto Light"/>
              <a:sym typeface="Roboto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c6dae2f93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c6dae2f93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Roboto Light"/>
                <a:ea typeface="Roboto Light"/>
                <a:cs typeface="Roboto Light"/>
                <a:sym typeface="Roboto Light"/>
              </a:rPr>
              <a:t>Outline of the session in this e-Learning Series with representation of resources and contributing partners.</a:t>
            </a:r>
            <a:endParaRPr dirty="0">
              <a:solidFill>
                <a:schemeClr val="dk1"/>
              </a:solidFill>
              <a:latin typeface="Roboto Light"/>
              <a:ea typeface="Roboto Light"/>
              <a:cs typeface="Roboto Light"/>
              <a:sym typeface="Roboto Light"/>
            </a:endParaRPr>
          </a:p>
          <a:p>
            <a:pPr marL="0" lvl="0" indent="0" algn="l" rtl="0">
              <a:spcBef>
                <a:spcPts val="1000"/>
              </a:spcBef>
              <a:spcAft>
                <a:spcPts val="1000"/>
              </a:spcAft>
              <a:buClr>
                <a:schemeClr val="dk1"/>
              </a:buClr>
              <a:buSzPts val="1100"/>
              <a:buFont typeface="Arial"/>
              <a:buNone/>
            </a:pPr>
            <a:r>
              <a:rPr lang="en" dirty="0">
                <a:solidFill>
                  <a:schemeClr val="dk1"/>
                </a:solidFill>
                <a:latin typeface="Roboto Light"/>
                <a:ea typeface="Roboto Light"/>
                <a:cs typeface="Roboto Light"/>
                <a:sym typeface="Roboto Light"/>
              </a:rPr>
              <a:t>Note: The original module materials are from the Washington office of Superintendent of Public Instruction - </a:t>
            </a:r>
            <a:r>
              <a:rPr lang="en" u="sng" dirty="0">
                <a:solidFill>
                  <a:srgbClr val="1155CC"/>
                </a:solid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https://learn.ospi.k12.wa.us/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Slide-Blu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4813"/>
            <a:ext cx="9144000" cy="1704975"/>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id="{5EF797F9-CDF7-DF40-94AA-8F7EB27CC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0035" y="580264"/>
            <a:ext cx="3893177" cy="1301114"/>
          </a:xfrm>
          <a:prstGeom prst="rect">
            <a:avLst/>
          </a:prstGeom>
        </p:spPr>
      </p:pic>
      <p:sp>
        <p:nvSpPr>
          <p:cNvPr id="2" name="Title 1"/>
          <p:cNvSpPr>
            <a:spLocks noGrp="1"/>
          </p:cNvSpPr>
          <p:nvPr>
            <p:ph type="ctrTitle"/>
          </p:nvPr>
        </p:nvSpPr>
        <p:spPr>
          <a:xfrm>
            <a:off x="1870035" y="2289358"/>
            <a:ext cx="5502315" cy="1711142"/>
          </a:xfrm>
          <a:prstGeom prst="rect">
            <a:avLst/>
          </a:prstGeom>
        </p:spPr>
        <p:txBody>
          <a:bodyPr lIns="0" tIns="0" rIns="0" bIns="0" anchor="t">
            <a:spAutoFit/>
          </a:bodyPr>
          <a:lstStyle>
            <a:lvl1pPr algn="l">
              <a:defRPr lang="en-US" sz="4050" b="1" i="0" kern="1200" cap="all" spc="75" baseline="0" dirty="0">
                <a:solidFill>
                  <a:schemeClr val="bg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1870473" y="4298075"/>
            <a:ext cx="5501878" cy="276999"/>
          </a:xfrm>
        </p:spPr>
        <p:txBody>
          <a:bodyPr lIns="0" tIns="0" rIns="0" bIns="0">
            <a:spAutoFit/>
          </a:bodyPr>
          <a:lstStyle>
            <a:lvl1pPr marL="0" indent="0">
              <a:buNone/>
              <a:defRPr sz="1800">
                <a:solidFill>
                  <a:schemeClr val="bg1"/>
                </a:solidFill>
              </a:defRPr>
            </a:lvl1pPr>
            <a:lvl2pPr marL="171450" indent="0">
              <a:buNone/>
              <a:defRPr>
                <a:solidFill>
                  <a:schemeClr val="bg1"/>
                </a:solidFill>
              </a:defRPr>
            </a:lvl2pPr>
            <a:lvl3pPr marL="342900" indent="0">
              <a:buNone/>
              <a:defRPr>
                <a:solidFill>
                  <a:schemeClr val="bg1"/>
                </a:solidFill>
              </a:defRPr>
            </a:lvl3pPr>
            <a:lvl4pPr marL="514350" indent="0">
              <a:buNone/>
              <a:defRPr>
                <a:solidFill>
                  <a:schemeClr val="bg1"/>
                </a:solidFill>
              </a:defRPr>
            </a:lvl4pPr>
            <a:lvl5pPr marL="685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548156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side_LargeQuo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404813"/>
            <a:ext cx="8820150" cy="433387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742950" y="1257300"/>
            <a:ext cx="6000750" cy="2143405"/>
          </a:xfrm>
        </p:spPr>
        <p:txBody>
          <a:bodyPr wrap="square" lIns="0" rIns="0" anchor="ctr" anchorCtr="0">
            <a:noAutofit/>
          </a:bodyPr>
          <a:lstStyle>
            <a:lvl1pPr>
              <a:defRPr sz="3300">
                <a:solidFill>
                  <a:schemeClr val="bg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742950" y="3519768"/>
            <a:ext cx="6000750" cy="400050"/>
          </a:xfrm>
        </p:spPr>
        <p:txBody>
          <a:bodyPr/>
          <a:lstStyle>
            <a:lvl1pPr marL="0" indent="0">
              <a:buClrTx/>
              <a:buNone/>
              <a:defRPr>
                <a:solidFill>
                  <a:schemeClr val="bg1"/>
                </a:solidFill>
              </a:defRPr>
            </a:lvl1pPr>
            <a:lvl2pPr marL="171450" indent="0">
              <a:buClrTx/>
              <a:buNone/>
              <a:defRPr>
                <a:solidFill>
                  <a:schemeClr val="tx1"/>
                </a:solidFill>
              </a:defRPr>
            </a:lvl2pPr>
            <a:lvl3pPr marL="342900" indent="0">
              <a:buClrTx/>
              <a:buNone/>
              <a:defRPr>
                <a:solidFill>
                  <a:schemeClr val="tx1"/>
                </a:solidFill>
              </a:defRPr>
            </a:lvl3pPr>
            <a:lvl4pPr marL="514350" indent="0">
              <a:buClrTx/>
              <a:buNone/>
              <a:defRPr>
                <a:solidFill>
                  <a:schemeClr val="tx1"/>
                </a:solidFill>
              </a:defRPr>
            </a:lvl4pPr>
            <a:lvl5pPr marL="6858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5686495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6350" y="404813"/>
            <a:ext cx="6934200" cy="433387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1657350" y="2592265"/>
            <a:ext cx="5257800" cy="415499"/>
          </a:xfrm>
        </p:spPr>
        <p:txBody>
          <a:bodyPr wrap="square" lIns="0" rIns="0" anchor="t" anchorCtr="0">
            <a:spAutoFit/>
          </a:bodyPr>
          <a:lstStyle>
            <a:lvl1pPr>
              <a:defRPr sz="30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1657350" y="3200400"/>
            <a:ext cx="4800600" cy="1085850"/>
          </a:xfrm>
        </p:spPr>
        <p:txBody>
          <a:bodyPr/>
          <a:lstStyle>
            <a:lvl1pPr marL="0" indent="0">
              <a:buClrTx/>
              <a:buNone/>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p:txBody>
      </p:sp>
      <p:pic>
        <p:nvPicPr>
          <p:cNvPr id="8" name="Picture 7" descr="eTeachNY logo">
            <a:extLst>
              <a:ext uri="{FF2B5EF4-FFF2-40B4-BE49-F238E27FC236}">
                <a16:creationId xmlns:a16="http://schemas.microsoft.com/office/drawing/2014/main" id="{F318AA7C-2A1A-2D4B-8402-843C909772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33818" y="914400"/>
            <a:ext cx="4104088" cy="1371600"/>
          </a:xfrm>
          <a:prstGeom prst="rect">
            <a:avLst/>
          </a:prstGeom>
        </p:spPr>
      </p:pic>
    </p:spTree>
    <p:extLst>
      <p:ext uri="{BB962C8B-B14F-4D97-AF65-F5344CB8AC3E}">
        <p14:creationId xmlns:p14="http://schemas.microsoft.com/office/powerpoint/2010/main" val="24362152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758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340131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85"/>
        <p:cNvGrpSpPr/>
        <p:nvPr/>
      </p:nvGrpSpPr>
      <p:grpSpPr>
        <a:xfrm>
          <a:off x="0" y="0"/>
          <a:ext cx="0" cy="0"/>
          <a:chOff x="0" y="0"/>
          <a:chExt cx="0" cy="0"/>
        </a:xfrm>
      </p:grpSpPr>
      <p:sp>
        <p:nvSpPr>
          <p:cNvPr id="386" name="Google Shape;386;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7" name="Google Shape;38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480"/>
              </a:spcBef>
              <a:spcAft>
                <a:spcPts val="0"/>
              </a:spcAft>
              <a:buSzPts val="2800"/>
              <a:buNone/>
              <a:defRPr sz="2800"/>
            </a:lvl2pPr>
            <a:lvl3pPr lvl="2" algn="ctr" rtl="0">
              <a:lnSpc>
                <a:spcPct val="100000"/>
              </a:lnSpc>
              <a:spcBef>
                <a:spcPts val="480"/>
              </a:spcBef>
              <a:spcAft>
                <a:spcPts val="0"/>
              </a:spcAft>
              <a:buSzPts val="2800"/>
              <a:buNone/>
              <a:defRPr sz="2800"/>
            </a:lvl3pPr>
            <a:lvl4pPr lvl="3" algn="ctr" rtl="0">
              <a:lnSpc>
                <a:spcPct val="100000"/>
              </a:lnSpc>
              <a:spcBef>
                <a:spcPts val="360"/>
              </a:spcBef>
              <a:spcAft>
                <a:spcPts val="0"/>
              </a:spcAft>
              <a:buSzPts val="2800"/>
              <a:buNone/>
              <a:defRPr sz="2800"/>
            </a:lvl4pPr>
            <a:lvl5pPr lvl="4" algn="ctr" rtl="0">
              <a:lnSpc>
                <a:spcPct val="100000"/>
              </a:lnSpc>
              <a:spcBef>
                <a:spcPts val="360"/>
              </a:spcBef>
              <a:spcAft>
                <a:spcPts val="0"/>
              </a:spcAft>
              <a:buSzPts val="2800"/>
              <a:buNone/>
              <a:defRPr sz="2800"/>
            </a:lvl5pPr>
            <a:lvl6pPr lvl="5" algn="ctr" rtl="0">
              <a:lnSpc>
                <a:spcPct val="100000"/>
              </a:lnSpc>
              <a:spcBef>
                <a:spcPts val="360"/>
              </a:spcBef>
              <a:spcAft>
                <a:spcPts val="0"/>
              </a:spcAft>
              <a:buSzPts val="2800"/>
              <a:buNone/>
              <a:defRPr sz="2800"/>
            </a:lvl6pPr>
            <a:lvl7pPr lvl="6" algn="ctr" rtl="0">
              <a:lnSpc>
                <a:spcPct val="100000"/>
              </a:lnSpc>
              <a:spcBef>
                <a:spcPts val="360"/>
              </a:spcBef>
              <a:spcAft>
                <a:spcPts val="0"/>
              </a:spcAft>
              <a:buSzPts val="2800"/>
              <a:buNone/>
              <a:defRPr sz="2800"/>
            </a:lvl7pPr>
            <a:lvl8pPr lvl="7" algn="ctr" rtl="0">
              <a:lnSpc>
                <a:spcPct val="100000"/>
              </a:lnSpc>
              <a:spcBef>
                <a:spcPts val="360"/>
              </a:spcBef>
              <a:spcAft>
                <a:spcPts val="0"/>
              </a:spcAft>
              <a:buSzPts val="2800"/>
              <a:buNone/>
              <a:defRPr sz="2800"/>
            </a:lvl8pPr>
            <a:lvl9pPr lvl="8" algn="ctr" rtl="0">
              <a:lnSpc>
                <a:spcPct val="100000"/>
              </a:lnSpc>
              <a:spcBef>
                <a:spcPts val="360"/>
              </a:spcBef>
              <a:spcAft>
                <a:spcPts val="0"/>
              </a:spcAft>
              <a:buSzPts val="2800"/>
              <a:buNone/>
              <a:defRPr sz="2800"/>
            </a:lvl9pPr>
          </a:lstStyle>
          <a:p>
            <a:endParaRPr/>
          </a:p>
        </p:txBody>
      </p:sp>
      <p:sp>
        <p:nvSpPr>
          <p:cNvPr id="388" name="Google Shape;38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7098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3025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2202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725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Slide-Green">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4813"/>
            <a:ext cx="9144000" cy="1704975"/>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id="{5EF797F9-CDF7-DF40-94AA-8F7EB27CC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0035" y="580264"/>
            <a:ext cx="3893177" cy="1301114"/>
          </a:xfrm>
          <a:prstGeom prst="rect">
            <a:avLst/>
          </a:prstGeom>
        </p:spPr>
      </p:pic>
      <p:sp>
        <p:nvSpPr>
          <p:cNvPr id="2" name="Title 1"/>
          <p:cNvSpPr>
            <a:spLocks noGrp="1"/>
          </p:cNvSpPr>
          <p:nvPr>
            <p:ph type="ctrTitle"/>
          </p:nvPr>
        </p:nvSpPr>
        <p:spPr>
          <a:xfrm>
            <a:off x="1870035" y="2289358"/>
            <a:ext cx="5502315" cy="1711142"/>
          </a:xfrm>
          <a:prstGeom prst="rect">
            <a:avLst/>
          </a:prstGeom>
        </p:spPr>
        <p:txBody>
          <a:bodyPr lIns="0" tIns="0" rIns="0" bIns="0" anchor="t">
            <a:spAutoFit/>
          </a:bodyPr>
          <a:lstStyle>
            <a:lvl1pPr algn="l">
              <a:defRPr lang="en-US" sz="4050" b="1" i="0" kern="1200" cap="all" spc="75" baseline="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1870473" y="4298075"/>
            <a:ext cx="5501878" cy="276999"/>
          </a:xfrm>
        </p:spPr>
        <p:txBody>
          <a:bodyPr lIns="0" tIns="0" rIns="0" bIns="0">
            <a:spAutoFit/>
          </a:bodyPr>
          <a:lstStyle>
            <a:lvl1pPr marL="0" indent="0">
              <a:buNone/>
              <a:defRPr sz="1800">
                <a:solidFill>
                  <a:schemeClr val="tx1"/>
                </a:solidFill>
              </a:defRPr>
            </a:lvl1pPr>
            <a:lvl2pPr marL="171450" indent="0">
              <a:buNone/>
              <a:defRPr>
                <a:solidFill>
                  <a:schemeClr val="bg1"/>
                </a:solidFill>
              </a:defRPr>
            </a:lvl2pPr>
            <a:lvl3pPr marL="342900" indent="0">
              <a:buNone/>
              <a:defRPr>
                <a:solidFill>
                  <a:schemeClr val="bg1"/>
                </a:solidFill>
              </a:defRPr>
            </a:lvl3pPr>
            <a:lvl4pPr marL="514350" indent="0">
              <a:buNone/>
              <a:defRPr>
                <a:solidFill>
                  <a:schemeClr val="bg1"/>
                </a:solidFill>
              </a:defRPr>
            </a:lvl4pPr>
            <a:lvl5pPr marL="685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783460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Divider_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4813"/>
            <a:ext cx="8820150" cy="433387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742950" y="1895889"/>
            <a:ext cx="6000750" cy="498598"/>
          </a:xfrm>
        </p:spPr>
        <p:txBody>
          <a:bodyPr wrap="square" lIns="0" rIns="0" anchor="t" anchorCtr="0">
            <a:spAutoFit/>
          </a:bodyPr>
          <a:lstStyle>
            <a:lvl1pPr>
              <a:defRPr sz="36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descr="eTeachNY logo">
            <a:extLst>
              <a:ext uri="{FF2B5EF4-FFF2-40B4-BE49-F238E27FC236}">
                <a16:creationId xmlns:a16="http://schemas.microsoft.com/office/drawing/2014/main" id="{466661B4-512D-1C40-A2B3-D0359226A936}"/>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 y="571500"/>
            <a:ext cx="2823573" cy="943649"/>
          </a:xfrm>
          <a:prstGeom prst="rect">
            <a:avLst/>
          </a:prstGeom>
        </p:spPr>
      </p:pic>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742950" y="2571750"/>
            <a:ext cx="6000750" cy="17145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93483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Divider_gree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404813"/>
            <a:ext cx="8820150" cy="433387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742950" y="1895889"/>
            <a:ext cx="6000750" cy="498598"/>
          </a:xfrm>
        </p:spPr>
        <p:txBody>
          <a:bodyPr wrap="square" lIns="0" rIns="0" anchor="t" anchorCtr="0">
            <a:spAutoFit/>
          </a:bodyPr>
          <a:lstStyle>
            <a:lvl1pPr>
              <a:defRPr sz="36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742950" y="2571750"/>
            <a:ext cx="6000750" cy="17145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TeachNY logo">
            <a:extLst>
              <a:ext uri="{FF2B5EF4-FFF2-40B4-BE49-F238E27FC236}">
                <a16:creationId xmlns:a16="http://schemas.microsoft.com/office/drawing/2014/main" id="{F318AA7C-2A1A-2D4B-8402-843C909772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2950" y="569214"/>
            <a:ext cx="2823573" cy="943648"/>
          </a:xfrm>
          <a:prstGeom prst="rect">
            <a:avLst/>
          </a:prstGeom>
        </p:spPr>
      </p:pic>
    </p:spTree>
    <p:extLst>
      <p:ext uri="{BB962C8B-B14F-4D97-AF65-F5344CB8AC3E}">
        <p14:creationId xmlns:p14="http://schemas.microsoft.com/office/powerpoint/2010/main" val="16963228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sid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p:nvSpPr>
        <p:spPr>
          <a:xfrm>
            <a:off x="0" y="0"/>
            <a:ext cx="9144000" cy="40005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1050"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8032892" cy="397764"/>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400050" y="1257301"/>
            <a:ext cx="8343900" cy="369332"/>
          </a:xfrm>
        </p:spPr>
        <p:txBody>
          <a:bodyPr lIns="0" tIns="0" rIns="0" bIns="0">
            <a:spAutoFit/>
          </a:bodyPr>
          <a:lstStyle>
            <a:lvl1pPr marL="0" indent="0">
              <a:buNone/>
              <a:defRPr sz="2400">
                <a:solidFill>
                  <a:schemeClr val="accent1"/>
                </a:solidFill>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400050" y="1885950"/>
            <a:ext cx="4000500" cy="24003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5CC799B7-F195-2D4E-B367-D4CF2D69278F}"/>
              </a:ext>
            </a:extLst>
          </p:cNvPr>
          <p:cNvSpPr>
            <a:spLocks noGrp="1"/>
          </p:cNvSpPr>
          <p:nvPr>
            <p:ph type="pic" sz="quarter" idx="12"/>
          </p:nvPr>
        </p:nvSpPr>
        <p:spPr>
          <a:xfrm>
            <a:off x="4743450" y="1885950"/>
            <a:ext cx="4000500" cy="2400300"/>
          </a:xfrm>
        </p:spPr>
        <p:txBody>
          <a:bodyPr/>
          <a:lstStyle>
            <a:lvl1pPr marL="0" indent="0">
              <a:buNone/>
              <a:defRPr/>
            </a:lvl1pPr>
          </a:lstStyle>
          <a:p>
            <a:r>
              <a:rPr lang="en-US"/>
              <a:t>Click icon to add picture</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400050" y="4343400"/>
            <a:ext cx="8343900" cy="276999"/>
          </a:xfrm>
        </p:spPr>
        <p:txBody>
          <a:bodyPr lIns="0" tIns="0" rIns="0" bIns="0">
            <a:spAutoFit/>
          </a:bodyPr>
          <a:lstStyle>
            <a:lvl1pPr marL="0" indent="0">
              <a:buNone/>
              <a:defRPr sz="1800">
                <a:solidFill>
                  <a:schemeClr val="accent3">
                    <a:lumMod val="75000"/>
                  </a:schemeClr>
                </a:solidFill>
              </a:defRPr>
            </a:lvl1pPr>
            <a:lvl2pPr marL="171450" indent="0">
              <a:buNone/>
              <a:defRPr>
                <a:solidFill>
                  <a:schemeClr val="accent3">
                    <a:lumMod val="75000"/>
                  </a:schemeClr>
                </a:solidFill>
              </a:defRPr>
            </a:lvl2pPr>
            <a:lvl3pPr marL="342900" indent="0">
              <a:buNone/>
              <a:defRPr>
                <a:solidFill>
                  <a:schemeClr val="accent3">
                    <a:lumMod val="75000"/>
                  </a:schemeClr>
                </a:solidFill>
              </a:defRPr>
            </a:lvl3pPr>
            <a:lvl4pPr marL="514350" indent="0">
              <a:buNone/>
              <a:defRPr>
                <a:solidFill>
                  <a:schemeClr val="accent3">
                    <a:lumMod val="75000"/>
                  </a:schemeClr>
                </a:solidFill>
              </a:defRPr>
            </a:lvl4pPr>
            <a:lvl5pPr marL="6858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557969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id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p:nvSpPr>
        <p:spPr>
          <a:xfrm>
            <a:off x="0" y="0"/>
            <a:ext cx="9144000" cy="40005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1050"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8032892" cy="397764"/>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400050" y="1257300"/>
            <a:ext cx="4000500" cy="461665"/>
          </a:xfrm>
          <a:solidFill>
            <a:schemeClr val="bg2">
              <a:lumMod val="75000"/>
            </a:schemeClr>
          </a:solidFill>
        </p:spPr>
        <p:txBody>
          <a:bodyPr wrap="square" lIns="91440" tIns="91440" rIns="91440" bIns="91440">
            <a:spAutoFit/>
          </a:bodyPr>
          <a:lstStyle>
            <a:lvl1pPr marL="0" indent="0">
              <a:buNone/>
              <a:defRPr sz="1800">
                <a:solidFill>
                  <a:schemeClr val="bg1"/>
                </a:solidFill>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400050" y="1885950"/>
            <a:ext cx="4000500" cy="24003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Content Placeholder 4">
            <a:extLst>
              <a:ext uri="{FF2B5EF4-FFF2-40B4-BE49-F238E27FC236}">
                <a16:creationId xmlns:a16="http://schemas.microsoft.com/office/drawing/2014/main" id="{29160FD5-EF08-1941-8BD6-DBC4BB4D47B0}"/>
              </a:ext>
            </a:extLst>
          </p:cNvPr>
          <p:cNvSpPr>
            <a:spLocks noGrp="1"/>
          </p:cNvSpPr>
          <p:nvPr>
            <p:ph sz="quarter" idx="15"/>
          </p:nvPr>
        </p:nvSpPr>
        <p:spPr>
          <a:xfrm>
            <a:off x="4743450" y="1257300"/>
            <a:ext cx="4000500" cy="415529"/>
          </a:xfrm>
          <a:solidFill>
            <a:schemeClr val="tx2"/>
          </a:solidFill>
        </p:spPr>
        <p:txBody>
          <a:bodyPr lIns="91440" tIns="91440" rIns="91440" bIns="91440"/>
          <a:lstStyle>
            <a:lvl1pPr marL="0" indent="0">
              <a:buNone/>
              <a:defRPr lang="en-US" sz="1800" kern="1200" dirty="0" smtClean="0">
                <a:solidFill>
                  <a:schemeClr val="bg1"/>
                </a:solidFill>
                <a:latin typeface="+mn-lt"/>
                <a:ea typeface="+mn-ea"/>
                <a:cs typeface="+mn-cs"/>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5513FB11-CA72-1A42-A2B9-7B29E5DBF60C}"/>
              </a:ext>
            </a:extLst>
          </p:cNvPr>
          <p:cNvSpPr>
            <a:spLocks noGrp="1"/>
          </p:cNvSpPr>
          <p:nvPr>
            <p:ph sz="quarter" idx="16"/>
          </p:nvPr>
        </p:nvSpPr>
        <p:spPr>
          <a:xfrm>
            <a:off x="4743450" y="1885950"/>
            <a:ext cx="40005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BE227796-E559-3D4F-8F35-61DCC8F7BE5C}"/>
              </a:ext>
            </a:extLst>
          </p:cNvPr>
          <p:cNvSpPr>
            <a:spLocks noGrp="1"/>
          </p:cNvSpPr>
          <p:nvPr>
            <p:ph sz="quarter" idx="17"/>
          </p:nvPr>
        </p:nvSpPr>
        <p:spPr>
          <a:xfrm>
            <a:off x="400050" y="4343400"/>
            <a:ext cx="8343900" cy="276999"/>
          </a:xfrm>
        </p:spPr>
        <p:txBody>
          <a:bodyPr lIns="0" tIns="0" rIns="0" bIns="0">
            <a:spAutoFit/>
          </a:bodyPr>
          <a:lstStyle>
            <a:lvl1pPr marL="0" indent="0">
              <a:buNone/>
              <a:defRPr sz="1800">
                <a:solidFill>
                  <a:schemeClr val="accent3">
                    <a:lumMod val="75000"/>
                  </a:schemeClr>
                </a:solidFill>
              </a:defRPr>
            </a:lvl1pPr>
            <a:lvl2pPr marL="171450" indent="0">
              <a:buNone/>
              <a:defRPr>
                <a:solidFill>
                  <a:schemeClr val="accent3">
                    <a:lumMod val="75000"/>
                  </a:schemeClr>
                </a:solidFill>
              </a:defRPr>
            </a:lvl2pPr>
            <a:lvl3pPr marL="342900" indent="0">
              <a:buNone/>
              <a:defRPr>
                <a:solidFill>
                  <a:schemeClr val="accent3">
                    <a:lumMod val="75000"/>
                  </a:schemeClr>
                </a:solidFill>
              </a:defRPr>
            </a:lvl3pPr>
            <a:lvl4pPr marL="514350" indent="0">
              <a:buNone/>
              <a:defRPr>
                <a:solidFill>
                  <a:schemeClr val="accent3">
                    <a:lumMod val="75000"/>
                  </a:schemeClr>
                </a:solidFill>
              </a:defRPr>
            </a:lvl4pPr>
            <a:lvl5pPr marL="6858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03600231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side-ContentWith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p:nvSpPr>
        <p:spPr>
          <a:xfrm>
            <a:off x="0" y="0"/>
            <a:ext cx="9144000" cy="40005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1050"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8032892" cy="397764"/>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400050" y="1257301"/>
            <a:ext cx="4514850" cy="369332"/>
          </a:xfrm>
        </p:spPr>
        <p:txBody>
          <a:bodyPr wrap="square" lIns="0" tIns="0" rIns="0" bIns="0">
            <a:spAutoFit/>
          </a:bodyPr>
          <a:lstStyle>
            <a:lvl1pPr marL="0" indent="0">
              <a:buNone/>
              <a:defRPr sz="2400">
                <a:solidFill>
                  <a:schemeClr val="accent1"/>
                </a:solidFill>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400050" y="1885950"/>
            <a:ext cx="4514850" cy="24003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Content Placeholder 14">
            <a:extLst>
              <a:ext uri="{FF2B5EF4-FFF2-40B4-BE49-F238E27FC236}">
                <a16:creationId xmlns:a16="http://schemas.microsoft.com/office/drawing/2014/main" id="{BA030B6C-4DC5-8040-9357-642BF9EDF85C}"/>
              </a:ext>
            </a:extLst>
          </p:cNvPr>
          <p:cNvSpPr>
            <a:spLocks noGrp="1"/>
          </p:cNvSpPr>
          <p:nvPr>
            <p:ph sz="quarter" idx="15"/>
          </p:nvPr>
        </p:nvSpPr>
        <p:spPr>
          <a:xfrm>
            <a:off x="5429250" y="1257300"/>
            <a:ext cx="3314700" cy="3314700"/>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14F166FD-7F84-F047-853C-ED98F7DD9E1C}"/>
              </a:ext>
            </a:extLst>
          </p:cNvPr>
          <p:cNvSpPr>
            <a:spLocks noGrp="1"/>
          </p:cNvSpPr>
          <p:nvPr>
            <p:ph sz="quarter" idx="17"/>
          </p:nvPr>
        </p:nvSpPr>
        <p:spPr>
          <a:xfrm>
            <a:off x="400050" y="4343400"/>
            <a:ext cx="4514850" cy="276999"/>
          </a:xfrm>
        </p:spPr>
        <p:txBody>
          <a:bodyPr wrap="square" lIns="0" tIns="0" rIns="0" bIns="0">
            <a:spAutoFit/>
          </a:bodyPr>
          <a:lstStyle>
            <a:lvl1pPr marL="0" indent="0">
              <a:buNone/>
              <a:defRPr sz="1800">
                <a:solidFill>
                  <a:schemeClr val="accent3">
                    <a:lumMod val="75000"/>
                  </a:schemeClr>
                </a:solidFill>
              </a:defRPr>
            </a:lvl1pPr>
            <a:lvl2pPr marL="171450" indent="0">
              <a:buNone/>
              <a:defRPr>
                <a:solidFill>
                  <a:schemeClr val="accent3">
                    <a:lumMod val="75000"/>
                  </a:schemeClr>
                </a:solidFill>
              </a:defRPr>
            </a:lvl2pPr>
            <a:lvl3pPr marL="342900" indent="0">
              <a:buNone/>
              <a:defRPr>
                <a:solidFill>
                  <a:schemeClr val="accent3">
                    <a:lumMod val="75000"/>
                  </a:schemeClr>
                </a:solidFill>
              </a:defRPr>
            </a:lvl3pPr>
            <a:lvl4pPr marL="514350" indent="0">
              <a:buNone/>
              <a:defRPr>
                <a:solidFill>
                  <a:schemeClr val="accent3">
                    <a:lumMod val="75000"/>
                  </a:schemeClr>
                </a:solidFill>
              </a:defRPr>
            </a:lvl4pPr>
            <a:lvl5pPr marL="6858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10719824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side_ImageWithSideba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4E8734-F529-EC40-82F1-2814A6EF7E87}"/>
              </a:ext>
            </a:extLst>
          </p:cNvPr>
          <p:cNvSpPr>
            <a:spLocks noGrp="1"/>
          </p:cNvSpPr>
          <p:nvPr>
            <p:ph type="pic" sz="quarter" idx="15" hasCustomPrompt="1"/>
          </p:nvPr>
        </p:nvSpPr>
        <p:spPr>
          <a:xfrm>
            <a:off x="0" y="400050"/>
            <a:ext cx="9144000" cy="4743450"/>
          </a:xfrm>
        </p:spPr>
        <p:txBody>
          <a:bodyPr/>
          <a:lstStyle>
            <a:lvl1pPr marL="0" indent="0">
              <a:buNone/>
              <a:defRPr/>
            </a:lvl1pPr>
          </a:lstStyle>
          <a:p>
            <a:r>
              <a:rPr lang="en-US" dirty="0"/>
              <a:t>Insert Image</a:t>
            </a: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5429250" y="797814"/>
            <a:ext cx="3314700" cy="1217885"/>
          </a:xfrm>
          <a:solidFill>
            <a:srgbClr val="2379B8"/>
          </a:solidFill>
        </p:spPr>
        <p:txBody>
          <a:bodyPr lIns="274320" tIns="274320" rIns="274320" bIns="274320">
            <a:normAutofit/>
          </a:bodyPr>
          <a:lstStyle>
            <a:lvl1pPr>
              <a:defRPr>
                <a:solidFill>
                  <a:schemeClr val="bg1"/>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429250" y="2015698"/>
            <a:ext cx="3314700" cy="2556302"/>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p:nvSpPr>
        <p:spPr>
          <a:xfrm>
            <a:off x="0" y="0"/>
            <a:ext cx="9144000" cy="40005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1050"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8032892" cy="397764"/>
          </a:xfrm>
          <a:prstGeom prst="rect">
            <a:avLst/>
          </a:prstGeom>
          <a:effectLst>
            <a:outerShdw blurRad="50800" dist="38100" dir="2700000" algn="tl" rotWithShape="0">
              <a:prstClr val="black">
                <a:alpha val="40000"/>
              </a:prstClr>
            </a:outerShdw>
          </a:effectLst>
        </p:spPr>
      </p:pic>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49965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Inside_FeaturedConten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p:nvSpPr>
        <p:spPr>
          <a:xfrm>
            <a:off x="400049" y="0"/>
            <a:ext cx="4171951" cy="47434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1050" noProof="0" dirty="0">
              <a:solidFill>
                <a:srgbClr val="4EA848"/>
              </a:solidFill>
              <a:highlight>
                <a:srgbClr val="4EA848"/>
              </a:highlight>
            </a:endParaRP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742951" y="857250"/>
            <a:ext cx="3486150" cy="2400300"/>
          </a:xfrm>
          <a:noFill/>
        </p:spPr>
        <p:txBody>
          <a:bodyPr lIns="0" rIns="0">
            <a:noAutofit/>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400550" cy="397764"/>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742951" y="3347704"/>
            <a:ext cx="3486150" cy="646331"/>
          </a:xfrm>
        </p:spPr>
        <p:txBody>
          <a:bodyPr wrap="square" lIns="0" tIns="0" rIns="0" bIns="0">
            <a:spAutoFit/>
          </a:bodyPr>
          <a:lstStyle>
            <a:lvl1pPr marL="0" indent="0" algn="ctr">
              <a:buNone/>
              <a:defRPr sz="2100">
                <a:solidFill>
                  <a:schemeClr val="tx1"/>
                </a:solidFill>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4743450" y="857250"/>
            <a:ext cx="4000500" cy="3429000"/>
          </a:xfrm>
        </p:spPr>
        <p:txBody>
          <a:bodyPr lIns="0" tIns="0" rIns="0" bIns="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4743450" y="4348370"/>
            <a:ext cx="4000500" cy="276999"/>
          </a:xfrm>
        </p:spPr>
        <p:txBody>
          <a:bodyPr wrap="square" lIns="0" tIns="0" rIns="0" bIns="0">
            <a:spAutoFit/>
          </a:bodyPr>
          <a:lstStyle>
            <a:lvl1pPr marL="0" indent="0">
              <a:buNone/>
              <a:defRPr sz="1800">
                <a:solidFill>
                  <a:schemeClr val="bg2">
                    <a:lumMod val="60000"/>
                    <a:lumOff val="40000"/>
                  </a:schemeClr>
                </a:solidFill>
              </a:defRPr>
            </a:lvl1pPr>
            <a:lvl2pPr marL="171450" indent="0">
              <a:buNone/>
              <a:defRPr>
                <a:solidFill>
                  <a:schemeClr val="accent3">
                    <a:lumMod val="75000"/>
                  </a:schemeClr>
                </a:solidFill>
              </a:defRPr>
            </a:lvl2pPr>
            <a:lvl3pPr marL="342900" indent="0">
              <a:buNone/>
              <a:defRPr>
                <a:solidFill>
                  <a:schemeClr val="accent3">
                    <a:lumMod val="75000"/>
                  </a:schemeClr>
                </a:solidFill>
              </a:defRPr>
            </a:lvl3pPr>
            <a:lvl4pPr marL="514350" indent="0">
              <a:buNone/>
              <a:defRPr>
                <a:solidFill>
                  <a:schemeClr val="accent3">
                    <a:lumMod val="75000"/>
                  </a:schemeClr>
                </a:solidFill>
              </a:defRPr>
            </a:lvl4pPr>
            <a:lvl5pPr marL="6858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39029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050" y="1257301"/>
            <a:ext cx="8343900" cy="348614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9CD558A3-5780-2041-9181-C06AF9776660}"/>
              </a:ext>
            </a:extLst>
          </p:cNvPr>
          <p:cNvSpPr>
            <a:spLocks noGrp="1"/>
          </p:cNvSpPr>
          <p:nvPr>
            <p:ph type="title"/>
          </p:nvPr>
        </p:nvSpPr>
        <p:spPr>
          <a:xfrm>
            <a:off x="0" y="400051"/>
            <a:ext cx="9144000" cy="685800"/>
          </a:xfrm>
          <a:prstGeom prst="rect">
            <a:avLst/>
          </a:prstGeom>
        </p:spPr>
        <p:txBody>
          <a:bodyPr vert="horz" lIns="548640" tIns="0" rIns="548640" bIns="0" rtlCol="0" anchor="ctr">
            <a:norm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124C2941-FB60-B243-B458-C1E9CDB8CDAE}"/>
              </a:ext>
            </a:extLst>
          </p:cNvPr>
          <p:cNvSpPr>
            <a:spLocks noGrp="1"/>
          </p:cNvSpPr>
          <p:nvPr>
            <p:ph type="sldNum" sz="quarter" idx="4"/>
          </p:nvPr>
        </p:nvSpPr>
        <p:spPr>
          <a:xfrm>
            <a:off x="400050" y="4857751"/>
            <a:ext cx="285750" cy="171450"/>
          </a:xfrm>
          <a:prstGeom prst="rect">
            <a:avLst/>
          </a:prstGeom>
        </p:spPr>
        <p:txBody>
          <a:bodyPr vert="horz" lIns="0" tIns="0" rIns="0" bIns="0" rtlCol="0" anchor="t" anchorCtr="0"/>
          <a:lstStyle>
            <a:lvl1pPr algn="l">
              <a:defRPr sz="75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67384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ransition>
    <p:fade thruBlk="1"/>
  </p:transition>
  <p:hf hdr="0" ftr="0" dt="0"/>
  <p:txStyles>
    <p:titleStyle>
      <a:lvl1pPr algn="l" defTabSz="685800" rtl="0" eaLnBrk="1" latinLnBrk="0" hangingPunct="1">
        <a:lnSpc>
          <a:spcPct val="90000"/>
        </a:lnSpc>
        <a:spcBef>
          <a:spcPct val="0"/>
        </a:spcBef>
        <a:buNone/>
        <a:defRPr lang="en-US" sz="3000" b="0" kern="1200" cap="none" spc="0" baseline="0" dirty="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450"/>
        </a:spcBef>
        <a:spcAft>
          <a:spcPts val="450"/>
        </a:spcAft>
        <a:buClr>
          <a:schemeClr val="bg2">
            <a:lumMod val="75000"/>
          </a:schemeClr>
        </a:buClr>
        <a:buSzPct val="100000"/>
        <a:buFont typeface="Wingdings" pitchFamily="2" charset="2"/>
        <a:buChar char="§"/>
        <a:defRPr lang="en-US" sz="2100" kern="1200" dirty="0">
          <a:solidFill>
            <a:schemeClr val="tx1"/>
          </a:solidFill>
          <a:latin typeface="+mn-lt"/>
          <a:ea typeface="+mn-ea"/>
          <a:cs typeface="+mn-cs"/>
        </a:defRPr>
      </a:lvl1pPr>
      <a:lvl2pPr marL="342900" indent="-171450" algn="l" defTabSz="685800" rtl="0" eaLnBrk="1" latinLnBrk="0" hangingPunct="1">
        <a:lnSpc>
          <a:spcPct val="100000"/>
        </a:lnSpc>
        <a:spcBef>
          <a:spcPts val="450"/>
        </a:spcBef>
        <a:spcAft>
          <a:spcPts val="450"/>
        </a:spcAft>
        <a:buClr>
          <a:schemeClr val="tx2"/>
        </a:buClr>
        <a:buFont typeface="Wingdings" pitchFamily="2" charset="2"/>
        <a:buChar char="§"/>
        <a:defRPr sz="1800" kern="1200">
          <a:solidFill>
            <a:schemeClr val="tx1"/>
          </a:solidFill>
          <a:latin typeface="+mn-lt"/>
          <a:ea typeface="+mn-ea"/>
          <a:cs typeface="+mn-cs"/>
        </a:defRPr>
      </a:lvl2pPr>
      <a:lvl3pPr marL="514350" indent="-171450" algn="l" defTabSz="685800" rtl="0" eaLnBrk="1" latinLnBrk="0" hangingPunct="1">
        <a:lnSpc>
          <a:spcPct val="100000"/>
        </a:lnSpc>
        <a:spcBef>
          <a:spcPts val="450"/>
        </a:spcBef>
        <a:spcAft>
          <a:spcPts val="450"/>
        </a:spcAft>
        <a:buClr>
          <a:schemeClr val="bg2">
            <a:lumMod val="75000"/>
          </a:schemeClr>
        </a:buClr>
        <a:buFont typeface="Wingdings" pitchFamily="2" charset="2"/>
        <a:buChar char="§"/>
        <a:defRPr sz="1500" kern="1200">
          <a:solidFill>
            <a:schemeClr val="tx1"/>
          </a:solidFill>
          <a:latin typeface="+mn-lt"/>
          <a:ea typeface="+mn-ea"/>
          <a:cs typeface="+mn-cs"/>
        </a:defRPr>
      </a:lvl3pPr>
      <a:lvl4pPr marL="685800" indent="-171450" algn="l" defTabSz="685800" rtl="0" eaLnBrk="1" latinLnBrk="0" hangingPunct="1">
        <a:lnSpc>
          <a:spcPct val="100000"/>
        </a:lnSpc>
        <a:spcBef>
          <a:spcPts val="450"/>
        </a:spcBef>
        <a:spcAft>
          <a:spcPts val="450"/>
        </a:spcAft>
        <a:buClr>
          <a:schemeClr val="tx2"/>
        </a:buClr>
        <a:buFont typeface="Wingdings" pitchFamily="2" charset="2"/>
        <a:buChar char="§"/>
        <a:defRPr sz="1200" kern="1200">
          <a:solidFill>
            <a:schemeClr val="tx1"/>
          </a:solidFill>
          <a:latin typeface="+mn-lt"/>
          <a:ea typeface="+mn-ea"/>
          <a:cs typeface="+mn-cs"/>
        </a:defRPr>
      </a:lvl4pPr>
      <a:lvl5pPr marL="857250" indent="-171450" algn="l" defTabSz="685800" rtl="0" eaLnBrk="1" latinLnBrk="0" hangingPunct="1">
        <a:lnSpc>
          <a:spcPct val="100000"/>
        </a:lnSpc>
        <a:spcBef>
          <a:spcPts val="450"/>
        </a:spcBef>
        <a:spcAft>
          <a:spcPts val="450"/>
        </a:spcAft>
        <a:buClr>
          <a:schemeClr val="bg2">
            <a:lumMod val="75000"/>
          </a:schemeClr>
        </a:buClr>
        <a:buFont typeface="Wingdings" pitchFamily="2"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www.youtube.com/watch?v=iN9bxt7Ll-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sDd-MZTCbz4"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Wa2H4r7RcFSh86BPsz4exgPgkW6IZ_gTpvAKC0uAu9k/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npr.org/2020/01/27/799925293/code-switch-cross-racial-relationship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74million.org/article/niemi-casel-is-updating-the-most-widely-recognized-definition-of-social-emotional-learning-heres-why-2/"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rc.casel.org/sel-as-a-lever-for-equity/equity-connections-to-sel-competencie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UPWrnBA2274&amp;list=PLM3PYurzmKsBDCoQ-eoqL9ODbppZ-3kbA"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presentation/d/1DXXD_Kn1vBnl0HWybXR8tgRTod0e0dkdtHTlQlDSSqk/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schoolguide.casel.org/resource/adult-sel-self-assessmen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ZT1zCK7aX4k"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hyperlink" Target="http://www.youtube.com/watch?v=ZT1zCK7aX4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6YqOdb0fWnRfbown4QTiOrGZdPnDlQ0bHZ0OD2KXFjI/edit?usp=sharin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schoolguide.casel.org/resource/three-signature-sel-practices-for-adult-learnin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jamboard.google.com/d/1cXId6pzYZhYjoywgErVLUxKgUGOXyuAPh0oNYQklfSM/edit?usp=sharin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n3pdoe1hfuE"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schoolguide.casel.org/rubric/"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virusanxiety.com/take-care"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hyperlink" Target="https://socialwork.buffalo.edu/resources/self-care-starter-kit/self-care-assessments-exercises/exercises-and-activities.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ascd.org/ascd-express/vol15/num13/5-strategies-for-teacher-self-care.aspx" TargetMode="External"/><Relationship Id="rId13" Type="http://schemas.openxmlformats.org/officeDocument/2006/relationships/image" Target="../media/image43.jpeg"/><Relationship Id="rId3" Type="http://schemas.openxmlformats.org/officeDocument/2006/relationships/hyperlink" Target="https://docs.google.com/presentation/d/1MP_zm0v2nx1b0E0jlA3Uy2euDEYLQz7sSoE4StTUuTg/edit?usp=sharing" TargetMode="External"/><Relationship Id="rId7" Type="http://schemas.openxmlformats.org/officeDocument/2006/relationships/hyperlink" Target="https://portal.ct.gov/-/media/SDE/COVID-19/CSDE_Healthy_Adults_Healthy_Schools.pdf" TargetMode="External"/><Relationship Id="rId12"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https://www.mentoring.org/wp-content/uploads/2020/03/MARCH_2015_Self_Care_Assessment.pdf" TargetMode="External"/><Relationship Id="rId11" Type="http://schemas.openxmlformats.org/officeDocument/2006/relationships/image" Target="../media/image41.jpeg"/><Relationship Id="rId5" Type="http://schemas.openxmlformats.org/officeDocument/2006/relationships/hyperlink" Target="https://positivepsychology.com/mindfulness-exercises-techniques-activities/" TargetMode="External"/><Relationship Id="rId10" Type="http://schemas.openxmlformats.org/officeDocument/2006/relationships/hyperlink" Target="http://www.youtube.com/watch?v=w0iVTQS8ftg" TargetMode="External"/><Relationship Id="rId4" Type="http://schemas.openxmlformats.org/officeDocument/2006/relationships/hyperlink" Target="https://www.futureme.org/" TargetMode="External"/><Relationship Id="rId9"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brightmorningteam.com/2021/02/episode-40-ask-me-anything-the-coaching-for-equity-edition-with-lori-cohen/" TargetMode="External"/><Relationship Id="rId7" Type="http://schemas.openxmlformats.org/officeDocument/2006/relationships/hyperlink" Target="https://podcasts.apple.com/us/podcast/the-educators-room-presents-the-teacher-self-care-podcast/id1447928063"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hyperlink" Target="https://open.spotify.com/episode/7K47gQF5Ruc7MAXxENq6jI" TargetMode="Externa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learn.ospi.k12.wa.u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case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10" name="Title 9">
            <a:extLst>
              <a:ext uri="{FF2B5EF4-FFF2-40B4-BE49-F238E27FC236}">
                <a16:creationId xmlns:a16="http://schemas.microsoft.com/office/drawing/2014/main" id="{ECE2E0DD-A889-834C-922B-15A3CF5C14CD}"/>
              </a:ext>
            </a:extLst>
          </p:cNvPr>
          <p:cNvSpPr>
            <a:spLocks noGrp="1"/>
          </p:cNvSpPr>
          <p:nvPr>
            <p:ph type="title"/>
          </p:nvPr>
        </p:nvSpPr>
        <p:spPr>
          <a:xfrm>
            <a:off x="-64008" y="-718671"/>
            <a:ext cx="3314700" cy="608943"/>
          </a:xfrm>
          <a:noFill/>
        </p:spPr>
        <p:txBody>
          <a:bodyPr>
            <a:normAutofit fontScale="90000"/>
          </a:bodyPr>
          <a:lstStyle/>
          <a:p>
            <a:r>
              <a:rPr lang="en-US" dirty="0"/>
              <a:t>Welcome</a:t>
            </a:r>
          </a:p>
        </p:txBody>
      </p:sp>
      <p:sp>
        <p:nvSpPr>
          <p:cNvPr id="476" name="Google Shape;476;p29"/>
          <p:cNvSpPr txBox="1">
            <a:spLocks noGrp="1"/>
          </p:cNvSpPr>
          <p:nvPr>
            <p:ph type="sldNum" sz="quarter"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dirty="0"/>
          </a:p>
        </p:txBody>
      </p:sp>
      <p:pic>
        <p:nvPicPr>
          <p:cNvPr id="477" name="Google Shape;477;p29">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4"/>
          <a:stretch/>
        </p:blipFill>
        <p:spPr>
          <a:xfrm>
            <a:off x="125730" y="1179576"/>
            <a:ext cx="5212080" cy="3200400"/>
          </a:xfrm>
          <a:prstGeom prst="rect">
            <a:avLst/>
          </a:prstGeom>
          <a:noFill/>
          <a:ln>
            <a:noFill/>
          </a:ln>
        </p:spPr>
      </p:pic>
      <p:sp>
        <p:nvSpPr>
          <p:cNvPr id="11" name="Content Placeholder 10">
            <a:extLst>
              <a:ext uri="{FF2B5EF4-FFF2-40B4-BE49-F238E27FC236}">
                <a16:creationId xmlns:a16="http://schemas.microsoft.com/office/drawing/2014/main" id="{63DFB075-1557-1A4D-85C2-94597F972BDC}"/>
              </a:ext>
            </a:extLst>
          </p:cNvPr>
          <p:cNvSpPr>
            <a:spLocks noGrp="1"/>
          </p:cNvSpPr>
          <p:nvPr>
            <p:ph sz="quarter" idx="11"/>
          </p:nvPr>
        </p:nvSpPr>
        <p:spPr>
          <a:xfrm>
            <a:off x="5429250" y="859536"/>
            <a:ext cx="3314700" cy="3621024"/>
          </a:xfrm>
        </p:spPr>
        <p:txBody>
          <a:bodyPr>
            <a:normAutofit/>
          </a:bodyPr>
          <a:lstStyle/>
          <a:p>
            <a:pPr marL="0" indent="0">
              <a:buNone/>
            </a:pPr>
            <a:r>
              <a:rPr lang="en-US" b="1" dirty="0"/>
              <a:t>As you arrive:</a:t>
            </a:r>
          </a:p>
          <a:p>
            <a:pPr marL="228600" indent="-228600">
              <a:buFont typeface="+mj-lt"/>
              <a:buAutoNum type="arabicPeriod"/>
            </a:pPr>
            <a:r>
              <a:rPr lang="en-US" sz="1800" dirty="0"/>
              <a:t>Prepare any materials that support your learning.</a:t>
            </a:r>
          </a:p>
          <a:p>
            <a:pPr marL="228600" indent="-228600">
              <a:buFont typeface="+mj-lt"/>
              <a:buAutoNum type="arabicPeriod"/>
            </a:pPr>
            <a:r>
              <a:rPr lang="en-US" sz="1800" dirty="0"/>
              <a:t>Introduce yourself in the Zoom Chat</a:t>
            </a:r>
          </a:p>
          <a:p>
            <a:pPr marL="445770"/>
            <a:r>
              <a:rPr lang="en-US" sz="1600" dirty="0"/>
              <a:t>Provide your name</a:t>
            </a:r>
          </a:p>
          <a:p>
            <a:pPr marL="445770"/>
            <a:r>
              <a:rPr lang="en-US" sz="1600" dirty="0"/>
              <a:t>School or organization representing, and role.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8"/>
          <p:cNvSpPr txBox="1">
            <a:spLocks noGrp="1"/>
          </p:cNvSpPr>
          <p:nvPr>
            <p:ph type="title"/>
          </p:nvPr>
        </p:nvSpPr>
        <p:spPr>
          <a:xfrm>
            <a:off x="1657350" y="2450862"/>
            <a:ext cx="5257800" cy="4154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Objective 1	</a:t>
            </a:r>
            <a:endParaRPr dirty="0"/>
          </a:p>
        </p:txBody>
      </p:sp>
      <p:sp>
        <p:nvSpPr>
          <p:cNvPr id="556" name="Google Shape;556;p38"/>
          <p:cNvSpPr txBox="1">
            <a:spLocks noGrp="1"/>
          </p:cNvSpPr>
          <p:nvPr>
            <p:ph type="sldNum" sz="quarter" idx="10"/>
          </p:nvPr>
        </p:nvSpPr>
        <p:spPr>
          <a:xfrm>
            <a:off x="296355" y="4857750"/>
            <a:ext cx="391802" cy="20444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555" name="Google Shape;555;p38"/>
          <p:cNvSpPr txBox="1">
            <a:spLocks noGrp="1"/>
          </p:cNvSpPr>
          <p:nvPr>
            <p:ph sz="quarter" idx="11"/>
          </p:nvPr>
        </p:nvSpPr>
        <p:spPr>
          <a:xfrm>
            <a:off x="1738067" y="2920541"/>
            <a:ext cx="5177083" cy="1937209"/>
          </a:xfrm>
          <a:prstGeom prst="rect">
            <a:avLst/>
          </a:prstGeom>
        </p:spPr>
        <p:txBody>
          <a:bodyPr spcFirstLastPara="1" wrap="square" lIns="0" tIns="0" rIns="0" bIns="0" anchor="t" anchorCtr="0">
            <a:noAutofit/>
          </a:bodyPr>
          <a:lstStyle/>
          <a:p>
            <a:pPr marL="228600" lvl="0" indent="-228600" algn="l" rtl="0">
              <a:spcBef>
                <a:spcPts val="600"/>
              </a:spcBef>
              <a:spcAft>
                <a:spcPts val="0"/>
              </a:spcAft>
              <a:buClr>
                <a:srgbClr val="000000"/>
              </a:buClr>
              <a:buFont typeface="+mj-lt"/>
              <a:buAutoNum type="arabicPeriod"/>
            </a:pPr>
            <a:r>
              <a:rPr lang="en" sz="1800" dirty="0">
                <a:solidFill>
                  <a:srgbClr val="000000"/>
                </a:solidFill>
              </a:rPr>
              <a:t>Examine how we as adults recognize our own </a:t>
            </a:r>
            <a:r>
              <a:rPr lang="en" sz="1800" b="1" dirty="0">
                <a:solidFill>
                  <a:srgbClr val="000000"/>
                </a:solidFill>
                <a:ea typeface="Lato"/>
                <a:cs typeface="Lato"/>
                <a:sym typeface="Lato"/>
              </a:rPr>
              <a:t>social awareness</a:t>
            </a:r>
            <a:r>
              <a:rPr lang="en" sz="1800" dirty="0">
                <a:solidFill>
                  <a:srgbClr val="000000"/>
                </a:solidFill>
              </a:rPr>
              <a:t> including; the abilities to understand the perspectives of and empathize with others, including those from diverse backgrounds, cultures, and contexts.</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13" name="Google Shape;563;p39">
            <a:extLst>
              <a:ext uri="{FF2B5EF4-FFF2-40B4-BE49-F238E27FC236}">
                <a16:creationId xmlns:a16="http://schemas.microsoft.com/office/drawing/2014/main" id="{EB27A42C-E4ED-6E45-B3C1-F38CEE099BB5}"/>
              </a:ext>
              <a:ext uri="{C183D7F6-B498-43B3-948B-1728B52AA6E4}">
                <adec:decorative xmlns:adec="http://schemas.microsoft.com/office/drawing/2017/decorative" val="1"/>
              </a:ext>
            </a:extLst>
          </p:cNvPr>
          <p:cNvPicPr preferRelativeResize="0">
            <a:picLocks noGrp="1"/>
          </p:cNvPicPr>
          <p:nvPr>
            <p:ph type="pic" sz="quarter" idx="12"/>
          </p:nvPr>
        </p:nvPicPr>
        <p:blipFill>
          <a:blip r:embed="rId3" cstate="screen">
            <a:alphaModFix/>
            <a:extLst>
              <a:ext uri="{28A0092B-C50C-407E-A947-70E740481C1C}">
                <a14:useLocalDpi xmlns:a14="http://schemas.microsoft.com/office/drawing/2010/main"/>
              </a:ext>
            </a:extLst>
          </a:blip>
          <a:srcRect/>
          <a:stretch>
            <a:fillRect/>
          </a:stretch>
        </p:blipFill>
        <p:spPr>
          <a:xfrm>
            <a:off x="3714035" y="1404594"/>
            <a:ext cx="5027629" cy="3016577"/>
          </a:xfrm>
          <a:prstGeom prst="rect">
            <a:avLst/>
          </a:prstGeom>
          <a:noFill/>
          <a:ln>
            <a:noFill/>
          </a:ln>
        </p:spPr>
      </p:pic>
      <p:pic>
        <p:nvPicPr>
          <p:cNvPr id="565" name="Google Shape;565;p39" descr="Looking for fun ways to engage your virtual team meetings? Or do you need an icebreaker for that online lesson? Then you're in the right place! In this video, I'll show you how to engage a virtual team.&#10;&#10;DOWNLOAD OUR FREE DIGITAL CONNECTION TOOLKIT: &#10;✅ https://weand.me/free &#10;This kit includes everything you need to make your next in-person or virtual meeting, workshop, or conference a success! You’ll find printable card decks for icebreakers and conversation starters. Directions for team building activities nobody will groan at. Virtual meeting tips and group games to keep your team engaged. Trust and communication strategies from our #1 Amazon Bestselling book. &#10;&#10;Key Moments in this Episode&#10;========================&#10;00:00 Intro &amp; Summary&#10;01:13 We Engage Cards&#10;01:40 Activity instructions&#10;03:26 Panic Picture activity&#10;04:44 Try again?&#10;05:56 What's next&#10;&#10;What To Watch Next:&#10;========================&#10;How to Engage a Virtual Team (Series)&#10;https://www.youtube.com/playlist?list=PLBasE1jaWznE8Mj70ZM5NiX8ZvLgfMWeu&#10;&#10;CARDS DECKS, BOOKS &amp; TOOLS&#10;========================&#10;✅ Get DIY Tools to make connection and engagement easy: &#10;https://weand.me/store/ &#10;&#10;WORK WITH CHAD&#10;========================&#10;✅ Book Chad Littlefield to speak at your next virtual or in-person event: &#10;https://weand.me/about-we/chad &#10;&#10;SHOP OUR TOOLS ON AMAZON:&#10;========================&#10;&#10;🧰 Connection Toolkit: &#10;      https://amzn.to/3fLGhk2&#10;&#10;🧰 We! Connect Cards Icebreaker Question Deck                &#10;      https://amzn.to/2Jkssgp&#10;🧰 We! Engage Cards Team Building Deck              &#10;      https://amzn.to/3lhOFZW&#10;🧰 Pocket Guide to Facilitating Human Connections              &#10;     https://amzn.to/2Vdl4pV&#10;🧰 Ask Powerful Questions (#1 Amazon Bestseller)&#10;    https://amzn.to/2KJ2Muw&#10;&#10;✏️  Drop your own tips, tools &amp; ideas in the COMMENTS section in order to build an open library of clever ideas related to this topic. &#10;&#10;========================&#10;Video produced by Nate Woodbury&#10;BeTheHeroStudios.com&#10;http://YouTube.com/c/NateWoodbury&#10;&#10;#ChadLittlefield&#10;#WeAndMe" title="How To Engage A Virtual Team | Panic Picture Activity">
            <a:hlinkClick r:id="rId4" tooltip="Link to YouTube video &quot;How to engage a virtual team&quot;"/>
          </p:cNvPr>
          <p:cNvPicPr preferRelativeResize="0"/>
          <p:nvPr/>
        </p:nvPicPr>
        <p:blipFill rotWithShape="1">
          <a:blip r:embed="rId5" cstate="screen">
            <a:alphaModFix/>
            <a:extLst>
              <a:ext uri="{28A0092B-C50C-407E-A947-70E740481C1C}">
                <a14:useLocalDpi xmlns:a14="http://schemas.microsoft.com/office/drawing/2010/main"/>
              </a:ext>
            </a:extLst>
          </a:blip>
          <a:srcRect r="-59"/>
          <a:stretch/>
        </p:blipFill>
        <p:spPr>
          <a:xfrm>
            <a:off x="402336" y="1874519"/>
            <a:ext cx="3847500" cy="2194560"/>
          </a:xfrm>
          <a:prstGeom prst="rect">
            <a:avLst/>
          </a:prstGeom>
          <a:noFill/>
          <a:ln>
            <a:noFill/>
          </a:ln>
        </p:spPr>
      </p:pic>
      <p:sp>
        <p:nvSpPr>
          <p:cNvPr id="2" name="Title 1">
            <a:extLst>
              <a:ext uri="{FF2B5EF4-FFF2-40B4-BE49-F238E27FC236}">
                <a16:creationId xmlns:a16="http://schemas.microsoft.com/office/drawing/2014/main" id="{2A8D30B9-F461-E048-B044-A04E499A3741}"/>
              </a:ext>
            </a:extLst>
          </p:cNvPr>
          <p:cNvSpPr>
            <a:spLocks noGrp="1"/>
          </p:cNvSpPr>
          <p:nvPr>
            <p:ph type="title"/>
          </p:nvPr>
        </p:nvSpPr>
        <p:spPr/>
        <p:txBody>
          <a:bodyPr>
            <a:normAutofit/>
          </a:bodyPr>
          <a:lstStyle/>
          <a:p>
            <a:r>
              <a:rPr lang="en-US" sz="3200" dirty="0">
                <a:ea typeface="Lato Light"/>
                <a:cs typeface="Lato Light"/>
                <a:sym typeface="Lato Light"/>
              </a:rPr>
              <a:t>What’s Your Memory or Story?</a:t>
            </a:r>
            <a:endParaRPr lang="en-US" dirty="0"/>
          </a:p>
        </p:txBody>
      </p:sp>
      <p:sp>
        <p:nvSpPr>
          <p:cNvPr id="561" name="Google Shape;561;p39"/>
          <p:cNvSpPr txBox="1">
            <a:spLocks noGrp="1"/>
          </p:cNvSpPr>
          <p:nvPr>
            <p:ph type="sldNum" sz="quarter" idx="14"/>
          </p:nvPr>
        </p:nvSpPr>
        <p:spPr>
          <a:xfrm>
            <a:off x="400049" y="4857750"/>
            <a:ext cx="335241" cy="18558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10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0"/>
        <p:cNvGrpSpPr/>
        <p:nvPr/>
      </p:nvGrpSpPr>
      <p:grpSpPr>
        <a:xfrm>
          <a:off x="0" y="0"/>
          <a:ext cx="0" cy="0"/>
          <a:chOff x="0" y="0"/>
          <a:chExt cx="0" cy="0"/>
        </a:xfrm>
      </p:grpSpPr>
      <p:sp>
        <p:nvSpPr>
          <p:cNvPr id="4" name="Title 3">
            <a:extLst>
              <a:ext uri="{FF2B5EF4-FFF2-40B4-BE49-F238E27FC236}">
                <a16:creationId xmlns:a16="http://schemas.microsoft.com/office/drawing/2014/main" id="{AC3EFA65-720D-C04B-8F47-29A1FA4AC94A}"/>
              </a:ext>
            </a:extLst>
          </p:cNvPr>
          <p:cNvSpPr>
            <a:spLocks noGrp="1"/>
          </p:cNvSpPr>
          <p:nvPr>
            <p:ph type="title"/>
          </p:nvPr>
        </p:nvSpPr>
        <p:spPr>
          <a:xfrm>
            <a:off x="0" y="-1103585"/>
            <a:ext cx="3314700" cy="933904"/>
          </a:xfrm>
          <a:noFill/>
        </p:spPr>
        <p:txBody>
          <a:bodyPr>
            <a:normAutofit fontScale="90000"/>
          </a:bodyPr>
          <a:lstStyle/>
          <a:p>
            <a:r>
              <a:rPr lang="en-US" dirty="0"/>
              <a:t>Quote</a:t>
            </a:r>
          </a:p>
        </p:txBody>
      </p:sp>
      <p:sp>
        <p:nvSpPr>
          <p:cNvPr id="5" name="Content Placeholder 4">
            <a:extLst>
              <a:ext uri="{FF2B5EF4-FFF2-40B4-BE49-F238E27FC236}">
                <a16:creationId xmlns:a16="http://schemas.microsoft.com/office/drawing/2014/main" id="{53435D8B-94B4-974A-9FB0-A39EFF44F55B}"/>
              </a:ext>
            </a:extLst>
          </p:cNvPr>
          <p:cNvSpPr>
            <a:spLocks noGrp="1"/>
          </p:cNvSpPr>
          <p:nvPr>
            <p:ph sz="quarter" idx="11"/>
          </p:nvPr>
        </p:nvSpPr>
        <p:spPr>
          <a:xfrm>
            <a:off x="3314700" y="3191695"/>
            <a:ext cx="5339105" cy="1436866"/>
          </a:xfrm>
        </p:spPr>
        <p:txBody>
          <a:bodyPr>
            <a:noAutofit/>
          </a:bodyPr>
          <a:lstStyle/>
          <a:p>
            <a:pPr marL="0" indent="0">
              <a:buNone/>
            </a:pPr>
            <a:r>
              <a:rPr lang="en-US" sz="1600" dirty="0">
                <a:solidFill>
                  <a:srgbClr val="FFFFFF"/>
                </a:solidFill>
                <a:ea typeface="Lato Light"/>
                <a:cs typeface="Lato Light"/>
                <a:sym typeface="Lato Light"/>
              </a:rPr>
              <a:t>Every memory makes me who I am right now, in this moment.  Good or bad, all experiences shape you. </a:t>
            </a:r>
          </a:p>
          <a:p>
            <a:pPr marL="0" indent="0">
              <a:buNone/>
            </a:pPr>
            <a:r>
              <a:rPr lang="en-US" sz="1600" dirty="0">
                <a:solidFill>
                  <a:srgbClr val="FFFFFF"/>
                </a:solidFill>
                <a:ea typeface="Lato Light"/>
                <a:cs typeface="Lato Light"/>
                <a:sym typeface="Lato Light"/>
              </a:rPr>
              <a:t>~ L.H. </a:t>
            </a:r>
            <a:r>
              <a:rPr lang="en-US" sz="1600" dirty="0" err="1">
                <a:solidFill>
                  <a:srgbClr val="FFFFFF"/>
                </a:solidFill>
                <a:ea typeface="Lato Light"/>
                <a:cs typeface="Lato Light"/>
                <a:sym typeface="Lato Light"/>
              </a:rPr>
              <a:t>Cosway</a:t>
            </a:r>
            <a:endParaRPr lang="en-US" sz="1600" dirty="0"/>
          </a:p>
        </p:txBody>
      </p:sp>
      <p:sp>
        <p:nvSpPr>
          <p:cNvPr id="571" name="Google Shape;571;p40"/>
          <p:cNvSpPr txBox="1">
            <a:spLocks noGrp="1"/>
          </p:cNvSpPr>
          <p:nvPr>
            <p:ph type="sldNum" sz="quarter" idx="14"/>
          </p:nvPr>
        </p:nvSpPr>
        <p:spPr>
          <a:xfrm>
            <a:off x="400050" y="4857751"/>
            <a:ext cx="308288" cy="171449"/>
          </a:xfrm>
          <a:prstGeom prst="rect">
            <a:avLst/>
          </a:prstGeom>
          <a:solidFill>
            <a:srgbClr val="2B3990"/>
          </a:solidFill>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12</a:t>
            </a:fld>
            <a:endParaRP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41"/>
          <p:cNvSpPr txBox="1">
            <a:spLocks noGrp="1"/>
          </p:cNvSpPr>
          <p:nvPr>
            <p:ph type="title"/>
          </p:nvPr>
        </p:nvSpPr>
        <p:spPr>
          <a:prstGeom prst="rect">
            <a:avLst/>
          </a:prstGeom>
        </p:spPr>
        <p:txBody>
          <a:bodyPr spcFirstLastPara="1" wrap="square" lIns="365760" tIns="34275" rIns="68575" bIns="34275" anchor="ctr" anchorCtr="0">
            <a:noAutofit/>
          </a:bodyPr>
          <a:lstStyle/>
          <a:p>
            <a:pPr marL="0" lvl="0" indent="0" algn="l" rtl="0">
              <a:spcBef>
                <a:spcPts val="0"/>
              </a:spcBef>
              <a:spcAft>
                <a:spcPts val="0"/>
              </a:spcAft>
              <a:buNone/>
            </a:pPr>
            <a:r>
              <a:rPr lang="en" dirty="0"/>
              <a:t>Trusted 10 Activity-Step 1</a:t>
            </a:r>
            <a:endParaRPr dirty="0"/>
          </a:p>
        </p:txBody>
      </p:sp>
      <p:sp>
        <p:nvSpPr>
          <p:cNvPr id="2" name="Content Placeholder 1">
            <a:extLst>
              <a:ext uri="{FF2B5EF4-FFF2-40B4-BE49-F238E27FC236}">
                <a16:creationId xmlns:a16="http://schemas.microsoft.com/office/drawing/2014/main" id="{B0E60AC4-B74B-464E-A38E-FA72A64D2C48}"/>
              </a:ext>
            </a:extLst>
          </p:cNvPr>
          <p:cNvSpPr>
            <a:spLocks noGrp="1"/>
          </p:cNvSpPr>
          <p:nvPr>
            <p:ph sz="quarter" idx="10"/>
          </p:nvPr>
        </p:nvSpPr>
        <p:spPr>
          <a:xfrm>
            <a:off x="400051" y="1257300"/>
            <a:ext cx="3351818" cy="415529"/>
          </a:xfrm>
        </p:spPr>
        <p:txBody>
          <a:bodyPr>
            <a:noAutofit/>
          </a:bodyPr>
          <a:lstStyle/>
          <a:p>
            <a:r>
              <a:rPr lang="en" b="1" dirty="0"/>
              <a:t>Topic</a:t>
            </a:r>
            <a:endParaRPr lang="en-US" dirty="0"/>
          </a:p>
        </p:txBody>
      </p:sp>
      <p:sp>
        <p:nvSpPr>
          <p:cNvPr id="3" name="Content Placeholder 2">
            <a:extLst>
              <a:ext uri="{FF2B5EF4-FFF2-40B4-BE49-F238E27FC236}">
                <a16:creationId xmlns:a16="http://schemas.microsoft.com/office/drawing/2014/main" id="{1090AB95-5CAF-6244-A115-B2FA5F7E5726}"/>
              </a:ext>
            </a:extLst>
          </p:cNvPr>
          <p:cNvSpPr>
            <a:spLocks noGrp="1"/>
          </p:cNvSpPr>
          <p:nvPr>
            <p:ph sz="quarter" idx="11"/>
          </p:nvPr>
        </p:nvSpPr>
        <p:spPr>
          <a:xfrm>
            <a:off x="400051" y="1753092"/>
            <a:ext cx="3351817" cy="2657476"/>
          </a:xfrm>
        </p:spPr>
        <p:txBody>
          <a:bodyPr>
            <a:noAutofit/>
          </a:bodyPr>
          <a:lstStyle/>
          <a:p>
            <a:pPr marL="0" lvl="0" indent="0">
              <a:spcBef>
                <a:spcPts val="0"/>
              </a:spcBef>
              <a:spcAft>
                <a:spcPts val="0"/>
              </a:spcAft>
              <a:buNone/>
            </a:pPr>
            <a:r>
              <a:rPr lang="en-US" sz="1400" dirty="0"/>
              <a:t>Define “</a:t>
            </a:r>
            <a:r>
              <a:rPr lang="en-US" sz="1400" b="1" dirty="0"/>
              <a:t>cultural humility”</a:t>
            </a:r>
          </a:p>
          <a:p>
            <a:pPr marL="228600" lvl="0" indent="-228600">
              <a:spcBef>
                <a:spcPts val="0"/>
              </a:spcBef>
              <a:spcAft>
                <a:spcPts val="600"/>
              </a:spcAft>
              <a:buSzPts val="1300"/>
            </a:pPr>
            <a:r>
              <a:rPr lang="en-US" sz="1300" dirty="0">
                <a:highlight>
                  <a:srgbClr val="FFFFFF"/>
                </a:highlight>
              </a:rPr>
              <a:t>Understanding that everyone has implicit bias</a:t>
            </a:r>
          </a:p>
          <a:p>
            <a:pPr marL="228600" lvl="0" indent="-228600">
              <a:spcBef>
                <a:spcPts val="0"/>
              </a:spcBef>
              <a:spcAft>
                <a:spcPts val="600"/>
              </a:spcAft>
              <a:buSzPts val="1300"/>
            </a:pPr>
            <a:r>
              <a:rPr lang="en-US" sz="1300" dirty="0">
                <a:highlight>
                  <a:srgbClr val="FFFFFF"/>
                </a:highlight>
              </a:rPr>
              <a:t>Other’s stories may be first (what were created our background from - movies, books, experiences)</a:t>
            </a:r>
          </a:p>
          <a:p>
            <a:pPr marL="228600" lvl="0" indent="-228600">
              <a:spcBef>
                <a:spcPts val="0"/>
              </a:spcBef>
              <a:spcAft>
                <a:spcPts val="600"/>
              </a:spcAft>
              <a:buSzPts val="1300"/>
            </a:pPr>
            <a:r>
              <a:rPr lang="en-US" sz="1300" dirty="0">
                <a:highlight>
                  <a:srgbClr val="FFFFFF"/>
                </a:highlight>
              </a:rPr>
              <a:t>But we need to realize we are more than one story</a:t>
            </a:r>
          </a:p>
          <a:p>
            <a:pPr marL="228600" lvl="0" indent="-228600">
              <a:spcBef>
                <a:spcPts val="0"/>
              </a:spcBef>
              <a:spcAft>
                <a:spcPts val="600"/>
              </a:spcAft>
              <a:buSzPts val="1300"/>
            </a:pPr>
            <a:r>
              <a:rPr lang="en-US" sz="1300" dirty="0">
                <a:highlight>
                  <a:srgbClr val="FFFFFF"/>
                </a:highlight>
              </a:rPr>
              <a:t>Importance of exposure to different perspectives</a:t>
            </a:r>
          </a:p>
          <a:p>
            <a:pPr marL="228600" lvl="0" indent="-228600">
              <a:spcBef>
                <a:spcPts val="0"/>
              </a:spcBef>
              <a:spcAft>
                <a:spcPts val="600"/>
              </a:spcAft>
              <a:buSzPts val="1300"/>
            </a:pPr>
            <a:r>
              <a:rPr lang="en-US" sz="1300" dirty="0">
                <a:highlight>
                  <a:srgbClr val="FFFFFF"/>
                </a:highlight>
              </a:rPr>
              <a:t>Everyone is vulnerable to implicit</a:t>
            </a:r>
            <a:r>
              <a:rPr lang="en-US" sz="1400" dirty="0">
                <a:highlight>
                  <a:srgbClr val="FFFFFF"/>
                </a:highlight>
              </a:rPr>
              <a:t> bias</a:t>
            </a:r>
            <a:endParaRPr lang="en-US" sz="1400" dirty="0"/>
          </a:p>
        </p:txBody>
      </p:sp>
      <p:sp>
        <p:nvSpPr>
          <p:cNvPr id="6" name="Content Placeholder 5">
            <a:extLst>
              <a:ext uri="{FF2B5EF4-FFF2-40B4-BE49-F238E27FC236}">
                <a16:creationId xmlns:a16="http://schemas.microsoft.com/office/drawing/2014/main" id="{F1649B86-C316-9445-9751-47FED87B9FC6}"/>
              </a:ext>
            </a:extLst>
          </p:cNvPr>
          <p:cNvSpPr>
            <a:spLocks noGrp="1"/>
          </p:cNvSpPr>
          <p:nvPr>
            <p:ph sz="quarter" idx="17"/>
          </p:nvPr>
        </p:nvSpPr>
        <p:spPr>
          <a:xfrm>
            <a:off x="400050" y="4582017"/>
            <a:ext cx="3351817" cy="275734"/>
          </a:xfrm>
        </p:spPr>
        <p:txBody>
          <a:bodyPr/>
          <a:lstStyle/>
          <a:p>
            <a:r>
              <a:rPr lang="en-US" sz="1200" dirty="0">
                <a:ea typeface="Lato"/>
                <a:cs typeface="Lato"/>
                <a:sym typeface="Lato"/>
              </a:rPr>
              <a:t>SEL Signature Practice - Engaging Strategies</a:t>
            </a:r>
          </a:p>
          <a:p>
            <a:endParaRPr lang="en-US" dirty="0"/>
          </a:p>
        </p:txBody>
      </p:sp>
      <p:sp>
        <p:nvSpPr>
          <p:cNvPr id="4" name="Content Placeholder 3">
            <a:extLst>
              <a:ext uri="{FF2B5EF4-FFF2-40B4-BE49-F238E27FC236}">
                <a16:creationId xmlns:a16="http://schemas.microsoft.com/office/drawing/2014/main" id="{834A1EF3-2746-A24D-8933-1D25FEF487C2}"/>
              </a:ext>
            </a:extLst>
          </p:cNvPr>
          <p:cNvSpPr>
            <a:spLocks noGrp="1"/>
          </p:cNvSpPr>
          <p:nvPr>
            <p:ph sz="quarter" idx="15"/>
          </p:nvPr>
        </p:nvSpPr>
        <p:spPr>
          <a:xfrm>
            <a:off x="3902697" y="1257300"/>
            <a:ext cx="4841253" cy="415529"/>
          </a:xfrm>
        </p:spPr>
        <p:txBody>
          <a:bodyPr>
            <a:noAutofit/>
          </a:bodyPr>
          <a:lstStyle/>
          <a:p>
            <a:r>
              <a:rPr lang="en-US" b="1" dirty="0"/>
              <a:t>Talking Points</a:t>
            </a:r>
            <a:endParaRPr lang="en-US" dirty="0"/>
          </a:p>
        </p:txBody>
      </p:sp>
      <p:sp>
        <p:nvSpPr>
          <p:cNvPr id="5" name="Content Placeholder 4">
            <a:extLst>
              <a:ext uri="{FF2B5EF4-FFF2-40B4-BE49-F238E27FC236}">
                <a16:creationId xmlns:a16="http://schemas.microsoft.com/office/drawing/2014/main" id="{E5D8226A-F7A8-0D4A-8E30-E9DF2397D46A}"/>
              </a:ext>
            </a:extLst>
          </p:cNvPr>
          <p:cNvSpPr>
            <a:spLocks noGrp="1"/>
          </p:cNvSpPr>
          <p:nvPr>
            <p:ph sz="quarter" idx="16"/>
          </p:nvPr>
        </p:nvSpPr>
        <p:spPr>
          <a:xfrm>
            <a:off x="3902697" y="1764604"/>
            <a:ext cx="4841253" cy="3093148"/>
          </a:xfrm>
        </p:spPr>
        <p:txBody>
          <a:bodyPr lIns="0" tIns="0" rIns="0" bIns="0">
            <a:noAutofit/>
          </a:bodyPr>
          <a:lstStyle/>
          <a:p>
            <a:pPr marL="228600" indent="-228600">
              <a:spcBef>
                <a:spcPts val="0"/>
              </a:spcBef>
              <a:spcAft>
                <a:spcPts val="300"/>
              </a:spcAft>
              <a:buSzPct val="110000"/>
            </a:pPr>
            <a:r>
              <a:rPr lang="en-US" sz="1000" dirty="0">
                <a:ea typeface="Calibri"/>
                <a:cs typeface="Calibri"/>
                <a:sym typeface="Calibri"/>
              </a:rPr>
              <a:t>For me, the gift of “cultural humility” is that I no longer carry the burden of feeling that I have to know everything about every culture that I may encounter in my work. </a:t>
            </a:r>
          </a:p>
          <a:p>
            <a:pPr marL="228600" indent="-228600">
              <a:spcBef>
                <a:spcPts val="0"/>
              </a:spcBef>
              <a:spcAft>
                <a:spcPts val="300"/>
              </a:spcAft>
              <a:buSzPct val="110000"/>
            </a:pPr>
            <a:r>
              <a:rPr lang="en-US" sz="1000" dirty="0">
                <a:ea typeface="Calibri"/>
                <a:cs typeface="Calibri"/>
                <a:sym typeface="Calibri"/>
              </a:rPr>
              <a:t>Fear about not knowing enough doesn’t need to impact my confidence and approach to someone from another culture. Cultural humility also invites me to check my assumptions (sometimes an outgrowth of knowledge) at the door.   </a:t>
            </a:r>
          </a:p>
          <a:p>
            <a:pPr marL="228600" indent="-228600">
              <a:spcBef>
                <a:spcPts val="0"/>
              </a:spcBef>
              <a:spcAft>
                <a:spcPts val="300"/>
              </a:spcAft>
              <a:buSzPct val="110000"/>
            </a:pPr>
            <a:r>
              <a:rPr lang="en-US" sz="1000" dirty="0">
                <a:ea typeface="Calibri"/>
                <a:cs typeface="Calibri"/>
                <a:sym typeface="Calibri"/>
              </a:rPr>
              <a:t>Rather, I can approach each relationship as a learner, open in my own spirit and inviting the individual to teach me.  </a:t>
            </a:r>
          </a:p>
          <a:p>
            <a:pPr marL="228600" indent="-228600">
              <a:spcBef>
                <a:spcPts val="0"/>
              </a:spcBef>
              <a:spcAft>
                <a:spcPts val="300"/>
              </a:spcAft>
              <a:buSzPct val="110000"/>
            </a:pPr>
            <a:r>
              <a:rPr lang="en-US" sz="1000" dirty="0">
                <a:ea typeface="Calibri"/>
                <a:cs typeface="Calibri"/>
                <a:sym typeface="Calibri"/>
              </a:rPr>
              <a:t>Becoming a learner in a helping relationship might even level the power imbalance a bit, empowering others to help me to understand the richness of her culture.  </a:t>
            </a:r>
          </a:p>
          <a:p>
            <a:pPr marL="228600" indent="-228600">
              <a:spcBef>
                <a:spcPts val="0"/>
              </a:spcBef>
              <a:spcAft>
                <a:spcPts val="300"/>
              </a:spcAft>
              <a:buSzPct val="110000"/>
            </a:pPr>
            <a:r>
              <a:rPr lang="en-US" sz="1000" dirty="0">
                <a:ea typeface="Calibri"/>
                <a:cs typeface="Calibri"/>
                <a:sym typeface="Calibri"/>
              </a:rPr>
              <a:t>In becoming a learner, I can see the individual, setting aside assumptions about her culture in order to encounter her unique experience.  Even if I am encountering a culture that is completely unfamiliar to me, I may effectively enter into relationship by bringing a humble spirit, a self reflective posture, and a high value for the experience of other. </a:t>
            </a:r>
          </a:p>
          <a:p>
            <a:pPr marL="228600" indent="-228600">
              <a:spcBef>
                <a:spcPts val="0"/>
              </a:spcBef>
              <a:spcAft>
                <a:spcPts val="300"/>
              </a:spcAft>
              <a:buSzPct val="110000"/>
            </a:pPr>
            <a:r>
              <a:rPr lang="en-US" sz="1000" dirty="0">
                <a:ea typeface="Calibri"/>
                <a:cs typeface="Calibri"/>
                <a:sym typeface="Calibri"/>
              </a:rPr>
              <a:t>So, can we be culturally humble without being culturally competent?  (good reflective question) - The answer is yes, which may open doors to other cultures and perspectives so we can build the competence </a:t>
            </a:r>
            <a:endParaRPr lang="en-US" sz="1000" dirty="0"/>
          </a:p>
          <a:p>
            <a:pPr marL="228600" indent="-228600"/>
            <a:endParaRPr lang="en-US" sz="1000" dirty="0"/>
          </a:p>
        </p:txBody>
      </p:sp>
      <p:sp>
        <p:nvSpPr>
          <p:cNvPr id="577" name="Google Shape;577;p41"/>
          <p:cNvSpPr txBox="1">
            <a:spLocks noGrp="1"/>
          </p:cNvSpPr>
          <p:nvPr>
            <p:ph type="sldNum" sz="quarter" idx="14"/>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2" name="Title 1">
            <a:extLst>
              <a:ext uri="{FF2B5EF4-FFF2-40B4-BE49-F238E27FC236}">
                <a16:creationId xmlns:a16="http://schemas.microsoft.com/office/drawing/2014/main" id="{FB96623C-A22B-5D42-8000-2BA20DE6D764}"/>
              </a:ext>
            </a:extLst>
          </p:cNvPr>
          <p:cNvSpPr>
            <a:spLocks noGrp="1"/>
          </p:cNvSpPr>
          <p:nvPr>
            <p:ph type="title"/>
          </p:nvPr>
        </p:nvSpPr>
        <p:spPr/>
        <p:txBody>
          <a:bodyPr/>
          <a:lstStyle/>
          <a:p>
            <a:r>
              <a:rPr lang="en-US" dirty="0"/>
              <a:t>Trusted 10 Activity-Step 2</a:t>
            </a:r>
          </a:p>
        </p:txBody>
      </p:sp>
      <p:sp>
        <p:nvSpPr>
          <p:cNvPr id="4" name="Content Placeholder 3">
            <a:extLst>
              <a:ext uri="{FF2B5EF4-FFF2-40B4-BE49-F238E27FC236}">
                <a16:creationId xmlns:a16="http://schemas.microsoft.com/office/drawing/2014/main" id="{12AE30B2-DDF2-F74A-92B7-604856D9D177}"/>
              </a:ext>
            </a:extLst>
          </p:cNvPr>
          <p:cNvSpPr>
            <a:spLocks noGrp="1"/>
          </p:cNvSpPr>
          <p:nvPr>
            <p:ph sz="quarter" idx="11"/>
          </p:nvPr>
        </p:nvSpPr>
        <p:spPr>
          <a:xfrm>
            <a:off x="400050" y="1257300"/>
            <a:ext cx="3851439" cy="2654824"/>
          </a:xfrm>
        </p:spPr>
        <p:txBody>
          <a:bodyPr>
            <a:noAutofit/>
          </a:bodyPr>
          <a:lstStyle/>
          <a:p>
            <a:pPr marL="0" lvl="0" indent="0">
              <a:lnSpc>
                <a:spcPts val="1600"/>
              </a:lnSpc>
              <a:spcBef>
                <a:spcPts val="0"/>
              </a:spcBef>
              <a:spcAft>
                <a:spcPts val="600"/>
              </a:spcAft>
              <a:buNone/>
            </a:pPr>
            <a:r>
              <a:rPr lang="en-US" sz="1400" dirty="0"/>
              <a:t>Three tenants of </a:t>
            </a:r>
            <a:r>
              <a:rPr lang="en-US" sz="1400" b="1" dirty="0"/>
              <a:t>cultural humility</a:t>
            </a:r>
            <a:r>
              <a:rPr lang="en-US" sz="1400" dirty="0"/>
              <a:t> and change. </a:t>
            </a:r>
          </a:p>
          <a:p>
            <a:pPr marL="0" lvl="0" indent="0">
              <a:lnSpc>
                <a:spcPts val="1600"/>
              </a:lnSpc>
              <a:spcBef>
                <a:spcPts val="0"/>
              </a:spcBef>
              <a:spcAft>
                <a:spcPts val="600"/>
              </a:spcAft>
              <a:buNone/>
            </a:pPr>
            <a:r>
              <a:rPr lang="en-US" sz="1400" dirty="0"/>
              <a:t>There are 3 tenets that guide the thinking, behavior and actions of individuals and institutions influencing interpersonal relationships as well as systems change. </a:t>
            </a:r>
          </a:p>
          <a:p>
            <a:pPr marL="0" lvl="0" indent="0">
              <a:lnSpc>
                <a:spcPts val="1600"/>
              </a:lnSpc>
              <a:spcBef>
                <a:spcPts val="0"/>
              </a:spcBef>
              <a:spcAft>
                <a:spcPts val="600"/>
              </a:spcAft>
              <a:buNone/>
            </a:pPr>
            <a:r>
              <a:rPr lang="en-US" sz="1400" dirty="0"/>
              <a:t>These principles are:</a:t>
            </a:r>
          </a:p>
          <a:p>
            <a:pPr marL="0" lvl="0" indent="0">
              <a:lnSpc>
                <a:spcPts val="1600"/>
              </a:lnSpc>
              <a:spcBef>
                <a:spcPts val="0"/>
              </a:spcBef>
              <a:spcAft>
                <a:spcPts val="600"/>
              </a:spcAft>
              <a:buNone/>
            </a:pPr>
            <a:r>
              <a:rPr lang="en-US" sz="1400" dirty="0"/>
              <a:t>1.  Lifelong learning and critical self-reflection</a:t>
            </a:r>
          </a:p>
          <a:p>
            <a:pPr marL="0" lvl="0" indent="0">
              <a:lnSpc>
                <a:spcPts val="1600"/>
              </a:lnSpc>
              <a:spcBef>
                <a:spcPts val="0"/>
              </a:spcBef>
              <a:spcAft>
                <a:spcPts val="600"/>
              </a:spcAft>
              <a:buNone/>
            </a:pPr>
            <a:r>
              <a:rPr lang="en-US" sz="1400" dirty="0"/>
              <a:t>2. Recognize and change power imbalances</a:t>
            </a:r>
          </a:p>
          <a:p>
            <a:pPr marL="0" lvl="0" indent="0">
              <a:lnSpc>
                <a:spcPts val="1600"/>
              </a:lnSpc>
              <a:spcBef>
                <a:spcPts val="0"/>
              </a:spcBef>
              <a:spcAft>
                <a:spcPts val="600"/>
              </a:spcAft>
              <a:buNone/>
            </a:pPr>
            <a:r>
              <a:rPr lang="en-US" sz="1400" dirty="0"/>
              <a:t>3. Institutional accountability</a:t>
            </a:r>
          </a:p>
          <a:p>
            <a:pPr>
              <a:lnSpc>
                <a:spcPts val="1600"/>
              </a:lnSpc>
              <a:spcAft>
                <a:spcPts val="600"/>
              </a:spcAft>
            </a:pPr>
            <a:endParaRPr lang="en-US" dirty="0"/>
          </a:p>
        </p:txBody>
      </p:sp>
      <p:sp>
        <p:nvSpPr>
          <p:cNvPr id="585" name="Google Shape;585;p42"/>
          <p:cNvSpPr txBox="1">
            <a:spLocks noGrp="1"/>
          </p:cNvSpPr>
          <p:nvPr>
            <p:ph type="sldNum" sz="quarter" idx="14"/>
          </p:nvPr>
        </p:nvSpPr>
        <p:spPr>
          <a:xfrm>
            <a:off x="400049" y="4857751"/>
            <a:ext cx="363521" cy="15730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6" name="Content Placeholder 5">
            <a:extLst>
              <a:ext uri="{FF2B5EF4-FFF2-40B4-BE49-F238E27FC236}">
                <a16:creationId xmlns:a16="http://schemas.microsoft.com/office/drawing/2014/main" id="{A38E090E-7CAD-3E47-8AB5-8D40BC776097}"/>
              </a:ext>
            </a:extLst>
          </p:cNvPr>
          <p:cNvSpPr>
            <a:spLocks noGrp="1"/>
          </p:cNvSpPr>
          <p:nvPr>
            <p:ph sz="quarter" idx="16"/>
          </p:nvPr>
        </p:nvSpPr>
        <p:spPr>
          <a:xfrm>
            <a:off x="4743450" y="1257299"/>
            <a:ext cx="4000500" cy="3600451"/>
          </a:xfrm>
        </p:spPr>
        <p:txBody>
          <a:bodyPr>
            <a:noAutofit/>
          </a:bodyPr>
          <a:lstStyle/>
          <a:p>
            <a:r>
              <a:rPr lang="en-US" sz="1400" dirty="0"/>
              <a:t>Critical Self-Reflection (First Tenant of Cultural Humility) - Ted Talk video –</a:t>
            </a:r>
          </a:p>
          <a:p>
            <a:endParaRPr lang="en-US" sz="1400" dirty="0"/>
          </a:p>
          <a:p>
            <a:endParaRPr lang="en-US" sz="1400" dirty="0"/>
          </a:p>
          <a:p>
            <a:endParaRPr lang="en-US" sz="1400" dirty="0"/>
          </a:p>
          <a:p>
            <a:endParaRPr lang="en-US" sz="1400" dirty="0"/>
          </a:p>
          <a:p>
            <a:pPr marL="0" indent="0">
              <a:buNone/>
            </a:pPr>
            <a:endParaRPr lang="en-US" sz="1400" dirty="0"/>
          </a:p>
          <a:p>
            <a:pPr marL="0" indent="0">
              <a:spcBef>
                <a:spcPts val="0"/>
              </a:spcBef>
              <a:spcAft>
                <a:spcPts val="0"/>
              </a:spcAft>
              <a:buNone/>
            </a:pPr>
            <a:endParaRPr lang="en-US" sz="1400" dirty="0"/>
          </a:p>
          <a:p>
            <a:r>
              <a:rPr lang="en-US" sz="1400" dirty="0"/>
              <a:t>Acknowledging that It’s ok that we don’t know everything, but we must still have an interest in learning (to break down the impact of our first story)</a:t>
            </a:r>
          </a:p>
          <a:p>
            <a:endParaRPr lang="en-US" dirty="0"/>
          </a:p>
        </p:txBody>
      </p:sp>
      <p:pic>
        <p:nvPicPr>
          <p:cNvPr id="587" name="Google Shape;587;p42" descr="YouTube video &quot;Excerpt of The Danger of a Single Story&quot;">
            <a:hlinkClick r:id="rId3" tooltip="Ted Talk Video-First Tenant of Cultural Humility"/>
          </p:cNvPr>
          <p:cNvPicPr preferRelativeResize="0"/>
          <p:nvPr/>
        </p:nvPicPr>
        <p:blipFill rotWithShape="1">
          <a:blip r:embed="rId4" cstate="screen">
            <a:alphaModFix/>
            <a:extLst>
              <a:ext uri="{28A0092B-C50C-407E-A947-70E740481C1C}">
                <a14:useLocalDpi xmlns:a14="http://schemas.microsoft.com/office/drawing/2010/main"/>
              </a:ext>
            </a:extLst>
          </a:blip>
          <a:srcRect r="-1252"/>
          <a:stretch/>
        </p:blipFill>
        <p:spPr>
          <a:xfrm>
            <a:off x="4966894" y="1757157"/>
            <a:ext cx="3264475" cy="19202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10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2" name="Title 1">
            <a:extLst>
              <a:ext uri="{FF2B5EF4-FFF2-40B4-BE49-F238E27FC236}">
                <a16:creationId xmlns:a16="http://schemas.microsoft.com/office/drawing/2014/main" id="{B689F428-511F-CC4B-A59A-C4FB35E1DCE8}"/>
              </a:ext>
            </a:extLst>
          </p:cNvPr>
          <p:cNvSpPr>
            <a:spLocks noGrp="1"/>
          </p:cNvSpPr>
          <p:nvPr>
            <p:ph type="title"/>
          </p:nvPr>
        </p:nvSpPr>
        <p:spPr/>
        <p:txBody>
          <a:bodyPr/>
          <a:lstStyle/>
          <a:p>
            <a:r>
              <a:rPr lang="en-US" dirty="0"/>
              <a:t>Trusted 10 Activity-Step 3</a:t>
            </a:r>
          </a:p>
        </p:txBody>
      </p:sp>
      <p:sp>
        <p:nvSpPr>
          <p:cNvPr id="4" name="Content Placeholder 3" descr="Google Doc of The Trusted 10">
            <a:extLst>
              <a:ext uri="{FF2B5EF4-FFF2-40B4-BE49-F238E27FC236}">
                <a16:creationId xmlns:a16="http://schemas.microsoft.com/office/drawing/2014/main" id="{2D650193-4C6C-704D-98A0-89BE6B030D6D}"/>
              </a:ext>
            </a:extLst>
          </p:cNvPr>
          <p:cNvSpPr>
            <a:spLocks noGrp="1"/>
          </p:cNvSpPr>
          <p:nvPr>
            <p:ph sz="quarter" idx="11"/>
          </p:nvPr>
        </p:nvSpPr>
        <p:spPr>
          <a:xfrm>
            <a:off x="400050" y="1323203"/>
            <a:ext cx="1654993" cy="2963047"/>
          </a:xfrm>
        </p:spPr>
        <p:txBody>
          <a:bodyPr>
            <a:normAutofit/>
          </a:bodyPr>
          <a:lstStyle/>
          <a:p>
            <a:pPr marL="0" lvl="0" indent="0">
              <a:spcBef>
                <a:spcPts val="0"/>
              </a:spcBef>
              <a:spcAft>
                <a:spcPts val="0"/>
              </a:spcAft>
              <a:buNone/>
            </a:pPr>
            <a:r>
              <a:rPr lang="en-US" sz="1600" u="sng" dirty="0">
                <a:solidFill>
                  <a:schemeClr val="hlink"/>
                </a:solidFill>
                <a:hlinkClick r:id="rId3"/>
              </a:rPr>
              <a:t>The Trusted 10</a:t>
            </a:r>
            <a:endParaRPr lang="en-US" sz="1600" dirty="0"/>
          </a:p>
        </p:txBody>
      </p:sp>
      <p:sp>
        <p:nvSpPr>
          <p:cNvPr id="592" name="Google Shape;592;p43"/>
          <p:cNvSpPr txBox="1">
            <a:spLocks noGrp="1"/>
          </p:cNvSpPr>
          <p:nvPr>
            <p:ph type="sldNum" sz="quarter" idx="14"/>
          </p:nvPr>
        </p:nvSpPr>
        <p:spPr>
          <a:xfrm>
            <a:off x="400050" y="4857751"/>
            <a:ext cx="297534" cy="17616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6" name="Content Placeholder 5">
            <a:extLst>
              <a:ext uri="{FF2B5EF4-FFF2-40B4-BE49-F238E27FC236}">
                <a16:creationId xmlns:a16="http://schemas.microsoft.com/office/drawing/2014/main" id="{5E82F6D9-59B4-EC44-B591-58FAF3B4D2D8}"/>
              </a:ext>
            </a:extLst>
          </p:cNvPr>
          <p:cNvSpPr>
            <a:spLocks noGrp="1"/>
          </p:cNvSpPr>
          <p:nvPr>
            <p:ph sz="quarter" idx="16"/>
          </p:nvPr>
        </p:nvSpPr>
        <p:spPr>
          <a:xfrm>
            <a:off x="2130459" y="1323203"/>
            <a:ext cx="6613492" cy="3097968"/>
          </a:xfrm>
        </p:spPr>
        <p:txBody>
          <a:bodyPr lIns="0" tIns="0" rIns="0" bIns="0" numCol="2" spcCol="182880">
            <a:noAutofit/>
          </a:bodyPr>
          <a:lstStyle/>
          <a:p>
            <a:pPr>
              <a:spcBef>
                <a:spcPts val="0"/>
              </a:spcBef>
              <a:spcAft>
                <a:spcPts val="600"/>
              </a:spcAft>
              <a:buSzPct val="110000"/>
            </a:pPr>
            <a:r>
              <a:rPr lang="en-US" sz="1100" dirty="0">
                <a:solidFill>
                  <a:srgbClr val="262626"/>
                </a:solidFill>
                <a:highlight>
                  <a:srgbClr val="FFFFFF"/>
                </a:highlight>
              </a:rPr>
              <a:t>The Trusted Ten exercise helps to unveil some of the ways in which we are likely learning through close contacts or perhaps not.  How would making your trusted ten a more diverse group serve to support a practice of </a:t>
            </a:r>
            <a:r>
              <a:rPr lang="en-US" sz="1100" b="1" dirty="0">
                <a:solidFill>
                  <a:srgbClr val="262626"/>
                </a:solidFill>
                <a:highlight>
                  <a:srgbClr val="FFFFFF"/>
                </a:highlight>
              </a:rPr>
              <a:t>cultural humility</a:t>
            </a:r>
            <a:r>
              <a:rPr lang="en-US" sz="1100" dirty="0">
                <a:solidFill>
                  <a:srgbClr val="262626"/>
                </a:solidFill>
                <a:highlight>
                  <a:srgbClr val="FFFFFF"/>
                </a:highlight>
              </a:rPr>
              <a:t>?</a:t>
            </a:r>
          </a:p>
          <a:p>
            <a:pPr>
              <a:spcBef>
                <a:spcPts val="0"/>
              </a:spcBef>
              <a:spcAft>
                <a:spcPts val="600"/>
              </a:spcAft>
              <a:buSzPct val="110000"/>
            </a:pPr>
            <a:r>
              <a:rPr lang="en-US" sz="1100" i="1" dirty="0">
                <a:solidFill>
                  <a:srgbClr val="212121"/>
                </a:solidFill>
                <a:highlight>
                  <a:srgbClr val="FFFFFF"/>
                </a:highlight>
                <a:ea typeface="Times New Roman"/>
                <a:cs typeface="Times New Roman"/>
                <a:sym typeface="Times New Roman"/>
              </a:rPr>
              <a:t>It’s OK if they can’t think of 10 people.</a:t>
            </a:r>
          </a:p>
          <a:p>
            <a:pPr marL="320040">
              <a:spcBef>
                <a:spcPts val="0"/>
              </a:spcBef>
              <a:spcAft>
                <a:spcPts val="600"/>
              </a:spcAft>
            </a:pPr>
            <a:r>
              <a:rPr lang="en-US" sz="1100" dirty="0">
                <a:solidFill>
                  <a:srgbClr val="212121"/>
                </a:solidFill>
                <a:highlight>
                  <a:srgbClr val="FFFFFF"/>
                </a:highlight>
              </a:rPr>
              <a:t>Now ask them to add the following column headers across the table</a:t>
            </a:r>
          </a:p>
          <a:p>
            <a:pPr marL="457200" lvl="0" indent="-228600">
              <a:spcBef>
                <a:spcPts val="0"/>
              </a:spcBef>
              <a:spcAft>
                <a:spcPts val="0"/>
              </a:spcAft>
              <a:buClr>
                <a:srgbClr val="212121"/>
              </a:buClr>
              <a:buSzPts val="1100"/>
              <a:buFont typeface="+mj-lt"/>
              <a:buAutoNum type="arabicPeriod"/>
            </a:pPr>
            <a:r>
              <a:rPr lang="en-US" sz="1100" b="1" dirty="0">
                <a:solidFill>
                  <a:srgbClr val="212121"/>
                </a:solidFill>
                <a:highlight>
                  <a:srgbClr val="FFFFFF"/>
                </a:highlight>
                <a:ea typeface="Times New Roman"/>
                <a:cs typeface="Times New Roman"/>
                <a:sym typeface="Times New Roman"/>
              </a:rPr>
              <a:t>First Name/Initials</a:t>
            </a:r>
          </a:p>
          <a:p>
            <a:pPr marL="457200" lvl="0" indent="-228600">
              <a:spcBef>
                <a:spcPts val="0"/>
              </a:spcBef>
              <a:spcAft>
                <a:spcPts val="0"/>
              </a:spcAft>
              <a:buClr>
                <a:srgbClr val="212121"/>
              </a:buClr>
              <a:buSzPts val="1100"/>
              <a:buFont typeface="+mj-lt"/>
              <a:buAutoNum type="arabicPeriod"/>
            </a:pPr>
            <a:r>
              <a:rPr lang="en-US" sz="1100" b="1" dirty="0">
                <a:solidFill>
                  <a:srgbClr val="212121"/>
                </a:solidFill>
                <a:highlight>
                  <a:srgbClr val="FFFFFF"/>
                </a:highlight>
                <a:ea typeface="Times New Roman"/>
                <a:cs typeface="Times New Roman"/>
                <a:sym typeface="Times New Roman"/>
              </a:rPr>
              <a:t>Gender </a:t>
            </a:r>
          </a:p>
          <a:p>
            <a:pPr marL="457200" lvl="0" indent="-228600">
              <a:spcBef>
                <a:spcPts val="0"/>
              </a:spcBef>
              <a:spcAft>
                <a:spcPts val="0"/>
              </a:spcAft>
              <a:buClr>
                <a:srgbClr val="212121"/>
              </a:buClr>
              <a:buSzPts val="1100"/>
              <a:buFont typeface="+mj-lt"/>
              <a:buAutoNum type="arabicPeriod"/>
            </a:pPr>
            <a:r>
              <a:rPr lang="en-US" sz="1100" b="1" dirty="0">
                <a:solidFill>
                  <a:srgbClr val="212121"/>
                </a:solidFill>
                <a:highlight>
                  <a:srgbClr val="FFFFFF"/>
                </a:highlight>
                <a:ea typeface="Times New Roman"/>
                <a:cs typeface="Times New Roman"/>
                <a:sym typeface="Times New Roman"/>
              </a:rPr>
              <a:t>Race/Ethnicity</a:t>
            </a:r>
          </a:p>
          <a:p>
            <a:pPr marL="457200" lvl="0" indent="-228600">
              <a:spcBef>
                <a:spcPts val="0"/>
              </a:spcBef>
              <a:spcAft>
                <a:spcPts val="0"/>
              </a:spcAft>
              <a:buClr>
                <a:srgbClr val="212121"/>
              </a:buClr>
              <a:buSzPts val="1100"/>
              <a:buFont typeface="+mj-lt"/>
              <a:buAutoNum type="arabicPeriod"/>
            </a:pPr>
            <a:r>
              <a:rPr lang="en-US" sz="1100" b="1" dirty="0">
                <a:solidFill>
                  <a:srgbClr val="212121"/>
                </a:solidFill>
                <a:highlight>
                  <a:srgbClr val="FFFFFF"/>
                </a:highlight>
                <a:ea typeface="Times New Roman"/>
                <a:cs typeface="Times New Roman"/>
                <a:sym typeface="Times New Roman"/>
              </a:rPr>
              <a:t>Age</a:t>
            </a:r>
          </a:p>
          <a:p>
            <a:pPr marL="457200" lvl="0" indent="-228600">
              <a:spcBef>
                <a:spcPts val="0"/>
              </a:spcBef>
              <a:spcAft>
                <a:spcPts val="0"/>
              </a:spcAft>
              <a:buClr>
                <a:srgbClr val="212121"/>
              </a:buClr>
              <a:buSzPts val="1100"/>
              <a:buFont typeface="+mj-lt"/>
              <a:buAutoNum type="arabicPeriod"/>
            </a:pPr>
            <a:r>
              <a:rPr lang="en-US" sz="1100" b="1" dirty="0" err="1">
                <a:solidFill>
                  <a:srgbClr val="212121"/>
                </a:solidFill>
                <a:highlight>
                  <a:srgbClr val="FFFFFF"/>
                </a:highlight>
                <a:ea typeface="Times New Roman"/>
                <a:cs typeface="Times New Roman"/>
                <a:sym typeface="Times New Roman"/>
              </a:rPr>
              <a:t>SexualOrientation</a:t>
            </a:r>
            <a:endParaRPr lang="en-US" sz="1100" b="1" dirty="0">
              <a:solidFill>
                <a:srgbClr val="212121"/>
              </a:solidFill>
              <a:highlight>
                <a:srgbClr val="FFFFFF"/>
              </a:highlight>
              <a:ea typeface="Times New Roman"/>
              <a:cs typeface="Times New Roman"/>
              <a:sym typeface="Times New Roman"/>
            </a:endParaRPr>
          </a:p>
          <a:p>
            <a:pPr marL="457200" lvl="0" indent="-228600">
              <a:spcBef>
                <a:spcPts val="0"/>
              </a:spcBef>
              <a:spcAft>
                <a:spcPts val="0"/>
              </a:spcAft>
              <a:buClr>
                <a:srgbClr val="212121"/>
              </a:buClr>
              <a:buSzPts val="1100"/>
              <a:buFont typeface="+mj-lt"/>
              <a:buAutoNum type="arabicPeriod"/>
            </a:pPr>
            <a:r>
              <a:rPr lang="en-US" sz="1100" b="1" dirty="0">
                <a:solidFill>
                  <a:srgbClr val="212121"/>
                </a:solidFill>
                <a:highlight>
                  <a:srgbClr val="FFFFFF"/>
                </a:highlight>
                <a:ea typeface="Times New Roman"/>
                <a:cs typeface="Times New Roman"/>
                <a:sym typeface="Times New Roman"/>
              </a:rPr>
              <a:t>Education Disability Y or N?</a:t>
            </a:r>
          </a:p>
          <a:p>
            <a:pPr marL="457200" lvl="0" indent="-228600">
              <a:spcBef>
                <a:spcPts val="0"/>
              </a:spcBef>
              <a:spcAft>
                <a:spcPts val="1200"/>
              </a:spcAft>
              <a:buClr>
                <a:srgbClr val="212121"/>
              </a:buClr>
              <a:buSzPts val="1100"/>
              <a:buFont typeface="+mj-lt"/>
              <a:buAutoNum type="arabicPeriod"/>
            </a:pPr>
            <a:r>
              <a:rPr lang="en-US" sz="1100" b="1" dirty="0">
                <a:solidFill>
                  <a:srgbClr val="212121"/>
                </a:solidFill>
                <a:highlight>
                  <a:srgbClr val="FFFFFF"/>
                </a:highlight>
                <a:ea typeface="Times New Roman"/>
                <a:cs typeface="Times New Roman"/>
                <a:sym typeface="Times New Roman"/>
              </a:rPr>
              <a:t>Marital Status</a:t>
            </a:r>
          </a:p>
          <a:p>
            <a:pPr>
              <a:spcBef>
                <a:spcPts val="0"/>
              </a:spcBef>
              <a:spcAft>
                <a:spcPts val="600"/>
              </a:spcAft>
              <a:buSzPct val="110000"/>
            </a:pPr>
            <a:r>
              <a:rPr lang="en-US" sz="1100" dirty="0">
                <a:solidFill>
                  <a:srgbClr val="262626"/>
                </a:solidFill>
                <a:highlight>
                  <a:srgbClr val="FFFFFF"/>
                </a:highlight>
              </a:rPr>
              <a:t>Ask participants fill out the boxes for each person’s name and to notice what they notice as they go through the process.</a:t>
            </a:r>
          </a:p>
          <a:p>
            <a:pPr>
              <a:spcBef>
                <a:spcPts val="0"/>
              </a:spcBef>
              <a:spcAft>
                <a:spcPts val="600"/>
              </a:spcAft>
              <a:buSzPct val="110000"/>
            </a:pPr>
            <a:r>
              <a:rPr lang="en-US" sz="1100" dirty="0">
                <a:solidFill>
                  <a:srgbClr val="262626"/>
                </a:solidFill>
                <a:highlight>
                  <a:srgbClr val="FFFFFF"/>
                </a:highlight>
              </a:rPr>
              <a:t>Now have participants discuss in small groups what they notice about the characteristics of their trusted ten.</a:t>
            </a:r>
          </a:p>
          <a:p>
            <a:pPr>
              <a:spcBef>
                <a:spcPts val="0"/>
              </a:spcBef>
              <a:spcAft>
                <a:spcPts val="600"/>
              </a:spcAft>
              <a:buSzPct val="110000"/>
            </a:pPr>
            <a:r>
              <a:rPr lang="en-US" sz="1100" dirty="0">
                <a:solidFill>
                  <a:srgbClr val="262626"/>
                </a:solidFill>
                <a:highlight>
                  <a:srgbClr val="FFFFFF"/>
                </a:highlight>
              </a:rPr>
              <a:t>Bring the groups back and start a larger discussion</a:t>
            </a:r>
          </a:p>
          <a:p>
            <a:pPr>
              <a:spcBef>
                <a:spcPts val="0"/>
              </a:spcBef>
              <a:spcAft>
                <a:spcPts val="0"/>
              </a:spcAft>
              <a:buSzPct val="110000"/>
            </a:pPr>
            <a:r>
              <a:rPr lang="en-US" sz="1100" b="1" dirty="0">
                <a:solidFill>
                  <a:srgbClr val="212121"/>
                </a:solidFill>
                <a:highlight>
                  <a:srgbClr val="FFFFFF"/>
                </a:highlight>
                <a:ea typeface="Times New Roman"/>
                <a:cs typeface="Times New Roman"/>
                <a:sym typeface="Times New Roman"/>
              </a:rPr>
              <a:t>Discussion points: For many people, their trusted ten may look the same. This is because we are naturally and unconsciously drawn to other people like ourselves. We meet new people all of the time, but an extremely small number of them actually make it into our “inner circle.”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2" name="Title 1">
            <a:extLst>
              <a:ext uri="{FF2B5EF4-FFF2-40B4-BE49-F238E27FC236}">
                <a16:creationId xmlns:a16="http://schemas.microsoft.com/office/drawing/2014/main" id="{0E614FA4-99A6-CD48-9CA8-58F07AE80CAD}"/>
              </a:ext>
            </a:extLst>
          </p:cNvPr>
          <p:cNvSpPr>
            <a:spLocks noGrp="1"/>
          </p:cNvSpPr>
          <p:nvPr>
            <p:ph type="title"/>
          </p:nvPr>
        </p:nvSpPr>
        <p:spPr/>
        <p:txBody>
          <a:bodyPr/>
          <a:lstStyle/>
          <a:p>
            <a:r>
              <a:rPr lang="en-US" dirty="0"/>
              <a:t>Trusted 10 Activity-Step 4</a:t>
            </a:r>
          </a:p>
        </p:txBody>
      </p:sp>
      <p:sp>
        <p:nvSpPr>
          <p:cNvPr id="4" name="Content Placeholder 3">
            <a:extLst>
              <a:ext uri="{FF2B5EF4-FFF2-40B4-BE49-F238E27FC236}">
                <a16:creationId xmlns:a16="http://schemas.microsoft.com/office/drawing/2014/main" id="{C003E06C-C9BB-DF49-8C25-3CD1FB4BE2B6}"/>
              </a:ext>
            </a:extLst>
          </p:cNvPr>
          <p:cNvSpPr>
            <a:spLocks noGrp="1"/>
          </p:cNvSpPr>
          <p:nvPr>
            <p:ph sz="quarter" idx="11"/>
          </p:nvPr>
        </p:nvSpPr>
        <p:spPr>
          <a:xfrm>
            <a:off x="400050" y="1289621"/>
            <a:ext cx="4000500" cy="1096079"/>
          </a:xfrm>
        </p:spPr>
        <p:txBody>
          <a:bodyPr>
            <a:normAutofit/>
          </a:bodyPr>
          <a:lstStyle/>
          <a:p>
            <a:pPr marL="0" lvl="0" indent="0">
              <a:spcBef>
                <a:spcPts val="0"/>
              </a:spcBef>
              <a:spcAft>
                <a:spcPts val="600"/>
              </a:spcAft>
              <a:buNone/>
            </a:pPr>
            <a:r>
              <a:rPr lang="en-US" sz="1400" b="1" dirty="0"/>
              <a:t>Tenants 2 and 3 </a:t>
            </a:r>
          </a:p>
          <a:p>
            <a:pPr marL="0" lvl="0" indent="0">
              <a:spcBef>
                <a:spcPts val="0"/>
              </a:spcBef>
              <a:spcAft>
                <a:spcPts val="600"/>
              </a:spcAft>
              <a:buNone/>
            </a:pPr>
            <a:r>
              <a:rPr lang="en-US" sz="1400" dirty="0"/>
              <a:t>2. Changing Power Imbalances</a:t>
            </a:r>
          </a:p>
          <a:p>
            <a:pPr marL="0" lvl="0" indent="0">
              <a:spcBef>
                <a:spcPts val="0"/>
              </a:spcBef>
              <a:spcAft>
                <a:spcPts val="600"/>
              </a:spcAft>
              <a:buNone/>
            </a:pPr>
            <a:r>
              <a:rPr lang="en-US" sz="1400" dirty="0"/>
              <a:t>3. Institutional Accountability </a:t>
            </a:r>
          </a:p>
          <a:p>
            <a:pPr marL="0" lvl="0" indent="0">
              <a:spcBef>
                <a:spcPts val="0"/>
              </a:spcBef>
              <a:spcAft>
                <a:spcPts val="0"/>
              </a:spcAft>
              <a:buNone/>
            </a:pPr>
            <a:endParaRPr lang="en-US" sz="1400" dirty="0"/>
          </a:p>
          <a:p>
            <a:pPr marL="0" lvl="0" indent="0">
              <a:spcBef>
                <a:spcPts val="0"/>
              </a:spcBef>
              <a:spcAft>
                <a:spcPts val="0"/>
              </a:spcAft>
              <a:buNone/>
            </a:pPr>
            <a:endParaRPr lang="en-US" sz="1400" dirty="0"/>
          </a:p>
          <a:p>
            <a:endParaRPr lang="en-US" sz="1400" dirty="0"/>
          </a:p>
        </p:txBody>
      </p:sp>
      <p:pic>
        <p:nvPicPr>
          <p:cNvPr id="600" name="Google Shape;600;p44" descr="You-Tube audio of Code Switch: Cross-Racial Relationships from NPR.">
            <a:hlinkClick r:id="rId3"/>
          </p:cNvPr>
          <p:cNvPicPr preferRelativeResize="0"/>
          <p:nvPr/>
        </p:nvPicPr>
        <p:blipFill>
          <a:blip r:embed="rId4">
            <a:alphaModFix/>
          </a:blip>
          <a:stretch>
            <a:fillRect/>
          </a:stretch>
        </p:blipFill>
        <p:spPr>
          <a:xfrm>
            <a:off x="537449" y="2402890"/>
            <a:ext cx="3863101" cy="1589375"/>
          </a:xfrm>
          <a:prstGeom prst="rect">
            <a:avLst/>
          </a:prstGeom>
          <a:noFill/>
          <a:ln>
            <a:noFill/>
          </a:ln>
        </p:spPr>
      </p:pic>
      <p:sp>
        <p:nvSpPr>
          <p:cNvPr id="6" name="Content Placeholder 5">
            <a:extLst>
              <a:ext uri="{FF2B5EF4-FFF2-40B4-BE49-F238E27FC236}">
                <a16:creationId xmlns:a16="http://schemas.microsoft.com/office/drawing/2014/main" id="{734A3D09-8705-F540-B24F-1A181239B32F}"/>
              </a:ext>
            </a:extLst>
          </p:cNvPr>
          <p:cNvSpPr>
            <a:spLocks noGrp="1"/>
          </p:cNvSpPr>
          <p:nvPr>
            <p:ph sz="quarter" idx="16"/>
          </p:nvPr>
        </p:nvSpPr>
        <p:spPr>
          <a:xfrm>
            <a:off x="4743450" y="1289620"/>
            <a:ext cx="4000500" cy="3568129"/>
          </a:xfrm>
        </p:spPr>
        <p:txBody>
          <a:bodyPr lIns="0" tIns="0" rIns="0" bIns="91440">
            <a:noAutofit/>
          </a:bodyPr>
          <a:lstStyle/>
          <a:p>
            <a:pPr marL="0" lvl="0" indent="0">
              <a:spcBef>
                <a:spcPts val="0"/>
              </a:spcBef>
              <a:spcAft>
                <a:spcPts val="300"/>
              </a:spcAft>
              <a:buNone/>
            </a:pPr>
            <a:r>
              <a:rPr lang="en-US" sz="1200" b="1" dirty="0">
                <a:solidFill>
                  <a:srgbClr val="212121"/>
                </a:solidFill>
                <a:highlight>
                  <a:srgbClr val="FFFFFF"/>
                </a:highlight>
              </a:rPr>
              <a:t>2. Changing Power Imbalances</a:t>
            </a:r>
          </a:p>
          <a:p>
            <a:pPr marL="228600" lvl="0" indent="-228600">
              <a:spcBef>
                <a:spcPts val="0"/>
              </a:spcBef>
              <a:spcAft>
                <a:spcPts val="300"/>
              </a:spcAft>
              <a:buSzPct val="110000"/>
            </a:pPr>
            <a:r>
              <a:rPr lang="en-US" sz="1200" dirty="0">
                <a:solidFill>
                  <a:srgbClr val="212121"/>
                </a:solidFill>
                <a:highlight>
                  <a:srgbClr val="FFFFFF"/>
                </a:highlight>
              </a:rPr>
              <a:t>Reinforcing loop  (positive things that would be a result of change) vs.</a:t>
            </a:r>
          </a:p>
          <a:p>
            <a:pPr marL="228600" lvl="0" indent="-228600">
              <a:spcBef>
                <a:spcPts val="0"/>
              </a:spcBef>
              <a:spcAft>
                <a:spcPts val="300"/>
              </a:spcAft>
              <a:buSzPct val="110000"/>
            </a:pPr>
            <a:r>
              <a:rPr lang="en-US" sz="1200" dirty="0">
                <a:solidFill>
                  <a:srgbClr val="212121"/>
                </a:solidFill>
                <a:highlight>
                  <a:srgbClr val="FFFFFF"/>
                </a:highlight>
              </a:rPr>
              <a:t>Balancing loop (negative things that hold initiatives from moving forward</a:t>
            </a:r>
          </a:p>
          <a:p>
            <a:pPr marL="228600" lvl="0" indent="-228600">
              <a:spcBef>
                <a:spcPts val="0"/>
              </a:spcBef>
              <a:spcAft>
                <a:spcPts val="900"/>
              </a:spcAft>
              <a:buSzPct val="110000"/>
            </a:pPr>
            <a:r>
              <a:rPr lang="en-US" sz="1200" dirty="0">
                <a:solidFill>
                  <a:srgbClr val="212121"/>
                </a:solidFill>
              </a:rPr>
              <a:t>If we don’t have a diverse Trusted Ten and we deal with a Balancing Loops, thus resulting in no change in power</a:t>
            </a:r>
          </a:p>
          <a:p>
            <a:pPr marL="0" lvl="0" indent="0">
              <a:spcBef>
                <a:spcPts val="0"/>
              </a:spcBef>
              <a:spcAft>
                <a:spcPts val="300"/>
              </a:spcAft>
              <a:buNone/>
            </a:pPr>
            <a:r>
              <a:rPr lang="en-US" sz="1200" b="1" dirty="0">
                <a:solidFill>
                  <a:srgbClr val="212121"/>
                </a:solidFill>
                <a:highlight>
                  <a:srgbClr val="FFFFFF"/>
                </a:highlight>
              </a:rPr>
              <a:t>3. Institutional Accountability </a:t>
            </a:r>
          </a:p>
          <a:p>
            <a:pPr marL="228600" indent="-228600">
              <a:spcBef>
                <a:spcPts val="0"/>
              </a:spcBef>
              <a:spcAft>
                <a:spcPts val="300"/>
              </a:spcAft>
              <a:buSzPct val="110000"/>
            </a:pPr>
            <a:r>
              <a:rPr lang="en-US" sz="1200" dirty="0">
                <a:solidFill>
                  <a:srgbClr val="212121"/>
                </a:solidFill>
                <a:highlight>
                  <a:srgbClr val="FFFFFF"/>
                </a:highlight>
              </a:rPr>
              <a:t>Institutional barriers - Time and money, number of people, lack of impact on one's self, lack of awareness, mandates </a:t>
            </a:r>
          </a:p>
          <a:p>
            <a:pPr marL="228600" indent="-228600">
              <a:spcBef>
                <a:spcPts val="0"/>
              </a:spcBef>
              <a:spcAft>
                <a:spcPts val="300"/>
              </a:spcAft>
              <a:buSzPct val="110000"/>
            </a:pPr>
            <a:r>
              <a:rPr lang="en-US" sz="1200" dirty="0">
                <a:solidFill>
                  <a:srgbClr val="212121"/>
                </a:solidFill>
                <a:highlight>
                  <a:srgbClr val="FFFFFF"/>
                </a:highlight>
              </a:rPr>
              <a:t>Institutional growth - unlimited resources, job satisfaction, ripple effect across all domains, sense of belonging,</a:t>
            </a:r>
          </a:p>
          <a:p>
            <a:pPr marL="228600" indent="-228600">
              <a:spcBef>
                <a:spcPts val="0"/>
              </a:spcBef>
              <a:spcAft>
                <a:spcPts val="300"/>
              </a:spcAft>
              <a:buSzPct val="110000"/>
            </a:pPr>
            <a:r>
              <a:rPr lang="en-US" sz="1200" dirty="0">
                <a:solidFill>
                  <a:srgbClr val="212121"/>
                </a:solidFill>
                <a:highlight>
                  <a:srgbClr val="FFFFFF"/>
                </a:highlight>
              </a:rPr>
              <a:t>hope, increased achievement, decreased behavior, build awareness of one’s self</a:t>
            </a:r>
          </a:p>
          <a:p>
            <a:endParaRPr lang="en-US" sz="1200" dirty="0"/>
          </a:p>
        </p:txBody>
      </p:sp>
      <p:sp>
        <p:nvSpPr>
          <p:cNvPr id="598" name="Google Shape;598;p44"/>
          <p:cNvSpPr txBox="1">
            <a:spLocks noGrp="1"/>
          </p:cNvSpPr>
          <p:nvPr>
            <p:ph type="sldNum" sz="quarter" idx="14"/>
          </p:nvPr>
        </p:nvSpPr>
        <p:spPr>
          <a:xfrm>
            <a:off x="400050" y="4857750"/>
            <a:ext cx="300350" cy="21340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7" name="Title 6">
            <a:extLst>
              <a:ext uri="{FF2B5EF4-FFF2-40B4-BE49-F238E27FC236}">
                <a16:creationId xmlns:a16="http://schemas.microsoft.com/office/drawing/2014/main" id="{84F0BEE3-C0DD-6846-85C7-A74E7DE38A60}"/>
              </a:ext>
            </a:extLst>
          </p:cNvPr>
          <p:cNvSpPr>
            <a:spLocks noGrp="1"/>
          </p:cNvSpPr>
          <p:nvPr>
            <p:ph type="title"/>
          </p:nvPr>
        </p:nvSpPr>
        <p:spPr/>
        <p:txBody>
          <a:bodyPr>
            <a:normAutofit/>
          </a:bodyPr>
          <a:lstStyle/>
          <a:p>
            <a:r>
              <a:rPr lang="en-US" sz="2800" dirty="0">
                <a:ea typeface="Lato"/>
                <a:cs typeface="Lato"/>
                <a:sym typeface="Lato"/>
              </a:rPr>
              <a:t>SEL Signature Practice - Engaging Strategies 1</a:t>
            </a:r>
            <a:endParaRPr lang="en-US" sz="2800" dirty="0"/>
          </a:p>
        </p:txBody>
      </p:sp>
      <p:sp>
        <p:nvSpPr>
          <p:cNvPr id="9" name="Content Placeholder 8">
            <a:extLst>
              <a:ext uri="{FF2B5EF4-FFF2-40B4-BE49-F238E27FC236}">
                <a16:creationId xmlns:a16="http://schemas.microsoft.com/office/drawing/2014/main" id="{B278CCA1-9261-A84E-ADE7-AD91BB5F909E}"/>
              </a:ext>
            </a:extLst>
          </p:cNvPr>
          <p:cNvSpPr>
            <a:spLocks noGrp="1"/>
          </p:cNvSpPr>
          <p:nvPr>
            <p:ph sz="quarter" idx="11"/>
          </p:nvPr>
        </p:nvSpPr>
        <p:spPr>
          <a:xfrm>
            <a:off x="5128182" y="1696826"/>
            <a:ext cx="3487918" cy="2818614"/>
          </a:xfrm>
        </p:spPr>
        <p:txBody>
          <a:bodyPr>
            <a:noAutofit/>
          </a:bodyPr>
          <a:lstStyle/>
          <a:p>
            <a:pPr marL="0" lvl="0" indent="0">
              <a:lnSpc>
                <a:spcPct val="115000"/>
              </a:lnSpc>
              <a:spcBef>
                <a:spcPts val="0"/>
              </a:spcBef>
              <a:spcAft>
                <a:spcPts val="0"/>
              </a:spcAft>
              <a:buNone/>
            </a:pPr>
            <a:r>
              <a:rPr lang="en-US" sz="1400" dirty="0">
                <a:ea typeface="Roboto Light"/>
                <a:cs typeface="Roboto Light"/>
                <a:sym typeface="Roboto Light"/>
              </a:rPr>
              <a:t>Participants are placed in breakout rooms to examine - </a:t>
            </a:r>
          </a:p>
          <a:p>
            <a:pPr marL="228600" lvl="0" indent="-228600">
              <a:lnSpc>
                <a:spcPct val="115000"/>
              </a:lnSpc>
              <a:spcBef>
                <a:spcPts val="0"/>
              </a:spcBef>
              <a:spcAft>
                <a:spcPts val="600"/>
              </a:spcAft>
              <a:buSzPts val="1500"/>
              <a:buFont typeface="+mj-lt"/>
              <a:buAutoNum type="arabicPeriod"/>
            </a:pPr>
            <a:r>
              <a:rPr lang="en-US" sz="1400" dirty="0">
                <a:ea typeface="Roboto Light"/>
                <a:cs typeface="Roboto Light"/>
                <a:sym typeface="Roboto Light"/>
              </a:rPr>
              <a:t>A </a:t>
            </a:r>
            <a:r>
              <a:rPr lang="en-US" sz="1400" b="1" dirty="0">
                <a:ea typeface="Roboto"/>
                <a:cs typeface="Roboto"/>
                <a:sym typeface="Roboto"/>
              </a:rPr>
              <a:t>highlight</a:t>
            </a:r>
            <a:r>
              <a:rPr lang="en-US" sz="1400" dirty="0">
                <a:ea typeface="Roboto Light"/>
                <a:cs typeface="Roboto Light"/>
                <a:sym typeface="Roboto Light"/>
              </a:rPr>
              <a:t> - an aspect of their learning that was positive</a:t>
            </a:r>
          </a:p>
          <a:p>
            <a:pPr marL="228600" lvl="0" indent="-228600">
              <a:lnSpc>
                <a:spcPct val="115000"/>
              </a:lnSpc>
              <a:spcBef>
                <a:spcPts val="0"/>
              </a:spcBef>
              <a:spcAft>
                <a:spcPts val="600"/>
              </a:spcAft>
              <a:buSzPts val="1500"/>
              <a:buFont typeface="+mj-lt"/>
              <a:buAutoNum type="arabicPeriod"/>
            </a:pPr>
            <a:r>
              <a:rPr lang="en-US" sz="1400" dirty="0">
                <a:ea typeface="Roboto Light"/>
                <a:cs typeface="Roboto Light"/>
                <a:sym typeface="Roboto Light"/>
              </a:rPr>
              <a:t>A </a:t>
            </a:r>
            <a:r>
              <a:rPr lang="en-US" sz="1400" b="1" dirty="0">
                <a:ea typeface="Roboto"/>
                <a:cs typeface="Roboto"/>
                <a:sym typeface="Roboto"/>
              </a:rPr>
              <a:t>low light</a:t>
            </a:r>
            <a:r>
              <a:rPr lang="en-US" sz="1400" dirty="0">
                <a:ea typeface="Roboto Light"/>
                <a:cs typeface="Roboto Light"/>
                <a:sym typeface="Roboto Light"/>
              </a:rPr>
              <a:t> - an aspect of their learning that was a challenge or something they struggled with</a:t>
            </a:r>
          </a:p>
          <a:p>
            <a:pPr marL="228600" lvl="0" indent="-228600">
              <a:lnSpc>
                <a:spcPct val="115000"/>
              </a:lnSpc>
              <a:spcBef>
                <a:spcPts val="0"/>
              </a:spcBef>
              <a:spcAft>
                <a:spcPts val="600"/>
              </a:spcAft>
              <a:buSzPts val="1500"/>
              <a:buFont typeface="+mj-lt"/>
              <a:buAutoNum type="arabicPeriod"/>
            </a:pPr>
            <a:r>
              <a:rPr lang="en-US" sz="1400" dirty="0">
                <a:ea typeface="Roboto Light"/>
                <a:cs typeface="Roboto Light"/>
                <a:sym typeface="Roboto Light"/>
              </a:rPr>
              <a:t>An </a:t>
            </a:r>
            <a:r>
              <a:rPr lang="en-US" sz="1400" b="1" dirty="0">
                <a:ea typeface="Roboto"/>
                <a:cs typeface="Roboto"/>
                <a:sym typeface="Roboto"/>
              </a:rPr>
              <a:t>insight</a:t>
            </a:r>
            <a:r>
              <a:rPr lang="en-US" sz="1400" dirty="0">
                <a:ea typeface="Roboto Light"/>
                <a:cs typeface="Roboto Light"/>
                <a:sym typeface="Roboto Light"/>
              </a:rPr>
              <a:t> - a takeaway moment or an “a-ha”.</a:t>
            </a:r>
            <a:endParaRPr lang="en-US" sz="1400" dirty="0"/>
          </a:p>
        </p:txBody>
      </p:sp>
      <p:sp>
        <p:nvSpPr>
          <p:cNvPr id="605" name="Google Shape;605;p45"/>
          <p:cNvSpPr txBox="1">
            <a:spLocks noGrp="1"/>
          </p:cNvSpPr>
          <p:nvPr>
            <p:ph type="sldNum" sz="quarter" idx="14"/>
          </p:nvPr>
        </p:nvSpPr>
        <p:spPr>
          <a:xfrm>
            <a:off x="400050" y="4857750"/>
            <a:ext cx="325814" cy="20444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16" name="Google Shape;606;p45">
            <a:extLst>
              <a:ext uri="{FF2B5EF4-FFF2-40B4-BE49-F238E27FC236}">
                <a16:creationId xmlns:a16="http://schemas.microsoft.com/office/drawing/2014/main" id="{7F52EDE9-79D8-384D-94D5-E84A07862B88}"/>
              </a:ext>
              <a:ext uri="{C183D7F6-B498-43B3-948B-1728B52AA6E4}">
                <adec:decorative xmlns:adec="http://schemas.microsoft.com/office/drawing/2017/decorative" val="1"/>
              </a:ext>
            </a:extLst>
          </p:cNvPr>
          <p:cNvPicPr preferRelativeResize="0">
            <a:picLocks noGrp="1"/>
          </p:cNvPicPr>
          <p:nvPr>
            <p:ph type="pic" sz="quarter" idx="12"/>
          </p:nvPr>
        </p:nvPicPr>
        <p:blipFill rotWithShape="1">
          <a:blip r:embed="rId3" cstate="screen">
            <a:alphaModFix/>
            <a:extLst>
              <a:ext uri="{28A0092B-C50C-407E-A947-70E740481C1C}">
                <a14:useLocalDpi xmlns:a14="http://schemas.microsoft.com/office/drawing/2010/main"/>
              </a:ext>
            </a:extLst>
          </a:blip>
          <a:srcRect/>
          <a:stretch/>
        </p:blipFill>
        <p:spPr>
          <a:xfrm>
            <a:off x="400050" y="1257006"/>
            <a:ext cx="4115508" cy="34295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6"/>
          <p:cNvSpPr txBox="1">
            <a:spLocks noGrp="1"/>
          </p:cNvSpPr>
          <p:nvPr>
            <p:ph type="title"/>
          </p:nvPr>
        </p:nvSpPr>
        <p:spPr>
          <a:xfrm>
            <a:off x="1657350" y="2469716"/>
            <a:ext cx="5257800" cy="4154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Objective 2</a:t>
            </a:r>
            <a:endParaRPr dirty="0"/>
          </a:p>
        </p:txBody>
      </p:sp>
      <p:sp>
        <p:nvSpPr>
          <p:cNvPr id="615" name="Google Shape;615;p46"/>
          <p:cNvSpPr txBox="1">
            <a:spLocks noGrp="1"/>
          </p:cNvSpPr>
          <p:nvPr>
            <p:ph type="sldNum" sz="quarter" idx="10"/>
          </p:nvPr>
        </p:nvSpPr>
        <p:spPr>
          <a:xfrm>
            <a:off x="400049" y="4857751"/>
            <a:ext cx="335241" cy="21387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614" name="Google Shape;614;p46"/>
          <p:cNvSpPr txBox="1">
            <a:spLocks noGrp="1"/>
          </p:cNvSpPr>
          <p:nvPr>
            <p:ph sz="quarter" idx="11"/>
          </p:nvPr>
        </p:nvSpPr>
        <p:spPr>
          <a:xfrm>
            <a:off x="1742191" y="3026618"/>
            <a:ext cx="4649278" cy="1085850"/>
          </a:xfrm>
          <a:prstGeom prst="rect">
            <a:avLst/>
          </a:prstGeom>
        </p:spPr>
        <p:txBody>
          <a:bodyPr spcFirstLastPara="1" wrap="square" lIns="0" tIns="0" rIns="0" bIns="0" anchor="t" anchorCtr="0">
            <a:noAutofit/>
          </a:bodyPr>
          <a:lstStyle/>
          <a:p>
            <a:pPr marL="228600" lvl="0" indent="-228600" rtl="0">
              <a:spcBef>
                <a:spcPts val="600"/>
              </a:spcBef>
              <a:spcAft>
                <a:spcPts val="1000"/>
              </a:spcAft>
              <a:buFont typeface="+mj-lt"/>
              <a:buAutoNum type="arabicPeriod" startAt="2"/>
            </a:pPr>
            <a:r>
              <a:rPr lang="en" sz="1800" dirty="0">
                <a:solidFill>
                  <a:srgbClr val="000000"/>
                </a:solidFill>
              </a:rPr>
              <a:t>Define </a:t>
            </a:r>
            <a:r>
              <a:rPr lang="en" sz="1800" b="1" dirty="0">
                <a:solidFill>
                  <a:srgbClr val="000000"/>
                </a:solidFill>
                <a:latin typeface="Lato"/>
                <a:ea typeface="Lato"/>
                <a:cs typeface="Lato"/>
                <a:sym typeface="Lato"/>
              </a:rPr>
              <a:t>transformative SEL</a:t>
            </a:r>
            <a:r>
              <a:rPr lang="en" sz="1800" dirty="0">
                <a:solidFill>
                  <a:srgbClr val="000000"/>
                </a:solidFill>
              </a:rPr>
              <a:t>, and apply transformative SEL to promote and leverage equity.</a:t>
            </a:r>
            <a:endParaRPr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2" name="Title 1" descr="Link to article Niemi: CASEL Is Updating the Most Widely Recognized Definition of Social-Emotional Learning.">
            <a:extLst>
              <a:ext uri="{FF2B5EF4-FFF2-40B4-BE49-F238E27FC236}">
                <a16:creationId xmlns:a16="http://schemas.microsoft.com/office/drawing/2014/main" id="{510144BF-51CF-6740-8CF7-27B8D90DE183}"/>
              </a:ext>
            </a:extLst>
          </p:cNvPr>
          <p:cNvSpPr>
            <a:spLocks noGrp="1"/>
          </p:cNvSpPr>
          <p:nvPr>
            <p:ph type="title"/>
          </p:nvPr>
        </p:nvSpPr>
        <p:spPr>
          <a:xfrm>
            <a:off x="742951" y="456301"/>
            <a:ext cx="3486150" cy="1339496"/>
          </a:xfrm>
        </p:spPr>
        <p:txBody>
          <a:bodyPr/>
          <a:lstStyle/>
          <a:p>
            <a:pPr algn="l"/>
            <a:r>
              <a:rPr lang="en-US" sz="2000" u="sng" dirty="0">
                <a:solidFill>
                  <a:schemeClr val="hlink"/>
                </a:solidFill>
                <a:ea typeface="Times New Roman"/>
                <a:cs typeface="Times New Roman"/>
                <a:sym typeface="Times New Roman"/>
                <a:hlinkClick r:id="rId3" tooltip="Niemi: CASEL Is Updating the Most Widely Recognized Definition of Social-Emotional Learning."/>
              </a:rPr>
              <a:t>Niemi: CASEL Is Updating the Most Widely Recognized Definition of Social-Emotional Learning. Here’s Why</a:t>
            </a:r>
            <a:endParaRPr lang="en-US" sz="2000" dirty="0"/>
          </a:p>
        </p:txBody>
      </p:sp>
      <p:sp>
        <p:nvSpPr>
          <p:cNvPr id="3" name="Content Placeholder 2">
            <a:extLst>
              <a:ext uri="{FF2B5EF4-FFF2-40B4-BE49-F238E27FC236}">
                <a16:creationId xmlns:a16="http://schemas.microsoft.com/office/drawing/2014/main" id="{4FAA0D93-3F87-8040-BF48-8124AAC873C7}"/>
              </a:ext>
            </a:extLst>
          </p:cNvPr>
          <p:cNvSpPr>
            <a:spLocks noGrp="1"/>
          </p:cNvSpPr>
          <p:nvPr>
            <p:ph sz="quarter" idx="10"/>
          </p:nvPr>
        </p:nvSpPr>
        <p:spPr>
          <a:xfrm>
            <a:off x="742951" y="1795798"/>
            <a:ext cx="3486150" cy="2834109"/>
          </a:xfrm>
        </p:spPr>
        <p:txBody>
          <a:bodyPr/>
          <a:lstStyle/>
          <a:p>
            <a:pPr lvl="0" algn="l">
              <a:lnSpc>
                <a:spcPts val="1200"/>
              </a:lnSpc>
              <a:spcBef>
                <a:spcPts val="0"/>
              </a:spcBef>
              <a:spcAft>
                <a:spcPts val="0"/>
              </a:spcAft>
            </a:pPr>
            <a:r>
              <a:rPr lang="en-US" sz="1000" b="1" dirty="0">
                <a:solidFill>
                  <a:srgbClr val="2C2C25"/>
                </a:solidFill>
                <a:ea typeface="Times New Roman"/>
                <a:cs typeface="Times New Roman"/>
                <a:sym typeface="Times New Roman"/>
              </a:rPr>
              <a:t>CASEL’s Definition of SEL (2020 Update):</a:t>
            </a:r>
          </a:p>
          <a:p>
            <a:pPr lvl="0" algn="l">
              <a:lnSpc>
                <a:spcPts val="1200"/>
              </a:lnSpc>
              <a:spcBef>
                <a:spcPts val="0"/>
              </a:spcBef>
              <a:spcAft>
                <a:spcPts val="0"/>
              </a:spcAft>
            </a:pPr>
            <a:r>
              <a:rPr lang="en-US" sz="1000" dirty="0">
                <a:solidFill>
                  <a:srgbClr val="2C2C25"/>
                </a:solidFill>
                <a:ea typeface="Times New Roman"/>
                <a:cs typeface="Times New Roman"/>
                <a:sym typeface="Times New Roman"/>
              </a:rPr>
              <a:t>“Social and emotional learning (SEL) is an integral part of education and human development. 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p>
          <a:p>
            <a:pPr lvl="0" algn="l">
              <a:lnSpc>
                <a:spcPts val="1200"/>
              </a:lnSpc>
              <a:spcBef>
                <a:spcPts val="0"/>
              </a:spcBef>
              <a:spcAft>
                <a:spcPts val="0"/>
              </a:spcAft>
            </a:pPr>
            <a:r>
              <a:rPr lang="en-US" sz="1000" dirty="0">
                <a:solidFill>
                  <a:srgbClr val="2C2C25"/>
                </a:solidFill>
                <a:ea typeface="Times New Roman"/>
                <a:cs typeface="Times New Roman"/>
                <a:sym typeface="Times New Roman"/>
              </a:rPr>
              <a:t>SEL advances educational equity and excellence through authentic school-family-community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schools and contribute to safe, healthy, and just communities.”</a:t>
            </a:r>
          </a:p>
          <a:p>
            <a:pPr>
              <a:lnSpc>
                <a:spcPts val="1200"/>
              </a:lnSpc>
            </a:pPr>
            <a:endParaRPr lang="en-US" sz="1000" dirty="0"/>
          </a:p>
        </p:txBody>
      </p:sp>
      <p:sp>
        <p:nvSpPr>
          <p:cNvPr id="620" name="Google Shape;620;p47"/>
          <p:cNvSpPr txBox="1">
            <a:spLocks noGrp="1"/>
          </p:cNvSpPr>
          <p:nvPr>
            <p:ph type="sldNum" sz="quarter" idx="14"/>
          </p:nvPr>
        </p:nvSpPr>
        <p:spPr>
          <a:xfrm>
            <a:off x="400049" y="4857751"/>
            <a:ext cx="342901" cy="19501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dirty="0"/>
          </a:p>
        </p:txBody>
      </p:sp>
      <p:pic>
        <p:nvPicPr>
          <p:cNvPr id="10" name="Google Shape;621;p47">
            <a:extLst>
              <a:ext uri="{FF2B5EF4-FFF2-40B4-BE49-F238E27FC236}">
                <a16:creationId xmlns:a16="http://schemas.microsoft.com/office/drawing/2014/main" id="{9E65CAD5-EA4C-464C-B248-EBBA58BC7043}"/>
              </a:ext>
              <a:ext uri="{C183D7F6-B498-43B3-948B-1728B52AA6E4}">
                <adec:decorative xmlns:adec="http://schemas.microsoft.com/office/drawing/2017/decorative" val="1"/>
              </a:ext>
            </a:extLst>
          </p:cNvPr>
          <p:cNvPicPr preferRelativeResize="0">
            <a:picLocks noGrp="1"/>
          </p:cNvPicPr>
          <p:nvPr>
            <p:ph sz="quarter" idx="11"/>
          </p:nvPr>
        </p:nvPicPr>
        <p:blipFill>
          <a:blip r:embed="rId4" cstate="screen">
            <a:alphaModFix/>
            <a:extLst>
              <a:ext uri="{28A0092B-C50C-407E-A947-70E740481C1C}">
                <a14:useLocalDpi xmlns:a14="http://schemas.microsoft.com/office/drawing/2010/main"/>
              </a:ext>
            </a:extLst>
          </a:blip>
          <a:stretch>
            <a:fillRect/>
          </a:stretch>
        </p:blipFill>
        <p:spPr>
          <a:xfrm>
            <a:off x="4572000" y="546754"/>
            <a:ext cx="4194928" cy="41949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0"/>
          <p:cNvSpPr txBox="1">
            <a:spLocks noGrp="1"/>
          </p:cNvSpPr>
          <p:nvPr>
            <p:ph type="ctrTitle"/>
          </p:nvPr>
        </p:nvSpPr>
        <p:spPr>
          <a:xfrm>
            <a:off x="1888323" y="2207061"/>
            <a:ext cx="5502315" cy="252084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Creating a Professional Learning Culture Based on SEL</a:t>
            </a:r>
            <a:endParaRPr sz="3600" dirty="0"/>
          </a:p>
        </p:txBody>
      </p:sp>
      <p:sp>
        <p:nvSpPr>
          <p:cNvPr id="3" name="Google Shape;476;p29">
            <a:extLst>
              <a:ext uri="{FF2B5EF4-FFF2-40B4-BE49-F238E27FC236}">
                <a16:creationId xmlns:a16="http://schemas.microsoft.com/office/drawing/2014/main" id="{2F95135F-F63A-AA49-A86D-C2903AA1013C}"/>
              </a:ext>
            </a:extLst>
          </p:cNvPr>
          <p:cNvSpPr txBox="1">
            <a:spLocks/>
          </p:cNvSpPr>
          <p:nvPr/>
        </p:nvSpPr>
        <p:spPr>
          <a:xfrm>
            <a:off x="400050" y="4855335"/>
            <a:ext cx="285750" cy="1287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800" smtClean="0">
                <a:solidFill>
                  <a:schemeClr val="bg1"/>
                </a:solidFill>
              </a:rPr>
              <a:pPr algn="r"/>
              <a:t>2</a:t>
            </a:fld>
            <a:endParaRPr lang="en" sz="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2" name="Title 1">
            <a:extLst>
              <a:ext uri="{FF2B5EF4-FFF2-40B4-BE49-F238E27FC236}">
                <a16:creationId xmlns:a16="http://schemas.microsoft.com/office/drawing/2014/main" id="{F5020575-F2D2-C44E-8282-9E1B50002468}"/>
              </a:ext>
            </a:extLst>
          </p:cNvPr>
          <p:cNvSpPr>
            <a:spLocks noGrp="1"/>
          </p:cNvSpPr>
          <p:nvPr>
            <p:ph type="title"/>
          </p:nvPr>
        </p:nvSpPr>
        <p:spPr/>
        <p:txBody>
          <a:bodyPr>
            <a:noAutofit/>
          </a:bodyPr>
          <a:lstStyle/>
          <a:p>
            <a:r>
              <a:rPr lang="en-US" sz="2800" dirty="0">
                <a:ea typeface="Lato"/>
                <a:cs typeface="Lato"/>
                <a:sym typeface="Lato"/>
              </a:rPr>
              <a:t>Original CASEL Wheel vs Updated CASEL Wheel</a:t>
            </a:r>
            <a:endParaRPr lang="en-US" sz="2800" dirty="0"/>
          </a:p>
        </p:txBody>
      </p:sp>
      <p:sp>
        <p:nvSpPr>
          <p:cNvPr id="4" name="Content Placeholder 3">
            <a:extLst>
              <a:ext uri="{FF2B5EF4-FFF2-40B4-BE49-F238E27FC236}">
                <a16:creationId xmlns:a16="http://schemas.microsoft.com/office/drawing/2014/main" id="{4BB7B36C-2ABC-AB45-9005-16B92FEC5541}"/>
              </a:ext>
            </a:extLst>
          </p:cNvPr>
          <p:cNvSpPr>
            <a:spLocks noGrp="1"/>
          </p:cNvSpPr>
          <p:nvPr>
            <p:ph sz="quarter" idx="11"/>
          </p:nvPr>
        </p:nvSpPr>
        <p:spPr>
          <a:xfrm>
            <a:off x="286929" y="1323202"/>
            <a:ext cx="2503405" cy="3037375"/>
          </a:xfrm>
        </p:spPr>
        <p:txBody>
          <a:bodyPr>
            <a:noAutofit/>
          </a:bodyPr>
          <a:lstStyle/>
          <a:p>
            <a:r>
              <a:rPr lang="en-US" sz="1200" dirty="0">
                <a:solidFill>
                  <a:srgbClr val="423F37"/>
                </a:solidFill>
              </a:rPr>
              <a:t>These competencies can also support students and adults in building more meaningful relationships where they can </a:t>
            </a:r>
            <a:r>
              <a:rPr lang="en-US" sz="1200" b="1" dirty="0">
                <a:solidFill>
                  <a:srgbClr val="423F37"/>
                </a:solidFill>
              </a:rPr>
              <a:t>critically examine and interrupt inequitable policies and practices </a:t>
            </a:r>
            <a:r>
              <a:rPr lang="en-US" sz="1200" dirty="0">
                <a:solidFill>
                  <a:srgbClr val="423F37"/>
                </a:solidFill>
              </a:rPr>
              <a:t>in their schools or districts, analyze social problems in the broader community, and work together to co-create solutions and take collective action...</a:t>
            </a:r>
            <a:r>
              <a:rPr lang="en-US" sz="1200" b="1" dirty="0">
                <a:solidFill>
                  <a:srgbClr val="423F37"/>
                </a:solidFill>
              </a:rPr>
              <a:t>SEL competencies can cultivate change agents and leaders who will meaningfully contribute to their communities and the world</a:t>
            </a:r>
            <a:r>
              <a:rPr lang="en-US" sz="1200" dirty="0">
                <a:solidFill>
                  <a:srgbClr val="423F37"/>
                </a:solidFill>
              </a:rPr>
              <a:t>.</a:t>
            </a:r>
            <a:endParaRPr lang="en-US" sz="1200" dirty="0"/>
          </a:p>
        </p:txBody>
      </p:sp>
      <p:pic>
        <p:nvPicPr>
          <p:cNvPr id="628" name="Google Shape;628;p48" descr="Graphics of the original &amp; updated Casel wheels.">
            <a:hlinkClick r:id="rId3"/>
          </p:cNvPr>
          <p:cNvPicPr preferRelativeResize="0"/>
          <p:nvPr/>
        </p:nvPicPr>
        <p:blipFill>
          <a:blip r:embed="rId4">
            <a:alphaModFix/>
          </a:blip>
          <a:stretch>
            <a:fillRect/>
          </a:stretch>
        </p:blipFill>
        <p:spPr>
          <a:xfrm>
            <a:off x="2693250" y="1197925"/>
            <a:ext cx="6327900" cy="3037376"/>
          </a:xfrm>
          <a:prstGeom prst="rect">
            <a:avLst/>
          </a:prstGeom>
          <a:noFill/>
          <a:ln>
            <a:noFill/>
          </a:ln>
        </p:spPr>
      </p:pic>
      <p:sp>
        <p:nvSpPr>
          <p:cNvPr id="629" name="Google Shape;629;p48"/>
          <p:cNvSpPr txBox="1">
            <a:spLocks noGrp="1"/>
          </p:cNvSpPr>
          <p:nvPr>
            <p:ph type="sldNum" sz="quarter" idx="14"/>
          </p:nvPr>
        </p:nvSpPr>
        <p:spPr>
          <a:xfrm>
            <a:off x="400049" y="4857751"/>
            <a:ext cx="382375" cy="17616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11" name="Google Shape;638;p49">
            <a:extLst>
              <a:ext uri="{FF2B5EF4-FFF2-40B4-BE49-F238E27FC236}">
                <a16:creationId xmlns:a16="http://schemas.microsoft.com/office/drawing/2014/main" id="{97B683A9-1A53-5843-8BAE-307D4091BEA4}"/>
              </a:ext>
              <a:ext uri="{C183D7F6-B498-43B3-948B-1728B52AA6E4}">
                <adec:decorative xmlns:adec="http://schemas.microsoft.com/office/drawing/2017/decorative" val="1"/>
              </a:ext>
            </a:extLst>
          </p:cNvPr>
          <p:cNvPicPr preferRelativeResize="0">
            <a:picLocks noGrp="1"/>
          </p:cNvPicPr>
          <p:nvPr>
            <p:ph sz="quarter" idx="11"/>
          </p:nvPr>
        </p:nvPicPr>
        <p:blipFill rotWithShape="1">
          <a:blip r:embed="rId3" cstate="screen">
            <a:alphaModFix/>
            <a:extLst>
              <a:ext uri="{28A0092B-C50C-407E-A947-70E740481C1C}">
                <a14:useLocalDpi xmlns:a14="http://schemas.microsoft.com/office/drawing/2010/main"/>
              </a:ext>
            </a:extLst>
          </a:blip>
          <a:srcRect/>
          <a:stretch/>
        </p:blipFill>
        <p:spPr>
          <a:xfrm>
            <a:off x="503747" y="1064257"/>
            <a:ext cx="4136010" cy="3008007"/>
          </a:xfrm>
          <a:prstGeom prst="rect">
            <a:avLst/>
          </a:prstGeom>
          <a:noFill/>
          <a:ln>
            <a:noFill/>
          </a:ln>
        </p:spPr>
      </p:pic>
      <p:sp>
        <p:nvSpPr>
          <p:cNvPr id="3" name="Title 2">
            <a:extLst>
              <a:ext uri="{FF2B5EF4-FFF2-40B4-BE49-F238E27FC236}">
                <a16:creationId xmlns:a16="http://schemas.microsoft.com/office/drawing/2014/main" id="{945BF3BC-D65D-EF42-8163-E1BC1733C8A2}"/>
              </a:ext>
            </a:extLst>
          </p:cNvPr>
          <p:cNvSpPr>
            <a:spLocks noGrp="1"/>
          </p:cNvSpPr>
          <p:nvPr>
            <p:ph type="title"/>
          </p:nvPr>
        </p:nvSpPr>
        <p:spPr>
          <a:xfrm>
            <a:off x="4911364" y="2416286"/>
            <a:ext cx="2682131" cy="565453"/>
          </a:xfrm>
        </p:spPr>
        <p:txBody>
          <a:bodyPr>
            <a:noAutofit/>
          </a:bodyPr>
          <a:lstStyle/>
          <a:p>
            <a:r>
              <a:rPr lang="en-US" sz="6000" dirty="0"/>
              <a:t>Break 1</a:t>
            </a:r>
          </a:p>
        </p:txBody>
      </p:sp>
      <p:sp>
        <p:nvSpPr>
          <p:cNvPr id="637" name="Google Shape;637;p49"/>
          <p:cNvSpPr txBox="1">
            <a:spLocks noGrp="1"/>
          </p:cNvSpPr>
          <p:nvPr>
            <p:ph type="sldNum" sz="quarter" idx="10"/>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
        <p:nvSpPr>
          <p:cNvPr id="640" name="Google Shape;640;p49"/>
          <p:cNvSpPr txBox="1"/>
          <p:nvPr/>
        </p:nvSpPr>
        <p:spPr>
          <a:xfrm>
            <a:off x="503747" y="4379594"/>
            <a:ext cx="4839900" cy="21544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dirty="0">
                <a:solidFill>
                  <a:schemeClr val="bg1"/>
                </a:solidFill>
                <a:latin typeface="Lato"/>
                <a:ea typeface="Lato"/>
                <a:cs typeface="Lato"/>
                <a:sym typeface="Lato"/>
              </a:rPr>
              <a:t>SEL Signature Practice - Brain Break</a:t>
            </a:r>
            <a:endParaRPr dirty="0">
              <a:solidFill>
                <a:schemeClr val="bg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2" name="Title 1">
            <a:extLst>
              <a:ext uri="{FF2B5EF4-FFF2-40B4-BE49-F238E27FC236}">
                <a16:creationId xmlns:a16="http://schemas.microsoft.com/office/drawing/2014/main" id="{78E54F6D-9AEE-CD42-8623-02036A0D7D89}"/>
              </a:ext>
            </a:extLst>
          </p:cNvPr>
          <p:cNvSpPr>
            <a:spLocks noGrp="1"/>
          </p:cNvSpPr>
          <p:nvPr>
            <p:ph type="title"/>
          </p:nvPr>
        </p:nvSpPr>
        <p:spPr>
          <a:xfrm>
            <a:off x="742950" y="896610"/>
            <a:ext cx="6000750" cy="1786842"/>
          </a:xfrm>
        </p:spPr>
        <p:txBody>
          <a:bodyPr/>
          <a:lstStyle/>
          <a:p>
            <a:r>
              <a:rPr lang="en-US" sz="3000" dirty="0">
                <a:solidFill>
                  <a:srgbClr val="FFFFFF"/>
                </a:solidFill>
                <a:ea typeface="Lato Light"/>
                <a:cs typeface="Lato Light"/>
                <a:sym typeface="Lato Light"/>
              </a:rPr>
              <a:t>Simply put, to be effective equity-centered educators, we cannot be emotionally intelligent without being culturally responsive.</a:t>
            </a:r>
            <a:endParaRPr lang="en-US" sz="3000" i="1" dirty="0"/>
          </a:p>
        </p:txBody>
      </p:sp>
      <p:sp>
        <p:nvSpPr>
          <p:cNvPr id="645" name="Google Shape;645;p50"/>
          <p:cNvSpPr txBox="1">
            <a:spLocks noGrp="1"/>
          </p:cNvSpPr>
          <p:nvPr>
            <p:ph type="sldNum" sz="quarter" idx="10"/>
          </p:nvPr>
        </p:nvSpPr>
        <p:spPr>
          <a:xfrm>
            <a:off x="400050" y="4857750"/>
            <a:ext cx="342900" cy="17807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22</a:t>
            </a:fld>
            <a:endParaRPr dirty="0">
              <a:solidFill>
                <a:srgbClr val="FFFFFF"/>
              </a:solidFill>
            </a:endParaRPr>
          </a:p>
        </p:txBody>
      </p:sp>
      <p:sp>
        <p:nvSpPr>
          <p:cNvPr id="3" name="Content Placeholder 2">
            <a:extLst>
              <a:ext uri="{FF2B5EF4-FFF2-40B4-BE49-F238E27FC236}">
                <a16:creationId xmlns:a16="http://schemas.microsoft.com/office/drawing/2014/main" id="{71CB0414-1604-4C4B-AEC7-A8AB529296A2}"/>
              </a:ext>
            </a:extLst>
          </p:cNvPr>
          <p:cNvSpPr>
            <a:spLocks noGrp="1"/>
          </p:cNvSpPr>
          <p:nvPr>
            <p:ph sz="quarter" idx="11"/>
          </p:nvPr>
        </p:nvSpPr>
        <p:spPr>
          <a:xfrm>
            <a:off x="685800" y="3444592"/>
            <a:ext cx="6421056" cy="479226"/>
          </a:xfrm>
        </p:spPr>
        <p:txBody>
          <a:bodyPr>
            <a:noAutofit/>
          </a:bodyPr>
          <a:lstStyle/>
          <a:p>
            <a:r>
              <a:rPr lang="en-US" sz="1400" dirty="0">
                <a:ea typeface="Lato Light"/>
                <a:cs typeface="Lato Light"/>
                <a:sym typeface="Lato Light"/>
              </a:rPr>
              <a:t>Simmons, Dena.  </a:t>
            </a:r>
            <a:r>
              <a:rPr lang="en-US" sz="1400" i="1" dirty="0">
                <a:ea typeface="Lato Light"/>
                <a:cs typeface="Lato Light"/>
                <a:sym typeface="Lato Light"/>
              </a:rPr>
              <a:t>Why SEL Alone Isn’t Enough. </a:t>
            </a:r>
            <a:br>
              <a:rPr lang="en-US" sz="1400" i="1" dirty="0">
                <a:ea typeface="Lato Light"/>
                <a:cs typeface="Lato Light"/>
                <a:sym typeface="Lato Light"/>
              </a:rPr>
            </a:br>
            <a:r>
              <a:rPr lang="en-US" sz="1400" u="sng" dirty="0">
                <a:ea typeface="Lato Light"/>
                <a:cs typeface="Lato Light"/>
                <a:sym typeface="Lato Light"/>
              </a:rPr>
              <a:t>Educational Leadership.</a:t>
            </a:r>
            <a:r>
              <a:rPr lang="en-US" sz="1400" dirty="0">
                <a:ea typeface="Lato Light"/>
                <a:cs typeface="Lato Light"/>
                <a:sym typeface="Lato Light"/>
              </a:rPr>
              <a:t> March 2021.</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2" name="Title 1">
            <a:extLst>
              <a:ext uri="{FF2B5EF4-FFF2-40B4-BE49-F238E27FC236}">
                <a16:creationId xmlns:a16="http://schemas.microsoft.com/office/drawing/2014/main" id="{A693666D-AA57-5344-A3CC-771874012D5D}"/>
              </a:ext>
            </a:extLst>
          </p:cNvPr>
          <p:cNvSpPr>
            <a:spLocks noGrp="1"/>
          </p:cNvSpPr>
          <p:nvPr>
            <p:ph type="title"/>
          </p:nvPr>
        </p:nvSpPr>
        <p:spPr/>
        <p:txBody>
          <a:bodyPr>
            <a:normAutofit/>
          </a:bodyPr>
          <a:lstStyle/>
          <a:p>
            <a:r>
              <a:rPr lang="en-US" dirty="0">
                <a:ea typeface="Lato"/>
                <a:cs typeface="Lato"/>
                <a:sym typeface="Lato"/>
              </a:rPr>
              <a:t>Transformative SEL</a:t>
            </a:r>
            <a:endParaRPr lang="en-US" dirty="0"/>
          </a:p>
        </p:txBody>
      </p:sp>
      <p:sp>
        <p:nvSpPr>
          <p:cNvPr id="3" name="Content Placeholder 2">
            <a:extLst>
              <a:ext uri="{FF2B5EF4-FFF2-40B4-BE49-F238E27FC236}">
                <a16:creationId xmlns:a16="http://schemas.microsoft.com/office/drawing/2014/main" id="{1523D7D7-B81A-0149-9776-CED5540E7E7E}"/>
              </a:ext>
            </a:extLst>
          </p:cNvPr>
          <p:cNvSpPr>
            <a:spLocks noGrp="1"/>
          </p:cNvSpPr>
          <p:nvPr>
            <p:ph sz="quarter" idx="11"/>
          </p:nvPr>
        </p:nvSpPr>
        <p:spPr>
          <a:xfrm>
            <a:off x="509047" y="1444623"/>
            <a:ext cx="3223968" cy="2825719"/>
          </a:xfrm>
        </p:spPr>
        <p:txBody>
          <a:bodyPr>
            <a:normAutofit/>
          </a:bodyPr>
          <a:lstStyle/>
          <a:p>
            <a:pPr marL="0" indent="0">
              <a:buNone/>
            </a:pPr>
            <a:r>
              <a:rPr lang="en-US" sz="1600" dirty="0">
                <a:ea typeface="Lato Light"/>
                <a:cs typeface="Lato Light"/>
                <a:sym typeface="Lato Light"/>
              </a:rPr>
              <a:t>...a process where by young people and adults build strong, respectful, and lasting relationships that facilitate co-learning to critically examine root causes of inequity, and to develop collaborative solutions that lead to personal, community, and societal well-being.</a:t>
            </a:r>
            <a:endParaRPr lang="en-US" sz="1600" dirty="0"/>
          </a:p>
        </p:txBody>
      </p:sp>
      <p:sp>
        <p:nvSpPr>
          <p:cNvPr id="653" name="Google Shape;653;p51"/>
          <p:cNvSpPr txBox="1">
            <a:spLocks noGrp="1"/>
          </p:cNvSpPr>
          <p:nvPr>
            <p:ph type="sldNum" sz="quarter" idx="14"/>
          </p:nvPr>
        </p:nvSpPr>
        <p:spPr>
          <a:xfrm>
            <a:off x="400049" y="4857751"/>
            <a:ext cx="335241" cy="16673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10" name="Google Shape;654;p51">
            <a:extLst>
              <a:ext uri="{FF2B5EF4-FFF2-40B4-BE49-F238E27FC236}">
                <a16:creationId xmlns:a16="http://schemas.microsoft.com/office/drawing/2014/main" id="{10FEC4B6-CFF9-974F-BF2B-5CA752507078}"/>
              </a:ext>
              <a:ext uri="{C183D7F6-B498-43B3-948B-1728B52AA6E4}">
                <adec:decorative xmlns:adec="http://schemas.microsoft.com/office/drawing/2017/decorative" val="1"/>
              </a:ext>
            </a:extLst>
          </p:cNvPr>
          <p:cNvPicPr preferRelativeResize="0">
            <a:picLocks noGrp="1"/>
          </p:cNvPicPr>
          <p:nvPr>
            <p:ph type="pic" sz="quarter" idx="12"/>
          </p:nvPr>
        </p:nvPicPr>
        <p:blipFill rotWithShape="1">
          <a:blip r:embed="rId3" cstate="screen">
            <a:alphaModFix/>
            <a:extLst>
              <a:ext uri="{28A0092B-C50C-407E-A947-70E740481C1C}">
                <a14:useLocalDpi xmlns:a14="http://schemas.microsoft.com/office/drawing/2010/main"/>
              </a:ext>
            </a:extLst>
          </a:blip>
          <a:srcRect r="-1888"/>
          <a:stretch/>
        </p:blipFill>
        <p:spPr>
          <a:xfrm>
            <a:off x="3949831" y="1322388"/>
            <a:ext cx="5029200" cy="3298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2" name="Title 1">
            <a:extLst>
              <a:ext uri="{FF2B5EF4-FFF2-40B4-BE49-F238E27FC236}">
                <a16:creationId xmlns:a16="http://schemas.microsoft.com/office/drawing/2014/main" id="{E4D282FF-CF71-9C4C-A7AD-8CDCC337B3C3}"/>
              </a:ext>
            </a:extLst>
          </p:cNvPr>
          <p:cNvSpPr>
            <a:spLocks noGrp="1"/>
          </p:cNvSpPr>
          <p:nvPr>
            <p:ph type="title"/>
          </p:nvPr>
        </p:nvSpPr>
        <p:spPr/>
        <p:txBody>
          <a:bodyPr>
            <a:noAutofit/>
          </a:bodyPr>
          <a:lstStyle/>
          <a:p>
            <a:r>
              <a:rPr lang="en-US" sz="1800" dirty="0">
                <a:ea typeface="Lato Light"/>
                <a:cs typeface="Lato Light"/>
                <a:sym typeface="Lato Light"/>
              </a:rPr>
              <a:t>Deepening the definition of the 5 SEL Core Competencies to support equity and collective well-being.</a:t>
            </a:r>
            <a:endParaRPr lang="en-US" sz="1800" dirty="0"/>
          </a:p>
        </p:txBody>
      </p:sp>
      <p:graphicFrame>
        <p:nvGraphicFramePr>
          <p:cNvPr id="662" name="Google Shape;662;p52"/>
          <p:cNvGraphicFramePr/>
          <p:nvPr>
            <p:extLst>
              <p:ext uri="{D42A27DB-BD31-4B8C-83A1-F6EECF244321}">
                <p14:modId xmlns:p14="http://schemas.microsoft.com/office/powerpoint/2010/main" val="2682541872"/>
              </p:ext>
            </p:extLst>
          </p:nvPr>
        </p:nvGraphicFramePr>
        <p:xfrm>
          <a:off x="471340" y="1292598"/>
          <a:ext cx="8041064" cy="2725420"/>
        </p:xfrm>
        <a:graphic>
          <a:graphicData uri="http://schemas.openxmlformats.org/drawingml/2006/table">
            <a:tbl>
              <a:tblPr firstRow="1">
                <a:noFill/>
                <a:tableStyleId>{BD004070-6055-4DB0-BFB4-12C6E523478C}</a:tableStyleId>
              </a:tblPr>
              <a:tblGrid>
                <a:gridCol w="2815435">
                  <a:extLst>
                    <a:ext uri="{9D8B030D-6E8A-4147-A177-3AD203B41FA5}">
                      <a16:colId xmlns:a16="http://schemas.microsoft.com/office/drawing/2014/main" val="20000"/>
                    </a:ext>
                  </a:extLst>
                </a:gridCol>
                <a:gridCol w="5225629">
                  <a:extLst>
                    <a:ext uri="{9D8B030D-6E8A-4147-A177-3AD203B41FA5}">
                      <a16:colId xmlns:a16="http://schemas.microsoft.com/office/drawing/2014/main" val="20001"/>
                    </a:ext>
                  </a:extLst>
                </a:gridCol>
              </a:tblGrid>
              <a:tr h="388850">
                <a:tc>
                  <a:txBody>
                    <a:bodyPr/>
                    <a:lstStyle/>
                    <a:p>
                      <a:pPr marL="0" lvl="0" indent="0" algn="l" rtl="0">
                        <a:spcBef>
                          <a:spcPts val="0"/>
                        </a:spcBef>
                        <a:spcAft>
                          <a:spcPts val="0"/>
                        </a:spcAft>
                        <a:buNone/>
                      </a:pPr>
                      <a:r>
                        <a:rPr lang="en" sz="1600" b="1" dirty="0">
                          <a:solidFill>
                            <a:schemeClr val="bg1"/>
                          </a:solidFill>
                          <a:latin typeface="+mn-lt"/>
                        </a:rPr>
                        <a:t>SEL Competency</a:t>
                      </a:r>
                      <a:endParaRPr sz="1600" b="1" dirty="0">
                        <a:solidFill>
                          <a:schemeClr val="bg1"/>
                        </a:solidFill>
                        <a:latin typeface="+mn-lt"/>
                      </a:endParaRPr>
                    </a:p>
                  </a:txBody>
                  <a:tcPr marL="91425" marR="91425" marT="91425" marB="91425">
                    <a:solidFill>
                      <a:schemeClr val="bg2">
                        <a:lumMod val="75000"/>
                      </a:schemeClr>
                    </a:solidFill>
                  </a:tcPr>
                </a:tc>
                <a:tc>
                  <a:txBody>
                    <a:bodyPr/>
                    <a:lstStyle/>
                    <a:p>
                      <a:pPr marL="0" lvl="0" indent="0" algn="l" rtl="0">
                        <a:spcBef>
                          <a:spcPts val="0"/>
                        </a:spcBef>
                        <a:spcAft>
                          <a:spcPts val="0"/>
                        </a:spcAft>
                        <a:buNone/>
                      </a:pPr>
                      <a:r>
                        <a:rPr lang="en" sz="1600" b="1" dirty="0">
                          <a:solidFill>
                            <a:schemeClr val="bg1"/>
                          </a:solidFill>
                          <a:latin typeface="+mn-lt"/>
                        </a:rPr>
                        <a:t>Example</a:t>
                      </a:r>
                      <a:endParaRPr sz="1600" b="1" dirty="0">
                        <a:solidFill>
                          <a:schemeClr val="bg1"/>
                        </a:solidFill>
                        <a:latin typeface="+mn-lt"/>
                      </a:endParaRPr>
                    </a:p>
                  </a:txBody>
                  <a:tcPr marL="91425" marR="91425" marT="91425" marB="91425">
                    <a:solidFill>
                      <a:srgbClr val="2B3990"/>
                    </a:solidFill>
                  </a:tcPr>
                </a:tc>
                <a:extLst>
                  <a:ext uri="{0D108BD9-81ED-4DB2-BD59-A6C34878D82A}">
                    <a16:rowId xmlns:a16="http://schemas.microsoft.com/office/drawing/2014/main" val="10000"/>
                  </a:ext>
                </a:extLst>
              </a:tr>
              <a:tr h="572171">
                <a:tc>
                  <a:txBody>
                    <a:bodyPr/>
                    <a:lstStyle/>
                    <a:p>
                      <a:pPr marL="0" lvl="0" indent="0" algn="l" rtl="0">
                        <a:spcBef>
                          <a:spcPts val="0"/>
                        </a:spcBef>
                        <a:spcAft>
                          <a:spcPts val="0"/>
                        </a:spcAft>
                        <a:buNone/>
                      </a:pPr>
                      <a:r>
                        <a:rPr lang="en" sz="1200" b="1" dirty="0"/>
                        <a:t>Self-Awareness</a:t>
                      </a:r>
                      <a:endParaRPr sz="1200" b="1" dirty="0"/>
                    </a:p>
                  </a:txBody>
                  <a:tcPr marL="91425" marR="91425" marT="91425" marB="91425">
                    <a:solidFill>
                      <a:schemeClr val="bg2">
                        <a:lumMod val="40000"/>
                        <a:lumOff val="60000"/>
                      </a:schemeClr>
                    </a:solidFill>
                  </a:tcPr>
                </a:tc>
                <a:tc>
                  <a:txBody>
                    <a:bodyPr/>
                    <a:lstStyle/>
                    <a:p>
                      <a:pPr marL="0" lvl="0" indent="0" algn="l" rtl="0">
                        <a:spcBef>
                          <a:spcPts val="0"/>
                        </a:spcBef>
                        <a:spcAft>
                          <a:spcPts val="0"/>
                        </a:spcAft>
                        <a:buNone/>
                      </a:pPr>
                      <a:r>
                        <a:rPr lang="en" sz="1200" dirty="0"/>
                        <a:t>Personal and sociocultural identities, recognition and beliefs, mindsets &amp; biases</a:t>
                      </a:r>
                      <a:endParaRPr sz="1200" dirty="0"/>
                    </a:p>
                  </a:txBody>
                  <a:tcPr marL="91425" marR="91425" marT="91425" marB="91425">
                    <a:solidFill>
                      <a:schemeClr val="bg2">
                        <a:lumMod val="40000"/>
                        <a:lumOff val="60000"/>
                      </a:schemeClr>
                    </a:solidFill>
                  </a:tcPr>
                </a:tc>
                <a:extLst>
                  <a:ext uri="{0D108BD9-81ED-4DB2-BD59-A6C34878D82A}">
                    <a16:rowId xmlns:a16="http://schemas.microsoft.com/office/drawing/2014/main" val="10001"/>
                  </a:ext>
                </a:extLst>
              </a:tr>
              <a:tr h="382828">
                <a:tc>
                  <a:txBody>
                    <a:bodyPr/>
                    <a:lstStyle/>
                    <a:p>
                      <a:pPr marL="0" lvl="0" indent="0" algn="l" rtl="0">
                        <a:spcBef>
                          <a:spcPts val="0"/>
                        </a:spcBef>
                        <a:spcAft>
                          <a:spcPts val="0"/>
                        </a:spcAft>
                        <a:buNone/>
                      </a:pPr>
                      <a:r>
                        <a:rPr lang="en" sz="1200" b="1"/>
                        <a:t>Self-Management</a:t>
                      </a:r>
                      <a:endParaRPr sz="1200" b="1"/>
                    </a:p>
                  </a:txBody>
                  <a:tcPr marL="91425" marR="91425" marT="91425" marB="91425">
                    <a:solidFill>
                      <a:schemeClr val="bg2">
                        <a:lumMod val="20000"/>
                        <a:lumOff val="80000"/>
                      </a:schemeClr>
                    </a:solidFill>
                  </a:tcPr>
                </a:tc>
                <a:tc>
                  <a:txBody>
                    <a:bodyPr/>
                    <a:lstStyle/>
                    <a:p>
                      <a:pPr marL="0" lvl="0" indent="0" algn="l" rtl="0">
                        <a:spcBef>
                          <a:spcPts val="0"/>
                        </a:spcBef>
                        <a:spcAft>
                          <a:spcPts val="0"/>
                        </a:spcAft>
                        <a:buNone/>
                      </a:pPr>
                      <a:r>
                        <a:rPr lang="en" sz="1200" dirty="0"/>
                        <a:t>Stress management, self-care, perseverance, agency</a:t>
                      </a:r>
                      <a:endParaRPr sz="1200" dirty="0"/>
                    </a:p>
                  </a:txBody>
                  <a:tcPr marL="91425" marR="91425" marT="91425" marB="91425">
                    <a:solidFill>
                      <a:schemeClr val="bg2">
                        <a:lumMod val="20000"/>
                        <a:lumOff val="80000"/>
                      </a:schemeClr>
                    </a:solidFill>
                  </a:tcPr>
                </a:tc>
                <a:extLst>
                  <a:ext uri="{0D108BD9-81ED-4DB2-BD59-A6C34878D82A}">
                    <a16:rowId xmlns:a16="http://schemas.microsoft.com/office/drawing/2014/main" val="10002"/>
                  </a:ext>
                </a:extLst>
              </a:tr>
              <a:tr h="371888">
                <a:tc>
                  <a:txBody>
                    <a:bodyPr/>
                    <a:lstStyle/>
                    <a:p>
                      <a:pPr marL="0" lvl="0" indent="0" algn="l" rtl="0">
                        <a:spcBef>
                          <a:spcPts val="0"/>
                        </a:spcBef>
                        <a:spcAft>
                          <a:spcPts val="0"/>
                        </a:spcAft>
                        <a:buNone/>
                      </a:pPr>
                      <a:r>
                        <a:rPr lang="en" sz="1200" b="1" dirty="0"/>
                        <a:t>Social Awareness</a:t>
                      </a:r>
                      <a:endParaRPr sz="1200" b="1" dirty="0"/>
                    </a:p>
                  </a:txBody>
                  <a:tcPr marL="91425" marR="91425" marT="91425" marB="91425">
                    <a:solidFill>
                      <a:schemeClr val="bg2">
                        <a:lumMod val="40000"/>
                        <a:lumOff val="60000"/>
                      </a:schemeClr>
                    </a:solidFill>
                  </a:tcPr>
                </a:tc>
                <a:tc>
                  <a:txBody>
                    <a:bodyPr/>
                    <a:lstStyle/>
                    <a:p>
                      <a:pPr marL="0" lvl="0" indent="0" algn="l" rtl="0">
                        <a:spcBef>
                          <a:spcPts val="0"/>
                        </a:spcBef>
                        <a:spcAft>
                          <a:spcPts val="0"/>
                        </a:spcAft>
                        <a:buNone/>
                      </a:pPr>
                      <a:r>
                        <a:rPr lang="en" sz="1200" dirty="0"/>
                        <a:t>Perspective-taking, empathy, belonging</a:t>
                      </a:r>
                      <a:endParaRPr sz="1200" dirty="0"/>
                    </a:p>
                  </a:txBody>
                  <a:tcPr marL="91425" marR="91425" marT="91425" marB="91425">
                    <a:solidFill>
                      <a:schemeClr val="bg2">
                        <a:lumMod val="40000"/>
                        <a:lumOff val="60000"/>
                      </a:schemeClr>
                    </a:solidFill>
                  </a:tcPr>
                </a:tc>
                <a:extLst>
                  <a:ext uri="{0D108BD9-81ED-4DB2-BD59-A6C34878D82A}">
                    <a16:rowId xmlns:a16="http://schemas.microsoft.com/office/drawing/2014/main" val="10003"/>
                  </a:ext>
                </a:extLst>
              </a:tr>
              <a:tr h="557861">
                <a:tc>
                  <a:txBody>
                    <a:bodyPr/>
                    <a:lstStyle/>
                    <a:p>
                      <a:pPr marL="0" lvl="0" indent="0" algn="l" rtl="0">
                        <a:spcBef>
                          <a:spcPts val="0"/>
                        </a:spcBef>
                        <a:spcAft>
                          <a:spcPts val="0"/>
                        </a:spcAft>
                        <a:buNone/>
                      </a:pPr>
                      <a:r>
                        <a:rPr lang="en" sz="1200" b="1" dirty="0"/>
                        <a:t>Relationship Skills</a:t>
                      </a:r>
                      <a:endParaRPr sz="1200" b="1" dirty="0"/>
                    </a:p>
                  </a:txBody>
                  <a:tcPr marL="91425" marR="91425" marT="91425" marB="91425">
                    <a:solidFill>
                      <a:schemeClr val="bg2">
                        <a:lumMod val="20000"/>
                        <a:lumOff val="80000"/>
                      </a:schemeClr>
                    </a:solidFill>
                  </a:tcPr>
                </a:tc>
                <a:tc>
                  <a:txBody>
                    <a:bodyPr/>
                    <a:lstStyle/>
                    <a:p>
                      <a:pPr marL="0" lvl="0" indent="0" algn="l" rtl="0">
                        <a:spcBef>
                          <a:spcPts val="0"/>
                        </a:spcBef>
                        <a:spcAft>
                          <a:spcPts val="0"/>
                        </a:spcAft>
                        <a:buNone/>
                      </a:pPr>
                      <a:r>
                        <a:rPr lang="en" sz="1200" dirty="0"/>
                        <a:t>Collaborative problem solving, co-construction, effective interpersonal communication.</a:t>
                      </a:r>
                      <a:endParaRPr sz="1200" dirty="0"/>
                    </a:p>
                  </a:txBody>
                  <a:tcPr marL="91425" marR="91425" marT="91425" marB="91425">
                    <a:solidFill>
                      <a:schemeClr val="bg2">
                        <a:lumMod val="20000"/>
                        <a:lumOff val="80000"/>
                      </a:schemeClr>
                    </a:solidFill>
                  </a:tcPr>
                </a:tc>
                <a:extLst>
                  <a:ext uri="{0D108BD9-81ED-4DB2-BD59-A6C34878D82A}">
                    <a16:rowId xmlns:a16="http://schemas.microsoft.com/office/drawing/2014/main" val="10004"/>
                  </a:ext>
                </a:extLst>
              </a:tr>
              <a:tr h="413982">
                <a:tc>
                  <a:txBody>
                    <a:bodyPr/>
                    <a:lstStyle/>
                    <a:p>
                      <a:pPr marL="0" lvl="0" indent="0" algn="l" rtl="0">
                        <a:spcBef>
                          <a:spcPts val="0"/>
                        </a:spcBef>
                        <a:spcAft>
                          <a:spcPts val="0"/>
                        </a:spcAft>
                        <a:buNone/>
                      </a:pPr>
                      <a:r>
                        <a:rPr lang="en" sz="1200" b="1" dirty="0"/>
                        <a:t>Responsible decision making</a:t>
                      </a:r>
                      <a:endParaRPr sz="1200" b="1" dirty="0"/>
                    </a:p>
                  </a:txBody>
                  <a:tcPr marL="91425" marR="91425" marT="91425" marB="91425">
                    <a:solidFill>
                      <a:schemeClr val="bg2">
                        <a:lumMod val="40000"/>
                        <a:lumOff val="60000"/>
                      </a:schemeClr>
                    </a:solidFill>
                  </a:tcPr>
                </a:tc>
                <a:tc>
                  <a:txBody>
                    <a:bodyPr/>
                    <a:lstStyle/>
                    <a:p>
                      <a:pPr marL="0" lvl="0" indent="0" algn="l" rtl="0">
                        <a:spcBef>
                          <a:spcPts val="0"/>
                        </a:spcBef>
                        <a:spcAft>
                          <a:spcPts val="0"/>
                        </a:spcAft>
                        <a:buNone/>
                      </a:pPr>
                      <a:r>
                        <a:rPr lang="en" sz="1200" dirty="0"/>
                        <a:t>Ethical responsibility, distributive justice, collective well-being</a:t>
                      </a:r>
                      <a:endParaRPr sz="1200" dirty="0"/>
                    </a:p>
                  </a:txBody>
                  <a:tcPr marL="91425" marR="91425" marT="91425" marB="91425">
                    <a:solidFill>
                      <a:schemeClr val="bg2">
                        <a:lumMod val="40000"/>
                        <a:lumOff val="60000"/>
                      </a:schemeClr>
                    </a:solidFill>
                  </a:tcPr>
                </a:tc>
                <a:extLst>
                  <a:ext uri="{0D108BD9-81ED-4DB2-BD59-A6C34878D82A}">
                    <a16:rowId xmlns:a16="http://schemas.microsoft.com/office/drawing/2014/main" val="10005"/>
                  </a:ext>
                </a:extLst>
              </a:tr>
            </a:tbl>
          </a:graphicData>
        </a:graphic>
      </p:graphicFrame>
      <p:sp>
        <p:nvSpPr>
          <p:cNvPr id="6" name="Content Placeholder 5" descr="Casel Webinar Series: SEL as a Lever for Equity and Social Justice">
            <a:extLst>
              <a:ext uri="{FF2B5EF4-FFF2-40B4-BE49-F238E27FC236}">
                <a16:creationId xmlns:a16="http://schemas.microsoft.com/office/drawing/2014/main" id="{BAAC1514-DF71-AD4C-8914-9D258A903129}"/>
              </a:ext>
            </a:extLst>
          </p:cNvPr>
          <p:cNvSpPr>
            <a:spLocks noGrp="1"/>
          </p:cNvSpPr>
          <p:nvPr>
            <p:ph sz="quarter" idx="13"/>
          </p:nvPr>
        </p:nvSpPr>
        <p:spPr>
          <a:xfrm>
            <a:off x="471340" y="4222589"/>
            <a:ext cx="8272610" cy="400110"/>
          </a:xfrm>
        </p:spPr>
        <p:txBody>
          <a:bodyPr/>
          <a:lstStyle/>
          <a:p>
            <a:pPr lvl="0">
              <a:spcBef>
                <a:spcPts val="0"/>
              </a:spcBef>
              <a:spcAft>
                <a:spcPts val="0"/>
              </a:spcAft>
            </a:pPr>
            <a:r>
              <a:rPr lang="en-US" sz="1400" dirty="0">
                <a:solidFill>
                  <a:srgbClr val="2484C6"/>
                </a:solidFill>
              </a:rPr>
              <a:t>CASEL Webinar Series:  SEL as a Lever for Equity and Social Justice</a:t>
            </a:r>
          </a:p>
          <a:p>
            <a:pPr lvl="0">
              <a:spcBef>
                <a:spcPts val="0"/>
              </a:spcBef>
              <a:spcAft>
                <a:spcPts val="0"/>
              </a:spcAft>
            </a:pPr>
            <a:r>
              <a:rPr lang="en-US" sz="1200" u="sng" dirty="0">
                <a:solidFill>
                  <a:schemeClr val="hlink"/>
                </a:solidFill>
                <a:hlinkClick r:id="rId3"/>
              </a:rPr>
              <a:t>https://www.youtube.com/watch?v=UPWrnBA2274&amp;list=PLM3PYurzmKsBDCoQ-eoqL9ODbppZ-3kbA</a:t>
            </a:r>
            <a:endParaRPr lang="en-US" sz="1200" dirty="0"/>
          </a:p>
        </p:txBody>
      </p:sp>
      <p:sp>
        <p:nvSpPr>
          <p:cNvPr id="661" name="Google Shape;661;p52"/>
          <p:cNvSpPr txBox="1">
            <a:spLocks noGrp="1"/>
          </p:cNvSpPr>
          <p:nvPr>
            <p:ph type="sldNum" sz="quarter" idx="14"/>
          </p:nvPr>
        </p:nvSpPr>
        <p:spPr>
          <a:xfrm>
            <a:off x="400050" y="4857750"/>
            <a:ext cx="372948" cy="20444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2" name="Title 1">
            <a:extLst>
              <a:ext uri="{FF2B5EF4-FFF2-40B4-BE49-F238E27FC236}">
                <a16:creationId xmlns:a16="http://schemas.microsoft.com/office/drawing/2014/main" id="{A044ECD5-9134-8D41-BAC8-54BD76B2C4BA}"/>
              </a:ext>
            </a:extLst>
          </p:cNvPr>
          <p:cNvSpPr>
            <a:spLocks noGrp="1"/>
          </p:cNvSpPr>
          <p:nvPr>
            <p:ph type="title"/>
          </p:nvPr>
        </p:nvSpPr>
        <p:spPr/>
        <p:txBody>
          <a:bodyPr>
            <a:normAutofit/>
          </a:bodyPr>
          <a:lstStyle/>
          <a:p>
            <a:r>
              <a:rPr lang="en-US" sz="2800" dirty="0">
                <a:ea typeface="Lato"/>
                <a:cs typeface="Lato"/>
                <a:sym typeface="Lato"/>
              </a:rPr>
              <a:t>SEL Signature Practice - Engaging Strategies 2</a:t>
            </a:r>
            <a:endParaRPr lang="en-US" sz="2800" dirty="0"/>
          </a:p>
        </p:txBody>
      </p:sp>
      <p:sp>
        <p:nvSpPr>
          <p:cNvPr id="3" name="Content Placeholder 2" descr="Link to Personal SEL Reflection Guide.">
            <a:extLst>
              <a:ext uri="{FF2B5EF4-FFF2-40B4-BE49-F238E27FC236}">
                <a16:creationId xmlns:a16="http://schemas.microsoft.com/office/drawing/2014/main" id="{78711F73-052B-D640-A87A-A62084271326}"/>
              </a:ext>
            </a:extLst>
          </p:cNvPr>
          <p:cNvSpPr>
            <a:spLocks noGrp="1"/>
          </p:cNvSpPr>
          <p:nvPr>
            <p:ph sz="quarter" idx="11"/>
          </p:nvPr>
        </p:nvSpPr>
        <p:spPr>
          <a:xfrm>
            <a:off x="400050" y="1323203"/>
            <a:ext cx="8489426" cy="2963047"/>
          </a:xfrm>
        </p:spPr>
        <p:txBody>
          <a:bodyPr>
            <a:noAutofit/>
          </a:bodyPr>
          <a:lstStyle/>
          <a:p>
            <a:pPr marL="0" indent="0">
              <a:spcBef>
                <a:spcPts val="0"/>
              </a:spcBef>
              <a:spcAft>
                <a:spcPts val="1200"/>
              </a:spcAft>
              <a:buNone/>
            </a:pPr>
            <a:r>
              <a:rPr lang="en-US" dirty="0"/>
              <a:t>Deeper Reflective Dive into  Core Competencies through the Equity Lens - </a:t>
            </a:r>
            <a:r>
              <a:rPr lang="en-US" u="sng" dirty="0">
                <a:solidFill>
                  <a:schemeClr val="hlink"/>
                </a:solidFill>
                <a:hlinkClick r:id="rId3" tooltip="Link to Deeper Reflective Dive into the CASEL Core Competencies Google Doc"/>
              </a:rPr>
              <a:t>Activity</a:t>
            </a:r>
            <a:endParaRPr lang="en-US" dirty="0"/>
          </a:p>
          <a:p>
            <a:pPr marL="457200" lvl="0" indent="-330200">
              <a:spcBef>
                <a:spcPts val="0"/>
              </a:spcBef>
              <a:spcAft>
                <a:spcPts val="600"/>
              </a:spcAft>
              <a:buSzPts val="1600"/>
              <a:buFont typeface="Lato Light"/>
              <a:buAutoNum type="arabicPeriod"/>
            </a:pPr>
            <a:r>
              <a:rPr lang="en-US" sz="1400" dirty="0">
                <a:ea typeface="Lato Light"/>
                <a:cs typeface="Lato Light"/>
                <a:sym typeface="Lato Light"/>
              </a:rPr>
              <a:t>Review the CASEL Core Competency using the CASEL Interactive SEL Framework.  </a:t>
            </a:r>
          </a:p>
          <a:p>
            <a:pPr marL="457200" lvl="0" indent="-330200">
              <a:spcBef>
                <a:spcPts val="0"/>
              </a:spcBef>
              <a:spcAft>
                <a:spcPts val="600"/>
              </a:spcAft>
              <a:buSzPts val="1600"/>
              <a:buFont typeface="Lato Light"/>
              <a:buAutoNum type="arabicPeriod"/>
            </a:pPr>
            <a:r>
              <a:rPr lang="en-US" sz="1400" dirty="0">
                <a:ea typeface="Lato Light"/>
                <a:cs typeface="Lato Light"/>
                <a:sym typeface="Lato Light"/>
              </a:rPr>
              <a:t>Examine the Core Competency and its relation to the rings (settings) and the examples provided.</a:t>
            </a:r>
          </a:p>
          <a:p>
            <a:pPr marL="457200" lvl="0" indent="-330200">
              <a:spcBef>
                <a:spcPts val="0"/>
              </a:spcBef>
              <a:spcAft>
                <a:spcPts val="600"/>
              </a:spcAft>
              <a:buSzPts val="1600"/>
              <a:buFont typeface="Lato Light"/>
              <a:buAutoNum type="arabicPeriod"/>
            </a:pPr>
            <a:r>
              <a:rPr lang="en-US" sz="1400" dirty="0">
                <a:ea typeface="Lato Light"/>
                <a:cs typeface="Lato Light"/>
                <a:sym typeface="Lato Light"/>
              </a:rPr>
              <a:t>Read the reflection questions and consider what the responses could be from the districts or teachers you are supporting.</a:t>
            </a:r>
          </a:p>
          <a:p>
            <a:pPr marL="457200" lvl="0" indent="-330200">
              <a:spcBef>
                <a:spcPts val="0"/>
              </a:spcBef>
              <a:spcAft>
                <a:spcPts val="600"/>
              </a:spcAft>
              <a:buSzPts val="1600"/>
              <a:buFont typeface="Lato Light"/>
              <a:buAutoNum type="arabicPeriod"/>
            </a:pPr>
            <a:r>
              <a:rPr lang="en-US" sz="1400" dirty="0">
                <a:ea typeface="Lato Light"/>
                <a:cs typeface="Lato Light"/>
                <a:sym typeface="Lato Light"/>
              </a:rPr>
              <a:t>If you feel that you would like to have a deeper understanding of the Core Competency, consider watching the PBS video that is offered as a resource, and the </a:t>
            </a:r>
            <a:r>
              <a:rPr lang="en-US" sz="1400" u="sng" dirty="0">
                <a:solidFill>
                  <a:schemeClr val="hlink"/>
                </a:solidFill>
                <a:ea typeface="Lato Light"/>
                <a:cs typeface="Lato Light"/>
                <a:sym typeface="Lato Light"/>
                <a:hlinkClick r:id="rId4" tooltip="Link to Casel Personal SEL Reflection"/>
              </a:rPr>
              <a:t>CASEL Personal SEL Reflection</a:t>
            </a:r>
            <a:r>
              <a:rPr lang="en-US" sz="1400" dirty="0">
                <a:ea typeface="Lato Light"/>
                <a:cs typeface="Lato Light"/>
                <a:sym typeface="Lato Light"/>
              </a:rPr>
              <a:t>.</a:t>
            </a:r>
          </a:p>
          <a:p>
            <a:pPr marL="457200" lvl="0" indent="-330200">
              <a:spcBef>
                <a:spcPts val="0"/>
              </a:spcBef>
              <a:spcAft>
                <a:spcPts val="600"/>
              </a:spcAft>
              <a:buSzPts val="1600"/>
              <a:buFont typeface="Lato Light"/>
              <a:buAutoNum type="arabicPeriod"/>
            </a:pPr>
            <a:r>
              <a:rPr lang="en-US" sz="1400" dirty="0">
                <a:ea typeface="Lato Light"/>
                <a:cs typeface="Lato Light"/>
                <a:sym typeface="Lato Light"/>
              </a:rPr>
              <a:t>Returning to the main room and share  1 or 2 major takeaways.</a:t>
            </a:r>
          </a:p>
          <a:p>
            <a:endParaRPr lang="en-US" dirty="0"/>
          </a:p>
        </p:txBody>
      </p:sp>
      <p:sp>
        <p:nvSpPr>
          <p:cNvPr id="670" name="Google Shape;670;p53"/>
          <p:cNvSpPr txBox="1">
            <a:spLocks noGrp="1"/>
          </p:cNvSpPr>
          <p:nvPr>
            <p:ph type="sldNum" sz="quarter" idx="14"/>
          </p:nvPr>
        </p:nvSpPr>
        <p:spPr>
          <a:xfrm>
            <a:off x="400050" y="4857751"/>
            <a:ext cx="325814" cy="15730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5" name="Title 4">
            <a:extLst>
              <a:ext uri="{FF2B5EF4-FFF2-40B4-BE49-F238E27FC236}">
                <a16:creationId xmlns:a16="http://schemas.microsoft.com/office/drawing/2014/main" id="{0EAA5BCE-5414-2E48-A48D-43976C8B6136}"/>
              </a:ext>
            </a:extLst>
          </p:cNvPr>
          <p:cNvSpPr>
            <a:spLocks noGrp="1"/>
          </p:cNvSpPr>
          <p:nvPr>
            <p:ph type="title"/>
          </p:nvPr>
        </p:nvSpPr>
        <p:spPr/>
        <p:txBody>
          <a:bodyPr>
            <a:noAutofit/>
          </a:bodyPr>
          <a:lstStyle/>
          <a:p>
            <a:r>
              <a:rPr lang="en-US" sz="2800" dirty="0">
                <a:ea typeface="Lato"/>
                <a:cs typeface="Lato"/>
                <a:sym typeface="Lato"/>
              </a:rPr>
              <a:t>Core features of Transformative SEL include:</a:t>
            </a:r>
            <a:endParaRPr lang="en-US" sz="2800" dirty="0"/>
          </a:p>
        </p:txBody>
      </p:sp>
      <p:sp>
        <p:nvSpPr>
          <p:cNvPr id="7" name="Content Placeholder 6">
            <a:extLst>
              <a:ext uri="{FF2B5EF4-FFF2-40B4-BE49-F238E27FC236}">
                <a16:creationId xmlns:a16="http://schemas.microsoft.com/office/drawing/2014/main" id="{E0864C69-63A9-EF4F-B0E2-61127ACCF2DE}"/>
              </a:ext>
            </a:extLst>
          </p:cNvPr>
          <p:cNvSpPr>
            <a:spLocks noGrp="1"/>
          </p:cNvSpPr>
          <p:nvPr>
            <p:ph sz="quarter" idx="11"/>
          </p:nvPr>
        </p:nvSpPr>
        <p:spPr>
          <a:xfrm>
            <a:off x="484939" y="1287784"/>
            <a:ext cx="4514850" cy="3314700"/>
          </a:xfrm>
        </p:spPr>
        <p:txBody>
          <a:bodyPr>
            <a:normAutofit/>
          </a:bodyPr>
          <a:lstStyle/>
          <a:p>
            <a:r>
              <a:rPr lang="en-US" sz="1200" dirty="0">
                <a:ea typeface="Roboto"/>
                <a:cs typeface="Roboto"/>
                <a:sym typeface="Roboto"/>
              </a:rPr>
              <a:t>Authentic partnering among students and adults with a deep focus on sharing power and decision-making between young people, educators, families and communities.</a:t>
            </a:r>
          </a:p>
          <a:p>
            <a:r>
              <a:rPr lang="en-US" sz="1200" dirty="0">
                <a:ea typeface="Roboto"/>
                <a:cs typeface="Roboto"/>
                <a:sym typeface="Roboto"/>
              </a:rPr>
              <a:t>Academic content that integrates issues of race, class, and culture.</a:t>
            </a:r>
          </a:p>
          <a:p>
            <a:r>
              <a:rPr lang="en-US" sz="1200" dirty="0"/>
              <a:t>Prioritizing students’ individual and collective agency to take action for social justice.</a:t>
            </a:r>
          </a:p>
          <a:p>
            <a:r>
              <a:rPr lang="en-US" sz="1200" dirty="0"/>
              <a:t>Focus on creating belonging and engagement for all individuals.</a:t>
            </a:r>
          </a:p>
          <a:p>
            <a:r>
              <a:rPr lang="en-US" sz="1200" dirty="0">
                <a:ea typeface="Roboto"/>
                <a:cs typeface="Roboto"/>
                <a:sym typeface="Roboto"/>
              </a:rPr>
              <a:t>Enhancing and foregrounding social and emotional competencies needed for civic engagement and social change, such as reflecting on personal and social identities, examining prejudices, and biases, interrogating social norms, disrupting and resisting inequities, and co-constructing equitable and just solutions.</a:t>
            </a:r>
            <a:endParaRPr lang="en-US" sz="1200" dirty="0"/>
          </a:p>
        </p:txBody>
      </p:sp>
      <p:sp>
        <p:nvSpPr>
          <p:cNvPr id="678" name="Google Shape;678;p54"/>
          <p:cNvSpPr txBox="1">
            <a:spLocks noGrp="1"/>
          </p:cNvSpPr>
          <p:nvPr>
            <p:ph type="sldNum" sz="quarter" idx="14"/>
          </p:nvPr>
        </p:nvSpPr>
        <p:spPr>
          <a:xfrm>
            <a:off x="400049" y="4857751"/>
            <a:ext cx="335241" cy="17783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dirty="0"/>
          </a:p>
        </p:txBody>
      </p:sp>
      <p:sp>
        <p:nvSpPr>
          <p:cNvPr id="8" name="Content Placeholder 7">
            <a:extLst>
              <a:ext uri="{FF2B5EF4-FFF2-40B4-BE49-F238E27FC236}">
                <a16:creationId xmlns:a16="http://schemas.microsoft.com/office/drawing/2014/main" id="{350BB0AD-C5A7-4443-B83D-ED7D7EE5A1EA}"/>
              </a:ext>
            </a:extLst>
          </p:cNvPr>
          <p:cNvSpPr>
            <a:spLocks noGrp="1"/>
          </p:cNvSpPr>
          <p:nvPr>
            <p:ph sz="quarter" idx="15"/>
          </p:nvPr>
        </p:nvSpPr>
        <p:spPr/>
        <p:txBody>
          <a:bodyPr>
            <a:noAutofit/>
          </a:bodyPr>
          <a:lstStyle/>
          <a:p>
            <a:pPr marL="0" indent="0">
              <a:buNone/>
            </a:pPr>
            <a:r>
              <a:rPr lang="en-US" sz="1600" dirty="0">
                <a:solidFill>
                  <a:srgbClr val="FFFFFF"/>
                </a:solidFill>
                <a:ea typeface="Roboto"/>
                <a:cs typeface="Roboto"/>
                <a:sym typeface="Roboto"/>
              </a:rPr>
              <a:t>Instruction that honors and makes connections to students’ lived experiences and identities, and scaffolds learning to build an understanding of others’ lived experiences.</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2" name="Title 1">
            <a:extLst>
              <a:ext uri="{FF2B5EF4-FFF2-40B4-BE49-F238E27FC236}">
                <a16:creationId xmlns:a16="http://schemas.microsoft.com/office/drawing/2014/main" id="{D60F9DF7-7E33-7648-AD38-212368C51BE7}"/>
              </a:ext>
            </a:extLst>
          </p:cNvPr>
          <p:cNvSpPr>
            <a:spLocks noGrp="1"/>
          </p:cNvSpPr>
          <p:nvPr>
            <p:ph type="title"/>
          </p:nvPr>
        </p:nvSpPr>
        <p:spPr/>
        <p:txBody>
          <a:bodyPr/>
          <a:lstStyle/>
          <a:p>
            <a:r>
              <a:rPr lang="en-US" dirty="0"/>
              <a:t>Equality, Equity, Justice</a:t>
            </a:r>
          </a:p>
        </p:txBody>
      </p:sp>
      <p:sp>
        <p:nvSpPr>
          <p:cNvPr id="697" name="Google Shape;697;p55"/>
          <p:cNvSpPr txBox="1">
            <a:spLocks noGrp="1"/>
          </p:cNvSpPr>
          <p:nvPr>
            <p:ph type="sldNum" sz="quarter" idx="14"/>
          </p:nvPr>
        </p:nvSpPr>
        <p:spPr>
          <a:xfrm>
            <a:off x="400050" y="4857751"/>
            <a:ext cx="354094" cy="21387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dirty="0"/>
          </a:p>
        </p:txBody>
      </p:sp>
      <p:pic>
        <p:nvPicPr>
          <p:cNvPr id="698" name="Google Shape;698;p55" descr="In the first two images the fence represents structural or systemic inequity.  Without the wooden fence, the cause of the inequity is addressed, and the systemic barrier is removed.  &#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19558" y="1131981"/>
            <a:ext cx="6055898" cy="36796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2" name="Title 1">
            <a:extLst>
              <a:ext uri="{FF2B5EF4-FFF2-40B4-BE49-F238E27FC236}">
                <a16:creationId xmlns:a16="http://schemas.microsoft.com/office/drawing/2014/main" id="{180F8D11-23A1-794A-81EB-B0ABEDE1E551}"/>
              </a:ext>
            </a:extLst>
          </p:cNvPr>
          <p:cNvSpPr>
            <a:spLocks noGrp="1"/>
          </p:cNvSpPr>
          <p:nvPr>
            <p:ph type="title"/>
          </p:nvPr>
        </p:nvSpPr>
        <p:spPr/>
        <p:txBody>
          <a:bodyPr>
            <a:normAutofit/>
          </a:bodyPr>
          <a:lstStyle/>
          <a:p>
            <a:r>
              <a:rPr lang="en-US" dirty="0">
                <a:solidFill>
                  <a:srgbClr val="FFFFFF"/>
                </a:solidFill>
                <a:ea typeface="Lato"/>
                <a:cs typeface="Lato"/>
                <a:sym typeface="Lato"/>
              </a:rPr>
              <a:t>Race, Equality, Equity</a:t>
            </a:r>
            <a:endParaRPr lang="en-US" dirty="0"/>
          </a:p>
        </p:txBody>
      </p:sp>
      <p:sp>
        <p:nvSpPr>
          <p:cNvPr id="703" name="Google Shape;703;p56"/>
          <p:cNvSpPr txBox="1">
            <a:spLocks noGrp="1"/>
          </p:cNvSpPr>
          <p:nvPr>
            <p:ph type="sldNum" sz="quarter" idx="14"/>
          </p:nvPr>
        </p:nvSpPr>
        <p:spPr>
          <a:xfrm>
            <a:off x="400050" y="4820043"/>
            <a:ext cx="401228" cy="27699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28</a:t>
            </a:r>
            <a:endParaRPr dirty="0"/>
          </a:p>
        </p:txBody>
      </p:sp>
      <p:sp>
        <p:nvSpPr>
          <p:cNvPr id="704" name="Google Shape;704;p56"/>
          <p:cNvSpPr txBox="1"/>
          <p:nvPr/>
        </p:nvSpPr>
        <p:spPr>
          <a:xfrm>
            <a:off x="3381825" y="2636050"/>
            <a:ext cx="50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Lato Light"/>
                <a:ea typeface="Lato Light"/>
                <a:cs typeface="Lato Light"/>
                <a:sym typeface="Lato Light"/>
                <a:hlinkClick r:id="rId3"/>
              </a:rPr>
              <a:t>Video</a:t>
            </a:r>
            <a:endParaRPr>
              <a:latin typeface="Lato Light"/>
              <a:ea typeface="Lato Light"/>
              <a:cs typeface="Lato Light"/>
              <a:sym typeface="Lato Light"/>
            </a:endParaRPr>
          </a:p>
        </p:txBody>
      </p:sp>
      <p:sp>
        <p:nvSpPr>
          <p:cNvPr id="705" name="Google Shape;705;p56"/>
          <p:cNvSpPr txBox="1"/>
          <p:nvPr/>
        </p:nvSpPr>
        <p:spPr>
          <a:xfrm>
            <a:off x="3137525" y="19674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3"/>
              </a:rPr>
              <a:t>3:30</a:t>
            </a:r>
            <a:endParaRPr sz="1100" u="sng">
              <a:solidFill>
                <a:schemeClr val="hlink"/>
              </a:solidFill>
              <a:hlinkClick r:id="rId3"/>
            </a:endParaRPr>
          </a:p>
        </p:txBody>
      </p:sp>
      <p:pic>
        <p:nvPicPr>
          <p:cNvPr id="706" name="Google Shape;706;p56" descr="Video from Ali Hassan" title="Race, equality, equity">
            <a:hlinkClick r:id="rId4" tooltip="Link to video Race, Equality, Equity"/>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25587" y="1468697"/>
            <a:ext cx="6292825" cy="27889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10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2" name="Title 1">
            <a:extLst>
              <a:ext uri="{FF2B5EF4-FFF2-40B4-BE49-F238E27FC236}">
                <a16:creationId xmlns:a16="http://schemas.microsoft.com/office/drawing/2014/main" id="{AFF6516A-238E-F04A-9B93-6D3A2617FE4C}"/>
              </a:ext>
            </a:extLst>
          </p:cNvPr>
          <p:cNvSpPr>
            <a:spLocks noGrp="1"/>
          </p:cNvSpPr>
          <p:nvPr>
            <p:ph type="title"/>
          </p:nvPr>
        </p:nvSpPr>
        <p:spPr/>
        <p:txBody>
          <a:bodyPr>
            <a:normAutofit/>
          </a:bodyPr>
          <a:lstStyle/>
          <a:p>
            <a:r>
              <a:rPr lang="en-US" dirty="0">
                <a:ea typeface="Lato"/>
                <a:cs typeface="Lato"/>
                <a:sym typeface="Lato"/>
              </a:rPr>
              <a:t>Debriefing for Equity Protocol</a:t>
            </a:r>
            <a:endParaRPr lang="en-US" dirty="0"/>
          </a:p>
        </p:txBody>
      </p:sp>
      <p:sp>
        <p:nvSpPr>
          <p:cNvPr id="3" name="Content Placeholder 2">
            <a:extLst>
              <a:ext uri="{FF2B5EF4-FFF2-40B4-BE49-F238E27FC236}">
                <a16:creationId xmlns:a16="http://schemas.microsoft.com/office/drawing/2014/main" id="{24F4B970-5B90-4941-97CA-9CB59B6BA93A}"/>
              </a:ext>
            </a:extLst>
          </p:cNvPr>
          <p:cNvSpPr>
            <a:spLocks noGrp="1"/>
          </p:cNvSpPr>
          <p:nvPr>
            <p:ph sz="quarter" idx="11"/>
          </p:nvPr>
        </p:nvSpPr>
        <p:spPr>
          <a:xfrm>
            <a:off x="400050" y="1885950"/>
            <a:ext cx="2937039" cy="2177003"/>
          </a:xfrm>
        </p:spPr>
        <p:txBody>
          <a:bodyPr>
            <a:normAutofit/>
          </a:bodyPr>
          <a:lstStyle/>
          <a:p>
            <a:pPr marL="450850" lvl="0" indent="-342900">
              <a:spcBef>
                <a:spcPts val="0"/>
              </a:spcBef>
              <a:spcAft>
                <a:spcPts val="600"/>
              </a:spcAft>
              <a:buSzPts val="1900"/>
            </a:pPr>
            <a:r>
              <a:rPr lang="en-US" sz="1600" dirty="0">
                <a:ea typeface="Lato Light"/>
                <a:cs typeface="Lato Light"/>
                <a:sym typeface="Lato Light"/>
              </a:rPr>
              <a:t>Review protocol with participants</a:t>
            </a:r>
          </a:p>
          <a:p>
            <a:pPr marL="450850" lvl="0" indent="-342900">
              <a:spcBef>
                <a:spcPts val="0"/>
              </a:spcBef>
              <a:spcAft>
                <a:spcPts val="600"/>
              </a:spcAft>
              <a:buSzPts val="1900"/>
            </a:pPr>
            <a:r>
              <a:rPr lang="en-US" sz="1600" dirty="0">
                <a:ea typeface="Lato Light"/>
                <a:cs typeface="Lato Light"/>
                <a:sym typeface="Lato Light"/>
              </a:rPr>
              <a:t>Provide time in breakout rooms for participants to go through the protocol and encourage meaningful discussions.</a:t>
            </a:r>
            <a:endParaRPr lang="en-US" sz="1600" dirty="0"/>
          </a:p>
        </p:txBody>
      </p:sp>
      <p:sp>
        <p:nvSpPr>
          <p:cNvPr id="5" name="Content Placeholder 4" descr="Link to Google Doc Debriefing for Equity.">
            <a:extLst>
              <a:ext uri="{FF2B5EF4-FFF2-40B4-BE49-F238E27FC236}">
                <a16:creationId xmlns:a16="http://schemas.microsoft.com/office/drawing/2014/main" id="{BF9EB29A-9E53-3849-9352-C1CCDDFB3A21}"/>
              </a:ext>
            </a:extLst>
          </p:cNvPr>
          <p:cNvSpPr>
            <a:spLocks noGrp="1"/>
          </p:cNvSpPr>
          <p:nvPr>
            <p:ph sz="quarter" idx="13"/>
          </p:nvPr>
        </p:nvSpPr>
        <p:spPr>
          <a:xfrm>
            <a:off x="546754" y="4111393"/>
            <a:ext cx="8197195" cy="488599"/>
          </a:xfrm>
        </p:spPr>
        <p:txBody>
          <a:bodyPr/>
          <a:lstStyle/>
          <a:p>
            <a:pPr>
              <a:spcBef>
                <a:spcPts val="0"/>
              </a:spcBef>
              <a:spcAft>
                <a:spcPts val="0"/>
              </a:spcAft>
            </a:pPr>
            <a:r>
              <a:rPr lang="en-US" sz="1400" dirty="0">
                <a:solidFill>
                  <a:srgbClr val="2484C6"/>
                </a:solidFill>
                <a:ea typeface="Lato"/>
                <a:cs typeface="Lato"/>
                <a:sym typeface="Lato"/>
              </a:rPr>
              <a:t>SEL Signature Practice - Engaging Strategies</a:t>
            </a:r>
          </a:p>
          <a:p>
            <a:pPr>
              <a:spcBef>
                <a:spcPts val="0"/>
              </a:spcBef>
              <a:spcAft>
                <a:spcPts val="0"/>
              </a:spcAft>
            </a:pPr>
            <a:r>
              <a:rPr lang="en-US" sz="1400" u="sng" dirty="0">
                <a:solidFill>
                  <a:schemeClr val="hlink"/>
                </a:solidFill>
                <a:hlinkClick r:id="rId3" tooltip="Link to Google Doc Debriefing for Equity."/>
              </a:rPr>
              <a:t>Debriefing for Equity</a:t>
            </a:r>
            <a:endParaRPr lang="en-US" sz="1400" dirty="0"/>
          </a:p>
          <a:p>
            <a:endParaRPr lang="en-US" dirty="0"/>
          </a:p>
          <a:p>
            <a:endParaRPr lang="en-US" dirty="0"/>
          </a:p>
        </p:txBody>
      </p:sp>
      <p:sp>
        <p:nvSpPr>
          <p:cNvPr id="713" name="Google Shape;713;p57"/>
          <p:cNvSpPr txBox="1">
            <a:spLocks noGrp="1"/>
          </p:cNvSpPr>
          <p:nvPr>
            <p:ph type="sldNum" sz="quarter" idx="14"/>
          </p:nvPr>
        </p:nvSpPr>
        <p:spPr>
          <a:xfrm>
            <a:off x="400049" y="4857750"/>
            <a:ext cx="335241" cy="237701"/>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12" name="Google Shape;714;p57" descr="Logo for SRI School Reform Initiative: A Community of Learners">
            <a:hlinkClick r:id="rId3"/>
            <a:extLst>
              <a:ext uri="{FF2B5EF4-FFF2-40B4-BE49-F238E27FC236}">
                <a16:creationId xmlns:a16="http://schemas.microsoft.com/office/drawing/2014/main" id="{8C62EE2B-02B6-0847-A0A9-811F1B14AEAE}"/>
              </a:ext>
            </a:extLst>
          </p:cNvPr>
          <p:cNvPicPr preferRelativeResize="0">
            <a:picLocks noGrp="1"/>
          </p:cNvPicPr>
          <p:nvPr>
            <p:ph type="pic" sz="quarter" idx="12"/>
          </p:nvPr>
        </p:nvPicPr>
        <p:blipFill rotWithShape="1">
          <a:blip r:embed="rId4" cstate="screen">
            <a:alphaModFix/>
            <a:extLst>
              <a:ext uri="{28A0092B-C50C-407E-A947-70E740481C1C}">
                <a14:useLocalDpi xmlns:a14="http://schemas.microsoft.com/office/drawing/2010/main"/>
              </a:ext>
            </a:extLst>
          </a:blip>
          <a:srcRect b="-8865"/>
          <a:stretch/>
        </p:blipFill>
        <p:spPr>
          <a:xfrm>
            <a:off x="3905525" y="2069910"/>
            <a:ext cx="4754880" cy="16505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 name="Title 3">
            <a:extLst>
              <a:ext uri="{FF2B5EF4-FFF2-40B4-BE49-F238E27FC236}">
                <a16:creationId xmlns:a16="http://schemas.microsoft.com/office/drawing/2014/main" id="{990D361C-24BE-D742-A049-6E7D56A01A6B}"/>
              </a:ext>
            </a:extLst>
          </p:cNvPr>
          <p:cNvSpPr>
            <a:spLocks noGrp="1"/>
          </p:cNvSpPr>
          <p:nvPr>
            <p:ph type="title"/>
          </p:nvPr>
        </p:nvSpPr>
        <p:spPr>
          <a:xfrm>
            <a:off x="80010" y="-660146"/>
            <a:ext cx="4757166" cy="550418"/>
          </a:xfrm>
          <a:noFill/>
        </p:spPr>
        <p:txBody>
          <a:bodyPr>
            <a:normAutofit fontScale="90000"/>
          </a:bodyPr>
          <a:lstStyle/>
          <a:p>
            <a:r>
              <a:rPr lang="en-US" dirty="0"/>
              <a:t>What is </a:t>
            </a:r>
            <a:r>
              <a:rPr lang="en-US" dirty="0" err="1"/>
              <a:t>eTeachNY</a:t>
            </a:r>
            <a:r>
              <a:rPr lang="en-US" dirty="0"/>
              <a:t>?</a:t>
            </a:r>
          </a:p>
        </p:txBody>
      </p:sp>
      <p:pic>
        <p:nvPicPr>
          <p:cNvPr id="491" name="Google Shape;491;p31" descr="Logo graphic describing what eTeachNY is.&#10;eTeach NY is a coalition of education partners who have come together to support the implementation of Teaching in Remote Laerning Environments (TRLE) Initiative."/>
          <p:cNvPicPr preferRelativeResize="0"/>
          <p:nvPr/>
        </p:nvPicPr>
        <p:blipFill>
          <a:blip r:embed="rId3"/>
          <a:stretch>
            <a:fillRect/>
          </a:stretch>
        </p:blipFill>
        <p:spPr>
          <a:xfrm>
            <a:off x="445911" y="450850"/>
            <a:ext cx="8252178" cy="4641850"/>
          </a:xfrm>
          <a:prstGeom prst="rect">
            <a:avLst/>
          </a:prstGeom>
          <a:noFill/>
          <a:ln>
            <a:noFill/>
          </a:ln>
        </p:spPr>
      </p:pic>
      <p:sp>
        <p:nvSpPr>
          <p:cNvPr id="490" name="Google Shape;490;p31" hidden="1"/>
          <p:cNvSpPr txBox="1">
            <a:spLocks noGrp="1"/>
          </p:cNvSpPr>
          <p:nvPr>
            <p:ph type="sldNum" sz="quarter"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a:t>
            </a:fld>
            <a:endParaRPr lang="en-US"/>
          </a:p>
        </p:txBody>
      </p:sp>
      <p:sp>
        <p:nvSpPr>
          <p:cNvPr id="5" name="Google Shape;476;p29">
            <a:extLst>
              <a:ext uri="{FF2B5EF4-FFF2-40B4-BE49-F238E27FC236}">
                <a16:creationId xmlns:a16="http://schemas.microsoft.com/office/drawing/2014/main" id="{C6101064-265E-8A49-997C-610F3A8E994B}"/>
              </a:ext>
            </a:extLst>
          </p:cNvPr>
          <p:cNvSpPr txBox="1">
            <a:spLocks/>
          </p:cNvSpPr>
          <p:nvPr/>
        </p:nvSpPr>
        <p:spPr>
          <a:xfrm>
            <a:off x="352828" y="4874922"/>
            <a:ext cx="285750" cy="171450"/>
          </a:xfrm>
          <a:prstGeom prst="rect">
            <a:avLst/>
          </a:prstGeom>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3</a:t>
            </a:fld>
            <a:endParaRPr lang="e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2" name="Title 1">
            <a:extLst>
              <a:ext uri="{FF2B5EF4-FFF2-40B4-BE49-F238E27FC236}">
                <a16:creationId xmlns:a16="http://schemas.microsoft.com/office/drawing/2014/main" id="{A0640EC7-D0A1-F347-941A-3F1CF7F9CDDA}"/>
              </a:ext>
            </a:extLst>
          </p:cNvPr>
          <p:cNvSpPr>
            <a:spLocks noGrp="1"/>
          </p:cNvSpPr>
          <p:nvPr>
            <p:ph type="title"/>
          </p:nvPr>
        </p:nvSpPr>
        <p:spPr/>
        <p:txBody>
          <a:bodyPr>
            <a:normAutofit/>
          </a:bodyPr>
          <a:lstStyle/>
          <a:p>
            <a:r>
              <a:rPr lang="en-US" dirty="0">
                <a:ea typeface="Lato Light"/>
                <a:cs typeface="Lato Light"/>
                <a:sym typeface="Lato Light"/>
              </a:rPr>
              <a:t>SEL 3 Signature Practices</a:t>
            </a:r>
            <a:endParaRPr lang="en-US" dirty="0"/>
          </a:p>
        </p:txBody>
      </p:sp>
      <p:sp>
        <p:nvSpPr>
          <p:cNvPr id="4" name="Content Placeholder 3">
            <a:extLst>
              <a:ext uri="{FF2B5EF4-FFF2-40B4-BE49-F238E27FC236}">
                <a16:creationId xmlns:a16="http://schemas.microsoft.com/office/drawing/2014/main" id="{3E0FD165-A398-804D-99AD-C104469DA14A}"/>
              </a:ext>
            </a:extLst>
          </p:cNvPr>
          <p:cNvSpPr>
            <a:spLocks noGrp="1"/>
          </p:cNvSpPr>
          <p:nvPr>
            <p:ph sz="quarter" idx="11"/>
          </p:nvPr>
        </p:nvSpPr>
        <p:spPr>
          <a:xfrm>
            <a:off x="475465" y="1457325"/>
            <a:ext cx="4000500" cy="3028950"/>
          </a:xfrm>
        </p:spPr>
        <p:txBody>
          <a:bodyPr>
            <a:noAutofit/>
          </a:bodyPr>
          <a:lstStyle/>
          <a:p>
            <a:pPr marL="0" lvl="0" indent="0">
              <a:spcBef>
                <a:spcPts val="0"/>
              </a:spcBef>
              <a:spcAft>
                <a:spcPts val="600"/>
              </a:spcAft>
              <a:buNone/>
            </a:pPr>
            <a:r>
              <a:rPr lang="en-US" sz="1400" dirty="0">
                <a:ea typeface="Lato Light"/>
                <a:cs typeface="Lato Light"/>
                <a:sym typeface="Lato Light"/>
              </a:rPr>
              <a:t>When the SEL 3 Signature Practices are effectively implemented as part of a comprehensive SEL plan, they promote these essential elements of an equitable learning and working environment:</a:t>
            </a:r>
            <a:endParaRPr lang="en-US" sz="1200" dirty="0">
              <a:ea typeface="Lato Light"/>
              <a:cs typeface="Lato Light"/>
              <a:sym typeface="Lato Light"/>
            </a:endParaRPr>
          </a:p>
          <a:p>
            <a:pPr>
              <a:spcBef>
                <a:spcPts val="0"/>
              </a:spcBef>
              <a:spcAft>
                <a:spcPts val="600"/>
              </a:spcAft>
            </a:pPr>
            <a:r>
              <a:rPr lang="en-US" sz="1400" b="1" dirty="0">
                <a:ea typeface="Lato"/>
                <a:cs typeface="Lato"/>
                <a:sym typeface="Lato"/>
              </a:rPr>
              <a:t>Equity of voice</a:t>
            </a:r>
            <a:r>
              <a:rPr lang="en-US" sz="1400" dirty="0">
                <a:ea typeface="Lato Light"/>
                <a:cs typeface="Lato Light"/>
                <a:sym typeface="Lato Light"/>
              </a:rPr>
              <a:t>: All participants are encouraged to speak and are respectfully heard. </a:t>
            </a:r>
          </a:p>
          <a:p>
            <a:pPr>
              <a:spcBef>
                <a:spcPts val="0"/>
              </a:spcBef>
              <a:spcAft>
                <a:spcPts val="600"/>
              </a:spcAft>
            </a:pPr>
            <a:r>
              <a:rPr lang="en-US" sz="1400" b="1" dirty="0">
                <a:ea typeface="Lato"/>
                <a:cs typeface="Lato"/>
                <a:sym typeface="Lato"/>
              </a:rPr>
              <a:t>Inclusion</a:t>
            </a:r>
            <a:r>
              <a:rPr lang="en-US" sz="1400" dirty="0">
                <a:ea typeface="Lato Light"/>
                <a:cs typeface="Lato Light"/>
                <a:sym typeface="Lato Light"/>
              </a:rPr>
              <a:t>: All degrees of participation are welcomed and acknowledged.</a:t>
            </a:r>
          </a:p>
          <a:p>
            <a:pPr>
              <a:spcBef>
                <a:spcPts val="0"/>
              </a:spcBef>
              <a:spcAft>
                <a:spcPts val="600"/>
              </a:spcAft>
            </a:pPr>
            <a:r>
              <a:rPr lang="en-US" sz="1400" b="1" dirty="0">
                <a:ea typeface="Lato"/>
                <a:cs typeface="Lato"/>
                <a:sym typeface="Lato"/>
              </a:rPr>
              <a:t>Collectivism</a:t>
            </a:r>
            <a:r>
              <a:rPr lang="en-US" sz="1400" dirty="0">
                <a:ea typeface="Lato Light"/>
                <a:cs typeface="Lato Light"/>
                <a:sym typeface="Lato Light"/>
              </a:rPr>
              <a:t>: All engage in and contribute to a “for the good of the group” experience. </a:t>
            </a:r>
          </a:p>
          <a:p>
            <a:endParaRPr lang="en-US" dirty="0"/>
          </a:p>
        </p:txBody>
      </p:sp>
      <p:sp>
        <p:nvSpPr>
          <p:cNvPr id="722" name="Google Shape;722;p58"/>
          <p:cNvSpPr txBox="1">
            <a:spLocks noGrp="1"/>
          </p:cNvSpPr>
          <p:nvPr>
            <p:ph type="sldNum" sz="quarter" idx="14"/>
          </p:nvPr>
        </p:nvSpPr>
        <p:spPr>
          <a:xfrm>
            <a:off x="400049" y="4857750"/>
            <a:ext cx="335241" cy="18558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723" name="Google Shape;723;p58" descr="Link to SEL 3 Signature Practices Playbook PDF.">
            <a:hlinkClick r:id="rId3" tooltip="Link to SEL 3 Signature Practices Playbook PDF."/>
          </p:cNvPr>
          <p:cNvPicPr preferRelativeResize="0"/>
          <p:nvPr/>
        </p:nvPicPr>
        <p:blipFill rotWithShape="1">
          <a:blip r:embed="rId4">
            <a:alphaModFix/>
          </a:blip>
          <a:srcRect/>
          <a:stretch/>
        </p:blipFill>
        <p:spPr>
          <a:xfrm>
            <a:off x="5150570" y="1368283"/>
            <a:ext cx="3446675" cy="32066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2" name="Title 1">
            <a:extLst>
              <a:ext uri="{FF2B5EF4-FFF2-40B4-BE49-F238E27FC236}">
                <a16:creationId xmlns:a16="http://schemas.microsoft.com/office/drawing/2014/main" id="{9C7B47BE-7041-1841-A98F-0B6F64EE9699}"/>
              </a:ext>
            </a:extLst>
          </p:cNvPr>
          <p:cNvSpPr>
            <a:spLocks noGrp="1"/>
          </p:cNvSpPr>
          <p:nvPr>
            <p:ph type="title"/>
          </p:nvPr>
        </p:nvSpPr>
        <p:spPr/>
        <p:txBody>
          <a:bodyPr>
            <a:normAutofit/>
          </a:bodyPr>
          <a:lstStyle/>
          <a:p>
            <a:r>
              <a:rPr lang="en-US" dirty="0">
                <a:ea typeface="Lato"/>
                <a:cs typeface="Lato"/>
                <a:sym typeface="Lato"/>
              </a:rPr>
              <a:t>Continued exploration....</a:t>
            </a:r>
            <a:endParaRPr lang="en-US" dirty="0"/>
          </a:p>
        </p:txBody>
      </p:sp>
      <p:sp>
        <p:nvSpPr>
          <p:cNvPr id="729" name="Google Shape;729;p59"/>
          <p:cNvSpPr txBox="1">
            <a:spLocks noGrp="1"/>
          </p:cNvSpPr>
          <p:nvPr>
            <p:ph type="sldNum" sz="quarter" idx="14"/>
          </p:nvPr>
        </p:nvSpPr>
        <p:spPr>
          <a:xfrm>
            <a:off x="400049" y="4857750"/>
            <a:ext cx="288925" cy="18059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dirty="0"/>
          </a:p>
        </p:txBody>
      </p:sp>
      <p:pic>
        <p:nvPicPr>
          <p:cNvPr id="12" name="Google Shape;732;p59" descr="Image of book cover The Art of Coaching Effective Strategies for School Transformation by Elena Aguilar.">
            <a:extLst>
              <a:ext uri="{FF2B5EF4-FFF2-40B4-BE49-F238E27FC236}">
                <a16:creationId xmlns:a16="http://schemas.microsoft.com/office/drawing/2014/main" id="{15992BB7-28FD-E942-82DF-EA7C974D1820}"/>
              </a:ext>
            </a:extLst>
          </p:cNvPr>
          <p:cNvPicPr preferRelativeResize="0">
            <a:picLocks noGrp="1"/>
          </p:cNvPicPr>
          <p:nvPr>
            <p:ph sz="quarter" idx="10"/>
          </p:nvPr>
        </p:nvPicPr>
        <p:blipFill rotWithShape="1">
          <a:blip r:embed="rId3" cstate="screen">
            <a:alphaModFix/>
            <a:extLst>
              <a:ext uri="{28A0092B-C50C-407E-A947-70E740481C1C}">
                <a14:useLocalDpi xmlns:a14="http://schemas.microsoft.com/office/drawing/2010/main"/>
              </a:ext>
            </a:extLst>
          </a:blip>
          <a:srcRect t="1887" b="1048"/>
          <a:stretch/>
        </p:blipFill>
        <p:spPr>
          <a:xfrm>
            <a:off x="544511" y="1298448"/>
            <a:ext cx="2580900" cy="3346704"/>
          </a:xfrm>
          <a:prstGeom prst="rect">
            <a:avLst/>
          </a:prstGeom>
          <a:noFill/>
          <a:ln>
            <a:noFill/>
          </a:ln>
        </p:spPr>
      </p:pic>
      <p:pic>
        <p:nvPicPr>
          <p:cNvPr id="13" name="Google Shape;730;p59" descr="Image of book cover Onward – Cultivating Emotional Resiliance in Education by Elena Aguilar.">
            <a:extLst>
              <a:ext uri="{FF2B5EF4-FFF2-40B4-BE49-F238E27FC236}">
                <a16:creationId xmlns:a16="http://schemas.microsoft.com/office/drawing/2014/main" id="{53761FFF-9750-1C4E-B84D-BD353C8C5C82}"/>
              </a:ext>
            </a:extLst>
          </p:cNvPr>
          <p:cNvPicPr preferRelativeResize="0">
            <a:picLocks noGrp="1"/>
          </p:cNvPicPr>
          <p:nvPr>
            <p:ph sz="quarter" idx="11"/>
          </p:nvPr>
        </p:nvPicPr>
        <p:blipFill>
          <a:blip r:embed="rId4">
            <a:alphaModFix/>
          </a:blip>
          <a:stretch>
            <a:fillRect/>
          </a:stretch>
        </p:blipFill>
        <p:spPr>
          <a:xfrm>
            <a:off x="3396982" y="1291521"/>
            <a:ext cx="2549367" cy="3353631"/>
          </a:xfrm>
          <a:prstGeom prst="rect">
            <a:avLst/>
          </a:prstGeom>
          <a:noFill/>
          <a:ln>
            <a:noFill/>
          </a:ln>
        </p:spPr>
      </p:pic>
      <p:pic>
        <p:nvPicPr>
          <p:cNvPr id="14" name="Google Shape;731;p59" descr="Image of book cover Coaching for Equity Conversations that Change Practice by Elena Aguilar.">
            <a:extLst>
              <a:ext uri="{FF2B5EF4-FFF2-40B4-BE49-F238E27FC236}">
                <a16:creationId xmlns:a16="http://schemas.microsoft.com/office/drawing/2014/main" id="{A574F06D-DC17-0D41-8D20-680A61FFF7B2}"/>
              </a:ext>
            </a:extLst>
          </p:cNvPr>
          <p:cNvPicPr preferRelativeResize="0">
            <a:picLocks noGrp="1"/>
          </p:cNvPicPr>
          <p:nvPr>
            <p:ph type="pic" sz="quarter" idx="12"/>
          </p:nvPr>
        </p:nvPicPr>
        <p:blipFill rotWithShape="1">
          <a:blip r:embed="rId5" cstate="screen">
            <a:alphaModFix/>
            <a:extLst>
              <a:ext uri="{28A0092B-C50C-407E-A947-70E740481C1C}">
                <a14:useLocalDpi xmlns:a14="http://schemas.microsoft.com/office/drawing/2010/main"/>
              </a:ext>
            </a:extLst>
          </a:blip>
          <a:srcRect/>
          <a:stretch/>
        </p:blipFill>
        <p:spPr>
          <a:xfrm>
            <a:off x="6217920" y="1294985"/>
            <a:ext cx="2651760" cy="338232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11" name="Google Shape;638;p49">
            <a:extLst>
              <a:ext uri="{FF2B5EF4-FFF2-40B4-BE49-F238E27FC236}">
                <a16:creationId xmlns:a16="http://schemas.microsoft.com/office/drawing/2014/main" id="{97B683A9-1A53-5843-8BAE-307D4091BEA4}"/>
              </a:ext>
              <a:ext uri="{C183D7F6-B498-43B3-948B-1728B52AA6E4}">
                <adec:decorative xmlns:adec="http://schemas.microsoft.com/office/drawing/2017/decorative" val="1"/>
              </a:ext>
            </a:extLst>
          </p:cNvPr>
          <p:cNvPicPr preferRelativeResize="0">
            <a:picLocks noGrp="1"/>
          </p:cNvPicPr>
          <p:nvPr>
            <p:ph sz="quarter" idx="11"/>
          </p:nvPr>
        </p:nvPicPr>
        <p:blipFill rotWithShape="1">
          <a:blip r:embed="rId3" cstate="screen">
            <a:alphaModFix/>
            <a:extLst>
              <a:ext uri="{28A0092B-C50C-407E-A947-70E740481C1C}">
                <a14:useLocalDpi xmlns:a14="http://schemas.microsoft.com/office/drawing/2010/main"/>
              </a:ext>
            </a:extLst>
          </a:blip>
          <a:srcRect/>
          <a:stretch/>
        </p:blipFill>
        <p:spPr>
          <a:xfrm>
            <a:off x="503747" y="1064257"/>
            <a:ext cx="4136010" cy="3008007"/>
          </a:xfrm>
          <a:prstGeom prst="rect">
            <a:avLst/>
          </a:prstGeom>
          <a:noFill/>
          <a:ln>
            <a:noFill/>
          </a:ln>
        </p:spPr>
      </p:pic>
      <p:sp>
        <p:nvSpPr>
          <p:cNvPr id="3" name="Title 2">
            <a:extLst>
              <a:ext uri="{FF2B5EF4-FFF2-40B4-BE49-F238E27FC236}">
                <a16:creationId xmlns:a16="http://schemas.microsoft.com/office/drawing/2014/main" id="{945BF3BC-D65D-EF42-8163-E1BC1733C8A2}"/>
              </a:ext>
            </a:extLst>
          </p:cNvPr>
          <p:cNvSpPr>
            <a:spLocks noGrp="1"/>
          </p:cNvSpPr>
          <p:nvPr>
            <p:ph type="title"/>
          </p:nvPr>
        </p:nvSpPr>
        <p:spPr>
          <a:xfrm>
            <a:off x="4911365" y="2416286"/>
            <a:ext cx="2788148" cy="600291"/>
          </a:xfrm>
        </p:spPr>
        <p:txBody>
          <a:bodyPr>
            <a:noAutofit/>
          </a:bodyPr>
          <a:lstStyle/>
          <a:p>
            <a:r>
              <a:rPr lang="en-US" sz="6000" dirty="0"/>
              <a:t>Break 2</a:t>
            </a:r>
          </a:p>
        </p:txBody>
      </p:sp>
      <p:sp>
        <p:nvSpPr>
          <p:cNvPr id="637" name="Google Shape;637;p49"/>
          <p:cNvSpPr txBox="1">
            <a:spLocks noGrp="1"/>
          </p:cNvSpPr>
          <p:nvPr>
            <p:ph type="sldNum" sz="quarter" idx="10"/>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
        <p:nvSpPr>
          <p:cNvPr id="640" name="Google Shape;640;p49"/>
          <p:cNvSpPr txBox="1"/>
          <p:nvPr/>
        </p:nvSpPr>
        <p:spPr>
          <a:xfrm>
            <a:off x="503747" y="4379594"/>
            <a:ext cx="4839900" cy="21544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dirty="0">
                <a:solidFill>
                  <a:schemeClr val="bg1"/>
                </a:solidFill>
                <a:latin typeface="Lato"/>
                <a:ea typeface="Lato"/>
                <a:cs typeface="Lato"/>
                <a:sym typeface="Lato"/>
              </a:rPr>
              <a:t>SEL Signature Practice - Brain Break</a:t>
            </a:r>
            <a:endParaRPr dirty="0">
              <a:solidFill>
                <a:schemeClr val="bg1"/>
              </a:solidFill>
              <a:latin typeface="Lato"/>
              <a:ea typeface="Lato"/>
              <a:cs typeface="Lato"/>
              <a:sym typeface="Lato"/>
            </a:endParaRPr>
          </a:p>
        </p:txBody>
      </p:sp>
    </p:spTree>
    <p:extLst>
      <p:ext uri="{BB962C8B-B14F-4D97-AF65-F5344CB8AC3E}">
        <p14:creationId xmlns:p14="http://schemas.microsoft.com/office/powerpoint/2010/main" val="1512698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1"/>
          <p:cNvSpPr txBox="1">
            <a:spLocks noGrp="1"/>
          </p:cNvSpPr>
          <p:nvPr>
            <p:ph type="title"/>
          </p:nvPr>
        </p:nvSpPr>
        <p:spPr>
          <a:xfrm>
            <a:off x="742950" y="1257300"/>
            <a:ext cx="6000750" cy="61815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Essential Question</a:t>
            </a:r>
            <a:endParaRPr sz="3200" dirty="0"/>
          </a:p>
        </p:txBody>
      </p:sp>
      <p:sp>
        <p:nvSpPr>
          <p:cNvPr id="749" name="Google Shape;749;p61"/>
          <p:cNvSpPr txBox="1">
            <a:spLocks noGrp="1"/>
          </p:cNvSpPr>
          <p:nvPr>
            <p:ph type="sldNum" sz="quarter" idx="10"/>
          </p:nvPr>
        </p:nvSpPr>
        <p:spPr>
          <a:xfrm>
            <a:off x="400050" y="4857751"/>
            <a:ext cx="342900" cy="17144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dirty="0"/>
          </a:p>
        </p:txBody>
      </p:sp>
      <p:sp>
        <p:nvSpPr>
          <p:cNvPr id="748" name="Google Shape;748;p61"/>
          <p:cNvSpPr txBox="1">
            <a:spLocks noGrp="1"/>
          </p:cNvSpPr>
          <p:nvPr>
            <p:ph sz="quarter" idx="11"/>
          </p:nvPr>
        </p:nvSpPr>
        <p:spPr>
          <a:xfrm>
            <a:off x="742950" y="1959429"/>
            <a:ext cx="6000750" cy="1960389"/>
          </a:xfrm>
          <a:prstGeom prst="rect">
            <a:avLst/>
          </a:prstGeom>
        </p:spPr>
        <p:txBody>
          <a:bodyPr spcFirstLastPara="1" wrap="square" lIns="91425" tIns="91425" rIns="91425" bIns="91425" anchor="t" anchorCtr="0">
            <a:noAutofit/>
          </a:bodyPr>
          <a:lstStyle/>
          <a:p>
            <a:pPr marL="0" lvl="0" indent="0" algn="l" rtl="0">
              <a:spcBef>
                <a:spcPts val="600"/>
              </a:spcBef>
              <a:spcAft>
                <a:spcPts val="1000"/>
              </a:spcAft>
              <a:buNone/>
            </a:pPr>
            <a:r>
              <a:rPr lang="en" sz="2000" dirty="0"/>
              <a:t>What role does the individual play in deepening their adult SEL skills, like self-awareness or social awareness, to promote and maintain a healthier culture and climate, and overall professional learning community?</a:t>
            </a:r>
            <a:endParaRP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2"/>
          <p:cNvSpPr txBox="1">
            <a:spLocks noGrp="1"/>
          </p:cNvSpPr>
          <p:nvPr>
            <p:ph type="title"/>
          </p:nvPr>
        </p:nvSpPr>
        <p:spPr>
          <a:xfrm>
            <a:off x="1735494" y="2480298"/>
            <a:ext cx="5179656" cy="41549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200" dirty="0"/>
              <a:t>Objective 3</a:t>
            </a:r>
            <a:endParaRPr sz="3200" dirty="0"/>
          </a:p>
        </p:txBody>
      </p:sp>
      <p:sp>
        <p:nvSpPr>
          <p:cNvPr id="756" name="Google Shape;756;p62"/>
          <p:cNvSpPr txBox="1">
            <a:spLocks noGrp="1"/>
          </p:cNvSpPr>
          <p:nvPr>
            <p:ph type="sldNum" sz="quarter" idx="10"/>
          </p:nvPr>
        </p:nvSpPr>
        <p:spPr>
          <a:xfrm>
            <a:off x="400049" y="4857750"/>
            <a:ext cx="346399" cy="208771"/>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dirty="0"/>
          </a:p>
        </p:txBody>
      </p:sp>
      <p:sp>
        <p:nvSpPr>
          <p:cNvPr id="755" name="Google Shape;755;p62"/>
          <p:cNvSpPr txBox="1">
            <a:spLocks noGrp="1"/>
          </p:cNvSpPr>
          <p:nvPr>
            <p:ph sz="quarter" idx="11"/>
          </p:nvPr>
        </p:nvSpPr>
        <p:spPr>
          <a:xfrm>
            <a:off x="1735494" y="3007763"/>
            <a:ext cx="4722456" cy="1396285"/>
          </a:xfrm>
          <a:prstGeom prst="rect">
            <a:avLst/>
          </a:prstGeom>
        </p:spPr>
        <p:txBody>
          <a:bodyPr spcFirstLastPara="1" wrap="square" lIns="0" tIns="0" rIns="0" bIns="0" anchor="t" anchorCtr="0">
            <a:noAutofit/>
          </a:bodyPr>
          <a:lstStyle/>
          <a:p>
            <a:pPr marL="228600" lvl="0" indent="-228600" algn="l" rtl="0">
              <a:spcBef>
                <a:spcPts val="600"/>
              </a:spcBef>
              <a:spcAft>
                <a:spcPts val="1000"/>
              </a:spcAft>
              <a:buFont typeface="+mj-lt"/>
              <a:buAutoNum type="arabicPeriod" startAt="3"/>
            </a:pPr>
            <a:r>
              <a:rPr lang="en" sz="1800" dirty="0">
                <a:solidFill>
                  <a:srgbClr val="000000"/>
                </a:solidFill>
              </a:rPr>
              <a:t>Identify the importance of </a:t>
            </a:r>
            <a:r>
              <a:rPr lang="en" sz="1800" b="1" dirty="0">
                <a:solidFill>
                  <a:srgbClr val="000000"/>
                </a:solidFill>
                <a:ea typeface="Lato"/>
                <a:cs typeface="Lato"/>
                <a:sym typeface="Lato"/>
              </a:rPr>
              <a:t>adults’ social and emotional competencies</a:t>
            </a:r>
            <a:r>
              <a:rPr lang="en" sz="1800" dirty="0">
                <a:solidFill>
                  <a:srgbClr val="000000"/>
                </a:solidFill>
              </a:rPr>
              <a:t> for their work with students and their own well-being, and in relation to district SEL implementation.</a:t>
            </a:r>
            <a:endParaRP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4" name="Title 3">
            <a:extLst>
              <a:ext uri="{FF2B5EF4-FFF2-40B4-BE49-F238E27FC236}">
                <a16:creationId xmlns:a16="http://schemas.microsoft.com/office/drawing/2014/main" id="{B5FC5957-2C9C-124D-91FD-F24AC70F3E82}"/>
              </a:ext>
            </a:extLst>
          </p:cNvPr>
          <p:cNvSpPr>
            <a:spLocks noGrp="1"/>
          </p:cNvSpPr>
          <p:nvPr>
            <p:ph type="title"/>
          </p:nvPr>
        </p:nvSpPr>
        <p:spPr/>
        <p:txBody>
          <a:bodyPr>
            <a:normAutofit/>
          </a:bodyPr>
          <a:lstStyle/>
          <a:p>
            <a:r>
              <a:rPr lang="en-US" dirty="0"/>
              <a:t>The WHY of self-care?</a:t>
            </a:r>
          </a:p>
        </p:txBody>
      </p:sp>
      <p:sp>
        <p:nvSpPr>
          <p:cNvPr id="5" name="Content Placeholder 4">
            <a:extLst>
              <a:ext uri="{FF2B5EF4-FFF2-40B4-BE49-F238E27FC236}">
                <a16:creationId xmlns:a16="http://schemas.microsoft.com/office/drawing/2014/main" id="{C09F2035-8EDD-044D-9AD7-F40432B64814}"/>
              </a:ext>
            </a:extLst>
          </p:cNvPr>
          <p:cNvSpPr>
            <a:spLocks noGrp="1"/>
          </p:cNvSpPr>
          <p:nvPr>
            <p:ph sz="quarter" idx="11"/>
          </p:nvPr>
        </p:nvSpPr>
        <p:spPr>
          <a:xfrm>
            <a:off x="544288" y="1349024"/>
            <a:ext cx="4260978" cy="2961303"/>
          </a:xfrm>
        </p:spPr>
        <p:txBody>
          <a:bodyPr>
            <a:noAutofit/>
          </a:bodyPr>
          <a:lstStyle/>
          <a:p>
            <a:pPr marL="0" lvl="0" indent="0">
              <a:spcBef>
                <a:spcPts val="0"/>
              </a:spcBef>
              <a:spcAft>
                <a:spcPts val="600"/>
              </a:spcAft>
              <a:buNone/>
            </a:pPr>
            <a:r>
              <a:rPr lang="en-US" sz="1400" dirty="0">
                <a:ea typeface="Lato Light"/>
                <a:cs typeface="Lato Light"/>
                <a:sym typeface="Lato Light"/>
              </a:rPr>
              <a:t>Using the </a:t>
            </a:r>
            <a:r>
              <a:rPr lang="en-US" sz="1400" u="sng" dirty="0">
                <a:solidFill>
                  <a:schemeClr val="hlink"/>
                </a:solidFill>
                <a:ea typeface="Lato Light"/>
                <a:cs typeface="Lato Light"/>
                <a:sym typeface="Lato Light"/>
                <a:hlinkClick r:id="rId3"/>
              </a:rPr>
              <a:t>Jamboard</a:t>
            </a:r>
            <a:r>
              <a:rPr lang="en-US" sz="1400" dirty="0">
                <a:ea typeface="Lato Light"/>
                <a:cs typeface="Lato Light"/>
                <a:sym typeface="Lato Light"/>
              </a:rPr>
              <a:t> provide a visual or quote that reflects a </a:t>
            </a:r>
            <a:r>
              <a:rPr lang="en-US" sz="1400" b="1" dirty="0">
                <a:ea typeface="Lato"/>
                <a:cs typeface="Lato"/>
                <a:sym typeface="Lato"/>
              </a:rPr>
              <a:t>why for self-care </a:t>
            </a:r>
            <a:r>
              <a:rPr lang="en-US" sz="1400" dirty="0">
                <a:ea typeface="Lato Light"/>
                <a:cs typeface="Lato Light"/>
                <a:sym typeface="Lato Light"/>
              </a:rPr>
              <a:t>from an educational expert/author/researcher.. </a:t>
            </a:r>
          </a:p>
          <a:p>
            <a:pPr marL="0" lvl="0" indent="0">
              <a:spcBef>
                <a:spcPts val="0"/>
              </a:spcBef>
              <a:spcAft>
                <a:spcPts val="600"/>
              </a:spcAft>
              <a:buNone/>
            </a:pPr>
            <a:r>
              <a:rPr lang="en-US" sz="1400" dirty="0">
                <a:ea typeface="Lato Light"/>
                <a:cs typeface="Lato Light"/>
                <a:sym typeface="Lato Light"/>
              </a:rPr>
              <a:t>Self-care includes anything you do to keep yourself healthy - physically, mentally, and spiritually.</a:t>
            </a:r>
          </a:p>
          <a:p>
            <a:pPr marL="0" lvl="0" indent="0">
              <a:spcBef>
                <a:spcPts val="0"/>
              </a:spcBef>
              <a:spcAft>
                <a:spcPts val="600"/>
              </a:spcAft>
              <a:buNone/>
            </a:pPr>
            <a:r>
              <a:rPr lang="en-US" sz="1400" dirty="0" err="1">
                <a:ea typeface="Lato Light"/>
                <a:cs typeface="Lato Light"/>
                <a:sym typeface="Lato Light"/>
              </a:rPr>
              <a:t>Brené</a:t>
            </a:r>
            <a:r>
              <a:rPr lang="en-US" sz="1400" dirty="0">
                <a:ea typeface="Lato Light"/>
                <a:cs typeface="Lato Light"/>
                <a:sym typeface="Lato Light"/>
              </a:rPr>
              <a:t> Brown cites masses of research that shows the  importance of self-care, including allowing  ourselves to experience our feelings of vulnerability and shame.  </a:t>
            </a:r>
          </a:p>
          <a:p>
            <a:pPr marL="0" lvl="0" indent="0">
              <a:spcBef>
                <a:spcPts val="0"/>
              </a:spcBef>
              <a:spcAft>
                <a:spcPts val="600"/>
              </a:spcAft>
              <a:buNone/>
            </a:pPr>
            <a:r>
              <a:rPr lang="en-US" sz="1400" dirty="0">
                <a:ea typeface="Lato Light"/>
                <a:cs typeface="Lato Light"/>
                <a:sym typeface="Lato Light"/>
              </a:rPr>
              <a:t>Mindfulness experts suggest that we can feel better if we just take 10 minutes a day to practice self-kindness.</a:t>
            </a:r>
          </a:p>
          <a:p>
            <a:pPr marL="0" lvl="0" indent="0">
              <a:spcBef>
                <a:spcPts val="0"/>
              </a:spcBef>
              <a:spcAft>
                <a:spcPts val="600"/>
              </a:spcAft>
              <a:buNone/>
            </a:pPr>
            <a:endParaRPr lang="en-US" sz="1400" dirty="0">
              <a:ea typeface="Lato Light"/>
              <a:cs typeface="Lato Light"/>
              <a:sym typeface="Lato Light"/>
            </a:endParaRPr>
          </a:p>
          <a:p>
            <a:endParaRPr lang="en-US" sz="1400" dirty="0"/>
          </a:p>
        </p:txBody>
      </p:sp>
      <p:sp>
        <p:nvSpPr>
          <p:cNvPr id="8" name="Content Placeholder 7">
            <a:extLst>
              <a:ext uri="{FF2B5EF4-FFF2-40B4-BE49-F238E27FC236}">
                <a16:creationId xmlns:a16="http://schemas.microsoft.com/office/drawing/2014/main" id="{9CDF2400-399D-2B4B-91F8-D628C3957EDB}"/>
              </a:ext>
            </a:extLst>
          </p:cNvPr>
          <p:cNvSpPr>
            <a:spLocks noGrp="1"/>
          </p:cNvSpPr>
          <p:nvPr>
            <p:ph sz="quarter" idx="17"/>
          </p:nvPr>
        </p:nvSpPr>
        <p:spPr>
          <a:xfrm>
            <a:off x="544287" y="4343400"/>
            <a:ext cx="4433208" cy="215444"/>
          </a:xfrm>
        </p:spPr>
        <p:txBody>
          <a:bodyPr/>
          <a:lstStyle/>
          <a:p>
            <a:r>
              <a:rPr lang="en-US" sz="1400" dirty="0">
                <a:solidFill>
                  <a:srgbClr val="2484C6"/>
                </a:solidFill>
                <a:ea typeface="Lato"/>
                <a:cs typeface="Lato"/>
                <a:sym typeface="Lato"/>
              </a:rPr>
              <a:t>SEL Signature Practice - Engaging Strategies</a:t>
            </a:r>
            <a:endParaRPr lang="en-US" sz="1400" dirty="0">
              <a:solidFill>
                <a:srgbClr val="2484C6"/>
              </a:solidFill>
            </a:endParaRPr>
          </a:p>
        </p:txBody>
      </p:sp>
      <p:pic>
        <p:nvPicPr>
          <p:cNvPr id="15" name="Google Shape;764;p63" descr="Quote: talk to yourself like you would talk to someone you love. - Brene Brown">
            <a:extLst>
              <a:ext uri="{FF2B5EF4-FFF2-40B4-BE49-F238E27FC236}">
                <a16:creationId xmlns:a16="http://schemas.microsoft.com/office/drawing/2014/main" id="{644C1128-4928-FF4E-BF17-FB59F30ED2CF}"/>
              </a:ext>
            </a:extLst>
          </p:cNvPr>
          <p:cNvPicPr preferRelativeResize="0">
            <a:picLocks noGrp="1"/>
          </p:cNvPicPr>
          <p:nvPr>
            <p:ph sz="quarter" idx="16"/>
          </p:nvPr>
        </p:nvPicPr>
        <p:blipFill>
          <a:blip r:embed="rId4" cstate="screen">
            <a:alphaModFix/>
            <a:extLst>
              <a:ext uri="{28A0092B-C50C-407E-A947-70E740481C1C}">
                <a14:useLocalDpi xmlns:a14="http://schemas.microsoft.com/office/drawing/2010/main"/>
              </a:ext>
            </a:extLst>
          </a:blip>
          <a:stretch>
            <a:fillRect/>
          </a:stretch>
        </p:blipFill>
        <p:spPr>
          <a:xfrm>
            <a:off x="5187047" y="1263882"/>
            <a:ext cx="3556903" cy="3415837"/>
          </a:xfrm>
          <a:prstGeom prst="rect">
            <a:avLst/>
          </a:prstGeom>
          <a:noFill/>
          <a:ln>
            <a:noFill/>
          </a:ln>
        </p:spPr>
      </p:pic>
      <p:sp>
        <p:nvSpPr>
          <p:cNvPr id="763" name="Google Shape;763;p63"/>
          <p:cNvSpPr txBox="1">
            <a:spLocks noGrp="1"/>
          </p:cNvSpPr>
          <p:nvPr>
            <p:ph type="sldNum" sz="quarter" idx="14"/>
          </p:nvPr>
        </p:nvSpPr>
        <p:spPr>
          <a:xfrm>
            <a:off x="400050" y="4857751"/>
            <a:ext cx="337068" cy="17144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2" name="Title 1">
            <a:extLst>
              <a:ext uri="{FF2B5EF4-FFF2-40B4-BE49-F238E27FC236}">
                <a16:creationId xmlns:a16="http://schemas.microsoft.com/office/drawing/2014/main" id="{E453C49D-ED73-EC4D-A7E8-A0A829A6E0F4}"/>
              </a:ext>
            </a:extLst>
          </p:cNvPr>
          <p:cNvSpPr>
            <a:spLocks noGrp="1"/>
          </p:cNvSpPr>
          <p:nvPr>
            <p:ph type="title"/>
          </p:nvPr>
        </p:nvSpPr>
        <p:spPr/>
        <p:txBody>
          <a:bodyPr>
            <a:normAutofit/>
          </a:bodyPr>
          <a:lstStyle/>
          <a:p>
            <a:r>
              <a:rPr lang="en-US" sz="3200" dirty="0">
                <a:ea typeface="Lato"/>
                <a:cs typeface="Lato"/>
                <a:sym typeface="Lato"/>
              </a:rPr>
              <a:t>Teacher Self-Care</a:t>
            </a:r>
            <a:endParaRPr lang="en-US" dirty="0"/>
          </a:p>
        </p:txBody>
      </p:sp>
      <p:sp>
        <p:nvSpPr>
          <p:cNvPr id="771" name="Google Shape;771;p64"/>
          <p:cNvSpPr txBox="1">
            <a:spLocks noGrp="1"/>
          </p:cNvSpPr>
          <p:nvPr>
            <p:ph type="sldNum" sz="quarter" idx="14"/>
          </p:nvPr>
        </p:nvSpPr>
        <p:spPr>
          <a:xfrm>
            <a:off x="400049" y="4857751"/>
            <a:ext cx="318407" cy="17144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36</a:t>
            </a:fld>
            <a:endParaRPr dirty="0">
              <a:solidFill>
                <a:schemeClr val="dk2"/>
              </a:solidFill>
            </a:endParaRPr>
          </a:p>
        </p:txBody>
      </p:sp>
      <p:pic>
        <p:nvPicPr>
          <p:cNvPr id="10" name="Google Shape;773;p64" descr="Practicing self care can be hard, but the 2020 Teachers of the Year offer ideas on how they take care of themselves. These teachers prioritize their well-being by getting outside in nature, exploring their creative side with art, and decompressing with music. What are some ways that you practice self care?&#10;&#10;The “Lessons from 2020 Teachers of the Year” series is a partnership between Google for Education and CCSSO that aims to elevate the teaching profession and capture the thinking of some of the United States’ best educators. &#10;&#10;Google for Education: We believe that every student and every educator, in every classroom, deserves the tools and skills that set them up for success in building the future they want for themselves. So we’re committed to supporting students, partnering with educators, building products and making impactful investments that help expand access to education through technology.  Whether you’re interested in Chromebooks, computer science, or Google Classroom, subscribe to our YouTube channel for product updates, program news, and more." title="2020 Teachers of the Year on practicing self care">
            <a:hlinkClick r:id="rId3" tooltip="Link to YouTube video of 2020 Teachers of the Year on practicing self care"/>
            <a:extLst>
              <a:ext uri="{FF2B5EF4-FFF2-40B4-BE49-F238E27FC236}">
                <a16:creationId xmlns:a16="http://schemas.microsoft.com/office/drawing/2014/main" id="{01E63758-5BF7-4A4B-B1C9-8357D6A7C8CD}"/>
              </a:ext>
            </a:extLst>
          </p:cNvPr>
          <p:cNvPicPr preferRelativeResize="0">
            <a:picLocks noGrp="1"/>
          </p:cNvPicPr>
          <p:nvPr>
            <p:ph type="pic" sz="quarter" idx="12"/>
          </p:nvPr>
        </p:nvPicPr>
        <p:blipFill rotWithShape="1">
          <a:blip r:embed="rId4" cstate="screen">
            <a:alphaModFix/>
            <a:extLst>
              <a:ext uri="{28A0092B-C50C-407E-A947-70E740481C1C}">
                <a14:useLocalDpi xmlns:a14="http://schemas.microsoft.com/office/drawing/2010/main"/>
              </a:ext>
            </a:extLst>
          </a:blip>
          <a:srcRect r="-70"/>
          <a:stretch/>
        </p:blipFill>
        <p:spPr>
          <a:xfrm>
            <a:off x="1222310" y="1156532"/>
            <a:ext cx="6928912" cy="3642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65"/>
          <p:cNvSpPr txBox="1">
            <a:spLocks noGrp="1"/>
          </p:cNvSpPr>
          <p:nvPr>
            <p:ph type="title"/>
          </p:nvPr>
        </p:nvSpPr>
        <p:spPr>
          <a:xfrm>
            <a:off x="621652" y="716126"/>
            <a:ext cx="6000750" cy="1252634"/>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 sz="3200" dirty="0"/>
              <a:t>Onward by Elena Aguilar</a:t>
            </a:r>
            <a:endParaRPr sz="3200" dirty="0"/>
          </a:p>
          <a:p>
            <a:pPr marL="0" lvl="0" indent="0" rtl="0">
              <a:spcBef>
                <a:spcPts val="0"/>
              </a:spcBef>
              <a:spcAft>
                <a:spcPts val="0"/>
              </a:spcAft>
              <a:buNone/>
            </a:pPr>
            <a:r>
              <a:rPr lang="en" sz="3200" dirty="0">
                <a:ea typeface="Lobster"/>
                <a:cs typeface="Lobster"/>
                <a:sym typeface="Lobster"/>
              </a:rPr>
              <a:t>Self-Care</a:t>
            </a:r>
            <a:endParaRPr sz="3200" dirty="0"/>
          </a:p>
        </p:txBody>
      </p:sp>
      <p:sp>
        <p:nvSpPr>
          <p:cNvPr id="781" name="Google Shape;781;p65"/>
          <p:cNvSpPr txBox="1">
            <a:spLocks noGrp="1"/>
          </p:cNvSpPr>
          <p:nvPr>
            <p:ph type="sldNum" sz="quarter" idx="10"/>
          </p:nvPr>
        </p:nvSpPr>
        <p:spPr>
          <a:xfrm>
            <a:off x="400050" y="4857751"/>
            <a:ext cx="337068" cy="19011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dirty="0"/>
          </a:p>
        </p:txBody>
      </p:sp>
      <p:sp>
        <p:nvSpPr>
          <p:cNvPr id="779" name="Google Shape;779;p65"/>
          <p:cNvSpPr txBox="1">
            <a:spLocks noGrp="1"/>
          </p:cNvSpPr>
          <p:nvPr>
            <p:ph sz="quarter" idx="11"/>
          </p:nvPr>
        </p:nvSpPr>
        <p:spPr>
          <a:xfrm>
            <a:off x="621652" y="2021242"/>
            <a:ext cx="6000750" cy="221018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1600" dirty="0">
                <a:ea typeface="Lato"/>
                <a:cs typeface="Lato"/>
                <a:sym typeface="Lato"/>
              </a:rPr>
              <a:t>Self-care </a:t>
            </a:r>
            <a:r>
              <a:rPr lang="en" sz="1600" dirty="0"/>
              <a:t>includes all the things you do to take care of your </a:t>
            </a:r>
            <a:br>
              <a:rPr lang="en" sz="1600" dirty="0"/>
            </a:br>
            <a:r>
              <a:rPr lang="en" sz="1600" dirty="0"/>
              <a:t>well-being in </a:t>
            </a:r>
            <a:r>
              <a:rPr lang="en" sz="1600" b="1" dirty="0">
                <a:ea typeface="Lato"/>
                <a:cs typeface="Lato"/>
                <a:sym typeface="Lato"/>
              </a:rPr>
              <a:t>four key dimensions </a:t>
            </a:r>
            <a:endParaRPr sz="1600" b="1" dirty="0">
              <a:ea typeface="Lato"/>
              <a:cs typeface="Lato"/>
              <a:sym typeface="Lato"/>
            </a:endParaRPr>
          </a:p>
          <a:p>
            <a:pPr marL="228600" lvl="0" indent="-228600" algn="l" rtl="0">
              <a:spcBef>
                <a:spcPts val="0"/>
              </a:spcBef>
              <a:spcAft>
                <a:spcPts val="600"/>
              </a:spcAft>
              <a:buClr>
                <a:schemeClr val="bg1"/>
              </a:buClr>
              <a:buSzPct val="110000"/>
              <a:buFont typeface="Wingdings" pitchFamily="2" charset="2"/>
              <a:buChar char="§"/>
            </a:pPr>
            <a:r>
              <a:rPr lang="en" sz="1600" b="1" dirty="0">
                <a:ea typeface="Lato"/>
                <a:cs typeface="Lato"/>
                <a:sym typeface="Lato"/>
              </a:rPr>
              <a:t>Emotional health</a:t>
            </a:r>
            <a:r>
              <a:rPr lang="en" sz="1600" dirty="0"/>
              <a:t> - to love, care and be in relationship with yourself and others</a:t>
            </a:r>
            <a:endParaRPr sz="1600" dirty="0"/>
          </a:p>
          <a:p>
            <a:pPr marL="228600" lvl="0" indent="-228600" algn="l" rtl="0">
              <a:spcBef>
                <a:spcPts val="0"/>
              </a:spcBef>
              <a:spcAft>
                <a:spcPts val="600"/>
              </a:spcAft>
              <a:buClr>
                <a:schemeClr val="bg1"/>
              </a:buClr>
              <a:buSzPct val="110000"/>
              <a:buFont typeface="Wingdings" pitchFamily="2" charset="2"/>
              <a:buChar char="§"/>
            </a:pPr>
            <a:r>
              <a:rPr lang="en" sz="1600" b="1" dirty="0">
                <a:ea typeface="Lato"/>
                <a:cs typeface="Lato"/>
                <a:sym typeface="Lato"/>
              </a:rPr>
              <a:t>Physical health</a:t>
            </a:r>
            <a:r>
              <a:rPr lang="en" sz="1600" dirty="0"/>
              <a:t> - to live, move, and breathe</a:t>
            </a:r>
            <a:endParaRPr sz="1600" dirty="0"/>
          </a:p>
          <a:p>
            <a:pPr marL="228600" lvl="0" indent="-228600" algn="l" rtl="0">
              <a:spcBef>
                <a:spcPts val="0"/>
              </a:spcBef>
              <a:spcAft>
                <a:spcPts val="600"/>
              </a:spcAft>
              <a:buClr>
                <a:schemeClr val="bg1"/>
              </a:buClr>
              <a:buSzPct val="110000"/>
              <a:buFont typeface="Wingdings" pitchFamily="2" charset="2"/>
              <a:buChar char="§"/>
            </a:pPr>
            <a:r>
              <a:rPr lang="en" sz="1600" b="1" dirty="0">
                <a:ea typeface="Lato"/>
                <a:cs typeface="Lato"/>
                <a:sym typeface="Lato"/>
              </a:rPr>
              <a:t>Psychological health</a:t>
            </a:r>
            <a:r>
              <a:rPr lang="en" sz="1600" dirty="0"/>
              <a:t> - to learn, think, and grow</a:t>
            </a:r>
            <a:endParaRPr sz="1600" dirty="0"/>
          </a:p>
          <a:p>
            <a:pPr marL="228600" lvl="0" indent="-228600" algn="l" rtl="0">
              <a:spcBef>
                <a:spcPts val="0"/>
              </a:spcBef>
              <a:spcAft>
                <a:spcPts val="600"/>
              </a:spcAft>
              <a:buClr>
                <a:schemeClr val="bg1"/>
              </a:buClr>
              <a:buSzPct val="110000"/>
              <a:buFont typeface="Wingdings" pitchFamily="2" charset="2"/>
              <a:buChar char="§"/>
            </a:pPr>
            <a:r>
              <a:rPr lang="en" sz="1600" b="1" dirty="0">
                <a:ea typeface="Lato"/>
                <a:cs typeface="Lato"/>
                <a:sym typeface="Lato"/>
              </a:rPr>
              <a:t>Spiritual health</a:t>
            </a:r>
            <a:r>
              <a:rPr lang="en" sz="1600" dirty="0"/>
              <a:t> - to connect with purpose and meaning</a:t>
            </a:r>
            <a:endParaRPr b="1" dirty="0">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6"/>
          <p:cNvSpPr txBox="1">
            <a:spLocks noGrp="1"/>
          </p:cNvSpPr>
          <p:nvPr>
            <p:ph type="title"/>
          </p:nvPr>
        </p:nvSpPr>
        <p:spPr>
          <a:prstGeom prst="rect">
            <a:avLst/>
          </a:prstGeom>
        </p:spPr>
        <p:txBody>
          <a:bodyPr spcFirstLastPara="1" wrap="square" lIns="457200" tIns="91425" rIns="91425" bIns="91425" anchor="ctr" anchorCtr="0">
            <a:noAutofit/>
          </a:bodyPr>
          <a:lstStyle/>
          <a:p>
            <a:pPr>
              <a:spcBef>
                <a:spcPts val="0"/>
              </a:spcBef>
            </a:pPr>
            <a:r>
              <a:rPr lang="en-US" sz="2800" dirty="0"/>
              <a:t>4 Reasons Why We Don’t Take Care of Ourselves:</a:t>
            </a:r>
            <a:endParaRPr sz="2800" dirty="0"/>
          </a:p>
        </p:txBody>
      </p:sp>
      <p:sp>
        <p:nvSpPr>
          <p:cNvPr id="2" name="Content Placeholder 1">
            <a:extLst>
              <a:ext uri="{FF2B5EF4-FFF2-40B4-BE49-F238E27FC236}">
                <a16:creationId xmlns:a16="http://schemas.microsoft.com/office/drawing/2014/main" id="{EB757639-A412-F34A-8A8B-E98D3AAF7279}"/>
              </a:ext>
            </a:extLst>
          </p:cNvPr>
          <p:cNvSpPr>
            <a:spLocks noGrp="1"/>
          </p:cNvSpPr>
          <p:nvPr>
            <p:ph sz="quarter" idx="11"/>
          </p:nvPr>
        </p:nvSpPr>
        <p:spPr>
          <a:xfrm>
            <a:off x="542924" y="1501260"/>
            <a:ext cx="7346108" cy="2361613"/>
          </a:xfrm>
        </p:spPr>
        <p:txBody>
          <a:bodyPr>
            <a:normAutofit/>
          </a:bodyPr>
          <a:lstStyle/>
          <a:p>
            <a:pPr marL="320040" lvl="0" indent="-320040">
              <a:spcBef>
                <a:spcPts val="1000"/>
              </a:spcBef>
              <a:spcAft>
                <a:spcPts val="1200"/>
              </a:spcAft>
              <a:buAutoNum type="arabicPeriod"/>
            </a:pPr>
            <a:r>
              <a:rPr lang="en-US" sz="1600" b="1" dirty="0"/>
              <a:t>We are missing information. </a:t>
            </a:r>
            <a:r>
              <a:rPr lang="en-US" sz="1600" dirty="0"/>
              <a:t>Sometimes we hear new information about exercise or sleep and it catapults us into a behavior change.</a:t>
            </a:r>
          </a:p>
          <a:p>
            <a:pPr marL="320040" lvl="0" indent="-320040">
              <a:spcBef>
                <a:spcPts val="0"/>
              </a:spcBef>
              <a:spcAft>
                <a:spcPts val="1200"/>
              </a:spcAft>
              <a:buAutoNum type="arabicPeriod"/>
            </a:pPr>
            <a:r>
              <a:rPr lang="en-US" sz="1600" b="1" dirty="0"/>
              <a:t>We don’t know how. </a:t>
            </a:r>
            <a:r>
              <a:rPr lang="en-US" sz="1600" dirty="0"/>
              <a:t>We want to eat better, but where do we start? </a:t>
            </a:r>
          </a:p>
          <a:p>
            <a:pPr marL="320040" lvl="0" indent="-320040">
              <a:spcBef>
                <a:spcPts val="0"/>
              </a:spcBef>
              <a:spcAft>
                <a:spcPts val="1200"/>
              </a:spcAft>
              <a:buAutoNum type="arabicPeriod"/>
            </a:pPr>
            <a:r>
              <a:rPr lang="en-US" sz="1600" b="1" dirty="0"/>
              <a:t>We don’t really think we need to take care of ourselves. </a:t>
            </a:r>
            <a:r>
              <a:rPr lang="en-US" sz="1600" dirty="0"/>
              <a:t>We get by on minimal sleep, we can teach with a cold. We figure we can rest later. </a:t>
            </a:r>
          </a:p>
          <a:p>
            <a:pPr marL="320040" lvl="0" indent="-320040">
              <a:spcBef>
                <a:spcPts val="0"/>
              </a:spcBef>
              <a:spcAft>
                <a:spcPts val="1200"/>
              </a:spcAft>
              <a:buAutoNum type="arabicPeriod"/>
            </a:pPr>
            <a:r>
              <a:rPr lang="en-US" sz="1600" b="1" dirty="0"/>
              <a:t>We don’t feel we deserve to take care of ourselves. </a:t>
            </a:r>
            <a:r>
              <a:rPr lang="en-US" sz="1600" dirty="0"/>
              <a:t>We don’t say no to anyone. We take on too much work and overcommit</a:t>
            </a:r>
            <a:r>
              <a:rPr lang="en-US" sz="1800" dirty="0"/>
              <a:t>.</a:t>
            </a:r>
            <a:endParaRPr lang="en-US" sz="1800" i="1" dirty="0"/>
          </a:p>
        </p:txBody>
      </p:sp>
      <p:sp>
        <p:nvSpPr>
          <p:cNvPr id="4" name="Content Placeholder 3">
            <a:extLst>
              <a:ext uri="{FF2B5EF4-FFF2-40B4-BE49-F238E27FC236}">
                <a16:creationId xmlns:a16="http://schemas.microsoft.com/office/drawing/2014/main" id="{165C5428-CCE1-1B4E-834E-BF6B56611D4F}"/>
              </a:ext>
            </a:extLst>
          </p:cNvPr>
          <p:cNvSpPr>
            <a:spLocks noGrp="1"/>
          </p:cNvSpPr>
          <p:nvPr>
            <p:ph sz="quarter" idx="13"/>
          </p:nvPr>
        </p:nvSpPr>
        <p:spPr>
          <a:xfrm>
            <a:off x="542924" y="4343400"/>
            <a:ext cx="8201025" cy="215444"/>
          </a:xfrm>
        </p:spPr>
        <p:txBody>
          <a:bodyPr/>
          <a:lstStyle/>
          <a:p>
            <a:r>
              <a:rPr lang="en" sz="1400" i="1" dirty="0">
                <a:solidFill>
                  <a:srgbClr val="2484C6"/>
                </a:solidFill>
              </a:rPr>
              <a:t>Onward  </a:t>
            </a:r>
            <a:r>
              <a:rPr lang="en" sz="1400" dirty="0">
                <a:solidFill>
                  <a:srgbClr val="2484C6"/>
                </a:solidFill>
              </a:rPr>
              <a:t>by Elena Aguilar page 150</a:t>
            </a:r>
            <a:endParaRPr lang="en-US" sz="1400" dirty="0">
              <a:solidFill>
                <a:srgbClr val="2484C6"/>
              </a:solidFill>
            </a:endParaRPr>
          </a:p>
        </p:txBody>
      </p:sp>
      <p:sp>
        <p:nvSpPr>
          <p:cNvPr id="788" name="Google Shape;788;p66"/>
          <p:cNvSpPr txBox="1">
            <a:spLocks noGrp="1"/>
          </p:cNvSpPr>
          <p:nvPr>
            <p:ph type="sldNum" sz="quarter" idx="14"/>
          </p:nvPr>
        </p:nvSpPr>
        <p:spPr>
          <a:xfrm>
            <a:off x="400050" y="4857751"/>
            <a:ext cx="327738" cy="2154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2" name="Title 1">
            <a:extLst>
              <a:ext uri="{FF2B5EF4-FFF2-40B4-BE49-F238E27FC236}">
                <a16:creationId xmlns:a16="http://schemas.microsoft.com/office/drawing/2014/main" id="{FC1E31CC-E5EE-554F-B34D-B85735FC21ED}"/>
              </a:ext>
            </a:extLst>
          </p:cNvPr>
          <p:cNvSpPr>
            <a:spLocks noGrp="1"/>
          </p:cNvSpPr>
          <p:nvPr>
            <p:ph type="title"/>
          </p:nvPr>
        </p:nvSpPr>
        <p:spPr/>
        <p:txBody>
          <a:bodyPr>
            <a:noAutofit/>
          </a:bodyPr>
          <a:lstStyle/>
          <a:p>
            <a:r>
              <a:rPr lang="en-US" sz="2200" dirty="0">
                <a:ea typeface="Lato"/>
                <a:cs typeface="Lato"/>
                <a:sym typeface="Lato"/>
              </a:rPr>
              <a:t>Adult SEL District Program Implementation and Rubric Review</a:t>
            </a:r>
            <a:endParaRPr lang="en-US" sz="2200" dirty="0"/>
          </a:p>
        </p:txBody>
      </p:sp>
      <p:pic>
        <p:nvPicPr>
          <p:cNvPr id="12" name="Google Shape;794;p67" descr="Link to Casel Schoolwide SEL home page.">
            <a:hlinkClick r:id="rId3" tooltip="Link to Casel Schoolwide SEL home page."/>
            <a:extLst>
              <a:ext uri="{FF2B5EF4-FFF2-40B4-BE49-F238E27FC236}">
                <a16:creationId xmlns:a16="http://schemas.microsoft.com/office/drawing/2014/main" id="{7BC7CF08-ED8A-A048-AF6A-DD915C671017}"/>
              </a:ext>
            </a:extLst>
          </p:cNvPr>
          <p:cNvPicPr preferRelativeResize="0">
            <a:picLocks noGrp="1"/>
          </p:cNvPicPr>
          <p:nvPr>
            <p:ph type="pic" sz="quarter" idx="12"/>
          </p:nvPr>
        </p:nvPicPr>
        <p:blipFill rotWithShape="1">
          <a:blip r:embed="rId4" cstate="screen">
            <a:alphaModFix/>
            <a:extLst>
              <a:ext uri="{28A0092B-C50C-407E-A947-70E740481C1C}">
                <a14:useLocalDpi xmlns:a14="http://schemas.microsoft.com/office/drawing/2010/main"/>
              </a:ext>
            </a:extLst>
          </a:blip>
          <a:srcRect/>
          <a:stretch/>
        </p:blipFill>
        <p:spPr>
          <a:xfrm>
            <a:off x="480488" y="1355617"/>
            <a:ext cx="8258175" cy="1737360"/>
          </a:xfrm>
          <a:prstGeom prst="rect">
            <a:avLst/>
          </a:prstGeom>
          <a:noFill/>
          <a:ln>
            <a:noFill/>
          </a:ln>
        </p:spPr>
      </p:pic>
      <p:sp>
        <p:nvSpPr>
          <p:cNvPr id="4" name="Content Placeholder 3">
            <a:extLst>
              <a:ext uri="{FF2B5EF4-FFF2-40B4-BE49-F238E27FC236}">
                <a16:creationId xmlns:a16="http://schemas.microsoft.com/office/drawing/2014/main" id="{B5CE8986-AA6B-B04A-8F20-C2AD6DB0C652}"/>
              </a:ext>
            </a:extLst>
          </p:cNvPr>
          <p:cNvSpPr>
            <a:spLocks noGrp="1"/>
          </p:cNvSpPr>
          <p:nvPr>
            <p:ph sz="quarter" idx="11"/>
          </p:nvPr>
        </p:nvSpPr>
        <p:spPr>
          <a:xfrm>
            <a:off x="488937" y="3166578"/>
            <a:ext cx="8258175" cy="1129003"/>
          </a:xfrm>
        </p:spPr>
        <p:txBody>
          <a:bodyPr>
            <a:normAutofit/>
          </a:bodyPr>
          <a:lstStyle/>
          <a:p>
            <a:pPr marL="0" lvl="0" indent="0">
              <a:spcBef>
                <a:spcPts val="0"/>
              </a:spcBef>
              <a:spcAft>
                <a:spcPts val="600"/>
              </a:spcAft>
              <a:buNone/>
            </a:pPr>
            <a:r>
              <a:rPr lang="en-US" sz="1400" b="1" dirty="0">
                <a:ea typeface="Lato"/>
                <a:cs typeface="Lato"/>
                <a:sym typeface="Lato"/>
              </a:rPr>
              <a:t>Directions:</a:t>
            </a:r>
            <a:r>
              <a:rPr lang="en-US" sz="1400" b="1" dirty="0">
                <a:ea typeface="Lato Light"/>
                <a:cs typeface="Lato Light"/>
                <a:sym typeface="Lato Light"/>
              </a:rPr>
              <a:t>  </a:t>
            </a:r>
          </a:p>
          <a:p>
            <a:pPr marL="342900" lvl="0" indent="-342900">
              <a:spcBef>
                <a:spcPts val="0"/>
              </a:spcBef>
              <a:spcAft>
                <a:spcPts val="600"/>
              </a:spcAft>
              <a:buFont typeface="+mj-lt"/>
              <a:buAutoNum type="arabicPeriod"/>
            </a:pPr>
            <a:r>
              <a:rPr lang="en-US" sz="1400" dirty="0">
                <a:ea typeface="Lato Light"/>
                <a:cs typeface="Lato Light"/>
                <a:sym typeface="Lato Light"/>
              </a:rPr>
              <a:t>Take  7 minutes and complete the rubric review for your district to identify where you currently are in district Adult SEL Implementation</a:t>
            </a:r>
          </a:p>
          <a:p>
            <a:pPr marL="342900" lvl="0" indent="-342900">
              <a:spcBef>
                <a:spcPts val="0"/>
              </a:spcBef>
              <a:spcAft>
                <a:spcPts val="600"/>
              </a:spcAft>
              <a:buFont typeface="+mj-lt"/>
              <a:buAutoNum type="arabicPeriod"/>
            </a:pPr>
            <a:r>
              <a:rPr lang="en-US" sz="1400" dirty="0">
                <a:ea typeface="Lato Light"/>
                <a:cs typeface="Lato Light"/>
                <a:sym typeface="Lato Light"/>
              </a:rPr>
              <a:t>Reflect on what your school is already doing to support Adult SEL, and what next steps might be.</a:t>
            </a:r>
            <a:endParaRPr lang="en-US" sz="1400" dirty="0"/>
          </a:p>
        </p:txBody>
      </p:sp>
      <p:sp>
        <p:nvSpPr>
          <p:cNvPr id="6" name="Content Placeholder 5">
            <a:extLst>
              <a:ext uri="{FF2B5EF4-FFF2-40B4-BE49-F238E27FC236}">
                <a16:creationId xmlns:a16="http://schemas.microsoft.com/office/drawing/2014/main" id="{3E776DCD-41BD-E34F-A990-912D6F0F0FAB}"/>
              </a:ext>
            </a:extLst>
          </p:cNvPr>
          <p:cNvSpPr>
            <a:spLocks noGrp="1"/>
          </p:cNvSpPr>
          <p:nvPr>
            <p:ph sz="quarter" idx="13"/>
          </p:nvPr>
        </p:nvSpPr>
        <p:spPr>
          <a:xfrm>
            <a:off x="488937" y="4361222"/>
            <a:ext cx="8179202" cy="215444"/>
          </a:xfrm>
        </p:spPr>
        <p:txBody>
          <a:bodyPr/>
          <a:lstStyle/>
          <a:p>
            <a:r>
              <a:rPr lang="en-US" sz="1400" dirty="0">
                <a:latin typeface="Lato"/>
                <a:ea typeface="Lato"/>
                <a:cs typeface="Lato"/>
                <a:sym typeface="Lato"/>
              </a:rPr>
              <a:t>SEL Signature Practice - Engaging Strategies</a:t>
            </a:r>
            <a:endParaRPr lang="en-US" sz="1400" dirty="0"/>
          </a:p>
        </p:txBody>
      </p:sp>
      <p:sp>
        <p:nvSpPr>
          <p:cNvPr id="793" name="Google Shape;793;p67"/>
          <p:cNvSpPr txBox="1">
            <a:spLocks noGrp="1"/>
          </p:cNvSpPr>
          <p:nvPr>
            <p:ph type="sldNum" sz="quarter" idx="14"/>
          </p:nvPr>
        </p:nvSpPr>
        <p:spPr>
          <a:xfrm>
            <a:off x="400050" y="4857751"/>
            <a:ext cx="337068" cy="2154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13" name="Title 12">
            <a:extLst>
              <a:ext uri="{FF2B5EF4-FFF2-40B4-BE49-F238E27FC236}">
                <a16:creationId xmlns:a16="http://schemas.microsoft.com/office/drawing/2014/main" id="{7FEBDFE5-CB07-AF4A-AE82-3D52145FCF76}"/>
              </a:ext>
            </a:extLst>
          </p:cNvPr>
          <p:cNvSpPr>
            <a:spLocks noGrp="1"/>
          </p:cNvSpPr>
          <p:nvPr>
            <p:ph type="title"/>
          </p:nvPr>
        </p:nvSpPr>
        <p:spPr>
          <a:xfrm>
            <a:off x="0" y="400051"/>
            <a:ext cx="9144000" cy="1267384"/>
          </a:xfrm>
          <a:noFill/>
        </p:spPr>
        <p:txBody>
          <a:bodyPr>
            <a:noAutofit/>
          </a:bodyPr>
          <a:lstStyle/>
          <a:p>
            <a:pPr>
              <a:lnSpc>
                <a:spcPct val="100000"/>
              </a:lnSpc>
              <a:spcBef>
                <a:spcPts val="450"/>
              </a:spcBef>
            </a:pPr>
            <a:r>
              <a:rPr lang="en-US" sz="1600" dirty="0">
                <a:solidFill>
                  <a:schemeClr val="tx1"/>
                </a:solidFill>
                <a:latin typeface="+mn-lt"/>
              </a:rPr>
              <a:t>NYSED was awarded a grant to implement a Teaching in Remote/Hybrid Learning Environments (TRLE) initiative.</a:t>
            </a:r>
            <a:br>
              <a:rPr lang="en-US" sz="1600" dirty="0">
                <a:solidFill>
                  <a:schemeClr val="tx1"/>
                </a:solidFill>
                <a:latin typeface="+mn-lt"/>
              </a:rPr>
            </a:br>
            <a:r>
              <a:rPr lang="en-US" sz="1600" dirty="0">
                <a:solidFill>
                  <a:schemeClr val="tx1"/>
                </a:solidFill>
                <a:latin typeface="+mn-lt"/>
              </a:rPr>
              <a:t> </a:t>
            </a:r>
            <a:br>
              <a:rPr lang="en-US" sz="1600" dirty="0">
                <a:solidFill>
                  <a:schemeClr val="tx1"/>
                </a:solidFill>
                <a:latin typeface="+mn-lt"/>
              </a:rPr>
            </a:br>
            <a:r>
              <a:rPr lang="en-US" sz="1600" dirty="0">
                <a:solidFill>
                  <a:schemeClr val="tx1"/>
                </a:solidFill>
                <a:latin typeface="+mn-lt"/>
              </a:rPr>
              <a:t>Six applicants were selected to develop resources to support the TRLE initiative.</a:t>
            </a:r>
          </a:p>
        </p:txBody>
      </p:sp>
      <p:sp>
        <p:nvSpPr>
          <p:cNvPr id="14" name="Content Placeholder 13">
            <a:extLst>
              <a:ext uri="{FF2B5EF4-FFF2-40B4-BE49-F238E27FC236}">
                <a16:creationId xmlns:a16="http://schemas.microsoft.com/office/drawing/2014/main" id="{9A72A6C2-F038-E240-8FCB-9EB357FCA8C2}"/>
              </a:ext>
            </a:extLst>
          </p:cNvPr>
          <p:cNvSpPr>
            <a:spLocks noGrp="1"/>
          </p:cNvSpPr>
          <p:nvPr>
            <p:ph sz="quarter" idx="10"/>
          </p:nvPr>
        </p:nvSpPr>
        <p:spPr>
          <a:xfrm>
            <a:off x="400050" y="1929656"/>
            <a:ext cx="4000500" cy="415529"/>
          </a:xfrm>
        </p:spPr>
        <p:txBody>
          <a:bodyPr>
            <a:noAutofit/>
          </a:bodyPr>
          <a:lstStyle/>
          <a:p>
            <a:r>
              <a:rPr lang="en-US" sz="1600" b="1" dirty="0"/>
              <a:t>Coalition Partners</a:t>
            </a:r>
          </a:p>
        </p:txBody>
      </p:sp>
      <p:sp>
        <p:nvSpPr>
          <p:cNvPr id="15" name="Content Placeholder 14">
            <a:extLst>
              <a:ext uri="{FF2B5EF4-FFF2-40B4-BE49-F238E27FC236}">
                <a16:creationId xmlns:a16="http://schemas.microsoft.com/office/drawing/2014/main" id="{1CCC6AE8-8784-8F4F-93CA-5C5DA295CF70}"/>
              </a:ext>
            </a:extLst>
          </p:cNvPr>
          <p:cNvSpPr>
            <a:spLocks noGrp="1"/>
          </p:cNvSpPr>
          <p:nvPr>
            <p:ph sz="quarter" idx="11"/>
          </p:nvPr>
        </p:nvSpPr>
        <p:spPr>
          <a:xfrm>
            <a:off x="400050" y="2477621"/>
            <a:ext cx="4000500" cy="2400300"/>
          </a:xfrm>
        </p:spPr>
        <p:txBody>
          <a:bodyPr>
            <a:normAutofit/>
          </a:bodyPr>
          <a:lstStyle/>
          <a:p>
            <a:pPr>
              <a:spcAft>
                <a:spcPts val="0"/>
              </a:spcAft>
            </a:pPr>
            <a:r>
              <a:rPr lang="en-US" sz="1600" dirty="0"/>
              <a:t>Broome-Tioga BOCES</a:t>
            </a:r>
          </a:p>
          <a:p>
            <a:pPr>
              <a:spcAft>
                <a:spcPts val="0"/>
              </a:spcAft>
            </a:pPr>
            <a:r>
              <a:rPr lang="en-US" sz="1600" dirty="0"/>
              <a:t>Eastern Suffolk BOCES</a:t>
            </a:r>
          </a:p>
          <a:p>
            <a:pPr>
              <a:spcAft>
                <a:spcPts val="0"/>
              </a:spcAft>
            </a:pPr>
            <a:r>
              <a:rPr lang="en-US" sz="1600" dirty="0"/>
              <a:t>Monroe2-Orleans BOCES</a:t>
            </a:r>
          </a:p>
          <a:p>
            <a:pPr>
              <a:spcAft>
                <a:spcPts val="0"/>
              </a:spcAft>
            </a:pPr>
            <a:r>
              <a:rPr lang="en-US" sz="1600" dirty="0"/>
              <a:t>WSWHE BOCES</a:t>
            </a:r>
          </a:p>
          <a:p>
            <a:pPr>
              <a:spcAft>
                <a:spcPts val="0"/>
              </a:spcAft>
            </a:pPr>
            <a:r>
              <a:rPr lang="en-US" sz="1600" dirty="0"/>
              <a:t>Greater Southern Tier BOCES</a:t>
            </a:r>
          </a:p>
        </p:txBody>
      </p:sp>
      <p:sp>
        <p:nvSpPr>
          <p:cNvPr id="499" name="Google Shape;499;p32" hidden="1"/>
          <p:cNvSpPr txBox="1">
            <a:spLocks noGrp="1"/>
          </p:cNvSpPr>
          <p:nvPr>
            <p:ph type="sldNum" sz="quarter"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4</a:t>
            </a:fld>
            <a:endParaRPr lang="en-US"/>
          </a:p>
        </p:txBody>
      </p:sp>
      <p:sp>
        <p:nvSpPr>
          <p:cNvPr id="16" name="Content Placeholder 15">
            <a:extLst>
              <a:ext uri="{FF2B5EF4-FFF2-40B4-BE49-F238E27FC236}">
                <a16:creationId xmlns:a16="http://schemas.microsoft.com/office/drawing/2014/main" id="{0AEC434C-FFD5-8643-8BEE-EDEA0DA45882}"/>
              </a:ext>
            </a:extLst>
          </p:cNvPr>
          <p:cNvSpPr>
            <a:spLocks noGrp="1"/>
          </p:cNvSpPr>
          <p:nvPr>
            <p:ph sz="quarter" idx="15"/>
          </p:nvPr>
        </p:nvSpPr>
        <p:spPr>
          <a:xfrm>
            <a:off x="4743450" y="1929656"/>
            <a:ext cx="4000500" cy="415529"/>
          </a:xfrm>
        </p:spPr>
        <p:txBody>
          <a:bodyPr>
            <a:noAutofit/>
          </a:bodyPr>
          <a:lstStyle/>
          <a:p>
            <a:r>
              <a:rPr lang="en-US" sz="1600" b="1" dirty="0"/>
              <a:t>Areas of Focus</a:t>
            </a:r>
          </a:p>
        </p:txBody>
      </p:sp>
      <p:sp>
        <p:nvSpPr>
          <p:cNvPr id="17" name="Content Placeholder 16">
            <a:extLst>
              <a:ext uri="{FF2B5EF4-FFF2-40B4-BE49-F238E27FC236}">
                <a16:creationId xmlns:a16="http://schemas.microsoft.com/office/drawing/2014/main" id="{183440BC-6E41-9D4D-82B3-7B1767806624}"/>
              </a:ext>
            </a:extLst>
          </p:cNvPr>
          <p:cNvSpPr>
            <a:spLocks noGrp="1"/>
          </p:cNvSpPr>
          <p:nvPr>
            <p:ph sz="quarter" idx="16"/>
          </p:nvPr>
        </p:nvSpPr>
        <p:spPr>
          <a:xfrm>
            <a:off x="4743450" y="2477622"/>
            <a:ext cx="4000500" cy="2327462"/>
          </a:xfrm>
        </p:spPr>
        <p:txBody>
          <a:bodyPr>
            <a:noAutofit/>
          </a:bodyPr>
          <a:lstStyle/>
          <a:p>
            <a:pPr>
              <a:spcAft>
                <a:spcPts val="0"/>
              </a:spcAft>
            </a:pPr>
            <a:r>
              <a:rPr lang="en-US" sz="1600" dirty="0"/>
              <a:t>Students with Disabilities</a:t>
            </a:r>
          </a:p>
          <a:p>
            <a:pPr>
              <a:spcAft>
                <a:spcPts val="0"/>
              </a:spcAft>
            </a:pPr>
            <a:r>
              <a:rPr lang="en-US" sz="1600" dirty="0"/>
              <a:t>Families as Partners</a:t>
            </a:r>
          </a:p>
          <a:p>
            <a:pPr>
              <a:spcAft>
                <a:spcPts val="0"/>
              </a:spcAft>
            </a:pPr>
            <a:r>
              <a:rPr lang="en-US" sz="1600" dirty="0"/>
              <a:t>Culturally Responsive Education</a:t>
            </a:r>
          </a:p>
          <a:p>
            <a:pPr>
              <a:spcAft>
                <a:spcPts val="0"/>
              </a:spcAft>
            </a:pPr>
            <a:r>
              <a:rPr lang="en-US" sz="1600" dirty="0"/>
              <a:t>English Language/Multiple Language Learners</a:t>
            </a:r>
          </a:p>
          <a:p>
            <a:pPr>
              <a:spcAft>
                <a:spcPts val="0"/>
              </a:spcAft>
            </a:pPr>
            <a:r>
              <a:rPr lang="en-US" sz="1600" dirty="0"/>
              <a:t>Shifting to Online learning</a:t>
            </a:r>
          </a:p>
          <a:p>
            <a:pPr>
              <a:spcAft>
                <a:spcPts val="0"/>
              </a:spcAft>
            </a:pPr>
            <a:r>
              <a:rPr lang="en-US" sz="1600" dirty="0"/>
              <a:t>Social Emotional Learning (SEL)</a:t>
            </a:r>
          </a:p>
        </p:txBody>
      </p:sp>
      <p:sp>
        <p:nvSpPr>
          <p:cNvPr id="8" name="Google Shape;476;p29">
            <a:extLst>
              <a:ext uri="{FF2B5EF4-FFF2-40B4-BE49-F238E27FC236}">
                <a16:creationId xmlns:a16="http://schemas.microsoft.com/office/drawing/2014/main" id="{5A3D8A00-CBAE-5E45-956E-03EFA083A05C}"/>
              </a:ext>
            </a:extLst>
          </p:cNvPr>
          <p:cNvSpPr txBox="1">
            <a:spLocks/>
          </p:cNvSpPr>
          <p:nvPr/>
        </p:nvSpPr>
        <p:spPr>
          <a:xfrm>
            <a:off x="320631" y="4838907"/>
            <a:ext cx="285750" cy="171450"/>
          </a:xfrm>
          <a:prstGeom prst="rect">
            <a:avLst/>
          </a:prstGeom>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4</a:t>
            </a:fld>
            <a:endParaRPr lang="e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2" name="Title 1">
            <a:extLst>
              <a:ext uri="{FF2B5EF4-FFF2-40B4-BE49-F238E27FC236}">
                <a16:creationId xmlns:a16="http://schemas.microsoft.com/office/drawing/2014/main" id="{B42D8A7D-0EA1-8049-8D8B-15A370641B29}"/>
              </a:ext>
            </a:extLst>
          </p:cNvPr>
          <p:cNvSpPr>
            <a:spLocks noGrp="1"/>
          </p:cNvSpPr>
          <p:nvPr>
            <p:ph type="title"/>
          </p:nvPr>
        </p:nvSpPr>
        <p:spPr>
          <a:xfrm>
            <a:off x="571499" y="676982"/>
            <a:ext cx="6740201" cy="582536"/>
          </a:xfrm>
        </p:spPr>
        <p:txBody>
          <a:bodyPr/>
          <a:lstStyle/>
          <a:p>
            <a:r>
              <a:rPr lang="en-US" sz="3000" dirty="0">
                <a:solidFill>
                  <a:srgbClr val="FFFFFF"/>
                </a:solidFill>
              </a:rPr>
              <a:t>Self-Care Strategies and Ideas</a:t>
            </a:r>
            <a:endParaRPr lang="en-US" sz="3000" dirty="0"/>
          </a:p>
        </p:txBody>
      </p:sp>
      <p:sp>
        <p:nvSpPr>
          <p:cNvPr id="802" name="Google Shape;802;p68"/>
          <p:cNvSpPr txBox="1">
            <a:spLocks noGrp="1"/>
          </p:cNvSpPr>
          <p:nvPr>
            <p:ph type="sldNum" sz="quarter" idx="10"/>
          </p:nvPr>
        </p:nvSpPr>
        <p:spPr>
          <a:xfrm>
            <a:off x="400050" y="4857751"/>
            <a:ext cx="342900" cy="21810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3" name="Content Placeholder 2">
            <a:extLst>
              <a:ext uri="{FF2B5EF4-FFF2-40B4-BE49-F238E27FC236}">
                <a16:creationId xmlns:a16="http://schemas.microsoft.com/office/drawing/2014/main" id="{5CFE8DF8-C824-3F44-8E69-ABC47FAE5C5E}"/>
              </a:ext>
            </a:extLst>
          </p:cNvPr>
          <p:cNvSpPr>
            <a:spLocks noGrp="1"/>
          </p:cNvSpPr>
          <p:nvPr>
            <p:ph sz="quarter" idx="11"/>
          </p:nvPr>
        </p:nvSpPr>
        <p:spPr>
          <a:xfrm>
            <a:off x="571500" y="1497628"/>
            <a:ext cx="3403341" cy="2262609"/>
          </a:xfrm>
        </p:spPr>
        <p:txBody>
          <a:bodyPr>
            <a:noAutofit/>
          </a:bodyPr>
          <a:lstStyle/>
          <a:p>
            <a:pPr marL="342900" lvl="0" indent="-342900">
              <a:spcBef>
                <a:spcPts val="0"/>
              </a:spcBef>
              <a:spcAft>
                <a:spcPts val="600"/>
              </a:spcAft>
              <a:buFont typeface="Wingdings" pitchFamily="2" charset="2"/>
              <a:buChar char="§"/>
            </a:pPr>
            <a:r>
              <a:rPr lang="en-US" sz="1800" u="sng" dirty="0">
                <a:solidFill>
                  <a:srgbClr val="FFFFFF"/>
                </a:solidFill>
                <a:hlinkClick r:id="rId3" tooltip="Link to Virus Anxiety webpage">
                  <a:extLst>
                    <a:ext uri="{A12FA001-AC4F-418D-AE19-62706E023703}">
                      <ahyp:hlinkClr xmlns:ahyp="http://schemas.microsoft.com/office/drawing/2018/hyperlinkcolor" val="tx"/>
                    </a:ext>
                  </a:extLst>
                </a:hlinkClick>
              </a:rPr>
              <a:t>https://www.virusanxiety.com/take-care</a:t>
            </a:r>
            <a:endParaRPr lang="en-US" sz="1800" u="sng" dirty="0">
              <a:solidFill>
                <a:srgbClr val="FFFFFF"/>
              </a:solidFill>
              <a:ea typeface="Raleway Thin"/>
              <a:cs typeface="Raleway Thin"/>
              <a:sym typeface="Raleway Thin"/>
            </a:endParaRPr>
          </a:p>
          <a:p>
            <a:pPr marL="342900" lvl="0" indent="-342900">
              <a:spcBef>
                <a:spcPts val="0"/>
              </a:spcBef>
              <a:spcAft>
                <a:spcPts val="600"/>
              </a:spcAft>
              <a:buFont typeface="Wingdings" pitchFamily="2" charset="2"/>
              <a:buChar char="§"/>
            </a:pPr>
            <a:r>
              <a:rPr lang="en-US" sz="1800" u="sng" dirty="0">
                <a:solidFill>
                  <a:srgbClr val="FFFFFF"/>
                </a:solidFill>
                <a:hlinkClick r:id="rId4" tooltip="Link to University of Buffalo Self-Care Exercises and Activities">
                  <a:extLst>
                    <a:ext uri="{A12FA001-AC4F-418D-AE19-62706E023703}">
                      <ahyp:hlinkClr xmlns:ahyp="http://schemas.microsoft.com/office/drawing/2018/hyperlinkcolor" val="tx"/>
                    </a:ext>
                  </a:extLst>
                </a:hlinkClick>
              </a:rPr>
              <a:t>https://socialwork.buffalo.edu/resources/self-care-starter-kit/self-care-assessments-exercises/exercises-and-activities.html</a:t>
            </a:r>
            <a:endParaRPr lang="en-US" sz="1800" u="sng" dirty="0"/>
          </a:p>
        </p:txBody>
      </p:sp>
      <p:pic>
        <p:nvPicPr>
          <p:cNvPr id="805" name="Google Shape;805;p68">
            <a:extLst>
              <a:ext uri="{C183D7F6-B498-43B3-948B-1728B52AA6E4}">
                <adec:decorative xmlns:adec="http://schemas.microsoft.com/office/drawing/2017/decorative" val="1"/>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56890" y="1497628"/>
            <a:ext cx="3253390" cy="26274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2" name="Title 1">
            <a:extLst>
              <a:ext uri="{FF2B5EF4-FFF2-40B4-BE49-F238E27FC236}">
                <a16:creationId xmlns:a16="http://schemas.microsoft.com/office/drawing/2014/main" id="{D5EF70FB-DD69-3343-A3E1-0645FF54FB55}"/>
              </a:ext>
            </a:extLst>
          </p:cNvPr>
          <p:cNvSpPr>
            <a:spLocks noGrp="1"/>
          </p:cNvSpPr>
          <p:nvPr>
            <p:ph type="title"/>
          </p:nvPr>
        </p:nvSpPr>
        <p:spPr/>
        <p:txBody>
          <a:bodyPr>
            <a:normAutofit/>
          </a:bodyPr>
          <a:lstStyle/>
          <a:p>
            <a:r>
              <a:rPr lang="en-US" sz="2000" dirty="0">
                <a:ea typeface="Lato"/>
                <a:cs typeface="Lato"/>
                <a:sym typeface="Lato"/>
              </a:rPr>
              <a:t>CHOICE BOARD of SELF CARE - </a:t>
            </a:r>
            <a:r>
              <a:rPr lang="en-US" sz="2000" dirty="0">
                <a:ea typeface="Lato Light"/>
                <a:cs typeface="Lato Light"/>
                <a:sym typeface="Lato Light"/>
                <a:hlinkClick r:id="rId3" tooltip="Link to Google Doc Personal Wellness Board">
                  <a:extLst>
                    <a:ext uri="{A12FA001-AC4F-418D-AE19-62706E023703}">
                      <ahyp:hlinkClr xmlns:ahyp="http://schemas.microsoft.com/office/drawing/2018/hyperlinkcolor" val="tx"/>
                    </a:ext>
                  </a:extLst>
                </a:hlinkClick>
              </a:rPr>
              <a:t>Personal Wellness Choice Board</a:t>
            </a:r>
            <a:endParaRPr lang="en-US" sz="2000" dirty="0"/>
          </a:p>
        </p:txBody>
      </p:sp>
      <p:sp>
        <p:nvSpPr>
          <p:cNvPr id="3" name="Content Placeholder 2">
            <a:extLst>
              <a:ext uri="{FF2B5EF4-FFF2-40B4-BE49-F238E27FC236}">
                <a16:creationId xmlns:a16="http://schemas.microsoft.com/office/drawing/2014/main" id="{A6621144-4A5E-BF42-8EEF-D11C0DF7BF52}"/>
              </a:ext>
            </a:extLst>
          </p:cNvPr>
          <p:cNvSpPr>
            <a:spLocks noGrp="1"/>
          </p:cNvSpPr>
          <p:nvPr>
            <p:ph sz="quarter" idx="10"/>
          </p:nvPr>
        </p:nvSpPr>
        <p:spPr>
          <a:xfrm>
            <a:off x="475861" y="1191148"/>
            <a:ext cx="8268089" cy="246221"/>
          </a:xfrm>
        </p:spPr>
        <p:txBody>
          <a:bodyPr/>
          <a:lstStyle/>
          <a:p>
            <a:r>
              <a:rPr lang="en-US" sz="1600" dirty="0">
                <a:solidFill>
                  <a:srgbClr val="2B3990"/>
                </a:solidFill>
                <a:ea typeface="Lato Light"/>
                <a:cs typeface="Lato Light"/>
                <a:sym typeface="Lato Light"/>
              </a:rPr>
              <a:t>Directions:  Choose to complete one of the following self-care activities</a:t>
            </a:r>
            <a:endParaRPr lang="en-US" sz="1600" dirty="0">
              <a:solidFill>
                <a:srgbClr val="2B3990"/>
              </a:solidFill>
            </a:endParaRPr>
          </a:p>
        </p:txBody>
      </p:sp>
      <p:sp>
        <p:nvSpPr>
          <p:cNvPr id="4" name="Content Placeholder 3">
            <a:extLst>
              <a:ext uri="{FF2B5EF4-FFF2-40B4-BE49-F238E27FC236}">
                <a16:creationId xmlns:a16="http://schemas.microsoft.com/office/drawing/2014/main" id="{CFCDA82D-FB50-B54B-868B-8D7283FFB9BF}"/>
              </a:ext>
            </a:extLst>
          </p:cNvPr>
          <p:cNvSpPr>
            <a:spLocks noGrp="1"/>
          </p:cNvSpPr>
          <p:nvPr>
            <p:ph sz="quarter" idx="11"/>
          </p:nvPr>
        </p:nvSpPr>
        <p:spPr>
          <a:xfrm>
            <a:off x="475861" y="1542666"/>
            <a:ext cx="4591829" cy="3104301"/>
          </a:xfrm>
        </p:spPr>
        <p:txBody>
          <a:bodyPr>
            <a:noAutofit/>
          </a:bodyPr>
          <a:lstStyle/>
          <a:p>
            <a:pPr>
              <a:spcBef>
                <a:spcPts val="0"/>
              </a:spcBef>
              <a:spcAft>
                <a:spcPts val="600"/>
              </a:spcAft>
            </a:pPr>
            <a:r>
              <a:rPr lang="en-US" sz="1200" i="1" u="sng" dirty="0">
                <a:solidFill>
                  <a:schemeClr val="hlink"/>
                </a:solidFill>
                <a:hlinkClick r:id="rId4"/>
              </a:rPr>
              <a:t>Write a letter to your future self</a:t>
            </a:r>
            <a:endParaRPr lang="en-US" sz="1200" i="1" u="sng" dirty="0">
              <a:solidFill>
                <a:schemeClr val="hlink"/>
              </a:solidFill>
            </a:endParaRPr>
          </a:p>
          <a:p>
            <a:pPr>
              <a:spcBef>
                <a:spcPts val="0"/>
              </a:spcBef>
              <a:spcAft>
                <a:spcPts val="600"/>
              </a:spcAft>
            </a:pPr>
            <a:r>
              <a:rPr lang="en-US" sz="1200" dirty="0"/>
              <a:t>Watch a video on planning self-care</a:t>
            </a:r>
          </a:p>
          <a:p>
            <a:pPr>
              <a:spcBef>
                <a:spcPts val="0"/>
              </a:spcBef>
              <a:spcAft>
                <a:spcPts val="600"/>
              </a:spcAft>
            </a:pPr>
            <a:r>
              <a:rPr lang="en-US" sz="1200" dirty="0"/>
              <a:t>Explore and decide which one of the</a:t>
            </a:r>
            <a:r>
              <a:rPr lang="en-US" sz="1200" u="sng" dirty="0">
                <a:solidFill>
                  <a:schemeClr val="hlink"/>
                </a:solidFill>
                <a:hlinkClick r:id="rId5" tooltip="22 Mindfulness Exercises, Techniques &amp; Activities For Adults (+ PDF’s)"/>
              </a:rPr>
              <a:t> </a:t>
            </a:r>
            <a:r>
              <a:rPr lang="en-US" sz="1200" i="1" u="sng" dirty="0">
                <a:solidFill>
                  <a:schemeClr val="hlink"/>
                </a:solidFill>
                <a:hlinkClick r:id="rId5" tooltip="22 Mindfulness Exercises, Techniques &amp; Activities For Adults (+ PDF’s)"/>
              </a:rPr>
              <a:t>22 mindfulness activities </a:t>
            </a:r>
            <a:r>
              <a:rPr lang="en-US" sz="1200" dirty="0"/>
              <a:t>you will incorporate into your daily routine.</a:t>
            </a:r>
          </a:p>
          <a:p>
            <a:pPr>
              <a:spcBef>
                <a:spcPts val="0"/>
              </a:spcBef>
              <a:spcAft>
                <a:spcPts val="600"/>
              </a:spcAft>
            </a:pPr>
            <a:r>
              <a:rPr lang="en-US" sz="1200" i="1" u="sng" dirty="0">
                <a:solidFill>
                  <a:schemeClr val="hlink"/>
                </a:solidFill>
                <a:hlinkClick r:id="rId6" tooltip="Link to Self-Care Assessment Worksheet"/>
              </a:rPr>
              <a:t>Complete the Self-Care Assessment Worksheet</a:t>
            </a:r>
            <a:endParaRPr lang="en-US" sz="1200" i="1" u="sng" dirty="0">
              <a:solidFill>
                <a:schemeClr val="hlink"/>
              </a:solidFill>
            </a:endParaRPr>
          </a:p>
          <a:p>
            <a:pPr>
              <a:spcBef>
                <a:spcPts val="0"/>
              </a:spcBef>
              <a:spcAft>
                <a:spcPts val="600"/>
              </a:spcAft>
            </a:pPr>
            <a:r>
              <a:rPr lang="en" sz="1200" dirty="0"/>
              <a:t>Explore </a:t>
            </a:r>
            <a:r>
              <a:rPr lang="en-US" sz="1200" dirty="0"/>
              <a:t>the following articles on prioritizing teacher self care...</a:t>
            </a:r>
            <a:br>
              <a:rPr lang="en-US" sz="1200" dirty="0"/>
            </a:br>
            <a:r>
              <a:rPr lang="en-US" sz="1200" i="1" u="sng" dirty="0">
                <a:solidFill>
                  <a:schemeClr val="hlink"/>
                </a:solidFill>
                <a:hlinkClick r:id="rId7" tooltip="Healthy Schools Start with Healthy Adults: Strategies to Support Educator Wellness"/>
              </a:rPr>
              <a:t>Healthy Schools Start with Healthy Adults:  Strategies to Support Educator Wellnes</a:t>
            </a:r>
            <a:r>
              <a:rPr lang="en-US" sz="1200" i="1" u="sng" dirty="0">
                <a:solidFill>
                  <a:schemeClr val="hlink"/>
                </a:solidFill>
              </a:rPr>
              <a:t>s</a:t>
            </a:r>
          </a:p>
          <a:p>
            <a:pPr>
              <a:spcBef>
                <a:spcPts val="0"/>
              </a:spcBef>
              <a:spcAft>
                <a:spcPts val="600"/>
              </a:spcAft>
            </a:pPr>
            <a:r>
              <a:rPr lang="en-US" sz="1200" i="1" u="sng" dirty="0">
                <a:solidFill>
                  <a:schemeClr val="hlink"/>
                </a:solidFill>
                <a:hlinkClick r:id="rId8" tooltip="Link to 5 Strategies for Teacher Self-Care"/>
              </a:rPr>
              <a:t>5 Strategies for Teacher Self-Care – ASCD</a:t>
            </a:r>
            <a:br>
              <a:rPr lang="en-US" sz="1200" u="sng" dirty="0">
                <a:solidFill>
                  <a:schemeClr val="hlink"/>
                </a:solidFill>
              </a:rPr>
            </a:br>
            <a:r>
              <a:rPr lang="en-US" sz="1200" dirty="0"/>
              <a:t>Reflect on one of the following questions through journaling…</a:t>
            </a:r>
          </a:p>
          <a:p>
            <a:pPr marL="457200" lvl="0" indent="-228600">
              <a:spcBef>
                <a:spcPts val="0"/>
              </a:spcBef>
              <a:spcAft>
                <a:spcPts val="600"/>
              </a:spcAft>
              <a:buSzPts val="1400"/>
            </a:pPr>
            <a:r>
              <a:rPr lang="en-US" sz="1200" dirty="0"/>
              <a:t>What is one action of self-care I have taken recently? </a:t>
            </a:r>
          </a:p>
          <a:p>
            <a:pPr marL="457200" lvl="0" indent="-228600">
              <a:spcBef>
                <a:spcPts val="0"/>
              </a:spcBef>
              <a:spcAft>
                <a:spcPts val="0"/>
              </a:spcAft>
              <a:buSzPts val="1400"/>
            </a:pPr>
            <a:r>
              <a:rPr lang="en-US" sz="1200" dirty="0"/>
              <a:t>In what ways does teacher self-care impact the culture and climate of my classroom and my school?</a:t>
            </a:r>
          </a:p>
          <a:p>
            <a:endParaRPr lang="en-US" sz="1200" dirty="0"/>
          </a:p>
          <a:p>
            <a:endParaRPr lang="en-US" sz="1200" dirty="0"/>
          </a:p>
        </p:txBody>
      </p:sp>
      <p:pic>
        <p:nvPicPr>
          <p:cNvPr id="810" name="Google Shape;810;p69" descr="Quote &quot;Do something today that your future self will thank you for&quot;"/>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129873" y="1582896"/>
            <a:ext cx="1979947" cy="1311373"/>
          </a:xfrm>
          <a:prstGeom prst="rect">
            <a:avLst/>
          </a:prstGeom>
          <a:noFill/>
          <a:ln>
            <a:noFill/>
          </a:ln>
        </p:spPr>
      </p:pic>
      <p:pic>
        <p:nvPicPr>
          <p:cNvPr id="814" name="Google Shape;814;p69" descr="Self-care can seem like a daunting task when you've already got a lot on your plate, so let's take a little time to reflect on what works best for you, and make an action plan.&#10;&#10;Huge thanks to Sarah Manuel for supporting us on Patreon!&#10;&#10;Hosted by: Hank Green&#10;&#10;Support How to Adult on Patreon at http://www.patreon.com/howtoadult&#10;&#10;Or at DFTBA Records!&#10;http://store.dftba.com/collections/how-to-adult&#10;&#10;&quot;How to Adult&quot; is a &quot;life skills&quot; edutainment channel brought to you by Executive Producers Hank Green and John Green. Subscribe for new videos!&#10;&#10;Tumblr: http://learnhowtoadult.tumblr.com&#10;Twitter: http://www.twitter.com/learnhowtoadult&#10;Facebook: http://www.facebook.com/learnhowtoadult&#10;&#10;RESOURCES (almost 50 self-care action ideas to take!):&#10;https://www.theatlantic.com/health/archive/2015/10/internet-self-care/408580/&#10;http://tinybuddha.com/blog/45-simple-self-care-practices-for-a-healthy-mind-body-and-soul/&#10;http://lifehacker.com/why-self-care-is-so-important-1770880812" title="A Self-Care Action Plan">
            <a:hlinkClick r:id="rId10"/>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6818721" y="2386378"/>
            <a:ext cx="2187000" cy="1231325"/>
          </a:xfrm>
          <a:prstGeom prst="rect">
            <a:avLst/>
          </a:prstGeom>
          <a:noFill/>
          <a:ln>
            <a:noFill/>
          </a:ln>
        </p:spPr>
      </p:pic>
      <p:pic>
        <p:nvPicPr>
          <p:cNvPr id="815" name="Google Shape;815;p69">
            <a:extLst>
              <a:ext uri="{C183D7F6-B498-43B3-948B-1728B52AA6E4}">
                <adec:decorative xmlns:adec="http://schemas.microsoft.com/office/drawing/2017/decorative" val="1"/>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7354837" y="3802187"/>
            <a:ext cx="1405872" cy="831300"/>
          </a:xfrm>
          <a:prstGeom prst="rect">
            <a:avLst/>
          </a:prstGeom>
          <a:noFill/>
          <a:ln>
            <a:noFill/>
          </a:ln>
        </p:spPr>
      </p:pic>
      <p:pic>
        <p:nvPicPr>
          <p:cNvPr id="816" name="Google Shape;816;p69" descr="Quote &quot;Self Care isn't Selfish&quot;"/>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5129873" y="3402161"/>
            <a:ext cx="1979953" cy="1231326"/>
          </a:xfrm>
          <a:prstGeom prst="rect">
            <a:avLst/>
          </a:prstGeom>
          <a:noFill/>
          <a:ln>
            <a:noFill/>
          </a:ln>
        </p:spPr>
      </p:pic>
      <p:sp>
        <p:nvSpPr>
          <p:cNvPr id="811" name="Google Shape;811;p69"/>
          <p:cNvSpPr txBox="1">
            <a:spLocks noGrp="1"/>
          </p:cNvSpPr>
          <p:nvPr>
            <p:ph type="sldNum" sz="quarter" idx="14"/>
          </p:nvPr>
        </p:nvSpPr>
        <p:spPr>
          <a:xfrm>
            <a:off x="400049" y="4857751"/>
            <a:ext cx="318407" cy="17144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5" name="Title 4">
            <a:extLst>
              <a:ext uri="{FF2B5EF4-FFF2-40B4-BE49-F238E27FC236}">
                <a16:creationId xmlns:a16="http://schemas.microsoft.com/office/drawing/2014/main" id="{72A2D96D-3F30-2D44-894B-321C2BFD03B4}"/>
              </a:ext>
            </a:extLst>
          </p:cNvPr>
          <p:cNvSpPr>
            <a:spLocks noGrp="1"/>
          </p:cNvSpPr>
          <p:nvPr>
            <p:ph type="title"/>
          </p:nvPr>
        </p:nvSpPr>
        <p:spPr/>
        <p:txBody>
          <a:bodyPr>
            <a:normAutofit/>
          </a:bodyPr>
          <a:lstStyle/>
          <a:p>
            <a:r>
              <a:rPr lang="en-US" dirty="0">
                <a:solidFill>
                  <a:srgbClr val="FFFFFF"/>
                </a:solidFill>
                <a:ea typeface="Lato Light"/>
                <a:cs typeface="Lato Light"/>
                <a:sym typeface="Lato Light"/>
              </a:rPr>
              <a:t>Waterfall Chat</a:t>
            </a:r>
            <a:endParaRPr lang="en-US" dirty="0"/>
          </a:p>
        </p:txBody>
      </p:sp>
      <p:sp>
        <p:nvSpPr>
          <p:cNvPr id="6" name="Content Placeholder 5">
            <a:extLst>
              <a:ext uri="{FF2B5EF4-FFF2-40B4-BE49-F238E27FC236}">
                <a16:creationId xmlns:a16="http://schemas.microsoft.com/office/drawing/2014/main" id="{6644DBAD-A8C3-D442-9406-D5487A6121BE}"/>
              </a:ext>
            </a:extLst>
          </p:cNvPr>
          <p:cNvSpPr>
            <a:spLocks noGrp="1"/>
          </p:cNvSpPr>
          <p:nvPr>
            <p:ph sz="quarter" idx="10"/>
          </p:nvPr>
        </p:nvSpPr>
        <p:spPr>
          <a:xfrm>
            <a:off x="541174" y="1257301"/>
            <a:ext cx="4553340" cy="615553"/>
          </a:xfrm>
        </p:spPr>
        <p:txBody>
          <a:bodyPr/>
          <a:lstStyle/>
          <a:p>
            <a:r>
              <a:rPr lang="en-US" sz="2000" dirty="0">
                <a:ea typeface="Lato Light"/>
                <a:cs typeface="Lato Light"/>
                <a:sym typeface="Lato Light"/>
              </a:rPr>
              <a:t>What is one (new) way you practice </a:t>
            </a:r>
            <a:br>
              <a:rPr lang="en-US" sz="2000" dirty="0">
                <a:ea typeface="Lato Light"/>
                <a:cs typeface="Lato Light"/>
                <a:sym typeface="Lato Light"/>
              </a:rPr>
            </a:br>
            <a:r>
              <a:rPr lang="en-US" sz="2000" dirty="0">
                <a:ea typeface="Lato Light"/>
                <a:cs typeface="Lato Light"/>
                <a:sym typeface="Lato Light"/>
              </a:rPr>
              <a:t>self-care?</a:t>
            </a:r>
            <a:endParaRPr lang="en-US" sz="2000" dirty="0"/>
          </a:p>
        </p:txBody>
      </p:sp>
      <p:sp>
        <p:nvSpPr>
          <p:cNvPr id="7" name="Content Placeholder 6">
            <a:extLst>
              <a:ext uri="{FF2B5EF4-FFF2-40B4-BE49-F238E27FC236}">
                <a16:creationId xmlns:a16="http://schemas.microsoft.com/office/drawing/2014/main" id="{96904CCF-7F6D-3447-9923-1029C8491DE5}"/>
              </a:ext>
            </a:extLst>
          </p:cNvPr>
          <p:cNvSpPr>
            <a:spLocks noGrp="1"/>
          </p:cNvSpPr>
          <p:nvPr>
            <p:ph sz="quarter" idx="11"/>
          </p:nvPr>
        </p:nvSpPr>
        <p:spPr>
          <a:xfrm>
            <a:off x="541175" y="2039323"/>
            <a:ext cx="4373724" cy="1864956"/>
          </a:xfrm>
        </p:spPr>
        <p:txBody>
          <a:bodyPr>
            <a:normAutofit/>
          </a:bodyPr>
          <a:lstStyle/>
          <a:p>
            <a:pPr marL="0" lvl="0" indent="0">
              <a:spcBef>
                <a:spcPts val="0"/>
              </a:spcBef>
              <a:spcAft>
                <a:spcPts val="0"/>
              </a:spcAft>
              <a:buNone/>
            </a:pPr>
            <a:r>
              <a:rPr lang="en-US" sz="1700" dirty="0">
                <a:solidFill>
                  <a:srgbClr val="202124"/>
                </a:solidFill>
                <a:highlight>
                  <a:srgbClr val="FFFFFF"/>
                </a:highlight>
                <a:ea typeface="Roboto"/>
                <a:cs typeface="Roboto"/>
                <a:sym typeface="Roboto"/>
              </a:rPr>
              <a:t>The “</a:t>
            </a:r>
            <a:r>
              <a:rPr lang="en-US" sz="1700" b="1" dirty="0">
                <a:solidFill>
                  <a:srgbClr val="202124"/>
                </a:solidFill>
                <a:highlight>
                  <a:srgbClr val="FFFFFF"/>
                </a:highlight>
                <a:ea typeface="Roboto"/>
                <a:cs typeface="Roboto"/>
                <a:sym typeface="Roboto"/>
              </a:rPr>
              <a:t>waterfall</a:t>
            </a:r>
            <a:r>
              <a:rPr lang="en-US" sz="1700" dirty="0">
                <a:solidFill>
                  <a:srgbClr val="202124"/>
                </a:solidFill>
                <a:highlight>
                  <a:srgbClr val="FFFFFF"/>
                </a:highlight>
                <a:ea typeface="Roboto"/>
                <a:cs typeface="Roboto"/>
                <a:sym typeface="Roboto"/>
              </a:rPr>
              <a:t>” strategy is when the teacher poses a question, and students type their answer in the </a:t>
            </a:r>
            <a:r>
              <a:rPr lang="en-US" sz="1700" b="1" dirty="0">
                <a:solidFill>
                  <a:srgbClr val="202124"/>
                </a:solidFill>
                <a:highlight>
                  <a:srgbClr val="FFFFFF"/>
                </a:highlight>
                <a:ea typeface="Roboto"/>
                <a:cs typeface="Roboto"/>
                <a:sym typeface="Roboto"/>
              </a:rPr>
              <a:t>chat</a:t>
            </a:r>
            <a:r>
              <a:rPr lang="en-US" sz="1700" dirty="0">
                <a:solidFill>
                  <a:srgbClr val="202124"/>
                </a:solidFill>
                <a:highlight>
                  <a:srgbClr val="FFFFFF"/>
                </a:highlight>
                <a:ea typeface="Roboto"/>
                <a:cs typeface="Roboto"/>
                <a:sym typeface="Roboto"/>
              </a:rPr>
              <a:t>, but they do not submit their answer until the teacher prompts everyone to hit enter at the same time, resulting in a cascade of answers in the </a:t>
            </a:r>
            <a:r>
              <a:rPr lang="en-US" sz="1700" b="1" dirty="0">
                <a:solidFill>
                  <a:srgbClr val="202124"/>
                </a:solidFill>
                <a:highlight>
                  <a:srgbClr val="FFFFFF"/>
                </a:highlight>
                <a:ea typeface="Roboto"/>
                <a:cs typeface="Roboto"/>
                <a:sym typeface="Roboto"/>
              </a:rPr>
              <a:t>chat.</a:t>
            </a:r>
            <a:endParaRPr lang="en-US" sz="1700" dirty="0">
              <a:ea typeface="Lato Light"/>
              <a:cs typeface="Lato Light"/>
              <a:sym typeface="Lato Light"/>
            </a:endParaRPr>
          </a:p>
          <a:p>
            <a:pPr marL="0" lvl="0" indent="0">
              <a:spcBef>
                <a:spcPts val="0"/>
              </a:spcBef>
              <a:spcAft>
                <a:spcPts val="0"/>
              </a:spcAft>
              <a:buNone/>
            </a:pPr>
            <a:endParaRPr lang="en-US" sz="4400" dirty="0">
              <a:latin typeface="Lato Light"/>
              <a:ea typeface="Lato Light"/>
              <a:cs typeface="Lato Light"/>
              <a:sym typeface="Lato Light"/>
            </a:endParaRPr>
          </a:p>
          <a:p>
            <a:endParaRPr lang="en-US" dirty="0"/>
          </a:p>
        </p:txBody>
      </p:sp>
      <p:sp>
        <p:nvSpPr>
          <p:cNvPr id="9" name="Content Placeholder 8">
            <a:extLst>
              <a:ext uri="{FF2B5EF4-FFF2-40B4-BE49-F238E27FC236}">
                <a16:creationId xmlns:a16="http://schemas.microsoft.com/office/drawing/2014/main" id="{E48992A4-67BB-6F49-82FE-1AB3A572A568}"/>
              </a:ext>
            </a:extLst>
          </p:cNvPr>
          <p:cNvSpPr>
            <a:spLocks noGrp="1"/>
          </p:cNvSpPr>
          <p:nvPr>
            <p:ph sz="quarter" idx="17"/>
          </p:nvPr>
        </p:nvSpPr>
        <p:spPr>
          <a:xfrm>
            <a:off x="541174" y="4343400"/>
            <a:ext cx="4373725" cy="303245"/>
          </a:xfrm>
        </p:spPr>
        <p:txBody>
          <a:bodyPr/>
          <a:lstStyle/>
          <a:p>
            <a:r>
              <a:rPr lang="en-US" sz="1400" dirty="0">
                <a:ea typeface="Lato"/>
                <a:cs typeface="Lato"/>
                <a:sym typeface="Lato"/>
              </a:rPr>
              <a:t>SEL Signature Practice - Engaging Strategies</a:t>
            </a:r>
            <a:endParaRPr lang="en-US" sz="1400" dirty="0"/>
          </a:p>
          <a:p>
            <a:endParaRPr lang="en-US" dirty="0"/>
          </a:p>
        </p:txBody>
      </p:sp>
      <p:pic>
        <p:nvPicPr>
          <p:cNvPr id="16" name="Google Shape;825;p70">
            <a:extLst>
              <a:ext uri="{FF2B5EF4-FFF2-40B4-BE49-F238E27FC236}">
                <a16:creationId xmlns:a16="http://schemas.microsoft.com/office/drawing/2014/main" id="{4CD54265-0E17-164B-BA5C-A1462E4221CF}"/>
              </a:ext>
              <a:ext uri="{C183D7F6-B498-43B3-948B-1728B52AA6E4}">
                <adec:decorative xmlns:adec="http://schemas.microsoft.com/office/drawing/2017/decorative" val="1"/>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a:stretch/>
        </p:blipFill>
        <p:spPr>
          <a:xfrm>
            <a:off x="5327779" y="771642"/>
            <a:ext cx="3497574" cy="3885967"/>
          </a:xfrm>
          <a:prstGeom prst="rect">
            <a:avLst/>
          </a:prstGeom>
          <a:noFill/>
          <a:ln>
            <a:noFill/>
          </a:ln>
        </p:spPr>
      </p:pic>
      <p:sp>
        <p:nvSpPr>
          <p:cNvPr id="822" name="Google Shape;822;p70"/>
          <p:cNvSpPr txBox="1">
            <a:spLocks noGrp="1"/>
          </p:cNvSpPr>
          <p:nvPr>
            <p:ph type="sldNum" sz="quarter" idx="14"/>
          </p:nvPr>
        </p:nvSpPr>
        <p:spPr>
          <a:xfrm>
            <a:off x="400050" y="4857751"/>
            <a:ext cx="327738" cy="17144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2" name="Title 1">
            <a:extLst>
              <a:ext uri="{FF2B5EF4-FFF2-40B4-BE49-F238E27FC236}">
                <a16:creationId xmlns:a16="http://schemas.microsoft.com/office/drawing/2014/main" id="{034D25ED-3094-304F-9A18-27EDAAF35B3E}"/>
              </a:ext>
            </a:extLst>
          </p:cNvPr>
          <p:cNvSpPr>
            <a:spLocks noGrp="1"/>
          </p:cNvSpPr>
          <p:nvPr>
            <p:ph type="title"/>
          </p:nvPr>
        </p:nvSpPr>
        <p:spPr/>
        <p:txBody>
          <a:bodyPr>
            <a:normAutofit/>
          </a:bodyPr>
          <a:lstStyle/>
          <a:p>
            <a:r>
              <a:rPr lang="en-US" dirty="0">
                <a:ea typeface="Lato"/>
                <a:cs typeface="Lato"/>
                <a:sym typeface="Lato"/>
              </a:rPr>
              <a:t>Continue to explore through Podcasts….</a:t>
            </a:r>
            <a:endParaRPr lang="en-US" dirty="0"/>
          </a:p>
        </p:txBody>
      </p:sp>
      <p:pic>
        <p:nvPicPr>
          <p:cNvPr id="836" name="Google Shape;836;p71" descr="Link to Episode 40: Ask Me Anything: The Coaching for Equity Edition with Lori Cohen podcast and website from brightmorningteam.com.">
            <a:hlinkClick r:id="rId3" tooltip="Link to Episode 40: Ask Me Anything: The Coaching for Equity Edition with Lori Cohen podca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4308" y="1470626"/>
            <a:ext cx="2512034" cy="2240446"/>
          </a:xfrm>
          <a:prstGeom prst="rect">
            <a:avLst/>
          </a:prstGeom>
          <a:noFill/>
          <a:ln>
            <a:noFill/>
          </a:ln>
        </p:spPr>
      </p:pic>
      <p:pic>
        <p:nvPicPr>
          <p:cNvPr id="835" name="Google Shape;835;p71" descr="Screenshot of link to PODCAST EPISODE&#10;&#10;Brené with Aiko Bethea on Creating Transformative Cultures&#10;Dare to Lead with Brené Brown">
            <a:hlinkClick r:id="rId5" tooltip="Brené with Aiko Bethea on Creating Transformative Cultures"/>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780527" y="1740144"/>
            <a:ext cx="6119165" cy="1215919"/>
          </a:xfrm>
          <a:prstGeom prst="rect">
            <a:avLst/>
          </a:prstGeom>
          <a:noFill/>
          <a:ln>
            <a:noFill/>
          </a:ln>
        </p:spPr>
      </p:pic>
      <p:pic>
        <p:nvPicPr>
          <p:cNvPr id="834" name="Google Shape;834;p71" descr="Link to the Educator's Room Presents: The Teacher Self-Care Podcast.">
            <a:hlinkClick r:id="rId7" tooltip="Link to the Educator's Room Presents: The Teacher Self-Care Podcast."/>
          </p:cNvPr>
          <p:cNvPicPr preferRelativeResize="0"/>
          <p:nvPr/>
        </p:nvPicPr>
        <p:blipFill>
          <a:blip r:embed="rId8">
            <a:alphaModFix/>
          </a:blip>
          <a:stretch>
            <a:fillRect/>
          </a:stretch>
        </p:blipFill>
        <p:spPr>
          <a:xfrm>
            <a:off x="2780527" y="3179708"/>
            <a:ext cx="5673884" cy="1062727"/>
          </a:xfrm>
          <a:prstGeom prst="rect">
            <a:avLst/>
          </a:prstGeom>
          <a:noFill/>
          <a:ln>
            <a:noFill/>
          </a:ln>
        </p:spPr>
      </p:pic>
      <p:sp>
        <p:nvSpPr>
          <p:cNvPr id="833" name="Google Shape;833;p71"/>
          <p:cNvSpPr txBox="1">
            <a:spLocks noGrp="1"/>
          </p:cNvSpPr>
          <p:nvPr>
            <p:ph type="sldNum" sz="quarter" idx="14"/>
          </p:nvPr>
        </p:nvSpPr>
        <p:spPr>
          <a:xfrm>
            <a:off x="400050" y="4857751"/>
            <a:ext cx="320386" cy="18530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8917EE-3A54-A24C-AF38-DC04ACF4CEEA}"/>
              </a:ext>
            </a:extLst>
          </p:cNvPr>
          <p:cNvSpPr>
            <a:spLocks noGrp="1"/>
          </p:cNvSpPr>
          <p:nvPr>
            <p:ph type="title"/>
          </p:nvPr>
        </p:nvSpPr>
        <p:spPr>
          <a:xfrm>
            <a:off x="473364" y="597828"/>
            <a:ext cx="2473036" cy="2126899"/>
          </a:xfrm>
        </p:spPr>
        <p:txBody>
          <a:bodyPr/>
          <a:lstStyle/>
          <a:p>
            <a:r>
              <a:rPr lang="en-US" sz="3000" dirty="0">
                <a:ea typeface="Lato"/>
                <a:cs typeface="Lato"/>
                <a:sym typeface="Lato"/>
              </a:rPr>
              <a:t>Anthem - Optimistic Closure</a:t>
            </a:r>
            <a:br>
              <a:rPr lang="en-US" sz="3000" dirty="0">
                <a:ea typeface="Lato"/>
                <a:cs typeface="Lato"/>
                <a:sym typeface="Lato"/>
              </a:rPr>
            </a:br>
            <a:r>
              <a:rPr lang="en" sz="2400" dirty="0"/>
              <a:t>I will… or </a:t>
            </a:r>
            <a:br>
              <a:rPr lang="en" sz="2400" dirty="0"/>
            </a:br>
            <a:r>
              <a:rPr lang="en" sz="2400" dirty="0"/>
              <a:t>I believe...</a:t>
            </a:r>
            <a:endParaRPr lang="en-US" sz="2400" dirty="0"/>
          </a:p>
        </p:txBody>
      </p:sp>
      <p:sp>
        <p:nvSpPr>
          <p:cNvPr id="3" name="Slide Number Placeholder 2">
            <a:extLst>
              <a:ext uri="{FF2B5EF4-FFF2-40B4-BE49-F238E27FC236}">
                <a16:creationId xmlns:a16="http://schemas.microsoft.com/office/drawing/2014/main" id="{8BC2E9A9-DF42-474A-AEC5-3354E2A61CA5}"/>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7" name="Google Shape;843;p72">
            <a:extLst>
              <a:ext uri="{FF2B5EF4-FFF2-40B4-BE49-F238E27FC236}">
                <a16:creationId xmlns:a16="http://schemas.microsoft.com/office/drawing/2014/main" id="{40660100-EBA0-9B44-95F7-1A90FCD0DE80}"/>
              </a:ext>
              <a:ext uri="{C183D7F6-B498-43B3-948B-1728B52AA6E4}">
                <adec:decorative xmlns:adec="http://schemas.microsoft.com/office/drawing/2017/decorative" val="1"/>
              </a:ext>
            </a:extLst>
          </p:cNvPr>
          <p:cNvPicPr preferRelativeResize="0">
            <a:picLocks noGrp="1"/>
          </p:cNvPicPr>
          <p:nvPr>
            <p:ph sz="quarter" idx="11"/>
          </p:nvPr>
        </p:nvPicPr>
        <p:blipFill>
          <a:blip r:embed="rId3" cstate="screen">
            <a:alphaModFix/>
            <a:extLst>
              <a:ext uri="{28A0092B-C50C-407E-A947-70E740481C1C}">
                <a14:useLocalDpi xmlns:a14="http://schemas.microsoft.com/office/drawing/2010/main"/>
              </a:ext>
            </a:extLst>
          </a:blip>
          <a:stretch>
            <a:fillRect/>
          </a:stretch>
        </p:blipFill>
        <p:spPr>
          <a:xfrm>
            <a:off x="2360546" y="694087"/>
            <a:ext cx="5173789" cy="3443803"/>
          </a:xfrm>
          <a:prstGeom prst="rect">
            <a:avLst/>
          </a:prstGeom>
          <a:noFill/>
          <a:ln>
            <a:noFill/>
          </a:ln>
        </p:spPr>
      </p:pic>
      <p:sp>
        <p:nvSpPr>
          <p:cNvPr id="8" name="Google Shape;845;p72">
            <a:extLst>
              <a:ext uri="{FF2B5EF4-FFF2-40B4-BE49-F238E27FC236}">
                <a16:creationId xmlns:a16="http://schemas.microsoft.com/office/drawing/2014/main" id="{6F09AADA-C752-754D-8066-1725AE359F7F}"/>
              </a:ext>
            </a:extLst>
          </p:cNvPr>
          <p:cNvSpPr txBox="1"/>
          <p:nvPr/>
        </p:nvSpPr>
        <p:spPr>
          <a:xfrm>
            <a:off x="685800" y="4347433"/>
            <a:ext cx="4698000" cy="21544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dirty="0">
                <a:solidFill>
                  <a:srgbClr val="FFFFFF"/>
                </a:solidFill>
                <a:latin typeface="+mn-lt"/>
                <a:ea typeface="Lato Light"/>
                <a:cs typeface="Lato Light"/>
                <a:sym typeface="Lato Light"/>
              </a:rPr>
              <a:t>SEL Signature Practice - Optimistic Closure</a:t>
            </a:r>
            <a:endParaRPr dirty="0">
              <a:solidFill>
                <a:srgbClr val="FFFFFF"/>
              </a:solidFill>
              <a:latin typeface="+mn-lt"/>
              <a:ea typeface="Lato Light"/>
              <a:cs typeface="Lato Light"/>
              <a:sym typeface="Lato Light"/>
            </a:endParaRPr>
          </a:p>
        </p:txBody>
      </p:sp>
    </p:spTree>
    <p:extLst>
      <p:ext uri="{BB962C8B-B14F-4D97-AF65-F5344CB8AC3E}">
        <p14:creationId xmlns:p14="http://schemas.microsoft.com/office/powerpoint/2010/main" val="188504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10" name="Google Shape;854;p73">
            <a:extLst>
              <a:ext uri="{FF2B5EF4-FFF2-40B4-BE49-F238E27FC236}">
                <a16:creationId xmlns:a16="http://schemas.microsoft.com/office/drawing/2014/main" id="{899E6C2F-D894-CE45-A54B-245C5CD8CAA6}"/>
              </a:ext>
              <a:ext uri="{C183D7F6-B498-43B3-948B-1728B52AA6E4}">
                <adec:decorative xmlns:adec="http://schemas.microsoft.com/office/drawing/2017/decorative" val="1"/>
              </a:ext>
            </a:extLst>
          </p:cNvPr>
          <p:cNvPicPr preferRelativeResize="0">
            <a:picLocks noGrp="1"/>
          </p:cNvPicPr>
          <p:nvPr>
            <p:ph type="pic" sz="quarter" idx="15"/>
          </p:nvPr>
        </p:nvPicPr>
        <p:blipFill rotWithShape="1">
          <a:blip r:embed="rId3" cstate="screen">
            <a:extLst>
              <a:ext uri="{28A0092B-C50C-407E-A947-70E740481C1C}">
                <a14:useLocalDpi xmlns:a14="http://schemas.microsoft.com/office/drawing/2010/main"/>
              </a:ext>
            </a:extLst>
          </a:blip>
          <a:srcRect l="-1314" t="-728" r="-2393" b="-1480"/>
          <a:stretch/>
        </p:blipFill>
        <p:spPr>
          <a:xfrm>
            <a:off x="57151" y="529715"/>
            <a:ext cx="6858000" cy="4499486"/>
          </a:xfrm>
          <a:prstGeom prst="rect">
            <a:avLst/>
          </a:prstGeom>
          <a:noFill/>
          <a:ln>
            <a:noFill/>
          </a:ln>
        </p:spPr>
      </p:pic>
      <p:sp>
        <p:nvSpPr>
          <p:cNvPr id="2" name="Title 1">
            <a:extLst>
              <a:ext uri="{FF2B5EF4-FFF2-40B4-BE49-F238E27FC236}">
                <a16:creationId xmlns:a16="http://schemas.microsoft.com/office/drawing/2014/main" id="{C4510108-42EF-074B-B183-31EC7A909AEA}"/>
              </a:ext>
            </a:extLst>
          </p:cNvPr>
          <p:cNvSpPr>
            <a:spLocks noGrp="1"/>
          </p:cNvSpPr>
          <p:nvPr>
            <p:ph type="title"/>
          </p:nvPr>
        </p:nvSpPr>
        <p:spPr>
          <a:xfrm>
            <a:off x="6465456" y="1055841"/>
            <a:ext cx="2451676" cy="1217885"/>
          </a:xfrm>
        </p:spPr>
        <p:txBody>
          <a:bodyPr anchor="ctr">
            <a:normAutofit fontScale="90000"/>
          </a:bodyPr>
          <a:lstStyle/>
          <a:p>
            <a:r>
              <a:rPr lang="en-US" dirty="0"/>
              <a:t>Questions?</a:t>
            </a:r>
          </a:p>
        </p:txBody>
      </p:sp>
      <p:sp>
        <p:nvSpPr>
          <p:cNvPr id="851" name="Google Shape;851;p73"/>
          <p:cNvSpPr txBox="1">
            <a:spLocks noGrp="1"/>
          </p:cNvSpPr>
          <p:nvPr>
            <p:ph type="sldNum" sz="quarter" idx="14"/>
          </p:nvPr>
        </p:nvSpPr>
        <p:spPr>
          <a:xfrm>
            <a:off x="400050" y="4857751"/>
            <a:ext cx="285750" cy="171450"/>
          </a:xfrm>
        </p:spPr>
        <p:txBody>
          <a:bodyPr spcFirstLastPara="1" lIns="91425" tIns="91425" rIns="91425" bIns="91425" anchor="t" anchorCtr="0">
            <a:normAutofit fontScale="25000" lnSpcReduction="20000"/>
          </a:bodyPr>
          <a:lstStyle/>
          <a:p>
            <a:pPr marL="0" lvl="0" indent="0" algn="r" rtl="0">
              <a:lnSpc>
                <a:spcPct val="90000"/>
              </a:lnSpc>
              <a:spcBef>
                <a:spcPts val="0"/>
              </a:spcBef>
              <a:spcAft>
                <a:spcPts val="600"/>
              </a:spcAft>
              <a:buNone/>
            </a:pPr>
            <a:fld id="{00000000-1234-1234-1234-123412341234}" type="slidenum">
              <a:rPr lang="en" sz="200"/>
              <a:pPr marL="0" lvl="0" indent="0" algn="r" rtl="0">
                <a:lnSpc>
                  <a:spcPct val="90000"/>
                </a:lnSpc>
                <a:spcBef>
                  <a:spcPts val="0"/>
                </a:spcBef>
                <a:spcAft>
                  <a:spcPts val="600"/>
                </a:spcAft>
                <a:buNone/>
              </a:pPr>
              <a:t>45</a:t>
            </a:fld>
            <a:endParaRPr lang="en" sz="200"/>
          </a:p>
        </p:txBody>
      </p:sp>
      <p:sp>
        <p:nvSpPr>
          <p:cNvPr id="5" name="Google Shape;476;p29">
            <a:extLst>
              <a:ext uri="{FF2B5EF4-FFF2-40B4-BE49-F238E27FC236}">
                <a16:creationId xmlns:a16="http://schemas.microsoft.com/office/drawing/2014/main" id="{EC38C9C4-85A1-D24C-B1CC-2169956F4B82}"/>
              </a:ext>
            </a:extLst>
          </p:cNvPr>
          <p:cNvSpPr txBox="1">
            <a:spLocks/>
          </p:cNvSpPr>
          <p:nvPr/>
        </p:nvSpPr>
        <p:spPr>
          <a:xfrm>
            <a:off x="330289" y="4772026"/>
            <a:ext cx="355511" cy="171450"/>
          </a:xfrm>
          <a:prstGeom prst="rect">
            <a:avLst/>
          </a:prstGeom>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solidFill>
                  <a:schemeClr val="bg1"/>
                </a:solidFill>
              </a:rPr>
              <a:pPr algn="r"/>
              <a:t>45</a:t>
            </a:fld>
            <a:endParaRPr lang="en"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8813610-5D40-6946-84F6-4BAA1E5C905F}"/>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0" y="384313"/>
            <a:ext cx="9144000" cy="4759187"/>
          </a:xfrm>
        </p:spPr>
      </p:pic>
      <p:sp>
        <p:nvSpPr>
          <p:cNvPr id="2" name="Title 1">
            <a:extLst>
              <a:ext uri="{FF2B5EF4-FFF2-40B4-BE49-F238E27FC236}">
                <a16:creationId xmlns:a16="http://schemas.microsoft.com/office/drawing/2014/main" id="{96CA77DB-391C-FA40-9E65-A3F4AA8BB72D}"/>
              </a:ext>
            </a:extLst>
          </p:cNvPr>
          <p:cNvSpPr>
            <a:spLocks noGrp="1"/>
          </p:cNvSpPr>
          <p:nvPr>
            <p:ph type="title"/>
          </p:nvPr>
        </p:nvSpPr>
        <p:spPr>
          <a:xfrm>
            <a:off x="5429250" y="797815"/>
            <a:ext cx="3314700" cy="564820"/>
          </a:xfrm>
        </p:spPr>
        <p:txBody>
          <a:bodyPr>
            <a:normAutofit fontScale="90000"/>
          </a:bodyPr>
          <a:lstStyle/>
          <a:p>
            <a:r>
              <a:rPr lang="en-US" dirty="0"/>
              <a:t>Responsibilities:</a:t>
            </a:r>
          </a:p>
        </p:txBody>
      </p:sp>
      <p:sp>
        <p:nvSpPr>
          <p:cNvPr id="3" name="Content Placeholder 2">
            <a:extLst>
              <a:ext uri="{FF2B5EF4-FFF2-40B4-BE49-F238E27FC236}">
                <a16:creationId xmlns:a16="http://schemas.microsoft.com/office/drawing/2014/main" id="{84A001D5-D74E-2646-946B-EEA79CE1F229}"/>
              </a:ext>
            </a:extLst>
          </p:cNvPr>
          <p:cNvSpPr>
            <a:spLocks noGrp="1"/>
          </p:cNvSpPr>
          <p:nvPr>
            <p:ph sz="quarter" idx="11"/>
          </p:nvPr>
        </p:nvSpPr>
        <p:spPr>
          <a:xfrm>
            <a:off x="5429250" y="1362635"/>
            <a:ext cx="3314700" cy="3056965"/>
          </a:xfrm>
        </p:spPr>
        <p:txBody>
          <a:bodyPr wrap="square" tIns="91440">
            <a:noAutofit/>
          </a:bodyPr>
          <a:lstStyle/>
          <a:p>
            <a:r>
              <a:rPr lang="en-US" sz="1400" dirty="0"/>
              <a:t>Develop and curate resources with coalition partners</a:t>
            </a:r>
          </a:p>
          <a:p>
            <a:r>
              <a:rPr lang="en-US" sz="1400" dirty="0"/>
              <a:t>Deliver turnkey trainings</a:t>
            </a:r>
          </a:p>
          <a:p>
            <a:pPr marL="457200" indent="-173736"/>
            <a:r>
              <a:rPr lang="en-US" sz="1400" dirty="0"/>
              <a:t>Trainings will be recorded</a:t>
            </a:r>
          </a:p>
          <a:p>
            <a:r>
              <a:rPr lang="en-US" sz="1400" dirty="0"/>
              <a:t>Follow up email after training:</a:t>
            </a:r>
          </a:p>
          <a:p>
            <a:pPr marL="457200"/>
            <a:r>
              <a:rPr lang="en-US" sz="1400" dirty="0"/>
              <a:t>Training resources</a:t>
            </a:r>
          </a:p>
          <a:p>
            <a:pPr marL="457200"/>
            <a:r>
              <a:rPr lang="en-US" sz="1400" dirty="0"/>
              <a:t>Exit reflection</a:t>
            </a:r>
          </a:p>
          <a:p>
            <a:pPr marL="457200"/>
            <a:r>
              <a:rPr lang="en-US" sz="1400" dirty="0"/>
              <a:t>Links to </a:t>
            </a:r>
            <a:r>
              <a:rPr lang="en-US" sz="1400" dirty="0" err="1"/>
              <a:t>eTeachNY</a:t>
            </a:r>
            <a:r>
              <a:rPr lang="en-US" sz="1400" dirty="0"/>
              <a:t> website and social media</a:t>
            </a:r>
          </a:p>
          <a:p>
            <a:pPr lvl="1"/>
            <a:endParaRPr lang="en-US" sz="1100" dirty="0"/>
          </a:p>
          <a:p>
            <a:endParaRPr lang="en-US" dirty="0"/>
          </a:p>
        </p:txBody>
      </p:sp>
      <p:sp>
        <p:nvSpPr>
          <p:cNvPr id="5" name="Google Shape;476;p29">
            <a:extLst>
              <a:ext uri="{FF2B5EF4-FFF2-40B4-BE49-F238E27FC236}">
                <a16:creationId xmlns:a16="http://schemas.microsoft.com/office/drawing/2014/main" id="{691D846C-6BA7-A548-B43B-5115897E02B8}"/>
              </a:ext>
            </a:extLst>
          </p:cNvPr>
          <p:cNvSpPr txBox="1">
            <a:spLocks noGrp="1"/>
          </p:cNvSpPr>
          <p:nvPr>
            <p:ph type="sldNum" sz="quarter" idx="14"/>
          </p:nvPr>
        </p:nvSpPr>
        <p:spPr>
          <a:xfrm>
            <a:off x="400050" y="4857751"/>
            <a:ext cx="285750" cy="17145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1BBC6972-C934-8941-BE1E-AB84FBD0E8E6}"/>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8" name="Title 7">
            <a:extLst>
              <a:ext uri="{FF2B5EF4-FFF2-40B4-BE49-F238E27FC236}">
                <a16:creationId xmlns:a16="http://schemas.microsoft.com/office/drawing/2014/main" id="{D1C4450A-7C1E-8643-96E5-25C2470B54CD}"/>
              </a:ext>
            </a:extLst>
          </p:cNvPr>
          <p:cNvSpPr>
            <a:spLocks noGrp="1"/>
          </p:cNvSpPr>
          <p:nvPr>
            <p:ph type="title"/>
          </p:nvPr>
        </p:nvSpPr>
        <p:spPr>
          <a:xfrm>
            <a:off x="561415" y="797814"/>
            <a:ext cx="3060326" cy="555857"/>
          </a:xfrm>
        </p:spPr>
        <p:txBody>
          <a:bodyPr>
            <a:normAutofit fontScale="90000"/>
          </a:bodyPr>
          <a:lstStyle/>
          <a:p>
            <a:r>
              <a:rPr lang="en-US" dirty="0"/>
              <a:t>Your Role</a:t>
            </a:r>
          </a:p>
        </p:txBody>
      </p:sp>
      <p:sp>
        <p:nvSpPr>
          <p:cNvPr id="10" name="Content Placeholder 9">
            <a:extLst>
              <a:ext uri="{FF2B5EF4-FFF2-40B4-BE49-F238E27FC236}">
                <a16:creationId xmlns:a16="http://schemas.microsoft.com/office/drawing/2014/main" id="{70061106-8931-DF4A-AA58-DF1853994577}"/>
              </a:ext>
            </a:extLst>
          </p:cNvPr>
          <p:cNvSpPr>
            <a:spLocks noGrp="1"/>
          </p:cNvSpPr>
          <p:nvPr>
            <p:ph sz="quarter" idx="11"/>
          </p:nvPr>
        </p:nvSpPr>
        <p:spPr>
          <a:xfrm>
            <a:off x="561415" y="1353671"/>
            <a:ext cx="3060326" cy="3218329"/>
          </a:xfrm>
        </p:spPr>
        <p:txBody>
          <a:bodyPr tIns="91440">
            <a:normAutofit fontScale="92500" lnSpcReduction="10000"/>
          </a:bodyPr>
          <a:lstStyle/>
          <a:p>
            <a:r>
              <a:rPr lang="en-US" sz="1600" dirty="0"/>
              <a:t>Schedule and publicize trainings</a:t>
            </a:r>
          </a:p>
          <a:p>
            <a:pPr marL="457200"/>
            <a:r>
              <a:rPr lang="en-US" sz="1600" dirty="0"/>
              <a:t>Must be open to all NYS teachers at no cost</a:t>
            </a:r>
          </a:p>
          <a:p>
            <a:r>
              <a:rPr lang="en-US" sz="1600" dirty="0"/>
              <a:t>Collect registration data</a:t>
            </a:r>
          </a:p>
          <a:p>
            <a:pPr marL="457200"/>
            <a:r>
              <a:rPr lang="en-US" sz="1600" dirty="0"/>
              <a:t>Teacher’s name, </a:t>
            </a:r>
            <a:r>
              <a:rPr lang="en-US" sz="1600" dirty="0" err="1"/>
              <a:t>distict</a:t>
            </a:r>
            <a:r>
              <a:rPr lang="en-US" sz="1600" dirty="0"/>
              <a:t>, grade level/content area</a:t>
            </a:r>
          </a:p>
          <a:p>
            <a:pPr marL="182880"/>
            <a:r>
              <a:rPr lang="en-US" sz="1600" dirty="0"/>
              <a:t>Issue CTLE credits</a:t>
            </a:r>
          </a:p>
          <a:p>
            <a:pPr marL="182880"/>
            <a:r>
              <a:rPr lang="en-US" sz="1600" dirty="0"/>
              <a:t>Distribute reflection survey following each training</a:t>
            </a:r>
          </a:p>
        </p:txBody>
      </p:sp>
      <p:sp>
        <p:nvSpPr>
          <p:cNvPr id="520" name="Google Shape;520;p34"/>
          <p:cNvSpPr txBox="1">
            <a:spLocks noGrp="1"/>
          </p:cNvSpPr>
          <p:nvPr>
            <p:ph type="sldNum" sz="quarter"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2" name="Title 1">
            <a:extLst>
              <a:ext uri="{FF2B5EF4-FFF2-40B4-BE49-F238E27FC236}">
                <a16:creationId xmlns:a16="http://schemas.microsoft.com/office/drawing/2014/main" id="{914392B5-2C06-1948-8380-53FD30BB8F38}"/>
              </a:ext>
            </a:extLst>
          </p:cNvPr>
          <p:cNvSpPr>
            <a:spLocks noGrp="1"/>
          </p:cNvSpPr>
          <p:nvPr>
            <p:ph type="title"/>
          </p:nvPr>
        </p:nvSpPr>
        <p:spPr/>
        <p:txBody>
          <a:bodyPr>
            <a:normAutofit/>
          </a:bodyPr>
          <a:lstStyle/>
          <a:p>
            <a:r>
              <a:rPr lang="en-US" sz="2400" b="1" dirty="0"/>
              <a:t>Norms: </a:t>
            </a:r>
            <a:r>
              <a:rPr lang="en-US" sz="2400" dirty="0"/>
              <a:t>General best practices of all productive groups</a:t>
            </a:r>
          </a:p>
        </p:txBody>
      </p:sp>
      <p:sp>
        <p:nvSpPr>
          <p:cNvPr id="4" name="Content Placeholder 3">
            <a:extLst>
              <a:ext uri="{FF2B5EF4-FFF2-40B4-BE49-F238E27FC236}">
                <a16:creationId xmlns:a16="http://schemas.microsoft.com/office/drawing/2014/main" id="{D3E94F13-F1B7-6E4E-865E-2BEFF36FCB33}"/>
              </a:ext>
            </a:extLst>
          </p:cNvPr>
          <p:cNvSpPr>
            <a:spLocks noGrp="1"/>
          </p:cNvSpPr>
          <p:nvPr>
            <p:ph sz="quarter" idx="11"/>
          </p:nvPr>
        </p:nvSpPr>
        <p:spPr>
          <a:xfrm>
            <a:off x="571500" y="1305485"/>
            <a:ext cx="4000500" cy="3332629"/>
          </a:xfrm>
        </p:spPr>
        <p:txBody>
          <a:bodyPr>
            <a:normAutofit/>
          </a:bodyPr>
          <a:lstStyle/>
          <a:p>
            <a:pPr marL="0" indent="0">
              <a:buNone/>
            </a:pPr>
            <a:r>
              <a:rPr lang="en-US" sz="1600" b="1" dirty="0"/>
              <a:t>We agree...</a:t>
            </a:r>
          </a:p>
          <a:p>
            <a:pPr marL="0" indent="0">
              <a:spcBef>
                <a:spcPts val="0"/>
              </a:spcBef>
              <a:buNone/>
            </a:pPr>
            <a:r>
              <a:rPr lang="en-US" sz="1400" b="1" dirty="0"/>
              <a:t>To proactively see and consider diverse voices, ideas, and perspectives</a:t>
            </a:r>
          </a:p>
          <a:p>
            <a:pPr>
              <a:spcBef>
                <a:spcPts val="0"/>
              </a:spcBef>
            </a:pPr>
            <a:r>
              <a:rPr lang="en-US" sz="1400" dirty="0"/>
              <a:t>Pausing, Paraphrasing, Asking Questions, Listening</a:t>
            </a:r>
          </a:p>
          <a:p>
            <a:pPr marL="0" indent="0">
              <a:spcBef>
                <a:spcPts val="0"/>
              </a:spcBef>
              <a:buNone/>
            </a:pPr>
            <a:r>
              <a:rPr lang="en-US" sz="1400" b="1" dirty="0"/>
              <a:t>To embrace a mindset that promotes my own and other’s learning</a:t>
            </a:r>
          </a:p>
          <a:p>
            <a:pPr>
              <a:spcBef>
                <a:spcPts val="0"/>
              </a:spcBef>
            </a:pPr>
            <a:r>
              <a:rPr lang="en-US" sz="1400" dirty="0"/>
              <a:t>Be Present, Listen, Put Ideas on the table, Presume Positive Intentions</a:t>
            </a:r>
          </a:p>
          <a:p>
            <a:pPr marL="0" indent="0">
              <a:spcBef>
                <a:spcPts val="0"/>
              </a:spcBef>
              <a:buNone/>
            </a:pPr>
            <a:r>
              <a:rPr lang="en-US" sz="1400" b="1" dirty="0"/>
              <a:t>To see opportunities to show gratitude and celebrate with colleagues</a:t>
            </a:r>
          </a:p>
          <a:p>
            <a:pPr>
              <a:spcBef>
                <a:spcPts val="0"/>
              </a:spcBef>
            </a:pPr>
            <a:r>
              <a:rPr lang="en-US" sz="1400" dirty="0"/>
              <a:t>Be Present, Presume Positive Intentions, Ask Questions, Offer Support, Thank One Another</a:t>
            </a:r>
          </a:p>
          <a:p>
            <a:pPr marL="0" indent="0">
              <a:buNone/>
            </a:pPr>
            <a:endParaRPr lang="en-US" sz="1400" dirty="0"/>
          </a:p>
        </p:txBody>
      </p:sp>
      <p:sp>
        <p:nvSpPr>
          <p:cNvPr id="529" name="Google Shape;529;p35"/>
          <p:cNvSpPr txBox="1">
            <a:spLocks noGrp="1"/>
          </p:cNvSpPr>
          <p:nvPr>
            <p:ph type="sldNum" sz="quarter"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530" name="Google Shape;530;p35">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27855" y="1132736"/>
            <a:ext cx="3841601" cy="3678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2" name="Title 1">
            <a:extLst>
              <a:ext uri="{FF2B5EF4-FFF2-40B4-BE49-F238E27FC236}">
                <a16:creationId xmlns:a16="http://schemas.microsoft.com/office/drawing/2014/main" id="{9A18F228-E35C-7E4C-B1F0-E26496DD18FE}"/>
              </a:ext>
            </a:extLst>
          </p:cNvPr>
          <p:cNvSpPr>
            <a:spLocks noGrp="1"/>
          </p:cNvSpPr>
          <p:nvPr>
            <p:ph type="title"/>
          </p:nvPr>
        </p:nvSpPr>
        <p:spPr>
          <a:xfrm>
            <a:off x="742950" y="1895889"/>
            <a:ext cx="6000750" cy="498598"/>
          </a:xfrm>
        </p:spPr>
        <p:txBody>
          <a:bodyPr wrap="square" anchor="t">
            <a:normAutofit/>
          </a:bodyPr>
          <a:lstStyle/>
          <a:p>
            <a:r>
              <a:rPr lang="en-US" dirty="0"/>
              <a:t>Long term Learning Target</a:t>
            </a:r>
          </a:p>
        </p:txBody>
      </p:sp>
      <p:sp>
        <p:nvSpPr>
          <p:cNvPr id="538" name="Google Shape;538;p36"/>
          <p:cNvSpPr txBox="1">
            <a:spLocks noGrp="1"/>
          </p:cNvSpPr>
          <p:nvPr>
            <p:ph type="sldNum" sz="quarter" idx="10"/>
          </p:nvPr>
        </p:nvSpPr>
        <p:spPr>
          <a:xfrm>
            <a:off x="380732" y="4780477"/>
            <a:ext cx="285750" cy="229404"/>
          </a:xfrm>
        </p:spPr>
        <p:txBody>
          <a:bodyPr spcFirstLastPara="1" lIns="91425" tIns="91425" rIns="91425" bIns="91425" anchor="t" anchorCtr="0">
            <a:noAutofit/>
          </a:bodyPr>
          <a:lstStyle/>
          <a:p>
            <a:pPr marL="0" lvl="0" indent="0" algn="r" rtl="0">
              <a:lnSpc>
                <a:spcPct val="90000"/>
              </a:lnSpc>
              <a:spcBef>
                <a:spcPts val="0"/>
              </a:spcBef>
              <a:spcAft>
                <a:spcPts val="600"/>
              </a:spcAft>
              <a:buNone/>
            </a:pPr>
            <a:fld id="{00000000-1234-1234-1234-123412341234}" type="slidenum">
              <a:rPr lang="en" sz="800"/>
              <a:pPr marL="0" lvl="0" indent="0" algn="r" rtl="0">
                <a:lnSpc>
                  <a:spcPct val="90000"/>
                </a:lnSpc>
                <a:spcBef>
                  <a:spcPts val="0"/>
                </a:spcBef>
                <a:spcAft>
                  <a:spcPts val="600"/>
                </a:spcAft>
                <a:buNone/>
              </a:pPr>
              <a:t>8</a:t>
            </a:fld>
            <a:endParaRPr lang="en" sz="800" dirty="0"/>
          </a:p>
        </p:txBody>
      </p:sp>
      <p:sp>
        <p:nvSpPr>
          <p:cNvPr id="5" name="Content Placeholder 4">
            <a:extLst>
              <a:ext uri="{FF2B5EF4-FFF2-40B4-BE49-F238E27FC236}">
                <a16:creationId xmlns:a16="http://schemas.microsoft.com/office/drawing/2014/main" id="{DD8D571B-1FE5-BC4F-BAAE-B7BBC316EAC0}"/>
              </a:ext>
            </a:extLst>
          </p:cNvPr>
          <p:cNvSpPr>
            <a:spLocks noGrp="1"/>
          </p:cNvSpPr>
          <p:nvPr>
            <p:ph sz="quarter" idx="11"/>
          </p:nvPr>
        </p:nvSpPr>
        <p:spPr>
          <a:xfrm>
            <a:off x="742950" y="2571750"/>
            <a:ext cx="6000750" cy="1714500"/>
          </a:xfrm>
        </p:spPr>
        <p:txBody>
          <a:bodyPr>
            <a:normAutofit/>
          </a:bodyPr>
          <a:lstStyle/>
          <a:p>
            <a:pPr marL="0" indent="0">
              <a:buNone/>
            </a:pPr>
            <a:r>
              <a:rPr lang="en-US" dirty="0"/>
              <a:t>To build the capacity of teachers and educational leaders to effectively integrate SEL in remote leaning environments for all students.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2" name="Title 1">
            <a:extLst>
              <a:ext uri="{FF2B5EF4-FFF2-40B4-BE49-F238E27FC236}">
                <a16:creationId xmlns:a16="http://schemas.microsoft.com/office/drawing/2014/main" id="{FCA4D66F-F2D4-8E4A-B28C-46B04156FBED}"/>
              </a:ext>
            </a:extLst>
          </p:cNvPr>
          <p:cNvSpPr>
            <a:spLocks noGrp="1"/>
          </p:cNvSpPr>
          <p:nvPr>
            <p:ph type="title"/>
          </p:nvPr>
        </p:nvSpPr>
        <p:spPr/>
        <p:txBody>
          <a:bodyPr/>
          <a:lstStyle/>
          <a:p>
            <a:r>
              <a:rPr lang="en-US" dirty="0"/>
              <a:t>e-Learning Series</a:t>
            </a:r>
          </a:p>
        </p:txBody>
      </p:sp>
      <p:graphicFrame>
        <p:nvGraphicFramePr>
          <p:cNvPr id="6" name="Table 8">
            <a:extLst>
              <a:ext uri="{FF2B5EF4-FFF2-40B4-BE49-F238E27FC236}">
                <a16:creationId xmlns:a16="http://schemas.microsoft.com/office/drawing/2014/main" id="{6907DD79-1E4B-954F-AA70-26C318E33109}"/>
              </a:ext>
            </a:extLst>
          </p:cNvPr>
          <p:cNvGraphicFramePr>
            <a:graphicFrameLocks noGrp="1"/>
          </p:cNvGraphicFramePr>
          <p:nvPr>
            <p:ph sz="quarter" idx="10"/>
            <p:extLst>
              <p:ext uri="{D42A27DB-BD31-4B8C-83A1-F6EECF244321}">
                <p14:modId xmlns:p14="http://schemas.microsoft.com/office/powerpoint/2010/main" val="2089726723"/>
              </p:ext>
            </p:extLst>
          </p:nvPr>
        </p:nvGraphicFramePr>
        <p:xfrm>
          <a:off x="400050" y="1360995"/>
          <a:ext cx="4801327" cy="2931160"/>
        </p:xfrm>
        <a:graphic>
          <a:graphicData uri="http://schemas.openxmlformats.org/drawingml/2006/table">
            <a:tbl>
              <a:tblPr firstRow="1" bandRow="1">
                <a:tableStyleId>{F2DE63D5-997A-4646-A377-4702673A728D}</a:tableStyleId>
              </a:tblPr>
              <a:tblGrid>
                <a:gridCol w="1030605">
                  <a:extLst>
                    <a:ext uri="{9D8B030D-6E8A-4147-A177-3AD203B41FA5}">
                      <a16:colId xmlns:a16="http://schemas.microsoft.com/office/drawing/2014/main" val="3263351267"/>
                    </a:ext>
                  </a:extLst>
                </a:gridCol>
                <a:gridCol w="2790334">
                  <a:extLst>
                    <a:ext uri="{9D8B030D-6E8A-4147-A177-3AD203B41FA5}">
                      <a16:colId xmlns:a16="http://schemas.microsoft.com/office/drawing/2014/main" val="2303141091"/>
                    </a:ext>
                  </a:extLst>
                </a:gridCol>
                <a:gridCol w="980388">
                  <a:extLst>
                    <a:ext uri="{9D8B030D-6E8A-4147-A177-3AD203B41FA5}">
                      <a16:colId xmlns:a16="http://schemas.microsoft.com/office/drawing/2014/main" val="869912749"/>
                    </a:ext>
                  </a:extLst>
                </a:gridCol>
              </a:tblGrid>
              <a:tr h="370840">
                <a:tc>
                  <a:txBody>
                    <a:bodyPr/>
                    <a:lstStyle/>
                    <a:p>
                      <a:r>
                        <a:rPr lang="en-US" dirty="0"/>
                        <a:t>Session #</a:t>
                      </a:r>
                    </a:p>
                  </a:txBody>
                  <a:tcPr/>
                </a:tc>
                <a:tc>
                  <a:txBody>
                    <a:bodyPr/>
                    <a:lstStyle/>
                    <a:p>
                      <a:r>
                        <a:rPr lang="en-US" dirty="0"/>
                        <a:t>Topic</a:t>
                      </a:r>
                    </a:p>
                  </a:txBody>
                  <a:tcPr/>
                </a:tc>
                <a:tc>
                  <a:txBody>
                    <a:bodyPr/>
                    <a:lstStyle/>
                    <a:p>
                      <a:r>
                        <a:rPr lang="en-US" dirty="0"/>
                        <a:t>Date</a:t>
                      </a:r>
                    </a:p>
                  </a:txBody>
                  <a:tcPr/>
                </a:tc>
                <a:extLst>
                  <a:ext uri="{0D108BD9-81ED-4DB2-BD59-A6C34878D82A}">
                    <a16:rowId xmlns:a16="http://schemas.microsoft.com/office/drawing/2014/main" val="2098710673"/>
                  </a:ext>
                </a:extLst>
              </a:tr>
              <a:tr h="370840">
                <a:tc>
                  <a:txBody>
                    <a:bodyPr/>
                    <a:lstStyle/>
                    <a:p>
                      <a:r>
                        <a:rPr lang="en-US" sz="1100" dirty="0"/>
                        <a:t>1</a:t>
                      </a:r>
                    </a:p>
                  </a:txBody>
                  <a:tcPr>
                    <a:solidFill>
                      <a:schemeClr val="bg2">
                        <a:lumMod val="20000"/>
                        <a:lumOff val="80000"/>
                      </a:schemeClr>
                    </a:solidFill>
                  </a:tcPr>
                </a:tc>
                <a:tc>
                  <a:txBody>
                    <a:bodyPr/>
                    <a:lstStyle/>
                    <a:p>
                      <a:r>
                        <a:rPr lang="en-US" sz="1100" dirty="0"/>
                        <a:t>Introduction to SEL</a:t>
                      </a:r>
                    </a:p>
                  </a:txBody>
                  <a:tcPr>
                    <a:solidFill>
                      <a:schemeClr val="bg2">
                        <a:lumMod val="20000"/>
                        <a:lumOff val="80000"/>
                      </a:schemeClr>
                    </a:solidFill>
                  </a:tcPr>
                </a:tc>
                <a:tc>
                  <a:txBody>
                    <a:bodyPr/>
                    <a:lstStyle/>
                    <a:p>
                      <a:r>
                        <a:rPr lang="en-US" sz="1100" dirty="0"/>
                        <a:t>2/11/21</a:t>
                      </a:r>
                    </a:p>
                  </a:txBody>
                  <a:tcPr>
                    <a:solidFill>
                      <a:schemeClr val="bg2">
                        <a:lumMod val="20000"/>
                        <a:lumOff val="80000"/>
                      </a:schemeClr>
                    </a:solidFill>
                  </a:tcPr>
                </a:tc>
                <a:extLst>
                  <a:ext uri="{0D108BD9-81ED-4DB2-BD59-A6C34878D82A}">
                    <a16:rowId xmlns:a16="http://schemas.microsoft.com/office/drawing/2014/main" val="2104078299"/>
                  </a:ext>
                </a:extLst>
              </a:tr>
              <a:tr h="370840">
                <a:tc>
                  <a:txBody>
                    <a:bodyPr/>
                    <a:lstStyle/>
                    <a:p>
                      <a:r>
                        <a:rPr lang="en-US" sz="1100" b="0" dirty="0"/>
                        <a:t>2</a:t>
                      </a:r>
                    </a:p>
                  </a:txBody>
                  <a:tcPr>
                    <a:solidFill>
                      <a:schemeClr val="bg2">
                        <a:lumMod val="40000"/>
                        <a:lumOff val="60000"/>
                      </a:schemeClr>
                    </a:solidFill>
                  </a:tcPr>
                </a:tc>
                <a:tc>
                  <a:txBody>
                    <a:bodyPr/>
                    <a:lstStyle/>
                    <a:p>
                      <a:r>
                        <a:rPr lang="en-US" sz="1100" b="0" dirty="0"/>
                        <a:t>Embedding SEL Schoolwide</a:t>
                      </a:r>
                    </a:p>
                  </a:txBody>
                  <a:tcPr>
                    <a:solidFill>
                      <a:schemeClr val="bg2">
                        <a:lumMod val="40000"/>
                        <a:lumOff val="60000"/>
                      </a:schemeClr>
                    </a:solidFill>
                  </a:tcPr>
                </a:tc>
                <a:tc>
                  <a:txBody>
                    <a:bodyPr/>
                    <a:lstStyle/>
                    <a:p>
                      <a:r>
                        <a:rPr lang="en-US" sz="1100" b="0" dirty="0"/>
                        <a:t>3/18/21</a:t>
                      </a:r>
                    </a:p>
                  </a:txBody>
                  <a:tcPr>
                    <a:solidFill>
                      <a:schemeClr val="bg2">
                        <a:lumMod val="40000"/>
                        <a:lumOff val="60000"/>
                      </a:schemeClr>
                    </a:solidFill>
                  </a:tcPr>
                </a:tc>
                <a:extLst>
                  <a:ext uri="{0D108BD9-81ED-4DB2-BD59-A6C34878D82A}">
                    <a16:rowId xmlns:a16="http://schemas.microsoft.com/office/drawing/2014/main" val="1223620914"/>
                  </a:ext>
                </a:extLst>
              </a:tr>
              <a:tr h="370840">
                <a:tc>
                  <a:txBody>
                    <a:bodyPr/>
                    <a:lstStyle/>
                    <a:p>
                      <a:r>
                        <a:rPr lang="en-US" sz="1100" b="1" dirty="0"/>
                        <a:t>3</a:t>
                      </a:r>
                    </a:p>
                  </a:txBody>
                  <a:tcPr>
                    <a:solidFill>
                      <a:schemeClr val="bg2">
                        <a:lumMod val="20000"/>
                        <a:lumOff val="80000"/>
                      </a:schemeClr>
                    </a:solidFill>
                  </a:tcPr>
                </a:tc>
                <a:tc>
                  <a:txBody>
                    <a:bodyPr/>
                    <a:lstStyle/>
                    <a:p>
                      <a:r>
                        <a:rPr lang="en-US" sz="1100" b="1" dirty="0"/>
                        <a:t>Creating a PL Culture Based on SEL</a:t>
                      </a:r>
                    </a:p>
                  </a:txBody>
                  <a:tcPr>
                    <a:solidFill>
                      <a:schemeClr val="bg2">
                        <a:lumMod val="20000"/>
                        <a:lumOff val="80000"/>
                      </a:schemeClr>
                    </a:solidFill>
                  </a:tcPr>
                </a:tc>
                <a:tc>
                  <a:txBody>
                    <a:bodyPr/>
                    <a:lstStyle/>
                    <a:p>
                      <a:r>
                        <a:rPr lang="en-US" sz="1100" b="1" dirty="0"/>
                        <a:t>4/22/21</a:t>
                      </a:r>
                    </a:p>
                  </a:txBody>
                  <a:tcPr>
                    <a:solidFill>
                      <a:schemeClr val="bg2">
                        <a:lumMod val="20000"/>
                        <a:lumOff val="80000"/>
                      </a:schemeClr>
                    </a:solidFill>
                  </a:tcPr>
                </a:tc>
                <a:extLst>
                  <a:ext uri="{0D108BD9-81ED-4DB2-BD59-A6C34878D82A}">
                    <a16:rowId xmlns:a16="http://schemas.microsoft.com/office/drawing/2014/main" val="3226234132"/>
                  </a:ext>
                </a:extLst>
              </a:tr>
              <a:tr h="370840">
                <a:tc>
                  <a:txBody>
                    <a:bodyPr/>
                    <a:lstStyle/>
                    <a:p>
                      <a:r>
                        <a:rPr lang="en-US" sz="1100" dirty="0"/>
                        <a:t>4</a:t>
                      </a:r>
                    </a:p>
                  </a:txBody>
                  <a:tcPr>
                    <a:solidFill>
                      <a:schemeClr val="bg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Integrating SEL into a Culturally Responsive Classroom</a:t>
                      </a:r>
                    </a:p>
                  </a:txBody>
                  <a:tcPr>
                    <a:solidFill>
                      <a:schemeClr val="bg2">
                        <a:lumMod val="40000"/>
                        <a:lumOff val="60000"/>
                      </a:schemeClr>
                    </a:solidFill>
                  </a:tcPr>
                </a:tc>
                <a:tc>
                  <a:txBody>
                    <a:bodyPr/>
                    <a:lstStyle/>
                    <a:p>
                      <a:r>
                        <a:rPr lang="en-US" sz="1100" dirty="0"/>
                        <a:t>5/13/21</a:t>
                      </a:r>
                    </a:p>
                  </a:txBody>
                  <a:tcPr>
                    <a:solidFill>
                      <a:schemeClr val="bg2">
                        <a:lumMod val="40000"/>
                        <a:lumOff val="60000"/>
                      </a:schemeClr>
                    </a:solidFill>
                  </a:tcPr>
                </a:tc>
                <a:extLst>
                  <a:ext uri="{0D108BD9-81ED-4DB2-BD59-A6C34878D82A}">
                    <a16:rowId xmlns:a16="http://schemas.microsoft.com/office/drawing/2014/main" val="3886289109"/>
                  </a:ext>
                </a:extLst>
              </a:tr>
              <a:tr h="370840">
                <a:tc>
                  <a:txBody>
                    <a:bodyPr/>
                    <a:lstStyle/>
                    <a:p>
                      <a:r>
                        <a:rPr lang="en-US" sz="1100" dirty="0"/>
                        <a:t>5</a:t>
                      </a:r>
                    </a:p>
                  </a:txBody>
                  <a:tcPr>
                    <a:solidFill>
                      <a:schemeClr val="bg2">
                        <a:lumMod val="20000"/>
                        <a:lumOff val="80000"/>
                      </a:schemeClr>
                    </a:solidFill>
                  </a:tcPr>
                </a:tc>
                <a:tc>
                  <a:txBody>
                    <a:bodyPr/>
                    <a:lstStyle/>
                    <a:p>
                      <a:r>
                        <a:rPr lang="en-US" sz="1100" dirty="0"/>
                        <a:t>Identifying and Selecting Evidence Based SEL Programs</a:t>
                      </a:r>
                    </a:p>
                  </a:txBody>
                  <a:tcPr>
                    <a:solidFill>
                      <a:schemeClr val="bg2">
                        <a:lumMod val="20000"/>
                        <a:lumOff val="80000"/>
                      </a:schemeClr>
                    </a:solidFill>
                  </a:tcPr>
                </a:tc>
                <a:tc>
                  <a:txBody>
                    <a:bodyPr/>
                    <a:lstStyle/>
                    <a:p>
                      <a:r>
                        <a:rPr lang="en-US" sz="1100" dirty="0"/>
                        <a:t>6/22/21</a:t>
                      </a:r>
                    </a:p>
                  </a:txBody>
                  <a:tcPr>
                    <a:solidFill>
                      <a:schemeClr val="bg2">
                        <a:lumMod val="20000"/>
                        <a:lumOff val="80000"/>
                      </a:schemeClr>
                    </a:solidFill>
                  </a:tcPr>
                </a:tc>
                <a:extLst>
                  <a:ext uri="{0D108BD9-81ED-4DB2-BD59-A6C34878D82A}">
                    <a16:rowId xmlns:a16="http://schemas.microsoft.com/office/drawing/2014/main" val="289810676"/>
                  </a:ext>
                </a:extLst>
              </a:tr>
              <a:tr h="370840">
                <a:tc>
                  <a:txBody>
                    <a:bodyPr/>
                    <a:lstStyle/>
                    <a:p>
                      <a:r>
                        <a:rPr lang="en-US" sz="1100" dirty="0"/>
                        <a:t>6</a:t>
                      </a:r>
                    </a:p>
                  </a:txBody>
                  <a:tcPr>
                    <a:solidFill>
                      <a:schemeClr val="bg2">
                        <a:lumMod val="40000"/>
                        <a:lumOff val="60000"/>
                      </a:schemeClr>
                    </a:solidFill>
                  </a:tcPr>
                </a:tc>
                <a:tc>
                  <a:txBody>
                    <a:bodyPr/>
                    <a:lstStyle/>
                    <a:p>
                      <a:r>
                        <a:rPr lang="en-US" sz="1100" dirty="0"/>
                        <a:t>Classroom-based SEL Activities to Support Student Development of the 5 Core Competencies</a:t>
                      </a:r>
                    </a:p>
                  </a:txBody>
                  <a:tcPr>
                    <a:solidFill>
                      <a:schemeClr val="bg2">
                        <a:lumMod val="40000"/>
                        <a:lumOff val="60000"/>
                      </a:schemeClr>
                    </a:solidFill>
                  </a:tcPr>
                </a:tc>
                <a:tc>
                  <a:txBody>
                    <a:bodyPr/>
                    <a:lstStyle/>
                    <a:p>
                      <a:r>
                        <a:rPr lang="en-US" sz="1100" dirty="0"/>
                        <a:t>7/26/2</a:t>
                      </a:r>
                    </a:p>
                  </a:txBody>
                  <a:tcPr>
                    <a:solidFill>
                      <a:schemeClr val="bg2">
                        <a:lumMod val="40000"/>
                        <a:lumOff val="60000"/>
                      </a:schemeClr>
                    </a:solidFill>
                  </a:tcPr>
                </a:tc>
                <a:extLst>
                  <a:ext uri="{0D108BD9-81ED-4DB2-BD59-A6C34878D82A}">
                    <a16:rowId xmlns:a16="http://schemas.microsoft.com/office/drawing/2014/main" val="3274881991"/>
                  </a:ext>
                </a:extLst>
              </a:tr>
            </a:tbl>
          </a:graphicData>
        </a:graphic>
      </p:graphicFrame>
      <p:sp>
        <p:nvSpPr>
          <p:cNvPr id="10" name="Content Placeholder 9">
            <a:extLst>
              <a:ext uri="{FF2B5EF4-FFF2-40B4-BE49-F238E27FC236}">
                <a16:creationId xmlns:a16="http://schemas.microsoft.com/office/drawing/2014/main" id="{F86CEB7E-E58F-3C4C-A2A9-F61B89ED22FA}"/>
              </a:ext>
            </a:extLst>
          </p:cNvPr>
          <p:cNvSpPr>
            <a:spLocks noGrp="1"/>
          </p:cNvSpPr>
          <p:nvPr>
            <p:ph sz="quarter" idx="16"/>
          </p:nvPr>
        </p:nvSpPr>
        <p:spPr>
          <a:xfrm>
            <a:off x="5665508" y="1360995"/>
            <a:ext cx="3078441" cy="2758270"/>
          </a:xfrm>
        </p:spPr>
        <p:txBody>
          <a:bodyPr>
            <a:noAutofit/>
          </a:bodyPr>
          <a:lstStyle/>
          <a:p>
            <a:pPr marL="0" indent="0" rtl="0">
              <a:spcBef>
                <a:spcPts val="900"/>
              </a:spcBef>
              <a:spcAft>
                <a:spcPts val="0"/>
              </a:spcAft>
              <a:buNone/>
            </a:pPr>
            <a:r>
              <a:rPr lang="en-US" sz="1600" b="0" i="0" u="none" strike="noStrike" dirty="0">
                <a:solidFill>
                  <a:srgbClr val="000000"/>
                </a:solidFill>
                <a:effectLst/>
                <a:latin typeface="Arial" panose="020B0604020202020204" pitchFamily="34" charset="0"/>
              </a:rPr>
              <a:t>This resource was adapted from SEL Online Education Modules developed by the Office of Superintendent of Public Instruction. Access the original work on the OSPI Student Support website: . </a:t>
            </a:r>
            <a:r>
              <a:rPr lang="en-US" sz="1600" b="0" i="0" u="sng" strike="noStrike" dirty="0">
                <a:solidFill>
                  <a:srgbClr val="0000CC"/>
                </a:solidFill>
                <a:effectLst/>
                <a:latin typeface="Arial" panose="020B0604020202020204" pitchFamily="34" charset="0"/>
                <a:hlinkClick r:id="rId3"/>
              </a:rPr>
              <a:t>https://learn.ospi.k12.wa.us/</a:t>
            </a:r>
            <a:r>
              <a:rPr lang="en-US" sz="1600" b="0" i="0" u="none" strike="noStrike" dirty="0">
                <a:solidFill>
                  <a:srgbClr val="000000"/>
                </a:solidFill>
                <a:effectLst/>
                <a:latin typeface="Arial" panose="020B0604020202020204" pitchFamily="34" charset="0"/>
              </a:rPr>
              <a:t> </a:t>
            </a:r>
            <a:endParaRPr lang="en-US" sz="1200" b="0" dirty="0">
              <a:effectLst/>
            </a:endParaRPr>
          </a:p>
          <a:p>
            <a:pPr marL="0" indent="0" rtl="0">
              <a:spcBef>
                <a:spcPts val="900"/>
              </a:spcBef>
              <a:spcAft>
                <a:spcPts val="0"/>
              </a:spcAft>
              <a:buNone/>
            </a:pPr>
            <a:r>
              <a:rPr lang="en-US" sz="1600" b="0" i="0" u="none" strike="noStrike" dirty="0">
                <a:solidFill>
                  <a:srgbClr val="000000"/>
                </a:solidFill>
                <a:effectLst/>
                <a:latin typeface="Arial" panose="020B0604020202020204" pitchFamily="34" charset="0"/>
              </a:rPr>
              <a:t>Additional resources sourced from CASEL: </a:t>
            </a:r>
            <a:r>
              <a:rPr lang="en-US" sz="1600" b="0" i="0" u="sng" strike="noStrike" dirty="0">
                <a:solidFill>
                  <a:srgbClr val="0000CC"/>
                </a:solidFill>
                <a:effectLst/>
                <a:latin typeface="Arial" panose="020B0604020202020204" pitchFamily="34" charset="0"/>
                <a:hlinkClick r:id="rId4"/>
              </a:rPr>
              <a:t>https://casel.org</a:t>
            </a:r>
            <a:r>
              <a:rPr lang="en-US" sz="1600" b="0" i="0" u="none" strike="noStrike" dirty="0">
                <a:solidFill>
                  <a:srgbClr val="000000"/>
                </a:solidFill>
                <a:effectLst/>
                <a:latin typeface="Arial" panose="020B0604020202020204" pitchFamily="34" charset="0"/>
              </a:rPr>
              <a:t> </a:t>
            </a:r>
            <a:endParaRPr lang="en-US" sz="1200" b="0" dirty="0">
              <a:effectLst/>
            </a:endParaRPr>
          </a:p>
        </p:txBody>
      </p:sp>
      <p:sp>
        <p:nvSpPr>
          <p:cNvPr id="547" name="Google Shape;547;p37"/>
          <p:cNvSpPr txBox="1">
            <a:spLocks noGrp="1"/>
          </p:cNvSpPr>
          <p:nvPr>
            <p:ph type="sldNum" sz="quarter"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TeachNY-theme">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TeachNY-theme" id="{051F71F7-CFBF-5A44-8567-9BF07F764254}" vid="{25C417A2-37D4-824B-A7D4-87DDFF10B0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4374</Words>
  <Application>Microsoft Office PowerPoint</Application>
  <PresentationFormat>On-screen Show (16:9)</PresentationFormat>
  <Paragraphs>373</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Lato</vt:lpstr>
      <vt:lpstr>Wingdings</vt:lpstr>
      <vt:lpstr>Wingdings 3</vt:lpstr>
      <vt:lpstr>Roboto Light</vt:lpstr>
      <vt:lpstr>Lato Light</vt:lpstr>
      <vt:lpstr>Roboto</vt:lpstr>
      <vt:lpstr>Times New Roman</vt:lpstr>
      <vt:lpstr>eTeachNY-theme</vt:lpstr>
      <vt:lpstr>Welcome</vt:lpstr>
      <vt:lpstr>Creating a Professional Learning Culture Based on SEL</vt:lpstr>
      <vt:lpstr>What is eTeachNY?</vt:lpstr>
      <vt:lpstr>NYSED was awarded a grant to implement a Teaching in Remote/Hybrid Learning Environments (TRLE) initiative.   Six applicants were selected to develop resources to support the TRLE initiative.</vt:lpstr>
      <vt:lpstr>Responsibilities:</vt:lpstr>
      <vt:lpstr>Your Role</vt:lpstr>
      <vt:lpstr>Norms: General best practices of all productive groups</vt:lpstr>
      <vt:lpstr>Long term Learning Target</vt:lpstr>
      <vt:lpstr>e-Learning Series</vt:lpstr>
      <vt:lpstr>Objective 1 </vt:lpstr>
      <vt:lpstr>What’s Your Memory or Story?</vt:lpstr>
      <vt:lpstr>Quote</vt:lpstr>
      <vt:lpstr>Trusted 10 Activity-Step 1</vt:lpstr>
      <vt:lpstr>Trusted 10 Activity-Step 2</vt:lpstr>
      <vt:lpstr>Trusted 10 Activity-Step 3</vt:lpstr>
      <vt:lpstr>Trusted 10 Activity-Step 4</vt:lpstr>
      <vt:lpstr>SEL Signature Practice - Engaging Strategies 1</vt:lpstr>
      <vt:lpstr>Objective 2</vt:lpstr>
      <vt:lpstr>Niemi: CASEL Is Updating the Most Widely Recognized Definition of Social-Emotional Learning. Here’s Why</vt:lpstr>
      <vt:lpstr>Original CASEL Wheel vs Updated CASEL Wheel</vt:lpstr>
      <vt:lpstr>Break 1</vt:lpstr>
      <vt:lpstr>Simply put, to be effective equity-centered educators, we cannot be emotionally intelligent without being culturally responsive.</vt:lpstr>
      <vt:lpstr>Transformative SEL</vt:lpstr>
      <vt:lpstr>Deepening the definition of the 5 SEL Core Competencies to support equity and collective well-being.</vt:lpstr>
      <vt:lpstr>SEL Signature Practice - Engaging Strategies 2</vt:lpstr>
      <vt:lpstr>Core features of Transformative SEL include:</vt:lpstr>
      <vt:lpstr>Equality, Equity, Justice</vt:lpstr>
      <vt:lpstr>Race, Equality, Equity</vt:lpstr>
      <vt:lpstr>Debriefing for Equity Protocol</vt:lpstr>
      <vt:lpstr>SEL 3 Signature Practices</vt:lpstr>
      <vt:lpstr>Continued exploration....</vt:lpstr>
      <vt:lpstr>Break 2</vt:lpstr>
      <vt:lpstr>Essential Question</vt:lpstr>
      <vt:lpstr>Objective 3</vt:lpstr>
      <vt:lpstr>The WHY of self-care?</vt:lpstr>
      <vt:lpstr>Teacher Self-Care</vt:lpstr>
      <vt:lpstr>Onward by Elena Aguilar Self-Care</vt:lpstr>
      <vt:lpstr>4 Reasons Why We Don’t Take Care of Ourselves:</vt:lpstr>
      <vt:lpstr>Adult SEL District Program Implementation and Rubric Review</vt:lpstr>
      <vt:lpstr>Self-Care Strategies and Ideas</vt:lpstr>
      <vt:lpstr>CHOICE BOARD of SELF CARE - Personal Wellness Choice Board</vt:lpstr>
      <vt:lpstr>Waterfall Chat</vt:lpstr>
      <vt:lpstr>Continue to explore through Podcasts….</vt:lpstr>
      <vt:lpstr>Anthem - Optimistic Closure I will… or  I believe...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Popek</cp:lastModifiedBy>
  <cp:revision>65</cp:revision>
  <dcterms:modified xsi:type="dcterms:W3CDTF">2021-04-22T12:37:55Z</dcterms:modified>
</cp:coreProperties>
</file>