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Lst>
  <p:sldSz cy="6858000" cx="12192000"/>
  <p:notesSz cx="6858000" cy="9144000"/>
  <p:embeddedFontLst>
    <p:embeddedFont>
      <p:font typeface="Roboto"/>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Roboto-bold.fntdata"/><Relationship Id="rId47" Type="http://schemas.openxmlformats.org/officeDocument/2006/relationships/font" Target="fonts/Roboto-regular.fntdata"/><Relationship Id="rId49" Type="http://schemas.openxmlformats.org/officeDocument/2006/relationships/font" Target="fonts/Roboto-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0" Type="http://schemas.openxmlformats.org/officeDocument/2006/relationships/font" Target="fonts/Roboto-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Twentieth Century"/>
                <a:ea typeface="Twentieth Century"/>
                <a:cs typeface="Twentieth Century"/>
                <a:sym typeface="Twentieth Century"/>
              </a:defRPr>
            </a:lvl1pPr>
            <a:lvl2pPr indent="-228600" lvl="1" marL="914400" marR="0" rtl="0" algn="l">
              <a:spcBef>
                <a:spcPts val="0"/>
              </a:spcBef>
              <a:spcAft>
                <a:spcPts val="0"/>
              </a:spcAft>
              <a:buSzPts val="1400"/>
              <a:buNone/>
              <a:defRPr b="0" i="0" sz="1200" u="none" cap="none" strike="noStrike">
                <a:solidFill>
                  <a:schemeClr val="dk1"/>
                </a:solidFill>
                <a:latin typeface="Twentieth Century"/>
                <a:ea typeface="Twentieth Century"/>
                <a:cs typeface="Twentieth Century"/>
                <a:sym typeface="Twentieth Century"/>
              </a:defRPr>
            </a:lvl2pPr>
            <a:lvl3pPr indent="-228600" lvl="2" marL="1371600" marR="0" rtl="0" algn="l">
              <a:spcBef>
                <a:spcPts val="0"/>
              </a:spcBef>
              <a:spcAft>
                <a:spcPts val="0"/>
              </a:spcAft>
              <a:buSzPts val="1400"/>
              <a:buNone/>
              <a:defRPr b="0" i="0" sz="1200" u="none" cap="none" strike="noStrike">
                <a:solidFill>
                  <a:schemeClr val="dk1"/>
                </a:solidFill>
                <a:latin typeface="Twentieth Century"/>
                <a:ea typeface="Twentieth Century"/>
                <a:cs typeface="Twentieth Century"/>
                <a:sym typeface="Twentieth Century"/>
              </a:defRPr>
            </a:lvl3pPr>
            <a:lvl4pPr indent="-228600" lvl="3" marL="1828800" marR="0" rtl="0" algn="l">
              <a:spcBef>
                <a:spcPts val="0"/>
              </a:spcBef>
              <a:spcAft>
                <a:spcPts val="0"/>
              </a:spcAft>
              <a:buSzPts val="1400"/>
              <a:buNone/>
              <a:defRPr b="0" i="0" sz="1200" u="none" cap="none" strike="noStrike">
                <a:solidFill>
                  <a:schemeClr val="dk1"/>
                </a:solidFill>
                <a:latin typeface="Twentieth Century"/>
                <a:ea typeface="Twentieth Century"/>
                <a:cs typeface="Twentieth Century"/>
                <a:sym typeface="Twentieth Century"/>
              </a:defRPr>
            </a:lvl4pPr>
            <a:lvl5pPr indent="-228600" lvl="4" marL="2286000" marR="0" rtl="0" algn="l">
              <a:spcBef>
                <a:spcPts val="0"/>
              </a:spcBef>
              <a:spcAft>
                <a:spcPts val="0"/>
              </a:spcAft>
              <a:buSzPts val="1400"/>
              <a:buNone/>
              <a:defRPr b="0" i="0" sz="1200" u="none" cap="none" strike="noStrike">
                <a:solidFill>
                  <a:schemeClr val="dk1"/>
                </a:solidFill>
                <a:latin typeface="Twentieth Century"/>
                <a:ea typeface="Twentieth Century"/>
                <a:cs typeface="Twentieth Century"/>
                <a:sym typeface="Twentieth Century"/>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Twentieth Century"/>
                <a:ea typeface="Twentieth Century"/>
                <a:cs typeface="Twentieth Century"/>
                <a:sym typeface="Twentieth Century"/>
              </a:rPr>
              <a:t>‹#›</a:t>
            </a:fld>
            <a:endParaRPr b="0" i="0" sz="1200" u="none" cap="none" strike="noStrike">
              <a:solidFill>
                <a:schemeClr val="dk1"/>
              </a:solidFill>
              <a:latin typeface="Twentieth Century"/>
              <a:ea typeface="Twentieth Century"/>
              <a:cs typeface="Twentieth Century"/>
              <a:sym typeface="Twentieth Century"/>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visiblelearningmetax.com"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esources.corwin.com/sites/default/files/03_note_establish_relationships.pdf"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hoolguide.casel.org/uploads/2018/12/CASEL_SEL-3-Signature-Practices-Playbook-V3.pdf" TargetMode="External"/><Relationship Id="rId3" Type="http://schemas.openxmlformats.org/officeDocument/2006/relationships/hyperlink" Target="https://ceedar.education.ufl.edu/wp-content/uploads/2020/10/CEEDER-Leveraging-508.pdf"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teachtrainlove.com" TargetMode="External"/><Relationship Id="rId3" Type="http://schemas.openxmlformats.org/officeDocument/2006/relationships/hyperlink" Target="https://www.kqed.org/mindshift/52413/how-teachers-designed-a-school-centered-on-caring-relationships"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ultofpedagogy.com/genuine-connection-online/"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dlguidelines.cast.org/"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eedar.education.ufl.edu/wp-content/uploads/2020/10/CEEDER-Leveraging-508.pdf"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RrJlhu0y3Lc"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eedar.education.ufl.edu/wp-content/uploads/2020/10/CEEDER-Leveraging-508.pdf"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ascd.org/publications/educational-leadership/sept18/vol76/num01/Boosting-Your-Teacher-Credibility.aspx"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researchgate.net/publication/283995518_Five_Faces_of_Trust_An_Empirical_Confirmation_in_Urban_Elementary_Schools"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esources.corwin.com/distancelearningplaybook" TargetMode="External"/><Relationship Id="rId3" Type="http://schemas.openxmlformats.org/officeDocument/2006/relationships/hyperlink" Target="https://highleveragepractices.org/about-hlps"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inghistory.org/resource-library/video/john-amaechi-discusses-identity" TargetMode="External"/><Relationship Id="rId3" Type="http://schemas.openxmlformats.org/officeDocument/2006/relationships/hyperlink" Target="https://www.kqed.org/mindshift/55595/staying-in-touch-why-kids-need-teachers-during-coronavirus-school-closings"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Twentieth Century"/>
              <a:buNone/>
            </a:pPr>
            <a:r>
              <a:rPr lang="en-US"/>
              <a:t>This presentation is Part 2 of the Fine-Tuning Your Virtual/Remote Learning Environment - relationships.  Part 1 focuses on the importance of having a classroom management plan that includes establishing classroom norms, agreements, and routines/procedures. Though Part I is not a prerequisite for Part 2, it is referenced frequently throughout this presentation.  Part 3 will focus on developing peer to peer relationships in the virtual/remote learning environment.  </a:t>
            </a:r>
            <a:endParaRPr/>
          </a:p>
          <a:p>
            <a:pPr indent="0" lvl="0" marL="0" rtl="0" algn="l">
              <a:spcBef>
                <a:spcPts val="0"/>
              </a:spcBef>
              <a:spcAft>
                <a:spcPts val="0"/>
              </a:spcAft>
              <a:buClr>
                <a:schemeClr val="dk1"/>
              </a:buClr>
              <a:buSzPts val="1200"/>
              <a:buFont typeface="Twentieth Century"/>
              <a:buNone/>
            </a:pPr>
            <a:r>
              <a:rPr lang="en-US"/>
              <a:t>This presentation was originally made for a “live” session with teachers and has been adapted to be used for either synchronous or asynchronous, self-directed learning.  </a:t>
            </a:r>
            <a:endParaRPr/>
          </a:p>
          <a:p>
            <a:pPr indent="0" lvl="0" marL="0" rtl="0" algn="l">
              <a:spcBef>
                <a:spcPts val="0"/>
              </a:spcBef>
              <a:spcAft>
                <a:spcPts val="0"/>
              </a:spcAft>
              <a:buClr>
                <a:schemeClr val="dk1"/>
              </a:buClr>
              <a:buSzPts val="1200"/>
              <a:buFont typeface="Twentieth Century"/>
              <a:buNone/>
            </a:pPr>
            <a:r>
              <a:t/>
            </a:r>
            <a:endParaRPr/>
          </a:p>
          <a:p>
            <a:pPr indent="0" lvl="0" marL="0" rtl="0" algn="l">
              <a:spcBef>
                <a:spcPts val="0"/>
              </a:spcBef>
              <a:spcAft>
                <a:spcPts val="0"/>
              </a:spcAft>
              <a:buClr>
                <a:schemeClr val="dk1"/>
              </a:buClr>
              <a:buSzPts val="1200"/>
              <a:buFont typeface="Twentieth Century"/>
              <a:buNone/>
            </a:pPr>
            <a:r>
              <a:rPr lang="en-US"/>
              <a:t>There are some resources referenced in this presentation.  When directed, download or print supplemental materials for use throughout the presentation and visit hyperlinked websites for additional resources on the topic.  </a:t>
            </a:r>
            <a:endParaRPr/>
          </a:p>
        </p:txBody>
      </p:sp>
      <p:sp>
        <p:nvSpPr>
          <p:cNvPr id="92" name="Google Shape;9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200">
                <a:solidFill>
                  <a:srgbClr val="3C4043"/>
                </a:solidFill>
                <a:highlight>
                  <a:schemeClr val="lt1"/>
                </a:highlight>
                <a:latin typeface="Roboto"/>
                <a:ea typeface="Roboto"/>
                <a:cs typeface="Roboto"/>
                <a:sym typeface="Roboto"/>
              </a:rPr>
              <a:t>Maslow’s “Hierarchy of Needs” is represented by a triangle with different levels of personal needs.  Maslow asserted that in order to reach the top tier - “self-actualization” - meeting one’s full potential - people must have other needs met first, both basic and psychological.  It is in the first level of psychological need where relationships are essential.    Our main goal as teachers is for all students to be academically successful - learn the content we are teaching.  But, along with that, we also have a goal for students to be confident, happy, safe, and successful in their own minds.   Creating and maintaining strong relationships with students and facilitating the same between students can help them feel they belong and are a valuable part of the community.  They then can move closer to meeting their full potential in the learning environment and in life.</a:t>
            </a:r>
            <a:endParaRPr/>
          </a:p>
          <a:p>
            <a:pPr indent="0" lvl="0" marL="0" rtl="0" algn="l">
              <a:spcBef>
                <a:spcPts val="0"/>
              </a:spcBef>
              <a:spcAft>
                <a:spcPts val="0"/>
              </a:spcAft>
              <a:buClr>
                <a:schemeClr val="dk1"/>
              </a:buClr>
              <a:buSzPts val="1100"/>
              <a:buFont typeface="Arial"/>
              <a:buNone/>
            </a:pPr>
            <a:r>
              <a:rPr lang="en-US">
                <a:solidFill>
                  <a:schemeClr val="dk1"/>
                </a:solidFill>
              </a:rPr>
              <a:t>Note the green circled “4” in the bottom right corner of the page.  This is indication that this research meets the fourth core principle in the Blueprint for Improved Results for Students with Disabilities.  Applying what is learned from this research results in teachers providing “research-based instructional teaching and learning strategies and supports for students with disabilities.”</a:t>
            </a:r>
            <a:endParaRPr sz="1200">
              <a:solidFill>
                <a:srgbClr val="3C4043"/>
              </a:solidFill>
              <a:highlight>
                <a:schemeClr val="lt1"/>
              </a:highlight>
              <a:latin typeface="Roboto"/>
              <a:ea typeface="Roboto"/>
              <a:cs typeface="Roboto"/>
              <a:sym typeface="Roboto"/>
            </a:endParaRPr>
          </a:p>
        </p:txBody>
      </p:sp>
      <p:sp>
        <p:nvSpPr>
          <p:cNvPr id="185" name="Google Shape;18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C4043"/>
              </a:buClr>
              <a:buSzPts val="1200"/>
              <a:buFont typeface="Roboto"/>
              <a:buNone/>
            </a:pPr>
            <a:r>
              <a:rPr lang="en-US" sz="1200">
                <a:solidFill>
                  <a:srgbClr val="3C4043"/>
                </a:solidFill>
                <a:highlight>
                  <a:schemeClr val="lt1"/>
                </a:highlight>
                <a:latin typeface="Roboto"/>
                <a:ea typeface="Roboto"/>
                <a:cs typeface="Roboto"/>
                <a:sym typeface="Roboto"/>
              </a:rPr>
              <a:t>John Hattie has spent years researching what factors influence student achievement.  The meta-analyses of research done in the field of education has yielded an extensive database of factors that influence (negatively or positively) student achievement.  The effect size indicates the extent to which a factor influences student achievement and in which way (negative or positive).  For example, teacher-student relationships has a +.48 effect size.  This indicates that high quality teacher-student relationships have a positive effect on student learning, and according to the measurement, has the potential to accelerate student achievement.  On the contrary, if the quality of relationships are poor and a sense of belonging is absent, then it can be concluded that the opposite effect can be true.  Therefore, if we want to ensure students are successful, academically and social emotionally, high quality relationships are important prerequisites!  For more information and access to the visible learning database, please use this URL: </a:t>
            </a:r>
            <a:r>
              <a:rPr lang="en-US" sz="1200" u="sng">
                <a:solidFill>
                  <a:schemeClr val="hlink"/>
                </a:solidFill>
                <a:highlight>
                  <a:schemeClr val="lt1"/>
                </a:highlight>
                <a:latin typeface="Roboto"/>
                <a:ea typeface="Roboto"/>
                <a:cs typeface="Roboto"/>
                <a:sym typeface="Roboto"/>
                <a:hlinkClick r:id="rId2"/>
              </a:rPr>
              <a:t>http://www.visiblelearningmetax.com</a:t>
            </a:r>
            <a:r>
              <a:rPr lang="en-US">
                <a:solidFill>
                  <a:schemeClr val="dk1"/>
                </a:solidFill>
              </a:rPr>
              <a:t>.  Note the green circled “4” in the bottom right corner of the page.  This is indication that this research supports the fourth core principle in the Blueprint for Improved Results for Students with Disabilities.  Applying what is learned from this research results in teachers providing “research-based instructional teaching and learning strategies and supports for students with disabilities.”</a:t>
            </a:r>
            <a:endParaRPr sz="1200">
              <a:solidFill>
                <a:srgbClr val="3C4043"/>
              </a:solidFill>
              <a:highlight>
                <a:schemeClr val="lt1"/>
              </a:highlight>
              <a:latin typeface="Roboto"/>
              <a:ea typeface="Roboto"/>
              <a:cs typeface="Roboto"/>
              <a:sym typeface="Roboto"/>
            </a:endParaRPr>
          </a:p>
        </p:txBody>
      </p:sp>
      <p:sp>
        <p:nvSpPr>
          <p:cNvPr id="194" name="Google Shape;19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wentieth Century"/>
              <a:buNone/>
            </a:pPr>
            <a:r>
              <a:rPr lang="en-US"/>
              <a:t>NEW SECTION: In the previous section, we established “why” relationships are important.  In this section, we transition to providing strategies teachers can use to build relationships, specifically in the hybrid/remote learning environment. </a:t>
            </a:r>
            <a:endParaRPr/>
          </a:p>
        </p:txBody>
      </p:sp>
      <p:sp>
        <p:nvSpPr>
          <p:cNvPr id="203" name="Google Shape;20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wentieth Century"/>
              <a:buNone/>
            </a:pPr>
            <a:r>
              <a:rPr lang="en-US">
                <a:solidFill>
                  <a:schemeClr val="dk1"/>
                </a:solidFill>
              </a:rPr>
              <a:t>What makes a good relationship?  What does it look like?  What does it sound like?  Especially think about your relationships now since quarantining and social distancing have become prominent in the current social climate.  Take 5 minutes to list characteristics of relationships you have with anyone in your life.   If you are participating in this training with others, take a couple minutes to share and find any common traits that are on your lists.</a:t>
            </a:r>
            <a:endParaRPr/>
          </a:p>
        </p:txBody>
      </p:sp>
      <p:sp>
        <p:nvSpPr>
          <p:cNvPr id="209" name="Google Shape;20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Twentieth Century"/>
              <a:buNone/>
            </a:pPr>
            <a:r>
              <a:rPr lang="en-US"/>
              <a:t>The list on this slide is a compilation of characteristics of high quality teacher-student relationships.  It is anticipated that some of these characteristics were also on your list of characteristics that describe your strong relationships in general.  This is not a surprise. High quality relationships, regardless of who they are with, share similar traits.</a:t>
            </a:r>
            <a:endParaRPr/>
          </a:p>
        </p:txBody>
      </p:sp>
      <p:sp>
        <p:nvSpPr>
          <p:cNvPr id="217" name="Google Shape;217;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Twentieth Century"/>
              <a:buNone/>
            </a:pPr>
            <a:r>
              <a:rPr lang="en-US"/>
              <a:t>Knowing how important it is to maintain personal connection despite social distancing and distance learning, it is essential for us to identify strategies that help us remain focused on keeping relationships strong in the hybrid/remote learning environment.  The best place to start in generating a list of strategies is by identifying ways in which you build/maintain relationships in the physical classroom.  Once you have that list, decide if a listed strategy can also be easily used in the virtual setting or if it needs to be adapted, or abandoned.  For strategies that aren’t translatable to a virtual environment, think of an alternative given the ways in which you interact with the students.  The PDF linked here is from the Distance Learning Playbook and identifies strategies that can be utilized in the virtual environment to achieve desired connections </a:t>
            </a:r>
            <a:r>
              <a:rPr lang="en-US">
                <a:solidFill>
                  <a:schemeClr val="hlink"/>
                </a:solidFill>
                <a:highlight>
                  <a:srgbClr val="FFFFFF"/>
                </a:highlight>
                <a:uFill>
                  <a:noFill/>
                </a:uFill>
                <a:hlinkClick r:id="rId2"/>
              </a:rPr>
              <a:t>https://resources.corwin.com/sites/default/files/03_note_establish_relationships.pdf</a:t>
            </a:r>
            <a:r>
              <a:rPr lang="en-US"/>
              <a:t>. </a:t>
            </a:r>
            <a:endParaRPr/>
          </a:p>
          <a:p>
            <a:pPr indent="0" lvl="0" marL="0" rtl="0" algn="l">
              <a:spcBef>
                <a:spcPts val="0"/>
              </a:spcBef>
              <a:spcAft>
                <a:spcPts val="0"/>
              </a:spcAft>
              <a:buClr>
                <a:schemeClr val="dk1"/>
              </a:buClr>
              <a:buSzPts val="1200"/>
              <a:buFont typeface="Twentieth Century"/>
              <a:buNone/>
            </a:pPr>
            <a:r>
              <a:t/>
            </a:r>
            <a:endParaRPr/>
          </a:p>
          <a:p>
            <a:pPr indent="0" lvl="0" marL="0" rtl="0" algn="l">
              <a:spcBef>
                <a:spcPts val="0"/>
              </a:spcBef>
              <a:spcAft>
                <a:spcPts val="0"/>
              </a:spcAft>
              <a:buClr>
                <a:schemeClr val="dk1"/>
              </a:buClr>
              <a:buSzPts val="1200"/>
              <a:buFont typeface="Twentieth Century"/>
              <a:buNone/>
            </a:pPr>
            <a:r>
              <a:rPr lang="en-US"/>
              <a:t>An important consideration of this shift in approach to relationships is for students with disabilities. The strategies that a teacher uses to connect (and stay connected) with individual students, like students with disabilities, may not be easily utilized in the hybrid/remote environment.  As a result, think about your students with disabilities and the ways in which you connect with them and support them in their learning.  Do these strategies translate to the virtual environment?  If not, what modifications are to be made?  If it is challenging to generate ideas, reach out to special education teachers, parents, or CSE departments to brainstorm ideas.  </a:t>
            </a:r>
            <a:endParaRPr/>
          </a:p>
          <a:p>
            <a:pPr indent="0" lvl="0" marL="0" rtl="0" algn="l">
              <a:spcBef>
                <a:spcPts val="0"/>
              </a:spcBef>
              <a:spcAft>
                <a:spcPts val="0"/>
              </a:spcAft>
              <a:buClr>
                <a:schemeClr val="dk1"/>
              </a:buClr>
              <a:buSzPts val="1200"/>
              <a:buFont typeface="Twentieth Century"/>
              <a:buNone/>
            </a:pPr>
            <a:r>
              <a:rPr lang="en-US"/>
              <a:t>While working through the next 5 slides, take special consideration for your students with disabilities.  Consider if the strategies will “reach” every student, and if not, think of additions ways in which full reach can be achieved. </a:t>
            </a:r>
            <a:endParaRPr/>
          </a:p>
        </p:txBody>
      </p:sp>
      <p:sp>
        <p:nvSpPr>
          <p:cNvPr id="226" name="Google Shape;226;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Twentieth Century"/>
              <a:buNone/>
            </a:pPr>
            <a:r>
              <a:rPr lang="en-US"/>
              <a:t>This slide and the following 4 slides list strategies that can be used in a hybrid/remote learning environment.  While considering these strategies, think about your students with disabilities.  Will these strategies ensure that you are connecting with all students, or will extensions to strategies need to be considered?  For example, #2 is a strategy that requires collaboration from the entire class to establish etiquette for connecting, learning, and working in a virtual setting.  Just like in the physical classroom, sometimes students (with or without disabilities) need accommodations or modifications to allow for full access to the task at hand (collaborating, communicating, and using an instructional tool to do so) and possibly putting the agreed upon agreements and procedures into practice. The same can be said in the virtual classroom. As a result, when discussing “netiquette,” using a padlet or jamboard, some students may need additional support or direct prompting to speak or contribute in the virtual, collaborative space.  It may even be more appropriate to have them communicate directly to you in a private message if they can’t or won’t contribute on the collaborative task.  </a:t>
            </a:r>
            <a:endParaRPr/>
          </a:p>
          <a:p>
            <a:pPr indent="0" lvl="0" marL="0" rtl="0" algn="l">
              <a:spcBef>
                <a:spcPts val="0"/>
              </a:spcBef>
              <a:spcAft>
                <a:spcPts val="0"/>
              </a:spcAft>
              <a:buClr>
                <a:schemeClr val="dk1"/>
              </a:buClr>
              <a:buSzPts val="1200"/>
              <a:buFont typeface="Twentieth Century"/>
              <a:buNone/>
            </a:pPr>
            <a:r>
              <a:t/>
            </a:r>
            <a:endParaRPr/>
          </a:p>
          <a:p>
            <a:pPr indent="0" lvl="0" marL="0" rtl="0" algn="l">
              <a:spcBef>
                <a:spcPts val="0"/>
              </a:spcBef>
              <a:spcAft>
                <a:spcPts val="0"/>
              </a:spcAft>
              <a:buClr>
                <a:schemeClr val="dk1"/>
              </a:buClr>
              <a:buSzPts val="1200"/>
              <a:buFont typeface="Twentieth Century"/>
              <a:buNone/>
            </a:pPr>
            <a:r>
              <a:rPr lang="en-US"/>
              <a:t>Then, once the list of “netiquette” is completed, consider if any student will need adjustments to be able to follow established norms, agreements, or procedures.  For example, one established procedure could be that all students are to raise their hands before sharing a response so not to all talk at the same time.  This works in the virtual setting when having their camera on or using the “hand raised” option in the video conferencing application.  However, you may have a student who is non-verbal, requires a “heads” up prior to being called on, or acts out if he/she is not called on.  It’s easier to monitor a students’ participation in the physical classroom, but what about in the hybrid/remote environment?  While on video in synchronous lessons, manually move that students’ tile (the tile that actually shows the student) to where it is visible at all times ensuring you are able to monitor them closely in a virtual call.  For the student who needs a “heads up” before calling on them, agree on a signal or sign they can look for (or send a direct message) so they know that they will be called on and they can share their answer without issue. (Examples from a high school social studies teacher and a 5th grade special education teacher).</a:t>
            </a:r>
            <a:endParaRPr/>
          </a:p>
          <a:p>
            <a:pPr indent="0" lvl="0" marL="0" rtl="0" algn="l">
              <a:spcBef>
                <a:spcPts val="0"/>
              </a:spcBef>
              <a:spcAft>
                <a:spcPts val="0"/>
              </a:spcAft>
              <a:buClr>
                <a:schemeClr val="dk1"/>
              </a:buClr>
              <a:buSzPts val="1200"/>
              <a:buFont typeface="Twentieth Century"/>
              <a:buNone/>
            </a:pPr>
            <a:r>
              <a:t/>
            </a:r>
            <a:endParaRPr/>
          </a:p>
          <a:p>
            <a:pPr indent="0" lvl="0" marL="0" rtl="0" algn="l">
              <a:spcBef>
                <a:spcPts val="0"/>
              </a:spcBef>
              <a:spcAft>
                <a:spcPts val="0"/>
              </a:spcAft>
              <a:buClr>
                <a:schemeClr val="dk1"/>
              </a:buClr>
              <a:buSzPts val="1200"/>
              <a:buFont typeface="Twentieth Century"/>
              <a:buNone/>
            </a:pPr>
            <a:r>
              <a:rPr lang="en-US"/>
              <a:t>Taking the time to establish an environment where you, as the teacher, show all students you value them, want to get to know them, and establish a safe learning environment and then further reaching out to individual students to even foster a greater relationship 1:1 will help them feel connected, that they belong, and that they can work with and learn from you.</a:t>
            </a:r>
            <a:endParaRPr/>
          </a:p>
          <a:p>
            <a:pPr indent="0" lvl="0" marL="0" rtl="0" algn="l">
              <a:spcBef>
                <a:spcPts val="0"/>
              </a:spcBef>
              <a:spcAft>
                <a:spcPts val="0"/>
              </a:spcAft>
              <a:buClr>
                <a:schemeClr val="dk1"/>
              </a:buClr>
              <a:buSzPts val="1200"/>
              <a:buFont typeface="Twentieth Century"/>
              <a:buNone/>
            </a:pPr>
            <a:r>
              <a:t/>
            </a:r>
            <a:endParaRPr/>
          </a:p>
          <a:p>
            <a:pPr indent="0" lvl="0" marL="0" rtl="0" algn="l">
              <a:spcBef>
                <a:spcPts val="0"/>
              </a:spcBef>
              <a:spcAft>
                <a:spcPts val="0"/>
              </a:spcAft>
              <a:buClr>
                <a:schemeClr val="dk1"/>
              </a:buClr>
              <a:buSzPts val="1200"/>
              <a:buFont typeface="Twentieth Century"/>
              <a:buNone/>
            </a:pPr>
            <a:r>
              <a:rPr lang="en-US"/>
              <a:t>Note the green circled “4” and purple circled “6” in the corner indicating that the strategies on this slide and the next 4 slides align with core principles “4” (</a:t>
            </a:r>
            <a:r>
              <a:rPr lang="en-US">
                <a:solidFill>
                  <a:schemeClr val="dk1"/>
                </a:solidFill>
              </a:rPr>
              <a:t>research-based instructional teaching and learning strategies and supports for students with disabilities) and “6” (Schools provide high-quality inclusive programs and activities) of the Blueprint.</a:t>
            </a:r>
            <a:endParaRPr>
              <a:solidFill>
                <a:srgbClr val="FF0000"/>
              </a:solidFill>
            </a:endParaRPr>
          </a:p>
        </p:txBody>
      </p:sp>
      <p:sp>
        <p:nvSpPr>
          <p:cNvPr id="233" name="Google Shape;23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chemeClr val="dk1"/>
                </a:solidFill>
              </a:rPr>
              <a:t>Need more ideas?  CASEL has developed a Social Emotional Learning Practices Playbook: </a:t>
            </a:r>
            <a:r>
              <a:rPr lang="en-US" u="sng">
                <a:solidFill>
                  <a:schemeClr val="hlink"/>
                </a:solidFill>
                <a:hlinkClick r:id="rId2"/>
              </a:rPr>
              <a:t>https://schoolguide.casel.org/uploads/2018/12/CASEL_SEL-3-Signature-Practices-Playbook-V3.pdf</a:t>
            </a:r>
            <a:r>
              <a:rPr lang="en-US">
                <a:solidFill>
                  <a:schemeClr val="dk1"/>
                </a:solidFill>
              </a:rPr>
              <a:t> and the CEEDAR Center has developed a brief </a:t>
            </a:r>
            <a:r>
              <a:rPr b="1" lang="en-US">
                <a:solidFill>
                  <a:schemeClr val="dk1"/>
                </a:solidFill>
                <a:latin typeface="Roboto"/>
                <a:ea typeface="Roboto"/>
                <a:cs typeface="Roboto"/>
                <a:sym typeface="Roboto"/>
              </a:rPr>
              <a:t>Removing Barriers to Effective Distance Learning by Applying the High-Leverage Practices.  </a:t>
            </a:r>
            <a:r>
              <a:rPr lang="en-US">
                <a:solidFill>
                  <a:schemeClr val="dk1"/>
                </a:solidFill>
                <a:latin typeface="Roboto"/>
                <a:ea typeface="Roboto"/>
                <a:cs typeface="Roboto"/>
                <a:sym typeface="Roboto"/>
              </a:rPr>
              <a:t>See Barrier #2: Ensuring students feel connected and that their social and emotional needs are addressed at </a:t>
            </a:r>
            <a:r>
              <a:rPr lang="en-US" u="sng">
                <a:solidFill>
                  <a:schemeClr val="hlink"/>
                </a:solidFill>
                <a:latin typeface="Roboto"/>
                <a:ea typeface="Roboto"/>
                <a:cs typeface="Roboto"/>
                <a:sym typeface="Roboto"/>
                <a:hlinkClick r:id="rId3"/>
              </a:rPr>
              <a:t>https://ceedar.education.ufl.edu/wp-content/uploads/2020/10/CEEDER-Leveraging-508.pdf</a:t>
            </a:r>
            <a:endParaRPr>
              <a:solidFill>
                <a:schemeClr val="dk1"/>
              </a:solidFill>
              <a:latin typeface="Roboto"/>
              <a:ea typeface="Roboto"/>
              <a:cs typeface="Roboto"/>
              <a:sym typeface="Roboto"/>
            </a:endParaRPr>
          </a:p>
        </p:txBody>
      </p:sp>
      <p:sp>
        <p:nvSpPr>
          <p:cNvPr id="251" name="Google Shape;251;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Twentieth Century"/>
              <a:buNone/>
            </a:pPr>
            <a:r>
              <a:rPr lang="en-US"/>
              <a:t>All these strategies can be found at </a:t>
            </a:r>
            <a:r>
              <a:rPr lang="en-US" u="sng">
                <a:solidFill>
                  <a:schemeClr val="hlink"/>
                </a:solidFill>
                <a:hlinkClick r:id="rId2"/>
              </a:rPr>
              <a:t>www.teachtrainlove.com</a:t>
            </a:r>
            <a:r>
              <a:rPr lang="en-US"/>
              <a:t>.  Learn more about one particular 6th grade teacher’s quest to maintain relationships with her 70 students after having to transition from in-person to online learning </a:t>
            </a:r>
            <a:r>
              <a:rPr lang="en-US" u="sng">
                <a:solidFill>
                  <a:schemeClr val="hlink"/>
                </a:solidFill>
                <a:hlinkClick r:id="rId3"/>
              </a:rPr>
              <a:t>https://www.kqed.org/mindshift/52413/how-teachers-designed-a-school-centered-on-caring-relationships</a:t>
            </a:r>
            <a:r>
              <a:rPr lang="en-US"/>
              <a:t> </a:t>
            </a:r>
            <a:endParaRPr/>
          </a:p>
        </p:txBody>
      </p:sp>
      <p:sp>
        <p:nvSpPr>
          <p:cNvPr id="260" name="Google Shape;260;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Twentieth Century"/>
              <a:buNone/>
            </a:pPr>
            <a:r>
              <a:rPr lang="en-US"/>
              <a:t>The content in this presentation is focused on teaching in a remote/hybrid learning environment, but the concepts are applicable across any type of learning environment.   </a:t>
            </a:r>
            <a:endParaRPr/>
          </a:p>
          <a:p>
            <a:pPr indent="0" lvl="0" marL="0" rtl="0" algn="l">
              <a:spcBef>
                <a:spcPts val="0"/>
              </a:spcBef>
              <a:spcAft>
                <a:spcPts val="0"/>
              </a:spcAft>
              <a:buClr>
                <a:schemeClr val="dk1"/>
              </a:buClr>
              <a:buSzPts val="1200"/>
              <a:buFont typeface="Twentieth Century"/>
              <a:buNone/>
            </a:pPr>
            <a:r>
              <a:rPr lang="en-US"/>
              <a:t>We extend focus and consideration to students with disabilities as much as possible throughout.  </a:t>
            </a:r>
            <a:r>
              <a:rPr lang="en-US">
                <a:solidFill>
                  <a:schemeClr val="dk1"/>
                </a:solidFill>
              </a:rPr>
              <a:t>As best practice in any learning environment, our learning outcomes are measurable with expectation of the participant to acquire new knowledge or enhance current knowledge and put into practice what has been learned. </a:t>
            </a:r>
            <a:endParaRPr/>
          </a:p>
        </p:txBody>
      </p:sp>
      <p:sp>
        <p:nvSpPr>
          <p:cNvPr id="100" name="Google Shape;10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Twentieth Century"/>
              <a:buNone/>
            </a:pPr>
            <a:r>
              <a:rPr lang="en-US"/>
              <a:t>It is often much easier, especially in a hybrid/remote learning environment to build relationships with the entire class in general, instead of on individual basis.  But, we know how important it is for individual relationships to be fostered as well.  This slide offers a couple of strategies for connecting on an individual basis as well as a link to an article where a high school teacher shares his strategy for connecting with each of his students.  The link is also here: </a:t>
            </a:r>
            <a:r>
              <a:rPr lang="en-US" u="sng">
                <a:solidFill>
                  <a:schemeClr val="hlink"/>
                </a:solidFill>
                <a:hlinkClick r:id="rId2"/>
              </a:rPr>
              <a:t>https://www.cultofpedagogy.com/genuine-connection-online/</a:t>
            </a:r>
            <a:endParaRPr/>
          </a:p>
        </p:txBody>
      </p:sp>
      <p:sp>
        <p:nvSpPr>
          <p:cNvPr id="269" name="Google Shape;269;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wentieth Century"/>
              <a:buNone/>
            </a:pPr>
            <a:r>
              <a:rPr lang="en-US"/>
              <a:t>Within the in-person classroom there are many opportunities for “touch points” or small personal interactions that you have with your students.  Examples of this could be asking them how their basketball game went the night before, inquiring about something they are learning in a different class, or noticing something is “off” today.  Seeing students through a screen or on a rotating basis can reduce the amount of opportunities for keeping the human connection but it is not impossible.  Seek opportunities to connect with kids one on one.  Use individual breakout rooms, pull them into the hall, send a private message.   If you notice out of the ordinary behavior reach out directly, just like you would in the in-person classroom. Yes, it could just be zoom fatigue or a bad connection but it also could be something deeper.</a:t>
            </a:r>
            <a:endParaRPr/>
          </a:p>
        </p:txBody>
      </p:sp>
      <p:sp>
        <p:nvSpPr>
          <p:cNvPr id="278" name="Google Shape;278;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Twentieth Century"/>
              <a:buNone/>
            </a:pPr>
            <a:r>
              <a:rPr lang="en-US"/>
              <a:t>This and the next slide provide additional ideas for fostering relationships with individual students, especially students with disabilities.  Both the green circled “4” and purple circled “6” are displayed on this slide because they align with core principles “4” and “6” from the Blueprint.  These suggestions are either based in research, result in a more inclusive learning environment, or both!.  </a:t>
            </a:r>
            <a:endParaRPr/>
          </a:p>
          <a:p>
            <a:pPr indent="0" lvl="0" marL="0" rtl="0" algn="l">
              <a:spcBef>
                <a:spcPts val="0"/>
              </a:spcBef>
              <a:spcAft>
                <a:spcPts val="0"/>
              </a:spcAft>
              <a:buClr>
                <a:schemeClr val="dk1"/>
              </a:buClr>
              <a:buSzPts val="1200"/>
              <a:buFont typeface="Twentieth Century"/>
              <a:buNone/>
            </a:pPr>
            <a:r>
              <a:rPr lang="en-US"/>
              <a:t>For more information about the UDL Framework for planning, please see:</a:t>
            </a:r>
            <a:r>
              <a:rPr lang="en-US" u="sng">
                <a:solidFill>
                  <a:schemeClr val="hlink"/>
                </a:solidFill>
                <a:hlinkClick r:id="rId2"/>
              </a:rPr>
              <a:t>https://udlguidelines.cast.org/</a:t>
            </a:r>
            <a:r>
              <a:rPr lang="en-US"/>
              <a:t> </a:t>
            </a:r>
            <a:endParaRPr/>
          </a:p>
        </p:txBody>
      </p:sp>
      <p:sp>
        <p:nvSpPr>
          <p:cNvPr id="285" name="Google Shape;285;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wentieth Century"/>
              <a:buNone/>
            </a:pPr>
            <a:r>
              <a:rPr lang="en-US"/>
              <a:t>For more information about high leverage practices and overcoming barriers in the remote learning setting, visit </a:t>
            </a:r>
            <a:r>
              <a:rPr lang="en-US" u="sng">
                <a:solidFill>
                  <a:schemeClr val="hlink"/>
                </a:solidFill>
                <a:hlinkClick r:id="rId2"/>
              </a:rPr>
              <a:t>https://ceedar.education.ufl.edu/wp-content/uploads/2020/10/CEEDER-Leveraging-508.pdf</a:t>
            </a:r>
            <a:r>
              <a:rPr lang="en-US"/>
              <a:t> or https://highleveragepractices.org/about-hlps</a:t>
            </a:r>
            <a:endParaRPr/>
          </a:p>
        </p:txBody>
      </p:sp>
      <p:sp>
        <p:nvSpPr>
          <p:cNvPr id="294" name="Google Shape;294;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wentieth Century"/>
              <a:buNone/>
            </a:pPr>
            <a:r>
              <a:rPr lang="en-US"/>
              <a:t>At this point, open the Fine Tuning Planning Chart and work in the middle section of the page.  Because creating and fostering relationships is a marathon not a sprint, there is space for you to consider strategies to use at specific places leading up to and throughout the school year.  </a:t>
            </a:r>
            <a:endParaRPr/>
          </a:p>
          <a:p>
            <a:pPr indent="0" lvl="0" marL="0" rtl="0" algn="l">
              <a:spcBef>
                <a:spcPts val="0"/>
              </a:spcBef>
              <a:spcAft>
                <a:spcPts val="0"/>
              </a:spcAft>
              <a:buNone/>
            </a:pPr>
            <a:r>
              <a:t/>
            </a:r>
            <a:endParaRPr/>
          </a:p>
        </p:txBody>
      </p:sp>
      <p:sp>
        <p:nvSpPr>
          <p:cNvPr id="304" name="Google Shape;304;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wentieth Century"/>
              <a:buNone/>
            </a:pPr>
            <a:r>
              <a:rPr lang="en-US"/>
              <a:t>NEW SECTION: This section focuses on fostering relationships with students’ families in the hybrid/remote learning environment.</a:t>
            </a:r>
            <a:endParaRPr/>
          </a:p>
        </p:txBody>
      </p:sp>
      <p:sp>
        <p:nvSpPr>
          <p:cNvPr id="313" name="Google Shape;313;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Roboto"/>
              <a:buNone/>
            </a:pPr>
            <a:r>
              <a:rPr lang="en-US" sz="1200">
                <a:solidFill>
                  <a:schemeClr val="dk1"/>
                </a:solidFill>
                <a:latin typeface="Roboto"/>
                <a:ea typeface="Roboto"/>
                <a:cs typeface="Roboto"/>
                <a:sym typeface="Roboto"/>
              </a:rPr>
              <a:t>By teaching in a hybrid/remote classroom, a teacher is having to enter into their students’ homes, albeit through a device screen. Regardless, because of this,, families are having to accept this presence but they also need to feel secure with this situation or they may not willingly support their students’ work and success.   Moreover, parents/guardians are concerned their children are not getting what they need.  </a:t>
            </a:r>
            <a:r>
              <a:rPr lang="en-US" sz="1200">
                <a:latin typeface="Roboto"/>
                <a:ea typeface="Roboto"/>
                <a:cs typeface="Roboto"/>
                <a:sym typeface="Roboto"/>
              </a:rPr>
              <a:t>Teacher and family partnerships are more important now than ever.  Everyone needs to feel on the same “side” when it comes to knowing and acting on what’s best for the students.</a:t>
            </a:r>
            <a:endParaRPr/>
          </a:p>
          <a:p>
            <a:pPr indent="0" lvl="0" marL="0" rtl="0" algn="l">
              <a:spcBef>
                <a:spcPts val="0"/>
              </a:spcBef>
              <a:spcAft>
                <a:spcPts val="0"/>
              </a:spcAft>
              <a:buClr>
                <a:schemeClr val="dk1"/>
              </a:buClr>
              <a:buSzPts val="1200"/>
              <a:buFont typeface="Roboto"/>
              <a:buNone/>
            </a:pPr>
            <a:r>
              <a:rPr lang="en-US" sz="1200">
                <a:latin typeface="Roboto"/>
                <a:ea typeface="Roboto"/>
                <a:cs typeface="Roboto"/>
                <a:sym typeface="Roboto"/>
              </a:rPr>
              <a:t>Note the orange circled “2” in the corner of the slide indicating alignment to core principle “2” of the Blueprint, “</a:t>
            </a:r>
            <a:r>
              <a:rPr lang="en-US">
                <a:solidFill>
                  <a:schemeClr val="dk1"/>
                </a:solidFill>
              </a:rPr>
              <a:t>Parents, and other family members, are engaged as meaningful partners in the special education process and the education of their child.”</a:t>
            </a:r>
            <a:endParaRPr/>
          </a:p>
          <a:p>
            <a:pPr indent="0" lvl="0" marL="0" rtl="0" algn="l">
              <a:spcBef>
                <a:spcPts val="0"/>
              </a:spcBef>
              <a:spcAft>
                <a:spcPts val="0"/>
              </a:spcAft>
              <a:buClr>
                <a:schemeClr val="dk1"/>
              </a:buClr>
              <a:buSzPts val="1200"/>
              <a:buFont typeface="Twentieth Century"/>
              <a:buNone/>
            </a:pPr>
            <a:r>
              <a:rPr lang="en-US">
                <a:solidFill>
                  <a:schemeClr val="dk1"/>
                </a:solidFill>
              </a:rPr>
              <a:t>For more information about the importance of partnering with families, visit: </a:t>
            </a:r>
            <a:r>
              <a:rPr lang="en-US" sz="1800" u="sng">
                <a:solidFill>
                  <a:schemeClr val="hlink"/>
                </a:solidFill>
                <a:hlinkClick r:id="rId2"/>
              </a:rPr>
              <a:t>https://youtu.be/RrJlhu0y3Lc</a:t>
            </a:r>
            <a:endParaRPr sz="1800" u="sng">
              <a:solidFill>
                <a:schemeClr val="hlink"/>
              </a:solidFill>
            </a:endParaRPr>
          </a:p>
        </p:txBody>
      </p:sp>
      <p:sp>
        <p:nvSpPr>
          <p:cNvPr id="319" name="Google Shape;319;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Twentieth Century"/>
              <a:buNone/>
            </a:pPr>
            <a:r>
              <a:rPr lang="en-US"/>
              <a:t>Establishing and sustaining relationships with students’ families can be challenging in the physical classroom, let alone the hybrid/remote classroom.  But, it can be done!  Open communication and partnering with families during hybrid/remote learning are so important. This slide displays links to some articles to get you thinking about ways in which to further foster relationships with your students’ families.  Partnering with families is a core principle of the Blueprint for Improved Results for Students with Disabilities: </a:t>
            </a:r>
            <a:r>
              <a:rPr lang="en-US">
                <a:solidFill>
                  <a:schemeClr val="dk1"/>
                </a:solidFill>
              </a:rPr>
              <a:t>2- “Parents, and other family members, are engaged as meaningful partners in the special education process and the education of their child.”</a:t>
            </a:r>
            <a:endParaRPr/>
          </a:p>
          <a:p>
            <a:pPr indent="0" lvl="0" marL="0" rtl="0" algn="l">
              <a:spcBef>
                <a:spcPts val="0"/>
              </a:spcBef>
              <a:spcAft>
                <a:spcPts val="0"/>
              </a:spcAft>
              <a:buClr>
                <a:schemeClr val="dk1"/>
              </a:buClr>
              <a:buSzPts val="1200"/>
              <a:buFont typeface="Twentieth Century"/>
              <a:buNone/>
            </a:pPr>
            <a:r>
              <a:rPr lang="en-US">
                <a:solidFill>
                  <a:schemeClr val="dk1"/>
                </a:solidFill>
              </a:rPr>
              <a:t>See the CEEDAR Center’s brief: </a:t>
            </a:r>
            <a:r>
              <a:rPr b="1" lang="en-US">
                <a:solidFill>
                  <a:schemeClr val="dk1"/>
                </a:solidFill>
                <a:latin typeface="Roboto"/>
                <a:ea typeface="Roboto"/>
                <a:cs typeface="Roboto"/>
                <a:sym typeface="Roboto"/>
              </a:rPr>
              <a:t>Removing Barriers to Effective Distance Learning by Applying the High-Leverage Practices. </a:t>
            </a:r>
            <a:r>
              <a:rPr lang="en-US">
                <a:solidFill>
                  <a:schemeClr val="dk1"/>
                </a:solidFill>
                <a:latin typeface="Roboto"/>
                <a:ea typeface="Roboto"/>
                <a:cs typeface="Roboto"/>
                <a:sym typeface="Roboto"/>
              </a:rPr>
              <a:t> Barrier #6 focuses on Facilitating Parent Engagement at </a:t>
            </a:r>
            <a:r>
              <a:rPr lang="en-US" u="sng">
                <a:solidFill>
                  <a:schemeClr val="hlink"/>
                </a:solidFill>
                <a:latin typeface="Roboto"/>
                <a:ea typeface="Roboto"/>
                <a:cs typeface="Roboto"/>
                <a:sym typeface="Roboto"/>
                <a:hlinkClick r:id="rId2"/>
              </a:rPr>
              <a:t>https://ceedar.education.ufl.edu/wp-content/uploads/2020/10/CEEDER-Leveraging-508.pdf</a:t>
            </a:r>
            <a:endParaRPr>
              <a:solidFill>
                <a:schemeClr val="dk1"/>
              </a:solidFill>
              <a:latin typeface="Roboto"/>
              <a:ea typeface="Roboto"/>
              <a:cs typeface="Roboto"/>
              <a:sym typeface="Roboto"/>
            </a:endParaRPr>
          </a:p>
        </p:txBody>
      </p:sp>
      <p:sp>
        <p:nvSpPr>
          <p:cNvPr id="327" name="Google Shape;327;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wentieth Century"/>
              <a:buNone/>
            </a:pPr>
            <a:r>
              <a:rPr lang="en-US"/>
              <a:t>This slide includes examples collected directly from the field for how faculty and staff are building relationships with families.  Note the orange circled “2” referencing the Blueprint’s core principle #2:</a:t>
            </a:r>
            <a:r>
              <a:rPr lang="en-US">
                <a:solidFill>
                  <a:schemeClr val="dk1"/>
                </a:solidFill>
              </a:rPr>
              <a:t> Parents, and other family members, are engaged as meaningful partners in the special education process and the education of their child.</a:t>
            </a:r>
            <a:endParaRPr/>
          </a:p>
        </p:txBody>
      </p:sp>
      <p:sp>
        <p:nvSpPr>
          <p:cNvPr id="336" name="Google Shape;336;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wentieth Century"/>
              <a:buNone/>
            </a:pPr>
            <a:r>
              <a:rPr lang="en-US">
                <a:solidFill>
                  <a:schemeClr val="dk1"/>
                </a:solidFill>
              </a:rPr>
              <a:t>At this point, open the Fine Tuning Planning Chart and work in the middle section of the page.  Because creating and fostering relationships is a marathon not a sprint, there is space for you to consider strategies to use at specific places leading up to and throughout the school year.  </a:t>
            </a:r>
            <a:endParaRPr/>
          </a:p>
          <a:p>
            <a:pPr indent="0" lvl="0" marL="0" rtl="0" algn="l">
              <a:spcBef>
                <a:spcPts val="0"/>
              </a:spcBef>
              <a:spcAft>
                <a:spcPts val="0"/>
              </a:spcAft>
              <a:buNone/>
            </a:pPr>
            <a:r>
              <a:t/>
            </a:r>
            <a:endParaRPr/>
          </a:p>
        </p:txBody>
      </p:sp>
      <p:sp>
        <p:nvSpPr>
          <p:cNvPr id="346" name="Google Shape;346;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Twentieth Century"/>
              <a:buNone/>
            </a:pPr>
            <a:r>
              <a:rPr lang="en-US"/>
              <a:t>We proceed through this presentation answering the questions listed in this agenda with research-based content and New York State teacher experiences; there is space provided for participants to consider their own perspective and reflect on their own teaching in the context of the topic at hand.  If you are working through this presentation at the start of the school year, there is opportunity for you to think about the year ahead and plan.  If you are working through this presentation while school is already in session, you are offered opportunities to reflect and potentially adapt your current perspective and practices. </a:t>
            </a:r>
            <a:endParaRPr/>
          </a:p>
          <a:p>
            <a:pPr indent="0" lvl="0" marL="0" rtl="0" algn="l">
              <a:spcBef>
                <a:spcPts val="0"/>
              </a:spcBef>
              <a:spcAft>
                <a:spcPts val="0"/>
              </a:spcAft>
              <a:buClr>
                <a:schemeClr val="dk1"/>
              </a:buClr>
              <a:buSzPts val="1200"/>
              <a:buFont typeface="Twentieth Century"/>
              <a:buNone/>
            </a:pPr>
            <a:r>
              <a:rPr lang="en-US"/>
              <a:t>Notice again that particular emphasis has been placed on considerations for students with disabilities, but we should also always consider other student populations such as English Language or Multilingual Learners as well.  </a:t>
            </a:r>
            <a:endParaRPr/>
          </a:p>
        </p:txBody>
      </p:sp>
      <p:sp>
        <p:nvSpPr>
          <p:cNvPr id="108" name="Google Shape;10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wentieth Century"/>
              <a:buNone/>
            </a:pPr>
            <a:r>
              <a:rPr lang="en-US"/>
              <a:t>New section: This section looks at how teacher credibility and trust help in building relationships with students and families.</a:t>
            </a:r>
            <a:endParaRPr/>
          </a:p>
        </p:txBody>
      </p:sp>
      <p:sp>
        <p:nvSpPr>
          <p:cNvPr id="355" name="Google Shape;355;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Twentieth Century"/>
              <a:buNone/>
            </a:pPr>
            <a:r>
              <a:rPr lang="en-US"/>
              <a:t>Like in slide 11, teacher credibility is also a factor that has been proven in many studies to have a direct effect on student learning and achievement (+.90).  To learn more about boosting teacher credibility, see this article in ASCD Educational Leadership magazine: </a:t>
            </a:r>
            <a:r>
              <a:rPr lang="en-US" u="sng">
                <a:solidFill>
                  <a:schemeClr val="hlink"/>
                </a:solidFill>
                <a:hlinkClick r:id="rId2"/>
              </a:rPr>
              <a:t>http://www.ascd.org/publications/educational-leadership/sept18/vol76/num01/Boosting-Your-Teacher-Credibility.aspx</a:t>
            </a:r>
            <a:endParaRPr/>
          </a:p>
        </p:txBody>
      </p:sp>
      <p:sp>
        <p:nvSpPr>
          <p:cNvPr id="361" name="Google Shape;361;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Twentieth Century"/>
              <a:buNone/>
            </a:pPr>
            <a:r>
              <a:rPr lang="en-US"/>
              <a:t>Trust is a highly valued action and a word that is used often, but there are many aspects of trust that must be developed in the classroom and when working with students and families.  This slide and the next define the 5 different aspects of trust and provide examples for actions taken in the classroom.  To learn more about the 5 aspects of trust, access the full PDF article: </a:t>
            </a:r>
            <a:r>
              <a:rPr lang="en-US" sz="1600" u="sng">
                <a:solidFill>
                  <a:schemeClr val="hlink"/>
                </a:solidFill>
                <a:highlight>
                  <a:schemeClr val="lt1"/>
                </a:highlight>
                <a:latin typeface="Roboto"/>
                <a:ea typeface="Roboto"/>
                <a:cs typeface="Roboto"/>
                <a:sym typeface="Roboto"/>
                <a:hlinkClick r:id="rId2"/>
              </a:rPr>
              <a:t>Five Faces of Trust: An Empirical Confirmation in Urban Elementary Schools</a:t>
            </a:r>
            <a:r>
              <a:rPr lang="en-US" sz="1600">
                <a:solidFill>
                  <a:srgbClr val="1C4587"/>
                </a:solidFill>
                <a:highlight>
                  <a:schemeClr val="lt1"/>
                </a:highlight>
                <a:latin typeface="Roboto"/>
                <a:ea typeface="Roboto"/>
                <a:cs typeface="Roboto"/>
                <a:sym typeface="Roboto"/>
              </a:rPr>
              <a:t>- W. Hoy and M. Tschannen-Moran</a:t>
            </a:r>
            <a:endParaRPr/>
          </a:p>
        </p:txBody>
      </p:sp>
      <p:sp>
        <p:nvSpPr>
          <p:cNvPr id="372" name="Google Shape;372;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wentieth Century"/>
              <a:buNone/>
            </a:pPr>
            <a:r>
              <a:rPr lang="en-US"/>
              <a:t>This slide lists considerations to be made in regards to teacher credibility and trust when working with students with disabilities and their families. </a:t>
            </a:r>
            <a:endParaRPr/>
          </a:p>
        </p:txBody>
      </p:sp>
      <p:sp>
        <p:nvSpPr>
          <p:cNvPr id="400" name="Google Shape;400;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wentieth Century"/>
              <a:buNone/>
            </a:pPr>
            <a:r>
              <a:rPr lang="en-US"/>
              <a:t>At this point, open the Fine Tuning Planning Chart and work in the middle section of the page.  Because creating and fostering credibility and trust is a marathon not a sprint, there is space for you to consider strategies to use at specific places leading up to and throughout the school year.</a:t>
            </a:r>
            <a:endParaRPr/>
          </a:p>
        </p:txBody>
      </p:sp>
      <p:sp>
        <p:nvSpPr>
          <p:cNvPr id="409" name="Google Shape;409;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wentieth Century"/>
              <a:buNone/>
            </a:pPr>
            <a:r>
              <a:rPr lang="en-US"/>
              <a:t>FINAL SECTION: Closure  - an important part of learning regardless of environment and situation.  In this section, we address receiving feedback about relationships from students and then wrap up  reviewing the learning outcomes from the day, and finally offer time for reflecting on the learning during this session and committing to action as a result of the learning. </a:t>
            </a:r>
            <a:endParaRPr/>
          </a:p>
        </p:txBody>
      </p:sp>
      <p:sp>
        <p:nvSpPr>
          <p:cNvPr id="418" name="Google Shape;418;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3" name="Google Shape;423;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Twentieth Century"/>
              <a:buNone/>
            </a:pPr>
            <a:r>
              <a:rPr lang="en-US"/>
              <a:t>Is your “read” on your hybrid/remote classroom on point?  Do you really know how students are feeling about their place in the learning environment?  If not, seek feedback from students (and families, too!) about the classroom culture.  Do they feel connected?  Do they feel valued and that they belong?  Check in frequently with your students.  You will learn more about your students, improve your craft as a teacher, and empower your students to invest in a classroom that invests in them.  Note the green circled “4” on the slide. Ensuring access to a classroom that students feel a part of and receive feedback aligns well with the need to</a:t>
            </a:r>
            <a:r>
              <a:rPr lang="en-US">
                <a:solidFill>
                  <a:schemeClr val="dk1"/>
                </a:solidFill>
              </a:rPr>
              <a:t> provide research-based instructional teaching and learning strategies and supports for students with disabilities. For instance, establishing a consistent, organized, and respectful learning environment is High Leverage Practice (HLP) #7. Gathering feedback from your students can help to identify whether your virtual and in-person classroom is meeting this goal.</a:t>
            </a:r>
            <a:endParaRPr/>
          </a:p>
        </p:txBody>
      </p:sp>
      <p:sp>
        <p:nvSpPr>
          <p:cNvPr id="424" name="Google Shape;424;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0" name="Google Shape;430;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wentieth Century"/>
              <a:buNone/>
            </a:pPr>
            <a:r>
              <a:rPr lang="en-US"/>
              <a:t>Receiving feedback can be anonymous or not.  Students may feel more comfortable giving honest feedback if they don’t have to include their name, but make sure you give them the option.  This will help reinforce trust and credibility with your students and families because you can acknowledge feedback through your responding actions; and it may also be necessary to follow up on some feedback for clarification..  Some of the strategies on the slide lend themselves to anonymous feedback, but regardless of the mode of collecting feedback, establish norms and expectations around providing and receiving feedback.  </a:t>
            </a:r>
            <a:endParaRPr/>
          </a:p>
        </p:txBody>
      </p:sp>
      <p:sp>
        <p:nvSpPr>
          <p:cNvPr id="431" name="Google Shape;431;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9" name="Google Shape;439;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Twentieth Century"/>
              <a:buNone/>
            </a:pPr>
            <a:r>
              <a:rPr lang="en-US"/>
              <a:t>Let’s review the expected learning from this presentation. Like in Part 1, the content is applicable to any type of learning environment - we all know relationships in the classroom (physical or virtual) are immensely important.. However, particular focus has been placed on how to create, build, and sustain relationships in a hybrid/remote learning environment as well as trust and credibility within these relationships.  We know the emotional toll the pandemic has taken on educators, students, and families, which only further reinforces the need to stay connected with students and their families. </a:t>
            </a:r>
            <a:endParaRPr>
              <a:solidFill>
                <a:schemeClr val="dk1"/>
              </a:solidFill>
            </a:endParaRPr>
          </a:p>
          <a:p>
            <a:pPr indent="0" lvl="0" marL="0" rtl="0" algn="l">
              <a:spcBef>
                <a:spcPts val="0"/>
              </a:spcBef>
              <a:spcAft>
                <a:spcPts val="0"/>
              </a:spcAft>
              <a:buClr>
                <a:schemeClr val="dk1"/>
              </a:buClr>
              <a:buSzPts val="1200"/>
              <a:buFont typeface="Twentieth Century"/>
              <a:buNone/>
            </a:pPr>
            <a:r>
              <a:t/>
            </a:r>
            <a:endParaRPr/>
          </a:p>
          <a:p>
            <a:pPr indent="0" lvl="0" marL="0" rtl="0" algn="l">
              <a:spcBef>
                <a:spcPts val="0"/>
              </a:spcBef>
              <a:spcAft>
                <a:spcPts val="0"/>
              </a:spcAft>
              <a:buNone/>
            </a:pPr>
            <a:r>
              <a:t/>
            </a:r>
            <a:endParaRPr/>
          </a:p>
        </p:txBody>
      </p:sp>
      <p:sp>
        <p:nvSpPr>
          <p:cNvPr id="440" name="Google Shape;440;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chemeClr val="dk1"/>
                </a:solidFill>
              </a:rPr>
              <a:t>New York State Education Department’s office of Special Education released the Blueprint for Improved results for Students with disabilities in November of 2015.  This document focuses on seven research- and evidence-based core principles and practices for all students with disabilities. Improving results for students with disabilities requires a renewed focus on these core principles.  Therefore, we have explicitly linked the content in this presentation to some of the appropriate principles in the Blueprint rei forcing that these essential practices are effective for improving results for all students in general, but also for students with disabilities.  </a:t>
            </a:r>
            <a:endParaRPr/>
          </a:p>
          <a:p>
            <a:pPr indent="0" lvl="0" marL="0" rtl="0" algn="l">
              <a:spcBef>
                <a:spcPts val="0"/>
              </a:spcBef>
              <a:spcAft>
                <a:spcPts val="0"/>
              </a:spcAft>
              <a:buClr>
                <a:schemeClr val="dk1"/>
              </a:buClr>
              <a:buSzPts val="1200"/>
              <a:buFont typeface="Twentieth Century"/>
              <a:buNone/>
            </a:pPr>
            <a:r>
              <a:rPr lang="en-US"/>
              <a:t>The Blueprint for Improved Results for Students with Disabilities:</a:t>
            </a:r>
            <a:endParaRPr/>
          </a:p>
          <a:p>
            <a:pPr indent="0" lvl="0" marL="0" rtl="0" algn="l">
              <a:spcBef>
                <a:spcPts val="0"/>
              </a:spcBef>
              <a:spcAft>
                <a:spcPts val="0"/>
              </a:spcAft>
              <a:buClr>
                <a:schemeClr val="dk1"/>
              </a:buClr>
              <a:buSzPts val="1200"/>
              <a:buFont typeface="Twentieth Century"/>
              <a:buNone/>
            </a:pPr>
            <a:r>
              <a:rPr lang="en-US"/>
              <a:t>1- Students engage in self-advocacy and are involved in determining their own educational goals and plan.</a:t>
            </a:r>
            <a:endParaRPr/>
          </a:p>
          <a:p>
            <a:pPr indent="0" lvl="0" marL="0" rtl="0" algn="l">
              <a:spcBef>
                <a:spcPts val="0"/>
              </a:spcBef>
              <a:spcAft>
                <a:spcPts val="0"/>
              </a:spcAft>
              <a:buClr>
                <a:schemeClr val="dk1"/>
              </a:buClr>
              <a:buSzPts val="1200"/>
              <a:buFont typeface="Twentieth Century"/>
              <a:buNone/>
            </a:pPr>
            <a:r>
              <a:rPr lang="en-US"/>
              <a:t>2- Parents, and other family members, are engaged as meaningful partners in the special education process and the education of their child.</a:t>
            </a:r>
            <a:endParaRPr/>
          </a:p>
          <a:p>
            <a:pPr indent="0" lvl="0" marL="0" rtl="0" algn="l">
              <a:spcBef>
                <a:spcPts val="0"/>
              </a:spcBef>
              <a:spcAft>
                <a:spcPts val="0"/>
              </a:spcAft>
              <a:buClr>
                <a:schemeClr val="dk1"/>
              </a:buClr>
              <a:buSzPts val="1200"/>
              <a:buFont typeface="Twentieth Century"/>
              <a:buNone/>
            </a:pPr>
            <a:r>
              <a:rPr lang="en-US"/>
              <a:t>3- Teachers design, provide, and assess the effectiveness of specially-designed instruction to provide students with disabilities with access to participate and progress in the general education curriculum.</a:t>
            </a:r>
            <a:endParaRPr/>
          </a:p>
          <a:p>
            <a:pPr indent="0" lvl="0" marL="0" rtl="0" algn="l">
              <a:spcBef>
                <a:spcPts val="0"/>
              </a:spcBef>
              <a:spcAft>
                <a:spcPts val="0"/>
              </a:spcAft>
              <a:buClr>
                <a:schemeClr val="dk1"/>
              </a:buClr>
              <a:buSzPts val="1200"/>
              <a:buFont typeface="Twentieth Century"/>
              <a:buNone/>
            </a:pPr>
            <a:r>
              <a:rPr lang="en-US"/>
              <a:t>4- Teachers provide research-based instructional teaching and learning strategies and supports for students with disabilities.</a:t>
            </a:r>
            <a:endParaRPr/>
          </a:p>
          <a:p>
            <a:pPr indent="0" lvl="0" marL="0" rtl="0" algn="l">
              <a:spcBef>
                <a:spcPts val="0"/>
              </a:spcBef>
              <a:spcAft>
                <a:spcPts val="0"/>
              </a:spcAft>
              <a:buClr>
                <a:schemeClr val="dk1"/>
              </a:buClr>
              <a:buSzPts val="1200"/>
              <a:buFont typeface="Twentieth Century"/>
              <a:buNone/>
            </a:pPr>
            <a:r>
              <a:rPr lang="en-US"/>
              <a:t>5- Schools provide multi-tiered systems of behavioral and academic support.</a:t>
            </a:r>
            <a:endParaRPr/>
          </a:p>
          <a:p>
            <a:pPr indent="0" lvl="0" marL="0" rtl="0" algn="l">
              <a:spcBef>
                <a:spcPts val="0"/>
              </a:spcBef>
              <a:spcAft>
                <a:spcPts val="0"/>
              </a:spcAft>
              <a:buClr>
                <a:schemeClr val="dk1"/>
              </a:buClr>
              <a:buSzPts val="1200"/>
              <a:buFont typeface="Twentieth Century"/>
              <a:buNone/>
            </a:pPr>
            <a:r>
              <a:rPr lang="en-US"/>
              <a:t>6- Schools provide high-quality inclusive programs and activities.</a:t>
            </a:r>
            <a:endParaRPr/>
          </a:p>
          <a:p>
            <a:pPr indent="0" lvl="0" marL="0" rtl="0" algn="l">
              <a:spcBef>
                <a:spcPts val="0"/>
              </a:spcBef>
              <a:spcAft>
                <a:spcPts val="0"/>
              </a:spcAft>
              <a:buClr>
                <a:schemeClr val="dk1"/>
              </a:buClr>
              <a:buSzPts val="1200"/>
              <a:buFont typeface="Twentieth Century"/>
              <a:buNone/>
            </a:pPr>
            <a:r>
              <a:rPr lang="en-US"/>
              <a:t>7- Schools provide appropriate instruction for students with disabilities in career development and opportunities to participate in work-based learning.</a:t>
            </a:r>
            <a:endParaRPr/>
          </a:p>
          <a:p>
            <a:pPr indent="0" lvl="0" marL="0" rtl="0" algn="l">
              <a:spcBef>
                <a:spcPts val="0"/>
              </a:spcBef>
              <a:spcAft>
                <a:spcPts val="0"/>
              </a:spcAft>
              <a:buClr>
                <a:schemeClr val="dk1"/>
              </a:buClr>
              <a:buSzPts val="1200"/>
              <a:buFont typeface="Twentieth Century"/>
              <a:buNone/>
            </a:pPr>
            <a:r>
              <a:rPr lang="en-US"/>
              <a:t>The bolded principles indicate which core principles are addressed in this presentation.  The numbers in the different colored circles will be found on slides where content is directly aligned to one or more core principles.  A special note will also be included in the presentation notes on the slides.</a:t>
            </a:r>
            <a:endParaRPr/>
          </a:p>
        </p:txBody>
      </p:sp>
      <p:sp>
        <p:nvSpPr>
          <p:cNvPr id="116" name="Google Shape;11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7" name="Google Shape;447;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wentieth Century"/>
              <a:buNone/>
            </a:pPr>
            <a:r>
              <a:rPr lang="en-US" sz="1200">
                <a:solidFill>
                  <a:schemeClr val="dk1"/>
                </a:solidFill>
              </a:rPr>
              <a:t>The teacher is the weather maker.</a:t>
            </a:r>
            <a:endParaRPr b="0" i="0" sz="1200" u="none" cap="none" strike="noStrike">
              <a:solidFill>
                <a:schemeClr val="dk1"/>
              </a:solidFill>
              <a:latin typeface="Arial"/>
              <a:ea typeface="Arial"/>
              <a:cs typeface="Arial"/>
              <a:sym typeface="Arial"/>
            </a:endParaRPr>
          </a:p>
        </p:txBody>
      </p:sp>
      <p:sp>
        <p:nvSpPr>
          <p:cNvPr id="448" name="Google Shape;448;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5" name="Google Shape;455;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Twentieth Century"/>
              <a:buNone/>
            </a:pPr>
            <a:r>
              <a:rPr lang="en-US"/>
              <a:t>The phrase “fine-tuning” implies that building relationships with students, students’ families, and between students is already in practice in your classroom.  However, given the changing times, conditions, and ways in which teaching and learning are being done, it is essential to step back, reflect, and then adopt new or different ideas or adapt what is already in place.  Everyone has strengths as well as areas to improve upon.  Take what you have gleaned from this presentation to fine-tune your own relationship building strategies to better support your students </a:t>
            </a:r>
            <a:r>
              <a:rPr i="1" lang="en-US"/>
              <a:t>and yourself</a:t>
            </a:r>
            <a:r>
              <a:rPr lang="en-US"/>
              <a:t> as you all continue to navigate hybrid/remote learning.  Make a commitment - what is one area you commit to strengthening and why?  How will you fine-tune your current strategies to work in a hybrid/remote learning environment?  How will you fine-tune your current plan to ensure ALL students feel connected, that they belong and are valued, and are successful in the classroom (whatever that classroom looks like).</a:t>
            </a:r>
            <a:endParaRPr/>
          </a:p>
          <a:p>
            <a:pPr indent="0" lvl="0" marL="0" rtl="0" algn="l">
              <a:spcBef>
                <a:spcPts val="0"/>
              </a:spcBef>
              <a:spcAft>
                <a:spcPts val="0"/>
              </a:spcAft>
              <a:buClr>
                <a:schemeClr val="dk1"/>
              </a:buClr>
              <a:buSzPts val="1200"/>
              <a:buFont typeface="Twentieth Century"/>
              <a:buNone/>
            </a:pPr>
            <a:r>
              <a:rPr lang="en-US"/>
              <a:t>There is space in the Fine-tuning Planning Chart to write down your commitment.  You are then asked to help yourself be accountable to that commitment.  Set a reminder 1-2 months from now (and every 1-2 months after that) to check in on yourself and the commitment you made.</a:t>
            </a:r>
            <a:endParaRPr/>
          </a:p>
        </p:txBody>
      </p:sp>
      <p:sp>
        <p:nvSpPr>
          <p:cNvPr id="456" name="Google Shape;456;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5" name="Google Shape;465;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Twentieth Century"/>
              <a:buNone/>
            </a:pPr>
            <a:r>
              <a:rPr lang="en-US"/>
              <a:t>Thank you for your participation, considerations, reflections, and planning during this presentation..</a:t>
            </a:r>
            <a:endParaRPr/>
          </a:p>
          <a:p>
            <a:pPr indent="0" lvl="0" marL="0" rtl="0" algn="l">
              <a:spcBef>
                <a:spcPts val="0"/>
              </a:spcBef>
              <a:spcAft>
                <a:spcPts val="0"/>
              </a:spcAft>
              <a:buClr>
                <a:schemeClr val="dk1"/>
              </a:buClr>
              <a:buSzPts val="1200"/>
              <a:buFont typeface="Twentieth Century"/>
              <a:buNone/>
            </a:pPr>
            <a:r>
              <a:rPr lang="en-US"/>
              <a:t>This is the end. </a:t>
            </a:r>
            <a:endParaRPr/>
          </a:p>
        </p:txBody>
      </p:sp>
      <p:sp>
        <p:nvSpPr>
          <p:cNvPr id="466" name="Google Shape;466;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wentieth Century"/>
              <a:buNone/>
            </a:pPr>
            <a:r>
              <a:rPr lang="en-US"/>
              <a:t>Honoring the content presented in Part 1 of this learning series, we ask that you establish norms for this session regardless of whether you are facilitating a synchronous training or engaging in self-directed learning with one or more people.  </a:t>
            </a:r>
            <a:r>
              <a:rPr lang="en-US">
                <a:solidFill>
                  <a:schemeClr val="dk1"/>
                </a:solidFill>
              </a:rPr>
              <a:t>When everyone agrees to the group-constructed norms, successful learning can take place because norms help establish expectations of a safe and productive learning environment.  For more information regarding norms and how to construct them, see Part 1 of this training series.</a:t>
            </a:r>
            <a:endParaRPr/>
          </a:p>
        </p:txBody>
      </p:sp>
      <p:sp>
        <p:nvSpPr>
          <p:cNvPr id="141" name="Google Shape;14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wentieth Century"/>
              <a:buNone/>
            </a:pPr>
            <a:r>
              <a:rPr lang="en-US"/>
              <a:t>The document shown on this slide is to be used as a supplemental resource for your learning.  It is used for all 3 parts of this learning series.  If you are participating in this presentation at the start of the school year, click on “Before school starts planning document” and if you are participating after school as has already commenced for the year, click on “Mid School Year planning document.”</a:t>
            </a:r>
            <a:r>
              <a:rPr lang="en-US">
                <a:solidFill>
                  <a:srgbClr val="FF0000"/>
                </a:solidFill>
              </a:rPr>
              <a:t> </a:t>
            </a:r>
            <a:r>
              <a:rPr lang="en-US"/>
              <a:t> You will be prompted to  “Make a copy.”  Print it out or complete it electronically as you move through the presentation.  There are prompts throughout the presentation as to when you should complete particular sections.  If you are participating in this presentation with others, you are encouraged to share and discuss!</a:t>
            </a:r>
            <a:endParaRPr/>
          </a:p>
        </p:txBody>
      </p:sp>
      <p:sp>
        <p:nvSpPr>
          <p:cNvPr id="147" name="Google Shape;14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Twentieth Century"/>
              <a:buNone/>
            </a:pPr>
            <a:r>
              <a:rPr lang="en-US" u="sng"/>
              <a:t>The Distance Learning Playbook</a:t>
            </a:r>
            <a:r>
              <a:rPr lang="en-US"/>
              <a:t> was written by Douglas Fisher, Nancy Frey, and John Hattie to help teachers and administrators navigate the recent interruption of traditional in-person schooling and quick move to hybrid/remote learning for teachers and students.  The hyperlink on the screen will take you to Corwin’s website where you will find free videos and reproducible forms that accompany the book.  The reproducible forms are organized by modules and the content referenced in this presentation is from Module 3.</a:t>
            </a:r>
            <a:endParaRPr/>
          </a:p>
          <a:p>
            <a:pPr indent="0" lvl="0" marL="0" rtl="0" algn="l">
              <a:spcBef>
                <a:spcPts val="0"/>
              </a:spcBef>
              <a:spcAft>
                <a:spcPts val="0"/>
              </a:spcAft>
              <a:buClr>
                <a:schemeClr val="dk1"/>
              </a:buClr>
              <a:buSzPts val="1200"/>
              <a:buFont typeface="Twentieth Century"/>
              <a:buNone/>
            </a:pPr>
            <a:r>
              <a:rPr lang="en-US"/>
              <a:t>The link to the resources is also here: </a:t>
            </a:r>
            <a:r>
              <a:rPr lang="en-US" u="sng">
                <a:solidFill>
                  <a:schemeClr val="hlink"/>
                </a:solidFill>
                <a:hlinkClick r:id="rId2"/>
              </a:rPr>
              <a:t>https://resources.corwin.com/distancelearningplaybook</a:t>
            </a:r>
            <a:endParaRPr/>
          </a:p>
          <a:p>
            <a:pPr indent="0" lvl="0" marL="0" rtl="0" algn="l">
              <a:spcBef>
                <a:spcPts val="0"/>
              </a:spcBef>
              <a:spcAft>
                <a:spcPts val="0"/>
              </a:spcAft>
              <a:buClr>
                <a:schemeClr val="dk1"/>
              </a:buClr>
              <a:buSzPts val="1200"/>
              <a:buFont typeface="Twentieth Century"/>
              <a:buNone/>
            </a:pPr>
            <a:r>
              <a:rPr lang="en-US"/>
              <a:t>The link for High Leverage Practices (HLPs) for SWD will take you to a webpage focused on 22 high leverage practices - practices that are </a:t>
            </a:r>
            <a:r>
              <a:rPr lang="en-US">
                <a:solidFill>
                  <a:srgbClr val="363636"/>
                </a:solidFill>
                <a:highlight>
                  <a:srgbClr val="FFFFFF"/>
                </a:highlight>
              </a:rPr>
              <a:t>intended to address the most critical practices that every K–12 special education teacher should master and be able to demonstrate. The selected practices are used frequently in classrooms and have been shown to improve student outcomes if successfully implemented.  There are many tools for learning more about HLPs and how they can help all teachers overcome barriers presented by remote learning by implementing HLPs.  The link is also found here: </a:t>
            </a:r>
            <a:r>
              <a:rPr lang="en-US" u="sng">
                <a:solidFill>
                  <a:schemeClr val="hlink"/>
                </a:solidFill>
                <a:highlight>
                  <a:srgbClr val="FFFFFF"/>
                </a:highlight>
                <a:hlinkClick r:id="rId3"/>
              </a:rPr>
              <a:t>https://highleveragepractices.org/about-hlps</a:t>
            </a:r>
            <a:endParaRPr>
              <a:solidFill>
                <a:srgbClr val="363636"/>
              </a:solidFill>
              <a:highlight>
                <a:srgbClr val="FFFFFF"/>
              </a:highlight>
            </a:endParaRPr>
          </a:p>
          <a:p>
            <a:pPr indent="0" lvl="0" marL="0" rtl="0" algn="l">
              <a:spcBef>
                <a:spcPts val="0"/>
              </a:spcBef>
              <a:spcAft>
                <a:spcPts val="0"/>
              </a:spcAft>
              <a:buClr>
                <a:schemeClr val="dk1"/>
              </a:buClr>
              <a:buSzPts val="1200"/>
              <a:buFont typeface="Twentieth Century"/>
              <a:buNone/>
            </a:pPr>
            <a:r>
              <a:rPr lang="en-US">
                <a:solidFill>
                  <a:schemeClr val="dk1"/>
                </a:solidFill>
              </a:rPr>
              <a:t>Note the green circled “4” in the bottom right corner of the page.  This is indication that the resources on this slide meets the fourth core principle in the Blueprint for Improved Results for Students with Disabilities.  Utilizing suggested strategies from this book with students in the classroom enables teachers to, “provide research-based instructional teaching and learning strategies and supports for students with disabilities.”</a:t>
            </a:r>
            <a:endParaRPr/>
          </a:p>
        </p:txBody>
      </p:sp>
      <p:sp>
        <p:nvSpPr>
          <p:cNvPr id="158" name="Google Shape;15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wentieth Century"/>
              <a:buNone/>
            </a:pPr>
            <a:r>
              <a:rPr lang="en-US"/>
              <a:t>NEW SECTION: This section provides research-based evidence as to why educators must focus on building and sustaining relationships.  </a:t>
            </a:r>
            <a:endParaRPr/>
          </a:p>
        </p:txBody>
      </p:sp>
      <p:sp>
        <p:nvSpPr>
          <p:cNvPr id="170" name="Google Shape;17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Twentieth Century"/>
              <a:buNone/>
            </a:pPr>
            <a:r>
              <a:rPr lang="en-US"/>
              <a:t>In Part 1 of this learning series, a video of Dr. John Amaechi was shown where he discusses identity and safe environments for learning.  If Part 1 and Part 2 are used in isolation of each other, please watch/play the video at this point of the training.  If they are combined into one training and participants have already seen the video, please proceed to the next slide.  The intention of this video is to show how a safe (or not!) learning environment can impact how a student identifies and operates in that environment. </a:t>
            </a:r>
            <a:endParaRPr/>
          </a:p>
          <a:p>
            <a:pPr indent="0" lvl="0" marL="0" rtl="0" algn="l">
              <a:spcBef>
                <a:spcPts val="0"/>
              </a:spcBef>
              <a:spcAft>
                <a:spcPts val="0"/>
              </a:spcAft>
              <a:buClr>
                <a:schemeClr val="dk1"/>
              </a:buClr>
              <a:buSzPts val="1200"/>
              <a:buFont typeface="Twentieth Century"/>
              <a:buNone/>
            </a:pPr>
            <a:r>
              <a:rPr lang="en-US"/>
              <a:t>Link to video: </a:t>
            </a:r>
            <a:r>
              <a:rPr lang="en-US" u="sng">
                <a:solidFill>
                  <a:schemeClr val="hlink"/>
                </a:solidFill>
                <a:hlinkClick r:id="rId2"/>
              </a:rPr>
              <a:t>https://www.facinghistory.org/resource-library/video/john-amaechi-discusses-identity</a:t>
            </a:r>
            <a:r>
              <a:rPr lang="en-US"/>
              <a:t> </a:t>
            </a:r>
            <a:endParaRPr/>
          </a:p>
          <a:p>
            <a:pPr indent="0" lvl="0" marL="0" rtl="0" algn="l">
              <a:spcBef>
                <a:spcPts val="0"/>
              </a:spcBef>
              <a:spcAft>
                <a:spcPts val="0"/>
              </a:spcAft>
              <a:buClr>
                <a:schemeClr val="dk1"/>
              </a:buClr>
              <a:buSzPts val="1200"/>
              <a:buFont typeface="Twentieth Century"/>
              <a:buNone/>
            </a:pPr>
            <a:r>
              <a:rPr lang="en-US"/>
              <a:t>As the teacher in the classroom, you are the one who controls if and how relationships are created and built, especially in a virtual environment.  Just like in the physical classroom, you </a:t>
            </a:r>
            <a:r>
              <a:rPr lang="en-US">
                <a:solidFill>
                  <a:schemeClr val="dk1"/>
                </a:solidFill>
              </a:rPr>
              <a:t>determine</a:t>
            </a:r>
            <a:r>
              <a:rPr lang="en-US"/>
              <a:t>:</a:t>
            </a:r>
            <a:endParaRPr/>
          </a:p>
          <a:p>
            <a:pPr indent="0" lvl="0" marL="0" rtl="0" algn="l">
              <a:spcBef>
                <a:spcPts val="0"/>
              </a:spcBef>
              <a:spcAft>
                <a:spcPts val="0"/>
              </a:spcAft>
              <a:buClr>
                <a:schemeClr val="dk1"/>
              </a:buClr>
              <a:buSzPts val="1200"/>
              <a:buFont typeface="Twentieth Century"/>
              <a:buNone/>
            </a:pPr>
            <a:r>
              <a:rPr lang="en-US"/>
              <a:t>- how welcomed and safe your students feel while in your classroom</a:t>
            </a:r>
            <a:endParaRPr/>
          </a:p>
          <a:p>
            <a:pPr indent="0" lvl="0" marL="0" rtl="0" algn="l">
              <a:spcBef>
                <a:spcPts val="0"/>
              </a:spcBef>
              <a:spcAft>
                <a:spcPts val="0"/>
              </a:spcAft>
              <a:buClr>
                <a:schemeClr val="dk1"/>
              </a:buClr>
              <a:buSzPts val="1200"/>
              <a:buFont typeface="Twentieth Century"/>
              <a:buNone/>
            </a:pPr>
            <a:r>
              <a:rPr lang="en-US"/>
              <a:t>- to what extent you get to know your students collectively and individually</a:t>
            </a:r>
            <a:endParaRPr/>
          </a:p>
          <a:p>
            <a:pPr indent="0" lvl="0" marL="0" rtl="0" algn="l">
              <a:spcBef>
                <a:spcPts val="0"/>
              </a:spcBef>
              <a:spcAft>
                <a:spcPts val="0"/>
              </a:spcAft>
              <a:buClr>
                <a:schemeClr val="dk1"/>
              </a:buClr>
              <a:buSzPts val="1200"/>
              <a:buFont typeface="Twentieth Century"/>
              <a:buNone/>
            </a:pPr>
            <a:r>
              <a:rPr lang="en-US"/>
              <a:t>- to what extent you allow your students to know you</a:t>
            </a:r>
            <a:endParaRPr/>
          </a:p>
          <a:p>
            <a:pPr indent="0" lvl="0" marL="0" rtl="0" algn="l">
              <a:spcBef>
                <a:spcPts val="0"/>
              </a:spcBef>
              <a:spcAft>
                <a:spcPts val="0"/>
              </a:spcAft>
              <a:buClr>
                <a:schemeClr val="dk1"/>
              </a:buClr>
              <a:buSzPts val="1200"/>
              <a:buFont typeface="Twentieth Century"/>
              <a:buNone/>
            </a:pPr>
            <a:r>
              <a:rPr lang="en-US"/>
              <a:t>And, as it is stated in this slide and backed by research in the following slide, only after connecting and building relationships with students can student growth and learning can be achieved.  For more on this topic, see the article here: </a:t>
            </a:r>
            <a:r>
              <a:rPr lang="en-US" u="sng">
                <a:solidFill>
                  <a:schemeClr val="hlink"/>
                </a:solidFill>
                <a:hlinkClick r:id="rId3"/>
              </a:rPr>
              <a:t>https://www.kqed.org/mindshift/55595/staying-in-touch-why-kids-need-teachers-during-coronavirus-school-closings</a:t>
            </a:r>
            <a:r>
              <a:rPr lang="en-US"/>
              <a:t> </a:t>
            </a:r>
            <a:endParaRPr/>
          </a:p>
        </p:txBody>
      </p:sp>
      <p:sp>
        <p:nvSpPr>
          <p:cNvPr id="176" name="Google Shape;17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lide-Blue" showMasterSp="0">
  <p:cSld name="TitleSlide-Blue">
    <p:bg>
      <p:bgPr>
        <a:solidFill>
          <a:schemeClr val="dk2"/>
        </a:solidFill>
      </p:bgPr>
    </p:bg>
    <p:spTree>
      <p:nvGrpSpPr>
        <p:cNvPr id="13"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b="0" l="0" r="0" t="0"/>
          <a:stretch/>
        </p:blipFill>
        <p:spPr>
          <a:xfrm>
            <a:off x="0" y="539750"/>
            <a:ext cx="12192000" cy="2273300"/>
          </a:xfrm>
          <a:prstGeom prst="rect">
            <a:avLst/>
          </a:prstGeom>
          <a:noFill/>
          <a:ln>
            <a:noFill/>
          </a:ln>
          <a:effectLst>
            <a:outerShdw blurRad="50800" rotWithShape="0" algn="tl" dir="2700000" dist="38100">
              <a:srgbClr val="000000">
                <a:alpha val="40000"/>
              </a:srgbClr>
            </a:outerShdw>
          </a:effectLst>
        </p:spPr>
      </p:pic>
      <p:pic>
        <p:nvPicPr>
          <p:cNvPr descr="eTeachNY logo" id="15" name="Google Shape;15;p2"/>
          <p:cNvPicPr preferRelativeResize="0"/>
          <p:nvPr/>
        </p:nvPicPr>
        <p:blipFill rotWithShape="1">
          <a:blip r:embed="rId3">
            <a:alphaModFix/>
          </a:blip>
          <a:srcRect b="0" l="0" r="0" t="0"/>
          <a:stretch/>
        </p:blipFill>
        <p:spPr>
          <a:xfrm>
            <a:off x="2493380" y="773685"/>
            <a:ext cx="5190903" cy="1734819"/>
          </a:xfrm>
          <a:prstGeom prst="rect">
            <a:avLst/>
          </a:prstGeom>
          <a:noFill/>
          <a:ln>
            <a:noFill/>
          </a:ln>
        </p:spPr>
      </p:pic>
      <p:sp>
        <p:nvSpPr>
          <p:cNvPr id="16" name="Google Shape;16;p2"/>
          <p:cNvSpPr txBox="1"/>
          <p:nvPr>
            <p:ph type="ctrTitle"/>
          </p:nvPr>
        </p:nvSpPr>
        <p:spPr>
          <a:xfrm>
            <a:off x="2493380" y="3052477"/>
            <a:ext cx="7336420" cy="2281523"/>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lt1"/>
              </a:buClr>
              <a:buSzPts val="5400"/>
              <a:buFont typeface="Arial"/>
              <a:buNone/>
              <a:defRPr b="1" i="0" sz="540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body"/>
          </p:nvPr>
        </p:nvSpPr>
        <p:spPr>
          <a:xfrm>
            <a:off x="2493963" y="5730766"/>
            <a:ext cx="7335837"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600"/>
              </a:spcBef>
              <a:spcAft>
                <a:spcPts val="0"/>
              </a:spcAft>
              <a:buSzPts val="2400"/>
              <a:buNone/>
              <a:defRPr sz="2400">
                <a:solidFill>
                  <a:schemeClr val="lt1"/>
                </a:solidFill>
              </a:defRPr>
            </a:lvl1pPr>
            <a:lvl2pPr indent="-228600" lvl="1" marL="914400" algn="l">
              <a:lnSpc>
                <a:spcPct val="100000"/>
              </a:lnSpc>
              <a:spcBef>
                <a:spcPts val="600"/>
              </a:spcBef>
              <a:spcAft>
                <a:spcPts val="0"/>
              </a:spcAft>
              <a:buSzPts val="2400"/>
              <a:buNone/>
              <a:defRPr>
                <a:solidFill>
                  <a:schemeClr val="lt1"/>
                </a:solidFill>
              </a:defRPr>
            </a:lvl2pPr>
            <a:lvl3pPr indent="-228600" lvl="2" marL="1371600" algn="l">
              <a:lnSpc>
                <a:spcPct val="100000"/>
              </a:lnSpc>
              <a:spcBef>
                <a:spcPts val="600"/>
              </a:spcBef>
              <a:spcAft>
                <a:spcPts val="0"/>
              </a:spcAft>
              <a:buSzPts val="2000"/>
              <a:buNone/>
              <a:defRPr>
                <a:solidFill>
                  <a:schemeClr val="lt1"/>
                </a:solidFill>
              </a:defRPr>
            </a:lvl3pPr>
            <a:lvl4pPr indent="-228600" lvl="3" marL="1828800" algn="l">
              <a:lnSpc>
                <a:spcPct val="100000"/>
              </a:lnSpc>
              <a:spcBef>
                <a:spcPts val="600"/>
              </a:spcBef>
              <a:spcAft>
                <a:spcPts val="0"/>
              </a:spcAft>
              <a:buSzPts val="1600"/>
              <a:buNone/>
              <a:defRPr>
                <a:solidFill>
                  <a:schemeClr val="lt1"/>
                </a:solidFill>
              </a:defRPr>
            </a:lvl4pPr>
            <a:lvl5pPr indent="-228600" lvl="4" marL="2286000" algn="l">
              <a:lnSpc>
                <a:spcPct val="100000"/>
              </a:lnSpc>
              <a:spcBef>
                <a:spcPts val="600"/>
              </a:spcBef>
              <a:spcAft>
                <a:spcPts val="0"/>
              </a:spcAft>
              <a:buSzPts val="1400"/>
              <a:buNone/>
              <a:defRPr>
                <a:solidFill>
                  <a:schemeClr val="lt1"/>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ide_ImageWithSidebar">
  <p:cSld name="Inside_ImageWithSidebar">
    <p:spTree>
      <p:nvGrpSpPr>
        <p:cNvPr id="74" name="Shape 74"/>
        <p:cNvGrpSpPr/>
        <p:nvPr/>
      </p:nvGrpSpPr>
      <p:grpSpPr>
        <a:xfrm>
          <a:off x="0" y="0"/>
          <a:ext cx="0" cy="0"/>
          <a:chOff x="0" y="0"/>
          <a:chExt cx="0" cy="0"/>
        </a:xfrm>
      </p:grpSpPr>
      <p:sp>
        <p:nvSpPr>
          <p:cNvPr id="75" name="Google Shape;75;p11"/>
          <p:cNvSpPr/>
          <p:nvPr>
            <p:ph idx="2" type="pic"/>
          </p:nvPr>
        </p:nvSpPr>
        <p:spPr>
          <a:xfrm>
            <a:off x="0" y="533400"/>
            <a:ext cx="12192000" cy="6324600"/>
          </a:xfrm>
          <a:prstGeom prst="rect">
            <a:avLst/>
          </a:prstGeom>
          <a:noFill/>
          <a:ln>
            <a:noFill/>
          </a:ln>
        </p:spPr>
        <p:txBody>
          <a:bodyPr anchorCtr="0" anchor="t" bIns="45700" lIns="45700" spcFirstLastPara="1" rIns="45700" wrap="square" tIns="45700">
            <a:noAutofit/>
          </a:bodyPr>
          <a:lstStyle>
            <a:lvl1pPr lvl="0" marR="0" rtl="0" algn="l">
              <a:lnSpc>
                <a:spcPct val="100000"/>
              </a:lnSpc>
              <a:spcBef>
                <a:spcPts val="600"/>
              </a:spcBef>
              <a:spcAft>
                <a:spcPts val="0"/>
              </a:spcAft>
              <a:buClr>
                <a:srgbClr val="3A7E36"/>
              </a:buClr>
              <a:buSzPts val="2800"/>
              <a:buFont typeface="Noto Sans Symbols"/>
              <a:buNone/>
              <a:defRPr b="0" i="0" sz="28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2400"/>
              <a:buFont typeface="Noto Sans Symbols"/>
              <a:buChar char="▪"/>
              <a:defRPr b="0" i="0" sz="24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rgbClr val="3A7E36"/>
              </a:buClr>
              <a:buSzPts val="2000"/>
              <a:buFont typeface="Noto Sans Symbols"/>
              <a:buChar char="▪"/>
              <a:defRPr b="0" i="0" sz="20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dk2"/>
              </a:buClr>
              <a:buSzPts val="1600"/>
              <a:buFont typeface="Noto Sans Symbols"/>
              <a:buChar char="▪"/>
              <a:defRPr b="0" i="0" sz="16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3A7E36"/>
              </a:buClr>
              <a:buSzPts val="1400"/>
              <a:buFont typeface="Noto Sans Symbols"/>
              <a:buChar char="▪"/>
              <a:defRPr b="0" i="0" sz="1400" u="none" cap="none" strike="noStrike">
                <a:solidFill>
                  <a:schemeClr val="dk1"/>
                </a:solidFill>
                <a:latin typeface="Arial"/>
                <a:ea typeface="Arial"/>
                <a:cs typeface="Arial"/>
                <a:sym typeface="Arial"/>
              </a:defRPr>
            </a:lvl5pPr>
            <a:lvl6pPr lvl="5" marR="0" rtl="0" algn="l">
              <a:lnSpc>
                <a:spcPct val="90000"/>
              </a:lnSpc>
              <a:spcBef>
                <a:spcPts val="600"/>
              </a:spcBef>
              <a:spcAft>
                <a:spcPts val="0"/>
              </a:spcAft>
              <a:buClr>
                <a:schemeClr val="accent1"/>
              </a:buClr>
              <a:buSzPts val="1400"/>
              <a:buFont typeface="Noto Sans Symbols"/>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400"/>
              </a:spcAft>
              <a:buClr>
                <a:schemeClr val="accent1"/>
              </a:buClr>
              <a:buSzPts val="1400"/>
              <a:buFont typeface="Noto Sans Symbols"/>
              <a:buChar char="🢝"/>
              <a:defRPr b="0" i="0" sz="1400" u="none" cap="none" strike="noStrike">
                <a:solidFill>
                  <a:schemeClr val="dk1"/>
                </a:solidFill>
                <a:latin typeface="Arial"/>
                <a:ea typeface="Arial"/>
                <a:cs typeface="Arial"/>
                <a:sym typeface="Arial"/>
              </a:defRPr>
            </a:lvl9pPr>
          </a:lstStyle>
          <a:p/>
        </p:txBody>
      </p:sp>
      <p:sp>
        <p:nvSpPr>
          <p:cNvPr id="76" name="Google Shape;76;p11"/>
          <p:cNvSpPr txBox="1"/>
          <p:nvPr>
            <p:ph type="title"/>
          </p:nvPr>
        </p:nvSpPr>
        <p:spPr>
          <a:xfrm>
            <a:off x="7239000" y="1063752"/>
            <a:ext cx="4419600" cy="1623846"/>
          </a:xfrm>
          <a:prstGeom prst="rect">
            <a:avLst/>
          </a:prstGeom>
          <a:solidFill>
            <a:srgbClr val="2379B8"/>
          </a:solidFill>
          <a:ln>
            <a:noFill/>
          </a:ln>
        </p:spPr>
        <p:txBody>
          <a:bodyPr anchorCtr="0" anchor="ctr" bIns="274300" lIns="274300" spcFirstLastPara="1" rIns="274300" wrap="square" tIns="274300">
            <a:norm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1"/>
          <p:cNvSpPr txBox="1"/>
          <p:nvPr>
            <p:ph idx="1" type="body"/>
          </p:nvPr>
        </p:nvSpPr>
        <p:spPr>
          <a:xfrm>
            <a:off x="7239000" y="2687598"/>
            <a:ext cx="4419600" cy="3408402"/>
          </a:xfrm>
          <a:prstGeom prst="rect">
            <a:avLst/>
          </a:prstGeom>
          <a:solidFill>
            <a:srgbClr val="2379B8"/>
          </a:solidFill>
          <a:ln>
            <a:noFill/>
          </a:ln>
        </p:spPr>
        <p:txBody>
          <a:bodyPr anchorCtr="0" anchor="t" bIns="274300" lIns="274300" spcFirstLastPara="1" rIns="274300" wrap="square" tIns="274300">
            <a:normAutofit/>
          </a:bodyPr>
          <a:lstStyle>
            <a:lvl1pPr indent="-406400" lvl="0" marL="457200" algn="l">
              <a:lnSpc>
                <a:spcPct val="100000"/>
              </a:lnSpc>
              <a:spcBef>
                <a:spcPts val="600"/>
              </a:spcBef>
              <a:spcAft>
                <a:spcPts val="0"/>
              </a:spcAft>
              <a:buClr>
                <a:schemeClr val="lt1"/>
              </a:buClr>
              <a:buSzPts val="2800"/>
              <a:buChar char="▪"/>
              <a:defRPr>
                <a:solidFill>
                  <a:schemeClr val="lt1"/>
                </a:solidFill>
              </a:defRPr>
            </a:lvl1pPr>
            <a:lvl2pPr indent="-381000" lvl="1" marL="914400" algn="l">
              <a:lnSpc>
                <a:spcPct val="100000"/>
              </a:lnSpc>
              <a:spcBef>
                <a:spcPts val="600"/>
              </a:spcBef>
              <a:spcAft>
                <a:spcPts val="0"/>
              </a:spcAft>
              <a:buClr>
                <a:schemeClr val="lt1"/>
              </a:buClr>
              <a:buSzPts val="2400"/>
              <a:buChar char="▪"/>
              <a:defRPr>
                <a:solidFill>
                  <a:schemeClr val="lt1"/>
                </a:solidFill>
              </a:defRPr>
            </a:lvl2pPr>
            <a:lvl3pPr indent="-355600" lvl="2" marL="1371600" algn="l">
              <a:lnSpc>
                <a:spcPct val="100000"/>
              </a:lnSpc>
              <a:spcBef>
                <a:spcPts val="600"/>
              </a:spcBef>
              <a:spcAft>
                <a:spcPts val="0"/>
              </a:spcAft>
              <a:buClr>
                <a:schemeClr val="lt1"/>
              </a:buClr>
              <a:buSzPts val="2000"/>
              <a:buChar char="▪"/>
              <a:defRPr>
                <a:solidFill>
                  <a:schemeClr val="lt1"/>
                </a:solidFill>
              </a:defRPr>
            </a:lvl3pPr>
            <a:lvl4pPr indent="-330200" lvl="3" marL="1828800" algn="l">
              <a:lnSpc>
                <a:spcPct val="100000"/>
              </a:lnSpc>
              <a:spcBef>
                <a:spcPts val="600"/>
              </a:spcBef>
              <a:spcAft>
                <a:spcPts val="0"/>
              </a:spcAft>
              <a:buClr>
                <a:schemeClr val="lt1"/>
              </a:buClr>
              <a:buSzPts val="1600"/>
              <a:buChar char="▪"/>
              <a:defRPr>
                <a:solidFill>
                  <a:schemeClr val="lt1"/>
                </a:solidFill>
              </a:defRPr>
            </a:lvl4pPr>
            <a:lvl5pPr indent="-317500" lvl="4" marL="2286000" algn="l">
              <a:lnSpc>
                <a:spcPct val="100000"/>
              </a:lnSpc>
              <a:spcBef>
                <a:spcPts val="600"/>
              </a:spcBef>
              <a:spcAft>
                <a:spcPts val="0"/>
              </a:spcAft>
              <a:buClr>
                <a:schemeClr val="lt1"/>
              </a:buClr>
              <a:buSzPts val="1400"/>
              <a:buChar char="▪"/>
              <a:defRPr>
                <a:solidFill>
                  <a:schemeClr val="lt1"/>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8" name="Google Shape;78;p11"/>
          <p:cNvSpPr/>
          <p:nvPr/>
        </p:nvSpPr>
        <p:spPr>
          <a:xfrm>
            <a:off x="0" y="0"/>
            <a:ext cx="12192000" cy="533400"/>
          </a:xfrm>
          <a:prstGeom prst="rect">
            <a:avLst/>
          </a:prstGeom>
          <a:solidFill>
            <a:srgbClr val="4EA848"/>
          </a:solidFill>
          <a:ln>
            <a:noFill/>
          </a:ln>
        </p:spPr>
        <p:txBody>
          <a:bodyPr anchorCtr="0" anchor="ctr" bIns="182875" lIns="91425" spcFirstLastPara="1" rIns="91425" wrap="square" tIns="45700">
            <a:noAutofit/>
          </a:bodyPr>
          <a:lstStyle/>
          <a:p>
            <a:pPr indent="0" lvl="0" marL="0" marR="0" rtl="0" algn="ctr">
              <a:spcBef>
                <a:spcPts val="0"/>
              </a:spcBef>
              <a:spcAft>
                <a:spcPts val="0"/>
              </a:spcAft>
              <a:buNone/>
            </a:pPr>
            <a:r>
              <a:t/>
            </a:r>
            <a:endParaRPr sz="1800">
              <a:solidFill>
                <a:srgbClr val="4EA848"/>
              </a:solidFill>
              <a:highlight>
                <a:srgbClr val="4EA848"/>
              </a:highlight>
              <a:latin typeface="Arial"/>
              <a:ea typeface="Arial"/>
              <a:cs typeface="Arial"/>
              <a:sym typeface="Arial"/>
            </a:endParaRPr>
          </a:p>
        </p:txBody>
      </p:sp>
      <p:pic>
        <p:nvPicPr>
          <p:cNvPr id="79" name="Google Shape;79;p11"/>
          <p:cNvPicPr preferRelativeResize="0"/>
          <p:nvPr/>
        </p:nvPicPr>
        <p:blipFill rotWithShape="1">
          <a:blip r:embed="rId2">
            <a:alphaModFix/>
          </a:blip>
          <a:srcRect b="0" l="0" r="0" t="0"/>
          <a:stretch/>
        </p:blipFill>
        <p:spPr>
          <a:xfrm>
            <a:off x="0" y="0"/>
            <a:ext cx="10710523" cy="530352"/>
          </a:xfrm>
          <a:prstGeom prst="rect">
            <a:avLst/>
          </a:prstGeom>
          <a:noFill/>
          <a:ln>
            <a:noFill/>
          </a:ln>
          <a:effectLst>
            <a:outerShdw blurRad="50800" rotWithShape="0" algn="tl" dir="2700000" dist="38100">
              <a:srgbClr val="000000">
                <a:alpha val="40000"/>
              </a:srgbClr>
            </a:outerShdw>
          </a:effectLst>
        </p:spPr>
      </p:pic>
      <p:sp>
        <p:nvSpPr>
          <p:cNvPr id="80" name="Google Shape;80;p11"/>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nside_FeaturedContent">
  <p:cSld name="1_Inside_FeaturedContent">
    <p:bg>
      <p:bgPr>
        <a:solidFill>
          <a:schemeClr val="dk2"/>
        </a:solidFill>
      </p:bgPr>
    </p:bg>
    <p:spTree>
      <p:nvGrpSpPr>
        <p:cNvPr id="81" name="Shape 81"/>
        <p:cNvGrpSpPr/>
        <p:nvPr/>
      </p:nvGrpSpPr>
      <p:grpSpPr>
        <a:xfrm>
          <a:off x="0" y="0"/>
          <a:ext cx="0" cy="0"/>
          <a:chOff x="0" y="0"/>
          <a:chExt cx="0" cy="0"/>
        </a:xfrm>
      </p:grpSpPr>
      <p:sp>
        <p:nvSpPr>
          <p:cNvPr id="82" name="Google Shape;82;p12"/>
          <p:cNvSpPr/>
          <p:nvPr/>
        </p:nvSpPr>
        <p:spPr>
          <a:xfrm>
            <a:off x="533398" y="-1"/>
            <a:ext cx="5562601" cy="6324599"/>
          </a:xfrm>
          <a:prstGeom prst="rect">
            <a:avLst/>
          </a:prstGeom>
          <a:solidFill>
            <a:schemeClr val="lt2"/>
          </a:solidFill>
          <a:ln>
            <a:noFill/>
          </a:ln>
        </p:spPr>
        <p:txBody>
          <a:bodyPr anchorCtr="0" anchor="ctr" bIns="182875" lIns="91425" spcFirstLastPara="1" rIns="91425" wrap="square" tIns="45700">
            <a:noAutofit/>
          </a:bodyPr>
          <a:lstStyle/>
          <a:p>
            <a:pPr indent="0" lvl="0" marL="0" marR="0" rtl="0" algn="ctr">
              <a:spcBef>
                <a:spcPts val="0"/>
              </a:spcBef>
              <a:spcAft>
                <a:spcPts val="0"/>
              </a:spcAft>
              <a:buNone/>
            </a:pPr>
            <a:r>
              <a:t/>
            </a:r>
            <a:endParaRPr sz="1800">
              <a:solidFill>
                <a:srgbClr val="4EA848"/>
              </a:solidFill>
              <a:highlight>
                <a:srgbClr val="4EA848"/>
              </a:highlight>
              <a:latin typeface="Arial"/>
              <a:ea typeface="Arial"/>
              <a:cs typeface="Arial"/>
              <a:sym typeface="Arial"/>
            </a:endParaRPr>
          </a:p>
        </p:txBody>
      </p:sp>
      <p:sp>
        <p:nvSpPr>
          <p:cNvPr id="83" name="Google Shape;83;p12"/>
          <p:cNvSpPr txBox="1"/>
          <p:nvPr>
            <p:ph type="title"/>
          </p:nvPr>
        </p:nvSpPr>
        <p:spPr>
          <a:xfrm>
            <a:off x="990601" y="1143000"/>
            <a:ext cx="4648200" cy="32004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dk1"/>
              </a:buClr>
              <a:buSzPts val="40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84" name="Google Shape;84;p12"/>
          <p:cNvPicPr preferRelativeResize="0"/>
          <p:nvPr/>
        </p:nvPicPr>
        <p:blipFill rotWithShape="1">
          <a:blip r:embed="rId2">
            <a:alphaModFix/>
          </a:blip>
          <a:srcRect b="0" l="45218" r="1" t="0"/>
          <a:stretch/>
        </p:blipFill>
        <p:spPr>
          <a:xfrm>
            <a:off x="1" y="0"/>
            <a:ext cx="5867400" cy="530352"/>
          </a:xfrm>
          <a:prstGeom prst="rect">
            <a:avLst/>
          </a:prstGeom>
          <a:noFill/>
          <a:ln>
            <a:noFill/>
          </a:ln>
          <a:effectLst>
            <a:outerShdw blurRad="50800" rotWithShape="0" algn="tl" dir="2700000" dist="38100">
              <a:srgbClr val="000000">
                <a:alpha val="40000"/>
              </a:srgbClr>
            </a:outerShdw>
          </a:effectLst>
        </p:spPr>
      </p:pic>
      <p:sp>
        <p:nvSpPr>
          <p:cNvPr id="85" name="Google Shape;85;p12"/>
          <p:cNvSpPr txBox="1"/>
          <p:nvPr>
            <p:ph idx="1" type="body"/>
          </p:nvPr>
        </p:nvSpPr>
        <p:spPr>
          <a:xfrm>
            <a:off x="990601" y="4463605"/>
            <a:ext cx="4648200" cy="861774"/>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600"/>
              </a:spcBef>
              <a:spcAft>
                <a:spcPts val="0"/>
              </a:spcAft>
              <a:buSzPts val="2800"/>
              <a:buNone/>
              <a:defRPr sz="2800">
                <a:solidFill>
                  <a:schemeClr val="dk1"/>
                </a:solidFill>
              </a:defRPr>
            </a:lvl1pPr>
            <a:lvl2pPr indent="-228600" lvl="1" marL="914400" algn="l">
              <a:lnSpc>
                <a:spcPct val="100000"/>
              </a:lnSpc>
              <a:spcBef>
                <a:spcPts val="600"/>
              </a:spcBef>
              <a:spcAft>
                <a:spcPts val="0"/>
              </a:spcAft>
              <a:buSzPts val="2400"/>
              <a:buNone/>
              <a:defRPr/>
            </a:lvl2pPr>
            <a:lvl3pPr indent="-228600" lvl="2" marL="1371600" algn="l">
              <a:lnSpc>
                <a:spcPct val="100000"/>
              </a:lnSpc>
              <a:spcBef>
                <a:spcPts val="600"/>
              </a:spcBef>
              <a:spcAft>
                <a:spcPts val="0"/>
              </a:spcAft>
              <a:buSzPts val="2000"/>
              <a:buNone/>
              <a:defRPr/>
            </a:lvl3pPr>
            <a:lvl4pPr indent="-228600" lvl="3" marL="1828800" algn="l">
              <a:lnSpc>
                <a:spcPct val="100000"/>
              </a:lnSpc>
              <a:spcBef>
                <a:spcPts val="600"/>
              </a:spcBef>
              <a:spcAft>
                <a:spcPts val="0"/>
              </a:spcAft>
              <a:buSzPts val="1600"/>
              <a:buNone/>
              <a:defRPr/>
            </a:lvl4pPr>
            <a:lvl5pPr indent="-228600" lvl="4" marL="2286000" algn="l">
              <a:lnSpc>
                <a:spcPct val="100000"/>
              </a:lnSpc>
              <a:spcBef>
                <a:spcPts val="600"/>
              </a:spcBef>
              <a:spcAft>
                <a:spcPts val="0"/>
              </a:spcAft>
              <a:buSzPts val="1400"/>
              <a:buNone/>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6" name="Google Shape;86;p12"/>
          <p:cNvSpPr txBox="1"/>
          <p:nvPr>
            <p:ph idx="2" type="body"/>
          </p:nvPr>
        </p:nvSpPr>
        <p:spPr>
          <a:xfrm>
            <a:off x="6324600" y="1143000"/>
            <a:ext cx="5334000" cy="4572000"/>
          </a:xfrm>
          <a:prstGeom prst="rect">
            <a:avLst/>
          </a:prstGeom>
          <a:noFill/>
          <a:ln>
            <a:noFill/>
          </a:ln>
        </p:spPr>
        <p:txBody>
          <a:bodyPr anchorCtr="0" anchor="t" bIns="0" lIns="0" spcFirstLastPara="1" rIns="0" wrap="square" tIns="0">
            <a:normAutofit/>
          </a:bodyPr>
          <a:lstStyle>
            <a:lvl1pPr indent="-406400" lvl="0" marL="457200" algn="l">
              <a:lnSpc>
                <a:spcPct val="100000"/>
              </a:lnSpc>
              <a:spcBef>
                <a:spcPts val="600"/>
              </a:spcBef>
              <a:spcAft>
                <a:spcPts val="0"/>
              </a:spcAft>
              <a:buClr>
                <a:schemeClr val="lt1"/>
              </a:buClr>
              <a:buSzPts val="2800"/>
              <a:buChar char="▪"/>
              <a:defRPr>
                <a:solidFill>
                  <a:schemeClr val="lt1"/>
                </a:solidFill>
              </a:defRPr>
            </a:lvl1pPr>
            <a:lvl2pPr indent="-381000" lvl="1" marL="914400" algn="l">
              <a:lnSpc>
                <a:spcPct val="100000"/>
              </a:lnSpc>
              <a:spcBef>
                <a:spcPts val="600"/>
              </a:spcBef>
              <a:spcAft>
                <a:spcPts val="0"/>
              </a:spcAft>
              <a:buClr>
                <a:schemeClr val="lt1"/>
              </a:buClr>
              <a:buSzPts val="2400"/>
              <a:buChar char="▪"/>
              <a:defRPr>
                <a:solidFill>
                  <a:schemeClr val="lt1"/>
                </a:solidFill>
              </a:defRPr>
            </a:lvl2pPr>
            <a:lvl3pPr indent="-355600" lvl="2" marL="1371600" algn="l">
              <a:lnSpc>
                <a:spcPct val="100000"/>
              </a:lnSpc>
              <a:spcBef>
                <a:spcPts val="600"/>
              </a:spcBef>
              <a:spcAft>
                <a:spcPts val="0"/>
              </a:spcAft>
              <a:buClr>
                <a:schemeClr val="lt1"/>
              </a:buClr>
              <a:buSzPts val="2000"/>
              <a:buChar char="▪"/>
              <a:defRPr>
                <a:solidFill>
                  <a:schemeClr val="lt1"/>
                </a:solidFill>
              </a:defRPr>
            </a:lvl3pPr>
            <a:lvl4pPr indent="-330200" lvl="3" marL="1828800" algn="l">
              <a:lnSpc>
                <a:spcPct val="100000"/>
              </a:lnSpc>
              <a:spcBef>
                <a:spcPts val="600"/>
              </a:spcBef>
              <a:spcAft>
                <a:spcPts val="0"/>
              </a:spcAft>
              <a:buClr>
                <a:schemeClr val="lt1"/>
              </a:buClr>
              <a:buSzPts val="1600"/>
              <a:buChar char="▪"/>
              <a:defRPr>
                <a:solidFill>
                  <a:schemeClr val="lt1"/>
                </a:solidFill>
              </a:defRPr>
            </a:lvl4pPr>
            <a:lvl5pPr indent="-317500" lvl="4" marL="2286000" algn="l">
              <a:lnSpc>
                <a:spcPct val="100000"/>
              </a:lnSpc>
              <a:spcBef>
                <a:spcPts val="600"/>
              </a:spcBef>
              <a:spcAft>
                <a:spcPts val="0"/>
              </a:spcAft>
              <a:buClr>
                <a:schemeClr val="lt1"/>
              </a:buClr>
              <a:buSzPts val="1400"/>
              <a:buChar char="▪"/>
              <a:defRPr>
                <a:solidFill>
                  <a:schemeClr val="lt1"/>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7" name="Google Shape;87;p12"/>
          <p:cNvSpPr txBox="1"/>
          <p:nvPr>
            <p:ph idx="3" type="body"/>
          </p:nvPr>
        </p:nvSpPr>
        <p:spPr>
          <a:xfrm>
            <a:off x="6324600" y="5797826"/>
            <a:ext cx="5334000"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600"/>
              </a:spcBef>
              <a:spcAft>
                <a:spcPts val="0"/>
              </a:spcAft>
              <a:buSzPts val="2400"/>
              <a:buNone/>
              <a:defRPr sz="2400">
                <a:solidFill>
                  <a:srgbClr val="90CD8D"/>
                </a:solidFill>
              </a:defRPr>
            </a:lvl1pPr>
            <a:lvl2pPr indent="-228600" lvl="1" marL="914400" algn="l">
              <a:lnSpc>
                <a:spcPct val="100000"/>
              </a:lnSpc>
              <a:spcBef>
                <a:spcPts val="600"/>
              </a:spcBef>
              <a:spcAft>
                <a:spcPts val="0"/>
              </a:spcAft>
              <a:buSzPts val="2400"/>
              <a:buNone/>
              <a:defRPr>
                <a:solidFill>
                  <a:srgbClr val="1A5A8A"/>
                </a:solidFill>
              </a:defRPr>
            </a:lvl2pPr>
            <a:lvl3pPr indent="-228600" lvl="2" marL="1371600" algn="l">
              <a:lnSpc>
                <a:spcPct val="100000"/>
              </a:lnSpc>
              <a:spcBef>
                <a:spcPts val="600"/>
              </a:spcBef>
              <a:spcAft>
                <a:spcPts val="0"/>
              </a:spcAft>
              <a:buSzPts val="2000"/>
              <a:buNone/>
              <a:defRPr>
                <a:solidFill>
                  <a:srgbClr val="1A5A8A"/>
                </a:solidFill>
              </a:defRPr>
            </a:lvl3pPr>
            <a:lvl4pPr indent="-228600" lvl="3" marL="1828800" algn="l">
              <a:lnSpc>
                <a:spcPct val="100000"/>
              </a:lnSpc>
              <a:spcBef>
                <a:spcPts val="600"/>
              </a:spcBef>
              <a:spcAft>
                <a:spcPts val="0"/>
              </a:spcAft>
              <a:buSzPts val="1600"/>
              <a:buNone/>
              <a:defRPr>
                <a:solidFill>
                  <a:srgbClr val="1A5A8A"/>
                </a:solidFill>
              </a:defRPr>
            </a:lvl4pPr>
            <a:lvl5pPr indent="-228600" lvl="4" marL="2286000" algn="l">
              <a:lnSpc>
                <a:spcPct val="100000"/>
              </a:lnSpc>
              <a:spcBef>
                <a:spcPts val="600"/>
              </a:spcBef>
              <a:spcAft>
                <a:spcPts val="0"/>
              </a:spcAft>
              <a:buSzPts val="1400"/>
              <a:buNone/>
              <a:defRPr>
                <a:solidFill>
                  <a:srgbClr val="1A5A8A"/>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8" name="Google Shape;88;p12"/>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lvl1pPr indent="0" lvl="0" marL="0" algn="l">
              <a:spcBef>
                <a:spcPts val="0"/>
              </a:spcBef>
              <a:buNone/>
              <a:defRPr sz="1000">
                <a:solidFill>
                  <a:schemeClr val="lt1"/>
                </a:solidFill>
                <a:latin typeface="Arial"/>
                <a:ea typeface="Arial"/>
                <a:cs typeface="Arial"/>
                <a:sym typeface="Arial"/>
              </a:defRPr>
            </a:lvl1pPr>
            <a:lvl2pPr indent="0" lvl="1" marL="0" algn="l">
              <a:spcBef>
                <a:spcPts val="0"/>
              </a:spcBef>
              <a:buNone/>
              <a:defRPr sz="1000">
                <a:solidFill>
                  <a:schemeClr val="lt1"/>
                </a:solidFill>
                <a:latin typeface="Arial"/>
                <a:ea typeface="Arial"/>
                <a:cs typeface="Arial"/>
                <a:sym typeface="Arial"/>
              </a:defRPr>
            </a:lvl2pPr>
            <a:lvl3pPr indent="0" lvl="2" marL="0" algn="l">
              <a:spcBef>
                <a:spcPts val="0"/>
              </a:spcBef>
              <a:buNone/>
              <a:defRPr sz="1000">
                <a:solidFill>
                  <a:schemeClr val="lt1"/>
                </a:solidFill>
                <a:latin typeface="Arial"/>
                <a:ea typeface="Arial"/>
                <a:cs typeface="Arial"/>
                <a:sym typeface="Arial"/>
              </a:defRPr>
            </a:lvl3pPr>
            <a:lvl4pPr indent="0" lvl="3" marL="0" algn="l">
              <a:spcBef>
                <a:spcPts val="0"/>
              </a:spcBef>
              <a:buNone/>
              <a:defRPr sz="1000">
                <a:solidFill>
                  <a:schemeClr val="lt1"/>
                </a:solidFill>
                <a:latin typeface="Arial"/>
                <a:ea typeface="Arial"/>
                <a:cs typeface="Arial"/>
                <a:sym typeface="Arial"/>
              </a:defRPr>
            </a:lvl4pPr>
            <a:lvl5pPr indent="0" lvl="4" marL="0" algn="l">
              <a:spcBef>
                <a:spcPts val="0"/>
              </a:spcBef>
              <a:buNone/>
              <a:defRPr sz="1000">
                <a:solidFill>
                  <a:schemeClr val="lt1"/>
                </a:solidFill>
                <a:latin typeface="Arial"/>
                <a:ea typeface="Arial"/>
                <a:cs typeface="Arial"/>
                <a:sym typeface="Arial"/>
              </a:defRPr>
            </a:lvl5pPr>
            <a:lvl6pPr indent="0" lvl="5" marL="0" algn="l">
              <a:spcBef>
                <a:spcPts val="0"/>
              </a:spcBef>
              <a:buNone/>
              <a:defRPr sz="1000">
                <a:solidFill>
                  <a:schemeClr val="lt1"/>
                </a:solidFill>
                <a:latin typeface="Arial"/>
                <a:ea typeface="Arial"/>
                <a:cs typeface="Arial"/>
                <a:sym typeface="Arial"/>
              </a:defRPr>
            </a:lvl6pPr>
            <a:lvl7pPr indent="0" lvl="6" marL="0" algn="l">
              <a:spcBef>
                <a:spcPts val="0"/>
              </a:spcBef>
              <a:buNone/>
              <a:defRPr sz="1000">
                <a:solidFill>
                  <a:schemeClr val="lt1"/>
                </a:solidFill>
                <a:latin typeface="Arial"/>
                <a:ea typeface="Arial"/>
                <a:cs typeface="Arial"/>
                <a:sym typeface="Arial"/>
              </a:defRPr>
            </a:lvl7pPr>
            <a:lvl8pPr indent="0" lvl="7" marL="0" algn="l">
              <a:spcBef>
                <a:spcPts val="0"/>
              </a:spcBef>
              <a:buNone/>
              <a:defRPr sz="1000">
                <a:solidFill>
                  <a:schemeClr val="lt1"/>
                </a:solidFill>
                <a:latin typeface="Arial"/>
                <a:ea typeface="Arial"/>
                <a:cs typeface="Arial"/>
                <a:sym typeface="Arial"/>
              </a:defRPr>
            </a:lvl8pPr>
            <a:lvl9pPr indent="0" lvl="8" marL="0" algn="l">
              <a:spcBef>
                <a:spcPts val="0"/>
              </a:spcBef>
              <a:buNone/>
              <a:defRPr sz="1000">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ide-1column">
  <p:cSld name="Inside-1column">
    <p:spTree>
      <p:nvGrpSpPr>
        <p:cNvPr id="18" name="Shape 18"/>
        <p:cNvGrpSpPr/>
        <p:nvPr/>
      </p:nvGrpSpPr>
      <p:grpSpPr>
        <a:xfrm>
          <a:off x="0" y="0"/>
          <a:ext cx="0" cy="0"/>
          <a:chOff x="0" y="0"/>
          <a:chExt cx="0" cy="0"/>
        </a:xfrm>
      </p:grpSpPr>
      <p:sp>
        <p:nvSpPr>
          <p:cNvPr id="19" name="Google Shape;19;p3"/>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
          <p:cNvSpPr/>
          <p:nvPr/>
        </p:nvSpPr>
        <p:spPr>
          <a:xfrm>
            <a:off x="0" y="0"/>
            <a:ext cx="12192000" cy="533400"/>
          </a:xfrm>
          <a:prstGeom prst="rect">
            <a:avLst/>
          </a:prstGeom>
          <a:solidFill>
            <a:srgbClr val="4EA848"/>
          </a:solidFill>
          <a:ln>
            <a:noFill/>
          </a:ln>
        </p:spPr>
        <p:txBody>
          <a:bodyPr anchorCtr="0" anchor="ctr" bIns="182875"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4EA848"/>
              </a:solidFill>
              <a:highlight>
                <a:srgbClr val="4EA848"/>
              </a:highlight>
              <a:latin typeface="Arial"/>
              <a:ea typeface="Arial"/>
              <a:cs typeface="Arial"/>
              <a:sym typeface="Arial"/>
            </a:endParaRPr>
          </a:p>
        </p:txBody>
      </p:sp>
      <p:pic>
        <p:nvPicPr>
          <p:cNvPr id="21" name="Google Shape;21;p3"/>
          <p:cNvPicPr preferRelativeResize="0"/>
          <p:nvPr/>
        </p:nvPicPr>
        <p:blipFill rotWithShape="1">
          <a:blip r:embed="rId2">
            <a:alphaModFix/>
          </a:blip>
          <a:srcRect b="0" l="0" r="0" t="0"/>
          <a:stretch/>
        </p:blipFill>
        <p:spPr>
          <a:xfrm>
            <a:off x="0" y="0"/>
            <a:ext cx="10710523" cy="530352"/>
          </a:xfrm>
          <a:prstGeom prst="rect">
            <a:avLst/>
          </a:prstGeom>
          <a:noFill/>
          <a:ln>
            <a:noFill/>
          </a:ln>
          <a:effectLst>
            <a:outerShdw blurRad="50800" rotWithShape="0" algn="tl" dir="2700000" dist="38100">
              <a:srgbClr val="000000">
                <a:alpha val="40000"/>
              </a:srgbClr>
            </a:outerShdw>
          </a:effectLst>
        </p:spPr>
      </p:pic>
      <p:sp>
        <p:nvSpPr>
          <p:cNvPr id="22" name="Google Shape;22;p3"/>
          <p:cNvSpPr txBox="1"/>
          <p:nvPr>
            <p:ph idx="1" type="body"/>
          </p:nvPr>
        </p:nvSpPr>
        <p:spPr>
          <a:xfrm>
            <a:off x="533400" y="1676400"/>
            <a:ext cx="11125200" cy="49244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600"/>
              </a:spcBef>
              <a:spcAft>
                <a:spcPts val="0"/>
              </a:spcAft>
              <a:buSzPts val="3200"/>
              <a:buNone/>
              <a:defRPr sz="3200">
                <a:solidFill>
                  <a:schemeClr val="accent1"/>
                </a:solidFill>
              </a:defRPr>
            </a:lvl1pPr>
            <a:lvl2pPr indent="-228600" lvl="1" marL="914400" algn="l">
              <a:lnSpc>
                <a:spcPct val="100000"/>
              </a:lnSpc>
              <a:spcBef>
                <a:spcPts val="600"/>
              </a:spcBef>
              <a:spcAft>
                <a:spcPts val="0"/>
              </a:spcAft>
              <a:buSzPts val="2400"/>
              <a:buNone/>
              <a:defRPr/>
            </a:lvl2pPr>
            <a:lvl3pPr indent="-228600" lvl="2" marL="1371600" algn="l">
              <a:lnSpc>
                <a:spcPct val="100000"/>
              </a:lnSpc>
              <a:spcBef>
                <a:spcPts val="600"/>
              </a:spcBef>
              <a:spcAft>
                <a:spcPts val="0"/>
              </a:spcAft>
              <a:buSzPts val="2000"/>
              <a:buNone/>
              <a:defRPr/>
            </a:lvl3pPr>
            <a:lvl4pPr indent="-228600" lvl="3" marL="1828800" algn="l">
              <a:lnSpc>
                <a:spcPct val="100000"/>
              </a:lnSpc>
              <a:spcBef>
                <a:spcPts val="600"/>
              </a:spcBef>
              <a:spcAft>
                <a:spcPts val="0"/>
              </a:spcAft>
              <a:buSzPts val="1600"/>
              <a:buNone/>
              <a:defRPr/>
            </a:lvl4pPr>
            <a:lvl5pPr indent="-228600" lvl="4" marL="2286000" algn="l">
              <a:lnSpc>
                <a:spcPct val="100000"/>
              </a:lnSpc>
              <a:spcBef>
                <a:spcPts val="600"/>
              </a:spcBef>
              <a:spcAft>
                <a:spcPts val="0"/>
              </a:spcAft>
              <a:buSzPts val="1400"/>
              <a:buNone/>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3" name="Google Shape;23;p3"/>
          <p:cNvSpPr txBox="1"/>
          <p:nvPr>
            <p:ph idx="2" type="body"/>
          </p:nvPr>
        </p:nvSpPr>
        <p:spPr>
          <a:xfrm>
            <a:off x="533400" y="2514600"/>
            <a:ext cx="5334000" cy="3200400"/>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60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4" name="Google Shape;24;p3"/>
          <p:cNvSpPr/>
          <p:nvPr>
            <p:ph idx="3" type="pic"/>
          </p:nvPr>
        </p:nvSpPr>
        <p:spPr>
          <a:xfrm>
            <a:off x="6324600" y="2514600"/>
            <a:ext cx="5334000" cy="3200400"/>
          </a:xfrm>
          <a:prstGeom prst="rect">
            <a:avLst/>
          </a:prstGeom>
          <a:noFill/>
          <a:ln>
            <a:noFill/>
          </a:ln>
        </p:spPr>
        <p:txBody>
          <a:bodyPr anchorCtr="0" anchor="t" bIns="45700" lIns="45700" spcFirstLastPara="1" rIns="45700" wrap="square" tIns="45700">
            <a:noAutofit/>
          </a:bodyPr>
          <a:lstStyle>
            <a:lvl1pPr lvl="0" marR="0" rtl="0" algn="l">
              <a:lnSpc>
                <a:spcPct val="100000"/>
              </a:lnSpc>
              <a:spcBef>
                <a:spcPts val="600"/>
              </a:spcBef>
              <a:spcAft>
                <a:spcPts val="0"/>
              </a:spcAft>
              <a:buClr>
                <a:srgbClr val="3A7E36"/>
              </a:buClr>
              <a:buSzPts val="2800"/>
              <a:buFont typeface="Noto Sans Symbols"/>
              <a:buNone/>
              <a:defRPr b="0" i="0" sz="28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2400"/>
              <a:buFont typeface="Noto Sans Symbols"/>
              <a:buChar char="▪"/>
              <a:defRPr b="0" i="0" sz="24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rgbClr val="3A7E36"/>
              </a:buClr>
              <a:buSzPts val="2000"/>
              <a:buFont typeface="Noto Sans Symbols"/>
              <a:buChar char="▪"/>
              <a:defRPr b="0" i="0" sz="20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dk2"/>
              </a:buClr>
              <a:buSzPts val="1600"/>
              <a:buFont typeface="Noto Sans Symbols"/>
              <a:buChar char="▪"/>
              <a:defRPr b="0" i="0" sz="16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3A7E36"/>
              </a:buClr>
              <a:buSzPts val="1400"/>
              <a:buFont typeface="Noto Sans Symbols"/>
              <a:buChar char="▪"/>
              <a:defRPr b="0" i="0" sz="1400" u="none" cap="none" strike="noStrike">
                <a:solidFill>
                  <a:schemeClr val="dk1"/>
                </a:solidFill>
                <a:latin typeface="Arial"/>
                <a:ea typeface="Arial"/>
                <a:cs typeface="Arial"/>
                <a:sym typeface="Arial"/>
              </a:defRPr>
            </a:lvl5pPr>
            <a:lvl6pPr lvl="5" marR="0" rtl="0" algn="l">
              <a:lnSpc>
                <a:spcPct val="90000"/>
              </a:lnSpc>
              <a:spcBef>
                <a:spcPts val="600"/>
              </a:spcBef>
              <a:spcAft>
                <a:spcPts val="0"/>
              </a:spcAft>
              <a:buClr>
                <a:schemeClr val="accent1"/>
              </a:buClr>
              <a:buSzPts val="1400"/>
              <a:buFont typeface="Noto Sans Symbols"/>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400"/>
              </a:spcAft>
              <a:buClr>
                <a:schemeClr val="accent1"/>
              </a:buClr>
              <a:buSzPts val="1400"/>
              <a:buFont typeface="Noto Sans Symbols"/>
              <a:buChar char="🢝"/>
              <a:defRPr b="0" i="0" sz="1400" u="none" cap="none" strike="noStrike">
                <a:solidFill>
                  <a:schemeClr val="dk1"/>
                </a:solidFill>
                <a:latin typeface="Arial"/>
                <a:ea typeface="Arial"/>
                <a:cs typeface="Arial"/>
                <a:sym typeface="Arial"/>
              </a:defRPr>
            </a:lvl9pPr>
          </a:lstStyle>
          <a:p/>
        </p:txBody>
      </p:sp>
      <p:sp>
        <p:nvSpPr>
          <p:cNvPr id="25" name="Google Shape;25;p3"/>
          <p:cNvSpPr txBox="1"/>
          <p:nvPr>
            <p:ph idx="4" type="body"/>
          </p:nvPr>
        </p:nvSpPr>
        <p:spPr>
          <a:xfrm>
            <a:off x="533400" y="5791200"/>
            <a:ext cx="11125200"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600"/>
              </a:spcBef>
              <a:spcAft>
                <a:spcPts val="0"/>
              </a:spcAft>
              <a:buSzPts val="2400"/>
              <a:buNone/>
              <a:defRPr sz="2400">
                <a:solidFill>
                  <a:srgbClr val="1A5A8A"/>
                </a:solidFill>
              </a:defRPr>
            </a:lvl1pPr>
            <a:lvl2pPr indent="-228600" lvl="1" marL="914400" algn="l">
              <a:lnSpc>
                <a:spcPct val="100000"/>
              </a:lnSpc>
              <a:spcBef>
                <a:spcPts val="600"/>
              </a:spcBef>
              <a:spcAft>
                <a:spcPts val="0"/>
              </a:spcAft>
              <a:buSzPts val="2400"/>
              <a:buNone/>
              <a:defRPr>
                <a:solidFill>
                  <a:srgbClr val="1A5A8A"/>
                </a:solidFill>
              </a:defRPr>
            </a:lvl2pPr>
            <a:lvl3pPr indent="-228600" lvl="2" marL="1371600" algn="l">
              <a:lnSpc>
                <a:spcPct val="100000"/>
              </a:lnSpc>
              <a:spcBef>
                <a:spcPts val="600"/>
              </a:spcBef>
              <a:spcAft>
                <a:spcPts val="0"/>
              </a:spcAft>
              <a:buSzPts val="2000"/>
              <a:buNone/>
              <a:defRPr>
                <a:solidFill>
                  <a:srgbClr val="1A5A8A"/>
                </a:solidFill>
              </a:defRPr>
            </a:lvl3pPr>
            <a:lvl4pPr indent="-228600" lvl="3" marL="1828800" algn="l">
              <a:lnSpc>
                <a:spcPct val="100000"/>
              </a:lnSpc>
              <a:spcBef>
                <a:spcPts val="600"/>
              </a:spcBef>
              <a:spcAft>
                <a:spcPts val="0"/>
              </a:spcAft>
              <a:buSzPts val="1600"/>
              <a:buNone/>
              <a:defRPr>
                <a:solidFill>
                  <a:srgbClr val="1A5A8A"/>
                </a:solidFill>
              </a:defRPr>
            </a:lvl4pPr>
            <a:lvl5pPr indent="-228600" lvl="4" marL="2286000" algn="l">
              <a:lnSpc>
                <a:spcPct val="100000"/>
              </a:lnSpc>
              <a:spcBef>
                <a:spcPts val="600"/>
              </a:spcBef>
              <a:spcAft>
                <a:spcPts val="0"/>
              </a:spcAft>
              <a:buSzPts val="1400"/>
              <a:buNone/>
              <a:defRPr>
                <a:solidFill>
                  <a:srgbClr val="1A5A8A"/>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6" name="Google Shape;26;p3"/>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Divider_green">
  <p:cSld name="SectionDivider_green">
    <p:bg>
      <p:bgPr>
        <a:solidFill>
          <a:schemeClr val="dk2"/>
        </a:solidFill>
      </p:bgPr>
    </p:bg>
    <p:spTree>
      <p:nvGrpSpPr>
        <p:cNvPr id="27" name="Shape 27"/>
        <p:cNvGrpSpPr/>
        <p:nvPr/>
      </p:nvGrpSpPr>
      <p:grpSpPr>
        <a:xfrm>
          <a:off x="0" y="0"/>
          <a:ext cx="0" cy="0"/>
          <a:chOff x="0" y="0"/>
          <a:chExt cx="0" cy="0"/>
        </a:xfrm>
      </p:grpSpPr>
      <p:pic>
        <p:nvPicPr>
          <p:cNvPr id="28" name="Google Shape;28;p4"/>
          <p:cNvPicPr preferRelativeResize="0"/>
          <p:nvPr/>
        </p:nvPicPr>
        <p:blipFill rotWithShape="1">
          <a:blip r:embed="rId2">
            <a:alphaModFix/>
          </a:blip>
          <a:srcRect b="0" l="0" r="0" t="0"/>
          <a:stretch/>
        </p:blipFill>
        <p:spPr>
          <a:xfrm>
            <a:off x="0" y="539750"/>
            <a:ext cx="11760200" cy="5778500"/>
          </a:xfrm>
          <a:prstGeom prst="rect">
            <a:avLst/>
          </a:prstGeom>
          <a:noFill/>
          <a:ln>
            <a:noFill/>
          </a:ln>
          <a:effectLst>
            <a:outerShdw blurRad="50800" rotWithShape="0" algn="tl" dir="2700000" dist="38100">
              <a:srgbClr val="000000">
                <a:alpha val="40000"/>
              </a:srgbClr>
            </a:outerShdw>
          </a:effectLst>
        </p:spPr>
      </p:pic>
      <p:sp>
        <p:nvSpPr>
          <p:cNvPr id="29" name="Google Shape;29;p4"/>
          <p:cNvSpPr txBox="1"/>
          <p:nvPr>
            <p:ph type="title"/>
          </p:nvPr>
        </p:nvSpPr>
        <p:spPr>
          <a:xfrm>
            <a:off x="990600" y="2527852"/>
            <a:ext cx="8001000" cy="664797"/>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1"/>
              </a:buClr>
              <a:buSzPts val="4800"/>
              <a:buFont typeface="Arial"/>
              <a:buNone/>
              <a:defRPr sz="4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lvl1pPr indent="0" lvl="0" marL="0" algn="l">
              <a:spcBef>
                <a:spcPts val="0"/>
              </a:spcBef>
              <a:buNone/>
              <a:defRPr b="0" i="0" sz="1000" u="none" cap="none" strike="noStrike">
                <a:solidFill>
                  <a:schemeClr val="lt1"/>
                </a:solidFill>
                <a:latin typeface="Arial"/>
                <a:ea typeface="Arial"/>
                <a:cs typeface="Arial"/>
                <a:sym typeface="Arial"/>
              </a:defRPr>
            </a:lvl1pPr>
            <a:lvl2pPr indent="0" lvl="1" marL="0" algn="l">
              <a:spcBef>
                <a:spcPts val="0"/>
              </a:spcBef>
              <a:buNone/>
              <a:defRPr b="0" i="0" sz="1000" u="none" cap="none" strike="noStrike">
                <a:solidFill>
                  <a:schemeClr val="lt1"/>
                </a:solidFill>
                <a:latin typeface="Arial"/>
                <a:ea typeface="Arial"/>
                <a:cs typeface="Arial"/>
                <a:sym typeface="Arial"/>
              </a:defRPr>
            </a:lvl2pPr>
            <a:lvl3pPr indent="0" lvl="2" marL="0" algn="l">
              <a:spcBef>
                <a:spcPts val="0"/>
              </a:spcBef>
              <a:buNone/>
              <a:defRPr b="0" i="0" sz="1000" u="none" cap="none" strike="noStrike">
                <a:solidFill>
                  <a:schemeClr val="lt1"/>
                </a:solidFill>
                <a:latin typeface="Arial"/>
                <a:ea typeface="Arial"/>
                <a:cs typeface="Arial"/>
                <a:sym typeface="Arial"/>
              </a:defRPr>
            </a:lvl3pPr>
            <a:lvl4pPr indent="0" lvl="3" marL="0" algn="l">
              <a:spcBef>
                <a:spcPts val="0"/>
              </a:spcBef>
              <a:buNone/>
              <a:defRPr b="0" i="0" sz="1000" u="none" cap="none" strike="noStrike">
                <a:solidFill>
                  <a:schemeClr val="lt1"/>
                </a:solidFill>
                <a:latin typeface="Arial"/>
                <a:ea typeface="Arial"/>
                <a:cs typeface="Arial"/>
                <a:sym typeface="Arial"/>
              </a:defRPr>
            </a:lvl4pPr>
            <a:lvl5pPr indent="0" lvl="4" marL="0" algn="l">
              <a:spcBef>
                <a:spcPts val="0"/>
              </a:spcBef>
              <a:buNone/>
              <a:defRPr b="0" i="0" sz="1000" u="none" cap="none" strike="noStrike">
                <a:solidFill>
                  <a:schemeClr val="lt1"/>
                </a:solidFill>
                <a:latin typeface="Arial"/>
                <a:ea typeface="Arial"/>
                <a:cs typeface="Arial"/>
                <a:sym typeface="Arial"/>
              </a:defRPr>
            </a:lvl5pPr>
            <a:lvl6pPr indent="0" lvl="5" marL="0" algn="l">
              <a:spcBef>
                <a:spcPts val="0"/>
              </a:spcBef>
              <a:buNone/>
              <a:defRPr b="0" i="0" sz="1000" u="none" cap="none" strike="noStrike">
                <a:solidFill>
                  <a:schemeClr val="lt1"/>
                </a:solidFill>
                <a:latin typeface="Arial"/>
                <a:ea typeface="Arial"/>
                <a:cs typeface="Arial"/>
                <a:sym typeface="Arial"/>
              </a:defRPr>
            </a:lvl6pPr>
            <a:lvl7pPr indent="0" lvl="6" marL="0" algn="l">
              <a:spcBef>
                <a:spcPts val="0"/>
              </a:spcBef>
              <a:buNone/>
              <a:defRPr b="0" i="0" sz="1000" u="none" cap="none" strike="noStrike">
                <a:solidFill>
                  <a:schemeClr val="lt1"/>
                </a:solidFill>
                <a:latin typeface="Arial"/>
                <a:ea typeface="Arial"/>
                <a:cs typeface="Arial"/>
                <a:sym typeface="Arial"/>
              </a:defRPr>
            </a:lvl7pPr>
            <a:lvl8pPr indent="0" lvl="7" marL="0" algn="l">
              <a:spcBef>
                <a:spcPts val="0"/>
              </a:spcBef>
              <a:buNone/>
              <a:defRPr b="0" i="0" sz="1000" u="none" cap="none" strike="noStrike">
                <a:solidFill>
                  <a:schemeClr val="lt1"/>
                </a:solidFill>
                <a:latin typeface="Arial"/>
                <a:ea typeface="Arial"/>
                <a:cs typeface="Arial"/>
                <a:sym typeface="Arial"/>
              </a:defRPr>
            </a:lvl8pPr>
            <a:lvl9pPr indent="0" lvl="8" marL="0" algn="l">
              <a:spcBef>
                <a:spcPts val="0"/>
              </a:spcBef>
              <a:buNone/>
              <a:defRPr b="0" i="0" sz="10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31" name="Google Shape;31;p4"/>
          <p:cNvSpPr txBox="1"/>
          <p:nvPr>
            <p:ph idx="1" type="body"/>
          </p:nvPr>
        </p:nvSpPr>
        <p:spPr>
          <a:xfrm>
            <a:off x="990600" y="3429000"/>
            <a:ext cx="8001000" cy="2286000"/>
          </a:xfrm>
          <a:prstGeom prst="rect">
            <a:avLst/>
          </a:prstGeom>
          <a:noFill/>
          <a:ln>
            <a:noFill/>
          </a:ln>
        </p:spPr>
        <p:txBody>
          <a:bodyPr anchorCtr="0" anchor="t" bIns="45700" lIns="45700" spcFirstLastPara="1" rIns="45700" wrap="square" tIns="45700">
            <a:normAutofit/>
          </a:bodyPr>
          <a:lstStyle>
            <a:lvl1pPr indent="-406400" lvl="0" marL="457200" algn="l">
              <a:lnSpc>
                <a:spcPct val="100000"/>
              </a:lnSpc>
              <a:spcBef>
                <a:spcPts val="600"/>
              </a:spcBef>
              <a:spcAft>
                <a:spcPts val="0"/>
              </a:spcAft>
              <a:buClr>
                <a:schemeClr val="dk1"/>
              </a:buClr>
              <a:buSzPts val="2800"/>
              <a:buChar char="▪"/>
              <a:defRPr>
                <a:solidFill>
                  <a:schemeClr val="dk1"/>
                </a:solidFill>
              </a:defRPr>
            </a:lvl1pPr>
            <a:lvl2pPr indent="-381000" lvl="1" marL="914400" algn="l">
              <a:lnSpc>
                <a:spcPct val="100000"/>
              </a:lnSpc>
              <a:spcBef>
                <a:spcPts val="600"/>
              </a:spcBef>
              <a:spcAft>
                <a:spcPts val="0"/>
              </a:spcAft>
              <a:buClr>
                <a:schemeClr val="dk1"/>
              </a:buClr>
              <a:buSzPts val="2400"/>
              <a:buChar char="▪"/>
              <a:defRPr>
                <a:solidFill>
                  <a:schemeClr val="dk1"/>
                </a:solidFill>
              </a:defRPr>
            </a:lvl2pPr>
            <a:lvl3pPr indent="-355600" lvl="2" marL="1371600" algn="l">
              <a:lnSpc>
                <a:spcPct val="100000"/>
              </a:lnSpc>
              <a:spcBef>
                <a:spcPts val="600"/>
              </a:spcBef>
              <a:spcAft>
                <a:spcPts val="0"/>
              </a:spcAft>
              <a:buClr>
                <a:schemeClr val="dk1"/>
              </a:buClr>
              <a:buSzPts val="2000"/>
              <a:buChar char="▪"/>
              <a:defRPr>
                <a:solidFill>
                  <a:schemeClr val="dk1"/>
                </a:solidFill>
              </a:defRPr>
            </a:lvl3pPr>
            <a:lvl4pPr indent="-330200" lvl="3" marL="1828800" algn="l">
              <a:lnSpc>
                <a:spcPct val="100000"/>
              </a:lnSpc>
              <a:spcBef>
                <a:spcPts val="600"/>
              </a:spcBef>
              <a:spcAft>
                <a:spcPts val="0"/>
              </a:spcAft>
              <a:buClr>
                <a:schemeClr val="dk1"/>
              </a:buClr>
              <a:buSzPts val="1600"/>
              <a:buChar char="▪"/>
              <a:defRPr>
                <a:solidFill>
                  <a:schemeClr val="dk1"/>
                </a:solidFill>
              </a:defRPr>
            </a:lvl4pPr>
            <a:lvl5pPr indent="-317500" lvl="4" marL="2286000" algn="l">
              <a:lnSpc>
                <a:spcPct val="100000"/>
              </a:lnSpc>
              <a:spcBef>
                <a:spcPts val="600"/>
              </a:spcBef>
              <a:spcAft>
                <a:spcPts val="0"/>
              </a:spcAft>
              <a:buClr>
                <a:schemeClr val="dk1"/>
              </a:buClr>
              <a:buSzPts val="1400"/>
              <a:buChar char="▪"/>
              <a:defRPr>
                <a:solidFill>
                  <a:schemeClr val="dk1"/>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descr="eTeachNY logo" id="32" name="Google Shape;32;p4"/>
          <p:cNvPicPr preferRelativeResize="0"/>
          <p:nvPr/>
        </p:nvPicPr>
        <p:blipFill rotWithShape="1">
          <a:blip r:embed="rId3">
            <a:alphaModFix/>
          </a:blip>
          <a:srcRect b="0" l="0" r="0" t="0"/>
          <a:stretch/>
        </p:blipFill>
        <p:spPr>
          <a:xfrm>
            <a:off x="990600" y="758952"/>
            <a:ext cx="3764764" cy="125819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Divider_blue">
  <p:cSld name="SectionDivider_blue">
    <p:bg>
      <p:bgPr>
        <a:solidFill>
          <a:schemeClr val="lt2"/>
        </a:solidFill>
      </p:bgPr>
    </p:bg>
    <p:spTree>
      <p:nvGrpSpPr>
        <p:cNvPr id="33" name="Shape 33"/>
        <p:cNvGrpSpPr/>
        <p:nvPr/>
      </p:nvGrpSpPr>
      <p:grpSpPr>
        <a:xfrm>
          <a:off x="0" y="0"/>
          <a:ext cx="0" cy="0"/>
          <a:chOff x="0" y="0"/>
          <a:chExt cx="0" cy="0"/>
        </a:xfrm>
      </p:grpSpPr>
      <p:pic>
        <p:nvPicPr>
          <p:cNvPr id="34" name="Google Shape;34;p5"/>
          <p:cNvPicPr preferRelativeResize="0"/>
          <p:nvPr/>
        </p:nvPicPr>
        <p:blipFill rotWithShape="1">
          <a:blip r:embed="rId2">
            <a:alphaModFix/>
          </a:blip>
          <a:srcRect b="0" l="0" r="0" t="0"/>
          <a:stretch/>
        </p:blipFill>
        <p:spPr>
          <a:xfrm>
            <a:off x="0" y="539750"/>
            <a:ext cx="11760200" cy="5778500"/>
          </a:xfrm>
          <a:prstGeom prst="rect">
            <a:avLst/>
          </a:prstGeom>
          <a:noFill/>
          <a:ln>
            <a:noFill/>
          </a:ln>
          <a:effectLst>
            <a:outerShdw blurRad="50800" rotWithShape="0" algn="tl" dir="2700000" dist="38100">
              <a:srgbClr val="000000">
                <a:alpha val="40000"/>
              </a:srgbClr>
            </a:outerShdw>
          </a:effectLst>
        </p:spPr>
      </p:pic>
      <p:sp>
        <p:nvSpPr>
          <p:cNvPr id="35" name="Google Shape;35;p5"/>
          <p:cNvSpPr txBox="1"/>
          <p:nvPr>
            <p:ph type="title"/>
          </p:nvPr>
        </p:nvSpPr>
        <p:spPr>
          <a:xfrm>
            <a:off x="990600" y="2527852"/>
            <a:ext cx="8001000" cy="664797"/>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pic>
        <p:nvPicPr>
          <p:cNvPr descr="eTeachNY logo" id="37" name="Google Shape;37;p5"/>
          <p:cNvPicPr preferRelativeResize="0"/>
          <p:nvPr/>
        </p:nvPicPr>
        <p:blipFill rotWithShape="1">
          <a:blip r:embed="rId3">
            <a:alphaModFix/>
          </a:blip>
          <a:srcRect b="0" l="0" r="0" t="0"/>
          <a:stretch/>
        </p:blipFill>
        <p:spPr>
          <a:xfrm>
            <a:off x="990600" y="762000"/>
            <a:ext cx="3764764" cy="1258198"/>
          </a:xfrm>
          <a:prstGeom prst="rect">
            <a:avLst/>
          </a:prstGeom>
          <a:noFill/>
          <a:ln>
            <a:noFill/>
          </a:ln>
        </p:spPr>
      </p:pic>
      <p:sp>
        <p:nvSpPr>
          <p:cNvPr id="38" name="Google Shape;38;p5"/>
          <p:cNvSpPr txBox="1"/>
          <p:nvPr>
            <p:ph idx="1" type="body"/>
          </p:nvPr>
        </p:nvSpPr>
        <p:spPr>
          <a:xfrm>
            <a:off x="990600" y="3429000"/>
            <a:ext cx="8001000" cy="2286000"/>
          </a:xfrm>
          <a:prstGeom prst="rect">
            <a:avLst/>
          </a:prstGeom>
          <a:noFill/>
          <a:ln>
            <a:noFill/>
          </a:ln>
        </p:spPr>
        <p:txBody>
          <a:bodyPr anchorCtr="0" anchor="t" bIns="45700" lIns="45700" spcFirstLastPara="1" rIns="45700" wrap="square" tIns="45700">
            <a:normAutofit/>
          </a:bodyPr>
          <a:lstStyle>
            <a:lvl1pPr indent="-406400" lvl="0" marL="457200" algn="l">
              <a:lnSpc>
                <a:spcPct val="100000"/>
              </a:lnSpc>
              <a:spcBef>
                <a:spcPts val="600"/>
              </a:spcBef>
              <a:spcAft>
                <a:spcPts val="0"/>
              </a:spcAft>
              <a:buClr>
                <a:schemeClr val="lt1"/>
              </a:buClr>
              <a:buSzPts val="2800"/>
              <a:buChar char="▪"/>
              <a:defRPr>
                <a:solidFill>
                  <a:schemeClr val="lt1"/>
                </a:solidFill>
              </a:defRPr>
            </a:lvl1pPr>
            <a:lvl2pPr indent="-381000" lvl="1" marL="914400" algn="l">
              <a:lnSpc>
                <a:spcPct val="100000"/>
              </a:lnSpc>
              <a:spcBef>
                <a:spcPts val="600"/>
              </a:spcBef>
              <a:spcAft>
                <a:spcPts val="0"/>
              </a:spcAft>
              <a:buClr>
                <a:schemeClr val="lt1"/>
              </a:buClr>
              <a:buSzPts val="2400"/>
              <a:buChar char="▪"/>
              <a:defRPr>
                <a:solidFill>
                  <a:schemeClr val="lt1"/>
                </a:solidFill>
              </a:defRPr>
            </a:lvl2pPr>
            <a:lvl3pPr indent="-355600" lvl="2" marL="1371600" algn="l">
              <a:lnSpc>
                <a:spcPct val="100000"/>
              </a:lnSpc>
              <a:spcBef>
                <a:spcPts val="600"/>
              </a:spcBef>
              <a:spcAft>
                <a:spcPts val="0"/>
              </a:spcAft>
              <a:buClr>
                <a:schemeClr val="lt1"/>
              </a:buClr>
              <a:buSzPts val="2000"/>
              <a:buChar char="▪"/>
              <a:defRPr>
                <a:solidFill>
                  <a:schemeClr val="lt1"/>
                </a:solidFill>
              </a:defRPr>
            </a:lvl3pPr>
            <a:lvl4pPr indent="-330200" lvl="3" marL="1828800" algn="l">
              <a:lnSpc>
                <a:spcPct val="100000"/>
              </a:lnSpc>
              <a:spcBef>
                <a:spcPts val="600"/>
              </a:spcBef>
              <a:spcAft>
                <a:spcPts val="0"/>
              </a:spcAft>
              <a:buClr>
                <a:schemeClr val="lt1"/>
              </a:buClr>
              <a:buSzPts val="1600"/>
              <a:buChar char="▪"/>
              <a:defRPr>
                <a:solidFill>
                  <a:schemeClr val="lt1"/>
                </a:solidFill>
              </a:defRPr>
            </a:lvl4pPr>
            <a:lvl5pPr indent="-317500" lvl="4" marL="2286000" algn="l">
              <a:lnSpc>
                <a:spcPct val="100000"/>
              </a:lnSpc>
              <a:spcBef>
                <a:spcPts val="600"/>
              </a:spcBef>
              <a:spcAft>
                <a:spcPts val="0"/>
              </a:spcAft>
              <a:buClr>
                <a:schemeClr val="lt1"/>
              </a:buClr>
              <a:buSzPts val="1400"/>
              <a:buChar char="▪"/>
              <a:defRPr>
                <a:solidFill>
                  <a:schemeClr val="lt1"/>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ide_LargeQuote">
  <p:cSld name="Inside_LargeQuote">
    <p:bg>
      <p:bgPr>
        <a:solidFill>
          <a:schemeClr val="dk2"/>
        </a:solidFill>
      </p:bgPr>
    </p:bg>
    <p:spTree>
      <p:nvGrpSpPr>
        <p:cNvPr id="39" name="Shape 39"/>
        <p:cNvGrpSpPr/>
        <p:nvPr/>
      </p:nvGrpSpPr>
      <p:grpSpPr>
        <a:xfrm>
          <a:off x="0" y="0"/>
          <a:ext cx="0" cy="0"/>
          <a:chOff x="0" y="0"/>
          <a:chExt cx="0" cy="0"/>
        </a:xfrm>
      </p:grpSpPr>
      <p:pic>
        <p:nvPicPr>
          <p:cNvPr id="40" name="Google Shape;40;p6"/>
          <p:cNvPicPr preferRelativeResize="0"/>
          <p:nvPr/>
        </p:nvPicPr>
        <p:blipFill rotWithShape="1">
          <a:blip r:embed="rId2">
            <a:alphaModFix/>
          </a:blip>
          <a:srcRect b="0" l="0" r="0" t="0"/>
          <a:stretch/>
        </p:blipFill>
        <p:spPr>
          <a:xfrm>
            <a:off x="0" y="539750"/>
            <a:ext cx="11760200" cy="5778500"/>
          </a:xfrm>
          <a:prstGeom prst="rect">
            <a:avLst/>
          </a:prstGeom>
          <a:noFill/>
          <a:ln>
            <a:noFill/>
          </a:ln>
          <a:effectLst>
            <a:outerShdw blurRad="50800" rotWithShape="0" algn="tl" dir="2700000" dist="38100">
              <a:srgbClr val="000000">
                <a:alpha val="40000"/>
              </a:srgbClr>
            </a:outerShdw>
          </a:effectLst>
        </p:spPr>
      </p:pic>
      <p:sp>
        <p:nvSpPr>
          <p:cNvPr id="41" name="Google Shape;41;p6"/>
          <p:cNvSpPr txBox="1"/>
          <p:nvPr>
            <p:ph type="title"/>
          </p:nvPr>
        </p:nvSpPr>
        <p:spPr>
          <a:xfrm>
            <a:off x="990600" y="1676400"/>
            <a:ext cx="8001000" cy="2857873"/>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4400"/>
              <a:buFont typeface="Arial"/>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lvl1pPr indent="0" lvl="0" marL="0" algn="l">
              <a:spcBef>
                <a:spcPts val="0"/>
              </a:spcBef>
              <a:buNone/>
              <a:defRPr b="0" i="0" sz="1000" u="none" cap="none" strike="noStrike">
                <a:solidFill>
                  <a:schemeClr val="lt1"/>
                </a:solidFill>
                <a:latin typeface="Arial"/>
                <a:ea typeface="Arial"/>
                <a:cs typeface="Arial"/>
                <a:sym typeface="Arial"/>
              </a:defRPr>
            </a:lvl1pPr>
            <a:lvl2pPr indent="0" lvl="1" marL="0" algn="l">
              <a:spcBef>
                <a:spcPts val="0"/>
              </a:spcBef>
              <a:buNone/>
              <a:defRPr b="0" i="0" sz="1000" u="none" cap="none" strike="noStrike">
                <a:solidFill>
                  <a:schemeClr val="lt1"/>
                </a:solidFill>
                <a:latin typeface="Arial"/>
                <a:ea typeface="Arial"/>
                <a:cs typeface="Arial"/>
                <a:sym typeface="Arial"/>
              </a:defRPr>
            </a:lvl2pPr>
            <a:lvl3pPr indent="0" lvl="2" marL="0" algn="l">
              <a:spcBef>
                <a:spcPts val="0"/>
              </a:spcBef>
              <a:buNone/>
              <a:defRPr b="0" i="0" sz="1000" u="none" cap="none" strike="noStrike">
                <a:solidFill>
                  <a:schemeClr val="lt1"/>
                </a:solidFill>
                <a:latin typeface="Arial"/>
                <a:ea typeface="Arial"/>
                <a:cs typeface="Arial"/>
                <a:sym typeface="Arial"/>
              </a:defRPr>
            </a:lvl3pPr>
            <a:lvl4pPr indent="0" lvl="3" marL="0" algn="l">
              <a:spcBef>
                <a:spcPts val="0"/>
              </a:spcBef>
              <a:buNone/>
              <a:defRPr b="0" i="0" sz="1000" u="none" cap="none" strike="noStrike">
                <a:solidFill>
                  <a:schemeClr val="lt1"/>
                </a:solidFill>
                <a:latin typeface="Arial"/>
                <a:ea typeface="Arial"/>
                <a:cs typeface="Arial"/>
                <a:sym typeface="Arial"/>
              </a:defRPr>
            </a:lvl4pPr>
            <a:lvl5pPr indent="0" lvl="4" marL="0" algn="l">
              <a:spcBef>
                <a:spcPts val="0"/>
              </a:spcBef>
              <a:buNone/>
              <a:defRPr b="0" i="0" sz="1000" u="none" cap="none" strike="noStrike">
                <a:solidFill>
                  <a:schemeClr val="lt1"/>
                </a:solidFill>
                <a:latin typeface="Arial"/>
                <a:ea typeface="Arial"/>
                <a:cs typeface="Arial"/>
                <a:sym typeface="Arial"/>
              </a:defRPr>
            </a:lvl5pPr>
            <a:lvl6pPr indent="0" lvl="5" marL="0" algn="l">
              <a:spcBef>
                <a:spcPts val="0"/>
              </a:spcBef>
              <a:buNone/>
              <a:defRPr b="0" i="0" sz="1000" u="none" cap="none" strike="noStrike">
                <a:solidFill>
                  <a:schemeClr val="lt1"/>
                </a:solidFill>
                <a:latin typeface="Arial"/>
                <a:ea typeface="Arial"/>
                <a:cs typeface="Arial"/>
                <a:sym typeface="Arial"/>
              </a:defRPr>
            </a:lvl6pPr>
            <a:lvl7pPr indent="0" lvl="6" marL="0" algn="l">
              <a:spcBef>
                <a:spcPts val="0"/>
              </a:spcBef>
              <a:buNone/>
              <a:defRPr b="0" i="0" sz="1000" u="none" cap="none" strike="noStrike">
                <a:solidFill>
                  <a:schemeClr val="lt1"/>
                </a:solidFill>
                <a:latin typeface="Arial"/>
                <a:ea typeface="Arial"/>
                <a:cs typeface="Arial"/>
                <a:sym typeface="Arial"/>
              </a:defRPr>
            </a:lvl7pPr>
            <a:lvl8pPr indent="0" lvl="7" marL="0" algn="l">
              <a:spcBef>
                <a:spcPts val="0"/>
              </a:spcBef>
              <a:buNone/>
              <a:defRPr b="0" i="0" sz="1000" u="none" cap="none" strike="noStrike">
                <a:solidFill>
                  <a:schemeClr val="lt1"/>
                </a:solidFill>
                <a:latin typeface="Arial"/>
                <a:ea typeface="Arial"/>
                <a:cs typeface="Arial"/>
                <a:sym typeface="Arial"/>
              </a:defRPr>
            </a:lvl8pPr>
            <a:lvl9pPr indent="0" lvl="8" marL="0" algn="l">
              <a:spcBef>
                <a:spcPts val="0"/>
              </a:spcBef>
              <a:buNone/>
              <a:defRPr b="0" i="0" sz="10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43" name="Google Shape;43;p6"/>
          <p:cNvSpPr txBox="1"/>
          <p:nvPr>
            <p:ph idx="1" type="body"/>
          </p:nvPr>
        </p:nvSpPr>
        <p:spPr>
          <a:xfrm>
            <a:off x="990600" y="4693024"/>
            <a:ext cx="8001000" cy="53340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600"/>
              </a:spcBef>
              <a:spcAft>
                <a:spcPts val="0"/>
              </a:spcAft>
              <a:buClr>
                <a:schemeClr val="lt1"/>
              </a:buClr>
              <a:buSzPts val="2800"/>
              <a:buNone/>
              <a:defRPr>
                <a:solidFill>
                  <a:schemeClr val="lt1"/>
                </a:solidFill>
              </a:defRPr>
            </a:lvl1pPr>
            <a:lvl2pPr indent="-228600" lvl="1" marL="914400" algn="l">
              <a:lnSpc>
                <a:spcPct val="100000"/>
              </a:lnSpc>
              <a:spcBef>
                <a:spcPts val="600"/>
              </a:spcBef>
              <a:spcAft>
                <a:spcPts val="0"/>
              </a:spcAft>
              <a:buClr>
                <a:schemeClr val="dk1"/>
              </a:buClr>
              <a:buSzPts val="2400"/>
              <a:buNone/>
              <a:defRPr>
                <a:solidFill>
                  <a:schemeClr val="dk1"/>
                </a:solidFill>
              </a:defRPr>
            </a:lvl2pPr>
            <a:lvl3pPr indent="-228600" lvl="2" marL="1371600" algn="l">
              <a:lnSpc>
                <a:spcPct val="100000"/>
              </a:lnSpc>
              <a:spcBef>
                <a:spcPts val="600"/>
              </a:spcBef>
              <a:spcAft>
                <a:spcPts val="0"/>
              </a:spcAft>
              <a:buClr>
                <a:schemeClr val="dk1"/>
              </a:buClr>
              <a:buSzPts val="2000"/>
              <a:buNone/>
              <a:defRPr>
                <a:solidFill>
                  <a:schemeClr val="dk1"/>
                </a:solidFill>
              </a:defRPr>
            </a:lvl3pPr>
            <a:lvl4pPr indent="-228600" lvl="3" marL="1828800" algn="l">
              <a:lnSpc>
                <a:spcPct val="100000"/>
              </a:lnSpc>
              <a:spcBef>
                <a:spcPts val="600"/>
              </a:spcBef>
              <a:spcAft>
                <a:spcPts val="0"/>
              </a:spcAft>
              <a:buClr>
                <a:schemeClr val="dk1"/>
              </a:buClr>
              <a:buSzPts val="1600"/>
              <a:buNone/>
              <a:defRPr>
                <a:solidFill>
                  <a:schemeClr val="dk1"/>
                </a:solidFill>
              </a:defRPr>
            </a:lvl4pPr>
            <a:lvl5pPr indent="-228600" lvl="4" marL="2286000" algn="l">
              <a:lnSpc>
                <a:spcPct val="100000"/>
              </a:lnSpc>
              <a:spcBef>
                <a:spcPts val="600"/>
              </a:spcBef>
              <a:spcAft>
                <a:spcPts val="0"/>
              </a:spcAft>
              <a:buClr>
                <a:schemeClr val="dk1"/>
              </a:buClr>
              <a:buSzPts val="1400"/>
              <a:buNone/>
              <a:defRPr>
                <a:solidFill>
                  <a:schemeClr val="dk1"/>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Slide">
  <p:cSld name="ClosingSlide">
    <p:bg>
      <p:bgPr>
        <a:solidFill>
          <a:schemeClr val="dk2"/>
        </a:solidFill>
      </p:bgPr>
    </p:bg>
    <p:spTree>
      <p:nvGrpSpPr>
        <p:cNvPr id="44" name="Shape 44"/>
        <p:cNvGrpSpPr/>
        <p:nvPr/>
      </p:nvGrpSpPr>
      <p:grpSpPr>
        <a:xfrm>
          <a:off x="0" y="0"/>
          <a:ext cx="0" cy="0"/>
          <a:chOff x="0" y="0"/>
          <a:chExt cx="0" cy="0"/>
        </a:xfrm>
      </p:grpSpPr>
      <p:pic>
        <p:nvPicPr>
          <p:cNvPr id="45" name="Google Shape;45;p7"/>
          <p:cNvPicPr preferRelativeResize="0"/>
          <p:nvPr/>
        </p:nvPicPr>
        <p:blipFill rotWithShape="1">
          <a:blip r:embed="rId2">
            <a:alphaModFix/>
          </a:blip>
          <a:srcRect b="0" l="21382" r="0" t="0"/>
          <a:stretch/>
        </p:blipFill>
        <p:spPr>
          <a:xfrm>
            <a:off x="1701800" y="539750"/>
            <a:ext cx="9245600" cy="5778500"/>
          </a:xfrm>
          <a:prstGeom prst="rect">
            <a:avLst/>
          </a:prstGeom>
          <a:noFill/>
          <a:ln>
            <a:noFill/>
          </a:ln>
          <a:effectLst>
            <a:outerShdw blurRad="50800" rotWithShape="0" algn="tl" dir="2700000" dist="38100">
              <a:srgbClr val="000000">
                <a:alpha val="40000"/>
              </a:srgbClr>
            </a:outerShdw>
          </a:effectLst>
        </p:spPr>
      </p:pic>
      <p:sp>
        <p:nvSpPr>
          <p:cNvPr id="46" name="Google Shape;46;p7"/>
          <p:cNvSpPr txBox="1"/>
          <p:nvPr>
            <p:ph type="title"/>
          </p:nvPr>
        </p:nvSpPr>
        <p:spPr>
          <a:xfrm>
            <a:off x="2209800" y="3456353"/>
            <a:ext cx="7010400" cy="553998"/>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1"/>
              </a:buClr>
              <a:buSzPts val="4000"/>
              <a:buFont typeface="Arial"/>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lvl1pPr indent="0" lvl="0" marL="0" algn="l">
              <a:spcBef>
                <a:spcPts val="0"/>
              </a:spcBef>
              <a:buNone/>
              <a:defRPr sz="1000">
                <a:solidFill>
                  <a:schemeClr val="lt1"/>
                </a:solidFill>
                <a:latin typeface="Arial"/>
                <a:ea typeface="Arial"/>
                <a:cs typeface="Arial"/>
                <a:sym typeface="Arial"/>
              </a:defRPr>
            </a:lvl1pPr>
            <a:lvl2pPr indent="0" lvl="1" marL="0" algn="l">
              <a:spcBef>
                <a:spcPts val="0"/>
              </a:spcBef>
              <a:buNone/>
              <a:defRPr sz="1000">
                <a:solidFill>
                  <a:schemeClr val="lt1"/>
                </a:solidFill>
                <a:latin typeface="Arial"/>
                <a:ea typeface="Arial"/>
                <a:cs typeface="Arial"/>
                <a:sym typeface="Arial"/>
              </a:defRPr>
            </a:lvl2pPr>
            <a:lvl3pPr indent="0" lvl="2" marL="0" algn="l">
              <a:spcBef>
                <a:spcPts val="0"/>
              </a:spcBef>
              <a:buNone/>
              <a:defRPr sz="1000">
                <a:solidFill>
                  <a:schemeClr val="lt1"/>
                </a:solidFill>
                <a:latin typeface="Arial"/>
                <a:ea typeface="Arial"/>
                <a:cs typeface="Arial"/>
                <a:sym typeface="Arial"/>
              </a:defRPr>
            </a:lvl3pPr>
            <a:lvl4pPr indent="0" lvl="3" marL="0" algn="l">
              <a:spcBef>
                <a:spcPts val="0"/>
              </a:spcBef>
              <a:buNone/>
              <a:defRPr sz="1000">
                <a:solidFill>
                  <a:schemeClr val="lt1"/>
                </a:solidFill>
                <a:latin typeface="Arial"/>
                <a:ea typeface="Arial"/>
                <a:cs typeface="Arial"/>
                <a:sym typeface="Arial"/>
              </a:defRPr>
            </a:lvl4pPr>
            <a:lvl5pPr indent="0" lvl="4" marL="0" algn="l">
              <a:spcBef>
                <a:spcPts val="0"/>
              </a:spcBef>
              <a:buNone/>
              <a:defRPr sz="1000">
                <a:solidFill>
                  <a:schemeClr val="lt1"/>
                </a:solidFill>
                <a:latin typeface="Arial"/>
                <a:ea typeface="Arial"/>
                <a:cs typeface="Arial"/>
                <a:sym typeface="Arial"/>
              </a:defRPr>
            </a:lvl5pPr>
            <a:lvl6pPr indent="0" lvl="5" marL="0" algn="l">
              <a:spcBef>
                <a:spcPts val="0"/>
              </a:spcBef>
              <a:buNone/>
              <a:defRPr sz="1000">
                <a:solidFill>
                  <a:schemeClr val="lt1"/>
                </a:solidFill>
                <a:latin typeface="Arial"/>
                <a:ea typeface="Arial"/>
                <a:cs typeface="Arial"/>
                <a:sym typeface="Arial"/>
              </a:defRPr>
            </a:lvl6pPr>
            <a:lvl7pPr indent="0" lvl="6" marL="0" algn="l">
              <a:spcBef>
                <a:spcPts val="0"/>
              </a:spcBef>
              <a:buNone/>
              <a:defRPr sz="1000">
                <a:solidFill>
                  <a:schemeClr val="lt1"/>
                </a:solidFill>
                <a:latin typeface="Arial"/>
                <a:ea typeface="Arial"/>
                <a:cs typeface="Arial"/>
                <a:sym typeface="Arial"/>
              </a:defRPr>
            </a:lvl7pPr>
            <a:lvl8pPr indent="0" lvl="7" marL="0" algn="l">
              <a:spcBef>
                <a:spcPts val="0"/>
              </a:spcBef>
              <a:buNone/>
              <a:defRPr sz="1000">
                <a:solidFill>
                  <a:schemeClr val="lt1"/>
                </a:solidFill>
                <a:latin typeface="Arial"/>
                <a:ea typeface="Arial"/>
                <a:cs typeface="Arial"/>
                <a:sym typeface="Arial"/>
              </a:defRPr>
            </a:lvl8pPr>
            <a:lvl9pPr indent="0" lvl="8" marL="0" algn="l">
              <a:spcBef>
                <a:spcPts val="0"/>
              </a:spcBef>
              <a:buNone/>
              <a:defRPr sz="1000">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48" name="Google Shape;48;p7"/>
          <p:cNvSpPr txBox="1"/>
          <p:nvPr>
            <p:ph idx="1" type="body"/>
          </p:nvPr>
        </p:nvSpPr>
        <p:spPr>
          <a:xfrm>
            <a:off x="2209800" y="4267200"/>
            <a:ext cx="6400800" cy="144780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600"/>
              </a:spcBef>
              <a:spcAft>
                <a:spcPts val="0"/>
              </a:spcAft>
              <a:buClr>
                <a:schemeClr val="dk1"/>
              </a:buClr>
              <a:buSzPts val="2800"/>
              <a:buNone/>
              <a:defRPr>
                <a:solidFill>
                  <a:schemeClr val="dk1"/>
                </a:solidFill>
              </a:defRPr>
            </a:lvl1pPr>
            <a:lvl2pPr indent="-381000" lvl="1" marL="914400" algn="l">
              <a:lnSpc>
                <a:spcPct val="100000"/>
              </a:lnSpc>
              <a:spcBef>
                <a:spcPts val="600"/>
              </a:spcBef>
              <a:spcAft>
                <a:spcPts val="0"/>
              </a:spcAft>
              <a:buClr>
                <a:schemeClr val="dk1"/>
              </a:buClr>
              <a:buSzPts val="2400"/>
              <a:buChar char="▪"/>
              <a:defRPr>
                <a:solidFill>
                  <a:schemeClr val="dk1"/>
                </a:solidFill>
              </a:defRPr>
            </a:lvl2pPr>
            <a:lvl3pPr indent="-355600" lvl="2" marL="1371600" algn="l">
              <a:lnSpc>
                <a:spcPct val="100000"/>
              </a:lnSpc>
              <a:spcBef>
                <a:spcPts val="600"/>
              </a:spcBef>
              <a:spcAft>
                <a:spcPts val="0"/>
              </a:spcAft>
              <a:buClr>
                <a:schemeClr val="dk1"/>
              </a:buClr>
              <a:buSzPts val="2000"/>
              <a:buChar char="▪"/>
              <a:defRPr>
                <a:solidFill>
                  <a:schemeClr val="dk1"/>
                </a:solidFill>
              </a:defRPr>
            </a:lvl3pPr>
            <a:lvl4pPr indent="-330200" lvl="3" marL="1828800" algn="l">
              <a:lnSpc>
                <a:spcPct val="100000"/>
              </a:lnSpc>
              <a:spcBef>
                <a:spcPts val="600"/>
              </a:spcBef>
              <a:spcAft>
                <a:spcPts val="0"/>
              </a:spcAft>
              <a:buClr>
                <a:schemeClr val="dk1"/>
              </a:buClr>
              <a:buSzPts val="1600"/>
              <a:buChar char="▪"/>
              <a:defRPr>
                <a:solidFill>
                  <a:schemeClr val="dk1"/>
                </a:solidFill>
              </a:defRPr>
            </a:lvl4pPr>
            <a:lvl5pPr indent="-317500" lvl="4" marL="2286000" algn="l">
              <a:lnSpc>
                <a:spcPct val="100000"/>
              </a:lnSpc>
              <a:spcBef>
                <a:spcPts val="600"/>
              </a:spcBef>
              <a:spcAft>
                <a:spcPts val="0"/>
              </a:spcAft>
              <a:buClr>
                <a:schemeClr val="dk1"/>
              </a:buClr>
              <a:buSzPts val="1400"/>
              <a:buChar char="▪"/>
              <a:defRPr>
                <a:solidFill>
                  <a:schemeClr val="dk1"/>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descr="eTeachNY logo" id="49" name="Google Shape;49;p7"/>
          <p:cNvPicPr preferRelativeResize="0"/>
          <p:nvPr/>
        </p:nvPicPr>
        <p:blipFill rotWithShape="1">
          <a:blip r:embed="rId3">
            <a:alphaModFix/>
          </a:blip>
          <a:srcRect b="0" l="0" r="0" t="0"/>
          <a:stretch/>
        </p:blipFill>
        <p:spPr>
          <a:xfrm>
            <a:off x="2178424" y="1219200"/>
            <a:ext cx="5472117" cy="18288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Slide-Green" showMasterSp="0">
  <p:cSld name="1_TitleSlide-Green">
    <p:bg>
      <p:bgPr>
        <a:solidFill>
          <a:schemeClr val="lt2"/>
        </a:solidFill>
      </p:bgPr>
    </p:bg>
    <p:spTree>
      <p:nvGrpSpPr>
        <p:cNvPr id="50" name="Shape 50"/>
        <p:cNvGrpSpPr/>
        <p:nvPr/>
      </p:nvGrpSpPr>
      <p:grpSpPr>
        <a:xfrm>
          <a:off x="0" y="0"/>
          <a:ext cx="0" cy="0"/>
          <a:chOff x="0" y="0"/>
          <a:chExt cx="0" cy="0"/>
        </a:xfrm>
      </p:grpSpPr>
      <p:pic>
        <p:nvPicPr>
          <p:cNvPr id="51" name="Google Shape;51;p8"/>
          <p:cNvPicPr preferRelativeResize="0"/>
          <p:nvPr/>
        </p:nvPicPr>
        <p:blipFill rotWithShape="1">
          <a:blip r:embed="rId2">
            <a:alphaModFix/>
          </a:blip>
          <a:srcRect b="0" l="0" r="0" t="0"/>
          <a:stretch/>
        </p:blipFill>
        <p:spPr>
          <a:xfrm>
            <a:off x="0" y="539750"/>
            <a:ext cx="12192000" cy="2273300"/>
          </a:xfrm>
          <a:prstGeom prst="rect">
            <a:avLst/>
          </a:prstGeom>
          <a:noFill/>
          <a:ln>
            <a:noFill/>
          </a:ln>
          <a:effectLst>
            <a:outerShdw blurRad="50800" rotWithShape="0" algn="tl" dir="2700000" dist="38100">
              <a:srgbClr val="000000">
                <a:alpha val="40000"/>
              </a:srgbClr>
            </a:outerShdw>
          </a:effectLst>
        </p:spPr>
      </p:pic>
      <p:pic>
        <p:nvPicPr>
          <p:cNvPr descr="eTeachNY logo" id="52" name="Google Shape;52;p8"/>
          <p:cNvPicPr preferRelativeResize="0"/>
          <p:nvPr/>
        </p:nvPicPr>
        <p:blipFill rotWithShape="1">
          <a:blip r:embed="rId3">
            <a:alphaModFix/>
          </a:blip>
          <a:srcRect b="0" l="0" r="0" t="0"/>
          <a:stretch/>
        </p:blipFill>
        <p:spPr>
          <a:xfrm>
            <a:off x="2493380" y="773685"/>
            <a:ext cx="5190903" cy="1734819"/>
          </a:xfrm>
          <a:prstGeom prst="rect">
            <a:avLst/>
          </a:prstGeom>
          <a:noFill/>
          <a:ln>
            <a:noFill/>
          </a:ln>
        </p:spPr>
      </p:pic>
      <p:sp>
        <p:nvSpPr>
          <p:cNvPr id="53" name="Google Shape;53;p8"/>
          <p:cNvSpPr txBox="1"/>
          <p:nvPr>
            <p:ph type="ctrTitle"/>
          </p:nvPr>
        </p:nvSpPr>
        <p:spPr>
          <a:xfrm>
            <a:off x="2493380" y="3052477"/>
            <a:ext cx="7336420" cy="2281523"/>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1"/>
              </a:buClr>
              <a:buSzPts val="5400"/>
              <a:buFont typeface="Arial"/>
              <a:buNone/>
              <a:defRPr b="1" i="0" sz="5400" cap="non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8"/>
          <p:cNvSpPr txBox="1"/>
          <p:nvPr>
            <p:ph idx="1" type="body"/>
          </p:nvPr>
        </p:nvSpPr>
        <p:spPr>
          <a:xfrm>
            <a:off x="2493963" y="5730766"/>
            <a:ext cx="7335837"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600"/>
              </a:spcBef>
              <a:spcAft>
                <a:spcPts val="0"/>
              </a:spcAft>
              <a:buSzPts val="2400"/>
              <a:buNone/>
              <a:defRPr sz="2400">
                <a:solidFill>
                  <a:schemeClr val="dk1"/>
                </a:solidFill>
              </a:defRPr>
            </a:lvl1pPr>
            <a:lvl2pPr indent="-228600" lvl="1" marL="914400" algn="l">
              <a:lnSpc>
                <a:spcPct val="100000"/>
              </a:lnSpc>
              <a:spcBef>
                <a:spcPts val="600"/>
              </a:spcBef>
              <a:spcAft>
                <a:spcPts val="0"/>
              </a:spcAft>
              <a:buSzPts val="2400"/>
              <a:buNone/>
              <a:defRPr>
                <a:solidFill>
                  <a:schemeClr val="lt1"/>
                </a:solidFill>
              </a:defRPr>
            </a:lvl2pPr>
            <a:lvl3pPr indent="-228600" lvl="2" marL="1371600" algn="l">
              <a:lnSpc>
                <a:spcPct val="100000"/>
              </a:lnSpc>
              <a:spcBef>
                <a:spcPts val="600"/>
              </a:spcBef>
              <a:spcAft>
                <a:spcPts val="0"/>
              </a:spcAft>
              <a:buSzPts val="2000"/>
              <a:buNone/>
              <a:defRPr>
                <a:solidFill>
                  <a:schemeClr val="lt1"/>
                </a:solidFill>
              </a:defRPr>
            </a:lvl3pPr>
            <a:lvl4pPr indent="-228600" lvl="3" marL="1828800" algn="l">
              <a:lnSpc>
                <a:spcPct val="100000"/>
              </a:lnSpc>
              <a:spcBef>
                <a:spcPts val="600"/>
              </a:spcBef>
              <a:spcAft>
                <a:spcPts val="0"/>
              </a:spcAft>
              <a:buSzPts val="1600"/>
              <a:buNone/>
              <a:defRPr>
                <a:solidFill>
                  <a:schemeClr val="lt1"/>
                </a:solidFill>
              </a:defRPr>
            </a:lvl4pPr>
            <a:lvl5pPr indent="-228600" lvl="4" marL="2286000" algn="l">
              <a:lnSpc>
                <a:spcPct val="100000"/>
              </a:lnSpc>
              <a:spcBef>
                <a:spcPts val="600"/>
              </a:spcBef>
              <a:spcAft>
                <a:spcPts val="0"/>
              </a:spcAft>
              <a:buSzPts val="1400"/>
              <a:buNone/>
              <a:defRPr>
                <a:solidFill>
                  <a:schemeClr val="lt1"/>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ide-2column">
  <p:cSld name="Inside-2column">
    <p:spTree>
      <p:nvGrpSpPr>
        <p:cNvPr id="55" name="Shape 55"/>
        <p:cNvGrpSpPr/>
        <p:nvPr/>
      </p:nvGrpSpPr>
      <p:grpSpPr>
        <a:xfrm>
          <a:off x="0" y="0"/>
          <a:ext cx="0" cy="0"/>
          <a:chOff x="0" y="0"/>
          <a:chExt cx="0" cy="0"/>
        </a:xfrm>
      </p:grpSpPr>
      <p:sp>
        <p:nvSpPr>
          <p:cNvPr id="56" name="Google Shape;56;p9"/>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9"/>
          <p:cNvSpPr/>
          <p:nvPr/>
        </p:nvSpPr>
        <p:spPr>
          <a:xfrm>
            <a:off x="0" y="0"/>
            <a:ext cx="12192000" cy="533400"/>
          </a:xfrm>
          <a:prstGeom prst="rect">
            <a:avLst/>
          </a:prstGeom>
          <a:solidFill>
            <a:srgbClr val="4EA848"/>
          </a:solidFill>
          <a:ln>
            <a:noFill/>
          </a:ln>
        </p:spPr>
        <p:txBody>
          <a:bodyPr anchorCtr="0" anchor="ctr" bIns="182875" lIns="91425" spcFirstLastPara="1" rIns="91425" wrap="square" tIns="45700">
            <a:noAutofit/>
          </a:bodyPr>
          <a:lstStyle/>
          <a:p>
            <a:pPr indent="0" lvl="0" marL="0" marR="0" rtl="0" algn="ctr">
              <a:spcBef>
                <a:spcPts val="0"/>
              </a:spcBef>
              <a:spcAft>
                <a:spcPts val="0"/>
              </a:spcAft>
              <a:buNone/>
            </a:pPr>
            <a:r>
              <a:t/>
            </a:r>
            <a:endParaRPr sz="1800">
              <a:solidFill>
                <a:srgbClr val="4EA848"/>
              </a:solidFill>
              <a:highlight>
                <a:srgbClr val="4EA848"/>
              </a:highlight>
              <a:latin typeface="Arial"/>
              <a:ea typeface="Arial"/>
              <a:cs typeface="Arial"/>
              <a:sym typeface="Arial"/>
            </a:endParaRPr>
          </a:p>
        </p:txBody>
      </p:sp>
      <p:pic>
        <p:nvPicPr>
          <p:cNvPr id="58" name="Google Shape;58;p9"/>
          <p:cNvPicPr preferRelativeResize="0"/>
          <p:nvPr/>
        </p:nvPicPr>
        <p:blipFill rotWithShape="1">
          <a:blip r:embed="rId2">
            <a:alphaModFix/>
          </a:blip>
          <a:srcRect b="0" l="0" r="0" t="0"/>
          <a:stretch/>
        </p:blipFill>
        <p:spPr>
          <a:xfrm>
            <a:off x="0" y="0"/>
            <a:ext cx="10710523" cy="530352"/>
          </a:xfrm>
          <a:prstGeom prst="rect">
            <a:avLst/>
          </a:prstGeom>
          <a:noFill/>
          <a:ln>
            <a:noFill/>
          </a:ln>
          <a:effectLst>
            <a:outerShdw blurRad="50800" rotWithShape="0" algn="tl" dir="2700000" dist="38100">
              <a:srgbClr val="000000">
                <a:alpha val="40000"/>
              </a:srgbClr>
            </a:outerShdw>
          </a:effectLst>
        </p:spPr>
      </p:pic>
      <p:sp>
        <p:nvSpPr>
          <p:cNvPr id="59" name="Google Shape;59;p9"/>
          <p:cNvSpPr txBox="1"/>
          <p:nvPr>
            <p:ph idx="1" type="body"/>
          </p:nvPr>
        </p:nvSpPr>
        <p:spPr>
          <a:xfrm>
            <a:off x="533400" y="1676400"/>
            <a:ext cx="5334000" cy="553998"/>
          </a:xfrm>
          <a:prstGeom prst="rect">
            <a:avLst/>
          </a:prstGeom>
          <a:solidFill>
            <a:srgbClr val="3A7E36"/>
          </a:solidFill>
          <a:ln>
            <a:noFill/>
          </a:ln>
        </p:spPr>
        <p:txBody>
          <a:bodyPr anchorCtr="0" anchor="t" bIns="91425" lIns="91425" spcFirstLastPara="1" rIns="91425" wrap="square" tIns="91425">
            <a:spAutoFit/>
          </a:bodyPr>
          <a:lstStyle>
            <a:lvl1pPr indent="-228600" lvl="0" marL="457200" algn="l">
              <a:lnSpc>
                <a:spcPct val="100000"/>
              </a:lnSpc>
              <a:spcBef>
                <a:spcPts val="600"/>
              </a:spcBef>
              <a:spcAft>
                <a:spcPts val="0"/>
              </a:spcAft>
              <a:buSzPts val="2400"/>
              <a:buNone/>
              <a:defRPr sz="2400">
                <a:solidFill>
                  <a:schemeClr val="lt1"/>
                </a:solidFill>
              </a:defRPr>
            </a:lvl1pPr>
            <a:lvl2pPr indent="-228600" lvl="1" marL="914400" algn="l">
              <a:lnSpc>
                <a:spcPct val="100000"/>
              </a:lnSpc>
              <a:spcBef>
                <a:spcPts val="600"/>
              </a:spcBef>
              <a:spcAft>
                <a:spcPts val="0"/>
              </a:spcAft>
              <a:buSzPts val="2400"/>
              <a:buNone/>
              <a:defRPr/>
            </a:lvl2pPr>
            <a:lvl3pPr indent="-228600" lvl="2" marL="1371600" algn="l">
              <a:lnSpc>
                <a:spcPct val="100000"/>
              </a:lnSpc>
              <a:spcBef>
                <a:spcPts val="600"/>
              </a:spcBef>
              <a:spcAft>
                <a:spcPts val="0"/>
              </a:spcAft>
              <a:buSzPts val="2000"/>
              <a:buNone/>
              <a:defRPr/>
            </a:lvl3pPr>
            <a:lvl4pPr indent="-228600" lvl="3" marL="1828800" algn="l">
              <a:lnSpc>
                <a:spcPct val="100000"/>
              </a:lnSpc>
              <a:spcBef>
                <a:spcPts val="600"/>
              </a:spcBef>
              <a:spcAft>
                <a:spcPts val="0"/>
              </a:spcAft>
              <a:buSzPts val="1600"/>
              <a:buNone/>
              <a:defRPr/>
            </a:lvl4pPr>
            <a:lvl5pPr indent="-228600" lvl="4" marL="2286000" algn="l">
              <a:lnSpc>
                <a:spcPct val="100000"/>
              </a:lnSpc>
              <a:spcBef>
                <a:spcPts val="600"/>
              </a:spcBef>
              <a:spcAft>
                <a:spcPts val="0"/>
              </a:spcAft>
              <a:buSzPts val="1400"/>
              <a:buNone/>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0" name="Google Shape;60;p9"/>
          <p:cNvSpPr txBox="1"/>
          <p:nvPr>
            <p:ph idx="2" type="body"/>
          </p:nvPr>
        </p:nvSpPr>
        <p:spPr>
          <a:xfrm>
            <a:off x="533400" y="2514600"/>
            <a:ext cx="5334000" cy="3200400"/>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60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1" name="Google Shape;61;p9"/>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62" name="Google Shape;62;p9"/>
          <p:cNvSpPr txBox="1"/>
          <p:nvPr>
            <p:ph idx="3" type="body"/>
          </p:nvPr>
        </p:nvSpPr>
        <p:spPr>
          <a:xfrm>
            <a:off x="6324600" y="1676400"/>
            <a:ext cx="5334000" cy="554038"/>
          </a:xfrm>
          <a:prstGeom prst="rect">
            <a:avLst/>
          </a:prstGeom>
          <a:solidFill>
            <a:schemeClr val="dk2"/>
          </a:solidFill>
          <a:ln>
            <a:noFill/>
          </a:ln>
        </p:spPr>
        <p:txBody>
          <a:bodyPr anchorCtr="0" anchor="t" bIns="91425" lIns="91425" spcFirstLastPara="1" rIns="91425" wrap="square" tIns="91425">
            <a:normAutofit/>
          </a:bodyPr>
          <a:lstStyle>
            <a:lvl1pPr indent="-228600" lvl="0" marL="457200" algn="l">
              <a:lnSpc>
                <a:spcPct val="100000"/>
              </a:lnSpc>
              <a:spcBef>
                <a:spcPts val="600"/>
              </a:spcBef>
              <a:spcAft>
                <a:spcPts val="0"/>
              </a:spcAft>
              <a:buSzPts val="2400"/>
              <a:buNone/>
              <a:defRPr sz="2400">
                <a:solidFill>
                  <a:schemeClr val="lt1"/>
                </a:solidFill>
                <a:latin typeface="Arial"/>
                <a:ea typeface="Arial"/>
                <a:cs typeface="Arial"/>
                <a:sym typeface="Arial"/>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3" name="Google Shape;63;p9"/>
          <p:cNvSpPr txBox="1"/>
          <p:nvPr>
            <p:ph idx="4" type="body"/>
          </p:nvPr>
        </p:nvSpPr>
        <p:spPr>
          <a:xfrm>
            <a:off x="6324600" y="2514600"/>
            <a:ext cx="5334000" cy="3200400"/>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60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4" name="Google Shape;64;p9"/>
          <p:cNvSpPr txBox="1"/>
          <p:nvPr>
            <p:ph idx="5" type="body"/>
          </p:nvPr>
        </p:nvSpPr>
        <p:spPr>
          <a:xfrm>
            <a:off x="533400" y="5791200"/>
            <a:ext cx="11125200"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600"/>
              </a:spcBef>
              <a:spcAft>
                <a:spcPts val="0"/>
              </a:spcAft>
              <a:buSzPts val="2400"/>
              <a:buNone/>
              <a:defRPr sz="2400">
                <a:solidFill>
                  <a:srgbClr val="1A5A8A"/>
                </a:solidFill>
              </a:defRPr>
            </a:lvl1pPr>
            <a:lvl2pPr indent="-228600" lvl="1" marL="914400" algn="l">
              <a:lnSpc>
                <a:spcPct val="100000"/>
              </a:lnSpc>
              <a:spcBef>
                <a:spcPts val="600"/>
              </a:spcBef>
              <a:spcAft>
                <a:spcPts val="0"/>
              </a:spcAft>
              <a:buSzPts val="2400"/>
              <a:buNone/>
              <a:defRPr>
                <a:solidFill>
                  <a:srgbClr val="1A5A8A"/>
                </a:solidFill>
              </a:defRPr>
            </a:lvl2pPr>
            <a:lvl3pPr indent="-228600" lvl="2" marL="1371600" algn="l">
              <a:lnSpc>
                <a:spcPct val="100000"/>
              </a:lnSpc>
              <a:spcBef>
                <a:spcPts val="600"/>
              </a:spcBef>
              <a:spcAft>
                <a:spcPts val="0"/>
              </a:spcAft>
              <a:buSzPts val="2000"/>
              <a:buNone/>
              <a:defRPr>
                <a:solidFill>
                  <a:srgbClr val="1A5A8A"/>
                </a:solidFill>
              </a:defRPr>
            </a:lvl3pPr>
            <a:lvl4pPr indent="-228600" lvl="3" marL="1828800" algn="l">
              <a:lnSpc>
                <a:spcPct val="100000"/>
              </a:lnSpc>
              <a:spcBef>
                <a:spcPts val="600"/>
              </a:spcBef>
              <a:spcAft>
                <a:spcPts val="0"/>
              </a:spcAft>
              <a:buSzPts val="1600"/>
              <a:buNone/>
              <a:defRPr>
                <a:solidFill>
                  <a:srgbClr val="1A5A8A"/>
                </a:solidFill>
              </a:defRPr>
            </a:lvl4pPr>
            <a:lvl5pPr indent="-228600" lvl="4" marL="2286000" algn="l">
              <a:lnSpc>
                <a:spcPct val="100000"/>
              </a:lnSpc>
              <a:spcBef>
                <a:spcPts val="600"/>
              </a:spcBef>
              <a:spcAft>
                <a:spcPts val="0"/>
              </a:spcAft>
              <a:buSzPts val="1400"/>
              <a:buNone/>
              <a:defRPr>
                <a:solidFill>
                  <a:srgbClr val="1A5A8A"/>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ide-ContentWithSidebar">
  <p:cSld name="Inside-ContentWithSidebar">
    <p:spTree>
      <p:nvGrpSpPr>
        <p:cNvPr id="65" name="Shape 65"/>
        <p:cNvGrpSpPr/>
        <p:nvPr/>
      </p:nvGrpSpPr>
      <p:grpSpPr>
        <a:xfrm>
          <a:off x="0" y="0"/>
          <a:ext cx="0" cy="0"/>
          <a:chOff x="0" y="0"/>
          <a:chExt cx="0" cy="0"/>
        </a:xfrm>
      </p:grpSpPr>
      <p:sp>
        <p:nvSpPr>
          <p:cNvPr id="66" name="Google Shape;66;p10"/>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nvSpPr>
        <p:spPr>
          <a:xfrm>
            <a:off x="0" y="0"/>
            <a:ext cx="12192000" cy="533400"/>
          </a:xfrm>
          <a:prstGeom prst="rect">
            <a:avLst/>
          </a:prstGeom>
          <a:solidFill>
            <a:srgbClr val="4EA848"/>
          </a:solidFill>
          <a:ln>
            <a:noFill/>
          </a:ln>
        </p:spPr>
        <p:txBody>
          <a:bodyPr anchorCtr="0" anchor="ctr" bIns="182875" lIns="91425" spcFirstLastPara="1" rIns="91425" wrap="square" tIns="45700">
            <a:noAutofit/>
          </a:bodyPr>
          <a:lstStyle/>
          <a:p>
            <a:pPr indent="0" lvl="0" marL="0" marR="0" rtl="0" algn="ctr">
              <a:spcBef>
                <a:spcPts val="0"/>
              </a:spcBef>
              <a:spcAft>
                <a:spcPts val="0"/>
              </a:spcAft>
              <a:buNone/>
            </a:pPr>
            <a:r>
              <a:t/>
            </a:r>
            <a:endParaRPr sz="1800">
              <a:solidFill>
                <a:srgbClr val="4EA848"/>
              </a:solidFill>
              <a:highlight>
                <a:srgbClr val="4EA848"/>
              </a:highlight>
              <a:latin typeface="Arial"/>
              <a:ea typeface="Arial"/>
              <a:cs typeface="Arial"/>
              <a:sym typeface="Arial"/>
            </a:endParaRPr>
          </a:p>
        </p:txBody>
      </p:sp>
      <p:pic>
        <p:nvPicPr>
          <p:cNvPr id="68" name="Google Shape;68;p10"/>
          <p:cNvPicPr preferRelativeResize="0"/>
          <p:nvPr/>
        </p:nvPicPr>
        <p:blipFill rotWithShape="1">
          <a:blip r:embed="rId2">
            <a:alphaModFix/>
          </a:blip>
          <a:srcRect b="0" l="0" r="0" t="0"/>
          <a:stretch/>
        </p:blipFill>
        <p:spPr>
          <a:xfrm>
            <a:off x="0" y="0"/>
            <a:ext cx="10710523" cy="530352"/>
          </a:xfrm>
          <a:prstGeom prst="rect">
            <a:avLst/>
          </a:prstGeom>
          <a:noFill/>
          <a:ln>
            <a:noFill/>
          </a:ln>
          <a:effectLst>
            <a:outerShdw blurRad="50800" rotWithShape="0" algn="tl" dir="2700000" dist="38100">
              <a:srgbClr val="000000">
                <a:alpha val="40000"/>
              </a:srgbClr>
            </a:outerShdw>
          </a:effectLst>
        </p:spPr>
      </p:pic>
      <p:sp>
        <p:nvSpPr>
          <p:cNvPr id="69" name="Google Shape;69;p10"/>
          <p:cNvSpPr txBox="1"/>
          <p:nvPr>
            <p:ph idx="1" type="body"/>
          </p:nvPr>
        </p:nvSpPr>
        <p:spPr>
          <a:xfrm>
            <a:off x="533400" y="1676400"/>
            <a:ext cx="6019800" cy="49244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600"/>
              </a:spcBef>
              <a:spcAft>
                <a:spcPts val="0"/>
              </a:spcAft>
              <a:buSzPts val="3200"/>
              <a:buNone/>
              <a:defRPr sz="3200">
                <a:solidFill>
                  <a:schemeClr val="accent1"/>
                </a:solidFill>
              </a:defRPr>
            </a:lvl1pPr>
            <a:lvl2pPr indent="-228600" lvl="1" marL="914400" algn="l">
              <a:lnSpc>
                <a:spcPct val="100000"/>
              </a:lnSpc>
              <a:spcBef>
                <a:spcPts val="600"/>
              </a:spcBef>
              <a:spcAft>
                <a:spcPts val="0"/>
              </a:spcAft>
              <a:buSzPts val="2400"/>
              <a:buNone/>
              <a:defRPr/>
            </a:lvl2pPr>
            <a:lvl3pPr indent="-228600" lvl="2" marL="1371600" algn="l">
              <a:lnSpc>
                <a:spcPct val="100000"/>
              </a:lnSpc>
              <a:spcBef>
                <a:spcPts val="600"/>
              </a:spcBef>
              <a:spcAft>
                <a:spcPts val="0"/>
              </a:spcAft>
              <a:buSzPts val="2000"/>
              <a:buNone/>
              <a:defRPr/>
            </a:lvl3pPr>
            <a:lvl4pPr indent="-228600" lvl="3" marL="1828800" algn="l">
              <a:lnSpc>
                <a:spcPct val="100000"/>
              </a:lnSpc>
              <a:spcBef>
                <a:spcPts val="600"/>
              </a:spcBef>
              <a:spcAft>
                <a:spcPts val="0"/>
              </a:spcAft>
              <a:buSzPts val="1600"/>
              <a:buNone/>
              <a:defRPr/>
            </a:lvl4pPr>
            <a:lvl5pPr indent="-228600" lvl="4" marL="2286000" algn="l">
              <a:lnSpc>
                <a:spcPct val="100000"/>
              </a:lnSpc>
              <a:spcBef>
                <a:spcPts val="600"/>
              </a:spcBef>
              <a:spcAft>
                <a:spcPts val="0"/>
              </a:spcAft>
              <a:buSzPts val="1400"/>
              <a:buNone/>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0" name="Google Shape;70;p10"/>
          <p:cNvSpPr txBox="1"/>
          <p:nvPr>
            <p:ph idx="2" type="body"/>
          </p:nvPr>
        </p:nvSpPr>
        <p:spPr>
          <a:xfrm>
            <a:off x="533400" y="2514600"/>
            <a:ext cx="6019800" cy="3200400"/>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60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1" name="Google Shape;71;p10"/>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72" name="Google Shape;72;p10"/>
          <p:cNvSpPr txBox="1"/>
          <p:nvPr>
            <p:ph idx="3" type="body"/>
          </p:nvPr>
        </p:nvSpPr>
        <p:spPr>
          <a:xfrm>
            <a:off x="7239000" y="1676400"/>
            <a:ext cx="4419600" cy="4419600"/>
          </a:xfrm>
          <a:prstGeom prst="rect">
            <a:avLst/>
          </a:prstGeom>
          <a:solidFill>
            <a:srgbClr val="2379B8"/>
          </a:solidFill>
          <a:ln>
            <a:noFill/>
          </a:ln>
        </p:spPr>
        <p:txBody>
          <a:bodyPr anchorCtr="0" anchor="t" bIns="274300" lIns="274300" spcFirstLastPara="1" rIns="274300" wrap="square" tIns="274300">
            <a:normAutofit/>
          </a:bodyPr>
          <a:lstStyle>
            <a:lvl1pPr indent="-406400" lvl="0" marL="457200" algn="l">
              <a:lnSpc>
                <a:spcPct val="100000"/>
              </a:lnSpc>
              <a:spcBef>
                <a:spcPts val="600"/>
              </a:spcBef>
              <a:spcAft>
                <a:spcPts val="0"/>
              </a:spcAft>
              <a:buClr>
                <a:schemeClr val="lt1"/>
              </a:buClr>
              <a:buSzPts val="2800"/>
              <a:buChar char="▪"/>
              <a:defRPr>
                <a:solidFill>
                  <a:schemeClr val="lt1"/>
                </a:solidFill>
              </a:defRPr>
            </a:lvl1pPr>
            <a:lvl2pPr indent="-381000" lvl="1" marL="914400" algn="l">
              <a:lnSpc>
                <a:spcPct val="100000"/>
              </a:lnSpc>
              <a:spcBef>
                <a:spcPts val="600"/>
              </a:spcBef>
              <a:spcAft>
                <a:spcPts val="0"/>
              </a:spcAft>
              <a:buClr>
                <a:schemeClr val="lt1"/>
              </a:buClr>
              <a:buSzPts val="2400"/>
              <a:buChar char="▪"/>
              <a:defRPr>
                <a:solidFill>
                  <a:schemeClr val="lt1"/>
                </a:solidFill>
              </a:defRPr>
            </a:lvl2pPr>
            <a:lvl3pPr indent="-355600" lvl="2" marL="1371600" algn="l">
              <a:lnSpc>
                <a:spcPct val="100000"/>
              </a:lnSpc>
              <a:spcBef>
                <a:spcPts val="600"/>
              </a:spcBef>
              <a:spcAft>
                <a:spcPts val="0"/>
              </a:spcAft>
              <a:buClr>
                <a:schemeClr val="lt1"/>
              </a:buClr>
              <a:buSzPts val="2000"/>
              <a:buChar char="▪"/>
              <a:defRPr>
                <a:solidFill>
                  <a:schemeClr val="lt1"/>
                </a:solidFill>
              </a:defRPr>
            </a:lvl3pPr>
            <a:lvl4pPr indent="-330200" lvl="3" marL="1828800" algn="l">
              <a:lnSpc>
                <a:spcPct val="100000"/>
              </a:lnSpc>
              <a:spcBef>
                <a:spcPts val="600"/>
              </a:spcBef>
              <a:spcAft>
                <a:spcPts val="0"/>
              </a:spcAft>
              <a:buClr>
                <a:schemeClr val="lt1"/>
              </a:buClr>
              <a:buSzPts val="1600"/>
              <a:buChar char="▪"/>
              <a:defRPr>
                <a:solidFill>
                  <a:schemeClr val="lt1"/>
                </a:solidFill>
              </a:defRPr>
            </a:lvl4pPr>
            <a:lvl5pPr indent="-317500" lvl="4" marL="2286000" algn="l">
              <a:lnSpc>
                <a:spcPct val="100000"/>
              </a:lnSpc>
              <a:spcBef>
                <a:spcPts val="600"/>
              </a:spcBef>
              <a:spcAft>
                <a:spcPts val="0"/>
              </a:spcAft>
              <a:buClr>
                <a:schemeClr val="lt1"/>
              </a:buClr>
              <a:buSzPts val="1400"/>
              <a:buChar char="▪"/>
              <a:defRPr>
                <a:solidFill>
                  <a:schemeClr val="lt1"/>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3" name="Google Shape;73;p10"/>
          <p:cNvSpPr txBox="1"/>
          <p:nvPr>
            <p:ph idx="4" type="body"/>
          </p:nvPr>
        </p:nvSpPr>
        <p:spPr>
          <a:xfrm>
            <a:off x="533400" y="5791200"/>
            <a:ext cx="6019800"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600"/>
              </a:spcBef>
              <a:spcAft>
                <a:spcPts val="0"/>
              </a:spcAft>
              <a:buSzPts val="2400"/>
              <a:buNone/>
              <a:defRPr sz="2400">
                <a:solidFill>
                  <a:srgbClr val="1A5A8A"/>
                </a:solidFill>
              </a:defRPr>
            </a:lvl1pPr>
            <a:lvl2pPr indent="-228600" lvl="1" marL="914400" algn="l">
              <a:lnSpc>
                <a:spcPct val="100000"/>
              </a:lnSpc>
              <a:spcBef>
                <a:spcPts val="600"/>
              </a:spcBef>
              <a:spcAft>
                <a:spcPts val="0"/>
              </a:spcAft>
              <a:buSzPts val="2400"/>
              <a:buNone/>
              <a:defRPr>
                <a:solidFill>
                  <a:srgbClr val="1A5A8A"/>
                </a:solidFill>
              </a:defRPr>
            </a:lvl2pPr>
            <a:lvl3pPr indent="-228600" lvl="2" marL="1371600" algn="l">
              <a:lnSpc>
                <a:spcPct val="100000"/>
              </a:lnSpc>
              <a:spcBef>
                <a:spcPts val="600"/>
              </a:spcBef>
              <a:spcAft>
                <a:spcPts val="0"/>
              </a:spcAft>
              <a:buSzPts val="2000"/>
              <a:buNone/>
              <a:defRPr>
                <a:solidFill>
                  <a:srgbClr val="1A5A8A"/>
                </a:solidFill>
              </a:defRPr>
            </a:lvl3pPr>
            <a:lvl4pPr indent="-228600" lvl="3" marL="1828800" algn="l">
              <a:lnSpc>
                <a:spcPct val="100000"/>
              </a:lnSpc>
              <a:spcBef>
                <a:spcPts val="600"/>
              </a:spcBef>
              <a:spcAft>
                <a:spcPts val="0"/>
              </a:spcAft>
              <a:buSzPts val="1600"/>
              <a:buNone/>
              <a:defRPr>
                <a:solidFill>
                  <a:srgbClr val="1A5A8A"/>
                </a:solidFill>
              </a:defRPr>
            </a:lvl4pPr>
            <a:lvl5pPr indent="-228600" lvl="4" marL="2286000" algn="l">
              <a:lnSpc>
                <a:spcPct val="100000"/>
              </a:lnSpc>
              <a:spcBef>
                <a:spcPts val="600"/>
              </a:spcBef>
              <a:spcAft>
                <a:spcPts val="0"/>
              </a:spcAft>
              <a:buSzPts val="1400"/>
              <a:buNone/>
              <a:defRPr>
                <a:solidFill>
                  <a:srgbClr val="1A5A8A"/>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idx="1" type="body"/>
          </p:nvPr>
        </p:nvSpPr>
        <p:spPr>
          <a:xfrm>
            <a:off x="533400" y="1676400"/>
            <a:ext cx="11125200" cy="4648199"/>
          </a:xfrm>
          <a:prstGeom prst="rect">
            <a:avLst/>
          </a:prstGeom>
          <a:noFill/>
          <a:ln>
            <a:noFill/>
          </a:ln>
        </p:spPr>
        <p:txBody>
          <a:bodyPr anchorCtr="0" anchor="t" bIns="45700" lIns="45700" spcFirstLastPara="1" rIns="45700" wrap="square" tIns="45700">
            <a:normAutofit/>
          </a:bodyPr>
          <a:lstStyle>
            <a:lvl1pPr indent="-406400" lvl="0" marL="457200" marR="0" rtl="0" algn="l">
              <a:lnSpc>
                <a:spcPct val="100000"/>
              </a:lnSpc>
              <a:spcBef>
                <a:spcPts val="600"/>
              </a:spcBef>
              <a:spcAft>
                <a:spcPts val="0"/>
              </a:spcAft>
              <a:buClr>
                <a:srgbClr val="3A7E36"/>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100000"/>
              </a:lnSpc>
              <a:spcBef>
                <a:spcPts val="600"/>
              </a:spcBef>
              <a:spcAft>
                <a:spcPts val="0"/>
              </a:spcAft>
              <a:buClr>
                <a:schemeClr val="dk2"/>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100000"/>
              </a:lnSpc>
              <a:spcBef>
                <a:spcPts val="600"/>
              </a:spcBef>
              <a:spcAft>
                <a:spcPts val="0"/>
              </a:spcAft>
              <a:buClr>
                <a:srgbClr val="3A7E36"/>
              </a:buClr>
              <a:buSzPts val="2000"/>
              <a:buFont typeface="Noto Sans Symbols"/>
              <a:buChar char="▪"/>
              <a:defRPr b="0" i="0" sz="2000" u="none" cap="none" strike="noStrike">
                <a:solidFill>
                  <a:schemeClr val="dk1"/>
                </a:solidFill>
                <a:latin typeface="Arial"/>
                <a:ea typeface="Arial"/>
                <a:cs typeface="Arial"/>
                <a:sym typeface="Arial"/>
              </a:defRPr>
            </a:lvl3pPr>
            <a:lvl4pPr indent="-330200" lvl="3" marL="1828800" marR="0" rtl="0" algn="l">
              <a:lnSpc>
                <a:spcPct val="100000"/>
              </a:lnSpc>
              <a:spcBef>
                <a:spcPts val="600"/>
              </a:spcBef>
              <a:spcAft>
                <a:spcPts val="0"/>
              </a:spcAft>
              <a:buClr>
                <a:schemeClr val="dk2"/>
              </a:buClr>
              <a:buSzPts val="1600"/>
              <a:buFont typeface="Noto Sans Symbols"/>
              <a:buChar char="▪"/>
              <a:defRPr b="0" i="0" sz="1600" u="none" cap="none" strike="noStrike">
                <a:solidFill>
                  <a:schemeClr val="dk1"/>
                </a:solidFill>
                <a:latin typeface="Arial"/>
                <a:ea typeface="Arial"/>
                <a:cs typeface="Arial"/>
                <a:sym typeface="Arial"/>
              </a:defRPr>
            </a:lvl4pPr>
            <a:lvl5pPr indent="-317500" lvl="4" marL="2286000" marR="0" rtl="0" algn="l">
              <a:lnSpc>
                <a:spcPct val="100000"/>
              </a:lnSpc>
              <a:spcBef>
                <a:spcPts val="600"/>
              </a:spcBef>
              <a:spcAft>
                <a:spcPts val="0"/>
              </a:spcAft>
              <a:buClr>
                <a:srgbClr val="3A7E36"/>
              </a:buClr>
              <a:buSzPts val="1400"/>
              <a:buFont typeface="Noto Sans Symbols"/>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600"/>
              </a:spcBef>
              <a:spcAft>
                <a:spcPts val="0"/>
              </a:spcAft>
              <a:buClr>
                <a:schemeClr val="accent1"/>
              </a:buClr>
              <a:buSzPts val="1400"/>
              <a:buFont typeface="Noto Sans Symbols"/>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400"/>
              </a:spcAft>
              <a:buClr>
                <a:schemeClr val="accent1"/>
              </a:buClr>
              <a:buSzPts val="1400"/>
              <a:buFont typeface="Noto Sans Symbols"/>
              <a:buChar char="🢝"/>
              <a:defRPr b="0" i="0" sz="1400" u="none" cap="none" strike="noStrike">
                <a:solidFill>
                  <a:schemeClr val="dk1"/>
                </a:solidFill>
                <a:latin typeface="Arial"/>
                <a:ea typeface="Arial"/>
                <a:cs typeface="Arial"/>
                <a:sym typeface="Arial"/>
              </a:defRPr>
            </a:lvl9pPr>
          </a:lstStyle>
          <a:p/>
        </p:txBody>
      </p:sp>
      <p:sp>
        <p:nvSpPr>
          <p:cNvPr id="11" name="Google Shape;11;p1"/>
          <p:cNvSpPr txBox="1"/>
          <p:nvPr>
            <p:ph type="title"/>
          </p:nvPr>
        </p:nvSpPr>
        <p:spPr>
          <a:xfrm>
            <a:off x="0" y="533401"/>
            <a:ext cx="12192000" cy="914400"/>
          </a:xfrm>
          <a:prstGeom prst="rect">
            <a:avLst/>
          </a:prstGeom>
          <a:noFill/>
          <a:ln>
            <a:noFill/>
          </a:ln>
        </p:spPr>
        <p:txBody>
          <a:bodyPr anchorCtr="0" anchor="ctr" bIns="0" lIns="548625" spcFirstLastPara="1" rIns="548625" wrap="square" tIns="0">
            <a:normAutofit/>
          </a:bodyPr>
          <a:lstStyle>
            <a:lvl1pPr lvl="0" marR="0" rtl="0" algn="l">
              <a:lnSpc>
                <a:spcPct val="90000"/>
              </a:lnSpc>
              <a:spcBef>
                <a:spcPts val="0"/>
              </a:spcBef>
              <a:spcAft>
                <a:spcPts val="0"/>
              </a:spcAft>
              <a:buClr>
                <a:schemeClr val="dk2"/>
              </a:buClr>
              <a:buSzPts val="4000"/>
              <a:buFont typeface="Arial"/>
              <a:buNone/>
              <a:defRPr b="0" i="0" sz="40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lvl1pPr indent="0" lvl="0" marL="0" marR="0" rtl="0" algn="l">
              <a:spcBef>
                <a:spcPts val="0"/>
              </a:spcBef>
              <a:buNone/>
              <a:defRPr b="0" i="0" sz="1000" u="none" cap="none" strike="noStrike">
                <a:solidFill>
                  <a:schemeClr val="dk1"/>
                </a:solidFill>
                <a:latin typeface="Arial"/>
                <a:ea typeface="Arial"/>
                <a:cs typeface="Arial"/>
                <a:sym typeface="Arial"/>
              </a:defRPr>
            </a:lvl1pPr>
            <a:lvl2pPr indent="0" lvl="1" marL="0" marR="0" rtl="0" algn="l">
              <a:spcBef>
                <a:spcPts val="0"/>
              </a:spcBef>
              <a:buNone/>
              <a:defRPr b="0" i="0" sz="1000" u="none" cap="none" strike="noStrike">
                <a:solidFill>
                  <a:schemeClr val="dk1"/>
                </a:solidFill>
                <a:latin typeface="Arial"/>
                <a:ea typeface="Arial"/>
                <a:cs typeface="Arial"/>
                <a:sym typeface="Arial"/>
              </a:defRPr>
            </a:lvl2pPr>
            <a:lvl3pPr indent="0" lvl="2" marL="0" marR="0" rtl="0" algn="l">
              <a:spcBef>
                <a:spcPts val="0"/>
              </a:spcBef>
              <a:buNone/>
              <a:defRPr b="0" i="0" sz="1000" u="none" cap="none" strike="noStrike">
                <a:solidFill>
                  <a:schemeClr val="dk1"/>
                </a:solidFill>
                <a:latin typeface="Arial"/>
                <a:ea typeface="Arial"/>
                <a:cs typeface="Arial"/>
                <a:sym typeface="Arial"/>
              </a:defRPr>
            </a:lvl3pPr>
            <a:lvl4pPr indent="0" lvl="3" marL="0" marR="0" rtl="0" algn="l">
              <a:spcBef>
                <a:spcPts val="0"/>
              </a:spcBef>
              <a:buNone/>
              <a:defRPr b="0" i="0" sz="1000" u="none" cap="none" strike="noStrike">
                <a:solidFill>
                  <a:schemeClr val="dk1"/>
                </a:solidFill>
                <a:latin typeface="Arial"/>
                <a:ea typeface="Arial"/>
                <a:cs typeface="Arial"/>
                <a:sym typeface="Arial"/>
              </a:defRPr>
            </a:lvl4pPr>
            <a:lvl5pPr indent="0" lvl="4" marL="0" marR="0" rtl="0" algn="l">
              <a:spcBef>
                <a:spcPts val="0"/>
              </a:spcBef>
              <a:buNone/>
              <a:defRPr b="0" i="0" sz="1000" u="none" cap="none" strike="noStrike">
                <a:solidFill>
                  <a:schemeClr val="dk1"/>
                </a:solidFill>
                <a:latin typeface="Arial"/>
                <a:ea typeface="Arial"/>
                <a:cs typeface="Arial"/>
                <a:sym typeface="Arial"/>
              </a:defRPr>
            </a:lvl5pPr>
            <a:lvl6pPr indent="0" lvl="5" marL="0" marR="0" rtl="0" algn="l">
              <a:spcBef>
                <a:spcPts val="0"/>
              </a:spcBef>
              <a:buNone/>
              <a:defRPr b="0" i="0" sz="1000" u="none" cap="none" strike="noStrike">
                <a:solidFill>
                  <a:schemeClr val="dk1"/>
                </a:solidFill>
                <a:latin typeface="Arial"/>
                <a:ea typeface="Arial"/>
                <a:cs typeface="Arial"/>
                <a:sym typeface="Arial"/>
              </a:defRPr>
            </a:lvl6pPr>
            <a:lvl7pPr indent="0" lvl="6" marL="0" marR="0" rtl="0" algn="l">
              <a:spcBef>
                <a:spcPts val="0"/>
              </a:spcBef>
              <a:buNone/>
              <a:defRPr b="0" i="0" sz="1000" u="none" cap="none" strike="noStrike">
                <a:solidFill>
                  <a:schemeClr val="dk1"/>
                </a:solidFill>
                <a:latin typeface="Arial"/>
                <a:ea typeface="Arial"/>
                <a:cs typeface="Arial"/>
                <a:sym typeface="Arial"/>
              </a:defRPr>
            </a:lvl7pPr>
            <a:lvl8pPr indent="0" lvl="7" marL="0" marR="0" rtl="0" algn="l">
              <a:spcBef>
                <a:spcPts val="0"/>
              </a:spcBef>
              <a:buNone/>
              <a:defRPr b="0" i="0" sz="1000" u="none" cap="none" strike="noStrike">
                <a:solidFill>
                  <a:schemeClr val="dk1"/>
                </a:solidFill>
                <a:latin typeface="Arial"/>
                <a:ea typeface="Arial"/>
                <a:cs typeface="Arial"/>
                <a:sym typeface="Arial"/>
              </a:defRPr>
            </a:lvl8pPr>
            <a:lvl9pPr indent="0" lvl="8" marL="0" marR="0" rtl="0" algn="l">
              <a:spcBef>
                <a:spcPts val="0"/>
              </a:spcBef>
              <a:buNone/>
              <a:defRPr b="0" i="0" sz="10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guide id="3" pos="336">
          <p15:clr>
            <a:srgbClr val="F26B43"/>
          </p15:clr>
        </p15:guide>
        <p15:guide id="4" orient="horz" pos="336">
          <p15:clr>
            <a:srgbClr val="F26B43"/>
          </p15:clr>
        </p15:guide>
        <p15:guide id="5" pos="7344">
          <p15:clr>
            <a:srgbClr val="F26B43"/>
          </p15:clr>
        </p15:guide>
        <p15:guide id="6" orient="horz" pos="3984">
          <p15:clr>
            <a:srgbClr val="F26B43"/>
          </p15:clr>
        </p15:guide>
        <p15:guide id="7" orient="horz" pos="1056">
          <p15:clr>
            <a:srgbClr val="F26B43"/>
          </p15:clr>
        </p15:guide>
        <p15:guide id="8" orient="horz" pos="1584">
          <p15:clr>
            <a:srgbClr val="F26B43"/>
          </p15:clr>
        </p15:guide>
        <p15:guide id="9" orient="horz" pos="3600">
          <p15:clr>
            <a:srgbClr val="F26B43"/>
          </p15:clr>
        </p15:guide>
        <p15:guide id="10" pos="3984">
          <p15:clr>
            <a:srgbClr val="F26B43"/>
          </p15:clr>
        </p15:guide>
        <p15:guide id="11" pos="3696">
          <p15:clr>
            <a:srgbClr val="F26B43"/>
          </p15:clr>
        </p15:guide>
        <p15:guide id="12" pos="2016">
          <p15:clr>
            <a:srgbClr val="F26B43"/>
          </p15:clr>
        </p15:guide>
        <p15:guide id="13" pos="5664">
          <p15:clr>
            <a:srgbClr val="F26B43"/>
          </p15:clr>
        </p15:guide>
        <p15:guide id="14" orient="horz" pos="3648">
          <p15:clr>
            <a:srgbClr val="F26B43"/>
          </p15:clr>
        </p15:guide>
        <p15:guide id="15" pos="62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kqed.org/mindshift/52413/how-teachers-designed-a-school-centered-on-caring-relationship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kqed.org/mindshift/52413/how-teachers-designed-a-school-centered-on-caring-relationship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ceedar.education.ufl.edu/wp-content/uploads/2020/10/CEEDER-Leveraging-508.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tiescenter.org/about/stakeholders/parents-and-families/parent-resource-videos" TargetMode="External"/><Relationship Id="rId4" Type="http://schemas.openxmlformats.org/officeDocument/2006/relationships/hyperlink" Target="https://www.weareteachers.com/building-relationships-remote-learning/" TargetMode="External"/><Relationship Id="rId5" Type="http://schemas.openxmlformats.org/officeDocument/2006/relationships/hyperlink" Target="https://www.edutopia.org/article/how-coach-parents-who-are-teaching-home" TargetMode="External"/><Relationship Id="rId6" Type="http://schemas.openxmlformats.org/officeDocument/2006/relationships/hyperlink" Target="https://www.edutopia.org/blog/parental-support-for-smarter-thinking-donna-wilson-marcus-conyers" TargetMode="External"/><Relationship Id="rId7" Type="http://schemas.openxmlformats.org/officeDocument/2006/relationships/hyperlink" Target="https://www.cultofpedagogy.com/genuine-connection-online/"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hyperlink" Target="https://docs.google.com/document/d/1HQB4axBylq5x5H2Lbz9oZPTLU0wgMn4tBIdDUnOtMdc/copy?usp=sharing" TargetMode="External"/><Relationship Id="rId5" Type="http://schemas.openxmlformats.org/officeDocument/2006/relationships/hyperlink" Target="https://docs.google.com/document/d/1Gi-JooyAPy4ivLWXamM0NbkhXoj3-Ew0mA6X-zK11iU/copy?usp=shari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hyperlink" Target="https://resources.corwin.com/distancelearningplaybook" TargetMode="External"/><Relationship Id="rId5" Type="http://schemas.openxmlformats.org/officeDocument/2006/relationships/image" Target="../media/image7.png"/><Relationship Id="rId6" Type="http://schemas.openxmlformats.org/officeDocument/2006/relationships/hyperlink" Target="https://highleveragepractices.org/about-hlp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3"/>
          <p:cNvSpPr txBox="1"/>
          <p:nvPr>
            <p:ph type="ctrTitle"/>
          </p:nvPr>
        </p:nvSpPr>
        <p:spPr>
          <a:xfrm>
            <a:off x="2782957" y="3052477"/>
            <a:ext cx="9372600" cy="2433923"/>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lt1"/>
              </a:buClr>
              <a:buSzPts val="5400"/>
              <a:buFont typeface="Arial"/>
              <a:buNone/>
            </a:pPr>
            <a:r>
              <a:rPr lang="en-US"/>
              <a:t>FINE TUNING YOUR HYBRID/REMOTE</a:t>
            </a:r>
            <a:br>
              <a:rPr lang="en-US"/>
            </a:br>
            <a:r>
              <a:rPr lang="en-US"/>
              <a:t>LEARNING ENVIRONMENT</a:t>
            </a:r>
            <a:endParaRPr/>
          </a:p>
        </p:txBody>
      </p:sp>
      <p:sp>
        <p:nvSpPr>
          <p:cNvPr id="95" name="Google Shape;95;p13"/>
          <p:cNvSpPr txBox="1"/>
          <p:nvPr>
            <p:ph idx="1" type="body"/>
          </p:nvPr>
        </p:nvSpPr>
        <p:spPr>
          <a:xfrm>
            <a:off x="2806148" y="5486400"/>
            <a:ext cx="7335837" cy="492443"/>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3200"/>
              <a:buNone/>
            </a:pPr>
            <a:r>
              <a:rPr lang="en-US" sz="3200"/>
              <a:t>Part II</a:t>
            </a:r>
            <a:endParaRPr/>
          </a:p>
        </p:txBody>
      </p:sp>
      <p:pic>
        <p:nvPicPr>
          <p:cNvPr descr="Image of fingers adjusting the elements on a graphic of interlocking gears." id="96" name="Google Shape;96;p13"/>
          <p:cNvPicPr preferRelativeResize="0"/>
          <p:nvPr/>
        </p:nvPicPr>
        <p:blipFill rotWithShape="1">
          <a:blip r:embed="rId3">
            <a:alphaModFix/>
          </a:blip>
          <a:srcRect b="0" l="0" r="0" t="0"/>
          <a:stretch/>
        </p:blipFill>
        <p:spPr>
          <a:xfrm>
            <a:off x="457200" y="3124200"/>
            <a:ext cx="1967948" cy="196794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2"/>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4000"/>
              <a:buFont typeface="Arial"/>
              <a:buNone/>
            </a:pPr>
            <a:r>
              <a:rPr lang="en-US"/>
              <a:t>Meeting the Psychological needs of students</a:t>
            </a:r>
            <a:endParaRPr/>
          </a:p>
        </p:txBody>
      </p:sp>
      <p:sp>
        <p:nvSpPr>
          <p:cNvPr id="188" name="Google Shape;188;p22"/>
          <p:cNvSpPr txBox="1"/>
          <p:nvPr>
            <p:ph idx="2" type="body"/>
          </p:nvPr>
        </p:nvSpPr>
        <p:spPr>
          <a:xfrm>
            <a:off x="533400" y="1828801"/>
            <a:ext cx="5955216" cy="4114799"/>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SzPts val="2000"/>
              <a:buNone/>
            </a:pPr>
            <a:r>
              <a:rPr lang="en-US" sz="2000"/>
              <a:t>Abraham Maslow (1943, 1954) stated that:</a:t>
            </a:r>
            <a:endParaRPr/>
          </a:p>
          <a:p>
            <a:pPr indent="-228600" lvl="0" marL="228600" rtl="0" algn="l">
              <a:lnSpc>
                <a:spcPct val="100000"/>
              </a:lnSpc>
              <a:spcBef>
                <a:spcPts val="1200"/>
              </a:spcBef>
              <a:spcAft>
                <a:spcPts val="0"/>
              </a:spcAft>
              <a:buSzPts val="2000"/>
              <a:buChar char="▪"/>
            </a:pPr>
            <a:r>
              <a:rPr lang="en-US" sz="2000"/>
              <a:t>We are motivated to achieve particular needs</a:t>
            </a:r>
            <a:endParaRPr/>
          </a:p>
          <a:p>
            <a:pPr indent="-228600" lvl="0" marL="228600" rtl="0" algn="l">
              <a:lnSpc>
                <a:spcPct val="100000"/>
              </a:lnSpc>
              <a:spcBef>
                <a:spcPts val="1200"/>
              </a:spcBef>
              <a:spcAft>
                <a:spcPts val="0"/>
              </a:spcAft>
              <a:buSzPts val="2000"/>
              <a:buChar char="▪"/>
            </a:pPr>
            <a:r>
              <a:rPr lang="en-US" sz="2000"/>
              <a:t>Some needs take precedence over others</a:t>
            </a:r>
            <a:endParaRPr/>
          </a:p>
          <a:p>
            <a:pPr indent="-228600" lvl="0" marL="228600" rtl="0" algn="l">
              <a:lnSpc>
                <a:spcPct val="100000"/>
              </a:lnSpc>
              <a:spcBef>
                <a:spcPts val="1200"/>
              </a:spcBef>
              <a:spcAft>
                <a:spcPts val="0"/>
              </a:spcAft>
              <a:buSzPts val="2000"/>
              <a:buChar char="▪"/>
            </a:pPr>
            <a:r>
              <a:rPr lang="en-US" sz="2000"/>
              <a:t>Our most basic need is for physical survival and must be met first.</a:t>
            </a:r>
            <a:endParaRPr/>
          </a:p>
          <a:p>
            <a:pPr indent="-228600" lvl="0" marL="228600" rtl="0" algn="l">
              <a:lnSpc>
                <a:spcPct val="100000"/>
              </a:lnSpc>
              <a:spcBef>
                <a:spcPts val="1200"/>
              </a:spcBef>
              <a:spcAft>
                <a:spcPts val="0"/>
              </a:spcAft>
              <a:buSzPts val="2000"/>
              <a:buChar char="▪"/>
            </a:pPr>
            <a:r>
              <a:rPr lang="en-US" sz="2000"/>
              <a:t>As each level of need is met, we move to the next level up, ultimately aiming for self-actualization.</a:t>
            </a:r>
            <a:endParaRPr/>
          </a:p>
          <a:p>
            <a:pPr indent="0" lvl="0" marL="0" rtl="0" algn="l">
              <a:lnSpc>
                <a:spcPct val="100000"/>
              </a:lnSpc>
              <a:spcBef>
                <a:spcPts val="1200"/>
              </a:spcBef>
              <a:spcAft>
                <a:spcPts val="0"/>
              </a:spcAft>
              <a:buSzPts val="2000"/>
              <a:buNone/>
            </a:pPr>
            <a:r>
              <a:rPr lang="en-US" sz="2000"/>
              <a:t>In order to attain self-actualization - achieving </a:t>
            </a:r>
            <a:br>
              <a:rPr lang="en-US" sz="2000"/>
            </a:br>
            <a:r>
              <a:rPr lang="en-US" sz="2000"/>
              <a:t>one’s full potential - students must have both </a:t>
            </a:r>
            <a:br>
              <a:rPr lang="en-US" sz="2000"/>
            </a:br>
            <a:r>
              <a:rPr lang="en-US" sz="2000"/>
              <a:t>their basic and psychological needs met first! </a:t>
            </a:r>
            <a:endParaRPr/>
          </a:p>
        </p:txBody>
      </p:sp>
      <p:pic>
        <p:nvPicPr>
          <p:cNvPr descr="A graphic of a pyramid chart, which highlights the areas of Self-fulfillment needs, Psychological needs, and Basic needs" id="189" name="Google Shape;189;p22"/>
          <p:cNvPicPr preferRelativeResize="0"/>
          <p:nvPr/>
        </p:nvPicPr>
        <p:blipFill rotWithShape="1">
          <a:blip r:embed="rId3">
            <a:alphaModFix/>
          </a:blip>
          <a:srcRect b="0" l="0" r="0" t="0"/>
          <a:stretch/>
        </p:blipFill>
        <p:spPr>
          <a:xfrm>
            <a:off x="5943600" y="1600200"/>
            <a:ext cx="5955216" cy="4539734"/>
          </a:xfrm>
          <a:prstGeom prst="rect">
            <a:avLst/>
          </a:prstGeom>
          <a:noFill/>
          <a:ln>
            <a:noFill/>
          </a:ln>
        </p:spPr>
      </p:pic>
      <p:sp>
        <p:nvSpPr>
          <p:cNvPr id="190" name="Google Shape;190;p22"/>
          <p:cNvSpPr txBox="1"/>
          <p:nvPr/>
        </p:nvSpPr>
        <p:spPr>
          <a:xfrm>
            <a:off x="381000" y="6444734"/>
            <a:ext cx="11125200"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A7E36"/>
              </a:buClr>
              <a:buSzPts val="1600"/>
              <a:buFont typeface="Noto Sans Symbols"/>
              <a:buNone/>
            </a:pPr>
            <a:r>
              <a:rPr b="0" i="0" lang="en-US" sz="1600" u="none" cap="none" strike="noStrike">
                <a:solidFill>
                  <a:srgbClr val="2379B8"/>
                </a:solidFill>
                <a:latin typeface="Arial"/>
                <a:ea typeface="Arial"/>
                <a:cs typeface="Arial"/>
                <a:sym typeface="Arial"/>
              </a:rPr>
              <a:t>Building and maintaining relationships within the learning environment will help fulfill students’ psychological needs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3"/>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fontScale="90000"/>
          </a:bodyPr>
          <a:lstStyle/>
          <a:p>
            <a:pPr indent="0" lvl="0" marL="0" rtl="0" algn="l">
              <a:lnSpc>
                <a:spcPct val="90000"/>
              </a:lnSpc>
              <a:spcBef>
                <a:spcPts val="0"/>
              </a:spcBef>
              <a:spcAft>
                <a:spcPts val="0"/>
              </a:spcAft>
              <a:buClr>
                <a:schemeClr val="lt1"/>
              </a:buClr>
              <a:buSzPct val="100000"/>
              <a:buFont typeface="Arial"/>
              <a:buNone/>
            </a:pPr>
            <a:r>
              <a:rPr lang="en-US"/>
              <a:t>Factors that directly influence student achievement</a:t>
            </a:r>
            <a:endParaRPr/>
          </a:p>
        </p:txBody>
      </p:sp>
      <p:sp>
        <p:nvSpPr>
          <p:cNvPr id="197" name="Google Shape;197;p23"/>
          <p:cNvSpPr txBox="1"/>
          <p:nvPr>
            <p:ph idx="1" type="body"/>
          </p:nvPr>
        </p:nvSpPr>
        <p:spPr>
          <a:xfrm>
            <a:off x="533400" y="1676400"/>
            <a:ext cx="11125200" cy="492443"/>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3200"/>
              <a:buNone/>
            </a:pPr>
            <a:r>
              <a:rPr lang="en-US"/>
              <a:t>According to John Hattie’s Visible Learning Research</a:t>
            </a:r>
            <a:endParaRPr/>
          </a:p>
        </p:txBody>
      </p:sp>
      <p:sp>
        <p:nvSpPr>
          <p:cNvPr id="198" name="Google Shape;198;p23"/>
          <p:cNvSpPr txBox="1"/>
          <p:nvPr>
            <p:ph idx="2" type="body"/>
          </p:nvPr>
        </p:nvSpPr>
        <p:spPr>
          <a:xfrm>
            <a:off x="533400" y="2286000"/>
            <a:ext cx="11125200" cy="3809999"/>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SzPts val="2600"/>
              <a:buNone/>
            </a:pPr>
            <a:r>
              <a:rPr lang="en-US" sz="2600"/>
              <a:t>The following factors have the “potential to accelerate” student achievement:</a:t>
            </a:r>
            <a:endParaRPr/>
          </a:p>
          <a:p>
            <a:pPr indent="-228600" lvl="0" marL="228600" rtl="0" algn="l">
              <a:lnSpc>
                <a:spcPct val="100000"/>
              </a:lnSpc>
              <a:spcBef>
                <a:spcPts val="1200"/>
              </a:spcBef>
              <a:spcAft>
                <a:spcPts val="0"/>
              </a:spcAft>
              <a:buSzPts val="2600"/>
              <a:buChar char="▪"/>
            </a:pPr>
            <a:r>
              <a:rPr lang="en-US" sz="2600"/>
              <a:t>Teacher-student relationships: the quality of relationship between the teacher and the student, an in many cases also the relationships developed by the teacher between the students.</a:t>
            </a:r>
            <a:endParaRPr/>
          </a:p>
          <a:p>
            <a:pPr indent="-228600" lvl="0" marL="228600" rtl="0" algn="l">
              <a:lnSpc>
                <a:spcPct val="100000"/>
              </a:lnSpc>
              <a:spcBef>
                <a:spcPts val="1200"/>
              </a:spcBef>
              <a:spcAft>
                <a:spcPts val="0"/>
              </a:spcAft>
              <a:buSzPts val="2600"/>
              <a:buChar char="▪"/>
            </a:pPr>
            <a:r>
              <a:rPr lang="en-US" sz="2600"/>
              <a:t>Belonging: the extent to which students feel respected, included, accepted, and encouraged by others in the social environment of the of school...”</a:t>
            </a:r>
            <a:endParaRPr/>
          </a:p>
        </p:txBody>
      </p:sp>
      <p:sp>
        <p:nvSpPr>
          <p:cNvPr id="199" name="Google Shape;199;p23"/>
          <p:cNvSpPr txBox="1"/>
          <p:nvPr/>
        </p:nvSpPr>
        <p:spPr>
          <a:xfrm>
            <a:off x="533400" y="5955266"/>
            <a:ext cx="11125200" cy="90273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A7E36"/>
              </a:buClr>
              <a:buSzPts val="2200"/>
              <a:buFont typeface="Noto Sans Symbols"/>
              <a:buNone/>
            </a:pPr>
            <a:r>
              <a:rPr b="0" i="0" lang="en-US" sz="2200" u="none" cap="none" strike="noStrike">
                <a:solidFill>
                  <a:srgbClr val="2379B8"/>
                </a:solidFill>
                <a:latin typeface="Arial"/>
                <a:ea typeface="Arial"/>
                <a:cs typeface="Arial"/>
                <a:sym typeface="Arial"/>
              </a:rPr>
              <a:t>Both factors have effect sizes over +.4 (.48 &amp; .4 respectively) which indicates an even greater positive effect on student learning.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4"/>
          <p:cNvSpPr txBox="1"/>
          <p:nvPr>
            <p:ph type="title"/>
          </p:nvPr>
        </p:nvSpPr>
        <p:spPr>
          <a:xfrm>
            <a:off x="990600" y="2527852"/>
            <a:ext cx="8001000" cy="265919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4800"/>
              <a:buFont typeface="Arial"/>
              <a:buNone/>
            </a:pPr>
            <a:r>
              <a:rPr lang="en-US"/>
              <a:t>What Strategies can I use to Build relationships with all students in a Hybrid/Remote Learning Environment?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5"/>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4000"/>
              <a:buFont typeface="Arial"/>
              <a:buNone/>
            </a:pPr>
            <a:r>
              <a:rPr lang="en-US"/>
              <a:t>Characteristics of Relationships</a:t>
            </a:r>
            <a:endParaRPr/>
          </a:p>
        </p:txBody>
      </p:sp>
      <p:sp>
        <p:nvSpPr>
          <p:cNvPr id="212" name="Google Shape;212;p25"/>
          <p:cNvSpPr txBox="1"/>
          <p:nvPr>
            <p:ph idx="1" type="body"/>
          </p:nvPr>
        </p:nvSpPr>
        <p:spPr>
          <a:xfrm>
            <a:off x="533400" y="1676400"/>
            <a:ext cx="11125200" cy="492443"/>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3200"/>
              <a:buNone/>
            </a:pPr>
            <a:r>
              <a:rPr lang="en-US"/>
              <a:t>Take 5 minutes to:</a:t>
            </a:r>
            <a:endParaRPr/>
          </a:p>
        </p:txBody>
      </p:sp>
      <p:sp>
        <p:nvSpPr>
          <p:cNvPr id="213" name="Google Shape;213;p25"/>
          <p:cNvSpPr txBox="1"/>
          <p:nvPr>
            <p:ph idx="2" type="body"/>
          </p:nvPr>
        </p:nvSpPr>
        <p:spPr>
          <a:xfrm>
            <a:off x="533400" y="2494722"/>
            <a:ext cx="11125200" cy="3809999"/>
          </a:xfrm>
          <a:prstGeom prst="rect">
            <a:avLst/>
          </a:prstGeom>
          <a:noFill/>
          <a:ln>
            <a:noFill/>
          </a:ln>
        </p:spPr>
        <p:txBody>
          <a:bodyPr anchorCtr="0" anchor="t" bIns="0" lIns="0" spcFirstLastPara="1" rIns="0" wrap="square" tIns="0">
            <a:normAutofit/>
          </a:bodyPr>
          <a:lstStyle/>
          <a:p>
            <a:pPr indent="-228600" lvl="0" marL="228600" rtl="0" algn="l">
              <a:lnSpc>
                <a:spcPct val="100000"/>
              </a:lnSpc>
              <a:spcBef>
                <a:spcPts val="0"/>
              </a:spcBef>
              <a:spcAft>
                <a:spcPts val="0"/>
              </a:spcAft>
              <a:buSzPts val="2600"/>
              <a:buChar char="▪"/>
            </a:pPr>
            <a:r>
              <a:rPr lang="en-US" sz="2600"/>
              <a:t>THINK &amp; REFLECT on characteristics of strong and productive relationships in your life.</a:t>
            </a:r>
            <a:endParaRPr/>
          </a:p>
          <a:p>
            <a:pPr indent="-228600" lvl="0" marL="228600" rtl="0" algn="l">
              <a:lnSpc>
                <a:spcPct val="100000"/>
              </a:lnSpc>
              <a:spcBef>
                <a:spcPts val="1200"/>
              </a:spcBef>
              <a:spcAft>
                <a:spcPts val="0"/>
              </a:spcAft>
              <a:buSzPts val="2600"/>
              <a:buChar char="▪"/>
            </a:pPr>
            <a:r>
              <a:rPr lang="en-US" sz="2600"/>
              <a:t>WRITE A LIST of these characteristics.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6"/>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fontScale="90000"/>
          </a:bodyPr>
          <a:lstStyle/>
          <a:p>
            <a:pPr indent="0" lvl="0" marL="0" rtl="0" algn="l">
              <a:lnSpc>
                <a:spcPct val="90000"/>
              </a:lnSpc>
              <a:spcBef>
                <a:spcPts val="0"/>
              </a:spcBef>
              <a:spcAft>
                <a:spcPts val="0"/>
              </a:spcAft>
              <a:buClr>
                <a:schemeClr val="lt1"/>
              </a:buClr>
              <a:buSzPct val="100000"/>
              <a:buFont typeface="Arial"/>
              <a:buNone/>
            </a:pPr>
            <a:r>
              <a:rPr lang="en-US"/>
              <a:t>High Quality Teacher Student Relationships rely on:</a:t>
            </a:r>
            <a:endParaRPr/>
          </a:p>
        </p:txBody>
      </p:sp>
      <p:sp>
        <p:nvSpPr>
          <p:cNvPr id="220" name="Google Shape;220;p26"/>
          <p:cNvSpPr txBox="1"/>
          <p:nvPr>
            <p:ph idx="2" type="body"/>
          </p:nvPr>
        </p:nvSpPr>
        <p:spPr>
          <a:xfrm>
            <a:off x="533400" y="1908314"/>
            <a:ext cx="4419600" cy="2895599"/>
          </a:xfrm>
          <a:prstGeom prst="rect">
            <a:avLst/>
          </a:prstGeom>
          <a:noFill/>
          <a:ln>
            <a:noFill/>
          </a:ln>
        </p:spPr>
        <p:txBody>
          <a:bodyPr anchorCtr="0" anchor="t" bIns="0" lIns="0" spcFirstLastPara="1" rIns="0" wrap="square" tIns="0">
            <a:normAutofit/>
          </a:bodyPr>
          <a:lstStyle/>
          <a:p>
            <a:pPr indent="-228600" lvl="0" marL="228600" rtl="0" algn="l">
              <a:lnSpc>
                <a:spcPct val="100000"/>
              </a:lnSpc>
              <a:spcBef>
                <a:spcPts val="0"/>
              </a:spcBef>
              <a:spcAft>
                <a:spcPts val="0"/>
              </a:spcAft>
              <a:buSzPts val="2600"/>
              <a:buChar char="▪"/>
            </a:pPr>
            <a:r>
              <a:rPr lang="en-US" sz="2600"/>
              <a:t>Authenticity</a:t>
            </a:r>
            <a:endParaRPr/>
          </a:p>
          <a:p>
            <a:pPr indent="-228600" lvl="0" marL="228600" rtl="0" algn="l">
              <a:lnSpc>
                <a:spcPct val="100000"/>
              </a:lnSpc>
              <a:spcBef>
                <a:spcPts val="1200"/>
              </a:spcBef>
              <a:spcAft>
                <a:spcPts val="0"/>
              </a:spcAft>
              <a:buSzPts val="2600"/>
              <a:buChar char="▪"/>
            </a:pPr>
            <a:r>
              <a:rPr lang="en-US" sz="2600"/>
              <a:t>Effective Communication</a:t>
            </a:r>
            <a:endParaRPr/>
          </a:p>
          <a:p>
            <a:pPr indent="-228600" lvl="0" marL="228600" rtl="0" algn="l">
              <a:lnSpc>
                <a:spcPct val="100000"/>
              </a:lnSpc>
              <a:spcBef>
                <a:spcPts val="1200"/>
              </a:spcBef>
              <a:spcAft>
                <a:spcPts val="0"/>
              </a:spcAft>
              <a:buSzPts val="2600"/>
              <a:buChar char="▪"/>
            </a:pPr>
            <a:r>
              <a:rPr lang="en-US" sz="2600"/>
              <a:t>Trust</a:t>
            </a:r>
            <a:endParaRPr/>
          </a:p>
          <a:p>
            <a:pPr indent="-228600" lvl="0" marL="228600" rtl="0" algn="l">
              <a:lnSpc>
                <a:spcPct val="100000"/>
              </a:lnSpc>
              <a:spcBef>
                <a:spcPts val="1200"/>
              </a:spcBef>
              <a:spcAft>
                <a:spcPts val="0"/>
              </a:spcAft>
              <a:buSzPts val="2600"/>
              <a:buChar char="▪"/>
            </a:pPr>
            <a:r>
              <a:rPr lang="en-US" sz="2600"/>
              <a:t>Predictability</a:t>
            </a:r>
            <a:endParaRPr/>
          </a:p>
          <a:p>
            <a:pPr indent="-228600" lvl="0" marL="228600" rtl="0" algn="l">
              <a:lnSpc>
                <a:spcPct val="100000"/>
              </a:lnSpc>
              <a:spcBef>
                <a:spcPts val="1200"/>
              </a:spcBef>
              <a:spcAft>
                <a:spcPts val="0"/>
              </a:spcAft>
              <a:buSzPts val="2600"/>
              <a:buChar char="▪"/>
            </a:pPr>
            <a:r>
              <a:rPr lang="en-US" sz="2600"/>
              <a:t>Credibility </a:t>
            </a:r>
            <a:endParaRPr/>
          </a:p>
        </p:txBody>
      </p:sp>
      <p:sp>
        <p:nvSpPr>
          <p:cNvPr id="221" name="Google Shape;221;p26"/>
          <p:cNvSpPr txBox="1"/>
          <p:nvPr/>
        </p:nvSpPr>
        <p:spPr>
          <a:xfrm>
            <a:off x="5105400" y="1908314"/>
            <a:ext cx="6553200" cy="2933628"/>
          </a:xfrm>
          <a:prstGeom prst="rect">
            <a:avLst/>
          </a:prstGeom>
          <a:noFill/>
          <a:ln>
            <a:noFill/>
          </a:ln>
        </p:spPr>
        <p:txBody>
          <a:bodyPr anchorCtr="0" anchor="t" bIns="0" lIns="0" spcFirstLastPara="1" rIns="0" wrap="square" tIns="0">
            <a:normAutofit/>
          </a:bodyPr>
          <a:lstStyle/>
          <a:p>
            <a:pPr indent="-228600" lvl="0" marL="228600" marR="0" rtl="0" algn="l">
              <a:lnSpc>
                <a:spcPct val="100000"/>
              </a:lnSpc>
              <a:spcBef>
                <a:spcPts val="0"/>
              </a:spcBef>
              <a:spcAft>
                <a:spcPts val="0"/>
              </a:spcAft>
              <a:buClr>
                <a:srgbClr val="3A7E36"/>
              </a:buClr>
              <a:buSzPts val="2600"/>
              <a:buFont typeface="Noto Sans Symbols"/>
              <a:buChar char="▪"/>
            </a:pPr>
            <a:r>
              <a:rPr b="0" i="0" lang="en-US" sz="2600" u="none" cap="none" strike="noStrike">
                <a:solidFill>
                  <a:schemeClr val="dk1"/>
                </a:solidFill>
                <a:latin typeface="Arial"/>
                <a:ea typeface="Arial"/>
                <a:cs typeface="Arial"/>
                <a:sym typeface="Arial"/>
              </a:rPr>
              <a:t>A focus on student assets (growth mindset)</a:t>
            </a:r>
            <a:endParaRPr/>
          </a:p>
          <a:p>
            <a:pPr indent="-228600" lvl="0" marL="228600" marR="0" rtl="0" algn="l">
              <a:lnSpc>
                <a:spcPct val="100000"/>
              </a:lnSpc>
              <a:spcBef>
                <a:spcPts val="1200"/>
              </a:spcBef>
              <a:spcAft>
                <a:spcPts val="0"/>
              </a:spcAft>
              <a:buClr>
                <a:srgbClr val="3A7E36"/>
              </a:buClr>
              <a:buSzPts val="2600"/>
              <a:buFont typeface="Noto Sans Symbols"/>
              <a:buChar char="▪"/>
            </a:pPr>
            <a:r>
              <a:rPr b="0" i="0" lang="en-US" sz="2600" u="none" cap="none" strike="noStrike">
                <a:solidFill>
                  <a:schemeClr val="dk1"/>
                </a:solidFill>
                <a:latin typeface="Arial"/>
                <a:ea typeface="Arial"/>
                <a:cs typeface="Arial"/>
                <a:sym typeface="Arial"/>
              </a:rPr>
              <a:t>Empathy</a:t>
            </a:r>
            <a:endParaRPr/>
          </a:p>
          <a:p>
            <a:pPr indent="-228600" lvl="0" marL="228600" marR="0" rtl="0" algn="l">
              <a:lnSpc>
                <a:spcPct val="100000"/>
              </a:lnSpc>
              <a:spcBef>
                <a:spcPts val="1200"/>
              </a:spcBef>
              <a:spcAft>
                <a:spcPts val="0"/>
              </a:spcAft>
              <a:buClr>
                <a:srgbClr val="3A7E36"/>
              </a:buClr>
              <a:buSzPts val="2600"/>
              <a:buFont typeface="Noto Sans Symbols"/>
              <a:buChar char="▪"/>
            </a:pPr>
            <a:r>
              <a:rPr b="0" i="0" lang="en-US" sz="2600" u="none" cap="none" strike="noStrike">
                <a:solidFill>
                  <a:schemeClr val="dk1"/>
                </a:solidFill>
                <a:latin typeface="Arial"/>
                <a:ea typeface="Arial"/>
                <a:cs typeface="Arial"/>
                <a:sym typeface="Arial"/>
              </a:rPr>
              <a:t>A student centered approach</a:t>
            </a:r>
            <a:endParaRPr/>
          </a:p>
          <a:p>
            <a:pPr indent="-228600" lvl="0" marL="228600" marR="0" rtl="0" algn="l">
              <a:lnSpc>
                <a:spcPct val="100000"/>
              </a:lnSpc>
              <a:spcBef>
                <a:spcPts val="1200"/>
              </a:spcBef>
              <a:spcAft>
                <a:spcPts val="0"/>
              </a:spcAft>
              <a:buClr>
                <a:srgbClr val="3A7E36"/>
              </a:buClr>
              <a:buSzPts val="2600"/>
              <a:buFont typeface="Noto Sans Symbols"/>
              <a:buChar char="▪"/>
            </a:pPr>
            <a:r>
              <a:rPr b="0" i="0" lang="en-US" sz="2600" u="none" cap="none" strike="noStrike">
                <a:solidFill>
                  <a:schemeClr val="dk1"/>
                </a:solidFill>
                <a:latin typeface="Arial"/>
                <a:ea typeface="Arial"/>
                <a:cs typeface="Arial"/>
                <a:sym typeface="Arial"/>
              </a:rPr>
              <a:t>Equity</a:t>
            </a:r>
            <a:endParaRPr/>
          </a:p>
          <a:p>
            <a:pPr indent="-228600" lvl="0" marL="228600" marR="0" rtl="0" algn="l">
              <a:lnSpc>
                <a:spcPct val="100000"/>
              </a:lnSpc>
              <a:spcBef>
                <a:spcPts val="1200"/>
              </a:spcBef>
              <a:spcAft>
                <a:spcPts val="0"/>
              </a:spcAft>
              <a:buClr>
                <a:srgbClr val="3A7E36"/>
              </a:buClr>
              <a:buSzPts val="2600"/>
              <a:buFont typeface="Noto Sans Symbols"/>
              <a:buChar char="▪"/>
            </a:pPr>
            <a:r>
              <a:rPr b="0" i="0" lang="en-US" sz="2600" u="none" cap="none" strike="noStrike">
                <a:solidFill>
                  <a:schemeClr val="dk1"/>
                </a:solidFill>
                <a:latin typeface="Arial"/>
                <a:ea typeface="Arial"/>
                <a:cs typeface="Arial"/>
                <a:sym typeface="Arial"/>
              </a:rPr>
              <a:t>Empowering students</a:t>
            </a:r>
            <a:endParaRPr/>
          </a:p>
        </p:txBody>
      </p:sp>
      <p:sp>
        <p:nvSpPr>
          <p:cNvPr id="222" name="Google Shape;222;p26"/>
          <p:cNvSpPr txBox="1"/>
          <p:nvPr/>
        </p:nvSpPr>
        <p:spPr>
          <a:xfrm>
            <a:off x="533400" y="5226397"/>
            <a:ext cx="11125200" cy="147920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A7E36"/>
              </a:buClr>
              <a:buSzPts val="2200"/>
              <a:buFont typeface="Noto Sans Symbols"/>
              <a:buNone/>
            </a:pPr>
            <a:r>
              <a:rPr b="0" i="0" lang="en-US" sz="2200" u="none" cap="none" strike="noStrike">
                <a:solidFill>
                  <a:srgbClr val="2379B8"/>
                </a:solidFill>
                <a:latin typeface="Arial"/>
                <a:ea typeface="Arial"/>
                <a:cs typeface="Arial"/>
                <a:sym typeface="Arial"/>
              </a:rPr>
              <a:t>After reviewing your list and the list above, how do the two lists align?</a:t>
            </a:r>
            <a:endParaRPr/>
          </a:p>
          <a:p>
            <a:pPr indent="0" lvl="0" marL="0" marR="0" rtl="0" algn="l">
              <a:lnSpc>
                <a:spcPct val="100000"/>
              </a:lnSpc>
              <a:spcBef>
                <a:spcPts val="1200"/>
              </a:spcBef>
              <a:spcAft>
                <a:spcPts val="0"/>
              </a:spcAft>
              <a:buClr>
                <a:srgbClr val="3A7E36"/>
              </a:buClr>
              <a:buSzPts val="2200"/>
              <a:buFont typeface="Noto Sans Symbols"/>
              <a:buNone/>
            </a:pPr>
            <a:r>
              <a:rPr b="0" i="0" lang="en-US" sz="2200" u="none" cap="none" strike="noStrike">
                <a:solidFill>
                  <a:srgbClr val="2379B8"/>
                </a:solidFill>
                <a:latin typeface="Arial"/>
                <a:ea typeface="Arial"/>
                <a:cs typeface="Arial"/>
                <a:sym typeface="Arial"/>
              </a:rPr>
              <a:t>Which of these characteristics can be seen in the positive relationships you have with your students?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7"/>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fontScale="90000"/>
          </a:bodyPr>
          <a:lstStyle/>
          <a:p>
            <a:pPr indent="0" lvl="0" marL="0" rtl="0" algn="l">
              <a:lnSpc>
                <a:spcPct val="90000"/>
              </a:lnSpc>
              <a:spcBef>
                <a:spcPts val="0"/>
              </a:spcBef>
              <a:spcAft>
                <a:spcPts val="0"/>
              </a:spcAft>
              <a:buClr>
                <a:schemeClr val="lt1"/>
              </a:buClr>
              <a:buSzPct val="100000"/>
              <a:buFont typeface="Arial"/>
              <a:buNone/>
            </a:pPr>
            <a:r>
              <a:rPr lang="en-US"/>
              <a:t>Shifting Focus to Relationships in a Virtual Setting</a:t>
            </a:r>
            <a:endParaRPr/>
          </a:p>
        </p:txBody>
      </p:sp>
      <p:sp>
        <p:nvSpPr>
          <p:cNvPr id="229" name="Google Shape;229;p27"/>
          <p:cNvSpPr txBox="1"/>
          <p:nvPr>
            <p:ph idx="2" type="body"/>
          </p:nvPr>
        </p:nvSpPr>
        <p:spPr>
          <a:xfrm>
            <a:off x="533400" y="1981200"/>
            <a:ext cx="11125200" cy="4323521"/>
          </a:xfrm>
          <a:prstGeom prst="rect">
            <a:avLst/>
          </a:prstGeom>
          <a:noFill/>
          <a:ln>
            <a:noFill/>
          </a:ln>
        </p:spPr>
        <p:txBody>
          <a:bodyPr anchorCtr="0" anchor="t" bIns="0" lIns="0" spcFirstLastPara="1" rIns="0" wrap="square" tIns="0">
            <a:normAutofit/>
          </a:bodyPr>
          <a:lstStyle/>
          <a:p>
            <a:pPr indent="-228600" lvl="0" marL="228600" rtl="0" algn="l">
              <a:lnSpc>
                <a:spcPct val="100000"/>
              </a:lnSpc>
              <a:spcBef>
                <a:spcPts val="0"/>
              </a:spcBef>
              <a:spcAft>
                <a:spcPts val="0"/>
              </a:spcAft>
              <a:buSzPts val="2600"/>
              <a:buChar char="▪"/>
            </a:pPr>
            <a:r>
              <a:rPr lang="en-US" sz="2600"/>
              <a:t>What strategies do you already have in your tool box for relationship building in the physical classroom?</a:t>
            </a:r>
            <a:endParaRPr/>
          </a:p>
          <a:p>
            <a:pPr indent="-228600" lvl="0" marL="228600" rtl="0" algn="l">
              <a:lnSpc>
                <a:spcPct val="100000"/>
              </a:lnSpc>
              <a:spcBef>
                <a:spcPts val="1200"/>
              </a:spcBef>
              <a:spcAft>
                <a:spcPts val="0"/>
              </a:spcAft>
              <a:buSzPts val="2600"/>
              <a:buChar char="▪"/>
            </a:pPr>
            <a:r>
              <a:rPr lang="en-US" sz="2600"/>
              <a:t> How can your in-person strategies be adapted for the virtual environment?</a:t>
            </a:r>
            <a:endParaRPr/>
          </a:p>
          <a:p>
            <a:pPr indent="-228600" lvl="0" marL="228600" rtl="0" algn="l">
              <a:lnSpc>
                <a:spcPct val="100000"/>
              </a:lnSpc>
              <a:spcBef>
                <a:spcPts val="1200"/>
              </a:spcBef>
              <a:spcAft>
                <a:spcPts val="0"/>
              </a:spcAft>
              <a:buSzPts val="2600"/>
              <a:buChar char="▪"/>
            </a:pPr>
            <a:r>
              <a:rPr lang="en-US" sz="2600"/>
              <a:t>What considerations need to be made for students with a disability?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8"/>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Autofit/>
          </a:bodyPr>
          <a:lstStyle/>
          <a:p>
            <a:pPr indent="0" lvl="0" marL="0" rtl="0" algn="l">
              <a:lnSpc>
                <a:spcPct val="90000"/>
              </a:lnSpc>
              <a:spcBef>
                <a:spcPts val="0"/>
              </a:spcBef>
              <a:spcAft>
                <a:spcPts val="0"/>
              </a:spcAft>
              <a:buClr>
                <a:schemeClr val="lt1"/>
              </a:buClr>
              <a:buSzPts val="3100"/>
              <a:buFont typeface="Arial"/>
              <a:buNone/>
            </a:pPr>
            <a:r>
              <a:rPr lang="en-US" sz="3100"/>
              <a:t>Strategic Thinking - It can be done, and it can be done well!</a:t>
            </a:r>
            <a:endParaRPr/>
          </a:p>
        </p:txBody>
      </p:sp>
      <p:sp>
        <p:nvSpPr>
          <p:cNvPr id="236" name="Google Shape;236;p28"/>
          <p:cNvSpPr txBox="1"/>
          <p:nvPr>
            <p:ph idx="2" type="body"/>
          </p:nvPr>
        </p:nvSpPr>
        <p:spPr>
          <a:xfrm>
            <a:off x="533400" y="1981200"/>
            <a:ext cx="11125200" cy="4323521"/>
          </a:xfrm>
          <a:prstGeom prst="rect">
            <a:avLst/>
          </a:prstGeom>
          <a:noFill/>
          <a:ln>
            <a:noFill/>
          </a:ln>
        </p:spPr>
        <p:txBody>
          <a:bodyPr anchorCtr="0" anchor="t" bIns="0" lIns="0" spcFirstLastPara="1" rIns="0" wrap="square" tIns="0">
            <a:normAutofit/>
          </a:bodyPr>
          <a:lstStyle/>
          <a:p>
            <a:pPr indent="-514350" lvl="0" marL="514350" rtl="0" algn="l">
              <a:lnSpc>
                <a:spcPct val="100000"/>
              </a:lnSpc>
              <a:spcBef>
                <a:spcPts val="0"/>
              </a:spcBef>
              <a:spcAft>
                <a:spcPts val="0"/>
              </a:spcAft>
              <a:buSzPts val="2600"/>
              <a:buFont typeface="Arial"/>
              <a:buAutoNum type="arabicPeriod"/>
            </a:pPr>
            <a:r>
              <a:rPr b="1" lang="en-US" sz="2600"/>
              <a:t>Video your welcome message </a:t>
            </a:r>
            <a:r>
              <a:rPr lang="en-US" sz="2600"/>
              <a:t>- your chance to say “Welcome!” , introduce yourself and give a brief overview of the coming attractions :)</a:t>
            </a:r>
            <a:endParaRPr/>
          </a:p>
          <a:p>
            <a:pPr indent="-514350" lvl="0" marL="514350" rtl="0" algn="l">
              <a:lnSpc>
                <a:spcPct val="100000"/>
              </a:lnSpc>
              <a:spcBef>
                <a:spcPts val="1200"/>
              </a:spcBef>
              <a:spcAft>
                <a:spcPts val="0"/>
              </a:spcAft>
              <a:buSzPts val="2600"/>
              <a:buFont typeface="Arial"/>
              <a:buAutoNum type="arabicPeriod"/>
            </a:pPr>
            <a:r>
              <a:rPr lang="en-US" sz="2600"/>
              <a:t>Establish a </a:t>
            </a:r>
            <a:r>
              <a:rPr b="1" lang="en-US" sz="2600"/>
              <a:t>“netiquette” </a:t>
            </a:r>
            <a:r>
              <a:rPr lang="en-US" sz="2600"/>
              <a:t>together. (Padlet, Jamboard) to share rules and norms they think are needed.  Use student ideas, then group them and use them to have a conversation to begin to build a successful community.</a:t>
            </a:r>
            <a:endParaRPr/>
          </a:p>
          <a:p>
            <a:pPr indent="-514350" lvl="0" marL="514350" rtl="0" algn="l">
              <a:lnSpc>
                <a:spcPct val="100000"/>
              </a:lnSpc>
              <a:spcBef>
                <a:spcPts val="1200"/>
              </a:spcBef>
              <a:spcAft>
                <a:spcPts val="0"/>
              </a:spcAft>
              <a:buSzPts val="2600"/>
              <a:buFont typeface="Arial"/>
              <a:buAutoNum type="arabicPeriod"/>
            </a:pPr>
            <a:r>
              <a:rPr lang="en-US" sz="2600"/>
              <a:t>Conduct </a:t>
            </a:r>
            <a:r>
              <a:rPr b="1" lang="en-US" sz="2600"/>
              <a:t>“morning meetings” </a:t>
            </a:r>
            <a:r>
              <a:rPr lang="en-US" sz="2600"/>
              <a:t>or </a:t>
            </a:r>
            <a:r>
              <a:rPr b="1" lang="en-US" sz="2600"/>
              <a:t>community circles </a:t>
            </a:r>
            <a:r>
              <a:rPr lang="en-US" sz="2600"/>
              <a:t>to reinforce Social &amp; Emotional Learning (each have their set procedures)</a:t>
            </a:r>
            <a:endParaRPr/>
          </a:p>
        </p:txBody>
      </p:sp>
      <p:sp>
        <p:nvSpPr>
          <p:cNvPr id="237" name="Google Shape;237;p28"/>
          <p:cNvSpPr/>
          <p:nvPr/>
        </p:nvSpPr>
        <p:spPr>
          <a:xfrm>
            <a:off x="11443550" y="5334000"/>
            <a:ext cx="613200" cy="627300"/>
          </a:xfrm>
          <a:prstGeom prst="ellipse">
            <a:avLst/>
          </a:prstGeom>
          <a:solidFill>
            <a:srgbClr val="99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chemeClr val="lt1"/>
              </a:buClr>
              <a:buSzPts val="2200"/>
              <a:buFont typeface="Arial"/>
              <a:buNone/>
            </a:pPr>
            <a:r>
              <a:rPr b="1" i="0" lang="en-US" sz="2200" u="none" cap="none" strike="noStrike">
                <a:solidFill>
                  <a:schemeClr val="lt1"/>
                </a:solidFill>
                <a:latin typeface="Arial"/>
                <a:ea typeface="Arial"/>
                <a:cs typeface="Arial"/>
                <a:sym typeface="Arial"/>
              </a:rPr>
              <a:t>6</a:t>
            </a:r>
            <a:endParaRPr b="1" i="0" sz="2200" u="none" cap="none" strike="noStrike">
              <a:solidFill>
                <a:schemeClr val="lt1"/>
              </a:solidFill>
              <a:latin typeface="Arial"/>
              <a:ea typeface="Arial"/>
              <a:cs typeface="Arial"/>
              <a:sym typeface="Arial"/>
            </a:endParaRPr>
          </a:p>
        </p:txBody>
      </p:sp>
      <p:sp>
        <p:nvSpPr>
          <p:cNvPr id="238" name="Google Shape;238;p28"/>
          <p:cNvSpPr/>
          <p:nvPr/>
        </p:nvSpPr>
        <p:spPr>
          <a:xfrm>
            <a:off x="11412950" y="6086625"/>
            <a:ext cx="674400" cy="6273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2200"/>
              <a:buFont typeface="Arial"/>
              <a:buNone/>
            </a:pPr>
            <a:r>
              <a:rPr b="1" i="0" lang="en-US" sz="2200" u="none" cap="none" strike="noStrike">
                <a:solidFill>
                  <a:schemeClr val="dk1"/>
                </a:solidFill>
                <a:latin typeface="Arial"/>
                <a:ea typeface="Arial"/>
                <a:cs typeface="Arial"/>
                <a:sym typeface="Arial"/>
              </a:rPr>
              <a:t>4</a:t>
            </a:r>
            <a:endParaRPr b="1" i="0" sz="2200" u="none" cap="none" strike="noStrik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9"/>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Autofit/>
          </a:bodyPr>
          <a:lstStyle/>
          <a:p>
            <a:pPr indent="0" lvl="0" marL="0" rtl="0" algn="l">
              <a:lnSpc>
                <a:spcPct val="90000"/>
              </a:lnSpc>
              <a:spcBef>
                <a:spcPts val="0"/>
              </a:spcBef>
              <a:spcAft>
                <a:spcPts val="0"/>
              </a:spcAft>
              <a:buClr>
                <a:schemeClr val="lt1"/>
              </a:buClr>
              <a:buSzPts val="3100"/>
              <a:buFont typeface="Arial"/>
              <a:buNone/>
            </a:pPr>
            <a:r>
              <a:rPr lang="en-US" sz="3100"/>
              <a:t>Strategic Thinking - It can be done, and it can be done well! </a:t>
            </a:r>
            <a:r>
              <a:rPr lang="en-US" sz="1600"/>
              <a:t>(2/5)</a:t>
            </a:r>
            <a:endParaRPr/>
          </a:p>
        </p:txBody>
      </p:sp>
      <p:sp>
        <p:nvSpPr>
          <p:cNvPr id="245" name="Google Shape;245;p29"/>
          <p:cNvSpPr txBox="1"/>
          <p:nvPr>
            <p:ph idx="2" type="body"/>
          </p:nvPr>
        </p:nvSpPr>
        <p:spPr>
          <a:xfrm>
            <a:off x="533400" y="1981200"/>
            <a:ext cx="11049000" cy="4323521"/>
          </a:xfrm>
          <a:prstGeom prst="rect">
            <a:avLst/>
          </a:prstGeom>
          <a:noFill/>
          <a:ln>
            <a:noFill/>
          </a:ln>
        </p:spPr>
        <p:txBody>
          <a:bodyPr anchorCtr="0" anchor="t" bIns="0" lIns="0" spcFirstLastPara="1" rIns="0" wrap="square" tIns="0">
            <a:normAutofit/>
          </a:bodyPr>
          <a:lstStyle/>
          <a:p>
            <a:pPr indent="-514350" lvl="0" marL="514350" rtl="0" algn="l">
              <a:lnSpc>
                <a:spcPct val="100000"/>
              </a:lnSpc>
              <a:spcBef>
                <a:spcPts val="0"/>
              </a:spcBef>
              <a:spcAft>
                <a:spcPts val="0"/>
              </a:spcAft>
              <a:buSzPts val="2600"/>
              <a:buFont typeface="Arial"/>
              <a:buAutoNum type="arabicPeriod" startAt="4"/>
            </a:pPr>
            <a:r>
              <a:rPr b="1" lang="en-US" sz="2600"/>
              <a:t>Good teachers are…, Good students are…</a:t>
            </a:r>
            <a:endParaRPr/>
          </a:p>
          <a:p>
            <a:pPr indent="-514350" lvl="0" marL="514350" rtl="0" algn="l">
              <a:lnSpc>
                <a:spcPct val="100000"/>
              </a:lnSpc>
              <a:spcBef>
                <a:spcPts val="1200"/>
              </a:spcBef>
              <a:spcAft>
                <a:spcPts val="0"/>
              </a:spcAft>
              <a:buSzPts val="2600"/>
              <a:buFont typeface="Arial"/>
              <a:buAutoNum type="arabicPeriod" startAt="4"/>
            </a:pPr>
            <a:r>
              <a:rPr b="1" lang="en-US" sz="2600"/>
              <a:t>Student Interest Survey </a:t>
            </a:r>
            <a:r>
              <a:rPr lang="en-US" sz="2600"/>
              <a:t>(Google Forms or similar)</a:t>
            </a:r>
            <a:endParaRPr/>
          </a:p>
          <a:p>
            <a:pPr indent="-514350" lvl="0" marL="514350" rtl="0" algn="l">
              <a:lnSpc>
                <a:spcPct val="100000"/>
              </a:lnSpc>
              <a:spcBef>
                <a:spcPts val="1200"/>
              </a:spcBef>
              <a:spcAft>
                <a:spcPts val="0"/>
              </a:spcAft>
              <a:buSzPts val="2600"/>
              <a:buFont typeface="Arial"/>
              <a:buAutoNum type="arabicPeriod" startAt="4"/>
            </a:pPr>
            <a:r>
              <a:rPr b="1" lang="en-US" sz="2600"/>
              <a:t>Parent Expertise Survey </a:t>
            </a:r>
            <a:r>
              <a:rPr lang="en-US" sz="2600"/>
              <a:t>(Google Forms or similar) - “tell me about your child”</a:t>
            </a:r>
            <a:endParaRPr/>
          </a:p>
          <a:p>
            <a:pPr indent="-514350" lvl="0" marL="514350" rtl="0" algn="l">
              <a:lnSpc>
                <a:spcPct val="100000"/>
              </a:lnSpc>
              <a:spcBef>
                <a:spcPts val="1200"/>
              </a:spcBef>
              <a:spcAft>
                <a:spcPts val="0"/>
              </a:spcAft>
              <a:buSzPts val="2600"/>
              <a:buFont typeface="Arial"/>
              <a:buAutoNum type="arabicPeriod" startAt="4"/>
            </a:pPr>
            <a:r>
              <a:rPr b="1" lang="en-US" sz="2600"/>
              <a:t>Virtual Q &amp; A </a:t>
            </a:r>
            <a:r>
              <a:rPr lang="en-US" sz="2600"/>
              <a:t>before the start of the school year (via Zoom or Google meets) Record for later review if possible.</a:t>
            </a:r>
            <a:endParaRPr/>
          </a:p>
          <a:p>
            <a:pPr indent="-514350" lvl="0" marL="514350" rtl="0" algn="l">
              <a:lnSpc>
                <a:spcPct val="100000"/>
              </a:lnSpc>
              <a:spcBef>
                <a:spcPts val="1200"/>
              </a:spcBef>
              <a:spcAft>
                <a:spcPts val="0"/>
              </a:spcAft>
              <a:buSzPts val="2600"/>
              <a:buFont typeface="Arial"/>
              <a:buAutoNum type="arabicPeriod" startAt="4"/>
            </a:pPr>
            <a:r>
              <a:rPr b="1" lang="en-US" sz="2600"/>
              <a:t>Daily quick mental health check ins </a:t>
            </a:r>
            <a:r>
              <a:rPr lang="en-US" sz="2600"/>
              <a:t>- (Rose/Thorn, Peaks/Pits, Sweet &amp; Sour)</a:t>
            </a:r>
            <a:endParaRPr/>
          </a:p>
        </p:txBody>
      </p:sp>
      <p:sp>
        <p:nvSpPr>
          <p:cNvPr id="246" name="Google Shape;246;p29"/>
          <p:cNvSpPr/>
          <p:nvPr/>
        </p:nvSpPr>
        <p:spPr>
          <a:xfrm>
            <a:off x="11443550" y="5334000"/>
            <a:ext cx="613200" cy="627300"/>
          </a:xfrm>
          <a:prstGeom prst="ellipse">
            <a:avLst/>
          </a:prstGeom>
          <a:solidFill>
            <a:srgbClr val="99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chemeClr val="lt1"/>
              </a:buClr>
              <a:buSzPts val="2200"/>
              <a:buFont typeface="Arial"/>
              <a:buNone/>
            </a:pPr>
            <a:r>
              <a:rPr b="1" i="0" lang="en-US" sz="2200" u="none" cap="none" strike="noStrike">
                <a:solidFill>
                  <a:schemeClr val="lt1"/>
                </a:solidFill>
                <a:latin typeface="Arial"/>
                <a:ea typeface="Arial"/>
                <a:cs typeface="Arial"/>
                <a:sym typeface="Arial"/>
              </a:rPr>
              <a:t>6</a:t>
            </a:r>
            <a:endParaRPr b="1" i="0" sz="2200" u="none" cap="none" strike="noStrike">
              <a:solidFill>
                <a:schemeClr val="lt1"/>
              </a:solidFill>
              <a:latin typeface="Arial"/>
              <a:ea typeface="Arial"/>
              <a:cs typeface="Arial"/>
              <a:sym typeface="Arial"/>
            </a:endParaRPr>
          </a:p>
        </p:txBody>
      </p:sp>
      <p:sp>
        <p:nvSpPr>
          <p:cNvPr id="247" name="Google Shape;247;p29"/>
          <p:cNvSpPr/>
          <p:nvPr/>
        </p:nvSpPr>
        <p:spPr>
          <a:xfrm>
            <a:off x="11412950" y="6086625"/>
            <a:ext cx="674400" cy="6273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2200"/>
              <a:buFont typeface="Arial"/>
              <a:buNone/>
            </a:pPr>
            <a:r>
              <a:rPr b="1" i="0" lang="en-US" sz="2200" u="none" cap="none" strike="noStrike">
                <a:solidFill>
                  <a:schemeClr val="dk1"/>
                </a:solidFill>
                <a:latin typeface="Arial"/>
                <a:ea typeface="Arial"/>
                <a:cs typeface="Arial"/>
                <a:sym typeface="Arial"/>
              </a:rPr>
              <a:t>4</a:t>
            </a:r>
            <a:endParaRPr b="1" i="0" sz="2200" u="none" cap="none" strike="noStrik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0"/>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Autofit/>
          </a:bodyPr>
          <a:lstStyle/>
          <a:p>
            <a:pPr indent="0" lvl="0" marL="0" rtl="0" algn="l">
              <a:lnSpc>
                <a:spcPct val="90000"/>
              </a:lnSpc>
              <a:spcBef>
                <a:spcPts val="0"/>
              </a:spcBef>
              <a:spcAft>
                <a:spcPts val="0"/>
              </a:spcAft>
              <a:buClr>
                <a:schemeClr val="lt1"/>
              </a:buClr>
              <a:buSzPts val="3100"/>
              <a:buFont typeface="Arial"/>
              <a:buNone/>
            </a:pPr>
            <a:r>
              <a:rPr lang="en-US" sz="3100"/>
              <a:t>Strategic Thinking - It can be done, and it can be done well! </a:t>
            </a:r>
            <a:r>
              <a:rPr lang="en-US" sz="1800"/>
              <a:t>(3/5)</a:t>
            </a:r>
            <a:endParaRPr sz="3300"/>
          </a:p>
        </p:txBody>
      </p:sp>
      <p:sp>
        <p:nvSpPr>
          <p:cNvPr id="254" name="Google Shape;254;p30"/>
          <p:cNvSpPr txBox="1"/>
          <p:nvPr>
            <p:ph idx="2" type="body"/>
          </p:nvPr>
        </p:nvSpPr>
        <p:spPr>
          <a:xfrm>
            <a:off x="533400" y="1981200"/>
            <a:ext cx="11049000" cy="4323521"/>
          </a:xfrm>
          <a:prstGeom prst="rect">
            <a:avLst/>
          </a:prstGeom>
          <a:noFill/>
          <a:ln>
            <a:noFill/>
          </a:ln>
        </p:spPr>
        <p:txBody>
          <a:bodyPr anchorCtr="0" anchor="t" bIns="0" lIns="0" spcFirstLastPara="1" rIns="0" wrap="square" tIns="0">
            <a:normAutofit/>
          </a:bodyPr>
          <a:lstStyle/>
          <a:p>
            <a:pPr indent="-514350" lvl="0" marL="514350" rtl="0" algn="l">
              <a:lnSpc>
                <a:spcPct val="100000"/>
              </a:lnSpc>
              <a:spcBef>
                <a:spcPts val="0"/>
              </a:spcBef>
              <a:spcAft>
                <a:spcPts val="0"/>
              </a:spcAft>
              <a:buSzPts val="2600"/>
              <a:buFont typeface="Arial"/>
              <a:buAutoNum type="arabicPeriod" startAt="9"/>
            </a:pPr>
            <a:r>
              <a:rPr lang="en-US" sz="2600"/>
              <a:t>Create a </a:t>
            </a:r>
            <a:r>
              <a:rPr b="1" lang="en-US" sz="2600"/>
              <a:t>“fridge post” </a:t>
            </a:r>
            <a:r>
              <a:rPr lang="en-US" sz="2600"/>
              <a:t>for them &amp; their caregivers  -(your post card can have a pic of you and your contact info.)</a:t>
            </a:r>
            <a:endParaRPr/>
          </a:p>
          <a:p>
            <a:pPr indent="-514350" lvl="0" marL="514350" rtl="0" algn="l">
              <a:lnSpc>
                <a:spcPct val="100000"/>
              </a:lnSpc>
              <a:spcBef>
                <a:spcPts val="1200"/>
              </a:spcBef>
              <a:spcAft>
                <a:spcPts val="0"/>
              </a:spcAft>
              <a:buSzPts val="2600"/>
              <a:buFont typeface="Arial"/>
              <a:buAutoNum type="arabicPeriod" startAt="9"/>
            </a:pPr>
            <a:r>
              <a:rPr b="1" lang="en-US" sz="2600"/>
              <a:t>“Tell me something good” </a:t>
            </a:r>
            <a:r>
              <a:rPr lang="en-US" sz="2600"/>
              <a:t>in the chat box</a:t>
            </a:r>
            <a:endParaRPr/>
          </a:p>
          <a:p>
            <a:pPr indent="-514350" lvl="0" marL="514350" rtl="0" algn="l">
              <a:lnSpc>
                <a:spcPct val="100000"/>
              </a:lnSpc>
              <a:spcBef>
                <a:spcPts val="1200"/>
              </a:spcBef>
              <a:spcAft>
                <a:spcPts val="0"/>
              </a:spcAft>
              <a:buSzPts val="2600"/>
              <a:buFont typeface="Arial"/>
              <a:buAutoNum type="arabicPeriod" startAt="9"/>
            </a:pPr>
            <a:r>
              <a:rPr b="1" lang="en-US" sz="2600"/>
              <a:t>Learn their names ASAP. </a:t>
            </a:r>
            <a:r>
              <a:rPr lang="en-US" sz="2600"/>
              <a:t>Challenge yourself and make it a challenge you share with them.</a:t>
            </a:r>
            <a:endParaRPr/>
          </a:p>
          <a:p>
            <a:pPr indent="-514350" lvl="0" marL="514350" rtl="0" algn="l">
              <a:lnSpc>
                <a:spcPct val="100000"/>
              </a:lnSpc>
              <a:spcBef>
                <a:spcPts val="1200"/>
              </a:spcBef>
              <a:spcAft>
                <a:spcPts val="0"/>
              </a:spcAft>
              <a:buSzPts val="2600"/>
              <a:buFont typeface="Arial"/>
              <a:buAutoNum type="arabicPeriod" startAt="9"/>
            </a:pPr>
            <a:r>
              <a:rPr lang="en-US" sz="2600"/>
              <a:t>Share </a:t>
            </a:r>
            <a:r>
              <a:rPr b="1" lang="en-US" sz="2600"/>
              <a:t>“pieces of you” </a:t>
            </a:r>
            <a:r>
              <a:rPr lang="en-US" sz="2600"/>
              <a:t>- one pic each day for the first week/few classes that show &amp; tell a little about you   - then- let them share their “pic of the day”. Start featuring student pics of the day that they submit to you ahead of time.</a:t>
            </a:r>
            <a:endParaRPr/>
          </a:p>
        </p:txBody>
      </p:sp>
      <p:sp>
        <p:nvSpPr>
          <p:cNvPr id="255" name="Google Shape;255;p30"/>
          <p:cNvSpPr/>
          <p:nvPr/>
        </p:nvSpPr>
        <p:spPr>
          <a:xfrm>
            <a:off x="11443550" y="5334000"/>
            <a:ext cx="613200" cy="627300"/>
          </a:xfrm>
          <a:prstGeom prst="ellipse">
            <a:avLst/>
          </a:prstGeom>
          <a:solidFill>
            <a:srgbClr val="99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chemeClr val="lt1"/>
              </a:buClr>
              <a:buSzPts val="2200"/>
              <a:buFont typeface="Arial"/>
              <a:buNone/>
            </a:pPr>
            <a:r>
              <a:rPr b="1" i="0" lang="en-US" sz="2200" u="none" cap="none" strike="noStrike">
                <a:solidFill>
                  <a:schemeClr val="lt1"/>
                </a:solidFill>
                <a:latin typeface="Arial"/>
                <a:ea typeface="Arial"/>
                <a:cs typeface="Arial"/>
                <a:sym typeface="Arial"/>
              </a:rPr>
              <a:t>6</a:t>
            </a:r>
            <a:endParaRPr b="1" i="0" sz="2200" u="none" cap="none" strike="noStrike">
              <a:solidFill>
                <a:schemeClr val="lt1"/>
              </a:solidFill>
              <a:latin typeface="Arial"/>
              <a:ea typeface="Arial"/>
              <a:cs typeface="Arial"/>
              <a:sym typeface="Arial"/>
            </a:endParaRPr>
          </a:p>
        </p:txBody>
      </p:sp>
      <p:sp>
        <p:nvSpPr>
          <p:cNvPr id="256" name="Google Shape;256;p30"/>
          <p:cNvSpPr/>
          <p:nvPr/>
        </p:nvSpPr>
        <p:spPr>
          <a:xfrm>
            <a:off x="11412950" y="6086625"/>
            <a:ext cx="674400" cy="6273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2200"/>
              <a:buFont typeface="Arial"/>
              <a:buNone/>
            </a:pPr>
            <a:r>
              <a:rPr b="1" i="0" lang="en-US" sz="2200" u="none" cap="none" strike="noStrike">
                <a:solidFill>
                  <a:schemeClr val="dk1"/>
                </a:solidFill>
                <a:latin typeface="Arial"/>
                <a:ea typeface="Arial"/>
                <a:cs typeface="Arial"/>
                <a:sym typeface="Arial"/>
              </a:rPr>
              <a:t>4</a:t>
            </a:r>
            <a:endParaRPr b="1" i="0" sz="2200" u="none" cap="none" strike="noStrik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1"/>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Autofit/>
          </a:bodyPr>
          <a:lstStyle/>
          <a:p>
            <a:pPr indent="0" lvl="0" marL="0" rtl="0" algn="l">
              <a:lnSpc>
                <a:spcPct val="90000"/>
              </a:lnSpc>
              <a:spcBef>
                <a:spcPts val="0"/>
              </a:spcBef>
              <a:spcAft>
                <a:spcPts val="0"/>
              </a:spcAft>
              <a:buClr>
                <a:schemeClr val="lt1"/>
              </a:buClr>
              <a:buSzPts val="3100"/>
              <a:buFont typeface="Arial"/>
              <a:buNone/>
            </a:pPr>
            <a:r>
              <a:rPr lang="en-US" sz="3100"/>
              <a:t>Strategic Thinking - It can be done, and it can be done well! </a:t>
            </a:r>
            <a:r>
              <a:rPr lang="en-US" sz="1800"/>
              <a:t>(4/5)</a:t>
            </a:r>
            <a:endParaRPr sz="3300"/>
          </a:p>
        </p:txBody>
      </p:sp>
      <p:sp>
        <p:nvSpPr>
          <p:cNvPr id="263" name="Google Shape;263;p31"/>
          <p:cNvSpPr txBox="1"/>
          <p:nvPr>
            <p:ph idx="2" type="body"/>
          </p:nvPr>
        </p:nvSpPr>
        <p:spPr>
          <a:xfrm>
            <a:off x="533400" y="1981200"/>
            <a:ext cx="11049000" cy="4323521"/>
          </a:xfrm>
          <a:prstGeom prst="rect">
            <a:avLst/>
          </a:prstGeom>
          <a:noFill/>
          <a:ln>
            <a:noFill/>
          </a:ln>
        </p:spPr>
        <p:txBody>
          <a:bodyPr anchorCtr="0" anchor="t" bIns="0" lIns="0" spcFirstLastPara="1" rIns="0" wrap="square" tIns="0">
            <a:normAutofit fontScale="92500" lnSpcReduction="10000"/>
          </a:bodyPr>
          <a:lstStyle/>
          <a:p>
            <a:pPr indent="-514350" lvl="0" marL="514350" rtl="0" algn="l">
              <a:lnSpc>
                <a:spcPct val="100000"/>
              </a:lnSpc>
              <a:spcBef>
                <a:spcPts val="0"/>
              </a:spcBef>
              <a:spcAft>
                <a:spcPts val="0"/>
              </a:spcAft>
              <a:buSzPct val="100000"/>
              <a:buFont typeface="Arial"/>
              <a:buAutoNum type="arabicPeriod" startAt="13"/>
            </a:pPr>
            <a:r>
              <a:rPr lang="en-US" sz="2600"/>
              <a:t>Postcards home to students  (^ snail mail)</a:t>
            </a:r>
            <a:endParaRPr/>
          </a:p>
          <a:p>
            <a:pPr indent="-514350" lvl="0" marL="514350" rtl="0" algn="l">
              <a:lnSpc>
                <a:spcPct val="100000"/>
              </a:lnSpc>
              <a:spcBef>
                <a:spcPts val="1200"/>
              </a:spcBef>
              <a:spcAft>
                <a:spcPts val="0"/>
              </a:spcAft>
              <a:buSzPct val="100000"/>
              <a:buFont typeface="Arial"/>
              <a:buAutoNum type="arabicPeriod" startAt="13"/>
            </a:pPr>
            <a:r>
              <a:rPr lang="en-US" sz="2600"/>
              <a:t>Music playlist.  Have students send you their favorite songs (clean lyrics) and embed them in synchronous/asynchronous  instruction</a:t>
            </a:r>
            <a:endParaRPr/>
          </a:p>
          <a:p>
            <a:pPr indent="-514350" lvl="0" marL="514350" rtl="0" algn="l">
              <a:lnSpc>
                <a:spcPct val="100000"/>
              </a:lnSpc>
              <a:spcBef>
                <a:spcPts val="1200"/>
              </a:spcBef>
              <a:spcAft>
                <a:spcPts val="0"/>
              </a:spcAft>
              <a:buSzPct val="100000"/>
              <a:buFont typeface="Arial"/>
              <a:buAutoNum type="arabicPeriod" startAt="13"/>
            </a:pPr>
            <a:r>
              <a:rPr lang="en-US" sz="2600"/>
              <a:t>Emoji temperature gauge.  Gauge the mood of the room as students show their response emoji.</a:t>
            </a:r>
            <a:endParaRPr/>
          </a:p>
          <a:p>
            <a:pPr indent="-514350" lvl="0" marL="514350" rtl="0" algn="l">
              <a:lnSpc>
                <a:spcPct val="100000"/>
              </a:lnSpc>
              <a:spcBef>
                <a:spcPts val="1200"/>
              </a:spcBef>
              <a:spcAft>
                <a:spcPts val="0"/>
              </a:spcAft>
              <a:buSzPct val="100000"/>
              <a:buFont typeface="Arial"/>
              <a:buAutoNum type="arabicPeriod" startAt="13"/>
            </a:pPr>
            <a:r>
              <a:rPr lang="en-US" sz="2600"/>
              <a:t>Virtual “lunch bunch” - just because</a:t>
            </a:r>
            <a:endParaRPr/>
          </a:p>
          <a:p>
            <a:pPr indent="-514350" lvl="0" marL="514350" rtl="0" algn="l">
              <a:lnSpc>
                <a:spcPct val="100000"/>
              </a:lnSpc>
              <a:spcBef>
                <a:spcPts val="1200"/>
              </a:spcBef>
              <a:spcAft>
                <a:spcPts val="0"/>
              </a:spcAft>
              <a:buSzPct val="100000"/>
              <a:buFont typeface="Arial"/>
              <a:buAutoNum type="arabicPeriod" startAt="13"/>
            </a:pPr>
            <a:r>
              <a:rPr lang="en-US" sz="2600"/>
              <a:t>Class “mascot of the week” to celebrate student pets</a:t>
            </a:r>
            <a:endParaRPr/>
          </a:p>
          <a:p>
            <a:pPr indent="-514350" lvl="0" marL="514350" rtl="0" algn="l">
              <a:lnSpc>
                <a:spcPct val="100000"/>
              </a:lnSpc>
              <a:spcBef>
                <a:spcPts val="1200"/>
              </a:spcBef>
              <a:spcAft>
                <a:spcPts val="0"/>
              </a:spcAft>
              <a:buSzPct val="100000"/>
              <a:buFont typeface="Arial"/>
              <a:buAutoNum type="arabicPeriod" startAt="13"/>
            </a:pPr>
            <a:r>
              <a:rPr lang="en-US" sz="2600"/>
              <a:t>Say Hey!   Emails that are casual &amp; personal from time to time</a:t>
            </a:r>
            <a:endParaRPr/>
          </a:p>
          <a:p>
            <a:pPr indent="0" lvl="0" marL="0" rtl="0" algn="l">
              <a:lnSpc>
                <a:spcPct val="100000"/>
              </a:lnSpc>
              <a:spcBef>
                <a:spcPts val="1200"/>
              </a:spcBef>
              <a:spcAft>
                <a:spcPts val="0"/>
              </a:spcAft>
              <a:buSzPct val="100000"/>
              <a:buNone/>
            </a:pPr>
            <a:r>
              <a:rPr lang="en-US" sz="2600"/>
              <a:t>For more 1:1 connection ideas, visit </a:t>
            </a:r>
            <a:r>
              <a:rPr lang="en-US" sz="2600" u="sng">
                <a:solidFill>
                  <a:schemeClr val="hlink"/>
                </a:solidFill>
                <a:hlinkClick r:id="rId3"/>
              </a:rPr>
              <a:t>https://www.kqed.org/mindshift/52413/how-teachers-designed-a-school-centered-on-caring-relationships</a:t>
            </a:r>
            <a:endParaRPr sz="2600">
              <a:solidFill>
                <a:srgbClr val="2379B8"/>
              </a:solidFill>
            </a:endParaRPr>
          </a:p>
        </p:txBody>
      </p:sp>
      <p:sp>
        <p:nvSpPr>
          <p:cNvPr id="264" name="Google Shape;264;p31"/>
          <p:cNvSpPr/>
          <p:nvPr/>
        </p:nvSpPr>
        <p:spPr>
          <a:xfrm>
            <a:off x="11443550" y="5334000"/>
            <a:ext cx="613200" cy="627300"/>
          </a:xfrm>
          <a:prstGeom prst="ellipse">
            <a:avLst/>
          </a:prstGeom>
          <a:solidFill>
            <a:srgbClr val="99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chemeClr val="lt1"/>
              </a:buClr>
              <a:buSzPts val="2200"/>
              <a:buFont typeface="Arial"/>
              <a:buNone/>
            </a:pPr>
            <a:r>
              <a:rPr b="1" i="0" lang="en-US" sz="2200" u="none" cap="none" strike="noStrike">
                <a:solidFill>
                  <a:schemeClr val="lt1"/>
                </a:solidFill>
                <a:latin typeface="Arial"/>
                <a:ea typeface="Arial"/>
                <a:cs typeface="Arial"/>
                <a:sym typeface="Arial"/>
              </a:rPr>
              <a:t>6</a:t>
            </a:r>
            <a:endParaRPr b="1" i="0" sz="2200" u="none" cap="none" strike="noStrike">
              <a:solidFill>
                <a:schemeClr val="lt1"/>
              </a:solidFill>
              <a:latin typeface="Arial"/>
              <a:ea typeface="Arial"/>
              <a:cs typeface="Arial"/>
              <a:sym typeface="Arial"/>
            </a:endParaRPr>
          </a:p>
        </p:txBody>
      </p:sp>
      <p:sp>
        <p:nvSpPr>
          <p:cNvPr id="265" name="Google Shape;265;p31"/>
          <p:cNvSpPr/>
          <p:nvPr/>
        </p:nvSpPr>
        <p:spPr>
          <a:xfrm>
            <a:off x="11412950" y="6086625"/>
            <a:ext cx="674400" cy="6273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2200"/>
              <a:buFont typeface="Arial"/>
              <a:buNone/>
            </a:pPr>
            <a:r>
              <a:rPr b="1" i="0" lang="en-US" sz="2200" u="none" cap="none" strike="noStrike">
                <a:solidFill>
                  <a:schemeClr val="dk1"/>
                </a:solidFill>
                <a:latin typeface="Arial"/>
                <a:ea typeface="Arial"/>
                <a:cs typeface="Arial"/>
                <a:sym typeface="Arial"/>
              </a:rPr>
              <a:t>4</a:t>
            </a:r>
            <a:endParaRPr b="1" i="0" sz="22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4"/>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4000"/>
              <a:buFont typeface="Arial"/>
              <a:buNone/>
            </a:pPr>
            <a:r>
              <a:rPr lang="en-US"/>
              <a:t>Our Learning</a:t>
            </a:r>
            <a:endParaRPr/>
          </a:p>
        </p:txBody>
      </p:sp>
      <p:sp>
        <p:nvSpPr>
          <p:cNvPr id="103" name="Google Shape;103;p14"/>
          <p:cNvSpPr txBox="1"/>
          <p:nvPr>
            <p:ph idx="1" type="body"/>
          </p:nvPr>
        </p:nvSpPr>
        <p:spPr>
          <a:xfrm>
            <a:off x="533400" y="1676400"/>
            <a:ext cx="11125200" cy="492443"/>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3200"/>
              <a:buNone/>
            </a:pPr>
            <a:r>
              <a:rPr lang="en-US"/>
              <a:t>Today’s Outcomes:</a:t>
            </a:r>
            <a:endParaRPr/>
          </a:p>
        </p:txBody>
      </p:sp>
      <p:sp>
        <p:nvSpPr>
          <p:cNvPr id="104" name="Google Shape;104;p14"/>
          <p:cNvSpPr txBox="1"/>
          <p:nvPr>
            <p:ph idx="2" type="body"/>
          </p:nvPr>
        </p:nvSpPr>
        <p:spPr>
          <a:xfrm>
            <a:off x="533400" y="2514599"/>
            <a:ext cx="11125200" cy="3809999"/>
          </a:xfrm>
          <a:prstGeom prst="rect">
            <a:avLst/>
          </a:prstGeom>
          <a:noFill/>
          <a:ln>
            <a:noFill/>
          </a:ln>
        </p:spPr>
        <p:txBody>
          <a:bodyPr anchorCtr="0" anchor="t" bIns="0" lIns="0" spcFirstLastPara="1" rIns="0" wrap="square" tIns="0">
            <a:normAutofit/>
          </a:bodyPr>
          <a:lstStyle/>
          <a:p>
            <a:pPr indent="-228600" lvl="0" marL="228600" rtl="0" algn="l">
              <a:lnSpc>
                <a:spcPct val="100000"/>
              </a:lnSpc>
              <a:spcBef>
                <a:spcPts val="0"/>
              </a:spcBef>
              <a:spcAft>
                <a:spcPts val="0"/>
              </a:spcAft>
              <a:buSzPts val="2800"/>
              <a:buChar char="▪"/>
            </a:pPr>
            <a:r>
              <a:rPr lang="en-US"/>
              <a:t>Describe strategies for building relationships with </a:t>
            </a:r>
            <a:r>
              <a:rPr b="1" lang="en-US"/>
              <a:t>all students – particularly students with disabilities – and parents/guardians </a:t>
            </a:r>
            <a:r>
              <a:rPr lang="en-US"/>
              <a:t>in a hybrid and remote learning environment.</a:t>
            </a:r>
            <a:endParaRPr/>
          </a:p>
          <a:p>
            <a:pPr indent="-228600" lvl="0" marL="228600" rtl="0" algn="l">
              <a:lnSpc>
                <a:spcPct val="100000"/>
              </a:lnSpc>
              <a:spcBef>
                <a:spcPts val="1200"/>
              </a:spcBef>
              <a:spcAft>
                <a:spcPts val="0"/>
              </a:spcAft>
              <a:buSzPts val="2800"/>
              <a:buChar char="▪"/>
            </a:pPr>
            <a:r>
              <a:rPr lang="en-US"/>
              <a:t>Describe strategies for </a:t>
            </a:r>
            <a:r>
              <a:rPr b="1" lang="en-US"/>
              <a:t>building trust and credibility </a:t>
            </a:r>
            <a:r>
              <a:rPr lang="en-US"/>
              <a:t>with students with disabilities.</a:t>
            </a:r>
            <a:endParaRPr/>
          </a:p>
          <a:p>
            <a:pPr indent="-228600" lvl="0" marL="228600" rtl="0" algn="l">
              <a:lnSpc>
                <a:spcPct val="100000"/>
              </a:lnSpc>
              <a:spcBef>
                <a:spcPts val="1200"/>
              </a:spcBef>
              <a:spcAft>
                <a:spcPts val="0"/>
              </a:spcAft>
              <a:buSzPts val="2800"/>
              <a:buChar char="▪"/>
            </a:pPr>
            <a:r>
              <a:rPr lang="en-US"/>
              <a:t>Create a plan using the reflection document to ensure students with disabilities are explicitly considered in your learning space.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2"/>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Autofit/>
          </a:bodyPr>
          <a:lstStyle/>
          <a:p>
            <a:pPr indent="0" lvl="0" marL="0" rtl="0" algn="l">
              <a:lnSpc>
                <a:spcPct val="90000"/>
              </a:lnSpc>
              <a:spcBef>
                <a:spcPts val="0"/>
              </a:spcBef>
              <a:spcAft>
                <a:spcPts val="0"/>
              </a:spcAft>
              <a:buClr>
                <a:schemeClr val="lt1"/>
              </a:buClr>
              <a:buSzPts val="3100"/>
              <a:buFont typeface="Arial"/>
              <a:buNone/>
            </a:pPr>
            <a:r>
              <a:rPr lang="en-US" sz="3100"/>
              <a:t>Strategic Thinking - It can be done, and it can be done well! </a:t>
            </a:r>
            <a:r>
              <a:rPr lang="en-US" sz="1800"/>
              <a:t>(5/5)</a:t>
            </a:r>
            <a:endParaRPr sz="3300"/>
          </a:p>
        </p:txBody>
      </p:sp>
      <p:sp>
        <p:nvSpPr>
          <p:cNvPr id="272" name="Google Shape;272;p32"/>
          <p:cNvSpPr txBox="1"/>
          <p:nvPr>
            <p:ph idx="2" type="body"/>
          </p:nvPr>
        </p:nvSpPr>
        <p:spPr>
          <a:xfrm>
            <a:off x="533400" y="1981200"/>
            <a:ext cx="11049000" cy="4323521"/>
          </a:xfrm>
          <a:prstGeom prst="rect">
            <a:avLst/>
          </a:prstGeom>
          <a:noFill/>
          <a:ln>
            <a:noFill/>
          </a:ln>
        </p:spPr>
        <p:txBody>
          <a:bodyPr anchorCtr="0" anchor="t" bIns="0" lIns="0" spcFirstLastPara="1" rIns="0" wrap="square" tIns="0">
            <a:normAutofit fontScale="92500" lnSpcReduction="10000"/>
          </a:bodyPr>
          <a:lstStyle/>
          <a:p>
            <a:pPr indent="-514350" lvl="0" marL="514350" rtl="0" algn="l">
              <a:lnSpc>
                <a:spcPct val="100000"/>
              </a:lnSpc>
              <a:spcBef>
                <a:spcPts val="0"/>
              </a:spcBef>
              <a:spcAft>
                <a:spcPts val="0"/>
              </a:spcAft>
              <a:buSzPct val="100000"/>
              <a:buFont typeface="Arial"/>
              <a:buAutoNum type="arabicPeriod" startAt="19"/>
            </a:pPr>
            <a:r>
              <a:rPr lang="en-US" sz="2600"/>
              <a:t>Student feedback - using comment sections in LMS to provide specific feedback on student work (text or audio/visual recording depending on the LMS)</a:t>
            </a:r>
            <a:endParaRPr/>
          </a:p>
          <a:p>
            <a:pPr indent="-514350" lvl="0" marL="514350" rtl="0" algn="l">
              <a:lnSpc>
                <a:spcPct val="100000"/>
              </a:lnSpc>
              <a:spcBef>
                <a:spcPts val="1200"/>
              </a:spcBef>
              <a:spcAft>
                <a:spcPts val="0"/>
              </a:spcAft>
              <a:buSzPct val="100000"/>
              <a:buFont typeface="Arial"/>
              <a:buAutoNum type="arabicPeriod" startAt="19"/>
            </a:pPr>
            <a:r>
              <a:rPr lang="en-US" sz="2600"/>
              <a:t>Offer “office hours” where students can sign up to work directly with their teacher - help with homework, or just to chat.</a:t>
            </a:r>
            <a:endParaRPr/>
          </a:p>
          <a:p>
            <a:pPr indent="-514350" lvl="0" marL="514350" rtl="0" algn="l">
              <a:lnSpc>
                <a:spcPct val="100000"/>
              </a:lnSpc>
              <a:spcBef>
                <a:spcPts val="1200"/>
              </a:spcBef>
              <a:spcAft>
                <a:spcPts val="0"/>
              </a:spcAft>
              <a:buSzPct val="100000"/>
              <a:buFont typeface="Arial"/>
              <a:buAutoNum type="arabicPeriod" startAt="19"/>
            </a:pPr>
            <a:r>
              <a:rPr lang="en-US" sz="2600"/>
              <a:t>Email or chat “pen pals” - utilize communication tools to have an ongoing back channel conversation with individual students.</a:t>
            </a:r>
            <a:endParaRPr/>
          </a:p>
          <a:p>
            <a:pPr indent="-514350" lvl="0" marL="514350" rtl="0" algn="l">
              <a:lnSpc>
                <a:spcPct val="100000"/>
              </a:lnSpc>
              <a:spcBef>
                <a:spcPts val="1200"/>
              </a:spcBef>
              <a:spcAft>
                <a:spcPts val="0"/>
              </a:spcAft>
              <a:buSzPct val="100000"/>
              <a:buFont typeface="Arial"/>
              <a:buAutoNum type="arabicPeriod" startAt="19"/>
            </a:pPr>
            <a:r>
              <a:rPr lang="en-US" sz="2600"/>
              <a:t>Set up a “badging” system  for academic or non-academic attributes/accomplishments you learn about your students.</a:t>
            </a:r>
            <a:endParaRPr/>
          </a:p>
          <a:p>
            <a:pPr indent="0" lvl="0" marL="0" rtl="0" algn="l">
              <a:lnSpc>
                <a:spcPct val="100000"/>
              </a:lnSpc>
              <a:spcBef>
                <a:spcPts val="1200"/>
              </a:spcBef>
              <a:spcAft>
                <a:spcPts val="0"/>
              </a:spcAft>
              <a:buSzPct val="100000"/>
              <a:buNone/>
            </a:pPr>
            <a:r>
              <a:rPr lang="en-US" sz="2600"/>
              <a:t>For more 1:1 connection ideas, visit </a:t>
            </a:r>
            <a:r>
              <a:rPr lang="en-US" sz="2600" u="sng">
                <a:solidFill>
                  <a:schemeClr val="hlink"/>
                </a:solidFill>
                <a:hlinkClick r:id="rId3"/>
              </a:rPr>
              <a:t>https://www.kqed.org/mindshift/52413/how-teachers-designed-a-school-centered-on-caring-relationships</a:t>
            </a:r>
            <a:endParaRPr sz="2600">
              <a:solidFill>
                <a:srgbClr val="2379B8"/>
              </a:solidFill>
            </a:endParaRPr>
          </a:p>
        </p:txBody>
      </p:sp>
      <p:sp>
        <p:nvSpPr>
          <p:cNvPr id="273" name="Google Shape;273;p32"/>
          <p:cNvSpPr/>
          <p:nvPr/>
        </p:nvSpPr>
        <p:spPr>
          <a:xfrm>
            <a:off x="11443550" y="5334000"/>
            <a:ext cx="613200" cy="627300"/>
          </a:xfrm>
          <a:prstGeom prst="ellipse">
            <a:avLst/>
          </a:prstGeom>
          <a:solidFill>
            <a:srgbClr val="99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chemeClr val="lt1"/>
              </a:buClr>
              <a:buSzPts val="2200"/>
              <a:buFont typeface="Arial"/>
              <a:buNone/>
            </a:pPr>
            <a:r>
              <a:rPr b="1" i="0" lang="en-US" sz="2200" u="none" cap="none" strike="noStrike">
                <a:solidFill>
                  <a:schemeClr val="lt1"/>
                </a:solidFill>
                <a:latin typeface="Arial"/>
                <a:ea typeface="Arial"/>
                <a:cs typeface="Arial"/>
                <a:sym typeface="Arial"/>
              </a:rPr>
              <a:t>6</a:t>
            </a:r>
            <a:endParaRPr b="1" i="0" sz="2200" u="none" cap="none" strike="noStrike">
              <a:solidFill>
                <a:schemeClr val="lt1"/>
              </a:solidFill>
              <a:latin typeface="Arial"/>
              <a:ea typeface="Arial"/>
              <a:cs typeface="Arial"/>
              <a:sym typeface="Arial"/>
            </a:endParaRPr>
          </a:p>
        </p:txBody>
      </p:sp>
      <p:sp>
        <p:nvSpPr>
          <p:cNvPr id="274" name="Google Shape;274;p32"/>
          <p:cNvSpPr/>
          <p:nvPr/>
        </p:nvSpPr>
        <p:spPr>
          <a:xfrm>
            <a:off x="11412950" y="6086625"/>
            <a:ext cx="674400" cy="6273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2200"/>
              <a:buFont typeface="Arial"/>
              <a:buNone/>
            </a:pPr>
            <a:r>
              <a:rPr b="1" i="0" lang="en-US" sz="2200" u="none" cap="none" strike="noStrike">
                <a:solidFill>
                  <a:schemeClr val="dk1"/>
                </a:solidFill>
                <a:latin typeface="Arial"/>
                <a:ea typeface="Arial"/>
                <a:cs typeface="Arial"/>
                <a:sym typeface="Arial"/>
              </a:rPr>
              <a:t>4</a:t>
            </a:r>
            <a:endParaRPr b="1" i="0" sz="2200" u="none" cap="none" strike="noStrik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3"/>
          <p:cNvSpPr txBox="1"/>
          <p:nvPr>
            <p:ph type="title"/>
          </p:nvPr>
        </p:nvSpPr>
        <p:spPr>
          <a:xfrm>
            <a:off x="990600" y="2527852"/>
            <a:ext cx="8305800" cy="1329595"/>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lt1"/>
              </a:buClr>
              <a:buSzPts val="4800"/>
              <a:buFont typeface="Arial"/>
              <a:buNone/>
            </a:pPr>
            <a:r>
              <a:rPr lang="en-US"/>
              <a:t>How do we keep the human connection?</a:t>
            </a:r>
            <a:endParaRPr/>
          </a:p>
        </p:txBody>
      </p:sp>
      <p:sp>
        <p:nvSpPr>
          <p:cNvPr id="281" name="Google Shape;281;p33"/>
          <p:cNvSpPr txBox="1"/>
          <p:nvPr>
            <p:ph idx="1" type="body"/>
          </p:nvPr>
        </p:nvSpPr>
        <p:spPr>
          <a:xfrm>
            <a:off x="990600" y="4693024"/>
            <a:ext cx="8001000" cy="533400"/>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SzPts val="2800"/>
              <a:buNone/>
            </a:pPr>
            <a:r>
              <a:rPr lang="en-US"/>
              <a:t>“Touch points”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4"/>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Autofit/>
          </a:bodyPr>
          <a:lstStyle/>
          <a:p>
            <a:pPr indent="0" lvl="0" marL="0" rtl="0" algn="l">
              <a:lnSpc>
                <a:spcPct val="90000"/>
              </a:lnSpc>
              <a:spcBef>
                <a:spcPts val="0"/>
              </a:spcBef>
              <a:spcAft>
                <a:spcPts val="0"/>
              </a:spcAft>
              <a:buClr>
                <a:schemeClr val="lt1"/>
              </a:buClr>
              <a:buSzPts val="3100"/>
              <a:buFont typeface="Arial"/>
              <a:buNone/>
            </a:pPr>
            <a:r>
              <a:rPr lang="en-US" sz="3100"/>
              <a:t>What considerations am I making for students with disabilities when building relationships with my students?</a:t>
            </a:r>
            <a:endParaRPr/>
          </a:p>
        </p:txBody>
      </p:sp>
      <p:sp>
        <p:nvSpPr>
          <p:cNvPr id="288" name="Google Shape;288;p34"/>
          <p:cNvSpPr txBox="1"/>
          <p:nvPr>
            <p:ph idx="2" type="body"/>
          </p:nvPr>
        </p:nvSpPr>
        <p:spPr>
          <a:xfrm>
            <a:off x="533400" y="1981200"/>
            <a:ext cx="11049000" cy="4323521"/>
          </a:xfrm>
          <a:prstGeom prst="rect">
            <a:avLst/>
          </a:prstGeom>
          <a:noFill/>
          <a:ln>
            <a:noFill/>
          </a:ln>
        </p:spPr>
        <p:txBody>
          <a:bodyPr anchorCtr="0" anchor="t" bIns="0" lIns="0" spcFirstLastPara="1" rIns="0" wrap="square" tIns="0">
            <a:normAutofit lnSpcReduction="10000"/>
          </a:bodyPr>
          <a:lstStyle/>
          <a:p>
            <a:pPr indent="-228600" lvl="0" marL="228600" rtl="0" algn="l">
              <a:lnSpc>
                <a:spcPct val="100000"/>
              </a:lnSpc>
              <a:spcBef>
                <a:spcPts val="0"/>
              </a:spcBef>
              <a:spcAft>
                <a:spcPts val="0"/>
              </a:spcAft>
              <a:buSzPts val="2600"/>
              <a:buChar char="▪"/>
            </a:pPr>
            <a:r>
              <a:rPr lang="en-US" sz="2600"/>
              <a:t>Read and KNOW the IEP...an essential part of knowing the “whole” student</a:t>
            </a:r>
            <a:endParaRPr/>
          </a:p>
          <a:p>
            <a:pPr indent="-228600" lvl="0" marL="228600" rtl="0" algn="l">
              <a:lnSpc>
                <a:spcPct val="100000"/>
              </a:lnSpc>
              <a:spcBef>
                <a:spcPts val="1200"/>
              </a:spcBef>
              <a:spcAft>
                <a:spcPts val="0"/>
              </a:spcAft>
              <a:buSzPts val="2600"/>
              <a:buChar char="▪"/>
            </a:pPr>
            <a:r>
              <a:rPr lang="en-US" sz="2600"/>
              <a:t>Use the UDL Framework in planning...so SWD can participate with confidence in lessons and discussion.</a:t>
            </a:r>
            <a:endParaRPr/>
          </a:p>
          <a:p>
            <a:pPr indent="-228600" lvl="0" marL="228600" rtl="0" algn="l">
              <a:lnSpc>
                <a:spcPct val="100000"/>
              </a:lnSpc>
              <a:spcBef>
                <a:spcPts val="1200"/>
              </a:spcBef>
              <a:spcAft>
                <a:spcPts val="0"/>
              </a:spcAft>
              <a:buSzPts val="2600"/>
              <a:buChar char="▪"/>
            </a:pPr>
            <a:r>
              <a:rPr lang="en-US" sz="2600"/>
              <a:t>Anticipate how the environment changes could better or add challenge to their learning...and act to build upon or reduce impact.</a:t>
            </a:r>
            <a:endParaRPr/>
          </a:p>
          <a:p>
            <a:pPr indent="-228600" lvl="0" marL="228600" rtl="0" algn="l">
              <a:lnSpc>
                <a:spcPct val="100000"/>
              </a:lnSpc>
              <a:spcBef>
                <a:spcPts val="1200"/>
              </a:spcBef>
              <a:spcAft>
                <a:spcPts val="0"/>
              </a:spcAft>
              <a:buSzPts val="2600"/>
              <a:buChar char="▪"/>
            </a:pPr>
            <a:r>
              <a:rPr lang="en-US" sz="2600"/>
              <a:t>Create non-verbal signs to communicate...where the signs and messages are unique to and are understood by them individually.</a:t>
            </a:r>
            <a:endParaRPr/>
          </a:p>
          <a:p>
            <a:pPr indent="-228600" lvl="0" marL="228600" rtl="0" algn="l">
              <a:lnSpc>
                <a:spcPct val="100000"/>
              </a:lnSpc>
              <a:spcBef>
                <a:spcPts val="1200"/>
              </a:spcBef>
              <a:spcAft>
                <a:spcPts val="0"/>
              </a:spcAft>
              <a:buSzPts val="2600"/>
              <a:buChar char="▪"/>
            </a:pPr>
            <a:r>
              <a:rPr lang="en-US" sz="2600"/>
              <a:t>Utilize resources (i.e. private chat) to connect 1:1….to attend to specific needs as they arise</a:t>
            </a:r>
            <a:endParaRPr/>
          </a:p>
        </p:txBody>
      </p:sp>
      <p:sp>
        <p:nvSpPr>
          <p:cNvPr id="289" name="Google Shape;289;p34"/>
          <p:cNvSpPr/>
          <p:nvPr/>
        </p:nvSpPr>
        <p:spPr>
          <a:xfrm>
            <a:off x="11443550" y="5334000"/>
            <a:ext cx="613200" cy="627300"/>
          </a:xfrm>
          <a:prstGeom prst="ellipse">
            <a:avLst/>
          </a:prstGeom>
          <a:solidFill>
            <a:srgbClr val="99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chemeClr val="lt1"/>
              </a:buClr>
              <a:buSzPts val="2200"/>
              <a:buFont typeface="Arial"/>
              <a:buNone/>
            </a:pPr>
            <a:r>
              <a:rPr b="1" i="0" lang="en-US" sz="2200" u="none" cap="none" strike="noStrike">
                <a:solidFill>
                  <a:schemeClr val="lt1"/>
                </a:solidFill>
                <a:latin typeface="Arial"/>
                <a:ea typeface="Arial"/>
                <a:cs typeface="Arial"/>
                <a:sym typeface="Arial"/>
              </a:rPr>
              <a:t>6</a:t>
            </a:r>
            <a:endParaRPr b="1" i="0" sz="2200" u="none" cap="none" strike="noStrike">
              <a:solidFill>
                <a:schemeClr val="lt1"/>
              </a:solidFill>
              <a:latin typeface="Arial"/>
              <a:ea typeface="Arial"/>
              <a:cs typeface="Arial"/>
              <a:sym typeface="Arial"/>
            </a:endParaRPr>
          </a:p>
        </p:txBody>
      </p:sp>
      <p:sp>
        <p:nvSpPr>
          <p:cNvPr id="290" name="Google Shape;290;p34"/>
          <p:cNvSpPr/>
          <p:nvPr/>
        </p:nvSpPr>
        <p:spPr>
          <a:xfrm>
            <a:off x="11412950" y="6086625"/>
            <a:ext cx="674400" cy="6273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2200"/>
              <a:buFont typeface="Arial"/>
              <a:buNone/>
            </a:pPr>
            <a:r>
              <a:rPr b="1" i="0" lang="en-US" sz="2200" u="none" cap="none" strike="noStrike">
                <a:solidFill>
                  <a:schemeClr val="dk1"/>
                </a:solidFill>
                <a:latin typeface="Arial"/>
                <a:ea typeface="Arial"/>
                <a:cs typeface="Arial"/>
                <a:sym typeface="Arial"/>
              </a:rPr>
              <a:t>4</a:t>
            </a:r>
            <a:endParaRPr b="1" i="0" sz="2200" u="none" cap="none" strike="noStrik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5"/>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Autofit/>
          </a:bodyPr>
          <a:lstStyle/>
          <a:p>
            <a:pPr indent="0" lvl="0" marL="0" rtl="0" algn="l">
              <a:lnSpc>
                <a:spcPct val="90000"/>
              </a:lnSpc>
              <a:spcBef>
                <a:spcPts val="0"/>
              </a:spcBef>
              <a:spcAft>
                <a:spcPts val="0"/>
              </a:spcAft>
              <a:buClr>
                <a:schemeClr val="lt1"/>
              </a:buClr>
              <a:buSzPts val="3100"/>
              <a:buFont typeface="Arial"/>
              <a:buNone/>
            </a:pPr>
            <a:r>
              <a:rPr lang="en-US" sz="3100"/>
              <a:t>What considerations am I making for students with disabilities when building relationships with my students? </a:t>
            </a:r>
            <a:r>
              <a:rPr lang="en-US" sz="1600"/>
              <a:t>(continued)</a:t>
            </a:r>
            <a:endParaRPr/>
          </a:p>
        </p:txBody>
      </p:sp>
      <p:sp>
        <p:nvSpPr>
          <p:cNvPr id="297" name="Google Shape;297;p35"/>
          <p:cNvSpPr txBox="1"/>
          <p:nvPr>
            <p:ph idx="2" type="body"/>
          </p:nvPr>
        </p:nvSpPr>
        <p:spPr>
          <a:xfrm>
            <a:off x="533400" y="1676400"/>
            <a:ext cx="11049000" cy="4323521"/>
          </a:xfrm>
          <a:prstGeom prst="rect">
            <a:avLst/>
          </a:prstGeom>
          <a:noFill/>
          <a:ln>
            <a:noFill/>
          </a:ln>
        </p:spPr>
        <p:txBody>
          <a:bodyPr anchorCtr="0" anchor="t" bIns="0" lIns="0" spcFirstLastPara="1" rIns="0" wrap="square" tIns="0">
            <a:normAutofit lnSpcReduction="10000"/>
          </a:bodyPr>
          <a:lstStyle/>
          <a:p>
            <a:pPr indent="-228600" lvl="0" marL="228600" rtl="0" algn="l">
              <a:lnSpc>
                <a:spcPct val="100000"/>
              </a:lnSpc>
              <a:spcBef>
                <a:spcPts val="0"/>
              </a:spcBef>
              <a:spcAft>
                <a:spcPts val="0"/>
              </a:spcAft>
              <a:buSzPts val="2600"/>
              <a:buChar char="▪"/>
            </a:pPr>
            <a:r>
              <a:rPr lang="en-US" sz="2600"/>
              <a:t>Model Augmentative Alternative Communications - Provide support and model use of these communication tools</a:t>
            </a:r>
            <a:endParaRPr/>
          </a:p>
          <a:p>
            <a:pPr indent="-228600" lvl="0" marL="228600" rtl="0" algn="l">
              <a:lnSpc>
                <a:spcPct val="100000"/>
              </a:lnSpc>
              <a:spcBef>
                <a:spcPts val="1200"/>
              </a:spcBef>
              <a:spcAft>
                <a:spcPts val="0"/>
              </a:spcAft>
              <a:buSzPts val="2600"/>
              <a:buChar char="▪"/>
            </a:pPr>
            <a:r>
              <a:rPr lang="en-US" sz="2600"/>
              <a:t>Arrange student tiles (Zoom/Google Meet)...to monitor engagement &amp; progress of specific students </a:t>
            </a:r>
            <a:endParaRPr/>
          </a:p>
          <a:p>
            <a:pPr indent="-228600" lvl="0" marL="228600" rtl="0" algn="l">
              <a:lnSpc>
                <a:spcPct val="100000"/>
              </a:lnSpc>
              <a:spcBef>
                <a:spcPts val="1200"/>
              </a:spcBef>
              <a:spcAft>
                <a:spcPts val="0"/>
              </a:spcAft>
              <a:buSzPts val="2600"/>
              <a:buChar char="▪"/>
            </a:pPr>
            <a:r>
              <a:rPr lang="en-US" sz="2600"/>
              <a:t>Implement High Leverage Practices that address Social Emotional learning &amp; Behaviors….</a:t>
            </a:r>
            <a:endParaRPr/>
          </a:p>
          <a:p>
            <a:pPr indent="-228600" lvl="1" marL="457200" rtl="0" algn="l">
              <a:lnSpc>
                <a:spcPct val="100000"/>
              </a:lnSpc>
              <a:spcBef>
                <a:spcPts val="1200"/>
              </a:spcBef>
              <a:spcAft>
                <a:spcPts val="0"/>
              </a:spcAft>
              <a:buSzPts val="2200"/>
              <a:buChar char="▪"/>
            </a:pPr>
            <a:r>
              <a:rPr lang="en-US" sz="2200"/>
              <a:t>HLP 7: Establish a Consistent, Organized and Respectful Learning Environment.</a:t>
            </a:r>
            <a:endParaRPr/>
          </a:p>
          <a:p>
            <a:pPr indent="-228600" lvl="1" marL="457200" rtl="0" algn="l">
              <a:lnSpc>
                <a:spcPct val="100000"/>
              </a:lnSpc>
              <a:spcBef>
                <a:spcPts val="1200"/>
              </a:spcBef>
              <a:spcAft>
                <a:spcPts val="0"/>
              </a:spcAft>
              <a:buSzPts val="2200"/>
              <a:buChar char="▪"/>
            </a:pPr>
            <a:r>
              <a:rPr lang="en-US" sz="2200"/>
              <a:t>HLP 8: Provide positive and constructive feedback to guide student’s learning and behavior.</a:t>
            </a:r>
            <a:endParaRPr/>
          </a:p>
          <a:p>
            <a:pPr indent="-228600" lvl="1" marL="457200" rtl="0" algn="l">
              <a:lnSpc>
                <a:spcPct val="100000"/>
              </a:lnSpc>
              <a:spcBef>
                <a:spcPts val="1200"/>
              </a:spcBef>
              <a:spcAft>
                <a:spcPts val="0"/>
              </a:spcAft>
              <a:buSzPts val="2200"/>
              <a:buChar char="▪"/>
            </a:pPr>
            <a:r>
              <a:rPr lang="en-US" sz="2200"/>
              <a:t>HLP 9: Teach social behaviors.</a:t>
            </a:r>
            <a:endParaRPr/>
          </a:p>
        </p:txBody>
      </p:sp>
      <p:sp>
        <p:nvSpPr>
          <p:cNvPr id="298" name="Google Shape;298;p35"/>
          <p:cNvSpPr txBox="1"/>
          <p:nvPr/>
        </p:nvSpPr>
        <p:spPr>
          <a:xfrm>
            <a:off x="533400" y="5999921"/>
            <a:ext cx="11125200" cy="70567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A7E36"/>
              </a:buClr>
              <a:buSzPts val="2000"/>
              <a:buFont typeface="Noto Sans Symbols"/>
              <a:buNone/>
            </a:pPr>
            <a:r>
              <a:rPr b="0" i="0" lang="en-US" sz="2000" u="none" cap="none" strike="noStrike">
                <a:solidFill>
                  <a:srgbClr val="2379B8"/>
                </a:solidFill>
                <a:latin typeface="Arial"/>
                <a:ea typeface="Arial"/>
                <a:cs typeface="Arial"/>
                <a:sym typeface="Arial"/>
              </a:rPr>
              <a:t>For ways to remove barriers in remote learning for all students using HLPs, visit: </a:t>
            </a:r>
            <a:r>
              <a:rPr b="0" i="0" lang="en-US" sz="2000" u="sng" cap="none" strike="noStrike">
                <a:solidFill>
                  <a:schemeClr val="hlink"/>
                </a:solidFill>
                <a:latin typeface="Arial"/>
                <a:ea typeface="Arial"/>
                <a:cs typeface="Arial"/>
                <a:sym typeface="Arial"/>
                <a:hlinkClick r:id="rId3"/>
              </a:rPr>
              <a:t>https://ceedar.education.ufl.edu/wp-content/uploads/2020/10/CEEDER-Leveraging-508.pdf</a:t>
            </a:r>
            <a:endParaRPr b="0" i="0" sz="2000" u="none" cap="none" strike="noStrike">
              <a:solidFill>
                <a:srgbClr val="2379B8"/>
              </a:solidFill>
              <a:latin typeface="Arial"/>
              <a:ea typeface="Arial"/>
              <a:cs typeface="Arial"/>
              <a:sym typeface="Arial"/>
            </a:endParaRPr>
          </a:p>
        </p:txBody>
      </p:sp>
      <p:sp>
        <p:nvSpPr>
          <p:cNvPr id="299" name="Google Shape;299;p35"/>
          <p:cNvSpPr/>
          <p:nvPr/>
        </p:nvSpPr>
        <p:spPr>
          <a:xfrm>
            <a:off x="11443550" y="5334000"/>
            <a:ext cx="613200" cy="627300"/>
          </a:xfrm>
          <a:prstGeom prst="ellipse">
            <a:avLst/>
          </a:prstGeom>
          <a:solidFill>
            <a:srgbClr val="99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chemeClr val="lt1"/>
              </a:buClr>
              <a:buSzPts val="2200"/>
              <a:buFont typeface="Arial"/>
              <a:buNone/>
            </a:pPr>
            <a:r>
              <a:rPr b="1" i="0" lang="en-US" sz="2200" u="none" cap="none" strike="noStrike">
                <a:solidFill>
                  <a:schemeClr val="lt1"/>
                </a:solidFill>
                <a:latin typeface="Arial"/>
                <a:ea typeface="Arial"/>
                <a:cs typeface="Arial"/>
                <a:sym typeface="Arial"/>
              </a:rPr>
              <a:t>6</a:t>
            </a:r>
            <a:endParaRPr b="1" i="0" sz="2200" u="none" cap="none" strike="noStrike">
              <a:solidFill>
                <a:schemeClr val="lt1"/>
              </a:solidFill>
              <a:latin typeface="Arial"/>
              <a:ea typeface="Arial"/>
              <a:cs typeface="Arial"/>
              <a:sym typeface="Arial"/>
            </a:endParaRPr>
          </a:p>
        </p:txBody>
      </p:sp>
      <p:sp>
        <p:nvSpPr>
          <p:cNvPr id="300" name="Google Shape;300;p35"/>
          <p:cNvSpPr/>
          <p:nvPr/>
        </p:nvSpPr>
        <p:spPr>
          <a:xfrm>
            <a:off x="11412950" y="6086625"/>
            <a:ext cx="674400" cy="6273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2200"/>
              <a:buFont typeface="Arial"/>
              <a:buNone/>
            </a:pPr>
            <a:r>
              <a:rPr b="1" i="0" lang="en-US" sz="2200" u="none" cap="none" strike="noStrike">
                <a:solidFill>
                  <a:schemeClr val="dk1"/>
                </a:solidFill>
                <a:latin typeface="Arial"/>
                <a:ea typeface="Arial"/>
                <a:cs typeface="Arial"/>
                <a:sym typeface="Arial"/>
              </a:rPr>
              <a:t>4</a:t>
            </a:r>
            <a:endParaRPr b="1" i="0" sz="2200" u="none" cap="none" strike="noStrik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6"/>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Autofit/>
          </a:bodyPr>
          <a:lstStyle/>
          <a:p>
            <a:pPr indent="0" lvl="0" marL="0" rtl="0" algn="l">
              <a:lnSpc>
                <a:spcPct val="90000"/>
              </a:lnSpc>
              <a:spcBef>
                <a:spcPts val="0"/>
              </a:spcBef>
              <a:spcAft>
                <a:spcPts val="0"/>
              </a:spcAft>
              <a:buClr>
                <a:schemeClr val="lt1"/>
              </a:buClr>
              <a:buSzPts val="3300"/>
              <a:buFont typeface="Arial"/>
              <a:buNone/>
            </a:pPr>
            <a:r>
              <a:rPr lang="en-US" sz="3300"/>
              <a:t>Questions for Reflection</a:t>
            </a:r>
            <a:endParaRPr/>
          </a:p>
        </p:txBody>
      </p:sp>
      <p:sp>
        <p:nvSpPr>
          <p:cNvPr id="307" name="Google Shape;307;p36"/>
          <p:cNvSpPr txBox="1"/>
          <p:nvPr>
            <p:ph idx="2" type="body"/>
          </p:nvPr>
        </p:nvSpPr>
        <p:spPr>
          <a:xfrm>
            <a:off x="533400" y="1600200"/>
            <a:ext cx="6934200" cy="5105400"/>
          </a:xfrm>
          <a:prstGeom prst="rect">
            <a:avLst/>
          </a:prstGeom>
          <a:noFill/>
          <a:ln>
            <a:noFill/>
          </a:ln>
        </p:spPr>
        <p:txBody>
          <a:bodyPr anchorCtr="0" anchor="t" bIns="0" lIns="0" spcFirstLastPara="1" rIns="0" wrap="square" tIns="0">
            <a:normAutofit/>
          </a:bodyPr>
          <a:lstStyle/>
          <a:p>
            <a:pPr indent="-514350" lvl="0" marL="514350" rtl="0" algn="l">
              <a:lnSpc>
                <a:spcPct val="100000"/>
              </a:lnSpc>
              <a:spcBef>
                <a:spcPts val="0"/>
              </a:spcBef>
              <a:spcAft>
                <a:spcPts val="0"/>
              </a:spcAft>
              <a:buSzPts val="2600"/>
              <a:buFont typeface="Arial"/>
              <a:buAutoNum type="arabicPeriod"/>
            </a:pPr>
            <a:r>
              <a:rPr lang="en-US" sz="2600"/>
              <a:t> What strategies will you use in a virtual environment to establish relationships at the </a:t>
            </a:r>
            <a:r>
              <a:rPr b="1" lang="en-US" sz="2600"/>
              <a:t>start of the school year? </a:t>
            </a:r>
            <a:r>
              <a:rPr lang="en-US" sz="2600"/>
              <a:t>What strategies will you use to maintain them </a:t>
            </a:r>
            <a:r>
              <a:rPr b="1" lang="en-US" sz="2600"/>
              <a:t>throughout the year?</a:t>
            </a:r>
            <a:endParaRPr/>
          </a:p>
          <a:p>
            <a:pPr indent="-514350" lvl="0" marL="514350" rtl="0" algn="l">
              <a:lnSpc>
                <a:spcPct val="100000"/>
              </a:lnSpc>
              <a:spcBef>
                <a:spcPts val="1200"/>
              </a:spcBef>
              <a:spcAft>
                <a:spcPts val="0"/>
              </a:spcAft>
              <a:buSzPts val="2600"/>
              <a:buFont typeface="Arial"/>
              <a:buAutoNum type="arabicPeriod"/>
            </a:pPr>
            <a:r>
              <a:rPr lang="en-US" sz="2600"/>
              <a:t>Be sure to consider strategies that work in both </a:t>
            </a:r>
            <a:r>
              <a:rPr b="1" lang="en-US" sz="2600"/>
              <a:t>synchronous</a:t>
            </a:r>
            <a:r>
              <a:rPr lang="en-US" sz="2600"/>
              <a:t> (“live” video lessons)  and </a:t>
            </a:r>
            <a:r>
              <a:rPr b="1" lang="en-US" sz="2600"/>
              <a:t>asynchronous environments </a:t>
            </a:r>
            <a:r>
              <a:rPr lang="en-US" sz="2600"/>
              <a:t>(Learning management systems and other communication platforms like email).</a:t>
            </a:r>
            <a:endParaRPr/>
          </a:p>
          <a:p>
            <a:pPr indent="-514350" lvl="0" marL="514350" rtl="0" algn="l">
              <a:lnSpc>
                <a:spcPct val="100000"/>
              </a:lnSpc>
              <a:spcBef>
                <a:spcPts val="1200"/>
              </a:spcBef>
              <a:spcAft>
                <a:spcPts val="0"/>
              </a:spcAft>
              <a:buSzPts val="2600"/>
              <a:buFont typeface="Arial"/>
              <a:buAutoNum type="arabicPeriod"/>
            </a:pPr>
            <a:r>
              <a:rPr lang="en-US" sz="2600"/>
              <a:t>What special considerations must be made for </a:t>
            </a:r>
            <a:r>
              <a:rPr b="1" lang="en-US" sz="2600"/>
              <a:t>students with disabilities?</a:t>
            </a:r>
            <a:endParaRPr/>
          </a:p>
        </p:txBody>
      </p:sp>
      <p:pic>
        <p:nvPicPr>
          <p:cNvPr descr="Example of a chart to represent how to fine-tune your virtual or blended learning community" id="308" name="Google Shape;308;p36"/>
          <p:cNvPicPr preferRelativeResize="0"/>
          <p:nvPr/>
        </p:nvPicPr>
        <p:blipFill rotWithShape="1">
          <a:blip r:embed="rId3">
            <a:alphaModFix/>
          </a:blip>
          <a:srcRect b="0" l="0" r="0" t="0"/>
          <a:stretch/>
        </p:blipFill>
        <p:spPr>
          <a:xfrm>
            <a:off x="7923000" y="1905000"/>
            <a:ext cx="3735600" cy="1800650"/>
          </a:xfrm>
          <a:prstGeom prst="rect">
            <a:avLst/>
          </a:prstGeom>
          <a:noFill/>
          <a:ln cap="flat" cmpd="sng" w="19050">
            <a:solidFill>
              <a:schemeClr val="dk2"/>
            </a:solidFill>
            <a:prstDash val="solid"/>
            <a:round/>
            <a:headEnd len="sm" w="sm" type="none"/>
            <a:tailEnd len="sm" w="sm" type="none"/>
          </a:ln>
        </p:spPr>
      </p:pic>
      <p:sp>
        <p:nvSpPr>
          <p:cNvPr id="309" name="Google Shape;309;p36"/>
          <p:cNvSpPr txBox="1"/>
          <p:nvPr/>
        </p:nvSpPr>
        <p:spPr>
          <a:xfrm>
            <a:off x="7913061" y="3886200"/>
            <a:ext cx="3735600" cy="969600"/>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Clr>
                <a:srgbClr val="2379B8"/>
              </a:buClr>
              <a:buSzPts val="1700"/>
              <a:buFont typeface="Arial"/>
              <a:buNone/>
            </a:pPr>
            <a:r>
              <a:rPr b="0" i="0" lang="en-US" sz="1700" u="none" cap="none" strike="noStrike">
                <a:solidFill>
                  <a:srgbClr val="2379B8"/>
                </a:solidFill>
                <a:latin typeface="Arial"/>
                <a:ea typeface="Arial"/>
                <a:cs typeface="Arial"/>
                <a:sym typeface="Arial"/>
              </a:rPr>
              <a:t>Go to your Fine-tuning Planning Chart and complete the norms section</a:t>
            </a:r>
            <a:endParaRPr b="0" i="0" sz="1700" u="none" cap="none" strike="noStrike">
              <a:solidFill>
                <a:srgbClr val="2379B8"/>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7"/>
          <p:cNvSpPr txBox="1"/>
          <p:nvPr>
            <p:ph type="title"/>
          </p:nvPr>
        </p:nvSpPr>
        <p:spPr>
          <a:xfrm>
            <a:off x="990600" y="2527852"/>
            <a:ext cx="8001000" cy="1994392"/>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4800"/>
              <a:buFont typeface="Arial"/>
              <a:buNone/>
            </a:pPr>
            <a:r>
              <a:rPr lang="en-US"/>
              <a:t>How do we foster relationships with students’ families?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8"/>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Autofit/>
          </a:bodyPr>
          <a:lstStyle/>
          <a:p>
            <a:pPr indent="0" lvl="0" marL="0" rtl="0" algn="l">
              <a:lnSpc>
                <a:spcPct val="90000"/>
              </a:lnSpc>
              <a:spcBef>
                <a:spcPts val="0"/>
              </a:spcBef>
              <a:spcAft>
                <a:spcPts val="0"/>
              </a:spcAft>
              <a:buClr>
                <a:schemeClr val="lt1"/>
              </a:buClr>
              <a:buSzPts val="3300"/>
              <a:buFont typeface="Arial"/>
              <a:buNone/>
            </a:pPr>
            <a:r>
              <a:rPr lang="en-US" sz="3300"/>
              <a:t>Relationships with Families</a:t>
            </a:r>
            <a:endParaRPr/>
          </a:p>
        </p:txBody>
      </p:sp>
      <p:sp>
        <p:nvSpPr>
          <p:cNvPr id="322" name="Google Shape;322;p38"/>
          <p:cNvSpPr txBox="1"/>
          <p:nvPr>
            <p:ph idx="2" type="body"/>
          </p:nvPr>
        </p:nvSpPr>
        <p:spPr>
          <a:xfrm>
            <a:off x="533400" y="1600200"/>
            <a:ext cx="10896600" cy="38862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SzPts val="2600"/>
              <a:buNone/>
            </a:pPr>
            <a:r>
              <a:rPr lang="en-US" sz="2600"/>
              <a:t>The role of the family in a child's education has always been important but now it is almost impossible for families not to be directly involved.</a:t>
            </a:r>
            <a:br>
              <a:rPr lang="en-US" sz="2600"/>
            </a:br>
            <a:endParaRPr sz="2600"/>
          </a:p>
          <a:p>
            <a:pPr indent="0" lvl="0" marL="0" rtl="0" algn="l">
              <a:lnSpc>
                <a:spcPct val="100000"/>
              </a:lnSpc>
              <a:spcBef>
                <a:spcPts val="1200"/>
              </a:spcBef>
              <a:spcAft>
                <a:spcPts val="0"/>
              </a:spcAft>
              <a:buSzPts val="2600"/>
              <a:buNone/>
            </a:pPr>
            <a:r>
              <a:rPr b="1" lang="en-US" sz="2600"/>
              <a:t>On average families are spending 2.5 hours per school day assisting in their child’s education </a:t>
            </a:r>
            <a:r>
              <a:rPr lang="en-US" sz="1800"/>
              <a:t>(Learning Heroes, &amp; Edge Research, May 2020)</a:t>
            </a:r>
            <a:br>
              <a:rPr lang="en-US" sz="1800"/>
            </a:br>
            <a:endParaRPr sz="1800"/>
          </a:p>
          <a:p>
            <a:pPr indent="0" lvl="0" marL="0" rtl="0" algn="l">
              <a:lnSpc>
                <a:spcPct val="100000"/>
              </a:lnSpc>
              <a:spcBef>
                <a:spcPts val="1200"/>
              </a:spcBef>
              <a:spcAft>
                <a:spcPts val="0"/>
              </a:spcAft>
              <a:buSzPts val="2600"/>
              <a:buNone/>
            </a:pPr>
            <a:r>
              <a:rPr lang="en-US" sz="2600"/>
              <a:t>Families need a partner in their child's teacher to navigate this new learning environment.  Both the families and teacher need regular communication, interaction and flexibility. </a:t>
            </a:r>
            <a:endParaRPr b="1" sz="2600"/>
          </a:p>
        </p:txBody>
      </p:sp>
      <p:sp>
        <p:nvSpPr>
          <p:cNvPr id="323" name="Google Shape;323;p38"/>
          <p:cNvSpPr/>
          <p:nvPr/>
        </p:nvSpPr>
        <p:spPr>
          <a:xfrm>
            <a:off x="11426400" y="6078300"/>
            <a:ext cx="613200" cy="6273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2200"/>
              <a:buFont typeface="Arial"/>
              <a:buNone/>
            </a:pPr>
            <a:r>
              <a:rPr b="1" i="0" lang="en-US" sz="2200" u="none" cap="none" strike="noStrike">
                <a:solidFill>
                  <a:schemeClr val="dk1"/>
                </a:solidFill>
                <a:latin typeface="Arial"/>
                <a:ea typeface="Arial"/>
                <a:cs typeface="Arial"/>
                <a:sym typeface="Arial"/>
              </a:rPr>
              <a:t>2</a:t>
            </a:r>
            <a:endParaRPr b="1" i="0" sz="2200" u="none" cap="none" strike="noStrike">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9"/>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Autofit/>
          </a:bodyPr>
          <a:lstStyle/>
          <a:p>
            <a:pPr indent="0" lvl="0" marL="0" rtl="0" algn="l">
              <a:lnSpc>
                <a:spcPct val="90000"/>
              </a:lnSpc>
              <a:spcBef>
                <a:spcPts val="0"/>
              </a:spcBef>
              <a:spcAft>
                <a:spcPts val="0"/>
              </a:spcAft>
              <a:buClr>
                <a:schemeClr val="lt1"/>
              </a:buClr>
              <a:buSzPts val="3300"/>
              <a:buFont typeface="Arial"/>
              <a:buNone/>
            </a:pPr>
            <a:r>
              <a:rPr lang="en-US" sz="3300"/>
              <a:t>Teacher and Family Relationships</a:t>
            </a:r>
            <a:endParaRPr/>
          </a:p>
        </p:txBody>
      </p:sp>
      <p:sp>
        <p:nvSpPr>
          <p:cNvPr id="330" name="Google Shape;330;p39"/>
          <p:cNvSpPr txBox="1"/>
          <p:nvPr>
            <p:ph idx="1" type="body"/>
          </p:nvPr>
        </p:nvSpPr>
        <p:spPr>
          <a:xfrm>
            <a:off x="533400" y="1676400"/>
            <a:ext cx="11125200" cy="492443"/>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3200"/>
              <a:buNone/>
            </a:pPr>
            <a:r>
              <a:rPr lang="en-US"/>
              <a:t>Families as Partners Assessment Workbook</a:t>
            </a:r>
            <a:endParaRPr/>
          </a:p>
        </p:txBody>
      </p:sp>
      <p:sp>
        <p:nvSpPr>
          <p:cNvPr id="331" name="Google Shape;331;p39"/>
          <p:cNvSpPr txBox="1"/>
          <p:nvPr>
            <p:ph idx="2" type="body"/>
          </p:nvPr>
        </p:nvSpPr>
        <p:spPr>
          <a:xfrm>
            <a:off x="533400" y="2514602"/>
            <a:ext cx="10896600" cy="4114798"/>
          </a:xfrm>
          <a:prstGeom prst="rect">
            <a:avLst/>
          </a:prstGeom>
          <a:noFill/>
          <a:ln>
            <a:noFill/>
          </a:ln>
        </p:spPr>
        <p:txBody>
          <a:bodyPr anchorCtr="0" anchor="t" bIns="0" lIns="0" spcFirstLastPara="1" rIns="0" wrap="square" tIns="0">
            <a:normAutofit fontScale="77500" lnSpcReduction="20000"/>
          </a:bodyPr>
          <a:lstStyle/>
          <a:p>
            <a:pPr indent="0" lvl="0" marL="0" rtl="0" algn="l">
              <a:lnSpc>
                <a:spcPct val="100000"/>
              </a:lnSpc>
              <a:spcBef>
                <a:spcPts val="0"/>
              </a:spcBef>
              <a:spcAft>
                <a:spcPts val="0"/>
              </a:spcAft>
              <a:buSzPct val="100000"/>
              <a:buNone/>
            </a:pPr>
            <a:r>
              <a:rPr b="1" lang="en-US" sz="2800"/>
              <a:t>TIES Center - Parent Resources</a:t>
            </a:r>
            <a:br>
              <a:rPr lang="en-US" sz="2800"/>
            </a:br>
            <a:r>
              <a:rPr lang="en-US" sz="2800" u="sng">
                <a:solidFill>
                  <a:schemeClr val="hlink"/>
                </a:solidFill>
                <a:hlinkClick r:id="rId3"/>
              </a:rPr>
              <a:t>https://tiescenter.org/about/stakeholders/parents-and-families/parent-resource-videos</a:t>
            </a:r>
            <a:endParaRPr sz="2800">
              <a:solidFill>
                <a:srgbClr val="2379B8"/>
              </a:solidFill>
            </a:endParaRPr>
          </a:p>
          <a:p>
            <a:pPr indent="0" lvl="0" marL="0" rtl="0" algn="l">
              <a:lnSpc>
                <a:spcPct val="100000"/>
              </a:lnSpc>
              <a:spcBef>
                <a:spcPts val="2100"/>
              </a:spcBef>
              <a:spcAft>
                <a:spcPts val="0"/>
              </a:spcAft>
              <a:buSzPct val="100000"/>
              <a:buNone/>
            </a:pPr>
            <a:r>
              <a:rPr b="1" lang="en-US" sz="2800">
                <a:highlight>
                  <a:srgbClr val="FFFFFF"/>
                </a:highlight>
              </a:rPr>
              <a:t>We Are Teachers - 4 Tricks for Building Relationships During Remote Learning: </a:t>
            </a:r>
            <a:r>
              <a:rPr lang="en-US" sz="2800" u="sng">
                <a:solidFill>
                  <a:schemeClr val="hlink"/>
                </a:solidFill>
                <a:highlight>
                  <a:srgbClr val="FFFFFF"/>
                </a:highlight>
                <a:hlinkClick r:id="rId4"/>
              </a:rPr>
              <a:t>https://www.weareteachers.com/building-relationships-remote-learning/</a:t>
            </a:r>
            <a:endParaRPr sz="4000">
              <a:solidFill>
                <a:srgbClr val="2379B8"/>
              </a:solidFill>
            </a:endParaRPr>
          </a:p>
          <a:p>
            <a:pPr indent="0" lvl="0" marL="0" rtl="0" algn="l">
              <a:lnSpc>
                <a:spcPct val="100000"/>
              </a:lnSpc>
              <a:spcBef>
                <a:spcPts val="0"/>
              </a:spcBef>
              <a:spcAft>
                <a:spcPts val="0"/>
              </a:spcAft>
              <a:buSzPct val="100000"/>
              <a:buNone/>
            </a:pPr>
            <a:r>
              <a:t/>
            </a:r>
            <a:endParaRPr sz="2800"/>
          </a:p>
          <a:p>
            <a:pPr indent="0" lvl="0" marL="0" rtl="0" algn="l">
              <a:lnSpc>
                <a:spcPct val="100000"/>
              </a:lnSpc>
              <a:spcBef>
                <a:spcPts val="0"/>
              </a:spcBef>
              <a:spcAft>
                <a:spcPts val="0"/>
              </a:spcAft>
              <a:buSzPct val="100000"/>
              <a:buNone/>
            </a:pPr>
            <a:r>
              <a:rPr b="1" lang="en-US" sz="2800">
                <a:highlight>
                  <a:srgbClr val="FFFFFF"/>
                </a:highlight>
              </a:rPr>
              <a:t>Edutopia - How to Coach Parents Who Are Teaching at Home:</a:t>
            </a:r>
            <a:r>
              <a:rPr lang="en-US" sz="3200">
                <a:highlight>
                  <a:srgbClr val="FFFFFF"/>
                </a:highlight>
              </a:rPr>
              <a:t>  </a:t>
            </a:r>
            <a:r>
              <a:rPr lang="en-US" sz="3200" u="sng">
                <a:solidFill>
                  <a:schemeClr val="hlink"/>
                </a:solidFill>
                <a:highlight>
                  <a:srgbClr val="FFFFFF"/>
                </a:highlight>
                <a:hlinkClick r:id="rId5"/>
              </a:rPr>
              <a:t>https://www.edutopia.org/article/how-coach-parents-who-are-teaching-home</a:t>
            </a:r>
            <a:endParaRPr sz="4000">
              <a:solidFill>
                <a:srgbClr val="2379B8"/>
              </a:solidFill>
            </a:endParaRPr>
          </a:p>
          <a:p>
            <a:pPr indent="0" lvl="0" marL="0" rtl="0" algn="l">
              <a:lnSpc>
                <a:spcPct val="100000"/>
              </a:lnSpc>
              <a:spcBef>
                <a:spcPts val="0"/>
              </a:spcBef>
              <a:spcAft>
                <a:spcPts val="0"/>
              </a:spcAft>
              <a:buSzPct val="100000"/>
              <a:buNone/>
            </a:pPr>
            <a:r>
              <a:t/>
            </a:r>
            <a:endParaRPr sz="2800"/>
          </a:p>
          <a:p>
            <a:pPr indent="0" lvl="0" marL="0" rtl="0" algn="l">
              <a:lnSpc>
                <a:spcPct val="100000"/>
              </a:lnSpc>
              <a:spcBef>
                <a:spcPts val="0"/>
              </a:spcBef>
              <a:spcAft>
                <a:spcPts val="0"/>
              </a:spcAft>
              <a:buSzPct val="100000"/>
              <a:buNone/>
            </a:pPr>
            <a:r>
              <a:rPr b="1" lang="en-US" sz="2800">
                <a:highlight>
                  <a:srgbClr val="FFFFFF"/>
                </a:highlight>
              </a:rPr>
              <a:t>Edutopia -Engaging Parental Support for Smarter Thinking:  </a:t>
            </a:r>
            <a:r>
              <a:rPr lang="en-US" sz="2800" u="sng">
                <a:solidFill>
                  <a:schemeClr val="hlink"/>
                </a:solidFill>
                <a:highlight>
                  <a:srgbClr val="FFFFFF"/>
                </a:highlight>
                <a:hlinkClick r:id="rId6"/>
              </a:rPr>
              <a:t>https://www.edutopia.org/blog/parental-support-for-smarter-thinking-donna-wilson-marcus-conyers</a:t>
            </a:r>
            <a:endParaRPr sz="3600">
              <a:solidFill>
                <a:srgbClr val="2379B8"/>
              </a:solidFill>
            </a:endParaRPr>
          </a:p>
          <a:p>
            <a:pPr indent="0" lvl="0" marL="0" rtl="0" algn="l">
              <a:lnSpc>
                <a:spcPct val="100000"/>
              </a:lnSpc>
              <a:spcBef>
                <a:spcPts val="0"/>
              </a:spcBef>
              <a:spcAft>
                <a:spcPts val="0"/>
              </a:spcAft>
              <a:buSzPct val="100000"/>
              <a:buNone/>
            </a:pPr>
            <a:r>
              <a:t/>
            </a:r>
            <a:endParaRPr sz="2800"/>
          </a:p>
          <a:p>
            <a:pPr indent="0" lvl="0" marL="0" rtl="0" algn="l">
              <a:lnSpc>
                <a:spcPct val="100000"/>
              </a:lnSpc>
              <a:spcBef>
                <a:spcPts val="0"/>
              </a:spcBef>
              <a:spcAft>
                <a:spcPts val="0"/>
              </a:spcAft>
              <a:buSzPct val="100000"/>
              <a:buNone/>
            </a:pPr>
            <a:r>
              <a:rPr b="1" lang="en-US" sz="2800">
                <a:highlight>
                  <a:srgbClr val="FFFFFF"/>
                </a:highlight>
              </a:rPr>
              <a:t>Cult of Pedagogy website - Creating Moments of Genuine Connection Online: </a:t>
            </a:r>
            <a:r>
              <a:rPr lang="en-US" sz="2800" u="sng">
                <a:solidFill>
                  <a:schemeClr val="hlink"/>
                </a:solidFill>
                <a:highlight>
                  <a:srgbClr val="FFFFFF"/>
                </a:highlight>
                <a:hlinkClick r:id="rId7"/>
              </a:rPr>
              <a:t>https://www.cultofpedagogy.com/genuine-connection-online/</a:t>
            </a:r>
            <a:endParaRPr sz="4800">
              <a:solidFill>
                <a:srgbClr val="2379B8"/>
              </a:solidFill>
            </a:endParaRPr>
          </a:p>
        </p:txBody>
      </p:sp>
      <p:sp>
        <p:nvSpPr>
          <p:cNvPr id="332" name="Google Shape;332;p39"/>
          <p:cNvSpPr/>
          <p:nvPr/>
        </p:nvSpPr>
        <p:spPr>
          <a:xfrm>
            <a:off x="11426400" y="6078300"/>
            <a:ext cx="613200" cy="6273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2200"/>
              <a:buFont typeface="Arial"/>
              <a:buNone/>
            </a:pPr>
            <a:r>
              <a:rPr b="1" i="0" lang="en-US" sz="2200" u="none" cap="none" strike="noStrike">
                <a:solidFill>
                  <a:schemeClr val="dk1"/>
                </a:solidFill>
                <a:latin typeface="Arial"/>
                <a:ea typeface="Arial"/>
                <a:cs typeface="Arial"/>
                <a:sym typeface="Arial"/>
              </a:rPr>
              <a:t>2</a:t>
            </a:r>
            <a:endParaRPr b="1" i="0" sz="2200" u="none" cap="none" strike="noStrike">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0"/>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Autofit/>
          </a:bodyPr>
          <a:lstStyle/>
          <a:p>
            <a:pPr indent="0" lvl="0" marL="0" rtl="0" algn="l">
              <a:lnSpc>
                <a:spcPct val="90000"/>
              </a:lnSpc>
              <a:spcBef>
                <a:spcPts val="0"/>
              </a:spcBef>
              <a:spcAft>
                <a:spcPts val="0"/>
              </a:spcAft>
              <a:buClr>
                <a:schemeClr val="lt1"/>
              </a:buClr>
              <a:buSzPts val="3300"/>
              <a:buFont typeface="Arial"/>
              <a:buNone/>
            </a:pPr>
            <a:r>
              <a:rPr lang="en-US" sz="3300"/>
              <a:t>Examples from the Field</a:t>
            </a:r>
            <a:endParaRPr/>
          </a:p>
        </p:txBody>
      </p:sp>
      <p:sp>
        <p:nvSpPr>
          <p:cNvPr id="339" name="Google Shape;339;p40"/>
          <p:cNvSpPr txBox="1"/>
          <p:nvPr>
            <p:ph idx="2" type="body"/>
          </p:nvPr>
        </p:nvSpPr>
        <p:spPr>
          <a:xfrm>
            <a:off x="533400" y="1600200"/>
            <a:ext cx="5486400" cy="52578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SzPts val="2800"/>
              <a:buNone/>
            </a:pPr>
            <a:r>
              <a:rPr lang="en-US"/>
              <a:t>“The most important part of building relationships with my students families is flexibility.  I communicate with them over email, phone, text, Seesaw and remind and I am cognizant of everyone's hectic schedules.   Also, I have made a point to reach out to each family with positive messages about their student.” </a:t>
            </a:r>
            <a:endParaRPr/>
          </a:p>
          <a:p>
            <a:pPr indent="0" lvl="0" marL="0" rtl="0" algn="r">
              <a:lnSpc>
                <a:spcPct val="100000"/>
              </a:lnSpc>
              <a:spcBef>
                <a:spcPts val="1200"/>
              </a:spcBef>
              <a:spcAft>
                <a:spcPts val="0"/>
              </a:spcAft>
              <a:buSzPts val="2000"/>
              <a:buNone/>
            </a:pPr>
            <a:r>
              <a:rPr lang="en-US" sz="2000"/>
              <a:t> – Liz, 5th Grade Consultant Teacher</a:t>
            </a:r>
            <a:endParaRPr/>
          </a:p>
        </p:txBody>
      </p:sp>
      <p:cxnSp>
        <p:nvCxnSpPr>
          <p:cNvPr descr="Dividing Line" id="340" name="Google Shape;340;p40"/>
          <p:cNvCxnSpPr/>
          <p:nvPr/>
        </p:nvCxnSpPr>
        <p:spPr>
          <a:xfrm>
            <a:off x="6400800" y="1600200"/>
            <a:ext cx="0" cy="4724399"/>
          </a:xfrm>
          <a:prstGeom prst="straightConnector1">
            <a:avLst/>
          </a:prstGeom>
          <a:noFill/>
          <a:ln cap="flat" cmpd="sng" w="28575">
            <a:solidFill>
              <a:srgbClr val="2484C6"/>
            </a:solidFill>
            <a:prstDash val="solid"/>
            <a:round/>
            <a:headEnd len="sm" w="sm" type="none"/>
            <a:tailEnd len="sm" w="sm" type="none"/>
          </a:ln>
        </p:spPr>
      </p:cxnSp>
      <p:sp>
        <p:nvSpPr>
          <p:cNvPr id="341" name="Google Shape;341;p40"/>
          <p:cNvSpPr txBox="1"/>
          <p:nvPr/>
        </p:nvSpPr>
        <p:spPr>
          <a:xfrm>
            <a:off x="6629400" y="1603513"/>
            <a:ext cx="5257800" cy="5257800"/>
          </a:xfrm>
          <a:prstGeom prst="rect">
            <a:avLst/>
          </a:prstGeom>
          <a:noFill/>
          <a:ln>
            <a:noFill/>
          </a:ln>
        </p:spPr>
        <p:txBody>
          <a:bodyPr anchorCtr="0" anchor="t" bIns="0" lIns="0" spcFirstLastPara="1" rIns="0" wrap="square" tIns="0">
            <a:normAutofit/>
          </a:bodyPr>
          <a:lstStyle/>
          <a:p>
            <a:pPr indent="0" lvl="0" marL="0" marR="0" rtl="0" algn="l">
              <a:lnSpc>
                <a:spcPct val="100000"/>
              </a:lnSpc>
              <a:spcBef>
                <a:spcPts val="0"/>
              </a:spcBef>
              <a:spcAft>
                <a:spcPts val="0"/>
              </a:spcAft>
              <a:buClr>
                <a:srgbClr val="3A7E36"/>
              </a:buClr>
              <a:buSzPts val="2800"/>
              <a:buFont typeface="Noto Sans Symbols"/>
              <a:buNone/>
            </a:pPr>
            <a:r>
              <a:rPr b="0" i="0" lang="en-US" sz="2800" u="none" cap="none" strike="noStrike">
                <a:solidFill>
                  <a:schemeClr val="dk1"/>
                </a:solidFill>
                <a:latin typeface="Arial"/>
                <a:ea typeface="Arial"/>
                <a:cs typeface="Arial"/>
                <a:sym typeface="Arial"/>
              </a:rPr>
              <a:t>“One of the biggest things I did to build relationships with my students families is validate their experiences and actively listen with empathy as much as possible.   I made sure they knew I was there for their kiddos even if only virtually”</a:t>
            </a:r>
            <a:endParaRPr/>
          </a:p>
          <a:p>
            <a:pPr indent="0" lvl="0" marL="0" marR="0" rtl="0" algn="r">
              <a:lnSpc>
                <a:spcPct val="100000"/>
              </a:lnSpc>
              <a:spcBef>
                <a:spcPts val="1200"/>
              </a:spcBef>
              <a:spcAft>
                <a:spcPts val="0"/>
              </a:spcAft>
              <a:buClr>
                <a:srgbClr val="3A7E36"/>
              </a:buClr>
              <a:buSzPts val="2000"/>
              <a:buFont typeface="Noto Sans Symbols"/>
              <a:buNone/>
            </a:pPr>
            <a:r>
              <a:rPr b="0" i="0" lang="en-US" sz="2000" u="none" cap="none" strike="noStrike">
                <a:solidFill>
                  <a:schemeClr val="dk1"/>
                </a:solidFill>
                <a:latin typeface="Arial"/>
                <a:ea typeface="Arial"/>
                <a:cs typeface="Arial"/>
                <a:sym typeface="Arial"/>
              </a:rPr>
              <a:t> – Alyssa, School Social Worker</a:t>
            </a:r>
            <a:endParaRPr/>
          </a:p>
        </p:txBody>
      </p:sp>
      <p:sp>
        <p:nvSpPr>
          <p:cNvPr id="342" name="Google Shape;342;p40"/>
          <p:cNvSpPr/>
          <p:nvPr/>
        </p:nvSpPr>
        <p:spPr>
          <a:xfrm>
            <a:off x="11426400" y="6078300"/>
            <a:ext cx="613200" cy="6273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2200"/>
              <a:buFont typeface="Arial"/>
              <a:buNone/>
            </a:pPr>
            <a:r>
              <a:rPr b="1" i="0" lang="en-US" sz="2200" u="none" cap="none" strike="noStrike">
                <a:solidFill>
                  <a:schemeClr val="dk1"/>
                </a:solidFill>
                <a:latin typeface="Arial"/>
                <a:ea typeface="Arial"/>
                <a:cs typeface="Arial"/>
                <a:sym typeface="Arial"/>
              </a:rPr>
              <a:t>2</a:t>
            </a:r>
            <a:endParaRPr b="1" i="0" sz="2200" u="none" cap="none" strike="noStrike">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1"/>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Autofit/>
          </a:bodyPr>
          <a:lstStyle/>
          <a:p>
            <a:pPr indent="0" lvl="0" marL="0" rtl="0" algn="l">
              <a:lnSpc>
                <a:spcPct val="90000"/>
              </a:lnSpc>
              <a:spcBef>
                <a:spcPts val="0"/>
              </a:spcBef>
              <a:spcAft>
                <a:spcPts val="0"/>
              </a:spcAft>
              <a:buClr>
                <a:schemeClr val="lt1"/>
              </a:buClr>
              <a:buSzPts val="3300"/>
              <a:buFont typeface="Arial"/>
              <a:buNone/>
            </a:pPr>
            <a:r>
              <a:rPr lang="en-US" sz="3300"/>
              <a:t>Questions for Reflection </a:t>
            </a:r>
            <a:r>
              <a:rPr lang="en-US" sz="1600"/>
              <a:t>on fostering relationships with students families</a:t>
            </a:r>
            <a:endParaRPr/>
          </a:p>
        </p:txBody>
      </p:sp>
      <p:sp>
        <p:nvSpPr>
          <p:cNvPr id="349" name="Google Shape;349;p41"/>
          <p:cNvSpPr txBox="1"/>
          <p:nvPr>
            <p:ph idx="2" type="body"/>
          </p:nvPr>
        </p:nvSpPr>
        <p:spPr>
          <a:xfrm>
            <a:off x="533400" y="1600200"/>
            <a:ext cx="6934200" cy="5105400"/>
          </a:xfrm>
          <a:prstGeom prst="rect">
            <a:avLst/>
          </a:prstGeom>
          <a:noFill/>
          <a:ln>
            <a:noFill/>
          </a:ln>
        </p:spPr>
        <p:txBody>
          <a:bodyPr anchorCtr="0" anchor="t" bIns="0" lIns="0" spcFirstLastPara="1" rIns="0" wrap="square" tIns="0">
            <a:normAutofit/>
          </a:bodyPr>
          <a:lstStyle/>
          <a:p>
            <a:pPr indent="-514350" lvl="0" marL="514350" rtl="0" algn="l">
              <a:lnSpc>
                <a:spcPct val="100000"/>
              </a:lnSpc>
              <a:spcBef>
                <a:spcPts val="0"/>
              </a:spcBef>
              <a:spcAft>
                <a:spcPts val="0"/>
              </a:spcAft>
              <a:buSzPts val="2600"/>
              <a:buFont typeface="Arial"/>
              <a:buAutoNum type="arabicPeriod"/>
            </a:pPr>
            <a:r>
              <a:rPr lang="en-US" sz="2600"/>
              <a:t> What strategies will you use in a virtual environment to establish relationships at the </a:t>
            </a:r>
            <a:r>
              <a:rPr b="1" lang="en-US" sz="2600"/>
              <a:t>start of the school year? </a:t>
            </a:r>
            <a:r>
              <a:rPr lang="en-US" sz="2600"/>
              <a:t>What strategies will you use to maintain them </a:t>
            </a:r>
            <a:r>
              <a:rPr b="1" lang="en-US" sz="2600"/>
              <a:t>throughout the year?</a:t>
            </a:r>
            <a:endParaRPr/>
          </a:p>
          <a:p>
            <a:pPr indent="-514350" lvl="0" marL="514350" rtl="0" algn="l">
              <a:lnSpc>
                <a:spcPct val="100000"/>
              </a:lnSpc>
              <a:spcBef>
                <a:spcPts val="1200"/>
              </a:spcBef>
              <a:spcAft>
                <a:spcPts val="0"/>
              </a:spcAft>
              <a:buSzPts val="2600"/>
              <a:buFont typeface="Arial"/>
              <a:buAutoNum type="arabicPeriod"/>
            </a:pPr>
            <a:r>
              <a:rPr lang="en-US" sz="2600"/>
              <a:t>Be sure to consider strategies that work in both </a:t>
            </a:r>
            <a:r>
              <a:rPr b="1" lang="en-US" sz="2600"/>
              <a:t>synchronous</a:t>
            </a:r>
            <a:r>
              <a:rPr lang="en-US" sz="2600"/>
              <a:t> (“live” video lessons)  and </a:t>
            </a:r>
            <a:r>
              <a:rPr b="1" lang="en-US" sz="2600"/>
              <a:t>asynchronous environments </a:t>
            </a:r>
            <a:r>
              <a:rPr lang="en-US" sz="2600"/>
              <a:t>(Learning management systems and other communication platforms like email).</a:t>
            </a:r>
            <a:endParaRPr/>
          </a:p>
          <a:p>
            <a:pPr indent="-514350" lvl="0" marL="514350" rtl="0" algn="l">
              <a:lnSpc>
                <a:spcPct val="100000"/>
              </a:lnSpc>
              <a:spcBef>
                <a:spcPts val="1200"/>
              </a:spcBef>
              <a:spcAft>
                <a:spcPts val="0"/>
              </a:spcAft>
              <a:buSzPts val="2600"/>
              <a:buFont typeface="Arial"/>
              <a:buAutoNum type="arabicPeriod"/>
            </a:pPr>
            <a:r>
              <a:rPr lang="en-US" sz="2600"/>
              <a:t>What special considerations must be made for </a:t>
            </a:r>
            <a:r>
              <a:rPr b="1" lang="en-US" sz="2600"/>
              <a:t>students with disabilities?</a:t>
            </a:r>
            <a:endParaRPr/>
          </a:p>
        </p:txBody>
      </p:sp>
      <p:pic>
        <p:nvPicPr>
          <p:cNvPr descr="Example of a chart to represent how to fine-tune your virtual or blended learning community" id="350" name="Google Shape;350;p41"/>
          <p:cNvPicPr preferRelativeResize="0"/>
          <p:nvPr/>
        </p:nvPicPr>
        <p:blipFill rotWithShape="1">
          <a:blip r:embed="rId3">
            <a:alphaModFix/>
          </a:blip>
          <a:srcRect b="0" l="0" r="0" t="0"/>
          <a:stretch/>
        </p:blipFill>
        <p:spPr>
          <a:xfrm>
            <a:off x="7923000" y="1905000"/>
            <a:ext cx="3735600" cy="1800650"/>
          </a:xfrm>
          <a:prstGeom prst="rect">
            <a:avLst/>
          </a:prstGeom>
          <a:noFill/>
          <a:ln cap="flat" cmpd="sng" w="19050">
            <a:solidFill>
              <a:schemeClr val="dk2"/>
            </a:solidFill>
            <a:prstDash val="solid"/>
            <a:round/>
            <a:headEnd len="sm" w="sm" type="none"/>
            <a:tailEnd len="sm" w="sm" type="none"/>
          </a:ln>
        </p:spPr>
      </p:pic>
      <p:sp>
        <p:nvSpPr>
          <p:cNvPr id="351" name="Google Shape;351;p41"/>
          <p:cNvSpPr txBox="1"/>
          <p:nvPr/>
        </p:nvSpPr>
        <p:spPr>
          <a:xfrm>
            <a:off x="7913061" y="3886200"/>
            <a:ext cx="3735600" cy="969600"/>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Clr>
                <a:srgbClr val="2379B8"/>
              </a:buClr>
              <a:buSzPts val="1700"/>
              <a:buFont typeface="Arial"/>
              <a:buNone/>
            </a:pPr>
            <a:r>
              <a:rPr b="0" i="0" lang="en-US" sz="1700" u="none" cap="none" strike="noStrike">
                <a:solidFill>
                  <a:srgbClr val="2379B8"/>
                </a:solidFill>
                <a:latin typeface="Arial"/>
                <a:ea typeface="Arial"/>
                <a:cs typeface="Arial"/>
                <a:sym typeface="Arial"/>
              </a:rPr>
              <a:t>Go to your Fine-tuning Planning Chart and complete the norms section</a:t>
            </a:r>
            <a:endParaRPr b="0" i="0" sz="1700" u="none" cap="none" strike="noStrike">
              <a:solidFill>
                <a:srgbClr val="2379B8"/>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5"/>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4000"/>
              <a:buFont typeface="Arial"/>
              <a:buNone/>
            </a:pPr>
            <a:r>
              <a:rPr lang="en-US"/>
              <a:t>Agenda</a:t>
            </a:r>
            <a:endParaRPr/>
          </a:p>
        </p:txBody>
      </p:sp>
      <p:sp>
        <p:nvSpPr>
          <p:cNvPr id="111" name="Google Shape;111;p15"/>
          <p:cNvSpPr txBox="1"/>
          <p:nvPr>
            <p:ph idx="1" type="body"/>
          </p:nvPr>
        </p:nvSpPr>
        <p:spPr>
          <a:xfrm>
            <a:off x="533400" y="1676400"/>
            <a:ext cx="11125200" cy="492443"/>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3200"/>
              <a:buNone/>
            </a:pPr>
            <a:r>
              <a:rPr lang="en-US"/>
              <a:t>Welcome</a:t>
            </a:r>
            <a:endParaRPr/>
          </a:p>
        </p:txBody>
      </p:sp>
      <p:sp>
        <p:nvSpPr>
          <p:cNvPr id="112" name="Google Shape;112;p15"/>
          <p:cNvSpPr txBox="1"/>
          <p:nvPr>
            <p:ph idx="2" type="body"/>
          </p:nvPr>
        </p:nvSpPr>
        <p:spPr>
          <a:xfrm>
            <a:off x="533400" y="2514599"/>
            <a:ext cx="11125200" cy="3809999"/>
          </a:xfrm>
          <a:prstGeom prst="rect">
            <a:avLst/>
          </a:prstGeom>
          <a:noFill/>
          <a:ln>
            <a:noFill/>
          </a:ln>
        </p:spPr>
        <p:txBody>
          <a:bodyPr anchorCtr="0" anchor="t" bIns="0" lIns="0" spcFirstLastPara="1" rIns="0" wrap="square" tIns="0">
            <a:normAutofit fontScale="85000" lnSpcReduction="20000"/>
          </a:bodyPr>
          <a:lstStyle/>
          <a:p>
            <a:pPr indent="-228600" lvl="0" marL="228600" rtl="0" algn="l">
              <a:lnSpc>
                <a:spcPct val="100000"/>
              </a:lnSpc>
              <a:spcBef>
                <a:spcPts val="0"/>
              </a:spcBef>
              <a:spcAft>
                <a:spcPts val="0"/>
              </a:spcAft>
              <a:buSzPct val="100000"/>
              <a:buChar char="▪"/>
            </a:pPr>
            <a:r>
              <a:rPr lang="en-US"/>
              <a:t>Why must we focus on relationships?</a:t>
            </a:r>
            <a:endParaRPr/>
          </a:p>
          <a:p>
            <a:pPr indent="-228600" lvl="0" marL="228600" rtl="0" algn="l">
              <a:lnSpc>
                <a:spcPct val="100000"/>
              </a:lnSpc>
              <a:spcBef>
                <a:spcPts val="1200"/>
              </a:spcBef>
              <a:spcAft>
                <a:spcPts val="0"/>
              </a:spcAft>
              <a:buSzPct val="100000"/>
              <a:buChar char="▪"/>
            </a:pPr>
            <a:r>
              <a:rPr lang="en-US"/>
              <a:t>What strategies can I use to build relationships with </a:t>
            </a:r>
            <a:r>
              <a:rPr b="1" lang="en-US"/>
              <a:t>all students</a:t>
            </a:r>
            <a:r>
              <a:rPr lang="en-US"/>
              <a:t>:</a:t>
            </a:r>
            <a:endParaRPr/>
          </a:p>
          <a:p>
            <a:pPr indent="-228600" lvl="1" marL="457200" rtl="0" algn="l">
              <a:lnSpc>
                <a:spcPct val="100000"/>
              </a:lnSpc>
              <a:spcBef>
                <a:spcPts val="1200"/>
              </a:spcBef>
              <a:spcAft>
                <a:spcPts val="0"/>
              </a:spcAft>
              <a:buSzPct val="100000"/>
              <a:buChar char="▪"/>
            </a:pPr>
            <a:r>
              <a:rPr lang="en-US"/>
              <a:t>Before we start?</a:t>
            </a:r>
            <a:endParaRPr/>
          </a:p>
          <a:p>
            <a:pPr indent="-228600" lvl="1" marL="457200" rtl="0" algn="l">
              <a:lnSpc>
                <a:spcPct val="100000"/>
              </a:lnSpc>
              <a:spcBef>
                <a:spcPts val="1200"/>
              </a:spcBef>
              <a:spcAft>
                <a:spcPts val="0"/>
              </a:spcAft>
              <a:buSzPct val="100000"/>
              <a:buChar char="▪"/>
            </a:pPr>
            <a:r>
              <a:rPr lang="en-US"/>
              <a:t>During the first week?</a:t>
            </a:r>
            <a:endParaRPr/>
          </a:p>
          <a:p>
            <a:pPr indent="-228600" lvl="1" marL="457200" rtl="0" algn="l">
              <a:lnSpc>
                <a:spcPct val="100000"/>
              </a:lnSpc>
              <a:spcBef>
                <a:spcPts val="1200"/>
              </a:spcBef>
              <a:spcAft>
                <a:spcPts val="0"/>
              </a:spcAft>
              <a:buSzPct val="100000"/>
              <a:buChar char="▪"/>
            </a:pPr>
            <a:r>
              <a:rPr lang="en-US"/>
              <a:t>How can I sustain them?</a:t>
            </a:r>
            <a:endParaRPr/>
          </a:p>
          <a:p>
            <a:pPr indent="-228600" lvl="1" marL="457200" rtl="0" algn="l">
              <a:lnSpc>
                <a:spcPct val="100000"/>
              </a:lnSpc>
              <a:spcBef>
                <a:spcPts val="1200"/>
              </a:spcBef>
              <a:spcAft>
                <a:spcPts val="0"/>
              </a:spcAft>
              <a:buSzPct val="100000"/>
              <a:buChar char="▪"/>
            </a:pPr>
            <a:r>
              <a:rPr lang="en-US"/>
              <a:t>What considerations am I making for </a:t>
            </a:r>
            <a:r>
              <a:rPr b="1" lang="en-US"/>
              <a:t>students with disabilities </a:t>
            </a:r>
            <a:r>
              <a:rPr lang="en-US"/>
              <a:t>when building relationships with and between my students?</a:t>
            </a:r>
            <a:endParaRPr/>
          </a:p>
          <a:p>
            <a:pPr indent="-228600" lvl="0" marL="228600" rtl="0" algn="l">
              <a:lnSpc>
                <a:spcPct val="100000"/>
              </a:lnSpc>
              <a:spcBef>
                <a:spcPts val="1200"/>
              </a:spcBef>
              <a:spcAft>
                <a:spcPts val="0"/>
              </a:spcAft>
              <a:buSzPct val="100000"/>
              <a:buChar char="▪"/>
            </a:pPr>
            <a:r>
              <a:rPr lang="en-US"/>
              <a:t>What strategies can I use to foster relationships with students families?</a:t>
            </a:r>
            <a:endParaRPr/>
          </a:p>
          <a:p>
            <a:pPr indent="-228600" lvl="0" marL="228600" rtl="0" algn="l">
              <a:lnSpc>
                <a:spcPct val="100000"/>
              </a:lnSpc>
              <a:spcBef>
                <a:spcPts val="1200"/>
              </a:spcBef>
              <a:spcAft>
                <a:spcPts val="0"/>
              </a:spcAft>
              <a:buSzPct val="100000"/>
              <a:buChar char="▪"/>
            </a:pPr>
            <a:r>
              <a:rPr lang="en-US"/>
              <a:t>What does trust and credibility look like in the classroom?  How does this impact my relationships with students with disabilities?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2"/>
          <p:cNvSpPr txBox="1"/>
          <p:nvPr>
            <p:ph type="title"/>
          </p:nvPr>
        </p:nvSpPr>
        <p:spPr>
          <a:xfrm>
            <a:off x="990600" y="2527852"/>
            <a:ext cx="8305800" cy="1329595"/>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lt1"/>
              </a:buClr>
              <a:buSzPts val="4800"/>
              <a:buFont typeface="Arial"/>
              <a:buNone/>
            </a:pPr>
            <a:r>
              <a:rPr lang="en-US"/>
              <a:t>Teacher Credibility and Trust.</a:t>
            </a:r>
            <a:br>
              <a:rPr lang="en-US"/>
            </a:br>
            <a:r>
              <a:rPr lang="en-US"/>
              <a:t> Why does it matter?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3"/>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4000"/>
              <a:buFont typeface="Arial"/>
              <a:buNone/>
            </a:pPr>
            <a:r>
              <a:rPr lang="en-US"/>
              <a:t>Credibility</a:t>
            </a:r>
            <a:endParaRPr/>
          </a:p>
        </p:txBody>
      </p:sp>
      <p:sp>
        <p:nvSpPr>
          <p:cNvPr id="364" name="Google Shape;364;p43"/>
          <p:cNvSpPr txBox="1"/>
          <p:nvPr>
            <p:ph idx="1" type="body"/>
          </p:nvPr>
        </p:nvSpPr>
        <p:spPr>
          <a:xfrm>
            <a:off x="533400" y="1676400"/>
            <a:ext cx="11125200" cy="430887"/>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2800"/>
              <a:buNone/>
            </a:pPr>
            <a:r>
              <a:rPr lang="en-US" sz="2800"/>
              <a:t>Why is it important to build teacher credibility?</a:t>
            </a:r>
            <a:endParaRPr/>
          </a:p>
        </p:txBody>
      </p:sp>
      <p:sp>
        <p:nvSpPr>
          <p:cNvPr id="365" name="Google Shape;365;p43"/>
          <p:cNvSpPr txBox="1"/>
          <p:nvPr>
            <p:ph idx="2" type="body"/>
          </p:nvPr>
        </p:nvSpPr>
        <p:spPr>
          <a:xfrm>
            <a:off x="533400" y="2209801"/>
            <a:ext cx="11125200" cy="2133600"/>
          </a:xfrm>
          <a:prstGeom prst="rect">
            <a:avLst/>
          </a:prstGeom>
          <a:noFill/>
          <a:ln>
            <a:noFill/>
          </a:ln>
        </p:spPr>
        <p:txBody>
          <a:bodyPr anchorCtr="0" anchor="t" bIns="0" lIns="0" spcFirstLastPara="1" rIns="0" wrap="square" tIns="0">
            <a:normAutofit/>
          </a:bodyPr>
          <a:lstStyle/>
          <a:p>
            <a:pPr indent="-228600" lvl="0" marL="228600" rtl="0" algn="l">
              <a:lnSpc>
                <a:spcPct val="100000"/>
              </a:lnSpc>
              <a:spcBef>
                <a:spcPts val="0"/>
              </a:spcBef>
              <a:spcAft>
                <a:spcPts val="0"/>
              </a:spcAft>
              <a:buSzPts val="2000"/>
              <a:buChar char="▪"/>
            </a:pPr>
            <a:r>
              <a:rPr lang="en-US" sz="2000"/>
              <a:t>Teacher credibility has an effect size on student learning (.90)</a:t>
            </a:r>
            <a:endParaRPr/>
          </a:p>
          <a:p>
            <a:pPr indent="-228600" lvl="0" marL="228600" rtl="0" algn="l">
              <a:lnSpc>
                <a:spcPct val="100000"/>
              </a:lnSpc>
              <a:spcBef>
                <a:spcPts val="1200"/>
              </a:spcBef>
              <a:spcAft>
                <a:spcPts val="0"/>
              </a:spcAft>
              <a:buSzPts val="2000"/>
              <a:buChar char="▪"/>
            </a:pPr>
            <a:r>
              <a:rPr lang="en-US" sz="2000"/>
              <a:t>Teacher credibility is students' belief that they can learn from their teacher because their teacher is believable, convincing, and persuades students that they can be successful. </a:t>
            </a:r>
            <a:endParaRPr/>
          </a:p>
          <a:p>
            <a:pPr indent="-228600" lvl="0" marL="228600" rtl="0" algn="l">
              <a:lnSpc>
                <a:spcPct val="100000"/>
              </a:lnSpc>
              <a:spcBef>
                <a:spcPts val="1200"/>
              </a:spcBef>
              <a:spcAft>
                <a:spcPts val="0"/>
              </a:spcAft>
              <a:buSzPts val="2000"/>
              <a:buChar char="▪"/>
            </a:pPr>
            <a:r>
              <a:rPr lang="en-US" sz="2000"/>
              <a:t>In addition to knowing teachers care, students want to know their teachers know their "stuff"—and how to teach that stuff. </a:t>
            </a:r>
            <a:endParaRPr/>
          </a:p>
        </p:txBody>
      </p:sp>
      <p:sp>
        <p:nvSpPr>
          <p:cNvPr id="366" name="Google Shape;366;p43"/>
          <p:cNvSpPr txBox="1"/>
          <p:nvPr/>
        </p:nvSpPr>
        <p:spPr>
          <a:xfrm>
            <a:off x="530087" y="4319827"/>
            <a:ext cx="11125200" cy="43088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3A7E36"/>
              </a:buClr>
              <a:buSzPts val="2800"/>
              <a:buFont typeface="Noto Sans Symbols"/>
              <a:buNone/>
            </a:pPr>
            <a:r>
              <a:rPr b="0" i="0" lang="en-US" sz="2800" u="none" cap="none" strike="noStrike">
                <a:solidFill>
                  <a:schemeClr val="accent1"/>
                </a:solidFill>
                <a:latin typeface="Arial"/>
                <a:ea typeface="Arial"/>
                <a:cs typeface="Arial"/>
                <a:sym typeface="Arial"/>
              </a:rPr>
              <a:t>How can we build it ?</a:t>
            </a:r>
            <a:endParaRPr/>
          </a:p>
        </p:txBody>
      </p:sp>
      <p:sp>
        <p:nvSpPr>
          <p:cNvPr id="367" name="Google Shape;367;p43"/>
          <p:cNvSpPr txBox="1"/>
          <p:nvPr/>
        </p:nvSpPr>
        <p:spPr>
          <a:xfrm>
            <a:off x="530087" y="4853228"/>
            <a:ext cx="11125200" cy="1318972"/>
          </a:xfrm>
          <a:prstGeom prst="rect">
            <a:avLst/>
          </a:prstGeom>
          <a:noFill/>
          <a:ln>
            <a:noFill/>
          </a:ln>
        </p:spPr>
        <p:txBody>
          <a:bodyPr anchorCtr="0" anchor="t" bIns="0" lIns="0" spcFirstLastPara="1" rIns="0" wrap="square" tIns="0">
            <a:normAutofit/>
          </a:bodyPr>
          <a:lstStyle/>
          <a:p>
            <a:pPr indent="-228600" lvl="0" marL="228600" marR="0" rtl="0" algn="l">
              <a:lnSpc>
                <a:spcPct val="100000"/>
              </a:lnSpc>
              <a:spcBef>
                <a:spcPts val="0"/>
              </a:spcBef>
              <a:spcAft>
                <a:spcPts val="0"/>
              </a:spcAft>
              <a:buClr>
                <a:srgbClr val="3A7E36"/>
              </a:buClr>
              <a:buSzPts val="2000"/>
              <a:buFont typeface="Noto Sans Symbols"/>
              <a:buChar char="▪"/>
            </a:pPr>
            <a:r>
              <a:rPr b="0" i="0" lang="en-US" sz="2000" u="none" cap="none" strike="noStrike">
                <a:solidFill>
                  <a:schemeClr val="dk1"/>
                </a:solidFill>
                <a:latin typeface="Arial"/>
                <a:ea typeface="Arial"/>
                <a:cs typeface="Arial"/>
                <a:sym typeface="Arial"/>
              </a:rPr>
              <a:t> Teachers know the content well and are honest when not sure of an answer to a question.</a:t>
            </a:r>
            <a:endParaRPr/>
          </a:p>
          <a:p>
            <a:pPr indent="-228600" lvl="0" marL="228600" marR="0" rtl="0" algn="l">
              <a:lnSpc>
                <a:spcPct val="100000"/>
              </a:lnSpc>
              <a:spcBef>
                <a:spcPts val="1200"/>
              </a:spcBef>
              <a:spcAft>
                <a:spcPts val="0"/>
              </a:spcAft>
              <a:buClr>
                <a:srgbClr val="3A7E36"/>
              </a:buClr>
              <a:buSzPts val="2000"/>
              <a:buFont typeface="Noto Sans Symbols"/>
              <a:buChar char="▪"/>
            </a:pPr>
            <a:r>
              <a:rPr b="0" i="0" lang="en-US" sz="2000" u="none" cap="none" strike="noStrike">
                <a:solidFill>
                  <a:schemeClr val="dk1"/>
                </a:solidFill>
                <a:latin typeface="Arial"/>
                <a:ea typeface="Arial"/>
                <a:cs typeface="Arial"/>
                <a:sym typeface="Arial"/>
              </a:rPr>
              <a:t> Teachers build and deliver lessons that are cohesive and coherent within an instructional framework that uses gradual release of responsibility </a:t>
            </a:r>
            <a:endParaRPr/>
          </a:p>
        </p:txBody>
      </p:sp>
      <p:sp>
        <p:nvSpPr>
          <p:cNvPr id="368" name="Google Shape;368;p43"/>
          <p:cNvSpPr txBox="1"/>
          <p:nvPr/>
        </p:nvSpPr>
        <p:spPr>
          <a:xfrm>
            <a:off x="9296400" y="6260977"/>
            <a:ext cx="2604300" cy="384900"/>
          </a:xfrm>
          <a:prstGeom prst="rect">
            <a:avLst/>
          </a:prstGeom>
          <a:noFill/>
          <a:ln>
            <a:noFill/>
          </a:ln>
        </p:spPr>
        <p:txBody>
          <a:bodyPr anchorCtr="0" anchor="t" bIns="91425" lIns="91425" spcFirstLastPara="1" rIns="91425" wrap="square" tIns="91425">
            <a:spAutoFit/>
          </a:bodyPr>
          <a:lstStyle/>
          <a:p>
            <a:pPr indent="0" lvl="0" marL="0" marR="0" rtl="0" algn="r">
              <a:spcBef>
                <a:spcPts val="0"/>
              </a:spcBef>
              <a:spcAft>
                <a:spcPts val="0"/>
              </a:spcAft>
              <a:buClr>
                <a:schemeClr val="dk1"/>
              </a:buClr>
              <a:buSzPts val="1300"/>
              <a:buFont typeface="Arial"/>
              <a:buNone/>
            </a:pPr>
            <a:r>
              <a:rPr b="0" i="0" lang="en-US" sz="1300" u="none" cap="none" strike="noStrike">
                <a:solidFill>
                  <a:schemeClr val="dk1"/>
                </a:solidFill>
                <a:latin typeface="Arial"/>
                <a:ea typeface="Arial"/>
                <a:cs typeface="Arial"/>
                <a:sym typeface="Arial"/>
              </a:rPr>
              <a:t>Fisher &amp; Frey 2018</a:t>
            </a:r>
            <a:endParaRPr b="0" i="0" sz="1300" u="none" cap="none" strike="noStrik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4"/>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4000"/>
              <a:buFont typeface="Arial"/>
              <a:buNone/>
            </a:pPr>
            <a:r>
              <a:rPr lang="en-US"/>
              <a:t>What is Trust? How do we build it?</a:t>
            </a:r>
            <a:endParaRPr/>
          </a:p>
        </p:txBody>
      </p:sp>
      <p:sp>
        <p:nvSpPr>
          <p:cNvPr id="375" name="Google Shape;375;p44"/>
          <p:cNvSpPr txBox="1"/>
          <p:nvPr>
            <p:ph idx="1" type="body"/>
          </p:nvPr>
        </p:nvSpPr>
        <p:spPr>
          <a:xfrm>
            <a:off x="533400" y="1676400"/>
            <a:ext cx="11367300" cy="40011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2600"/>
              <a:buNone/>
            </a:pPr>
            <a:r>
              <a:rPr lang="en-US" sz="2600"/>
              <a:t>5 aspects to consider when building trust with your students with disabilities:</a:t>
            </a:r>
            <a:endParaRPr/>
          </a:p>
        </p:txBody>
      </p:sp>
      <p:sp>
        <p:nvSpPr>
          <p:cNvPr id="376" name="Google Shape;376;p44"/>
          <p:cNvSpPr txBox="1"/>
          <p:nvPr/>
        </p:nvSpPr>
        <p:spPr>
          <a:xfrm>
            <a:off x="457200" y="2378914"/>
            <a:ext cx="6096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rgbClr val="0070C0"/>
                </a:solidFill>
                <a:latin typeface="Arial"/>
                <a:ea typeface="Arial"/>
                <a:cs typeface="Arial"/>
                <a:sym typeface="Arial"/>
              </a:rPr>
              <a:t>1.</a:t>
            </a:r>
            <a:endParaRPr/>
          </a:p>
        </p:txBody>
      </p:sp>
      <p:sp>
        <p:nvSpPr>
          <p:cNvPr id="377" name="Google Shape;377;p44"/>
          <p:cNvSpPr/>
          <p:nvPr/>
        </p:nvSpPr>
        <p:spPr>
          <a:xfrm>
            <a:off x="914400" y="2473526"/>
            <a:ext cx="4432500" cy="1429854"/>
          </a:xfrm>
          <a:prstGeom prst="rect">
            <a:avLst/>
          </a:prstGeom>
          <a:solidFill>
            <a:srgbClr val="65114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2000"/>
              <a:buFont typeface="Arial"/>
              <a:buNone/>
            </a:pPr>
            <a:r>
              <a:rPr b="1" lang="en-US" sz="2000">
                <a:solidFill>
                  <a:schemeClr val="lt1"/>
                </a:solidFill>
                <a:latin typeface="Arial"/>
                <a:ea typeface="Arial"/>
                <a:cs typeface="Arial"/>
                <a:sym typeface="Arial"/>
              </a:rPr>
              <a:t>Benevolence:</a:t>
            </a:r>
            <a:r>
              <a:rPr lang="en-US" sz="2000">
                <a:solidFill>
                  <a:schemeClr val="lt1"/>
                </a:solidFill>
                <a:latin typeface="Arial"/>
                <a:ea typeface="Arial"/>
                <a:cs typeface="Arial"/>
                <a:sym typeface="Arial"/>
              </a:rPr>
              <a:t> Confidence that one’s well-being or something one cares about will be protected by the trusted party</a:t>
            </a:r>
            <a:endParaRPr sz="2000">
              <a:solidFill>
                <a:schemeClr val="lt1"/>
              </a:solidFill>
              <a:latin typeface="Arial"/>
              <a:ea typeface="Arial"/>
              <a:cs typeface="Arial"/>
              <a:sym typeface="Arial"/>
            </a:endParaRPr>
          </a:p>
        </p:txBody>
      </p:sp>
      <p:sp>
        <p:nvSpPr>
          <p:cNvPr id="378" name="Google Shape;378;p44"/>
          <p:cNvSpPr txBox="1"/>
          <p:nvPr>
            <p:ph idx="2" type="body"/>
          </p:nvPr>
        </p:nvSpPr>
        <p:spPr>
          <a:xfrm>
            <a:off x="5651700" y="2470213"/>
            <a:ext cx="6248400" cy="1828799"/>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SzPts val="1800"/>
              <a:buNone/>
            </a:pPr>
            <a:r>
              <a:rPr lang="en-US" sz="1800"/>
              <a:t>What does this look like for a student with disabilities: </a:t>
            </a:r>
            <a:endParaRPr/>
          </a:p>
          <a:p>
            <a:pPr indent="-228600" lvl="0" marL="228600" rtl="0" algn="l">
              <a:lnSpc>
                <a:spcPct val="100000"/>
              </a:lnSpc>
              <a:spcBef>
                <a:spcPts val="600"/>
              </a:spcBef>
              <a:spcAft>
                <a:spcPts val="0"/>
              </a:spcAft>
              <a:buSzPts val="1800"/>
              <a:buChar char="▪"/>
            </a:pPr>
            <a:r>
              <a:rPr lang="en-US" sz="1800"/>
              <a:t>Advocating for a students needs</a:t>
            </a:r>
            <a:endParaRPr/>
          </a:p>
          <a:p>
            <a:pPr indent="-228600" lvl="0" marL="228600" rtl="0" algn="l">
              <a:lnSpc>
                <a:spcPct val="100000"/>
              </a:lnSpc>
              <a:spcBef>
                <a:spcPts val="0"/>
              </a:spcBef>
              <a:spcAft>
                <a:spcPts val="0"/>
              </a:spcAft>
              <a:buSzPts val="1800"/>
              <a:buChar char="▪"/>
            </a:pPr>
            <a:r>
              <a:rPr lang="en-US" sz="1800"/>
              <a:t>Embracing appropriate accommodations</a:t>
            </a:r>
            <a:endParaRPr/>
          </a:p>
          <a:p>
            <a:pPr indent="-228600" lvl="0" marL="228600" rtl="0" algn="l">
              <a:lnSpc>
                <a:spcPct val="100000"/>
              </a:lnSpc>
              <a:spcBef>
                <a:spcPts val="0"/>
              </a:spcBef>
              <a:spcAft>
                <a:spcPts val="0"/>
              </a:spcAft>
              <a:buSzPts val="1800"/>
              <a:buChar char="▪"/>
            </a:pPr>
            <a:r>
              <a:rPr lang="en-US" sz="1800"/>
              <a:t>Being innovative in finding solutions for the student </a:t>
            </a:r>
            <a:endParaRPr/>
          </a:p>
          <a:p>
            <a:pPr indent="-228600" lvl="0" marL="228600" rtl="0" algn="l">
              <a:lnSpc>
                <a:spcPct val="100000"/>
              </a:lnSpc>
              <a:spcBef>
                <a:spcPts val="0"/>
              </a:spcBef>
              <a:spcAft>
                <a:spcPts val="0"/>
              </a:spcAft>
              <a:buSzPts val="1800"/>
              <a:buChar char="▪"/>
            </a:pPr>
            <a:r>
              <a:rPr lang="en-US" sz="1800"/>
              <a:t>Knowing and following a student's IEP with fidelity</a:t>
            </a:r>
            <a:endParaRPr/>
          </a:p>
        </p:txBody>
      </p:sp>
      <p:sp>
        <p:nvSpPr>
          <p:cNvPr id="379" name="Google Shape;379;p44"/>
          <p:cNvSpPr txBox="1"/>
          <p:nvPr/>
        </p:nvSpPr>
        <p:spPr>
          <a:xfrm>
            <a:off x="457200" y="4461987"/>
            <a:ext cx="6096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70C0"/>
                </a:solidFill>
                <a:latin typeface="Arial"/>
                <a:ea typeface="Arial"/>
                <a:cs typeface="Arial"/>
                <a:sym typeface="Arial"/>
              </a:rPr>
              <a:t>2.</a:t>
            </a:r>
            <a:endParaRPr/>
          </a:p>
        </p:txBody>
      </p:sp>
      <p:sp>
        <p:nvSpPr>
          <p:cNvPr id="380" name="Google Shape;380;p44"/>
          <p:cNvSpPr/>
          <p:nvPr/>
        </p:nvSpPr>
        <p:spPr>
          <a:xfrm>
            <a:off x="914400" y="4532089"/>
            <a:ext cx="4432500" cy="1429854"/>
          </a:xfrm>
          <a:prstGeom prst="rect">
            <a:avLst/>
          </a:prstGeom>
          <a:solidFill>
            <a:srgbClr val="AB690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FFFFFF"/>
              </a:buClr>
              <a:buSzPts val="2000"/>
              <a:buFont typeface="Arial"/>
              <a:buNone/>
            </a:pPr>
            <a:r>
              <a:rPr b="1" lang="en-US" sz="2000">
                <a:solidFill>
                  <a:srgbClr val="FFFFFF"/>
                </a:solidFill>
                <a:latin typeface="Arial"/>
                <a:ea typeface="Arial"/>
                <a:cs typeface="Arial"/>
                <a:sym typeface="Arial"/>
              </a:rPr>
              <a:t>Honesty:</a:t>
            </a:r>
            <a:r>
              <a:rPr lang="en-US" sz="2000">
                <a:solidFill>
                  <a:srgbClr val="FFFFFF"/>
                </a:solidFill>
                <a:latin typeface="Arial"/>
                <a:ea typeface="Arial"/>
                <a:cs typeface="Arial"/>
                <a:sym typeface="Arial"/>
              </a:rPr>
              <a:t> The trusted person’s character, integrity, and authenticity</a:t>
            </a:r>
            <a:endParaRPr sz="2000">
              <a:solidFill>
                <a:srgbClr val="FFFFFF"/>
              </a:solidFill>
              <a:latin typeface="Arial"/>
              <a:ea typeface="Arial"/>
              <a:cs typeface="Arial"/>
              <a:sym typeface="Arial"/>
            </a:endParaRPr>
          </a:p>
        </p:txBody>
      </p:sp>
      <p:sp>
        <p:nvSpPr>
          <p:cNvPr id="381" name="Google Shape;381;p44"/>
          <p:cNvSpPr txBox="1"/>
          <p:nvPr/>
        </p:nvSpPr>
        <p:spPr>
          <a:xfrm>
            <a:off x="5651700" y="4495801"/>
            <a:ext cx="6248400" cy="1828799"/>
          </a:xfrm>
          <a:prstGeom prst="rect">
            <a:avLst/>
          </a:prstGeom>
          <a:noFill/>
          <a:ln>
            <a:noFill/>
          </a:ln>
        </p:spPr>
        <p:txBody>
          <a:bodyPr anchorCtr="0" anchor="t" bIns="0" lIns="0" spcFirstLastPara="1" rIns="0" wrap="square" tIns="0">
            <a:normAutofit/>
          </a:bodyPr>
          <a:lstStyle/>
          <a:p>
            <a:pPr indent="0" lvl="0" marL="0" marR="0" rtl="0" algn="l">
              <a:lnSpc>
                <a:spcPct val="100000"/>
              </a:lnSpc>
              <a:spcBef>
                <a:spcPts val="0"/>
              </a:spcBef>
              <a:spcAft>
                <a:spcPts val="0"/>
              </a:spcAft>
              <a:buClr>
                <a:srgbClr val="3A7E36"/>
              </a:buClr>
              <a:buSzPts val="2000"/>
              <a:buFont typeface="Noto Sans Symbols"/>
              <a:buNone/>
            </a:pPr>
            <a:r>
              <a:rPr b="0" lang="en-US" sz="2000" u="none">
                <a:solidFill>
                  <a:schemeClr val="dk1"/>
                </a:solidFill>
                <a:latin typeface="Arial"/>
                <a:ea typeface="Arial"/>
                <a:cs typeface="Arial"/>
                <a:sym typeface="Arial"/>
              </a:rPr>
              <a:t>What does this look like for a student with disabilities: </a:t>
            </a:r>
            <a:endParaRPr/>
          </a:p>
          <a:p>
            <a:pPr indent="-228600" lvl="0" marL="228600" marR="0" rtl="0" algn="l">
              <a:lnSpc>
                <a:spcPct val="100000"/>
              </a:lnSpc>
              <a:spcBef>
                <a:spcPts val="0"/>
              </a:spcBef>
              <a:spcAft>
                <a:spcPts val="0"/>
              </a:spcAft>
              <a:buClr>
                <a:srgbClr val="3A7E36"/>
              </a:buClr>
              <a:buSzPts val="2000"/>
              <a:buFont typeface="Noto Sans Symbols"/>
              <a:buChar char="▪"/>
            </a:pPr>
            <a:r>
              <a:rPr b="0" lang="en-US" sz="2000" u="none">
                <a:solidFill>
                  <a:schemeClr val="dk1"/>
                </a:solidFill>
                <a:latin typeface="Arial"/>
                <a:ea typeface="Arial"/>
                <a:cs typeface="Arial"/>
                <a:sym typeface="Arial"/>
              </a:rPr>
              <a:t>Following through on what you say</a:t>
            </a:r>
            <a:endParaRPr/>
          </a:p>
          <a:p>
            <a:pPr indent="-228600" lvl="0" marL="228600" marR="0" rtl="0" algn="l">
              <a:lnSpc>
                <a:spcPct val="100000"/>
              </a:lnSpc>
              <a:spcBef>
                <a:spcPts val="0"/>
              </a:spcBef>
              <a:spcAft>
                <a:spcPts val="0"/>
              </a:spcAft>
              <a:buClr>
                <a:srgbClr val="3A7E36"/>
              </a:buClr>
              <a:buSzPts val="2000"/>
              <a:buFont typeface="Noto Sans Symbols"/>
              <a:buChar char="▪"/>
            </a:pPr>
            <a:r>
              <a:rPr b="0" lang="en-US" sz="2000" u="none">
                <a:solidFill>
                  <a:schemeClr val="dk1"/>
                </a:solidFill>
                <a:latin typeface="Arial"/>
                <a:ea typeface="Arial"/>
                <a:cs typeface="Arial"/>
                <a:sym typeface="Arial"/>
              </a:rPr>
              <a:t>Including students in progress monitoring conversations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45"/>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4000"/>
              <a:buFont typeface="Arial"/>
              <a:buNone/>
            </a:pPr>
            <a:r>
              <a:rPr lang="en-US"/>
              <a:t>What is Trust? How do we build it? </a:t>
            </a:r>
            <a:r>
              <a:rPr lang="en-US" sz="1600"/>
              <a:t>(continued)</a:t>
            </a:r>
            <a:endParaRPr/>
          </a:p>
        </p:txBody>
      </p:sp>
      <p:sp>
        <p:nvSpPr>
          <p:cNvPr id="388" name="Google Shape;388;p45"/>
          <p:cNvSpPr txBox="1"/>
          <p:nvPr/>
        </p:nvSpPr>
        <p:spPr>
          <a:xfrm>
            <a:off x="457200" y="1581788"/>
            <a:ext cx="6096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70C0"/>
                </a:solidFill>
                <a:latin typeface="Arial"/>
                <a:ea typeface="Arial"/>
                <a:cs typeface="Arial"/>
                <a:sym typeface="Arial"/>
              </a:rPr>
              <a:t>3.</a:t>
            </a:r>
            <a:endParaRPr/>
          </a:p>
        </p:txBody>
      </p:sp>
      <p:sp>
        <p:nvSpPr>
          <p:cNvPr id="389" name="Google Shape;389;p45"/>
          <p:cNvSpPr/>
          <p:nvPr/>
        </p:nvSpPr>
        <p:spPr>
          <a:xfrm>
            <a:off x="914400" y="1676400"/>
            <a:ext cx="4432500" cy="1429854"/>
          </a:xfrm>
          <a:prstGeom prst="rect">
            <a:avLst/>
          </a:prstGeom>
          <a:solidFill>
            <a:srgbClr val="0070C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b="1" lang="en-US" sz="2000">
                <a:solidFill>
                  <a:schemeClr val="lt1"/>
                </a:solidFill>
                <a:latin typeface="Arial"/>
                <a:ea typeface="Arial"/>
                <a:cs typeface="Arial"/>
                <a:sym typeface="Arial"/>
              </a:rPr>
              <a:t>Openness:</a:t>
            </a:r>
            <a:r>
              <a:rPr lang="en-US" sz="2000">
                <a:solidFill>
                  <a:schemeClr val="lt1"/>
                </a:solidFill>
                <a:latin typeface="Arial"/>
                <a:ea typeface="Arial"/>
                <a:cs typeface="Arial"/>
                <a:sym typeface="Arial"/>
              </a:rPr>
              <a:t> The extent to which relevant information is shared</a:t>
            </a:r>
            <a:endParaRPr/>
          </a:p>
        </p:txBody>
      </p:sp>
      <p:sp>
        <p:nvSpPr>
          <p:cNvPr id="390" name="Google Shape;390;p45"/>
          <p:cNvSpPr txBox="1"/>
          <p:nvPr>
            <p:ph idx="2" type="body"/>
          </p:nvPr>
        </p:nvSpPr>
        <p:spPr>
          <a:xfrm>
            <a:off x="5651700" y="1673087"/>
            <a:ext cx="6248400" cy="1828799"/>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SzPts val="1800"/>
              <a:buNone/>
            </a:pPr>
            <a:r>
              <a:rPr lang="en-US" sz="1800"/>
              <a:t>What does this look like for a student with disabilities:</a:t>
            </a:r>
            <a:endParaRPr/>
          </a:p>
          <a:p>
            <a:pPr indent="-228600" lvl="0" marL="228600" rtl="0" algn="l">
              <a:lnSpc>
                <a:spcPct val="100000"/>
              </a:lnSpc>
              <a:spcBef>
                <a:spcPts val="600"/>
              </a:spcBef>
              <a:spcAft>
                <a:spcPts val="0"/>
              </a:spcAft>
              <a:buSzPts val="1800"/>
              <a:buChar char="▪"/>
            </a:pPr>
            <a:r>
              <a:rPr lang="en-US" sz="1800"/>
              <a:t>Continual conversations with students and their families</a:t>
            </a:r>
            <a:endParaRPr/>
          </a:p>
          <a:p>
            <a:pPr indent="-228600" lvl="0" marL="228600" rtl="0" algn="l">
              <a:lnSpc>
                <a:spcPct val="100000"/>
              </a:lnSpc>
              <a:spcBef>
                <a:spcPts val="0"/>
              </a:spcBef>
              <a:spcAft>
                <a:spcPts val="0"/>
              </a:spcAft>
              <a:buSzPts val="1800"/>
              <a:buChar char="▪"/>
            </a:pPr>
            <a:r>
              <a:rPr lang="en-US" sz="1800"/>
              <a:t>Goal setting with the student</a:t>
            </a:r>
            <a:endParaRPr/>
          </a:p>
          <a:p>
            <a:pPr indent="-228600" lvl="0" marL="228600" rtl="0" algn="l">
              <a:lnSpc>
                <a:spcPct val="100000"/>
              </a:lnSpc>
              <a:spcBef>
                <a:spcPts val="0"/>
              </a:spcBef>
              <a:spcAft>
                <a:spcPts val="0"/>
              </a:spcAft>
              <a:buSzPts val="1800"/>
              <a:buChar char="▪"/>
            </a:pPr>
            <a:r>
              <a:rPr lang="en-US" sz="1800"/>
              <a:t>Be transparent about what students are learning and why</a:t>
            </a:r>
            <a:endParaRPr/>
          </a:p>
        </p:txBody>
      </p:sp>
      <p:sp>
        <p:nvSpPr>
          <p:cNvPr id="391" name="Google Shape;391;p45"/>
          <p:cNvSpPr txBox="1"/>
          <p:nvPr/>
        </p:nvSpPr>
        <p:spPr>
          <a:xfrm>
            <a:off x="457200" y="3276600"/>
            <a:ext cx="6096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70C0"/>
                </a:solidFill>
                <a:latin typeface="Arial"/>
                <a:ea typeface="Arial"/>
                <a:cs typeface="Arial"/>
                <a:sym typeface="Arial"/>
              </a:rPr>
              <a:t>4.</a:t>
            </a:r>
            <a:endParaRPr/>
          </a:p>
        </p:txBody>
      </p:sp>
      <p:sp>
        <p:nvSpPr>
          <p:cNvPr id="392" name="Google Shape;392;p45"/>
          <p:cNvSpPr/>
          <p:nvPr/>
        </p:nvSpPr>
        <p:spPr>
          <a:xfrm>
            <a:off x="914400" y="3346702"/>
            <a:ext cx="4432500" cy="1429854"/>
          </a:xfrm>
          <a:prstGeom prst="rect">
            <a:avLst/>
          </a:prstGeom>
          <a:solidFill>
            <a:srgbClr val="C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b="1" lang="en-US" sz="2000">
                <a:solidFill>
                  <a:schemeClr val="lt1"/>
                </a:solidFill>
                <a:latin typeface="Arial"/>
                <a:ea typeface="Arial"/>
                <a:cs typeface="Arial"/>
                <a:sym typeface="Arial"/>
              </a:rPr>
              <a:t>Reliability:</a:t>
            </a:r>
            <a:r>
              <a:rPr lang="en-US" sz="2000">
                <a:solidFill>
                  <a:schemeClr val="lt1"/>
                </a:solidFill>
                <a:latin typeface="Arial"/>
                <a:ea typeface="Arial"/>
                <a:cs typeface="Arial"/>
                <a:sym typeface="Arial"/>
              </a:rPr>
              <a:t> Consistency of behavior and knowing what to expect from others</a:t>
            </a:r>
            <a:endParaRPr/>
          </a:p>
        </p:txBody>
      </p:sp>
      <p:sp>
        <p:nvSpPr>
          <p:cNvPr id="393" name="Google Shape;393;p45"/>
          <p:cNvSpPr txBox="1"/>
          <p:nvPr/>
        </p:nvSpPr>
        <p:spPr>
          <a:xfrm>
            <a:off x="5651700" y="3310415"/>
            <a:ext cx="6248400" cy="1109186"/>
          </a:xfrm>
          <a:prstGeom prst="rect">
            <a:avLst/>
          </a:prstGeom>
          <a:noFill/>
          <a:ln>
            <a:noFill/>
          </a:ln>
        </p:spPr>
        <p:txBody>
          <a:bodyPr anchorCtr="0" anchor="t" bIns="0" lIns="0" spcFirstLastPara="1" rIns="0" wrap="square" tIns="0">
            <a:normAutofit/>
          </a:bodyPr>
          <a:lstStyle/>
          <a:p>
            <a:pPr indent="0" lvl="0" marL="0" marR="0" rtl="0" algn="l">
              <a:lnSpc>
                <a:spcPct val="100000"/>
              </a:lnSpc>
              <a:spcBef>
                <a:spcPts val="0"/>
              </a:spcBef>
              <a:spcAft>
                <a:spcPts val="0"/>
              </a:spcAft>
              <a:buClr>
                <a:srgbClr val="3A7E36"/>
              </a:buClr>
              <a:buSzPts val="1800"/>
              <a:buFont typeface="Noto Sans Symbols"/>
              <a:buNone/>
            </a:pPr>
            <a:r>
              <a:rPr lang="en-US" sz="1800">
                <a:solidFill>
                  <a:schemeClr val="dk1"/>
                </a:solidFill>
                <a:latin typeface="Arial"/>
                <a:ea typeface="Arial"/>
                <a:cs typeface="Arial"/>
                <a:sym typeface="Arial"/>
              </a:rPr>
              <a:t>What does this look like for a student with disabilities: </a:t>
            </a:r>
            <a:endParaRPr/>
          </a:p>
          <a:p>
            <a:pPr indent="-228600" lvl="0" marL="228600" marR="0" rtl="0" algn="l">
              <a:lnSpc>
                <a:spcPct val="100000"/>
              </a:lnSpc>
              <a:spcBef>
                <a:spcPts val="0"/>
              </a:spcBef>
              <a:spcAft>
                <a:spcPts val="0"/>
              </a:spcAft>
              <a:buClr>
                <a:srgbClr val="3A7E36"/>
              </a:buClr>
              <a:buSzPts val="1800"/>
              <a:buFont typeface="Noto Sans Symbols"/>
              <a:buChar char="▪"/>
            </a:pPr>
            <a:r>
              <a:rPr lang="en-US" sz="1800">
                <a:solidFill>
                  <a:schemeClr val="dk1"/>
                </a:solidFill>
                <a:latin typeface="Arial"/>
                <a:ea typeface="Arial"/>
                <a:cs typeface="Arial"/>
                <a:sym typeface="Arial"/>
              </a:rPr>
              <a:t>Following through on what you say</a:t>
            </a:r>
            <a:endParaRPr/>
          </a:p>
          <a:p>
            <a:pPr indent="-228600" lvl="0" marL="228600" marR="0" rtl="0" algn="l">
              <a:lnSpc>
                <a:spcPct val="100000"/>
              </a:lnSpc>
              <a:spcBef>
                <a:spcPts val="0"/>
              </a:spcBef>
              <a:spcAft>
                <a:spcPts val="0"/>
              </a:spcAft>
              <a:buClr>
                <a:srgbClr val="3A7E36"/>
              </a:buClr>
              <a:buSzPts val="1800"/>
              <a:buFont typeface="Noto Sans Symbols"/>
              <a:buChar char="▪"/>
            </a:pPr>
            <a:r>
              <a:rPr lang="en-US" sz="1800">
                <a:solidFill>
                  <a:schemeClr val="dk1"/>
                </a:solidFill>
                <a:latin typeface="Arial"/>
                <a:ea typeface="Arial"/>
                <a:cs typeface="Arial"/>
                <a:sym typeface="Arial"/>
              </a:rPr>
              <a:t>Develop and maintain established routines and procedures</a:t>
            </a:r>
            <a:endParaRPr/>
          </a:p>
        </p:txBody>
      </p:sp>
      <p:sp>
        <p:nvSpPr>
          <p:cNvPr id="394" name="Google Shape;394;p45"/>
          <p:cNvSpPr txBox="1"/>
          <p:nvPr/>
        </p:nvSpPr>
        <p:spPr>
          <a:xfrm>
            <a:off x="457200" y="4953000"/>
            <a:ext cx="6096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70C0"/>
                </a:solidFill>
                <a:latin typeface="Arial"/>
                <a:ea typeface="Arial"/>
                <a:cs typeface="Arial"/>
                <a:sym typeface="Arial"/>
              </a:rPr>
              <a:t>5.</a:t>
            </a:r>
            <a:endParaRPr/>
          </a:p>
        </p:txBody>
      </p:sp>
      <p:sp>
        <p:nvSpPr>
          <p:cNvPr id="395" name="Google Shape;395;p45"/>
          <p:cNvSpPr/>
          <p:nvPr/>
        </p:nvSpPr>
        <p:spPr>
          <a:xfrm>
            <a:off x="914400" y="5023102"/>
            <a:ext cx="4432500" cy="1429854"/>
          </a:xfrm>
          <a:prstGeom prst="rect">
            <a:avLst/>
          </a:prstGeom>
          <a:solidFill>
            <a:srgbClr val="00206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b="1" lang="en-US" sz="2000">
                <a:solidFill>
                  <a:schemeClr val="lt1"/>
                </a:solidFill>
                <a:latin typeface="Arial"/>
                <a:ea typeface="Arial"/>
                <a:cs typeface="Arial"/>
                <a:sym typeface="Arial"/>
              </a:rPr>
              <a:t>Reliability:</a:t>
            </a:r>
            <a:r>
              <a:rPr lang="en-US" sz="2000">
                <a:solidFill>
                  <a:schemeClr val="lt1"/>
                </a:solidFill>
                <a:latin typeface="Arial"/>
                <a:ea typeface="Arial"/>
                <a:cs typeface="Arial"/>
                <a:sym typeface="Arial"/>
              </a:rPr>
              <a:t> Consistency of behavior and knowing what to expect from others</a:t>
            </a:r>
            <a:endParaRPr/>
          </a:p>
        </p:txBody>
      </p:sp>
      <p:sp>
        <p:nvSpPr>
          <p:cNvPr id="396" name="Google Shape;396;p45"/>
          <p:cNvSpPr txBox="1"/>
          <p:nvPr/>
        </p:nvSpPr>
        <p:spPr>
          <a:xfrm>
            <a:off x="5651700" y="4986814"/>
            <a:ext cx="6248400" cy="1828799"/>
          </a:xfrm>
          <a:prstGeom prst="rect">
            <a:avLst/>
          </a:prstGeom>
          <a:noFill/>
          <a:ln>
            <a:noFill/>
          </a:ln>
        </p:spPr>
        <p:txBody>
          <a:bodyPr anchorCtr="0" anchor="t" bIns="0" lIns="0" spcFirstLastPara="1" rIns="0" wrap="square" tIns="0">
            <a:normAutofit/>
          </a:bodyPr>
          <a:lstStyle/>
          <a:p>
            <a:pPr indent="0" lvl="0" marL="0" marR="0" rtl="0" algn="l">
              <a:lnSpc>
                <a:spcPct val="100000"/>
              </a:lnSpc>
              <a:spcBef>
                <a:spcPts val="0"/>
              </a:spcBef>
              <a:spcAft>
                <a:spcPts val="0"/>
              </a:spcAft>
              <a:buClr>
                <a:srgbClr val="3A7E36"/>
              </a:buClr>
              <a:buSzPts val="1800"/>
              <a:buFont typeface="Noto Sans Symbols"/>
              <a:buNone/>
            </a:pPr>
            <a:r>
              <a:rPr lang="en-US" sz="1800">
                <a:solidFill>
                  <a:schemeClr val="dk1"/>
                </a:solidFill>
                <a:latin typeface="Arial"/>
                <a:ea typeface="Arial"/>
                <a:cs typeface="Arial"/>
                <a:sym typeface="Arial"/>
              </a:rPr>
              <a:t>What does this look like for a student with disabilities: </a:t>
            </a:r>
            <a:endParaRPr/>
          </a:p>
          <a:p>
            <a:pPr indent="-228600" lvl="0" marL="228600" marR="0" rtl="0" algn="l">
              <a:lnSpc>
                <a:spcPct val="100000"/>
              </a:lnSpc>
              <a:spcBef>
                <a:spcPts val="0"/>
              </a:spcBef>
              <a:spcAft>
                <a:spcPts val="0"/>
              </a:spcAft>
              <a:buClr>
                <a:srgbClr val="3A7E36"/>
              </a:buClr>
              <a:buSzPts val="1800"/>
              <a:buFont typeface="Noto Sans Symbols"/>
              <a:buChar char="▪"/>
            </a:pPr>
            <a:r>
              <a:rPr lang="en-US" sz="1800">
                <a:solidFill>
                  <a:schemeClr val="dk1"/>
                </a:solidFill>
                <a:latin typeface="Arial"/>
                <a:ea typeface="Arial"/>
                <a:cs typeface="Arial"/>
                <a:sym typeface="Arial"/>
              </a:rPr>
              <a:t>Knowing and following a student's IEP with fidelity</a:t>
            </a:r>
            <a:endParaRPr/>
          </a:p>
          <a:p>
            <a:pPr indent="-228600" lvl="0" marL="228600" marR="0" rtl="0" algn="l">
              <a:lnSpc>
                <a:spcPct val="100000"/>
              </a:lnSpc>
              <a:spcBef>
                <a:spcPts val="0"/>
              </a:spcBef>
              <a:spcAft>
                <a:spcPts val="0"/>
              </a:spcAft>
              <a:buClr>
                <a:srgbClr val="3A7E36"/>
              </a:buClr>
              <a:buSzPts val="1800"/>
              <a:buFont typeface="Noto Sans Symbols"/>
              <a:buChar char="▪"/>
            </a:pPr>
            <a:r>
              <a:rPr lang="en-US" sz="1800">
                <a:solidFill>
                  <a:schemeClr val="dk1"/>
                </a:solidFill>
                <a:latin typeface="Arial"/>
                <a:ea typeface="Arial"/>
                <a:cs typeface="Arial"/>
                <a:sym typeface="Arial"/>
              </a:rPr>
              <a:t>Demonstrate knowledge of content </a:t>
            </a:r>
            <a:endParaRPr/>
          </a:p>
          <a:p>
            <a:pPr indent="-228600" lvl="0" marL="228600" marR="0" rtl="0" algn="l">
              <a:lnSpc>
                <a:spcPct val="100000"/>
              </a:lnSpc>
              <a:spcBef>
                <a:spcPts val="0"/>
              </a:spcBef>
              <a:spcAft>
                <a:spcPts val="0"/>
              </a:spcAft>
              <a:buClr>
                <a:srgbClr val="3A7E36"/>
              </a:buClr>
              <a:buSzPts val="1800"/>
              <a:buFont typeface="Noto Sans Symbols"/>
              <a:buChar char="▪"/>
            </a:pPr>
            <a:r>
              <a:rPr lang="en-US" sz="1800">
                <a:solidFill>
                  <a:schemeClr val="dk1"/>
                </a:solidFill>
                <a:latin typeface="Arial"/>
                <a:ea typeface="Arial"/>
                <a:cs typeface="Arial"/>
                <a:sym typeface="Arial"/>
              </a:rPr>
              <a:t>Share openly with families about student learning and progress</a:t>
            </a:r>
            <a:endParaRPr/>
          </a:p>
          <a:p>
            <a:pPr indent="-228600" lvl="0" marL="228600" marR="0" rtl="0" algn="l">
              <a:lnSpc>
                <a:spcPct val="100000"/>
              </a:lnSpc>
              <a:spcBef>
                <a:spcPts val="0"/>
              </a:spcBef>
              <a:spcAft>
                <a:spcPts val="0"/>
              </a:spcAft>
              <a:buClr>
                <a:srgbClr val="3A7E36"/>
              </a:buClr>
              <a:buSzPts val="1800"/>
              <a:buFont typeface="Noto Sans Symbols"/>
              <a:buChar char="▪"/>
            </a:pPr>
            <a:r>
              <a:rPr lang="en-US" sz="1800">
                <a:solidFill>
                  <a:schemeClr val="dk1"/>
                </a:solidFill>
                <a:latin typeface="Arial"/>
                <a:ea typeface="Arial"/>
                <a:cs typeface="Arial"/>
                <a:sym typeface="Arial"/>
              </a:rPr>
              <a:t>Organize lesson delivery in a cohesive and coherent way</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46"/>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4000"/>
              <a:buFont typeface="Arial"/>
              <a:buNone/>
            </a:pPr>
            <a:r>
              <a:rPr lang="en-US"/>
              <a:t>Credibility and Trust Considerations for...</a:t>
            </a:r>
            <a:endParaRPr/>
          </a:p>
        </p:txBody>
      </p:sp>
      <p:sp>
        <p:nvSpPr>
          <p:cNvPr id="403" name="Google Shape;403;p46"/>
          <p:cNvSpPr txBox="1"/>
          <p:nvPr>
            <p:ph idx="2" type="body"/>
          </p:nvPr>
        </p:nvSpPr>
        <p:spPr>
          <a:xfrm>
            <a:off x="609600" y="1981200"/>
            <a:ext cx="5105400" cy="40386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SzPts val="1800"/>
              <a:buNone/>
            </a:pPr>
            <a:r>
              <a:rPr lang="en-US" sz="1800"/>
              <a:t>Students with disabilities need their teachers to deeply understanding their IEP in order to:</a:t>
            </a:r>
            <a:endParaRPr/>
          </a:p>
          <a:p>
            <a:pPr indent="-228600" lvl="0" marL="228600" rtl="0" algn="l">
              <a:lnSpc>
                <a:spcPct val="100000"/>
              </a:lnSpc>
              <a:spcBef>
                <a:spcPts val="1200"/>
              </a:spcBef>
              <a:spcAft>
                <a:spcPts val="0"/>
              </a:spcAft>
              <a:buSzPts val="1800"/>
              <a:buChar char="▪"/>
            </a:pPr>
            <a:r>
              <a:rPr lang="en-US" sz="1800"/>
              <a:t>Explicitly and directly teach skills </a:t>
            </a:r>
            <a:endParaRPr/>
          </a:p>
          <a:p>
            <a:pPr indent="-228600" lvl="0" marL="228600" rtl="0" algn="l">
              <a:lnSpc>
                <a:spcPct val="100000"/>
              </a:lnSpc>
              <a:spcBef>
                <a:spcPts val="1200"/>
              </a:spcBef>
              <a:spcAft>
                <a:spcPts val="0"/>
              </a:spcAft>
              <a:buSzPts val="1800"/>
              <a:buChar char="▪"/>
            </a:pPr>
            <a:r>
              <a:rPr lang="en-US" sz="1800"/>
              <a:t>Scaffold instruction</a:t>
            </a:r>
            <a:endParaRPr/>
          </a:p>
          <a:p>
            <a:pPr indent="-228600" lvl="0" marL="228600" rtl="0" algn="l">
              <a:lnSpc>
                <a:spcPct val="100000"/>
              </a:lnSpc>
              <a:spcBef>
                <a:spcPts val="1200"/>
              </a:spcBef>
              <a:spcAft>
                <a:spcPts val="0"/>
              </a:spcAft>
              <a:buSzPts val="1800"/>
              <a:buChar char="▪"/>
            </a:pPr>
            <a:r>
              <a:rPr lang="en-US" sz="1800"/>
              <a:t>Know when to use accommodations as well as introduce new strategies or accommodations</a:t>
            </a:r>
            <a:endParaRPr/>
          </a:p>
          <a:p>
            <a:pPr indent="0" lvl="0" marL="0" rtl="0" algn="l">
              <a:lnSpc>
                <a:spcPct val="100000"/>
              </a:lnSpc>
              <a:spcBef>
                <a:spcPts val="1200"/>
              </a:spcBef>
              <a:spcAft>
                <a:spcPts val="0"/>
              </a:spcAft>
              <a:buSzPts val="1800"/>
              <a:buNone/>
            </a:pPr>
            <a:r>
              <a:rPr lang="en-US" sz="1800"/>
              <a:t>To ensure students can access grade level standards and feel safe to take risks and try to learn and do things that are really challenging for them.</a:t>
            </a:r>
            <a:endParaRPr/>
          </a:p>
        </p:txBody>
      </p:sp>
      <p:cxnSp>
        <p:nvCxnSpPr>
          <p:cNvPr descr="Dividing Line" id="404" name="Google Shape;404;p46"/>
          <p:cNvCxnSpPr/>
          <p:nvPr/>
        </p:nvCxnSpPr>
        <p:spPr>
          <a:xfrm>
            <a:off x="6096000" y="1676401"/>
            <a:ext cx="0" cy="4724399"/>
          </a:xfrm>
          <a:prstGeom prst="straightConnector1">
            <a:avLst/>
          </a:prstGeom>
          <a:noFill/>
          <a:ln cap="flat" cmpd="sng" w="28575">
            <a:solidFill>
              <a:srgbClr val="2484C6"/>
            </a:solidFill>
            <a:prstDash val="solid"/>
            <a:round/>
            <a:headEnd len="sm" w="sm" type="none"/>
            <a:tailEnd len="sm" w="sm" type="none"/>
          </a:ln>
        </p:spPr>
      </p:cxnSp>
      <p:sp>
        <p:nvSpPr>
          <p:cNvPr id="405" name="Google Shape;405;p46"/>
          <p:cNvSpPr txBox="1"/>
          <p:nvPr/>
        </p:nvSpPr>
        <p:spPr>
          <a:xfrm>
            <a:off x="6553200" y="1981200"/>
            <a:ext cx="5105400" cy="4038600"/>
          </a:xfrm>
          <a:prstGeom prst="rect">
            <a:avLst/>
          </a:prstGeom>
          <a:noFill/>
          <a:ln>
            <a:noFill/>
          </a:ln>
        </p:spPr>
        <p:txBody>
          <a:bodyPr anchorCtr="0" anchor="t" bIns="0" lIns="0" spcFirstLastPara="1" rIns="0" wrap="square" tIns="0">
            <a:normAutofit/>
          </a:bodyPr>
          <a:lstStyle/>
          <a:p>
            <a:pPr indent="0" lvl="0" marL="0" marR="0" rtl="0" algn="l">
              <a:lnSpc>
                <a:spcPct val="100000"/>
              </a:lnSpc>
              <a:spcBef>
                <a:spcPts val="0"/>
              </a:spcBef>
              <a:spcAft>
                <a:spcPts val="0"/>
              </a:spcAft>
              <a:buClr>
                <a:srgbClr val="3A7E36"/>
              </a:buClr>
              <a:buSzPts val="1800"/>
              <a:buFont typeface="Noto Sans Symbols"/>
              <a:buNone/>
            </a:pPr>
            <a:r>
              <a:rPr b="1" lang="en-US" sz="1800">
                <a:solidFill>
                  <a:schemeClr val="dk1"/>
                </a:solidFill>
                <a:latin typeface="Arial"/>
                <a:ea typeface="Arial"/>
                <a:cs typeface="Arial"/>
                <a:sym typeface="Arial"/>
              </a:rPr>
              <a:t>Families</a:t>
            </a:r>
            <a:r>
              <a:rPr lang="en-US" sz="1800">
                <a:solidFill>
                  <a:schemeClr val="dk1"/>
                </a:solidFill>
                <a:latin typeface="Arial"/>
                <a:ea typeface="Arial"/>
                <a:cs typeface="Arial"/>
                <a:sym typeface="Arial"/>
              </a:rPr>
              <a:t> entrust teachers to nurture, care for and be a partner in their children’s learning and growing. </a:t>
            </a:r>
            <a:endParaRPr/>
          </a:p>
          <a:p>
            <a:pPr indent="0" lvl="0" marL="0" marR="0" rtl="0" algn="l">
              <a:lnSpc>
                <a:spcPct val="100000"/>
              </a:lnSpc>
              <a:spcBef>
                <a:spcPts val="2100"/>
              </a:spcBef>
              <a:spcAft>
                <a:spcPts val="0"/>
              </a:spcAft>
              <a:buClr>
                <a:srgbClr val="3A7E36"/>
              </a:buClr>
              <a:buSzPts val="1800"/>
              <a:buFont typeface="Noto Sans Symbols"/>
              <a:buNone/>
            </a:pPr>
            <a:r>
              <a:rPr b="1" lang="en-US" sz="1800">
                <a:solidFill>
                  <a:schemeClr val="dk1"/>
                </a:solidFill>
                <a:latin typeface="Arial"/>
                <a:ea typeface="Arial"/>
                <a:cs typeface="Arial"/>
                <a:sym typeface="Arial"/>
              </a:rPr>
              <a:t>Families </a:t>
            </a:r>
            <a:r>
              <a:rPr lang="en-US" sz="1800">
                <a:solidFill>
                  <a:schemeClr val="dk1"/>
                </a:solidFill>
                <a:latin typeface="Arial"/>
                <a:ea typeface="Arial"/>
                <a:cs typeface="Arial"/>
                <a:sym typeface="Arial"/>
              </a:rPr>
              <a:t>trust teachers come prepared each day to do and give their best.</a:t>
            </a:r>
            <a:endParaRPr/>
          </a:p>
          <a:p>
            <a:pPr indent="0" lvl="0" marL="0" marR="0" rtl="0" algn="l">
              <a:lnSpc>
                <a:spcPct val="100000"/>
              </a:lnSpc>
              <a:spcBef>
                <a:spcPts val="2100"/>
              </a:spcBef>
              <a:spcAft>
                <a:spcPts val="0"/>
              </a:spcAft>
              <a:buClr>
                <a:srgbClr val="3A7E36"/>
              </a:buClr>
              <a:buSzPts val="1800"/>
              <a:buFont typeface="Noto Sans Symbols"/>
              <a:buNone/>
            </a:pPr>
            <a:r>
              <a:rPr b="1" lang="en-US" sz="1800">
                <a:solidFill>
                  <a:schemeClr val="dk1"/>
                </a:solidFill>
                <a:latin typeface="Arial"/>
                <a:ea typeface="Arial"/>
                <a:cs typeface="Arial"/>
                <a:sym typeface="Arial"/>
              </a:rPr>
              <a:t>Families </a:t>
            </a:r>
            <a:r>
              <a:rPr lang="en-US" sz="1800">
                <a:solidFill>
                  <a:schemeClr val="dk1"/>
                </a:solidFill>
                <a:latin typeface="Arial"/>
                <a:ea typeface="Arial"/>
                <a:cs typeface="Arial"/>
                <a:sym typeface="Arial"/>
              </a:rPr>
              <a:t>rely on teacher expertise to engage their children to learn and grow</a:t>
            </a:r>
            <a:endParaRPr/>
          </a:p>
          <a:p>
            <a:pPr indent="0" lvl="0" marL="0" marR="0" rtl="0" algn="l">
              <a:lnSpc>
                <a:spcPct val="100000"/>
              </a:lnSpc>
              <a:spcBef>
                <a:spcPts val="2100"/>
              </a:spcBef>
              <a:spcAft>
                <a:spcPts val="0"/>
              </a:spcAft>
              <a:buClr>
                <a:srgbClr val="3A7E36"/>
              </a:buClr>
              <a:buSzPts val="1800"/>
              <a:buFont typeface="Noto Sans Symbols"/>
              <a:buNone/>
            </a:pPr>
            <a:r>
              <a:rPr b="1" lang="en-US" sz="1800">
                <a:solidFill>
                  <a:schemeClr val="dk1"/>
                </a:solidFill>
                <a:latin typeface="Arial"/>
                <a:ea typeface="Arial"/>
                <a:cs typeface="Arial"/>
                <a:sym typeface="Arial"/>
              </a:rPr>
              <a:t>Families</a:t>
            </a:r>
            <a:r>
              <a:rPr lang="en-US" sz="1800">
                <a:solidFill>
                  <a:schemeClr val="dk1"/>
                </a:solidFill>
                <a:latin typeface="Arial"/>
                <a:ea typeface="Arial"/>
                <a:cs typeface="Arial"/>
                <a:sym typeface="Arial"/>
              </a:rPr>
              <a:t> are a valuable asset each student has and needs to be welcomed and included in the students learning experience.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47"/>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Autofit/>
          </a:bodyPr>
          <a:lstStyle/>
          <a:p>
            <a:pPr indent="0" lvl="0" marL="0" rtl="0" algn="l">
              <a:lnSpc>
                <a:spcPct val="90000"/>
              </a:lnSpc>
              <a:spcBef>
                <a:spcPts val="0"/>
              </a:spcBef>
              <a:spcAft>
                <a:spcPts val="0"/>
              </a:spcAft>
              <a:buClr>
                <a:schemeClr val="lt1"/>
              </a:buClr>
              <a:buSzPts val="3300"/>
              <a:buFont typeface="Arial"/>
              <a:buNone/>
            </a:pPr>
            <a:r>
              <a:rPr lang="en-US" sz="3300"/>
              <a:t>Questions for Reflection </a:t>
            </a:r>
            <a:r>
              <a:rPr lang="en-US" sz="1600"/>
              <a:t>on teacher credibility and trust</a:t>
            </a:r>
            <a:endParaRPr/>
          </a:p>
        </p:txBody>
      </p:sp>
      <p:sp>
        <p:nvSpPr>
          <p:cNvPr id="412" name="Google Shape;412;p47"/>
          <p:cNvSpPr txBox="1"/>
          <p:nvPr>
            <p:ph idx="2" type="body"/>
          </p:nvPr>
        </p:nvSpPr>
        <p:spPr>
          <a:xfrm>
            <a:off x="533400" y="1600200"/>
            <a:ext cx="6934200" cy="5105400"/>
          </a:xfrm>
          <a:prstGeom prst="rect">
            <a:avLst/>
          </a:prstGeom>
          <a:noFill/>
          <a:ln>
            <a:noFill/>
          </a:ln>
        </p:spPr>
        <p:txBody>
          <a:bodyPr anchorCtr="0" anchor="t" bIns="0" lIns="0" spcFirstLastPara="1" rIns="0" wrap="square" tIns="0">
            <a:normAutofit/>
          </a:bodyPr>
          <a:lstStyle/>
          <a:p>
            <a:pPr indent="-514350" lvl="0" marL="514350" rtl="0" algn="l">
              <a:lnSpc>
                <a:spcPct val="100000"/>
              </a:lnSpc>
              <a:spcBef>
                <a:spcPts val="0"/>
              </a:spcBef>
              <a:spcAft>
                <a:spcPts val="0"/>
              </a:spcAft>
              <a:buSzPts val="2600"/>
              <a:buFont typeface="Arial"/>
              <a:buAutoNum type="arabicPeriod"/>
            </a:pPr>
            <a:r>
              <a:rPr lang="en-US" sz="2600"/>
              <a:t> What strategies will you use in a virtual environment to establish relationships at the </a:t>
            </a:r>
            <a:r>
              <a:rPr b="1" lang="en-US" sz="2600"/>
              <a:t>start of the school year? </a:t>
            </a:r>
            <a:r>
              <a:rPr lang="en-US" sz="2600"/>
              <a:t>What strategies will you use to maintain them </a:t>
            </a:r>
            <a:r>
              <a:rPr b="1" lang="en-US" sz="2600"/>
              <a:t>throughout the year?</a:t>
            </a:r>
            <a:endParaRPr/>
          </a:p>
          <a:p>
            <a:pPr indent="-514350" lvl="0" marL="514350" rtl="0" algn="l">
              <a:lnSpc>
                <a:spcPct val="100000"/>
              </a:lnSpc>
              <a:spcBef>
                <a:spcPts val="1200"/>
              </a:spcBef>
              <a:spcAft>
                <a:spcPts val="0"/>
              </a:spcAft>
              <a:buSzPts val="2600"/>
              <a:buFont typeface="Arial"/>
              <a:buAutoNum type="arabicPeriod"/>
            </a:pPr>
            <a:r>
              <a:rPr lang="en-US" sz="2600"/>
              <a:t>Be sure to consider strategies that work in both </a:t>
            </a:r>
            <a:r>
              <a:rPr b="1" lang="en-US" sz="2600"/>
              <a:t>synchronous</a:t>
            </a:r>
            <a:r>
              <a:rPr lang="en-US" sz="2600"/>
              <a:t> (“live” video lessons)  and </a:t>
            </a:r>
            <a:r>
              <a:rPr b="1" lang="en-US" sz="2600"/>
              <a:t>asynchronous environments </a:t>
            </a:r>
            <a:r>
              <a:rPr lang="en-US" sz="2600"/>
              <a:t>(Learning management systems and other communication platforms like email).</a:t>
            </a:r>
            <a:endParaRPr/>
          </a:p>
          <a:p>
            <a:pPr indent="-514350" lvl="0" marL="514350" rtl="0" algn="l">
              <a:lnSpc>
                <a:spcPct val="100000"/>
              </a:lnSpc>
              <a:spcBef>
                <a:spcPts val="1200"/>
              </a:spcBef>
              <a:spcAft>
                <a:spcPts val="0"/>
              </a:spcAft>
              <a:buSzPts val="2600"/>
              <a:buFont typeface="Arial"/>
              <a:buAutoNum type="arabicPeriod"/>
            </a:pPr>
            <a:r>
              <a:rPr lang="en-US" sz="2600"/>
              <a:t>What special considerations must be made for </a:t>
            </a:r>
            <a:r>
              <a:rPr b="1" lang="en-US" sz="2600"/>
              <a:t>students with disabilities?</a:t>
            </a:r>
            <a:endParaRPr/>
          </a:p>
        </p:txBody>
      </p:sp>
      <p:pic>
        <p:nvPicPr>
          <p:cNvPr descr="Example of a chart to represent how to fine-tune your virtual or blended learning community" id="413" name="Google Shape;413;p47"/>
          <p:cNvPicPr preferRelativeResize="0"/>
          <p:nvPr/>
        </p:nvPicPr>
        <p:blipFill rotWithShape="1">
          <a:blip r:embed="rId3">
            <a:alphaModFix/>
          </a:blip>
          <a:srcRect b="0" l="0" r="0" t="0"/>
          <a:stretch/>
        </p:blipFill>
        <p:spPr>
          <a:xfrm>
            <a:off x="7923000" y="1905000"/>
            <a:ext cx="3735600" cy="1800650"/>
          </a:xfrm>
          <a:prstGeom prst="rect">
            <a:avLst/>
          </a:prstGeom>
          <a:noFill/>
          <a:ln cap="flat" cmpd="sng" w="19050">
            <a:solidFill>
              <a:schemeClr val="dk2"/>
            </a:solidFill>
            <a:prstDash val="solid"/>
            <a:round/>
            <a:headEnd len="sm" w="sm" type="none"/>
            <a:tailEnd len="sm" w="sm" type="none"/>
          </a:ln>
        </p:spPr>
      </p:pic>
      <p:sp>
        <p:nvSpPr>
          <p:cNvPr id="414" name="Google Shape;414;p47"/>
          <p:cNvSpPr txBox="1"/>
          <p:nvPr/>
        </p:nvSpPr>
        <p:spPr>
          <a:xfrm>
            <a:off x="7913061" y="3886200"/>
            <a:ext cx="3735600" cy="969600"/>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Clr>
                <a:srgbClr val="2379B8"/>
              </a:buClr>
              <a:buSzPts val="1700"/>
              <a:buFont typeface="Arial"/>
              <a:buNone/>
            </a:pPr>
            <a:r>
              <a:rPr lang="en-US" sz="1700">
                <a:solidFill>
                  <a:srgbClr val="2379B8"/>
                </a:solidFill>
                <a:latin typeface="Arial"/>
                <a:ea typeface="Arial"/>
                <a:cs typeface="Arial"/>
                <a:sym typeface="Arial"/>
              </a:rPr>
              <a:t>Go to your Fine-tuning Planning Chart and complete the norms section</a:t>
            </a:r>
            <a:endParaRPr sz="1700">
              <a:solidFill>
                <a:srgbClr val="2379B8"/>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48"/>
          <p:cNvSpPr txBox="1"/>
          <p:nvPr>
            <p:ph type="title"/>
          </p:nvPr>
        </p:nvSpPr>
        <p:spPr>
          <a:xfrm>
            <a:off x="990600" y="2527852"/>
            <a:ext cx="8001000" cy="6647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4800"/>
              <a:buFont typeface="Arial"/>
              <a:buNone/>
            </a:pPr>
            <a:r>
              <a:rPr lang="en-US"/>
              <a:t>CLOSURE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49"/>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4000"/>
              <a:buFont typeface="Arial"/>
              <a:buNone/>
            </a:pPr>
            <a:r>
              <a:rPr lang="en-US"/>
              <a:t>Receiving Feedback from your Students</a:t>
            </a:r>
            <a:endParaRPr/>
          </a:p>
        </p:txBody>
      </p:sp>
      <p:sp>
        <p:nvSpPr>
          <p:cNvPr id="427" name="Google Shape;427;p49"/>
          <p:cNvSpPr txBox="1"/>
          <p:nvPr>
            <p:ph idx="2" type="body"/>
          </p:nvPr>
        </p:nvSpPr>
        <p:spPr>
          <a:xfrm>
            <a:off x="533400" y="1981200"/>
            <a:ext cx="11125200" cy="4323521"/>
          </a:xfrm>
          <a:prstGeom prst="rect">
            <a:avLst/>
          </a:prstGeom>
          <a:noFill/>
          <a:ln>
            <a:noFill/>
          </a:ln>
        </p:spPr>
        <p:txBody>
          <a:bodyPr anchorCtr="0" anchor="t" bIns="0" lIns="0" spcFirstLastPara="1" rIns="0" wrap="square" tIns="0">
            <a:normAutofit/>
          </a:bodyPr>
          <a:lstStyle/>
          <a:p>
            <a:pPr indent="-228600" lvl="0" marL="228600" rtl="0" algn="l">
              <a:lnSpc>
                <a:spcPct val="100000"/>
              </a:lnSpc>
              <a:spcBef>
                <a:spcPts val="0"/>
              </a:spcBef>
              <a:spcAft>
                <a:spcPts val="0"/>
              </a:spcAft>
              <a:buSzPts val="2600"/>
              <a:buChar char="▪"/>
            </a:pPr>
            <a:r>
              <a:rPr lang="en-US" sz="2600"/>
              <a:t>It is easy to forget that our students are sometimes the best people to ask when it comes to figuring out how it is going in your classroom.</a:t>
            </a:r>
            <a:endParaRPr/>
          </a:p>
          <a:p>
            <a:pPr indent="-228600" lvl="0" marL="228600" rtl="0" algn="l">
              <a:lnSpc>
                <a:spcPct val="100000"/>
              </a:lnSpc>
              <a:spcBef>
                <a:spcPts val="1200"/>
              </a:spcBef>
              <a:spcAft>
                <a:spcPts val="0"/>
              </a:spcAft>
              <a:buSzPts val="2600"/>
              <a:buChar char="▪"/>
            </a:pPr>
            <a:r>
              <a:rPr lang="en-US" sz="2600"/>
              <a:t>We regularly check for understanding or ask our students to complete formative assessments for content – but what about the classroom environment?</a:t>
            </a:r>
            <a:endParaRPr/>
          </a:p>
          <a:p>
            <a:pPr indent="-228600" lvl="0" marL="228600" rtl="0" algn="l">
              <a:lnSpc>
                <a:spcPct val="100000"/>
              </a:lnSpc>
              <a:spcBef>
                <a:spcPts val="1200"/>
              </a:spcBef>
              <a:spcAft>
                <a:spcPts val="0"/>
              </a:spcAft>
              <a:buSzPts val="2600"/>
              <a:buChar char="▪"/>
            </a:pPr>
            <a:r>
              <a:rPr lang="en-US" sz="2600"/>
              <a:t>Eliciting feedback on classroom community and culture is extremely beneficial for you as their teacher.</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50"/>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4000"/>
              <a:buFont typeface="Arial"/>
              <a:buNone/>
            </a:pPr>
            <a:r>
              <a:rPr lang="en-US"/>
              <a:t>Receiving Feedback from your Students </a:t>
            </a:r>
            <a:r>
              <a:rPr lang="en-US" sz="1800"/>
              <a:t>(continued)</a:t>
            </a:r>
            <a:endParaRPr/>
          </a:p>
        </p:txBody>
      </p:sp>
      <p:sp>
        <p:nvSpPr>
          <p:cNvPr id="434" name="Google Shape;434;p50"/>
          <p:cNvSpPr txBox="1"/>
          <p:nvPr>
            <p:ph idx="1" type="body"/>
          </p:nvPr>
        </p:nvSpPr>
        <p:spPr>
          <a:xfrm>
            <a:off x="533400" y="1676400"/>
            <a:ext cx="11125200" cy="492443"/>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3200"/>
              <a:buNone/>
            </a:pPr>
            <a:r>
              <a:rPr lang="en-US"/>
              <a:t>Strategies for eliciting feedback from your students:</a:t>
            </a:r>
            <a:endParaRPr/>
          </a:p>
        </p:txBody>
      </p:sp>
      <p:sp>
        <p:nvSpPr>
          <p:cNvPr id="435" name="Google Shape;435;p50"/>
          <p:cNvSpPr txBox="1"/>
          <p:nvPr>
            <p:ph idx="2" type="body"/>
          </p:nvPr>
        </p:nvSpPr>
        <p:spPr>
          <a:xfrm>
            <a:off x="533400" y="2438401"/>
            <a:ext cx="11125200" cy="3276600"/>
          </a:xfrm>
          <a:prstGeom prst="rect">
            <a:avLst/>
          </a:prstGeom>
          <a:noFill/>
          <a:ln>
            <a:noFill/>
          </a:ln>
        </p:spPr>
        <p:txBody>
          <a:bodyPr anchorCtr="0" anchor="t" bIns="0" lIns="0" spcFirstLastPara="1" rIns="0" wrap="square" tIns="0">
            <a:normAutofit/>
          </a:bodyPr>
          <a:lstStyle/>
          <a:p>
            <a:pPr indent="-228600" lvl="0" marL="228600" rtl="0" algn="l">
              <a:lnSpc>
                <a:spcPct val="100000"/>
              </a:lnSpc>
              <a:spcBef>
                <a:spcPts val="0"/>
              </a:spcBef>
              <a:spcAft>
                <a:spcPts val="0"/>
              </a:spcAft>
              <a:buSzPts val="2600"/>
              <a:buChar char="▪"/>
            </a:pPr>
            <a:r>
              <a:rPr lang="en-US" sz="2600"/>
              <a:t>Surveys or Google Forms</a:t>
            </a:r>
            <a:endParaRPr/>
          </a:p>
          <a:p>
            <a:pPr indent="-228600" lvl="0" marL="228600" rtl="0" algn="l">
              <a:lnSpc>
                <a:spcPct val="100000"/>
              </a:lnSpc>
              <a:spcBef>
                <a:spcPts val="1200"/>
              </a:spcBef>
              <a:spcAft>
                <a:spcPts val="0"/>
              </a:spcAft>
              <a:buSzPts val="2600"/>
              <a:buChar char="▪"/>
            </a:pPr>
            <a:r>
              <a:rPr lang="en-US" sz="2600"/>
              <a:t>Interview them or have them Interview each other</a:t>
            </a:r>
            <a:endParaRPr/>
          </a:p>
          <a:p>
            <a:pPr indent="-228600" lvl="0" marL="228600" rtl="0" algn="l">
              <a:lnSpc>
                <a:spcPct val="100000"/>
              </a:lnSpc>
              <a:spcBef>
                <a:spcPts val="1200"/>
              </a:spcBef>
              <a:spcAft>
                <a:spcPts val="0"/>
              </a:spcAft>
              <a:buSzPts val="2600"/>
              <a:buChar char="▪"/>
            </a:pPr>
            <a:r>
              <a:rPr lang="en-US" sz="2600"/>
              <a:t>Journal Responses</a:t>
            </a:r>
            <a:endParaRPr/>
          </a:p>
          <a:p>
            <a:pPr indent="-228600" lvl="0" marL="228600" rtl="0" algn="l">
              <a:lnSpc>
                <a:spcPct val="100000"/>
              </a:lnSpc>
              <a:spcBef>
                <a:spcPts val="1200"/>
              </a:spcBef>
              <a:spcAft>
                <a:spcPts val="0"/>
              </a:spcAft>
              <a:buSzPts val="2600"/>
              <a:buChar char="▪"/>
            </a:pPr>
            <a:r>
              <a:rPr lang="en-US" sz="2600"/>
              <a:t>Poll in Zoom or Nearpod</a:t>
            </a:r>
            <a:endParaRPr/>
          </a:p>
          <a:p>
            <a:pPr indent="-228600" lvl="0" marL="228600" rtl="0" algn="l">
              <a:lnSpc>
                <a:spcPct val="100000"/>
              </a:lnSpc>
              <a:spcBef>
                <a:spcPts val="1200"/>
              </a:spcBef>
              <a:spcAft>
                <a:spcPts val="0"/>
              </a:spcAft>
              <a:buSzPts val="2600"/>
              <a:buChar char="▪"/>
            </a:pPr>
            <a:r>
              <a:rPr lang="en-US" sz="2600"/>
              <a:t>Ask for ideas </a:t>
            </a:r>
            <a:endParaRPr/>
          </a:p>
          <a:p>
            <a:pPr indent="-228600" lvl="0" marL="228600" rtl="0" algn="l">
              <a:lnSpc>
                <a:spcPct val="100000"/>
              </a:lnSpc>
              <a:spcBef>
                <a:spcPts val="1200"/>
              </a:spcBef>
              <a:spcAft>
                <a:spcPts val="0"/>
              </a:spcAft>
              <a:buSzPts val="2600"/>
              <a:buChar char="▪"/>
            </a:pPr>
            <a:r>
              <a:rPr lang="en-US" sz="2600"/>
              <a:t>Also consider asking for feedback from your students’ families</a:t>
            </a:r>
            <a:endParaRPr/>
          </a:p>
        </p:txBody>
      </p:sp>
      <p:sp>
        <p:nvSpPr>
          <p:cNvPr id="436" name="Google Shape;436;p50"/>
          <p:cNvSpPr txBox="1"/>
          <p:nvPr/>
        </p:nvSpPr>
        <p:spPr>
          <a:xfrm>
            <a:off x="533400" y="5867400"/>
            <a:ext cx="113538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0070C0"/>
                </a:solidFill>
                <a:latin typeface="Arial"/>
                <a:ea typeface="Arial"/>
                <a:cs typeface="Arial"/>
                <a:sym typeface="Arial"/>
              </a:rPr>
              <a:t>What is your process for eliciting student feedback about positive relationships in the classroom?</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51"/>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4000"/>
              <a:buFont typeface="Arial"/>
              <a:buNone/>
            </a:pPr>
            <a:r>
              <a:rPr lang="en-US"/>
              <a:t>Our Learning </a:t>
            </a:r>
            <a:r>
              <a:rPr lang="en-US" sz="1600"/>
              <a:t>Recap</a:t>
            </a:r>
            <a:endParaRPr/>
          </a:p>
        </p:txBody>
      </p:sp>
      <p:sp>
        <p:nvSpPr>
          <p:cNvPr id="443" name="Google Shape;443;p51"/>
          <p:cNvSpPr txBox="1"/>
          <p:nvPr>
            <p:ph idx="1" type="body"/>
          </p:nvPr>
        </p:nvSpPr>
        <p:spPr>
          <a:xfrm>
            <a:off x="533400" y="1676400"/>
            <a:ext cx="11125200" cy="492443"/>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3200"/>
              <a:buNone/>
            </a:pPr>
            <a:r>
              <a:rPr lang="en-US"/>
              <a:t>Today’s Outcomes:</a:t>
            </a:r>
            <a:endParaRPr/>
          </a:p>
        </p:txBody>
      </p:sp>
      <p:sp>
        <p:nvSpPr>
          <p:cNvPr id="444" name="Google Shape;444;p51"/>
          <p:cNvSpPr txBox="1"/>
          <p:nvPr>
            <p:ph idx="2" type="body"/>
          </p:nvPr>
        </p:nvSpPr>
        <p:spPr>
          <a:xfrm>
            <a:off x="533400" y="2514599"/>
            <a:ext cx="11125200" cy="3809999"/>
          </a:xfrm>
          <a:prstGeom prst="rect">
            <a:avLst/>
          </a:prstGeom>
          <a:noFill/>
          <a:ln>
            <a:noFill/>
          </a:ln>
        </p:spPr>
        <p:txBody>
          <a:bodyPr anchorCtr="0" anchor="t" bIns="0" lIns="0" spcFirstLastPara="1" rIns="0" wrap="square" tIns="0">
            <a:normAutofit/>
          </a:bodyPr>
          <a:lstStyle/>
          <a:p>
            <a:pPr indent="-228600" lvl="0" marL="228600" rtl="0" algn="l">
              <a:lnSpc>
                <a:spcPct val="100000"/>
              </a:lnSpc>
              <a:spcBef>
                <a:spcPts val="0"/>
              </a:spcBef>
              <a:spcAft>
                <a:spcPts val="0"/>
              </a:spcAft>
              <a:buSzPts val="2800"/>
              <a:buChar char="▪"/>
            </a:pPr>
            <a:r>
              <a:rPr lang="en-US"/>
              <a:t>Describe strategies for building relationships with </a:t>
            </a:r>
            <a:r>
              <a:rPr b="1" lang="en-US"/>
              <a:t>all students – particularly students with disabilities – and parents/guardians </a:t>
            </a:r>
            <a:r>
              <a:rPr lang="en-US"/>
              <a:t>in a hybrid and remote learning environment.</a:t>
            </a:r>
            <a:endParaRPr/>
          </a:p>
          <a:p>
            <a:pPr indent="-228600" lvl="0" marL="228600" rtl="0" algn="l">
              <a:lnSpc>
                <a:spcPct val="100000"/>
              </a:lnSpc>
              <a:spcBef>
                <a:spcPts val="1200"/>
              </a:spcBef>
              <a:spcAft>
                <a:spcPts val="0"/>
              </a:spcAft>
              <a:buSzPts val="2800"/>
              <a:buChar char="▪"/>
            </a:pPr>
            <a:r>
              <a:rPr lang="en-US"/>
              <a:t>Describe strategies for </a:t>
            </a:r>
            <a:r>
              <a:rPr b="1" lang="en-US"/>
              <a:t>building trust and credibility </a:t>
            </a:r>
            <a:r>
              <a:rPr lang="en-US"/>
              <a:t>with students with disabilities.</a:t>
            </a:r>
            <a:endParaRPr/>
          </a:p>
          <a:p>
            <a:pPr indent="-228600" lvl="0" marL="228600" rtl="0" algn="l">
              <a:lnSpc>
                <a:spcPct val="100000"/>
              </a:lnSpc>
              <a:spcBef>
                <a:spcPts val="1200"/>
              </a:spcBef>
              <a:spcAft>
                <a:spcPts val="0"/>
              </a:spcAft>
              <a:buSzPts val="2800"/>
              <a:buChar char="▪"/>
            </a:pPr>
            <a:r>
              <a:rPr lang="en-US"/>
              <a:t>Create a plan using the reflection document to ensure students with disabilities are explicitly considered in your learning space.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6"/>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4000"/>
              <a:buFont typeface="Arial"/>
              <a:buNone/>
            </a:pPr>
            <a:r>
              <a:rPr lang="en-US"/>
              <a:t>Blueprint for Improved Results for SWDs</a:t>
            </a:r>
            <a:endParaRPr/>
          </a:p>
        </p:txBody>
      </p:sp>
      <p:sp>
        <p:nvSpPr>
          <p:cNvPr id="119" name="Google Shape;119;p16"/>
          <p:cNvSpPr txBox="1"/>
          <p:nvPr>
            <p:ph idx="2" type="body"/>
          </p:nvPr>
        </p:nvSpPr>
        <p:spPr>
          <a:xfrm>
            <a:off x="457200" y="1752600"/>
            <a:ext cx="2971800" cy="43434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SzPts val="2000"/>
              <a:buNone/>
            </a:pPr>
            <a:r>
              <a:rPr lang="en-US" sz="2000"/>
              <a:t>Look for the numbers throughout the presentation to know when a particular core principle is being addressed!</a:t>
            </a:r>
            <a:endParaRPr/>
          </a:p>
          <a:p>
            <a:pPr indent="0" lvl="0" marL="0" rtl="0" algn="l">
              <a:lnSpc>
                <a:spcPct val="100000"/>
              </a:lnSpc>
              <a:spcBef>
                <a:spcPts val="1200"/>
              </a:spcBef>
              <a:spcAft>
                <a:spcPts val="0"/>
              </a:spcAft>
              <a:buSzPts val="2000"/>
              <a:buNone/>
            </a:pPr>
            <a:r>
              <a:rPr lang="en-US" sz="2000"/>
              <a:t>The stars on the right side of the slide indicate which principles are addressed in this presentation.  By Part 3 of this series, all but Principle #7 will be addressed.</a:t>
            </a:r>
            <a:endParaRPr/>
          </a:p>
        </p:txBody>
      </p:sp>
      <p:sp>
        <p:nvSpPr>
          <p:cNvPr id="120" name="Google Shape;120;p16"/>
          <p:cNvSpPr txBox="1"/>
          <p:nvPr/>
        </p:nvSpPr>
        <p:spPr>
          <a:xfrm>
            <a:off x="4419600" y="1828800"/>
            <a:ext cx="6705601" cy="492443"/>
          </a:xfrm>
          <a:prstGeom prst="rect">
            <a:avLst/>
          </a:prstGeom>
          <a:solidFill>
            <a:schemeClr val="lt1"/>
          </a:solidFill>
          <a:ln cap="flat" cmpd="sng" w="28575">
            <a:solidFill>
              <a:schemeClr val="dk1"/>
            </a:solidFill>
            <a:prstDash val="solid"/>
            <a:round/>
            <a:headEnd len="sm" w="sm" type="none"/>
            <a:tailEnd len="sm" w="sm" type="none"/>
          </a:ln>
        </p:spPr>
        <p:txBody>
          <a:bodyPr anchorCtr="0" anchor="t" bIns="45700" lIns="0" spcFirstLastPara="1" rIns="91425" wrap="square" tIns="45700">
            <a:spAutoFit/>
          </a:bodyPr>
          <a:lstStyle/>
          <a:p>
            <a:pPr indent="0" lvl="1" marL="457200" marR="0" rtl="0" algn="l">
              <a:spcBef>
                <a:spcPts val="0"/>
              </a:spcBef>
              <a:spcAft>
                <a:spcPts val="0"/>
              </a:spcAft>
              <a:buNone/>
            </a:pPr>
            <a:r>
              <a:rPr b="0" i="0" lang="en-US" sz="1300" u="none" cap="none" strike="noStrike">
                <a:solidFill>
                  <a:schemeClr val="dk1"/>
                </a:solidFill>
                <a:latin typeface="Arial"/>
                <a:ea typeface="Arial"/>
                <a:cs typeface="Arial"/>
                <a:sym typeface="Arial"/>
              </a:rPr>
              <a:t>Students engage in self-advocacy and are involved in determining their own educational goals and plan.</a:t>
            </a:r>
            <a:endParaRPr/>
          </a:p>
        </p:txBody>
      </p:sp>
      <p:sp>
        <p:nvSpPr>
          <p:cNvPr id="121" name="Google Shape;121;p16"/>
          <p:cNvSpPr txBox="1"/>
          <p:nvPr/>
        </p:nvSpPr>
        <p:spPr>
          <a:xfrm>
            <a:off x="4876800" y="2512421"/>
            <a:ext cx="6248401" cy="492443"/>
          </a:xfrm>
          <a:prstGeom prst="rect">
            <a:avLst/>
          </a:prstGeom>
          <a:solidFill>
            <a:schemeClr val="lt1"/>
          </a:solidFill>
          <a:ln cap="flat" cmpd="sng" w="28575">
            <a:solidFill>
              <a:schemeClr val="dk1"/>
            </a:solidFill>
            <a:prstDash val="solid"/>
            <a:round/>
            <a:headEnd len="sm" w="sm" type="none"/>
            <a:tailEnd len="sm" w="sm" type="none"/>
          </a:ln>
        </p:spPr>
        <p:txBody>
          <a:bodyPr anchorCtr="0" anchor="t" bIns="45700" lIns="0" spcFirstLastPara="1" rIns="91425" wrap="square" tIns="45700">
            <a:spAutoFit/>
          </a:bodyPr>
          <a:lstStyle/>
          <a:p>
            <a:pPr indent="0" lvl="1" marL="457200" marR="0" rtl="0" algn="l">
              <a:spcBef>
                <a:spcPts val="0"/>
              </a:spcBef>
              <a:spcAft>
                <a:spcPts val="0"/>
              </a:spcAft>
              <a:buNone/>
            </a:pPr>
            <a:r>
              <a:rPr b="0" i="0" lang="en-US" sz="1300" u="none" cap="none" strike="noStrike">
                <a:solidFill>
                  <a:schemeClr val="dk1"/>
                </a:solidFill>
                <a:latin typeface="Arial"/>
                <a:ea typeface="Arial"/>
                <a:cs typeface="Arial"/>
                <a:sym typeface="Arial"/>
              </a:rPr>
              <a:t>Parents, and other family members, are engaged as meaningful partners in the special education process and the education of their child.</a:t>
            </a:r>
            <a:endParaRPr/>
          </a:p>
        </p:txBody>
      </p:sp>
      <p:sp>
        <p:nvSpPr>
          <p:cNvPr id="122" name="Google Shape;122;p16"/>
          <p:cNvSpPr txBox="1"/>
          <p:nvPr/>
        </p:nvSpPr>
        <p:spPr>
          <a:xfrm>
            <a:off x="5193399" y="3200400"/>
            <a:ext cx="5941548" cy="538609"/>
          </a:xfrm>
          <a:prstGeom prst="rect">
            <a:avLst/>
          </a:prstGeom>
          <a:solidFill>
            <a:schemeClr val="lt1"/>
          </a:solidFill>
          <a:ln cap="flat" cmpd="sng" w="28575">
            <a:solidFill>
              <a:schemeClr val="dk1"/>
            </a:solidFill>
            <a:prstDash val="solid"/>
            <a:round/>
            <a:headEnd len="sm" w="sm" type="none"/>
            <a:tailEnd len="sm" w="sm" type="none"/>
          </a:ln>
        </p:spPr>
        <p:txBody>
          <a:bodyPr anchorCtr="0" anchor="t" bIns="0" lIns="91425" spcFirstLastPara="1" rIns="91425" wrap="square" tIns="0">
            <a:spAutoFit/>
          </a:bodyPr>
          <a:lstStyle/>
          <a:p>
            <a:pPr indent="0" lvl="1" marL="228600" marR="0" rtl="0" algn="l">
              <a:lnSpc>
                <a:spcPct val="107692"/>
              </a:lnSpc>
              <a:spcBef>
                <a:spcPts val="0"/>
              </a:spcBef>
              <a:spcAft>
                <a:spcPts val="0"/>
              </a:spcAft>
              <a:buNone/>
            </a:pPr>
            <a:r>
              <a:rPr b="0" i="0" lang="en-US" sz="1300" u="none" cap="none" strike="noStrike">
                <a:solidFill>
                  <a:schemeClr val="dk1"/>
                </a:solidFill>
                <a:latin typeface="Arial"/>
                <a:ea typeface="Arial"/>
                <a:cs typeface="Arial"/>
                <a:sym typeface="Arial"/>
              </a:rPr>
              <a:t>Teachers design, provide, and assess the effectiveness of specially-designed instruction to provide students with disabilities with access to participate and progress in the general education curriculum.</a:t>
            </a:r>
            <a:endParaRPr/>
          </a:p>
        </p:txBody>
      </p:sp>
      <p:sp>
        <p:nvSpPr>
          <p:cNvPr id="123" name="Google Shape;123;p16"/>
          <p:cNvSpPr txBox="1"/>
          <p:nvPr/>
        </p:nvSpPr>
        <p:spPr>
          <a:xfrm>
            <a:off x="5154594" y="3892866"/>
            <a:ext cx="5980354" cy="492443"/>
          </a:xfrm>
          <a:prstGeom prst="rect">
            <a:avLst/>
          </a:prstGeom>
          <a:solidFill>
            <a:schemeClr val="lt1"/>
          </a:solidFill>
          <a:ln cap="flat" cmpd="sng" w="28575">
            <a:solidFill>
              <a:schemeClr val="dk1"/>
            </a:solidFill>
            <a:prstDash val="solid"/>
            <a:round/>
            <a:headEnd len="sm" w="sm" type="none"/>
            <a:tailEnd len="sm" w="sm" type="none"/>
          </a:ln>
        </p:spPr>
        <p:txBody>
          <a:bodyPr anchorCtr="0" anchor="t" bIns="45700" lIns="0" spcFirstLastPara="1" rIns="91425" wrap="square" tIns="45700">
            <a:spAutoFit/>
          </a:bodyPr>
          <a:lstStyle/>
          <a:p>
            <a:pPr indent="0" lvl="1" marL="457200" marR="0" rtl="0" algn="l">
              <a:spcBef>
                <a:spcPts val="0"/>
              </a:spcBef>
              <a:spcAft>
                <a:spcPts val="0"/>
              </a:spcAft>
              <a:buNone/>
            </a:pPr>
            <a:r>
              <a:rPr b="0" i="0" lang="en-US" sz="1300" u="none" cap="none" strike="noStrike">
                <a:solidFill>
                  <a:schemeClr val="dk1"/>
                </a:solidFill>
                <a:latin typeface="Arial"/>
                <a:ea typeface="Arial"/>
                <a:cs typeface="Arial"/>
                <a:sym typeface="Arial"/>
              </a:rPr>
              <a:t>Teachers provide research-based instructional teaching and learning strategies and supports for students with disabilities.</a:t>
            </a:r>
            <a:endParaRPr/>
          </a:p>
        </p:txBody>
      </p:sp>
      <p:sp>
        <p:nvSpPr>
          <p:cNvPr id="124" name="Google Shape;124;p16"/>
          <p:cNvSpPr txBox="1"/>
          <p:nvPr/>
        </p:nvSpPr>
        <p:spPr>
          <a:xfrm>
            <a:off x="5154594" y="4561273"/>
            <a:ext cx="5980354" cy="495520"/>
          </a:xfrm>
          <a:prstGeom prst="rect">
            <a:avLst/>
          </a:prstGeom>
          <a:solidFill>
            <a:schemeClr val="lt1"/>
          </a:solidFill>
          <a:ln cap="flat" cmpd="sng" w="28575">
            <a:solidFill>
              <a:schemeClr val="dk1"/>
            </a:solidFill>
            <a:prstDash val="solid"/>
            <a:round/>
            <a:headEnd len="sm" w="sm" type="none"/>
            <a:tailEnd len="sm" w="sm" type="none"/>
          </a:ln>
        </p:spPr>
        <p:txBody>
          <a:bodyPr anchorCtr="0" anchor="t" bIns="146300" lIns="0" spcFirstLastPara="1" rIns="91425" wrap="square" tIns="146300">
            <a:spAutoFit/>
          </a:bodyPr>
          <a:lstStyle/>
          <a:p>
            <a:pPr indent="0" lvl="1" marL="457200" marR="0" rtl="0" algn="l">
              <a:spcBef>
                <a:spcPts val="0"/>
              </a:spcBef>
              <a:spcAft>
                <a:spcPts val="0"/>
              </a:spcAft>
              <a:buNone/>
            </a:pPr>
            <a:r>
              <a:rPr b="0" i="0" lang="en-US" sz="1300" u="none" cap="none" strike="noStrike">
                <a:solidFill>
                  <a:schemeClr val="dk1"/>
                </a:solidFill>
                <a:latin typeface="Arial"/>
                <a:ea typeface="Arial"/>
                <a:cs typeface="Arial"/>
                <a:sym typeface="Arial"/>
              </a:rPr>
              <a:t>Schools provide multi-tiered system of behavioral and academic support.</a:t>
            </a:r>
            <a:endParaRPr/>
          </a:p>
        </p:txBody>
      </p:sp>
      <p:sp>
        <p:nvSpPr>
          <p:cNvPr id="125" name="Google Shape;125;p16"/>
          <p:cNvSpPr txBox="1"/>
          <p:nvPr/>
        </p:nvSpPr>
        <p:spPr>
          <a:xfrm>
            <a:off x="4829129" y="5256063"/>
            <a:ext cx="6305817" cy="495520"/>
          </a:xfrm>
          <a:prstGeom prst="rect">
            <a:avLst/>
          </a:prstGeom>
          <a:solidFill>
            <a:schemeClr val="lt1"/>
          </a:solidFill>
          <a:ln cap="flat" cmpd="sng" w="28575">
            <a:solidFill>
              <a:schemeClr val="dk1"/>
            </a:solidFill>
            <a:prstDash val="solid"/>
            <a:round/>
            <a:headEnd len="sm" w="sm" type="none"/>
            <a:tailEnd len="sm" w="sm" type="none"/>
          </a:ln>
        </p:spPr>
        <p:txBody>
          <a:bodyPr anchorCtr="0" anchor="t" bIns="146300" lIns="0" spcFirstLastPara="1" rIns="91425" wrap="square" tIns="146300">
            <a:spAutoFit/>
          </a:bodyPr>
          <a:lstStyle/>
          <a:p>
            <a:pPr indent="0" lvl="1" marL="457200" marR="0" rtl="0" algn="l">
              <a:spcBef>
                <a:spcPts val="0"/>
              </a:spcBef>
              <a:spcAft>
                <a:spcPts val="0"/>
              </a:spcAft>
              <a:buNone/>
            </a:pPr>
            <a:r>
              <a:rPr b="0" i="0" lang="en-US" sz="1300" u="none" cap="none" strike="noStrike">
                <a:solidFill>
                  <a:schemeClr val="dk1"/>
                </a:solidFill>
                <a:latin typeface="Arial"/>
                <a:ea typeface="Arial"/>
                <a:cs typeface="Arial"/>
                <a:sym typeface="Arial"/>
              </a:rPr>
              <a:t>Schools provide high-quality inclusive programs and activities.</a:t>
            </a:r>
            <a:endParaRPr/>
          </a:p>
        </p:txBody>
      </p:sp>
      <p:sp>
        <p:nvSpPr>
          <p:cNvPr id="126" name="Google Shape;126;p16"/>
          <p:cNvSpPr txBox="1"/>
          <p:nvPr/>
        </p:nvSpPr>
        <p:spPr>
          <a:xfrm>
            <a:off x="4479838" y="5983238"/>
            <a:ext cx="6645362" cy="492443"/>
          </a:xfrm>
          <a:prstGeom prst="rect">
            <a:avLst/>
          </a:prstGeom>
          <a:solidFill>
            <a:schemeClr val="lt1"/>
          </a:solidFill>
          <a:ln cap="flat" cmpd="sng" w="28575">
            <a:solidFill>
              <a:schemeClr val="dk1"/>
            </a:solidFill>
            <a:prstDash val="solid"/>
            <a:round/>
            <a:headEnd len="sm" w="sm" type="none"/>
            <a:tailEnd len="sm" w="sm" type="none"/>
          </a:ln>
        </p:spPr>
        <p:txBody>
          <a:bodyPr anchorCtr="0" anchor="t" bIns="45700" lIns="0" spcFirstLastPara="1" rIns="91425" wrap="square" tIns="45700">
            <a:spAutoFit/>
          </a:bodyPr>
          <a:lstStyle/>
          <a:p>
            <a:pPr indent="0" lvl="1" marL="457200" marR="0" rtl="0" algn="l">
              <a:spcBef>
                <a:spcPts val="0"/>
              </a:spcBef>
              <a:spcAft>
                <a:spcPts val="0"/>
              </a:spcAft>
              <a:buNone/>
            </a:pPr>
            <a:r>
              <a:rPr b="0" i="0" lang="en-US" sz="1300" u="none" cap="none" strike="noStrike">
                <a:solidFill>
                  <a:schemeClr val="dk1"/>
                </a:solidFill>
                <a:latin typeface="Arial"/>
                <a:ea typeface="Arial"/>
                <a:cs typeface="Arial"/>
                <a:sym typeface="Arial"/>
              </a:rPr>
              <a:t>Schools provide and appropriate instruction for students with disabilities in career development and opportunities to participate in work-based learning</a:t>
            </a:r>
            <a:endParaRPr/>
          </a:p>
        </p:txBody>
      </p:sp>
      <p:grpSp>
        <p:nvGrpSpPr>
          <p:cNvPr descr="List of numbers to help identify the order of the associated text" id="127" name="Google Shape;127;p16"/>
          <p:cNvGrpSpPr/>
          <p:nvPr/>
        </p:nvGrpSpPr>
        <p:grpSpPr>
          <a:xfrm>
            <a:off x="4230854" y="1797607"/>
            <a:ext cx="1291892" cy="4713900"/>
            <a:chOff x="3678825" y="1300600"/>
            <a:chExt cx="1436650" cy="5242100"/>
          </a:xfrm>
        </p:grpSpPr>
        <p:sp>
          <p:nvSpPr>
            <p:cNvPr id="128" name="Google Shape;128;p16"/>
            <p:cNvSpPr/>
            <p:nvPr/>
          </p:nvSpPr>
          <p:spPr>
            <a:xfrm>
              <a:off x="3678825" y="1300600"/>
              <a:ext cx="613200" cy="6273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2200"/>
                <a:buFont typeface="Arial"/>
                <a:buNone/>
              </a:pPr>
              <a:r>
                <a:rPr b="1" i="0" lang="en-US" sz="2200" u="none" cap="none" strike="noStrike">
                  <a:solidFill>
                    <a:schemeClr val="dk1"/>
                  </a:solidFill>
                  <a:latin typeface="Arial"/>
                  <a:ea typeface="Arial"/>
                  <a:cs typeface="Arial"/>
                  <a:sym typeface="Arial"/>
                </a:rPr>
                <a:t>1</a:t>
              </a:r>
              <a:endParaRPr b="1" i="0" sz="2200" u="none" cap="none" strike="noStrike">
                <a:solidFill>
                  <a:schemeClr val="dk1"/>
                </a:solidFill>
                <a:latin typeface="Arial"/>
                <a:ea typeface="Arial"/>
                <a:cs typeface="Arial"/>
                <a:sym typeface="Arial"/>
              </a:endParaRPr>
            </a:p>
          </p:txBody>
        </p:sp>
        <p:sp>
          <p:nvSpPr>
            <p:cNvPr id="129" name="Google Shape;129;p16"/>
            <p:cNvSpPr/>
            <p:nvPr/>
          </p:nvSpPr>
          <p:spPr>
            <a:xfrm>
              <a:off x="4136025" y="2062950"/>
              <a:ext cx="613200" cy="6273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2200"/>
                <a:buFont typeface="Arial"/>
                <a:buNone/>
              </a:pPr>
              <a:r>
                <a:rPr b="1" i="0" lang="en-US" sz="2200" u="none" cap="none" strike="noStrike">
                  <a:solidFill>
                    <a:schemeClr val="dk1"/>
                  </a:solidFill>
                  <a:latin typeface="Arial"/>
                  <a:ea typeface="Arial"/>
                  <a:cs typeface="Arial"/>
                  <a:sym typeface="Arial"/>
                </a:rPr>
                <a:t>2</a:t>
              </a:r>
              <a:endParaRPr b="1" i="0" sz="2200" u="none" cap="none" strike="noStrike">
                <a:solidFill>
                  <a:schemeClr val="dk1"/>
                </a:solidFill>
                <a:latin typeface="Arial"/>
                <a:ea typeface="Arial"/>
                <a:cs typeface="Arial"/>
                <a:sym typeface="Arial"/>
              </a:endParaRPr>
            </a:p>
          </p:txBody>
        </p:sp>
        <p:sp>
          <p:nvSpPr>
            <p:cNvPr id="130" name="Google Shape;130;p16"/>
            <p:cNvSpPr/>
            <p:nvPr/>
          </p:nvSpPr>
          <p:spPr>
            <a:xfrm>
              <a:off x="4337702" y="2845620"/>
              <a:ext cx="674400" cy="627301"/>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2200"/>
                <a:buFont typeface="Arial"/>
                <a:buNone/>
              </a:pPr>
              <a:r>
                <a:rPr b="1" i="0" lang="en-US" sz="2200" u="none" cap="none" strike="noStrike">
                  <a:solidFill>
                    <a:schemeClr val="dk1"/>
                  </a:solidFill>
                  <a:latin typeface="Arial"/>
                  <a:ea typeface="Arial"/>
                  <a:cs typeface="Arial"/>
                  <a:sym typeface="Arial"/>
                </a:rPr>
                <a:t>3</a:t>
              </a:r>
              <a:endParaRPr b="1" i="0" sz="2200" u="none" cap="none" strike="noStrike">
                <a:solidFill>
                  <a:schemeClr val="dk1"/>
                </a:solidFill>
                <a:latin typeface="Arial"/>
                <a:ea typeface="Arial"/>
                <a:cs typeface="Arial"/>
                <a:sym typeface="Arial"/>
              </a:endParaRPr>
            </a:p>
          </p:txBody>
        </p:sp>
        <p:sp>
          <p:nvSpPr>
            <p:cNvPr id="131" name="Google Shape;131;p16"/>
            <p:cNvSpPr/>
            <p:nvPr/>
          </p:nvSpPr>
          <p:spPr>
            <a:xfrm>
              <a:off x="4441075" y="3596150"/>
              <a:ext cx="674400" cy="6273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2200"/>
                <a:buFont typeface="Arial"/>
                <a:buNone/>
              </a:pPr>
              <a:r>
                <a:rPr b="1" i="0" lang="en-US" sz="2200" u="none" cap="none" strike="noStrike">
                  <a:solidFill>
                    <a:schemeClr val="dk1"/>
                  </a:solidFill>
                  <a:latin typeface="Arial"/>
                  <a:ea typeface="Arial"/>
                  <a:cs typeface="Arial"/>
                  <a:sym typeface="Arial"/>
                </a:rPr>
                <a:t>4</a:t>
              </a:r>
              <a:endParaRPr b="1" i="0" sz="2200" u="none" cap="none" strike="noStrike">
                <a:solidFill>
                  <a:schemeClr val="dk1"/>
                </a:solidFill>
                <a:latin typeface="Arial"/>
                <a:ea typeface="Arial"/>
                <a:cs typeface="Arial"/>
                <a:sym typeface="Arial"/>
              </a:endParaRPr>
            </a:p>
          </p:txBody>
        </p:sp>
        <p:sp>
          <p:nvSpPr>
            <p:cNvPr id="132" name="Google Shape;132;p16"/>
            <p:cNvSpPr/>
            <p:nvPr/>
          </p:nvSpPr>
          <p:spPr>
            <a:xfrm>
              <a:off x="4358875" y="4337208"/>
              <a:ext cx="674400" cy="627301"/>
            </a:xfrm>
            <a:prstGeom prst="ellipse">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chemeClr val="lt1"/>
                </a:buClr>
                <a:buSzPts val="2200"/>
                <a:buFont typeface="Arial"/>
                <a:buNone/>
              </a:pPr>
              <a:r>
                <a:rPr b="1" i="0" lang="en-US" sz="2200" u="none" cap="none" strike="noStrike">
                  <a:solidFill>
                    <a:schemeClr val="lt1"/>
                  </a:solidFill>
                  <a:latin typeface="Arial"/>
                  <a:ea typeface="Arial"/>
                  <a:cs typeface="Arial"/>
                  <a:sym typeface="Arial"/>
                </a:rPr>
                <a:t>5</a:t>
              </a:r>
              <a:endParaRPr b="1" i="0" sz="2200" u="none" cap="none" strike="noStrike">
                <a:solidFill>
                  <a:schemeClr val="lt1"/>
                </a:solidFill>
                <a:latin typeface="Arial"/>
                <a:ea typeface="Arial"/>
                <a:cs typeface="Arial"/>
                <a:sym typeface="Arial"/>
              </a:endParaRPr>
            </a:p>
          </p:txBody>
        </p:sp>
        <p:sp>
          <p:nvSpPr>
            <p:cNvPr id="133" name="Google Shape;133;p16"/>
            <p:cNvSpPr/>
            <p:nvPr/>
          </p:nvSpPr>
          <p:spPr>
            <a:xfrm>
              <a:off x="4136025" y="5108059"/>
              <a:ext cx="613199" cy="627301"/>
            </a:xfrm>
            <a:prstGeom prst="ellipse">
              <a:avLst/>
            </a:prstGeom>
            <a:solidFill>
              <a:srgbClr val="99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chemeClr val="lt1"/>
                </a:buClr>
                <a:buSzPts val="2200"/>
                <a:buFont typeface="Arial"/>
                <a:buNone/>
              </a:pPr>
              <a:r>
                <a:rPr b="1" i="0" lang="en-US" sz="2200" u="none" cap="none" strike="noStrike">
                  <a:solidFill>
                    <a:schemeClr val="lt1"/>
                  </a:solidFill>
                  <a:latin typeface="Arial"/>
                  <a:ea typeface="Arial"/>
                  <a:cs typeface="Arial"/>
                  <a:sym typeface="Arial"/>
                </a:rPr>
                <a:t>6</a:t>
              </a:r>
              <a:endParaRPr b="1" i="0" sz="2200" u="none" cap="none" strike="noStrike">
                <a:solidFill>
                  <a:schemeClr val="lt1"/>
                </a:solidFill>
                <a:latin typeface="Arial"/>
                <a:ea typeface="Arial"/>
                <a:cs typeface="Arial"/>
                <a:sym typeface="Arial"/>
              </a:endParaRPr>
            </a:p>
          </p:txBody>
        </p:sp>
        <p:sp>
          <p:nvSpPr>
            <p:cNvPr id="134" name="Google Shape;134;p16"/>
            <p:cNvSpPr/>
            <p:nvPr/>
          </p:nvSpPr>
          <p:spPr>
            <a:xfrm>
              <a:off x="3678825" y="5915400"/>
              <a:ext cx="613200" cy="627300"/>
            </a:xfrm>
            <a:prstGeom prst="ellipse">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2200"/>
                <a:buFont typeface="Arial"/>
                <a:buNone/>
              </a:pPr>
              <a:r>
                <a:rPr b="1" i="0" lang="en-US" sz="2200" u="none" cap="none" strike="noStrike">
                  <a:solidFill>
                    <a:schemeClr val="dk1"/>
                  </a:solidFill>
                  <a:latin typeface="Arial"/>
                  <a:ea typeface="Arial"/>
                  <a:cs typeface="Arial"/>
                  <a:sym typeface="Arial"/>
                </a:rPr>
                <a:t>7</a:t>
              </a:r>
              <a:endParaRPr b="1" i="0" sz="2200" u="none" cap="none" strike="noStrike">
                <a:solidFill>
                  <a:schemeClr val="dk1"/>
                </a:solidFill>
                <a:latin typeface="Arial"/>
                <a:ea typeface="Arial"/>
                <a:cs typeface="Arial"/>
                <a:sym typeface="Arial"/>
              </a:endParaRPr>
            </a:p>
          </p:txBody>
        </p:sp>
      </p:grpSp>
      <p:sp>
        <p:nvSpPr>
          <p:cNvPr descr="Star icon" id="135" name="Google Shape;135;p16"/>
          <p:cNvSpPr/>
          <p:nvPr/>
        </p:nvSpPr>
        <p:spPr>
          <a:xfrm>
            <a:off x="11320670" y="2528413"/>
            <a:ext cx="381000" cy="381000"/>
          </a:xfrm>
          <a:prstGeom prst="star5">
            <a:avLst>
              <a:gd fmla="val 19098" name="adj"/>
              <a:gd fmla="val 105146" name="hf"/>
              <a:gd fmla="val 110557" name="vf"/>
            </a:avLst>
          </a:prstGeom>
          <a:solidFill>
            <a:srgbClr val="C00000"/>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C00000"/>
              </a:solidFill>
              <a:latin typeface="Arial"/>
              <a:ea typeface="Arial"/>
              <a:cs typeface="Arial"/>
              <a:sym typeface="Arial"/>
            </a:endParaRPr>
          </a:p>
        </p:txBody>
      </p:sp>
      <p:sp>
        <p:nvSpPr>
          <p:cNvPr descr="Star icon" id="136" name="Google Shape;136;p16"/>
          <p:cNvSpPr/>
          <p:nvPr/>
        </p:nvSpPr>
        <p:spPr>
          <a:xfrm>
            <a:off x="11320670" y="3948587"/>
            <a:ext cx="381000" cy="381000"/>
          </a:xfrm>
          <a:prstGeom prst="star5">
            <a:avLst>
              <a:gd fmla="val 19098" name="adj"/>
              <a:gd fmla="val 105146" name="hf"/>
              <a:gd fmla="val 110557" name="vf"/>
            </a:avLst>
          </a:prstGeom>
          <a:solidFill>
            <a:srgbClr val="C00000"/>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C00000"/>
              </a:solidFill>
              <a:latin typeface="Arial"/>
              <a:ea typeface="Arial"/>
              <a:cs typeface="Arial"/>
              <a:sym typeface="Arial"/>
            </a:endParaRPr>
          </a:p>
        </p:txBody>
      </p:sp>
      <p:sp>
        <p:nvSpPr>
          <p:cNvPr descr="Star icon" id="137" name="Google Shape;137;p16"/>
          <p:cNvSpPr/>
          <p:nvPr/>
        </p:nvSpPr>
        <p:spPr>
          <a:xfrm>
            <a:off x="11320670" y="5312968"/>
            <a:ext cx="381000" cy="381000"/>
          </a:xfrm>
          <a:prstGeom prst="star5">
            <a:avLst>
              <a:gd fmla="val 19098" name="adj"/>
              <a:gd fmla="val 105146" name="hf"/>
              <a:gd fmla="val 110557" name="vf"/>
            </a:avLst>
          </a:prstGeom>
          <a:solidFill>
            <a:srgbClr val="C00000"/>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C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52"/>
          <p:cNvSpPr txBox="1"/>
          <p:nvPr>
            <p:ph type="title"/>
          </p:nvPr>
        </p:nvSpPr>
        <p:spPr>
          <a:xfrm>
            <a:off x="533400" y="762000"/>
            <a:ext cx="10210800" cy="4534273"/>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lt1"/>
              </a:buClr>
              <a:buSzPts val="2600"/>
              <a:buFont typeface="Arial"/>
              <a:buNone/>
            </a:pPr>
            <a:r>
              <a:rPr lang="en-US" sz="2600"/>
              <a:t>“I have come to a frightening conclusion.  I am the decisive element in the classroom.  It is my personal approach that creates the climate.</a:t>
            </a:r>
            <a:br>
              <a:rPr lang="en-US" sz="2600"/>
            </a:br>
            <a:br>
              <a:rPr lang="en-US" sz="2600"/>
            </a:br>
            <a:r>
              <a:rPr lang="en-US" sz="2600"/>
              <a:t>It is my daily mood that makes the weather.  As a teacher I possess </a:t>
            </a:r>
            <a:br>
              <a:rPr lang="en-US" sz="2600"/>
            </a:br>
            <a:r>
              <a:rPr lang="en-US" sz="2600"/>
              <a:t>a tremendous power to make a child’s life miserable or joyous.</a:t>
            </a:r>
            <a:br>
              <a:rPr lang="en-US" sz="2600"/>
            </a:br>
            <a:br>
              <a:rPr lang="en-US" sz="2600"/>
            </a:br>
            <a:r>
              <a:rPr lang="en-US" sz="2600"/>
              <a:t>I can be a tool of torture or an instrument of inspiration. </a:t>
            </a:r>
            <a:br>
              <a:rPr lang="en-US" sz="2600"/>
            </a:br>
            <a:r>
              <a:rPr lang="en-US" sz="2600"/>
              <a:t>I can humiliate or humor, hurt or heal. </a:t>
            </a:r>
            <a:br>
              <a:rPr lang="en-US" sz="2600"/>
            </a:br>
            <a:br>
              <a:rPr lang="en-US" sz="2600"/>
            </a:br>
            <a:r>
              <a:rPr lang="en-US" sz="2600"/>
              <a:t>In all situations it is my response that decides whether a </a:t>
            </a:r>
            <a:br>
              <a:rPr lang="en-US" sz="2600"/>
            </a:br>
            <a:r>
              <a:rPr lang="en-US" sz="2600"/>
              <a:t>crisis will be escalated or de-escalated, and a child humanized </a:t>
            </a:r>
            <a:br>
              <a:rPr lang="en-US" sz="2600"/>
            </a:br>
            <a:r>
              <a:rPr lang="en-US" sz="2600"/>
              <a:t>or de-humanized.”</a:t>
            </a:r>
            <a:endParaRPr/>
          </a:p>
        </p:txBody>
      </p:sp>
      <p:sp>
        <p:nvSpPr>
          <p:cNvPr id="451" name="Google Shape;451;p52"/>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US"/>
              <a:t>‹#›</a:t>
            </a:fld>
            <a:endParaRPr/>
          </a:p>
        </p:txBody>
      </p:sp>
      <p:sp>
        <p:nvSpPr>
          <p:cNvPr id="452" name="Google Shape;452;p52"/>
          <p:cNvSpPr txBox="1"/>
          <p:nvPr>
            <p:ph idx="1" type="body"/>
          </p:nvPr>
        </p:nvSpPr>
        <p:spPr>
          <a:xfrm>
            <a:off x="1371600" y="5486400"/>
            <a:ext cx="8001000" cy="533400"/>
          </a:xfrm>
          <a:prstGeom prst="rect">
            <a:avLst/>
          </a:prstGeom>
          <a:noFill/>
          <a:ln>
            <a:noFill/>
          </a:ln>
        </p:spPr>
        <p:txBody>
          <a:bodyPr anchorCtr="0" anchor="t" bIns="45700" lIns="45700" spcFirstLastPara="1" rIns="45700" wrap="square" tIns="45700">
            <a:normAutofit/>
          </a:bodyPr>
          <a:lstStyle/>
          <a:p>
            <a:pPr indent="0" lvl="0" marL="0" rtl="0" algn="r">
              <a:lnSpc>
                <a:spcPct val="100000"/>
              </a:lnSpc>
              <a:spcBef>
                <a:spcPts val="0"/>
              </a:spcBef>
              <a:spcAft>
                <a:spcPts val="0"/>
              </a:spcAft>
              <a:buSzPts val="1800"/>
              <a:buNone/>
            </a:pPr>
            <a:r>
              <a:rPr lang="en-US" sz="1800"/>
              <a:t>— Dr. Haim G. Ginott</a:t>
            </a:r>
            <a:endParaRPr sz="18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53"/>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4000"/>
              <a:buFont typeface="Arial"/>
              <a:buNone/>
            </a:pPr>
            <a:r>
              <a:rPr lang="en-US"/>
              <a:t>Commitment</a:t>
            </a:r>
            <a:endParaRPr/>
          </a:p>
        </p:txBody>
      </p:sp>
      <p:sp>
        <p:nvSpPr>
          <p:cNvPr id="459" name="Google Shape;459;p53"/>
          <p:cNvSpPr txBox="1"/>
          <p:nvPr>
            <p:ph idx="1" type="body"/>
          </p:nvPr>
        </p:nvSpPr>
        <p:spPr>
          <a:xfrm>
            <a:off x="533400" y="1676400"/>
            <a:ext cx="11125200" cy="492443"/>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3200"/>
              <a:buNone/>
            </a:pPr>
            <a:r>
              <a:rPr lang="en-US"/>
              <a:t> As the “weather maker” in the classroom:</a:t>
            </a:r>
            <a:endParaRPr/>
          </a:p>
        </p:txBody>
      </p:sp>
      <p:sp>
        <p:nvSpPr>
          <p:cNvPr id="460" name="Google Shape;460;p53"/>
          <p:cNvSpPr txBox="1"/>
          <p:nvPr>
            <p:ph idx="2" type="body"/>
          </p:nvPr>
        </p:nvSpPr>
        <p:spPr>
          <a:xfrm>
            <a:off x="533400" y="2514599"/>
            <a:ext cx="6858000" cy="4343401"/>
          </a:xfrm>
          <a:prstGeom prst="rect">
            <a:avLst/>
          </a:prstGeom>
          <a:noFill/>
          <a:ln>
            <a:noFill/>
          </a:ln>
        </p:spPr>
        <p:txBody>
          <a:bodyPr anchorCtr="0" anchor="t" bIns="0" lIns="0" spcFirstLastPara="1" rIns="0" wrap="square" tIns="0">
            <a:normAutofit/>
          </a:bodyPr>
          <a:lstStyle/>
          <a:p>
            <a:pPr indent="-228600" lvl="0" marL="228600" rtl="0" algn="l">
              <a:lnSpc>
                <a:spcPct val="100000"/>
              </a:lnSpc>
              <a:spcBef>
                <a:spcPts val="0"/>
              </a:spcBef>
              <a:spcAft>
                <a:spcPts val="0"/>
              </a:spcAft>
              <a:buSzPts val="2800"/>
              <a:buChar char="▪"/>
            </a:pPr>
            <a:r>
              <a:rPr lang="en-US"/>
              <a:t>What strategies will you use to build and sustain positive relationships in your classroom?</a:t>
            </a:r>
            <a:endParaRPr/>
          </a:p>
          <a:p>
            <a:pPr indent="-228600" lvl="0" marL="228600" rtl="0" algn="l">
              <a:lnSpc>
                <a:spcPct val="100000"/>
              </a:lnSpc>
              <a:spcBef>
                <a:spcPts val="1200"/>
              </a:spcBef>
              <a:spcAft>
                <a:spcPts val="0"/>
              </a:spcAft>
              <a:buSzPts val="2800"/>
              <a:buChar char="▪"/>
            </a:pPr>
            <a:r>
              <a:rPr lang="en-US"/>
              <a:t>Regardless of where you are in the school year, we challenge you to set a reminder 1-2 months from now as a check in point for your commitment.</a:t>
            </a:r>
            <a:endParaRPr/>
          </a:p>
        </p:txBody>
      </p:sp>
      <p:pic>
        <p:nvPicPr>
          <p:cNvPr descr="Example of a chart to represent how to fine-tune your virtual or blended learning community" id="461" name="Google Shape;461;p53"/>
          <p:cNvPicPr preferRelativeResize="0"/>
          <p:nvPr/>
        </p:nvPicPr>
        <p:blipFill rotWithShape="1">
          <a:blip r:embed="rId3">
            <a:alphaModFix/>
          </a:blip>
          <a:srcRect b="0" l="0" r="0" t="0"/>
          <a:stretch/>
        </p:blipFill>
        <p:spPr>
          <a:xfrm>
            <a:off x="7923000" y="2528675"/>
            <a:ext cx="3735600" cy="1800650"/>
          </a:xfrm>
          <a:prstGeom prst="rect">
            <a:avLst/>
          </a:prstGeom>
          <a:noFill/>
          <a:ln cap="flat" cmpd="sng" w="19050">
            <a:solidFill>
              <a:schemeClr val="dk2"/>
            </a:solidFill>
            <a:prstDash val="solid"/>
            <a:round/>
            <a:headEnd len="sm" w="sm" type="none"/>
            <a:tailEnd len="sm" w="sm" type="none"/>
          </a:ln>
        </p:spPr>
      </p:pic>
      <p:sp>
        <p:nvSpPr>
          <p:cNvPr id="462" name="Google Shape;462;p53"/>
          <p:cNvSpPr txBox="1"/>
          <p:nvPr/>
        </p:nvSpPr>
        <p:spPr>
          <a:xfrm>
            <a:off x="7913061" y="4509875"/>
            <a:ext cx="3735600" cy="969600"/>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Clr>
                <a:srgbClr val="2379B8"/>
              </a:buClr>
              <a:buSzPts val="1700"/>
              <a:buFont typeface="Arial"/>
              <a:buNone/>
            </a:pPr>
            <a:r>
              <a:rPr lang="en-US" sz="1700">
                <a:solidFill>
                  <a:srgbClr val="2379B8"/>
                </a:solidFill>
                <a:latin typeface="Arial"/>
                <a:ea typeface="Arial"/>
                <a:cs typeface="Arial"/>
                <a:sym typeface="Arial"/>
              </a:rPr>
              <a:t>Go to your Fine-tuning Planning Chart and complete the norms section</a:t>
            </a:r>
            <a:endParaRPr sz="1700">
              <a:solidFill>
                <a:srgbClr val="2379B8"/>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54"/>
          <p:cNvSpPr txBox="1"/>
          <p:nvPr>
            <p:ph type="title"/>
          </p:nvPr>
        </p:nvSpPr>
        <p:spPr>
          <a:xfrm>
            <a:off x="2209800" y="3886200"/>
            <a:ext cx="7010400" cy="5539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4000"/>
              <a:buFont typeface="Arial"/>
              <a:buNone/>
            </a:pPr>
            <a:r>
              <a:rPr lang="en-US"/>
              <a:t>Thank you!!</a:t>
            </a:r>
            <a:endParaRPr/>
          </a:p>
        </p:txBody>
      </p:sp>
      <p:sp>
        <p:nvSpPr>
          <p:cNvPr id="469" name="Google Shape;469;p54"/>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US"/>
              <a:t>‹#›</a:t>
            </a:fld>
            <a:endParaRPr/>
          </a:p>
        </p:txBody>
      </p:sp>
      <p:sp>
        <p:nvSpPr>
          <p:cNvPr id="470" name="Google Shape;470;p54"/>
          <p:cNvSpPr txBox="1"/>
          <p:nvPr/>
        </p:nvSpPr>
        <p:spPr>
          <a:xfrm>
            <a:off x="2209800" y="5715000"/>
            <a:ext cx="7335837" cy="36933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2000"/>
              <a:buFont typeface="Arial"/>
              <a:buNone/>
            </a:pPr>
            <a:r>
              <a:rPr lang="en-US" sz="2000">
                <a:solidFill>
                  <a:schemeClr val="dk1"/>
                </a:solidFill>
                <a:latin typeface="Arial"/>
                <a:ea typeface="Arial"/>
                <a:cs typeface="Arial"/>
                <a:sym typeface="Arial"/>
              </a:rPr>
              <a:t>For more learning, join us for part 3!</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7"/>
          <p:cNvSpPr txBox="1"/>
          <p:nvPr>
            <p:ph type="title"/>
          </p:nvPr>
        </p:nvSpPr>
        <p:spPr>
          <a:xfrm>
            <a:off x="990600" y="2527852"/>
            <a:ext cx="8001000" cy="6647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4800"/>
              <a:buFont typeface="Arial"/>
              <a:buNone/>
            </a:pPr>
            <a:r>
              <a:rPr lang="en-US"/>
              <a:t>Session Norms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8"/>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2800"/>
              <a:buFont typeface="Arial"/>
              <a:buNone/>
            </a:pPr>
            <a:r>
              <a:rPr lang="en-US" sz="2800"/>
              <a:t>What do I need to fine-tune when it comes to building positive relationships?</a:t>
            </a:r>
            <a:endParaRPr/>
          </a:p>
        </p:txBody>
      </p:sp>
      <p:sp>
        <p:nvSpPr>
          <p:cNvPr id="150" name="Google Shape;150;p18"/>
          <p:cNvSpPr txBox="1"/>
          <p:nvPr>
            <p:ph idx="1" type="body"/>
          </p:nvPr>
        </p:nvSpPr>
        <p:spPr>
          <a:xfrm>
            <a:off x="533400" y="1676400"/>
            <a:ext cx="6629400" cy="7620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2400"/>
              <a:buNone/>
            </a:pPr>
            <a:r>
              <a:rPr lang="en-US" sz="2400"/>
              <a:t>When you see an image of this chart on a slide, it is time to use it!</a:t>
            </a:r>
            <a:endParaRPr/>
          </a:p>
        </p:txBody>
      </p:sp>
      <p:pic>
        <p:nvPicPr>
          <p:cNvPr descr="Example of a chart to represent how to fine-tune your virtual or blended learning community" id="151" name="Google Shape;151;p18"/>
          <p:cNvPicPr preferRelativeResize="0"/>
          <p:nvPr/>
        </p:nvPicPr>
        <p:blipFill rotWithShape="1">
          <a:blip r:embed="rId3">
            <a:alphaModFix/>
          </a:blip>
          <a:srcRect b="0" l="0" r="0" t="0"/>
          <a:stretch/>
        </p:blipFill>
        <p:spPr>
          <a:xfrm>
            <a:off x="533400" y="2749976"/>
            <a:ext cx="6927552" cy="3339250"/>
          </a:xfrm>
          <a:prstGeom prst="rect">
            <a:avLst/>
          </a:prstGeom>
          <a:noFill/>
          <a:ln cap="flat" cmpd="sng" w="19050">
            <a:solidFill>
              <a:schemeClr val="dk2"/>
            </a:solidFill>
            <a:prstDash val="solid"/>
            <a:round/>
            <a:headEnd len="sm" w="sm" type="none"/>
            <a:tailEnd len="sm" w="sm" type="none"/>
          </a:ln>
        </p:spPr>
      </p:pic>
      <p:sp>
        <p:nvSpPr>
          <p:cNvPr id="152" name="Google Shape;152;p18"/>
          <p:cNvSpPr txBox="1"/>
          <p:nvPr>
            <p:ph idx="2" type="body"/>
          </p:nvPr>
        </p:nvSpPr>
        <p:spPr>
          <a:xfrm>
            <a:off x="8077200" y="2733411"/>
            <a:ext cx="3733800" cy="1676401"/>
          </a:xfrm>
          <a:prstGeom prst="rect">
            <a:avLst/>
          </a:prstGeom>
          <a:noFill/>
          <a:ln>
            <a:noFill/>
          </a:ln>
        </p:spPr>
        <p:txBody>
          <a:bodyPr anchorCtr="0" anchor="t" bIns="0" lIns="0" spcFirstLastPara="1" rIns="0" wrap="square" tIns="0">
            <a:normAutofit fontScale="70000" lnSpcReduction="20000"/>
          </a:bodyPr>
          <a:lstStyle/>
          <a:p>
            <a:pPr indent="0" lvl="0" marL="0" rtl="0" algn="l">
              <a:lnSpc>
                <a:spcPct val="100000"/>
              </a:lnSpc>
              <a:spcBef>
                <a:spcPts val="0"/>
              </a:spcBef>
              <a:spcAft>
                <a:spcPts val="0"/>
              </a:spcAft>
              <a:buSzPct val="100000"/>
              <a:buNone/>
            </a:pPr>
            <a:r>
              <a:rPr lang="en-US"/>
              <a:t>Use the document linked below for your planning. Select the one appropriate for your situation. We will continue to add to this throughout the next couple of sessions. </a:t>
            </a:r>
            <a:endParaRPr/>
          </a:p>
          <a:p>
            <a:pPr indent="-104140" lvl="0" marL="228600" rtl="0" algn="l">
              <a:lnSpc>
                <a:spcPct val="100000"/>
              </a:lnSpc>
              <a:spcBef>
                <a:spcPts val="1200"/>
              </a:spcBef>
              <a:spcAft>
                <a:spcPts val="0"/>
              </a:spcAft>
              <a:buSzPct val="100000"/>
              <a:buNone/>
            </a:pPr>
            <a:r>
              <a:t/>
            </a:r>
            <a:endParaRPr/>
          </a:p>
        </p:txBody>
      </p:sp>
      <p:sp>
        <p:nvSpPr>
          <p:cNvPr id="153" name="Google Shape;153;p18"/>
          <p:cNvSpPr txBox="1"/>
          <p:nvPr/>
        </p:nvSpPr>
        <p:spPr>
          <a:xfrm>
            <a:off x="8077200" y="4409812"/>
            <a:ext cx="3613500" cy="8259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spcBef>
                <a:spcPts val="0"/>
              </a:spcBef>
              <a:spcAft>
                <a:spcPts val="0"/>
              </a:spcAft>
              <a:buClr>
                <a:srgbClr val="2379B8"/>
              </a:buClr>
              <a:buSzPts val="2000"/>
              <a:buFont typeface="Arial"/>
              <a:buNone/>
            </a:pPr>
            <a:r>
              <a:rPr b="0" i="0" lang="en-US" sz="2000" u="sng" cap="none" strike="noStrike">
                <a:solidFill>
                  <a:schemeClr val="hlink"/>
                </a:solidFill>
                <a:latin typeface="Arial"/>
                <a:ea typeface="Arial"/>
                <a:cs typeface="Arial"/>
                <a:sym typeface="Arial"/>
                <a:hlinkClick r:id="rId4"/>
              </a:rPr>
              <a:t>Before school starts planning document.</a:t>
            </a:r>
            <a:endParaRPr b="0" i="0" sz="2000" u="none" cap="none" strike="noStrike">
              <a:solidFill>
                <a:srgbClr val="2379B8"/>
              </a:solidFill>
              <a:latin typeface="Arial"/>
              <a:ea typeface="Arial"/>
              <a:cs typeface="Arial"/>
              <a:sym typeface="Arial"/>
            </a:endParaRPr>
          </a:p>
        </p:txBody>
      </p:sp>
      <p:sp>
        <p:nvSpPr>
          <p:cNvPr id="154" name="Google Shape;154;p18"/>
          <p:cNvSpPr txBox="1"/>
          <p:nvPr/>
        </p:nvSpPr>
        <p:spPr>
          <a:xfrm>
            <a:off x="8077200" y="5508938"/>
            <a:ext cx="3613500" cy="8259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spcBef>
                <a:spcPts val="0"/>
              </a:spcBef>
              <a:spcAft>
                <a:spcPts val="0"/>
              </a:spcAft>
              <a:buClr>
                <a:srgbClr val="4EA848"/>
              </a:buClr>
              <a:buSzPts val="2000"/>
              <a:buFont typeface="Arial"/>
              <a:buNone/>
            </a:pPr>
            <a:r>
              <a:rPr b="0" i="0" lang="en-US" sz="2000" u="sng" cap="none" strike="noStrike">
                <a:solidFill>
                  <a:schemeClr val="hlink"/>
                </a:solidFill>
                <a:latin typeface="Arial"/>
                <a:ea typeface="Arial"/>
                <a:cs typeface="Arial"/>
                <a:sym typeface="Arial"/>
                <a:hlinkClick r:id="rId5"/>
              </a:rPr>
              <a:t>Mid School Year planning document.</a:t>
            </a:r>
            <a:endParaRPr b="0" i="0" sz="2000" u="none" cap="none" strike="noStrike">
              <a:solidFill>
                <a:srgbClr val="4EA848"/>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9"/>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4000"/>
              <a:buFont typeface="Arial"/>
              <a:buNone/>
            </a:pPr>
            <a:r>
              <a:rPr lang="en-US"/>
              <a:t>Resources Frequently Referenced: </a:t>
            </a:r>
            <a:endParaRPr/>
          </a:p>
        </p:txBody>
      </p:sp>
      <p:pic>
        <p:nvPicPr>
          <p:cNvPr descr="An image of the cover of a book titled: The Distance Learning Playbook" id="161" name="Google Shape;161;p19"/>
          <p:cNvPicPr preferRelativeResize="0"/>
          <p:nvPr/>
        </p:nvPicPr>
        <p:blipFill rotWithShape="1">
          <a:blip r:embed="rId3">
            <a:alphaModFix/>
          </a:blip>
          <a:srcRect b="0" l="0" r="0" t="0"/>
          <a:stretch/>
        </p:blipFill>
        <p:spPr>
          <a:xfrm>
            <a:off x="1676400" y="1981200"/>
            <a:ext cx="1712387" cy="2157604"/>
          </a:xfrm>
          <a:prstGeom prst="rect">
            <a:avLst/>
          </a:prstGeom>
          <a:noFill/>
          <a:ln>
            <a:noFill/>
          </a:ln>
        </p:spPr>
      </p:pic>
      <p:sp>
        <p:nvSpPr>
          <p:cNvPr id="162" name="Google Shape;162;p19"/>
          <p:cNvSpPr txBox="1"/>
          <p:nvPr>
            <p:ph idx="1" type="body"/>
          </p:nvPr>
        </p:nvSpPr>
        <p:spPr>
          <a:xfrm>
            <a:off x="3733800" y="2443659"/>
            <a:ext cx="6172200" cy="6096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3200"/>
              <a:buNone/>
            </a:pPr>
            <a:r>
              <a:rPr lang="en-US"/>
              <a:t>The Distance Learning Playbook</a:t>
            </a:r>
            <a:endParaRPr/>
          </a:p>
        </p:txBody>
      </p:sp>
      <p:sp>
        <p:nvSpPr>
          <p:cNvPr id="163" name="Google Shape;163;p19"/>
          <p:cNvSpPr txBox="1"/>
          <p:nvPr/>
        </p:nvSpPr>
        <p:spPr>
          <a:xfrm>
            <a:off x="3634409" y="2908383"/>
            <a:ext cx="5257800" cy="7026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2100"/>
              </a:spcAft>
              <a:buClr>
                <a:srgbClr val="3A7E36"/>
              </a:buClr>
              <a:buSzPts val="1600"/>
              <a:buFont typeface="Noto Sans Symbols"/>
              <a:buNone/>
            </a:pPr>
            <a:r>
              <a:rPr b="0" i="0" lang="en-US" sz="1600" u="sng" cap="none" strike="noStrike">
                <a:solidFill>
                  <a:schemeClr val="hlink"/>
                </a:solidFill>
                <a:latin typeface="Arial"/>
                <a:ea typeface="Arial"/>
                <a:cs typeface="Arial"/>
                <a:sym typeface="Arial"/>
                <a:hlinkClick r:id="rId4"/>
              </a:rPr>
              <a:t>https://resources.corwin.com/distancelearningplaybook</a:t>
            </a:r>
            <a:r>
              <a:rPr b="0" i="0" lang="en-US" sz="1600" u="none" cap="none" strike="noStrike">
                <a:solidFill>
                  <a:srgbClr val="4EA848"/>
                </a:solidFill>
                <a:latin typeface="Arial"/>
                <a:ea typeface="Arial"/>
                <a:cs typeface="Arial"/>
                <a:sym typeface="Arial"/>
              </a:rPr>
              <a:t> </a:t>
            </a:r>
            <a:endParaRPr/>
          </a:p>
        </p:txBody>
      </p:sp>
      <p:pic>
        <p:nvPicPr>
          <p:cNvPr descr="Non-descript graphic of interlocking shapes in various colors" id="164" name="Google Shape;164;p19"/>
          <p:cNvPicPr preferRelativeResize="0"/>
          <p:nvPr/>
        </p:nvPicPr>
        <p:blipFill rotWithShape="1">
          <a:blip r:embed="rId5">
            <a:alphaModFix/>
          </a:blip>
          <a:srcRect b="0" l="0" r="0" t="0"/>
          <a:stretch/>
        </p:blipFill>
        <p:spPr>
          <a:xfrm>
            <a:off x="914400" y="4680733"/>
            <a:ext cx="2667000" cy="1872467"/>
          </a:xfrm>
          <a:prstGeom prst="rect">
            <a:avLst/>
          </a:prstGeom>
          <a:noFill/>
          <a:ln>
            <a:noFill/>
          </a:ln>
        </p:spPr>
      </p:pic>
      <p:sp>
        <p:nvSpPr>
          <p:cNvPr id="165" name="Google Shape;165;p19"/>
          <p:cNvSpPr txBox="1"/>
          <p:nvPr/>
        </p:nvSpPr>
        <p:spPr>
          <a:xfrm>
            <a:off x="3810000" y="5241536"/>
            <a:ext cx="6172200" cy="49244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3A7E36"/>
              </a:buClr>
              <a:buSzPts val="3200"/>
              <a:buFont typeface="Noto Sans Symbols"/>
              <a:buNone/>
            </a:pPr>
            <a:r>
              <a:rPr b="0" i="0" lang="en-US" sz="3200" u="none" cap="none" strike="noStrike">
                <a:solidFill>
                  <a:schemeClr val="accent1"/>
                </a:solidFill>
                <a:latin typeface="Arial"/>
                <a:ea typeface="Arial"/>
                <a:cs typeface="Arial"/>
                <a:sym typeface="Arial"/>
              </a:rPr>
              <a:t>High Leverage Practices for SWD</a:t>
            </a:r>
            <a:endParaRPr/>
          </a:p>
        </p:txBody>
      </p:sp>
      <p:sp>
        <p:nvSpPr>
          <p:cNvPr id="166" name="Google Shape;166;p19"/>
          <p:cNvSpPr txBox="1"/>
          <p:nvPr/>
        </p:nvSpPr>
        <p:spPr>
          <a:xfrm>
            <a:off x="3733800" y="5739905"/>
            <a:ext cx="6511800" cy="737095"/>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2100"/>
              </a:spcAft>
              <a:buClr>
                <a:srgbClr val="4EA848"/>
              </a:buClr>
              <a:buSzPts val="1600"/>
              <a:buFont typeface="Arial"/>
              <a:buNone/>
            </a:pPr>
            <a:r>
              <a:rPr b="0" i="0" lang="en-US" sz="1600" u="sng" cap="none" strike="noStrike">
                <a:solidFill>
                  <a:schemeClr val="hlink"/>
                </a:solidFill>
                <a:latin typeface="Arial"/>
                <a:ea typeface="Arial"/>
                <a:cs typeface="Arial"/>
                <a:sym typeface="Arial"/>
                <a:hlinkClick r:id="rId6"/>
              </a:rPr>
              <a:t>https://highleveragepractices.org/about-hlps</a:t>
            </a:r>
            <a:endParaRPr b="0" i="0" sz="1600" u="none" cap="none" strike="noStrike">
              <a:solidFill>
                <a:srgbClr val="4EA848"/>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0"/>
          <p:cNvSpPr txBox="1"/>
          <p:nvPr>
            <p:ph type="title"/>
          </p:nvPr>
        </p:nvSpPr>
        <p:spPr>
          <a:xfrm>
            <a:off x="990600" y="2527852"/>
            <a:ext cx="8305800" cy="181554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lt1"/>
              </a:buClr>
              <a:buSzPts val="4800"/>
              <a:buFont typeface="Arial"/>
              <a:buNone/>
            </a:pPr>
            <a:r>
              <a:rPr lang="en-US"/>
              <a:t>Why must we focus on relationships?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1"/>
          <p:cNvSpPr txBox="1"/>
          <p:nvPr>
            <p:ph type="title"/>
          </p:nvPr>
        </p:nvSpPr>
        <p:spPr>
          <a:xfrm>
            <a:off x="457200" y="1520665"/>
            <a:ext cx="6001578" cy="2172073"/>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lt1"/>
              </a:buClr>
              <a:buSzPts val="4400"/>
              <a:buFont typeface="Arial"/>
              <a:buNone/>
            </a:pPr>
            <a:r>
              <a:rPr lang="en-US"/>
              <a:t>“No significant learning occurs without a significant relationship.” </a:t>
            </a:r>
            <a:endParaRPr/>
          </a:p>
        </p:txBody>
      </p:sp>
      <p:sp>
        <p:nvSpPr>
          <p:cNvPr id="179" name="Google Shape;179;p21"/>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US"/>
              <a:t>‹#›</a:t>
            </a:fld>
            <a:endParaRPr/>
          </a:p>
        </p:txBody>
      </p:sp>
      <p:sp>
        <p:nvSpPr>
          <p:cNvPr id="180" name="Google Shape;180;p21"/>
          <p:cNvSpPr txBox="1"/>
          <p:nvPr>
            <p:ph idx="1" type="body"/>
          </p:nvPr>
        </p:nvSpPr>
        <p:spPr>
          <a:xfrm>
            <a:off x="477078" y="4191000"/>
            <a:ext cx="8001000" cy="533400"/>
          </a:xfrm>
          <a:prstGeom prst="rect">
            <a:avLst/>
          </a:prstGeom>
          <a:noFill/>
          <a:ln>
            <a:noFill/>
          </a:ln>
        </p:spPr>
        <p:txBody>
          <a:bodyPr anchorCtr="0" anchor="t" bIns="45700" lIns="45700" spcFirstLastPara="1" rIns="45700" wrap="square" tIns="45700">
            <a:normAutofit fontScale="92500" lnSpcReduction="10000"/>
          </a:bodyPr>
          <a:lstStyle/>
          <a:p>
            <a:pPr indent="0" lvl="0" marL="0" rtl="0" algn="l">
              <a:lnSpc>
                <a:spcPct val="100000"/>
              </a:lnSpc>
              <a:spcBef>
                <a:spcPts val="0"/>
              </a:spcBef>
              <a:spcAft>
                <a:spcPts val="0"/>
              </a:spcAft>
              <a:buClr>
                <a:schemeClr val="lt1"/>
              </a:buClr>
              <a:buSzPct val="100000"/>
              <a:buNone/>
            </a:pPr>
            <a:r>
              <a:rPr lang="en-US"/>
              <a:t>— Dr. James Comer</a:t>
            </a:r>
            <a:endParaRPr/>
          </a:p>
          <a:p>
            <a:pPr indent="0" lvl="0" marL="0" rtl="0" algn="l">
              <a:lnSpc>
                <a:spcPct val="100000"/>
              </a:lnSpc>
              <a:spcBef>
                <a:spcPts val="1200"/>
              </a:spcBef>
              <a:spcAft>
                <a:spcPts val="0"/>
              </a:spcAft>
              <a:buClr>
                <a:schemeClr val="lt1"/>
              </a:buClr>
              <a:buSzPct val="100000"/>
              <a:buNone/>
            </a:pPr>
            <a:r>
              <a:t/>
            </a:r>
            <a:endParaRPr/>
          </a:p>
        </p:txBody>
      </p:sp>
      <p:pic>
        <p:nvPicPr>
          <p:cNvPr descr="Image of a person's hand balancing a heart- shaped object on a computer laptop keyboard" id="181" name="Google Shape;181;p21"/>
          <p:cNvPicPr preferRelativeResize="0"/>
          <p:nvPr/>
        </p:nvPicPr>
        <p:blipFill rotWithShape="1">
          <a:blip r:embed="rId3">
            <a:alphaModFix/>
          </a:blip>
          <a:srcRect b="3976" l="0" r="7625" t="2778"/>
          <a:stretch/>
        </p:blipFill>
        <p:spPr>
          <a:xfrm>
            <a:off x="6705600" y="304800"/>
            <a:ext cx="5219700" cy="331012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dernClassicBlock-3">
  <a:themeElements>
    <a:clrScheme name="Custom 2">
      <a:dk1>
        <a:srgbClr val="000000"/>
      </a:dk1>
      <a:lt1>
        <a:srgbClr val="FFFFFF"/>
      </a:lt1>
      <a:dk2>
        <a:srgbClr val="2B3890"/>
      </a:dk2>
      <a:lt2>
        <a:srgbClr val="4EA848"/>
      </a:lt2>
      <a:accent1>
        <a:srgbClr val="43467B"/>
      </a:accent1>
      <a:accent2>
        <a:srgbClr val="E58C09"/>
      </a:accent2>
      <a:accent3>
        <a:srgbClr val="2379B8"/>
      </a:accent3>
      <a:accent4>
        <a:srgbClr val="EEC621"/>
      </a:accent4>
      <a:accent5>
        <a:srgbClr val="1D9BA1"/>
      </a:accent5>
      <a:accent6>
        <a:srgbClr val="87175F"/>
      </a:accent6>
      <a:hlink>
        <a:srgbClr val="00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