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xeCsCX/W5jEvcpevUpTQx5Qgo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A4CB4D-E2CE-4B82-9C63-0D5DE43FDD83}">
  <a:tblStyle styleId="{4FA4CB4D-E2CE-4B82-9C63-0D5DE43FDD8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8EC"/>
          </a:solidFill>
        </a:fill>
      </a:tcStyle>
    </a:wholeTbl>
    <a:band1H>
      <a:tcTxStyle/>
      <a:tcStyle>
        <a:tcBdr/>
        <a:fill>
          <a:solidFill>
            <a:srgbClr val="CDCED6"/>
          </a:solidFill>
        </a:fill>
      </a:tcStyle>
    </a:band1H>
    <a:band2H>
      <a:tcTxStyle/>
      <a:tcStyle>
        <a:tcBdr/>
      </a:tcStyle>
    </a:band2H>
    <a:band1V>
      <a:tcTxStyle/>
      <a:tcStyle>
        <a:tcBdr/>
        <a:fill>
          <a:solidFill>
            <a:srgbClr val="CDCED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62"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wentieth Century"/>
                <a:ea typeface="Twentieth Century"/>
                <a:cs typeface="Twentieth Century"/>
                <a:sym typeface="Twentieth Century"/>
              </a:rPr>
              <a:t>‹#›</a:t>
            </a:fld>
            <a:endParaRPr sz="1200" b="0" i="0" u="none" strike="noStrike" cap="none">
              <a:solidFill>
                <a:schemeClr val="dk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teachny.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teachny.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choolguide.casel.org/uploads/2018/12/CASEL_SEL-3-Signature-Practices-Playbook-V3.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Families as Partners: Training Session 3 (2b)</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*Take a moment to introduce yourself, and if you want, have the group introduce themselves as well.  Consider using a warm welcome and an activity from the SEL Playbook (</a:t>
            </a:r>
            <a:r>
              <a:rPr lang="en-US" u="sng">
                <a:solidFill>
                  <a:schemeClr val="hlink"/>
                </a:solidFill>
                <a:hlinkClick r:id="rId3"/>
              </a:rPr>
              <a:t>https://schoolguide.casel.org/uploads/2018/12/CASEL_SEL-3-Signature-Practices-Playbook-V3.pdf</a:t>
            </a:r>
            <a:r>
              <a:rPr lang="en-US" u="sng"/>
              <a:t>).</a:t>
            </a:r>
            <a:endParaRPr/>
          </a:p>
          <a:p>
            <a:pPr marL="0" lvl="0" indent="0" algn="l" rtl="0">
              <a:lnSpc>
                <a:spcPct val="100000"/>
              </a:lnSpc>
              <a:spcBef>
                <a:spcPts val="0"/>
              </a:spcBef>
              <a:spcAft>
                <a:spcPts val="0"/>
              </a:spcAft>
              <a:buSzPts val="1400"/>
              <a:buNone/>
            </a:pPr>
            <a:endParaRPr/>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remainder of this training is going to focus on remote/hybrid learning scenarios that educators might have encountered during the pandemic (activity vignettes); as well as resources to aid educators in successfully navigating family partnerships in remote/hybrid learning environments (Resource Outline/Practical Templates/Reading Resources).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*Handout or ensure participants have access to the Session 3 Resource Outline and Activity Vignettes</a:t>
            </a:r>
            <a:endParaRPr/>
          </a:p>
          <a:p>
            <a:pPr marL="0" lvl="0" indent="0" algn="l" rtl="0">
              <a:lnSpc>
                <a:spcPct val="100000"/>
              </a:lnSpc>
              <a:spcBef>
                <a:spcPts val="0"/>
              </a:spcBef>
              <a:spcAft>
                <a:spcPts val="0"/>
              </a:spcAft>
              <a:buSzPts val="1400"/>
              <a:buNone/>
            </a:pPr>
            <a:endParaRPr/>
          </a:p>
        </p:txBody>
      </p:sp>
      <p:sp>
        <p:nvSpPr>
          <p:cNvPr id="207" name="Google Shape;20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The activity vignettes are a tool used to explore practical scenarios educators might be encountering while supporting family partnerships in a remote or hybrid learning environment.</a:t>
            </a:r>
            <a:endParaRPr/>
          </a:p>
        </p:txBody>
      </p:sp>
      <p:sp>
        <p:nvSpPr>
          <p:cNvPr id="218" name="Google Shape;2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The Session 3 Resource Outline is a pdf document that gives participants a snapshot into the resources they can access to enhance their learning and development related to families as partners.</a:t>
            </a:r>
            <a:endParaRPr/>
          </a:p>
        </p:txBody>
      </p:sp>
      <p:sp>
        <p:nvSpPr>
          <p:cNvPr id="230" name="Google Shape;23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A practical template is a google-based template that can be used to make a best practice actionable. There is a different template for each of the 9 areas of the families as partners circle.</a:t>
            </a:r>
            <a:endParaRPr/>
          </a:p>
        </p:txBody>
      </p:sp>
      <p:sp>
        <p:nvSpPr>
          <p:cNvPr id="239" name="Google Shape;23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If you like to read, the Action Toolkit from Session 2 provided a book selection to checkout. The reading resource expands upon your interaction with the book in include an activity to do in combination with reading the text.</a:t>
            </a:r>
            <a:endParaRPr/>
          </a:p>
        </p:txBody>
      </p:sp>
      <p:sp>
        <p:nvSpPr>
          <p:cNvPr id="250" name="Google Shape;25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Once participants have been introduced to the resources developed to support this professional development session, there are a variety of ways you could proceed with your PD offering.</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Twentieth Century"/>
              <a:buNone/>
            </a:pPr>
            <a:r>
              <a:rPr lang="en-US"/>
              <a:t>*One method for delivery is an asynchronous professional development model. Also, if participants have taken the Families as Partners Self-Reflection Survey, they might want to use those results to help them focus in a on a particular subcategory topic to focus on during the asynchronous learning opportunity. </a:t>
            </a:r>
            <a:endParaRPr/>
          </a:p>
          <a:p>
            <a:pPr marL="0" marR="0" lvl="0" indent="0" algn="l" rtl="0">
              <a:lnSpc>
                <a:spcPct val="100000"/>
              </a:lnSpc>
              <a:spcBef>
                <a:spcPts val="0"/>
              </a:spcBef>
              <a:spcAft>
                <a:spcPts val="0"/>
              </a:spcAft>
              <a:buClr>
                <a:schemeClr val="dk1"/>
              </a:buClr>
              <a:buSzPts val="1200"/>
              <a:buFont typeface="Twentieth Century"/>
              <a:buNone/>
            </a:pPr>
            <a:endParaRPr/>
          </a:p>
          <a:p>
            <a:pPr marL="0" marR="0" lvl="0" indent="0" algn="l" rtl="0">
              <a:lnSpc>
                <a:spcPct val="100000"/>
              </a:lnSpc>
              <a:spcBef>
                <a:spcPts val="0"/>
              </a:spcBef>
              <a:spcAft>
                <a:spcPts val="0"/>
              </a:spcAft>
              <a:buClr>
                <a:schemeClr val="dk1"/>
              </a:buClr>
              <a:buSzPts val="1200"/>
              <a:buFont typeface="Twentieth Century"/>
              <a:buNone/>
            </a:pPr>
            <a:r>
              <a:rPr lang="en-US"/>
              <a:t>If you are going to be delivering this session synchronously, consider setting a timer for participants or giving them a time that the group will reconvene together.  An engaging strategy could be employed for collaborative conversations. Additionally, you might want to consider a share out activity or even a brain break if you notice participants are wearing out.  Checkout the engaging strategies and brain break ideas in the SEL Playbook from CASEL (</a:t>
            </a:r>
            <a:r>
              <a:rPr lang="en-US" u="sng">
                <a:solidFill>
                  <a:schemeClr val="hlink"/>
                </a:solidFill>
                <a:hlinkClick r:id="rId3"/>
              </a:rPr>
              <a:t>https://schoolguide.casel.org/uploads/2018/12/CASEL_SEL-3-Signature-Practices-Playbook-V3.pdf</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61" name="Google Shape;26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a:t>*Whether the professional development offering is synchronous or asynchronous, you might want to consider level setting for the group first by discussing the what and the why of families as partners. One option is to use the slides in this deck. Slides can be added to an asynchronous presentation no matter the platform.  You might choose to record narration or add the slide notes. </a:t>
            </a:r>
            <a:endParaRPr i="0"/>
          </a:p>
        </p:txBody>
      </p:sp>
      <p:sp>
        <p:nvSpPr>
          <p:cNvPr id="269" name="Google Shape;26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a:t>*If you are completing this PD session asynchronously, no matter the platform, including a means of capturing learning is important.  You can do this in a variety of ways.  A written response to a question is just one option.</a:t>
            </a:r>
            <a:endParaRPr i="0"/>
          </a:p>
        </p:txBody>
      </p:sp>
      <p:sp>
        <p:nvSpPr>
          <p:cNvPr id="277" name="Google Shape;27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a:t>*Offering participants in an asynchronous PD offering choice is a positive strategy for engagement.  A sample choice board is provided on the next slide and might be the vessel to get participants the information needed in a personalized way. Don’t forget to capture completed resources so a trail of interaction is established.</a:t>
            </a:r>
            <a:endParaRPr i="0"/>
          </a:p>
        </p:txBody>
      </p:sp>
      <p:sp>
        <p:nvSpPr>
          <p:cNvPr id="285" name="Google Shape;28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a:t>*This board could be added to any learning platform and then links to the resources could be added on the images for easy participant navigation.</a:t>
            </a:r>
            <a:endParaRPr i="0"/>
          </a:p>
        </p:txBody>
      </p:sp>
      <p:sp>
        <p:nvSpPr>
          <p:cNvPr id="293" name="Google Shape;29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Provide an overview of upcoming sessions:</a:t>
            </a:r>
            <a:endParaRPr/>
          </a:p>
          <a:p>
            <a:pPr marL="0" lvl="0" indent="0" algn="l" rtl="0">
              <a:lnSpc>
                <a:spcPct val="100000"/>
              </a:lnSpc>
              <a:spcBef>
                <a:spcPts val="0"/>
              </a:spcBef>
              <a:spcAft>
                <a:spcPts val="0"/>
              </a:spcAft>
              <a:buSzPts val="1400"/>
              <a:buNone/>
            </a:pPr>
            <a:r>
              <a:rPr lang="en-US"/>
              <a:t>Session One: Families as Partners Overview</a:t>
            </a:r>
            <a:endParaRPr/>
          </a:p>
          <a:p>
            <a:pPr marL="0" lvl="0" indent="0" algn="l" rtl="0">
              <a:lnSpc>
                <a:spcPct val="100000"/>
              </a:lnSpc>
              <a:spcBef>
                <a:spcPts val="0"/>
              </a:spcBef>
              <a:spcAft>
                <a:spcPts val="0"/>
              </a:spcAft>
              <a:buSzPts val="1400"/>
              <a:buNone/>
            </a:pPr>
            <a:r>
              <a:rPr lang="en-US"/>
              <a:t>Session Two (2A) and Three (2B): Deeper Dive Into Support Structures</a:t>
            </a:r>
            <a:endParaRPr/>
          </a:p>
          <a:p>
            <a:pPr marL="0" lvl="0" indent="0" algn="l" rtl="0">
              <a:lnSpc>
                <a:spcPct val="100000"/>
              </a:lnSpc>
              <a:spcBef>
                <a:spcPts val="0"/>
              </a:spcBef>
              <a:spcAft>
                <a:spcPts val="0"/>
              </a:spcAft>
              <a:buSzPts val="1400"/>
              <a:buNone/>
            </a:pPr>
            <a:r>
              <a:rPr lang="en-US"/>
              <a:t>Session Four (3A) and Five (3B): Celebrating Successful Partnerships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Please note that Session 3 builds on Session 2, each diving deeper into best practices for supporting families as partners</a:t>
            </a:r>
            <a:endParaRPr/>
          </a:p>
          <a:p>
            <a:pPr marL="228600" lvl="0" indent="-152400" algn="l" rtl="0">
              <a:lnSpc>
                <a:spcPct val="100000"/>
              </a:lnSpc>
              <a:spcBef>
                <a:spcPts val="0"/>
              </a:spcBef>
              <a:spcAft>
                <a:spcPts val="0"/>
              </a:spcAft>
              <a:buClr>
                <a:schemeClr val="dk1"/>
              </a:buClr>
              <a:buSzPts val="1200"/>
              <a:buFont typeface="Twentieth Century"/>
              <a:buNone/>
            </a:pP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a:t>*Again capturing learning is important in an asynchronous PD session. A reflection question could be used at the end of the session. If you prefer a quiz of some sort, a multiple choice resource to capture final learning could be created as well. Also, don’t forget to include the TRLE Survey at the end of any PD session.</a:t>
            </a:r>
            <a:endParaRPr i="0"/>
          </a:p>
        </p:txBody>
      </p:sp>
      <p:sp>
        <p:nvSpPr>
          <p:cNvPr id="310" name="Google Shape;31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a:t>If you are looking for more resources related to families as partners or any of the other 5 categories of support, </a:t>
            </a:r>
            <a:r>
              <a:rPr lang="en-US" u="none"/>
              <a:t>please go to </a:t>
            </a:r>
            <a:r>
              <a:rPr lang="en-US" u="sng">
                <a:solidFill>
                  <a:schemeClr val="hlink"/>
                </a:solidFill>
                <a:hlinkClick r:id="rId3"/>
              </a:rPr>
              <a:t>https://www.eteachny.org/</a:t>
            </a:r>
            <a:r>
              <a:rPr lang="en-US" u="none"/>
              <a:t> to access </a:t>
            </a:r>
            <a:r>
              <a:rPr lang="en-US"/>
              <a:t>countless resources to support educators during the transition to remote and hybrid learning environments.</a:t>
            </a:r>
            <a:endParaRPr/>
          </a:p>
          <a:p>
            <a:pPr marL="0" lvl="0" indent="0" algn="l" rtl="0">
              <a:lnSpc>
                <a:spcPct val="100000"/>
              </a:lnSpc>
              <a:spcBef>
                <a:spcPts val="0"/>
              </a:spcBef>
              <a:spcAft>
                <a:spcPts val="0"/>
              </a:spcAft>
              <a:buSzPts val="1400"/>
              <a:buNone/>
            </a:pPr>
            <a:endParaRPr/>
          </a:p>
        </p:txBody>
      </p:sp>
      <p:sp>
        <p:nvSpPr>
          <p:cNvPr id="318" name="Google Shape;31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concludes Families as Partners: Training Session 3.  Questions?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Twentieth Century"/>
              <a:buNone/>
            </a:pPr>
            <a:r>
              <a:rPr lang="en-US"/>
              <a:t>*Consider ending using an optimistic closure from the SEL Playbook (</a:t>
            </a:r>
            <a:r>
              <a:rPr lang="en-US" u="sng">
                <a:solidFill>
                  <a:schemeClr val="hlink"/>
                </a:solidFill>
                <a:hlinkClick r:id="rId3"/>
              </a:rPr>
              <a:t>https://schoolguide.casel.org/uploads/2018/12/CASEL_SEL-3-Signature-Practices-Playbook-V3.pdf</a:t>
            </a:r>
            <a:r>
              <a:rPr lang="en-US"/>
              <a:t>).</a:t>
            </a:r>
            <a:endParaRPr/>
          </a:p>
          <a:p>
            <a:pPr marL="0" lvl="0" indent="0" algn="l" rtl="0">
              <a:lnSpc>
                <a:spcPct val="100000"/>
              </a:lnSpc>
              <a:spcBef>
                <a:spcPts val="0"/>
              </a:spcBef>
              <a:spcAft>
                <a:spcPts val="0"/>
              </a:spcAft>
              <a:buSzPts val="1400"/>
              <a:buNone/>
            </a:pPr>
            <a:endParaRPr/>
          </a:p>
        </p:txBody>
      </p:sp>
      <p:sp>
        <p:nvSpPr>
          <p:cNvPr id="328" name="Google Shape;32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Provide an overview of session objectives:</a:t>
            </a:r>
            <a:endParaRPr/>
          </a:p>
          <a:p>
            <a:pPr marL="171450" lvl="0" indent="-171450" algn="l" rtl="0">
              <a:lnSpc>
                <a:spcPct val="100000"/>
              </a:lnSpc>
              <a:spcBef>
                <a:spcPts val="0"/>
              </a:spcBef>
              <a:spcAft>
                <a:spcPts val="0"/>
              </a:spcAft>
              <a:buClr>
                <a:schemeClr val="dk1"/>
              </a:buClr>
              <a:buSzPts val="1200"/>
              <a:buFont typeface="Arial"/>
              <a:buChar char="•"/>
            </a:pPr>
            <a:r>
              <a:rPr lang="en-US"/>
              <a:t>Identify attributes of positive relationships, routines, and resources with families as partners</a:t>
            </a:r>
            <a:endParaRPr/>
          </a:p>
          <a:p>
            <a:pPr marL="171450" lvl="0" indent="-171450" algn="l" rtl="0">
              <a:lnSpc>
                <a:spcPct val="100000"/>
              </a:lnSpc>
              <a:spcBef>
                <a:spcPts val="0"/>
              </a:spcBef>
              <a:spcAft>
                <a:spcPts val="0"/>
              </a:spcAft>
              <a:buClr>
                <a:schemeClr val="dk1"/>
              </a:buClr>
              <a:buSzPts val="1200"/>
              <a:buFont typeface="Arial"/>
              <a:buChar char="•"/>
            </a:pPr>
            <a:r>
              <a:rPr lang="en-US"/>
              <a:t>Discuss strategies to support relationships, routines, and resources with families as partners.</a:t>
            </a:r>
            <a:endParaRPr/>
          </a:p>
          <a:p>
            <a:pPr marL="171450" lvl="0" indent="-171450" algn="l" rtl="0">
              <a:lnSpc>
                <a:spcPct val="100000"/>
              </a:lnSpc>
              <a:spcBef>
                <a:spcPts val="0"/>
              </a:spcBef>
              <a:spcAft>
                <a:spcPts val="0"/>
              </a:spcAft>
              <a:buClr>
                <a:schemeClr val="dk1"/>
              </a:buClr>
              <a:buSzPts val="1200"/>
              <a:buFont typeface="Arial"/>
              <a:buChar char="•"/>
            </a:pPr>
            <a:r>
              <a:rPr lang="en-US"/>
              <a:t>Share action steps to enhance relationships, routines, and resources with families as partners.</a:t>
            </a:r>
            <a:endParaRPr/>
          </a:p>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For today’s training, you will need a copy of this slide deck to guide conversations.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Twentieth Century"/>
              <a:buNone/>
            </a:pPr>
            <a:r>
              <a:rPr lang="en-US"/>
              <a:t>You’ll also want to visit eTEACHNY website - </a:t>
            </a:r>
            <a:r>
              <a:rPr lang="en-US" u="sng">
                <a:solidFill>
                  <a:schemeClr val="hlink"/>
                </a:solidFill>
                <a:hlinkClick r:id="rId3"/>
              </a:rPr>
              <a:t>https://www.eteachny.org/</a:t>
            </a:r>
            <a:r>
              <a:rPr lang="en-US"/>
              <a:t>. All of the resources shared today, plus future resources and resources from the other 5 areas of focus can be found on this website. You will want it in an easy place to return to and use.</a:t>
            </a:r>
            <a:endParaRPr/>
          </a:p>
          <a:p>
            <a:pPr marL="0" marR="0" lvl="0" indent="0" algn="l" rtl="0">
              <a:lnSpc>
                <a:spcPct val="100000"/>
              </a:lnSpc>
              <a:spcBef>
                <a:spcPts val="0"/>
              </a:spcBef>
              <a:spcAft>
                <a:spcPts val="0"/>
              </a:spcAft>
              <a:buClr>
                <a:schemeClr val="dk1"/>
              </a:buClr>
              <a:buSzPts val="1200"/>
              <a:buFont typeface="Twentieth Century"/>
              <a:buNone/>
            </a:pPr>
            <a:endParaRPr/>
          </a:p>
          <a:p>
            <a:pPr marL="0" marR="0" lvl="0" indent="0" algn="l" rtl="0">
              <a:lnSpc>
                <a:spcPct val="100000"/>
              </a:lnSpc>
              <a:spcBef>
                <a:spcPts val="0"/>
              </a:spcBef>
              <a:spcAft>
                <a:spcPts val="0"/>
              </a:spcAft>
              <a:buClr>
                <a:schemeClr val="dk1"/>
              </a:buClr>
              <a:buSzPts val="1200"/>
              <a:buFont typeface="Twentieth Century"/>
              <a:buNone/>
            </a:pPr>
            <a:r>
              <a:rPr lang="en-US"/>
              <a:t>Participants will benefit from having a printed or electronic version of the Session 3 Resource Outline.</a:t>
            </a:r>
            <a:endParaRPr/>
          </a:p>
          <a:p>
            <a:pPr marL="0" lvl="0" indent="0" algn="l" rtl="0">
              <a:lnSpc>
                <a:spcPct val="100000"/>
              </a:lnSpc>
              <a:spcBef>
                <a:spcPts val="0"/>
              </a:spcBef>
              <a:spcAft>
                <a:spcPts val="0"/>
              </a:spcAft>
              <a:buSzPts val="1400"/>
              <a:buNone/>
            </a:pPr>
            <a:endParaRPr/>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b="1"/>
              <a:t>FOUNDATION OF PARTNERSHIP WITH FAMILIES:</a:t>
            </a:r>
            <a:br>
              <a:rPr lang="en-US" b="1"/>
            </a:br>
            <a:r>
              <a:rPr lang="en-US" b="0"/>
              <a:t>As teachers and leaders, we have always worked to develop and maintain positive experiences for students and families in our school buildings.  We build relationships to foster positive connections and establish a nurturing environment of trust. We have routines in place that provide structure and support efficient and effective learning.  Additionally, we ensure students have access to the materials, tools, and supplies needed to support active learning and skill development. Today we’ll look at how the pandemic has changed our approach - and as a result - how some of our newly adopted practices may change how we partner with families even after we return to fully in-person learning.</a:t>
            </a:r>
            <a:endParaRPr/>
          </a:p>
          <a:p>
            <a:pPr marL="0" lvl="0" indent="0" algn="l" rtl="0">
              <a:lnSpc>
                <a:spcPct val="100000"/>
              </a:lnSpc>
              <a:spcBef>
                <a:spcPts val="0"/>
              </a:spcBef>
              <a:spcAft>
                <a:spcPts val="0"/>
              </a:spcAft>
              <a:buSzPts val="1400"/>
              <a:buNone/>
            </a:pPr>
            <a:endParaRPr/>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RELATIONSHIPS: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Communications &amp; Feedback: </a:t>
            </a:r>
            <a:r>
              <a:rPr lang="en-US" b="0"/>
              <a:t>Fostering two way communication and personalizing information for families.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Roles &amp; Responsibilities: </a:t>
            </a:r>
            <a:r>
              <a:rPr lang="en-US" b="0"/>
              <a:t>Identifying the team and determining how you will work together to successfully manage expectations within the partnership.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Well-being Structures: </a:t>
            </a:r>
            <a:r>
              <a:rPr lang="en-US" b="0"/>
              <a:t>Prioritization of physical and emotional well-being to promote balance.</a:t>
            </a:r>
            <a:endParaRPr/>
          </a:p>
          <a:p>
            <a:pPr marL="0" lvl="0" indent="0" algn="l" rtl="0">
              <a:lnSpc>
                <a:spcPct val="100000"/>
              </a:lnSpc>
              <a:spcBef>
                <a:spcPts val="0"/>
              </a:spcBef>
              <a:spcAft>
                <a:spcPts val="0"/>
              </a:spcAft>
              <a:buSzPts val="1400"/>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RESOURCES: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Learning Environment: </a:t>
            </a:r>
            <a:r>
              <a:rPr lang="en-US" b="0"/>
              <a:t>A dedicated and organized space for learning.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Instructional Tools: </a:t>
            </a:r>
            <a:r>
              <a:rPr lang="en-US" b="0"/>
              <a:t>Leveraging consistent platforms and high-quality digital and print resources.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Technology Tools: </a:t>
            </a:r>
            <a:r>
              <a:rPr lang="en-US" b="0"/>
              <a:t>Access to devices, internet and technology support for these resources.</a:t>
            </a:r>
            <a:endParaRPr/>
          </a:p>
          <a:p>
            <a:pPr marL="0" lvl="0" indent="0" algn="l" rtl="0">
              <a:lnSpc>
                <a:spcPct val="100000"/>
              </a:lnSpc>
              <a:spcBef>
                <a:spcPts val="0"/>
              </a:spcBef>
              <a:spcAft>
                <a:spcPts val="0"/>
              </a:spcAft>
              <a:buSzPts val="1400"/>
              <a:buNone/>
            </a:pPr>
            <a:endParaRPr/>
          </a:p>
        </p:txBody>
      </p:sp>
      <p:sp>
        <p:nvSpPr>
          <p:cNvPr id="156" name="Google Shape;1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ROUTINES: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Organizational &amp; Study Skills: </a:t>
            </a:r>
            <a:r>
              <a:rPr lang="en-US" b="0"/>
              <a:t>Establishing learning routines and developing study skills.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Support Structures: </a:t>
            </a:r>
            <a:r>
              <a:rPr lang="en-US" b="0"/>
              <a:t>Encouraging students to seek help when needed and establish routines to support those needs. </a:t>
            </a:r>
            <a:endParaRPr/>
          </a:p>
          <a:p>
            <a:pPr marL="228600" lvl="0" indent="-228600" algn="l" rtl="0">
              <a:lnSpc>
                <a:spcPct val="100000"/>
              </a:lnSpc>
              <a:spcBef>
                <a:spcPts val="0"/>
              </a:spcBef>
              <a:spcAft>
                <a:spcPts val="0"/>
              </a:spcAft>
              <a:buClr>
                <a:schemeClr val="dk1"/>
              </a:buClr>
              <a:buSzPts val="1200"/>
              <a:buFont typeface="Twentieth Century"/>
              <a:buChar char="•"/>
            </a:pPr>
            <a:r>
              <a:rPr lang="en-US"/>
              <a:t>Attendance &amp; Engagement: </a:t>
            </a:r>
            <a:r>
              <a:rPr lang="en-US" b="0"/>
              <a:t>Fostering regular communication and flexible structures to promote student attendance and engagement.</a:t>
            </a:r>
            <a:endParaRPr/>
          </a:p>
          <a:p>
            <a:pPr marL="0" lvl="0" indent="0" algn="l" rtl="0">
              <a:lnSpc>
                <a:spcPct val="100000"/>
              </a:lnSpc>
              <a:spcBef>
                <a:spcPts val="0"/>
              </a:spcBef>
              <a:spcAft>
                <a:spcPts val="0"/>
              </a:spcAft>
              <a:buSzPts val="1400"/>
              <a:buNone/>
            </a:pPr>
            <a:endParaRPr/>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COVID HAS IMPACTED FAMILIES, EDUCATORS, AND LEADERS:</a:t>
            </a:r>
            <a:endParaRPr/>
          </a:p>
          <a:p>
            <a:pPr marL="228600" lvl="0" indent="-228600" algn="l" rtl="0">
              <a:lnSpc>
                <a:spcPct val="100000"/>
              </a:lnSpc>
              <a:spcBef>
                <a:spcPts val="0"/>
              </a:spcBef>
              <a:spcAft>
                <a:spcPts val="0"/>
              </a:spcAft>
              <a:buClr>
                <a:schemeClr val="dk1"/>
              </a:buClr>
              <a:buSzPts val="1200"/>
              <a:buFont typeface="Twentieth Century"/>
              <a:buChar char="•"/>
            </a:pPr>
            <a:r>
              <a:rPr lang="en-US" b="1"/>
              <a:t>FAMILIES: </a:t>
            </a:r>
            <a:r>
              <a:rPr lang="en-US"/>
              <a:t>Parents, siblings, grandparents, daycare providers, and other partners are supporting learners while continuing to attend to other responsibilities. (i.e. balancing work, family needs, caring for multiple students at once, etc.)</a:t>
            </a:r>
            <a:endParaRPr/>
          </a:p>
          <a:p>
            <a:pPr marL="228600" lvl="0" indent="-228600" algn="l" rtl="0">
              <a:lnSpc>
                <a:spcPct val="100000"/>
              </a:lnSpc>
              <a:spcBef>
                <a:spcPts val="0"/>
              </a:spcBef>
              <a:spcAft>
                <a:spcPts val="0"/>
              </a:spcAft>
              <a:buClr>
                <a:schemeClr val="dk1"/>
              </a:buClr>
              <a:buSzPts val="1200"/>
              <a:buFont typeface="Twentieth Century"/>
              <a:buChar char="•"/>
            </a:pPr>
            <a:r>
              <a:rPr lang="en-US" b="1"/>
              <a:t>EDUCATORS:</a:t>
            </a:r>
            <a:r>
              <a:rPr lang="en-US"/>
              <a:t> Educators are developing relationships in new ways; adjusting routines and leveraging a variety of new resources to support the family and student learning partnerships.  </a:t>
            </a:r>
            <a:endParaRPr/>
          </a:p>
          <a:p>
            <a:pPr marL="228600" lvl="0" indent="-228600" algn="l" rtl="0">
              <a:lnSpc>
                <a:spcPct val="100000"/>
              </a:lnSpc>
              <a:spcBef>
                <a:spcPts val="0"/>
              </a:spcBef>
              <a:spcAft>
                <a:spcPts val="0"/>
              </a:spcAft>
              <a:buClr>
                <a:schemeClr val="dk1"/>
              </a:buClr>
              <a:buSzPts val="1200"/>
              <a:buFont typeface="Twentieth Century"/>
              <a:buChar char="•"/>
            </a:pPr>
            <a:r>
              <a:rPr lang="en-US" b="1"/>
              <a:t>LEADERS:</a:t>
            </a:r>
            <a:r>
              <a:rPr lang="en-US"/>
              <a:t> Educational leaders are transitioning traditional effective partnering practices and adjusting plans based on feedback from educators and families.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*After setting the scene, you might consider a share out activity or even a brain break if you notice participants are wearing out.  Checkout the engaging strategies and brain break ideas in the SEL Playbook from CASEL (</a:t>
            </a:r>
            <a:r>
              <a:rPr lang="en-US" u="sng">
                <a:solidFill>
                  <a:schemeClr val="hlink"/>
                </a:solidFill>
                <a:hlinkClick r:id="rId3"/>
              </a:rPr>
              <a:t>https://schoolguide.casel.org/uploads/2018/12/CASEL_SEL-3-Signature-Practices-Playbook-V3.pdf</a:t>
            </a:r>
            <a:r>
              <a:rPr lang="en-US"/>
              <a:t>)</a:t>
            </a:r>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Slide-Green">
  <p:cSld name="1_TitleSlide-Green">
    <p:bg>
      <p:bgPr>
        <a:solidFill>
          <a:srgbClr val="2A3990"/>
        </a:solidFill>
        <a:effectLst/>
      </p:bgPr>
    </p:bg>
    <p:spTree>
      <p:nvGrpSpPr>
        <p:cNvPr id="1" name="Shape 13"/>
        <p:cNvGrpSpPr/>
        <p:nvPr/>
      </p:nvGrpSpPr>
      <p:grpSpPr>
        <a:xfrm>
          <a:off x="0" y="0"/>
          <a:ext cx="0" cy="0"/>
          <a:chOff x="0" y="0"/>
          <a:chExt cx="0" cy="0"/>
        </a:xfrm>
      </p:grpSpPr>
      <p:pic>
        <p:nvPicPr>
          <p:cNvPr id="14" name="Google Shape;14;p27"/>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15" name="Google Shape;15;p27" descr="eTeachNY logo"/>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16" name="Google Shape;16;p27"/>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5400"/>
              <a:buFont typeface="Arial"/>
              <a:buNone/>
              <a:defRPr sz="5400" b="1" i="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dk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Inside_FeaturedContent">
  <p:cSld name="1_Inside_FeaturedContent">
    <p:bg>
      <p:bgPr>
        <a:solidFill>
          <a:schemeClr val="dk2"/>
        </a:solidFill>
        <a:effectLst/>
      </p:bgPr>
    </p:bg>
    <p:spTree>
      <p:nvGrpSpPr>
        <p:cNvPr id="1" name="Shape 79"/>
        <p:cNvGrpSpPr/>
        <p:nvPr/>
      </p:nvGrpSpPr>
      <p:grpSpPr>
        <a:xfrm>
          <a:off x="0" y="0"/>
          <a:ext cx="0" cy="0"/>
          <a:chOff x="0" y="0"/>
          <a:chExt cx="0" cy="0"/>
        </a:xfrm>
      </p:grpSpPr>
      <p:sp>
        <p:nvSpPr>
          <p:cNvPr id="80" name="Google Shape;80;p36"/>
          <p:cNvSpPr/>
          <p:nvPr/>
        </p:nvSpPr>
        <p:spPr>
          <a:xfrm>
            <a:off x="533398" y="-1"/>
            <a:ext cx="5562601" cy="6324599"/>
          </a:xfrm>
          <a:prstGeom prst="rect">
            <a:avLst/>
          </a:prstGeom>
          <a:solidFill>
            <a:schemeClr val="lt2"/>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sp>
        <p:nvSpPr>
          <p:cNvPr id="81" name="Google Shape;81;p36"/>
          <p:cNvSpPr txBox="1">
            <a:spLocks noGrp="1"/>
          </p:cNvSpPr>
          <p:nvPr>
            <p:ph type="title"/>
          </p:nvPr>
        </p:nvSpPr>
        <p:spPr>
          <a:xfrm>
            <a:off x="990601" y="1143000"/>
            <a:ext cx="4648200" cy="3200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 name="Google Shape;82;p36"/>
          <p:cNvPicPr preferRelativeResize="0"/>
          <p:nvPr/>
        </p:nvPicPr>
        <p:blipFill rotWithShape="1">
          <a:blip r:embed="rId2">
            <a:alphaModFix/>
          </a:blip>
          <a:srcRect/>
          <a:stretch/>
        </p:blipFill>
        <p:spPr>
          <a:xfrm>
            <a:off x="1" y="0"/>
            <a:ext cx="5867400" cy="530352"/>
          </a:xfrm>
          <a:prstGeom prst="rect">
            <a:avLst/>
          </a:prstGeom>
          <a:noFill/>
          <a:ln>
            <a:noFill/>
          </a:ln>
          <a:effectLst>
            <a:outerShdw blurRad="50800" dist="38100" dir="2700000" algn="tl" rotWithShape="0">
              <a:srgbClr val="000000">
                <a:alpha val="40000"/>
              </a:srgbClr>
            </a:outerShdw>
          </a:effectLst>
        </p:spPr>
      </p:pic>
      <p:sp>
        <p:nvSpPr>
          <p:cNvPr id="83" name="Google Shape;83;p36"/>
          <p:cNvSpPr txBox="1">
            <a:spLocks noGrp="1"/>
          </p:cNvSpPr>
          <p:nvPr>
            <p:ph type="body" idx="1"/>
          </p:nvPr>
        </p:nvSpPr>
        <p:spPr>
          <a:xfrm>
            <a:off x="990601" y="4463605"/>
            <a:ext cx="4648200" cy="861774"/>
          </a:xfrm>
          <a:prstGeom prst="rect">
            <a:avLst/>
          </a:prstGeom>
          <a:noFill/>
          <a:ln>
            <a:noFill/>
          </a:ln>
        </p:spPr>
        <p:txBody>
          <a:bodyPr spcFirstLastPara="1" wrap="square" lIns="0" tIns="0" rIns="0" bIns="0" anchor="t" anchorCtr="0">
            <a:spAutoFit/>
          </a:bodyPr>
          <a:lstStyle>
            <a:lvl1pPr marL="457200" lvl="0" indent="-228600" algn="ctr">
              <a:lnSpc>
                <a:spcPct val="100000"/>
              </a:lnSpc>
              <a:spcBef>
                <a:spcPts val="600"/>
              </a:spcBef>
              <a:spcAft>
                <a:spcPts val="0"/>
              </a:spcAft>
              <a:buSzPts val="2800"/>
              <a:buNone/>
              <a:defRPr sz="2800">
                <a:solidFill>
                  <a:schemeClr val="dk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6"/>
          <p:cNvSpPr txBox="1">
            <a:spLocks noGrp="1"/>
          </p:cNvSpPr>
          <p:nvPr>
            <p:ph type="body" idx="2"/>
          </p:nvPr>
        </p:nvSpPr>
        <p:spPr>
          <a:xfrm>
            <a:off x="6324600" y="1143000"/>
            <a:ext cx="5334000" cy="4572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36"/>
          <p:cNvSpPr txBox="1">
            <a:spLocks noGrp="1"/>
          </p:cNvSpPr>
          <p:nvPr>
            <p:ph type="body" idx="3"/>
          </p:nvPr>
        </p:nvSpPr>
        <p:spPr>
          <a:xfrm>
            <a:off x="6324600" y="5797826"/>
            <a:ext cx="53340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90CD8D"/>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_LargeQuote">
  <p:cSld name="Inside_LargeQuote">
    <p:bg>
      <p:bgPr>
        <a:solidFill>
          <a:schemeClr val="dk2"/>
        </a:solidFill>
        <a:effectLst/>
      </p:bgPr>
    </p:bg>
    <p:spTree>
      <p:nvGrpSpPr>
        <p:cNvPr id="1" name="Shape 87"/>
        <p:cNvGrpSpPr/>
        <p:nvPr/>
      </p:nvGrpSpPr>
      <p:grpSpPr>
        <a:xfrm>
          <a:off x="0" y="0"/>
          <a:ext cx="0" cy="0"/>
          <a:chOff x="0" y="0"/>
          <a:chExt cx="0" cy="0"/>
        </a:xfrm>
      </p:grpSpPr>
      <p:pic>
        <p:nvPicPr>
          <p:cNvPr id="88" name="Google Shape;88;p37"/>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89" name="Google Shape;89;p37"/>
          <p:cNvSpPr txBox="1">
            <a:spLocks noGrp="1"/>
          </p:cNvSpPr>
          <p:nvPr>
            <p:ph type="title"/>
          </p:nvPr>
        </p:nvSpPr>
        <p:spPr>
          <a:xfrm>
            <a:off x="990600" y="1676400"/>
            <a:ext cx="8001000" cy="285787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37"/>
          <p:cNvSpPr txBox="1">
            <a:spLocks noGrp="1"/>
          </p:cNvSpPr>
          <p:nvPr>
            <p:ph type="body" idx="1"/>
          </p:nvPr>
        </p:nvSpPr>
        <p:spPr>
          <a:xfrm>
            <a:off x="990600" y="4693024"/>
            <a:ext cx="8001000" cy="5334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lt1"/>
              </a:buClr>
              <a:buSzPts val="2800"/>
              <a:buNone/>
              <a:defRPr>
                <a:solidFill>
                  <a:schemeClr val="lt1"/>
                </a:solidFill>
              </a:defRPr>
            </a:lvl1pPr>
            <a:lvl2pPr marL="914400" lvl="1" indent="-228600" algn="l">
              <a:lnSpc>
                <a:spcPct val="100000"/>
              </a:lnSpc>
              <a:spcBef>
                <a:spcPts val="600"/>
              </a:spcBef>
              <a:spcAft>
                <a:spcPts val="0"/>
              </a:spcAft>
              <a:buClr>
                <a:schemeClr val="dk1"/>
              </a:buClr>
              <a:buSzPts val="2400"/>
              <a:buNone/>
              <a:defRPr>
                <a:solidFill>
                  <a:schemeClr val="dk1"/>
                </a:solidFill>
              </a:defRPr>
            </a:lvl2pPr>
            <a:lvl3pPr marL="1371600" lvl="2" indent="-228600" algn="l">
              <a:lnSpc>
                <a:spcPct val="100000"/>
              </a:lnSpc>
              <a:spcBef>
                <a:spcPts val="600"/>
              </a:spcBef>
              <a:spcAft>
                <a:spcPts val="0"/>
              </a:spcAft>
              <a:buClr>
                <a:schemeClr val="dk1"/>
              </a:buClr>
              <a:buSzPts val="2000"/>
              <a:buNone/>
              <a:defRPr>
                <a:solidFill>
                  <a:schemeClr val="dk1"/>
                </a:solidFill>
              </a:defRPr>
            </a:lvl3pPr>
            <a:lvl4pPr marL="1828800" lvl="3" indent="-228600" algn="l">
              <a:lnSpc>
                <a:spcPct val="100000"/>
              </a:lnSpc>
              <a:spcBef>
                <a:spcPts val="600"/>
              </a:spcBef>
              <a:spcAft>
                <a:spcPts val="0"/>
              </a:spcAft>
              <a:buClr>
                <a:schemeClr val="dk1"/>
              </a:buClr>
              <a:buSzPts val="1600"/>
              <a:buNone/>
              <a:defRPr>
                <a:solidFill>
                  <a:schemeClr val="dk1"/>
                </a:solidFill>
              </a:defRPr>
            </a:lvl4pPr>
            <a:lvl5pPr marL="2286000" lvl="4" indent="-228600" algn="l">
              <a:lnSpc>
                <a:spcPct val="100000"/>
              </a:lnSpc>
              <a:spcBef>
                <a:spcPts val="600"/>
              </a:spcBef>
              <a:spcAft>
                <a:spcPts val="0"/>
              </a:spcAft>
              <a:buClr>
                <a:schemeClr val="dk1"/>
              </a:buClr>
              <a:buSzPts val="1400"/>
              <a:buNone/>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Divider_blue">
  <p:cSld name="SectionDivider_blue">
    <p:bg>
      <p:bgPr>
        <a:solidFill>
          <a:schemeClr val="lt2"/>
        </a:solidFill>
        <a:effectLst/>
      </p:bgPr>
    </p:bg>
    <p:spTree>
      <p:nvGrpSpPr>
        <p:cNvPr id="1" name="Shape 18"/>
        <p:cNvGrpSpPr/>
        <p:nvPr/>
      </p:nvGrpSpPr>
      <p:grpSpPr>
        <a:xfrm>
          <a:off x="0" y="0"/>
          <a:ext cx="0" cy="0"/>
          <a:chOff x="0" y="0"/>
          <a:chExt cx="0" cy="0"/>
        </a:xfrm>
      </p:grpSpPr>
      <p:pic>
        <p:nvPicPr>
          <p:cNvPr id="19" name="Google Shape;19;p28"/>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20" name="Google Shape;20;p28"/>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2" name="Google Shape;22;p28" descr="eTeachNY logo"/>
          <p:cNvPicPr preferRelativeResize="0"/>
          <p:nvPr/>
        </p:nvPicPr>
        <p:blipFill rotWithShape="1">
          <a:blip r:embed="rId3">
            <a:alphaModFix/>
          </a:blip>
          <a:srcRect/>
          <a:stretch/>
        </p:blipFill>
        <p:spPr>
          <a:xfrm>
            <a:off x="990600" y="762000"/>
            <a:ext cx="3764764" cy="1258198"/>
          </a:xfrm>
          <a:prstGeom prst="rect">
            <a:avLst/>
          </a:prstGeom>
          <a:noFill/>
          <a:ln>
            <a:noFill/>
          </a:ln>
        </p:spPr>
      </p:pic>
      <p:sp>
        <p:nvSpPr>
          <p:cNvPr id="23" name="Google Shape;23;p28"/>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1column">
  <p:cSld name="Inside-1column">
    <p:bg>
      <p:bgPr>
        <a:solidFill>
          <a:srgbClr val="F2FBFF"/>
        </a:solidFill>
        <a:effectLst/>
      </p:bgPr>
    </p:bg>
    <p:spTree>
      <p:nvGrpSpPr>
        <p:cNvPr id="1" name="Shape 24"/>
        <p:cNvGrpSpPr/>
        <p:nvPr/>
      </p:nvGrpSpPr>
      <p:grpSpPr>
        <a:xfrm>
          <a:off x="0" y="0"/>
          <a:ext cx="0" cy="0"/>
          <a:chOff x="0" y="0"/>
          <a:chExt cx="0" cy="0"/>
        </a:xfrm>
      </p:grpSpPr>
      <p:sp>
        <p:nvSpPr>
          <p:cNvPr id="25" name="Google Shape;25;p29"/>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9"/>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27" name="Google Shape;27;p29"/>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28" name="Google Shape;28;p29"/>
          <p:cNvSpPr txBox="1">
            <a:spLocks noGrp="1"/>
          </p:cNvSpPr>
          <p:nvPr>
            <p:ph type="body" idx="1"/>
          </p:nvPr>
        </p:nvSpPr>
        <p:spPr>
          <a:xfrm>
            <a:off x="533400" y="1676400"/>
            <a:ext cx="11125200" cy="49244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3200"/>
              <a:buNone/>
              <a:defRPr sz="3200">
                <a:solidFill>
                  <a:schemeClr val="accen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29"/>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29"/>
          <p:cNvSpPr>
            <a:spLocks noGrp="1"/>
          </p:cNvSpPr>
          <p:nvPr>
            <p:ph type="pic" idx="3"/>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31" name="Google Shape;31;p29"/>
          <p:cNvSpPr txBox="1">
            <a:spLocks noGrp="1"/>
          </p:cNvSpPr>
          <p:nvPr>
            <p:ph type="body" idx="4"/>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2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Inside-3column">
  <p:cSld name="1_Inside-3column">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36" name="Google Shape;36;p30"/>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37" name="Google Shape;37;p30"/>
          <p:cNvSpPr txBox="1">
            <a:spLocks noGrp="1"/>
          </p:cNvSpPr>
          <p:nvPr>
            <p:ph type="body" idx="1"/>
          </p:nvPr>
        </p:nvSpPr>
        <p:spPr>
          <a:xfrm>
            <a:off x="533400" y="1676400"/>
            <a:ext cx="3657600" cy="914400"/>
          </a:xfrm>
          <a:prstGeom prst="rect">
            <a:avLst/>
          </a:prstGeom>
          <a:solidFill>
            <a:schemeClr val="dk2"/>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30"/>
          <p:cNvSpPr txBox="1">
            <a:spLocks noGrp="1"/>
          </p:cNvSpPr>
          <p:nvPr>
            <p:ph type="body" idx="2"/>
          </p:nvPr>
        </p:nvSpPr>
        <p:spPr>
          <a:xfrm>
            <a:off x="533400" y="2667000"/>
            <a:ext cx="3657600" cy="30480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0"/>
          <p:cNvSpPr txBox="1">
            <a:spLocks noGrp="1"/>
          </p:cNvSpPr>
          <p:nvPr>
            <p:ph type="body" idx="3"/>
          </p:nvPr>
        </p:nvSpPr>
        <p:spPr>
          <a:xfrm>
            <a:off x="4267200" y="1676400"/>
            <a:ext cx="3657600" cy="923330"/>
          </a:xfrm>
          <a:prstGeom prst="rect">
            <a:avLst/>
          </a:prstGeom>
          <a:solidFill>
            <a:srgbClr val="3A7E36"/>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0"/>
          <p:cNvSpPr txBox="1">
            <a:spLocks noGrp="1"/>
          </p:cNvSpPr>
          <p:nvPr>
            <p:ph type="body" idx="4"/>
          </p:nvPr>
        </p:nvSpPr>
        <p:spPr>
          <a:xfrm>
            <a:off x="4267200" y="2667000"/>
            <a:ext cx="3657600" cy="30480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30"/>
          <p:cNvSpPr txBox="1">
            <a:spLocks noGrp="1"/>
          </p:cNvSpPr>
          <p:nvPr>
            <p:ph type="body" idx="5"/>
          </p:nvPr>
        </p:nvSpPr>
        <p:spPr>
          <a:xfrm>
            <a:off x="8001000" y="1676400"/>
            <a:ext cx="3657600" cy="923330"/>
          </a:xfrm>
          <a:prstGeom prst="rect">
            <a:avLst/>
          </a:prstGeom>
          <a:solidFill>
            <a:srgbClr val="1A5A8A"/>
          </a:solidFill>
          <a:ln>
            <a:noFill/>
          </a:ln>
        </p:spPr>
        <p:txBody>
          <a:bodyPr spcFirstLastPara="1" wrap="square" lIns="91425" tIns="91425" rIns="91425" bIns="91425" anchor="t" anchorCtr="0">
            <a:spAutoFit/>
          </a:bodyPr>
          <a:lstStyle>
            <a:lvl1pPr marL="457200" lvl="0" indent="-381000" algn="l">
              <a:lnSpc>
                <a:spcPct val="100000"/>
              </a:lnSpc>
              <a:spcBef>
                <a:spcPts val="600"/>
              </a:spcBef>
              <a:spcAft>
                <a:spcPts val="0"/>
              </a:spcAft>
              <a:buSzPts val="2400"/>
              <a:buChar char="▪"/>
              <a:defRPr sz="2400">
                <a:solidFill>
                  <a:schemeClr val="lt1"/>
                </a:solidFill>
                <a:latin typeface="Arial"/>
                <a:ea typeface="Arial"/>
                <a:cs typeface="Arial"/>
                <a:sym typeface="Arial"/>
              </a:defRPr>
            </a:lvl1pPr>
            <a:lvl2pPr marL="914400" lvl="1" indent="-381000" algn="l">
              <a:lnSpc>
                <a:spcPct val="100000"/>
              </a:lnSpc>
              <a:spcBef>
                <a:spcPts val="600"/>
              </a:spcBef>
              <a:spcAft>
                <a:spcPts val="0"/>
              </a:spcAft>
              <a:buSzPts val="2400"/>
              <a:buChar char="▪"/>
              <a:defRPr/>
            </a:lvl2pPr>
            <a:lvl3pPr marL="1371600" lvl="2" indent="-355600" algn="l">
              <a:lnSpc>
                <a:spcPct val="100000"/>
              </a:lnSpc>
              <a:spcBef>
                <a:spcPts val="600"/>
              </a:spcBef>
              <a:spcAft>
                <a:spcPts val="0"/>
              </a:spcAft>
              <a:buSzPts val="2000"/>
              <a:buChar char="▪"/>
              <a:defRPr/>
            </a:lvl3pPr>
            <a:lvl4pPr marL="1828800" lvl="3" indent="-330200" algn="l">
              <a:lnSpc>
                <a:spcPct val="100000"/>
              </a:lnSpc>
              <a:spcBef>
                <a:spcPts val="600"/>
              </a:spcBef>
              <a:spcAft>
                <a:spcPts val="0"/>
              </a:spcAft>
              <a:buSzPts val="1600"/>
              <a:buChar char="▪"/>
              <a:defRPr/>
            </a:lvl4pPr>
            <a:lvl5pPr marL="2286000" lvl="4" indent="-317500" algn="l">
              <a:lnSpc>
                <a:spcPct val="100000"/>
              </a:lnSpc>
              <a:spcBef>
                <a:spcPts val="600"/>
              </a:spcBef>
              <a:spcAft>
                <a:spcPts val="0"/>
              </a:spcAft>
              <a:buSzPts val="14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30"/>
          <p:cNvSpPr txBox="1">
            <a:spLocks noGrp="1"/>
          </p:cNvSpPr>
          <p:nvPr>
            <p:ph type="body" idx="6"/>
          </p:nvPr>
        </p:nvSpPr>
        <p:spPr>
          <a:xfrm>
            <a:off x="8001000" y="2667000"/>
            <a:ext cx="3657600" cy="30480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 name="Google Shape;44;p30"/>
          <p:cNvSpPr txBox="1">
            <a:spLocks noGrp="1"/>
          </p:cNvSpPr>
          <p:nvPr>
            <p:ph type="body" idx="7"/>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1pPr>
            <a:lvl2pPr marL="914400" lvl="1"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2pPr>
            <a:lvl3pPr marL="1371600" lvl="2"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3pPr>
            <a:lvl4pPr marL="1828800" lvl="3"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4pPr>
            <a:lvl5pPr marL="2286000" lvl="4" indent="-228600" algn="l">
              <a:lnSpc>
                <a:spcPct val="100000"/>
              </a:lnSpc>
              <a:spcBef>
                <a:spcPts val="600"/>
              </a:spcBef>
              <a:spcAft>
                <a:spcPts val="0"/>
              </a:spcAft>
              <a:buSzPts val="2400"/>
              <a:buNone/>
              <a:defRPr sz="2400">
                <a:solidFill>
                  <a:srgbClr val="1A5A8A"/>
                </a:solidFill>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losingSlide">
  <p:cSld name="ClosingSlide">
    <p:bg>
      <p:bgPr>
        <a:solidFill>
          <a:schemeClr val="dk2"/>
        </a:solidFill>
        <a:effectLst/>
      </p:bgPr>
    </p:bg>
    <p:spTree>
      <p:nvGrpSpPr>
        <p:cNvPr id="1" name="Shape 45"/>
        <p:cNvGrpSpPr/>
        <p:nvPr/>
      </p:nvGrpSpPr>
      <p:grpSpPr>
        <a:xfrm>
          <a:off x="0" y="0"/>
          <a:ext cx="0" cy="0"/>
          <a:chOff x="0" y="0"/>
          <a:chExt cx="0" cy="0"/>
        </a:xfrm>
      </p:grpSpPr>
      <p:pic>
        <p:nvPicPr>
          <p:cNvPr id="46" name="Google Shape;46;p31"/>
          <p:cNvPicPr preferRelativeResize="0"/>
          <p:nvPr/>
        </p:nvPicPr>
        <p:blipFill rotWithShape="1">
          <a:blip r:embed="rId2">
            <a:alphaModFix/>
          </a:blip>
          <a:srcRect/>
          <a:stretch/>
        </p:blipFill>
        <p:spPr>
          <a:xfrm>
            <a:off x="1701800" y="539750"/>
            <a:ext cx="9245600" cy="5778500"/>
          </a:xfrm>
          <a:prstGeom prst="rect">
            <a:avLst/>
          </a:prstGeom>
          <a:noFill/>
          <a:ln>
            <a:noFill/>
          </a:ln>
          <a:effectLst>
            <a:outerShdw blurRad="50800" dist="38100" dir="2700000" algn="tl" rotWithShape="0">
              <a:srgbClr val="000000">
                <a:alpha val="40000"/>
              </a:srgbClr>
            </a:outerShdw>
          </a:effectLst>
        </p:spPr>
      </p:pic>
      <p:sp>
        <p:nvSpPr>
          <p:cNvPr id="47" name="Google Shape;47;p31"/>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31"/>
          <p:cNvSpPr txBox="1">
            <a:spLocks noGrp="1"/>
          </p:cNvSpPr>
          <p:nvPr>
            <p:ph type="body" idx="1"/>
          </p:nvPr>
        </p:nvSpPr>
        <p:spPr>
          <a:xfrm>
            <a:off x="2209800" y="4267200"/>
            <a:ext cx="6400800" cy="1447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dk1"/>
              </a:buClr>
              <a:buSzPts val="2800"/>
              <a:buNone/>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50" name="Google Shape;50;p31" descr="eTeachNY logo"/>
          <p:cNvPicPr preferRelativeResize="0"/>
          <p:nvPr/>
        </p:nvPicPr>
        <p:blipFill rotWithShape="1">
          <a:blip r:embed="rId3">
            <a:alphaModFix/>
          </a:blip>
          <a:srcRect/>
          <a:stretch/>
        </p:blipFill>
        <p:spPr>
          <a:xfrm>
            <a:off x="2178424" y="1219200"/>
            <a:ext cx="5472117" cy="1828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Slide-Blue">
  <p:cSld name="TitleSlide-Blue">
    <p:bg>
      <p:bgPr>
        <a:solidFill>
          <a:schemeClr val="dk2"/>
        </a:solidFill>
        <a:effectLst/>
      </p:bgPr>
    </p:bg>
    <p:spTree>
      <p:nvGrpSpPr>
        <p:cNvPr id="1" name="Shape 51"/>
        <p:cNvGrpSpPr/>
        <p:nvPr/>
      </p:nvGrpSpPr>
      <p:grpSpPr>
        <a:xfrm>
          <a:off x="0" y="0"/>
          <a:ext cx="0" cy="0"/>
          <a:chOff x="0" y="0"/>
          <a:chExt cx="0" cy="0"/>
        </a:xfrm>
      </p:grpSpPr>
      <p:pic>
        <p:nvPicPr>
          <p:cNvPr id="52" name="Google Shape;52;p32"/>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53" name="Google Shape;53;p32" descr="eTeachNY logo"/>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54" name="Google Shape;54;p32"/>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Divider_green">
  <p:cSld name="SectionDivider_green">
    <p:bg>
      <p:bgPr>
        <a:solidFill>
          <a:schemeClr val="dk2"/>
        </a:solidFill>
        <a:effectLst/>
      </p:bgPr>
    </p:bg>
    <p:spTree>
      <p:nvGrpSpPr>
        <p:cNvPr id="1" name="Shape 56"/>
        <p:cNvGrpSpPr/>
        <p:nvPr/>
      </p:nvGrpSpPr>
      <p:grpSpPr>
        <a:xfrm>
          <a:off x="0" y="0"/>
          <a:ext cx="0" cy="0"/>
          <a:chOff x="0" y="0"/>
          <a:chExt cx="0" cy="0"/>
        </a:xfrm>
      </p:grpSpPr>
      <p:pic>
        <p:nvPicPr>
          <p:cNvPr id="57" name="Google Shape;57;p33"/>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58" name="Google Shape;58;p33"/>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33"/>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dk1"/>
              </a:buClr>
              <a:buSzPts val="2800"/>
              <a:buChar char="▪"/>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61" name="Google Shape;61;p33" descr="eTeachNY logo"/>
          <p:cNvPicPr preferRelativeResize="0"/>
          <p:nvPr/>
        </p:nvPicPr>
        <p:blipFill rotWithShape="1">
          <a:blip r:embed="rId3">
            <a:alphaModFix/>
          </a:blip>
          <a:srcRect/>
          <a:stretch/>
        </p:blipFill>
        <p:spPr>
          <a:xfrm>
            <a:off x="990600" y="758952"/>
            <a:ext cx="3764764" cy="12581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2column">
  <p:cSld name="Inside-2column">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65" name="Google Shape;65;p34"/>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66" name="Google Shape;66;p34"/>
          <p:cNvSpPr txBox="1">
            <a:spLocks noGrp="1"/>
          </p:cNvSpPr>
          <p:nvPr>
            <p:ph type="body" idx="1"/>
          </p:nvPr>
        </p:nvSpPr>
        <p:spPr>
          <a:xfrm>
            <a:off x="533400" y="1676400"/>
            <a:ext cx="5334000" cy="553998"/>
          </a:xfrm>
          <a:prstGeom prst="rect">
            <a:avLst/>
          </a:prstGeom>
          <a:solidFill>
            <a:srgbClr val="3A7E36"/>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34"/>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3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34"/>
          <p:cNvSpPr txBox="1">
            <a:spLocks noGrp="1"/>
          </p:cNvSpPr>
          <p:nvPr>
            <p:ph type="body" idx="3"/>
          </p:nvPr>
        </p:nvSpPr>
        <p:spPr>
          <a:xfrm>
            <a:off x="6324600" y="1676400"/>
            <a:ext cx="5334000" cy="554038"/>
          </a:xfrm>
          <a:prstGeom prst="rect">
            <a:avLst/>
          </a:prstGeom>
          <a:solidFill>
            <a:schemeClr val="dk2"/>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34"/>
          <p:cNvSpPr txBox="1">
            <a:spLocks noGrp="1"/>
          </p:cNvSpPr>
          <p:nvPr>
            <p:ph type="body" idx="4"/>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34"/>
          <p:cNvSpPr txBox="1">
            <a:spLocks noGrp="1"/>
          </p:cNvSpPr>
          <p:nvPr>
            <p:ph type="body" idx="5"/>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_ImageWithSidebar">
  <p:cSld name="Inside_ImageWithSidebar">
    <p:spTree>
      <p:nvGrpSpPr>
        <p:cNvPr id="1" name="Shape 72"/>
        <p:cNvGrpSpPr/>
        <p:nvPr/>
      </p:nvGrpSpPr>
      <p:grpSpPr>
        <a:xfrm>
          <a:off x="0" y="0"/>
          <a:ext cx="0" cy="0"/>
          <a:chOff x="0" y="0"/>
          <a:chExt cx="0" cy="0"/>
        </a:xfrm>
      </p:grpSpPr>
      <p:sp>
        <p:nvSpPr>
          <p:cNvPr id="73" name="Google Shape;73;p35"/>
          <p:cNvSpPr>
            <a:spLocks noGrp="1"/>
          </p:cNvSpPr>
          <p:nvPr>
            <p:ph type="pic" idx="2"/>
          </p:nvPr>
        </p:nvSpPr>
        <p:spPr>
          <a:xfrm>
            <a:off x="0" y="533400"/>
            <a:ext cx="12192000" cy="6324600"/>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74" name="Google Shape;74;p35"/>
          <p:cNvSpPr txBox="1">
            <a:spLocks noGrp="1"/>
          </p:cNvSpPr>
          <p:nvPr>
            <p:ph type="title"/>
          </p:nvPr>
        </p:nvSpPr>
        <p:spPr>
          <a:xfrm>
            <a:off x="7239000" y="1063752"/>
            <a:ext cx="4419600" cy="1623846"/>
          </a:xfrm>
          <a:prstGeom prst="rect">
            <a:avLst/>
          </a:prstGeom>
          <a:solidFill>
            <a:srgbClr val="2379B8"/>
          </a:solid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5"/>
          <p:cNvSpPr txBox="1">
            <a:spLocks noGrp="1"/>
          </p:cNvSpPr>
          <p:nvPr>
            <p:ph type="body" idx="1"/>
          </p:nvPr>
        </p:nvSpPr>
        <p:spPr>
          <a:xfrm>
            <a:off x="7239000" y="2687598"/>
            <a:ext cx="4419600" cy="3408402"/>
          </a:xfrm>
          <a:prstGeom prst="rect">
            <a:avLst/>
          </a:prstGeom>
          <a:solidFill>
            <a:srgbClr val="2379B8"/>
          </a:solidFill>
          <a:ln>
            <a:noFill/>
          </a:ln>
        </p:spPr>
        <p:txBody>
          <a:bodyPr spcFirstLastPara="1" wrap="square" lIns="274300" tIns="274300" rIns="274300" bIns="2743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6" name="Google Shape;76;p35"/>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EA848"/>
              </a:solidFill>
              <a:highlight>
                <a:srgbClr val="4EA848"/>
              </a:highlight>
              <a:latin typeface="Arial"/>
              <a:ea typeface="Arial"/>
              <a:cs typeface="Arial"/>
              <a:sym typeface="Arial"/>
            </a:endParaRPr>
          </a:p>
        </p:txBody>
      </p:sp>
      <p:pic>
        <p:nvPicPr>
          <p:cNvPr id="77" name="Google Shape;77;p35"/>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78" name="Google Shape;78;p3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body" idx="1"/>
          </p:nvPr>
        </p:nvSpPr>
        <p:spPr>
          <a:xfrm>
            <a:off x="533400" y="1676400"/>
            <a:ext cx="11125200" cy="4648199"/>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600"/>
              </a:spcBef>
              <a:spcAft>
                <a:spcPts val="0"/>
              </a:spcAft>
              <a:buClr>
                <a:srgbClr val="3A7E36"/>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26"/>
          <p:cNvSpPr txBox="1">
            <a:spLocks noGrp="1"/>
          </p:cNvSpPr>
          <p:nvPr>
            <p:ph type="title"/>
          </p:nvPr>
        </p:nvSpPr>
        <p:spPr>
          <a:xfrm>
            <a:off x="0" y="533401"/>
            <a:ext cx="12192000" cy="914400"/>
          </a:xfrm>
          <a:prstGeom prst="rect">
            <a:avLst/>
          </a:prstGeom>
          <a:noFill/>
          <a:ln>
            <a:noFill/>
          </a:ln>
        </p:spPr>
        <p:txBody>
          <a:bodyPr spcFirstLastPara="1" wrap="square" lIns="548625" tIns="0" rIns="548625" bIns="0" anchor="ctr" anchorCtr="0">
            <a:norm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eteachny.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5181600" y="3428999"/>
            <a:ext cx="6477000" cy="1495794"/>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5400"/>
              <a:buFont typeface="Arial"/>
              <a:buNone/>
            </a:pPr>
            <a:r>
              <a:rPr lang="en-US">
                <a:solidFill>
                  <a:schemeClr val="lt1"/>
                </a:solidFill>
              </a:rPr>
              <a:t>FAMILIES </a:t>
            </a:r>
            <a:br>
              <a:rPr lang="en-US">
                <a:solidFill>
                  <a:schemeClr val="lt1"/>
                </a:solidFill>
              </a:rPr>
            </a:br>
            <a:r>
              <a:rPr lang="en-US">
                <a:solidFill>
                  <a:schemeClr val="lt1"/>
                </a:solidFill>
              </a:rPr>
              <a:t>AS PARTNERS</a:t>
            </a:r>
            <a:endParaRPr sz="3600" b="0">
              <a:solidFill>
                <a:schemeClr val="lt1"/>
              </a:solidFill>
            </a:endParaRPr>
          </a:p>
        </p:txBody>
      </p:sp>
      <p:sp>
        <p:nvSpPr>
          <p:cNvPr id="98" name="Google Shape;98;p1"/>
          <p:cNvSpPr txBox="1">
            <a:spLocks noGrp="1"/>
          </p:cNvSpPr>
          <p:nvPr>
            <p:ph type="body" idx="1"/>
          </p:nvPr>
        </p:nvSpPr>
        <p:spPr>
          <a:xfrm>
            <a:off x="5193671" y="5062717"/>
            <a:ext cx="6464929" cy="126188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2400"/>
              <a:buNone/>
            </a:pPr>
            <a:r>
              <a:rPr lang="en-US">
                <a:solidFill>
                  <a:schemeClr val="lt1"/>
                </a:solidFill>
              </a:rPr>
              <a:t>RESEARCH-BASED BEST PRACTICES THAT SUPPORT FAMILY PARTNERSHIPS</a:t>
            </a:r>
            <a:endParaRPr/>
          </a:p>
          <a:p>
            <a:pPr marL="0" lvl="0" indent="0" algn="l" rtl="0">
              <a:lnSpc>
                <a:spcPct val="100000"/>
              </a:lnSpc>
              <a:spcBef>
                <a:spcPts val="1200"/>
              </a:spcBef>
              <a:spcAft>
                <a:spcPts val="0"/>
              </a:spcAft>
              <a:buSzPts val="2400"/>
              <a:buNone/>
            </a:pPr>
            <a:r>
              <a:rPr lang="en-US" b="1">
                <a:solidFill>
                  <a:schemeClr val="lt1"/>
                </a:solidFill>
              </a:rPr>
              <a:t>SESSION 3</a:t>
            </a:r>
            <a:endParaRPr/>
          </a:p>
        </p:txBody>
      </p:sp>
      <p:pic>
        <p:nvPicPr>
          <p:cNvPr id="99" name="Google Shape;99;p1" descr="Mother and daughter with tablet"/>
          <p:cNvPicPr preferRelativeResize="0"/>
          <p:nvPr/>
        </p:nvPicPr>
        <p:blipFill rotWithShape="1">
          <a:blip r:embed="rId3">
            <a:alphaModFix/>
          </a:blip>
          <a:srcRect/>
          <a:stretch/>
        </p:blipFill>
        <p:spPr>
          <a:xfrm>
            <a:off x="381000" y="3743693"/>
            <a:ext cx="4157387" cy="236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990600" y="2527852"/>
            <a:ext cx="4876800" cy="1329595"/>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a:t>Let’s </a:t>
            </a:r>
            <a:br>
              <a:rPr lang="en-US"/>
            </a:br>
            <a:r>
              <a:rPr lang="en-US" b="1"/>
              <a:t>dive in</a:t>
            </a:r>
            <a:endParaRPr/>
          </a:p>
        </p:txBody>
      </p:sp>
      <p:sp>
        <p:nvSpPr>
          <p:cNvPr id="210" name="Google Shape;210;p10"/>
          <p:cNvSpPr txBox="1">
            <a:spLocks noGrp="1"/>
          </p:cNvSpPr>
          <p:nvPr>
            <p:ph type="body" idx="1"/>
          </p:nvPr>
        </p:nvSpPr>
        <p:spPr>
          <a:xfrm>
            <a:off x="990600" y="4267200"/>
            <a:ext cx="4876800" cy="14478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800"/>
              <a:buNone/>
            </a:pPr>
            <a:r>
              <a:rPr lang="en-US"/>
              <a:t>How to use the families as partners resources</a:t>
            </a:r>
            <a:endParaRPr/>
          </a:p>
        </p:txBody>
      </p:sp>
      <p:grpSp>
        <p:nvGrpSpPr>
          <p:cNvPr id="211" name="Google Shape;211;p10" descr="Computer graphic with eTeachNY website image"/>
          <p:cNvGrpSpPr/>
          <p:nvPr/>
        </p:nvGrpSpPr>
        <p:grpSpPr>
          <a:xfrm>
            <a:off x="6071260" y="1817068"/>
            <a:ext cx="4028957" cy="3223864"/>
            <a:chOff x="7315200" y="3631827"/>
            <a:chExt cx="4028957" cy="3223864"/>
          </a:xfrm>
        </p:grpSpPr>
        <p:pic>
          <p:nvPicPr>
            <p:cNvPr id="212" name="Google Shape;212;p10" descr="computer monitor illustration"/>
            <p:cNvPicPr preferRelativeResize="0"/>
            <p:nvPr/>
          </p:nvPicPr>
          <p:blipFill rotWithShape="1">
            <a:blip r:embed="rId3">
              <a:alphaModFix/>
            </a:blip>
            <a:srcRect/>
            <a:stretch/>
          </p:blipFill>
          <p:spPr>
            <a:xfrm>
              <a:off x="7315200" y="3631827"/>
              <a:ext cx="4028957" cy="3223864"/>
            </a:xfrm>
            <a:prstGeom prst="rect">
              <a:avLst/>
            </a:prstGeom>
            <a:noFill/>
            <a:ln>
              <a:noFill/>
            </a:ln>
            <a:effectLst>
              <a:outerShdw blurRad="50800" dist="38100" dir="13500000" algn="br" rotWithShape="0">
                <a:srgbClr val="000000">
                  <a:alpha val="40000"/>
                </a:srgbClr>
              </a:outerShdw>
            </a:effectLst>
          </p:spPr>
        </p:pic>
        <p:pic>
          <p:nvPicPr>
            <p:cNvPr id="213" name="Google Shape;213;p10" descr="screen capture of eTEACHNY website home page"/>
            <p:cNvPicPr preferRelativeResize="0"/>
            <p:nvPr/>
          </p:nvPicPr>
          <p:blipFill rotWithShape="1">
            <a:blip r:embed="rId4">
              <a:alphaModFix/>
            </a:blip>
            <a:srcRect/>
            <a:stretch/>
          </p:blipFill>
          <p:spPr>
            <a:xfrm>
              <a:off x="7423597" y="3748604"/>
              <a:ext cx="3812163" cy="2099375"/>
            </a:xfrm>
            <a:prstGeom prst="rect">
              <a:avLst/>
            </a:prstGeom>
            <a:noFill/>
            <a:ln>
              <a:noFill/>
            </a:ln>
          </p:spPr>
        </p:pic>
      </p:grpSp>
      <p:sp>
        <p:nvSpPr>
          <p:cNvPr id="214" name="Google Shape;214;p1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Session 1 and 2 Resources</a:t>
            </a:r>
            <a:endParaRPr/>
          </a:p>
        </p:txBody>
      </p:sp>
      <p:sp>
        <p:nvSpPr>
          <p:cNvPr id="221" name="Google Shape;221;p11"/>
          <p:cNvSpPr txBox="1">
            <a:spLocks noGrp="1"/>
          </p:cNvSpPr>
          <p:nvPr>
            <p:ph type="body" idx="2"/>
          </p:nvPr>
        </p:nvSpPr>
        <p:spPr>
          <a:xfrm>
            <a:off x="1066800" y="2025598"/>
            <a:ext cx="5638800" cy="2806803"/>
          </a:xfrm>
          <a:prstGeom prst="rect">
            <a:avLst/>
          </a:prstGeom>
          <a:noFill/>
          <a:ln>
            <a:noFill/>
          </a:ln>
        </p:spPr>
        <p:txBody>
          <a:bodyPr spcFirstLastPara="1" wrap="square" lIns="0" tIns="0" rIns="0" bIns="0" anchor="t" anchorCtr="0">
            <a:normAutofit lnSpcReduction="10000"/>
          </a:bodyPr>
          <a:lstStyle/>
          <a:p>
            <a:pPr marL="228600" lvl="0" indent="-228600" algn="l" rtl="0">
              <a:lnSpc>
                <a:spcPct val="100000"/>
              </a:lnSpc>
              <a:spcBef>
                <a:spcPts val="0"/>
              </a:spcBef>
              <a:spcAft>
                <a:spcPts val="0"/>
              </a:spcAft>
              <a:buSzPts val="2800"/>
              <a:buChar char="▪"/>
            </a:pPr>
            <a:r>
              <a:rPr lang="en-US"/>
              <a:t>Overview Video</a:t>
            </a:r>
            <a:endParaRPr/>
          </a:p>
          <a:p>
            <a:pPr marL="228600" lvl="0" indent="-228600" algn="l" rtl="0">
              <a:lnSpc>
                <a:spcPct val="100000"/>
              </a:lnSpc>
              <a:spcBef>
                <a:spcPts val="0"/>
              </a:spcBef>
              <a:spcAft>
                <a:spcPts val="0"/>
              </a:spcAft>
              <a:buSzPts val="2800"/>
              <a:buChar char="▪"/>
            </a:pPr>
            <a:r>
              <a:rPr lang="en-US"/>
              <a:t>Assessment Workbook</a:t>
            </a:r>
            <a:endParaRPr/>
          </a:p>
          <a:p>
            <a:pPr marL="228600" lvl="0" indent="-50800" algn="l" rtl="0">
              <a:lnSpc>
                <a:spcPct val="100000"/>
              </a:lnSpc>
              <a:spcBef>
                <a:spcPts val="0"/>
              </a:spcBef>
              <a:spcAft>
                <a:spcPts val="0"/>
              </a:spcAft>
              <a:buSzPts val="2800"/>
              <a:buNone/>
            </a:pPr>
            <a:endParaRPr/>
          </a:p>
          <a:p>
            <a:pPr marL="228600" lvl="0" indent="-228600" algn="l" rtl="0">
              <a:lnSpc>
                <a:spcPct val="100000"/>
              </a:lnSpc>
              <a:spcBef>
                <a:spcPts val="0"/>
              </a:spcBef>
              <a:spcAft>
                <a:spcPts val="0"/>
              </a:spcAft>
              <a:buSzPts val="2800"/>
              <a:buChar char="▪"/>
            </a:pPr>
            <a:r>
              <a:rPr lang="en-US"/>
              <a:t>Action Toolkit</a:t>
            </a:r>
            <a:endParaRPr/>
          </a:p>
          <a:p>
            <a:pPr marL="685800" lvl="1" indent="-228600" algn="l" rtl="0">
              <a:lnSpc>
                <a:spcPct val="100000"/>
              </a:lnSpc>
              <a:spcBef>
                <a:spcPts val="0"/>
              </a:spcBef>
              <a:spcAft>
                <a:spcPts val="0"/>
              </a:spcAft>
              <a:buSzPts val="2800"/>
              <a:buChar char="▪"/>
            </a:pPr>
            <a:r>
              <a:rPr lang="en-US"/>
              <a:t>Practical Templates</a:t>
            </a:r>
            <a:endParaRPr/>
          </a:p>
          <a:p>
            <a:pPr marL="685800" lvl="1" indent="-228600" algn="l" rtl="0">
              <a:lnSpc>
                <a:spcPct val="100000"/>
              </a:lnSpc>
              <a:spcBef>
                <a:spcPts val="0"/>
              </a:spcBef>
              <a:spcAft>
                <a:spcPts val="0"/>
              </a:spcAft>
              <a:buSzPts val="2800"/>
              <a:buChar char="▪"/>
            </a:pPr>
            <a:r>
              <a:rPr lang="en-US"/>
              <a:t>Book Suggestion</a:t>
            </a:r>
            <a:endParaRPr/>
          </a:p>
          <a:p>
            <a:pPr marL="228600" lvl="0" indent="-228600" algn="l" rtl="0">
              <a:lnSpc>
                <a:spcPct val="100000"/>
              </a:lnSpc>
              <a:spcBef>
                <a:spcPts val="0"/>
              </a:spcBef>
              <a:spcAft>
                <a:spcPts val="0"/>
              </a:spcAft>
              <a:buSzPts val="2800"/>
              <a:buChar char="▪"/>
            </a:pPr>
            <a:r>
              <a:rPr lang="en-US"/>
              <a:t>Activity Vignettes</a:t>
            </a:r>
            <a:endParaRPr/>
          </a:p>
        </p:txBody>
      </p:sp>
      <p:sp>
        <p:nvSpPr>
          <p:cNvPr id="222" name="Google Shape;222;p11"/>
          <p:cNvSpPr txBox="1">
            <a:spLocks noGrp="1"/>
          </p:cNvSpPr>
          <p:nvPr>
            <p:ph type="body" idx="1"/>
          </p:nvPr>
        </p:nvSpPr>
        <p:spPr>
          <a:xfrm>
            <a:off x="1066800" y="5821628"/>
            <a:ext cx="10058400" cy="527685"/>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200"/>
              <a:buNone/>
            </a:pPr>
            <a:r>
              <a:rPr lang="en-US"/>
              <a:t>https://www.eteachny.org/families-as-partners/</a:t>
            </a:r>
            <a:endParaRPr/>
          </a:p>
        </p:txBody>
      </p:sp>
      <p:grpSp>
        <p:nvGrpSpPr>
          <p:cNvPr id="223" name="Google Shape;223;p11" descr="Computer graphic with eTeachNY website image"/>
          <p:cNvGrpSpPr/>
          <p:nvPr/>
        </p:nvGrpSpPr>
        <p:grpSpPr>
          <a:xfrm>
            <a:off x="7355530" y="2104744"/>
            <a:ext cx="4028957" cy="3223864"/>
            <a:chOff x="7315200" y="3631827"/>
            <a:chExt cx="4028957" cy="3223864"/>
          </a:xfrm>
        </p:grpSpPr>
        <p:pic>
          <p:nvPicPr>
            <p:cNvPr id="224" name="Google Shape;224;p11" descr="computer monitor illustration"/>
            <p:cNvPicPr preferRelativeResize="0"/>
            <p:nvPr/>
          </p:nvPicPr>
          <p:blipFill rotWithShape="1">
            <a:blip r:embed="rId3">
              <a:alphaModFix/>
            </a:blip>
            <a:srcRect/>
            <a:stretch/>
          </p:blipFill>
          <p:spPr>
            <a:xfrm>
              <a:off x="7315200" y="3631827"/>
              <a:ext cx="4028957" cy="3223864"/>
            </a:xfrm>
            <a:prstGeom prst="rect">
              <a:avLst/>
            </a:prstGeom>
            <a:noFill/>
            <a:ln>
              <a:noFill/>
            </a:ln>
            <a:effectLst>
              <a:outerShdw blurRad="50800" dist="38100" dir="13500000" algn="br" rotWithShape="0">
                <a:srgbClr val="000000">
                  <a:alpha val="40000"/>
                </a:srgbClr>
              </a:outerShdw>
            </a:effectLst>
          </p:spPr>
        </p:pic>
        <p:pic>
          <p:nvPicPr>
            <p:cNvPr id="225" name="Google Shape;225;p11" descr="screen capture of eTEACHNY website home page"/>
            <p:cNvPicPr preferRelativeResize="0"/>
            <p:nvPr/>
          </p:nvPicPr>
          <p:blipFill rotWithShape="1">
            <a:blip r:embed="rId4">
              <a:alphaModFix/>
            </a:blip>
            <a:srcRect/>
            <a:stretch/>
          </p:blipFill>
          <p:spPr>
            <a:xfrm>
              <a:off x="7423597" y="3748604"/>
              <a:ext cx="3812163" cy="2099375"/>
            </a:xfrm>
            <a:prstGeom prst="rect">
              <a:avLst/>
            </a:prstGeom>
            <a:noFill/>
            <a:ln>
              <a:noFill/>
            </a:ln>
          </p:spPr>
        </p:pic>
      </p:grpSp>
      <p:sp>
        <p:nvSpPr>
          <p:cNvPr id="226" name="Google Shape;226;p1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Families as partners </a:t>
            </a:r>
            <a:r>
              <a:rPr lang="en-US" b="1"/>
              <a:t>Resource Outline</a:t>
            </a:r>
            <a:endParaRPr/>
          </a:p>
        </p:txBody>
      </p:sp>
      <p:pic>
        <p:nvPicPr>
          <p:cNvPr id="233" name="Google Shape;233;p38" descr="Families as Partners Session 3 Resource Outline screen shot"/>
          <p:cNvPicPr preferRelativeResize="0"/>
          <p:nvPr/>
        </p:nvPicPr>
        <p:blipFill rotWithShape="1">
          <a:blip r:embed="rId3">
            <a:alphaModFix/>
          </a:blip>
          <a:srcRect/>
          <a:stretch/>
        </p:blipFill>
        <p:spPr>
          <a:xfrm>
            <a:off x="4437127" y="1549477"/>
            <a:ext cx="3317746" cy="432435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34" name="Google Shape;234;p38"/>
          <p:cNvSpPr txBox="1">
            <a:spLocks noGrp="1"/>
          </p:cNvSpPr>
          <p:nvPr>
            <p:ph type="body" idx="1"/>
          </p:nvPr>
        </p:nvSpPr>
        <p:spPr>
          <a:xfrm>
            <a:off x="2057400" y="5975509"/>
            <a:ext cx="8610600" cy="62722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200"/>
              <a:buNone/>
            </a:pPr>
            <a:r>
              <a:rPr lang="en-US"/>
              <a:t>https://www.eteachny.org/families-as-partners/</a:t>
            </a:r>
            <a:endParaRPr/>
          </a:p>
        </p:txBody>
      </p:sp>
      <p:sp>
        <p:nvSpPr>
          <p:cNvPr id="235" name="Google Shape;235;p3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Families as partners </a:t>
            </a:r>
            <a:r>
              <a:rPr lang="en-US" b="1"/>
              <a:t>Practical Templates</a:t>
            </a:r>
            <a:endParaRPr/>
          </a:p>
        </p:txBody>
      </p:sp>
      <p:pic>
        <p:nvPicPr>
          <p:cNvPr id="242" name="Google Shape;242;p39" descr="Morning Routine checklist: Wake Up, Get Dressed, Brush Teeth and Comb hair, Eat Breakfast."/>
          <p:cNvPicPr preferRelativeResize="0"/>
          <p:nvPr/>
        </p:nvPicPr>
        <p:blipFill rotWithShape="1">
          <a:blip r:embed="rId3">
            <a:alphaModFix/>
          </a:blip>
          <a:srcRect/>
          <a:stretch/>
        </p:blipFill>
        <p:spPr>
          <a:xfrm>
            <a:off x="914400" y="1654661"/>
            <a:ext cx="3154335" cy="4113988"/>
          </a:xfrm>
          <a:prstGeom prst="rect">
            <a:avLst/>
          </a:prstGeom>
          <a:noFill/>
          <a:ln w="12700" cap="flat" cmpd="sng">
            <a:solidFill>
              <a:schemeClr val="accent1"/>
            </a:solidFill>
            <a:prstDash val="solid"/>
            <a:round/>
            <a:headEnd type="none" w="sm" len="sm"/>
            <a:tailEnd type="none" w="sm" len="sm"/>
          </a:ln>
        </p:spPr>
      </p:pic>
      <p:pic>
        <p:nvPicPr>
          <p:cNvPr id="243" name="Google Shape;243;p39" descr="Application Availibility Action Steps screen shot"/>
          <p:cNvPicPr preferRelativeResize="0"/>
          <p:nvPr/>
        </p:nvPicPr>
        <p:blipFill rotWithShape="1">
          <a:blip r:embed="rId4">
            <a:alphaModFix/>
          </a:blip>
          <a:srcRect/>
          <a:stretch/>
        </p:blipFill>
        <p:spPr>
          <a:xfrm>
            <a:off x="4378715" y="1654661"/>
            <a:ext cx="3208749" cy="4113988"/>
          </a:xfrm>
          <a:prstGeom prst="rect">
            <a:avLst/>
          </a:prstGeom>
          <a:noFill/>
          <a:ln w="12700" cap="flat" cmpd="sng">
            <a:solidFill>
              <a:schemeClr val="accent1"/>
            </a:solidFill>
            <a:prstDash val="solid"/>
            <a:round/>
            <a:headEnd type="none" w="sm" len="sm"/>
            <a:tailEnd type="none" w="sm" len="sm"/>
          </a:ln>
        </p:spPr>
      </p:pic>
      <p:pic>
        <p:nvPicPr>
          <p:cNvPr id="244" name="Google Shape;244;p39" descr="Family Welcome Letter screen shot"/>
          <p:cNvPicPr preferRelativeResize="0"/>
          <p:nvPr/>
        </p:nvPicPr>
        <p:blipFill rotWithShape="1">
          <a:blip r:embed="rId5">
            <a:alphaModFix/>
          </a:blip>
          <a:srcRect/>
          <a:stretch/>
        </p:blipFill>
        <p:spPr>
          <a:xfrm>
            <a:off x="7843030" y="1654661"/>
            <a:ext cx="3496007" cy="4113988"/>
          </a:xfrm>
          <a:prstGeom prst="rect">
            <a:avLst/>
          </a:prstGeom>
          <a:noFill/>
          <a:ln w="12700" cap="flat" cmpd="sng">
            <a:solidFill>
              <a:schemeClr val="accent1"/>
            </a:solidFill>
            <a:prstDash val="solid"/>
            <a:round/>
            <a:headEnd type="none" w="sm" len="sm"/>
            <a:tailEnd type="none" w="sm" len="sm"/>
          </a:ln>
        </p:spPr>
      </p:pic>
      <p:sp>
        <p:nvSpPr>
          <p:cNvPr id="245" name="Google Shape;245;p39"/>
          <p:cNvSpPr txBox="1">
            <a:spLocks noGrp="1"/>
          </p:cNvSpPr>
          <p:nvPr>
            <p:ph type="body" idx="1"/>
          </p:nvPr>
        </p:nvSpPr>
        <p:spPr>
          <a:xfrm>
            <a:off x="2057400" y="5975509"/>
            <a:ext cx="8610600" cy="62722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200"/>
              <a:buNone/>
            </a:pPr>
            <a:r>
              <a:rPr lang="en-US"/>
              <a:t>https://www.eteachny.org/families-as-partners/</a:t>
            </a:r>
            <a:endParaRPr/>
          </a:p>
        </p:txBody>
      </p:sp>
      <p:sp>
        <p:nvSpPr>
          <p:cNvPr id="246" name="Google Shape;246;p3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Families as partners </a:t>
            </a:r>
            <a:r>
              <a:rPr lang="en-US" b="1"/>
              <a:t>Reading Resources</a:t>
            </a:r>
            <a:endParaRPr/>
          </a:p>
        </p:txBody>
      </p:sp>
      <p:pic>
        <p:nvPicPr>
          <p:cNvPr id="253" name="Google Shape;253;p40" descr="Social Emotional Learning in the classroom screen shot"/>
          <p:cNvPicPr preferRelativeResize="0"/>
          <p:nvPr/>
        </p:nvPicPr>
        <p:blipFill rotWithShape="1">
          <a:blip r:embed="rId3">
            <a:alphaModFix/>
          </a:blip>
          <a:srcRect/>
          <a:stretch/>
        </p:blipFill>
        <p:spPr>
          <a:xfrm>
            <a:off x="519752" y="1799626"/>
            <a:ext cx="3587247" cy="3824058"/>
          </a:xfrm>
          <a:prstGeom prst="rect">
            <a:avLst/>
          </a:prstGeom>
          <a:noFill/>
          <a:ln w="12700" cap="flat" cmpd="sng">
            <a:solidFill>
              <a:schemeClr val="accent1"/>
            </a:solidFill>
            <a:prstDash val="solid"/>
            <a:round/>
            <a:headEnd type="none" w="sm" len="sm"/>
            <a:tailEnd type="none" w="sm" len="sm"/>
          </a:ln>
        </p:spPr>
      </p:pic>
      <p:pic>
        <p:nvPicPr>
          <p:cNvPr id="254" name="Google Shape;254;p40" descr="The Distance Learning Playbook Screen shot"/>
          <p:cNvPicPr preferRelativeResize="0"/>
          <p:nvPr/>
        </p:nvPicPr>
        <p:blipFill rotWithShape="1">
          <a:blip r:embed="rId4">
            <a:alphaModFix/>
          </a:blip>
          <a:srcRect/>
          <a:stretch/>
        </p:blipFill>
        <p:spPr>
          <a:xfrm>
            <a:off x="4632405" y="1649468"/>
            <a:ext cx="3452598" cy="4214073"/>
          </a:xfrm>
          <a:prstGeom prst="rect">
            <a:avLst/>
          </a:prstGeom>
          <a:noFill/>
          <a:ln w="12700" cap="flat" cmpd="sng">
            <a:solidFill>
              <a:schemeClr val="accent1"/>
            </a:solidFill>
            <a:prstDash val="solid"/>
            <a:round/>
            <a:headEnd type="none" w="sm" len="sm"/>
            <a:tailEnd type="none" w="sm" len="sm"/>
          </a:ln>
        </p:spPr>
      </p:pic>
      <p:pic>
        <p:nvPicPr>
          <p:cNvPr id="255" name="Google Shape;255;p40" descr="Blended:Using Disruptive Innovation to improve schools screen shot"/>
          <p:cNvPicPr preferRelativeResize="0"/>
          <p:nvPr/>
        </p:nvPicPr>
        <p:blipFill rotWithShape="1">
          <a:blip r:embed="rId5">
            <a:alphaModFix/>
          </a:blip>
          <a:srcRect/>
          <a:stretch/>
        </p:blipFill>
        <p:spPr>
          <a:xfrm>
            <a:off x="8610409" y="1711731"/>
            <a:ext cx="3327674" cy="3999847"/>
          </a:xfrm>
          <a:prstGeom prst="rect">
            <a:avLst/>
          </a:prstGeom>
          <a:noFill/>
          <a:ln w="12700" cap="flat" cmpd="sng">
            <a:solidFill>
              <a:schemeClr val="accent1"/>
            </a:solidFill>
            <a:prstDash val="solid"/>
            <a:round/>
            <a:headEnd type="none" w="sm" len="sm"/>
            <a:tailEnd type="none" w="sm" len="sm"/>
          </a:ln>
        </p:spPr>
      </p:pic>
      <p:sp>
        <p:nvSpPr>
          <p:cNvPr id="256" name="Google Shape;256;p40"/>
          <p:cNvSpPr txBox="1">
            <a:spLocks noGrp="1"/>
          </p:cNvSpPr>
          <p:nvPr>
            <p:ph type="body" idx="1"/>
          </p:nvPr>
        </p:nvSpPr>
        <p:spPr>
          <a:xfrm>
            <a:off x="2057400" y="5975509"/>
            <a:ext cx="8610600" cy="627222"/>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200"/>
              <a:buNone/>
            </a:pPr>
            <a:r>
              <a:rPr lang="en-US"/>
              <a:t>https://www.eteachny.org/families-as-partners/</a:t>
            </a:r>
            <a:endParaRPr/>
          </a:p>
        </p:txBody>
      </p:sp>
      <p:sp>
        <p:nvSpPr>
          <p:cNvPr id="257" name="Google Shape;257;p4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title"/>
          </p:nvPr>
        </p:nvSpPr>
        <p:spPr>
          <a:xfrm>
            <a:off x="626725" y="3129337"/>
            <a:ext cx="4078840" cy="1495794"/>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sz="3600" b="1"/>
              <a:t>ASYNCHRONOUS</a:t>
            </a:r>
            <a:br>
              <a:rPr lang="en-US" sz="3600"/>
            </a:br>
            <a:r>
              <a:rPr lang="en-US" sz="3600"/>
              <a:t>PD </a:t>
            </a:r>
            <a:br>
              <a:rPr lang="en-US" sz="3600"/>
            </a:br>
            <a:r>
              <a:rPr lang="en-US" sz="3600"/>
              <a:t>OFFERING</a:t>
            </a:r>
            <a:endParaRPr sz="3600"/>
          </a:p>
        </p:txBody>
      </p:sp>
      <p:pic>
        <p:nvPicPr>
          <p:cNvPr id="264" name="Google Shape;264;p41"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3">
            <a:alphaModFix/>
          </a:blip>
          <a:srcRect/>
          <a:stretch/>
        </p:blipFill>
        <p:spPr>
          <a:xfrm>
            <a:off x="5105400" y="495300"/>
            <a:ext cx="5872501" cy="5867399"/>
          </a:xfrm>
          <a:prstGeom prst="rect">
            <a:avLst/>
          </a:prstGeom>
          <a:noFill/>
          <a:ln>
            <a:noFill/>
          </a:ln>
        </p:spPr>
      </p:pic>
      <p:sp>
        <p:nvSpPr>
          <p:cNvPr id="265" name="Google Shape;265;p4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b="1"/>
              <a:t>SAMPLE: Asynchronous PD Offering-Step 1</a:t>
            </a:r>
            <a:r>
              <a:rPr lang="en-US">
                <a:solidFill>
                  <a:srgbClr val="0076C1"/>
                </a:solidFill>
              </a:rPr>
              <a:t>3</a:t>
            </a:r>
            <a:endParaRPr/>
          </a:p>
        </p:txBody>
      </p:sp>
      <p:sp>
        <p:nvSpPr>
          <p:cNvPr id="272" name="Google Shape;272;p23"/>
          <p:cNvSpPr txBox="1"/>
          <p:nvPr/>
        </p:nvSpPr>
        <p:spPr>
          <a:xfrm>
            <a:off x="628932" y="1648669"/>
            <a:ext cx="11026255"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STEP 1: </a:t>
            </a:r>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The What and Why of Families as Partners</a:t>
            </a:r>
            <a:endParaRPr/>
          </a:p>
          <a:p>
            <a:pPr marL="0" marR="0" lvl="0" indent="0" algn="l" rtl="0">
              <a:lnSpc>
                <a:spcPct val="100000"/>
              </a:lnSpc>
              <a:spcBef>
                <a:spcPts val="0"/>
              </a:spcBef>
              <a:spcAft>
                <a:spcPts val="0"/>
              </a:spcAft>
              <a:buNone/>
            </a:pP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Introduce the Families as Partners Wheel using slides 5-9 from this slide deck.</a:t>
            </a:r>
            <a:endParaRPr/>
          </a:p>
        </p:txBody>
      </p:sp>
      <p:sp>
        <p:nvSpPr>
          <p:cNvPr id="273" name="Google Shape;273;p2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b="1"/>
              <a:t>SAMPLE: Asynchronous PD Offering-Step 2</a:t>
            </a:r>
            <a:r>
              <a:rPr lang="en-US">
                <a:solidFill>
                  <a:srgbClr val="0076C1"/>
                </a:solidFill>
              </a:rPr>
              <a:t>3</a:t>
            </a:r>
            <a:endParaRPr/>
          </a:p>
        </p:txBody>
      </p:sp>
      <p:sp>
        <p:nvSpPr>
          <p:cNvPr id="280" name="Google Shape;280;p42"/>
          <p:cNvSpPr txBox="1"/>
          <p:nvPr/>
        </p:nvSpPr>
        <p:spPr>
          <a:xfrm>
            <a:off x="628933" y="1648669"/>
            <a:ext cx="10971664" cy="42165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STEP 2: </a:t>
            </a:r>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Capture Initial Learning</a:t>
            </a:r>
            <a:endParaRPr/>
          </a:p>
          <a:p>
            <a:pPr marL="0" marR="0" lvl="0" indent="0" algn="l" rtl="0">
              <a:lnSpc>
                <a:spcPct val="100000"/>
              </a:lnSpc>
              <a:spcBef>
                <a:spcPts val="0"/>
              </a:spcBef>
              <a:spcAft>
                <a:spcPts val="0"/>
              </a:spcAft>
              <a:buNone/>
            </a:pP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Have participants respond to a reflection question based on their understand of what families as partners is and why family partnerships are so important during the pandemic. A reflection question might be:</a:t>
            </a:r>
            <a:endParaRP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1" u="none" strike="noStrike" cap="none">
                <a:solidFill>
                  <a:srgbClr val="000000"/>
                </a:solidFill>
                <a:latin typeface="Arial"/>
                <a:ea typeface="Arial"/>
                <a:cs typeface="Arial"/>
                <a:sym typeface="Arial"/>
              </a:rPr>
              <a:t>Based on the slides you just reviewed, which of the 3 areas of family partnerships are you having the greatest success with?  Provide an example as to why you believe this to be true. What area do you think is providing you the greatest challenge? Provide an example to illustrate your point.</a:t>
            </a:r>
            <a:endParaRPr/>
          </a:p>
        </p:txBody>
      </p:sp>
      <p:sp>
        <p:nvSpPr>
          <p:cNvPr id="281" name="Google Shape;281;p4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b="1"/>
              <a:t>SAMPLE: Asynchronous PD Offering-Step 3</a:t>
            </a:r>
            <a:r>
              <a:rPr lang="en-US">
                <a:solidFill>
                  <a:srgbClr val="0076C1"/>
                </a:solidFill>
              </a:rPr>
              <a:t>3</a:t>
            </a:r>
            <a:endParaRPr/>
          </a:p>
        </p:txBody>
      </p:sp>
      <p:sp>
        <p:nvSpPr>
          <p:cNvPr id="288" name="Google Shape;288;p43"/>
          <p:cNvSpPr txBox="1"/>
          <p:nvPr/>
        </p:nvSpPr>
        <p:spPr>
          <a:xfrm>
            <a:off x="628933" y="1648669"/>
            <a:ext cx="10971664" cy="29854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STEP 3: </a:t>
            </a:r>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Choice Board</a:t>
            </a:r>
            <a:endParaRPr/>
          </a:p>
          <a:p>
            <a:pPr marL="0" marR="0" lvl="0" indent="0" algn="l" rtl="0">
              <a:lnSpc>
                <a:spcPct val="100000"/>
              </a:lnSpc>
              <a:spcBef>
                <a:spcPts val="0"/>
              </a:spcBef>
              <a:spcAft>
                <a:spcPts val="0"/>
              </a:spcAft>
              <a:buNone/>
            </a:pP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Next, consider including a choice board with links to the different templates.  Participants could complete a given template and then submit the completed version so you have record of their engagement with the content. Depending on the number of hours being earned might depend on the number of activities to complete.</a:t>
            </a:r>
            <a:endParaRPr sz="2000" b="0" i="1" u="none" strike="noStrike" cap="none">
              <a:solidFill>
                <a:srgbClr val="000000"/>
              </a:solidFill>
              <a:latin typeface="Arial"/>
              <a:ea typeface="Arial"/>
              <a:cs typeface="Arial"/>
              <a:sym typeface="Arial"/>
            </a:endParaRPr>
          </a:p>
        </p:txBody>
      </p:sp>
      <p:sp>
        <p:nvSpPr>
          <p:cNvPr id="289" name="Google Shape;289;p4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fontScale="90000"/>
          </a:bodyPr>
          <a:lstStyle/>
          <a:p>
            <a:pPr marL="0" lvl="0" indent="0" algn="l" rtl="0">
              <a:lnSpc>
                <a:spcPct val="90000"/>
              </a:lnSpc>
              <a:spcBef>
                <a:spcPts val="0"/>
              </a:spcBef>
              <a:spcAft>
                <a:spcPts val="0"/>
              </a:spcAft>
              <a:buClr>
                <a:schemeClr val="lt1"/>
              </a:buClr>
              <a:buSzPct val="111111"/>
              <a:buFont typeface="Arial"/>
              <a:buNone/>
            </a:pPr>
            <a:r>
              <a:rPr lang="en-US" b="1"/>
              <a:t>SAMPLE: Asynchronous PD Offering</a:t>
            </a:r>
            <a:r>
              <a:rPr lang="en-US" b="1">
                <a:solidFill>
                  <a:schemeClr val="lt1"/>
                </a:solidFill>
              </a:rPr>
              <a:t>-continued</a:t>
            </a:r>
            <a:endParaRPr>
              <a:solidFill>
                <a:schemeClr val="lt1"/>
              </a:solidFill>
            </a:endParaRPr>
          </a:p>
        </p:txBody>
      </p:sp>
      <p:graphicFrame>
        <p:nvGraphicFramePr>
          <p:cNvPr id="296" name="Google Shape;296;p44"/>
          <p:cNvGraphicFramePr/>
          <p:nvPr/>
        </p:nvGraphicFramePr>
        <p:xfrm>
          <a:off x="533400" y="1729600"/>
          <a:ext cx="11150250" cy="4138950"/>
        </p:xfrm>
        <a:graphic>
          <a:graphicData uri="http://schemas.openxmlformats.org/drawingml/2006/table">
            <a:tbl>
              <a:tblPr firstRow="1" bandRow="1">
                <a:noFill/>
                <a:tableStyleId>{4FA4CB4D-E2CE-4B82-9C63-0D5DE43FDD83}</a:tableStyleId>
              </a:tblPr>
              <a:tblGrid>
                <a:gridCol w="3716750">
                  <a:extLst>
                    <a:ext uri="{9D8B030D-6E8A-4147-A177-3AD203B41FA5}">
                      <a16:colId xmlns:a16="http://schemas.microsoft.com/office/drawing/2014/main" val="20000"/>
                    </a:ext>
                  </a:extLst>
                </a:gridCol>
                <a:gridCol w="3716750">
                  <a:extLst>
                    <a:ext uri="{9D8B030D-6E8A-4147-A177-3AD203B41FA5}">
                      <a16:colId xmlns:a16="http://schemas.microsoft.com/office/drawing/2014/main" val="20001"/>
                    </a:ext>
                  </a:extLst>
                </a:gridCol>
                <a:gridCol w="3716750">
                  <a:extLst>
                    <a:ext uri="{9D8B030D-6E8A-4147-A177-3AD203B41FA5}">
                      <a16:colId xmlns:a16="http://schemas.microsoft.com/office/drawing/2014/main" val="20002"/>
                    </a:ext>
                  </a:extLst>
                </a:gridCol>
              </a:tblGrid>
              <a:tr h="1379650">
                <a:tc>
                  <a:txBody>
                    <a:bodyPr/>
                    <a:lstStyle/>
                    <a:p>
                      <a:pPr marL="0" marR="0" lvl="0" indent="0" algn="ctr" rtl="0">
                        <a:lnSpc>
                          <a:spcPct val="100000"/>
                        </a:lnSpc>
                        <a:spcBef>
                          <a:spcPts val="0"/>
                        </a:spcBef>
                        <a:spcAft>
                          <a:spcPts val="0"/>
                        </a:spcAft>
                        <a:buNone/>
                      </a:pPr>
                      <a:r>
                        <a:rPr lang="en-US" sz="1400" u="none" strike="noStrike" cap="none"/>
                        <a:t>Communication and Feedback</a:t>
                      </a:r>
                      <a:endParaRPr/>
                    </a:p>
                    <a:p>
                      <a:pPr marL="0" marR="0" lvl="0" indent="0" algn="ctr" rtl="0">
                        <a:lnSpc>
                          <a:spcPct val="100000"/>
                        </a:lnSpc>
                        <a:spcBef>
                          <a:spcPts val="0"/>
                        </a:spcBef>
                        <a:spcAft>
                          <a:spcPts val="0"/>
                        </a:spcAft>
                        <a:buNone/>
                      </a:pPr>
                      <a:endParaRPr sz="1400" b="0" u="none" strike="noStrike" cap="none"/>
                    </a:p>
                    <a:p>
                      <a:pPr marL="0" marR="0" lvl="0" indent="0" algn="ctr" rtl="0">
                        <a:lnSpc>
                          <a:spcPct val="100000"/>
                        </a:lnSpc>
                        <a:spcBef>
                          <a:spcPts val="0"/>
                        </a:spcBef>
                        <a:spcAft>
                          <a:spcPts val="0"/>
                        </a:spcAft>
                        <a:buNone/>
                      </a:pPr>
                      <a:endParaRPr sz="1400" b="0" u="none" strike="noStrike" cap="none"/>
                    </a:p>
                    <a:p>
                      <a:pPr marL="0" marR="0" lvl="0" indent="0" algn="ctr" rtl="0">
                        <a:lnSpc>
                          <a:spcPct val="100000"/>
                        </a:lnSpc>
                        <a:spcBef>
                          <a:spcPts val="0"/>
                        </a:spcBef>
                        <a:spcAft>
                          <a:spcPts val="0"/>
                        </a:spcAft>
                        <a:buNone/>
                      </a:pPr>
                      <a:endParaRPr sz="1400" b="0" u="none" strike="noStrike" cap="none"/>
                    </a:p>
                    <a:p>
                      <a:pPr marL="0" marR="0" lvl="0" indent="0" algn="ctr" rtl="0">
                        <a:lnSpc>
                          <a:spcPct val="100000"/>
                        </a:lnSpc>
                        <a:spcBef>
                          <a:spcPts val="0"/>
                        </a:spcBef>
                        <a:spcAft>
                          <a:spcPts val="0"/>
                        </a:spcAft>
                        <a:buNone/>
                      </a:pPr>
                      <a:endParaRPr sz="1400" b="0" u="none" strike="noStrike" cap="none"/>
                    </a:p>
                    <a:p>
                      <a:pPr marL="0" marR="0" lvl="0" indent="0" algn="ctr" rtl="0">
                        <a:lnSpc>
                          <a:spcPct val="100000"/>
                        </a:lnSpc>
                        <a:spcBef>
                          <a:spcPts val="0"/>
                        </a:spcBef>
                        <a:spcAft>
                          <a:spcPts val="0"/>
                        </a:spcAft>
                        <a:buNone/>
                      </a:pPr>
                      <a:r>
                        <a:rPr lang="en-US" sz="1400" b="0" u="none" strike="noStrike" cap="none"/>
                        <a:t>Home/School Communication Log</a:t>
                      </a:r>
                      <a:endParaRPr/>
                    </a:p>
                  </a:txBody>
                  <a:tcPr marL="91450" marR="91450" marT="45725" marB="45725">
                    <a:solidFill>
                      <a:srgbClr val="1673A3"/>
                    </a:solidFill>
                  </a:tcPr>
                </a:tc>
                <a:tc>
                  <a:txBody>
                    <a:bodyPr/>
                    <a:lstStyle/>
                    <a:p>
                      <a:pPr marL="0" marR="0" lvl="0" indent="0" algn="ctr" rtl="0">
                        <a:lnSpc>
                          <a:spcPct val="100000"/>
                        </a:lnSpc>
                        <a:spcBef>
                          <a:spcPts val="0"/>
                        </a:spcBef>
                        <a:spcAft>
                          <a:spcPts val="0"/>
                        </a:spcAft>
                        <a:buNone/>
                      </a:pPr>
                      <a:r>
                        <a:rPr lang="en-US" sz="1400" u="none" strike="noStrike" cap="none"/>
                        <a:t>Roles and Responsibilities</a:t>
                      </a:r>
                      <a:endParaRPr/>
                    </a:p>
                    <a:p>
                      <a:pPr marL="0" marR="0" lvl="0" indent="0" algn="ctr" rtl="0">
                        <a:lnSpc>
                          <a:spcPct val="100000"/>
                        </a:lnSpc>
                        <a:spcBef>
                          <a:spcPts val="0"/>
                        </a:spcBef>
                        <a:spcAft>
                          <a:spcPts val="0"/>
                        </a:spcAft>
                        <a:buNone/>
                      </a:pPr>
                      <a:endParaRPr sz="1400" u="none" strike="noStrike" cap="none"/>
                    </a:p>
                    <a:p>
                      <a:pPr marL="0" marR="0" lvl="0" indent="0" algn="ctr" rtl="0">
                        <a:lnSpc>
                          <a:spcPct val="100000"/>
                        </a:lnSpc>
                        <a:spcBef>
                          <a:spcPts val="0"/>
                        </a:spcBef>
                        <a:spcAft>
                          <a:spcPts val="0"/>
                        </a:spcAft>
                        <a:buNone/>
                      </a:pPr>
                      <a:endParaRPr sz="1400" u="none" strike="noStrike" cap="none"/>
                    </a:p>
                    <a:p>
                      <a:pPr marL="0" marR="0" lvl="0" indent="0" algn="ctr" rtl="0">
                        <a:lnSpc>
                          <a:spcPct val="100000"/>
                        </a:lnSpc>
                        <a:spcBef>
                          <a:spcPts val="0"/>
                        </a:spcBef>
                        <a:spcAft>
                          <a:spcPts val="0"/>
                        </a:spcAft>
                        <a:buNone/>
                      </a:pPr>
                      <a:endParaRPr sz="1400" u="none" strike="noStrike" cap="none"/>
                    </a:p>
                    <a:p>
                      <a:pPr marL="0" marR="0" lvl="0" indent="0" algn="ctr" rtl="0">
                        <a:lnSpc>
                          <a:spcPct val="100000"/>
                        </a:lnSpc>
                        <a:spcBef>
                          <a:spcPts val="0"/>
                        </a:spcBef>
                        <a:spcAft>
                          <a:spcPts val="0"/>
                        </a:spcAft>
                        <a:buNone/>
                      </a:pPr>
                      <a:endParaRPr sz="1400" u="none" strike="noStrike" cap="none"/>
                    </a:p>
                    <a:p>
                      <a:pPr marL="0" marR="0" lvl="0" indent="0" algn="ctr" rtl="0">
                        <a:lnSpc>
                          <a:spcPct val="100000"/>
                        </a:lnSpc>
                        <a:spcBef>
                          <a:spcPts val="0"/>
                        </a:spcBef>
                        <a:spcAft>
                          <a:spcPts val="0"/>
                        </a:spcAft>
                        <a:buNone/>
                      </a:pPr>
                      <a:r>
                        <a:rPr lang="en-US" sz="1400" b="0" u="none" strike="noStrike" cap="none"/>
                        <a:t>Learning Experience Survey</a:t>
                      </a:r>
                      <a:endParaRPr/>
                    </a:p>
                  </a:txBody>
                  <a:tcPr marL="91450" marR="91450" marT="45725" marB="45725">
                    <a:solidFill>
                      <a:srgbClr val="1673A3"/>
                    </a:solidFill>
                  </a:tcPr>
                </a:tc>
                <a:tc>
                  <a:txBody>
                    <a:bodyPr/>
                    <a:lstStyle/>
                    <a:p>
                      <a:pPr marL="0" marR="0" lvl="0" indent="0" algn="ctr" rtl="0">
                        <a:lnSpc>
                          <a:spcPct val="100000"/>
                        </a:lnSpc>
                        <a:spcBef>
                          <a:spcPts val="0"/>
                        </a:spcBef>
                        <a:spcAft>
                          <a:spcPts val="0"/>
                        </a:spcAft>
                        <a:buNone/>
                      </a:pPr>
                      <a:r>
                        <a:rPr lang="en-US" sz="1400" u="none" strike="noStrike" cap="none"/>
                        <a:t>Well-being Structures</a:t>
                      </a:r>
                      <a:endParaRPr/>
                    </a:p>
                    <a:p>
                      <a:pPr marL="0" marR="0" lvl="0" indent="0" algn="ctr" rtl="0">
                        <a:lnSpc>
                          <a:spcPct val="100000"/>
                        </a:lnSpc>
                        <a:spcBef>
                          <a:spcPts val="0"/>
                        </a:spcBef>
                        <a:spcAft>
                          <a:spcPts val="0"/>
                        </a:spcAft>
                        <a:buNone/>
                      </a:pPr>
                      <a:endParaRPr sz="1400" u="none" strike="noStrike" cap="none"/>
                    </a:p>
                    <a:p>
                      <a:pPr marL="0" marR="0" lvl="0" indent="0" algn="ctr" rtl="0">
                        <a:lnSpc>
                          <a:spcPct val="100000"/>
                        </a:lnSpc>
                        <a:spcBef>
                          <a:spcPts val="0"/>
                        </a:spcBef>
                        <a:spcAft>
                          <a:spcPts val="0"/>
                        </a:spcAft>
                        <a:buNone/>
                      </a:pPr>
                      <a:endParaRPr sz="1400" u="none" strike="noStrike" cap="none"/>
                    </a:p>
                    <a:p>
                      <a:pPr marL="0" marR="0" lvl="0" indent="0" algn="ctr" rtl="0">
                        <a:lnSpc>
                          <a:spcPct val="100000"/>
                        </a:lnSpc>
                        <a:spcBef>
                          <a:spcPts val="0"/>
                        </a:spcBef>
                        <a:spcAft>
                          <a:spcPts val="0"/>
                        </a:spcAft>
                        <a:buNone/>
                      </a:pPr>
                      <a:endParaRPr sz="1400" u="none" strike="noStrike" cap="none"/>
                    </a:p>
                    <a:p>
                      <a:pPr marL="0" marR="0" lvl="0" indent="0" algn="ctr" rtl="0">
                        <a:lnSpc>
                          <a:spcPct val="100000"/>
                        </a:lnSpc>
                        <a:spcBef>
                          <a:spcPts val="0"/>
                        </a:spcBef>
                        <a:spcAft>
                          <a:spcPts val="0"/>
                        </a:spcAft>
                        <a:buNone/>
                      </a:pPr>
                      <a:endParaRPr sz="1400" u="none" strike="noStrike" cap="none"/>
                    </a:p>
                    <a:p>
                      <a:pPr marL="0" marR="0" lvl="0" indent="0" algn="ctr" rtl="0">
                        <a:lnSpc>
                          <a:spcPct val="100000"/>
                        </a:lnSpc>
                        <a:spcBef>
                          <a:spcPts val="0"/>
                        </a:spcBef>
                        <a:spcAft>
                          <a:spcPts val="0"/>
                        </a:spcAft>
                        <a:buNone/>
                      </a:pPr>
                      <a:r>
                        <a:rPr lang="en-US" sz="1400" b="0" u="none" strike="noStrike" cap="none"/>
                        <a:t>Visual Schedule</a:t>
                      </a:r>
                      <a:endParaRPr/>
                    </a:p>
                  </a:txBody>
                  <a:tcPr marL="91450" marR="91450" marT="45725" marB="45725">
                    <a:solidFill>
                      <a:srgbClr val="1673A3"/>
                    </a:solidFill>
                  </a:tcPr>
                </a:tc>
                <a:extLst>
                  <a:ext uri="{0D108BD9-81ED-4DB2-BD59-A6C34878D82A}">
                    <a16:rowId xmlns:a16="http://schemas.microsoft.com/office/drawing/2014/main" val="10000"/>
                  </a:ext>
                </a:extLst>
              </a:tr>
              <a:tr h="1379650">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Organizational and Study Skills</a:t>
                      </a:r>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r>
                        <a:rPr lang="en-US" sz="1400" b="0" u="none" strike="noStrike" cap="none">
                          <a:solidFill>
                            <a:schemeClr val="lt1"/>
                          </a:solidFill>
                        </a:rPr>
                        <a:t>Strategies for Students</a:t>
                      </a:r>
                      <a:endParaRPr/>
                    </a:p>
                  </a:txBody>
                  <a:tcPr marL="91450" marR="91450" marT="45725" marB="45725">
                    <a:solidFill>
                      <a:srgbClr val="3A7E36"/>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Support Structures</a:t>
                      </a:r>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r>
                        <a:rPr lang="en-US" sz="1400" b="0" u="none" strike="noStrike" cap="none">
                          <a:solidFill>
                            <a:schemeClr val="lt1"/>
                          </a:solidFill>
                        </a:rPr>
                        <a:t>Homework Contract</a:t>
                      </a:r>
                      <a:endParaRPr/>
                    </a:p>
                  </a:txBody>
                  <a:tcPr marL="91450" marR="91450" marT="45725" marB="45725">
                    <a:solidFill>
                      <a:srgbClr val="3A7E36"/>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Attendance and Engagement</a:t>
                      </a:r>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r>
                        <a:rPr lang="en-US" sz="1400" b="0" u="none" strike="noStrike" cap="none">
                          <a:solidFill>
                            <a:schemeClr val="lt1"/>
                          </a:solidFill>
                        </a:rPr>
                        <a:t>Family Welcome Letter</a:t>
                      </a:r>
                      <a:endParaRPr/>
                    </a:p>
                  </a:txBody>
                  <a:tcPr marL="91450" marR="91450" marT="45725" marB="45725">
                    <a:solidFill>
                      <a:srgbClr val="3A7E36"/>
                    </a:solidFill>
                  </a:tcPr>
                </a:tc>
                <a:extLst>
                  <a:ext uri="{0D108BD9-81ED-4DB2-BD59-A6C34878D82A}">
                    <a16:rowId xmlns:a16="http://schemas.microsoft.com/office/drawing/2014/main" val="10001"/>
                  </a:ext>
                </a:extLst>
              </a:tr>
              <a:tr h="1379650">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Learning Environment</a:t>
                      </a:r>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r>
                        <a:rPr lang="en-US" sz="1400" b="0" u="none" strike="noStrike" cap="none">
                          <a:solidFill>
                            <a:schemeClr val="lt1"/>
                          </a:solidFill>
                        </a:rPr>
                        <a:t>Learning Environment Ideas</a:t>
                      </a:r>
                      <a:endParaRPr/>
                    </a:p>
                  </a:txBody>
                  <a:tcPr marL="91450" marR="91450" marT="45725" marB="45725">
                    <a:solidFill>
                      <a:srgbClr val="954B4A"/>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Instructional Tools</a:t>
                      </a:r>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r>
                        <a:rPr lang="en-US" sz="1200" b="0" u="none" strike="noStrike" cap="none">
                          <a:solidFill>
                            <a:schemeClr val="lt1"/>
                          </a:solidFill>
                        </a:rPr>
                        <a:t>Application Availability Action Steps Checklist</a:t>
                      </a:r>
                      <a:endParaRPr/>
                    </a:p>
                  </a:txBody>
                  <a:tcPr marL="91450" marR="91450" marT="45725" marB="45725">
                    <a:solidFill>
                      <a:srgbClr val="954B4A"/>
                    </a:solidFill>
                  </a:tcPr>
                </a:tc>
                <a:tc>
                  <a:txBody>
                    <a:bodyPr/>
                    <a:lstStyle/>
                    <a:p>
                      <a:pPr marL="0" marR="0" lvl="0" indent="0" algn="ctr" rtl="0">
                        <a:lnSpc>
                          <a:spcPct val="100000"/>
                        </a:lnSpc>
                        <a:spcBef>
                          <a:spcPts val="0"/>
                        </a:spcBef>
                        <a:spcAft>
                          <a:spcPts val="0"/>
                        </a:spcAft>
                        <a:buNone/>
                      </a:pPr>
                      <a:r>
                        <a:rPr lang="en-US" sz="1400" b="1" u="none" strike="noStrike" cap="none">
                          <a:solidFill>
                            <a:schemeClr val="lt1"/>
                          </a:solidFill>
                        </a:rPr>
                        <a:t>Technology Tools</a:t>
                      </a:r>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endParaRPr sz="1400" b="1" u="none" strike="noStrike" cap="none">
                        <a:solidFill>
                          <a:schemeClr val="lt1"/>
                        </a:solidFill>
                      </a:endParaRPr>
                    </a:p>
                    <a:p>
                      <a:pPr marL="0" marR="0" lvl="0" indent="0" algn="ctr" rtl="0">
                        <a:lnSpc>
                          <a:spcPct val="100000"/>
                        </a:lnSpc>
                        <a:spcBef>
                          <a:spcPts val="0"/>
                        </a:spcBef>
                        <a:spcAft>
                          <a:spcPts val="0"/>
                        </a:spcAft>
                        <a:buNone/>
                      </a:pPr>
                      <a:r>
                        <a:rPr lang="en-US" sz="1400" b="0" u="none" strike="noStrike" cap="none">
                          <a:solidFill>
                            <a:schemeClr val="lt1"/>
                          </a:solidFill>
                        </a:rPr>
                        <a:t>Family Technology Night</a:t>
                      </a:r>
                      <a:endParaRPr/>
                    </a:p>
                  </a:txBody>
                  <a:tcPr marL="91450" marR="91450" marT="45725" marB="45725">
                    <a:solidFill>
                      <a:srgbClr val="954B4A"/>
                    </a:solidFill>
                  </a:tcPr>
                </a:tc>
                <a:extLst>
                  <a:ext uri="{0D108BD9-81ED-4DB2-BD59-A6C34878D82A}">
                    <a16:rowId xmlns:a16="http://schemas.microsoft.com/office/drawing/2014/main" val="10002"/>
                  </a:ext>
                </a:extLst>
              </a:tr>
            </a:tbl>
          </a:graphicData>
        </a:graphic>
      </p:graphicFrame>
      <p:pic>
        <p:nvPicPr>
          <p:cNvPr id="297" name="Google Shape;297;p44" descr="Text bubbles"/>
          <p:cNvPicPr preferRelativeResize="0"/>
          <p:nvPr/>
        </p:nvPicPr>
        <p:blipFill rotWithShape="1">
          <a:blip r:embed="rId3">
            <a:alphaModFix/>
          </a:blip>
          <a:srcRect/>
          <a:stretch/>
        </p:blipFill>
        <p:spPr>
          <a:xfrm>
            <a:off x="1733266" y="2060812"/>
            <a:ext cx="1166366" cy="794335"/>
          </a:xfrm>
          <a:prstGeom prst="rect">
            <a:avLst/>
          </a:prstGeom>
          <a:noFill/>
          <a:ln>
            <a:noFill/>
          </a:ln>
        </p:spPr>
      </p:pic>
      <p:pic>
        <p:nvPicPr>
          <p:cNvPr id="298" name="Google Shape;298;p44" descr="ID badge"/>
          <p:cNvPicPr preferRelativeResize="0"/>
          <p:nvPr/>
        </p:nvPicPr>
        <p:blipFill rotWithShape="1">
          <a:blip r:embed="rId4">
            <a:alphaModFix/>
          </a:blip>
          <a:srcRect/>
          <a:stretch/>
        </p:blipFill>
        <p:spPr>
          <a:xfrm>
            <a:off x="5645380" y="2060811"/>
            <a:ext cx="901240" cy="794336"/>
          </a:xfrm>
          <a:prstGeom prst="rect">
            <a:avLst/>
          </a:prstGeom>
          <a:noFill/>
          <a:ln>
            <a:noFill/>
          </a:ln>
        </p:spPr>
      </p:pic>
      <p:pic>
        <p:nvPicPr>
          <p:cNvPr id="299" name="Google Shape;299;p44" descr="Child at laptop"/>
          <p:cNvPicPr preferRelativeResize="0"/>
          <p:nvPr/>
        </p:nvPicPr>
        <p:blipFill rotWithShape="1">
          <a:blip r:embed="rId5">
            <a:alphaModFix/>
          </a:blip>
          <a:srcRect/>
          <a:stretch/>
        </p:blipFill>
        <p:spPr>
          <a:xfrm>
            <a:off x="9438873" y="2060812"/>
            <a:ext cx="802638" cy="794335"/>
          </a:xfrm>
          <a:prstGeom prst="rect">
            <a:avLst/>
          </a:prstGeom>
          <a:noFill/>
          <a:ln>
            <a:noFill/>
          </a:ln>
        </p:spPr>
      </p:pic>
      <p:pic>
        <p:nvPicPr>
          <p:cNvPr id="300" name="Google Shape;300;p44" descr="Clipboard"/>
          <p:cNvPicPr preferRelativeResize="0"/>
          <p:nvPr/>
        </p:nvPicPr>
        <p:blipFill rotWithShape="1">
          <a:blip r:embed="rId6">
            <a:alphaModFix/>
          </a:blip>
          <a:srcRect/>
          <a:stretch/>
        </p:blipFill>
        <p:spPr>
          <a:xfrm>
            <a:off x="1733266" y="3186359"/>
            <a:ext cx="1166366" cy="1166366"/>
          </a:xfrm>
          <a:prstGeom prst="rect">
            <a:avLst/>
          </a:prstGeom>
          <a:noFill/>
          <a:ln>
            <a:noFill/>
          </a:ln>
        </p:spPr>
      </p:pic>
      <p:pic>
        <p:nvPicPr>
          <p:cNvPr id="301" name="Google Shape;301;p44" descr="Adult reading to children"/>
          <p:cNvPicPr preferRelativeResize="0"/>
          <p:nvPr/>
        </p:nvPicPr>
        <p:blipFill rotWithShape="1">
          <a:blip r:embed="rId7">
            <a:alphaModFix/>
          </a:blip>
          <a:srcRect/>
          <a:stretch/>
        </p:blipFill>
        <p:spPr>
          <a:xfrm>
            <a:off x="5619374" y="3362590"/>
            <a:ext cx="953252" cy="953252"/>
          </a:xfrm>
          <a:prstGeom prst="rect">
            <a:avLst/>
          </a:prstGeom>
          <a:noFill/>
          <a:ln>
            <a:noFill/>
          </a:ln>
        </p:spPr>
      </p:pic>
      <p:pic>
        <p:nvPicPr>
          <p:cNvPr id="302" name="Google Shape;302;p44" descr="School bus"/>
          <p:cNvPicPr preferRelativeResize="0"/>
          <p:nvPr/>
        </p:nvPicPr>
        <p:blipFill rotWithShape="1">
          <a:blip r:embed="rId8">
            <a:alphaModFix/>
          </a:blip>
          <a:srcRect/>
          <a:stretch/>
        </p:blipFill>
        <p:spPr>
          <a:xfrm>
            <a:off x="9105027" y="3429000"/>
            <a:ext cx="1437564" cy="712464"/>
          </a:xfrm>
          <a:prstGeom prst="rect">
            <a:avLst/>
          </a:prstGeom>
          <a:noFill/>
          <a:ln>
            <a:noFill/>
          </a:ln>
        </p:spPr>
      </p:pic>
      <p:pic>
        <p:nvPicPr>
          <p:cNvPr id="303" name="Google Shape;303;p44" descr="Child at desk"/>
          <p:cNvPicPr preferRelativeResize="0"/>
          <p:nvPr/>
        </p:nvPicPr>
        <p:blipFill rotWithShape="1">
          <a:blip r:embed="rId9">
            <a:alphaModFix/>
          </a:blip>
          <a:srcRect/>
          <a:stretch/>
        </p:blipFill>
        <p:spPr>
          <a:xfrm>
            <a:off x="1842447" y="4738529"/>
            <a:ext cx="914401" cy="881488"/>
          </a:xfrm>
          <a:prstGeom prst="rect">
            <a:avLst/>
          </a:prstGeom>
          <a:noFill/>
          <a:ln>
            <a:noFill/>
          </a:ln>
        </p:spPr>
      </p:pic>
      <p:pic>
        <p:nvPicPr>
          <p:cNvPr id="304" name="Google Shape;304;p44" descr="Laptop"/>
          <p:cNvPicPr preferRelativeResize="0"/>
          <p:nvPr/>
        </p:nvPicPr>
        <p:blipFill rotWithShape="1">
          <a:blip r:embed="rId10">
            <a:alphaModFix/>
          </a:blip>
          <a:srcRect/>
          <a:stretch/>
        </p:blipFill>
        <p:spPr>
          <a:xfrm>
            <a:off x="5423241" y="4738529"/>
            <a:ext cx="1345518" cy="881487"/>
          </a:xfrm>
          <a:prstGeom prst="rect">
            <a:avLst/>
          </a:prstGeom>
          <a:noFill/>
          <a:ln>
            <a:noFill/>
          </a:ln>
        </p:spPr>
      </p:pic>
      <p:pic>
        <p:nvPicPr>
          <p:cNvPr id="305" name="Google Shape;305;p44" descr="House and wifi symbol"/>
          <p:cNvPicPr preferRelativeResize="0"/>
          <p:nvPr/>
        </p:nvPicPr>
        <p:blipFill rotWithShape="1">
          <a:blip r:embed="rId11">
            <a:alphaModFix/>
          </a:blip>
          <a:srcRect/>
          <a:stretch/>
        </p:blipFill>
        <p:spPr>
          <a:xfrm>
            <a:off x="9286472" y="4810125"/>
            <a:ext cx="1107439" cy="738293"/>
          </a:xfrm>
          <a:prstGeom prst="rect">
            <a:avLst/>
          </a:prstGeom>
          <a:noFill/>
          <a:ln>
            <a:noFill/>
          </a:ln>
        </p:spPr>
      </p:pic>
      <p:sp>
        <p:nvSpPr>
          <p:cNvPr id="306" name="Google Shape;306;p4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990600" y="2527853"/>
            <a:ext cx="92964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b="1"/>
              <a:t>Families as Partners </a:t>
            </a:r>
            <a:r>
              <a:rPr lang="en-US"/>
              <a:t>Sessions</a:t>
            </a:r>
            <a:endParaRPr b="1"/>
          </a:p>
        </p:txBody>
      </p:sp>
      <p:sp>
        <p:nvSpPr>
          <p:cNvPr id="106" name="Google Shape;106;p2"/>
          <p:cNvSpPr txBox="1">
            <a:spLocks noGrp="1"/>
          </p:cNvSpPr>
          <p:nvPr>
            <p:ph type="body" idx="1"/>
          </p:nvPr>
        </p:nvSpPr>
        <p:spPr>
          <a:xfrm>
            <a:off x="990600" y="3429000"/>
            <a:ext cx="7989013" cy="2286000"/>
          </a:xfrm>
          <a:prstGeom prst="rect">
            <a:avLst/>
          </a:prstGeom>
          <a:noFill/>
          <a:ln>
            <a:noFill/>
          </a:ln>
        </p:spPr>
        <p:txBody>
          <a:bodyPr spcFirstLastPara="1" wrap="square" lIns="45700" tIns="45700" rIns="45700" bIns="45700" anchor="t" anchorCtr="0">
            <a:normAutofit fontScale="92500" lnSpcReduction="10000"/>
          </a:bodyPr>
          <a:lstStyle/>
          <a:p>
            <a:pPr marL="228600" lvl="0" indent="-228600" algn="l" rtl="0">
              <a:lnSpc>
                <a:spcPct val="100000"/>
              </a:lnSpc>
              <a:spcBef>
                <a:spcPts val="0"/>
              </a:spcBef>
              <a:spcAft>
                <a:spcPts val="0"/>
              </a:spcAft>
              <a:buClr>
                <a:schemeClr val="lt1"/>
              </a:buClr>
              <a:buSzPct val="100000"/>
              <a:buChar char="▪"/>
            </a:pPr>
            <a:r>
              <a:rPr lang="en-US" b="1"/>
              <a:t>Session One: </a:t>
            </a:r>
            <a:r>
              <a:rPr lang="en-US"/>
              <a:t>Families as Partners Overview</a:t>
            </a:r>
            <a:endParaRPr/>
          </a:p>
          <a:p>
            <a:pPr marL="228600" lvl="0" indent="-228600" algn="l" rtl="0">
              <a:lnSpc>
                <a:spcPct val="100000"/>
              </a:lnSpc>
              <a:spcBef>
                <a:spcPts val="1200"/>
              </a:spcBef>
              <a:spcAft>
                <a:spcPts val="0"/>
              </a:spcAft>
              <a:buClr>
                <a:schemeClr val="lt1"/>
              </a:buClr>
              <a:buSzPct val="100000"/>
              <a:buChar char="▪"/>
            </a:pPr>
            <a:r>
              <a:rPr lang="en-US" b="1"/>
              <a:t>Session Two (2A) and Three (2B): </a:t>
            </a:r>
            <a:r>
              <a:rPr lang="en-US"/>
              <a:t>Deeper Dive Into Partnerships</a:t>
            </a:r>
            <a:endParaRPr/>
          </a:p>
          <a:p>
            <a:pPr marL="228600" lvl="0" indent="-228600" algn="l" rtl="0">
              <a:lnSpc>
                <a:spcPct val="100000"/>
              </a:lnSpc>
              <a:spcBef>
                <a:spcPts val="1200"/>
              </a:spcBef>
              <a:spcAft>
                <a:spcPts val="0"/>
              </a:spcAft>
              <a:buClr>
                <a:schemeClr val="lt1"/>
              </a:buClr>
              <a:buSzPct val="100000"/>
              <a:buChar char="▪"/>
            </a:pPr>
            <a:r>
              <a:rPr lang="en-US" b="1"/>
              <a:t>Session Four (3A) and Five (3B): </a:t>
            </a:r>
            <a:r>
              <a:rPr lang="en-US"/>
              <a:t>Celebrating Successful Partnerships</a:t>
            </a:r>
            <a:endParaRPr/>
          </a:p>
        </p:txBody>
      </p:sp>
      <p:sp>
        <p:nvSpPr>
          <p:cNvPr id="107" name="Google Shape;107;p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5"/>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b="1"/>
              <a:t>SAMPLE: Asynchronous PD Offering-Step 4</a:t>
            </a:r>
            <a:r>
              <a:rPr lang="en-US">
                <a:solidFill>
                  <a:srgbClr val="0076C1"/>
                </a:solidFill>
              </a:rPr>
              <a:t>3</a:t>
            </a:r>
            <a:endParaRPr/>
          </a:p>
        </p:txBody>
      </p:sp>
      <p:sp>
        <p:nvSpPr>
          <p:cNvPr id="313" name="Google Shape;313;p45"/>
          <p:cNvSpPr txBox="1"/>
          <p:nvPr/>
        </p:nvSpPr>
        <p:spPr>
          <a:xfrm>
            <a:off x="628933" y="1648669"/>
            <a:ext cx="10971664" cy="36009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STEP 4: </a:t>
            </a:r>
            <a:endParaRPr/>
          </a:p>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Capture Final Learning</a:t>
            </a:r>
            <a:endParaRPr/>
          </a:p>
          <a:p>
            <a:pPr marL="0" marR="0" lvl="0" indent="0" algn="l" rtl="0">
              <a:lnSpc>
                <a:spcPct val="100000"/>
              </a:lnSpc>
              <a:spcBef>
                <a:spcPts val="0"/>
              </a:spcBef>
              <a:spcAft>
                <a:spcPts val="0"/>
              </a:spcAft>
              <a:buNone/>
            </a:pPr>
            <a:endParaRPr sz="3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Finally, ask participants to reflect again on their learning now that they have created one or more resources to help enhance their partnerships with families. A reflection question might be:</a:t>
            </a:r>
            <a:endParaRPr/>
          </a:p>
          <a:p>
            <a:pPr marL="0" marR="0" lvl="0" indent="0" algn="l" rtl="0">
              <a:lnSpc>
                <a:spcPct val="100000"/>
              </a:lnSpc>
              <a:spcBef>
                <a:spcPts val="0"/>
              </a:spcBef>
              <a:spcAft>
                <a:spcPts val="0"/>
              </a:spcAft>
              <a:buNone/>
            </a:pP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0" i="1" u="none" strike="noStrike" cap="none">
                <a:solidFill>
                  <a:srgbClr val="000000"/>
                </a:solidFill>
                <a:latin typeface="Arial"/>
                <a:ea typeface="Arial"/>
                <a:cs typeface="Arial"/>
                <a:sym typeface="Arial"/>
              </a:rPr>
              <a:t>Explain how you will make use of the resource(s) created during this professional development session in your classroom. Additionally, how will the resource(s) created during this session enhance your relationships with families.  Please provide three examples.</a:t>
            </a:r>
            <a:endParaRPr/>
          </a:p>
        </p:txBody>
      </p:sp>
      <p:sp>
        <p:nvSpPr>
          <p:cNvPr id="314" name="Google Shape;314;p4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4"/>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a:t>Additional </a:t>
            </a:r>
            <a:r>
              <a:rPr lang="en-US" b="1"/>
              <a:t>resources</a:t>
            </a:r>
            <a:endParaRPr/>
          </a:p>
        </p:txBody>
      </p:sp>
      <p:sp>
        <p:nvSpPr>
          <p:cNvPr id="321" name="Google Shape;321;p24"/>
          <p:cNvSpPr txBox="1">
            <a:spLocks noGrp="1"/>
          </p:cNvSpPr>
          <p:nvPr>
            <p:ph type="body" idx="1"/>
          </p:nvPr>
        </p:nvSpPr>
        <p:spPr>
          <a:xfrm>
            <a:off x="990600" y="3276600"/>
            <a:ext cx="7620000" cy="2608152"/>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000"/>
              <a:buNone/>
            </a:pPr>
            <a:r>
              <a:rPr lang="en-US" sz="2000"/>
              <a:t>Additional resources to support the development of </a:t>
            </a:r>
            <a:br>
              <a:rPr lang="en-US" sz="2000"/>
            </a:br>
            <a:r>
              <a:rPr lang="en-US" sz="2000"/>
              <a:t>positive partnerships with families and other remote learning priorities can be found online at </a:t>
            </a:r>
            <a:r>
              <a:rPr lang="en-US" sz="2000" u="sng">
                <a:solidFill>
                  <a:schemeClr val="lt1"/>
                </a:solidFill>
                <a:hlinkClick r:id="rId3">
                  <a:extLst>
                    <a:ext uri="{A12FA001-AC4F-418D-AE19-62706E023703}">
                      <ahyp:hlinkClr xmlns:ahyp="http://schemas.microsoft.com/office/drawing/2018/hyperlinkcolor" val="tx"/>
                    </a:ext>
                  </a:extLst>
                </a:hlinkClick>
              </a:rPr>
              <a:t>eTeachny.org</a:t>
            </a:r>
            <a:r>
              <a:rPr lang="en-US" sz="2000"/>
              <a:t>.</a:t>
            </a:r>
            <a:endParaRPr/>
          </a:p>
          <a:p>
            <a:pPr marL="228600" lvl="0" indent="-228600" algn="l" rtl="0">
              <a:lnSpc>
                <a:spcPct val="100000"/>
              </a:lnSpc>
              <a:spcBef>
                <a:spcPts val="800"/>
              </a:spcBef>
              <a:spcAft>
                <a:spcPts val="0"/>
              </a:spcAft>
              <a:buSzPts val="1400"/>
              <a:buChar char="▪"/>
            </a:pPr>
            <a:r>
              <a:rPr lang="en-US" sz="1400"/>
              <a:t>Shifting to Teaching Online</a:t>
            </a:r>
            <a:endParaRPr/>
          </a:p>
          <a:p>
            <a:pPr marL="228600" lvl="0" indent="-228600" algn="l" rtl="0">
              <a:lnSpc>
                <a:spcPct val="100000"/>
              </a:lnSpc>
              <a:spcBef>
                <a:spcPts val="400"/>
              </a:spcBef>
              <a:spcAft>
                <a:spcPts val="0"/>
              </a:spcAft>
              <a:buSzPts val="1400"/>
              <a:buChar char="▪"/>
            </a:pPr>
            <a:r>
              <a:rPr lang="en-US" sz="1400"/>
              <a:t>Families as Partners</a:t>
            </a:r>
            <a:endParaRPr/>
          </a:p>
          <a:p>
            <a:pPr marL="228600" lvl="0" indent="-228600" algn="l" rtl="0">
              <a:lnSpc>
                <a:spcPct val="100000"/>
              </a:lnSpc>
              <a:spcBef>
                <a:spcPts val="400"/>
              </a:spcBef>
              <a:spcAft>
                <a:spcPts val="0"/>
              </a:spcAft>
              <a:buSzPts val="1400"/>
              <a:buChar char="▪"/>
            </a:pPr>
            <a:r>
              <a:rPr lang="en-US" sz="1400"/>
              <a:t>Students With Disabilities</a:t>
            </a:r>
            <a:endParaRPr/>
          </a:p>
          <a:p>
            <a:pPr marL="228600" lvl="0" indent="-228600" algn="l" rtl="0">
              <a:lnSpc>
                <a:spcPct val="100000"/>
              </a:lnSpc>
              <a:spcBef>
                <a:spcPts val="400"/>
              </a:spcBef>
              <a:spcAft>
                <a:spcPts val="0"/>
              </a:spcAft>
              <a:buSzPts val="1400"/>
              <a:buChar char="▪"/>
            </a:pPr>
            <a:r>
              <a:rPr lang="en-US" sz="1400"/>
              <a:t>English Language and Multilingual Learners</a:t>
            </a:r>
            <a:endParaRPr/>
          </a:p>
          <a:p>
            <a:pPr marL="228600" lvl="0" indent="-228600" algn="l" rtl="0">
              <a:lnSpc>
                <a:spcPct val="100000"/>
              </a:lnSpc>
              <a:spcBef>
                <a:spcPts val="400"/>
              </a:spcBef>
              <a:spcAft>
                <a:spcPts val="0"/>
              </a:spcAft>
              <a:buSzPts val="1400"/>
              <a:buChar char="▪"/>
            </a:pPr>
            <a:r>
              <a:rPr lang="en-US" sz="1400"/>
              <a:t>Culturally-Responsive Education</a:t>
            </a:r>
            <a:endParaRPr/>
          </a:p>
          <a:p>
            <a:pPr marL="228600" lvl="0" indent="-228600" algn="l" rtl="0">
              <a:lnSpc>
                <a:spcPct val="100000"/>
              </a:lnSpc>
              <a:spcBef>
                <a:spcPts val="400"/>
              </a:spcBef>
              <a:spcAft>
                <a:spcPts val="0"/>
              </a:spcAft>
              <a:buSzPts val="1400"/>
              <a:buChar char="▪"/>
            </a:pPr>
            <a:r>
              <a:rPr lang="en-US" sz="1400"/>
              <a:t>Social Emotional Learning</a:t>
            </a:r>
            <a:endParaRPr/>
          </a:p>
        </p:txBody>
      </p:sp>
      <p:pic>
        <p:nvPicPr>
          <p:cNvPr id="322" name="Google Shape;322;p24" descr="computer monitor illustration"/>
          <p:cNvPicPr preferRelativeResize="0"/>
          <p:nvPr/>
        </p:nvPicPr>
        <p:blipFill rotWithShape="1">
          <a:blip r:embed="rId4">
            <a:alphaModFix/>
          </a:blip>
          <a:srcRect/>
          <a:stretch/>
        </p:blipFill>
        <p:spPr>
          <a:xfrm>
            <a:off x="7659067" y="685800"/>
            <a:ext cx="4028957" cy="3223864"/>
          </a:xfrm>
          <a:prstGeom prst="rect">
            <a:avLst/>
          </a:prstGeom>
          <a:noFill/>
          <a:ln>
            <a:noFill/>
          </a:ln>
          <a:effectLst>
            <a:outerShdw blurRad="50800" dist="38100" dir="13500000" algn="br" rotWithShape="0">
              <a:srgbClr val="000000">
                <a:alpha val="40000"/>
              </a:srgbClr>
            </a:outerShdw>
          </a:effectLst>
        </p:spPr>
      </p:pic>
      <p:pic>
        <p:nvPicPr>
          <p:cNvPr id="323" name="Google Shape;323;p24" descr="screen capture of eTEACHNY website home page"/>
          <p:cNvPicPr preferRelativeResize="0"/>
          <p:nvPr/>
        </p:nvPicPr>
        <p:blipFill rotWithShape="1">
          <a:blip r:embed="rId5">
            <a:alphaModFix/>
          </a:blip>
          <a:srcRect/>
          <a:stretch/>
        </p:blipFill>
        <p:spPr>
          <a:xfrm>
            <a:off x="7767464" y="802577"/>
            <a:ext cx="3812163" cy="2099375"/>
          </a:xfrm>
          <a:prstGeom prst="rect">
            <a:avLst/>
          </a:prstGeom>
          <a:noFill/>
          <a:ln>
            <a:noFill/>
          </a:ln>
        </p:spPr>
      </p:pic>
      <p:sp>
        <p:nvSpPr>
          <p:cNvPr id="324" name="Google Shape;324;p2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5"/>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000"/>
              <a:buFont typeface="Arial"/>
              <a:buNone/>
            </a:pPr>
            <a:r>
              <a:rPr lang="en-US"/>
              <a:t>Questions?</a:t>
            </a:r>
            <a:endParaRPr/>
          </a:p>
        </p:txBody>
      </p:sp>
      <p:sp>
        <p:nvSpPr>
          <p:cNvPr id="331" name="Google Shape;331;p2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a:t>Today’s </a:t>
            </a:r>
            <a:r>
              <a:rPr lang="en-US" b="1"/>
              <a:t>objectives</a:t>
            </a:r>
            <a:endParaRPr/>
          </a:p>
        </p:txBody>
      </p:sp>
      <p:sp>
        <p:nvSpPr>
          <p:cNvPr id="114" name="Google Shape;114;p3"/>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fontScale="85000" lnSpcReduction="20000"/>
          </a:bodyPr>
          <a:lstStyle/>
          <a:p>
            <a:pPr marL="228600" lvl="0" indent="-228600" algn="l" rtl="0">
              <a:lnSpc>
                <a:spcPct val="100000"/>
              </a:lnSpc>
              <a:spcBef>
                <a:spcPts val="0"/>
              </a:spcBef>
              <a:spcAft>
                <a:spcPts val="0"/>
              </a:spcAft>
              <a:buSzPct val="100000"/>
              <a:buChar char="▪"/>
            </a:pPr>
            <a:r>
              <a:rPr lang="en-US"/>
              <a:t>Identify attributes of positive relationships, routines, and resources with families as partners</a:t>
            </a:r>
            <a:endParaRPr/>
          </a:p>
          <a:p>
            <a:pPr marL="228600" lvl="0" indent="-228600" algn="l" rtl="0">
              <a:lnSpc>
                <a:spcPct val="100000"/>
              </a:lnSpc>
              <a:spcBef>
                <a:spcPts val="1200"/>
              </a:spcBef>
              <a:spcAft>
                <a:spcPts val="0"/>
              </a:spcAft>
              <a:buSzPct val="100000"/>
              <a:buChar char="▪"/>
            </a:pPr>
            <a:r>
              <a:rPr lang="en-US"/>
              <a:t>Discuss strategies to support relationships, routines, and resources with families as partners.</a:t>
            </a:r>
            <a:endParaRPr/>
          </a:p>
          <a:p>
            <a:pPr marL="228600" lvl="0" indent="-228600" algn="l" rtl="0">
              <a:lnSpc>
                <a:spcPct val="100000"/>
              </a:lnSpc>
              <a:spcBef>
                <a:spcPts val="1200"/>
              </a:spcBef>
              <a:spcAft>
                <a:spcPts val="0"/>
              </a:spcAft>
              <a:buClr>
                <a:schemeClr val="lt1"/>
              </a:buClr>
              <a:buSzPct val="100000"/>
              <a:buChar char="▪"/>
            </a:pPr>
            <a:r>
              <a:rPr lang="en-US"/>
              <a:t>Share action steps to enhance relationships, routines, and resources with families as partners.</a:t>
            </a:r>
            <a:endParaRPr/>
          </a:p>
        </p:txBody>
      </p:sp>
      <p:sp>
        <p:nvSpPr>
          <p:cNvPr id="115" name="Google Shape;115;p3"/>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b="1"/>
              <a:t>Materials</a:t>
            </a:r>
            <a:r>
              <a:rPr lang="en-US"/>
              <a:t> needed</a:t>
            </a:r>
            <a:endParaRPr/>
          </a:p>
        </p:txBody>
      </p:sp>
      <p:sp>
        <p:nvSpPr>
          <p:cNvPr id="122" name="Google Shape;122;p4"/>
          <p:cNvSpPr txBox="1">
            <a:spLocks noGrp="1"/>
          </p:cNvSpPr>
          <p:nvPr>
            <p:ph type="body" idx="2"/>
          </p:nvPr>
        </p:nvSpPr>
        <p:spPr>
          <a:xfrm>
            <a:off x="533400" y="3235552"/>
            <a:ext cx="6172200" cy="1234004"/>
          </a:xfrm>
          <a:prstGeom prst="rect">
            <a:avLst/>
          </a:prstGeom>
          <a:noFill/>
          <a:ln>
            <a:noFill/>
          </a:ln>
        </p:spPr>
        <p:txBody>
          <a:bodyPr spcFirstLastPara="1" wrap="square" lIns="0" tIns="0" rIns="0" bIns="0" anchor="t" anchorCtr="0">
            <a:normAutofit/>
          </a:bodyPr>
          <a:lstStyle/>
          <a:p>
            <a:pPr marL="228600" lvl="0" indent="-228600" algn="l" rtl="0">
              <a:lnSpc>
                <a:spcPct val="100000"/>
              </a:lnSpc>
              <a:spcBef>
                <a:spcPts val="0"/>
              </a:spcBef>
              <a:spcAft>
                <a:spcPts val="0"/>
              </a:spcAft>
              <a:buSzPts val="2800"/>
              <a:buChar char="▪"/>
            </a:pPr>
            <a:r>
              <a:rPr lang="en-US"/>
              <a:t>Access to the </a:t>
            </a:r>
            <a:r>
              <a:rPr lang="en-US" b="1"/>
              <a:t>eTEACHNY Website</a:t>
            </a:r>
            <a:endParaRPr/>
          </a:p>
          <a:p>
            <a:pPr marL="228600" lvl="0" indent="-228600" algn="l" rtl="0">
              <a:lnSpc>
                <a:spcPct val="100000"/>
              </a:lnSpc>
              <a:spcBef>
                <a:spcPts val="1200"/>
              </a:spcBef>
              <a:spcAft>
                <a:spcPts val="0"/>
              </a:spcAft>
              <a:buSzPts val="2800"/>
              <a:buChar char="▪"/>
            </a:pPr>
            <a:r>
              <a:rPr lang="en-US"/>
              <a:t>Families as Partners </a:t>
            </a:r>
            <a:r>
              <a:rPr lang="en-US" b="1"/>
              <a:t>Slide Deck</a:t>
            </a:r>
            <a:endParaRPr/>
          </a:p>
        </p:txBody>
      </p:sp>
      <p:grpSp>
        <p:nvGrpSpPr>
          <p:cNvPr id="123" name="Google Shape;123;p4" descr="Computer icon with eTeachNY website image"/>
          <p:cNvGrpSpPr/>
          <p:nvPr/>
        </p:nvGrpSpPr>
        <p:grpSpPr>
          <a:xfrm>
            <a:off x="7301552" y="2253404"/>
            <a:ext cx="4028957" cy="3223864"/>
            <a:chOff x="7315200" y="3631827"/>
            <a:chExt cx="4028957" cy="3223864"/>
          </a:xfrm>
        </p:grpSpPr>
        <p:pic>
          <p:nvPicPr>
            <p:cNvPr id="124" name="Google Shape;124;p4" descr="computer monitor illustration"/>
            <p:cNvPicPr preferRelativeResize="0"/>
            <p:nvPr/>
          </p:nvPicPr>
          <p:blipFill rotWithShape="1">
            <a:blip r:embed="rId3">
              <a:alphaModFix/>
            </a:blip>
            <a:srcRect/>
            <a:stretch/>
          </p:blipFill>
          <p:spPr>
            <a:xfrm>
              <a:off x="7315200" y="3631827"/>
              <a:ext cx="4028957" cy="3223864"/>
            </a:xfrm>
            <a:prstGeom prst="rect">
              <a:avLst/>
            </a:prstGeom>
            <a:noFill/>
            <a:ln>
              <a:noFill/>
            </a:ln>
            <a:effectLst>
              <a:outerShdw blurRad="50800" dist="38100" dir="13500000" algn="br" rotWithShape="0">
                <a:srgbClr val="000000">
                  <a:alpha val="40000"/>
                </a:srgbClr>
              </a:outerShdw>
            </a:effectLst>
          </p:spPr>
        </p:pic>
        <p:pic>
          <p:nvPicPr>
            <p:cNvPr id="125" name="Google Shape;125;p4" descr="screen capture of eTEACHNY website home page"/>
            <p:cNvPicPr preferRelativeResize="0"/>
            <p:nvPr/>
          </p:nvPicPr>
          <p:blipFill rotWithShape="1">
            <a:blip r:embed="rId4">
              <a:alphaModFix/>
            </a:blip>
            <a:srcRect/>
            <a:stretch/>
          </p:blipFill>
          <p:spPr>
            <a:xfrm>
              <a:off x="7423597" y="3748604"/>
              <a:ext cx="3812163" cy="2099375"/>
            </a:xfrm>
            <a:prstGeom prst="rect">
              <a:avLst/>
            </a:prstGeom>
            <a:noFill/>
            <a:ln>
              <a:noFill/>
            </a:ln>
          </p:spPr>
        </p:pic>
      </p:grpSp>
      <p:sp>
        <p:nvSpPr>
          <p:cNvPr id="126" name="Google Shape;126;p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0" y="533400"/>
            <a:ext cx="12192000" cy="1981199"/>
          </a:xfrm>
          <a:prstGeom prst="rect">
            <a:avLst/>
          </a:prstGeom>
          <a:solidFill>
            <a:srgbClr val="0076C1"/>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Foundation of partnership </a:t>
            </a:r>
            <a:br>
              <a:rPr lang="en-US"/>
            </a:br>
            <a:r>
              <a:rPr lang="en-US"/>
              <a:t>with families:</a:t>
            </a:r>
            <a:endParaRPr/>
          </a:p>
        </p:txBody>
      </p:sp>
      <p:sp>
        <p:nvSpPr>
          <p:cNvPr id="133" name="Google Shape;133;p5"/>
          <p:cNvSpPr txBox="1">
            <a:spLocks noGrp="1"/>
          </p:cNvSpPr>
          <p:nvPr>
            <p:ph type="body" idx="2"/>
          </p:nvPr>
        </p:nvSpPr>
        <p:spPr>
          <a:xfrm>
            <a:off x="533400" y="2743200"/>
            <a:ext cx="5334000" cy="358139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400"/>
              <a:buNone/>
            </a:pPr>
            <a:r>
              <a:rPr lang="en-US" sz="2400" b="1">
                <a:solidFill>
                  <a:schemeClr val="accent3"/>
                </a:solidFill>
              </a:rPr>
              <a:t>RELATIONSHIPS</a:t>
            </a:r>
            <a:br>
              <a:rPr lang="en-US"/>
            </a:br>
            <a:r>
              <a:rPr lang="en-US" sz="1800"/>
              <a:t>Positive connections that foster interaction and establish a nurturing environment of trust and support.</a:t>
            </a:r>
            <a:endParaRPr/>
          </a:p>
          <a:p>
            <a:pPr marL="0" lvl="0" indent="0" algn="l" rtl="0">
              <a:lnSpc>
                <a:spcPct val="100000"/>
              </a:lnSpc>
              <a:spcBef>
                <a:spcPts val="1200"/>
              </a:spcBef>
              <a:spcAft>
                <a:spcPts val="0"/>
              </a:spcAft>
              <a:buSzPts val="2400"/>
              <a:buNone/>
            </a:pPr>
            <a:r>
              <a:rPr lang="en-US" sz="2400" b="1">
                <a:solidFill>
                  <a:schemeClr val="lt2"/>
                </a:solidFill>
              </a:rPr>
              <a:t>ROUTINES</a:t>
            </a:r>
            <a:br>
              <a:rPr lang="en-US"/>
            </a:br>
            <a:r>
              <a:rPr lang="en-US" sz="1800"/>
              <a:t>Rehearsed and predictable practices that provide structure to support efficient and effective learning.</a:t>
            </a:r>
            <a:endParaRPr/>
          </a:p>
          <a:p>
            <a:pPr marL="0" lvl="0" indent="0" algn="l" rtl="0">
              <a:lnSpc>
                <a:spcPct val="100000"/>
              </a:lnSpc>
              <a:spcBef>
                <a:spcPts val="1200"/>
              </a:spcBef>
              <a:spcAft>
                <a:spcPts val="0"/>
              </a:spcAft>
              <a:buSzPts val="2400"/>
              <a:buNone/>
            </a:pPr>
            <a:r>
              <a:rPr lang="en-US" sz="2400" b="1">
                <a:solidFill>
                  <a:srgbClr val="CF443F"/>
                </a:solidFill>
              </a:rPr>
              <a:t>RESOURCES</a:t>
            </a:r>
            <a:br>
              <a:rPr lang="en-US"/>
            </a:br>
            <a:r>
              <a:rPr lang="en-US" sz="1800"/>
              <a:t>Materials, Tools, and Supplies </a:t>
            </a:r>
            <a:br>
              <a:rPr lang="en-US" sz="1800"/>
            </a:br>
            <a:r>
              <a:rPr lang="en-US" sz="1800"/>
              <a:t>to support active learning and skill development. </a:t>
            </a:r>
            <a:endParaRPr/>
          </a:p>
          <a:p>
            <a:pPr marL="457200" lvl="1" indent="-76200" algn="l" rtl="0">
              <a:lnSpc>
                <a:spcPct val="100000"/>
              </a:lnSpc>
              <a:spcBef>
                <a:spcPts val="1200"/>
              </a:spcBef>
              <a:spcAft>
                <a:spcPts val="0"/>
              </a:spcAft>
              <a:buSzPts val="2400"/>
              <a:buNone/>
            </a:pPr>
            <a:endParaRPr/>
          </a:p>
          <a:p>
            <a:pPr marL="0" lvl="0" indent="0" algn="l" rtl="0">
              <a:lnSpc>
                <a:spcPct val="100000"/>
              </a:lnSpc>
              <a:spcBef>
                <a:spcPts val="1200"/>
              </a:spcBef>
              <a:spcAft>
                <a:spcPts val="0"/>
              </a:spcAft>
              <a:buSzPts val="2800"/>
              <a:buNone/>
            </a:pPr>
            <a:endParaRPr/>
          </a:p>
        </p:txBody>
      </p:sp>
      <p:pic>
        <p:nvPicPr>
          <p:cNvPr id="134" name="Google Shape;134;p5"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p:cNvPicPr preferRelativeResize="0"/>
          <p:nvPr/>
        </p:nvPicPr>
        <p:blipFill rotWithShape="1">
          <a:blip r:embed="rId3">
            <a:alphaModFix/>
          </a:blip>
          <a:srcRect/>
          <a:stretch/>
        </p:blipFill>
        <p:spPr>
          <a:xfrm>
            <a:off x="6090899" y="457199"/>
            <a:ext cx="5872501" cy="5867399"/>
          </a:xfrm>
          <a:prstGeom prst="rect">
            <a:avLst/>
          </a:prstGeom>
          <a:noFill/>
          <a:ln>
            <a:noFill/>
          </a:ln>
        </p:spPr>
      </p:pic>
      <p:sp>
        <p:nvSpPr>
          <p:cNvPr id="135" name="Google Shape;135;p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0" y="533400"/>
            <a:ext cx="12192000" cy="1788112"/>
          </a:xfrm>
          <a:prstGeom prst="rect">
            <a:avLst/>
          </a:prstGeom>
          <a:solidFill>
            <a:srgbClr val="1773A3"/>
          </a:solidFill>
          <a:ln>
            <a:noFill/>
          </a:ln>
        </p:spPr>
        <p:txBody>
          <a:bodyPr spcFirstLastPara="1" wrap="square" lIns="548625" tIns="182875" rIns="548625" bIns="0" anchor="t" anchorCtr="0">
            <a:noAutofit/>
          </a:bodyPr>
          <a:lstStyle/>
          <a:p>
            <a:pPr marL="0" lvl="0" indent="0" algn="l" rtl="0">
              <a:lnSpc>
                <a:spcPct val="90000"/>
              </a:lnSpc>
              <a:spcBef>
                <a:spcPts val="0"/>
              </a:spcBef>
              <a:spcAft>
                <a:spcPts val="0"/>
              </a:spcAft>
              <a:buClr>
                <a:schemeClr val="lt1"/>
              </a:buClr>
              <a:buSzPts val="4000"/>
              <a:buFont typeface="Arial"/>
              <a:buNone/>
            </a:pPr>
            <a:r>
              <a:rPr lang="en-US"/>
              <a:t>Relationships</a:t>
            </a:r>
            <a:br>
              <a:rPr lang="en-US"/>
            </a:br>
            <a:r>
              <a:rPr lang="en-US" sz="2400" b="1"/>
              <a:t>Positive connections</a:t>
            </a:r>
            <a:r>
              <a:rPr lang="en-US" sz="2400"/>
              <a:t> that foster interaction and </a:t>
            </a:r>
            <a:br>
              <a:rPr lang="en-US" sz="2400"/>
            </a:br>
            <a:r>
              <a:rPr lang="en-US" sz="2400"/>
              <a:t>establish a nurturing environment of trust and support</a:t>
            </a:r>
            <a:endParaRPr/>
          </a:p>
        </p:txBody>
      </p:sp>
      <p:pic>
        <p:nvPicPr>
          <p:cNvPr id="142" name="Google Shape;142;p6" descr="Circular diagram illustrating 3 components of families as partners: relationships, routines, and resources. Relationships section is highlighted."/>
          <p:cNvPicPr preferRelativeResize="0"/>
          <p:nvPr/>
        </p:nvPicPr>
        <p:blipFill rotWithShape="1">
          <a:blip r:embed="rId3">
            <a:alphaModFix/>
          </a:blip>
          <a:srcRect/>
          <a:stretch/>
        </p:blipFill>
        <p:spPr>
          <a:xfrm>
            <a:off x="9105654" y="106680"/>
            <a:ext cx="2560320" cy="2560320"/>
          </a:xfrm>
          <a:prstGeom prst="rect">
            <a:avLst/>
          </a:prstGeom>
          <a:noFill/>
          <a:ln>
            <a:noFill/>
          </a:ln>
          <a:effectLst>
            <a:outerShdw blurRad="50800" dist="38100" dir="2700000" algn="tl" rotWithShape="0">
              <a:srgbClr val="000000">
                <a:alpha val="40000"/>
              </a:srgbClr>
            </a:outerShdw>
          </a:effectLst>
        </p:spPr>
      </p:pic>
      <p:sp>
        <p:nvSpPr>
          <p:cNvPr id="143" name="Google Shape;143;p6"/>
          <p:cNvSpPr txBox="1">
            <a:spLocks noGrp="1"/>
          </p:cNvSpPr>
          <p:nvPr>
            <p:ph type="body" idx="1"/>
          </p:nvPr>
        </p:nvSpPr>
        <p:spPr>
          <a:xfrm>
            <a:off x="533400" y="2743200"/>
            <a:ext cx="3657600" cy="923330"/>
          </a:xfrm>
          <a:prstGeom prst="rect">
            <a:avLst/>
          </a:prstGeom>
          <a:solidFill>
            <a:srgbClr val="1773A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COMMUNICATION </a:t>
            </a:r>
            <a:br>
              <a:rPr lang="en-US" sz="1800"/>
            </a:br>
            <a:r>
              <a:rPr lang="en-US" sz="1800"/>
              <a:t>&amp; FEEDBACK</a:t>
            </a:r>
            <a:endParaRPr/>
          </a:p>
        </p:txBody>
      </p:sp>
      <p:pic>
        <p:nvPicPr>
          <p:cNvPr id="144" name="Google Shape;144;p6" descr="illustration of speech bubbles"/>
          <p:cNvPicPr preferRelativeResize="0"/>
          <p:nvPr/>
        </p:nvPicPr>
        <p:blipFill rotWithShape="1">
          <a:blip r:embed="rId4">
            <a:alphaModFix/>
          </a:blip>
          <a:srcRect/>
          <a:stretch/>
        </p:blipFill>
        <p:spPr>
          <a:xfrm>
            <a:off x="2819401" y="2708575"/>
            <a:ext cx="1371600" cy="933954"/>
          </a:xfrm>
          <a:prstGeom prst="rect">
            <a:avLst/>
          </a:prstGeom>
          <a:noFill/>
          <a:ln>
            <a:noFill/>
          </a:ln>
        </p:spPr>
      </p:pic>
      <p:sp>
        <p:nvSpPr>
          <p:cNvPr id="145" name="Google Shape;145;p6"/>
          <p:cNvSpPr txBox="1">
            <a:spLocks noGrp="1"/>
          </p:cNvSpPr>
          <p:nvPr>
            <p:ph type="body" idx="2"/>
          </p:nvPr>
        </p:nvSpPr>
        <p:spPr>
          <a:xfrm>
            <a:off x="5334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chemeClr val="accent3"/>
              </a:buClr>
              <a:buSzPts val="1800"/>
              <a:buChar char="▪"/>
            </a:pPr>
            <a:r>
              <a:rPr lang="en-US" sz="1800"/>
              <a:t>Foster </a:t>
            </a:r>
            <a:r>
              <a:rPr lang="en-US" sz="1800" b="1"/>
              <a:t>two-way communication </a:t>
            </a:r>
            <a:br>
              <a:rPr lang="en-US" sz="1800" b="1"/>
            </a:br>
            <a:r>
              <a:rPr lang="en-US" sz="1800"/>
              <a:t>(e.g., Minimize education </a:t>
            </a:r>
            <a:br>
              <a:rPr lang="en-US" sz="1800"/>
            </a:br>
            <a:r>
              <a:rPr lang="en-US" sz="1800"/>
              <a:t>jargon and use preferred communication channels)</a:t>
            </a:r>
            <a:endParaRPr/>
          </a:p>
          <a:p>
            <a:pPr marL="228600" lvl="0" indent="-228600" algn="l" rtl="0">
              <a:lnSpc>
                <a:spcPct val="100000"/>
              </a:lnSpc>
              <a:spcBef>
                <a:spcPts val="1200"/>
              </a:spcBef>
              <a:spcAft>
                <a:spcPts val="0"/>
              </a:spcAft>
              <a:buClr>
                <a:schemeClr val="accent3"/>
              </a:buClr>
              <a:buSzPts val="1800"/>
              <a:buChar char="▪"/>
            </a:pPr>
            <a:r>
              <a:rPr lang="en-US" sz="1800"/>
              <a:t>Provide (actionable and regular) </a:t>
            </a:r>
            <a:r>
              <a:rPr lang="en-US" sz="1800" b="1"/>
              <a:t>personalized information</a:t>
            </a:r>
            <a:endParaRPr/>
          </a:p>
        </p:txBody>
      </p:sp>
      <p:sp>
        <p:nvSpPr>
          <p:cNvPr id="146" name="Google Shape;146;p6"/>
          <p:cNvSpPr txBox="1">
            <a:spLocks noGrp="1"/>
          </p:cNvSpPr>
          <p:nvPr>
            <p:ph type="body" idx="3"/>
          </p:nvPr>
        </p:nvSpPr>
        <p:spPr>
          <a:xfrm>
            <a:off x="4267200" y="2743200"/>
            <a:ext cx="3657600" cy="923330"/>
          </a:xfrm>
          <a:prstGeom prst="rect">
            <a:avLst/>
          </a:prstGeom>
          <a:solidFill>
            <a:srgbClr val="1773A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ROLES &amp; </a:t>
            </a:r>
            <a:br>
              <a:rPr lang="en-US" sz="1800"/>
            </a:br>
            <a:r>
              <a:rPr lang="en-US" sz="1800"/>
              <a:t>RESPONSIBILITIES</a:t>
            </a:r>
            <a:endParaRPr/>
          </a:p>
        </p:txBody>
      </p:sp>
      <p:pic>
        <p:nvPicPr>
          <p:cNvPr id="147" name="Google Shape;147;p6" descr="illustration of employee badge"/>
          <p:cNvPicPr preferRelativeResize="0"/>
          <p:nvPr/>
        </p:nvPicPr>
        <p:blipFill rotWithShape="1">
          <a:blip r:embed="rId5">
            <a:alphaModFix/>
          </a:blip>
          <a:srcRect/>
          <a:stretch/>
        </p:blipFill>
        <p:spPr>
          <a:xfrm>
            <a:off x="6613020" y="2634853"/>
            <a:ext cx="1247016" cy="1098947"/>
          </a:xfrm>
          <a:prstGeom prst="rect">
            <a:avLst/>
          </a:prstGeom>
          <a:noFill/>
          <a:ln>
            <a:noFill/>
          </a:ln>
        </p:spPr>
      </p:pic>
      <p:sp>
        <p:nvSpPr>
          <p:cNvPr id="148" name="Google Shape;148;p6"/>
          <p:cNvSpPr txBox="1">
            <a:spLocks noGrp="1"/>
          </p:cNvSpPr>
          <p:nvPr>
            <p:ph type="body" idx="4"/>
          </p:nvPr>
        </p:nvSpPr>
        <p:spPr>
          <a:xfrm>
            <a:off x="42672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chemeClr val="accent3"/>
              </a:buClr>
              <a:buSzPts val="1800"/>
              <a:buChar char="▪"/>
            </a:pPr>
            <a:r>
              <a:rPr lang="en-US" sz="1800" b="1"/>
              <a:t>Defining the team</a:t>
            </a:r>
            <a:r>
              <a:rPr lang="en-US" sz="1800"/>
              <a:t> </a:t>
            </a:r>
            <a:br>
              <a:rPr lang="en-US" sz="1800"/>
            </a:br>
            <a:r>
              <a:rPr lang="en-US" sz="1800"/>
              <a:t>and the standard </a:t>
            </a:r>
            <a:br>
              <a:rPr lang="en-US" sz="1800"/>
            </a:br>
            <a:r>
              <a:rPr lang="en-US" sz="1800" b="1"/>
              <a:t>operating procedures</a:t>
            </a:r>
            <a:endParaRPr/>
          </a:p>
          <a:p>
            <a:pPr marL="228600" lvl="0" indent="-228600" algn="l" rtl="0">
              <a:lnSpc>
                <a:spcPct val="100000"/>
              </a:lnSpc>
              <a:spcBef>
                <a:spcPts val="1200"/>
              </a:spcBef>
              <a:spcAft>
                <a:spcPts val="0"/>
              </a:spcAft>
              <a:buClr>
                <a:schemeClr val="accent3"/>
              </a:buClr>
              <a:buSzPts val="1800"/>
              <a:buChar char="▪"/>
            </a:pPr>
            <a:r>
              <a:rPr lang="en-US" sz="1800" b="1"/>
              <a:t>Managing expectations</a:t>
            </a:r>
            <a:r>
              <a:rPr lang="en-US" sz="1800"/>
              <a:t> </a:t>
            </a:r>
            <a:br>
              <a:rPr lang="en-US" sz="1800"/>
            </a:br>
            <a:r>
              <a:rPr lang="en-US" sz="1800"/>
              <a:t>for all partners</a:t>
            </a:r>
            <a:endParaRPr/>
          </a:p>
        </p:txBody>
      </p:sp>
      <p:sp>
        <p:nvSpPr>
          <p:cNvPr id="149" name="Google Shape;149;p6"/>
          <p:cNvSpPr txBox="1">
            <a:spLocks noGrp="1"/>
          </p:cNvSpPr>
          <p:nvPr>
            <p:ph type="body" idx="5"/>
          </p:nvPr>
        </p:nvSpPr>
        <p:spPr>
          <a:xfrm>
            <a:off x="8001000" y="2743200"/>
            <a:ext cx="3657600" cy="923330"/>
          </a:xfrm>
          <a:prstGeom prst="rect">
            <a:avLst/>
          </a:prstGeom>
          <a:solidFill>
            <a:srgbClr val="1773A3"/>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WELL-BEING </a:t>
            </a:r>
            <a:br>
              <a:rPr lang="en-US" sz="1800"/>
            </a:br>
            <a:r>
              <a:rPr lang="en-US" sz="1800"/>
              <a:t>STRUCTURES</a:t>
            </a:r>
            <a:endParaRPr/>
          </a:p>
        </p:txBody>
      </p:sp>
      <p:pic>
        <p:nvPicPr>
          <p:cNvPr id="150" name="Google Shape;150;p6" descr="illustration of happy student with laptop and books"/>
          <p:cNvPicPr preferRelativeResize="0"/>
          <p:nvPr/>
        </p:nvPicPr>
        <p:blipFill rotWithShape="1">
          <a:blip r:embed="rId6">
            <a:alphaModFix/>
          </a:blip>
          <a:srcRect/>
          <a:stretch/>
        </p:blipFill>
        <p:spPr>
          <a:xfrm flipH="1">
            <a:off x="10373401" y="2654605"/>
            <a:ext cx="1078683" cy="1069379"/>
          </a:xfrm>
          <a:prstGeom prst="rect">
            <a:avLst/>
          </a:prstGeom>
          <a:noFill/>
          <a:ln>
            <a:noFill/>
          </a:ln>
        </p:spPr>
      </p:pic>
      <p:sp>
        <p:nvSpPr>
          <p:cNvPr id="151" name="Google Shape;151;p6"/>
          <p:cNvSpPr txBox="1">
            <a:spLocks noGrp="1"/>
          </p:cNvSpPr>
          <p:nvPr>
            <p:ph type="body" idx="6"/>
          </p:nvPr>
        </p:nvSpPr>
        <p:spPr>
          <a:xfrm>
            <a:off x="80010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chemeClr val="accent3"/>
              </a:buClr>
              <a:buSzPts val="1800"/>
              <a:buChar char="▪"/>
            </a:pPr>
            <a:r>
              <a:rPr lang="en-US" sz="1800" b="1"/>
              <a:t>Prioritize</a:t>
            </a:r>
            <a:r>
              <a:rPr lang="en-US" sz="1800"/>
              <a:t> physical and emotional </a:t>
            </a:r>
            <a:r>
              <a:rPr lang="en-US" sz="1800" b="1"/>
              <a:t>well-being</a:t>
            </a:r>
            <a:r>
              <a:rPr lang="en-US" sz="1800"/>
              <a:t> </a:t>
            </a:r>
            <a:endParaRPr/>
          </a:p>
          <a:p>
            <a:pPr marL="228600" lvl="0" indent="-228600" algn="l" rtl="0">
              <a:lnSpc>
                <a:spcPct val="100000"/>
              </a:lnSpc>
              <a:spcBef>
                <a:spcPts val="1200"/>
              </a:spcBef>
              <a:spcAft>
                <a:spcPts val="0"/>
              </a:spcAft>
              <a:buClr>
                <a:schemeClr val="accent3"/>
              </a:buClr>
              <a:buSzPts val="1800"/>
              <a:buChar char="▪"/>
            </a:pPr>
            <a:r>
              <a:rPr lang="en-US" sz="1800" b="1"/>
              <a:t>Promote Balance </a:t>
            </a:r>
            <a:br>
              <a:rPr lang="en-US" sz="1800" b="1"/>
            </a:br>
            <a:r>
              <a:rPr lang="en-US" sz="1800"/>
              <a:t>(e.g., allow breaks)</a:t>
            </a:r>
            <a:endParaRPr/>
          </a:p>
        </p:txBody>
      </p:sp>
      <p:sp>
        <p:nvSpPr>
          <p:cNvPr id="152" name="Google Shape;152;p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0" y="533400"/>
            <a:ext cx="12192000" cy="1788112"/>
          </a:xfrm>
          <a:prstGeom prst="rect">
            <a:avLst/>
          </a:prstGeom>
          <a:solidFill>
            <a:srgbClr val="954B4A"/>
          </a:solidFill>
          <a:ln>
            <a:noFill/>
          </a:ln>
        </p:spPr>
        <p:txBody>
          <a:bodyPr spcFirstLastPara="1" wrap="square" lIns="548625" tIns="182875" rIns="548625" bIns="0" anchor="t" anchorCtr="0">
            <a:noAutofit/>
          </a:bodyPr>
          <a:lstStyle/>
          <a:p>
            <a:pPr marL="0" lvl="0" indent="0" algn="l" rtl="0">
              <a:lnSpc>
                <a:spcPct val="90000"/>
              </a:lnSpc>
              <a:spcBef>
                <a:spcPts val="0"/>
              </a:spcBef>
              <a:spcAft>
                <a:spcPts val="0"/>
              </a:spcAft>
              <a:buClr>
                <a:schemeClr val="lt1"/>
              </a:buClr>
              <a:buSzPts val="4000"/>
              <a:buFont typeface="Arial"/>
              <a:buNone/>
            </a:pPr>
            <a:r>
              <a:rPr lang="en-US"/>
              <a:t>Resources</a:t>
            </a:r>
            <a:br>
              <a:rPr lang="en-US"/>
            </a:br>
            <a:r>
              <a:rPr lang="en-US" sz="2400" b="1"/>
              <a:t>Materials, Tools, and Supplies</a:t>
            </a:r>
            <a:r>
              <a:rPr lang="en-US" sz="2400"/>
              <a:t> to support </a:t>
            </a:r>
            <a:br>
              <a:rPr lang="en-US" sz="2400"/>
            </a:br>
            <a:r>
              <a:rPr lang="en-US" sz="2400"/>
              <a:t>active learning and skill development.</a:t>
            </a:r>
            <a:endParaRPr/>
          </a:p>
        </p:txBody>
      </p:sp>
      <p:pic>
        <p:nvPicPr>
          <p:cNvPr id="159" name="Google Shape;159;p7" descr="Circular diagram illustrating 3 components of families as partners: relationships, routines, and resources. Resources section is highlighted."/>
          <p:cNvPicPr preferRelativeResize="0"/>
          <p:nvPr/>
        </p:nvPicPr>
        <p:blipFill rotWithShape="1">
          <a:blip r:embed="rId3">
            <a:alphaModFix/>
          </a:blip>
          <a:srcRect/>
          <a:stretch/>
        </p:blipFill>
        <p:spPr>
          <a:xfrm>
            <a:off x="9105654" y="106680"/>
            <a:ext cx="2560320" cy="2560320"/>
          </a:xfrm>
          <a:prstGeom prst="rect">
            <a:avLst/>
          </a:prstGeom>
          <a:noFill/>
          <a:ln>
            <a:noFill/>
          </a:ln>
          <a:effectLst>
            <a:outerShdw blurRad="50800" dist="38100" dir="2700000" algn="tl" rotWithShape="0">
              <a:srgbClr val="000000">
                <a:alpha val="40000"/>
              </a:srgbClr>
            </a:outerShdw>
          </a:effectLst>
        </p:spPr>
      </p:pic>
      <p:sp>
        <p:nvSpPr>
          <p:cNvPr id="160" name="Google Shape;160;p7"/>
          <p:cNvSpPr txBox="1">
            <a:spLocks noGrp="1"/>
          </p:cNvSpPr>
          <p:nvPr>
            <p:ph type="body" idx="1"/>
          </p:nvPr>
        </p:nvSpPr>
        <p:spPr>
          <a:xfrm>
            <a:off x="533400" y="2743200"/>
            <a:ext cx="3657600" cy="923330"/>
          </a:xfrm>
          <a:prstGeom prst="rect">
            <a:avLst/>
          </a:prstGeom>
          <a:solidFill>
            <a:srgbClr val="954B4A"/>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LEARNING </a:t>
            </a:r>
            <a:br>
              <a:rPr lang="en-US" sz="1800"/>
            </a:br>
            <a:r>
              <a:rPr lang="en-US" sz="1800"/>
              <a:t>ENVIRONMENT</a:t>
            </a:r>
            <a:endParaRPr/>
          </a:p>
        </p:txBody>
      </p:sp>
      <p:pic>
        <p:nvPicPr>
          <p:cNvPr id="161" name="Google Shape;161;p7" descr="illustration of student at desk writing"/>
          <p:cNvPicPr preferRelativeResize="0"/>
          <p:nvPr/>
        </p:nvPicPr>
        <p:blipFill rotWithShape="1">
          <a:blip r:embed="rId4">
            <a:alphaModFix/>
          </a:blip>
          <a:srcRect/>
          <a:stretch/>
        </p:blipFill>
        <p:spPr>
          <a:xfrm>
            <a:off x="2895600" y="2509294"/>
            <a:ext cx="1270818" cy="1224506"/>
          </a:xfrm>
          <a:prstGeom prst="rect">
            <a:avLst/>
          </a:prstGeom>
          <a:noFill/>
          <a:ln>
            <a:noFill/>
          </a:ln>
        </p:spPr>
      </p:pic>
      <p:sp>
        <p:nvSpPr>
          <p:cNvPr id="162" name="Google Shape;162;p7"/>
          <p:cNvSpPr txBox="1">
            <a:spLocks noGrp="1"/>
          </p:cNvSpPr>
          <p:nvPr>
            <p:ph type="body" idx="2"/>
          </p:nvPr>
        </p:nvSpPr>
        <p:spPr>
          <a:xfrm>
            <a:off x="5334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rgbClr val="CF443F"/>
              </a:buClr>
              <a:buSzPts val="1800"/>
              <a:buChar char="▪"/>
            </a:pPr>
            <a:r>
              <a:rPr lang="en-US" sz="1800" b="1"/>
              <a:t>Dedicate</a:t>
            </a:r>
            <a:r>
              <a:rPr lang="en-US" sz="1800"/>
              <a:t> a </a:t>
            </a:r>
            <a:r>
              <a:rPr lang="en-US" sz="1800" b="1"/>
              <a:t>space</a:t>
            </a:r>
            <a:r>
              <a:rPr lang="en-US" sz="1800"/>
              <a:t> for learning </a:t>
            </a:r>
            <a:endParaRPr/>
          </a:p>
          <a:p>
            <a:pPr marL="228600" lvl="0" indent="-228600" algn="l" rtl="0">
              <a:lnSpc>
                <a:spcPct val="100000"/>
              </a:lnSpc>
              <a:spcBef>
                <a:spcPts val="1200"/>
              </a:spcBef>
              <a:spcAft>
                <a:spcPts val="0"/>
              </a:spcAft>
              <a:buClr>
                <a:srgbClr val="CF443F"/>
              </a:buClr>
              <a:buSzPts val="1800"/>
              <a:buChar char="▪"/>
            </a:pPr>
            <a:r>
              <a:rPr lang="en-US" sz="1800"/>
              <a:t>Maintain an </a:t>
            </a:r>
            <a:r>
              <a:rPr lang="en-US" sz="1800" b="1"/>
              <a:t>organized</a:t>
            </a:r>
            <a:r>
              <a:rPr lang="en-US" sz="1800"/>
              <a:t> </a:t>
            </a:r>
            <a:br>
              <a:rPr lang="en-US" sz="1800"/>
            </a:br>
            <a:r>
              <a:rPr lang="en-US" sz="1800"/>
              <a:t>learning </a:t>
            </a:r>
            <a:r>
              <a:rPr lang="en-US" sz="1800" b="1"/>
              <a:t>space</a:t>
            </a:r>
            <a:endParaRPr/>
          </a:p>
        </p:txBody>
      </p:sp>
      <p:sp>
        <p:nvSpPr>
          <p:cNvPr id="163" name="Google Shape;163;p7"/>
          <p:cNvSpPr txBox="1">
            <a:spLocks noGrp="1"/>
          </p:cNvSpPr>
          <p:nvPr>
            <p:ph type="body" idx="3"/>
          </p:nvPr>
        </p:nvSpPr>
        <p:spPr>
          <a:xfrm>
            <a:off x="4267200" y="2743200"/>
            <a:ext cx="3657600" cy="923330"/>
          </a:xfrm>
          <a:prstGeom prst="rect">
            <a:avLst/>
          </a:prstGeom>
          <a:solidFill>
            <a:srgbClr val="954B4A"/>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INSTRUCTIONAL </a:t>
            </a:r>
            <a:br>
              <a:rPr lang="en-US" sz="1800"/>
            </a:br>
            <a:r>
              <a:rPr lang="en-US" sz="1800"/>
              <a:t>TOOLS</a:t>
            </a:r>
            <a:endParaRPr/>
          </a:p>
        </p:txBody>
      </p:sp>
      <p:pic>
        <p:nvPicPr>
          <p:cNvPr id="164" name="Google Shape;164;p7" descr="ilustration of laptop with websites on screen"/>
          <p:cNvPicPr preferRelativeResize="0"/>
          <p:nvPr/>
        </p:nvPicPr>
        <p:blipFill rotWithShape="1">
          <a:blip r:embed="rId5">
            <a:alphaModFix/>
          </a:blip>
          <a:srcRect/>
          <a:stretch/>
        </p:blipFill>
        <p:spPr>
          <a:xfrm>
            <a:off x="6451683" y="2659694"/>
            <a:ext cx="1473116" cy="997906"/>
          </a:xfrm>
          <a:prstGeom prst="rect">
            <a:avLst/>
          </a:prstGeom>
          <a:noFill/>
          <a:ln>
            <a:noFill/>
          </a:ln>
        </p:spPr>
      </p:pic>
      <p:sp>
        <p:nvSpPr>
          <p:cNvPr id="165" name="Google Shape;165;p7"/>
          <p:cNvSpPr txBox="1">
            <a:spLocks noGrp="1"/>
          </p:cNvSpPr>
          <p:nvPr>
            <p:ph type="body" idx="4"/>
          </p:nvPr>
        </p:nvSpPr>
        <p:spPr>
          <a:xfrm>
            <a:off x="42672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rgbClr val="CF443F"/>
              </a:buClr>
              <a:buSzPts val="1800"/>
              <a:buChar char="▪"/>
            </a:pPr>
            <a:r>
              <a:rPr lang="en-US" sz="1800"/>
              <a:t>Leverage </a:t>
            </a:r>
            <a:r>
              <a:rPr lang="en-US" sz="1800" b="1"/>
              <a:t>high-quality</a:t>
            </a:r>
            <a:r>
              <a:rPr lang="en-US" sz="1800"/>
              <a:t> digital and print learning </a:t>
            </a:r>
            <a:r>
              <a:rPr lang="en-US" sz="1800" b="1"/>
              <a:t>resources</a:t>
            </a:r>
            <a:endParaRPr/>
          </a:p>
          <a:p>
            <a:pPr marL="228600" lvl="0" indent="-228600" algn="l" rtl="0">
              <a:lnSpc>
                <a:spcPct val="100000"/>
              </a:lnSpc>
              <a:spcBef>
                <a:spcPts val="1200"/>
              </a:spcBef>
              <a:spcAft>
                <a:spcPts val="0"/>
              </a:spcAft>
              <a:buClr>
                <a:srgbClr val="CF443F"/>
              </a:buClr>
              <a:buSzPts val="1800"/>
              <a:buChar char="▪"/>
            </a:pPr>
            <a:r>
              <a:rPr lang="en-US" sz="1800"/>
              <a:t>Leverage </a:t>
            </a:r>
            <a:r>
              <a:rPr lang="en-US" sz="1800" b="1"/>
              <a:t>consistent platforms</a:t>
            </a:r>
            <a:r>
              <a:rPr lang="en-US" sz="1800"/>
              <a:t> across the district, when possible</a:t>
            </a:r>
            <a:endParaRPr/>
          </a:p>
        </p:txBody>
      </p:sp>
      <p:sp>
        <p:nvSpPr>
          <p:cNvPr id="166" name="Google Shape;166;p7"/>
          <p:cNvSpPr txBox="1">
            <a:spLocks noGrp="1"/>
          </p:cNvSpPr>
          <p:nvPr>
            <p:ph type="body" idx="5"/>
          </p:nvPr>
        </p:nvSpPr>
        <p:spPr>
          <a:xfrm>
            <a:off x="8001000" y="2743200"/>
            <a:ext cx="3657600" cy="923330"/>
          </a:xfrm>
          <a:prstGeom prst="rect">
            <a:avLst/>
          </a:prstGeom>
          <a:solidFill>
            <a:srgbClr val="954B4A"/>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TECHNOLOGY</a:t>
            </a:r>
            <a:br>
              <a:rPr lang="en-US" sz="1800"/>
            </a:br>
            <a:r>
              <a:rPr lang="en-US" sz="1800"/>
              <a:t>TOOLS</a:t>
            </a:r>
            <a:endParaRPr/>
          </a:p>
        </p:txBody>
      </p:sp>
      <p:pic>
        <p:nvPicPr>
          <p:cNvPr id="167" name="Google Shape;167;p7" descr="illustration of house"/>
          <p:cNvPicPr preferRelativeResize="0"/>
          <p:nvPr/>
        </p:nvPicPr>
        <p:blipFill rotWithShape="1">
          <a:blip r:embed="rId6">
            <a:alphaModFix/>
          </a:blip>
          <a:srcRect/>
          <a:stretch/>
        </p:blipFill>
        <p:spPr>
          <a:xfrm>
            <a:off x="10363200" y="2627738"/>
            <a:ext cx="1066800" cy="953662"/>
          </a:xfrm>
          <a:prstGeom prst="rect">
            <a:avLst/>
          </a:prstGeom>
          <a:noFill/>
          <a:ln>
            <a:noFill/>
          </a:ln>
        </p:spPr>
      </p:pic>
      <p:sp>
        <p:nvSpPr>
          <p:cNvPr id="168" name="Google Shape;168;p7" descr="wifi symbol"/>
          <p:cNvSpPr/>
          <p:nvPr/>
        </p:nvSpPr>
        <p:spPr>
          <a:xfrm>
            <a:off x="11412795" y="2796595"/>
            <a:ext cx="421989" cy="307974"/>
          </a:xfrm>
          <a:custGeom>
            <a:avLst/>
            <a:gdLst/>
            <a:ahLst/>
            <a:cxnLst/>
            <a:rect l="l" t="t" r="r" b="b"/>
            <a:pathLst>
              <a:path w="21600" h="21594" extrusionOk="0">
                <a:moveTo>
                  <a:pt x="11016" y="1"/>
                </a:moveTo>
                <a:cubicBezTo>
                  <a:pt x="10440" y="-6"/>
                  <a:pt x="9852" y="28"/>
                  <a:pt x="9254" y="108"/>
                </a:cubicBezTo>
                <a:cubicBezTo>
                  <a:pt x="5654" y="590"/>
                  <a:pt x="2584" y="2743"/>
                  <a:pt x="0" y="6311"/>
                </a:cubicBezTo>
                <a:cubicBezTo>
                  <a:pt x="523" y="7051"/>
                  <a:pt x="1031" y="7768"/>
                  <a:pt x="1542" y="8490"/>
                </a:cubicBezTo>
                <a:cubicBezTo>
                  <a:pt x="4129" y="4966"/>
                  <a:pt x="7202" y="3087"/>
                  <a:pt x="10803" y="3088"/>
                </a:cubicBezTo>
                <a:cubicBezTo>
                  <a:pt x="14405" y="3089"/>
                  <a:pt x="17479" y="4969"/>
                  <a:pt x="20053" y="8479"/>
                </a:cubicBezTo>
                <a:cubicBezTo>
                  <a:pt x="20563" y="7757"/>
                  <a:pt x="21073" y="7034"/>
                  <a:pt x="21600" y="6287"/>
                </a:cubicBezTo>
                <a:cubicBezTo>
                  <a:pt x="18572" y="2207"/>
                  <a:pt x="15051" y="49"/>
                  <a:pt x="11016" y="1"/>
                </a:cubicBezTo>
                <a:close/>
                <a:moveTo>
                  <a:pt x="10903" y="6177"/>
                </a:moveTo>
                <a:cubicBezTo>
                  <a:pt x="10489" y="6175"/>
                  <a:pt x="10067" y="6203"/>
                  <a:pt x="9637" y="6264"/>
                </a:cubicBezTo>
                <a:cubicBezTo>
                  <a:pt x="7088" y="6623"/>
                  <a:pt x="4914" y="8156"/>
                  <a:pt x="3088" y="10686"/>
                </a:cubicBezTo>
                <a:cubicBezTo>
                  <a:pt x="3610" y="11424"/>
                  <a:pt x="4116" y="12140"/>
                  <a:pt x="4629" y="12865"/>
                </a:cubicBezTo>
                <a:cubicBezTo>
                  <a:pt x="6353" y="10507"/>
                  <a:pt x="8410" y="9259"/>
                  <a:pt x="10808" y="9262"/>
                </a:cubicBezTo>
                <a:cubicBezTo>
                  <a:pt x="13205" y="9265"/>
                  <a:pt x="15259" y="10516"/>
                  <a:pt x="16966" y="12861"/>
                </a:cubicBezTo>
                <a:cubicBezTo>
                  <a:pt x="17482" y="12131"/>
                  <a:pt x="17992" y="11411"/>
                  <a:pt x="18515" y="10670"/>
                </a:cubicBezTo>
                <a:cubicBezTo>
                  <a:pt x="16338" y="7735"/>
                  <a:pt x="13803" y="6193"/>
                  <a:pt x="10903" y="6177"/>
                </a:cubicBezTo>
                <a:close/>
                <a:moveTo>
                  <a:pt x="10623" y="12349"/>
                </a:moveTo>
                <a:cubicBezTo>
                  <a:pt x="8942" y="12414"/>
                  <a:pt x="7322" y="13380"/>
                  <a:pt x="6195" y="15054"/>
                </a:cubicBezTo>
                <a:cubicBezTo>
                  <a:pt x="6706" y="15779"/>
                  <a:pt x="7218" y="16502"/>
                  <a:pt x="7729" y="17226"/>
                </a:cubicBezTo>
                <a:cubicBezTo>
                  <a:pt x="9410" y="14863"/>
                  <a:pt x="12154" y="14812"/>
                  <a:pt x="13873" y="17221"/>
                </a:cubicBezTo>
                <a:cubicBezTo>
                  <a:pt x="14391" y="16489"/>
                  <a:pt x="14903" y="15767"/>
                  <a:pt x="15414" y="15045"/>
                </a:cubicBezTo>
                <a:cubicBezTo>
                  <a:pt x="14046" y="13118"/>
                  <a:pt x="12303" y="12284"/>
                  <a:pt x="10623" y="12349"/>
                </a:cubicBezTo>
                <a:close/>
                <a:moveTo>
                  <a:pt x="10751" y="18531"/>
                </a:moveTo>
                <a:cubicBezTo>
                  <a:pt x="10182" y="18549"/>
                  <a:pt x="9631" y="18867"/>
                  <a:pt x="9280" y="19436"/>
                </a:cubicBezTo>
                <a:cubicBezTo>
                  <a:pt x="9791" y="20161"/>
                  <a:pt x="10300" y="20884"/>
                  <a:pt x="10802" y="21594"/>
                </a:cubicBezTo>
                <a:cubicBezTo>
                  <a:pt x="11307" y="20879"/>
                  <a:pt x="11819" y="20155"/>
                  <a:pt x="12331" y="19432"/>
                </a:cubicBezTo>
                <a:cubicBezTo>
                  <a:pt x="11907" y="18795"/>
                  <a:pt x="11320" y="18513"/>
                  <a:pt x="10751" y="18531"/>
                </a:cubicBezTo>
                <a:close/>
              </a:path>
            </a:pathLst>
          </a:custGeom>
          <a:solidFill>
            <a:srgbClr val="0E294A"/>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7"/>
          <p:cNvSpPr txBox="1">
            <a:spLocks noGrp="1"/>
          </p:cNvSpPr>
          <p:nvPr>
            <p:ph type="body" idx="6"/>
          </p:nvPr>
        </p:nvSpPr>
        <p:spPr>
          <a:xfrm>
            <a:off x="80010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Clr>
                <a:srgbClr val="CF443F"/>
              </a:buClr>
              <a:buSzPts val="1800"/>
              <a:buChar char="▪"/>
            </a:pPr>
            <a:r>
              <a:rPr lang="en-US" sz="1800"/>
              <a:t>Support </a:t>
            </a:r>
            <a:r>
              <a:rPr lang="en-US" sz="1800" b="1"/>
              <a:t>access to devices and internet</a:t>
            </a:r>
            <a:endParaRPr/>
          </a:p>
          <a:p>
            <a:pPr marL="228600" lvl="0" indent="-228600" algn="l" rtl="0">
              <a:lnSpc>
                <a:spcPct val="100000"/>
              </a:lnSpc>
              <a:spcBef>
                <a:spcPts val="1200"/>
              </a:spcBef>
              <a:spcAft>
                <a:spcPts val="0"/>
              </a:spcAft>
              <a:buClr>
                <a:srgbClr val="CF443F"/>
              </a:buClr>
              <a:buSzPts val="1800"/>
              <a:buChar char="▪"/>
            </a:pPr>
            <a:r>
              <a:rPr lang="en-US" sz="1800"/>
              <a:t>Provide </a:t>
            </a:r>
            <a:r>
              <a:rPr lang="en-US" sz="1800" b="1"/>
              <a:t>technology support</a:t>
            </a:r>
            <a:r>
              <a:rPr lang="en-US" sz="1800"/>
              <a:t> resources and structures</a:t>
            </a:r>
            <a:endParaRPr/>
          </a:p>
        </p:txBody>
      </p:sp>
      <p:sp>
        <p:nvSpPr>
          <p:cNvPr id="170" name="Google Shape;170;p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0" y="533400"/>
            <a:ext cx="12192000" cy="1788112"/>
          </a:xfrm>
          <a:prstGeom prst="rect">
            <a:avLst/>
          </a:prstGeom>
          <a:solidFill>
            <a:srgbClr val="3A7E36"/>
          </a:solidFill>
          <a:ln>
            <a:noFill/>
          </a:ln>
        </p:spPr>
        <p:txBody>
          <a:bodyPr spcFirstLastPara="1" wrap="square" lIns="548625" tIns="182875" rIns="548625" bIns="0" anchor="t" anchorCtr="0">
            <a:noAutofit/>
          </a:bodyPr>
          <a:lstStyle/>
          <a:p>
            <a:pPr marL="0" lvl="0" indent="0" algn="l" rtl="0">
              <a:lnSpc>
                <a:spcPct val="90000"/>
              </a:lnSpc>
              <a:spcBef>
                <a:spcPts val="0"/>
              </a:spcBef>
              <a:spcAft>
                <a:spcPts val="0"/>
              </a:spcAft>
              <a:buClr>
                <a:schemeClr val="lt1"/>
              </a:buClr>
              <a:buSzPts val="4000"/>
              <a:buFont typeface="Arial"/>
              <a:buNone/>
            </a:pPr>
            <a:r>
              <a:rPr lang="en-US"/>
              <a:t>Routines</a:t>
            </a:r>
            <a:br>
              <a:rPr lang="en-US"/>
            </a:br>
            <a:r>
              <a:rPr lang="en-US" sz="2400" b="1"/>
              <a:t>Rehearsed and predictable practices</a:t>
            </a:r>
            <a:r>
              <a:rPr lang="en-US" sz="2400"/>
              <a:t> that provide </a:t>
            </a:r>
            <a:br>
              <a:rPr lang="en-US" sz="2400"/>
            </a:br>
            <a:r>
              <a:rPr lang="en-US" sz="2400"/>
              <a:t>structure to support efficient and effective learning. </a:t>
            </a:r>
            <a:endParaRPr/>
          </a:p>
        </p:txBody>
      </p:sp>
      <p:pic>
        <p:nvPicPr>
          <p:cNvPr id="177" name="Google Shape;177;p8" descr="Circular diagram illustrating 3 components of families as partners: relationships, routines, and resources. Routines section is highlighted."/>
          <p:cNvPicPr preferRelativeResize="0"/>
          <p:nvPr/>
        </p:nvPicPr>
        <p:blipFill rotWithShape="1">
          <a:blip r:embed="rId3">
            <a:alphaModFix/>
          </a:blip>
          <a:srcRect/>
          <a:stretch/>
        </p:blipFill>
        <p:spPr>
          <a:xfrm>
            <a:off x="9105654" y="106680"/>
            <a:ext cx="2560320" cy="2560320"/>
          </a:xfrm>
          <a:prstGeom prst="rect">
            <a:avLst/>
          </a:prstGeom>
          <a:noFill/>
          <a:ln>
            <a:noFill/>
          </a:ln>
          <a:effectLst>
            <a:outerShdw blurRad="50800" dist="38100" dir="2700000" algn="tl" rotWithShape="0">
              <a:srgbClr val="000000">
                <a:alpha val="40000"/>
              </a:srgbClr>
            </a:outerShdw>
          </a:effectLst>
        </p:spPr>
      </p:pic>
      <p:sp>
        <p:nvSpPr>
          <p:cNvPr id="178" name="Google Shape;178;p8"/>
          <p:cNvSpPr txBox="1">
            <a:spLocks noGrp="1"/>
          </p:cNvSpPr>
          <p:nvPr>
            <p:ph type="body" idx="1"/>
          </p:nvPr>
        </p:nvSpPr>
        <p:spPr>
          <a:xfrm>
            <a:off x="533400" y="2743200"/>
            <a:ext cx="3657600" cy="923330"/>
          </a:xfrm>
          <a:prstGeom prst="rect">
            <a:avLst/>
          </a:prstGeom>
          <a:solidFill>
            <a:srgbClr val="3A7E36"/>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ORGANIZATIONAL</a:t>
            </a:r>
            <a:br>
              <a:rPr lang="en-US" sz="1800"/>
            </a:br>
            <a:r>
              <a:rPr lang="en-US" sz="1800"/>
              <a:t>&amp; STUDY SKILLS</a:t>
            </a:r>
            <a:endParaRPr/>
          </a:p>
        </p:txBody>
      </p:sp>
      <p:pic>
        <p:nvPicPr>
          <p:cNvPr id="179" name="Google Shape;179;p8" descr="illustration of clipboard with checklist and pen"/>
          <p:cNvPicPr preferRelativeResize="0"/>
          <p:nvPr/>
        </p:nvPicPr>
        <p:blipFill rotWithShape="1">
          <a:blip r:embed="rId4">
            <a:alphaModFix/>
          </a:blip>
          <a:srcRect/>
          <a:stretch/>
        </p:blipFill>
        <p:spPr>
          <a:xfrm>
            <a:off x="2993453" y="2395550"/>
            <a:ext cx="1369121" cy="1415213"/>
          </a:xfrm>
          <a:prstGeom prst="rect">
            <a:avLst/>
          </a:prstGeom>
          <a:noFill/>
          <a:ln>
            <a:noFill/>
          </a:ln>
        </p:spPr>
      </p:pic>
      <p:sp>
        <p:nvSpPr>
          <p:cNvPr id="180" name="Google Shape;180;p8"/>
          <p:cNvSpPr txBox="1">
            <a:spLocks noGrp="1"/>
          </p:cNvSpPr>
          <p:nvPr>
            <p:ph type="body" idx="2"/>
          </p:nvPr>
        </p:nvSpPr>
        <p:spPr>
          <a:xfrm>
            <a:off x="5334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SzPts val="1800"/>
              <a:buChar char="▪"/>
            </a:pPr>
            <a:r>
              <a:rPr lang="en-US" sz="1800"/>
              <a:t>Establish age-appropriate remote </a:t>
            </a:r>
            <a:r>
              <a:rPr lang="en-US" sz="1800" b="1"/>
              <a:t>learning routines </a:t>
            </a:r>
            <a:br>
              <a:rPr lang="en-US" sz="1800" b="1"/>
            </a:br>
            <a:r>
              <a:rPr lang="en-US" sz="1800"/>
              <a:t>(e.g., setting weekly goals)</a:t>
            </a:r>
            <a:endParaRPr/>
          </a:p>
          <a:p>
            <a:pPr marL="228600" lvl="0" indent="-228600" algn="l" rtl="0">
              <a:lnSpc>
                <a:spcPct val="100000"/>
              </a:lnSpc>
              <a:spcBef>
                <a:spcPts val="1200"/>
              </a:spcBef>
              <a:spcAft>
                <a:spcPts val="0"/>
              </a:spcAft>
              <a:buSzPts val="1800"/>
              <a:buChar char="▪"/>
            </a:pPr>
            <a:r>
              <a:rPr lang="en-US" sz="1800"/>
              <a:t>Encourage development of </a:t>
            </a:r>
            <a:r>
              <a:rPr lang="en-US" sz="1800" b="1"/>
              <a:t>study skills </a:t>
            </a:r>
            <a:r>
              <a:rPr lang="en-US" sz="1800"/>
              <a:t>(e.g., note taking templates)</a:t>
            </a:r>
            <a:endParaRPr/>
          </a:p>
        </p:txBody>
      </p:sp>
      <p:sp>
        <p:nvSpPr>
          <p:cNvPr id="181" name="Google Shape;181;p8"/>
          <p:cNvSpPr txBox="1">
            <a:spLocks noGrp="1"/>
          </p:cNvSpPr>
          <p:nvPr>
            <p:ph type="body" idx="3"/>
          </p:nvPr>
        </p:nvSpPr>
        <p:spPr>
          <a:xfrm>
            <a:off x="4267200" y="2743200"/>
            <a:ext cx="3657600" cy="923330"/>
          </a:xfrm>
          <a:prstGeom prst="rect">
            <a:avLst/>
          </a:prstGeom>
          <a:solidFill>
            <a:srgbClr val="3A7E36"/>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SUPPORT</a:t>
            </a:r>
            <a:br>
              <a:rPr lang="en-US" sz="1800"/>
            </a:br>
            <a:r>
              <a:rPr lang="en-US" sz="1800"/>
              <a:t>STRUCTURES</a:t>
            </a:r>
            <a:endParaRPr/>
          </a:p>
        </p:txBody>
      </p:sp>
      <p:pic>
        <p:nvPicPr>
          <p:cNvPr id="182" name="Google Shape;182;p8" descr="illustration of family reading together"/>
          <p:cNvPicPr preferRelativeResize="0"/>
          <p:nvPr/>
        </p:nvPicPr>
        <p:blipFill rotWithShape="1">
          <a:blip r:embed="rId5">
            <a:alphaModFix/>
          </a:blip>
          <a:srcRect/>
          <a:stretch/>
        </p:blipFill>
        <p:spPr>
          <a:xfrm>
            <a:off x="6757284" y="2486672"/>
            <a:ext cx="1169996" cy="1209384"/>
          </a:xfrm>
          <a:prstGeom prst="rect">
            <a:avLst/>
          </a:prstGeom>
          <a:noFill/>
          <a:ln>
            <a:noFill/>
          </a:ln>
        </p:spPr>
      </p:pic>
      <p:sp>
        <p:nvSpPr>
          <p:cNvPr id="183" name="Google Shape;183;p8"/>
          <p:cNvSpPr txBox="1">
            <a:spLocks noGrp="1"/>
          </p:cNvSpPr>
          <p:nvPr>
            <p:ph type="body" idx="4"/>
          </p:nvPr>
        </p:nvSpPr>
        <p:spPr>
          <a:xfrm>
            <a:off x="42672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SzPts val="1800"/>
              <a:buChar char="▪"/>
            </a:pPr>
            <a:r>
              <a:rPr lang="en-US" sz="1800"/>
              <a:t>Encourage </a:t>
            </a:r>
            <a:r>
              <a:rPr lang="en-US" sz="1800" b="1"/>
              <a:t>students to </a:t>
            </a:r>
            <a:r>
              <a:rPr lang="en-US" sz="1800"/>
              <a:t>reflect, identify needs, and </a:t>
            </a:r>
            <a:r>
              <a:rPr lang="en-US" sz="1800" b="1"/>
              <a:t>seek help</a:t>
            </a:r>
            <a:endParaRPr/>
          </a:p>
          <a:p>
            <a:pPr marL="228600" lvl="0" indent="-228600" algn="l" rtl="0">
              <a:lnSpc>
                <a:spcPct val="100000"/>
              </a:lnSpc>
              <a:spcBef>
                <a:spcPts val="1200"/>
              </a:spcBef>
              <a:spcAft>
                <a:spcPts val="0"/>
              </a:spcAft>
              <a:buSzPts val="1800"/>
              <a:buChar char="▪"/>
            </a:pPr>
            <a:r>
              <a:rPr lang="en-US" sz="1800"/>
              <a:t>Establish </a:t>
            </a:r>
            <a:r>
              <a:rPr lang="en-US" sz="1800" b="1"/>
              <a:t>support routines</a:t>
            </a:r>
            <a:r>
              <a:rPr lang="en-US" sz="1800"/>
              <a:t> (e.g., guardian learning office hours)</a:t>
            </a:r>
            <a:endParaRPr/>
          </a:p>
        </p:txBody>
      </p:sp>
      <p:sp>
        <p:nvSpPr>
          <p:cNvPr id="184" name="Google Shape;184;p8"/>
          <p:cNvSpPr txBox="1">
            <a:spLocks noGrp="1"/>
          </p:cNvSpPr>
          <p:nvPr>
            <p:ph type="body" idx="5"/>
          </p:nvPr>
        </p:nvSpPr>
        <p:spPr>
          <a:xfrm>
            <a:off x="8001000" y="2743200"/>
            <a:ext cx="3657600" cy="923330"/>
          </a:xfrm>
          <a:prstGeom prst="rect">
            <a:avLst/>
          </a:prstGeom>
          <a:solidFill>
            <a:srgbClr val="3A7E36"/>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a:t>ATTENDANCE </a:t>
            </a:r>
            <a:br>
              <a:rPr lang="en-US" sz="1800"/>
            </a:br>
            <a:r>
              <a:rPr lang="en-US" sz="1800"/>
              <a:t>&amp; ENGAGEMENT</a:t>
            </a:r>
            <a:endParaRPr/>
          </a:p>
        </p:txBody>
      </p:sp>
      <p:pic>
        <p:nvPicPr>
          <p:cNvPr id="185" name="Google Shape;185;p8" descr="illustration of school bus"/>
          <p:cNvPicPr preferRelativeResize="0"/>
          <p:nvPr/>
        </p:nvPicPr>
        <p:blipFill rotWithShape="1">
          <a:blip r:embed="rId6">
            <a:alphaModFix/>
          </a:blip>
          <a:srcRect/>
          <a:stretch/>
        </p:blipFill>
        <p:spPr>
          <a:xfrm>
            <a:off x="10328587" y="2818823"/>
            <a:ext cx="1455359" cy="745293"/>
          </a:xfrm>
          <a:prstGeom prst="rect">
            <a:avLst/>
          </a:prstGeom>
          <a:noFill/>
          <a:ln>
            <a:noFill/>
          </a:ln>
        </p:spPr>
      </p:pic>
      <p:sp>
        <p:nvSpPr>
          <p:cNvPr id="186" name="Google Shape;186;p8"/>
          <p:cNvSpPr txBox="1">
            <a:spLocks noGrp="1"/>
          </p:cNvSpPr>
          <p:nvPr>
            <p:ph type="body" idx="6"/>
          </p:nvPr>
        </p:nvSpPr>
        <p:spPr>
          <a:xfrm>
            <a:off x="8001000" y="3666530"/>
            <a:ext cx="3657600" cy="2658070"/>
          </a:xfrm>
          <a:prstGeom prst="rect">
            <a:avLst/>
          </a:prstGeom>
          <a:noFill/>
          <a:ln>
            <a:noFill/>
          </a:ln>
        </p:spPr>
        <p:txBody>
          <a:bodyPr spcFirstLastPara="1" wrap="square" lIns="91425" tIns="91425" rIns="91425" bIns="0" anchor="t" anchorCtr="0">
            <a:noAutofit/>
          </a:bodyPr>
          <a:lstStyle/>
          <a:p>
            <a:pPr marL="228600" lvl="0" indent="-228600" algn="l" rtl="0">
              <a:lnSpc>
                <a:spcPct val="100000"/>
              </a:lnSpc>
              <a:spcBef>
                <a:spcPts val="0"/>
              </a:spcBef>
              <a:spcAft>
                <a:spcPts val="0"/>
              </a:spcAft>
              <a:buSzPts val="1800"/>
              <a:buChar char="▪"/>
            </a:pPr>
            <a:r>
              <a:rPr lang="en-US" sz="1800"/>
              <a:t>Foster </a:t>
            </a:r>
            <a:r>
              <a:rPr lang="en-US" sz="1800" b="1"/>
              <a:t>regular communication</a:t>
            </a:r>
            <a:r>
              <a:rPr lang="en-US" sz="1800"/>
              <a:t> about student attendance</a:t>
            </a:r>
            <a:endParaRPr/>
          </a:p>
          <a:p>
            <a:pPr marL="228600" lvl="0" indent="-228600" algn="l" rtl="0">
              <a:lnSpc>
                <a:spcPct val="100000"/>
              </a:lnSpc>
              <a:spcBef>
                <a:spcPts val="1200"/>
              </a:spcBef>
              <a:spcAft>
                <a:spcPts val="0"/>
              </a:spcAft>
              <a:buSzPts val="1800"/>
              <a:buChar char="▪"/>
            </a:pPr>
            <a:r>
              <a:rPr lang="en-US" sz="1800"/>
              <a:t>Identify learning priorities </a:t>
            </a:r>
            <a:br>
              <a:rPr lang="en-US" sz="1800"/>
            </a:br>
            <a:r>
              <a:rPr lang="en-US" sz="1800"/>
              <a:t>and offer </a:t>
            </a:r>
            <a:r>
              <a:rPr lang="en-US" sz="1800" b="1"/>
              <a:t>flexible structures</a:t>
            </a:r>
            <a:r>
              <a:rPr lang="en-US" sz="1800"/>
              <a:t> (e.g., manageable and meaningful tasks</a:t>
            </a:r>
            <a:endParaRPr/>
          </a:p>
        </p:txBody>
      </p:sp>
      <p:sp>
        <p:nvSpPr>
          <p:cNvPr id="187" name="Google Shape;187;p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0" y="533401"/>
            <a:ext cx="12192000" cy="914400"/>
          </a:xfrm>
          <a:prstGeom prst="rect">
            <a:avLst/>
          </a:prstGeom>
          <a:solidFill>
            <a:srgbClr val="0076C1"/>
          </a:solidFill>
          <a:ln>
            <a:noFill/>
          </a:ln>
        </p:spPr>
        <p:txBody>
          <a:bodyPr spcFirstLastPara="1" wrap="square" lIns="548625" tIns="0" rIns="548625" bIns="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How has COVID-19 impacted teaching and learning?</a:t>
            </a:r>
            <a:endParaRPr/>
          </a:p>
        </p:txBody>
      </p:sp>
      <p:pic>
        <p:nvPicPr>
          <p:cNvPr id="194" name="Google Shape;194;p9" descr="parent and two children working together at kitchen table"/>
          <p:cNvPicPr preferRelativeResize="0"/>
          <p:nvPr/>
        </p:nvPicPr>
        <p:blipFill rotWithShape="1">
          <a:blip r:embed="rId3">
            <a:alphaModFix/>
          </a:blip>
          <a:srcRect/>
          <a:stretch/>
        </p:blipFill>
        <p:spPr>
          <a:xfrm>
            <a:off x="533400" y="1396393"/>
            <a:ext cx="3657600" cy="1137668"/>
          </a:xfrm>
          <a:prstGeom prst="rect">
            <a:avLst/>
          </a:prstGeom>
          <a:noFill/>
          <a:ln>
            <a:noFill/>
          </a:ln>
        </p:spPr>
      </p:pic>
      <p:sp>
        <p:nvSpPr>
          <p:cNvPr id="195" name="Google Shape;195;p9"/>
          <p:cNvSpPr txBox="1">
            <a:spLocks noGrp="1"/>
          </p:cNvSpPr>
          <p:nvPr>
            <p:ph type="body" idx="1"/>
          </p:nvPr>
        </p:nvSpPr>
        <p:spPr>
          <a:xfrm>
            <a:off x="533400" y="2514600"/>
            <a:ext cx="3657600" cy="553998"/>
          </a:xfrm>
          <a:prstGeom prst="rect">
            <a:avLst/>
          </a:prstGeom>
          <a:solidFill>
            <a:srgbClr val="3A7E36"/>
          </a:solidFill>
          <a:ln>
            <a:noFill/>
          </a:ln>
        </p:spPr>
        <p:txBody>
          <a:bodyPr spcFirstLastPara="1" wrap="square" lIns="91425" tIns="91425" rIns="91425" bIns="91425" anchor="ctr" anchorCtr="0">
            <a:spAutoFit/>
          </a:bodyPr>
          <a:lstStyle/>
          <a:p>
            <a:pPr marL="0" lvl="0" indent="0" algn="l" rtl="0">
              <a:lnSpc>
                <a:spcPct val="100000"/>
              </a:lnSpc>
              <a:spcBef>
                <a:spcPts val="0"/>
              </a:spcBef>
              <a:spcAft>
                <a:spcPts val="0"/>
              </a:spcAft>
              <a:buSzPts val="2400"/>
              <a:buNone/>
            </a:pPr>
            <a:r>
              <a:rPr lang="en-US"/>
              <a:t>FAMILIES</a:t>
            </a:r>
            <a:endParaRPr/>
          </a:p>
        </p:txBody>
      </p:sp>
      <p:sp>
        <p:nvSpPr>
          <p:cNvPr id="196" name="Google Shape;196;p9"/>
          <p:cNvSpPr txBox="1">
            <a:spLocks noGrp="1"/>
          </p:cNvSpPr>
          <p:nvPr>
            <p:ph type="body" idx="2"/>
          </p:nvPr>
        </p:nvSpPr>
        <p:spPr>
          <a:xfrm>
            <a:off x="533400" y="3200400"/>
            <a:ext cx="3657600" cy="2646878"/>
          </a:xfrm>
          <a:prstGeom prst="rect">
            <a:avLst/>
          </a:prstGeom>
          <a:noFill/>
          <a:ln>
            <a:noFill/>
          </a:ln>
        </p:spPr>
        <p:txBody>
          <a:bodyPr spcFirstLastPara="1" wrap="square" lIns="0" tIns="0" rIns="0" bIns="0" anchor="t" anchorCtr="0">
            <a:spAutoFit/>
          </a:bodyPr>
          <a:lstStyle/>
          <a:p>
            <a:pPr marL="228600" lvl="0" indent="-228600" algn="l" rtl="0">
              <a:lnSpc>
                <a:spcPct val="100000"/>
              </a:lnSpc>
              <a:spcBef>
                <a:spcPts val="0"/>
              </a:spcBef>
              <a:spcAft>
                <a:spcPts val="0"/>
              </a:spcAft>
              <a:buSzPts val="1800"/>
              <a:buChar char="▪"/>
            </a:pPr>
            <a:r>
              <a:rPr lang="en-US" sz="1800"/>
              <a:t>The </a:t>
            </a:r>
            <a:r>
              <a:rPr lang="en-US" sz="1800" b="1"/>
              <a:t>role of families in the learning process has shifted</a:t>
            </a:r>
            <a:r>
              <a:rPr lang="en-US" sz="1800"/>
              <a:t>, putting new demands on parents and caregivers. </a:t>
            </a:r>
            <a:endParaRPr/>
          </a:p>
          <a:p>
            <a:pPr marL="228600" lvl="0" indent="-228600" algn="l" rtl="0">
              <a:lnSpc>
                <a:spcPct val="100000"/>
              </a:lnSpc>
              <a:spcBef>
                <a:spcPts val="1200"/>
              </a:spcBef>
              <a:spcAft>
                <a:spcPts val="0"/>
              </a:spcAft>
              <a:buSzPts val="1800"/>
              <a:buChar char="▪"/>
            </a:pPr>
            <a:r>
              <a:rPr lang="en-US" sz="1800" b="1"/>
              <a:t>Parents, siblings, grandparents, daycare providers, and other partners are supporting learners</a:t>
            </a:r>
            <a:r>
              <a:rPr lang="en-US" sz="1800"/>
              <a:t> while attending to other responsibilities.</a:t>
            </a:r>
            <a:endParaRPr/>
          </a:p>
        </p:txBody>
      </p:sp>
      <p:pic>
        <p:nvPicPr>
          <p:cNvPr id="197" name="Google Shape;197;p9" descr="teacher wearing mask in classroom"/>
          <p:cNvPicPr preferRelativeResize="0"/>
          <p:nvPr/>
        </p:nvPicPr>
        <p:blipFill rotWithShape="1">
          <a:blip r:embed="rId4">
            <a:alphaModFix/>
          </a:blip>
          <a:srcRect/>
          <a:stretch/>
        </p:blipFill>
        <p:spPr>
          <a:xfrm>
            <a:off x="4267199" y="1378600"/>
            <a:ext cx="3657600" cy="1136000"/>
          </a:xfrm>
          <a:prstGeom prst="rect">
            <a:avLst/>
          </a:prstGeom>
          <a:noFill/>
          <a:ln>
            <a:noFill/>
          </a:ln>
        </p:spPr>
      </p:pic>
      <p:sp>
        <p:nvSpPr>
          <p:cNvPr id="198" name="Google Shape;198;p9"/>
          <p:cNvSpPr txBox="1">
            <a:spLocks noGrp="1"/>
          </p:cNvSpPr>
          <p:nvPr>
            <p:ph type="body" idx="3"/>
          </p:nvPr>
        </p:nvSpPr>
        <p:spPr>
          <a:xfrm>
            <a:off x="4267200" y="2514600"/>
            <a:ext cx="3657600" cy="553998"/>
          </a:xfrm>
          <a:prstGeom prst="rect">
            <a:avLst/>
          </a:prstGeom>
          <a:solidFill>
            <a:srgbClr val="3A7E36"/>
          </a:solidFill>
          <a:ln>
            <a:noFill/>
          </a:ln>
        </p:spPr>
        <p:txBody>
          <a:bodyPr spcFirstLastPara="1" wrap="square" lIns="91425" tIns="91425" rIns="91425" bIns="91425" anchor="ctr" anchorCtr="0">
            <a:spAutoFit/>
          </a:bodyPr>
          <a:lstStyle/>
          <a:p>
            <a:pPr marL="0" lvl="0" indent="0" algn="l" rtl="0">
              <a:lnSpc>
                <a:spcPct val="100000"/>
              </a:lnSpc>
              <a:spcBef>
                <a:spcPts val="0"/>
              </a:spcBef>
              <a:spcAft>
                <a:spcPts val="0"/>
              </a:spcAft>
              <a:buSzPts val="2400"/>
              <a:buNone/>
            </a:pPr>
            <a:r>
              <a:rPr lang="en-US"/>
              <a:t>EDUCATORS</a:t>
            </a:r>
            <a:endParaRPr/>
          </a:p>
        </p:txBody>
      </p:sp>
      <p:sp>
        <p:nvSpPr>
          <p:cNvPr id="199" name="Google Shape;199;p9"/>
          <p:cNvSpPr txBox="1">
            <a:spLocks noGrp="1"/>
          </p:cNvSpPr>
          <p:nvPr>
            <p:ph type="body" idx="4"/>
          </p:nvPr>
        </p:nvSpPr>
        <p:spPr>
          <a:xfrm>
            <a:off x="4267200" y="3200400"/>
            <a:ext cx="3657600" cy="3016210"/>
          </a:xfrm>
          <a:prstGeom prst="rect">
            <a:avLst/>
          </a:prstGeom>
          <a:noFill/>
          <a:ln>
            <a:noFill/>
          </a:ln>
        </p:spPr>
        <p:txBody>
          <a:bodyPr spcFirstLastPara="1" wrap="square" lIns="45700" tIns="45700" rIns="45700" bIns="45700" anchor="t" anchorCtr="0">
            <a:spAutoFit/>
          </a:bodyPr>
          <a:lstStyle/>
          <a:p>
            <a:pPr marL="228600" lvl="0" indent="-228600" algn="l" rtl="0">
              <a:lnSpc>
                <a:spcPct val="100000"/>
              </a:lnSpc>
              <a:spcBef>
                <a:spcPts val="0"/>
              </a:spcBef>
              <a:spcAft>
                <a:spcPts val="0"/>
              </a:spcAft>
              <a:buSzPts val="1800"/>
              <a:buChar char="▪"/>
            </a:pPr>
            <a:r>
              <a:rPr lang="en-US" sz="1800" b="1"/>
              <a:t>Educators</a:t>
            </a:r>
            <a:r>
              <a:rPr lang="en-US" sz="1800"/>
              <a:t> have taken on the challenge of </a:t>
            </a:r>
            <a:r>
              <a:rPr lang="en-US" sz="1800" b="1"/>
              <a:t>shifting teaching and learning into remote formats</a:t>
            </a:r>
            <a:r>
              <a:rPr lang="en-US" sz="1800"/>
              <a:t>. </a:t>
            </a:r>
            <a:endParaRPr/>
          </a:p>
          <a:p>
            <a:pPr marL="228600" lvl="0" indent="-228600" algn="l" rtl="0">
              <a:lnSpc>
                <a:spcPct val="100000"/>
              </a:lnSpc>
              <a:spcBef>
                <a:spcPts val="1200"/>
              </a:spcBef>
              <a:spcAft>
                <a:spcPts val="0"/>
              </a:spcAft>
              <a:buSzPts val="1800"/>
              <a:buChar char="▪"/>
            </a:pPr>
            <a:r>
              <a:rPr lang="en-US" sz="1800"/>
              <a:t>Teachers are </a:t>
            </a:r>
            <a:r>
              <a:rPr lang="en-US" sz="1800" b="1"/>
              <a:t>developing relationships, adjusting routines, and leveraging resources to support family partnerships</a:t>
            </a:r>
            <a:r>
              <a:rPr lang="en-US" sz="1800"/>
              <a:t> and student learning.</a:t>
            </a:r>
            <a:endParaRPr/>
          </a:p>
        </p:txBody>
      </p:sp>
      <p:pic>
        <p:nvPicPr>
          <p:cNvPr id="200" name="Google Shape;200;p9" descr="two administrators wearing masks and talking"/>
          <p:cNvPicPr preferRelativeResize="0"/>
          <p:nvPr/>
        </p:nvPicPr>
        <p:blipFill rotWithShape="1">
          <a:blip r:embed="rId5">
            <a:alphaModFix/>
          </a:blip>
          <a:srcRect/>
          <a:stretch/>
        </p:blipFill>
        <p:spPr>
          <a:xfrm>
            <a:off x="8000998" y="1374425"/>
            <a:ext cx="3657600" cy="1140175"/>
          </a:xfrm>
          <a:prstGeom prst="rect">
            <a:avLst/>
          </a:prstGeom>
          <a:noFill/>
          <a:ln>
            <a:noFill/>
          </a:ln>
        </p:spPr>
      </p:pic>
      <p:sp>
        <p:nvSpPr>
          <p:cNvPr id="201" name="Google Shape;201;p9"/>
          <p:cNvSpPr txBox="1">
            <a:spLocks noGrp="1"/>
          </p:cNvSpPr>
          <p:nvPr>
            <p:ph type="body" idx="5"/>
          </p:nvPr>
        </p:nvSpPr>
        <p:spPr>
          <a:xfrm>
            <a:off x="8001000" y="2514600"/>
            <a:ext cx="3657600" cy="553998"/>
          </a:xfrm>
          <a:prstGeom prst="rect">
            <a:avLst/>
          </a:prstGeom>
          <a:solidFill>
            <a:srgbClr val="3A7E36"/>
          </a:solidFill>
          <a:ln>
            <a:noFill/>
          </a:ln>
        </p:spPr>
        <p:txBody>
          <a:bodyPr spcFirstLastPara="1" wrap="square" lIns="91425" tIns="91425" rIns="91425" bIns="91425" anchor="ctr" anchorCtr="0">
            <a:spAutoFit/>
          </a:bodyPr>
          <a:lstStyle/>
          <a:p>
            <a:pPr marL="0" lvl="0" indent="0" algn="l" rtl="0">
              <a:lnSpc>
                <a:spcPct val="100000"/>
              </a:lnSpc>
              <a:spcBef>
                <a:spcPts val="0"/>
              </a:spcBef>
              <a:spcAft>
                <a:spcPts val="0"/>
              </a:spcAft>
              <a:buSzPts val="2400"/>
              <a:buNone/>
            </a:pPr>
            <a:r>
              <a:rPr lang="en-US"/>
              <a:t>LEADERS</a:t>
            </a:r>
            <a:endParaRPr/>
          </a:p>
        </p:txBody>
      </p:sp>
      <p:sp>
        <p:nvSpPr>
          <p:cNvPr id="202" name="Google Shape;202;p9"/>
          <p:cNvSpPr txBox="1">
            <a:spLocks noGrp="1"/>
          </p:cNvSpPr>
          <p:nvPr>
            <p:ph type="body" idx="6"/>
          </p:nvPr>
        </p:nvSpPr>
        <p:spPr>
          <a:xfrm>
            <a:off x="8001000" y="3200400"/>
            <a:ext cx="3657600" cy="2739211"/>
          </a:xfrm>
          <a:prstGeom prst="rect">
            <a:avLst/>
          </a:prstGeom>
          <a:noFill/>
          <a:ln>
            <a:noFill/>
          </a:ln>
        </p:spPr>
        <p:txBody>
          <a:bodyPr spcFirstLastPara="1" wrap="square" lIns="45700" tIns="45700" rIns="45700" bIns="45700" anchor="t" anchorCtr="0">
            <a:spAutoFit/>
          </a:bodyPr>
          <a:lstStyle/>
          <a:p>
            <a:pPr marL="228600" lvl="0" indent="-228600" algn="l" rtl="0">
              <a:lnSpc>
                <a:spcPct val="100000"/>
              </a:lnSpc>
              <a:spcBef>
                <a:spcPts val="0"/>
              </a:spcBef>
              <a:spcAft>
                <a:spcPts val="0"/>
              </a:spcAft>
              <a:buSzPts val="1800"/>
              <a:buChar char="▪"/>
            </a:pPr>
            <a:r>
              <a:rPr lang="en-US" sz="1800" b="1"/>
              <a:t>Administrators</a:t>
            </a:r>
            <a:r>
              <a:rPr lang="en-US" sz="1800"/>
              <a:t> have </a:t>
            </a:r>
            <a:r>
              <a:rPr lang="en-US" sz="1800" b="1"/>
              <a:t>fostered the transition</a:t>
            </a:r>
            <a:r>
              <a:rPr lang="en-US" sz="1800"/>
              <a:t> of traditional </a:t>
            </a:r>
            <a:r>
              <a:rPr lang="en-US" sz="1800" b="1"/>
              <a:t>partnering practices </a:t>
            </a:r>
            <a:r>
              <a:rPr lang="en-US" sz="1800"/>
              <a:t>into remote/hybrid learning environments.</a:t>
            </a:r>
            <a:endParaRPr/>
          </a:p>
          <a:p>
            <a:pPr marL="228600" lvl="0" indent="-228600" algn="l" rtl="0">
              <a:lnSpc>
                <a:spcPct val="100000"/>
              </a:lnSpc>
              <a:spcBef>
                <a:spcPts val="1200"/>
              </a:spcBef>
              <a:spcAft>
                <a:spcPts val="0"/>
              </a:spcAft>
              <a:buSzPts val="1800"/>
              <a:buChar char="▪"/>
            </a:pPr>
            <a:r>
              <a:rPr lang="en-US" sz="1800"/>
              <a:t>Leaders are </a:t>
            </a:r>
            <a:r>
              <a:rPr lang="en-US" sz="1800" b="1"/>
              <a:t>adjusting</a:t>
            </a:r>
            <a:r>
              <a:rPr lang="en-US" sz="1800"/>
              <a:t> remote/hybrid learning </a:t>
            </a:r>
            <a:r>
              <a:rPr lang="en-US" sz="1800" b="1"/>
              <a:t>plans based on feedback</a:t>
            </a:r>
            <a:r>
              <a:rPr lang="en-US" sz="1800"/>
              <a:t> from educators and families.</a:t>
            </a:r>
            <a:endParaRPr/>
          </a:p>
        </p:txBody>
      </p:sp>
      <p:sp>
        <p:nvSpPr>
          <p:cNvPr id="203" name="Google Shape;203;p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2510</Words>
  <Application>Microsoft Office PowerPoint</Application>
  <PresentationFormat>Widescreen</PresentationFormat>
  <Paragraphs>265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Noto Sans Symbols</vt:lpstr>
      <vt:lpstr>Twentieth Century</vt:lpstr>
      <vt:lpstr>ModernClassicBlock-3</vt:lpstr>
      <vt:lpstr>FAMILIES  AS PARTNERS</vt:lpstr>
      <vt:lpstr>Families as Partners Sessions</vt:lpstr>
      <vt:lpstr>Today’s objectives</vt:lpstr>
      <vt:lpstr>Materials needed</vt:lpstr>
      <vt:lpstr>Foundation of partnership  with families:</vt:lpstr>
      <vt:lpstr>Relationships Positive connections that foster interaction and  establish a nurturing environment of trust and support</vt:lpstr>
      <vt:lpstr>Resources Materials, Tools, and Supplies to support  active learning and skill development.</vt:lpstr>
      <vt:lpstr>Routines Rehearsed and predictable practices that provide  structure to support efficient and effective learning. </vt:lpstr>
      <vt:lpstr>How has COVID-19 impacted teaching and learning?</vt:lpstr>
      <vt:lpstr>Let’s  dive in</vt:lpstr>
      <vt:lpstr>Session 1 and 2 Resources</vt:lpstr>
      <vt:lpstr>Families as partners Resource Outline</vt:lpstr>
      <vt:lpstr>Families as partners Practical Templates</vt:lpstr>
      <vt:lpstr>Families as partners Reading Resources</vt:lpstr>
      <vt:lpstr>ASYNCHRONOUS PD  OFFERING</vt:lpstr>
      <vt:lpstr>SAMPLE: Asynchronous PD Offering-Step 13</vt:lpstr>
      <vt:lpstr>SAMPLE: Asynchronous PD Offering-Step 23</vt:lpstr>
      <vt:lpstr>SAMPLE: Asynchronous PD Offering-Step 33</vt:lpstr>
      <vt:lpstr>SAMPLE: Asynchronous PD Offering-continued</vt:lpstr>
      <vt:lpstr>SAMPLE: Asynchronous PD Offering-Step 43</vt:lpstr>
      <vt:lpstr>Additional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FAMILIES  AS PARTNERS</dc:title>
  <dc:creator>Karen Pacelli</dc:creator>
  <cp:lastModifiedBy>Emily Popek</cp:lastModifiedBy>
  <cp:revision>1</cp:revision>
  <dcterms:created xsi:type="dcterms:W3CDTF">2021-01-25T16:25:09Z</dcterms:created>
  <dcterms:modified xsi:type="dcterms:W3CDTF">2021-04-09T17:31:07Z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