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954" r:id="rId4"/>
  </p:sldMasterIdLst>
  <p:notesMasterIdLst>
    <p:notesMasterId r:id="rId58"/>
  </p:notesMasterIdLst>
  <p:handoutMasterIdLst>
    <p:handoutMasterId r:id="rId59"/>
  </p:handoutMasterIdLst>
  <p:sldIdLst>
    <p:sldId id="335" r:id="rId5"/>
    <p:sldId id="336" r:id="rId6"/>
    <p:sldId id="337" r:id="rId7"/>
    <p:sldId id="338" r:id="rId8"/>
    <p:sldId id="339" r:id="rId9"/>
    <p:sldId id="340" r:id="rId10"/>
    <p:sldId id="341" r:id="rId11"/>
    <p:sldId id="342" r:id="rId12"/>
    <p:sldId id="343" r:id="rId13"/>
    <p:sldId id="344" r:id="rId14"/>
    <p:sldId id="345" r:id="rId15"/>
    <p:sldId id="346" r:id="rId16"/>
    <p:sldId id="347" r:id="rId17"/>
    <p:sldId id="348" r:id="rId18"/>
    <p:sldId id="349" r:id="rId19"/>
    <p:sldId id="361" r:id="rId20"/>
    <p:sldId id="351" r:id="rId21"/>
    <p:sldId id="352" r:id="rId22"/>
    <p:sldId id="362" r:id="rId23"/>
    <p:sldId id="354" r:id="rId24"/>
    <p:sldId id="355" r:id="rId25"/>
    <p:sldId id="356" r:id="rId26"/>
    <p:sldId id="357" r:id="rId27"/>
    <p:sldId id="363" r:id="rId28"/>
    <p:sldId id="359" r:id="rId29"/>
    <p:sldId id="364" r:id="rId30"/>
    <p:sldId id="365" r:id="rId31"/>
    <p:sldId id="366" r:id="rId32"/>
    <p:sldId id="367" r:id="rId33"/>
    <p:sldId id="368" r:id="rId34"/>
    <p:sldId id="369" r:id="rId35"/>
    <p:sldId id="370" r:id="rId36"/>
    <p:sldId id="371" r:id="rId37"/>
    <p:sldId id="372" r:id="rId38"/>
    <p:sldId id="373" r:id="rId39"/>
    <p:sldId id="374" r:id="rId40"/>
    <p:sldId id="375" r:id="rId41"/>
    <p:sldId id="376" r:id="rId42"/>
    <p:sldId id="377" r:id="rId43"/>
    <p:sldId id="378" r:id="rId44"/>
    <p:sldId id="379" r:id="rId45"/>
    <p:sldId id="380" r:id="rId46"/>
    <p:sldId id="381" r:id="rId47"/>
    <p:sldId id="382" r:id="rId48"/>
    <p:sldId id="383" r:id="rId49"/>
    <p:sldId id="384" r:id="rId50"/>
    <p:sldId id="385" r:id="rId51"/>
    <p:sldId id="386" r:id="rId52"/>
    <p:sldId id="387" r:id="rId53"/>
    <p:sldId id="388" r:id="rId54"/>
    <p:sldId id="389" r:id="rId55"/>
    <p:sldId id="390" r:id="rId56"/>
    <p:sldId id="391"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79B8"/>
    <a:srgbClr val="2683C6"/>
    <a:srgbClr val="9E5ECF"/>
    <a:srgbClr val="FF3333"/>
    <a:srgbClr val="2484C6"/>
    <a:srgbClr val="4EA848"/>
    <a:srgbClr val="43467B"/>
    <a:srgbClr val="75503A"/>
    <a:srgbClr val="EEEEEE"/>
    <a:srgbClr val="8717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98" autoAdjust="0"/>
    <p:restoredTop sz="91893" autoAdjust="0"/>
  </p:normalViewPr>
  <p:slideViewPr>
    <p:cSldViewPr>
      <p:cViewPr>
        <p:scale>
          <a:sx n="110" d="100"/>
          <a:sy n="110" d="100"/>
        </p:scale>
        <p:origin x="1328" y="10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0" d="100"/>
          <a:sy n="60" d="100"/>
        </p:scale>
        <p:origin x="3187"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464472-DAE5-4012-9A5A-CB432293B4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w Cen MT" panose="020B0602020104020603" pitchFamily="34" charset="0"/>
            </a:endParaRPr>
          </a:p>
        </p:txBody>
      </p:sp>
      <p:sp>
        <p:nvSpPr>
          <p:cNvPr id="3" name="Date Placeholder 2">
            <a:extLst>
              <a:ext uri="{FF2B5EF4-FFF2-40B4-BE49-F238E27FC236}">
                <a16:creationId xmlns:a16="http://schemas.microsoft.com/office/drawing/2014/main" id="{0586DB41-0314-4E22-8F5A-547FA67B06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233E32-5603-440A-ACDD-7442C88C5FED}" type="datetimeFigureOut">
              <a:rPr lang="en-US" smtClean="0">
                <a:latin typeface="Tw Cen MT" panose="020B0602020104020603" pitchFamily="34" charset="0"/>
              </a:rPr>
              <a:t>4/14/21</a:t>
            </a:fld>
            <a:endParaRPr lang="en-US" dirty="0">
              <a:latin typeface="Tw Cen MT" panose="020B0602020104020603" pitchFamily="34" charset="0"/>
            </a:endParaRPr>
          </a:p>
        </p:txBody>
      </p:sp>
      <p:sp>
        <p:nvSpPr>
          <p:cNvPr id="4" name="Footer Placeholder 3">
            <a:extLst>
              <a:ext uri="{FF2B5EF4-FFF2-40B4-BE49-F238E27FC236}">
                <a16:creationId xmlns:a16="http://schemas.microsoft.com/office/drawing/2014/main" id="{D563188E-D235-4A3B-823C-E0E10F336C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w Cen MT" panose="020B0602020104020603" pitchFamily="34" charset="0"/>
            </a:endParaRPr>
          </a:p>
        </p:txBody>
      </p:sp>
      <p:sp>
        <p:nvSpPr>
          <p:cNvPr id="5" name="Slide Number Placeholder 4">
            <a:extLst>
              <a:ext uri="{FF2B5EF4-FFF2-40B4-BE49-F238E27FC236}">
                <a16:creationId xmlns:a16="http://schemas.microsoft.com/office/drawing/2014/main" id="{04D3A68C-A1CC-4704-8503-01E13B0AED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BB1589-0F8A-400D-AEF4-57688446A2F5}" type="slidenum">
              <a:rPr lang="en-US" smtClean="0">
                <a:latin typeface="Tw Cen MT" panose="020B0602020104020603" pitchFamily="34" charset="0"/>
              </a:rPr>
              <a:t>‹#›</a:t>
            </a:fld>
            <a:endParaRPr lang="en-US" dirty="0">
              <a:latin typeface="Tw Cen MT" panose="020B0602020104020603" pitchFamily="34" charset="0"/>
            </a:endParaRPr>
          </a:p>
        </p:txBody>
      </p:sp>
    </p:spTree>
    <p:extLst>
      <p:ext uri="{BB962C8B-B14F-4D97-AF65-F5344CB8AC3E}">
        <p14:creationId xmlns:p14="http://schemas.microsoft.com/office/powerpoint/2010/main" val="2821910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w Cen MT" panose="020B0602020104020603" pitchFamily="34" charset="0"/>
              </a:defRPr>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w Cen MT" panose="020B0602020104020603" pitchFamily="34" charset="0"/>
              </a:defRPr>
            </a:lvl1pPr>
          </a:lstStyle>
          <a:p>
            <a:fld id="{AF4A386A-BFE4-4655-9801-CBB04655F27A}" type="datetimeFigureOut">
              <a:rPr lang="en-US" noProof="0" smtClean="0"/>
              <a:pPr/>
              <a:t>4/14/21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w Cen MT" panose="020B0602020104020603" pitchFamily="34" charset="0"/>
              </a:defRPr>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w Cen MT" panose="020B0602020104020603" pitchFamily="34" charset="0"/>
              </a:defRPr>
            </a:lvl1pPr>
          </a:lstStyle>
          <a:p>
            <a:fld id="{DAE5FABD-26C8-4F74-B1E3-45BC91BC9D7B}" type="slidenum">
              <a:rPr lang="en-US" noProof="0" smtClean="0"/>
              <a:pPr/>
              <a:t>‹#›</a:t>
            </a:fld>
            <a:endParaRPr lang="en-US" noProof="0" dirty="0"/>
          </a:p>
        </p:txBody>
      </p:sp>
    </p:spTree>
    <p:extLst>
      <p:ext uri="{BB962C8B-B14F-4D97-AF65-F5344CB8AC3E}">
        <p14:creationId xmlns:p14="http://schemas.microsoft.com/office/powerpoint/2010/main" val="2507753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200" kern="1200">
        <a:solidFill>
          <a:schemeClr val="tx1"/>
        </a:solidFill>
        <a:latin typeface="Tw Cen MT" panose="020B0602020104020603" pitchFamily="34" charset="0"/>
        <a:ea typeface="+mn-ea"/>
        <a:cs typeface="+mn-cs"/>
      </a:defRPr>
    </a:lvl2pPr>
    <a:lvl3pPr marL="914400" algn="l" defTabSz="914400" rtl="0" eaLnBrk="1" latinLnBrk="0" hangingPunct="1">
      <a:defRPr sz="1200" kern="1200">
        <a:solidFill>
          <a:schemeClr val="tx1"/>
        </a:solidFill>
        <a:latin typeface="Tw Cen MT" panose="020B0602020104020603" pitchFamily="34" charset="0"/>
        <a:ea typeface="+mn-ea"/>
        <a:cs typeface="+mn-cs"/>
      </a:defRPr>
    </a:lvl3pPr>
    <a:lvl4pPr marL="1371600" algn="l" defTabSz="914400" rtl="0" eaLnBrk="1" latinLnBrk="0" hangingPunct="1">
      <a:defRPr sz="1200" kern="1200">
        <a:solidFill>
          <a:schemeClr val="tx1"/>
        </a:solidFill>
        <a:latin typeface="Tw Cen MT" panose="020B0602020104020603" pitchFamily="34" charset="0"/>
        <a:ea typeface="+mn-ea"/>
        <a:cs typeface="+mn-cs"/>
      </a:defRPr>
    </a:lvl4pPr>
    <a:lvl5pPr marL="1828800" algn="l" defTabSz="914400" rtl="0" eaLnBrk="1" latinLnBrk="0" hangingPunct="1">
      <a:defRPr sz="1200" kern="1200">
        <a:solidFill>
          <a:schemeClr val="tx1"/>
        </a:solidFill>
        <a:latin typeface="Tw Cen MT" panose="020B06020201040206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adlet.com/diane30/m6i04buj0r93"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our SupportEd webinar “Scaffolding for ELLs in Distance Learning or Hybrid Settings” We are so happy you are able to take part. My name is Meghan Gregoire-Smith, and I’ll be presenting our content today.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a:t>
            </a:fld>
            <a:endParaRPr lang="en-US" noProof="0" dirty="0"/>
          </a:p>
        </p:txBody>
      </p:sp>
    </p:spTree>
    <p:extLst>
      <p:ext uri="{BB962C8B-B14F-4D97-AF65-F5344CB8AC3E}">
        <p14:creationId xmlns:p14="http://schemas.microsoft.com/office/powerpoint/2010/main" val="191530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begin by discussing challenges and opportunities for ELLs in distance learning and hybrid settings.</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10</a:t>
            </a:fld>
            <a:endParaRPr lang="en-US" noProof="0" dirty="0"/>
          </a:p>
        </p:txBody>
      </p:sp>
    </p:spTree>
    <p:extLst>
      <p:ext uri="{BB962C8B-B14F-4D97-AF65-F5344CB8AC3E}">
        <p14:creationId xmlns:p14="http://schemas.microsoft.com/office/powerpoint/2010/main" val="4165890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Take a moment to reflect on challenges and opportunities that ELLs have experienced during distance or hybrid learning. What challenges have ELLs faced during distance and hybrid learning? (pause) What opportunities exist for ELLs during distance and hybrid learning? (pause)</a:t>
            </a:r>
            <a:endParaRPr lang="en-US" dirty="0"/>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Please pause the presentation now to take a moment to stop and think. </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11</a:t>
            </a:fld>
            <a:endParaRPr lang="en-US" noProof="0" dirty="0"/>
          </a:p>
        </p:txBody>
      </p:sp>
    </p:spTree>
    <p:extLst>
      <p:ext uri="{BB962C8B-B14F-4D97-AF65-F5344CB8AC3E}">
        <p14:creationId xmlns:p14="http://schemas.microsoft.com/office/powerpoint/2010/main" val="1522499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Distance and hybrid learning environments present a variety of challenges for ELLs. Some challenges educators of ELLs have noted in relation to distance and hybrid learning include</a:t>
            </a:r>
          </a:p>
          <a:p>
            <a:pPr marL="171450" lvl="0" indent="-171450" algn="l" rtl="0">
              <a:lnSpc>
                <a:spcPct val="90000"/>
              </a:lnSpc>
              <a:spcBef>
                <a:spcPts val="0"/>
              </a:spcBef>
              <a:spcAft>
                <a:spcPts val="0"/>
              </a:spcAft>
              <a:buClr>
                <a:schemeClr val="dk1"/>
              </a:buClr>
              <a:buSzPts val="1200"/>
              <a:buFont typeface="Arial"/>
              <a:buChar char="•"/>
            </a:pPr>
            <a:r>
              <a:rPr lang="en-US" sz="1200" b="1" dirty="0"/>
              <a:t>Inequity around technology. </a:t>
            </a:r>
            <a:r>
              <a:rPr lang="en-US" sz="1200" dirty="0"/>
              <a:t>In March 2019, as school systems adapted to a distance learning environment, inequities became abundantly clear including access to devices and high-quality internet. </a:t>
            </a:r>
            <a:endParaRPr lang="en-US" dirty="0"/>
          </a:p>
          <a:p>
            <a:pPr marL="171450" lvl="0" indent="-171450" algn="l" rtl="0">
              <a:lnSpc>
                <a:spcPct val="90000"/>
              </a:lnSpc>
              <a:spcBef>
                <a:spcPts val="0"/>
              </a:spcBef>
              <a:spcAft>
                <a:spcPts val="0"/>
              </a:spcAft>
              <a:buClr>
                <a:schemeClr val="dk1"/>
              </a:buClr>
              <a:buSzPts val="1200"/>
              <a:buFont typeface="Arial"/>
              <a:buChar char="•"/>
            </a:pPr>
            <a:r>
              <a:rPr lang="en-US" sz="1200" b="1" dirty="0"/>
              <a:t>Privacy concerns. </a:t>
            </a:r>
            <a:r>
              <a:rPr lang="en-US" sz="1200" dirty="0"/>
              <a:t>Schooling in a distance learning or hybrid setting poses privacy concerns for students and their families. For example, many educators have noted students reluctancy to turn on their cameras during distance learning as they do not feel comfortable welcoming the class into their home. </a:t>
            </a:r>
            <a:endParaRPr lang="en-US" dirty="0"/>
          </a:p>
          <a:p>
            <a:pPr marL="171450" lvl="0" indent="-171450" algn="l" rtl="0">
              <a:lnSpc>
                <a:spcPct val="90000"/>
              </a:lnSpc>
              <a:spcBef>
                <a:spcPts val="0"/>
              </a:spcBef>
              <a:spcAft>
                <a:spcPts val="0"/>
              </a:spcAft>
              <a:buClr>
                <a:schemeClr val="dk1"/>
              </a:buClr>
              <a:buSzPts val="1200"/>
              <a:buFont typeface="Arial"/>
              <a:buChar char="•"/>
            </a:pPr>
            <a:r>
              <a:rPr lang="en-US" sz="1200" b="1" dirty="0"/>
              <a:t>Pressure on families. </a:t>
            </a:r>
            <a:r>
              <a:rPr lang="en-US" sz="1200" dirty="0"/>
              <a:t>Distance and hybrid learning put intense pressure on families. In families where parents work outside of the home, many older siblings have been tasks with supporting their younger siblings schooling experience. </a:t>
            </a:r>
            <a:endParaRPr lang="en-US" dirty="0"/>
          </a:p>
          <a:p>
            <a:pPr marL="171450" lvl="0" indent="-171450" algn="l" rtl="0">
              <a:lnSpc>
                <a:spcPct val="90000"/>
              </a:lnSpc>
              <a:spcBef>
                <a:spcPts val="0"/>
              </a:spcBef>
              <a:spcAft>
                <a:spcPts val="0"/>
              </a:spcAft>
              <a:buClr>
                <a:schemeClr val="dk1"/>
              </a:buClr>
              <a:buSzPts val="1200"/>
              <a:buFont typeface="Arial"/>
              <a:buChar char="•"/>
            </a:pPr>
            <a:r>
              <a:rPr lang="en-US" sz="1200" b="1" dirty="0"/>
              <a:t>Trauma. </a:t>
            </a:r>
            <a:r>
              <a:rPr lang="en-US" sz="1200" dirty="0"/>
              <a:t>Students experiencing trauma has increased tremendously due to issues related to the pandemic. Supporting students’ social emotional well-being in a distance learning environment is a challenge. </a:t>
            </a:r>
            <a:endParaRPr lang="en-US" dirty="0"/>
          </a:p>
          <a:p>
            <a:pPr marL="171450" lvl="0" indent="-171450" algn="l" rtl="0">
              <a:lnSpc>
                <a:spcPct val="90000"/>
              </a:lnSpc>
              <a:spcBef>
                <a:spcPts val="0"/>
              </a:spcBef>
              <a:spcAft>
                <a:spcPts val="0"/>
              </a:spcAft>
              <a:buClr>
                <a:schemeClr val="dk1"/>
              </a:buClr>
              <a:buSzPts val="1200"/>
              <a:buFont typeface="Arial"/>
              <a:buChar char="•"/>
            </a:pPr>
            <a:r>
              <a:rPr lang="en-US" sz="1200" b="1" dirty="0"/>
              <a:t>Stress on educators. </a:t>
            </a:r>
            <a:r>
              <a:rPr lang="en-US" sz="1200" dirty="0"/>
              <a:t>Transitioning to distance learning and hybrid settings has put a lot of stress on educators and this stress can have an impact on student learning. </a:t>
            </a:r>
            <a:endParaRPr lang="en-US" dirty="0"/>
          </a:p>
          <a:p>
            <a:pPr marL="171450" marR="0" lvl="0" indent="-171450" algn="l" rtl="0">
              <a:lnSpc>
                <a:spcPct val="90000"/>
              </a:lnSpc>
              <a:spcBef>
                <a:spcPts val="0"/>
              </a:spcBef>
              <a:spcAft>
                <a:spcPts val="0"/>
              </a:spcAft>
              <a:buClr>
                <a:schemeClr val="dk1"/>
              </a:buClr>
              <a:buSzPts val="1200"/>
              <a:buFont typeface="Arial"/>
              <a:buChar char="•"/>
            </a:pPr>
            <a:r>
              <a:rPr lang="en-US" sz="1200" b="1" dirty="0"/>
              <a:t>Shifts in models and routines. </a:t>
            </a:r>
            <a:r>
              <a:rPr lang="en-US" sz="1200" dirty="0"/>
              <a:t>Creating clearly established routines is an important part of high-quality education for ELLs. Much of the stress experienced by educators, students, and families is due to shifts in models and routines as school systems adjust to schooling in a pandemic. </a:t>
            </a:r>
            <a:endParaRPr lang="en-US" dirty="0"/>
          </a:p>
          <a:p>
            <a:pPr marL="171450" marR="0" lvl="0" indent="-171450" algn="l" rtl="0">
              <a:lnSpc>
                <a:spcPct val="90000"/>
              </a:lnSpc>
              <a:spcBef>
                <a:spcPts val="0"/>
              </a:spcBef>
              <a:spcAft>
                <a:spcPts val="0"/>
              </a:spcAft>
              <a:buClr>
                <a:schemeClr val="dk1"/>
              </a:buClr>
              <a:buSzPts val="1200"/>
              <a:buFont typeface="Arial"/>
              <a:buChar char="•"/>
            </a:pPr>
            <a:r>
              <a:rPr lang="en-US" sz="1200" b="1" dirty="0"/>
              <a:t>Insufficient opportunities for language use.</a:t>
            </a:r>
            <a:r>
              <a:rPr lang="en-US" sz="1200" b="0" dirty="0"/>
              <a:t> Throughout a typical, face-to-face school day, ELLs have numerous opportunities to use both social and academic language. These natural opportunities for language use and practice do not exist within a distance learning setting. Teachers must intentionally plan opportunities for language use. </a:t>
            </a:r>
            <a:endParaRPr lang="en-US" sz="1200" dirty="0"/>
          </a:p>
          <a:p>
            <a:pPr marL="171450" lvl="0" indent="-171450" algn="l" rtl="0">
              <a:lnSpc>
                <a:spcPct val="90000"/>
              </a:lnSpc>
              <a:spcBef>
                <a:spcPts val="0"/>
              </a:spcBef>
              <a:spcAft>
                <a:spcPts val="0"/>
              </a:spcAft>
              <a:buClr>
                <a:schemeClr val="dk1"/>
              </a:buClr>
              <a:buSzPts val="1200"/>
              <a:buFont typeface="Arial"/>
              <a:buChar char="•"/>
            </a:pPr>
            <a:r>
              <a:rPr lang="en-US" sz="1200" b="1" dirty="0"/>
              <a:t>Lack of scaffolding for content instruction. </a:t>
            </a:r>
            <a:r>
              <a:rPr lang="en-US" sz="1200" dirty="0"/>
              <a:t>Many educators have noted a lack of scaffolding for ELLs during content instruction in distance learning and hybrid settings. Without appropriately scaffolding instruction and materials, ELLs do not have access to rigorous grade-level curriculum. </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12</a:t>
            </a:fld>
            <a:endParaRPr lang="en-US" noProof="0" dirty="0"/>
          </a:p>
        </p:txBody>
      </p:sp>
    </p:spTree>
    <p:extLst>
      <p:ext uri="{BB962C8B-B14F-4D97-AF65-F5344CB8AC3E}">
        <p14:creationId xmlns:p14="http://schemas.microsoft.com/office/powerpoint/2010/main" val="351476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Despite the many challenges that exist, there are a number of opportunities for ELLs in distance and hybrid learning settings, including</a:t>
            </a:r>
          </a:p>
          <a:p>
            <a:pPr marL="171450" lvl="0" indent="-171450" algn="l" rtl="0">
              <a:spcBef>
                <a:spcPts val="0"/>
              </a:spcBef>
              <a:spcAft>
                <a:spcPts val="0"/>
              </a:spcAft>
              <a:buClr>
                <a:schemeClr val="dk1"/>
              </a:buClr>
              <a:buSzPts val="1200"/>
              <a:buFont typeface="Arial"/>
              <a:buChar char="•"/>
            </a:pPr>
            <a:r>
              <a:rPr lang="en-US" b="1" dirty="0"/>
              <a:t>Valuable time with families. </a:t>
            </a:r>
            <a:r>
              <a:rPr lang="en-US" b="0" dirty="0"/>
              <a:t>The pandemic has led to families spending a lot more time together than in the past. We cannot disregard the value in this time. </a:t>
            </a:r>
            <a:endParaRPr lang="en-US" dirty="0"/>
          </a:p>
          <a:p>
            <a:pPr marL="171450" lvl="0" indent="-171450" algn="l" rtl="0">
              <a:spcBef>
                <a:spcPts val="0"/>
              </a:spcBef>
              <a:spcAft>
                <a:spcPts val="0"/>
              </a:spcAft>
              <a:buClr>
                <a:schemeClr val="dk1"/>
              </a:buClr>
              <a:buSzPts val="1200"/>
              <a:buFont typeface="Arial"/>
              <a:buChar char="•"/>
            </a:pPr>
            <a:r>
              <a:rPr lang="en-US" b="1" dirty="0"/>
              <a:t>Home language use. </a:t>
            </a:r>
            <a:r>
              <a:rPr lang="en-US" b="0" dirty="0"/>
              <a:t>One incredibility value aspect of more time with families is increased home language use. Research tells us that a strong foundation in a student’s home language aids in acquiring a second language.  </a:t>
            </a:r>
            <a:endParaRPr lang="en-US" dirty="0"/>
          </a:p>
          <a:p>
            <a:pPr marL="171450" lvl="0" indent="-171450" algn="l" rtl="0">
              <a:spcBef>
                <a:spcPts val="0"/>
              </a:spcBef>
              <a:spcAft>
                <a:spcPts val="0"/>
              </a:spcAft>
              <a:buClr>
                <a:schemeClr val="dk1"/>
              </a:buClr>
              <a:buSzPts val="1200"/>
              <a:buFont typeface="Arial"/>
              <a:buChar char="•"/>
            </a:pPr>
            <a:r>
              <a:rPr lang="en-US" b="1" dirty="0"/>
              <a:t>Teacher collaboration. </a:t>
            </a:r>
            <a:r>
              <a:rPr lang="en-US" b="0" dirty="0"/>
              <a:t>This experience has led teachers to find creative ways of collaborating. Virtual meetings are now a regular part of a teacher’s day.  This opens opportunities for increased collaboration within and across school buildings.  Also, the use of digital shared planning documents are now the norm, opening up opportunities for co-planning and co-teaching that did not easily exist in the past. </a:t>
            </a:r>
            <a:endParaRPr lang="en-US" dirty="0"/>
          </a:p>
          <a:p>
            <a:pPr marL="171450" lvl="0" indent="-171450" algn="l" rtl="0">
              <a:spcBef>
                <a:spcPts val="0"/>
              </a:spcBef>
              <a:spcAft>
                <a:spcPts val="0"/>
              </a:spcAft>
              <a:buClr>
                <a:schemeClr val="dk1"/>
              </a:buClr>
              <a:buSzPts val="1200"/>
              <a:buFont typeface="Arial"/>
              <a:buChar char="•"/>
            </a:pPr>
            <a:r>
              <a:rPr lang="en-US" b="1" dirty="0"/>
              <a:t>New learning opportunities. </a:t>
            </a:r>
            <a:r>
              <a:rPr lang="en-US" b="0" dirty="0"/>
              <a:t>Teacher creativity has been incredible throughout this pandemic. Everyday teachers are finding new, innovative ways to engage students whether it be through games for learning, virtual field trips, or digital pen pals. </a:t>
            </a:r>
            <a:endParaRPr lang="en-US" dirty="0"/>
          </a:p>
          <a:p>
            <a:pPr marL="171450" lvl="0" indent="-171450" algn="l" rtl="0">
              <a:spcBef>
                <a:spcPts val="0"/>
              </a:spcBef>
              <a:spcAft>
                <a:spcPts val="0"/>
              </a:spcAft>
              <a:buClr>
                <a:schemeClr val="dk1"/>
              </a:buClr>
              <a:buSzPts val="1200"/>
              <a:buFont typeface="Arial"/>
              <a:buChar char="•"/>
            </a:pPr>
            <a:r>
              <a:rPr lang="en-US" b="1" dirty="0"/>
              <a:t>Flexibly. </a:t>
            </a:r>
            <a:r>
              <a:rPr lang="en-US" b="0" dirty="0"/>
              <a:t>Within distance and hybrid learning, there are many opportunities for i</a:t>
            </a:r>
            <a:r>
              <a:rPr lang="en-US" dirty="0"/>
              <a:t>ncreased flexibility with more student choice, small group instruction, and independent work. </a:t>
            </a:r>
          </a:p>
          <a:p>
            <a:pPr marL="171450" lvl="0" indent="-171450" algn="l" rtl="0">
              <a:spcBef>
                <a:spcPts val="0"/>
              </a:spcBef>
              <a:spcAft>
                <a:spcPts val="0"/>
              </a:spcAft>
              <a:buClr>
                <a:schemeClr val="dk1"/>
              </a:buClr>
              <a:buSzPts val="1200"/>
              <a:buFont typeface="Arial"/>
              <a:buChar char="•"/>
            </a:pPr>
            <a:r>
              <a:rPr lang="en-US" b="1" dirty="0"/>
              <a:t>Repetition of language . </a:t>
            </a:r>
            <a:r>
              <a:rPr lang="en-US" b="0" dirty="0"/>
              <a:t>ELLs benefit from repetition of receptive and productive language. In distance and hybrid learning teachers are able to record lessons and directions for students to engage with multiple times. Students have opportunities for repeated language practice in a more private setting, which may lower the affective filter. </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13</a:t>
            </a:fld>
            <a:endParaRPr lang="en-US" noProof="0" dirty="0"/>
          </a:p>
        </p:txBody>
      </p:sp>
    </p:spTree>
    <p:extLst>
      <p:ext uri="{BB962C8B-B14F-4D97-AF65-F5344CB8AC3E}">
        <p14:creationId xmlns:p14="http://schemas.microsoft.com/office/powerpoint/2010/main" val="2050390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latin typeface="Calibri"/>
                <a:ea typeface="Calibri"/>
                <a:cs typeface="Calibri"/>
                <a:sym typeface="Calibri"/>
              </a:rPr>
              <a:t>Take a moment to reflect on your experience with distance and hybrid learning.   Have any of the opportunities that exist for ELLs in distance and hybrid learning surprised you? (pause) How can you build on the opportunities that exist to better support ELLs in your context? (pause) </a:t>
            </a:r>
            <a:endParaRPr lang="en-US" dirty="0"/>
          </a:p>
          <a:p>
            <a:pPr marL="0" lvl="0" indent="0" algn="l" rtl="0">
              <a:spcBef>
                <a:spcPts val="0"/>
              </a:spcBef>
              <a:spcAft>
                <a:spcPts val="0"/>
              </a:spcAft>
              <a:buClr>
                <a:schemeClr val="dk1"/>
              </a:buClr>
              <a:buSzPts val="1200"/>
              <a:buFont typeface="Arial"/>
              <a:buNone/>
            </a:pPr>
            <a:endParaRPr lang="en-US"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dirty="0"/>
              <a:t>Please pause the presentation now to take a moment to stop and think. </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14</a:t>
            </a:fld>
            <a:endParaRPr lang="en-US" noProof="0" dirty="0"/>
          </a:p>
        </p:txBody>
      </p:sp>
    </p:spTree>
    <p:extLst>
      <p:ext uri="{BB962C8B-B14F-4D97-AF65-F5344CB8AC3E}">
        <p14:creationId xmlns:p14="http://schemas.microsoft.com/office/powerpoint/2010/main" val="3205290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will define scaffolding for ELLs.</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15</a:t>
            </a:fld>
            <a:endParaRPr lang="en-US" noProof="0" dirty="0"/>
          </a:p>
        </p:txBody>
      </p:sp>
    </p:spTree>
    <p:extLst>
      <p:ext uri="{BB962C8B-B14F-4D97-AF65-F5344CB8AC3E}">
        <p14:creationId xmlns:p14="http://schemas.microsoft.com/office/powerpoint/2010/main" val="3530467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latin typeface="Calibri"/>
                <a:ea typeface="Calibri"/>
                <a:cs typeface="Calibri"/>
                <a:sym typeface="Calibri"/>
              </a:rPr>
              <a:t>Take a moment to look at the image of scaffolds. Think about scaffolds in this context. What are scaffolds? What are they intended to do? How do they work? (pause) </a:t>
            </a:r>
            <a:endParaRPr lang="en-US" dirty="0"/>
          </a:p>
          <a:p>
            <a:pPr marL="0" lvl="0" indent="0" algn="l" rtl="0">
              <a:spcBef>
                <a:spcPts val="0"/>
              </a:spcBef>
              <a:spcAft>
                <a:spcPts val="0"/>
              </a:spcAft>
              <a:buClr>
                <a:schemeClr val="dk1"/>
              </a:buClr>
              <a:buSzPts val="1200"/>
              <a:buFont typeface="Arial"/>
              <a:buNone/>
            </a:pPr>
            <a:endParaRPr lang="en-US"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dirty="0"/>
              <a:t>Please pause the presentation now to take a moment to stop and think. </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16</a:t>
            </a:fld>
            <a:endParaRPr lang="en-US" noProof="0" dirty="0"/>
          </a:p>
        </p:txBody>
      </p:sp>
    </p:spTree>
    <p:extLst>
      <p:ext uri="{BB962C8B-B14F-4D97-AF65-F5344CB8AC3E}">
        <p14:creationId xmlns:p14="http://schemas.microsoft.com/office/powerpoint/2010/main" val="2029657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US" dirty="0">
                <a:latin typeface="Calibri"/>
                <a:ea typeface="Calibri"/>
                <a:cs typeface="Calibri"/>
                <a:sym typeface="Calibri"/>
              </a:rPr>
              <a:t>Now, let’s think about scaffolds specifically for ELLs. What are scaffolds for ELLs intended to do? (pause) </a:t>
            </a:r>
            <a:endParaRPr lang="en-US" dirty="0"/>
          </a:p>
          <a:p>
            <a:pPr marL="0" lvl="0" indent="0" algn="l" rtl="0">
              <a:spcBef>
                <a:spcPts val="0"/>
              </a:spcBef>
              <a:spcAft>
                <a:spcPts val="0"/>
              </a:spcAft>
              <a:buClr>
                <a:schemeClr val="dk1"/>
              </a:buClr>
              <a:buSzPts val="1200"/>
              <a:buFont typeface="Calibri"/>
              <a:buNone/>
            </a:pPr>
            <a:endParaRPr lang="en-US"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dirty="0">
                <a:latin typeface="Calibri"/>
                <a:ea typeface="Calibri"/>
                <a:cs typeface="Calibri"/>
                <a:sym typeface="Calibri"/>
              </a:rPr>
              <a:t>When considering the use of scaffolds for ELLs it is important to remember that they are defined as temporary supports that an instructor or more capable peer provides another student.  </a:t>
            </a:r>
            <a:endParaRPr lang="en-US" dirty="0"/>
          </a:p>
          <a:p>
            <a:pPr marL="0" lvl="0" indent="0" algn="l" rtl="0">
              <a:spcBef>
                <a:spcPts val="0"/>
              </a:spcBef>
              <a:spcAft>
                <a:spcPts val="0"/>
              </a:spcAft>
              <a:buClr>
                <a:schemeClr val="dk1"/>
              </a:buClr>
              <a:buSzPts val="1200"/>
              <a:buFont typeface="Calibri"/>
              <a:buNone/>
            </a:pPr>
            <a:endParaRPr lang="en-US"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dirty="0">
                <a:latin typeface="Calibri"/>
                <a:ea typeface="Calibri"/>
                <a:cs typeface="Calibri"/>
                <a:sym typeface="Calibri"/>
              </a:rPr>
              <a:t>Scaffolds support a student in being able to perform a task he or she could not do without help. The ultimate goal of scaffolds is to facilitate a student completing the same type of task independently in the future once they have acquired more language and more skill related to the task. A scaffold is not meant to be a permanent support. </a:t>
            </a:r>
            <a:endParaRPr lang="en-US" dirty="0">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17</a:t>
            </a:fld>
            <a:endParaRPr lang="en-US" noProof="0" dirty="0"/>
          </a:p>
        </p:txBody>
      </p:sp>
    </p:spTree>
    <p:extLst>
      <p:ext uri="{BB962C8B-B14F-4D97-AF65-F5344CB8AC3E}">
        <p14:creationId xmlns:p14="http://schemas.microsoft.com/office/powerpoint/2010/main" val="60822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Calibri"/>
                <a:ea typeface="Calibri"/>
                <a:cs typeface="Calibri"/>
                <a:sym typeface="Calibri"/>
              </a:rPr>
              <a:t>Why is it important to use scaffolds with ELLs? (pause) </a:t>
            </a:r>
            <a:endParaRPr lang="en-US" dirty="0"/>
          </a:p>
          <a:p>
            <a:pPr marL="0" lvl="0" indent="0" algn="l" rtl="0">
              <a:spcBef>
                <a:spcPts val="0"/>
              </a:spcBef>
              <a:spcAft>
                <a:spcPts val="0"/>
              </a:spcAft>
              <a:buNone/>
            </a:pPr>
            <a:endParaRPr lang="en-US" dirty="0">
              <a:latin typeface="Calibri"/>
              <a:ea typeface="Calibri"/>
              <a:cs typeface="Calibri"/>
              <a:sym typeface="Calibri"/>
            </a:endParaRPr>
          </a:p>
          <a:p>
            <a:pPr marL="0" lvl="0" indent="0" algn="l" rtl="0">
              <a:spcBef>
                <a:spcPts val="0"/>
              </a:spcBef>
              <a:spcAft>
                <a:spcPts val="0"/>
              </a:spcAft>
              <a:buNone/>
            </a:pPr>
            <a:r>
              <a:rPr lang="en-US" dirty="0">
                <a:latin typeface="Calibri"/>
                <a:ea typeface="Calibri"/>
                <a:cs typeface="Calibri"/>
                <a:sym typeface="Calibri"/>
              </a:rPr>
              <a:t>It is important because of the support that they provide. Scaffolds can help make rigorous grade-level curriculum accessible to all students by providing what Krashen referred to as comprehensible input. Academic texts and concepts can be broken down into meaningful pieces and be presented with key instructional supports in order to support ELLs understanding of and engagement with the content. Scaffolds also provide opportunities to model language, such as when students work in pairs or small groups with non-ELLs or through the use of sentence stems and frames. When using scaffolds its important to recognize that they aren’t a one-size fit all. They should be provided to ELLs based on each student’s English proficiency level, home language literacy, and other background factors.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18</a:t>
            </a:fld>
            <a:endParaRPr lang="en-US" noProof="0" dirty="0"/>
          </a:p>
        </p:txBody>
      </p:sp>
    </p:spTree>
    <p:extLst>
      <p:ext uri="{BB962C8B-B14F-4D97-AF65-F5344CB8AC3E}">
        <p14:creationId xmlns:p14="http://schemas.microsoft.com/office/powerpoint/2010/main" val="2341395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latin typeface="Calibri"/>
                <a:ea typeface="Calibri"/>
                <a:cs typeface="Calibri"/>
                <a:sym typeface="Calibri"/>
              </a:rPr>
              <a:t>Take a moment to self-reflect on your use of scaffolds. (pause) </a:t>
            </a:r>
            <a:endParaRPr lang="en-US" dirty="0"/>
          </a:p>
          <a:p>
            <a:pPr marL="0" lvl="0" indent="0" algn="l" rtl="0">
              <a:spcBef>
                <a:spcPts val="0"/>
              </a:spcBef>
              <a:spcAft>
                <a:spcPts val="0"/>
              </a:spcAft>
              <a:buClr>
                <a:schemeClr val="dk1"/>
              </a:buClr>
              <a:buSzPts val="1200"/>
              <a:buFont typeface="Arial"/>
              <a:buNone/>
            </a:pPr>
            <a:endParaRPr lang="en-US" dirty="0">
              <a:latin typeface="Calibri"/>
              <a:ea typeface="Calibri"/>
              <a:cs typeface="Calibri"/>
              <a:sym typeface="Calibri"/>
            </a:endParaRPr>
          </a:p>
          <a:p>
            <a:pPr marL="0" lvl="0" indent="0" algn="l" rtl="0">
              <a:spcBef>
                <a:spcPts val="0"/>
              </a:spcBef>
              <a:spcAft>
                <a:spcPts val="0"/>
              </a:spcAft>
              <a:buNone/>
            </a:pPr>
            <a:r>
              <a:rPr lang="en-US" dirty="0"/>
              <a:t>What factors do you take into consideration when selecting appropriate scaffolds for ELLs?</a:t>
            </a:r>
          </a:p>
          <a:p>
            <a:pPr marL="0" lvl="0" indent="0" algn="l" rtl="0">
              <a:spcBef>
                <a:spcPts val="0"/>
              </a:spcBef>
              <a:spcAft>
                <a:spcPts val="0"/>
              </a:spcAft>
              <a:buNone/>
            </a:pPr>
            <a:r>
              <a:rPr lang="en-US" dirty="0"/>
              <a:t>What are some scaffolds that work best for ELLs in your classroom?</a:t>
            </a:r>
          </a:p>
          <a:p>
            <a:pPr marL="0" lvl="0" indent="0" algn="l" rtl="0">
              <a:spcBef>
                <a:spcPts val="0"/>
              </a:spcBef>
              <a:spcAft>
                <a:spcPts val="0"/>
              </a:spcAft>
              <a:buNone/>
            </a:pPr>
            <a:r>
              <a:rPr lang="en-US" dirty="0"/>
              <a:t>How do you differentiate the scaffolding you provide in order to meet the needs of ELLs of varying proficiency levels?</a:t>
            </a:r>
          </a:p>
          <a:p>
            <a:pPr marL="0" lvl="0" indent="0" algn="l" rtl="0">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sz="1200" dirty="0"/>
              <a:t>Please pause the presentation now to take a moment to stop and think. </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19</a:t>
            </a:fld>
            <a:endParaRPr lang="en-US" noProof="0" dirty="0"/>
          </a:p>
        </p:txBody>
      </p:sp>
    </p:spTree>
    <p:extLst>
      <p:ext uri="{BB962C8B-B14F-4D97-AF65-F5344CB8AC3E}">
        <p14:creationId xmlns:p14="http://schemas.microsoft.com/office/powerpoint/2010/main" val="1920087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 am an EL coach at SupportEd.  SupportEd provides professional development, technical assistance, and curriculum support to ELLs and their educators. We provide educators the tools they need to effectively teach ELLs so that this population of students can be positioned for academic success.  SupportEd is a New York State certified Women’s Business Enterprise and a NYSED certified CTLE provider.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Prior to working at SupportEd I was worked as an ESOL teacher and ESOL teacher specialist for Anne Arundel County Public Schools in Annapolis Maryland where I taught elementary ELLs in grades K-5, wrote ESOL curriculum, planned and delivered professional development on best practices for ELLs, and coached ESOL teachers new to the field. I have a passion for supporting educators of ELLs and am thrilled to have the opportunity to share research and strategies for scaffolding instruction for ELLs.</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a:t>
            </a:fld>
            <a:endParaRPr lang="en-US" noProof="0" dirty="0"/>
          </a:p>
        </p:txBody>
      </p:sp>
    </p:spTree>
    <p:extLst>
      <p:ext uri="{BB962C8B-B14F-4D97-AF65-F5344CB8AC3E}">
        <p14:creationId xmlns:p14="http://schemas.microsoft.com/office/powerpoint/2010/main" val="3994128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It is helpful to reflect on your own use of scaffolds for ELLs. At this time take a look at the Scaffolding for ELLs Self-Assessment in your tools packet, which can be found on page 1.  This self-assessment is meant to help you reflect on your familiarity with scaffolding instruction for ELLs. It will help you determine scaffolds you are familiar with and scaffolds you might be interested in learning more about.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tool is also something you can share with colleagues.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Please pause the video and complete the self-assessment now.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20</a:t>
            </a:fld>
            <a:endParaRPr lang="en-US" noProof="0" dirty="0"/>
          </a:p>
        </p:txBody>
      </p:sp>
    </p:spTree>
    <p:extLst>
      <p:ext uri="{BB962C8B-B14F-4D97-AF65-F5344CB8AC3E}">
        <p14:creationId xmlns:p14="http://schemas.microsoft.com/office/powerpoint/2010/main" val="870383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you have had a chance to reflect on your use of scaffolds for ELLs, we will be exploring specific scaffolding strategies.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21</a:t>
            </a:fld>
            <a:endParaRPr lang="en-US" noProof="0" dirty="0"/>
          </a:p>
        </p:txBody>
      </p:sp>
    </p:spTree>
    <p:extLst>
      <p:ext uri="{BB962C8B-B14F-4D97-AF65-F5344CB8AC3E}">
        <p14:creationId xmlns:p14="http://schemas.microsoft.com/office/powerpoint/2010/main" val="2814913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the work of the WIDA Consortium, we group scaffolds into three categories: instruction or instructional practices, materials, and student grouping. We’ll be exploring each of these in the upcoming slides. It’s important to note that depending on the task and their language proficiency level, ELLs may need one or more scaffold in each of the three categories to complete a specific task.</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22</a:t>
            </a:fld>
            <a:endParaRPr lang="en-US" noProof="0" dirty="0"/>
          </a:p>
        </p:txBody>
      </p:sp>
    </p:spTree>
    <p:extLst>
      <p:ext uri="{BB962C8B-B14F-4D97-AF65-F5344CB8AC3E}">
        <p14:creationId xmlns:p14="http://schemas.microsoft.com/office/powerpoint/2010/main" val="1910278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table lists the three types of scaffolds and provides examples of each.  It is a very helpful resource to have when lesson planning and collaborating with colleagues. A copy of this table can be found in your tools packet on page 3. Please turn to this table in your packet now.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23</a:t>
            </a:fld>
            <a:endParaRPr lang="en-US" noProof="0" dirty="0"/>
          </a:p>
        </p:txBody>
      </p:sp>
    </p:spTree>
    <p:extLst>
      <p:ext uri="{BB962C8B-B14F-4D97-AF65-F5344CB8AC3E}">
        <p14:creationId xmlns:p14="http://schemas.microsoft.com/office/powerpoint/2010/main" val="10042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90000"/>
              </a:lnSpc>
              <a:spcBef>
                <a:spcPts val="0"/>
              </a:spcBef>
              <a:spcAft>
                <a:spcPts val="0"/>
              </a:spcAft>
              <a:buClr>
                <a:schemeClr val="dk1"/>
              </a:buClr>
              <a:buSzPts val="2400"/>
              <a:buFont typeface="Calibri"/>
              <a:buNone/>
            </a:pPr>
            <a:r>
              <a:rPr lang="en-US" sz="2400" dirty="0"/>
              <a:t>Take a look at the types of scaffolds table. </a:t>
            </a:r>
            <a:endParaRPr lang="en-US" dirty="0"/>
          </a:p>
          <a:p>
            <a:pPr marL="0" lvl="0" indent="0" algn="l" rtl="0">
              <a:lnSpc>
                <a:spcPct val="90000"/>
              </a:lnSpc>
              <a:spcBef>
                <a:spcPts val="0"/>
              </a:spcBef>
              <a:spcAft>
                <a:spcPts val="0"/>
              </a:spcAft>
              <a:buNone/>
            </a:pPr>
            <a:r>
              <a:rPr lang="en-US" sz="2400" dirty="0"/>
              <a:t>Which category of scaffolds do you use the most with ELLs in distance and hybrid learning?</a:t>
            </a:r>
            <a:endParaRPr lang="en-US" dirty="0"/>
          </a:p>
          <a:p>
            <a:pPr marL="457200" lvl="1" indent="0" algn="l" rtl="0">
              <a:lnSpc>
                <a:spcPct val="90000"/>
              </a:lnSpc>
              <a:spcBef>
                <a:spcPts val="0"/>
              </a:spcBef>
              <a:spcAft>
                <a:spcPts val="0"/>
              </a:spcAft>
              <a:buNone/>
            </a:pPr>
            <a:r>
              <a:rPr lang="en-US" sz="2400" dirty="0"/>
              <a:t>Materials and resources, Instruction, or Student grouping?</a:t>
            </a:r>
            <a:endParaRPr lang="en-US" dirty="0"/>
          </a:p>
          <a:p>
            <a:pPr marL="0" lvl="0" indent="0" algn="l" rtl="0">
              <a:lnSpc>
                <a:spcPct val="90000"/>
              </a:lnSpc>
              <a:spcBef>
                <a:spcPts val="0"/>
              </a:spcBef>
              <a:spcAft>
                <a:spcPts val="0"/>
              </a:spcAft>
              <a:buNone/>
            </a:pPr>
            <a:r>
              <a:rPr lang="en-US" sz="2400" dirty="0"/>
              <a:t>What implications do you see for scaffolding during distance and hybrid learning?</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sz="1200" dirty="0"/>
              <a:t>Please pause the presentation now to take a moment to stop and think. </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24</a:t>
            </a:fld>
            <a:endParaRPr lang="en-US" noProof="0" dirty="0"/>
          </a:p>
        </p:txBody>
      </p:sp>
    </p:spTree>
    <p:extLst>
      <p:ext uri="{BB962C8B-B14F-4D97-AF65-F5344CB8AC3E}">
        <p14:creationId xmlns:p14="http://schemas.microsoft.com/office/powerpoint/2010/main" val="3141699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I’m now going to explore each of the three categories of scaffolding with you and will provide examples of each that you can use in distance or hybrid learning with ELLs.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first category of scaffolds I would like to talk about are instructional materials. These are things that you develop to support ELLs’ engagement and understanding. Some examples of materials that can be used as scaffolds include:  </a:t>
            </a:r>
          </a:p>
          <a:p>
            <a:pPr marL="0" lvl="0" indent="0" algn="l" rtl="0">
              <a:spcBef>
                <a:spcPts val="0"/>
              </a:spcBef>
              <a:spcAft>
                <a:spcPts val="0"/>
              </a:spcAft>
              <a:buNone/>
            </a:pPr>
            <a:endParaRPr lang="en-US" dirty="0"/>
          </a:p>
          <a:p>
            <a:pPr marL="171450" lvl="0" indent="-171450" algn="l" rtl="0">
              <a:spcBef>
                <a:spcPts val="0"/>
              </a:spcBef>
              <a:spcAft>
                <a:spcPts val="0"/>
              </a:spcAft>
              <a:buClr>
                <a:schemeClr val="dk1"/>
              </a:buClr>
              <a:buSzPts val="1200"/>
              <a:buFont typeface="Arial"/>
              <a:buChar char="•"/>
            </a:pPr>
            <a:r>
              <a:rPr lang="en-US" dirty="0"/>
              <a:t>Graphic organizers</a:t>
            </a:r>
          </a:p>
          <a:p>
            <a:pPr marL="171450" lvl="0" indent="-171450" algn="l" rtl="0">
              <a:spcBef>
                <a:spcPts val="0"/>
              </a:spcBef>
              <a:spcAft>
                <a:spcPts val="0"/>
              </a:spcAft>
              <a:buClr>
                <a:schemeClr val="dk1"/>
              </a:buClr>
              <a:buSzPts val="1200"/>
              <a:buFont typeface="Arial"/>
              <a:buChar char="•"/>
            </a:pPr>
            <a:r>
              <a:rPr lang="en-US" dirty="0"/>
              <a:t>Visuals</a:t>
            </a:r>
          </a:p>
          <a:p>
            <a:pPr marL="171450" lvl="0" indent="-171450" algn="l" rtl="0">
              <a:spcBef>
                <a:spcPts val="0"/>
              </a:spcBef>
              <a:spcAft>
                <a:spcPts val="0"/>
              </a:spcAft>
              <a:buClr>
                <a:schemeClr val="dk1"/>
              </a:buClr>
              <a:buSzPts val="1200"/>
              <a:buFont typeface="Arial"/>
              <a:buChar char="•"/>
            </a:pPr>
            <a:r>
              <a:rPr lang="en-US" dirty="0"/>
              <a:t>Word banks or word walls</a:t>
            </a:r>
          </a:p>
          <a:p>
            <a:pPr marL="171450" lvl="0" indent="-171450" algn="l" rtl="0">
              <a:spcBef>
                <a:spcPts val="0"/>
              </a:spcBef>
              <a:spcAft>
                <a:spcPts val="0"/>
              </a:spcAft>
              <a:buClr>
                <a:schemeClr val="dk1"/>
              </a:buClr>
              <a:buSzPts val="1200"/>
              <a:buFont typeface="Arial"/>
              <a:buChar char="•"/>
            </a:pPr>
            <a:r>
              <a:rPr lang="en-US" dirty="0"/>
              <a:t>Sentence stems or frames</a:t>
            </a:r>
          </a:p>
          <a:p>
            <a:pPr marL="171450" lvl="0" indent="-171450" algn="l" rtl="0">
              <a:spcBef>
                <a:spcPts val="0"/>
              </a:spcBef>
              <a:spcAft>
                <a:spcPts val="0"/>
              </a:spcAft>
              <a:buClr>
                <a:schemeClr val="dk1"/>
              </a:buClr>
              <a:buSzPts val="1200"/>
              <a:buFont typeface="Arial"/>
              <a:buChar char="•"/>
            </a:pPr>
            <a:r>
              <a:rPr lang="en-US" dirty="0"/>
              <a:t>Paragraph frames</a:t>
            </a:r>
          </a:p>
          <a:p>
            <a:pPr marL="171450" lvl="0" indent="-171450" algn="l" rtl="0">
              <a:spcBef>
                <a:spcPts val="0"/>
              </a:spcBef>
              <a:spcAft>
                <a:spcPts val="0"/>
              </a:spcAft>
              <a:buClr>
                <a:schemeClr val="dk1"/>
              </a:buClr>
              <a:buSzPts val="1200"/>
              <a:buFont typeface="Arial"/>
              <a:buChar char="•"/>
            </a:pPr>
            <a:r>
              <a:rPr lang="en-US" dirty="0"/>
              <a:t>English or bilingual glossaries</a:t>
            </a:r>
          </a:p>
          <a:p>
            <a:pPr marL="171450" lvl="0" indent="-171450" algn="l" rtl="0">
              <a:spcBef>
                <a:spcPts val="0"/>
              </a:spcBef>
              <a:spcAft>
                <a:spcPts val="0"/>
              </a:spcAft>
              <a:buClr>
                <a:schemeClr val="dk1"/>
              </a:buClr>
              <a:buSzPts val="1200"/>
              <a:buFont typeface="Arial"/>
              <a:buChar char="•"/>
            </a:pPr>
            <a:r>
              <a:rPr lang="en-US" dirty="0"/>
              <a:t>Home language materials.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will now take a look at examples of a number of these materials scaffolds.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25</a:t>
            </a:fld>
            <a:endParaRPr lang="en-US" noProof="0" dirty="0"/>
          </a:p>
        </p:txBody>
      </p:sp>
    </p:spTree>
    <p:extLst>
      <p:ext uri="{BB962C8B-B14F-4D97-AF65-F5344CB8AC3E}">
        <p14:creationId xmlns:p14="http://schemas.microsoft.com/office/powerpoint/2010/main" val="3185500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Word banks </a:t>
            </a:r>
            <a:r>
              <a:rPr lang="en-US" dirty="0"/>
              <a:t>are a vocabulary resource for ELLs that support their speaking and writing. They offer vocabulary to support ELLs in completing a particular task. For example, students may use a word bank to complete sentence frames about a text. They may also use a word bank in responding orally to questions. In this example, you can see that students can use a work bank of key unit vocabulary to complete a paragraph about the New England colonies.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distance and hybrid learning, you can also create drag and drop word banks to be used in sentence frames and paragraph frames using a tech tools such as Google Jamboard.</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26</a:t>
            </a:fld>
            <a:endParaRPr lang="en-US" noProof="0" dirty="0"/>
          </a:p>
        </p:txBody>
      </p:sp>
    </p:spTree>
    <p:extLst>
      <p:ext uri="{BB962C8B-B14F-4D97-AF65-F5344CB8AC3E}">
        <p14:creationId xmlns:p14="http://schemas.microsoft.com/office/powerpoint/2010/main" val="3968327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This is an example of a virtual word wall. Word walls are </a:t>
            </a:r>
            <a:r>
              <a:rPr lang="en-US" dirty="0"/>
              <a:t>most often seen at the elementary level, but they can provide support at upper grade levels as well. At the elementary level, words walls include sight words, high frequency words, and words that do not follow standard spelling patterns for students to use when writing. Word walls can also be developed for unit vocabulary. For upper grade ELLs, word walls might include academic words, transition and signal words for writing, and content words for the current unit of study. At all levels, students and teachers often co-create the wall. Word walls can include visuals and translations of the words in students home languages.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One opportunity for word walls in distance and hybrid learning is to include recordings of the words for students to reference as needed.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27</a:t>
            </a:fld>
            <a:endParaRPr lang="en-US" noProof="0" dirty="0"/>
          </a:p>
        </p:txBody>
      </p:sp>
    </p:spTree>
    <p:extLst>
      <p:ext uri="{BB962C8B-B14F-4D97-AF65-F5344CB8AC3E}">
        <p14:creationId xmlns:p14="http://schemas.microsoft.com/office/powerpoint/2010/main" val="176152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Paragraph frames are another material support. They </a:t>
            </a:r>
            <a:r>
              <a:rPr lang="en-US" dirty="0"/>
              <a:t>provide students support with extended discourse. The amount of support varies, but often includes language for organizing a paragraph.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Teachers can provide paragraph frames that provide more support for language at the beginning of the essay and gradually decrease the amount of language provided. In this example, you can see that the teacher has also provided clues as to what the students need to do in completing the frame. For example, insert a literary device. The idea is that as students gain familiarity with the structure and language used in constructing a paragraph, they will need less support. When completing a paragraph frame, ELLs may also benefit from a graphic organizer that helps them clarify their ideas and find evidence to support their ideas.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28</a:t>
            </a:fld>
            <a:endParaRPr lang="en-US" noProof="0" dirty="0"/>
          </a:p>
        </p:txBody>
      </p:sp>
    </p:spTree>
    <p:extLst>
      <p:ext uri="{BB962C8B-B14F-4D97-AF65-F5344CB8AC3E}">
        <p14:creationId xmlns:p14="http://schemas.microsoft.com/office/powerpoint/2010/main" val="758225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materials support is the use of a bilingual glossary. This example includes definitions, pictures, examples and whether or not the word is a cognates.  It is important to have an understanding of an ELLs’ home language literacy skills when planning for this support.  ELLs’ with literacy skills in their home language will benefit greatly from this support.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29</a:t>
            </a:fld>
            <a:endParaRPr lang="en-US" noProof="0" dirty="0"/>
          </a:p>
        </p:txBody>
      </p:sp>
    </p:spTree>
    <p:extLst>
      <p:ext uri="{BB962C8B-B14F-4D97-AF65-F5344CB8AC3E}">
        <p14:creationId xmlns:p14="http://schemas.microsoft.com/office/powerpoint/2010/main" val="94252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get started with our content, I wanted to take a moment to thank all of you.  You all have adapted quickly to a new normal while taking care of yourselves and your families.  We at SupportEd know that your students and families greatly appreciate everything you’ve done. Thank you.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a:t>
            </a:fld>
            <a:endParaRPr lang="en-US" noProof="0" dirty="0"/>
          </a:p>
        </p:txBody>
      </p:sp>
    </p:spTree>
    <p:extLst>
      <p:ext uri="{BB962C8B-B14F-4D97-AF65-F5344CB8AC3E}">
        <p14:creationId xmlns:p14="http://schemas.microsoft.com/office/powerpoint/2010/main" val="3372012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Another home language support is to provide supporting materials in the ELLs’ home language. Research </a:t>
            </a:r>
            <a:r>
              <a:rPr lang="en-US" dirty="0"/>
              <a:t>has shown the benefit of providing ELLs who are fluent in their home language with supporting materials in that language. Teachers can provide these types of resources even when they do not speak the student’s home language. For example, a teacher can provide ELLs with books, articles, or websites that can support their understanding of a particular content area. Teachers can also work with a native speaker of the student’s home language to develop a short text or video to provide background knowledge on a topic. It can also benefit ELLs of lower proficiency levels to demonstrate understanding of content in their home language.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International Children’s Digital Library website has a selection of digital books in 59 different languages. You can also use this website to explore books from around the world.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Unite for Literacy has texts in Spanish and it includes a read-aloud feature. Both are linked on the Padlet.</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30</a:t>
            </a:fld>
            <a:endParaRPr lang="en-US" noProof="0" dirty="0"/>
          </a:p>
        </p:txBody>
      </p:sp>
    </p:spTree>
    <p:extLst>
      <p:ext uri="{BB962C8B-B14F-4D97-AF65-F5344CB8AC3E}">
        <p14:creationId xmlns:p14="http://schemas.microsoft.com/office/powerpoint/2010/main" val="143719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Scaffolds that fall into the instruction category are things that a teacher can do to support ELLs’ in working with and understanding the material. For example, the pre-teaching of key vocabulary is a scaffold that will help students understand a new text. Vocabulary can be taught and practiced with the use of visuals, student-friendly definitions, and examples and non-examples. Teachers can also concisely teach background knowledge that ELLs may need to engage with a text or new concept. I’ll be talking more about this in an upcoming slide.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Additionally, ELLs, as well as many other students, also benefit from the clear modeling of a task. They benefit from the repetition of key ideas and concepts, especially when they have an opportunity to practice their understanding of content in varied ways. It’s important to remember that when giving directions, ELLs benefit from seeing the directions, hearing the directions, and having the directions restated by themselves or another student.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31</a:t>
            </a:fld>
            <a:endParaRPr lang="en-US" noProof="0" dirty="0"/>
          </a:p>
        </p:txBody>
      </p:sp>
    </p:spTree>
    <p:extLst>
      <p:ext uri="{BB962C8B-B14F-4D97-AF65-F5344CB8AC3E}">
        <p14:creationId xmlns:p14="http://schemas.microsoft.com/office/powerpoint/2010/main" val="2028639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b="0" dirty="0"/>
              <a:t>One instructional scaffold is the concise instruction of background knowledge. </a:t>
            </a:r>
            <a:r>
              <a:rPr lang="en-US" dirty="0"/>
              <a:t>While providing essential background knowledge is important to ELLs’ engagement and understanding of a text, it is important to not provide too much background information. It’s important to focus on background knowledge that is essential to ELLs’ understanding. You don’t want to preteach information that students can learn from the text or task, and you also don’t want to spend more time focusing on background knowledge than you do on the new content. </a:t>
            </a:r>
          </a:p>
          <a:p>
            <a:pPr marL="180036" lvl="0" indent="-103835" algn="l" rtl="0">
              <a:spcBef>
                <a:spcPts val="0"/>
              </a:spcBef>
              <a:spcAft>
                <a:spcPts val="0"/>
              </a:spcAft>
              <a:buClr>
                <a:schemeClr val="dk1"/>
              </a:buClr>
              <a:buSzPts val="1200"/>
              <a:buFont typeface="Arial"/>
              <a:buNone/>
            </a:pPr>
            <a:endParaRPr lang="en-US" dirty="0"/>
          </a:p>
          <a:p>
            <a:pPr marL="180036" lvl="0" indent="-180036" algn="l" rtl="0">
              <a:spcBef>
                <a:spcPts val="0"/>
              </a:spcBef>
              <a:spcAft>
                <a:spcPts val="0"/>
              </a:spcAft>
              <a:buClr>
                <a:schemeClr val="dk1"/>
              </a:buClr>
              <a:buSzPts val="1200"/>
              <a:buFont typeface="Arial"/>
              <a:buChar char="•"/>
            </a:pPr>
            <a:r>
              <a:rPr lang="en-US" dirty="0"/>
              <a:t>This slide shows an example of background on the Mississippi River for a text students will read about a man who helped clean up the Mississippi River. A short text was developed to provide the necessary information. The background activity includes a short text and glossary, a map, and a video about the Mississippi river. Background knowledge should include visuals or simple language. It can be done as a homework task or a ’do now’ activity.</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32</a:t>
            </a:fld>
            <a:endParaRPr lang="en-US" noProof="0" dirty="0"/>
          </a:p>
        </p:txBody>
      </p:sp>
    </p:spTree>
    <p:extLst>
      <p:ext uri="{BB962C8B-B14F-4D97-AF65-F5344CB8AC3E}">
        <p14:creationId xmlns:p14="http://schemas.microsoft.com/office/powerpoint/2010/main" val="3927518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Modeling is an essential scaffold for ELLs. It involves the teacher or another student demonstrating a new concept or approach to learning and the students learning by observing. Teachers can model behaviors, language, thinking, or steps to an activity. This checklist provides an example of strategies that can be modeled for students. Students could use the checklist to listen for other students using specific strategies or for recognizing when they use a particular strategy. Before introducing a checklist like this, it would be beneficial to present each strategy independently along with opportunities for students to practice. For example, you might begin with predicting.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hybrid or distance learning, you could record video or audio of a think-aloud for students to reference.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33</a:t>
            </a:fld>
            <a:endParaRPr lang="en-US" noProof="0" dirty="0"/>
          </a:p>
        </p:txBody>
      </p:sp>
    </p:spTree>
    <p:extLst>
      <p:ext uri="{BB962C8B-B14F-4D97-AF65-F5344CB8AC3E}">
        <p14:creationId xmlns:p14="http://schemas.microsoft.com/office/powerpoint/2010/main" val="520173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Student grouping is the third type of scaffold. When grouping students its important to carefully consider the purpose of the activity and how you are grouping them. Student groups include:</a:t>
            </a:r>
          </a:p>
          <a:p>
            <a:pPr marL="628650" lvl="1" indent="-171450" algn="l" rtl="0">
              <a:spcBef>
                <a:spcPts val="0"/>
              </a:spcBef>
              <a:spcAft>
                <a:spcPts val="0"/>
              </a:spcAft>
              <a:buClr>
                <a:schemeClr val="dk1"/>
              </a:buClr>
              <a:buSzPts val="1200"/>
              <a:buFont typeface="Arial"/>
              <a:buChar char="•"/>
            </a:pPr>
            <a:r>
              <a:rPr lang="en-US" dirty="0"/>
              <a:t>Structured pair work</a:t>
            </a:r>
          </a:p>
          <a:p>
            <a:pPr marL="628650" lvl="1" indent="-171450" algn="l" rtl="0">
              <a:spcBef>
                <a:spcPts val="0"/>
              </a:spcBef>
              <a:spcAft>
                <a:spcPts val="0"/>
              </a:spcAft>
              <a:buClr>
                <a:schemeClr val="dk1"/>
              </a:buClr>
              <a:buSzPts val="1200"/>
              <a:buFont typeface="Arial"/>
              <a:buChar char="•"/>
            </a:pPr>
            <a:r>
              <a:rPr lang="en-US" dirty="0"/>
              <a:t>Structured small group work</a:t>
            </a:r>
          </a:p>
          <a:p>
            <a:pPr marL="628650" lvl="1" indent="-171450" algn="l" rtl="0">
              <a:spcBef>
                <a:spcPts val="0"/>
              </a:spcBef>
              <a:spcAft>
                <a:spcPts val="0"/>
              </a:spcAft>
              <a:buClr>
                <a:schemeClr val="dk1"/>
              </a:buClr>
              <a:buSzPts val="1200"/>
              <a:buFont typeface="Arial"/>
              <a:buChar char="•"/>
            </a:pPr>
            <a:r>
              <a:rPr lang="en-US" dirty="0"/>
              <a:t>Teacher-led small group work</a:t>
            </a:r>
          </a:p>
          <a:p>
            <a:pPr marL="457200" lvl="1"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b="0" dirty="0"/>
              <a:t>Pair work can be </a:t>
            </a:r>
            <a:r>
              <a:rPr lang="en-US" dirty="0"/>
              <a:t>effective as a scaffold when carefully structured. Teachers should intentionally pair students together. For example, a teacher may pair ELLs with the same home language to work together, thus bringing in language support the teacher may not be able to provide. Alternatively, the teacher could create mixed ability or language proficiency pairings in which one student is providing additional support to the other. It’s important to change up your pairings, both to keep students interested, but also to give every student an opportunity to demonstrate their strengths.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b="0" dirty="0"/>
              <a:t>Small group work also </a:t>
            </a:r>
            <a:r>
              <a:rPr lang="en-US" dirty="0"/>
              <a:t>can be an effective scaffold. In order for groups to work effectively, ELLs need structured activities, preparation for group work, and intentional groupings. The activities should be designed to provide positive interdependence, equal participation with specific roles and duties for each group member, and individual accountability. ELLs will need practice in communicating their ideas, listening, and resolving differences. How you group students is critical. Ideal groups are comprised of mixed ability and personalities that mesh well. Small group work can also be a time for the teacher to provide directed support to a group with similar strengths and needs. For example, the teacher can provide targeted mini-lessons about a particular concept, strategy, or language function based on the needs of the group.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34</a:t>
            </a:fld>
            <a:endParaRPr lang="en-US" noProof="0" dirty="0"/>
          </a:p>
        </p:txBody>
      </p:sp>
    </p:spTree>
    <p:extLst>
      <p:ext uri="{BB962C8B-B14F-4D97-AF65-F5344CB8AC3E}">
        <p14:creationId xmlns:p14="http://schemas.microsoft.com/office/powerpoint/2010/main" val="1029927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Student grouping is a challenging type of scaffold to use during distance and hybrid learning, but it is essential to find ways to provide this scaffold to ELLs.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Some ideas for </a:t>
            </a:r>
            <a:r>
              <a:rPr lang="en-US" sz="1200" b="0" dirty="0"/>
              <a:t>pair and small group opportunities for distance learning include </a:t>
            </a:r>
            <a:endParaRPr lang="en-US" dirty="0"/>
          </a:p>
          <a:p>
            <a:pPr marL="0" lvl="0" indent="0" algn="l" rtl="0">
              <a:spcBef>
                <a:spcPts val="0"/>
              </a:spcBef>
              <a:spcAft>
                <a:spcPts val="0"/>
              </a:spcAft>
              <a:buNone/>
            </a:pPr>
            <a:endParaRPr lang="en-US" sz="1200" b="0" dirty="0"/>
          </a:p>
          <a:p>
            <a:pPr marL="342900" lvl="0" indent="-342900" algn="l" rtl="0">
              <a:spcBef>
                <a:spcPts val="0"/>
              </a:spcBef>
              <a:spcAft>
                <a:spcPts val="0"/>
              </a:spcAft>
              <a:buClr>
                <a:schemeClr val="dk1"/>
              </a:buClr>
              <a:buSzPts val="1200"/>
              <a:buFont typeface="Arial"/>
              <a:buChar char="•"/>
            </a:pPr>
            <a:r>
              <a:rPr lang="en-US" sz="1200" dirty="0"/>
              <a:t>Utilizing shared writing documents. This can be done with various tech tools such as Google Docs or Google Slides. </a:t>
            </a:r>
            <a:endParaRPr lang="en-US" dirty="0"/>
          </a:p>
          <a:p>
            <a:pPr marL="342900" lvl="0" indent="-342900" algn="l" rtl="0">
              <a:spcBef>
                <a:spcPts val="0"/>
              </a:spcBef>
              <a:spcAft>
                <a:spcPts val="0"/>
              </a:spcAft>
              <a:buClr>
                <a:schemeClr val="dk1"/>
              </a:buClr>
              <a:buSzPts val="1200"/>
              <a:buFont typeface="Arial"/>
              <a:buChar char="•"/>
            </a:pPr>
            <a:r>
              <a:rPr lang="en-US" sz="1200" dirty="0"/>
              <a:t>The use of breakout rooms is another great tool. It is important that you provide students clear roles and instructions for their time in breakout rooms. For older students, you can also create pair assignments in which you ask students to meet virtually. </a:t>
            </a:r>
            <a:endParaRPr lang="en-US" dirty="0"/>
          </a:p>
          <a:p>
            <a:pPr marL="342900" lvl="0" indent="-342900" algn="l" rtl="0">
              <a:spcBef>
                <a:spcPts val="0"/>
              </a:spcBef>
              <a:spcAft>
                <a:spcPts val="0"/>
              </a:spcAft>
              <a:buClr>
                <a:schemeClr val="dk1"/>
              </a:buClr>
              <a:buSzPts val="1200"/>
              <a:buFont typeface="Arial"/>
              <a:buChar char="•"/>
            </a:pPr>
            <a:r>
              <a:rPr lang="en-US" sz="1200" dirty="0"/>
              <a:t>You could also ask students to record their responses to certain questions and then comment on each other’s responses using tech tools such as Flipgrid or Padlet. </a:t>
            </a:r>
            <a:endParaRPr lang="en-US" dirty="0"/>
          </a:p>
          <a:p>
            <a:pPr marL="342900" lvl="0" indent="-342900" algn="l" rtl="0">
              <a:spcBef>
                <a:spcPts val="0"/>
              </a:spcBef>
              <a:spcAft>
                <a:spcPts val="0"/>
              </a:spcAft>
              <a:buClr>
                <a:schemeClr val="dk1"/>
              </a:buClr>
              <a:buSzPts val="1200"/>
              <a:buFont typeface="Arial"/>
              <a:buChar char="•"/>
            </a:pPr>
            <a:r>
              <a:rPr lang="en-US" sz="1200" dirty="0"/>
              <a:t>Another idea might be to pair students as pen pals and have them write back and forth to each other on a particular topic.</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35</a:t>
            </a:fld>
            <a:endParaRPr lang="en-US" noProof="0" dirty="0"/>
          </a:p>
        </p:txBody>
      </p:sp>
    </p:spTree>
    <p:extLst>
      <p:ext uri="{BB962C8B-B14F-4D97-AF65-F5344CB8AC3E}">
        <p14:creationId xmlns:p14="http://schemas.microsoft.com/office/powerpoint/2010/main" val="542186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slide is a great example of providing students with specific roles when utilizing breakout rooms.  This example comes from ESOL teacher Esther Park. A link to her website with various free resources is provided on our Padlet. </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36</a:t>
            </a:fld>
            <a:endParaRPr lang="en-US" noProof="0" dirty="0"/>
          </a:p>
        </p:txBody>
      </p:sp>
    </p:spTree>
    <p:extLst>
      <p:ext uri="{BB962C8B-B14F-4D97-AF65-F5344CB8AC3E}">
        <p14:creationId xmlns:p14="http://schemas.microsoft.com/office/powerpoint/2010/main" val="3569468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Take a moment to stop and think about which strategies or tools you use, or would you like to use to support student collaboration during distance or hybrid learning?</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sz="1200" dirty="0"/>
              <a:t>Please pause the presentation now to take a moment to stop and think. </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37</a:t>
            </a:fld>
            <a:endParaRPr lang="en-US" noProof="0" dirty="0"/>
          </a:p>
        </p:txBody>
      </p:sp>
    </p:spTree>
    <p:extLst>
      <p:ext uri="{BB962C8B-B14F-4D97-AF65-F5344CB8AC3E}">
        <p14:creationId xmlns:p14="http://schemas.microsoft.com/office/powerpoint/2010/main" val="41953221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we’ve explored categories of scaffolds we’ll describe strategies for planning scaffolded lessons for ELs.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38</a:t>
            </a:fld>
            <a:endParaRPr lang="en-US" noProof="0" dirty="0"/>
          </a:p>
        </p:txBody>
      </p:sp>
    </p:spTree>
    <p:extLst>
      <p:ext uri="{BB962C8B-B14F-4D97-AF65-F5344CB8AC3E}">
        <p14:creationId xmlns:p14="http://schemas.microsoft.com/office/powerpoint/2010/main" val="3944798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200" b="0" dirty="0">
                <a:solidFill>
                  <a:schemeClr val="dk1"/>
                </a:solidFill>
                <a:latin typeface="Calibri"/>
                <a:ea typeface="Calibri"/>
                <a:cs typeface="Calibri"/>
                <a:sym typeface="Calibri"/>
              </a:rPr>
              <a:t>This the our 5-step framework </a:t>
            </a:r>
            <a:r>
              <a:rPr lang="en-US" sz="1200" dirty="0">
                <a:solidFill>
                  <a:schemeClr val="dk1"/>
                </a:solidFill>
                <a:latin typeface="Calibri"/>
                <a:ea typeface="Calibri"/>
                <a:cs typeface="Calibri"/>
                <a:sym typeface="Calibri"/>
              </a:rPr>
              <a:t>to scaffold content instruction for ELLs in a distance or hybrid learning environment. </a:t>
            </a:r>
            <a:r>
              <a:rPr lang="en-US" dirty="0"/>
              <a:t>I’ll be discussing each of these steps in greater detail during this presentation. The steps are:</a:t>
            </a:r>
          </a:p>
          <a:p>
            <a:pPr marL="0" marR="0" lvl="0" indent="0" algn="l" rtl="0">
              <a:lnSpc>
                <a:spcPct val="100000"/>
              </a:lnSpc>
              <a:spcBef>
                <a:spcPts val="0"/>
              </a:spcBef>
              <a:spcAft>
                <a:spcPts val="0"/>
              </a:spcAft>
              <a:buClr>
                <a:schemeClr val="dk1"/>
              </a:buClr>
              <a:buSzPts val="1200"/>
              <a:buFont typeface="Calibri"/>
              <a:buNone/>
            </a:pPr>
            <a:endParaRPr lang="en-US" dirty="0"/>
          </a:p>
          <a:p>
            <a:pPr marL="228600" lvl="0" indent="-228600" algn="l" rtl="0">
              <a:spcBef>
                <a:spcPts val="0"/>
              </a:spcBef>
              <a:spcAft>
                <a:spcPts val="0"/>
              </a:spcAft>
              <a:buClr>
                <a:schemeClr val="dk1"/>
              </a:buClr>
              <a:buSzPts val="1200"/>
              <a:buFont typeface="Calibri"/>
              <a:buAutoNum type="arabicPeriod"/>
            </a:pPr>
            <a:r>
              <a:rPr lang="en-US" dirty="0"/>
              <a:t>Know your ELLs</a:t>
            </a:r>
          </a:p>
          <a:p>
            <a:pPr marL="228600" lvl="0" indent="-228600" algn="l" rtl="0">
              <a:spcBef>
                <a:spcPts val="0"/>
              </a:spcBef>
              <a:spcAft>
                <a:spcPts val="0"/>
              </a:spcAft>
              <a:buClr>
                <a:schemeClr val="dk1"/>
              </a:buClr>
              <a:buSzPts val="1200"/>
              <a:buFont typeface="Calibri"/>
              <a:buAutoNum type="arabicPeriod"/>
            </a:pPr>
            <a:r>
              <a:rPr lang="en-US" dirty="0"/>
              <a:t>Identify the language and/or skills students will need in the lesson </a:t>
            </a:r>
          </a:p>
          <a:p>
            <a:pPr marL="228600" lvl="0" indent="-228600" algn="l" rtl="0">
              <a:spcBef>
                <a:spcPts val="0"/>
              </a:spcBef>
              <a:spcAft>
                <a:spcPts val="0"/>
              </a:spcAft>
              <a:buClr>
                <a:schemeClr val="dk1"/>
              </a:buClr>
              <a:buSzPts val="1200"/>
              <a:buFont typeface="Calibri"/>
              <a:buAutoNum type="arabicPeriod"/>
            </a:pPr>
            <a:r>
              <a:rPr lang="en-US" dirty="0"/>
              <a:t>Plan the lesson</a:t>
            </a:r>
          </a:p>
          <a:p>
            <a:pPr marL="228600" lvl="0" indent="-228600" algn="l" rtl="0">
              <a:spcBef>
                <a:spcPts val="0"/>
              </a:spcBef>
              <a:spcAft>
                <a:spcPts val="0"/>
              </a:spcAft>
              <a:buClr>
                <a:schemeClr val="dk1"/>
              </a:buClr>
              <a:buSzPts val="1200"/>
              <a:buFont typeface="Calibri"/>
              <a:buAutoNum type="arabicPeriod"/>
            </a:pPr>
            <a:r>
              <a:rPr lang="en-US" dirty="0"/>
              <a:t>Select and develop appropriate materials</a:t>
            </a:r>
          </a:p>
          <a:p>
            <a:pPr marL="228600" lvl="0" indent="-228600" algn="l" rtl="0">
              <a:spcBef>
                <a:spcPts val="0"/>
              </a:spcBef>
              <a:spcAft>
                <a:spcPts val="0"/>
              </a:spcAft>
              <a:buClr>
                <a:schemeClr val="dk1"/>
              </a:buClr>
              <a:buSzPts val="1200"/>
              <a:buFont typeface="Calibri"/>
              <a:buAutoNum type="arabicPeriod"/>
            </a:pPr>
            <a:r>
              <a:rPr lang="en-US" dirty="0"/>
              <a:t>Teach the lesson, adapting scaffolding and materials as needed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39</a:t>
            </a:fld>
            <a:endParaRPr lang="en-US" noProof="0" dirty="0"/>
          </a:p>
        </p:txBody>
      </p:sp>
    </p:spTree>
    <p:extLst>
      <p:ext uri="{BB962C8B-B14F-4D97-AF65-F5344CB8AC3E}">
        <p14:creationId xmlns:p14="http://schemas.microsoft.com/office/powerpoint/2010/main" val="949208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is a self-paced, asynchronous professional development opportunity.  It includes a recorded webinar, opportunities to stop and think, a Padlet of resources, and a tools packet. </a:t>
            </a:r>
          </a:p>
          <a:p>
            <a:pPr marL="0" lvl="0" indent="0" algn="l" rtl="0">
              <a:spcBef>
                <a:spcPts val="0"/>
              </a:spcBef>
              <a:spcAft>
                <a:spcPts val="0"/>
              </a:spcAft>
              <a:buNone/>
            </a:pPr>
            <a:endParaRPr lang="en-US" b="0" i="0" dirty="0">
              <a:solidFill>
                <a:schemeClr val="dk1"/>
              </a:solidFill>
              <a:latin typeface="Calibri"/>
              <a:ea typeface="Calibri"/>
              <a:cs typeface="Calibri"/>
              <a:sym typeface="Calibri"/>
            </a:endParaRPr>
          </a:p>
          <a:p>
            <a:pPr marL="0" lvl="0" indent="0" algn="l" rtl="0">
              <a:spcBef>
                <a:spcPts val="0"/>
              </a:spcBef>
              <a:spcAft>
                <a:spcPts val="0"/>
              </a:spcAft>
              <a:buNone/>
            </a:pPr>
            <a:r>
              <a:rPr lang="en-US" b="0" i="0" dirty="0">
                <a:solidFill>
                  <a:schemeClr val="dk1"/>
                </a:solidFill>
                <a:latin typeface="Calibri"/>
                <a:ea typeface="Calibri"/>
                <a:cs typeface="Calibri"/>
                <a:sym typeface="Calibri"/>
              </a:rPr>
              <a:t>W</a:t>
            </a:r>
            <a:r>
              <a:rPr lang="en-US" b="0" i="0" dirty="0">
                <a:solidFill>
                  <a:srgbClr val="1D1C1D"/>
                </a:solidFill>
                <a:latin typeface="Lato"/>
                <a:ea typeface="Lato"/>
                <a:cs typeface="Lato"/>
                <a:sym typeface="Lato"/>
              </a:rPr>
              <a:t>e’ve designed the webinar to be used with the tools packet and we will reference them throughout. The Padlet also includes the tools packet for your convivence.</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a:t>
            </a:fld>
            <a:endParaRPr lang="en-US" noProof="0" dirty="0"/>
          </a:p>
        </p:txBody>
      </p:sp>
    </p:spTree>
    <p:extLst>
      <p:ext uri="{BB962C8B-B14F-4D97-AF65-F5344CB8AC3E}">
        <p14:creationId xmlns:p14="http://schemas.microsoft.com/office/powerpoint/2010/main" val="28938491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step in planning a scaffolded lesson for ELLs is to know your ELLs. It is essential to know their strengths and their needs, so that you can provide scaffolds that are tailored to these needs. It’s also important to know their home language, and their level of literacy in their home language. This will allow you to determine possible bilingual scaffolds such as translated materials or bilingual glossaries or word walls. Learning more about your ELLs will also give you a better sense of how to group students in relation to specific learning goals. This tool, found on page 4 in the tools packet, is entitled What I Know about My ELL. It can be a useful tool in finding out some of this important information. I’d encourage you to give the tool a try. Select a particular ELL that you are teaching and gather information about the student in order to complete the form. Collaborate with colleagues if you don’t currently have all the information. Then share the information with another teacher who works with the same student. Discuss how what you have learned about the student might impact your instruction of this student.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40</a:t>
            </a:fld>
            <a:endParaRPr lang="en-US" noProof="0" dirty="0"/>
          </a:p>
        </p:txBody>
      </p:sp>
    </p:spTree>
    <p:extLst>
      <p:ext uri="{BB962C8B-B14F-4D97-AF65-F5344CB8AC3E}">
        <p14:creationId xmlns:p14="http://schemas.microsoft.com/office/powerpoint/2010/main" val="15422926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We’ve created a virtual version of this tool in Google slides. If you visit the bitly you will be prompted to make a copy of the Slides. The link is also available on our Padlet. You can use these templates to fill in information on your ELLs and share with colleagues working with ELL students. You should be sure check with your school about student privacy.  We’ve included a tip for inserting a recording of a student saying their name so teachers can hear correct pronunciation.</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41</a:t>
            </a:fld>
            <a:endParaRPr lang="en-US" noProof="0" dirty="0"/>
          </a:p>
        </p:txBody>
      </p:sp>
    </p:spTree>
    <p:extLst>
      <p:ext uri="{BB962C8B-B14F-4D97-AF65-F5344CB8AC3E}">
        <p14:creationId xmlns:p14="http://schemas.microsoft.com/office/powerpoint/2010/main" val="16476498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step in developing scaffolded lessons is to analyze the language demands of the academic tasks and texts that you are planning to include in your lesson. Identify areas where ELLs may need explicit background instruction prior to the lesson. Also consider the language demands for students at the vocabulary, sentence, and discourse levels. In other words, what vocabulary might be challenging for ELLs, which sentences might be confusing or difficult to deconstruct, and what about how the text or activity is organized may be challenging for ELLs. Chapters 5 and 6 in the Unlocking English Learners’ Potential book offer explanations of the types of language demands that can be challenging for ELs and how to respond to these challenges through your instruction.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42</a:t>
            </a:fld>
            <a:endParaRPr lang="en-US" noProof="0" dirty="0"/>
          </a:p>
        </p:txBody>
      </p:sp>
    </p:spTree>
    <p:extLst>
      <p:ext uri="{BB962C8B-B14F-4D97-AF65-F5344CB8AC3E}">
        <p14:creationId xmlns:p14="http://schemas.microsoft.com/office/powerpoint/2010/main" val="1984669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 2 includes a tool that you can use to analyze a text that you plan to use with your students. It is called the Checklist for Increasing Academic-Language Awareness and can be found on page 6 of your tools packet. It allows you to think about the particular aspects of a text at the word, sentence, and discourse level in order to identify areas that you may want to focus on in support of ELLs’ understanding and engagement.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43</a:t>
            </a:fld>
            <a:endParaRPr lang="en-US" noProof="0" dirty="0"/>
          </a:p>
        </p:txBody>
      </p:sp>
    </p:spTree>
    <p:extLst>
      <p:ext uri="{BB962C8B-B14F-4D97-AF65-F5344CB8AC3E}">
        <p14:creationId xmlns:p14="http://schemas.microsoft.com/office/powerpoint/2010/main" val="22090071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Once you have analyzed your lesson to identify possible challenges for ELLs, you can begin to plan for the particular scaffolds that you will use in the lesson to meet the needs of your ELLs. Once again, it is important to remember that not all ELLs will require the same scaffolds. Step 3, suggested scaffolds at each proficiency level, is a list of recommended scaffolds for ELLs by proficiency level as well as scaffolds that benefit ELLs at all levels. Knowing the types of scaffolds that might be appropriate for different proficiency levels and tasks can be a challenge, so please be sure to share this tool with colleagues who may find it useful. It can be found on page 8 of the tools packet.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44</a:t>
            </a:fld>
            <a:endParaRPr lang="en-US" noProof="0" dirty="0"/>
          </a:p>
        </p:txBody>
      </p:sp>
    </p:spTree>
    <p:extLst>
      <p:ext uri="{BB962C8B-B14F-4D97-AF65-F5344CB8AC3E}">
        <p14:creationId xmlns:p14="http://schemas.microsoft.com/office/powerpoint/2010/main" val="38921461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have planned your lesson, you can begin selecting and developing materials. Step 4, the ELL Materials Checklists, which can be found on page 9 in the tools packet, includes two checklists that you might find useful for this process. Sometimes the thought of preparing scaffolded materials for every lesson can seem daunting, especially if you are trying to scaffold for ELLs at different levels of proficiency. I encourage you to start with one lesson or unit and get a feel for what really seems effective in supporting your ELLs and what is less effective. It can also be very helpful to collaborate with other educators who are developing scaffolded materials. What systems are in place to easily share resources? Your ESOL teachers and school librarians are another great resource for finding new materials. They might be able to help finding translated or bilingual materials or texts at different reading levels. They also might have suggestions for some online resources on different content topics.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45</a:t>
            </a:fld>
            <a:endParaRPr lang="en-US" noProof="0" dirty="0"/>
          </a:p>
        </p:txBody>
      </p:sp>
    </p:spTree>
    <p:extLst>
      <p:ext uri="{BB962C8B-B14F-4D97-AF65-F5344CB8AC3E}">
        <p14:creationId xmlns:p14="http://schemas.microsoft.com/office/powerpoint/2010/main" val="36181463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step in the scaffolding process is to teach the lesson. Step 5 is a checklist that you can use to make sure that you have completed all the steps in planning for a scaffolded lesson. It can be found on page 10 in the tools packet.</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46</a:t>
            </a:fld>
            <a:endParaRPr lang="en-US" noProof="0" dirty="0"/>
          </a:p>
        </p:txBody>
      </p:sp>
    </p:spTree>
    <p:extLst>
      <p:ext uri="{BB962C8B-B14F-4D97-AF65-F5344CB8AC3E}">
        <p14:creationId xmlns:p14="http://schemas.microsoft.com/office/powerpoint/2010/main" val="19790154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the tools to this 5-step framework for scaffolding instruction are available in your tools packet. Please pause the video now and review the 5 tools.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47</a:t>
            </a:fld>
            <a:endParaRPr lang="en-US" noProof="0" dirty="0"/>
          </a:p>
        </p:txBody>
      </p:sp>
    </p:spTree>
    <p:extLst>
      <p:ext uri="{BB962C8B-B14F-4D97-AF65-F5344CB8AC3E}">
        <p14:creationId xmlns:p14="http://schemas.microsoft.com/office/powerpoint/2010/main" val="39851655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piece of this webinar is the application activity – planning a scaffolded lesson.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48</a:t>
            </a:fld>
            <a:endParaRPr lang="en-US" noProof="0" dirty="0"/>
          </a:p>
        </p:txBody>
      </p:sp>
    </p:spTree>
    <p:extLst>
      <p:ext uri="{BB962C8B-B14F-4D97-AF65-F5344CB8AC3E}">
        <p14:creationId xmlns:p14="http://schemas.microsoft.com/office/powerpoint/2010/main" val="19647040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To support your work in the 5 steps, we’d like to share with you our distance learning lesson planning template – planning scaffolds for ELs. This is a lesson planning tool can be used to synthesize the strengths and needs of your ELLs, particular challenges they might have with the content, and scaffolds that you might potentially use in the three categories of instruction, materials and student grouping.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This scaffolded lesson planning template is available in your tools packet on page 11.  Please pause the video and use this lesson planning template to plan for intentionally incorporating scaffolds for ELLs into an upcoming lesson. T</a:t>
            </a:r>
            <a:r>
              <a:rPr lang="en-US" b="0" i="0" dirty="0">
                <a:solidFill>
                  <a:srgbClr val="1D1C1D"/>
                </a:solidFill>
                <a:latin typeface="Lato"/>
                <a:ea typeface="Lato"/>
                <a:cs typeface="Lato"/>
                <a:sym typeface="Lato"/>
              </a:rPr>
              <a:t>his is an optional application activity, we recommend you try it out to help you synthesize and apply your learning, but it is not required.</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49</a:t>
            </a:fld>
            <a:endParaRPr lang="en-US" noProof="0" dirty="0"/>
          </a:p>
        </p:txBody>
      </p:sp>
    </p:spTree>
    <p:extLst>
      <p:ext uri="{BB962C8B-B14F-4D97-AF65-F5344CB8AC3E}">
        <p14:creationId xmlns:p14="http://schemas.microsoft.com/office/powerpoint/2010/main" val="2079266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There are four objectives for this webinar. It is expected that by the end of the webinar you will be able to…</a:t>
            </a:r>
          </a:p>
          <a:p>
            <a:pPr marL="0" lvl="0" indent="0" algn="l" rtl="0">
              <a:spcBef>
                <a:spcPts val="0"/>
              </a:spcBef>
              <a:spcAft>
                <a:spcPts val="0"/>
              </a:spcAft>
              <a:buNone/>
            </a:pPr>
            <a:endParaRPr lang="en-US" dirty="0"/>
          </a:p>
          <a:p>
            <a:pPr marL="228600" lvl="0" indent="-228600" algn="l" rtl="0">
              <a:spcBef>
                <a:spcPts val="0"/>
              </a:spcBef>
              <a:spcAft>
                <a:spcPts val="0"/>
              </a:spcAft>
              <a:buClr>
                <a:schemeClr val="dk1"/>
              </a:buClr>
              <a:buSzPts val="1200"/>
              <a:buFont typeface="Calibri"/>
              <a:buAutoNum type="arabicPeriod"/>
            </a:pPr>
            <a:r>
              <a:rPr lang="en-US" sz="1200" b="0" dirty="0">
                <a:solidFill>
                  <a:schemeClr val="dk1"/>
                </a:solidFill>
                <a:latin typeface="Calibri"/>
                <a:ea typeface="Calibri"/>
                <a:cs typeface="Calibri"/>
                <a:sym typeface="Calibri"/>
              </a:rPr>
              <a:t>Describe challenges and opportunities for ELLs during distance or hybrid learning</a:t>
            </a:r>
            <a:endParaRPr lang="en-US" dirty="0"/>
          </a:p>
          <a:p>
            <a:pPr marL="228600" lvl="0" indent="-228600" algn="l" rtl="0">
              <a:spcBef>
                <a:spcPts val="0"/>
              </a:spcBef>
              <a:spcAft>
                <a:spcPts val="0"/>
              </a:spcAft>
              <a:buClr>
                <a:schemeClr val="dk1"/>
              </a:buClr>
              <a:buSzPts val="1200"/>
              <a:buFont typeface="Calibri"/>
              <a:buAutoNum type="arabicPeriod"/>
            </a:pPr>
            <a:r>
              <a:rPr lang="en-US" sz="1200" b="0" dirty="0">
                <a:solidFill>
                  <a:schemeClr val="dk1"/>
                </a:solidFill>
                <a:latin typeface="Calibri"/>
                <a:ea typeface="Calibri"/>
                <a:cs typeface="Calibri"/>
                <a:sym typeface="Calibri"/>
              </a:rPr>
              <a:t>Define scaffolding for ELLs.</a:t>
            </a:r>
            <a:endParaRPr lang="en-US" dirty="0"/>
          </a:p>
          <a:p>
            <a:pPr marL="228600" lvl="0" indent="-228600" algn="l" rtl="0">
              <a:spcBef>
                <a:spcPts val="0"/>
              </a:spcBef>
              <a:spcAft>
                <a:spcPts val="0"/>
              </a:spcAft>
              <a:buClr>
                <a:schemeClr val="dk1"/>
              </a:buClr>
              <a:buSzPts val="1200"/>
              <a:buFont typeface="Calibri"/>
              <a:buAutoNum type="arabicPeriod"/>
            </a:pPr>
            <a:r>
              <a:rPr lang="en-US" sz="1200" b="0" dirty="0">
                <a:solidFill>
                  <a:schemeClr val="dk1"/>
                </a:solidFill>
                <a:latin typeface="Calibri"/>
                <a:ea typeface="Calibri"/>
                <a:cs typeface="Calibri"/>
                <a:sym typeface="Calibri"/>
              </a:rPr>
              <a:t>Explore strategies for scaffolding tasks for ELLs during distance or hybrid learning, and </a:t>
            </a:r>
            <a:endParaRPr lang="en-US" dirty="0"/>
          </a:p>
          <a:p>
            <a:pPr marL="228600" lvl="0" indent="-228600" algn="l" rtl="0">
              <a:spcBef>
                <a:spcPts val="0"/>
              </a:spcBef>
              <a:spcAft>
                <a:spcPts val="0"/>
              </a:spcAft>
              <a:buClr>
                <a:schemeClr val="dk1"/>
              </a:buClr>
              <a:buSzPts val="1200"/>
              <a:buFont typeface="Calibri"/>
              <a:buAutoNum type="arabicPeriod"/>
            </a:pPr>
            <a:r>
              <a:rPr lang="en-US" sz="1200" b="0" dirty="0">
                <a:solidFill>
                  <a:schemeClr val="dk1"/>
                </a:solidFill>
                <a:latin typeface="Calibri"/>
                <a:ea typeface="Calibri"/>
                <a:cs typeface="Calibri"/>
                <a:sym typeface="Calibri"/>
              </a:rPr>
              <a:t>Apply a 5-step framework </a:t>
            </a:r>
            <a:r>
              <a:rPr lang="en-US" sz="1200" dirty="0">
                <a:solidFill>
                  <a:schemeClr val="dk1"/>
                </a:solidFill>
                <a:latin typeface="Calibri"/>
                <a:ea typeface="Calibri"/>
                <a:cs typeface="Calibri"/>
                <a:sym typeface="Calibri"/>
              </a:rPr>
              <a:t>to scaffold content instruction for ELLs in a distance or hybrid learning environment.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presentation is divided into four sections framed around these objectives.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5</a:t>
            </a:fld>
            <a:endParaRPr lang="en-US" noProof="0" dirty="0"/>
          </a:p>
        </p:txBody>
      </p:sp>
    </p:spTree>
    <p:extLst>
      <p:ext uri="{BB962C8B-B14F-4D97-AF65-F5344CB8AC3E}">
        <p14:creationId xmlns:p14="http://schemas.microsoft.com/office/powerpoint/2010/main" val="30226518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Now that you have had a chance to apply your learning, take a moment to stop and reflect. Consider the information that you have learned about scaffolding for ELLs. Which new scaffolds would you like to try?  How will you incorporate scaffolds into your distance or hybrid classroom? Consider setting a goal for yourself around your use of scaffolds for ELLs.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sz="1200" dirty="0"/>
              <a:t>Please pause the presentation now to take a moment to stop and think. </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50</a:t>
            </a:fld>
            <a:endParaRPr lang="en-US" noProof="0" dirty="0"/>
          </a:p>
        </p:txBody>
      </p:sp>
    </p:spTree>
    <p:extLst>
      <p:ext uri="{BB962C8B-B14F-4D97-AF65-F5344CB8AC3E}">
        <p14:creationId xmlns:p14="http://schemas.microsoft.com/office/powerpoint/2010/main" val="186689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now time to wrap-up our webinar.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51</a:t>
            </a:fld>
            <a:endParaRPr lang="en-US" noProof="0" dirty="0"/>
          </a:p>
        </p:txBody>
      </p:sp>
    </p:spTree>
    <p:extLst>
      <p:ext uri="{BB962C8B-B14F-4D97-AF65-F5344CB8AC3E}">
        <p14:creationId xmlns:p14="http://schemas.microsoft.com/office/powerpoint/2010/main" val="31308147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Our objectives for this webinar were to </a:t>
            </a:r>
          </a:p>
          <a:p>
            <a:pPr marL="228600" lvl="0" indent="-228600" algn="l" rtl="0">
              <a:spcBef>
                <a:spcPts val="0"/>
              </a:spcBef>
              <a:spcAft>
                <a:spcPts val="0"/>
              </a:spcAft>
              <a:buClr>
                <a:schemeClr val="dk1"/>
              </a:buClr>
              <a:buSzPts val="1200"/>
              <a:buFont typeface="Calibri"/>
              <a:buAutoNum type="arabicPeriod"/>
            </a:pPr>
            <a:r>
              <a:rPr lang="en-US" sz="1200" b="1" dirty="0">
                <a:solidFill>
                  <a:schemeClr val="dk1"/>
                </a:solidFill>
                <a:latin typeface="Calibri"/>
                <a:ea typeface="Calibri"/>
                <a:cs typeface="Calibri"/>
                <a:sym typeface="Calibri"/>
              </a:rPr>
              <a:t>Describe</a:t>
            </a:r>
            <a:r>
              <a:rPr lang="en-US" sz="1200" dirty="0">
                <a:solidFill>
                  <a:schemeClr val="dk1"/>
                </a:solidFill>
                <a:latin typeface="Calibri"/>
                <a:ea typeface="Calibri"/>
                <a:cs typeface="Calibri"/>
                <a:sym typeface="Calibri"/>
              </a:rPr>
              <a:t> challenges and opportunities for ELLs during distance or hybrid learning</a:t>
            </a:r>
            <a:endParaRPr lang="en-US" dirty="0"/>
          </a:p>
          <a:p>
            <a:pPr marL="228600" lvl="0" indent="-228600" algn="l" rtl="0">
              <a:spcBef>
                <a:spcPts val="0"/>
              </a:spcBef>
              <a:spcAft>
                <a:spcPts val="0"/>
              </a:spcAft>
              <a:buClr>
                <a:schemeClr val="dk1"/>
              </a:buClr>
              <a:buSzPts val="1200"/>
              <a:buFont typeface="Calibri"/>
              <a:buAutoNum type="arabicPeriod"/>
            </a:pPr>
            <a:r>
              <a:rPr lang="en-US" sz="1200" b="1" dirty="0">
                <a:solidFill>
                  <a:schemeClr val="dk1"/>
                </a:solidFill>
                <a:latin typeface="Calibri"/>
                <a:ea typeface="Calibri"/>
                <a:cs typeface="Calibri"/>
                <a:sym typeface="Calibri"/>
              </a:rPr>
              <a:t>Define</a:t>
            </a:r>
            <a:r>
              <a:rPr lang="en-US" sz="1200" dirty="0">
                <a:solidFill>
                  <a:schemeClr val="dk1"/>
                </a:solidFill>
                <a:latin typeface="Calibri"/>
                <a:ea typeface="Calibri"/>
                <a:cs typeface="Calibri"/>
                <a:sym typeface="Calibri"/>
              </a:rPr>
              <a:t> scaffolding for ELLs</a:t>
            </a:r>
            <a:endParaRPr lang="en-US" dirty="0"/>
          </a:p>
          <a:p>
            <a:pPr marL="228600" lvl="0" indent="-228600" algn="l" rtl="0">
              <a:spcBef>
                <a:spcPts val="0"/>
              </a:spcBef>
              <a:spcAft>
                <a:spcPts val="0"/>
              </a:spcAft>
              <a:buClr>
                <a:schemeClr val="dk1"/>
              </a:buClr>
              <a:buSzPts val="1200"/>
              <a:buFont typeface="Calibri"/>
              <a:buAutoNum type="arabicPeriod"/>
            </a:pPr>
            <a:r>
              <a:rPr lang="en-US" sz="1200" b="1" dirty="0">
                <a:solidFill>
                  <a:schemeClr val="dk1"/>
                </a:solidFill>
                <a:latin typeface="Calibri"/>
                <a:ea typeface="Calibri"/>
                <a:cs typeface="Calibri"/>
                <a:sym typeface="Calibri"/>
              </a:rPr>
              <a:t>Explore</a:t>
            </a:r>
            <a:r>
              <a:rPr lang="en-US" sz="1200" dirty="0">
                <a:solidFill>
                  <a:schemeClr val="dk1"/>
                </a:solidFill>
                <a:latin typeface="Calibri"/>
                <a:ea typeface="Calibri"/>
                <a:cs typeface="Calibri"/>
                <a:sym typeface="Calibri"/>
              </a:rPr>
              <a:t> strategies for scaffolding tasks for ELLs during distance or hybrid learning, and</a:t>
            </a:r>
            <a:endParaRPr lang="en-US" dirty="0"/>
          </a:p>
          <a:p>
            <a:pPr marL="228600" lvl="0" indent="-228600" algn="l" rtl="0">
              <a:spcBef>
                <a:spcPts val="0"/>
              </a:spcBef>
              <a:spcAft>
                <a:spcPts val="0"/>
              </a:spcAft>
              <a:buClr>
                <a:schemeClr val="dk1"/>
              </a:buClr>
              <a:buSzPts val="1200"/>
              <a:buFont typeface="Calibri"/>
              <a:buAutoNum type="arabicPeriod"/>
            </a:pPr>
            <a:r>
              <a:rPr lang="en-US" sz="1200" dirty="0">
                <a:solidFill>
                  <a:schemeClr val="dk1"/>
                </a:solidFill>
                <a:latin typeface="Calibri"/>
                <a:ea typeface="Calibri"/>
                <a:cs typeface="Calibri"/>
                <a:sym typeface="Calibri"/>
              </a:rPr>
              <a:t>Apply a 5-step framework to scaffold content instruction for ELLs in a distance or hybrid learning environment</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52</a:t>
            </a:fld>
            <a:endParaRPr lang="en-US" noProof="0" dirty="0"/>
          </a:p>
        </p:txBody>
      </p:sp>
    </p:spTree>
    <p:extLst>
      <p:ext uri="{BB962C8B-B14F-4D97-AF65-F5344CB8AC3E}">
        <p14:creationId xmlns:p14="http://schemas.microsoft.com/office/powerpoint/2010/main" val="37813012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concludes the webinar. I’d like to thank you for joining me in exploring this important topic. Again, my name is Meghan Gregoire-Smith, and it has been my pleasure to share research and strategies for scaffolding instruction for ELLs. Thank you again for all the work you are doing to support students through uncertain times. You can contact us and connect with our team on Twitter or Facebook to continue conversations critical to the success of ELLs. Thank you so much.</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53</a:t>
            </a:fld>
            <a:endParaRPr lang="en-US" noProof="0" dirty="0"/>
          </a:p>
        </p:txBody>
      </p:sp>
    </p:spTree>
    <p:extLst>
      <p:ext uri="{BB962C8B-B14F-4D97-AF65-F5344CB8AC3E}">
        <p14:creationId xmlns:p14="http://schemas.microsoft.com/office/powerpoint/2010/main" val="3871793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We have created a Padlet of online resources for you as a way we can share relevant resources on supporting ELLs in distance and hybrid learning environments. You can also use the Padlet to share your own resources and comment on this topic. Anyone who watches this on-demand webinar can add to the conversation at any time, and this Padlet will remain open indefinitely, so I encourage you to check on it periodically. </a:t>
            </a:r>
            <a:endParaRPr lang="en-US" u="sng" dirty="0">
              <a:solidFill>
                <a:schemeClr val="hlink"/>
              </a:solidFill>
              <a:hlinkClick r:id="rId3"/>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6</a:t>
            </a:fld>
            <a:endParaRPr lang="en-US" noProof="0" dirty="0"/>
          </a:p>
        </p:txBody>
      </p:sp>
    </p:spTree>
    <p:extLst>
      <p:ext uri="{BB962C8B-B14F-4D97-AF65-F5344CB8AC3E}">
        <p14:creationId xmlns:p14="http://schemas.microsoft.com/office/powerpoint/2010/main" val="8259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Throughout this webinar you will see two icons.  The lightbulb icon indicates that a “stop and think” reflection question will be posed.  The page icon indicates that the resource referenced is available in your tools packet.  The Padlet icon indicates that the resource references is available on our Padlet of resources.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7</a:t>
            </a:fld>
            <a:endParaRPr lang="en-US" noProof="0" dirty="0"/>
          </a:p>
        </p:txBody>
      </p:sp>
    </p:spTree>
    <p:extLst>
      <p:ext uri="{BB962C8B-B14F-4D97-AF65-F5344CB8AC3E}">
        <p14:creationId xmlns:p14="http://schemas.microsoft.com/office/powerpoint/2010/main" val="2974106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also sharing links to our distance and hybrid learning resources Padlet and our free webinar archive. Be sure to check these out!</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8</a:t>
            </a:fld>
            <a:endParaRPr lang="en-US" noProof="0" dirty="0"/>
          </a:p>
        </p:txBody>
      </p:sp>
    </p:spTree>
    <p:extLst>
      <p:ext uri="{BB962C8B-B14F-4D97-AF65-F5344CB8AC3E}">
        <p14:creationId xmlns:p14="http://schemas.microsoft.com/office/powerpoint/2010/main" val="3599974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Today we’ll be drawing from Chapter 3, “Scaffolding Instruction for ELs:”,  of Diane Staehr Fenner and Sydney Snyder’s book, Unlocking English Learner’s Potential – Strategies for Making Content Accessible.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More information about this book can be found on the Padlet.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9</a:t>
            </a:fld>
            <a:endParaRPr lang="en-US" noProof="0" dirty="0"/>
          </a:p>
        </p:txBody>
      </p:sp>
    </p:spTree>
    <p:extLst>
      <p:ext uri="{BB962C8B-B14F-4D97-AF65-F5344CB8AC3E}">
        <p14:creationId xmlns:p14="http://schemas.microsoft.com/office/powerpoint/2010/main" val="3030606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Blue">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3A1073-ABDF-B540-AD02-6CEB8ADD61C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539750"/>
            <a:ext cx="12192000" cy="2273300"/>
          </a:xfrm>
          <a:prstGeom prst="rect">
            <a:avLst/>
          </a:prstGeom>
          <a:effectLst>
            <a:outerShdw blurRad="50800" dist="38100" dir="2700000" algn="tl" rotWithShape="0">
              <a:prstClr val="black">
                <a:alpha val="40000"/>
              </a:prstClr>
            </a:outerShdw>
          </a:effectLst>
        </p:spPr>
      </p:pic>
      <p:pic>
        <p:nvPicPr>
          <p:cNvPr id="6" name="Picture 5" descr="eTeachNY logo">
            <a:extLst>
              <a:ext uri="{FF2B5EF4-FFF2-40B4-BE49-F238E27FC236}">
                <a16:creationId xmlns:a16="http://schemas.microsoft.com/office/drawing/2014/main" id="{5EF797F9-CDF7-DF40-94AA-8F7EB27CC549}"/>
              </a:ext>
            </a:extLst>
          </p:cNvPr>
          <p:cNvPicPr>
            <a:picLocks noChangeAspect="1"/>
          </p:cNvPicPr>
          <p:nvPr userDrawn="1"/>
        </p:nvPicPr>
        <p:blipFill>
          <a:blip r:embed="rId3"/>
          <a:stretch>
            <a:fillRect/>
          </a:stretch>
        </p:blipFill>
        <p:spPr>
          <a:xfrm>
            <a:off x="2493380" y="773685"/>
            <a:ext cx="5190903" cy="1734819"/>
          </a:xfrm>
          <a:prstGeom prst="rect">
            <a:avLst/>
          </a:prstGeom>
        </p:spPr>
      </p:pic>
      <p:sp>
        <p:nvSpPr>
          <p:cNvPr id="2" name="Title 1"/>
          <p:cNvSpPr>
            <a:spLocks noGrp="1"/>
          </p:cNvSpPr>
          <p:nvPr>
            <p:ph type="ctrTitle"/>
          </p:nvPr>
        </p:nvSpPr>
        <p:spPr>
          <a:xfrm>
            <a:off x="2493380" y="3052477"/>
            <a:ext cx="7336420" cy="2281523"/>
          </a:xfrm>
          <a:prstGeom prst="rect">
            <a:avLst/>
          </a:prstGeom>
        </p:spPr>
        <p:txBody>
          <a:bodyPr lIns="0" tIns="0" rIns="0" bIns="0" anchor="t">
            <a:spAutoFit/>
          </a:bodyPr>
          <a:lstStyle>
            <a:lvl1pPr algn="l">
              <a:defRPr lang="en-US" sz="5400" b="1" i="0" kern="1200" cap="all" spc="100" baseline="0" dirty="0">
                <a:solidFill>
                  <a:schemeClr val="bg1"/>
                </a:solidFill>
                <a:latin typeface="+mj-lt"/>
                <a:ea typeface="+mj-ea"/>
                <a:cs typeface="Arial" panose="020B0604020202020204" pitchFamily="34" charset="0"/>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7DE9FF19-36EE-514F-8C01-194D8D10F9F8}"/>
              </a:ext>
            </a:extLst>
          </p:cNvPr>
          <p:cNvSpPr>
            <a:spLocks noGrp="1"/>
          </p:cNvSpPr>
          <p:nvPr>
            <p:ph sz="quarter" idx="10"/>
          </p:nvPr>
        </p:nvSpPr>
        <p:spPr>
          <a:xfrm>
            <a:off x="2493963" y="5730766"/>
            <a:ext cx="7335837" cy="369332"/>
          </a:xfrm>
        </p:spPr>
        <p:txBody>
          <a:bodyPr lIns="0" tIns="0" rIns="0" bIns="0">
            <a:spAutoFit/>
          </a:bodyPr>
          <a:lstStyle>
            <a:lvl1pPr marL="0" indent="0">
              <a:buNone/>
              <a:defRPr sz="2400">
                <a:solidFill>
                  <a:schemeClr val="bg1"/>
                </a:solidFill>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95653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side_LargeQuote">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5D609-3C3C-8145-8EEC-BB14210ABFD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539750"/>
            <a:ext cx="11760200" cy="57785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3E928EF-4513-0740-A642-93F338ABEB93}"/>
              </a:ext>
            </a:extLst>
          </p:cNvPr>
          <p:cNvSpPr>
            <a:spLocks noGrp="1"/>
          </p:cNvSpPr>
          <p:nvPr>
            <p:ph type="title" hasCustomPrompt="1"/>
          </p:nvPr>
        </p:nvSpPr>
        <p:spPr>
          <a:xfrm>
            <a:off x="990600" y="1676400"/>
            <a:ext cx="8001000" cy="2857873"/>
          </a:xfrm>
        </p:spPr>
        <p:txBody>
          <a:bodyPr wrap="square" lIns="0" rIns="0" anchor="ctr" anchorCtr="0">
            <a:noAutofit/>
          </a:bodyPr>
          <a:lstStyle>
            <a:lvl1pPr>
              <a:defRPr sz="4400">
                <a:solidFill>
                  <a:schemeClr val="bg1"/>
                </a:solidFill>
              </a:defRPr>
            </a:lvl1pPr>
          </a:lstStyle>
          <a:p>
            <a:r>
              <a:rPr lang="en-US" dirty="0"/>
              <a:t>“Large quote”</a:t>
            </a:r>
          </a:p>
        </p:txBody>
      </p:sp>
      <p:sp>
        <p:nvSpPr>
          <p:cNvPr id="3" name="Slide Number Placeholder 2">
            <a:extLst>
              <a:ext uri="{FF2B5EF4-FFF2-40B4-BE49-F238E27FC236}">
                <a16:creationId xmlns:a16="http://schemas.microsoft.com/office/drawing/2014/main" id="{A850A311-60C6-9E49-A9E0-8790E21CB030}"/>
              </a:ext>
            </a:extLst>
          </p:cNvPr>
          <p:cNvSpPr>
            <a:spLocks noGrp="1"/>
          </p:cNvSpPr>
          <p:nvPr>
            <p:ph type="sldNum" sz="quarter" idx="10"/>
          </p:nvPr>
        </p:nvSpPr>
        <p:spPr/>
        <p:txBody>
          <a:bodyPr/>
          <a:lstStyle>
            <a:lvl1pPr>
              <a:defRPr>
                <a:solidFill>
                  <a:schemeClr val="bg1"/>
                </a:solidFill>
              </a:defRPr>
            </a:lvl1pPr>
          </a:lstStyle>
          <a:p>
            <a:fld id="{B6FDC2BC-9D21-CA4B-9293-99A3AD770EFC}" type="slidenum">
              <a:rPr lang="en-US" smtClean="0"/>
              <a:pPr/>
              <a:t>‹#›</a:t>
            </a:fld>
            <a:endParaRPr lang="en-US" dirty="0"/>
          </a:p>
        </p:txBody>
      </p:sp>
      <p:sp>
        <p:nvSpPr>
          <p:cNvPr id="9" name="Content Placeholder 8">
            <a:extLst>
              <a:ext uri="{FF2B5EF4-FFF2-40B4-BE49-F238E27FC236}">
                <a16:creationId xmlns:a16="http://schemas.microsoft.com/office/drawing/2014/main" id="{E9E99590-2FB9-9F4C-A7BB-05C143F12F81}"/>
              </a:ext>
            </a:extLst>
          </p:cNvPr>
          <p:cNvSpPr>
            <a:spLocks noGrp="1"/>
          </p:cNvSpPr>
          <p:nvPr>
            <p:ph sz="quarter" idx="11" hasCustomPrompt="1"/>
          </p:nvPr>
        </p:nvSpPr>
        <p:spPr>
          <a:xfrm>
            <a:off x="990600" y="4693024"/>
            <a:ext cx="8001000" cy="533400"/>
          </a:xfrm>
        </p:spPr>
        <p:txBody>
          <a:bodyPr/>
          <a:lstStyle>
            <a:lvl1pPr marL="0" indent="0">
              <a:buClrTx/>
              <a:buNone/>
              <a:defRPr>
                <a:solidFill>
                  <a:schemeClr val="bg1"/>
                </a:solidFill>
              </a:defRPr>
            </a:lvl1pPr>
            <a:lvl2pPr marL="228600" indent="0">
              <a:buClrTx/>
              <a:buNone/>
              <a:defRPr>
                <a:solidFill>
                  <a:schemeClr val="tx1"/>
                </a:solidFill>
              </a:defRPr>
            </a:lvl2pPr>
            <a:lvl3pPr marL="457200" indent="0">
              <a:buClrTx/>
              <a:buNone/>
              <a:defRPr>
                <a:solidFill>
                  <a:schemeClr val="tx1"/>
                </a:solidFill>
              </a:defRPr>
            </a:lvl3pPr>
            <a:lvl4pPr marL="685800" indent="0">
              <a:buClrTx/>
              <a:buNone/>
              <a:defRPr>
                <a:solidFill>
                  <a:schemeClr val="tx1"/>
                </a:solidFill>
              </a:defRPr>
            </a:lvl4pPr>
            <a:lvl5pPr marL="914400" indent="0">
              <a:buClrTx/>
              <a:buNone/>
              <a:defRPr>
                <a:solidFill>
                  <a:schemeClr val="tx1"/>
                </a:solidFill>
              </a:defRPr>
            </a:lvl5pPr>
          </a:lstStyle>
          <a:p>
            <a:pPr lvl="0"/>
            <a:r>
              <a:rPr lang="en-US" dirty="0"/>
              <a:t>— </a:t>
            </a:r>
            <a:r>
              <a:rPr lang="en-US" dirty="0" err="1"/>
              <a:t>Firstname</a:t>
            </a:r>
            <a:r>
              <a:rPr lang="en-US" dirty="0"/>
              <a:t> </a:t>
            </a:r>
            <a:r>
              <a:rPr lang="en-US" dirty="0" err="1"/>
              <a:t>Lastname</a:t>
            </a:r>
            <a:endParaRPr lang="en-US" dirty="0"/>
          </a:p>
        </p:txBody>
      </p:sp>
    </p:spTree>
    <p:extLst>
      <p:ext uri="{BB962C8B-B14F-4D97-AF65-F5344CB8AC3E}">
        <p14:creationId xmlns:p14="http://schemas.microsoft.com/office/powerpoint/2010/main" val="192427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Slide">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5D609-3C3C-8145-8EEC-BB14210ABFD5}"/>
              </a:ext>
              <a:ext uri="{C183D7F6-B498-43B3-948B-1728B52AA6E4}">
                <adec:decorative xmlns:adec="http://schemas.microsoft.com/office/drawing/2017/decorative" val="1"/>
              </a:ext>
            </a:extLst>
          </p:cNvPr>
          <p:cNvPicPr>
            <a:picLocks noChangeAspect="1"/>
          </p:cNvPicPr>
          <p:nvPr userDrawn="1"/>
        </p:nvPicPr>
        <p:blipFill rotWithShape="1">
          <a:blip r:embed="rId2"/>
          <a:srcRect l="21382"/>
          <a:stretch/>
        </p:blipFill>
        <p:spPr>
          <a:xfrm>
            <a:off x="1701800" y="539750"/>
            <a:ext cx="9245600" cy="57785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3E928EF-4513-0740-A642-93F338ABEB93}"/>
              </a:ext>
            </a:extLst>
          </p:cNvPr>
          <p:cNvSpPr>
            <a:spLocks noGrp="1"/>
          </p:cNvSpPr>
          <p:nvPr>
            <p:ph type="title"/>
          </p:nvPr>
        </p:nvSpPr>
        <p:spPr>
          <a:xfrm>
            <a:off x="2209800" y="3456353"/>
            <a:ext cx="7010400" cy="553998"/>
          </a:xfrm>
        </p:spPr>
        <p:txBody>
          <a:bodyPr wrap="square" lIns="0" rIns="0" anchor="t" anchorCtr="0">
            <a:spAutoFit/>
          </a:bodyPr>
          <a:lstStyle>
            <a:lvl1pPr>
              <a:defRPr sz="4000">
                <a:solidFill>
                  <a:schemeClr val="tx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A850A311-60C6-9E49-A9E0-8790E21CB030}"/>
              </a:ext>
            </a:extLst>
          </p:cNvPr>
          <p:cNvSpPr>
            <a:spLocks noGrp="1"/>
          </p:cNvSpPr>
          <p:nvPr>
            <p:ph type="sldNum" sz="quarter" idx="10"/>
          </p:nvPr>
        </p:nvSpPr>
        <p:spPr/>
        <p:txBody>
          <a:bodyPr/>
          <a:lstStyle>
            <a:lvl1pPr>
              <a:defRPr>
                <a:solidFill>
                  <a:schemeClr val="bg1"/>
                </a:solidFill>
              </a:defRPr>
            </a:lvl1pPr>
          </a:lstStyle>
          <a:p>
            <a:fld id="{B6FDC2BC-9D21-CA4B-9293-99A3AD770EFC}" type="slidenum">
              <a:rPr lang="en-US" smtClean="0"/>
              <a:pPr/>
              <a:t>‹#›</a:t>
            </a:fld>
            <a:endParaRPr lang="en-US" dirty="0"/>
          </a:p>
        </p:txBody>
      </p:sp>
      <p:sp>
        <p:nvSpPr>
          <p:cNvPr id="9" name="Content Placeholder 8">
            <a:extLst>
              <a:ext uri="{FF2B5EF4-FFF2-40B4-BE49-F238E27FC236}">
                <a16:creationId xmlns:a16="http://schemas.microsoft.com/office/drawing/2014/main" id="{E9E99590-2FB9-9F4C-A7BB-05C143F12F81}"/>
              </a:ext>
            </a:extLst>
          </p:cNvPr>
          <p:cNvSpPr>
            <a:spLocks noGrp="1"/>
          </p:cNvSpPr>
          <p:nvPr>
            <p:ph sz="quarter" idx="11"/>
          </p:nvPr>
        </p:nvSpPr>
        <p:spPr>
          <a:xfrm>
            <a:off x="2209800" y="4267200"/>
            <a:ext cx="6400800" cy="1447800"/>
          </a:xfrm>
        </p:spPr>
        <p:txBody>
          <a:bodyPr/>
          <a:lstStyle>
            <a:lvl1pPr marL="0" indent="0">
              <a:buClrTx/>
              <a:buNone/>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p:txBody>
      </p:sp>
      <p:pic>
        <p:nvPicPr>
          <p:cNvPr id="8" name="Picture 7" descr="eTeachNY logo">
            <a:extLst>
              <a:ext uri="{FF2B5EF4-FFF2-40B4-BE49-F238E27FC236}">
                <a16:creationId xmlns:a16="http://schemas.microsoft.com/office/drawing/2014/main" id="{F318AA7C-2A1A-2D4B-8402-843C909772EE}"/>
              </a:ext>
            </a:extLst>
          </p:cNvPr>
          <p:cNvPicPr>
            <a:picLocks noChangeAspect="1"/>
          </p:cNvPicPr>
          <p:nvPr userDrawn="1"/>
        </p:nvPicPr>
        <p:blipFill>
          <a:blip r:embed="rId3"/>
          <a:srcRect/>
          <a:stretch/>
        </p:blipFill>
        <p:spPr>
          <a:xfrm>
            <a:off x="2178424" y="1219200"/>
            <a:ext cx="5472117" cy="1828800"/>
          </a:xfrm>
          <a:prstGeom prst="rect">
            <a:avLst/>
          </a:prstGeom>
        </p:spPr>
      </p:pic>
    </p:spTree>
    <p:extLst>
      <p:ext uri="{BB962C8B-B14F-4D97-AF65-F5344CB8AC3E}">
        <p14:creationId xmlns:p14="http://schemas.microsoft.com/office/powerpoint/2010/main" val="1129251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Slide-Green">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3A1073-ABDF-B540-AD02-6CEB8ADD61C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539750"/>
            <a:ext cx="12192000" cy="2273300"/>
          </a:xfrm>
          <a:prstGeom prst="rect">
            <a:avLst/>
          </a:prstGeom>
          <a:effectLst>
            <a:outerShdw blurRad="50800" dist="38100" dir="2700000" algn="tl" rotWithShape="0">
              <a:prstClr val="black">
                <a:alpha val="40000"/>
              </a:prstClr>
            </a:outerShdw>
          </a:effectLst>
        </p:spPr>
      </p:pic>
      <p:pic>
        <p:nvPicPr>
          <p:cNvPr id="6" name="Picture 5" descr="eTeachNY logo">
            <a:extLst>
              <a:ext uri="{FF2B5EF4-FFF2-40B4-BE49-F238E27FC236}">
                <a16:creationId xmlns:a16="http://schemas.microsoft.com/office/drawing/2014/main" id="{5EF797F9-CDF7-DF40-94AA-8F7EB27CC549}"/>
              </a:ext>
            </a:extLst>
          </p:cNvPr>
          <p:cNvPicPr>
            <a:picLocks noChangeAspect="1"/>
          </p:cNvPicPr>
          <p:nvPr userDrawn="1"/>
        </p:nvPicPr>
        <p:blipFill>
          <a:blip r:embed="rId3"/>
          <a:stretch>
            <a:fillRect/>
          </a:stretch>
        </p:blipFill>
        <p:spPr>
          <a:xfrm>
            <a:off x="2493380" y="773685"/>
            <a:ext cx="5190903" cy="1734819"/>
          </a:xfrm>
          <a:prstGeom prst="rect">
            <a:avLst/>
          </a:prstGeom>
        </p:spPr>
      </p:pic>
      <p:sp>
        <p:nvSpPr>
          <p:cNvPr id="2" name="Title 1"/>
          <p:cNvSpPr>
            <a:spLocks noGrp="1"/>
          </p:cNvSpPr>
          <p:nvPr>
            <p:ph type="ctrTitle"/>
          </p:nvPr>
        </p:nvSpPr>
        <p:spPr>
          <a:xfrm>
            <a:off x="2493380" y="3052477"/>
            <a:ext cx="7336420" cy="2281523"/>
          </a:xfrm>
          <a:prstGeom prst="rect">
            <a:avLst/>
          </a:prstGeom>
        </p:spPr>
        <p:txBody>
          <a:bodyPr lIns="0" tIns="0" rIns="0" bIns="0" anchor="t">
            <a:spAutoFit/>
          </a:bodyPr>
          <a:lstStyle>
            <a:lvl1pPr algn="l">
              <a:defRPr lang="en-US" sz="5400" b="1" i="0" kern="1200" cap="all" spc="100" baseline="0" dirty="0">
                <a:solidFill>
                  <a:schemeClr val="tx1"/>
                </a:solidFill>
                <a:latin typeface="+mj-lt"/>
                <a:ea typeface="+mj-ea"/>
                <a:cs typeface="Arial" panose="020B0604020202020204" pitchFamily="34" charset="0"/>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7DE9FF19-36EE-514F-8C01-194D8D10F9F8}"/>
              </a:ext>
            </a:extLst>
          </p:cNvPr>
          <p:cNvSpPr>
            <a:spLocks noGrp="1"/>
          </p:cNvSpPr>
          <p:nvPr>
            <p:ph sz="quarter" idx="10"/>
          </p:nvPr>
        </p:nvSpPr>
        <p:spPr>
          <a:xfrm>
            <a:off x="2493963" y="5730766"/>
            <a:ext cx="7335837" cy="369332"/>
          </a:xfrm>
        </p:spPr>
        <p:txBody>
          <a:bodyPr lIns="0" tIns="0" rIns="0" bIns="0">
            <a:spAutoFit/>
          </a:bodyPr>
          <a:lstStyle>
            <a:lvl1pPr marL="0" indent="0">
              <a:buNone/>
              <a:defRPr sz="2400">
                <a:solidFill>
                  <a:schemeClr val="tx1"/>
                </a:solidFill>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657586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Divider_blue">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5D609-3C3C-8145-8EEC-BB14210ABFD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539750"/>
            <a:ext cx="11760200" cy="57785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3E928EF-4513-0740-A642-93F338ABEB93}"/>
              </a:ext>
            </a:extLst>
          </p:cNvPr>
          <p:cNvSpPr>
            <a:spLocks noGrp="1"/>
          </p:cNvSpPr>
          <p:nvPr>
            <p:ph type="title"/>
          </p:nvPr>
        </p:nvSpPr>
        <p:spPr>
          <a:xfrm>
            <a:off x="990600" y="2527852"/>
            <a:ext cx="8001000" cy="664797"/>
          </a:xfrm>
        </p:spPr>
        <p:txBody>
          <a:bodyPr wrap="square" lIns="0" rIns="0" anchor="t" anchorCtr="0">
            <a:spAutoFit/>
          </a:bodyPr>
          <a:lstStyle>
            <a:lvl1pPr>
              <a:defRPr sz="4800">
                <a:solidFill>
                  <a:schemeClr val="bg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A850A311-60C6-9E49-A9E0-8790E21CB030}"/>
              </a:ext>
            </a:extLst>
          </p:cNvPr>
          <p:cNvSpPr>
            <a:spLocks noGrp="1"/>
          </p:cNvSpPr>
          <p:nvPr>
            <p:ph type="sldNum" sz="quarter" idx="10"/>
          </p:nvPr>
        </p:nvSpPr>
        <p:spPr/>
        <p:txBody>
          <a:bodyPr/>
          <a:lstStyle/>
          <a:p>
            <a:fld id="{B6FDC2BC-9D21-CA4B-9293-99A3AD770EFC}" type="slidenum">
              <a:rPr lang="en-US" smtClean="0"/>
              <a:pPr/>
              <a:t>‹#›</a:t>
            </a:fld>
            <a:endParaRPr lang="en-US" dirty="0"/>
          </a:p>
        </p:txBody>
      </p:sp>
      <p:pic>
        <p:nvPicPr>
          <p:cNvPr id="7" name="Picture 6" descr="eTeachNY logo">
            <a:extLst>
              <a:ext uri="{FF2B5EF4-FFF2-40B4-BE49-F238E27FC236}">
                <a16:creationId xmlns:a16="http://schemas.microsoft.com/office/drawing/2014/main" id="{466661B4-512D-1C40-A2B3-D0359226A936}"/>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990600" y="762000"/>
            <a:ext cx="3764764" cy="1258198"/>
          </a:xfrm>
          <a:prstGeom prst="rect">
            <a:avLst/>
          </a:prstGeom>
        </p:spPr>
      </p:pic>
      <p:sp>
        <p:nvSpPr>
          <p:cNvPr id="9" name="Content Placeholder 8">
            <a:extLst>
              <a:ext uri="{FF2B5EF4-FFF2-40B4-BE49-F238E27FC236}">
                <a16:creationId xmlns:a16="http://schemas.microsoft.com/office/drawing/2014/main" id="{E9E99590-2FB9-9F4C-A7BB-05C143F12F81}"/>
              </a:ext>
            </a:extLst>
          </p:cNvPr>
          <p:cNvSpPr>
            <a:spLocks noGrp="1"/>
          </p:cNvSpPr>
          <p:nvPr>
            <p:ph sz="quarter" idx="11"/>
          </p:nvPr>
        </p:nvSpPr>
        <p:spPr>
          <a:xfrm>
            <a:off x="990600" y="3429000"/>
            <a:ext cx="8001000" cy="2286000"/>
          </a:xfr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8860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Divider_green">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5D609-3C3C-8145-8EEC-BB14210ABFD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539750"/>
            <a:ext cx="11760200" cy="57785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3E928EF-4513-0740-A642-93F338ABEB93}"/>
              </a:ext>
            </a:extLst>
          </p:cNvPr>
          <p:cNvSpPr>
            <a:spLocks noGrp="1"/>
          </p:cNvSpPr>
          <p:nvPr>
            <p:ph type="title"/>
          </p:nvPr>
        </p:nvSpPr>
        <p:spPr>
          <a:xfrm>
            <a:off x="990600" y="2527852"/>
            <a:ext cx="8001000" cy="664797"/>
          </a:xfrm>
        </p:spPr>
        <p:txBody>
          <a:bodyPr wrap="square" lIns="0" rIns="0" anchor="t" anchorCtr="0">
            <a:spAutoFit/>
          </a:bodyPr>
          <a:lstStyle>
            <a:lvl1pPr>
              <a:defRPr sz="4800">
                <a:solidFill>
                  <a:schemeClr val="tx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A850A311-60C6-9E49-A9E0-8790E21CB030}"/>
              </a:ext>
            </a:extLst>
          </p:cNvPr>
          <p:cNvSpPr>
            <a:spLocks noGrp="1"/>
          </p:cNvSpPr>
          <p:nvPr>
            <p:ph type="sldNum" sz="quarter" idx="10"/>
          </p:nvPr>
        </p:nvSpPr>
        <p:spPr/>
        <p:txBody>
          <a:bodyPr/>
          <a:lstStyle>
            <a:lvl1pPr>
              <a:defRPr>
                <a:solidFill>
                  <a:schemeClr val="bg1"/>
                </a:solidFill>
              </a:defRPr>
            </a:lvl1pPr>
          </a:lstStyle>
          <a:p>
            <a:fld id="{B6FDC2BC-9D21-CA4B-9293-99A3AD770EFC}" type="slidenum">
              <a:rPr lang="en-US" smtClean="0"/>
              <a:pPr/>
              <a:t>‹#›</a:t>
            </a:fld>
            <a:endParaRPr lang="en-US" dirty="0"/>
          </a:p>
        </p:txBody>
      </p:sp>
      <p:sp>
        <p:nvSpPr>
          <p:cNvPr id="9" name="Content Placeholder 8">
            <a:extLst>
              <a:ext uri="{FF2B5EF4-FFF2-40B4-BE49-F238E27FC236}">
                <a16:creationId xmlns:a16="http://schemas.microsoft.com/office/drawing/2014/main" id="{E9E99590-2FB9-9F4C-A7BB-05C143F12F81}"/>
              </a:ext>
            </a:extLst>
          </p:cNvPr>
          <p:cNvSpPr>
            <a:spLocks noGrp="1"/>
          </p:cNvSpPr>
          <p:nvPr>
            <p:ph sz="quarter" idx="11"/>
          </p:nvPr>
        </p:nvSpPr>
        <p:spPr>
          <a:xfrm>
            <a:off x="990600" y="3429000"/>
            <a:ext cx="8001000" cy="2286000"/>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eTeachNY logo">
            <a:extLst>
              <a:ext uri="{FF2B5EF4-FFF2-40B4-BE49-F238E27FC236}">
                <a16:creationId xmlns:a16="http://schemas.microsoft.com/office/drawing/2014/main" id="{F318AA7C-2A1A-2D4B-8402-843C909772EE}"/>
              </a:ext>
            </a:extLst>
          </p:cNvPr>
          <p:cNvPicPr>
            <a:picLocks noChangeAspect="1"/>
          </p:cNvPicPr>
          <p:nvPr userDrawn="1"/>
        </p:nvPicPr>
        <p:blipFill>
          <a:blip r:embed="rId3"/>
          <a:srcRect/>
          <a:stretch/>
        </p:blipFill>
        <p:spPr>
          <a:xfrm>
            <a:off x="990600" y="758952"/>
            <a:ext cx="3764764" cy="1258197"/>
          </a:xfrm>
          <a:prstGeom prst="rect">
            <a:avLst/>
          </a:prstGeom>
        </p:spPr>
      </p:pic>
    </p:spTree>
    <p:extLst>
      <p:ext uri="{BB962C8B-B14F-4D97-AF65-F5344CB8AC3E}">
        <p14:creationId xmlns:p14="http://schemas.microsoft.com/office/powerpoint/2010/main" val="294240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sid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BF5CF-BF4D-A843-8FAA-ECA511322415}"/>
              </a:ext>
            </a:extLst>
          </p:cNvPr>
          <p:cNvSpPr>
            <a:spLocks noGrp="1"/>
          </p:cNvSpPr>
          <p:nvPr>
            <p:ph type="title"/>
          </p:nvPr>
        </p:nvSpPr>
        <p:spPr>
          <a:solidFill>
            <a:schemeClr val="accent3"/>
          </a:solidFill>
        </p:spPr>
        <p:txBody>
          <a:bodyPr/>
          <a:lstStyle>
            <a:lvl1pPr>
              <a:defRPr>
                <a:solidFill>
                  <a:schemeClr val="bg1"/>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230A251B-2A41-104B-9401-F17B6AA00C20}"/>
              </a:ext>
              <a:ext uri="{C183D7F6-B498-43B3-948B-1728B52AA6E4}">
                <adec:decorative xmlns:adec="http://schemas.microsoft.com/office/drawing/2017/decorative" val="1"/>
              </a:ext>
            </a:extLst>
          </p:cNvPr>
          <p:cNvSpPr/>
          <p:nvPr userDrawn="1"/>
        </p:nvSpPr>
        <p:spPr>
          <a:xfrm>
            <a:off x="0" y="0"/>
            <a:ext cx="12192000" cy="533400"/>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pic>
        <p:nvPicPr>
          <p:cNvPr id="9" name="Picture 8">
            <a:extLst>
              <a:ext uri="{FF2B5EF4-FFF2-40B4-BE49-F238E27FC236}">
                <a16:creationId xmlns:a16="http://schemas.microsoft.com/office/drawing/2014/main" id="{046E39A2-8B77-2F47-BE22-02370FF9584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0710523" cy="530352"/>
          </a:xfrm>
          <a:prstGeom prst="rect">
            <a:avLst/>
          </a:prstGeom>
          <a:effectLst>
            <a:outerShdw blurRad="50800" dist="38100" dir="2700000" algn="tl" rotWithShape="0">
              <a:prstClr val="black">
                <a:alpha val="40000"/>
              </a:prstClr>
            </a:outerShdw>
          </a:effectLst>
        </p:spPr>
      </p:pic>
      <p:sp>
        <p:nvSpPr>
          <p:cNvPr id="13" name="Content Placeholder 12">
            <a:extLst>
              <a:ext uri="{FF2B5EF4-FFF2-40B4-BE49-F238E27FC236}">
                <a16:creationId xmlns:a16="http://schemas.microsoft.com/office/drawing/2014/main" id="{DA2C78A7-11D4-4243-AE14-F8E201E01793}"/>
              </a:ext>
            </a:extLst>
          </p:cNvPr>
          <p:cNvSpPr>
            <a:spLocks noGrp="1"/>
          </p:cNvSpPr>
          <p:nvPr>
            <p:ph sz="quarter" idx="10"/>
          </p:nvPr>
        </p:nvSpPr>
        <p:spPr>
          <a:xfrm>
            <a:off x="533400" y="1676400"/>
            <a:ext cx="11125200" cy="492443"/>
          </a:xfrm>
        </p:spPr>
        <p:txBody>
          <a:bodyPr lIns="0" tIns="0" rIns="0" bIns="0">
            <a:spAutoFit/>
          </a:bodyPr>
          <a:lstStyle>
            <a:lvl1pPr marL="0" indent="0">
              <a:buNone/>
              <a:defRPr sz="3200">
                <a:solidFill>
                  <a:schemeClr val="accent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15" name="Content Placeholder 14">
            <a:extLst>
              <a:ext uri="{FF2B5EF4-FFF2-40B4-BE49-F238E27FC236}">
                <a16:creationId xmlns:a16="http://schemas.microsoft.com/office/drawing/2014/main" id="{73946F3F-80F3-314A-837D-B741309CAC33}"/>
              </a:ext>
            </a:extLst>
          </p:cNvPr>
          <p:cNvSpPr>
            <a:spLocks noGrp="1"/>
          </p:cNvSpPr>
          <p:nvPr>
            <p:ph sz="quarter" idx="11"/>
          </p:nvPr>
        </p:nvSpPr>
        <p:spPr>
          <a:xfrm>
            <a:off x="533400" y="2514600"/>
            <a:ext cx="5334000" cy="3200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Picture Placeholder 20">
            <a:extLst>
              <a:ext uri="{FF2B5EF4-FFF2-40B4-BE49-F238E27FC236}">
                <a16:creationId xmlns:a16="http://schemas.microsoft.com/office/drawing/2014/main" id="{5CC799B7-F195-2D4E-B367-D4CF2D69278F}"/>
              </a:ext>
            </a:extLst>
          </p:cNvPr>
          <p:cNvSpPr>
            <a:spLocks noGrp="1"/>
          </p:cNvSpPr>
          <p:nvPr>
            <p:ph type="pic" sz="quarter" idx="12"/>
          </p:nvPr>
        </p:nvSpPr>
        <p:spPr>
          <a:xfrm>
            <a:off x="6324600" y="2514600"/>
            <a:ext cx="5334000" cy="3200400"/>
          </a:xfrm>
        </p:spPr>
        <p:txBody>
          <a:bodyPr/>
          <a:lstStyle>
            <a:lvl1pPr marL="0" indent="0">
              <a:buNone/>
              <a:defRPr/>
            </a:lvl1pPr>
          </a:lstStyle>
          <a:p>
            <a:r>
              <a:rPr lang="en-US" dirty="0"/>
              <a:t>Click icon to add picture</a:t>
            </a:r>
          </a:p>
        </p:txBody>
      </p:sp>
      <p:sp>
        <p:nvSpPr>
          <p:cNvPr id="23" name="Content Placeholder 22">
            <a:extLst>
              <a:ext uri="{FF2B5EF4-FFF2-40B4-BE49-F238E27FC236}">
                <a16:creationId xmlns:a16="http://schemas.microsoft.com/office/drawing/2014/main" id="{BB9BF470-3D25-F940-8F08-0B504309B178}"/>
              </a:ext>
            </a:extLst>
          </p:cNvPr>
          <p:cNvSpPr>
            <a:spLocks noGrp="1"/>
          </p:cNvSpPr>
          <p:nvPr>
            <p:ph sz="quarter" idx="13"/>
          </p:nvPr>
        </p:nvSpPr>
        <p:spPr>
          <a:xfrm>
            <a:off x="533400" y="5791200"/>
            <a:ext cx="11125200" cy="369332"/>
          </a:xfrm>
        </p:spPr>
        <p:txBody>
          <a:bodyPr lIns="0" tIns="0" rIns="0" bIns="0">
            <a:spAutoFit/>
          </a:bodyPr>
          <a:lstStyle>
            <a:lvl1pPr marL="0" indent="0">
              <a:buNone/>
              <a:defRPr sz="2400">
                <a:solidFill>
                  <a:schemeClr val="accent3">
                    <a:lumMod val="75000"/>
                  </a:schemeClr>
                </a:solidFill>
              </a:defRPr>
            </a:lvl1pPr>
            <a:lvl2pPr marL="228600" indent="0">
              <a:buNone/>
              <a:defRPr>
                <a:solidFill>
                  <a:schemeClr val="accent3">
                    <a:lumMod val="75000"/>
                  </a:schemeClr>
                </a:solidFill>
              </a:defRPr>
            </a:lvl2pPr>
            <a:lvl3pPr marL="457200" indent="0">
              <a:buNone/>
              <a:defRPr>
                <a:solidFill>
                  <a:schemeClr val="accent3">
                    <a:lumMod val="75000"/>
                  </a:schemeClr>
                </a:solidFill>
              </a:defRPr>
            </a:lvl3pPr>
            <a:lvl4pPr marL="685800" indent="0">
              <a:buNone/>
              <a:defRPr>
                <a:solidFill>
                  <a:schemeClr val="accent3">
                    <a:lumMod val="75000"/>
                  </a:schemeClr>
                </a:solidFill>
              </a:defRPr>
            </a:lvl4pPr>
            <a:lvl5pPr marL="914400" indent="0">
              <a:buNone/>
              <a:defRPr>
                <a:solidFill>
                  <a:schemeClr val="accent3">
                    <a:lumMod val="75000"/>
                  </a:schemeClr>
                </a:solidFill>
              </a:defRPr>
            </a:lvl5pPr>
          </a:lstStyle>
          <a:p>
            <a:pPr lvl="0"/>
            <a:r>
              <a:rPr lang="en-US"/>
              <a:t>Click to edit Master text styles</a:t>
            </a:r>
          </a:p>
        </p:txBody>
      </p:sp>
      <p:sp>
        <p:nvSpPr>
          <p:cNvPr id="25" name="Slide Number Placeholder 24">
            <a:extLst>
              <a:ext uri="{FF2B5EF4-FFF2-40B4-BE49-F238E27FC236}">
                <a16:creationId xmlns:a16="http://schemas.microsoft.com/office/drawing/2014/main" id="{45504BDC-F496-F24D-8DF4-F36293C83EF7}"/>
              </a:ext>
            </a:extLst>
          </p:cNvPr>
          <p:cNvSpPr>
            <a:spLocks noGrp="1"/>
          </p:cNvSpPr>
          <p:nvPr>
            <p:ph type="sldNum" sz="quarter" idx="14"/>
          </p:nvPr>
        </p:nvSpPr>
        <p:spPr/>
        <p:txBody>
          <a:bodyPr/>
          <a:lstStyle/>
          <a:p>
            <a:fld id="{B6FDC2BC-9D21-CA4B-9293-99A3AD770EFC}" type="slidenum">
              <a:rPr lang="en-US" smtClean="0"/>
              <a:t>‹#›</a:t>
            </a:fld>
            <a:endParaRPr lang="en-US" dirty="0"/>
          </a:p>
        </p:txBody>
      </p:sp>
    </p:spTree>
    <p:extLst>
      <p:ext uri="{BB962C8B-B14F-4D97-AF65-F5344CB8AC3E}">
        <p14:creationId xmlns:p14="http://schemas.microsoft.com/office/powerpoint/2010/main" val="147112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side-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BF5CF-BF4D-A843-8FAA-ECA511322415}"/>
              </a:ext>
            </a:extLst>
          </p:cNvPr>
          <p:cNvSpPr>
            <a:spLocks noGrp="1"/>
          </p:cNvSpPr>
          <p:nvPr>
            <p:ph type="title"/>
          </p:nvPr>
        </p:nvSpPr>
        <p:spPr>
          <a:solidFill>
            <a:schemeClr val="accent3"/>
          </a:solidFill>
        </p:spPr>
        <p:txBody>
          <a:bodyPr/>
          <a:lstStyle>
            <a:lvl1pPr>
              <a:defRPr>
                <a:solidFill>
                  <a:schemeClr val="bg1"/>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230A251B-2A41-104B-9401-F17B6AA00C20}"/>
              </a:ext>
              <a:ext uri="{C183D7F6-B498-43B3-948B-1728B52AA6E4}">
                <adec:decorative xmlns:adec="http://schemas.microsoft.com/office/drawing/2017/decorative" val="1"/>
              </a:ext>
            </a:extLst>
          </p:cNvPr>
          <p:cNvSpPr/>
          <p:nvPr userDrawn="1"/>
        </p:nvSpPr>
        <p:spPr>
          <a:xfrm>
            <a:off x="0" y="0"/>
            <a:ext cx="12192000" cy="533400"/>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pic>
        <p:nvPicPr>
          <p:cNvPr id="9" name="Picture 8">
            <a:extLst>
              <a:ext uri="{FF2B5EF4-FFF2-40B4-BE49-F238E27FC236}">
                <a16:creationId xmlns:a16="http://schemas.microsoft.com/office/drawing/2014/main" id="{046E39A2-8B77-2F47-BE22-02370FF9584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0710523" cy="530352"/>
          </a:xfrm>
          <a:prstGeom prst="rect">
            <a:avLst/>
          </a:prstGeom>
          <a:effectLst>
            <a:outerShdw blurRad="50800" dist="38100" dir="2700000" algn="tl" rotWithShape="0">
              <a:prstClr val="black">
                <a:alpha val="40000"/>
              </a:prstClr>
            </a:outerShdw>
          </a:effectLst>
        </p:spPr>
      </p:pic>
      <p:sp>
        <p:nvSpPr>
          <p:cNvPr id="13" name="Content Placeholder 12">
            <a:extLst>
              <a:ext uri="{FF2B5EF4-FFF2-40B4-BE49-F238E27FC236}">
                <a16:creationId xmlns:a16="http://schemas.microsoft.com/office/drawing/2014/main" id="{DA2C78A7-11D4-4243-AE14-F8E201E01793}"/>
              </a:ext>
            </a:extLst>
          </p:cNvPr>
          <p:cNvSpPr>
            <a:spLocks noGrp="1"/>
          </p:cNvSpPr>
          <p:nvPr>
            <p:ph sz="quarter" idx="10"/>
          </p:nvPr>
        </p:nvSpPr>
        <p:spPr>
          <a:xfrm>
            <a:off x="533400" y="1676400"/>
            <a:ext cx="5334000" cy="553998"/>
          </a:xfrm>
          <a:solidFill>
            <a:schemeClr val="bg2">
              <a:lumMod val="75000"/>
            </a:schemeClr>
          </a:solidFill>
        </p:spPr>
        <p:txBody>
          <a:bodyPr wrap="square" lIns="91440" tIns="91440" rIns="91440" bIns="91440">
            <a:spAutoFit/>
          </a:bodyPr>
          <a:lstStyle>
            <a:lvl1pPr marL="0" indent="0">
              <a:buNone/>
              <a:defRPr sz="240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15" name="Content Placeholder 14">
            <a:extLst>
              <a:ext uri="{FF2B5EF4-FFF2-40B4-BE49-F238E27FC236}">
                <a16:creationId xmlns:a16="http://schemas.microsoft.com/office/drawing/2014/main" id="{73946F3F-80F3-314A-837D-B741309CAC33}"/>
              </a:ext>
            </a:extLst>
          </p:cNvPr>
          <p:cNvSpPr>
            <a:spLocks noGrp="1"/>
          </p:cNvSpPr>
          <p:nvPr>
            <p:ph sz="quarter" idx="11"/>
          </p:nvPr>
        </p:nvSpPr>
        <p:spPr>
          <a:xfrm>
            <a:off x="533400" y="2514600"/>
            <a:ext cx="5334000" cy="3200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Slide Number Placeholder 24">
            <a:extLst>
              <a:ext uri="{FF2B5EF4-FFF2-40B4-BE49-F238E27FC236}">
                <a16:creationId xmlns:a16="http://schemas.microsoft.com/office/drawing/2014/main" id="{45504BDC-F496-F24D-8DF4-F36293C83EF7}"/>
              </a:ext>
            </a:extLst>
          </p:cNvPr>
          <p:cNvSpPr>
            <a:spLocks noGrp="1"/>
          </p:cNvSpPr>
          <p:nvPr>
            <p:ph type="sldNum" sz="quarter" idx="14"/>
          </p:nvPr>
        </p:nvSpPr>
        <p:spPr/>
        <p:txBody>
          <a:bodyPr/>
          <a:lstStyle/>
          <a:p>
            <a:fld id="{B6FDC2BC-9D21-CA4B-9293-99A3AD770EFC}" type="slidenum">
              <a:rPr lang="en-US" smtClean="0"/>
              <a:t>‹#›</a:t>
            </a:fld>
            <a:endParaRPr lang="en-US" dirty="0"/>
          </a:p>
        </p:txBody>
      </p:sp>
      <p:sp>
        <p:nvSpPr>
          <p:cNvPr id="5" name="Content Placeholder 4">
            <a:extLst>
              <a:ext uri="{FF2B5EF4-FFF2-40B4-BE49-F238E27FC236}">
                <a16:creationId xmlns:a16="http://schemas.microsoft.com/office/drawing/2014/main" id="{29160FD5-EF08-1941-8BD6-DBC4BB4D47B0}"/>
              </a:ext>
            </a:extLst>
          </p:cNvPr>
          <p:cNvSpPr>
            <a:spLocks noGrp="1"/>
          </p:cNvSpPr>
          <p:nvPr>
            <p:ph sz="quarter" idx="15"/>
          </p:nvPr>
        </p:nvSpPr>
        <p:spPr>
          <a:xfrm>
            <a:off x="6324600" y="1676400"/>
            <a:ext cx="5334000" cy="554038"/>
          </a:xfrm>
          <a:solidFill>
            <a:schemeClr val="tx2"/>
          </a:solidFill>
        </p:spPr>
        <p:txBody>
          <a:bodyPr lIns="91440" tIns="91440" rIns="91440" bIns="91440"/>
          <a:lstStyle>
            <a:lvl1pPr marL="0" indent="0">
              <a:buNone/>
              <a:defRPr lang="en-US" sz="2400" kern="1200" dirty="0" smtClean="0">
                <a:solidFill>
                  <a:schemeClr val="bg1"/>
                </a:solidFill>
                <a:latin typeface="+mn-lt"/>
                <a:ea typeface="+mn-ea"/>
                <a:cs typeface="+mn-cs"/>
              </a:defRPr>
            </a:lvl1pPr>
          </a:lstStyle>
          <a:p>
            <a:pPr lvl="0"/>
            <a:r>
              <a:rPr lang="en-US"/>
              <a:t>Click to edit Master text styles</a:t>
            </a:r>
          </a:p>
        </p:txBody>
      </p:sp>
      <p:sp>
        <p:nvSpPr>
          <p:cNvPr id="7" name="Content Placeholder 6">
            <a:extLst>
              <a:ext uri="{FF2B5EF4-FFF2-40B4-BE49-F238E27FC236}">
                <a16:creationId xmlns:a16="http://schemas.microsoft.com/office/drawing/2014/main" id="{5513FB11-CA72-1A42-A2B9-7B29E5DBF60C}"/>
              </a:ext>
            </a:extLst>
          </p:cNvPr>
          <p:cNvSpPr>
            <a:spLocks noGrp="1"/>
          </p:cNvSpPr>
          <p:nvPr>
            <p:ph sz="quarter" idx="16"/>
          </p:nvPr>
        </p:nvSpPr>
        <p:spPr>
          <a:xfrm>
            <a:off x="6324600" y="2514600"/>
            <a:ext cx="53340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BE227796-E559-3D4F-8F35-61DCC8F7BE5C}"/>
              </a:ext>
            </a:extLst>
          </p:cNvPr>
          <p:cNvSpPr>
            <a:spLocks noGrp="1"/>
          </p:cNvSpPr>
          <p:nvPr>
            <p:ph sz="quarter" idx="17"/>
          </p:nvPr>
        </p:nvSpPr>
        <p:spPr>
          <a:xfrm>
            <a:off x="533400" y="5791200"/>
            <a:ext cx="11125200" cy="369332"/>
          </a:xfrm>
        </p:spPr>
        <p:txBody>
          <a:bodyPr lIns="0" tIns="0" rIns="0" bIns="0">
            <a:spAutoFit/>
          </a:bodyPr>
          <a:lstStyle>
            <a:lvl1pPr marL="0" indent="0">
              <a:buNone/>
              <a:defRPr sz="2400">
                <a:solidFill>
                  <a:schemeClr val="accent3">
                    <a:lumMod val="75000"/>
                  </a:schemeClr>
                </a:solidFill>
              </a:defRPr>
            </a:lvl1pPr>
            <a:lvl2pPr marL="228600" indent="0">
              <a:buNone/>
              <a:defRPr>
                <a:solidFill>
                  <a:schemeClr val="accent3">
                    <a:lumMod val="75000"/>
                  </a:schemeClr>
                </a:solidFill>
              </a:defRPr>
            </a:lvl2pPr>
            <a:lvl3pPr marL="457200" indent="0">
              <a:buNone/>
              <a:defRPr>
                <a:solidFill>
                  <a:schemeClr val="accent3">
                    <a:lumMod val="75000"/>
                  </a:schemeClr>
                </a:solidFill>
              </a:defRPr>
            </a:lvl3pPr>
            <a:lvl4pPr marL="685800" indent="0">
              <a:buNone/>
              <a:defRPr>
                <a:solidFill>
                  <a:schemeClr val="accent3">
                    <a:lumMod val="75000"/>
                  </a:schemeClr>
                </a:solidFill>
              </a:defRPr>
            </a:lvl4pPr>
            <a:lvl5pPr marL="914400" indent="0">
              <a:buNone/>
              <a:defRPr>
                <a:solidFill>
                  <a:schemeClr val="accent3">
                    <a:lumMod val="75000"/>
                  </a:schemeClr>
                </a:solidFill>
              </a:defRPr>
            </a:lvl5pPr>
          </a:lstStyle>
          <a:p>
            <a:pPr lvl="0"/>
            <a:r>
              <a:rPr lang="en-US"/>
              <a:t>Click to edit Master text styles</a:t>
            </a:r>
          </a:p>
        </p:txBody>
      </p:sp>
    </p:spTree>
    <p:extLst>
      <p:ext uri="{BB962C8B-B14F-4D97-AF65-F5344CB8AC3E}">
        <p14:creationId xmlns:p14="http://schemas.microsoft.com/office/powerpoint/2010/main" val="2277505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side-ContentWith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BF5CF-BF4D-A843-8FAA-ECA511322415}"/>
              </a:ext>
            </a:extLst>
          </p:cNvPr>
          <p:cNvSpPr>
            <a:spLocks noGrp="1"/>
          </p:cNvSpPr>
          <p:nvPr>
            <p:ph type="title"/>
          </p:nvPr>
        </p:nvSpPr>
        <p:spPr>
          <a:solidFill>
            <a:schemeClr val="accent3"/>
          </a:solidFill>
        </p:spPr>
        <p:txBody>
          <a:bodyPr/>
          <a:lstStyle>
            <a:lvl1pPr>
              <a:defRPr>
                <a:solidFill>
                  <a:schemeClr val="bg1"/>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230A251B-2A41-104B-9401-F17B6AA00C20}"/>
              </a:ext>
              <a:ext uri="{C183D7F6-B498-43B3-948B-1728B52AA6E4}">
                <adec:decorative xmlns:adec="http://schemas.microsoft.com/office/drawing/2017/decorative" val="1"/>
              </a:ext>
            </a:extLst>
          </p:cNvPr>
          <p:cNvSpPr/>
          <p:nvPr userDrawn="1"/>
        </p:nvSpPr>
        <p:spPr>
          <a:xfrm>
            <a:off x="0" y="0"/>
            <a:ext cx="12192000" cy="533400"/>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pic>
        <p:nvPicPr>
          <p:cNvPr id="9" name="Picture 8">
            <a:extLst>
              <a:ext uri="{FF2B5EF4-FFF2-40B4-BE49-F238E27FC236}">
                <a16:creationId xmlns:a16="http://schemas.microsoft.com/office/drawing/2014/main" id="{046E39A2-8B77-2F47-BE22-02370FF9584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0710523" cy="530352"/>
          </a:xfrm>
          <a:prstGeom prst="rect">
            <a:avLst/>
          </a:prstGeom>
          <a:effectLst>
            <a:outerShdw blurRad="50800" dist="38100" dir="2700000" algn="tl" rotWithShape="0">
              <a:prstClr val="black">
                <a:alpha val="40000"/>
              </a:prstClr>
            </a:outerShdw>
          </a:effectLst>
        </p:spPr>
      </p:pic>
      <p:sp>
        <p:nvSpPr>
          <p:cNvPr id="13" name="Content Placeholder 12">
            <a:extLst>
              <a:ext uri="{FF2B5EF4-FFF2-40B4-BE49-F238E27FC236}">
                <a16:creationId xmlns:a16="http://schemas.microsoft.com/office/drawing/2014/main" id="{DA2C78A7-11D4-4243-AE14-F8E201E01793}"/>
              </a:ext>
            </a:extLst>
          </p:cNvPr>
          <p:cNvSpPr>
            <a:spLocks noGrp="1"/>
          </p:cNvSpPr>
          <p:nvPr>
            <p:ph sz="quarter" idx="10"/>
          </p:nvPr>
        </p:nvSpPr>
        <p:spPr>
          <a:xfrm>
            <a:off x="533400" y="1676400"/>
            <a:ext cx="6019800" cy="492443"/>
          </a:xfrm>
        </p:spPr>
        <p:txBody>
          <a:bodyPr wrap="square" lIns="0" tIns="0" rIns="0" bIns="0">
            <a:spAutoFit/>
          </a:bodyPr>
          <a:lstStyle>
            <a:lvl1pPr marL="0" indent="0">
              <a:buNone/>
              <a:defRPr sz="3200">
                <a:solidFill>
                  <a:schemeClr val="accent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15" name="Content Placeholder 14">
            <a:extLst>
              <a:ext uri="{FF2B5EF4-FFF2-40B4-BE49-F238E27FC236}">
                <a16:creationId xmlns:a16="http://schemas.microsoft.com/office/drawing/2014/main" id="{73946F3F-80F3-314A-837D-B741309CAC33}"/>
              </a:ext>
            </a:extLst>
          </p:cNvPr>
          <p:cNvSpPr>
            <a:spLocks noGrp="1"/>
          </p:cNvSpPr>
          <p:nvPr>
            <p:ph sz="quarter" idx="11"/>
          </p:nvPr>
        </p:nvSpPr>
        <p:spPr>
          <a:xfrm>
            <a:off x="533400" y="2514600"/>
            <a:ext cx="6019800" cy="3200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Slide Number Placeholder 24">
            <a:extLst>
              <a:ext uri="{FF2B5EF4-FFF2-40B4-BE49-F238E27FC236}">
                <a16:creationId xmlns:a16="http://schemas.microsoft.com/office/drawing/2014/main" id="{45504BDC-F496-F24D-8DF4-F36293C83EF7}"/>
              </a:ext>
            </a:extLst>
          </p:cNvPr>
          <p:cNvSpPr>
            <a:spLocks noGrp="1"/>
          </p:cNvSpPr>
          <p:nvPr>
            <p:ph type="sldNum" sz="quarter" idx="14"/>
          </p:nvPr>
        </p:nvSpPr>
        <p:spPr/>
        <p:txBody>
          <a:bodyPr/>
          <a:lstStyle/>
          <a:p>
            <a:fld id="{B6FDC2BC-9D21-CA4B-9293-99A3AD770EFC}" type="slidenum">
              <a:rPr lang="en-US" smtClean="0"/>
              <a:t>‹#›</a:t>
            </a:fld>
            <a:endParaRPr lang="en-US" dirty="0"/>
          </a:p>
        </p:txBody>
      </p:sp>
      <p:sp>
        <p:nvSpPr>
          <p:cNvPr id="10" name="Content Placeholder 14">
            <a:extLst>
              <a:ext uri="{FF2B5EF4-FFF2-40B4-BE49-F238E27FC236}">
                <a16:creationId xmlns:a16="http://schemas.microsoft.com/office/drawing/2014/main" id="{BA030B6C-4DC5-8040-9357-642BF9EDF85C}"/>
              </a:ext>
            </a:extLst>
          </p:cNvPr>
          <p:cNvSpPr>
            <a:spLocks noGrp="1"/>
          </p:cNvSpPr>
          <p:nvPr>
            <p:ph sz="quarter" idx="15"/>
          </p:nvPr>
        </p:nvSpPr>
        <p:spPr>
          <a:xfrm>
            <a:off x="7239000" y="1676400"/>
            <a:ext cx="4419600" cy="4419600"/>
          </a:xfrm>
          <a:solidFill>
            <a:srgbClr val="2379B8"/>
          </a:solidFill>
        </p:spPr>
        <p:txBody>
          <a:bodyPr lIns="274320" tIns="274320" rIns="274320" bIns="27432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9">
            <a:extLst>
              <a:ext uri="{FF2B5EF4-FFF2-40B4-BE49-F238E27FC236}">
                <a16:creationId xmlns:a16="http://schemas.microsoft.com/office/drawing/2014/main" id="{14F166FD-7F84-F047-853C-ED98F7DD9E1C}"/>
              </a:ext>
            </a:extLst>
          </p:cNvPr>
          <p:cNvSpPr>
            <a:spLocks noGrp="1"/>
          </p:cNvSpPr>
          <p:nvPr>
            <p:ph sz="quarter" idx="17"/>
          </p:nvPr>
        </p:nvSpPr>
        <p:spPr>
          <a:xfrm>
            <a:off x="533400" y="5791200"/>
            <a:ext cx="6019800" cy="369332"/>
          </a:xfrm>
        </p:spPr>
        <p:txBody>
          <a:bodyPr wrap="square" lIns="0" tIns="0" rIns="0" bIns="0">
            <a:spAutoFit/>
          </a:bodyPr>
          <a:lstStyle>
            <a:lvl1pPr marL="0" indent="0">
              <a:buNone/>
              <a:defRPr sz="2400">
                <a:solidFill>
                  <a:schemeClr val="accent3">
                    <a:lumMod val="75000"/>
                  </a:schemeClr>
                </a:solidFill>
              </a:defRPr>
            </a:lvl1pPr>
            <a:lvl2pPr marL="228600" indent="0">
              <a:buNone/>
              <a:defRPr>
                <a:solidFill>
                  <a:schemeClr val="accent3">
                    <a:lumMod val="75000"/>
                  </a:schemeClr>
                </a:solidFill>
              </a:defRPr>
            </a:lvl2pPr>
            <a:lvl3pPr marL="457200" indent="0">
              <a:buNone/>
              <a:defRPr>
                <a:solidFill>
                  <a:schemeClr val="accent3">
                    <a:lumMod val="75000"/>
                  </a:schemeClr>
                </a:solidFill>
              </a:defRPr>
            </a:lvl3pPr>
            <a:lvl4pPr marL="685800" indent="0">
              <a:buNone/>
              <a:defRPr>
                <a:solidFill>
                  <a:schemeClr val="accent3">
                    <a:lumMod val="75000"/>
                  </a:schemeClr>
                </a:solidFill>
              </a:defRPr>
            </a:lvl4pPr>
            <a:lvl5pPr marL="914400" indent="0">
              <a:buNone/>
              <a:defRPr>
                <a:solidFill>
                  <a:schemeClr val="accent3">
                    <a:lumMod val="75000"/>
                  </a:schemeClr>
                </a:solidFill>
              </a:defRPr>
            </a:lvl5pPr>
          </a:lstStyle>
          <a:p>
            <a:pPr lvl="0"/>
            <a:r>
              <a:rPr lang="en-US"/>
              <a:t>Click to edit Master text styles</a:t>
            </a:r>
          </a:p>
        </p:txBody>
      </p:sp>
    </p:spTree>
    <p:extLst>
      <p:ext uri="{BB962C8B-B14F-4D97-AF65-F5344CB8AC3E}">
        <p14:creationId xmlns:p14="http://schemas.microsoft.com/office/powerpoint/2010/main" val="210909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side_ImageWithSideba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B4E8734-F529-EC40-82F1-2814A6EF7E87}"/>
              </a:ext>
            </a:extLst>
          </p:cNvPr>
          <p:cNvSpPr>
            <a:spLocks noGrp="1"/>
          </p:cNvSpPr>
          <p:nvPr>
            <p:ph type="pic" sz="quarter" idx="15" hasCustomPrompt="1"/>
          </p:nvPr>
        </p:nvSpPr>
        <p:spPr>
          <a:xfrm>
            <a:off x="0" y="533400"/>
            <a:ext cx="12192000" cy="6324600"/>
          </a:xfrm>
        </p:spPr>
        <p:txBody>
          <a:bodyPr/>
          <a:lstStyle>
            <a:lvl1pPr marL="0" indent="0">
              <a:buNone/>
              <a:defRPr/>
            </a:lvl1pPr>
          </a:lstStyle>
          <a:p>
            <a:r>
              <a:rPr lang="en-US" dirty="0"/>
              <a:t>Insert Image</a:t>
            </a:r>
          </a:p>
        </p:txBody>
      </p:sp>
      <p:sp>
        <p:nvSpPr>
          <p:cNvPr id="2" name="Title 1">
            <a:extLst>
              <a:ext uri="{FF2B5EF4-FFF2-40B4-BE49-F238E27FC236}">
                <a16:creationId xmlns:a16="http://schemas.microsoft.com/office/drawing/2014/main" id="{3EDBF5CF-BF4D-A843-8FAA-ECA511322415}"/>
              </a:ext>
            </a:extLst>
          </p:cNvPr>
          <p:cNvSpPr>
            <a:spLocks noGrp="1"/>
          </p:cNvSpPr>
          <p:nvPr>
            <p:ph type="title"/>
          </p:nvPr>
        </p:nvSpPr>
        <p:spPr>
          <a:xfrm>
            <a:off x="7239000" y="1063752"/>
            <a:ext cx="4419600" cy="1623846"/>
          </a:xfrm>
          <a:solidFill>
            <a:srgbClr val="2379B8"/>
          </a:solidFill>
        </p:spPr>
        <p:txBody>
          <a:bodyPr lIns="274320" tIns="274320" rIns="274320" bIns="274320">
            <a:normAutofit/>
          </a:bodyPr>
          <a:lstStyle>
            <a:lvl1pPr>
              <a:defRPr>
                <a:solidFill>
                  <a:schemeClr val="bg1"/>
                </a:solidFill>
              </a:defRPr>
            </a:lvl1pPr>
          </a:lstStyle>
          <a:p>
            <a:r>
              <a:rPr lang="en-US"/>
              <a:t>Click to edit Master title style</a:t>
            </a:r>
            <a:endParaRPr lang="en-US" dirty="0"/>
          </a:p>
        </p:txBody>
      </p:sp>
      <p:sp>
        <p:nvSpPr>
          <p:cNvPr id="15" name="Content Placeholder 14">
            <a:extLst>
              <a:ext uri="{FF2B5EF4-FFF2-40B4-BE49-F238E27FC236}">
                <a16:creationId xmlns:a16="http://schemas.microsoft.com/office/drawing/2014/main" id="{73946F3F-80F3-314A-837D-B741309CAC33}"/>
              </a:ext>
            </a:extLst>
          </p:cNvPr>
          <p:cNvSpPr>
            <a:spLocks noGrp="1"/>
          </p:cNvSpPr>
          <p:nvPr>
            <p:ph sz="quarter" idx="11"/>
          </p:nvPr>
        </p:nvSpPr>
        <p:spPr>
          <a:xfrm>
            <a:off x="7239000" y="2687598"/>
            <a:ext cx="4419600" cy="3408402"/>
          </a:xfrm>
          <a:solidFill>
            <a:srgbClr val="2379B8"/>
          </a:solidFill>
        </p:spPr>
        <p:txBody>
          <a:bodyPr lIns="274320" tIns="274320" rIns="274320" bIns="27432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230A251B-2A41-104B-9401-F17B6AA00C20}"/>
              </a:ext>
              <a:ext uri="{C183D7F6-B498-43B3-948B-1728B52AA6E4}">
                <adec:decorative xmlns:adec="http://schemas.microsoft.com/office/drawing/2017/decorative" val="1"/>
              </a:ext>
            </a:extLst>
          </p:cNvPr>
          <p:cNvSpPr/>
          <p:nvPr userDrawn="1"/>
        </p:nvSpPr>
        <p:spPr>
          <a:xfrm>
            <a:off x="0" y="0"/>
            <a:ext cx="12192000" cy="533400"/>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pic>
        <p:nvPicPr>
          <p:cNvPr id="9" name="Picture 8">
            <a:extLst>
              <a:ext uri="{FF2B5EF4-FFF2-40B4-BE49-F238E27FC236}">
                <a16:creationId xmlns:a16="http://schemas.microsoft.com/office/drawing/2014/main" id="{046E39A2-8B77-2F47-BE22-02370FF9584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0710523" cy="530352"/>
          </a:xfrm>
          <a:prstGeom prst="rect">
            <a:avLst/>
          </a:prstGeom>
          <a:effectLst>
            <a:outerShdw blurRad="50800" dist="38100" dir="2700000" algn="tl" rotWithShape="0">
              <a:prstClr val="black">
                <a:alpha val="40000"/>
              </a:prstClr>
            </a:outerShdw>
          </a:effectLst>
        </p:spPr>
      </p:pic>
      <p:sp>
        <p:nvSpPr>
          <p:cNvPr id="25" name="Slide Number Placeholder 24">
            <a:extLst>
              <a:ext uri="{FF2B5EF4-FFF2-40B4-BE49-F238E27FC236}">
                <a16:creationId xmlns:a16="http://schemas.microsoft.com/office/drawing/2014/main" id="{45504BDC-F496-F24D-8DF4-F36293C83EF7}"/>
              </a:ext>
            </a:extLst>
          </p:cNvPr>
          <p:cNvSpPr>
            <a:spLocks noGrp="1"/>
          </p:cNvSpPr>
          <p:nvPr>
            <p:ph type="sldNum" sz="quarter" idx="14"/>
          </p:nvPr>
        </p:nvSpPr>
        <p:spPr/>
        <p:txBody>
          <a:bodyPr/>
          <a:lstStyle/>
          <a:p>
            <a:fld id="{B6FDC2BC-9D21-CA4B-9293-99A3AD770EFC}" type="slidenum">
              <a:rPr lang="en-US" smtClean="0"/>
              <a:t>‹#›</a:t>
            </a:fld>
            <a:endParaRPr lang="en-US" dirty="0"/>
          </a:p>
        </p:txBody>
      </p:sp>
    </p:spTree>
    <p:extLst>
      <p:ext uri="{BB962C8B-B14F-4D97-AF65-F5344CB8AC3E}">
        <p14:creationId xmlns:p14="http://schemas.microsoft.com/office/powerpoint/2010/main" val="388748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nside_FeaturedContent">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0A251B-2A41-104B-9401-F17B6AA00C20}"/>
              </a:ext>
              <a:ext uri="{C183D7F6-B498-43B3-948B-1728B52AA6E4}">
                <adec:decorative xmlns:adec="http://schemas.microsoft.com/office/drawing/2017/decorative" val="1"/>
              </a:ext>
            </a:extLst>
          </p:cNvPr>
          <p:cNvSpPr/>
          <p:nvPr userDrawn="1"/>
        </p:nvSpPr>
        <p:spPr>
          <a:xfrm>
            <a:off x="533398" y="-1"/>
            <a:ext cx="5562601" cy="63245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sp>
        <p:nvSpPr>
          <p:cNvPr id="2" name="Title 1">
            <a:extLst>
              <a:ext uri="{FF2B5EF4-FFF2-40B4-BE49-F238E27FC236}">
                <a16:creationId xmlns:a16="http://schemas.microsoft.com/office/drawing/2014/main" id="{3EDBF5CF-BF4D-A843-8FAA-ECA511322415}"/>
              </a:ext>
            </a:extLst>
          </p:cNvPr>
          <p:cNvSpPr>
            <a:spLocks noGrp="1"/>
          </p:cNvSpPr>
          <p:nvPr>
            <p:ph type="title"/>
          </p:nvPr>
        </p:nvSpPr>
        <p:spPr>
          <a:xfrm>
            <a:off x="990601" y="1143000"/>
            <a:ext cx="4648200" cy="3200400"/>
          </a:xfrm>
          <a:noFill/>
        </p:spPr>
        <p:txBody>
          <a:bodyPr lIns="0" rIns="0">
            <a:noAutofit/>
          </a:bodyPr>
          <a:lstStyle>
            <a:lvl1pPr algn="ctr">
              <a:defRPr>
                <a:solidFill>
                  <a:schemeClr val="tx1"/>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046E39A2-8B77-2F47-BE22-02370FF95840}"/>
              </a:ext>
              <a:ext uri="{C183D7F6-B498-43B3-948B-1728B52AA6E4}">
                <adec:decorative xmlns:adec="http://schemas.microsoft.com/office/drawing/2017/decorative" val="1"/>
              </a:ext>
            </a:extLst>
          </p:cNvPr>
          <p:cNvPicPr>
            <a:picLocks noChangeAspect="1"/>
          </p:cNvPicPr>
          <p:nvPr userDrawn="1"/>
        </p:nvPicPr>
        <p:blipFill rotWithShape="1">
          <a:blip r:embed="rId2"/>
          <a:srcRect l="45218" r="1"/>
          <a:stretch/>
        </p:blipFill>
        <p:spPr>
          <a:xfrm>
            <a:off x="1" y="0"/>
            <a:ext cx="5867400" cy="530352"/>
          </a:xfrm>
          <a:prstGeom prst="rect">
            <a:avLst/>
          </a:prstGeom>
          <a:effectLst>
            <a:outerShdw blurRad="50800" dist="38100" dir="2700000" algn="tl" rotWithShape="0">
              <a:prstClr val="black">
                <a:alpha val="40000"/>
              </a:prstClr>
            </a:outerShdw>
          </a:effectLst>
        </p:spPr>
      </p:pic>
      <p:sp>
        <p:nvSpPr>
          <p:cNvPr id="13" name="Content Placeholder 12">
            <a:extLst>
              <a:ext uri="{FF2B5EF4-FFF2-40B4-BE49-F238E27FC236}">
                <a16:creationId xmlns:a16="http://schemas.microsoft.com/office/drawing/2014/main" id="{DA2C78A7-11D4-4243-AE14-F8E201E01793}"/>
              </a:ext>
            </a:extLst>
          </p:cNvPr>
          <p:cNvSpPr>
            <a:spLocks noGrp="1"/>
          </p:cNvSpPr>
          <p:nvPr>
            <p:ph sz="quarter" idx="10"/>
          </p:nvPr>
        </p:nvSpPr>
        <p:spPr>
          <a:xfrm>
            <a:off x="990601" y="4463605"/>
            <a:ext cx="4648200" cy="861774"/>
          </a:xfrm>
        </p:spPr>
        <p:txBody>
          <a:bodyPr wrap="square" lIns="0" tIns="0" rIns="0" bIns="0">
            <a:spAutoFit/>
          </a:bodyPr>
          <a:lstStyle>
            <a:lvl1pPr marL="0" indent="0" algn="ctr">
              <a:buNone/>
              <a:defRPr sz="280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15" name="Content Placeholder 14">
            <a:extLst>
              <a:ext uri="{FF2B5EF4-FFF2-40B4-BE49-F238E27FC236}">
                <a16:creationId xmlns:a16="http://schemas.microsoft.com/office/drawing/2014/main" id="{73946F3F-80F3-314A-837D-B741309CAC33}"/>
              </a:ext>
            </a:extLst>
          </p:cNvPr>
          <p:cNvSpPr>
            <a:spLocks noGrp="1"/>
          </p:cNvSpPr>
          <p:nvPr>
            <p:ph sz="quarter" idx="11"/>
          </p:nvPr>
        </p:nvSpPr>
        <p:spPr>
          <a:xfrm>
            <a:off x="6324600" y="1143000"/>
            <a:ext cx="5334000" cy="4572000"/>
          </a:xfrm>
        </p:spPr>
        <p:txBody>
          <a:bodyPr lIns="0" tIns="0" rIns="0" bIns="0"/>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22">
            <a:extLst>
              <a:ext uri="{FF2B5EF4-FFF2-40B4-BE49-F238E27FC236}">
                <a16:creationId xmlns:a16="http://schemas.microsoft.com/office/drawing/2014/main" id="{BB9BF470-3D25-F940-8F08-0B504309B178}"/>
              </a:ext>
            </a:extLst>
          </p:cNvPr>
          <p:cNvSpPr>
            <a:spLocks noGrp="1"/>
          </p:cNvSpPr>
          <p:nvPr>
            <p:ph sz="quarter" idx="13"/>
          </p:nvPr>
        </p:nvSpPr>
        <p:spPr>
          <a:xfrm>
            <a:off x="6324600" y="5797826"/>
            <a:ext cx="5334000" cy="369332"/>
          </a:xfrm>
        </p:spPr>
        <p:txBody>
          <a:bodyPr wrap="square" lIns="0" tIns="0" rIns="0" bIns="0">
            <a:spAutoFit/>
          </a:bodyPr>
          <a:lstStyle>
            <a:lvl1pPr marL="0" indent="0">
              <a:buNone/>
              <a:defRPr sz="2400">
                <a:solidFill>
                  <a:schemeClr val="bg2">
                    <a:lumMod val="60000"/>
                    <a:lumOff val="40000"/>
                  </a:schemeClr>
                </a:solidFill>
              </a:defRPr>
            </a:lvl1pPr>
            <a:lvl2pPr marL="228600" indent="0">
              <a:buNone/>
              <a:defRPr>
                <a:solidFill>
                  <a:schemeClr val="accent3">
                    <a:lumMod val="75000"/>
                  </a:schemeClr>
                </a:solidFill>
              </a:defRPr>
            </a:lvl2pPr>
            <a:lvl3pPr marL="457200" indent="0">
              <a:buNone/>
              <a:defRPr>
                <a:solidFill>
                  <a:schemeClr val="accent3">
                    <a:lumMod val="75000"/>
                  </a:schemeClr>
                </a:solidFill>
              </a:defRPr>
            </a:lvl3pPr>
            <a:lvl4pPr marL="685800" indent="0">
              <a:buNone/>
              <a:defRPr>
                <a:solidFill>
                  <a:schemeClr val="accent3">
                    <a:lumMod val="75000"/>
                  </a:schemeClr>
                </a:solidFill>
              </a:defRPr>
            </a:lvl4pPr>
            <a:lvl5pPr marL="914400" indent="0">
              <a:buNone/>
              <a:defRPr>
                <a:solidFill>
                  <a:schemeClr val="accent3">
                    <a:lumMod val="75000"/>
                  </a:schemeClr>
                </a:solidFill>
              </a:defRPr>
            </a:lvl5pPr>
          </a:lstStyle>
          <a:p>
            <a:pPr lvl="0"/>
            <a:r>
              <a:rPr lang="en-US"/>
              <a:t>Click to edit Master text styles</a:t>
            </a:r>
          </a:p>
        </p:txBody>
      </p:sp>
      <p:sp>
        <p:nvSpPr>
          <p:cNvPr id="25" name="Slide Number Placeholder 24">
            <a:extLst>
              <a:ext uri="{FF2B5EF4-FFF2-40B4-BE49-F238E27FC236}">
                <a16:creationId xmlns:a16="http://schemas.microsoft.com/office/drawing/2014/main" id="{45504BDC-F496-F24D-8DF4-F36293C83EF7}"/>
              </a:ext>
            </a:extLst>
          </p:cNvPr>
          <p:cNvSpPr>
            <a:spLocks noGrp="1"/>
          </p:cNvSpPr>
          <p:nvPr>
            <p:ph type="sldNum" sz="quarter" idx="14"/>
          </p:nvPr>
        </p:nvSpPr>
        <p:spPr/>
        <p:txBody>
          <a:bodyPr/>
          <a:lstStyle>
            <a:lvl1pPr>
              <a:defRPr>
                <a:solidFill>
                  <a:schemeClr val="bg1"/>
                </a:solidFill>
              </a:defRPr>
            </a:lvl1pPr>
          </a:lstStyle>
          <a:p>
            <a:fld id="{B6FDC2BC-9D21-CA4B-9293-99A3AD770EFC}" type="slidenum">
              <a:rPr lang="en-US" smtClean="0"/>
              <a:pPr/>
              <a:t>‹#›</a:t>
            </a:fld>
            <a:endParaRPr lang="en-US" dirty="0"/>
          </a:p>
        </p:txBody>
      </p:sp>
    </p:spTree>
    <p:extLst>
      <p:ext uri="{BB962C8B-B14F-4D97-AF65-F5344CB8AC3E}">
        <p14:creationId xmlns:p14="http://schemas.microsoft.com/office/powerpoint/2010/main" val="2116887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0" y="1676400"/>
            <a:ext cx="11125200" cy="4648199"/>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3">
            <a:extLst>
              <a:ext uri="{FF2B5EF4-FFF2-40B4-BE49-F238E27FC236}">
                <a16:creationId xmlns:a16="http://schemas.microsoft.com/office/drawing/2014/main" id="{9CD558A3-5780-2041-9181-C06AF9776660}"/>
              </a:ext>
            </a:extLst>
          </p:cNvPr>
          <p:cNvSpPr>
            <a:spLocks noGrp="1"/>
          </p:cNvSpPr>
          <p:nvPr>
            <p:ph type="title"/>
          </p:nvPr>
        </p:nvSpPr>
        <p:spPr>
          <a:xfrm>
            <a:off x="0" y="533401"/>
            <a:ext cx="12192000" cy="914400"/>
          </a:xfrm>
          <a:prstGeom prst="rect">
            <a:avLst/>
          </a:prstGeom>
        </p:spPr>
        <p:txBody>
          <a:bodyPr vert="horz" lIns="548640" tIns="0" rIns="548640" bIns="0" rtlCol="0" anchor="ctr">
            <a:normAutofit/>
          </a:body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124C2941-FB60-B243-B458-C1E9CDB8CDAE}"/>
              </a:ext>
            </a:extLst>
          </p:cNvPr>
          <p:cNvSpPr>
            <a:spLocks noGrp="1"/>
          </p:cNvSpPr>
          <p:nvPr>
            <p:ph type="sldNum" sz="quarter" idx="4"/>
          </p:nvPr>
        </p:nvSpPr>
        <p:spPr>
          <a:xfrm>
            <a:off x="533400" y="6477001"/>
            <a:ext cx="381000" cy="228600"/>
          </a:xfrm>
          <a:prstGeom prst="rect">
            <a:avLst/>
          </a:prstGeom>
        </p:spPr>
        <p:txBody>
          <a:bodyPr vert="horz" lIns="0" tIns="0" rIns="0" bIns="0" rtlCol="0" anchor="t" anchorCtr="0"/>
          <a:lstStyle>
            <a:lvl1pPr algn="l">
              <a:defRPr sz="1000">
                <a:solidFill>
                  <a:schemeClr val="tx1"/>
                </a:solidFill>
              </a:defRPr>
            </a:lvl1pPr>
          </a:lstStyle>
          <a:p>
            <a:fld id="{B6FDC2BC-9D21-CA4B-9293-99A3AD770EFC}" type="slidenum">
              <a:rPr lang="en-US" smtClean="0"/>
              <a:pPr/>
              <a:t>‹#›</a:t>
            </a:fld>
            <a:endParaRPr lang="en-US" dirty="0"/>
          </a:p>
        </p:txBody>
      </p:sp>
    </p:spTree>
    <p:extLst>
      <p:ext uri="{BB962C8B-B14F-4D97-AF65-F5344CB8AC3E}">
        <p14:creationId xmlns:p14="http://schemas.microsoft.com/office/powerpoint/2010/main" val="3424938679"/>
      </p:ext>
    </p:extLst>
  </p:cSld>
  <p:clrMap bg1="lt1" tx1="dk1" bg2="lt2" tx2="dk2" accent1="accent1" accent2="accent2" accent3="accent3" accent4="accent4" accent5="accent5" accent6="accent6" hlink="hlink" folHlink="folHlink"/>
  <p:sldLayoutIdLst>
    <p:sldLayoutId id="2147483961" r:id="rId1"/>
    <p:sldLayoutId id="2147484032" r:id="rId2"/>
    <p:sldLayoutId id="2147484025" r:id="rId3"/>
    <p:sldLayoutId id="2147484026" r:id="rId4"/>
    <p:sldLayoutId id="2147484023" r:id="rId5"/>
    <p:sldLayoutId id="2147484024" r:id="rId6"/>
    <p:sldLayoutId id="2147484033" r:id="rId7"/>
    <p:sldLayoutId id="2147484028" r:id="rId8"/>
    <p:sldLayoutId id="2147484029" r:id="rId9"/>
    <p:sldLayoutId id="2147484030" r:id="rId10"/>
    <p:sldLayoutId id="2147484031" r:id="rId11"/>
  </p:sldLayoutIdLst>
  <p:hf hdr="0" dt="0"/>
  <p:txStyles>
    <p:titleStyle>
      <a:lvl1pPr algn="l" defTabSz="914400" rtl="0" eaLnBrk="1" latinLnBrk="0" hangingPunct="1">
        <a:lnSpc>
          <a:spcPct val="90000"/>
        </a:lnSpc>
        <a:spcBef>
          <a:spcPct val="0"/>
        </a:spcBef>
        <a:buNone/>
        <a:defRPr lang="en-US" sz="4000" b="0" kern="1200" cap="none" spc="0" baseline="0" dirty="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Clr>
          <a:schemeClr val="bg2">
            <a:lumMod val="75000"/>
          </a:schemeClr>
        </a:buClr>
        <a:buSzPct val="100000"/>
        <a:buFont typeface="Wingdings" pitchFamily="2" charset="2"/>
        <a:buChar char="§"/>
        <a:defRPr lang="en-US" sz="2800" kern="1200" dirty="0">
          <a:solidFill>
            <a:schemeClr val="tx1"/>
          </a:solidFill>
          <a:latin typeface="+mn-lt"/>
          <a:ea typeface="+mn-ea"/>
          <a:cs typeface="+mn-cs"/>
        </a:defRPr>
      </a:lvl1pPr>
      <a:lvl2pPr marL="457200" indent="-228600" algn="l" defTabSz="914400" rtl="0" eaLnBrk="1" latinLnBrk="0" hangingPunct="1">
        <a:lnSpc>
          <a:spcPct val="100000"/>
        </a:lnSpc>
        <a:spcBef>
          <a:spcPts val="600"/>
        </a:spcBef>
        <a:spcAft>
          <a:spcPts val="600"/>
        </a:spcAft>
        <a:buClr>
          <a:schemeClr val="tx2"/>
        </a:buClr>
        <a:buFont typeface="Wingdings" pitchFamily="2" charset="2"/>
        <a:buChar char="§"/>
        <a:defRPr sz="2400" kern="1200">
          <a:solidFill>
            <a:schemeClr val="tx1"/>
          </a:solidFill>
          <a:latin typeface="+mn-lt"/>
          <a:ea typeface="+mn-ea"/>
          <a:cs typeface="+mn-cs"/>
        </a:defRPr>
      </a:lvl2pPr>
      <a:lvl3pPr marL="6858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spcAft>
          <a:spcPts val="600"/>
        </a:spcAft>
        <a:buClr>
          <a:schemeClr val="tx2"/>
        </a:buClr>
        <a:buFont typeface="Wingdings" pitchFamily="2" charset="2"/>
        <a:buChar char="§"/>
        <a:defRPr sz="1600" kern="1200">
          <a:solidFill>
            <a:schemeClr val="tx1"/>
          </a:solidFill>
          <a:latin typeface="+mn-lt"/>
          <a:ea typeface="+mn-ea"/>
          <a:cs typeface="+mn-cs"/>
        </a:defRPr>
      </a:lvl4pPr>
      <a:lvl5pPr marL="11430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guide id="7" orient="horz" pos="1056" userDrawn="1">
          <p15:clr>
            <a:srgbClr val="F26B43"/>
          </p15:clr>
        </p15:guide>
        <p15:guide id="8" orient="horz" pos="1584" userDrawn="1">
          <p15:clr>
            <a:srgbClr val="F26B43"/>
          </p15:clr>
        </p15:guide>
        <p15:guide id="9" orient="horz" pos="3600" userDrawn="1">
          <p15:clr>
            <a:srgbClr val="F26B43"/>
          </p15:clr>
        </p15:guide>
        <p15:guide id="10" pos="3984" userDrawn="1">
          <p15:clr>
            <a:srgbClr val="F26B43"/>
          </p15:clr>
        </p15:guide>
        <p15:guide id="11" pos="3696" userDrawn="1">
          <p15:clr>
            <a:srgbClr val="F26B43"/>
          </p15:clr>
        </p15:guide>
        <p15:guide id="12" pos="2016" userDrawn="1">
          <p15:clr>
            <a:srgbClr val="F26B43"/>
          </p15:clr>
        </p15:guide>
        <p15:guide id="13" pos="5664" userDrawn="1">
          <p15:clr>
            <a:srgbClr val="F26B43"/>
          </p15:clr>
        </p15:guide>
        <p15:guide id="14" orient="horz" pos="3648" userDrawn="1">
          <p15:clr>
            <a:srgbClr val="F26B43"/>
          </p15:clr>
        </p15:guide>
        <p15:guide id="15" pos="6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twitter.com/SupportEduc"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getsupported.net/" TargetMode="External"/><Relationship Id="rId4" Type="http://schemas.openxmlformats.org/officeDocument/2006/relationships/hyperlink" Target="https://www.facebook.com/GetSupportEd.ne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https://twitter.com/meghangsmith"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0.jpg"/><Relationship Id="rId4" Type="http://schemas.openxmlformats.org/officeDocument/2006/relationships/hyperlink" Target="http://www.getsupported.ne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hyperlink" Target="https://studylib.ne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hyperlink" Target="https://mrspark.org/fre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en.childrenslibrary.org/" TargetMode="External"/><Relationship Id="rId7"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www.uniteforliteracy.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hyperlink" Target="https://www.cast.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3" Type="http://schemas.openxmlformats.org/officeDocument/2006/relationships/hyperlink" Target="https://twitter.com/SupportEduc" TargetMode="External"/><Relationship Id="rId2" Type="http://schemas.openxmlformats.org/officeDocument/2006/relationships/notesSlide" Target="../notesSlides/notesSlide53.xml"/><Relationship Id="rId1" Type="http://schemas.openxmlformats.org/officeDocument/2006/relationships/slideLayout" Target="../slideLayouts/slideLayout11.xml"/><Relationship Id="rId5" Type="http://schemas.openxmlformats.org/officeDocument/2006/relationships/hyperlink" Target="http://www.getsupported.net/" TargetMode="External"/><Relationship Id="rId4" Type="http://schemas.openxmlformats.org/officeDocument/2006/relationships/hyperlink" Target="https://www.facebook.com/GetSupportEd.ne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padlet.com/diane30/tonxppo2wa0pi88s"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hyperlink" Target="https://getsupported.net/distancelearning/"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BA73-6B87-D448-8C9D-3337C4859B37}"/>
              </a:ext>
            </a:extLst>
          </p:cNvPr>
          <p:cNvSpPr>
            <a:spLocks noGrp="1"/>
          </p:cNvSpPr>
          <p:nvPr>
            <p:ph type="ctrTitle"/>
          </p:nvPr>
        </p:nvSpPr>
        <p:spPr>
          <a:xfrm>
            <a:off x="2493380" y="3052477"/>
            <a:ext cx="9165220" cy="2433923"/>
          </a:xfrm>
        </p:spPr>
        <p:txBody>
          <a:bodyPr/>
          <a:lstStyle/>
          <a:p>
            <a:r>
              <a:rPr lang="en-US" dirty="0"/>
              <a:t>Scaffolding for ELLs in Distance Learning </a:t>
            </a:r>
            <a:br>
              <a:rPr lang="en-US" dirty="0"/>
            </a:br>
            <a:r>
              <a:rPr lang="en-US" dirty="0"/>
              <a:t>or Hybrid Settings</a:t>
            </a:r>
          </a:p>
        </p:txBody>
      </p:sp>
      <p:sp>
        <p:nvSpPr>
          <p:cNvPr id="3" name="Content Placeholder 2">
            <a:extLst>
              <a:ext uri="{FF2B5EF4-FFF2-40B4-BE49-F238E27FC236}">
                <a16:creationId xmlns:a16="http://schemas.microsoft.com/office/drawing/2014/main" id="{89DCF68A-D710-B045-80F8-322FE15BB796}"/>
              </a:ext>
            </a:extLst>
          </p:cNvPr>
          <p:cNvSpPr>
            <a:spLocks noGrp="1"/>
          </p:cNvSpPr>
          <p:nvPr>
            <p:ph sz="quarter" idx="10"/>
          </p:nvPr>
        </p:nvSpPr>
        <p:spPr>
          <a:xfrm>
            <a:off x="2493963" y="5730766"/>
            <a:ext cx="7335837" cy="738664"/>
          </a:xfrm>
        </p:spPr>
        <p:txBody>
          <a:bodyPr/>
          <a:lstStyle/>
          <a:p>
            <a:r>
              <a:rPr lang="en-US" dirty="0"/>
              <a:t>Meghan Gregoire-Smith, M.A. •  April 2021</a:t>
            </a:r>
          </a:p>
          <a:p>
            <a:r>
              <a:rPr lang="en-US" sz="1400" dirty="0"/>
              <a:t>Twitter: </a:t>
            </a:r>
            <a:r>
              <a:rPr lang="en-US" sz="1400" dirty="0">
                <a:hlinkClick r:id="rId3">
                  <a:extLst>
                    <a:ext uri="{A12FA001-AC4F-418D-AE19-62706E023703}">
                      <ahyp:hlinkClr xmlns:ahyp="http://schemas.microsoft.com/office/drawing/2018/hyperlinkcolor" val="tx"/>
                    </a:ext>
                  </a:extLst>
                </a:hlinkClick>
              </a:rPr>
              <a:t>@SupportEduc</a:t>
            </a:r>
            <a:r>
              <a:rPr lang="en-US" sz="1400" dirty="0"/>
              <a:t>  •  Facebook: </a:t>
            </a:r>
            <a:r>
              <a:rPr lang="en-US" sz="1400" dirty="0">
                <a:hlinkClick r:id="rId4">
                  <a:extLst>
                    <a:ext uri="{A12FA001-AC4F-418D-AE19-62706E023703}">
                      <ahyp:hlinkClr xmlns:ahyp="http://schemas.microsoft.com/office/drawing/2018/hyperlinkcolor" val="tx"/>
                    </a:ext>
                  </a:extLst>
                </a:hlinkClick>
              </a:rPr>
              <a:t>bit.ly/FBSupportEd</a:t>
            </a:r>
            <a:r>
              <a:rPr lang="en-US" sz="1400" dirty="0"/>
              <a:t>  •  </a:t>
            </a:r>
            <a:r>
              <a:rPr lang="en-US" sz="1400" dirty="0">
                <a:hlinkClick r:id="rId5">
                  <a:extLst>
                    <a:ext uri="{A12FA001-AC4F-418D-AE19-62706E023703}">
                      <ahyp:hlinkClr xmlns:ahyp="http://schemas.microsoft.com/office/drawing/2018/hyperlinkcolor" val="tx"/>
                    </a:ext>
                  </a:extLst>
                </a:hlinkClick>
              </a:rPr>
              <a:t>www.GetSupportEd.net</a:t>
            </a:r>
            <a:endParaRPr lang="en-US" sz="1400" dirty="0"/>
          </a:p>
        </p:txBody>
      </p:sp>
    </p:spTree>
    <p:extLst>
      <p:ext uri="{BB962C8B-B14F-4D97-AF65-F5344CB8AC3E}">
        <p14:creationId xmlns:p14="http://schemas.microsoft.com/office/powerpoint/2010/main" val="1187860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oup of four smiling middle school students with backpacks sitting on outdoor steps">
            <a:extLst>
              <a:ext uri="{FF2B5EF4-FFF2-40B4-BE49-F238E27FC236}">
                <a16:creationId xmlns:a16="http://schemas.microsoft.com/office/drawing/2014/main" id="{CAD84035-A5E5-154A-BC15-527F92EBA2D9}"/>
              </a:ext>
            </a:extLst>
          </p:cNvPr>
          <p:cNvPicPr>
            <a:picLocks noChangeAspect="1"/>
          </p:cNvPicPr>
          <p:nvPr/>
        </p:nvPicPr>
        <p:blipFill rotWithShape="1">
          <a:blip r:embed="rId3"/>
          <a:srcRect t="-1" b="22397"/>
          <a:stretch/>
        </p:blipFill>
        <p:spPr>
          <a:xfrm>
            <a:off x="0" y="550333"/>
            <a:ext cx="12192000" cy="6307667"/>
          </a:xfrm>
          <a:prstGeom prst="rect">
            <a:avLst/>
          </a:prstGeom>
        </p:spPr>
      </p:pic>
      <p:sp>
        <p:nvSpPr>
          <p:cNvPr id="8" name="Title 7">
            <a:extLst>
              <a:ext uri="{FF2B5EF4-FFF2-40B4-BE49-F238E27FC236}">
                <a16:creationId xmlns:a16="http://schemas.microsoft.com/office/drawing/2014/main" id="{10CEE73B-B25E-9245-920A-9F618AEAE125}"/>
              </a:ext>
            </a:extLst>
          </p:cNvPr>
          <p:cNvSpPr>
            <a:spLocks noGrp="1"/>
          </p:cNvSpPr>
          <p:nvPr>
            <p:ph type="title"/>
          </p:nvPr>
        </p:nvSpPr>
        <p:spPr>
          <a:xfrm>
            <a:off x="533400" y="4267200"/>
            <a:ext cx="8458200" cy="1524000"/>
          </a:xfrm>
        </p:spPr>
        <p:txBody>
          <a:bodyPr>
            <a:noAutofit/>
          </a:bodyPr>
          <a:lstStyle/>
          <a:p>
            <a:r>
              <a:rPr lang="en-US" dirty="0"/>
              <a:t>Challenges and Opportunities for ELLs During Distance or Hybrid</a:t>
            </a:r>
          </a:p>
        </p:txBody>
      </p:sp>
      <p:sp>
        <p:nvSpPr>
          <p:cNvPr id="7" name="Slide Number Placeholder 6">
            <a:extLst>
              <a:ext uri="{FF2B5EF4-FFF2-40B4-BE49-F238E27FC236}">
                <a16:creationId xmlns:a16="http://schemas.microsoft.com/office/drawing/2014/main" id="{F08C710A-634E-4D4F-9DB6-0D4E289144A5}"/>
              </a:ext>
            </a:extLst>
          </p:cNvPr>
          <p:cNvSpPr>
            <a:spLocks noGrp="1"/>
          </p:cNvSpPr>
          <p:nvPr>
            <p:ph type="sldNum" sz="quarter" idx="14"/>
          </p:nvPr>
        </p:nvSpPr>
        <p:spPr/>
        <p:txBody>
          <a:bodyPr/>
          <a:lstStyle/>
          <a:p>
            <a:fld id="{B6FDC2BC-9D21-CA4B-9293-99A3AD770EFC}" type="slidenum">
              <a:rPr lang="en-US" smtClean="0">
                <a:solidFill>
                  <a:schemeClr val="bg1"/>
                </a:solidFill>
              </a:rPr>
              <a:t>10</a:t>
            </a:fld>
            <a:endParaRPr lang="en-US" dirty="0">
              <a:solidFill>
                <a:schemeClr val="bg1"/>
              </a:solidFill>
            </a:endParaRPr>
          </a:p>
        </p:txBody>
      </p:sp>
    </p:spTree>
    <p:extLst>
      <p:ext uri="{BB962C8B-B14F-4D97-AF65-F5344CB8AC3E}">
        <p14:creationId xmlns:p14="http://schemas.microsoft.com/office/powerpoint/2010/main" val="576001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75E27A-5CF9-714A-A672-F08776F4E9AE}"/>
              </a:ext>
            </a:extLst>
          </p:cNvPr>
          <p:cNvSpPr>
            <a:spLocks noGrp="1"/>
          </p:cNvSpPr>
          <p:nvPr>
            <p:ph type="title"/>
          </p:nvPr>
        </p:nvSpPr>
        <p:spPr>
          <a:xfrm>
            <a:off x="990600" y="547036"/>
            <a:ext cx="4648200" cy="3200400"/>
          </a:xfrm>
        </p:spPr>
        <p:txBody>
          <a:bodyPr anchor="ctr">
            <a:normAutofit/>
          </a:bodyPr>
          <a:lstStyle/>
          <a:p>
            <a:r>
              <a:rPr lang="en-US" dirty="0"/>
              <a:t>Stop and Think: </a:t>
            </a:r>
            <a:r>
              <a:rPr lang="en-US" b="1" dirty="0"/>
              <a:t>Challenges and Opportunities</a:t>
            </a:r>
          </a:p>
        </p:txBody>
      </p:sp>
      <p:pic>
        <p:nvPicPr>
          <p:cNvPr id="13" name="Picture 12" descr="Lightbulb in circle icon indicating stop and think">
            <a:extLst>
              <a:ext uri="{FF2B5EF4-FFF2-40B4-BE49-F238E27FC236}">
                <a16:creationId xmlns:a16="http://schemas.microsoft.com/office/drawing/2014/main" id="{7F06E3E0-23BB-8643-A968-B0A78A084775}"/>
              </a:ext>
            </a:extLst>
          </p:cNvPr>
          <p:cNvPicPr>
            <a:picLocks noChangeAspect="1"/>
          </p:cNvPicPr>
          <p:nvPr/>
        </p:nvPicPr>
        <p:blipFill>
          <a:blip r:embed="rId3"/>
          <a:stretch>
            <a:fillRect/>
          </a:stretch>
        </p:blipFill>
        <p:spPr>
          <a:xfrm>
            <a:off x="2057400" y="3429000"/>
            <a:ext cx="3441834" cy="2216205"/>
          </a:xfrm>
          <a:prstGeom prst="rect">
            <a:avLst/>
          </a:prstGeom>
        </p:spPr>
      </p:pic>
      <p:sp>
        <p:nvSpPr>
          <p:cNvPr id="8" name="Content Placeholder 7">
            <a:extLst>
              <a:ext uri="{FF2B5EF4-FFF2-40B4-BE49-F238E27FC236}">
                <a16:creationId xmlns:a16="http://schemas.microsoft.com/office/drawing/2014/main" id="{B64E7349-2A89-3344-ACB1-A5BDD08F7419}"/>
              </a:ext>
            </a:extLst>
          </p:cNvPr>
          <p:cNvSpPr>
            <a:spLocks noGrp="1"/>
          </p:cNvSpPr>
          <p:nvPr>
            <p:ph sz="quarter" idx="11"/>
          </p:nvPr>
        </p:nvSpPr>
        <p:spPr>
          <a:xfrm>
            <a:off x="6324600" y="1143000"/>
            <a:ext cx="5334000" cy="4572000"/>
          </a:xfrm>
        </p:spPr>
        <p:txBody>
          <a:bodyPr>
            <a:normAutofit/>
          </a:bodyPr>
          <a:lstStyle/>
          <a:p>
            <a:r>
              <a:rPr lang="en-US" dirty="0"/>
              <a:t>What </a:t>
            </a:r>
            <a:r>
              <a:rPr lang="en-US" b="1" dirty="0"/>
              <a:t>challenges</a:t>
            </a:r>
            <a:r>
              <a:rPr lang="en-US" dirty="0"/>
              <a:t> have  ELLs faced during distance and hybrid  learning?</a:t>
            </a:r>
          </a:p>
          <a:p>
            <a:r>
              <a:rPr lang="en-US" dirty="0"/>
              <a:t>What </a:t>
            </a:r>
            <a:r>
              <a:rPr lang="en-US" b="1" dirty="0"/>
              <a:t>opportunities</a:t>
            </a:r>
            <a:r>
              <a:rPr lang="en-US" dirty="0"/>
              <a:t> exist for ELLs during distance and  hybrid learning?</a:t>
            </a:r>
          </a:p>
        </p:txBody>
      </p:sp>
      <p:sp>
        <p:nvSpPr>
          <p:cNvPr id="5" name="Slide Number Placeholder 4">
            <a:extLst>
              <a:ext uri="{FF2B5EF4-FFF2-40B4-BE49-F238E27FC236}">
                <a16:creationId xmlns:a16="http://schemas.microsoft.com/office/drawing/2014/main" id="{DA9119C8-E872-7A4D-80A1-500437C13D64}"/>
              </a:ext>
            </a:extLst>
          </p:cNvPr>
          <p:cNvSpPr>
            <a:spLocks noGrp="1"/>
          </p:cNvSpPr>
          <p:nvPr>
            <p:ph type="sldNum" sz="quarter" idx="14"/>
          </p:nvPr>
        </p:nvSpPr>
        <p:spPr>
          <a:xfrm>
            <a:off x="533400" y="6477001"/>
            <a:ext cx="381000" cy="228600"/>
          </a:xfrm>
        </p:spPr>
        <p:txBody>
          <a:bodyPr anchor="t">
            <a:normAutofit/>
          </a:bodyPr>
          <a:lstStyle/>
          <a:p>
            <a:pPr>
              <a:spcAft>
                <a:spcPts val="600"/>
              </a:spcAft>
            </a:pPr>
            <a:fld id="{B6FDC2BC-9D21-CA4B-9293-99A3AD770EFC}" type="slidenum">
              <a:rPr lang="en-US" smtClean="0"/>
              <a:pPr>
                <a:spcAft>
                  <a:spcPts val="600"/>
                </a:spcAft>
              </a:pPr>
              <a:t>11</a:t>
            </a:fld>
            <a:endParaRPr lang="en-US" dirty="0"/>
          </a:p>
        </p:txBody>
      </p:sp>
    </p:spTree>
    <p:extLst>
      <p:ext uri="{BB962C8B-B14F-4D97-AF65-F5344CB8AC3E}">
        <p14:creationId xmlns:p14="http://schemas.microsoft.com/office/powerpoint/2010/main" val="959367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5F9B-4FAD-4C45-93A7-A14415057EE2}"/>
              </a:ext>
            </a:extLst>
          </p:cNvPr>
          <p:cNvSpPr>
            <a:spLocks noGrp="1"/>
          </p:cNvSpPr>
          <p:nvPr>
            <p:ph type="title"/>
          </p:nvPr>
        </p:nvSpPr>
        <p:spPr/>
        <p:txBody>
          <a:bodyPr/>
          <a:lstStyle/>
          <a:p>
            <a:r>
              <a:rPr lang="en-US" dirty="0"/>
              <a:t>Selected Challenges</a:t>
            </a:r>
          </a:p>
        </p:txBody>
      </p:sp>
      <p:sp>
        <p:nvSpPr>
          <p:cNvPr id="4" name="Content Placeholder 3">
            <a:extLst>
              <a:ext uri="{FF2B5EF4-FFF2-40B4-BE49-F238E27FC236}">
                <a16:creationId xmlns:a16="http://schemas.microsoft.com/office/drawing/2014/main" id="{94B7CA23-8D6B-BB46-BF84-CD8CD94D52E8}"/>
              </a:ext>
            </a:extLst>
          </p:cNvPr>
          <p:cNvSpPr>
            <a:spLocks noGrp="1"/>
          </p:cNvSpPr>
          <p:nvPr>
            <p:ph sz="quarter" idx="11"/>
          </p:nvPr>
        </p:nvSpPr>
        <p:spPr>
          <a:xfrm>
            <a:off x="533400" y="1676399"/>
            <a:ext cx="6934200" cy="4648199"/>
          </a:xfrm>
        </p:spPr>
        <p:txBody>
          <a:bodyPr>
            <a:normAutofit/>
          </a:bodyPr>
          <a:lstStyle/>
          <a:p>
            <a:r>
              <a:rPr lang="en-US" dirty="0"/>
              <a:t>Inequity around technology </a:t>
            </a:r>
          </a:p>
          <a:p>
            <a:r>
              <a:rPr lang="en-US" dirty="0"/>
              <a:t>Privacy concerns</a:t>
            </a:r>
          </a:p>
          <a:p>
            <a:r>
              <a:rPr lang="en-US" dirty="0"/>
              <a:t>Pressure on families</a:t>
            </a:r>
          </a:p>
          <a:p>
            <a:r>
              <a:rPr lang="en-US" dirty="0"/>
              <a:t>Trauma</a:t>
            </a:r>
          </a:p>
          <a:p>
            <a:r>
              <a:rPr lang="en-US" dirty="0"/>
              <a:t>Stress on educators</a:t>
            </a:r>
          </a:p>
          <a:p>
            <a:r>
              <a:rPr lang="en-US" dirty="0"/>
              <a:t>Shifts in models and routines</a:t>
            </a:r>
          </a:p>
          <a:p>
            <a:r>
              <a:rPr lang="en-US" dirty="0"/>
              <a:t>Insufficient opportunities for language use</a:t>
            </a:r>
          </a:p>
          <a:p>
            <a:r>
              <a:rPr lang="en-US" dirty="0"/>
              <a:t>Lack of scaffolding for content instruction </a:t>
            </a:r>
          </a:p>
        </p:txBody>
      </p:sp>
      <p:pic>
        <p:nvPicPr>
          <p:cNvPr id="9" name="Google Shape;274;p12" descr="person looking thoughtful in front of a window">
            <a:extLst>
              <a:ext uri="{FF2B5EF4-FFF2-40B4-BE49-F238E27FC236}">
                <a16:creationId xmlns:a16="http://schemas.microsoft.com/office/drawing/2014/main" id="{5F9E7F40-9AAA-0047-9E47-C99B8AF6390A}"/>
              </a:ext>
            </a:extLst>
          </p:cNvPr>
          <p:cNvPicPr preferRelativeResize="0"/>
          <p:nvPr/>
        </p:nvPicPr>
        <p:blipFill rotWithShape="1">
          <a:blip r:embed="rId3">
            <a:alphaModFix/>
          </a:blip>
          <a:srcRect l="30279" r="4766" b="1"/>
          <a:stretch/>
        </p:blipFill>
        <p:spPr>
          <a:xfrm>
            <a:off x="7631432" y="1676401"/>
            <a:ext cx="4027168" cy="4650038"/>
          </a:xfrm>
          <a:prstGeom prst="rect">
            <a:avLst/>
          </a:prstGeom>
          <a:noFill/>
          <a:ln>
            <a:noFill/>
          </a:ln>
        </p:spPr>
      </p:pic>
      <p:sp>
        <p:nvSpPr>
          <p:cNvPr id="7" name="Slide Number Placeholder 6">
            <a:extLst>
              <a:ext uri="{FF2B5EF4-FFF2-40B4-BE49-F238E27FC236}">
                <a16:creationId xmlns:a16="http://schemas.microsoft.com/office/drawing/2014/main" id="{E78E1DE4-3E45-7344-8056-579A18A2E732}"/>
              </a:ext>
            </a:extLst>
          </p:cNvPr>
          <p:cNvSpPr>
            <a:spLocks noGrp="1"/>
          </p:cNvSpPr>
          <p:nvPr>
            <p:ph type="sldNum" sz="quarter" idx="14"/>
          </p:nvPr>
        </p:nvSpPr>
        <p:spPr/>
        <p:txBody>
          <a:bodyPr/>
          <a:lstStyle/>
          <a:p>
            <a:fld id="{B6FDC2BC-9D21-CA4B-9293-99A3AD770EFC}" type="slidenum">
              <a:rPr lang="en-US" smtClean="0"/>
              <a:t>12</a:t>
            </a:fld>
            <a:endParaRPr lang="en-US" dirty="0"/>
          </a:p>
        </p:txBody>
      </p:sp>
    </p:spTree>
    <p:extLst>
      <p:ext uri="{BB962C8B-B14F-4D97-AF65-F5344CB8AC3E}">
        <p14:creationId xmlns:p14="http://schemas.microsoft.com/office/powerpoint/2010/main" val="3122188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5F9B-4FAD-4C45-93A7-A14415057EE2}"/>
              </a:ext>
            </a:extLst>
          </p:cNvPr>
          <p:cNvSpPr>
            <a:spLocks noGrp="1"/>
          </p:cNvSpPr>
          <p:nvPr>
            <p:ph type="title"/>
          </p:nvPr>
        </p:nvSpPr>
        <p:spPr/>
        <p:txBody>
          <a:bodyPr/>
          <a:lstStyle/>
          <a:p>
            <a:r>
              <a:rPr lang="en-US" dirty="0"/>
              <a:t>Selected Opportunities</a:t>
            </a:r>
          </a:p>
        </p:txBody>
      </p:sp>
      <p:sp>
        <p:nvSpPr>
          <p:cNvPr id="4" name="Content Placeholder 3">
            <a:extLst>
              <a:ext uri="{FF2B5EF4-FFF2-40B4-BE49-F238E27FC236}">
                <a16:creationId xmlns:a16="http://schemas.microsoft.com/office/drawing/2014/main" id="{94B7CA23-8D6B-BB46-BF84-CD8CD94D52E8}"/>
              </a:ext>
            </a:extLst>
          </p:cNvPr>
          <p:cNvSpPr>
            <a:spLocks noGrp="1"/>
          </p:cNvSpPr>
          <p:nvPr>
            <p:ph sz="quarter" idx="11"/>
          </p:nvPr>
        </p:nvSpPr>
        <p:spPr>
          <a:xfrm>
            <a:off x="533400" y="1676399"/>
            <a:ext cx="6934200" cy="4648199"/>
          </a:xfrm>
        </p:spPr>
        <p:txBody>
          <a:bodyPr>
            <a:normAutofit/>
          </a:bodyPr>
          <a:lstStyle/>
          <a:p>
            <a:r>
              <a:rPr lang="en-US" dirty="0"/>
              <a:t>Valuable time with families</a:t>
            </a:r>
          </a:p>
          <a:p>
            <a:r>
              <a:rPr lang="en-US" dirty="0"/>
              <a:t>Home language use</a:t>
            </a:r>
          </a:p>
          <a:p>
            <a:r>
              <a:rPr lang="en-US" dirty="0"/>
              <a:t>Collaboration</a:t>
            </a:r>
          </a:p>
          <a:p>
            <a:r>
              <a:rPr lang="en-US" dirty="0"/>
              <a:t>Learning opportunities</a:t>
            </a:r>
          </a:p>
          <a:p>
            <a:r>
              <a:rPr lang="en-US" dirty="0"/>
              <a:t>Flexibility </a:t>
            </a:r>
          </a:p>
          <a:p>
            <a:r>
              <a:rPr lang="en-US" dirty="0"/>
              <a:t>Repetition of language</a:t>
            </a:r>
          </a:p>
        </p:txBody>
      </p:sp>
      <p:pic>
        <p:nvPicPr>
          <p:cNvPr id="6" name="Google Shape;284;p13" descr="Elementary-aged child at desk with laptop and book">
            <a:extLst>
              <a:ext uri="{FF2B5EF4-FFF2-40B4-BE49-F238E27FC236}">
                <a16:creationId xmlns:a16="http://schemas.microsoft.com/office/drawing/2014/main" id="{6A27687C-5052-334F-AA8D-0DBECB39721E}"/>
              </a:ext>
            </a:extLst>
          </p:cNvPr>
          <p:cNvPicPr preferRelativeResize="0"/>
          <p:nvPr/>
        </p:nvPicPr>
        <p:blipFill rotWithShape="1">
          <a:blip r:embed="rId3">
            <a:alphaModFix/>
          </a:blip>
          <a:srcRect l="18954" r="23454" b="1"/>
          <a:stretch/>
        </p:blipFill>
        <p:spPr>
          <a:xfrm>
            <a:off x="7620000" y="1676400"/>
            <a:ext cx="4038600" cy="4663238"/>
          </a:xfrm>
          <a:prstGeom prst="rect">
            <a:avLst/>
          </a:prstGeom>
          <a:noFill/>
          <a:ln>
            <a:noFill/>
          </a:ln>
        </p:spPr>
      </p:pic>
      <p:sp>
        <p:nvSpPr>
          <p:cNvPr id="7" name="Slide Number Placeholder 6">
            <a:extLst>
              <a:ext uri="{FF2B5EF4-FFF2-40B4-BE49-F238E27FC236}">
                <a16:creationId xmlns:a16="http://schemas.microsoft.com/office/drawing/2014/main" id="{E78E1DE4-3E45-7344-8056-579A18A2E732}"/>
              </a:ext>
            </a:extLst>
          </p:cNvPr>
          <p:cNvSpPr>
            <a:spLocks noGrp="1"/>
          </p:cNvSpPr>
          <p:nvPr>
            <p:ph type="sldNum" sz="quarter" idx="14"/>
          </p:nvPr>
        </p:nvSpPr>
        <p:spPr/>
        <p:txBody>
          <a:bodyPr/>
          <a:lstStyle/>
          <a:p>
            <a:fld id="{B6FDC2BC-9D21-CA4B-9293-99A3AD770EFC}" type="slidenum">
              <a:rPr lang="en-US" smtClean="0"/>
              <a:t>13</a:t>
            </a:fld>
            <a:endParaRPr lang="en-US" dirty="0"/>
          </a:p>
        </p:txBody>
      </p:sp>
    </p:spTree>
    <p:extLst>
      <p:ext uri="{BB962C8B-B14F-4D97-AF65-F5344CB8AC3E}">
        <p14:creationId xmlns:p14="http://schemas.microsoft.com/office/powerpoint/2010/main" val="4102088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75E27A-5CF9-714A-A672-F08776F4E9AE}"/>
              </a:ext>
            </a:extLst>
          </p:cNvPr>
          <p:cNvSpPr>
            <a:spLocks noGrp="1"/>
          </p:cNvSpPr>
          <p:nvPr>
            <p:ph type="title"/>
          </p:nvPr>
        </p:nvSpPr>
        <p:spPr>
          <a:xfrm>
            <a:off x="990601" y="533400"/>
            <a:ext cx="4648200" cy="3200400"/>
          </a:xfrm>
        </p:spPr>
        <p:txBody>
          <a:bodyPr>
            <a:normAutofit/>
          </a:bodyPr>
          <a:lstStyle/>
          <a:p>
            <a:r>
              <a:rPr lang="en-US" dirty="0"/>
              <a:t>Stop and Think: </a:t>
            </a:r>
            <a:r>
              <a:rPr lang="en-US" b="1" dirty="0"/>
              <a:t>Opportunities</a:t>
            </a:r>
            <a:r>
              <a:rPr lang="en-US" dirty="0"/>
              <a:t> </a:t>
            </a:r>
          </a:p>
        </p:txBody>
      </p:sp>
      <p:pic>
        <p:nvPicPr>
          <p:cNvPr id="9" name="Picture 8" descr="Lightbulb in circle icon indicating stop and think">
            <a:extLst>
              <a:ext uri="{FF2B5EF4-FFF2-40B4-BE49-F238E27FC236}">
                <a16:creationId xmlns:a16="http://schemas.microsoft.com/office/drawing/2014/main" id="{FB4B2DA6-7692-044C-A8D9-E438633A7C89}"/>
              </a:ext>
            </a:extLst>
          </p:cNvPr>
          <p:cNvPicPr>
            <a:picLocks noChangeAspect="1"/>
          </p:cNvPicPr>
          <p:nvPr/>
        </p:nvPicPr>
        <p:blipFill>
          <a:blip r:embed="rId3"/>
          <a:stretch>
            <a:fillRect/>
          </a:stretch>
        </p:blipFill>
        <p:spPr>
          <a:xfrm>
            <a:off x="2057400" y="3437021"/>
            <a:ext cx="3441834" cy="2216205"/>
          </a:xfrm>
          <a:prstGeom prst="rect">
            <a:avLst/>
          </a:prstGeom>
        </p:spPr>
      </p:pic>
      <p:sp>
        <p:nvSpPr>
          <p:cNvPr id="2" name="Content Placeholder 1">
            <a:extLst>
              <a:ext uri="{FF2B5EF4-FFF2-40B4-BE49-F238E27FC236}">
                <a16:creationId xmlns:a16="http://schemas.microsoft.com/office/drawing/2014/main" id="{892B4489-C3F6-E742-A961-0FC20F3447E9}"/>
              </a:ext>
            </a:extLst>
          </p:cNvPr>
          <p:cNvSpPr>
            <a:spLocks noGrp="1"/>
          </p:cNvSpPr>
          <p:nvPr>
            <p:ph sz="quarter" idx="11"/>
          </p:nvPr>
        </p:nvSpPr>
        <p:spPr/>
        <p:txBody>
          <a:bodyPr/>
          <a:lstStyle/>
          <a:p>
            <a:r>
              <a:rPr lang="en-US" dirty="0"/>
              <a:t>Have any of the opportunities surprised you?</a:t>
            </a:r>
          </a:p>
          <a:p>
            <a:r>
              <a:rPr lang="en-US" dirty="0"/>
              <a:t>How can you build on the opportunities that exist to better support ELLs in your context?</a:t>
            </a:r>
          </a:p>
        </p:txBody>
      </p:sp>
      <p:sp>
        <p:nvSpPr>
          <p:cNvPr id="5" name="Slide Number Placeholder 4">
            <a:extLst>
              <a:ext uri="{FF2B5EF4-FFF2-40B4-BE49-F238E27FC236}">
                <a16:creationId xmlns:a16="http://schemas.microsoft.com/office/drawing/2014/main" id="{DA9119C8-E872-7A4D-80A1-500437C13D64}"/>
              </a:ext>
            </a:extLst>
          </p:cNvPr>
          <p:cNvSpPr>
            <a:spLocks noGrp="1"/>
          </p:cNvSpPr>
          <p:nvPr>
            <p:ph type="sldNum" sz="quarter" idx="14"/>
          </p:nvPr>
        </p:nvSpPr>
        <p:spPr/>
        <p:txBody>
          <a:bodyPr/>
          <a:lstStyle/>
          <a:p>
            <a:fld id="{B6FDC2BC-9D21-CA4B-9293-99A3AD770EFC}" type="slidenum">
              <a:rPr lang="en-US" smtClean="0"/>
              <a:t>14</a:t>
            </a:fld>
            <a:endParaRPr lang="en-US" dirty="0"/>
          </a:p>
        </p:txBody>
      </p:sp>
    </p:spTree>
    <p:extLst>
      <p:ext uri="{BB962C8B-B14F-4D97-AF65-F5344CB8AC3E}">
        <p14:creationId xmlns:p14="http://schemas.microsoft.com/office/powerpoint/2010/main" val="1454418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verhead view of two students working together at classroom desk with pencils and notebook">
            <a:extLst>
              <a:ext uri="{FF2B5EF4-FFF2-40B4-BE49-F238E27FC236}">
                <a16:creationId xmlns:a16="http://schemas.microsoft.com/office/drawing/2014/main" id="{2FF69F86-EFA9-CD44-ACEE-695052A98BA2}"/>
              </a:ext>
            </a:extLst>
          </p:cNvPr>
          <p:cNvPicPr>
            <a:picLocks noChangeAspect="1"/>
          </p:cNvPicPr>
          <p:nvPr/>
        </p:nvPicPr>
        <p:blipFill rotWithShape="1">
          <a:blip r:embed="rId3"/>
          <a:srcRect t="8438" b="13749"/>
          <a:stretch/>
        </p:blipFill>
        <p:spPr>
          <a:xfrm>
            <a:off x="0" y="533400"/>
            <a:ext cx="12192000" cy="6324600"/>
          </a:xfrm>
          <a:prstGeom prst="rect">
            <a:avLst/>
          </a:prstGeom>
        </p:spPr>
      </p:pic>
      <p:sp>
        <p:nvSpPr>
          <p:cNvPr id="8" name="Title 7">
            <a:extLst>
              <a:ext uri="{FF2B5EF4-FFF2-40B4-BE49-F238E27FC236}">
                <a16:creationId xmlns:a16="http://schemas.microsoft.com/office/drawing/2014/main" id="{10CEE73B-B25E-9245-920A-9F618AEAE125}"/>
              </a:ext>
            </a:extLst>
          </p:cNvPr>
          <p:cNvSpPr>
            <a:spLocks noGrp="1"/>
          </p:cNvSpPr>
          <p:nvPr>
            <p:ph type="title"/>
          </p:nvPr>
        </p:nvSpPr>
        <p:spPr>
          <a:xfrm>
            <a:off x="4876800" y="4267200"/>
            <a:ext cx="6781800" cy="1524000"/>
          </a:xfrm>
        </p:spPr>
        <p:txBody>
          <a:bodyPr>
            <a:noAutofit/>
          </a:bodyPr>
          <a:lstStyle/>
          <a:p>
            <a:r>
              <a:rPr lang="en-US" dirty="0"/>
              <a:t>Define Scaffolding for ELLs</a:t>
            </a:r>
          </a:p>
        </p:txBody>
      </p:sp>
      <p:sp>
        <p:nvSpPr>
          <p:cNvPr id="7" name="Slide Number Placeholder 6">
            <a:extLst>
              <a:ext uri="{FF2B5EF4-FFF2-40B4-BE49-F238E27FC236}">
                <a16:creationId xmlns:a16="http://schemas.microsoft.com/office/drawing/2014/main" id="{F08C710A-634E-4D4F-9DB6-0D4E289144A5}"/>
              </a:ext>
            </a:extLst>
          </p:cNvPr>
          <p:cNvSpPr>
            <a:spLocks noGrp="1"/>
          </p:cNvSpPr>
          <p:nvPr>
            <p:ph type="sldNum" sz="quarter" idx="14"/>
          </p:nvPr>
        </p:nvSpPr>
        <p:spPr/>
        <p:txBody>
          <a:bodyPr/>
          <a:lstStyle/>
          <a:p>
            <a:fld id="{B6FDC2BC-9D21-CA4B-9293-99A3AD770EFC}" type="slidenum">
              <a:rPr lang="en-US" smtClean="0">
                <a:solidFill>
                  <a:schemeClr val="bg1"/>
                </a:solidFill>
              </a:rPr>
              <a:t>15</a:t>
            </a:fld>
            <a:endParaRPr lang="en-US" dirty="0">
              <a:solidFill>
                <a:schemeClr val="bg1"/>
              </a:solidFill>
            </a:endParaRPr>
          </a:p>
        </p:txBody>
      </p:sp>
    </p:spTree>
    <p:extLst>
      <p:ext uri="{BB962C8B-B14F-4D97-AF65-F5344CB8AC3E}">
        <p14:creationId xmlns:p14="http://schemas.microsoft.com/office/powerpoint/2010/main" val="714276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75E27A-5CF9-714A-A672-F08776F4E9AE}"/>
              </a:ext>
            </a:extLst>
          </p:cNvPr>
          <p:cNvSpPr>
            <a:spLocks noGrp="1"/>
          </p:cNvSpPr>
          <p:nvPr>
            <p:ph type="title"/>
          </p:nvPr>
        </p:nvSpPr>
        <p:spPr>
          <a:xfrm>
            <a:off x="990601" y="533400"/>
            <a:ext cx="4648200" cy="3200400"/>
          </a:xfrm>
        </p:spPr>
        <p:txBody>
          <a:bodyPr>
            <a:normAutofit/>
          </a:bodyPr>
          <a:lstStyle/>
          <a:p>
            <a:r>
              <a:rPr lang="en-US" dirty="0"/>
              <a:t>Stop and Think: </a:t>
            </a:r>
            <a:r>
              <a:rPr lang="en-US" b="1" dirty="0"/>
              <a:t>Scaffolds</a:t>
            </a:r>
            <a:r>
              <a:rPr lang="en-US" dirty="0"/>
              <a:t> </a:t>
            </a:r>
          </a:p>
        </p:txBody>
      </p:sp>
      <p:pic>
        <p:nvPicPr>
          <p:cNvPr id="9" name="Picture 8" descr="Lightbulb in circle icon indicating stop and think">
            <a:extLst>
              <a:ext uri="{FF2B5EF4-FFF2-40B4-BE49-F238E27FC236}">
                <a16:creationId xmlns:a16="http://schemas.microsoft.com/office/drawing/2014/main" id="{FB4B2DA6-7692-044C-A8D9-E438633A7C89}"/>
              </a:ext>
            </a:extLst>
          </p:cNvPr>
          <p:cNvPicPr>
            <a:picLocks noChangeAspect="1"/>
          </p:cNvPicPr>
          <p:nvPr/>
        </p:nvPicPr>
        <p:blipFill>
          <a:blip r:embed="rId3"/>
          <a:stretch>
            <a:fillRect/>
          </a:stretch>
        </p:blipFill>
        <p:spPr>
          <a:xfrm>
            <a:off x="2057400" y="3437021"/>
            <a:ext cx="3441834" cy="2216205"/>
          </a:xfrm>
          <a:prstGeom prst="rect">
            <a:avLst/>
          </a:prstGeom>
        </p:spPr>
      </p:pic>
      <p:sp>
        <p:nvSpPr>
          <p:cNvPr id="2" name="Content Placeholder 1">
            <a:extLst>
              <a:ext uri="{FF2B5EF4-FFF2-40B4-BE49-F238E27FC236}">
                <a16:creationId xmlns:a16="http://schemas.microsoft.com/office/drawing/2014/main" id="{892B4489-C3F6-E742-A961-0FC20F3447E9}"/>
              </a:ext>
            </a:extLst>
          </p:cNvPr>
          <p:cNvSpPr>
            <a:spLocks noGrp="1"/>
          </p:cNvSpPr>
          <p:nvPr>
            <p:ph sz="quarter" idx="11"/>
          </p:nvPr>
        </p:nvSpPr>
        <p:spPr>
          <a:xfrm>
            <a:off x="6324600" y="1143000"/>
            <a:ext cx="5334000" cy="1905000"/>
          </a:xfrm>
        </p:spPr>
        <p:txBody>
          <a:bodyPr/>
          <a:lstStyle/>
          <a:p>
            <a:r>
              <a:rPr lang="en-US" dirty="0"/>
              <a:t>What are scaffolds?</a:t>
            </a:r>
          </a:p>
          <a:p>
            <a:r>
              <a:rPr lang="en-US" dirty="0"/>
              <a:t>What are they intended to do?</a:t>
            </a:r>
          </a:p>
          <a:p>
            <a:r>
              <a:rPr lang="en-US" dirty="0"/>
              <a:t>How do they work?</a:t>
            </a:r>
          </a:p>
        </p:txBody>
      </p:sp>
      <p:pic>
        <p:nvPicPr>
          <p:cNvPr id="7" name="Google Shape;313;p16" descr="City building, several stories high, with scaffolding across the front">
            <a:extLst>
              <a:ext uri="{FF2B5EF4-FFF2-40B4-BE49-F238E27FC236}">
                <a16:creationId xmlns:a16="http://schemas.microsoft.com/office/drawing/2014/main" id="{56937BCE-54F0-DE43-8C52-66A625AFEF53}"/>
              </a:ext>
            </a:extLst>
          </p:cNvPr>
          <p:cNvPicPr preferRelativeResize="0"/>
          <p:nvPr/>
        </p:nvPicPr>
        <p:blipFill rotWithShape="1">
          <a:blip r:embed="rId4">
            <a:alphaModFix/>
          </a:blip>
          <a:srcRect/>
          <a:stretch/>
        </p:blipFill>
        <p:spPr>
          <a:xfrm>
            <a:off x="6324600" y="3022600"/>
            <a:ext cx="3962400" cy="3302000"/>
          </a:xfrm>
          <a:prstGeom prst="rect">
            <a:avLst/>
          </a:prstGeom>
          <a:noFill/>
          <a:ln>
            <a:noFill/>
          </a:ln>
        </p:spPr>
      </p:pic>
      <p:sp>
        <p:nvSpPr>
          <p:cNvPr id="5" name="Slide Number Placeholder 4">
            <a:extLst>
              <a:ext uri="{FF2B5EF4-FFF2-40B4-BE49-F238E27FC236}">
                <a16:creationId xmlns:a16="http://schemas.microsoft.com/office/drawing/2014/main" id="{DA9119C8-E872-7A4D-80A1-500437C13D64}"/>
              </a:ext>
            </a:extLst>
          </p:cNvPr>
          <p:cNvSpPr>
            <a:spLocks noGrp="1"/>
          </p:cNvSpPr>
          <p:nvPr>
            <p:ph type="sldNum" sz="quarter" idx="14"/>
          </p:nvPr>
        </p:nvSpPr>
        <p:spPr/>
        <p:txBody>
          <a:bodyPr/>
          <a:lstStyle/>
          <a:p>
            <a:fld id="{B6FDC2BC-9D21-CA4B-9293-99A3AD770EFC}" type="slidenum">
              <a:rPr lang="en-US" smtClean="0"/>
              <a:t>16</a:t>
            </a:fld>
            <a:endParaRPr lang="en-US" dirty="0"/>
          </a:p>
        </p:txBody>
      </p:sp>
    </p:spTree>
    <p:extLst>
      <p:ext uri="{BB962C8B-B14F-4D97-AF65-F5344CB8AC3E}">
        <p14:creationId xmlns:p14="http://schemas.microsoft.com/office/powerpoint/2010/main" val="1229003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72167-E614-F24E-B9A3-BEF37631F30C}"/>
              </a:ext>
            </a:extLst>
          </p:cNvPr>
          <p:cNvSpPr>
            <a:spLocks noGrp="1"/>
          </p:cNvSpPr>
          <p:nvPr>
            <p:ph type="title"/>
          </p:nvPr>
        </p:nvSpPr>
        <p:spPr/>
        <p:txBody>
          <a:bodyPr/>
          <a:lstStyle/>
          <a:p>
            <a:r>
              <a:rPr lang="en-US" dirty="0"/>
              <a:t>What are Scaffolds for ELLs Intended to Do?</a:t>
            </a:r>
          </a:p>
        </p:txBody>
      </p:sp>
      <p:sp>
        <p:nvSpPr>
          <p:cNvPr id="4" name="Content Placeholder 3">
            <a:extLst>
              <a:ext uri="{FF2B5EF4-FFF2-40B4-BE49-F238E27FC236}">
                <a16:creationId xmlns:a16="http://schemas.microsoft.com/office/drawing/2014/main" id="{B6A116D2-5D0D-8D41-80E5-3449BD208BC6}"/>
              </a:ext>
            </a:extLst>
          </p:cNvPr>
          <p:cNvSpPr>
            <a:spLocks noGrp="1"/>
          </p:cNvSpPr>
          <p:nvPr>
            <p:ph sz="quarter" idx="11"/>
          </p:nvPr>
        </p:nvSpPr>
        <p:spPr>
          <a:xfrm>
            <a:off x="533400" y="1676400"/>
            <a:ext cx="5791200" cy="4038600"/>
          </a:xfrm>
        </p:spPr>
        <p:txBody>
          <a:bodyPr>
            <a:normAutofit/>
          </a:bodyPr>
          <a:lstStyle/>
          <a:p>
            <a:r>
              <a:rPr lang="en-US" dirty="0"/>
              <a:t>Temporary supports </a:t>
            </a:r>
          </a:p>
          <a:p>
            <a:r>
              <a:rPr lang="en-US" dirty="0"/>
              <a:t>Support students to perform a task they could not do without help </a:t>
            </a:r>
          </a:p>
          <a:p>
            <a:r>
              <a:rPr lang="en-US" dirty="0"/>
              <a:t>Facilitate students completing tasks independently in the future</a:t>
            </a:r>
          </a:p>
        </p:txBody>
      </p:sp>
      <p:sp>
        <p:nvSpPr>
          <p:cNvPr id="6" name="Content Placeholder 5">
            <a:extLst>
              <a:ext uri="{FF2B5EF4-FFF2-40B4-BE49-F238E27FC236}">
                <a16:creationId xmlns:a16="http://schemas.microsoft.com/office/drawing/2014/main" id="{F1BF393D-591D-ED47-AE51-516EE5910790}"/>
              </a:ext>
            </a:extLst>
          </p:cNvPr>
          <p:cNvSpPr>
            <a:spLocks noGrp="1"/>
          </p:cNvSpPr>
          <p:nvPr>
            <p:ph sz="quarter" idx="13"/>
          </p:nvPr>
        </p:nvSpPr>
        <p:spPr>
          <a:xfrm>
            <a:off x="533400" y="5791200"/>
            <a:ext cx="5791200" cy="492443"/>
          </a:xfrm>
        </p:spPr>
        <p:txBody>
          <a:bodyPr/>
          <a:lstStyle/>
          <a:p>
            <a:r>
              <a:rPr lang="en-US" sz="1600" dirty="0"/>
              <a:t>August, Staehr Fenner, &amp; Snyder, 2014; National Governors Association for Best Practices, CCSSO, 2010</a:t>
            </a:r>
          </a:p>
        </p:txBody>
      </p:sp>
      <p:pic>
        <p:nvPicPr>
          <p:cNvPr id="8" name="Google Shape;323;p17" descr="old building with person on scaffolding">
            <a:extLst>
              <a:ext uri="{FF2B5EF4-FFF2-40B4-BE49-F238E27FC236}">
                <a16:creationId xmlns:a16="http://schemas.microsoft.com/office/drawing/2014/main" id="{3F9913B9-5E12-FD44-A8CC-E62AE207BC8F}"/>
              </a:ext>
            </a:extLst>
          </p:cNvPr>
          <p:cNvPicPr preferRelativeResize="0"/>
          <p:nvPr/>
        </p:nvPicPr>
        <p:blipFill rotWithShape="1">
          <a:blip r:embed="rId3">
            <a:alphaModFix/>
          </a:blip>
          <a:srcRect/>
          <a:stretch/>
        </p:blipFill>
        <p:spPr>
          <a:xfrm>
            <a:off x="7687925" y="1676400"/>
            <a:ext cx="2607350" cy="4648200"/>
          </a:xfrm>
          <a:prstGeom prst="rect">
            <a:avLst/>
          </a:prstGeom>
          <a:noFill/>
          <a:ln>
            <a:noFill/>
          </a:ln>
        </p:spPr>
      </p:pic>
      <p:sp>
        <p:nvSpPr>
          <p:cNvPr id="7" name="Slide Number Placeholder 6">
            <a:extLst>
              <a:ext uri="{FF2B5EF4-FFF2-40B4-BE49-F238E27FC236}">
                <a16:creationId xmlns:a16="http://schemas.microsoft.com/office/drawing/2014/main" id="{454C969D-D6D3-684F-9BBC-4C381FF7EAA6}"/>
              </a:ext>
            </a:extLst>
          </p:cNvPr>
          <p:cNvSpPr>
            <a:spLocks noGrp="1"/>
          </p:cNvSpPr>
          <p:nvPr>
            <p:ph type="sldNum" sz="quarter" idx="14"/>
          </p:nvPr>
        </p:nvSpPr>
        <p:spPr/>
        <p:txBody>
          <a:bodyPr/>
          <a:lstStyle/>
          <a:p>
            <a:fld id="{B6FDC2BC-9D21-CA4B-9293-99A3AD770EFC}" type="slidenum">
              <a:rPr lang="en-US" smtClean="0"/>
              <a:t>17</a:t>
            </a:fld>
            <a:endParaRPr lang="en-US" dirty="0"/>
          </a:p>
        </p:txBody>
      </p:sp>
    </p:spTree>
    <p:extLst>
      <p:ext uri="{BB962C8B-B14F-4D97-AF65-F5344CB8AC3E}">
        <p14:creationId xmlns:p14="http://schemas.microsoft.com/office/powerpoint/2010/main" val="2646976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72167-E614-F24E-B9A3-BEF37631F30C}"/>
              </a:ext>
            </a:extLst>
          </p:cNvPr>
          <p:cNvSpPr>
            <a:spLocks noGrp="1"/>
          </p:cNvSpPr>
          <p:nvPr>
            <p:ph type="title"/>
          </p:nvPr>
        </p:nvSpPr>
        <p:spPr/>
        <p:txBody>
          <a:bodyPr/>
          <a:lstStyle/>
          <a:p>
            <a:r>
              <a:rPr lang="en-US" dirty="0"/>
              <a:t>Why Use Scaffolds with ELLs?</a:t>
            </a:r>
          </a:p>
        </p:txBody>
      </p:sp>
      <p:sp>
        <p:nvSpPr>
          <p:cNvPr id="4" name="Content Placeholder 3">
            <a:extLst>
              <a:ext uri="{FF2B5EF4-FFF2-40B4-BE49-F238E27FC236}">
                <a16:creationId xmlns:a16="http://schemas.microsoft.com/office/drawing/2014/main" id="{B6A116D2-5D0D-8D41-80E5-3449BD208BC6}"/>
              </a:ext>
            </a:extLst>
          </p:cNvPr>
          <p:cNvSpPr>
            <a:spLocks noGrp="1"/>
          </p:cNvSpPr>
          <p:nvPr>
            <p:ph sz="quarter" idx="11"/>
          </p:nvPr>
        </p:nvSpPr>
        <p:spPr>
          <a:xfrm>
            <a:off x="533400" y="1752600"/>
            <a:ext cx="6248400" cy="3962400"/>
          </a:xfrm>
        </p:spPr>
        <p:txBody>
          <a:bodyPr>
            <a:normAutofit/>
          </a:bodyPr>
          <a:lstStyle/>
          <a:p>
            <a:r>
              <a:rPr lang="en-US" dirty="0"/>
              <a:t>Comprehensible input</a:t>
            </a:r>
          </a:p>
          <a:p>
            <a:r>
              <a:rPr lang="en-US" dirty="0"/>
              <a:t>Help make rigorous grade-level curriculum and assessment accessible to ELLs</a:t>
            </a:r>
          </a:p>
          <a:p>
            <a:r>
              <a:rPr lang="en-US" dirty="0"/>
              <a:t>Opportunities to model language</a:t>
            </a:r>
          </a:p>
          <a:p>
            <a:r>
              <a:rPr lang="en-US" dirty="0"/>
              <a:t>Differentiated by English proficiency level, home language literacy, and other factors specific to ELLs</a:t>
            </a:r>
          </a:p>
        </p:txBody>
      </p:sp>
      <p:sp>
        <p:nvSpPr>
          <p:cNvPr id="6" name="Content Placeholder 5">
            <a:extLst>
              <a:ext uri="{FF2B5EF4-FFF2-40B4-BE49-F238E27FC236}">
                <a16:creationId xmlns:a16="http://schemas.microsoft.com/office/drawing/2014/main" id="{F1BF393D-591D-ED47-AE51-516EE5910790}"/>
              </a:ext>
            </a:extLst>
          </p:cNvPr>
          <p:cNvSpPr>
            <a:spLocks noGrp="1"/>
          </p:cNvSpPr>
          <p:nvPr>
            <p:ph sz="quarter" idx="13"/>
          </p:nvPr>
        </p:nvSpPr>
        <p:spPr>
          <a:xfrm>
            <a:off x="533400" y="5791200"/>
            <a:ext cx="5257800" cy="246221"/>
          </a:xfrm>
        </p:spPr>
        <p:txBody>
          <a:bodyPr/>
          <a:lstStyle/>
          <a:p>
            <a:r>
              <a:rPr lang="en-US" sz="1600" dirty="0"/>
              <a:t>Staehr Fenner &amp; Snyder, 2017</a:t>
            </a:r>
          </a:p>
        </p:txBody>
      </p:sp>
      <p:pic>
        <p:nvPicPr>
          <p:cNvPr id="9" name="Google Shape;331;p18" descr="Elementary student reading a book at desk in library">
            <a:extLst>
              <a:ext uri="{FF2B5EF4-FFF2-40B4-BE49-F238E27FC236}">
                <a16:creationId xmlns:a16="http://schemas.microsoft.com/office/drawing/2014/main" id="{5874FDAA-C2E8-9D40-9FD6-3535E94DB758}"/>
              </a:ext>
            </a:extLst>
          </p:cNvPr>
          <p:cNvPicPr preferRelativeResize="0"/>
          <p:nvPr/>
        </p:nvPicPr>
        <p:blipFill rotWithShape="1">
          <a:blip r:embed="rId3">
            <a:alphaModFix/>
          </a:blip>
          <a:srcRect l="19344" r="22847" b="1"/>
          <a:stretch/>
        </p:blipFill>
        <p:spPr>
          <a:xfrm>
            <a:off x="7643111" y="1675080"/>
            <a:ext cx="4026718" cy="4649519"/>
          </a:xfrm>
          <a:prstGeom prst="rect">
            <a:avLst/>
          </a:prstGeom>
          <a:noFill/>
          <a:ln>
            <a:noFill/>
          </a:ln>
        </p:spPr>
      </p:pic>
      <p:sp>
        <p:nvSpPr>
          <p:cNvPr id="7" name="Slide Number Placeholder 6">
            <a:extLst>
              <a:ext uri="{FF2B5EF4-FFF2-40B4-BE49-F238E27FC236}">
                <a16:creationId xmlns:a16="http://schemas.microsoft.com/office/drawing/2014/main" id="{454C969D-D6D3-684F-9BBC-4C381FF7EAA6}"/>
              </a:ext>
            </a:extLst>
          </p:cNvPr>
          <p:cNvSpPr>
            <a:spLocks noGrp="1"/>
          </p:cNvSpPr>
          <p:nvPr>
            <p:ph type="sldNum" sz="quarter" idx="14"/>
          </p:nvPr>
        </p:nvSpPr>
        <p:spPr/>
        <p:txBody>
          <a:bodyPr/>
          <a:lstStyle/>
          <a:p>
            <a:fld id="{B6FDC2BC-9D21-CA4B-9293-99A3AD770EFC}" type="slidenum">
              <a:rPr lang="en-US" smtClean="0"/>
              <a:t>18</a:t>
            </a:fld>
            <a:endParaRPr lang="en-US" dirty="0"/>
          </a:p>
        </p:txBody>
      </p:sp>
    </p:spTree>
    <p:extLst>
      <p:ext uri="{BB962C8B-B14F-4D97-AF65-F5344CB8AC3E}">
        <p14:creationId xmlns:p14="http://schemas.microsoft.com/office/powerpoint/2010/main" val="4146744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75E27A-5CF9-714A-A672-F08776F4E9AE}"/>
              </a:ext>
            </a:extLst>
          </p:cNvPr>
          <p:cNvSpPr>
            <a:spLocks noGrp="1"/>
          </p:cNvSpPr>
          <p:nvPr>
            <p:ph type="title"/>
          </p:nvPr>
        </p:nvSpPr>
        <p:spPr>
          <a:xfrm>
            <a:off x="990601" y="533400"/>
            <a:ext cx="4648200" cy="3200400"/>
          </a:xfrm>
        </p:spPr>
        <p:txBody>
          <a:bodyPr>
            <a:normAutofit/>
          </a:bodyPr>
          <a:lstStyle/>
          <a:p>
            <a:r>
              <a:rPr lang="en-US" dirty="0"/>
              <a:t>Stop and Think: </a:t>
            </a:r>
            <a:r>
              <a:rPr lang="en-US" b="1" dirty="0"/>
              <a:t>Self-reflection</a:t>
            </a:r>
            <a:r>
              <a:rPr lang="en-US" dirty="0"/>
              <a:t> </a:t>
            </a:r>
          </a:p>
        </p:txBody>
      </p:sp>
      <p:pic>
        <p:nvPicPr>
          <p:cNvPr id="9" name="Picture 8" descr="Lightbulb in circle icon indicating stop and think">
            <a:extLst>
              <a:ext uri="{FF2B5EF4-FFF2-40B4-BE49-F238E27FC236}">
                <a16:creationId xmlns:a16="http://schemas.microsoft.com/office/drawing/2014/main" id="{FB4B2DA6-7692-044C-A8D9-E438633A7C89}"/>
              </a:ext>
            </a:extLst>
          </p:cNvPr>
          <p:cNvPicPr>
            <a:picLocks noChangeAspect="1"/>
          </p:cNvPicPr>
          <p:nvPr/>
        </p:nvPicPr>
        <p:blipFill>
          <a:blip r:embed="rId3"/>
          <a:stretch>
            <a:fillRect/>
          </a:stretch>
        </p:blipFill>
        <p:spPr>
          <a:xfrm>
            <a:off x="2057400" y="3437021"/>
            <a:ext cx="3441834" cy="2216205"/>
          </a:xfrm>
          <a:prstGeom prst="rect">
            <a:avLst/>
          </a:prstGeom>
        </p:spPr>
      </p:pic>
      <p:sp>
        <p:nvSpPr>
          <p:cNvPr id="2" name="Content Placeholder 1">
            <a:extLst>
              <a:ext uri="{FF2B5EF4-FFF2-40B4-BE49-F238E27FC236}">
                <a16:creationId xmlns:a16="http://schemas.microsoft.com/office/drawing/2014/main" id="{892B4489-C3F6-E742-A961-0FC20F3447E9}"/>
              </a:ext>
            </a:extLst>
          </p:cNvPr>
          <p:cNvSpPr>
            <a:spLocks noGrp="1"/>
          </p:cNvSpPr>
          <p:nvPr>
            <p:ph sz="quarter" idx="11"/>
          </p:nvPr>
        </p:nvSpPr>
        <p:spPr/>
        <p:txBody>
          <a:bodyPr/>
          <a:lstStyle/>
          <a:p>
            <a:r>
              <a:rPr lang="en-US" dirty="0"/>
              <a:t>What factors do you take into consideration when selecting appropriate scaffolds for ELLs?</a:t>
            </a:r>
          </a:p>
          <a:p>
            <a:r>
              <a:rPr lang="en-US" dirty="0"/>
              <a:t>What are some scaffolds that work best for ELLs in your classroom?</a:t>
            </a:r>
          </a:p>
          <a:p>
            <a:r>
              <a:rPr lang="en-US" dirty="0"/>
              <a:t>How do you differentiate the scaffolding you provide in order to meet the needs of ELLs of varying proficiency levels?</a:t>
            </a:r>
          </a:p>
        </p:txBody>
      </p:sp>
      <p:sp>
        <p:nvSpPr>
          <p:cNvPr id="5" name="Slide Number Placeholder 4">
            <a:extLst>
              <a:ext uri="{FF2B5EF4-FFF2-40B4-BE49-F238E27FC236}">
                <a16:creationId xmlns:a16="http://schemas.microsoft.com/office/drawing/2014/main" id="{DA9119C8-E872-7A4D-80A1-500437C13D64}"/>
              </a:ext>
            </a:extLst>
          </p:cNvPr>
          <p:cNvSpPr>
            <a:spLocks noGrp="1"/>
          </p:cNvSpPr>
          <p:nvPr>
            <p:ph type="sldNum" sz="quarter" idx="14"/>
          </p:nvPr>
        </p:nvSpPr>
        <p:spPr/>
        <p:txBody>
          <a:bodyPr/>
          <a:lstStyle/>
          <a:p>
            <a:fld id="{B6FDC2BC-9D21-CA4B-9293-99A3AD770EFC}" type="slidenum">
              <a:rPr lang="en-US" smtClean="0"/>
              <a:t>19</a:t>
            </a:fld>
            <a:endParaRPr lang="en-US" dirty="0"/>
          </a:p>
        </p:txBody>
      </p:sp>
    </p:spTree>
    <p:extLst>
      <p:ext uri="{BB962C8B-B14F-4D97-AF65-F5344CB8AC3E}">
        <p14:creationId xmlns:p14="http://schemas.microsoft.com/office/powerpoint/2010/main" val="4040567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F11732-5210-5C49-B665-C4F4C7F6F962}"/>
              </a:ext>
            </a:extLst>
          </p:cNvPr>
          <p:cNvSpPr>
            <a:spLocks noGrp="1"/>
          </p:cNvSpPr>
          <p:nvPr>
            <p:ph type="title"/>
          </p:nvPr>
        </p:nvSpPr>
        <p:spPr/>
        <p:txBody>
          <a:bodyPr>
            <a:normAutofit/>
          </a:bodyPr>
          <a:lstStyle/>
          <a:p>
            <a:r>
              <a:rPr lang="en-US" dirty="0"/>
              <a:t>Session Presenter</a:t>
            </a:r>
          </a:p>
        </p:txBody>
      </p:sp>
      <p:sp>
        <p:nvSpPr>
          <p:cNvPr id="8" name="Content Placeholder 7">
            <a:extLst>
              <a:ext uri="{FF2B5EF4-FFF2-40B4-BE49-F238E27FC236}">
                <a16:creationId xmlns:a16="http://schemas.microsoft.com/office/drawing/2014/main" id="{7100F828-325A-424F-9ED9-034E5EA2868A}"/>
              </a:ext>
            </a:extLst>
          </p:cNvPr>
          <p:cNvSpPr>
            <a:spLocks noGrp="1"/>
          </p:cNvSpPr>
          <p:nvPr>
            <p:ph sz="quarter" idx="10"/>
          </p:nvPr>
        </p:nvSpPr>
        <p:spPr>
          <a:xfrm>
            <a:off x="533400" y="1676401"/>
            <a:ext cx="11125200" cy="838200"/>
          </a:xfrm>
        </p:spPr>
        <p:txBody>
          <a:bodyPr/>
          <a:lstStyle/>
          <a:p>
            <a:pPr marL="0" indent="0">
              <a:buNone/>
            </a:pPr>
            <a:r>
              <a:rPr lang="en-US" dirty="0"/>
              <a:t>Meghan Gregoire-Smith, M.A.</a:t>
            </a:r>
          </a:p>
          <a:p>
            <a:endParaRPr lang="en-US" dirty="0"/>
          </a:p>
        </p:txBody>
      </p:sp>
      <p:sp>
        <p:nvSpPr>
          <p:cNvPr id="14" name="Content Placeholder 13">
            <a:extLst>
              <a:ext uri="{FF2B5EF4-FFF2-40B4-BE49-F238E27FC236}">
                <a16:creationId xmlns:a16="http://schemas.microsoft.com/office/drawing/2014/main" id="{61037714-8FAD-E740-B19F-44AD3AFCA5C5}"/>
              </a:ext>
            </a:extLst>
          </p:cNvPr>
          <p:cNvSpPr>
            <a:spLocks noGrp="1"/>
          </p:cNvSpPr>
          <p:nvPr>
            <p:ph sz="quarter" idx="11"/>
          </p:nvPr>
        </p:nvSpPr>
        <p:spPr/>
        <p:txBody>
          <a:bodyPr/>
          <a:lstStyle/>
          <a:p>
            <a:pPr marL="0" indent="0">
              <a:buNone/>
            </a:pPr>
            <a:r>
              <a:rPr lang="en-US" dirty="0"/>
              <a:t>Twitter: </a:t>
            </a:r>
            <a:r>
              <a:rPr lang="en-US" dirty="0">
                <a:hlinkClick r:id="rId3"/>
              </a:rPr>
              <a:t>@MeghanGSmith</a:t>
            </a:r>
            <a:endParaRPr lang="en-US" dirty="0"/>
          </a:p>
          <a:p>
            <a:pPr marL="0" indent="0">
              <a:buNone/>
            </a:pPr>
            <a:endParaRPr lang="en-US" dirty="0"/>
          </a:p>
        </p:txBody>
      </p:sp>
      <p:sp>
        <p:nvSpPr>
          <p:cNvPr id="16" name="Content Placeholder 15">
            <a:extLst>
              <a:ext uri="{FF2B5EF4-FFF2-40B4-BE49-F238E27FC236}">
                <a16:creationId xmlns:a16="http://schemas.microsoft.com/office/drawing/2014/main" id="{66E3EB64-6C16-A443-9F5E-0E011C0F5710}"/>
              </a:ext>
            </a:extLst>
          </p:cNvPr>
          <p:cNvSpPr>
            <a:spLocks noGrp="1"/>
          </p:cNvSpPr>
          <p:nvPr>
            <p:ph sz="quarter" idx="13"/>
          </p:nvPr>
        </p:nvSpPr>
        <p:spPr>
          <a:xfrm>
            <a:off x="533400" y="5791200"/>
            <a:ext cx="5334000" cy="369332"/>
          </a:xfrm>
        </p:spPr>
        <p:txBody>
          <a:bodyPr/>
          <a:lstStyle/>
          <a:p>
            <a:r>
              <a:rPr lang="en-US" dirty="0">
                <a:hlinkClick r:id="rId4"/>
              </a:rPr>
              <a:t>www.GetSupportEd.net</a:t>
            </a:r>
            <a:endParaRPr lang="en-US"/>
          </a:p>
        </p:txBody>
      </p:sp>
      <p:pic>
        <p:nvPicPr>
          <p:cNvPr id="13" name="Google Shape;172;p2" descr="Meghan Gregoire-Smith, M.A.">
            <a:extLst>
              <a:ext uri="{FF2B5EF4-FFF2-40B4-BE49-F238E27FC236}">
                <a16:creationId xmlns:a16="http://schemas.microsoft.com/office/drawing/2014/main" id="{D6BA51C1-155A-1145-BDBF-A4821EE29FC3}"/>
              </a:ext>
            </a:extLst>
          </p:cNvPr>
          <p:cNvPicPr preferRelativeResize="0">
            <a:picLocks/>
          </p:cNvPicPr>
          <p:nvPr/>
        </p:nvPicPr>
        <p:blipFill rotWithShape="1">
          <a:blip r:embed="rId5">
            <a:alphaModFix/>
          </a:blip>
          <a:srcRect l="9869" r="9869"/>
          <a:stretch/>
        </p:blipFill>
        <p:spPr>
          <a:xfrm>
            <a:off x="7302353" y="762000"/>
            <a:ext cx="4356247" cy="5562600"/>
          </a:xfrm>
          <a:prstGeom prst="rect">
            <a:avLst/>
          </a:prstGeom>
          <a:noFill/>
          <a:ln>
            <a:noFill/>
          </a:ln>
        </p:spPr>
      </p:pic>
      <p:sp>
        <p:nvSpPr>
          <p:cNvPr id="2" name="Slide Number Placeholder 1">
            <a:extLst>
              <a:ext uri="{FF2B5EF4-FFF2-40B4-BE49-F238E27FC236}">
                <a16:creationId xmlns:a16="http://schemas.microsoft.com/office/drawing/2014/main" id="{47EC14AE-A8A3-A140-8ED5-E122C9613540}"/>
              </a:ext>
            </a:extLst>
          </p:cNvPr>
          <p:cNvSpPr>
            <a:spLocks noGrp="1"/>
          </p:cNvSpPr>
          <p:nvPr>
            <p:ph type="sldNum" sz="quarter" idx="14"/>
          </p:nvPr>
        </p:nvSpPr>
        <p:spPr/>
        <p:txBody>
          <a:bodyPr/>
          <a:lstStyle/>
          <a:p>
            <a:fld id="{B6FDC2BC-9D21-CA4B-9293-99A3AD770EFC}" type="slidenum">
              <a:rPr lang="en-US" smtClean="0"/>
              <a:t>2</a:t>
            </a:fld>
            <a:endParaRPr lang="en-US" dirty="0"/>
          </a:p>
        </p:txBody>
      </p:sp>
    </p:spTree>
    <p:extLst>
      <p:ext uri="{BB962C8B-B14F-4D97-AF65-F5344CB8AC3E}">
        <p14:creationId xmlns:p14="http://schemas.microsoft.com/office/powerpoint/2010/main" val="426233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BB931-2CED-F94E-81E1-578F3FAEE925}"/>
              </a:ext>
            </a:extLst>
          </p:cNvPr>
          <p:cNvSpPr>
            <a:spLocks noGrp="1"/>
          </p:cNvSpPr>
          <p:nvPr>
            <p:ph type="title"/>
          </p:nvPr>
        </p:nvSpPr>
        <p:spPr/>
        <p:txBody>
          <a:bodyPr>
            <a:normAutofit/>
          </a:bodyPr>
          <a:lstStyle/>
          <a:p>
            <a:r>
              <a:rPr lang="en-US" dirty="0"/>
              <a:t>Scaffolding for ELLs Self-Assessment (Tool 1)</a:t>
            </a:r>
          </a:p>
        </p:txBody>
      </p:sp>
      <p:pic>
        <p:nvPicPr>
          <p:cNvPr id="8" name="Google Shape;355;p20" descr="Scaffolding self-assessment tool, page 1">
            <a:extLst>
              <a:ext uri="{FF2B5EF4-FFF2-40B4-BE49-F238E27FC236}">
                <a16:creationId xmlns:a16="http://schemas.microsoft.com/office/drawing/2014/main" id="{027B7339-31C6-E843-B357-0CA86E09369B}"/>
              </a:ext>
            </a:extLst>
          </p:cNvPr>
          <p:cNvPicPr preferRelativeResize="0"/>
          <p:nvPr/>
        </p:nvPicPr>
        <p:blipFill rotWithShape="1">
          <a:blip r:embed="rId3">
            <a:alphaModFix/>
          </a:blip>
          <a:srcRect/>
          <a:stretch/>
        </p:blipFill>
        <p:spPr>
          <a:xfrm>
            <a:off x="2612650" y="1527161"/>
            <a:ext cx="3254750" cy="4184679"/>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pic>
        <p:nvPicPr>
          <p:cNvPr id="9" name="Google Shape;356;p20" descr="Scaffolding self-assessment tool, page 2">
            <a:extLst>
              <a:ext uri="{FF2B5EF4-FFF2-40B4-BE49-F238E27FC236}">
                <a16:creationId xmlns:a16="http://schemas.microsoft.com/office/drawing/2014/main" id="{08D6DD13-BD9B-F446-8D1E-18757147B7EF}"/>
              </a:ext>
            </a:extLst>
          </p:cNvPr>
          <p:cNvPicPr preferRelativeResize="0"/>
          <p:nvPr/>
        </p:nvPicPr>
        <p:blipFill rotWithShape="1">
          <a:blip r:embed="rId4">
            <a:alphaModFix/>
          </a:blip>
          <a:srcRect/>
          <a:stretch/>
        </p:blipFill>
        <p:spPr>
          <a:xfrm>
            <a:off x="6336632" y="1527161"/>
            <a:ext cx="3072949" cy="3678031"/>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6" name="Content Placeholder 5">
            <a:extLst>
              <a:ext uri="{FF2B5EF4-FFF2-40B4-BE49-F238E27FC236}">
                <a16:creationId xmlns:a16="http://schemas.microsoft.com/office/drawing/2014/main" id="{8E8506D6-93ED-2347-AB72-2B40D8045238}"/>
              </a:ext>
            </a:extLst>
          </p:cNvPr>
          <p:cNvSpPr>
            <a:spLocks noGrp="1"/>
          </p:cNvSpPr>
          <p:nvPr>
            <p:ph sz="quarter" idx="13"/>
          </p:nvPr>
        </p:nvSpPr>
        <p:spPr>
          <a:xfrm>
            <a:off x="533400" y="6078379"/>
            <a:ext cx="8458200" cy="246221"/>
          </a:xfrm>
        </p:spPr>
        <p:txBody>
          <a:bodyPr/>
          <a:lstStyle/>
          <a:p>
            <a:r>
              <a:rPr lang="en-US" sz="1600" dirty="0"/>
              <a:t>Adapted from Staehr Fenner &amp; Snyder, 2017</a:t>
            </a:r>
          </a:p>
        </p:txBody>
      </p:sp>
      <p:sp>
        <p:nvSpPr>
          <p:cNvPr id="7" name="Slide Number Placeholder 6">
            <a:extLst>
              <a:ext uri="{FF2B5EF4-FFF2-40B4-BE49-F238E27FC236}">
                <a16:creationId xmlns:a16="http://schemas.microsoft.com/office/drawing/2014/main" id="{7749D776-F1FC-884F-B91E-118E9F156CAF}"/>
              </a:ext>
            </a:extLst>
          </p:cNvPr>
          <p:cNvSpPr>
            <a:spLocks noGrp="1"/>
          </p:cNvSpPr>
          <p:nvPr>
            <p:ph type="sldNum" sz="quarter" idx="14"/>
          </p:nvPr>
        </p:nvSpPr>
        <p:spPr/>
        <p:txBody>
          <a:bodyPr/>
          <a:lstStyle/>
          <a:p>
            <a:fld id="{B6FDC2BC-9D21-CA4B-9293-99A3AD770EFC}" type="slidenum">
              <a:rPr lang="en-US" smtClean="0"/>
              <a:t>20</a:t>
            </a:fld>
            <a:endParaRPr lang="en-US" dirty="0"/>
          </a:p>
        </p:txBody>
      </p:sp>
    </p:spTree>
    <p:extLst>
      <p:ext uri="{BB962C8B-B14F-4D97-AF65-F5344CB8AC3E}">
        <p14:creationId xmlns:p14="http://schemas.microsoft.com/office/powerpoint/2010/main" val="1061997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ur high school students and teacher working together in a science lab">
            <a:extLst>
              <a:ext uri="{FF2B5EF4-FFF2-40B4-BE49-F238E27FC236}">
                <a16:creationId xmlns:a16="http://schemas.microsoft.com/office/drawing/2014/main" id="{BCB48D27-46EB-BE44-B9A6-426FAE61F618}"/>
              </a:ext>
            </a:extLst>
          </p:cNvPr>
          <p:cNvPicPr>
            <a:picLocks noChangeAspect="1"/>
          </p:cNvPicPr>
          <p:nvPr/>
        </p:nvPicPr>
        <p:blipFill>
          <a:blip r:embed="rId3"/>
          <a:srcRect t="11094" b="11094"/>
          <a:stretch/>
        </p:blipFill>
        <p:spPr>
          <a:xfrm>
            <a:off x="0" y="545939"/>
            <a:ext cx="12192000" cy="6324600"/>
          </a:xfrm>
          <a:prstGeom prst="rect">
            <a:avLst/>
          </a:prstGeom>
        </p:spPr>
      </p:pic>
      <p:sp>
        <p:nvSpPr>
          <p:cNvPr id="8" name="Title 7">
            <a:extLst>
              <a:ext uri="{FF2B5EF4-FFF2-40B4-BE49-F238E27FC236}">
                <a16:creationId xmlns:a16="http://schemas.microsoft.com/office/drawing/2014/main" id="{10CEE73B-B25E-9245-920A-9F618AEAE125}"/>
              </a:ext>
            </a:extLst>
          </p:cNvPr>
          <p:cNvSpPr>
            <a:spLocks noGrp="1"/>
          </p:cNvSpPr>
          <p:nvPr>
            <p:ph type="title"/>
          </p:nvPr>
        </p:nvSpPr>
        <p:spPr>
          <a:xfrm>
            <a:off x="533400" y="4267200"/>
            <a:ext cx="7467600" cy="1524000"/>
          </a:xfrm>
        </p:spPr>
        <p:txBody>
          <a:bodyPr>
            <a:noAutofit/>
          </a:bodyPr>
          <a:lstStyle/>
          <a:p>
            <a:r>
              <a:rPr lang="en-US" dirty="0"/>
              <a:t>Scaffolding Strategies for </a:t>
            </a:r>
            <a:br>
              <a:rPr lang="en-US" dirty="0"/>
            </a:br>
            <a:r>
              <a:rPr lang="en-US" dirty="0"/>
              <a:t>Distance and Hybrid Learning</a:t>
            </a:r>
          </a:p>
        </p:txBody>
      </p:sp>
      <p:sp>
        <p:nvSpPr>
          <p:cNvPr id="7" name="Slide Number Placeholder 6">
            <a:extLst>
              <a:ext uri="{FF2B5EF4-FFF2-40B4-BE49-F238E27FC236}">
                <a16:creationId xmlns:a16="http://schemas.microsoft.com/office/drawing/2014/main" id="{F08C710A-634E-4D4F-9DB6-0D4E289144A5}"/>
              </a:ext>
            </a:extLst>
          </p:cNvPr>
          <p:cNvSpPr>
            <a:spLocks noGrp="1"/>
          </p:cNvSpPr>
          <p:nvPr>
            <p:ph type="sldNum" sz="quarter" idx="14"/>
          </p:nvPr>
        </p:nvSpPr>
        <p:spPr/>
        <p:txBody>
          <a:bodyPr/>
          <a:lstStyle/>
          <a:p>
            <a:fld id="{B6FDC2BC-9D21-CA4B-9293-99A3AD770EFC}" type="slidenum">
              <a:rPr lang="en-US" smtClean="0">
                <a:solidFill>
                  <a:schemeClr val="bg1"/>
                </a:solidFill>
              </a:rPr>
              <a:t>21</a:t>
            </a:fld>
            <a:endParaRPr lang="en-US" dirty="0">
              <a:solidFill>
                <a:schemeClr val="bg1"/>
              </a:solidFill>
            </a:endParaRPr>
          </a:p>
        </p:txBody>
      </p:sp>
    </p:spTree>
    <p:extLst>
      <p:ext uri="{BB962C8B-B14F-4D97-AF65-F5344CB8AC3E}">
        <p14:creationId xmlns:p14="http://schemas.microsoft.com/office/powerpoint/2010/main" val="1480100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06210D-A948-0C4A-9EC6-72AFDDCB1DCF}"/>
              </a:ext>
            </a:extLst>
          </p:cNvPr>
          <p:cNvSpPr>
            <a:spLocks noGrp="1"/>
          </p:cNvSpPr>
          <p:nvPr>
            <p:ph type="title"/>
          </p:nvPr>
        </p:nvSpPr>
        <p:spPr/>
        <p:txBody>
          <a:bodyPr/>
          <a:lstStyle/>
          <a:p>
            <a:r>
              <a:rPr lang="en-US" dirty="0"/>
              <a:t>Types of Scaffolds</a:t>
            </a:r>
          </a:p>
        </p:txBody>
      </p:sp>
      <p:sp>
        <p:nvSpPr>
          <p:cNvPr id="7" name="Content Placeholder 6">
            <a:extLst>
              <a:ext uri="{FF2B5EF4-FFF2-40B4-BE49-F238E27FC236}">
                <a16:creationId xmlns:a16="http://schemas.microsoft.com/office/drawing/2014/main" id="{4FE9137B-938B-A946-B27E-084F88EEB9BD}"/>
              </a:ext>
            </a:extLst>
          </p:cNvPr>
          <p:cNvSpPr>
            <a:spLocks noGrp="1"/>
          </p:cNvSpPr>
          <p:nvPr>
            <p:ph sz="quarter" idx="10"/>
          </p:nvPr>
        </p:nvSpPr>
        <p:spPr>
          <a:xfrm>
            <a:off x="4757357" y="3938184"/>
            <a:ext cx="2667000" cy="492443"/>
          </a:xfrm>
        </p:spPr>
        <p:txBody>
          <a:bodyPr/>
          <a:lstStyle/>
          <a:p>
            <a:pPr algn="ctr"/>
            <a:r>
              <a:rPr lang="en-US" dirty="0"/>
              <a:t>Scaffolds</a:t>
            </a:r>
          </a:p>
        </p:txBody>
      </p:sp>
      <p:sp>
        <p:nvSpPr>
          <p:cNvPr id="13" name="Triangle 12">
            <a:extLst>
              <a:ext uri="{FF2B5EF4-FFF2-40B4-BE49-F238E27FC236}">
                <a16:creationId xmlns:a16="http://schemas.microsoft.com/office/drawing/2014/main" id="{C92FE36E-ABBB-ED42-ADA3-9006B70C64DF}"/>
              </a:ext>
              <a:ext uri="{C183D7F6-B498-43B3-948B-1728B52AA6E4}">
                <adec:decorative xmlns:adec="http://schemas.microsoft.com/office/drawing/2017/decorative" val="1"/>
              </a:ext>
            </a:extLst>
          </p:cNvPr>
          <p:cNvSpPr/>
          <p:nvPr/>
        </p:nvSpPr>
        <p:spPr>
          <a:xfrm>
            <a:off x="4187426" y="301358"/>
            <a:ext cx="3802852" cy="3278321"/>
          </a:xfrm>
          <a:prstGeom prst="triangle">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A2768798-C429-9B4D-962A-2A15CE11B10B}"/>
              </a:ext>
            </a:extLst>
          </p:cNvPr>
          <p:cNvSpPr>
            <a:spLocks noGrp="1"/>
          </p:cNvSpPr>
          <p:nvPr>
            <p:ph sz="quarter" idx="11"/>
          </p:nvPr>
        </p:nvSpPr>
        <p:spPr>
          <a:xfrm>
            <a:off x="4464848" y="2514600"/>
            <a:ext cx="3276600" cy="492443"/>
          </a:xfrm>
        </p:spPr>
        <p:txBody>
          <a:bodyPr/>
          <a:lstStyle/>
          <a:p>
            <a:pPr marL="0" indent="0" algn="ctr">
              <a:buNone/>
            </a:pPr>
            <a:r>
              <a:rPr lang="en-US" dirty="0">
                <a:solidFill>
                  <a:schemeClr val="bg1"/>
                </a:solidFill>
              </a:rPr>
              <a:t>Materials</a:t>
            </a:r>
          </a:p>
        </p:txBody>
      </p:sp>
      <p:sp>
        <p:nvSpPr>
          <p:cNvPr id="12" name="Triangle 11">
            <a:extLst>
              <a:ext uri="{FF2B5EF4-FFF2-40B4-BE49-F238E27FC236}">
                <a16:creationId xmlns:a16="http://schemas.microsoft.com/office/drawing/2014/main" id="{E3FB9937-C9A7-6B48-A114-9063DA9F9ACF}"/>
              </a:ext>
              <a:ext uri="{C183D7F6-B498-43B3-948B-1728B52AA6E4}">
                <adec:decorative xmlns:adec="http://schemas.microsoft.com/office/drawing/2017/decorative" val="1"/>
              </a:ext>
            </a:extLst>
          </p:cNvPr>
          <p:cNvSpPr/>
          <p:nvPr/>
        </p:nvSpPr>
        <p:spPr>
          <a:xfrm>
            <a:off x="2286000" y="3579679"/>
            <a:ext cx="3802852" cy="327832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7">
            <a:extLst>
              <a:ext uri="{FF2B5EF4-FFF2-40B4-BE49-F238E27FC236}">
                <a16:creationId xmlns:a16="http://schemas.microsoft.com/office/drawing/2014/main" id="{C702F4CA-366A-8747-961D-645468260067}"/>
              </a:ext>
            </a:extLst>
          </p:cNvPr>
          <p:cNvSpPr txBox="1">
            <a:spLocks/>
          </p:cNvSpPr>
          <p:nvPr/>
        </p:nvSpPr>
        <p:spPr>
          <a:xfrm>
            <a:off x="2549126" y="5498989"/>
            <a:ext cx="3276600" cy="492443"/>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600"/>
              </a:spcBef>
              <a:spcAft>
                <a:spcPts val="600"/>
              </a:spcAft>
              <a:buClr>
                <a:schemeClr val="bg2">
                  <a:lumMod val="75000"/>
                </a:schemeClr>
              </a:buClr>
              <a:buSzPct val="100000"/>
              <a:buFont typeface="Wingdings" pitchFamily="2" charset="2"/>
              <a:buChar char="§"/>
              <a:defRPr lang="en-US" sz="2800" kern="1200" dirty="0">
                <a:solidFill>
                  <a:schemeClr val="tx1"/>
                </a:solidFill>
                <a:latin typeface="+mn-lt"/>
                <a:ea typeface="+mn-ea"/>
                <a:cs typeface="+mn-cs"/>
              </a:defRPr>
            </a:lvl1pPr>
            <a:lvl2pPr marL="457200" indent="-228600" algn="l" defTabSz="914400" rtl="0" eaLnBrk="1" latinLnBrk="0" hangingPunct="1">
              <a:lnSpc>
                <a:spcPct val="100000"/>
              </a:lnSpc>
              <a:spcBef>
                <a:spcPts val="600"/>
              </a:spcBef>
              <a:spcAft>
                <a:spcPts val="600"/>
              </a:spcAft>
              <a:buClr>
                <a:schemeClr val="tx2"/>
              </a:buClr>
              <a:buFont typeface="Wingdings" pitchFamily="2" charset="2"/>
              <a:buChar char="§"/>
              <a:defRPr sz="2400" kern="1200">
                <a:solidFill>
                  <a:schemeClr val="tx1"/>
                </a:solidFill>
                <a:latin typeface="+mn-lt"/>
                <a:ea typeface="+mn-ea"/>
                <a:cs typeface="+mn-cs"/>
              </a:defRPr>
            </a:lvl2pPr>
            <a:lvl3pPr marL="6858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spcAft>
                <a:spcPts val="600"/>
              </a:spcAft>
              <a:buClr>
                <a:schemeClr val="tx2"/>
              </a:buClr>
              <a:buFont typeface="Wingdings" pitchFamily="2" charset="2"/>
              <a:buChar char="§"/>
              <a:defRPr sz="1600" kern="1200">
                <a:solidFill>
                  <a:schemeClr val="tx1"/>
                </a:solidFill>
                <a:latin typeface="+mn-lt"/>
                <a:ea typeface="+mn-ea"/>
                <a:cs typeface="+mn-cs"/>
              </a:defRPr>
            </a:lvl4pPr>
            <a:lvl5pPr marL="11430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None/>
            </a:pPr>
            <a:r>
              <a:rPr lang="en-US" dirty="0">
                <a:solidFill>
                  <a:schemeClr val="lt1"/>
                </a:solidFill>
                <a:ea typeface="Arial"/>
                <a:cs typeface="Arial"/>
                <a:sym typeface="Arial"/>
              </a:rPr>
              <a:t>Instruction</a:t>
            </a:r>
            <a:endParaRPr lang="en-US" dirty="0"/>
          </a:p>
        </p:txBody>
      </p:sp>
      <p:sp>
        <p:nvSpPr>
          <p:cNvPr id="11" name="Triangle 10">
            <a:extLst>
              <a:ext uri="{FF2B5EF4-FFF2-40B4-BE49-F238E27FC236}">
                <a16:creationId xmlns:a16="http://schemas.microsoft.com/office/drawing/2014/main" id="{1807F0EF-6A38-454C-87EB-0A8B5E96ABC3}"/>
              </a:ext>
              <a:ext uri="{C183D7F6-B498-43B3-948B-1728B52AA6E4}">
                <adec:decorative xmlns:adec="http://schemas.microsoft.com/office/drawing/2017/decorative" val="1"/>
              </a:ext>
            </a:extLst>
          </p:cNvPr>
          <p:cNvSpPr/>
          <p:nvPr/>
        </p:nvSpPr>
        <p:spPr>
          <a:xfrm>
            <a:off x="6088852" y="3579679"/>
            <a:ext cx="3802852" cy="3278321"/>
          </a:xfrm>
          <a:prstGeom prst="triangl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7">
            <a:extLst>
              <a:ext uri="{FF2B5EF4-FFF2-40B4-BE49-F238E27FC236}">
                <a16:creationId xmlns:a16="http://schemas.microsoft.com/office/drawing/2014/main" id="{51D2733C-8ED4-D547-A5C8-5071177BD586}"/>
              </a:ext>
            </a:extLst>
          </p:cNvPr>
          <p:cNvSpPr txBox="1">
            <a:spLocks/>
          </p:cNvSpPr>
          <p:nvPr/>
        </p:nvSpPr>
        <p:spPr>
          <a:xfrm>
            <a:off x="6332621" y="5266947"/>
            <a:ext cx="3276600" cy="1057653"/>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600"/>
              </a:spcBef>
              <a:spcAft>
                <a:spcPts val="600"/>
              </a:spcAft>
              <a:buClr>
                <a:schemeClr val="bg2">
                  <a:lumMod val="75000"/>
                </a:schemeClr>
              </a:buClr>
              <a:buSzPct val="100000"/>
              <a:buFont typeface="Wingdings" pitchFamily="2" charset="2"/>
              <a:buChar char="§"/>
              <a:defRPr lang="en-US" sz="2800" kern="1200" dirty="0">
                <a:solidFill>
                  <a:schemeClr val="tx1"/>
                </a:solidFill>
                <a:latin typeface="+mn-lt"/>
                <a:ea typeface="+mn-ea"/>
                <a:cs typeface="+mn-cs"/>
              </a:defRPr>
            </a:lvl1pPr>
            <a:lvl2pPr marL="457200" indent="-228600" algn="l" defTabSz="914400" rtl="0" eaLnBrk="1" latinLnBrk="0" hangingPunct="1">
              <a:lnSpc>
                <a:spcPct val="100000"/>
              </a:lnSpc>
              <a:spcBef>
                <a:spcPts val="600"/>
              </a:spcBef>
              <a:spcAft>
                <a:spcPts val="600"/>
              </a:spcAft>
              <a:buClr>
                <a:schemeClr val="tx2"/>
              </a:buClr>
              <a:buFont typeface="Wingdings" pitchFamily="2" charset="2"/>
              <a:buChar char="§"/>
              <a:defRPr sz="2400" kern="1200">
                <a:solidFill>
                  <a:schemeClr val="tx1"/>
                </a:solidFill>
                <a:latin typeface="+mn-lt"/>
                <a:ea typeface="+mn-ea"/>
                <a:cs typeface="+mn-cs"/>
              </a:defRPr>
            </a:lvl2pPr>
            <a:lvl3pPr marL="6858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spcAft>
                <a:spcPts val="600"/>
              </a:spcAft>
              <a:buClr>
                <a:schemeClr val="tx2"/>
              </a:buClr>
              <a:buFont typeface="Wingdings" pitchFamily="2" charset="2"/>
              <a:buChar char="§"/>
              <a:defRPr sz="1600" kern="1200">
                <a:solidFill>
                  <a:schemeClr val="tx1"/>
                </a:solidFill>
                <a:latin typeface="+mn-lt"/>
                <a:ea typeface="+mn-ea"/>
                <a:cs typeface="+mn-cs"/>
              </a:defRPr>
            </a:lvl4pPr>
            <a:lvl5pPr marL="11430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None/>
            </a:pPr>
            <a:r>
              <a:rPr lang="en-US" dirty="0">
                <a:solidFill>
                  <a:schemeClr val="lt1"/>
                </a:solidFill>
                <a:ea typeface="Arial"/>
                <a:cs typeface="Arial"/>
                <a:sym typeface="Arial"/>
              </a:rPr>
              <a:t>Student </a:t>
            </a:r>
            <a:br>
              <a:rPr lang="en-US" dirty="0">
                <a:solidFill>
                  <a:schemeClr val="lt1"/>
                </a:solidFill>
                <a:ea typeface="Arial"/>
                <a:cs typeface="Arial"/>
                <a:sym typeface="Arial"/>
              </a:rPr>
            </a:br>
            <a:r>
              <a:rPr lang="en-US" dirty="0">
                <a:solidFill>
                  <a:schemeClr val="lt1"/>
                </a:solidFill>
                <a:ea typeface="Arial"/>
                <a:cs typeface="Arial"/>
                <a:sym typeface="Arial"/>
              </a:rPr>
              <a:t>Grouping</a:t>
            </a:r>
          </a:p>
        </p:txBody>
      </p:sp>
      <p:sp>
        <p:nvSpPr>
          <p:cNvPr id="10" name="Content Placeholder 9">
            <a:extLst>
              <a:ext uri="{FF2B5EF4-FFF2-40B4-BE49-F238E27FC236}">
                <a16:creationId xmlns:a16="http://schemas.microsoft.com/office/drawing/2014/main" id="{70B97552-CCB1-C442-AEDA-435630356B54}"/>
              </a:ext>
            </a:extLst>
          </p:cNvPr>
          <p:cNvSpPr>
            <a:spLocks noGrp="1"/>
          </p:cNvSpPr>
          <p:nvPr>
            <p:ph sz="quarter" idx="13"/>
          </p:nvPr>
        </p:nvSpPr>
        <p:spPr>
          <a:xfrm>
            <a:off x="533400" y="4952139"/>
            <a:ext cx="2277979" cy="533399"/>
          </a:xfrm>
        </p:spPr>
        <p:txBody>
          <a:bodyPr/>
          <a:lstStyle/>
          <a:p>
            <a:r>
              <a:rPr lang="en-US" sz="1600" dirty="0"/>
              <a:t>Staehr Fenner &amp; Snyder, 2017, adapted from WIDA Consortium, n.d.</a:t>
            </a:r>
          </a:p>
        </p:txBody>
      </p:sp>
      <p:sp>
        <p:nvSpPr>
          <p:cNvPr id="5" name="Slide Number Placeholder 4">
            <a:extLst>
              <a:ext uri="{FF2B5EF4-FFF2-40B4-BE49-F238E27FC236}">
                <a16:creationId xmlns:a16="http://schemas.microsoft.com/office/drawing/2014/main" id="{5CDED0EF-37A6-4848-B472-72B7B692D062}"/>
              </a:ext>
            </a:extLst>
          </p:cNvPr>
          <p:cNvSpPr>
            <a:spLocks noGrp="1"/>
          </p:cNvSpPr>
          <p:nvPr>
            <p:ph type="sldNum" sz="quarter" idx="14"/>
          </p:nvPr>
        </p:nvSpPr>
        <p:spPr/>
        <p:txBody>
          <a:bodyPr/>
          <a:lstStyle/>
          <a:p>
            <a:fld id="{B6FDC2BC-9D21-CA4B-9293-99A3AD770EFC}" type="slidenum">
              <a:rPr lang="en-US" smtClean="0"/>
              <a:t>22</a:t>
            </a:fld>
            <a:endParaRPr lang="en-US" dirty="0"/>
          </a:p>
        </p:txBody>
      </p:sp>
    </p:spTree>
    <p:extLst>
      <p:ext uri="{BB962C8B-B14F-4D97-AF65-F5344CB8AC3E}">
        <p14:creationId xmlns:p14="http://schemas.microsoft.com/office/powerpoint/2010/main" val="2982879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0FEC8-ED9D-3E42-9E66-36582938833C}"/>
              </a:ext>
            </a:extLst>
          </p:cNvPr>
          <p:cNvSpPr>
            <a:spLocks noGrp="1"/>
          </p:cNvSpPr>
          <p:nvPr>
            <p:ph type="title"/>
          </p:nvPr>
        </p:nvSpPr>
        <p:spPr/>
        <p:txBody>
          <a:bodyPr/>
          <a:lstStyle/>
          <a:p>
            <a:r>
              <a:rPr lang="en-US" dirty="0"/>
              <a:t>Types of Scaffolds (Tool 2)</a:t>
            </a:r>
          </a:p>
        </p:txBody>
      </p:sp>
      <p:graphicFrame>
        <p:nvGraphicFramePr>
          <p:cNvPr id="11" name="Table 11" descr="A table listing three categories of scaffolds with examples of each">
            <a:extLst>
              <a:ext uri="{FF2B5EF4-FFF2-40B4-BE49-F238E27FC236}">
                <a16:creationId xmlns:a16="http://schemas.microsoft.com/office/drawing/2014/main" id="{EACA567C-01C0-C84C-941B-B4909FC32585}"/>
              </a:ext>
            </a:extLst>
          </p:cNvPr>
          <p:cNvGraphicFramePr>
            <a:graphicFrameLocks noGrp="1"/>
          </p:cNvGraphicFramePr>
          <p:nvPr>
            <p:extLst>
              <p:ext uri="{D42A27DB-BD31-4B8C-83A1-F6EECF244321}">
                <p14:modId xmlns:p14="http://schemas.microsoft.com/office/powerpoint/2010/main" val="2860491356"/>
              </p:ext>
            </p:extLst>
          </p:nvPr>
        </p:nvGraphicFramePr>
        <p:xfrm>
          <a:off x="533400" y="1694727"/>
          <a:ext cx="11125200" cy="3957320"/>
        </p:xfrm>
        <a:graphic>
          <a:graphicData uri="http://schemas.openxmlformats.org/drawingml/2006/table">
            <a:tbl>
              <a:tblPr firstRow="1" bandRow="1">
                <a:tableStyleId>{F2DE63D5-997A-4646-A377-4702673A728D}</a:tableStyleId>
              </a:tblPr>
              <a:tblGrid>
                <a:gridCol w="4038600">
                  <a:extLst>
                    <a:ext uri="{9D8B030D-6E8A-4147-A177-3AD203B41FA5}">
                      <a16:colId xmlns:a16="http://schemas.microsoft.com/office/drawing/2014/main" val="1223210720"/>
                    </a:ext>
                  </a:extLst>
                </a:gridCol>
                <a:gridCol w="7086600">
                  <a:extLst>
                    <a:ext uri="{9D8B030D-6E8A-4147-A177-3AD203B41FA5}">
                      <a16:colId xmlns:a16="http://schemas.microsoft.com/office/drawing/2014/main" val="191820142"/>
                    </a:ext>
                  </a:extLst>
                </a:gridCol>
              </a:tblGrid>
              <a:tr h="513080">
                <a:tc>
                  <a:txBody>
                    <a:bodyPr/>
                    <a:lstStyle/>
                    <a:p>
                      <a:r>
                        <a:rPr lang="en-US" sz="2000" b="0" dirty="0"/>
                        <a:t>Categories of Scaffolds</a:t>
                      </a:r>
                    </a:p>
                  </a:txBody>
                  <a:tcPr anchor="ctr">
                    <a:lnB w="38100" cap="flat" cmpd="sng" algn="ctr">
                      <a:solidFill>
                        <a:schemeClr val="tx1">
                          <a:lumMod val="85000"/>
                          <a:lumOff val="15000"/>
                        </a:schemeClr>
                      </a:solidFill>
                      <a:prstDash val="solid"/>
                      <a:round/>
                      <a:headEnd type="none" w="med" len="med"/>
                      <a:tailEnd type="none" w="med" len="med"/>
                    </a:lnB>
                  </a:tcPr>
                </a:tc>
                <a:tc>
                  <a:txBody>
                    <a:bodyPr/>
                    <a:lstStyle/>
                    <a:p>
                      <a:r>
                        <a:rPr lang="en-US" sz="2000" b="0" dirty="0"/>
                        <a:t>Examples</a:t>
                      </a:r>
                    </a:p>
                  </a:txBody>
                  <a:tcPr anchor="ctr">
                    <a:lnB w="38100" cap="flat" cmpd="sng" algn="ctr">
                      <a:solidFill>
                        <a:schemeClr val="tx1">
                          <a:lumMod val="85000"/>
                          <a:lumOff val="15000"/>
                        </a:schemeClr>
                      </a:solidFill>
                      <a:prstDash val="solid"/>
                      <a:round/>
                      <a:headEnd type="none" w="med" len="med"/>
                      <a:tailEnd type="none" w="med" len="med"/>
                    </a:lnB>
                  </a:tcPr>
                </a:tc>
                <a:extLst>
                  <a:ext uri="{0D108BD9-81ED-4DB2-BD59-A6C34878D82A}">
                    <a16:rowId xmlns:a16="http://schemas.microsoft.com/office/drawing/2014/main" val="1779298465"/>
                  </a:ext>
                </a:extLst>
              </a:tr>
              <a:tr h="1004570">
                <a:tc>
                  <a:txBody>
                    <a:bodyPr/>
                    <a:lstStyle/>
                    <a:p>
                      <a:r>
                        <a:rPr lang="en-US" sz="1600" b="1" dirty="0"/>
                        <a:t>Materials and Resources</a:t>
                      </a:r>
                    </a:p>
                  </a:txBody>
                  <a:tcPr>
                    <a:lnL w="19050" cap="flat" cmpd="sng" algn="ctr">
                      <a:no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381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285750" indent="-285750">
                        <a:buFont typeface="Arial" panose="020B0604020202020204" pitchFamily="34" charset="0"/>
                        <a:buChar char="•"/>
                      </a:pPr>
                      <a:r>
                        <a:rPr lang="en-US" sz="1600" dirty="0"/>
                        <a:t>Graphic organizers</a:t>
                      </a:r>
                    </a:p>
                    <a:p>
                      <a:pPr marL="285750" indent="-285750">
                        <a:buFont typeface="Arial" panose="020B0604020202020204" pitchFamily="34" charset="0"/>
                        <a:buChar char="•"/>
                      </a:pPr>
                      <a:r>
                        <a:rPr lang="en-US" sz="1600" dirty="0"/>
                        <a:t>English and/or bilingual glossaries</a:t>
                      </a:r>
                    </a:p>
                    <a:p>
                      <a:pPr marL="285750" indent="-285750">
                        <a:buFont typeface="Arial" panose="020B0604020202020204" pitchFamily="34" charset="0"/>
                        <a:buChar char="•"/>
                      </a:pPr>
                      <a:r>
                        <a:rPr lang="en-US" sz="1600" dirty="0"/>
                        <a:t>English and/or bilingual dictionaries</a:t>
                      </a:r>
                    </a:p>
                    <a:p>
                      <a:pPr marL="285750" indent="-285750">
                        <a:buFont typeface="Arial" panose="020B0604020202020204" pitchFamily="34" charset="0"/>
                        <a:buChar char="•"/>
                      </a:pPr>
                      <a:r>
                        <a:rPr lang="en-US" sz="1600" dirty="0"/>
                        <a:t>Home language materials</a:t>
                      </a:r>
                    </a:p>
                    <a:p>
                      <a:pPr marL="285750" indent="-285750">
                        <a:buFont typeface="Arial" panose="020B0604020202020204" pitchFamily="34" charset="0"/>
                        <a:buChar char="•"/>
                      </a:pPr>
                      <a:r>
                        <a:rPr lang="en-US" sz="1600" dirty="0"/>
                        <a:t>Sentence frames, sentence stems, and paragraph frames</a:t>
                      </a:r>
                    </a:p>
                    <a:p>
                      <a:pPr marL="285750" indent="-285750">
                        <a:buFont typeface="Arial" panose="020B0604020202020204" pitchFamily="34" charset="0"/>
                        <a:buChar char="•"/>
                      </a:pPr>
                      <a:r>
                        <a:rPr lang="en-US" sz="1600" dirty="0"/>
                        <a:t>Visuals</a:t>
                      </a:r>
                    </a:p>
                    <a:p>
                      <a:pPr marL="285750" indent="-285750">
                        <a:buFont typeface="Arial" panose="020B0604020202020204" pitchFamily="34" charset="0"/>
                        <a:buChar char="•"/>
                      </a:pPr>
                      <a:r>
                        <a:rPr lang="en-US" sz="1600" dirty="0"/>
                        <a:t>Word banks or word walls</a:t>
                      </a:r>
                    </a:p>
                  </a:txBody>
                  <a:tcPr>
                    <a:lnL w="12700" cap="flat" cmpd="sng" algn="ctr">
                      <a:solidFill>
                        <a:schemeClr val="tx1">
                          <a:lumMod val="85000"/>
                          <a:lumOff val="15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226360428"/>
                  </a:ext>
                </a:extLst>
              </a:tr>
              <a:tr h="777240">
                <a:tc>
                  <a:txBody>
                    <a:bodyPr/>
                    <a:lstStyle/>
                    <a:p>
                      <a:r>
                        <a:rPr lang="en-US" sz="1600" b="1" dirty="0"/>
                        <a:t>Instruction</a:t>
                      </a:r>
                    </a:p>
                  </a:txBody>
                  <a:tcPr>
                    <a:lnL w="19050" cap="flat" cmpd="sng" algn="ctr">
                      <a:no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600" dirty="0"/>
                        <a:t>Preidentified and pretaught vocabulary</a:t>
                      </a:r>
                    </a:p>
                    <a:p>
                      <a:pPr marL="285750" indent="-285750">
                        <a:buFont typeface="Arial" panose="020B0604020202020204" pitchFamily="34" charset="0"/>
                        <a:buChar char="•"/>
                      </a:pPr>
                      <a:r>
                        <a:rPr lang="en-US" sz="1600" dirty="0"/>
                        <a:t>Concise instruction of background knowledge</a:t>
                      </a:r>
                    </a:p>
                    <a:p>
                      <a:pPr marL="285750" indent="-285750">
                        <a:buFont typeface="Arial" panose="020B0604020202020204" pitchFamily="34" charset="0"/>
                        <a:buChar char="•"/>
                      </a:pPr>
                      <a:r>
                        <a:rPr lang="en-US" sz="1600" dirty="0"/>
                        <a:t>Reduced linguistic load, repetition, paraphrasing, and modeling</a:t>
                      </a:r>
                    </a:p>
                  </a:txBody>
                  <a:tcPr>
                    <a:lnL w="12700" cap="flat" cmpd="sng" algn="ctr">
                      <a:solidFill>
                        <a:schemeClr val="tx1">
                          <a:lumMod val="85000"/>
                          <a:lumOff val="15000"/>
                        </a:schemeClr>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2489869"/>
                  </a:ext>
                </a:extLst>
              </a:tr>
              <a:tr h="535393">
                <a:tc>
                  <a:txBody>
                    <a:bodyPr/>
                    <a:lstStyle/>
                    <a:p>
                      <a:r>
                        <a:rPr lang="en-US" sz="1600" b="1" dirty="0"/>
                        <a:t>Student Grouping</a:t>
                      </a:r>
                    </a:p>
                  </a:txBody>
                  <a:tcPr>
                    <a:lnL w="19050" cap="flat" cmpd="sng" algn="ctr">
                      <a:no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285750" indent="-285750">
                        <a:buFont typeface="Arial" panose="020B0604020202020204" pitchFamily="34" charset="0"/>
                        <a:buChar char="•"/>
                      </a:pPr>
                      <a:r>
                        <a:rPr lang="en-US" sz="1600" dirty="0"/>
                        <a:t>Structured pair work</a:t>
                      </a:r>
                    </a:p>
                    <a:p>
                      <a:pPr marL="285750" indent="-285750">
                        <a:buFont typeface="Arial" panose="020B0604020202020204" pitchFamily="34" charset="0"/>
                        <a:buChar char="•"/>
                      </a:pPr>
                      <a:r>
                        <a:rPr lang="en-US" sz="1600" dirty="0"/>
                        <a:t>Structured small-group work</a:t>
                      </a:r>
                    </a:p>
                    <a:p>
                      <a:pPr marL="285750" indent="-285750">
                        <a:buFont typeface="Arial" panose="020B0604020202020204" pitchFamily="34" charset="0"/>
                        <a:buChar char="•"/>
                      </a:pPr>
                      <a:r>
                        <a:rPr lang="en-US" sz="1600" dirty="0"/>
                        <a:t>Teacher-led small-group work</a:t>
                      </a:r>
                    </a:p>
                  </a:txBody>
                  <a:tcPr>
                    <a:lnL w="12700" cap="flat" cmpd="sng" algn="ctr">
                      <a:solidFill>
                        <a:schemeClr val="tx1">
                          <a:lumMod val="85000"/>
                          <a:lumOff val="15000"/>
                        </a:schemeClr>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66857357"/>
                  </a:ext>
                </a:extLst>
              </a:tr>
            </a:tbl>
          </a:graphicData>
        </a:graphic>
      </p:graphicFrame>
      <p:sp>
        <p:nvSpPr>
          <p:cNvPr id="6" name="Content Placeholder 5">
            <a:extLst>
              <a:ext uri="{FF2B5EF4-FFF2-40B4-BE49-F238E27FC236}">
                <a16:creationId xmlns:a16="http://schemas.microsoft.com/office/drawing/2014/main" id="{D431220F-E331-494C-9295-29D3478CC712}"/>
              </a:ext>
            </a:extLst>
          </p:cNvPr>
          <p:cNvSpPr>
            <a:spLocks noGrp="1"/>
          </p:cNvSpPr>
          <p:nvPr>
            <p:ph sz="quarter" idx="13"/>
          </p:nvPr>
        </p:nvSpPr>
        <p:spPr>
          <a:xfrm>
            <a:off x="533400" y="6078378"/>
            <a:ext cx="11125200" cy="246221"/>
          </a:xfrm>
        </p:spPr>
        <p:txBody>
          <a:bodyPr/>
          <a:lstStyle/>
          <a:p>
            <a:r>
              <a:rPr lang="en-US" sz="1600" dirty="0"/>
              <a:t>WIDA, n.d.; Adapted by Staehr Fenner &amp; Snyder, 2017, p. 61</a:t>
            </a:r>
          </a:p>
        </p:txBody>
      </p:sp>
      <p:sp>
        <p:nvSpPr>
          <p:cNvPr id="7" name="Slide Number Placeholder 6">
            <a:extLst>
              <a:ext uri="{FF2B5EF4-FFF2-40B4-BE49-F238E27FC236}">
                <a16:creationId xmlns:a16="http://schemas.microsoft.com/office/drawing/2014/main" id="{02A409D2-4F46-A144-87EA-D7D8CFAC8F92}"/>
              </a:ext>
            </a:extLst>
          </p:cNvPr>
          <p:cNvSpPr>
            <a:spLocks noGrp="1"/>
          </p:cNvSpPr>
          <p:nvPr>
            <p:ph type="sldNum" sz="quarter" idx="14"/>
          </p:nvPr>
        </p:nvSpPr>
        <p:spPr/>
        <p:txBody>
          <a:bodyPr/>
          <a:lstStyle/>
          <a:p>
            <a:fld id="{B6FDC2BC-9D21-CA4B-9293-99A3AD770EFC}" type="slidenum">
              <a:rPr lang="en-US" smtClean="0"/>
              <a:t>23</a:t>
            </a:fld>
            <a:endParaRPr lang="en-US" dirty="0"/>
          </a:p>
        </p:txBody>
      </p:sp>
    </p:spTree>
    <p:extLst>
      <p:ext uri="{BB962C8B-B14F-4D97-AF65-F5344CB8AC3E}">
        <p14:creationId xmlns:p14="http://schemas.microsoft.com/office/powerpoint/2010/main" val="606840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75E27A-5CF9-714A-A672-F08776F4E9AE}"/>
              </a:ext>
            </a:extLst>
          </p:cNvPr>
          <p:cNvSpPr>
            <a:spLocks noGrp="1"/>
          </p:cNvSpPr>
          <p:nvPr>
            <p:ph type="title"/>
          </p:nvPr>
        </p:nvSpPr>
        <p:spPr>
          <a:xfrm>
            <a:off x="990601" y="533400"/>
            <a:ext cx="4648200" cy="3200400"/>
          </a:xfrm>
        </p:spPr>
        <p:txBody>
          <a:bodyPr>
            <a:normAutofit/>
          </a:bodyPr>
          <a:lstStyle/>
          <a:p>
            <a:r>
              <a:rPr lang="en-US" dirty="0"/>
              <a:t>Stop and Think: </a:t>
            </a:r>
            <a:r>
              <a:rPr lang="en-US" b="1" dirty="0"/>
              <a:t>Types of Scaffolds</a:t>
            </a:r>
            <a:r>
              <a:rPr lang="en-US" dirty="0"/>
              <a:t> </a:t>
            </a:r>
          </a:p>
        </p:txBody>
      </p:sp>
      <p:pic>
        <p:nvPicPr>
          <p:cNvPr id="9" name="Picture 8" descr="Lightbulb in circle icon indicating stop and think">
            <a:extLst>
              <a:ext uri="{FF2B5EF4-FFF2-40B4-BE49-F238E27FC236}">
                <a16:creationId xmlns:a16="http://schemas.microsoft.com/office/drawing/2014/main" id="{FB4B2DA6-7692-044C-A8D9-E438633A7C89}"/>
              </a:ext>
            </a:extLst>
          </p:cNvPr>
          <p:cNvPicPr>
            <a:picLocks noChangeAspect="1"/>
          </p:cNvPicPr>
          <p:nvPr/>
        </p:nvPicPr>
        <p:blipFill>
          <a:blip r:embed="rId3"/>
          <a:stretch>
            <a:fillRect/>
          </a:stretch>
        </p:blipFill>
        <p:spPr>
          <a:xfrm>
            <a:off x="2057400" y="3437021"/>
            <a:ext cx="3441834" cy="2216205"/>
          </a:xfrm>
          <a:prstGeom prst="rect">
            <a:avLst/>
          </a:prstGeom>
        </p:spPr>
      </p:pic>
      <p:sp>
        <p:nvSpPr>
          <p:cNvPr id="2" name="Content Placeholder 1">
            <a:extLst>
              <a:ext uri="{FF2B5EF4-FFF2-40B4-BE49-F238E27FC236}">
                <a16:creationId xmlns:a16="http://schemas.microsoft.com/office/drawing/2014/main" id="{892B4489-C3F6-E742-A961-0FC20F3447E9}"/>
              </a:ext>
            </a:extLst>
          </p:cNvPr>
          <p:cNvSpPr>
            <a:spLocks noGrp="1"/>
          </p:cNvSpPr>
          <p:nvPr>
            <p:ph sz="quarter" idx="11"/>
          </p:nvPr>
        </p:nvSpPr>
        <p:spPr/>
        <p:txBody>
          <a:bodyPr/>
          <a:lstStyle/>
          <a:p>
            <a:r>
              <a:rPr lang="en-US" dirty="0"/>
              <a:t>Which category of scaffolds do you use the most with ELLs in distance and hybrid learning?</a:t>
            </a:r>
          </a:p>
          <a:p>
            <a:pPr lvl="1"/>
            <a:r>
              <a:rPr lang="en-US" dirty="0"/>
              <a:t>Materials and resources</a:t>
            </a:r>
          </a:p>
          <a:p>
            <a:pPr lvl="1"/>
            <a:r>
              <a:rPr lang="en-US" dirty="0"/>
              <a:t>Instruction</a:t>
            </a:r>
          </a:p>
          <a:p>
            <a:pPr lvl="1"/>
            <a:r>
              <a:rPr lang="en-US" dirty="0"/>
              <a:t>Student grouping</a:t>
            </a:r>
          </a:p>
          <a:p>
            <a:r>
              <a:rPr lang="en-US" dirty="0"/>
              <a:t>What implications do you see for scaffolding during distance and hybrid learning?</a:t>
            </a:r>
          </a:p>
        </p:txBody>
      </p:sp>
      <p:sp>
        <p:nvSpPr>
          <p:cNvPr id="5" name="Slide Number Placeholder 4">
            <a:extLst>
              <a:ext uri="{FF2B5EF4-FFF2-40B4-BE49-F238E27FC236}">
                <a16:creationId xmlns:a16="http://schemas.microsoft.com/office/drawing/2014/main" id="{DA9119C8-E872-7A4D-80A1-500437C13D64}"/>
              </a:ext>
            </a:extLst>
          </p:cNvPr>
          <p:cNvSpPr>
            <a:spLocks noGrp="1"/>
          </p:cNvSpPr>
          <p:nvPr>
            <p:ph type="sldNum" sz="quarter" idx="14"/>
          </p:nvPr>
        </p:nvSpPr>
        <p:spPr/>
        <p:txBody>
          <a:bodyPr/>
          <a:lstStyle/>
          <a:p>
            <a:fld id="{B6FDC2BC-9D21-CA4B-9293-99A3AD770EFC}" type="slidenum">
              <a:rPr lang="en-US" smtClean="0"/>
              <a:t>24</a:t>
            </a:fld>
            <a:endParaRPr lang="en-US" dirty="0"/>
          </a:p>
        </p:txBody>
      </p:sp>
    </p:spTree>
    <p:extLst>
      <p:ext uri="{BB962C8B-B14F-4D97-AF65-F5344CB8AC3E}">
        <p14:creationId xmlns:p14="http://schemas.microsoft.com/office/powerpoint/2010/main" val="3781618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72167-E614-F24E-B9A3-BEF37631F30C}"/>
              </a:ext>
            </a:extLst>
          </p:cNvPr>
          <p:cNvSpPr>
            <a:spLocks noGrp="1"/>
          </p:cNvSpPr>
          <p:nvPr>
            <p:ph type="title"/>
          </p:nvPr>
        </p:nvSpPr>
        <p:spPr/>
        <p:txBody>
          <a:bodyPr/>
          <a:lstStyle/>
          <a:p>
            <a:r>
              <a:rPr lang="en-US" dirty="0"/>
              <a:t>Materials Scaffolds</a:t>
            </a:r>
          </a:p>
        </p:txBody>
      </p:sp>
      <p:sp>
        <p:nvSpPr>
          <p:cNvPr id="4" name="Content Placeholder 3">
            <a:extLst>
              <a:ext uri="{FF2B5EF4-FFF2-40B4-BE49-F238E27FC236}">
                <a16:creationId xmlns:a16="http://schemas.microsoft.com/office/drawing/2014/main" id="{B6A116D2-5D0D-8D41-80E5-3449BD208BC6}"/>
              </a:ext>
            </a:extLst>
          </p:cNvPr>
          <p:cNvSpPr>
            <a:spLocks noGrp="1"/>
          </p:cNvSpPr>
          <p:nvPr>
            <p:ph sz="quarter" idx="11"/>
          </p:nvPr>
        </p:nvSpPr>
        <p:spPr>
          <a:xfrm>
            <a:off x="533399" y="1685928"/>
            <a:ext cx="8203560" cy="4029072"/>
          </a:xfrm>
        </p:spPr>
        <p:txBody>
          <a:bodyPr>
            <a:normAutofit/>
          </a:bodyPr>
          <a:lstStyle/>
          <a:p>
            <a:r>
              <a:rPr lang="en-US" dirty="0"/>
              <a:t>Graphic organizers</a:t>
            </a:r>
          </a:p>
          <a:p>
            <a:r>
              <a:rPr lang="en-US" dirty="0"/>
              <a:t>Visuals</a:t>
            </a:r>
          </a:p>
          <a:p>
            <a:r>
              <a:rPr lang="en-US" dirty="0"/>
              <a:t>Word banks or word walls</a:t>
            </a:r>
          </a:p>
          <a:p>
            <a:r>
              <a:rPr lang="en-US" dirty="0"/>
              <a:t>Sentence stems and/or frames, paragraph frames</a:t>
            </a:r>
          </a:p>
          <a:p>
            <a:r>
              <a:rPr lang="en-US" dirty="0"/>
              <a:t>English and/or bilingual glossaries</a:t>
            </a:r>
          </a:p>
          <a:p>
            <a:r>
              <a:rPr lang="en-US" dirty="0"/>
              <a:t>Supporting texts or materials in home language</a:t>
            </a:r>
          </a:p>
        </p:txBody>
      </p:sp>
      <p:pic>
        <p:nvPicPr>
          <p:cNvPr id="8" name="Google Shape;409;p25" descr="Students in classroom pointing to words on wall. Image source: http://imbloghoppin.blogspot.com&#10;">
            <a:extLst>
              <a:ext uri="{FF2B5EF4-FFF2-40B4-BE49-F238E27FC236}">
                <a16:creationId xmlns:a16="http://schemas.microsoft.com/office/drawing/2014/main" id="{983ECA71-9061-E343-8232-25297ACA5316}"/>
              </a:ext>
            </a:extLst>
          </p:cNvPr>
          <p:cNvPicPr preferRelativeResize="0"/>
          <p:nvPr/>
        </p:nvPicPr>
        <p:blipFill rotWithShape="1">
          <a:blip r:embed="rId3">
            <a:alphaModFix/>
          </a:blip>
          <a:srcRect l="15884" t="18832" r="48598"/>
          <a:stretch/>
        </p:blipFill>
        <p:spPr>
          <a:xfrm>
            <a:off x="9074727" y="1685928"/>
            <a:ext cx="2590800" cy="4113397"/>
          </a:xfrm>
          <a:prstGeom prst="rect">
            <a:avLst/>
          </a:prstGeom>
          <a:noFill/>
          <a:ln>
            <a:noFill/>
          </a:ln>
        </p:spPr>
      </p:pic>
      <p:sp>
        <p:nvSpPr>
          <p:cNvPr id="6" name="Content Placeholder 5">
            <a:extLst>
              <a:ext uri="{FF2B5EF4-FFF2-40B4-BE49-F238E27FC236}">
                <a16:creationId xmlns:a16="http://schemas.microsoft.com/office/drawing/2014/main" id="{F1BF393D-591D-ED47-AE51-516EE5910790}"/>
              </a:ext>
            </a:extLst>
          </p:cNvPr>
          <p:cNvSpPr>
            <a:spLocks noGrp="1"/>
          </p:cNvSpPr>
          <p:nvPr>
            <p:ph sz="quarter" idx="13"/>
          </p:nvPr>
        </p:nvSpPr>
        <p:spPr>
          <a:xfrm>
            <a:off x="533400" y="5791200"/>
            <a:ext cx="5257800" cy="569387"/>
          </a:xfrm>
        </p:spPr>
        <p:txBody>
          <a:bodyPr/>
          <a:lstStyle/>
          <a:p>
            <a:pPr>
              <a:spcAft>
                <a:spcPts val="0"/>
              </a:spcAft>
            </a:pPr>
            <a:r>
              <a:rPr lang="en-US" sz="1600" dirty="0"/>
              <a:t>Staehr Fenner &amp; Snyder, 2017</a:t>
            </a:r>
          </a:p>
          <a:p>
            <a:r>
              <a:rPr lang="en-US" sz="1600" dirty="0"/>
              <a:t>Image: http://imbloghoppin.blogspot.com</a:t>
            </a:r>
          </a:p>
        </p:txBody>
      </p:sp>
      <p:sp>
        <p:nvSpPr>
          <p:cNvPr id="7" name="Slide Number Placeholder 6">
            <a:extLst>
              <a:ext uri="{FF2B5EF4-FFF2-40B4-BE49-F238E27FC236}">
                <a16:creationId xmlns:a16="http://schemas.microsoft.com/office/drawing/2014/main" id="{454C969D-D6D3-684F-9BBC-4C381FF7EAA6}"/>
              </a:ext>
            </a:extLst>
          </p:cNvPr>
          <p:cNvSpPr>
            <a:spLocks noGrp="1"/>
          </p:cNvSpPr>
          <p:nvPr>
            <p:ph type="sldNum" sz="quarter" idx="14"/>
          </p:nvPr>
        </p:nvSpPr>
        <p:spPr/>
        <p:txBody>
          <a:bodyPr/>
          <a:lstStyle/>
          <a:p>
            <a:fld id="{B6FDC2BC-9D21-CA4B-9293-99A3AD770EFC}" type="slidenum">
              <a:rPr lang="en-US" smtClean="0"/>
              <a:t>25</a:t>
            </a:fld>
            <a:endParaRPr lang="en-US" dirty="0"/>
          </a:p>
        </p:txBody>
      </p:sp>
    </p:spTree>
    <p:extLst>
      <p:ext uri="{BB962C8B-B14F-4D97-AF65-F5344CB8AC3E}">
        <p14:creationId xmlns:p14="http://schemas.microsoft.com/office/powerpoint/2010/main" val="628238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398D5-BB3F-5B4A-BEB4-D8582C252918}"/>
              </a:ext>
            </a:extLst>
          </p:cNvPr>
          <p:cNvSpPr>
            <a:spLocks noGrp="1"/>
          </p:cNvSpPr>
          <p:nvPr>
            <p:ph type="title"/>
          </p:nvPr>
        </p:nvSpPr>
        <p:spPr>
          <a:xfrm>
            <a:off x="0" y="533400"/>
            <a:ext cx="12192000" cy="1143000"/>
          </a:xfrm>
        </p:spPr>
        <p:txBody>
          <a:bodyPr>
            <a:normAutofit/>
          </a:bodyPr>
          <a:lstStyle/>
          <a:p>
            <a:r>
              <a:rPr lang="en-US" sz="3600" b="1" dirty="0">
                <a:solidFill>
                  <a:schemeClr val="lt1"/>
                </a:solidFill>
              </a:rPr>
              <a:t>Materials Scaffolds</a:t>
            </a:r>
            <a:br>
              <a:rPr lang="en-US" sz="3600" b="1" dirty="0">
                <a:solidFill>
                  <a:schemeClr val="lt1"/>
                </a:solidFill>
              </a:rPr>
            </a:br>
            <a:r>
              <a:rPr lang="en-US" sz="3600" dirty="0"/>
              <a:t>Example: Word Banks</a:t>
            </a:r>
          </a:p>
        </p:txBody>
      </p:sp>
      <p:pic>
        <p:nvPicPr>
          <p:cNvPr id="8" name="Google Shape;417;p26" descr="Example of a word bank worksheet">
            <a:extLst>
              <a:ext uri="{FF2B5EF4-FFF2-40B4-BE49-F238E27FC236}">
                <a16:creationId xmlns:a16="http://schemas.microsoft.com/office/drawing/2014/main" id="{A0E67D08-0753-F641-829B-B1AFDAB443BF}"/>
              </a:ext>
            </a:extLst>
          </p:cNvPr>
          <p:cNvPicPr preferRelativeResize="0"/>
          <p:nvPr/>
        </p:nvPicPr>
        <p:blipFill rotWithShape="1">
          <a:blip r:embed="rId3">
            <a:alphaModFix/>
          </a:blip>
          <a:srcRect/>
          <a:stretch/>
        </p:blipFill>
        <p:spPr>
          <a:xfrm>
            <a:off x="1867229" y="1930564"/>
            <a:ext cx="8457541" cy="3985738"/>
          </a:xfrm>
          <a:prstGeom prst="rect">
            <a:avLst/>
          </a:prstGeom>
          <a:noFill/>
          <a:ln w="9525" cap="flat" cmpd="sng">
            <a:solidFill>
              <a:schemeClr val="bg1">
                <a:lumMod val="50000"/>
              </a:schemeClr>
            </a:solidFill>
            <a:prstDash val="solid"/>
            <a:round/>
            <a:headEnd type="none" w="sm" len="sm"/>
            <a:tailEnd type="none" w="sm" len="sm"/>
          </a:ln>
          <a:effectLst>
            <a:outerShdw blurRad="50800" dist="38100" dir="2700000" algn="tl" rotWithShape="0">
              <a:prstClr val="black">
                <a:alpha val="40000"/>
              </a:prstClr>
            </a:outerShdw>
          </a:effectLst>
        </p:spPr>
      </p:pic>
      <p:sp>
        <p:nvSpPr>
          <p:cNvPr id="6" name="Content Placeholder 5">
            <a:extLst>
              <a:ext uri="{FF2B5EF4-FFF2-40B4-BE49-F238E27FC236}">
                <a16:creationId xmlns:a16="http://schemas.microsoft.com/office/drawing/2014/main" id="{78C07B86-5940-3147-B4BD-2A1A1CE05B65}"/>
              </a:ext>
            </a:extLst>
          </p:cNvPr>
          <p:cNvSpPr>
            <a:spLocks noGrp="1"/>
          </p:cNvSpPr>
          <p:nvPr>
            <p:ph sz="quarter" idx="13"/>
          </p:nvPr>
        </p:nvSpPr>
        <p:spPr>
          <a:xfrm>
            <a:off x="533400" y="6073541"/>
            <a:ext cx="11125200" cy="246221"/>
          </a:xfrm>
        </p:spPr>
        <p:txBody>
          <a:bodyPr/>
          <a:lstStyle/>
          <a:p>
            <a:r>
              <a:rPr lang="en-US" sz="1600" dirty="0">
                <a:solidFill>
                  <a:schemeClr val="accent3"/>
                </a:solidFill>
                <a:hlinkClick r:id="rId4">
                  <a:extLst>
                    <a:ext uri="{A12FA001-AC4F-418D-AE19-62706E023703}">
                      <ahyp:hlinkClr xmlns:ahyp="http://schemas.microsoft.com/office/drawing/2018/hyperlinkcolor" val="tx"/>
                    </a:ext>
                  </a:extLst>
                </a:hlinkClick>
              </a:rPr>
              <a:t>studylib.net</a:t>
            </a:r>
            <a:endParaRPr lang="en-US" sz="1600" dirty="0">
              <a:solidFill>
                <a:schemeClr val="accent3"/>
              </a:solidFill>
            </a:endParaRPr>
          </a:p>
        </p:txBody>
      </p:sp>
      <p:sp>
        <p:nvSpPr>
          <p:cNvPr id="7" name="Slide Number Placeholder 6">
            <a:extLst>
              <a:ext uri="{FF2B5EF4-FFF2-40B4-BE49-F238E27FC236}">
                <a16:creationId xmlns:a16="http://schemas.microsoft.com/office/drawing/2014/main" id="{716DECF0-A172-7B40-B51F-B744C7E55AA4}"/>
              </a:ext>
            </a:extLst>
          </p:cNvPr>
          <p:cNvSpPr>
            <a:spLocks noGrp="1"/>
          </p:cNvSpPr>
          <p:nvPr>
            <p:ph type="sldNum" sz="quarter" idx="14"/>
          </p:nvPr>
        </p:nvSpPr>
        <p:spPr/>
        <p:txBody>
          <a:bodyPr/>
          <a:lstStyle/>
          <a:p>
            <a:fld id="{B6FDC2BC-9D21-CA4B-9293-99A3AD770EFC}" type="slidenum">
              <a:rPr lang="en-US" smtClean="0"/>
              <a:t>26</a:t>
            </a:fld>
            <a:endParaRPr lang="en-US" dirty="0"/>
          </a:p>
        </p:txBody>
      </p:sp>
    </p:spTree>
    <p:extLst>
      <p:ext uri="{BB962C8B-B14F-4D97-AF65-F5344CB8AC3E}">
        <p14:creationId xmlns:p14="http://schemas.microsoft.com/office/powerpoint/2010/main" val="22180939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398D5-BB3F-5B4A-BEB4-D8582C252918}"/>
              </a:ext>
            </a:extLst>
          </p:cNvPr>
          <p:cNvSpPr>
            <a:spLocks noGrp="1"/>
          </p:cNvSpPr>
          <p:nvPr>
            <p:ph type="title"/>
          </p:nvPr>
        </p:nvSpPr>
        <p:spPr>
          <a:xfrm>
            <a:off x="0" y="533400"/>
            <a:ext cx="12192000" cy="1143000"/>
          </a:xfrm>
        </p:spPr>
        <p:txBody>
          <a:bodyPr>
            <a:normAutofit/>
          </a:bodyPr>
          <a:lstStyle/>
          <a:p>
            <a:r>
              <a:rPr lang="en-US" sz="3600" b="1" dirty="0">
                <a:solidFill>
                  <a:schemeClr val="lt1"/>
                </a:solidFill>
              </a:rPr>
              <a:t>Materials Scaffolds</a:t>
            </a:r>
            <a:br>
              <a:rPr lang="en-US" sz="3600" b="1" dirty="0">
                <a:solidFill>
                  <a:schemeClr val="lt1"/>
                </a:solidFill>
              </a:rPr>
            </a:br>
            <a:r>
              <a:rPr lang="en-US" sz="3600" dirty="0"/>
              <a:t>Example: Virtual Word Wall</a:t>
            </a:r>
          </a:p>
        </p:txBody>
      </p:sp>
      <p:pic>
        <p:nvPicPr>
          <p:cNvPr id="9" name="Google Shape;426;p27" descr="Example of a virtual word wall on the topic of sequence words. Eight words are shown in a grid formation, each with an image to illustrate the meaning of the word.">
            <a:extLst>
              <a:ext uri="{FF2B5EF4-FFF2-40B4-BE49-F238E27FC236}">
                <a16:creationId xmlns:a16="http://schemas.microsoft.com/office/drawing/2014/main" id="{478C1BC2-A238-4A40-8108-AD25BC704B7B}"/>
              </a:ext>
            </a:extLst>
          </p:cNvPr>
          <p:cNvPicPr preferRelativeResize="0"/>
          <p:nvPr/>
        </p:nvPicPr>
        <p:blipFill rotWithShape="1">
          <a:blip r:embed="rId3">
            <a:alphaModFix/>
          </a:blip>
          <a:srcRect t="3253" r="1392" b="4529"/>
          <a:stretch/>
        </p:blipFill>
        <p:spPr>
          <a:xfrm>
            <a:off x="2171700" y="1788415"/>
            <a:ext cx="7848600" cy="4301290"/>
          </a:xfrm>
          <a:prstGeom prst="rect">
            <a:avLst/>
          </a:prstGeom>
          <a:noFill/>
          <a:ln>
            <a:noFill/>
          </a:ln>
          <a:effectLst>
            <a:outerShdw blurRad="50800" dist="38100" dir="2700000" algn="tl" rotWithShape="0">
              <a:prstClr val="black">
                <a:alpha val="40000"/>
              </a:prstClr>
            </a:outerShdw>
          </a:effectLst>
        </p:spPr>
      </p:pic>
      <p:sp>
        <p:nvSpPr>
          <p:cNvPr id="6" name="Content Placeholder 5">
            <a:extLst>
              <a:ext uri="{FF2B5EF4-FFF2-40B4-BE49-F238E27FC236}">
                <a16:creationId xmlns:a16="http://schemas.microsoft.com/office/drawing/2014/main" id="{78C07B86-5940-3147-B4BD-2A1A1CE05B65}"/>
              </a:ext>
            </a:extLst>
          </p:cNvPr>
          <p:cNvSpPr>
            <a:spLocks noGrp="1"/>
          </p:cNvSpPr>
          <p:nvPr>
            <p:ph sz="quarter" idx="13"/>
          </p:nvPr>
        </p:nvSpPr>
        <p:spPr>
          <a:xfrm>
            <a:off x="533400" y="6073541"/>
            <a:ext cx="11125200" cy="246221"/>
          </a:xfrm>
        </p:spPr>
        <p:txBody>
          <a:bodyPr/>
          <a:lstStyle/>
          <a:p>
            <a:r>
              <a:rPr lang="en-US" sz="1600" dirty="0">
                <a:solidFill>
                  <a:schemeClr val="accent3"/>
                </a:solidFill>
                <a:hlinkClick r:id="rId4">
                  <a:extLst>
                    <a:ext uri="{A12FA001-AC4F-418D-AE19-62706E023703}">
                      <ahyp:hlinkClr xmlns:ahyp="http://schemas.microsoft.com/office/drawing/2018/hyperlinkcolor" val="tx"/>
                    </a:ext>
                  </a:extLst>
                </a:hlinkClick>
              </a:rPr>
              <a:t>Mrspark.org/free</a:t>
            </a:r>
            <a:endParaRPr lang="en-US" sz="1600" dirty="0">
              <a:solidFill>
                <a:schemeClr val="accent3"/>
              </a:solidFill>
            </a:endParaRPr>
          </a:p>
        </p:txBody>
      </p:sp>
      <p:sp>
        <p:nvSpPr>
          <p:cNvPr id="7" name="Slide Number Placeholder 6">
            <a:extLst>
              <a:ext uri="{FF2B5EF4-FFF2-40B4-BE49-F238E27FC236}">
                <a16:creationId xmlns:a16="http://schemas.microsoft.com/office/drawing/2014/main" id="{716DECF0-A172-7B40-B51F-B744C7E55AA4}"/>
              </a:ext>
            </a:extLst>
          </p:cNvPr>
          <p:cNvSpPr>
            <a:spLocks noGrp="1"/>
          </p:cNvSpPr>
          <p:nvPr>
            <p:ph type="sldNum" sz="quarter" idx="14"/>
          </p:nvPr>
        </p:nvSpPr>
        <p:spPr/>
        <p:txBody>
          <a:bodyPr/>
          <a:lstStyle/>
          <a:p>
            <a:fld id="{B6FDC2BC-9D21-CA4B-9293-99A3AD770EFC}" type="slidenum">
              <a:rPr lang="en-US" smtClean="0"/>
              <a:t>27</a:t>
            </a:fld>
            <a:endParaRPr lang="en-US" dirty="0"/>
          </a:p>
        </p:txBody>
      </p:sp>
    </p:spTree>
    <p:extLst>
      <p:ext uri="{BB962C8B-B14F-4D97-AF65-F5344CB8AC3E}">
        <p14:creationId xmlns:p14="http://schemas.microsoft.com/office/powerpoint/2010/main" val="2912205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398D5-BB3F-5B4A-BEB4-D8582C252918}"/>
              </a:ext>
            </a:extLst>
          </p:cNvPr>
          <p:cNvSpPr>
            <a:spLocks noGrp="1"/>
          </p:cNvSpPr>
          <p:nvPr>
            <p:ph type="title"/>
          </p:nvPr>
        </p:nvSpPr>
        <p:spPr>
          <a:xfrm>
            <a:off x="0" y="533400"/>
            <a:ext cx="12192000" cy="1143000"/>
          </a:xfrm>
        </p:spPr>
        <p:txBody>
          <a:bodyPr>
            <a:normAutofit/>
          </a:bodyPr>
          <a:lstStyle/>
          <a:p>
            <a:r>
              <a:rPr lang="en-US" sz="3600" b="1" dirty="0">
                <a:solidFill>
                  <a:schemeClr val="lt1"/>
                </a:solidFill>
              </a:rPr>
              <a:t>Materials Scaffolds</a:t>
            </a:r>
            <a:br>
              <a:rPr lang="en-US" sz="3600" b="1" dirty="0">
                <a:solidFill>
                  <a:schemeClr val="lt1"/>
                </a:solidFill>
              </a:rPr>
            </a:br>
            <a:r>
              <a:rPr lang="en-US" sz="3600" dirty="0"/>
              <a:t>Example: Paragraph Frame</a:t>
            </a:r>
          </a:p>
        </p:txBody>
      </p:sp>
      <p:pic>
        <p:nvPicPr>
          <p:cNvPr id="8" name="Google Shape;436;p28" descr="Image source is Maria Va. Text written in marker on large paper that reads: My answer is (fillable blank). I know this answer is reasonable because (fillable blank for explanation). Is their answer reasonable? (fillable blank for name)'s answer (choice of is or isn't) reasonable because (fillable blank for answer) (choice of is or isn't) between (blank for round down estimate answer) and (blank for round up estimate answer).">
            <a:extLst>
              <a:ext uri="{FF2B5EF4-FFF2-40B4-BE49-F238E27FC236}">
                <a16:creationId xmlns:a16="http://schemas.microsoft.com/office/drawing/2014/main" id="{D4B97DFB-2979-664B-AAEB-A6B68516093D}"/>
              </a:ext>
            </a:extLst>
          </p:cNvPr>
          <p:cNvPicPr preferRelativeResize="0"/>
          <p:nvPr/>
        </p:nvPicPr>
        <p:blipFill rotWithShape="1">
          <a:blip r:embed="rId3">
            <a:alphaModFix/>
          </a:blip>
          <a:srcRect t="10136" b="35176"/>
          <a:stretch/>
        </p:blipFill>
        <p:spPr>
          <a:xfrm>
            <a:off x="1143000" y="2261750"/>
            <a:ext cx="4406936" cy="3213419"/>
          </a:xfrm>
          <a:prstGeom prst="rect">
            <a:avLst/>
          </a:prstGeom>
          <a:noFill/>
          <a:ln>
            <a:noFill/>
          </a:ln>
          <a:effectLst>
            <a:outerShdw blurRad="50800" dist="38100" dir="2700000" algn="tl" rotWithShape="0">
              <a:prstClr val="black">
                <a:alpha val="40000"/>
              </a:prstClr>
            </a:outerShdw>
          </a:effectLst>
        </p:spPr>
      </p:pic>
      <p:pic>
        <p:nvPicPr>
          <p:cNvPr id="10" name="Google Shape;437;p28" descr="Image source is MCPS, 2019. Text written in marker on large paper that reads: I can infer (fillable blank) because the text says (fillable blank) and I know (fillable blank).">
            <a:extLst>
              <a:ext uri="{FF2B5EF4-FFF2-40B4-BE49-F238E27FC236}">
                <a16:creationId xmlns:a16="http://schemas.microsoft.com/office/drawing/2014/main" id="{D0B03F44-DCBE-3049-BFB1-DC90506C1F0D}"/>
              </a:ext>
            </a:extLst>
          </p:cNvPr>
          <p:cNvPicPr preferRelativeResize="0"/>
          <p:nvPr/>
        </p:nvPicPr>
        <p:blipFill rotWithShape="1">
          <a:blip r:embed="rId4">
            <a:alphaModFix/>
          </a:blip>
          <a:srcRect/>
          <a:stretch/>
        </p:blipFill>
        <p:spPr>
          <a:xfrm>
            <a:off x="7295448" y="1268127"/>
            <a:ext cx="3392304" cy="4523073"/>
          </a:xfrm>
          <a:prstGeom prst="rect">
            <a:avLst/>
          </a:prstGeom>
          <a:noFill/>
          <a:ln>
            <a:noFill/>
          </a:ln>
          <a:effectLst>
            <a:outerShdw blurRad="50800" dist="38100" dir="2700000" algn="tl" rotWithShape="0">
              <a:prstClr val="black">
                <a:alpha val="40000"/>
              </a:prstClr>
            </a:outerShdw>
          </a:effectLst>
        </p:spPr>
      </p:pic>
      <p:sp>
        <p:nvSpPr>
          <p:cNvPr id="6" name="Content Placeholder 5">
            <a:extLst>
              <a:ext uri="{FF2B5EF4-FFF2-40B4-BE49-F238E27FC236}">
                <a16:creationId xmlns:a16="http://schemas.microsoft.com/office/drawing/2014/main" id="{78C07B86-5940-3147-B4BD-2A1A1CE05B65}"/>
              </a:ext>
            </a:extLst>
          </p:cNvPr>
          <p:cNvSpPr>
            <a:spLocks noGrp="1"/>
          </p:cNvSpPr>
          <p:nvPr>
            <p:ph sz="quarter" idx="13"/>
          </p:nvPr>
        </p:nvSpPr>
        <p:spPr>
          <a:xfrm>
            <a:off x="533400" y="6073541"/>
            <a:ext cx="11125200" cy="246221"/>
          </a:xfrm>
        </p:spPr>
        <p:txBody>
          <a:bodyPr/>
          <a:lstStyle/>
          <a:p>
            <a:pPr lvl="0">
              <a:spcBef>
                <a:spcPts val="0"/>
              </a:spcBef>
              <a:spcAft>
                <a:spcPts val="0"/>
              </a:spcAft>
              <a:buClr>
                <a:srgbClr val="545454"/>
              </a:buClr>
              <a:buSzPts val="1400"/>
            </a:pPr>
            <a:r>
              <a:rPr lang="en-US" sz="1600" dirty="0"/>
              <a:t>Image 1: Maria Va; Image 2: MCPS, 2019</a:t>
            </a:r>
          </a:p>
        </p:txBody>
      </p:sp>
      <p:sp>
        <p:nvSpPr>
          <p:cNvPr id="7" name="Slide Number Placeholder 6">
            <a:extLst>
              <a:ext uri="{FF2B5EF4-FFF2-40B4-BE49-F238E27FC236}">
                <a16:creationId xmlns:a16="http://schemas.microsoft.com/office/drawing/2014/main" id="{716DECF0-A172-7B40-B51F-B744C7E55AA4}"/>
              </a:ext>
            </a:extLst>
          </p:cNvPr>
          <p:cNvSpPr>
            <a:spLocks noGrp="1"/>
          </p:cNvSpPr>
          <p:nvPr>
            <p:ph type="sldNum" sz="quarter" idx="14"/>
          </p:nvPr>
        </p:nvSpPr>
        <p:spPr/>
        <p:txBody>
          <a:bodyPr/>
          <a:lstStyle/>
          <a:p>
            <a:fld id="{B6FDC2BC-9D21-CA4B-9293-99A3AD770EFC}" type="slidenum">
              <a:rPr lang="en-US" smtClean="0"/>
              <a:t>28</a:t>
            </a:fld>
            <a:endParaRPr lang="en-US" dirty="0"/>
          </a:p>
        </p:txBody>
      </p:sp>
    </p:spTree>
    <p:extLst>
      <p:ext uri="{BB962C8B-B14F-4D97-AF65-F5344CB8AC3E}">
        <p14:creationId xmlns:p14="http://schemas.microsoft.com/office/powerpoint/2010/main" val="540855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6B06D-3F13-0648-861C-4BA49E1BD968}"/>
              </a:ext>
            </a:extLst>
          </p:cNvPr>
          <p:cNvSpPr>
            <a:spLocks noGrp="1"/>
          </p:cNvSpPr>
          <p:nvPr>
            <p:ph type="title"/>
          </p:nvPr>
        </p:nvSpPr>
        <p:spPr>
          <a:xfrm>
            <a:off x="0" y="533401"/>
            <a:ext cx="12192000" cy="1143000"/>
          </a:xfrm>
        </p:spPr>
        <p:txBody>
          <a:bodyPr>
            <a:normAutofit/>
          </a:bodyPr>
          <a:lstStyle/>
          <a:p>
            <a:r>
              <a:rPr lang="en-US" sz="3600" b="1" dirty="0"/>
              <a:t>Materials Scaffolds</a:t>
            </a:r>
            <a:br>
              <a:rPr lang="en-US" sz="3600" dirty="0"/>
            </a:br>
            <a:r>
              <a:rPr lang="en-US" sz="3600" dirty="0"/>
              <a:t>Example: Bilingual Glossary</a:t>
            </a:r>
          </a:p>
        </p:txBody>
      </p:sp>
      <p:sp>
        <p:nvSpPr>
          <p:cNvPr id="3" name="Content Placeholder 2">
            <a:extLst>
              <a:ext uri="{FF2B5EF4-FFF2-40B4-BE49-F238E27FC236}">
                <a16:creationId xmlns:a16="http://schemas.microsoft.com/office/drawing/2014/main" id="{69A42029-3248-EF49-8090-0D2FA65E0565}"/>
              </a:ext>
            </a:extLst>
          </p:cNvPr>
          <p:cNvSpPr>
            <a:spLocks noGrp="1"/>
          </p:cNvSpPr>
          <p:nvPr>
            <p:ph sz="quarter" idx="10"/>
          </p:nvPr>
        </p:nvSpPr>
        <p:spPr>
          <a:xfrm>
            <a:off x="533400" y="1881109"/>
            <a:ext cx="11125200" cy="492443"/>
          </a:xfrm>
        </p:spPr>
        <p:txBody>
          <a:bodyPr/>
          <a:lstStyle/>
          <a:p>
            <a:r>
              <a:rPr lang="en-US" dirty="0"/>
              <a:t>Glossary</a:t>
            </a:r>
          </a:p>
        </p:txBody>
      </p:sp>
      <p:graphicFrame>
        <p:nvGraphicFramePr>
          <p:cNvPr id="16" name="Table 16" descr="Example of a glossary table. Cells listing a description of an image include a photo.">
            <a:extLst>
              <a:ext uri="{FF2B5EF4-FFF2-40B4-BE49-F238E27FC236}">
                <a16:creationId xmlns:a16="http://schemas.microsoft.com/office/drawing/2014/main" id="{9365DDB3-4FC5-3748-BA64-BC7957E1C835}"/>
              </a:ext>
            </a:extLst>
          </p:cNvPr>
          <p:cNvGraphicFramePr>
            <a:graphicFrameLocks noGrp="1"/>
          </p:cNvGraphicFramePr>
          <p:nvPr>
            <p:extLst>
              <p:ext uri="{D42A27DB-BD31-4B8C-83A1-F6EECF244321}">
                <p14:modId xmlns:p14="http://schemas.microsoft.com/office/powerpoint/2010/main" val="36478696"/>
              </p:ext>
            </p:extLst>
          </p:nvPr>
        </p:nvGraphicFramePr>
        <p:xfrm>
          <a:off x="533400" y="2514600"/>
          <a:ext cx="11125200" cy="3581400"/>
        </p:xfrm>
        <a:graphic>
          <a:graphicData uri="http://schemas.openxmlformats.org/drawingml/2006/table">
            <a:tbl>
              <a:tblPr firstRow="1" bandRow="1">
                <a:tableStyleId>{F2DE63D5-997A-4646-A377-4702673A728D}</a:tableStyleId>
              </a:tblPr>
              <a:tblGrid>
                <a:gridCol w="1676400">
                  <a:extLst>
                    <a:ext uri="{9D8B030D-6E8A-4147-A177-3AD203B41FA5}">
                      <a16:colId xmlns:a16="http://schemas.microsoft.com/office/drawing/2014/main" val="1024479834"/>
                    </a:ext>
                  </a:extLst>
                </a:gridCol>
                <a:gridCol w="2133600">
                  <a:extLst>
                    <a:ext uri="{9D8B030D-6E8A-4147-A177-3AD203B41FA5}">
                      <a16:colId xmlns:a16="http://schemas.microsoft.com/office/drawing/2014/main" val="2405237828"/>
                    </a:ext>
                  </a:extLst>
                </a:gridCol>
                <a:gridCol w="2865120">
                  <a:extLst>
                    <a:ext uri="{9D8B030D-6E8A-4147-A177-3AD203B41FA5}">
                      <a16:colId xmlns:a16="http://schemas.microsoft.com/office/drawing/2014/main" val="3673274547"/>
                    </a:ext>
                  </a:extLst>
                </a:gridCol>
                <a:gridCol w="3002280">
                  <a:extLst>
                    <a:ext uri="{9D8B030D-6E8A-4147-A177-3AD203B41FA5}">
                      <a16:colId xmlns:a16="http://schemas.microsoft.com/office/drawing/2014/main" val="1912001468"/>
                    </a:ext>
                  </a:extLst>
                </a:gridCol>
                <a:gridCol w="1447800">
                  <a:extLst>
                    <a:ext uri="{9D8B030D-6E8A-4147-A177-3AD203B41FA5}">
                      <a16:colId xmlns:a16="http://schemas.microsoft.com/office/drawing/2014/main" val="3583162941"/>
                    </a:ext>
                  </a:extLst>
                </a:gridCol>
              </a:tblGrid>
              <a:tr h="685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Word and Translation</a:t>
                      </a:r>
                    </a:p>
                  </a:txBody>
                  <a:tcPr anchor="ctr">
                    <a:lnR w="12700" cap="flat" cmpd="sng" algn="ctr">
                      <a:solidFill>
                        <a:schemeClr val="bg1"/>
                      </a:solidFill>
                      <a:prstDash val="solid"/>
                      <a:round/>
                      <a:headEnd type="none" w="med" len="med"/>
                      <a:tailEnd type="none" w="med" len="med"/>
                    </a:lnR>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English </a:t>
                      </a:r>
                      <a:br>
                        <a:rPr lang="en-US" dirty="0"/>
                      </a:br>
                      <a:r>
                        <a:rPr lang="en-US" dirty="0"/>
                        <a:t>Definition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Example </a:t>
                      </a:r>
                      <a:br>
                        <a:rPr lang="en-US" dirty="0"/>
                      </a:br>
                      <a:r>
                        <a:rPr lang="en-US" dirty="0"/>
                        <a:t>from Text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r>
                        <a:rPr lang="en-US" dirty="0"/>
                        <a:t>Picture or phrase to represent the word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Cognate </a:t>
                      </a:r>
                      <a:br>
                        <a:rPr lang="en-US" dirty="0"/>
                      </a:br>
                      <a:r>
                        <a:rPr lang="en-US" dirty="0"/>
                        <a:t>(Yes or No)</a:t>
                      </a:r>
                    </a:p>
                  </a:txBody>
                  <a:tcPr anchor="ctr">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605640807"/>
                  </a:ext>
                </a:extLst>
              </a:tr>
              <a:tr h="1371600">
                <a:tc>
                  <a:txBody>
                    <a:bodyPr/>
                    <a:lstStyle/>
                    <a:p>
                      <a:r>
                        <a:rPr lang="en-US" dirty="0"/>
                        <a:t>instinct</a:t>
                      </a:r>
                    </a:p>
                    <a:p>
                      <a:r>
                        <a:rPr lang="en-US" i="1" dirty="0"/>
                        <a:t>instinto</a:t>
                      </a:r>
                    </a:p>
                  </a:txBody>
                  <a:tcPr>
                    <a:lnR w="12700" cap="flat" cmpd="sng" algn="ctr">
                      <a:solidFill>
                        <a:schemeClr val="accent3"/>
                      </a:solidFill>
                      <a:prstDash val="solid"/>
                      <a:round/>
                      <a:headEnd type="none" w="med" len="med"/>
                      <a:tailEnd type="none" w="med" len="med"/>
                    </a:lnR>
                    <a:lnB w="12700" cap="flat" cmpd="sng" algn="ctr">
                      <a:solidFill>
                        <a:schemeClr val="accent3"/>
                      </a:solidFill>
                      <a:prstDash val="solid"/>
                      <a:round/>
                      <a:headEnd type="none" w="med" len="med"/>
                      <a:tailEnd type="none" w="med" len="med"/>
                    </a:lnB>
                  </a:tcPr>
                </a:tc>
                <a:tc>
                  <a:txBody>
                    <a:bodyPr/>
                    <a:lstStyle/>
                    <a:p>
                      <a:r>
                        <a:rPr lang="en-US" dirty="0"/>
                        <a:t>natural behavior, </a:t>
                      </a:r>
                      <a:br>
                        <a:rPr lang="en-US" dirty="0"/>
                      </a:br>
                      <a:r>
                        <a:rPr lang="en-US" dirty="0"/>
                        <a:t>not learned</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B w="12700" cap="flat" cmpd="sng" algn="ctr">
                      <a:solidFill>
                        <a:schemeClr val="accent3"/>
                      </a:solidFill>
                      <a:prstDash val="solid"/>
                      <a:round/>
                      <a:headEnd type="none" w="med" len="med"/>
                      <a:tailEnd type="none" w="med" len="med"/>
                    </a:lnB>
                  </a:tcPr>
                </a:tc>
                <a:tc>
                  <a:txBody>
                    <a:bodyPr/>
                    <a:lstStyle/>
                    <a:p>
                      <a:r>
                        <a:rPr lang="en-US" dirty="0"/>
                        <a:t>Some scientists claim play is a natural </a:t>
                      </a:r>
                      <a:r>
                        <a:rPr lang="en-US" b="1" dirty="0"/>
                        <a:t>instinct</a:t>
                      </a:r>
                      <a:r>
                        <a:rPr lang="en-US" dirty="0"/>
                        <a:t>—just like sleep.</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B w="12700" cap="flat" cmpd="sng" algn="ctr">
                      <a:solidFill>
                        <a:schemeClr val="accent3"/>
                      </a:solidFill>
                      <a:prstDash val="solid"/>
                      <a:round/>
                      <a:headEnd type="none" w="med" len="med"/>
                      <a:tailEnd type="none" w="med" len="med"/>
                    </a:lnB>
                  </a:tcPr>
                </a:tc>
                <a:tc>
                  <a:txBody>
                    <a:bodyPr/>
                    <a:lstStyle/>
                    <a:p>
                      <a:r>
                        <a:rPr lang="en-US" sz="1200" dirty="0"/>
                        <a:t>(Photo of four baby birds in a nest)</a:t>
                      </a:r>
                    </a:p>
                  </a:txBody>
                  <a:tcPr anchor="b">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B w="12700" cap="flat" cmpd="sng" algn="ctr">
                      <a:solidFill>
                        <a:schemeClr val="accent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yes</a:t>
                      </a:r>
                    </a:p>
                  </a:txBody>
                  <a:tcPr>
                    <a:lnL w="12700" cap="flat" cmpd="sng" algn="ctr">
                      <a:solidFill>
                        <a:schemeClr val="accent3"/>
                      </a:solidFill>
                      <a:prstDash val="solid"/>
                      <a:round/>
                      <a:headEnd type="none" w="med" len="med"/>
                      <a:tailEnd type="none" w="med" len="med"/>
                    </a:lnL>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492090076"/>
                  </a:ext>
                </a:extLst>
              </a:tr>
              <a:tr h="1524000">
                <a:tc>
                  <a:txBody>
                    <a:bodyPr/>
                    <a:lstStyle/>
                    <a:p>
                      <a:r>
                        <a:rPr lang="en-US" dirty="0"/>
                        <a:t>humanity</a:t>
                      </a:r>
                    </a:p>
                    <a:p>
                      <a:r>
                        <a:rPr lang="en-US" i="1" dirty="0"/>
                        <a:t>humanidad</a:t>
                      </a:r>
                    </a:p>
                  </a:txBody>
                  <a:tcPr>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tcPr>
                </a:tc>
                <a:tc>
                  <a:txBody>
                    <a:bodyPr/>
                    <a:lstStyle/>
                    <a:p>
                      <a:r>
                        <a:rPr lang="en-US" dirty="0"/>
                        <a:t>all people</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tcPr>
                </a:tc>
                <a:tc>
                  <a:txBody>
                    <a:bodyPr/>
                    <a:lstStyle/>
                    <a:p>
                      <a:r>
                        <a:rPr lang="en-US" dirty="0"/>
                        <a:t>That might explain why sports are likely to be as old as </a:t>
                      </a:r>
                      <a:r>
                        <a:rPr lang="en-US" b="1" dirty="0"/>
                        <a:t>humanity</a:t>
                      </a:r>
                      <a:r>
                        <a:rPr lang="en-US" dirty="0"/>
                        <a:t>.</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tcPr>
                </a:tc>
                <a:tc>
                  <a:txBody>
                    <a:bodyPr/>
                    <a:lstStyle/>
                    <a:p>
                      <a:r>
                        <a:rPr lang="en-US" sz="1200" dirty="0"/>
                        <a:t>(Group of people standing outdoors)</a:t>
                      </a:r>
                    </a:p>
                  </a:txBody>
                  <a:tcPr anchor="b">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yes</a:t>
                      </a:r>
                    </a:p>
                  </a:txBody>
                  <a:tcPr>
                    <a:lnL w="12700" cap="flat" cmpd="sng" algn="ctr">
                      <a:solidFill>
                        <a:schemeClr val="accent3"/>
                      </a:solidFill>
                      <a:prstDash val="solid"/>
                      <a:round/>
                      <a:headEnd type="none" w="med" len="med"/>
                      <a:tailEnd type="none" w="med" len="med"/>
                    </a:lnL>
                    <a:lnT w="12700" cap="flat" cmpd="sng" algn="ctr">
                      <a:solidFill>
                        <a:schemeClr val="accent3"/>
                      </a:solidFill>
                      <a:prstDash val="solid"/>
                      <a:round/>
                      <a:headEnd type="none" w="med" len="med"/>
                      <a:tailEnd type="none" w="med" len="med"/>
                    </a:lnT>
                  </a:tcPr>
                </a:tc>
                <a:extLst>
                  <a:ext uri="{0D108BD9-81ED-4DB2-BD59-A6C34878D82A}">
                    <a16:rowId xmlns:a16="http://schemas.microsoft.com/office/drawing/2014/main" val="936662100"/>
                  </a:ext>
                </a:extLst>
              </a:tr>
            </a:tbl>
          </a:graphicData>
        </a:graphic>
      </p:graphicFrame>
      <p:sp>
        <p:nvSpPr>
          <p:cNvPr id="6" name="Content Placeholder 5">
            <a:extLst>
              <a:ext uri="{FF2B5EF4-FFF2-40B4-BE49-F238E27FC236}">
                <a16:creationId xmlns:a16="http://schemas.microsoft.com/office/drawing/2014/main" id="{AB9D52B3-692F-594A-B8F6-9850285630C0}"/>
              </a:ext>
            </a:extLst>
          </p:cNvPr>
          <p:cNvSpPr>
            <a:spLocks noGrp="1"/>
          </p:cNvSpPr>
          <p:nvPr>
            <p:ph sz="quarter" idx="13"/>
          </p:nvPr>
        </p:nvSpPr>
        <p:spPr>
          <a:xfrm>
            <a:off x="1012785" y="6400800"/>
            <a:ext cx="11125200" cy="246221"/>
          </a:xfrm>
        </p:spPr>
        <p:txBody>
          <a:bodyPr/>
          <a:lstStyle/>
          <a:p>
            <a:r>
              <a:rPr lang="en-US" sz="1600" dirty="0"/>
              <a:t>August, Staehr Fenner, &amp; Snyder, 2014</a:t>
            </a:r>
          </a:p>
        </p:txBody>
      </p:sp>
      <p:pic>
        <p:nvPicPr>
          <p:cNvPr id="21" name="Google Shape;447;p29" descr="Four baby birds in a nest">
            <a:extLst>
              <a:ext uri="{FF2B5EF4-FFF2-40B4-BE49-F238E27FC236}">
                <a16:creationId xmlns:a16="http://schemas.microsoft.com/office/drawing/2014/main" id="{D33C8611-3770-D140-81D5-0DC4DF6D5AF5}"/>
              </a:ext>
            </a:extLst>
          </p:cNvPr>
          <p:cNvPicPr preferRelativeResize="0"/>
          <p:nvPr/>
        </p:nvPicPr>
        <p:blipFill rotWithShape="1">
          <a:blip r:embed="rId3">
            <a:alphaModFix/>
          </a:blip>
          <a:srcRect/>
          <a:stretch/>
        </p:blipFill>
        <p:spPr>
          <a:xfrm>
            <a:off x="7315199" y="3277777"/>
            <a:ext cx="1366681" cy="1023691"/>
          </a:xfrm>
          <a:prstGeom prst="rect">
            <a:avLst/>
          </a:prstGeom>
          <a:noFill/>
          <a:ln>
            <a:noFill/>
          </a:ln>
        </p:spPr>
      </p:pic>
      <p:pic>
        <p:nvPicPr>
          <p:cNvPr id="22" name="Google Shape;448;p29" descr="Group of people standing outdoors">
            <a:extLst>
              <a:ext uri="{FF2B5EF4-FFF2-40B4-BE49-F238E27FC236}">
                <a16:creationId xmlns:a16="http://schemas.microsoft.com/office/drawing/2014/main" id="{CAD2AE41-B238-AC42-9F22-8905B4EEDD72}"/>
              </a:ext>
            </a:extLst>
          </p:cNvPr>
          <p:cNvPicPr preferRelativeResize="0"/>
          <p:nvPr/>
        </p:nvPicPr>
        <p:blipFill rotWithShape="1">
          <a:blip r:embed="rId4">
            <a:alphaModFix/>
          </a:blip>
          <a:srcRect r="15012"/>
          <a:stretch/>
        </p:blipFill>
        <p:spPr>
          <a:xfrm>
            <a:off x="7315200" y="4682469"/>
            <a:ext cx="1524000" cy="1053905"/>
          </a:xfrm>
          <a:prstGeom prst="rect">
            <a:avLst/>
          </a:prstGeom>
          <a:noFill/>
          <a:ln>
            <a:noFill/>
          </a:ln>
        </p:spPr>
      </p:pic>
      <p:sp>
        <p:nvSpPr>
          <p:cNvPr id="7" name="Slide Number Placeholder 6">
            <a:extLst>
              <a:ext uri="{FF2B5EF4-FFF2-40B4-BE49-F238E27FC236}">
                <a16:creationId xmlns:a16="http://schemas.microsoft.com/office/drawing/2014/main" id="{591DFE80-7D36-1445-868A-6B118F9B0483}"/>
              </a:ext>
            </a:extLst>
          </p:cNvPr>
          <p:cNvSpPr>
            <a:spLocks noGrp="1"/>
          </p:cNvSpPr>
          <p:nvPr>
            <p:ph type="sldNum" sz="quarter" idx="14"/>
          </p:nvPr>
        </p:nvSpPr>
        <p:spPr/>
        <p:txBody>
          <a:bodyPr/>
          <a:lstStyle/>
          <a:p>
            <a:fld id="{B6FDC2BC-9D21-CA4B-9293-99A3AD770EFC}" type="slidenum">
              <a:rPr lang="en-US" smtClean="0"/>
              <a:t>29</a:t>
            </a:fld>
            <a:endParaRPr lang="en-US" dirty="0"/>
          </a:p>
        </p:txBody>
      </p:sp>
    </p:spTree>
    <p:extLst>
      <p:ext uri="{BB962C8B-B14F-4D97-AF65-F5344CB8AC3E}">
        <p14:creationId xmlns:p14="http://schemas.microsoft.com/office/powerpoint/2010/main" val="3077584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1;p3" descr="field of colorful tulips and daffodils with blue sky above">
            <a:extLst>
              <a:ext uri="{FF2B5EF4-FFF2-40B4-BE49-F238E27FC236}">
                <a16:creationId xmlns:a16="http://schemas.microsoft.com/office/drawing/2014/main" id="{B22B5B25-ECB2-3F47-8C91-4D01AF67A5BA}"/>
              </a:ext>
            </a:extLst>
          </p:cNvPr>
          <p:cNvPicPr preferRelativeResize="0"/>
          <p:nvPr/>
        </p:nvPicPr>
        <p:blipFill rotWithShape="1">
          <a:blip r:embed="rId3"/>
          <a:srcRect t="252" b="15398"/>
          <a:stretch/>
        </p:blipFill>
        <p:spPr>
          <a:xfrm>
            <a:off x="20" y="533400"/>
            <a:ext cx="12191980" cy="6324600"/>
          </a:xfrm>
          <a:prstGeom prst="rect">
            <a:avLst/>
          </a:prstGeom>
          <a:noFill/>
          <a:ln>
            <a:noFill/>
          </a:ln>
        </p:spPr>
      </p:pic>
      <p:sp>
        <p:nvSpPr>
          <p:cNvPr id="11" name="Title 2">
            <a:extLst>
              <a:ext uri="{FF2B5EF4-FFF2-40B4-BE49-F238E27FC236}">
                <a16:creationId xmlns:a16="http://schemas.microsoft.com/office/drawing/2014/main" id="{67A0DA23-0BBA-4EE7-A546-C694FBBD2EE6}"/>
              </a:ext>
            </a:extLst>
          </p:cNvPr>
          <p:cNvSpPr>
            <a:spLocks noGrp="1"/>
          </p:cNvSpPr>
          <p:nvPr>
            <p:ph type="title"/>
          </p:nvPr>
        </p:nvSpPr>
        <p:spPr>
          <a:xfrm>
            <a:off x="557514" y="4177964"/>
            <a:ext cx="5309886" cy="1623846"/>
          </a:xfrm>
        </p:spPr>
        <p:txBody>
          <a:bodyPr/>
          <a:lstStyle/>
          <a:p>
            <a:r>
              <a:rPr lang="en-US" dirty="0"/>
              <a:t>Thank you!</a:t>
            </a:r>
          </a:p>
        </p:txBody>
      </p:sp>
      <p:sp>
        <p:nvSpPr>
          <p:cNvPr id="5" name="Slide Number Placeholder 4">
            <a:extLst>
              <a:ext uri="{FF2B5EF4-FFF2-40B4-BE49-F238E27FC236}">
                <a16:creationId xmlns:a16="http://schemas.microsoft.com/office/drawing/2014/main" id="{EFB359FB-141E-9745-93AF-166E7C07221D}"/>
              </a:ext>
            </a:extLst>
          </p:cNvPr>
          <p:cNvSpPr>
            <a:spLocks noGrp="1"/>
          </p:cNvSpPr>
          <p:nvPr>
            <p:ph type="sldNum" sz="quarter" idx="14"/>
          </p:nvPr>
        </p:nvSpPr>
        <p:spPr>
          <a:xfrm>
            <a:off x="533400" y="6477001"/>
            <a:ext cx="381000" cy="228600"/>
          </a:xfrm>
        </p:spPr>
        <p:txBody>
          <a:bodyPr anchor="t">
            <a:normAutofit/>
          </a:bodyPr>
          <a:lstStyle/>
          <a:p>
            <a:pPr>
              <a:spcAft>
                <a:spcPts val="600"/>
              </a:spcAft>
            </a:pPr>
            <a:fld id="{B6FDC2BC-9D21-CA4B-9293-99A3AD770EFC}" type="slidenum">
              <a:rPr lang="en-US" smtClean="0">
                <a:solidFill>
                  <a:schemeClr val="bg1"/>
                </a:solidFill>
              </a:rPr>
              <a:pPr>
                <a:spcAft>
                  <a:spcPts val="600"/>
                </a:spcAft>
              </a:pPr>
              <a:t>3</a:t>
            </a:fld>
            <a:endParaRPr lang="en-US" dirty="0">
              <a:solidFill>
                <a:schemeClr val="bg1"/>
              </a:solidFill>
            </a:endParaRPr>
          </a:p>
        </p:txBody>
      </p:sp>
    </p:spTree>
    <p:extLst>
      <p:ext uri="{BB962C8B-B14F-4D97-AF65-F5344CB8AC3E}">
        <p14:creationId xmlns:p14="http://schemas.microsoft.com/office/powerpoint/2010/main" val="4114884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EB5D5-F66E-B24B-AA0D-2BC42DEB2149}"/>
              </a:ext>
            </a:extLst>
          </p:cNvPr>
          <p:cNvSpPr>
            <a:spLocks noGrp="1"/>
          </p:cNvSpPr>
          <p:nvPr>
            <p:ph type="title"/>
          </p:nvPr>
        </p:nvSpPr>
        <p:spPr>
          <a:xfrm>
            <a:off x="0" y="533401"/>
            <a:ext cx="12192000" cy="1143000"/>
          </a:xfrm>
        </p:spPr>
        <p:txBody>
          <a:bodyPr>
            <a:normAutofit/>
          </a:bodyPr>
          <a:lstStyle/>
          <a:p>
            <a:r>
              <a:rPr lang="en-US" sz="3600" b="1" dirty="0"/>
              <a:t>Materials Scaffolds </a:t>
            </a:r>
            <a:br>
              <a:rPr lang="en-US" sz="3600" dirty="0"/>
            </a:br>
            <a:r>
              <a:rPr lang="en-US" sz="3600" dirty="0"/>
              <a:t>Example: Supporting Texts</a:t>
            </a:r>
          </a:p>
        </p:txBody>
      </p:sp>
      <p:sp>
        <p:nvSpPr>
          <p:cNvPr id="3" name="Content Placeholder 2">
            <a:extLst>
              <a:ext uri="{FF2B5EF4-FFF2-40B4-BE49-F238E27FC236}">
                <a16:creationId xmlns:a16="http://schemas.microsoft.com/office/drawing/2014/main" id="{CA3BEEC3-E211-9647-939E-4432C6330D3E}"/>
              </a:ext>
            </a:extLst>
          </p:cNvPr>
          <p:cNvSpPr>
            <a:spLocks noGrp="1"/>
          </p:cNvSpPr>
          <p:nvPr>
            <p:ph sz="quarter" idx="10"/>
          </p:nvPr>
        </p:nvSpPr>
        <p:spPr>
          <a:xfrm>
            <a:off x="533400" y="2043012"/>
            <a:ext cx="11125200" cy="492443"/>
          </a:xfrm>
        </p:spPr>
        <p:txBody>
          <a:bodyPr/>
          <a:lstStyle/>
          <a:p>
            <a:r>
              <a:rPr lang="en-US" dirty="0"/>
              <a:t>Online resources for home language texts:</a:t>
            </a:r>
          </a:p>
        </p:txBody>
      </p:sp>
      <p:sp>
        <p:nvSpPr>
          <p:cNvPr id="4" name="Content Placeholder 3">
            <a:extLst>
              <a:ext uri="{FF2B5EF4-FFF2-40B4-BE49-F238E27FC236}">
                <a16:creationId xmlns:a16="http://schemas.microsoft.com/office/drawing/2014/main" id="{B1C2836E-F264-AE4B-933D-697A04887D27}"/>
              </a:ext>
            </a:extLst>
          </p:cNvPr>
          <p:cNvSpPr>
            <a:spLocks noGrp="1"/>
          </p:cNvSpPr>
          <p:nvPr>
            <p:ph sz="quarter" idx="11"/>
          </p:nvPr>
        </p:nvSpPr>
        <p:spPr>
          <a:xfrm>
            <a:off x="533400" y="2851924"/>
            <a:ext cx="6553200" cy="2863076"/>
          </a:xfrm>
        </p:spPr>
        <p:txBody>
          <a:bodyPr>
            <a:normAutofit/>
          </a:bodyPr>
          <a:lstStyle/>
          <a:p>
            <a:r>
              <a:rPr lang="en-US" dirty="0"/>
              <a:t>International Children’s Digital Library</a:t>
            </a:r>
            <a:br>
              <a:rPr lang="en-US" dirty="0"/>
            </a:br>
            <a:r>
              <a:rPr lang="en-US" dirty="0">
                <a:hlinkClick r:id="rId3"/>
              </a:rPr>
              <a:t>http://en.childrenslibrary.org</a:t>
            </a:r>
            <a:endParaRPr lang="en-US" dirty="0"/>
          </a:p>
          <a:p>
            <a:r>
              <a:rPr lang="en-US" dirty="0"/>
              <a:t>Unite for Literacy/Unite Español</a:t>
            </a:r>
            <a:br>
              <a:rPr lang="en-US" dirty="0"/>
            </a:br>
            <a:r>
              <a:rPr lang="en-US" dirty="0">
                <a:hlinkClick r:id="rId4"/>
              </a:rPr>
              <a:t>https://www.uniteforliteracy.com</a:t>
            </a:r>
            <a:endParaRPr lang="en-US" dirty="0"/>
          </a:p>
        </p:txBody>
      </p:sp>
      <p:pic>
        <p:nvPicPr>
          <p:cNvPr id="8" name="Google Shape;458;p30" descr="Cover of La Cablgata de Paul Revere">
            <a:extLst>
              <a:ext uri="{FF2B5EF4-FFF2-40B4-BE49-F238E27FC236}">
                <a16:creationId xmlns:a16="http://schemas.microsoft.com/office/drawing/2014/main" id="{A81E31B5-24E1-D148-BF69-7812F33473F5}"/>
              </a:ext>
            </a:extLst>
          </p:cNvPr>
          <p:cNvPicPr preferRelativeResize="0"/>
          <p:nvPr/>
        </p:nvPicPr>
        <p:blipFill rotWithShape="1">
          <a:blip r:embed="rId5">
            <a:alphaModFix/>
          </a:blip>
          <a:srcRect l="9143" t="10979" r="17659" b="12170"/>
          <a:stretch/>
        </p:blipFill>
        <p:spPr>
          <a:xfrm>
            <a:off x="8224143" y="4191000"/>
            <a:ext cx="1558004" cy="2133600"/>
          </a:xfrm>
          <a:prstGeom prst="rect">
            <a:avLst/>
          </a:prstGeom>
          <a:noFill/>
          <a:ln>
            <a:noFill/>
          </a:ln>
          <a:effectLst>
            <a:outerShdw blurRad="50800" dist="38100" dir="2700000" algn="tl" rotWithShape="0">
              <a:prstClr val="black">
                <a:alpha val="40000"/>
              </a:prstClr>
            </a:outerShdw>
          </a:effectLst>
        </p:spPr>
      </p:pic>
      <p:pic>
        <p:nvPicPr>
          <p:cNvPr id="9" name="Google Shape;459;p30" descr="Cover of Animal Farm">
            <a:extLst>
              <a:ext uri="{FF2B5EF4-FFF2-40B4-BE49-F238E27FC236}">
                <a16:creationId xmlns:a16="http://schemas.microsoft.com/office/drawing/2014/main" id="{DBBEDD69-F91C-CE41-9B58-351069572488}"/>
              </a:ext>
            </a:extLst>
          </p:cNvPr>
          <p:cNvPicPr preferRelativeResize="0"/>
          <p:nvPr/>
        </p:nvPicPr>
        <p:blipFill rotWithShape="1">
          <a:blip r:embed="rId6">
            <a:alphaModFix/>
          </a:blip>
          <a:srcRect/>
          <a:stretch/>
        </p:blipFill>
        <p:spPr>
          <a:xfrm>
            <a:off x="9003145" y="2038342"/>
            <a:ext cx="1670995" cy="2272553"/>
          </a:xfrm>
          <a:prstGeom prst="rect">
            <a:avLst/>
          </a:prstGeom>
          <a:noFill/>
          <a:ln>
            <a:noFill/>
          </a:ln>
          <a:effectLst>
            <a:outerShdw blurRad="50800" dist="38100" dir="2700000" algn="tl" rotWithShape="0">
              <a:prstClr val="black">
                <a:alpha val="40000"/>
              </a:prstClr>
            </a:outerShdw>
          </a:effectLst>
        </p:spPr>
      </p:pic>
      <p:sp>
        <p:nvSpPr>
          <p:cNvPr id="6" name="Content Placeholder 5">
            <a:extLst>
              <a:ext uri="{FF2B5EF4-FFF2-40B4-BE49-F238E27FC236}">
                <a16:creationId xmlns:a16="http://schemas.microsoft.com/office/drawing/2014/main" id="{D44B5445-1FFF-6945-AA05-FF07EB9897F0}"/>
              </a:ext>
            </a:extLst>
          </p:cNvPr>
          <p:cNvSpPr>
            <a:spLocks noGrp="1"/>
          </p:cNvSpPr>
          <p:nvPr>
            <p:ph sz="quarter" idx="13"/>
          </p:nvPr>
        </p:nvSpPr>
        <p:spPr>
          <a:xfrm>
            <a:off x="533400" y="5791200"/>
            <a:ext cx="11125200" cy="246221"/>
          </a:xfrm>
        </p:spPr>
        <p:txBody>
          <a:bodyPr/>
          <a:lstStyle/>
          <a:p>
            <a:r>
              <a:rPr lang="en-US" sz="1600" dirty="0"/>
              <a:t>Niz, 2006 (Capstone Press); Orwell, 1946 (Samjisa, 2011)</a:t>
            </a:r>
          </a:p>
        </p:txBody>
      </p:sp>
      <p:pic>
        <p:nvPicPr>
          <p:cNvPr id="10" name="Picture 9" descr="Origami crane icon indicating padlet">
            <a:extLst>
              <a:ext uri="{FF2B5EF4-FFF2-40B4-BE49-F238E27FC236}">
                <a16:creationId xmlns:a16="http://schemas.microsoft.com/office/drawing/2014/main" id="{4EBD1548-D8E5-3B40-92E5-6EEB5B6F30EB}"/>
              </a:ext>
            </a:extLst>
          </p:cNvPr>
          <p:cNvPicPr>
            <a:picLocks noChangeAspect="1"/>
          </p:cNvPicPr>
          <p:nvPr/>
        </p:nvPicPr>
        <p:blipFill>
          <a:blip r:embed="rId7"/>
          <a:stretch>
            <a:fillRect/>
          </a:stretch>
        </p:blipFill>
        <p:spPr>
          <a:xfrm>
            <a:off x="11183619" y="5859781"/>
            <a:ext cx="949960" cy="731520"/>
          </a:xfrm>
          <a:prstGeom prst="rect">
            <a:avLst/>
          </a:prstGeom>
        </p:spPr>
      </p:pic>
      <p:sp>
        <p:nvSpPr>
          <p:cNvPr id="7" name="Slide Number Placeholder 6">
            <a:extLst>
              <a:ext uri="{FF2B5EF4-FFF2-40B4-BE49-F238E27FC236}">
                <a16:creationId xmlns:a16="http://schemas.microsoft.com/office/drawing/2014/main" id="{D91BF4A5-58C1-4540-B055-BA3B9703A58F}"/>
              </a:ext>
            </a:extLst>
          </p:cNvPr>
          <p:cNvSpPr>
            <a:spLocks noGrp="1"/>
          </p:cNvSpPr>
          <p:nvPr>
            <p:ph type="sldNum" sz="quarter" idx="14"/>
          </p:nvPr>
        </p:nvSpPr>
        <p:spPr/>
        <p:txBody>
          <a:bodyPr/>
          <a:lstStyle/>
          <a:p>
            <a:fld id="{B6FDC2BC-9D21-CA4B-9293-99A3AD770EFC}" type="slidenum">
              <a:rPr lang="en-US" smtClean="0"/>
              <a:t>30</a:t>
            </a:fld>
            <a:endParaRPr lang="en-US" dirty="0"/>
          </a:p>
        </p:txBody>
      </p:sp>
    </p:spTree>
    <p:extLst>
      <p:ext uri="{BB962C8B-B14F-4D97-AF65-F5344CB8AC3E}">
        <p14:creationId xmlns:p14="http://schemas.microsoft.com/office/powerpoint/2010/main" val="1390851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4969D-E66A-F748-955D-37156737D29B}"/>
              </a:ext>
            </a:extLst>
          </p:cNvPr>
          <p:cNvSpPr>
            <a:spLocks noGrp="1"/>
          </p:cNvSpPr>
          <p:nvPr>
            <p:ph type="title"/>
          </p:nvPr>
        </p:nvSpPr>
        <p:spPr/>
        <p:txBody>
          <a:bodyPr/>
          <a:lstStyle/>
          <a:p>
            <a:r>
              <a:rPr lang="en-US" dirty="0"/>
              <a:t>Instruction Scaffolds</a:t>
            </a:r>
          </a:p>
        </p:txBody>
      </p:sp>
      <p:sp>
        <p:nvSpPr>
          <p:cNvPr id="4" name="Content Placeholder 3">
            <a:extLst>
              <a:ext uri="{FF2B5EF4-FFF2-40B4-BE49-F238E27FC236}">
                <a16:creationId xmlns:a16="http://schemas.microsoft.com/office/drawing/2014/main" id="{BA3BAC1F-D0BD-0B49-887A-EBC2EC786923}"/>
              </a:ext>
            </a:extLst>
          </p:cNvPr>
          <p:cNvSpPr>
            <a:spLocks noGrp="1"/>
          </p:cNvSpPr>
          <p:nvPr>
            <p:ph sz="quarter" idx="11"/>
          </p:nvPr>
        </p:nvSpPr>
        <p:spPr>
          <a:xfrm>
            <a:off x="533400" y="1676400"/>
            <a:ext cx="5334000" cy="4038600"/>
          </a:xfrm>
        </p:spPr>
        <p:txBody>
          <a:bodyPr/>
          <a:lstStyle/>
          <a:p>
            <a:r>
              <a:rPr lang="en-US" dirty="0"/>
              <a:t>Pre-identified and pre-taught vocabulary</a:t>
            </a:r>
          </a:p>
          <a:p>
            <a:r>
              <a:rPr lang="en-US" dirty="0"/>
              <a:t>Concise instruction of background knowledge</a:t>
            </a:r>
          </a:p>
          <a:p>
            <a:r>
              <a:rPr lang="en-US" dirty="0"/>
              <a:t>Modeling, repetition, paraphrasing</a:t>
            </a:r>
          </a:p>
        </p:txBody>
      </p:sp>
      <p:pic>
        <p:nvPicPr>
          <p:cNvPr id="8" name="Google Shape;470;p31" descr="Happy student working at desk with laptop and headphones. A container of colorful pencils in the foreground.">
            <a:extLst>
              <a:ext uri="{FF2B5EF4-FFF2-40B4-BE49-F238E27FC236}">
                <a16:creationId xmlns:a16="http://schemas.microsoft.com/office/drawing/2014/main" id="{9264CCE3-30EB-8748-87DA-81428BCD0495}"/>
              </a:ext>
            </a:extLst>
          </p:cNvPr>
          <p:cNvPicPr preferRelativeResize="0"/>
          <p:nvPr/>
        </p:nvPicPr>
        <p:blipFill rotWithShape="1">
          <a:blip r:embed="rId3">
            <a:alphaModFix/>
          </a:blip>
          <a:srcRect/>
          <a:stretch/>
        </p:blipFill>
        <p:spPr>
          <a:xfrm>
            <a:off x="6324602" y="1676400"/>
            <a:ext cx="5327071" cy="3551381"/>
          </a:xfrm>
          <a:prstGeom prst="rect">
            <a:avLst/>
          </a:prstGeom>
          <a:noFill/>
          <a:ln>
            <a:noFill/>
          </a:ln>
        </p:spPr>
      </p:pic>
      <p:sp>
        <p:nvSpPr>
          <p:cNvPr id="6" name="Content Placeholder 5">
            <a:extLst>
              <a:ext uri="{FF2B5EF4-FFF2-40B4-BE49-F238E27FC236}">
                <a16:creationId xmlns:a16="http://schemas.microsoft.com/office/drawing/2014/main" id="{50EB06D5-AFBD-7E48-A76B-C94B227691C9}"/>
              </a:ext>
            </a:extLst>
          </p:cNvPr>
          <p:cNvSpPr>
            <a:spLocks noGrp="1"/>
          </p:cNvSpPr>
          <p:nvPr>
            <p:ph sz="quarter" idx="13"/>
          </p:nvPr>
        </p:nvSpPr>
        <p:spPr>
          <a:xfrm>
            <a:off x="533400" y="5791200"/>
            <a:ext cx="11125200" cy="246221"/>
          </a:xfrm>
        </p:spPr>
        <p:txBody>
          <a:bodyPr/>
          <a:lstStyle/>
          <a:p>
            <a:r>
              <a:rPr lang="en-US" sz="1600" dirty="0"/>
              <a:t>Staehr Fenner &amp; Snyder, 2017</a:t>
            </a:r>
          </a:p>
        </p:txBody>
      </p:sp>
      <p:sp>
        <p:nvSpPr>
          <p:cNvPr id="7" name="Slide Number Placeholder 6">
            <a:extLst>
              <a:ext uri="{FF2B5EF4-FFF2-40B4-BE49-F238E27FC236}">
                <a16:creationId xmlns:a16="http://schemas.microsoft.com/office/drawing/2014/main" id="{7D87F92A-DCCE-E94D-B52B-551D02F7243D}"/>
              </a:ext>
            </a:extLst>
          </p:cNvPr>
          <p:cNvSpPr>
            <a:spLocks noGrp="1"/>
          </p:cNvSpPr>
          <p:nvPr>
            <p:ph type="sldNum" sz="quarter" idx="14"/>
          </p:nvPr>
        </p:nvSpPr>
        <p:spPr/>
        <p:txBody>
          <a:bodyPr/>
          <a:lstStyle/>
          <a:p>
            <a:fld id="{B6FDC2BC-9D21-CA4B-9293-99A3AD770EFC}" type="slidenum">
              <a:rPr lang="en-US" smtClean="0"/>
              <a:t>31</a:t>
            </a:fld>
            <a:endParaRPr lang="en-US" dirty="0"/>
          </a:p>
        </p:txBody>
      </p:sp>
    </p:spTree>
    <p:extLst>
      <p:ext uri="{BB962C8B-B14F-4D97-AF65-F5344CB8AC3E}">
        <p14:creationId xmlns:p14="http://schemas.microsoft.com/office/powerpoint/2010/main" val="1349707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4C16D-1CE3-8F4D-948F-E1717B76E837}"/>
              </a:ext>
            </a:extLst>
          </p:cNvPr>
          <p:cNvSpPr>
            <a:spLocks noGrp="1"/>
          </p:cNvSpPr>
          <p:nvPr>
            <p:ph type="title"/>
          </p:nvPr>
        </p:nvSpPr>
        <p:spPr>
          <a:xfrm>
            <a:off x="0" y="533400"/>
            <a:ext cx="12192000" cy="1143000"/>
          </a:xfrm>
        </p:spPr>
        <p:txBody>
          <a:bodyPr>
            <a:normAutofit/>
          </a:bodyPr>
          <a:lstStyle/>
          <a:p>
            <a:r>
              <a:rPr lang="en-US" sz="3600" b="1" dirty="0"/>
              <a:t>Instruction Scaffolds</a:t>
            </a:r>
            <a:br>
              <a:rPr lang="en-US" sz="3600" dirty="0"/>
            </a:br>
            <a:r>
              <a:rPr lang="en-US" sz="3600" dirty="0"/>
              <a:t>Example: Background Instruction</a:t>
            </a:r>
          </a:p>
        </p:txBody>
      </p:sp>
      <p:sp>
        <p:nvSpPr>
          <p:cNvPr id="3" name="Content Placeholder 2">
            <a:extLst>
              <a:ext uri="{FF2B5EF4-FFF2-40B4-BE49-F238E27FC236}">
                <a16:creationId xmlns:a16="http://schemas.microsoft.com/office/drawing/2014/main" id="{7724E9E4-26D1-F441-B56B-8EFC852E30B0}"/>
              </a:ext>
            </a:extLst>
          </p:cNvPr>
          <p:cNvSpPr>
            <a:spLocks noGrp="1"/>
          </p:cNvSpPr>
          <p:nvPr>
            <p:ph sz="quarter" idx="10"/>
          </p:nvPr>
        </p:nvSpPr>
        <p:spPr>
          <a:xfrm>
            <a:off x="533400" y="1849278"/>
            <a:ext cx="11125200" cy="492443"/>
          </a:xfrm>
        </p:spPr>
        <p:txBody>
          <a:bodyPr/>
          <a:lstStyle/>
          <a:p>
            <a:r>
              <a:rPr lang="en-US" dirty="0"/>
              <a:t>The Mississippi River</a:t>
            </a:r>
          </a:p>
        </p:txBody>
      </p:sp>
      <p:pic>
        <p:nvPicPr>
          <p:cNvPr id="11" name="Google Shape;477;p32" descr="Map of the Mississippi River">
            <a:extLst>
              <a:ext uri="{FF2B5EF4-FFF2-40B4-BE49-F238E27FC236}">
                <a16:creationId xmlns:a16="http://schemas.microsoft.com/office/drawing/2014/main" id="{CF45130A-210F-9D4A-9743-0E4A92C6FD29}"/>
              </a:ext>
            </a:extLst>
          </p:cNvPr>
          <p:cNvPicPr preferRelativeResize="0">
            <a:picLocks/>
          </p:cNvPicPr>
          <p:nvPr/>
        </p:nvPicPr>
        <p:blipFill rotWithShape="1">
          <a:blip r:embed="rId3">
            <a:alphaModFix/>
          </a:blip>
          <a:srcRect l="937" t="11943" r="56892" b="5116"/>
          <a:stretch/>
        </p:blipFill>
        <p:spPr>
          <a:xfrm>
            <a:off x="1981200" y="2514600"/>
            <a:ext cx="3429001" cy="2579132"/>
          </a:xfrm>
          <a:prstGeom prst="rect">
            <a:avLst/>
          </a:prstGeom>
          <a:noFill/>
          <a:ln>
            <a:noFill/>
          </a:ln>
        </p:spPr>
      </p:pic>
      <p:pic>
        <p:nvPicPr>
          <p:cNvPr id="12" name="Google Shape;477;p32" descr="Aerial photo of the Mississippi River at sunset">
            <a:extLst>
              <a:ext uri="{FF2B5EF4-FFF2-40B4-BE49-F238E27FC236}">
                <a16:creationId xmlns:a16="http://schemas.microsoft.com/office/drawing/2014/main" id="{DADE5148-7D9B-D942-94B9-E91E063BF762}"/>
              </a:ext>
            </a:extLst>
          </p:cNvPr>
          <p:cNvPicPr preferRelativeResize="0">
            <a:picLocks/>
          </p:cNvPicPr>
          <p:nvPr/>
        </p:nvPicPr>
        <p:blipFill rotWithShape="1">
          <a:blip r:embed="rId3">
            <a:alphaModFix/>
          </a:blip>
          <a:srcRect l="65429" t="7496" r="1601" b="2871"/>
          <a:stretch/>
        </p:blipFill>
        <p:spPr>
          <a:xfrm>
            <a:off x="7651172" y="980242"/>
            <a:ext cx="2680856" cy="2787252"/>
          </a:xfrm>
          <a:prstGeom prst="rect">
            <a:avLst/>
          </a:prstGeom>
          <a:noFill/>
          <a:ln>
            <a:noFill/>
          </a:ln>
        </p:spPr>
      </p:pic>
      <p:pic>
        <p:nvPicPr>
          <p:cNvPr id="10" name="Google Shape;480;p32" descr="Portion of a worksheet containing a small paragraph about the Mississippi River with glossary terms bolded within the paragraph. Next tot he paragraph is a glossary defining each term (headwaters, upper, is located on, pollution, shoreline).">
            <a:extLst>
              <a:ext uri="{FF2B5EF4-FFF2-40B4-BE49-F238E27FC236}">
                <a16:creationId xmlns:a16="http://schemas.microsoft.com/office/drawing/2014/main" id="{3D100739-E69A-0D49-906B-D6532BBB96F8}"/>
              </a:ext>
            </a:extLst>
          </p:cNvPr>
          <p:cNvPicPr preferRelativeResize="0"/>
          <p:nvPr/>
        </p:nvPicPr>
        <p:blipFill rotWithShape="1">
          <a:blip r:embed="rId4">
            <a:alphaModFix/>
          </a:blip>
          <a:srcRect/>
          <a:stretch/>
        </p:blipFill>
        <p:spPr>
          <a:xfrm>
            <a:off x="4839617" y="3930769"/>
            <a:ext cx="6818983" cy="1765758"/>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6" name="Content Placeholder 5">
            <a:extLst>
              <a:ext uri="{FF2B5EF4-FFF2-40B4-BE49-F238E27FC236}">
                <a16:creationId xmlns:a16="http://schemas.microsoft.com/office/drawing/2014/main" id="{702B395E-E5B9-4A4D-877D-45C677C3D1B0}"/>
              </a:ext>
            </a:extLst>
          </p:cNvPr>
          <p:cNvSpPr>
            <a:spLocks noGrp="1"/>
          </p:cNvSpPr>
          <p:nvPr>
            <p:ph sz="quarter" idx="13"/>
          </p:nvPr>
        </p:nvSpPr>
        <p:spPr>
          <a:xfrm>
            <a:off x="533400" y="5791200"/>
            <a:ext cx="11125200" cy="246221"/>
          </a:xfrm>
        </p:spPr>
        <p:txBody>
          <a:bodyPr/>
          <a:lstStyle/>
          <a:p>
            <a:r>
              <a:rPr lang="en-US" sz="1600" dirty="0"/>
              <a:t>August, Staehr Fenner, &amp; Snyder, 2014</a:t>
            </a:r>
          </a:p>
        </p:txBody>
      </p:sp>
      <p:sp>
        <p:nvSpPr>
          <p:cNvPr id="7" name="Slide Number Placeholder 6">
            <a:extLst>
              <a:ext uri="{FF2B5EF4-FFF2-40B4-BE49-F238E27FC236}">
                <a16:creationId xmlns:a16="http://schemas.microsoft.com/office/drawing/2014/main" id="{5ED35B85-ABCC-4746-8BCC-4D42F6E1D8C6}"/>
              </a:ext>
            </a:extLst>
          </p:cNvPr>
          <p:cNvSpPr>
            <a:spLocks noGrp="1"/>
          </p:cNvSpPr>
          <p:nvPr>
            <p:ph type="sldNum" sz="quarter" idx="14"/>
          </p:nvPr>
        </p:nvSpPr>
        <p:spPr/>
        <p:txBody>
          <a:bodyPr/>
          <a:lstStyle/>
          <a:p>
            <a:fld id="{B6FDC2BC-9D21-CA4B-9293-99A3AD770EFC}" type="slidenum">
              <a:rPr lang="en-US" smtClean="0"/>
              <a:t>32</a:t>
            </a:fld>
            <a:endParaRPr lang="en-US" dirty="0"/>
          </a:p>
        </p:txBody>
      </p:sp>
    </p:spTree>
    <p:extLst>
      <p:ext uri="{BB962C8B-B14F-4D97-AF65-F5344CB8AC3E}">
        <p14:creationId xmlns:p14="http://schemas.microsoft.com/office/powerpoint/2010/main" val="2742755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4C16D-1CE3-8F4D-948F-E1717B76E837}"/>
              </a:ext>
            </a:extLst>
          </p:cNvPr>
          <p:cNvSpPr>
            <a:spLocks noGrp="1"/>
          </p:cNvSpPr>
          <p:nvPr>
            <p:ph type="title"/>
          </p:nvPr>
        </p:nvSpPr>
        <p:spPr>
          <a:xfrm>
            <a:off x="0" y="533400"/>
            <a:ext cx="12192000" cy="1143000"/>
          </a:xfrm>
        </p:spPr>
        <p:txBody>
          <a:bodyPr>
            <a:normAutofit/>
          </a:bodyPr>
          <a:lstStyle/>
          <a:p>
            <a:r>
              <a:rPr lang="en-US" sz="3600" b="1" dirty="0"/>
              <a:t>Instruction Scaffolds</a:t>
            </a:r>
            <a:br>
              <a:rPr lang="en-US" sz="3600" b="1" dirty="0"/>
            </a:br>
            <a:r>
              <a:rPr lang="en-US" sz="3600" dirty="0"/>
              <a:t>Example: Modeling Checklist</a:t>
            </a:r>
          </a:p>
        </p:txBody>
      </p:sp>
      <p:pic>
        <p:nvPicPr>
          <p:cNvPr id="8" name="Google Shape;489;p33" descr="Worksheet containing a Think Aloud Checklist. The worksheet contains a table with a list of strategies in the first column, a blank column in the center for the student to tally marks each time a strategy is used, and a third column with examples of cue words to listen for.">
            <a:extLst>
              <a:ext uri="{FF2B5EF4-FFF2-40B4-BE49-F238E27FC236}">
                <a16:creationId xmlns:a16="http://schemas.microsoft.com/office/drawing/2014/main" id="{A92060E1-F778-1F4A-8FEC-457B809C4D0E}"/>
              </a:ext>
            </a:extLst>
          </p:cNvPr>
          <p:cNvPicPr preferRelativeResize="0"/>
          <p:nvPr/>
        </p:nvPicPr>
        <p:blipFill rotWithShape="1">
          <a:blip r:embed="rId3">
            <a:alphaModFix/>
          </a:blip>
          <a:srcRect/>
          <a:stretch/>
        </p:blipFill>
        <p:spPr>
          <a:xfrm>
            <a:off x="533401" y="2023054"/>
            <a:ext cx="6705600" cy="4301546"/>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6" name="Content Placeholder 5">
            <a:extLst>
              <a:ext uri="{FF2B5EF4-FFF2-40B4-BE49-F238E27FC236}">
                <a16:creationId xmlns:a16="http://schemas.microsoft.com/office/drawing/2014/main" id="{702B395E-E5B9-4A4D-877D-45C677C3D1B0}"/>
              </a:ext>
            </a:extLst>
          </p:cNvPr>
          <p:cNvSpPr>
            <a:spLocks noGrp="1"/>
          </p:cNvSpPr>
          <p:nvPr>
            <p:ph sz="quarter" idx="13"/>
          </p:nvPr>
        </p:nvSpPr>
        <p:spPr>
          <a:xfrm>
            <a:off x="7696200" y="2514600"/>
            <a:ext cx="3962400" cy="1292662"/>
          </a:xfrm>
        </p:spPr>
        <p:txBody>
          <a:bodyPr/>
          <a:lstStyle/>
          <a:p>
            <a:r>
              <a:rPr lang="en-US" sz="1400" dirty="0"/>
              <a:t>Template based on activity in Schoenbach, R., Greenleaf, C. L., Cziko, C., Hurwitz, L. (2000). Reading for Understanding: A Guide to Improving Reading in Middle and High School Classrooms. San Francisco, CA: Jossey-Bass, 78. Adapted by CAST </a:t>
            </a:r>
            <a:r>
              <a:rPr lang="en-US" sz="1400" dirty="0">
                <a:solidFill>
                  <a:schemeClr val="accent3"/>
                </a:solidFill>
                <a:hlinkClick r:id="rId4">
                  <a:extLst>
                    <a:ext uri="{A12FA001-AC4F-418D-AE19-62706E023703}">
                      <ahyp:hlinkClr xmlns:ahyp="http://schemas.microsoft.com/office/drawing/2018/hyperlinkcolor" val="tx"/>
                    </a:ext>
                  </a:extLst>
                </a:hlinkClick>
              </a:rPr>
              <a:t>http://www.cast.org</a:t>
            </a:r>
            <a:endParaRPr lang="en-US" sz="1400" dirty="0">
              <a:solidFill>
                <a:schemeClr val="accent3"/>
              </a:solidFill>
            </a:endParaRPr>
          </a:p>
        </p:txBody>
      </p:sp>
      <p:sp>
        <p:nvSpPr>
          <p:cNvPr id="7" name="Slide Number Placeholder 6">
            <a:extLst>
              <a:ext uri="{FF2B5EF4-FFF2-40B4-BE49-F238E27FC236}">
                <a16:creationId xmlns:a16="http://schemas.microsoft.com/office/drawing/2014/main" id="{5ED35B85-ABCC-4746-8BCC-4D42F6E1D8C6}"/>
              </a:ext>
            </a:extLst>
          </p:cNvPr>
          <p:cNvSpPr>
            <a:spLocks noGrp="1"/>
          </p:cNvSpPr>
          <p:nvPr>
            <p:ph type="sldNum" sz="quarter" idx="14"/>
          </p:nvPr>
        </p:nvSpPr>
        <p:spPr/>
        <p:txBody>
          <a:bodyPr/>
          <a:lstStyle/>
          <a:p>
            <a:fld id="{B6FDC2BC-9D21-CA4B-9293-99A3AD770EFC}" type="slidenum">
              <a:rPr lang="en-US" smtClean="0"/>
              <a:t>33</a:t>
            </a:fld>
            <a:endParaRPr lang="en-US" dirty="0"/>
          </a:p>
        </p:txBody>
      </p:sp>
    </p:spTree>
    <p:extLst>
      <p:ext uri="{BB962C8B-B14F-4D97-AF65-F5344CB8AC3E}">
        <p14:creationId xmlns:p14="http://schemas.microsoft.com/office/powerpoint/2010/main" val="2597382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4969D-E66A-F748-955D-37156737D29B}"/>
              </a:ext>
            </a:extLst>
          </p:cNvPr>
          <p:cNvSpPr>
            <a:spLocks noGrp="1"/>
          </p:cNvSpPr>
          <p:nvPr>
            <p:ph type="title"/>
          </p:nvPr>
        </p:nvSpPr>
        <p:spPr/>
        <p:txBody>
          <a:bodyPr/>
          <a:lstStyle/>
          <a:p>
            <a:r>
              <a:rPr lang="en-US" dirty="0"/>
              <a:t>Student Grouping Scaffolds</a:t>
            </a:r>
          </a:p>
        </p:txBody>
      </p:sp>
      <p:sp>
        <p:nvSpPr>
          <p:cNvPr id="4" name="Content Placeholder 3">
            <a:extLst>
              <a:ext uri="{FF2B5EF4-FFF2-40B4-BE49-F238E27FC236}">
                <a16:creationId xmlns:a16="http://schemas.microsoft.com/office/drawing/2014/main" id="{BA3BAC1F-D0BD-0B49-887A-EBC2EC786923}"/>
              </a:ext>
            </a:extLst>
          </p:cNvPr>
          <p:cNvSpPr>
            <a:spLocks noGrp="1"/>
          </p:cNvSpPr>
          <p:nvPr>
            <p:ph sz="quarter" idx="11"/>
          </p:nvPr>
        </p:nvSpPr>
        <p:spPr>
          <a:xfrm>
            <a:off x="533400" y="1676400"/>
            <a:ext cx="5334000" cy="4038600"/>
          </a:xfrm>
        </p:spPr>
        <p:txBody>
          <a:bodyPr/>
          <a:lstStyle/>
          <a:p>
            <a:r>
              <a:rPr lang="en-US" dirty="0"/>
              <a:t>Structured pair work</a:t>
            </a:r>
          </a:p>
          <a:p>
            <a:r>
              <a:rPr lang="en-US" dirty="0"/>
              <a:t>Structured small group work</a:t>
            </a:r>
          </a:p>
          <a:p>
            <a:r>
              <a:rPr lang="en-US" dirty="0"/>
              <a:t>Teacher-led small group work</a:t>
            </a:r>
          </a:p>
        </p:txBody>
      </p:sp>
      <p:pic>
        <p:nvPicPr>
          <p:cNvPr id="9" name="Google Shape;499;p34" descr="Student working at home on laptop">
            <a:extLst>
              <a:ext uri="{FF2B5EF4-FFF2-40B4-BE49-F238E27FC236}">
                <a16:creationId xmlns:a16="http://schemas.microsoft.com/office/drawing/2014/main" id="{877C17C3-6961-A740-B15B-AEDA592A43FE}"/>
              </a:ext>
            </a:extLst>
          </p:cNvPr>
          <p:cNvPicPr preferRelativeResize="0"/>
          <p:nvPr/>
        </p:nvPicPr>
        <p:blipFill rotWithShape="1">
          <a:blip r:embed="rId3">
            <a:alphaModFix/>
          </a:blip>
          <a:srcRect/>
          <a:stretch/>
        </p:blipFill>
        <p:spPr>
          <a:xfrm>
            <a:off x="6324600" y="1676400"/>
            <a:ext cx="5331691" cy="4096229"/>
          </a:xfrm>
          <a:prstGeom prst="rect">
            <a:avLst/>
          </a:prstGeom>
          <a:noFill/>
          <a:ln>
            <a:noFill/>
          </a:ln>
        </p:spPr>
      </p:pic>
      <p:sp>
        <p:nvSpPr>
          <p:cNvPr id="6" name="Content Placeholder 5">
            <a:extLst>
              <a:ext uri="{FF2B5EF4-FFF2-40B4-BE49-F238E27FC236}">
                <a16:creationId xmlns:a16="http://schemas.microsoft.com/office/drawing/2014/main" id="{50EB06D5-AFBD-7E48-A76B-C94B227691C9}"/>
              </a:ext>
            </a:extLst>
          </p:cNvPr>
          <p:cNvSpPr>
            <a:spLocks noGrp="1"/>
          </p:cNvSpPr>
          <p:nvPr>
            <p:ph sz="quarter" idx="13"/>
          </p:nvPr>
        </p:nvSpPr>
        <p:spPr>
          <a:xfrm>
            <a:off x="533400" y="5791200"/>
            <a:ext cx="11125200" cy="246221"/>
          </a:xfrm>
        </p:spPr>
        <p:txBody>
          <a:bodyPr/>
          <a:lstStyle/>
          <a:p>
            <a:pPr lvl="0">
              <a:spcBef>
                <a:spcPts val="0"/>
              </a:spcBef>
              <a:spcAft>
                <a:spcPts val="0"/>
              </a:spcAft>
              <a:buClr>
                <a:srgbClr val="545454"/>
              </a:buClr>
              <a:buSzPts val="1400"/>
            </a:pPr>
            <a:r>
              <a:rPr lang="en-US" sz="1600" dirty="0"/>
              <a:t>Staehr Fenner &amp; Snyder, 2017</a:t>
            </a:r>
          </a:p>
        </p:txBody>
      </p:sp>
      <p:sp>
        <p:nvSpPr>
          <p:cNvPr id="7" name="Slide Number Placeholder 6">
            <a:extLst>
              <a:ext uri="{FF2B5EF4-FFF2-40B4-BE49-F238E27FC236}">
                <a16:creationId xmlns:a16="http://schemas.microsoft.com/office/drawing/2014/main" id="{7D87F92A-DCCE-E94D-B52B-551D02F7243D}"/>
              </a:ext>
            </a:extLst>
          </p:cNvPr>
          <p:cNvSpPr>
            <a:spLocks noGrp="1"/>
          </p:cNvSpPr>
          <p:nvPr>
            <p:ph type="sldNum" sz="quarter" idx="14"/>
          </p:nvPr>
        </p:nvSpPr>
        <p:spPr/>
        <p:txBody>
          <a:bodyPr/>
          <a:lstStyle/>
          <a:p>
            <a:fld id="{B6FDC2BC-9D21-CA4B-9293-99A3AD770EFC}" type="slidenum">
              <a:rPr lang="en-US" smtClean="0"/>
              <a:t>34</a:t>
            </a:fld>
            <a:endParaRPr lang="en-US" dirty="0"/>
          </a:p>
        </p:txBody>
      </p:sp>
    </p:spTree>
    <p:extLst>
      <p:ext uri="{BB962C8B-B14F-4D97-AF65-F5344CB8AC3E}">
        <p14:creationId xmlns:p14="http://schemas.microsoft.com/office/powerpoint/2010/main" val="4025158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4969D-E66A-F748-955D-37156737D29B}"/>
              </a:ext>
            </a:extLst>
          </p:cNvPr>
          <p:cNvSpPr>
            <a:spLocks noGrp="1"/>
          </p:cNvSpPr>
          <p:nvPr>
            <p:ph type="title"/>
          </p:nvPr>
        </p:nvSpPr>
        <p:spPr>
          <a:xfrm>
            <a:off x="0" y="533400"/>
            <a:ext cx="12192000" cy="1142999"/>
          </a:xfrm>
        </p:spPr>
        <p:txBody>
          <a:bodyPr>
            <a:normAutofit/>
          </a:bodyPr>
          <a:lstStyle/>
          <a:p>
            <a:r>
              <a:rPr lang="en-US" sz="3600" dirty="0"/>
              <a:t>Student Grouping Scaffolds </a:t>
            </a:r>
            <a:br>
              <a:rPr lang="en-US" sz="3600" dirty="0"/>
            </a:br>
            <a:r>
              <a:rPr lang="en-US" sz="3600" dirty="0"/>
              <a:t>in Distance or Hybrid Settings</a:t>
            </a:r>
          </a:p>
        </p:txBody>
      </p:sp>
      <p:sp>
        <p:nvSpPr>
          <p:cNvPr id="4" name="Content Placeholder 3">
            <a:extLst>
              <a:ext uri="{FF2B5EF4-FFF2-40B4-BE49-F238E27FC236}">
                <a16:creationId xmlns:a16="http://schemas.microsoft.com/office/drawing/2014/main" id="{BA3BAC1F-D0BD-0B49-887A-EBC2EC786923}"/>
              </a:ext>
            </a:extLst>
          </p:cNvPr>
          <p:cNvSpPr>
            <a:spLocks noGrp="1"/>
          </p:cNvSpPr>
          <p:nvPr>
            <p:ph sz="quarter" idx="11"/>
          </p:nvPr>
        </p:nvSpPr>
        <p:spPr>
          <a:xfrm>
            <a:off x="533400" y="2057400"/>
            <a:ext cx="5334000" cy="3657600"/>
          </a:xfrm>
        </p:spPr>
        <p:txBody>
          <a:bodyPr/>
          <a:lstStyle/>
          <a:p>
            <a:r>
              <a:rPr lang="en-US" dirty="0"/>
              <a:t>Shared writing document</a:t>
            </a:r>
          </a:p>
          <a:p>
            <a:r>
              <a:rPr lang="en-US" dirty="0"/>
              <a:t>Breakout rooms</a:t>
            </a:r>
          </a:p>
          <a:p>
            <a:r>
              <a:rPr lang="en-US" dirty="0"/>
              <a:t>Recording responses and commenting on each other’s responses </a:t>
            </a:r>
          </a:p>
          <a:p>
            <a:r>
              <a:rPr lang="en-US" dirty="0"/>
              <a:t>Pen pals</a:t>
            </a:r>
          </a:p>
        </p:txBody>
      </p:sp>
      <p:pic>
        <p:nvPicPr>
          <p:cNvPr id="10" name="Google Shape;507;p35" descr="Close up of a student's hand writing in a spiral-bound notebook">
            <a:extLst>
              <a:ext uri="{FF2B5EF4-FFF2-40B4-BE49-F238E27FC236}">
                <a16:creationId xmlns:a16="http://schemas.microsoft.com/office/drawing/2014/main" id="{63ED33C0-542F-7A44-B229-24E830F1BC19}"/>
              </a:ext>
            </a:extLst>
          </p:cNvPr>
          <p:cNvPicPr preferRelativeResize="0"/>
          <p:nvPr/>
        </p:nvPicPr>
        <p:blipFill rotWithShape="1">
          <a:blip r:embed="rId3">
            <a:alphaModFix/>
          </a:blip>
          <a:srcRect t="240" b="22686"/>
          <a:stretch/>
        </p:blipFill>
        <p:spPr>
          <a:xfrm>
            <a:off x="7086600" y="1061627"/>
            <a:ext cx="4572000" cy="5279138"/>
          </a:xfrm>
          <a:prstGeom prst="rect">
            <a:avLst/>
          </a:prstGeom>
          <a:noFill/>
          <a:ln>
            <a:noFill/>
          </a:ln>
        </p:spPr>
      </p:pic>
      <p:sp>
        <p:nvSpPr>
          <p:cNvPr id="7" name="Slide Number Placeholder 6">
            <a:extLst>
              <a:ext uri="{FF2B5EF4-FFF2-40B4-BE49-F238E27FC236}">
                <a16:creationId xmlns:a16="http://schemas.microsoft.com/office/drawing/2014/main" id="{7D87F92A-DCCE-E94D-B52B-551D02F7243D}"/>
              </a:ext>
            </a:extLst>
          </p:cNvPr>
          <p:cNvSpPr>
            <a:spLocks noGrp="1"/>
          </p:cNvSpPr>
          <p:nvPr>
            <p:ph type="sldNum" sz="quarter" idx="14"/>
          </p:nvPr>
        </p:nvSpPr>
        <p:spPr/>
        <p:txBody>
          <a:bodyPr/>
          <a:lstStyle/>
          <a:p>
            <a:fld id="{B6FDC2BC-9D21-CA4B-9293-99A3AD770EFC}" type="slidenum">
              <a:rPr lang="en-US" smtClean="0"/>
              <a:t>35</a:t>
            </a:fld>
            <a:endParaRPr lang="en-US" dirty="0"/>
          </a:p>
        </p:txBody>
      </p:sp>
    </p:spTree>
    <p:extLst>
      <p:ext uri="{BB962C8B-B14F-4D97-AF65-F5344CB8AC3E}">
        <p14:creationId xmlns:p14="http://schemas.microsoft.com/office/powerpoint/2010/main" val="3921590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974BE-2B84-2945-9E73-841F77D131E0}"/>
              </a:ext>
            </a:extLst>
          </p:cNvPr>
          <p:cNvSpPr>
            <a:spLocks noGrp="1"/>
          </p:cNvSpPr>
          <p:nvPr>
            <p:ph type="title"/>
          </p:nvPr>
        </p:nvSpPr>
        <p:spPr>
          <a:xfrm>
            <a:off x="0" y="533400"/>
            <a:ext cx="12192000" cy="1142999"/>
          </a:xfrm>
        </p:spPr>
        <p:txBody>
          <a:bodyPr>
            <a:normAutofit/>
          </a:bodyPr>
          <a:lstStyle/>
          <a:p>
            <a:r>
              <a:rPr lang="en-US" sz="3600" dirty="0"/>
              <a:t>Student Grouping Scaffolds Example: </a:t>
            </a:r>
            <a:br>
              <a:rPr lang="en-US" sz="3600" dirty="0"/>
            </a:br>
            <a:r>
              <a:rPr lang="en-US" sz="3600" dirty="0"/>
              <a:t>Breakout Rooms</a:t>
            </a:r>
          </a:p>
        </p:txBody>
      </p:sp>
      <p:pic>
        <p:nvPicPr>
          <p:cNvPr id="8" name="Google Shape;519;p36" descr="A colorful Google Slide describing Group Work Roles with icons for each role. The slide reads: Leader–Make sure everyone is participating,Technician–Share screen so your group can see the work, Time Keeper–Keep track of time, Scribe–Write the answers in the shared work, Presenter–Present your findings to the whole class. Only the leader and scribe have the shared work link. Teamwork makes the dream work!">
            <a:extLst>
              <a:ext uri="{FF2B5EF4-FFF2-40B4-BE49-F238E27FC236}">
                <a16:creationId xmlns:a16="http://schemas.microsoft.com/office/drawing/2014/main" id="{0D63664A-8C99-3449-85F8-DEB879FFA670}"/>
              </a:ext>
            </a:extLst>
          </p:cNvPr>
          <p:cNvPicPr preferRelativeResize="0"/>
          <p:nvPr/>
        </p:nvPicPr>
        <p:blipFill rotWithShape="1">
          <a:blip r:embed="rId3">
            <a:alphaModFix/>
          </a:blip>
          <a:srcRect/>
          <a:stretch/>
        </p:blipFill>
        <p:spPr>
          <a:xfrm>
            <a:off x="4114800" y="1838338"/>
            <a:ext cx="7957455" cy="4476723"/>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6" name="Content Placeholder 5">
            <a:extLst>
              <a:ext uri="{FF2B5EF4-FFF2-40B4-BE49-F238E27FC236}">
                <a16:creationId xmlns:a16="http://schemas.microsoft.com/office/drawing/2014/main" id="{D0EC9216-4CCC-1149-9549-7480CC09BF75}"/>
              </a:ext>
            </a:extLst>
          </p:cNvPr>
          <p:cNvSpPr>
            <a:spLocks noGrp="1"/>
          </p:cNvSpPr>
          <p:nvPr>
            <p:ph sz="quarter" idx="13"/>
          </p:nvPr>
        </p:nvSpPr>
        <p:spPr>
          <a:xfrm>
            <a:off x="533400" y="5791200"/>
            <a:ext cx="11125200" cy="246221"/>
          </a:xfrm>
        </p:spPr>
        <p:txBody>
          <a:bodyPr/>
          <a:lstStyle/>
          <a:p>
            <a:r>
              <a:rPr lang="en-US" sz="1600" dirty="0"/>
              <a:t>Google slide from mrspark.org/free</a:t>
            </a:r>
          </a:p>
        </p:txBody>
      </p:sp>
      <p:sp>
        <p:nvSpPr>
          <p:cNvPr id="7" name="Slide Number Placeholder 6">
            <a:extLst>
              <a:ext uri="{FF2B5EF4-FFF2-40B4-BE49-F238E27FC236}">
                <a16:creationId xmlns:a16="http://schemas.microsoft.com/office/drawing/2014/main" id="{05474ABA-2ECF-A441-B73B-43A6990CBADB}"/>
              </a:ext>
            </a:extLst>
          </p:cNvPr>
          <p:cNvSpPr>
            <a:spLocks noGrp="1"/>
          </p:cNvSpPr>
          <p:nvPr>
            <p:ph type="sldNum" sz="quarter" idx="14"/>
          </p:nvPr>
        </p:nvSpPr>
        <p:spPr/>
        <p:txBody>
          <a:bodyPr/>
          <a:lstStyle/>
          <a:p>
            <a:fld id="{B6FDC2BC-9D21-CA4B-9293-99A3AD770EFC}" type="slidenum">
              <a:rPr lang="en-US" smtClean="0"/>
              <a:t>36</a:t>
            </a:fld>
            <a:endParaRPr lang="en-US" dirty="0"/>
          </a:p>
        </p:txBody>
      </p:sp>
    </p:spTree>
    <p:extLst>
      <p:ext uri="{BB962C8B-B14F-4D97-AF65-F5344CB8AC3E}">
        <p14:creationId xmlns:p14="http://schemas.microsoft.com/office/powerpoint/2010/main" val="2604939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75E27A-5CF9-714A-A672-F08776F4E9AE}"/>
              </a:ext>
            </a:extLst>
          </p:cNvPr>
          <p:cNvSpPr>
            <a:spLocks noGrp="1"/>
          </p:cNvSpPr>
          <p:nvPr>
            <p:ph type="title"/>
          </p:nvPr>
        </p:nvSpPr>
        <p:spPr>
          <a:xfrm>
            <a:off x="990601" y="533400"/>
            <a:ext cx="4648200" cy="3200400"/>
          </a:xfrm>
        </p:spPr>
        <p:txBody>
          <a:bodyPr>
            <a:normAutofit/>
          </a:bodyPr>
          <a:lstStyle/>
          <a:p>
            <a:r>
              <a:rPr lang="en-US" dirty="0"/>
              <a:t>Stop and Think: </a:t>
            </a:r>
            <a:r>
              <a:rPr lang="en-US" b="1" dirty="0"/>
              <a:t>Student Collaboration</a:t>
            </a:r>
            <a:r>
              <a:rPr lang="en-US" dirty="0"/>
              <a:t> </a:t>
            </a:r>
          </a:p>
        </p:txBody>
      </p:sp>
      <p:pic>
        <p:nvPicPr>
          <p:cNvPr id="9" name="Picture 8" descr="Lightbulb in circle icon indicating stop and think">
            <a:extLst>
              <a:ext uri="{FF2B5EF4-FFF2-40B4-BE49-F238E27FC236}">
                <a16:creationId xmlns:a16="http://schemas.microsoft.com/office/drawing/2014/main" id="{FB4B2DA6-7692-044C-A8D9-E438633A7C89}"/>
              </a:ext>
            </a:extLst>
          </p:cNvPr>
          <p:cNvPicPr>
            <a:picLocks noChangeAspect="1"/>
          </p:cNvPicPr>
          <p:nvPr/>
        </p:nvPicPr>
        <p:blipFill>
          <a:blip r:embed="rId3"/>
          <a:stretch>
            <a:fillRect/>
          </a:stretch>
        </p:blipFill>
        <p:spPr>
          <a:xfrm>
            <a:off x="2057400" y="3437021"/>
            <a:ext cx="3441834" cy="2216205"/>
          </a:xfrm>
          <a:prstGeom prst="rect">
            <a:avLst/>
          </a:prstGeom>
        </p:spPr>
      </p:pic>
      <p:sp>
        <p:nvSpPr>
          <p:cNvPr id="2" name="Content Placeholder 1">
            <a:extLst>
              <a:ext uri="{FF2B5EF4-FFF2-40B4-BE49-F238E27FC236}">
                <a16:creationId xmlns:a16="http://schemas.microsoft.com/office/drawing/2014/main" id="{892B4489-C3F6-E742-A961-0FC20F3447E9}"/>
              </a:ext>
            </a:extLst>
          </p:cNvPr>
          <p:cNvSpPr>
            <a:spLocks noGrp="1"/>
          </p:cNvSpPr>
          <p:nvPr>
            <p:ph sz="quarter" idx="11"/>
          </p:nvPr>
        </p:nvSpPr>
        <p:spPr>
          <a:xfrm>
            <a:off x="6324600" y="1143000"/>
            <a:ext cx="4800600" cy="4572000"/>
          </a:xfrm>
        </p:spPr>
        <p:txBody>
          <a:bodyPr/>
          <a:lstStyle/>
          <a:p>
            <a:pPr marL="0" indent="0">
              <a:buNone/>
            </a:pPr>
            <a:r>
              <a:rPr lang="en-US" dirty="0"/>
              <a:t>Which strategies or tools you use, or would you like to use to support student collaboration during distance and hybrid learning?</a:t>
            </a:r>
          </a:p>
        </p:txBody>
      </p:sp>
      <p:sp>
        <p:nvSpPr>
          <p:cNvPr id="5" name="Slide Number Placeholder 4">
            <a:extLst>
              <a:ext uri="{FF2B5EF4-FFF2-40B4-BE49-F238E27FC236}">
                <a16:creationId xmlns:a16="http://schemas.microsoft.com/office/drawing/2014/main" id="{DA9119C8-E872-7A4D-80A1-500437C13D64}"/>
              </a:ext>
            </a:extLst>
          </p:cNvPr>
          <p:cNvSpPr>
            <a:spLocks noGrp="1"/>
          </p:cNvSpPr>
          <p:nvPr>
            <p:ph type="sldNum" sz="quarter" idx="14"/>
          </p:nvPr>
        </p:nvSpPr>
        <p:spPr/>
        <p:txBody>
          <a:bodyPr/>
          <a:lstStyle/>
          <a:p>
            <a:fld id="{B6FDC2BC-9D21-CA4B-9293-99A3AD770EFC}" type="slidenum">
              <a:rPr lang="en-US" smtClean="0"/>
              <a:t>37</a:t>
            </a:fld>
            <a:endParaRPr lang="en-US" dirty="0"/>
          </a:p>
        </p:txBody>
      </p:sp>
    </p:spTree>
    <p:extLst>
      <p:ext uri="{BB962C8B-B14F-4D97-AF65-F5344CB8AC3E}">
        <p14:creationId xmlns:p14="http://schemas.microsoft.com/office/powerpoint/2010/main" val="3773536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students looking together at globe">
            <a:extLst>
              <a:ext uri="{FF2B5EF4-FFF2-40B4-BE49-F238E27FC236}">
                <a16:creationId xmlns:a16="http://schemas.microsoft.com/office/drawing/2014/main" id="{CFD8432E-1A97-BB47-9539-ECB6BD7088EB}"/>
              </a:ext>
            </a:extLst>
          </p:cNvPr>
          <p:cNvPicPr>
            <a:picLocks noChangeAspect="1"/>
          </p:cNvPicPr>
          <p:nvPr/>
        </p:nvPicPr>
        <p:blipFill rotWithShape="1">
          <a:blip r:embed="rId3"/>
          <a:srcRect t="22343" b="-154"/>
          <a:stretch/>
        </p:blipFill>
        <p:spPr>
          <a:xfrm>
            <a:off x="0" y="545939"/>
            <a:ext cx="12192000" cy="6324600"/>
          </a:xfrm>
          <a:prstGeom prst="rect">
            <a:avLst/>
          </a:prstGeom>
        </p:spPr>
      </p:pic>
      <p:sp>
        <p:nvSpPr>
          <p:cNvPr id="8" name="Title 7">
            <a:extLst>
              <a:ext uri="{FF2B5EF4-FFF2-40B4-BE49-F238E27FC236}">
                <a16:creationId xmlns:a16="http://schemas.microsoft.com/office/drawing/2014/main" id="{10CEE73B-B25E-9245-920A-9F618AEAE125}"/>
              </a:ext>
            </a:extLst>
          </p:cNvPr>
          <p:cNvSpPr>
            <a:spLocks noGrp="1"/>
          </p:cNvSpPr>
          <p:nvPr>
            <p:ph type="title"/>
          </p:nvPr>
        </p:nvSpPr>
        <p:spPr>
          <a:xfrm>
            <a:off x="533400" y="4267200"/>
            <a:ext cx="7924800" cy="1524000"/>
          </a:xfrm>
        </p:spPr>
        <p:txBody>
          <a:bodyPr>
            <a:noAutofit/>
          </a:bodyPr>
          <a:lstStyle/>
          <a:p>
            <a:r>
              <a:rPr lang="en-US" dirty="0"/>
              <a:t>Describe Strategies for Planning Scaffolded Lessons for ELLs</a:t>
            </a:r>
          </a:p>
        </p:txBody>
      </p:sp>
      <p:sp>
        <p:nvSpPr>
          <p:cNvPr id="7" name="Slide Number Placeholder 6">
            <a:extLst>
              <a:ext uri="{FF2B5EF4-FFF2-40B4-BE49-F238E27FC236}">
                <a16:creationId xmlns:a16="http://schemas.microsoft.com/office/drawing/2014/main" id="{F08C710A-634E-4D4F-9DB6-0D4E289144A5}"/>
              </a:ext>
            </a:extLst>
          </p:cNvPr>
          <p:cNvSpPr>
            <a:spLocks noGrp="1"/>
          </p:cNvSpPr>
          <p:nvPr>
            <p:ph type="sldNum" sz="quarter" idx="14"/>
          </p:nvPr>
        </p:nvSpPr>
        <p:spPr/>
        <p:txBody>
          <a:bodyPr/>
          <a:lstStyle/>
          <a:p>
            <a:fld id="{B6FDC2BC-9D21-CA4B-9293-99A3AD770EFC}" type="slidenum">
              <a:rPr lang="en-US" smtClean="0">
                <a:solidFill>
                  <a:schemeClr val="bg1"/>
                </a:solidFill>
              </a:rPr>
              <a:t>38</a:t>
            </a:fld>
            <a:endParaRPr lang="en-US" dirty="0">
              <a:solidFill>
                <a:schemeClr val="bg1"/>
              </a:solidFill>
            </a:endParaRPr>
          </a:p>
        </p:txBody>
      </p:sp>
    </p:spTree>
    <p:extLst>
      <p:ext uri="{BB962C8B-B14F-4D97-AF65-F5344CB8AC3E}">
        <p14:creationId xmlns:p14="http://schemas.microsoft.com/office/powerpoint/2010/main" val="2451205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24BB90-4428-0548-8445-ABF9A8C81B80}"/>
              </a:ext>
            </a:extLst>
          </p:cNvPr>
          <p:cNvSpPr>
            <a:spLocks noGrp="1"/>
          </p:cNvSpPr>
          <p:nvPr>
            <p:ph type="title"/>
          </p:nvPr>
        </p:nvSpPr>
        <p:spPr/>
        <p:txBody>
          <a:bodyPr/>
          <a:lstStyle/>
          <a:p>
            <a:r>
              <a:rPr lang="en-US" dirty="0"/>
              <a:t>Steps for Scaffolding a Lesson</a:t>
            </a:r>
          </a:p>
        </p:txBody>
      </p:sp>
      <p:sp>
        <p:nvSpPr>
          <p:cNvPr id="8" name="Content Placeholder 7">
            <a:extLst>
              <a:ext uri="{FF2B5EF4-FFF2-40B4-BE49-F238E27FC236}">
                <a16:creationId xmlns:a16="http://schemas.microsoft.com/office/drawing/2014/main" id="{0CFA137E-907E-E048-B9C6-9042272276EB}"/>
              </a:ext>
            </a:extLst>
          </p:cNvPr>
          <p:cNvSpPr>
            <a:spLocks noGrp="1"/>
          </p:cNvSpPr>
          <p:nvPr>
            <p:ph sz="quarter" idx="11"/>
          </p:nvPr>
        </p:nvSpPr>
        <p:spPr>
          <a:xfrm>
            <a:off x="533400" y="1676400"/>
            <a:ext cx="11125200" cy="4038600"/>
          </a:xfrm>
        </p:spPr>
        <p:txBody>
          <a:bodyPr/>
          <a:lstStyle/>
          <a:p>
            <a:pPr marL="514350" indent="-514350">
              <a:buFont typeface="+mj-lt"/>
              <a:buAutoNum type="arabicPeriod"/>
            </a:pPr>
            <a:r>
              <a:rPr lang="en-US" dirty="0"/>
              <a:t>Know your ELLs</a:t>
            </a:r>
          </a:p>
          <a:p>
            <a:pPr marL="514350" indent="-514350">
              <a:buFont typeface="+mj-lt"/>
              <a:buAutoNum type="arabicPeriod"/>
            </a:pPr>
            <a:r>
              <a:rPr lang="en-US" dirty="0"/>
              <a:t>Identify the language and/or skills students will need in the lesson</a:t>
            </a:r>
          </a:p>
          <a:p>
            <a:pPr marL="514350" indent="-514350">
              <a:buFont typeface="+mj-lt"/>
              <a:buAutoNum type="arabicPeriod"/>
            </a:pPr>
            <a:r>
              <a:rPr lang="en-US" dirty="0"/>
              <a:t>Plan the lesson</a:t>
            </a:r>
          </a:p>
          <a:p>
            <a:pPr marL="514350" indent="-514350">
              <a:buFont typeface="+mj-lt"/>
              <a:buAutoNum type="arabicPeriod"/>
            </a:pPr>
            <a:r>
              <a:rPr lang="en-US" dirty="0"/>
              <a:t>Select and develop appropriate materials</a:t>
            </a:r>
          </a:p>
          <a:p>
            <a:pPr marL="514350" indent="-514350">
              <a:buFont typeface="+mj-lt"/>
              <a:buAutoNum type="arabicPeriod"/>
            </a:pPr>
            <a:r>
              <a:rPr lang="en-US" dirty="0"/>
              <a:t>Teach the lesson, adapting scaffolding and materials as needed</a:t>
            </a:r>
          </a:p>
          <a:p>
            <a:endParaRPr lang="en-US" dirty="0"/>
          </a:p>
        </p:txBody>
      </p:sp>
      <p:sp>
        <p:nvSpPr>
          <p:cNvPr id="10" name="Content Placeholder 9">
            <a:extLst>
              <a:ext uri="{FF2B5EF4-FFF2-40B4-BE49-F238E27FC236}">
                <a16:creationId xmlns:a16="http://schemas.microsoft.com/office/drawing/2014/main" id="{C3C4F722-E431-4B4C-BD4A-03711390CC3A}"/>
              </a:ext>
            </a:extLst>
          </p:cNvPr>
          <p:cNvSpPr>
            <a:spLocks noGrp="1"/>
          </p:cNvSpPr>
          <p:nvPr>
            <p:ph sz="quarter" idx="13"/>
          </p:nvPr>
        </p:nvSpPr>
        <p:spPr>
          <a:xfrm>
            <a:off x="533400" y="5791200"/>
            <a:ext cx="11125200" cy="246221"/>
          </a:xfrm>
        </p:spPr>
        <p:txBody>
          <a:bodyPr/>
          <a:lstStyle/>
          <a:p>
            <a:r>
              <a:rPr lang="en-US" sz="1600" dirty="0"/>
              <a:t>Staehr Fenner &amp; Snyder, 2017</a:t>
            </a:r>
          </a:p>
        </p:txBody>
      </p:sp>
      <p:sp>
        <p:nvSpPr>
          <p:cNvPr id="5" name="Slide Number Placeholder 4">
            <a:extLst>
              <a:ext uri="{FF2B5EF4-FFF2-40B4-BE49-F238E27FC236}">
                <a16:creationId xmlns:a16="http://schemas.microsoft.com/office/drawing/2014/main" id="{4C982B41-744C-1447-B31A-E2096659B51C}"/>
              </a:ext>
            </a:extLst>
          </p:cNvPr>
          <p:cNvSpPr>
            <a:spLocks noGrp="1"/>
          </p:cNvSpPr>
          <p:nvPr>
            <p:ph type="sldNum" sz="quarter" idx="14"/>
          </p:nvPr>
        </p:nvSpPr>
        <p:spPr/>
        <p:txBody>
          <a:bodyPr/>
          <a:lstStyle/>
          <a:p>
            <a:fld id="{B6FDC2BC-9D21-CA4B-9293-99A3AD770EFC}" type="slidenum">
              <a:rPr lang="en-US" smtClean="0"/>
              <a:t>39</a:t>
            </a:fld>
            <a:endParaRPr lang="en-US" dirty="0"/>
          </a:p>
        </p:txBody>
      </p:sp>
    </p:spTree>
    <p:extLst>
      <p:ext uri="{BB962C8B-B14F-4D97-AF65-F5344CB8AC3E}">
        <p14:creationId xmlns:p14="http://schemas.microsoft.com/office/powerpoint/2010/main" val="2416058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724040-9B98-B240-A19D-51F54727E3DD}"/>
              </a:ext>
            </a:extLst>
          </p:cNvPr>
          <p:cNvSpPr>
            <a:spLocks noGrp="1"/>
          </p:cNvSpPr>
          <p:nvPr>
            <p:ph type="title"/>
          </p:nvPr>
        </p:nvSpPr>
        <p:spPr/>
        <p:txBody>
          <a:bodyPr/>
          <a:lstStyle/>
          <a:p>
            <a:r>
              <a:rPr lang="en-US" dirty="0"/>
              <a:t>Format of this PD Opportunity</a:t>
            </a:r>
          </a:p>
        </p:txBody>
      </p:sp>
      <p:pic>
        <p:nvPicPr>
          <p:cNvPr id="12" name="Google Shape;192;p4" descr="A person working on a laptop">
            <a:extLst>
              <a:ext uri="{FF2B5EF4-FFF2-40B4-BE49-F238E27FC236}">
                <a16:creationId xmlns:a16="http://schemas.microsoft.com/office/drawing/2014/main" id="{2485B52A-1B31-2945-9C02-D08CD4B020F0}"/>
              </a:ext>
            </a:extLst>
          </p:cNvPr>
          <p:cNvPicPr preferRelativeResize="0"/>
          <p:nvPr/>
        </p:nvPicPr>
        <p:blipFill rotWithShape="1">
          <a:blip r:embed="rId3">
            <a:alphaModFix/>
          </a:blip>
          <a:srcRect/>
          <a:stretch/>
        </p:blipFill>
        <p:spPr>
          <a:xfrm>
            <a:off x="1627131" y="1676400"/>
            <a:ext cx="3146538" cy="4718304"/>
          </a:xfrm>
          <a:prstGeom prst="rect">
            <a:avLst/>
          </a:prstGeom>
          <a:noFill/>
          <a:ln>
            <a:noFill/>
          </a:ln>
        </p:spPr>
      </p:pic>
      <p:pic>
        <p:nvPicPr>
          <p:cNvPr id="11" name="Google Shape;191;p4" descr="Cover of tools packet">
            <a:extLst>
              <a:ext uri="{FF2B5EF4-FFF2-40B4-BE49-F238E27FC236}">
                <a16:creationId xmlns:a16="http://schemas.microsoft.com/office/drawing/2014/main" id="{6DB3D520-C24C-AF4F-9B19-4262C430AFDA}"/>
              </a:ext>
            </a:extLst>
          </p:cNvPr>
          <p:cNvPicPr preferRelativeResize="0"/>
          <p:nvPr/>
        </p:nvPicPr>
        <p:blipFill rotWithShape="1">
          <a:blip r:embed="rId4">
            <a:alphaModFix/>
          </a:blip>
          <a:srcRect/>
          <a:stretch/>
        </p:blipFill>
        <p:spPr>
          <a:xfrm>
            <a:off x="7201661" y="1672980"/>
            <a:ext cx="3579877" cy="4716958"/>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5" name="Slide Number Placeholder 4">
            <a:extLst>
              <a:ext uri="{FF2B5EF4-FFF2-40B4-BE49-F238E27FC236}">
                <a16:creationId xmlns:a16="http://schemas.microsoft.com/office/drawing/2014/main" id="{F17FDB94-611E-1E4E-BDD6-8213937C7169}"/>
              </a:ext>
            </a:extLst>
          </p:cNvPr>
          <p:cNvSpPr>
            <a:spLocks noGrp="1"/>
          </p:cNvSpPr>
          <p:nvPr>
            <p:ph type="sldNum" sz="quarter" idx="14"/>
          </p:nvPr>
        </p:nvSpPr>
        <p:spPr/>
        <p:txBody>
          <a:bodyPr/>
          <a:lstStyle/>
          <a:p>
            <a:fld id="{B6FDC2BC-9D21-CA4B-9293-99A3AD770EFC}" type="slidenum">
              <a:rPr lang="en-US" smtClean="0"/>
              <a:t>4</a:t>
            </a:fld>
            <a:endParaRPr lang="en-US" dirty="0"/>
          </a:p>
        </p:txBody>
      </p:sp>
    </p:spTree>
    <p:extLst>
      <p:ext uri="{BB962C8B-B14F-4D97-AF65-F5344CB8AC3E}">
        <p14:creationId xmlns:p14="http://schemas.microsoft.com/office/powerpoint/2010/main" val="3689258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B53C7-72B7-E34A-A75C-7BAD1DF9D703}"/>
              </a:ext>
            </a:extLst>
          </p:cNvPr>
          <p:cNvSpPr>
            <a:spLocks noGrp="1"/>
          </p:cNvSpPr>
          <p:nvPr>
            <p:ph type="title"/>
          </p:nvPr>
        </p:nvSpPr>
        <p:spPr/>
        <p:txBody>
          <a:bodyPr/>
          <a:lstStyle/>
          <a:p>
            <a:r>
              <a:rPr lang="en-US" b="1" dirty="0"/>
              <a:t>Step 1. </a:t>
            </a:r>
            <a:r>
              <a:rPr lang="en-US" dirty="0"/>
              <a:t>Know Your ELLs (Tool 3)</a:t>
            </a:r>
          </a:p>
        </p:txBody>
      </p:sp>
      <p:sp>
        <p:nvSpPr>
          <p:cNvPr id="3" name="Content Placeholder 2">
            <a:extLst>
              <a:ext uri="{FF2B5EF4-FFF2-40B4-BE49-F238E27FC236}">
                <a16:creationId xmlns:a16="http://schemas.microsoft.com/office/drawing/2014/main" id="{4DEEEC75-8756-0B42-AE4F-C5F2DB9C42D5}"/>
              </a:ext>
            </a:extLst>
          </p:cNvPr>
          <p:cNvSpPr>
            <a:spLocks noGrp="1"/>
          </p:cNvSpPr>
          <p:nvPr>
            <p:ph sz="quarter" idx="10"/>
          </p:nvPr>
        </p:nvSpPr>
        <p:spPr>
          <a:xfrm>
            <a:off x="533400" y="1676400"/>
            <a:ext cx="5105400" cy="492443"/>
          </a:xfrm>
        </p:spPr>
        <p:txBody>
          <a:bodyPr/>
          <a:lstStyle/>
          <a:p>
            <a:r>
              <a:rPr lang="en-US" b="1" dirty="0"/>
              <a:t>Step 1 Tool: </a:t>
            </a:r>
            <a:r>
              <a:rPr lang="en-US" dirty="0"/>
              <a:t>What I Know about My ELL</a:t>
            </a:r>
          </a:p>
        </p:txBody>
      </p:sp>
      <p:sp>
        <p:nvSpPr>
          <p:cNvPr id="4" name="Content Placeholder 3">
            <a:extLst>
              <a:ext uri="{FF2B5EF4-FFF2-40B4-BE49-F238E27FC236}">
                <a16:creationId xmlns:a16="http://schemas.microsoft.com/office/drawing/2014/main" id="{EF74F331-5B85-3343-B474-485B6636FCA0}"/>
              </a:ext>
            </a:extLst>
          </p:cNvPr>
          <p:cNvSpPr>
            <a:spLocks noGrp="1"/>
          </p:cNvSpPr>
          <p:nvPr>
            <p:ph sz="quarter" idx="11"/>
          </p:nvPr>
        </p:nvSpPr>
        <p:spPr>
          <a:xfrm>
            <a:off x="533400" y="2971800"/>
            <a:ext cx="5334000" cy="2954176"/>
          </a:xfrm>
        </p:spPr>
        <p:txBody>
          <a:bodyPr>
            <a:normAutofit/>
          </a:bodyPr>
          <a:lstStyle/>
          <a:p>
            <a:r>
              <a:rPr lang="en-US" dirty="0"/>
              <a:t>Select one particular ELL you are currently teaching.</a:t>
            </a:r>
          </a:p>
          <a:p>
            <a:r>
              <a:rPr lang="en-US" dirty="0"/>
              <a:t>Use this form to gather information on this student. </a:t>
            </a:r>
          </a:p>
          <a:p>
            <a:r>
              <a:rPr lang="en-US" dirty="0"/>
              <a:t>Share the form and information with a colleague.</a:t>
            </a:r>
          </a:p>
        </p:txBody>
      </p:sp>
      <p:pic>
        <p:nvPicPr>
          <p:cNvPr id="8" name="Google Shape;573;p40" descr="Form from Tools Packet: What I Know About My ELL">
            <a:extLst>
              <a:ext uri="{FF2B5EF4-FFF2-40B4-BE49-F238E27FC236}">
                <a16:creationId xmlns:a16="http://schemas.microsoft.com/office/drawing/2014/main" id="{89DF6417-7C98-4045-8462-9786F75F618F}"/>
              </a:ext>
            </a:extLst>
          </p:cNvPr>
          <p:cNvPicPr preferRelativeResize="0"/>
          <p:nvPr/>
        </p:nvPicPr>
        <p:blipFill rotWithShape="1">
          <a:blip r:embed="rId3">
            <a:alphaModFix/>
          </a:blip>
          <a:srcRect/>
          <a:stretch/>
        </p:blipFill>
        <p:spPr>
          <a:xfrm>
            <a:off x="7120169" y="1682014"/>
            <a:ext cx="3742861" cy="4389438"/>
          </a:xfrm>
          <a:prstGeom prst="rect">
            <a:avLst/>
          </a:prstGeom>
          <a:noFill/>
          <a:ln w="9525" cap="flat" cmpd="sng">
            <a:solidFill>
              <a:schemeClr val="bg1">
                <a:lumMod val="50000"/>
              </a:schemeClr>
            </a:solidFill>
            <a:prstDash val="solid"/>
            <a:round/>
            <a:headEnd type="none" w="sm" len="sm"/>
            <a:tailEnd type="none" w="sm" len="sm"/>
          </a:ln>
          <a:effectLst>
            <a:outerShdw blurRad="50800" dist="38100" dir="2700000" algn="tl" rotWithShape="0">
              <a:prstClr val="black">
                <a:alpha val="40000"/>
              </a:prstClr>
            </a:outerShdw>
          </a:effectLst>
        </p:spPr>
      </p:pic>
      <p:sp>
        <p:nvSpPr>
          <p:cNvPr id="6" name="Content Placeholder 5">
            <a:extLst>
              <a:ext uri="{FF2B5EF4-FFF2-40B4-BE49-F238E27FC236}">
                <a16:creationId xmlns:a16="http://schemas.microsoft.com/office/drawing/2014/main" id="{60CF7EF3-3EAB-0948-97CC-BCC52C66ADB1}"/>
              </a:ext>
            </a:extLst>
          </p:cNvPr>
          <p:cNvSpPr>
            <a:spLocks noGrp="1"/>
          </p:cNvSpPr>
          <p:nvPr>
            <p:ph sz="quarter" idx="13"/>
          </p:nvPr>
        </p:nvSpPr>
        <p:spPr>
          <a:xfrm>
            <a:off x="533400" y="6078378"/>
            <a:ext cx="11125200" cy="246221"/>
          </a:xfrm>
        </p:spPr>
        <p:txBody>
          <a:bodyPr/>
          <a:lstStyle/>
          <a:p>
            <a:r>
              <a:rPr lang="en-US" sz="1600" dirty="0"/>
              <a:t>Staehr Fenner &amp; Snyder, 2017</a:t>
            </a:r>
          </a:p>
        </p:txBody>
      </p:sp>
      <p:pic>
        <p:nvPicPr>
          <p:cNvPr id="9" name="Picture 8" descr="Origami crane icon indicating padlet">
            <a:extLst>
              <a:ext uri="{FF2B5EF4-FFF2-40B4-BE49-F238E27FC236}">
                <a16:creationId xmlns:a16="http://schemas.microsoft.com/office/drawing/2014/main" id="{DF63BFE1-1D9A-DD46-B692-C9DF30728E02}"/>
              </a:ext>
            </a:extLst>
          </p:cNvPr>
          <p:cNvPicPr>
            <a:picLocks noChangeAspect="1"/>
          </p:cNvPicPr>
          <p:nvPr/>
        </p:nvPicPr>
        <p:blipFill>
          <a:blip r:embed="rId4"/>
          <a:stretch>
            <a:fillRect/>
          </a:stretch>
        </p:blipFill>
        <p:spPr>
          <a:xfrm>
            <a:off x="11183619" y="5859781"/>
            <a:ext cx="949960" cy="731520"/>
          </a:xfrm>
          <a:prstGeom prst="rect">
            <a:avLst/>
          </a:prstGeom>
        </p:spPr>
      </p:pic>
      <p:pic>
        <p:nvPicPr>
          <p:cNvPr id="10" name="Picture 9" descr="Document icon indicating tools packet">
            <a:extLst>
              <a:ext uri="{FF2B5EF4-FFF2-40B4-BE49-F238E27FC236}">
                <a16:creationId xmlns:a16="http://schemas.microsoft.com/office/drawing/2014/main" id="{4B3BCA53-E8FB-4746-B90B-8AE4074ED037}"/>
              </a:ext>
            </a:extLst>
          </p:cNvPr>
          <p:cNvPicPr>
            <a:picLocks noChangeAspect="1"/>
          </p:cNvPicPr>
          <p:nvPr/>
        </p:nvPicPr>
        <p:blipFill>
          <a:blip r:embed="rId5"/>
          <a:stretch>
            <a:fillRect/>
          </a:stretch>
        </p:blipFill>
        <p:spPr>
          <a:xfrm>
            <a:off x="10515600" y="5889799"/>
            <a:ext cx="548640" cy="706120"/>
          </a:xfrm>
          <a:prstGeom prst="rect">
            <a:avLst/>
          </a:prstGeom>
        </p:spPr>
      </p:pic>
      <p:sp>
        <p:nvSpPr>
          <p:cNvPr id="7" name="Slide Number Placeholder 6">
            <a:extLst>
              <a:ext uri="{FF2B5EF4-FFF2-40B4-BE49-F238E27FC236}">
                <a16:creationId xmlns:a16="http://schemas.microsoft.com/office/drawing/2014/main" id="{65164530-05D9-5340-B62B-8027BD3E8132}"/>
              </a:ext>
            </a:extLst>
          </p:cNvPr>
          <p:cNvSpPr>
            <a:spLocks noGrp="1"/>
          </p:cNvSpPr>
          <p:nvPr>
            <p:ph type="sldNum" sz="quarter" idx="14"/>
          </p:nvPr>
        </p:nvSpPr>
        <p:spPr/>
        <p:txBody>
          <a:bodyPr/>
          <a:lstStyle/>
          <a:p>
            <a:fld id="{B6FDC2BC-9D21-CA4B-9293-99A3AD770EFC}" type="slidenum">
              <a:rPr lang="en-US" smtClean="0"/>
              <a:t>40</a:t>
            </a:fld>
            <a:endParaRPr lang="en-US" dirty="0"/>
          </a:p>
        </p:txBody>
      </p:sp>
    </p:spTree>
    <p:extLst>
      <p:ext uri="{BB962C8B-B14F-4D97-AF65-F5344CB8AC3E}">
        <p14:creationId xmlns:p14="http://schemas.microsoft.com/office/powerpoint/2010/main" val="2275428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B53C7-72B7-E34A-A75C-7BAD1DF9D703}"/>
              </a:ext>
            </a:extLst>
          </p:cNvPr>
          <p:cNvSpPr>
            <a:spLocks noGrp="1"/>
          </p:cNvSpPr>
          <p:nvPr>
            <p:ph type="title"/>
          </p:nvPr>
        </p:nvSpPr>
        <p:spPr/>
        <p:txBody>
          <a:bodyPr/>
          <a:lstStyle/>
          <a:p>
            <a:r>
              <a:rPr lang="en-US" dirty="0"/>
              <a:t>Virtual “What I Know About My EL” Template</a:t>
            </a:r>
          </a:p>
        </p:txBody>
      </p:sp>
      <p:sp>
        <p:nvSpPr>
          <p:cNvPr id="3" name="Content Placeholder 2">
            <a:extLst>
              <a:ext uri="{FF2B5EF4-FFF2-40B4-BE49-F238E27FC236}">
                <a16:creationId xmlns:a16="http://schemas.microsoft.com/office/drawing/2014/main" id="{4DEEEC75-8756-0B42-AE4F-C5F2DB9C42D5}"/>
              </a:ext>
            </a:extLst>
          </p:cNvPr>
          <p:cNvSpPr>
            <a:spLocks noGrp="1"/>
          </p:cNvSpPr>
          <p:nvPr>
            <p:ph sz="quarter" idx="10"/>
          </p:nvPr>
        </p:nvSpPr>
        <p:spPr>
          <a:xfrm>
            <a:off x="533400" y="1676400"/>
            <a:ext cx="11125200" cy="492443"/>
          </a:xfrm>
        </p:spPr>
        <p:txBody>
          <a:bodyPr/>
          <a:lstStyle/>
          <a:p>
            <a:r>
              <a:rPr lang="en-US" dirty="0"/>
              <a:t>bit.ly/KnowYourELs</a:t>
            </a:r>
          </a:p>
        </p:txBody>
      </p:sp>
      <p:pic>
        <p:nvPicPr>
          <p:cNvPr id="14" name="Google Shape;584;p41" descr="Cover slide from Google slide template: What I Know About My EL">
            <a:extLst>
              <a:ext uri="{FF2B5EF4-FFF2-40B4-BE49-F238E27FC236}">
                <a16:creationId xmlns:a16="http://schemas.microsoft.com/office/drawing/2014/main" id="{AE0D5D0B-45FC-AF47-812E-34F854999BF6}"/>
              </a:ext>
            </a:extLst>
          </p:cNvPr>
          <p:cNvPicPr preferRelativeResize="0"/>
          <p:nvPr/>
        </p:nvPicPr>
        <p:blipFill rotWithShape="1">
          <a:blip r:embed="rId3">
            <a:alphaModFix/>
          </a:blip>
          <a:srcRect/>
          <a:stretch/>
        </p:blipFill>
        <p:spPr>
          <a:xfrm>
            <a:off x="533400" y="2514600"/>
            <a:ext cx="5334000" cy="2996773"/>
          </a:xfrm>
          <a:prstGeom prst="rect">
            <a:avLst/>
          </a:prstGeom>
          <a:noFill/>
          <a:ln>
            <a:noFill/>
          </a:ln>
          <a:effectLst>
            <a:outerShdw blurRad="50800" dist="38100" dir="2700000" algn="tl" rotWithShape="0">
              <a:prstClr val="black">
                <a:alpha val="40000"/>
              </a:prstClr>
            </a:outerShdw>
          </a:effectLst>
        </p:spPr>
      </p:pic>
      <p:pic>
        <p:nvPicPr>
          <p:cNvPr id="15" name="Google Shape;585;p41" descr="Interior slide from Google slide template: What I Know About My EL. Slide includes student information.">
            <a:extLst>
              <a:ext uri="{FF2B5EF4-FFF2-40B4-BE49-F238E27FC236}">
                <a16:creationId xmlns:a16="http://schemas.microsoft.com/office/drawing/2014/main" id="{EC8B8C6E-A3F1-2B42-AFEA-8A6C41BEE4D6}"/>
              </a:ext>
            </a:extLst>
          </p:cNvPr>
          <p:cNvPicPr preferRelativeResize="0"/>
          <p:nvPr/>
        </p:nvPicPr>
        <p:blipFill rotWithShape="1">
          <a:blip r:embed="rId4">
            <a:alphaModFix/>
          </a:blip>
          <a:srcRect r="1782"/>
          <a:stretch/>
        </p:blipFill>
        <p:spPr>
          <a:xfrm>
            <a:off x="6324601" y="2514600"/>
            <a:ext cx="5257800" cy="2996773"/>
          </a:xfrm>
          <a:prstGeom prst="rect">
            <a:avLst/>
          </a:prstGeom>
          <a:noFill/>
          <a:ln>
            <a:noFill/>
          </a:ln>
          <a:effectLst>
            <a:outerShdw blurRad="50800" dist="38100" dir="2700000" algn="tl" rotWithShape="0">
              <a:prstClr val="black">
                <a:alpha val="40000"/>
              </a:prstClr>
            </a:outerShdw>
          </a:effectLst>
        </p:spPr>
      </p:pic>
      <p:pic>
        <p:nvPicPr>
          <p:cNvPr id="9" name="Picture 8" descr="Origami crane icon indicating padlet">
            <a:extLst>
              <a:ext uri="{FF2B5EF4-FFF2-40B4-BE49-F238E27FC236}">
                <a16:creationId xmlns:a16="http://schemas.microsoft.com/office/drawing/2014/main" id="{DF63BFE1-1D9A-DD46-B692-C9DF30728E02}"/>
              </a:ext>
            </a:extLst>
          </p:cNvPr>
          <p:cNvPicPr>
            <a:picLocks noChangeAspect="1"/>
          </p:cNvPicPr>
          <p:nvPr/>
        </p:nvPicPr>
        <p:blipFill>
          <a:blip r:embed="rId5"/>
          <a:stretch>
            <a:fillRect/>
          </a:stretch>
        </p:blipFill>
        <p:spPr>
          <a:xfrm>
            <a:off x="11183619" y="5859781"/>
            <a:ext cx="949960" cy="731520"/>
          </a:xfrm>
          <a:prstGeom prst="rect">
            <a:avLst/>
          </a:prstGeom>
        </p:spPr>
      </p:pic>
      <p:sp>
        <p:nvSpPr>
          <p:cNvPr id="7" name="Slide Number Placeholder 6">
            <a:extLst>
              <a:ext uri="{FF2B5EF4-FFF2-40B4-BE49-F238E27FC236}">
                <a16:creationId xmlns:a16="http://schemas.microsoft.com/office/drawing/2014/main" id="{65164530-05D9-5340-B62B-8027BD3E8132}"/>
              </a:ext>
            </a:extLst>
          </p:cNvPr>
          <p:cNvSpPr>
            <a:spLocks noGrp="1"/>
          </p:cNvSpPr>
          <p:nvPr>
            <p:ph type="sldNum" sz="quarter" idx="14"/>
          </p:nvPr>
        </p:nvSpPr>
        <p:spPr/>
        <p:txBody>
          <a:bodyPr/>
          <a:lstStyle/>
          <a:p>
            <a:fld id="{B6FDC2BC-9D21-CA4B-9293-99A3AD770EFC}" type="slidenum">
              <a:rPr lang="en-US" smtClean="0"/>
              <a:t>41</a:t>
            </a:fld>
            <a:endParaRPr lang="en-US" dirty="0"/>
          </a:p>
        </p:txBody>
      </p:sp>
    </p:spTree>
    <p:extLst>
      <p:ext uri="{BB962C8B-B14F-4D97-AF65-F5344CB8AC3E}">
        <p14:creationId xmlns:p14="http://schemas.microsoft.com/office/powerpoint/2010/main" val="3013135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61AC-D9C4-4646-BB23-D032B54CD8BC}"/>
              </a:ext>
            </a:extLst>
          </p:cNvPr>
          <p:cNvSpPr>
            <a:spLocks noGrp="1"/>
          </p:cNvSpPr>
          <p:nvPr>
            <p:ph type="title"/>
          </p:nvPr>
        </p:nvSpPr>
        <p:spPr/>
        <p:txBody>
          <a:bodyPr/>
          <a:lstStyle/>
          <a:p>
            <a:r>
              <a:rPr lang="en-US" b="1" dirty="0"/>
              <a:t>Step 2. </a:t>
            </a:r>
            <a:r>
              <a:rPr lang="en-US" dirty="0"/>
              <a:t>Identify Language Demands</a:t>
            </a:r>
          </a:p>
        </p:txBody>
      </p:sp>
      <p:sp>
        <p:nvSpPr>
          <p:cNvPr id="4" name="Content Placeholder 3">
            <a:extLst>
              <a:ext uri="{FF2B5EF4-FFF2-40B4-BE49-F238E27FC236}">
                <a16:creationId xmlns:a16="http://schemas.microsoft.com/office/drawing/2014/main" id="{796ADC61-5282-B94D-8D65-F265D6644969}"/>
              </a:ext>
            </a:extLst>
          </p:cNvPr>
          <p:cNvSpPr>
            <a:spLocks noGrp="1"/>
          </p:cNvSpPr>
          <p:nvPr>
            <p:ph sz="quarter" idx="11"/>
          </p:nvPr>
        </p:nvSpPr>
        <p:spPr/>
        <p:txBody>
          <a:bodyPr/>
          <a:lstStyle/>
          <a:p>
            <a:r>
              <a:rPr lang="en-US" dirty="0"/>
              <a:t>Background knowledge</a:t>
            </a:r>
          </a:p>
          <a:p>
            <a:r>
              <a:rPr lang="en-US" dirty="0"/>
              <a:t>Vocabulary</a:t>
            </a:r>
          </a:p>
          <a:p>
            <a:r>
              <a:rPr lang="en-US" dirty="0"/>
              <a:t>Sentence</a:t>
            </a:r>
          </a:p>
          <a:p>
            <a:r>
              <a:rPr lang="en-US" dirty="0"/>
              <a:t>Discourse</a:t>
            </a:r>
          </a:p>
        </p:txBody>
      </p:sp>
      <p:pic>
        <p:nvPicPr>
          <p:cNvPr id="8" name="Google Shape;596;p42" descr="Magnifying glass illustration">
            <a:extLst>
              <a:ext uri="{FF2B5EF4-FFF2-40B4-BE49-F238E27FC236}">
                <a16:creationId xmlns:a16="http://schemas.microsoft.com/office/drawing/2014/main" id="{ADC3BC53-EC71-1444-9624-1EB5AFB46C48}"/>
              </a:ext>
            </a:extLst>
          </p:cNvPr>
          <p:cNvPicPr preferRelativeResize="0"/>
          <p:nvPr/>
        </p:nvPicPr>
        <p:blipFill rotWithShape="1">
          <a:blip r:embed="rId3">
            <a:alphaModFix/>
          </a:blip>
          <a:srcRect/>
          <a:stretch/>
        </p:blipFill>
        <p:spPr>
          <a:xfrm>
            <a:off x="7010402" y="914400"/>
            <a:ext cx="4648198" cy="4568307"/>
          </a:xfrm>
          <a:prstGeom prst="rect">
            <a:avLst/>
          </a:prstGeom>
          <a:noFill/>
          <a:ln>
            <a:noFill/>
          </a:ln>
        </p:spPr>
      </p:pic>
      <p:sp>
        <p:nvSpPr>
          <p:cNvPr id="6" name="Content Placeholder 5">
            <a:extLst>
              <a:ext uri="{FF2B5EF4-FFF2-40B4-BE49-F238E27FC236}">
                <a16:creationId xmlns:a16="http://schemas.microsoft.com/office/drawing/2014/main" id="{A6777526-80B3-6C42-84CB-666000483D9B}"/>
              </a:ext>
            </a:extLst>
          </p:cNvPr>
          <p:cNvSpPr>
            <a:spLocks noGrp="1"/>
          </p:cNvSpPr>
          <p:nvPr>
            <p:ph sz="quarter" idx="13"/>
          </p:nvPr>
        </p:nvSpPr>
        <p:spPr>
          <a:xfrm>
            <a:off x="533400" y="5791200"/>
            <a:ext cx="11125200" cy="246221"/>
          </a:xfrm>
        </p:spPr>
        <p:txBody>
          <a:bodyPr/>
          <a:lstStyle/>
          <a:p>
            <a:r>
              <a:rPr lang="en-US" sz="1600" dirty="0"/>
              <a:t>Staehr Fenner &amp; Snyder, 2017</a:t>
            </a:r>
          </a:p>
        </p:txBody>
      </p:sp>
      <p:sp>
        <p:nvSpPr>
          <p:cNvPr id="7" name="Slide Number Placeholder 6">
            <a:extLst>
              <a:ext uri="{FF2B5EF4-FFF2-40B4-BE49-F238E27FC236}">
                <a16:creationId xmlns:a16="http://schemas.microsoft.com/office/drawing/2014/main" id="{CB08665E-206E-2A45-9892-5AF7A55E5A15}"/>
              </a:ext>
            </a:extLst>
          </p:cNvPr>
          <p:cNvSpPr>
            <a:spLocks noGrp="1"/>
          </p:cNvSpPr>
          <p:nvPr>
            <p:ph type="sldNum" sz="quarter" idx="14"/>
          </p:nvPr>
        </p:nvSpPr>
        <p:spPr/>
        <p:txBody>
          <a:bodyPr/>
          <a:lstStyle/>
          <a:p>
            <a:fld id="{B6FDC2BC-9D21-CA4B-9293-99A3AD770EFC}" type="slidenum">
              <a:rPr lang="en-US" smtClean="0"/>
              <a:t>42</a:t>
            </a:fld>
            <a:endParaRPr lang="en-US" dirty="0"/>
          </a:p>
        </p:txBody>
      </p:sp>
    </p:spTree>
    <p:extLst>
      <p:ext uri="{BB962C8B-B14F-4D97-AF65-F5344CB8AC3E}">
        <p14:creationId xmlns:p14="http://schemas.microsoft.com/office/powerpoint/2010/main" val="759942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B53C7-72B7-E34A-A75C-7BAD1DF9D703}"/>
              </a:ext>
            </a:extLst>
          </p:cNvPr>
          <p:cNvSpPr>
            <a:spLocks noGrp="1"/>
          </p:cNvSpPr>
          <p:nvPr>
            <p:ph type="title"/>
          </p:nvPr>
        </p:nvSpPr>
        <p:spPr/>
        <p:txBody>
          <a:bodyPr/>
          <a:lstStyle/>
          <a:p>
            <a:r>
              <a:rPr lang="en-US" b="1" dirty="0"/>
              <a:t>Step 2. </a:t>
            </a:r>
            <a:r>
              <a:rPr lang="en-US" dirty="0"/>
              <a:t>Identify Language Demands (Tool 4)</a:t>
            </a:r>
          </a:p>
        </p:txBody>
      </p:sp>
      <p:sp>
        <p:nvSpPr>
          <p:cNvPr id="3" name="Content Placeholder 2">
            <a:extLst>
              <a:ext uri="{FF2B5EF4-FFF2-40B4-BE49-F238E27FC236}">
                <a16:creationId xmlns:a16="http://schemas.microsoft.com/office/drawing/2014/main" id="{4DEEEC75-8756-0B42-AE4F-C5F2DB9C42D5}"/>
              </a:ext>
            </a:extLst>
          </p:cNvPr>
          <p:cNvSpPr>
            <a:spLocks noGrp="1"/>
          </p:cNvSpPr>
          <p:nvPr>
            <p:ph sz="quarter" idx="10"/>
          </p:nvPr>
        </p:nvSpPr>
        <p:spPr>
          <a:xfrm>
            <a:off x="533400" y="1676400"/>
            <a:ext cx="5334000" cy="1477328"/>
          </a:xfrm>
        </p:spPr>
        <p:txBody>
          <a:bodyPr/>
          <a:lstStyle/>
          <a:p>
            <a:r>
              <a:rPr lang="en-US" b="1" dirty="0"/>
              <a:t>Step 2 Tool: </a:t>
            </a:r>
            <a:r>
              <a:rPr lang="en-US" dirty="0"/>
              <a:t>Checklist for Increasing Academic Language Awareness</a:t>
            </a:r>
          </a:p>
        </p:txBody>
      </p:sp>
      <p:pic>
        <p:nvPicPr>
          <p:cNvPr id="12" name="Google Shape;606;p43" descr="Worksheet from Tools Packet: Checklist for Increasing Academic Language Awareness">
            <a:extLst>
              <a:ext uri="{FF2B5EF4-FFF2-40B4-BE49-F238E27FC236}">
                <a16:creationId xmlns:a16="http://schemas.microsoft.com/office/drawing/2014/main" id="{C36096BC-0F77-5949-9453-5BF867F58CD0}"/>
              </a:ext>
            </a:extLst>
          </p:cNvPr>
          <p:cNvPicPr preferRelativeResize="0"/>
          <p:nvPr/>
        </p:nvPicPr>
        <p:blipFill rotWithShape="1">
          <a:blip r:embed="rId3">
            <a:alphaModFix/>
          </a:blip>
          <a:srcRect/>
          <a:stretch/>
        </p:blipFill>
        <p:spPr>
          <a:xfrm>
            <a:off x="6836989" y="1691215"/>
            <a:ext cx="4309222" cy="4134275"/>
          </a:xfrm>
          <a:prstGeom prst="rect">
            <a:avLst/>
          </a:prstGeom>
          <a:noFill/>
          <a:ln w="9525" cap="flat" cmpd="sng">
            <a:solidFill>
              <a:schemeClr val="bg1">
                <a:lumMod val="50000"/>
              </a:schemeClr>
            </a:solidFill>
            <a:prstDash val="solid"/>
            <a:round/>
            <a:headEnd type="none" w="sm" len="sm"/>
            <a:tailEnd type="none" w="sm" len="sm"/>
          </a:ln>
          <a:effectLst>
            <a:outerShdw blurRad="50800" dist="38100" dir="2700000" algn="tl" rotWithShape="0">
              <a:prstClr val="black">
                <a:alpha val="40000"/>
              </a:prstClr>
            </a:outerShdw>
          </a:effectLst>
        </p:spPr>
      </p:pic>
      <p:sp>
        <p:nvSpPr>
          <p:cNvPr id="6" name="Content Placeholder 5">
            <a:extLst>
              <a:ext uri="{FF2B5EF4-FFF2-40B4-BE49-F238E27FC236}">
                <a16:creationId xmlns:a16="http://schemas.microsoft.com/office/drawing/2014/main" id="{60CF7EF3-3EAB-0948-97CC-BCC52C66ADB1}"/>
              </a:ext>
            </a:extLst>
          </p:cNvPr>
          <p:cNvSpPr>
            <a:spLocks noGrp="1"/>
          </p:cNvSpPr>
          <p:nvPr>
            <p:ph sz="quarter" idx="13"/>
          </p:nvPr>
        </p:nvSpPr>
        <p:spPr>
          <a:xfrm>
            <a:off x="533400" y="5791200"/>
            <a:ext cx="11125200" cy="246221"/>
          </a:xfrm>
        </p:spPr>
        <p:txBody>
          <a:bodyPr/>
          <a:lstStyle/>
          <a:p>
            <a:r>
              <a:rPr lang="en-US" sz="1600" dirty="0"/>
              <a:t>Staehr Fenner &amp; Snyder, 2017, p. 129</a:t>
            </a:r>
          </a:p>
        </p:txBody>
      </p:sp>
      <p:pic>
        <p:nvPicPr>
          <p:cNvPr id="9" name="Picture 8" descr="Origami crane icon indicating padlet">
            <a:extLst>
              <a:ext uri="{FF2B5EF4-FFF2-40B4-BE49-F238E27FC236}">
                <a16:creationId xmlns:a16="http://schemas.microsoft.com/office/drawing/2014/main" id="{DF63BFE1-1D9A-DD46-B692-C9DF30728E02}"/>
              </a:ext>
            </a:extLst>
          </p:cNvPr>
          <p:cNvPicPr>
            <a:picLocks noChangeAspect="1"/>
          </p:cNvPicPr>
          <p:nvPr/>
        </p:nvPicPr>
        <p:blipFill>
          <a:blip r:embed="rId4"/>
          <a:stretch>
            <a:fillRect/>
          </a:stretch>
        </p:blipFill>
        <p:spPr>
          <a:xfrm>
            <a:off x="11183619" y="5859781"/>
            <a:ext cx="949960" cy="731520"/>
          </a:xfrm>
          <a:prstGeom prst="rect">
            <a:avLst/>
          </a:prstGeom>
        </p:spPr>
      </p:pic>
      <p:pic>
        <p:nvPicPr>
          <p:cNvPr id="10" name="Picture 9" descr="Document icon indicating tools packet">
            <a:extLst>
              <a:ext uri="{FF2B5EF4-FFF2-40B4-BE49-F238E27FC236}">
                <a16:creationId xmlns:a16="http://schemas.microsoft.com/office/drawing/2014/main" id="{4B3BCA53-E8FB-4746-B90B-8AE4074ED037}"/>
              </a:ext>
            </a:extLst>
          </p:cNvPr>
          <p:cNvPicPr>
            <a:picLocks noChangeAspect="1"/>
          </p:cNvPicPr>
          <p:nvPr/>
        </p:nvPicPr>
        <p:blipFill>
          <a:blip r:embed="rId5"/>
          <a:stretch>
            <a:fillRect/>
          </a:stretch>
        </p:blipFill>
        <p:spPr>
          <a:xfrm>
            <a:off x="10515600" y="5889799"/>
            <a:ext cx="548640" cy="706120"/>
          </a:xfrm>
          <a:prstGeom prst="rect">
            <a:avLst/>
          </a:prstGeom>
        </p:spPr>
      </p:pic>
      <p:sp>
        <p:nvSpPr>
          <p:cNvPr id="7" name="Slide Number Placeholder 6">
            <a:extLst>
              <a:ext uri="{FF2B5EF4-FFF2-40B4-BE49-F238E27FC236}">
                <a16:creationId xmlns:a16="http://schemas.microsoft.com/office/drawing/2014/main" id="{65164530-05D9-5340-B62B-8027BD3E8132}"/>
              </a:ext>
            </a:extLst>
          </p:cNvPr>
          <p:cNvSpPr>
            <a:spLocks noGrp="1"/>
          </p:cNvSpPr>
          <p:nvPr>
            <p:ph type="sldNum" sz="quarter" idx="14"/>
          </p:nvPr>
        </p:nvSpPr>
        <p:spPr/>
        <p:txBody>
          <a:bodyPr/>
          <a:lstStyle/>
          <a:p>
            <a:fld id="{B6FDC2BC-9D21-CA4B-9293-99A3AD770EFC}" type="slidenum">
              <a:rPr lang="en-US" smtClean="0"/>
              <a:t>43</a:t>
            </a:fld>
            <a:endParaRPr lang="en-US" dirty="0"/>
          </a:p>
        </p:txBody>
      </p:sp>
    </p:spTree>
    <p:extLst>
      <p:ext uri="{BB962C8B-B14F-4D97-AF65-F5344CB8AC3E}">
        <p14:creationId xmlns:p14="http://schemas.microsoft.com/office/powerpoint/2010/main" val="38434480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B53C7-72B7-E34A-A75C-7BAD1DF9D703}"/>
              </a:ext>
            </a:extLst>
          </p:cNvPr>
          <p:cNvSpPr>
            <a:spLocks noGrp="1"/>
          </p:cNvSpPr>
          <p:nvPr>
            <p:ph type="title"/>
          </p:nvPr>
        </p:nvSpPr>
        <p:spPr/>
        <p:txBody>
          <a:bodyPr/>
          <a:lstStyle/>
          <a:p>
            <a:r>
              <a:rPr lang="en-US" b="1" dirty="0"/>
              <a:t>Step 3. </a:t>
            </a:r>
            <a:r>
              <a:rPr lang="en-US" dirty="0"/>
              <a:t>Plan the Lesson (Tool 5)</a:t>
            </a:r>
          </a:p>
        </p:txBody>
      </p:sp>
      <p:sp>
        <p:nvSpPr>
          <p:cNvPr id="3" name="Content Placeholder 2">
            <a:extLst>
              <a:ext uri="{FF2B5EF4-FFF2-40B4-BE49-F238E27FC236}">
                <a16:creationId xmlns:a16="http://schemas.microsoft.com/office/drawing/2014/main" id="{4DEEEC75-8756-0B42-AE4F-C5F2DB9C42D5}"/>
              </a:ext>
            </a:extLst>
          </p:cNvPr>
          <p:cNvSpPr>
            <a:spLocks noGrp="1"/>
          </p:cNvSpPr>
          <p:nvPr>
            <p:ph sz="quarter" idx="10"/>
          </p:nvPr>
        </p:nvSpPr>
        <p:spPr>
          <a:xfrm>
            <a:off x="533400" y="1676400"/>
            <a:ext cx="4309222" cy="1477328"/>
          </a:xfrm>
        </p:spPr>
        <p:txBody>
          <a:bodyPr/>
          <a:lstStyle/>
          <a:p>
            <a:r>
              <a:rPr lang="en-US" b="1" dirty="0"/>
              <a:t>Step 3 Tool</a:t>
            </a:r>
            <a:r>
              <a:rPr lang="en-US" dirty="0"/>
              <a:t>: Suggested Scaffolds at Each Proficiency Level</a:t>
            </a:r>
          </a:p>
        </p:txBody>
      </p:sp>
      <p:pic>
        <p:nvPicPr>
          <p:cNvPr id="11" name="Google Shape;621;p44" descr="Page from Tools Packet: Suggessted Scaffolds at Each Proficiency Level">
            <a:extLst>
              <a:ext uri="{FF2B5EF4-FFF2-40B4-BE49-F238E27FC236}">
                <a16:creationId xmlns:a16="http://schemas.microsoft.com/office/drawing/2014/main" id="{2CF674E4-1607-3842-A756-DD9FDBA9BFC8}"/>
              </a:ext>
            </a:extLst>
          </p:cNvPr>
          <p:cNvPicPr preferRelativeResize="0"/>
          <p:nvPr/>
        </p:nvPicPr>
        <p:blipFill rotWithShape="1">
          <a:blip r:embed="rId3">
            <a:alphaModFix/>
          </a:blip>
          <a:srcRect/>
          <a:stretch/>
        </p:blipFill>
        <p:spPr>
          <a:xfrm>
            <a:off x="6194803" y="1681725"/>
            <a:ext cx="5593593" cy="4033275"/>
          </a:xfrm>
          <a:prstGeom prst="rect">
            <a:avLst/>
          </a:prstGeom>
          <a:noFill/>
          <a:ln w="9525" cap="flat" cmpd="sng">
            <a:solidFill>
              <a:schemeClr val="bg1">
                <a:lumMod val="50000"/>
              </a:schemeClr>
            </a:solidFill>
            <a:prstDash val="solid"/>
            <a:round/>
            <a:headEnd type="none" w="sm" len="sm"/>
            <a:tailEnd type="none" w="sm" len="sm"/>
          </a:ln>
          <a:effectLst>
            <a:outerShdw blurRad="50800" dist="38100" dir="2700000" algn="tl" rotWithShape="0">
              <a:prstClr val="black">
                <a:alpha val="40000"/>
              </a:prstClr>
            </a:outerShdw>
          </a:effectLst>
        </p:spPr>
      </p:pic>
      <p:sp>
        <p:nvSpPr>
          <p:cNvPr id="6" name="Content Placeholder 5">
            <a:extLst>
              <a:ext uri="{FF2B5EF4-FFF2-40B4-BE49-F238E27FC236}">
                <a16:creationId xmlns:a16="http://schemas.microsoft.com/office/drawing/2014/main" id="{60CF7EF3-3EAB-0948-97CC-BCC52C66ADB1}"/>
              </a:ext>
            </a:extLst>
          </p:cNvPr>
          <p:cNvSpPr>
            <a:spLocks noGrp="1"/>
          </p:cNvSpPr>
          <p:nvPr>
            <p:ph sz="quarter" idx="13"/>
          </p:nvPr>
        </p:nvSpPr>
        <p:spPr>
          <a:xfrm>
            <a:off x="533400" y="5791200"/>
            <a:ext cx="11125200" cy="246221"/>
          </a:xfrm>
        </p:spPr>
        <p:txBody>
          <a:bodyPr/>
          <a:lstStyle/>
          <a:p>
            <a:r>
              <a:rPr lang="en-US" sz="1600" dirty="0"/>
              <a:t>Staehr Fenner &amp; Snyder, 2017, p. 236</a:t>
            </a:r>
          </a:p>
        </p:txBody>
      </p:sp>
      <p:pic>
        <p:nvPicPr>
          <p:cNvPr id="9" name="Picture 8" descr="Origami crane icon indicating padlet">
            <a:extLst>
              <a:ext uri="{FF2B5EF4-FFF2-40B4-BE49-F238E27FC236}">
                <a16:creationId xmlns:a16="http://schemas.microsoft.com/office/drawing/2014/main" id="{DF63BFE1-1D9A-DD46-B692-C9DF30728E02}"/>
              </a:ext>
            </a:extLst>
          </p:cNvPr>
          <p:cNvPicPr>
            <a:picLocks noChangeAspect="1"/>
          </p:cNvPicPr>
          <p:nvPr/>
        </p:nvPicPr>
        <p:blipFill>
          <a:blip r:embed="rId4"/>
          <a:stretch>
            <a:fillRect/>
          </a:stretch>
        </p:blipFill>
        <p:spPr>
          <a:xfrm>
            <a:off x="11183619" y="5859781"/>
            <a:ext cx="949960" cy="731520"/>
          </a:xfrm>
          <a:prstGeom prst="rect">
            <a:avLst/>
          </a:prstGeom>
        </p:spPr>
      </p:pic>
      <p:pic>
        <p:nvPicPr>
          <p:cNvPr id="10" name="Picture 9" descr="Document icon indicating tools packet">
            <a:extLst>
              <a:ext uri="{FF2B5EF4-FFF2-40B4-BE49-F238E27FC236}">
                <a16:creationId xmlns:a16="http://schemas.microsoft.com/office/drawing/2014/main" id="{4B3BCA53-E8FB-4746-B90B-8AE4074ED037}"/>
              </a:ext>
            </a:extLst>
          </p:cNvPr>
          <p:cNvPicPr>
            <a:picLocks noChangeAspect="1"/>
          </p:cNvPicPr>
          <p:nvPr/>
        </p:nvPicPr>
        <p:blipFill>
          <a:blip r:embed="rId5"/>
          <a:stretch>
            <a:fillRect/>
          </a:stretch>
        </p:blipFill>
        <p:spPr>
          <a:xfrm>
            <a:off x="10515600" y="5889799"/>
            <a:ext cx="548640" cy="706120"/>
          </a:xfrm>
          <a:prstGeom prst="rect">
            <a:avLst/>
          </a:prstGeom>
        </p:spPr>
      </p:pic>
      <p:sp>
        <p:nvSpPr>
          <p:cNvPr id="7" name="Slide Number Placeholder 6">
            <a:extLst>
              <a:ext uri="{FF2B5EF4-FFF2-40B4-BE49-F238E27FC236}">
                <a16:creationId xmlns:a16="http://schemas.microsoft.com/office/drawing/2014/main" id="{65164530-05D9-5340-B62B-8027BD3E8132}"/>
              </a:ext>
            </a:extLst>
          </p:cNvPr>
          <p:cNvSpPr>
            <a:spLocks noGrp="1"/>
          </p:cNvSpPr>
          <p:nvPr>
            <p:ph type="sldNum" sz="quarter" idx="14"/>
          </p:nvPr>
        </p:nvSpPr>
        <p:spPr/>
        <p:txBody>
          <a:bodyPr/>
          <a:lstStyle/>
          <a:p>
            <a:fld id="{B6FDC2BC-9D21-CA4B-9293-99A3AD770EFC}" type="slidenum">
              <a:rPr lang="en-US" smtClean="0"/>
              <a:t>44</a:t>
            </a:fld>
            <a:endParaRPr lang="en-US" dirty="0"/>
          </a:p>
        </p:txBody>
      </p:sp>
    </p:spTree>
    <p:extLst>
      <p:ext uri="{BB962C8B-B14F-4D97-AF65-F5344CB8AC3E}">
        <p14:creationId xmlns:p14="http://schemas.microsoft.com/office/powerpoint/2010/main" val="4158173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B53C7-72B7-E34A-A75C-7BAD1DF9D703}"/>
              </a:ext>
            </a:extLst>
          </p:cNvPr>
          <p:cNvSpPr>
            <a:spLocks noGrp="1"/>
          </p:cNvSpPr>
          <p:nvPr>
            <p:ph type="title"/>
          </p:nvPr>
        </p:nvSpPr>
        <p:spPr/>
        <p:txBody>
          <a:bodyPr/>
          <a:lstStyle/>
          <a:p>
            <a:r>
              <a:rPr lang="en-US" b="1" dirty="0"/>
              <a:t>Step 4. </a:t>
            </a:r>
            <a:r>
              <a:rPr lang="en-US" dirty="0"/>
              <a:t>Select and Develop Materials (Tool 6)</a:t>
            </a:r>
          </a:p>
        </p:txBody>
      </p:sp>
      <p:sp>
        <p:nvSpPr>
          <p:cNvPr id="3" name="Content Placeholder 2">
            <a:extLst>
              <a:ext uri="{FF2B5EF4-FFF2-40B4-BE49-F238E27FC236}">
                <a16:creationId xmlns:a16="http://schemas.microsoft.com/office/drawing/2014/main" id="{4DEEEC75-8756-0B42-AE4F-C5F2DB9C42D5}"/>
              </a:ext>
            </a:extLst>
          </p:cNvPr>
          <p:cNvSpPr>
            <a:spLocks noGrp="1"/>
          </p:cNvSpPr>
          <p:nvPr>
            <p:ph sz="quarter" idx="10"/>
          </p:nvPr>
        </p:nvSpPr>
        <p:spPr>
          <a:xfrm>
            <a:off x="533400" y="1676400"/>
            <a:ext cx="4309222" cy="1477328"/>
          </a:xfrm>
        </p:spPr>
        <p:txBody>
          <a:bodyPr/>
          <a:lstStyle/>
          <a:p>
            <a:r>
              <a:rPr lang="en-US" b="1" dirty="0"/>
              <a:t>Step 4 Tool: </a:t>
            </a:r>
            <a:r>
              <a:rPr lang="en-US" dirty="0"/>
              <a:t>Materials Selection and Adaption Considerations</a:t>
            </a:r>
          </a:p>
        </p:txBody>
      </p:sp>
      <p:pic>
        <p:nvPicPr>
          <p:cNvPr id="12" name="Google Shape;630;p45" descr="Page from Tools Packet: Checklist 1-Considerations for Materials Selection for ELLs and Checklist 2–Suggestions for Materials Adaptation for ELLs">
            <a:extLst>
              <a:ext uri="{FF2B5EF4-FFF2-40B4-BE49-F238E27FC236}">
                <a16:creationId xmlns:a16="http://schemas.microsoft.com/office/drawing/2014/main" id="{10F0355C-3DFF-6D42-BCDB-D600E73308F3}"/>
              </a:ext>
            </a:extLst>
          </p:cNvPr>
          <p:cNvPicPr preferRelativeResize="0"/>
          <p:nvPr/>
        </p:nvPicPr>
        <p:blipFill rotWithShape="1">
          <a:blip r:embed="rId3">
            <a:alphaModFix/>
          </a:blip>
          <a:srcRect t="1" b="723"/>
          <a:stretch/>
        </p:blipFill>
        <p:spPr>
          <a:xfrm>
            <a:off x="6753096" y="1593391"/>
            <a:ext cx="4477007" cy="4197695"/>
          </a:xfrm>
          <a:prstGeom prst="rect">
            <a:avLst/>
          </a:prstGeom>
          <a:noFill/>
          <a:ln w="9525" cap="flat" cmpd="sng">
            <a:solidFill>
              <a:schemeClr val="bg1">
                <a:lumMod val="50000"/>
              </a:schemeClr>
            </a:solidFill>
            <a:prstDash val="solid"/>
            <a:round/>
            <a:headEnd type="none" w="sm" len="sm"/>
            <a:tailEnd type="none" w="sm" len="sm"/>
          </a:ln>
          <a:effectLst>
            <a:outerShdw blurRad="50800" dist="38100" dir="2700000" algn="tl" rotWithShape="0">
              <a:prstClr val="black">
                <a:alpha val="40000"/>
              </a:prstClr>
            </a:outerShdw>
          </a:effectLst>
        </p:spPr>
      </p:pic>
      <p:sp>
        <p:nvSpPr>
          <p:cNvPr id="6" name="Content Placeholder 5">
            <a:extLst>
              <a:ext uri="{FF2B5EF4-FFF2-40B4-BE49-F238E27FC236}">
                <a16:creationId xmlns:a16="http://schemas.microsoft.com/office/drawing/2014/main" id="{60CF7EF3-3EAB-0948-97CC-BCC52C66ADB1}"/>
              </a:ext>
            </a:extLst>
          </p:cNvPr>
          <p:cNvSpPr>
            <a:spLocks noGrp="1"/>
          </p:cNvSpPr>
          <p:nvPr>
            <p:ph sz="quarter" idx="13"/>
          </p:nvPr>
        </p:nvSpPr>
        <p:spPr>
          <a:xfrm>
            <a:off x="533400" y="5613559"/>
            <a:ext cx="5334000" cy="731520"/>
          </a:xfrm>
        </p:spPr>
        <p:txBody>
          <a:bodyPr/>
          <a:lstStyle/>
          <a:p>
            <a:r>
              <a:rPr lang="en-US" sz="1600" dirty="0"/>
              <a:t>Staehr Fenner &amp; Kester, 2017; Adapted from: WIDA, 2015; Custodio &amp; O’Loughlin, 2017; DeCapua &amp; Marshall, 2015; Texas Education Agency, n.d.</a:t>
            </a:r>
          </a:p>
        </p:txBody>
      </p:sp>
      <p:pic>
        <p:nvPicPr>
          <p:cNvPr id="9" name="Picture 8" descr="Origami crane icon indicating padlet">
            <a:extLst>
              <a:ext uri="{FF2B5EF4-FFF2-40B4-BE49-F238E27FC236}">
                <a16:creationId xmlns:a16="http://schemas.microsoft.com/office/drawing/2014/main" id="{DF63BFE1-1D9A-DD46-B692-C9DF30728E02}"/>
              </a:ext>
            </a:extLst>
          </p:cNvPr>
          <p:cNvPicPr>
            <a:picLocks noChangeAspect="1"/>
          </p:cNvPicPr>
          <p:nvPr/>
        </p:nvPicPr>
        <p:blipFill>
          <a:blip r:embed="rId4"/>
          <a:stretch>
            <a:fillRect/>
          </a:stretch>
        </p:blipFill>
        <p:spPr>
          <a:xfrm>
            <a:off x="11183619" y="5859781"/>
            <a:ext cx="949960" cy="731520"/>
          </a:xfrm>
          <a:prstGeom prst="rect">
            <a:avLst/>
          </a:prstGeom>
        </p:spPr>
      </p:pic>
      <p:pic>
        <p:nvPicPr>
          <p:cNvPr id="10" name="Picture 9" descr="Document icon indicating tools packet">
            <a:extLst>
              <a:ext uri="{FF2B5EF4-FFF2-40B4-BE49-F238E27FC236}">
                <a16:creationId xmlns:a16="http://schemas.microsoft.com/office/drawing/2014/main" id="{4B3BCA53-E8FB-4746-B90B-8AE4074ED037}"/>
              </a:ext>
            </a:extLst>
          </p:cNvPr>
          <p:cNvPicPr>
            <a:picLocks noChangeAspect="1"/>
          </p:cNvPicPr>
          <p:nvPr/>
        </p:nvPicPr>
        <p:blipFill>
          <a:blip r:embed="rId5"/>
          <a:stretch>
            <a:fillRect/>
          </a:stretch>
        </p:blipFill>
        <p:spPr>
          <a:xfrm>
            <a:off x="10515600" y="5889799"/>
            <a:ext cx="548640" cy="706120"/>
          </a:xfrm>
          <a:prstGeom prst="rect">
            <a:avLst/>
          </a:prstGeom>
        </p:spPr>
      </p:pic>
      <p:sp>
        <p:nvSpPr>
          <p:cNvPr id="7" name="Slide Number Placeholder 6">
            <a:extLst>
              <a:ext uri="{FF2B5EF4-FFF2-40B4-BE49-F238E27FC236}">
                <a16:creationId xmlns:a16="http://schemas.microsoft.com/office/drawing/2014/main" id="{65164530-05D9-5340-B62B-8027BD3E8132}"/>
              </a:ext>
            </a:extLst>
          </p:cNvPr>
          <p:cNvSpPr>
            <a:spLocks noGrp="1"/>
          </p:cNvSpPr>
          <p:nvPr>
            <p:ph type="sldNum" sz="quarter" idx="14"/>
          </p:nvPr>
        </p:nvSpPr>
        <p:spPr/>
        <p:txBody>
          <a:bodyPr/>
          <a:lstStyle/>
          <a:p>
            <a:fld id="{B6FDC2BC-9D21-CA4B-9293-99A3AD770EFC}" type="slidenum">
              <a:rPr lang="en-US" smtClean="0"/>
              <a:t>45</a:t>
            </a:fld>
            <a:endParaRPr lang="en-US" dirty="0"/>
          </a:p>
        </p:txBody>
      </p:sp>
    </p:spTree>
    <p:extLst>
      <p:ext uri="{BB962C8B-B14F-4D97-AF65-F5344CB8AC3E}">
        <p14:creationId xmlns:p14="http://schemas.microsoft.com/office/powerpoint/2010/main" val="2445409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B53C7-72B7-E34A-A75C-7BAD1DF9D703}"/>
              </a:ext>
            </a:extLst>
          </p:cNvPr>
          <p:cNvSpPr>
            <a:spLocks noGrp="1"/>
          </p:cNvSpPr>
          <p:nvPr>
            <p:ph type="title"/>
          </p:nvPr>
        </p:nvSpPr>
        <p:spPr/>
        <p:txBody>
          <a:bodyPr/>
          <a:lstStyle/>
          <a:p>
            <a:r>
              <a:rPr lang="en-US" b="1" dirty="0"/>
              <a:t>Step 5. </a:t>
            </a:r>
            <a:r>
              <a:rPr lang="en-US" dirty="0"/>
              <a:t>Teach the Lesson (Tool 7)</a:t>
            </a:r>
          </a:p>
        </p:txBody>
      </p:sp>
      <p:sp>
        <p:nvSpPr>
          <p:cNvPr id="3" name="Content Placeholder 2">
            <a:extLst>
              <a:ext uri="{FF2B5EF4-FFF2-40B4-BE49-F238E27FC236}">
                <a16:creationId xmlns:a16="http://schemas.microsoft.com/office/drawing/2014/main" id="{4DEEEC75-8756-0B42-AE4F-C5F2DB9C42D5}"/>
              </a:ext>
            </a:extLst>
          </p:cNvPr>
          <p:cNvSpPr>
            <a:spLocks noGrp="1"/>
          </p:cNvSpPr>
          <p:nvPr>
            <p:ph sz="quarter" idx="10"/>
          </p:nvPr>
        </p:nvSpPr>
        <p:spPr>
          <a:xfrm>
            <a:off x="533400" y="1676400"/>
            <a:ext cx="5334000" cy="984885"/>
          </a:xfrm>
        </p:spPr>
        <p:txBody>
          <a:bodyPr/>
          <a:lstStyle/>
          <a:p>
            <a:r>
              <a:rPr lang="en-US" b="1" dirty="0"/>
              <a:t>Step 5 Tool: </a:t>
            </a:r>
            <a:r>
              <a:rPr lang="en-US" dirty="0"/>
              <a:t>Scaffolded Lesson Planning Checklist</a:t>
            </a:r>
          </a:p>
        </p:txBody>
      </p:sp>
      <p:pic>
        <p:nvPicPr>
          <p:cNvPr id="11" name="Google Shape;645;p46" descr="Worksheet from Tools Packet: Scaffolded Lesson Planning Checklist, Checklist Statements">
            <a:extLst>
              <a:ext uri="{FF2B5EF4-FFF2-40B4-BE49-F238E27FC236}">
                <a16:creationId xmlns:a16="http://schemas.microsoft.com/office/drawing/2014/main" id="{EC233DF4-6D4F-2B42-A8C5-CCBD4571012F}"/>
              </a:ext>
            </a:extLst>
          </p:cNvPr>
          <p:cNvPicPr preferRelativeResize="0"/>
          <p:nvPr/>
        </p:nvPicPr>
        <p:blipFill rotWithShape="1">
          <a:blip r:embed="rId3">
            <a:alphaModFix/>
          </a:blip>
          <a:srcRect/>
          <a:stretch/>
        </p:blipFill>
        <p:spPr>
          <a:xfrm>
            <a:off x="7276784" y="1546777"/>
            <a:ext cx="3467648" cy="4502989"/>
          </a:xfrm>
          <a:prstGeom prst="rect">
            <a:avLst/>
          </a:prstGeom>
          <a:noFill/>
          <a:ln w="9525" cap="flat" cmpd="sng">
            <a:solidFill>
              <a:schemeClr val="bg1">
                <a:lumMod val="50000"/>
              </a:schemeClr>
            </a:solidFill>
            <a:prstDash val="solid"/>
            <a:round/>
            <a:headEnd type="none" w="sm" len="sm"/>
            <a:tailEnd type="none" w="sm" len="sm"/>
          </a:ln>
          <a:effectLst>
            <a:outerShdw blurRad="50800" dist="38100" dir="2700000" algn="tl" rotWithShape="0">
              <a:prstClr val="black">
                <a:alpha val="40000"/>
              </a:prstClr>
            </a:outerShdw>
          </a:effectLst>
        </p:spPr>
      </p:pic>
      <p:sp>
        <p:nvSpPr>
          <p:cNvPr id="6" name="Content Placeholder 5">
            <a:extLst>
              <a:ext uri="{FF2B5EF4-FFF2-40B4-BE49-F238E27FC236}">
                <a16:creationId xmlns:a16="http://schemas.microsoft.com/office/drawing/2014/main" id="{60CF7EF3-3EAB-0948-97CC-BCC52C66ADB1}"/>
              </a:ext>
            </a:extLst>
          </p:cNvPr>
          <p:cNvSpPr>
            <a:spLocks noGrp="1"/>
          </p:cNvSpPr>
          <p:nvPr>
            <p:ph sz="quarter" idx="13"/>
          </p:nvPr>
        </p:nvSpPr>
        <p:spPr>
          <a:xfrm>
            <a:off x="533400" y="5791200"/>
            <a:ext cx="5334000" cy="246221"/>
          </a:xfrm>
        </p:spPr>
        <p:txBody>
          <a:bodyPr/>
          <a:lstStyle/>
          <a:p>
            <a:r>
              <a:rPr lang="en-US" sz="1600" dirty="0"/>
              <a:t>Staehr Fenner &amp; Snyder, 2017 p. 74</a:t>
            </a:r>
          </a:p>
        </p:txBody>
      </p:sp>
      <p:pic>
        <p:nvPicPr>
          <p:cNvPr id="9" name="Picture 8" descr="Origami crane icon indicating padlet">
            <a:extLst>
              <a:ext uri="{FF2B5EF4-FFF2-40B4-BE49-F238E27FC236}">
                <a16:creationId xmlns:a16="http://schemas.microsoft.com/office/drawing/2014/main" id="{DF63BFE1-1D9A-DD46-B692-C9DF30728E02}"/>
              </a:ext>
            </a:extLst>
          </p:cNvPr>
          <p:cNvPicPr>
            <a:picLocks noChangeAspect="1"/>
          </p:cNvPicPr>
          <p:nvPr/>
        </p:nvPicPr>
        <p:blipFill>
          <a:blip r:embed="rId4"/>
          <a:stretch>
            <a:fillRect/>
          </a:stretch>
        </p:blipFill>
        <p:spPr>
          <a:xfrm>
            <a:off x="11183619" y="5859781"/>
            <a:ext cx="949960" cy="731520"/>
          </a:xfrm>
          <a:prstGeom prst="rect">
            <a:avLst/>
          </a:prstGeom>
        </p:spPr>
      </p:pic>
      <p:pic>
        <p:nvPicPr>
          <p:cNvPr id="10" name="Picture 9" descr="Document icon indicating tools packet">
            <a:extLst>
              <a:ext uri="{FF2B5EF4-FFF2-40B4-BE49-F238E27FC236}">
                <a16:creationId xmlns:a16="http://schemas.microsoft.com/office/drawing/2014/main" id="{4B3BCA53-E8FB-4746-B90B-8AE4074ED037}"/>
              </a:ext>
            </a:extLst>
          </p:cNvPr>
          <p:cNvPicPr>
            <a:picLocks noChangeAspect="1"/>
          </p:cNvPicPr>
          <p:nvPr/>
        </p:nvPicPr>
        <p:blipFill>
          <a:blip r:embed="rId5"/>
          <a:stretch>
            <a:fillRect/>
          </a:stretch>
        </p:blipFill>
        <p:spPr>
          <a:xfrm>
            <a:off x="10515600" y="5889799"/>
            <a:ext cx="548640" cy="706120"/>
          </a:xfrm>
          <a:prstGeom prst="rect">
            <a:avLst/>
          </a:prstGeom>
        </p:spPr>
      </p:pic>
      <p:sp>
        <p:nvSpPr>
          <p:cNvPr id="7" name="Slide Number Placeholder 6">
            <a:extLst>
              <a:ext uri="{FF2B5EF4-FFF2-40B4-BE49-F238E27FC236}">
                <a16:creationId xmlns:a16="http://schemas.microsoft.com/office/drawing/2014/main" id="{65164530-05D9-5340-B62B-8027BD3E8132}"/>
              </a:ext>
            </a:extLst>
          </p:cNvPr>
          <p:cNvSpPr>
            <a:spLocks noGrp="1"/>
          </p:cNvSpPr>
          <p:nvPr>
            <p:ph type="sldNum" sz="quarter" idx="14"/>
          </p:nvPr>
        </p:nvSpPr>
        <p:spPr/>
        <p:txBody>
          <a:bodyPr/>
          <a:lstStyle/>
          <a:p>
            <a:fld id="{B6FDC2BC-9D21-CA4B-9293-99A3AD770EFC}" type="slidenum">
              <a:rPr lang="en-US" smtClean="0"/>
              <a:t>46</a:t>
            </a:fld>
            <a:endParaRPr lang="en-US" dirty="0"/>
          </a:p>
        </p:txBody>
      </p:sp>
    </p:spTree>
    <p:extLst>
      <p:ext uri="{BB962C8B-B14F-4D97-AF65-F5344CB8AC3E}">
        <p14:creationId xmlns:p14="http://schemas.microsoft.com/office/powerpoint/2010/main" val="4305980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24BB90-4428-0548-8445-ABF9A8C81B80}"/>
              </a:ext>
            </a:extLst>
          </p:cNvPr>
          <p:cNvSpPr>
            <a:spLocks noGrp="1"/>
          </p:cNvSpPr>
          <p:nvPr>
            <p:ph type="title"/>
          </p:nvPr>
        </p:nvSpPr>
        <p:spPr/>
        <p:txBody>
          <a:bodyPr/>
          <a:lstStyle/>
          <a:p>
            <a:r>
              <a:rPr lang="en-US" dirty="0"/>
              <a:t>Lesson Scaffolding Review</a:t>
            </a:r>
          </a:p>
        </p:txBody>
      </p:sp>
      <p:sp>
        <p:nvSpPr>
          <p:cNvPr id="8" name="Content Placeholder 7">
            <a:extLst>
              <a:ext uri="{FF2B5EF4-FFF2-40B4-BE49-F238E27FC236}">
                <a16:creationId xmlns:a16="http://schemas.microsoft.com/office/drawing/2014/main" id="{0CFA137E-907E-E048-B9C6-9042272276EB}"/>
              </a:ext>
            </a:extLst>
          </p:cNvPr>
          <p:cNvSpPr>
            <a:spLocks noGrp="1"/>
          </p:cNvSpPr>
          <p:nvPr>
            <p:ph sz="quarter" idx="11"/>
          </p:nvPr>
        </p:nvSpPr>
        <p:spPr>
          <a:xfrm>
            <a:off x="533400" y="1676400"/>
            <a:ext cx="11125200" cy="4038600"/>
          </a:xfrm>
        </p:spPr>
        <p:txBody>
          <a:bodyPr/>
          <a:lstStyle/>
          <a:p>
            <a:pPr marL="514350" indent="-514350">
              <a:buFont typeface="+mj-lt"/>
              <a:buAutoNum type="arabicPeriod"/>
            </a:pPr>
            <a:r>
              <a:rPr lang="en-US" dirty="0"/>
              <a:t>What I Know About My ELL (Tool #3)</a:t>
            </a:r>
          </a:p>
          <a:p>
            <a:pPr marL="514350" indent="-514350">
              <a:buFont typeface="+mj-lt"/>
              <a:buAutoNum type="arabicPeriod"/>
            </a:pPr>
            <a:r>
              <a:rPr lang="en-US" dirty="0"/>
              <a:t>Checklist for Increasing Academic Language Awareness (Tool #4)</a:t>
            </a:r>
          </a:p>
          <a:p>
            <a:pPr marL="514350" indent="-514350">
              <a:buFont typeface="+mj-lt"/>
              <a:buAutoNum type="arabicPeriod"/>
            </a:pPr>
            <a:r>
              <a:rPr lang="en-US" dirty="0"/>
              <a:t>Suggested Scaffolds at Each Proficiency Level (Tool #5)</a:t>
            </a:r>
          </a:p>
          <a:p>
            <a:pPr marL="514350" indent="-514350">
              <a:buFont typeface="+mj-lt"/>
              <a:buAutoNum type="arabicPeriod"/>
            </a:pPr>
            <a:r>
              <a:rPr lang="en-US" dirty="0"/>
              <a:t>ELL Materials Checklist (Tool #6) </a:t>
            </a:r>
          </a:p>
          <a:p>
            <a:pPr marL="514350" indent="-514350">
              <a:buFont typeface="+mj-lt"/>
              <a:buAutoNum type="arabicPeriod"/>
            </a:pPr>
            <a:r>
              <a:rPr lang="en-US" dirty="0"/>
              <a:t>Scaffolded Lesson Planning Checklist (Tool #7)</a:t>
            </a:r>
          </a:p>
        </p:txBody>
      </p:sp>
      <p:pic>
        <p:nvPicPr>
          <p:cNvPr id="9" name="Picture 8" descr="Origami crane icon indicating padlet">
            <a:extLst>
              <a:ext uri="{FF2B5EF4-FFF2-40B4-BE49-F238E27FC236}">
                <a16:creationId xmlns:a16="http://schemas.microsoft.com/office/drawing/2014/main" id="{40F514FF-1854-5442-9935-93AED4DAEA87}"/>
              </a:ext>
            </a:extLst>
          </p:cNvPr>
          <p:cNvPicPr>
            <a:picLocks noChangeAspect="1"/>
          </p:cNvPicPr>
          <p:nvPr/>
        </p:nvPicPr>
        <p:blipFill>
          <a:blip r:embed="rId3"/>
          <a:stretch>
            <a:fillRect/>
          </a:stretch>
        </p:blipFill>
        <p:spPr>
          <a:xfrm>
            <a:off x="11183619" y="5859781"/>
            <a:ext cx="949960" cy="731520"/>
          </a:xfrm>
          <a:prstGeom prst="rect">
            <a:avLst/>
          </a:prstGeom>
        </p:spPr>
      </p:pic>
      <p:pic>
        <p:nvPicPr>
          <p:cNvPr id="11" name="Picture 10" descr="Document icon indicating tools packet">
            <a:extLst>
              <a:ext uri="{FF2B5EF4-FFF2-40B4-BE49-F238E27FC236}">
                <a16:creationId xmlns:a16="http://schemas.microsoft.com/office/drawing/2014/main" id="{D761EF1B-171A-3245-9169-CDA105E31DF7}"/>
              </a:ext>
            </a:extLst>
          </p:cNvPr>
          <p:cNvPicPr>
            <a:picLocks noChangeAspect="1"/>
          </p:cNvPicPr>
          <p:nvPr/>
        </p:nvPicPr>
        <p:blipFill>
          <a:blip r:embed="rId4"/>
          <a:stretch>
            <a:fillRect/>
          </a:stretch>
        </p:blipFill>
        <p:spPr>
          <a:xfrm>
            <a:off x="10515600" y="5889799"/>
            <a:ext cx="548640" cy="706120"/>
          </a:xfrm>
          <a:prstGeom prst="rect">
            <a:avLst/>
          </a:prstGeom>
        </p:spPr>
      </p:pic>
      <p:sp>
        <p:nvSpPr>
          <p:cNvPr id="5" name="Slide Number Placeholder 4">
            <a:extLst>
              <a:ext uri="{FF2B5EF4-FFF2-40B4-BE49-F238E27FC236}">
                <a16:creationId xmlns:a16="http://schemas.microsoft.com/office/drawing/2014/main" id="{4C982B41-744C-1447-B31A-E2096659B51C}"/>
              </a:ext>
            </a:extLst>
          </p:cNvPr>
          <p:cNvSpPr>
            <a:spLocks noGrp="1"/>
          </p:cNvSpPr>
          <p:nvPr>
            <p:ph type="sldNum" sz="quarter" idx="14"/>
          </p:nvPr>
        </p:nvSpPr>
        <p:spPr/>
        <p:txBody>
          <a:bodyPr/>
          <a:lstStyle/>
          <a:p>
            <a:fld id="{B6FDC2BC-9D21-CA4B-9293-99A3AD770EFC}" type="slidenum">
              <a:rPr lang="en-US" smtClean="0"/>
              <a:t>47</a:t>
            </a:fld>
            <a:endParaRPr lang="en-US" dirty="0"/>
          </a:p>
        </p:txBody>
      </p:sp>
    </p:spTree>
    <p:extLst>
      <p:ext uri="{BB962C8B-B14F-4D97-AF65-F5344CB8AC3E}">
        <p14:creationId xmlns:p14="http://schemas.microsoft.com/office/powerpoint/2010/main" val="4246221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middle school students with books notebooks and pencils working together at table in classroom">
            <a:extLst>
              <a:ext uri="{FF2B5EF4-FFF2-40B4-BE49-F238E27FC236}">
                <a16:creationId xmlns:a16="http://schemas.microsoft.com/office/drawing/2014/main" id="{1254807C-F1BF-E14D-A115-5CC9B6A08644}"/>
              </a:ext>
            </a:extLst>
          </p:cNvPr>
          <p:cNvPicPr>
            <a:picLocks noChangeAspect="1"/>
          </p:cNvPicPr>
          <p:nvPr/>
        </p:nvPicPr>
        <p:blipFill rotWithShape="1">
          <a:blip r:embed="rId3"/>
          <a:srcRect t="20779" b="1409"/>
          <a:stretch/>
        </p:blipFill>
        <p:spPr>
          <a:xfrm>
            <a:off x="0" y="545939"/>
            <a:ext cx="12192000" cy="6324600"/>
          </a:xfrm>
          <a:prstGeom prst="rect">
            <a:avLst/>
          </a:prstGeom>
        </p:spPr>
      </p:pic>
      <p:sp>
        <p:nvSpPr>
          <p:cNvPr id="8" name="Title 7">
            <a:extLst>
              <a:ext uri="{FF2B5EF4-FFF2-40B4-BE49-F238E27FC236}">
                <a16:creationId xmlns:a16="http://schemas.microsoft.com/office/drawing/2014/main" id="{10CEE73B-B25E-9245-920A-9F618AEAE125}"/>
              </a:ext>
            </a:extLst>
          </p:cNvPr>
          <p:cNvSpPr>
            <a:spLocks noGrp="1"/>
          </p:cNvSpPr>
          <p:nvPr>
            <p:ph type="title"/>
          </p:nvPr>
        </p:nvSpPr>
        <p:spPr>
          <a:xfrm>
            <a:off x="533400" y="4267200"/>
            <a:ext cx="6553200" cy="1524000"/>
          </a:xfrm>
        </p:spPr>
        <p:txBody>
          <a:bodyPr>
            <a:noAutofit/>
          </a:bodyPr>
          <a:lstStyle/>
          <a:p>
            <a:r>
              <a:rPr lang="en-US" dirty="0"/>
              <a:t>Application and Wrap-Up</a:t>
            </a:r>
          </a:p>
        </p:txBody>
      </p:sp>
      <p:sp>
        <p:nvSpPr>
          <p:cNvPr id="7" name="Slide Number Placeholder 6">
            <a:extLst>
              <a:ext uri="{FF2B5EF4-FFF2-40B4-BE49-F238E27FC236}">
                <a16:creationId xmlns:a16="http://schemas.microsoft.com/office/drawing/2014/main" id="{F08C710A-634E-4D4F-9DB6-0D4E289144A5}"/>
              </a:ext>
            </a:extLst>
          </p:cNvPr>
          <p:cNvSpPr>
            <a:spLocks noGrp="1"/>
          </p:cNvSpPr>
          <p:nvPr>
            <p:ph type="sldNum" sz="quarter" idx="14"/>
          </p:nvPr>
        </p:nvSpPr>
        <p:spPr/>
        <p:txBody>
          <a:bodyPr/>
          <a:lstStyle/>
          <a:p>
            <a:fld id="{B6FDC2BC-9D21-CA4B-9293-99A3AD770EFC}" type="slidenum">
              <a:rPr lang="en-US" smtClean="0"/>
              <a:t>48</a:t>
            </a:fld>
            <a:endParaRPr lang="en-US" dirty="0"/>
          </a:p>
        </p:txBody>
      </p:sp>
    </p:spTree>
    <p:extLst>
      <p:ext uri="{BB962C8B-B14F-4D97-AF65-F5344CB8AC3E}">
        <p14:creationId xmlns:p14="http://schemas.microsoft.com/office/powerpoint/2010/main" val="2748055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B53C7-72B7-E34A-A75C-7BAD1DF9D703}"/>
              </a:ext>
            </a:extLst>
          </p:cNvPr>
          <p:cNvSpPr>
            <a:spLocks noGrp="1"/>
          </p:cNvSpPr>
          <p:nvPr>
            <p:ph type="title"/>
          </p:nvPr>
        </p:nvSpPr>
        <p:spPr/>
        <p:txBody>
          <a:bodyPr/>
          <a:lstStyle/>
          <a:p>
            <a:r>
              <a:rPr lang="en-US" dirty="0"/>
              <a:t>Lesson Planning Template (Tool 8)</a:t>
            </a:r>
          </a:p>
        </p:txBody>
      </p:sp>
      <p:pic>
        <p:nvPicPr>
          <p:cNvPr id="13" name="Google Shape;673;p49" descr="Worksheet from Tools Packet: Distance Learning Lesson Planning Template–Planning Scaffolds for ELLs">
            <a:extLst>
              <a:ext uri="{FF2B5EF4-FFF2-40B4-BE49-F238E27FC236}">
                <a16:creationId xmlns:a16="http://schemas.microsoft.com/office/drawing/2014/main" id="{00E9849E-E875-084D-8793-66FE90373EB8}"/>
              </a:ext>
            </a:extLst>
          </p:cNvPr>
          <p:cNvPicPr preferRelativeResize="0"/>
          <p:nvPr/>
        </p:nvPicPr>
        <p:blipFill rotWithShape="1">
          <a:blip r:embed="rId3">
            <a:alphaModFix/>
          </a:blip>
          <a:srcRect r="1078"/>
          <a:stretch/>
        </p:blipFill>
        <p:spPr>
          <a:xfrm>
            <a:off x="2980812" y="1676400"/>
            <a:ext cx="6163188" cy="4648200"/>
          </a:xfrm>
          <a:prstGeom prst="rect">
            <a:avLst/>
          </a:prstGeom>
          <a:noFill/>
          <a:ln w="9525" cap="flat" cmpd="sng">
            <a:solidFill>
              <a:schemeClr val="bg1">
                <a:lumMod val="50000"/>
              </a:schemeClr>
            </a:solidFill>
            <a:prstDash val="solid"/>
            <a:round/>
            <a:headEnd type="none" w="sm" len="sm"/>
            <a:tailEnd type="none" w="sm" len="sm"/>
          </a:ln>
          <a:effectLst>
            <a:outerShdw blurRad="50800" dist="38100" dir="2700000" algn="tl" rotWithShape="0">
              <a:prstClr val="black">
                <a:alpha val="40000"/>
              </a:prstClr>
            </a:outerShdw>
          </a:effectLst>
        </p:spPr>
      </p:pic>
      <p:pic>
        <p:nvPicPr>
          <p:cNvPr id="9" name="Picture 8" descr="Origami crane icon indicating padlet">
            <a:extLst>
              <a:ext uri="{FF2B5EF4-FFF2-40B4-BE49-F238E27FC236}">
                <a16:creationId xmlns:a16="http://schemas.microsoft.com/office/drawing/2014/main" id="{DF63BFE1-1D9A-DD46-B692-C9DF30728E02}"/>
              </a:ext>
            </a:extLst>
          </p:cNvPr>
          <p:cNvPicPr>
            <a:picLocks noChangeAspect="1"/>
          </p:cNvPicPr>
          <p:nvPr/>
        </p:nvPicPr>
        <p:blipFill>
          <a:blip r:embed="rId4"/>
          <a:stretch>
            <a:fillRect/>
          </a:stretch>
        </p:blipFill>
        <p:spPr>
          <a:xfrm>
            <a:off x="11183619" y="5859781"/>
            <a:ext cx="949960" cy="731520"/>
          </a:xfrm>
          <a:prstGeom prst="rect">
            <a:avLst/>
          </a:prstGeom>
        </p:spPr>
      </p:pic>
      <p:pic>
        <p:nvPicPr>
          <p:cNvPr id="10" name="Picture 9" descr="Document icon indicating tools packet">
            <a:extLst>
              <a:ext uri="{FF2B5EF4-FFF2-40B4-BE49-F238E27FC236}">
                <a16:creationId xmlns:a16="http://schemas.microsoft.com/office/drawing/2014/main" id="{4B3BCA53-E8FB-4746-B90B-8AE4074ED037}"/>
              </a:ext>
            </a:extLst>
          </p:cNvPr>
          <p:cNvPicPr>
            <a:picLocks noChangeAspect="1"/>
          </p:cNvPicPr>
          <p:nvPr/>
        </p:nvPicPr>
        <p:blipFill>
          <a:blip r:embed="rId5"/>
          <a:stretch>
            <a:fillRect/>
          </a:stretch>
        </p:blipFill>
        <p:spPr>
          <a:xfrm>
            <a:off x="10515600" y="5889799"/>
            <a:ext cx="548640" cy="706120"/>
          </a:xfrm>
          <a:prstGeom prst="rect">
            <a:avLst/>
          </a:prstGeom>
        </p:spPr>
      </p:pic>
      <p:sp>
        <p:nvSpPr>
          <p:cNvPr id="7" name="Slide Number Placeholder 6">
            <a:extLst>
              <a:ext uri="{FF2B5EF4-FFF2-40B4-BE49-F238E27FC236}">
                <a16:creationId xmlns:a16="http://schemas.microsoft.com/office/drawing/2014/main" id="{65164530-05D9-5340-B62B-8027BD3E8132}"/>
              </a:ext>
            </a:extLst>
          </p:cNvPr>
          <p:cNvSpPr>
            <a:spLocks noGrp="1"/>
          </p:cNvSpPr>
          <p:nvPr>
            <p:ph type="sldNum" sz="quarter" idx="14"/>
          </p:nvPr>
        </p:nvSpPr>
        <p:spPr/>
        <p:txBody>
          <a:bodyPr/>
          <a:lstStyle/>
          <a:p>
            <a:fld id="{B6FDC2BC-9D21-CA4B-9293-99A3AD770EFC}" type="slidenum">
              <a:rPr lang="en-US" smtClean="0"/>
              <a:t>49</a:t>
            </a:fld>
            <a:endParaRPr lang="en-US" dirty="0"/>
          </a:p>
        </p:txBody>
      </p:sp>
    </p:spTree>
    <p:extLst>
      <p:ext uri="{BB962C8B-B14F-4D97-AF65-F5344CB8AC3E}">
        <p14:creationId xmlns:p14="http://schemas.microsoft.com/office/powerpoint/2010/main" val="1981703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E7A90-8D8A-6645-A9F6-575F1A21D84D}"/>
              </a:ext>
            </a:extLst>
          </p:cNvPr>
          <p:cNvSpPr>
            <a:spLocks noGrp="1"/>
          </p:cNvSpPr>
          <p:nvPr>
            <p:ph type="title"/>
          </p:nvPr>
        </p:nvSpPr>
        <p:spPr/>
        <p:txBody>
          <a:bodyPr/>
          <a:lstStyle/>
          <a:p>
            <a:r>
              <a:rPr lang="en-US" dirty="0"/>
              <a:t>Objectives</a:t>
            </a:r>
          </a:p>
        </p:txBody>
      </p:sp>
      <p:sp>
        <p:nvSpPr>
          <p:cNvPr id="8" name="Content Placeholder 7">
            <a:extLst>
              <a:ext uri="{FF2B5EF4-FFF2-40B4-BE49-F238E27FC236}">
                <a16:creationId xmlns:a16="http://schemas.microsoft.com/office/drawing/2014/main" id="{D86167FE-41E5-9845-A65C-8BB2CE49CAF7}"/>
              </a:ext>
            </a:extLst>
          </p:cNvPr>
          <p:cNvSpPr>
            <a:spLocks noGrp="1"/>
          </p:cNvSpPr>
          <p:nvPr>
            <p:ph sz="quarter" idx="10"/>
          </p:nvPr>
        </p:nvSpPr>
        <p:spPr>
          <a:xfrm>
            <a:off x="533400" y="1676400"/>
            <a:ext cx="5334000" cy="2286000"/>
          </a:xfrm>
        </p:spPr>
        <p:txBody>
          <a:bodyPr lIns="548640" anchor="ctr" anchorCtr="0">
            <a:noAutofit/>
          </a:bodyPr>
          <a:lstStyle/>
          <a:p>
            <a:r>
              <a:rPr lang="en-US" sz="3600" dirty="0"/>
              <a:t>Describe</a:t>
            </a:r>
          </a:p>
        </p:txBody>
      </p:sp>
      <p:pic>
        <p:nvPicPr>
          <p:cNvPr id="16" name="Picture 15" descr="Chalkboard with clock icon">
            <a:extLst>
              <a:ext uri="{FF2B5EF4-FFF2-40B4-BE49-F238E27FC236}">
                <a16:creationId xmlns:a16="http://schemas.microsoft.com/office/drawing/2014/main" id="{61B63A8E-E8FE-B24C-ABAF-9B5A6B0DCA8C}"/>
              </a:ext>
            </a:extLst>
          </p:cNvPr>
          <p:cNvPicPr>
            <a:picLocks noChangeAspect="1"/>
          </p:cNvPicPr>
          <p:nvPr/>
        </p:nvPicPr>
        <p:blipFill>
          <a:blip r:embed="rId3"/>
          <a:stretch>
            <a:fillRect/>
          </a:stretch>
        </p:blipFill>
        <p:spPr>
          <a:xfrm>
            <a:off x="3680059" y="1999914"/>
            <a:ext cx="1595120" cy="1574800"/>
          </a:xfrm>
          <a:prstGeom prst="rect">
            <a:avLst/>
          </a:prstGeom>
        </p:spPr>
      </p:pic>
      <p:sp>
        <p:nvSpPr>
          <p:cNvPr id="10" name="Content Placeholder 9">
            <a:extLst>
              <a:ext uri="{FF2B5EF4-FFF2-40B4-BE49-F238E27FC236}">
                <a16:creationId xmlns:a16="http://schemas.microsoft.com/office/drawing/2014/main" id="{AD89B343-5E0A-D14F-9F51-8A7758B3BCC4}"/>
              </a:ext>
            </a:extLst>
          </p:cNvPr>
          <p:cNvSpPr>
            <a:spLocks noGrp="1"/>
          </p:cNvSpPr>
          <p:nvPr>
            <p:ph sz="quarter" idx="15"/>
          </p:nvPr>
        </p:nvSpPr>
        <p:spPr>
          <a:xfrm>
            <a:off x="6324600" y="1676400"/>
            <a:ext cx="5334000" cy="2286000"/>
          </a:xfrm>
        </p:spPr>
        <p:txBody>
          <a:bodyPr lIns="548640" anchor="ctr" anchorCtr="0">
            <a:normAutofit/>
          </a:bodyPr>
          <a:lstStyle/>
          <a:p>
            <a:r>
              <a:rPr lang="en-US" sz="3600" dirty="0"/>
              <a:t>Define</a:t>
            </a:r>
          </a:p>
        </p:txBody>
      </p:sp>
      <p:pic>
        <p:nvPicPr>
          <p:cNvPr id="18" name="Picture 17" descr="Magnifying glass icon">
            <a:extLst>
              <a:ext uri="{FF2B5EF4-FFF2-40B4-BE49-F238E27FC236}">
                <a16:creationId xmlns:a16="http://schemas.microsoft.com/office/drawing/2014/main" id="{53653A63-78D8-0C4C-8B02-9939B426ED5E}"/>
              </a:ext>
            </a:extLst>
          </p:cNvPr>
          <p:cNvPicPr>
            <a:picLocks noChangeAspect="1"/>
          </p:cNvPicPr>
          <p:nvPr/>
        </p:nvPicPr>
        <p:blipFill>
          <a:blip r:embed="rId4"/>
          <a:stretch>
            <a:fillRect/>
          </a:stretch>
        </p:blipFill>
        <p:spPr>
          <a:xfrm>
            <a:off x="9753600" y="2152314"/>
            <a:ext cx="1442720" cy="1422400"/>
          </a:xfrm>
          <a:prstGeom prst="rect">
            <a:avLst/>
          </a:prstGeom>
        </p:spPr>
      </p:pic>
      <p:sp>
        <p:nvSpPr>
          <p:cNvPr id="13" name="Content Placeholder 7">
            <a:extLst>
              <a:ext uri="{FF2B5EF4-FFF2-40B4-BE49-F238E27FC236}">
                <a16:creationId xmlns:a16="http://schemas.microsoft.com/office/drawing/2014/main" id="{234B30C2-DE45-C94B-B333-3536BA658CFE}"/>
              </a:ext>
            </a:extLst>
          </p:cNvPr>
          <p:cNvSpPr txBox="1">
            <a:spLocks/>
          </p:cNvSpPr>
          <p:nvPr/>
        </p:nvSpPr>
        <p:spPr>
          <a:xfrm>
            <a:off x="533400" y="4044213"/>
            <a:ext cx="5351646" cy="2286000"/>
          </a:xfrm>
          <a:prstGeom prst="rect">
            <a:avLst/>
          </a:prstGeom>
          <a:solidFill>
            <a:schemeClr val="tx2"/>
          </a:solidFill>
        </p:spPr>
        <p:txBody>
          <a:bodyPr vert="horz" wrap="square" lIns="548640" tIns="91440" rIns="91440" bIns="91440" rtlCol="0" anchor="ctr" anchorCtr="0">
            <a:noAutofit/>
          </a:bodyPr>
          <a:lstStyle>
            <a:lvl1pPr marL="0" indent="0" algn="l" defTabSz="914400" rtl="0" eaLnBrk="1" latinLnBrk="0" hangingPunct="1">
              <a:lnSpc>
                <a:spcPct val="100000"/>
              </a:lnSpc>
              <a:spcBef>
                <a:spcPts val="600"/>
              </a:spcBef>
              <a:spcAft>
                <a:spcPts val="600"/>
              </a:spcAft>
              <a:buClr>
                <a:schemeClr val="bg2">
                  <a:lumMod val="75000"/>
                </a:schemeClr>
              </a:buClr>
              <a:buSzPct val="100000"/>
              <a:buFont typeface="Wingdings" pitchFamily="2" charset="2"/>
              <a:buNone/>
              <a:defRPr lang="en-US" sz="2400" kern="1200">
                <a:solidFill>
                  <a:schemeClr val="bg1"/>
                </a:solidFill>
                <a:latin typeface="+mn-lt"/>
                <a:ea typeface="+mn-ea"/>
                <a:cs typeface="+mn-cs"/>
              </a:defRPr>
            </a:lvl1pPr>
            <a:lvl2pPr marL="228600" indent="0" algn="l" defTabSz="914400" rtl="0" eaLnBrk="1" latinLnBrk="0" hangingPunct="1">
              <a:lnSpc>
                <a:spcPct val="100000"/>
              </a:lnSpc>
              <a:spcBef>
                <a:spcPts val="600"/>
              </a:spcBef>
              <a:spcAft>
                <a:spcPts val="600"/>
              </a:spcAft>
              <a:buClr>
                <a:schemeClr val="tx2"/>
              </a:buClr>
              <a:buFont typeface="Wingdings" pitchFamily="2" charset="2"/>
              <a:buNone/>
              <a:defRPr sz="2400" kern="1200">
                <a:solidFill>
                  <a:schemeClr val="tx1"/>
                </a:solidFill>
                <a:latin typeface="+mn-lt"/>
                <a:ea typeface="+mn-ea"/>
                <a:cs typeface="+mn-cs"/>
              </a:defRPr>
            </a:lvl2pPr>
            <a:lvl3pPr marL="457200" indent="0" algn="l" defTabSz="914400" rtl="0" eaLnBrk="1" latinLnBrk="0" hangingPunct="1">
              <a:lnSpc>
                <a:spcPct val="100000"/>
              </a:lnSpc>
              <a:spcBef>
                <a:spcPts val="600"/>
              </a:spcBef>
              <a:spcAft>
                <a:spcPts val="600"/>
              </a:spcAft>
              <a:buClr>
                <a:schemeClr val="bg2">
                  <a:lumMod val="75000"/>
                </a:schemeClr>
              </a:buClr>
              <a:buFont typeface="Wingdings" pitchFamily="2" charset="2"/>
              <a:buNone/>
              <a:defRPr sz="2000" kern="1200">
                <a:solidFill>
                  <a:schemeClr val="tx1"/>
                </a:solidFill>
                <a:latin typeface="+mn-lt"/>
                <a:ea typeface="+mn-ea"/>
                <a:cs typeface="+mn-cs"/>
              </a:defRPr>
            </a:lvl3pPr>
            <a:lvl4pPr marL="685800" indent="0" algn="l" defTabSz="914400" rtl="0" eaLnBrk="1" latinLnBrk="0" hangingPunct="1">
              <a:lnSpc>
                <a:spcPct val="100000"/>
              </a:lnSpc>
              <a:spcBef>
                <a:spcPts val="600"/>
              </a:spcBef>
              <a:spcAft>
                <a:spcPts val="600"/>
              </a:spcAft>
              <a:buClr>
                <a:schemeClr val="tx2"/>
              </a:buClr>
              <a:buFont typeface="Wingdings" pitchFamily="2" charset="2"/>
              <a:buNone/>
              <a:defRPr sz="1600" kern="1200">
                <a:solidFill>
                  <a:schemeClr val="tx1"/>
                </a:solidFill>
                <a:latin typeface="+mn-lt"/>
                <a:ea typeface="+mn-ea"/>
                <a:cs typeface="+mn-cs"/>
              </a:defRPr>
            </a:lvl4pPr>
            <a:lvl5pPr marL="914400" indent="0" algn="l" defTabSz="914400" rtl="0" eaLnBrk="1" latinLnBrk="0" hangingPunct="1">
              <a:lnSpc>
                <a:spcPct val="100000"/>
              </a:lnSpc>
              <a:spcBef>
                <a:spcPts val="600"/>
              </a:spcBef>
              <a:spcAft>
                <a:spcPts val="600"/>
              </a:spcAft>
              <a:buClr>
                <a:schemeClr val="bg2">
                  <a:lumMod val="75000"/>
                </a:schemeClr>
              </a:buClr>
              <a:buFont typeface="Wingdings" pitchFamily="2" charset="2"/>
              <a:buNone/>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3600" dirty="0"/>
              <a:t>Explore</a:t>
            </a:r>
          </a:p>
        </p:txBody>
      </p:sp>
      <p:pic>
        <p:nvPicPr>
          <p:cNvPr id="20" name="Picture 19" descr="Gear icon">
            <a:extLst>
              <a:ext uri="{FF2B5EF4-FFF2-40B4-BE49-F238E27FC236}">
                <a16:creationId xmlns:a16="http://schemas.microsoft.com/office/drawing/2014/main" id="{F04ECA3F-8BF0-1E4C-940D-73DA59364E56}"/>
              </a:ext>
            </a:extLst>
          </p:cNvPr>
          <p:cNvPicPr>
            <a:picLocks noChangeAspect="1"/>
          </p:cNvPicPr>
          <p:nvPr/>
        </p:nvPicPr>
        <p:blipFill>
          <a:blip r:embed="rId5"/>
          <a:stretch>
            <a:fillRect/>
          </a:stretch>
        </p:blipFill>
        <p:spPr>
          <a:xfrm>
            <a:off x="3810000" y="4373880"/>
            <a:ext cx="1615440" cy="1615440"/>
          </a:xfrm>
          <a:prstGeom prst="rect">
            <a:avLst/>
          </a:prstGeom>
        </p:spPr>
      </p:pic>
      <p:sp>
        <p:nvSpPr>
          <p:cNvPr id="14" name="Content Placeholder 9">
            <a:extLst>
              <a:ext uri="{FF2B5EF4-FFF2-40B4-BE49-F238E27FC236}">
                <a16:creationId xmlns:a16="http://schemas.microsoft.com/office/drawing/2014/main" id="{F4A344FF-F302-6A4C-A127-BABD438AB2D5}"/>
              </a:ext>
            </a:extLst>
          </p:cNvPr>
          <p:cNvSpPr txBox="1">
            <a:spLocks/>
          </p:cNvSpPr>
          <p:nvPr/>
        </p:nvSpPr>
        <p:spPr>
          <a:xfrm>
            <a:off x="6324600" y="4044215"/>
            <a:ext cx="5334000" cy="2286000"/>
          </a:xfrm>
          <a:prstGeom prst="rect">
            <a:avLst/>
          </a:prstGeom>
          <a:solidFill>
            <a:schemeClr val="bg2">
              <a:lumMod val="75000"/>
            </a:schemeClr>
          </a:solidFill>
        </p:spPr>
        <p:txBody>
          <a:bodyPr vert="horz" lIns="548640" tIns="91440" rIns="91440" bIns="91440" rtlCol="0" anchor="ctr" anchorCtr="0">
            <a:normAutofit/>
          </a:bodyPr>
          <a:lstStyle>
            <a:lvl1pPr marL="0" indent="0" algn="l" defTabSz="914400" rtl="0" eaLnBrk="1" latinLnBrk="0" hangingPunct="1">
              <a:lnSpc>
                <a:spcPct val="100000"/>
              </a:lnSpc>
              <a:spcBef>
                <a:spcPts val="600"/>
              </a:spcBef>
              <a:spcAft>
                <a:spcPts val="600"/>
              </a:spcAft>
              <a:buClr>
                <a:schemeClr val="bg2">
                  <a:lumMod val="75000"/>
                </a:schemeClr>
              </a:buClr>
              <a:buSzPct val="100000"/>
              <a:buFont typeface="Wingdings" pitchFamily="2" charset="2"/>
              <a:buNone/>
              <a:defRPr lang="en-US" sz="2400" kern="1200" dirty="0" smtClean="0">
                <a:solidFill>
                  <a:schemeClr val="bg1"/>
                </a:solidFill>
                <a:latin typeface="+mn-lt"/>
                <a:ea typeface="+mn-ea"/>
                <a:cs typeface="+mn-cs"/>
              </a:defRPr>
            </a:lvl1pPr>
            <a:lvl2pPr marL="457200" indent="-228600" algn="l" defTabSz="914400" rtl="0" eaLnBrk="1" latinLnBrk="0" hangingPunct="1">
              <a:lnSpc>
                <a:spcPct val="100000"/>
              </a:lnSpc>
              <a:spcBef>
                <a:spcPts val="600"/>
              </a:spcBef>
              <a:spcAft>
                <a:spcPts val="600"/>
              </a:spcAft>
              <a:buClr>
                <a:schemeClr val="tx2"/>
              </a:buClr>
              <a:buFont typeface="Wingdings" pitchFamily="2" charset="2"/>
              <a:buChar char="§"/>
              <a:defRPr sz="2400" kern="1200">
                <a:solidFill>
                  <a:schemeClr val="tx1"/>
                </a:solidFill>
                <a:latin typeface="+mn-lt"/>
                <a:ea typeface="+mn-ea"/>
                <a:cs typeface="+mn-cs"/>
              </a:defRPr>
            </a:lvl2pPr>
            <a:lvl3pPr marL="6858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spcAft>
                <a:spcPts val="600"/>
              </a:spcAft>
              <a:buClr>
                <a:schemeClr val="tx2"/>
              </a:buClr>
              <a:buFont typeface="Wingdings" pitchFamily="2" charset="2"/>
              <a:buChar char="§"/>
              <a:defRPr sz="1600" kern="1200">
                <a:solidFill>
                  <a:schemeClr val="tx1"/>
                </a:solidFill>
                <a:latin typeface="+mn-lt"/>
                <a:ea typeface="+mn-ea"/>
                <a:cs typeface="+mn-cs"/>
              </a:defRPr>
            </a:lvl4pPr>
            <a:lvl5pPr marL="11430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3600" dirty="0"/>
              <a:t>Apply</a:t>
            </a:r>
          </a:p>
        </p:txBody>
      </p:sp>
      <p:pic>
        <p:nvPicPr>
          <p:cNvPr id="22" name="Picture 21" descr="Lock icon">
            <a:extLst>
              <a:ext uri="{FF2B5EF4-FFF2-40B4-BE49-F238E27FC236}">
                <a16:creationId xmlns:a16="http://schemas.microsoft.com/office/drawing/2014/main" id="{39337E84-6638-554A-B465-0A4EBE4A1BE5}"/>
              </a:ext>
            </a:extLst>
          </p:cNvPr>
          <p:cNvPicPr>
            <a:picLocks noChangeAspect="1"/>
          </p:cNvPicPr>
          <p:nvPr/>
        </p:nvPicPr>
        <p:blipFill>
          <a:blip r:embed="rId6"/>
          <a:stretch>
            <a:fillRect/>
          </a:stretch>
        </p:blipFill>
        <p:spPr>
          <a:xfrm>
            <a:off x="9880600" y="4526280"/>
            <a:ext cx="1188720" cy="1463040"/>
          </a:xfrm>
          <a:prstGeom prst="rect">
            <a:avLst/>
          </a:prstGeom>
        </p:spPr>
      </p:pic>
      <p:sp>
        <p:nvSpPr>
          <p:cNvPr id="7" name="Slide Number Placeholder 6">
            <a:extLst>
              <a:ext uri="{FF2B5EF4-FFF2-40B4-BE49-F238E27FC236}">
                <a16:creationId xmlns:a16="http://schemas.microsoft.com/office/drawing/2014/main" id="{A45729DD-A1FC-6A41-8DDA-07A700778F35}"/>
              </a:ext>
            </a:extLst>
          </p:cNvPr>
          <p:cNvSpPr>
            <a:spLocks noGrp="1"/>
          </p:cNvSpPr>
          <p:nvPr>
            <p:ph type="sldNum" sz="quarter" idx="14"/>
          </p:nvPr>
        </p:nvSpPr>
        <p:spPr/>
        <p:txBody>
          <a:bodyPr/>
          <a:lstStyle/>
          <a:p>
            <a:fld id="{B6FDC2BC-9D21-CA4B-9293-99A3AD770EFC}" type="slidenum">
              <a:rPr lang="en-US" smtClean="0"/>
              <a:t>5</a:t>
            </a:fld>
            <a:endParaRPr lang="en-US" dirty="0"/>
          </a:p>
        </p:txBody>
      </p:sp>
    </p:spTree>
    <p:extLst>
      <p:ext uri="{BB962C8B-B14F-4D97-AF65-F5344CB8AC3E}">
        <p14:creationId xmlns:p14="http://schemas.microsoft.com/office/powerpoint/2010/main" val="27032782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75E27A-5CF9-714A-A672-F08776F4E9AE}"/>
              </a:ext>
            </a:extLst>
          </p:cNvPr>
          <p:cNvSpPr>
            <a:spLocks noGrp="1"/>
          </p:cNvSpPr>
          <p:nvPr>
            <p:ph type="title"/>
          </p:nvPr>
        </p:nvSpPr>
        <p:spPr>
          <a:xfrm>
            <a:off x="990601" y="533400"/>
            <a:ext cx="4648200" cy="3200400"/>
          </a:xfrm>
        </p:spPr>
        <p:txBody>
          <a:bodyPr>
            <a:normAutofit/>
          </a:bodyPr>
          <a:lstStyle/>
          <a:p>
            <a:r>
              <a:rPr lang="en-US" dirty="0"/>
              <a:t>Stop and Think: </a:t>
            </a:r>
            <a:r>
              <a:rPr lang="en-US" b="1" dirty="0"/>
              <a:t>Reflection</a:t>
            </a:r>
            <a:r>
              <a:rPr lang="en-US" dirty="0"/>
              <a:t> </a:t>
            </a:r>
          </a:p>
        </p:txBody>
      </p:sp>
      <p:pic>
        <p:nvPicPr>
          <p:cNvPr id="9" name="Picture 8" descr="Lightbulb in circle icon indicating stop and think">
            <a:extLst>
              <a:ext uri="{FF2B5EF4-FFF2-40B4-BE49-F238E27FC236}">
                <a16:creationId xmlns:a16="http://schemas.microsoft.com/office/drawing/2014/main" id="{FB4B2DA6-7692-044C-A8D9-E438633A7C89}"/>
              </a:ext>
            </a:extLst>
          </p:cNvPr>
          <p:cNvPicPr>
            <a:picLocks noChangeAspect="1"/>
          </p:cNvPicPr>
          <p:nvPr/>
        </p:nvPicPr>
        <p:blipFill>
          <a:blip r:embed="rId3"/>
          <a:stretch>
            <a:fillRect/>
          </a:stretch>
        </p:blipFill>
        <p:spPr>
          <a:xfrm>
            <a:off x="2057400" y="3437021"/>
            <a:ext cx="3441834" cy="2216205"/>
          </a:xfrm>
          <a:prstGeom prst="rect">
            <a:avLst/>
          </a:prstGeom>
        </p:spPr>
      </p:pic>
      <p:sp>
        <p:nvSpPr>
          <p:cNvPr id="2" name="Content Placeholder 1">
            <a:extLst>
              <a:ext uri="{FF2B5EF4-FFF2-40B4-BE49-F238E27FC236}">
                <a16:creationId xmlns:a16="http://schemas.microsoft.com/office/drawing/2014/main" id="{892B4489-C3F6-E742-A961-0FC20F3447E9}"/>
              </a:ext>
            </a:extLst>
          </p:cNvPr>
          <p:cNvSpPr>
            <a:spLocks noGrp="1"/>
          </p:cNvSpPr>
          <p:nvPr>
            <p:ph sz="quarter" idx="11"/>
          </p:nvPr>
        </p:nvSpPr>
        <p:spPr/>
        <p:txBody>
          <a:bodyPr/>
          <a:lstStyle/>
          <a:p>
            <a:r>
              <a:rPr lang="en-US" dirty="0"/>
              <a:t>Which new scaffolds you would you like to try?</a:t>
            </a:r>
          </a:p>
          <a:p>
            <a:r>
              <a:rPr lang="en-US" dirty="0"/>
              <a:t>How will you incorporate scaffolds into your distance or hybrid classroom?</a:t>
            </a:r>
          </a:p>
        </p:txBody>
      </p:sp>
      <p:sp>
        <p:nvSpPr>
          <p:cNvPr id="5" name="Slide Number Placeholder 4">
            <a:extLst>
              <a:ext uri="{FF2B5EF4-FFF2-40B4-BE49-F238E27FC236}">
                <a16:creationId xmlns:a16="http://schemas.microsoft.com/office/drawing/2014/main" id="{DA9119C8-E872-7A4D-80A1-500437C13D64}"/>
              </a:ext>
            </a:extLst>
          </p:cNvPr>
          <p:cNvSpPr>
            <a:spLocks noGrp="1"/>
          </p:cNvSpPr>
          <p:nvPr>
            <p:ph type="sldNum" sz="quarter" idx="14"/>
          </p:nvPr>
        </p:nvSpPr>
        <p:spPr/>
        <p:txBody>
          <a:bodyPr/>
          <a:lstStyle/>
          <a:p>
            <a:fld id="{B6FDC2BC-9D21-CA4B-9293-99A3AD770EFC}" type="slidenum">
              <a:rPr lang="en-US" smtClean="0"/>
              <a:t>50</a:t>
            </a:fld>
            <a:endParaRPr lang="en-US" dirty="0"/>
          </a:p>
        </p:txBody>
      </p:sp>
    </p:spTree>
    <p:extLst>
      <p:ext uri="{BB962C8B-B14F-4D97-AF65-F5344CB8AC3E}">
        <p14:creationId xmlns:p14="http://schemas.microsoft.com/office/powerpoint/2010/main" val="40768710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ive elementary school students with backpacks standing outside with school building in the background">
            <a:extLst>
              <a:ext uri="{FF2B5EF4-FFF2-40B4-BE49-F238E27FC236}">
                <a16:creationId xmlns:a16="http://schemas.microsoft.com/office/drawing/2014/main" id="{E4563816-DAD4-464B-99DB-1FAD0FA9ECBC}"/>
              </a:ext>
            </a:extLst>
          </p:cNvPr>
          <p:cNvPicPr>
            <a:picLocks noChangeAspect="1"/>
          </p:cNvPicPr>
          <p:nvPr/>
        </p:nvPicPr>
        <p:blipFill>
          <a:blip r:embed="rId3"/>
          <a:srcRect t="11094" b="11094"/>
          <a:stretch/>
        </p:blipFill>
        <p:spPr>
          <a:xfrm>
            <a:off x="0" y="545939"/>
            <a:ext cx="12192000" cy="6324600"/>
          </a:xfrm>
          <a:prstGeom prst="rect">
            <a:avLst/>
          </a:prstGeom>
        </p:spPr>
      </p:pic>
      <p:sp>
        <p:nvSpPr>
          <p:cNvPr id="8" name="Title 7">
            <a:extLst>
              <a:ext uri="{FF2B5EF4-FFF2-40B4-BE49-F238E27FC236}">
                <a16:creationId xmlns:a16="http://schemas.microsoft.com/office/drawing/2014/main" id="{10CEE73B-B25E-9245-920A-9F618AEAE125}"/>
              </a:ext>
            </a:extLst>
          </p:cNvPr>
          <p:cNvSpPr>
            <a:spLocks noGrp="1"/>
          </p:cNvSpPr>
          <p:nvPr>
            <p:ph type="title"/>
          </p:nvPr>
        </p:nvSpPr>
        <p:spPr>
          <a:xfrm>
            <a:off x="533400" y="4267200"/>
            <a:ext cx="3733800" cy="1524000"/>
          </a:xfrm>
        </p:spPr>
        <p:txBody>
          <a:bodyPr>
            <a:noAutofit/>
          </a:bodyPr>
          <a:lstStyle/>
          <a:p>
            <a:r>
              <a:rPr lang="en-US" dirty="0"/>
              <a:t>Wrap-Up</a:t>
            </a:r>
          </a:p>
        </p:txBody>
      </p:sp>
      <p:sp>
        <p:nvSpPr>
          <p:cNvPr id="7" name="Slide Number Placeholder 6">
            <a:extLst>
              <a:ext uri="{FF2B5EF4-FFF2-40B4-BE49-F238E27FC236}">
                <a16:creationId xmlns:a16="http://schemas.microsoft.com/office/drawing/2014/main" id="{F08C710A-634E-4D4F-9DB6-0D4E289144A5}"/>
              </a:ext>
            </a:extLst>
          </p:cNvPr>
          <p:cNvSpPr>
            <a:spLocks noGrp="1"/>
          </p:cNvSpPr>
          <p:nvPr>
            <p:ph type="sldNum" sz="quarter" idx="14"/>
          </p:nvPr>
        </p:nvSpPr>
        <p:spPr/>
        <p:txBody>
          <a:bodyPr/>
          <a:lstStyle/>
          <a:p>
            <a:fld id="{B6FDC2BC-9D21-CA4B-9293-99A3AD770EFC}" type="slidenum">
              <a:rPr lang="en-US" smtClean="0">
                <a:solidFill>
                  <a:schemeClr val="bg1"/>
                </a:solidFill>
              </a:rPr>
              <a:t>51</a:t>
            </a:fld>
            <a:endParaRPr lang="en-US" dirty="0">
              <a:solidFill>
                <a:schemeClr val="bg1"/>
              </a:solidFill>
            </a:endParaRPr>
          </a:p>
        </p:txBody>
      </p:sp>
    </p:spTree>
    <p:extLst>
      <p:ext uri="{BB962C8B-B14F-4D97-AF65-F5344CB8AC3E}">
        <p14:creationId xmlns:p14="http://schemas.microsoft.com/office/powerpoint/2010/main" val="1427038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E7A90-8D8A-6645-A9F6-575F1A21D84D}"/>
              </a:ext>
            </a:extLst>
          </p:cNvPr>
          <p:cNvSpPr>
            <a:spLocks noGrp="1"/>
          </p:cNvSpPr>
          <p:nvPr>
            <p:ph type="title"/>
          </p:nvPr>
        </p:nvSpPr>
        <p:spPr/>
        <p:txBody>
          <a:bodyPr/>
          <a:lstStyle/>
          <a:p>
            <a:r>
              <a:rPr lang="en-US" dirty="0"/>
              <a:t>Objectives Review</a:t>
            </a:r>
          </a:p>
        </p:txBody>
      </p:sp>
      <p:sp>
        <p:nvSpPr>
          <p:cNvPr id="8" name="Content Placeholder 7">
            <a:extLst>
              <a:ext uri="{FF2B5EF4-FFF2-40B4-BE49-F238E27FC236}">
                <a16:creationId xmlns:a16="http://schemas.microsoft.com/office/drawing/2014/main" id="{D86167FE-41E5-9845-A65C-8BB2CE49CAF7}"/>
              </a:ext>
            </a:extLst>
          </p:cNvPr>
          <p:cNvSpPr>
            <a:spLocks noGrp="1"/>
          </p:cNvSpPr>
          <p:nvPr>
            <p:ph sz="quarter" idx="10"/>
          </p:nvPr>
        </p:nvSpPr>
        <p:spPr>
          <a:xfrm>
            <a:off x="533400" y="1676400"/>
            <a:ext cx="5334000" cy="2286000"/>
          </a:xfrm>
        </p:spPr>
        <p:txBody>
          <a:bodyPr lIns="548640" anchor="ctr" anchorCtr="0">
            <a:noAutofit/>
          </a:bodyPr>
          <a:lstStyle/>
          <a:p>
            <a:r>
              <a:rPr lang="en-US" sz="3600" dirty="0"/>
              <a:t>Describe</a:t>
            </a:r>
          </a:p>
        </p:txBody>
      </p:sp>
      <p:pic>
        <p:nvPicPr>
          <p:cNvPr id="16" name="Picture 15" descr="Chalkboard with clock icon">
            <a:extLst>
              <a:ext uri="{FF2B5EF4-FFF2-40B4-BE49-F238E27FC236}">
                <a16:creationId xmlns:a16="http://schemas.microsoft.com/office/drawing/2014/main" id="{61B63A8E-E8FE-B24C-ABAF-9B5A6B0DCA8C}"/>
              </a:ext>
            </a:extLst>
          </p:cNvPr>
          <p:cNvPicPr>
            <a:picLocks noChangeAspect="1"/>
          </p:cNvPicPr>
          <p:nvPr/>
        </p:nvPicPr>
        <p:blipFill>
          <a:blip r:embed="rId3"/>
          <a:stretch>
            <a:fillRect/>
          </a:stretch>
        </p:blipFill>
        <p:spPr>
          <a:xfrm>
            <a:off x="3680059" y="1999914"/>
            <a:ext cx="1595120" cy="1574800"/>
          </a:xfrm>
          <a:prstGeom prst="rect">
            <a:avLst/>
          </a:prstGeom>
        </p:spPr>
      </p:pic>
      <p:sp>
        <p:nvSpPr>
          <p:cNvPr id="10" name="Content Placeholder 9">
            <a:extLst>
              <a:ext uri="{FF2B5EF4-FFF2-40B4-BE49-F238E27FC236}">
                <a16:creationId xmlns:a16="http://schemas.microsoft.com/office/drawing/2014/main" id="{AD89B343-5E0A-D14F-9F51-8A7758B3BCC4}"/>
              </a:ext>
            </a:extLst>
          </p:cNvPr>
          <p:cNvSpPr>
            <a:spLocks noGrp="1"/>
          </p:cNvSpPr>
          <p:nvPr>
            <p:ph sz="quarter" idx="15"/>
          </p:nvPr>
        </p:nvSpPr>
        <p:spPr>
          <a:xfrm>
            <a:off x="6324600" y="1676400"/>
            <a:ext cx="5334000" cy="2286000"/>
          </a:xfrm>
        </p:spPr>
        <p:txBody>
          <a:bodyPr lIns="548640" anchor="ctr" anchorCtr="0">
            <a:normAutofit/>
          </a:bodyPr>
          <a:lstStyle/>
          <a:p>
            <a:r>
              <a:rPr lang="en-US" sz="3600" dirty="0"/>
              <a:t>Define</a:t>
            </a:r>
          </a:p>
        </p:txBody>
      </p:sp>
      <p:pic>
        <p:nvPicPr>
          <p:cNvPr id="18" name="Picture 17" descr="Magnifying glass icon">
            <a:extLst>
              <a:ext uri="{FF2B5EF4-FFF2-40B4-BE49-F238E27FC236}">
                <a16:creationId xmlns:a16="http://schemas.microsoft.com/office/drawing/2014/main" id="{53653A63-78D8-0C4C-8B02-9939B426ED5E}"/>
              </a:ext>
            </a:extLst>
          </p:cNvPr>
          <p:cNvPicPr>
            <a:picLocks noChangeAspect="1"/>
          </p:cNvPicPr>
          <p:nvPr/>
        </p:nvPicPr>
        <p:blipFill>
          <a:blip r:embed="rId4"/>
          <a:stretch>
            <a:fillRect/>
          </a:stretch>
        </p:blipFill>
        <p:spPr>
          <a:xfrm>
            <a:off x="9753600" y="2152314"/>
            <a:ext cx="1442720" cy="1422400"/>
          </a:xfrm>
          <a:prstGeom prst="rect">
            <a:avLst/>
          </a:prstGeom>
        </p:spPr>
      </p:pic>
      <p:sp>
        <p:nvSpPr>
          <p:cNvPr id="13" name="Content Placeholder 7">
            <a:extLst>
              <a:ext uri="{FF2B5EF4-FFF2-40B4-BE49-F238E27FC236}">
                <a16:creationId xmlns:a16="http://schemas.microsoft.com/office/drawing/2014/main" id="{234B30C2-DE45-C94B-B333-3536BA658CFE}"/>
              </a:ext>
            </a:extLst>
          </p:cNvPr>
          <p:cNvSpPr txBox="1">
            <a:spLocks/>
          </p:cNvSpPr>
          <p:nvPr/>
        </p:nvSpPr>
        <p:spPr>
          <a:xfrm>
            <a:off x="533400" y="4044213"/>
            <a:ext cx="5351646" cy="2286000"/>
          </a:xfrm>
          <a:prstGeom prst="rect">
            <a:avLst/>
          </a:prstGeom>
          <a:solidFill>
            <a:schemeClr val="tx2"/>
          </a:solidFill>
        </p:spPr>
        <p:txBody>
          <a:bodyPr vert="horz" wrap="square" lIns="548640" tIns="91440" rIns="91440" bIns="91440" rtlCol="0" anchor="ctr" anchorCtr="0">
            <a:noAutofit/>
          </a:bodyPr>
          <a:lstStyle>
            <a:lvl1pPr marL="0" indent="0" algn="l" defTabSz="914400" rtl="0" eaLnBrk="1" latinLnBrk="0" hangingPunct="1">
              <a:lnSpc>
                <a:spcPct val="100000"/>
              </a:lnSpc>
              <a:spcBef>
                <a:spcPts val="600"/>
              </a:spcBef>
              <a:spcAft>
                <a:spcPts val="600"/>
              </a:spcAft>
              <a:buClr>
                <a:schemeClr val="bg2">
                  <a:lumMod val="75000"/>
                </a:schemeClr>
              </a:buClr>
              <a:buSzPct val="100000"/>
              <a:buFont typeface="Wingdings" pitchFamily="2" charset="2"/>
              <a:buNone/>
              <a:defRPr lang="en-US" sz="2400" kern="1200">
                <a:solidFill>
                  <a:schemeClr val="bg1"/>
                </a:solidFill>
                <a:latin typeface="+mn-lt"/>
                <a:ea typeface="+mn-ea"/>
                <a:cs typeface="+mn-cs"/>
              </a:defRPr>
            </a:lvl1pPr>
            <a:lvl2pPr marL="228600" indent="0" algn="l" defTabSz="914400" rtl="0" eaLnBrk="1" latinLnBrk="0" hangingPunct="1">
              <a:lnSpc>
                <a:spcPct val="100000"/>
              </a:lnSpc>
              <a:spcBef>
                <a:spcPts val="600"/>
              </a:spcBef>
              <a:spcAft>
                <a:spcPts val="600"/>
              </a:spcAft>
              <a:buClr>
                <a:schemeClr val="tx2"/>
              </a:buClr>
              <a:buFont typeface="Wingdings" pitchFamily="2" charset="2"/>
              <a:buNone/>
              <a:defRPr sz="2400" kern="1200">
                <a:solidFill>
                  <a:schemeClr val="tx1"/>
                </a:solidFill>
                <a:latin typeface="+mn-lt"/>
                <a:ea typeface="+mn-ea"/>
                <a:cs typeface="+mn-cs"/>
              </a:defRPr>
            </a:lvl2pPr>
            <a:lvl3pPr marL="457200" indent="0" algn="l" defTabSz="914400" rtl="0" eaLnBrk="1" latinLnBrk="0" hangingPunct="1">
              <a:lnSpc>
                <a:spcPct val="100000"/>
              </a:lnSpc>
              <a:spcBef>
                <a:spcPts val="600"/>
              </a:spcBef>
              <a:spcAft>
                <a:spcPts val="600"/>
              </a:spcAft>
              <a:buClr>
                <a:schemeClr val="bg2">
                  <a:lumMod val="75000"/>
                </a:schemeClr>
              </a:buClr>
              <a:buFont typeface="Wingdings" pitchFamily="2" charset="2"/>
              <a:buNone/>
              <a:defRPr sz="2000" kern="1200">
                <a:solidFill>
                  <a:schemeClr val="tx1"/>
                </a:solidFill>
                <a:latin typeface="+mn-lt"/>
                <a:ea typeface="+mn-ea"/>
                <a:cs typeface="+mn-cs"/>
              </a:defRPr>
            </a:lvl3pPr>
            <a:lvl4pPr marL="685800" indent="0" algn="l" defTabSz="914400" rtl="0" eaLnBrk="1" latinLnBrk="0" hangingPunct="1">
              <a:lnSpc>
                <a:spcPct val="100000"/>
              </a:lnSpc>
              <a:spcBef>
                <a:spcPts val="600"/>
              </a:spcBef>
              <a:spcAft>
                <a:spcPts val="600"/>
              </a:spcAft>
              <a:buClr>
                <a:schemeClr val="tx2"/>
              </a:buClr>
              <a:buFont typeface="Wingdings" pitchFamily="2" charset="2"/>
              <a:buNone/>
              <a:defRPr sz="1600" kern="1200">
                <a:solidFill>
                  <a:schemeClr val="tx1"/>
                </a:solidFill>
                <a:latin typeface="+mn-lt"/>
                <a:ea typeface="+mn-ea"/>
                <a:cs typeface="+mn-cs"/>
              </a:defRPr>
            </a:lvl4pPr>
            <a:lvl5pPr marL="914400" indent="0" algn="l" defTabSz="914400" rtl="0" eaLnBrk="1" latinLnBrk="0" hangingPunct="1">
              <a:lnSpc>
                <a:spcPct val="100000"/>
              </a:lnSpc>
              <a:spcBef>
                <a:spcPts val="600"/>
              </a:spcBef>
              <a:spcAft>
                <a:spcPts val="600"/>
              </a:spcAft>
              <a:buClr>
                <a:schemeClr val="bg2">
                  <a:lumMod val="75000"/>
                </a:schemeClr>
              </a:buClr>
              <a:buFont typeface="Wingdings" pitchFamily="2" charset="2"/>
              <a:buNone/>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3600" dirty="0"/>
              <a:t>Explore</a:t>
            </a:r>
          </a:p>
        </p:txBody>
      </p:sp>
      <p:pic>
        <p:nvPicPr>
          <p:cNvPr id="20" name="Picture 19" descr="Gear icon">
            <a:extLst>
              <a:ext uri="{FF2B5EF4-FFF2-40B4-BE49-F238E27FC236}">
                <a16:creationId xmlns:a16="http://schemas.microsoft.com/office/drawing/2014/main" id="{F04ECA3F-8BF0-1E4C-940D-73DA59364E56}"/>
              </a:ext>
            </a:extLst>
          </p:cNvPr>
          <p:cNvPicPr>
            <a:picLocks noChangeAspect="1"/>
          </p:cNvPicPr>
          <p:nvPr/>
        </p:nvPicPr>
        <p:blipFill>
          <a:blip r:embed="rId5"/>
          <a:stretch>
            <a:fillRect/>
          </a:stretch>
        </p:blipFill>
        <p:spPr>
          <a:xfrm>
            <a:off x="3810000" y="4373880"/>
            <a:ext cx="1615440" cy="1615440"/>
          </a:xfrm>
          <a:prstGeom prst="rect">
            <a:avLst/>
          </a:prstGeom>
        </p:spPr>
      </p:pic>
      <p:sp>
        <p:nvSpPr>
          <p:cNvPr id="14" name="Content Placeholder 9">
            <a:extLst>
              <a:ext uri="{FF2B5EF4-FFF2-40B4-BE49-F238E27FC236}">
                <a16:creationId xmlns:a16="http://schemas.microsoft.com/office/drawing/2014/main" id="{F4A344FF-F302-6A4C-A127-BABD438AB2D5}"/>
              </a:ext>
            </a:extLst>
          </p:cNvPr>
          <p:cNvSpPr txBox="1">
            <a:spLocks/>
          </p:cNvSpPr>
          <p:nvPr/>
        </p:nvSpPr>
        <p:spPr>
          <a:xfrm>
            <a:off x="6324600" y="4044215"/>
            <a:ext cx="5334000" cy="2286000"/>
          </a:xfrm>
          <a:prstGeom prst="rect">
            <a:avLst/>
          </a:prstGeom>
          <a:solidFill>
            <a:schemeClr val="bg2">
              <a:lumMod val="75000"/>
            </a:schemeClr>
          </a:solidFill>
        </p:spPr>
        <p:txBody>
          <a:bodyPr vert="horz" lIns="548640" tIns="91440" rIns="91440" bIns="91440" rtlCol="0" anchor="ctr" anchorCtr="0">
            <a:normAutofit/>
          </a:bodyPr>
          <a:lstStyle>
            <a:lvl1pPr marL="0" indent="0" algn="l" defTabSz="914400" rtl="0" eaLnBrk="1" latinLnBrk="0" hangingPunct="1">
              <a:lnSpc>
                <a:spcPct val="100000"/>
              </a:lnSpc>
              <a:spcBef>
                <a:spcPts val="600"/>
              </a:spcBef>
              <a:spcAft>
                <a:spcPts val="600"/>
              </a:spcAft>
              <a:buClr>
                <a:schemeClr val="bg2">
                  <a:lumMod val="75000"/>
                </a:schemeClr>
              </a:buClr>
              <a:buSzPct val="100000"/>
              <a:buFont typeface="Wingdings" pitchFamily="2" charset="2"/>
              <a:buNone/>
              <a:defRPr lang="en-US" sz="2400" kern="1200" dirty="0" smtClean="0">
                <a:solidFill>
                  <a:schemeClr val="bg1"/>
                </a:solidFill>
                <a:latin typeface="+mn-lt"/>
                <a:ea typeface="+mn-ea"/>
                <a:cs typeface="+mn-cs"/>
              </a:defRPr>
            </a:lvl1pPr>
            <a:lvl2pPr marL="457200" indent="-228600" algn="l" defTabSz="914400" rtl="0" eaLnBrk="1" latinLnBrk="0" hangingPunct="1">
              <a:lnSpc>
                <a:spcPct val="100000"/>
              </a:lnSpc>
              <a:spcBef>
                <a:spcPts val="600"/>
              </a:spcBef>
              <a:spcAft>
                <a:spcPts val="600"/>
              </a:spcAft>
              <a:buClr>
                <a:schemeClr val="tx2"/>
              </a:buClr>
              <a:buFont typeface="Wingdings" pitchFamily="2" charset="2"/>
              <a:buChar char="§"/>
              <a:defRPr sz="2400" kern="1200">
                <a:solidFill>
                  <a:schemeClr val="tx1"/>
                </a:solidFill>
                <a:latin typeface="+mn-lt"/>
                <a:ea typeface="+mn-ea"/>
                <a:cs typeface="+mn-cs"/>
              </a:defRPr>
            </a:lvl2pPr>
            <a:lvl3pPr marL="6858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spcAft>
                <a:spcPts val="600"/>
              </a:spcAft>
              <a:buClr>
                <a:schemeClr val="tx2"/>
              </a:buClr>
              <a:buFont typeface="Wingdings" pitchFamily="2" charset="2"/>
              <a:buChar char="§"/>
              <a:defRPr sz="1600" kern="1200">
                <a:solidFill>
                  <a:schemeClr val="tx1"/>
                </a:solidFill>
                <a:latin typeface="+mn-lt"/>
                <a:ea typeface="+mn-ea"/>
                <a:cs typeface="+mn-cs"/>
              </a:defRPr>
            </a:lvl4pPr>
            <a:lvl5pPr marL="1143000" indent="-228600" algn="l" defTabSz="914400" rtl="0" eaLnBrk="1" latinLnBrk="0" hangingPunct="1">
              <a:lnSpc>
                <a:spcPct val="100000"/>
              </a:lnSpc>
              <a:spcBef>
                <a:spcPts val="600"/>
              </a:spcBef>
              <a:spcAft>
                <a:spcPts val="600"/>
              </a:spcAft>
              <a:buClr>
                <a:schemeClr val="bg2">
                  <a:lumMod val="75000"/>
                </a:schemeClr>
              </a:buClr>
              <a:buFont typeface="Wingdings" pitchFamily="2"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3600" dirty="0"/>
              <a:t>Apply</a:t>
            </a:r>
          </a:p>
        </p:txBody>
      </p:sp>
      <p:pic>
        <p:nvPicPr>
          <p:cNvPr id="22" name="Picture 21" descr="Lock icon">
            <a:extLst>
              <a:ext uri="{FF2B5EF4-FFF2-40B4-BE49-F238E27FC236}">
                <a16:creationId xmlns:a16="http://schemas.microsoft.com/office/drawing/2014/main" id="{39337E84-6638-554A-B465-0A4EBE4A1BE5}"/>
              </a:ext>
            </a:extLst>
          </p:cNvPr>
          <p:cNvPicPr>
            <a:picLocks noChangeAspect="1"/>
          </p:cNvPicPr>
          <p:nvPr/>
        </p:nvPicPr>
        <p:blipFill>
          <a:blip r:embed="rId6"/>
          <a:stretch>
            <a:fillRect/>
          </a:stretch>
        </p:blipFill>
        <p:spPr>
          <a:xfrm>
            <a:off x="9880600" y="4526280"/>
            <a:ext cx="1188720" cy="1463040"/>
          </a:xfrm>
          <a:prstGeom prst="rect">
            <a:avLst/>
          </a:prstGeom>
        </p:spPr>
      </p:pic>
      <p:sp>
        <p:nvSpPr>
          <p:cNvPr id="7" name="Slide Number Placeholder 6">
            <a:extLst>
              <a:ext uri="{FF2B5EF4-FFF2-40B4-BE49-F238E27FC236}">
                <a16:creationId xmlns:a16="http://schemas.microsoft.com/office/drawing/2014/main" id="{A45729DD-A1FC-6A41-8DDA-07A700778F35}"/>
              </a:ext>
            </a:extLst>
          </p:cNvPr>
          <p:cNvSpPr>
            <a:spLocks noGrp="1"/>
          </p:cNvSpPr>
          <p:nvPr>
            <p:ph type="sldNum" sz="quarter" idx="14"/>
          </p:nvPr>
        </p:nvSpPr>
        <p:spPr/>
        <p:txBody>
          <a:bodyPr/>
          <a:lstStyle/>
          <a:p>
            <a:fld id="{B6FDC2BC-9D21-CA4B-9293-99A3AD770EFC}" type="slidenum">
              <a:rPr lang="en-US" smtClean="0"/>
              <a:t>52</a:t>
            </a:fld>
            <a:endParaRPr lang="en-US" dirty="0"/>
          </a:p>
        </p:txBody>
      </p:sp>
    </p:spTree>
    <p:extLst>
      <p:ext uri="{BB962C8B-B14F-4D97-AF65-F5344CB8AC3E}">
        <p14:creationId xmlns:p14="http://schemas.microsoft.com/office/powerpoint/2010/main" val="5896338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BDF7CAA-D884-FE40-8D54-FF4E31369B14}"/>
              </a:ext>
            </a:extLst>
          </p:cNvPr>
          <p:cNvSpPr>
            <a:spLocks noGrp="1"/>
          </p:cNvSpPr>
          <p:nvPr>
            <p:ph type="title"/>
          </p:nvPr>
        </p:nvSpPr>
        <p:spPr>
          <a:xfrm>
            <a:off x="2209800" y="3456353"/>
            <a:ext cx="7010400" cy="1107996"/>
          </a:xfrm>
        </p:spPr>
        <p:txBody>
          <a:bodyPr/>
          <a:lstStyle/>
          <a:p>
            <a:r>
              <a:rPr lang="en-US" dirty="0"/>
              <a:t>Thank You for exploring </a:t>
            </a:r>
            <a:br>
              <a:rPr lang="en-US" dirty="0"/>
            </a:br>
            <a:r>
              <a:rPr lang="en-US" dirty="0"/>
              <a:t>this important topic!</a:t>
            </a:r>
          </a:p>
        </p:txBody>
      </p:sp>
      <p:sp>
        <p:nvSpPr>
          <p:cNvPr id="10" name="Content Placeholder 9">
            <a:extLst>
              <a:ext uri="{FF2B5EF4-FFF2-40B4-BE49-F238E27FC236}">
                <a16:creationId xmlns:a16="http://schemas.microsoft.com/office/drawing/2014/main" id="{6A17E796-BE49-5549-9BE6-378925D0485A}"/>
              </a:ext>
            </a:extLst>
          </p:cNvPr>
          <p:cNvSpPr>
            <a:spLocks noGrp="1"/>
          </p:cNvSpPr>
          <p:nvPr>
            <p:ph sz="quarter" idx="11"/>
          </p:nvPr>
        </p:nvSpPr>
        <p:spPr>
          <a:xfrm>
            <a:off x="2209800" y="4724400"/>
            <a:ext cx="6400800" cy="1447800"/>
          </a:xfrm>
        </p:spPr>
        <p:txBody>
          <a:bodyPr>
            <a:normAutofit/>
          </a:bodyPr>
          <a:lstStyle/>
          <a:p>
            <a:pPr>
              <a:spcAft>
                <a:spcPts val="400"/>
              </a:spcAft>
            </a:pPr>
            <a:r>
              <a:rPr lang="en-US" sz="2000" dirty="0"/>
              <a:t>Twitter: </a:t>
            </a:r>
            <a:r>
              <a:rPr lang="en-US" sz="2000" dirty="0">
                <a:hlinkClick r:id="rId3">
                  <a:extLst>
                    <a:ext uri="{A12FA001-AC4F-418D-AE19-62706E023703}">
                      <ahyp:hlinkClr xmlns:ahyp="http://schemas.microsoft.com/office/drawing/2018/hyperlinkcolor" val="tx"/>
                    </a:ext>
                  </a:extLst>
                </a:hlinkClick>
              </a:rPr>
              <a:t>@SupportEduc</a:t>
            </a:r>
            <a:endParaRPr lang="en-US" sz="2000" dirty="0"/>
          </a:p>
          <a:p>
            <a:pPr>
              <a:spcAft>
                <a:spcPts val="400"/>
              </a:spcAft>
            </a:pPr>
            <a:r>
              <a:rPr lang="en-US" sz="2000" dirty="0"/>
              <a:t>Facebook: </a:t>
            </a:r>
            <a:r>
              <a:rPr lang="en-US" sz="2000" dirty="0">
                <a:hlinkClick r:id="rId4">
                  <a:extLst>
                    <a:ext uri="{A12FA001-AC4F-418D-AE19-62706E023703}">
                      <ahyp:hlinkClr xmlns:ahyp="http://schemas.microsoft.com/office/drawing/2018/hyperlinkcolor" val="tx"/>
                    </a:ext>
                  </a:extLst>
                </a:hlinkClick>
              </a:rPr>
              <a:t>bit.ly/FBSupportEd</a:t>
            </a:r>
            <a:r>
              <a:rPr lang="en-US" sz="2000" dirty="0"/>
              <a:t> </a:t>
            </a:r>
          </a:p>
          <a:p>
            <a:pPr>
              <a:spcAft>
                <a:spcPts val="400"/>
              </a:spcAft>
            </a:pPr>
            <a:r>
              <a:rPr lang="en-US" sz="2000" dirty="0">
                <a:hlinkClick r:id="rId5">
                  <a:extLst>
                    <a:ext uri="{A12FA001-AC4F-418D-AE19-62706E023703}">
                      <ahyp:hlinkClr xmlns:ahyp="http://schemas.microsoft.com/office/drawing/2018/hyperlinkcolor" val="tx"/>
                    </a:ext>
                  </a:extLst>
                </a:hlinkClick>
              </a:rPr>
              <a:t>www.GetSupportEd.net</a:t>
            </a:r>
            <a:endParaRPr lang="en-US" sz="2000"/>
          </a:p>
        </p:txBody>
      </p:sp>
      <p:sp>
        <p:nvSpPr>
          <p:cNvPr id="5" name="Slide Number Placeholder 4">
            <a:extLst>
              <a:ext uri="{FF2B5EF4-FFF2-40B4-BE49-F238E27FC236}">
                <a16:creationId xmlns:a16="http://schemas.microsoft.com/office/drawing/2014/main" id="{09998B05-C7F8-3241-B57E-83803F6F1B66}"/>
              </a:ext>
            </a:extLst>
          </p:cNvPr>
          <p:cNvSpPr>
            <a:spLocks noGrp="1"/>
          </p:cNvSpPr>
          <p:nvPr>
            <p:ph type="sldNum" sz="quarter" idx="10"/>
          </p:nvPr>
        </p:nvSpPr>
        <p:spPr/>
        <p:txBody>
          <a:bodyPr/>
          <a:lstStyle/>
          <a:p>
            <a:fld id="{B6FDC2BC-9D21-CA4B-9293-99A3AD770EFC}" type="slidenum">
              <a:rPr lang="en-US" smtClean="0"/>
              <a:t>53</a:t>
            </a:fld>
            <a:endParaRPr lang="en-US" dirty="0"/>
          </a:p>
        </p:txBody>
      </p:sp>
    </p:spTree>
    <p:extLst>
      <p:ext uri="{BB962C8B-B14F-4D97-AF65-F5344CB8AC3E}">
        <p14:creationId xmlns:p14="http://schemas.microsoft.com/office/powerpoint/2010/main" val="2230218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F1FF4-2652-B44B-AF3A-5B13567288D7}"/>
              </a:ext>
            </a:extLst>
          </p:cNvPr>
          <p:cNvSpPr>
            <a:spLocks noGrp="1"/>
          </p:cNvSpPr>
          <p:nvPr>
            <p:ph type="title"/>
          </p:nvPr>
        </p:nvSpPr>
        <p:spPr/>
        <p:txBody>
          <a:bodyPr>
            <a:normAutofit/>
          </a:bodyPr>
          <a:lstStyle/>
          <a:p>
            <a:r>
              <a:rPr lang="en-US" dirty="0">
                <a:hlinkClick r:id="rId3">
                  <a:extLst>
                    <a:ext uri="{A12FA001-AC4F-418D-AE19-62706E023703}">
                      <ahyp:hlinkClr xmlns:ahyp="http://schemas.microsoft.com/office/drawing/2018/hyperlinkcolor" val="tx"/>
                    </a:ext>
                  </a:extLst>
                </a:hlinkClick>
              </a:rPr>
              <a:t>bit.ly/eTeachNYELLs</a:t>
            </a:r>
            <a:r>
              <a:rPr lang="en-US" dirty="0"/>
              <a:t> (Case Sensitive)</a:t>
            </a:r>
          </a:p>
        </p:txBody>
      </p:sp>
      <p:pic>
        <p:nvPicPr>
          <p:cNvPr id="14" name="Google Shape;214;p6" descr="screen capture of website with scaffolding resources">
            <a:extLst>
              <a:ext uri="{FF2B5EF4-FFF2-40B4-BE49-F238E27FC236}">
                <a16:creationId xmlns:a16="http://schemas.microsoft.com/office/drawing/2014/main" id="{39F8A617-6AA7-5D40-B76C-33A212B0244D}"/>
              </a:ext>
            </a:extLst>
          </p:cNvPr>
          <p:cNvPicPr preferRelativeResize="0"/>
          <p:nvPr/>
        </p:nvPicPr>
        <p:blipFill rotWithShape="1">
          <a:blip r:embed="rId4">
            <a:alphaModFix/>
          </a:blip>
          <a:srcRect/>
          <a:stretch/>
        </p:blipFill>
        <p:spPr>
          <a:xfrm>
            <a:off x="533401" y="1676399"/>
            <a:ext cx="11125200" cy="4506923"/>
          </a:xfrm>
          <a:prstGeom prst="rect">
            <a:avLst/>
          </a:prstGeom>
          <a:noFill/>
          <a:ln>
            <a:noFill/>
          </a:ln>
          <a:effectLst>
            <a:outerShdw blurRad="50800" dist="38100" dir="2700000" algn="tl" rotWithShape="0">
              <a:prstClr val="black">
                <a:alpha val="40000"/>
              </a:prstClr>
            </a:outerShdw>
          </a:effectLst>
        </p:spPr>
      </p:pic>
      <p:pic>
        <p:nvPicPr>
          <p:cNvPr id="15" name="Picture 14" descr="Origami crane icon indicating padlet">
            <a:extLst>
              <a:ext uri="{FF2B5EF4-FFF2-40B4-BE49-F238E27FC236}">
                <a16:creationId xmlns:a16="http://schemas.microsoft.com/office/drawing/2014/main" id="{640633F6-8F90-FA48-BAC1-9740E302FA61}"/>
              </a:ext>
            </a:extLst>
          </p:cNvPr>
          <p:cNvPicPr>
            <a:picLocks noChangeAspect="1"/>
          </p:cNvPicPr>
          <p:nvPr/>
        </p:nvPicPr>
        <p:blipFill>
          <a:blip r:embed="rId5"/>
          <a:stretch>
            <a:fillRect/>
          </a:stretch>
        </p:blipFill>
        <p:spPr>
          <a:xfrm>
            <a:off x="11183619" y="5859781"/>
            <a:ext cx="949960" cy="731520"/>
          </a:xfrm>
          <a:prstGeom prst="rect">
            <a:avLst/>
          </a:prstGeom>
        </p:spPr>
      </p:pic>
      <p:sp>
        <p:nvSpPr>
          <p:cNvPr id="5" name="Slide Number Placeholder 4">
            <a:extLst>
              <a:ext uri="{FF2B5EF4-FFF2-40B4-BE49-F238E27FC236}">
                <a16:creationId xmlns:a16="http://schemas.microsoft.com/office/drawing/2014/main" id="{35B410A6-3444-E341-BAF2-676341612E05}"/>
              </a:ext>
            </a:extLst>
          </p:cNvPr>
          <p:cNvSpPr>
            <a:spLocks noGrp="1"/>
          </p:cNvSpPr>
          <p:nvPr>
            <p:ph type="sldNum" sz="quarter" idx="14"/>
          </p:nvPr>
        </p:nvSpPr>
        <p:spPr/>
        <p:txBody>
          <a:bodyPr/>
          <a:lstStyle/>
          <a:p>
            <a:fld id="{B6FDC2BC-9D21-CA4B-9293-99A3AD770EFC}" type="slidenum">
              <a:rPr lang="en-US" smtClean="0"/>
              <a:t>6</a:t>
            </a:fld>
            <a:endParaRPr lang="en-US" dirty="0"/>
          </a:p>
        </p:txBody>
      </p:sp>
    </p:spTree>
    <p:extLst>
      <p:ext uri="{BB962C8B-B14F-4D97-AF65-F5344CB8AC3E}">
        <p14:creationId xmlns:p14="http://schemas.microsoft.com/office/powerpoint/2010/main" val="3455052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E758-708A-3746-84C0-60DFE99D3464}"/>
              </a:ext>
            </a:extLst>
          </p:cNvPr>
          <p:cNvSpPr>
            <a:spLocks noGrp="1"/>
          </p:cNvSpPr>
          <p:nvPr>
            <p:ph type="title"/>
          </p:nvPr>
        </p:nvSpPr>
        <p:spPr/>
        <p:txBody>
          <a:bodyPr/>
          <a:lstStyle/>
          <a:p>
            <a:r>
              <a:rPr lang="en-US" dirty="0"/>
              <a:t>Icons</a:t>
            </a:r>
          </a:p>
        </p:txBody>
      </p:sp>
      <p:sp>
        <p:nvSpPr>
          <p:cNvPr id="3" name="Content Placeholder 2">
            <a:extLst>
              <a:ext uri="{FF2B5EF4-FFF2-40B4-BE49-F238E27FC236}">
                <a16:creationId xmlns:a16="http://schemas.microsoft.com/office/drawing/2014/main" id="{4B55973C-5669-8A49-AAF1-5B022A4C2775}"/>
              </a:ext>
            </a:extLst>
          </p:cNvPr>
          <p:cNvSpPr>
            <a:spLocks noGrp="1"/>
          </p:cNvSpPr>
          <p:nvPr>
            <p:ph sz="quarter" idx="10"/>
          </p:nvPr>
        </p:nvSpPr>
        <p:spPr>
          <a:xfrm>
            <a:off x="533400" y="2514600"/>
            <a:ext cx="3200400" cy="492443"/>
          </a:xfrm>
        </p:spPr>
        <p:txBody>
          <a:bodyPr/>
          <a:lstStyle/>
          <a:p>
            <a:pPr algn="ctr"/>
            <a:r>
              <a:rPr lang="en-US" dirty="0"/>
              <a:t>Stop and Think</a:t>
            </a:r>
          </a:p>
        </p:txBody>
      </p:sp>
      <p:pic>
        <p:nvPicPr>
          <p:cNvPr id="12" name="Picture 11" descr="Lightbulb in circle icon indicating stop and think">
            <a:extLst>
              <a:ext uri="{FF2B5EF4-FFF2-40B4-BE49-F238E27FC236}">
                <a16:creationId xmlns:a16="http://schemas.microsoft.com/office/drawing/2014/main" id="{6F87F19F-10D9-4D41-B5CF-1ECD3AB60FB5}"/>
              </a:ext>
            </a:extLst>
          </p:cNvPr>
          <p:cNvPicPr>
            <a:picLocks noChangeAspect="1"/>
          </p:cNvPicPr>
          <p:nvPr/>
        </p:nvPicPr>
        <p:blipFill>
          <a:blip r:embed="rId3"/>
          <a:stretch>
            <a:fillRect/>
          </a:stretch>
        </p:blipFill>
        <p:spPr>
          <a:xfrm>
            <a:off x="723900" y="3477927"/>
            <a:ext cx="2603500" cy="1676400"/>
          </a:xfrm>
          <a:prstGeom prst="rect">
            <a:avLst/>
          </a:prstGeom>
        </p:spPr>
      </p:pic>
      <p:sp>
        <p:nvSpPr>
          <p:cNvPr id="10" name="Content Placeholder 2">
            <a:extLst>
              <a:ext uri="{FF2B5EF4-FFF2-40B4-BE49-F238E27FC236}">
                <a16:creationId xmlns:a16="http://schemas.microsoft.com/office/drawing/2014/main" id="{76CA5B04-755F-C043-8CC4-9179DFAE9C60}"/>
              </a:ext>
            </a:extLst>
          </p:cNvPr>
          <p:cNvSpPr txBox="1">
            <a:spLocks/>
          </p:cNvSpPr>
          <p:nvPr/>
        </p:nvSpPr>
        <p:spPr>
          <a:xfrm>
            <a:off x="4495800" y="2516204"/>
            <a:ext cx="3200400" cy="492443"/>
          </a:xfrm>
          <a:prstGeom prst="rect">
            <a:avLst/>
          </a:prstGeom>
        </p:spPr>
        <p:txBody>
          <a:bodyPr vert="horz" lIns="0" tIns="0" rIns="0" bIns="0" rtlCol="0">
            <a:spAutoFit/>
          </a:bodyPr>
          <a:lstStyle>
            <a:lvl1pPr marL="0" indent="0" algn="l" defTabSz="914400" rtl="0" eaLnBrk="1" latinLnBrk="0" hangingPunct="1">
              <a:lnSpc>
                <a:spcPct val="100000"/>
              </a:lnSpc>
              <a:spcBef>
                <a:spcPts val="600"/>
              </a:spcBef>
              <a:spcAft>
                <a:spcPts val="600"/>
              </a:spcAft>
              <a:buClr>
                <a:schemeClr val="bg2">
                  <a:lumMod val="75000"/>
                </a:schemeClr>
              </a:buClr>
              <a:buSzPct val="100000"/>
              <a:buFont typeface="Wingdings" pitchFamily="2" charset="2"/>
              <a:buNone/>
              <a:defRPr lang="en-US" sz="3200" kern="1200">
                <a:solidFill>
                  <a:schemeClr val="accent1"/>
                </a:solidFill>
                <a:latin typeface="+mn-lt"/>
                <a:ea typeface="+mn-ea"/>
                <a:cs typeface="+mn-cs"/>
              </a:defRPr>
            </a:lvl1pPr>
            <a:lvl2pPr marL="228600" indent="0" algn="l" defTabSz="914400" rtl="0" eaLnBrk="1" latinLnBrk="0" hangingPunct="1">
              <a:lnSpc>
                <a:spcPct val="100000"/>
              </a:lnSpc>
              <a:spcBef>
                <a:spcPts val="600"/>
              </a:spcBef>
              <a:spcAft>
                <a:spcPts val="600"/>
              </a:spcAft>
              <a:buClr>
                <a:schemeClr val="tx2"/>
              </a:buClr>
              <a:buFont typeface="Wingdings" pitchFamily="2" charset="2"/>
              <a:buNone/>
              <a:defRPr sz="2400" kern="1200">
                <a:solidFill>
                  <a:schemeClr val="tx1"/>
                </a:solidFill>
                <a:latin typeface="+mn-lt"/>
                <a:ea typeface="+mn-ea"/>
                <a:cs typeface="+mn-cs"/>
              </a:defRPr>
            </a:lvl2pPr>
            <a:lvl3pPr marL="457200" indent="0" algn="l" defTabSz="914400" rtl="0" eaLnBrk="1" latinLnBrk="0" hangingPunct="1">
              <a:lnSpc>
                <a:spcPct val="100000"/>
              </a:lnSpc>
              <a:spcBef>
                <a:spcPts val="600"/>
              </a:spcBef>
              <a:spcAft>
                <a:spcPts val="600"/>
              </a:spcAft>
              <a:buClr>
                <a:schemeClr val="bg2">
                  <a:lumMod val="75000"/>
                </a:schemeClr>
              </a:buClr>
              <a:buFont typeface="Wingdings" pitchFamily="2" charset="2"/>
              <a:buNone/>
              <a:defRPr sz="2000" kern="1200">
                <a:solidFill>
                  <a:schemeClr val="tx1"/>
                </a:solidFill>
                <a:latin typeface="+mn-lt"/>
                <a:ea typeface="+mn-ea"/>
                <a:cs typeface="+mn-cs"/>
              </a:defRPr>
            </a:lvl3pPr>
            <a:lvl4pPr marL="685800" indent="0" algn="l" defTabSz="914400" rtl="0" eaLnBrk="1" latinLnBrk="0" hangingPunct="1">
              <a:lnSpc>
                <a:spcPct val="100000"/>
              </a:lnSpc>
              <a:spcBef>
                <a:spcPts val="600"/>
              </a:spcBef>
              <a:spcAft>
                <a:spcPts val="600"/>
              </a:spcAft>
              <a:buClr>
                <a:schemeClr val="tx2"/>
              </a:buClr>
              <a:buFont typeface="Wingdings" pitchFamily="2" charset="2"/>
              <a:buNone/>
              <a:defRPr sz="1600" kern="1200">
                <a:solidFill>
                  <a:schemeClr val="tx1"/>
                </a:solidFill>
                <a:latin typeface="+mn-lt"/>
                <a:ea typeface="+mn-ea"/>
                <a:cs typeface="+mn-cs"/>
              </a:defRPr>
            </a:lvl4pPr>
            <a:lvl5pPr marL="914400" indent="0" algn="l" defTabSz="914400" rtl="0" eaLnBrk="1" latinLnBrk="0" hangingPunct="1">
              <a:lnSpc>
                <a:spcPct val="100000"/>
              </a:lnSpc>
              <a:spcBef>
                <a:spcPts val="600"/>
              </a:spcBef>
              <a:spcAft>
                <a:spcPts val="600"/>
              </a:spcAft>
              <a:buClr>
                <a:schemeClr val="bg2">
                  <a:lumMod val="75000"/>
                </a:schemeClr>
              </a:buClr>
              <a:buFont typeface="Wingdings" pitchFamily="2" charset="2"/>
              <a:buNone/>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n-US" dirty="0"/>
              <a:t>Tools Packet</a:t>
            </a:r>
          </a:p>
        </p:txBody>
      </p:sp>
      <p:pic>
        <p:nvPicPr>
          <p:cNvPr id="14" name="Picture 13" descr="Document icon indicating tools packet">
            <a:extLst>
              <a:ext uri="{FF2B5EF4-FFF2-40B4-BE49-F238E27FC236}">
                <a16:creationId xmlns:a16="http://schemas.microsoft.com/office/drawing/2014/main" id="{C755BFC9-9CF8-0E4B-A958-2C743F8BD5BB}"/>
              </a:ext>
            </a:extLst>
          </p:cNvPr>
          <p:cNvPicPr>
            <a:picLocks noChangeAspect="1"/>
          </p:cNvPicPr>
          <p:nvPr/>
        </p:nvPicPr>
        <p:blipFill>
          <a:blip r:embed="rId4"/>
          <a:stretch>
            <a:fillRect/>
          </a:stretch>
        </p:blipFill>
        <p:spPr>
          <a:xfrm>
            <a:off x="5410200" y="3433477"/>
            <a:ext cx="1371600" cy="1765300"/>
          </a:xfrm>
          <a:prstGeom prst="rect">
            <a:avLst/>
          </a:prstGeom>
        </p:spPr>
      </p:pic>
      <p:sp>
        <p:nvSpPr>
          <p:cNvPr id="9" name="Content Placeholder 2">
            <a:extLst>
              <a:ext uri="{FF2B5EF4-FFF2-40B4-BE49-F238E27FC236}">
                <a16:creationId xmlns:a16="http://schemas.microsoft.com/office/drawing/2014/main" id="{D39807B3-5D87-0544-BA8C-59EF2CF59325}"/>
              </a:ext>
            </a:extLst>
          </p:cNvPr>
          <p:cNvSpPr txBox="1">
            <a:spLocks/>
          </p:cNvSpPr>
          <p:nvPr/>
        </p:nvSpPr>
        <p:spPr>
          <a:xfrm>
            <a:off x="8458200" y="2514600"/>
            <a:ext cx="3200400" cy="492443"/>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spcAft>
                <a:spcPts val="600"/>
              </a:spcAft>
              <a:buClr>
                <a:schemeClr val="bg2">
                  <a:lumMod val="75000"/>
                </a:schemeClr>
              </a:buClr>
              <a:buSzPct val="100000"/>
              <a:buFont typeface="Wingdings" pitchFamily="2" charset="2"/>
              <a:buNone/>
              <a:defRPr lang="en-US" sz="3200" kern="1200">
                <a:solidFill>
                  <a:schemeClr val="accent1"/>
                </a:solidFill>
                <a:latin typeface="+mn-lt"/>
                <a:ea typeface="+mn-ea"/>
                <a:cs typeface="+mn-cs"/>
              </a:defRPr>
            </a:lvl1pPr>
            <a:lvl2pPr marL="228600" indent="0" algn="l" defTabSz="914400" rtl="0" eaLnBrk="1" latinLnBrk="0" hangingPunct="1">
              <a:lnSpc>
                <a:spcPct val="100000"/>
              </a:lnSpc>
              <a:spcBef>
                <a:spcPts val="600"/>
              </a:spcBef>
              <a:spcAft>
                <a:spcPts val="600"/>
              </a:spcAft>
              <a:buClr>
                <a:schemeClr val="tx2"/>
              </a:buClr>
              <a:buFont typeface="Wingdings" pitchFamily="2" charset="2"/>
              <a:buNone/>
              <a:defRPr sz="2400" kern="1200">
                <a:solidFill>
                  <a:schemeClr val="tx1"/>
                </a:solidFill>
                <a:latin typeface="+mn-lt"/>
                <a:ea typeface="+mn-ea"/>
                <a:cs typeface="+mn-cs"/>
              </a:defRPr>
            </a:lvl2pPr>
            <a:lvl3pPr marL="457200" indent="0" algn="l" defTabSz="914400" rtl="0" eaLnBrk="1" latinLnBrk="0" hangingPunct="1">
              <a:lnSpc>
                <a:spcPct val="100000"/>
              </a:lnSpc>
              <a:spcBef>
                <a:spcPts val="600"/>
              </a:spcBef>
              <a:spcAft>
                <a:spcPts val="600"/>
              </a:spcAft>
              <a:buClr>
                <a:schemeClr val="bg2">
                  <a:lumMod val="75000"/>
                </a:schemeClr>
              </a:buClr>
              <a:buFont typeface="Wingdings" pitchFamily="2" charset="2"/>
              <a:buNone/>
              <a:defRPr sz="2000" kern="1200">
                <a:solidFill>
                  <a:schemeClr val="tx1"/>
                </a:solidFill>
                <a:latin typeface="+mn-lt"/>
                <a:ea typeface="+mn-ea"/>
                <a:cs typeface="+mn-cs"/>
              </a:defRPr>
            </a:lvl3pPr>
            <a:lvl4pPr marL="685800" indent="0" algn="l" defTabSz="914400" rtl="0" eaLnBrk="1" latinLnBrk="0" hangingPunct="1">
              <a:lnSpc>
                <a:spcPct val="100000"/>
              </a:lnSpc>
              <a:spcBef>
                <a:spcPts val="600"/>
              </a:spcBef>
              <a:spcAft>
                <a:spcPts val="600"/>
              </a:spcAft>
              <a:buClr>
                <a:schemeClr val="tx2"/>
              </a:buClr>
              <a:buFont typeface="Wingdings" pitchFamily="2" charset="2"/>
              <a:buNone/>
              <a:defRPr sz="1600" kern="1200">
                <a:solidFill>
                  <a:schemeClr val="tx1"/>
                </a:solidFill>
                <a:latin typeface="+mn-lt"/>
                <a:ea typeface="+mn-ea"/>
                <a:cs typeface="+mn-cs"/>
              </a:defRPr>
            </a:lvl4pPr>
            <a:lvl5pPr marL="914400" indent="0" algn="l" defTabSz="914400" rtl="0" eaLnBrk="1" latinLnBrk="0" hangingPunct="1">
              <a:lnSpc>
                <a:spcPct val="100000"/>
              </a:lnSpc>
              <a:spcBef>
                <a:spcPts val="600"/>
              </a:spcBef>
              <a:spcAft>
                <a:spcPts val="600"/>
              </a:spcAft>
              <a:buClr>
                <a:schemeClr val="bg2">
                  <a:lumMod val="75000"/>
                </a:schemeClr>
              </a:buClr>
              <a:buFont typeface="Wingdings" pitchFamily="2" charset="2"/>
              <a:buNone/>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n-US" dirty="0"/>
              <a:t>Padlet</a:t>
            </a:r>
          </a:p>
        </p:txBody>
      </p:sp>
      <p:pic>
        <p:nvPicPr>
          <p:cNvPr id="16" name="Picture 15" descr="Origami crane icon indicating padlet">
            <a:extLst>
              <a:ext uri="{FF2B5EF4-FFF2-40B4-BE49-F238E27FC236}">
                <a16:creationId xmlns:a16="http://schemas.microsoft.com/office/drawing/2014/main" id="{31DB6C7E-DE8C-5046-AC89-6E3C25C9A519}"/>
              </a:ext>
            </a:extLst>
          </p:cNvPr>
          <p:cNvPicPr>
            <a:picLocks noChangeAspect="1"/>
          </p:cNvPicPr>
          <p:nvPr/>
        </p:nvPicPr>
        <p:blipFill>
          <a:blip r:embed="rId5"/>
          <a:stretch>
            <a:fillRect/>
          </a:stretch>
        </p:blipFill>
        <p:spPr>
          <a:xfrm>
            <a:off x="8870950" y="3276600"/>
            <a:ext cx="2374900" cy="1828800"/>
          </a:xfrm>
          <a:prstGeom prst="rect">
            <a:avLst/>
          </a:prstGeom>
        </p:spPr>
      </p:pic>
      <p:sp>
        <p:nvSpPr>
          <p:cNvPr id="7" name="Slide Number Placeholder 6">
            <a:extLst>
              <a:ext uri="{FF2B5EF4-FFF2-40B4-BE49-F238E27FC236}">
                <a16:creationId xmlns:a16="http://schemas.microsoft.com/office/drawing/2014/main" id="{C9011818-EF3F-C94E-B03B-AFFAD6EBEF47}"/>
              </a:ext>
            </a:extLst>
          </p:cNvPr>
          <p:cNvSpPr>
            <a:spLocks noGrp="1"/>
          </p:cNvSpPr>
          <p:nvPr>
            <p:ph type="sldNum" sz="quarter" idx="14"/>
          </p:nvPr>
        </p:nvSpPr>
        <p:spPr/>
        <p:txBody>
          <a:bodyPr/>
          <a:lstStyle/>
          <a:p>
            <a:fld id="{B6FDC2BC-9D21-CA4B-9293-99A3AD770EFC}" type="slidenum">
              <a:rPr lang="en-US" smtClean="0"/>
              <a:t>7</a:t>
            </a:fld>
            <a:endParaRPr lang="en-US" dirty="0"/>
          </a:p>
        </p:txBody>
      </p:sp>
    </p:spTree>
    <p:extLst>
      <p:ext uri="{BB962C8B-B14F-4D97-AF65-F5344CB8AC3E}">
        <p14:creationId xmlns:p14="http://schemas.microsoft.com/office/powerpoint/2010/main" val="782566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6A5A2-4F3D-1E4D-8BCC-A6B506244DDB}"/>
              </a:ext>
            </a:extLst>
          </p:cNvPr>
          <p:cNvSpPr>
            <a:spLocks noGrp="1"/>
          </p:cNvSpPr>
          <p:nvPr>
            <p:ph type="title"/>
          </p:nvPr>
        </p:nvSpPr>
        <p:spPr/>
        <p:txBody>
          <a:bodyPr/>
          <a:lstStyle/>
          <a:p>
            <a:r>
              <a:rPr lang="en-US" dirty="0"/>
              <a:t>Resources on Teaching K-12 ELs Online</a:t>
            </a:r>
          </a:p>
        </p:txBody>
      </p:sp>
      <p:sp>
        <p:nvSpPr>
          <p:cNvPr id="3" name="Content Placeholder 2">
            <a:extLst>
              <a:ext uri="{FF2B5EF4-FFF2-40B4-BE49-F238E27FC236}">
                <a16:creationId xmlns:a16="http://schemas.microsoft.com/office/drawing/2014/main" id="{9EED679E-F218-9247-B19D-8B65FA6CAB93}"/>
              </a:ext>
            </a:extLst>
          </p:cNvPr>
          <p:cNvSpPr>
            <a:spLocks noGrp="1"/>
          </p:cNvSpPr>
          <p:nvPr>
            <p:ph sz="quarter" idx="10"/>
          </p:nvPr>
        </p:nvSpPr>
        <p:spPr>
          <a:xfrm>
            <a:off x="533400" y="1676400"/>
            <a:ext cx="11125200" cy="492443"/>
          </a:xfrm>
        </p:spPr>
        <p:txBody>
          <a:bodyPr/>
          <a:lstStyle/>
          <a:p>
            <a:r>
              <a:rPr lang="en-US" dirty="0">
                <a:hlinkClick r:id="rId3"/>
              </a:rPr>
              <a:t>https://getsupported.net/distancelearning</a:t>
            </a:r>
            <a:endParaRPr lang="en-US" dirty="0"/>
          </a:p>
        </p:txBody>
      </p:sp>
      <p:pic>
        <p:nvPicPr>
          <p:cNvPr id="8" name="Google Shape;238;p8" descr="screen capture of website, Distance Learning for ELs section">
            <a:extLst>
              <a:ext uri="{FF2B5EF4-FFF2-40B4-BE49-F238E27FC236}">
                <a16:creationId xmlns:a16="http://schemas.microsoft.com/office/drawing/2014/main" id="{9F89D069-0200-AC42-A42A-0765C1A5377B}"/>
              </a:ext>
            </a:extLst>
          </p:cNvPr>
          <p:cNvPicPr preferRelativeResize="0"/>
          <p:nvPr/>
        </p:nvPicPr>
        <p:blipFill rotWithShape="1">
          <a:blip r:embed="rId4">
            <a:alphaModFix/>
          </a:blip>
          <a:srcRect/>
          <a:stretch/>
        </p:blipFill>
        <p:spPr>
          <a:xfrm>
            <a:off x="914400" y="2530642"/>
            <a:ext cx="10332817" cy="3793957"/>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7" name="Slide Number Placeholder 6">
            <a:extLst>
              <a:ext uri="{FF2B5EF4-FFF2-40B4-BE49-F238E27FC236}">
                <a16:creationId xmlns:a16="http://schemas.microsoft.com/office/drawing/2014/main" id="{11AED3D9-23D8-3445-846C-63286BB3BF1B}"/>
              </a:ext>
            </a:extLst>
          </p:cNvPr>
          <p:cNvSpPr>
            <a:spLocks noGrp="1"/>
          </p:cNvSpPr>
          <p:nvPr>
            <p:ph type="sldNum" sz="quarter" idx="14"/>
          </p:nvPr>
        </p:nvSpPr>
        <p:spPr/>
        <p:txBody>
          <a:bodyPr/>
          <a:lstStyle/>
          <a:p>
            <a:fld id="{B6FDC2BC-9D21-CA4B-9293-99A3AD770EFC}" type="slidenum">
              <a:rPr lang="en-US" smtClean="0"/>
              <a:t>8</a:t>
            </a:fld>
            <a:endParaRPr lang="en-US" dirty="0"/>
          </a:p>
        </p:txBody>
      </p:sp>
    </p:spTree>
    <p:extLst>
      <p:ext uri="{BB962C8B-B14F-4D97-AF65-F5344CB8AC3E}">
        <p14:creationId xmlns:p14="http://schemas.microsoft.com/office/powerpoint/2010/main" val="1769954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5F9B-4FAD-4C45-93A7-A14415057EE2}"/>
              </a:ext>
            </a:extLst>
          </p:cNvPr>
          <p:cNvSpPr>
            <a:spLocks noGrp="1"/>
          </p:cNvSpPr>
          <p:nvPr>
            <p:ph type="title"/>
          </p:nvPr>
        </p:nvSpPr>
        <p:spPr/>
        <p:txBody>
          <a:bodyPr/>
          <a:lstStyle/>
          <a:p>
            <a:r>
              <a:rPr lang="en-US" dirty="0"/>
              <a:t>Unlocking ELs’ Potential</a:t>
            </a:r>
          </a:p>
        </p:txBody>
      </p:sp>
      <p:sp>
        <p:nvSpPr>
          <p:cNvPr id="4" name="Content Placeholder 3">
            <a:extLst>
              <a:ext uri="{FF2B5EF4-FFF2-40B4-BE49-F238E27FC236}">
                <a16:creationId xmlns:a16="http://schemas.microsoft.com/office/drawing/2014/main" id="{94B7CA23-8D6B-BB46-BF84-CD8CD94D52E8}"/>
              </a:ext>
            </a:extLst>
          </p:cNvPr>
          <p:cNvSpPr>
            <a:spLocks noGrp="1"/>
          </p:cNvSpPr>
          <p:nvPr>
            <p:ph sz="quarter" idx="11"/>
          </p:nvPr>
        </p:nvSpPr>
        <p:spPr>
          <a:xfrm>
            <a:off x="533400" y="1676400"/>
            <a:ext cx="6934200" cy="4038600"/>
          </a:xfrm>
        </p:spPr>
        <p:txBody>
          <a:bodyPr>
            <a:normAutofit fontScale="85000" lnSpcReduction="20000"/>
          </a:bodyPr>
          <a:lstStyle/>
          <a:p>
            <a:pPr marL="514350" indent="-514350">
              <a:buFont typeface="+mj-lt"/>
              <a:buAutoNum type="arabicPeriod"/>
            </a:pPr>
            <a:r>
              <a:rPr lang="en-US" dirty="0"/>
              <a:t>Why you need this book to support ELs</a:t>
            </a:r>
          </a:p>
          <a:p>
            <a:pPr marL="514350" indent="-514350">
              <a:buFont typeface="+mj-lt"/>
              <a:buAutoNum type="arabicPeriod"/>
            </a:pPr>
            <a:r>
              <a:rPr lang="en-US" dirty="0"/>
              <a:t>Using a culturally responsive framework</a:t>
            </a:r>
          </a:p>
          <a:p>
            <a:pPr marL="514350" indent="-514350">
              <a:buFont typeface="+mj-lt"/>
              <a:buAutoNum type="arabicPeriod"/>
            </a:pPr>
            <a:r>
              <a:rPr lang="en-US" b="1" dirty="0"/>
              <a:t>Scaffolding instruction for ELs</a:t>
            </a:r>
          </a:p>
          <a:p>
            <a:pPr marL="514350" indent="-514350">
              <a:buFont typeface="+mj-lt"/>
              <a:buAutoNum type="arabicPeriod"/>
            </a:pPr>
            <a:r>
              <a:rPr lang="en-US" dirty="0"/>
              <a:t>Fostering ELs’ oral language development</a:t>
            </a:r>
          </a:p>
          <a:p>
            <a:pPr marL="514350" indent="-514350">
              <a:buFont typeface="+mj-lt"/>
              <a:buAutoNum type="arabicPeriod"/>
            </a:pPr>
            <a:r>
              <a:rPr lang="en-US" dirty="0"/>
              <a:t>Teaching academic language to ELs</a:t>
            </a:r>
          </a:p>
          <a:p>
            <a:pPr marL="514350" indent="-514350">
              <a:buFont typeface="+mj-lt"/>
              <a:buAutoNum type="arabicPeriod"/>
            </a:pPr>
            <a:r>
              <a:rPr lang="en-US" dirty="0"/>
              <a:t>Vocabulary instruction and ELs</a:t>
            </a:r>
          </a:p>
          <a:p>
            <a:pPr marL="514350" indent="-514350">
              <a:buFont typeface="+mj-lt"/>
              <a:buAutoNum type="arabicPeriod"/>
            </a:pPr>
            <a:r>
              <a:rPr lang="en-US" dirty="0"/>
              <a:t>Teaching ELs background knowledge</a:t>
            </a:r>
          </a:p>
          <a:p>
            <a:pPr marL="514350" indent="-514350">
              <a:buFont typeface="+mj-lt"/>
              <a:buAutoNum type="arabicPeriod"/>
            </a:pPr>
            <a:r>
              <a:rPr lang="en-US" dirty="0"/>
              <a:t>Scaffolded text-dependent questions</a:t>
            </a:r>
          </a:p>
          <a:p>
            <a:pPr marL="514350" indent="-514350">
              <a:buFont typeface="+mj-lt"/>
              <a:buAutoNum type="arabicPeriod"/>
            </a:pPr>
            <a:r>
              <a:rPr lang="en-US" dirty="0"/>
              <a:t>Formative assessment for ELs</a:t>
            </a:r>
          </a:p>
        </p:txBody>
      </p:sp>
      <p:sp>
        <p:nvSpPr>
          <p:cNvPr id="6" name="Content Placeholder 5">
            <a:extLst>
              <a:ext uri="{FF2B5EF4-FFF2-40B4-BE49-F238E27FC236}">
                <a16:creationId xmlns:a16="http://schemas.microsoft.com/office/drawing/2014/main" id="{8998DEB4-74FE-C94F-96A9-0E1B5CF40E8D}"/>
              </a:ext>
            </a:extLst>
          </p:cNvPr>
          <p:cNvSpPr>
            <a:spLocks noGrp="1"/>
          </p:cNvSpPr>
          <p:nvPr>
            <p:ph sz="quarter" idx="13"/>
          </p:nvPr>
        </p:nvSpPr>
        <p:spPr>
          <a:xfrm>
            <a:off x="533400" y="5791200"/>
            <a:ext cx="5296300" cy="246221"/>
          </a:xfrm>
        </p:spPr>
        <p:txBody>
          <a:bodyPr/>
          <a:lstStyle/>
          <a:p>
            <a:r>
              <a:rPr lang="en-US" sz="1600" dirty="0"/>
              <a:t>Staehr Fenner &amp; Snyder, 2017</a:t>
            </a:r>
            <a:endParaRPr lang="en-US" dirty="0"/>
          </a:p>
        </p:txBody>
      </p:sp>
      <p:pic>
        <p:nvPicPr>
          <p:cNvPr id="8" name="Google Shape;246;p9" descr="Book cover: Unlocking English Learners' Potential, Strategies for Making Content Accessible, Authors: Diane Staehr Fenner and Sydney Snyder, Foreword by Lydia Breiseth">
            <a:extLst>
              <a:ext uri="{FF2B5EF4-FFF2-40B4-BE49-F238E27FC236}">
                <a16:creationId xmlns:a16="http://schemas.microsoft.com/office/drawing/2014/main" id="{4116F744-4257-1F48-88B1-1AE7CB99BC7F}"/>
              </a:ext>
            </a:extLst>
          </p:cNvPr>
          <p:cNvPicPr preferRelativeResize="0">
            <a:picLocks/>
          </p:cNvPicPr>
          <p:nvPr/>
        </p:nvPicPr>
        <p:blipFill rotWithShape="1">
          <a:blip r:embed="rId3">
            <a:alphaModFix/>
          </a:blip>
          <a:srcRect/>
          <a:stretch/>
        </p:blipFill>
        <p:spPr>
          <a:xfrm>
            <a:off x="8067867" y="1676400"/>
            <a:ext cx="3590733" cy="4648199"/>
          </a:xfrm>
          <a:prstGeom prst="rect">
            <a:avLst/>
          </a:prstGeom>
          <a:noFill/>
          <a:ln>
            <a:noFill/>
          </a:ln>
          <a:effectLst>
            <a:outerShdw blurRad="50800" dist="38100" dir="2700000" algn="tl" rotWithShape="0">
              <a:prstClr val="black">
                <a:alpha val="40000"/>
              </a:prstClr>
            </a:outerShdw>
          </a:effectLst>
        </p:spPr>
      </p:pic>
      <p:pic>
        <p:nvPicPr>
          <p:cNvPr id="9" name="Picture 8" descr="Origami crane icon indicating padlet">
            <a:extLst>
              <a:ext uri="{FF2B5EF4-FFF2-40B4-BE49-F238E27FC236}">
                <a16:creationId xmlns:a16="http://schemas.microsoft.com/office/drawing/2014/main" id="{8304BE6A-8122-DA44-9CBA-EE0B3FC94AF8}"/>
              </a:ext>
            </a:extLst>
          </p:cNvPr>
          <p:cNvPicPr>
            <a:picLocks noChangeAspect="1"/>
          </p:cNvPicPr>
          <p:nvPr/>
        </p:nvPicPr>
        <p:blipFill>
          <a:blip r:embed="rId4"/>
          <a:stretch>
            <a:fillRect/>
          </a:stretch>
        </p:blipFill>
        <p:spPr>
          <a:xfrm>
            <a:off x="11183619" y="5859781"/>
            <a:ext cx="949960" cy="731520"/>
          </a:xfrm>
          <a:prstGeom prst="rect">
            <a:avLst/>
          </a:prstGeom>
        </p:spPr>
      </p:pic>
      <p:sp>
        <p:nvSpPr>
          <p:cNvPr id="7" name="Slide Number Placeholder 6">
            <a:extLst>
              <a:ext uri="{FF2B5EF4-FFF2-40B4-BE49-F238E27FC236}">
                <a16:creationId xmlns:a16="http://schemas.microsoft.com/office/drawing/2014/main" id="{E78E1DE4-3E45-7344-8056-579A18A2E732}"/>
              </a:ext>
            </a:extLst>
          </p:cNvPr>
          <p:cNvSpPr>
            <a:spLocks noGrp="1"/>
          </p:cNvSpPr>
          <p:nvPr>
            <p:ph type="sldNum" sz="quarter" idx="14"/>
          </p:nvPr>
        </p:nvSpPr>
        <p:spPr/>
        <p:txBody>
          <a:bodyPr/>
          <a:lstStyle/>
          <a:p>
            <a:fld id="{B6FDC2BC-9D21-CA4B-9293-99A3AD770EFC}" type="slidenum">
              <a:rPr lang="en-US" smtClean="0"/>
              <a:t>9</a:t>
            </a:fld>
            <a:endParaRPr lang="en-US" dirty="0"/>
          </a:p>
        </p:txBody>
      </p:sp>
    </p:spTree>
    <p:extLst>
      <p:ext uri="{BB962C8B-B14F-4D97-AF65-F5344CB8AC3E}">
        <p14:creationId xmlns:p14="http://schemas.microsoft.com/office/powerpoint/2010/main" val="31511205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ernClassicBlock-3">
  <a:themeElements>
    <a:clrScheme name="Custom 2">
      <a:dk1>
        <a:srgbClr val="000000"/>
      </a:dk1>
      <a:lt1>
        <a:srgbClr val="FFFFFF"/>
      </a:lt1>
      <a:dk2>
        <a:srgbClr val="2B3890"/>
      </a:dk2>
      <a:lt2>
        <a:srgbClr val="4EA848"/>
      </a:lt2>
      <a:accent1>
        <a:srgbClr val="43467B"/>
      </a:accent1>
      <a:accent2>
        <a:srgbClr val="E58C09"/>
      </a:accent2>
      <a:accent3>
        <a:srgbClr val="2379B8"/>
      </a:accent3>
      <a:accent4>
        <a:srgbClr val="EEC621"/>
      </a:accent4>
      <a:accent5>
        <a:srgbClr val="1D9BA1"/>
      </a:accent5>
      <a:accent6>
        <a:srgbClr val="87175F"/>
      </a:accent6>
      <a:hlink>
        <a:srgbClr val="0000CC"/>
      </a:hlink>
      <a:folHlink>
        <a:srgbClr val="551A8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57130_crb-pres-eTeachNY-template_R6" id="{22DCBB94-C8C7-4147-960B-01BED1415FA9}" vid="{35F3F3BC-00CA-F14A-9438-13FA60A179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86D9CC-0D9D-4BFE-B3F3-26F480BF8C8A}">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8106BD98-E608-40A1-98A8-93D5976215CA}">
  <ds:schemaRefs>
    <ds:schemaRef ds:uri="http://schemas.microsoft.com/sharepoint/v3/contenttype/forms"/>
  </ds:schemaRefs>
</ds:datastoreItem>
</file>

<file path=customXml/itemProps3.xml><?xml version="1.0" encoding="utf-8"?>
<ds:datastoreItem xmlns:ds="http://schemas.openxmlformats.org/officeDocument/2006/customXml" ds:itemID="{9BFCA5F6-1A5A-4D78-BDE2-C793B61E0E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ModernClassicBlock-3</Template>
  <TotalTime>543</TotalTime>
  <Words>6862</Words>
  <Application>Microsoft Macintosh PowerPoint</Application>
  <PresentationFormat>Widescreen</PresentationFormat>
  <Paragraphs>499</Paragraphs>
  <Slides>53</Slides>
  <Notes>53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Lato</vt:lpstr>
      <vt:lpstr>Tw Cen MT</vt:lpstr>
      <vt:lpstr>Wingdings</vt:lpstr>
      <vt:lpstr>Wingdings 3</vt:lpstr>
      <vt:lpstr>ModernClassicBlock-3</vt:lpstr>
      <vt:lpstr>Scaffolding for ELLs in Distance Learning  or Hybrid Settings</vt:lpstr>
      <vt:lpstr>Session Presenter</vt:lpstr>
      <vt:lpstr>Thank you!</vt:lpstr>
      <vt:lpstr>Format of this PD Opportunity</vt:lpstr>
      <vt:lpstr>Objectives</vt:lpstr>
      <vt:lpstr>bit.ly/eTeachNYELLs (Case Sensitive)</vt:lpstr>
      <vt:lpstr>Icons</vt:lpstr>
      <vt:lpstr>Resources on Teaching K-12 ELs Online</vt:lpstr>
      <vt:lpstr>Unlocking ELs’ Potential</vt:lpstr>
      <vt:lpstr>Challenges and Opportunities for ELLs During Distance or Hybrid</vt:lpstr>
      <vt:lpstr>Stop and Think: Challenges and Opportunities</vt:lpstr>
      <vt:lpstr>Selected Challenges</vt:lpstr>
      <vt:lpstr>Selected Opportunities</vt:lpstr>
      <vt:lpstr>Stop and Think: Opportunities </vt:lpstr>
      <vt:lpstr>Define Scaffolding for ELLs</vt:lpstr>
      <vt:lpstr>Stop and Think: Scaffolds </vt:lpstr>
      <vt:lpstr>What are Scaffolds for ELLs Intended to Do?</vt:lpstr>
      <vt:lpstr>Why Use Scaffolds with ELLs?</vt:lpstr>
      <vt:lpstr>Stop and Think: Self-reflection </vt:lpstr>
      <vt:lpstr>Scaffolding for ELLs Self-Assessment (Tool 1)</vt:lpstr>
      <vt:lpstr>Scaffolding Strategies for  Distance and Hybrid Learning</vt:lpstr>
      <vt:lpstr>Types of Scaffolds</vt:lpstr>
      <vt:lpstr>Types of Scaffolds (Tool 2)</vt:lpstr>
      <vt:lpstr>Stop and Think: Types of Scaffolds </vt:lpstr>
      <vt:lpstr>Materials Scaffolds</vt:lpstr>
      <vt:lpstr>Materials Scaffolds Example: Word Banks</vt:lpstr>
      <vt:lpstr>Materials Scaffolds Example: Virtual Word Wall</vt:lpstr>
      <vt:lpstr>Materials Scaffolds Example: Paragraph Frame</vt:lpstr>
      <vt:lpstr>Materials Scaffolds Example: Bilingual Glossary</vt:lpstr>
      <vt:lpstr>Materials Scaffolds  Example: Supporting Texts</vt:lpstr>
      <vt:lpstr>Instruction Scaffolds</vt:lpstr>
      <vt:lpstr>Instruction Scaffolds Example: Background Instruction</vt:lpstr>
      <vt:lpstr>Instruction Scaffolds Example: Modeling Checklist</vt:lpstr>
      <vt:lpstr>Student Grouping Scaffolds</vt:lpstr>
      <vt:lpstr>Student Grouping Scaffolds  in Distance or Hybrid Settings</vt:lpstr>
      <vt:lpstr>Student Grouping Scaffolds Example:  Breakout Rooms</vt:lpstr>
      <vt:lpstr>Stop and Think: Student Collaboration </vt:lpstr>
      <vt:lpstr>Describe Strategies for Planning Scaffolded Lessons for ELLs</vt:lpstr>
      <vt:lpstr>Steps for Scaffolding a Lesson</vt:lpstr>
      <vt:lpstr>Step 1. Know Your ELLs (Tool 3)</vt:lpstr>
      <vt:lpstr>Virtual “What I Know About My EL” Template</vt:lpstr>
      <vt:lpstr>Step 2. Identify Language Demands</vt:lpstr>
      <vt:lpstr>Step 2. Identify Language Demands (Tool 4)</vt:lpstr>
      <vt:lpstr>Step 3. Plan the Lesson (Tool 5)</vt:lpstr>
      <vt:lpstr>Step 4. Select and Develop Materials (Tool 6)</vt:lpstr>
      <vt:lpstr>Step 5. Teach the Lesson (Tool 7)</vt:lpstr>
      <vt:lpstr>Lesson Scaffolding Review</vt:lpstr>
      <vt:lpstr>Application and Wrap-Up</vt:lpstr>
      <vt:lpstr>Lesson Planning Template (Tool 8)</vt:lpstr>
      <vt:lpstr>Stop and Think: Reflection </vt:lpstr>
      <vt:lpstr>Wrap-Up</vt:lpstr>
      <vt:lpstr>Objectives Review</vt:lpstr>
      <vt:lpstr>Thank You for exploring  this important topic!</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presentation title slide</dc:title>
  <dc:subject/>
  <dc:creator>Karen Pacelli</dc:creator>
  <cp:keywords>Accessibility, Virtual, Environment</cp:keywords>
  <dc:description/>
  <cp:lastModifiedBy>Karen Pacelli</cp:lastModifiedBy>
  <cp:revision>182</cp:revision>
  <dcterms:created xsi:type="dcterms:W3CDTF">2021-04-12T11:46:51Z</dcterms:created>
  <dcterms:modified xsi:type="dcterms:W3CDTF">2021-04-14T18:25:06Z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