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hs2ikchOFcMmGn5rARavC9jhqo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6" y="3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wentieth Century"/>
                <a:ea typeface="Twentieth Century"/>
                <a:cs typeface="Twentieth Century"/>
                <a:sym typeface="Twentieth Century"/>
              </a:rPr>
              <a:t>‹#›</a:t>
            </a:fld>
            <a:endParaRPr sz="1200" b="0" i="0" u="none" strike="noStrike" cap="none">
              <a:solidFill>
                <a:schemeClr val="dk1"/>
              </a:solidFill>
              <a:latin typeface="Twentieth Century"/>
              <a:ea typeface="Twentieth Century"/>
              <a:cs typeface="Twentieth Century"/>
              <a:sym typeface="Twentieth Century"/>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choolguide.casel.org/uploads/2018/12/CASEL_SEL-3-Signature-Practices-Playbook-V3.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eteachny.or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schoolguide.casel.org/uploads/2018/12/CASEL_SEL-3-Signature-Practices-Playbook-V3.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teachny.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choolguide.casel.org/uploads/2018/12/CASEL_SEL-3-Signature-Practices-Playbook-V3.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Families as Partners: Training Session 4 (3a)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*Take a moment to introduce yourself, and if you want, have the group introduce themselves as well.  Consider using a warm welcome and an activity from the SEL Playbook (</a:t>
            </a:r>
            <a:r>
              <a:rPr lang="en-US" u="sng">
                <a:solidFill>
                  <a:schemeClr val="hlink"/>
                </a:solidFill>
                <a:hlinkClick r:id="rId3"/>
              </a:rPr>
              <a:t>https://schoolguide.casel.org/uploads/2018/12/CASEL_SEL-3-Signature-Practices-Playbook-V3.pdf</a:t>
            </a:r>
            <a:r>
              <a:rPr lang="en-US" u="sng"/>
              <a:t>).</a:t>
            </a:r>
            <a:endParaRPr/>
          </a:p>
          <a:p>
            <a:pPr marL="0" lvl="0" indent="0" algn="l" rtl="0">
              <a:lnSpc>
                <a:spcPct val="100000"/>
              </a:lnSpc>
              <a:spcBef>
                <a:spcPts val="0"/>
              </a:spcBef>
              <a:spcAft>
                <a:spcPts val="0"/>
              </a:spcAft>
              <a:buSzPts val="1400"/>
              <a:buNone/>
            </a:pPr>
            <a:endParaRPr/>
          </a:p>
        </p:txBody>
      </p:sp>
      <p:sp>
        <p:nvSpPr>
          <p:cNvPr id="95" name="Google Shape;9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remainder of this training is going to focus on resources available to reflect of successful practices to support families as partners in remote and hybrid learning environments during the pandemic and plan for the 21-22 school year.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*Ensure participants have access to the website, printed, or electronic versions of the slide deck and spreadsheets</a:t>
            </a:r>
            <a:endParaRPr/>
          </a:p>
          <a:p>
            <a:pPr marL="0" lvl="0" indent="0" algn="l" rtl="0">
              <a:lnSpc>
                <a:spcPct val="100000"/>
              </a:lnSpc>
              <a:spcBef>
                <a:spcPts val="0"/>
              </a:spcBef>
              <a:spcAft>
                <a:spcPts val="0"/>
              </a:spcAft>
              <a:buSzPts val="1400"/>
              <a:buNone/>
            </a:pPr>
            <a:endParaRPr/>
          </a:p>
        </p:txBody>
      </p:sp>
      <p:sp>
        <p:nvSpPr>
          <p:cNvPr id="207" name="Google Shape;20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The first spreadsheet resource is the Session 4: Celebrations (Format: Video).</a:t>
            </a:r>
            <a:r>
              <a:rPr lang="en-US"/>
              <a:t> In the spreadsheet you will find a column providing a link to a video story of successful strategies to partner with families  in a remote or hybrid learning environment, a description of the video content, and which areas of family partnership the celebratory video best aligns too.</a:t>
            </a:r>
            <a:endParaRPr/>
          </a:p>
        </p:txBody>
      </p:sp>
      <p:sp>
        <p:nvSpPr>
          <p:cNvPr id="218" name="Google Shape;21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cedd4afb3c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cedd4afb3c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Use the QR code on this slide to view the video described in the title. Also, the area of partnership this video aligns to is highlighted.</a:t>
            </a:r>
            <a:endParaRPr b="1"/>
          </a:p>
          <a:p>
            <a:pPr marL="0" lvl="0" indent="0" algn="l" rtl="0">
              <a:lnSpc>
                <a:spcPct val="100000"/>
              </a:lnSpc>
              <a:spcBef>
                <a:spcPts val="0"/>
              </a:spcBef>
              <a:spcAft>
                <a:spcPts val="0"/>
              </a:spcAft>
              <a:buSzPts val="1400"/>
              <a:buNone/>
            </a:pPr>
            <a:endParaRPr b="1"/>
          </a:p>
          <a:p>
            <a:pPr marL="0" lvl="0" indent="0" algn="l" rtl="0">
              <a:spcBef>
                <a:spcPts val="0"/>
              </a:spcBef>
              <a:spcAft>
                <a:spcPts val="0"/>
              </a:spcAft>
              <a:buClr>
                <a:schemeClr val="dk1"/>
              </a:buClr>
              <a:buSzPts val="1400"/>
              <a:buFont typeface="Arial"/>
              <a:buNone/>
            </a:pPr>
            <a:endParaRPr b="1"/>
          </a:p>
          <a:p>
            <a:pPr marL="0" lvl="0" indent="0" algn="l" rtl="0">
              <a:spcBef>
                <a:spcPts val="0"/>
              </a:spcBef>
              <a:spcAft>
                <a:spcPts val="0"/>
              </a:spcAft>
              <a:buClr>
                <a:schemeClr val="dk1"/>
              </a:buClr>
              <a:buSzPts val="1400"/>
              <a:buFont typeface="Arial"/>
              <a:buNone/>
            </a:pPr>
            <a:r>
              <a:rPr lang="en-US"/>
              <a:t>*Use this slide as a template and add your own celebration stories relevant to your local area.</a:t>
            </a:r>
            <a:endParaRPr b="1"/>
          </a:p>
        </p:txBody>
      </p:sp>
      <p:sp>
        <p:nvSpPr>
          <p:cNvPr id="227" name="Google Shape;227;gcedd4afb3c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cedd4afb3c_3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cedd4afb3c_3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Use the QR code on this slide to view the video described in the title. Also, the area of partnership this video aligns to is highlighted.</a:t>
            </a:r>
            <a:endParaRPr/>
          </a:p>
        </p:txBody>
      </p:sp>
      <p:sp>
        <p:nvSpPr>
          <p:cNvPr id="238" name="Google Shape;238;gcedd4afb3c_3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cedd4afb3c_3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cedd4afb3c_3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Use the QR code on this slide to view the video described in the title. Also, the area of partnership this video aligns to is highlighted.</a:t>
            </a:r>
            <a:endParaRPr b="1"/>
          </a:p>
          <a:p>
            <a:pPr marL="0" lvl="0" indent="0" algn="l" rtl="0">
              <a:lnSpc>
                <a:spcPct val="100000"/>
              </a:lnSpc>
              <a:spcBef>
                <a:spcPts val="0"/>
              </a:spcBef>
              <a:spcAft>
                <a:spcPts val="0"/>
              </a:spcAft>
              <a:buSzPts val="1400"/>
              <a:buNone/>
            </a:pPr>
            <a:endParaRPr/>
          </a:p>
        </p:txBody>
      </p:sp>
      <p:sp>
        <p:nvSpPr>
          <p:cNvPr id="249" name="Google Shape;249;gcedd4afb3c_3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cedd4afb3c_3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cedd4afb3c_3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Use the QR code on this slide to view the video described in the title. Also, the area of partnership this video aligns to is highlighted.</a:t>
            </a:r>
            <a:endParaRPr/>
          </a:p>
        </p:txBody>
      </p:sp>
      <p:sp>
        <p:nvSpPr>
          <p:cNvPr id="261" name="Google Shape;261;gcedd4afb3c_3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cedd4afb3c_3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cedd4afb3c_3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Use the QR code on this slide to view the video described in the title. Also, the area of partnership this video aligns to is highlighted.</a:t>
            </a:r>
            <a:endParaRPr/>
          </a:p>
        </p:txBody>
      </p:sp>
      <p:sp>
        <p:nvSpPr>
          <p:cNvPr id="273" name="Google Shape;273;gcedd4afb3c_3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cedd4afb3c_3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cedd4afb3c_3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Use the QR code on this slide to view the video described in the title. Also, the area of partnership this video aligns to is highlighted.</a:t>
            </a:r>
            <a:endParaRPr/>
          </a:p>
        </p:txBody>
      </p:sp>
      <p:sp>
        <p:nvSpPr>
          <p:cNvPr id="286" name="Google Shape;286;gcedd4afb3c_3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cedd4afb3c_3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cedd4afb3c_3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Use the QR code on this slide to view the video described in the title. Also, the area of partnership this video aligns to is highlighted.</a:t>
            </a:r>
            <a:endParaRPr/>
          </a:p>
        </p:txBody>
      </p:sp>
      <p:sp>
        <p:nvSpPr>
          <p:cNvPr id="298" name="Google Shape;298;gcedd4afb3c_3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cedd4afb3c_3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cedd4afb3c_3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Use the QR code on this slide to view the video described in the title. Also, the area of partnership this video aligns to is highlighted.</a:t>
            </a:r>
            <a:endParaRPr/>
          </a:p>
        </p:txBody>
      </p:sp>
      <p:sp>
        <p:nvSpPr>
          <p:cNvPr id="311" name="Google Shape;311;gcedd4afb3c_3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Provide an overview of upcoming sessions:</a:t>
            </a:r>
            <a:endParaRPr/>
          </a:p>
          <a:p>
            <a:pPr marL="0" lvl="0" indent="0" algn="l" rtl="0">
              <a:lnSpc>
                <a:spcPct val="100000"/>
              </a:lnSpc>
              <a:spcBef>
                <a:spcPts val="0"/>
              </a:spcBef>
              <a:spcAft>
                <a:spcPts val="0"/>
              </a:spcAft>
              <a:buSzPts val="1400"/>
              <a:buNone/>
            </a:pPr>
            <a:r>
              <a:rPr lang="en-US"/>
              <a:t>Session One: Families as Partners Overview</a:t>
            </a:r>
            <a:endParaRPr/>
          </a:p>
          <a:p>
            <a:pPr marL="0" lvl="0" indent="0" algn="l" rtl="0">
              <a:lnSpc>
                <a:spcPct val="100000"/>
              </a:lnSpc>
              <a:spcBef>
                <a:spcPts val="0"/>
              </a:spcBef>
              <a:spcAft>
                <a:spcPts val="0"/>
              </a:spcAft>
              <a:buSzPts val="1400"/>
              <a:buNone/>
            </a:pPr>
            <a:r>
              <a:rPr lang="en-US"/>
              <a:t>Session Two (2A) and Three (2B): Deeper Dive Into Support Structures</a:t>
            </a:r>
            <a:endParaRPr/>
          </a:p>
          <a:p>
            <a:pPr marL="0" lvl="0" indent="0" algn="l" rtl="0">
              <a:lnSpc>
                <a:spcPct val="100000"/>
              </a:lnSpc>
              <a:spcBef>
                <a:spcPts val="0"/>
              </a:spcBef>
              <a:spcAft>
                <a:spcPts val="0"/>
              </a:spcAft>
              <a:buSzPts val="1400"/>
              <a:buNone/>
            </a:pPr>
            <a:r>
              <a:rPr lang="en-US"/>
              <a:t>Session Four (3A) and Five (3B): Celebrating Successful Partnerships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228600" lvl="0" indent="-152400" algn="l" rtl="0">
              <a:lnSpc>
                <a:spcPct val="100000"/>
              </a:lnSpc>
              <a:spcBef>
                <a:spcPts val="0"/>
              </a:spcBef>
              <a:spcAft>
                <a:spcPts val="0"/>
              </a:spcAft>
              <a:buClr>
                <a:schemeClr val="dk1"/>
              </a:buClr>
              <a:buSzPts val="1200"/>
              <a:buFont typeface="Twentieth Century"/>
              <a:buNone/>
            </a:pPr>
            <a:endParaRPr/>
          </a:p>
        </p:txBody>
      </p:sp>
      <p:sp>
        <p:nvSpPr>
          <p:cNvPr id="103" name="Google Shape;1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cedd4afb3c_3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cedd4afb3c_3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Use the QR code on this slide to view the video described in the title. Also, the area of partnership this video aligns too is highlighted.</a:t>
            </a:r>
            <a:endParaRPr/>
          </a:p>
        </p:txBody>
      </p:sp>
      <p:sp>
        <p:nvSpPr>
          <p:cNvPr id="322" name="Google Shape;322;gcedd4afb3c_3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cedd4afb3c_3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cedd4afb3c_3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Use the QR code on this slide to view the video described in the title. Also, the area of partnership this video aligns too is highlighted.</a:t>
            </a:r>
            <a:endParaRPr/>
          </a:p>
        </p:txBody>
      </p:sp>
      <p:sp>
        <p:nvSpPr>
          <p:cNvPr id="336" name="Google Shape;336;gcedd4afb3c_3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dd4afb3c_3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cedd4afb3c_3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Use the QR code on this slide to view the video described in the title. Also, the area of partnership this video aligns too is highlighted.</a:t>
            </a:r>
            <a:endParaRPr/>
          </a:p>
        </p:txBody>
      </p:sp>
      <p:sp>
        <p:nvSpPr>
          <p:cNvPr id="348" name="Google Shape;348;gcedd4afb3c_3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cedd4afb3c_3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cedd4afb3c_3_1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Use the QR code on this slide to view the video described in the title. Also, the area of partnership this video aligns too is highlighted.</a:t>
            </a:r>
            <a:endParaRPr/>
          </a:p>
        </p:txBody>
      </p:sp>
      <p:sp>
        <p:nvSpPr>
          <p:cNvPr id="363" name="Google Shape;363;gcedd4afb3c_3_1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cedd4afb3c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cedd4afb3c_2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The second spreadsheet resource is the Session 4: A Starting Point for Educator Summer Planning.</a:t>
            </a:r>
            <a:r>
              <a:rPr lang="en-US"/>
              <a:t> In the spreadsheet you will find a column providing an action item idea, a summary of the possible planning to consider this summer, and which families and partners category the planning activity best aligns too. Use this spreadsheet as a jumping off point  for conversation and planning.  Try a reflective exercise on the next slide to help facilitate conversations.</a:t>
            </a:r>
            <a:endParaRPr/>
          </a:p>
        </p:txBody>
      </p:sp>
      <p:sp>
        <p:nvSpPr>
          <p:cNvPr id="376" name="Google Shape;376;gcedd4afb3c_2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cedd4afb3c_2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cedd4afb3c_2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The third spreadsheet resource is the Session 4: Ideas for Reflective Practice (Part 1).</a:t>
            </a:r>
            <a:r>
              <a:rPr lang="en-US"/>
              <a:t> In the spreadsheet you will find a column with a link to a reflective practice article and a description of what the activity entails.</a:t>
            </a:r>
            <a:endParaRPr/>
          </a:p>
        </p:txBody>
      </p:sp>
      <p:sp>
        <p:nvSpPr>
          <p:cNvPr id="385" name="Google Shape;385;gcedd4afb3c_2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c800cfb20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c800cfb20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Insert this slide as a reflective transition or conversation starter</a:t>
            </a:r>
            <a:endParaRPr b="1"/>
          </a:p>
        </p:txBody>
      </p:sp>
      <p:sp>
        <p:nvSpPr>
          <p:cNvPr id="394" name="Google Shape;394;gc800cfb20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c800cfb20c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c800cfb20c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Insert this slide as a reflective transition or conversation starter</a:t>
            </a:r>
            <a:endParaRPr/>
          </a:p>
        </p:txBody>
      </p:sp>
      <p:sp>
        <p:nvSpPr>
          <p:cNvPr id="402" name="Google Shape;402;gc800cfb20c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c800cfb20c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c800cfb20c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Insert this slide as a reflective transition or conversation starter</a:t>
            </a:r>
            <a:endParaRPr/>
          </a:p>
        </p:txBody>
      </p:sp>
      <p:sp>
        <p:nvSpPr>
          <p:cNvPr id="410" name="Google Shape;410;gc800cfb20c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cedd4afb3c_3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gcedd4afb3c_3_1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This slide is an example of how all of these spreadsheet resources work together. </a:t>
            </a:r>
            <a:r>
              <a:rPr lang="en-US"/>
              <a:t>First, when you plan for a PD session, you could look at the Reflective Practices Spreadsheet and read some articles to get new ideas for facilitating a reflective session. In this example, I really like the idea on mapping out highs and lows.  In this example, I am pretending to be an educator, who when I mapped out the highs and lows, I realized that I really want to spend my summer planning more ways to support student well-being.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is just one of the countless scenarios that might play out as participants interact with these spreadsheets and get ready over the summer for the coming school year.</a:t>
            </a:r>
            <a:endParaRPr/>
          </a:p>
        </p:txBody>
      </p:sp>
      <p:sp>
        <p:nvSpPr>
          <p:cNvPr id="418" name="Google Shape;418;gcedd4afb3c_3_1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Provide an overview of session objectives:</a:t>
            </a:r>
            <a:endParaRPr/>
          </a:p>
          <a:p>
            <a:pPr marL="171450" lvl="0" indent="-171450" algn="l" rtl="0">
              <a:lnSpc>
                <a:spcPct val="100000"/>
              </a:lnSpc>
              <a:spcBef>
                <a:spcPts val="0"/>
              </a:spcBef>
              <a:spcAft>
                <a:spcPts val="0"/>
              </a:spcAft>
              <a:buClr>
                <a:schemeClr val="dk1"/>
              </a:buClr>
              <a:buSzPts val="1200"/>
              <a:buFont typeface="Arial"/>
              <a:buChar char="•"/>
            </a:pPr>
            <a:r>
              <a:rPr lang="en-US"/>
              <a:t>Identify attributes of positive relationships, routines, and resources with families as partners</a:t>
            </a:r>
            <a:endParaRPr/>
          </a:p>
          <a:p>
            <a:pPr marL="171450" lvl="0" indent="-171450" algn="l" rtl="0">
              <a:lnSpc>
                <a:spcPct val="100000"/>
              </a:lnSpc>
              <a:spcBef>
                <a:spcPts val="0"/>
              </a:spcBef>
              <a:spcAft>
                <a:spcPts val="0"/>
              </a:spcAft>
              <a:buClr>
                <a:schemeClr val="dk1"/>
              </a:buClr>
              <a:buSzPts val="1200"/>
              <a:buFont typeface="Arial"/>
              <a:buChar char="•"/>
            </a:pPr>
            <a:r>
              <a:rPr lang="en-US"/>
              <a:t>Celebrate successful strategies to support relationships, routines, and resources with families as partners.</a:t>
            </a:r>
            <a:endParaRPr/>
          </a:p>
          <a:p>
            <a:pPr marL="171450" lvl="0" indent="-171450" algn="l" rtl="0">
              <a:lnSpc>
                <a:spcPct val="100000"/>
              </a:lnSpc>
              <a:spcBef>
                <a:spcPts val="0"/>
              </a:spcBef>
              <a:spcAft>
                <a:spcPts val="0"/>
              </a:spcAft>
              <a:buClr>
                <a:schemeClr val="dk1"/>
              </a:buClr>
              <a:buSzPts val="1200"/>
              <a:buFont typeface="Arial"/>
              <a:buChar char="•"/>
            </a:pPr>
            <a:r>
              <a:rPr lang="en-US"/>
              <a:t>Share reflective practices to plan for growing relationships, routines, and resources with families as partners.</a:t>
            </a:r>
            <a:endParaRPr/>
          </a:p>
          <a:p>
            <a:pPr marL="0" lvl="0" indent="0" algn="l" rtl="0">
              <a:lnSpc>
                <a:spcPct val="100000"/>
              </a:lnSpc>
              <a:spcBef>
                <a:spcPts val="0"/>
              </a:spcBef>
              <a:spcAft>
                <a:spcPts val="0"/>
              </a:spcAft>
              <a:buSzPts val="1400"/>
              <a:buNone/>
            </a:pPr>
            <a:endParaRPr/>
          </a:p>
        </p:txBody>
      </p:sp>
      <p:sp>
        <p:nvSpPr>
          <p:cNvPr id="111" name="Google Shape;1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c800cfb20c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c800cfb20c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This slide is an example of how all of these spreadsheet resources work together. </a:t>
            </a:r>
            <a:r>
              <a:rPr lang="en-US"/>
              <a:t>Next, I can check out the celebration videos spreadsheet of successful strategies and the video about the free store to get students resources they need really spoke to me. I can stop there and make a plan for starting a classroom store or I can keep on searching for planning ideas and check out the Starting Point for Educator Summer Planning Spreadsheet.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is just one of the countless scenarios that might play out as participants interact with these spreadsheets and get ready over the summer for the coming school year.</a:t>
            </a:r>
            <a:endParaRPr/>
          </a:p>
        </p:txBody>
      </p:sp>
      <p:sp>
        <p:nvSpPr>
          <p:cNvPr id="428" name="Google Shape;428;gc800cfb20c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c800cfb20c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c800cfb20c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This slide is an example of how all of these spreadsheet resources work together. </a:t>
            </a:r>
            <a:r>
              <a:rPr lang="en-US"/>
              <a:t>When I look at this spreadsheet, I realize that I probably could use some more professional development about SEL and plan to sign up for a TRLE SEL session in the summer.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is just one of the countless scenarios that might play out as participants interact with these spreadsheets and get ready over the summer for the coming school year.</a:t>
            </a:r>
            <a:endParaRPr/>
          </a:p>
        </p:txBody>
      </p:sp>
      <p:sp>
        <p:nvSpPr>
          <p:cNvPr id="438" name="Google Shape;438;gc800cfb20c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wentieth Century"/>
              <a:buNone/>
            </a:pPr>
            <a:r>
              <a:rPr lang="en-US"/>
              <a:t>If you are looking for more resources related to families as partners or any of the other 5 categories of support, </a:t>
            </a:r>
            <a:r>
              <a:rPr lang="en-US" u="none"/>
              <a:t>please go to </a:t>
            </a:r>
            <a:r>
              <a:rPr lang="en-US" u="sng">
                <a:solidFill>
                  <a:schemeClr val="hlink"/>
                </a:solidFill>
                <a:hlinkClick r:id="rId3"/>
              </a:rPr>
              <a:t>https://www.eteachny.org/</a:t>
            </a:r>
            <a:r>
              <a:rPr lang="en-US" u="none"/>
              <a:t> to access </a:t>
            </a:r>
            <a:r>
              <a:rPr lang="en-US"/>
              <a:t>countless resources to support educators during the transition to remote and hybrid learning environments.</a:t>
            </a:r>
            <a:endParaRPr/>
          </a:p>
          <a:p>
            <a:pPr marL="0" lvl="0" indent="0" algn="l" rtl="0">
              <a:lnSpc>
                <a:spcPct val="100000"/>
              </a:lnSpc>
              <a:spcBef>
                <a:spcPts val="0"/>
              </a:spcBef>
              <a:spcAft>
                <a:spcPts val="0"/>
              </a:spcAft>
              <a:buSzPts val="1400"/>
              <a:buNone/>
            </a:pPr>
            <a:endParaRPr/>
          </a:p>
        </p:txBody>
      </p:sp>
      <p:sp>
        <p:nvSpPr>
          <p:cNvPr id="448" name="Google Shape;44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concludes Families as Partners: Training Session 4.  Questions?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Twentieth Century"/>
              <a:buNone/>
            </a:pPr>
            <a:r>
              <a:rPr lang="en-US"/>
              <a:t>*Consider ending using an optimistic closure from the SEL Playbook (</a:t>
            </a:r>
            <a:r>
              <a:rPr lang="en-US" u="sng">
                <a:solidFill>
                  <a:schemeClr val="hlink"/>
                </a:solidFill>
                <a:hlinkClick r:id="rId3"/>
              </a:rPr>
              <a:t>https://schoolguide.casel.org/uploads/2018/12/CASEL_SEL-3-Signature-Practices-Playbook-V3.pdf</a:t>
            </a:r>
            <a:r>
              <a:rPr lang="en-US"/>
              <a:t>).</a:t>
            </a:r>
            <a:endParaRPr/>
          </a:p>
          <a:p>
            <a:pPr marL="0" lvl="0" indent="0" algn="l" rtl="0">
              <a:lnSpc>
                <a:spcPct val="100000"/>
              </a:lnSpc>
              <a:spcBef>
                <a:spcPts val="0"/>
              </a:spcBef>
              <a:spcAft>
                <a:spcPts val="0"/>
              </a:spcAft>
              <a:buSzPts val="1400"/>
              <a:buNone/>
            </a:pPr>
            <a:endParaRPr/>
          </a:p>
        </p:txBody>
      </p:sp>
      <p:sp>
        <p:nvSpPr>
          <p:cNvPr id="458" name="Google Shape;45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For today’s training, you will need a copy of this slide deck to guide conversations.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Twentieth Century"/>
              <a:buNone/>
            </a:pPr>
            <a:r>
              <a:rPr lang="en-US"/>
              <a:t>You’ll also want to visit eTEACHNY website - </a:t>
            </a:r>
            <a:r>
              <a:rPr lang="en-US" u="sng">
                <a:solidFill>
                  <a:schemeClr val="hlink"/>
                </a:solidFill>
                <a:hlinkClick r:id="rId3"/>
              </a:rPr>
              <a:t>https://www.eteachny.org/</a:t>
            </a:r>
            <a:r>
              <a:rPr lang="en-US"/>
              <a:t>. All of the resources shared today, plus future resources and resources from the other 5 areas of focus can be found on this website. You will want it in an easy place to return to and use.</a:t>
            </a:r>
            <a:endParaRPr/>
          </a:p>
          <a:p>
            <a:pPr marL="0" marR="0" lvl="0" indent="0" algn="l" rtl="0">
              <a:lnSpc>
                <a:spcPct val="100000"/>
              </a:lnSpc>
              <a:spcBef>
                <a:spcPts val="0"/>
              </a:spcBef>
              <a:spcAft>
                <a:spcPts val="0"/>
              </a:spcAft>
              <a:buClr>
                <a:schemeClr val="dk1"/>
              </a:buClr>
              <a:buSzPts val="1200"/>
              <a:buFont typeface="Twentieth Century"/>
              <a:buNone/>
            </a:pPr>
            <a:endParaRPr/>
          </a:p>
          <a:p>
            <a:pPr marL="0" marR="0" lvl="0" indent="0" algn="l" rtl="0">
              <a:lnSpc>
                <a:spcPct val="100000"/>
              </a:lnSpc>
              <a:spcBef>
                <a:spcPts val="0"/>
              </a:spcBef>
              <a:spcAft>
                <a:spcPts val="0"/>
              </a:spcAft>
              <a:buClr>
                <a:schemeClr val="dk1"/>
              </a:buClr>
              <a:buSzPts val="1200"/>
              <a:buFont typeface="Twentieth Century"/>
              <a:buNone/>
            </a:pPr>
            <a:r>
              <a:rPr lang="en-US"/>
              <a:t>Participants will benefit from having an electronic or printed version of the Session 4 slide deck and spreadsheets.</a:t>
            </a:r>
            <a:endParaRPr/>
          </a:p>
          <a:p>
            <a:pPr marL="0" lvl="0" indent="0" algn="l" rtl="0">
              <a:lnSpc>
                <a:spcPct val="100000"/>
              </a:lnSpc>
              <a:spcBef>
                <a:spcPts val="0"/>
              </a:spcBef>
              <a:spcAft>
                <a:spcPts val="0"/>
              </a:spcAft>
              <a:buSzPts val="1400"/>
              <a:buNone/>
            </a:pPr>
            <a:endParaRPr/>
          </a:p>
        </p:txBody>
      </p:sp>
      <p:sp>
        <p:nvSpPr>
          <p:cNvPr id="119" name="Google Shape;1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wentieth Century"/>
              <a:buNone/>
            </a:pPr>
            <a:r>
              <a:rPr lang="en-US" b="1"/>
              <a:t>FOUNDATION OF PARTNERSHIP WITH FAMILIES:</a:t>
            </a:r>
            <a:br>
              <a:rPr lang="en-US" b="1"/>
            </a:br>
            <a:r>
              <a:rPr lang="en-US" b="0"/>
              <a:t>As teachers and leaders, we have always worked to develop and maintain positive experiences for students and families in our school buildings.  We build relationships to foster positive connections and establish a nurturing environment of trust. We have routines in place that provide structure and support efficient and effective learning.  Additionally, we ensure students have access to the materials, tools, and supplies needed to support active learning and skill development. Today we’ll look at how the pandemic has changed our approach - and as a result - how some of our newly adopted practices may change how we partner with families even after we return to fully in-person learning.</a:t>
            </a:r>
            <a:endParaRPr/>
          </a:p>
          <a:p>
            <a:pPr marL="0" lvl="0" indent="0" algn="l" rtl="0">
              <a:lnSpc>
                <a:spcPct val="100000"/>
              </a:lnSpc>
              <a:spcBef>
                <a:spcPts val="0"/>
              </a:spcBef>
              <a:spcAft>
                <a:spcPts val="0"/>
              </a:spcAft>
              <a:buSzPts val="1400"/>
              <a:buNone/>
            </a:pPr>
            <a:endParaRPr/>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RELATIONSHIPS: </a:t>
            </a:r>
            <a:endParaRPr/>
          </a:p>
          <a:p>
            <a:pPr marL="228600" lvl="0" indent="-228600" algn="l" rtl="0">
              <a:lnSpc>
                <a:spcPct val="100000"/>
              </a:lnSpc>
              <a:spcBef>
                <a:spcPts val="0"/>
              </a:spcBef>
              <a:spcAft>
                <a:spcPts val="0"/>
              </a:spcAft>
              <a:buClr>
                <a:schemeClr val="dk1"/>
              </a:buClr>
              <a:buSzPts val="1200"/>
              <a:buFont typeface="Twentieth Century"/>
              <a:buChar char="•"/>
            </a:pPr>
            <a:r>
              <a:rPr lang="en-US"/>
              <a:t>Communications &amp; Feedback: </a:t>
            </a:r>
            <a:r>
              <a:rPr lang="en-US" b="0"/>
              <a:t>Fostering two way communication and personalizing information for families.  </a:t>
            </a:r>
            <a:endParaRPr/>
          </a:p>
          <a:p>
            <a:pPr marL="228600" lvl="0" indent="-228600" algn="l" rtl="0">
              <a:lnSpc>
                <a:spcPct val="100000"/>
              </a:lnSpc>
              <a:spcBef>
                <a:spcPts val="0"/>
              </a:spcBef>
              <a:spcAft>
                <a:spcPts val="0"/>
              </a:spcAft>
              <a:buClr>
                <a:schemeClr val="dk1"/>
              </a:buClr>
              <a:buSzPts val="1200"/>
              <a:buFont typeface="Twentieth Century"/>
              <a:buChar char="•"/>
            </a:pPr>
            <a:r>
              <a:rPr lang="en-US"/>
              <a:t>Roles &amp; Responsibilities: </a:t>
            </a:r>
            <a:r>
              <a:rPr lang="en-US" b="0"/>
              <a:t>Identifying the team and determining how you will work together to successfully manage expectations within the partnership.  </a:t>
            </a:r>
            <a:endParaRPr/>
          </a:p>
          <a:p>
            <a:pPr marL="228600" lvl="0" indent="-228600" algn="l" rtl="0">
              <a:lnSpc>
                <a:spcPct val="100000"/>
              </a:lnSpc>
              <a:spcBef>
                <a:spcPts val="0"/>
              </a:spcBef>
              <a:spcAft>
                <a:spcPts val="0"/>
              </a:spcAft>
              <a:buClr>
                <a:schemeClr val="dk1"/>
              </a:buClr>
              <a:buSzPts val="1200"/>
              <a:buFont typeface="Twentieth Century"/>
              <a:buChar char="•"/>
            </a:pPr>
            <a:r>
              <a:rPr lang="en-US"/>
              <a:t>Well-being Structures: </a:t>
            </a:r>
            <a:r>
              <a:rPr lang="en-US" b="0"/>
              <a:t>Prioritization of physical and emotional well-being to promote balance.</a:t>
            </a:r>
            <a:endParaRPr/>
          </a:p>
          <a:p>
            <a:pPr marL="0" lvl="0" indent="0" algn="l" rtl="0">
              <a:lnSpc>
                <a:spcPct val="100000"/>
              </a:lnSpc>
              <a:spcBef>
                <a:spcPts val="0"/>
              </a:spcBef>
              <a:spcAft>
                <a:spcPts val="0"/>
              </a:spcAft>
              <a:buSzPts val="1400"/>
              <a:buNone/>
            </a:pPr>
            <a:endParaRPr/>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RESOURCES: </a:t>
            </a:r>
            <a:endParaRPr/>
          </a:p>
          <a:p>
            <a:pPr marL="228600" lvl="0" indent="-228600" algn="l" rtl="0">
              <a:lnSpc>
                <a:spcPct val="100000"/>
              </a:lnSpc>
              <a:spcBef>
                <a:spcPts val="0"/>
              </a:spcBef>
              <a:spcAft>
                <a:spcPts val="0"/>
              </a:spcAft>
              <a:buClr>
                <a:schemeClr val="dk1"/>
              </a:buClr>
              <a:buSzPts val="1200"/>
              <a:buFont typeface="Twentieth Century"/>
              <a:buChar char="•"/>
            </a:pPr>
            <a:r>
              <a:rPr lang="en-US"/>
              <a:t>Learning Environment: </a:t>
            </a:r>
            <a:r>
              <a:rPr lang="en-US" b="0"/>
              <a:t>A dedicated and organized space for learning.  </a:t>
            </a:r>
            <a:endParaRPr/>
          </a:p>
          <a:p>
            <a:pPr marL="228600" lvl="0" indent="-228600" algn="l" rtl="0">
              <a:lnSpc>
                <a:spcPct val="100000"/>
              </a:lnSpc>
              <a:spcBef>
                <a:spcPts val="0"/>
              </a:spcBef>
              <a:spcAft>
                <a:spcPts val="0"/>
              </a:spcAft>
              <a:buClr>
                <a:schemeClr val="dk1"/>
              </a:buClr>
              <a:buSzPts val="1200"/>
              <a:buFont typeface="Twentieth Century"/>
              <a:buChar char="•"/>
            </a:pPr>
            <a:r>
              <a:rPr lang="en-US"/>
              <a:t>Instructional Tools: </a:t>
            </a:r>
            <a:r>
              <a:rPr lang="en-US" b="0"/>
              <a:t>Leveraging consistent platforms and high-quality digital and print resources. </a:t>
            </a:r>
            <a:endParaRPr/>
          </a:p>
          <a:p>
            <a:pPr marL="228600" lvl="0" indent="-228600" algn="l" rtl="0">
              <a:lnSpc>
                <a:spcPct val="100000"/>
              </a:lnSpc>
              <a:spcBef>
                <a:spcPts val="0"/>
              </a:spcBef>
              <a:spcAft>
                <a:spcPts val="0"/>
              </a:spcAft>
              <a:buClr>
                <a:schemeClr val="dk1"/>
              </a:buClr>
              <a:buSzPts val="1200"/>
              <a:buFont typeface="Twentieth Century"/>
              <a:buChar char="•"/>
            </a:pPr>
            <a:r>
              <a:rPr lang="en-US"/>
              <a:t>Technology Tools: </a:t>
            </a:r>
            <a:r>
              <a:rPr lang="en-US" b="0"/>
              <a:t>Access to devices, internet and technology support for these resources.</a:t>
            </a:r>
            <a:endParaRPr/>
          </a:p>
          <a:p>
            <a:pPr marL="0" lvl="0" indent="0" algn="l" rtl="0">
              <a:lnSpc>
                <a:spcPct val="100000"/>
              </a:lnSpc>
              <a:spcBef>
                <a:spcPts val="0"/>
              </a:spcBef>
              <a:spcAft>
                <a:spcPts val="0"/>
              </a:spcAft>
              <a:buSzPts val="1400"/>
              <a:buNone/>
            </a:pPr>
            <a:endParaRPr/>
          </a:p>
        </p:txBody>
      </p:sp>
      <p:sp>
        <p:nvSpPr>
          <p:cNvPr id="156" name="Google Shape;15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ROUTINES: </a:t>
            </a:r>
            <a:endParaRPr/>
          </a:p>
          <a:p>
            <a:pPr marL="228600" lvl="0" indent="-228600" algn="l" rtl="0">
              <a:lnSpc>
                <a:spcPct val="100000"/>
              </a:lnSpc>
              <a:spcBef>
                <a:spcPts val="0"/>
              </a:spcBef>
              <a:spcAft>
                <a:spcPts val="0"/>
              </a:spcAft>
              <a:buClr>
                <a:schemeClr val="dk1"/>
              </a:buClr>
              <a:buSzPts val="1200"/>
              <a:buFont typeface="Twentieth Century"/>
              <a:buChar char="•"/>
            </a:pPr>
            <a:r>
              <a:rPr lang="en-US"/>
              <a:t>Organizational &amp; Study Skills: </a:t>
            </a:r>
            <a:r>
              <a:rPr lang="en-US" b="0"/>
              <a:t>Establishing learning routines and developing study skills.  </a:t>
            </a:r>
            <a:endParaRPr/>
          </a:p>
          <a:p>
            <a:pPr marL="228600" lvl="0" indent="-228600" algn="l" rtl="0">
              <a:lnSpc>
                <a:spcPct val="100000"/>
              </a:lnSpc>
              <a:spcBef>
                <a:spcPts val="0"/>
              </a:spcBef>
              <a:spcAft>
                <a:spcPts val="0"/>
              </a:spcAft>
              <a:buClr>
                <a:schemeClr val="dk1"/>
              </a:buClr>
              <a:buSzPts val="1200"/>
              <a:buFont typeface="Twentieth Century"/>
              <a:buChar char="•"/>
            </a:pPr>
            <a:r>
              <a:rPr lang="en-US"/>
              <a:t>Support Structures: </a:t>
            </a:r>
            <a:r>
              <a:rPr lang="en-US" b="0"/>
              <a:t>Encouraging students to seek help when needed and establish routines to support those needs. </a:t>
            </a:r>
            <a:endParaRPr/>
          </a:p>
          <a:p>
            <a:pPr marL="228600" lvl="0" indent="-228600" algn="l" rtl="0">
              <a:lnSpc>
                <a:spcPct val="100000"/>
              </a:lnSpc>
              <a:spcBef>
                <a:spcPts val="0"/>
              </a:spcBef>
              <a:spcAft>
                <a:spcPts val="0"/>
              </a:spcAft>
              <a:buClr>
                <a:schemeClr val="dk1"/>
              </a:buClr>
              <a:buSzPts val="1200"/>
              <a:buFont typeface="Twentieth Century"/>
              <a:buChar char="•"/>
            </a:pPr>
            <a:r>
              <a:rPr lang="en-US"/>
              <a:t>Attendance &amp; Engagement: </a:t>
            </a:r>
            <a:r>
              <a:rPr lang="en-US" b="0"/>
              <a:t>Fostering regular communication and flexible structures to promote student attendance and engagement.</a:t>
            </a:r>
            <a:endParaRPr/>
          </a:p>
          <a:p>
            <a:pPr marL="0" lvl="0" indent="0" algn="l" rtl="0">
              <a:lnSpc>
                <a:spcPct val="100000"/>
              </a:lnSpc>
              <a:spcBef>
                <a:spcPts val="0"/>
              </a:spcBef>
              <a:spcAft>
                <a:spcPts val="0"/>
              </a:spcAft>
              <a:buSzPts val="1400"/>
              <a:buNone/>
            </a:pPr>
            <a:endParaRPr/>
          </a:p>
        </p:txBody>
      </p:sp>
      <p:sp>
        <p:nvSpPr>
          <p:cNvPr id="174" name="Google Shape;17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COVID HAS IMPACTED FAMILIES, EDUCATORS, AND LEADERS:</a:t>
            </a:r>
            <a:endParaRPr/>
          </a:p>
          <a:p>
            <a:pPr marL="228600" lvl="0" indent="-228600" algn="l" rtl="0">
              <a:lnSpc>
                <a:spcPct val="100000"/>
              </a:lnSpc>
              <a:spcBef>
                <a:spcPts val="0"/>
              </a:spcBef>
              <a:spcAft>
                <a:spcPts val="0"/>
              </a:spcAft>
              <a:buClr>
                <a:schemeClr val="dk1"/>
              </a:buClr>
              <a:buSzPts val="1200"/>
              <a:buFont typeface="Twentieth Century"/>
              <a:buChar char="•"/>
            </a:pPr>
            <a:r>
              <a:rPr lang="en-US" b="1"/>
              <a:t>FAMILIES: </a:t>
            </a:r>
            <a:r>
              <a:rPr lang="en-US"/>
              <a:t>Parents, siblings, grandparents, daycare providers, and other partners are supporting learners while continuing to attend to other responsibilities. (i.e. balancing work, family needs, caring for multiple students at once, etc.)</a:t>
            </a:r>
            <a:endParaRPr/>
          </a:p>
          <a:p>
            <a:pPr marL="228600" lvl="0" indent="-228600" algn="l" rtl="0">
              <a:lnSpc>
                <a:spcPct val="100000"/>
              </a:lnSpc>
              <a:spcBef>
                <a:spcPts val="0"/>
              </a:spcBef>
              <a:spcAft>
                <a:spcPts val="0"/>
              </a:spcAft>
              <a:buClr>
                <a:schemeClr val="dk1"/>
              </a:buClr>
              <a:buSzPts val="1200"/>
              <a:buFont typeface="Twentieth Century"/>
              <a:buChar char="•"/>
            </a:pPr>
            <a:r>
              <a:rPr lang="en-US" b="1"/>
              <a:t>EDUCATORS:</a:t>
            </a:r>
            <a:r>
              <a:rPr lang="en-US"/>
              <a:t> Educators are developing relationships in new ways; adjusting routines and leveraging a variety of new resources to support the family and student learning partnerships.  </a:t>
            </a:r>
            <a:endParaRPr/>
          </a:p>
          <a:p>
            <a:pPr marL="228600" lvl="0" indent="-228600" algn="l" rtl="0">
              <a:lnSpc>
                <a:spcPct val="100000"/>
              </a:lnSpc>
              <a:spcBef>
                <a:spcPts val="0"/>
              </a:spcBef>
              <a:spcAft>
                <a:spcPts val="0"/>
              </a:spcAft>
              <a:buClr>
                <a:schemeClr val="dk1"/>
              </a:buClr>
              <a:buSzPts val="1200"/>
              <a:buFont typeface="Twentieth Century"/>
              <a:buChar char="•"/>
            </a:pPr>
            <a:r>
              <a:rPr lang="en-US" b="1"/>
              <a:t>LEADERS:</a:t>
            </a:r>
            <a:r>
              <a:rPr lang="en-US"/>
              <a:t> Educational leaders are transitioning traditional effective partnering practices and adjusting plans based on feedback from educators and families.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*After setting the scene, you might consider a share out activity or even a brain break if you notice participants are wearing out.  Checkout the engaging strategies and brain break ideas in the SEL Playbook from CASEL (</a:t>
            </a:r>
            <a:r>
              <a:rPr lang="en-US" u="sng">
                <a:solidFill>
                  <a:schemeClr val="hlink"/>
                </a:solidFill>
                <a:hlinkClick r:id="rId3"/>
              </a:rPr>
              <a:t>https://schoolguide.casel.org/uploads/2018/12/CASEL_SEL-3-Signature-Practices-Playbook-V3.pdf</a:t>
            </a:r>
            <a:r>
              <a:rPr lang="en-US"/>
              <a:t>)</a:t>
            </a:r>
            <a:endParaRPr/>
          </a:p>
        </p:txBody>
      </p:sp>
      <p:sp>
        <p:nvSpPr>
          <p:cNvPr id="191" name="Google Shape;19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Slide-Green">
  <p:cSld name="1_TitleSlide-Green">
    <p:bg>
      <p:bgPr>
        <a:solidFill>
          <a:srgbClr val="4EA849"/>
        </a:solidFill>
        <a:effectLst/>
      </p:bgPr>
    </p:bg>
    <p:spTree>
      <p:nvGrpSpPr>
        <p:cNvPr id="1" name="Shape 13"/>
        <p:cNvGrpSpPr/>
        <p:nvPr/>
      </p:nvGrpSpPr>
      <p:grpSpPr>
        <a:xfrm>
          <a:off x="0" y="0"/>
          <a:ext cx="0" cy="0"/>
          <a:chOff x="0" y="0"/>
          <a:chExt cx="0" cy="0"/>
        </a:xfrm>
      </p:grpSpPr>
      <p:pic>
        <p:nvPicPr>
          <p:cNvPr id="14" name="Google Shape;14;p27"/>
          <p:cNvPicPr preferRelativeResize="0"/>
          <p:nvPr/>
        </p:nvPicPr>
        <p:blipFill rotWithShape="1">
          <a:blip r:embed="rId2">
            <a:alphaModFix/>
          </a:blip>
          <a:srcRect/>
          <a:stretch/>
        </p:blipFill>
        <p:spPr>
          <a:xfrm>
            <a:off x="0" y="539750"/>
            <a:ext cx="12192000" cy="2273300"/>
          </a:xfrm>
          <a:prstGeom prst="rect">
            <a:avLst/>
          </a:prstGeom>
          <a:noFill/>
          <a:ln>
            <a:noFill/>
          </a:ln>
          <a:effectLst>
            <a:outerShdw blurRad="50800" dist="38100" dir="2700000" algn="tl" rotWithShape="0">
              <a:srgbClr val="000000">
                <a:alpha val="40000"/>
              </a:srgbClr>
            </a:outerShdw>
          </a:effectLst>
        </p:spPr>
      </p:pic>
      <p:pic>
        <p:nvPicPr>
          <p:cNvPr id="15" name="Google Shape;15;p27" descr="eTeachNY logo"/>
          <p:cNvPicPr preferRelativeResize="0"/>
          <p:nvPr/>
        </p:nvPicPr>
        <p:blipFill rotWithShape="1">
          <a:blip r:embed="rId3">
            <a:alphaModFix/>
          </a:blip>
          <a:srcRect/>
          <a:stretch/>
        </p:blipFill>
        <p:spPr>
          <a:xfrm>
            <a:off x="2493380" y="773685"/>
            <a:ext cx="5190903" cy="1734819"/>
          </a:xfrm>
          <a:prstGeom prst="rect">
            <a:avLst/>
          </a:prstGeom>
          <a:noFill/>
          <a:ln>
            <a:noFill/>
          </a:ln>
        </p:spPr>
      </p:pic>
      <p:sp>
        <p:nvSpPr>
          <p:cNvPr id="16" name="Google Shape;16;p27"/>
          <p:cNvSpPr txBox="1">
            <a:spLocks noGrp="1"/>
          </p:cNvSpPr>
          <p:nvPr>
            <p:ph type="ctrTitle"/>
          </p:nvPr>
        </p:nvSpPr>
        <p:spPr>
          <a:xfrm>
            <a:off x="2493380" y="3052477"/>
            <a:ext cx="7336420" cy="2281523"/>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5400"/>
              <a:buFont typeface="Arial"/>
              <a:buNone/>
              <a:defRPr sz="5400" b="1" i="0"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body" idx="1"/>
          </p:nvPr>
        </p:nvSpPr>
        <p:spPr>
          <a:xfrm>
            <a:off x="2493963" y="5730766"/>
            <a:ext cx="7335837"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chemeClr val="dk1"/>
                </a:solidFill>
              </a:defRPr>
            </a:lvl1pPr>
            <a:lvl2pPr marL="914400" lvl="1" indent="-228600" algn="l">
              <a:lnSpc>
                <a:spcPct val="100000"/>
              </a:lnSpc>
              <a:spcBef>
                <a:spcPts val="600"/>
              </a:spcBef>
              <a:spcAft>
                <a:spcPts val="0"/>
              </a:spcAft>
              <a:buSzPts val="2400"/>
              <a:buNone/>
              <a:defRPr>
                <a:solidFill>
                  <a:schemeClr val="lt1"/>
                </a:solidFill>
              </a:defRPr>
            </a:lvl2pPr>
            <a:lvl3pPr marL="1371600" lvl="2" indent="-228600" algn="l">
              <a:lnSpc>
                <a:spcPct val="100000"/>
              </a:lnSpc>
              <a:spcBef>
                <a:spcPts val="600"/>
              </a:spcBef>
              <a:spcAft>
                <a:spcPts val="0"/>
              </a:spcAft>
              <a:buSzPts val="2000"/>
              <a:buNone/>
              <a:defRPr>
                <a:solidFill>
                  <a:schemeClr val="lt1"/>
                </a:solidFill>
              </a:defRPr>
            </a:lvl3pPr>
            <a:lvl4pPr marL="1828800" lvl="3" indent="-228600" algn="l">
              <a:lnSpc>
                <a:spcPct val="100000"/>
              </a:lnSpc>
              <a:spcBef>
                <a:spcPts val="600"/>
              </a:spcBef>
              <a:spcAft>
                <a:spcPts val="0"/>
              </a:spcAft>
              <a:buSzPts val="1600"/>
              <a:buNone/>
              <a:defRPr>
                <a:solidFill>
                  <a:schemeClr val="lt1"/>
                </a:solidFill>
              </a:defRPr>
            </a:lvl4pPr>
            <a:lvl5pPr marL="2286000" lvl="4" indent="-228600" algn="l">
              <a:lnSpc>
                <a:spcPct val="100000"/>
              </a:lnSpc>
              <a:spcBef>
                <a:spcPts val="600"/>
              </a:spcBef>
              <a:spcAft>
                <a:spcPts val="0"/>
              </a:spcAft>
              <a:buSzPts val="1400"/>
              <a:buNone/>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Inside_FeaturedContent">
  <p:cSld name="1_Inside_FeaturedContent">
    <p:bg>
      <p:bgPr>
        <a:solidFill>
          <a:schemeClr val="dk2"/>
        </a:solidFill>
        <a:effectLst/>
      </p:bgPr>
    </p:bg>
    <p:spTree>
      <p:nvGrpSpPr>
        <p:cNvPr id="1" name="Shape 79"/>
        <p:cNvGrpSpPr/>
        <p:nvPr/>
      </p:nvGrpSpPr>
      <p:grpSpPr>
        <a:xfrm>
          <a:off x="0" y="0"/>
          <a:ext cx="0" cy="0"/>
          <a:chOff x="0" y="0"/>
          <a:chExt cx="0" cy="0"/>
        </a:xfrm>
      </p:grpSpPr>
      <p:sp>
        <p:nvSpPr>
          <p:cNvPr id="80" name="Google Shape;80;p36"/>
          <p:cNvSpPr/>
          <p:nvPr/>
        </p:nvSpPr>
        <p:spPr>
          <a:xfrm>
            <a:off x="533398" y="-1"/>
            <a:ext cx="5562601" cy="6324599"/>
          </a:xfrm>
          <a:prstGeom prst="rect">
            <a:avLst/>
          </a:prstGeom>
          <a:solidFill>
            <a:schemeClr val="lt2"/>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EA848"/>
              </a:solidFill>
              <a:highlight>
                <a:srgbClr val="4EA848"/>
              </a:highlight>
              <a:latin typeface="Arial"/>
              <a:ea typeface="Arial"/>
              <a:cs typeface="Arial"/>
              <a:sym typeface="Arial"/>
            </a:endParaRPr>
          </a:p>
        </p:txBody>
      </p:sp>
      <p:sp>
        <p:nvSpPr>
          <p:cNvPr id="81" name="Google Shape;81;p36"/>
          <p:cNvSpPr txBox="1">
            <a:spLocks noGrp="1"/>
          </p:cNvSpPr>
          <p:nvPr>
            <p:ph type="title"/>
          </p:nvPr>
        </p:nvSpPr>
        <p:spPr>
          <a:xfrm>
            <a:off x="990601" y="1143000"/>
            <a:ext cx="4648200" cy="32004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40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2" name="Google Shape;82;p36"/>
          <p:cNvPicPr preferRelativeResize="0"/>
          <p:nvPr/>
        </p:nvPicPr>
        <p:blipFill rotWithShape="1">
          <a:blip r:embed="rId2">
            <a:alphaModFix/>
          </a:blip>
          <a:srcRect/>
          <a:stretch/>
        </p:blipFill>
        <p:spPr>
          <a:xfrm>
            <a:off x="1" y="0"/>
            <a:ext cx="5867400" cy="530352"/>
          </a:xfrm>
          <a:prstGeom prst="rect">
            <a:avLst/>
          </a:prstGeom>
          <a:noFill/>
          <a:ln>
            <a:noFill/>
          </a:ln>
          <a:effectLst>
            <a:outerShdw blurRad="50800" dist="38100" dir="2700000" algn="tl" rotWithShape="0">
              <a:srgbClr val="000000">
                <a:alpha val="40000"/>
              </a:srgbClr>
            </a:outerShdw>
          </a:effectLst>
        </p:spPr>
      </p:pic>
      <p:sp>
        <p:nvSpPr>
          <p:cNvPr id="83" name="Google Shape;83;p36"/>
          <p:cNvSpPr txBox="1">
            <a:spLocks noGrp="1"/>
          </p:cNvSpPr>
          <p:nvPr>
            <p:ph type="body" idx="1"/>
          </p:nvPr>
        </p:nvSpPr>
        <p:spPr>
          <a:xfrm>
            <a:off x="990601" y="4463605"/>
            <a:ext cx="4648200" cy="861774"/>
          </a:xfrm>
          <a:prstGeom prst="rect">
            <a:avLst/>
          </a:prstGeom>
          <a:noFill/>
          <a:ln>
            <a:noFill/>
          </a:ln>
        </p:spPr>
        <p:txBody>
          <a:bodyPr spcFirstLastPara="1" wrap="square" lIns="0" tIns="0" rIns="0" bIns="0" anchor="t" anchorCtr="0">
            <a:spAutoFit/>
          </a:bodyPr>
          <a:lstStyle>
            <a:lvl1pPr marL="457200" lvl="0" indent="-228600" algn="ctr">
              <a:lnSpc>
                <a:spcPct val="100000"/>
              </a:lnSpc>
              <a:spcBef>
                <a:spcPts val="600"/>
              </a:spcBef>
              <a:spcAft>
                <a:spcPts val="0"/>
              </a:spcAft>
              <a:buSzPts val="2800"/>
              <a:buNone/>
              <a:defRPr sz="2800">
                <a:solidFill>
                  <a:schemeClr val="dk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6"/>
          <p:cNvSpPr txBox="1">
            <a:spLocks noGrp="1"/>
          </p:cNvSpPr>
          <p:nvPr>
            <p:ph type="body" idx="2"/>
          </p:nvPr>
        </p:nvSpPr>
        <p:spPr>
          <a:xfrm>
            <a:off x="6324600" y="1143000"/>
            <a:ext cx="5334000" cy="45720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5" name="Google Shape;85;p36"/>
          <p:cNvSpPr txBox="1">
            <a:spLocks noGrp="1"/>
          </p:cNvSpPr>
          <p:nvPr>
            <p:ph type="body" idx="3"/>
          </p:nvPr>
        </p:nvSpPr>
        <p:spPr>
          <a:xfrm>
            <a:off x="6324600" y="5797826"/>
            <a:ext cx="53340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90CD8D"/>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6"/>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side_LargeQuote">
  <p:cSld name="Inside_LargeQuote">
    <p:bg>
      <p:bgPr>
        <a:solidFill>
          <a:schemeClr val="dk2"/>
        </a:solidFill>
        <a:effectLst/>
      </p:bgPr>
    </p:bg>
    <p:spTree>
      <p:nvGrpSpPr>
        <p:cNvPr id="1" name="Shape 87"/>
        <p:cNvGrpSpPr/>
        <p:nvPr/>
      </p:nvGrpSpPr>
      <p:grpSpPr>
        <a:xfrm>
          <a:off x="0" y="0"/>
          <a:ext cx="0" cy="0"/>
          <a:chOff x="0" y="0"/>
          <a:chExt cx="0" cy="0"/>
        </a:xfrm>
      </p:grpSpPr>
      <p:pic>
        <p:nvPicPr>
          <p:cNvPr id="88" name="Google Shape;88;p37"/>
          <p:cNvPicPr preferRelativeResize="0"/>
          <p:nvPr/>
        </p:nvPicPr>
        <p:blipFill rotWithShape="1">
          <a:blip r:embed="rId2">
            <a:alphaModFix/>
          </a:blip>
          <a:srcRect/>
          <a:stretch/>
        </p:blipFill>
        <p:spPr>
          <a:xfrm>
            <a:off x="0" y="539750"/>
            <a:ext cx="11760200" cy="5778500"/>
          </a:xfrm>
          <a:prstGeom prst="rect">
            <a:avLst/>
          </a:prstGeom>
          <a:noFill/>
          <a:ln>
            <a:noFill/>
          </a:ln>
          <a:effectLst>
            <a:outerShdw blurRad="50800" dist="38100" dir="2700000" algn="tl" rotWithShape="0">
              <a:srgbClr val="000000">
                <a:alpha val="40000"/>
              </a:srgbClr>
            </a:outerShdw>
          </a:effectLst>
        </p:spPr>
      </p:pic>
      <p:sp>
        <p:nvSpPr>
          <p:cNvPr id="89" name="Google Shape;89;p37"/>
          <p:cNvSpPr txBox="1">
            <a:spLocks noGrp="1"/>
          </p:cNvSpPr>
          <p:nvPr>
            <p:ph type="title"/>
          </p:nvPr>
        </p:nvSpPr>
        <p:spPr>
          <a:xfrm>
            <a:off x="990600" y="1676400"/>
            <a:ext cx="8001000" cy="2857873"/>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1" name="Google Shape;91;p37"/>
          <p:cNvSpPr txBox="1">
            <a:spLocks noGrp="1"/>
          </p:cNvSpPr>
          <p:nvPr>
            <p:ph type="body" idx="1"/>
          </p:nvPr>
        </p:nvSpPr>
        <p:spPr>
          <a:xfrm>
            <a:off x="990600" y="4693024"/>
            <a:ext cx="8001000" cy="5334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chemeClr val="lt1"/>
              </a:buClr>
              <a:buSzPts val="2800"/>
              <a:buNone/>
              <a:defRPr>
                <a:solidFill>
                  <a:schemeClr val="lt1"/>
                </a:solidFill>
              </a:defRPr>
            </a:lvl1pPr>
            <a:lvl2pPr marL="914400" lvl="1" indent="-228600" algn="l">
              <a:lnSpc>
                <a:spcPct val="100000"/>
              </a:lnSpc>
              <a:spcBef>
                <a:spcPts val="600"/>
              </a:spcBef>
              <a:spcAft>
                <a:spcPts val="0"/>
              </a:spcAft>
              <a:buClr>
                <a:schemeClr val="dk1"/>
              </a:buClr>
              <a:buSzPts val="2400"/>
              <a:buNone/>
              <a:defRPr>
                <a:solidFill>
                  <a:schemeClr val="dk1"/>
                </a:solidFill>
              </a:defRPr>
            </a:lvl2pPr>
            <a:lvl3pPr marL="1371600" lvl="2" indent="-228600" algn="l">
              <a:lnSpc>
                <a:spcPct val="100000"/>
              </a:lnSpc>
              <a:spcBef>
                <a:spcPts val="600"/>
              </a:spcBef>
              <a:spcAft>
                <a:spcPts val="0"/>
              </a:spcAft>
              <a:buClr>
                <a:schemeClr val="dk1"/>
              </a:buClr>
              <a:buSzPts val="2000"/>
              <a:buNone/>
              <a:defRPr>
                <a:solidFill>
                  <a:schemeClr val="dk1"/>
                </a:solidFill>
              </a:defRPr>
            </a:lvl3pPr>
            <a:lvl4pPr marL="1828800" lvl="3" indent="-228600" algn="l">
              <a:lnSpc>
                <a:spcPct val="100000"/>
              </a:lnSpc>
              <a:spcBef>
                <a:spcPts val="600"/>
              </a:spcBef>
              <a:spcAft>
                <a:spcPts val="0"/>
              </a:spcAft>
              <a:buClr>
                <a:schemeClr val="dk1"/>
              </a:buClr>
              <a:buSzPts val="1600"/>
              <a:buNone/>
              <a:defRPr>
                <a:solidFill>
                  <a:schemeClr val="dk1"/>
                </a:solidFill>
              </a:defRPr>
            </a:lvl4pPr>
            <a:lvl5pPr marL="2286000" lvl="4" indent="-228600" algn="l">
              <a:lnSpc>
                <a:spcPct val="100000"/>
              </a:lnSpc>
              <a:spcBef>
                <a:spcPts val="600"/>
              </a:spcBef>
              <a:spcAft>
                <a:spcPts val="0"/>
              </a:spcAft>
              <a:buClr>
                <a:schemeClr val="dk1"/>
              </a:buClr>
              <a:buSzPts val="1400"/>
              <a:buNone/>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Divider_blue">
  <p:cSld name="SectionDivider_blue">
    <p:bg>
      <p:bgPr>
        <a:solidFill>
          <a:schemeClr val="lt2"/>
        </a:solidFill>
        <a:effectLst/>
      </p:bgPr>
    </p:bg>
    <p:spTree>
      <p:nvGrpSpPr>
        <p:cNvPr id="1" name="Shape 18"/>
        <p:cNvGrpSpPr/>
        <p:nvPr/>
      </p:nvGrpSpPr>
      <p:grpSpPr>
        <a:xfrm>
          <a:off x="0" y="0"/>
          <a:ext cx="0" cy="0"/>
          <a:chOff x="0" y="0"/>
          <a:chExt cx="0" cy="0"/>
        </a:xfrm>
      </p:grpSpPr>
      <p:pic>
        <p:nvPicPr>
          <p:cNvPr id="19" name="Google Shape;19;p28"/>
          <p:cNvPicPr preferRelativeResize="0"/>
          <p:nvPr/>
        </p:nvPicPr>
        <p:blipFill rotWithShape="1">
          <a:blip r:embed="rId2">
            <a:alphaModFix/>
          </a:blip>
          <a:srcRect/>
          <a:stretch/>
        </p:blipFill>
        <p:spPr>
          <a:xfrm>
            <a:off x="0" y="539750"/>
            <a:ext cx="11760200" cy="5778500"/>
          </a:xfrm>
          <a:prstGeom prst="rect">
            <a:avLst/>
          </a:prstGeom>
          <a:noFill/>
          <a:ln>
            <a:noFill/>
          </a:ln>
          <a:effectLst>
            <a:outerShdw blurRad="50800" dist="38100" dir="2700000" algn="tl" rotWithShape="0">
              <a:srgbClr val="000000">
                <a:alpha val="40000"/>
              </a:srgbClr>
            </a:outerShdw>
          </a:effectLst>
        </p:spPr>
      </p:pic>
      <p:sp>
        <p:nvSpPr>
          <p:cNvPr id="20" name="Google Shape;20;p28"/>
          <p:cNvSpPr txBox="1">
            <a:spLocks noGrp="1"/>
          </p:cNvSpPr>
          <p:nvPr>
            <p:ph type="title"/>
          </p:nvPr>
        </p:nvSpPr>
        <p:spPr>
          <a:xfrm>
            <a:off x="990600" y="2527852"/>
            <a:ext cx="8001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22" name="Google Shape;22;p28" descr="eTeachNY logo"/>
          <p:cNvPicPr preferRelativeResize="0"/>
          <p:nvPr/>
        </p:nvPicPr>
        <p:blipFill rotWithShape="1">
          <a:blip r:embed="rId3">
            <a:alphaModFix/>
          </a:blip>
          <a:srcRect/>
          <a:stretch/>
        </p:blipFill>
        <p:spPr>
          <a:xfrm>
            <a:off x="990600" y="762000"/>
            <a:ext cx="3764764" cy="1258198"/>
          </a:xfrm>
          <a:prstGeom prst="rect">
            <a:avLst/>
          </a:prstGeom>
          <a:noFill/>
          <a:ln>
            <a:noFill/>
          </a:ln>
        </p:spPr>
      </p:pic>
      <p:sp>
        <p:nvSpPr>
          <p:cNvPr id="23" name="Google Shape;23;p28"/>
          <p:cNvSpPr txBox="1">
            <a:spLocks noGrp="1"/>
          </p:cNvSpPr>
          <p:nvPr>
            <p:ph type="body" idx="1"/>
          </p:nvPr>
        </p:nvSpPr>
        <p:spPr>
          <a:xfrm>
            <a:off x="990600" y="3429000"/>
            <a:ext cx="8001000" cy="2286000"/>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side-1column">
  <p:cSld name="Inside-1column">
    <p:bg>
      <p:bgPr>
        <a:solidFill>
          <a:srgbClr val="F2FBFF"/>
        </a:solidFill>
        <a:effectLst/>
      </p:bgPr>
    </p:bg>
    <p:spTree>
      <p:nvGrpSpPr>
        <p:cNvPr id="1" name="Shape 24"/>
        <p:cNvGrpSpPr/>
        <p:nvPr/>
      </p:nvGrpSpPr>
      <p:grpSpPr>
        <a:xfrm>
          <a:off x="0" y="0"/>
          <a:ext cx="0" cy="0"/>
          <a:chOff x="0" y="0"/>
          <a:chExt cx="0" cy="0"/>
        </a:xfrm>
      </p:grpSpPr>
      <p:sp>
        <p:nvSpPr>
          <p:cNvPr id="25" name="Google Shape;25;p29"/>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9"/>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EA848"/>
              </a:solidFill>
              <a:highlight>
                <a:srgbClr val="4EA848"/>
              </a:highlight>
              <a:latin typeface="Arial"/>
              <a:ea typeface="Arial"/>
              <a:cs typeface="Arial"/>
              <a:sym typeface="Arial"/>
            </a:endParaRPr>
          </a:p>
        </p:txBody>
      </p:sp>
      <p:pic>
        <p:nvPicPr>
          <p:cNvPr id="27" name="Google Shape;27;p29"/>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28" name="Google Shape;28;p29"/>
          <p:cNvSpPr txBox="1">
            <a:spLocks noGrp="1"/>
          </p:cNvSpPr>
          <p:nvPr>
            <p:ph type="body" idx="1"/>
          </p:nvPr>
        </p:nvSpPr>
        <p:spPr>
          <a:xfrm>
            <a:off x="533400" y="1676400"/>
            <a:ext cx="11125200" cy="49244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3200"/>
              <a:buNone/>
              <a:defRPr sz="3200">
                <a:solidFill>
                  <a:schemeClr val="accent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 name="Google Shape;29;p29"/>
          <p:cNvSpPr txBox="1">
            <a:spLocks noGrp="1"/>
          </p:cNvSpPr>
          <p:nvPr>
            <p:ph type="body" idx="2"/>
          </p:nvPr>
        </p:nvSpPr>
        <p:spPr>
          <a:xfrm>
            <a:off x="533400" y="2514600"/>
            <a:ext cx="5334000" cy="3200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29"/>
          <p:cNvSpPr>
            <a:spLocks noGrp="1"/>
          </p:cNvSpPr>
          <p:nvPr>
            <p:ph type="pic" idx="3"/>
          </p:nvPr>
        </p:nvSpPr>
        <p:spPr>
          <a:xfrm>
            <a:off x="6324600" y="2514600"/>
            <a:ext cx="5334000" cy="3200400"/>
          </a:xfrm>
          <a:prstGeom prst="rect">
            <a:avLst/>
          </a:prstGeom>
          <a:noFill/>
          <a:ln>
            <a:noFill/>
          </a:ln>
        </p:spPr>
        <p:txBody>
          <a:bodyPr spcFirstLastPara="1" wrap="square" lIns="45700" tIns="45700" rIns="45700" bIns="45700" anchor="t" anchorCtr="0">
            <a:normAutofit/>
          </a:bodyPr>
          <a:lstStyle>
            <a:lvl1pPr marR="0" lvl="0" algn="l" rtl="0">
              <a:lnSpc>
                <a:spcPct val="100000"/>
              </a:lnSpc>
              <a:spcBef>
                <a:spcPts val="600"/>
              </a:spcBef>
              <a:spcAft>
                <a:spcPts val="0"/>
              </a:spcAft>
              <a:buClr>
                <a:srgbClr val="3A7E36"/>
              </a:buClr>
              <a:buSzPts val="2800"/>
              <a:buFont typeface="Noto Sans Symbols"/>
              <a:buNone/>
              <a:defRPr sz="2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3A7E36"/>
              </a:buClr>
              <a:buSzPts val="20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31" name="Google Shape;31;p29"/>
          <p:cNvSpPr txBox="1">
            <a:spLocks noGrp="1"/>
          </p:cNvSpPr>
          <p:nvPr>
            <p:ph type="body" idx="4"/>
          </p:nvPr>
        </p:nvSpPr>
        <p:spPr>
          <a:xfrm>
            <a:off x="533400" y="5791200"/>
            <a:ext cx="111252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1A5A8A"/>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 name="Google Shape;32;p29"/>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Inside-3column">
  <p:cSld name="1_Inside-3column">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EA848"/>
              </a:solidFill>
              <a:highlight>
                <a:srgbClr val="4EA848"/>
              </a:highlight>
              <a:latin typeface="Arial"/>
              <a:ea typeface="Arial"/>
              <a:cs typeface="Arial"/>
              <a:sym typeface="Arial"/>
            </a:endParaRPr>
          </a:p>
        </p:txBody>
      </p:sp>
      <p:pic>
        <p:nvPicPr>
          <p:cNvPr id="36" name="Google Shape;36;p30"/>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37" name="Google Shape;37;p30"/>
          <p:cNvSpPr txBox="1">
            <a:spLocks noGrp="1"/>
          </p:cNvSpPr>
          <p:nvPr>
            <p:ph type="body" idx="1"/>
          </p:nvPr>
        </p:nvSpPr>
        <p:spPr>
          <a:xfrm>
            <a:off x="533400" y="1676400"/>
            <a:ext cx="3657600" cy="914400"/>
          </a:xfrm>
          <a:prstGeom prst="rect">
            <a:avLst/>
          </a:prstGeom>
          <a:solidFill>
            <a:schemeClr val="dk2"/>
          </a:solidFill>
          <a:ln>
            <a:noFill/>
          </a:ln>
        </p:spPr>
        <p:txBody>
          <a:bodyPr spcFirstLastPara="1" wrap="square" lIns="91425" tIns="91425" rIns="91425" bIns="91425" anchor="t" anchorCtr="0">
            <a:spAutoFit/>
          </a:bodyPr>
          <a:lstStyle>
            <a:lvl1pPr marL="457200" lvl="0" indent="-228600" algn="l">
              <a:lnSpc>
                <a:spcPct val="100000"/>
              </a:lnSpc>
              <a:spcBef>
                <a:spcPts val="600"/>
              </a:spcBef>
              <a:spcAft>
                <a:spcPts val="0"/>
              </a:spcAft>
              <a:buSzPts val="2400"/>
              <a:buNone/>
              <a:defRPr sz="2400">
                <a:solidFill>
                  <a:schemeClr val="lt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30"/>
          <p:cNvSpPr txBox="1">
            <a:spLocks noGrp="1"/>
          </p:cNvSpPr>
          <p:nvPr>
            <p:ph type="body" idx="2"/>
          </p:nvPr>
        </p:nvSpPr>
        <p:spPr>
          <a:xfrm>
            <a:off x="533400" y="2667000"/>
            <a:ext cx="3657600" cy="30480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3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0"/>
          <p:cNvSpPr txBox="1">
            <a:spLocks noGrp="1"/>
          </p:cNvSpPr>
          <p:nvPr>
            <p:ph type="body" idx="3"/>
          </p:nvPr>
        </p:nvSpPr>
        <p:spPr>
          <a:xfrm>
            <a:off x="4267200" y="1676400"/>
            <a:ext cx="3657600" cy="923330"/>
          </a:xfrm>
          <a:prstGeom prst="rect">
            <a:avLst/>
          </a:prstGeom>
          <a:solidFill>
            <a:srgbClr val="3A7E36"/>
          </a:solidFill>
          <a:ln>
            <a:noFill/>
          </a:ln>
        </p:spPr>
        <p:txBody>
          <a:bodyPr spcFirstLastPara="1" wrap="square" lIns="91425" tIns="91425" rIns="91425" bIns="91425" anchor="t" anchorCtr="0">
            <a:spAutoFit/>
          </a:bodyPr>
          <a:lstStyle>
            <a:lvl1pPr marL="457200" lvl="0" indent="-228600" algn="l">
              <a:lnSpc>
                <a:spcPct val="100000"/>
              </a:lnSpc>
              <a:spcBef>
                <a:spcPts val="600"/>
              </a:spcBef>
              <a:spcAft>
                <a:spcPts val="0"/>
              </a:spcAft>
              <a:buSzPts val="2400"/>
              <a:buNone/>
              <a:defRPr sz="2400">
                <a:solidFill>
                  <a:schemeClr val="lt1"/>
                </a:solidFill>
                <a:latin typeface="Arial"/>
                <a:ea typeface="Arial"/>
                <a:cs typeface="Arial"/>
                <a:sym typeface="Aria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30"/>
          <p:cNvSpPr txBox="1">
            <a:spLocks noGrp="1"/>
          </p:cNvSpPr>
          <p:nvPr>
            <p:ph type="body" idx="4"/>
          </p:nvPr>
        </p:nvSpPr>
        <p:spPr>
          <a:xfrm>
            <a:off x="4267200" y="2667000"/>
            <a:ext cx="3657600" cy="30480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 name="Google Shape;42;p30"/>
          <p:cNvSpPr txBox="1">
            <a:spLocks noGrp="1"/>
          </p:cNvSpPr>
          <p:nvPr>
            <p:ph type="body" idx="5"/>
          </p:nvPr>
        </p:nvSpPr>
        <p:spPr>
          <a:xfrm>
            <a:off x="8001000" y="1676400"/>
            <a:ext cx="3657600" cy="923330"/>
          </a:xfrm>
          <a:prstGeom prst="rect">
            <a:avLst/>
          </a:prstGeom>
          <a:solidFill>
            <a:srgbClr val="1A5A8A"/>
          </a:solidFill>
          <a:ln>
            <a:noFill/>
          </a:ln>
        </p:spPr>
        <p:txBody>
          <a:bodyPr spcFirstLastPara="1" wrap="square" lIns="91425" tIns="91425" rIns="91425" bIns="91425" anchor="t" anchorCtr="0">
            <a:spAutoFit/>
          </a:bodyPr>
          <a:lstStyle>
            <a:lvl1pPr marL="457200" lvl="0" indent="-381000" algn="l">
              <a:lnSpc>
                <a:spcPct val="100000"/>
              </a:lnSpc>
              <a:spcBef>
                <a:spcPts val="600"/>
              </a:spcBef>
              <a:spcAft>
                <a:spcPts val="0"/>
              </a:spcAft>
              <a:buSzPts val="2400"/>
              <a:buChar char="▪"/>
              <a:defRPr sz="2400">
                <a:solidFill>
                  <a:schemeClr val="lt1"/>
                </a:solidFill>
                <a:latin typeface="Arial"/>
                <a:ea typeface="Arial"/>
                <a:cs typeface="Arial"/>
                <a:sym typeface="Arial"/>
              </a:defRPr>
            </a:lvl1pPr>
            <a:lvl2pPr marL="914400" lvl="1" indent="-381000" algn="l">
              <a:lnSpc>
                <a:spcPct val="100000"/>
              </a:lnSpc>
              <a:spcBef>
                <a:spcPts val="600"/>
              </a:spcBef>
              <a:spcAft>
                <a:spcPts val="0"/>
              </a:spcAft>
              <a:buSzPts val="2400"/>
              <a:buChar char="▪"/>
              <a:defRPr/>
            </a:lvl2pPr>
            <a:lvl3pPr marL="1371600" lvl="2" indent="-355600" algn="l">
              <a:lnSpc>
                <a:spcPct val="100000"/>
              </a:lnSpc>
              <a:spcBef>
                <a:spcPts val="600"/>
              </a:spcBef>
              <a:spcAft>
                <a:spcPts val="0"/>
              </a:spcAft>
              <a:buSzPts val="2000"/>
              <a:buChar char="▪"/>
              <a:defRPr/>
            </a:lvl3pPr>
            <a:lvl4pPr marL="1828800" lvl="3" indent="-330200" algn="l">
              <a:lnSpc>
                <a:spcPct val="100000"/>
              </a:lnSpc>
              <a:spcBef>
                <a:spcPts val="600"/>
              </a:spcBef>
              <a:spcAft>
                <a:spcPts val="0"/>
              </a:spcAft>
              <a:buSzPts val="1600"/>
              <a:buChar char="▪"/>
              <a:defRPr/>
            </a:lvl4pPr>
            <a:lvl5pPr marL="2286000" lvl="4" indent="-317500" algn="l">
              <a:lnSpc>
                <a:spcPct val="100000"/>
              </a:lnSpc>
              <a:spcBef>
                <a:spcPts val="600"/>
              </a:spcBef>
              <a:spcAft>
                <a:spcPts val="0"/>
              </a:spcAft>
              <a:buSzPts val="14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 name="Google Shape;43;p30"/>
          <p:cNvSpPr txBox="1">
            <a:spLocks noGrp="1"/>
          </p:cNvSpPr>
          <p:nvPr>
            <p:ph type="body" idx="6"/>
          </p:nvPr>
        </p:nvSpPr>
        <p:spPr>
          <a:xfrm>
            <a:off x="8001000" y="2667000"/>
            <a:ext cx="3657600" cy="30480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4" name="Google Shape;44;p30"/>
          <p:cNvSpPr txBox="1">
            <a:spLocks noGrp="1"/>
          </p:cNvSpPr>
          <p:nvPr>
            <p:ph type="body" idx="7"/>
          </p:nvPr>
        </p:nvSpPr>
        <p:spPr>
          <a:xfrm>
            <a:off x="533400" y="5791200"/>
            <a:ext cx="111252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1A5A8A"/>
                </a:solidFill>
                <a:latin typeface="Arial"/>
                <a:ea typeface="Arial"/>
                <a:cs typeface="Arial"/>
                <a:sym typeface="Arial"/>
              </a:defRPr>
            </a:lvl1pPr>
            <a:lvl2pPr marL="914400" lvl="1" indent="-228600" algn="l">
              <a:lnSpc>
                <a:spcPct val="100000"/>
              </a:lnSpc>
              <a:spcBef>
                <a:spcPts val="600"/>
              </a:spcBef>
              <a:spcAft>
                <a:spcPts val="0"/>
              </a:spcAft>
              <a:buSzPts val="2400"/>
              <a:buNone/>
              <a:defRPr sz="2400">
                <a:solidFill>
                  <a:srgbClr val="1A5A8A"/>
                </a:solidFill>
                <a:latin typeface="Arial"/>
                <a:ea typeface="Arial"/>
                <a:cs typeface="Arial"/>
                <a:sym typeface="Arial"/>
              </a:defRPr>
            </a:lvl2pPr>
            <a:lvl3pPr marL="1371600" lvl="2" indent="-228600" algn="l">
              <a:lnSpc>
                <a:spcPct val="100000"/>
              </a:lnSpc>
              <a:spcBef>
                <a:spcPts val="600"/>
              </a:spcBef>
              <a:spcAft>
                <a:spcPts val="0"/>
              </a:spcAft>
              <a:buSzPts val="2400"/>
              <a:buNone/>
              <a:defRPr sz="2400">
                <a:solidFill>
                  <a:srgbClr val="1A5A8A"/>
                </a:solidFill>
                <a:latin typeface="Arial"/>
                <a:ea typeface="Arial"/>
                <a:cs typeface="Arial"/>
                <a:sym typeface="Arial"/>
              </a:defRPr>
            </a:lvl3pPr>
            <a:lvl4pPr marL="1828800" lvl="3" indent="-228600" algn="l">
              <a:lnSpc>
                <a:spcPct val="100000"/>
              </a:lnSpc>
              <a:spcBef>
                <a:spcPts val="600"/>
              </a:spcBef>
              <a:spcAft>
                <a:spcPts val="0"/>
              </a:spcAft>
              <a:buSzPts val="2400"/>
              <a:buNone/>
              <a:defRPr sz="2400">
                <a:solidFill>
                  <a:srgbClr val="1A5A8A"/>
                </a:solidFill>
                <a:latin typeface="Arial"/>
                <a:ea typeface="Arial"/>
                <a:cs typeface="Arial"/>
                <a:sym typeface="Arial"/>
              </a:defRPr>
            </a:lvl4pPr>
            <a:lvl5pPr marL="2286000" lvl="4" indent="-228600" algn="l">
              <a:lnSpc>
                <a:spcPct val="100000"/>
              </a:lnSpc>
              <a:spcBef>
                <a:spcPts val="600"/>
              </a:spcBef>
              <a:spcAft>
                <a:spcPts val="0"/>
              </a:spcAft>
              <a:buSzPts val="2400"/>
              <a:buNone/>
              <a:defRPr sz="2400">
                <a:solidFill>
                  <a:srgbClr val="1A5A8A"/>
                </a:solidFill>
                <a:latin typeface="Arial"/>
                <a:ea typeface="Arial"/>
                <a:cs typeface="Arial"/>
                <a:sym typeface="Aria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losingSlide">
  <p:cSld name="ClosingSlide">
    <p:bg>
      <p:bgPr>
        <a:solidFill>
          <a:schemeClr val="dk2"/>
        </a:solidFill>
        <a:effectLst/>
      </p:bgPr>
    </p:bg>
    <p:spTree>
      <p:nvGrpSpPr>
        <p:cNvPr id="1" name="Shape 45"/>
        <p:cNvGrpSpPr/>
        <p:nvPr/>
      </p:nvGrpSpPr>
      <p:grpSpPr>
        <a:xfrm>
          <a:off x="0" y="0"/>
          <a:ext cx="0" cy="0"/>
          <a:chOff x="0" y="0"/>
          <a:chExt cx="0" cy="0"/>
        </a:xfrm>
      </p:grpSpPr>
      <p:pic>
        <p:nvPicPr>
          <p:cNvPr id="46" name="Google Shape;46;p31"/>
          <p:cNvPicPr preferRelativeResize="0"/>
          <p:nvPr/>
        </p:nvPicPr>
        <p:blipFill rotWithShape="1">
          <a:blip r:embed="rId2">
            <a:alphaModFix/>
          </a:blip>
          <a:srcRect/>
          <a:stretch/>
        </p:blipFill>
        <p:spPr>
          <a:xfrm>
            <a:off x="1701800" y="539750"/>
            <a:ext cx="9245600" cy="5778500"/>
          </a:xfrm>
          <a:prstGeom prst="rect">
            <a:avLst/>
          </a:prstGeom>
          <a:noFill/>
          <a:ln>
            <a:noFill/>
          </a:ln>
          <a:effectLst>
            <a:outerShdw blurRad="50800" dist="38100" dir="2700000" algn="tl" rotWithShape="0">
              <a:srgbClr val="000000">
                <a:alpha val="40000"/>
              </a:srgbClr>
            </a:outerShdw>
          </a:effectLst>
        </p:spPr>
      </p:pic>
      <p:sp>
        <p:nvSpPr>
          <p:cNvPr id="47" name="Google Shape;47;p31"/>
          <p:cNvSpPr txBox="1">
            <a:spLocks noGrp="1"/>
          </p:cNvSpPr>
          <p:nvPr>
            <p:ph type="title"/>
          </p:nvPr>
        </p:nvSpPr>
        <p:spPr>
          <a:xfrm>
            <a:off x="2209800" y="3456353"/>
            <a:ext cx="7010400" cy="5539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1"/>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9" name="Google Shape;49;p31"/>
          <p:cNvSpPr txBox="1">
            <a:spLocks noGrp="1"/>
          </p:cNvSpPr>
          <p:nvPr>
            <p:ph type="body" idx="1"/>
          </p:nvPr>
        </p:nvSpPr>
        <p:spPr>
          <a:xfrm>
            <a:off x="2209800" y="4267200"/>
            <a:ext cx="6400800" cy="14478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chemeClr val="dk1"/>
              </a:buClr>
              <a:buSzPts val="2800"/>
              <a:buNone/>
              <a:defRPr>
                <a:solidFill>
                  <a:schemeClr val="dk1"/>
                </a:solidFill>
              </a:defRPr>
            </a:lvl1pPr>
            <a:lvl2pPr marL="914400" lvl="1" indent="-381000" algn="l">
              <a:lnSpc>
                <a:spcPct val="100000"/>
              </a:lnSpc>
              <a:spcBef>
                <a:spcPts val="600"/>
              </a:spcBef>
              <a:spcAft>
                <a:spcPts val="0"/>
              </a:spcAft>
              <a:buClr>
                <a:schemeClr val="dk1"/>
              </a:buClr>
              <a:buSzPts val="2400"/>
              <a:buChar char="▪"/>
              <a:defRPr>
                <a:solidFill>
                  <a:schemeClr val="dk1"/>
                </a:solidFill>
              </a:defRPr>
            </a:lvl2pPr>
            <a:lvl3pPr marL="1371600" lvl="2" indent="-355600" algn="l">
              <a:lnSpc>
                <a:spcPct val="100000"/>
              </a:lnSpc>
              <a:spcBef>
                <a:spcPts val="600"/>
              </a:spcBef>
              <a:spcAft>
                <a:spcPts val="0"/>
              </a:spcAft>
              <a:buClr>
                <a:schemeClr val="dk1"/>
              </a:buClr>
              <a:buSzPts val="20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17500" algn="l">
              <a:lnSpc>
                <a:spcPct val="100000"/>
              </a:lnSpc>
              <a:spcBef>
                <a:spcPts val="600"/>
              </a:spcBef>
              <a:spcAft>
                <a:spcPts val="0"/>
              </a:spcAft>
              <a:buClr>
                <a:schemeClr val="dk1"/>
              </a:buClr>
              <a:buSzPts val="1400"/>
              <a:buChar char="▪"/>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50" name="Google Shape;50;p31" descr="eTeachNY logo"/>
          <p:cNvPicPr preferRelativeResize="0"/>
          <p:nvPr/>
        </p:nvPicPr>
        <p:blipFill rotWithShape="1">
          <a:blip r:embed="rId3">
            <a:alphaModFix/>
          </a:blip>
          <a:srcRect/>
          <a:stretch/>
        </p:blipFill>
        <p:spPr>
          <a:xfrm>
            <a:off x="2178424" y="1219200"/>
            <a:ext cx="5472117" cy="1828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Slide-Blue">
  <p:cSld name="TitleSlide-Blue">
    <p:bg>
      <p:bgPr>
        <a:solidFill>
          <a:schemeClr val="dk2"/>
        </a:solidFill>
        <a:effectLst/>
      </p:bgPr>
    </p:bg>
    <p:spTree>
      <p:nvGrpSpPr>
        <p:cNvPr id="1" name="Shape 51"/>
        <p:cNvGrpSpPr/>
        <p:nvPr/>
      </p:nvGrpSpPr>
      <p:grpSpPr>
        <a:xfrm>
          <a:off x="0" y="0"/>
          <a:ext cx="0" cy="0"/>
          <a:chOff x="0" y="0"/>
          <a:chExt cx="0" cy="0"/>
        </a:xfrm>
      </p:grpSpPr>
      <p:pic>
        <p:nvPicPr>
          <p:cNvPr id="52" name="Google Shape;52;p32"/>
          <p:cNvPicPr preferRelativeResize="0"/>
          <p:nvPr/>
        </p:nvPicPr>
        <p:blipFill rotWithShape="1">
          <a:blip r:embed="rId2">
            <a:alphaModFix/>
          </a:blip>
          <a:srcRect/>
          <a:stretch/>
        </p:blipFill>
        <p:spPr>
          <a:xfrm>
            <a:off x="0" y="539750"/>
            <a:ext cx="12192000" cy="2273300"/>
          </a:xfrm>
          <a:prstGeom prst="rect">
            <a:avLst/>
          </a:prstGeom>
          <a:noFill/>
          <a:ln>
            <a:noFill/>
          </a:ln>
          <a:effectLst>
            <a:outerShdw blurRad="50800" dist="38100" dir="2700000" algn="tl" rotWithShape="0">
              <a:srgbClr val="000000">
                <a:alpha val="40000"/>
              </a:srgbClr>
            </a:outerShdw>
          </a:effectLst>
        </p:spPr>
      </p:pic>
      <p:pic>
        <p:nvPicPr>
          <p:cNvPr id="53" name="Google Shape;53;p32" descr="eTeachNY logo"/>
          <p:cNvPicPr preferRelativeResize="0"/>
          <p:nvPr/>
        </p:nvPicPr>
        <p:blipFill rotWithShape="1">
          <a:blip r:embed="rId3">
            <a:alphaModFix/>
          </a:blip>
          <a:srcRect/>
          <a:stretch/>
        </p:blipFill>
        <p:spPr>
          <a:xfrm>
            <a:off x="2493380" y="773685"/>
            <a:ext cx="5190903" cy="1734819"/>
          </a:xfrm>
          <a:prstGeom prst="rect">
            <a:avLst/>
          </a:prstGeom>
          <a:noFill/>
          <a:ln>
            <a:noFill/>
          </a:ln>
        </p:spPr>
      </p:pic>
      <p:sp>
        <p:nvSpPr>
          <p:cNvPr id="54" name="Google Shape;54;p32"/>
          <p:cNvSpPr txBox="1">
            <a:spLocks noGrp="1"/>
          </p:cNvSpPr>
          <p:nvPr>
            <p:ph type="ctrTitle"/>
          </p:nvPr>
        </p:nvSpPr>
        <p:spPr>
          <a:xfrm>
            <a:off x="2493380" y="3052477"/>
            <a:ext cx="7336420" cy="2281523"/>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2"/>
          <p:cNvSpPr txBox="1">
            <a:spLocks noGrp="1"/>
          </p:cNvSpPr>
          <p:nvPr>
            <p:ph type="body" idx="1"/>
          </p:nvPr>
        </p:nvSpPr>
        <p:spPr>
          <a:xfrm>
            <a:off x="2493963" y="5730766"/>
            <a:ext cx="7335837"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chemeClr val="lt1"/>
                </a:solidFill>
              </a:defRPr>
            </a:lvl1pPr>
            <a:lvl2pPr marL="914400" lvl="1" indent="-228600" algn="l">
              <a:lnSpc>
                <a:spcPct val="100000"/>
              </a:lnSpc>
              <a:spcBef>
                <a:spcPts val="600"/>
              </a:spcBef>
              <a:spcAft>
                <a:spcPts val="0"/>
              </a:spcAft>
              <a:buSzPts val="2400"/>
              <a:buNone/>
              <a:defRPr>
                <a:solidFill>
                  <a:schemeClr val="lt1"/>
                </a:solidFill>
              </a:defRPr>
            </a:lvl2pPr>
            <a:lvl3pPr marL="1371600" lvl="2" indent="-228600" algn="l">
              <a:lnSpc>
                <a:spcPct val="100000"/>
              </a:lnSpc>
              <a:spcBef>
                <a:spcPts val="600"/>
              </a:spcBef>
              <a:spcAft>
                <a:spcPts val="0"/>
              </a:spcAft>
              <a:buSzPts val="2000"/>
              <a:buNone/>
              <a:defRPr>
                <a:solidFill>
                  <a:schemeClr val="lt1"/>
                </a:solidFill>
              </a:defRPr>
            </a:lvl3pPr>
            <a:lvl4pPr marL="1828800" lvl="3" indent="-228600" algn="l">
              <a:lnSpc>
                <a:spcPct val="100000"/>
              </a:lnSpc>
              <a:spcBef>
                <a:spcPts val="600"/>
              </a:spcBef>
              <a:spcAft>
                <a:spcPts val="0"/>
              </a:spcAft>
              <a:buSzPts val="1600"/>
              <a:buNone/>
              <a:defRPr>
                <a:solidFill>
                  <a:schemeClr val="lt1"/>
                </a:solidFill>
              </a:defRPr>
            </a:lvl4pPr>
            <a:lvl5pPr marL="2286000" lvl="4" indent="-228600" algn="l">
              <a:lnSpc>
                <a:spcPct val="100000"/>
              </a:lnSpc>
              <a:spcBef>
                <a:spcPts val="600"/>
              </a:spcBef>
              <a:spcAft>
                <a:spcPts val="0"/>
              </a:spcAft>
              <a:buSzPts val="1400"/>
              <a:buNone/>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Divider_green">
  <p:cSld name="SectionDivider_green">
    <p:bg>
      <p:bgPr>
        <a:solidFill>
          <a:schemeClr val="dk2"/>
        </a:solidFill>
        <a:effectLst/>
      </p:bgPr>
    </p:bg>
    <p:spTree>
      <p:nvGrpSpPr>
        <p:cNvPr id="1" name="Shape 56"/>
        <p:cNvGrpSpPr/>
        <p:nvPr/>
      </p:nvGrpSpPr>
      <p:grpSpPr>
        <a:xfrm>
          <a:off x="0" y="0"/>
          <a:ext cx="0" cy="0"/>
          <a:chOff x="0" y="0"/>
          <a:chExt cx="0" cy="0"/>
        </a:xfrm>
      </p:grpSpPr>
      <p:pic>
        <p:nvPicPr>
          <p:cNvPr id="57" name="Google Shape;57;p33"/>
          <p:cNvPicPr preferRelativeResize="0"/>
          <p:nvPr/>
        </p:nvPicPr>
        <p:blipFill rotWithShape="1">
          <a:blip r:embed="rId2">
            <a:alphaModFix/>
          </a:blip>
          <a:srcRect/>
          <a:stretch/>
        </p:blipFill>
        <p:spPr>
          <a:xfrm>
            <a:off x="0" y="539750"/>
            <a:ext cx="11760200" cy="5778500"/>
          </a:xfrm>
          <a:prstGeom prst="rect">
            <a:avLst/>
          </a:prstGeom>
          <a:noFill/>
          <a:ln>
            <a:noFill/>
          </a:ln>
          <a:effectLst>
            <a:outerShdw blurRad="50800" dist="38100" dir="2700000" algn="tl" rotWithShape="0">
              <a:srgbClr val="000000">
                <a:alpha val="40000"/>
              </a:srgbClr>
            </a:outerShdw>
          </a:effectLst>
        </p:spPr>
      </p:pic>
      <p:sp>
        <p:nvSpPr>
          <p:cNvPr id="58" name="Google Shape;58;p33"/>
          <p:cNvSpPr txBox="1">
            <a:spLocks noGrp="1"/>
          </p:cNvSpPr>
          <p:nvPr>
            <p:ph type="title"/>
          </p:nvPr>
        </p:nvSpPr>
        <p:spPr>
          <a:xfrm>
            <a:off x="990600" y="2527852"/>
            <a:ext cx="8001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4800"/>
              <a:buFont typeface="Arial"/>
              <a:buNone/>
              <a:defRPr sz="4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3"/>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0" name="Google Shape;60;p33"/>
          <p:cNvSpPr txBox="1">
            <a:spLocks noGrp="1"/>
          </p:cNvSpPr>
          <p:nvPr>
            <p:ph type="body" idx="1"/>
          </p:nvPr>
        </p:nvSpPr>
        <p:spPr>
          <a:xfrm>
            <a:off x="990600" y="3429000"/>
            <a:ext cx="8001000" cy="2286000"/>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chemeClr val="dk1"/>
              </a:buClr>
              <a:buSzPts val="2800"/>
              <a:buChar char="▪"/>
              <a:defRPr>
                <a:solidFill>
                  <a:schemeClr val="dk1"/>
                </a:solidFill>
              </a:defRPr>
            </a:lvl1pPr>
            <a:lvl2pPr marL="914400" lvl="1" indent="-381000" algn="l">
              <a:lnSpc>
                <a:spcPct val="100000"/>
              </a:lnSpc>
              <a:spcBef>
                <a:spcPts val="600"/>
              </a:spcBef>
              <a:spcAft>
                <a:spcPts val="0"/>
              </a:spcAft>
              <a:buClr>
                <a:schemeClr val="dk1"/>
              </a:buClr>
              <a:buSzPts val="2400"/>
              <a:buChar char="▪"/>
              <a:defRPr>
                <a:solidFill>
                  <a:schemeClr val="dk1"/>
                </a:solidFill>
              </a:defRPr>
            </a:lvl2pPr>
            <a:lvl3pPr marL="1371600" lvl="2" indent="-355600" algn="l">
              <a:lnSpc>
                <a:spcPct val="100000"/>
              </a:lnSpc>
              <a:spcBef>
                <a:spcPts val="600"/>
              </a:spcBef>
              <a:spcAft>
                <a:spcPts val="0"/>
              </a:spcAft>
              <a:buClr>
                <a:schemeClr val="dk1"/>
              </a:buClr>
              <a:buSzPts val="20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17500" algn="l">
              <a:lnSpc>
                <a:spcPct val="100000"/>
              </a:lnSpc>
              <a:spcBef>
                <a:spcPts val="600"/>
              </a:spcBef>
              <a:spcAft>
                <a:spcPts val="0"/>
              </a:spcAft>
              <a:buClr>
                <a:schemeClr val="dk1"/>
              </a:buClr>
              <a:buSzPts val="1400"/>
              <a:buChar char="▪"/>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61" name="Google Shape;61;p33" descr="eTeachNY logo"/>
          <p:cNvPicPr preferRelativeResize="0"/>
          <p:nvPr/>
        </p:nvPicPr>
        <p:blipFill rotWithShape="1">
          <a:blip r:embed="rId3">
            <a:alphaModFix/>
          </a:blip>
          <a:srcRect/>
          <a:stretch/>
        </p:blipFill>
        <p:spPr>
          <a:xfrm>
            <a:off x="990600" y="758952"/>
            <a:ext cx="3764764" cy="125819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side-2column">
  <p:cSld name="Inside-2column">
    <p:spTree>
      <p:nvGrpSpPr>
        <p:cNvPr id="1" name="Shape 62"/>
        <p:cNvGrpSpPr/>
        <p:nvPr/>
      </p:nvGrpSpPr>
      <p:grpSpPr>
        <a:xfrm>
          <a:off x="0" y="0"/>
          <a:ext cx="0" cy="0"/>
          <a:chOff x="0" y="0"/>
          <a:chExt cx="0" cy="0"/>
        </a:xfrm>
      </p:grpSpPr>
      <p:sp>
        <p:nvSpPr>
          <p:cNvPr id="63" name="Google Shape;63;p34"/>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EA848"/>
              </a:solidFill>
              <a:highlight>
                <a:srgbClr val="4EA848"/>
              </a:highlight>
              <a:latin typeface="Arial"/>
              <a:ea typeface="Arial"/>
              <a:cs typeface="Arial"/>
              <a:sym typeface="Arial"/>
            </a:endParaRPr>
          </a:p>
        </p:txBody>
      </p:sp>
      <p:pic>
        <p:nvPicPr>
          <p:cNvPr id="65" name="Google Shape;65;p34"/>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66" name="Google Shape;66;p34"/>
          <p:cNvSpPr txBox="1">
            <a:spLocks noGrp="1"/>
          </p:cNvSpPr>
          <p:nvPr>
            <p:ph type="body" idx="1"/>
          </p:nvPr>
        </p:nvSpPr>
        <p:spPr>
          <a:xfrm>
            <a:off x="533400" y="1676400"/>
            <a:ext cx="5334000" cy="553998"/>
          </a:xfrm>
          <a:prstGeom prst="rect">
            <a:avLst/>
          </a:prstGeom>
          <a:solidFill>
            <a:srgbClr val="3A7E36"/>
          </a:solidFill>
          <a:ln>
            <a:noFill/>
          </a:ln>
        </p:spPr>
        <p:txBody>
          <a:bodyPr spcFirstLastPara="1" wrap="square" lIns="91425" tIns="91425" rIns="91425" bIns="91425" anchor="t" anchorCtr="0">
            <a:spAutoFit/>
          </a:bodyPr>
          <a:lstStyle>
            <a:lvl1pPr marL="457200" lvl="0" indent="-228600" algn="l">
              <a:lnSpc>
                <a:spcPct val="100000"/>
              </a:lnSpc>
              <a:spcBef>
                <a:spcPts val="600"/>
              </a:spcBef>
              <a:spcAft>
                <a:spcPts val="0"/>
              </a:spcAft>
              <a:buSzPts val="2400"/>
              <a:buNone/>
              <a:defRPr sz="2400">
                <a:solidFill>
                  <a:schemeClr val="lt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7" name="Google Shape;67;p34"/>
          <p:cNvSpPr txBox="1">
            <a:spLocks noGrp="1"/>
          </p:cNvSpPr>
          <p:nvPr>
            <p:ph type="body" idx="2"/>
          </p:nvPr>
        </p:nvSpPr>
        <p:spPr>
          <a:xfrm>
            <a:off x="533400" y="2514600"/>
            <a:ext cx="5334000" cy="3200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8" name="Google Shape;68;p34"/>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p34"/>
          <p:cNvSpPr txBox="1">
            <a:spLocks noGrp="1"/>
          </p:cNvSpPr>
          <p:nvPr>
            <p:ph type="body" idx="3"/>
          </p:nvPr>
        </p:nvSpPr>
        <p:spPr>
          <a:xfrm>
            <a:off x="6324600" y="1676400"/>
            <a:ext cx="5334000" cy="554038"/>
          </a:xfrm>
          <a:prstGeom prst="rect">
            <a:avLst/>
          </a:prstGeom>
          <a:solidFill>
            <a:schemeClr val="dk2"/>
          </a:solidFill>
          <a:ln>
            <a:noFill/>
          </a:ln>
        </p:spPr>
        <p:txBody>
          <a:bodyPr spcFirstLastPara="1" wrap="square" lIns="91425" tIns="91425" rIns="91425" bIns="91425" anchor="t" anchorCtr="0">
            <a:spAutoFit/>
          </a:bodyPr>
          <a:lstStyle>
            <a:lvl1pPr marL="457200" lvl="0" indent="-228600" algn="l">
              <a:lnSpc>
                <a:spcPct val="100000"/>
              </a:lnSpc>
              <a:spcBef>
                <a:spcPts val="600"/>
              </a:spcBef>
              <a:spcAft>
                <a:spcPts val="0"/>
              </a:spcAft>
              <a:buSzPts val="2400"/>
              <a:buNone/>
              <a:defRPr sz="2400">
                <a:solidFill>
                  <a:schemeClr val="lt1"/>
                </a:solidFill>
                <a:latin typeface="Arial"/>
                <a:ea typeface="Arial"/>
                <a:cs typeface="Arial"/>
                <a:sym typeface="Aria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34"/>
          <p:cNvSpPr txBox="1">
            <a:spLocks noGrp="1"/>
          </p:cNvSpPr>
          <p:nvPr>
            <p:ph type="body" idx="4"/>
          </p:nvPr>
        </p:nvSpPr>
        <p:spPr>
          <a:xfrm>
            <a:off x="6324600" y="2514600"/>
            <a:ext cx="5334000" cy="32004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1" name="Google Shape;71;p34"/>
          <p:cNvSpPr txBox="1">
            <a:spLocks noGrp="1"/>
          </p:cNvSpPr>
          <p:nvPr>
            <p:ph type="body" idx="5"/>
          </p:nvPr>
        </p:nvSpPr>
        <p:spPr>
          <a:xfrm>
            <a:off x="533400" y="5791200"/>
            <a:ext cx="111252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1A5A8A"/>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side_ImageWithSidebar">
  <p:cSld name="Inside_ImageWithSidebar">
    <p:spTree>
      <p:nvGrpSpPr>
        <p:cNvPr id="1" name="Shape 72"/>
        <p:cNvGrpSpPr/>
        <p:nvPr/>
      </p:nvGrpSpPr>
      <p:grpSpPr>
        <a:xfrm>
          <a:off x="0" y="0"/>
          <a:ext cx="0" cy="0"/>
          <a:chOff x="0" y="0"/>
          <a:chExt cx="0" cy="0"/>
        </a:xfrm>
      </p:grpSpPr>
      <p:sp>
        <p:nvSpPr>
          <p:cNvPr id="73" name="Google Shape;73;p35"/>
          <p:cNvSpPr>
            <a:spLocks noGrp="1"/>
          </p:cNvSpPr>
          <p:nvPr>
            <p:ph type="pic" idx="2"/>
          </p:nvPr>
        </p:nvSpPr>
        <p:spPr>
          <a:xfrm>
            <a:off x="0" y="533400"/>
            <a:ext cx="12192000" cy="6324600"/>
          </a:xfrm>
          <a:prstGeom prst="rect">
            <a:avLst/>
          </a:prstGeom>
          <a:noFill/>
          <a:ln>
            <a:noFill/>
          </a:ln>
        </p:spPr>
        <p:txBody>
          <a:bodyPr spcFirstLastPara="1" wrap="square" lIns="45700" tIns="45700" rIns="45700" bIns="45700" anchor="t" anchorCtr="0">
            <a:normAutofit/>
          </a:bodyPr>
          <a:lstStyle>
            <a:lvl1pPr marR="0" lvl="0" algn="l" rtl="0">
              <a:lnSpc>
                <a:spcPct val="100000"/>
              </a:lnSpc>
              <a:spcBef>
                <a:spcPts val="600"/>
              </a:spcBef>
              <a:spcAft>
                <a:spcPts val="0"/>
              </a:spcAft>
              <a:buClr>
                <a:srgbClr val="3A7E36"/>
              </a:buClr>
              <a:buSzPts val="2800"/>
              <a:buFont typeface="Noto Sans Symbols"/>
              <a:buNone/>
              <a:defRPr sz="2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3A7E36"/>
              </a:buClr>
              <a:buSzPts val="20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74" name="Google Shape;74;p35"/>
          <p:cNvSpPr txBox="1">
            <a:spLocks noGrp="1"/>
          </p:cNvSpPr>
          <p:nvPr>
            <p:ph type="title"/>
          </p:nvPr>
        </p:nvSpPr>
        <p:spPr>
          <a:xfrm>
            <a:off x="7239000" y="1063752"/>
            <a:ext cx="4419600" cy="1623846"/>
          </a:xfrm>
          <a:prstGeom prst="rect">
            <a:avLst/>
          </a:prstGeom>
          <a:solidFill>
            <a:srgbClr val="2379B8"/>
          </a:solidFill>
          <a:ln>
            <a:noFill/>
          </a:ln>
        </p:spPr>
        <p:txBody>
          <a:bodyPr spcFirstLastPara="1" wrap="square" lIns="274300" tIns="274300" rIns="274300" bIns="27430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5"/>
          <p:cNvSpPr txBox="1">
            <a:spLocks noGrp="1"/>
          </p:cNvSpPr>
          <p:nvPr>
            <p:ph type="body" idx="1"/>
          </p:nvPr>
        </p:nvSpPr>
        <p:spPr>
          <a:xfrm>
            <a:off x="7239000" y="2687598"/>
            <a:ext cx="4419600" cy="3408402"/>
          </a:xfrm>
          <a:prstGeom prst="rect">
            <a:avLst/>
          </a:prstGeom>
          <a:solidFill>
            <a:srgbClr val="2379B8"/>
          </a:solidFill>
          <a:ln>
            <a:noFill/>
          </a:ln>
        </p:spPr>
        <p:txBody>
          <a:bodyPr spcFirstLastPara="1" wrap="square" lIns="274300" tIns="274300" rIns="274300" bIns="27430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6" name="Google Shape;76;p35"/>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EA848"/>
              </a:solidFill>
              <a:highlight>
                <a:srgbClr val="4EA848"/>
              </a:highlight>
              <a:latin typeface="Arial"/>
              <a:ea typeface="Arial"/>
              <a:cs typeface="Arial"/>
              <a:sym typeface="Arial"/>
            </a:endParaRPr>
          </a:p>
        </p:txBody>
      </p:sp>
      <p:pic>
        <p:nvPicPr>
          <p:cNvPr id="77" name="Google Shape;77;p35"/>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78" name="Google Shape;78;p35"/>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body" idx="1"/>
          </p:nvPr>
        </p:nvSpPr>
        <p:spPr>
          <a:xfrm>
            <a:off x="533400" y="1676400"/>
            <a:ext cx="11125200" cy="4648199"/>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100000"/>
              </a:lnSpc>
              <a:spcBef>
                <a:spcPts val="600"/>
              </a:spcBef>
              <a:spcAft>
                <a:spcPts val="0"/>
              </a:spcAft>
              <a:buClr>
                <a:srgbClr val="3A7E36"/>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600"/>
              </a:spcBef>
              <a:spcAft>
                <a:spcPts val="0"/>
              </a:spcAft>
              <a:buClr>
                <a:srgbClr val="3A7E36"/>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1" name="Google Shape;11;p26"/>
          <p:cNvSpPr txBox="1">
            <a:spLocks noGrp="1"/>
          </p:cNvSpPr>
          <p:nvPr>
            <p:ph type="title"/>
          </p:nvPr>
        </p:nvSpPr>
        <p:spPr>
          <a:xfrm>
            <a:off x="0" y="533401"/>
            <a:ext cx="12192000" cy="914400"/>
          </a:xfrm>
          <a:prstGeom prst="rect">
            <a:avLst/>
          </a:prstGeom>
          <a:noFill/>
          <a:ln>
            <a:noFill/>
          </a:ln>
        </p:spPr>
        <p:txBody>
          <a:bodyPr spcFirstLastPara="1" wrap="square" lIns="548625" tIns="0" rIns="548625" bIns="0" anchor="ctr" anchorCtr="0">
            <a:norm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6"/>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guide id="7" orient="horz" pos="1056">
          <p15:clr>
            <a:srgbClr val="F26B43"/>
          </p15:clr>
        </p15:guide>
        <p15:guide id="8" orient="horz" pos="1584">
          <p15:clr>
            <a:srgbClr val="F26B43"/>
          </p15:clr>
        </p15:guide>
        <p15:guide id="9" orient="horz" pos="3600">
          <p15:clr>
            <a:srgbClr val="F26B43"/>
          </p15:clr>
        </p15:guide>
        <p15:guide id="10" pos="3984">
          <p15:clr>
            <a:srgbClr val="F26B43"/>
          </p15:clr>
        </p15:guide>
        <p15:guide id="11" pos="3696">
          <p15:clr>
            <a:srgbClr val="F26B43"/>
          </p15:clr>
        </p15:guide>
        <p15:guide id="12" pos="2016">
          <p15:clr>
            <a:srgbClr val="F26B43"/>
          </p15:clr>
        </p15:guide>
        <p15:guide id="13" pos="5664">
          <p15:clr>
            <a:srgbClr val="F26B43"/>
          </p15:clr>
        </p15:guide>
        <p15:guide id="14" orient="horz" pos="3648">
          <p15:clr>
            <a:srgbClr val="F26B43"/>
          </p15:clr>
        </p15:guide>
        <p15:guide id="15" pos="6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eteachny.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9.jp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5181600" y="3428999"/>
            <a:ext cx="6477000" cy="1495794"/>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5400"/>
              <a:buFont typeface="Arial"/>
              <a:buNone/>
            </a:pPr>
            <a:r>
              <a:rPr lang="en-US" dirty="0">
                <a:solidFill>
                  <a:schemeClr val="lt1"/>
                </a:solidFill>
              </a:rPr>
              <a:t>FAMILIES </a:t>
            </a:r>
            <a:br>
              <a:rPr lang="en-US" dirty="0">
                <a:solidFill>
                  <a:schemeClr val="lt1"/>
                </a:solidFill>
              </a:rPr>
            </a:br>
            <a:r>
              <a:rPr lang="en-US" dirty="0">
                <a:solidFill>
                  <a:schemeClr val="lt1"/>
                </a:solidFill>
              </a:rPr>
              <a:t>AS PARTNERS</a:t>
            </a:r>
            <a:endParaRPr sz="3600" b="0" dirty="0">
              <a:solidFill>
                <a:schemeClr val="lt1"/>
              </a:solidFill>
            </a:endParaRPr>
          </a:p>
        </p:txBody>
      </p:sp>
      <p:sp>
        <p:nvSpPr>
          <p:cNvPr id="98" name="Google Shape;98;p1"/>
          <p:cNvSpPr txBox="1">
            <a:spLocks noGrp="1"/>
          </p:cNvSpPr>
          <p:nvPr>
            <p:ph type="body" idx="1"/>
          </p:nvPr>
        </p:nvSpPr>
        <p:spPr>
          <a:xfrm>
            <a:off x="5193671" y="5062717"/>
            <a:ext cx="6465000" cy="12621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2400"/>
              <a:buNone/>
            </a:pPr>
            <a:r>
              <a:rPr lang="en-US">
                <a:solidFill>
                  <a:schemeClr val="lt1"/>
                </a:solidFill>
              </a:rPr>
              <a:t>CELEBRATING RELATIONSHIPS, ROUTINES, AND RESOURCES</a:t>
            </a:r>
            <a:endParaRPr/>
          </a:p>
          <a:p>
            <a:pPr marL="0" lvl="0" indent="0" algn="l" rtl="0">
              <a:lnSpc>
                <a:spcPct val="100000"/>
              </a:lnSpc>
              <a:spcBef>
                <a:spcPts val="1200"/>
              </a:spcBef>
              <a:spcAft>
                <a:spcPts val="0"/>
              </a:spcAft>
              <a:buSzPts val="2400"/>
              <a:buNone/>
            </a:pPr>
            <a:r>
              <a:rPr lang="en-US" b="1">
                <a:solidFill>
                  <a:schemeClr val="lt1"/>
                </a:solidFill>
              </a:rPr>
              <a:t>SESSION 4</a:t>
            </a:r>
            <a:endParaRPr/>
          </a:p>
        </p:txBody>
      </p:sp>
      <p:pic>
        <p:nvPicPr>
          <p:cNvPr id="99" name="Google Shape;99;p1" descr="Mother and daughter with tablet"/>
          <p:cNvPicPr preferRelativeResize="0"/>
          <p:nvPr/>
        </p:nvPicPr>
        <p:blipFill rotWithShape="1">
          <a:blip r:embed="rId3">
            <a:alphaModFix/>
          </a:blip>
          <a:srcRect/>
          <a:stretch/>
        </p:blipFill>
        <p:spPr>
          <a:xfrm>
            <a:off x="381000" y="3743693"/>
            <a:ext cx="4157387" cy="2362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0"/>
          <p:cNvSpPr txBox="1">
            <a:spLocks noGrp="1"/>
          </p:cNvSpPr>
          <p:nvPr>
            <p:ph type="title"/>
          </p:nvPr>
        </p:nvSpPr>
        <p:spPr>
          <a:xfrm>
            <a:off x="990600" y="2527852"/>
            <a:ext cx="4876800" cy="1329595"/>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4800"/>
              <a:buFont typeface="Arial"/>
              <a:buNone/>
            </a:pPr>
            <a:r>
              <a:rPr lang="en-US"/>
              <a:t>Let’s </a:t>
            </a:r>
            <a:br>
              <a:rPr lang="en-US"/>
            </a:br>
            <a:r>
              <a:rPr lang="en-US" b="1"/>
              <a:t>dive in</a:t>
            </a:r>
            <a:endParaRPr/>
          </a:p>
        </p:txBody>
      </p:sp>
      <p:sp>
        <p:nvSpPr>
          <p:cNvPr id="210" name="Google Shape;210;p10"/>
          <p:cNvSpPr txBox="1">
            <a:spLocks noGrp="1"/>
          </p:cNvSpPr>
          <p:nvPr>
            <p:ph type="body" idx="1"/>
          </p:nvPr>
        </p:nvSpPr>
        <p:spPr>
          <a:xfrm>
            <a:off x="990600" y="4267200"/>
            <a:ext cx="4876800" cy="14478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2800"/>
              <a:buNone/>
            </a:pPr>
            <a:r>
              <a:rPr lang="en-US"/>
              <a:t>How to use the families as partners resources</a:t>
            </a:r>
            <a:endParaRPr/>
          </a:p>
        </p:txBody>
      </p:sp>
      <p:sp>
        <p:nvSpPr>
          <p:cNvPr id="211" name="Google Shape;211;p1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10</a:t>
            </a:fld>
            <a:endParaRPr/>
          </a:p>
        </p:txBody>
      </p:sp>
      <p:grpSp>
        <p:nvGrpSpPr>
          <p:cNvPr id="212" name="Google Shape;212;p10" descr="Computer graphic with eTeachNY website image"/>
          <p:cNvGrpSpPr/>
          <p:nvPr/>
        </p:nvGrpSpPr>
        <p:grpSpPr>
          <a:xfrm>
            <a:off x="6071260" y="1817068"/>
            <a:ext cx="4028957" cy="3223864"/>
            <a:chOff x="7315200" y="3631827"/>
            <a:chExt cx="4028957" cy="3223864"/>
          </a:xfrm>
        </p:grpSpPr>
        <p:pic>
          <p:nvPicPr>
            <p:cNvPr id="213" name="Google Shape;213;p10" descr="computer monitor illustration"/>
            <p:cNvPicPr preferRelativeResize="0"/>
            <p:nvPr/>
          </p:nvPicPr>
          <p:blipFill rotWithShape="1">
            <a:blip r:embed="rId3">
              <a:alphaModFix/>
            </a:blip>
            <a:srcRect/>
            <a:stretch/>
          </p:blipFill>
          <p:spPr>
            <a:xfrm>
              <a:off x="7315200" y="3631827"/>
              <a:ext cx="4028957" cy="3223864"/>
            </a:xfrm>
            <a:prstGeom prst="rect">
              <a:avLst/>
            </a:prstGeom>
            <a:noFill/>
            <a:ln>
              <a:noFill/>
            </a:ln>
            <a:effectLst>
              <a:outerShdw blurRad="50800" dist="38100" dir="13500000" algn="br" rotWithShape="0">
                <a:srgbClr val="000000">
                  <a:alpha val="40000"/>
                </a:srgbClr>
              </a:outerShdw>
            </a:effectLst>
          </p:spPr>
        </p:pic>
        <p:pic>
          <p:nvPicPr>
            <p:cNvPr id="214" name="Google Shape;214;p10" descr="screen capture of eTEACHNY website home page"/>
            <p:cNvPicPr preferRelativeResize="0"/>
            <p:nvPr/>
          </p:nvPicPr>
          <p:blipFill rotWithShape="1">
            <a:blip r:embed="rId4">
              <a:alphaModFix/>
            </a:blip>
            <a:srcRect/>
            <a:stretch/>
          </p:blipFill>
          <p:spPr>
            <a:xfrm>
              <a:off x="7423597" y="3748604"/>
              <a:ext cx="3812163" cy="2099375"/>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ctr" rtl="0">
              <a:lnSpc>
                <a:spcPct val="90000"/>
              </a:lnSpc>
              <a:spcBef>
                <a:spcPts val="0"/>
              </a:spcBef>
              <a:spcAft>
                <a:spcPts val="0"/>
              </a:spcAft>
              <a:buClr>
                <a:schemeClr val="lt1"/>
              </a:buClr>
              <a:buSzPts val="4000"/>
              <a:buFont typeface="Arial"/>
              <a:buNone/>
            </a:pPr>
            <a:r>
              <a:rPr lang="en-US"/>
              <a:t>Session 4: </a:t>
            </a:r>
            <a:r>
              <a:rPr lang="en-US" b="1"/>
              <a:t>Celebrations (Format: Videos)</a:t>
            </a:r>
            <a:endParaRPr/>
          </a:p>
        </p:txBody>
      </p:sp>
      <p:sp>
        <p:nvSpPr>
          <p:cNvPr id="221" name="Google Shape;221;p38"/>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11</a:t>
            </a:fld>
            <a:endParaRPr/>
          </a:p>
        </p:txBody>
      </p:sp>
      <p:sp>
        <p:nvSpPr>
          <p:cNvPr id="222" name="Google Shape;222;p38"/>
          <p:cNvSpPr txBox="1">
            <a:spLocks noGrp="1"/>
          </p:cNvSpPr>
          <p:nvPr>
            <p:ph type="body" idx="1"/>
          </p:nvPr>
        </p:nvSpPr>
        <p:spPr>
          <a:xfrm>
            <a:off x="1790700" y="5975509"/>
            <a:ext cx="8610600" cy="4926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3200"/>
              <a:buNone/>
            </a:pPr>
            <a:r>
              <a:rPr lang="en-US"/>
              <a:t>https://www.eteachny.org/families-as-partners/</a:t>
            </a:r>
            <a:endParaRPr/>
          </a:p>
        </p:txBody>
      </p:sp>
      <p:pic>
        <p:nvPicPr>
          <p:cNvPr id="223" name="Google Shape;223;p38" descr="A multi-celled table showing examples of video formats."/>
          <p:cNvPicPr preferRelativeResize="0"/>
          <p:nvPr/>
        </p:nvPicPr>
        <p:blipFill>
          <a:blip r:embed="rId3">
            <a:alphaModFix/>
          </a:blip>
          <a:stretch>
            <a:fillRect/>
          </a:stretch>
        </p:blipFill>
        <p:spPr>
          <a:xfrm>
            <a:off x="391088" y="2154500"/>
            <a:ext cx="11409823" cy="3114299"/>
          </a:xfrm>
          <a:prstGeom prst="rect">
            <a:avLst/>
          </a:prstGeom>
          <a:noFill/>
          <a:ln w="9525" cap="flat" cmpd="sng">
            <a:solidFill>
              <a:srgbClr val="0E294A"/>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cedd4afb3c_3_0"/>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Grooving to Get Moving (NY)</a:t>
            </a:r>
            <a:endParaRPr/>
          </a:p>
        </p:txBody>
      </p:sp>
      <p:sp>
        <p:nvSpPr>
          <p:cNvPr id="232" name="Google Shape;232;gcedd4afb3c_3_0"/>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u="sng">
                <a:solidFill>
                  <a:schemeClr val="dk2"/>
                </a:solidFill>
              </a:rPr>
              <a:t>Successful Strategy to Celebrate</a:t>
            </a:r>
            <a:r>
              <a:rPr lang="en-US" sz="1900" b="1">
                <a:solidFill>
                  <a:schemeClr val="dk2"/>
                </a:solidFill>
              </a:rPr>
              <a:t> </a:t>
            </a:r>
            <a:endParaRPr sz="1900" b="1">
              <a:solidFill>
                <a:schemeClr val="dk2"/>
              </a:solidFill>
            </a:endParaRPr>
          </a:p>
          <a:p>
            <a:pPr marL="0" lvl="0" indent="0" algn="ctr" rtl="0">
              <a:spcBef>
                <a:spcPts val="0"/>
              </a:spcBef>
              <a:spcAft>
                <a:spcPts val="0"/>
              </a:spcAft>
              <a:buNone/>
            </a:pPr>
            <a:r>
              <a:rPr lang="en-US" sz="1900" i="1">
                <a:solidFill>
                  <a:schemeClr val="dk2"/>
                </a:solidFill>
              </a:rPr>
              <a:t>Virtual Dance Parties</a:t>
            </a:r>
            <a:endParaRPr sz="1900" i="1">
              <a:solidFill>
                <a:schemeClr val="dk2"/>
              </a:solidFill>
            </a:endParaRPr>
          </a:p>
        </p:txBody>
      </p:sp>
      <p:pic>
        <p:nvPicPr>
          <p:cNvPr id="233" name="Google Shape;233;gcedd4afb3c_3_0" descr="A QR Code that links to a web page"/>
          <p:cNvPicPr preferRelativeResize="0"/>
          <p:nvPr/>
        </p:nvPicPr>
        <p:blipFill>
          <a:blip r:embed="rId3">
            <a:alphaModFix/>
          </a:blip>
          <a:stretch>
            <a:fillRect/>
          </a:stretch>
        </p:blipFill>
        <p:spPr>
          <a:xfrm>
            <a:off x="1880192" y="2749413"/>
            <a:ext cx="3413375" cy="3413375"/>
          </a:xfrm>
          <a:prstGeom prst="rect">
            <a:avLst/>
          </a:prstGeom>
          <a:noFill/>
          <a:ln>
            <a:noFill/>
          </a:ln>
        </p:spPr>
      </p:pic>
      <p:pic>
        <p:nvPicPr>
          <p:cNvPr id="231" name="Google Shape;231;gcedd4afb3c_3_0"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234" name="Google Shape;234;gcedd4afb3c_3_0" descr="A decorative circular graphic to highlight attendance and engagement in the circular chart"/>
          <p:cNvSpPr/>
          <p:nvPr/>
        </p:nvSpPr>
        <p:spPr>
          <a:xfrm>
            <a:off x="9413925" y="5440925"/>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0" name="Google Shape;230;gcedd4afb3c_3_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cedd4afb3c_3_13"/>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More Than Just Bus Drivers (NY)</a:t>
            </a:r>
            <a:endParaRPr/>
          </a:p>
        </p:txBody>
      </p:sp>
      <p:sp>
        <p:nvSpPr>
          <p:cNvPr id="243" name="Google Shape;243;gcedd4afb3c_3_13"/>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u="sng">
                <a:solidFill>
                  <a:schemeClr val="dk2"/>
                </a:solidFill>
              </a:rPr>
              <a:t>Successful Strategy to Celebrate</a:t>
            </a:r>
            <a:r>
              <a:rPr lang="en-US" sz="1900" b="1">
                <a:solidFill>
                  <a:schemeClr val="dk2"/>
                </a:solidFill>
              </a:rPr>
              <a:t> </a:t>
            </a:r>
            <a:endParaRPr sz="1900" b="1">
              <a:solidFill>
                <a:schemeClr val="dk2"/>
              </a:solidFill>
            </a:endParaRPr>
          </a:p>
          <a:p>
            <a:pPr marL="0" lvl="0" indent="0" algn="ctr" rtl="0">
              <a:spcBef>
                <a:spcPts val="0"/>
              </a:spcBef>
              <a:spcAft>
                <a:spcPts val="0"/>
              </a:spcAft>
              <a:buNone/>
            </a:pPr>
            <a:r>
              <a:rPr lang="en-US" sz="1900" i="1">
                <a:solidFill>
                  <a:schemeClr val="dk2"/>
                </a:solidFill>
              </a:rPr>
              <a:t>Bring Meals Home</a:t>
            </a:r>
            <a:endParaRPr sz="1900" i="1">
              <a:solidFill>
                <a:schemeClr val="dk2"/>
              </a:solidFill>
            </a:endParaRPr>
          </a:p>
        </p:txBody>
      </p:sp>
      <p:pic>
        <p:nvPicPr>
          <p:cNvPr id="245" name="Google Shape;245;gcedd4afb3c_3_13" descr="A QR Code that links to a web page"/>
          <p:cNvPicPr preferRelativeResize="0"/>
          <p:nvPr/>
        </p:nvPicPr>
        <p:blipFill>
          <a:blip r:embed="rId3">
            <a:alphaModFix/>
          </a:blip>
          <a:stretch>
            <a:fillRect/>
          </a:stretch>
        </p:blipFill>
        <p:spPr>
          <a:xfrm>
            <a:off x="1881514" y="2674501"/>
            <a:ext cx="3410712" cy="3410712"/>
          </a:xfrm>
          <a:prstGeom prst="rect">
            <a:avLst/>
          </a:prstGeom>
          <a:noFill/>
          <a:ln>
            <a:noFill/>
          </a:ln>
        </p:spPr>
      </p:pic>
      <p:pic>
        <p:nvPicPr>
          <p:cNvPr id="242" name="Google Shape;242;gcedd4afb3c_3_13"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244" name="Google Shape;244;gcedd4afb3c_3_13" descr="A circular decorative graphic used to highlight well-being structures on the circular graphic for Relationships, Routines and Resources"/>
          <p:cNvSpPr/>
          <p:nvPr/>
        </p:nvSpPr>
        <p:spPr>
          <a:xfrm>
            <a:off x="10017825" y="1943100"/>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1" name="Google Shape;241;gcedd4afb3c_3_13"/>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cedd4afb3c_3_23"/>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ReOpening School (NY)</a:t>
            </a:r>
            <a:endParaRPr/>
          </a:p>
        </p:txBody>
      </p:sp>
      <p:sp>
        <p:nvSpPr>
          <p:cNvPr id="254" name="Google Shape;254;gcedd4afb3c_3_23"/>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u="sng">
                <a:solidFill>
                  <a:schemeClr val="dk2"/>
                </a:solidFill>
              </a:rPr>
              <a:t>Successful Strategy to Celebrate</a:t>
            </a:r>
            <a:r>
              <a:rPr lang="en-US" sz="1900" b="1">
                <a:solidFill>
                  <a:schemeClr val="dk2"/>
                </a:solidFill>
              </a:rPr>
              <a:t> </a:t>
            </a:r>
            <a:endParaRPr sz="1900" b="1">
              <a:solidFill>
                <a:schemeClr val="dk2"/>
              </a:solidFill>
            </a:endParaRPr>
          </a:p>
          <a:p>
            <a:pPr marL="0" lvl="0" indent="0" algn="ctr" rtl="0">
              <a:spcBef>
                <a:spcPts val="0"/>
              </a:spcBef>
              <a:spcAft>
                <a:spcPts val="0"/>
              </a:spcAft>
              <a:buNone/>
            </a:pPr>
            <a:r>
              <a:rPr lang="en-US" sz="1900" i="1">
                <a:solidFill>
                  <a:schemeClr val="dk2"/>
                </a:solidFill>
              </a:rPr>
              <a:t>Welcome Back to School</a:t>
            </a:r>
            <a:endParaRPr sz="1900" i="1">
              <a:solidFill>
                <a:schemeClr val="dk2"/>
              </a:solidFill>
            </a:endParaRPr>
          </a:p>
        </p:txBody>
      </p:sp>
      <p:pic>
        <p:nvPicPr>
          <p:cNvPr id="256" name="Google Shape;256;gcedd4afb3c_3_23" descr="A QR Code that links to a web page&#10;"/>
          <p:cNvPicPr preferRelativeResize="0"/>
          <p:nvPr/>
        </p:nvPicPr>
        <p:blipFill>
          <a:blip r:embed="rId3">
            <a:alphaModFix/>
          </a:blip>
          <a:stretch>
            <a:fillRect/>
          </a:stretch>
        </p:blipFill>
        <p:spPr>
          <a:xfrm>
            <a:off x="1881513" y="2674502"/>
            <a:ext cx="3410712" cy="3410712"/>
          </a:xfrm>
          <a:prstGeom prst="rect">
            <a:avLst/>
          </a:prstGeom>
          <a:noFill/>
          <a:ln>
            <a:noFill/>
          </a:ln>
        </p:spPr>
      </p:pic>
      <p:pic>
        <p:nvPicPr>
          <p:cNvPr id="253" name="Google Shape;253;gcedd4afb3c_3_23"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255" name="Google Shape;255;gcedd4afb3c_3_23" descr="A circular decorative graphic used to highlight communication and feedback on the circular graphic for Relationships, Routines and Resources"/>
          <p:cNvSpPr/>
          <p:nvPr/>
        </p:nvSpPr>
        <p:spPr>
          <a:xfrm>
            <a:off x="7394425" y="2075975"/>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57" name="Google Shape;257;gcedd4afb3c_3_23" descr="A circular decorative graphic used to highlight Learning Environment on the circular graphic for Relationships, Routines and Resources"/>
          <p:cNvSpPr/>
          <p:nvPr/>
        </p:nvSpPr>
        <p:spPr>
          <a:xfrm>
            <a:off x="8001750" y="5428025"/>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52" name="Google Shape;252;gcedd4afb3c_3_23"/>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cedd4afb3c_3_32"/>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We’re Still Bell (NY)</a:t>
            </a:r>
            <a:endParaRPr/>
          </a:p>
        </p:txBody>
      </p:sp>
      <p:sp>
        <p:nvSpPr>
          <p:cNvPr id="266" name="Google Shape;266;gcedd4afb3c_3_32"/>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u="sng">
                <a:solidFill>
                  <a:schemeClr val="dk2"/>
                </a:solidFill>
              </a:rPr>
              <a:t>Successful Strategy to Celebrate</a:t>
            </a:r>
            <a:r>
              <a:rPr lang="en-US" sz="1900" b="1">
                <a:solidFill>
                  <a:schemeClr val="dk2"/>
                </a:solidFill>
              </a:rPr>
              <a:t> </a:t>
            </a:r>
            <a:endParaRPr sz="1900" b="1">
              <a:solidFill>
                <a:schemeClr val="dk2"/>
              </a:solidFill>
            </a:endParaRPr>
          </a:p>
          <a:p>
            <a:pPr marL="0" lvl="0" indent="0" algn="ctr" rtl="0">
              <a:spcBef>
                <a:spcPts val="0"/>
              </a:spcBef>
              <a:spcAft>
                <a:spcPts val="0"/>
              </a:spcAft>
              <a:buNone/>
            </a:pPr>
            <a:r>
              <a:rPr lang="en-US" sz="1900" i="1">
                <a:solidFill>
                  <a:schemeClr val="dk2"/>
                </a:solidFill>
              </a:rPr>
              <a:t>School Pride</a:t>
            </a:r>
            <a:endParaRPr sz="1900" i="1">
              <a:solidFill>
                <a:schemeClr val="dk2"/>
              </a:solidFill>
            </a:endParaRPr>
          </a:p>
        </p:txBody>
      </p:sp>
      <p:pic>
        <p:nvPicPr>
          <p:cNvPr id="269" name="Google Shape;269;gcedd4afb3c_3_32" descr="QR Code with a link to a website&#10;"/>
          <p:cNvPicPr preferRelativeResize="0"/>
          <p:nvPr/>
        </p:nvPicPr>
        <p:blipFill>
          <a:blip r:embed="rId3">
            <a:alphaModFix/>
          </a:blip>
          <a:stretch>
            <a:fillRect/>
          </a:stretch>
        </p:blipFill>
        <p:spPr>
          <a:xfrm>
            <a:off x="1881513" y="2674489"/>
            <a:ext cx="3410712" cy="3410712"/>
          </a:xfrm>
          <a:prstGeom prst="rect">
            <a:avLst/>
          </a:prstGeom>
          <a:noFill/>
          <a:ln>
            <a:noFill/>
          </a:ln>
        </p:spPr>
      </p:pic>
      <p:pic>
        <p:nvPicPr>
          <p:cNvPr id="265" name="Google Shape;265;gcedd4afb3c_3_32"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267" name="Google Shape;267;gcedd4afb3c_3_32" descr="A circular decorative graphic used to highlight  communication and feedback on the circular graphic for Relationships, Routines and Resources"/>
          <p:cNvSpPr/>
          <p:nvPr/>
        </p:nvSpPr>
        <p:spPr>
          <a:xfrm>
            <a:off x="7379250" y="2060825"/>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8" name="Google Shape;268;gcedd4afb3c_3_32" descr="A circular decorative graphic used to highlight Learning Environment on the circular graphic for Relationships, Routines and Resources"/>
          <p:cNvSpPr/>
          <p:nvPr/>
        </p:nvSpPr>
        <p:spPr>
          <a:xfrm>
            <a:off x="7971400" y="5428025"/>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4" name="Google Shape;264;gcedd4afb3c_3_32"/>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cedd4afb3c_3_41"/>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Laptops to Students (NY)</a:t>
            </a:r>
            <a:endParaRPr/>
          </a:p>
        </p:txBody>
      </p:sp>
      <p:sp>
        <p:nvSpPr>
          <p:cNvPr id="278" name="Google Shape;278;gcedd4afb3c_3_41"/>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u="sng">
                <a:solidFill>
                  <a:schemeClr val="dk2"/>
                </a:solidFill>
              </a:rPr>
              <a:t>Successful Strategy to Celebrate</a:t>
            </a:r>
            <a:r>
              <a:rPr lang="en-US" sz="1900" b="1">
                <a:solidFill>
                  <a:schemeClr val="dk2"/>
                </a:solidFill>
              </a:rPr>
              <a:t> </a:t>
            </a:r>
            <a:endParaRPr sz="1900" b="1">
              <a:solidFill>
                <a:schemeClr val="dk2"/>
              </a:solidFill>
            </a:endParaRPr>
          </a:p>
          <a:p>
            <a:pPr marL="0" lvl="0" indent="0" algn="ctr" rtl="0">
              <a:spcBef>
                <a:spcPts val="0"/>
              </a:spcBef>
              <a:spcAft>
                <a:spcPts val="0"/>
              </a:spcAft>
              <a:buNone/>
            </a:pPr>
            <a:r>
              <a:rPr lang="en-US" sz="1900" i="1">
                <a:solidFill>
                  <a:schemeClr val="dk2"/>
                </a:solidFill>
              </a:rPr>
              <a:t>Distributing Technology</a:t>
            </a:r>
            <a:endParaRPr sz="1900" i="1">
              <a:solidFill>
                <a:schemeClr val="dk2"/>
              </a:solidFill>
            </a:endParaRPr>
          </a:p>
        </p:txBody>
      </p:sp>
      <p:pic>
        <p:nvPicPr>
          <p:cNvPr id="282" name="Google Shape;282;gcedd4afb3c_3_41" descr="A QR Code that links to a web page"/>
          <p:cNvPicPr preferRelativeResize="0"/>
          <p:nvPr/>
        </p:nvPicPr>
        <p:blipFill>
          <a:blip r:embed="rId3">
            <a:alphaModFix/>
          </a:blip>
          <a:stretch>
            <a:fillRect/>
          </a:stretch>
        </p:blipFill>
        <p:spPr>
          <a:xfrm>
            <a:off x="1881513" y="2765513"/>
            <a:ext cx="3410712" cy="3410712"/>
          </a:xfrm>
          <a:prstGeom prst="rect">
            <a:avLst/>
          </a:prstGeom>
          <a:noFill/>
          <a:ln>
            <a:noFill/>
          </a:ln>
        </p:spPr>
      </p:pic>
      <p:pic>
        <p:nvPicPr>
          <p:cNvPr id="277" name="Google Shape;277;gcedd4afb3c_3_41"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281" name="Google Shape;281;gcedd4afb3c_3_41" descr="A circular decorative graphic used to highlight roles and responsibilities on the circular graphic for Relationships, Routines and Resources"/>
          <p:cNvSpPr/>
          <p:nvPr/>
        </p:nvSpPr>
        <p:spPr>
          <a:xfrm>
            <a:off x="8778063" y="1655575"/>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0" name="Google Shape;280;gcedd4afb3c_3_41" descr="A circular decorative graphic used to highlight technology tools on the circular graphic for Relationships, Routines and Resources"/>
          <p:cNvSpPr/>
          <p:nvPr/>
        </p:nvSpPr>
        <p:spPr>
          <a:xfrm>
            <a:off x="6757525" y="3273950"/>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9" name="Google Shape;279;gcedd4afb3c_3_41" descr="A circular decorative graphic used to highlight support structures on the circular graphic for Relationships, Routines and Resources"/>
          <p:cNvSpPr/>
          <p:nvPr/>
        </p:nvSpPr>
        <p:spPr>
          <a:xfrm>
            <a:off x="10578925" y="4487075"/>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6" name="Google Shape;276;gcedd4afb3c_3_41"/>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cedd4afb3c_3_50"/>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Family Information Night (NY)</a:t>
            </a:r>
            <a:endParaRPr/>
          </a:p>
        </p:txBody>
      </p:sp>
      <p:sp>
        <p:nvSpPr>
          <p:cNvPr id="291" name="Google Shape;291;gcedd4afb3c_3_50"/>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u="sng">
                <a:solidFill>
                  <a:schemeClr val="dk2"/>
                </a:solidFill>
              </a:rPr>
              <a:t>Successful Strategy to Celebrate</a:t>
            </a:r>
            <a:r>
              <a:rPr lang="en-US" sz="1900" b="1">
                <a:solidFill>
                  <a:schemeClr val="dk2"/>
                </a:solidFill>
              </a:rPr>
              <a:t> </a:t>
            </a:r>
            <a:endParaRPr sz="1900" b="1">
              <a:solidFill>
                <a:schemeClr val="dk2"/>
              </a:solidFill>
            </a:endParaRPr>
          </a:p>
          <a:p>
            <a:pPr marL="0" lvl="0" indent="0" algn="ctr" rtl="0">
              <a:spcBef>
                <a:spcPts val="0"/>
              </a:spcBef>
              <a:spcAft>
                <a:spcPts val="0"/>
              </a:spcAft>
              <a:buNone/>
            </a:pPr>
            <a:r>
              <a:rPr lang="en-US" sz="1900" i="1">
                <a:solidFill>
                  <a:schemeClr val="dk2"/>
                </a:solidFill>
              </a:rPr>
              <a:t>Virtual Parent Night</a:t>
            </a:r>
            <a:endParaRPr sz="1900" i="1">
              <a:solidFill>
                <a:schemeClr val="dk2"/>
              </a:solidFill>
            </a:endParaRPr>
          </a:p>
        </p:txBody>
      </p:sp>
      <p:pic>
        <p:nvPicPr>
          <p:cNvPr id="294" name="Google Shape;294;gcedd4afb3c_3_50" descr="A QR Code that links to a web page"/>
          <p:cNvPicPr preferRelativeResize="0"/>
          <p:nvPr/>
        </p:nvPicPr>
        <p:blipFill>
          <a:blip r:embed="rId3">
            <a:alphaModFix/>
          </a:blip>
          <a:stretch>
            <a:fillRect/>
          </a:stretch>
        </p:blipFill>
        <p:spPr>
          <a:xfrm>
            <a:off x="1881513" y="2674489"/>
            <a:ext cx="3410712" cy="3410712"/>
          </a:xfrm>
          <a:prstGeom prst="rect">
            <a:avLst/>
          </a:prstGeom>
          <a:noFill/>
          <a:ln>
            <a:noFill/>
          </a:ln>
        </p:spPr>
      </p:pic>
      <p:pic>
        <p:nvPicPr>
          <p:cNvPr id="290" name="Google Shape;290;gcedd4afb3c_3_50"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293" name="Google Shape;293;gcedd4afb3c_3_50" descr="A circular decorative graphic used to highlight communication and feedback on the circular graphic for Relationships, Routines and Resources"/>
          <p:cNvSpPr/>
          <p:nvPr/>
        </p:nvSpPr>
        <p:spPr>
          <a:xfrm>
            <a:off x="7379250" y="2060825"/>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92" name="Google Shape;292;gcedd4afb3c_3_50" descr="A circular decorative graphic used to highlight roles and responsibilities on the circular graphic for Relationships, Routines and Resources"/>
          <p:cNvSpPr/>
          <p:nvPr/>
        </p:nvSpPr>
        <p:spPr>
          <a:xfrm>
            <a:off x="8778063" y="1655575"/>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9" name="Google Shape;289;gcedd4afb3c_3_5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cedd4afb3c_3_59"/>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Pursue Your Passions (VT)</a:t>
            </a:r>
            <a:endParaRPr/>
          </a:p>
        </p:txBody>
      </p:sp>
      <p:sp>
        <p:nvSpPr>
          <p:cNvPr id="303" name="Google Shape;303;gcedd4afb3c_3_59"/>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u="sng" dirty="0">
                <a:solidFill>
                  <a:schemeClr val="dk2"/>
                </a:solidFill>
              </a:rPr>
              <a:t>Successful Strategy to Celebrate</a:t>
            </a:r>
            <a:r>
              <a:rPr lang="en-US" sz="1900" b="1" dirty="0">
                <a:solidFill>
                  <a:schemeClr val="dk2"/>
                </a:solidFill>
              </a:rPr>
              <a:t> </a:t>
            </a:r>
            <a:endParaRPr sz="1900" b="1" dirty="0">
              <a:solidFill>
                <a:schemeClr val="dk2"/>
              </a:solidFill>
            </a:endParaRPr>
          </a:p>
          <a:p>
            <a:pPr marL="0" lvl="0" indent="0" algn="ctr" rtl="0">
              <a:spcBef>
                <a:spcPts val="0"/>
              </a:spcBef>
              <a:spcAft>
                <a:spcPts val="0"/>
              </a:spcAft>
              <a:buNone/>
            </a:pPr>
            <a:r>
              <a:rPr lang="en-US" sz="1900" i="1" dirty="0">
                <a:solidFill>
                  <a:schemeClr val="dk2"/>
                </a:solidFill>
              </a:rPr>
              <a:t>Schedule Flexibility</a:t>
            </a:r>
            <a:endParaRPr sz="1900" i="1" dirty="0">
              <a:solidFill>
                <a:schemeClr val="dk2"/>
              </a:solidFill>
            </a:endParaRPr>
          </a:p>
        </p:txBody>
      </p:sp>
      <p:pic>
        <p:nvPicPr>
          <p:cNvPr id="305" name="Google Shape;305;gcedd4afb3c_3_59" descr="A QR Code that links to a web page"/>
          <p:cNvPicPr preferRelativeResize="0"/>
          <p:nvPr/>
        </p:nvPicPr>
        <p:blipFill>
          <a:blip r:embed="rId3">
            <a:alphaModFix/>
          </a:blip>
          <a:stretch>
            <a:fillRect/>
          </a:stretch>
        </p:blipFill>
        <p:spPr>
          <a:xfrm>
            <a:off x="1881513" y="2581789"/>
            <a:ext cx="3410712" cy="3410712"/>
          </a:xfrm>
          <a:prstGeom prst="rect">
            <a:avLst/>
          </a:prstGeom>
          <a:noFill/>
          <a:ln>
            <a:noFill/>
          </a:ln>
        </p:spPr>
      </p:pic>
      <p:pic>
        <p:nvPicPr>
          <p:cNvPr id="302" name="Google Shape;302;gcedd4afb3c_3_59"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307" name="Google Shape;307;gcedd4afb3c_3_59" descr="A circular graphic to highlight the well-being  icon"/>
          <p:cNvSpPr/>
          <p:nvPr/>
        </p:nvSpPr>
        <p:spPr>
          <a:xfrm>
            <a:off x="9973100" y="1943100"/>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06" name="Google Shape;306;gcedd4afb3c_3_59" descr="A circular graphic to highlight the learning environment  icon"/>
          <p:cNvSpPr/>
          <p:nvPr/>
        </p:nvSpPr>
        <p:spPr>
          <a:xfrm>
            <a:off x="7955500" y="5396950"/>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04" name="Google Shape;304;gcedd4afb3c_3_59" descr="A circular graphic to highlight the attendance and engagement icon"/>
          <p:cNvSpPr/>
          <p:nvPr/>
        </p:nvSpPr>
        <p:spPr>
          <a:xfrm>
            <a:off x="9396100" y="5487900"/>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01" name="Google Shape;301;gcedd4afb3c_3_59"/>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cedd4afb3c_3_68"/>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#CoronaCant (FL)</a:t>
            </a:r>
            <a:endParaRPr/>
          </a:p>
        </p:txBody>
      </p:sp>
      <p:sp>
        <p:nvSpPr>
          <p:cNvPr id="316" name="Google Shape;316;gcedd4afb3c_3_68"/>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u="sng">
                <a:solidFill>
                  <a:schemeClr val="dk2"/>
                </a:solidFill>
              </a:rPr>
              <a:t>Successful Strategy to Celebrate</a:t>
            </a:r>
            <a:r>
              <a:rPr lang="en-US" sz="1900" b="1">
                <a:solidFill>
                  <a:schemeClr val="dk2"/>
                </a:solidFill>
              </a:rPr>
              <a:t> </a:t>
            </a:r>
            <a:endParaRPr sz="1900" b="1">
              <a:solidFill>
                <a:schemeClr val="dk2"/>
              </a:solidFill>
            </a:endParaRPr>
          </a:p>
          <a:p>
            <a:pPr marL="0" lvl="0" indent="0" algn="ctr" rtl="0">
              <a:spcBef>
                <a:spcPts val="0"/>
              </a:spcBef>
              <a:spcAft>
                <a:spcPts val="0"/>
              </a:spcAft>
              <a:buNone/>
            </a:pPr>
            <a:r>
              <a:rPr lang="en-US" sz="1900" i="1">
                <a:solidFill>
                  <a:schemeClr val="dk2"/>
                </a:solidFill>
              </a:rPr>
              <a:t>Promote Positivity</a:t>
            </a:r>
            <a:endParaRPr sz="1900" i="1">
              <a:solidFill>
                <a:schemeClr val="dk2"/>
              </a:solidFill>
            </a:endParaRPr>
          </a:p>
        </p:txBody>
      </p:sp>
      <p:pic>
        <p:nvPicPr>
          <p:cNvPr id="318" name="Google Shape;318;gcedd4afb3c_3_68" descr="A QR Code that links to a web page"/>
          <p:cNvPicPr preferRelativeResize="0"/>
          <p:nvPr/>
        </p:nvPicPr>
        <p:blipFill>
          <a:blip r:embed="rId3">
            <a:alphaModFix/>
          </a:blip>
          <a:stretch>
            <a:fillRect/>
          </a:stretch>
        </p:blipFill>
        <p:spPr>
          <a:xfrm>
            <a:off x="1881513" y="2619404"/>
            <a:ext cx="3410712" cy="3410712"/>
          </a:xfrm>
          <a:prstGeom prst="rect">
            <a:avLst/>
          </a:prstGeom>
          <a:noFill/>
          <a:ln>
            <a:noFill/>
          </a:ln>
        </p:spPr>
      </p:pic>
      <p:pic>
        <p:nvPicPr>
          <p:cNvPr id="315" name="Google Shape;315;gcedd4afb3c_3_68"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317" name="Google Shape;317;gcedd4afb3c_3_68" descr="A circular graphic to highlight the well-being  icon"/>
          <p:cNvSpPr/>
          <p:nvPr/>
        </p:nvSpPr>
        <p:spPr>
          <a:xfrm>
            <a:off x="10002675" y="2015325"/>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14" name="Google Shape;314;gcedd4afb3c_3_68"/>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990600" y="2527853"/>
            <a:ext cx="92964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4800"/>
              <a:buFont typeface="Arial"/>
              <a:buNone/>
            </a:pPr>
            <a:r>
              <a:rPr lang="en-US" b="1"/>
              <a:t>Families as Partners </a:t>
            </a:r>
            <a:r>
              <a:rPr lang="en-US"/>
              <a:t>Sessions</a:t>
            </a:r>
            <a:endParaRPr b="1"/>
          </a:p>
        </p:txBody>
      </p:sp>
      <p:sp>
        <p:nvSpPr>
          <p:cNvPr id="106" name="Google Shape;106;p2"/>
          <p:cNvSpPr txBox="1">
            <a:spLocks noGrp="1"/>
          </p:cNvSpPr>
          <p:nvPr>
            <p:ph type="body" idx="1"/>
          </p:nvPr>
        </p:nvSpPr>
        <p:spPr>
          <a:xfrm>
            <a:off x="990600" y="3429000"/>
            <a:ext cx="7989013" cy="2286000"/>
          </a:xfrm>
          <a:prstGeom prst="rect">
            <a:avLst/>
          </a:prstGeom>
          <a:noFill/>
          <a:ln>
            <a:noFill/>
          </a:ln>
        </p:spPr>
        <p:txBody>
          <a:bodyPr spcFirstLastPara="1" wrap="square" lIns="45700" tIns="45700" rIns="45700" bIns="45700" anchor="t" anchorCtr="0">
            <a:normAutofit fontScale="92500" lnSpcReduction="10000"/>
          </a:bodyPr>
          <a:lstStyle/>
          <a:p>
            <a:pPr marL="228600" lvl="0" indent="-228600" algn="l" rtl="0">
              <a:lnSpc>
                <a:spcPct val="100000"/>
              </a:lnSpc>
              <a:spcBef>
                <a:spcPts val="0"/>
              </a:spcBef>
              <a:spcAft>
                <a:spcPts val="0"/>
              </a:spcAft>
              <a:buClr>
                <a:schemeClr val="lt1"/>
              </a:buClr>
              <a:buSzPct val="100000"/>
              <a:buChar char="▪"/>
            </a:pPr>
            <a:r>
              <a:rPr lang="en-US" b="1"/>
              <a:t>Session One: </a:t>
            </a:r>
            <a:r>
              <a:rPr lang="en-US"/>
              <a:t>Families as Partners Overview</a:t>
            </a:r>
            <a:endParaRPr/>
          </a:p>
          <a:p>
            <a:pPr marL="228600" lvl="0" indent="-228600" algn="l" rtl="0">
              <a:lnSpc>
                <a:spcPct val="100000"/>
              </a:lnSpc>
              <a:spcBef>
                <a:spcPts val="1200"/>
              </a:spcBef>
              <a:spcAft>
                <a:spcPts val="0"/>
              </a:spcAft>
              <a:buClr>
                <a:schemeClr val="lt1"/>
              </a:buClr>
              <a:buSzPct val="100000"/>
              <a:buChar char="▪"/>
            </a:pPr>
            <a:r>
              <a:rPr lang="en-US" b="1"/>
              <a:t>Session Two (2A) and Three (2B): </a:t>
            </a:r>
            <a:r>
              <a:rPr lang="en-US"/>
              <a:t>Deeper Dive Into Partnerships</a:t>
            </a:r>
            <a:endParaRPr/>
          </a:p>
          <a:p>
            <a:pPr marL="228600" lvl="0" indent="-228600" algn="l" rtl="0">
              <a:lnSpc>
                <a:spcPct val="100000"/>
              </a:lnSpc>
              <a:spcBef>
                <a:spcPts val="1200"/>
              </a:spcBef>
              <a:spcAft>
                <a:spcPts val="0"/>
              </a:spcAft>
              <a:buClr>
                <a:schemeClr val="lt1"/>
              </a:buClr>
              <a:buSzPct val="100000"/>
              <a:buChar char="▪"/>
            </a:pPr>
            <a:r>
              <a:rPr lang="en-US" b="1"/>
              <a:t>Session Four (3A) and Five (3B): </a:t>
            </a:r>
            <a:r>
              <a:rPr lang="en-US"/>
              <a:t>Celebrating Successful Partnerships</a:t>
            </a:r>
            <a:endParaRPr/>
          </a:p>
        </p:txBody>
      </p:sp>
      <p:sp>
        <p:nvSpPr>
          <p:cNvPr id="107" name="Google Shape;107;p2"/>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cedd4afb3c_3_90"/>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Watch It Live! (CA)</a:t>
            </a:r>
            <a:endParaRPr/>
          </a:p>
        </p:txBody>
      </p:sp>
      <p:sp>
        <p:nvSpPr>
          <p:cNvPr id="327" name="Google Shape;327;gcedd4afb3c_3_90"/>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u="sng">
                <a:solidFill>
                  <a:schemeClr val="dk2"/>
                </a:solidFill>
              </a:rPr>
              <a:t>Successful Strategy to Celebrate</a:t>
            </a:r>
            <a:r>
              <a:rPr lang="en-US" sz="1900" b="1">
                <a:solidFill>
                  <a:schemeClr val="dk2"/>
                </a:solidFill>
              </a:rPr>
              <a:t> </a:t>
            </a:r>
            <a:endParaRPr sz="1900" b="1">
              <a:solidFill>
                <a:schemeClr val="dk2"/>
              </a:solidFill>
            </a:endParaRPr>
          </a:p>
          <a:p>
            <a:pPr marL="0" lvl="0" indent="0" algn="ctr" rtl="0">
              <a:spcBef>
                <a:spcPts val="0"/>
              </a:spcBef>
              <a:spcAft>
                <a:spcPts val="0"/>
              </a:spcAft>
              <a:buNone/>
            </a:pPr>
            <a:r>
              <a:rPr lang="en-US" sz="1900" i="1">
                <a:solidFill>
                  <a:schemeClr val="dk2"/>
                </a:solidFill>
              </a:rPr>
              <a:t>Live Streaming Party</a:t>
            </a:r>
            <a:endParaRPr sz="1900" i="1">
              <a:solidFill>
                <a:schemeClr val="dk2"/>
              </a:solidFill>
            </a:endParaRPr>
          </a:p>
        </p:txBody>
      </p:sp>
      <p:pic>
        <p:nvPicPr>
          <p:cNvPr id="332" name="Google Shape;332;gcedd4afb3c_3_90" descr="A QR Code that links to a web page"/>
          <p:cNvPicPr preferRelativeResize="0"/>
          <p:nvPr/>
        </p:nvPicPr>
        <p:blipFill>
          <a:blip r:embed="rId3">
            <a:alphaModFix/>
          </a:blip>
          <a:stretch>
            <a:fillRect/>
          </a:stretch>
        </p:blipFill>
        <p:spPr>
          <a:xfrm>
            <a:off x="1881513" y="2612139"/>
            <a:ext cx="3410712" cy="3410712"/>
          </a:xfrm>
          <a:prstGeom prst="rect">
            <a:avLst/>
          </a:prstGeom>
          <a:noFill/>
          <a:ln>
            <a:noFill/>
          </a:ln>
        </p:spPr>
      </p:pic>
      <p:pic>
        <p:nvPicPr>
          <p:cNvPr id="326" name="Google Shape;326;gcedd4afb3c_3_90"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328" name="Google Shape;328;gcedd4afb3c_3_90" descr="A circular graphic to highlight the well-being  icon"/>
          <p:cNvSpPr/>
          <p:nvPr/>
        </p:nvSpPr>
        <p:spPr>
          <a:xfrm>
            <a:off x="9954775" y="1943100"/>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29" name="Google Shape;329;gcedd4afb3c_3_90" descr="A circular graphic to highlight the technology tools  icon"/>
          <p:cNvSpPr/>
          <p:nvPr/>
        </p:nvSpPr>
        <p:spPr>
          <a:xfrm>
            <a:off x="6822350" y="3258950"/>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0" name="Google Shape;330;gcedd4afb3c_3_90" descr="A circular graphic to highlight the instructional tools  icon"/>
          <p:cNvSpPr/>
          <p:nvPr/>
        </p:nvSpPr>
        <p:spPr>
          <a:xfrm>
            <a:off x="6964175" y="4572000"/>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1" name="Google Shape;331;gcedd4afb3c_3_90" descr="A circular graphic to highlight the attendance and engagement  icon"/>
          <p:cNvSpPr/>
          <p:nvPr/>
        </p:nvSpPr>
        <p:spPr>
          <a:xfrm>
            <a:off x="9419525" y="5459525"/>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25" name="Google Shape;325;gcedd4afb3c_3_9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cedd4afb3c_3_99"/>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Free Store for Families (OH)</a:t>
            </a:r>
            <a:endParaRPr/>
          </a:p>
        </p:txBody>
      </p:sp>
      <p:sp>
        <p:nvSpPr>
          <p:cNvPr id="341" name="Google Shape;341;gcedd4afb3c_3_99"/>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u="sng">
                <a:solidFill>
                  <a:schemeClr val="dk2"/>
                </a:solidFill>
              </a:rPr>
              <a:t>Successful Strategy to Celebrate</a:t>
            </a:r>
            <a:r>
              <a:rPr lang="en-US" sz="1900" b="1">
                <a:solidFill>
                  <a:schemeClr val="dk2"/>
                </a:solidFill>
              </a:rPr>
              <a:t> </a:t>
            </a:r>
            <a:endParaRPr sz="1900" b="1">
              <a:solidFill>
                <a:schemeClr val="dk2"/>
              </a:solidFill>
            </a:endParaRPr>
          </a:p>
          <a:p>
            <a:pPr marL="0" lvl="0" indent="0" algn="ctr" rtl="0">
              <a:spcBef>
                <a:spcPts val="0"/>
              </a:spcBef>
              <a:spcAft>
                <a:spcPts val="0"/>
              </a:spcAft>
              <a:buNone/>
            </a:pPr>
            <a:r>
              <a:rPr lang="en-US" sz="1900" i="1">
                <a:solidFill>
                  <a:schemeClr val="dk2"/>
                </a:solidFill>
              </a:rPr>
              <a:t>Resources for Kids in Need</a:t>
            </a:r>
            <a:endParaRPr sz="1900" i="1">
              <a:solidFill>
                <a:schemeClr val="dk2"/>
              </a:solidFill>
            </a:endParaRPr>
          </a:p>
        </p:txBody>
      </p:sp>
      <p:pic>
        <p:nvPicPr>
          <p:cNvPr id="343" name="Google Shape;343;gcedd4afb3c_3_99" descr="A QR Code that links to a web page"/>
          <p:cNvPicPr preferRelativeResize="0"/>
          <p:nvPr/>
        </p:nvPicPr>
        <p:blipFill>
          <a:blip r:embed="rId3">
            <a:alphaModFix/>
          </a:blip>
          <a:stretch>
            <a:fillRect/>
          </a:stretch>
        </p:blipFill>
        <p:spPr>
          <a:xfrm>
            <a:off x="1881513" y="2674489"/>
            <a:ext cx="3410712" cy="3410712"/>
          </a:xfrm>
          <a:prstGeom prst="rect">
            <a:avLst/>
          </a:prstGeom>
          <a:noFill/>
          <a:ln>
            <a:noFill/>
          </a:ln>
        </p:spPr>
      </p:pic>
      <p:pic>
        <p:nvPicPr>
          <p:cNvPr id="340" name="Google Shape;340;gcedd4afb3c_3_99"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344" name="Google Shape;344;gcedd4afb3c_3_99" descr="A circular graphic to highlight the well-being  icon"/>
          <p:cNvSpPr/>
          <p:nvPr/>
        </p:nvSpPr>
        <p:spPr>
          <a:xfrm>
            <a:off x="9985600" y="1943100"/>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42" name="Google Shape;342;gcedd4afb3c_3_99" descr="A circular graphic to highlight the support structures  icon"/>
          <p:cNvSpPr/>
          <p:nvPr/>
        </p:nvSpPr>
        <p:spPr>
          <a:xfrm>
            <a:off x="10515600" y="4471925"/>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9" name="Google Shape;339;gcedd4afb3c_3_99"/>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cedd4afb3c_3_108"/>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Closing the Digital Divide (CA)</a:t>
            </a:r>
            <a:endParaRPr/>
          </a:p>
        </p:txBody>
      </p:sp>
      <p:sp>
        <p:nvSpPr>
          <p:cNvPr id="353" name="Google Shape;353;gcedd4afb3c_3_108"/>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u="sng">
                <a:solidFill>
                  <a:schemeClr val="dk2"/>
                </a:solidFill>
              </a:rPr>
              <a:t>Successful Strategy to Celebrate</a:t>
            </a:r>
            <a:r>
              <a:rPr lang="en-US" sz="1900" b="1">
                <a:solidFill>
                  <a:schemeClr val="dk2"/>
                </a:solidFill>
              </a:rPr>
              <a:t> </a:t>
            </a:r>
            <a:endParaRPr sz="1900" b="1">
              <a:solidFill>
                <a:schemeClr val="dk2"/>
              </a:solidFill>
            </a:endParaRPr>
          </a:p>
          <a:p>
            <a:pPr marL="0" lvl="0" indent="0" algn="ctr" rtl="0">
              <a:spcBef>
                <a:spcPts val="0"/>
              </a:spcBef>
              <a:spcAft>
                <a:spcPts val="0"/>
              </a:spcAft>
              <a:buNone/>
            </a:pPr>
            <a:r>
              <a:rPr lang="en-US" sz="1900" i="1">
                <a:solidFill>
                  <a:schemeClr val="dk2"/>
                </a:solidFill>
              </a:rPr>
              <a:t>Devices and Hotspots for Students</a:t>
            </a:r>
            <a:endParaRPr sz="1900" i="1">
              <a:solidFill>
                <a:schemeClr val="dk2"/>
              </a:solidFill>
            </a:endParaRPr>
          </a:p>
        </p:txBody>
      </p:sp>
      <p:pic>
        <p:nvPicPr>
          <p:cNvPr id="355" name="Google Shape;355;gcedd4afb3c_3_108" descr="A QR Code that links to a web page"/>
          <p:cNvPicPr preferRelativeResize="0"/>
          <p:nvPr/>
        </p:nvPicPr>
        <p:blipFill>
          <a:blip r:embed="rId3">
            <a:alphaModFix/>
          </a:blip>
          <a:stretch>
            <a:fillRect/>
          </a:stretch>
        </p:blipFill>
        <p:spPr>
          <a:xfrm>
            <a:off x="1881513" y="2674489"/>
            <a:ext cx="3410712" cy="3410712"/>
          </a:xfrm>
          <a:prstGeom prst="rect">
            <a:avLst/>
          </a:prstGeom>
          <a:noFill/>
          <a:ln>
            <a:noFill/>
          </a:ln>
        </p:spPr>
      </p:pic>
      <p:pic>
        <p:nvPicPr>
          <p:cNvPr id="352" name="Google Shape;352;gcedd4afb3c_3_108"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359" name="Google Shape;359;gcedd4afb3c_3_108" descr="A circular graphic to highlight the communication and feedback  icon"/>
          <p:cNvSpPr/>
          <p:nvPr/>
        </p:nvSpPr>
        <p:spPr>
          <a:xfrm>
            <a:off x="7394050" y="2047950"/>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8" name="Google Shape;358;gcedd4afb3c_3_108" descr="A circular graphic to highlight the well-being  icon"/>
          <p:cNvSpPr/>
          <p:nvPr/>
        </p:nvSpPr>
        <p:spPr>
          <a:xfrm>
            <a:off x="10001525" y="2047950"/>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7" name="Google Shape;357;gcedd4afb3c_3_108" descr="A circular graphic to highlight the  technology tools icon"/>
          <p:cNvSpPr/>
          <p:nvPr/>
        </p:nvSpPr>
        <p:spPr>
          <a:xfrm>
            <a:off x="6822350" y="3190950"/>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6" name="Google Shape;356;gcedd4afb3c_3_108" descr="A circular graphic to highlight the  instructional tools icon"/>
          <p:cNvSpPr/>
          <p:nvPr/>
        </p:nvSpPr>
        <p:spPr>
          <a:xfrm>
            <a:off x="6952000" y="4471925"/>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4" name="Google Shape;354;gcedd4afb3c_3_108" descr="A circular graphic to highlight the  learning environment icon"/>
          <p:cNvSpPr/>
          <p:nvPr/>
        </p:nvSpPr>
        <p:spPr>
          <a:xfrm>
            <a:off x="7965350" y="5442425"/>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1" name="Google Shape;351;gcedd4afb3c_3_108"/>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cedd4afb3c_3_117"/>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For Bees, By Bees (NY)</a:t>
            </a:r>
            <a:endParaRPr/>
          </a:p>
        </p:txBody>
      </p:sp>
      <p:sp>
        <p:nvSpPr>
          <p:cNvPr id="368" name="Google Shape;368;gcedd4afb3c_3_117"/>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u="sng">
                <a:solidFill>
                  <a:schemeClr val="dk2"/>
                </a:solidFill>
              </a:rPr>
              <a:t>Successful Strategy to Celebrate</a:t>
            </a:r>
            <a:r>
              <a:rPr lang="en-US" sz="1900" b="1">
                <a:solidFill>
                  <a:schemeClr val="dk2"/>
                </a:solidFill>
              </a:rPr>
              <a:t> </a:t>
            </a:r>
            <a:endParaRPr sz="1900" b="1">
              <a:solidFill>
                <a:schemeClr val="dk2"/>
              </a:solidFill>
            </a:endParaRPr>
          </a:p>
          <a:p>
            <a:pPr marL="0" lvl="0" indent="0" algn="ctr" rtl="0">
              <a:spcBef>
                <a:spcPts val="0"/>
              </a:spcBef>
              <a:spcAft>
                <a:spcPts val="0"/>
              </a:spcAft>
              <a:buNone/>
            </a:pPr>
            <a:r>
              <a:rPr lang="en-US" sz="1900" i="1">
                <a:solidFill>
                  <a:schemeClr val="dk2"/>
                </a:solidFill>
              </a:rPr>
              <a:t>Desks for Kids Initiative</a:t>
            </a:r>
            <a:endParaRPr sz="1900" i="1">
              <a:solidFill>
                <a:schemeClr val="dk2"/>
              </a:solidFill>
            </a:endParaRPr>
          </a:p>
        </p:txBody>
      </p:sp>
      <p:pic>
        <p:nvPicPr>
          <p:cNvPr id="370" name="Google Shape;370;gcedd4afb3c_3_117" descr="A QR Code that links to a web page"/>
          <p:cNvPicPr preferRelativeResize="0"/>
          <p:nvPr/>
        </p:nvPicPr>
        <p:blipFill>
          <a:blip r:embed="rId3">
            <a:alphaModFix/>
          </a:blip>
          <a:stretch>
            <a:fillRect/>
          </a:stretch>
        </p:blipFill>
        <p:spPr>
          <a:xfrm>
            <a:off x="1881513" y="2674489"/>
            <a:ext cx="3410712" cy="3410712"/>
          </a:xfrm>
          <a:prstGeom prst="rect">
            <a:avLst/>
          </a:prstGeom>
          <a:noFill/>
          <a:ln>
            <a:noFill/>
          </a:ln>
        </p:spPr>
      </p:pic>
      <p:pic>
        <p:nvPicPr>
          <p:cNvPr id="367" name="Google Shape;367;gcedd4afb3c_3_117"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371" name="Google Shape;371;gcedd4afb3c_3_117" descr="A circular graphic to highlight the organizational and study skills icon"/>
          <p:cNvSpPr/>
          <p:nvPr/>
        </p:nvSpPr>
        <p:spPr>
          <a:xfrm>
            <a:off x="10733775" y="3152625"/>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72" name="Google Shape;372;gcedd4afb3c_3_117" descr="A circular graphic to highlight the  support structures icon"/>
          <p:cNvSpPr/>
          <p:nvPr/>
        </p:nvSpPr>
        <p:spPr>
          <a:xfrm>
            <a:off x="10515600" y="4503025"/>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69" name="Google Shape;369;gcedd4afb3c_3_117" descr="A circular graphic to highlight the learning environment icon"/>
          <p:cNvSpPr/>
          <p:nvPr/>
        </p:nvSpPr>
        <p:spPr>
          <a:xfrm>
            <a:off x="7985850" y="5442425"/>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66" name="Google Shape;366;gcedd4afb3c_3_11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cedd4afb3c_2_1"/>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100"/>
              <a:t>Session 4: </a:t>
            </a:r>
            <a:r>
              <a:rPr lang="en-US" sz="3100" b="1"/>
              <a:t>A Starting Point for Educator Summer Planning</a:t>
            </a:r>
            <a:endParaRPr sz="3100"/>
          </a:p>
        </p:txBody>
      </p:sp>
      <p:sp>
        <p:nvSpPr>
          <p:cNvPr id="379" name="Google Shape;379;gcedd4afb3c_2_1"/>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24</a:t>
            </a:fld>
            <a:endParaRPr/>
          </a:p>
        </p:txBody>
      </p:sp>
      <p:sp>
        <p:nvSpPr>
          <p:cNvPr id="380" name="Google Shape;380;gcedd4afb3c_2_1"/>
          <p:cNvSpPr txBox="1">
            <a:spLocks noGrp="1"/>
          </p:cNvSpPr>
          <p:nvPr>
            <p:ph type="body" idx="1"/>
          </p:nvPr>
        </p:nvSpPr>
        <p:spPr>
          <a:xfrm>
            <a:off x="1562100" y="6078309"/>
            <a:ext cx="8610600" cy="4926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3200"/>
              <a:buNone/>
            </a:pPr>
            <a:r>
              <a:rPr lang="en-US"/>
              <a:t>https://www.eteachny.org/families-as-partners/</a:t>
            </a:r>
            <a:endParaRPr/>
          </a:p>
        </p:txBody>
      </p:sp>
      <p:pic>
        <p:nvPicPr>
          <p:cNvPr id="381" name="Google Shape;381;gcedd4afb3c_2_1" descr="A large chart/table to show the options for planning summer education"/>
          <p:cNvPicPr preferRelativeResize="0"/>
          <p:nvPr/>
        </p:nvPicPr>
        <p:blipFill>
          <a:blip r:embed="rId3">
            <a:alphaModFix/>
          </a:blip>
          <a:stretch>
            <a:fillRect/>
          </a:stretch>
        </p:blipFill>
        <p:spPr>
          <a:xfrm>
            <a:off x="1727963" y="1676401"/>
            <a:ext cx="8278863" cy="4222907"/>
          </a:xfrm>
          <a:prstGeom prst="rect">
            <a:avLst/>
          </a:prstGeom>
          <a:noFill/>
          <a:ln w="9525" cap="flat" cmpd="sng">
            <a:solidFill>
              <a:srgbClr val="0E294A"/>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cedd4afb3c_2_10"/>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Autofit/>
          </a:bodyPr>
          <a:lstStyle/>
          <a:p>
            <a:pPr marL="0" lvl="0" indent="0" algn="ctr" rtl="0">
              <a:lnSpc>
                <a:spcPct val="90000"/>
              </a:lnSpc>
              <a:spcBef>
                <a:spcPts val="0"/>
              </a:spcBef>
              <a:spcAft>
                <a:spcPts val="0"/>
              </a:spcAft>
              <a:buClr>
                <a:schemeClr val="lt1"/>
              </a:buClr>
              <a:buSzPts val="3600"/>
              <a:buFont typeface="Arial"/>
              <a:buNone/>
            </a:pPr>
            <a:r>
              <a:rPr lang="en-US" sz="3600"/>
              <a:t>Session 4: </a:t>
            </a:r>
            <a:r>
              <a:rPr lang="en-US" sz="3600" b="1"/>
              <a:t>Ideas for Reflective Practice (Part 1)</a:t>
            </a:r>
            <a:endParaRPr sz="3600"/>
          </a:p>
        </p:txBody>
      </p:sp>
      <p:sp>
        <p:nvSpPr>
          <p:cNvPr id="388" name="Google Shape;388;gcedd4afb3c_2_1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25</a:t>
            </a:fld>
            <a:endParaRPr/>
          </a:p>
        </p:txBody>
      </p:sp>
      <p:sp>
        <p:nvSpPr>
          <p:cNvPr id="389" name="Google Shape;389;gcedd4afb3c_2_10"/>
          <p:cNvSpPr txBox="1">
            <a:spLocks noGrp="1"/>
          </p:cNvSpPr>
          <p:nvPr>
            <p:ph type="body" idx="1"/>
          </p:nvPr>
        </p:nvSpPr>
        <p:spPr>
          <a:xfrm>
            <a:off x="1562100" y="5984409"/>
            <a:ext cx="8610600" cy="4926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3200"/>
              <a:buNone/>
            </a:pPr>
            <a:r>
              <a:rPr lang="en-US"/>
              <a:t>https://www.eteachny.org/families-as-partners/</a:t>
            </a:r>
            <a:endParaRPr/>
          </a:p>
        </p:txBody>
      </p:sp>
      <p:pic>
        <p:nvPicPr>
          <p:cNvPr id="390" name="Google Shape;390;gcedd4afb3c_2_10" descr="A large chart to show the options and ideas for reflective practice"/>
          <p:cNvPicPr preferRelativeResize="0"/>
          <p:nvPr/>
        </p:nvPicPr>
        <p:blipFill>
          <a:blip r:embed="rId3">
            <a:alphaModFix/>
          </a:blip>
          <a:stretch>
            <a:fillRect/>
          </a:stretch>
        </p:blipFill>
        <p:spPr>
          <a:xfrm>
            <a:off x="455063" y="2142713"/>
            <a:ext cx="11281874" cy="2572575"/>
          </a:xfrm>
          <a:prstGeom prst="rect">
            <a:avLst/>
          </a:prstGeom>
          <a:noFill/>
          <a:ln w="9525" cap="flat" cmpd="sng">
            <a:solidFill>
              <a:srgbClr val="0E294A"/>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c800cfb20c_0_0"/>
          <p:cNvSpPr txBox="1">
            <a:spLocks noGrp="1"/>
          </p:cNvSpPr>
          <p:nvPr>
            <p:ph type="title"/>
          </p:nvPr>
        </p:nvSpPr>
        <p:spPr>
          <a:xfrm>
            <a:off x="990600" y="2527844"/>
            <a:ext cx="8001000" cy="13299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An unexamined life isn’t worth living.</a:t>
            </a:r>
            <a:endParaRPr/>
          </a:p>
        </p:txBody>
      </p:sp>
      <p:sp>
        <p:nvSpPr>
          <p:cNvPr id="397" name="Google Shape;397;gc800cfb20c_0_0"/>
          <p:cNvSpPr txBox="1">
            <a:spLocks noGrp="1"/>
          </p:cNvSpPr>
          <p:nvPr>
            <p:ph type="body" idx="1"/>
          </p:nvPr>
        </p:nvSpPr>
        <p:spPr>
          <a:xfrm>
            <a:off x="990600" y="5290125"/>
            <a:ext cx="8001000" cy="424800"/>
          </a:xfrm>
          <a:prstGeom prst="rect">
            <a:avLst/>
          </a:prstGeom>
        </p:spPr>
        <p:txBody>
          <a:bodyPr spcFirstLastPara="1" wrap="square" lIns="45700" tIns="45700" rIns="45700" bIns="45700" anchor="t" anchorCtr="0">
            <a:normAutofit fontScale="92500" lnSpcReduction="20000"/>
          </a:bodyPr>
          <a:lstStyle/>
          <a:p>
            <a:pPr marL="0" lvl="0" indent="0" algn="l" rtl="0">
              <a:spcBef>
                <a:spcPts val="600"/>
              </a:spcBef>
              <a:spcAft>
                <a:spcPts val="0"/>
              </a:spcAft>
              <a:buNone/>
            </a:pPr>
            <a:r>
              <a:rPr lang="en-US"/>
              <a:t>Socrates, 450 BC</a:t>
            </a:r>
            <a:endParaRPr/>
          </a:p>
        </p:txBody>
      </p:sp>
      <p:sp>
        <p:nvSpPr>
          <p:cNvPr id="398" name="Google Shape;398;gc800cfb20c_0_0"/>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c800cfb20c_0_10"/>
          <p:cNvSpPr txBox="1">
            <a:spLocks noGrp="1"/>
          </p:cNvSpPr>
          <p:nvPr>
            <p:ph type="title"/>
          </p:nvPr>
        </p:nvSpPr>
        <p:spPr>
          <a:xfrm>
            <a:off x="533400" y="2178200"/>
            <a:ext cx="10219500" cy="33249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By three methods we may learn wisdom: First, by reflection, which is the noblest; Second, by imitation, which is the easiest; and third by experience, which is the bitterest.</a:t>
            </a:r>
            <a:endParaRPr/>
          </a:p>
        </p:txBody>
      </p:sp>
      <p:sp>
        <p:nvSpPr>
          <p:cNvPr id="405" name="Google Shape;405;gc800cfb20c_0_10"/>
          <p:cNvSpPr txBox="1">
            <a:spLocks noGrp="1"/>
          </p:cNvSpPr>
          <p:nvPr>
            <p:ph type="body" idx="1"/>
          </p:nvPr>
        </p:nvSpPr>
        <p:spPr>
          <a:xfrm>
            <a:off x="533400" y="5578800"/>
            <a:ext cx="8001000" cy="424800"/>
          </a:xfrm>
          <a:prstGeom prst="rect">
            <a:avLst/>
          </a:prstGeom>
        </p:spPr>
        <p:txBody>
          <a:bodyPr spcFirstLastPara="1" wrap="square" lIns="45700" tIns="45700" rIns="45700" bIns="45700" anchor="t" anchorCtr="0">
            <a:normAutofit fontScale="92500" lnSpcReduction="20000"/>
          </a:bodyPr>
          <a:lstStyle/>
          <a:p>
            <a:pPr marL="0" lvl="0" indent="0" algn="l" rtl="0">
              <a:spcBef>
                <a:spcPts val="600"/>
              </a:spcBef>
              <a:spcAft>
                <a:spcPts val="0"/>
              </a:spcAft>
              <a:buNone/>
            </a:pPr>
            <a:r>
              <a:rPr lang="en-US"/>
              <a:t>Confucius</a:t>
            </a:r>
            <a:endParaRPr/>
          </a:p>
        </p:txBody>
      </p:sp>
      <p:sp>
        <p:nvSpPr>
          <p:cNvPr id="406" name="Google Shape;406;gc800cfb20c_0_10"/>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c800cfb20c_0_17"/>
          <p:cNvSpPr txBox="1">
            <a:spLocks noGrp="1"/>
          </p:cNvSpPr>
          <p:nvPr>
            <p:ph type="title"/>
          </p:nvPr>
        </p:nvSpPr>
        <p:spPr>
          <a:xfrm>
            <a:off x="990600" y="2527844"/>
            <a:ext cx="8001000" cy="19950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Reflective practice is as much a state of mind as it is a set of activities.</a:t>
            </a:r>
            <a:endParaRPr/>
          </a:p>
        </p:txBody>
      </p:sp>
      <p:sp>
        <p:nvSpPr>
          <p:cNvPr id="413" name="Google Shape;413;gc800cfb20c_0_17"/>
          <p:cNvSpPr txBox="1">
            <a:spLocks noGrp="1"/>
          </p:cNvSpPr>
          <p:nvPr>
            <p:ph type="body" idx="1"/>
          </p:nvPr>
        </p:nvSpPr>
        <p:spPr>
          <a:xfrm>
            <a:off x="990600" y="5290125"/>
            <a:ext cx="8001000" cy="424800"/>
          </a:xfrm>
          <a:prstGeom prst="rect">
            <a:avLst/>
          </a:prstGeom>
        </p:spPr>
        <p:txBody>
          <a:bodyPr spcFirstLastPara="1" wrap="square" lIns="45700" tIns="45700" rIns="45700" bIns="45700" anchor="t" anchorCtr="0">
            <a:normAutofit fontScale="92500" lnSpcReduction="20000"/>
          </a:bodyPr>
          <a:lstStyle/>
          <a:p>
            <a:pPr marL="0" lvl="0" indent="0" algn="l" rtl="0">
              <a:spcBef>
                <a:spcPts val="600"/>
              </a:spcBef>
              <a:spcAft>
                <a:spcPts val="0"/>
              </a:spcAft>
              <a:buNone/>
            </a:pPr>
            <a:r>
              <a:rPr lang="en-US"/>
              <a:t>Joseph Vaughan, 1990, p. ix</a:t>
            </a:r>
            <a:endParaRPr/>
          </a:p>
        </p:txBody>
      </p:sp>
      <p:sp>
        <p:nvSpPr>
          <p:cNvPr id="414" name="Google Shape;414;gc800cfb20c_0_17"/>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cedd4afb3c_3_141"/>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Autofit/>
          </a:bodyPr>
          <a:lstStyle/>
          <a:p>
            <a:pPr marL="0" lvl="0" indent="0" algn="ctr" rtl="0">
              <a:lnSpc>
                <a:spcPct val="90000"/>
              </a:lnSpc>
              <a:spcBef>
                <a:spcPts val="0"/>
              </a:spcBef>
              <a:spcAft>
                <a:spcPts val="0"/>
              </a:spcAft>
              <a:buClr>
                <a:schemeClr val="lt1"/>
              </a:buClr>
              <a:buSzPts val="3600"/>
              <a:buFont typeface="Arial"/>
              <a:buNone/>
            </a:pPr>
            <a:r>
              <a:rPr lang="en-US" sz="2600" b="1" dirty="0"/>
              <a:t>Example Implementation:</a:t>
            </a:r>
            <a:r>
              <a:rPr lang="en-US" sz="2600" dirty="0"/>
              <a:t> How to use these spreadsheets together </a:t>
            </a:r>
            <a:r>
              <a:rPr lang="en-US" sz="1800" dirty="0"/>
              <a:t>(1 of 3)</a:t>
            </a:r>
            <a:endParaRPr sz="1800" dirty="0"/>
          </a:p>
        </p:txBody>
      </p:sp>
      <p:sp>
        <p:nvSpPr>
          <p:cNvPr id="421" name="Google Shape;421;gcedd4afb3c_3_141"/>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29</a:t>
            </a:fld>
            <a:endParaRPr/>
          </a:p>
        </p:txBody>
      </p:sp>
      <p:pic>
        <p:nvPicPr>
          <p:cNvPr id="422" name="Google Shape;422;gcedd4afb3c_3_141"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3">
            <a:alphaModFix/>
          </a:blip>
          <a:srcRect/>
          <a:stretch/>
        </p:blipFill>
        <p:spPr>
          <a:xfrm>
            <a:off x="357175" y="1578175"/>
            <a:ext cx="5054424" cy="5050026"/>
          </a:xfrm>
          <a:prstGeom prst="rect">
            <a:avLst/>
          </a:prstGeom>
          <a:noFill/>
          <a:ln>
            <a:noFill/>
          </a:ln>
        </p:spPr>
      </p:pic>
      <p:sp>
        <p:nvSpPr>
          <p:cNvPr id="423" name="Google Shape;423;gcedd4afb3c_3_141" descr="A circular graphic to highlight the well being structures  icon"/>
          <p:cNvSpPr/>
          <p:nvPr/>
        </p:nvSpPr>
        <p:spPr>
          <a:xfrm>
            <a:off x="3564800" y="1943100"/>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 name="Google Shape;424;gcedd4afb3c_3_141"/>
          <p:cNvSpPr txBox="1"/>
          <p:nvPr/>
        </p:nvSpPr>
        <p:spPr>
          <a:xfrm>
            <a:off x="5640800" y="1524988"/>
            <a:ext cx="6203700" cy="25242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dk2"/>
              </a:buClr>
              <a:buSzPts val="1900"/>
              <a:buAutoNum type="arabicPeriod"/>
            </a:pPr>
            <a:r>
              <a:rPr lang="en-US" sz="1900" b="1">
                <a:solidFill>
                  <a:schemeClr val="dk2"/>
                </a:solidFill>
              </a:rPr>
              <a:t>Is there a topic or section of family partnerships that you want to improve on or plan for?</a:t>
            </a:r>
            <a:endParaRPr sz="1900" b="1">
              <a:solidFill>
                <a:schemeClr val="dk2"/>
              </a:solidFill>
            </a:endParaRPr>
          </a:p>
          <a:p>
            <a:pPr marL="457200" lvl="0" indent="0" algn="l" rtl="0">
              <a:spcBef>
                <a:spcPts val="0"/>
              </a:spcBef>
              <a:spcAft>
                <a:spcPts val="0"/>
              </a:spcAft>
              <a:buNone/>
            </a:pPr>
            <a:endParaRPr sz="1900" b="1">
              <a:solidFill>
                <a:schemeClr val="dk2"/>
              </a:solidFill>
            </a:endParaRPr>
          </a:p>
          <a:p>
            <a:pPr marL="457200" lvl="0" indent="0" algn="l" rtl="0">
              <a:spcBef>
                <a:spcPts val="0"/>
              </a:spcBef>
              <a:spcAft>
                <a:spcPts val="0"/>
              </a:spcAft>
              <a:buNone/>
            </a:pPr>
            <a:r>
              <a:rPr lang="en-US" sz="1900" i="1">
                <a:solidFill>
                  <a:schemeClr val="dk2"/>
                </a:solidFill>
              </a:rPr>
              <a:t>Well-being Structures</a:t>
            </a:r>
            <a:endParaRPr sz="1900" i="1">
              <a:solidFill>
                <a:schemeClr val="dk2"/>
              </a:solidFill>
            </a:endParaRPr>
          </a:p>
          <a:p>
            <a:pPr marL="0" lvl="0" indent="0" algn="l" rtl="0">
              <a:spcBef>
                <a:spcPts val="0"/>
              </a:spcBef>
              <a:spcAft>
                <a:spcPts val="0"/>
              </a:spcAft>
              <a:buNone/>
            </a:pPr>
            <a:endParaRPr sz="1900" i="1">
              <a:solidFill>
                <a:schemeClr val="dk2"/>
              </a:solidFill>
            </a:endParaRPr>
          </a:p>
          <a:p>
            <a:pPr marL="0" lvl="0" indent="0" algn="l" rtl="0">
              <a:spcBef>
                <a:spcPts val="0"/>
              </a:spcBef>
              <a:spcAft>
                <a:spcPts val="0"/>
              </a:spcAft>
              <a:buNone/>
            </a:pPr>
            <a:endParaRPr sz="1900" i="1">
              <a:solidFill>
                <a:schemeClr val="dk2"/>
              </a:solidFill>
            </a:endParaRPr>
          </a:p>
          <a:p>
            <a:pPr marL="0" lvl="0" indent="0" algn="l" rtl="0">
              <a:spcBef>
                <a:spcPts val="0"/>
              </a:spcBef>
              <a:spcAft>
                <a:spcPts val="0"/>
              </a:spcAft>
              <a:buNone/>
            </a:pPr>
            <a:r>
              <a:rPr lang="en-US" sz="1900">
                <a:solidFill>
                  <a:schemeClr val="dk2"/>
                </a:solidFill>
              </a:rPr>
              <a:t>*The Power of Summer Reflecting: Mapping High and Low Points</a:t>
            </a:r>
            <a:endParaRPr sz="19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990600" y="2527852"/>
            <a:ext cx="8001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4800"/>
              <a:buFont typeface="Arial"/>
              <a:buNone/>
            </a:pPr>
            <a:r>
              <a:rPr lang="en-US"/>
              <a:t>Today’s </a:t>
            </a:r>
            <a:r>
              <a:rPr lang="en-US" b="1"/>
              <a:t>objectives</a:t>
            </a:r>
            <a:endParaRPr/>
          </a:p>
        </p:txBody>
      </p:sp>
      <p:sp>
        <p:nvSpPr>
          <p:cNvPr id="114" name="Google Shape;114;p3"/>
          <p:cNvSpPr txBox="1">
            <a:spLocks noGrp="1"/>
          </p:cNvSpPr>
          <p:nvPr>
            <p:ph type="body" idx="1"/>
          </p:nvPr>
        </p:nvSpPr>
        <p:spPr>
          <a:xfrm>
            <a:off x="990600" y="3429000"/>
            <a:ext cx="8001000" cy="2286000"/>
          </a:xfrm>
          <a:prstGeom prst="rect">
            <a:avLst/>
          </a:prstGeom>
          <a:noFill/>
          <a:ln>
            <a:noFill/>
          </a:ln>
        </p:spPr>
        <p:txBody>
          <a:bodyPr spcFirstLastPara="1" wrap="square" lIns="45700" tIns="45700" rIns="45700" bIns="45700" anchor="t" anchorCtr="0">
            <a:normAutofit fontScale="77500" lnSpcReduction="10000"/>
          </a:bodyPr>
          <a:lstStyle/>
          <a:p>
            <a:pPr marL="228600" lvl="0" indent="-215265" algn="l" rtl="0">
              <a:lnSpc>
                <a:spcPct val="100000"/>
              </a:lnSpc>
              <a:spcBef>
                <a:spcPts val="0"/>
              </a:spcBef>
              <a:spcAft>
                <a:spcPts val="0"/>
              </a:spcAft>
              <a:buSzPct val="100000"/>
              <a:buChar char="▪"/>
            </a:pPr>
            <a:r>
              <a:rPr lang="en-US"/>
              <a:t>Identify attributes of positive relationships, routines, and resources with families as partners.</a:t>
            </a:r>
            <a:endParaRPr/>
          </a:p>
          <a:p>
            <a:pPr marL="228600" lvl="0" indent="-215265" algn="l" rtl="0">
              <a:lnSpc>
                <a:spcPct val="100000"/>
              </a:lnSpc>
              <a:spcBef>
                <a:spcPts val="1200"/>
              </a:spcBef>
              <a:spcAft>
                <a:spcPts val="0"/>
              </a:spcAft>
              <a:buSzPct val="100000"/>
              <a:buChar char="▪"/>
            </a:pPr>
            <a:r>
              <a:rPr lang="en-US"/>
              <a:t>Celebrate successful strategies to support relationships, routines, and resources with families as partners.</a:t>
            </a:r>
            <a:endParaRPr/>
          </a:p>
          <a:p>
            <a:pPr marL="228600" lvl="0" indent="-215265" algn="l" rtl="0">
              <a:lnSpc>
                <a:spcPct val="100000"/>
              </a:lnSpc>
              <a:spcBef>
                <a:spcPts val="1200"/>
              </a:spcBef>
              <a:spcAft>
                <a:spcPts val="0"/>
              </a:spcAft>
              <a:buClr>
                <a:schemeClr val="lt1"/>
              </a:buClr>
              <a:buSzPct val="100000"/>
              <a:buChar char="▪"/>
            </a:pPr>
            <a:r>
              <a:rPr lang="en-US"/>
              <a:t>Share reflective practices to plan for growing relationships, routines, and resources with families as partners.</a:t>
            </a:r>
            <a:endParaRPr/>
          </a:p>
        </p:txBody>
      </p:sp>
      <p:sp>
        <p:nvSpPr>
          <p:cNvPr id="115" name="Google Shape;115;p3"/>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c800cfb20c_0_24"/>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Autofit/>
          </a:bodyPr>
          <a:lstStyle/>
          <a:p>
            <a:pPr marL="0" lvl="0" indent="0" algn="ctr" rtl="0">
              <a:lnSpc>
                <a:spcPct val="90000"/>
              </a:lnSpc>
              <a:spcBef>
                <a:spcPts val="0"/>
              </a:spcBef>
              <a:spcAft>
                <a:spcPts val="0"/>
              </a:spcAft>
              <a:buClr>
                <a:schemeClr val="lt1"/>
              </a:buClr>
              <a:buSzPts val="3600"/>
              <a:buFont typeface="Arial"/>
              <a:buNone/>
            </a:pPr>
            <a:r>
              <a:rPr lang="en-US" sz="2600" b="1" dirty="0"/>
              <a:t>Example Implementation:</a:t>
            </a:r>
            <a:r>
              <a:rPr lang="en-US" sz="2600" dirty="0"/>
              <a:t> How to use these spreadsheets together </a:t>
            </a:r>
            <a:r>
              <a:rPr lang="en-US" sz="1800" dirty="0"/>
              <a:t>(2 of 3)</a:t>
            </a:r>
            <a:endParaRPr sz="2800" dirty="0"/>
          </a:p>
        </p:txBody>
      </p:sp>
      <p:sp>
        <p:nvSpPr>
          <p:cNvPr id="431" name="Google Shape;431;gc800cfb20c_0_24"/>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30</a:t>
            </a:fld>
            <a:endParaRPr/>
          </a:p>
        </p:txBody>
      </p:sp>
      <p:pic>
        <p:nvPicPr>
          <p:cNvPr id="432" name="Google Shape;432;gc800cfb20c_0_24"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3">
            <a:alphaModFix/>
          </a:blip>
          <a:srcRect/>
          <a:stretch/>
        </p:blipFill>
        <p:spPr>
          <a:xfrm>
            <a:off x="357175" y="1578175"/>
            <a:ext cx="5054424" cy="5050026"/>
          </a:xfrm>
          <a:prstGeom prst="rect">
            <a:avLst/>
          </a:prstGeom>
          <a:noFill/>
          <a:ln>
            <a:noFill/>
          </a:ln>
        </p:spPr>
      </p:pic>
      <p:sp>
        <p:nvSpPr>
          <p:cNvPr id="433" name="Google Shape;433;gc800cfb20c_0_24" descr="A circular graphic to highlight the well-being structures  icon"/>
          <p:cNvSpPr/>
          <p:nvPr/>
        </p:nvSpPr>
        <p:spPr>
          <a:xfrm>
            <a:off x="3564800" y="1943100"/>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34" name="Google Shape;434;gc800cfb20c_0_24"/>
          <p:cNvSpPr txBox="1"/>
          <p:nvPr/>
        </p:nvSpPr>
        <p:spPr>
          <a:xfrm>
            <a:off x="5640800" y="1524988"/>
            <a:ext cx="6203700" cy="48639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dk2"/>
              </a:buClr>
              <a:buSzPts val="1900"/>
              <a:buAutoNum type="arabicPeriod"/>
            </a:pPr>
            <a:r>
              <a:rPr lang="en-US" sz="1900" b="1">
                <a:solidFill>
                  <a:schemeClr val="dk2"/>
                </a:solidFill>
              </a:rPr>
              <a:t>Is there a topic or section of family partnerships that you want to improve on or plan for?</a:t>
            </a:r>
            <a:endParaRPr sz="1900" b="1">
              <a:solidFill>
                <a:schemeClr val="dk2"/>
              </a:solidFill>
            </a:endParaRPr>
          </a:p>
          <a:p>
            <a:pPr marL="457200" lvl="0" indent="0" algn="l" rtl="0">
              <a:spcBef>
                <a:spcPts val="0"/>
              </a:spcBef>
              <a:spcAft>
                <a:spcPts val="0"/>
              </a:spcAft>
              <a:buNone/>
            </a:pPr>
            <a:endParaRPr sz="1900" b="1">
              <a:solidFill>
                <a:schemeClr val="dk2"/>
              </a:solidFill>
            </a:endParaRPr>
          </a:p>
          <a:p>
            <a:pPr marL="457200" lvl="0" indent="0" algn="l" rtl="0">
              <a:spcBef>
                <a:spcPts val="0"/>
              </a:spcBef>
              <a:spcAft>
                <a:spcPts val="0"/>
              </a:spcAft>
              <a:buNone/>
            </a:pPr>
            <a:r>
              <a:rPr lang="en-US" sz="1900" i="1">
                <a:solidFill>
                  <a:schemeClr val="dk2"/>
                </a:solidFill>
              </a:rPr>
              <a:t>Well-being Structures</a:t>
            </a:r>
            <a:endParaRPr sz="1900" i="1">
              <a:solidFill>
                <a:schemeClr val="dk2"/>
              </a:solidFill>
            </a:endParaRPr>
          </a:p>
          <a:p>
            <a:pPr marL="457200" lvl="0" indent="0" algn="l" rtl="0">
              <a:spcBef>
                <a:spcPts val="0"/>
              </a:spcBef>
              <a:spcAft>
                <a:spcPts val="0"/>
              </a:spcAft>
              <a:buNone/>
            </a:pPr>
            <a:endParaRPr sz="1900" i="1">
              <a:solidFill>
                <a:schemeClr val="dk2"/>
              </a:solidFill>
            </a:endParaRPr>
          </a:p>
          <a:p>
            <a:pPr marL="0" lvl="0" indent="0" algn="l" rtl="0">
              <a:spcBef>
                <a:spcPts val="0"/>
              </a:spcBef>
              <a:spcAft>
                <a:spcPts val="0"/>
              </a:spcAft>
              <a:buClr>
                <a:schemeClr val="dk1"/>
              </a:buClr>
              <a:buSzPts val="1100"/>
              <a:buFont typeface="Arial"/>
              <a:buNone/>
            </a:pPr>
            <a:r>
              <a:rPr lang="en-US" sz="1900">
                <a:solidFill>
                  <a:schemeClr val="dk2"/>
                </a:solidFill>
              </a:rPr>
              <a:t>*The Power of Summer Reflecting: Mapping High and Low Points</a:t>
            </a:r>
            <a:endParaRPr sz="1900">
              <a:solidFill>
                <a:schemeClr val="dk2"/>
              </a:solidFill>
            </a:endParaRPr>
          </a:p>
          <a:p>
            <a:pPr marL="457200" lvl="0" indent="0" algn="l" rtl="0">
              <a:spcBef>
                <a:spcPts val="0"/>
              </a:spcBef>
              <a:spcAft>
                <a:spcPts val="0"/>
              </a:spcAft>
              <a:buNone/>
            </a:pPr>
            <a:endParaRPr sz="1900" i="1">
              <a:solidFill>
                <a:schemeClr val="dk2"/>
              </a:solidFill>
            </a:endParaRPr>
          </a:p>
          <a:p>
            <a:pPr marL="457200" lvl="0" indent="-349250" algn="l" rtl="0">
              <a:spcBef>
                <a:spcPts val="0"/>
              </a:spcBef>
              <a:spcAft>
                <a:spcPts val="0"/>
              </a:spcAft>
              <a:buClr>
                <a:schemeClr val="dk2"/>
              </a:buClr>
              <a:buSzPts val="1900"/>
              <a:buAutoNum type="arabicPeriod"/>
            </a:pPr>
            <a:r>
              <a:rPr lang="en-US" sz="1900" b="1">
                <a:solidFill>
                  <a:schemeClr val="dk2"/>
                </a:solidFill>
              </a:rPr>
              <a:t>Find a celebration or successful strategy that speaks to you</a:t>
            </a:r>
            <a:endParaRPr sz="1900" b="1">
              <a:solidFill>
                <a:schemeClr val="dk2"/>
              </a:solidFill>
            </a:endParaRPr>
          </a:p>
          <a:p>
            <a:pPr marL="0" lvl="0" indent="457200" algn="l" rtl="0">
              <a:spcBef>
                <a:spcPts val="0"/>
              </a:spcBef>
              <a:spcAft>
                <a:spcPts val="0"/>
              </a:spcAft>
              <a:buNone/>
            </a:pPr>
            <a:endParaRPr sz="1900" b="1">
              <a:solidFill>
                <a:schemeClr val="dk2"/>
              </a:solidFill>
            </a:endParaRPr>
          </a:p>
          <a:p>
            <a:pPr marL="457200" lvl="0" indent="0" algn="l" rtl="0">
              <a:spcBef>
                <a:spcPts val="0"/>
              </a:spcBef>
              <a:spcAft>
                <a:spcPts val="0"/>
              </a:spcAft>
              <a:buNone/>
            </a:pPr>
            <a:r>
              <a:rPr lang="en-US" sz="1900" i="1">
                <a:solidFill>
                  <a:schemeClr val="dk2"/>
                </a:solidFill>
              </a:rPr>
              <a:t>Resources for Kids in Need</a:t>
            </a:r>
            <a:endParaRPr sz="1900" i="1">
              <a:solidFill>
                <a:schemeClr val="dk2"/>
              </a:solidFill>
            </a:endParaRPr>
          </a:p>
          <a:p>
            <a:pPr marL="457200" lvl="0" indent="0" algn="l" rtl="0">
              <a:spcBef>
                <a:spcPts val="0"/>
              </a:spcBef>
              <a:spcAft>
                <a:spcPts val="0"/>
              </a:spcAft>
              <a:buNone/>
            </a:pPr>
            <a:endParaRPr sz="1900" i="1">
              <a:solidFill>
                <a:schemeClr val="dk2"/>
              </a:solidFill>
            </a:endParaRPr>
          </a:p>
          <a:p>
            <a:pPr marL="0" lvl="0" indent="0" algn="l" rtl="0">
              <a:spcBef>
                <a:spcPts val="0"/>
              </a:spcBef>
              <a:spcAft>
                <a:spcPts val="0"/>
              </a:spcAft>
              <a:buNone/>
            </a:pPr>
            <a:endParaRPr sz="1900" i="1">
              <a:solidFill>
                <a:schemeClr val="dk2"/>
              </a:solidFill>
            </a:endParaRPr>
          </a:p>
          <a:p>
            <a:pPr marL="0" lvl="0" indent="0" algn="l" rtl="0">
              <a:spcBef>
                <a:spcPts val="0"/>
              </a:spcBef>
              <a:spcAft>
                <a:spcPts val="0"/>
              </a:spcAft>
              <a:buNone/>
            </a:pPr>
            <a:endParaRPr sz="1900" i="1">
              <a:solidFill>
                <a:schemeClr val="dk2"/>
              </a:solidFill>
            </a:endParaRPr>
          </a:p>
          <a:p>
            <a:pPr marL="0" lvl="0" indent="0" algn="l" rtl="0">
              <a:spcBef>
                <a:spcPts val="0"/>
              </a:spcBef>
              <a:spcAft>
                <a:spcPts val="0"/>
              </a:spcAft>
              <a:buNone/>
            </a:pPr>
            <a:endParaRPr sz="1900">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c800cfb20c_0_33"/>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Autofit/>
          </a:bodyPr>
          <a:lstStyle/>
          <a:p>
            <a:pPr marL="0" lvl="0" indent="0" algn="ctr" rtl="0">
              <a:lnSpc>
                <a:spcPct val="90000"/>
              </a:lnSpc>
              <a:spcBef>
                <a:spcPts val="0"/>
              </a:spcBef>
              <a:spcAft>
                <a:spcPts val="0"/>
              </a:spcAft>
              <a:buClr>
                <a:schemeClr val="lt1"/>
              </a:buClr>
              <a:buSzPts val="3600"/>
              <a:buFont typeface="Arial"/>
              <a:buNone/>
            </a:pPr>
            <a:r>
              <a:rPr lang="en-US" sz="2600" b="1" dirty="0"/>
              <a:t>Example Implementation:</a:t>
            </a:r>
            <a:r>
              <a:rPr lang="en-US" sz="2600" dirty="0"/>
              <a:t> How to use these spreadsheets together </a:t>
            </a:r>
            <a:r>
              <a:rPr lang="en-US" sz="1800" dirty="0"/>
              <a:t>(3 of 3)</a:t>
            </a:r>
            <a:endParaRPr sz="1800" dirty="0"/>
          </a:p>
        </p:txBody>
      </p:sp>
      <p:sp>
        <p:nvSpPr>
          <p:cNvPr id="441" name="Google Shape;441;gc800cfb20c_0_33"/>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31</a:t>
            </a:fld>
            <a:endParaRPr/>
          </a:p>
        </p:txBody>
      </p:sp>
      <p:pic>
        <p:nvPicPr>
          <p:cNvPr id="442" name="Google Shape;442;gc800cfb20c_0_33"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3">
            <a:alphaModFix/>
          </a:blip>
          <a:srcRect/>
          <a:stretch/>
        </p:blipFill>
        <p:spPr>
          <a:xfrm>
            <a:off x="357175" y="1578175"/>
            <a:ext cx="5054424" cy="5050026"/>
          </a:xfrm>
          <a:prstGeom prst="rect">
            <a:avLst/>
          </a:prstGeom>
          <a:noFill/>
          <a:ln>
            <a:noFill/>
          </a:ln>
        </p:spPr>
      </p:pic>
      <p:sp>
        <p:nvSpPr>
          <p:cNvPr id="443" name="Google Shape;443;gc800cfb20c_0_33" descr="A circular graphic to highlight the well-being structures  icon"/>
          <p:cNvSpPr/>
          <p:nvPr/>
        </p:nvSpPr>
        <p:spPr>
          <a:xfrm>
            <a:off x="3564800" y="1943100"/>
            <a:ext cx="1143000" cy="1143000"/>
          </a:xfrm>
          <a:prstGeom prst="ellipse">
            <a:avLst/>
          </a:prstGeom>
          <a:solidFill>
            <a:srgbClr val="FFFF00">
              <a:alpha val="50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 name="Google Shape;444;gc800cfb20c_0_33"/>
          <p:cNvSpPr txBox="1"/>
          <p:nvPr/>
        </p:nvSpPr>
        <p:spPr>
          <a:xfrm>
            <a:off x="5640800" y="1525000"/>
            <a:ext cx="6203700" cy="51564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dk2"/>
              </a:buClr>
              <a:buSzPts val="1900"/>
              <a:buAutoNum type="arabicPeriod"/>
            </a:pPr>
            <a:r>
              <a:rPr lang="en-US" sz="1900" b="1">
                <a:solidFill>
                  <a:schemeClr val="dk2"/>
                </a:solidFill>
              </a:rPr>
              <a:t>Is there a topic or section of family partnerships that you want to improve on or plan for?</a:t>
            </a:r>
            <a:endParaRPr sz="1900" b="1">
              <a:solidFill>
                <a:schemeClr val="dk2"/>
              </a:solidFill>
            </a:endParaRPr>
          </a:p>
          <a:p>
            <a:pPr marL="457200" lvl="0" indent="0" algn="l" rtl="0">
              <a:spcBef>
                <a:spcPts val="0"/>
              </a:spcBef>
              <a:spcAft>
                <a:spcPts val="0"/>
              </a:spcAft>
              <a:buNone/>
            </a:pPr>
            <a:endParaRPr sz="1900" b="1">
              <a:solidFill>
                <a:schemeClr val="dk2"/>
              </a:solidFill>
            </a:endParaRPr>
          </a:p>
          <a:p>
            <a:pPr marL="457200" lvl="0" indent="0" algn="l" rtl="0">
              <a:spcBef>
                <a:spcPts val="0"/>
              </a:spcBef>
              <a:spcAft>
                <a:spcPts val="0"/>
              </a:spcAft>
              <a:buNone/>
            </a:pPr>
            <a:r>
              <a:rPr lang="en-US" sz="1900" i="1">
                <a:solidFill>
                  <a:schemeClr val="dk2"/>
                </a:solidFill>
              </a:rPr>
              <a:t>Well-being Structures</a:t>
            </a:r>
            <a:endParaRPr sz="1900" i="1">
              <a:solidFill>
                <a:schemeClr val="dk2"/>
              </a:solidFill>
            </a:endParaRPr>
          </a:p>
          <a:p>
            <a:pPr marL="457200" lvl="0" indent="0" algn="l" rtl="0">
              <a:spcBef>
                <a:spcPts val="0"/>
              </a:spcBef>
              <a:spcAft>
                <a:spcPts val="0"/>
              </a:spcAft>
              <a:buNone/>
            </a:pPr>
            <a:endParaRPr sz="1900" i="1">
              <a:solidFill>
                <a:schemeClr val="dk2"/>
              </a:solidFill>
            </a:endParaRPr>
          </a:p>
          <a:p>
            <a:pPr marL="0" lvl="0" indent="0" algn="l" rtl="0">
              <a:spcBef>
                <a:spcPts val="0"/>
              </a:spcBef>
              <a:spcAft>
                <a:spcPts val="0"/>
              </a:spcAft>
              <a:buNone/>
            </a:pPr>
            <a:r>
              <a:rPr lang="en-US" sz="1900">
                <a:solidFill>
                  <a:schemeClr val="dk2"/>
                </a:solidFill>
              </a:rPr>
              <a:t>*The Power of Summer Reflecting: Mapping High and Low Points</a:t>
            </a:r>
            <a:endParaRPr sz="1900">
              <a:solidFill>
                <a:schemeClr val="dk2"/>
              </a:solidFill>
            </a:endParaRPr>
          </a:p>
          <a:p>
            <a:pPr marL="0" lvl="0" indent="0" algn="l" rtl="0">
              <a:spcBef>
                <a:spcPts val="0"/>
              </a:spcBef>
              <a:spcAft>
                <a:spcPts val="0"/>
              </a:spcAft>
              <a:buNone/>
            </a:pPr>
            <a:endParaRPr sz="1900">
              <a:solidFill>
                <a:schemeClr val="dk2"/>
              </a:solidFill>
            </a:endParaRPr>
          </a:p>
          <a:p>
            <a:pPr marL="457200" lvl="0" indent="-349250" algn="l" rtl="0">
              <a:spcBef>
                <a:spcPts val="0"/>
              </a:spcBef>
              <a:spcAft>
                <a:spcPts val="0"/>
              </a:spcAft>
              <a:buClr>
                <a:schemeClr val="dk2"/>
              </a:buClr>
              <a:buSzPts val="1900"/>
              <a:buAutoNum type="arabicPeriod"/>
            </a:pPr>
            <a:r>
              <a:rPr lang="en-US" sz="1900" b="1">
                <a:solidFill>
                  <a:schemeClr val="dk2"/>
                </a:solidFill>
              </a:rPr>
              <a:t>Find a celebration or successful strategy that speaks to you</a:t>
            </a:r>
            <a:endParaRPr sz="1900" b="1">
              <a:solidFill>
                <a:schemeClr val="dk2"/>
              </a:solidFill>
            </a:endParaRPr>
          </a:p>
          <a:p>
            <a:pPr marL="0" lvl="0" indent="457200" algn="l" rtl="0">
              <a:spcBef>
                <a:spcPts val="0"/>
              </a:spcBef>
              <a:spcAft>
                <a:spcPts val="0"/>
              </a:spcAft>
              <a:buNone/>
            </a:pPr>
            <a:endParaRPr sz="1900" b="1">
              <a:solidFill>
                <a:schemeClr val="dk2"/>
              </a:solidFill>
            </a:endParaRPr>
          </a:p>
          <a:p>
            <a:pPr marL="457200" lvl="0" indent="0" algn="l" rtl="0">
              <a:spcBef>
                <a:spcPts val="0"/>
              </a:spcBef>
              <a:spcAft>
                <a:spcPts val="0"/>
              </a:spcAft>
              <a:buNone/>
            </a:pPr>
            <a:r>
              <a:rPr lang="en-US" sz="1900" i="1">
                <a:solidFill>
                  <a:schemeClr val="dk2"/>
                </a:solidFill>
              </a:rPr>
              <a:t>Resources for Kids in Need</a:t>
            </a:r>
            <a:endParaRPr sz="1900" i="1">
              <a:solidFill>
                <a:schemeClr val="dk2"/>
              </a:solidFill>
            </a:endParaRPr>
          </a:p>
          <a:p>
            <a:pPr marL="457200" lvl="0" indent="0" algn="l" rtl="0">
              <a:spcBef>
                <a:spcPts val="0"/>
              </a:spcBef>
              <a:spcAft>
                <a:spcPts val="0"/>
              </a:spcAft>
              <a:buNone/>
            </a:pPr>
            <a:endParaRPr sz="1900" i="1">
              <a:solidFill>
                <a:schemeClr val="dk2"/>
              </a:solidFill>
            </a:endParaRPr>
          </a:p>
          <a:p>
            <a:pPr marL="457200" lvl="0" indent="-349250" algn="l" rtl="0">
              <a:spcBef>
                <a:spcPts val="0"/>
              </a:spcBef>
              <a:spcAft>
                <a:spcPts val="0"/>
              </a:spcAft>
              <a:buClr>
                <a:schemeClr val="dk2"/>
              </a:buClr>
              <a:buSzPts val="1900"/>
              <a:buAutoNum type="arabicPeriod"/>
            </a:pPr>
            <a:r>
              <a:rPr lang="en-US" sz="1900" b="1">
                <a:solidFill>
                  <a:schemeClr val="dk2"/>
                </a:solidFill>
              </a:rPr>
              <a:t>Are there other elements of your selected family partnership focus that you might plan for?</a:t>
            </a:r>
            <a:endParaRPr sz="1900" b="1">
              <a:solidFill>
                <a:schemeClr val="dk2"/>
              </a:solidFill>
            </a:endParaRPr>
          </a:p>
          <a:p>
            <a:pPr marL="0" lvl="0" indent="0" algn="l" rtl="0">
              <a:spcBef>
                <a:spcPts val="0"/>
              </a:spcBef>
              <a:spcAft>
                <a:spcPts val="0"/>
              </a:spcAft>
              <a:buNone/>
            </a:pPr>
            <a:endParaRPr sz="1900" b="1">
              <a:solidFill>
                <a:schemeClr val="dk2"/>
              </a:solidFill>
            </a:endParaRPr>
          </a:p>
          <a:p>
            <a:pPr marL="0" lvl="0" indent="0" algn="l" rtl="0">
              <a:spcBef>
                <a:spcPts val="0"/>
              </a:spcBef>
              <a:spcAft>
                <a:spcPts val="0"/>
              </a:spcAft>
              <a:buNone/>
            </a:pPr>
            <a:r>
              <a:rPr lang="en-US" sz="1900" b="1">
                <a:solidFill>
                  <a:schemeClr val="dk2"/>
                </a:solidFill>
              </a:rPr>
              <a:t>	</a:t>
            </a:r>
            <a:r>
              <a:rPr lang="en-US" sz="1900" i="1">
                <a:solidFill>
                  <a:schemeClr val="dk2"/>
                </a:solidFill>
              </a:rPr>
              <a:t>Keep on Learning</a:t>
            </a:r>
            <a:endParaRPr sz="1900">
              <a:solidFill>
                <a:schemeClr val="dk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4"/>
          <p:cNvSpPr txBox="1">
            <a:spLocks noGrp="1"/>
          </p:cNvSpPr>
          <p:nvPr>
            <p:ph type="title"/>
          </p:nvPr>
        </p:nvSpPr>
        <p:spPr>
          <a:xfrm>
            <a:off x="990600" y="2527852"/>
            <a:ext cx="8001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4800"/>
              <a:buFont typeface="Arial"/>
              <a:buNone/>
            </a:pPr>
            <a:r>
              <a:rPr lang="en-US"/>
              <a:t>Additional </a:t>
            </a:r>
            <a:r>
              <a:rPr lang="en-US" b="1"/>
              <a:t>resources</a:t>
            </a:r>
            <a:endParaRPr/>
          </a:p>
        </p:txBody>
      </p:sp>
      <p:sp>
        <p:nvSpPr>
          <p:cNvPr id="451" name="Google Shape;451;p24"/>
          <p:cNvSpPr txBox="1">
            <a:spLocks noGrp="1"/>
          </p:cNvSpPr>
          <p:nvPr>
            <p:ph type="body" idx="1"/>
          </p:nvPr>
        </p:nvSpPr>
        <p:spPr>
          <a:xfrm>
            <a:off x="990600" y="3276600"/>
            <a:ext cx="7620000" cy="2608152"/>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000"/>
              <a:buNone/>
            </a:pPr>
            <a:r>
              <a:rPr lang="en-US" sz="2000"/>
              <a:t>Additional resources to support the development of </a:t>
            </a:r>
            <a:br>
              <a:rPr lang="en-US" sz="2000"/>
            </a:br>
            <a:r>
              <a:rPr lang="en-US" sz="2000"/>
              <a:t>positive partnerships with families and other remote learning priorities can be found online at </a:t>
            </a:r>
            <a:r>
              <a:rPr lang="en-US" sz="2000" u="sng">
                <a:solidFill>
                  <a:schemeClr val="lt1"/>
                </a:solidFill>
                <a:hlinkClick r:id="rId3">
                  <a:extLst>
                    <a:ext uri="{A12FA001-AC4F-418D-AE19-62706E023703}">
                      <ahyp:hlinkClr xmlns:ahyp="http://schemas.microsoft.com/office/drawing/2018/hyperlinkcolor" val="tx"/>
                    </a:ext>
                  </a:extLst>
                </a:hlinkClick>
              </a:rPr>
              <a:t>eTeachny.org</a:t>
            </a:r>
            <a:r>
              <a:rPr lang="en-US" sz="2000"/>
              <a:t>.</a:t>
            </a:r>
            <a:endParaRPr/>
          </a:p>
          <a:p>
            <a:pPr marL="228600" lvl="0" indent="-228600" algn="l" rtl="0">
              <a:lnSpc>
                <a:spcPct val="100000"/>
              </a:lnSpc>
              <a:spcBef>
                <a:spcPts val="800"/>
              </a:spcBef>
              <a:spcAft>
                <a:spcPts val="0"/>
              </a:spcAft>
              <a:buSzPts val="1400"/>
              <a:buChar char="▪"/>
            </a:pPr>
            <a:r>
              <a:rPr lang="en-US" sz="1400"/>
              <a:t>Shifting to Teaching Online</a:t>
            </a:r>
            <a:endParaRPr/>
          </a:p>
          <a:p>
            <a:pPr marL="228600" lvl="0" indent="-228600" algn="l" rtl="0">
              <a:lnSpc>
                <a:spcPct val="100000"/>
              </a:lnSpc>
              <a:spcBef>
                <a:spcPts val="400"/>
              </a:spcBef>
              <a:spcAft>
                <a:spcPts val="0"/>
              </a:spcAft>
              <a:buSzPts val="1400"/>
              <a:buChar char="▪"/>
            </a:pPr>
            <a:r>
              <a:rPr lang="en-US" sz="1400"/>
              <a:t>Families as Partners</a:t>
            </a:r>
            <a:endParaRPr/>
          </a:p>
          <a:p>
            <a:pPr marL="228600" lvl="0" indent="-228600" algn="l" rtl="0">
              <a:lnSpc>
                <a:spcPct val="100000"/>
              </a:lnSpc>
              <a:spcBef>
                <a:spcPts val="400"/>
              </a:spcBef>
              <a:spcAft>
                <a:spcPts val="0"/>
              </a:spcAft>
              <a:buSzPts val="1400"/>
              <a:buChar char="▪"/>
            </a:pPr>
            <a:r>
              <a:rPr lang="en-US" sz="1400"/>
              <a:t>Students With Disabilities</a:t>
            </a:r>
            <a:endParaRPr/>
          </a:p>
          <a:p>
            <a:pPr marL="228600" lvl="0" indent="-228600" algn="l" rtl="0">
              <a:lnSpc>
                <a:spcPct val="100000"/>
              </a:lnSpc>
              <a:spcBef>
                <a:spcPts val="400"/>
              </a:spcBef>
              <a:spcAft>
                <a:spcPts val="0"/>
              </a:spcAft>
              <a:buSzPts val="1400"/>
              <a:buChar char="▪"/>
            </a:pPr>
            <a:r>
              <a:rPr lang="en-US" sz="1400"/>
              <a:t>English Language and Multilingual Learners</a:t>
            </a:r>
            <a:endParaRPr/>
          </a:p>
          <a:p>
            <a:pPr marL="228600" lvl="0" indent="-228600" algn="l" rtl="0">
              <a:lnSpc>
                <a:spcPct val="100000"/>
              </a:lnSpc>
              <a:spcBef>
                <a:spcPts val="400"/>
              </a:spcBef>
              <a:spcAft>
                <a:spcPts val="0"/>
              </a:spcAft>
              <a:buSzPts val="1400"/>
              <a:buChar char="▪"/>
            </a:pPr>
            <a:r>
              <a:rPr lang="en-US" sz="1400"/>
              <a:t>Culturally-Responsive Education</a:t>
            </a:r>
            <a:endParaRPr/>
          </a:p>
          <a:p>
            <a:pPr marL="228600" lvl="0" indent="-228600" algn="l" rtl="0">
              <a:lnSpc>
                <a:spcPct val="100000"/>
              </a:lnSpc>
              <a:spcBef>
                <a:spcPts val="400"/>
              </a:spcBef>
              <a:spcAft>
                <a:spcPts val="0"/>
              </a:spcAft>
              <a:buSzPts val="1400"/>
              <a:buChar char="▪"/>
            </a:pPr>
            <a:r>
              <a:rPr lang="en-US" sz="1400"/>
              <a:t>Social Emotional Learning</a:t>
            </a:r>
            <a:endParaRPr/>
          </a:p>
        </p:txBody>
      </p:sp>
      <p:pic>
        <p:nvPicPr>
          <p:cNvPr id="452" name="Google Shape;452;p24" descr="computer monitor illustration"/>
          <p:cNvPicPr preferRelativeResize="0"/>
          <p:nvPr/>
        </p:nvPicPr>
        <p:blipFill rotWithShape="1">
          <a:blip r:embed="rId4">
            <a:alphaModFix/>
          </a:blip>
          <a:srcRect/>
          <a:stretch/>
        </p:blipFill>
        <p:spPr>
          <a:xfrm>
            <a:off x="7659067" y="685800"/>
            <a:ext cx="4028957" cy="3223864"/>
          </a:xfrm>
          <a:prstGeom prst="rect">
            <a:avLst/>
          </a:prstGeom>
          <a:noFill/>
          <a:ln>
            <a:noFill/>
          </a:ln>
          <a:effectLst>
            <a:outerShdw blurRad="50800" dist="38100" dir="13500000" algn="br" rotWithShape="0">
              <a:srgbClr val="000000">
                <a:alpha val="40000"/>
              </a:srgbClr>
            </a:outerShdw>
          </a:effectLst>
        </p:spPr>
      </p:pic>
      <p:pic>
        <p:nvPicPr>
          <p:cNvPr id="453" name="Google Shape;453;p24" descr="screen capture of eTEACHNY website home page"/>
          <p:cNvPicPr preferRelativeResize="0"/>
          <p:nvPr/>
        </p:nvPicPr>
        <p:blipFill rotWithShape="1">
          <a:blip r:embed="rId5">
            <a:alphaModFix/>
          </a:blip>
          <a:srcRect/>
          <a:stretch/>
        </p:blipFill>
        <p:spPr>
          <a:xfrm>
            <a:off x="7767464" y="802577"/>
            <a:ext cx="3812163" cy="2099375"/>
          </a:xfrm>
          <a:prstGeom prst="rect">
            <a:avLst/>
          </a:prstGeom>
          <a:noFill/>
          <a:ln>
            <a:noFill/>
          </a:ln>
        </p:spPr>
      </p:pic>
      <p:sp>
        <p:nvSpPr>
          <p:cNvPr id="454" name="Google Shape;454;p24"/>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5"/>
          <p:cNvSpPr txBox="1">
            <a:spLocks noGrp="1"/>
          </p:cNvSpPr>
          <p:nvPr>
            <p:ph type="title"/>
          </p:nvPr>
        </p:nvSpPr>
        <p:spPr>
          <a:xfrm>
            <a:off x="2209800" y="3456353"/>
            <a:ext cx="7010400" cy="553998"/>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4000"/>
              <a:buFont typeface="Arial"/>
              <a:buNone/>
            </a:pPr>
            <a:r>
              <a:rPr lang="en-US"/>
              <a:t>Questions?</a:t>
            </a:r>
            <a:endParaRPr/>
          </a:p>
        </p:txBody>
      </p:sp>
      <p:sp>
        <p:nvSpPr>
          <p:cNvPr id="461" name="Google Shape;461;p25"/>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33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b="1"/>
              <a:t>Materials</a:t>
            </a:r>
            <a:r>
              <a:rPr lang="en-US"/>
              <a:t> needed</a:t>
            </a:r>
            <a:endParaRPr/>
          </a:p>
        </p:txBody>
      </p:sp>
      <p:sp>
        <p:nvSpPr>
          <p:cNvPr id="122" name="Google Shape;122;p4"/>
          <p:cNvSpPr txBox="1">
            <a:spLocks noGrp="1"/>
          </p:cNvSpPr>
          <p:nvPr>
            <p:ph type="body" idx="2"/>
          </p:nvPr>
        </p:nvSpPr>
        <p:spPr>
          <a:xfrm>
            <a:off x="533400" y="3235552"/>
            <a:ext cx="6172200" cy="1234004"/>
          </a:xfrm>
          <a:prstGeom prst="rect">
            <a:avLst/>
          </a:prstGeom>
          <a:noFill/>
          <a:ln>
            <a:noFill/>
          </a:ln>
        </p:spPr>
        <p:txBody>
          <a:bodyPr spcFirstLastPara="1" wrap="square" lIns="0" tIns="0" rIns="0" bIns="0" anchor="t" anchorCtr="0">
            <a:normAutofit/>
          </a:bodyPr>
          <a:lstStyle/>
          <a:p>
            <a:pPr marL="228600" lvl="0" indent="-228600" algn="l" rtl="0">
              <a:lnSpc>
                <a:spcPct val="100000"/>
              </a:lnSpc>
              <a:spcBef>
                <a:spcPts val="0"/>
              </a:spcBef>
              <a:spcAft>
                <a:spcPts val="0"/>
              </a:spcAft>
              <a:buSzPts val="2800"/>
              <a:buChar char="▪"/>
            </a:pPr>
            <a:r>
              <a:rPr lang="en-US"/>
              <a:t>Access to the </a:t>
            </a:r>
            <a:r>
              <a:rPr lang="en-US" b="1"/>
              <a:t>eTEACHNY Website</a:t>
            </a:r>
            <a:endParaRPr/>
          </a:p>
          <a:p>
            <a:pPr marL="228600" lvl="0" indent="-228600" algn="l" rtl="0">
              <a:lnSpc>
                <a:spcPct val="100000"/>
              </a:lnSpc>
              <a:spcBef>
                <a:spcPts val="1200"/>
              </a:spcBef>
              <a:spcAft>
                <a:spcPts val="0"/>
              </a:spcAft>
              <a:buSzPts val="2800"/>
              <a:buChar char="▪"/>
            </a:pPr>
            <a:r>
              <a:rPr lang="en-US"/>
              <a:t>Families as Partners </a:t>
            </a:r>
            <a:r>
              <a:rPr lang="en-US" b="1"/>
              <a:t>Slide Deck</a:t>
            </a:r>
            <a:endParaRPr/>
          </a:p>
        </p:txBody>
      </p:sp>
      <p:grpSp>
        <p:nvGrpSpPr>
          <p:cNvPr id="123" name="Google Shape;123;p4" descr="Computer icon with eTeachNY website image"/>
          <p:cNvGrpSpPr/>
          <p:nvPr/>
        </p:nvGrpSpPr>
        <p:grpSpPr>
          <a:xfrm>
            <a:off x="7301552" y="2253404"/>
            <a:ext cx="4028957" cy="3223864"/>
            <a:chOff x="7315200" y="3631827"/>
            <a:chExt cx="4028957" cy="3223864"/>
          </a:xfrm>
        </p:grpSpPr>
        <p:pic>
          <p:nvPicPr>
            <p:cNvPr id="124" name="Google Shape;124;p4" descr="computer monitor illustration"/>
            <p:cNvPicPr preferRelativeResize="0"/>
            <p:nvPr/>
          </p:nvPicPr>
          <p:blipFill rotWithShape="1">
            <a:blip r:embed="rId3">
              <a:alphaModFix/>
            </a:blip>
            <a:srcRect/>
            <a:stretch/>
          </p:blipFill>
          <p:spPr>
            <a:xfrm>
              <a:off x="7315200" y="3631827"/>
              <a:ext cx="4028957" cy="3223864"/>
            </a:xfrm>
            <a:prstGeom prst="rect">
              <a:avLst/>
            </a:prstGeom>
            <a:noFill/>
            <a:ln>
              <a:noFill/>
            </a:ln>
            <a:effectLst>
              <a:outerShdw blurRad="50800" dist="38100" dir="13500000" algn="br" rotWithShape="0">
                <a:srgbClr val="000000">
                  <a:alpha val="40000"/>
                </a:srgbClr>
              </a:outerShdw>
            </a:effectLst>
          </p:spPr>
        </p:pic>
        <p:pic>
          <p:nvPicPr>
            <p:cNvPr id="125" name="Google Shape;125;p4" descr="screen capture of eTEACHNY website home page"/>
            <p:cNvPicPr preferRelativeResize="0"/>
            <p:nvPr/>
          </p:nvPicPr>
          <p:blipFill rotWithShape="1">
            <a:blip r:embed="rId4">
              <a:alphaModFix/>
            </a:blip>
            <a:srcRect/>
            <a:stretch/>
          </p:blipFill>
          <p:spPr>
            <a:xfrm>
              <a:off x="7423597" y="3748604"/>
              <a:ext cx="3812163" cy="2099375"/>
            </a:xfrm>
            <a:prstGeom prst="rect">
              <a:avLst/>
            </a:prstGeom>
            <a:noFill/>
            <a:ln>
              <a:noFill/>
            </a:ln>
          </p:spPr>
        </p:pic>
      </p:grpSp>
      <p:sp>
        <p:nvSpPr>
          <p:cNvPr id="126" name="Google Shape;126;p4"/>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0" y="533400"/>
            <a:ext cx="12192000" cy="1981199"/>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Foundation of partnership </a:t>
            </a:r>
            <a:br>
              <a:rPr lang="en-US"/>
            </a:br>
            <a:r>
              <a:rPr lang="en-US"/>
              <a:t>with families:</a:t>
            </a:r>
            <a:endParaRPr/>
          </a:p>
        </p:txBody>
      </p:sp>
      <p:sp>
        <p:nvSpPr>
          <p:cNvPr id="133" name="Google Shape;133;p5"/>
          <p:cNvSpPr txBox="1">
            <a:spLocks noGrp="1"/>
          </p:cNvSpPr>
          <p:nvPr>
            <p:ph type="body" idx="2"/>
          </p:nvPr>
        </p:nvSpPr>
        <p:spPr>
          <a:xfrm>
            <a:off x="533400" y="2743200"/>
            <a:ext cx="5334000" cy="358139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sz="2400" b="1">
                <a:solidFill>
                  <a:schemeClr val="accent3"/>
                </a:solidFill>
              </a:rPr>
              <a:t>RELATIONSHIPS</a:t>
            </a:r>
            <a:br>
              <a:rPr lang="en-US"/>
            </a:br>
            <a:r>
              <a:rPr lang="en-US" sz="1800"/>
              <a:t>Positive connections that foster interaction and establish a nurturing environment of trust and support.</a:t>
            </a:r>
            <a:endParaRPr/>
          </a:p>
          <a:p>
            <a:pPr marL="0" lvl="0" indent="0" algn="l" rtl="0">
              <a:lnSpc>
                <a:spcPct val="100000"/>
              </a:lnSpc>
              <a:spcBef>
                <a:spcPts val="1200"/>
              </a:spcBef>
              <a:spcAft>
                <a:spcPts val="0"/>
              </a:spcAft>
              <a:buSzPts val="2400"/>
              <a:buNone/>
            </a:pPr>
            <a:r>
              <a:rPr lang="en-US" sz="2400" b="1">
                <a:solidFill>
                  <a:schemeClr val="lt2"/>
                </a:solidFill>
              </a:rPr>
              <a:t>ROUTINES</a:t>
            </a:r>
            <a:br>
              <a:rPr lang="en-US"/>
            </a:br>
            <a:r>
              <a:rPr lang="en-US" sz="1800"/>
              <a:t>Rehearsed and predictable practices that provide structure to support efficient and effective learning.</a:t>
            </a:r>
            <a:endParaRPr/>
          </a:p>
          <a:p>
            <a:pPr marL="0" lvl="0" indent="0" algn="l" rtl="0">
              <a:lnSpc>
                <a:spcPct val="100000"/>
              </a:lnSpc>
              <a:spcBef>
                <a:spcPts val="1200"/>
              </a:spcBef>
              <a:spcAft>
                <a:spcPts val="0"/>
              </a:spcAft>
              <a:buSzPts val="2400"/>
              <a:buNone/>
            </a:pPr>
            <a:r>
              <a:rPr lang="en-US" sz="2400" b="1">
                <a:solidFill>
                  <a:srgbClr val="CF443F"/>
                </a:solidFill>
              </a:rPr>
              <a:t>RESOURCES</a:t>
            </a:r>
            <a:br>
              <a:rPr lang="en-US"/>
            </a:br>
            <a:r>
              <a:rPr lang="en-US" sz="1800"/>
              <a:t>Materials, Tools, and Supplies </a:t>
            </a:r>
            <a:br>
              <a:rPr lang="en-US" sz="1800"/>
            </a:br>
            <a:r>
              <a:rPr lang="en-US" sz="1800"/>
              <a:t>to support active learning and skill development. </a:t>
            </a:r>
            <a:endParaRPr/>
          </a:p>
          <a:p>
            <a:pPr marL="457200" lvl="1" indent="-76200" algn="l" rtl="0">
              <a:lnSpc>
                <a:spcPct val="100000"/>
              </a:lnSpc>
              <a:spcBef>
                <a:spcPts val="1200"/>
              </a:spcBef>
              <a:spcAft>
                <a:spcPts val="0"/>
              </a:spcAft>
              <a:buSzPts val="2400"/>
              <a:buNone/>
            </a:pPr>
            <a:endParaRPr/>
          </a:p>
          <a:p>
            <a:pPr marL="0" lvl="0" indent="0" algn="l" rtl="0">
              <a:lnSpc>
                <a:spcPct val="100000"/>
              </a:lnSpc>
              <a:spcBef>
                <a:spcPts val="1200"/>
              </a:spcBef>
              <a:spcAft>
                <a:spcPts val="0"/>
              </a:spcAft>
              <a:buSzPts val="2800"/>
              <a:buNone/>
            </a:pPr>
            <a:endParaRPr/>
          </a:p>
        </p:txBody>
      </p:sp>
      <p:pic>
        <p:nvPicPr>
          <p:cNvPr id="134" name="Google Shape;134;p5"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3">
            <a:alphaModFix/>
          </a:blip>
          <a:srcRect/>
          <a:stretch/>
        </p:blipFill>
        <p:spPr>
          <a:xfrm>
            <a:off x="6090899" y="457199"/>
            <a:ext cx="5872501" cy="5867399"/>
          </a:xfrm>
          <a:prstGeom prst="rect">
            <a:avLst/>
          </a:prstGeom>
          <a:noFill/>
          <a:ln>
            <a:noFill/>
          </a:ln>
        </p:spPr>
      </p:pic>
      <p:sp>
        <p:nvSpPr>
          <p:cNvPr id="135" name="Google Shape;135;p5"/>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0" y="533400"/>
            <a:ext cx="12192000" cy="1788112"/>
          </a:xfrm>
          <a:prstGeom prst="rect">
            <a:avLst/>
          </a:prstGeom>
          <a:solidFill>
            <a:srgbClr val="1773A3"/>
          </a:solidFill>
          <a:ln>
            <a:noFill/>
          </a:ln>
        </p:spPr>
        <p:txBody>
          <a:bodyPr spcFirstLastPara="1" wrap="square" lIns="548625" tIns="182875" rIns="548625" bIns="0" anchor="t" anchorCtr="0">
            <a:noAutofit/>
          </a:bodyPr>
          <a:lstStyle/>
          <a:p>
            <a:pPr marL="0" lvl="0" indent="0" algn="l" rtl="0">
              <a:lnSpc>
                <a:spcPct val="90000"/>
              </a:lnSpc>
              <a:spcBef>
                <a:spcPts val="0"/>
              </a:spcBef>
              <a:spcAft>
                <a:spcPts val="0"/>
              </a:spcAft>
              <a:buClr>
                <a:schemeClr val="lt1"/>
              </a:buClr>
              <a:buSzPts val="4000"/>
              <a:buFont typeface="Arial"/>
              <a:buNone/>
            </a:pPr>
            <a:r>
              <a:rPr lang="en-US"/>
              <a:t>Relationships</a:t>
            </a:r>
            <a:br>
              <a:rPr lang="en-US"/>
            </a:br>
            <a:r>
              <a:rPr lang="en-US" sz="2400" b="1"/>
              <a:t>Positive connections</a:t>
            </a:r>
            <a:r>
              <a:rPr lang="en-US" sz="2400"/>
              <a:t> that foster interaction and </a:t>
            </a:r>
            <a:br>
              <a:rPr lang="en-US" sz="2400"/>
            </a:br>
            <a:r>
              <a:rPr lang="en-US" sz="2400"/>
              <a:t>establish a nurturing environment of trust and support.</a:t>
            </a:r>
            <a:endParaRPr/>
          </a:p>
        </p:txBody>
      </p:sp>
      <p:pic>
        <p:nvPicPr>
          <p:cNvPr id="142" name="Google Shape;142;p6" descr="Circular diagram illustrating 3 components of families as partners: relationships, routines, and resources. Relationships section is highlighted."/>
          <p:cNvPicPr preferRelativeResize="0"/>
          <p:nvPr/>
        </p:nvPicPr>
        <p:blipFill rotWithShape="1">
          <a:blip r:embed="rId3">
            <a:alphaModFix/>
          </a:blip>
          <a:srcRect/>
          <a:stretch/>
        </p:blipFill>
        <p:spPr>
          <a:xfrm>
            <a:off x="9105654" y="106680"/>
            <a:ext cx="2560320" cy="2560320"/>
          </a:xfrm>
          <a:prstGeom prst="rect">
            <a:avLst/>
          </a:prstGeom>
          <a:noFill/>
          <a:ln>
            <a:noFill/>
          </a:ln>
          <a:effectLst>
            <a:outerShdw blurRad="50800" dist="38100" dir="2700000" algn="tl" rotWithShape="0">
              <a:srgbClr val="000000">
                <a:alpha val="40000"/>
              </a:srgbClr>
            </a:outerShdw>
          </a:effectLst>
        </p:spPr>
      </p:pic>
      <p:sp>
        <p:nvSpPr>
          <p:cNvPr id="143" name="Google Shape;143;p6"/>
          <p:cNvSpPr txBox="1">
            <a:spLocks noGrp="1"/>
          </p:cNvSpPr>
          <p:nvPr>
            <p:ph type="body" idx="1"/>
          </p:nvPr>
        </p:nvSpPr>
        <p:spPr>
          <a:xfrm>
            <a:off x="533400" y="2743200"/>
            <a:ext cx="3657600" cy="923330"/>
          </a:xfrm>
          <a:prstGeom prst="rect">
            <a:avLst/>
          </a:prstGeom>
          <a:solidFill>
            <a:srgbClr val="1773A3"/>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a:t>COMMUNICATION </a:t>
            </a:r>
            <a:br>
              <a:rPr lang="en-US" sz="1800"/>
            </a:br>
            <a:r>
              <a:rPr lang="en-US" sz="1800"/>
              <a:t>&amp; FEEDBACK</a:t>
            </a:r>
            <a:endParaRPr/>
          </a:p>
        </p:txBody>
      </p:sp>
      <p:pic>
        <p:nvPicPr>
          <p:cNvPr id="144" name="Google Shape;144;p6" descr="illustration of speech bubbles"/>
          <p:cNvPicPr preferRelativeResize="0"/>
          <p:nvPr/>
        </p:nvPicPr>
        <p:blipFill rotWithShape="1">
          <a:blip r:embed="rId4">
            <a:alphaModFix/>
          </a:blip>
          <a:srcRect/>
          <a:stretch/>
        </p:blipFill>
        <p:spPr>
          <a:xfrm>
            <a:off x="2819401" y="2708575"/>
            <a:ext cx="1371600" cy="933954"/>
          </a:xfrm>
          <a:prstGeom prst="rect">
            <a:avLst/>
          </a:prstGeom>
          <a:noFill/>
          <a:ln>
            <a:noFill/>
          </a:ln>
        </p:spPr>
      </p:pic>
      <p:sp>
        <p:nvSpPr>
          <p:cNvPr id="145" name="Google Shape;145;p6"/>
          <p:cNvSpPr txBox="1">
            <a:spLocks noGrp="1"/>
          </p:cNvSpPr>
          <p:nvPr>
            <p:ph type="body" idx="2"/>
          </p:nvPr>
        </p:nvSpPr>
        <p:spPr>
          <a:xfrm>
            <a:off x="533400" y="3666530"/>
            <a:ext cx="3657600" cy="2658070"/>
          </a:xfrm>
          <a:prstGeom prst="rect">
            <a:avLst/>
          </a:prstGeom>
          <a:noFill/>
          <a:ln>
            <a:noFill/>
          </a:ln>
        </p:spPr>
        <p:txBody>
          <a:bodyPr spcFirstLastPara="1" wrap="square" lIns="91425" tIns="91425" rIns="91425" bIns="0" anchor="t" anchorCtr="0">
            <a:noAutofit/>
          </a:bodyPr>
          <a:lstStyle/>
          <a:p>
            <a:pPr marL="228600" lvl="0" indent="-228600" algn="l" rtl="0">
              <a:lnSpc>
                <a:spcPct val="100000"/>
              </a:lnSpc>
              <a:spcBef>
                <a:spcPts val="0"/>
              </a:spcBef>
              <a:spcAft>
                <a:spcPts val="0"/>
              </a:spcAft>
              <a:buClr>
                <a:schemeClr val="accent3"/>
              </a:buClr>
              <a:buSzPts val="1800"/>
              <a:buChar char="▪"/>
            </a:pPr>
            <a:r>
              <a:rPr lang="en-US" sz="1800"/>
              <a:t>Foster </a:t>
            </a:r>
            <a:r>
              <a:rPr lang="en-US" sz="1800" b="1"/>
              <a:t>two-way communication </a:t>
            </a:r>
            <a:br>
              <a:rPr lang="en-US" sz="1800" b="1"/>
            </a:br>
            <a:r>
              <a:rPr lang="en-US" sz="1800"/>
              <a:t>(e.g., Minimize education </a:t>
            </a:r>
            <a:br>
              <a:rPr lang="en-US" sz="1800"/>
            </a:br>
            <a:r>
              <a:rPr lang="en-US" sz="1800"/>
              <a:t>jargon and use preferred communication channels)</a:t>
            </a:r>
            <a:endParaRPr/>
          </a:p>
          <a:p>
            <a:pPr marL="228600" lvl="0" indent="-228600" algn="l" rtl="0">
              <a:lnSpc>
                <a:spcPct val="100000"/>
              </a:lnSpc>
              <a:spcBef>
                <a:spcPts val="1200"/>
              </a:spcBef>
              <a:spcAft>
                <a:spcPts val="0"/>
              </a:spcAft>
              <a:buClr>
                <a:schemeClr val="accent3"/>
              </a:buClr>
              <a:buSzPts val="1800"/>
              <a:buChar char="▪"/>
            </a:pPr>
            <a:r>
              <a:rPr lang="en-US" sz="1800"/>
              <a:t>Provide (actionable and regular) </a:t>
            </a:r>
            <a:r>
              <a:rPr lang="en-US" sz="1800" b="1"/>
              <a:t>personalized information</a:t>
            </a:r>
            <a:endParaRPr/>
          </a:p>
        </p:txBody>
      </p:sp>
      <p:sp>
        <p:nvSpPr>
          <p:cNvPr id="146" name="Google Shape;146;p6"/>
          <p:cNvSpPr txBox="1">
            <a:spLocks noGrp="1"/>
          </p:cNvSpPr>
          <p:nvPr>
            <p:ph type="body" idx="3"/>
          </p:nvPr>
        </p:nvSpPr>
        <p:spPr>
          <a:xfrm>
            <a:off x="4267200" y="2743200"/>
            <a:ext cx="3657600" cy="923330"/>
          </a:xfrm>
          <a:prstGeom prst="rect">
            <a:avLst/>
          </a:prstGeom>
          <a:solidFill>
            <a:srgbClr val="1773A3"/>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a:t>ROLES &amp; </a:t>
            </a:r>
            <a:br>
              <a:rPr lang="en-US" sz="1800"/>
            </a:br>
            <a:r>
              <a:rPr lang="en-US" sz="1800"/>
              <a:t>RESPONSIBILITIES</a:t>
            </a:r>
            <a:endParaRPr/>
          </a:p>
        </p:txBody>
      </p:sp>
      <p:pic>
        <p:nvPicPr>
          <p:cNvPr id="147" name="Google Shape;147;p6" descr="illustration of employee badge"/>
          <p:cNvPicPr preferRelativeResize="0"/>
          <p:nvPr/>
        </p:nvPicPr>
        <p:blipFill rotWithShape="1">
          <a:blip r:embed="rId5">
            <a:alphaModFix/>
          </a:blip>
          <a:srcRect/>
          <a:stretch/>
        </p:blipFill>
        <p:spPr>
          <a:xfrm>
            <a:off x="6613020" y="2634853"/>
            <a:ext cx="1247016" cy="1098947"/>
          </a:xfrm>
          <a:prstGeom prst="rect">
            <a:avLst/>
          </a:prstGeom>
          <a:noFill/>
          <a:ln>
            <a:noFill/>
          </a:ln>
        </p:spPr>
      </p:pic>
      <p:sp>
        <p:nvSpPr>
          <p:cNvPr id="148" name="Google Shape;148;p6"/>
          <p:cNvSpPr txBox="1">
            <a:spLocks noGrp="1"/>
          </p:cNvSpPr>
          <p:nvPr>
            <p:ph type="body" idx="4"/>
          </p:nvPr>
        </p:nvSpPr>
        <p:spPr>
          <a:xfrm>
            <a:off x="4267200" y="3666530"/>
            <a:ext cx="3657600" cy="2658070"/>
          </a:xfrm>
          <a:prstGeom prst="rect">
            <a:avLst/>
          </a:prstGeom>
          <a:noFill/>
          <a:ln>
            <a:noFill/>
          </a:ln>
        </p:spPr>
        <p:txBody>
          <a:bodyPr spcFirstLastPara="1" wrap="square" lIns="91425" tIns="91425" rIns="91425" bIns="0" anchor="t" anchorCtr="0">
            <a:noAutofit/>
          </a:bodyPr>
          <a:lstStyle/>
          <a:p>
            <a:pPr marL="228600" lvl="0" indent="-228600" algn="l" rtl="0">
              <a:lnSpc>
                <a:spcPct val="100000"/>
              </a:lnSpc>
              <a:spcBef>
                <a:spcPts val="0"/>
              </a:spcBef>
              <a:spcAft>
                <a:spcPts val="0"/>
              </a:spcAft>
              <a:buClr>
                <a:schemeClr val="accent3"/>
              </a:buClr>
              <a:buSzPts val="1800"/>
              <a:buChar char="▪"/>
            </a:pPr>
            <a:r>
              <a:rPr lang="en-US" sz="1800" b="1"/>
              <a:t>Defining the team</a:t>
            </a:r>
            <a:r>
              <a:rPr lang="en-US" sz="1800"/>
              <a:t> </a:t>
            </a:r>
            <a:br>
              <a:rPr lang="en-US" sz="1800"/>
            </a:br>
            <a:r>
              <a:rPr lang="en-US" sz="1800"/>
              <a:t>and the standard </a:t>
            </a:r>
            <a:br>
              <a:rPr lang="en-US" sz="1800"/>
            </a:br>
            <a:r>
              <a:rPr lang="en-US" sz="1800" b="1"/>
              <a:t>operating procedures</a:t>
            </a:r>
            <a:endParaRPr/>
          </a:p>
          <a:p>
            <a:pPr marL="228600" lvl="0" indent="-228600" algn="l" rtl="0">
              <a:lnSpc>
                <a:spcPct val="100000"/>
              </a:lnSpc>
              <a:spcBef>
                <a:spcPts val="1200"/>
              </a:spcBef>
              <a:spcAft>
                <a:spcPts val="0"/>
              </a:spcAft>
              <a:buClr>
                <a:schemeClr val="accent3"/>
              </a:buClr>
              <a:buSzPts val="1800"/>
              <a:buChar char="▪"/>
            </a:pPr>
            <a:r>
              <a:rPr lang="en-US" sz="1800" b="1"/>
              <a:t>Managing expectations</a:t>
            </a:r>
            <a:r>
              <a:rPr lang="en-US" sz="1800"/>
              <a:t> </a:t>
            </a:r>
            <a:br>
              <a:rPr lang="en-US" sz="1800"/>
            </a:br>
            <a:r>
              <a:rPr lang="en-US" sz="1800"/>
              <a:t>for all partners</a:t>
            </a:r>
            <a:endParaRPr/>
          </a:p>
        </p:txBody>
      </p:sp>
      <p:sp>
        <p:nvSpPr>
          <p:cNvPr id="149" name="Google Shape;149;p6"/>
          <p:cNvSpPr txBox="1">
            <a:spLocks noGrp="1"/>
          </p:cNvSpPr>
          <p:nvPr>
            <p:ph type="body" idx="5"/>
          </p:nvPr>
        </p:nvSpPr>
        <p:spPr>
          <a:xfrm>
            <a:off x="8001000" y="2743200"/>
            <a:ext cx="3657600" cy="923330"/>
          </a:xfrm>
          <a:prstGeom prst="rect">
            <a:avLst/>
          </a:prstGeom>
          <a:solidFill>
            <a:srgbClr val="1773A3"/>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a:t>WELL-BEING </a:t>
            </a:r>
            <a:br>
              <a:rPr lang="en-US" sz="1800"/>
            </a:br>
            <a:r>
              <a:rPr lang="en-US" sz="1800"/>
              <a:t>STRUCTURES</a:t>
            </a:r>
            <a:endParaRPr/>
          </a:p>
        </p:txBody>
      </p:sp>
      <p:pic>
        <p:nvPicPr>
          <p:cNvPr id="150" name="Google Shape;150;p6" descr="illustration of happy student with laptop and books"/>
          <p:cNvPicPr preferRelativeResize="0"/>
          <p:nvPr/>
        </p:nvPicPr>
        <p:blipFill rotWithShape="1">
          <a:blip r:embed="rId6">
            <a:alphaModFix/>
          </a:blip>
          <a:srcRect/>
          <a:stretch/>
        </p:blipFill>
        <p:spPr>
          <a:xfrm flipH="1">
            <a:off x="10373401" y="2654605"/>
            <a:ext cx="1078683" cy="1069379"/>
          </a:xfrm>
          <a:prstGeom prst="rect">
            <a:avLst/>
          </a:prstGeom>
          <a:noFill/>
          <a:ln>
            <a:noFill/>
          </a:ln>
        </p:spPr>
      </p:pic>
      <p:sp>
        <p:nvSpPr>
          <p:cNvPr id="151" name="Google Shape;151;p6"/>
          <p:cNvSpPr txBox="1">
            <a:spLocks noGrp="1"/>
          </p:cNvSpPr>
          <p:nvPr>
            <p:ph type="body" idx="6"/>
          </p:nvPr>
        </p:nvSpPr>
        <p:spPr>
          <a:xfrm>
            <a:off x="8001000" y="3666530"/>
            <a:ext cx="3657600" cy="2658070"/>
          </a:xfrm>
          <a:prstGeom prst="rect">
            <a:avLst/>
          </a:prstGeom>
          <a:noFill/>
          <a:ln>
            <a:noFill/>
          </a:ln>
        </p:spPr>
        <p:txBody>
          <a:bodyPr spcFirstLastPara="1" wrap="square" lIns="91425" tIns="91425" rIns="91425" bIns="0" anchor="t" anchorCtr="0">
            <a:noAutofit/>
          </a:bodyPr>
          <a:lstStyle/>
          <a:p>
            <a:pPr marL="228600" lvl="0" indent="-228600" algn="l" rtl="0">
              <a:lnSpc>
                <a:spcPct val="100000"/>
              </a:lnSpc>
              <a:spcBef>
                <a:spcPts val="0"/>
              </a:spcBef>
              <a:spcAft>
                <a:spcPts val="0"/>
              </a:spcAft>
              <a:buClr>
                <a:schemeClr val="accent3"/>
              </a:buClr>
              <a:buSzPts val="1800"/>
              <a:buChar char="▪"/>
            </a:pPr>
            <a:r>
              <a:rPr lang="en-US" sz="1800" b="1"/>
              <a:t>Prioritize</a:t>
            </a:r>
            <a:r>
              <a:rPr lang="en-US" sz="1800"/>
              <a:t> physical and emotional </a:t>
            </a:r>
            <a:r>
              <a:rPr lang="en-US" sz="1800" b="1"/>
              <a:t>well-being</a:t>
            </a:r>
            <a:r>
              <a:rPr lang="en-US" sz="1800"/>
              <a:t> </a:t>
            </a:r>
            <a:endParaRPr/>
          </a:p>
          <a:p>
            <a:pPr marL="228600" lvl="0" indent="-228600" algn="l" rtl="0">
              <a:lnSpc>
                <a:spcPct val="100000"/>
              </a:lnSpc>
              <a:spcBef>
                <a:spcPts val="1200"/>
              </a:spcBef>
              <a:spcAft>
                <a:spcPts val="0"/>
              </a:spcAft>
              <a:buClr>
                <a:schemeClr val="accent3"/>
              </a:buClr>
              <a:buSzPts val="1800"/>
              <a:buChar char="▪"/>
            </a:pPr>
            <a:r>
              <a:rPr lang="en-US" sz="1800" b="1"/>
              <a:t>Promote Balance </a:t>
            </a:r>
            <a:br>
              <a:rPr lang="en-US" sz="1800" b="1"/>
            </a:br>
            <a:r>
              <a:rPr lang="en-US" sz="1800"/>
              <a:t>(e.g., allow breaks)</a:t>
            </a:r>
            <a:endParaRPr/>
          </a:p>
        </p:txBody>
      </p:sp>
      <p:sp>
        <p:nvSpPr>
          <p:cNvPr id="152" name="Google Shape;152;p6"/>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0" y="533400"/>
            <a:ext cx="12192000" cy="1788112"/>
          </a:xfrm>
          <a:prstGeom prst="rect">
            <a:avLst/>
          </a:prstGeom>
          <a:solidFill>
            <a:srgbClr val="DA6E6A"/>
          </a:solidFill>
          <a:ln>
            <a:noFill/>
          </a:ln>
        </p:spPr>
        <p:txBody>
          <a:bodyPr spcFirstLastPara="1" wrap="square" lIns="548625" tIns="182875" rIns="548625" bIns="0" anchor="t" anchorCtr="0">
            <a:noAutofit/>
          </a:bodyPr>
          <a:lstStyle/>
          <a:p>
            <a:pPr marL="0" lvl="0" indent="0" algn="l" rtl="0">
              <a:lnSpc>
                <a:spcPct val="90000"/>
              </a:lnSpc>
              <a:spcBef>
                <a:spcPts val="0"/>
              </a:spcBef>
              <a:spcAft>
                <a:spcPts val="0"/>
              </a:spcAft>
              <a:buClr>
                <a:schemeClr val="lt1"/>
              </a:buClr>
              <a:buSzPts val="4000"/>
              <a:buFont typeface="Arial"/>
              <a:buNone/>
            </a:pPr>
            <a:r>
              <a:rPr lang="en-US"/>
              <a:t>Resources</a:t>
            </a:r>
            <a:br>
              <a:rPr lang="en-US"/>
            </a:br>
            <a:r>
              <a:rPr lang="en-US" sz="2400" b="1"/>
              <a:t>Materials, Tools, and Supplies</a:t>
            </a:r>
            <a:r>
              <a:rPr lang="en-US" sz="2400"/>
              <a:t> to support </a:t>
            </a:r>
            <a:br>
              <a:rPr lang="en-US" sz="2400"/>
            </a:br>
            <a:r>
              <a:rPr lang="en-US" sz="2400"/>
              <a:t>active learning and skill development.</a:t>
            </a:r>
            <a:endParaRPr/>
          </a:p>
        </p:txBody>
      </p:sp>
      <p:pic>
        <p:nvPicPr>
          <p:cNvPr id="159" name="Google Shape;159;p7" descr="Circular diagram illustrating 3 components of families as partners: relationships, routines, and resources. Resources section is highlighted."/>
          <p:cNvPicPr preferRelativeResize="0"/>
          <p:nvPr/>
        </p:nvPicPr>
        <p:blipFill rotWithShape="1">
          <a:blip r:embed="rId3">
            <a:alphaModFix/>
          </a:blip>
          <a:srcRect/>
          <a:stretch/>
        </p:blipFill>
        <p:spPr>
          <a:xfrm>
            <a:off x="9105654" y="106680"/>
            <a:ext cx="2560320" cy="2560320"/>
          </a:xfrm>
          <a:prstGeom prst="rect">
            <a:avLst/>
          </a:prstGeom>
          <a:noFill/>
          <a:ln>
            <a:noFill/>
          </a:ln>
          <a:effectLst>
            <a:outerShdw blurRad="50800" dist="38100" dir="2700000" algn="tl" rotWithShape="0">
              <a:srgbClr val="000000">
                <a:alpha val="40000"/>
              </a:srgbClr>
            </a:outerShdw>
          </a:effectLst>
        </p:spPr>
      </p:pic>
      <p:sp>
        <p:nvSpPr>
          <p:cNvPr id="160" name="Google Shape;160;p7"/>
          <p:cNvSpPr txBox="1">
            <a:spLocks noGrp="1"/>
          </p:cNvSpPr>
          <p:nvPr>
            <p:ph type="body" idx="1"/>
          </p:nvPr>
        </p:nvSpPr>
        <p:spPr>
          <a:xfrm>
            <a:off x="533400" y="2743200"/>
            <a:ext cx="3657600" cy="923330"/>
          </a:xfrm>
          <a:prstGeom prst="rect">
            <a:avLst/>
          </a:prstGeom>
          <a:solidFill>
            <a:srgbClr val="DA6E6A"/>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a:t>LEARNING </a:t>
            </a:r>
            <a:br>
              <a:rPr lang="en-US" sz="1800"/>
            </a:br>
            <a:r>
              <a:rPr lang="en-US" sz="1800"/>
              <a:t>ENVIRONMENT</a:t>
            </a:r>
            <a:endParaRPr/>
          </a:p>
        </p:txBody>
      </p:sp>
      <p:pic>
        <p:nvPicPr>
          <p:cNvPr id="161" name="Google Shape;161;p7" descr="illustration of student at desk writing"/>
          <p:cNvPicPr preferRelativeResize="0"/>
          <p:nvPr/>
        </p:nvPicPr>
        <p:blipFill rotWithShape="1">
          <a:blip r:embed="rId4">
            <a:alphaModFix/>
          </a:blip>
          <a:srcRect/>
          <a:stretch/>
        </p:blipFill>
        <p:spPr>
          <a:xfrm>
            <a:off x="2895600" y="2509294"/>
            <a:ext cx="1270818" cy="1224506"/>
          </a:xfrm>
          <a:prstGeom prst="rect">
            <a:avLst/>
          </a:prstGeom>
          <a:noFill/>
          <a:ln>
            <a:noFill/>
          </a:ln>
        </p:spPr>
      </p:pic>
      <p:sp>
        <p:nvSpPr>
          <p:cNvPr id="162" name="Google Shape;162;p7"/>
          <p:cNvSpPr txBox="1">
            <a:spLocks noGrp="1"/>
          </p:cNvSpPr>
          <p:nvPr>
            <p:ph type="body" idx="2"/>
          </p:nvPr>
        </p:nvSpPr>
        <p:spPr>
          <a:xfrm>
            <a:off x="533400" y="3666530"/>
            <a:ext cx="3657600" cy="2658070"/>
          </a:xfrm>
          <a:prstGeom prst="rect">
            <a:avLst/>
          </a:prstGeom>
          <a:noFill/>
          <a:ln>
            <a:noFill/>
          </a:ln>
        </p:spPr>
        <p:txBody>
          <a:bodyPr spcFirstLastPara="1" wrap="square" lIns="91425" tIns="91425" rIns="91425" bIns="0" anchor="t" anchorCtr="0">
            <a:noAutofit/>
          </a:bodyPr>
          <a:lstStyle/>
          <a:p>
            <a:pPr marL="228600" lvl="0" indent="-228600" algn="l" rtl="0">
              <a:lnSpc>
                <a:spcPct val="100000"/>
              </a:lnSpc>
              <a:spcBef>
                <a:spcPts val="0"/>
              </a:spcBef>
              <a:spcAft>
                <a:spcPts val="0"/>
              </a:spcAft>
              <a:buClr>
                <a:srgbClr val="CF443F"/>
              </a:buClr>
              <a:buSzPts val="1800"/>
              <a:buChar char="▪"/>
            </a:pPr>
            <a:r>
              <a:rPr lang="en-US" sz="1800" b="1"/>
              <a:t>Dedicate</a:t>
            </a:r>
            <a:r>
              <a:rPr lang="en-US" sz="1800"/>
              <a:t> a </a:t>
            </a:r>
            <a:r>
              <a:rPr lang="en-US" sz="1800" b="1"/>
              <a:t>space</a:t>
            </a:r>
            <a:r>
              <a:rPr lang="en-US" sz="1800"/>
              <a:t> for learning </a:t>
            </a:r>
            <a:endParaRPr/>
          </a:p>
          <a:p>
            <a:pPr marL="228600" lvl="0" indent="-228600" algn="l" rtl="0">
              <a:lnSpc>
                <a:spcPct val="100000"/>
              </a:lnSpc>
              <a:spcBef>
                <a:spcPts val="1200"/>
              </a:spcBef>
              <a:spcAft>
                <a:spcPts val="0"/>
              </a:spcAft>
              <a:buClr>
                <a:srgbClr val="CF443F"/>
              </a:buClr>
              <a:buSzPts val="1800"/>
              <a:buChar char="▪"/>
            </a:pPr>
            <a:r>
              <a:rPr lang="en-US" sz="1800"/>
              <a:t>Maintain an </a:t>
            </a:r>
            <a:r>
              <a:rPr lang="en-US" sz="1800" b="1"/>
              <a:t>organized</a:t>
            </a:r>
            <a:r>
              <a:rPr lang="en-US" sz="1800"/>
              <a:t> </a:t>
            </a:r>
            <a:br>
              <a:rPr lang="en-US" sz="1800"/>
            </a:br>
            <a:r>
              <a:rPr lang="en-US" sz="1800"/>
              <a:t>learning </a:t>
            </a:r>
            <a:r>
              <a:rPr lang="en-US" sz="1800" b="1"/>
              <a:t>space</a:t>
            </a:r>
            <a:endParaRPr/>
          </a:p>
        </p:txBody>
      </p:sp>
      <p:sp>
        <p:nvSpPr>
          <p:cNvPr id="163" name="Google Shape;163;p7"/>
          <p:cNvSpPr txBox="1">
            <a:spLocks noGrp="1"/>
          </p:cNvSpPr>
          <p:nvPr>
            <p:ph type="body" idx="3"/>
          </p:nvPr>
        </p:nvSpPr>
        <p:spPr>
          <a:xfrm>
            <a:off x="4267200" y="2743200"/>
            <a:ext cx="3657600" cy="923330"/>
          </a:xfrm>
          <a:prstGeom prst="rect">
            <a:avLst/>
          </a:prstGeom>
          <a:solidFill>
            <a:srgbClr val="DA6E6A"/>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a:t>INSTRUCTIONAL </a:t>
            </a:r>
            <a:br>
              <a:rPr lang="en-US" sz="1800"/>
            </a:br>
            <a:r>
              <a:rPr lang="en-US" sz="1800"/>
              <a:t>TOOLS</a:t>
            </a:r>
            <a:endParaRPr/>
          </a:p>
        </p:txBody>
      </p:sp>
      <p:pic>
        <p:nvPicPr>
          <p:cNvPr id="164" name="Google Shape;164;p7" descr="ilustration of laptop with websites on screen"/>
          <p:cNvPicPr preferRelativeResize="0"/>
          <p:nvPr/>
        </p:nvPicPr>
        <p:blipFill rotWithShape="1">
          <a:blip r:embed="rId5">
            <a:alphaModFix/>
          </a:blip>
          <a:srcRect/>
          <a:stretch/>
        </p:blipFill>
        <p:spPr>
          <a:xfrm>
            <a:off x="6451683" y="2659694"/>
            <a:ext cx="1473116" cy="997906"/>
          </a:xfrm>
          <a:prstGeom prst="rect">
            <a:avLst/>
          </a:prstGeom>
          <a:noFill/>
          <a:ln>
            <a:noFill/>
          </a:ln>
        </p:spPr>
      </p:pic>
      <p:sp>
        <p:nvSpPr>
          <p:cNvPr id="165" name="Google Shape;165;p7"/>
          <p:cNvSpPr txBox="1">
            <a:spLocks noGrp="1"/>
          </p:cNvSpPr>
          <p:nvPr>
            <p:ph type="body" idx="4"/>
          </p:nvPr>
        </p:nvSpPr>
        <p:spPr>
          <a:xfrm>
            <a:off x="4267200" y="3666530"/>
            <a:ext cx="3657600" cy="2658070"/>
          </a:xfrm>
          <a:prstGeom prst="rect">
            <a:avLst/>
          </a:prstGeom>
          <a:noFill/>
          <a:ln>
            <a:noFill/>
          </a:ln>
        </p:spPr>
        <p:txBody>
          <a:bodyPr spcFirstLastPara="1" wrap="square" lIns="91425" tIns="91425" rIns="91425" bIns="0" anchor="t" anchorCtr="0">
            <a:noAutofit/>
          </a:bodyPr>
          <a:lstStyle/>
          <a:p>
            <a:pPr marL="228600" lvl="0" indent="-228600" algn="l" rtl="0">
              <a:lnSpc>
                <a:spcPct val="100000"/>
              </a:lnSpc>
              <a:spcBef>
                <a:spcPts val="0"/>
              </a:spcBef>
              <a:spcAft>
                <a:spcPts val="0"/>
              </a:spcAft>
              <a:buClr>
                <a:srgbClr val="CF443F"/>
              </a:buClr>
              <a:buSzPts val="1800"/>
              <a:buChar char="▪"/>
            </a:pPr>
            <a:r>
              <a:rPr lang="en-US" sz="1800"/>
              <a:t>Leverage </a:t>
            </a:r>
            <a:r>
              <a:rPr lang="en-US" sz="1800" b="1"/>
              <a:t>high-quality</a:t>
            </a:r>
            <a:r>
              <a:rPr lang="en-US" sz="1800"/>
              <a:t> digital and print learning </a:t>
            </a:r>
            <a:r>
              <a:rPr lang="en-US" sz="1800" b="1"/>
              <a:t>resources</a:t>
            </a:r>
            <a:endParaRPr/>
          </a:p>
          <a:p>
            <a:pPr marL="228600" lvl="0" indent="-228600" algn="l" rtl="0">
              <a:lnSpc>
                <a:spcPct val="100000"/>
              </a:lnSpc>
              <a:spcBef>
                <a:spcPts val="1200"/>
              </a:spcBef>
              <a:spcAft>
                <a:spcPts val="0"/>
              </a:spcAft>
              <a:buClr>
                <a:srgbClr val="CF443F"/>
              </a:buClr>
              <a:buSzPts val="1800"/>
              <a:buChar char="▪"/>
            </a:pPr>
            <a:r>
              <a:rPr lang="en-US" sz="1800"/>
              <a:t>Leverage </a:t>
            </a:r>
            <a:r>
              <a:rPr lang="en-US" sz="1800" b="1"/>
              <a:t>consistent platforms</a:t>
            </a:r>
            <a:r>
              <a:rPr lang="en-US" sz="1800"/>
              <a:t> across the district, when possible</a:t>
            </a:r>
            <a:endParaRPr/>
          </a:p>
        </p:txBody>
      </p:sp>
      <p:sp>
        <p:nvSpPr>
          <p:cNvPr id="166" name="Google Shape;166;p7"/>
          <p:cNvSpPr txBox="1">
            <a:spLocks noGrp="1"/>
          </p:cNvSpPr>
          <p:nvPr>
            <p:ph type="body" idx="5"/>
          </p:nvPr>
        </p:nvSpPr>
        <p:spPr>
          <a:xfrm>
            <a:off x="8001000" y="2743200"/>
            <a:ext cx="3657600" cy="923330"/>
          </a:xfrm>
          <a:prstGeom prst="rect">
            <a:avLst/>
          </a:prstGeom>
          <a:solidFill>
            <a:srgbClr val="DA6E6A"/>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a:t>TECHNOLOGY</a:t>
            </a:r>
            <a:br>
              <a:rPr lang="en-US" sz="1800"/>
            </a:br>
            <a:r>
              <a:rPr lang="en-US" sz="1800"/>
              <a:t>TOOLS</a:t>
            </a:r>
            <a:endParaRPr/>
          </a:p>
        </p:txBody>
      </p:sp>
      <p:pic>
        <p:nvPicPr>
          <p:cNvPr id="167" name="Google Shape;167;p7" descr="illustration of house"/>
          <p:cNvPicPr preferRelativeResize="0"/>
          <p:nvPr/>
        </p:nvPicPr>
        <p:blipFill rotWithShape="1">
          <a:blip r:embed="rId6">
            <a:alphaModFix/>
          </a:blip>
          <a:srcRect/>
          <a:stretch/>
        </p:blipFill>
        <p:spPr>
          <a:xfrm>
            <a:off x="10363200" y="2627738"/>
            <a:ext cx="1066800" cy="953662"/>
          </a:xfrm>
          <a:prstGeom prst="rect">
            <a:avLst/>
          </a:prstGeom>
          <a:noFill/>
          <a:ln>
            <a:noFill/>
          </a:ln>
        </p:spPr>
      </p:pic>
      <p:sp>
        <p:nvSpPr>
          <p:cNvPr id="168" name="Google Shape;168;p7" descr="wifi symbol"/>
          <p:cNvSpPr/>
          <p:nvPr/>
        </p:nvSpPr>
        <p:spPr>
          <a:xfrm>
            <a:off x="11412795" y="2796595"/>
            <a:ext cx="421989" cy="307974"/>
          </a:xfrm>
          <a:custGeom>
            <a:avLst/>
            <a:gdLst/>
            <a:ahLst/>
            <a:cxnLst/>
            <a:rect l="l" t="t" r="r" b="b"/>
            <a:pathLst>
              <a:path w="21600" h="21594" extrusionOk="0">
                <a:moveTo>
                  <a:pt x="11016" y="1"/>
                </a:moveTo>
                <a:cubicBezTo>
                  <a:pt x="10440" y="-6"/>
                  <a:pt x="9852" y="28"/>
                  <a:pt x="9254" y="108"/>
                </a:cubicBezTo>
                <a:cubicBezTo>
                  <a:pt x="5654" y="590"/>
                  <a:pt x="2584" y="2743"/>
                  <a:pt x="0" y="6311"/>
                </a:cubicBezTo>
                <a:cubicBezTo>
                  <a:pt x="523" y="7051"/>
                  <a:pt x="1031" y="7768"/>
                  <a:pt x="1542" y="8490"/>
                </a:cubicBezTo>
                <a:cubicBezTo>
                  <a:pt x="4129" y="4966"/>
                  <a:pt x="7202" y="3087"/>
                  <a:pt x="10803" y="3088"/>
                </a:cubicBezTo>
                <a:cubicBezTo>
                  <a:pt x="14405" y="3089"/>
                  <a:pt x="17479" y="4969"/>
                  <a:pt x="20053" y="8479"/>
                </a:cubicBezTo>
                <a:cubicBezTo>
                  <a:pt x="20563" y="7757"/>
                  <a:pt x="21073" y="7034"/>
                  <a:pt x="21600" y="6287"/>
                </a:cubicBezTo>
                <a:cubicBezTo>
                  <a:pt x="18572" y="2207"/>
                  <a:pt x="15051" y="49"/>
                  <a:pt x="11016" y="1"/>
                </a:cubicBezTo>
                <a:close/>
                <a:moveTo>
                  <a:pt x="10903" y="6177"/>
                </a:moveTo>
                <a:cubicBezTo>
                  <a:pt x="10489" y="6175"/>
                  <a:pt x="10067" y="6203"/>
                  <a:pt x="9637" y="6264"/>
                </a:cubicBezTo>
                <a:cubicBezTo>
                  <a:pt x="7088" y="6623"/>
                  <a:pt x="4914" y="8156"/>
                  <a:pt x="3088" y="10686"/>
                </a:cubicBezTo>
                <a:cubicBezTo>
                  <a:pt x="3610" y="11424"/>
                  <a:pt x="4116" y="12140"/>
                  <a:pt x="4629" y="12865"/>
                </a:cubicBezTo>
                <a:cubicBezTo>
                  <a:pt x="6353" y="10507"/>
                  <a:pt x="8410" y="9259"/>
                  <a:pt x="10808" y="9262"/>
                </a:cubicBezTo>
                <a:cubicBezTo>
                  <a:pt x="13205" y="9265"/>
                  <a:pt x="15259" y="10516"/>
                  <a:pt x="16966" y="12861"/>
                </a:cubicBezTo>
                <a:cubicBezTo>
                  <a:pt x="17482" y="12131"/>
                  <a:pt x="17992" y="11411"/>
                  <a:pt x="18515" y="10670"/>
                </a:cubicBezTo>
                <a:cubicBezTo>
                  <a:pt x="16338" y="7735"/>
                  <a:pt x="13803" y="6193"/>
                  <a:pt x="10903" y="6177"/>
                </a:cubicBezTo>
                <a:close/>
                <a:moveTo>
                  <a:pt x="10623" y="12349"/>
                </a:moveTo>
                <a:cubicBezTo>
                  <a:pt x="8942" y="12414"/>
                  <a:pt x="7322" y="13380"/>
                  <a:pt x="6195" y="15054"/>
                </a:cubicBezTo>
                <a:cubicBezTo>
                  <a:pt x="6706" y="15779"/>
                  <a:pt x="7218" y="16502"/>
                  <a:pt x="7729" y="17226"/>
                </a:cubicBezTo>
                <a:cubicBezTo>
                  <a:pt x="9410" y="14863"/>
                  <a:pt x="12154" y="14812"/>
                  <a:pt x="13873" y="17221"/>
                </a:cubicBezTo>
                <a:cubicBezTo>
                  <a:pt x="14391" y="16489"/>
                  <a:pt x="14903" y="15767"/>
                  <a:pt x="15414" y="15045"/>
                </a:cubicBezTo>
                <a:cubicBezTo>
                  <a:pt x="14046" y="13118"/>
                  <a:pt x="12303" y="12284"/>
                  <a:pt x="10623" y="12349"/>
                </a:cubicBezTo>
                <a:close/>
                <a:moveTo>
                  <a:pt x="10751" y="18531"/>
                </a:moveTo>
                <a:cubicBezTo>
                  <a:pt x="10182" y="18549"/>
                  <a:pt x="9631" y="18867"/>
                  <a:pt x="9280" y="19436"/>
                </a:cubicBezTo>
                <a:cubicBezTo>
                  <a:pt x="9791" y="20161"/>
                  <a:pt x="10300" y="20884"/>
                  <a:pt x="10802" y="21594"/>
                </a:cubicBezTo>
                <a:cubicBezTo>
                  <a:pt x="11307" y="20879"/>
                  <a:pt x="11819" y="20155"/>
                  <a:pt x="12331" y="19432"/>
                </a:cubicBezTo>
                <a:cubicBezTo>
                  <a:pt x="11907" y="18795"/>
                  <a:pt x="11320" y="18513"/>
                  <a:pt x="10751" y="18531"/>
                </a:cubicBezTo>
                <a:close/>
              </a:path>
            </a:pathLst>
          </a:custGeom>
          <a:solidFill>
            <a:srgbClr val="0E294A"/>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7"/>
          <p:cNvSpPr txBox="1">
            <a:spLocks noGrp="1"/>
          </p:cNvSpPr>
          <p:nvPr>
            <p:ph type="body" idx="6"/>
          </p:nvPr>
        </p:nvSpPr>
        <p:spPr>
          <a:xfrm>
            <a:off x="8001000" y="3666530"/>
            <a:ext cx="3657600" cy="2658070"/>
          </a:xfrm>
          <a:prstGeom prst="rect">
            <a:avLst/>
          </a:prstGeom>
          <a:noFill/>
          <a:ln>
            <a:noFill/>
          </a:ln>
        </p:spPr>
        <p:txBody>
          <a:bodyPr spcFirstLastPara="1" wrap="square" lIns="91425" tIns="91425" rIns="91425" bIns="0" anchor="t" anchorCtr="0">
            <a:noAutofit/>
          </a:bodyPr>
          <a:lstStyle/>
          <a:p>
            <a:pPr marL="228600" lvl="0" indent="-228600" algn="l" rtl="0">
              <a:lnSpc>
                <a:spcPct val="100000"/>
              </a:lnSpc>
              <a:spcBef>
                <a:spcPts val="0"/>
              </a:spcBef>
              <a:spcAft>
                <a:spcPts val="0"/>
              </a:spcAft>
              <a:buClr>
                <a:srgbClr val="CF443F"/>
              </a:buClr>
              <a:buSzPts val="1800"/>
              <a:buChar char="▪"/>
            </a:pPr>
            <a:r>
              <a:rPr lang="en-US" sz="1800"/>
              <a:t>Support </a:t>
            </a:r>
            <a:r>
              <a:rPr lang="en-US" sz="1800" b="1"/>
              <a:t>access to devices and internet</a:t>
            </a:r>
            <a:endParaRPr/>
          </a:p>
          <a:p>
            <a:pPr marL="228600" lvl="0" indent="-228600" algn="l" rtl="0">
              <a:lnSpc>
                <a:spcPct val="100000"/>
              </a:lnSpc>
              <a:spcBef>
                <a:spcPts val="1200"/>
              </a:spcBef>
              <a:spcAft>
                <a:spcPts val="0"/>
              </a:spcAft>
              <a:buClr>
                <a:srgbClr val="CF443F"/>
              </a:buClr>
              <a:buSzPts val="1800"/>
              <a:buChar char="▪"/>
            </a:pPr>
            <a:r>
              <a:rPr lang="en-US" sz="1800"/>
              <a:t>Provide </a:t>
            </a:r>
            <a:r>
              <a:rPr lang="en-US" sz="1800" b="1"/>
              <a:t>technology support</a:t>
            </a:r>
            <a:r>
              <a:rPr lang="en-US" sz="1800"/>
              <a:t> resources and structures</a:t>
            </a:r>
            <a:endParaRPr/>
          </a:p>
        </p:txBody>
      </p:sp>
      <p:sp>
        <p:nvSpPr>
          <p:cNvPr id="170" name="Google Shape;170;p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0" y="533400"/>
            <a:ext cx="12192000" cy="1788112"/>
          </a:xfrm>
          <a:prstGeom prst="rect">
            <a:avLst/>
          </a:prstGeom>
          <a:solidFill>
            <a:srgbClr val="3A7E36"/>
          </a:solidFill>
          <a:ln>
            <a:noFill/>
          </a:ln>
        </p:spPr>
        <p:txBody>
          <a:bodyPr spcFirstLastPara="1" wrap="square" lIns="548625" tIns="182875" rIns="548625" bIns="0" anchor="t" anchorCtr="0">
            <a:noAutofit/>
          </a:bodyPr>
          <a:lstStyle/>
          <a:p>
            <a:pPr marL="0" lvl="0" indent="0" algn="l" rtl="0">
              <a:lnSpc>
                <a:spcPct val="90000"/>
              </a:lnSpc>
              <a:spcBef>
                <a:spcPts val="0"/>
              </a:spcBef>
              <a:spcAft>
                <a:spcPts val="0"/>
              </a:spcAft>
              <a:buClr>
                <a:schemeClr val="lt1"/>
              </a:buClr>
              <a:buSzPts val="4000"/>
              <a:buFont typeface="Arial"/>
              <a:buNone/>
            </a:pPr>
            <a:r>
              <a:rPr lang="en-US"/>
              <a:t>Routines</a:t>
            </a:r>
            <a:br>
              <a:rPr lang="en-US"/>
            </a:br>
            <a:r>
              <a:rPr lang="en-US" sz="2400" b="1"/>
              <a:t>Rehearsed and predictable practices</a:t>
            </a:r>
            <a:r>
              <a:rPr lang="en-US" sz="2400"/>
              <a:t> that provide </a:t>
            </a:r>
            <a:br>
              <a:rPr lang="en-US" sz="2400"/>
            </a:br>
            <a:r>
              <a:rPr lang="en-US" sz="2400"/>
              <a:t>structure to support efficient and effective learning. </a:t>
            </a:r>
            <a:endParaRPr/>
          </a:p>
        </p:txBody>
      </p:sp>
      <p:pic>
        <p:nvPicPr>
          <p:cNvPr id="177" name="Google Shape;177;p8" descr="Circular diagram illustrating 3 components of families as partners: relationships, routines, and resources. Routines section is highlighted."/>
          <p:cNvPicPr preferRelativeResize="0"/>
          <p:nvPr/>
        </p:nvPicPr>
        <p:blipFill rotWithShape="1">
          <a:blip r:embed="rId3">
            <a:alphaModFix/>
          </a:blip>
          <a:srcRect/>
          <a:stretch/>
        </p:blipFill>
        <p:spPr>
          <a:xfrm>
            <a:off x="9105654" y="106680"/>
            <a:ext cx="2560320" cy="2560320"/>
          </a:xfrm>
          <a:prstGeom prst="rect">
            <a:avLst/>
          </a:prstGeom>
          <a:noFill/>
          <a:ln>
            <a:noFill/>
          </a:ln>
          <a:effectLst>
            <a:outerShdw blurRad="50800" dist="38100" dir="2700000" algn="tl" rotWithShape="0">
              <a:srgbClr val="000000">
                <a:alpha val="40000"/>
              </a:srgbClr>
            </a:outerShdw>
          </a:effectLst>
        </p:spPr>
      </p:pic>
      <p:sp>
        <p:nvSpPr>
          <p:cNvPr id="178" name="Google Shape;178;p8"/>
          <p:cNvSpPr txBox="1">
            <a:spLocks noGrp="1"/>
          </p:cNvSpPr>
          <p:nvPr>
            <p:ph type="body" idx="1"/>
          </p:nvPr>
        </p:nvSpPr>
        <p:spPr>
          <a:xfrm>
            <a:off x="533400" y="2743200"/>
            <a:ext cx="3657600" cy="923330"/>
          </a:xfrm>
          <a:prstGeom prst="rect">
            <a:avLst/>
          </a:prstGeom>
          <a:solidFill>
            <a:srgbClr val="3A7E36"/>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a:t>ORGANIZATIONAL</a:t>
            </a:r>
            <a:br>
              <a:rPr lang="en-US" sz="1800"/>
            </a:br>
            <a:r>
              <a:rPr lang="en-US" sz="1800"/>
              <a:t>&amp; STUDY SKILLS</a:t>
            </a:r>
            <a:endParaRPr/>
          </a:p>
        </p:txBody>
      </p:sp>
      <p:pic>
        <p:nvPicPr>
          <p:cNvPr id="179" name="Google Shape;179;p8" descr="illustration of clipboard with checklist and pen"/>
          <p:cNvPicPr preferRelativeResize="0"/>
          <p:nvPr/>
        </p:nvPicPr>
        <p:blipFill rotWithShape="1">
          <a:blip r:embed="rId4">
            <a:alphaModFix/>
          </a:blip>
          <a:srcRect/>
          <a:stretch/>
        </p:blipFill>
        <p:spPr>
          <a:xfrm>
            <a:off x="2993453" y="2395550"/>
            <a:ext cx="1369121" cy="1415213"/>
          </a:xfrm>
          <a:prstGeom prst="rect">
            <a:avLst/>
          </a:prstGeom>
          <a:noFill/>
          <a:ln>
            <a:noFill/>
          </a:ln>
        </p:spPr>
      </p:pic>
      <p:sp>
        <p:nvSpPr>
          <p:cNvPr id="180" name="Google Shape;180;p8"/>
          <p:cNvSpPr txBox="1">
            <a:spLocks noGrp="1"/>
          </p:cNvSpPr>
          <p:nvPr>
            <p:ph type="body" idx="2"/>
          </p:nvPr>
        </p:nvSpPr>
        <p:spPr>
          <a:xfrm>
            <a:off x="533400" y="3666530"/>
            <a:ext cx="3657600" cy="2658070"/>
          </a:xfrm>
          <a:prstGeom prst="rect">
            <a:avLst/>
          </a:prstGeom>
          <a:noFill/>
          <a:ln>
            <a:noFill/>
          </a:ln>
        </p:spPr>
        <p:txBody>
          <a:bodyPr spcFirstLastPara="1" wrap="square" lIns="91425" tIns="91425" rIns="91425" bIns="0" anchor="t" anchorCtr="0">
            <a:noAutofit/>
          </a:bodyPr>
          <a:lstStyle/>
          <a:p>
            <a:pPr marL="228600" lvl="0" indent="-228600" algn="l" rtl="0">
              <a:lnSpc>
                <a:spcPct val="100000"/>
              </a:lnSpc>
              <a:spcBef>
                <a:spcPts val="0"/>
              </a:spcBef>
              <a:spcAft>
                <a:spcPts val="0"/>
              </a:spcAft>
              <a:buSzPts val="1800"/>
              <a:buChar char="▪"/>
            </a:pPr>
            <a:r>
              <a:rPr lang="en-US" sz="1800"/>
              <a:t>Establish age-appropriate remote </a:t>
            </a:r>
            <a:r>
              <a:rPr lang="en-US" sz="1800" b="1"/>
              <a:t>learning routines </a:t>
            </a:r>
            <a:br>
              <a:rPr lang="en-US" sz="1800" b="1"/>
            </a:br>
            <a:r>
              <a:rPr lang="en-US" sz="1800"/>
              <a:t>(e.g., setting weekly goals)</a:t>
            </a:r>
            <a:endParaRPr/>
          </a:p>
          <a:p>
            <a:pPr marL="228600" lvl="0" indent="-228600" algn="l" rtl="0">
              <a:lnSpc>
                <a:spcPct val="100000"/>
              </a:lnSpc>
              <a:spcBef>
                <a:spcPts val="1200"/>
              </a:spcBef>
              <a:spcAft>
                <a:spcPts val="0"/>
              </a:spcAft>
              <a:buSzPts val="1800"/>
              <a:buChar char="▪"/>
            </a:pPr>
            <a:r>
              <a:rPr lang="en-US" sz="1800"/>
              <a:t>Encourage development of </a:t>
            </a:r>
            <a:r>
              <a:rPr lang="en-US" sz="1800" b="1"/>
              <a:t>study skills </a:t>
            </a:r>
            <a:r>
              <a:rPr lang="en-US" sz="1800"/>
              <a:t>(e.g., note taking templates)</a:t>
            </a:r>
            <a:endParaRPr/>
          </a:p>
        </p:txBody>
      </p:sp>
      <p:sp>
        <p:nvSpPr>
          <p:cNvPr id="181" name="Google Shape;181;p8"/>
          <p:cNvSpPr txBox="1">
            <a:spLocks noGrp="1"/>
          </p:cNvSpPr>
          <p:nvPr>
            <p:ph type="body" idx="3"/>
          </p:nvPr>
        </p:nvSpPr>
        <p:spPr>
          <a:xfrm>
            <a:off x="4267200" y="2743200"/>
            <a:ext cx="3657600" cy="923330"/>
          </a:xfrm>
          <a:prstGeom prst="rect">
            <a:avLst/>
          </a:prstGeom>
          <a:solidFill>
            <a:srgbClr val="3A7E36"/>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a:t>SUPPORT</a:t>
            </a:r>
            <a:br>
              <a:rPr lang="en-US" sz="1800"/>
            </a:br>
            <a:r>
              <a:rPr lang="en-US" sz="1800"/>
              <a:t>STRUCTURES</a:t>
            </a:r>
            <a:endParaRPr/>
          </a:p>
        </p:txBody>
      </p:sp>
      <p:pic>
        <p:nvPicPr>
          <p:cNvPr id="182" name="Google Shape;182;p8" descr="illustration of family reading together"/>
          <p:cNvPicPr preferRelativeResize="0"/>
          <p:nvPr/>
        </p:nvPicPr>
        <p:blipFill rotWithShape="1">
          <a:blip r:embed="rId5">
            <a:alphaModFix/>
          </a:blip>
          <a:srcRect/>
          <a:stretch/>
        </p:blipFill>
        <p:spPr>
          <a:xfrm>
            <a:off x="6757284" y="2486672"/>
            <a:ext cx="1169996" cy="1209384"/>
          </a:xfrm>
          <a:prstGeom prst="rect">
            <a:avLst/>
          </a:prstGeom>
          <a:noFill/>
          <a:ln>
            <a:noFill/>
          </a:ln>
        </p:spPr>
      </p:pic>
      <p:sp>
        <p:nvSpPr>
          <p:cNvPr id="183" name="Google Shape;183;p8"/>
          <p:cNvSpPr txBox="1">
            <a:spLocks noGrp="1"/>
          </p:cNvSpPr>
          <p:nvPr>
            <p:ph type="body" idx="4"/>
          </p:nvPr>
        </p:nvSpPr>
        <p:spPr>
          <a:xfrm>
            <a:off x="4267200" y="3666530"/>
            <a:ext cx="3657600" cy="2658070"/>
          </a:xfrm>
          <a:prstGeom prst="rect">
            <a:avLst/>
          </a:prstGeom>
          <a:noFill/>
          <a:ln>
            <a:noFill/>
          </a:ln>
        </p:spPr>
        <p:txBody>
          <a:bodyPr spcFirstLastPara="1" wrap="square" lIns="91425" tIns="91425" rIns="91425" bIns="0" anchor="t" anchorCtr="0">
            <a:noAutofit/>
          </a:bodyPr>
          <a:lstStyle/>
          <a:p>
            <a:pPr marL="228600" lvl="0" indent="-228600" algn="l" rtl="0">
              <a:lnSpc>
                <a:spcPct val="100000"/>
              </a:lnSpc>
              <a:spcBef>
                <a:spcPts val="0"/>
              </a:spcBef>
              <a:spcAft>
                <a:spcPts val="0"/>
              </a:spcAft>
              <a:buSzPts val="1800"/>
              <a:buChar char="▪"/>
            </a:pPr>
            <a:r>
              <a:rPr lang="en-US" sz="1800"/>
              <a:t>Encourage </a:t>
            </a:r>
            <a:r>
              <a:rPr lang="en-US" sz="1800" b="1"/>
              <a:t>students to </a:t>
            </a:r>
            <a:r>
              <a:rPr lang="en-US" sz="1800"/>
              <a:t>reflect, identify needs, and </a:t>
            </a:r>
            <a:r>
              <a:rPr lang="en-US" sz="1800" b="1"/>
              <a:t>seek help</a:t>
            </a:r>
            <a:endParaRPr/>
          </a:p>
          <a:p>
            <a:pPr marL="228600" lvl="0" indent="-228600" algn="l" rtl="0">
              <a:lnSpc>
                <a:spcPct val="100000"/>
              </a:lnSpc>
              <a:spcBef>
                <a:spcPts val="1200"/>
              </a:spcBef>
              <a:spcAft>
                <a:spcPts val="0"/>
              </a:spcAft>
              <a:buSzPts val="1800"/>
              <a:buChar char="▪"/>
            </a:pPr>
            <a:r>
              <a:rPr lang="en-US" sz="1800"/>
              <a:t>Establish </a:t>
            </a:r>
            <a:r>
              <a:rPr lang="en-US" sz="1800" b="1"/>
              <a:t>support routines</a:t>
            </a:r>
            <a:r>
              <a:rPr lang="en-US" sz="1800"/>
              <a:t> (e.g., guardian learning office hours)</a:t>
            </a:r>
            <a:endParaRPr/>
          </a:p>
        </p:txBody>
      </p:sp>
      <p:sp>
        <p:nvSpPr>
          <p:cNvPr id="184" name="Google Shape;184;p8"/>
          <p:cNvSpPr txBox="1">
            <a:spLocks noGrp="1"/>
          </p:cNvSpPr>
          <p:nvPr>
            <p:ph type="body" idx="5"/>
          </p:nvPr>
        </p:nvSpPr>
        <p:spPr>
          <a:xfrm>
            <a:off x="8001000" y="2743200"/>
            <a:ext cx="3657600" cy="923330"/>
          </a:xfrm>
          <a:prstGeom prst="rect">
            <a:avLst/>
          </a:prstGeom>
          <a:solidFill>
            <a:srgbClr val="3A7E36"/>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a:t>ATTENDANCE </a:t>
            </a:r>
            <a:br>
              <a:rPr lang="en-US" sz="1800"/>
            </a:br>
            <a:r>
              <a:rPr lang="en-US" sz="1800"/>
              <a:t>&amp; ENGAGEMENT</a:t>
            </a:r>
            <a:endParaRPr/>
          </a:p>
        </p:txBody>
      </p:sp>
      <p:pic>
        <p:nvPicPr>
          <p:cNvPr id="185" name="Google Shape;185;p8" descr="illustration of school bus"/>
          <p:cNvPicPr preferRelativeResize="0"/>
          <p:nvPr/>
        </p:nvPicPr>
        <p:blipFill rotWithShape="1">
          <a:blip r:embed="rId6">
            <a:alphaModFix/>
          </a:blip>
          <a:srcRect/>
          <a:stretch/>
        </p:blipFill>
        <p:spPr>
          <a:xfrm>
            <a:off x="10328587" y="2818823"/>
            <a:ext cx="1455359" cy="745293"/>
          </a:xfrm>
          <a:prstGeom prst="rect">
            <a:avLst/>
          </a:prstGeom>
          <a:noFill/>
          <a:ln>
            <a:noFill/>
          </a:ln>
        </p:spPr>
      </p:pic>
      <p:sp>
        <p:nvSpPr>
          <p:cNvPr id="186" name="Google Shape;186;p8"/>
          <p:cNvSpPr txBox="1">
            <a:spLocks noGrp="1"/>
          </p:cNvSpPr>
          <p:nvPr>
            <p:ph type="body" idx="6"/>
          </p:nvPr>
        </p:nvSpPr>
        <p:spPr>
          <a:xfrm>
            <a:off x="8001000" y="3666530"/>
            <a:ext cx="3657600" cy="2658070"/>
          </a:xfrm>
          <a:prstGeom prst="rect">
            <a:avLst/>
          </a:prstGeom>
          <a:noFill/>
          <a:ln>
            <a:noFill/>
          </a:ln>
        </p:spPr>
        <p:txBody>
          <a:bodyPr spcFirstLastPara="1" wrap="square" lIns="91425" tIns="91425" rIns="91425" bIns="0" anchor="t" anchorCtr="0">
            <a:noAutofit/>
          </a:bodyPr>
          <a:lstStyle/>
          <a:p>
            <a:pPr marL="228600" lvl="0" indent="-228600" algn="l" rtl="0">
              <a:lnSpc>
                <a:spcPct val="100000"/>
              </a:lnSpc>
              <a:spcBef>
                <a:spcPts val="0"/>
              </a:spcBef>
              <a:spcAft>
                <a:spcPts val="0"/>
              </a:spcAft>
              <a:buSzPts val="1800"/>
              <a:buChar char="▪"/>
            </a:pPr>
            <a:r>
              <a:rPr lang="en-US" sz="1800"/>
              <a:t>Foster </a:t>
            </a:r>
            <a:r>
              <a:rPr lang="en-US" sz="1800" b="1"/>
              <a:t>regular communication</a:t>
            </a:r>
            <a:r>
              <a:rPr lang="en-US" sz="1800"/>
              <a:t> about student attendance</a:t>
            </a:r>
            <a:endParaRPr/>
          </a:p>
          <a:p>
            <a:pPr marL="228600" lvl="0" indent="-228600" algn="l" rtl="0">
              <a:lnSpc>
                <a:spcPct val="100000"/>
              </a:lnSpc>
              <a:spcBef>
                <a:spcPts val="1200"/>
              </a:spcBef>
              <a:spcAft>
                <a:spcPts val="0"/>
              </a:spcAft>
              <a:buSzPts val="1800"/>
              <a:buChar char="▪"/>
            </a:pPr>
            <a:r>
              <a:rPr lang="en-US" sz="1800"/>
              <a:t>Identify learning priorities </a:t>
            </a:r>
            <a:br>
              <a:rPr lang="en-US" sz="1800"/>
            </a:br>
            <a:r>
              <a:rPr lang="en-US" sz="1800"/>
              <a:t>and offer </a:t>
            </a:r>
            <a:r>
              <a:rPr lang="en-US" sz="1800" b="1"/>
              <a:t>flexible structures</a:t>
            </a:r>
            <a:r>
              <a:rPr lang="en-US" sz="1800"/>
              <a:t> (e.g., manageable and meaningful tasks)</a:t>
            </a:r>
            <a:endParaRPr/>
          </a:p>
        </p:txBody>
      </p:sp>
      <p:sp>
        <p:nvSpPr>
          <p:cNvPr id="187" name="Google Shape;187;p8"/>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How has COVID-19 impacted teaching and learning?</a:t>
            </a:r>
            <a:endParaRPr/>
          </a:p>
        </p:txBody>
      </p:sp>
      <p:pic>
        <p:nvPicPr>
          <p:cNvPr id="194" name="Google Shape;194;p9" descr="parent and two children working together at kitchen table"/>
          <p:cNvPicPr preferRelativeResize="0"/>
          <p:nvPr/>
        </p:nvPicPr>
        <p:blipFill rotWithShape="1">
          <a:blip r:embed="rId3">
            <a:alphaModFix/>
          </a:blip>
          <a:srcRect/>
          <a:stretch/>
        </p:blipFill>
        <p:spPr>
          <a:xfrm>
            <a:off x="533400" y="1396393"/>
            <a:ext cx="3657600" cy="1137668"/>
          </a:xfrm>
          <a:prstGeom prst="rect">
            <a:avLst/>
          </a:prstGeom>
          <a:noFill/>
          <a:ln>
            <a:noFill/>
          </a:ln>
        </p:spPr>
      </p:pic>
      <p:sp>
        <p:nvSpPr>
          <p:cNvPr id="195" name="Google Shape;195;p9"/>
          <p:cNvSpPr txBox="1">
            <a:spLocks noGrp="1"/>
          </p:cNvSpPr>
          <p:nvPr>
            <p:ph type="body" idx="1"/>
          </p:nvPr>
        </p:nvSpPr>
        <p:spPr>
          <a:xfrm>
            <a:off x="533400" y="2514600"/>
            <a:ext cx="3657600" cy="553998"/>
          </a:xfrm>
          <a:prstGeom prst="rect">
            <a:avLst/>
          </a:prstGeom>
          <a:solidFill>
            <a:srgbClr val="3A7E36"/>
          </a:solidFill>
          <a:ln>
            <a:noFill/>
          </a:ln>
        </p:spPr>
        <p:txBody>
          <a:bodyPr spcFirstLastPara="1" wrap="square" lIns="91425" tIns="91425" rIns="91425" bIns="91425" anchor="ctr" anchorCtr="0">
            <a:spAutoFit/>
          </a:bodyPr>
          <a:lstStyle/>
          <a:p>
            <a:pPr marL="0" lvl="0" indent="0" algn="l" rtl="0">
              <a:lnSpc>
                <a:spcPct val="100000"/>
              </a:lnSpc>
              <a:spcBef>
                <a:spcPts val="0"/>
              </a:spcBef>
              <a:spcAft>
                <a:spcPts val="0"/>
              </a:spcAft>
              <a:buSzPts val="2400"/>
              <a:buNone/>
            </a:pPr>
            <a:r>
              <a:rPr lang="en-US"/>
              <a:t>FAMILIES</a:t>
            </a:r>
            <a:endParaRPr/>
          </a:p>
        </p:txBody>
      </p:sp>
      <p:sp>
        <p:nvSpPr>
          <p:cNvPr id="196" name="Google Shape;196;p9"/>
          <p:cNvSpPr txBox="1">
            <a:spLocks noGrp="1"/>
          </p:cNvSpPr>
          <p:nvPr>
            <p:ph type="body" idx="2"/>
          </p:nvPr>
        </p:nvSpPr>
        <p:spPr>
          <a:xfrm>
            <a:off x="533400" y="3200400"/>
            <a:ext cx="3657600" cy="2646878"/>
          </a:xfrm>
          <a:prstGeom prst="rect">
            <a:avLst/>
          </a:prstGeom>
          <a:noFill/>
          <a:ln>
            <a:noFill/>
          </a:ln>
        </p:spPr>
        <p:txBody>
          <a:bodyPr spcFirstLastPara="1" wrap="square" lIns="0" tIns="0" rIns="0" bIns="0" anchor="t" anchorCtr="0">
            <a:spAutoFit/>
          </a:bodyPr>
          <a:lstStyle/>
          <a:p>
            <a:pPr marL="228600" lvl="0" indent="-228600" algn="l" rtl="0">
              <a:lnSpc>
                <a:spcPct val="100000"/>
              </a:lnSpc>
              <a:spcBef>
                <a:spcPts val="0"/>
              </a:spcBef>
              <a:spcAft>
                <a:spcPts val="0"/>
              </a:spcAft>
              <a:buSzPts val="1800"/>
              <a:buChar char="▪"/>
            </a:pPr>
            <a:r>
              <a:rPr lang="en-US" sz="1800"/>
              <a:t>The </a:t>
            </a:r>
            <a:r>
              <a:rPr lang="en-US" sz="1800" b="1"/>
              <a:t>role of families in the learning process has shifted</a:t>
            </a:r>
            <a:r>
              <a:rPr lang="en-US" sz="1800"/>
              <a:t>, putting new demands on parents and caregivers. </a:t>
            </a:r>
            <a:endParaRPr/>
          </a:p>
          <a:p>
            <a:pPr marL="228600" lvl="0" indent="-228600" algn="l" rtl="0">
              <a:lnSpc>
                <a:spcPct val="100000"/>
              </a:lnSpc>
              <a:spcBef>
                <a:spcPts val="1200"/>
              </a:spcBef>
              <a:spcAft>
                <a:spcPts val="0"/>
              </a:spcAft>
              <a:buSzPts val="1800"/>
              <a:buChar char="▪"/>
            </a:pPr>
            <a:r>
              <a:rPr lang="en-US" sz="1800" b="1"/>
              <a:t>Parents, siblings, grandparents, daycare providers, and other partners are supporting learners</a:t>
            </a:r>
            <a:r>
              <a:rPr lang="en-US" sz="1800"/>
              <a:t> while attending to other responsibilities.</a:t>
            </a:r>
            <a:endParaRPr/>
          </a:p>
        </p:txBody>
      </p:sp>
      <p:pic>
        <p:nvPicPr>
          <p:cNvPr id="197" name="Google Shape;197;p9" descr="teacher wearing mask in classroom"/>
          <p:cNvPicPr preferRelativeResize="0"/>
          <p:nvPr/>
        </p:nvPicPr>
        <p:blipFill rotWithShape="1">
          <a:blip r:embed="rId4">
            <a:alphaModFix/>
          </a:blip>
          <a:srcRect/>
          <a:stretch/>
        </p:blipFill>
        <p:spPr>
          <a:xfrm>
            <a:off x="4267199" y="1378600"/>
            <a:ext cx="3657600" cy="1136000"/>
          </a:xfrm>
          <a:prstGeom prst="rect">
            <a:avLst/>
          </a:prstGeom>
          <a:noFill/>
          <a:ln>
            <a:noFill/>
          </a:ln>
        </p:spPr>
      </p:pic>
      <p:sp>
        <p:nvSpPr>
          <p:cNvPr id="198" name="Google Shape;198;p9"/>
          <p:cNvSpPr txBox="1">
            <a:spLocks noGrp="1"/>
          </p:cNvSpPr>
          <p:nvPr>
            <p:ph type="body" idx="3"/>
          </p:nvPr>
        </p:nvSpPr>
        <p:spPr>
          <a:xfrm>
            <a:off x="4267200" y="2514600"/>
            <a:ext cx="3657600" cy="553998"/>
          </a:xfrm>
          <a:prstGeom prst="rect">
            <a:avLst/>
          </a:prstGeom>
          <a:solidFill>
            <a:srgbClr val="3A7E36"/>
          </a:solidFill>
          <a:ln>
            <a:noFill/>
          </a:ln>
        </p:spPr>
        <p:txBody>
          <a:bodyPr spcFirstLastPara="1" wrap="square" lIns="91425" tIns="91425" rIns="91425" bIns="91425" anchor="ctr" anchorCtr="0">
            <a:spAutoFit/>
          </a:bodyPr>
          <a:lstStyle/>
          <a:p>
            <a:pPr marL="0" lvl="0" indent="0" algn="l" rtl="0">
              <a:lnSpc>
                <a:spcPct val="100000"/>
              </a:lnSpc>
              <a:spcBef>
                <a:spcPts val="0"/>
              </a:spcBef>
              <a:spcAft>
                <a:spcPts val="0"/>
              </a:spcAft>
              <a:buSzPts val="2400"/>
              <a:buNone/>
            </a:pPr>
            <a:r>
              <a:rPr lang="en-US"/>
              <a:t>EDUCATORS</a:t>
            </a:r>
            <a:endParaRPr/>
          </a:p>
        </p:txBody>
      </p:sp>
      <p:sp>
        <p:nvSpPr>
          <p:cNvPr id="199" name="Google Shape;199;p9"/>
          <p:cNvSpPr txBox="1">
            <a:spLocks noGrp="1"/>
          </p:cNvSpPr>
          <p:nvPr>
            <p:ph type="body" idx="4"/>
          </p:nvPr>
        </p:nvSpPr>
        <p:spPr>
          <a:xfrm>
            <a:off x="4267200" y="3200400"/>
            <a:ext cx="3657600" cy="3016210"/>
          </a:xfrm>
          <a:prstGeom prst="rect">
            <a:avLst/>
          </a:prstGeom>
          <a:noFill/>
          <a:ln>
            <a:noFill/>
          </a:ln>
        </p:spPr>
        <p:txBody>
          <a:bodyPr spcFirstLastPara="1" wrap="square" lIns="45700" tIns="45700" rIns="45700" bIns="45700" anchor="t" anchorCtr="0">
            <a:spAutoFit/>
          </a:bodyPr>
          <a:lstStyle/>
          <a:p>
            <a:pPr marL="228600" lvl="0" indent="-228600" algn="l" rtl="0">
              <a:lnSpc>
                <a:spcPct val="100000"/>
              </a:lnSpc>
              <a:spcBef>
                <a:spcPts val="0"/>
              </a:spcBef>
              <a:spcAft>
                <a:spcPts val="0"/>
              </a:spcAft>
              <a:buSzPts val="1800"/>
              <a:buChar char="▪"/>
            </a:pPr>
            <a:r>
              <a:rPr lang="en-US" sz="1800" b="1"/>
              <a:t>Educators</a:t>
            </a:r>
            <a:r>
              <a:rPr lang="en-US" sz="1800"/>
              <a:t> have taken on the challenge of </a:t>
            </a:r>
            <a:r>
              <a:rPr lang="en-US" sz="1800" b="1"/>
              <a:t>shifting teaching and learning into remote formats</a:t>
            </a:r>
            <a:r>
              <a:rPr lang="en-US" sz="1800"/>
              <a:t>. </a:t>
            </a:r>
            <a:endParaRPr/>
          </a:p>
          <a:p>
            <a:pPr marL="228600" lvl="0" indent="-228600" algn="l" rtl="0">
              <a:lnSpc>
                <a:spcPct val="100000"/>
              </a:lnSpc>
              <a:spcBef>
                <a:spcPts val="1200"/>
              </a:spcBef>
              <a:spcAft>
                <a:spcPts val="0"/>
              </a:spcAft>
              <a:buSzPts val="1800"/>
              <a:buChar char="▪"/>
            </a:pPr>
            <a:r>
              <a:rPr lang="en-US" sz="1800"/>
              <a:t>Teachers are </a:t>
            </a:r>
            <a:r>
              <a:rPr lang="en-US" sz="1800" b="1"/>
              <a:t>developing relationships, adjusting routines, and leveraging resources to support family partnerships</a:t>
            </a:r>
            <a:r>
              <a:rPr lang="en-US" sz="1800"/>
              <a:t> and student learning.</a:t>
            </a:r>
            <a:endParaRPr/>
          </a:p>
        </p:txBody>
      </p:sp>
      <p:pic>
        <p:nvPicPr>
          <p:cNvPr id="200" name="Google Shape;200;p9" descr="two administrators wearing masks and talking"/>
          <p:cNvPicPr preferRelativeResize="0"/>
          <p:nvPr/>
        </p:nvPicPr>
        <p:blipFill rotWithShape="1">
          <a:blip r:embed="rId5">
            <a:alphaModFix/>
          </a:blip>
          <a:srcRect/>
          <a:stretch/>
        </p:blipFill>
        <p:spPr>
          <a:xfrm>
            <a:off x="8000998" y="1374425"/>
            <a:ext cx="3657600" cy="1140175"/>
          </a:xfrm>
          <a:prstGeom prst="rect">
            <a:avLst/>
          </a:prstGeom>
          <a:noFill/>
          <a:ln>
            <a:noFill/>
          </a:ln>
        </p:spPr>
      </p:pic>
      <p:sp>
        <p:nvSpPr>
          <p:cNvPr id="201" name="Google Shape;201;p9"/>
          <p:cNvSpPr txBox="1">
            <a:spLocks noGrp="1"/>
          </p:cNvSpPr>
          <p:nvPr>
            <p:ph type="body" idx="5"/>
          </p:nvPr>
        </p:nvSpPr>
        <p:spPr>
          <a:xfrm>
            <a:off x="8001000" y="2514600"/>
            <a:ext cx="3657600" cy="553998"/>
          </a:xfrm>
          <a:prstGeom prst="rect">
            <a:avLst/>
          </a:prstGeom>
          <a:solidFill>
            <a:srgbClr val="3A7E36"/>
          </a:solidFill>
          <a:ln>
            <a:noFill/>
          </a:ln>
        </p:spPr>
        <p:txBody>
          <a:bodyPr spcFirstLastPara="1" wrap="square" lIns="91425" tIns="91425" rIns="91425" bIns="91425" anchor="ctr" anchorCtr="0">
            <a:spAutoFit/>
          </a:bodyPr>
          <a:lstStyle/>
          <a:p>
            <a:pPr marL="0" lvl="0" indent="0" algn="l" rtl="0">
              <a:lnSpc>
                <a:spcPct val="100000"/>
              </a:lnSpc>
              <a:spcBef>
                <a:spcPts val="0"/>
              </a:spcBef>
              <a:spcAft>
                <a:spcPts val="0"/>
              </a:spcAft>
              <a:buSzPts val="2400"/>
              <a:buNone/>
            </a:pPr>
            <a:r>
              <a:rPr lang="en-US"/>
              <a:t>LEADERS</a:t>
            </a:r>
            <a:endParaRPr/>
          </a:p>
        </p:txBody>
      </p:sp>
      <p:sp>
        <p:nvSpPr>
          <p:cNvPr id="202" name="Google Shape;202;p9"/>
          <p:cNvSpPr txBox="1">
            <a:spLocks noGrp="1"/>
          </p:cNvSpPr>
          <p:nvPr>
            <p:ph type="body" idx="6"/>
          </p:nvPr>
        </p:nvSpPr>
        <p:spPr>
          <a:xfrm>
            <a:off x="8001000" y="3200400"/>
            <a:ext cx="3657600" cy="2739211"/>
          </a:xfrm>
          <a:prstGeom prst="rect">
            <a:avLst/>
          </a:prstGeom>
          <a:noFill/>
          <a:ln>
            <a:noFill/>
          </a:ln>
        </p:spPr>
        <p:txBody>
          <a:bodyPr spcFirstLastPara="1" wrap="square" lIns="45700" tIns="45700" rIns="45700" bIns="45700" anchor="t" anchorCtr="0">
            <a:spAutoFit/>
          </a:bodyPr>
          <a:lstStyle/>
          <a:p>
            <a:pPr marL="228600" lvl="0" indent="-228600" algn="l" rtl="0">
              <a:lnSpc>
                <a:spcPct val="100000"/>
              </a:lnSpc>
              <a:spcBef>
                <a:spcPts val="0"/>
              </a:spcBef>
              <a:spcAft>
                <a:spcPts val="0"/>
              </a:spcAft>
              <a:buSzPts val="1800"/>
              <a:buChar char="▪"/>
            </a:pPr>
            <a:r>
              <a:rPr lang="en-US" sz="1800" b="1"/>
              <a:t>Administrators</a:t>
            </a:r>
            <a:r>
              <a:rPr lang="en-US" sz="1800"/>
              <a:t> have </a:t>
            </a:r>
            <a:r>
              <a:rPr lang="en-US" sz="1800" b="1"/>
              <a:t>fostered the transition</a:t>
            </a:r>
            <a:r>
              <a:rPr lang="en-US" sz="1800"/>
              <a:t> of traditional </a:t>
            </a:r>
            <a:r>
              <a:rPr lang="en-US" sz="1800" b="1"/>
              <a:t>partnering practices </a:t>
            </a:r>
            <a:r>
              <a:rPr lang="en-US" sz="1800"/>
              <a:t>into remote/hybrid learning environments.</a:t>
            </a:r>
            <a:endParaRPr/>
          </a:p>
          <a:p>
            <a:pPr marL="228600" lvl="0" indent="-228600" algn="l" rtl="0">
              <a:lnSpc>
                <a:spcPct val="100000"/>
              </a:lnSpc>
              <a:spcBef>
                <a:spcPts val="1200"/>
              </a:spcBef>
              <a:spcAft>
                <a:spcPts val="0"/>
              </a:spcAft>
              <a:buSzPts val="1800"/>
              <a:buChar char="▪"/>
            </a:pPr>
            <a:r>
              <a:rPr lang="en-US" sz="1800"/>
              <a:t>Leaders are </a:t>
            </a:r>
            <a:r>
              <a:rPr lang="en-US" sz="1800" b="1"/>
              <a:t>adjusting</a:t>
            </a:r>
            <a:r>
              <a:rPr lang="en-US" sz="1800"/>
              <a:t> remote/hybrid learning </a:t>
            </a:r>
            <a:r>
              <a:rPr lang="en-US" sz="1800" b="1"/>
              <a:t>plans based on feedback</a:t>
            </a:r>
            <a:r>
              <a:rPr lang="en-US" sz="1800"/>
              <a:t> from educators and families.</a:t>
            </a:r>
            <a:endParaRPr/>
          </a:p>
        </p:txBody>
      </p:sp>
      <p:sp>
        <p:nvSpPr>
          <p:cNvPr id="203" name="Google Shape;203;p9"/>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ModernClassicBlock-3">
  <a:themeElements>
    <a:clrScheme name="Custom 2">
      <a:dk1>
        <a:srgbClr val="000000"/>
      </a:dk1>
      <a:lt1>
        <a:srgbClr val="FFFFFF"/>
      </a:lt1>
      <a:dk2>
        <a:srgbClr val="2B3890"/>
      </a:dk2>
      <a:lt2>
        <a:srgbClr val="4EA848"/>
      </a:lt2>
      <a:accent1>
        <a:srgbClr val="43467B"/>
      </a:accent1>
      <a:accent2>
        <a:srgbClr val="E58C09"/>
      </a:accent2>
      <a:accent3>
        <a:srgbClr val="2379B8"/>
      </a:accent3>
      <a:accent4>
        <a:srgbClr val="EEC621"/>
      </a:accent4>
      <a:accent5>
        <a:srgbClr val="1D9BA1"/>
      </a:accent5>
      <a:accent6>
        <a:srgbClr val="87175F"/>
      </a:accent6>
      <a:hlink>
        <a:srgbClr val="00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2904</Words>
  <Application>Microsoft Office PowerPoint</Application>
  <PresentationFormat>Widescreen</PresentationFormat>
  <Paragraphs>288</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Noto Sans Symbols</vt:lpstr>
      <vt:lpstr>Twentieth Century</vt:lpstr>
      <vt:lpstr>ModernClassicBlock-3</vt:lpstr>
      <vt:lpstr>FAMILIES  AS PARTNERS</vt:lpstr>
      <vt:lpstr>Families as Partners Sessions</vt:lpstr>
      <vt:lpstr>Today’s objectives</vt:lpstr>
      <vt:lpstr>Materials needed</vt:lpstr>
      <vt:lpstr>Foundation of partnership  with families:</vt:lpstr>
      <vt:lpstr>Relationships Positive connections that foster interaction and  establish a nurturing environment of trust and support.</vt:lpstr>
      <vt:lpstr>Resources Materials, Tools, and Supplies to support  active learning and skill development.</vt:lpstr>
      <vt:lpstr>Routines Rehearsed and predictable practices that provide  structure to support efficient and effective learning. </vt:lpstr>
      <vt:lpstr>How has COVID-19 impacted teaching and learning?</vt:lpstr>
      <vt:lpstr>Let’s  dive in</vt:lpstr>
      <vt:lpstr>Session 4: Celebrations (Format: Videos)</vt:lpstr>
      <vt:lpstr>Grooving to Get Moving (NY)</vt:lpstr>
      <vt:lpstr>More Than Just Bus Drivers (NY)</vt:lpstr>
      <vt:lpstr>ReOpening School (NY)</vt:lpstr>
      <vt:lpstr>We’re Still Bell (NY)</vt:lpstr>
      <vt:lpstr>Laptops to Students (NY)</vt:lpstr>
      <vt:lpstr>Family Information Night (NY)</vt:lpstr>
      <vt:lpstr>Pursue Your Passions (VT)</vt:lpstr>
      <vt:lpstr>#CoronaCant (FL)</vt:lpstr>
      <vt:lpstr>Watch It Live! (CA)</vt:lpstr>
      <vt:lpstr>Free Store for Families (OH)</vt:lpstr>
      <vt:lpstr>Closing the Digital Divide (CA)</vt:lpstr>
      <vt:lpstr>For Bees, By Bees (NY)</vt:lpstr>
      <vt:lpstr>Session 4: A Starting Point for Educator Summer Planning</vt:lpstr>
      <vt:lpstr>Session 4: Ideas for Reflective Practice (Part 1)</vt:lpstr>
      <vt:lpstr>An unexamined life isn’t worth living.</vt:lpstr>
      <vt:lpstr>By three methods we may learn wisdom: First, by reflection, which is the noblest; Second, by imitation, which is the easiest; and third by experience, which is the bitterest.</vt:lpstr>
      <vt:lpstr>Reflective practice is as much a state of mind as it is a set of activities.</vt:lpstr>
      <vt:lpstr>Example Implementation: How to use these spreadsheets together (1 of 3)</vt:lpstr>
      <vt:lpstr>Example Implementation: How to use these spreadsheets together (2 of 3)</vt:lpstr>
      <vt:lpstr>Example Implementation: How to use these spreadsheets together (3 of 3)</vt:lpstr>
      <vt:lpstr>Additional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AS PARTNERS</dc:title>
  <dc:creator>Karen Pacelli</dc:creator>
  <cp:lastModifiedBy>Emily Popek</cp:lastModifiedBy>
  <cp:revision>12</cp:revision>
  <dcterms:created xsi:type="dcterms:W3CDTF">2021-01-25T16:25:09Z</dcterms:created>
  <dcterms:modified xsi:type="dcterms:W3CDTF">2021-04-28T16:26:50Z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