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59" r:id="rId1"/>
  </p:sldMasterIdLst>
  <p:notesMasterIdLst>
    <p:notesMasterId r:id="rId7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278030B-5653-4EAC-8F39-BA6694F33D2F}">
  <a:tblStyle styleId="{5278030B-5653-4EAC-8F39-BA6694F33D2F}"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95" autoAdjust="0"/>
    <p:restoredTop sz="94598" autoAdjust="0"/>
  </p:normalViewPr>
  <p:slideViewPr>
    <p:cSldViewPr snapToGrid="0">
      <p:cViewPr varScale="1">
        <p:scale>
          <a:sx n="107" d="100"/>
          <a:sy n="107" d="100"/>
        </p:scale>
        <p:origin x="758" y="82"/>
      </p:cViewPr>
      <p:guideLst>
        <p:guide orient="horz" pos="162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5" name="Google Shape;85;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Font typeface="Arial"/>
              <a:buNone/>
            </a:pPr>
            <a:r>
              <a:rPr lang="en" sz="1200">
                <a:solidFill>
                  <a:schemeClr val="dk1"/>
                </a:solidFill>
                <a:latin typeface="Calibri"/>
                <a:ea typeface="Calibri"/>
                <a:cs typeface="Calibri"/>
                <a:sym typeface="Calibri"/>
              </a:rPr>
              <a:t>5 minutes - Jess</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gc691e86f7c_0_2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 name="Google Shape;158;gc691e86f7c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Font typeface="Arial"/>
              <a:buNone/>
            </a:pPr>
            <a:r>
              <a:rPr lang="en" sz="1200">
                <a:solidFill>
                  <a:schemeClr val="dk1"/>
                </a:solidFill>
                <a:latin typeface="Calibri"/>
                <a:ea typeface="Calibri"/>
                <a:cs typeface="Calibri"/>
                <a:sym typeface="Calibri"/>
              </a:rPr>
              <a:t>Steph</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r>
              <a:rPr lang="en" sz="1200">
                <a:solidFill>
                  <a:schemeClr val="dk1"/>
                </a:solidFill>
                <a:latin typeface="Calibri"/>
                <a:ea typeface="Calibri"/>
                <a:cs typeface="Calibri"/>
                <a:sym typeface="Calibri"/>
              </a:rPr>
              <a:t>Our e-Learning Series will cover 5 Overarching SEL topics with each unit rolling out every 6 weeks.  There will also be professional learning opportunities in between the unit topics that will include classroom-based SEL Activities and other areas around SEL.  We are thankful for the support from Greece CSD, CITI BOCES, and the resources from CASEL, American Institute for Research and OSPI</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r>
              <a:rPr lang="en" sz="1200">
                <a:solidFill>
                  <a:schemeClr val="dk1"/>
                </a:solidFill>
                <a:latin typeface="Calibri"/>
                <a:ea typeface="Calibri"/>
                <a:cs typeface="Calibri"/>
                <a:sym typeface="Calibri"/>
              </a:rPr>
              <a:t>3 min</a:t>
            </a: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p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2" name="Google Shape;172;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Font typeface="Arial"/>
              <a:buNone/>
            </a:pPr>
            <a:r>
              <a:rPr lang="en" sz="1200">
                <a:solidFill>
                  <a:schemeClr val="dk1"/>
                </a:solidFill>
                <a:latin typeface="Calibri"/>
                <a:ea typeface="Calibri"/>
                <a:cs typeface="Calibri"/>
                <a:sym typeface="Calibri"/>
              </a:rPr>
              <a:t>Steph - 2</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gc81eb94a25_2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9" name="Google Shape;179;gc81eb94a25_2_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Font typeface="Arial"/>
              <a:buNone/>
            </a:pPr>
            <a:r>
              <a:rPr lang="en" sz="1200">
                <a:solidFill>
                  <a:schemeClr val="dk1"/>
                </a:solidFill>
                <a:latin typeface="Calibri"/>
                <a:ea typeface="Calibri"/>
                <a:cs typeface="Calibri"/>
                <a:sym typeface="Calibri"/>
              </a:rPr>
              <a:t>Steph - 2</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c81eb94a25_2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6" name="Google Shape;186;gc81eb94a25_2_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Font typeface="Arial"/>
              <a:buNone/>
            </a:pPr>
            <a:r>
              <a:rPr lang="en" sz="1200">
                <a:solidFill>
                  <a:schemeClr val="dk1"/>
                </a:solidFill>
                <a:latin typeface="Calibri"/>
                <a:ea typeface="Calibri"/>
                <a:cs typeface="Calibri"/>
                <a:sym typeface="Calibri"/>
              </a:rPr>
              <a:t>Steph - 2</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gc691e86f7c_0_4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 name="Google Shape;197;gc691e86f7c_0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Font typeface="Arial"/>
              <a:buNone/>
            </a:pPr>
            <a:r>
              <a:rPr lang="en" sz="1200">
                <a:solidFill>
                  <a:schemeClr val="dk1"/>
                </a:solidFill>
                <a:latin typeface="Calibri"/>
                <a:ea typeface="Calibri"/>
                <a:cs typeface="Calibri"/>
                <a:sym typeface="Calibri"/>
              </a:rPr>
              <a:t>Steph</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r>
              <a:rPr lang="en" sz="1200">
                <a:solidFill>
                  <a:schemeClr val="dk1"/>
                </a:solidFill>
                <a:latin typeface="Calibri"/>
                <a:ea typeface="Calibri"/>
                <a:cs typeface="Calibri"/>
                <a:sym typeface="Calibri"/>
              </a:rPr>
              <a:t>10 minutes (embed Video)</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r>
              <a:rPr lang="en" sz="1200">
                <a:solidFill>
                  <a:schemeClr val="dk1"/>
                </a:solidFill>
                <a:latin typeface="Calibri"/>
                <a:ea typeface="Calibri"/>
                <a:cs typeface="Calibri"/>
                <a:sym typeface="Calibri"/>
              </a:rPr>
              <a:t>Walk Participants through the web page and potentially show the HOW it WORKS Video</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c691e86f7c_0_5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 name="Google Shape;207;gc691e86f7c_0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Font typeface="Arial"/>
              <a:buNone/>
            </a:pPr>
            <a:r>
              <a:rPr lang="en" sz="1200">
                <a:solidFill>
                  <a:schemeClr val="dk1"/>
                </a:solidFill>
                <a:latin typeface="Calibri"/>
                <a:ea typeface="Calibri"/>
                <a:cs typeface="Calibri"/>
                <a:sym typeface="Calibri"/>
              </a:rPr>
              <a:t>Jess – 3 minutes</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gc691e86f7c_0_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 name="Google Shape;215;gc691e86f7c_0_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Font typeface="Arial"/>
              <a:buNone/>
            </a:pPr>
            <a:r>
              <a:rPr lang="en" sz="1200">
                <a:solidFill>
                  <a:schemeClr val="dk1"/>
                </a:solidFill>
                <a:latin typeface="Calibri"/>
                <a:ea typeface="Calibri"/>
                <a:cs typeface="Calibri"/>
                <a:sym typeface="Calibri"/>
              </a:rPr>
              <a:t>Steph – 1 minute</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r>
              <a:rPr lang="en" sz="1200">
                <a:solidFill>
                  <a:schemeClr val="dk1"/>
                </a:solidFill>
                <a:latin typeface="Calibri"/>
                <a:ea typeface="Calibri"/>
                <a:cs typeface="Calibri"/>
                <a:sym typeface="Calibri"/>
              </a:rPr>
              <a:t>Conversations around – policy driving practice approach – shared decision making starting at the K-5 level – Elementary Report Card, 9 work habits and turned into 8 SEL skills (teachers and leaders collaborative efforts) - SEL REPORT CARD – no cost efforts</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r>
              <a:rPr lang="en" sz="1200">
                <a:solidFill>
                  <a:schemeClr val="dk1"/>
                </a:solidFill>
                <a:latin typeface="Calibri"/>
                <a:ea typeface="Calibri"/>
                <a:cs typeface="Calibri"/>
                <a:sym typeface="Calibri"/>
              </a:rPr>
              <a:t>Strategic Plan – teacher leaders to help support the process – SEL teacher leaders – just specifically focused – culling out pieces to drive the work (utilized release time to help support the work) - EMPOWERING your People</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r>
              <a:rPr lang="en" sz="1200">
                <a:solidFill>
                  <a:schemeClr val="dk1"/>
                </a:solidFill>
                <a:latin typeface="Calibri"/>
                <a:ea typeface="Calibri"/>
                <a:cs typeface="Calibri"/>
                <a:sym typeface="Calibri"/>
              </a:rPr>
              <a:t>Children's Institute partnered – </a:t>
            </a:r>
            <a:r>
              <a:rPr lang="en" sz="1200" b="1">
                <a:solidFill>
                  <a:schemeClr val="dk1"/>
                </a:solidFill>
                <a:latin typeface="Calibri"/>
                <a:ea typeface="Calibri"/>
                <a:cs typeface="Calibri"/>
                <a:sym typeface="Calibri"/>
              </a:rPr>
              <a:t>needs assessment for the district </a:t>
            </a:r>
            <a:r>
              <a:rPr lang="en" sz="1200">
                <a:solidFill>
                  <a:schemeClr val="dk1"/>
                </a:solidFill>
                <a:latin typeface="Calibri"/>
                <a:ea typeface="Calibri"/>
                <a:cs typeface="Calibri"/>
                <a:sym typeface="Calibri"/>
              </a:rPr>
              <a:t>– survey and teacher voice (grant funds) - reground in the competencies</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r>
              <a:rPr lang="en" sz="1200">
                <a:solidFill>
                  <a:schemeClr val="dk1"/>
                </a:solidFill>
                <a:latin typeface="Calibri"/>
                <a:ea typeface="Calibri"/>
                <a:cs typeface="Calibri"/>
                <a:sym typeface="Calibri"/>
              </a:rPr>
              <a:t>4 Main Challenges to SEL System Wide</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r>
              <a:rPr lang="en" sz="1200">
                <a:solidFill>
                  <a:schemeClr val="dk1"/>
                </a:solidFill>
                <a:latin typeface="Calibri"/>
                <a:ea typeface="Calibri"/>
                <a:cs typeface="Calibri"/>
                <a:sym typeface="Calibri"/>
              </a:rPr>
              <a:t>Include a connection to COVID – 19 – reopening committee work (no cost)</a:t>
            </a: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gc691e86f7c_0_1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3" name="Google Shape;223;gc691e86f7c_0_1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gc691e86f7c_0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 name="Google Shape;232;gc691e86f7c_0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Font typeface="Arial"/>
              <a:buNone/>
            </a:pPr>
            <a:r>
              <a:rPr lang="en" sz="1200">
                <a:solidFill>
                  <a:schemeClr val="dk1"/>
                </a:solidFill>
                <a:latin typeface="Calibri"/>
                <a:ea typeface="Calibri"/>
                <a:cs typeface="Calibri"/>
                <a:sym typeface="Calibri"/>
              </a:rPr>
              <a:t>David – 4-5 minutes</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r>
              <a:rPr lang="en" sz="1200">
                <a:solidFill>
                  <a:schemeClr val="dk1"/>
                </a:solidFill>
                <a:latin typeface="Calibri"/>
                <a:ea typeface="Calibri"/>
                <a:cs typeface="Calibri"/>
                <a:sym typeface="Calibri"/>
              </a:rPr>
              <a:t>The Rennie Center undertook a scan of all 50 states to understand the extent which SEL is integrated into policy.  As a result of their study with each state and focus districts, they identified 4 challenges when it comes to implementing SEL.  These challenges can be used as a </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r>
              <a:rPr lang="en" sz="1200">
                <a:solidFill>
                  <a:schemeClr val="dk1"/>
                </a:solidFill>
                <a:latin typeface="Calibri"/>
                <a:ea typeface="Calibri"/>
                <a:cs typeface="Calibri"/>
                <a:sym typeface="Calibri"/>
              </a:rPr>
              <a:t>Blueprint for Leaders </a:t>
            </a:r>
            <a:endParaRPr sz="1200">
              <a:solidFill>
                <a:schemeClr val="dk1"/>
              </a:solidFill>
              <a:latin typeface="Calibri"/>
              <a:ea typeface="Calibri"/>
              <a:cs typeface="Calibri"/>
              <a:sym typeface="Calibri"/>
            </a:endParaRPr>
          </a:p>
          <a:p>
            <a:pPr marL="285750" lvl="0" indent="-285750" algn="l" rtl="0">
              <a:spcBef>
                <a:spcPts val="0"/>
              </a:spcBef>
              <a:spcAft>
                <a:spcPts val="0"/>
              </a:spcAft>
              <a:buClr>
                <a:schemeClr val="dk1"/>
              </a:buClr>
              <a:buSzPts val="1200"/>
              <a:buChar char="•"/>
            </a:pPr>
            <a:r>
              <a:rPr lang="en" sz="1200">
                <a:solidFill>
                  <a:schemeClr val="dk1"/>
                </a:solidFill>
                <a:latin typeface="Calibri"/>
                <a:ea typeface="Calibri"/>
                <a:cs typeface="Calibri"/>
                <a:sym typeface="Calibri"/>
              </a:rPr>
              <a:t>Entry point into leading this work</a:t>
            </a:r>
            <a:endParaRPr sz="1200">
              <a:solidFill>
                <a:schemeClr val="dk1"/>
              </a:solidFill>
              <a:latin typeface="Calibri"/>
              <a:ea typeface="Calibri"/>
              <a:cs typeface="Calibri"/>
              <a:sym typeface="Calibri"/>
            </a:endParaRPr>
          </a:p>
          <a:p>
            <a:pPr marL="285750" lvl="0" indent="-285750" algn="l" rtl="0">
              <a:spcBef>
                <a:spcPts val="0"/>
              </a:spcBef>
              <a:spcAft>
                <a:spcPts val="0"/>
              </a:spcAft>
              <a:buClr>
                <a:schemeClr val="dk1"/>
              </a:buClr>
              <a:buSzPts val="1200"/>
              <a:buChar char="•"/>
            </a:pPr>
            <a:r>
              <a:rPr lang="en" sz="1200">
                <a:solidFill>
                  <a:schemeClr val="dk1"/>
                </a:solidFill>
                <a:latin typeface="Calibri"/>
                <a:ea typeface="Calibri"/>
                <a:cs typeface="Calibri"/>
                <a:sym typeface="Calibri"/>
              </a:rPr>
              <a:t>Assessing Current State of SEL </a:t>
            </a:r>
            <a:endParaRPr sz="1200">
              <a:solidFill>
                <a:schemeClr val="dk1"/>
              </a:solidFill>
              <a:latin typeface="Calibri"/>
              <a:ea typeface="Calibri"/>
              <a:cs typeface="Calibri"/>
              <a:sym typeface="Calibri"/>
            </a:endParaRPr>
          </a:p>
          <a:p>
            <a:pPr marL="285750" lvl="0" indent="-285750" algn="l" rtl="0">
              <a:spcBef>
                <a:spcPts val="0"/>
              </a:spcBef>
              <a:spcAft>
                <a:spcPts val="0"/>
              </a:spcAft>
              <a:buClr>
                <a:schemeClr val="dk1"/>
              </a:buClr>
              <a:buSzPts val="1200"/>
              <a:buChar char="•"/>
            </a:pPr>
            <a:r>
              <a:rPr lang="en" sz="1200">
                <a:solidFill>
                  <a:schemeClr val="dk1"/>
                </a:solidFill>
                <a:latin typeface="Calibri"/>
                <a:ea typeface="Calibri"/>
                <a:cs typeface="Calibri"/>
                <a:sym typeface="Calibri"/>
              </a:rPr>
              <a:t>Identifies implications of all constituents rolls in this work</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r>
              <a:rPr lang="en" sz="1200">
                <a:solidFill>
                  <a:schemeClr val="dk1"/>
                </a:solidFill>
                <a:latin typeface="Calibri"/>
                <a:ea typeface="Calibri"/>
                <a:cs typeface="Calibri"/>
                <a:sym typeface="Calibri"/>
              </a:rPr>
              <a:t>Handout 4 Challenges Paper copies - https://docs.google.com/presentation/d/1OB3fqsarm1fab94p8k1oKfk_aGR0Aj5ZA-eeMbvmCt4/edit?usp=sharing</a:t>
            </a:r>
            <a:br>
              <a:rPr lang="en" sz="1200">
                <a:solidFill>
                  <a:schemeClr val="dk1"/>
                </a:solidFill>
                <a:latin typeface="Calibri"/>
                <a:ea typeface="Calibri"/>
                <a:cs typeface="Calibri"/>
                <a:sym typeface="Calibri"/>
              </a:rPr>
            </a:b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c81eb94a25_2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 name="Google Shape;241;gc81eb94a25_2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Font typeface="Arial"/>
              <a:buNone/>
            </a:pPr>
            <a:r>
              <a:rPr lang="en" sz="1200">
                <a:solidFill>
                  <a:schemeClr val="dk1"/>
                </a:solidFill>
                <a:latin typeface="Calibri"/>
                <a:ea typeface="Calibri"/>
                <a:cs typeface="Calibri"/>
                <a:sym typeface="Calibri"/>
              </a:rPr>
              <a:t>David – 4-5 minutes</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r>
              <a:rPr lang="en" sz="1200">
                <a:solidFill>
                  <a:schemeClr val="dk1"/>
                </a:solidFill>
                <a:latin typeface="Calibri"/>
                <a:ea typeface="Calibri"/>
                <a:cs typeface="Calibri"/>
                <a:sym typeface="Calibri"/>
              </a:rPr>
              <a:t>The Rennie Center undertook a scan of all 50 states to understand the extent which SEL is integrated into policy.  As a result of their study with each state and focus districts, they identified 4 challenges when it comes to implementing SEL.  These challenges can be used as a </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r>
              <a:rPr lang="en" sz="1200">
                <a:solidFill>
                  <a:schemeClr val="dk1"/>
                </a:solidFill>
                <a:latin typeface="Calibri"/>
                <a:ea typeface="Calibri"/>
                <a:cs typeface="Calibri"/>
                <a:sym typeface="Calibri"/>
              </a:rPr>
              <a:t>Blueprint for Leaders </a:t>
            </a:r>
            <a:endParaRPr sz="1200">
              <a:solidFill>
                <a:schemeClr val="dk1"/>
              </a:solidFill>
              <a:latin typeface="Calibri"/>
              <a:ea typeface="Calibri"/>
              <a:cs typeface="Calibri"/>
              <a:sym typeface="Calibri"/>
            </a:endParaRPr>
          </a:p>
          <a:p>
            <a:pPr marL="285750" lvl="0" indent="-285750" algn="l" rtl="0">
              <a:spcBef>
                <a:spcPts val="0"/>
              </a:spcBef>
              <a:spcAft>
                <a:spcPts val="0"/>
              </a:spcAft>
              <a:buClr>
                <a:schemeClr val="dk1"/>
              </a:buClr>
              <a:buSzPts val="1200"/>
              <a:buChar char="•"/>
            </a:pPr>
            <a:r>
              <a:rPr lang="en" sz="1200">
                <a:solidFill>
                  <a:schemeClr val="dk1"/>
                </a:solidFill>
                <a:latin typeface="Calibri"/>
                <a:ea typeface="Calibri"/>
                <a:cs typeface="Calibri"/>
                <a:sym typeface="Calibri"/>
              </a:rPr>
              <a:t>Entry point into leading this work</a:t>
            </a:r>
            <a:endParaRPr sz="1200">
              <a:solidFill>
                <a:schemeClr val="dk1"/>
              </a:solidFill>
              <a:latin typeface="Calibri"/>
              <a:ea typeface="Calibri"/>
              <a:cs typeface="Calibri"/>
              <a:sym typeface="Calibri"/>
            </a:endParaRPr>
          </a:p>
          <a:p>
            <a:pPr marL="285750" lvl="0" indent="-285750" algn="l" rtl="0">
              <a:spcBef>
                <a:spcPts val="0"/>
              </a:spcBef>
              <a:spcAft>
                <a:spcPts val="0"/>
              </a:spcAft>
              <a:buClr>
                <a:schemeClr val="dk1"/>
              </a:buClr>
              <a:buSzPts val="1200"/>
              <a:buChar char="•"/>
            </a:pPr>
            <a:r>
              <a:rPr lang="en" sz="1200">
                <a:solidFill>
                  <a:schemeClr val="dk1"/>
                </a:solidFill>
                <a:latin typeface="Calibri"/>
                <a:ea typeface="Calibri"/>
                <a:cs typeface="Calibri"/>
                <a:sym typeface="Calibri"/>
              </a:rPr>
              <a:t>Assessing Current State of SEL </a:t>
            </a:r>
            <a:endParaRPr sz="1200">
              <a:solidFill>
                <a:schemeClr val="dk1"/>
              </a:solidFill>
              <a:latin typeface="Calibri"/>
              <a:ea typeface="Calibri"/>
              <a:cs typeface="Calibri"/>
              <a:sym typeface="Calibri"/>
            </a:endParaRPr>
          </a:p>
          <a:p>
            <a:pPr marL="285750" lvl="0" indent="-285750" algn="l" rtl="0">
              <a:spcBef>
                <a:spcPts val="0"/>
              </a:spcBef>
              <a:spcAft>
                <a:spcPts val="0"/>
              </a:spcAft>
              <a:buClr>
                <a:schemeClr val="dk1"/>
              </a:buClr>
              <a:buSzPts val="1200"/>
              <a:buChar char="•"/>
            </a:pPr>
            <a:r>
              <a:rPr lang="en" sz="1200">
                <a:solidFill>
                  <a:schemeClr val="dk1"/>
                </a:solidFill>
                <a:latin typeface="Calibri"/>
                <a:ea typeface="Calibri"/>
                <a:cs typeface="Calibri"/>
                <a:sym typeface="Calibri"/>
              </a:rPr>
              <a:t>Identifies implications of all constituents rolls in this work</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r>
              <a:rPr lang="en" sz="1200">
                <a:solidFill>
                  <a:schemeClr val="dk1"/>
                </a:solidFill>
                <a:latin typeface="Calibri"/>
                <a:ea typeface="Calibri"/>
                <a:cs typeface="Calibri"/>
                <a:sym typeface="Calibri"/>
              </a:rPr>
              <a:t>Handout 4 Challenges Paper copies - https://docs.google.com/presentation/d/1OB3fqsarm1fab94p8k1oKfk_aGR0Aj5ZA-eeMbvmCt4/edit?usp=sharing</a:t>
            </a:r>
            <a:br>
              <a:rPr lang="en" sz="1200">
                <a:solidFill>
                  <a:schemeClr val="dk1"/>
                </a:solidFill>
                <a:latin typeface="Calibri"/>
                <a:ea typeface="Calibri"/>
                <a:cs typeface="Calibri"/>
                <a:sym typeface="Calibri"/>
              </a:rPr>
            </a:b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3" name="Google Shape;93;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Font typeface="Arial"/>
              <a:buNone/>
            </a:pPr>
            <a:r>
              <a:rPr lang="en" sz="1200">
                <a:solidFill>
                  <a:schemeClr val="dk1"/>
                </a:solidFill>
                <a:latin typeface="Calibri"/>
                <a:ea typeface="Calibri"/>
                <a:cs typeface="Calibri"/>
                <a:sym typeface="Calibri"/>
              </a:rPr>
              <a:t>Beth Slides 2-6 5 minutes</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gc81eb94a25_2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0" name="Google Shape;250;gc81eb94a25_2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Font typeface="Arial"/>
              <a:buNone/>
            </a:pPr>
            <a:r>
              <a:rPr lang="en" sz="1200">
                <a:solidFill>
                  <a:schemeClr val="dk1"/>
                </a:solidFill>
                <a:latin typeface="Calibri"/>
                <a:ea typeface="Calibri"/>
                <a:cs typeface="Calibri"/>
                <a:sym typeface="Calibri"/>
              </a:rPr>
              <a:t>David – 4-5 minutes</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r>
              <a:rPr lang="en" sz="1200">
                <a:solidFill>
                  <a:schemeClr val="dk1"/>
                </a:solidFill>
                <a:latin typeface="Calibri"/>
                <a:ea typeface="Calibri"/>
                <a:cs typeface="Calibri"/>
                <a:sym typeface="Calibri"/>
              </a:rPr>
              <a:t>The Rennie Center undertook a scan of all 50 states to understand the extent which SEL is integrated into policy.  As a result of their study with each state and focus districts, they identified 4 challenges when it comes to implementing SEL.  These challenges can be used as a </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r>
              <a:rPr lang="en" sz="1200">
                <a:solidFill>
                  <a:schemeClr val="dk1"/>
                </a:solidFill>
                <a:latin typeface="Calibri"/>
                <a:ea typeface="Calibri"/>
                <a:cs typeface="Calibri"/>
                <a:sym typeface="Calibri"/>
              </a:rPr>
              <a:t>Blueprint for Leaders </a:t>
            </a:r>
            <a:endParaRPr sz="1200">
              <a:solidFill>
                <a:schemeClr val="dk1"/>
              </a:solidFill>
              <a:latin typeface="Calibri"/>
              <a:ea typeface="Calibri"/>
              <a:cs typeface="Calibri"/>
              <a:sym typeface="Calibri"/>
            </a:endParaRPr>
          </a:p>
          <a:p>
            <a:pPr marL="285750" lvl="0" indent="-285750" algn="l" rtl="0">
              <a:spcBef>
                <a:spcPts val="0"/>
              </a:spcBef>
              <a:spcAft>
                <a:spcPts val="0"/>
              </a:spcAft>
              <a:buClr>
                <a:schemeClr val="dk1"/>
              </a:buClr>
              <a:buSzPts val="1200"/>
              <a:buChar char="•"/>
            </a:pPr>
            <a:r>
              <a:rPr lang="en" sz="1200">
                <a:solidFill>
                  <a:schemeClr val="dk1"/>
                </a:solidFill>
                <a:latin typeface="Calibri"/>
                <a:ea typeface="Calibri"/>
                <a:cs typeface="Calibri"/>
                <a:sym typeface="Calibri"/>
              </a:rPr>
              <a:t>Entry point into leading this work</a:t>
            </a:r>
            <a:endParaRPr sz="1200">
              <a:solidFill>
                <a:schemeClr val="dk1"/>
              </a:solidFill>
              <a:latin typeface="Calibri"/>
              <a:ea typeface="Calibri"/>
              <a:cs typeface="Calibri"/>
              <a:sym typeface="Calibri"/>
            </a:endParaRPr>
          </a:p>
          <a:p>
            <a:pPr marL="285750" lvl="0" indent="-285750" algn="l" rtl="0">
              <a:spcBef>
                <a:spcPts val="0"/>
              </a:spcBef>
              <a:spcAft>
                <a:spcPts val="0"/>
              </a:spcAft>
              <a:buClr>
                <a:schemeClr val="dk1"/>
              </a:buClr>
              <a:buSzPts val="1200"/>
              <a:buChar char="•"/>
            </a:pPr>
            <a:r>
              <a:rPr lang="en" sz="1200">
                <a:solidFill>
                  <a:schemeClr val="dk1"/>
                </a:solidFill>
                <a:latin typeface="Calibri"/>
                <a:ea typeface="Calibri"/>
                <a:cs typeface="Calibri"/>
                <a:sym typeface="Calibri"/>
              </a:rPr>
              <a:t>Assessing Current State of SEL </a:t>
            </a:r>
            <a:endParaRPr sz="1200">
              <a:solidFill>
                <a:schemeClr val="dk1"/>
              </a:solidFill>
              <a:latin typeface="Calibri"/>
              <a:ea typeface="Calibri"/>
              <a:cs typeface="Calibri"/>
              <a:sym typeface="Calibri"/>
            </a:endParaRPr>
          </a:p>
          <a:p>
            <a:pPr marL="285750" lvl="0" indent="-285750" algn="l" rtl="0">
              <a:spcBef>
                <a:spcPts val="0"/>
              </a:spcBef>
              <a:spcAft>
                <a:spcPts val="0"/>
              </a:spcAft>
              <a:buClr>
                <a:schemeClr val="dk1"/>
              </a:buClr>
              <a:buSzPts val="1200"/>
              <a:buChar char="•"/>
            </a:pPr>
            <a:r>
              <a:rPr lang="en" sz="1200">
                <a:solidFill>
                  <a:schemeClr val="dk1"/>
                </a:solidFill>
                <a:latin typeface="Calibri"/>
                <a:ea typeface="Calibri"/>
                <a:cs typeface="Calibri"/>
                <a:sym typeface="Calibri"/>
              </a:rPr>
              <a:t>Identifies implications of all constituents rolls in this work</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r>
              <a:rPr lang="en" sz="1200">
                <a:solidFill>
                  <a:schemeClr val="dk1"/>
                </a:solidFill>
                <a:latin typeface="Calibri"/>
                <a:ea typeface="Calibri"/>
                <a:cs typeface="Calibri"/>
                <a:sym typeface="Calibri"/>
              </a:rPr>
              <a:t>Handout 4 Challenges Paper copies - https://docs.google.com/presentation/d/1OB3fqsarm1fab94p8k1oKfk_aGR0Aj5ZA-eeMbvmCt4/edit?usp=sharing</a:t>
            </a:r>
            <a:br>
              <a:rPr lang="en" sz="1200">
                <a:solidFill>
                  <a:schemeClr val="dk1"/>
                </a:solidFill>
                <a:latin typeface="Calibri"/>
                <a:ea typeface="Calibri"/>
                <a:cs typeface="Calibri"/>
                <a:sym typeface="Calibri"/>
              </a:rPr>
            </a:b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gc81eb94a25_2_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3" name="Google Shape;263;gc81eb94a25_2_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gc81eb94a25_2_1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3" name="Google Shape;273;gc81eb94a25_2_1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gc81eb94a25_2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0" name="Google Shape;290;gc81eb94a25_2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gc81eb94a25_2_1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1" name="Google Shape;301;gc81eb94a25_2_1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gc81eb94a25_2_1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9" name="Google Shape;309;gc81eb94a25_2_1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gc81eb94a25_2_1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7" name="Google Shape;317;gc81eb94a25_2_1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Font typeface="Arial"/>
              <a:buNone/>
            </a:pPr>
            <a:r>
              <a:rPr lang="en" sz="1200">
                <a:solidFill>
                  <a:schemeClr val="dk1"/>
                </a:solidFill>
                <a:latin typeface="Calibri"/>
                <a:ea typeface="Calibri"/>
                <a:cs typeface="Calibri"/>
                <a:sym typeface="Calibri"/>
              </a:rPr>
              <a:t>Steph – 1 minute</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r>
              <a:rPr lang="en" sz="1200">
                <a:solidFill>
                  <a:schemeClr val="dk1"/>
                </a:solidFill>
                <a:latin typeface="Calibri"/>
                <a:ea typeface="Calibri"/>
                <a:cs typeface="Calibri"/>
                <a:sym typeface="Calibri"/>
              </a:rPr>
              <a:t>Conversations around – policy driving practice approach – shared decision making starting at the K-5 level – Elementary Report Card, 9 work habits and turned into 8 SEL skills (teachers and leaders collaborative efforts) - SEL REPORT CARD – no cost efforts</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r>
              <a:rPr lang="en" sz="1200">
                <a:solidFill>
                  <a:schemeClr val="dk1"/>
                </a:solidFill>
                <a:latin typeface="Calibri"/>
                <a:ea typeface="Calibri"/>
                <a:cs typeface="Calibri"/>
                <a:sym typeface="Calibri"/>
              </a:rPr>
              <a:t>Strategic Plan – teacher leaders to help support the process – SEL teacher leaders – just specifically focused – culling out pieces to drive the work (utilized release time to help support the work) - EMPOWERING your People</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r>
              <a:rPr lang="en" sz="1200">
                <a:solidFill>
                  <a:schemeClr val="dk1"/>
                </a:solidFill>
                <a:latin typeface="Calibri"/>
                <a:ea typeface="Calibri"/>
                <a:cs typeface="Calibri"/>
                <a:sym typeface="Calibri"/>
              </a:rPr>
              <a:t>Children's Institute partnered – </a:t>
            </a:r>
            <a:r>
              <a:rPr lang="en" sz="1200" b="1">
                <a:solidFill>
                  <a:schemeClr val="dk1"/>
                </a:solidFill>
                <a:latin typeface="Calibri"/>
                <a:ea typeface="Calibri"/>
                <a:cs typeface="Calibri"/>
                <a:sym typeface="Calibri"/>
              </a:rPr>
              <a:t>needs assessment for the district </a:t>
            </a:r>
            <a:r>
              <a:rPr lang="en" sz="1200">
                <a:solidFill>
                  <a:schemeClr val="dk1"/>
                </a:solidFill>
                <a:latin typeface="Calibri"/>
                <a:ea typeface="Calibri"/>
                <a:cs typeface="Calibri"/>
                <a:sym typeface="Calibri"/>
              </a:rPr>
              <a:t>– survey and teacher voice (grant funds) - reground in the competencies</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r>
              <a:rPr lang="en" sz="1200">
                <a:solidFill>
                  <a:schemeClr val="dk1"/>
                </a:solidFill>
                <a:latin typeface="Calibri"/>
                <a:ea typeface="Calibri"/>
                <a:cs typeface="Calibri"/>
                <a:sym typeface="Calibri"/>
              </a:rPr>
              <a:t>4 Main Challenges to SEL System Wide</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r>
              <a:rPr lang="en" sz="1200">
                <a:solidFill>
                  <a:schemeClr val="dk1"/>
                </a:solidFill>
                <a:latin typeface="Calibri"/>
                <a:ea typeface="Calibri"/>
                <a:cs typeface="Calibri"/>
                <a:sym typeface="Calibri"/>
              </a:rPr>
              <a:t>Include a connection to COVID – 19 – reopening committee work (no cost)</a:t>
            </a: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c691e86f7c_0_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5" name="Google Shape;325;gc691e86f7c_0_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chemeClr val="dk1"/>
                </a:solidFill>
                <a:latin typeface="Calibri"/>
                <a:ea typeface="Calibri"/>
                <a:cs typeface="Calibri"/>
                <a:sym typeface="Calibri"/>
              </a:rPr>
              <a:t>David -  2 minutes</a:t>
            </a:r>
            <a:endParaRPr sz="1200">
              <a:solidFill>
                <a:schemeClr val="dk1"/>
              </a:solidFill>
              <a:latin typeface="Calibri"/>
              <a:ea typeface="Calibri"/>
              <a:cs typeface="Calibri"/>
              <a:sym typeface="Calibri"/>
            </a:endParaRPr>
          </a:p>
          <a:p>
            <a:pPr marL="0" lvl="0" indent="0" algn="l" rtl="0">
              <a:spcBef>
                <a:spcPts val="0"/>
              </a:spcBef>
              <a:spcAft>
                <a:spcPts val="0"/>
              </a:spcAft>
              <a:buNone/>
            </a:pPr>
            <a:r>
              <a:rPr lang="en" sz="1200">
                <a:solidFill>
                  <a:schemeClr val="dk1"/>
                </a:solidFill>
                <a:latin typeface="Calibri"/>
                <a:ea typeface="Calibri"/>
                <a:cs typeface="Calibri"/>
                <a:sym typeface="Calibri"/>
              </a:rPr>
              <a:t>The Rennie Center undertook a scan of all 50 states to understand the extent which SEL is integrated into policy.  As a result of their study with each state and focus districts, they identified 4 challenges when it comes to implementing SEL.  These challenges can be used as a </a:t>
            </a:r>
            <a:endParaRPr sz="1200">
              <a:solidFill>
                <a:schemeClr val="dk1"/>
              </a:solidFill>
              <a:latin typeface="Calibri"/>
              <a:ea typeface="Calibri"/>
              <a:cs typeface="Calibri"/>
              <a:sym typeface="Calibri"/>
            </a:endParaRPr>
          </a:p>
          <a:p>
            <a:pPr marL="0" lvl="0" indent="0" algn="l" rtl="0">
              <a:spcBef>
                <a:spcPts val="0"/>
              </a:spcBef>
              <a:spcAft>
                <a:spcPts val="0"/>
              </a:spcAft>
              <a:buNone/>
            </a:pPr>
            <a:r>
              <a:rPr lang="en" sz="1200">
                <a:solidFill>
                  <a:schemeClr val="dk1"/>
                </a:solidFill>
                <a:latin typeface="Calibri"/>
                <a:ea typeface="Calibri"/>
                <a:cs typeface="Calibri"/>
                <a:sym typeface="Calibri"/>
              </a:rPr>
              <a:t>Blueprint for Leaders </a:t>
            </a:r>
            <a:endParaRPr sz="1200">
              <a:solidFill>
                <a:schemeClr val="dk1"/>
              </a:solidFill>
              <a:latin typeface="Calibri"/>
              <a:ea typeface="Calibri"/>
              <a:cs typeface="Calibri"/>
              <a:sym typeface="Calibri"/>
            </a:endParaRPr>
          </a:p>
          <a:p>
            <a:pPr marL="285750" lvl="0" indent="-285750" algn="l" rtl="0">
              <a:spcBef>
                <a:spcPts val="0"/>
              </a:spcBef>
              <a:spcAft>
                <a:spcPts val="0"/>
              </a:spcAft>
              <a:buClr>
                <a:schemeClr val="dk1"/>
              </a:buClr>
              <a:buSzPts val="1200"/>
              <a:buChar char="•"/>
            </a:pPr>
            <a:r>
              <a:rPr lang="en" sz="1200">
                <a:solidFill>
                  <a:schemeClr val="dk1"/>
                </a:solidFill>
                <a:latin typeface="Calibri"/>
                <a:ea typeface="Calibri"/>
                <a:cs typeface="Calibri"/>
                <a:sym typeface="Calibri"/>
              </a:rPr>
              <a:t>Entry point into leading this work</a:t>
            </a:r>
            <a:endParaRPr sz="1200">
              <a:solidFill>
                <a:schemeClr val="dk1"/>
              </a:solidFill>
              <a:latin typeface="Calibri"/>
              <a:ea typeface="Calibri"/>
              <a:cs typeface="Calibri"/>
              <a:sym typeface="Calibri"/>
            </a:endParaRPr>
          </a:p>
          <a:p>
            <a:pPr marL="285750" lvl="0" indent="-285750" algn="l" rtl="0">
              <a:spcBef>
                <a:spcPts val="0"/>
              </a:spcBef>
              <a:spcAft>
                <a:spcPts val="0"/>
              </a:spcAft>
              <a:buClr>
                <a:schemeClr val="dk1"/>
              </a:buClr>
              <a:buSzPts val="1200"/>
              <a:buChar char="•"/>
            </a:pPr>
            <a:r>
              <a:rPr lang="en" sz="1200">
                <a:solidFill>
                  <a:schemeClr val="dk1"/>
                </a:solidFill>
                <a:latin typeface="Calibri"/>
                <a:ea typeface="Calibri"/>
                <a:cs typeface="Calibri"/>
                <a:sym typeface="Calibri"/>
              </a:rPr>
              <a:t>Assessing Current State of SEL </a:t>
            </a:r>
            <a:endParaRPr sz="1200">
              <a:solidFill>
                <a:schemeClr val="dk1"/>
              </a:solidFill>
              <a:latin typeface="Calibri"/>
              <a:ea typeface="Calibri"/>
              <a:cs typeface="Calibri"/>
              <a:sym typeface="Calibri"/>
            </a:endParaRPr>
          </a:p>
          <a:p>
            <a:pPr marL="285750" lvl="0" indent="-285750" algn="l" rtl="0">
              <a:spcBef>
                <a:spcPts val="0"/>
              </a:spcBef>
              <a:spcAft>
                <a:spcPts val="0"/>
              </a:spcAft>
              <a:buClr>
                <a:schemeClr val="dk1"/>
              </a:buClr>
              <a:buSzPts val="1200"/>
              <a:buChar char="•"/>
            </a:pPr>
            <a:r>
              <a:rPr lang="en" sz="1200">
                <a:solidFill>
                  <a:schemeClr val="dk1"/>
                </a:solidFill>
                <a:latin typeface="Calibri"/>
                <a:ea typeface="Calibri"/>
                <a:cs typeface="Calibri"/>
                <a:sym typeface="Calibri"/>
              </a:rPr>
              <a:t>Identifies implications of all constituents rolls in this work</a:t>
            </a:r>
            <a:endParaRPr sz="1200">
              <a:solidFill>
                <a:schemeClr val="dk1"/>
              </a:solidFill>
              <a:latin typeface="Calibri"/>
              <a:ea typeface="Calibri"/>
              <a:cs typeface="Calibri"/>
              <a:sym typeface="Calibri"/>
            </a:endParaRPr>
          </a:p>
          <a:p>
            <a:pPr marL="0" lvl="0" indent="0" algn="l" rtl="0">
              <a:spcBef>
                <a:spcPts val="0"/>
              </a:spcBef>
              <a:spcAft>
                <a:spcPts val="0"/>
              </a:spcAft>
              <a:buNone/>
            </a:pPr>
            <a:r>
              <a:rPr lang="en" sz="1200">
                <a:solidFill>
                  <a:schemeClr val="dk1"/>
                </a:solidFill>
                <a:latin typeface="Calibri"/>
                <a:ea typeface="Calibri"/>
                <a:cs typeface="Calibri"/>
                <a:sym typeface="Calibri"/>
              </a:rPr>
              <a:t>Handout 4 Challenges Paper copies - spend some time on each of these challenges and the questions to consider - think about where you are in this work whether personally or with other districts, what questions might help you with supporting these challenges </a:t>
            </a: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gc81eb94a25_2_17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4" name="Google Shape;334;gc81eb94a25_2_1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gc81eb94a25_2_1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6" name="Google Shape;346;gc81eb94a25_2_1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9" name="Google Shape;99;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Font typeface="Arial"/>
              <a:buNone/>
            </a:pPr>
            <a:r>
              <a:rPr lang="en" sz="1200">
                <a:solidFill>
                  <a:schemeClr val="dk1"/>
                </a:solidFill>
                <a:latin typeface="Calibri"/>
                <a:ea typeface="Calibri"/>
                <a:cs typeface="Calibri"/>
                <a:sym typeface="Calibri"/>
              </a:rPr>
              <a:t>Steph</a:t>
            </a: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gc81eb94a25_2_2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4" name="Google Shape;354;gc81eb94a25_2_2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gc81eb94a25_2_2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1" name="Google Shape;371;gc81eb94a25_2_2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gc81eb94a25_2_2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9" name="Google Shape;379;gc81eb94a25_2_2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gc81eb94a25_2_2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7" name="Google Shape;387;gc81eb94a25_2_2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gc81eb94a25_2_2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4" name="Google Shape;394;gc81eb94a25_2_2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Font typeface="Arial"/>
              <a:buNone/>
            </a:pPr>
            <a:r>
              <a:rPr lang="en" sz="1200">
                <a:solidFill>
                  <a:schemeClr val="dk1"/>
                </a:solidFill>
                <a:latin typeface="Calibri"/>
                <a:ea typeface="Calibri"/>
                <a:cs typeface="Calibri"/>
                <a:sym typeface="Calibri"/>
              </a:rPr>
              <a:t>Steph – 1 minute</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r>
              <a:rPr lang="en" sz="1200">
                <a:solidFill>
                  <a:schemeClr val="dk1"/>
                </a:solidFill>
                <a:latin typeface="Calibri"/>
                <a:ea typeface="Calibri"/>
                <a:cs typeface="Calibri"/>
                <a:sym typeface="Calibri"/>
              </a:rPr>
              <a:t>Conversations around – policy driving practice approach – shared decision making starting at the K-5 level – Elementary Report Card, 9 work habits and turned into 8 SEL skills (teachers and leaders collaborative efforts) - SEL REPORT CARD – no cost efforts</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r>
              <a:rPr lang="en" sz="1200">
                <a:solidFill>
                  <a:schemeClr val="dk1"/>
                </a:solidFill>
                <a:latin typeface="Calibri"/>
                <a:ea typeface="Calibri"/>
                <a:cs typeface="Calibri"/>
                <a:sym typeface="Calibri"/>
              </a:rPr>
              <a:t>Strategic Plan – teacher leaders to help support the process – SEL teacher leaders – just specifically focused – culling out pieces to drive the work (utilized release time to help support the work) - EMPOWERING your People</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r>
              <a:rPr lang="en" sz="1200">
                <a:solidFill>
                  <a:schemeClr val="dk1"/>
                </a:solidFill>
                <a:latin typeface="Calibri"/>
                <a:ea typeface="Calibri"/>
                <a:cs typeface="Calibri"/>
                <a:sym typeface="Calibri"/>
              </a:rPr>
              <a:t>Children's Institute partnered – </a:t>
            </a:r>
            <a:r>
              <a:rPr lang="en" sz="1200" b="1">
                <a:solidFill>
                  <a:schemeClr val="dk1"/>
                </a:solidFill>
                <a:latin typeface="Calibri"/>
                <a:ea typeface="Calibri"/>
                <a:cs typeface="Calibri"/>
                <a:sym typeface="Calibri"/>
              </a:rPr>
              <a:t>needs assessment for the district </a:t>
            </a:r>
            <a:r>
              <a:rPr lang="en" sz="1200">
                <a:solidFill>
                  <a:schemeClr val="dk1"/>
                </a:solidFill>
                <a:latin typeface="Calibri"/>
                <a:ea typeface="Calibri"/>
                <a:cs typeface="Calibri"/>
                <a:sym typeface="Calibri"/>
              </a:rPr>
              <a:t>– survey and teacher voice (grant funds) - reground in the competencies</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r>
              <a:rPr lang="en" sz="1200">
                <a:solidFill>
                  <a:schemeClr val="dk1"/>
                </a:solidFill>
                <a:latin typeface="Calibri"/>
                <a:ea typeface="Calibri"/>
                <a:cs typeface="Calibri"/>
                <a:sym typeface="Calibri"/>
              </a:rPr>
              <a:t>4 Main Challenges to SEL System Wide</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r>
              <a:rPr lang="en" sz="1200">
                <a:solidFill>
                  <a:schemeClr val="dk1"/>
                </a:solidFill>
                <a:latin typeface="Calibri"/>
                <a:ea typeface="Calibri"/>
                <a:cs typeface="Calibri"/>
                <a:sym typeface="Calibri"/>
              </a:rPr>
              <a:t>Include a connection to COVID – 19 – reopening committee work (no cost)</a:t>
            </a: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gc81eb94a25_2_2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2" name="Google Shape;402;gc81eb94a25_2_2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chemeClr val="dk1"/>
                </a:solidFill>
                <a:latin typeface="Calibri"/>
                <a:ea typeface="Calibri"/>
                <a:cs typeface="Calibri"/>
                <a:sym typeface="Calibri"/>
              </a:rPr>
              <a:t>David -  2 minutes</a:t>
            </a:r>
            <a:endParaRPr sz="1200">
              <a:solidFill>
                <a:schemeClr val="dk1"/>
              </a:solidFill>
              <a:latin typeface="Calibri"/>
              <a:ea typeface="Calibri"/>
              <a:cs typeface="Calibri"/>
              <a:sym typeface="Calibri"/>
            </a:endParaRPr>
          </a:p>
          <a:p>
            <a:pPr marL="0" lvl="0" indent="0" algn="l" rtl="0">
              <a:spcBef>
                <a:spcPts val="0"/>
              </a:spcBef>
              <a:spcAft>
                <a:spcPts val="0"/>
              </a:spcAft>
              <a:buNone/>
            </a:pPr>
            <a:r>
              <a:rPr lang="en" sz="1200">
                <a:solidFill>
                  <a:schemeClr val="dk1"/>
                </a:solidFill>
                <a:latin typeface="Calibri"/>
                <a:ea typeface="Calibri"/>
                <a:cs typeface="Calibri"/>
                <a:sym typeface="Calibri"/>
              </a:rPr>
              <a:t>The Rennie Center undertook a scan of all 50 states to understand the extent which SEL is integrated into policy.  As a result of their study with each state and focus districts, they identified 4 challenges when it comes to implementing SEL.  These challenges can be used as a </a:t>
            </a:r>
            <a:endParaRPr sz="1200">
              <a:solidFill>
                <a:schemeClr val="dk1"/>
              </a:solidFill>
              <a:latin typeface="Calibri"/>
              <a:ea typeface="Calibri"/>
              <a:cs typeface="Calibri"/>
              <a:sym typeface="Calibri"/>
            </a:endParaRPr>
          </a:p>
          <a:p>
            <a:pPr marL="0" lvl="0" indent="0" algn="l" rtl="0">
              <a:spcBef>
                <a:spcPts val="0"/>
              </a:spcBef>
              <a:spcAft>
                <a:spcPts val="0"/>
              </a:spcAft>
              <a:buNone/>
            </a:pPr>
            <a:r>
              <a:rPr lang="en" sz="1200">
                <a:solidFill>
                  <a:schemeClr val="dk1"/>
                </a:solidFill>
                <a:latin typeface="Calibri"/>
                <a:ea typeface="Calibri"/>
                <a:cs typeface="Calibri"/>
                <a:sym typeface="Calibri"/>
              </a:rPr>
              <a:t>Blueprint for Leaders </a:t>
            </a:r>
            <a:endParaRPr sz="1200">
              <a:solidFill>
                <a:schemeClr val="dk1"/>
              </a:solidFill>
              <a:latin typeface="Calibri"/>
              <a:ea typeface="Calibri"/>
              <a:cs typeface="Calibri"/>
              <a:sym typeface="Calibri"/>
            </a:endParaRPr>
          </a:p>
          <a:p>
            <a:pPr marL="285750" lvl="0" indent="-285750" algn="l" rtl="0">
              <a:spcBef>
                <a:spcPts val="0"/>
              </a:spcBef>
              <a:spcAft>
                <a:spcPts val="0"/>
              </a:spcAft>
              <a:buClr>
                <a:schemeClr val="dk1"/>
              </a:buClr>
              <a:buSzPts val="1200"/>
              <a:buChar char="•"/>
            </a:pPr>
            <a:r>
              <a:rPr lang="en" sz="1200">
                <a:solidFill>
                  <a:schemeClr val="dk1"/>
                </a:solidFill>
                <a:latin typeface="Calibri"/>
                <a:ea typeface="Calibri"/>
                <a:cs typeface="Calibri"/>
                <a:sym typeface="Calibri"/>
              </a:rPr>
              <a:t>Entry point into leading this work</a:t>
            </a:r>
            <a:endParaRPr sz="1200">
              <a:solidFill>
                <a:schemeClr val="dk1"/>
              </a:solidFill>
              <a:latin typeface="Calibri"/>
              <a:ea typeface="Calibri"/>
              <a:cs typeface="Calibri"/>
              <a:sym typeface="Calibri"/>
            </a:endParaRPr>
          </a:p>
          <a:p>
            <a:pPr marL="285750" lvl="0" indent="-285750" algn="l" rtl="0">
              <a:spcBef>
                <a:spcPts val="0"/>
              </a:spcBef>
              <a:spcAft>
                <a:spcPts val="0"/>
              </a:spcAft>
              <a:buClr>
                <a:schemeClr val="dk1"/>
              </a:buClr>
              <a:buSzPts val="1200"/>
              <a:buChar char="•"/>
            </a:pPr>
            <a:r>
              <a:rPr lang="en" sz="1200">
                <a:solidFill>
                  <a:schemeClr val="dk1"/>
                </a:solidFill>
                <a:latin typeface="Calibri"/>
                <a:ea typeface="Calibri"/>
                <a:cs typeface="Calibri"/>
                <a:sym typeface="Calibri"/>
              </a:rPr>
              <a:t>Assessing Current State of SEL </a:t>
            </a:r>
            <a:endParaRPr sz="1200">
              <a:solidFill>
                <a:schemeClr val="dk1"/>
              </a:solidFill>
              <a:latin typeface="Calibri"/>
              <a:ea typeface="Calibri"/>
              <a:cs typeface="Calibri"/>
              <a:sym typeface="Calibri"/>
            </a:endParaRPr>
          </a:p>
          <a:p>
            <a:pPr marL="285750" lvl="0" indent="-285750" algn="l" rtl="0">
              <a:spcBef>
                <a:spcPts val="0"/>
              </a:spcBef>
              <a:spcAft>
                <a:spcPts val="0"/>
              </a:spcAft>
              <a:buClr>
                <a:schemeClr val="dk1"/>
              </a:buClr>
              <a:buSzPts val="1200"/>
              <a:buChar char="•"/>
            </a:pPr>
            <a:r>
              <a:rPr lang="en" sz="1200">
                <a:solidFill>
                  <a:schemeClr val="dk1"/>
                </a:solidFill>
                <a:latin typeface="Calibri"/>
                <a:ea typeface="Calibri"/>
                <a:cs typeface="Calibri"/>
                <a:sym typeface="Calibri"/>
              </a:rPr>
              <a:t>Identifies implications of all constituents rolls in this work</a:t>
            </a:r>
            <a:endParaRPr sz="1200">
              <a:solidFill>
                <a:schemeClr val="dk1"/>
              </a:solidFill>
              <a:latin typeface="Calibri"/>
              <a:ea typeface="Calibri"/>
              <a:cs typeface="Calibri"/>
              <a:sym typeface="Calibri"/>
            </a:endParaRPr>
          </a:p>
          <a:p>
            <a:pPr marL="0" lvl="0" indent="0" algn="l" rtl="0">
              <a:spcBef>
                <a:spcPts val="0"/>
              </a:spcBef>
              <a:spcAft>
                <a:spcPts val="0"/>
              </a:spcAft>
              <a:buNone/>
            </a:pPr>
            <a:r>
              <a:rPr lang="en" sz="1200">
                <a:solidFill>
                  <a:schemeClr val="dk1"/>
                </a:solidFill>
                <a:latin typeface="Calibri"/>
                <a:ea typeface="Calibri"/>
                <a:cs typeface="Calibri"/>
                <a:sym typeface="Calibri"/>
              </a:rPr>
              <a:t>Handout 4 Challenges Paper copies - spend some time on each of these challenges and the questions to consider - think about where you are in this work whether personally or with other districts, what questions might help you with supporting these challenges </a:t>
            </a: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Google Shape;410;gc81eb94a25_2_2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1" name="Google Shape;411;gc81eb94a25_2_2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chemeClr val="dk1"/>
                </a:solidFill>
                <a:latin typeface="Calibri"/>
                <a:ea typeface="Calibri"/>
                <a:cs typeface="Calibri"/>
                <a:sym typeface="Calibri"/>
              </a:rPr>
              <a:t>David -  2 minutes</a:t>
            </a:r>
            <a:endParaRPr sz="1200">
              <a:solidFill>
                <a:schemeClr val="dk1"/>
              </a:solidFill>
              <a:latin typeface="Calibri"/>
              <a:ea typeface="Calibri"/>
              <a:cs typeface="Calibri"/>
              <a:sym typeface="Calibri"/>
            </a:endParaRPr>
          </a:p>
          <a:p>
            <a:pPr marL="0" lvl="0" indent="0" algn="l" rtl="0">
              <a:spcBef>
                <a:spcPts val="0"/>
              </a:spcBef>
              <a:spcAft>
                <a:spcPts val="0"/>
              </a:spcAft>
              <a:buNone/>
            </a:pPr>
            <a:r>
              <a:rPr lang="en" sz="1200">
                <a:solidFill>
                  <a:schemeClr val="dk1"/>
                </a:solidFill>
                <a:latin typeface="Calibri"/>
                <a:ea typeface="Calibri"/>
                <a:cs typeface="Calibri"/>
                <a:sym typeface="Calibri"/>
              </a:rPr>
              <a:t>The Rennie Center undertook a scan of all 50 states to understand the extent which SEL is integrated into policy.  As a result of their study with each state and focus districts, they identified 4 challenges when it comes to implementing SEL.  These challenges can be used as a </a:t>
            </a:r>
            <a:endParaRPr sz="1200">
              <a:solidFill>
                <a:schemeClr val="dk1"/>
              </a:solidFill>
              <a:latin typeface="Calibri"/>
              <a:ea typeface="Calibri"/>
              <a:cs typeface="Calibri"/>
              <a:sym typeface="Calibri"/>
            </a:endParaRPr>
          </a:p>
          <a:p>
            <a:pPr marL="0" lvl="0" indent="0" algn="l" rtl="0">
              <a:spcBef>
                <a:spcPts val="0"/>
              </a:spcBef>
              <a:spcAft>
                <a:spcPts val="0"/>
              </a:spcAft>
              <a:buNone/>
            </a:pPr>
            <a:r>
              <a:rPr lang="en" sz="1200">
                <a:solidFill>
                  <a:schemeClr val="dk1"/>
                </a:solidFill>
                <a:latin typeface="Calibri"/>
                <a:ea typeface="Calibri"/>
                <a:cs typeface="Calibri"/>
                <a:sym typeface="Calibri"/>
              </a:rPr>
              <a:t>Blueprint for Leaders </a:t>
            </a:r>
            <a:endParaRPr sz="1200">
              <a:solidFill>
                <a:schemeClr val="dk1"/>
              </a:solidFill>
              <a:latin typeface="Calibri"/>
              <a:ea typeface="Calibri"/>
              <a:cs typeface="Calibri"/>
              <a:sym typeface="Calibri"/>
            </a:endParaRPr>
          </a:p>
          <a:p>
            <a:pPr marL="285750" lvl="0" indent="-285750" algn="l" rtl="0">
              <a:spcBef>
                <a:spcPts val="0"/>
              </a:spcBef>
              <a:spcAft>
                <a:spcPts val="0"/>
              </a:spcAft>
              <a:buClr>
                <a:schemeClr val="dk1"/>
              </a:buClr>
              <a:buSzPts val="1200"/>
              <a:buChar char="•"/>
            </a:pPr>
            <a:r>
              <a:rPr lang="en" sz="1200">
                <a:solidFill>
                  <a:schemeClr val="dk1"/>
                </a:solidFill>
                <a:latin typeface="Calibri"/>
                <a:ea typeface="Calibri"/>
                <a:cs typeface="Calibri"/>
                <a:sym typeface="Calibri"/>
              </a:rPr>
              <a:t>Entry point into leading this work</a:t>
            </a:r>
            <a:endParaRPr sz="1200">
              <a:solidFill>
                <a:schemeClr val="dk1"/>
              </a:solidFill>
              <a:latin typeface="Calibri"/>
              <a:ea typeface="Calibri"/>
              <a:cs typeface="Calibri"/>
              <a:sym typeface="Calibri"/>
            </a:endParaRPr>
          </a:p>
          <a:p>
            <a:pPr marL="285750" lvl="0" indent="-285750" algn="l" rtl="0">
              <a:spcBef>
                <a:spcPts val="0"/>
              </a:spcBef>
              <a:spcAft>
                <a:spcPts val="0"/>
              </a:spcAft>
              <a:buClr>
                <a:schemeClr val="dk1"/>
              </a:buClr>
              <a:buSzPts val="1200"/>
              <a:buChar char="•"/>
            </a:pPr>
            <a:r>
              <a:rPr lang="en" sz="1200">
                <a:solidFill>
                  <a:schemeClr val="dk1"/>
                </a:solidFill>
                <a:latin typeface="Calibri"/>
                <a:ea typeface="Calibri"/>
                <a:cs typeface="Calibri"/>
                <a:sym typeface="Calibri"/>
              </a:rPr>
              <a:t>Assessing Current State of SEL </a:t>
            </a:r>
            <a:endParaRPr sz="1200">
              <a:solidFill>
                <a:schemeClr val="dk1"/>
              </a:solidFill>
              <a:latin typeface="Calibri"/>
              <a:ea typeface="Calibri"/>
              <a:cs typeface="Calibri"/>
              <a:sym typeface="Calibri"/>
            </a:endParaRPr>
          </a:p>
          <a:p>
            <a:pPr marL="285750" lvl="0" indent="-285750" algn="l" rtl="0">
              <a:spcBef>
                <a:spcPts val="0"/>
              </a:spcBef>
              <a:spcAft>
                <a:spcPts val="0"/>
              </a:spcAft>
              <a:buClr>
                <a:schemeClr val="dk1"/>
              </a:buClr>
              <a:buSzPts val="1200"/>
              <a:buChar char="•"/>
            </a:pPr>
            <a:r>
              <a:rPr lang="en" sz="1200">
                <a:solidFill>
                  <a:schemeClr val="dk1"/>
                </a:solidFill>
                <a:latin typeface="Calibri"/>
                <a:ea typeface="Calibri"/>
                <a:cs typeface="Calibri"/>
                <a:sym typeface="Calibri"/>
              </a:rPr>
              <a:t>Identifies implications of all constituents rolls in this work</a:t>
            </a:r>
            <a:endParaRPr sz="1200">
              <a:solidFill>
                <a:schemeClr val="dk1"/>
              </a:solidFill>
              <a:latin typeface="Calibri"/>
              <a:ea typeface="Calibri"/>
              <a:cs typeface="Calibri"/>
              <a:sym typeface="Calibri"/>
            </a:endParaRPr>
          </a:p>
          <a:p>
            <a:pPr marL="0" lvl="0" indent="0" algn="l" rtl="0">
              <a:spcBef>
                <a:spcPts val="0"/>
              </a:spcBef>
              <a:spcAft>
                <a:spcPts val="0"/>
              </a:spcAft>
              <a:buNone/>
            </a:pPr>
            <a:r>
              <a:rPr lang="en" sz="1200">
                <a:solidFill>
                  <a:schemeClr val="dk1"/>
                </a:solidFill>
                <a:latin typeface="Calibri"/>
                <a:ea typeface="Calibri"/>
                <a:cs typeface="Calibri"/>
                <a:sym typeface="Calibri"/>
              </a:rPr>
              <a:t>Handout 4 Challenges Paper copies - spend some time on each of these challenges and the questions to consider - think about where you are in this work whether personally or with other districts, what questions might help you with supporting these challenges </a:t>
            </a: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gc81eb94a25_2_3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0" name="Google Shape;420;gc81eb94a25_2_3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Google Shape;431;gc81eb94a25_2_3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2" name="Google Shape;432;gc81eb94a25_2_3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Google Shape;439;gc81eb94a25_2_3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0" name="Google Shape;440;gc81eb94a25_2_3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5" name="Google Shape;105;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Font typeface="Arial"/>
              <a:buNone/>
            </a:pPr>
            <a:r>
              <a:rPr lang="en" sz="1200">
                <a:solidFill>
                  <a:schemeClr val="dk1"/>
                </a:solidFill>
                <a:latin typeface="Calibri"/>
                <a:ea typeface="Calibri"/>
                <a:cs typeface="Calibri"/>
                <a:sym typeface="Calibri"/>
              </a:rPr>
              <a:t>Steph</a:t>
            </a: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Google Shape;446;gc81eb94a25_2_3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7" name="Google Shape;447;gc81eb94a25_2_3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Google Shape;453;gc81eb94a25_2_37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4" name="Google Shape;454;gc81eb94a25_2_3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gc81eb94a25_2_38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2" name="Google Shape;462;gc81eb94a25_2_3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Google Shape;469;gc81eb94a25_2_39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0" name="Google Shape;470;gc81eb94a25_2_3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
        <p:cNvGrpSpPr/>
        <p:nvPr/>
      </p:nvGrpSpPr>
      <p:grpSpPr>
        <a:xfrm>
          <a:off x="0" y="0"/>
          <a:ext cx="0" cy="0"/>
          <a:chOff x="0" y="0"/>
          <a:chExt cx="0" cy="0"/>
        </a:xfrm>
      </p:grpSpPr>
      <p:sp>
        <p:nvSpPr>
          <p:cNvPr id="477" name="Google Shape;477;gc81eb94a25_2_40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8" name="Google Shape;478;gc81eb94a25_2_4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Font typeface="Arial"/>
              <a:buNone/>
            </a:pPr>
            <a:r>
              <a:rPr lang="en" sz="1200">
                <a:solidFill>
                  <a:schemeClr val="dk1"/>
                </a:solidFill>
                <a:latin typeface="Calibri"/>
                <a:ea typeface="Calibri"/>
                <a:cs typeface="Calibri"/>
                <a:sym typeface="Calibri"/>
              </a:rPr>
              <a:t>Steph – 1 minute</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r>
              <a:rPr lang="en" sz="1200">
                <a:solidFill>
                  <a:schemeClr val="dk1"/>
                </a:solidFill>
                <a:latin typeface="Calibri"/>
                <a:ea typeface="Calibri"/>
                <a:cs typeface="Calibri"/>
                <a:sym typeface="Calibri"/>
              </a:rPr>
              <a:t>Conversations around – policy driving practice approach – shared decision making starting at the K-5 level – Elementary Report Card, 9 work habits and turned into 8 SEL skills (teachers and leaders collaborative efforts) - SEL REPORT CARD – no cost efforts</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r>
              <a:rPr lang="en" sz="1200">
                <a:solidFill>
                  <a:schemeClr val="dk1"/>
                </a:solidFill>
                <a:latin typeface="Calibri"/>
                <a:ea typeface="Calibri"/>
                <a:cs typeface="Calibri"/>
                <a:sym typeface="Calibri"/>
              </a:rPr>
              <a:t>Strategic Plan – teacher leaders to help support the process – SEL teacher leaders – just specifically focused – culling out pieces to drive the work (utilized release time to help support the work) - EMPOWERING your People</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r>
              <a:rPr lang="en" sz="1200">
                <a:solidFill>
                  <a:schemeClr val="dk1"/>
                </a:solidFill>
                <a:latin typeface="Calibri"/>
                <a:ea typeface="Calibri"/>
                <a:cs typeface="Calibri"/>
                <a:sym typeface="Calibri"/>
              </a:rPr>
              <a:t>Children's Institute partnered – </a:t>
            </a:r>
            <a:r>
              <a:rPr lang="en" sz="1200" b="1">
                <a:solidFill>
                  <a:schemeClr val="dk1"/>
                </a:solidFill>
                <a:latin typeface="Calibri"/>
                <a:ea typeface="Calibri"/>
                <a:cs typeface="Calibri"/>
                <a:sym typeface="Calibri"/>
              </a:rPr>
              <a:t>needs assessment for the district </a:t>
            </a:r>
            <a:r>
              <a:rPr lang="en" sz="1200">
                <a:solidFill>
                  <a:schemeClr val="dk1"/>
                </a:solidFill>
                <a:latin typeface="Calibri"/>
                <a:ea typeface="Calibri"/>
                <a:cs typeface="Calibri"/>
                <a:sym typeface="Calibri"/>
              </a:rPr>
              <a:t>– survey and teacher voice (grant funds) - reground in the competencies</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r>
              <a:rPr lang="en" sz="1200">
                <a:solidFill>
                  <a:schemeClr val="dk1"/>
                </a:solidFill>
                <a:latin typeface="Calibri"/>
                <a:ea typeface="Calibri"/>
                <a:cs typeface="Calibri"/>
                <a:sym typeface="Calibri"/>
              </a:rPr>
              <a:t>4 Main Challenges to SEL System Wide</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r>
              <a:rPr lang="en" sz="1200">
                <a:solidFill>
                  <a:schemeClr val="dk1"/>
                </a:solidFill>
                <a:latin typeface="Calibri"/>
                <a:ea typeface="Calibri"/>
                <a:cs typeface="Calibri"/>
                <a:sym typeface="Calibri"/>
              </a:rPr>
              <a:t>Include a connection to COVID – 19 – reopening committee work (no cost)</a:t>
            </a: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4"/>
        <p:cNvGrpSpPr/>
        <p:nvPr/>
      </p:nvGrpSpPr>
      <p:grpSpPr>
        <a:xfrm>
          <a:off x="0" y="0"/>
          <a:ext cx="0" cy="0"/>
          <a:chOff x="0" y="0"/>
          <a:chExt cx="0" cy="0"/>
        </a:xfrm>
      </p:grpSpPr>
      <p:sp>
        <p:nvSpPr>
          <p:cNvPr id="485" name="Google Shape;485;gc81eb94a25_2_4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6" name="Google Shape;486;gc81eb94a25_2_4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Font typeface="Arial"/>
              <a:buNone/>
            </a:pPr>
            <a:r>
              <a:rPr lang="en" sz="1200">
                <a:solidFill>
                  <a:schemeClr val="dk1"/>
                </a:solidFill>
                <a:latin typeface="Calibri"/>
                <a:ea typeface="Calibri"/>
                <a:cs typeface="Calibri"/>
                <a:sym typeface="Calibri"/>
              </a:rPr>
              <a:t>Steph – 1 minute</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r>
              <a:rPr lang="en" sz="1200">
                <a:solidFill>
                  <a:schemeClr val="dk1"/>
                </a:solidFill>
                <a:latin typeface="Calibri"/>
                <a:ea typeface="Calibri"/>
                <a:cs typeface="Calibri"/>
                <a:sym typeface="Calibri"/>
              </a:rPr>
              <a:t>Conversations around – policy driving practice approach – shared decision making starting at the K-5 level – Elementary Report Card, 9 work habits and turned into 8 SEL skills (teachers and leaders collaborative efforts) - SEL REPORT CARD – no cost efforts</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r>
              <a:rPr lang="en" sz="1200">
                <a:solidFill>
                  <a:schemeClr val="dk1"/>
                </a:solidFill>
                <a:latin typeface="Calibri"/>
                <a:ea typeface="Calibri"/>
                <a:cs typeface="Calibri"/>
                <a:sym typeface="Calibri"/>
              </a:rPr>
              <a:t>Strategic Plan – teacher leaders to help support the process – SEL teacher leaders – just specifically focused – culling out pieces to drive the work (utilized release time to help support the work) - EMPOWERING your People</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r>
              <a:rPr lang="en" sz="1200">
                <a:solidFill>
                  <a:schemeClr val="dk1"/>
                </a:solidFill>
                <a:latin typeface="Calibri"/>
                <a:ea typeface="Calibri"/>
                <a:cs typeface="Calibri"/>
                <a:sym typeface="Calibri"/>
              </a:rPr>
              <a:t>Children's Institute partnered – </a:t>
            </a:r>
            <a:r>
              <a:rPr lang="en" sz="1200" b="1">
                <a:solidFill>
                  <a:schemeClr val="dk1"/>
                </a:solidFill>
                <a:latin typeface="Calibri"/>
                <a:ea typeface="Calibri"/>
                <a:cs typeface="Calibri"/>
                <a:sym typeface="Calibri"/>
              </a:rPr>
              <a:t>needs assessment for the district </a:t>
            </a:r>
            <a:r>
              <a:rPr lang="en" sz="1200">
                <a:solidFill>
                  <a:schemeClr val="dk1"/>
                </a:solidFill>
                <a:latin typeface="Calibri"/>
                <a:ea typeface="Calibri"/>
                <a:cs typeface="Calibri"/>
                <a:sym typeface="Calibri"/>
              </a:rPr>
              <a:t>– survey and teacher voice (grant funds) - reground in the competencies</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r>
              <a:rPr lang="en" sz="1200">
                <a:solidFill>
                  <a:schemeClr val="dk1"/>
                </a:solidFill>
                <a:latin typeface="Calibri"/>
                <a:ea typeface="Calibri"/>
                <a:cs typeface="Calibri"/>
                <a:sym typeface="Calibri"/>
              </a:rPr>
              <a:t>4 Main Challenges to SEL System Wide</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r>
              <a:rPr lang="en" sz="1200">
                <a:solidFill>
                  <a:schemeClr val="dk1"/>
                </a:solidFill>
                <a:latin typeface="Calibri"/>
                <a:ea typeface="Calibri"/>
                <a:cs typeface="Calibri"/>
                <a:sym typeface="Calibri"/>
              </a:rPr>
              <a:t>Include a connection to COVID – 19 – reopening committee work (no cost)</a:t>
            </a: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Google Shape;495;gc81eb94a25_2_42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6" name="Google Shape;496;gc81eb94a25_2_4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1"/>
        <p:cNvGrpSpPr/>
        <p:nvPr/>
      </p:nvGrpSpPr>
      <p:grpSpPr>
        <a:xfrm>
          <a:off x="0" y="0"/>
          <a:ext cx="0" cy="0"/>
          <a:chOff x="0" y="0"/>
          <a:chExt cx="0" cy="0"/>
        </a:xfrm>
      </p:grpSpPr>
      <p:sp>
        <p:nvSpPr>
          <p:cNvPr id="502" name="Google Shape;502;gc81eb94a25_2_43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3" name="Google Shape;503;gc81eb94a25_2_4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
        <p:cNvGrpSpPr/>
        <p:nvPr/>
      </p:nvGrpSpPr>
      <p:grpSpPr>
        <a:xfrm>
          <a:off x="0" y="0"/>
          <a:ext cx="0" cy="0"/>
          <a:chOff x="0" y="0"/>
          <a:chExt cx="0" cy="0"/>
        </a:xfrm>
      </p:grpSpPr>
      <p:sp>
        <p:nvSpPr>
          <p:cNvPr id="514" name="Google Shape;514;gc81eb94a25_2_45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5" name="Google Shape;515;gc81eb94a25_2_4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
        <p:cNvGrpSpPr/>
        <p:nvPr/>
      </p:nvGrpSpPr>
      <p:grpSpPr>
        <a:xfrm>
          <a:off x="0" y="0"/>
          <a:ext cx="0" cy="0"/>
          <a:chOff x="0" y="0"/>
          <a:chExt cx="0" cy="0"/>
        </a:xfrm>
      </p:grpSpPr>
      <p:sp>
        <p:nvSpPr>
          <p:cNvPr id="521" name="Google Shape;521;gc81eb94a25_2_47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2" name="Google Shape;522;gc81eb94a25_2_4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6" name="Google Shape;116;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Font typeface="Arial"/>
              <a:buNone/>
            </a:pPr>
            <a:r>
              <a:rPr lang="en" sz="1200">
                <a:solidFill>
                  <a:schemeClr val="dk1"/>
                </a:solidFill>
                <a:latin typeface="Calibri"/>
                <a:ea typeface="Calibri"/>
                <a:cs typeface="Calibri"/>
                <a:sym typeface="Calibri"/>
              </a:rPr>
              <a:t>Steph 5 minutes for slides 3-6</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gc81eb94a25_2_47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9" name="Google Shape;529;gc81eb94a25_2_4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4"/>
        <p:cNvGrpSpPr/>
        <p:nvPr/>
      </p:nvGrpSpPr>
      <p:grpSpPr>
        <a:xfrm>
          <a:off x="0" y="0"/>
          <a:ext cx="0" cy="0"/>
          <a:chOff x="0" y="0"/>
          <a:chExt cx="0" cy="0"/>
        </a:xfrm>
      </p:grpSpPr>
      <p:sp>
        <p:nvSpPr>
          <p:cNvPr id="535" name="Google Shape;535;gc81eb94a25_2_49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6" name="Google Shape;536;gc81eb94a25_2_4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
        <p:cNvGrpSpPr/>
        <p:nvPr/>
      </p:nvGrpSpPr>
      <p:grpSpPr>
        <a:xfrm>
          <a:off x="0" y="0"/>
          <a:ext cx="0" cy="0"/>
          <a:chOff x="0" y="0"/>
          <a:chExt cx="0" cy="0"/>
        </a:xfrm>
      </p:grpSpPr>
      <p:sp>
        <p:nvSpPr>
          <p:cNvPr id="541" name="Google Shape;541;gc81eb94a25_2_49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2" name="Google Shape;542;gc81eb94a25_2_4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6"/>
        <p:cNvGrpSpPr/>
        <p:nvPr/>
      </p:nvGrpSpPr>
      <p:grpSpPr>
        <a:xfrm>
          <a:off x="0" y="0"/>
          <a:ext cx="0" cy="0"/>
          <a:chOff x="0" y="0"/>
          <a:chExt cx="0" cy="0"/>
        </a:xfrm>
      </p:grpSpPr>
      <p:sp>
        <p:nvSpPr>
          <p:cNvPr id="547" name="Google Shape;547;gc81eb94a25_2_50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8" name="Google Shape;548;gc81eb94a25_2_5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2"/>
        <p:cNvGrpSpPr/>
        <p:nvPr/>
      </p:nvGrpSpPr>
      <p:grpSpPr>
        <a:xfrm>
          <a:off x="0" y="0"/>
          <a:ext cx="0" cy="0"/>
          <a:chOff x="0" y="0"/>
          <a:chExt cx="0" cy="0"/>
        </a:xfrm>
      </p:grpSpPr>
      <p:sp>
        <p:nvSpPr>
          <p:cNvPr id="553" name="Google Shape;553;gc81eb94a25_2_50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4" name="Google Shape;554;gc81eb94a25_2_5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9"/>
        <p:cNvGrpSpPr/>
        <p:nvPr/>
      </p:nvGrpSpPr>
      <p:grpSpPr>
        <a:xfrm>
          <a:off x="0" y="0"/>
          <a:ext cx="0" cy="0"/>
          <a:chOff x="0" y="0"/>
          <a:chExt cx="0" cy="0"/>
        </a:xfrm>
      </p:grpSpPr>
      <p:sp>
        <p:nvSpPr>
          <p:cNvPr id="570" name="Google Shape;570;gc81eb94a25_2_5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1" name="Google Shape;571;gc81eb94a25_2_5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Font typeface="Arial"/>
              <a:buNone/>
            </a:pPr>
            <a:r>
              <a:rPr lang="en" sz="1200">
                <a:solidFill>
                  <a:schemeClr val="dk1"/>
                </a:solidFill>
                <a:latin typeface="Calibri"/>
                <a:ea typeface="Calibri"/>
                <a:cs typeface="Calibri"/>
                <a:sym typeface="Calibri"/>
              </a:rPr>
              <a:t>Steph – 1 minute</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r>
              <a:rPr lang="en" sz="1200">
                <a:solidFill>
                  <a:schemeClr val="dk1"/>
                </a:solidFill>
                <a:latin typeface="Calibri"/>
                <a:ea typeface="Calibri"/>
                <a:cs typeface="Calibri"/>
                <a:sym typeface="Calibri"/>
              </a:rPr>
              <a:t>Conversations around – policy driving practice approach – shared decision making starting at the K-5 level – Elementary Report Card, 9 work habits and turned into 8 SEL skills (teachers and leaders collaborative efforts) - SEL REPORT CARD – no cost efforts</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r>
              <a:rPr lang="en" sz="1200">
                <a:solidFill>
                  <a:schemeClr val="dk1"/>
                </a:solidFill>
                <a:latin typeface="Calibri"/>
                <a:ea typeface="Calibri"/>
                <a:cs typeface="Calibri"/>
                <a:sym typeface="Calibri"/>
              </a:rPr>
              <a:t>Strategic Plan – teacher leaders to help support the process – SEL teacher leaders – just specifically focused – culling out pieces to drive the work (utilized release time to help support the work) - EMPOWERING your People</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r>
              <a:rPr lang="en" sz="1200">
                <a:solidFill>
                  <a:schemeClr val="dk1"/>
                </a:solidFill>
                <a:latin typeface="Calibri"/>
                <a:ea typeface="Calibri"/>
                <a:cs typeface="Calibri"/>
                <a:sym typeface="Calibri"/>
              </a:rPr>
              <a:t>Children's Institute partnered – </a:t>
            </a:r>
            <a:r>
              <a:rPr lang="en" sz="1200" b="1">
                <a:solidFill>
                  <a:schemeClr val="dk1"/>
                </a:solidFill>
                <a:latin typeface="Calibri"/>
                <a:ea typeface="Calibri"/>
                <a:cs typeface="Calibri"/>
                <a:sym typeface="Calibri"/>
              </a:rPr>
              <a:t>needs assessment for the district </a:t>
            </a:r>
            <a:r>
              <a:rPr lang="en" sz="1200">
                <a:solidFill>
                  <a:schemeClr val="dk1"/>
                </a:solidFill>
                <a:latin typeface="Calibri"/>
                <a:ea typeface="Calibri"/>
                <a:cs typeface="Calibri"/>
                <a:sym typeface="Calibri"/>
              </a:rPr>
              <a:t>– survey and teacher voice (grant funds) - reground in the competencies</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r>
              <a:rPr lang="en" sz="1200">
                <a:solidFill>
                  <a:schemeClr val="dk1"/>
                </a:solidFill>
                <a:latin typeface="Calibri"/>
                <a:ea typeface="Calibri"/>
                <a:cs typeface="Calibri"/>
                <a:sym typeface="Calibri"/>
              </a:rPr>
              <a:t>4 Main Challenges to SEL System Wide</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r>
              <a:rPr lang="en" sz="1200">
                <a:solidFill>
                  <a:schemeClr val="dk1"/>
                </a:solidFill>
                <a:latin typeface="Calibri"/>
                <a:ea typeface="Calibri"/>
                <a:cs typeface="Calibri"/>
                <a:sym typeface="Calibri"/>
              </a:rPr>
              <a:t>Include a connection to COVID – 19 – reopening committee work (no cost)</a:t>
            </a: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7"/>
        <p:cNvGrpSpPr/>
        <p:nvPr/>
      </p:nvGrpSpPr>
      <p:grpSpPr>
        <a:xfrm>
          <a:off x="0" y="0"/>
          <a:ext cx="0" cy="0"/>
          <a:chOff x="0" y="0"/>
          <a:chExt cx="0" cy="0"/>
        </a:xfrm>
      </p:grpSpPr>
      <p:sp>
        <p:nvSpPr>
          <p:cNvPr id="578" name="Google Shape;578;gc81eb94a25_2_5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9" name="Google Shape;579;gc81eb94a25_2_5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chemeClr val="dk1"/>
                </a:solidFill>
                <a:latin typeface="Calibri"/>
                <a:ea typeface="Calibri"/>
                <a:cs typeface="Calibri"/>
                <a:sym typeface="Calibri"/>
              </a:rPr>
              <a:t>David -  2 minutes</a:t>
            </a:r>
            <a:endParaRPr sz="1200">
              <a:solidFill>
                <a:schemeClr val="dk1"/>
              </a:solidFill>
              <a:latin typeface="Calibri"/>
              <a:ea typeface="Calibri"/>
              <a:cs typeface="Calibri"/>
              <a:sym typeface="Calibri"/>
            </a:endParaRPr>
          </a:p>
          <a:p>
            <a:pPr marL="0" lvl="0" indent="0" algn="l" rtl="0">
              <a:spcBef>
                <a:spcPts val="0"/>
              </a:spcBef>
              <a:spcAft>
                <a:spcPts val="0"/>
              </a:spcAft>
              <a:buNone/>
            </a:pPr>
            <a:r>
              <a:rPr lang="en" sz="1200">
                <a:solidFill>
                  <a:schemeClr val="dk1"/>
                </a:solidFill>
                <a:latin typeface="Calibri"/>
                <a:ea typeface="Calibri"/>
                <a:cs typeface="Calibri"/>
                <a:sym typeface="Calibri"/>
              </a:rPr>
              <a:t>The Rennie Center undertook a scan of all 50 states to understand the extent which SEL is integrated into policy.  As a result of their study with each state and focus districts, they identified 4 challenges when it comes to implementing SEL.  These challenges can be used as a </a:t>
            </a:r>
            <a:endParaRPr sz="1200">
              <a:solidFill>
                <a:schemeClr val="dk1"/>
              </a:solidFill>
              <a:latin typeface="Calibri"/>
              <a:ea typeface="Calibri"/>
              <a:cs typeface="Calibri"/>
              <a:sym typeface="Calibri"/>
            </a:endParaRPr>
          </a:p>
          <a:p>
            <a:pPr marL="0" lvl="0" indent="0" algn="l" rtl="0">
              <a:spcBef>
                <a:spcPts val="0"/>
              </a:spcBef>
              <a:spcAft>
                <a:spcPts val="0"/>
              </a:spcAft>
              <a:buNone/>
            </a:pPr>
            <a:r>
              <a:rPr lang="en" sz="1200">
                <a:solidFill>
                  <a:schemeClr val="dk1"/>
                </a:solidFill>
                <a:latin typeface="Calibri"/>
                <a:ea typeface="Calibri"/>
                <a:cs typeface="Calibri"/>
                <a:sym typeface="Calibri"/>
              </a:rPr>
              <a:t>Blueprint for Leaders </a:t>
            </a:r>
            <a:endParaRPr sz="1200">
              <a:solidFill>
                <a:schemeClr val="dk1"/>
              </a:solidFill>
              <a:latin typeface="Calibri"/>
              <a:ea typeface="Calibri"/>
              <a:cs typeface="Calibri"/>
              <a:sym typeface="Calibri"/>
            </a:endParaRPr>
          </a:p>
          <a:p>
            <a:pPr marL="285750" lvl="0" indent="-285750" algn="l" rtl="0">
              <a:spcBef>
                <a:spcPts val="0"/>
              </a:spcBef>
              <a:spcAft>
                <a:spcPts val="0"/>
              </a:spcAft>
              <a:buClr>
                <a:schemeClr val="dk1"/>
              </a:buClr>
              <a:buSzPts val="1200"/>
              <a:buChar char="•"/>
            </a:pPr>
            <a:r>
              <a:rPr lang="en" sz="1200">
                <a:solidFill>
                  <a:schemeClr val="dk1"/>
                </a:solidFill>
                <a:latin typeface="Calibri"/>
                <a:ea typeface="Calibri"/>
                <a:cs typeface="Calibri"/>
                <a:sym typeface="Calibri"/>
              </a:rPr>
              <a:t>Entry point into leading this work</a:t>
            </a:r>
            <a:endParaRPr sz="1200">
              <a:solidFill>
                <a:schemeClr val="dk1"/>
              </a:solidFill>
              <a:latin typeface="Calibri"/>
              <a:ea typeface="Calibri"/>
              <a:cs typeface="Calibri"/>
              <a:sym typeface="Calibri"/>
            </a:endParaRPr>
          </a:p>
          <a:p>
            <a:pPr marL="285750" lvl="0" indent="-285750" algn="l" rtl="0">
              <a:spcBef>
                <a:spcPts val="0"/>
              </a:spcBef>
              <a:spcAft>
                <a:spcPts val="0"/>
              </a:spcAft>
              <a:buClr>
                <a:schemeClr val="dk1"/>
              </a:buClr>
              <a:buSzPts val="1200"/>
              <a:buChar char="•"/>
            </a:pPr>
            <a:r>
              <a:rPr lang="en" sz="1200">
                <a:solidFill>
                  <a:schemeClr val="dk1"/>
                </a:solidFill>
                <a:latin typeface="Calibri"/>
                <a:ea typeface="Calibri"/>
                <a:cs typeface="Calibri"/>
                <a:sym typeface="Calibri"/>
              </a:rPr>
              <a:t>Assessing Current State of SEL </a:t>
            </a:r>
            <a:endParaRPr sz="1200">
              <a:solidFill>
                <a:schemeClr val="dk1"/>
              </a:solidFill>
              <a:latin typeface="Calibri"/>
              <a:ea typeface="Calibri"/>
              <a:cs typeface="Calibri"/>
              <a:sym typeface="Calibri"/>
            </a:endParaRPr>
          </a:p>
          <a:p>
            <a:pPr marL="285750" lvl="0" indent="-285750" algn="l" rtl="0">
              <a:spcBef>
                <a:spcPts val="0"/>
              </a:spcBef>
              <a:spcAft>
                <a:spcPts val="0"/>
              </a:spcAft>
              <a:buClr>
                <a:schemeClr val="dk1"/>
              </a:buClr>
              <a:buSzPts val="1200"/>
              <a:buChar char="•"/>
            </a:pPr>
            <a:r>
              <a:rPr lang="en" sz="1200">
                <a:solidFill>
                  <a:schemeClr val="dk1"/>
                </a:solidFill>
                <a:latin typeface="Calibri"/>
                <a:ea typeface="Calibri"/>
                <a:cs typeface="Calibri"/>
                <a:sym typeface="Calibri"/>
              </a:rPr>
              <a:t>Identifies implications of all constituents rolls in this work</a:t>
            </a:r>
            <a:endParaRPr sz="1200">
              <a:solidFill>
                <a:schemeClr val="dk1"/>
              </a:solidFill>
              <a:latin typeface="Calibri"/>
              <a:ea typeface="Calibri"/>
              <a:cs typeface="Calibri"/>
              <a:sym typeface="Calibri"/>
            </a:endParaRPr>
          </a:p>
          <a:p>
            <a:pPr marL="0" lvl="0" indent="0" algn="l" rtl="0">
              <a:spcBef>
                <a:spcPts val="0"/>
              </a:spcBef>
              <a:spcAft>
                <a:spcPts val="0"/>
              </a:spcAft>
              <a:buNone/>
            </a:pPr>
            <a:r>
              <a:rPr lang="en" sz="1200">
                <a:solidFill>
                  <a:schemeClr val="dk1"/>
                </a:solidFill>
                <a:latin typeface="Calibri"/>
                <a:ea typeface="Calibri"/>
                <a:cs typeface="Calibri"/>
                <a:sym typeface="Calibri"/>
              </a:rPr>
              <a:t>Handout 4 Challenges Paper copies - spend some time on each of these challenges and the questions to consider - think about where you are in this work whether personally or with other districts, what questions might help you with supporting these challenges </a:t>
            </a: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6"/>
        <p:cNvGrpSpPr/>
        <p:nvPr/>
      </p:nvGrpSpPr>
      <p:grpSpPr>
        <a:xfrm>
          <a:off x="0" y="0"/>
          <a:ext cx="0" cy="0"/>
          <a:chOff x="0" y="0"/>
          <a:chExt cx="0" cy="0"/>
        </a:xfrm>
      </p:grpSpPr>
      <p:sp>
        <p:nvSpPr>
          <p:cNvPr id="587" name="Google Shape;587;gc81eb94a25_2_55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8" name="Google Shape;588;gc81eb94a25_2_5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chemeClr val="dk1"/>
                </a:solidFill>
                <a:latin typeface="Calibri"/>
                <a:ea typeface="Calibri"/>
                <a:cs typeface="Calibri"/>
                <a:sym typeface="Calibri"/>
              </a:rPr>
              <a:t>David -  2 minutes</a:t>
            </a:r>
            <a:endParaRPr sz="1200">
              <a:solidFill>
                <a:schemeClr val="dk1"/>
              </a:solidFill>
              <a:latin typeface="Calibri"/>
              <a:ea typeface="Calibri"/>
              <a:cs typeface="Calibri"/>
              <a:sym typeface="Calibri"/>
            </a:endParaRPr>
          </a:p>
          <a:p>
            <a:pPr marL="0" lvl="0" indent="0" algn="l" rtl="0">
              <a:spcBef>
                <a:spcPts val="0"/>
              </a:spcBef>
              <a:spcAft>
                <a:spcPts val="0"/>
              </a:spcAft>
              <a:buNone/>
            </a:pPr>
            <a:r>
              <a:rPr lang="en" sz="1200">
                <a:solidFill>
                  <a:schemeClr val="dk1"/>
                </a:solidFill>
                <a:latin typeface="Calibri"/>
                <a:ea typeface="Calibri"/>
                <a:cs typeface="Calibri"/>
                <a:sym typeface="Calibri"/>
              </a:rPr>
              <a:t>The Rennie Center undertook a scan of all 50 states to understand the extent which SEL is integrated into policy.  As a result of their study with each state and focus districts, they identified 4 challenges when it comes to implementing SEL.  These challenges can be used as a </a:t>
            </a:r>
            <a:endParaRPr sz="1200">
              <a:solidFill>
                <a:schemeClr val="dk1"/>
              </a:solidFill>
              <a:latin typeface="Calibri"/>
              <a:ea typeface="Calibri"/>
              <a:cs typeface="Calibri"/>
              <a:sym typeface="Calibri"/>
            </a:endParaRPr>
          </a:p>
          <a:p>
            <a:pPr marL="0" lvl="0" indent="0" algn="l" rtl="0">
              <a:spcBef>
                <a:spcPts val="0"/>
              </a:spcBef>
              <a:spcAft>
                <a:spcPts val="0"/>
              </a:spcAft>
              <a:buNone/>
            </a:pPr>
            <a:r>
              <a:rPr lang="en" sz="1200">
                <a:solidFill>
                  <a:schemeClr val="dk1"/>
                </a:solidFill>
                <a:latin typeface="Calibri"/>
                <a:ea typeface="Calibri"/>
                <a:cs typeface="Calibri"/>
                <a:sym typeface="Calibri"/>
              </a:rPr>
              <a:t>Blueprint for Leaders </a:t>
            </a:r>
            <a:endParaRPr sz="1200">
              <a:solidFill>
                <a:schemeClr val="dk1"/>
              </a:solidFill>
              <a:latin typeface="Calibri"/>
              <a:ea typeface="Calibri"/>
              <a:cs typeface="Calibri"/>
              <a:sym typeface="Calibri"/>
            </a:endParaRPr>
          </a:p>
          <a:p>
            <a:pPr marL="285750" lvl="0" indent="-285750" algn="l" rtl="0">
              <a:spcBef>
                <a:spcPts val="0"/>
              </a:spcBef>
              <a:spcAft>
                <a:spcPts val="0"/>
              </a:spcAft>
              <a:buClr>
                <a:schemeClr val="dk1"/>
              </a:buClr>
              <a:buSzPts val="1200"/>
              <a:buChar char="•"/>
            </a:pPr>
            <a:r>
              <a:rPr lang="en" sz="1200">
                <a:solidFill>
                  <a:schemeClr val="dk1"/>
                </a:solidFill>
                <a:latin typeface="Calibri"/>
                <a:ea typeface="Calibri"/>
                <a:cs typeface="Calibri"/>
                <a:sym typeface="Calibri"/>
              </a:rPr>
              <a:t>Entry point into leading this work</a:t>
            </a:r>
            <a:endParaRPr sz="1200">
              <a:solidFill>
                <a:schemeClr val="dk1"/>
              </a:solidFill>
              <a:latin typeface="Calibri"/>
              <a:ea typeface="Calibri"/>
              <a:cs typeface="Calibri"/>
              <a:sym typeface="Calibri"/>
            </a:endParaRPr>
          </a:p>
          <a:p>
            <a:pPr marL="285750" lvl="0" indent="-285750" algn="l" rtl="0">
              <a:spcBef>
                <a:spcPts val="0"/>
              </a:spcBef>
              <a:spcAft>
                <a:spcPts val="0"/>
              </a:spcAft>
              <a:buClr>
                <a:schemeClr val="dk1"/>
              </a:buClr>
              <a:buSzPts val="1200"/>
              <a:buChar char="•"/>
            </a:pPr>
            <a:r>
              <a:rPr lang="en" sz="1200">
                <a:solidFill>
                  <a:schemeClr val="dk1"/>
                </a:solidFill>
                <a:latin typeface="Calibri"/>
                <a:ea typeface="Calibri"/>
                <a:cs typeface="Calibri"/>
                <a:sym typeface="Calibri"/>
              </a:rPr>
              <a:t>Assessing Current State of SEL </a:t>
            </a:r>
            <a:endParaRPr sz="1200">
              <a:solidFill>
                <a:schemeClr val="dk1"/>
              </a:solidFill>
              <a:latin typeface="Calibri"/>
              <a:ea typeface="Calibri"/>
              <a:cs typeface="Calibri"/>
              <a:sym typeface="Calibri"/>
            </a:endParaRPr>
          </a:p>
          <a:p>
            <a:pPr marL="285750" lvl="0" indent="-285750" algn="l" rtl="0">
              <a:spcBef>
                <a:spcPts val="0"/>
              </a:spcBef>
              <a:spcAft>
                <a:spcPts val="0"/>
              </a:spcAft>
              <a:buClr>
                <a:schemeClr val="dk1"/>
              </a:buClr>
              <a:buSzPts val="1200"/>
              <a:buChar char="•"/>
            </a:pPr>
            <a:r>
              <a:rPr lang="en" sz="1200">
                <a:solidFill>
                  <a:schemeClr val="dk1"/>
                </a:solidFill>
                <a:latin typeface="Calibri"/>
                <a:ea typeface="Calibri"/>
                <a:cs typeface="Calibri"/>
                <a:sym typeface="Calibri"/>
              </a:rPr>
              <a:t>Identifies implications of all constituents rolls in this work</a:t>
            </a:r>
            <a:endParaRPr sz="1200">
              <a:solidFill>
                <a:schemeClr val="dk1"/>
              </a:solidFill>
              <a:latin typeface="Calibri"/>
              <a:ea typeface="Calibri"/>
              <a:cs typeface="Calibri"/>
              <a:sym typeface="Calibri"/>
            </a:endParaRPr>
          </a:p>
          <a:p>
            <a:pPr marL="0" lvl="0" indent="0" algn="l" rtl="0">
              <a:spcBef>
                <a:spcPts val="0"/>
              </a:spcBef>
              <a:spcAft>
                <a:spcPts val="0"/>
              </a:spcAft>
              <a:buNone/>
            </a:pPr>
            <a:r>
              <a:rPr lang="en" sz="1200">
                <a:solidFill>
                  <a:schemeClr val="dk1"/>
                </a:solidFill>
                <a:latin typeface="Calibri"/>
                <a:ea typeface="Calibri"/>
                <a:cs typeface="Calibri"/>
                <a:sym typeface="Calibri"/>
              </a:rPr>
              <a:t>Handout 4 Challenges Paper copies - spend some time on each of these challenges and the questions to consider - think about where you are in this work whether personally or with other districts, what questions might help you with supporting these challenges </a:t>
            </a: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5"/>
        <p:cNvGrpSpPr/>
        <p:nvPr/>
      </p:nvGrpSpPr>
      <p:grpSpPr>
        <a:xfrm>
          <a:off x="0" y="0"/>
          <a:ext cx="0" cy="0"/>
          <a:chOff x="0" y="0"/>
          <a:chExt cx="0" cy="0"/>
        </a:xfrm>
      </p:grpSpPr>
      <p:sp>
        <p:nvSpPr>
          <p:cNvPr id="596" name="Google Shape;596;gc81eb94a25_2_56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7" name="Google Shape;597;gc81eb94a25_2_5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chemeClr val="dk1"/>
                </a:solidFill>
                <a:latin typeface="Calibri"/>
                <a:ea typeface="Calibri"/>
                <a:cs typeface="Calibri"/>
                <a:sym typeface="Calibri"/>
              </a:rPr>
              <a:t>David -  2 minutes</a:t>
            </a:r>
            <a:endParaRPr sz="1200">
              <a:solidFill>
                <a:schemeClr val="dk1"/>
              </a:solidFill>
              <a:latin typeface="Calibri"/>
              <a:ea typeface="Calibri"/>
              <a:cs typeface="Calibri"/>
              <a:sym typeface="Calibri"/>
            </a:endParaRPr>
          </a:p>
          <a:p>
            <a:pPr marL="0" lvl="0" indent="0" algn="l" rtl="0">
              <a:spcBef>
                <a:spcPts val="0"/>
              </a:spcBef>
              <a:spcAft>
                <a:spcPts val="0"/>
              </a:spcAft>
              <a:buNone/>
            </a:pPr>
            <a:r>
              <a:rPr lang="en" sz="1200">
                <a:solidFill>
                  <a:schemeClr val="dk1"/>
                </a:solidFill>
                <a:latin typeface="Calibri"/>
                <a:ea typeface="Calibri"/>
                <a:cs typeface="Calibri"/>
                <a:sym typeface="Calibri"/>
              </a:rPr>
              <a:t>The Rennie Center undertook a scan of all 50 states to understand the extent which SEL is integrated into policy.  As a result of their study with each state and focus districts, they identified 4 challenges when it comes to implementing SEL.  These challenges can be used as a </a:t>
            </a:r>
            <a:endParaRPr sz="1200">
              <a:solidFill>
                <a:schemeClr val="dk1"/>
              </a:solidFill>
              <a:latin typeface="Calibri"/>
              <a:ea typeface="Calibri"/>
              <a:cs typeface="Calibri"/>
              <a:sym typeface="Calibri"/>
            </a:endParaRPr>
          </a:p>
          <a:p>
            <a:pPr marL="0" lvl="0" indent="0" algn="l" rtl="0">
              <a:spcBef>
                <a:spcPts val="0"/>
              </a:spcBef>
              <a:spcAft>
                <a:spcPts val="0"/>
              </a:spcAft>
              <a:buNone/>
            </a:pPr>
            <a:r>
              <a:rPr lang="en" sz="1200">
                <a:solidFill>
                  <a:schemeClr val="dk1"/>
                </a:solidFill>
                <a:latin typeface="Calibri"/>
                <a:ea typeface="Calibri"/>
                <a:cs typeface="Calibri"/>
                <a:sym typeface="Calibri"/>
              </a:rPr>
              <a:t>Blueprint for Leaders </a:t>
            </a:r>
            <a:endParaRPr sz="1200">
              <a:solidFill>
                <a:schemeClr val="dk1"/>
              </a:solidFill>
              <a:latin typeface="Calibri"/>
              <a:ea typeface="Calibri"/>
              <a:cs typeface="Calibri"/>
              <a:sym typeface="Calibri"/>
            </a:endParaRPr>
          </a:p>
          <a:p>
            <a:pPr marL="285750" lvl="0" indent="-285750" algn="l" rtl="0">
              <a:spcBef>
                <a:spcPts val="0"/>
              </a:spcBef>
              <a:spcAft>
                <a:spcPts val="0"/>
              </a:spcAft>
              <a:buClr>
                <a:schemeClr val="dk1"/>
              </a:buClr>
              <a:buSzPts val="1200"/>
              <a:buChar char="•"/>
            </a:pPr>
            <a:r>
              <a:rPr lang="en" sz="1200">
                <a:solidFill>
                  <a:schemeClr val="dk1"/>
                </a:solidFill>
                <a:latin typeface="Calibri"/>
                <a:ea typeface="Calibri"/>
                <a:cs typeface="Calibri"/>
                <a:sym typeface="Calibri"/>
              </a:rPr>
              <a:t>Entry point into leading this work</a:t>
            </a:r>
            <a:endParaRPr sz="1200">
              <a:solidFill>
                <a:schemeClr val="dk1"/>
              </a:solidFill>
              <a:latin typeface="Calibri"/>
              <a:ea typeface="Calibri"/>
              <a:cs typeface="Calibri"/>
              <a:sym typeface="Calibri"/>
            </a:endParaRPr>
          </a:p>
          <a:p>
            <a:pPr marL="285750" lvl="0" indent="-285750" algn="l" rtl="0">
              <a:spcBef>
                <a:spcPts val="0"/>
              </a:spcBef>
              <a:spcAft>
                <a:spcPts val="0"/>
              </a:spcAft>
              <a:buClr>
                <a:schemeClr val="dk1"/>
              </a:buClr>
              <a:buSzPts val="1200"/>
              <a:buChar char="•"/>
            </a:pPr>
            <a:r>
              <a:rPr lang="en" sz="1200">
                <a:solidFill>
                  <a:schemeClr val="dk1"/>
                </a:solidFill>
                <a:latin typeface="Calibri"/>
                <a:ea typeface="Calibri"/>
                <a:cs typeface="Calibri"/>
                <a:sym typeface="Calibri"/>
              </a:rPr>
              <a:t>Assessing Current State of SEL </a:t>
            </a:r>
            <a:endParaRPr sz="1200">
              <a:solidFill>
                <a:schemeClr val="dk1"/>
              </a:solidFill>
              <a:latin typeface="Calibri"/>
              <a:ea typeface="Calibri"/>
              <a:cs typeface="Calibri"/>
              <a:sym typeface="Calibri"/>
            </a:endParaRPr>
          </a:p>
          <a:p>
            <a:pPr marL="285750" lvl="0" indent="-285750" algn="l" rtl="0">
              <a:spcBef>
                <a:spcPts val="0"/>
              </a:spcBef>
              <a:spcAft>
                <a:spcPts val="0"/>
              </a:spcAft>
              <a:buClr>
                <a:schemeClr val="dk1"/>
              </a:buClr>
              <a:buSzPts val="1200"/>
              <a:buChar char="•"/>
            </a:pPr>
            <a:r>
              <a:rPr lang="en" sz="1200">
                <a:solidFill>
                  <a:schemeClr val="dk1"/>
                </a:solidFill>
                <a:latin typeface="Calibri"/>
                <a:ea typeface="Calibri"/>
                <a:cs typeface="Calibri"/>
                <a:sym typeface="Calibri"/>
              </a:rPr>
              <a:t>Identifies implications of all constituents rolls in this work</a:t>
            </a:r>
            <a:endParaRPr sz="1200">
              <a:solidFill>
                <a:schemeClr val="dk1"/>
              </a:solidFill>
              <a:latin typeface="Calibri"/>
              <a:ea typeface="Calibri"/>
              <a:cs typeface="Calibri"/>
              <a:sym typeface="Calibri"/>
            </a:endParaRPr>
          </a:p>
          <a:p>
            <a:pPr marL="0" lvl="0" indent="0" algn="l" rtl="0">
              <a:spcBef>
                <a:spcPts val="0"/>
              </a:spcBef>
              <a:spcAft>
                <a:spcPts val="0"/>
              </a:spcAft>
              <a:buNone/>
            </a:pPr>
            <a:r>
              <a:rPr lang="en" sz="1200">
                <a:solidFill>
                  <a:schemeClr val="dk1"/>
                </a:solidFill>
                <a:latin typeface="Calibri"/>
                <a:ea typeface="Calibri"/>
                <a:cs typeface="Calibri"/>
                <a:sym typeface="Calibri"/>
              </a:rPr>
              <a:t>Handout 4 Challenges Paper copies - spend some time on each of these challenges and the questions to consider - think about where you are in this work whether personally or with other districts, what questions might help you with supporting these challenges </a:t>
            </a: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3"/>
        <p:cNvGrpSpPr/>
        <p:nvPr/>
      </p:nvGrpSpPr>
      <p:grpSpPr>
        <a:xfrm>
          <a:off x="0" y="0"/>
          <a:ext cx="0" cy="0"/>
          <a:chOff x="0" y="0"/>
          <a:chExt cx="0" cy="0"/>
        </a:xfrm>
      </p:grpSpPr>
      <p:sp>
        <p:nvSpPr>
          <p:cNvPr id="604" name="Google Shape;604;gc81eb94a25_2_57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5" name="Google Shape;605;gc81eb94a25_2_5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chemeClr val="dk1"/>
                </a:solidFill>
                <a:latin typeface="Calibri"/>
                <a:ea typeface="Calibri"/>
                <a:cs typeface="Calibri"/>
                <a:sym typeface="Calibri"/>
              </a:rPr>
              <a:t>David -  2 minutes</a:t>
            </a:r>
            <a:endParaRPr sz="1200">
              <a:solidFill>
                <a:schemeClr val="dk1"/>
              </a:solidFill>
              <a:latin typeface="Calibri"/>
              <a:ea typeface="Calibri"/>
              <a:cs typeface="Calibri"/>
              <a:sym typeface="Calibri"/>
            </a:endParaRPr>
          </a:p>
          <a:p>
            <a:pPr marL="0" lvl="0" indent="0" algn="l" rtl="0">
              <a:spcBef>
                <a:spcPts val="0"/>
              </a:spcBef>
              <a:spcAft>
                <a:spcPts val="0"/>
              </a:spcAft>
              <a:buNone/>
            </a:pPr>
            <a:r>
              <a:rPr lang="en" sz="1200">
                <a:solidFill>
                  <a:schemeClr val="dk1"/>
                </a:solidFill>
                <a:latin typeface="Calibri"/>
                <a:ea typeface="Calibri"/>
                <a:cs typeface="Calibri"/>
                <a:sym typeface="Calibri"/>
              </a:rPr>
              <a:t>The Rennie Center undertook a scan of all 50 states to understand the extent which SEL is integrated into policy.  As a result of their study with each state and focus districts, they identified 4 challenges when it comes to implementing SEL.  These challenges can be used as a </a:t>
            </a:r>
            <a:endParaRPr sz="1200">
              <a:solidFill>
                <a:schemeClr val="dk1"/>
              </a:solidFill>
              <a:latin typeface="Calibri"/>
              <a:ea typeface="Calibri"/>
              <a:cs typeface="Calibri"/>
              <a:sym typeface="Calibri"/>
            </a:endParaRPr>
          </a:p>
          <a:p>
            <a:pPr marL="0" lvl="0" indent="0" algn="l" rtl="0">
              <a:spcBef>
                <a:spcPts val="0"/>
              </a:spcBef>
              <a:spcAft>
                <a:spcPts val="0"/>
              </a:spcAft>
              <a:buNone/>
            </a:pPr>
            <a:r>
              <a:rPr lang="en" sz="1200">
                <a:solidFill>
                  <a:schemeClr val="dk1"/>
                </a:solidFill>
                <a:latin typeface="Calibri"/>
                <a:ea typeface="Calibri"/>
                <a:cs typeface="Calibri"/>
                <a:sym typeface="Calibri"/>
              </a:rPr>
              <a:t>Blueprint for Leaders </a:t>
            </a:r>
            <a:endParaRPr sz="1200">
              <a:solidFill>
                <a:schemeClr val="dk1"/>
              </a:solidFill>
              <a:latin typeface="Calibri"/>
              <a:ea typeface="Calibri"/>
              <a:cs typeface="Calibri"/>
              <a:sym typeface="Calibri"/>
            </a:endParaRPr>
          </a:p>
          <a:p>
            <a:pPr marL="285750" lvl="0" indent="-285750" algn="l" rtl="0">
              <a:spcBef>
                <a:spcPts val="0"/>
              </a:spcBef>
              <a:spcAft>
                <a:spcPts val="0"/>
              </a:spcAft>
              <a:buClr>
                <a:schemeClr val="dk1"/>
              </a:buClr>
              <a:buSzPts val="1200"/>
              <a:buChar char="•"/>
            </a:pPr>
            <a:r>
              <a:rPr lang="en" sz="1200">
                <a:solidFill>
                  <a:schemeClr val="dk1"/>
                </a:solidFill>
                <a:latin typeface="Calibri"/>
                <a:ea typeface="Calibri"/>
                <a:cs typeface="Calibri"/>
                <a:sym typeface="Calibri"/>
              </a:rPr>
              <a:t>Entry point into leading this work</a:t>
            </a:r>
            <a:endParaRPr sz="1200">
              <a:solidFill>
                <a:schemeClr val="dk1"/>
              </a:solidFill>
              <a:latin typeface="Calibri"/>
              <a:ea typeface="Calibri"/>
              <a:cs typeface="Calibri"/>
              <a:sym typeface="Calibri"/>
            </a:endParaRPr>
          </a:p>
          <a:p>
            <a:pPr marL="285750" lvl="0" indent="-285750" algn="l" rtl="0">
              <a:spcBef>
                <a:spcPts val="0"/>
              </a:spcBef>
              <a:spcAft>
                <a:spcPts val="0"/>
              </a:spcAft>
              <a:buClr>
                <a:schemeClr val="dk1"/>
              </a:buClr>
              <a:buSzPts val="1200"/>
              <a:buChar char="•"/>
            </a:pPr>
            <a:r>
              <a:rPr lang="en" sz="1200">
                <a:solidFill>
                  <a:schemeClr val="dk1"/>
                </a:solidFill>
                <a:latin typeface="Calibri"/>
                <a:ea typeface="Calibri"/>
                <a:cs typeface="Calibri"/>
                <a:sym typeface="Calibri"/>
              </a:rPr>
              <a:t>Assessing Current State of SEL </a:t>
            </a:r>
            <a:endParaRPr sz="1200">
              <a:solidFill>
                <a:schemeClr val="dk1"/>
              </a:solidFill>
              <a:latin typeface="Calibri"/>
              <a:ea typeface="Calibri"/>
              <a:cs typeface="Calibri"/>
              <a:sym typeface="Calibri"/>
            </a:endParaRPr>
          </a:p>
          <a:p>
            <a:pPr marL="285750" lvl="0" indent="-285750" algn="l" rtl="0">
              <a:spcBef>
                <a:spcPts val="0"/>
              </a:spcBef>
              <a:spcAft>
                <a:spcPts val="0"/>
              </a:spcAft>
              <a:buClr>
                <a:schemeClr val="dk1"/>
              </a:buClr>
              <a:buSzPts val="1200"/>
              <a:buChar char="•"/>
            </a:pPr>
            <a:r>
              <a:rPr lang="en" sz="1200">
                <a:solidFill>
                  <a:schemeClr val="dk1"/>
                </a:solidFill>
                <a:latin typeface="Calibri"/>
                <a:ea typeface="Calibri"/>
                <a:cs typeface="Calibri"/>
                <a:sym typeface="Calibri"/>
              </a:rPr>
              <a:t>Identifies implications of all constituents rolls in this work</a:t>
            </a:r>
            <a:endParaRPr sz="1200">
              <a:solidFill>
                <a:schemeClr val="dk1"/>
              </a:solidFill>
              <a:latin typeface="Calibri"/>
              <a:ea typeface="Calibri"/>
              <a:cs typeface="Calibri"/>
              <a:sym typeface="Calibri"/>
            </a:endParaRPr>
          </a:p>
          <a:p>
            <a:pPr marL="0" lvl="0" indent="0" algn="l" rtl="0">
              <a:spcBef>
                <a:spcPts val="0"/>
              </a:spcBef>
              <a:spcAft>
                <a:spcPts val="0"/>
              </a:spcAft>
              <a:buNone/>
            </a:pPr>
            <a:r>
              <a:rPr lang="en" sz="1200">
                <a:solidFill>
                  <a:schemeClr val="dk1"/>
                </a:solidFill>
                <a:latin typeface="Calibri"/>
                <a:ea typeface="Calibri"/>
                <a:cs typeface="Calibri"/>
                <a:sym typeface="Calibri"/>
              </a:rPr>
              <a:t>Handout 4 Challenges Paper copies - spend some time on each of these challenges and the questions to consider - think about where you are in this work whether personally or with other districts, what questions might help you with supporting these challenges </a:t>
            </a: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gc691e86f7c_0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 name="Google Shape;123;gc691e86f7c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Steph</a:t>
            </a:r>
            <a:endParaRPr/>
          </a:p>
          <a:p>
            <a:pPr marL="0" lvl="0" indent="0" algn="l" rtl="0">
              <a:spcBef>
                <a:spcPts val="0"/>
              </a:spcBef>
              <a:spcAft>
                <a:spcPts val="0"/>
              </a:spcAft>
              <a:buNone/>
            </a:pP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1"/>
        <p:cNvGrpSpPr/>
        <p:nvPr/>
      </p:nvGrpSpPr>
      <p:grpSpPr>
        <a:xfrm>
          <a:off x="0" y="0"/>
          <a:ext cx="0" cy="0"/>
          <a:chOff x="0" y="0"/>
          <a:chExt cx="0" cy="0"/>
        </a:xfrm>
      </p:grpSpPr>
      <p:sp>
        <p:nvSpPr>
          <p:cNvPr id="612" name="Google Shape;612;gc81eb94a25_2_58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3" name="Google Shape;613;gc81eb94a25_2_5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chemeClr val="dk1"/>
                </a:solidFill>
                <a:latin typeface="Calibri"/>
                <a:ea typeface="Calibri"/>
                <a:cs typeface="Calibri"/>
                <a:sym typeface="Calibri"/>
              </a:rPr>
              <a:t>David -  2 minutes</a:t>
            </a:r>
            <a:endParaRPr sz="1200">
              <a:solidFill>
                <a:schemeClr val="dk1"/>
              </a:solidFill>
              <a:latin typeface="Calibri"/>
              <a:ea typeface="Calibri"/>
              <a:cs typeface="Calibri"/>
              <a:sym typeface="Calibri"/>
            </a:endParaRPr>
          </a:p>
          <a:p>
            <a:pPr marL="0" lvl="0" indent="0" algn="l" rtl="0">
              <a:spcBef>
                <a:spcPts val="0"/>
              </a:spcBef>
              <a:spcAft>
                <a:spcPts val="0"/>
              </a:spcAft>
              <a:buNone/>
            </a:pPr>
            <a:r>
              <a:rPr lang="en" sz="1200">
                <a:solidFill>
                  <a:schemeClr val="dk1"/>
                </a:solidFill>
                <a:latin typeface="Calibri"/>
                <a:ea typeface="Calibri"/>
                <a:cs typeface="Calibri"/>
                <a:sym typeface="Calibri"/>
              </a:rPr>
              <a:t>The Rennie Center undertook a scan of all 50 states to understand the extent which SEL is integrated into policy.  As a result of their study with each state and focus districts, they identified 4 challenges when it comes to implementing SEL.  These challenges can be used as a </a:t>
            </a:r>
            <a:endParaRPr sz="1200">
              <a:solidFill>
                <a:schemeClr val="dk1"/>
              </a:solidFill>
              <a:latin typeface="Calibri"/>
              <a:ea typeface="Calibri"/>
              <a:cs typeface="Calibri"/>
              <a:sym typeface="Calibri"/>
            </a:endParaRPr>
          </a:p>
          <a:p>
            <a:pPr marL="0" lvl="0" indent="0" algn="l" rtl="0">
              <a:spcBef>
                <a:spcPts val="0"/>
              </a:spcBef>
              <a:spcAft>
                <a:spcPts val="0"/>
              </a:spcAft>
              <a:buNone/>
            </a:pPr>
            <a:r>
              <a:rPr lang="en" sz="1200">
                <a:solidFill>
                  <a:schemeClr val="dk1"/>
                </a:solidFill>
                <a:latin typeface="Calibri"/>
                <a:ea typeface="Calibri"/>
                <a:cs typeface="Calibri"/>
                <a:sym typeface="Calibri"/>
              </a:rPr>
              <a:t>Blueprint for Leaders </a:t>
            </a:r>
            <a:endParaRPr sz="1200">
              <a:solidFill>
                <a:schemeClr val="dk1"/>
              </a:solidFill>
              <a:latin typeface="Calibri"/>
              <a:ea typeface="Calibri"/>
              <a:cs typeface="Calibri"/>
              <a:sym typeface="Calibri"/>
            </a:endParaRPr>
          </a:p>
          <a:p>
            <a:pPr marL="285750" lvl="0" indent="-285750" algn="l" rtl="0">
              <a:spcBef>
                <a:spcPts val="0"/>
              </a:spcBef>
              <a:spcAft>
                <a:spcPts val="0"/>
              </a:spcAft>
              <a:buClr>
                <a:schemeClr val="dk1"/>
              </a:buClr>
              <a:buSzPts val="1200"/>
              <a:buChar char="•"/>
            </a:pPr>
            <a:r>
              <a:rPr lang="en" sz="1200">
                <a:solidFill>
                  <a:schemeClr val="dk1"/>
                </a:solidFill>
                <a:latin typeface="Calibri"/>
                <a:ea typeface="Calibri"/>
                <a:cs typeface="Calibri"/>
                <a:sym typeface="Calibri"/>
              </a:rPr>
              <a:t>Entry point into leading this work</a:t>
            </a:r>
            <a:endParaRPr sz="1200">
              <a:solidFill>
                <a:schemeClr val="dk1"/>
              </a:solidFill>
              <a:latin typeface="Calibri"/>
              <a:ea typeface="Calibri"/>
              <a:cs typeface="Calibri"/>
              <a:sym typeface="Calibri"/>
            </a:endParaRPr>
          </a:p>
          <a:p>
            <a:pPr marL="285750" lvl="0" indent="-285750" algn="l" rtl="0">
              <a:spcBef>
                <a:spcPts val="0"/>
              </a:spcBef>
              <a:spcAft>
                <a:spcPts val="0"/>
              </a:spcAft>
              <a:buClr>
                <a:schemeClr val="dk1"/>
              </a:buClr>
              <a:buSzPts val="1200"/>
              <a:buChar char="•"/>
            </a:pPr>
            <a:r>
              <a:rPr lang="en" sz="1200">
                <a:solidFill>
                  <a:schemeClr val="dk1"/>
                </a:solidFill>
                <a:latin typeface="Calibri"/>
                <a:ea typeface="Calibri"/>
                <a:cs typeface="Calibri"/>
                <a:sym typeface="Calibri"/>
              </a:rPr>
              <a:t>Assessing Current State of SEL </a:t>
            </a:r>
            <a:endParaRPr sz="1200">
              <a:solidFill>
                <a:schemeClr val="dk1"/>
              </a:solidFill>
              <a:latin typeface="Calibri"/>
              <a:ea typeface="Calibri"/>
              <a:cs typeface="Calibri"/>
              <a:sym typeface="Calibri"/>
            </a:endParaRPr>
          </a:p>
          <a:p>
            <a:pPr marL="285750" lvl="0" indent="-285750" algn="l" rtl="0">
              <a:spcBef>
                <a:spcPts val="0"/>
              </a:spcBef>
              <a:spcAft>
                <a:spcPts val="0"/>
              </a:spcAft>
              <a:buClr>
                <a:schemeClr val="dk1"/>
              </a:buClr>
              <a:buSzPts val="1200"/>
              <a:buChar char="•"/>
            </a:pPr>
            <a:r>
              <a:rPr lang="en" sz="1200">
                <a:solidFill>
                  <a:schemeClr val="dk1"/>
                </a:solidFill>
                <a:latin typeface="Calibri"/>
                <a:ea typeface="Calibri"/>
                <a:cs typeface="Calibri"/>
                <a:sym typeface="Calibri"/>
              </a:rPr>
              <a:t>Identifies implications of all constituents rolls in this work</a:t>
            </a:r>
            <a:endParaRPr sz="1200">
              <a:solidFill>
                <a:schemeClr val="dk1"/>
              </a:solidFill>
              <a:latin typeface="Calibri"/>
              <a:ea typeface="Calibri"/>
              <a:cs typeface="Calibri"/>
              <a:sym typeface="Calibri"/>
            </a:endParaRPr>
          </a:p>
          <a:p>
            <a:pPr marL="0" lvl="0" indent="0" algn="l" rtl="0">
              <a:spcBef>
                <a:spcPts val="0"/>
              </a:spcBef>
              <a:spcAft>
                <a:spcPts val="0"/>
              </a:spcAft>
              <a:buNone/>
            </a:pPr>
            <a:r>
              <a:rPr lang="en" sz="1200">
                <a:solidFill>
                  <a:schemeClr val="dk1"/>
                </a:solidFill>
                <a:latin typeface="Calibri"/>
                <a:ea typeface="Calibri"/>
                <a:cs typeface="Calibri"/>
                <a:sym typeface="Calibri"/>
              </a:rPr>
              <a:t>Handout 4 Challenges Paper copies - spend some time on each of these challenges and the questions to consider - think about where you are in this work whether personally or with other districts, what questions might help you with supporting these challenges </a:t>
            </a: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9"/>
        <p:cNvGrpSpPr/>
        <p:nvPr/>
      </p:nvGrpSpPr>
      <p:grpSpPr>
        <a:xfrm>
          <a:off x="0" y="0"/>
          <a:ext cx="0" cy="0"/>
          <a:chOff x="0" y="0"/>
          <a:chExt cx="0" cy="0"/>
        </a:xfrm>
      </p:grpSpPr>
      <p:sp>
        <p:nvSpPr>
          <p:cNvPr id="620" name="Google Shape;620;gc81eb94a25_2_59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1" name="Google Shape;621;gc81eb94a25_2_5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7"/>
        <p:cNvGrpSpPr/>
        <p:nvPr/>
      </p:nvGrpSpPr>
      <p:grpSpPr>
        <a:xfrm>
          <a:off x="0" y="0"/>
          <a:ext cx="0" cy="0"/>
          <a:chOff x="0" y="0"/>
          <a:chExt cx="0" cy="0"/>
        </a:xfrm>
      </p:grpSpPr>
      <p:sp>
        <p:nvSpPr>
          <p:cNvPr id="628" name="Google Shape;628;gc81eb94a25_2_60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9" name="Google Shape;629;gc81eb94a25_2_6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5"/>
        <p:cNvGrpSpPr/>
        <p:nvPr/>
      </p:nvGrpSpPr>
      <p:grpSpPr>
        <a:xfrm>
          <a:off x="0" y="0"/>
          <a:ext cx="0" cy="0"/>
          <a:chOff x="0" y="0"/>
          <a:chExt cx="0" cy="0"/>
        </a:xfrm>
      </p:grpSpPr>
      <p:sp>
        <p:nvSpPr>
          <p:cNvPr id="636" name="Google Shape;636;gc81eb94a25_2_6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7" name="Google Shape;637;gc81eb94a25_2_6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4"/>
        <p:cNvGrpSpPr/>
        <p:nvPr/>
      </p:nvGrpSpPr>
      <p:grpSpPr>
        <a:xfrm>
          <a:off x="0" y="0"/>
          <a:ext cx="0" cy="0"/>
          <a:chOff x="0" y="0"/>
          <a:chExt cx="0" cy="0"/>
        </a:xfrm>
      </p:grpSpPr>
      <p:sp>
        <p:nvSpPr>
          <p:cNvPr id="645" name="Google Shape;645;gc81eb94a25_2_6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6" name="Google Shape;646;gc81eb94a25_2_6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Font typeface="Arial"/>
              <a:buNone/>
            </a:pPr>
            <a:r>
              <a:rPr lang="en" sz="1200">
                <a:solidFill>
                  <a:schemeClr val="dk1"/>
                </a:solidFill>
                <a:latin typeface="Calibri"/>
                <a:ea typeface="Calibri"/>
                <a:cs typeface="Calibri"/>
                <a:sym typeface="Calibri"/>
              </a:rPr>
              <a:t>Steph – 1 minute</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r>
              <a:rPr lang="en" sz="1200">
                <a:solidFill>
                  <a:schemeClr val="dk1"/>
                </a:solidFill>
                <a:latin typeface="Calibri"/>
                <a:ea typeface="Calibri"/>
                <a:cs typeface="Calibri"/>
                <a:sym typeface="Calibri"/>
              </a:rPr>
              <a:t>Conversations around – policy driving practice approach – shared decision making starting at the K-5 level – Elementary Report Card, 9 work habits and turned into 8 SEL skills (teachers and leaders collaborative efforts) - SEL REPORT CARD – no cost efforts</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r>
              <a:rPr lang="en" sz="1200">
                <a:solidFill>
                  <a:schemeClr val="dk1"/>
                </a:solidFill>
                <a:latin typeface="Calibri"/>
                <a:ea typeface="Calibri"/>
                <a:cs typeface="Calibri"/>
                <a:sym typeface="Calibri"/>
              </a:rPr>
              <a:t>Strategic Plan – teacher leaders to help support the process – SEL teacher leaders – just specifically focused – culling out pieces to drive the work (utilized release time to help support the work) - EMPOWERING your People</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r>
              <a:rPr lang="en" sz="1200">
                <a:solidFill>
                  <a:schemeClr val="dk1"/>
                </a:solidFill>
                <a:latin typeface="Calibri"/>
                <a:ea typeface="Calibri"/>
                <a:cs typeface="Calibri"/>
                <a:sym typeface="Calibri"/>
              </a:rPr>
              <a:t>Children's Institute partnered – </a:t>
            </a:r>
            <a:r>
              <a:rPr lang="en" sz="1200" b="1">
                <a:solidFill>
                  <a:schemeClr val="dk1"/>
                </a:solidFill>
                <a:latin typeface="Calibri"/>
                <a:ea typeface="Calibri"/>
                <a:cs typeface="Calibri"/>
                <a:sym typeface="Calibri"/>
              </a:rPr>
              <a:t>needs assessment for the district </a:t>
            </a:r>
            <a:r>
              <a:rPr lang="en" sz="1200">
                <a:solidFill>
                  <a:schemeClr val="dk1"/>
                </a:solidFill>
                <a:latin typeface="Calibri"/>
                <a:ea typeface="Calibri"/>
                <a:cs typeface="Calibri"/>
                <a:sym typeface="Calibri"/>
              </a:rPr>
              <a:t>– survey and teacher voice (grant funds) - reground in the competencies</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r>
              <a:rPr lang="en" sz="1200">
                <a:solidFill>
                  <a:schemeClr val="dk1"/>
                </a:solidFill>
                <a:latin typeface="Calibri"/>
                <a:ea typeface="Calibri"/>
                <a:cs typeface="Calibri"/>
                <a:sym typeface="Calibri"/>
              </a:rPr>
              <a:t>4 Main Challenges to SEL System Wide</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r>
              <a:rPr lang="en" sz="1200">
                <a:solidFill>
                  <a:schemeClr val="dk1"/>
                </a:solidFill>
                <a:latin typeface="Calibri"/>
                <a:ea typeface="Calibri"/>
                <a:cs typeface="Calibri"/>
                <a:sym typeface="Calibri"/>
              </a:rPr>
              <a:t>Include a connection to COVID – 19 – reopening committee work (no cost)</a:t>
            </a: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2"/>
        <p:cNvGrpSpPr/>
        <p:nvPr/>
      </p:nvGrpSpPr>
      <p:grpSpPr>
        <a:xfrm>
          <a:off x="0" y="0"/>
          <a:ext cx="0" cy="0"/>
          <a:chOff x="0" y="0"/>
          <a:chExt cx="0" cy="0"/>
        </a:xfrm>
      </p:grpSpPr>
      <p:sp>
        <p:nvSpPr>
          <p:cNvPr id="653" name="Google Shape;653;gc81eb94a25_2_63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4" name="Google Shape;654;gc81eb94a25_2_6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Font typeface="Arial"/>
              <a:buNone/>
            </a:pPr>
            <a:r>
              <a:rPr lang="en" sz="1200">
                <a:solidFill>
                  <a:schemeClr val="dk1"/>
                </a:solidFill>
                <a:latin typeface="Calibri"/>
                <a:ea typeface="Calibri"/>
                <a:cs typeface="Calibri"/>
                <a:sym typeface="Calibri"/>
              </a:rPr>
              <a:t>Steph – 1 minute</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r>
              <a:rPr lang="en" sz="1200">
                <a:solidFill>
                  <a:schemeClr val="dk1"/>
                </a:solidFill>
                <a:latin typeface="Calibri"/>
                <a:ea typeface="Calibri"/>
                <a:cs typeface="Calibri"/>
                <a:sym typeface="Calibri"/>
              </a:rPr>
              <a:t>Conversations around – policy driving practice approach – shared decision making starting at the K-5 level – Elementary Report Card, 9 work habits and turned into 8 SEL skills (teachers and leaders collaborative efforts) - SEL REPORT CARD – no cost efforts</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r>
              <a:rPr lang="en" sz="1200">
                <a:solidFill>
                  <a:schemeClr val="dk1"/>
                </a:solidFill>
                <a:latin typeface="Calibri"/>
                <a:ea typeface="Calibri"/>
                <a:cs typeface="Calibri"/>
                <a:sym typeface="Calibri"/>
              </a:rPr>
              <a:t>Strategic Plan – teacher leaders to help support the process – SEL teacher leaders – just specifically focused – culling out pieces to drive the work (utilized release time to help support the work) - EMPOWERING your People</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r>
              <a:rPr lang="en" sz="1200">
                <a:solidFill>
                  <a:schemeClr val="dk1"/>
                </a:solidFill>
                <a:latin typeface="Calibri"/>
                <a:ea typeface="Calibri"/>
                <a:cs typeface="Calibri"/>
                <a:sym typeface="Calibri"/>
              </a:rPr>
              <a:t>Children's Institute partnered – </a:t>
            </a:r>
            <a:r>
              <a:rPr lang="en" sz="1200" b="1">
                <a:solidFill>
                  <a:schemeClr val="dk1"/>
                </a:solidFill>
                <a:latin typeface="Calibri"/>
                <a:ea typeface="Calibri"/>
                <a:cs typeface="Calibri"/>
                <a:sym typeface="Calibri"/>
              </a:rPr>
              <a:t>needs assessment for the district </a:t>
            </a:r>
            <a:r>
              <a:rPr lang="en" sz="1200">
                <a:solidFill>
                  <a:schemeClr val="dk1"/>
                </a:solidFill>
                <a:latin typeface="Calibri"/>
                <a:ea typeface="Calibri"/>
                <a:cs typeface="Calibri"/>
                <a:sym typeface="Calibri"/>
              </a:rPr>
              <a:t>– survey and teacher voice (grant funds) - reground in the competencies</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r>
              <a:rPr lang="en" sz="1200">
                <a:solidFill>
                  <a:schemeClr val="dk1"/>
                </a:solidFill>
                <a:latin typeface="Calibri"/>
                <a:ea typeface="Calibri"/>
                <a:cs typeface="Calibri"/>
                <a:sym typeface="Calibri"/>
              </a:rPr>
              <a:t>4 Main Challenges to SEL System Wide</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r>
              <a:rPr lang="en" sz="1200">
                <a:solidFill>
                  <a:schemeClr val="dk1"/>
                </a:solidFill>
                <a:latin typeface="Calibri"/>
                <a:ea typeface="Calibri"/>
                <a:cs typeface="Calibri"/>
                <a:sym typeface="Calibri"/>
              </a:rPr>
              <a:t>Include a connection to COVID – 19 – reopening committee work (no cost)</a:t>
            </a: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0"/>
        <p:cNvGrpSpPr/>
        <p:nvPr/>
      </p:nvGrpSpPr>
      <p:grpSpPr>
        <a:xfrm>
          <a:off x="0" y="0"/>
          <a:ext cx="0" cy="0"/>
          <a:chOff x="0" y="0"/>
          <a:chExt cx="0" cy="0"/>
        </a:xfrm>
      </p:grpSpPr>
      <p:sp>
        <p:nvSpPr>
          <p:cNvPr id="661" name="Google Shape;661;gc81eb94a25_2_65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2" name="Google Shape;662;gc81eb94a25_2_6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8"/>
        <p:cNvGrpSpPr/>
        <p:nvPr/>
      </p:nvGrpSpPr>
      <p:grpSpPr>
        <a:xfrm>
          <a:off x="0" y="0"/>
          <a:ext cx="0" cy="0"/>
          <a:chOff x="0" y="0"/>
          <a:chExt cx="0" cy="0"/>
        </a:xfrm>
      </p:grpSpPr>
      <p:sp>
        <p:nvSpPr>
          <p:cNvPr id="669" name="Google Shape;669;gc81eb94a25_2_66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0" name="Google Shape;670;gc81eb94a25_2_6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5"/>
        <p:cNvGrpSpPr/>
        <p:nvPr/>
      </p:nvGrpSpPr>
      <p:grpSpPr>
        <a:xfrm>
          <a:off x="0" y="0"/>
          <a:ext cx="0" cy="0"/>
          <a:chOff x="0" y="0"/>
          <a:chExt cx="0" cy="0"/>
        </a:xfrm>
      </p:grpSpPr>
      <p:sp>
        <p:nvSpPr>
          <p:cNvPr id="676" name="Google Shape;676;gc81eb94a25_2_66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7" name="Google Shape;677;gc81eb94a25_2_6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5"/>
        <p:cNvGrpSpPr/>
        <p:nvPr/>
      </p:nvGrpSpPr>
      <p:grpSpPr>
        <a:xfrm>
          <a:off x="0" y="0"/>
          <a:ext cx="0" cy="0"/>
          <a:chOff x="0" y="0"/>
          <a:chExt cx="0" cy="0"/>
        </a:xfrm>
      </p:grpSpPr>
      <p:sp>
        <p:nvSpPr>
          <p:cNvPr id="686" name="Google Shape;686;gc81eb94a25_2_68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7" name="Google Shape;687;gc81eb94a25_2_6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1" name="Google Shape;131;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2"/>
        <p:cNvGrpSpPr/>
        <p:nvPr/>
      </p:nvGrpSpPr>
      <p:grpSpPr>
        <a:xfrm>
          <a:off x="0" y="0"/>
          <a:ext cx="0" cy="0"/>
          <a:chOff x="0" y="0"/>
          <a:chExt cx="0" cy="0"/>
        </a:xfrm>
      </p:grpSpPr>
      <p:sp>
        <p:nvSpPr>
          <p:cNvPr id="703" name="Google Shape;703;gc81eb94a25_2_7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4" name="Google Shape;704;gc81eb94a25_2_7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Font typeface="Arial"/>
              <a:buNone/>
            </a:pPr>
            <a:r>
              <a:rPr lang="en" sz="1200">
                <a:solidFill>
                  <a:schemeClr val="dk1"/>
                </a:solidFill>
                <a:latin typeface="Calibri"/>
                <a:ea typeface="Calibri"/>
                <a:cs typeface="Calibri"/>
                <a:sym typeface="Calibri"/>
              </a:rPr>
              <a:t>Steph – 1 minute</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r>
              <a:rPr lang="en" sz="1200">
                <a:solidFill>
                  <a:schemeClr val="dk1"/>
                </a:solidFill>
                <a:latin typeface="Calibri"/>
                <a:ea typeface="Calibri"/>
                <a:cs typeface="Calibri"/>
                <a:sym typeface="Calibri"/>
              </a:rPr>
              <a:t>Conversations around – policy driving practice approach – shared decision making starting at the K-5 level – Elementary Report Card, 9 work habits and turned into 8 SEL skills (teachers and leaders collaborative efforts) - SEL REPORT CARD – no cost efforts</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r>
              <a:rPr lang="en" sz="1200">
                <a:solidFill>
                  <a:schemeClr val="dk1"/>
                </a:solidFill>
                <a:latin typeface="Calibri"/>
                <a:ea typeface="Calibri"/>
                <a:cs typeface="Calibri"/>
                <a:sym typeface="Calibri"/>
              </a:rPr>
              <a:t>Strategic Plan – teacher leaders to help support the process – SEL teacher leaders – just specifically focused – culling out pieces to drive the work (utilized release time to help support the work) - EMPOWERING your People</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r>
              <a:rPr lang="en" sz="1200">
                <a:solidFill>
                  <a:schemeClr val="dk1"/>
                </a:solidFill>
                <a:latin typeface="Calibri"/>
                <a:ea typeface="Calibri"/>
                <a:cs typeface="Calibri"/>
                <a:sym typeface="Calibri"/>
              </a:rPr>
              <a:t>Children's Institute partnered – </a:t>
            </a:r>
            <a:r>
              <a:rPr lang="en" sz="1200" b="1">
                <a:solidFill>
                  <a:schemeClr val="dk1"/>
                </a:solidFill>
                <a:latin typeface="Calibri"/>
                <a:ea typeface="Calibri"/>
                <a:cs typeface="Calibri"/>
                <a:sym typeface="Calibri"/>
              </a:rPr>
              <a:t>needs assessment for the district </a:t>
            </a:r>
            <a:r>
              <a:rPr lang="en" sz="1200">
                <a:solidFill>
                  <a:schemeClr val="dk1"/>
                </a:solidFill>
                <a:latin typeface="Calibri"/>
                <a:ea typeface="Calibri"/>
                <a:cs typeface="Calibri"/>
                <a:sym typeface="Calibri"/>
              </a:rPr>
              <a:t>– survey and teacher voice (grant funds) - reground in the competencies</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r>
              <a:rPr lang="en" sz="1200">
                <a:solidFill>
                  <a:schemeClr val="dk1"/>
                </a:solidFill>
                <a:latin typeface="Calibri"/>
                <a:ea typeface="Calibri"/>
                <a:cs typeface="Calibri"/>
                <a:sym typeface="Calibri"/>
              </a:rPr>
              <a:t>4 Main Challenges to SEL System Wide</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r>
              <a:rPr lang="en" sz="1200">
                <a:solidFill>
                  <a:schemeClr val="dk1"/>
                </a:solidFill>
                <a:latin typeface="Calibri"/>
                <a:ea typeface="Calibri"/>
                <a:cs typeface="Calibri"/>
                <a:sym typeface="Calibri"/>
              </a:rPr>
              <a:t>Include a connection to COVID – 19 – reopening committee work (no cost)</a:t>
            </a: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0"/>
        <p:cNvGrpSpPr/>
        <p:nvPr/>
      </p:nvGrpSpPr>
      <p:grpSpPr>
        <a:xfrm>
          <a:off x="0" y="0"/>
          <a:ext cx="0" cy="0"/>
          <a:chOff x="0" y="0"/>
          <a:chExt cx="0" cy="0"/>
        </a:xfrm>
      </p:grpSpPr>
      <p:sp>
        <p:nvSpPr>
          <p:cNvPr id="711" name="Google Shape;711;gc81eb94a25_2_7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2" name="Google Shape;712;gc81eb94a25_2_7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Font typeface="Arial"/>
              <a:buNone/>
            </a:pPr>
            <a:r>
              <a:rPr lang="en" sz="1200">
                <a:solidFill>
                  <a:schemeClr val="dk1"/>
                </a:solidFill>
                <a:latin typeface="Calibri"/>
                <a:ea typeface="Calibri"/>
                <a:cs typeface="Calibri"/>
                <a:sym typeface="Calibri"/>
              </a:rPr>
              <a:t>Steph – 1 minute</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r>
              <a:rPr lang="en" sz="1200">
                <a:solidFill>
                  <a:schemeClr val="dk1"/>
                </a:solidFill>
                <a:latin typeface="Calibri"/>
                <a:ea typeface="Calibri"/>
                <a:cs typeface="Calibri"/>
                <a:sym typeface="Calibri"/>
              </a:rPr>
              <a:t>Conversations around – policy driving practice approach – shared decision making starting at the K-5 level – Elementary Report Card, 9 work habits and turned into 8 SEL skills (teachers and leaders collaborative efforts) - SEL REPORT CARD – no cost efforts</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r>
              <a:rPr lang="en" sz="1200">
                <a:solidFill>
                  <a:schemeClr val="dk1"/>
                </a:solidFill>
                <a:latin typeface="Calibri"/>
                <a:ea typeface="Calibri"/>
                <a:cs typeface="Calibri"/>
                <a:sym typeface="Calibri"/>
              </a:rPr>
              <a:t>Strategic Plan – teacher leaders to help support the process – SEL teacher leaders – just specifically focused – culling out pieces to drive the work (utilized release time to help support the work) - EMPOWERING your People</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r>
              <a:rPr lang="en" sz="1200">
                <a:solidFill>
                  <a:schemeClr val="dk1"/>
                </a:solidFill>
                <a:latin typeface="Calibri"/>
                <a:ea typeface="Calibri"/>
                <a:cs typeface="Calibri"/>
                <a:sym typeface="Calibri"/>
              </a:rPr>
              <a:t>Children's Institute partnered – </a:t>
            </a:r>
            <a:r>
              <a:rPr lang="en" sz="1200" b="1">
                <a:solidFill>
                  <a:schemeClr val="dk1"/>
                </a:solidFill>
                <a:latin typeface="Calibri"/>
                <a:ea typeface="Calibri"/>
                <a:cs typeface="Calibri"/>
                <a:sym typeface="Calibri"/>
              </a:rPr>
              <a:t>needs assessment for the district </a:t>
            </a:r>
            <a:r>
              <a:rPr lang="en" sz="1200">
                <a:solidFill>
                  <a:schemeClr val="dk1"/>
                </a:solidFill>
                <a:latin typeface="Calibri"/>
                <a:ea typeface="Calibri"/>
                <a:cs typeface="Calibri"/>
                <a:sym typeface="Calibri"/>
              </a:rPr>
              <a:t>– survey and teacher voice (grant funds) - reground in the competencies</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r>
              <a:rPr lang="en" sz="1200">
                <a:solidFill>
                  <a:schemeClr val="dk1"/>
                </a:solidFill>
                <a:latin typeface="Calibri"/>
                <a:ea typeface="Calibri"/>
                <a:cs typeface="Calibri"/>
                <a:sym typeface="Calibri"/>
              </a:rPr>
              <a:t>4 Main Challenges to SEL System Wide</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r>
              <a:rPr lang="en" sz="1200">
                <a:solidFill>
                  <a:schemeClr val="dk1"/>
                </a:solidFill>
                <a:latin typeface="Calibri"/>
                <a:ea typeface="Calibri"/>
                <a:cs typeface="Calibri"/>
                <a:sym typeface="Calibri"/>
              </a:rPr>
              <a:t>Include a connection to COVID – 19 – reopening committee work (no cost)</a:t>
            </a: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9"/>
        <p:cNvGrpSpPr/>
        <p:nvPr/>
      </p:nvGrpSpPr>
      <p:grpSpPr>
        <a:xfrm>
          <a:off x="0" y="0"/>
          <a:ext cx="0" cy="0"/>
          <a:chOff x="0" y="0"/>
          <a:chExt cx="0" cy="0"/>
        </a:xfrm>
      </p:grpSpPr>
      <p:sp>
        <p:nvSpPr>
          <p:cNvPr id="720" name="Google Shape;720;gc81eb94a25_2_7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1" name="Google Shape;721;gc81eb94a25_2_7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7"/>
        <p:cNvGrpSpPr/>
        <p:nvPr/>
      </p:nvGrpSpPr>
      <p:grpSpPr>
        <a:xfrm>
          <a:off x="0" y="0"/>
          <a:ext cx="0" cy="0"/>
          <a:chOff x="0" y="0"/>
          <a:chExt cx="0" cy="0"/>
        </a:xfrm>
      </p:grpSpPr>
      <p:sp>
        <p:nvSpPr>
          <p:cNvPr id="728" name="Google Shape;728;gc81eb94a25_2_73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9" name="Google Shape;729;gc81eb94a25_2_7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7"/>
        <p:cNvGrpSpPr/>
        <p:nvPr/>
      </p:nvGrpSpPr>
      <p:grpSpPr>
        <a:xfrm>
          <a:off x="0" y="0"/>
          <a:ext cx="0" cy="0"/>
          <a:chOff x="0" y="0"/>
          <a:chExt cx="0" cy="0"/>
        </a:xfrm>
      </p:grpSpPr>
      <p:sp>
        <p:nvSpPr>
          <p:cNvPr id="738" name="Google Shape;738;gc81eb94a25_2_74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9" name="Google Shape;739;gc81eb94a25_2_7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6"/>
        <p:cNvGrpSpPr/>
        <p:nvPr/>
      </p:nvGrpSpPr>
      <p:grpSpPr>
        <a:xfrm>
          <a:off x="0" y="0"/>
          <a:ext cx="0" cy="0"/>
          <a:chOff x="0" y="0"/>
          <a:chExt cx="0" cy="0"/>
        </a:xfrm>
      </p:grpSpPr>
      <p:sp>
        <p:nvSpPr>
          <p:cNvPr id="747" name="Google Shape;747;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48" name="Google Shape;748;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c691e86f7c_0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 name="Google Shape;142;gc691e86f7c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Font typeface="Arial"/>
              <a:buNone/>
            </a:pPr>
            <a:r>
              <a:rPr lang="en" sz="1200">
                <a:solidFill>
                  <a:schemeClr val="dk1"/>
                </a:solidFill>
                <a:latin typeface="Calibri"/>
                <a:ea typeface="Calibri"/>
                <a:cs typeface="Calibri"/>
                <a:sym typeface="Calibri"/>
              </a:rPr>
              <a:t>Steph – 2 minutes</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r>
              <a:rPr lang="en" sz="1200">
                <a:solidFill>
                  <a:schemeClr val="dk1"/>
                </a:solidFill>
                <a:latin typeface="Calibri"/>
                <a:ea typeface="Calibri"/>
                <a:cs typeface="Calibri"/>
                <a:sym typeface="Calibri"/>
              </a:rPr>
              <a:t>Consider the use of "our learning" verbiage to support that everyone in the room is learning and this is a shared experience with principals and staff.  Norms/agreements can change based upon the group meeting and the needs of the group.</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r>
              <a:rPr lang="en" sz="1200">
                <a:solidFill>
                  <a:schemeClr val="dk1"/>
                </a:solidFill>
                <a:latin typeface="Calibri"/>
                <a:ea typeface="Calibri"/>
                <a:cs typeface="Calibri"/>
                <a:sym typeface="Calibri"/>
              </a:rPr>
              <a:t>Option:  Have a 4th or 5th norm decided by a poll</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r>
              <a:rPr lang="en" sz="1200">
                <a:solidFill>
                  <a:schemeClr val="dk1"/>
                </a:solidFill>
                <a:latin typeface="Calibri"/>
                <a:ea typeface="Calibri"/>
                <a:cs typeface="Calibri"/>
                <a:sym typeface="Calibri"/>
              </a:rPr>
              <a:t>7 min</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c691e86f7c_0_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 name="Google Shape;151;gc691e86f7c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Font typeface="Arial"/>
              <a:buNone/>
            </a:pPr>
            <a:r>
              <a:rPr lang="en" sz="1200">
                <a:solidFill>
                  <a:schemeClr val="dk1"/>
                </a:solidFill>
                <a:latin typeface="Calibri"/>
                <a:ea typeface="Calibri"/>
                <a:cs typeface="Calibri"/>
                <a:sym typeface="Calibri"/>
              </a:rPr>
              <a:t>Jess</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r>
              <a:rPr lang="en" sz="1200">
                <a:solidFill>
                  <a:schemeClr val="dk1"/>
                </a:solidFill>
                <a:latin typeface="Calibri"/>
                <a:ea typeface="Calibri"/>
                <a:cs typeface="Calibri"/>
                <a:sym typeface="Calibri"/>
              </a:rPr>
              <a:t>Goal specific to the grant – the whole SEL grant, units, the main focus</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r>
              <a:rPr lang="en" sz="1200">
                <a:solidFill>
                  <a:schemeClr val="dk1"/>
                </a:solidFill>
                <a:latin typeface="Calibri"/>
                <a:ea typeface="Calibri"/>
                <a:cs typeface="Calibri"/>
                <a:sym typeface="Calibri"/>
              </a:rPr>
              <a:t>2 min</a:t>
            </a: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2"/>
        </a:solidFill>
        <a:effectLst/>
      </p:bgPr>
    </p:bg>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1874525" y="2287775"/>
            <a:ext cx="5437800" cy="16593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rgbClr val="FFFFFF"/>
              </a:buClr>
              <a:buSzPts val="4100"/>
              <a:buNone/>
              <a:defRPr sz="4100" b="1">
                <a:solidFill>
                  <a:srgbClr val="FFFFFF"/>
                </a:solidFill>
              </a:defRPr>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1874520" y="4346100"/>
            <a:ext cx="5483400" cy="393600"/>
          </a:xfrm>
          <a:prstGeom prst="rect">
            <a:avLst/>
          </a:prstGeom>
          <a:noFill/>
          <a:ln>
            <a:noFill/>
          </a:ln>
        </p:spPr>
        <p:txBody>
          <a:bodyPr spcFirstLastPara="1" wrap="square" lIns="0" tIns="0" rIns="0" bIns="0" anchor="t" anchorCtr="0">
            <a:noAutofit/>
          </a:bodyPr>
          <a:lstStyle>
            <a:lvl1pPr lvl="0" algn="l">
              <a:lnSpc>
                <a:spcPct val="100000"/>
              </a:lnSpc>
              <a:spcBef>
                <a:spcPts val="600"/>
              </a:spcBef>
              <a:spcAft>
                <a:spcPts val="0"/>
              </a:spcAft>
              <a:buClr>
                <a:srgbClr val="FFFFFF"/>
              </a:buClr>
              <a:buSzPts val="1800"/>
              <a:buNone/>
              <a:defRPr sz="1800">
                <a:solidFill>
                  <a:srgbClr val="FFFFFF"/>
                </a:solidFill>
              </a:defRPr>
            </a:lvl1pPr>
            <a:lvl2pPr lvl="1" algn="ctr">
              <a:lnSpc>
                <a:spcPct val="100000"/>
              </a:lnSpc>
              <a:spcBef>
                <a:spcPts val="600"/>
              </a:spcBef>
              <a:spcAft>
                <a:spcPts val="0"/>
              </a:spcAft>
              <a:buSzPts val="2800"/>
              <a:buNone/>
              <a:defRPr sz="2800"/>
            </a:lvl2pPr>
            <a:lvl3pPr lvl="2" algn="ctr">
              <a:lnSpc>
                <a:spcPct val="100000"/>
              </a:lnSpc>
              <a:spcBef>
                <a:spcPts val="600"/>
              </a:spcBef>
              <a:spcAft>
                <a:spcPts val="0"/>
              </a:spcAft>
              <a:buSzPts val="2800"/>
              <a:buNone/>
              <a:defRPr sz="2800"/>
            </a:lvl3pPr>
            <a:lvl4pPr lvl="3" algn="ctr">
              <a:lnSpc>
                <a:spcPct val="100000"/>
              </a:lnSpc>
              <a:spcBef>
                <a:spcPts val="600"/>
              </a:spcBef>
              <a:spcAft>
                <a:spcPts val="0"/>
              </a:spcAft>
              <a:buSzPts val="2800"/>
              <a:buNone/>
              <a:defRPr sz="2800"/>
            </a:lvl4pPr>
            <a:lvl5pPr lvl="4" algn="ctr">
              <a:lnSpc>
                <a:spcPct val="100000"/>
              </a:lnSpc>
              <a:spcBef>
                <a:spcPts val="600"/>
              </a:spcBef>
              <a:spcAft>
                <a:spcPts val="0"/>
              </a:spcAft>
              <a:buSzPts val="2800"/>
              <a:buNone/>
              <a:defRPr sz="2800"/>
            </a:lvl5pPr>
            <a:lvl6pPr lvl="5" algn="ctr">
              <a:lnSpc>
                <a:spcPct val="100000"/>
              </a:lnSpc>
              <a:spcBef>
                <a:spcPts val="600"/>
              </a:spcBef>
              <a:spcAft>
                <a:spcPts val="0"/>
              </a:spcAft>
              <a:buSzPts val="2800"/>
              <a:buNone/>
              <a:defRPr sz="2800"/>
            </a:lvl6pPr>
            <a:lvl7pPr lvl="6" algn="ctr">
              <a:lnSpc>
                <a:spcPct val="100000"/>
              </a:lnSpc>
              <a:spcBef>
                <a:spcPts val="600"/>
              </a:spcBef>
              <a:spcAft>
                <a:spcPts val="0"/>
              </a:spcAft>
              <a:buSzPts val="2800"/>
              <a:buNone/>
              <a:defRPr sz="2800"/>
            </a:lvl7pPr>
            <a:lvl8pPr lvl="7" algn="ctr">
              <a:lnSpc>
                <a:spcPct val="100000"/>
              </a:lnSpc>
              <a:spcBef>
                <a:spcPts val="600"/>
              </a:spcBef>
              <a:spcAft>
                <a:spcPts val="0"/>
              </a:spcAft>
              <a:buSzPts val="2800"/>
              <a:buNone/>
              <a:defRPr sz="2800"/>
            </a:lvl8pPr>
            <a:lvl9pPr lvl="8" algn="ctr">
              <a:lnSpc>
                <a:spcPct val="100000"/>
              </a:lnSpc>
              <a:spcBef>
                <a:spcPts val="600"/>
              </a:spcBef>
              <a:spcAft>
                <a:spcPts val="0"/>
              </a:spcAft>
              <a:buSzPts val="2800"/>
              <a:buNone/>
              <a:defRPr sz="2800"/>
            </a:lvl9pPr>
          </a:lstStyle>
          <a:p>
            <a:endParaRPr/>
          </a:p>
        </p:txBody>
      </p:sp>
      <p:pic>
        <p:nvPicPr>
          <p:cNvPr id="12" name="Google Shape;12;p2" descr="decorative background bar"/>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0" y="404813"/>
            <a:ext cx="9144000" cy="1704975"/>
          </a:xfrm>
          <a:prstGeom prst="rect">
            <a:avLst/>
          </a:prstGeom>
          <a:noFill/>
          <a:ln>
            <a:noFill/>
          </a:ln>
          <a:effectLst>
            <a:outerShdw blurRad="50800" dist="38100" dir="2700000" algn="tl" rotWithShape="0">
              <a:srgbClr val="000000">
                <a:alpha val="40000"/>
              </a:srgbClr>
            </a:outerShdw>
          </a:effectLst>
        </p:spPr>
      </p:pic>
      <p:pic>
        <p:nvPicPr>
          <p:cNvPr id="13" name="Google Shape;13;p2" descr="eTeachNY logo"/>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870035" y="580264"/>
            <a:ext cx="3893177" cy="1301114"/>
          </a:xfrm>
          <a:prstGeom prst="rect">
            <a:avLst/>
          </a:prstGeom>
          <a:noFill/>
          <a:ln>
            <a:noFill/>
          </a:ln>
        </p:spPr>
      </p:pic>
    </p:spTree>
  </p:cSld>
  <p:clrMapOvr>
    <a:masterClrMapping/>
  </p:clrMapOvr>
  <p:extLst>
    <p:ext uri="{DCECCB84-F9BA-43D5-87BE-67443E8EF086}">
      <p15:sldGuideLst xmlns:p15="http://schemas.microsoft.com/office/powerpoint/2012/main">
        <p15:guide id="1" pos="1181">
          <p15:clr>
            <a:srgbClr val="FA7B17"/>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Inside-ImageWithSidebar">
  <p:cSld name="CUSTOM_1_3">
    <p:spTree>
      <p:nvGrpSpPr>
        <p:cNvPr id="1" name="Shape 71"/>
        <p:cNvGrpSpPr/>
        <p:nvPr/>
      </p:nvGrpSpPr>
      <p:grpSpPr>
        <a:xfrm>
          <a:off x="0" y="0"/>
          <a:ext cx="0" cy="0"/>
          <a:chOff x="0" y="0"/>
          <a:chExt cx="0" cy="0"/>
        </a:xfrm>
      </p:grpSpPr>
      <p:sp>
        <p:nvSpPr>
          <p:cNvPr id="72" name="Google Shape;72;p11"/>
          <p:cNvSpPr txBox="1">
            <a:spLocks noGrp="1"/>
          </p:cNvSpPr>
          <p:nvPr>
            <p:ph type="sldNum" idx="12"/>
          </p:nvPr>
        </p:nvSpPr>
        <p:spPr>
          <a:xfrm>
            <a:off x="402325" y="4855475"/>
            <a:ext cx="340500" cy="179400"/>
          </a:xfrm>
          <a:prstGeom prst="rect">
            <a:avLst/>
          </a:prstGeom>
          <a:noFill/>
          <a:ln>
            <a:noFill/>
          </a:ln>
        </p:spPr>
        <p:txBody>
          <a:bodyPr spcFirstLastPara="1" wrap="square" lIns="0" tIns="0" rIns="0" bIns="0" anchor="t" anchorCtr="0">
            <a:noAutofit/>
          </a:bodyPr>
          <a:lstStyle>
            <a:lvl1pPr marL="0" marR="0" lvl="0" indent="0" algn="l">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
        <p:nvSpPr>
          <p:cNvPr id="73" name="Google Shape;73;p11"/>
          <p:cNvSpPr txBox="1">
            <a:spLocks noGrp="1"/>
          </p:cNvSpPr>
          <p:nvPr>
            <p:ph type="title"/>
          </p:nvPr>
        </p:nvSpPr>
        <p:spPr>
          <a:xfrm>
            <a:off x="5431536" y="795528"/>
            <a:ext cx="3319200" cy="1225200"/>
          </a:xfrm>
          <a:prstGeom prst="rect">
            <a:avLst/>
          </a:prstGeom>
          <a:solidFill>
            <a:schemeClr val="accent3"/>
          </a:solidFill>
          <a:ln>
            <a:noFill/>
          </a:ln>
        </p:spPr>
        <p:txBody>
          <a:bodyPr spcFirstLastPara="1" wrap="square" lIns="201150" tIns="201150" rIns="201150" bIns="201150" anchor="ctr" anchorCtr="0">
            <a:normAutofit/>
          </a:bodyPr>
          <a:lstStyle>
            <a:lvl1pPr lvl="0" algn="l">
              <a:lnSpc>
                <a:spcPct val="90000"/>
              </a:lnSpc>
              <a:spcBef>
                <a:spcPts val="0"/>
              </a:spcBef>
              <a:spcAft>
                <a:spcPts val="0"/>
              </a:spcAft>
              <a:buClr>
                <a:schemeClr val="lt1"/>
              </a:buClr>
              <a:buSzPts val="3000"/>
              <a:buNone/>
              <a:defRPr>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74" name="Google Shape;74;p11"/>
          <p:cNvSpPr txBox="1">
            <a:spLocks noGrp="1"/>
          </p:cNvSpPr>
          <p:nvPr>
            <p:ph type="body" idx="1"/>
          </p:nvPr>
        </p:nvSpPr>
        <p:spPr>
          <a:xfrm>
            <a:off x="5431525" y="2011725"/>
            <a:ext cx="3319200" cy="2560200"/>
          </a:xfrm>
          <a:prstGeom prst="rect">
            <a:avLst/>
          </a:prstGeom>
          <a:solidFill>
            <a:schemeClr val="accent3"/>
          </a:solidFill>
          <a:ln>
            <a:noFill/>
          </a:ln>
        </p:spPr>
        <p:txBody>
          <a:bodyPr spcFirstLastPara="1" wrap="square" lIns="201150" tIns="201150" rIns="201150" bIns="201150" anchor="t" anchorCtr="0">
            <a:normAutofit/>
          </a:bodyPr>
          <a:lstStyle>
            <a:lvl1pPr marL="457200" lvl="0" indent="-361950" algn="l">
              <a:lnSpc>
                <a:spcPct val="100000"/>
              </a:lnSpc>
              <a:spcBef>
                <a:spcPts val="600"/>
              </a:spcBef>
              <a:spcAft>
                <a:spcPts val="0"/>
              </a:spcAft>
              <a:buClr>
                <a:schemeClr val="lt1"/>
              </a:buClr>
              <a:buSzPts val="2100"/>
              <a:buChar char="▪"/>
              <a:defRPr>
                <a:solidFill>
                  <a:schemeClr val="lt1"/>
                </a:solidFill>
              </a:defRPr>
            </a:lvl1pPr>
            <a:lvl2pPr marL="914400" lvl="1" indent="-342900" algn="l">
              <a:lnSpc>
                <a:spcPct val="100000"/>
              </a:lnSpc>
              <a:spcBef>
                <a:spcPts val="1000"/>
              </a:spcBef>
              <a:spcAft>
                <a:spcPts val="0"/>
              </a:spcAft>
              <a:buClr>
                <a:schemeClr val="lt1"/>
              </a:buClr>
              <a:buSzPts val="1800"/>
              <a:buChar char="▪"/>
              <a:defRPr>
                <a:solidFill>
                  <a:schemeClr val="lt1"/>
                </a:solidFill>
              </a:defRPr>
            </a:lvl2pPr>
            <a:lvl3pPr marL="1371600" lvl="2" indent="-323850" algn="l">
              <a:lnSpc>
                <a:spcPct val="100000"/>
              </a:lnSpc>
              <a:spcBef>
                <a:spcPts val="1000"/>
              </a:spcBef>
              <a:spcAft>
                <a:spcPts val="0"/>
              </a:spcAft>
              <a:buClr>
                <a:schemeClr val="lt1"/>
              </a:buClr>
              <a:buSzPts val="1500"/>
              <a:buChar char="▪"/>
              <a:defRPr>
                <a:solidFill>
                  <a:schemeClr val="lt1"/>
                </a:solidFill>
              </a:defRPr>
            </a:lvl3pPr>
            <a:lvl4pPr marL="1828800" lvl="3" indent="-304800" algn="l">
              <a:lnSpc>
                <a:spcPct val="100000"/>
              </a:lnSpc>
              <a:spcBef>
                <a:spcPts val="1000"/>
              </a:spcBef>
              <a:spcAft>
                <a:spcPts val="0"/>
              </a:spcAft>
              <a:buClr>
                <a:schemeClr val="lt1"/>
              </a:buClr>
              <a:buSzPts val="1200"/>
              <a:buChar char="▪"/>
              <a:defRPr>
                <a:solidFill>
                  <a:schemeClr val="lt1"/>
                </a:solidFill>
              </a:defRPr>
            </a:lvl4pPr>
            <a:lvl5pPr marL="2286000" lvl="4" indent="-298450" algn="l">
              <a:lnSpc>
                <a:spcPct val="100000"/>
              </a:lnSpc>
              <a:spcBef>
                <a:spcPts val="1000"/>
              </a:spcBef>
              <a:spcAft>
                <a:spcPts val="0"/>
              </a:spcAft>
              <a:buClr>
                <a:schemeClr val="lt1"/>
              </a:buClr>
              <a:buSzPts val="1100"/>
              <a:buChar char="▪"/>
              <a:defRPr>
                <a:solidFill>
                  <a:schemeClr val="lt1"/>
                </a:solidFill>
              </a:defRPr>
            </a:lvl5pPr>
            <a:lvl6pPr marL="2743200" lvl="5" indent="-292100" algn="l">
              <a:lnSpc>
                <a:spcPct val="100000"/>
              </a:lnSpc>
              <a:spcBef>
                <a:spcPts val="1000"/>
              </a:spcBef>
              <a:spcAft>
                <a:spcPts val="0"/>
              </a:spcAft>
              <a:buClr>
                <a:schemeClr val="lt1"/>
              </a:buClr>
              <a:buSzPts val="1000"/>
              <a:buChar char="▪"/>
              <a:defRPr>
                <a:solidFill>
                  <a:schemeClr val="lt1"/>
                </a:solidFill>
              </a:defRPr>
            </a:lvl6pPr>
            <a:lvl7pPr marL="3200400" lvl="6" indent="-285750" algn="l">
              <a:lnSpc>
                <a:spcPct val="100000"/>
              </a:lnSpc>
              <a:spcBef>
                <a:spcPts val="1000"/>
              </a:spcBef>
              <a:spcAft>
                <a:spcPts val="0"/>
              </a:spcAft>
              <a:buClr>
                <a:schemeClr val="lt1"/>
              </a:buClr>
              <a:buSzPts val="900"/>
              <a:buChar char="▪"/>
              <a:defRPr>
                <a:solidFill>
                  <a:schemeClr val="lt1"/>
                </a:solidFill>
              </a:defRPr>
            </a:lvl7pPr>
            <a:lvl8pPr marL="3657600" lvl="7" indent="-279400" algn="l">
              <a:lnSpc>
                <a:spcPct val="100000"/>
              </a:lnSpc>
              <a:spcBef>
                <a:spcPts val="1000"/>
              </a:spcBef>
              <a:spcAft>
                <a:spcPts val="0"/>
              </a:spcAft>
              <a:buClr>
                <a:schemeClr val="lt1"/>
              </a:buClr>
              <a:buSzPts val="800"/>
              <a:buChar char="▪"/>
              <a:defRPr>
                <a:solidFill>
                  <a:schemeClr val="lt1"/>
                </a:solidFill>
              </a:defRPr>
            </a:lvl8pPr>
            <a:lvl9pPr marL="4114800" lvl="8" indent="-273050" algn="l">
              <a:lnSpc>
                <a:spcPct val="100000"/>
              </a:lnSpc>
              <a:spcBef>
                <a:spcPts val="1000"/>
              </a:spcBef>
              <a:spcAft>
                <a:spcPts val="1000"/>
              </a:spcAft>
              <a:buClr>
                <a:schemeClr val="lt1"/>
              </a:buClr>
              <a:buSzPts val="700"/>
              <a:buChar char="▪"/>
              <a:defRPr>
                <a:solidFill>
                  <a:schemeClr val="lt1"/>
                </a:solidFill>
              </a:defRPr>
            </a:lvl9pPr>
          </a:lstStyle>
          <a:p>
            <a:endParaRPr/>
          </a:p>
        </p:txBody>
      </p:sp>
      <p:sp>
        <p:nvSpPr>
          <p:cNvPr id="75" name="Google Shape;75;p11" descr="decorative header bar"/>
          <p:cNvSpPr/>
          <p:nvPr/>
        </p:nvSpPr>
        <p:spPr>
          <a:xfrm>
            <a:off x="0" y="0"/>
            <a:ext cx="9144000" cy="399900"/>
          </a:xfrm>
          <a:prstGeom prst="rect">
            <a:avLst/>
          </a:prstGeom>
          <a:solidFill>
            <a:srgbClr val="4EA848"/>
          </a:solidFill>
          <a:ln>
            <a:noFill/>
          </a:ln>
        </p:spPr>
        <p:txBody>
          <a:bodyPr spcFirstLastPara="1" wrap="square" lIns="68575" tIns="34275" rIns="68575" bIns="13715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4EA848"/>
              </a:solidFill>
              <a:highlight>
                <a:srgbClr val="4EA848"/>
              </a:highlight>
              <a:latin typeface="Arial"/>
              <a:ea typeface="Arial"/>
              <a:cs typeface="Arial"/>
              <a:sym typeface="Arial"/>
            </a:endParaRPr>
          </a:p>
        </p:txBody>
      </p:sp>
      <p:pic>
        <p:nvPicPr>
          <p:cNvPr id="76" name="Google Shape;76;p11" descr="decorative header bar"/>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0" y="0"/>
            <a:ext cx="8032894" cy="397764"/>
          </a:xfrm>
          <a:prstGeom prst="rect">
            <a:avLst/>
          </a:prstGeom>
          <a:noFill/>
          <a:ln>
            <a:noFill/>
          </a:ln>
          <a:effectLst>
            <a:outerShdw blurRad="50800" dist="38100" dir="2700000" algn="tl" rotWithShape="0">
              <a:srgbClr val="000000">
                <a:alpha val="40000"/>
              </a:srgbClr>
            </a:outerShdw>
          </a:effectLst>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losingSlide">
  <p:cSld name="CUSTOM_1_2_1_1">
    <p:bg>
      <p:bgPr>
        <a:solidFill>
          <a:schemeClr val="dk2"/>
        </a:solidFill>
        <a:effectLst/>
      </p:bgPr>
    </p:bg>
    <p:spTree>
      <p:nvGrpSpPr>
        <p:cNvPr id="1" name="Shape 77"/>
        <p:cNvGrpSpPr/>
        <p:nvPr/>
      </p:nvGrpSpPr>
      <p:grpSpPr>
        <a:xfrm>
          <a:off x="0" y="0"/>
          <a:ext cx="0" cy="0"/>
          <a:chOff x="0" y="0"/>
          <a:chExt cx="0" cy="0"/>
        </a:xfrm>
      </p:grpSpPr>
      <p:sp>
        <p:nvSpPr>
          <p:cNvPr id="78" name="Google Shape;78;p12"/>
          <p:cNvSpPr txBox="1">
            <a:spLocks noGrp="1"/>
          </p:cNvSpPr>
          <p:nvPr>
            <p:ph type="sldNum" idx="12"/>
          </p:nvPr>
        </p:nvSpPr>
        <p:spPr>
          <a:xfrm>
            <a:off x="402325" y="4855475"/>
            <a:ext cx="340500" cy="179400"/>
          </a:xfrm>
          <a:prstGeom prst="rect">
            <a:avLst/>
          </a:prstGeom>
          <a:noFill/>
          <a:ln>
            <a:noFill/>
          </a:ln>
        </p:spPr>
        <p:txBody>
          <a:bodyPr spcFirstLastPara="1" wrap="square" lIns="0" tIns="0" rIns="0" bIns="0" anchor="t" anchorCtr="0">
            <a:noAutofit/>
          </a:bodyPr>
          <a:lstStyle>
            <a:lvl1pPr marL="0" marR="0" lvl="0" indent="0" algn="l">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pic>
        <p:nvPicPr>
          <p:cNvPr id="79" name="Google Shape;79;p12" descr="decorative background element"/>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1276350" y="404813"/>
            <a:ext cx="6934201" cy="4333874"/>
          </a:xfrm>
          <a:prstGeom prst="rect">
            <a:avLst/>
          </a:prstGeom>
          <a:noFill/>
          <a:ln>
            <a:noFill/>
          </a:ln>
          <a:effectLst>
            <a:outerShdw blurRad="50800" dist="38100" dir="2700000" algn="tl" rotWithShape="0">
              <a:srgbClr val="000000">
                <a:alpha val="40000"/>
              </a:srgbClr>
            </a:outerShdw>
          </a:effectLst>
        </p:spPr>
      </p:pic>
      <p:pic>
        <p:nvPicPr>
          <p:cNvPr id="80" name="Google Shape;80;p12" descr="eTeachNY logo"/>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633818" y="914400"/>
            <a:ext cx="4104087" cy="1371600"/>
          </a:xfrm>
          <a:prstGeom prst="rect">
            <a:avLst/>
          </a:prstGeom>
          <a:noFill/>
          <a:ln>
            <a:noFill/>
          </a:ln>
        </p:spPr>
      </p:pic>
      <p:sp>
        <p:nvSpPr>
          <p:cNvPr id="81" name="Google Shape;81;p12"/>
          <p:cNvSpPr txBox="1">
            <a:spLocks noGrp="1"/>
          </p:cNvSpPr>
          <p:nvPr>
            <p:ph type="title"/>
          </p:nvPr>
        </p:nvSpPr>
        <p:spPr>
          <a:xfrm>
            <a:off x="1655075" y="2587750"/>
            <a:ext cx="5257800" cy="6171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3000"/>
              <a:buNone/>
              <a:defRPr>
                <a:solidFill>
                  <a:schemeClr val="dk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82" name="Google Shape;82;p12"/>
          <p:cNvSpPr txBox="1">
            <a:spLocks noGrp="1"/>
          </p:cNvSpPr>
          <p:nvPr>
            <p:ph type="body" idx="1"/>
          </p:nvPr>
        </p:nvSpPr>
        <p:spPr>
          <a:xfrm>
            <a:off x="1655064" y="3204750"/>
            <a:ext cx="4800600" cy="1048800"/>
          </a:xfrm>
          <a:prstGeom prst="rect">
            <a:avLst/>
          </a:prstGeom>
          <a:noFill/>
          <a:ln>
            <a:noFill/>
          </a:ln>
        </p:spPr>
        <p:txBody>
          <a:bodyPr spcFirstLastPara="1" wrap="square" lIns="0" tIns="0" rIns="0" bIns="0" anchor="t" anchorCtr="0">
            <a:normAutofit/>
          </a:bodyPr>
          <a:lstStyle>
            <a:lvl1pPr marL="457200" lvl="0" indent="-361950" algn="l">
              <a:lnSpc>
                <a:spcPct val="100000"/>
              </a:lnSpc>
              <a:spcBef>
                <a:spcPts val="600"/>
              </a:spcBef>
              <a:spcAft>
                <a:spcPts val="0"/>
              </a:spcAft>
              <a:buClr>
                <a:schemeClr val="dk1"/>
              </a:buClr>
              <a:buSzPts val="2100"/>
              <a:buChar char="▪"/>
              <a:defRPr/>
            </a:lvl1pPr>
            <a:lvl2pPr marL="914400" lvl="1" indent="-342900" algn="l">
              <a:lnSpc>
                <a:spcPct val="100000"/>
              </a:lnSpc>
              <a:spcBef>
                <a:spcPts val="1000"/>
              </a:spcBef>
              <a:spcAft>
                <a:spcPts val="0"/>
              </a:spcAft>
              <a:buClr>
                <a:schemeClr val="dk1"/>
              </a:buClr>
              <a:buSzPts val="1800"/>
              <a:buChar char="▪"/>
              <a:defRPr/>
            </a:lvl2pPr>
            <a:lvl3pPr marL="1371600" lvl="2" indent="-323850" algn="l">
              <a:lnSpc>
                <a:spcPct val="100000"/>
              </a:lnSpc>
              <a:spcBef>
                <a:spcPts val="1000"/>
              </a:spcBef>
              <a:spcAft>
                <a:spcPts val="0"/>
              </a:spcAft>
              <a:buClr>
                <a:schemeClr val="dk1"/>
              </a:buClr>
              <a:buSzPts val="1500"/>
              <a:buChar char="▪"/>
              <a:defRPr/>
            </a:lvl3pPr>
            <a:lvl4pPr marL="1828800" lvl="3" indent="-304800" algn="l">
              <a:lnSpc>
                <a:spcPct val="100000"/>
              </a:lnSpc>
              <a:spcBef>
                <a:spcPts val="1000"/>
              </a:spcBef>
              <a:spcAft>
                <a:spcPts val="0"/>
              </a:spcAft>
              <a:buClr>
                <a:schemeClr val="dk1"/>
              </a:buClr>
              <a:buSzPts val="1200"/>
              <a:buChar char="▪"/>
              <a:defRPr/>
            </a:lvl4pPr>
            <a:lvl5pPr marL="2286000" lvl="4" indent="-298450" algn="l">
              <a:lnSpc>
                <a:spcPct val="100000"/>
              </a:lnSpc>
              <a:spcBef>
                <a:spcPts val="1000"/>
              </a:spcBef>
              <a:spcAft>
                <a:spcPts val="0"/>
              </a:spcAft>
              <a:buClr>
                <a:schemeClr val="dk1"/>
              </a:buClr>
              <a:buSzPts val="1100"/>
              <a:buChar char="▪"/>
              <a:defRPr/>
            </a:lvl5pPr>
            <a:lvl6pPr marL="2743200" lvl="5" indent="-292100" algn="l">
              <a:lnSpc>
                <a:spcPct val="100000"/>
              </a:lnSpc>
              <a:spcBef>
                <a:spcPts val="1000"/>
              </a:spcBef>
              <a:spcAft>
                <a:spcPts val="0"/>
              </a:spcAft>
              <a:buClr>
                <a:schemeClr val="dk1"/>
              </a:buClr>
              <a:buSzPts val="1000"/>
              <a:buChar char="▪"/>
              <a:defRPr/>
            </a:lvl6pPr>
            <a:lvl7pPr marL="3200400" lvl="6" indent="-285750" algn="l">
              <a:lnSpc>
                <a:spcPct val="100000"/>
              </a:lnSpc>
              <a:spcBef>
                <a:spcPts val="1000"/>
              </a:spcBef>
              <a:spcAft>
                <a:spcPts val="0"/>
              </a:spcAft>
              <a:buClr>
                <a:schemeClr val="dk1"/>
              </a:buClr>
              <a:buSzPts val="900"/>
              <a:buChar char="▪"/>
              <a:defRPr/>
            </a:lvl7pPr>
            <a:lvl8pPr marL="3657600" lvl="7" indent="-279400" algn="l">
              <a:lnSpc>
                <a:spcPct val="100000"/>
              </a:lnSpc>
              <a:spcBef>
                <a:spcPts val="1000"/>
              </a:spcBef>
              <a:spcAft>
                <a:spcPts val="0"/>
              </a:spcAft>
              <a:buClr>
                <a:schemeClr val="dk1"/>
              </a:buClr>
              <a:buSzPts val="800"/>
              <a:buChar char="▪"/>
              <a:defRPr/>
            </a:lvl8pPr>
            <a:lvl9pPr marL="4114800" lvl="8" indent="-273050" algn="l">
              <a:lnSpc>
                <a:spcPct val="100000"/>
              </a:lnSpc>
              <a:spcBef>
                <a:spcPts val="1000"/>
              </a:spcBef>
              <a:spcAft>
                <a:spcPts val="1000"/>
              </a:spcAft>
              <a:buClr>
                <a:schemeClr val="dk1"/>
              </a:buClr>
              <a:buSzPts val="700"/>
              <a:buChar char="▪"/>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green">
  <p:cSld name="TITLE_1">
    <p:bg>
      <p:bgPr>
        <a:solidFill>
          <a:schemeClr val="lt2"/>
        </a:solidFill>
        <a:effectLst/>
      </p:bgPr>
    </p:bg>
    <p:spTree>
      <p:nvGrpSpPr>
        <p:cNvPr id="1" name="Shape 14"/>
        <p:cNvGrpSpPr/>
        <p:nvPr/>
      </p:nvGrpSpPr>
      <p:grpSpPr>
        <a:xfrm>
          <a:off x="0" y="0"/>
          <a:ext cx="0" cy="0"/>
          <a:chOff x="0" y="0"/>
          <a:chExt cx="0" cy="0"/>
        </a:xfrm>
      </p:grpSpPr>
      <p:sp>
        <p:nvSpPr>
          <p:cNvPr id="15" name="Google Shape;15;p3"/>
          <p:cNvSpPr txBox="1">
            <a:spLocks noGrp="1"/>
          </p:cNvSpPr>
          <p:nvPr>
            <p:ph type="ctrTitle"/>
          </p:nvPr>
        </p:nvSpPr>
        <p:spPr>
          <a:xfrm>
            <a:off x="1874525" y="2287775"/>
            <a:ext cx="5437800" cy="16593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4100"/>
              <a:buNone/>
              <a:defRPr sz="4100" b="1">
                <a:solidFill>
                  <a:schemeClr val="dk1"/>
                </a:solidFill>
              </a:defRPr>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6" name="Google Shape;16;p3"/>
          <p:cNvSpPr txBox="1">
            <a:spLocks noGrp="1"/>
          </p:cNvSpPr>
          <p:nvPr>
            <p:ph type="subTitle" idx="1"/>
          </p:nvPr>
        </p:nvSpPr>
        <p:spPr>
          <a:xfrm>
            <a:off x="1874520" y="4346100"/>
            <a:ext cx="5483400" cy="393600"/>
          </a:xfrm>
          <a:prstGeom prst="rect">
            <a:avLst/>
          </a:prstGeom>
          <a:noFill/>
          <a:ln>
            <a:noFill/>
          </a:ln>
        </p:spPr>
        <p:txBody>
          <a:bodyPr spcFirstLastPara="1" wrap="square" lIns="0" tIns="0" rIns="0" bIns="0" anchor="t" anchorCtr="0">
            <a:noAutofit/>
          </a:bodyPr>
          <a:lstStyle>
            <a:lvl1pPr lvl="0" algn="l">
              <a:lnSpc>
                <a:spcPct val="100000"/>
              </a:lnSpc>
              <a:spcBef>
                <a:spcPts val="600"/>
              </a:spcBef>
              <a:spcAft>
                <a:spcPts val="0"/>
              </a:spcAft>
              <a:buClr>
                <a:srgbClr val="000000"/>
              </a:buClr>
              <a:buSzPts val="1800"/>
              <a:buNone/>
              <a:defRPr sz="1800">
                <a:solidFill>
                  <a:srgbClr val="000000"/>
                </a:solidFill>
              </a:defRPr>
            </a:lvl1pPr>
            <a:lvl2pPr lvl="1" algn="ctr">
              <a:lnSpc>
                <a:spcPct val="100000"/>
              </a:lnSpc>
              <a:spcBef>
                <a:spcPts val="600"/>
              </a:spcBef>
              <a:spcAft>
                <a:spcPts val="0"/>
              </a:spcAft>
              <a:buSzPts val="2800"/>
              <a:buNone/>
              <a:defRPr sz="2800"/>
            </a:lvl2pPr>
            <a:lvl3pPr lvl="2" algn="ctr">
              <a:lnSpc>
                <a:spcPct val="100000"/>
              </a:lnSpc>
              <a:spcBef>
                <a:spcPts val="600"/>
              </a:spcBef>
              <a:spcAft>
                <a:spcPts val="0"/>
              </a:spcAft>
              <a:buSzPts val="2800"/>
              <a:buNone/>
              <a:defRPr sz="2800"/>
            </a:lvl3pPr>
            <a:lvl4pPr lvl="3" algn="ctr">
              <a:lnSpc>
                <a:spcPct val="100000"/>
              </a:lnSpc>
              <a:spcBef>
                <a:spcPts val="600"/>
              </a:spcBef>
              <a:spcAft>
                <a:spcPts val="0"/>
              </a:spcAft>
              <a:buSzPts val="2800"/>
              <a:buNone/>
              <a:defRPr sz="2800"/>
            </a:lvl4pPr>
            <a:lvl5pPr lvl="4" algn="ctr">
              <a:lnSpc>
                <a:spcPct val="100000"/>
              </a:lnSpc>
              <a:spcBef>
                <a:spcPts val="600"/>
              </a:spcBef>
              <a:spcAft>
                <a:spcPts val="0"/>
              </a:spcAft>
              <a:buSzPts val="2800"/>
              <a:buNone/>
              <a:defRPr sz="2800"/>
            </a:lvl5pPr>
            <a:lvl6pPr lvl="5" algn="ctr">
              <a:lnSpc>
                <a:spcPct val="100000"/>
              </a:lnSpc>
              <a:spcBef>
                <a:spcPts val="600"/>
              </a:spcBef>
              <a:spcAft>
                <a:spcPts val="0"/>
              </a:spcAft>
              <a:buSzPts val="2800"/>
              <a:buNone/>
              <a:defRPr sz="2800"/>
            </a:lvl6pPr>
            <a:lvl7pPr lvl="6" algn="ctr">
              <a:lnSpc>
                <a:spcPct val="100000"/>
              </a:lnSpc>
              <a:spcBef>
                <a:spcPts val="600"/>
              </a:spcBef>
              <a:spcAft>
                <a:spcPts val="0"/>
              </a:spcAft>
              <a:buSzPts val="2800"/>
              <a:buNone/>
              <a:defRPr sz="2800"/>
            </a:lvl7pPr>
            <a:lvl8pPr lvl="7" algn="ctr">
              <a:lnSpc>
                <a:spcPct val="100000"/>
              </a:lnSpc>
              <a:spcBef>
                <a:spcPts val="600"/>
              </a:spcBef>
              <a:spcAft>
                <a:spcPts val="0"/>
              </a:spcAft>
              <a:buSzPts val="2800"/>
              <a:buNone/>
              <a:defRPr sz="2800"/>
            </a:lvl8pPr>
            <a:lvl9pPr lvl="8" algn="ctr">
              <a:lnSpc>
                <a:spcPct val="100000"/>
              </a:lnSpc>
              <a:spcBef>
                <a:spcPts val="600"/>
              </a:spcBef>
              <a:spcAft>
                <a:spcPts val="0"/>
              </a:spcAft>
              <a:buSzPts val="2800"/>
              <a:buNone/>
              <a:defRPr sz="2800"/>
            </a:lvl9pPr>
          </a:lstStyle>
          <a:p>
            <a:endParaRPr/>
          </a:p>
        </p:txBody>
      </p:sp>
      <p:pic>
        <p:nvPicPr>
          <p:cNvPr id="17" name="Google Shape;17;p3" descr="decorative background bar"/>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0" y="404813"/>
            <a:ext cx="9144000" cy="1704975"/>
          </a:xfrm>
          <a:prstGeom prst="rect">
            <a:avLst/>
          </a:prstGeom>
          <a:noFill/>
          <a:ln>
            <a:noFill/>
          </a:ln>
          <a:effectLst>
            <a:outerShdw blurRad="50800" dist="38100" dir="2700000" algn="tl" rotWithShape="0">
              <a:srgbClr val="000000">
                <a:alpha val="40000"/>
              </a:srgbClr>
            </a:outerShdw>
          </a:effectLst>
        </p:spPr>
      </p:pic>
      <p:pic>
        <p:nvPicPr>
          <p:cNvPr id="18" name="Google Shape;18;p3" descr="eTeachNY logo"/>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870035" y="580264"/>
            <a:ext cx="3893177" cy="1301114"/>
          </a:xfrm>
          <a:prstGeom prst="rect">
            <a:avLst/>
          </a:prstGeom>
          <a:noFill/>
          <a:ln>
            <a:noFill/>
          </a:ln>
        </p:spPr>
      </p:pic>
    </p:spTree>
  </p:cSld>
  <p:clrMapOvr>
    <a:masterClrMapping/>
  </p:clrMapOvr>
  <p:extLst>
    <p:ext uri="{DCECCB84-F9BA-43D5-87BE-67443E8EF086}">
      <p15:sldGuideLst xmlns:p15="http://schemas.microsoft.com/office/powerpoint/2012/main">
        <p15:guide id="1" pos="1181">
          <p15:clr>
            <a:srgbClr val="FA7B17"/>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Inside-1column">
  <p:cSld name="CUSTOM_1">
    <p:spTree>
      <p:nvGrpSpPr>
        <p:cNvPr id="1" name="Shape 19"/>
        <p:cNvGrpSpPr/>
        <p:nvPr/>
      </p:nvGrpSpPr>
      <p:grpSpPr>
        <a:xfrm>
          <a:off x="0" y="0"/>
          <a:ext cx="0" cy="0"/>
          <a:chOff x="0" y="0"/>
          <a:chExt cx="0" cy="0"/>
        </a:xfrm>
      </p:grpSpPr>
      <p:sp>
        <p:nvSpPr>
          <p:cNvPr id="20" name="Google Shape;20;p4"/>
          <p:cNvSpPr txBox="1">
            <a:spLocks noGrp="1"/>
          </p:cNvSpPr>
          <p:nvPr>
            <p:ph type="sldNum" idx="12"/>
          </p:nvPr>
        </p:nvSpPr>
        <p:spPr>
          <a:xfrm>
            <a:off x="402325" y="4855475"/>
            <a:ext cx="340500" cy="179400"/>
          </a:xfrm>
          <a:prstGeom prst="rect">
            <a:avLst/>
          </a:prstGeom>
          <a:noFill/>
          <a:ln>
            <a:noFill/>
          </a:ln>
        </p:spPr>
        <p:txBody>
          <a:bodyPr spcFirstLastPara="1" wrap="square" lIns="0" tIns="0" rIns="0" bIns="0" anchor="t" anchorCtr="0">
            <a:noAutofit/>
          </a:bodyPr>
          <a:lstStyle>
            <a:lvl1pPr marL="0" marR="0" lvl="0" indent="0" algn="l">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
        <p:nvSpPr>
          <p:cNvPr id="21" name="Google Shape;21;p4"/>
          <p:cNvSpPr txBox="1">
            <a:spLocks noGrp="1"/>
          </p:cNvSpPr>
          <p:nvPr>
            <p:ph type="title"/>
          </p:nvPr>
        </p:nvSpPr>
        <p:spPr>
          <a:xfrm>
            <a:off x="0" y="400051"/>
            <a:ext cx="9144000" cy="685800"/>
          </a:xfrm>
          <a:prstGeom prst="rect">
            <a:avLst/>
          </a:prstGeom>
          <a:solidFill>
            <a:schemeClr val="accent3"/>
          </a:solidFill>
          <a:ln>
            <a:noFill/>
          </a:ln>
        </p:spPr>
        <p:txBody>
          <a:bodyPr spcFirstLastPara="1" wrap="square" lIns="411475" tIns="0" rIns="411475" bIns="0" anchor="ctr" anchorCtr="0">
            <a:normAutofit/>
          </a:bodyPr>
          <a:lstStyle>
            <a:lvl1pPr lvl="0" algn="l">
              <a:lnSpc>
                <a:spcPct val="90000"/>
              </a:lnSpc>
              <a:spcBef>
                <a:spcPts val="0"/>
              </a:spcBef>
              <a:spcAft>
                <a:spcPts val="0"/>
              </a:spcAft>
              <a:buClr>
                <a:schemeClr val="lt1"/>
              </a:buClr>
              <a:buSzPts val="3000"/>
              <a:buNone/>
              <a:defRPr>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2" name="Google Shape;22;p4"/>
          <p:cNvSpPr txBox="1">
            <a:spLocks noGrp="1"/>
          </p:cNvSpPr>
          <p:nvPr>
            <p:ph type="subTitle" idx="1"/>
          </p:nvPr>
        </p:nvSpPr>
        <p:spPr>
          <a:xfrm>
            <a:off x="412350" y="1265975"/>
            <a:ext cx="8331600" cy="620100"/>
          </a:xfrm>
          <a:prstGeom prst="rect">
            <a:avLst/>
          </a:prstGeom>
          <a:noFill/>
          <a:ln>
            <a:noFill/>
          </a:ln>
        </p:spPr>
        <p:txBody>
          <a:bodyPr spcFirstLastPara="1" wrap="square" lIns="34275" tIns="34275" rIns="34275" bIns="34275" anchor="t" anchorCtr="0">
            <a:noAutofit/>
          </a:bodyPr>
          <a:lstStyle>
            <a:lvl1pPr lvl="0" algn="l">
              <a:lnSpc>
                <a:spcPct val="100000"/>
              </a:lnSpc>
              <a:spcBef>
                <a:spcPts val="600"/>
              </a:spcBef>
              <a:spcAft>
                <a:spcPts val="0"/>
              </a:spcAft>
              <a:buClr>
                <a:schemeClr val="accent1"/>
              </a:buClr>
              <a:buSzPts val="2400"/>
              <a:buNone/>
              <a:defRPr sz="2400">
                <a:solidFill>
                  <a:schemeClr val="accent1"/>
                </a:solidFill>
              </a:defRPr>
            </a:lvl1pPr>
            <a:lvl2pPr lvl="1" algn="l">
              <a:lnSpc>
                <a:spcPct val="100000"/>
              </a:lnSpc>
              <a:spcBef>
                <a:spcPts val="1000"/>
              </a:spcBef>
              <a:spcAft>
                <a:spcPts val="0"/>
              </a:spcAft>
              <a:buSzPts val="1800"/>
              <a:buNone/>
              <a:defRPr/>
            </a:lvl2pPr>
            <a:lvl3pPr lvl="2" algn="l">
              <a:lnSpc>
                <a:spcPct val="100000"/>
              </a:lnSpc>
              <a:spcBef>
                <a:spcPts val="1000"/>
              </a:spcBef>
              <a:spcAft>
                <a:spcPts val="0"/>
              </a:spcAft>
              <a:buSzPts val="1500"/>
              <a:buNone/>
              <a:defRPr/>
            </a:lvl3pPr>
            <a:lvl4pPr lvl="3" algn="l">
              <a:lnSpc>
                <a:spcPct val="100000"/>
              </a:lnSpc>
              <a:spcBef>
                <a:spcPts val="1000"/>
              </a:spcBef>
              <a:spcAft>
                <a:spcPts val="0"/>
              </a:spcAft>
              <a:buSzPts val="1200"/>
              <a:buNone/>
              <a:defRPr/>
            </a:lvl4pPr>
            <a:lvl5pPr lvl="4" algn="l">
              <a:lnSpc>
                <a:spcPct val="100000"/>
              </a:lnSpc>
              <a:spcBef>
                <a:spcPts val="1000"/>
              </a:spcBef>
              <a:spcAft>
                <a:spcPts val="0"/>
              </a:spcAft>
              <a:buSzPts val="1100"/>
              <a:buNone/>
              <a:defRPr/>
            </a:lvl5pPr>
            <a:lvl6pPr lvl="5" algn="l">
              <a:lnSpc>
                <a:spcPct val="100000"/>
              </a:lnSpc>
              <a:spcBef>
                <a:spcPts val="1000"/>
              </a:spcBef>
              <a:spcAft>
                <a:spcPts val="0"/>
              </a:spcAft>
              <a:buSzPts val="1000"/>
              <a:buNone/>
              <a:defRPr/>
            </a:lvl6pPr>
            <a:lvl7pPr lvl="6" algn="l">
              <a:lnSpc>
                <a:spcPct val="100000"/>
              </a:lnSpc>
              <a:spcBef>
                <a:spcPts val="1000"/>
              </a:spcBef>
              <a:spcAft>
                <a:spcPts val="0"/>
              </a:spcAft>
              <a:buSzPts val="900"/>
              <a:buNone/>
              <a:defRPr/>
            </a:lvl7pPr>
            <a:lvl8pPr lvl="7" algn="l">
              <a:lnSpc>
                <a:spcPct val="100000"/>
              </a:lnSpc>
              <a:spcBef>
                <a:spcPts val="1000"/>
              </a:spcBef>
              <a:spcAft>
                <a:spcPts val="0"/>
              </a:spcAft>
              <a:buSzPts val="800"/>
              <a:buNone/>
              <a:defRPr/>
            </a:lvl8pPr>
            <a:lvl9pPr lvl="8" algn="l">
              <a:lnSpc>
                <a:spcPct val="100000"/>
              </a:lnSpc>
              <a:spcBef>
                <a:spcPts val="1000"/>
              </a:spcBef>
              <a:spcAft>
                <a:spcPts val="1000"/>
              </a:spcAft>
              <a:buSzPts val="700"/>
              <a:buNone/>
              <a:defRPr/>
            </a:lvl9pPr>
          </a:lstStyle>
          <a:p>
            <a:endParaRPr/>
          </a:p>
        </p:txBody>
      </p:sp>
      <p:sp>
        <p:nvSpPr>
          <p:cNvPr id="23" name="Google Shape;23;p4"/>
          <p:cNvSpPr txBox="1">
            <a:spLocks noGrp="1"/>
          </p:cNvSpPr>
          <p:nvPr>
            <p:ph type="body" idx="2"/>
          </p:nvPr>
        </p:nvSpPr>
        <p:spPr>
          <a:xfrm>
            <a:off x="405125" y="1886075"/>
            <a:ext cx="8331600" cy="2367600"/>
          </a:xfrm>
          <a:prstGeom prst="rect">
            <a:avLst/>
          </a:prstGeom>
          <a:noFill/>
          <a:ln>
            <a:noFill/>
          </a:ln>
        </p:spPr>
        <p:txBody>
          <a:bodyPr spcFirstLastPara="1" wrap="square" lIns="0" tIns="0" rIns="0" bIns="0" anchor="t" anchorCtr="0">
            <a:normAutofit/>
          </a:bodyPr>
          <a:lstStyle>
            <a:lvl1pPr marL="457200" lvl="0" indent="-361950" algn="l">
              <a:lnSpc>
                <a:spcPct val="100000"/>
              </a:lnSpc>
              <a:spcBef>
                <a:spcPts val="600"/>
              </a:spcBef>
              <a:spcAft>
                <a:spcPts val="0"/>
              </a:spcAft>
              <a:buSzPts val="2100"/>
              <a:buChar char="▪"/>
              <a:defRPr/>
            </a:lvl1pPr>
            <a:lvl2pPr marL="914400" lvl="1" indent="-342900" algn="l">
              <a:lnSpc>
                <a:spcPct val="100000"/>
              </a:lnSpc>
              <a:spcBef>
                <a:spcPts val="1000"/>
              </a:spcBef>
              <a:spcAft>
                <a:spcPts val="0"/>
              </a:spcAft>
              <a:buSzPts val="1800"/>
              <a:buChar char="▪"/>
              <a:defRPr/>
            </a:lvl2pPr>
            <a:lvl3pPr marL="1371600" lvl="2" indent="-323850" algn="l">
              <a:lnSpc>
                <a:spcPct val="100000"/>
              </a:lnSpc>
              <a:spcBef>
                <a:spcPts val="1000"/>
              </a:spcBef>
              <a:spcAft>
                <a:spcPts val="0"/>
              </a:spcAft>
              <a:buSzPts val="1500"/>
              <a:buChar char="▪"/>
              <a:defRPr/>
            </a:lvl3pPr>
            <a:lvl4pPr marL="1828800" lvl="3" indent="-304800" algn="l">
              <a:lnSpc>
                <a:spcPct val="100000"/>
              </a:lnSpc>
              <a:spcBef>
                <a:spcPts val="1000"/>
              </a:spcBef>
              <a:spcAft>
                <a:spcPts val="0"/>
              </a:spcAft>
              <a:buSzPts val="1200"/>
              <a:buChar char="▪"/>
              <a:defRPr/>
            </a:lvl4pPr>
            <a:lvl5pPr marL="2286000" lvl="4" indent="-298450" algn="l">
              <a:lnSpc>
                <a:spcPct val="100000"/>
              </a:lnSpc>
              <a:spcBef>
                <a:spcPts val="1000"/>
              </a:spcBef>
              <a:spcAft>
                <a:spcPts val="0"/>
              </a:spcAft>
              <a:buSzPts val="1100"/>
              <a:buChar char="▪"/>
              <a:defRPr/>
            </a:lvl5pPr>
            <a:lvl6pPr marL="2743200" lvl="5" indent="-292100" algn="l">
              <a:lnSpc>
                <a:spcPct val="100000"/>
              </a:lnSpc>
              <a:spcBef>
                <a:spcPts val="1000"/>
              </a:spcBef>
              <a:spcAft>
                <a:spcPts val="0"/>
              </a:spcAft>
              <a:buSzPts val="1000"/>
              <a:buChar char="▪"/>
              <a:defRPr/>
            </a:lvl6pPr>
            <a:lvl7pPr marL="3200400" lvl="6" indent="-285750" algn="l">
              <a:lnSpc>
                <a:spcPct val="100000"/>
              </a:lnSpc>
              <a:spcBef>
                <a:spcPts val="1000"/>
              </a:spcBef>
              <a:spcAft>
                <a:spcPts val="0"/>
              </a:spcAft>
              <a:buSzPts val="900"/>
              <a:buChar char="▪"/>
              <a:defRPr/>
            </a:lvl7pPr>
            <a:lvl8pPr marL="3657600" lvl="7" indent="-279400" algn="l">
              <a:lnSpc>
                <a:spcPct val="100000"/>
              </a:lnSpc>
              <a:spcBef>
                <a:spcPts val="1000"/>
              </a:spcBef>
              <a:spcAft>
                <a:spcPts val="0"/>
              </a:spcAft>
              <a:buSzPts val="800"/>
              <a:buChar char="▪"/>
              <a:defRPr/>
            </a:lvl8pPr>
            <a:lvl9pPr marL="4114800" lvl="8" indent="-273050" algn="l">
              <a:lnSpc>
                <a:spcPct val="100000"/>
              </a:lnSpc>
              <a:spcBef>
                <a:spcPts val="1000"/>
              </a:spcBef>
              <a:spcAft>
                <a:spcPts val="1000"/>
              </a:spcAft>
              <a:buSzPts val="700"/>
              <a:buChar char="▪"/>
              <a:defRPr/>
            </a:lvl9pPr>
          </a:lstStyle>
          <a:p>
            <a:endParaRPr/>
          </a:p>
        </p:txBody>
      </p:sp>
      <p:sp>
        <p:nvSpPr>
          <p:cNvPr id="24" name="Google Shape;24;p4"/>
          <p:cNvSpPr txBox="1">
            <a:spLocks noGrp="1"/>
          </p:cNvSpPr>
          <p:nvPr>
            <p:ph type="body" idx="3"/>
          </p:nvPr>
        </p:nvSpPr>
        <p:spPr>
          <a:xfrm>
            <a:off x="405125" y="4347750"/>
            <a:ext cx="8338800" cy="395700"/>
          </a:xfrm>
          <a:prstGeom prst="rect">
            <a:avLst/>
          </a:prstGeom>
          <a:noFill/>
          <a:ln>
            <a:noFill/>
          </a:ln>
        </p:spPr>
        <p:txBody>
          <a:bodyPr spcFirstLastPara="1" wrap="square" lIns="0" tIns="0" rIns="0" bIns="0" anchor="t" anchorCtr="0">
            <a:spAutoFit/>
          </a:bodyPr>
          <a:lstStyle>
            <a:lvl1pPr marL="457200" lvl="0" indent="-342900" algn="l">
              <a:lnSpc>
                <a:spcPct val="100000"/>
              </a:lnSpc>
              <a:spcBef>
                <a:spcPts val="600"/>
              </a:spcBef>
              <a:spcAft>
                <a:spcPts val="0"/>
              </a:spcAft>
              <a:buClr>
                <a:schemeClr val="accent3"/>
              </a:buClr>
              <a:buSzPts val="1800"/>
              <a:buChar char="▪"/>
              <a:defRPr sz="1800">
                <a:solidFill>
                  <a:schemeClr val="accent3"/>
                </a:solidFill>
              </a:defRPr>
            </a:lvl1pPr>
            <a:lvl2pPr marL="914400" lvl="1" indent="-323850" algn="l">
              <a:lnSpc>
                <a:spcPct val="100000"/>
              </a:lnSpc>
              <a:spcBef>
                <a:spcPts val="1000"/>
              </a:spcBef>
              <a:spcAft>
                <a:spcPts val="0"/>
              </a:spcAft>
              <a:buClr>
                <a:schemeClr val="accent3"/>
              </a:buClr>
              <a:buSzPts val="1500"/>
              <a:buChar char="▪"/>
              <a:defRPr sz="1500">
                <a:solidFill>
                  <a:schemeClr val="accent3"/>
                </a:solidFill>
              </a:defRPr>
            </a:lvl2pPr>
            <a:lvl3pPr marL="1371600" lvl="2" indent="-304800" algn="l">
              <a:lnSpc>
                <a:spcPct val="100000"/>
              </a:lnSpc>
              <a:spcBef>
                <a:spcPts val="1000"/>
              </a:spcBef>
              <a:spcAft>
                <a:spcPts val="0"/>
              </a:spcAft>
              <a:buClr>
                <a:schemeClr val="accent3"/>
              </a:buClr>
              <a:buSzPts val="1200"/>
              <a:buChar char="▪"/>
              <a:defRPr sz="1200">
                <a:solidFill>
                  <a:schemeClr val="accent3"/>
                </a:solidFill>
              </a:defRPr>
            </a:lvl3pPr>
            <a:lvl4pPr marL="1828800" lvl="3" indent="-285750" algn="l">
              <a:lnSpc>
                <a:spcPct val="100000"/>
              </a:lnSpc>
              <a:spcBef>
                <a:spcPts val="1000"/>
              </a:spcBef>
              <a:spcAft>
                <a:spcPts val="0"/>
              </a:spcAft>
              <a:buClr>
                <a:schemeClr val="accent3"/>
              </a:buClr>
              <a:buSzPts val="900"/>
              <a:buChar char="▪"/>
              <a:defRPr sz="900">
                <a:solidFill>
                  <a:schemeClr val="accent3"/>
                </a:solidFill>
              </a:defRPr>
            </a:lvl4pPr>
            <a:lvl5pPr marL="2286000" lvl="4" indent="-279400" algn="l">
              <a:lnSpc>
                <a:spcPct val="100000"/>
              </a:lnSpc>
              <a:spcBef>
                <a:spcPts val="1000"/>
              </a:spcBef>
              <a:spcAft>
                <a:spcPts val="0"/>
              </a:spcAft>
              <a:buClr>
                <a:schemeClr val="accent3"/>
              </a:buClr>
              <a:buSzPts val="800"/>
              <a:buChar char="▪"/>
              <a:defRPr sz="800">
                <a:solidFill>
                  <a:schemeClr val="accent3"/>
                </a:solidFill>
              </a:defRPr>
            </a:lvl5pPr>
            <a:lvl6pPr marL="2743200" lvl="5" indent="-273050" algn="l">
              <a:lnSpc>
                <a:spcPct val="100000"/>
              </a:lnSpc>
              <a:spcBef>
                <a:spcPts val="1000"/>
              </a:spcBef>
              <a:spcAft>
                <a:spcPts val="0"/>
              </a:spcAft>
              <a:buClr>
                <a:schemeClr val="accent3"/>
              </a:buClr>
              <a:buSzPts val="700"/>
              <a:buChar char="▪"/>
              <a:defRPr sz="700">
                <a:solidFill>
                  <a:schemeClr val="accent3"/>
                </a:solidFill>
              </a:defRPr>
            </a:lvl6pPr>
            <a:lvl7pPr marL="3200400" lvl="6" indent="-266700" algn="l">
              <a:lnSpc>
                <a:spcPct val="100000"/>
              </a:lnSpc>
              <a:spcBef>
                <a:spcPts val="1000"/>
              </a:spcBef>
              <a:spcAft>
                <a:spcPts val="0"/>
              </a:spcAft>
              <a:buClr>
                <a:schemeClr val="accent3"/>
              </a:buClr>
              <a:buSzPts val="600"/>
              <a:buChar char="▪"/>
              <a:defRPr sz="600">
                <a:solidFill>
                  <a:schemeClr val="accent3"/>
                </a:solidFill>
              </a:defRPr>
            </a:lvl7pPr>
            <a:lvl8pPr marL="3657600" lvl="7" indent="-260350" algn="l">
              <a:lnSpc>
                <a:spcPct val="100000"/>
              </a:lnSpc>
              <a:spcBef>
                <a:spcPts val="1000"/>
              </a:spcBef>
              <a:spcAft>
                <a:spcPts val="0"/>
              </a:spcAft>
              <a:buClr>
                <a:schemeClr val="accent3"/>
              </a:buClr>
              <a:buSzPts val="500"/>
              <a:buChar char="▪"/>
              <a:defRPr sz="500">
                <a:solidFill>
                  <a:schemeClr val="accent3"/>
                </a:solidFill>
              </a:defRPr>
            </a:lvl8pPr>
            <a:lvl9pPr marL="4114800" lvl="8" indent="-254000" algn="l">
              <a:lnSpc>
                <a:spcPct val="100000"/>
              </a:lnSpc>
              <a:spcBef>
                <a:spcPts val="1000"/>
              </a:spcBef>
              <a:spcAft>
                <a:spcPts val="1000"/>
              </a:spcAft>
              <a:buClr>
                <a:schemeClr val="accent3"/>
              </a:buClr>
              <a:buSzPts val="400"/>
              <a:buChar char="▪"/>
              <a:defRPr sz="400">
                <a:solidFill>
                  <a:schemeClr val="accent3"/>
                </a:solidFill>
              </a:defRPr>
            </a:lvl9pPr>
          </a:lstStyle>
          <a:p>
            <a:endParaRPr/>
          </a:p>
        </p:txBody>
      </p:sp>
      <p:sp>
        <p:nvSpPr>
          <p:cNvPr id="25" name="Google Shape;25;p4" descr="decorative header bar"/>
          <p:cNvSpPr/>
          <p:nvPr/>
        </p:nvSpPr>
        <p:spPr>
          <a:xfrm>
            <a:off x="0" y="0"/>
            <a:ext cx="9144000" cy="399900"/>
          </a:xfrm>
          <a:prstGeom prst="rect">
            <a:avLst/>
          </a:prstGeom>
          <a:solidFill>
            <a:srgbClr val="4EA848"/>
          </a:solidFill>
          <a:ln>
            <a:noFill/>
          </a:ln>
        </p:spPr>
        <p:txBody>
          <a:bodyPr spcFirstLastPara="1" wrap="square" lIns="68575" tIns="34275" rIns="68575" bIns="13715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4EA848"/>
              </a:solidFill>
              <a:highlight>
                <a:srgbClr val="4EA848"/>
              </a:highlight>
              <a:latin typeface="Arial"/>
              <a:ea typeface="Arial"/>
              <a:cs typeface="Arial"/>
              <a:sym typeface="Arial"/>
            </a:endParaRPr>
          </a:p>
        </p:txBody>
      </p:sp>
      <p:pic>
        <p:nvPicPr>
          <p:cNvPr id="26" name="Google Shape;26;p4" descr="decorative header bar"/>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0" y="0"/>
            <a:ext cx="8032894" cy="397764"/>
          </a:xfrm>
          <a:prstGeom prst="rect">
            <a:avLst/>
          </a:prstGeom>
          <a:noFill/>
          <a:ln>
            <a:noFill/>
          </a:ln>
          <a:effectLst>
            <a:outerShdw blurRad="50800" dist="38100" dir="2700000" algn="tl" rotWithShape="0">
              <a:srgbClr val="000000">
                <a:alpha val="40000"/>
              </a:srgbClr>
            </a:outerShdw>
          </a:effectLst>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Divider_blue">
  <p:cSld name="CUSTOM_1_2_3">
    <p:bg>
      <p:bgPr>
        <a:solidFill>
          <a:schemeClr val="lt2"/>
        </a:solidFill>
        <a:effectLst/>
      </p:bgPr>
    </p:bg>
    <p:spTree>
      <p:nvGrpSpPr>
        <p:cNvPr id="1" name="Shape 27"/>
        <p:cNvGrpSpPr/>
        <p:nvPr/>
      </p:nvGrpSpPr>
      <p:grpSpPr>
        <a:xfrm>
          <a:off x="0" y="0"/>
          <a:ext cx="0" cy="0"/>
          <a:chOff x="0" y="0"/>
          <a:chExt cx="0" cy="0"/>
        </a:xfrm>
      </p:grpSpPr>
      <p:sp>
        <p:nvSpPr>
          <p:cNvPr id="28" name="Google Shape;28;p5"/>
          <p:cNvSpPr txBox="1">
            <a:spLocks noGrp="1"/>
          </p:cNvSpPr>
          <p:nvPr>
            <p:ph type="sldNum" idx="12"/>
          </p:nvPr>
        </p:nvSpPr>
        <p:spPr>
          <a:xfrm>
            <a:off x="402325" y="4855475"/>
            <a:ext cx="340500" cy="179400"/>
          </a:xfrm>
          <a:prstGeom prst="rect">
            <a:avLst/>
          </a:prstGeom>
          <a:noFill/>
          <a:ln>
            <a:noFill/>
          </a:ln>
        </p:spPr>
        <p:txBody>
          <a:bodyPr spcFirstLastPara="1" wrap="square" lIns="0" tIns="0" rIns="0" bIns="0" anchor="t" anchorCtr="0">
            <a:noAutofit/>
          </a:bodyPr>
          <a:lstStyle>
            <a:lvl1pPr marL="0" marR="0" lvl="0" indent="0" algn="l">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pic>
        <p:nvPicPr>
          <p:cNvPr id="29" name="Google Shape;29;p5" descr="decorative background element"/>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0" y="404813"/>
            <a:ext cx="8820148" cy="4333874"/>
          </a:xfrm>
          <a:prstGeom prst="rect">
            <a:avLst/>
          </a:prstGeom>
          <a:noFill/>
          <a:ln>
            <a:noFill/>
          </a:ln>
          <a:effectLst>
            <a:outerShdw blurRad="50800" dist="38100" dir="2700000" algn="tl" rotWithShape="0">
              <a:srgbClr val="000000">
                <a:alpha val="40000"/>
              </a:srgbClr>
            </a:outerShdw>
          </a:effectLst>
        </p:spPr>
      </p:pic>
      <p:pic>
        <p:nvPicPr>
          <p:cNvPr id="30" name="Google Shape;30;p5" descr="eTeachNY logo"/>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742950" y="571500"/>
            <a:ext cx="2823572" cy="943649"/>
          </a:xfrm>
          <a:prstGeom prst="rect">
            <a:avLst/>
          </a:prstGeom>
          <a:noFill/>
          <a:ln>
            <a:noFill/>
          </a:ln>
        </p:spPr>
      </p:pic>
      <p:sp>
        <p:nvSpPr>
          <p:cNvPr id="31" name="Google Shape;31;p5"/>
          <p:cNvSpPr txBox="1">
            <a:spLocks noGrp="1"/>
          </p:cNvSpPr>
          <p:nvPr>
            <p:ph type="title"/>
          </p:nvPr>
        </p:nvSpPr>
        <p:spPr>
          <a:xfrm>
            <a:off x="742950" y="1885950"/>
            <a:ext cx="6000900" cy="6858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3600"/>
              <a:buNone/>
              <a:defRPr sz="3600">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2" name="Google Shape;32;p5"/>
          <p:cNvSpPr txBox="1">
            <a:spLocks noGrp="1"/>
          </p:cNvSpPr>
          <p:nvPr>
            <p:ph type="body" idx="1"/>
          </p:nvPr>
        </p:nvSpPr>
        <p:spPr>
          <a:xfrm>
            <a:off x="742925" y="2571750"/>
            <a:ext cx="6000900" cy="1681800"/>
          </a:xfrm>
          <a:prstGeom prst="rect">
            <a:avLst/>
          </a:prstGeom>
          <a:noFill/>
          <a:ln>
            <a:noFill/>
          </a:ln>
        </p:spPr>
        <p:txBody>
          <a:bodyPr spcFirstLastPara="1" wrap="square" lIns="0" tIns="0" rIns="0" bIns="0" anchor="t" anchorCtr="0">
            <a:normAutofit/>
          </a:bodyPr>
          <a:lstStyle>
            <a:lvl1pPr marL="457200" lvl="0" indent="-361950" algn="l">
              <a:lnSpc>
                <a:spcPct val="100000"/>
              </a:lnSpc>
              <a:spcBef>
                <a:spcPts val="600"/>
              </a:spcBef>
              <a:spcAft>
                <a:spcPts val="0"/>
              </a:spcAft>
              <a:buClr>
                <a:schemeClr val="lt1"/>
              </a:buClr>
              <a:buSzPts val="2100"/>
              <a:buChar char="▪"/>
              <a:defRPr>
                <a:solidFill>
                  <a:schemeClr val="lt1"/>
                </a:solidFill>
              </a:defRPr>
            </a:lvl1pPr>
            <a:lvl2pPr marL="914400" lvl="1" indent="-342900" algn="l">
              <a:lnSpc>
                <a:spcPct val="100000"/>
              </a:lnSpc>
              <a:spcBef>
                <a:spcPts val="1000"/>
              </a:spcBef>
              <a:spcAft>
                <a:spcPts val="0"/>
              </a:spcAft>
              <a:buClr>
                <a:schemeClr val="lt1"/>
              </a:buClr>
              <a:buSzPts val="1800"/>
              <a:buChar char="▪"/>
              <a:defRPr>
                <a:solidFill>
                  <a:schemeClr val="lt1"/>
                </a:solidFill>
              </a:defRPr>
            </a:lvl2pPr>
            <a:lvl3pPr marL="1371600" lvl="2" indent="-323850" algn="l">
              <a:lnSpc>
                <a:spcPct val="100000"/>
              </a:lnSpc>
              <a:spcBef>
                <a:spcPts val="1000"/>
              </a:spcBef>
              <a:spcAft>
                <a:spcPts val="0"/>
              </a:spcAft>
              <a:buClr>
                <a:schemeClr val="lt1"/>
              </a:buClr>
              <a:buSzPts val="1500"/>
              <a:buChar char="▪"/>
              <a:defRPr>
                <a:solidFill>
                  <a:schemeClr val="lt1"/>
                </a:solidFill>
              </a:defRPr>
            </a:lvl3pPr>
            <a:lvl4pPr marL="1828800" lvl="3" indent="-304800" algn="l">
              <a:lnSpc>
                <a:spcPct val="100000"/>
              </a:lnSpc>
              <a:spcBef>
                <a:spcPts val="1000"/>
              </a:spcBef>
              <a:spcAft>
                <a:spcPts val="0"/>
              </a:spcAft>
              <a:buClr>
                <a:schemeClr val="lt1"/>
              </a:buClr>
              <a:buSzPts val="1200"/>
              <a:buChar char="▪"/>
              <a:defRPr>
                <a:solidFill>
                  <a:schemeClr val="lt1"/>
                </a:solidFill>
              </a:defRPr>
            </a:lvl4pPr>
            <a:lvl5pPr marL="2286000" lvl="4" indent="-298450" algn="l">
              <a:lnSpc>
                <a:spcPct val="100000"/>
              </a:lnSpc>
              <a:spcBef>
                <a:spcPts val="1000"/>
              </a:spcBef>
              <a:spcAft>
                <a:spcPts val="0"/>
              </a:spcAft>
              <a:buClr>
                <a:schemeClr val="lt1"/>
              </a:buClr>
              <a:buSzPts val="1100"/>
              <a:buChar char="▪"/>
              <a:defRPr>
                <a:solidFill>
                  <a:schemeClr val="lt1"/>
                </a:solidFill>
              </a:defRPr>
            </a:lvl5pPr>
            <a:lvl6pPr marL="2743200" lvl="5" indent="-292100" algn="l">
              <a:lnSpc>
                <a:spcPct val="100000"/>
              </a:lnSpc>
              <a:spcBef>
                <a:spcPts val="1000"/>
              </a:spcBef>
              <a:spcAft>
                <a:spcPts val="0"/>
              </a:spcAft>
              <a:buClr>
                <a:schemeClr val="lt1"/>
              </a:buClr>
              <a:buSzPts val="1000"/>
              <a:buChar char="▪"/>
              <a:defRPr>
                <a:solidFill>
                  <a:schemeClr val="lt1"/>
                </a:solidFill>
              </a:defRPr>
            </a:lvl6pPr>
            <a:lvl7pPr marL="3200400" lvl="6" indent="-285750" algn="l">
              <a:lnSpc>
                <a:spcPct val="100000"/>
              </a:lnSpc>
              <a:spcBef>
                <a:spcPts val="1000"/>
              </a:spcBef>
              <a:spcAft>
                <a:spcPts val="0"/>
              </a:spcAft>
              <a:buClr>
                <a:schemeClr val="lt1"/>
              </a:buClr>
              <a:buSzPts val="900"/>
              <a:buChar char="▪"/>
              <a:defRPr>
                <a:solidFill>
                  <a:schemeClr val="lt1"/>
                </a:solidFill>
              </a:defRPr>
            </a:lvl7pPr>
            <a:lvl8pPr marL="3657600" lvl="7" indent="-279400" algn="l">
              <a:lnSpc>
                <a:spcPct val="100000"/>
              </a:lnSpc>
              <a:spcBef>
                <a:spcPts val="1000"/>
              </a:spcBef>
              <a:spcAft>
                <a:spcPts val="0"/>
              </a:spcAft>
              <a:buClr>
                <a:schemeClr val="lt1"/>
              </a:buClr>
              <a:buSzPts val="800"/>
              <a:buChar char="▪"/>
              <a:defRPr>
                <a:solidFill>
                  <a:schemeClr val="lt1"/>
                </a:solidFill>
              </a:defRPr>
            </a:lvl8pPr>
            <a:lvl9pPr marL="4114800" lvl="8" indent="-273050" algn="l">
              <a:lnSpc>
                <a:spcPct val="100000"/>
              </a:lnSpc>
              <a:spcBef>
                <a:spcPts val="1000"/>
              </a:spcBef>
              <a:spcAft>
                <a:spcPts val="1000"/>
              </a:spcAft>
              <a:buClr>
                <a:schemeClr val="lt1"/>
              </a:buClr>
              <a:buSzPts val="700"/>
              <a:buChar char="▪"/>
              <a:defRPr>
                <a:solidFill>
                  <a:schemeClr val="lt1"/>
                </a:solidFill>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Divider_green">
  <p:cSld name="CUSTOM_1_2_1_2">
    <p:bg>
      <p:bgPr>
        <a:solidFill>
          <a:schemeClr val="dk2"/>
        </a:solidFill>
        <a:effectLst/>
      </p:bgPr>
    </p:bg>
    <p:spTree>
      <p:nvGrpSpPr>
        <p:cNvPr id="1" name="Shape 33"/>
        <p:cNvGrpSpPr/>
        <p:nvPr/>
      </p:nvGrpSpPr>
      <p:grpSpPr>
        <a:xfrm>
          <a:off x="0" y="0"/>
          <a:ext cx="0" cy="0"/>
          <a:chOff x="0" y="0"/>
          <a:chExt cx="0" cy="0"/>
        </a:xfrm>
      </p:grpSpPr>
      <p:pic>
        <p:nvPicPr>
          <p:cNvPr id="34" name="Google Shape;34;p6" descr="decorative background element"/>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0" y="404813"/>
            <a:ext cx="8820148" cy="4333874"/>
          </a:xfrm>
          <a:prstGeom prst="rect">
            <a:avLst/>
          </a:prstGeom>
          <a:noFill/>
          <a:ln>
            <a:noFill/>
          </a:ln>
          <a:effectLst>
            <a:outerShdw blurRad="50800" dist="38100" dir="2700000" algn="tl" rotWithShape="0">
              <a:srgbClr val="000000">
                <a:alpha val="40000"/>
              </a:srgbClr>
            </a:outerShdw>
          </a:effectLst>
        </p:spPr>
      </p:pic>
      <p:pic>
        <p:nvPicPr>
          <p:cNvPr id="35" name="Google Shape;35;p6" descr="eTeachNY logo"/>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742950" y="569214"/>
            <a:ext cx="2823572" cy="943647"/>
          </a:xfrm>
          <a:prstGeom prst="rect">
            <a:avLst/>
          </a:prstGeom>
          <a:noFill/>
          <a:ln>
            <a:noFill/>
          </a:ln>
        </p:spPr>
      </p:pic>
      <p:sp>
        <p:nvSpPr>
          <p:cNvPr id="36" name="Google Shape;36;p6"/>
          <p:cNvSpPr txBox="1">
            <a:spLocks noGrp="1"/>
          </p:cNvSpPr>
          <p:nvPr>
            <p:ph type="title"/>
          </p:nvPr>
        </p:nvSpPr>
        <p:spPr>
          <a:xfrm>
            <a:off x="742950" y="1885950"/>
            <a:ext cx="6000900" cy="6858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3600"/>
              <a:buNone/>
              <a:defRPr sz="3600">
                <a:solidFill>
                  <a:schemeClr val="dk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7" name="Google Shape;37;p6"/>
          <p:cNvSpPr txBox="1">
            <a:spLocks noGrp="1"/>
          </p:cNvSpPr>
          <p:nvPr>
            <p:ph type="body" idx="1"/>
          </p:nvPr>
        </p:nvSpPr>
        <p:spPr>
          <a:xfrm>
            <a:off x="742925" y="2571750"/>
            <a:ext cx="6000900" cy="1681800"/>
          </a:xfrm>
          <a:prstGeom prst="rect">
            <a:avLst/>
          </a:prstGeom>
          <a:noFill/>
          <a:ln>
            <a:noFill/>
          </a:ln>
        </p:spPr>
        <p:txBody>
          <a:bodyPr spcFirstLastPara="1" wrap="square" lIns="0" tIns="0" rIns="0" bIns="0" anchor="t" anchorCtr="0">
            <a:normAutofit/>
          </a:bodyPr>
          <a:lstStyle>
            <a:lvl1pPr marL="457200" lvl="0" indent="-361950" algn="l">
              <a:lnSpc>
                <a:spcPct val="100000"/>
              </a:lnSpc>
              <a:spcBef>
                <a:spcPts val="600"/>
              </a:spcBef>
              <a:spcAft>
                <a:spcPts val="0"/>
              </a:spcAft>
              <a:buClr>
                <a:schemeClr val="dk1"/>
              </a:buClr>
              <a:buSzPts val="2100"/>
              <a:buChar char="▪"/>
              <a:defRPr/>
            </a:lvl1pPr>
            <a:lvl2pPr marL="914400" lvl="1" indent="-342900" algn="l">
              <a:lnSpc>
                <a:spcPct val="100000"/>
              </a:lnSpc>
              <a:spcBef>
                <a:spcPts val="1000"/>
              </a:spcBef>
              <a:spcAft>
                <a:spcPts val="0"/>
              </a:spcAft>
              <a:buClr>
                <a:schemeClr val="dk1"/>
              </a:buClr>
              <a:buSzPts val="1800"/>
              <a:buChar char="▪"/>
              <a:defRPr/>
            </a:lvl2pPr>
            <a:lvl3pPr marL="1371600" lvl="2" indent="-323850" algn="l">
              <a:lnSpc>
                <a:spcPct val="100000"/>
              </a:lnSpc>
              <a:spcBef>
                <a:spcPts val="1000"/>
              </a:spcBef>
              <a:spcAft>
                <a:spcPts val="0"/>
              </a:spcAft>
              <a:buClr>
                <a:schemeClr val="dk1"/>
              </a:buClr>
              <a:buSzPts val="1500"/>
              <a:buChar char="▪"/>
              <a:defRPr/>
            </a:lvl3pPr>
            <a:lvl4pPr marL="1828800" lvl="3" indent="-304800" algn="l">
              <a:lnSpc>
                <a:spcPct val="100000"/>
              </a:lnSpc>
              <a:spcBef>
                <a:spcPts val="1000"/>
              </a:spcBef>
              <a:spcAft>
                <a:spcPts val="0"/>
              </a:spcAft>
              <a:buClr>
                <a:schemeClr val="dk1"/>
              </a:buClr>
              <a:buSzPts val="1200"/>
              <a:buChar char="▪"/>
              <a:defRPr/>
            </a:lvl4pPr>
            <a:lvl5pPr marL="2286000" lvl="4" indent="-298450" algn="l">
              <a:lnSpc>
                <a:spcPct val="100000"/>
              </a:lnSpc>
              <a:spcBef>
                <a:spcPts val="1000"/>
              </a:spcBef>
              <a:spcAft>
                <a:spcPts val="0"/>
              </a:spcAft>
              <a:buClr>
                <a:schemeClr val="dk1"/>
              </a:buClr>
              <a:buSzPts val="1100"/>
              <a:buChar char="▪"/>
              <a:defRPr/>
            </a:lvl5pPr>
            <a:lvl6pPr marL="2743200" lvl="5" indent="-292100" algn="l">
              <a:lnSpc>
                <a:spcPct val="100000"/>
              </a:lnSpc>
              <a:spcBef>
                <a:spcPts val="1000"/>
              </a:spcBef>
              <a:spcAft>
                <a:spcPts val="0"/>
              </a:spcAft>
              <a:buClr>
                <a:schemeClr val="dk1"/>
              </a:buClr>
              <a:buSzPts val="1000"/>
              <a:buChar char="▪"/>
              <a:defRPr/>
            </a:lvl6pPr>
            <a:lvl7pPr marL="3200400" lvl="6" indent="-285750" algn="l">
              <a:lnSpc>
                <a:spcPct val="100000"/>
              </a:lnSpc>
              <a:spcBef>
                <a:spcPts val="1000"/>
              </a:spcBef>
              <a:spcAft>
                <a:spcPts val="0"/>
              </a:spcAft>
              <a:buClr>
                <a:schemeClr val="dk1"/>
              </a:buClr>
              <a:buSzPts val="900"/>
              <a:buChar char="▪"/>
              <a:defRPr/>
            </a:lvl7pPr>
            <a:lvl8pPr marL="3657600" lvl="7" indent="-279400" algn="l">
              <a:lnSpc>
                <a:spcPct val="100000"/>
              </a:lnSpc>
              <a:spcBef>
                <a:spcPts val="1000"/>
              </a:spcBef>
              <a:spcAft>
                <a:spcPts val="0"/>
              </a:spcAft>
              <a:buClr>
                <a:schemeClr val="dk1"/>
              </a:buClr>
              <a:buSzPts val="800"/>
              <a:buChar char="▪"/>
              <a:defRPr/>
            </a:lvl8pPr>
            <a:lvl9pPr marL="4114800" lvl="8" indent="-273050" algn="l">
              <a:lnSpc>
                <a:spcPct val="100000"/>
              </a:lnSpc>
              <a:spcBef>
                <a:spcPts val="1000"/>
              </a:spcBef>
              <a:spcAft>
                <a:spcPts val="1000"/>
              </a:spcAft>
              <a:buClr>
                <a:schemeClr val="dk1"/>
              </a:buClr>
              <a:buSzPts val="700"/>
              <a:buChar char="▪"/>
              <a:defRPr/>
            </a:lvl9pPr>
          </a:lstStyle>
          <a:p>
            <a:endParaRPr/>
          </a:p>
        </p:txBody>
      </p:sp>
      <p:sp>
        <p:nvSpPr>
          <p:cNvPr id="38" name="Google Shape;38;p6"/>
          <p:cNvSpPr txBox="1">
            <a:spLocks noGrp="1"/>
          </p:cNvSpPr>
          <p:nvPr>
            <p:ph type="sldNum" idx="12"/>
          </p:nvPr>
        </p:nvSpPr>
        <p:spPr>
          <a:xfrm>
            <a:off x="402325" y="4855475"/>
            <a:ext cx="340500" cy="179400"/>
          </a:xfrm>
          <a:prstGeom prst="rect">
            <a:avLst/>
          </a:prstGeom>
          <a:noFill/>
          <a:ln>
            <a:noFill/>
          </a:ln>
        </p:spPr>
        <p:txBody>
          <a:bodyPr spcFirstLastPara="1" wrap="square" lIns="0" tIns="0" rIns="0" bIns="0" anchor="t" anchorCtr="0">
            <a:noAutofit/>
          </a:bodyPr>
          <a:lstStyle>
            <a:lvl1pPr marL="0" marR="0" lvl="0" indent="0" algn="l">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Inside-2column">
  <p:cSld name="CUSTOM_1_1">
    <p:spTree>
      <p:nvGrpSpPr>
        <p:cNvPr id="1" name="Shape 39"/>
        <p:cNvGrpSpPr/>
        <p:nvPr/>
      </p:nvGrpSpPr>
      <p:grpSpPr>
        <a:xfrm>
          <a:off x="0" y="0"/>
          <a:ext cx="0" cy="0"/>
          <a:chOff x="0" y="0"/>
          <a:chExt cx="0" cy="0"/>
        </a:xfrm>
      </p:grpSpPr>
      <p:sp>
        <p:nvSpPr>
          <p:cNvPr id="40" name="Google Shape;40;p7"/>
          <p:cNvSpPr txBox="1">
            <a:spLocks noGrp="1"/>
          </p:cNvSpPr>
          <p:nvPr>
            <p:ph type="sldNum" idx="12"/>
          </p:nvPr>
        </p:nvSpPr>
        <p:spPr>
          <a:xfrm>
            <a:off x="402325" y="4855475"/>
            <a:ext cx="340500" cy="179400"/>
          </a:xfrm>
          <a:prstGeom prst="rect">
            <a:avLst/>
          </a:prstGeom>
          <a:noFill/>
          <a:ln>
            <a:noFill/>
          </a:ln>
        </p:spPr>
        <p:txBody>
          <a:bodyPr spcFirstLastPara="1" wrap="square" lIns="0" tIns="0" rIns="0" bIns="0" anchor="t" anchorCtr="0">
            <a:noAutofit/>
          </a:bodyPr>
          <a:lstStyle>
            <a:lvl1pPr marL="0" marR="0" lvl="0" indent="0" algn="l">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
        <p:nvSpPr>
          <p:cNvPr id="41" name="Google Shape;41;p7"/>
          <p:cNvSpPr txBox="1">
            <a:spLocks noGrp="1"/>
          </p:cNvSpPr>
          <p:nvPr>
            <p:ph type="title"/>
          </p:nvPr>
        </p:nvSpPr>
        <p:spPr>
          <a:xfrm>
            <a:off x="0" y="400051"/>
            <a:ext cx="9144000" cy="685800"/>
          </a:xfrm>
          <a:prstGeom prst="rect">
            <a:avLst/>
          </a:prstGeom>
          <a:solidFill>
            <a:schemeClr val="accent3"/>
          </a:solidFill>
          <a:ln>
            <a:noFill/>
          </a:ln>
        </p:spPr>
        <p:txBody>
          <a:bodyPr spcFirstLastPara="1" wrap="square" lIns="411475" tIns="0" rIns="411475" bIns="0" anchor="ctr" anchorCtr="0">
            <a:normAutofit/>
          </a:bodyPr>
          <a:lstStyle>
            <a:lvl1pPr lvl="0" algn="l">
              <a:lnSpc>
                <a:spcPct val="90000"/>
              </a:lnSpc>
              <a:spcBef>
                <a:spcPts val="0"/>
              </a:spcBef>
              <a:spcAft>
                <a:spcPts val="0"/>
              </a:spcAft>
              <a:buClr>
                <a:schemeClr val="lt1"/>
              </a:buClr>
              <a:buSzPts val="3000"/>
              <a:buNone/>
              <a:defRPr>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42" name="Google Shape;42;p7"/>
          <p:cNvSpPr txBox="1">
            <a:spLocks noGrp="1"/>
          </p:cNvSpPr>
          <p:nvPr>
            <p:ph type="subTitle" idx="1"/>
          </p:nvPr>
        </p:nvSpPr>
        <p:spPr>
          <a:xfrm>
            <a:off x="400050" y="1265975"/>
            <a:ext cx="4000500" cy="411600"/>
          </a:xfrm>
          <a:prstGeom prst="rect">
            <a:avLst/>
          </a:prstGeom>
          <a:solidFill>
            <a:srgbClr val="38761D"/>
          </a:solidFill>
          <a:ln>
            <a:noFill/>
          </a:ln>
        </p:spPr>
        <p:txBody>
          <a:bodyPr spcFirstLastPara="1" wrap="square" lIns="64000" tIns="64000" rIns="64000" bIns="64000" anchor="ctr" anchorCtr="0">
            <a:spAutoFit/>
          </a:bodyPr>
          <a:lstStyle>
            <a:lvl1pPr lvl="0" algn="l">
              <a:lnSpc>
                <a:spcPct val="100000"/>
              </a:lnSpc>
              <a:spcBef>
                <a:spcPts val="600"/>
              </a:spcBef>
              <a:spcAft>
                <a:spcPts val="0"/>
              </a:spcAft>
              <a:buClr>
                <a:srgbClr val="FFFFFF"/>
              </a:buClr>
              <a:buSzPts val="1800"/>
              <a:buNone/>
              <a:defRPr sz="1800">
                <a:solidFill>
                  <a:srgbClr val="FFFFFF"/>
                </a:solidFill>
              </a:defRPr>
            </a:lvl1pPr>
            <a:lvl2pPr lvl="1" algn="l">
              <a:lnSpc>
                <a:spcPct val="100000"/>
              </a:lnSpc>
              <a:spcBef>
                <a:spcPts val="1000"/>
              </a:spcBef>
              <a:spcAft>
                <a:spcPts val="0"/>
              </a:spcAft>
              <a:buSzPts val="1800"/>
              <a:buNone/>
              <a:defRPr/>
            </a:lvl2pPr>
            <a:lvl3pPr lvl="2" algn="l">
              <a:lnSpc>
                <a:spcPct val="100000"/>
              </a:lnSpc>
              <a:spcBef>
                <a:spcPts val="1000"/>
              </a:spcBef>
              <a:spcAft>
                <a:spcPts val="0"/>
              </a:spcAft>
              <a:buSzPts val="1500"/>
              <a:buNone/>
              <a:defRPr/>
            </a:lvl3pPr>
            <a:lvl4pPr lvl="3" algn="l">
              <a:lnSpc>
                <a:spcPct val="100000"/>
              </a:lnSpc>
              <a:spcBef>
                <a:spcPts val="1000"/>
              </a:spcBef>
              <a:spcAft>
                <a:spcPts val="0"/>
              </a:spcAft>
              <a:buSzPts val="1200"/>
              <a:buNone/>
              <a:defRPr/>
            </a:lvl4pPr>
            <a:lvl5pPr lvl="4" algn="l">
              <a:lnSpc>
                <a:spcPct val="100000"/>
              </a:lnSpc>
              <a:spcBef>
                <a:spcPts val="1000"/>
              </a:spcBef>
              <a:spcAft>
                <a:spcPts val="0"/>
              </a:spcAft>
              <a:buSzPts val="1100"/>
              <a:buNone/>
              <a:defRPr/>
            </a:lvl5pPr>
            <a:lvl6pPr lvl="5" algn="l">
              <a:lnSpc>
                <a:spcPct val="100000"/>
              </a:lnSpc>
              <a:spcBef>
                <a:spcPts val="1000"/>
              </a:spcBef>
              <a:spcAft>
                <a:spcPts val="0"/>
              </a:spcAft>
              <a:buSzPts val="1000"/>
              <a:buNone/>
              <a:defRPr/>
            </a:lvl6pPr>
            <a:lvl7pPr lvl="6" algn="l">
              <a:lnSpc>
                <a:spcPct val="100000"/>
              </a:lnSpc>
              <a:spcBef>
                <a:spcPts val="1000"/>
              </a:spcBef>
              <a:spcAft>
                <a:spcPts val="0"/>
              </a:spcAft>
              <a:buSzPts val="900"/>
              <a:buNone/>
              <a:defRPr/>
            </a:lvl7pPr>
            <a:lvl8pPr lvl="7" algn="l">
              <a:lnSpc>
                <a:spcPct val="100000"/>
              </a:lnSpc>
              <a:spcBef>
                <a:spcPts val="1000"/>
              </a:spcBef>
              <a:spcAft>
                <a:spcPts val="0"/>
              </a:spcAft>
              <a:buSzPts val="800"/>
              <a:buNone/>
              <a:defRPr/>
            </a:lvl8pPr>
            <a:lvl9pPr lvl="8" algn="l">
              <a:lnSpc>
                <a:spcPct val="100000"/>
              </a:lnSpc>
              <a:spcBef>
                <a:spcPts val="1000"/>
              </a:spcBef>
              <a:spcAft>
                <a:spcPts val="1000"/>
              </a:spcAft>
              <a:buSzPts val="700"/>
              <a:buNone/>
              <a:defRPr/>
            </a:lvl9pPr>
          </a:lstStyle>
          <a:p>
            <a:endParaRPr/>
          </a:p>
        </p:txBody>
      </p:sp>
      <p:sp>
        <p:nvSpPr>
          <p:cNvPr id="43" name="Google Shape;43;p7"/>
          <p:cNvSpPr txBox="1">
            <a:spLocks noGrp="1"/>
          </p:cNvSpPr>
          <p:nvPr>
            <p:ph type="body" idx="2"/>
          </p:nvPr>
        </p:nvSpPr>
        <p:spPr>
          <a:xfrm>
            <a:off x="405125" y="1886075"/>
            <a:ext cx="3988200" cy="2367600"/>
          </a:xfrm>
          <a:prstGeom prst="rect">
            <a:avLst/>
          </a:prstGeom>
          <a:noFill/>
          <a:ln>
            <a:noFill/>
          </a:ln>
        </p:spPr>
        <p:txBody>
          <a:bodyPr spcFirstLastPara="1" wrap="square" lIns="0" tIns="0" rIns="0" bIns="0" anchor="t" anchorCtr="0">
            <a:normAutofit/>
          </a:bodyPr>
          <a:lstStyle>
            <a:lvl1pPr marL="457200" lvl="0" indent="-361950" algn="l">
              <a:lnSpc>
                <a:spcPct val="100000"/>
              </a:lnSpc>
              <a:spcBef>
                <a:spcPts val="600"/>
              </a:spcBef>
              <a:spcAft>
                <a:spcPts val="0"/>
              </a:spcAft>
              <a:buSzPts val="2100"/>
              <a:buChar char="▪"/>
              <a:defRPr/>
            </a:lvl1pPr>
            <a:lvl2pPr marL="914400" lvl="1" indent="-342900" algn="l">
              <a:lnSpc>
                <a:spcPct val="100000"/>
              </a:lnSpc>
              <a:spcBef>
                <a:spcPts val="1000"/>
              </a:spcBef>
              <a:spcAft>
                <a:spcPts val="0"/>
              </a:spcAft>
              <a:buSzPts val="1800"/>
              <a:buChar char="▪"/>
              <a:defRPr/>
            </a:lvl2pPr>
            <a:lvl3pPr marL="1371600" lvl="2" indent="-323850" algn="l">
              <a:lnSpc>
                <a:spcPct val="100000"/>
              </a:lnSpc>
              <a:spcBef>
                <a:spcPts val="1000"/>
              </a:spcBef>
              <a:spcAft>
                <a:spcPts val="0"/>
              </a:spcAft>
              <a:buSzPts val="1500"/>
              <a:buChar char="▪"/>
              <a:defRPr/>
            </a:lvl3pPr>
            <a:lvl4pPr marL="1828800" lvl="3" indent="-304800" algn="l">
              <a:lnSpc>
                <a:spcPct val="100000"/>
              </a:lnSpc>
              <a:spcBef>
                <a:spcPts val="1000"/>
              </a:spcBef>
              <a:spcAft>
                <a:spcPts val="0"/>
              </a:spcAft>
              <a:buSzPts val="1200"/>
              <a:buChar char="▪"/>
              <a:defRPr/>
            </a:lvl4pPr>
            <a:lvl5pPr marL="2286000" lvl="4" indent="-298450" algn="l">
              <a:lnSpc>
                <a:spcPct val="100000"/>
              </a:lnSpc>
              <a:spcBef>
                <a:spcPts val="1000"/>
              </a:spcBef>
              <a:spcAft>
                <a:spcPts val="0"/>
              </a:spcAft>
              <a:buSzPts val="1100"/>
              <a:buChar char="▪"/>
              <a:defRPr/>
            </a:lvl5pPr>
            <a:lvl6pPr marL="2743200" lvl="5" indent="-292100" algn="l">
              <a:lnSpc>
                <a:spcPct val="100000"/>
              </a:lnSpc>
              <a:spcBef>
                <a:spcPts val="1000"/>
              </a:spcBef>
              <a:spcAft>
                <a:spcPts val="0"/>
              </a:spcAft>
              <a:buSzPts val="1000"/>
              <a:buChar char="▪"/>
              <a:defRPr/>
            </a:lvl6pPr>
            <a:lvl7pPr marL="3200400" lvl="6" indent="-285750" algn="l">
              <a:lnSpc>
                <a:spcPct val="100000"/>
              </a:lnSpc>
              <a:spcBef>
                <a:spcPts val="1000"/>
              </a:spcBef>
              <a:spcAft>
                <a:spcPts val="0"/>
              </a:spcAft>
              <a:buSzPts val="900"/>
              <a:buChar char="▪"/>
              <a:defRPr/>
            </a:lvl7pPr>
            <a:lvl8pPr marL="3657600" lvl="7" indent="-279400" algn="l">
              <a:lnSpc>
                <a:spcPct val="100000"/>
              </a:lnSpc>
              <a:spcBef>
                <a:spcPts val="1000"/>
              </a:spcBef>
              <a:spcAft>
                <a:spcPts val="0"/>
              </a:spcAft>
              <a:buSzPts val="800"/>
              <a:buChar char="▪"/>
              <a:defRPr/>
            </a:lvl8pPr>
            <a:lvl9pPr marL="4114800" lvl="8" indent="-273050" algn="l">
              <a:lnSpc>
                <a:spcPct val="100000"/>
              </a:lnSpc>
              <a:spcBef>
                <a:spcPts val="1000"/>
              </a:spcBef>
              <a:spcAft>
                <a:spcPts val="1000"/>
              </a:spcAft>
              <a:buSzPts val="700"/>
              <a:buChar char="▪"/>
              <a:defRPr/>
            </a:lvl9pPr>
          </a:lstStyle>
          <a:p>
            <a:endParaRPr/>
          </a:p>
        </p:txBody>
      </p:sp>
      <p:sp>
        <p:nvSpPr>
          <p:cNvPr id="44" name="Google Shape;44;p7"/>
          <p:cNvSpPr txBox="1">
            <a:spLocks noGrp="1"/>
          </p:cNvSpPr>
          <p:nvPr>
            <p:ph type="subTitle" idx="3"/>
          </p:nvPr>
        </p:nvSpPr>
        <p:spPr>
          <a:xfrm>
            <a:off x="4749600" y="1265975"/>
            <a:ext cx="4000500" cy="411600"/>
          </a:xfrm>
          <a:prstGeom prst="rect">
            <a:avLst/>
          </a:prstGeom>
          <a:solidFill>
            <a:schemeClr val="dk2"/>
          </a:solidFill>
          <a:ln>
            <a:noFill/>
          </a:ln>
        </p:spPr>
        <p:txBody>
          <a:bodyPr spcFirstLastPara="1" wrap="square" lIns="64000" tIns="64000" rIns="64000" bIns="64000" anchor="ctr" anchorCtr="0">
            <a:spAutoFit/>
          </a:bodyPr>
          <a:lstStyle>
            <a:lvl1pPr lvl="0" algn="l">
              <a:lnSpc>
                <a:spcPct val="100000"/>
              </a:lnSpc>
              <a:spcBef>
                <a:spcPts val="600"/>
              </a:spcBef>
              <a:spcAft>
                <a:spcPts val="0"/>
              </a:spcAft>
              <a:buClr>
                <a:srgbClr val="FFFFFF"/>
              </a:buClr>
              <a:buSzPts val="1800"/>
              <a:buNone/>
              <a:defRPr sz="1800">
                <a:solidFill>
                  <a:srgbClr val="FFFFFF"/>
                </a:solidFill>
              </a:defRPr>
            </a:lvl1pPr>
            <a:lvl2pPr lvl="1" algn="l">
              <a:lnSpc>
                <a:spcPct val="100000"/>
              </a:lnSpc>
              <a:spcBef>
                <a:spcPts val="1000"/>
              </a:spcBef>
              <a:spcAft>
                <a:spcPts val="0"/>
              </a:spcAft>
              <a:buSzPts val="1800"/>
              <a:buNone/>
              <a:defRPr/>
            </a:lvl2pPr>
            <a:lvl3pPr lvl="2" algn="l">
              <a:lnSpc>
                <a:spcPct val="100000"/>
              </a:lnSpc>
              <a:spcBef>
                <a:spcPts val="1000"/>
              </a:spcBef>
              <a:spcAft>
                <a:spcPts val="0"/>
              </a:spcAft>
              <a:buSzPts val="1500"/>
              <a:buNone/>
              <a:defRPr/>
            </a:lvl3pPr>
            <a:lvl4pPr lvl="3" algn="l">
              <a:lnSpc>
                <a:spcPct val="100000"/>
              </a:lnSpc>
              <a:spcBef>
                <a:spcPts val="1000"/>
              </a:spcBef>
              <a:spcAft>
                <a:spcPts val="0"/>
              </a:spcAft>
              <a:buSzPts val="1200"/>
              <a:buNone/>
              <a:defRPr/>
            </a:lvl4pPr>
            <a:lvl5pPr lvl="4" algn="l">
              <a:lnSpc>
                <a:spcPct val="100000"/>
              </a:lnSpc>
              <a:spcBef>
                <a:spcPts val="1000"/>
              </a:spcBef>
              <a:spcAft>
                <a:spcPts val="0"/>
              </a:spcAft>
              <a:buSzPts val="1100"/>
              <a:buNone/>
              <a:defRPr/>
            </a:lvl5pPr>
            <a:lvl6pPr lvl="5" algn="l">
              <a:lnSpc>
                <a:spcPct val="100000"/>
              </a:lnSpc>
              <a:spcBef>
                <a:spcPts val="1000"/>
              </a:spcBef>
              <a:spcAft>
                <a:spcPts val="0"/>
              </a:spcAft>
              <a:buSzPts val="1000"/>
              <a:buNone/>
              <a:defRPr/>
            </a:lvl6pPr>
            <a:lvl7pPr lvl="6" algn="l">
              <a:lnSpc>
                <a:spcPct val="100000"/>
              </a:lnSpc>
              <a:spcBef>
                <a:spcPts val="1000"/>
              </a:spcBef>
              <a:spcAft>
                <a:spcPts val="0"/>
              </a:spcAft>
              <a:buSzPts val="900"/>
              <a:buNone/>
              <a:defRPr/>
            </a:lvl7pPr>
            <a:lvl8pPr lvl="7" algn="l">
              <a:lnSpc>
                <a:spcPct val="100000"/>
              </a:lnSpc>
              <a:spcBef>
                <a:spcPts val="1000"/>
              </a:spcBef>
              <a:spcAft>
                <a:spcPts val="0"/>
              </a:spcAft>
              <a:buSzPts val="800"/>
              <a:buNone/>
              <a:defRPr/>
            </a:lvl8pPr>
            <a:lvl9pPr lvl="8" algn="l">
              <a:lnSpc>
                <a:spcPct val="100000"/>
              </a:lnSpc>
              <a:spcBef>
                <a:spcPts val="1000"/>
              </a:spcBef>
              <a:spcAft>
                <a:spcPts val="1000"/>
              </a:spcAft>
              <a:buSzPts val="700"/>
              <a:buNone/>
              <a:defRPr/>
            </a:lvl9pPr>
          </a:lstStyle>
          <a:p>
            <a:endParaRPr/>
          </a:p>
        </p:txBody>
      </p:sp>
      <p:sp>
        <p:nvSpPr>
          <p:cNvPr id="45" name="Google Shape;45;p7"/>
          <p:cNvSpPr txBox="1">
            <a:spLocks noGrp="1"/>
          </p:cNvSpPr>
          <p:nvPr>
            <p:ph type="body" idx="4"/>
          </p:nvPr>
        </p:nvSpPr>
        <p:spPr>
          <a:xfrm>
            <a:off x="4749600" y="1886075"/>
            <a:ext cx="3988200" cy="2367600"/>
          </a:xfrm>
          <a:prstGeom prst="rect">
            <a:avLst/>
          </a:prstGeom>
          <a:noFill/>
          <a:ln>
            <a:noFill/>
          </a:ln>
        </p:spPr>
        <p:txBody>
          <a:bodyPr spcFirstLastPara="1" wrap="square" lIns="0" tIns="0" rIns="0" bIns="0" anchor="t" anchorCtr="0">
            <a:normAutofit/>
          </a:bodyPr>
          <a:lstStyle>
            <a:lvl1pPr marL="457200" lvl="0" indent="-361950" algn="l">
              <a:lnSpc>
                <a:spcPct val="100000"/>
              </a:lnSpc>
              <a:spcBef>
                <a:spcPts val="600"/>
              </a:spcBef>
              <a:spcAft>
                <a:spcPts val="0"/>
              </a:spcAft>
              <a:buSzPts val="2100"/>
              <a:buChar char="▪"/>
              <a:defRPr/>
            </a:lvl1pPr>
            <a:lvl2pPr marL="914400" lvl="1" indent="-342900" algn="l">
              <a:lnSpc>
                <a:spcPct val="100000"/>
              </a:lnSpc>
              <a:spcBef>
                <a:spcPts val="1000"/>
              </a:spcBef>
              <a:spcAft>
                <a:spcPts val="0"/>
              </a:spcAft>
              <a:buSzPts val="1800"/>
              <a:buChar char="▪"/>
              <a:defRPr/>
            </a:lvl2pPr>
            <a:lvl3pPr marL="1371600" lvl="2" indent="-323850" algn="l">
              <a:lnSpc>
                <a:spcPct val="100000"/>
              </a:lnSpc>
              <a:spcBef>
                <a:spcPts val="1000"/>
              </a:spcBef>
              <a:spcAft>
                <a:spcPts val="0"/>
              </a:spcAft>
              <a:buSzPts val="1500"/>
              <a:buChar char="▪"/>
              <a:defRPr/>
            </a:lvl3pPr>
            <a:lvl4pPr marL="1828800" lvl="3" indent="-304800" algn="l">
              <a:lnSpc>
                <a:spcPct val="100000"/>
              </a:lnSpc>
              <a:spcBef>
                <a:spcPts val="1000"/>
              </a:spcBef>
              <a:spcAft>
                <a:spcPts val="0"/>
              </a:spcAft>
              <a:buSzPts val="1200"/>
              <a:buChar char="▪"/>
              <a:defRPr/>
            </a:lvl4pPr>
            <a:lvl5pPr marL="2286000" lvl="4" indent="-298450" algn="l">
              <a:lnSpc>
                <a:spcPct val="100000"/>
              </a:lnSpc>
              <a:spcBef>
                <a:spcPts val="1000"/>
              </a:spcBef>
              <a:spcAft>
                <a:spcPts val="0"/>
              </a:spcAft>
              <a:buSzPts val="1100"/>
              <a:buChar char="▪"/>
              <a:defRPr/>
            </a:lvl5pPr>
            <a:lvl6pPr marL="2743200" lvl="5" indent="-292100" algn="l">
              <a:lnSpc>
                <a:spcPct val="100000"/>
              </a:lnSpc>
              <a:spcBef>
                <a:spcPts val="1000"/>
              </a:spcBef>
              <a:spcAft>
                <a:spcPts val="0"/>
              </a:spcAft>
              <a:buSzPts val="1000"/>
              <a:buChar char="▪"/>
              <a:defRPr/>
            </a:lvl6pPr>
            <a:lvl7pPr marL="3200400" lvl="6" indent="-285750" algn="l">
              <a:lnSpc>
                <a:spcPct val="100000"/>
              </a:lnSpc>
              <a:spcBef>
                <a:spcPts val="1000"/>
              </a:spcBef>
              <a:spcAft>
                <a:spcPts val="0"/>
              </a:spcAft>
              <a:buSzPts val="900"/>
              <a:buChar char="▪"/>
              <a:defRPr/>
            </a:lvl7pPr>
            <a:lvl8pPr marL="3657600" lvl="7" indent="-279400" algn="l">
              <a:lnSpc>
                <a:spcPct val="100000"/>
              </a:lnSpc>
              <a:spcBef>
                <a:spcPts val="1000"/>
              </a:spcBef>
              <a:spcAft>
                <a:spcPts val="0"/>
              </a:spcAft>
              <a:buSzPts val="800"/>
              <a:buChar char="▪"/>
              <a:defRPr/>
            </a:lvl8pPr>
            <a:lvl9pPr marL="4114800" lvl="8" indent="-273050" algn="l">
              <a:lnSpc>
                <a:spcPct val="100000"/>
              </a:lnSpc>
              <a:spcBef>
                <a:spcPts val="1000"/>
              </a:spcBef>
              <a:spcAft>
                <a:spcPts val="1000"/>
              </a:spcAft>
              <a:buSzPts val="700"/>
              <a:buChar char="▪"/>
              <a:defRPr/>
            </a:lvl9pPr>
          </a:lstStyle>
          <a:p>
            <a:endParaRPr/>
          </a:p>
        </p:txBody>
      </p:sp>
      <p:sp>
        <p:nvSpPr>
          <p:cNvPr id="46" name="Google Shape;46;p7"/>
          <p:cNvSpPr txBox="1">
            <a:spLocks noGrp="1"/>
          </p:cNvSpPr>
          <p:nvPr>
            <p:ph type="body" idx="5"/>
          </p:nvPr>
        </p:nvSpPr>
        <p:spPr>
          <a:xfrm>
            <a:off x="405125" y="4347750"/>
            <a:ext cx="8338800" cy="395700"/>
          </a:xfrm>
          <a:prstGeom prst="rect">
            <a:avLst/>
          </a:prstGeom>
          <a:noFill/>
          <a:ln>
            <a:noFill/>
          </a:ln>
        </p:spPr>
        <p:txBody>
          <a:bodyPr spcFirstLastPara="1" wrap="square" lIns="0" tIns="0" rIns="0" bIns="0" anchor="t" anchorCtr="0">
            <a:spAutoFit/>
          </a:bodyPr>
          <a:lstStyle>
            <a:lvl1pPr marL="457200" lvl="0" indent="-342900" algn="l">
              <a:lnSpc>
                <a:spcPct val="100000"/>
              </a:lnSpc>
              <a:spcBef>
                <a:spcPts val="600"/>
              </a:spcBef>
              <a:spcAft>
                <a:spcPts val="0"/>
              </a:spcAft>
              <a:buClr>
                <a:schemeClr val="accent3"/>
              </a:buClr>
              <a:buSzPts val="1800"/>
              <a:buChar char="▪"/>
              <a:defRPr sz="1800">
                <a:solidFill>
                  <a:schemeClr val="accent3"/>
                </a:solidFill>
              </a:defRPr>
            </a:lvl1pPr>
            <a:lvl2pPr marL="914400" lvl="1" indent="-323850" algn="l">
              <a:lnSpc>
                <a:spcPct val="100000"/>
              </a:lnSpc>
              <a:spcBef>
                <a:spcPts val="1000"/>
              </a:spcBef>
              <a:spcAft>
                <a:spcPts val="0"/>
              </a:spcAft>
              <a:buClr>
                <a:schemeClr val="accent3"/>
              </a:buClr>
              <a:buSzPts val="1500"/>
              <a:buChar char="▪"/>
              <a:defRPr sz="1500">
                <a:solidFill>
                  <a:schemeClr val="accent3"/>
                </a:solidFill>
              </a:defRPr>
            </a:lvl2pPr>
            <a:lvl3pPr marL="1371600" lvl="2" indent="-304800" algn="l">
              <a:lnSpc>
                <a:spcPct val="100000"/>
              </a:lnSpc>
              <a:spcBef>
                <a:spcPts val="1000"/>
              </a:spcBef>
              <a:spcAft>
                <a:spcPts val="0"/>
              </a:spcAft>
              <a:buClr>
                <a:schemeClr val="accent3"/>
              </a:buClr>
              <a:buSzPts val="1200"/>
              <a:buChar char="▪"/>
              <a:defRPr sz="1200">
                <a:solidFill>
                  <a:schemeClr val="accent3"/>
                </a:solidFill>
              </a:defRPr>
            </a:lvl3pPr>
            <a:lvl4pPr marL="1828800" lvl="3" indent="-285750" algn="l">
              <a:lnSpc>
                <a:spcPct val="100000"/>
              </a:lnSpc>
              <a:spcBef>
                <a:spcPts val="1000"/>
              </a:spcBef>
              <a:spcAft>
                <a:spcPts val="0"/>
              </a:spcAft>
              <a:buClr>
                <a:schemeClr val="accent3"/>
              </a:buClr>
              <a:buSzPts val="900"/>
              <a:buChar char="▪"/>
              <a:defRPr sz="900">
                <a:solidFill>
                  <a:schemeClr val="accent3"/>
                </a:solidFill>
              </a:defRPr>
            </a:lvl4pPr>
            <a:lvl5pPr marL="2286000" lvl="4" indent="-279400" algn="l">
              <a:lnSpc>
                <a:spcPct val="100000"/>
              </a:lnSpc>
              <a:spcBef>
                <a:spcPts val="1000"/>
              </a:spcBef>
              <a:spcAft>
                <a:spcPts val="0"/>
              </a:spcAft>
              <a:buClr>
                <a:schemeClr val="accent3"/>
              </a:buClr>
              <a:buSzPts val="800"/>
              <a:buChar char="▪"/>
              <a:defRPr sz="800">
                <a:solidFill>
                  <a:schemeClr val="accent3"/>
                </a:solidFill>
              </a:defRPr>
            </a:lvl5pPr>
            <a:lvl6pPr marL="2743200" lvl="5" indent="-273050" algn="l">
              <a:lnSpc>
                <a:spcPct val="100000"/>
              </a:lnSpc>
              <a:spcBef>
                <a:spcPts val="1000"/>
              </a:spcBef>
              <a:spcAft>
                <a:spcPts val="0"/>
              </a:spcAft>
              <a:buClr>
                <a:schemeClr val="accent3"/>
              </a:buClr>
              <a:buSzPts val="700"/>
              <a:buChar char="▪"/>
              <a:defRPr sz="700">
                <a:solidFill>
                  <a:schemeClr val="accent3"/>
                </a:solidFill>
              </a:defRPr>
            </a:lvl6pPr>
            <a:lvl7pPr marL="3200400" lvl="6" indent="-266700" algn="l">
              <a:lnSpc>
                <a:spcPct val="100000"/>
              </a:lnSpc>
              <a:spcBef>
                <a:spcPts val="1000"/>
              </a:spcBef>
              <a:spcAft>
                <a:spcPts val="0"/>
              </a:spcAft>
              <a:buClr>
                <a:schemeClr val="accent3"/>
              </a:buClr>
              <a:buSzPts val="600"/>
              <a:buChar char="▪"/>
              <a:defRPr sz="600">
                <a:solidFill>
                  <a:schemeClr val="accent3"/>
                </a:solidFill>
              </a:defRPr>
            </a:lvl7pPr>
            <a:lvl8pPr marL="3657600" lvl="7" indent="-260350" algn="l">
              <a:lnSpc>
                <a:spcPct val="100000"/>
              </a:lnSpc>
              <a:spcBef>
                <a:spcPts val="1000"/>
              </a:spcBef>
              <a:spcAft>
                <a:spcPts val="0"/>
              </a:spcAft>
              <a:buClr>
                <a:schemeClr val="accent3"/>
              </a:buClr>
              <a:buSzPts val="500"/>
              <a:buChar char="▪"/>
              <a:defRPr sz="500">
                <a:solidFill>
                  <a:schemeClr val="accent3"/>
                </a:solidFill>
              </a:defRPr>
            </a:lvl8pPr>
            <a:lvl9pPr marL="4114800" lvl="8" indent="-254000" algn="l">
              <a:lnSpc>
                <a:spcPct val="100000"/>
              </a:lnSpc>
              <a:spcBef>
                <a:spcPts val="1000"/>
              </a:spcBef>
              <a:spcAft>
                <a:spcPts val="1000"/>
              </a:spcAft>
              <a:buClr>
                <a:schemeClr val="accent3"/>
              </a:buClr>
              <a:buSzPts val="400"/>
              <a:buChar char="▪"/>
              <a:defRPr sz="400">
                <a:solidFill>
                  <a:schemeClr val="accent3"/>
                </a:solidFill>
              </a:defRPr>
            </a:lvl9pPr>
          </a:lstStyle>
          <a:p>
            <a:endParaRPr/>
          </a:p>
        </p:txBody>
      </p:sp>
      <p:sp>
        <p:nvSpPr>
          <p:cNvPr id="47" name="Google Shape;47;p7" descr="decorative header bar"/>
          <p:cNvSpPr/>
          <p:nvPr/>
        </p:nvSpPr>
        <p:spPr>
          <a:xfrm>
            <a:off x="0" y="0"/>
            <a:ext cx="9144000" cy="399900"/>
          </a:xfrm>
          <a:prstGeom prst="rect">
            <a:avLst/>
          </a:prstGeom>
          <a:solidFill>
            <a:srgbClr val="4EA848"/>
          </a:solidFill>
          <a:ln>
            <a:noFill/>
          </a:ln>
        </p:spPr>
        <p:txBody>
          <a:bodyPr spcFirstLastPara="1" wrap="square" lIns="68575" tIns="34275" rIns="68575" bIns="13715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4EA848"/>
              </a:solidFill>
              <a:highlight>
                <a:srgbClr val="4EA848"/>
              </a:highlight>
              <a:latin typeface="Arial"/>
              <a:ea typeface="Arial"/>
              <a:cs typeface="Arial"/>
              <a:sym typeface="Arial"/>
            </a:endParaRPr>
          </a:p>
        </p:txBody>
      </p:sp>
      <p:pic>
        <p:nvPicPr>
          <p:cNvPr id="48" name="Google Shape;48;p7" descr="decorative header bar"/>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0" y="0"/>
            <a:ext cx="8032894" cy="397764"/>
          </a:xfrm>
          <a:prstGeom prst="rect">
            <a:avLst/>
          </a:prstGeom>
          <a:noFill/>
          <a:ln>
            <a:noFill/>
          </a:ln>
          <a:effectLst>
            <a:outerShdw blurRad="50800" dist="38100" dir="2700000" algn="tl" rotWithShape="0">
              <a:srgbClr val="000000">
                <a:alpha val="40000"/>
              </a:srgbClr>
            </a:outerShdw>
          </a:effectLst>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Inside-ContentWithSidebar">
  <p:cSld name="CUSTOM_1_4">
    <p:spTree>
      <p:nvGrpSpPr>
        <p:cNvPr id="1" name="Shape 49"/>
        <p:cNvGrpSpPr/>
        <p:nvPr/>
      </p:nvGrpSpPr>
      <p:grpSpPr>
        <a:xfrm>
          <a:off x="0" y="0"/>
          <a:ext cx="0" cy="0"/>
          <a:chOff x="0" y="0"/>
          <a:chExt cx="0" cy="0"/>
        </a:xfrm>
      </p:grpSpPr>
      <p:sp>
        <p:nvSpPr>
          <p:cNvPr id="50" name="Google Shape;50;p8"/>
          <p:cNvSpPr txBox="1">
            <a:spLocks noGrp="1"/>
          </p:cNvSpPr>
          <p:nvPr>
            <p:ph type="sldNum" idx="12"/>
          </p:nvPr>
        </p:nvSpPr>
        <p:spPr>
          <a:xfrm>
            <a:off x="402325" y="4855475"/>
            <a:ext cx="340500" cy="179400"/>
          </a:xfrm>
          <a:prstGeom prst="rect">
            <a:avLst/>
          </a:prstGeom>
          <a:noFill/>
          <a:ln>
            <a:noFill/>
          </a:ln>
        </p:spPr>
        <p:txBody>
          <a:bodyPr spcFirstLastPara="1" wrap="square" lIns="0" tIns="0" rIns="0" bIns="0" anchor="t" anchorCtr="0">
            <a:noAutofit/>
          </a:bodyPr>
          <a:lstStyle>
            <a:lvl1pPr marL="0" marR="0" lvl="0" indent="0" algn="l">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
        <p:nvSpPr>
          <p:cNvPr id="51" name="Google Shape;51;p8"/>
          <p:cNvSpPr txBox="1">
            <a:spLocks noGrp="1"/>
          </p:cNvSpPr>
          <p:nvPr>
            <p:ph type="title"/>
          </p:nvPr>
        </p:nvSpPr>
        <p:spPr>
          <a:xfrm>
            <a:off x="0" y="400051"/>
            <a:ext cx="9144000" cy="685800"/>
          </a:xfrm>
          <a:prstGeom prst="rect">
            <a:avLst/>
          </a:prstGeom>
          <a:solidFill>
            <a:schemeClr val="accent3"/>
          </a:solidFill>
          <a:ln>
            <a:noFill/>
          </a:ln>
        </p:spPr>
        <p:txBody>
          <a:bodyPr spcFirstLastPara="1" wrap="square" lIns="411475" tIns="0" rIns="411475" bIns="0" anchor="ctr" anchorCtr="0">
            <a:normAutofit/>
          </a:bodyPr>
          <a:lstStyle>
            <a:lvl1pPr lvl="0" algn="l">
              <a:lnSpc>
                <a:spcPct val="90000"/>
              </a:lnSpc>
              <a:spcBef>
                <a:spcPts val="0"/>
              </a:spcBef>
              <a:spcAft>
                <a:spcPts val="0"/>
              </a:spcAft>
              <a:buClr>
                <a:schemeClr val="lt1"/>
              </a:buClr>
              <a:buSzPts val="3000"/>
              <a:buNone/>
              <a:defRPr>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52" name="Google Shape;52;p8"/>
          <p:cNvSpPr txBox="1">
            <a:spLocks noGrp="1"/>
          </p:cNvSpPr>
          <p:nvPr>
            <p:ph type="subTitle" idx="1"/>
          </p:nvPr>
        </p:nvSpPr>
        <p:spPr>
          <a:xfrm>
            <a:off x="412350" y="1265975"/>
            <a:ext cx="4617600" cy="620100"/>
          </a:xfrm>
          <a:prstGeom prst="rect">
            <a:avLst/>
          </a:prstGeom>
          <a:noFill/>
          <a:ln>
            <a:noFill/>
          </a:ln>
        </p:spPr>
        <p:txBody>
          <a:bodyPr spcFirstLastPara="1" wrap="square" lIns="34275" tIns="34275" rIns="34275" bIns="34275" anchor="t" anchorCtr="0">
            <a:noAutofit/>
          </a:bodyPr>
          <a:lstStyle>
            <a:lvl1pPr lvl="0" algn="l">
              <a:lnSpc>
                <a:spcPct val="100000"/>
              </a:lnSpc>
              <a:spcBef>
                <a:spcPts val="600"/>
              </a:spcBef>
              <a:spcAft>
                <a:spcPts val="0"/>
              </a:spcAft>
              <a:buClr>
                <a:schemeClr val="accent1"/>
              </a:buClr>
              <a:buSzPts val="2400"/>
              <a:buNone/>
              <a:defRPr sz="2400">
                <a:solidFill>
                  <a:schemeClr val="accent1"/>
                </a:solidFill>
              </a:defRPr>
            </a:lvl1pPr>
            <a:lvl2pPr lvl="1" algn="l">
              <a:lnSpc>
                <a:spcPct val="100000"/>
              </a:lnSpc>
              <a:spcBef>
                <a:spcPts val="1000"/>
              </a:spcBef>
              <a:spcAft>
                <a:spcPts val="0"/>
              </a:spcAft>
              <a:buSzPts val="1800"/>
              <a:buNone/>
              <a:defRPr/>
            </a:lvl2pPr>
            <a:lvl3pPr lvl="2" algn="l">
              <a:lnSpc>
                <a:spcPct val="100000"/>
              </a:lnSpc>
              <a:spcBef>
                <a:spcPts val="1000"/>
              </a:spcBef>
              <a:spcAft>
                <a:spcPts val="0"/>
              </a:spcAft>
              <a:buSzPts val="1500"/>
              <a:buNone/>
              <a:defRPr/>
            </a:lvl3pPr>
            <a:lvl4pPr lvl="3" algn="l">
              <a:lnSpc>
                <a:spcPct val="100000"/>
              </a:lnSpc>
              <a:spcBef>
                <a:spcPts val="1000"/>
              </a:spcBef>
              <a:spcAft>
                <a:spcPts val="0"/>
              </a:spcAft>
              <a:buSzPts val="1200"/>
              <a:buNone/>
              <a:defRPr/>
            </a:lvl4pPr>
            <a:lvl5pPr lvl="4" algn="l">
              <a:lnSpc>
                <a:spcPct val="100000"/>
              </a:lnSpc>
              <a:spcBef>
                <a:spcPts val="1000"/>
              </a:spcBef>
              <a:spcAft>
                <a:spcPts val="0"/>
              </a:spcAft>
              <a:buSzPts val="1100"/>
              <a:buNone/>
              <a:defRPr/>
            </a:lvl5pPr>
            <a:lvl6pPr lvl="5" algn="l">
              <a:lnSpc>
                <a:spcPct val="100000"/>
              </a:lnSpc>
              <a:spcBef>
                <a:spcPts val="1000"/>
              </a:spcBef>
              <a:spcAft>
                <a:spcPts val="0"/>
              </a:spcAft>
              <a:buSzPts val="1000"/>
              <a:buNone/>
              <a:defRPr/>
            </a:lvl6pPr>
            <a:lvl7pPr lvl="6" algn="l">
              <a:lnSpc>
                <a:spcPct val="100000"/>
              </a:lnSpc>
              <a:spcBef>
                <a:spcPts val="1000"/>
              </a:spcBef>
              <a:spcAft>
                <a:spcPts val="0"/>
              </a:spcAft>
              <a:buSzPts val="900"/>
              <a:buNone/>
              <a:defRPr/>
            </a:lvl7pPr>
            <a:lvl8pPr lvl="7" algn="l">
              <a:lnSpc>
                <a:spcPct val="100000"/>
              </a:lnSpc>
              <a:spcBef>
                <a:spcPts val="1000"/>
              </a:spcBef>
              <a:spcAft>
                <a:spcPts val="0"/>
              </a:spcAft>
              <a:buSzPts val="800"/>
              <a:buNone/>
              <a:defRPr/>
            </a:lvl8pPr>
            <a:lvl9pPr lvl="8" algn="l">
              <a:lnSpc>
                <a:spcPct val="100000"/>
              </a:lnSpc>
              <a:spcBef>
                <a:spcPts val="1000"/>
              </a:spcBef>
              <a:spcAft>
                <a:spcPts val="1000"/>
              </a:spcAft>
              <a:buSzPts val="700"/>
              <a:buNone/>
              <a:defRPr/>
            </a:lvl9pPr>
          </a:lstStyle>
          <a:p>
            <a:endParaRPr/>
          </a:p>
        </p:txBody>
      </p:sp>
      <p:sp>
        <p:nvSpPr>
          <p:cNvPr id="53" name="Google Shape;53;p8"/>
          <p:cNvSpPr txBox="1">
            <a:spLocks noGrp="1"/>
          </p:cNvSpPr>
          <p:nvPr>
            <p:ph type="body" idx="2"/>
          </p:nvPr>
        </p:nvSpPr>
        <p:spPr>
          <a:xfrm>
            <a:off x="405125" y="1886075"/>
            <a:ext cx="4617600" cy="2367600"/>
          </a:xfrm>
          <a:prstGeom prst="rect">
            <a:avLst/>
          </a:prstGeom>
          <a:noFill/>
          <a:ln>
            <a:noFill/>
          </a:ln>
        </p:spPr>
        <p:txBody>
          <a:bodyPr spcFirstLastPara="1" wrap="square" lIns="0" tIns="0" rIns="0" bIns="0" anchor="t" anchorCtr="0">
            <a:normAutofit/>
          </a:bodyPr>
          <a:lstStyle>
            <a:lvl1pPr marL="457200" lvl="0" indent="-361950" algn="l">
              <a:lnSpc>
                <a:spcPct val="100000"/>
              </a:lnSpc>
              <a:spcBef>
                <a:spcPts val="600"/>
              </a:spcBef>
              <a:spcAft>
                <a:spcPts val="0"/>
              </a:spcAft>
              <a:buSzPts val="2100"/>
              <a:buChar char="▪"/>
              <a:defRPr/>
            </a:lvl1pPr>
            <a:lvl2pPr marL="914400" lvl="1" indent="-342900" algn="l">
              <a:lnSpc>
                <a:spcPct val="100000"/>
              </a:lnSpc>
              <a:spcBef>
                <a:spcPts val="1000"/>
              </a:spcBef>
              <a:spcAft>
                <a:spcPts val="0"/>
              </a:spcAft>
              <a:buSzPts val="1800"/>
              <a:buChar char="▪"/>
              <a:defRPr/>
            </a:lvl2pPr>
            <a:lvl3pPr marL="1371600" lvl="2" indent="-323850" algn="l">
              <a:lnSpc>
                <a:spcPct val="100000"/>
              </a:lnSpc>
              <a:spcBef>
                <a:spcPts val="1000"/>
              </a:spcBef>
              <a:spcAft>
                <a:spcPts val="0"/>
              </a:spcAft>
              <a:buSzPts val="1500"/>
              <a:buChar char="▪"/>
              <a:defRPr/>
            </a:lvl3pPr>
            <a:lvl4pPr marL="1828800" lvl="3" indent="-304800" algn="l">
              <a:lnSpc>
                <a:spcPct val="100000"/>
              </a:lnSpc>
              <a:spcBef>
                <a:spcPts val="1000"/>
              </a:spcBef>
              <a:spcAft>
                <a:spcPts val="0"/>
              </a:spcAft>
              <a:buSzPts val="1200"/>
              <a:buChar char="▪"/>
              <a:defRPr/>
            </a:lvl4pPr>
            <a:lvl5pPr marL="2286000" lvl="4" indent="-298450" algn="l">
              <a:lnSpc>
                <a:spcPct val="100000"/>
              </a:lnSpc>
              <a:spcBef>
                <a:spcPts val="1000"/>
              </a:spcBef>
              <a:spcAft>
                <a:spcPts val="0"/>
              </a:spcAft>
              <a:buSzPts val="1100"/>
              <a:buChar char="▪"/>
              <a:defRPr/>
            </a:lvl5pPr>
            <a:lvl6pPr marL="2743200" lvl="5" indent="-292100" algn="l">
              <a:lnSpc>
                <a:spcPct val="100000"/>
              </a:lnSpc>
              <a:spcBef>
                <a:spcPts val="1000"/>
              </a:spcBef>
              <a:spcAft>
                <a:spcPts val="0"/>
              </a:spcAft>
              <a:buSzPts val="1000"/>
              <a:buChar char="▪"/>
              <a:defRPr/>
            </a:lvl6pPr>
            <a:lvl7pPr marL="3200400" lvl="6" indent="-285750" algn="l">
              <a:lnSpc>
                <a:spcPct val="100000"/>
              </a:lnSpc>
              <a:spcBef>
                <a:spcPts val="1000"/>
              </a:spcBef>
              <a:spcAft>
                <a:spcPts val="0"/>
              </a:spcAft>
              <a:buSzPts val="900"/>
              <a:buChar char="▪"/>
              <a:defRPr/>
            </a:lvl7pPr>
            <a:lvl8pPr marL="3657600" lvl="7" indent="-279400" algn="l">
              <a:lnSpc>
                <a:spcPct val="100000"/>
              </a:lnSpc>
              <a:spcBef>
                <a:spcPts val="1000"/>
              </a:spcBef>
              <a:spcAft>
                <a:spcPts val="0"/>
              </a:spcAft>
              <a:buSzPts val="800"/>
              <a:buChar char="▪"/>
              <a:defRPr/>
            </a:lvl8pPr>
            <a:lvl9pPr marL="4114800" lvl="8" indent="-273050" algn="l">
              <a:lnSpc>
                <a:spcPct val="100000"/>
              </a:lnSpc>
              <a:spcBef>
                <a:spcPts val="1000"/>
              </a:spcBef>
              <a:spcAft>
                <a:spcPts val="1000"/>
              </a:spcAft>
              <a:buSzPts val="700"/>
              <a:buChar char="▪"/>
              <a:defRPr/>
            </a:lvl9pPr>
          </a:lstStyle>
          <a:p>
            <a:endParaRPr/>
          </a:p>
        </p:txBody>
      </p:sp>
      <p:sp>
        <p:nvSpPr>
          <p:cNvPr id="54" name="Google Shape;54;p8"/>
          <p:cNvSpPr txBox="1">
            <a:spLocks noGrp="1"/>
          </p:cNvSpPr>
          <p:nvPr>
            <p:ph type="body" idx="3"/>
          </p:nvPr>
        </p:nvSpPr>
        <p:spPr>
          <a:xfrm>
            <a:off x="5431525" y="1257300"/>
            <a:ext cx="3319200" cy="3314700"/>
          </a:xfrm>
          <a:prstGeom prst="rect">
            <a:avLst/>
          </a:prstGeom>
          <a:solidFill>
            <a:schemeClr val="accent3"/>
          </a:solidFill>
          <a:ln>
            <a:noFill/>
          </a:ln>
        </p:spPr>
        <p:txBody>
          <a:bodyPr spcFirstLastPara="1" wrap="square" lIns="201150" tIns="201150" rIns="201150" bIns="201150" anchor="t" anchorCtr="0">
            <a:normAutofit/>
          </a:bodyPr>
          <a:lstStyle>
            <a:lvl1pPr marL="457200" lvl="0" indent="-361950" algn="l">
              <a:lnSpc>
                <a:spcPct val="100000"/>
              </a:lnSpc>
              <a:spcBef>
                <a:spcPts val="600"/>
              </a:spcBef>
              <a:spcAft>
                <a:spcPts val="0"/>
              </a:spcAft>
              <a:buClr>
                <a:schemeClr val="lt1"/>
              </a:buClr>
              <a:buSzPts val="2100"/>
              <a:buChar char="▪"/>
              <a:defRPr>
                <a:solidFill>
                  <a:schemeClr val="lt1"/>
                </a:solidFill>
              </a:defRPr>
            </a:lvl1pPr>
            <a:lvl2pPr marL="914400" lvl="1" indent="-342900" algn="l">
              <a:lnSpc>
                <a:spcPct val="100000"/>
              </a:lnSpc>
              <a:spcBef>
                <a:spcPts val="1000"/>
              </a:spcBef>
              <a:spcAft>
                <a:spcPts val="0"/>
              </a:spcAft>
              <a:buClr>
                <a:schemeClr val="lt1"/>
              </a:buClr>
              <a:buSzPts val="1800"/>
              <a:buChar char="▪"/>
              <a:defRPr>
                <a:solidFill>
                  <a:schemeClr val="lt1"/>
                </a:solidFill>
              </a:defRPr>
            </a:lvl2pPr>
            <a:lvl3pPr marL="1371600" lvl="2" indent="-323850" algn="l">
              <a:lnSpc>
                <a:spcPct val="100000"/>
              </a:lnSpc>
              <a:spcBef>
                <a:spcPts val="1000"/>
              </a:spcBef>
              <a:spcAft>
                <a:spcPts val="0"/>
              </a:spcAft>
              <a:buClr>
                <a:schemeClr val="lt1"/>
              </a:buClr>
              <a:buSzPts val="1500"/>
              <a:buChar char="▪"/>
              <a:defRPr>
                <a:solidFill>
                  <a:schemeClr val="lt1"/>
                </a:solidFill>
              </a:defRPr>
            </a:lvl3pPr>
            <a:lvl4pPr marL="1828800" lvl="3" indent="-304800" algn="l">
              <a:lnSpc>
                <a:spcPct val="100000"/>
              </a:lnSpc>
              <a:spcBef>
                <a:spcPts val="1000"/>
              </a:spcBef>
              <a:spcAft>
                <a:spcPts val="0"/>
              </a:spcAft>
              <a:buClr>
                <a:schemeClr val="lt1"/>
              </a:buClr>
              <a:buSzPts val="1200"/>
              <a:buChar char="▪"/>
              <a:defRPr>
                <a:solidFill>
                  <a:schemeClr val="lt1"/>
                </a:solidFill>
              </a:defRPr>
            </a:lvl4pPr>
            <a:lvl5pPr marL="2286000" lvl="4" indent="-298450" algn="l">
              <a:lnSpc>
                <a:spcPct val="100000"/>
              </a:lnSpc>
              <a:spcBef>
                <a:spcPts val="1000"/>
              </a:spcBef>
              <a:spcAft>
                <a:spcPts val="0"/>
              </a:spcAft>
              <a:buClr>
                <a:schemeClr val="lt1"/>
              </a:buClr>
              <a:buSzPts val="1100"/>
              <a:buChar char="▪"/>
              <a:defRPr>
                <a:solidFill>
                  <a:schemeClr val="lt1"/>
                </a:solidFill>
              </a:defRPr>
            </a:lvl5pPr>
            <a:lvl6pPr marL="2743200" lvl="5" indent="-292100" algn="l">
              <a:lnSpc>
                <a:spcPct val="100000"/>
              </a:lnSpc>
              <a:spcBef>
                <a:spcPts val="1000"/>
              </a:spcBef>
              <a:spcAft>
                <a:spcPts val="0"/>
              </a:spcAft>
              <a:buClr>
                <a:schemeClr val="lt1"/>
              </a:buClr>
              <a:buSzPts val="1000"/>
              <a:buChar char="▪"/>
              <a:defRPr>
                <a:solidFill>
                  <a:schemeClr val="lt1"/>
                </a:solidFill>
              </a:defRPr>
            </a:lvl6pPr>
            <a:lvl7pPr marL="3200400" lvl="6" indent="-285750" algn="l">
              <a:lnSpc>
                <a:spcPct val="100000"/>
              </a:lnSpc>
              <a:spcBef>
                <a:spcPts val="1000"/>
              </a:spcBef>
              <a:spcAft>
                <a:spcPts val="0"/>
              </a:spcAft>
              <a:buClr>
                <a:schemeClr val="lt1"/>
              </a:buClr>
              <a:buSzPts val="900"/>
              <a:buChar char="▪"/>
              <a:defRPr>
                <a:solidFill>
                  <a:schemeClr val="lt1"/>
                </a:solidFill>
              </a:defRPr>
            </a:lvl7pPr>
            <a:lvl8pPr marL="3657600" lvl="7" indent="-279400" algn="l">
              <a:lnSpc>
                <a:spcPct val="100000"/>
              </a:lnSpc>
              <a:spcBef>
                <a:spcPts val="1000"/>
              </a:spcBef>
              <a:spcAft>
                <a:spcPts val="0"/>
              </a:spcAft>
              <a:buClr>
                <a:schemeClr val="lt1"/>
              </a:buClr>
              <a:buSzPts val="800"/>
              <a:buChar char="▪"/>
              <a:defRPr>
                <a:solidFill>
                  <a:schemeClr val="lt1"/>
                </a:solidFill>
              </a:defRPr>
            </a:lvl8pPr>
            <a:lvl9pPr marL="4114800" lvl="8" indent="-273050" algn="l">
              <a:lnSpc>
                <a:spcPct val="100000"/>
              </a:lnSpc>
              <a:spcBef>
                <a:spcPts val="1000"/>
              </a:spcBef>
              <a:spcAft>
                <a:spcPts val="1000"/>
              </a:spcAft>
              <a:buClr>
                <a:schemeClr val="lt1"/>
              </a:buClr>
              <a:buSzPts val="700"/>
              <a:buChar char="▪"/>
              <a:defRPr>
                <a:solidFill>
                  <a:schemeClr val="lt1"/>
                </a:solidFill>
              </a:defRPr>
            </a:lvl9pPr>
          </a:lstStyle>
          <a:p>
            <a:endParaRPr/>
          </a:p>
        </p:txBody>
      </p:sp>
      <p:sp>
        <p:nvSpPr>
          <p:cNvPr id="55" name="Google Shape;55;p8"/>
          <p:cNvSpPr txBox="1">
            <a:spLocks noGrp="1"/>
          </p:cNvSpPr>
          <p:nvPr>
            <p:ph type="body" idx="4"/>
          </p:nvPr>
        </p:nvSpPr>
        <p:spPr>
          <a:xfrm>
            <a:off x="405125" y="4347750"/>
            <a:ext cx="4624800" cy="395700"/>
          </a:xfrm>
          <a:prstGeom prst="rect">
            <a:avLst/>
          </a:prstGeom>
          <a:noFill/>
          <a:ln>
            <a:noFill/>
          </a:ln>
        </p:spPr>
        <p:txBody>
          <a:bodyPr spcFirstLastPara="1" wrap="square" lIns="0" tIns="0" rIns="0" bIns="0" anchor="t" anchorCtr="0">
            <a:spAutoFit/>
          </a:bodyPr>
          <a:lstStyle>
            <a:lvl1pPr marL="457200" lvl="0" indent="-342900" algn="l">
              <a:lnSpc>
                <a:spcPct val="100000"/>
              </a:lnSpc>
              <a:spcBef>
                <a:spcPts val="600"/>
              </a:spcBef>
              <a:spcAft>
                <a:spcPts val="0"/>
              </a:spcAft>
              <a:buClr>
                <a:schemeClr val="accent3"/>
              </a:buClr>
              <a:buSzPts val="1800"/>
              <a:buChar char="▪"/>
              <a:defRPr sz="1800">
                <a:solidFill>
                  <a:schemeClr val="accent3"/>
                </a:solidFill>
              </a:defRPr>
            </a:lvl1pPr>
            <a:lvl2pPr marL="914400" lvl="1" indent="-323850" algn="l">
              <a:lnSpc>
                <a:spcPct val="100000"/>
              </a:lnSpc>
              <a:spcBef>
                <a:spcPts val="1000"/>
              </a:spcBef>
              <a:spcAft>
                <a:spcPts val="0"/>
              </a:spcAft>
              <a:buClr>
                <a:schemeClr val="accent3"/>
              </a:buClr>
              <a:buSzPts val="1500"/>
              <a:buChar char="▪"/>
              <a:defRPr sz="1500">
                <a:solidFill>
                  <a:schemeClr val="accent3"/>
                </a:solidFill>
              </a:defRPr>
            </a:lvl2pPr>
            <a:lvl3pPr marL="1371600" lvl="2" indent="-304800" algn="l">
              <a:lnSpc>
                <a:spcPct val="100000"/>
              </a:lnSpc>
              <a:spcBef>
                <a:spcPts val="1000"/>
              </a:spcBef>
              <a:spcAft>
                <a:spcPts val="0"/>
              </a:spcAft>
              <a:buClr>
                <a:schemeClr val="accent3"/>
              </a:buClr>
              <a:buSzPts val="1200"/>
              <a:buChar char="▪"/>
              <a:defRPr sz="1200">
                <a:solidFill>
                  <a:schemeClr val="accent3"/>
                </a:solidFill>
              </a:defRPr>
            </a:lvl3pPr>
            <a:lvl4pPr marL="1828800" lvl="3" indent="-285750" algn="l">
              <a:lnSpc>
                <a:spcPct val="100000"/>
              </a:lnSpc>
              <a:spcBef>
                <a:spcPts val="1000"/>
              </a:spcBef>
              <a:spcAft>
                <a:spcPts val="0"/>
              </a:spcAft>
              <a:buClr>
                <a:schemeClr val="accent3"/>
              </a:buClr>
              <a:buSzPts val="900"/>
              <a:buChar char="▪"/>
              <a:defRPr sz="900">
                <a:solidFill>
                  <a:schemeClr val="accent3"/>
                </a:solidFill>
              </a:defRPr>
            </a:lvl4pPr>
            <a:lvl5pPr marL="2286000" lvl="4" indent="-279400" algn="l">
              <a:lnSpc>
                <a:spcPct val="100000"/>
              </a:lnSpc>
              <a:spcBef>
                <a:spcPts val="1000"/>
              </a:spcBef>
              <a:spcAft>
                <a:spcPts val="0"/>
              </a:spcAft>
              <a:buClr>
                <a:schemeClr val="accent3"/>
              </a:buClr>
              <a:buSzPts val="800"/>
              <a:buChar char="▪"/>
              <a:defRPr sz="800">
                <a:solidFill>
                  <a:schemeClr val="accent3"/>
                </a:solidFill>
              </a:defRPr>
            </a:lvl5pPr>
            <a:lvl6pPr marL="2743200" lvl="5" indent="-273050" algn="l">
              <a:lnSpc>
                <a:spcPct val="100000"/>
              </a:lnSpc>
              <a:spcBef>
                <a:spcPts val="1000"/>
              </a:spcBef>
              <a:spcAft>
                <a:spcPts val="0"/>
              </a:spcAft>
              <a:buClr>
                <a:schemeClr val="accent3"/>
              </a:buClr>
              <a:buSzPts val="700"/>
              <a:buChar char="▪"/>
              <a:defRPr sz="700">
                <a:solidFill>
                  <a:schemeClr val="accent3"/>
                </a:solidFill>
              </a:defRPr>
            </a:lvl6pPr>
            <a:lvl7pPr marL="3200400" lvl="6" indent="-266700" algn="l">
              <a:lnSpc>
                <a:spcPct val="100000"/>
              </a:lnSpc>
              <a:spcBef>
                <a:spcPts val="1000"/>
              </a:spcBef>
              <a:spcAft>
                <a:spcPts val="0"/>
              </a:spcAft>
              <a:buClr>
                <a:schemeClr val="accent3"/>
              </a:buClr>
              <a:buSzPts val="600"/>
              <a:buChar char="▪"/>
              <a:defRPr sz="600">
                <a:solidFill>
                  <a:schemeClr val="accent3"/>
                </a:solidFill>
              </a:defRPr>
            </a:lvl7pPr>
            <a:lvl8pPr marL="3657600" lvl="7" indent="-260350" algn="l">
              <a:lnSpc>
                <a:spcPct val="100000"/>
              </a:lnSpc>
              <a:spcBef>
                <a:spcPts val="1000"/>
              </a:spcBef>
              <a:spcAft>
                <a:spcPts val="0"/>
              </a:spcAft>
              <a:buClr>
                <a:schemeClr val="accent3"/>
              </a:buClr>
              <a:buSzPts val="500"/>
              <a:buChar char="▪"/>
              <a:defRPr sz="500">
                <a:solidFill>
                  <a:schemeClr val="accent3"/>
                </a:solidFill>
              </a:defRPr>
            </a:lvl8pPr>
            <a:lvl9pPr marL="4114800" lvl="8" indent="-254000" algn="l">
              <a:lnSpc>
                <a:spcPct val="100000"/>
              </a:lnSpc>
              <a:spcBef>
                <a:spcPts val="1000"/>
              </a:spcBef>
              <a:spcAft>
                <a:spcPts val="1000"/>
              </a:spcAft>
              <a:buClr>
                <a:schemeClr val="accent3"/>
              </a:buClr>
              <a:buSzPts val="400"/>
              <a:buChar char="▪"/>
              <a:defRPr sz="400">
                <a:solidFill>
                  <a:schemeClr val="accent3"/>
                </a:solidFill>
              </a:defRPr>
            </a:lvl9pPr>
          </a:lstStyle>
          <a:p>
            <a:endParaRPr/>
          </a:p>
        </p:txBody>
      </p:sp>
      <p:sp>
        <p:nvSpPr>
          <p:cNvPr id="56" name="Google Shape;56;p8" descr="decorative header bar"/>
          <p:cNvSpPr/>
          <p:nvPr/>
        </p:nvSpPr>
        <p:spPr>
          <a:xfrm>
            <a:off x="0" y="0"/>
            <a:ext cx="9144000" cy="399900"/>
          </a:xfrm>
          <a:prstGeom prst="rect">
            <a:avLst/>
          </a:prstGeom>
          <a:solidFill>
            <a:srgbClr val="4EA848"/>
          </a:solidFill>
          <a:ln>
            <a:noFill/>
          </a:ln>
        </p:spPr>
        <p:txBody>
          <a:bodyPr spcFirstLastPara="1" wrap="square" lIns="68575" tIns="34275" rIns="68575" bIns="13715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4EA848"/>
              </a:solidFill>
              <a:highlight>
                <a:srgbClr val="4EA848"/>
              </a:highlight>
              <a:latin typeface="Arial"/>
              <a:ea typeface="Arial"/>
              <a:cs typeface="Arial"/>
              <a:sym typeface="Arial"/>
            </a:endParaRPr>
          </a:p>
        </p:txBody>
      </p:sp>
      <p:pic>
        <p:nvPicPr>
          <p:cNvPr id="57" name="Google Shape;57;p8" descr="decorative header bar"/>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0" y="0"/>
            <a:ext cx="8032894" cy="397764"/>
          </a:xfrm>
          <a:prstGeom prst="rect">
            <a:avLst/>
          </a:prstGeom>
          <a:noFill/>
          <a:ln>
            <a:noFill/>
          </a:ln>
          <a:effectLst>
            <a:outerShdw blurRad="50800" dist="38100" dir="2700000" algn="tl" rotWithShape="0">
              <a:srgbClr val="000000">
                <a:alpha val="40000"/>
              </a:srgbClr>
            </a:outerShdw>
          </a:effectLst>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Inside-FeaturedContent">
  <p:cSld name="CUSTOM_1_1_1">
    <p:bg>
      <p:bgPr>
        <a:solidFill>
          <a:schemeClr val="dk2"/>
        </a:solidFill>
        <a:effectLst/>
      </p:bgPr>
    </p:bg>
    <p:spTree>
      <p:nvGrpSpPr>
        <p:cNvPr id="1" name="Shape 58"/>
        <p:cNvGrpSpPr/>
        <p:nvPr/>
      </p:nvGrpSpPr>
      <p:grpSpPr>
        <a:xfrm>
          <a:off x="0" y="0"/>
          <a:ext cx="0" cy="0"/>
          <a:chOff x="0" y="0"/>
          <a:chExt cx="0" cy="0"/>
        </a:xfrm>
      </p:grpSpPr>
      <p:sp>
        <p:nvSpPr>
          <p:cNvPr id="59" name="Google Shape;59;p9"/>
          <p:cNvSpPr txBox="1">
            <a:spLocks noGrp="1"/>
          </p:cNvSpPr>
          <p:nvPr>
            <p:ph type="sldNum" idx="12"/>
          </p:nvPr>
        </p:nvSpPr>
        <p:spPr>
          <a:xfrm>
            <a:off x="402325" y="4855475"/>
            <a:ext cx="340500" cy="179400"/>
          </a:xfrm>
          <a:prstGeom prst="rect">
            <a:avLst/>
          </a:prstGeom>
          <a:noFill/>
          <a:ln>
            <a:noFill/>
          </a:ln>
        </p:spPr>
        <p:txBody>
          <a:bodyPr spcFirstLastPara="1" wrap="square" lIns="0" tIns="0" rIns="0" bIns="0" anchor="t" anchorCtr="0">
            <a:noAutofit/>
          </a:bodyPr>
          <a:lstStyle>
            <a:lvl1pPr marL="0" marR="0" lvl="0" indent="0" algn="l">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
        <p:nvSpPr>
          <p:cNvPr id="60" name="Google Shape;60;p9" descr="decorative background color"/>
          <p:cNvSpPr/>
          <p:nvPr/>
        </p:nvSpPr>
        <p:spPr>
          <a:xfrm>
            <a:off x="399900" y="0"/>
            <a:ext cx="4172100" cy="4743600"/>
          </a:xfrm>
          <a:prstGeom prst="rect">
            <a:avLst/>
          </a:prstGeom>
          <a:solidFill>
            <a:srgbClr val="4EA848"/>
          </a:solidFill>
          <a:ln>
            <a:noFill/>
          </a:ln>
        </p:spPr>
        <p:txBody>
          <a:bodyPr spcFirstLastPara="1" wrap="square" lIns="68575" tIns="34275" rIns="68575" bIns="13715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4EA848"/>
              </a:solidFill>
              <a:highlight>
                <a:srgbClr val="4EA848"/>
              </a:highlight>
              <a:latin typeface="Arial"/>
              <a:ea typeface="Arial"/>
              <a:cs typeface="Arial"/>
              <a:sym typeface="Arial"/>
            </a:endParaRPr>
          </a:p>
        </p:txBody>
      </p:sp>
      <p:sp>
        <p:nvSpPr>
          <p:cNvPr id="61" name="Google Shape;61;p9"/>
          <p:cNvSpPr txBox="1">
            <a:spLocks noGrp="1"/>
          </p:cNvSpPr>
          <p:nvPr>
            <p:ph type="title"/>
          </p:nvPr>
        </p:nvSpPr>
        <p:spPr>
          <a:xfrm>
            <a:off x="742950" y="859536"/>
            <a:ext cx="3483900" cy="2404800"/>
          </a:xfrm>
          <a:prstGeom prst="rect">
            <a:avLst/>
          </a:prstGeom>
          <a:noFill/>
          <a:ln>
            <a:noFill/>
          </a:ln>
        </p:spPr>
        <p:txBody>
          <a:bodyPr spcFirstLastPara="1" wrap="square" lIns="411475" tIns="0" rIns="411475" bIns="0" anchor="ctr" anchorCtr="0">
            <a:noAutofit/>
          </a:bodyPr>
          <a:lstStyle>
            <a:lvl1pPr lvl="0" algn="ctr">
              <a:lnSpc>
                <a:spcPct val="90000"/>
              </a:lnSpc>
              <a:spcBef>
                <a:spcPts val="0"/>
              </a:spcBef>
              <a:spcAft>
                <a:spcPts val="0"/>
              </a:spcAft>
              <a:buClr>
                <a:schemeClr val="dk1"/>
              </a:buClr>
              <a:buSzPts val="3000"/>
              <a:buNone/>
              <a:defRPr>
                <a:solidFill>
                  <a:schemeClr val="dk1"/>
                </a:solidFill>
              </a:defRPr>
            </a:lvl1pPr>
            <a:lvl2pPr lvl="1" algn="l">
              <a:lnSpc>
                <a:spcPct val="100000"/>
              </a:lnSpc>
              <a:spcBef>
                <a:spcPts val="0"/>
              </a:spcBef>
              <a:spcAft>
                <a:spcPts val="0"/>
              </a:spcAft>
              <a:buClr>
                <a:schemeClr val="dk1"/>
              </a:buClr>
              <a:buSzPts val="1100"/>
              <a:buNone/>
              <a:defRPr>
                <a:solidFill>
                  <a:schemeClr val="dk1"/>
                </a:solidFill>
              </a:defRPr>
            </a:lvl2pPr>
            <a:lvl3pPr lvl="2" algn="l">
              <a:lnSpc>
                <a:spcPct val="100000"/>
              </a:lnSpc>
              <a:spcBef>
                <a:spcPts val="0"/>
              </a:spcBef>
              <a:spcAft>
                <a:spcPts val="0"/>
              </a:spcAft>
              <a:buClr>
                <a:schemeClr val="dk1"/>
              </a:buClr>
              <a:buSzPts val="1100"/>
              <a:buNone/>
              <a:defRPr>
                <a:solidFill>
                  <a:schemeClr val="dk1"/>
                </a:solidFill>
              </a:defRPr>
            </a:lvl3pPr>
            <a:lvl4pPr lvl="3" algn="l">
              <a:lnSpc>
                <a:spcPct val="100000"/>
              </a:lnSpc>
              <a:spcBef>
                <a:spcPts val="0"/>
              </a:spcBef>
              <a:spcAft>
                <a:spcPts val="0"/>
              </a:spcAft>
              <a:buClr>
                <a:schemeClr val="dk1"/>
              </a:buClr>
              <a:buSzPts val="1100"/>
              <a:buNone/>
              <a:defRPr>
                <a:solidFill>
                  <a:schemeClr val="dk1"/>
                </a:solidFill>
              </a:defRPr>
            </a:lvl4pPr>
            <a:lvl5pPr lvl="4" algn="l">
              <a:lnSpc>
                <a:spcPct val="100000"/>
              </a:lnSpc>
              <a:spcBef>
                <a:spcPts val="0"/>
              </a:spcBef>
              <a:spcAft>
                <a:spcPts val="0"/>
              </a:spcAft>
              <a:buClr>
                <a:schemeClr val="dk1"/>
              </a:buClr>
              <a:buSzPts val="1100"/>
              <a:buNone/>
              <a:defRPr>
                <a:solidFill>
                  <a:schemeClr val="dk1"/>
                </a:solidFill>
              </a:defRPr>
            </a:lvl5pPr>
            <a:lvl6pPr lvl="5" algn="l">
              <a:lnSpc>
                <a:spcPct val="100000"/>
              </a:lnSpc>
              <a:spcBef>
                <a:spcPts val="0"/>
              </a:spcBef>
              <a:spcAft>
                <a:spcPts val="0"/>
              </a:spcAft>
              <a:buClr>
                <a:schemeClr val="dk1"/>
              </a:buClr>
              <a:buSzPts val="1100"/>
              <a:buNone/>
              <a:defRPr>
                <a:solidFill>
                  <a:schemeClr val="dk1"/>
                </a:solidFill>
              </a:defRPr>
            </a:lvl6pPr>
            <a:lvl7pPr lvl="6" algn="l">
              <a:lnSpc>
                <a:spcPct val="100000"/>
              </a:lnSpc>
              <a:spcBef>
                <a:spcPts val="0"/>
              </a:spcBef>
              <a:spcAft>
                <a:spcPts val="0"/>
              </a:spcAft>
              <a:buClr>
                <a:schemeClr val="dk1"/>
              </a:buClr>
              <a:buSzPts val="1100"/>
              <a:buNone/>
              <a:defRPr>
                <a:solidFill>
                  <a:schemeClr val="dk1"/>
                </a:solidFill>
              </a:defRPr>
            </a:lvl7pPr>
            <a:lvl8pPr lvl="7" algn="l">
              <a:lnSpc>
                <a:spcPct val="100000"/>
              </a:lnSpc>
              <a:spcBef>
                <a:spcPts val="0"/>
              </a:spcBef>
              <a:spcAft>
                <a:spcPts val="0"/>
              </a:spcAft>
              <a:buClr>
                <a:schemeClr val="dk1"/>
              </a:buClr>
              <a:buSzPts val="1100"/>
              <a:buNone/>
              <a:defRPr>
                <a:solidFill>
                  <a:schemeClr val="dk1"/>
                </a:solidFill>
              </a:defRPr>
            </a:lvl8pPr>
            <a:lvl9pPr lvl="8" algn="l">
              <a:lnSpc>
                <a:spcPct val="100000"/>
              </a:lnSpc>
              <a:spcBef>
                <a:spcPts val="0"/>
              </a:spcBef>
              <a:spcAft>
                <a:spcPts val="0"/>
              </a:spcAft>
              <a:buClr>
                <a:schemeClr val="dk1"/>
              </a:buClr>
              <a:buSzPts val="1100"/>
              <a:buNone/>
              <a:defRPr>
                <a:solidFill>
                  <a:schemeClr val="dk1"/>
                </a:solidFill>
              </a:defRPr>
            </a:lvl9pPr>
          </a:lstStyle>
          <a:p>
            <a:endParaRPr/>
          </a:p>
        </p:txBody>
      </p:sp>
      <p:sp>
        <p:nvSpPr>
          <p:cNvPr id="62" name="Google Shape;62;p9"/>
          <p:cNvSpPr txBox="1">
            <a:spLocks noGrp="1"/>
          </p:cNvSpPr>
          <p:nvPr>
            <p:ph type="body" idx="1"/>
          </p:nvPr>
        </p:nvSpPr>
        <p:spPr>
          <a:xfrm>
            <a:off x="740675" y="3346700"/>
            <a:ext cx="3486300" cy="971400"/>
          </a:xfrm>
          <a:prstGeom prst="rect">
            <a:avLst/>
          </a:prstGeom>
          <a:noFill/>
          <a:ln>
            <a:noFill/>
          </a:ln>
        </p:spPr>
        <p:txBody>
          <a:bodyPr spcFirstLastPara="1" wrap="square" lIns="0" tIns="0" rIns="0" bIns="0" anchor="t" anchorCtr="0">
            <a:normAutofit/>
          </a:bodyPr>
          <a:lstStyle>
            <a:lvl1pPr marL="457200" lvl="0" indent="-361950" algn="ctr">
              <a:lnSpc>
                <a:spcPct val="100000"/>
              </a:lnSpc>
              <a:spcBef>
                <a:spcPts val="600"/>
              </a:spcBef>
              <a:spcAft>
                <a:spcPts val="0"/>
              </a:spcAft>
              <a:buClr>
                <a:schemeClr val="dk1"/>
              </a:buClr>
              <a:buSzPts val="2100"/>
              <a:buChar char="▪"/>
              <a:defRPr/>
            </a:lvl1pPr>
            <a:lvl2pPr marL="914400" lvl="1" indent="-342900" algn="ctr">
              <a:lnSpc>
                <a:spcPct val="100000"/>
              </a:lnSpc>
              <a:spcBef>
                <a:spcPts val="1000"/>
              </a:spcBef>
              <a:spcAft>
                <a:spcPts val="0"/>
              </a:spcAft>
              <a:buClr>
                <a:schemeClr val="dk1"/>
              </a:buClr>
              <a:buSzPts val="1800"/>
              <a:buChar char="▪"/>
              <a:defRPr/>
            </a:lvl2pPr>
            <a:lvl3pPr marL="1371600" lvl="2" indent="-323850" algn="ctr">
              <a:lnSpc>
                <a:spcPct val="100000"/>
              </a:lnSpc>
              <a:spcBef>
                <a:spcPts val="1000"/>
              </a:spcBef>
              <a:spcAft>
                <a:spcPts val="0"/>
              </a:spcAft>
              <a:buClr>
                <a:schemeClr val="dk1"/>
              </a:buClr>
              <a:buSzPts val="1500"/>
              <a:buChar char="▪"/>
              <a:defRPr/>
            </a:lvl3pPr>
            <a:lvl4pPr marL="1828800" lvl="3" indent="-304800" algn="ctr">
              <a:lnSpc>
                <a:spcPct val="100000"/>
              </a:lnSpc>
              <a:spcBef>
                <a:spcPts val="1000"/>
              </a:spcBef>
              <a:spcAft>
                <a:spcPts val="0"/>
              </a:spcAft>
              <a:buClr>
                <a:schemeClr val="dk1"/>
              </a:buClr>
              <a:buSzPts val="1200"/>
              <a:buChar char="▪"/>
              <a:defRPr/>
            </a:lvl4pPr>
            <a:lvl5pPr marL="2286000" lvl="4" indent="-298450" algn="ctr">
              <a:lnSpc>
                <a:spcPct val="100000"/>
              </a:lnSpc>
              <a:spcBef>
                <a:spcPts val="1000"/>
              </a:spcBef>
              <a:spcAft>
                <a:spcPts val="0"/>
              </a:spcAft>
              <a:buClr>
                <a:schemeClr val="dk1"/>
              </a:buClr>
              <a:buSzPts val="1100"/>
              <a:buChar char="▪"/>
              <a:defRPr/>
            </a:lvl5pPr>
            <a:lvl6pPr marL="2743200" lvl="5" indent="-292100" algn="ctr">
              <a:lnSpc>
                <a:spcPct val="100000"/>
              </a:lnSpc>
              <a:spcBef>
                <a:spcPts val="1000"/>
              </a:spcBef>
              <a:spcAft>
                <a:spcPts val="0"/>
              </a:spcAft>
              <a:buClr>
                <a:schemeClr val="dk1"/>
              </a:buClr>
              <a:buSzPts val="1000"/>
              <a:buChar char="▪"/>
              <a:defRPr/>
            </a:lvl6pPr>
            <a:lvl7pPr marL="3200400" lvl="6" indent="-285750" algn="ctr">
              <a:lnSpc>
                <a:spcPct val="100000"/>
              </a:lnSpc>
              <a:spcBef>
                <a:spcPts val="1000"/>
              </a:spcBef>
              <a:spcAft>
                <a:spcPts val="0"/>
              </a:spcAft>
              <a:buClr>
                <a:schemeClr val="dk1"/>
              </a:buClr>
              <a:buSzPts val="900"/>
              <a:buChar char="▪"/>
              <a:defRPr/>
            </a:lvl7pPr>
            <a:lvl8pPr marL="3657600" lvl="7" indent="-279400" algn="ctr">
              <a:lnSpc>
                <a:spcPct val="100000"/>
              </a:lnSpc>
              <a:spcBef>
                <a:spcPts val="1000"/>
              </a:spcBef>
              <a:spcAft>
                <a:spcPts val="0"/>
              </a:spcAft>
              <a:buClr>
                <a:schemeClr val="dk1"/>
              </a:buClr>
              <a:buSzPts val="800"/>
              <a:buChar char="▪"/>
              <a:defRPr/>
            </a:lvl8pPr>
            <a:lvl9pPr marL="4114800" lvl="8" indent="-273050" algn="ctr">
              <a:lnSpc>
                <a:spcPct val="100000"/>
              </a:lnSpc>
              <a:spcBef>
                <a:spcPts val="1000"/>
              </a:spcBef>
              <a:spcAft>
                <a:spcPts val="1000"/>
              </a:spcAft>
              <a:buClr>
                <a:schemeClr val="dk1"/>
              </a:buClr>
              <a:buSzPts val="700"/>
              <a:buChar char="▪"/>
              <a:defRPr/>
            </a:lvl9pPr>
          </a:lstStyle>
          <a:p>
            <a:endParaRPr/>
          </a:p>
        </p:txBody>
      </p:sp>
      <p:sp>
        <p:nvSpPr>
          <p:cNvPr id="63" name="Google Shape;63;p9"/>
          <p:cNvSpPr txBox="1">
            <a:spLocks noGrp="1"/>
          </p:cNvSpPr>
          <p:nvPr>
            <p:ph type="body" idx="2"/>
          </p:nvPr>
        </p:nvSpPr>
        <p:spPr>
          <a:xfrm>
            <a:off x="4749600" y="859520"/>
            <a:ext cx="3988200" cy="3426600"/>
          </a:xfrm>
          <a:prstGeom prst="rect">
            <a:avLst/>
          </a:prstGeom>
          <a:noFill/>
          <a:ln>
            <a:noFill/>
          </a:ln>
        </p:spPr>
        <p:txBody>
          <a:bodyPr spcFirstLastPara="1" wrap="square" lIns="0" tIns="0" rIns="0" bIns="0" anchor="t" anchorCtr="0">
            <a:normAutofit/>
          </a:bodyPr>
          <a:lstStyle>
            <a:lvl1pPr marL="457200" lvl="0" indent="-361950" algn="l">
              <a:lnSpc>
                <a:spcPct val="100000"/>
              </a:lnSpc>
              <a:spcBef>
                <a:spcPts val="600"/>
              </a:spcBef>
              <a:spcAft>
                <a:spcPts val="0"/>
              </a:spcAft>
              <a:buClr>
                <a:schemeClr val="lt1"/>
              </a:buClr>
              <a:buSzPts val="2100"/>
              <a:buChar char="▪"/>
              <a:defRPr>
                <a:solidFill>
                  <a:schemeClr val="lt1"/>
                </a:solidFill>
              </a:defRPr>
            </a:lvl1pPr>
            <a:lvl2pPr marL="914400" lvl="1" indent="-342900" algn="l">
              <a:lnSpc>
                <a:spcPct val="100000"/>
              </a:lnSpc>
              <a:spcBef>
                <a:spcPts val="1000"/>
              </a:spcBef>
              <a:spcAft>
                <a:spcPts val="0"/>
              </a:spcAft>
              <a:buClr>
                <a:schemeClr val="lt1"/>
              </a:buClr>
              <a:buSzPts val="1800"/>
              <a:buChar char="▪"/>
              <a:defRPr>
                <a:solidFill>
                  <a:schemeClr val="lt1"/>
                </a:solidFill>
              </a:defRPr>
            </a:lvl2pPr>
            <a:lvl3pPr marL="1371600" lvl="2" indent="-323850" algn="l">
              <a:lnSpc>
                <a:spcPct val="100000"/>
              </a:lnSpc>
              <a:spcBef>
                <a:spcPts val="1000"/>
              </a:spcBef>
              <a:spcAft>
                <a:spcPts val="0"/>
              </a:spcAft>
              <a:buClr>
                <a:schemeClr val="lt1"/>
              </a:buClr>
              <a:buSzPts val="1500"/>
              <a:buChar char="▪"/>
              <a:defRPr>
                <a:solidFill>
                  <a:schemeClr val="lt1"/>
                </a:solidFill>
              </a:defRPr>
            </a:lvl3pPr>
            <a:lvl4pPr marL="1828800" lvl="3" indent="-304800" algn="l">
              <a:lnSpc>
                <a:spcPct val="100000"/>
              </a:lnSpc>
              <a:spcBef>
                <a:spcPts val="1000"/>
              </a:spcBef>
              <a:spcAft>
                <a:spcPts val="0"/>
              </a:spcAft>
              <a:buClr>
                <a:schemeClr val="lt1"/>
              </a:buClr>
              <a:buSzPts val="1200"/>
              <a:buChar char="▪"/>
              <a:defRPr>
                <a:solidFill>
                  <a:schemeClr val="lt1"/>
                </a:solidFill>
              </a:defRPr>
            </a:lvl4pPr>
            <a:lvl5pPr marL="2286000" lvl="4" indent="-298450" algn="l">
              <a:lnSpc>
                <a:spcPct val="100000"/>
              </a:lnSpc>
              <a:spcBef>
                <a:spcPts val="1000"/>
              </a:spcBef>
              <a:spcAft>
                <a:spcPts val="0"/>
              </a:spcAft>
              <a:buClr>
                <a:schemeClr val="lt1"/>
              </a:buClr>
              <a:buSzPts val="1100"/>
              <a:buChar char="▪"/>
              <a:defRPr>
                <a:solidFill>
                  <a:schemeClr val="lt1"/>
                </a:solidFill>
              </a:defRPr>
            </a:lvl5pPr>
            <a:lvl6pPr marL="2743200" lvl="5" indent="-292100" algn="l">
              <a:lnSpc>
                <a:spcPct val="100000"/>
              </a:lnSpc>
              <a:spcBef>
                <a:spcPts val="1000"/>
              </a:spcBef>
              <a:spcAft>
                <a:spcPts val="0"/>
              </a:spcAft>
              <a:buClr>
                <a:schemeClr val="lt1"/>
              </a:buClr>
              <a:buSzPts val="1000"/>
              <a:buChar char="▪"/>
              <a:defRPr>
                <a:solidFill>
                  <a:schemeClr val="lt1"/>
                </a:solidFill>
              </a:defRPr>
            </a:lvl6pPr>
            <a:lvl7pPr marL="3200400" lvl="6" indent="-285750" algn="l">
              <a:lnSpc>
                <a:spcPct val="100000"/>
              </a:lnSpc>
              <a:spcBef>
                <a:spcPts val="1000"/>
              </a:spcBef>
              <a:spcAft>
                <a:spcPts val="0"/>
              </a:spcAft>
              <a:buClr>
                <a:schemeClr val="lt1"/>
              </a:buClr>
              <a:buSzPts val="900"/>
              <a:buChar char="▪"/>
              <a:defRPr>
                <a:solidFill>
                  <a:schemeClr val="lt1"/>
                </a:solidFill>
              </a:defRPr>
            </a:lvl7pPr>
            <a:lvl8pPr marL="3657600" lvl="7" indent="-279400" algn="l">
              <a:lnSpc>
                <a:spcPct val="100000"/>
              </a:lnSpc>
              <a:spcBef>
                <a:spcPts val="1000"/>
              </a:spcBef>
              <a:spcAft>
                <a:spcPts val="0"/>
              </a:spcAft>
              <a:buClr>
                <a:schemeClr val="lt1"/>
              </a:buClr>
              <a:buSzPts val="800"/>
              <a:buChar char="▪"/>
              <a:defRPr>
                <a:solidFill>
                  <a:schemeClr val="lt1"/>
                </a:solidFill>
              </a:defRPr>
            </a:lvl8pPr>
            <a:lvl9pPr marL="4114800" lvl="8" indent="-273050" algn="l">
              <a:lnSpc>
                <a:spcPct val="100000"/>
              </a:lnSpc>
              <a:spcBef>
                <a:spcPts val="1000"/>
              </a:spcBef>
              <a:spcAft>
                <a:spcPts val="1000"/>
              </a:spcAft>
              <a:buClr>
                <a:schemeClr val="lt1"/>
              </a:buClr>
              <a:buSzPts val="700"/>
              <a:buChar char="▪"/>
              <a:defRPr>
                <a:solidFill>
                  <a:schemeClr val="lt1"/>
                </a:solidFill>
              </a:defRPr>
            </a:lvl9pPr>
          </a:lstStyle>
          <a:p>
            <a:endParaRPr/>
          </a:p>
        </p:txBody>
      </p:sp>
      <p:sp>
        <p:nvSpPr>
          <p:cNvPr id="64" name="Google Shape;64;p9"/>
          <p:cNvSpPr txBox="1">
            <a:spLocks noGrp="1"/>
          </p:cNvSpPr>
          <p:nvPr>
            <p:ph type="body" idx="3"/>
          </p:nvPr>
        </p:nvSpPr>
        <p:spPr>
          <a:xfrm>
            <a:off x="4745736" y="4352544"/>
            <a:ext cx="3988200" cy="395700"/>
          </a:xfrm>
          <a:prstGeom prst="rect">
            <a:avLst/>
          </a:prstGeom>
          <a:noFill/>
          <a:ln>
            <a:noFill/>
          </a:ln>
        </p:spPr>
        <p:txBody>
          <a:bodyPr spcFirstLastPara="1" wrap="square" lIns="0" tIns="0" rIns="0" bIns="0" anchor="t" anchorCtr="0">
            <a:spAutoFit/>
          </a:bodyPr>
          <a:lstStyle>
            <a:lvl1pPr marL="457200" lvl="0" indent="-342900" algn="l">
              <a:lnSpc>
                <a:spcPct val="100000"/>
              </a:lnSpc>
              <a:spcBef>
                <a:spcPts val="600"/>
              </a:spcBef>
              <a:spcAft>
                <a:spcPts val="0"/>
              </a:spcAft>
              <a:buClr>
                <a:srgbClr val="B6D7A8"/>
              </a:buClr>
              <a:buSzPts val="1800"/>
              <a:buChar char="▪"/>
              <a:defRPr sz="1800">
                <a:solidFill>
                  <a:srgbClr val="B6D7A8"/>
                </a:solidFill>
              </a:defRPr>
            </a:lvl1pPr>
            <a:lvl2pPr marL="914400" lvl="1" indent="-323850" algn="l">
              <a:lnSpc>
                <a:spcPct val="100000"/>
              </a:lnSpc>
              <a:spcBef>
                <a:spcPts val="1000"/>
              </a:spcBef>
              <a:spcAft>
                <a:spcPts val="0"/>
              </a:spcAft>
              <a:buClr>
                <a:srgbClr val="B6D7A8"/>
              </a:buClr>
              <a:buSzPts val="1500"/>
              <a:buChar char="▪"/>
              <a:defRPr sz="1500">
                <a:solidFill>
                  <a:srgbClr val="B6D7A8"/>
                </a:solidFill>
              </a:defRPr>
            </a:lvl2pPr>
            <a:lvl3pPr marL="1371600" lvl="2" indent="-304800" algn="l">
              <a:lnSpc>
                <a:spcPct val="100000"/>
              </a:lnSpc>
              <a:spcBef>
                <a:spcPts val="1000"/>
              </a:spcBef>
              <a:spcAft>
                <a:spcPts val="0"/>
              </a:spcAft>
              <a:buClr>
                <a:srgbClr val="B6D7A8"/>
              </a:buClr>
              <a:buSzPts val="1200"/>
              <a:buChar char="▪"/>
              <a:defRPr sz="1200">
                <a:solidFill>
                  <a:srgbClr val="B6D7A8"/>
                </a:solidFill>
              </a:defRPr>
            </a:lvl3pPr>
            <a:lvl4pPr marL="1828800" lvl="3" indent="-285750" algn="l">
              <a:lnSpc>
                <a:spcPct val="100000"/>
              </a:lnSpc>
              <a:spcBef>
                <a:spcPts val="1000"/>
              </a:spcBef>
              <a:spcAft>
                <a:spcPts val="0"/>
              </a:spcAft>
              <a:buClr>
                <a:srgbClr val="B6D7A8"/>
              </a:buClr>
              <a:buSzPts val="900"/>
              <a:buChar char="▪"/>
              <a:defRPr sz="900">
                <a:solidFill>
                  <a:srgbClr val="B6D7A8"/>
                </a:solidFill>
              </a:defRPr>
            </a:lvl4pPr>
            <a:lvl5pPr marL="2286000" lvl="4" indent="-279400" algn="l">
              <a:lnSpc>
                <a:spcPct val="100000"/>
              </a:lnSpc>
              <a:spcBef>
                <a:spcPts val="1000"/>
              </a:spcBef>
              <a:spcAft>
                <a:spcPts val="0"/>
              </a:spcAft>
              <a:buClr>
                <a:srgbClr val="B6D7A8"/>
              </a:buClr>
              <a:buSzPts val="800"/>
              <a:buChar char="▪"/>
              <a:defRPr sz="800">
                <a:solidFill>
                  <a:srgbClr val="B6D7A8"/>
                </a:solidFill>
              </a:defRPr>
            </a:lvl5pPr>
            <a:lvl6pPr marL="2743200" lvl="5" indent="-273050" algn="l">
              <a:lnSpc>
                <a:spcPct val="100000"/>
              </a:lnSpc>
              <a:spcBef>
                <a:spcPts val="1000"/>
              </a:spcBef>
              <a:spcAft>
                <a:spcPts val="0"/>
              </a:spcAft>
              <a:buClr>
                <a:srgbClr val="B6D7A8"/>
              </a:buClr>
              <a:buSzPts val="700"/>
              <a:buChar char="▪"/>
              <a:defRPr sz="700">
                <a:solidFill>
                  <a:srgbClr val="B6D7A8"/>
                </a:solidFill>
              </a:defRPr>
            </a:lvl6pPr>
            <a:lvl7pPr marL="3200400" lvl="6" indent="-266700" algn="l">
              <a:lnSpc>
                <a:spcPct val="100000"/>
              </a:lnSpc>
              <a:spcBef>
                <a:spcPts val="1000"/>
              </a:spcBef>
              <a:spcAft>
                <a:spcPts val="0"/>
              </a:spcAft>
              <a:buClr>
                <a:srgbClr val="B6D7A8"/>
              </a:buClr>
              <a:buSzPts val="600"/>
              <a:buChar char="▪"/>
              <a:defRPr sz="600">
                <a:solidFill>
                  <a:srgbClr val="B6D7A8"/>
                </a:solidFill>
              </a:defRPr>
            </a:lvl7pPr>
            <a:lvl8pPr marL="3657600" lvl="7" indent="-260350" algn="l">
              <a:lnSpc>
                <a:spcPct val="100000"/>
              </a:lnSpc>
              <a:spcBef>
                <a:spcPts val="1000"/>
              </a:spcBef>
              <a:spcAft>
                <a:spcPts val="0"/>
              </a:spcAft>
              <a:buClr>
                <a:srgbClr val="B6D7A8"/>
              </a:buClr>
              <a:buSzPts val="500"/>
              <a:buChar char="▪"/>
              <a:defRPr sz="500">
                <a:solidFill>
                  <a:srgbClr val="B6D7A8"/>
                </a:solidFill>
              </a:defRPr>
            </a:lvl8pPr>
            <a:lvl9pPr marL="4114800" lvl="8" indent="-254000" algn="l">
              <a:lnSpc>
                <a:spcPct val="100000"/>
              </a:lnSpc>
              <a:spcBef>
                <a:spcPts val="1000"/>
              </a:spcBef>
              <a:spcAft>
                <a:spcPts val="1000"/>
              </a:spcAft>
              <a:buClr>
                <a:srgbClr val="B6D7A8"/>
              </a:buClr>
              <a:buSzPts val="400"/>
              <a:buChar char="▪"/>
              <a:defRPr sz="400">
                <a:solidFill>
                  <a:srgbClr val="B6D7A8"/>
                </a:solidFill>
              </a:defRPr>
            </a:lvl9pPr>
          </a:lstStyle>
          <a:p>
            <a:endParaRPr/>
          </a:p>
        </p:txBody>
      </p:sp>
      <p:pic>
        <p:nvPicPr>
          <p:cNvPr id="65" name="Google Shape;65;p9" descr="decorative header bar"/>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0" y="0"/>
            <a:ext cx="4400548" cy="397775"/>
          </a:xfrm>
          <a:prstGeom prst="rect">
            <a:avLst/>
          </a:prstGeom>
          <a:noFill/>
          <a:ln>
            <a:noFill/>
          </a:ln>
          <a:effectLst>
            <a:outerShdw blurRad="50800" dist="38100" dir="2700000" algn="tl" rotWithShape="0">
              <a:srgbClr val="000000">
                <a:alpha val="40000"/>
              </a:srgbClr>
            </a:outerShdw>
          </a:effectLst>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Inside-LargeQuote">
  <p:cSld name="CUSTOM_1_2_2">
    <p:bg>
      <p:bgPr>
        <a:solidFill>
          <a:schemeClr val="dk2"/>
        </a:solidFill>
        <a:effectLst/>
      </p:bgPr>
    </p:bg>
    <p:spTree>
      <p:nvGrpSpPr>
        <p:cNvPr id="1" name="Shape 66"/>
        <p:cNvGrpSpPr/>
        <p:nvPr/>
      </p:nvGrpSpPr>
      <p:grpSpPr>
        <a:xfrm>
          <a:off x="0" y="0"/>
          <a:ext cx="0" cy="0"/>
          <a:chOff x="0" y="0"/>
          <a:chExt cx="0" cy="0"/>
        </a:xfrm>
      </p:grpSpPr>
      <p:sp>
        <p:nvSpPr>
          <p:cNvPr id="67" name="Google Shape;67;p10"/>
          <p:cNvSpPr txBox="1">
            <a:spLocks noGrp="1"/>
          </p:cNvSpPr>
          <p:nvPr>
            <p:ph type="sldNum" idx="12"/>
          </p:nvPr>
        </p:nvSpPr>
        <p:spPr>
          <a:xfrm>
            <a:off x="402325" y="4855475"/>
            <a:ext cx="340500" cy="179400"/>
          </a:xfrm>
          <a:prstGeom prst="rect">
            <a:avLst/>
          </a:prstGeom>
          <a:noFill/>
          <a:ln>
            <a:noFill/>
          </a:ln>
        </p:spPr>
        <p:txBody>
          <a:bodyPr spcFirstLastPara="1" wrap="square" lIns="0" tIns="0" rIns="0" bIns="0" anchor="t" anchorCtr="0">
            <a:noAutofit/>
          </a:bodyPr>
          <a:lstStyle>
            <a:lvl1pPr marL="0" marR="0" lvl="0" indent="0" algn="l">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pic>
        <p:nvPicPr>
          <p:cNvPr id="68" name="Google Shape;68;p10" descr="decorative background element"/>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0" y="404813"/>
            <a:ext cx="8820148" cy="4333874"/>
          </a:xfrm>
          <a:prstGeom prst="rect">
            <a:avLst/>
          </a:prstGeom>
          <a:noFill/>
          <a:ln>
            <a:noFill/>
          </a:ln>
          <a:effectLst>
            <a:outerShdw blurRad="50800" dist="38100" dir="2700000" algn="tl" rotWithShape="0">
              <a:srgbClr val="000000">
                <a:alpha val="40000"/>
              </a:srgbClr>
            </a:outerShdw>
          </a:effectLst>
        </p:spPr>
      </p:pic>
      <p:sp>
        <p:nvSpPr>
          <p:cNvPr id="69" name="Google Shape;69;p10"/>
          <p:cNvSpPr txBox="1">
            <a:spLocks noGrp="1"/>
          </p:cNvSpPr>
          <p:nvPr>
            <p:ph type="title"/>
          </p:nvPr>
        </p:nvSpPr>
        <p:spPr>
          <a:xfrm>
            <a:off x="742950" y="1257300"/>
            <a:ext cx="6000900" cy="21396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lt1"/>
              </a:buClr>
              <a:buSzPts val="3300"/>
              <a:buNone/>
              <a:defRPr sz="3300">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70" name="Google Shape;70;p10"/>
          <p:cNvSpPr txBox="1">
            <a:spLocks noGrp="1"/>
          </p:cNvSpPr>
          <p:nvPr>
            <p:ph type="body" idx="1"/>
          </p:nvPr>
        </p:nvSpPr>
        <p:spPr>
          <a:xfrm>
            <a:off x="742925" y="3520444"/>
            <a:ext cx="6000900" cy="765900"/>
          </a:xfrm>
          <a:prstGeom prst="rect">
            <a:avLst/>
          </a:prstGeom>
          <a:noFill/>
          <a:ln>
            <a:noFill/>
          </a:ln>
        </p:spPr>
        <p:txBody>
          <a:bodyPr spcFirstLastPara="1" wrap="square" lIns="0" tIns="0" rIns="0" bIns="0" anchor="t" anchorCtr="0">
            <a:normAutofit/>
          </a:bodyPr>
          <a:lstStyle>
            <a:lvl1pPr marL="457200" lvl="0" indent="-361950" algn="l">
              <a:lnSpc>
                <a:spcPct val="100000"/>
              </a:lnSpc>
              <a:spcBef>
                <a:spcPts val="600"/>
              </a:spcBef>
              <a:spcAft>
                <a:spcPts val="0"/>
              </a:spcAft>
              <a:buClr>
                <a:schemeClr val="lt1"/>
              </a:buClr>
              <a:buSzPts val="2100"/>
              <a:buChar char="▪"/>
              <a:defRPr>
                <a:solidFill>
                  <a:schemeClr val="lt1"/>
                </a:solidFill>
              </a:defRPr>
            </a:lvl1pPr>
            <a:lvl2pPr marL="914400" lvl="1" indent="-342900" algn="l">
              <a:lnSpc>
                <a:spcPct val="100000"/>
              </a:lnSpc>
              <a:spcBef>
                <a:spcPts val="1000"/>
              </a:spcBef>
              <a:spcAft>
                <a:spcPts val="0"/>
              </a:spcAft>
              <a:buClr>
                <a:schemeClr val="lt1"/>
              </a:buClr>
              <a:buSzPts val="1800"/>
              <a:buChar char="▪"/>
              <a:defRPr>
                <a:solidFill>
                  <a:schemeClr val="lt1"/>
                </a:solidFill>
              </a:defRPr>
            </a:lvl2pPr>
            <a:lvl3pPr marL="1371600" lvl="2" indent="-323850" algn="l">
              <a:lnSpc>
                <a:spcPct val="100000"/>
              </a:lnSpc>
              <a:spcBef>
                <a:spcPts val="1000"/>
              </a:spcBef>
              <a:spcAft>
                <a:spcPts val="0"/>
              </a:spcAft>
              <a:buClr>
                <a:schemeClr val="lt1"/>
              </a:buClr>
              <a:buSzPts val="1500"/>
              <a:buChar char="▪"/>
              <a:defRPr>
                <a:solidFill>
                  <a:schemeClr val="lt1"/>
                </a:solidFill>
              </a:defRPr>
            </a:lvl3pPr>
            <a:lvl4pPr marL="1828800" lvl="3" indent="-304800" algn="l">
              <a:lnSpc>
                <a:spcPct val="100000"/>
              </a:lnSpc>
              <a:spcBef>
                <a:spcPts val="1000"/>
              </a:spcBef>
              <a:spcAft>
                <a:spcPts val="0"/>
              </a:spcAft>
              <a:buClr>
                <a:schemeClr val="lt1"/>
              </a:buClr>
              <a:buSzPts val="1200"/>
              <a:buChar char="▪"/>
              <a:defRPr>
                <a:solidFill>
                  <a:schemeClr val="lt1"/>
                </a:solidFill>
              </a:defRPr>
            </a:lvl4pPr>
            <a:lvl5pPr marL="2286000" lvl="4" indent="-298450" algn="l">
              <a:lnSpc>
                <a:spcPct val="100000"/>
              </a:lnSpc>
              <a:spcBef>
                <a:spcPts val="1000"/>
              </a:spcBef>
              <a:spcAft>
                <a:spcPts val="0"/>
              </a:spcAft>
              <a:buClr>
                <a:schemeClr val="lt1"/>
              </a:buClr>
              <a:buSzPts val="1100"/>
              <a:buChar char="▪"/>
              <a:defRPr>
                <a:solidFill>
                  <a:schemeClr val="lt1"/>
                </a:solidFill>
              </a:defRPr>
            </a:lvl5pPr>
            <a:lvl6pPr marL="2743200" lvl="5" indent="-292100" algn="l">
              <a:lnSpc>
                <a:spcPct val="100000"/>
              </a:lnSpc>
              <a:spcBef>
                <a:spcPts val="1000"/>
              </a:spcBef>
              <a:spcAft>
                <a:spcPts val="0"/>
              </a:spcAft>
              <a:buClr>
                <a:schemeClr val="lt1"/>
              </a:buClr>
              <a:buSzPts val="1000"/>
              <a:buChar char="▪"/>
              <a:defRPr>
                <a:solidFill>
                  <a:schemeClr val="lt1"/>
                </a:solidFill>
              </a:defRPr>
            </a:lvl6pPr>
            <a:lvl7pPr marL="3200400" lvl="6" indent="-285750" algn="l">
              <a:lnSpc>
                <a:spcPct val="100000"/>
              </a:lnSpc>
              <a:spcBef>
                <a:spcPts val="1000"/>
              </a:spcBef>
              <a:spcAft>
                <a:spcPts val="0"/>
              </a:spcAft>
              <a:buClr>
                <a:schemeClr val="lt1"/>
              </a:buClr>
              <a:buSzPts val="900"/>
              <a:buChar char="▪"/>
              <a:defRPr>
                <a:solidFill>
                  <a:schemeClr val="lt1"/>
                </a:solidFill>
              </a:defRPr>
            </a:lvl7pPr>
            <a:lvl8pPr marL="3657600" lvl="7" indent="-279400" algn="l">
              <a:lnSpc>
                <a:spcPct val="100000"/>
              </a:lnSpc>
              <a:spcBef>
                <a:spcPts val="1000"/>
              </a:spcBef>
              <a:spcAft>
                <a:spcPts val="0"/>
              </a:spcAft>
              <a:buClr>
                <a:schemeClr val="lt1"/>
              </a:buClr>
              <a:buSzPts val="800"/>
              <a:buChar char="▪"/>
              <a:defRPr>
                <a:solidFill>
                  <a:schemeClr val="lt1"/>
                </a:solidFill>
              </a:defRPr>
            </a:lvl8pPr>
            <a:lvl9pPr marL="4114800" lvl="8" indent="-273050" algn="l">
              <a:lnSpc>
                <a:spcPct val="100000"/>
              </a:lnSpc>
              <a:spcBef>
                <a:spcPts val="1000"/>
              </a:spcBef>
              <a:spcAft>
                <a:spcPts val="1000"/>
              </a:spcAft>
              <a:buClr>
                <a:schemeClr val="lt1"/>
              </a:buClr>
              <a:buSzPts val="700"/>
              <a:buChar char="▪"/>
              <a:defRPr>
                <a:solidFill>
                  <a:schemeClr val="lt1"/>
                </a:solidFill>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0" y="400051"/>
            <a:ext cx="9144000" cy="685800"/>
          </a:xfrm>
          <a:prstGeom prst="rect">
            <a:avLst/>
          </a:prstGeom>
          <a:noFill/>
          <a:ln>
            <a:noFill/>
          </a:ln>
        </p:spPr>
        <p:txBody>
          <a:bodyPr spcFirstLastPara="1" wrap="square" lIns="411475" tIns="0" rIns="411475" bIns="0" anchor="ctr" anchorCtr="0">
            <a:noAutofit/>
          </a:bodyPr>
          <a:lstStyle>
            <a:lvl1pPr marR="0" lvl="0" algn="l" rtl="0">
              <a:lnSpc>
                <a:spcPct val="90000"/>
              </a:lnSpc>
              <a:spcBef>
                <a:spcPts val="0"/>
              </a:spcBef>
              <a:spcAft>
                <a:spcPts val="0"/>
              </a:spcAft>
              <a:buClr>
                <a:schemeClr val="dk2"/>
              </a:buClr>
              <a:buSzPts val="3000"/>
              <a:buFont typeface="Arial"/>
              <a:buNone/>
              <a:defRPr sz="3000" b="0" i="0" u="none" strike="noStrike" cap="none">
                <a:solidFill>
                  <a:schemeClr val="dk2"/>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7" name="Google Shape;7;p1"/>
          <p:cNvSpPr txBox="1">
            <a:spLocks noGrp="1"/>
          </p:cNvSpPr>
          <p:nvPr>
            <p:ph type="body" idx="1"/>
          </p:nvPr>
        </p:nvSpPr>
        <p:spPr>
          <a:xfrm>
            <a:off x="400050" y="1257300"/>
            <a:ext cx="8343900" cy="3486000"/>
          </a:xfrm>
          <a:prstGeom prst="rect">
            <a:avLst/>
          </a:prstGeom>
          <a:noFill/>
          <a:ln>
            <a:noFill/>
          </a:ln>
        </p:spPr>
        <p:txBody>
          <a:bodyPr spcFirstLastPara="1" wrap="square" lIns="34275" tIns="34275" rIns="34275" bIns="34275" anchor="t" anchorCtr="0">
            <a:noAutofit/>
          </a:bodyPr>
          <a:lstStyle>
            <a:lvl1pPr marL="457200" marR="0" lvl="0" indent="-361950" algn="l" rtl="0">
              <a:lnSpc>
                <a:spcPct val="100000"/>
              </a:lnSpc>
              <a:spcBef>
                <a:spcPts val="600"/>
              </a:spcBef>
              <a:spcAft>
                <a:spcPts val="0"/>
              </a:spcAft>
              <a:buClr>
                <a:srgbClr val="3A7E36"/>
              </a:buClr>
              <a:buSzPts val="2100"/>
              <a:buFont typeface="Noto Sans Symbols"/>
              <a:buChar char="▪"/>
              <a:defRPr sz="2100" b="0" i="0" u="none" strike="noStrike" cap="none">
                <a:solidFill>
                  <a:schemeClr val="dk1"/>
                </a:solidFill>
                <a:latin typeface="Arial"/>
                <a:ea typeface="Arial"/>
                <a:cs typeface="Arial"/>
                <a:sym typeface="Arial"/>
              </a:defRPr>
            </a:lvl1pPr>
            <a:lvl2pPr marL="914400" marR="0" lvl="1" indent="-342900" algn="l" rtl="0">
              <a:lnSpc>
                <a:spcPct val="100000"/>
              </a:lnSpc>
              <a:spcBef>
                <a:spcPts val="1000"/>
              </a:spcBef>
              <a:spcAft>
                <a:spcPts val="0"/>
              </a:spcAft>
              <a:buClr>
                <a:schemeClr val="dk2"/>
              </a:buClr>
              <a:buSzPts val="1800"/>
              <a:buFont typeface="Noto Sans Symbols"/>
              <a:buChar char="▪"/>
              <a:defRPr sz="1800" b="0" i="0" u="none" strike="noStrike" cap="none">
                <a:solidFill>
                  <a:schemeClr val="dk1"/>
                </a:solidFill>
                <a:latin typeface="Arial"/>
                <a:ea typeface="Arial"/>
                <a:cs typeface="Arial"/>
                <a:sym typeface="Arial"/>
              </a:defRPr>
            </a:lvl2pPr>
            <a:lvl3pPr marL="1371600" marR="0" lvl="2" indent="-323850" algn="l" rtl="0">
              <a:lnSpc>
                <a:spcPct val="100000"/>
              </a:lnSpc>
              <a:spcBef>
                <a:spcPts val="1000"/>
              </a:spcBef>
              <a:spcAft>
                <a:spcPts val="0"/>
              </a:spcAft>
              <a:buClr>
                <a:srgbClr val="3A7E36"/>
              </a:buClr>
              <a:buSzPts val="1500"/>
              <a:buFont typeface="Noto Sans Symbols"/>
              <a:buChar char="▪"/>
              <a:defRPr sz="1500" b="0" i="0" u="none" strike="noStrike" cap="none">
                <a:solidFill>
                  <a:schemeClr val="dk1"/>
                </a:solidFill>
                <a:latin typeface="Arial"/>
                <a:ea typeface="Arial"/>
                <a:cs typeface="Arial"/>
                <a:sym typeface="Arial"/>
              </a:defRPr>
            </a:lvl3pPr>
            <a:lvl4pPr marL="1828800" marR="0" lvl="3" indent="-304800" algn="l" rtl="0">
              <a:lnSpc>
                <a:spcPct val="100000"/>
              </a:lnSpc>
              <a:spcBef>
                <a:spcPts val="1000"/>
              </a:spcBef>
              <a:spcAft>
                <a:spcPts val="0"/>
              </a:spcAft>
              <a:buClr>
                <a:schemeClr val="dk2"/>
              </a:buClr>
              <a:buSzPts val="1200"/>
              <a:buFont typeface="Noto Sans Symbols"/>
              <a:buChar char="▪"/>
              <a:defRPr sz="1200" b="0" i="0" u="none" strike="noStrike" cap="none">
                <a:solidFill>
                  <a:schemeClr val="dk1"/>
                </a:solidFill>
                <a:latin typeface="Arial"/>
                <a:ea typeface="Arial"/>
                <a:cs typeface="Arial"/>
                <a:sym typeface="Arial"/>
              </a:defRPr>
            </a:lvl4pPr>
            <a:lvl5pPr marL="2286000" marR="0" lvl="4" indent="-298450" algn="l" rtl="0">
              <a:lnSpc>
                <a:spcPct val="100000"/>
              </a:lnSpc>
              <a:spcBef>
                <a:spcPts val="1000"/>
              </a:spcBef>
              <a:spcAft>
                <a:spcPts val="0"/>
              </a:spcAft>
              <a:buClr>
                <a:srgbClr val="3A7E36"/>
              </a:buClr>
              <a:buSzPts val="1100"/>
              <a:buFont typeface="Noto Sans Symbols"/>
              <a:buChar char="▪"/>
              <a:defRPr sz="1100" b="0" i="0" u="none" strike="noStrike" cap="none">
                <a:solidFill>
                  <a:schemeClr val="dk1"/>
                </a:solidFill>
                <a:latin typeface="Arial"/>
                <a:ea typeface="Arial"/>
                <a:cs typeface="Arial"/>
                <a:sym typeface="Arial"/>
              </a:defRPr>
            </a:lvl5pPr>
            <a:lvl6pPr marL="2743200" marR="0" lvl="5" indent="-292100" algn="l" rtl="0">
              <a:lnSpc>
                <a:spcPct val="100000"/>
              </a:lnSpc>
              <a:spcBef>
                <a:spcPts val="1000"/>
              </a:spcBef>
              <a:spcAft>
                <a:spcPts val="0"/>
              </a:spcAft>
              <a:buClr>
                <a:schemeClr val="accent1"/>
              </a:buClr>
              <a:buSzPts val="1000"/>
              <a:buFont typeface="Noto Sans Symbols"/>
              <a:buChar char="▪"/>
              <a:defRPr sz="1000" b="0" i="0" u="none" strike="noStrike" cap="none">
                <a:solidFill>
                  <a:schemeClr val="dk1"/>
                </a:solidFill>
                <a:latin typeface="Arial"/>
                <a:ea typeface="Arial"/>
                <a:cs typeface="Arial"/>
                <a:sym typeface="Arial"/>
              </a:defRPr>
            </a:lvl6pPr>
            <a:lvl7pPr marL="3200400" marR="0" lvl="6" indent="-285750" algn="l" rtl="0">
              <a:lnSpc>
                <a:spcPct val="100000"/>
              </a:lnSpc>
              <a:spcBef>
                <a:spcPts val="1000"/>
              </a:spcBef>
              <a:spcAft>
                <a:spcPts val="0"/>
              </a:spcAft>
              <a:buClr>
                <a:schemeClr val="accent1"/>
              </a:buClr>
              <a:buSzPts val="900"/>
              <a:buFont typeface="Noto Sans Symbols"/>
              <a:buChar char="▪"/>
              <a:defRPr sz="900" b="0" i="0" u="none" strike="noStrike" cap="none">
                <a:solidFill>
                  <a:schemeClr val="dk1"/>
                </a:solidFill>
                <a:latin typeface="Arial"/>
                <a:ea typeface="Arial"/>
                <a:cs typeface="Arial"/>
                <a:sym typeface="Arial"/>
              </a:defRPr>
            </a:lvl7pPr>
            <a:lvl8pPr marL="3657600" marR="0" lvl="7" indent="-279400" algn="l" rtl="0">
              <a:lnSpc>
                <a:spcPct val="100000"/>
              </a:lnSpc>
              <a:spcBef>
                <a:spcPts val="1000"/>
              </a:spcBef>
              <a:spcAft>
                <a:spcPts val="0"/>
              </a:spcAft>
              <a:buClr>
                <a:schemeClr val="lt2"/>
              </a:buClr>
              <a:buSzPts val="800"/>
              <a:buFont typeface="Noto Sans Symbols"/>
              <a:buChar char="▪"/>
              <a:defRPr sz="800" b="0" i="0" u="none" strike="noStrike" cap="none">
                <a:solidFill>
                  <a:schemeClr val="dk1"/>
                </a:solidFill>
                <a:latin typeface="Arial"/>
                <a:ea typeface="Arial"/>
                <a:cs typeface="Arial"/>
                <a:sym typeface="Arial"/>
              </a:defRPr>
            </a:lvl8pPr>
            <a:lvl9pPr marL="4114800" marR="0" lvl="8" indent="-273050" algn="l" rtl="0">
              <a:lnSpc>
                <a:spcPct val="100000"/>
              </a:lnSpc>
              <a:spcBef>
                <a:spcPts val="1000"/>
              </a:spcBef>
              <a:spcAft>
                <a:spcPts val="1000"/>
              </a:spcAft>
              <a:buClr>
                <a:schemeClr val="accent1"/>
              </a:buClr>
              <a:buSzPts val="700"/>
              <a:buFont typeface="Noto Sans Symbols"/>
              <a:buChar char="▪"/>
              <a:defRPr sz="700" b="0" i="0" u="none" strike="noStrike" cap="none">
                <a:solidFill>
                  <a:schemeClr val="dk1"/>
                </a:solidFill>
                <a:latin typeface="Arial"/>
                <a:ea typeface="Arial"/>
                <a:cs typeface="Arial"/>
                <a:sym typeface="Arial"/>
              </a:defRPr>
            </a:lvl9pPr>
          </a:lstStyle>
          <a:p>
            <a:endParaRPr/>
          </a:p>
        </p:txBody>
      </p:sp>
      <p:sp>
        <p:nvSpPr>
          <p:cNvPr id="8" name="Google Shape;8;p1"/>
          <p:cNvSpPr txBox="1">
            <a:spLocks noGrp="1"/>
          </p:cNvSpPr>
          <p:nvPr>
            <p:ph type="sldNum" idx="12"/>
          </p:nvPr>
        </p:nvSpPr>
        <p:spPr>
          <a:xfrm>
            <a:off x="400050" y="4857751"/>
            <a:ext cx="285900" cy="171600"/>
          </a:xfrm>
          <a:prstGeom prst="rect">
            <a:avLst/>
          </a:prstGeom>
          <a:noFill/>
          <a:ln>
            <a:noFill/>
          </a:ln>
        </p:spPr>
        <p:txBody>
          <a:bodyPr spcFirstLastPara="1" wrap="square" lIns="0" tIns="0" rIns="0" bIns="0" anchor="t" anchorCtr="0">
            <a:noAutofit/>
          </a:bodyPr>
          <a:lstStyle>
            <a:lvl1pPr marL="0" marR="0" lvl="0" indent="0" algn="l"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guide id="3" pos="252">
          <p15:clr>
            <a:srgbClr val="F26B43"/>
          </p15:clr>
        </p15:guide>
        <p15:guide id="4" orient="horz" pos="252">
          <p15:clr>
            <a:srgbClr val="F26B43"/>
          </p15:clr>
        </p15:guide>
        <p15:guide id="5" pos="5508">
          <p15:clr>
            <a:srgbClr val="F26B43"/>
          </p15:clr>
        </p15:guide>
        <p15:guide id="6" orient="horz" pos="2988">
          <p15:clr>
            <a:srgbClr val="F26B43"/>
          </p15:clr>
        </p15:guide>
        <p15:guide id="7" orient="horz" pos="792">
          <p15:clr>
            <a:srgbClr val="F26B43"/>
          </p15:clr>
        </p15:guide>
        <p15:guide id="8" orient="horz" pos="1188">
          <p15:clr>
            <a:srgbClr val="F26B43"/>
          </p15:clr>
        </p15:guide>
        <p15:guide id="9" orient="horz" pos="2700">
          <p15:clr>
            <a:srgbClr val="F26B43"/>
          </p15:clr>
        </p15:guide>
        <p15:guide id="10" pos="2988">
          <p15:clr>
            <a:srgbClr val="F26B43"/>
          </p15:clr>
        </p15:guide>
        <p15:guide id="11" pos="2772">
          <p15:clr>
            <a:srgbClr val="F26B43"/>
          </p15:clr>
        </p15:guide>
        <p15:guide id="12" pos="1512">
          <p15:clr>
            <a:srgbClr val="F26B43"/>
          </p15:clr>
        </p15:guide>
        <p15:guide id="13" pos="4248">
          <p15:clr>
            <a:srgbClr val="F26B43"/>
          </p15:clr>
        </p15:guide>
        <p15:guide id="14" orient="horz" pos="2736">
          <p15:clr>
            <a:srgbClr val="F26B43"/>
          </p15:clr>
        </p15:guide>
        <p15:guide id="15" pos="468">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21.png"/><Relationship Id="rId5" Type="http://schemas.openxmlformats.org/officeDocument/2006/relationships/image" Target="../media/image20.png"/><Relationship Id="rId10" Type="http://schemas.openxmlformats.org/officeDocument/2006/relationships/hyperlink" Target="https://casel.org/" TargetMode="External"/><Relationship Id="rId4" Type="http://schemas.openxmlformats.org/officeDocument/2006/relationships/image" Target="../media/image19.png"/><Relationship Id="rId9" Type="http://schemas.openxmlformats.org/officeDocument/2006/relationships/hyperlink" Target="https://learn.ospi.k12.wa.us/" TargetMode="Externa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hyperlink" Target="http://www.p12.nysed.gov/sss/documents/GuideToSystemicWholeSchoolImplementationFINAL.pdf" TargetMode="External"/><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hyperlink" Target="http://www.nysed.gov/common/nysed/files/core-competencies-handout.pdf"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s://schoolguide.casel.org/how-it-works/" TargetMode="External"/><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26.png"/><Relationship Id="rId4" Type="http://schemas.openxmlformats.org/officeDocument/2006/relationships/hyperlink" Target="https://drive.google.com/file/d/1QfjbMRNRB7_wIJ56WD_FJNmSBlaUrgi1/view"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s://www.casel.org/wp-content/uploads/2017/03/Final-CDI-Report-3-17-17.pdf" TargetMode="External"/><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6.xml"/><Relationship Id="rId1" Type="http://schemas.openxmlformats.org/officeDocument/2006/relationships/slideLayout" Target="../slideLayouts/slideLayout10.xml"/><Relationship Id="rId4" Type="http://schemas.openxmlformats.org/officeDocument/2006/relationships/hyperlink" Target="http://www.p12.nysed.gov/sss/documents/GuideToSystemicWholeSchoolImplementationFINAL.pdf" TargetMode="Externa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hyperlink" Target="http://www.p12.nysed.gov/sss/documents/GreeceCSDGrades6-8ScienceSELActivitiesandTeachingPractices.pdf" TargetMode="External"/><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hyperlink" Target="https://docs.google.com/presentation/d/1OB3fqsarm1fab94p8k1oKfk_aGR0Aj5ZA-eeMbvmCt4/edit?usp=sharing"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8" Type="http://schemas.openxmlformats.org/officeDocument/2006/relationships/hyperlink" Target="https://drive.google.com/file/d/19h4pz5nqXra7aEEIlr3L2VNi8gbUuA5m/view?usp=sharing" TargetMode="External"/><Relationship Id="rId13" Type="http://schemas.openxmlformats.org/officeDocument/2006/relationships/hyperlink" Target="https://docs.google.com/document/d/1_Uruw5UdpwUyzxjtpBVs06OFSphwy6gp-SKrHK0GlfE/edit?usp=sharing" TargetMode="External"/><Relationship Id="rId3" Type="http://schemas.openxmlformats.org/officeDocument/2006/relationships/image" Target="../media/image34.png"/><Relationship Id="rId7" Type="http://schemas.openxmlformats.org/officeDocument/2006/relationships/hyperlink" Target="https://drive.google.com/file/d/0BycnTgEfo4RyS0Fjdjc3Qm5ISEJaSmVaZFNHdUVIS0lTSkRB/view?usp=sharing" TargetMode="External"/><Relationship Id="rId12" Type="http://schemas.openxmlformats.org/officeDocument/2006/relationships/hyperlink" Target="https://drive.google.com/file/d/1qRLWguDc3JS1h7k8ypAfTLtVMp3nknVv/view" TargetMode="External"/><Relationship Id="rId17" Type="http://schemas.openxmlformats.org/officeDocument/2006/relationships/image" Target="../media/image35.png"/><Relationship Id="rId2" Type="http://schemas.openxmlformats.org/officeDocument/2006/relationships/notesSlide" Target="../notesSlides/notesSlide21.xml"/><Relationship Id="rId16" Type="http://schemas.openxmlformats.org/officeDocument/2006/relationships/hyperlink" Target="https://docs.google.com/document/d/15-bRf67s5gITytwpPR9zm3U06NqWJ9S5-4uHnE5e5HI/edit?usp=sharing" TargetMode="External"/><Relationship Id="rId1" Type="http://schemas.openxmlformats.org/officeDocument/2006/relationships/slideLayout" Target="../slideLayouts/slideLayout3.xml"/><Relationship Id="rId6" Type="http://schemas.openxmlformats.org/officeDocument/2006/relationships/hyperlink" Target="https://drive.google.com/file/d/1VkB8-EUfMu1CfOvKAfU2tBCvYrJ3B5lY/view?usp=sharing" TargetMode="External"/><Relationship Id="rId11" Type="http://schemas.openxmlformats.org/officeDocument/2006/relationships/hyperlink" Target="https://docs.google.com/forms/d/1RJB80lHtyiMklyQ94cY7YzT9v9gTtCo8NW88GhI8dpU/viewform?ts=5f3d5af9&amp;edit_requested=true" TargetMode="External"/><Relationship Id="rId5" Type="http://schemas.openxmlformats.org/officeDocument/2006/relationships/hyperlink" Target="https://drive.google.com/file/d/1H3WL0aZlO7Z0kUEWXTkNoQvNXwS9emhr/view?usp=sharing" TargetMode="External"/><Relationship Id="rId15" Type="http://schemas.openxmlformats.org/officeDocument/2006/relationships/hyperlink" Target="https://docs.google.com/document/d/1P736KVSqo7UMUoEUT65riVY848JaBfFoRGnYnPQE0kQ/edit?usp=sharing" TargetMode="External"/><Relationship Id="rId10" Type="http://schemas.openxmlformats.org/officeDocument/2006/relationships/hyperlink" Target="https://drive.google.com/file/d/19212Dfafyo7JnxifbQczVlb7WN1zbcEO/view?usp=sharing" TargetMode="External"/><Relationship Id="rId4" Type="http://schemas.openxmlformats.org/officeDocument/2006/relationships/hyperlink" Target="https://drive.google.com/file/d/1MHXwOO0a8gQ2ipL_H7GsRBRT5Biu8mEU/view" TargetMode="External"/><Relationship Id="rId9" Type="http://schemas.openxmlformats.org/officeDocument/2006/relationships/hyperlink" Target="https://drive.google.com/file/d/1zRjqgSfKM3pS-IfxFpfbHCcrDUyNdm6N/view?usp=sharing" TargetMode="External"/><Relationship Id="rId14" Type="http://schemas.openxmlformats.org/officeDocument/2006/relationships/hyperlink" Target="https://docs.google.com/forms/d/1wNwRdzmXECWT9ROI3GIX_FtWVOfgdChPHhGbJgv8Zyw/viewform?ts=5f43d931&amp;edit_requested=true" TargetMode="Externa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hyperlink" Target="https://padlet.com/sstephensselgst/14ret5qwk49n0k7d" TargetMode="External"/><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hyperlink" Target="https://docs.google.com/document/d/1Af-xDfC4iTpdmixmt0pxYdNmmgKV8gM0LGt9_pEDXoo/edit?usp=sharing"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s://www.renniecenter.org/sites/default/files/2017-01/Social%20and%20Emotional%20Leaning%20-%20Opportunities%20for%20MA%2C%20Lessons%20for%20the%20Nation_1.pdf" TargetMode="External"/><Relationship Id="rId2" Type="http://schemas.openxmlformats.org/officeDocument/2006/relationships/notesSlide" Target="../notesSlides/notesSlide25.xml"/><Relationship Id="rId1" Type="http://schemas.openxmlformats.org/officeDocument/2006/relationships/slideLayout" Target="../slideLayouts/slideLayout3.xml"/><Relationship Id="rId5" Type="http://schemas.openxmlformats.org/officeDocument/2006/relationships/image" Target="../media/image37.png"/><Relationship Id="rId4" Type="http://schemas.openxmlformats.org/officeDocument/2006/relationships/hyperlink" Target="https://docs.google.com/viewerng/viewer?url=https://www.greececsd.org//cms/lib/NY01913679/Centricity/Domain/2128/Envision+Greece.pdf"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6.xml"/><Relationship Id="rId1" Type="http://schemas.openxmlformats.org/officeDocument/2006/relationships/slideLayout" Target="../slideLayouts/slideLayout10.xml"/><Relationship Id="rId4" Type="http://schemas.openxmlformats.org/officeDocument/2006/relationships/hyperlink" Target="http://www.p12.nysed.gov/sss/documents/GuideToSystemicWholeSchoolImplementationFINAL.pdf" TargetMode="Externa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hyperlink" Target="https://business.linkedin.com/content/dam/me/business/en-us/talent-solutions/resources/pdfs/linkedin-30-questions-to-identify-high-potential-candidates-ebook-8-7-17-uk-en.pdf" TargetMode="External"/><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1.xml"/><Relationship Id="rId1" Type="http://schemas.openxmlformats.org/officeDocument/2006/relationships/slideLayout" Target="../slideLayouts/slideLayout3.xml"/><Relationship Id="rId4" Type="http://schemas.openxmlformats.org/officeDocument/2006/relationships/hyperlink" Target="https://docs.google.com/document/d/1Af-xDfC4iTpdmixmt0pxYdNmmgKV8gM0LGt9_pEDXoo/edit?usp=sharing"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2.xml"/><Relationship Id="rId1" Type="http://schemas.openxmlformats.org/officeDocument/2006/relationships/slideLayout" Target="../slideLayouts/slideLayout3.xml"/><Relationship Id="rId4" Type="http://schemas.openxmlformats.org/officeDocument/2006/relationships/image" Target="../media/image40.png"/></Relationships>
</file>

<file path=ppt/slides/_rels/slide3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4.xml"/><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43.png"/><Relationship Id="rId7" Type="http://schemas.openxmlformats.org/officeDocument/2006/relationships/hyperlink" Target="https://docs.google.com/spreadsheets/d/1R7SNkoH9nutLRM9V8ffJNfLTROcjWFzjy9DQu6qTgYk/edit?usp=sharing" TargetMode="External"/><Relationship Id="rId2" Type="http://schemas.openxmlformats.org/officeDocument/2006/relationships/notesSlide" Target="../notesSlides/notesSlide36.xml"/><Relationship Id="rId1" Type="http://schemas.openxmlformats.org/officeDocument/2006/relationships/slideLayout" Target="../slideLayouts/slideLayout3.xml"/><Relationship Id="rId6" Type="http://schemas.openxmlformats.org/officeDocument/2006/relationships/hyperlink" Target="http://www.p12.nysed.gov/sss/documents/GreeceCSDGrades6-8ScienceSELActivitiesandTeachingPractices.pdf" TargetMode="External"/><Relationship Id="rId5" Type="http://schemas.openxmlformats.org/officeDocument/2006/relationships/hyperlink" Target="https://drive.google.com/file/d/1eZsCJ3IBXzIBFQE8ReK8Xh6GuVoZQ2K6/view?usp=sharing" TargetMode="External"/><Relationship Id="rId4" Type="http://schemas.openxmlformats.org/officeDocument/2006/relationships/hyperlink" Target="https://sites.google.com/greececsd.org/elementarysel/home" TargetMode="Externa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8.xml"/><Relationship Id="rId1" Type="http://schemas.openxmlformats.org/officeDocument/2006/relationships/slideLayout" Target="../slideLayouts/slideLayout3.xml"/><Relationship Id="rId6" Type="http://schemas.openxmlformats.org/officeDocument/2006/relationships/hyperlink" Target="https://drive.google.com/file/d/1ewjcro438C0zY327j-J276Uod-wCb2qM/view?usp=sharing" TargetMode="External"/><Relationship Id="rId5" Type="http://schemas.openxmlformats.org/officeDocument/2006/relationships/hyperlink" Target="https://drive.google.com/file/d/1C6m8I7VI7VKdyVWmyUOk0JsY-x822Rku/view?usp=sharing" TargetMode="External"/><Relationship Id="rId4" Type="http://schemas.openxmlformats.org/officeDocument/2006/relationships/image" Target="../media/image45.png"/></Relationships>
</file>

<file path=ppt/slides/_rels/slide3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9.xml"/><Relationship Id="rId1" Type="http://schemas.openxmlformats.org/officeDocument/2006/relationships/slideLayout" Target="../slideLayouts/slideLayout3.xml"/><Relationship Id="rId4" Type="http://schemas.openxmlformats.org/officeDocument/2006/relationships/image" Target="../media/image47.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1.xml"/><Relationship Id="rId1" Type="http://schemas.openxmlformats.org/officeDocument/2006/relationships/slideLayout" Target="../slideLayouts/slideLayout3.xml"/><Relationship Id="rId5" Type="http://schemas.openxmlformats.org/officeDocument/2006/relationships/image" Target="../media/image51.png"/><Relationship Id="rId4" Type="http://schemas.openxmlformats.org/officeDocument/2006/relationships/image" Target="../media/image50.png"/></Relationships>
</file>

<file path=ppt/slides/_rels/slide4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2.xml"/><Relationship Id="rId1" Type="http://schemas.openxmlformats.org/officeDocument/2006/relationships/slideLayout" Target="../slideLayouts/slideLayout3.xml"/><Relationship Id="rId4" Type="http://schemas.openxmlformats.org/officeDocument/2006/relationships/hyperlink" Target="https://docs.google.com/document/d/1Af-xDfC4iTpdmixmt0pxYdNmmgKV8gM0LGt9_pEDXoo/edit?usp=sharing" TargetMode="External"/></Relationships>
</file>

<file path=ppt/slides/_rels/slide43.xml.rels><?xml version="1.0" encoding="UTF-8" standalone="yes"?>
<Relationships xmlns="http://schemas.openxmlformats.org/package/2006/relationships"><Relationship Id="rId3" Type="http://schemas.openxmlformats.org/officeDocument/2006/relationships/hyperlink" Target="https://www.readpbn.com/pdf/Data-Analysis-For-Continuous-School-Improvement-Sample-Pages.pdf" TargetMode="External"/><Relationship Id="rId2" Type="http://schemas.openxmlformats.org/officeDocument/2006/relationships/notesSlide" Target="../notesSlides/notesSlide43.xml"/><Relationship Id="rId1" Type="http://schemas.openxmlformats.org/officeDocument/2006/relationships/slideLayout" Target="../slideLayouts/slideLayout3.xml"/><Relationship Id="rId4" Type="http://schemas.openxmlformats.org/officeDocument/2006/relationships/image" Target="../media/image52.png"/></Relationships>
</file>

<file path=ppt/slides/_rels/slide4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4.xml"/><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5.xml"/><Relationship Id="rId1" Type="http://schemas.openxmlformats.org/officeDocument/2006/relationships/slideLayout" Target="../slideLayouts/slideLayout10.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4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7.xml"/><Relationship Id="rId1" Type="http://schemas.openxmlformats.org/officeDocument/2006/relationships/slideLayout" Target="../slideLayouts/slideLayout3.xml"/><Relationship Id="rId5" Type="http://schemas.openxmlformats.org/officeDocument/2006/relationships/image" Target="../media/image61.png"/><Relationship Id="rId4" Type="http://schemas.openxmlformats.org/officeDocument/2006/relationships/image" Target="../media/image60.png"/></Relationships>
</file>

<file path=ppt/slides/_rels/slide4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3" Type="http://schemas.openxmlformats.org/officeDocument/2006/relationships/hyperlink" Target="https://drive.google.com/file/d/1j4U3MITIqY8pd_qzM03ZudvPYcnKPpSW/view?usp=sharing%E2%80%8B" TargetMode="External"/><Relationship Id="rId2" Type="http://schemas.openxmlformats.org/officeDocument/2006/relationships/notesSlide" Target="../notesSlides/notesSlide50.xml"/><Relationship Id="rId1" Type="http://schemas.openxmlformats.org/officeDocument/2006/relationships/slideLayout" Target="../slideLayouts/slideLayout3.xml"/><Relationship Id="rId4" Type="http://schemas.openxmlformats.org/officeDocument/2006/relationships/image" Target="../media/image63.png"/></Relationships>
</file>

<file path=ppt/slides/_rels/slide5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5.xml"/><Relationship Id="rId1" Type="http://schemas.openxmlformats.org/officeDocument/2006/relationships/slideLayout" Target="../slideLayouts/slideLayout10.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hyperlink" Target="https://schoolguide.casel.org/focus-area-2/overview/" TargetMode="External"/><Relationship Id="rId2" Type="http://schemas.openxmlformats.org/officeDocument/2006/relationships/notesSlide" Target="../notesSlides/notesSlide57.xml"/><Relationship Id="rId1" Type="http://schemas.openxmlformats.org/officeDocument/2006/relationships/slideLayout" Target="../slideLayouts/slideLayout3.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hyperlink" Target="https://schoolguide.casel.org/uploads/sites/2/2020/04/Blank-Rubric-Template-3.30.20.pdf" TargetMode="External"/></Relationships>
</file>

<file path=ppt/slides/_rels/slide5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9.xml"/><Relationship Id="rId1" Type="http://schemas.openxmlformats.org/officeDocument/2006/relationships/slideLayout" Target="../slideLayouts/slideLayout3.xml"/><Relationship Id="rId4" Type="http://schemas.openxmlformats.org/officeDocument/2006/relationships/image" Target="../media/image72.png"/></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6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1.xml"/><Relationship Id="rId1" Type="http://schemas.openxmlformats.org/officeDocument/2006/relationships/slideLayout" Target="../slideLayouts/slideLayout3.xml"/><Relationship Id="rId4" Type="http://schemas.openxmlformats.org/officeDocument/2006/relationships/hyperlink" Target="https://docs.google.com/document/d/1Af-xDfC4iTpdmixmt0pxYdNmmgKV8gM0LGt9_pEDXoo/edit?usp=sharing" TargetMode="External"/></Relationships>
</file>

<file path=ppt/slides/_rels/slide62.xml.rels><?xml version="1.0" encoding="UTF-8" standalone="yes"?>
<Relationships xmlns="http://schemas.openxmlformats.org/package/2006/relationships"><Relationship Id="rId3" Type="http://schemas.openxmlformats.org/officeDocument/2006/relationships/hyperlink" Target="https://schoolguide.casel.org/resource/adult-sel-self-assessment-ost/" TargetMode="External"/><Relationship Id="rId2" Type="http://schemas.openxmlformats.org/officeDocument/2006/relationships/notesSlide" Target="../notesSlides/notesSlide62.xml"/><Relationship Id="rId1" Type="http://schemas.openxmlformats.org/officeDocument/2006/relationships/slideLayout" Target="../slideLayouts/slideLayout3.xml"/><Relationship Id="rId4" Type="http://schemas.openxmlformats.org/officeDocument/2006/relationships/image" Target="../media/image74.png"/></Relationships>
</file>

<file path=ppt/slides/_rels/slide6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63.xml"/><Relationship Id="rId1" Type="http://schemas.openxmlformats.org/officeDocument/2006/relationships/slideLayout" Target="../slideLayouts/slideLayout3.xml"/><Relationship Id="rId5" Type="http://schemas.openxmlformats.org/officeDocument/2006/relationships/image" Target="../media/image77.png"/><Relationship Id="rId4" Type="http://schemas.openxmlformats.org/officeDocument/2006/relationships/image" Target="../media/image76.png"/></Relationships>
</file>

<file path=ppt/slides/_rels/slide6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64.xml"/><Relationship Id="rId1" Type="http://schemas.openxmlformats.org/officeDocument/2006/relationships/slideLayout" Target="../slideLayouts/slideLayout10.xml"/><Relationship Id="rId4" Type="http://schemas.openxmlformats.org/officeDocument/2006/relationships/hyperlink" Target="http://www.p12.nysed.gov/sss/documents/GuideToSystemicWholeSchoolImplementationFINAL.pdf" TargetMode="External"/></Relationships>
</file>

<file path=ppt/slides/_rels/slide6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65.xml"/><Relationship Id="rId1" Type="http://schemas.openxmlformats.org/officeDocument/2006/relationships/slideLayout" Target="../slideLayouts/slideLayout10.xml"/></Relationships>
</file>

<file path=ppt/slides/_rels/slide6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66.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67.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68.xm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70.xml"/><Relationship Id="rId1" Type="http://schemas.openxmlformats.org/officeDocument/2006/relationships/slideLayout" Target="../slideLayouts/slideLayout10.xml"/></Relationships>
</file>

<file path=ppt/slides/_rels/slide7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71.xml"/><Relationship Id="rId1" Type="http://schemas.openxmlformats.org/officeDocument/2006/relationships/slideLayout" Target="../slideLayouts/slideLayout10.xml"/><Relationship Id="rId6" Type="http://schemas.openxmlformats.org/officeDocument/2006/relationships/hyperlink" Target="https://drive.google.com/file/d/1ar3V04jKH_AXVl2G2LI_IhidXXSkkK1w/view?usp=sharin" TargetMode="External"/><Relationship Id="rId5" Type="http://schemas.openxmlformats.org/officeDocument/2006/relationships/image" Target="../media/image86.png"/><Relationship Id="rId4" Type="http://schemas.openxmlformats.org/officeDocument/2006/relationships/image" Target="../media/image85.png"/></Relationships>
</file>

<file path=ppt/slides/_rels/slide72.xml.rels><?xml version="1.0" encoding="UTF-8" standalone="yes"?>
<Relationships xmlns="http://schemas.openxmlformats.org/package/2006/relationships"><Relationship Id="rId3" Type="http://schemas.openxmlformats.org/officeDocument/2006/relationships/hyperlink" Target="https://casel.org/districts-2/" TargetMode="External"/><Relationship Id="rId2" Type="http://schemas.openxmlformats.org/officeDocument/2006/relationships/notesSlide" Target="../notesSlides/notesSlide72.xml"/><Relationship Id="rId1" Type="http://schemas.openxmlformats.org/officeDocument/2006/relationships/slideLayout" Target="../slideLayouts/slideLayout3.xml"/><Relationship Id="rId5" Type="http://schemas.openxmlformats.org/officeDocument/2006/relationships/image" Target="../media/image87.png"/><Relationship Id="rId4" Type="http://schemas.openxmlformats.org/officeDocument/2006/relationships/hyperlink" Target="https://docs.google.com/forms/d/e/1FAIpQLSe3lLBlRVszjrYjSs_jd67KhI2OwVhzY3Pu1-XXL18wo99zdg/viewform?usp=sf_link" TargetMode="Externa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74.xml"/><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87" name="Google Shape;87;p13"/>
          <p:cNvSpPr txBox="1">
            <a:spLocks noGrp="1"/>
          </p:cNvSpPr>
          <p:nvPr>
            <p:ph type="sldNum" idx="12"/>
          </p:nvPr>
        </p:nvSpPr>
        <p:spPr>
          <a:xfrm>
            <a:off x="402325" y="4855475"/>
            <a:ext cx="340500" cy="1794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800"/>
              <a:buNone/>
            </a:pPr>
            <a:fld id="{00000000-1234-1234-1234-123412341234}" type="slidenum">
              <a:rPr lang="en"/>
              <a:t>1</a:t>
            </a:fld>
            <a:endParaRPr/>
          </a:p>
        </p:txBody>
      </p:sp>
      <p:sp>
        <p:nvSpPr>
          <p:cNvPr id="88" name="Google Shape;88;p13"/>
          <p:cNvSpPr txBox="1">
            <a:spLocks noGrp="1"/>
          </p:cNvSpPr>
          <p:nvPr>
            <p:ph type="title"/>
          </p:nvPr>
        </p:nvSpPr>
        <p:spPr>
          <a:xfrm>
            <a:off x="742825" y="1692000"/>
            <a:ext cx="2622300" cy="5574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SzPts val="3600"/>
              <a:buNone/>
            </a:pPr>
            <a:r>
              <a:rPr lang="en" dirty="0"/>
              <a:t>Welcome!</a:t>
            </a:r>
            <a:endParaRPr dirty="0"/>
          </a:p>
          <a:p>
            <a:pPr marL="0" lvl="0" indent="0" algn="l" rtl="0">
              <a:lnSpc>
                <a:spcPct val="90000"/>
              </a:lnSpc>
              <a:spcBef>
                <a:spcPts val="0"/>
              </a:spcBef>
              <a:spcAft>
                <a:spcPts val="0"/>
              </a:spcAft>
              <a:buSzPts val="3600"/>
              <a:buNone/>
            </a:pPr>
            <a:endParaRPr dirty="0"/>
          </a:p>
        </p:txBody>
      </p:sp>
      <p:sp>
        <p:nvSpPr>
          <p:cNvPr id="89" name="Google Shape;89;p13"/>
          <p:cNvSpPr txBox="1">
            <a:spLocks noGrp="1"/>
          </p:cNvSpPr>
          <p:nvPr>
            <p:ph type="body" idx="1"/>
          </p:nvPr>
        </p:nvSpPr>
        <p:spPr>
          <a:xfrm>
            <a:off x="742925" y="2249400"/>
            <a:ext cx="4149900" cy="23094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600"/>
              </a:spcBef>
              <a:spcAft>
                <a:spcPts val="0"/>
              </a:spcAft>
              <a:buSzPts val="2100"/>
              <a:buNone/>
            </a:pPr>
            <a:r>
              <a:rPr lang="en" sz="1800" dirty="0"/>
              <a:t>As you arrive…</a:t>
            </a:r>
            <a:endParaRPr sz="1800" dirty="0"/>
          </a:p>
          <a:p>
            <a:pPr marL="457200" lvl="0" indent="-330200" algn="l" rtl="0">
              <a:spcBef>
                <a:spcPts val="1000"/>
              </a:spcBef>
              <a:spcAft>
                <a:spcPts val="0"/>
              </a:spcAft>
              <a:buSzPts val="1600"/>
              <a:buChar char="▪"/>
            </a:pPr>
            <a:r>
              <a:rPr lang="en" sz="1600" b="1" dirty="0"/>
              <a:t>Prepare any materials</a:t>
            </a:r>
            <a:r>
              <a:rPr lang="en" sz="1600" dirty="0"/>
              <a:t> </a:t>
            </a:r>
            <a:br>
              <a:rPr lang="en" sz="1600" dirty="0"/>
            </a:br>
            <a:r>
              <a:rPr lang="en" sz="1600" dirty="0"/>
              <a:t>that support your learning</a:t>
            </a:r>
            <a:endParaRPr sz="1600" dirty="0"/>
          </a:p>
          <a:p>
            <a:pPr marL="457200" lvl="0" indent="-330200" algn="l" rtl="0">
              <a:spcBef>
                <a:spcPts val="1000"/>
              </a:spcBef>
              <a:spcAft>
                <a:spcPts val="0"/>
              </a:spcAft>
              <a:buSzPts val="1600"/>
              <a:buChar char="▪"/>
            </a:pPr>
            <a:r>
              <a:rPr lang="en" sz="1600" b="1" dirty="0"/>
              <a:t>Introduce yourself</a:t>
            </a:r>
            <a:r>
              <a:rPr lang="en" sz="1600" dirty="0"/>
              <a:t> in the Zoom Chat</a:t>
            </a:r>
            <a:endParaRPr sz="1600" dirty="0"/>
          </a:p>
          <a:p>
            <a:pPr marL="914400" lvl="1" indent="-330200" algn="l" rtl="0">
              <a:spcBef>
                <a:spcPts val="1000"/>
              </a:spcBef>
              <a:spcAft>
                <a:spcPts val="0"/>
              </a:spcAft>
              <a:buSzPts val="1600"/>
              <a:buChar char="▪"/>
            </a:pPr>
            <a:r>
              <a:rPr lang="en" sz="1600" dirty="0"/>
              <a:t>Name</a:t>
            </a:r>
            <a:endParaRPr sz="1600" dirty="0"/>
          </a:p>
          <a:p>
            <a:pPr marL="914400" lvl="1" indent="-330200" algn="l" rtl="0">
              <a:spcBef>
                <a:spcPts val="1000"/>
              </a:spcBef>
              <a:spcAft>
                <a:spcPts val="1000"/>
              </a:spcAft>
              <a:buSzPts val="1600"/>
              <a:buChar char="▪"/>
            </a:pPr>
            <a:r>
              <a:rPr lang="en" sz="1600" dirty="0"/>
              <a:t>School or organization representing, and role.</a:t>
            </a:r>
            <a:endParaRPr sz="1600" dirty="0"/>
          </a:p>
        </p:txBody>
      </p:sp>
      <p:pic>
        <p:nvPicPr>
          <p:cNvPr id="90" name="Google Shape;90;p13" descr="each letter in the word welcome in a separate colored box with a push pin." title="welcome graphic"/>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3384500" y="1110400"/>
            <a:ext cx="5359448" cy="1908343"/>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p22"/>
          <p:cNvSpPr txBox="1">
            <a:spLocks noGrp="1"/>
          </p:cNvSpPr>
          <p:nvPr>
            <p:ph type="sldNum" idx="12"/>
          </p:nvPr>
        </p:nvSpPr>
        <p:spPr>
          <a:xfrm>
            <a:off x="402325" y="4931675"/>
            <a:ext cx="340500" cy="179400"/>
          </a:xfrm>
          <a:prstGeom prst="rect">
            <a:avLst/>
          </a:prstGeom>
        </p:spPr>
        <p:txBody>
          <a:bodyPr spcFirstLastPara="1" wrap="square" lIns="0" tIns="0" rIns="0" bIns="0" anchor="t" anchorCtr="0">
            <a:noAutofit/>
          </a:bodyPr>
          <a:lstStyle/>
          <a:p>
            <a:pPr marL="0" lvl="0" indent="0" algn="l" rtl="0">
              <a:spcBef>
                <a:spcPts val="0"/>
              </a:spcBef>
              <a:spcAft>
                <a:spcPts val="0"/>
              </a:spcAft>
              <a:buClr>
                <a:srgbClr val="000000"/>
              </a:buClr>
              <a:buSzPts val="800"/>
              <a:buFont typeface="Arial"/>
              <a:buNone/>
            </a:pPr>
            <a:fld id="{00000000-1234-1234-1234-123412341234}" type="slidenum">
              <a:rPr lang="en"/>
              <a:t>10</a:t>
            </a:fld>
            <a:endParaRPr/>
          </a:p>
        </p:txBody>
      </p:sp>
      <p:sp>
        <p:nvSpPr>
          <p:cNvPr id="161" name="Google Shape;161;p22"/>
          <p:cNvSpPr txBox="1">
            <a:spLocks noGrp="1"/>
          </p:cNvSpPr>
          <p:nvPr>
            <p:ph type="title"/>
          </p:nvPr>
        </p:nvSpPr>
        <p:spPr>
          <a:xfrm>
            <a:off x="0" y="400050"/>
            <a:ext cx="9144000" cy="520800"/>
          </a:xfrm>
          <a:prstGeom prst="rect">
            <a:avLst/>
          </a:prstGeom>
        </p:spPr>
        <p:txBody>
          <a:bodyPr spcFirstLastPara="1" wrap="square" lIns="411475" tIns="0" rIns="411475" bIns="0" anchor="ctr" anchorCtr="0">
            <a:normAutofit/>
          </a:bodyPr>
          <a:lstStyle/>
          <a:p>
            <a:pPr marL="0" lvl="0" indent="0" algn="l" rtl="0">
              <a:spcBef>
                <a:spcPts val="0"/>
              </a:spcBef>
              <a:spcAft>
                <a:spcPts val="0"/>
              </a:spcAft>
              <a:buNone/>
            </a:pPr>
            <a:r>
              <a:rPr lang="en"/>
              <a:t>e-Learning Series</a:t>
            </a:r>
            <a:endParaRPr/>
          </a:p>
        </p:txBody>
      </p:sp>
      <p:pic>
        <p:nvPicPr>
          <p:cNvPr id="162" name="Google Shape;162;p22" descr="Logo, tagline &quot;one vision, one team, one greece&quot;" title="Greece Central School District"/>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425303" y="4251541"/>
            <a:ext cx="1534056" cy="520757"/>
          </a:xfrm>
          <a:prstGeom prst="rect">
            <a:avLst/>
          </a:prstGeom>
          <a:noFill/>
          <a:ln>
            <a:noFill/>
          </a:ln>
        </p:spPr>
      </p:pic>
      <p:pic>
        <p:nvPicPr>
          <p:cNvPr id="163" name="Google Shape;163;p22" descr="Center for Instruction, Technology &amp; Innovation" title="CITI logo"/>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2141375" y="4251536"/>
            <a:ext cx="897218" cy="583181"/>
          </a:xfrm>
          <a:prstGeom prst="rect">
            <a:avLst/>
          </a:prstGeom>
          <a:noFill/>
          <a:ln>
            <a:noFill/>
          </a:ln>
        </p:spPr>
      </p:pic>
      <p:pic>
        <p:nvPicPr>
          <p:cNvPr id="164" name="Google Shape;164;p22" descr="Logo with red outline of New York State with Southern Tier Counties in white." title="The Greater Southern Tier BOCES"/>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3220604" y="4242646"/>
            <a:ext cx="1534057" cy="600964"/>
          </a:xfrm>
          <a:prstGeom prst="rect">
            <a:avLst/>
          </a:prstGeom>
          <a:noFill/>
          <a:ln>
            <a:noFill/>
          </a:ln>
        </p:spPr>
      </p:pic>
      <p:pic>
        <p:nvPicPr>
          <p:cNvPr id="165" name="Google Shape;165;p22" descr="round logo of puzzle pieces" title="CASEL logo"/>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4936658" y="4143588"/>
            <a:ext cx="799075" cy="799088"/>
          </a:xfrm>
          <a:prstGeom prst="rect">
            <a:avLst/>
          </a:prstGeom>
          <a:noFill/>
          <a:ln>
            <a:noFill/>
          </a:ln>
        </p:spPr>
      </p:pic>
      <p:pic>
        <p:nvPicPr>
          <p:cNvPr id="166" name="Google Shape;166;p22" descr="Superintendent of Public Instruction Washington" title="OSPI logo"/>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5917753" y="4143599"/>
            <a:ext cx="799075" cy="799064"/>
          </a:xfrm>
          <a:prstGeom prst="rect">
            <a:avLst/>
          </a:prstGeom>
          <a:noFill/>
          <a:ln>
            <a:noFill/>
          </a:ln>
        </p:spPr>
      </p:pic>
      <p:pic>
        <p:nvPicPr>
          <p:cNvPr id="167" name="Google Shape;167;p22" descr="American Institute for Research" title="AIR logo"/>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6898832" y="4304701"/>
            <a:ext cx="1721193" cy="476885"/>
          </a:xfrm>
          <a:prstGeom prst="rect">
            <a:avLst/>
          </a:prstGeom>
          <a:noFill/>
          <a:ln>
            <a:noFill/>
          </a:ln>
        </p:spPr>
      </p:pic>
      <p:graphicFrame>
        <p:nvGraphicFramePr>
          <p:cNvPr id="168" name="Google Shape;168;p22"/>
          <p:cNvGraphicFramePr/>
          <p:nvPr/>
        </p:nvGraphicFramePr>
        <p:xfrm>
          <a:off x="405125" y="1083550"/>
          <a:ext cx="3000000" cy="3000000"/>
        </p:xfrm>
        <a:graphic>
          <a:graphicData uri="http://schemas.openxmlformats.org/drawingml/2006/table">
            <a:tbl>
              <a:tblPr>
                <a:noFill/>
                <a:tableStyleId>{5278030B-5653-4EAC-8F39-BA6694F33D2F}</a:tableStyleId>
              </a:tblPr>
              <a:tblGrid>
                <a:gridCol w="805850">
                  <a:extLst>
                    <a:ext uri="{9D8B030D-6E8A-4147-A177-3AD203B41FA5}">
                      <a16:colId xmlns:a16="http://schemas.microsoft.com/office/drawing/2014/main" val="20000"/>
                    </a:ext>
                  </a:extLst>
                </a:gridCol>
                <a:gridCol w="4377025">
                  <a:extLst>
                    <a:ext uri="{9D8B030D-6E8A-4147-A177-3AD203B41FA5}">
                      <a16:colId xmlns:a16="http://schemas.microsoft.com/office/drawing/2014/main" val="20001"/>
                    </a:ext>
                  </a:extLst>
                </a:gridCol>
                <a:gridCol w="802000">
                  <a:extLst>
                    <a:ext uri="{9D8B030D-6E8A-4147-A177-3AD203B41FA5}">
                      <a16:colId xmlns:a16="http://schemas.microsoft.com/office/drawing/2014/main" val="20002"/>
                    </a:ext>
                  </a:extLst>
                </a:gridCol>
              </a:tblGrid>
              <a:tr h="548600">
                <a:tc>
                  <a:txBody>
                    <a:bodyPr/>
                    <a:lstStyle/>
                    <a:p>
                      <a:pPr marL="0" lvl="0" indent="0" algn="ctr" rtl="0">
                        <a:spcBef>
                          <a:spcPts val="0"/>
                        </a:spcBef>
                        <a:spcAft>
                          <a:spcPts val="0"/>
                        </a:spcAft>
                        <a:buNone/>
                      </a:pPr>
                      <a:r>
                        <a:rPr lang="en" sz="1200" b="1">
                          <a:solidFill>
                            <a:schemeClr val="lt1"/>
                          </a:solidFill>
                        </a:rPr>
                        <a:t>Session #</a:t>
                      </a:r>
                      <a:endParaRPr sz="1200" b="1">
                        <a:solidFill>
                          <a:schemeClr val="lt1"/>
                        </a:solidFill>
                      </a:endParaRPr>
                    </a:p>
                  </a:txBody>
                  <a:tcPr marL="91425" marR="91425" marT="91425" marB="91425" anchor="ctr">
                    <a:lnL w="28575" cap="flat" cmpd="sng">
                      <a:solidFill>
                        <a:schemeClr val="lt1"/>
                      </a:solidFill>
                      <a:prstDash val="solid"/>
                      <a:round/>
                      <a:headEnd type="none" w="sm" len="sm"/>
                      <a:tailEnd type="none" w="sm" len="sm"/>
                    </a:lnL>
                    <a:lnR w="28575" cap="flat" cmpd="sng">
                      <a:solidFill>
                        <a:schemeClr val="lt1"/>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solidFill>
                      <a:schemeClr val="dk2"/>
                    </a:solidFill>
                  </a:tcPr>
                </a:tc>
                <a:tc>
                  <a:txBody>
                    <a:bodyPr/>
                    <a:lstStyle/>
                    <a:p>
                      <a:pPr marL="0" lvl="0" indent="0" algn="ctr" rtl="0">
                        <a:spcBef>
                          <a:spcPts val="0"/>
                        </a:spcBef>
                        <a:spcAft>
                          <a:spcPts val="0"/>
                        </a:spcAft>
                        <a:buNone/>
                      </a:pPr>
                      <a:r>
                        <a:rPr lang="en" sz="1200" b="1">
                          <a:solidFill>
                            <a:schemeClr val="lt1"/>
                          </a:solidFill>
                        </a:rPr>
                        <a:t>Topic</a:t>
                      </a:r>
                      <a:endParaRPr sz="1200" b="1">
                        <a:solidFill>
                          <a:schemeClr val="lt1"/>
                        </a:solidFill>
                      </a:endParaRPr>
                    </a:p>
                  </a:txBody>
                  <a:tcPr marL="91425" marR="91425" marT="91425" marB="91425" anchor="ctr">
                    <a:lnL w="28575" cap="flat" cmpd="sng">
                      <a:solidFill>
                        <a:schemeClr val="lt1"/>
                      </a:solidFill>
                      <a:prstDash val="solid"/>
                      <a:round/>
                      <a:headEnd type="none" w="sm" len="sm"/>
                      <a:tailEnd type="none" w="sm" len="sm"/>
                    </a:lnL>
                    <a:lnR w="28575" cap="flat" cmpd="sng">
                      <a:solidFill>
                        <a:schemeClr val="lt1"/>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solidFill>
                      <a:schemeClr val="dk2"/>
                    </a:solidFill>
                  </a:tcPr>
                </a:tc>
                <a:tc>
                  <a:txBody>
                    <a:bodyPr/>
                    <a:lstStyle/>
                    <a:p>
                      <a:pPr marL="0" lvl="0" indent="0" algn="ctr" rtl="0">
                        <a:spcBef>
                          <a:spcPts val="0"/>
                        </a:spcBef>
                        <a:spcAft>
                          <a:spcPts val="0"/>
                        </a:spcAft>
                        <a:buNone/>
                      </a:pPr>
                      <a:r>
                        <a:rPr lang="en" sz="1200" b="1">
                          <a:solidFill>
                            <a:schemeClr val="lt1"/>
                          </a:solidFill>
                        </a:rPr>
                        <a:t>Date</a:t>
                      </a:r>
                      <a:endParaRPr sz="1200" b="1">
                        <a:solidFill>
                          <a:schemeClr val="lt1"/>
                        </a:solidFill>
                      </a:endParaRPr>
                    </a:p>
                  </a:txBody>
                  <a:tcPr marL="91425" marR="91425" marT="91425" marB="91425" anchor="ctr">
                    <a:lnL w="28575" cap="flat" cmpd="sng">
                      <a:solidFill>
                        <a:schemeClr val="lt1"/>
                      </a:solidFill>
                      <a:prstDash val="solid"/>
                      <a:round/>
                      <a:headEnd type="none" w="sm" len="sm"/>
                      <a:tailEnd type="none" w="sm" len="sm"/>
                    </a:lnL>
                    <a:lnR w="28575" cap="flat" cmpd="sng">
                      <a:solidFill>
                        <a:schemeClr val="lt1"/>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solidFill>
                      <a:schemeClr val="dk2"/>
                    </a:solidFill>
                  </a:tcPr>
                </a:tc>
                <a:extLst>
                  <a:ext uri="{0D108BD9-81ED-4DB2-BD59-A6C34878D82A}">
                    <a16:rowId xmlns:a16="http://schemas.microsoft.com/office/drawing/2014/main" val="10000"/>
                  </a:ext>
                </a:extLst>
              </a:tr>
              <a:tr h="365725">
                <a:tc>
                  <a:txBody>
                    <a:bodyPr/>
                    <a:lstStyle/>
                    <a:p>
                      <a:pPr marL="0" lvl="0" indent="0" algn="ctr" rtl="0">
                        <a:spcBef>
                          <a:spcPts val="0"/>
                        </a:spcBef>
                        <a:spcAft>
                          <a:spcPts val="0"/>
                        </a:spcAft>
                        <a:buNone/>
                      </a:pPr>
                      <a:r>
                        <a:rPr lang="en" sz="1200"/>
                        <a:t>1</a:t>
                      </a:r>
                      <a:endParaRPr sz="1200"/>
                    </a:p>
                  </a:txBody>
                  <a:tcPr marL="91425" marR="91425" marT="91425" marB="91425" anchor="ctr">
                    <a:lnL w="28575" cap="flat" cmpd="sng">
                      <a:solidFill>
                        <a:schemeClr val="lt1"/>
                      </a:solidFill>
                      <a:prstDash val="solid"/>
                      <a:round/>
                      <a:headEnd type="none" w="sm" len="sm"/>
                      <a:tailEnd type="none" w="sm" len="sm"/>
                    </a:lnL>
                    <a:lnR w="28575" cap="flat" cmpd="sng">
                      <a:solidFill>
                        <a:schemeClr val="lt1"/>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solidFill>
                      <a:srgbClr val="EFEFEF"/>
                    </a:solidFill>
                  </a:tcPr>
                </a:tc>
                <a:tc>
                  <a:txBody>
                    <a:bodyPr/>
                    <a:lstStyle/>
                    <a:p>
                      <a:pPr marL="0" lvl="0" indent="0" algn="l" rtl="0">
                        <a:spcBef>
                          <a:spcPts val="0"/>
                        </a:spcBef>
                        <a:spcAft>
                          <a:spcPts val="0"/>
                        </a:spcAft>
                        <a:buNone/>
                      </a:pPr>
                      <a:r>
                        <a:rPr lang="en" sz="1200"/>
                        <a:t>Introduction to SEL</a:t>
                      </a:r>
                      <a:endParaRPr sz="1200"/>
                    </a:p>
                  </a:txBody>
                  <a:tcPr marL="91425" marR="91425" marT="91425" marB="91425">
                    <a:lnL w="28575" cap="flat" cmpd="sng">
                      <a:solidFill>
                        <a:schemeClr val="lt1"/>
                      </a:solidFill>
                      <a:prstDash val="solid"/>
                      <a:round/>
                      <a:headEnd type="none" w="sm" len="sm"/>
                      <a:tailEnd type="none" w="sm" len="sm"/>
                    </a:lnL>
                    <a:lnR w="28575" cap="flat" cmpd="sng">
                      <a:solidFill>
                        <a:schemeClr val="lt1"/>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solidFill>
                      <a:srgbClr val="EFEFEF"/>
                    </a:solidFill>
                  </a:tcPr>
                </a:tc>
                <a:tc>
                  <a:txBody>
                    <a:bodyPr/>
                    <a:lstStyle/>
                    <a:p>
                      <a:pPr marL="0" lvl="0" indent="0" algn="ctr" rtl="0">
                        <a:spcBef>
                          <a:spcPts val="0"/>
                        </a:spcBef>
                        <a:spcAft>
                          <a:spcPts val="0"/>
                        </a:spcAft>
                        <a:buNone/>
                      </a:pPr>
                      <a:r>
                        <a:rPr lang="en" sz="1200"/>
                        <a:t>2/11/21</a:t>
                      </a:r>
                      <a:endParaRPr sz="1200"/>
                    </a:p>
                  </a:txBody>
                  <a:tcPr marL="91425" marR="91425" marT="91425" marB="91425" anchor="ctr">
                    <a:lnL w="28575" cap="flat" cmpd="sng">
                      <a:solidFill>
                        <a:schemeClr val="lt1"/>
                      </a:solidFill>
                      <a:prstDash val="solid"/>
                      <a:round/>
                      <a:headEnd type="none" w="sm" len="sm"/>
                      <a:tailEnd type="none" w="sm" len="sm"/>
                    </a:lnL>
                    <a:lnR w="28575" cap="flat" cmpd="sng">
                      <a:solidFill>
                        <a:schemeClr val="lt1"/>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solidFill>
                      <a:srgbClr val="EFEFEF"/>
                    </a:solidFill>
                  </a:tcPr>
                </a:tc>
                <a:extLst>
                  <a:ext uri="{0D108BD9-81ED-4DB2-BD59-A6C34878D82A}">
                    <a16:rowId xmlns:a16="http://schemas.microsoft.com/office/drawing/2014/main" val="10001"/>
                  </a:ext>
                </a:extLst>
              </a:tr>
              <a:tr h="365725">
                <a:tc>
                  <a:txBody>
                    <a:bodyPr/>
                    <a:lstStyle/>
                    <a:p>
                      <a:pPr marL="0" lvl="0" indent="0" algn="ctr" rtl="0">
                        <a:spcBef>
                          <a:spcPts val="0"/>
                        </a:spcBef>
                        <a:spcAft>
                          <a:spcPts val="0"/>
                        </a:spcAft>
                        <a:buNone/>
                      </a:pPr>
                      <a:r>
                        <a:rPr lang="en" sz="1200" b="1"/>
                        <a:t>2</a:t>
                      </a:r>
                      <a:endParaRPr sz="1200" b="1"/>
                    </a:p>
                  </a:txBody>
                  <a:tcPr marL="91425" marR="91425" marT="91425" marB="91425" anchor="ctr">
                    <a:lnL w="28575" cap="flat" cmpd="sng">
                      <a:solidFill>
                        <a:schemeClr val="lt1"/>
                      </a:solidFill>
                      <a:prstDash val="solid"/>
                      <a:round/>
                      <a:headEnd type="none" w="sm" len="sm"/>
                      <a:tailEnd type="none" w="sm" len="sm"/>
                    </a:lnL>
                    <a:lnR w="28575" cap="flat" cmpd="sng">
                      <a:solidFill>
                        <a:schemeClr val="lt1"/>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solidFill>
                      <a:srgbClr val="E2EDFF"/>
                    </a:solidFill>
                  </a:tcPr>
                </a:tc>
                <a:tc>
                  <a:txBody>
                    <a:bodyPr/>
                    <a:lstStyle/>
                    <a:p>
                      <a:pPr marL="0" lvl="0" indent="0" algn="l" rtl="0">
                        <a:spcBef>
                          <a:spcPts val="0"/>
                        </a:spcBef>
                        <a:spcAft>
                          <a:spcPts val="0"/>
                        </a:spcAft>
                        <a:buNone/>
                      </a:pPr>
                      <a:r>
                        <a:rPr lang="en" sz="1200" b="1"/>
                        <a:t>Embedding SEL Schoolwide</a:t>
                      </a:r>
                      <a:endParaRPr sz="1200" b="1"/>
                    </a:p>
                  </a:txBody>
                  <a:tcPr marL="91425" marR="91425" marT="91425" marB="91425">
                    <a:lnL w="28575" cap="flat" cmpd="sng">
                      <a:solidFill>
                        <a:schemeClr val="lt1"/>
                      </a:solidFill>
                      <a:prstDash val="solid"/>
                      <a:round/>
                      <a:headEnd type="none" w="sm" len="sm"/>
                      <a:tailEnd type="none" w="sm" len="sm"/>
                    </a:lnL>
                    <a:lnR w="28575" cap="flat" cmpd="sng">
                      <a:solidFill>
                        <a:schemeClr val="lt1"/>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solidFill>
                      <a:srgbClr val="E2EDFF"/>
                    </a:solidFill>
                  </a:tcPr>
                </a:tc>
                <a:tc>
                  <a:txBody>
                    <a:bodyPr/>
                    <a:lstStyle/>
                    <a:p>
                      <a:pPr marL="0" lvl="0" indent="0" algn="ctr" rtl="0">
                        <a:spcBef>
                          <a:spcPts val="0"/>
                        </a:spcBef>
                        <a:spcAft>
                          <a:spcPts val="0"/>
                        </a:spcAft>
                        <a:buNone/>
                      </a:pPr>
                      <a:r>
                        <a:rPr lang="en" sz="1200" b="1"/>
                        <a:t>3/18/21</a:t>
                      </a:r>
                      <a:endParaRPr sz="1200" b="1"/>
                    </a:p>
                  </a:txBody>
                  <a:tcPr marL="91425" marR="91425" marT="91425" marB="91425" anchor="ctr">
                    <a:lnL w="28575" cap="flat" cmpd="sng">
                      <a:solidFill>
                        <a:schemeClr val="lt1"/>
                      </a:solidFill>
                      <a:prstDash val="solid"/>
                      <a:round/>
                      <a:headEnd type="none" w="sm" len="sm"/>
                      <a:tailEnd type="none" w="sm" len="sm"/>
                    </a:lnL>
                    <a:lnR w="28575" cap="flat" cmpd="sng">
                      <a:solidFill>
                        <a:schemeClr val="lt1"/>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solidFill>
                      <a:srgbClr val="E2EDFF"/>
                    </a:solidFill>
                  </a:tcPr>
                </a:tc>
                <a:extLst>
                  <a:ext uri="{0D108BD9-81ED-4DB2-BD59-A6C34878D82A}">
                    <a16:rowId xmlns:a16="http://schemas.microsoft.com/office/drawing/2014/main" val="10002"/>
                  </a:ext>
                </a:extLst>
              </a:tr>
              <a:tr h="365725">
                <a:tc>
                  <a:txBody>
                    <a:bodyPr/>
                    <a:lstStyle/>
                    <a:p>
                      <a:pPr marL="0" lvl="0" indent="0" algn="ctr" rtl="0">
                        <a:spcBef>
                          <a:spcPts val="0"/>
                        </a:spcBef>
                        <a:spcAft>
                          <a:spcPts val="0"/>
                        </a:spcAft>
                        <a:buNone/>
                      </a:pPr>
                      <a:r>
                        <a:rPr lang="en" sz="1200"/>
                        <a:t>3</a:t>
                      </a:r>
                      <a:endParaRPr sz="1200"/>
                    </a:p>
                  </a:txBody>
                  <a:tcPr marL="91425" marR="91425" marT="91425" marB="91425" anchor="ctr">
                    <a:lnL w="28575" cap="flat" cmpd="sng">
                      <a:solidFill>
                        <a:schemeClr val="lt1"/>
                      </a:solidFill>
                      <a:prstDash val="solid"/>
                      <a:round/>
                      <a:headEnd type="none" w="sm" len="sm"/>
                      <a:tailEnd type="none" w="sm" len="sm"/>
                    </a:lnL>
                    <a:lnR w="28575" cap="flat" cmpd="sng">
                      <a:solidFill>
                        <a:schemeClr val="lt1"/>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solidFill>
                      <a:srgbClr val="EFEFEF"/>
                    </a:solidFill>
                  </a:tcPr>
                </a:tc>
                <a:tc>
                  <a:txBody>
                    <a:bodyPr/>
                    <a:lstStyle/>
                    <a:p>
                      <a:pPr marL="0" lvl="0" indent="0" algn="l" rtl="0">
                        <a:spcBef>
                          <a:spcPts val="0"/>
                        </a:spcBef>
                        <a:spcAft>
                          <a:spcPts val="0"/>
                        </a:spcAft>
                        <a:buNone/>
                      </a:pPr>
                      <a:r>
                        <a:rPr lang="en" sz="1200"/>
                        <a:t>Creating a PL Culture Based on SEL</a:t>
                      </a:r>
                      <a:endParaRPr sz="1200"/>
                    </a:p>
                  </a:txBody>
                  <a:tcPr marL="91425" marR="91425" marT="91425" marB="91425">
                    <a:lnL w="28575" cap="flat" cmpd="sng">
                      <a:solidFill>
                        <a:schemeClr val="lt1"/>
                      </a:solidFill>
                      <a:prstDash val="solid"/>
                      <a:round/>
                      <a:headEnd type="none" w="sm" len="sm"/>
                      <a:tailEnd type="none" w="sm" len="sm"/>
                    </a:lnL>
                    <a:lnR w="28575" cap="flat" cmpd="sng">
                      <a:solidFill>
                        <a:schemeClr val="lt1"/>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solidFill>
                      <a:srgbClr val="EFEFEF"/>
                    </a:solidFill>
                  </a:tcPr>
                </a:tc>
                <a:tc>
                  <a:txBody>
                    <a:bodyPr/>
                    <a:lstStyle/>
                    <a:p>
                      <a:pPr marL="0" lvl="0" indent="0" algn="ctr" rtl="0">
                        <a:spcBef>
                          <a:spcPts val="0"/>
                        </a:spcBef>
                        <a:spcAft>
                          <a:spcPts val="0"/>
                        </a:spcAft>
                        <a:buNone/>
                      </a:pPr>
                      <a:r>
                        <a:rPr lang="en" sz="1200"/>
                        <a:t>4/22/21</a:t>
                      </a:r>
                      <a:endParaRPr sz="1200"/>
                    </a:p>
                  </a:txBody>
                  <a:tcPr marL="91425" marR="91425" marT="91425" marB="91425" anchor="ctr">
                    <a:lnL w="28575" cap="flat" cmpd="sng">
                      <a:solidFill>
                        <a:schemeClr val="lt1"/>
                      </a:solidFill>
                      <a:prstDash val="solid"/>
                      <a:round/>
                      <a:headEnd type="none" w="sm" len="sm"/>
                      <a:tailEnd type="none" w="sm" len="sm"/>
                    </a:lnL>
                    <a:lnR w="28575" cap="flat" cmpd="sng">
                      <a:solidFill>
                        <a:schemeClr val="lt1"/>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solidFill>
                      <a:srgbClr val="EFEFEF"/>
                    </a:solidFill>
                  </a:tcPr>
                </a:tc>
                <a:extLst>
                  <a:ext uri="{0D108BD9-81ED-4DB2-BD59-A6C34878D82A}">
                    <a16:rowId xmlns:a16="http://schemas.microsoft.com/office/drawing/2014/main" val="10003"/>
                  </a:ext>
                </a:extLst>
              </a:tr>
              <a:tr h="365725">
                <a:tc>
                  <a:txBody>
                    <a:bodyPr/>
                    <a:lstStyle/>
                    <a:p>
                      <a:pPr marL="0" lvl="0" indent="0" algn="ctr" rtl="0">
                        <a:spcBef>
                          <a:spcPts val="0"/>
                        </a:spcBef>
                        <a:spcAft>
                          <a:spcPts val="0"/>
                        </a:spcAft>
                        <a:buNone/>
                      </a:pPr>
                      <a:r>
                        <a:rPr lang="en" sz="1200"/>
                        <a:t>4</a:t>
                      </a:r>
                      <a:endParaRPr sz="1200"/>
                    </a:p>
                  </a:txBody>
                  <a:tcPr marL="91425" marR="91425" marT="91425" marB="91425" anchor="ctr">
                    <a:lnL w="28575" cap="flat" cmpd="sng">
                      <a:solidFill>
                        <a:schemeClr val="lt1"/>
                      </a:solidFill>
                      <a:prstDash val="solid"/>
                      <a:round/>
                      <a:headEnd type="none" w="sm" len="sm"/>
                      <a:tailEnd type="none" w="sm" len="sm"/>
                    </a:lnL>
                    <a:lnR w="28575" cap="flat" cmpd="sng">
                      <a:solidFill>
                        <a:schemeClr val="lt1"/>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solidFill>
                      <a:srgbClr val="E2EDFF"/>
                    </a:solidFill>
                  </a:tcPr>
                </a:tc>
                <a:tc>
                  <a:txBody>
                    <a:bodyPr/>
                    <a:lstStyle/>
                    <a:p>
                      <a:pPr marL="0" lvl="0" indent="0" algn="l" rtl="0">
                        <a:spcBef>
                          <a:spcPts val="0"/>
                        </a:spcBef>
                        <a:spcAft>
                          <a:spcPts val="0"/>
                        </a:spcAft>
                        <a:buNone/>
                      </a:pPr>
                      <a:r>
                        <a:rPr lang="en" sz="1200"/>
                        <a:t>Integrating SEL into a Culturally Responsive Classroom</a:t>
                      </a:r>
                      <a:endParaRPr sz="1200"/>
                    </a:p>
                  </a:txBody>
                  <a:tcPr marL="91425" marR="91425" marT="91425" marB="91425">
                    <a:lnL w="28575" cap="flat" cmpd="sng">
                      <a:solidFill>
                        <a:schemeClr val="lt1"/>
                      </a:solidFill>
                      <a:prstDash val="solid"/>
                      <a:round/>
                      <a:headEnd type="none" w="sm" len="sm"/>
                      <a:tailEnd type="none" w="sm" len="sm"/>
                    </a:lnL>
                    <a:lnR w="28575" cap="flat" cmpd="sng">
                      <a:solidFill>
                        <a:schemeClr val="lt1"/>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solidFill>
                      <a:srgbClr val="E2EDFF"/>
                    </a:solidFill>
                  </a:tcPr>
                </a:tc>
                <a:tc>
                  <a:txBody>
                    <a:bodyPr/>
                    <a:lstStyle/>
                    <a:p>
                      <a:pPr marL="0" lvl="0" indent="0" algn="ctr" rtl="0">
                        <a:spcBef>
                          <a:spcPts val="0"/>
                        </a:spcBef>
                        <a:spcAft>
                          <a:spcPts val="0"/>
                        </a:spcAft>
                        <a:buNone/>
                      </a:pPr>
                      <a:r>
                        <a:rPr lang="en" sz="1200"/>
                        <a:t>TBD</a:t>
                      </a:r>
                      <a:endParaRPr sz="1200"/>
                    </a:p>
                  </a:txBody>
                  <a:tcPr marL="91425" marR="91425" marT="91425" marB="91425" anchor="ctr">
                    <a:lnL w="28575" cap="flat" cmpd="sng">
                      <a:solidFill>
                        <a:schemeClr val="lt1"/>
                      </a:solidFill>
                      <a:prstDash val="solid"/>
                      <a:round/>
                      <a:headEnd type="none" w="sm" len="sm"/>
                      <a:tailEnd type="none" w="sm" len="sm"/>
                    </a:lnL>
                    <a:lnR w="28575" cap="flat" cmpd="sng">
                      <a:solidFill>
                        <a:schemeClr val="lt1"/>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solidFill>
                      <a:srgbClr val="E2EDFF"/>
                    </a:solidFill>
                  </a:tcPr>
                </a:tc>
                <a:extLst>
                  <a:ext uri="{0D108BD9-81ED-4DB2-BD59-A6C34878D82A}">
                    <a16:rowId xmlns:a16="http://schemas.microsoft.com/office/drawing/2014/main" val="10004"/>
                  </a:ext>
                </a:extLst>
              </a:tr>
              <a:tr h="365725">
                <a:tc>
                  <a:txBody>
                    <a:bodyPr/>
                    <a:lstStyle/>
                    <a:p>
                      <a:pPr marL="0" lvl="0" indent="0" algn="ctr" rtl="0">
                        <a:spcBef>
                          <a:spcPts val="0"/>
                        </a:spcBef>
                        <a:spcAft>
                          <a:spcPts val="0"/>
                        </a:spcAft>
                        <a:buNone/>
                      </a:pPr>
                      <a:r>
                        <a:rPr lang="en" sz="1200"/>
                        <a:t>5</a:t>
                      </a:r>
                      <a:endParaRPr sz="1200"/>
                    </a:p>
                  </a:txBody>
                  <a:tcPr marL="91425" marR="91425" marT="91425" marB="91425" anchor="ctr">
                    <a:lnL w="28575" cap="flat" cmpd="sng">
                      <a:solidFill>
                        <a:schemeClr val="lt1"/>
                      </a:solidFill>
                      <a:prstDash val="solid"/>
                      <a:round/>
                      <a:headEnd type="none" w="sm" len="sm"/>
                      <a:tailEnd type="none" w="sm" len="sm"/>
                    </a:lnL>
                    <a:lnR w="28575" cap="flat" cmpd="sng">
                      <a:solidFill>
                        <a:schemeClr val="lt1"/>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solidFill>
                      <a:srgbClr val="EFEFEF"/>
                    </a:solidFill>
                  </a:tcPr>
                </a:tc>
                <a:tc>
                  <a:txBody>
                    <a:bodyPr/>
                    <a:lstStyle/>
                    <a:p>
                      <a:pPr marL="0" lvl="0" indent="0" algn="l" rtl="0">
                        <a:spcBef>
                          <a:spcPts val="0"/>
                        </a:spcBef>
                        <a:spcAft>
                          <a:spcPts val="0"/>
                        </a:spcAft>
                        <a:buNone/>
                      </a:pPr>
                      <a:r>
                        <a:rPr lang="en" sz="1200"/>
                        <a:t>Identifying and Selecting Evidence Based SEL Programs</a:t>
                      </a:r>
                      <a:endParaRPr sz="1200"/>
                    </a:p>
                  </a:txBody>
                  <a:tcPr marL="91425" marR="91425" marT="91425" marB="91425">
                    <a:lnL w="28575" cap="flat" cmpd="sng">
                      <a:solidFill>
                        <a:schemeClr val="lt1"/>
                      </a:solidFill>
                      <a:prstDash val="solid"/>
                      <a:round/>
                      <a:headEnd type="none" w="sm" len="sm"/>
                      <a:tailEnd type="none" w="sm" len="sm"/>
                    </a:lnL>
                    <a:lnR w="28575" cap="flat" cmpd="sng">
                      <a:solidFill>
                        <a:schemeClr val="lt1"/>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solidFill>
                      <a:srgbClr val="EFEFEF"/>
                    </a:solidFill>
                  </a:tcPr>
                </a:tc>
                <a:tc>
                  <a:txBody>
                    <a:bodyPr/>
                    <a:lstStyle/>
                    <a:p>
                      <a:pPr marL="0" lvl="0" indent="0" algn="ctr" rtl="0">
                        <a:spcBef>
                          <a:spcPts val="0"/>
                        </a:spcBef>
                        <a:spcAft>
                          <a:spcPts val="0"/>
                        </a:spcAft>
                        <a:buNone/>
                      </a:pPr>
                      <a:r>
                        <a:rPr lang="en" sz="1200"/>
                        <a:t>TBD</a:t>
                      </a:r>
                      <a:endParaRPr sz="1200"/>
                    </a:p>
                  </a:txBody>
                  <a:tcPr marL="91425" marR="91425" marT="91425" marB="91425" anchor="ctr">
                    <a:lnL w="28575" cap="flat" cmpd="sng">
                      <a:solidFill>
                        <a:schemeClr val="lt1"/>
                      </a:solidFill>
                      <a:prstDash val="solid"/>
                      <a:round/>
                      <a:headEnd type="none" w="sm" len="sm"/>
                      <a:tailEnd type="none" w="sm" len="sm"/>
                    </a:lnL>
                    <a:lnR w="28575" cap="flat" cmpd="sng">
                      <a:solidFill>
                        <a:schemeClr val="lt1"/>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solidFill>
                      <a:srgbClr val="EFEFEF"/>
                    </a:solidFill>
                  </a:tcPr>
                </a:tc>
                <a:extLst>
                  <a:ext uri="{0D108BD9-81ED-4DB2-BD59-A6C34878D82A}">
                    <a16:rowId xmlns:a16="http://schemas.microsoft.com/office/drawing/2014/main" val="10005"/>
                  </a:ext>
                </a:extLst>
              </a:tr>
              <a:tr h="548600">
                <a:tc>
                  <a:txBody>
                    <a:bodyPr/>
                    <a:lstStyle/>
                    <a:p>
                      <a:pPr marL="0" lvl="0" indent="0" algn="ctr" rtl="0">
                        <a:spcBef>
                          <a:spcPts val="0"/>
                        </a:spcBef>
                        <a:spcAft>
                          <a:spcPts val="0"/>
                        </a:spcAft>
                        <a:buNone/>
                      </a:pPr>
                      <a:r>
                        <a:rPr lang="en" sz="1200"/>
                        <a:t>6</a:t>
                      </a:r>
                      <a:endParaRPr sz="1200"/>
                    </a:p>
                  </a:txBody>
                  <a:tcPr marL="91425" marR="91425" marT="91425" marB="91425" anchor="ctr">
                    <a:lnL w="28575" cap="flat" cmpd="sng">
                      <a:solidFill>
                        <a:schemeClr val="lt1"/>
                      </a:solidFill>
                      <a:prstDash val="solid"/>
                      <a:round/>
                      <a:headEnd type="none" w="sm" len="sm"/>
                      <a:tailEnd type="none" w="sm" len="sm"/>
                    </a:lnL>
                    <a:lnR w="28575" cap="flat" cmpd="sng">
                      <a:solidFill>
                        <a:schemeClr val="lt1"/>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solidFill>
                      <a:srgbClr val="E2EDFF"/>
                    </a:solidFill>
                  </a:tcPr>
                </a:tc>
                <a:tc>
                  <a:txBody>
                    <a:bodyPr/>
                    <a:lstStyle/>
                    <a:p>
                      <a:pPr marL="0" lvl="0" indent="0" algn="l" rtl="0">
                        <a:spcBef>
                          <a:spcPts val="0"/>
                        </a:spcBef>
                        <a:spcAft>
                          <a:spcPts val="0"/>
                        </a:spcAft>
                        <a:buNone/>
                      </a:pPr>
                      <a:r>
                        <a:rPr lang="en" sz="1200"/>
                        <a:t>Classroom-based SEL Activities to SUpport Student Development of the 5 Core Competencies</a:t>
                      </a:r>
                      <a:endParaRPr sz="1200"/>
                    </a:p>
                  </a:txBody>
                  <a:tcPr marL="91425" marR="91425" marT="91425" marB="91425">
                    <a:lnL w="28575" cap="flat" cmpd="sng">
                      <a:solidFill>
                        <a:schemeClr val="lt1"/>
                      </a:solidFill>
                      <a:prstDash val="solid"/>
                      <a:round/>
                      <a:headEnd type="none" w="sm" len="sm"/>
                      <a:tailEnd type="none" w="sm" len="sm"/>
                    </a:lnL>
                    <a:lnR w="28575" cap="flat" cmpd="sng">
                      <a:solidFill>
                        <a:schemeClr val="lt1"/>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solidFill>
                      <a:srgbClr val="E2EDFF"/>
                    </a:solidFill>
                  </a:tcPr>
                </a:tc>
                <a:tc>
                  <a:txBody>
                    <a:bodyPr/>
                    <a:lstStyle/>
                    <a:p>
                      <a:pPr marL="0" lvl="0" indent="0" algn="ctr" rtl="0">
                        <a:spcBef>
                          <a:spcPts val="0"/>
                        </a:spcBef>
                        <a:spcAft>
                          <a:spcPts val="0"/>
                        </a:spcAft>
                        <a:buNone/>
                      </a:pPr>
                      <a:r>
                        <a:rPr lang="en" sz="1200"/>
                        <a:t>TBD</a:t>
                      </a:r>
                      <a:endParaRPr sz="1200"/>
                    </a:p>
                  </a:txBody>
                  <a:tcPr marL="91425" marR="91425" marT="91425" marB="91425" anchor="ctr">
                    <a:lnL w="28575" cap="flat" cmpd="sng">
                      <a:solidFill>
                        <a:schemeClr val="lt1"/>
                      </a:solidFill>
                      <a:prstDash val="solid"/>
                      <a:round/>
                      <a:headEnd type="none" w="sm" len="sm"/>
                      <a:tailEnd type="none" w="sm" len="sm"/>
                    </a:lnL>
                    <a:lnR w="28575" cap="flat" cmpd="sng">
                      <a:solidFill>
                        <a:schemeClr val="lt1"/>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solidFill>
                      <a:srgbClr val="E2EDFF"/>
                    </a:solidFill>
                  </a:tcPr>
                </a:tc>
                <a:extLst>
                  <a:ext uri="{0D108BD9-81ED-4DB2-BD59-A6C34878D82A}">
                    <a16:rowId xmlns:a16="http://schemas.microsoft.com/office/drawing/2014/main" val="10006"/>
                  </a:ext>
                </a:extLst>
              </a:tr>
            </a:tbl>
          </a:graphicData>
        </a:graphic>
      </p:graphicFrame>
      <p:sp>
        <p:nvSpPr>
          <p:cNvPr id="169" name="Google Shape;169;p22"/>
          <p:cNvSpPr txBox="1"/>
          <p:nvPr/>
        </p:nvSpPr>
        <p:spPr>
          <a:xfrm>
            <a:off x="6560275" y="987700"/>
            <a:ext cx="2386200" cy="26304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a:solidFill>
                  <a:schemeClr val="dk1"/>
                </a:solidFill>
              </a:rPr>
              <a:t>The original module materials are from the Washington Office of Superintendent of Public Instruction - </a:t>
            </a:r>
            <a:r>
              <a:rPr lang="en" u="sng">
                <a:solidFill>
                  <a:schemeClr val="hlink"/>
                </a:solidFill>
                <a:hlinkClick r:id="rId9"/>
              </a:rPr>
              <a:t>https://learn.ospi.k12.wa.us/</a:t>
            </a:r>
            <a:endParaRPr u="sng">
              <a:solidFill>
                <a:schemeClr val="hlink"/>
              </a:solidFill>
            </a:endParaRPr>
          </a:p>
          <a:p>
            <a:pPr marL="0" lvl="0" indent="0" algn="l" rtl="0">
              <a:lnSpc>
                <a:spcPct val="115000"/>
              </a:lnSpc>
              <a:spcBef>
                <a:spcPts val="0"/>
              </a:spcBef>
              <a:spcAft>
                <a:spcPts val="0"/>
              </a:spcAft>
              <a:buClr>
                <a:schemeClr val="dk1"/>
              </a:buClr>
              <a:buSzPts val="1100"/>
              <a:buFont typeface="Arial"/>
              <a:buNone/>
            </a:pPr>
            <a:endParaRPr u="sng">
              <a:solidFill>
                <a:schemeClr val="hlink"/>
              </a:solidFill>
            </a:endParaRPr>
          </a:p>
          <a:p>
            <a:pPr marL="0" lvl="0" indent="0" algn="l" rtl="0">
              <a:lnSpc>
                <a:spcPct val="115000"/>
              </a:lnSpc>
              <a:spcBef>
                <a:spcPts val="0"/>
              </a:spcBef>
              <a:spcAft>
                <a:spcPts val="0"/>
              </a:spcAft>
              <a:buNone/>
            </a:pPr>
            <a:r>
              <a:rPr lang="en">
                <a:solidFill>
                  <a:schemeClr val="dk1"/>
                </a:solidFill>
              </a:rPr>
              <a:t>Additional resources sourced from CASEL - </a:t>
            </a:r>
            <a:r>
              <a:rPr lang="en" u="sng">
                <a:solidFill>
                  <a:schemeClr val="hlink"/>
                </a:solidFill>
                <a:hlinkClick r:id="rId10"/>
              </a:rPr>
              <a:t>https://casel.org/</a:t>
            </a:r>
            <a:r>
              <a:rPr lang="en">
                <a:solidFill>
                  <a:schemeClr val="dk1"/>
                </a:solidFill>
              </a:rPr>
              <a:t>.</a:t>
            </a:r>
            <a:endParaRPr sz="40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p23"/>
          <p:cNvSpPr txBox="1">
            <a:spLocks noGrp="1"/>
          </p:cNvSpPr>
          <p:nvPr>
            <p:ph type="sldNum" idx="12"/>
          </p:nvPr>
        </p:nvSpPr>
        <p:spPr>
          <a:xfrm>
            <a:off x="402325" y="4855475"/>
            <a:ext cx="340500" cy="1794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800"/>
              <a:buNone/>
            </a:pPr>
            <a:fld id="{00000000-1234-1234-1234-123412341234}" type="slidenum">
              <a:rPr lang="en"/>
              <a:t>11</a:t>
            </a:fld>
            <a:endParaRPr/>
          </a:p>
        </p:txBody>
      </p:sp>
      <p:sp>
        <p:nvSpPr>
          <p:cNvPr id="175" name="Google Shape;175;p23"/>
          <p:cNvSpPr txBox="1">
            <a:spLocks noGrp="1"/>
          </p:cNvSpPr>
          <p:nvPr>
            <p:ph type="title"/>
          </p:nvPr>
        </p:nvSpPr>
        <p:spPr>
          <a:xfrm>
            <a:off x="0" y="400051"/>
            <a:ext cx="9144000" cy="685800"/>
          </a:xfrm>
          <a:prstGeom prst="rect">
            <a:avLst/>
          </a:prstGeom>
          <a:solidFill>
            <a:schemeClr val="accent3"/>
          </a:solidFill>
          <a:ln>
            <a:noFill/>
          </a:ln>
        </p:spPr>
        <p:txBody>
          <a:bodyPr spcFirstLastPara="1" wrap="square" lIns="411475" tIns="0" rIns="411475" bIns="0" anchor="ctr" anchorCtr="0">
            <a:normAutofit/>
          </a:bodyPr>
          <a:lstStyle/>
          <a:p>
            <a:pPr marL="0" lvl="0" indent="0" algn="l" rtl="0">
              <a:lnSpc>
                <a:spcPct val="90000"/>
              </a:lnSpc>
              <a:spcBef>
                <a:spcPts val="0"/>
              </a:spcBef>
              <a:spcAft>
                <a:spcPts val="0"/>
              </a:spcAft>
              <a:buSzPts val="3000"/>
              <a:buNone/>
            </a:pPr>
            <a:r>
              <a:rPr lang="en"/>
              <a:t>Objectives for our learning today...</a:t>
            </a:r>
            <a:endParaRPr/>
          </a:p>
        </p:txBody>
      </p:sp>
      <p:sp>
        <p:nvSpPr>
          <p:cNvPr id="176" name="Google Shape;176;p23"/>
          <p:cNvSpPr txBox="1">
            <a:spLocks noGrp="1"/>
          </p:cNvSpPr>
          <p:nvPr>
            <p:ph type="body" idx="2"/>
          </p:nvPr>
        </p:nvSpPr>
        <p:spPr>
          <a:xfrm>
            <a:off x="405125" y="1257300"/>
            <a:ext cx="8422500" cy="3433200"/>
          </a:xfrm>
          <a:prstGeom prst="rect">
            <a:avLst/>
          </a:prstGeom>
          <a:noFill/>
          <a:ln>
            <a:noFill/>
          </a:ln>
        </p:spPr>
        <p:txBody>
          <a:bodyPr spcFirstLastPara="1" wrap="square" lIns="0" tIns="0" rIns="0" bIns="0" anchor="t" anchorCtr="0">
            <a:normAutofit/>
          </a:bodyPr>
          <a:lstStyle/>
          <a:p>
            <a:pPr marL="457200" lvl="0" indent="-336550" algn="l" rtl="0">
              <a:lnSpc>
                <a:spcPct val="90000"/>
              </a:lnSpc>
              <a:spcBef>
                <a:spcPts val="600"/>
              </a:spcBef>
              <a:spcAft>
                <a:spcPts val="0"/>
              </a:spcAft>
              <a:buSzPts val="1700"/>
              <a:buFont typeface="Arial"/>
              <a:buAutoNum type="arabicPeriod"/>
            </a:pPr>
            <a:r>
              <a:rPr lang="en" sz="1700"/>
              <a:t>Describe a </a:t>
            </a:r>
            <a:r>
              <a:rPr lang="en" sz="1700" b="1">
                <a:solidFill>
                  <a:srgbClr val="3A7E36"/>
                </a:solidFill>
              </a:rPr>
              <a:t>systemic approach</a:t>
            </a:r>
            <a:r>
              <a:rPr lang="en" sz="1700"/>
              <a:t> to implement SEL, using implemented models, recognizing that schools and districts can promote social and emotional development even in times of budgetary stress and leadership turnover.</a:t>
            </a:r>
            <a:endParaRPr sz="1700"/>
          </a:p>
          <a:p>
            <a:pPr marL="457200" lvl="0" indent="-336550" algn="l" rtl="0">
              <a:lnSpc>
                <a:spcPct val="90000"/>
              </a:lnSpc>
              <a:spcBef>
                <a:spcPts val="600"/>
              </a:spcBef>
              <a:spcAft>
                <a:spcPts val="0"/>
              </a:spcAft>
              <a:buSzPts val="1700"/>
              <a:buFont typeface="Arial"/>
              <a:buAutoNum type="arabicPeriod"/>
            </a:pPr>
            <a:r>
              <a:rPr lang="en" sz="1700"/>
              <a:t>Recognize the </a:t>
            </a:r>
            <a:r>
              <a:rPr lang="en" sz="1700" b="1">
                <a:solidFill>
                  <a:srgbClr val="3A7E36"/>
                </a:solidFill>
              </a:rPr>
              <a:t>importance of implementing</a:t>
            </a:r>
            <a:r>
              <a:rPr lang="en" sz="1700"/>
              <a:t> SEL schoolwide, such that SEL is not an add-on but a part of the </a:t>
            </a:r>
            <a:r>
              <a:rPr lang="en" sz="1700" b="1">
                <a:solidFill>
                  <a:srgbClr val="3A7E36"/>
                </a:solidFill>
              </a:rPr>
              <a:t>fabric of school life.</a:t>
            </a:r>
            <a:endParaRPr sz="1700" b="1">
              <a:solidFill>
                <a:srgbClr val="3A7E36"/>
              </a:solidFill>
            </a:endParaRPr>
          </a:p>
          <a:p>
            <a:pPr marL="457200" lvl="0" indent="-336550" algn="l" rtl="0">
              <a:lnSpc>
                <a:spcPct val="90000"/>
              </a:lnSpc>
              <a:spcBef>
                <a:spcPts val="600"/>
              </a:spcBef>
              <a:spcAft>
                <a:spcPts val="0"/>
              </a:spcAft>
              <a:buSzPts val="1700"/>
              <a:buFont typeface="Arial"/>
              <a:buAutoNum type="arabicPeriod"/>
            </a:pPr>
            <a:r>
              <a:rPr lang="en" sz="1700" b="1">
                <a:solidFill>
                  <a:srgbClr val="3A7E36"/>
                </a:solidFill>
              </a:rPr>
              <a:t>Connect SEL</a:t>
            </a:r>
            <a:r>
              <a:rPr lang="en" sz="1700"/>
              <a:t> with other important efforts that occur within the school (e.g., universal design for learning [UDL], educator effectiveness [TPEP], discipline, mental health, bullying, trauma-responsive practices, and cultural responsiveness).</a:t>
            </a:r>
            <a:endParaRPr sz="1700"/>
          </a:p>
          <a:p>
            <a:pPr marL="457200" lvl="0" indent="-336550" algn="l" rtl="0">
              <a:spcBef>
                <a:spcPts val="600"/>
              </a:spcBef>
              <a:spcAft>
                <a:spcPts val="0"/>
              </a:spcAft>
              <a:buSzPts val="1700"/>
              <a:buFont typeface="Arial"/>
              <a:buAutoNum type="arabicPeriod"/>
            </a:pPr>
            <a:r>
              <a:rPr lang="en" sz="1700"/>
              <a:t>Identify strategies to embed SEL within a cycle of </a:t>
            </a:r>
            <a:r>
              <a:rPr lang="en" sz="1700" b="1">
                <a:solidFill>
                  <a:srgbClr val="3A7E36"/>
                </a:solidFill>
              </a:rPr>
              <a:t>continuous improvement</a:t>
            </a:r>
            <a:r>
              <a:rPr lang="en" sz="1700"/>
              <a:t> to reflect SEL as a priority.</a:t>
            </a:r>
            <a:endParaRPr sz="1700"/>
          </a:p>
          <a:p>
            <a:pPr marL="457200" lvl="0" indent="-336550" algn="l" rtl="0">
              <a:spcBef>
                <a:spcPts val="600"/>
              </a:spcBef>
              <a:spcAft>
                <a:spcPts val="0"/>
              </a:spcAft>
              <a:buSzPts val="1700"/>
              <a:buFont typeface="Arial"/>
              <a:buAutoNum type="arabicPeriod"/>
            </a:pPr>
            <a:r>
              <a:rPr lang="en" sz="1700"/>
              <a:t>Create action steps to </a:t>
            </a:r>
            <a:r>
              <a:rPr lang="en" sz="1700" b="1">
                <a:solidFill>
                  <a:srgbClr val="3A7E36"/>
                </a:solidFill>
              </a:rPr>
              <a:t>explicitly embed SEL</a:t>
            </a:r>
            <a:r>
              <a:rPr lang="en" sz="1700"/>
              <a:t> within the daily function and instruction of schools and classrooms</a:t>
            </a:r>
            <a:endParaRPr sz="170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p24"/>
          <p:cNvSpPr txBox="1">
            <a:spLocks noGrp="1"/>
          </p:cNvSpPr>
          <p:nvPr>
            <p:ph type="sldNum" idx="12"/>
          </p:nvPr>
        </p:nvSpPr>
        <p:spPr>
          <a:xfrm>
            <a:off x="402325" y="4855475"/>
            <a:ext cx="340500" cy="1794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800"/>
              <a:buNone/>
            </a:pPr>
            <a:fld id="{00000000-1234-1234-1234-123412341234}" type="slidenum">
              <a:rPr lang="en"/>
              <a:t>12</a:t>
            </a:fld>
            <a:endParaRPr/>
          </a:p>
        </p:txBody>
      </p:sp>
      <p:sp>
        <p:nvSpPr>
          <p:cNvPr id="182" name="Google Shape;182;p24"/>
          <p:cNvSpPr txBox="1">
            <a:spLocks noGrp="1"/>
          </p:cNvSpPr>
          <p:nvPr>
            <p:ph type="body" idx="2"/>
          </p:nvPr>
        </p:nvSpPr>
        <p:spPr>
          <a:xfrm>
            <a:off x="4480825" y="945450"/>
            <a:ext cx="4531800" cy="3252600"/>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Clr>
                <a:schemeClr val="dk1"/>
              </a:buClr>
              <a:buSzPts val="1100"/>
              <a:buFont typeface="Arial"/>
              <a:buNone/>
            </a:pPr>
            <a:r>
              <a:rPr lang="en" sz="2400">
                <a:latin typeface="Calibri"/>
                <a:ea typeface="Calibri"/>
                <a:cs typeface="Calibri"/>
                <a:sym typeface="Calibri"/>
              </a:rPr>
              <a:t>Throughout this presentation there are specific citations to this additional resource.</a:t>
            </a:r>
            <a:endParaRPr sz="2400">
              <a:latin typeface="Calibri"/>
              <a:ea typeface="Calibri"/>
              <a:cs typeface="Calibri"/>
              <a:sym typeface="Calibri"/>
            </a:endParaRPr>
          </a:p>
          <a:p>
            <a:pPr marL="0" lvl="0" indent="0" algn="l" rtl="0">
              <a:lnSpc>
                <a:spcPct val="100000"/>
              </a:lnSpc>
              <a:spcBef>
                <a:spcPts val="600"/>
              </a:spcBef>
              <a:spcAft>
                <a:spcPts val="0"/>
              </a:spcAft>
              <a:buNone/>
            </a:pPr>
            <a:endParaRPr sz="1700" b="1"/>
          </a:p>
          <a:p>
            <a:pPr marL="0" lvl="0" indent="0" algn="l" rtl="0">
              <a:lnSpc>
                <a:spcPct val="90000"/>
              </a:lnSpc>
              <a:spcBef>
                <a:spcPts val="0"/>
              </a:spcBef>
              <a:spcAft>
                <a:spcPts val="0"/>
              </a:spcAft>
              <a:buClr>
                <a:schemeClr val="dk1"/>
              </a:buClr>
              <a:buSzPts val="1100"/>
              <a:buFont typeface="Arial"/>
              <a:buNone/>
            </a:pPr>
            <a:r>
              <a:rPr lang="en" sz="1591" u="sng">
                <a:solidFill>
                  <a:schemeClr val="hlink"/>
                </a:solidFill>
                <a:latin typeface="Calibri"/>
                <a:ea typeface="Calibri"/>
                <a:cs typeface="Calibri"/>
                <a:sym typeface="Calibri"/>
                <a:hlinkClick r:id="rId3"/>
              </a:rPr>
              <a:t>http://www.p12.nysed.gov/sss/documents/GuideToSystemicWholeSchoolImplementationFINAL.pdf</a:t>
            </a:r>
            <a:br>
              <a:rPr lang="en" sz="1591" u="sng">
                <a:solidFill>
                  <a:schemeClr val="hlink"/>
                </a:solidFill>
                <a:latin typeface="Calibri"/>
                <a:ea typeface="Calibri"/>
                <a:cs typeface="Calibri"/>
                <a:sym typeface="Calibri"/>
              </a:rPr>
            </a:br>
            <a:endParaRPr sz="1591" u="sng">
              <a:solidFill>
                <a:schemeClr val="hlink"/>
              </a:solidFill>
              <a:latin typeface="Calibri"/>
              <a:ea typeface="Calibri"/>
              <a:cs typeface="Calibri"/>
              <a:sym typeface="Calibri"/>
            </a:endParaRPr>
          </a:p>
          <a:p>
            <a:pPr marL="0" lvl="0" indent="0" algn="l" rtl="0">
              <a:lnSpc>
                <a:spcPct val="90000"/>
              </a:lnSpc>
              <a:spcBef>
                <a:spcPts val="600"/>
              </a:spcBef>
              <a:spcAft>
                <a:spcPts val="0"/>
              </a:spcAft>
              <a:buClr>
                <a:schemeClr val="dk1"/>
              </a:buClr>
              <a:buSzPts val="1100"/>
              <a:buFont typeface="Arial"/>
              <a:buNone/>
            </a:pPr>
            <a:r>
              <a:rPr lang="en" sz="1791" i="1">
                <a:latin typeface="Calibri"/>
                <a:ea typeface="Calibri"/>
                <a:cs typeface="Calibri"/>
                <a:sym typeface="Calibri"/>
              </a:rPr>
              <a:t>"Systemic whole school implementation of SEL encourages safe, supportive school communities in which all young people are valued."  - pg 5.</a:t>
            </a:r>
            <a:endParaRPr sz="1791" i="1">
              <a:latin typeface="Calibri"/>
              <a:ea typeface="Calibri"/>
              <a:cs typeface="Calibri"/>
              <a:sym typeface="Calibri"/>
            </a:endParaRPr>
          </a:p>
          <a:p>
            <a:pPr marL="0" lvl="0" indent="0" algn="l" rtl="0">
              <a:lnSpc>
                <a:spcPct val="100000"/>
              </a:lnSpc>
              <a:spcBef>
                <a:spcPts val="600"/>
              </a:spcBef>
              <a:spcAft>
                <a:spcPts val="0"/>
              </a:spcAft>
              <a:buNone/>
            </a:pPr>
            <a:endParaRPr sz="1400"/>
          </a:p>
        </p:txBody>
      </p:sp>
      <p:pic>
        <p:nvPicPr>
          <p:cNvPr id="183" name="Google Shape;183;p24" descr="Screenshot of the NYSED SEL Guide to Systemic Whole School Implementation"/>
          <p:cNvPicPr preferRelativeResize="0"/>
          <p:nvPr/>
        </p:nvPicPr>
        <p:blipFill>
          <a:blip r:embed="rId4">
            <a:alphaModFix/>
          </a:blip>
          <a:stretch>
            <a:fillRect/>
          </a:stretch>
        </p:blipFill>
        <p:spPr>
          <a:xfrm>
            <a:off x="322850" y="192763"/>
            <a:ext cx="3813105" cy="4550676"/>
          </a:xfrm>
          <a:prstGeom prst="rect">
            <a:avLst/>
          </a:prstGeom>
          <a:noFill/>
          <a:ln w="9525" cap="flat" cmpd="sng">
            <a:solidFill>
              <a:srgbClr val="666666"/>
            </a:solidFill>
            <a:prstDash val="solid"/>
            <a:round/>
            <a:headEnd type="none" w="sm" len="sm"/>
            <a:tailEnd type="none" w="sm" len="sm"/>
          </a:ln>
          <a:effectLst>
            <a:outerShdw blurRad="157163" dist="104775" dir="2700000" algn="bl" rotWithShape="0">
              <a:srgbClr val="000000">
                <a:alpha val="50000"/>
              </a:srgbClr>
            </a:outerShdw>
          </a:effec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p25"/>
          <p:cNvSpPr txBox="1">
            <a:spLocks noGrp="1"/>
          </p:cNvSpPr>
          <p:nvPr>
            <p:ph type="sldNum" idx="12"/>
          </p:nvPr>
        </p:nvSpPr>
        <p:spPr>
          <a:xfrm>
            <a:off x="402325" y="4855475"/>
            <a:ext cx="340500" cy="1794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800"/>
              <a:buNone/>
            </a:pPr>
            <a:fld id="{00000000-1234-1234-1234-123412341234}" type="slidenum">
              <a:rPr lang="en"/>
              <a:t>13</a:t>
            </a:fld>
            <a:endParaRPr/>
          </a:p>
        </p:txBody>
      </p:sp>
      <p:sp>
        <p:nvSpPr>
          <p:cNvPr id="189" name="Google Shape;189;p25"/>
          <p:cNvSpPr txBox="1">
            <a:spLocks noGrp="1"/>
          </p:cNvSpPr>
          <p:nvPr>
            <p:ph type="body" idx="2"/>
          </p:nvPr>
        </p:nvSpPr>
        <p:spPr>
          <a:xfrm>
            <a:off x="376050" y="754950"/>
            <a:ext cx="4272000" cy="1131000"/>
          </a:xfrm>
          <a:prstGeom prst="rect">
            <a:avLst/>
          </a:prstGeom>
          <a:noFill/>
          <a:ln>
            <a:noFill/>
          </a:ln>
        </p:spPr>
        <p:txBody>
          <a:bodyPr spcFirstLastPara="1" wrap="square" lIns="0" tIns="0" rIns="0" bIns="0" anchor="t" anchorCtr="0">
            <a:normAutofit/>
          </a:bodyPr>
          <a:lstStyle/>
          <a:p>
            <a:pPr marL="0" lvl="0" indent="0" algn="l" rtl="0">
              <a:lnSpc>
                <a:spcPct val="115000"/>
              </a:lnSpc>
              <a:spcBef>
                <a:spcPts val="0"/>
              </a:spcBef>
              <a:spcAft>
                <a:spcPts val="0"/>
              </a:spcAft>
              <a:buNone/>
            </a:pPr>
            <a:r>
              <a:rPr lang="en" sz="2800"/>
              <a:t>5 Social Emotional Competencies</a:t>
            </a:r>
            <a:endParaRPr sz="1400"/>
          </a:p>
        </p:txBody>
      </p:sp>
      <p:pic>
        <p:nvPicPr>
          <p:cNvPr id="190" name="Google Shape;190;p25" descr="A circular infographic with Social and Emotional Learning at the center. The next level is divided into five sections: self-awareness, self-management, responsible decision-making, relationship skills and social awareness. The next ring outward is labeled Classroom at the top and SEL Instruction and Classroom Climate at the bottom. The next ring outward is labeled Schools at the top and Schoolwide Culture, Practices &amp; Policies at the bottom. The next ring outward is labeled Families &amp; Caregivers at the top and Authentic Partnerships at the bottom. The outermost ring is labeled Communities at the top and Aligned Learning Opportunities at the bottom.  "/>
          <p:cNvPicPr preferRelativeResize="0"/>
          <p:nvPr/>
        </p:nvPicPr>
        <p:blipFill>
          <a:blip r:embed="rId3">
            <a:alphaModFix/>
          </a:blip>
          <a:stretch>
            <a:fillRect/>
          </a:stretch>
        </p:blipFill>
        <p:spPr>
          <a:xfrm>
            <a:off x="4343250" y="487325"/>
            <a:ext cx="4572149" cy="4572149"/>
          </a:xfrm>
          <a:prstGeom prst="rect">
            <a:avLst/>
          </a:prstGeom>
          <a:noFill/>
          <a:ln>
            <a:noFill/>
          </a:ln>
        </p:spPr>
      </p:pic>
      <p:sp>
        <p:nvSpPr>
          <p:cNvPr id="191" name="Google Shape;191;p25"/>
          <p:cNvSpPr txBox="1"/>
          <p:nvPr/>
        </p:nvSpPr>
        <p:spPr>
          <a:xfrm>
            <a:off x="299850" y="4396775"/>
            <a:ext cx="5253900" cy="338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Clr>
                <a:schemeClr val="dk1"/>
              </a:buClr>
              <a:buSzPts val="1100"/>
              <a:buFont typeface="Arial"/>
              <a:buNone/>
            </a:pPr>
            <a:r>
              <a:rPr lang="en" sz="1000" u="sng">
                <a:solidFill>
                  <a:schemeClr val="hlink"/>
                </a:solidFill>
                <a:hlinkClick r:id="rId4"/>
              </a:rPr>
              <a:t>http://www.nysed.gov/common/nysed/files/core-competencies-handout.pdf</a:t>
            </a:r>
            <a:endParaRPr sz="1200"/>
          </a:p>
        </p:txBody>
      </p:sp>
      <p:sp>
        <p:nvSpPr>
          <p:cNvPr id="192" name="Google Shape;192;p25"/>
          <p:cNvSpPr txBox="1"/>
          <p:nvPr/>
        </p:nvSpPr>
        <p:spPr>
          <a:xfrm>
            <a:off x="390075" y="1841950"/>
            <a:ext cx="2807400" cy="507900"/>
          </a:xfrm>
          <a:prstGeom prst="rect">
            <a:avLst/>
          </a:prstGeom>
          <a:solidFill>
            <a:srgbClr val="FF9900"/>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100"/>
              <a:t>Intrapersonal</a:t>
            </a:r>
            <a:endParaRPr sz="2100"/>
          </a:p>
        </p:txBody>
      </p:sp>
      <p:sp>
        <p:nvSpPr>
          <p:cNvPr id="193" name="Google Shape;193;p25"/>
          <p:cNvSpPr txBox="1"/>
          <p:nvPr/>
        </p:nvSpPr>
        <p:spPr>
          <a:xfrm>
            <a:off x="402325" y="2453713"/>
            <a:ext cx="2807400" cy="507900"/>
          </a:xfrm>
          <a:prstGeom prst="rect">
            <a:avLst/>
          </a:prstGeom>
          <a:solidFill>
            <a:srgbClr val="6DE665"/>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100"/>
              <a:t>Interpersonal</a:t>
            </a:r>
            <a:endParaRPr sz="2100"/>
          </a:p>
        </p:txBody>
      </p:sp>
      <p:sp>
        <p:nvSpPr>
          <p:cNvPr id="194" name="Google Shape;194;p25"/>
          <p:cNvSpPr txBox="1"/>
          <p:nvPr/>
        </p:nvSpPr>
        <p:spPr>
          <a:xfrm>
            <a:off x="402325" y="3065488"/>
            <a:ext cx="2807400" cy="507900"/>
          </a:xfrm>
          <a:prstGeom prst="rect">
            <a:avLst/>
          </a:prstGeom>
          <a:solidFill>
            <a:srgbClr val="FFDC4C"/>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100"/>
              <a:t>Greater Good</a:t>
            </a:r>
            <a:endParaRPr sz="210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p26"/>
          <p:cNvSpPr txBox="1">
            <a:spLocks noGrp="1"/>
          </p:cNvSpPr>
          <p:nvPr>
            <p:ph type="sldNum" idx="12"/>
          </p:nvPr>
        </p:nvSpPr>
        <p:spPr>
          <a:xfrm>
            <a:off x="402325" y="4855475"/>
            <a:ext cx="340500" cy="179400"/>
          </a:xfrm>
          <a:prstGeom prst="rect">
            <a:avLst/>
          </a:prstGeom>
        </p:spPr>
        <p:txBody>
          <a:bodyPr spcFirstLastPara="1" wrap="square" lIns="0" tIns="0" rIns="0" bIns="0" anchor="t" anchorCtr="0">
            <a:noAutofit/>
          </a:bodyPr>
          <a:lstStyle/>
          <a:p>
            <a:pPr marL="0" lvl="0" indent="0" algn="l" rtl="0">
              <a:spcBef>
                <a:spcPts val="0"/>
              </a:spcBef>
              <a:spcAft>
                <a:spcPts val="0"/>
              </a:spcAft>
              <a:buClr>
                <a:srgbClr val="000000"/>
              </a:buClr>
              <a:buSzPts val="800"/>
              <a:buFont typeface="Arial"/>
              <a:buNone/>
            </a:pPr>
            <a:fld id="{00000000-1234-1234-1234-123412341234}" type="slidenum">
              <a:rPr lang="en"/>
              <a:t>14</a:t>
            </a:fld>
            <a:endParaRPr/>
          </a:p>
        </p:txBody>
      </p:sp>
      <p:sp>
        <p:nvSpPr>
          <p:cNvPr id="200" name="Google Shape;200;p26"/>
          <p:cNvSpPr txBox="1">
            <a:spLocks noGrp="1"/>
          </p:cNvSpPr>
          <p:nvPr>
            <p:ph type="title"/>
          </p:nvPr>
        </p:nvSpPr>
        <p:spPr>
          <a:xfrm>
            <a:off x="0" y="400051"/>
            <a:ext cx="9144000" cy="685800"/>
          </a:xfrm>
          <a:prstGeom prst="rect">
            <a:avLst/>
          </a:prstGeom>
        </p:spPr>
        <p:txBody>
          <a:bodyPr spcFirstLastPara="1" wrap="square" lIns="411475" tIns="0" rIns="411475" bIns="0" anchor="ctr" anchorCtr="0">
            <a:normAutofit/>
          </a:bodyPr>
          <a:lstStyle/>
          <a:p>
            <a:pPr marL="0" lvl="0" indent="0" algn="l" rtl="0">
              <a:spcBef>
                <a:spcPts val="0"/>
              </a:spcBef>
              <a:spcAft>
                <a:spcPts val="0"/>
              </a:spcAft>
              <a:buNone/>
            </a:pPr>
            <a:r>
              <a:rPr lang="en"/>
              <a:t>The CASEL Guide to Schoolwide SEL</a:t>
            </a:r>
            <a:endParaRPr/>
          </a:p>
        </p:txBody>
      </p:sp>
      <p:sp>
        <p:nvSpPr>
          <p:cNvPr id="201" name="Google Shape;201;p26"/>
          <p:cNvSpPr txBox="1">
            <a:spLocks noGrp="1"/>
          </p:cNvSpPr>
          <p:nvPr>
            <p:ph type="subTitle" idx="1"/>
          </p:nvPr>
        </p:nvSpPr>
        <p:spPr>
          <a:xfrm>
            <a:off x="412350" y="1265975"/>
            <a:ext cx="8331600" cy="620100"/>
          </a:xfrm>
          <a:prstGeom prst="rect">
            <a:avLst/>
          </a:prstGeom>
        </p:spPr>
        <p:txBody>
          <a:bodyPr spcFirstLastPara="1" wrap="square" lIns="34275" tIns="34275" rIns="34275" bIns="34275" anchor="t" anchorCtr="0">
            <a:noAutofit/>
          </a:bodyPr>
          <a:lstStyle/>
          <a:p>
            <a:pPr marL="0" lvl="0" indent="0" algn="l" rtl="0">
              <a:spcBef>
                <a:spcPts val="600"/>
              </a:spcBef>
              <a:spcAft>
                <a:spcPts val="0"/>
              </a:spcAft>
              <a:buNone/>
            </a:pPr>
            <a:r>
              <a:rPr lang="en"/>
              <a:t>The CASEL Guide to Schoolwide SEL leads school-based teams through a process for systemic SEL Implementation</a:t>
            </a:r>
            <a:endParaRPr/>
          </a:p>
        </p:txBody>
      </p:sp>
      <p:sp>
        <p:nvSpPr>
          <p:cNvPr id="202" name="Google Shape;202;p26"/>
          <p:cNvSpPr txBox="1">
            <a:spLocks noGrp="1"/>
          </p:cNvSpPr>
          <p:nvPr>
            <p:ph type="body" idx="2"/>
          </p:nvPr>
        </p:nvSpPr>
        <p:spPr>
          <a:xfrm>
            <a:off x="405125" y="2181900"/>
            <a:ext cx="5157900" cy="2071800"/>
          </a:xfrm>
          <a:prstGeom prst="rect">
            <a:avLst/>
          </a:prstGeom>
        </p:spPr>
        <p:txBody>
          <a:bodyPr spcFirstLastPara="1" wrap="square" lIns="0" tIns="0" rIns="0" bIns="0" anchor="t" anchorCtr="0">
            <a:normAutofit/>
          </a:bodyPr>
          <a:lstStyle/>
          <a:p>
            <a:pPr marL="0" lvl="0" indent="0" algn="l" rtl="0">
              <a:spcBef>
                <a:spcPts val="600"/>
              </a:spcBef>
              <a:spcAft>
                <a:spcPts val="0"/>
              </a:spcAft>
              <a:buNone/>
            </a:pPr>
            <a:r>
              <a:rPr lang="en"/>
              <a:t>This process helps schools coordinate and build upon SEL practices and programs to create an environment that infuses SEL into every part of students’ educational experience and promotes equitable outcomes for all students.</a:t>
            </a:r>
            <a:endParaRPr/>
          </a:p>
        </p:txBody>
      </p:sp>
      <p:sp>
        <p:nvSpPr>
          <p:cNvPr id="203" name="Google Shape;203;p26"/>
          <p:cNvSpPr txBox="1">
            <a:spLocks noGrp="1"/>
          </p:cNvSpPr>
          <p:nvPr>
            <p:ph type="body" idx="3"/>
          </p:nvPr>
        </p:nvSpPr>
        <p:spPr>
          <a:xfrm>
            <a:off x="408750" y="4186200"/>
            <a:ext cx="8338800" cy="785100"/>
          </a:xfrm>
          <a:prstGeom prst="rect">
            <a:avLst/>
          </a:prstGeom>
        </p:spPr>
        <p:txBody>
          <a:bodyPr spcFirstLastPara="1" wrap="square" lIns="0" tIns="0" rIns="0" bIns="0" anchor="t" anchorCtr="0">
            <a:spAutoFit/>
          </a:bodyPr>
          <a:lstStyle/>
          <a:p>
            <a:pPr marL="0" lvl="0" indent="0" algn="l" rtl="0">
              <a:lnSpc>
                <a:spcPct val="150000"/>
              </a:lnSpc>
              <a:spcBef>
                <a:spcPts val="600"/>
              </a:spcBef>
              <a:spcAft>
                <a:spcPts val="0"/>
              </a:spcAft>
              <a:buClr>
                <a:schemeClr val="dk1"/>
              </a:buClr>
              <a:buFont typeface="Arial"/>
              <a:buNone/>
            </a:pPr>
            <a:r>
              <a:rPr lang="en" sz="1300" i="1" u="sng">
                <a:solidFill>
                  <a:srgbClr val="3C78D8"/>
                </a:solidFill>
                <a:hlinkClick r:id="rId3">
                  <a:extLst>
                    <a:ext uri="{A12FA001-AC4F-418D-AE19-62706E023703}">
                      <ahyp:hlinkClr xmlns:ahyp="http://schemas.microsoft.com/office/drawing/2018/hyperlinkcolor" val="tx"/>
                    </a:ext>
                  </a:extLst>
                </a:hlinkClick>
              </a:rPr>
              <a:t>https://schoolguide.casel.org/how-it-works/</a:t>
            </a:r>
            <a:endParaRPr sz="1300" i="1">
              <a:solidFill>
                <a:srgbClr val="3C78D8"/>
              </a:solidFill>
            </a:endParaRPr>
          </a:p>
          <a:p>
            <a:pPr marL="0" lvl="0" indent="0" algn="l" rtl="0">
              <a:lnSpc>
                <a:spcPct val="150000"/>
              </a:lnSpc>
              <a:spcBef>
                <a:spcPts val="0"/>
              </a:spcBef>
              <a:spcAft>
                <a:spcPts val="0"/>
              </a:spcAft>
              <a:buClr>
                <a:schemeClr val="dk1"/>
              </a:buClr>
              <a:buSzPts val="1100"/>
              <a:buFont typeface="Arial"/>
              <a:buNone/>
            </a:pPr>
            <a:r>
              <a:rPr lang="en" sz="1300" i="1" u="sng">
                <a:solidFill>
                  <a:srgbClr val="3C78D8"/>
                </a:solidFill>
                <a:hlinkClick r:id="rId4">
                  <a:extLst>
                    <a:ext uri="{A12FA001-AC4F-418D-AE19-62706E023703}">
                      <ahyp:hlinkClr xmlns:ahyp="http://schemas.microsoft.com/office/drawing/2018/hyperlinkcolor" val="tx"/>
                    </a:ext>
                  </a:extLst>
                </a:hlinkClick>
              </a:rPr>
              <a:t>CASEL Guide to Schoolwide SEL- Implementation Timeline .pdf - Google Drive</a:t>
            </a:r>
            <a:endParaRPr sz="1300" i="1" u="sng">
              <a:solidFill>
                <a:srgbClr val="3C78D8"/>
              </a:solidFill>
            </a:endParaRPr>
          </a:p>
          <a:p>
            <a:pPr marL="0" lvl="0" indent="0" algn="l" rtl="0">
              <a:spcBef>
                <a:spcPts val="600"/>
              </a:spcBef>
              <a:spcAft>
                <a:spcPts val="0"/>
              </a:spcAft>
              <a:buClr>
                <a:schemeClr val="dk1"/>
              </a:buClr>
              <a:buFont typeface="Arial"/>
              <a:buNone/>
            </a:pPr>
            <a:endParaRPr sz="700" i="1"/>
          </a:p>
        </p:txBody>
      </p:sp>
      <p:pic>
        <p:nvPicPr>
          <p:cNvPr id="204" name="Google Shape;204;p26" descr="Graphical user interface, text, application, email&#10;&#10;Description automatically generated"/>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5687950" y="2579946"/>
            <a:ext cx="3168025" cy="1483154"/>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p27"/>
          <p:cNvSpPr txBox="1">
            <a:spLocks noGrp="1"/>
          </p:cNvSpPr>
          <p:nvPr>
            <p:ph type="sldNum" idx="12"/>
          </p:nvPr>
        </p:nvSpPr>
        <p:spPr>
          <a:xfrm>
            <a:off x="402325" y="4855475"/>
            <a:ext cx="340500" cy="179400"/>
          </a:xfrm>
          <a:prstGeom prst="rect">
            <a:avLst/>
          </a:prstGeom>
        </p:spPr>
        <p:txBody>
          <a:bodyPr spcFirstLastPara="1" wrap="square" lIns="0" tIns="0" rIns="0" bIns="0" anchor="t" anchorCtr="0">
            <a:noAutofit/>
          </a:bodyPr>
          <a:lstStyle/>
          <a:p>
            <a:pPr marL="0" lvl="0" indent="0" algn="l" rtl="0">
              <a:spcBef>
                <a:spcPts val="0"/>
              </a:spcBef>
              <a:spcAft>
                <a:spcPts val="0"/>
              </a:spcAft>
              <a:buClr>
                <a:srgbClr val="000000"/>
              </a:buClr>
              <a:buSzPts val="800"/>
              <a:buFont typeface="Arial"/>
              <a:buNone/>
            </a:pPr>
            <a:fld id="{00000000-1234-1234-1234-123412341234}" type="slidenum">
              <a:rPr lang="en">
                <a:solidFill>
                  <a:schemeClr val="lt1"/>
                </a:solidFill>
              </a:rPr>
              <a:t>15</a:t>
            </a:fld>
            <a:endParaRPr>
              <a:solidFill>
                <a:schemeClr val="lt1"/>
              </a:solidFill>
            </a:endParaRPr>
          </a:p>
        </p:txBody>
      </p:sp>
      <p:sp>
        <p:nvSpPr>
          <p:cNvPr id="210" name="Google Shape;210;p27"/>
          <p:cNvSpPr txBox="1">
            <a:spLocks noGrp="1"/>
          </p:cNvSpPr>
          <p:nvPr>
            <p:ph type="title"/>
          </p:nvPr>
        </p:nvSpPr>
        <p:spPr>
          <a:xfrm>
            <a:off x="742950" y="859536"/>
            <a:ext cx="3483900" cy="2404800"/>
          </a:xfrm>
          <a:prstGeom prst="rect">
            <a:avLst/>
          </a:prstGeom>
        </p:spPr>
        <p:txBody>
          <a:bodyPr spcFirstLastPara="1" wrap="square" lIns="411475" tIns="0" rIns="411475" bIns="0" anchor="ctr" anchorCtr="0">
            <a:noAutofit/>
          </a:bodyPr>
          <a:lstStyle/>
          <a:p>
            <a:pPr marL="0" lvl="0" indent="0" algn="ctr" rtl="0">
              <a:spcBef>
                <a:spcPts val="0"/>
              </a:spcBef>
              <a:spcAft>
                <a:spcPts val="0"/>
              </a:spcAft>
              <a:buNone/>
            </a:pPr>
            <a:r>
              <a:rPr lang="en" sz="3300" b="1">
                <a:solidFill>
                  <a:srgbClr val="FFFFFF"/>
                </a:solidFill>
              </a:rPr>
              <a:t>Key Insights from DIstrict Level Work</a:t>
            </a:r>
            <a:endParaRPr sz="3300" b="1">
              <a:solidFill>
                <a:srgbClr val="FFFFFF"/>
              </a:solidFill>
            </a:endParaRPr>
          </a:p>
        </p:txBody>
      </p:sp>
      <p:sp>
        <p:nvSpPr>
          <p:cNvPr id="211" name="Google Shape;211;p27"/>
          <p:cNvSpPr txBox="1">
            <a:spLocks noGrp="1"/>
          </p:cNvSpPr>
          <p:nvPr>
            <p:ph type="body" idx="2"/>
          </p:nvPr>
        </p:nvSpPr>
        <p:spPr>
          <a:xfrm>
            <a:off x="4749600" y="1510798"/>
            <a:ext cx="3988200" cy="2121900"/>
          </a:xfrm>
          <a:prstGeom prst="rect">
            <a:avLst/>
          </a:prstGeom>
        </p:spPr>
        <p:txBody>
          <a:bodyPr spcFirstLastPara="1" wrap="square" lIns="0" tIns="0" rIns="0" bIns="0" anchor="t" anchorCtr="0">
            <a:normAutofit/>
          </a:bodyPr>
          <a:lstStyle/>
          <a:p>
            <a:pPr marL="0" lvl="0" indent="0" algn="l" rtl="0">
              <a:spcBef>
                <a:spcPts val="600"/>
              </a:spcBef>
              <a:spcAft>
                <a:spcPts val="0"/>
              </a:spcAft>
              <a:buNone/>
            </a:pPr>
            <a:r>
              <a:rPr lang="en" sz="2200"/>
              <a:t>7 factors that contribute to effective large-scale implementation of SEL and how districts overcame challenges that arose in the process</a:t>
            </a:r>
            <a:endParaRPr sz="2200"/>
          </a:p>
        </p:txBody>
      </p:sp>
      <p:sp>
        <p:nvSpPr>
          <p:cNvPr id="212" name="Google Shape;212;p27"/>
          <p:cNvSpPr txBox="1">
            <a:spLocks noGrp="1"/>
          </p:cNvSpPr>
          <p:nvPr>
            <p:ph type="body" idx="3"/>
          </p:nvPr>
        </p:nvSpPr>
        <p:spPr>
          <a:xfrm>
            <a:off x="4745736" y="4352544"/>
            <a:ext cx="3988200" cy="431100"/>
          </a:xfrm>
          <a:prstGeom prst="rect">
            <a:avLst/>
          </a:prstGeom>
        </p:spPr>
        <p:txBody>
          <a:bodyPr spcFirstLastPara="1" wrap="square" lIns="0" tIns="0" rIns="0" bIns="0" anchor="t" anchorCtr="0">
            <a:spAutoFit/>
          </a:bodyPr>
          <a:lstStyle/>
          <a:p>
            <a:pPr marL="0" lvl="0" indent="0" algn="l" rtl="0">
              <a:spcBef>
                <a:spcPts val="600"/>
              </a:spcBef>
              <a:spcAft>
                <a:spcPts val="0"/>
              </a:spcAft>
              <a:buClr>
                <a:schemeClr val="dk1"/>
              </a:buClr>
              <a:buSzPts val="2800"/>
              <a:buFont typeface="Arial"/>
              <a:buNone/>
            </a:pPr>
            <a:r>
              <a:rPr lang="en" sz="1400" i="1" u="sng">
                <a:solidFill>
                  <a:srgbClr val="D9EAD3"/>
                </a:solidFill>
                <a:hlinkClick r:id="rId3">
                  <a:extLst>
                    <a:ext uri="{A12FA001-AC4F-418D-AE19-62706E023703}">
                      <ahyp:hlinkClr xmlns:ahyp="http://schemas.microsoft.com/office/drawing/2018/hyperlinkcolor" val="tx"/>
                    </a:ext>
                  </a:extLst>
                </a:hlinkClick>
              </a:rPr>
              <a:t>https://www.casel.org/wp-content/uploads/2017/03/Final-CDI-Report-3-17-17.pdf</a:t>
            </a:r>
            <a:endParaRPr sz="1400" i="1">
              <a:solidFill>
                <a:srgbClr val="D9EAD3"/>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pic>
        <p:nvPicPr>
          <p:cNvPr id="217" name="Google Shape;217;p28" descr="Close up photograph of a hand holding a tiny light bulb"/>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5638" y="400050"/>
            <a:ext cx="9138360" cy="4743450"/>
          </a:xfrm>
          <a:prstGeom prst="rect">
            <a:avLst/>
          </a:prstGeom>
          <a:noFill/>
          <a:ln>
            <a:noFill/>
          </a:ln>
        </p:spPr>
      </p:pic>
      <p:sp>
        <p:nvSpPr>
          <p:cNvPr id="218" name="Google Shape;218;p28"/>
          <p:cNvSpPr txBox="1">
            <a:spLocks noGrp="1"/>
          </p:cNvSpPr>
          <p:nvPr>
            <p:ph type="sldNum" idx="12"/>
          </p:nvPr>
        </p:nvSpPr>
        <p:spPr>
          <a:xfrm>
            <a:off x="402325" y="4855475"/>
            <a:ext cx="340500" cy="179400"/>
          </a:xfrm>
          <a:prstGeom prst="rect">
            <a:avLst/>
          </a:prstGeom>
        </p:spPr>
        <p:txBody>
          <a:bodyPr spcFirstLastPara="1" wrap="square" lIns="0" tIns="0" rIns="0" bIns="0" anchor="t" anchorCtr="0">
            <a:noAutofit/>
          </a:bodyPr>
          <a:lstStyle/>
          <a:p>
            <a:pPr marL="0" lvl="0" indent="0" algn="l" rtl="0">
              <a:spcBef>
                <a:spcPts val="0"/>
              </a:spcBef>
              <a:spcAft>
                <a:spcPts val="0"/>
              </a:spcAft>
              <a:buClr>
                <a:srgbClr val="000000"/>
              </a:buClr>
              <a:buSzPts val="800"/>
              <a:buFont typeface="Arial"/>
              <a:buNone/>
            </a:pPr>
            <a:fld id="{00000000-1234-1234-1234-123412341234}" type="slidenum">
              <a:rPr lang="en">
                <a:solidFill>
                  <a:schemeClr val="dk1"/>
                </a:solidFill>
              </a:rPr>
              <a:t>16</a:t>
            </a:fld>
            <a:endParaRPr>
              <a:solidFill>
                <a:schemeClr val="dk1"/>
              </a:solidFill>
            </a:endParaRPr>
          </a:p>
        </p:txBody>
      </p:sp>
      <p:sp>
        <p:nvSpPr>
          <p:cNvPr id="219" name="Google Shape;219;p28"/>
          <p:cNvSpPr txBox="1">
            <a:spLocks noGrp="1"/>
          </p:cNvSpPr>
          <p:nvPr>
            <p:ph type="body" idx="1"/>
          </p:nvPr>
        </p:nvSpPr>
        <p:spPr>
          <a:xfrm>
            <a:off x="5431525" y="847325"/>
            <a:ext cx="3319200" cy="3724500"/>
          </a:xfrm>
          <a:prstGeom prst="rect">
            <a:avLst/>
          </a:prstGeom>
        </p:spPr>
        <p:txBody>
          <a:bodyPr spcFirstLastPara="1" wrap="square" lIns="201150" tIns="201150" rIns="201150" bIns="201150" anchor="t" anchorCtr="0">
            <a:normAutofit fontScale="92500"/>
          </a:bodyPr>
          <a:lstStyle/>
          <a:p>
            <a:pPr marL="457200" lvl="0" indent="0" algn="l" rtl="0">
              <a:lnSpc>
                <a:spcPct val="115000"/>
              </a:lnSpc>
              <a:spcBef>
                <a:spcPts val="600"/>
              </a:spcBef>
              <a:spcAft>
                <a:spcPts val="0"/>
              </a:spcAft>
              <a:buNone/>
            </a:pPr>
            <a:r>
              <a:rPr lang="en" sz="2300"/>
              <a:t>Systemic SEL is possible, even with leadership changes and relatively small budgets.</a:t>
            </a:r>
            <a:endParaRPr sz="2300"/>
          </a:p>
          <a:p>
            <a:pPr marL="0" lvl="0" indent="0" algn="l" rtl="0">
              <a:spcBef>
                <a:spcPts val="600"/>
              </a:spcBef>
              <a:spcAft>
                <a:spcPts val="0"/>
              </a:spcAft>
              <a:buNone/>
            </a:pPr>
            <a:endParaRPr sz="2300"/>
          </a:p>
          <a:p>
            <a:pPr marL="0" lvl="0" indent="0" algn="l" rtl="0">
              <a:lnSpc>
                <a:spcPct val="115000"/>
              </a:lnSpc>
              <a:spcBef>
                <a:spcPts val="0"/>
              </a:spcBef>
              <a:spcAft>
                <a:spcPts val="0"/>
              </a:spcAft>
              <a:buNone/>
            </a:pPr>
            <a:r>
              <a:rPr lang="en" sz="1400">
                <a:solidFill>
                  <a:srgbClr val="FFFFFF"/>
                </a:solidFill>
                <a:uFill>
                  <a:noFill/>
                </a:uFill>
                <a:hlinkClick r:id="rId4">
                  <a:extLst>
                    <a:ext uri="{A12FA001-AC4F-418D-AE19-62706E023703}">
                      <ahyp:hlinkClr xmlns:ahyp="http://schemas.microsoft.com/office/drawing/2018/hyperlinkcolor" val="tx"/>
                    </a:ext>
                  </a:extLst>
                </a:hlinkClick>
              </a:rPr>
              <a:t>NYSED Social Emotional Learning:  A Guide to Systemic Whole School Implementation – page 20</a:t>
            </a:r>
            <a:endParaRPr sz="2300"/>
          </a:p>
        </p:txBody>
      </p:sp>
      <p:sp>
        <p:nvSpPr>
          <p:cNvPr id="220" name="Google Shape;220;p28"/>
          <p:cNvSpPr txBox="1"/>
          <p:nvPr/>
        </p:nvSpPr>
        <p:spPr>
          <a:xfrm>
            <a:off x="5643050" y="958875"/>
            <a:ext cx="418800" cy="507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100" b="1">
                <a:solidFill>
                  <a:srgbClr val="FFFFFF"/>
                </a:solidFill>
              </a:rPr>
              <a:t>1.</a:t>
            </a:r>
            <a:endParaRPr sz="2100" b="1">
              <a:solidFill>
                <a:srgbClr val="FFFFFF"/>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29"/>
          <p:cNvSpPr txBox="1">
            <a:spLocks noGrp="1"/>
          </p:cNvSpPr>
          <p:nvPr>
            <p:ph type="sldNum" idx="12"/>
          </p:nvPr>
        </p:nvSpPr>
        <p:spPr>
          <a:xfrm>
            <a:off x="402325" y="4855475"/>
            <a:ext cx="340500" cy="179400"/>
          </a:xfrm>
          <a:prstGeom prst="rect">
            <a:avLst/>
          </a:prstGeom>
        </p:spPr>
        <p:txBody>
          <a:bodyPr spcFirstLastPara="1" wrap="square" lIns="0" tIns="0" rIns="0" bIns="0" anchor="t" anchorCtr="0">
            <a:noAutofit/>
          </a:bodyPr>
          <a:lstStyle/>
          <a:p>
            <a:pPr marL="0" lvl="0" indent="0" algn="l" rtl="0">
              <a:spcBef>
                <a:spcPts val="0"/>
              </a:spcBef>
              <a:spcAft>
                <a:spcPts val="0"/>
              </a:spcAft>
              <a:buNone/>
            </a:pPr>
            <a:fld id="{00000000-1234-1234-1234-123412341234}" type="slidenum">
              <a:rPr lang="en"/>
              <a:t>17</a:t>
            </a:fld>
            <a:endParaRPr/>
          </a:p>
        </p:txBody>
      </p:sp>
      <p:sp>
        <p:nvSpPr>
          <p:cNvPr id="226" name="Google Shape;226;p29"/>
          <p:cNvSpPr txBox="1">
            <a:spLocks noGrp="1"/>
          </p:cNvSpPr>
          <p:nvPr>
            <p:ph type="title"/>
          </p:nvPr>
        </p:nvSpPr>
        <p:spPr>
          <a:xfrm>
            <a:off x="0" y="400051"/>
            <a:ext cx="9144000" cy="685800"/>
          </a:xfrm>
          <a:prstGeom prst="rect">
            <a:avLst/>
          </a:prstGeom>
        </p:spPr>
        <p:txBody>
          <a:bodyPr spcFirstLastPara="1" wrap="square" lIns="411475" tIns="0" rIns="411475" bIns="0" anchor="ctr" anchorCtr="0">
            <a:normAutofit/>
          </a:bodyPr>
          <a:lstStyle/>
          <a:p>
            <a:pPr marL="0" lvl="0" indent="0" algn="l" rtl="0">
              <a:spcBef>
                <a:spcPts val="0"/>
              </a:spcBef>
              <a:spcAft>
                <a:spcPts val="0"/>
              </a:spcAft>
              <a:buNone/>
            </a:pPr>
            <a:r>
              <a:rPr lang="en"/>
              <a:t>4 Major Challenges Moving Forward with SEL</a:t>
            </a:r>
            <a:endParaRPr/>
          </a:p>
        </p:txBody>
      </p:sp>
      <p:sp>
        <p:nvSpPr>
          <p:cNvPr id="227" name="Google Shape;227;p29"/>
          <p:cNvSpPr txBox="1">
            <a:spLocks noGrp="1"/>
          </p:cNvSpPr>
          <p:nvPr>
            <p:ph type="body" idx="2"/>
          </p:nvPr>
        </p:nvSpPr>
        <p:spPr>
          <a:xfrm>
            <a:off x="405125" y="1502250"/>
            <a:ext cx="8331600" cy="2985900"/>
          </a:xfrm>
          <a:prstGeom prst="rect">
            <a:avLst/>
          </a:prstGeom>
        </p:spPr>
        <p:txBody>
          <a:bodyPr spcFirstLastPara="1" wrap="square" lIns="0" tIns="0" rIns="0" bIns="0" anchor="t" anchorCtr="0">
            <a:normAutofit fontScale="92500" lnSpcReduction="10000"/>
          </a:bodyPr>
          <a:lstStyle/>
          <a:p>
            <a:pPr marL="457200" lvl="0" indent="-317500" algn="l" rtl="0">
              <a:lnSpc>
                <a:spcPct val="115000"/>
              </a:lnSpc>
              <a:spcBef>
                <a:spcPts val="600"/>
              </a:spcBef>
              <a:spcAft>
                <a:spcPts val="0"/>
              </a:spcAft>
              <a:buSzPts val="1400"/>
              <a:buFont typeface="Arial"/>
              <a:buAutoNum type="arabicPeriod"/>
            </a:pPr>
            <a:r>
              <a:rPr lang="en" sz="1400" b="1"/>
              <a:t>Prioritizing SEL</a:t>
            </a:r>
            <a:r>
              <a:rPr lang="en" sz="1400"/>
              <a:t> – Leaders must embrace SEL and recognize that it’s central for overall success</a:t>
            </a:r>
            <a:endParaRPr sz="1400"/>
          </a:p>
          <a:p>
            <a:pPr marL="914400" lvl="1" indent="-317500" algn="l" rtl="0">
              <a:lnSpc>
                <a:spcPct val="115000"/>
              </a:lnSpc>
              <a:spcBef>
                <a:spcPts val="0"/>
              </a:spcBef>
              <a:spcAft>
                <a:spcPts val="0"/>
              </a:spcAft>
              <a:buSzPts val="1400"/>
              <a:buFont typeface="Arial"/>
              <a:buAutoNum type="alphaLcPeriod"/>
            </a:pPr>
            <a:r>
              <a:rPr lang="en" sz="1400"/>
              <a:t>Grounded in data</a:t>
            </a:r>
            <a:endParaRPr sz="1400"/>
          </a:p>
          <a:p>
            <a:pPr marL="914400" lvl="1" indent="-317500" algn="l" rtl="0">
              <a:lnSpc>
                <a:spcPct val="115000"/>
              </a:lnSpc>
              <a:spcBef>
                <a:spcPts val="0"/>
              </a:spcBef>
              <a:spcAft>
                <a:spcPts val="0"/>
              </a:spcAft>
              <a:buSzPts val="1400"/>
              <a:buFont typeface="Arial"/>
              <a:buAutoNum type="alphaLcPeriod"/>
            </a:pPr>
            <a:r>
              <a:rPr lang="en" sz="1400"/>
              <a:t>Mindset and Core Values that drive your vision</a:t>
            </a:r>
            <a:endParaRPr sz="1400"/>
          </a:p>
          <a:p>
            <a:pPr marL="457200" lvl="0" indent="-317500" algn="l" rtl="0">
              <a:lnSpc>
                <a:spcPct val="115000"/>
              </a:lnSpc>
              <a:spcBef>
                <a:spcPts val="0"/>
              </a:spcBef>
              <a:spcAft>
                <a:spcPts val="0"/>
              </a:spcAft>
              <a:buSzPts val="1400"/>
              <a:buFont typeface="Arial"/>
              <a:buAutoNum type="arabicPeriod"/>
            </a:pPr>
            <a:r>
              <a:rPr lang="en" sz="1400" b="1"/>
              <a:t>Operationalize</a:t>
            </a:r>
            <a:r>
              <a:rPr lang="en" sz="1400"/>
              <a:t> – Shifting the vision to incorporate SEL requires resources and training</a:t>
            </a:r>
            <a:endParaRPr sz="1400"/>
          </a:p>
          <a:p>
            <a:pPr marL="914400" lvl="1" indent="-317500" algn="l" rtl="0">
              <a:lnSpc>
                <a:spcPct val="115000"/>
              </a:lnSpc>
              <a:spcBef>
                <a:spcPts val="0"/>
              </a:spcBef>
              <a:spcAft>
                <a:spcPts val="0"/>
              </a:spcAft>
              <a:buSzPts val="1400"/>
              <a:buFont typeface="Arial"/>
              <a:buAutoNum type="alphaLcPeriod"/>
            </a:pPr>
            <a:r>
              <a:rPr lang="en" sz="1400"/>
              <a:t>Funding</a:t>
            </a:r>
            <a:endParaRPr sz="1400"/>
          </a:p>
          <a:p>
            <a:pPr marL="914400" lvl="1" indent="-317500" algn="l" rtl="0">
              <a:lnSpc>
                <a:spcPct val="115000"/>
              </a:lnSpc>
              <a:spcBef>
                <a:spcPts val="0"/>
              </a:spcBef>
              <a:spcAft>
                <a:spcPts val="0"/>
              </a:spcAft>
              <a:buSzPts val="1400"/>
              <a:buFont typeface="Arial"/>
              <a:buAutoNum type="alphaLcPeriod"/>
            </a:pPr>
            <a:r>
              <a:rPr lang="en" sz="1400"/>
              <a:t>Allocating Human Capital</a:t>
            </a:r>
            <a:endParaRPr sz="1400"/>
          </a:p>
          <a:p>
            <a:pPr marL="914400" lvl="1" indent="-317500" algn="l" rtl="0">
              <a:lnSpc>
                <a:spcPct val="115000"/>
              </a:lnSpc>
              <a:spcBef>
                <a:spcPts val="0"/>
              </a:spcBef>
              <a:spcAft>
                <a:spcPts val="0"/>
              </a:spcAft>
              <a:buSzPts val="1400"/>
              <a:buFont typeface="Arial"/>
              <a:buAutoNum type="alphaLcPeriod"/>
            </a:pPr>
            <a:r>
              <a:rPr lang="en" sz="1400"/>
              <a:t>Building Professional Capacity</a:t>
            </a:r>
            <a:endParaRPr sz="1400"/>
          </a:p>
          <a:p>
            <a:pPr marL="457200" lvl="0" indent="-317500" algn="l" rtl="0">
              <a:lnSpc>
                <a:spcPct val="115000"/>
              </a:lnSpc>
              <a:spcBef>
                <a:spcPts val="0"/>
              </a:spcBef>
              <a:spcAft>
                <a:spcPts val="0"/>
              </a:spcAft>
              <a:buSzPts val="1400"/>
              <a:buFont typeface="Arial"/>
              <a:buAutoNum type="arabicPeriod"/>
            </a:pPr>
            <a:r>
              <a:rPr lang="en" sz="1400" b="1"/>
              <a:t>Integrate</a:t>
            </a:r>
            <a:r>
              <a:rPr lang="en" sz="1400"/>
              <a:t> – Institutionalizing SEL as a common practice – “This is the plate”</a:t>
            </a:r>
            <a:endParaRPr sz="1400"/>
          </a:p>
          <a:p>
            <a:pPr marL="914400" lvl="1" indent="-317500" algn="l" rtl="0">
              <a:lnSpc>
                <a:spcPct val="115000"/>
              </a:lnSpc>
              <a:spcBef>
                <a:spcPts val="0"/>
              </a:spcBef>
              <a:spcAft>
                <a:spcPts val="0"/>
              </a:spcAft>
              <a:buSzPts val="1400"/>
              <a:buFont typeface="Arial"/>
              <a:buAutoNum type="alphaLcPeriod"/>
            </a:pPr>
            <a:r>
              <a:rPr lang="en" sz="1400"/>
              <a:t>Strategies for Integration</a:t>
            </a:r>
            <a:endParaRPr sz="1400"/>
          </a:p>
          <a:p>
            <a:pPr marL="914400" lvl="1" indent="-317500" algn="l" rtl="0">
              <a:lnSpc>
                <a:spcPct val="115000"/>
              </a:lnSpc>
              <a:spcBef>
                <a:spcPts val="0"/>
              </a:spcBef>
              <a:spcAft>
                <a:spcPts val="0"/>
              </a:spcAft>
              <a:buSzPts val="1400"/>
              <a:buFont typeface="Arial"/>
              <a:buAutoNum type="alphaLcPeriod"/>
            </a:pPr>
            <a:r>
              <a:rPr lang="en" sz="1400"/>
              <a:t>Additional vs. Interwoven components</a:t>
            </a:r>
            <a:endParaRPr sz="1400"/>
          </a:p>
          <a:p>
            <a:pPr marL="457200" lvl="0" indent="-317500" algn="l" rtl="0">
              <a:lnSpc>
                <a:spcPct val="115000"/>
              </a:lnSpc>
              <a:spcBef>
                <a:spcPts val="0"/>
              </a:spcBef>
              <a:spcAft>
                <a:spcPts val="0"/>
              </a:spcAft>
              <a:buSzPts val="1400"/>
              <a:buFont typeface="Arial"/>
              <a:buAutoNum type="arabicPeriod"/>
            </a:pPr>
            <a:r>
              <a:rPr lang="en" sz="1400" b="1"/>
              <a:t>Measure/Evaluate</a:t>
            </a:r>
            <a:r>
              <a:rPr lang="en" sz="1400"/>
              <a:t> – Accountability, but not with high stakes consequences</a:t>
            </a:r>
            <a:endParaRPr sz="1400"/>
          </a:p>
          <a:p>
            <a:pPr marL="914400" lvl="1" indent="-317500" algn="l" rtl="0">
              <a:lnSpc>
                <a:spcPct val="115000"/>
              </a:lnSpc>
              <a:spcBef>
                <a:spcPts val="0"/>
              </a:spcBef>
              <a:spcAft>
                <a:spcPts val="0"/>
              </a:spcAft>
              <a:buSzPts val="1400"/>
              <a:buFont typeface="Arial"/>
              <a:buAutoNum type="alphaLcPeriod"/>
            </a:pPr>
            <a:r>
              <a:rPr lang="en" sz="1400"/>
              <a:t>Surveys/Observations/Climate and Culture</a:t>
            </a:r>
            <a:endParaRPr sz="1400"/>
          </a:p>
          <a:p>
            <a:pPr marL="914400" lvl="1" indent="-317500" algn="l" rtl="0">
              <a:lnSpc>
                <a:spcPct val="115000"/>
              </a:lnSpc>
              <a:spcBef>
                <a:spcPts val="0"/>
              </a:spcBef>
              <a:spcAft>
                <a:spcPts val="0"/>
              </a:spcAft>
              <a:buSzPts val="1400"/>
              <a:buFont typeface="Arial"/>
              <a:buAutoNum type="alphaLcPeriod"/>
            </a:pPr>
            <a:r>
              <a:rPr lang="en" sz="1400"/>
              <a:t>Student Outcomes</a:t>
            </a:r>
            <a:endParaRPr sz="1400"/>
          </a:p>
        </p:txBody>
      </p:sp>
      <p:sp>
        <p:nvSpPr>
          <p:cNvPr id="228" name="Google Shape;228;p29"/>
          <p:cNvSpPr txBox="1">
            <a:spLocks noGrp="1"/>
          </p:cNvSpPr>
          <p:nvPr>
            <p:ph type="subTitle" idx="1"/>
          </p:nvPr>
        </p:nvSpPr>
        <p:spPr>
          <a:xfrm>
            <a:off x="412350" y="1113575"/>
            <a:ext cx="8731500" cy="299700"/>
          </a:xfrm>
          <a:prstGeom prst="rect">
            <a:avLst/>
          </a:prstGeom>
        </p:spPr>
        <p:txBody>
          <a:bodyPr spcFirstLastPara="1" wrap="square" lIns="34275" tIns="34275" rIns="34275" bIns="34275" anchor="t" anchorCtr="0">
            <a:noAutofit/>
          </a:bodyPr>
          <a:lstStyle/>
          <a:p>
            <a:pPr marL="0" lvl="0" indent="0" algn="l" rtl="0">
              <a:spcBef>
                <a:spcPts val="600"/>
              </a:spcBef>
              <a:spcAft>
                <a:spcPts val="0"/>
              </a:spcAft>
              <a:buNone/>
            </a:pPr>
            <a:r>
              <a:rPr lang="en" sz="1200" i="1"/>
              <a:t>Entry point into leading this work  |  Assessing Current State of SEL  |  Identifies implications of all constituents rolls in this work</a:t>
            </a:r>
            <a:endParaRPr sz="1200" i="1"/>
          </a:p>
        </p:txBody>
      </p:sp>
      <p:sp>
        <p:nvSpPr>
          <p:cNvPr id="229" name="Google Shape;229;p29"/>
          <p:cNvSpPr txBox="1">
            <a:spLocks noGrp="1"/>
          </p:cNvSpPr>
          <p:nvPr>
            <p:ph type="body" idx="3"/>
          </p:nvPr>
        </p:nvSpPr>
        <p:spPr>
          <a:xfrm>
            <a:off x="405125" y="4576350"/>
            <a:ext cx="8338800" cy="184800"/>
          </a:xfrm>
          <a:prstGeom prst="rect">
            <a:avLst/>
          </a:prstGeom>
        </p:spPr>
        <p:txBody>
          <a:bodyPr spcFirstLastPara="1" wrap="square" lIns="0" tIns="0" rIns="0" bIns="0" anchor="t" anchorCtr="0">
            <a:spAutoFit/>
          </a:bodyPr>
          <a:lstStyle/>
          <a:p>
            <a:pPr marL="0" lvl="0" indent="0" algn="l" rtl="0">
              <a:spcBef>
                <a:spcPts val="600"/>
              </a:spcBef>
              <a:spcAft>
                <a:spcPts val="0"/>
              </a:spcAft>
              <a:buNone/>
            </a:pPr>
            <a:r>
              <a:rPr lang="en" sz="1200" i="1"/>
              <a:t>(Adopted from Rennie Center Education Research and Policy)</a:t>
            </a:r>
            <a:endParaRPr sz="1200" i="1"/>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Google Shape;234;p30"/>
          <p:cNvSpPr txBox="1">
            <a:spLocks noGrp="1"/>
          </p:cNvSpPr>
          <p:nvPr>
            <p:ph type="sldNum" idx="12"/>
          </p:nvPr>
        </p:nvSpPr>
        <p:spPr>
          <a:xfrm>
            <a:off x="402325" y="4855475"/>
            <a:ext cx="340500" cy="179400"/>
          </a:xfrm>
          <a:prstGeom prst="rect">
            <a:avLst/>
          </a:prstGeom>
        </p:spPr>
        <p:txBody>
          <a:bodyPr spcFirstLastPara="1" wrap="square" lIns="0" tIns="0" rIns="0" bIns="0" anchor="t" anchorCtr="0">
            <a:noAutofit/>
          </a:bodyPr>
          <a:lstStyle/>
          <a:p>
            <a:pPr marL="0" lvl="0" indent="0" algn="l" rtl="0">
              <a:spcBef>
                <a:spcPts val="0"/>
              </a:spcBef>
              <a:spcAft>
                <a:spcPts val="0"/>
              </a:spcAft>
              <a:buClr>
                <a:srgbClr val="000000"/>
              </a:buClr>
              <a:buSzPts val="800"/>
              <a:buFont typeface="Arial"/>
              <a:buNone/>
            </a:pPr>
            <a:fld id="{00000000-1234-1234-1234-123412341234}" type="slidenum">
              <a:rPr lang="en"/>
              <a:t>18</a:t>
            </a:fld>
            <a:endParaRPr/>
          </a:p>
        </p:txBody>
      </p:sp>
      <p:sp>
        <p:nvSpPr>
          <p:cNvPr id="235" name="Google Shape;235;p30"/>
          <p:cNvSpPr txBox="1">
            <a:spLocks noGrp="1"/>
          </p:cNvSpPr>
          <p:nvPr>
            <p:ph type="title"/>
          </p:nvPr>
        </p:nvSpPr>
        <p:spPr>
          <a:xfrm>
            <a:off x="0" y="400051"/>
            <a:ext cx="9144000" cy="685800"/>
          </a:xfrm>
          <a:prstGeom prst="rect">
            <a:avLst/>
          </a:prstGeom>
        </p:spPr>
        <p:txBody>
          <a:bodyPr spcFirstLastPara="1" wrap="square" lIns="411475" tIns="0" rIns="411475" bIns="0" anchor="ctr" anchorCtr="0">
            <a:normAutofit/>
          </a:bodyPr>
          <a:lstStyle/>
          <a:p>
            <a:pPr marL="0" lvl="0" indent="0" algn="l" rtl="0">
              <a:spcBef>
                <a:spcPts val="0"/>
              </a:spcBef>
              <a:spcAft>
                <a:spcPts val="0"/>
              </a:spcAft>
              <a:buNone/>
            </a:pPr>
            <a:r>
              <a:rPr lang="en"/>
              <a:t>4 Major Challenges Moving Forward with SEL</a:t>
            </a:r>
            <a:endParaRPr/>
          </a:p>
        </p:txBody>
      </p:sp>
      <p:sp>
        <p:nvSpPr>
          <p:cNvPr id="236" name="Google Shape;236;p30"/>
          <p:cNvSpPr txBox="1">
            <a:spLocks noGrp="1"/>
          </p:cNvSpPr>
          <p:nvPr>
            <p:ph type="subTitle" idx="1"/>
          </p:nvPr>
        </p:nvSpPr>
        <p:spPr>
          <a:xfrm>
            <a:off x="412350" y="1113575"/>
            <a:ext cx="8731500" cy="299700"/>
          </a:xfrm>
          <a:prstGeom prst="rect">
            <a:avLst/>
          </a:prstGeom>
        </p:spPr>
        <p:txBody>
          <a:bodyPr spcFirstLastPara="1" wrap="square" lIns="34275" tIns="34275" rIns="34275" bIns="34275" anchor="t" anchorCtr="0">
            <a:noAutofit/>
          </a:bodyPr>
          <a:lstStyle/>
          <a:p>
            <a:pPr marL="0" lvl="0" indent="0" algn="l" rtl="0">
              <a:spcBef>
                <a:spcPts val="600"/>
              </a:spcBef>
              <a:spcAft>
                <a:spcPts val="0"/>
              </a:spcAft>
              <a:buNone/>
            </a:pPr>
            <a:r>
              <a:rPr lang="en" sz="1200" i="1"/>
              <a:t>Entry point into leading this work  |  Assessing Current State of SEL  |  Identifies implications of all constituents rolls in this work</a:t>
            </a:r>
            <a:endParaRPr sz="1200" i="1"/>
          </a:p>
        </p:txBody>
      </p:sp>
      <p:sp>
        <p:nvSpPr>
          <p:cNvPr id="237" name="Google Shape;237;p30"/>
          <p:cNvSpPr txBox="1">
            <a:spLocks noGrp="1"/>
          </p:cNvSpPr>
          <p:nvPr>
            <p:ph type="body" idx="3"/>
          </p:nvPr>
        </p:nvSpPr>
        <p:spPr>
          <a:xfrm>
            <a:off x="405125" y="4576350"/>
            <a:ext cx="8338800" cy="184800"/>
          </a:xfrm>
          <a:prstGeom prst="rect">
            <a:avLst/>
          </a:prstGeom>
        </p:spPr>
        <p:txBody>
          <a:bodyPr spcFirstLastPara="1" wrap="square" lIns="0" tIns="0" rIns="0" bIns="0" anchor="t" anchorCtr="0">
            <a:spAutoFit/>
          </a:bodyPr>
          <a:lstStyle/>
          <a:p>
            <a:pPr marL="0" lvl="0" indent="0" algn="l" rtl="0">
              <a:spcBef>
                <a:spcPts val="600"/>
              </a:spcBef>
              <a:spcAft>
                <a:spcPts val="0"/>
              </a:spcAft>
              <a:buNone/>
            </a:pPr>
            <a:r>
              <a:rPr lang="en" sz="1200" i="1"/>
              <a:t>(Adopted from Rennie Center Education Research and Policy)</a:t>
            </a:r>
            <a:endParaRPr sz="1200" i="1"/>
          </a:p>
        </p:txBody>
      </p:sp>
      <p:sp>
        <p:nvSpPr>
          <p:cNvPr id="238" name="Google Shape;238;p30"/>
          <p:cNvSpPr txBox="1">
            <a:spLocks noGrp="1"/>
          </p:cNvSpPr>
          <p:nvPr>
            <p:ph type="body" idx="2"/>
          </p:nvPr>
        </p:nvSpPr>
        <p:spPr>
          <a:xfrm>
            <a:off x="405125" y="1502250"/>
            <a:ext cx="8331600" cy="2985900"/>
          </a:xfrm>
          <a:prstGeom prst="rect">
            <a:avLst/>
          </a:prstGeom>
        </p:spPr>
        <p:txBody>
          <a:bodyPr spcFirstLastPara="1" wrap="square" lIns="0" tIns="0" rIns="0" bIns="0" anchor="t" anchorCtr="0">
            <a:normAutofit fontScale="92500" lnSpcReduction="20000"/>
          </a:bodyPr>
          <a:lstStyle/>
          <a:p>
            <a:pPr marL="457200" lvl="0" indent="-330200" algn="l" rtl="0">
              <a:lnSpc>
                <a:spcPct val="115000"/>
              </a:lnSpc>
              <a:spcBef>
                <a:spcPts val="600"/>
              </a:spcBef>
              <a:spcAft>
                <a:spcPts val="0"/>
              </a:spcAft>
              <a:buSzPts val="1600"/>
              <a:buFont typeface="Arial"/>
              <a:buAutoNum type="arabicPeriod"/>
            </a:pPr>
            <a:r>
              <a:rPr lang="en" sz="1600" b="1"/>
              <a:t>Prioritizing SEL</a:t>
            </a:r>
            <a:r>
              <a:rPr lang="en" sz="1600"/>
              <a:t> – Leaders must embrace SEL and recognize that it’s central for overall success</a:t>
            </a:r>
            <a:endParaRPr sz="1600"/>
          </a:p>
          <a:p>
            <a:pPr marL="914400" lvl="1" indent="-330200" algn="l" rtl="0">
              <a:lnSpc>
                <a:spcPct val="115000"/>
              </a:lnSpc>
              <a:spcBef>
                <a:spcPts val="0"/>
              </a:spcBef>
              <a:spcAft>
                <a:spcPts val="0"/>
              </a:spcAft>
              <a:buSzPts val="1600"/>
              <a:buFont typeface="Arial"/>
              <a:buAutoNum type="alphaLcPeriod"/>
            </a:pPr>
            <a:r>
              <a:rPr lang="en" sz="1600"/>
              <a:t>Grounded in data</a:t>
            </a:r>
            <a:endParaRPr sz="1600"/>
          </a:p>
          <a:p>
            <a:pPr marL="914400" lvl="1" indent="-330200" algn="l" rtl="0">
              <a:lnSpc>
                <a:spcPct val="115000"/>
              </a:lnSpc>
              <a:spcBef>
                <a:spcPts val="0"/>
              </a:spcBef>
              <a:spcAft>
                <a:spcPts val="0"/>
              </a:spcAft>
              <a:buSzPts val="1600"/>
              <a:buFont typeface="Arial"/>
              <a:buAutoNum type="alphaLcPeriod"/>
            </a:pPr>
            <a:r>
              <a:rPr lang="en" sz="1600"/>
              <a:t>Mindset and Core Values that drive your vision</a:t>
            </a:r>
            <a:endParaRPr sz="1600"/>
          </a:p>
          <a:p>
            <a:pPr marL="457200" lvl="0" indent="-317500" algn="l" rtl="0">
              <a:lnSpc>
                <a:spcPct val="115000"/>
              </a:lnSpc>
              <a:spcBef>
                <a:spcPts val="0"/>
              </a:spcBef>
              <a:spcAft>
                <a:spcPts val="0"/>
              </a:spcAft>
              <a:buClr>
                <a:srgbClr val="D9D9D9"/>
              </a:buClr>
              <a:buSzPts val="1400"/>
              <a:buFont typeface="Arial"/>
              <a:buAutoNum type="arabicPeriod"/>
            </a:pPr>
            <a:r>
              <a:rPr lang="en" sz="1400" b="1">
                <a:solidFill>
                  <a:srgbClr val="D9D9D9"/>
                </a:solidFill>
              </a:rPr>
              <a:t>Operationalize</a:t>
            </a:r>
            <a:r>
              <a:rPr lang="en" sz="1400">
                <a:solidFill>
                  <a:srgbClr val="D9D9D9"/>
                </a:solidFill>
              </a:rPr>
              <a:t> – Shifting the vision to incorporate SEL requires resources and training</a:t>
            </a:r>
            <a:endParaRPr sz="1400">
              <a:solidFill>
                <a:srgbClr val="D9D9D9"/>
              </a:solidFill>
            </a:endParaRPr>
          </a:p>
          <a:p>
            <a:pPr marL="914400" lvl="1" indent="-317500" algn="l" rtl="0">
              <a:lnSpc>
                <a:spcPct val="115000"/>
              </a:lnSpc>
              <a:spcBef>
                <a:spcPts val="0"/>
              </a:spcBef>
              <a:spcAft>
                <a:spcPts val="0"/>
              </a:spcAft>
              <a:buClr>
                <a:srgbClr val="D9D9D9"/>
              </a:buClr>
              <a:buSzPts val="1400"/>
              <a:buFont typeface="Arial"/>
              <a:buAutoNum type="alphaLcPeriod"/>
            </a:pPr>
            <a:r>
              <a:rPr lang="en" sz="1400">
                <a:solidFill>
                  <a:srgbClr val="D9D9D9"/>
                </a:solidFill>
              </a:rPr>
              <a:t>Funding</a:t>
            </a:r>
            <a:endParaRPr sz="1400">
              <a:solidFill>
                <a:srgbClr val="D9D9D9"/>
              </a:solidFill>
            </a:endParaRPr>
          </a:p>
          <a:p>
            <a:pPr marL="914400" lvl="1" indent="-317500" algn="l" rtl="0">
              <a:lnSpc>
                <a:spcPct val="115000"/>
              </a:lnSpc>
              <a:spcBef>
                <a:spcPts val="0"/>
              </a:spcBef>
              <a:spcAft>
                <a:spcPts val="0"/>
              </a:spcAft>
              <a:buClr>
                <a:srgbClr val="D9D9D9"/>
              </a:buClr>
              <a:buSzPts val="1400"/>
              <a:buFont typeface="Arial"/>
              <a:buAutoNum type="alphaLcPeriod"/>
            </a:pPr>
            <a:r>
              <a:rPr lang="en" sz="1400">
                <a:solidFill>
                  <a:srgbClr val="D9D9D9"/>
                </a:solidFill>
              </a:rPr>
              <a:t>Allocating Human Capital</a:t>
            </a:r>
            <a:endParaRPr sz="1400">
              <a:solidFill>
                <a:srgbClr val="D9D9D9"/>
              </a:solidFill>
            </a:endParaRPr>
          </a:p>
          <a:p>
            <a:pPr marL="914400" lvl="1" indent="-317500" algn="l" rtl="0">
              <a:lnSpc>
                <a:spcPct val="115000"/>
              </a:lnSpc>
              <a:spcBef>
                <a:spcPts val="0"/>
              </a:spcBef>
              <a:spcAft>
                <a:spcPts val="0"/>
              </a:spcAft>
              <a:buClr>
                <a:srgbClr val="D9D9D9"/>
              </a:buClr>
              <a:buSzPts val="1400"/>
              <a:buFont typeface="Arial"/>
              <a:buAutoNum type="alphaLcPeriod"/>
            </a:pPr>
            <a:r>
              <a:rPr lang="en" sz="1400">
                <a:solidFill>
                  <a:srgbClr val="D9D9D9"/>
                </a:solidFill>
              </a:rPr>
              <a:t>Building Professional Capacity</a:t>
            </a:r>
            <a:endParaRPr sz="1400">
              <a:solidFill>
                <a:srgbClr val="D9D9D9"/>
              </a:solidFill>
            </a:endParaRPr>
          </a:p>
          <a:p>
            <a:pPr marL="457200" lvl="0" indent="-317500" algn="l" rtl="0">
              <a:lnSpc>
                <a:spcPct val="115000"/>
              </a:lnSpc>
              <a:spcBef>
                <a:spcPts val="0"/>
              </a:spcBef>
              <a:spcAft>
                <a:spcPts val="0"/>
              </a:spcAft>
              <a:buClr>
                <a:srgbClr val="D9D9D9"/>
              </a:buClr>
              <a:buSzPts val="1400"/>
              <a:buFont typeface="Arial"/>
              <a:buAutoNum type="arabicPeriod"/>
            </a:pPr>
            <a:r>
              <a:rPr lang="en" sz="1400" b="1">
                <a:solidFill>
                  <a:srgbClr val="D9D9D9"/>
                </a:solidFill>
              </a:rPr>
              <a:t>Integrate</a:t>
            </a:r>
            <a:r>
              <a:rPr lang="en" sz="1400">
                <a:solidFill>
                  <a:srgbClr val="D9D9D9"/>
                </a:solidFill>
              </a:rPr>
              <a:t> – Institutionalizing SEL as a common practice – “This is the plate”</a:t>
            </a:r>
            <a:endParaRPr sz="1400">
              <a:solidFill>
                <a:srgbClr val="D9D9D9"/>
              </a:solidFill>
            </a:endParaRPr>
          </a:p>
          <a:p>
            <a:pPr marL="914400" lvl="1" indent="-317500" algn="l" rtl="0">
              <a:lnSpc>
                <a:spcPct val="115000"/>
              </a:lnSpc>
              <a:spcBef>
                <a:spcPts val="0"/>
              </a:spcBef>
              <a:spcAft>
                <a:spcPts val="0"/>
              </a:spcAft>
              <a:buClr>
                <a:srgbClr val="D9D9D9"/>
              </a:buClr>
              <a:buSzPts val="1400"/>
              <a:buFont typeface="Arial"/>
              <a:buAutoNum type="alphaLcPeriod"/>
            </a:pPr>
            <a:r>
              <a:rPr lang="en" sz="1400">
                <a:solidFill>
                  <a:srgbClr val="D9D9D9"/>
                </a:solidFill>
              </a:rPr>
              <a:t>Strategies for Integration</a:t>
            </a:r>
            <a:endParaRPr sz="1400">
              <a:solidFill>
                <a:srgbClr val="D9D9D9"/>
              </a:solidFill>
            </a:endParaRPr>
          </a:p>
          <a:p>
            <a:pPr marL="914400" lvl="1" indent="-317500" algn="l" rtl="0">
              <a:lnSpc>
                <a:spcPct val="115000"/>
              </a:lnSpc>
              <a:spcBef>
                <a:spcPts val="0"/>
              </a:spcBef>
              <a:spcAft>
                <a:spcPts val="0"/>
              </a:spcAft>
              <a:buClr>
                <a:srgbClr val="D9D9D9"/>
              </a:buClr>
              <a:buSzPts val="1400"/>
              <a:buFont typeface="Arial"/>
              <a:buAutoNum type="alphaLcPeriod"/>
            </a:pPr>
            <a:r>
              <a:rPr lang="en" sz="1400">
                <a:solidFill>
                  <a:srgbClr val="D9D9D9"/>
                </a:solidFill>
              </a:rPr>
              <a:t>Additional vs. Interwoven components</a:t>
            </a:r>
            <a:endParaRPr sz="1400">
              <a:solidFill>
                <a:srgbClr val="D9D9D9"/>
              </a:solidFill>
            </a:endParaRPr>
          </a:p>
          <a:p>
            <a:pPr marL="457200" lvl="0" indent="-317500" algn="l" rtl="0">
              <a:lnSpc>
                <a:spcPct val="115000"/>
              </a:lnSpc>
              <a:spcBef>
                <a:spcPts val="0"/>
              </a:spcBef>
              <a:spcAft>
                <a:spcPts val="0"/>
              </a:spcAft>
              <a:buClr>
                <a:srgbClr val="D9D9D9"/>
              </a:buClr>
              <a:buSzPts val="1400"/>
              <a:buFont typeface="Arial"/>
              <a:buAutoNum type="arabicPeriod"/>
            </a:pPr>
            <a:r>
              <a:rPr lang="en" sz="1400" b="1">
                <a:solidFill>
                  <a:srgbClr val="D9D9D9"/>
                </a:solidFill>
              </a:rPr>
              <a:t>Measure/Evaluate</a:t>
            </a:r>
            <a:r>
              <a:rPr lang="en" sz="1400">
                <a:solidFill>
                  <a:srgbClr val="D9D9D9"/>
                </a:solidFill>
              </a:rPr>
              <a:t> – Accountability, but not with high stakes consequences</a:t>
            </a:r>
            <a:endParaRPr sz="1400">
              <a:solidFill>
                <a:srgbClr val="D9D9D9"/>
              </a:solidFill>
            </a:endParaRPr>
          </a:p>
          <a:p>
            <a:pPr marL="914400" lvl="1" indent="-317500" algn="l" rtl="0">
              <a:lnSpc>
                <a:spcPct val="115000"/>
              </a:lnSpc>
              <a:spcBef>
                <a:spcPts val="0"/>
              </a:spcBef>
              <a:spcAft>
                <a:spcPts val="0"/>
              </a:spcAft>
              <a:buClr>
                <a:srgbClr val="D9D9D9"/>
              </a:buClr>
              <a:buSzPts val="1400"/>
              <a:buFont typeface="Arial"/>
              <a:buAutoNum type="alphaLcPeriod"/>
            </a:pPr>
            <a:r>
              <a:rPr lang="en" sz="1400">
                <a:solidFill>
                  <a:srgbClr val="D9D9D9"/>
                </a:solidFill>
              </a:rPr>
              <a:t>Surveys/Observations/Climate and Culture</a:t>
            </a:r>
            <a:endParaRPr sz="1400">
              <a:solidFill>
                <a:srgbClr val="D9D9D9"/>
              </a:solidFill>
            </a:endParaRPr>
          </a:p>
          <a:p>
            <a:pPr marL="914400" lvl="1" indent="-317500" algn="l" rtl="0">
              <a:lnSpc>
                <a:spcPct val="115000"/>
              </a:lnSpc>
              <a:spcBef>
                <a:spcPts val="0"/>
              </a:spcBef>
              <a:spcAft>
                <a:spcPts val="0"/>
              </a:spcAft>
              <a:buClr>
                <a:srgbClr val="D9D9D9"/>
              </a:buClr>
              <a:buSzPts val="1400"/>
              <a:buFont typeface="Arial"/>
              <a:buAutoNum type="alphaLcPeriod"/>
            </a:pPr>
            <a:r>
              <a:rPr lang="en" sz="1400">
                <a:solidFill>
                  <a:srgbClr val="D9D9D9"/>
                </a:solidFill>
              </a:rPr>
              <a:t>Student Outcomes</a:t>
            </a:r>
            <a:endParaRPr sz="1400">
              <a:solidFill>
                <a:srgbClr val="D9D9D9"/>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Google Shape;243;p31"/>
          <p:cNvSpPr txBox="1">
            <a:spLocks noGrp="1"/>
          </p:cNvSpPr>
          <p:nvPr>
            <p:ph type="sldNum" idx="12"/>
          </p:nvPr>
        </p:nvSpPr>
        <p:spPr>
          <a:xfrm>
            <a:off x="402325" y="4855475"/>
            <a:ext cx="340500" cy="179400"/>
          </a:xfrm>
          <a:prstGeom prst="rect">
            <a:avLst/>
          </a:prstGeom>
        </p:spPr>
        <p:txBody>
          <a:bodyPr spcFirstLastPara="1" wrap="square" lIns="0" tIns="0" rIns="0" bIns="0" anchor="t" anchorCtr="0">
            <a:noAutofit/>
          </a:bodyPr>
          <a:lstStyle/>
          <a:p>
            <a:pPr marL="0" lvl="0" indent="0" algn="l" rtl="0">
              <a:spcBef>
                <a:spcPts val="0"/>
              </a:spcBef>
              <a:spcAft>
                <a:spcPts val="0"/>
              </a:spcAft>
              <a:buClr>
                <a:srgbClr val="000000"/>
              </a:buClr>
              <a:buSzPts val="800"/>
              <a:buFont typeface="Arial"/>
              <a:buNone/>
            </a:pPr>
            <a:fld id="{00000000-1234-1234-1234-123412341234}" type="slidenum">
              <a:rPr lang="en"/>
              <a:t>19</a:t>
            </a:fld>
            <a:endParaRPr/>
          </a:p>
        </p:txBody>
      </p:sp>
      <p:sp>
        <p:nvSpPr>
          <p:cNvPr id="244" name="Google Shape;244;p31"/>
          <p:cNvSpPr txBox="1">
            <a:spLocks noGrp="1"/>
          </p:cNvSpPr>
          <p:nvPr>
            <p:ph type="title"/>
          </p:nvPr>
        </p:nvSpPr>
        <p:spPr>
          <a:xfrm>
            <a:off x="0" y="400050"/>
            <a:ext cx="9144000" cy="467400"/>
          </a:xfrm>
          <a:prstGeom prst="rect">
            <a:avLst/>
          </a:prstGeom>
        </p:spPr>
        <p:txBody>
          <a:bodyPr spcFirstLastPara="1" wrap="square" lIns="411475" tIns="0" rIns="411475" bIns="0" anchor="ctr" anchorCtr="0">
            <a:normAutofit/>
          </a:bodyPr>
          <a:lstStyle/>
          <a:p>
            <a:pPr marL="0" lvl="0" indent="0" algn="l" rtl="0">
              <a:lnSpc>
                <a:spcPct val="115000"/>
              </a:lnSpc>
              <a:spcBef>
                <a:spcPts val="0"/>
              </a:spcBef>
              <a:spcAft>
                <a:spcPts val="0"/>
              </a:spcAft>
              <a:buNone/>
            </a:pPr>
            <a:r>
              <a:rPr lang="en" sz="2400" dirty="0">
                <a:solidFill>
                  <a:srgbClr val="FFFFFF"/>
                </a:solidFill>
              </a:rPr>
              <a:t>An Implemented &amp; Continuous Model</a:t>
            </a:r>
            <a:endParaRPr dirty="0">
              <a:solidFill>
                <a:srgbClr val="FFFFFF"/>
              </a:solidFill>
            </a:endParaRPr>
          </a:p>
        </p:txBody>
      </p:sp>
      <p:sp>
        <p:nvSpPr>
          <p:cNvPr id="245" name="Google Shape;245;p31"/>
          <p:cNvSpPr txBox="1">
            <a:spLocks noGrp="1"/>
          </p:cNvSpPr>
          <p:nvPr>
            <p:ph type="body" idx="3"/>
          </p:nvPr>
        </p:nvSpPr>
        <p:spPr>
          <a:xfrm>
            <a:off x="402600" y="4207650"/>
            <a:ext cx="8338800" cy="535800"/>
          </a:xfrm>
          <a:prstGeom prst="rect">
            <a:avLst/>
          </a:prstGeom>
        </p:spPr>
        <p:txBody>
          <a:bodyPr spcFirstLastPara="1" wrap="square" lIns="0" tIns="0" rIns="0" bIns="0" anchor="t" anchorCtr="0">
            <a:spAutoFit/>
          </a:bodyPr>
          <a:lstStyle/>
          <a:p>
            <a:pPr marL="0" lvl="0" indent="0" algn="l" rtl="0">
              <a:lnSpc>
                <a:spcPct val="110000"/>
              </a:lnSpc>
              <a:spcBef>
                <a:spcPts val="900"/>
              </a:spcBef>
              <a:spcAft>
                <a:spcPts val="0"/>
              </a:spcAft>
              <a:buClr>
                <a:schemeClr val="dk1"/>
              </a:buClr>
              <a:buSzPts val="1100"/>
              <a:buFont typeface="Arial"/>
              <a:buNone/>
            </a:pPr>
            <a:r>
              <a:rPr lang="en" sz="1300" u="sng">
                <a:hlinkClick r:id="rId3"/>
              </a:rPr>
              <a:t>http://www.p12.nysed.gov/sss/documents/GreeceCSDGrades6-8ScienceSELActivitiesandTeachingPractices.pdf</a:t>
            </a:r>
            <a:endParaRPr sz="1300" u="sng"/>
          </a:p>
          <a:p>
            <a:pPr marL="0" lvl="0" indent="0" algn="l" rtl="0">
              <a:lnSpc>
                <a:spcPct val="110000"/>
              </a:lnSpc>
              <a:spcBef>
                <a:spcPts val="900"/>
              </a:spcBef>
              <a:spcAft>
                <a:spcPts val="0"/>
              </a:spcAft>
              <a:buNone/>
            </a:pPr>
            <a:r>
              <a:rPr lang="en" sz="1300" u="sng">
                <a:hlinkClick r:id="rId4"/>
              </a:rPr>
              <a:t>4 Major Challenges Moving Forward with SEL</a:t>
            </a:r>
            <a:endParaRPr sz="1200" i="1"/>
          </a:p>
        </p:txBody>
      </p:sp>
      <p:pic>
        <p:nvPicPr>
          <p:cNvPr id="246" name="Google Shape;246;p31" descr="Screenshot of Greece Central School District's EnVision 2022 Strategic Framework"/>
          <p:cNvPicPr preferRelativeResize="0"/>
          <p:nvPr/>
        </p:nvPicPr>
        <p:blipFill>
          <a:blip r:embed="rId5">
            <a:alphaModFix/>
          </a:blip>
          <a:stretch>
            <a:fillRect/>
          </a:stretch>
        </p:blipFill>
        <p:spPr>
          <a:xfrm>
            <a:off x="402600" y="1098813"/>
            <a:ext cx="2993125" cy="2725075"/>
          </a:xfrm>
          <a:prstGeom prst="rect">
            <a:avLst/>
          </a:prstGeom>
          <a:noFill/>
          <a:ln>
            <a:noFill/>
          </a:ln>
        </p:spPr>
      </p:pic>
      <p:pic>
        <p:nvPicPr>
          <p:cNvPr id="247" name="Google Shape;247;p31" descr="Greece Central School District logo"/>
          <p:cNvPicPr preferRelativeResize="0"/>
          <p:nvPr/>
        </p:nvPicPr>
        <p:blipFill>
          <a:blip r:embed="rId6">
            <a:alphaModFix/>
          </a:blip>
          <a:stretch>
            <a:fillRect/>
          </a:stretch>
        </p:blipFill>
        <p:spPr>
          <a:xfrm>
            <a:off x="4022087" y="1098825"/>
            <a:ext cx="3879126" cy="131757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pic>
        <p:nvPicPr>
          <p:cNvPr id="95" name="Google Shape;95;p14" descr="Students and teachers sit in a gym. Many of them are smiling and laughing"/>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4572001" y="2124750"/>
            <a:ext cx="4572000" cy="3018750"/>
          </a:xfrm>
          <a:prstGeom prst="rect">
            <a:avLst/>
          </a:prstGeom>
          <a:noFill/>
          <a:ln>
            <a:noFill/>
          </a:ln>
        </p:spPr>
      </p:pic>
      <p:sp>
        <p:nvSpPr>
          <p:cNvPr id="96" name="Google Shape;96;p14"/>
          <p:cNvSpPr txBox="1">
            <a:spLocks noGrp="1"/>
          </p:cNvSpPr>
          <p:nvPr>
            <p:ph type="ctrTitle"/>
          </p:nvPr>
        </p:nvSpPr>
        <p:spPr>
          <a:xfrm>
            <a:off x="437075" y="2287775"/>
            <a:ext cx="5437800" cy="16593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SzPts val="4100"/>
              <a:buNone/>
            </a:pPr>
            <a:r>
              <a:rPr lang="en" dirty="0"/>
              <a:t>TRLE SEL </a:t>
            </a:r>
            <a:br>
              <a:rPr lang="en" dirty="0"/>
            </a:br>
            <a:r>
              <a:rPr lang="en" dirty="0"/>
              <a:t>Session #2 Embedding SEL Schoolwide</a:t>
            </a:r>
            <a:endParaRPr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Google Shape;252;p32"/>
          <p:cNvSpPr txBox="1">
            <a:spLocks noGrp="1"/>
          </p:cNvSpPr>
          <p:nvPr>
            <p:ph type="sldNum" idx="12"/>
          </p:nvPr>
        </p:nvSpPr>
        <p:spPr>
          <a:xfrm>
            <a:off x="249925" y="4855475"/>
            <a:ext cx="340500" cy="179400"/>
          </a:xfrm>
          <a:prstGeom prst="rect">
            <a:avLst/>
          </a:prstGeom>
        </p:spPr>
        <p:txBody>
          <a:bodyPr spcFirstLastPara="1" wrap="square" lIns="0" tIns="0" rIns="0" bIns="0" anchor="t" anchorCtr="0">
            <a:noAutofit/>
          </a:bodyPr>
          <a:lstStyle/>
          <a:p>
            <a:pPr marL="0" lvl="0" indent="0" algn="l" rtl="0">
              <a:spcBef>
                <a:spcPts val="0"/>
              </a:spcBef>
              <a:spcAft>
                <a:spcPts val="0"/>
              </a:spcAft>
              <a:buClr>
                <a:srgbClr val="000000"/>
              </a:buClr>
              <a:buSzPts val="800"/>
              <a:buFont typeface="Arial"/>
              <a:buNone/>
            </a:pPr>
            <a:fld id="{00000000-1234-1234-1234-123412341234}" type="slidenum">
              <a:rPr lang="en"/>
              <a:t>20</a:t>
            </a:fld>
            <a:endParaRPr/>
          </a:p>
        </p:txBody>
      </p:sp>
      <p:pic>
        <p:nvPicPr>
          <p:cNvPr id="253" name="Google Shape;253;p32" descr="Screenshot of a page from Greece CEntral School's strategic plan titled Strong Curriculum, Instruction, and Assessment Practices"/>
          <p:cNvPicPr preferRelativeResize="0"/>
          <p:nvPr/>
        </p:nvPicPr>
        <p:blipFill>
          <a:blip r:embed="rId3">
            <a:alphaModFix/>
          </a:blip>
          <a:stretch>
            <a:fillRect/>
          </a:stretch>
        </p:blipFill>
        <p:spPr>
          <a:xfrm>
            <a:off x="323788" y="498855"/>
            <a:ext cx="3848224" cy="3168770"/>
          </a:xfrm>
          <a:prstGeom prst="rect">
            <a:avLst/>
          </a:prstGeom>
          <a:noFill/>
          <a:ln>
            <a:noFill/>
          </a:ln>
        </p:spPr>
      </p:pic>
      <p:pic>
        <p:nvPicPr>
          <p:cNvPr id="254" name="Google Shape;254;p32" descr="Grahpic titled Measuring Success. The first box reads, &quot;Students with 95% or better attendance. Now: 57%. 2022: 80%.&quot; The second box reads &quot;Before or After-School Extracurricular Participation. Increase of 10%.&quot; The third box reads &quot;Social Emotional Learning Data: 2022: 80% of students rate their learning environment a 4 or greater.&quot; "/>
          <p:cNvPicPr preferRelativeResize="0"/>
          <p:nvPr/>
        </p:nvPicPr>
        <p:blipFill>
          <a:blip r:embed="rId4">
            <a:alphaModFix/>
          </a:blip>
          <a:stretch>
            <a:fillRect/>
          </a:stretch>
        </p:blipFill>
        <p:spPr>
          <a:xfrm>
            <a:off x="595321" y="3795821"/>
            <a:ext cx="3597929" cy="1216850"/>
          </a:xfrm>
          <a:prstGeom prst="rect">
            <a:avLst/>
          </a:prstGeom>
          <a:noFill/>
          <a:ln>
            <a:noFill/>
          </a:ln>
        </p:spPr>
      </p:pic>
      <p:pic>
        <p:nvPicPr>
          <p:cNvPr id="255" name="Google Shape;255;p32" descr="Greece Central School District logo"/>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3261575" y="666850"/>
            <a:ext cx="1106950" cy="373000"/>
          </a:xfrm>
          <a:prstGeom prst="rect">
            <a:avLst/>
          </a:prstGeom>
          <a:noFill/>
          <a:ln>
            <a:noFill/>
          </a:ln>
        </p:spPr>
      </p:pic>
      <p:pic>
        <p:nvPicPr>
          <p:cNvPr id="256" name="Google Shape;256;p32" descr="Screenshot from Greece Central School District strategic plan titled A Safe and Healthy Environment"/>
          <p:cNvPicPr preferRelativeResize="0"/>
          <p:nvPr/>
        </p:nvPicPr>
        <p:blipFill>
          <a:blip r:embed="rId6">
            <a:alphaModFix/>
          </a:blip>
          <a:stretch>
            <a:fillRect/>
          </a:stretch>
        </p:blipFill>
        <p:spPr>
          <a:xfrm>
            <a:off x="4780050" y="544550"/>
            <a:ext cx="3848200" cy="3251264"/>
          </a:xfrm>
          <a:prstGeom prst="rect">
            <a:avLst/>
          </a:prstGeom>
          <a:noFill/>
          <a:ln>
            <a:noFill/>
          </a:ln>
        </p:spPr>
      </p:pic>
      <p:sp>
        <p:nvSpPr>
          <p:cNvPr id="257" name="Google Shape;257;p32" descr="A red box appears around a bullet point that reads &quot;support the development of critical knowledge and process skills in content and social emotional learning.&quot;"/>
          <p:cNvSpPr/>
          <p:nvPr/>
        </p:nvSpPr>
        <p:spPr>
          <a:xfrm>
            <a:off x="2320750" y="1374150"/>
            <a:ext cx="1807200" cy="235200"/>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32">
            <a:extLst>
              <a:ext uri="{C183D7F6-B498-43B3-948B-1728B52AA6E4}">
                <adec:decorative xmlns:adec="http://schemas.microsoft.com/office/drawing/2017/decorative" val="1"/>
              </a:ext>
            </a:extLst>
          </p:cNvPr>
          <p:cNvSpPr/>
          <p:nvPr/>
        </p:nvSpPr>
        <p:spPr>
          <a:xfrm>
            <a:off x="2320750" y="2585012"/>
            <a:ext cx="1807200" cy="464400"/>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32">
            <a:extLst>
              <a:ext uri="{C183D7F6-B498-43B3-948B-1728B52AA6E4}">
                <adec:decorative xmlns:adec="http://schemas.microsoft.com/office/drawing/2017/decorative" val="1"/>
              </a:ext>
            </a:extLst>
          </p:cNvPr>
          <p:cNvSpPr/>
          <p:nvPr/>
        </p:nvSpPr>
        <p:spPr>
          <a:xfrm>
            <a:off x="4897975" y="2571750"/>
            <a:ext cx="1807200" cy="884700"/>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32"/>
          <p:cNvSpPr txBox="1"/>
          <p:nvPr/>
        </p:nvSpPr>
        <p:spPr>
          <a:xfrm>
            <a:off x="4821775" y="4035925"/>
            <a:ext cx="4141500" cy="11436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Clr>
                <a:schemeClr val="dk1"/>
              </a:buClr>
              <a:buSzPts val="1100"/>
              <a:buFont typeface="Arial"/>
              <a:buNone/>
            </a:pPr>
            <a:r>
              <a:rPr lang="en" b="1" i="1">
                <a:solidFill>
                  <a:schemeClr val="dk1"/>
                </a:solidFill>
              </a:rPr>
              <a:t>The desired school environment and culture is built around SEL.</a:t>
            </a:r>
            <a:r>
              <a:rPr lang="en" i="1">
                <a:solidFill>
                  <a:schemeClr val="dk1"/>
                </a:solidFill>
              </a:rPr>
              <a:t> ~ </a:t>
            </a:r>
            <a:r>
              <a:rPr lang="en">
                <a:solidFill>
                  <a:schemeClr val="dk1"/>
                </a:solidFill>
              </a:rPr>
              <a:t>David Blahowicz, Greece Central School District</a:t>
            </a:r>
            <a:endParaRPr>
              <a:solidFill>
                <a:schemeClr val="dk1"/>
              </a:solidFill>
            </a:endParaRPr>
          </a:p>
          <a:p>
            <a:pPr marL="0" lvl="0" indent="0" algn="l" rtl="0">
              <a:spcBef>
                <a:spcPts val="0"/>
              </a:spcBef>
              <a:spcAft>
                <a:spcPts val="0"/>
              </a:spcAft>
              <a:buNone/>
            </a:pP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5" name="Google Shape;265;p33"/>
          <p:cNvSpPr txBox="1">
            <a:spLocks noGrp="1"/>
          </p:cNvSpPr>
          <p:nvPr>
            <p:ph type="sldNum" idx="12"/>
          </p:nvPr>
        </p:nvSpPr>
        <p:spPr>
          <a:xfrm>
            <a:off x="402325" y="4855475"/>
            <a:ext cx="340500" cy="179400"/>
          </a:xfrm>
          <a:prstGeom prst="rect">
            <a:avLst/>
          </a:prstGeom>
        </p:spPr>
        <p:txBody>
          <a:bodyPr spcFirstLastPara="1" wrap="square" lIns="0" tIns="0" rIns="0" bIns="0" anchor="t" anchorCtr="0">
            <a:noAutofit/>
          </a:bodyPr>
          <a:lstStyle/>
          <a:p>
            <a:pPr marL="0" lvl="0" indent="0" algn="l" rtl="0">
              <a:spcBef>
                <a:spcPts val="0"/>
              </a:spcBef>
              <a:spcAft>
                <a:spcPts val="0"/>
              </a:spcAft>
              <a:buNone/>
            </a:pPr>
            <a:fld id="{00000000-1234-1234-1234-123412341234}" type="slidenum">
              <a:rPr lang="en"/>
              <a:t>21</a:t>
            </a:fld>
            <a:endParaRPr/>
          </a:p>
        </p:txBody>
      </p:sp>
      <p:sp>
        <p:nvSpPr>
          <p:cNvPr id="266" name="Google Shape;266;p33"/>
          <p:cNvSpPr txBox="1">
            <a:spLocks noGrp="1"/>
          </p:cNvSpPr>
          <p:nvPr>
            <p:ph type="title"/>
          </p:nvPr>
        </p:nvSpPr>
        <p:spPr>
          <a:xfrm>
            <a:off x="0" y="400050"/>
            <a:ext cx="9144000" cy="402600"/>
          </a:xfrm>
          <a:prstGeom prst="rect">
            <a:avLst/>
          </a:prstGeom>
        </p:spPr>
        <p:txBody>
          <a:bodyPr spcFirstLastPara="1" wrap="square" lIns="411475" tIns="0" rIns="411475" bIns="0" anchor="ctr" anchorCtr="0">
            <a:normAutofit/>
          </a:bodyPr>
          <a:lstStyle/>
          <a:p>
            <a:pPr marL="0" lvl="0" indent="0" algn="l" rtl="0">
              <a:spcBef>
                <a:spcPts val="0"/>
              </a:spcBef>
              <a:spcAft>
                <a:spcPts val="0"/>
              </a:spcAft>
              <a:buNone/>
            </a:pPr>
            <a:r>
              <a:rPr lang="en" sz="1900" b="1" dirty="0">
                <a:solidFill>
                  <a:srgbClr val="FFFFFF"/>
                </a:solidFill>
              </a:rPr>
              <a:t>Prioritizing Remote Learning Environments &amp; Resources Related to SEL</a:t>
            </a:r>
            <a:endParaRPr sz="2500" dirty="0"/>
          </a:p>
        </p:txBody>
      </p:sp>
      <p:sp>
        <p:nvSpPr>
          <p:cNvPr id="267" name="Google Shape;267;p33"/>
          <p:cNvSpPr txBox="1">
            <a:spLocks noGrp="1"/>
          </p:cNvSpPr>
          <p:nvPr>
            <p:ph type="body" idx="2"/>
          </p:nvPr>
        </p:nvSpPr>
        <p:spPr>
          <a:xfrm>
            <a:off x="400050" y="1009025"/>
            <a:ext cx="4221000" cy="1408800"/>
          </a:xfrm>
          <a:prstGeom prst="rect">
            <a:avLst/>
          </a:prstGeom>
        </p:spPr>
        <p:txBody>
          <a:bodyPr spcFirstLastPara="1" wrap="square" lIns="0" tIns="0" rIns="0" bIns="0" anchor="t" anchorCtr="0">
            <a:normAutofit/>
          </a:bodyPr>
          <a:lstStyle/>
          <a:p>
            <a:pPr marL="274320" lvl="0" indent="-251459" algn="l" rtl="0">
              <a:lnSpc>
                <a:spcPct val="115000"/>
              </a:lnSpc>
              <a:spcBef>
                <a:spcPts val="0"/>
              </a:spcBef>
              <a:spcAft>
                <a:spcPts val="0"/>
              </a:spcAft>
              <a:buSzPts val="1800"/>
              <a:buChar char="▪"/>
            </a:pPr>
            <a:r>
              <a:rPr lang="en" sz="1800"/>
              <a:t>Mental Health of Staff and Students</a:t>
            </a:r>
            <a:endParaRPr sz="1800"/>
          </a:p>
          <a:p>
            <a:pPr marL="274320" lvl="0" indent="-251459" algn="l" rtl="0">
              <a:lnSpc>
                <a:spcPct val="115000"/>
              </a:lnSpc>
              <a:spcBef>
                <a:spcPts val="0"/>
              </a:spcBef>
              <a:spcAft>
                <a:spcPts val="0"/>
              </a:spcAft>
              <a:buSzPts val="1800"/>
              <a:buChar char="▪"/>
            </a:pPr>
            <a:r>
              <a:rPr lang="en" sz="1800"/>
              <a:t>Promoting Self-Care</a:t>
            </a:r>
            <a:endParaRPr sz="1800"/>
          </a:p>
          <a:p>
            <a:pPr marL="274320" lvl="0" indent="-251459" algn="l" rtl="0">
              <a:lnSpc>
                <a:spcPct val="115000"/>
              </a:lnSpc>
              <a:spcBef>
                <a:spcPts val="0"/>
              </a:spcBef>
              <a:spcAft>
                <a:spcPts val="0"/>
              </a:spcAft>
              <a:buSzPts val="1800"/>
              <a:buChar char="▪"/>
            </a:pPr>
            <a:r>
              <a:rPr lang="en" sz="1800"/>
              <a:t>Community Discussion</a:t>
            </a:r>
            <a:endParaRPr sz="1800"/>
          </a:p>
          <a:p>
            <a:pPr marL="274320" lvl="0" indent="-251459" algn="l" rtl="0">
              <a:lnSpc>
                <a:spcPct val="115000"/>
              </a:lnSpc>
              <a:spcBef>
                <a:spcPts val="0"/>
              </a:spcBef>
              <a:spcAft>
                <a:spcPts val="0"/>
              </a:spcAft>
              <a:buSzPts val="1800"/>
              <a:buChar char="▪"/>
            </a:pPr>
            <a:r>
              <a:rPr lang="en" sz="1800"/>
              <a:t>Check-Ins</a:t>
            </a:r>
            <a:endParaRPr sz="800" b="1"/>
          </a:p>
        </p:txBody>
      </p:sp>
      <p:pic>
        <p:nvPicPr>
          <p:cNvPr id="268" name="Google Shape;268;p33" descr="A student sits at a table with a notebook and laptop computer"/>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454150" y="2361200"/>
            <a:ext cx="3675125" cy="2382250"/>
          </a:xfrm>
          <a:prstGeom prst="rect">
            <a:avLst/>
          </a:prstGeom>
          <a:noFill/>
          <a:ln>
            <a:noFill/>
          </a:ln>
        </p:spPr>
      </p:pic>
      <p:sp>
        <p:nvSpPr>
          <p:cNvPr id="269" name="Google Shape;269;p33"/>
          <p:cNvSpPr txBox="1">
            <a:spLocks noGrp="1"/>
          </p:cNvSpPr>
          <p:nvPr>
            <p:ph type="body" idx="2"/>
          </p:nvPr>
        </p:nvSpPr>
        <p:spPr>
          <a:xfrm>
            <a:off x="4633200" y="1009025"/>
            <a:ext cx="4320300" cy="2746800"/>
          </a:xfrm>
          <a:prstGeom prst="rect">
            <a:avLst/>
          </a:prstGeom>
        </p:spPr>
        <p:txBody>
          <a:bodyPr spcFirstLastPara="1" wrap="square" lIns="0" tIns="0" rIns="0" bIns="0" anchor="t" anchorCtr="0">
            <a:normAutofit/>
          </a:bodyPr>
          <a:lstStyle/>
          <a:p>
            <a:pPr marL="457200" lvl="0" indent="-330200" algn="l" rtl="0">
              <a:lnSpc>
                <a:spcPct val="105000"/>
              </a:lnSpc>
              <a:spcBef>
                <a:spcPts val="0"/>
              </a:spcBef>
              <a:spcAft>
                <a:spcPts val="0"/>
              </a:spcAft>
              <a:buSzPts val="1600"/>
              <a:buChar char="▪"/>
            </a:pPr>
            <a:r>
              <a:rPr lang="en" sz="1600" b="1"/>
              <a:t>School Reopening</a:t>
            </a:r>
            <a:r>
              <a:rPr lang="en" sz="1600"/>
              <a:t> </a:t>
            </a:r>
            <a:r>
              <a:rPr lang="en" sz="1600" b="1"/>
              <a:t>Plan - </a:t>
            </a:r>
            <a:r>
              <a:rPr lang="en" sz="1600" b="1" u="sng">
                <a:solidFill>
                  <a:schemeClr val="hlink"/>
                </a:solidFill>
                <a:hlinkClick r:id="rId4"/>
              </a:rPr>
              <a:t>Assurances</a:t>
            </a:r>
            <a:endParaRPr sz="1600" b="1" u="sng">
              <a:solidFill>
                <a:schemeClr val="hlink"/>
              </a:solidFill>
            </a:endParaRPr>
          </a:p>
          <a:p>
            <a:pPr marL="457200" lvl="0" indent="-330200" algn="l" rtl="0">
              <a:lnSpc>
                <a:spcPct val="105000"/>
              </a:lnSpc>
              <a:spcBef>
                <a:spcPts val="0"/>
              </a:spcBef>
              <a:spcAft>
                <a:spcPts val="0"/>
              </a:spcAft>
              <a:buSzPts val="1600"/>
              <a:buChar char="▪"/>
            </a:pPr>
            <a:r>
              <a:rPr lang="en" sz="1600" b="1"/>
              <a:t>Relationship Mapping - </a:t>
            </a:r>
            <a:r>
              <a:rPr lang="en" sz="1600" b="1" u="sng">
                <a:solidFill>
                  <a:schemeClr val="hlink"/>
                </a:solidFill>
                <a:hlinkClick r:id="rId5"/>
              </a:rPr>
              <a:t>In-Person</a:t>
            </a:r>
            <a:r>
              <a:rPr lang="en" sz="1600" b="1"/>
              <a:t>, </a:t>
            </a:r>
            <a:r>
              <a:rPr lang="en" sz="1600" b="1" u="sng">
                <a:solidFill>
                  <a:schemeClr val="hlink"/>
                </a:solidFill>
                <a:hlinkClick r:id="rId6"/>
              </a:rPr>
              <a:t>Virtual</a:t>
            </a:r>
            <a:endParaRPr sz="1600" b="1" u="sng">
              <a:solidFill>
                <a:schemeClr val="hlink"/>
              </a:solidFill>
            </a:endParaRPr>
          </a:p>
          <a:p>
            <a:pPr marL="457200" lvl="0" indent="-330200" algn="l" rtl="0">
              <a:lnSpc>
                <a:spcPct val="105000"/>
              </a:lnSpc>
              <a:spcBef>
                <a:spcPts val="0"/>
              </a:spcBef>
              <a:spcAft>
                <a:spcPts val="0"/>
              </a:spcAft>
              <a:buSzPts val="1600"/>
              <a:buChar char="▪"/>
            </a:pPr>
            <a:r>
              <a:rPr lang="en" sz="1600" b="1"/>
              <a:t>3 Signature Practices - </a:t>
            </a:r>
            <a:r>
              <a:rPr lang="en" sz="1600" b="1" u="sng">
                <a:solidFill>
                  <a:schemeClr val="hlink"/>
                </a:solidFill>
                <a:hlinkClick r:id="rId7"/>
              </a:rPr>
              <a:t>Adult</a:t>
            </a:r>
            <a:r>
              <a:rPr lang="en" sz="1600" b="1"/>
              <a:t>, </a:t>
            </a:r>
            <a:r>
              <a:rPr lang="en" sz="1600" b="1" u="sng">
                <a:solidFill>
                  <a:schemeClr val="hlink"/>
                </a:solidFill>
                <a:hlinkClick r:id="rId8"/>
              </a:rPr>
              <a:t>Challenging Times</a:t>
            </a:r>
            <a:r>
              <a:rPr lang="en" sz="1600" b="1"/>
              <a:t>,  </a:t>
            </a:r>
            <a:r>
              <a:rPr lang="en" sz="1600" b="1" u="sng">
                <a:solidFill>
                  <a:schemeClr val="hlink"/>
                </a:solidFill>
                <a:hlinkClick r:id="rId9"/>
              </a:rPr>
              <a:t>Classroom</a:t>
            </a:r>
            <a:r>
              <a:rPr lang="en" sz="1600" b="1"/>
              <a:t>,  </a:t>
            </a:r>
            <a:r>
              <a:rPr lang="en" sz="1600" b="1" u="sng">
                <a:solidFill>
                  <a:schemeClr val="hlink"/>
                </a:solidFill>
                <a:hlinkClick r:id="rId10"/>
              </a:rPr>
              <a:t>Playbook</a:t>
            </a:r>
            <a:endParaRPr sz="1600" b="1" u="sng">
              <a:solidFill>
                <a:schemeClr val="hlink"/>
              </a:solidFill>
            </a:endParaRPr>
          </a:p>
          <a:p>
            <a:pPr marL="457200" lvl="0" indent="-330200" algn="l" rtl="0">
              <a:lnSpc>
                <a:spcPct val="105000"/>
              </a:lnSpc>
              <a:spcBef>
                <a:spcPts val="0"/>
              </a:spcBef>
              <a:spcAft>
                <a:spcPts val="0"/>
              </a:spcAft>
              <a:buSzPts val="1600"/>
              <a:buChar char="▪"/>
            </a:pPr>
            <a:r>
              <a:rPr lang="en" sz="1600" b="1"/>
              <a:t>Surveys - </a:t>
            </a:r>
            <a:r>
              <a:rPr lang="en" sz="1600" b="1" u="sng">
                <a:solidFill>
                  <a:schemeClr val="hlink"/>
                </a:solidFill>
                <a:hlinkClick r:id="rId11"/>
              </a:rPr>
              <a:t>Panorama</a:t>
            </a:r>
            <a:r>
              <a:rPr lang="en" sz="1600" b="1"/>
              <a:t> (3-5), </a:t>
            </a:r>
            <a:br>
              <a:rPr lang="en" sz="1600" b="1"/>
            </a:br>
            <a:r>
              <a:rPr lang="en" sz="1600" b="1" u="sng">
                <a:solidFill>
                  <a:schemeClr val="hlink"/>
                </a:solidFill>
                <a:hlinkClick r:id="rId12"/>
              </a:rPr>
              <a:t>Student Reflection</a:t>
            </a:r>
            <a:r>
              <a:rPr lang="en" sz="1600" b="1"/>
              <a:t> (6-12), </a:t>
            </a:r>
            <a:br>
              <a:rPr lang="en" sz="1600" b="1"/>
            </a:br>
            <a:r>
              <a:rPr lang="en" sz="1600" b="1" u="sng">
                <a:solidFill>
                  <a:schemeClr val="hlink"/>
                </a:solidFill>
                <a:hlinkClick r:id="rId13"/>
              </a:rPr>
              <a:t>Primary Project</a:t>
            </a:r>
            <a:r>
              <a:rPr lang="en" sz="1600" b="1"/>
              <a:t>, </a:t>
            </a:r>
            <a:r>
              <a:rPr lang="en" sz="1600" b="1" u="sng">
                <a:solidFill>
                  <a:schemeClr val="hlink"/>
                </a:solidFill>
                <a:hlinkClick r:id="rId14"/>
              </a:rPr>
              <a:t>Questionnaire</a:t>
            </a:r>
            <a:r>
              <a:rPr lang="en" sz="1600" b="1"/>
              <a:t>,</a:t>
            </a:r>
            <a:endParaRPr sz="1600" b="1"/>
          </a:p>
          <a:p>
            <a:pPr marL="457200" lvl="0" indent="-330200" algn="l" rtl="0">
              <a:lnSpc>
                <a:spcPct val="105000"/>
              </a:lnSpc>
              <a:spcBef>
                <a:spcPts val="0"/>
              </a:spcBef>
              <a:spcAft>
                <a:spcPts val="0"/>
              </a:spcAft>
              <a:buSzPts val="1600"/>
              <a:buChar char="▪"/>
            </a:pPr>
            <a:r>
              <a:rPr lang="en" sz="1600" b="1"/>
              <a:t>Community Circles - </a:t>
            </a:r>
            <a:r>
              <a:rPr lang="en" sz="1600" b="1" u="sng">
                <a:solidFill>
                  <a:schemeClr val="hlink"/>
                </a:solidFill>
                <a:hlinkClick r:id="rId15"/>
              </a:rPr>
              <a:t>Leadership</a:t>
            </a:r>
            <a:r>
              <a:rPr lang="en" sz="1600" b="1"/>
              <a:t>, </a:t>
            </a:r>
            <a:r>
              <a:rPr lang="en" sz="1600" b="1" u="sng">
                <a:solidFill>
                  <a:schemeClr val="hlink"/>
                </a:solidFill>
                <a:hlinkClick r:id="rId16"/>
              </a:rPr>
              <a:t>Staff</a:t>
            </a:r>
            <a:endParaRPr sz="1600"/>
          </a:p>
        </p:txBody>
      </p:sp>
      <p:pic>
        <p:nvPicPr>
          <p:cNvPr id="270" name="Google Shape;270;p33" descr="Greece Central School District logo"/>
          <p:cNvPicPr preferRelativeResize="0"/>
          <p:nvPr/>
        </p:nvPicPr>
        <p:blipFill>
          <a:blip r:embed="rId17">
            <a:alphaModFix/>
          </a:blip>
          <a:stretch>
            <a:fillRect/>
          </a:stretch>
        </p:blipFill>
        <p:spPr>
          <a:xfrm>
            <a:off x="4667250" y="4095097"/>
            <a:ext cx="2229450" cy="76037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p34"/>
          <p:cNvSpPr txBox="1">
            <a:spLocks noGrp="1"/>
          </p:cNvSpPr>
          <p:nvPr>
            <p:ph type="sldNum" idx="12"/>
          </p:nvPr>
        </p:nvSpPr>
        <p:spPr>
          <a:xfrm>
            <a:off x="402325" y="4855475"/>
            <a:ext cx="340500" cy="179400"/>
          </a:xfrm>
          <a:prstGeom prst="rect">
            <a:avLst/>
          </a:prstGeom>
        </p:spPr>
        <p:txBody>
          <a:bodyPr spcFirstLastPara="1" wrap="square" lIns="0" tIns="0" rIns="0" bIns="0" anchor="t" anchorCtr="0">
            <a:noAutofit/>
          </a:bodyPr>
          <a:lstStyle/>
          <a:p>
            <a:pPr marL="0" lvl="0" indent="0" algn="l" rtl="0">
              <a:spcBef>
                <a:spcPts val="0"/>
              </a:spcBef>
              <a:spcAft>
                <a:spcPts val="0"/>
              </a:spcAft>
              <a:buNone/>
            </a:pPr>
            <a:fld id="{00000000-1234-1234-1234-123412341234}" type="slidenum">
              <a:rPr lang="en"/>
              <a:t>22</a:t>
            </a:fld>
            <a:endParaRPr/>
          </a:p>
        </p:txBody>
      </p:sp>
      <p:sp>
        <p:nvSpPr>
          <p:cNvPr id="276" name="Google Shape;276;p34"/>
          <p:cNvSpPr txBox="1">
            <a:spLocks noGrp="1"/>
          </p:cNvSpPr>
          <p:nvPr>
            <p:ph type="title"/>
          </p:nvPr>
        </p:nvSpPr>
        <p:spPr>
          <a:xfrm>
            <a:off x="0" y="400050"/>
            <a:ext cx="9144000" cy="402600"/>
          </a:xfrm>
          <a:prstGeom prst="rect">
            <a:avLst/>
          </a:prstGeom>
        </p:spPr>
        <p:txBody>
          <a:bodyPr spcFirstLastPara="1" wrap="square" lIns="411475" tIns="0" rIns="411475" bIns="0" anchor="ctr" anchorCtr="0">
            <a:normAutofit/>
          </a:bodyPr>
          <a:lstStyle/>
          <a:p>
            <a:pPr marL="0" lvl="0" indent="0" algn="l" rtl="0">
              <a:spcBef>
                <a:spcPts val="0"/>
              </a:spcBef>
              <a:spcAft>
                <a:spcPts val="0"/>
              </a:spcAft>
              <a:buSzPts val="990"/>
              <a:buNone/>
            </a:pPr>
            <a:r>
              <a:rPr lang="en" sz="1650" b="1" dirty="0">
                <a:solidFill>
                  <a:srgbClr val="FFFFFF"/>
                </a:solidFill>
              </a:rPr>
              <a:t>Greece CSD Response to 4 Challenges Related to SEL School-wide Implementation</a:t>
            </a:r>
            <a:endParaRPr sz="1650" dirty="0"/>
          </a:p>
        </p:txBody>
      </p:sp>
      <p:sp>
        <p:nvSpPr>
          <p:cNvPr id="277" name="Google Shape;277;p34"/>
          <p:cNvSpPr txBox="1">
            <a:spLocks noGrp="1"/>
          </p:cNvSpPr>
          <p:nvPr>
            <p:ph type="body" idx="2"/>
          </p:nvPr>
        </p:nvSpPr>
        <p:spPr>
          <a:xfrm>
            <a:off x="371575" y="1657500"/>
            <a:ext cx="1715100" cy="2361513"/>
          </a:xfrm>
          <a:prstGeom prst="rect">
            <a:avLst/>
          </a:prstGeom>
          <a:ln w="9525" cap="flat" cmpd="sng">
            <a:solidFill>
              <a:schemeClr val="lt2"/>
            </a:solidFill>
            <a:prstDash val="solid"/>
            <a:round/>
            <a:headEnd type="none" w="sm" len="sm"/>
            <a:tailEnd type="none" w="sm" len="sm"/>
          </a:ln>
        </p:spPr>
        <p:txBody>
          <a:bodyPr spcFirstLastPara="1" wrap="square" lIns="0" tIns="0" rIns="0" bIns="0" anchor="t" anchorCtr="0">
            <a:normAutofit/>
          </a:bodyPr>
          <a:lstStyle/>
          <a:p>
            <a:pPr marL="182880" lvl="0" indent="-153670" algn="l" rtl="0">
              <a:lnSpc>
                <a:spcPct val="95000"/>
              </a:lnSpc>
              <a:spcAft>
                <a:spcPts val="0"/>
              </a:spcAft>
              <a:buSzPts val="1700"/>
              <a:buChar char="▪"/>
            </a:pPr>
            <a:r>
              <a:rPr lang="en" sz="1000" b="1" dirty="0"/>
              <a:t>Strategic Plan/School SIP</a:t>
            </a:r>
            <a:endParaRPr sz="1000" b="1" dirty="0"/>
          </a:p>
          <a:p>
            <a:pPr marL="182880" lvl="0" indent="-153670" algn="l" rtl="0">
              <a:lnSpc>
                <a:spcPct val="95000"/>
              </a:lnSpc>
              <a:spcAft>
                <a:spcPts val="0"/>
              </a:spcAft>
              <a:buSzPts val="1700"/>
              <a:buChar char="▪"/>
            </a:pPr>
            <a:r>
              <a:rPr lang="en" sz="1000" b="1" dirty="0"/>
              <a:t>Montly Parent Roundtables</a:t>
            </a:r>
            <a:endParaRPr sz="1000" b="1" dirty="0"/>
          </a:p>
          <a:p>
            <a:pPr marL="182880" lvl="0" indent="-153670" algn="l" rtl="0">
              <a:lnSpc>
                <a:spcPct val="95000"/>
              </a:lnSpc>
              <a:spcAft>
                <a:spcPts val="0"/>
              </a:spcAft>
              <a:buSzPts val="1700"/>
              <a:buChar char="▪"/>
            </a:pPr>
            <a:r>
              <a:rPr lang="en" sz="1000" b="1" dirty="0"/>
              <a:t>Elementary SEL Report Card</a:t>
            </a:r>
            <a:endParaRPr sz="1000" b="1" dirty="0"/>
          </a:p>
          <a:p>
            <a:pPr marL="182880" lvl="0" indent="-153670" algn="l" rtl="0">
              <a:lnSpc>
                <a:spcPct val="95000"/>
              </a:lnSpc>
              <a:spcAft>
                <a:spcPts val="0"/>
              </a:spcAft>
              <a:buSzPts val="1700"/>
              <a:buChar char="▪"/>
            </a:pPr>
            <a:r>
              <a:rPr lang="en" sz="1000" b="1" dirty="0"/>
              <a:t>All staff, leaders, BOE grounding/training in CASEL</a:t>
            </a:r>
            <a:endParaRPr sz="1000" b="1" dirty="0"/>
          </a:p>
          <a:p>
            <a:pPr marL="182880" lvl="0" indent="-153670" algn="l" rtl="0">
              <a:lnSpc>
                <a:spcPct val="95000"/>
              </a:lnSpc>
              <a:spcAft>
                <a:spcPts val="0"/>
              </a:spcAft>
              <a:buSzPts val="1700"/>
              <a:buChar char="▪"/>
            </a:pPr>
            <a:r>
              <a:rPr lang="en" sz="1000" b="1" dirty="0"/>
              <a:t>Summer Leadership Academy</a:t>
            </a:r>
            <a:endParaRPr sz="1700" dirty="0"/>
          </a:p>
        </p:txBody>
      </p:sp>
      <p:sp>
        <p:nvSpPr>
          <p:cNvPr id="278" name="Google Shape;278;p34"/>
          <p:cNvSpPr txBox="1"/>
          <p:nvPr/>
        </p:nvSpPr>
        <p:spPr>
          <a:xfrm>
            <a:off x="371575" y="1250900"/>
            <a:ext cx="1715100" cy="400200"/>
          </a:xfrm>
          <a:prstGeom prst="rect">
            <a:avLst/>
          </a:pr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rgbClr val="FFFFFF"/>
                </a:solidFill>
              </a:rPr>
              <a:t>Prioritize</a:t>
            </a:r>
            <a:endParaRPr>
              <a:solidFill>
                <a:srgbClr val="FFFFFF"/>
              </a:solidFill>
            </a:endParaRPr>
          </a:p>
        </p:txBody>
      </p:sp>
      <p:sp>
        <p:nvSpPr>
          <p:cNvPr id="279" name="Google Shape;279;p34"/>
          <p:cNvSpPr txBox="1"/>
          <p:nvPr/>
        </p:nvSpPr>
        <p:spPr>
          <a:xfrm>
            <a:off x="2615025" y="1250900"/>
            <a:ext cx="1715100" cy="400200"/>
          </a:xfrm>
          <a:prstGeom prst="rect">
            <a:avLst/>
          </a:prstGeom>
          <a:solidFill>
            <a:srgbClr val="B6D7A8"/>
          </a:solidFill>
          <a:ln w="9525" cap="flat" cmpd="sng">
            <a:solidFill>
              <a:srgbClr val="B6D7A8"/>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rgbClr val="FFFFFF"/>
                </a:solidFill>
              </a:rPr>
              <a:t>Operationalize</a:t>
            </a:r>
            <a:endParaRPr>
              <a:solidFill>
                <a:srgbClr val="FFFFFF"/>
              </a:solidFill>
            </a:endParaRPr>
          </a:p>
        </p:txBody>
      </p:sp>
      <p:sp>
        <p:nvSpPr>
          <p:cNvPr id="280" name="Google Shape;280;p34"/>
          <p:cNvSpPr txBox="1"/>
          <p:nvPr/>
        </p:nvSpPr>
        <p:spPr>
          <a:xfrm>
            <a:off x="4858475" y="1257300"/>
            <a:ext cx="1715100" cy="400200"/>
          </a:xfrm>
          <a:prstGeom prst="rect">
            <a:avLst/>
          </a:prstGeom>
          <a:solidFill>
            <a:srgbClr val="B6D7A8"/>
          </a:solidFill>
          <a:ln w="9525" cap="flat" cmpd="sng">
            <a:solidFill>
              <a:srgbClr val="B6D7A8"/>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rgbClr val="FFFFFF"/>
                </a:solidFill>
              </a:rPr>
              <a:t>Integrate</a:t>
            </a:r>
            <a:endParaRPr>
              <a:solidFill>
                <a:srgbClr val="FFFFFF"/>
              </a:solidFill>
            </a:endParaRPr>
          </a:p>
        </p:txBody>
      </p:sp>
      <p:sp>
        <p:nvSpPr>
          <p:cNvPr id="281" name="Google Shape;281;p34"/>
          <p:cNvSpPr txBox="1"/>
          <p:nvPr/>
        </p:nvSpPr>
        <p:spPr>
          <a:xfrm>
            <a:off x="7048500" y="1250900"/>
            <a:ext cx="1715100" cy="400200"/>
          </a:xfrm>
          <a:prstGeom prst="rect">
            <a:avLst/>
          </a:prstGeom>
          <a:solidFill>
            <a:srgbClr val="B6D7A8"/>
          </a:solidFill>
          <a:ln w="9525" cap="flat" cmpd="sng">
            <a:solidFill>
              <a:srgbClr val="B6D7A8"/>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rgbClr val="FFFFFF"/>
                </a:solidFill>
              </a:rPr>
              <a:t>Monitor &amp; Evaluate</a:t>
            </a:r>
            <a:endParaRPr>
              <a:solidFill>
                <a:srgbClr val="FFFFFF"/>
              </a:solidFill>
            </a:endParaRPr>
          </a:p>
        </p:txBody>
      </p:sp>
      <p:sp>
        <p:nvSpPr>
          <p:cNvPr id="282" name="Google Shape;282;p34">
            <a:extLst>
              <a:ext uri="{C183D7F6-B498-43B3-948B-1728B52AA6E4}">
                <adec:decorative xmlns:adec="http://schemas.microsoft.com/office/drawing/2017/decorative" val="1"/>
              </a:ext>
            </a:extLst>
          </p:cNvPr>
          <p:cNvSpPr/>
          <p:nvPr/>
        </p:nvSpPr>
        <p:spPr>
          <a:xfrm>
            <a:off x="2617925" y="1660050"/>
            <a:ext cx="1715100" cy="2358900"/>
          </a:xfrm>
          <a:prstGeom prst="rect">
            <a:avLst/>
          </a:prstGeom>
          <a:noFill/>
          <a:ln w="9525" cap="flat" cmpd="sng">
            <a:solidFill>
              <a:srgbClr val="B6D7A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34">
            <a:extLst>
              <a:ext uri="{C183D7F6-B498-43B3-948B-1728B52AA6E4}">
                <adec:decorative xmlns:adec="http://schemas.microsoft.com/office/drawing/2017/decorative" val="1"/>
              </a:ext>
            </a:extLst>
          </p:cNvPr>
          <p:cNvSpPr/>
          <p:nvPr/>
        </p:nvSpPr>
        <p:spPr>
          <a:xfrm>
            <a:off x="4864275" y="1660050"/>
            <a:ext cx="1715100" cy="2358900"/>
          </a:xfrm>
          <a:prstGeom prst="rect">
            <a:avLst/>
          </a:prstGeom>
          <a:noFill/>
          <a:ln w="9525" cap="flat" cmpd="sng">
            <a:solidFill>
              <a:srgbClr val="B6D7A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34">
            <a:extLst>
              <a:ext uri="{C183D7F6-B498-43B3-948B-1728B52AA6E4}">
                <adec:decorative xmlns:adec="http://schemas.microsoft.com/office/drawing/2017/decorative" val="1"/>
              </a:ext>
            </a:extLst>
          </p:cNvPr>
          <p:cNvSpPr/>
          <p:nvPr/>
        </p:nvSpPr>
        <p:spPr>
          <a:xfrm>
            <a:off x="7048500" y="1660050"/>
            <a:ext cx="1715100" cy="2358900"/>
          </a:xfrm>
          <a:prstGeom prst="rect">
            <a:avLst/>
          </a:prstGeom>
          <a:noFill/>
          <a:ln w="9525" cap="flat" cmpd="sng">
            <a:solidFill>
              <a:srgbClr val="B6D7A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34">
            <a:extLst>
              <a:ext uri="{C183D7F6-B498-43B3-948B-1728B52AA6E4}">
                <adec:decorative xmlns:adec="http://schemas.microsoft.com/office/drawing/2017/decorative" val="1"/>
              </a:ext>
            </a:extLst>
          </p:cNvPr>
          <p:cNvSpPr/>
          <p:nvPr/>
        </p:nvSpPr>
        <p:spPr>
          <a:xfrm>
            <a:off x="2167650" y="1379475"/>
            <a:ext cx="230700" cy="179400"/>
          </a:xfrm>
          <a:prstGeom prst="homePlat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34">
            <a:extLst>
              <a:ext uri="{C183D7F6-B498-43B3-948B-1728B52AA6E4}">
                <adec:decorative xmlns:adec="http://schemas.microsoft.com/office/drawing/2017/decorative" val="1"/>
              </a:ext>
            </a:extLst>
          </p:cNvPr>
          <p:cNvSpPr/>
          <p:nvPr/>
        </p:nvSpPr>
        <p:spPr>
          <a:xfrm>
            <a:off x="4400550" y="1379475"/>
            <a:ext cx="230700" cy="179400"/>
          </a:xfrm>
          <a:prstGeom prst="homePlate">
            <a:avLst>
              <a:gd name="adj" fmla="val 50000"/>
            </a:avLst>
          </a:prstGeom>
          <a:solidFill>
            <a:srgbClr val="B6D7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34">
            <a:extLst>
              <a:ext uri="{C183D7F6-B498-43B3-948B-1728B52AA6E4}">
                <adec:decorative xmlns:adec="http://schemas.microsoft.com/office/drawing/2017/decorative" val="1"/>
              </a:ext>
            </a:extLst>
          </p:cNvPr>
          <p:cNvSpPr/>
          <p:nvPr/>
        </p:nvSpPr>
        <p:spPr>
          <a:xfrm>
            <a:off x="6660725" y="1361300"/>
            <a:ext cx="230700" cy="179400"/>
          </a:xfrm>
          <a:prstGeom prst="homePlate">
            <a:avLst>
              <a:gd name="adj" fmla="val 50000"/>
            </a:avLst>
          </a:prstGeom>
          <a:solidFill>
            <a:srgbClr val="B6D7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Google Shape;292;p35">
            <a:extLst>
              <a:ext uri="{C183D7F6-B498-43B3-948B-1728B52AA6E4}">
                <adec:decorative xmlns:adec="http://schemas.microsoft.com/office/drawing/2017/decorative" val="1"/>
              </a:ext>
            </a:extLst>
          </p:cNvPr>
          <p:cNvSpPr/>
          <p:nvPr/>
        </p:nvSpPr>
        <p:spPr>
          <a:xfrm>
            <a:off x="10375" y="819450"/>
            <a:ext cx="9144000" cy="43242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35"/>
          <p:cNvSpPr txBox="1">
            <a:spLocks noGrp="1"/>
          </p:cNvSpPr>
          <p:nvPr>
            <p:ph type="sldNum" idx="12"/>
          </p:nvPr>
        </p:nvSpPr>
        <p:spPr>
          <a:xfrm>
            <a:off x="402325" y="4855475"/>
            <a:ext cx="340500" cy="179400"/>
          </a:xfrm>
          <a:prstGeom prst="rect">
            <a:avLst/>
          </a:prstGeom>
        </p:spPr>
        <p:txBody>
          <a:bodyPr spcFirstLastPara="1" wrap="square" lIns="0" tIns="0" rIns="0" bIns="0" anchor="t" anchorCtr="0">
            <a:noAutofit/>
          </a:bodyPr>
          <a:lstStyle/>
          <a:p>
            <a:pPr marL="0" lvl="0" indent="0" algn="l" rtl="0">
              <a:spcBef>
                <a:spcPts val="0"/>
              </a:spcBef>
              <a:spcAft>
                <a:spcPts val="0"/>
              </a:spcAft>
              <a:buNone/>
            </a:pPr>
            <a:fld id="{00000000-1234-1234-1234-123412341234}" type="slidenum">
              <a:rPr lang="en"/>
              <a:t>23</a:t>
            </a:fld>
            <a:endParaRPr/>
          </a:p>
        </p:txBody>
      </p:sp>
      <p:sp>
        <p:nvSpPr>
          <p:cNvPr id="294" name="Google Shape;294;p35"/>
          <p:cNvSpPr txBox="1">
            <a:spLocks noGrp="1"/>
          </p:cNvSpPr>
          <p:nvPr>
            <p:ph type="title"/>
          </p:nvPr>
        </p:nvSpPr>
        <p:spPr>
          <a:xfrm>
            <a:off x="0" y="400050"/>
            <a:ext cx="9144000" cy="402600"/>
          </a:xfrm>
          <a:prstGeom prst="rect">
            <a:avLst/>
          </a:prstGeom>
        </p:spPr>
        <p:txBody>
          <a:bodyPr spcFirstLastPara="1" wrap="square" lIns="411475" tIns="0" rIns="411475" bIns="0" anchor="ctr" anchorCtr="0">
            <a:normAutofit/>
          </a:bodyPr>
          <a:lstStyle/>
          <a:p>
            <a:pPr marL="0" lvl="0" indent="0" algn="l" rtl="0">
              <a:spcBef>
                <a:spcPts val="0"/>
              </a:spcBef>
              <a:spcAft>
                <a:spcPts val="0"/>
              </a:spcAft>
              <a:buSzPts val="990"/>
              <a:buNone/>
            </a:pPr>
            <a:r>
              <a:rPr lang="en" sz="1650" b="1" dirty="0">
                <a:solidFill>
                  <a:srgbClr val="FFFFFF"/>
                </a:solidFill>
              </a:rPr>
              <a:t>Prioritizing School-Wide SEL Implementation</a:t>
            </a:r>
            <a:endParaRPr sz="1650" dirty="0"/>
          </a:p>
        </p:txBody>
      </p:sp>
      <p:sp>
        <p:nvSpPr>
          <p:cNvPr id="295" name="Google Shape;295;p35"/>
          <p:cNvSpPr txBox="1"/>
          <p:nvPr/>
        </p:nvSpPr>
        <p:spPr>
          <a:xfrm>
            <a:off x="409967" y="1257300"/>
            <a:ext cx="8344800" cy="507900"/>
          </a:xfrm>
          <a:prstGeom prst="rect">
            <a:avLst/>
          </a:prstGeom>
          <a:solidFill>
            <a:schemeClr val="dk2"/>
          </a:solidFill>
          <a:ln w="9525" cap="flat" cmpd="sng">
            <a:solidFill>
              <a:srgbClr val="FFFFFF"/>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sz="2100">
                <a:solidFill>
                  <a:srgbClr val="FFFFFF"/>
                </a:solidFill>
              </a:rPr>
              <a:t>How can I help make SEL a priority in our district?</a:t>
            </a:r>
            <a:endParaRPr sz="2100">
              <a:solidFill>
                <a:srgbClr val="FFFFFF"/>
              </a:solidFill>
            </a:endParaRPr>
          </a:p>
        </p:txBody>
      </p:sp>
      <p:sp>
        <p:nvSpPr>
          <p:cNvPr id="296" name="Google Shape;296;p35"/>
          <p:cNvSpPr txBox="1"/>
          <p:nvPr/>
        </p:nvSpPr>
        <p:spPr>
          <a:xfrm>
            <a:off x="405125" y="2029413"/>
            <a:ext cx="8344800" cy="831300"/>
          </a:xfrm>
          <a:prstGeom prst="rect">
            <a:avLst/>
          </a:prstGeom>
          <a:solidFill>
            <a:schemeClr val="dk2"/>
          </a:solidFill>
          <a:ln w="9525" cap="flat" cmpd="sng">
            <a:solidFill>
              <a:srgbClr val="FFFFFF"/>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sz="2100">
                <a:solidFill>
                  <a:srgbClr val="FFFFFF"/>
                </a:solidFill>
              </a:rPr>
              <a:t>What are some systems or structures already in place that now can turn into opportunities for SEL?</a:t>
            </a:r>
            <a:endParaRPr sz="2100">
              <a:solidFill>
                <a:srgbClr val="FFFFFF"/>
              </a:solidFill>
            </a:endParaRPr>
          </a:p>
        </p:txBody>
      </p:sp>
      <p:sp>
        <p:nvSpPr>
          <p:cNvPr id="297" name="Google Shape;297;p35"/>
          <p:cNvSpPr txBox="1"/>
          <p:nvPr/>
        </p:nvSpPr>
        <p:spPr>
          <a:xfrm>
            <a:off x="405132" y="3124950"/>
            <a:ext cx="8344800" cy="1154400"/>
          </a:xfrm>
          <a:prstGeom prst="rect">
            <a:avLst/>
          </a:prstGeom>
          <a:solidFill>
            <a:schemeClr val="dk2"/>
          </a:solidFill>
          <a:ln w="9525" cap="flat" cmpd="sng">
            <a:solidFill>
              <a:srgbClr val="FFFFFF"/>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sz="2100">
                <a:solidFill>
                  <a:srgbClr val="FFFFFF"/>
                </a:solidFill>
              </a:rPr>
              <a:t>Looking at the human capital in our district/school, who do we already have on staff that can take a leadership role in modeling practice?</a:t>
            </a:r>
            <a:endParaRPr sz="2100">
              <a:solidFill>
                <a:srgbClr val="FFFFFF"/>
              </a:solidFill>
            </a:endParaRPr>
          </a:p>
        </p:txBody>
      </p:sp>
      <p:sp>
        <p:nvSpPr>
          <p:cNvPr id="298" name="Google Shape;298;p35"/>
          <p:cNvSpPr txBox="1"/>
          <p:nvPr/>
        </p:nvSpPr>
        <p:spPr>
          <a:xfrm>
            <a:off x="390150" y="4455275"/>
            <a:ext cx="8363700" cy="400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u="sng">
                <a:solidFill>
                  <a:srgbClr val="CFE2F3"/>
                </a:solidFill>
                <a:hlinkClick r:id="rId3">
                  <a:extLst>
                    <a:ext uri="{A12FA001-AC4F-418D-AE19-62706E023703}">
                      <ahyp:hlinkClr xmlns:ahyp="http://schemas.microsoft.com/office/drawing/2018/hyperlinkcolor" val="tx"/>
                    </a:ext>
                  </a:extLst>
                </a:hlinkClick>
              </a:rPr>
              <a:t>Prioritizing School-Wide SEL Implementation (padlet.com)</a:t>
            </a:r>
            <a:endParaRPr sz="400">
              <a:solidFill>
                <a:srgbClr val="CFE2F3"/>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pic>
        <p:nvPicPr>
          <p:cNvPr id="303" name="Google Shape;303;p36" descr="Two adults look through a folder "/>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760650"/>
            <a:ext cx="4539725" cy="4422100"/>
          </a:xfrm>
          <a:prstGeom prst="rect">
            <a:avLst/>
          </a:prstGeom>
          <a:noFill/>
          <a:ln>
            <a:noFill/>
          </a:ln>
        </p:spPr>
      </p:pic>
      <p:sp>
        <p:nvSpPr>
          <p:cNvPr id="304" name="Google Shape;304;p36"/>
          <p:cNvSpPr txBox="1">
            <a:spLocks noGrp="1"/>
          </p:cNvSpPr>
          <p:nvPr>
            <p:ph type="sldNum" idx="12"/>
          </p:nvPr>
        </p:nvSpPr>
        <p:spPr>
          <a:xfrm>
            <a:off x="402325" y="4855475"/>
            <a:ext cx="340500" cy="179400"/>
          </a:xfrm>
          <a:prstGeom prst="rect">
            <a:avLst/>
          </a:prstGeom>
        </p:spPr>
        <p:txBody>
          <a:bodyPr spcFirstLastPara="1" wrap="square" lIns="0" tIns="0" rIns="0" bIns="0" anchor="t" anchorCtr="0">
            <a:noAutofit/>
          </a:bodyPr>
          <a:lstStyle/>
          <a:p>
            <a:pPr marL="0" lvl="0" indent="0" algn="l" rtl="0">
              <a:spcBef>
                <a:spcPts val="0"/>
              </a:spcBef>
              <a:spcAft>
                <a:spcPts val="0"/>
              </a:spcAft>
              <a:buNone/>
            </a:pPr>
            <a:fld id="{00000000-1234-1234-1234-123412341234}" type="slidenum">
              <a:rPr lang="en"/>
              <a:t>24</a:t>
            </a:fld>
            <a:endParaRPr/>
          </a:p>
        </p:txBody>
      </p:sp>
      <p:sp>
        <p:nvSpPr>
          <p:cNvPr id="305" name="Google Shape;305;p36"/>
          <p:cNvSpPr txBox="1">
            <a:spLocks noGrp="1"/>
          </p:cNvSpPr>
          <p:nvPr>
            <p:ph type="title"/>
          </p:nvPr>
        </p:nvSpPr>
        <p:spPr>
          <a:xfrm>
            <a:off x="0" y="400050"/>
            <a:ext cx="9144000" cy="360600"/>
          </a:xfrm>
          <a:prstGeom prst="rect">
            <a:avLst/>
          </a:prstGeom>
        </p:spPr>
        <p:txBody>
          <a:bodyPr spcFirstLastPara="1" wrap="square" lIns="411475" tIns="0" rIns="411475" bIns="0" anchor="ctr" anchorCtr="0">
            <a:normAutofit/>
          </a:bodyPr>
          <a:lstStyle/>
          <a:p>
            <a:pPr marL="0" lvl="0" indent="0" algn="l" rtl="0">
              <a:spcBef>
                <a:spcPts val="0"/>
              </a:spcBef>
              <a:spcAft>
                <a:spcPts val="600"/>
              </a:spcAft>
              <a:buSzPts val="990"/>
              <a:buNone/>
            </a:pPr>
            <a:r>
              <a:rPr lang="en" sz="1600" b="1" dirty="0">
                <a:solidFill>
                  <a:srgbClr val="FFFFFF"/>
                </a:solidFill>
              </a:rPr>
              <a:t>Activities To Help with Processing and Looking at SEL at Key Points in the District</a:t>
            </a:r>
            <a:endParaRPr sz="1600" dirty="0">
              <a:solidFill>
                <a:srgbClr val="FFFFFF"/>
              </a:solidFill>
            </a:endParaRPr>
          </a:p>
        </p:txBody>
      </p:sp>
      <p:sp>
        <p:nvSpPr>
          <p:cNvPr id="306" name="Google Shape;306;p36"/>
          <p:cNvSpPr txBox="1">
            <a:spLocks noGrp="1"/>
          </p:cNvSpPr>
          <p:nvPr>
            <p:ph type="body" idx="2"/>
          </p:nvPr>
        </p:nvSpPr>
        <p:spPr>
          <a:xfrm>
            <a:off x="4743450" y="1502250"/>
            <a:ext cx="3993300" cy="3129000"/>
          </a:xfrm>
          <a:prstGeom prst="rect">
            <a:avLst/>
          </a:prstGeom>
        </p:spPr>
        <p:txBody>
          <a:bodyPr spcFirstLastPara="1" wrap="square" lIns="0" tIns="0" rIns="0" bIns="0" anchor="t" anchorCtr="0">
            <a:normAutofit lnSpcReduction="10000"/>
          </a:bodyPr>
          <a:lstStyle/>
          <a:p>
            <a:pPr marL="0" lvl="0" indent="0" algn="l" rtl="0">
              <a:lnSpc>
                <a:spcPct val="110000"/>
              </a:lnSpc>
              <a:spcBef>
                <a:spcPts val="0"/>
              </a:spcBef>
              <a:spcAft>
                <a:spcPts val="0"/>
              </a:spcAft>
              <a:buNone/>
            </a:pPr>
            <a:r>
              <a:rPr lang="en" sz="1300" u="sng">
                <a:solidFill>
                  <a:srgbClr val="3C78D8"/>
                </a:solidFill>
                <a:hlinkClick r:id="rId4">
                  <a:extLst>
                    <a:ext uri="{A12FA001-AC4F-418D-AE19-62706E023703}">
                      <ahyp:hlinkClr xmlns:ahyp="http://schemas.microsoft.com/office/drawing/2018/hyperlinkcolor" val="tx"/>
                    </a:ext>
                  </a:extLst>
                </a:hlinkClick>
              </a:rPr>
              <a:t>SEL Reflection Questions for School Leaders and Administration</a:t>
            </a:r>
            <a:endParaRPr sz="1300">
              <a:solidFill>
                <a:srgbClr val="3C78D8"/>
              </a:solidFill>
            </a:endParaRPr>
          </a:p>
          <a:p>
            <a:pPr marL="0" lvl="0" indent="0" algn="l" rtl="0">
              <a:lnSpc>
                <a:spcPct val="110000"/>
              </a:lnSpc>
              <a:spcBef>
                <a:spcPts val="600"/>
              </a:spcBef>
              <a:spcAft>
                <a:spcPts val="0"/>
              </a:spcAft>
              <a:buNone/>
            </a:pPr>
            <a:endParaRPr sz="1300"/>
          </a:p>
          <a:p>
            <a:pPr marL="0" lvl="0" indent="0" algn="l" rtl="0">
              <a:lnSpc>
                <a:spcPct val="110000"/>
              </a:lnSpc>
              <a:spcBef>
                <a:spcPts val="600"/>
              </a:spcBef>
              <a:spcAft>
                <a:spcPts val="0"/>
              </a:spcAft>
              <a:buNone/>
            </a:pPr>
            <a:r>
              <a:rPr lang="en" sz="1700"/>
              <a:t>In breakout rooms, review the reflection questions for </a:t>
            </a:r>
            <a:r>
              <a:rPr lang="en" sz="1700" b="1"/>
              <a:t>Prioritizing SEL</a:t>
            </a:r>
            <a:r>
              <a:rPr lang="en" sz="1700"/>
              <a:t>.</a:t>
            </a:r>
            <a:endParaRPr sz="1700"/>
          </a:p>
          <a:p>
            <a:pPr marL="182880" lvl="0" indent="-134620" algn="l" rtl="0">
              <a:lnSpc>
                <a:spcPct val="110000"/>
              </a:lnSpc>
              <a:spcBef>
                <a:spcPts val="600"/>
              </a:spcBef>
              <a:spcAft>
                <a:spcPts val="0"/>
              </a:spcAft>
              <a:buSzPts val="1400"/>
              <a:buFont typeface="Arial"/>
              <a:buChar char="▪"/>
            </a:pPr>
            <a:r>
              <a:rPr lang="en" sz="1700"/>
              <a:t>Think about a district you are working with or supporting. </a:t>
            </a:r>
            <a:endParaRPr sz="1700"/>
          </a:p>
          <a:p>
            <a:pPr marL="182880" lvl="0" indent="-134620" algn="l" rtl="0">
              <a:lnSpc>
                <a:spcPct val="110000"/>
              </a:lnSpc>
              <a:spcBef>
                <a:spcPts val="0"/>
              </a:spcBef>
              <a:spcAft>
                <a:spcPts val="0"/>
              </a:spcAft>
              <a:buSzPts val="1400"/>
              <a:buFont typeface="Arial"/>
              <a:buChar char="▪"/>
            </a:pPr>
            <a:r>
              <a:rPr lang="en" sz="1700"/>
              <a:t>What might their responses be to these questions be?</a:t>
            </a:r>
            <a:endParaRPr sz="1700"/>
          </a:p>
          <a:p>
            <a:pPr marL="182880" lvl="0" indent="-134620" algn="l" rtl="0">
              <a:lnSpc>
                <a:spcPct val="110000"/>
              </a:lnSpc>
              <a:spcBef>
                <a:spcPts val="0"/>
              </a:spcBef>
              <a:spcAft>
                <a:spcPts val="0"/>
              </a:spcAft>
              <a:buSzPts val="1400"/>
              <a:buFont typeface="Arial"/>
              <a:buChar char="▪"/>
            </a:pPr>
            <a:r>
              <a:rPr lang="en" sz="1700"/>
              <a:t>What additional questions might they need to consider or reflect on?</a:t>
            </a:r>
            <a:endParaRPr sz="1400" b="1"/>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311" name="Google Shape;311;p37"/>
          <p:cNvSpPr txBox="1">
            <a:spLocks noGrp="1"/>
          </p:cNvSpPr>
          <p:nvPr>
            <p:ph type="sldNum" idx="12"/>
          </p:nvPr>
        </p:nvSpPr>
        <p:spPr>
          <a:xfrm>
            <a:off x="402325" y="4855475"/>
            <a:ext cx="340500" cy="179400"/>
          </a:xfrm>
          <a:prstGeom prst="rect">
            <a:avLst/>
          </a:prstGeom>
        </p:spPr>
        <p:txBody>
          <a:bodyPr spcFirstLastPara="1" wrap="square" lIns="0" tIns="0" rIns="0" bIns="0" anchor="t" anchorCtr="0">
            <a:noAutofit/>
          </a:bodyPr>
          <a:lstStyle/>
          <a:p>
            <a:pPr marL="0" lvl="0" indent="0" algn="l" rtl="0">
              <a:spcBef>
                <a:spcPts val="0"/>
              </a:spcBef>
              <a:spcAft>
                <a:spcPts val="0"/>
              </a:spcAft>
              <a:buNone/>
            </a:pPr>
            <a:fld id="{00000000-1234-1234-1234-123412341234}" type="slidenum">
              <a:rPr lang="en"/>
              <a:t>25</a:t>
            </a:fld>
            <a:endParaRPr/>
          </a:p>
        </p:txBody>
      </p:sp>
      <p:sp>
        <p:nvSpPr>
          <p:cNvPr id="312" name="Google Shape;312;p37"/>
          <p:cNvSpPr txBox="1">
            <a:spLocks noGrp="1"/>
          </p:cNvSpPr>
          <p:nvPr>
            <p:ph type="title"/>
          </p:nvPr>
        </p:nvSpPr>
        <p:spPr>
          <a:xfrm>
            <a:off x="0" y="400050"/>
            <a:ext cx="9144000" cy="360600"/>
          </a:xfrm>
          <a:prstGeom prst="rect">
            <a:avLst/>
          </a:prstGeom>
        </p:spPr>
        <p:txBody>
          <a:bodyPr spcFirstLastPara="1" wrap="square" lIns="411475" tIns="0" rIns="411475" bIns="0" anchor="ctr" anchorCtr="0">
            <a:normAutofit/>
          </a:bodyPr>
          <a:lstStyle/>
          <a:p>
            <a:pPr marL="0" lvl="0" indent="0" algn="l" rtl="0">
              <a:spcBef>
                <a:spcPts val="0"/>
              </a:spcBef>
              <a:spcAft>
                <a:spcPts val="600"/>
              </a:spcAft>
              <a:buSzPts val="990"/>
              <a:buNone/>
            </a:pPr>
            <a:r>
              <a:rPr lang="en" sz="1600" b="1" dirty="0">
                <a:solidFill>
                  <a:srgbClr val="FFFFFF"/>
                </a:solidFill>
              </a:rPr>
              <a:t>Delve Deeper to Extend Learning</a:t>
            </a:r>
            <a:endParaRPr sz="1600" dirty="0">
              <a:solidFill>
                <a:srgbClr val="FFFFFF"/>
              </a:solidFill>
            </a:endParaRPr>
          </a:p>
        </p:txBody>
      </p:sp>
      <p:sp>
        <p:nvSpPr>
          <p:cNvPr id="313" name="Google Shape;313;p37"/>
          <p:cNvSpPr txBox="1">
            <a:spLocks noGrp="1"/>
          </p:cNvSpPr>
          <p:nvPr>
            <p:ph type="body" idx="2"/>
          </p:nvPr>
        </p:nvSpPr>
        <p:spPr>
          <a:xfrm>
            <a:off x="3853925" y="1502250"/>
            <a:ext cx="4882800" cy="1552500"/>
          </a:xfrm>
          <a:prstGeom prst="rect">
            <a:avLst/>
          </a:prstGeom>
        </p:spPr>
        <p:txBody>
          <a:bodyPr spcFirstLastPara="1" wrap="square" lIns="0" tIns="0" rIns="0" bIns="0" anchor="t" anchorCtr="0">
            <a:normAutofit/>
          </a:bodyPr>
          <a:lstStyle/>
          <a:p>
            <a:pPr marL="0" lvl="0" indent="0" algn="l" rtl="0">
              <a:lnSpc>
                <a:spcPct val="115000"/>
              </a:lnSpc>
              <a:spcBef>
                <a:spcPts val="0"/>
              </a:spcBef>
              <a:spcAft>
                <a:spcPts val="0"/>
              </a:spcAft>
              <a:buNone/>
            </a:pPr>
            <a:r>
              <a:rPr lang="en" sz="1200" u="sng">
                <a:solidFill>
                  <a:srgbClr val="3C78D8"/>
                </a:solidFill>
                <a:hlinkClick r:id="rId3">
                  <a:extLst>
                    <a:ext uri="{A12FA001-AC4F-418D-AE19-62706E023703}">
                      <ahyp:hlinkClr xmlns:ahyp="http://schemas.microsoft.com/office/drawing/2018/hyperlinkcolor" val="tx"/>
                    </a:ext>
                  </a:extLst>
                </a:hlinkClick>
              </a:rPr>
              <a:t>https://www.renniecenter.org/sites/default/files/2017-01/Social%20and%20Emotional%20Leaning%20-%20Opportunities%20for%20MA%2C%20Lessons%20for%20the%20Nation_1.pdf</a:t>
            </a:r>
            <a:r>
              <a:rPr lang="en" sz="1200">
                <a:solidFill>
                  <a:srgbClr val="3C78D8"/>
                </a:solidFill>
              </a:rPr>
              <a:t> </a:t>
            </a:r>
            <a:endParaRPr sz="1200">
              <a:solidFill>
                <a:srgbClr val="3C78D8"/>
              </a:solidFill>
            </a:endParaRPr>
          </a:p>
          <a:p>
            <a:pPr marL="0" lvl="0" indent="0" algn="l" rtl="0">
              <a:lnSpc>
                <a:spcPct val="110000"/>
              </a:lnSpc>
              <a:spcBef>
                <a:spcPts val="0"/>
              </a:spcBef>
              <a:spcAft>
                <a:spcPts val="0"/>
              </a:spcAft>
              <a:buNone/>
            </a:pPr>
            <a:endParaRPr sz="1200">
              <a:solidFill>
                <a:srgbClr val="3C78D8"/>
              </a:solidFill>
            </a:endParaRPr>
          </a:p>
          <a:p>
            <a:pPr marL="0" lvl="0" indent="0" algn="l" rtl="0">
              <a:lnSpc>
                <a:spcPct val="115000"/>
              </a:lnSpc>
              <a:spcBef>
                <a:spcPts val="600"/>
              </a:spcBef>
              <a:spcAft>
                <a:spcPts val="0"/>
              </a:spcAft>
              <a:buClr>
                <a:schemeClr val="dk1"/>
              </a:buClr>
              <a:buSzPts val="1100"/>
              <a:buFont typeface="Arial"/>
              <a:buNone/>
            </a:pPr>
            <a:r>
              <a:rPr lang="en" sz="1200" u="sng">
                <a:solidFill>
                  <a:srgbClr val="3C78D8"/>
                </a:solidFill>
                <a:hlinkClick r:id="rId4">
                  <a:extLst>
                    <a:ext uri="{A12FA001-AC4F-418D-AE19-62706E023703}">
                      <ahyp:hlinkClr xmlns:ahyp="http://schemas.microsoft.com/office/drawing/2018/hyperlinkcolor" val="tx"/>
                    </a:ext>
                  </a:extLst>
                </a:hlinkClick>
              </a:rPr>
              <a:t>https://docs.google.com/viewerng/viewer?url=https://www.greececsd.org//cms/lib/NY01913679/Centricity/Domain/2128/Envision+Greece.pdf</a:t>
            </a:r>
            <a:r>
              <a:rPr lang="en" sz="1200">
                <a:solidFill>
                  <a:srgbClr val="3C78D8"/>
                </a:solidFill>
              </a:rPr>
              <a:t> </a:t>
            </a:r>
            <a:endParaRPr sz="1200">
              <a:solidFill>
                <a:srgbClr val="3C78D8"/>
              </a:solidFill>
            </a:endParaRPr>
          </a:p>
          <a:p>
            <a:pPr marL="0" lvl="0" indent="0" algn="l" rtl="0">
              <a:lnSpc>
                <a:spcPct val="110000"/>
              </a:lnSpc>
              <a:spcBef>
                <a:spcPts val="0"/>
              </a:spcBef>
              <a:spcAft>
                <a:spcPts val="600"/>
              </a:spcAft>
              <a:buNone/>
            </a:pPr>
            <a:endParaRPr sz="1400" b="1"/>
          </a:p>
        </p:txBody>
      </p:sp>
      <p:pic>
        <p:nvPicPr>
          <p:cNvPr id="314" name="Google Shape;314;p37" descr="Screenshot of the Greece Central School EnVision 2022 Strategic Framework with the Rennie Center logo above it"/>
          <p:cNvPicPr preferRelativeResize="0"/>
          <p:nvPr/>
        </p:nvPicPr>
        <p:blipFill>
          <a:blip r:embed="rId5">
            <a:alphaModFix/>
          </a:blip>
          <a:stretch>
            <a:fillRect/>
          </a:stretch>
        </p:blipFill>
        <p:spPr>
          <a:xfrm>
            <a:off x="742825" y="865750"/>
            <a:ext cx="2632473" cy="407805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pic>
        <p:nvPicPr>
          <p:cNvPr id="319" name="Google Shape;319;p38" descr="Close up of a chess board with one piece knocking over anothe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400050"/>
            <a:ext cx="9144026" cy="4743450"/>
          </a:xfrm>
          <a:prstGeom prst="rect">
            <a:avLst/>
          </a:prstGeom>
          <a:noFill/>
          <a:ln>
            <a:noFill/>
          </a:ln>
        </p:spPr>
      </p:pic>
      <p:sp>
        <p:nvSpPr>
          <p:cNvPr id="320" name="Google Shape;320;p38"/>
          <p:cNvSpPr txBox="1">
            <a:spLocks noGrp="1"/>
          </p:cNvSpPr>
          <p:nvPr>
            <p:ph type="sldNum" idx="12"/>
          </p:nvPr>
        </p:nvSpPr>
        <p:spPr>
          <a:xfrm>
            <a:off x="402325" y="4855475"/>
            <a:ext cx="340500" cy="179400"/>
          </a:xfrm>
          <a:prstGeom prst="rect">
            <a:avLst/>
          </a:prstGeom>
        </p:spPr>
        <p:txBody>
          <a:bodyPr spcFirstLastPara="1" wrap="square" lIns="0" tIns="0" rIns="0" bIns="0" anchor="t" anchorCtr="0">
            <a:noAutofit/>
          </a:bodyPr>
          <a:lstStyle/>
          <a:p>
            <a:pPr marL="0" lvl="0" indent="0" algn="l" rtl="0">
              <a:spcBef>
                <a:spcPts val="0"/>
              </a:spcBef>
              <a:spcAft>
                <a:spcPts val="0"/>
              </a:spcAft>
              <a:buClr>
                <a:srgbClr val="000000"/>
              </a:buClr>
              <a:buSzPts val="800"/>
              <a:buFont typeface="Arial"/>
              <a:buNone/>
            </a:pPr>
            <a:fld id="{00000000-1234-1234-1234-123412341234}" type="slidenum">
              <a:rPr lang="en">
                <a:solidFill>
                  <a:schemeClr val="dk1"/>
                </a:solidFill>
              </a:rPr>
              <a:t>26</a:t>
            </a:fld>
            <a:endParaRPr>
              <a:solidFill>
                <a:schemeClr val="dk1"/>
              </a:solidFill>
            </a:endParaRPr>
          </a:p>
        </p:txBody>
      </p:sp>
      <p:sp>
        <p:nvSpPr>
          <p:cNvPr id="321" name="Google Shape;321;p38"/>
          <p:cNvSpPr txBox="1">
            <a:spLocks noGrp="1"/>
          </p:cNvSpPr>
          <p:nvPr>
            <p:ph type="body" idx="1"/>
          </p:nvPr>
        </p:nvSpPr>
        <p:spPr>
          <a:xfrm>
            <a:off x="5431525" y="847325"/>
            <a:ext cx="3319200" cy="3724500"/>
          </a:xfrm>
          <a:prstGeom prst="rect">
            <a:avLst/>
          </a:prstGeom>
        </p:spPr>
        <p:txBody>
          <a:bodyPr spcFirstLastPara="1" wrap="square" lIns="201150" tIns="201150" rIns="201150" bIns="201150" anchor="t" anchorCtr="0">
            <a:normAutofit fontScale="77500" lnSpcReduction="20000"/>
          </a:bodyPr>
          <a:lstStyle/>
          <a:p>
            <a:pPr marL="457200" lvl="0" indent="0" algn="l" rtl="0">
              <a:lnSpc>
                <a:spcPct val="115000"/>
              </a:lnSpc>
              <a:spcBef>
                <a:spcPts val="600"/>
              </a:spcBef>
              <a:spcAft>
                <a:spcPts val="0"/>
              </a:spcAft>
              <a:buNone/>
            </a:pPr>
            <a:r>
              <a:rPr lang="en" sz="2600">
                <a:solidFill>
                  <a:srgbClr val="FFFFFF"/>
                </a:solidFill>
              </a:rPr>
              <a:t>SEL ideally is integrated into every aspect of the district's work, from the strategic plan and budgets to human resources and operations.</a:t>
            </a:r>
            <a:endParaRPr sz="2300"/>
          </a:p>
          <a:p>
            <a:pPr marL="0" lvl="0" indent="0" algn="l" rtl="0">
              <a:spcBef>
                <a:spcPts val="600"/>
              </a:spcBef>
              <a:spcAft>
                <a:spcPts val="0"/>
              </a:spcAft>
              <a:buNone/>
            </a:pPr>
            <a:endParaRPr sz="2300"/>
          </a:p>
          <a:p>
            <a:pPr marL="0" lvl="0" indent="0" algn="l" rtl="0">
              <a:lnSpc>
                <a:spcPct val="115000"/>
              </a:lnSpc>
              <a:spcBef>
                <a:spcPts val="0"/>
              </a:spcBef>
              <a:spcAft>
                <a:spcPts val="0"/>
              </a:spcAft>
              <a:buNone/>
            </a:pPr>
            <a:r>
              <a:rPr lang="en" sz="1800">
                <a:solidFill>
                  <a:srgbClr val="FFFFFF"/>
                </a:solidFill>
                <a:uFill>
                  <a:noFill/>
                </a:uFill>
                <a:hlinkClick r:id="rId4">
                  <a:extLst>
                    <a:ext uri="{A12FA001-AC4F-418D-AE19-62706E023703}">
                      <ahyp:hlinkClr xmlns:ahyp="http://schemas.microsoft.com/office/drawing/2018/hyperlinkcolor" val="tx"/>
                    </a:ext>
                  </a:extLst>
                </a:hlinkClick>
              </a:rPr>
              <a:t>NYSED Social Emotional Learning: A Guide to Systemic Whole School Implementation - pages 16-17, 21-22</a:t>
            </a:r>
            <a:endParaRPr sz="1400">
              <a:solidFill>
                <a:srgbClr val="FFFFFF"/>
              </a:solidFill>
            </a:endParaRPr>
          </a:p>
        </p:txBody>
      </p:sp>
      <p:sp>
        <p:nvSpPr>
          <p:cNvPr id="322" name="Google Shape;322;p38"/>
          <p:cNvSpPr txBox="1"/>
          <p:nvPr/>
        </p:nvSpPr>
        <p:spPr>
          <a:xfrm>
            <a:off x="5676550" y="933750"/>
            <a:ext cx="418800" cy="507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100" b="1">
                <a:solidFill>
                  <a:srgbClr val="FFFFFF"/>
                </a:solidFill>
              </a:rPr>
              <a:t>2.</a:t>
            </a:r>
            <a:endParaRPr sz="2100" b="1">
              <a:solidFill>
                <a:srgbClr val="FFFFFF"/>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sp>
        <p:nvSpPr>
          <p:cNvPr id="327" name="Google Shape;327;p39"/>
          <p:cNvSpPr txBox="1">
            <a:spLocks noGrp="1"/>
          </p:cNvSpPr>
          <p:nvPr>
            <p:ph type="sldNum" idx="12"/>
          </p:nvPr>
        </p:nvSpPr>
        <p:spPr>
          <a:xfrm>
            <a:off x="402325" y="4855475"/>
            <a:ext cx="340500" cy="179400"/>
          </a:xfrm>
          <a:prstGeom prst="rect">
            <a:avLst/>
          </a:prstGeom>
        </p:spPr>
        <p:txBody>
          <a:bodyPr spcFirstLastPara="1" wrap="square" lIns="0" tIns="0" rIns="0" bIns="0" anchor="t" anchorCtr="0">
            <a:noAutofit/>
          </a:bodyPr>
          <a:lstStyle/>
          <a:p>
            <a:pPr marL="0" lvl="0" indent="0" algn="l" rtl="0">
              <a:spcBef>
                <a:spcPts val="0"/>
              </a:spcBef>
              <a:spcAft>
                <a:spcPts val="0"/>
              </a:spcAft>
              <a:buNone/>
            </a:pPr>
            <a:fld id="{00000000-1234-1234-1234-123412341234}" type="slidenum">
              <a:rPr lang="en"/>
              <a:t>27</a:t>
            </a:fld>
            <a:endParaRPr/>
          </a:p>
        </p:txBody>
      </p:sp>
      <p:sp>
        <p:nvSpPr>
          <p:cNvPr id="328" name="Google Shape;328;p39"/>
          <p:cNvSpPr txBox="1">
            <a:spLocks noGrp="1"/>
          </p:cNvSpPr>
          <p:nvPr>
            <p:ph type="title"/>
          </p:nvPr>
        </p:nvSpPr>
        <p:spPr>
          <a:xfrm>
            <a:off x="0" y="400051"/>
            <a:ext cx="9144000" cy="685800"/>
          </a:xfrm>
          <a:prstGeom prst="rect">
            <a:avLst/>
          </a:prstGeom>
        </p:spPr>
        <p:txBody>
          <a:bodyPr spcFirstLastPara="1" wrap="square" lIns="411475" tIns="0" rIns="411475" bIns="0" anchor="ctr" anchorCtr="0">
            <a:normAutofit/>
          </a:bodyPr>
          <a:lstStyle/>
          <a:p>
            <a:pPr marL="0" lvl="0" indent="0" algn="l" rtl="0">
              <a:spcBef>
                <a:spcPts val="0"/>
              </a:spcBef>
              <a:spcAft>
                <a:spcPts val="0"/>
              </a:spcAft>
              <a:buNone/>
            </a:pPr>
            <a:r>
              <a:rPr lang="en"/>
              <a:t>4 Major Challenges Moving Forward with SEL</a:t>
            </a:r>
            <a:endParaRPr/>
          </a:p>
        </p:txBody>
      </p:sp>
      <p:sp>
        <p:nvSpPr>
          <p:cNvPr id="329" name="Google Shape;329;p39"/>
          <p:cNvSpPr txBox="1">
            <a:spLocks noGrp="1"/>
          </p:cNvSpPr>
          <p:nvPr>
            <p:ph type="subTitle" idx="1"/>
          </p:nvPr>
        </p:nvSpPr>
        <p:spPr>
          <a:xfrm>
            <a:off x="412350" y="1113575"/>
            <a:ext cx="8731500" cy="299700"/>
          </a:xfrm>
          <a:prstGeom prst="rect">
            <a:avLst/>
          </a:prstGeom>
        </p:spPr>
        <p:txBody>
          <a:bodyPr spcFirstLastPara="1" wrap="square" lIns="34275" tIns="34275" rIns="34275" bIns="34275" anchor="t" anchorCtr="0">
            <a:noAutofit/>
          </a:bodyPr>
          <a:lstStyle/>
          <a:p>
            <a:pPr marL="0" lvl="0" indent="0" algn="l" rtl="0">
              <a:spcBef>
                <a:spcPts val="600"/>
              </a:spcBef>
              <a:spcAft>
                <a:spcPts val="0"/>
              </a:spcAft>
              <a:buNone/>
            </a:pPr>
            <a:r>
              <a:rPr lang="en" sz="1200" i="1"/>
              <a:t>Entry point into leading this work  |  Assessing Current State of SEL  |  Identifies implications of all constituents rolls in this work</a:t>
            </a:r>
            <a:endParaRPr sz="1200" i="1"/>
          </a:p>
        </p:txBody>
      </p:sp>
      <p:sp>
        <p:nvSpPr>
          <p:cNvPr id="330" name="Google Shape;330;p39"/>
          <p:cNvSpPr txBox="1">
            <a:spLocks noGrp="1"/>
          </p:cNvSpPr>
          <p:nvPr>
            <p:ph type="body" idx="3"/>
          </p:nvPr>
        </p:nvSpPr>
        <p:spPr>
          <a:xfrm>
            <a:off x="405125" y="4576350"/>
            <a:ext cx="8338800" cy="184800"/>
          </a:xfrm>
          <a:prstGeom prst="rect">
            <a:avLst/>
          </a:prstGeom>
        </p:spPr>
        <p:txBody>
          <a:bodyPr spcFirstLastPara="1" wrap="square" lIns="0" tIns="0" rIns="0" bIns="0" anchor="t" anchorCtr="0">
            <a:spAutoFit/>
          </a:bodyPr>
          <a:lstStyle/>
          <a:p>
            <a:pPr marL="0" lvl="0" indent="0" algn="l" rtl="0">
              <a:spcBef>
                <a:spcPts val="600"/>
              </a:spcBef>
              <a:spcAft>
                <a:spcPts val="0"/>
              </a:spcAft>
              <a:buNone/>
            </a:pPr>
            <a:r>
              <a:rPr lang="en" sz="1200" i="1"/>
              <a:t>(Adopted from Rennie Center Education Research and Policy)</a:t>
            </a:r>
            <a:endParaRPr sz="1200" i="1"/>
          </a:p>
        </p:txBody>
      </p:sp>
      <p:sp>
        <p:nvSpPr>
          <p:cNvPr id="331" name="Google Shape;331;p39"/>
          <p:cNvSpPr txBox="1">
            <a:spLocks noGrp="1"/>
          </p:cNvSpPr>
          <p:nvPr>
            <p:ph type="body" idx="2"/>
          </p:nvPr>
        </p:nvSpPr>
        <p:spPr>
          <a:xfrm>
            <a:off x="405125" y="1502250"/>
            <a:ext cx="8331600" cy="2985900"/>
          </a:xfrm>
          <a:prstGeom prst="rect">
            <a:avLst/>
          </a:prstGeom>
        </p:spPr>
        <p:txBody>
          <a:bodyPr spcFirstLastPara="1" wrap="square" lIns="0" tIns="0" rIns="0" bIns="0" anchor="t" anchorCtr="0">
            <a:normAutofit fontScale="92500" lnSpcReduction="10000"/>
          </a:bodyPr>
          <a:lstStyle/>
          <a:p>
            <a:pPr marL="457200" lvl="0" indent="-317500" algn="l" rtl="0">
              <a:lnSpc>
                <a:spcPct val="115000"/>
              </a:lnSpc>
              <a:spcBef>
                <a:spcPts val="600"/>
              </a:spcBef>
              <a:spcAft>
                <a:spcPts val="0"/>
              </a:spcAft>
              <a:buClr>
                <a:srgbClr val="D9D9D9"/>
              </a:buClr>
              <a:buSzPts val="1400"/>
              <a:buFont typeface="Arial"/>
              <a:buAutoNum type="arabicPeriod"/>
            </a:pPr>
            <a:r>
              <a:rPr lang="en" sz="1400" b="1">
                <a:solidFill>
                  <a:srgbClr val="D9D9D9"/>
                </a:solidFill>
              </a:rPr>
              <a:t>Prioritizing SEL</a:t>
            </a:r>
            <a:r>
              <a:rPr lang="en" sz="1400">
                <a:solidFill>
                  <a:srgbClr val="D9D9D9"/>
                </a:solidFill>
              </a:rPr>
              <a:t> – Leaders must embrace SEL and recognize that it’s central for overall success</a:t>
            </a:r>
            <a:endParaRPr sz="1400">
              <a:solidFill>
                <a:srgbClr val="D9D9D9"/>
              </a:solidFill>
            </a:endParaRPr>
          </a:p>
          <a:p>
            <a:pPr marL="914400" lvl="1" indent="-317500" algn="l" rtl="0">
              <a:lnSpc>
                <a:spcPct val="115000"/>
              </a:lnSpc>
              <a:spcBef>
                <a:spcPts val="0"/>
              </a:spcBef>
              <a:spcAft>
                <a:spcPts val="0"/>
              </a:spcAft>
              <a:buClr>
                <a:srgbClr val="D9D9D9"/>
              </a:buClr>
              <a:buSzPts val="1400"/>
              <a:buFont typeface="Arial"/>
              <a:buAutoNum type="alphaLcPeriod"/>
            </a:pPr>
            <a:r>
              <a:rPr lang="en" sz="1400">
                <a:solidFill>
                  <a:srgbClr val="D9D9D9"/>
                </a:solidFill>
              </a:rPr>
              <a:t>Grounded in data</a:t>
            </a:r>
            <a:endParaRPr sz="1400">
              <a:solidFill>
                <a:srgbClr val="D9D9D9"/>
              </a:solidFill>
            </a:endParaRPr>
          </a:p>
          <a:p>
            <a:pPr marL="914400" lvl="1" indent="-317500" algn="l" rtl="0">
              <a:lnSpc>
                <a:spcPct val="115000"/>
              </a:lnSpc>
              <a:spcBef>
                <a:spcPts val="0"/>
              </a:spcBef>
              <a:spcAft>
                <a:spcPts val="0"/>
              </a:spcAft>
              <a:buClr>
                <a:srgbClr val="D9D9D9"/>
              </a:buClr>
              <a:buSzPts val="1400"/>
              <a:buFont typeface="Arial"/>
              <a:buAutoNum type="alphaLcPeriod"/>
            </a:pPr>
            <a:r>
              <a:rPr lang="en" sz="1400">
                <a:solidFill>
                  <a:srgbClr val="D9D9D9"/>
                </a:solidFill>
              </a:rPr>
              <a:t>Mindset and Core Values that drive your vision</a:t>
            </a:r>
            <a:endParaRPr sz="1400">
              <a:solidFill>
                <a:srgbClr val="D9D9D9"/>
              </a:solidFill>
            </a:endParaRPr>
          </a:p>
          <a:p>
            <a:pPr marL="457200" lvl="0" indent="-330200" algn="l" rtl="0">
              <a:lnSpc>
                <a:spcPct val="115000"/>
              </a:lnSpc>
              <a:spcBef>
                <a:spcPts val="0"/>
              </a:spcBef>
              <a:spcAft>
                <a:spcPts val="0"/>
              </a:spcAft>
              <a:buSzPts val="1600"/>
              <a:buFont typeface="Arial"/>
              <a:buAutoNum type="arabicPeriod"/>
            </a:pPr>
            <a:r>
              <a:rPr lang="en" sz="1600" b="1"/>
              <a:t>Operationalize</a:t>
            </a:r>
            <a:r>
              <a:rPr lang="en" sz="1600"/>
              <a:t> – Shifting the vision to incorporate SEL requires resources and training</a:t>
            </a:r>
            <a:endParaRPr sz="1600"/>
          </a:p>
          <a:p>
            <a:pPr marL="914400" lvl="1" indent="-330200" algn="l" rtl="0">
              <a:lnSpc>
                <a:spcPct val="115000"/>
              </a:lnSpc>
              <a:spcBef>
                <a:spcPts val="0"/>
              </a:spcBef>
              <a:spcAft>
                <a:spcPts val="0"/>
              </a:spcAft>
              <a:buSzPts val="1600"/>
              <a:buFont typeface="Arial"/>
              <a:buAutoNum type="alphaLcPeriod"/>
            </a:pPr>
            <a:r>
              <a:rPr lang="en" sz="1600"/>
              <a:t>Funding</a:t>
            </a:r>
            <a:endParaRPr sz="1600"/>
          </a:p>
          <a:p>
            <a:pPr marL="914400" lvl="1" indent="-330200" algn="l" rtl="0">
              <a:lnSpc>
                <a:spcPct val="115000"/>
              </a:lnSpc>
              <a:spcBef>
                <a:spcPts val="0"/>
              </a:spcBef>
              <a:spcAft>
                <a:spcPts val="0"/>
              </a:spcAft>
              <a:buSzPts val="1600"/>
              <a:buFont typeface="Arial"/>
              <a:buAutoNum type="alphaLcPeriod"/>
            </a:pPr>
            <a:r>
              <a:rPr lang="en" sz="1600"/>
              <a:t>Allocating Human Capital</a:t>
            </a:r>
            <a:endParaRPr sz="1600"/>
          </a:p>
          <a:p>
            <a:pPr marL="914400" lvl="1" indent="-330200" algn="l" rtl="0">
              <a:lnSpc>
                <a:spcPct val="115000"/>
              </a:lnSpc>
              <a:spcBef>
                <a:spcPts val="0"/>
              </a:spcBef>
              <a:spcAft>
                <a:spcPts val="0"/>
              </a:spcAft>
              <a:buSzPts val="1600"/>
              <a:buFont typeface="Arial"/>
              <a:buAutoNum type="alphaLcPeriod"/>
            </a:pPr>
            <a:r>
              <a:rPr lang="en" sz="1600"/>
              <a:t>Building Professional Capacity</a:t>
            </a:r>
            <a:endParaRPr sz="1600"/>
          </a:p>
          <a:p>
            <a:pPr marL="457200" lvl="0" indent="-317500" algn="l" rtl="0">
              <a:lnSpc>
                <a:spcPct val="115000"/>
              </a:lnSpc>
              <a:spcBef>
                <a:spcPts val="0"/>
              </a:spcBef>
              <a:spcAft>
                <a:spcPts val="0"/>
              </a:spcAft>
              <a:buClr>
                <a:srgbClr val="D9D9D9"/>
              </a:buClr>
              <a:buSzPts val="1400"/>
              <a:buFont typeface="Arial"/>
              <a:buAutoNum type="arabicPeriod"/>
            </a:pPr>
            <a:r>
              <a:rPr lang="en" sz="1400" b="1">
                <a:solidFill>
                  <a:srgbClr val="D9D9D9"/>
                </a:solidFill>
              </a:rPr>
              <a:t>Integrate</a:t>
            </a:r>
            <a:r>
              <a:rPr lang="en" sz="1400">
                <a:solidFill>
                  <a:srgbClr val="D9D9D9"/>
                </a:solidFill>
              </a:rPr>
              <a:t> – Institutionalizing SEL as a common practice – “This is the plate”</a:t>
            </a:r>
            <a:endParaRPr sz="1400">
              <a:solidFill>
                <a:srgbClr val="D9D9D9"/>
              </a:solidFill>
            </a:endParaRPr>
          </a:p>
          <a:p>
            <a:pPr marL="914400" lvl="1" indent="-317500" algn="l" rtl="0">
              <a:lnSpc>
                <a:spcPct val="115000"/>
              </a:lnSpc>
              <a:spcBef>
                <a:spcPts val="0"/>
              </a:spcBef>
              <a:spcAft>
                <a:spcPts val="0"/>
              </a:spcAft>
              <a:buClr>
                <a:srgbClr val="D9D9D9"/>
              </a:buClr>
              <a:buSzPts val="1400"/>
              <a:buFont typeface="Arial"/>
              <a:buAutoNum type="alphaLcPeriod"/>
            </a:pPr>
            <a:r>
              <a:rPr lang="en" sz="1400">
                <a:solidFill>
                  <a:srgbClr val="D9D9D9"/>
                </a:solidFill>
              </a:rPr>
              <a:t>Strategies for Integration</a:t>
            </a:r>
            <a:endParaRPr sz="1400">
              <a:solidFill>
                <a:srgbClr val="D9D9D9"/>
              </a:solidFill>
            </a:endParaRPr>
          </a:p>
          <a:p>
            <a:pPr marL="914400" lvl="1" indent="-317500" algn="l" rtl="0">
              <a:lnSpc>
                <a:spcPct val="115000"/>
              </a:lnSpc>
              <a:spcBef>
                <a:spcPts val="0"/>
              </a:spcBef>
              <a:spcAft>
                <a:spcPts val="0"/>
              </a:spcAft>
              <a:buClr>
                <a:srgbClr val="D9D9D9"/>
              </a:buClr>
              <a:buSzPts val="1400"/>
              <a:buFont typeface="Arial"/>
              <a:buAutoNum type="alphaLcPeriod"/>
            </a:pPr>
            <a:r>
              <a:rPr lang="en" sz="1400">
                <a:solidFill>
                  <a:srgbClr val="D9D9D9"/>
                </a:solidFill>
              </a:rPr>
              <a:t>Additional vs. Interwoven components</a:t>
            </a:r>
            <a:endParaRPr sz="1400">
              <a:solidFill>
                <a:srgbClr val="D9D9D9"/>
              </a:solidFill>
            </a:endParaRPr>
          </a:p>
          <a:p>
            <a:pPr marL="457200" lvl="0" indent="-317500" algn="l" rtl="0">
              <a:lnSpc>
                <a:spcPct val="115000"/>
              </a:lnSpc>
              <a:spcBef>
                <a:spcPts val="0"/>
              </a:spcBef>
              <a:spcAft>
                <a:spcPts val="0"/>
              </a:spcAft>
              <a:buClr>
                <a:srgbClr val="D9D9D9"/>
              </a:buClr>
              <a:buSzPts val="1400"/>
              <a:buFont typeface="Arial"/>
              <a:buAutoNum type="arabicPeriod"/>
            </a:pPr>
            <a:r>
              <a:rPr lang="en" sz="1400" b="1">
                <a:solidFill>
                  <a:srgbClr val="D9D9D9"/>
                </a:solidFill>
              </a:rPr>
              <a:t>Measure/Evaluate</a:t>
            </a:r>
            <a:r>
              <a:rPr lang="en" sz="1400">
                <a:solidFill>
                  <a:srgbClr val="D9D9D9"/>
                </a:solidFill>
              </a:rPr>
              <a:t> – Accountability, but not with high stakes consequences</a:t>
            </a:r>
            <a:endParaRPr sz="1400">
              <a:solidFill>
                <a:srgbClr val="D9D9D9"/>
              </a:solidFill>
            </a:endParaRPr>
          </a:p>
          <a:p>
            <a:pPr marL="914400" lvl="1" indent="-317500" algn="l" rtl="0">
              <a:lnSpc>
                <a:spcPct val="115000"/>
              </a:lnSpc>
              <a:spcBef>
                <a:spcPts val="0"/>
              </a:spcBef>
              <a:spcAft>
                <a:spcPts val="0"/>
              </a:spcAft>
              <a:buClr>
                <a:srgbClr val="D9D9D9"/>
              </a:buClr>
              <a:buSzPts val="1400"/>
              <a:buFont typeface="Arial"/>
              <a:buAutoNum type="alphaLcPeriod"/>
            </a:pPr>
            <a:r>
              <a:rPr lang="en" sz="1400">
                <a:solidFill>
                  <a:srgbClr val="D9D9D9"/>
                </a:solidFill>
              </a:rPr>
              <a:t>Surveys/Observations/Climate and Culture</a:t>
            </a:r>
            <a:endParaRPr sz="1400">
              <a:solidFill>
                <a:srgbClr val="D9D9D9"/>
              </a:solidFill>
            </a:endParaRPr>
          </a:p>
          <a:p>
            <a:pPr marL="914400" lvl="1" indent="-317500" algn="l" rtl="0">
              <a:lnSpc>
                <a:spcPct val="115000"/>
              </a:lnSpc>
              <a:spcBef>
                <a:spcPts val="0"/>
              </a:spcBef>
              <a:spcAft>
                <a:spcPts val="0"/>
              </a:spcAft>
              <a:buClr>
                <a:srgbClr val="D9D9D9"/>
              </a:buClr>
              <a:buSzPts val="1400"/>
              <a:buFont typeface="Arial"/>
              <a:buAutoNum type="alphaLcPeriod"/>
            </a:pPr>
            <a:r>
              <a:rPr lang="en" sz="1400">
                <a:solidFill>
                  <a:srgbClr val="D9D9D9"/>
                </a:solidFill>
              </a:rPr>
              <a:t>Student Outcomes</a:t>
            </a:r>
            <a:endParaRPr sz="1400">
              <a:solidFill>
                <a:srgbClr val="D9D9D9"/>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sp>
        <p:nvSpPr>
          <p:cNvPr id="336" name="Google Shape;336;p40"/>
          <p:cNvSpPr txBox="1">
            <a:spLocks noGrp="1"/>
          </p:cNvSpPr>
          <p:nvPr>
            <p:ph type="sldNum" idx="12"/>
          </p:nvPr>
        </p:nvSpPr>
        <p:spPr>
          <a:xfrm>
            <a:off x="173725" y="4550675"/>
            <a:ext cx="340500" cy="179400"/>
          </a:xfrm>
          <a:prstGeom prst="rect">
            <a:avLst/>
          </a:prstGeom>
        </p:spPr>
        <p:txBody>
          <a:bodyPr spcFirstLastPara="1" wrap="square" lIns="0" tIns="0" rIns="0" bIns="0" anchor="t" anchorCtr="0">
            <a:noAutofit/>
          </a:bodyPr>
          <a:lstStyle/>
          <a:p>
            <a:pPr marL="0" lvl="0" indent="0" algn="l" rtl="0">
              <a:spcBef>
                <a:spcPts val="0"/>
              </a:spcBef>
              <a:spcAft>
                <a:spcPts val="0"/>
              </a:spcAft>
              <a:buNone/>
            </a:pPr>
            <a:fld id="{00000000-1234-1234-1234-123412341234}" type="slidenum">
              <a:rPr lang="en"/>
              <a:t>28</a:t>
            </a:fld>
            <a:endParaRPr/>
          </a:p>
        </p:txBody>
      </p:sp>
      <p:sp>
        <p:nvSpPr>
          <p:cNvPr id="337" name="Google Shape;337;p40"/>
          <p:cNvSpPr txBox="1">
            <a:spLocks noGrp="1"/>
          </p:cNvSpPr>
          <p:nvPr>
            <p:ph type="title"/>
          </p:nvPr>
        </p:nvSpPr>
        <p:spPr>
          <a:xfrm>
            <a:off x="0" y="400050"/>
            <a:ext cx="9144000" cy="402600"/>
          </a:xfrm>
          <a:prstGeom prst="rect">
            <a:avLst/>
          </a:prstGeom>
        </p:spPr>
        <p:txBody>
          <a:bodyPr spcFirstLastPara="1" wrap="square" lIns="411475" tIns="0" rIns="411475" bIns="0" anchor="ctr" anchorCtr="0">
            <a:normAutofit/>
          </a:bodyPr>
          <a:lstStyle/>
          <a:p>
            <a:pPr marL="0" lvl="0" indent="0" algn="l" rtl="0">
              <a:spcBef>
                <a:spcPts val="0"/>
              </a:spcBef>
              <a:spcAft>
                <a:spcPts val="0"/>
              </a:spcAft>
              <a:buSzPts val="990"/>
              <a:buNone/>
            </a:pPr>
            <a:r>
              <a:rPr lang="en" sz="1650" b="1">
                <a:solidFill>
                  <a:srgbClr val="FFFFFF"/>
                </a:solidFill>
              </a:rPr>
              <a:t>SEL 5 Year Plan</a:t>
            </a:r>
            <a:endParaRPr sz="1650"/>
          </a:p>
        </p:txBody>
      </p:sp>
      <p:sp>
        <p:nvSpPr>
          <p:cNvPr id="338" name="Google Shape;338;p40"/>
          <p:cNvSpPr txBox="1">
            <a:spLocks noGrp="1"/>
          </p:cNvSpPr>
          <p:nvPr>
            <p:ph type="body" idx="2"/>
          </p:nvPr>
        </p:nvSpPr>
        <p:spPr>
          <a:xfrm>
            <a:off x="142975" y="1334325"/>
            <a:ext cx="2820000" cy="2400900"/>
          </a:xfrm>
          <a:prstGeom prst="rect">
            <a:avLst/>
          </a:prstGeom>
          <a:ln w="9525" cap="flat" cmpd="sng">
            <a:solidFill>
              <a:schemeClr val="lt2"/>
            </a:solidFill>
            <a:prstDash val="solid"/>
            <a:round/>
            <a:headEnd type="none" w="sm" len="sm"/>
            <a:tailEnd type="none" w="sm" len="sm"/>
          </a:ln>
        </p:spPr>
        <p:txBody>
          <a:bodyPr spcFirstLastPara="1" wrap="square" lIns="91425" tIns="91425" rIns="91425" bIns="91425" anchor="t" anchorCtr="0">
            <a:normAutofit/>
          </a:bodyPr>
          <a:lstStyle/>
          <a:p>
            <a:pPr marL="0" lvl="0" indent="0" algn="l" rtl="0">
              <a:lnSpc>
                <a:spcPct val="95000"/>
              </a:lnSpc>
              <a:spcBef>
                <a:spcPts val="0"/>
              </a:spcBef>
              <a:spcAft>
                <a:spcPts val="0"/>
              </a:spcAft>
              <a:buNone/>
            </a:pPr>
            <a:r>
              <a:rPr lang="en" sz="1200" b="1"/>
              <a:t>Focus: Working together to develop a shared understanding, collective commitments, and a vision for SEL. How do we build a system with SEL as a priority?</a:t>
            </a:r>
            <a:endParaRPr sz="1200" b="1"/>
          </a:p>
          <a:p>
            <a:pPr marL="182880" lvl="0" indent="-166370" algn="l" rtl="0">
              <a:lnSpc>
                <a:spcPct val="95000"/>
              </a:lnSpc>
              <a:spcBef>
                <a:spcPts val="0"/>
              </a:spcBef>
              <a:spcAft>
                <a:spcPts val="0"/>
              </a:spcAft>
              <a:buSzPts val="1900"/>
              <a:buChar char="▪"/>
            </a:pPr>
            <a:r>
              <a:rPr lang="en" sz="1200" b="1"/>
              <a:t>SEL Needs Analysis</a:t>
            </a:r>
            <a:endParaRPr sz="1200" b="1"/>
          </a:p>
          <a:p>
            <a:pPr marL="182880" lvl="0" indent="-121919" algn="l" rtl="0">
              <a:lnSpc>
                <a:spcPct val="95000"/>
              </a:lnSpc>
              <a:spcBef>
                <a:spcPts val="0"/>
              </a:spcBef>
              <a:spcAft>
                <a:spcPts val="0"/>
              </a:spcAft>
              <a:buSzPts val="1200"/>
              <a:buChar char="▪"/>
            </a:pPr>
            <a:r>
              <a:rPr lang="en" sz="1200" b="1"/>
              <a:t>Define SEL</a:t>
            </a:r>
            <a:endParaRPr sz="1200" b="1"/>
          </a:p>
          <a:p>
            <a:pPr marL="182880" lvl="0" indent="-121919" algn="l" rtl="0">
              <a:lnSpc>
                <a:spcPct val="95000"/>
              </a:lnSpc>
              <a:spcBef>
                <a:spcPts val="0"/>
              </a:spcBef>
              <a:spcAft>
                <a:spcPts val="0"/>
              </a:spcAft>
              <a:buSzPts val="1200"/>
              <a:buChar char="▪"/>
            </a:pPr>
            <a:r>
              <a:rPr lang="en" sz="1200" b="1"/>
              <a:t>5 CASEL Competencies</a:t>
            </a:r>
            <a:endParaRPr sz="1200" b="1"/>
          </a:p>
          <a:p>
            <a:pPr marL="182880" lvl="0" indent="-121919" algn="l" rtl="0">
              <a:lnSpc>
                <a:spcPct val="95000"/>
              </a:lnSpc>
              <a:spcBef>
                <a:spcPts val="0"/>
              </a:spcBef>
              <a:spcAft>
                <a:spcPts val="0"/>
              </a:spcAft>
              <a:buSzPts val="1200"/>
              <a:buChar char="▪"/>
            </a:pPr>
            <a:r>
              <a:rPr lang="en" sz="1200" b="1"/>
              <a:t>Strategic Plan (Vision for SEL)</a:t>
            </a:r>
            <a:endParaRPr sz="1200" b="1"/>
          </a:p>
          <a:p>
            <a:pPr marL="182880" lvl="0" indent="-121919" algn="l" rtl="0">
              <a:lnSpc>
                <a:spcPct val="95000"/>
              </a:lnSpc>
              <a:spcBef>
                <a:spcPts val="0"/>
              </a:spcBef>
              <a:spcAft>
                <a:spcPts val="0"/>
              </a:spcAft>
              <a:buSzPts val="1200"/>
              <a:buChar char="▪"/>
            </a:pPr>
            <a:r>
              <a:rPr lang="en" sz="1200" b="1"/>
              <a:t>Report Card</a:t>
            </a:r>
            <a:endParaRPr sz="1200" b="1"/>
          </a:p>
          <a:p>
            <a:pPr marL="182880" lvl="0" indent="-121919" algn="l" rtl="0">
              <a:lnSpc>
                <a:spcPct val="95000"/>
              </a:lnSpc>
              <a:spcBef>
                <a:spcPts val="0"/>
              </a:spcBef>
              <a:spcAft>
                <a:spcPts val="0"/>
              </a:spcAft>
              <a:buSzPts val="1200"/>
              <a:buChar char="▪"/>
            </a:pPr>
            <a:r>
              <a:rPr lang="en" sz="1200" b="1"/>
              <a:t>Experts</a:t>
            </a:r>
            <a:endParaRPr sz="1200" b="1"/>
          </a:p>
        </p:txBody>
      </p:sp>
      <p:sp>
        <p:nvSpPr>
          <p:cNvPr id="339" name="Google Shape;339;p40"/>
          <p:cNvSpPr txBox="1"/>
          <p:nvPr/>
        </p:nvSpPr>
        <p:spPr>
          <a:xfrm>
            <a:off x="142975" y="946100"/>
            <a:ext cx="2820000" cy="400200"/>
          </a:xfrm>
          <a:prstGeom prst="rect">
            <a:avLst/>
          </a:pr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rgbClr val="FFFFFF"/>
                </a:solidFill>
              </a:rPr>
              <a:t>Consensus Building</a:t>
            </a:r>
            <a:endParaRPr>
              <a:solidFill>
                <a:srgbClr val="FFFFFF"/>
              </a:solidFill>
            </a:endParaRPr>
          </a:p>
        </p:txBody>
      </p:sp>
      <p:sp>
        <p:nvSpPr>
          <p:cNvPr id="340" name="Google Shape;340;p40"/>
          <p:cNvSpPr txBox="1">
            <a:spLocks noGrp="1"/>
          </p:cNvSpPr>
          <p:nvPr>
            <p:ph type="body" idx="2"/>
          </p:nvPr>
        </p:nvSpPr>
        <p:spPr>
          <a:xfrm>
            <a:off x="3147075" y="1341301"/>
            <a:ext cx="2820000" cy="3209400"/>
          </a:xfrm>
          <a:prstGeom prst="rect">
            <a:avLst/>
          </a:prstGeom>
          <a:ln w="9525" cap="flat" cmpd="sng">
            <a:solidFill>
              <a:schemeClr val="lt2"/>
            </a:solidFill>
            <a:prstDash val="solid"/>
            <a:round/>
            <a:headEnd type="none" w="sm" len="sm"/>
            <a:tailEnd type="none" w="sm" len="sm"/>
          </a:ln>
        </p:spPr>
        <p:txBody>
          <a:bodyPr spcFirstLastPara="1" wrap="square" lIns="91425" tIns="91425" rIns="91425" bIns="91425" anchor="t" anchorCtr="0">
            <a:normAutofit/>
          </a:bodyPr>
          <a:lstStyle/>
          <a:p>
            <a:pPr marL="0" lvl="0" indent="0" algn="l" rtl="0">
              <a:lnSpc>
                <a:spcPct val="95000"/>
              </a:lnSpc>
              <a:spcBef>
                <a:spcPts val="0"/>
              </a:spcBef>
              <a:spcAft>
                <a:spcPts val="0"/>
              </a:spcAft>
              <a:buNone/>
            </a:pPr>
            <a:r>
              <a:rPr lang="en" sz="1200" b="1"/>
              <a:t>Focus: Defining the work that is vital to the success of our vision, developing the methods and systems for delivery imperative to teh implementation of the work. Providing mentorship, coaching and other PL opportunities to ensure the success and roll out in our districts.</a:t>
            </a:r>
            <a:endParaRPr sz="1200" b="1"/>
          </a:p>
          <a:p>
            <a:pPr marL="182880" lvl="0" indent="-121919" algn="l" rtl="0">
              <a:lnSpc>
                <a:spcPct val="95000"/>
              </a:lnSpc>
              <a:spcBef>
                <a:spcPts val="0"/>
              </a:spcBef>
              <a:spcAft>
                <a:spcPts val="0"/>
              </a:spcAft>
              <a:buSzPts val="1200"/>
              <a:buChar char="▪"/>
            </a:pPr>
            <a:r>
              <a:rPr lang="en" sz="1200" b="1"/>
              <a:t>5 CASEL Competencies</a:t>
            </a:r>
            <a:endParaRPr sz="1200" b="1"/>
          </a:p>
          <a:p>
            <a:pPr marL="182880" lvl="0" indent="-121919" algn="l" rtl="0">
              <a:lnSpc>
                <a:spcPct val="95000"/>
              </a:lnSpc>
              <a:spcBef>
                <a:spcPts val="0"/>
              </a:spcBef>
              <a:spcAft>
                <a:spcPts val="0"/>
              </a:spcAft>
              <a:buSzPts val="1200"/>
              <a:buChar char="▪"/>
            </a:pPr>
            <a:r>
              <a:rPr lang="en" sz="1200" b="1"/>
              <a:t>Strategic Plan</a:t>
            </a:r>
            <a:endParaRPr sz="1200" b="1"/>
          </a:p>
          <a:p>
            <a:pPr marL="182880" lvl="0" indent="-121919" algn="l" rtl="0">
              <a:lnSpc>
                <a:spcPct val="95000"/>
              </a:lnSpc>
              <a:spcBef>
                <a:spcPts val="0"/>
              </a:spcBef>
              <a:spcAft>
                <a:spcPts val="0"/>
              </a:spcAft>
              <a:buSzPts val="1200"/>
              <a:buChar char="▪"/>
            </a:pPr>
            <a:r>
              <a:rPr lang="en" sz="1200" b="1"/>
              <a:t>Report Card</a:t>
            </a:r>
            <a:endParaRPr sz="1200" b="1"/>
          </a:p>
          <a:p>
            <a:pPr marL="182880" lvl="0" indent="-121919" algn="l" rtl="0">
              <a:lnSpc>
                <a:spcPct val="95000"/>
              </a:lnSpc>
              <a:spcBef>
                <a:spcPts val="0"/>
              </a:spcBef>
              <a:spcAft>
                <a:spcPts val="0"/>
              </a:spcAft>
              <a:buSzPts val="1200"/>
              <a:buChar char="▪"/>
            </a:pPr>
            <a:r>
              <a:rPr lang="en" sz="1200" b="1"/>
              <a:t>Innovation (Scheduling, Mindfulness, Self-care, Resilience, etc.)</a:t>
            </a:r>
            <a:endParaRPr sz="1200" b="1"/>
          </a:p>
          <a:p>
            <a:pPr marL="182880" lvl="0" indent="-121919" algn="l" rtl="0">
              <a:lnSpc>
                <a:spcPct val="95000"/>
              </a:lnSpc>
              <a:spcBef>
                <a:spcPts val="0"/>
              </a:spcBef>
              <a:spcAft>
                <a:spcPts val="0"/>
              </a:spcAft>
              <a:buSzPts val="1200"/>
              <a:buChar char="▪"/>
            </a:pPr>
            <a:r>
              <a:rPr lang="en" sz="1200" b="1"/>
              <a:t>Alignment with Other Initiatives</a:t>
            </a:r>
            <a:endParaRPr sz="1200" b="1"/>
          </a:p>
        </p:txBody>
      </p:sp>
      <p:sp>
        <p:nvSpPr>
          <p:cNvPr id="341" name="Google Shape;341;p40"/>
          <p:cNvSpPr txBox="1"/>
          <p:nvPr/>
        </p:nvSpPr>
        <p:spPr>
          <a:xfrm>
            <a:off x="3147075" y="952500"/>
            <a:ext cx="2820000" cy="400200"/>
          </a:xfrm>
          <a:prstGeom prst="rect">
            <a:avLst/>
          </a:pr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rgbClr val="FFFFFF"/>
                </a:solidFill>
              </a:rPr>
              <a:t>Infrastructure Building</a:t>
            </a:r>
            <a:endParaRPr>
              <a:solidFill>
                <a:srgbClr val="FFFFFF"/>
              </a:solidFill>
            </a:endParaRPr>
          </a:p>
        </p:txBody>
      </p:sp>
      <p:sp>
        <p:nvSpPr>
          <p:cNvPr id="342" name="Google Shape;342;p40"/>
          <p:cNvSpPr txBox="1">
            <a:spLocks noGrp="1"/>
          </p:cNvSpPr>
          <p:nvPr>
            <p:ph type="body" idx="2"/>
          </p:nvPr>
        </p:nvSpPr>
        <p:spPr>
          <a:xfrm>
            <a:off x="6151175" y="1334900"/>
            <a:ext cx="2820000" cy="2400900"/>
          </a:xfrm>
          <a:prstGeom prst="rect">
            <a:avLst/>
          </a:prstGeom>
          <a:ln w="9525" cap="flat" cmpd="sng">
            <a:solidFill>
              <a:schemeClr val="lt2"/>
            </a:solidFill>
            <a:prstDash val="solid"/>
            <a:round/>
            <a:headEnd type="none" w="sm" len="sm"/>
            <a:tailEnd type="none" w="sm" len="sm"/>
          </a:ln>
        </p:spPr>
        <p:txBody>
          <a:bodyPr spcFirstLastPara="1" wrap="square" lIns="91425" tIns="91425" rIns="91425" bIns="91425" anchor="t" anchorCtr="0">
            <a:normAutofit/>
          </a:bodyPr>
          <a:lstStyle/>
          <a:p>
            <a:pPr marL="0" lvl="0" indent="0" algn="l" rtl="0">
              <a:lnSpc>
                <a:spcPct val="95000"/>
              </a:lnSpc>
              <a:spcBef>
                <a:spcPts val="0"/>
              </a:spcBef>
              <a:spcAft>
                <a:spcPts val="0"/>
              </a:spcAft>
              <a:buNone/>
            </a:pPr>
            <a:r>
              <a:rPr lang="en" sz="1200" b="1"/>
              <a:t>Focus: Evaluating overall implementation as well as all stakeholders understanding, systemsd and processes.</a:t>
            </a:r>
            <a:endParaRPr sz="1200" b="1"/>
          </a:p>
          <a:p>
            <a:pPr marL="182880" lvl="0" indent="-121919" algn="l" rtl="0">
              <a:lnSpc>
                <a:spcPct val="95000"/>
              </a:lnSpc>
              <a:spcBef>
                <a:spcPts val="0"/>
              </a:spcBef>
              <a:spcAft>
                <a:spcPts val="0"/>
              </a:spcAft>
              <a:buSzPts val="1200"/>
              <a:buChar char="▪"/>
            </a:pPr>
            <a:r>
              <a:rPr lang="en" sz="1200" b="1"/>
              <a:t>Strategic Plan</a:t>
            </a:r>
            <a:endParaRPr sz="1200" b="1"/>
          </a:p>
          <a:p>
            <a:pPr marL="182880" lvl="0" indent="-121919" algn="l" rtl="0">
              <a:lnSpc>
                <a:spcPct val="95000"/>
              </a:lnSpc>
              <a:spcBef>
                <a:spcPts val="0"/>
              </a:spcBef>
              <a:spcAft>
                <a:spcPts val="0"/>
              </a:spcAft>
              <a:buSzPts val="1200"/>
              <a:buChar char="▪"/>
            </a:pPr>
            <a:r>
              <a:rPr lang="en" sz="1200" b="1"/>
              <a:t>YRBS - 1 Caring Adult Student/ Family/Parent Perception Survey</a:t>
            </a:r>
            <a:endParaRPr sz="1200" b="1"/>
          </a:p>
          <a:p>
            <a:pPr marL="182880" lvl="0" indent="-121919" algn="l" rtl="0">
              <a:lnSpc>
                <a:spcPct val="95000"/>
              </a:lnSpc>
              <a:spcBef>
                <a:spcPts val="0"/>
              </a:spcBef>
              <a:spcAft>
                <a:spcPts val="0"/>
              </a:spcAft>
              <a:buSzPts val="1200"/>
              <a:buChar char="▪"/>
            </a:pPr>
            <a:r>
              <a:rPr lang="en" sz="1200" b="1"/>
              <a:t>Syatems and Structures</a:t>
            </a:r>
            <a:endParaRPr sz="1200" b="1"/>
          </a:p>
          <a:p>
            <a:pPr marL="182880" lvl="0" indent="-121919" algn="l" rtl="0">
              <a:lnSpc>
                <a:spcPct val="95000"/>
              </a:lnSpc>
              <a:spcBef>
                <a:spcPts val="0"/>
              </a:spcBef>
              <a:spcAft>
                <a:spcPts val="0"/>
              </a:spcAft>
              <a:buSzPts val="1200"/>
              <a:buChar char="▪"/>
            </a:pPr>
            <a:r>
              <a:rPr lang="en" sz="1200" b="1"/>
              <a:t>ODRS, Suspensions</a:t>
            </a:r>
            <a:endParaRPr sz="1200" b="1"/>
          </a:p>
          <a:p>
            <a:pPr marL="182880" lvl="0" indent="-121919" algn="l" rtl="0">
              <a:lnSpc>
                <a:spcPct val="95000"/>
              </a:lnSpc>
              <a:spcBef>
                <a:spcPts val="0"/>
              </a:spcBef>
              <a:spcAft>
                <a:spcPts val="0"/>
              </a:spcAft>
              <a:buSzPts val="1200"/>
              <a:buChar char="▪"/>
            </a:pPr>
            <a:r>
              <a:rPr lang="en" sz="1200" b="1"/>
              <a:t>Needs Analysis for Next Steps</a:t>
            </a:r>
            <a:endParaRPr sz="1200" b="1"/>
          </a:p>
          <a:p>
            <a:pPr marL="182880" lvl="0" indent="-121919" algn="l" rtl="0">
              <a:lnSpc>
                <a:spcPct val="95000"/>
              </a:lnSpc>
              <a:spcBef>
                <a:spcPts val="0"/>
              </a:spcBef>
              <a:spcAft>
                <a:spcPts val="0"/>
              </a:spcAft>
              <a:buSzPts val="1200"/>
              <a:buChar char="▪"/>
            </a:pPr>
            <a:r>
              <a:rPr lang="en" sz="1200" b="1"/>
              <a:t>MTSS Alignment</a:t>
            </a:r>
            <a:endParaRPr sz="1200" b="1"/>
          </a:p>
        </p:txBody>
      </p:sp>
      <p:sp>
        <p:nvSpPr>
          <p:cNvPr id="343" name="Google Shape;343;p40"/>
          <p:cNvSpPr txBox="1"/>
          <p:nvPr/>
        </p:nvSpPr>
        <p:spPr>
          <a:xfrm>
            <a:off x="6151175" y="946100"/>
            <a:ext cx="2820000" cy="400200"/>
          </a:xfrm>
          <a:prstGeom prst="rect">
            <a:avLst/>
          </a:pr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rgbClr val="FFFFFF"/>
                </a:solidFill>
              </a:rPr>
              <a:t>Implementation and Evaluation</a:t>
            </a:r>
            <a:endParaRPr>
              <a:solidFill>
                <a:srgbClr val="FFFFFF"/>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sp>
        <p:nvSpPr>
          <p:cNvPr id="348" name="Google Shape;348;p41"/>
          <p:cNvSpPr txBox="1">
            <a:spLocks noGrp="1"/>
          </p:cNvSpPr>
          <p:nvPr>
            <p:ph type="sldNum" idx="12"/>
          </p:nvPr>
        </p:nvSpPr>
        <p:spPr>
          <a:xfrm>
            <a:off x="173725" y="4550675"/>
            <a:ext cx="340500" cy="179400"/>
          </a:xfrm>
          <a:prstGeom prst="rect">
            <a:avLst/>
          </a:prstGeom>
        </p:spPr>
        <p:txBody>
          <a:bodyPr spcFirstLastPara="1" wrap="square" lIns="0" tIns="0" rIns="0" bIns="0" anchor="t" anchorCtr="0">
            <a:noAutofit/>
          </a:bodyPr>
          <a:lstStyle/>
          <a:p>
            <a:pPr marL="0" lvl="0" indent="0" algn="l" rtl="0">
              <a:spcBef>
                <a:spcPts val="0"/>
              </a:spcBef>
              <a:spcAft>
                <a:spcPts val="0"/>
              </a:spcAft>
              <a:buNone/>
            </a:pPr>
            <a:fld id="{00000000-1234-1234-1234-123412341234}" type="slidenum">
              <a:rPr lang="en"/>
              <a:t>29</a:t>
            </a:fld>
            <a:endParaRPr/>
          </a:p>
        </p:txBody>
      </p:sp>
      <p:sp>
        <p:nvSpPr>
          <p:cNvPr id="349" name="Google Shape;349;p41"/>
          <p:cNvSpPr txBox="1">
            <a:spLocks noGrp="1"/>
          </p:cNvSpPr>
          <p:nvPr>
            <p:ph type="title"/>
          </p:nvPr>
        </p:nvSpPr>
        <p:spPr>
          <a:xfrm>
            <a:off x="0" y="400050"/>
            <a:ext cx="9144000" cy="402600"/>
          </a:xfrm>
          <a:prstGeom prst="rect">
            <a:avLst/>
          </a:prstGeom>
        </p:spPr>
        <p:txBody>
          <a:bodyPr spcFirstLastPara="1" wrap="square" lIns="411475" tIns="0" rIns="411475" bIns="0" anchor="ctr" anchorCtr="0">
            <a:normAutofit/>
          </a:bodyPr>
          <a:lstStyle/>
          <a:p>
            <a:pPr marL="0" lvl="0" indent="0" algn="l" rtl="0">
              <a:spcBef>
                <a:spcPts val="0"/>
              </a:spcBef>
              <a:spcAft>
                <a:spcPts val="0"/>
              </a:spcAft>
              <a:buSzPts val="990"/>
              <a:buNone/>
            </a:pPr>
            <a:r>
              <a:rPr lang="en" sz="1650" b="1">
                <a:solidFill>
                  <a:srgbClr val="FFFFFF"/>
                </a:solidFill>
              </a:rPr>
              <a:t>Guide to Screening Candidates</a:t>
            </a:r>
            <a:endParaRPr sz="1650"/>
          </a:p>
        </p:txBody>
      </p:sp>
      <p:sp>
        <p:nvSpPr>
          <p:cNvPr id="350" name="Google Shape;350;p41"/>
          <p:cNvSpPr txBox="1">
            <a:spLocks noGrp="1"/>
          </p:cNvSpPr>
          <p:nvPr>
            <p:ph type="body" idx="2"/>
          </p:nvPr>
        </p:nvSpPr>
        <p:spPr>
          <a:xfrm>
            <a:off x="495900" y="1550925"/>
            <a:ext cx="8495100" cy="3521400"/>
          </a:xfrm>
          <a:prstGeom prst="rect">
            <a:avLst/>
          </a:prstGeom>
        </p:spPr>
        <p:txBody>
          <a:bodyPr spcFirstLastPara="1" wrap="square" lIns="0" tIns="0" rIns="0" bIns="0" anchor="t" anchorCtr="0">
            <a:normAutofit lnSpcReduction="10000"/>
          </a:bodyPr>
          <a:lstStyle/>
          <a:p>
            <a:pPr marL="228600" marR="91440" lvl="0" indent="-166370" algn="l" rtl="0">
              <a:lnSpc>
                <a:spcPct val="115000"/>
              </a:lnSpc>
              <a:spcBef>
                <a:spcPts val="0"/>
              </a:spcBef>
              <a:spcAft>
                <a:spcPts val="0"/>
              </a:spcAft>
              <a:buSzPts val="1900"/>
              <a:buChar char="▪"/>
            </a:pPr>
            <a:r>
              <a:rPr lang="en" sz="1500"/>
              <a:t>Embedding SEL Practices and Beliefs into Hiring Processes - Hiring practices and biases - Screening candidates for soft skills is often the toughest part of an interview. Interviewers have less than an hour to figure out if the person has the qualities  the district is looking for in their next hire.</a:t>
            </a:r>
            <a:endParaRPr sz="1500"/>
          </a:p>
          <a:p>
            <a:pPr marL="228600" marR="91440" lvl="0" indent="-45720" algn="l" rtl="0">
              <a:lnSpc>
                <a:spcPct val="115000"/>
              </a:lnSpc>
              <a:spcBef>
                <a:spcPts val="0"/>
              </a:spcBef>
              <a:spcAft>
                <a:spcPts val="0"/>
              </a:spcAft>
              <a:buNone/>
            </a:pPr>
            <a:endParaRPr sz="1500"/>
          </a:p>
          <a:p>
            <a:pPr marL="228600" marR="91440" lvl="0" indent="-166370" algn="l" rtl="0">
              <a:lnSpc>
                <a:spcPct val="115000"/>
              </a:lnSpc>
              <a:spcBef>
                <a:spcPts val="0"/>
              </a:spcBef>
              <a:spcAft>
                <a:spcPts val="0"/>
              </a:spcAft>
              <a:buSzPts val="1900"/>
              <a:buChar char="▪"/>
            </a:pPr>
            <a:r>
              <a:rPr lang="en" sz="1500"/>
              <a:t>The good news is that behavioral interview questions are a proven way to reveal a person’s ability to collaborate, adapt, and more. By looking at their past behavior, you can more easily determine what someone will be like to work with.  </a:t>
            </a:r>
            <a:endParaRPr sz="1500"/>
          </a:p>
          <a:p>
            <a:pPr marL="228600" marR="91440" lvl="0" indent="-45720" algn="l" rtl="0">
              <a:lnSpc>
                <a:spcPct val="115000"/>
              </a:lnSpc>
              <a:spcBef>
                <a:spcPts val="0"/>
              </a:spcBef>
              <a:spcAft>
                <a:spcPts val="0"/>
              </a:spcAft>
              <a:buNone/>
            </a:pPr>
            <a:endParaRPr sz="1500"/>
          </a:p>
          <a:p>
            <a:pPr marL="228600" marR="91440" lvl="0" indent="-166370" algn="l" rtl="0">
              <a:lnSpc>
                <a:spcPct val="115000"/>
              </a:lnSpc>
              <a:spcBef>
                <a:spcPts val="0"/>
              </a:spcBef>
              <a:spcAft>
                <a:spcPts val="0"/>
              </a:spcAft>
              <a:buSzPts val="1900"/>
              <a:buChar char="▪"/>
            </a:pPr>
            <a:r>
              <a:rPr lang="en" sz="1500"/>
              <a:t>Additionally, the practice assists with establishing the SEL culture and expectations at the beginning of the relationship with a potential hire. </a:t>
            </a:r>
            <a:endParaRPr sz="1500"/>
          </a:p>
          <a:p>
            <a:pPr marL="0" marR="91440" lvl="0" indent="0" algn="l" rtl="0">
              <a:lnSpc>
                <a:spcPct val="115000"/>
              </a:lnSpc>
              <a:spcBef>
                <a:spcPts val="0"/>
              </a:spcBef>
              <a:spcAft>
                <a:spcPts val="0"/>
              </a:spcAft>
              <a:buNone/>
            </a:pPr>
            <a:endParaRPr sz="1400"/>
          </a:p>
          <a:p>
            <a:pPr marL="0" lvl="0" indent="0" algn="l" rtl="0">
              <a:lnSpc>
                <a:spcPct val="115000"/>
              </a:lnSpc>
              <a:spcBef>
                <a:spcPts val="0"/>
              </a:spcBef>
              <a:spcAft>
                <a:spcPts val="0"/>
              </a:spcAft>
              <a:buClr>
                <a:schemeClr val="dk1"/>
              </a:buClr>
              <a:buSzPts val="1100"/>
              <a:buFont typeface="Arial"/>
              <a:buNone/>
            </a:pPr>
            <a:r>
              <a:rPr lang="en" sz="1200" u="sng">
                <a:solidFill>
                  <a:srgbClr val="3C78D8"/>
                </a:solidFill>
                <a:hlinkClick r:id="rId3">
                  <a:extLst>
                    <a:ext uri="{A12FA001-AC4F-418D-AE19-62706E023703}">
                      <ahyp:hlinkClr xmlns:ahyp="http://schemas.microsoft.com/office/drawing/2018/hyperlinkcolor" val="tx"/>
                    </a:ext>
                  </a:extLst>
                </a:hlinkClick>
              </a:rPr>
              <a:t>https://business.linkedin.com/content/dam/me/business/en-us/talent-solutions/resources/pdfs/linkedin-30-questions-to-identify-high-potential-candidates-ebook-8-7-17-uk-en.pdf</a:t>
            </a:r>
            <a:endParaRPr sz="1200" u="sng">
              <a:solidFill>
                <a:srgbClr val="3C78D8"/>
              </a:solidFill>
            </a:endParaRPr>
          </a:p>
          <a:p>
            <a:pPr marL="0" marR="91440" lvl="0" indent="0" algn="l" rtl="0">
              <a:lnSpc>
                <a:spcPct val="115000"/>
              </a:lnSpc>
              <a:spcBef>
                <a:spcPts val="0"/>
              </a:spcBef>
              <a:spcAft>
                <a:spcPts val="0"/>
              </a:spcAft>
              <a:buNone/>
            </a:pPr>
            <a:endParaRPr sz="1400"/>
          </a:p>
        </p:txBody>
      </p:sp>
      <p:sp>
        <p:nvSpPr>
          <p:cNvPr id="351" name="Google Shape;351;p41"/>
          <p:cNvSpPr txBox="1"/>
          <p:nvPr/>
        </p:nvSpPr>
        <p:spPr>
          <a:xfrm>
            <a:off x="453650" y="935325"/>
            <a:ext cx="81831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800" b="1">
                <a:solidFill>
                  <a:schemeClr val="dk2"/>
                </a:solidFill>
              </a:rPr>
              <a:t>30 Essential Behavioral Interview Questions</a:t>
            </a:r>
            <a:endParaRPr sz="2800" b="1">
              <a:solidFill>
                <a:schemeClr val="dk2"/>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15"/>
          <p:cNvSpPr txBox="1">
            <a:spLocks noGrp="1"/>
          </p:cNvSpPr>
          <p:nvPr>
            <p:ph type="ctrTitle"/>
          </p:nvPr>
        </p:nvSpPr>
        <p:spPr>
          <a:xfrm>
            <a:off x="1874525" y="2516375"/>
            <a:ext cx="5437800" cy="7254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SzPts val="4100"/>
              <a:buNone/>
            </a:pPr>
            <a:r>
              <a:rPr lang="en">
                <a:solidFill>
                  <a:srgbClr val="FFFFFF"/>
                </a:solidFill>
              </a:rPr>
              <a:t>What is eTEACHNY?</a:t>
            </a:r>
            <a:endParaRPr>
              <a:solidFill>
                <a:srgbClr val="FFFFFF"/>
              </a:solidFill>
            </a:endParaRPr>
          </a:p>
        </p:txBody>
      </p:sp>
      <p:sp>
        <p:nvSpPr>
          <p:cNvPr id="102" name="Google Shape;102;p15"/>
          <p:cNvSpPr txBox="1">
            <a:spLocks noGrp="1"/>
          </p:cNvSpPr>
          <p:nvPr>
            <p:ph type="subTitle" idx="1"/>
          </p:nvPr>
        </p:nvSpPr>
        <p:spPr>
          <a:xfrm>
            <a:off x="1874525" y="3241775"/>
            <a:ext cx="5483400" cy="1726500"/>
          </a:xfrm>
          <a:prstGeom prst="rect">
            <a:avLst/>
          </a:prstGeom>
          <a:noFill/>
          <a:ln>
            <a:noFill/>
          </a:ln>
        </p:spPr>
        <p:txBody>
          <a:bodyPr spcFirstLastPara="1" wrap="square" lIns="0" tIns="0" rIns="0" bIns="0" anchor="t" anchorCtr="0">
            <a:noAutofit/>
          </a:bodyPr>
          <a:lstStyle/>
          <a:p>
            <a:pPr marL="0" lvl="0" indent="0" algn="l" rtl="0">
              <a:lnSpc>
                <a:spcPct val="110000"/>
              </a:lnSpc>
              <a:spcBef>
                <a:spcPts val="0"/>
              </a:spcBef>
              <a:spcAft>
                <a:spcPts val="0"/>
              </a:spcAft>
              <a:buClr>
                <a:schemeClr val="dk1"/>
              </a:buClr>
              <a:buFont typeface="Arial"/>
              <a:buNone/>
            </a:pPr>
            <a:r>
              <a:rPr lang="en">
                <a:solidFill>
                  <a:srgbClr val="FFFFFF"/>
                </a:solidFill>
              </a:rPr>
              <a:t>eTEACHNY is a coalition of education partners who have come together to support the implementation of the Teaching in Remote Learning Environments (TRLE) Initiative</a:t>
            </a:r>
            <a:endParaRPr>
              <a:solidFill>
                <a:srgbClr val="FFFFFF"/>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sp>
        <p:nvSpPr>
          <p:cNvPr id="356" name="Google Shape;356;p42"/>
          <p:cNvSpPr txBox="1">
            <a:spLocks noGrp="1"/>
          </p:cNvSpPr>
          <p:nvPr>
            <p:ph type="sldNum" idx="12"/>
          </p:nvPr>
        </p:nvSpPr>
        <p:spPr>
          <a:xfrm>
            <a:off x="402325" y="4855475"/>
            <a:ext cx="340500" cy="179400"/>
          </a:xfrm>
          <a:prstGeom prst="rect">
            <a:avLst/>
          </a:prstGeom>
        </p:spPr>
        <p:txBody>
          <a:bodyPr spcFirstLastPara="1" wrap="square" lIns="0" tIns="0" rIns="0" bIns="0" anchor="t" anchorCtr="0">
            <a:noAutofit/>
          </a:bodyPr>
          <a:lstStyle/>
          <a:p>
            <a:pPr marL="0" lvl="0" indent="0" algn="l" rtl="0">
              <a:spcBef>
                <a:spcPts val="0"/>
              </a:spcBef>
              <a:spcAft>
                <a:spcPts val="0"/>
              </a:spcAft>
              <a:buNone/>
            </a:pPr>
            <a:fld id="{00000000-1234-1234-1234-123412341234}" type="slidenum">
              <a:rPr lang="en"/>
              <a:t>30</a:t>
            </a:fld>
            <a:endParaRPr/>
          </a:p>
        </p:txBody>
      </p:sp>
      <p:sp>
        <p:nvSpPr>
          <p:cNvPr id="357" name="Google Shape;357;p42"/>
          <p:cNvSpPr txBox="1">
            <a:spLocks noGrp="1"/>
          </p:cNvSpPr>
          <p:nvPr>
            <p:ph type="title"/>
          </p:nvPr>
        </p:nvSpPr>
        <p:spPr>
          <a:xfrm>
            <a:off x="0" y="400050"/>
            <a:ext cx="9144000" cy="402600"/>
          </a:xfrm>
          <a:prstGeom prst="rect">
            <a:avLst/>
          </a:prstGeom>
        </p:spPr>
        <p:txBody>
          <a:bodyPr spcFirstLastPara="1" wrap="square" lIns="411475" tIns="0" rIns="411475" bIns="0" anchor="ctr" anchorCtr="0">
            <a:normAutofit/>
          </a:bodyPr>
          <a:lstStyle/>
          <a:p>
            <a:pPr marL="0" lvl="0" indent="0" algn="l" rtl="0">
              <a:spcBef>
                <a:spcPts val="0"/>
              </a:spcBef>
              <a:spcAft>
                <a:spcPts val="0"/>
              </a:spcAft>
              <a:buSzPts val="990"/>
              <a:buNone/>
            </a:pPr>
            <a:r>
              <a:rPr lang="en" sz="1650" b="1" dirty="0">
                <a:solidFill>
                  <a:srgbClr val="FFFFFF"/>
                </a:solidFill>
              </a:rPr>
              <a:t>Greece CSD Response to 4 Challenges Related to SEL School-wide Implementation</a:t>
            </a:r>
            <a:endParaRPr sz="1650" dirty="0"/>
          </a:p>
        </p:txBody>
      </p:sp>
      <p:sp>
        <p:nvSpPr>
          <p:cNvPr id="358" name="Google Shape;358;p42"/>
          <p:cNvSpPr txBox="1">
            <a:spLocks noGrp="1"/>
          </p:cNvSpPr>
          <p:nvPr>
            <p:ph type="body" idx="2"/>
          </p:nvPr>
        </p:nvSpPr>
        <p:spPr>
          <a:xfrm>
            <a:off x="371575" y="1639113"/>
            <a:ext cx="1715100" cy="2379900"/>
          </a:xfrm>
          <a:prstGeom prst="rect">
            <a:avLst/>
          </a:prstGeom>
          <a:ln w="9525" cap="flat" cmpd="sng">
            <a:solidFill>
              <a:schemeClr val="lt2"/>
            </a:solidFill>
            <a:prstDash val="solid"/>
            <a:round/>
            <a:headEnd type="none" w="sm" len="sm"/>
            <a:tailEnd type="none" w="sm" len="sm"/>
          </a:ln>
        </p:spPr>
        <p:txBody>
          <a:bodyPr spcFirstLastPara="1" wrap="square" lIns="0" tIns="0" rIns="0" bIns="0" anchor="t" anchorCtr="0">
            <a:normAutofit/>
          </a:bodyPr>
          <a:lstStyle/>
          <a:p>
            <a:pPr marL="182880" lvl="0" indent="-153670" algn="l" rtl="0">
              <a:lnSpc>
                <a:spcPct val="95000"/>
              </a:lnSpc>
              <a:spcAft>
                <a:spcPts val="0"/>
              </a:spcAft>
              <a:buSzPts val="1700"/>
              <a:buChar char="▪"/>
            </a:pPr>
            <a:r>
              <a:rPr lang="en" sz="1000" b="1" dirty="0"/>
              <a:t>Strategic Plan/School SIP</a:t>
            </a:r>
            <a:endParaRPr sz="1000" b="1" dirty="0"/>
          </a:p>
          <a:p>
            <a:pPr marL="182880" lvl="0" indent="-153670" algn="l" rtl="0">
              <a:lnSpc>
                <a:spcPct val="95000"/>
              </a:lnSpc>
              <a:spcBef>
                <a:spcPts val="0"/>
              </a:spcBef>
              <a:spcAft>
                <a:spcPts val="0"/>
              </a:spcAft>
              <a:buSzPts val="1700"/>
              <a:buChar char="▪"/>
            </a:pPr>
            <a:r>
              <a:rPr lang="en" sz="1000" b="1" dirty="0"/>
              <a:t>Montly Parent Roundtables</a:t>
            </a:r>
            <a:endParaRPr sz="1000" b="1" dirty="0"/>
          </a:p>
          <a:p>
            <a:pPr marL="182880" lvl="0" indent="-153670" algn="l" rtl="0">
              <a:lnSpc>
                <a:spcPct val="95000"/>
              </a:lnSpc>
              <a:spcBef>
                <a:spcPts val="0"/>
              </a:spcBef>
              <a:spcAft>
                <a:spcPts val="0"/>
              </a:spcAft>
              <a:buSzPts val="1700"/>
              <a:buChar char="▪"/>
            </a:pPr>
            <a:r>
              <a:rPr lang="en" sz="1000" b="1" dirty="0"/>
              <a:t>Elementary SEL Report Card</a:t>
            </a:r>
            <a:endParaRPr sz="1000" b="1" dirty="0"/>
          </a:p>
          <a:p>
            <a:pPr marL="182880" lvl="0" indent="-153670" algn="l" rtl="0">
              <a:lnSpc>
                <a:spcPct val="95000"/>
              </a:lnSpc>
              <a:spcBef>
                <a:spcPts val="0"/>
              </a:spcBef>
              <a:spcAft>
                <a:spcPts val="0"/>
              </a:spcAft>
              <a:buSzPts val="1700"/>
              <a:buChar char="▪"/>
            </a:pPr>
            <a:r>
              <a:rPr lang="en" sz="1000" b="1" dirty="0"/>
              <a:t>All staff, leaders, BOE grounding/training in CASEL</a:t>
            </a:r>
            <a:endParaRPr sz="1000" b="1" dirty="0"/>
          </a:p>
          <a:p>
            <a:pPr marL="182880" lvl="0" indent="-153670" algn="l" rtl="0">
              <a:lnSpc>
                <a:spcPct val="95000"/>
              </a:lnSpc>
              <a:spcBef>
                <a:spcPts val="0"/>
              </a:spcBef>
              <a:spcAft>
                <a:spcPts val="0"/>
              </a:spcAft>
              <a:buSzPts val="1700"/>
              <a:buChar char="▪"/>
            </a:pPr>
            <a:r>
              <a:rPr lang="en" sz="1000" b="1" dirty="0"/>
              <a:t>Summer Leadership Academy</a:t>
            </a:r>
            <a:endParaRPr sz="1700" dirty="0"/>
          </a:p>
        </p:txBody>
      </p:sp>
      <p:sp>
        <p:nvSpPr>
          <p:cNvPr id="359" name="Google Shape;359;p42"/>
          <p:cNvSpPr txBox="1"/>
          <p:nvPr/>
        </p:nvSpPr>
        <p:spPr>
          <a:xfrm>
            <a:off x="371575" y="1250900"/>
            <a:ext cx="1715100" cy="400200"/>
          </a:xfrm>
          <a:prstGeom prst="rect">
            <a:avLst/>
          </a:pr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rgbClr val="FFFFFF"/>
                </a:solidFill>
              </a:rPr>
              <a:t>Prioritize</a:t>
            </a:r>
            <a:endParaRPr>
              <a:solidFill>
                <a:srgbClr val="FFFFFF"/>
              </a:solidFill>
            </a:endParaRPr>
          </a:p>
        </p:txBody>
      </p:sp>
      <p:sp>
        <p:nvSpPr>
          <p:cNvPr id="360" name="Google Shape;360;p42"/>
          <p:cNvSpPr txBox="1"/>
          <p:nvPr/>
        </p:nvSpPr>
        <p:spPr>
          <a:xfrm>
            <a:off x="2615025" y="1250900"/>
            <a:ext cx="1715100" cy="400200"/>
          </a:xfrm>
          <a:prstGeom prst="rect">
            <a:avLst/>
          </a:pr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rgbClr val="FFFFFF"/>
                </a:solidFill>
              </a:rPr>
              <a:t>Operationalize</a:t>
            </a:r>
            <a:endParaRPr>
              <a:solidFill>
                <a:srgbClr val="FFFFFF"/>
              </a:solidFill>
            </a:endParaRPr>
          </a:p>
        </p:txBody>
      </p:sp>
      <p:sp>
        <p:nvSpPr>
          <p:cNvPr id="361" name="Google Shape;361;p42"/>
          <p:cNvSpPr txBox="1"/>
          <p:nvPr/>
        </p:nvSpPr>
        <p:spPr>
          <a:xfrm>
            <a:off x="4858475" y="1257300"/>
            <a:ext cx="1715100" cy="400200"/>
          </a:xfrm>
          <a:prstGeom prst="rect">
            <a:avLst/>
          </a:prstGeom>
          <a:solidFill>
            <a:srgbClr val="B6D7A8"/>
          </a:solidFill>
          <a:ln w="9525" cap="flat" cmpd="sng">
            <a:solidFill>
              <a:srgbClr val="B6D7A8"/>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rgbClr val="FFFFFF"/>
                </a:solidFill>
              </a:rPr>
              <a:t>Integrate</a:t>
            </a:r>
            <a:endParaRPr>
              <a:solidFill>
                <a:srgbClr val="FFFFFF"/>
              </a:solidFill>
            </a:endParaRPr>
          </a:p>
        </p:txBody>
      </p:sp>
      <p:sp>
        <p:nvSpPr>
          <p:cNvPr id="362" name="Google Shape;362;p42"/>
          <p:cNvSpPr txBox="1"/>
          <p:nvPr/>
        </p:nvSpPr>
        <p:spPr>
          <a:xfrm>
            <a:off x="7048500" y="1250900"/>
            <a:ext cx="1715100" cy="400200"/>
          </a:xfrm>
          <a:prstGeom prst="rect">
            <a:avLst/>
          </a:prstGeom>
          <a:solidFill>
            <a:srgbClr val="B6D7A8"/>
          </a:solidFill>
          <a:ln w="9525" cap="flat" cmpd="sng">
            <a:solidFill>
              <a:srgbClr val="B6D7A8"/>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rgbClr val="FFFFFF"/>
                </a:solidFill>
              </a:rPr>
              <a:t>Monitor &amp; Evaluate</a:t>
            </a:r>
            <a:endParaRPr>
              <a:solidFill>
                <a:srgbClr val="FFFFFF"/>
              </a:solidFill>
            </a:endParaRPr>
          </a:p>
        </p:txBody>
      </p:sp>
      <p:sp>
        <p:nvSpPr>
          <p:cNvPr id="363" name="Google Shape;363;p42">
            <a:extLst>
              <a:ext uri="{C183D7F6-B498-43B3-948B-1728B52AA6E4}">
                <adec:decorative xmlns:adec="http://schemas.microsoft.com/office/drawing/2017/decorative" val="1"/>
              </a:ext>
            </a:extLst>
          </p:cNvPr>
          <p:cNvSpPr/>
          <p:nvPr/>
        </p:nvSpPr>
        <p:spPr>
          <a:xfrm>
            <a:off x="4864275" y="1660050"/>
            <a:ext cx="1715100" cy="2358900"/>
          </a:xfrm>
          <a:prstGeom prst="rect">
            <a:avLst/>
          </a:prstGeom>
          <a:noFill/>
          <a:ln w="9525" cap="flat" cmpd="sng">
            <a:solidFill>
              <a:srgbClr val="B6D7A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42">
            <a:extLst>
              <a:ext uri="{C183D7F6-B498-43B3-948B-1728B52AA6E4}">
                <adec:decorative xmlns:adec="http://schemas.microsoft.com/office/drawing/2017/decorative" val="1"/>
              </a:ext>
            </a:extLst>
          </p:cNvPr>
          <p:cNvSpPr/>
          <p:nvPr/>
        </p:nvSpPr>
        <p:spPr>
          <a:xfrm>
            <a:off x="7048500" y="1660050"/>
            <a:ext cx="1715100" cy="2358900"/>
          </a:xfrm>
          <a:prstGeom prst="rect">
            <a:avLst/>
          </a:prstGeom>
          <a:noFill/>
          <a:ln w="9525" cap="flat" cmpd="sng">
            <a:solidFill>
              <a:srgbClr val="B6D7A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42">
            <a:extLst>
              <a:ext uri="{C183D7F6-B498-43B3-948B-1728B52AA6E4}">
                <adec:decorative xmlns:adec="http://schemas.microsoft.com/office/drawing/2017/decorative" val="1"/>
              </a:ext>
            </a:extLst>
          </p:cNvPr>
          <p:cNvSpPr/>
          <p:nvPr/>
        </p:nvSpPr>
        <p:spPr>
          <a:xfrm>
            <a:off x="2167650" y="1379475"/>
            <a:ext cx="230700" cy="179400"/>
          </a:xfrm>
          <a:prstGeom prst="homePlat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42">
            <a:extLst>
              <a:ext uri="{C183D7F6-B498-43B3-948B-1728B52AA6E4}">
                <adec:decorative xmlns:adec="http://schemas.microsoft.com/office/drawing/2017/decorative" val="1"/>
              </a:ext>
            </a:extLst>
          </p:cNvPr>
          <p:cNvSpPr/>
          <p:nvPr/>
        </p:nvSpPr>
        <p:spPr>
          <a:xfrm>
            <a:off x="4400550" y="1379475"/>
            <a:ext cx="230700" cy="179400"/>
          </a:xfrm>
          <a:prstGeom prst="homePlat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42">
            <a:extLst>
              <a:ext uri="{C183D7F6-B498-43B3-948B-1728B52AA6E4}">
                <adec:decorative xmlns:adec="http://schemas.microsoft.com/office/drawing/2017/decorative" val="1"/>
              </a:ext>
            </a:extLst>
          </p:cNvPr>
          <p:cNvSpPr/>
          <p:nvPr/>
        </p:nvSpPr>
        <p:spPr>
          <a:xfrm>
            <a:off x="6660725" y="1361300"/>
            <a:ext cx="230700" cy="179400"/>
          </a:xfrm>
          <a:prstGeom prst="homePlate">
            <a:avLst>
              <a:gd name="adj" fmla="val 50000"/>
            </a:avLst>
          </a:prstGeom>
          <a:solidFill>
            <a:srgbClr val="B6D7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42"/>
          <p:cNvSpPr txBox="1">
            <a:spLocks noGrp="1"/>
          </p:cNvSpPr>
          <p:nvPr>
            <p:ph type="body" idx="2"/>
          </p:nvPr>
        </p:nvSpPr>
        <p:spPr>
          <a:xfrm>
            <a:off x="2617925" y="1649550"/>
            <a:ext cx="1715100" cy="2379900"/>
          </a:xfrm>
          <a:prstGeom prst="rect">
            <a:avLst/>
          </a:prstGeom>
          <a:ln w="9525" cap="flat" cmpd="sng">
            <a:solidFill>
              <a:schemeClr val="lt2"/>
            </a:solidFill>
            <a:prstDash val="solid"/>
            <a:round/>
            <a:headEnd type="none" w="sm" len="sm"/>
            <a:tailEnd type="none" w="sm" len="sm"/>
          </a:ln>
        </p:spPr>
        <p:txBody>
          <a:bodyPr spcFirstLastPara="1" wrap="square" lIns="0" tIns="0" rIns="0" bIns="0" anchor="t" anchorCtr="0">
            <a:normAutofit lnSpcReduction="10000"/>
          </a:bodyPr>
          <a:lstStyle/>
          <a:p>
            <a:pPr marL="182880" lvl="0" indent="-153670" algn="l" rtl="0">
              <a:lnSpc>
                <a:spcPct val="95000"/>
              </a:lnSpc>
              <a:spcAft>
                <a:spcPts val="0"/>
              </a:spcAft>
              <a:buSzPts val="1700"/>
              <a:buChar char="▪"/>
            </a:pPr>
            <a:r>
              <a:rPr lang="en" sz="1000" b="1" dirty="0"/>
              <a:t>Budgeting for 14 SEL TLs, SFAST, TOSA for Wellness, TOSA for SIP and PL, TOSA for LIM, TOAS for AVID</a:t>
            </a:r>
            <a:endParaRPr sz="1000" b="1" dirty="0"/>
          </a:p>
          <a:p>
            <a:pPr marL="182880" lvl="0" indent="-153670" algn="l" rtl="0">
              <a:lnSpc>
                <a:spcPct val="95000"/>
              </a:lnSpc>
              <a:spcBef>
                <a:spcPts val="0"/>
              </a:spcBef>
              <a:spcAft>
                <a:spcPts val="0"/>
              </a:spcAft>
              <a:buSzPts val="1700"/>
              <a:buChar char="▪"/>
            </a:pPr>
            <a:r>
              <a:rPr lang="en" sz="1000" b="1" dirty="0"/>
              <a:t>POSA for Equity, TOSA for Equity and Restorative Practices, Drug Abuse Coordinator</a:t>
            </a:r>
            <a:endParaRPr sz="1000" b="1" dirty="0"/>
          </a:p>
          <a:p>
            <a:pPr marL="182880" lvl="0" indent="-153670" algn="l" rtl="0">
              <a:lnSpc>
                <a:spcPct val="95000"/>
              </a:lnSpc>
              <a:spcBef>
                <a:spcPts val="0"/>
              </a:spcBef>
              <a:spcAft>
                <a:spcPts val="0"/>
              </a:spcAft>
              <a:buSzPts val="1700"/>
              <a:buChar char="▪"/>
            </a:pPr>
            <a:r>
              <a:rPr lang="en" sz="1000" b="1" dirty="0"/>
              <a:t>Partnerships with Children's Institute, Ghandi Institute, PiRI BOCES, Ginsberg Resilience</a:t>
            </a:r>
            <a:endParaRPr sz="1000" b="1" dirty="0"/>
          </a:p>
          <a:p>
            <a:pPr marL="182880" lvl="0" indent="-153670" algn="l" rtl="0">
              <a:lnSpc>
                <a:spcPct val="95000"/>
              </a:lnSpc>
              <a:spcBef>
                <a:spcPts val="0"/>
              </a:spcBef>
              <a:spcAft>
                <a:spcPts val="0"/>
              </a:spcAft>
              <a:buSzPts val="1700"/>
              <a:buChar char="▪"/>
            </a:pPr>
            <a:r>
              <a:rPr lang="en" sz="1000" b="1" dirty="0"/>
              <a:t>Mindfulness certified Teachers</a:t>
            </a:r>
            <a:endParaRPr sz="1000" b="1"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pic>
        <p:nvPicPr>
          <p:cNvPr id="373" name="Google Shape;373;p43" descr="Two adults loo through a folde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760650"/>
            <a:ext cx="4539725" cy="4422100"/>
          </a:xfrm>
          <a:prstGeom prst="rect">
            <a:avLst/>
          </a:prstGeom>
          <a:noFill/>
          <a:ln>
            <a:noFill/>
          </a:ln>
        </p:spPr>
      </p:pic>
      <p:sp>
        <p:nvSpPr>
          <p:cNvPr id="374" name="Google Shape;374;p43"/>
          <p:cNvSpPr txBox="1">
            <a:spLocks noGrp="1"/>
          </p:cNvSpPr>
          <p:nvPr>
            <p:ph type="sldNum" idx="12"/>
          </p:nvPr>
        </p:nvSpPr>
        <p:spPr>
          <a:xfrm>
            <a:off x="402325" y="4855475"/>
            <a:ext cx="340500" cy="179400"/>
          </a:xfrm>
          <a:prstGeom prst="rect">
            <a:avLst/>
          </a:prstGeom>
        </p:spPr>
        <p:txBody>
          <a:bodyPr spcFirstLastPara="1" wrap="square" lIns="0" tIns="0" rIns="0" bIns="0" anchor="t" anchorCtr="0">
            <a:noAutofit/>
          </a:bodyPr>
          <a:lstStyle/>
          <a:p>
            <a:pPr marL="0" lvl="0" indent="0" algn="l" rtl="0">
              <a:spcBef>
                <a:spcPts val="0"/>
              </a:spcBef>
              <a:spcAft>
                <a:spcPts val="0"/>
              </a:spcAft>
              <a:buNone/>
            </a:pPr>
            <a:fld id="{00000000-1234-1234-1234-123412341234}" type="slidenum">
              <a:rPr lang="en"/>
              <a:t>31</a:t>
            </a:fld>
            <a:endParaRPr/>
          </a:p>
        </p:txBody>
      </p:sp>
      <p:sp>
        <p:nvSpPr>
          <p:cNvPr id="375" name="Google Shape;375;p43"/>
          <p:cNvSpPr txBox="1">
            <a:spLocks noGrp="1"/>
          </p:cNvSpPr>
          <p:nvPr>
            <p:ph type="title"/>
          </p:nvPr>
        </p:nvSpPr>
        <p:spPr>
          <a:xfrm>
            <a:off x="0" y="400050"/>
            <a:ext cx="9144000" cy="360600"/>
          </a:xfrm>
          <a:prstGeom prst="rect">
            <a:avLst/>
          </a:prstGeom>
        </p:spPr>
        <p:txBody>
          <a:bodyPr spcFirstLastPara="1" wrap="square" lIns="411475" tIns="0" rIns="411475" bIns="0" anchor="ctr" anchorCtr="0">
            <a:normAutofit/>
          </a:bodyPr>
          <a:lstStyle/>
          <a:p>
            <a:pPr marL="0" lvl="0" indent="0" algn="l" rtl="0">
              <a:spcBef>
                <a:spcPts val="0"/>
              </a:spcBef>
              <a:spcAft>
                <a:spcPts val="600"/>
              </a:spcAft>
              <a:buSzPts val="990"/>
              <a:buNone/>
            </a:pPr>
            <a:r>
              <a:rPr lang="en" sz="1600" b="1" dirty="0">
                <a:solidFill>
                  <a:srgbClr val="FFFFFF"/>
                </a:solidFill>
              </a:rPr>
              <a:t>Activities To Help with Processing and Looking at SEL at Key Points in the District</a:t>
            </a:r>
            <a:endParaRPr sz="1600" dirty="0">
              <a:solidFill>
                <a:srgbClr val="FFFFFF"/>
              </a:solidFill>
            </a:endParaRPr>
          </a:p>
        </p:txBody>
      </p:sp>
      <p:sp>
        <p:nvSpPr>
          <p:cNvPr id="376" name="Google Shape;376;p43"/>
          <p:cNvSpPr txBox="1">
            <a:spLocks noGrp="1"/>
          </p:cNvSpPr>
          <p:nvPr>
            <p:ph type="body" idx="2"/>
          </p:nvPr>
        </p:nvSpPr>
        <p:spPr>
          <a:xfrm>
            <a:off x="4743450" y="1502250"/>
            <a:ext cx="3993300" cy="3129000"/>
          </a:xfrm>
          <a:prstGeom prst="rect">
            <a:avLst/>
          </a:prstGeom>
        </p:spPr>
        <p:txBody>
          <a:bodyPr spcFirstLastPara="1" wrap="square" lIns="0" tIns="0" rIns="0" bIns="0" anchor="t" anchorCtr="0">
            <a:normAutofit lnSpcReduction="10000"/>
          </a:bodyPr>
          <a:lstStyle/>
          <a:p>
            <a:pPr marL="0" lvl="0" indent="0" algn="l" rtl="0">
              <a:lnSpc>
                <a:spcPct val="110000"/>
              </a:lnSpc>
              <a:spcBef>
                <a:spcPts val="0"/>
              </a:spcBef>
              <a:spcAft>
                <a:spcPts val="0"/>
              </a:spcAft>
              <a:buNone/>
            </a:pPr>
            <a:r>
              <a:rPr lang="en" sz="1300" u="sng">
                <a:solidFill>
                  <a:srgbClr val="3C78D8"/>
                </a:solidFill>
                <a:hlinkClick r:id="rId4">
                  <a:extLst>
                    <a:ext uri="{A12FA001-AC4F-418D-AE19-62706E023703}">
                      <ahyp:hlinkClr xmlns:ahyp="http://schemas.microsoft.com/office/drawing/2018/hyperlinkcolor" val="tx"/>
                    </a:ext>
                  </a:extLst>
                </a:hlinkClick>
              </a:rPr>
              <a:t>SEL Reflection Questions for School Leaders and Administration</a:t>
            </a:r>
            <a:endParaRPr sz="1300">
              <a:solidFill>
                <a:srgbClr val="3C78D8"/>
              </a:solidFill>
            </a:endParaRPr>
          </a:p>
          <a:p>
            <a:pPr marL="0" lvl="0" indent="0" algn="l" rtl="0">
              <a:lnSpc>
                <a:spcPct val="110000"/>
              </a:lnSpc>
              <a:spcBef>
                <a:spcPts val="600"/>
              </a:spcBef>
              <a:spcAft>
                <a:spcPts val="0"/>
              </a:spcAft>
              <a:buNone/>
            </a:pPr>
            <a:endParaRPr sz="1300"/>
          </a:p>
          <a:p>
            <a:pPr marL="0" lvl="0" indent="0" algn="l" rtl="0">
              <a:lnSpc>
                <a:spcPct val="110000"/>
              </a:lnSpc>
              <a:spcBef>
                <a:spcPts val="600"/>
              </a:spcBef>
              <a:spcAft>
                <a:spcPts val="0"/>
              </a:spcAft>
              <a:buNone/>
            </a:pPr>
            <a:r>
              <a:rPr lang="en" sz="1700"/>
              <a:t>In breakout rooms, review the reflection questions for </a:t>
            </a:r>
            <a:r>
              <a:rPr lang="en" sz="1700" b="1"/>
              <a:t>Operationalizing SEL</a:t>
            </a:r>
            <a:r>
              <a:rPr lang="en" sz="1700"/>
              <a:t>.</a:t>
            </a:r>
            <a:endParaRPr sz="1700"/>
          </a:p>
          <a:p>
            <a:pPr marL="182880" lvl="0" indent="-134620" algn="l" rtl="0">
              <a:lnSpc>
                <a:spcPct val="110000"/>
              </a:lnSpc>
              <a:spcBef>
                <a:spcPts val="600"/>
              </a:spcBef>
              <a:spcAft>
                <a:spcPts val="0"/>
              </a:spcAft>
              <a:buSzPts val="1400"/>
              <a:buFont typeface="Arial"/>
              <a:buChar char="▪"/>
            </a:pPr>
            <a:r>
              <a:rPr lang="en" sz="1700"/>
              <a:t>Think about a district you are working with or supporting. </a:t>
            </a:r>
            <a:endParaRPr sz="1700"/>
          </a:p>
          <a:p>
            <a:pPr marL="182880" lvl="0" indent="-134620" algn="l" rtl="0">
              <a:lnSpc>
                <a:spcPct val="110000"/>
              </a:lnSpc>
              <a:spcBef>
                <a:spcPts val="0"/>
              </a:spcBef>
              <a:spcAft>
                <a:spcPts val="0"/>
              </a:spcAft>
              <a:buSzPts val="1400"/>
              <a:buFont typeface="Arial"/>
              <a:buChar char="▪"/>
            </a:pPr>
            <a:r>
              <a:rPr lang="en" sz="1700"/>
              <a:t>What might their responses be to these questions be?</a:t>
            </a:r>
            <a:endParaRPr sz="1700"/>
          </a:p>
          <a:p>
            <a:pPr marL="182880" lvl="0" indent="-134620" algn="l" rtl="0">
              <a:lnSpc>
                <a:spcPct val="110000"/>
              </a:lnSpc>
              <a:spcBef>
                <a:spcPts val="0"/>
              </a:spcBef>
              <a:spcAft>
                <a:spcPts val="0"/>
              </a:spcAft>
              <a:buSzPts val="1400"/>
              <a:buFont typeface="Arial"/>
              <a:buChar char="▪"/>
            </a:pPr>
            <a:r>
              <a:rPr lang="en" sz="1700"/>
              <a:t>What additional questions might they need to consider or reflect on?</a:t>
            </a:r>
            <a:endParaRPr sz="1400" b="1"/>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80"/>
        <p:cNvGrpSpPr/>
        <p:nvPr/>
      </p:nvGrpSpPr>
      <p:grpSpPr>
        <a:xfrm>
          <a:off x="0" y="0"/>
          <a:ext cx="0" cy="0"/>
          <a:chOff x="0" y="0"/>
          <a:chExt cx="0" cy="0"/>
        </a:xfrm>
      </p:grpSpPr>
      <p:pic>
        <p:nvPicPr>
          <p:cNvPr id="381" name="Google Shape;381;p44" descr="Photo of Shane Safir's book The Listening Leader shown next to a pile of stacked stones"/>
          <p:cNvPicPr preferRelativeResize="0"/>
          <p:nvPr/>
        </p:nvPicPr>
        <p:blipFill>
          <a:blip r:embed="rId3">
            <a:alphaModFix/>
          </a:blip>
          <a:stretch>
            <a:fillRect/>
          </a:stretch>
        </p:blipFill>
        <p:spPr>
          <a:xfrm>
            <a:off x="0" y="693350"/>
            <a:ext cx="5643050" cy="4450151"/>
          </a:xfrm>
          <a:prstGeom prst="rect">
            <a:avLst/>
          </a:prstGeom>
          <a:noFill/>
          <a:ln>
            <a:noFill/>
          </a:ln>
        </p:spPr>
      </p:pic>
      <p:sp>
        <p:nvSpPr>
          <p:cNvPr id="382" name="Google Shape;382;p44"/>
          <p:cNvSpPr txBox="1">
            <a:spLocks noGrp="1"/>
          </p:cNvSpPr>
          <p:nvPr>
            <p:ph type="sldNum" idx="12"/>
          </p:nvPr>
        </p:nvSpPr>
        <p:spPr>
          <a:xfrm>
            <a:off x="402325" y="4855475"/>
            <a:ext cx="340500" cy="179400"/>
          </a:xfrm>
          <a:prstGeom prst="rect">
            <a:avLst/>
          </a:prstGeom>
        </p:spPr>
        <p:txBody>
          <a:bodyPr spcFirstLastPara="1" wrap="square" lIns="0" tIns="0" rIns="0" bIns="0" anchor="t" anchorCtr="0">
            <a:noAutofit/>
          </a:bodyPr>
          <a:lstStyle/>
          <a:p>
            <a:pPr marL="0" lvl="0" indent="0" algn="l" rtl="0">
              <a:spcBef>
                <a:spcPts val="0"/>
              </a:spcBef>
              <a:spcAft>
                <a:spcPts val="0"/>
              </a:spcAft>
              <a:buNone/>
            </a:pPr>
            <a:fld id="{00000000-1234-1234-1234-123412341234}" type="slidenum">
              <a:rPr lang="en"/>
              <a:t>32</a:t>
            </a:fld>
            <a:endParaRPr/>
          </a:p>
        </p:txBody>
      </p:sp>
      <p:sp>
        <p:nvSpPr>
          <p:cNvPr id="383" name="Google Shape;383;p44"/>
          <p:cNvSpPr txBox="1">
            <a:spLocks noGrp="1"/>
          </p:cNvSpPr>
          <p:nvPr>
            <p:ph type="title"/>
          </p:nvPr>
        </p:nvSpPr>
        <p:spPr>
          <a:xfrm>
            <a:off x="0" y="400050"/>
            <a:ext cx="9144000" cy="360600"/>
          </a:xfrm>
          <a:prstGeom prst="rect">
            <a:avLst/>
          </a:prstGeom>
        </p:spPr>
        <p:txBody>
          <a:bodyPr spcFirstLastPara="1" wrap="square" lIns="411475" tIns="0" rIns="411475" bIns="0" anchor="ctr" anchorCtr="0">
            <a:normAutofit/>
          </a:bodyPr>
          <a:lstStyle/>
          <a:p>
            <a:pPr marL="0" lvl="0" indent="0" algn="l" rtl="0">
              <a:spcBef>
                <a:spcPts val="0"/>
              </a:spcBef>
              <a:spcAft>
                <a:spcPts val="600"/>
              </a:spcAft>
              <a:buSzPts val="990"/>
              <a:buNone/>
            </a:pPr>
            <a:r>
              <a:rPr lang="en" sz="1600" b="1" dirty="0">
                <a:solidFill>
                  <a:srgbClr val="FFFFFF"/>
                </a:solidFill>
              </a:rPr>
              <a:t>Continue to Explore</a:t>
            </a:r>
            <a:endParaRPr sz="1600" dirty="0">
              <a:solidFill>
                <a:srgbClr val="FFFFFF"/>
              </a:solidFill>
            </a:endParaRPr>
          </a:p>
        </p:txBody>
      </p:sp>
      <p:pic>
        <p:nvPicPr>
          <p:cNvPr id="384" name="Google Shape;384;p44" descr="Diagram labeled Listen to Build Relational Capital with a graphic of a piggy bank. Coins labeled Owning your mistakes, Following through on your word, Demonstrating support and affirmation, and Listening are being deposited in the bank. An opening on the bank is labeled Withdrawal, with arrows pointing toward &quot;asking for support,&quot; &quot;inviting a colleague to take leadership,&quot; &quot;pushing a person beyond their comfort zone (e.g. challenging an implicit bias)&quot; and &quot;enrolling a teacher in his or her development&quot;"/>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5970332" y="879400"/>
            <a:ext cx="2919717" cy="4264099"/>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88"/>
        <p:cNvGrpSpPr/>
        <p:nvPr/>
      </p:nvGrpSpPr>
      <p:grpSpPr>
        <a:xfrm>
          <a:off x="0" y="0"/>
          <a:ext cx="0" cy="0"/>
          <a:chOff x="0" y="0"/>
          <a:chExt cx="0" cy="0"/>
        </a:xfrm>
      </p:grpSpPr>
      <p:pic>
        <p:nvPicPr>
          <p:cNvPr id="389" name="Google Shape;389;p45" descr="Close-up photo of a cup of coffee with a smiley face heart in the milk foam"/>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409475"/>
            <a:ext cx="9143974" cy="4734025"/>
          </a:xfrm>
          <a:prstGeom prst="rect">
            <a:avLst/>
          </a:prstGeom>
          <a:noFill/>
          <a:ln>
            <a:noFill/>
          </a:ln>
        </p:spPr>
      </p:pic>
      <p:sp>
        <p:nvSpPr>
          <p:cNvPr id="390" name="Google Shape;390;p45"/>
          <p:cNvSpPr txBox="1">
            <a:spLocks noGrp="1"/>
          </p:cNvSpPr>
          <p:nvPr>
            <p:ph type="sldNum" idx="12"/>
          </p:nvPr>
        </p:nvSpPr>
        <p:spPr>
          <a:xfrm>
            <a:off x="402325" y="4855475"/>
            <a:ext cx="340500" cy="179400"/>
          </a:xfrm>
          <a:prstGeom prst="rect">
            <a:avLst/>
          </a:prstGeom>
        </p:spPr>
        <p:txBody>
          <a:bodyPr spcFirstLastPara="1" wrap="square" lIns="0" tIns="0" rIns="0" bIns="0" anchor="t" anchorCtr="0">
            <a:noAutofit/>
          </a:bodyPr>
          <a:lstStyle/>
          <a:p>
            <a:pPr marL="0" lvl="0" indent="0" algn="l" rtl="0">
              <a:spcBef>
                <a:spcPts val="0"/>
              </a:spcBef>
              <a:spcAft>
                <a:spcPts val="0"/>
              </a:spcAft>
              <a:buNone/>
            </a:pPr>
            <a:fld id="{00000000-1234-1234-1234-123412341234}" type="slidenum">
              <a:rPr lang="en"/>
              <a:t>33</a:t>
            </a:fld>
            <a:endParaRPr/>
          </a:p>
        </p:txBody>
      </p:sp>
      <p:sp>
        <p:nvSpPr>
          <p:cNvPr id="391" name="Google Shape;391;p45"/>
          <p:cNvSpPr txBox="1">
            <a:spLocks noGrp="1"/>
          </p:cNvSpPr>
          <p:nvPr>
            <p:ph type="title"/>
          </p:nvPr>
        </p:nvSpPr>
        <p:spPr>
          <a:xfrm>
            <a:off x="0" y="400050"/>
            <a:ext cx="9144000" cy="360600"/>
          </a:xfrm>
          <a:prstGeom prst="rect">
            <a:avLst/>
          </a:prstGeom>
        </p:spPr>
        <p:txBody>
          <a:bodyPr spcFirstLastPara="1" wrap="square" lIns="411475" tIns="0" rIns="411475" bIns="0" anchor="ctr" anchorCtr="0">
            <a:normAutofit/>
          </a:bodyPr>
          <a:lstStyle/>
          <a:p>
            <a:pPr marL="0" lvl="0" indent="0" algn="l" rtl="0">
              <a:spcBef>
                <a:spcPts val="0"/>
              </a:spcBef>
              <a:spcAft>
                <a:spcPts val="600"/>
              </a:spcAft>
              <a:buSzPts val="990"/>
              <a:buNone/>
            </a:pPr>
            <a:r>
              <a:rPr lang="en" sz="1600" b="1">
                <a:solidFill>
                  <a:srgbClr val="FFFFFF"/>
                </a:solidFill>
              </a:rPr>
              <a:t>Break Time!</a:t>
            </a:r>
            <a:endParaRPr sz="1600">
              <a:solidFill>
                <a:srgbClr val="FFFFFF"/>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pic>
        <p:nvPicPr>
          <p:cNvPr id="396" name="Google Shape;396;p46" descr="Out of focus photo of shelves of books"/>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400050"/>
            <a:ext cx="9144000" cy="4743450"/>
          </a:xfrm>
          <a:prstGeom prst="rect">
            <a:avLst/>
          </a:prstGeom>
          <a:noFill/>
          <a:ln>
            <a:noFill/>
          </a:ln>
        </p:spPr>
      </p:pic>
      <p:sp>
        <p:nvSpPr>
          <p:cNvPr id="397" name="Google Shape;397;p46"/>
          <p:cNvSpPr txBox="1">
            <a:spLocks noGrp="1"/>
          </p:cNvSpPr>
          <p:nvPr>
            <p:ph type="sldNum" idx="12"/>
          </p:nvPr>
        </p:nvSpPr>
        <p:spPr>
          <a:xfrm>
            <a:off x="402325" y="4855475"/>
            <a:ext cx="340500" cy="179400"/>
          </a:xfrm>
          <a:prstGeom prst="rect">
            <a:avLst/>
          </a:prstGeom>
        </p:spPr>
        <p:txBody>
          <a:bodyPr spcFirstLastPara="1" wrap="square" lIns="0" tIns="0" rIns="0" bIns="0" anchor="t" anchorCtr="0">
            <a:noAutofit/>
          </a:bodyPr>
          <a:lstStyle/>
          <a:p>
            <a:pPr marL="0" lvl="0" indent="0" algn="l" rtl="0">
              <a:spcBef>
                <a:spcPts val="0"/>
              </a:spcBef>
              <a:spcAft>
                <a:spcPts val="0"/>
              </a:spcAft>
              <a:buClr>
                <a:srgbClr val="000000"/>
              </a:buClr>
              <a:buSzPts val="800"/>
              <a:buFont typeface="Arial"/>
              <a:buNone/>
            </a:pPr>
            <a:fld id="{00000000-1234-1234-1234-123412341234}" type="slidenum">
              <a:rPr lang="en">
                <a:solidFill>
                  <a:schemeClr val="dk1"/>
                </a:solidFill>
              </a:rPr>
              <a:t>34</a:t>
            </a:fld>
            <a:endParaRPr>
              <a:solidFill>
                <a:schemeClr val="dk1"/>
              </a:solidFill>
            </a:endParaRPr>
          </a:p>
        </p:txBody>
      </p:sp>
      <p:sp>
        <p:nvSpPr>
          <p:cNvPr id="398" name="Google Shape;398;p46"/>
          <p:cNvSpPr txBox="1">
            <a:spLocks noGrp="1"/>
          </p:cNvSpPr>
          <p:nvPr>
            <p:ph type="body" idx="1"/>
          </p:nvPr>
        </p:nvSpPr>
        <p:spPr>
          <a:xfrm>
            <a:off x="5431525" y="847325"/>
            <a:ext cx="3319200" cy="3724500"/>
          </a:xfrm>
          <a:prstGeom prst="rect">
            <a:avLst/>
          </a:prstGeom>
        </p:spPr>
        <p:txBody>
          <a:bodyPr spcFirstLastPara="1" wrap="square" lIns="201150" tIns="201150" rIns="201150" bIns="201150" anchor="t" anchorCtr="0">
            <a:normAutofit fontScale="77500" lnSpcReduction="20000"/>
          </a:bodyPr>
          <a:lstStyle/>
          <a:p>
            <a:pPr marL="457200" lvl="0" indent="0" algn="l" rtl="0">
              <a:lnSpc>
                <a:spcPct val="115000"/>
              </a:lnSpc>
              <a:spcBef>
                <a:spcPts val="600"/>
              </a:spcBef>
              <a:spcAft>
                <a:spcPts val="0"/>
              </a:spcAft>
              <a:buNone/>
            </a:pPr>
            <a:r>
              <a:rPr lang="en" sz="2600">
                <a:solidFill>
                  <a:srgbClr val="FFFFFF"/>
                </a:solidFill>
              </a:rPr>
              <a:t>SEL can and should be integrated into every aspect of the school, from classroom instruction to school discipline to community partnerships.</a:t>
            </a:r>
            <a:endParaRPr sz="2300"/>
          </a:p>
          <a:p>
            <a:pPr marL="0" lvl="0" indent="0" algn="l" rtl="0">
              <a:spcBef>
                <a:spcPts val="600"/>
              </a:spcBef>
              <a:spcAft>
                <a:spcPts val="0"/>
              </a:spcAft>
              <a:buNone/>
            </a:pPr>
            <a:endParaRPr sz="2300"/>
          </a:p>
          <a:p>
            <a:pPr marL="0" lvl="0" indent="0" algn="l" rtl="0">
              <a:lnSpc>
                <a:spcPct val="115000"/>
              </a:lnSpc>
              <a:spcBef>
                <a:spcPts val="0"/>
              </a:spcBef>
              <a:spcAft>
                <a:spcPts val="0"/>
              </a:spcAft>
              <a:buNone/>
            </a:pPr>
            <a:r>
              <a:rPr lang="en" sz="1800">
                <a:solidFill>
                  <a:srgbClr val="FFFFFF"/>
                </a:solidFill>
              </a:rPr>
              <a:t>NYSED Social Emotional Learning: A Guide to Systemic Whole School Implementation – pages 31-40 </a:t>
            </a:r>
            <a:endParaRPr sz="1800">
              <a:solidFill>
                <a:srgbClr val="FFFFFF"/>
              </a:solidFill>
            </a:endParaRPr>
          </a:p>
        </p:txBody>
      </p:sp>
      <p:sp>
        <p:nvSpPr>
          <p:cNvPr id="399" name="Google Shape;399;p46"/>
          <p:cNvSpPr txBox="1"/>
          <p:nvPr/>
        </p:nvSpPr>
        <p:spPr>
          <a:xfrm>
            <a:off x="5676550" y="933750"/>
            <a:ext cx="418800" cy="507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100" b="1">
                <a:solidFill>
                  <a:srgbClr val="FFFFFF"/>
                </a:solidFill>
              </a:rPr>
              <a:t>3.</a:t>
            </a:r>
            <a:endParaRPr sz="2100" b="1">
              <a:solidFill>
                <a:srgbClr val="FFFFFF"/>
              </a:solidFil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sp>
        <p:nvSpPr>
          <p:cNvPr id="404" name="Google Shape;404;p47"/>
          <p:cNvSpPr txBox="1">
            <a:spLocks noGrp="1"/>
          </p:cNvSpPr>
          <p:nvPr>
            <p:ph type="sldNum" idx="12"/>
          </p:nvPr>
        </p:nvSpPr>
        <p:spPr>
          <a:xfrm>
            <a:off x="402325" y="4855475"/>
            <a:ext cx="340500" cy="179400"/>
          </a:xfrm>
          <a:prstGeom prst="rect">
            <a:avLst/>
          </a:prstGeom>
        </p:spPr>
        <p:txBody>
          <a:bodyPr spcFirstLastPara="1" wrap="square" lIns="0" tIns="0" rIns="0" bIns="0" anchor="t" anchorCtr="0">
            <a:noAutofit/>
          </a:bodyPr>
          <a:lstStyle/>
          <a:p>
            <a:pPr marL="0" lvl="0" indent="0" algn="l" rtl="0">
              <a:spcBef>
                <a:spcPts val="0"/>
              </a:spcBef>
              <a:spcAft>
                <a:spcPts val="0"/>
              </a:spcAft>
              <a:buNone/>
            </a:pPr>
            <a:fld id="{00000000-1234-1234-1234-123412341234}" type="slidenum">
              <a:rPr lang="en"/>
              <a:t>35</a:t>
            </a:fld>
            <a:endParaRPr/>
          </a:p>
        </p:txBody>
      </p:sp>
      <p:sp>
        <p:nvSpPr>
          <p:cNvPr id="405" name="Google Shape;405;p47"/>
          <p:cNvSpPr txBox="1">
            <a:spLocks noGrp="1"/>
          </p:cNvSpPr>
          <p:nvPr>
            <p:ph type="title"/>
          </p:nvPr>
        </p:nvSpPr>
        <p:spPr>
          <a:xfrm>
            <a:off x="0" y="400051"/>
            <a:ext cx="9144000" cy="685800"/>
          </a:xfrm>
          <a:prstGeom prst="rect">
            <a:avLst/>
          </a:prstGeom>
        </p:spPr>
        <p:txBody>
          <a:bodyPr spcFirstLastPara="1" wrap="square" lIns="411475" tIns="0" rIns="411475" bIns="0" anchor="ctr" anchorCtr="0">
            <a:normAutofit/>
          </a:bodyPr>
          <a:lstStyle/>
          <a:p>
            <a:pPr marL="0" lvl="0" indent="0" algn="l" rtl="0">
              <a:spcBef>
                <a:spcPts val="0"/>
              </a:spcBef>
              <a:spcAft>
                <a:spcPts val="0"/>
              </a:spcAft>
              <a:buNone/>
            </a:pPr>
            <a:r>
              <a:rPr lang="en"/>
              <a:t>4 Major Challenges Moving Forward with SEL</a:t>
            </a:r>
            <a:endParaRPr/>
          </a:p>
        </p:txBody>
      </p:sp>
      <p:sp>
        <p:nvSpPr>
          <p:cNvPr id="406" name="Google Shape;406;p47"/>
          <p:cNvSpPr txBox="1">
            <a:spLocks noGrp="1"/>
          </p:cNvSpPr>
          <p:nvPr>
            <p:ph type="subTitle" idx="1"/>
          </p:nvPr>
        </p:nvSpPr>
        <p:spPr>
          <a:xfrm>
            <a:off x="412350" y="1113575"/>
            <a:ext cx="8731500" cy="299700"/>
          </a:xfrm>
          <a:prstGeom prst="rect">
            <a:avLst/>
          </a:prstGeom>
        </p:spPr>
        <p:txBody>
          <a:bodyPr spcFirstLastPara="1" wrap="square" lIns="34275" tIns="34275" rIns="34275" bIns="34275" anchor="t" anchorCtr="0">
            <a:noAutofit/>
          </a:bodyPr>
          <a:lstStyle/>
          <a:p>
            <a:pPr marL="0" lvl="0" indent="0" algn="l" rtl="0">
              <a:spcBef>
                <a:spcPts val="600"/>
              </a:spcBef>
              <a:spcAft>
                <a:spcPts val="0"/>
              </a:spcAft>
              <a:buNone/>
            </a:pPr>
            <a:r>
              <a:rPr lang="en" sz="1200" i="1"/>
              <a:t>Entry point into leading this work  |  Assessing Current State of SEL  |  Identifies implications of all constituents rolls in this work</a:t>
            </a:r>
            <a:endParaRPr sz="1200" i="1"/>
          </a:p>
        </p:txBody>
      </p:sp>
      <p:sp>
        <p:nvSpPr>
          <p:cNvPr id="407" name="Google Shape;407;p47"/>
          <p:cNvSpPr txBox="1">
            <a:spLocks noGrp="1"/>
          </p:cNvSpPr>
          <p:nvPr>
            <p:ph type="body" idx="3"/>
          </p:nvPr>
        </p:nvSpPr>
        <p:spPr>
          <a:xfrm>
            <a:off x="405125" y="4576350"/>
            <a:ext cx="8338800" cy="184800"/>
          </a:xfrm>
          <a:prstGeom prst="rect">
            <a:avLst/>
          </a:prstGeom>
        </p:spPr>
        <p:txBody>
          <a:bodyPr spcFirstLastPara="1" wrap="square" lIns="0" tIns="0" rIns="0" bIns="0" anchor="t" anchorCtr="0">
            <a:spAutoFit/>
          </a:bodyPr>
          <a:lstStyle/>
          <a:p>
            <a:pPr marL="0" lvl="0" indent="0" algn="l" rtl="0">
              <a:spcBef>
                <a:spcPts val="600"/>
              </a:spcBef>
              <a:spcAft>
                <a:spcPts val="0"/>
              </a:spcAft>
              <a:buNone/>
            </a:pPr>
            <a:r>
              <a:rPr lang="en" sz="1200" i="1"/>
              <a:t>(Adopted from Rennie Center Education Research and Policy)</a:t>
            </a:r>
            <a:endParaRPr sz="1200" i="1"/>
          </a:p>
        </p:txBody>
      </p:sp>
      <p:sp>
        <p:nvSpPr>
          <p:cNvPr id="408" name="Google Shape;408;p47"/>
          <p:cNvSpPr txBox="1">
            <a:spLocks noGrp="1"/>
          </p:cNvSpPr>
          <p:nvPr>
            <p:ph type="body" idx="2"/>
          </p:nvPr>
        </p:nvSpPr>
        <p:spPr>
          <a:xfrm>
            <a:off x="405125" y="1502250"/>
            <a:ext cx="8331600" cy="2985900"/>
          </a:xfrm>
          <a:prstGeom prst="rect">
            <a:avLst/>
          </a:prstGeom>
        </p:spPr>
        <p:txBody>
          <a:bodyPr spcFirstLastPara="1" wrap="square" lIns="0" tIns="0" rIns="0" bIns="0" anchor="t" anchorCtr="0">
            <a:normAutofit fontScale="92500" lnSpcReduction="10000"/>
          </a:bodyPr>
          <a:lstStyle/>
          <a:p>
            <a:pPr marL="457200" lvl="0" indent="-317500" algn="l" rtl="0">
              <a:lnSpc>
                <a:spcPct val="115000"/>
              </a:lnSpc>
              <a:spcBef>
                <a:spcPts val="600"/>
              </a:spcBef>
              <a:spcAft>
                <a:spcPts val="0"/>
              </a:spcAft>
              <a:buClr>
                <a:srgbClr val="D9D9D9"/>
              </a:buClr>
              <a:buSzPts val="1400"/>
              <a:buFont typeface="Arial"/>
              <a:buAutoNum type="arabicPeriod"/>
            </a:pPr>
            <a:r>
              <a:rPr lang="en" sz="1400" b="1">
                <a:solidFill>
                  <a:srgbClr val="D9D9D9"/>
                </a:solidFill>
              </a:rPr>
              <a:t>Prioritizing SEL</a:t>
            </a:r>
            <a:r>
              <a:rPr lang="en" sz="1400">
                <a:solidFill>
                  <a:srgbClr val="D9D9D9"/>
                </a:solidFill>
              </a:rPr>
              <a:t> – Leaders must embrace SEL and recognize that it’s central for overall success</a:t>
            </a:r>
            <a:endParaRPr sz="1400">
              <a:solidFill>
                <a:srgbClr val="D9D9D9"/>
              </a:solidFill>
            </a:endParaRPr>
          </a:p>
          <a:p>
            <a:pPr marL="914400" lvl="1" indent="-317500" algn="l" rtl="0">
              <a:lnSpc>
                <a:spcPct val="115000"/>
              </a:lnSpc>
              <a:spcBef>
                <a:spcPts val="0"/>
              </a:spcBef>
              <a:spcAft>
                <a:spcPts val="0"/>
              </a:spcAft>
              <a:buClr>
                <a:srgbClr val="D9D9D9"/>
              </a:buClr>
              <a:buSzPts val="1400"/>
              <a:buFont typeface="Arial"/>
              <a:buAutoNum type="alphaLcPeriod"/>
            </a:pPr>
            <a:r>
              <a:rPr lang="en" sz="1400">
                <a:solidFill>
                  <a:srgbClr val="D9D9D9"/>
                </a:solidFill>
              </a:rPr>
              <a:t>Grounded in data</a:t>
            </a:r>
            <a:endParaRPr sz="1400">
              <a:solidFill>
                <a:srgbClr val="D9D9D9"/>
              </a:solidFill>
            </a:endParaRPr>
          </a:p>
          <a:p>
            <a:pPr marL="914400" lvl="1" indent="-317500" algn="l" rtl="0">
              <a:lnSpc>
                <a:spcPct val="115000"/>
              </a:lnSpc>
              <a:spcBef>
                <a:spcPts val="0"/>
              </a:spcBef>
              <a:spcAft>
                <a:spcPts val="0"/>
              </a:spcAft>
              <a:buClr>
                <a:srgbClr val="D9D9D9"/>
              </a:buClr>
              <a:buSzPts val="1400"/>
              <a:buFont typeface="Arial"/>
              <a:buAutoNum type="alphaLcPeriod"/>
            </a:pPr>
            <a:r>
              <a:rPr lang="en" sz="1400">
                <a:solidFill>
                  <a:srgbClr val="D9D9D9"/>
                </a:solidFill>
              </a:rPr>
              <a:t>Mindset and Core Values that drive your vision</a:t>
            </a:r>
            <a:endParaRPr sz="1400">
              <a:solidFill>
                <a:srgbClr val="D9D9D9"/>
              </a:solidFill>
            </a:endParaRPr>
          </a:p>
          <a:p>
            <a:pPr marL="457200" lvl="0" indent="-316470" algn="l" rtl="0">
              <a:lnSpc>
                <a:spcPct val="115000"/>
              </a:lnSpc>
              <a:spcBef>
                <a:spcPts val="0"/>
              </a:spcBef>
              <a:spcAft>
                <a:spcPts val="0"/>
              </a:spcAft>
              <a:buClr>
                <a:srgbClr val="CCCCCC"/>
              </a:buClr>
              <a:buSzPts val="1384"/>
              <a:buFont typeface="Arial"/>
              <a:buAutoNum type="arabicPeriod"/>
            </a:pPr>
            <a:r>
              <a:rPr lang="en" sz="1383" b="1">
                <a:solidFill>
                  <a:srgbClr val="CCCCCC"/>
                </a:solidFill>
              </a:rPr>
              <a:t>Operationalize</a:t>
            </a:r>
            <a:r>
              <a:rPr lang="en" sz="1383">
                <a:solidFill>
                  <a:srgbClr val="CCCCCC"/>
                </a:solidFill>
              </a:rPr>
              <a:t> – Shifting the vision to incorporate SEL requires resources and training</a:t>
            </a:r>
            <a:endParaRPr sz="1383">
              <a:solidFill>
                <a:srgbClr val="CCCCCC"/>
              </a:solidFill>
            </a:endParaRPr>
          </a:p>
          <a:p>
            <a:pPr marL="914400" lvl="1" indent="-316470" algn="l" rtl="0">
              <a:lnSpc>
                <a:spcPct val="115000"/>
              </a:lnSpc>
              <a:spcBef>
                <a:spcPts val="0"/>
              </a:spcBef>
              <a:spcAft>
                <a:spcPts val="0"/>
              </a:spcAft>
              <a:buClr>
                <a:srgbClr val="CCCCCC"/>
              </a:buClr>
              <a:buSzPts val="1384"/>
              <a:buFont typeface="Arial"/>
              <a:buAutoNum type="alphaLcPeriod"/>
            </a:pPr>
            <a:r>
              <a:rPr lang="en" sz="1383">
                <a:solidFill>
                  <a:srgbClr val="CCCCCC"/>
                </a:solidFill>
              </a:rPr>
              <a:t>Funding</a:t>
            </a:r>
            <a:endParaRPr sz="1383">
              <a:solidFill>
                <a:srgbClr val="CCCCCC"/>
              </a:solidFill>
            </a:endParaRPr>
          </a:p>
          <a:p>
            <a:pPr marL="914400" lvl="1" indent="-316470" algn="l" rtl="0">
              <a:lnSpc>
                <a:spcPct val="115000"/>
              </a:lnSpc>
              <a:spcBef>
                <a:spcPts val="0"/>
              </a:spcBef>
              <a:spcAft>
                <a:spcPts val="0"/>
              </a:spcAft>
              <a:buClr>
                <a:srgbClr val="CCCCCC"/>
              </a:buClr>
              <a:buSzPts val="1384"/>
              <a:buFont typeface="Arial"/>
              <a:buAutoNum type="alphaLcPeriod"/>
            </a:pPr>
            <a:r>
              <a:rPr lang="en" sz="1383">
                <a:solidFill>
                  <a:srgbClr val="CCCCCC"/>
                </a:solidFill>
              </a:rPr>
              <a:t>Allocating Human Capital</a:t>
            </a:r>
            <a:endParaRPr sz="1383">
              <a:solidFill>
                <a:srgbClr val="CCCCCC"/>
              </a:solidFill>
            </a:endParaRPr>
          </a:p>
          <a:p>
            <a:pPr marL="914400" lvl="1" indent="-316470" algn="l" rtl="0">
              <a:lnSpc>
                <a:spcPct val="115000"/>
              </a:lnSpc>
              <a:spcBef>
                <a:spcPts val="0"/>
              </a:spcBef>
              <a:spcAft>
                <a:spcPts val="0"/>
              </a:spcAft>
              <a:buClr>
                <a:srgbClr val="CCCCCC"/>
              </a:buClr>
              <a:buSzPts val="1384"/>
              <a:buFont typeface="Arial"/>
              <a:buAutoNum type="alphaLcPeriod"/>
            </a:pPr>
            <a:r>
              <a:rPr lang="en" sz="1383">
                <a:solidFill>
                  <a:srgbClr val="CCCCCC"/>
                </a:solidFill>
              </a:rPr>
              <a:t>Building Professional Capacity</a:t>
            </a:r>
            <a:endParaRPr sz="1383">
              <a:solidFill>
                <a:srgbClr val="CCCCCC"/>
              </a:solidFill>
            </a:endParaRPr>
          </a:p>
          <a:p>
            <a:pPr marL="457200" lvl="0" indent="-330200" algn="l" rtl="0">
              <a:lnSpc>
                <a:spcPct val="115000"/>
              </a:lnSpc>
              <a:spcBef>
                <a:spcPts val="0"/>
              </a:spcBef>
              <a:spcAft>
                <a:spcPts val="0"/>
              </a:spcAft>
              <a:buSzPts val="1600"/>
              <a:buFont typeface="Arial"/>
              <a:buAutoNum type="arabicPeriod"/>
            </a:pPr>
            <a:r>
              <a:rPr lang="en" sz="1600" b="1"/>
              <a:t>Integrate</a:t>
            </a:r>
            <a:r>
              <a:rPr lang="en" sz="1600"/>
              <a:t> – Institutionalizing SEL as a common practice – “This is the plate”</a:t>
            </a:r>
            <a:endParaRPr sz="1600"/>
          </a:p>
          <a:p>
            <a:pPr marL="914400" lvl="1" indent="-330200" algn="l" rtl="0">
              <a:lnSpc>
                <a:spcPct val="115000"/>
              </a:lnSpc>
              <a:spcBef>
                <a:spcPts val="0"/>
              </a:spcBef>
              <a:spcAft>
                <a:spcPts val="0"/>
              </a:spcAft>
              <a:buSzPts val="1600"/>
              <a:buFont typeface="Arial"/>
              <a:buAutoNum type="alphaLcPeriod"/>
            </a:pPr>
            <a:r>
              <a:rPr lang="en" sz="1600"/>
              <a:t>Strategies for Integration</a:t>
            </a:r>
            <a:endParaRPr sz="1600"/>
          </a:p>
          <a:p>
            <a:pPr marL="914400" lvl="1" indent="-330200" algn="l" rtl="0">
              <a:lnSpc>
                <a:spcPct val="115000"/>
              </a:lnSpc>
              <a:spcBef>
                <a:spcPts val="0"/>
              </a:spcBef>
              <a:spcAft>
                <a:spcPts val="0"/>
              </a:spcAft>
              <a:buSzPts val="1600"/>
              <a:buFont typeface="Arial"/>
              <a:buAutoNum type="alphaLcPeriod"/>
            </a:pPr>
            <a:r>
              <a:rPr lang="en" sz="1600"/>
              <a:t>Additional vs. Interwoven components</a:t>
            </a:r>
            <a:endParaRPr sz="1600"/>
          </a:p>
          <a:p>
            <a:pPr marL="457200" lvl="0" indent="-317500" algn="l" rtl="0">
              <a:lnSpc>
                <a:spcPct val="100000"/>
              </a:lnSpc>
              <a:spcBef>
                <a:spcPts val="0"/>
              </a:spcBef>
              <a:spcAft>
                <a:spcPts val="0"/>
              </a:spcAft>
              <a:buClr>
                <a:srgbClr val="D9D9D9"/>
              </a:buClr>
              <a:buSzPts val="1400"/>
              <a:buFont typeface="Arial"/>
              <a:buAutoNum type="arabicPeriod"/>
            </a:pPr>
            <a:r>
              <a:rPr lang="en" sz="1400" b="1">
                <a:solidFill>
                  <a:srgbClr val="D9D9D9"/>
                </a:solidFill>
              </a:rPr>
              <a:t>Measure/Evaluate</a:t>
            </a:r>
            <a:r>
              <a:rPr lang="en" sz="1400">
                <a:solidFill>
                  <a:srgbClr val="D9D9D9"/>
                </a:solidFill>
              </a:rPr>
              <a:t> – Accountability, but not with high stakes consequences</a:t>
            </a:r>
            <a:endParaRPr sz="1400">
              <a:solidFill>
                <a:srgbClr val="D9D9D9"/>
              </a:solidFill>
            </a:endParaRPr>
          </a:p>
          <a:p>
            <a:pPr marL="914400" lvl="1" indent="-317500" algn="l" rtl="0">
              <a:lnSpc>
                <a:spcPct val="115000"/>
              </a:lnSpc>
              <a:spcBef>
                <a:spcPts val="0"/>
              </a:spcBef>
              <a:spcAft>
                <a:spcPts val="0"/>
              </a:spcAft>
              <a:buClr>
                <a:srgbClr val="D9D9D9"/>
              </a:buClr>
              <a:buSzPts val="1400"/>
              <a:buFont typeface="Arial"/>
              <a:buAutoNum type="alphaLcPeriod"/>
            </a:pPr>
            <a:r>
              <a:rPr lang="en" sz="1400">
                <a:solidFill>
                  <a:srgbClr val="D9D9D9"/>
                </a:solidFill>
              </a:rPr>
              <a:t>Surveys/Observations/Climate and Culture</a:t>
            </a:r>
            <a:endParaRPr sz="1400">
              <a:solidFill>
                <a:srgbClr val="D9D9D9"/>
              </a:solidFill>
            </a:endParaRPr>
          </a:p>
          <a:p>
            <a:pPr marL="914400" lvl="1" indent="-317500" algn="l" rtl="0">
              <a:lnSpc>
                <a:spcPct val="115000"/>
              </a:lnSpc>
              <a:spcBef>
                <a:spcPts val="0"/>
              </a:spcBef>
              <a:spcAft>
                <a:spcPts val="0"/>
              </a:spcAft>
              <a:buClr>
                <a:srgbClr val="D9D9D9"/>
              </a:buClr>
              <a:buSzPts val="1400"/>
              <a:buFont typeface="Arial"/>
              <a:buAutoNum type="alphaLcPeriod"/>
            </a:pPr>
            <a:r>
              <a:rPr lang="en" sz="1400">
                <a:solidFill>
                  <a:srgbClr val="D9D9D9"/>
                </a:solidFill>
              </a:rPr>
              <a:t>Student Outcomes</a:t>
            </a:r>
            <a:endParaRPr sz="1400">
              <a:solidFill>
                <a:srgbClr val="D9D9D9"/>
              </a:solidFil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12"/>
        <p:cNvGrpSpPr/>
        <p:nvPr/>
      </p:nvGrpSpPr>
      <p:grpSpPr>
        <a:xfrm>
          <a:off x="0" y="0"/>
          <a:ext cx="0" cy="0"/>
          <a:chOff x="0" y="0"/>
          <a:chExt cx="0" cy="0"/>
        </a:xfrm>
      </p:grpSpPr>
      <p:pic>
        <p:nvPicPr>
          <p:cNvPr id="413" name="Google Shape;413;p48" descr="Diagram labeled Build for your district - honoring unique qualities and diversity! The words are surrounded by four shapes arranged in a circle. The four shapes are labeled Parents, Students, School Leaders, and Community. "/>
          <p:cNvPicPr preferRelativeResize="0"/>
          <p:nvPr/>
        </p:nvPicPr>
        <p:blipFill>
          <a:blip r:embed="rId3">
            <a:alphaModFix/>
          </a:blip>
          <a:stretch>
            <a:fillRect/>
          </a:stretch>
        </p:blipFill>
        <p:spPr>
          <a:xfrm>
            <a:off x="182225" y="560218"/>
            <a:ext cx="4131600" cy="4313132"/>
          </a:xfrm>
          <a:prstGeom prst="rect">
            <a:avLst/>
          </a:prstGeom>
          <a:noFill/>
          <a:ln>
            <a:noFill/>
          </a:ln>
        </p:spPr>
      </p:pic>
      <p:sp>
        <p:nvSpPr>
          <p:cNvPr id="414" name="Google Shape;414;p48"/>
          <p:cNvSpPr txBox="1">
            <a:spLocks noGrp="1"/>
          </p:cNvSpPr>
          <p:nvPr>
            <p:ph type="sldNum" idx="12"/>
          </p:nvPr>
        </p:nvSpPr>
        <p:spPr>
          <a:xfrm>
            <a:off x="402325" y="4855475"/>
            <a:ext cx="340500" cy="179400"/>
          </a:xfrm>
          <a:prstGeom prst="rect">
            <a:avLst/>
          </a:prstGeom>
        </p:spPr>
        <p:txBody>
          <a:bodyPr spcFirstLastPara="1" wrap="square" lIns="0" tIns="0" rIns="0" bIns="0" anchor="t" anchorCtr="0">
            <a:noAutofit/>
          </a:bodyPr>
          <a:lstStyle/>
          <a:p>
            <a:pPr marL="0" lvl="0" indent="0" algn="l" rtl="0">
              <a:spcBef>
                <a:spcPts val="0"/>
              </a:spcBef>
              <a:spcAft>
                <a:spcPts val="0"/>
              </a:spcAft>
              <a:buNone/>
            </a:pPr>
            <a:fld id="{00000000-1234-1234-1234-123412341234}" type="slidenum">
              <a:rPr lang="en"/>
              <a:t>36</a:t>
            </a:fld>
            <a:endParaRPr/>
          </a:p>
        </p:txBody>
      </p:sp>
      <p:sp>
        <p:nvSpPr>
          <p:cNvPr id="415" name="Google Shape;415;p48"/>
          <p:cNvSpPr txBox="1"/>
          <p:nvPr/>
        </p:nvSpPr>
        <p:spPr>
          <a:xfrm>
            <a:off x="4501525" y="560225"/>
            <a:ext cx="4692000" cy="992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500">
                <a:solidFill>
                  <a:schemeClr val="dk1"/>
                </a:solidFill>
              </a:rPr>
              <a:t>SEL Implementation looks different for each district. </a:t>
            </a:r>
            <a:endParaRPr sz="1500">
              <a:solidFill>
                <a:schemeClr val="dk1"/>
              </a:solidFill>
            </a:endParaRPr>
          </a:p>
          <a:p>
            <a:pPr marL="0" lvl="0" indent="0" algn="l" rtl="0">
              <a:lnSpc>
                <a:spcPct val="115000"/>
              </a:lnSpc>
              <a:spcBef>
                <a:spcPts val="0"/>
              </a:spcBef>
              <a:spcAft>
                <a:spcPts val="0"/>
              </a:spcAft>
              <a:buNone/>
            </a:pPr>
            <a:r>
              <a:rPr lang="en" sz="1500">
                <a:solidFill>
                  <a:schemeClr val="dk1"/>
                </a:solidFill>
              </a:rPr>
              <a:t>Begin with a Needs Assessment. </a:t>
            </a:r>
            <a:endParaRPr sz="1500">
              <a:solidFill>
                <a:schemeClr val="dk1"/>
              </a:solidFill>
            </a:endParaRPr>
          </a:p>
          <a:p>
            <a:pPr marL="0" lvl="0" indent="0" algn="l" rtl="0">
              <a:lnSpc>
                <a:spcPct val="115000"/>
              </a:lnSpc>
              <a:spcBef>
                <a:spcPts val="0"/>
              </a:spcBef>
              <a:spcAft>
                <a:spcPts val="0"/>
              </a:spcAft>
              <a:buNone/>
            </a:pPr>
            <a:r>
              <a:rPr lang="en" sz="1500">
                <a:solidFill>
                  <a:schemeClr val="dk1"/>
                </a:solidFill>
              </a:rPr>
              <a:t>Ownership across all stakeholder groups</a:t>
            </a:r>
            <a:r>
              <a:rPr lang="en" sz="1800">
                <a:solidFill>
                  <a:schemeClr val="dk1"/>
                </a:solidFill>
              </a:rPr>
              <a:t>.</a:t>
            </a:r>
            <a:endParaRPr sz="1800">
              <a:solidFill>
                <a:schemeClr val="dk1"/>
              </a:solidFill>
            </a:endParaRPr>
          </a:p>
        </p:txBody>
      </p:sp>
      <p:sp>
        <p:nvSpPr>
          <p:cNvPr id="416" name="Google Shape;416;p48"/>
          <p:cNvSpPr txBox="1"/>
          <p:nvPr/>
        </p:nvSpPr>
        <p:spPr>
          <a:xfrm>
            <a:off x="4566025" y="1733550"/>
            <a:ext cx="4410600" cy="3104100"/>
          </a:xfrm>
          <a:prstGeom prst="rect">
            <a:avLst/>
          </a:prstGeom>
          <a:noFill/>
          <a:ln>
            <a:noFill/>
          </a:ln>
        </p:spPr>
        <p:txBody>
          <a:bodyPr spcFirstLastPara="1" wrap="square" lIns="91425" tIns="91425" rIns="91425" bIns="91425" anchor="t" anchorCtr="0">
            <a:spAutoFit/>
          </a:bodyPr>
          <a:lstStyle/>
          <a:p>
            <a:pPr marL="0" lvl="0" indent="0" algn="l" rtl="0">
              <a:lnSpc>
                <a:spcPct val="100000"/>
              </a:lnSpc>
              <a:spcBef>
                <a:spcPts val="0"/>
              </a:spcBef>
              <a:spcAft>
                <a:spcPts val="0"/>
              </a:spcAft>
              <a:buNone/>
            </a:pPr>
            <a:r>
              <a:rPr lang="en" sz="1200" b="1">
                <a:solidFill>
                  <a:schemeClr val="dk1"/>
                </a:solidFill>
              </a:rPr>
              <a:t>Examples of Greece CSD School Wide Implementation</a:t>
            </a:r>
            <a:endParaRPr sz="1200" b="1">
              <a:solidFill>
                <a:schemeClr val="dk1"/>
              </a:solidFill>
            </a:endParaRPr>
          </a:p>
          <a:p>
            <a:pPr marL="0" lvl="0" indent="0" algn="l" rtl="0">
              <a:lnSpc>
                <a:spcPct val="100000"/>
              </a:lnSpc>
              <a:spcBef>
                <a:spcPts val="200"/>
              </a:spcBef>
              <a:spcAft>
                <a:spcPts val="0"/>
              </a:spcAft>
              <a:buNone/>
            </a:pPr>
            <a:r>
              <a:rPr lang="en" sz="1200">
                <a:solidFill>
                  <a:schemeClr val="dk1"/>
                </a:solidFill>
              </a:rPr>
              <a:t>•Report Card</a:t>
            </a:r>
            <a:endParaRPr sz="1200">
              <a:solidFill>
                <a:schemeClr val="dk1"/>
              </a:solidFill>
            </a:endParaRPr>
          </a:p>
          <a:p>
            <a:pPr marL="0" lvl="0" indent="0" algn="l" rtl="0">
              <a:lnSpc>
                <a:spcPct val="100000"/>
              </a:lnSpc>
              <a:spcBef>
                <a:spcPts val="200"/>
              </a:spcBef>
              <a:spcAft>
                <a:spcPts val="0"/>
              </a:spcAft>
              <a:buNone/>
            </a:pPr>
            <a:r>
              <a:rPr lang="en" sz="1200">
                <a:solidFill>
                  <a:schemeClr val="dk1"/>
                </a:solidFill>
              </a:rPr>
              <a:t>•</a:t>
            </a:r>
            <a:r>
              <a:rPr lang="en" sz="1200" u="sng">
                <a:solidFill>
                  <a:schemeClr val="hlink"/>
                </a:solidFill>
                <a:hlinkClick r:id="rId4"/>
              </a:rPr>
              <a:t>https://sites.google.com/greececsd.org/elementarysel/home</a:t>
            </a:r>
            <a:endParaRPr sz="1200" u="sng">
              <a:solidFill>
                <a:schemeClr val="hlink"/>
              </a:solidFill>
            </a:endParaRPr>
          </a:p>
          <a:p>
            <a:pPr marL="0" lvl="0" indent="0" algn="l" rtl="0">
              <a:lnSpc>
                <a:spcPct val="100000"/>
              </a:lnSpc>
              <a:spcBef>
                <a:spcPts val="200"/>
              </a:spcBef>
              <a:spcAft>
                <a:spcPts val="0"/>
              </a:spcAft>
              <a:buNone/>
            </a:pPr>
            <a:r>
              <a:rPr lang="en" sz="1200">
                <a:solidFill>
                  <a:schemeClr val="dk1"/>
                </a:solidFill>
              </a:rPr>
              <a:t>•Home Base / SEL Block</a:t>
            </a:r>
            <a:endParaRPr sz="1200">
              <a:solidFill>
                <a:schemeClr val="dk1"/>
              </a:solidFill>
            </a:endParaRPr>
          </a:p>
          <a:p>
            <a:pPr marL="0" lvl="0" indent="0" algn="l" rtl="0">
              <a:lnSpc>
                <a:spcPct val="100000"/>
              </a:lnSpc>
              <a:spcBef>
                <a:spcPts val="200"/>
              </a:spcBef>
              <a:spcAft>
                <a:spcPts val="0"/>
              </a:spcAft>
              <a:buNone/>
            </a:pPr>
            <a:r>
              <a:rPr lang="en" sz="1200">
                <a:solidFill>
                  <a:schemeClr val="dk1"/>
                </a:solidFill>
              </a:rPr>
              <a:t>•Mosaics </a:t>
            </a:r>
            <a:endParaRPr sz="1200">
              <a:solidFill>
                <a:schemeClr val="dk1"/>
              </a:solidFill>
            </a:endParaRPr>
          </a:p>
          <a:p>
            <a:pPr marL="0" lvl="0" indent="0" algn="l" rtl="0">
              <a:lnSpc>
                <a:spcPct val="100000"/>
              </a:lnSpc>
              <a:spcBef>
                <a:spcPts val="200"/>
              </a:spcBef>
              <a:spcAft>
                <a:spcPts val="0"/>
              </a:spcAft>
              <a:buNone/>
            </a:pPr>
            <a:r>
              <a:rPr lang="en" sz="1200">
                <a:solidFill>
                  <a:schemeClr val="dk1"/>
                </a:solidFill>
              </a:rPr>
              <a:t>•SEL Course Offerings</a:t>
            </a:r>
            <a:endParaRPr sz="1200">
              <a:solidFill>
                <a:schemeClr val="dk1"/>
              </a:solidFill>
            </a:endParaRPr>
          </a:p>
          <a:p>
            <a:pPr marL="0" lvl="0" indent="0" algn="l" rtl="0">
              <a:lnSpc>
                <a:spcPct val="100000"/>
              </a:lnSpc>
              <a:spcBef>
                <a:spcPts val="200"/>
              </a:spcBef>
              <a:spcAft>
                <a:spcPts val="0"/>
              </a:spcAft>
              <a:buNone/>
            </a:pPr>
            <a:r>
              <a:rPr lang="en" sz="1200">
                <a:solidFill>
                  <a:schemeClr val="dk1"/>
                </a:solidFill>
              </a:rPr>
              <a:t>•RtI Tier 2 blocks / Problem Solving Protocol Integration</a:t>
            </a:r>
            <a:endParaRPr sz="1200">
              <a:solidFill>
                <a:schemeClr val="dk1"/>
              </a:solidFill>
            </a:endParaRPr>
          </a:p>
          <a:p>
            <a:pPr marL="0" lvl="0" indent="0" algn="l" rtl="0">
              <a:lnSpc>
                <a:spcPct val="100000"/>
              </a:lnSpc>
              <a:spcBef>
                <a:spcPts val="200"/>
              </a:spcBef>
              <a:spcAft>
                <a:spcPts val="0"/>
              </a:spcAft>
              <a:buNone/>
            </a:pPr>
            <a:r>
              <a:rPr lang="en" sz="1200">
                <a:solidFill>
                  <a:schemeClr val="dk1"/>
                </a:solidFill>
              </a:rPr>
              <a:t>•After School clubs</a:t>
            </a:r>
            <a:endParaRPr sz="1200">
              <a:solidFill>
                <a:schemeClr val="dk1"/>
              </a:solidFill>
            </a:endParaRPr>
          </a:p>
          <a:p>
            <a:pPr marL="0" lvl="0" indent="0" algn="l" rtl="0">
              <a:lnSpc>
                <a:spcPct val="100000"/>
              </a:lnSpc>
              <a:spcBef>
                <a:spcPts val="200"/>
              </a:spcBef>
              <a:spcAft>
                <a:spcPts val="0"/>
              </a:spcAft>
              <a:buNone/>
            </a:pPr>
            <a:r>
              <a:rPr lang="en" sz="1200">
                <a:solidFill>
                  <a:schemeClr val="dk1"/>
                </a:solidFill>
              </a:rPr>
              <a:t>•</a:t>
            </a:r>
            <a:r>
              <a:rPr lang="en" sz="1200" u="sng">
                <a:solidFill>
                  <a:schemeClr val="hlink"/>
                </a:solidFill>
                <a:hlinkClick r:id="rId5"/>
              </a:rPr>
              <a:t>Talk Moves</a:t>
            </a:r>
            <a:endParaRPr sz="1200" u="sng">
              <a:solidFill>
                <a:schemeClr val="hlink"/>
              </a:solidFill>
            </a:endParaRPr>
          </a:p>
          <a:p>
            <a:pPr marL="0" lvl="0" indent="0" algn="l" rtl="0">
              <a:lnSpc>
                <a:spcPct val="100000"/>
              </a:lnSpc>
              <a:spcBef>
                <a:spcPts val="200"/>
              </a:spcBef>
              <a:spcAft>
                <a:spcPts val="0"/>
              </a:spcAft>
              <a:buNone/>
            </a:pPr>
            <a:r>
              <a:rPr lang="en" sz="1200">
                <a:solidFill>
                  <a:schemeClr val="dk1"/>
                </a:solidFill>
              </a:rPr>
              <a:t>•</a:t>
            </a:r>
            <a:r>
              <a:rPr lang="en" sz="1200" u="sng">
                <a:solidFill>
                  <a:schemeClr val="hlink"/>
                </a:solidFill>
                <a:hlinkClick r:id="rId6"/>
              </a:rPr>
              <a:t>NYSED SEL Crosswalks</a:t>
            </a:r>
            <a:endParaRPr sz="1200" u="sng">
              <a:solidFill>
                <a:schemeClr val="hlink"/>
              </a:solidFill>
            </a:endParaRPr>
          </a:p>
          <a:p>
            <a:pPr marL="0" lvl="0" indent="0" algn="l" rtl="0">
              <a:lnSpc>
                <a:spcPct val="100000"/>
              </a:lnSpc>
              <a:spcBef>
                <a:spcPts val="200"/>
              </a:spcBef>
              <a:spcAft>
                <a:spcPts val="0"/>
              </a:spcAft>
              <a:buNone/>
            </a:pPr>
            <a:r>
              <a:rPr lang="en" sz="1200">
                <a:solidFill>
                  <a:schemeClr val="dk1"/>
                </a:solidFill>
              </a:rPr>
              <a:t>•Quarterly Data Dives</a:t>
            </a:r>
            <a:endParaRPr sz="1200">
              <a:solidFill>
                <a:schemeClr val="dk1"/>
              </a:solidFill>
            </a:endParaRPr>
          </a:p>
          <a:p>
            <a:pPr marL="0" lvl="0" indent="0" algn="l" rtl="0">
              <a:lnSpc>
                <a:spcPct val="100000"/>
              </a:lnSpc>
              <a:spcBef>
                <a:spcPts val="200"/>
              </a:spcBef>
              <a:spcAft>
                <a:spcPts val="0"/>
              </a:spcAft>
              <a:buNone/>
            </a:pPr>
            <a:r>
              <a:rPr lang="en" sz="1200">
                <a:solidFill>
                  <a:schemeClr val="dk1"/>
                </a:solidFill>
              </a:rPr>
              <a:t>•Zaretta Hammond/Brene Brown</a:t>
            </a:r>
            <a:endParaRPr sz="1200">
              <a:solidFill>
                <a:schemeClr val="dk1"/>
              </a:solidFill>
            </a:endParaRPr>
          </a:p>
          <a:p>
            <a:pPr marL="0" lvl="0" indent="0" algn="l" rtl="0">
              <a:lnSpc>
                <a:spcPct val="100000"/>
              </a:lnSpc>
              <a:spcBef>
                <a:spcPts val="200"/>
              </a:spcBef>
              <a:spcAft>
                <a:spcPts val="0"/>
              </a:spcAft>
              <a:buNone/>
            </a:pPr>
            <a:r>
              <a:rPr lang="en" sz="1200">
                <a:solidFill>
                  <a:schemeClr val="dk1"/>
                </a:solidFill>
              </a:rPr>
              <a:t>•SEL Coaching/Walkthroughs</a:t>
            </a:r>
            <a:endParaRPr sz="1200">
              <a:solidFill>
                <a:schemeClr val="dk1"/>
              </a:solidFill>
            </a:endParaRPr>
          </a:p>
          <a:p>
            <a:pPr marL="0" lvl="0" indent="0" algn="l" rtl="0">
              <a:lnSpc>
                <a:spcPct val="100000"/>
              </a:lnSpc>
              <a:spcBef>
                <a:spcPts val="200"/>
              </a:spcBef>
              <a:spcAft>
                <a:spcPts val="200"/>
              </a:spcAft>
              <a:buNone/>
            </a:pPr>
            <a:r>
              <a:rPr lang="en" sz="1200" u="sng">
                <a:solidFill>
                  <a:schemeClr val="hlink"/>
                </a:solidFill>
                <a:hlinkClick r:id="rId7"/>
              </a:rPr>
              <a:t>SEL Connections Document</a:t>
            </a:r>
            <a:r>
              <a:rPr lang="en" sz="1200">
                <a:solidFill>
                  <a:schemeClr val="dk1"/>
                </a:solidFill>
              </a:rPr>
              <a:t> </a:t>
            </a:r>
            <a:endParaRPr sz="1100"/>
          </a:p>
        </p:txBody>
      </p:sp>
      <p:pic>
        <p:nvPicPr>
          <p:cNvPr id="417" name="Google Shape;417;p48" descr="Greece Central School logo"/>
          <p:cNvPicPr preferRelativeResize="0"/>
          <p:nvPr/>
        </p:nvPicPr>
        <p:blipFill>
          <a:blip r:embed="rId8">
            <a:alphaModFix/>
          </a:blip>
          <a:stretch>
            <a:fillRect/>
          </a:stretch>
        </p:blipFill>
        <p:spPr>
          <a:xfrm>
            <a:off x="7432325" y="4343396"/>
            <a:ext cx="1515475" cy="577625"/>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sp>
        <p:nvSpPr>
          <p:cNvPr id="422" name="Google Shape;422;p49"/>
          <p:cNvSpPr txBox="1">
            <a:spLocks noGrp="1"/>
          </p:cNvSpPr>
          <p:nvPr>
            <p:ph type="sldNum" idx="12"/>
          </p:nvPr>
        </p:nvSpPr>
        <p:spPr>
          <a:xfrm>
            <a:off x="142975" y="4860825"/>
            <a:ext cx="340500" cy="179400"/>
          </a:xfrm>
          <a:prstGeom prst="rect">
            <a:avLst/>
          </a:prstGeom>
        </p:spPr>
        <p:txBody>
          <a:bodyPr spcFirstLastPara="1" wrap="square" lIns="0" tIns="0" rIns="0" bIns="0" anchor="t" anchorCtr="0">
            <a:noAutofit/>
          </a:bodyPr>
          <a:lstStyle/>
          <a:p>
            <a:pPr marL="0" lvl="0" indent="0" algn="l" rtl="0">
              <a:spcBef>
                <a:spcPts val="0"/>
              </a:spcBef>
              <a:spcAft>
                <a:spcPts val="0"/>
              </a:spcAft>
              <a:buNone/>
            </a:pPr>
            <a:fld id="{00000000-1234-1234-1234-123412341234}" type="slidenum">
              <a:rPr lang="en"/>
              <a:t>37</a:t>
            </a:fld>
            <a:endParaRPr/>
          </a:p>
        </p:txBody>
      </p:sp>
      <p:sp>
        <p:nvSpPr>
          <p:cNvPr id="423" name="Google Shape;423;p49"/>
          <p:cNvSpPr txBox="1">
            <a:spLocks noGrp="1"/>
          </p:cNvSpPr>
          <p:nvPr>
            <p:ph type="title"/>
          </p:nvPr>
        </p:nvSpPr>
        <p:spPr>
          <a:xfrm>
            <a:off x="0" y="400050"/>
            <a:ext cx="9144000" cy="402600"/>
          </a:xfrm>
          <a:prstGeom prst="rect">
            <a:avLst/>
          </a:prstGeom>
        </p:spPr>
        <p:txBody>
          <a:bodyPr spcFirstLastPara="1" wrap="square" lIns="411475" tIns="0" rIns="411475" bIns="0" anchor="ctr" anchorCtr="0">
            <a:normAutofit/>
          </a:bodyPr>
          <a:lstStyle/>
          <a:p>
            <a:pPr marL="0" lvl="0" indent="0" algn="l" rtl="0">
              <a:spcBef>
                <a:spcPts val="0"/>
              </a:spcBef>
              <a:spcAft>
                <a:spcPts val="0"/>
              </a:spcAft>
              <a:buSzPts val="990"/>
              <a:buNone/>
            </a:pPr>
            <a:r>
              <a:rPr lang="en" sz="1650" b="1">
                <a:solidFill>
                  <a:srgbClr val="FFFFFF"/>
                </a:solidFill>
              </a:rPr>
              <a:t>Roles in Implementation</a:t>
            </a:r>
            <a:endParaRPr sz="1650"/>
          </a:p>
        </p:txBody>
      </p:sp>
      <p:sp>
        <p:nvSpPr>
          <p:cNvPr id="424" name="Google Shape;424;p49"/>
          <p:cNvSpPr txBox="1">
            <a:spLocks noGrp="1"/>
          </p:cNvSpPr>
          <p:nvPr>
            <p:ph type="body" idx="2"/>
          </p:nvPr>
        </p:nvSpPr>
        <p:spPr>
          <a:xfrm>
            <a:off x="142975" y="1334325"/>
            <a:ext cx="2820000" cy="2400900"/>
          </a:xfrm>
          <a:prstGeom prst="rect">
            <a:avLst/>
          </a:prstGeom>
          <a:ln w="9525" cap="flat" cmpd="sng">
            <a:solidFill>
              <a:schemeClr val="lt2"/>
            </a:solidFill>
            <a:prstDash val="solid"/>
            <a:round/>
            <a:headEnd type="none" w="sm" len="sm"/>
            <a:tailEnd type="none" w="sm" len="sm"/>
          </a:ln>
        </p:spPr>
        <p:txBody>
          <a:bodyPr spcFirstLastPara="1" wrap="square" lIns="91425" tIns="91425" rIns="91425" bIns="91425" anchor="t" anchorCtr="0">
            <a:normAutofit/>
          </a:bodyPr>
          <a:lstStyle/>
          <a:p>
            <a:pPr marL="182880" lvl="0" indent="-121919" algn="l" rtl="0">
              <a:lnSpc>
                <a:spcPct val="95000"/>
              </a:lnSpc>
              <a:spcBef>
                <a:spcPts val="0"/>
              </a:spcBef>
              <a:spcAft>
                <a:spcPts val="0"/>
              </a:spcAft>
              <a:buSzPts val="1200"/>
              <a:buChar char="▪"/>
            </a:pPr>
            <a:r>
              <a:rPr lang="en" sz="1200" b="1"/>
              <a:t>Building own capacity for what SEL is and how it relates to their own personal life</a:t>
            </a:r>
            <a:endParaRPr sz="1200" b="1"/>
          </a:p>
          <a:p>
            <a:pPr marL="182880" lvl="0" indent="-121919" algn="l" rtl="0">
              <a:lnSpc>
                <a:spcPct val="95000"/>
              </a:lnSpc>
              <a:spcBef>
                <a:spcPts val="0"/>
              </a:spcBef>
              <a:spcAft>
                <a:spcPts val="0"/>
              </a:spcAft>
              <a:buSzPts val="1200"/>
              <a:buChar char="▪"/>
            </a:pPr>
            <a:r>
              <a:rPr lang="en" sz="1200" b="1"/>
              <a:t>Teacher Goal setting and observations during SEL times</a:t>
            </a:r>
            <a:endParaRPr sz="1200" b="1"/>
          </a:p>
          <a:p>
            <a:pPr marL="182880" lvl="0" indent="-121919" algn="l" rtl="0">
              <a:lnSpc>
                <a:spcPct val="95000"/>
              </a:lnSpc>
              <a:spcBef>
                <a:spcPts val="0"/>
              </a:spcBef>
              <a:spcAft>
                <a:spcPts val="0"/>
              </a:spcAft>
              <a:buSzPts val="1200"/>
              <a:buChar char="▪"/>
            </a:pPr>
            <a:r>
              <a:rPr lang="en" sz="1200" b="1"/>
              <a:t>Trauma-informed care</a:t>
            </a:r>
            <a:endParaRPr sz="1200" b="1"/>
          </a:p>
          <a:p>
            <a:pPr marL="182880" lvl="0" indent="-121919" algn="l" rtl="0">
              <a:lnSpc>
                <a:spcPct val="95000"/>
              </a:lnSpc>
              <a:spcBef>
                <a:spcPts val="0"/>
              </a:spcBef>
              <a:spcAft>
                <a:spcPts val="0"/>
              </a:spcAft>
              <a:buSzPts val="1200"/>
              <a:buChar char="▪"/>
            </a:pPr>
            <a:r>
              <a:rPr lang="en" sz="1200" b="1"/>
              <a:t>ACES</a:t>
            </a:r>
            <a:endParaRPr sz="1200" b="1"/>
          </a:p>
          <a:p>
            <a:pPr marL="182880" lvl="0" indent="-121919" algn="l" rtl="0">
              <a:lnSpc>
                <a:spcPct val="95000"/>
              </a:lnSpc>
              <a:spcBef>
                <a:spcPts val="0"/>
              </a:spcBef>
              <a:spcAft>
                <a:spcPts val="0"/>
              </a:spcAft>
              <a:buSzPts val="1200"/>
              <a:buChar char="▪"/>
            </a:pPr>
            <a:r>
              <a:rPr lang="en" sz="1200" b="1"/>
              <a:t>Scheduling for SEL and Tiered blocks </a:t>
            </a:r>
            <a:endParaRPr sz="1200" b="1"/>
          </a:p>
          <a:p>
            <a:pPr marL="182880" lvl="0" indent="-121919" algn="l" rtl="0">
              <a:lnSpc>
                <a:spcPct val="95000"/>
              </a:lnSpc>
              <a:spcBef>
                <a:spcPts val="0"/>
              </a:spcBef>
              <a:spcAft>
                <a:spcPts val="0"/>
              </a:spcAft>
              <a:buSzPts val="1200"/>
              <a:buChar char="▪"/>
            </a:pPr>
            <a:r>
              <a:rPr lang="en" sz="1200" b="1"/>
              <a:t>Finding Connectors and Leaders of SEL</a:t>
            </a:r>
            <a:endParaRPr sz="1200" b="1"/>
          </a:p>
          <a:p>
            <a:pPr marL="182880" lvl="0" indent="-121919" algn="l" rtl="0">
              <a:lnSpc>
                <a:spcPct val="95000"/>
              </a:lnSpc>
              <a:spcBef>
                <a:spcPts val="0"/>
              </a:spcBef>
              <a:spcAft>
                <a:spcPts val="0"/>
              </a:spcAft>
              <a:buSzPts val="1200"/>
              <a:buChar char="▪"/>
            </a:pPr>
            <a:r>
              <a:rPr lang="en" sz="1200" b="1"/>
              <a:t>Data Dive Process</a:t>
            </a:r>
            <a:endParaRPr sz="1200" b="1"/>
          </a:p>
        </p:txBody>
      </p:sp>
      <p:sp>
        <p:nvSpPr>
          <p:cNvPr id="425" name="Google Shape;425;p49"/>
          <p:cNvSpPr txBox="1"/>
          <p:nvPr/>
        </p:nvSpPr>
        <p:spPr>
          <a:xfrm>
            <a:off x="142975" y="946100"/>
            <a:ext cx="2820000" cy="400200"/>
          </a:xfrm>
          <a:prstGeom prst="rect">
            <a:avLst/>
          </a:pr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rgbClr val="FFFFFF"/>
                </a:solidFill>
              </a:rPr>
              <a:t>Administrators</a:t>
            </a:r>
            <a:endParaRPr>
              <a:solidFill>
                <a:srgbClr val="FFFFFF"/>
              </a:solidFill>
            </a:endParaRPr>
          </a:p>
        </p:txBody>
      </p:sp>
      <p:sp>
        <p:nvSpPr>
          <p:cNvPr id="426" name="Google Shape;426;p49"/>
          <p:cNvSpPr txBox="1">
            <a:spLocks noGrp="1"/>
          </p:cNvSpPr>
          <p:nvPr>
            <p:ph type="body" idx="2"/>
          </p:nvPr>
        </p:nvSpPr>
        <p:spPr>
          <a:xfrm>
            <a:off x="3147075" y="1341301"/>
            <a:ext cx="2820000" cy="3209400"/>
          </a:xfrm>
          <a:prstGeom prst="rect">
            <a:avLst/>
          </a:prstGeom>
          <a:ln w="9525" cap="flat" cmpd="sng">
            <a:solidFill>
              <a:schemeClr val="lt2"/>
            </a:solidFill>
            <a:prstDash val="solid"/>
            <a:round/>
            <a:headEnd type="none" w="sm" len="sm"/>
            <a:tailEnd type="none" w="sm" len="sm"/>
          </a:ln>
        </p:spPr>
        <p:txBody>
          <a:bodyPr spcFirstLastPara="1" wrap="square" lIns="91425" tIns="91425" rIns="91425" bIns="91425" anchor="t" anchorCtr="0">
            <a:normAutofit/>
          </a:bodyPr>
          <a:lstStyle/>
          <a:p>
            <a:pPr marL="182880" lvl="0" indent="-121919" algn="l" rtl="0">
              <a:lnSpc>
                <a:spcPct val="95000"/>
              </a:lnSpc>
              <a:spcBef>
                <a:spcPts val="0"/>
              </a:spcBef>
              <a:spcAft>
                <a:spcPts val="0"/>
              </a:spcAft>
              <a:buSzPts val="1200"/>
              <a:buChar char="▪"/>
            </a:pPr>
            <a:r>
              <a:rPr lang="en" sz="1200" b="1"/>
              <a:t>Building own capacity for what SEL is and how it relates to their own personal life</a:t>
            </a:r>
            <a:endParaRPr sz="1200" b="1"/>
          </a:p>
          <a:p>
            <a:pPr marL="182880" lvl="0" indent="-121919" algn="l" rtl="0">
              <a:lnSpc>
                <a:spcPct val="95000"/>
              </a:lnSpc>
              <a:spcBef>
                <a:spcPts val="0"/>
              </a:spcBef>
              <a:spcAft>
                <a:spcPts val="0"/>
              </a:spcAft>
              <a:buSzPts val="1200"/>
              <a:buChar char="▪"/>
            </a:pPr>
            <a:r>
              <a:rPr lang="en" sz="1200" b="1"/>
              <a:t>Report card skills and how to explicitly teach and assess SEL skills</a:t>
            </a:r>
            <a:endParaRPr sz="1200" b="1"/>
          </a:p>
          <a:p>
            <a:pPr marL="182880" lvl="0" indent="-121919" algn="l" rtl="0">
              <a:lnSpc>
                <a:spcPct val="95000"/>
              </a:lnSpc>
              <a:spcBef>
                <a:spcPts val="0"/>
              </a:spcBef>
              <a:spcAft>
                <a:spcPts val="0"/>
              </a:spcAft>
              <a:buSzPts val="1200"/>
              <a:buChar char="▪"/>
            </a:pPr>
            <a:r>
              <a:rPr lang="en" sz="1200" b="1"/>
              <a:t>PD on Circles, Self-Care, Personal Triggers, Mindfulness</a:t>
            </a:r>
            <a:endParaRPr sz="1200" b="1"/>
          </a:p>
          <a:p>
            <a:pPr marL="182880" lvl="0" indent="-121919" algn="l" rtl="0">
              <a:lnSpc>
                <a:spcPct val="95000"/>
              </a:lnSpc>
              <a:spcBef>
                <a:spcPts val="0"/>
              </a:spcBef>
              <a:spcAft>
                <a:spcPts val="0"/>
              </a:spcAft>
              <a:buSzPts val="1200"/>
              <a:buChar char="▪"/>
            </a:pPr>
            <a:r>
              <a:rPr lang="en" sz="1200" b="1"/>
              <a:t>Planning SEL Block and Tier 2 blocks of time for SEL support</a:t>
            </a:r>
            <a:endParaRPr sz="1200" b="1"/>
          </a:p>
          <a:p>
            <a:pPr marL="182880" lvl="0" indent="-121919" algn="l" rtl="0">
              <a:lnSpc>
                <a:spcPct val="95000"/>
              </a:lnSpc>
              <a:spcBef>
                <a:spcPts val="0"/>
              </a:spcBef>
              <a:spcAft>
                <a:spcPts val="0"/>
              </a:spcAft>
              <a:buSzPts val="1200"/>
              <a:buChar char="▪"/>
            </a:pPr>
            <a:r>
              <a:rPr lang="en" sz="1200" b="1"/>
              <a:t>Administering SEL Screeners</a:t>
            </a:r>
            <a:endParaRPr sz="1200" b="1"/>
          </a:p>
          <a:p>
            <a:pPr marL="182880" lvl="0" indent="-121919" algn="l" rtl="0">
              <a:lnSpc>
                <a:spcPct val="95000"/>
              </a:lnSpc>
              <a:spcBef>
                <a:spcPts val="0"/>
              </a:spcBef>
              <a:spcAft>
                <a:spcPts val="0"/>
              </a:spcAft>
              <a:buSzPts val="1200"/>
              <a:buChar char="▪"/>
            </a:pPr>
            <a:r>
              <a:rPr lang="en" sz="1200" b="1"/>
              <a:t>10 SEL Teaching Practices</a:t>
            </a:r>
            <a:endParaRPr sz="1200" b="1"/>
          </a:p>
        </p:txBody>
      </p:sp>
      <p:sp>
        <p:nvSpPr>
          <p:cNvPr id="427" name="Google Shape;427;p49"/>
          <p:cNvSpPr txBox="1"/>
          <p:nvPr/>
        </p:nvSpPr>
        <p:spPr>
          <a:xfrm>
            <a:off x="3147075" y="952500"/>
            <a:ext cx="2820000" cy="400200"/>
          </a:xfrm>
          <a:prstGeom prst="rect">
            <a:avLst/>
          </a:pr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rgbClr val="FFFFFF"/>
                </a:solidFill>
              </a:rPr>
              <a:t>Teachers</a:t>
            </a:r>
            <a:endParaRPr>
              <a:solidFill>
                <a:srgbClr val="FFFFFF"/>
              </a:solidFill>
            </a:endParaRPr>
          </a:p>
        </p:txBody>
      </p:sp>
      <p:sp>
        <p:nvSpPr>
          <p:cNvPr id="428" name="Google Shape;428;p49"/>
          <p:cNvSpPr txBox="1">
            <a:spLocks noGrp="1"/>
          </p:cNvSpPr>
          <p:nvPr>
            <p:ph type="body" idx="2"/>
          </p:nvPr>
        </p:nvSpPr>
        <p:spPr>
          <a:xfrm>
            <a:off x="6151175" y="1334900"/>
            <a:ext cx="2820000" cy="2400900"/>
          </a:xfrm>
          <a:prstGeom prst="rect">
            <a:avLst/>
          </a:prstGeom>
          <a:ln w="9525" cap="flat" cmpd="sng">
            <a:solidFill>
              <a:schemeClr val="lt2"/>
            </a:solidFill>
            <a:prstDash val="solid"/>
            <a:round/>
            <a:headEnd type="none" w="sm" len="sm"/>
            <a:tailEnd type="none" w="sm" len="sm"/>
          </a:ln>
        </p:spPr>
        <p:txBody>
          <a:bodyPr spcFirstLastPara="1" wrap="square" lIns="91425" tIns="91425" rIns="91425" bIns="91425" anchor="t" anchorCtr="0">
            <a:normAutofit/>
          </a:bodyPr>
          <a:lstStyle/>
          <a:p>
            <a:pPr marL="182880" lvl="0" indent="-121919" algn="l" rtl="0">
              <a:lnSpc>
                <a:spcPct val="95000"/>
              </a:lnSpc>
              <a:spcBef>
                <a:spcPts val="0"/>
              </a:spcBef>
              <a:spcAft>
                <a:spcPts val="0"/>
              </a:spcAft>
              <a:buSzPts val="1200"/>
              <a:buChar char="▪"/>
            </a:pPr>
            <a:r>
              <a:rPr lang="en" sz="1200" b="1"/>
              <a:t>Building own capacity for what SEL is and how it relates to their own personal life</a:t>
            </a:r>
            <a:endParaRPr sz="1200" b="1"/>
          </a:p>
          <a:p>
            <a:pPr marL="182880" lvl="0" indent="-121919" algn="l" rtl="0">
              <a:lnSpc>
                <a:spcPct val="95000"/>
              </a:lnSpc>
              <a:spcBef>
                <a:spcPts val="0"/>
              </a:spcBef>
              <a:spcAft>
                <a:spcPts val="0"/>
              </a:spcAft>
              <a:buSzPts val="1200"/>
              <a:buChar char="▪"/>
            </a:pPr>
            <a:r>
              <a:rPr lang="en" sz="1200" b="1"/>
              <a:t>Personal Assessment Surveys for SEL , Health, Wellness, and ACES</a:t>
            </a:r>
            <a:endParaRPr sz="1200" b="1"/>
          </a:p>
          <a:p>
            <a:pPr marL="182880" lvl="0" indent="-121919" algn="l" rtl="0">
              <a:lnSpc>
                <a:spcPct val="95000"/>
              </a:lnSpc>
              <a:spcBef>
                <a:spcPts val="0"/>
              </a:spcBef>
              <a:spcAft>
                <a:spcPts val="0"/>
              </a:spcAft>
              <a:buSzPts val="1200"/>
              <a:buChar char="▪"/>
            </a:pPr>
            <a:r>
              <a:rPr lang="en" sz="1200" b="1"/>
              <a:t>Clubs and Peer Leaders – Above the Influence program</a:t>
            </a:r>
            <a:endParaRPr sz="1200" b="1"/>
          </a:p>
        </p:txBody>
      </p:sp>
      <p:sp>
        <p:nvSpPr>
          <p:cNvPr id="429" name="Google Shape;429;p49"/>
          <p:cNvSpPr txBox="1"/>
          <p:nvPr/>
        </p:nvSpPr>
        <p:spPr>
          <a:xfrm>
            <a:off x="6151175" y="946100"/>
            <a:ext cx="2820000" cy="400200"/>
          </a:xfrm>
          <a:prstGeom prst="rect">
            <a:avLst/>
          </a:pr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rgbClr val="FFFFFF"/>
                </a:solidFill>
              </a:rPr>
              <a:t>Students</a:t>
            </a:r>
            <a:endParaRPr>
              <a:solidFill>
                <a:srgbClr val="FFFFFF"/>
              </a:solidFil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sp>
        <p:nvSpPr>
          <p:cNvPr id="434" name="Google Shape;434;p50"/>
          <p:cNvSpPr txBox="1">
            <a:spLocks noGrp="1"/>
          </p:cNvSpPr>
          <p:nvPr>
            <p:ph type="sldNum" idx="12"/>
          </p:nvPr>
        </p:nvSpPr>
        <p:spPr>
          <a:xfrm>
            <a:off x="152400" y="4840800"/>
            <a:ext cx="340500" cy="179400"/>
          </a:xfrm>
          <a:prstGeom prst="rect">
            <a:avLst/>
          </a:prstGeom>
        </p:spPr>
        <p:txBody>
          <a:bodyPr spcFirstLastPara="1" wrap="square" lIns="0" tIns="0" rIns="0" bIns="0" anchor="t" anchorCtr="0">
            <a:noAutofit/>
          </a:bodyPr>
          <a:lstStyle/>
          <a:p>
            <a:pPr marL="0" lvl="0" indent="0" algn="l" rtl="0">
              <a:spcBef>
                <a:spcPts val="0"/>
              </a:spcBef>
              <a:spcAft>
                <a:spcPts val="0"/>
              </a:spcAft>
              <a:buNone/>
            </a:pPr>
            <a:fld id="{00000000-1234-1234-1234-123412341234}" type="slidenum">
              <a:rPr lang="en"/>
              <a:t>38</a:t>
            </a:fld>
            <a:endParaRPr/>
          </a:p>
        </p:txBody>
      </p:sp>
      <p:pic>
        <p:nvPicPr>
          <p:cNvPr id="435" name="Google Shape;435;p50" descr="Greece Central School logo"/>
          <p:cNvPicPr preferRelativeResize="0"/>
          <p:nvPr/>
        </p:nvPicPr>
        <p:blipFill>
          <a:blip r:embed="rId3">
            <a:alphaModFix/>
          </a:blip>
          <a:stretch>
            <a:fillRect/>
          </a:stretch>
        </p:blipFill>
        <p:spPr>
          <a:xfrm>
            <a:off x="7432325" y="4343396"/>
            <a:ext cx="1515475" cy="577625"/>
          </a:xfrm>
          <a:prstGeom prst="rect">
            <a:avLst/>
          </a:prstGeom>
          <a:noFill/>
          <a:ln>
            <a:noFill/>
          </a:ln>
        </p:spPr>
      </p:pic>
      <p:pic>
        <p:nvPicPr>
          <p:cNvPr id="436" name="Google Shape;436;p50" descr="One large graphic that contains three separate images. The first is a line graph with text along the side that reads, in part, &quot;I feel welcome at my child's school. I am informed about my child's prog&quot; Some of the words are cut off. The center image is a screenshot of the Greece Central School District Code of Conduct. The third is a No Smoking No Vaping sign. "/>
          <p:cNvPicPr preferRelativeResize="0"/>
          <p:nvPr/>
        </p:nvPicPr>
        <p:blipFill>
          <a:blip r:embed="rId4">
            <a:alphaModFix/>
          </a:blip>
          <a:stretch>
            <a:fillRect/>
          </a:stretch>
        </p:blipFill>
        <p:spPr>
          <a:xfrm>
            <a:off x="152400" y="562575"/>
            <a:ext cx="8839200" cy="2886116"/>
          </a:xfrm>
          <a:prstGeom prst="rect">
            <a:avLst/>
          </a:prstGeom>
          <a:noFill/>
          <a:ln>
            <a:noFill/>
          </a:ln>
        </p:spPr>
      </p:pic>
      <p:sp>
        <p:nvSpPr>
          <p:cNvPr id="437" name="Google Shape;437;p50"/>
          <p:cNvSpPr txBox="1"/>
          <p:nvPr/>
        </p:nvSpPr>
        <p:spPr>
          <a:xfrm>
            <a:off x="1140500" y="3804750"/>
            <a:ext cx="4252800" cy="1077300"/>
          </a:xfrm>
          <a:prstGeom prst="rect">
            <a:avLst/>
          </a:prstGeom>
          <a:noFill/>
          <a:ln>
            <a:noFill/>
          </a:ln>
        </p:spPr>
        <p:txBody>
          <a:bodyPr spcFirstLastPara="1" wrap="square" lIns="91425" tIns="91425" rIns="91425" bIns="91425" anchor="t" anchorCtr="0">
            <a:spAutoFit/>
          </a:bodyPr>
          <a:lstStyle/>
          <a:p>
            <a:pPr marL="0" lvl="0" indent="0" algn="l" rtl="0">
              <a:lnSpc>
                <a:spcPct val="110000"/>
              </a:lnSpc>
              <a:spcBef>
                <a:spcPts val="0"/>
              </a:spcBef>
              <a:spcAft>
                <a:spcPts val="0"/>
              </a:spcAft>
              <a:buNone/>
            </a:pPr>
            <a:r>
              <a:rPr lang="en" sz="1500">
                <a:solidFill>
                  <a:schemeClr val="dk1"/>
                </a:solidFill>
              </a:rPr>
              <a:t>•</a:t>
            </a:r>
            <a:r>
              <a:rPr lang="en" sz="1500" b="1">
                <a:solidFill>
                  <a:schemeClr val="dk1"/>
                </a:solidFill>
              </a:rPr>
              <a:t>Perception Surveys</a:t>
            </a:r>
            <a:endParaRPr sz="1500" b="1">
              <a:solidFill>
                <a:schemeClr val="dk1"/>
              </a:solidFill>
            </a:endParaRPr>
          </a:p>
          <a:p>
            <a:pPr marL="0" lvl="0" indent="0" algn="l" rtl="0">
              <a:lnSpc>
                <a:spcPct val="110000"/>
              </a:lnSpc>
              <a:spcBef>
                <a:spcPts val="600"/>
              </a:spcBef>
              <a:spcAft>
                <a:spcPts val="0"/>
              </a:spcAft>
              <a:buNone/>
            </a:pPr>
            <a:r>
              <a:rPr lang="en" sz="1500">
                <a:solidFill>
                  <a:srgbClr val="6D9EEB"/>
                </a:solidFill>
              </a:rPr>
              <a:t>•</a:t>
            </a:r>
            <a:r>
              <a:rPr lang="en" sz="1500" b="1" u="sng">
                <a:solidFill>
                  <a:srgbClr val="6D9EEB"/>
                </a:solidFill>
                <a:hlinkClick r:id="rId5">
                  <a:extLst>
                    <a:ext uri="{A12FA001-AC4F-418D-AE19-62706E023703}">
                      <ahyp:hlinkClr xmlns:ahyp="http://schemas.microsoft.com/office/drawing/2018/hyperlinkcolor" val="tx"/>
                    </a:ext>
                  </a:extLst>
                </a:hlinkClick>
              </a:rPr>
              <a:t>Code of Conduct</a:t>
            </a:r>
            <a:endParaRPr sz="1500" b="1" u="sng">
              <a:solidFill>
                <a:srgbClr val="6D9EEB"/>
              </a:solidFill>
            </a:endParaRPr>
          </a:p>
          <a:p>
            <a:pPr marL="0" lvl="0" indent="0" algn="l" rtl="0">
              <a:lnSpc>
                <a:spcPct val="115000"/>
              </a:lnSpc>
              <a:spcBef>
                <a:spcPts val="600"/>
              </a:spcBef>
              <a:spcAft>
                <a:spcPts val="0"/>
              </a:spcAft>
              <a:buNone/>
            </a:pPr>
            <a:r>
              <a:rPr lang="en" sz="1500">
                <a:solidFill>
                  <a:srgbClr val="6D9EEB"/>
                </a:solidFill>
              </a:rPr>
              <a:t>•</a:t>
            </a:r>
            <a:r>
              <a:rPr lang="en" sz="1500" b="1" u="sng">
                <a:solidFill>
                  <a:srgbClr val="6D9EEB"/>
                </a:solidFill>
                <a:hlinkClick r:id="rId6">
                  <a:extLst>
                    <a:ext uri="{A12FA001-AC4F-418D-AE19-62706E023703}">
                      <ahyp:hlinkClr xmlns:ahyp="http://schemas.microsoft.com/office/drawing/2018/hyperlinkcolor" val="tx"/>
                    </a:ext>
                  </a:extLst>
                </a:hlinkClick>
              </a:rPr>
              <a:t>Vaping Intervention Program</a:t>
            </a:r>
            <a:endParaRPr sz="1800" b="1">
              <a:solidFill>
                <a:srgbClr val="0070C0"/>
              </a:solidFil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41"/>
        <p:cNvGrpSpPr/>
        <p:nvPr/>
      </p:nvGrpSpPr>
      <p:grpSpPr>
        <a:xfrm>
          <a:off x="0" y="0"/>
          <a:ext cx="0" cy="0"/>
          <a:chOff x="0" y="0"/>
          <a:chExt cx="0" cy="0"/>
        </a:xfrm>
      </p:grpSpPr>
      <p:sp>
        <p:nvSpPr>
          <p:cNvPr id="442" name="Google Shape;442;p51"/>
          <p:cNvSpPr txBox="1">
            <a:spLocks noGrp="1"/>
          </p:cNvSpPr>
          <p:nvPr>
            <p:ph type="sldNum" idx="12"/>
          </p:nvPr>
        </p:nvSpPr>
        <p:spPr>
          <a:xfrm>
            <a:off x="163725" y="4844075"/>
            <a:ext cx="340500" cy="179400"/>
          </a:xfrm>
          <a:prstGeom prst="rect">
            <a:avLst/>
          </a:prstGeom>
        </p:spPr>
        <p:txBody>
          <a:bodyPr spcFirstLastPara="1" wrap="square" lIns="0" tIns="0" rIns="0" bIns="0" anchor="t" anchorCtr="0">
            <a:noAutofit/>
          </a:bodyPr>
          <a:lstStyle/>
          <a:p>
            <a:pPr marL="0" lvl="0" indent="0" algn="l" rtl="0">
              <a:spcBef>
                <a:spcPts val="0"/>
              </a:spcBef>
              <a:spcAft>
                <a:spcPts val="0"/>
              </a:spcAft>
              <a:buNone/>
            </a:pPr>
            <a:fld id="{00000000-1234-1234-1234-123412341234}" type="slidenum">
              <a:rPr lang="en"/>
              <a:t>39</a:t>
            </a:fld>
            <a:endParaRPr/>
          </a:p>
        </p:txBody>
      </p:sp>
      <p:pic>
        <p:nvPicPr>
          <p:cNvPr id="443" name="Google Shape;443;p51" descr="Screenshot of a flier for a Parent University program at Greece Central School. The subject of the presentation is Supporting the Whole Child "/>
          <p:cNvPicPr preferRelativeResize="0"/>
          <p:nvPr/>
        </p:nvPicPr>
        <p:blipFill>
          <a:blip r:embed="rId3">
            <a:alphaModFix/>
          </a:blip>
          <a:stretch>
            <a:fillRect/>
          </a:stretch>
        </p:blipFill>
        <p:spPr>
          <a:xfrm>
            <a:off x="4748225" y="539150"/>
            <a:ext cx="3540625" cy="4484325"/>
          </a:xfrm>
          <a:prstGeom prst="rect">
            <a:avLst/>
          </a:prstGeom>
          <a:noFill/>
          <a:ln w="9525" cap="flat" cmpd="sng">
            <a:solidFill>
              <a:schemeClr val="dk2"/>
            </a:solidFill>
            <a:prstDash val="solid"/>
            <a:round/>
            <a:headEnd type="none" w="sm" len="sm"/>
            <a:tailEnd type="none" w="sm" len="sm"/>
          </a:ln>
        </p:spPr>
      </p:pic>
      <p:pic>
        <p:nvPicPr>
          <p:cNvPr id="444" name="Google Shape;444;p51" descr="Screenshot of a Social Emotional Learning flier from Greece Central School District highlighting self-awareness"/>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905826" y="539150"/>
            <a:ext cx="3399576" cy="4525579"/>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p16"/>
          <p:cNvSpPr txBox="1">
            <a:spLocks noGrp="1"/>
          </p:cNvSpPr>
          <p:nvPr>
            <p:ph type="sldNum" idx="12"/>
          </p:nvPr>
        </p:nvSpPr>
        <p:spPr>
          <a:xfrm>
            <a:off x="402325" y="4855475"/>
            <a:ext cx="340500" cy="1794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800"/>
              <a:buNone/>
            </a:pPr>
            <a:fld id="{00000000-1234-1234-1234-123412341234}" type="slidenum">
              <a:rPr lang="en"/>
              <a:t>4</a:t>
            </a:fld>
            <a:endParaRPr/>
          </a:p>
        </p:txBody>
      </p:sp>
      <p:sp>
        <p:nvSpPr>
          <p:cNvPr id="108" name="Google Shape;108;p16"/>
          <p:cNvSpPr txBox="1">
            <a:spLocks noGrp="1"/>
          </p:cNvSpPr>
          <p:nvPr>
            <p:ph type="title"/>
          </p:nvPr>
        </p:nvSpPr>
        <p:spPr>
          <a:xfrm>
            <a:off x="0" y="400050"/>
            <a:ext cx="9144000" cy="806100"/>
          </a:xfrm>
          <a:prstGeom prst="rect">
            <a:avLst/>
          </a:prstGeom>
          <a:solidFill>
            <a:schemeClr val="accent3"/>
          </a:solidFill>
          <a:ln>
            <a:noFill/>
          </a:ln>
        </p:spPr>
        <p:txBody>
          <a:bodyPr spcFirstLastPara="1" wrap="square" lIns="411475" tIns="0" rIns="411475" bIns="0" anchor="ctr" anchorCtr="0">
            <a:normAutofit fontScale="90000"/>
          </a:bodyPr>
          <a:lstStyle/>
          <a:p>
            <a:pPr marL="0" lvl="0" indent="0" algn="l" rtl="0">
              <a:lnSpc>
                <a:spcPct val="90000"/>
              </a:lnSpc>
              <a:spcBef>
                <a:spcPts val="0"/>
              </a:spcBef>
              <a:spcAft>
                <a:spcPts val="0"/>
              </a:spcAft>
              <a:buSzPct val="100000"/>
              <a:buNone/>
            </a:pPr>
            <a:r>
              <a:rPr lang="en"/>
              <a:t>TRLE – Teaching in Remote/Hybrid </a:t>
            </a:r>
            <a:br>
              <a:rPr lang="en"/>
            </a:br>
            <a:r>
              <a:rPr lang="en"/>
              <a:t>Learning Environments </a:t>
            </a:r>
            <a:endParaRPr/>
          </a:p>
        </p:txBody>
      </p:sp>
      <p:sp>
        <p:nvSpPr>
          <p:cNvPr id="109" name="Google Shape;109;p16"/>
          <p:cNvSpPr txBox="1">
            <a:spLocks noGrp="1"/>
          </p:cNvSpPr>
          <p:nvPr>
            <p:ph type="subTitle" idx="1"/>
          </p:nvPr>
        </p:nvSpPr>
        <p:spPr>
          <a:xfrm>
            <a:off x="400050" y="2256575"/>
            <a:ext cx="4000500" cy="406200"/>
          </a:xfrm>
          <a:prstGeom prst="rect">
            <a:avLst/>
          </a:prstGeom>
          <a:solidFill>
            <a:srgbClr val="38761D"/>
          </a:solidFill>
          <a:ln>
            <a:noFill/>
          </a:ln>
        </p:spPr>
        <p:txBody>
          <a:bodyPr spcFirstLastPara="1" wrap="square" lIns="64000" tIns="64000" rIns="64000" bIns="64000" anchor="ctr" anchorCtr="0">
            <a:spAutoFit/>
          </a:bodyPr>
          <a:lstStyle/>
          <a:p>
            <a:pPr marL="0" lvl="0" indent="0" algn="l" rtl="0">
              <a:lnSpc>
                <a:spcPct val="100000"/>
              </a:lnSpc>
              <a:spcBef>
                <a:spcPts val="600"/>
              </a:spcBef>
              <a:spcAft>
                <a:spcPts val="1000"/>
              </a:spcAft>
              <a:buSzPts val="1800"/>
              <a:buNone/>
            </a:pPr>
            <a:r>
              <a:rPr lang="en"/>
              <a:t>Coalition Partners</a:t>
            </a:r>
            <a:endParaRPr/>
          </a:p>
        </p:txBody>
      </p:sp>
      <p:sp>
        <p:nvSpPr>
          <p:cNvPr id="110" name="Google Shape;110;p16"/>
          <p:cNvSpPr txBox="1">
            <a:spLocks noGrp="1"/>
          </p:cNvSpPr>
          <p:nvPr>
            <p:ph type="body" idx="2"/>
          </p:nvPr>
        </p:nvSpPr>
        <p:spPr>
          <a:xfrm>
            <a:off x="405125" y="2724275"/>
            <a:ext cx="3988200" cy="2122800"/>
          </a:xfrm>
          <a:prstGeom prst="rect">
            <a:avLst/>
          </a:prstGeom>
          <a:noFill/>
          <a:ln>
            <a:noFill/>
          </a:ln>
        </p:spPr>
        <p:txBody>
          <a:bodyPr spcFirstLastPara="1" wrap="square" lIns="0" tIns="0" rIns="0" bIns="0" anchor="t" anchorCtr="0">
            <a:normAutofit lnSpcReduction="10000"/>
          </a:bodyPr>
          <a:lstStyle/>
          <a:p>
            <a:pPr marL="457200" lvl="0" indent="-317500" algn="l" rtl="0">
              <a:spcBef>
                <a:spcPts val="0"/>
              </a:spcBef>
              <a:spcAft>
                <a:spcPts val="0"/>
              </a:spcAft>
              <a:buSzPts val="1400"/>
              <a:buChar char="▪"/>
            </a:pPr>
            <a:r>
              <a:rPr lang="en" sz="1400"/>
              <a:t>Broome-Tioga BOCES</a:t>
            </a:r>
            <a:endParaRPr sz="1400"/>
          </a:p>
          <a:p>
            <a:pPr marL="457200" lvl="0" indent="-317500" algn="l" rtl="0">
              <a:spcBef>
                <a:spcPts val="1000"/>
              </a:spcBef>
              <a:spcAft>
                <a:spcPts val="0"/>
              </a:spcAft>
              <a:buSzPts val="1400"/>
              <a:buChar char="▪"/>
            </a:pPr>
            <a:r>
              <a:rPr lang="en" sz="1400"/>
              <a:t>Mohawk Regional Information Center (MORIC)</a:t>
            </a:r>
            <a:endParaRPr sz="1400"/>
          </a:p>
          <a:p>
            <a:pPr marL="457200" lvl="0" indent="-317500" algn="l" rtl="0">
              <a:spcBef>
                <a:spcPts val="1000"/>
              </a:spcBef>
              <a:spcAft>
                <a:spcPts val="0"/>
              </a:spcAft>
              <a:buSzPts val="1400"/>
              <a:buChar char="▪"/>
            </a:pPr>
            <a:r>
              <a:rPr lang="en" sz="1400"/>
              <a:t>Eastern Suffolk BOCES</a:t>
            </a:r>
            <a:endParaRPr sz="1400"/>
          </a:p>
          <a:p>
            <a:pPr marL="457200" lvl="0" indent="-317500" algn="l" rtl="0">
              <a:spcBef>
                <a:spcPts val="1000"/>
              </a:spcBef>
              <a:spcAft>
                <a:spcPts val="0"/>
              </a:spcAft>
              <a:buSzPts val="1400"/>
              <a:buChar char="▪"/>
            </a:pPr>
            <a:r>
              <a:rPr lang="en" sz="1400"/>
              <a:t>Monroe2-Orleans BOCES</a:t>
            </a:r>
            <a:endParaRPr sz="1400"/>
          </a:p>
          <a:p>
            <a:pPr marL="457200" lvl="0" indent="-317500" algn="l" rtl="0">
              <a:spcBef>
                <a:spcPts val="1000"/>
              </a:spcBef>
              <a:spcAft>
                <a:spcPts val="0"/>
              </a:spcAft>
              <a:buSzPts val="1400"/>
              <a:buChar char="▪"/>
            </a:pPr>
            <a:r>
              <a:rPr lang="en" sz="1400"/>
              <a:t>WSWHE BOCES</a:t>
            </a:r>
            <a:endParaRPr sz="1400"/>
          </a:p>
          <a:p>
            <a:pPr marL="457200" lvl="0" indent="-317500" algn="l" rtl="0">
              <a:spcBef>
                <a:spcPts val="1000"/>
              </a:spcBef>
              <a:spcAft>
                <a:spcPts val="1000"/>
              </a:spcAft>
              <a:buSzPts val="1400"/>
              <a:buChar char="▪"/>
            </a:pPr>
            <a:r>
              <a:rPr lang="en" sz="1400"/>
              <a:t>Greater Southern Tier BOCES</a:t>
            </a:r>
            <a:endParaRPr sz="1400"/>
          </a:p>
        </p:txBody>
      </p:sp>
      <p:sp>
        <p:nvSpPr>
          <p:cNvPr id="111" name="Google Shape;111;p16"/>
          <p:cNvSpPr txBox="1">
            <a:spLocks noGrp="1"/>
          </p:cNvSpPr>
          <p:nvPr>
            <p:ph type="subTitle" idx="3"/>
          </p:nvPr>
        </p:nvSpPr>
        <p:spPr>
          <a:xfrm>
            <a:off x="4749600" y="2256575"/>
            <a:ext cx="4000500" cy="406200"/>
          </a:xfrm>
          <a:prstGeom prst="rect">
            <a:avLst/>
          </a:prstGeom>
          <a:solidFill>
            <a:schemeClr val="dk2"/>
          </a:solidFill>
          <a:ln>
            <a:noFill/>
          </a:ln>
        </p:spPr>
        <p:txBody>
          <a:bodyPr spcFirstLastPara="1" wrap="square" lIns="64000" tIns="64000" rIns="64000" bIns="64000" anchor="ctr" anchorCtr="0">
            <a:spAutoFit/>
          </a:bodyPr>
          <a:lstStyle/>
          <a:p>
            <a:pPr marL="0" lvl="0" indent="0" algn="l" rtl="0">
              <a:lnSpc>
                <a:spcPct val="100000"/>
              </a:lnSpc>
              <a:spcBef>
                <a:spcPts val="600"/>
              </a:spcBef>
              <a:spcAft>
                <a:spcPts val="1000"/>
              </a:spcAft>
              <a:buSzPts val="1800"/>
              <a:buNone/>
            </a:pPr>
            <a:r>
              <a:rPr lang="en"/>
              <a:t>Areas of Focus</a:t>
            </a:r>
            <a:endParaRPr/>
          </a:p>
        </p:txBody>
      </p:sp>
      <p:sp>
        <p:nvSpPr>
          <p:cNvPr id="112" name="Google Shape;112;p16"/>
          <p:cNvSpPr txBox="1">
            <a:spLocks noGrp="1"/>
          </p:cNvSpPr>
          <p:nvPr>
            <p:ph type="body" idx="4"/>
          </p:nvPr>
        </p:nvSpPr>
        <p:spPr>
          <a:xfrm>
            <a:off x="4749600" y="2724275"/>
            <a:ext cx="3988200" cy="2122800"/>
          </a:xfrm>
          <a:prstGeom prst="rect">
            <a:avLst/>
          </a:prstGeom>
          <a:noFill/>
          <a:ln>
            <a:noFill/>
          </a:ln>
        </p:spPr>
        <p:txBody>
          <a:bodyPr spcFirstLastPara="1" wrap="square" lIns="0" tIns="0" rIns="0" bIns="0" anchor="t" anchorCtr="0">
            <a:normAutofit fontScale="92500"/>
          </a:bodyPr>
          <a:lstStyle/>
          <a:p>
            <a:pPr marL="457200" lvl="0" indent="-317500" algn="l" rtl="0">
              <a:spcBef>
                <a:spcPts val="600"/>
              </a:spcBef>
              <a:spcAft>
                <a:spcPts val="0"/>
              </a:spcAft>
              <a:buSzPts val="1400"/>
              <a:buChar char="▪"/>
            </a:pPr>
            <a:r>
              <a:rPr lang="en" sz="1400"/>
              <a:t>Students with Disabilities</a:t>
            </a:r>
            <a:endParaRPr sz="1400"/>
          </a:p>
          <a:p>
            <a:pPr marL="457200" lvl="0" indent="-317500" algn="l" rtl="0">
              <a:spcBef>
                <a:spcPts val="1000"/>
              </a:spcBef>
              <a:spcAft>
                <a:spcPts val="0"/>
              </a:spcAft>
              <a:buSzPts val="1400"/>
              <a:buChar char="▪"/>
            </a:pPr>
            <a:r>
              <a:rPr lang="en" sz="1400"/>
              <a:t>Families as Partners</a:t>
            </a:r>
            <a:endParaRPr sz="1400"/>
          </a:p>
          <a:p>
            <a:pPr marL="457200" lvl="0" indent="-317500" algn="l" rtl="0">
              <a:spcBef>
                <a:spcPts val="1000"/>
              </a:spcBef>
              <a:spcAft>
                <a:spcPts val="0"/>
              </a:spcAft>
              <a:buSzPts val="1400"/>
              <a:buChar char="▪"/>
            </a:pPr>
            <a:r>
              <a:rPr lang="en" sz="1400"/>
              <a:t>Culturally Responsive Education</a:t>
            </a:r>
            <a:endParaRPr sz="1400"/>
          </a:p>
          <a:p>
            <a:pPr marL="457200" lvl="0" indent="-317500" algn="l" rtl="0">
              <a:spcBef>
                <a:spcPts val="1000"/>
              </a:spcBef>
              <a:spcAft>
                <a:spcPts val="0"/>
              </a:spcAft>
              <a:buSzPts val="1400"/>
              <a:buChar char="▪"/>
            </a:pPr>
            <a:r>
              <a:rPr lang="en" sz="1400"/>
              <a:t>English Language/Multiple Language Learners</a:t>
            </a:r>
            <a:endParaRPr sz="1400"/>
          </a:p>
          <a:p>
            <a:pPr marL="457200" lvl="0" indent="-317500" algn="l" rtl="0">
              <a:spcBef>
                <a:spcPts val="1000"/>
              </a:spcBef>
              <a:spcAft>
                <a:spcPts val="0"/>
              </a:spcAft>
              <a:buSzPts val="1400"/>
              <a:buChar char="▪"/>
            </a:pPr>
            <a:r>
              <a:rPr lang="en" sz="1400"/>
              <a:t>Shiftin to Online Learning</a:t>
            </a:r>
            <a:endParaRPr sz="1400"/>
          </a:p>
          <a:p>
            <a:pPr marL="457200" lvl="0" indent="-317500" algn="l" rtl="0">
              <a:spcBef>
                <a:spcPts val="1000"/>
              </a:spcBef>
              <a:spcAft>
                <a:spcPts val="1000"/>
              </a:spcAft>
              <a:buSzPts val="1400"/>
              <a:buChar char="▪"/>
            </a:pPr>
            <a:r>
              <a:rPr lang="en" sz="1400"/>
              <a:t>Social Emotional Learning (SEL)</a:t>
            </a:r>
            <a:endParaRPr sz="1400"/>
          </a:p>
        </p:txBody>
      </p:sp>
      <p:sp>
        <p:nvSpPr>
          <p:cNvPr id="113" name="Google Shape;113;p16"/>
          <p:cNvSpPr txBox="1">
            <a:spLocks noGrp="1"/>
          </p:cNvSpPr>
          <p:nvPr>
            <p:ph type="body" idx="5"/>
          </p:nvPr>
        </p:nvSpPr>
        <p:spPr>
          <a:xfrm>
            <a:off x="440000" y="1297925"/>
            <a:ext cx="8338800" cy="8670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Clr>
                <a:schemeClr val="dk1"/>
              </a:buClr>
              <a:buFont typeface="Arial"/>
              <a:buNone/>
            </a:pPr>
            <a:r>
              <a:rPr lang="en" sz="1600">
                <a:solidFill>
                  <a:schemeClr val="dk1"/>
                </a:solidFill>
              </a:rPr>
              <a:t>NYSED was awarded a grant to implement a Teaching in Remote/Hybrid Learning Environments (TRLE) initiative.</a:t>
            </a:r>
            <a:endParaRPr sz="1600">
              <a:solidFill>
                <a:schemeClr val="dk1"/>
              </a:solidFill>
            </a:endParaRPr>
          </a:p>
          <a:p>
            <a:pPr marL="0" lvl="0" indent="0" algn="l" rtl="0">
              <a:spcBef>
                <a:spcPts val="1000"/>
              </a:spcBef>
              <a:spcAft>
                <a:spcPts val="1000"/>
              </a:spcAft>
              <a:buClr>
                <a:schemeClr val="dk1"/>
              </a:buClr>
              <a:buFont typeface="Arial"/>
              <a:buNone/>
            </a:pPr>
            <a:r>
              <a:rPr lang="en" sz="1600">
                <a:solidFill>
                  <a:schemeClr val="dk1"/>
                </a:solidFill>
              </a:rPr>
              <a:t>Six applicants were selected to develop resources to support the TRLE initiative.</a:t>
            </a:r>
            <a:endParaRPr sz="160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sp>
        <p:nvSpPr>
          <p:cNvPr id="449" name="Google Shape;449;p52"/>
          <p:cNvSpPr txBox="1">
            <a:spLocks noGrp="1"/>
          </p:cNvSpPr>
          <p:nvPr>
            <p:ph type="sldNum" idx="12"/>
          </p:nvPr>
        </p:nvSpPr>
        <p:spPr>
          <a:xfrm>
            <a:off x="163725" y="4844075"/>
            <a:ext cx="340500" cy="179400"/>
          </a:xfrm>
          <a:prstGeom prst="rect">
            <a:avLst/>
          </a:prstGeom>
        </p:spPr>
        <p:txBody>
          <a:bodyPr spcFirstLastPara="1" wrap="square" lIns="0" tIns="0" rIns="0" bIns="0" anchor="t" anchorCtr="0">
            <a:noAutofit/>
          </a:bodyPr>
          <a:lstStyle/>
          <a:p>
            <a:pPr marL="0" lvl="0" indent="0" algn="l" rtl="0">
              <a:spcBef>
                <a:spcPts val="0"/>
              </a:spcBef>
              <a:spcAft>
                <a:spcPts val="0"/>
              </a:spcAft>
              <a:buNone/>
            </a:pPr>
            <a:fld id="{00000000-1234-1234-1234-123412341234}" type="slidenum">
              <a:rPr lang="en"/>
              <a:t>40</a:t>
            </a:fld>
            <a:endParaRPr/>
          </a:p>
        </p:txBody>
      </p:sp>
      <p:pic>
        <p:nvPicPr>
          <p:cNvPr id="450" name="Google Shape;450;p52"/>
          <p:cNvPicPr preferRelativeResize="0"/>
          <p:nvPr/>
        </p:nvPicPr>
        <p:blipFill>
          <a:blip r:embed="rId3">
            <a:alphaModFix/>
          </a:blip>
          <a:stretch>
            <a:fillRect/>
          </a:stretch>
        </p:blipFill>
        <p:spPr>
          <a:xfrm>
            <a:off x="127550" y="1050200"/>
            <a:ext cx="8839201" cy="3921853"/>
          </a:xfrm>
          <a:prstGeom prst="rect">
            <a:avLst/>
          </a:prstGeom>
          <a:noFill/>
          <a:ln>
            <a:noFill/>
          </a:ln>
        </p:spPr>
      </p:pic>
      <p:sp>
        <p:nvSpPr>
          <p:cNvPr id="451" name="Google Shape;451;p52"/>
          <p:cNvSpPr txBox="1">
            <a:spLocks noGrp="1"/>
          </p:cNvSpPr>
          <p:nvPr>
            <p:ph type="title"/>
          </p:nvPr>
        </p:nvSpPr>
        <p:spPr>
          <a:xfrm>
            <a:off x="0" y="400050"/>
            <a:ext cx="9144000" cy="365400"/>
          </a:xfrm>
          <a:prstGeom prst="rect">
            <a:avLst/>
          </a:prstGeom>
        </p:spPr>
        <p:txBody>
          <a:bodyPr spcFirstLastPara="1" wrap="square" lIns="411475" tIns="0" rIns="411475" bIns="0" anchor="ctr" anchorCtr="0">
            <a:normAutofit fontScale="90000"/>
          </a:bodyPr>
          <a:lstStyle/>
          <a:p>
            <a:pPr marL="0" lvl="0" indent="0" algn="ctr" rtl="0">
              <a:spcBef>
                <a:spcPts val="0"/>
              </a:spcBef>
              <a:spcAft>
                <a:spcPts val="600"/>
              </a:spcAft>
              <a:buNone/>
            </a:pPr>
            <a:r>
              <a:rPr lang="en" sz="2200">
                <a:solidFill>
                  <a:srgbClr val="FFFFFF"/>
                </a:solidFill>
              </a:rPr>
              <a:t>School Discipline Example</a:t>
            </a:r>
            <a:r>
              <a:rPr lang="en" sz="3200">
                <a:solidFill>
                  <a:srgbClr val="FFFFFF"/>
                </a:solidFill>
              </a:rPr>
              <a:t> </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55"/>
        <p:cNvGrpSpPr/>
        <p:nvPr/>
      </p:nvGrpSpPr>
      <p:grpSpPr>
        <a:xfrm>
          <a:off x="0" y="0"/>
          <a:ext cx="0" cy="0"/>
          <a:chOff x="0" y="0"/>
          <a:chExt cx="0" cy="0"/>
        </a:xfrm>
      </p:grpSpPr>
      <p:sp>
        <p:nvSpPr>
          <p:cNvPr id="456" name="Google Shape;456;p53"/>
          <p:cNvSpPr txBox="1">
            <a:spLocks noGrp="1"/>
          </p:cNvSpPr>
          <p:nvPr>
            <p:ph type="sldNum" idx="12"/>
          </p:nvPr>
        </p:nvSpPr>
        <p:spPr>
          <a:xfrm>
            <a:off x="163725" y="4844075"/>
            <a:ext cx="340500" cy="179400"/>
          </a:xfrm>
          <a:prstGeom prst="rect">
            <a:avLst/>
          </a:prstGeom>
        </p:spPr>
        <p:txBody>
          <a:bodyPr spcFirstLastPara="1" wrap="square" lIns="0" tIns="0" rIns="0" bIns="0" anchor="t" anchorCtr="0">
            <a:noAutofit/>
          </a:bodyPr>
          <a:lstStyle/>
          <a:p>
            <a:pPr marL="0" lvl="0" indent="0" algn="l" rtl="0">
              <a:spcBef>
                <a:spcPts val="0"/>
              </a:spcBef>
              <a:spcAft>
                <a:spcPts val="0"/>
              </a:spcAft>
              <a:buNone/>
            </a:pPr>
            <a:fld id="{00000000-1234-1234-1234-123412341234}" type="slidenum">
              <a:rPr lang="en"/>
              <a:t>41</a:t>
            </a:fld>
            <a:endParaRPr/>
          </a:p>
        </p:txBody>
      </p:sp>
      <p:pic>
        <p:nvPicPr>
          <p:cNvPr id="457" name="Google Shape;457;p53"/>
          <p:cNvPicPr preferRelativeResize="0"/>
          <p:nvPr/>
        </p:nvPicPr>
        <p:blipFill>
          <a:blip r:embed="rId3">
            <a:alphaModFix/>
          </a:blip>
          <a:stretch>
            <a:fillRect/>
          </a:stretch>
        </p:blipFill>
        <p:spPr>
          <a:xfrm>
            <a:off x="5265200" y="672600"/>
            <a:ext cx="3607800" cy="3815943"/>
          </a:xfrm>
          <a:prstGeom prst="rect">
            <a:avLst/>
          </a:prstGeom>
          <a:noFill/>
          <a:ln>
            <a:noFill/>
          </a:ln>
        </p:spPr>
      </p:pic>
      <p:pic>
        <p:nvPicPr>
          <p:cNvPr id="458" name="Google Shape;458;p53"/>
          <p:cNvPicPr preferRelativeResize="0"/>
          <p:nvPr/>
        </p:nvPicPr>
        <p:blipFill>
          <a:blip r:embed="rId4">
            <a:alphaModFix/>
          </a:blip>
          <a:stretch>
            <a:fillRect/>
          </a:stretch>
        </p:blipFill>
        <p:spPr>
          <a:xfrm>
            <a:off x="260001" y="960788"/>
            <a:ext cx="4561175" cy="3382625"/>
          </a:xfrm>
          <a:prstGeom prst="rect">
            <a:avLst/>
          </a:prstGeom>
          <a:noFill/>
          <a:ln>
            <a:noFill/>
          </a:ln>
        </p:spPr>
      </p:pic>
      <p:pic>
        <p:nvPicPr>
          <p:cNvPr id="459" name="Google Shape;459;p53"/>
          <p:cNvPicPr preferRelativeResize="0"/>
          <p:nvPr/>
        </p:nvPicPr>
        <p:blipFill>
          <a:blip r:embed="rId5">
            <a:alphaModFix/>
          </a:blip>
          <a:stretch>
            <a:fillRect/>
          </a:stretch>
        </p:blipFill>
        <p:spPr>
          <a:xfrm>
            <a:off x="4502376" y="960800"/>
            <a:ext cx="139224" cy="696121"/>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63"/>
        <p:cNvGrpSpPr/>
        <p:nvPr/>
      </p:nvGrpSpPr>
      <p:grpSpPr>
        <a:xfrm>
          <a:off x="0" y="0"/>
          <a:ext cx="0" cy="0"/>
          <a:chOff x="0" y="0"/>
          <a:chExt cx="0" cy="0"/>
        </a:xfrm>
      </p:grpSpPr>
      <p:pic>
        <p:nvPicPr>
          <p:cNvPr id="464" name="Google Shape;464;p54"/>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760650"/>
            <a:ext cx="4539725" cy="4422100"/>
          </a:xfrm>
          <a:prstGeom prst="rect">
            <a:avLst/>
          </a:prstGeom>
          <a:noFill/>
          <a:ln>
            <a:noFill/>
          </a:ln>
        </p:spPr>
      </p:pic>
      <p:sp>
        <p:nvSpPr>
          <p:cNvPr id="465" name="Google Shape;465;p54"/>
          <p:cNvSpPr txBox="1">
            <a:spLocks noGrp="1"/>
          </p:cNvSpPr>
          <p:nvPr>
            <p:ph type="sldNum" idx="12"/>
          </p:nvPr>
        </p:nvSpPr>
        <p:spPr>
          <a:xfrm>
            <a:off x="402325" y="4855475"/>
            <a:ext cx="340500" cy="179400"/>
          </a:xfrm>
          <a:prstGeom prst="rect">
            <a:avLst/>
          </a:prstGeom>
        </p:spPr>
        <p:txBody>
          <a:bodyPr spcFirstLastPara="1" wrap="square" lIns="0" tIns="0" rIns="0" bIns="0" anchor="t" anchorCtr="0">
            <a:noAutofit/>
          </a:bodyPr>
          <a:lstStyle/>
          <a:p>
            <a:pPr marL="0" lvl="0" indent="0" algn="l" rtl="0">
              <a:spcBef>
                <a:spcPts val="0"/>
              </a:spcBef>
              <a:spcAft>
                <a:spcPts val="0"/>
              </a:spcAft>
              <a:buNone/>
            </a:pPr>
            <a:fld id="{00000000-1234-1234-1234-123412341234}" type="slidenum">
              <a:rPr lang="en"/>
              <a:t>42</a:t>
            </a:fld>
            <a:endParaRPr/>
          </a:p>
        </p:txBody>
      </p:sp>
      <p:sp>
        <p:nvSpPr>
          <p:cNvPr id="466" name="Google Shape;466;p54"/>
          <p:cNvSpPr txBox="1">
            <a:spLocks noGrp="1"/>
          </p:cNvSpPr>
          <p:nvPr>
            <p:ph type="title"/>
          </p:nvPr>
        </p:nvSpPr>
        <p:spPr>
          <a:xfrm>
            <a:off x="0" y="400050"/>
            <a:ext cx="9144000" cy="360600"/>
          </a:xfrm>
          <a:prstGeom prst="rect">
            <a:avLst/>
          </a:prstGeom>
        </p:spPr>
        <p:txBody>
          <a:bodyPr spcFirstLastPara="1" wrap="square" lIns="411475" tIns="0" rIns="411475" bIns="0" anchor="ctr" anchorCtr="0">
            <a:normAutofit/>
          </a:bodyPr>
          <a:lstStyle/>
          <a:p>
            <a:pPr marL="0" lvl="0" indent="0" algn="l" rtl="0">
              <a:spcBef>
                <a:spcPts val="0"/>
              </a:spcBef>
              <a:spcAft>
                <a:spcPts val="600"/>
              </a:spcAft>
              <a:buSzPts val="990"/>
              <a:buNone/>
            </a:pPr>
            <a:r>
              <a:rPr lang="en" sz="1600" b="1">
                <a:solidFill>
                  <a:srgbClr val="FFFFFF"/>
                </a:solidFill>
              </a:rPr>
              <a:t>Activities To Help with Processing and Looking at SEL at Key Points in the District</a:t>
            </a:r>
            <a:endParaRPr sz="1600">
              <a:solidFill>
                <a:srgbClr val="FFFFFF"/>
              </a:solidFill>
            </a:endParaRPr>
          </a:p>
        </p:txBody>
      </p:sp>
      <p:sp>
        <p:nvSpPr>
          <p:cNvPr id="467" name="Google Shape;467;p54"/>
          <p:cNvSpPr txBox="1">
            <a:spLocks noGrp="1"/>
          </p:cNvSpPr>
          <p:nvPr>
            <p:ph type="body" idx="2"/>
          </p:nvPr>
        </p:nvSpPr>
        <p:spPr>
          <a:xfrm>
            <a:off x="4743450" y="1502250"/>
            <a:ext cx="3993300" cy="3129000"/>
          </a:xfrm>
          <a:prstGeom prst="rect">
            <a:avLst/>
          </a:prstGeom>
        </p:spPr>
        <p:txBody>
          <a:bodyPr spcFirstLastPara="1" wrap="square" lIns="0" tIns="0" rIns="0" bIns="0" anchor="t" anchorCtr="0">
            <a:normAutofit lnSpcReduction="10000"/>
          </a:bodyPr>
          <a:lstStyle/>
          <a:p>
            <a:pPr marL="0" lvl="0" indent="0" algn="l" rtl="0">
              <a:lnSpc>
                <a:spcPct val="110000"/>
              </a:lnSpc>
              <a:spcBef>
                <a:spcPts val="0"/>
              </a:spcBef>
              <a:spcAft>
                <a:spcPts val="0"/>
              </a:spcAft>
              <a:buNone/>
            </a:pPr>
            <a:r>
              <a:rPr lang="en" sz="1300" u="sng">
                <a:solidFill>
                  <a:srgbClr val="3C78D8"/>
                </a:solidFill>
                <a:hlinkClick r:id="rId4">
                  <a:extLst>
                    <a:ext uri="{A12FA001-AC4F-418D-AE19-62706E023703}">
                      <ahyp:hlinkClr xmlns:ahyp="http://schemas.microsoft.com/office/drawing/2018/hyperlinkcolor" val="tx"/>
                    </a:ext>
                  </a:extLst>
                </a:hlinkClick>
              </a:rPr>
              <a:t>SEL Reflection Questions for School Leaders and Administration</a:t>
            </a:r>
            <a:endParaRPr sz="1300">
              <a:solidFill>
                <a:srgbClr val="3C78D8"/>
              </a:solidFill>
            </a:endParaRPr>
          </a:p>
          <a:p>
            <a:pPr marL="0" lvl="0" indent="0" algn="l" rtl="0">
              <a:lnSpc>
                <a:spcPct val="110000"/>
              </a:lnSpc>
              <a:spcBef>
                <a:spcPts val="600"/>
              </a:spcBef>
              <a:spcAft>
                <a:spcPts val="0"/>
              </a:spcAft>
              <a:buNone/>
            </a:pPr>
            <a:endParaRPr sz="1300"/>
          </a:p>
          <a:p>
            <a:pPr marL="0" lvl="0" indent="0" algn="l" rtl="0">
              <a:lnSpc>
                <a:spcPct val="110000"/>
              </a:lnSpc>
              <a:spcBef>
                <a:spcPts val="600"/>
              </a:spcBef>
              <a:spcAft>
                <a:spcPts val="0"/>
              </a:spcAft>
              <a:buNone/>
            </a:pPr>
            <a:r>
              <a:rPr lang="en" sz="1700"/>
              <a:t>In breakout rooms, review the reflection questions for </a:t>
            </a:r>
            <a:r>
              <a:rPr lang="en" sz="1700" b="1"/>
              <a:t>Integrate SEL</a:t>
            </a:r>
            <a:r>
              <a:rPr lang="en" sz="1700"/>
              <a:t>.</a:t>
            </a:r>
            <a:endParaRPr sz="1700"/>
          </a:p>
          <a:p>
            <a:pPr marL="182880" lvl="0" indent="-134620" algn="l" rtl="0">
              <a:lnSpc>
                <a:spcPct val="110000"/>
              </a:lnSpc>
              <a:spcBef>
                <a:spcPts val="600"/>
              </a:spcBef>
              <a:spcAft>
                <a:spcPts val="0"/>
              </a:spcAft>
              <a:buSzPts val="1400"/>
              <a:buFont typeface="Arial"/>
              <a:buChar char="▪"/>
            </a:pPr>
            <a:r>
              <a:rPr lang="en" sz="1700"/>
              <a:t>Think about a district you are working with or supporting. </a:t>
            </a:r>
            <a:endParaRPr sz="1700"/>
          </a:p>
          <a:p>
            <a:pPr marL="182880" lvl="0" indent="-134620" algn="l" rtl="0">
              <a:lnSpc>
                <a:spcPct val="110000"/>
              </a:lnSpc>
              <a:spcBef>
                <a:spcPts val="0"/>
              </a:spcBef>
              <a:spcAft>
                <a:spcPts val="0"/>
              </a:spcAft>
              <a:buSzPts val="1400"/>
              <a:buFont typeface="Arial"/>
              <a:buChar char="▪"/>
            </a:pPr>
            <a:r>
              <a:rPr lang="en" sz="1700"/>
              <a:t>What might their responses be to these questions be?</a:t>
            </a:r>
            <a:endParaRPr sz="1700"/>
          </a:p>
          <a:p>
            <a:pPr marL="182880" lvl="0" indent="-134620" algn="l" rtl="0">
              <a:lnSpc>
                <a:spcPct val="110000"/>
              </a:lnSpc>
              <a:spcBef>
                <a:spcPts val="0"/>
              </a:spcBef>
              <a:spcAft>
                <a:spcPts val="0"/>
              </a:spcAft>
              <a:buSzPts val="1400"/>
              <a:buFont typeface="Arial"/>
              <a:buChar char="▪"/>
            </a:pPr>
            <a:r>
              <a:rPr lang="en" sz="1700"/>
              <a:t>What additional questions might they need to consider or reflect on?</a:t>
            </a:r>
            <a:endParaRPr sz="1400" b="1"/>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71"/>
        <p:cNvGrpSpPr/>
        <p:nvPr/>
      </p:nvGrpSpPr>
      <p:grpSpPr>
        <a:xfrm>
          <a:off x="0" y="0"/>
          <a:ext cx="0" cy="0"/>
          <a:chOff x="0" y="0"/>
          <a:chExt cx="0" cy="0"/>
        </a:xfrm>
      </p:grpSpPr>
      <p:sp>
        <p:nvSpPr>
          <p:cNvPr id="472" name="Google Shape;472;p55"/>
          <p:cNvSpPr txBox="1">
            <a:spLocks noGrp="1"/>
          </p:cNvSpPr>
          <p:nvPr>
            <p:ph type="sldNum" idx="12"/>
          </p:nvPr>
        </p:nvSpPr>
        <p:spPr>
          <a:xfrm>
            <a:off x="402325" y="4855475"/>
            <a:ext cx="340500" cy="179400"/>
          </a:xfrm>
          <a:prstGeom prst="rect">
            <a:avLst/>
          </a:prstGeom>
        </p:spPr>
        <p:txBody>
          <a:bodyPr spcFirstLastPara="1" wrap="square" lIns="0" tIns="0" rIns="0" bIns="0" anchor="t" anchorCtr="0">
            <a:noAutofit/>
          </a:bodyPr>
          <a:lstStyle/>
          <a:p>
            <a:pPr marL="0" lvl="0" indent="0" algn="l" rtl="0">
              <a:spcBef>
                <a:spcPts val="0"/>
              </a:spcBef>
              <a:spcAft>
                <a:spcPts val="0"/>
              </a:spcAft>
              <a:buNone/>
            </a:pPr>
            <a:fld id="{00000000-1234-1234-1234-123412341234}" type="slidenum">
              <a:rPr lang="en"/>
              <a:t>43</a:t>
            </a:fld>
            <a:endParaRPr/>
          </a:p>
        </p:txBody>
      </p:sp>
      <p:sp>
        <p:nvSpPr>
          <p:cNvPr id="473" name="Google Shape;473;p55"/>
          <p:cNvSpPr txBox="1">
            <a:spLocks noGrp="1"/>
          </p:cNvSpPr>
          <p:nvPr>
            <p:ph type="title"/>
          </p:nvPr>
        </p:nvSpPr>
        <p:spPr>
          <a:xfrm>
            <a:off x="0" y="400050"/>
            <a:ext cx="9144000" cy="360600"/>
          </a:xfrm>
          <a:prstGeom prst="rect">
            <a:avLst/>
          </a:prstGeom>
        </p:spPr>
        <p:txBody>
          <a:bodyPr spcFirstLastPara="1" wrap="square" lIns="411475" tIns="0" rIns="411475" bIns="0" anchor="ctr" anchorCtr="0">
            <a:normAutofit/>
          </a:bodyPr>
          <a:lstStyle/>
          <a:p>
            <a:pPr marL="0" lvl="0" indent="0" algn="l" rtl="0">
              <a:spcBef>
                <a:spcPts val="0"/>
              </a:spcBef>
              <a:spcAft>
                <a:spcPts val="600"/>
              </a:spcAft>
              <a:buSzPts val="990"/>
              <a:buNone/>
            </a:pPr>
            <a:r>
              <a:rPr lang="en" sz="1600" b="1">
                <a:solidFill>
                  <a:srgbClr val="FFFFFF"/>
                </a:solidFill>
              </a:rPr>
              <a:t>Feeling Curious?...</a:t>
            </a:r>
            <a:endParaRPr sz="1600">
              <a:solidFill>
                <a:srgbClr val="FFFFFF"/>
              </a:solidFill>
            </a:endParaRPr>
          </a:p>
        </p:txBody>
      </p:sp>
      <p:sp>
        <p:nvSpPr>
          <p:cNvPr id="474" name="Google Shape;474;p55"/>
          <p:cNvSpPr txBox="1">
            <a:spLocks noGrp="1"/>
          </p:cNvSpPr>
          <p:nvPr>
            <p:ph type="body" idx="2"/>
          </p:nvPr>
        </p:nvSpPr>
        <p:spPr>
          <a:xfrm>
            <a:off x="742825" y="4761850"/>
            <a:ext cx="8217600" cy="464400"/>
          </a:xfrm>
          <a:prstGeom prst="rect">
            <a:avLst/>
          </a:prstGeom>
        </p:spPr>
        <p:txBody>
          <a:bodyPr spcFirstLastPara="1" wrap="square" lIns="0" tIns="0" rIns="0" bIns="0" anchor="t" anchorCtr="0">
            <a:normAutofit/>
          </a:bodyPr>
          <a:lstStyle/>
          <a:p>
            <a:pPr marL="0" lvl="0" indent="0" algn="l" rtl="0">
              <a:lnSpc>
                <a:spcPct val="110000"/>
              </a:lnSpc>
              <a:spcBef>
                <a:spcPts val="1000"/>
              </a:spcBef>
              <a:spcAft>
                <a:spcPts val="0"/>
              </a:spcAft>
              <a:buNone/>
            </a:pPr>
            <a:r>
              <a:rPr lang="en" sz="1400" u="sng">
                <a:solidFill>
                  <a:srgbClr val="6D9EEB"/>
                </a:solidFill>
                <a:hlinkClick r:id="rId3">
                  <a:extLst>
                    <a:ext uri="{A12FA001-AC4F-418D-AE19-62706E023703}">
                      <ahyp:hlinkClr xmlns:ahyp="http://schemas.microsoft.com/office/drawing/2018/hyperlinkcolor" val="tx"/>
                    </a:ext>
                  </a:extLst>
                </a:hlinkClick>
              </a:rPr>
              <a:t>https://www.readpbn.com/pdf/Data-Analysis-For-Continuous-School-Improvement-Sample-Pages.pdf</a:t>
            </a:r>
            <a:endParaRPr sz="1300"/>
          </a:p>
        </p:txBody>
      </p:sp>
      <p:pic>
        <p:nvPicPr>
          <p:cNvPr id="475" name="Google Shape;475;p55"/>
          <p:cNvPicPr preferRelativeResize="0"/>
          <p:nvPr/>
        </p:nvPicPr>
        <p:blipFill>
          <a:blip r:embed="rId4">
            <a:alphaModFix/>
          </a:blip>
          <a:stretch>
            <a:fillRect/>
          </a:stretch>
        </p:blipFill>
        <p:spPr>
          <a:xfrm>
            <a:off x="3085251" y="913050"/>
            <a:ext cx="2896726" cy="3734712"/>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79"/>
        <p:cNvGrpSpPr/>
        <p:nvPr/>
      </p:nvGrpSpPr>
      <p:grpSpPr>
        <a:xfrm>
          <a:off x="0" y="0"/>
          <a:ext cx="0" cy="0"/>
          <a:chOff x="0" y="0"/>
          <a:chExt cx="0" cy="0"/>
        </a:xfrm>
      </p:grpSpPr>
      <p:pic>
        <p:nvPicPr>
          <p:cNvPr id="480" name="Google Shape;480;p56"/>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400050"/>
            <a:ext cx="9144000" cy="4743450"/>
          </a:xfrm>
          <a:prstGeom prst="rect">
            <a:avLst/>
          </a:prstGeom>
          <a:noFill/>
          <a:ln>
            <a:noFill/>
          </a:ln>
        </p:spPr>
      </p:pic>
      <p:sp>
        <p:nvSpPr>
          <p:cNvPr id="481" name="Google Shape;481;p56"/>
          <p:cNvSpPr txBox="1">
            <a:spLocks noGrp="1"/>
          </p:cNvSpPr>
          <p:nvPr>
            <p:ph type="sldNum" idx="12"/>
          </p:nvPr>
        </p:nvSpPr>
        <p:spPr>
          <a:xfrm>
            <a:off x="402325" y="4855475"/>
            <a:ext cx="340500" cy="179400"/>
          </a:xfrm>
          <a:prstGeom prst="rect">
            <a:avLst/>
          </a:prstGeom>
        </p:spPr>
        <p:txBody>
          <a:bodyPr spcFirstLastPara="1" wrap="square" lIns="0" tIns="0" rIns="0" bIns="0" anchor="t" anchorCtr="0">
            <a:noAutofit/>
          </a:bodyPr>
          <a:lstStyle/>
          <a:p>
            <a:pPr marL="0" lvl="0" indent="0" algn="l" rtl="0">
              <a:spcBef>
                <a:spcPts val="0"/>
              </a:spcBef>
              <a:spcAft>
                <a:spcPts val="0"/>
              </a:spcAft>
              <a:buClr>
                <a:srgbClr val="000000"/>
              </a:buClr>
              <a:buSzPts val="800"/>
              <a:buFont typeface="Arial"/>
              <a:buNone/>
            </a:pPr>
            <a:fld id="{00000000-1234-1234-1234-123412341234}" type="slidenum">
              <a:rPr lang="en">
                <a:solidFill>
                  <a:schemeClr val="dk1"/>
                </a:solidFill>
              </a:rPr>
              <a:t>44</a:t>
            </a:fld>
            <a:endParaRPr>
              <a:solidFill>
                <a:schemeClr val="dk1"/>
              </a:solidFill>
            </a:endParaRPr>
          </a:p>
        </p:txBody>
      </p:sp>
      <p:sp>
        <p:nvSpPr>
          <p:cNvPr id="482" name="Google Shape;482;p56"/>
          <p:cNvSpPr txBox="1">
            <a:spLocks noGrp="1"/>
          </p:cNvSpPr>
          <p:nvPr>
            <p:ph type="body" idx="1"/>
          </p:nvPr>
        </p:nvSpPr>
        <p:spPr>
          <a:xfrm>
            <a:off x="5211350" y="847325"/>
            <a:ext cx="3831600" cy="3669600"/>
          </a:xfrm>
          <a:prstGeom prst="rect">
            <a:avLst/>
          </a:prstGeom>
        </p:spPr>
        <p:txBody>
          <a:bodyPr spcFirstLastPara="1" wrap="square" lIns="201150" tIns="201150" rIns="201150" bIns="201150" anchor="t" anchorCtr="0">
            <a:normAutofit fontScale="70000" lnSpcReduction="20000"/>
          </a:bodyPr>
          <a:lstStyle/>
          <a:p>
            <a:pPr marL="457200" lvl="0" indent="0" algn="l" rtl="0">
              <a:lnSpc>
                <a:spcPct val="115000"/>
              </a:lnSpc>
              <a:spcBef>
                <a:spcPts val="600"/>
              </a:spcBef>
              <a:spcAft>
                <a:spcPts val="0"/>
              </a:spcAft>
              <a:buNone/>
            </a:pPr>
            <a:r>
              <a:rPr lang="en" sz="2600">
                <a:solidFill>
                  <a:srgbClr val="FFFFFF"/>
                </a:solidFill>
              </a:rPr>
              <a:t>Successful implementation can follow multiple pathways, based on each district's unique needs and strengths.  Regardless of the approach, the engagement and commitment of both school and district leadership is essential.</a:t>
            </a:r>
            <a:endParaRPr sz="2300"/>
          </a:p>
          <a:p>
            <a:pPr marL="0" lvl="0" indent="0" algn="l" rtl="0">
              <a:spcBef>
                <a:spcPts val="600"/>
              </a:spcBef>
              <a:spcAft>
                <a:spcPts val="0"/>
              </a:spcAft>
              <a:buNone/>
            </a:pPr>
            <a:endParaRPr sz="2300"/>
          </a:p>
          <a:p>
            <a:pPr marL="0" lvl="0" indent="0" algn="l" rtl="0">
              <a:lnSpc>
                <a:spcPct val="115000"/>
              </a:lnSpc>
              <a:spcBef>
                <a:spcPts val="0"/>
              </a:spcBef>
              <a:spcAft>
                <a:spcPts val="0"/>
              </a:spcAft>
              <a:buNone/>
            </a:pPr>
            <a:r>
              <a:rPr lang="en" sz="1800">
                <a:solidFill>
                  <a:srgbClr val="FFFFFF"/>
                </a:solidFill>
              </a:rPr>
              <a:t>NYSED Social Emotional Learning: A Guide to Systemic Whole School Implementation – pages 25-26, 49-51  </a:t>
            </a:r>
            <a:endParaRPr sz="1800">
              <a:solidFill>
                <a:srgbClr val="FFFFFF"/>
              </a:solidFill>
            </a:endParaRPr>
          </a:p>
        </p:txBody>
      </p:sp>
      <p:sp>
        <p:nvSpPr>
          <p:cNvPr id="483" name="Google Shape;483;p56"/>
          <p:cNvSpPr txBox="1"/>
          <p:nvPr/>
        </p:nvSpPr>
        <p:spPr>
          <a:xfrm>
            <a:off x="5447950" y="933750"/>
            <a:ext cx="418800" cy="507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100" b="1">
                <a:solidFill>
                  <a:srgbClr val="FFFFFF"/>
                </a:solidFill>
              </a:rPr>
              <a:t>4.</a:t>
            </a:r>
            <a:endParaRPr sz="2100" b="1">
              <a:solidFill>
                <a:srgbClr val="FFFFFF"/>
              </a:solidFil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87"/>
        <p:cNvGrpSpPr/>
        <p:nvPr/>
      </p:nvGrpSpPr>
      <p:grpSpPr>
        <a:xfrm>
          <a:off x="0" y="0"/>
          <a:ext cx="0" cy="0"/>
          <a:chOff x="0" y="0"/>
          <a:chExt cx="0" cy="0"/>
        </a:xfrm>
      </p:grpSpPr>
      <p:pic>
        <p:nvPicPr>
          <p:cNvPr id="488" name="Google Shape;488;p57"/>
          <p:cNvPicPr preferRelativeResize="0"/>
          <p:nvPr/>
        </p:nvPicPr>
        <p:blipFill>
          <a:blip r:embed="rId3">
            <a:alphaModFix/>
          </a:blip>
          <a:stretch>
            <a:fillRect/>
          </a:stretch>
        </p:blipFill>
        <p:spPr>
          <a:xfrm>
            <a:off x="4743450" y="476250"/>
            <a:ext cx="4279975" cy="3172695"/>
          </a:xfrm>
          <a:prstGeom prst="rect">
            <a:avLst/>
          </a:prstGeom>
          <a:noFill/>
          <a:ln>
            <a:noFill/>
          </a:ln>
        </p:spPr>
      </p:pic>
      <p:pic>
        <p:nvPicPr>
          <p:cNvPr id="489" name="Google Shape;489;p57"/>
          <p:cNvPicPr preferRelativeResize="0"/>
          <p:nvPr/>
        </p:nvPicPr>
        <p:blipFill>
          <a:blip r:embed="rId4">
            <a:alphaModFix/>
          </a:blip>
          <a:stretch>
            <a:fillRect/>
          </a:stretch>
        </p:blipFill>
        <p:spPr>
          <a:xfrm>
            <a:off x="200288" y="671525"/>
            <a:ext cx="4279975" cy="2991306"/>
          </a:xfrm>
          <a:prstGeom prst="rect">
            <a:avLst/>
          </a:prstGeom>
          <a:noFill/>
          <a:ln>
            <a:noFill/>
          </a:ln>
        </p:spPr>
      </p:pic>
      <p:sp>
        <p:nvSpPr>
          <p:cNvPr id="490" name="Google Shape;490;p57"/>
          <p:cNvSpPr txBox="1">
            <a:spLocks noGrp="1"/>
          </p:cNvSpPr>
          <p:nvPr>
            <p:ph type="sldNum" idx="12"/>
          </p:nvPr>
        </p:nvSpPr>
        <p:spPr>
          <a:xfrm>
            <a:off x="402325" y="4855475"/>
            <a:ext cx="340500" cy="179400"/>
          </a:xfrm>
          <a:prstGeom prst="rect">
            <a:avLst/>
          </a:prstGeom>
        </p:spPr>
        <p:txBody>
          <a:bodyPr spcFirstLastPara="1" wrap="square" lIns="0" tIns="0" rIns="0" bIns="0" anchor="t" anchorCtr="0">
            <a:noAutofit/>
          </a:bodyPr>
          <a:lstStyle/>
          <a:p>
            <a:pPr marL="0" lvl="0" indent="0" algn="l" rtl="0">
              <a:spcBef>
                <a:spcPts val="0"/>
              </a:spcBef>
              <a:spcAft>
                <a:spcPts val="0"/>
              </a:spcAft>
              <a:buClr>
                <a:srgbClr val="000000"/>
              </a:buClr>
              <a:buSzPts val="800"/>
              <a:buFont typeface="Arial"/>
              <a:buNone/>
            </a:pPr>
            <a:fld id="{00000000-1234-1234-1234-123412341234}" type="slidenum">
              <a:rPr lang="en">
                <a:solidFill>
                  <a:schemeClr val="dk1"/>
                </a:solidFill>
              </a:rPr>
              <a:t>45</a:t>
            </a:fld>
            <a:endParaRPr>
              <a:solidFill>
                <a:schemeClr val="dk1"/>
              </a:solidFill>
            </a:endParaRPr>
          </a:p>
        </p:txBody>
      </p:sp>
      <p:sp>
        <p:nvSpPr>
          <p:cNvPr id="491" name="Google Shape;491;p57"/>
          <p:cNvSpPr txBox="1"/>
          <p:nvPr/>
        </p:nvSpPr>
        <p:spPr>
          <a:xfrm>
            <a:off x="502850" y="3968300"/>
            <a:ext cx="6000900" cy="581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200" b="1">
                <a:solidFill>
                  <a:schemeClr val="dk1"/>
                </a:solidFill>
              </a:rPr>
              <a:t>Without a critical piece of information, </a:t>
            </a:r>
            <a:r>
              <a:rPr lang="en" sz="1200" b="1">
                <a:solidFill>
                  <a:schemeClr val="dk1"/>
                </a:solidFill>
                <a:highlight>
                  <a:srgbClr val="FFFF00"/>
                </a:highlight>
              </a:rPr>
              <a:t>a target</a:t>
            </a:r>
            <a:r>
              <a:rPr lang="en" sz="1200" b="1">
                <a:solidFill>
                  <a:schemeClr val="dk1"/>
                </a:solidFill>
              </a:rPr>
              <a:t>, our results might resemble "random acts" when we really want "focused acts" of improvement.</a:t>
            </a:r>
            <a:endParaRPr sz="1200" b="1">
              <a:solidFill>
                <a:schemeClr val="dk1"/>
              </a:solidFill>
            </a:endParaRPr>
          </a:p>
        </p:txBody>
      </p:sp>
      <p:pic>
        <p:nvPicPr>
          <p:cNvPr id="492" name="Google Shape;492;p57"/>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6383800" y="3797350"/>
            <a:ext cx="1879225" cy="1237525"/>
          </a:xfrm>
          <a:prstGeom prst="rect">
            <a:avLst/>
          </a:prstGeom>
          <a:noFill/>
          <a:ln>
            <a:noFill/>
          </a:ln>
        </p:spPr>
      </p:pic>
      <p:pic>
        <p:nvPicPr>
          <p:cNvPr id="493" name="Google Shape;493;p57"/>
          <p:cNvPicPr preferRelativeResize="0"/>
          <p:nvPr/>
        </p:nvPicPr>
        <p:blipFill>
          <a:blip r:embed="rId6">
            <a:alphaModFix/>
          </a:blip>
          <a:stretch>
            <a:fillRect/>
          </a:stretch>
        </p:blipFill>
        <p:spPr>
          <a:xfrm>
            <a:off x="3420550" y="1747661"/>
            <a:ext cx="1212850" cy="629875"/>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97"/>
        <p:cNvGrpSpPr/>
        <p:nvPr/>
      </p:nvGrpSpPr>
      <p:grpSpPr>
        <a:xfrm>
          <a:off x="0" y="0"/>
          <a:ext cx="0" cy="0"/>
          <a:chOff x="0" y="0"/>
          <a:chExt cx="0" cy="0"/>
        </a:xfrm>
      </p:grpSpPr>
      <p:sp>
        <p:nvSpPr>
          <p:cNvPr id="498" name="Google Shape;498;p58"/>
          <p:cNvSpPr txBox="1">
            <a:spLocks noGrp="1"/>
          </p:cNvSpPr>
          <p:nvPr>
            <p:ph type="sldNum" idx="12"/>
          </p:nvPr>
        </p:nvSpPr>
        <p:spPr>
          <a:xfrm>
            <a:off x="402325" y="4855475"/>
            <a:ext cx="340500" cy="179400"/>
          </a:xfrm>
          <a:prstGeom prst="rect">
            <a:avLst/>
          </a:prstGeom>
        </p:spPr>
        <p:txBody>
          <a:bodyPr spcFirstLastPara="1" wrap="square" lIns="0" tIns="0" rIns="0" bIns="0" anchor="t" anchorCtr="0">
            <a:noAutofit/>
          </a:bodyPr>
          <a:lstStyle/>
          <a:p>
            <a:pPr marL="0" lvl="0" indent="0" algn="l" rtl="0">
              <a:spcBef>
                <a:spcPts val="0"/>
              </a:spcBef>
              <a:spcAft>
                <a:spcPts val="0"/>
              </a:spcAft>
              <a:buNone/>
            </a:pPr>
            <a:fld id="{00000000-1234-1234-1234-123412341234}" type="slidenum">
              <a:rPr lang="en"/>
              <a:t>46</a:t>
            </a:fld>
            <a:endParaRPr/>
          </a:p>
        </p:txBody>
      </p:sp>
      <p:sp>
        <p:nvSpPr>
          <p:cNvPr id="499" name="Google Shape;499;p58"/>
          <p:cNvSpPr txBox="1">
            <a:spLocks noGrp="1"/>
          </p:cNvSpPr>
          <p:nvPr>
            <p:ph type="title"/>
          </p:nvPr>
        </p:nvSpPr>
        <p:spPr>
          <a:xfrm>
            <a:off x="0" y="400050"/>
            <a:ext cx="9144000" cy="360600"/>
          </a:xfrm>
          <a:prstGeom prst="rect">
            <a:avLst/>
          </a:prstGeom>
        </p:spPr>
        <p:txBody>
          <a:bodyPr spcFirstLastPara="1" wrap="square" lIns="411475" tIns="0" rIns="411475" bIns="0" anchor="ctr" anchorCtr="0">
            <a:normAutofit/>
          </a:bodyPr>
          <a:lstStyle/>
          <a:p>
            <a:pPr marL="0" lvl="0" indent="0" algn="l" rtl="0">
              <a:spcBef>
                <a:spcPts val="0"/>
              </a:spcBef>
              <a:spcAft>
                <a:spcPts val="600"/>
              </a:spcAft>
              <a:buSzPts val="990"/>
              <a:buNone/>
            </a:pPr>
            <a:r>
              <a:rPr lang="en" sz="1600" b="1">
                <a:solidFill>
                  <a:srgbClr val="FFFFFF"/>
                </a:solidFill>
              </a:rPr>
              <a:t>Theory of Action</a:t>
            </a:r>
            <a:endParaRPr sz="1600">
              <a:solidFill>
                <a:srgbClr val="FFFFFF"/>
              </a:solidFill>
            </a:endParaRPr>
          </a:p>
        </p:txBody>
      </p:sp>
      <p:pic>
        <p:nvPicPr>
          <p:cNvPr id="500" name="Google Shape;500;p58"/>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76213" y="876900"/>
            <a:ext cx="8791566" cy="4157976"/>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04"/>
        <p:cNvGrpSpPr/>
        <p:nvPr/>
      </p:nvGrpSpPr>
      <p:grpSpPr>
        <a:xfrm>
          <a:off x="0" y="0"/>
          <a:ext cx="0" cy="0"/>
          <a:chOff x="0" y="0"/>
          <a:chExt cx="0" cy="0"/>
        </a:xfrm>
      </p:grpSpPr>
      <p:sp>
        <p:nvSpPr>
          <p:cNvPr id="505" name="Google Shape;505;p59"/>
          <p:cNvSpPr txBox="1">
            <a:spLocks noGrp="1"/>
          </p:cNvSpPr>
          <p:nvPr>
            <p:ph type="sldNum" idx="12"/>
          </p:nvPr>
        </p:nvSpPr>
        <p:spPr>
          <a:xfrm>
            <a:off x="402325" y="4855475"/>
            <a:ext cx="340500" cy="179400"/>
          </a:xfrm>
          <a:prstGeom prst="rect">
            <a:avLst/>
          </a:prstGeom>
        </p:spPr>
        <p:txBody>
          <a:bodyPr spcFirstLastPara="1" wrap="square" lIns="0" tIns="0" rIns="0" bIns="0" anchor="t" anchorCtr="0">
            <a:noAutofit/>
          </a:bodyPr>
          <a:lstStyle/>
          <a:p>
            <a:pPr marL="0" lvl="0" indent="0" algn="l" rtl="0">
              <a:spcBef>
                <a:spcPts val="0"/>
              </a:spcBef>
              <a:spcAft>
                <a:spcPts val="0"/>
              </a:spcAft>
              <a:buNone/>
            </a:pPr>
            <a:fld id="{00000000-1234-1234-1234-123412341234}" type="slidenum">
              <a:rPr lang="en"/>
              <a:t>47</a:t>
            </a:fld>
            <a:endParaRPr/>
          </a:p>
        </p:txBody>
      </p:sp>
      <p:sp>
        <p:nvSpPr>
          <p:cNvPr id="506" name="Google Shape;506;p59"/>
          <p:cNvSpPr txBox="1">
            <a:spLocks noGrp="1"/>
          </p:cNvSpPr>
          <p:nvPr>
            <p:ph type="title"/>
          </p:nvPr>
        </p:nvSpPr>
        <p:spPr>
          <a:xfrm>
            <a:off x="0" y="400050"/>
            <a:ext cx="9144000" cy="360600"/>
          </a:xfrm>
          <a:prstGeom prst="rect">
            <a:avLst/>
          </a:prstGeom>
        </p:spPr>
        <p:txBody>
          <a:bodyPr spcFirstLastPara="1" wrap="square" lIns="411475" tIns="0" rIns="411475" bIns="0" anchor="ctr" anchorCtr="0">
            <a:normAutofit/>
          </a:bodyPr>
          <a:lstStyle/>
          <a:p>
            <a:pPr marL="0" lvl="0" indent="0" algn="l" rtl="0">
              <a:spcBef>
                <a:spcPts val="0"/>
              </a:spcBef>
              <a:spcAft>
                <a:spcPts val="600"/>
              </a:spcAft>
              <a:buSzPts val="990"/>
              <a:buNone/>
            </a:pPr>
            <a:r>
              <a:rPr lang="en" sz="1600" b="1">
                <a:solidFill>
                  <a:srgbClr val="FFFFFF"/>
                </a:solidFill>
              </a:rPr>
              <a:t>SEL Needs Assessment</a:t>
            </a:r>
            <a:endParaRPr sz="1600">
              <a:solidFill>
                <a:srgbClr val="FFFFFF"/>
              </a:solidFill>
            </a:endParaRPr>
          </a:p>
        </p:txBody>
      </p:sp>
      <p:pic>
        <p:nvPicPr>
          <p:cNvPr id="507" name="Google Shape;507;p59"/>
          <p:cNvPicPr preferRelativeResize="0"/>
          <p:nvPr/>
        </p:nvPicPr>
        <p:blipFill>
          <a:blip r:embed="rId3">
            <a:alphaModFix/>
          </a:blip>
          <a:stretch>
            <a:fillRect/>
          </a:stretch>
        </p:blipFill>
        <p:spPr>
          <a:xfrm>
            <a:off x="1046388" y="1354625"/>
            <a:ext cx="1514475" cy="1514475"/>
          </a:xfrm>
          <a:prstGeom prst="rect">
            <a:avLst/>
          </a:prstGeom>
          <a:noFill/>
          <a:ln>
            <a:noFill/>
          </a:ln>
        </p:spPr>
      </p:pic>
      <p:pic>
        <p:nvPicPr>
          <p:cNvPr id="508" name="Google Shape;508;p59"/>
          <p:cNvPicPr preferRelativeResize="0"/>
          <p:nvPr/>
        </p:nvPicPr>
        <p:blipFill>
          <a:blip r:embed="rId4">
            <a:alphaModFix/>
          </a:blip>
          <a:stretch>
            <a:fillRect/>
          </a:stretch>
        </p:blipFill>
        <p:spPr>
          <a:xfrm>
            <a:off x="3899800" y="1128700"/>
            <a:ext cx="1514475" cy="1514475"/>
          </a:xfrm>
          <a:prstGeom prst="rect">
            <a:avLst/>
          </a:prstGeom>
          <a:noFill/>
          <a:ln>
            <a:noFill/>
          </a:ln>
        </p:spPr>
      </p:pic>
      <p:pic>
        <p:nvPicPr>
          <p:cNvPr id="509" name="Google Shape;509;p59"/>
          <p:cNvPicPr preferRelativeResize="0"/>
          <p:nvPr/>
        </p:nvPicPr>
        <p:blipFill>
          <a:blip r:embed="rId5">
            <a:alphaModFix/>
          </a:blip>
          <a:stretch>
            <a:fillRect/>
          </a:stretch>
        </p:blipFill>
        <p:spPr>
          <a:xfrm>
            <a:off x="6876863" y="1281100"/>
            <a:ext cx="1323025" cy="1323025"/>
          </a:xfrm>
          <a:prstGeom prst="rect">
            <a:avLst/>
          </a:prstGeom>
          <a:noFill/>
          <a:ln>
            <a:noFill/>
          </a:ln>
        </p:spPr>
      </p:pic>
      <p:sp>
        <p:nvSpPr>
          <p:cNvPr id="510" name="Google Shape;510;p59"/>
          <p:cNvSpPr txBox="1"/>
          <p:nvPr/>
        </p:nvSpPr>
        <p:spPr>
          <a:xfrm>
            <a:off x="520225" y="2669825"/>
            <a:ext cx="2566800" cy="21348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a:t>Needs assessment addresses these concerns from all levels, starting at the 30,000 foot view and drilling down further and further into the individual organization, to arrive at a plan with specific actions for improvement.</a:t>
            </a:r>
            <a:endParaRPr/>
          </a:p>
        </p:txBody>
      </p:sp>
      <p:sp>
        <p:nvSpPr>
          <p:cNvPr id="511" name="Google Shape;511;p59"/>
          <p:cNvSpPr txBox="1"/>
          <p:nvPr/>
        </p:nvSpPr>
        <p:spPr>
          <a:xfrm>
            <a:off x="3536250" y="2669825"/>
            <a:ext cx="2566800" cy="1639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a:t>Needs assessments are important because it helps an organization determine the gaps that are preventing it from reaching its desired goals</a:t>
            </a:r>
            <a:endParaRPr/>
          </a:p>
        </p:txBody>
      </p:sp>
      <p:sp>
        <p:nvSpPr>
          <p:cNvPr id="512" name="Google Shape;512;p59"/>
          <p:cNvSpPr txBox="1"/>
          <p:nvPr/>
        </p:nvSpPr>
        <p:spPr>
          <a:xfrm>
            <a:off x="6618875" y="2669825"/>
            <a:ext cx="1991400" cy="648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a:t>Knowledge, practices, or skills</a:t>
            </a:r>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16"/>
        <p:cNvGrpSpPr/>
        <p:nvPr/>
      </p:nvGrpSpPr>
      <p:grpSpPr>
        <a:xfrm>
          <a:off x="0" y="0"/>
          <a:ext cx="0" cy="0"/>
          <a:chOff x="0" y="0"/>
          <a:chExt cx="0" cy="0"/>
        </a:xfrm>
      </p:grpSpPr>
      <p:sp>
        <p:nvSpPr>
          <p:cNvPr id="517" name="Google Shape;517;p60"/>
          <p:cNvSpPr txBox="1">
            <a:spLocks noGrp="1"/>
          </p:cNvSpPr>
          <p:nvPr>
            <p:ph type="sldNum" idx="12"/>
          </p:nvPr>
        </p:nvSpPr>
        <p:spPr>
          <a:xfrm>
            <a:off x="402325" y="4855475"/>
            <a:ext cx="340500" cy="179400"/>
          </a:xfrm>
          <a:prstGeom prst="rect">
            <a:avLst/>
          </a:prstGeom>
        </p:spPr>
        <p:txBody>
          <a:bodyPr spcFirstLastPara="1" wrap="square" lIns="0" tIns="0" rIns="0" bIns="0" anchor="t" anchorCtr="0">
            <a:noAutofit/>
          </a:bodyPr>
          <a:lstStyle/>
          <a:p>
            <a:pPr marL="0" lvl="0" indent="0" algn="l" rtl="0">
              <a:spcBef>
                <a:spcPts val="0"/>
              </a:spcBef>
              <a:spcAft>
                <a:spcPts val="0"/>
              </a:spcAft>
              <a:buNone/>
            </a:pPr>
            <a:fld id="{00000000-1234-1234-1234-123412341234}" type="slidenum">
              <a:rPr lang="en"/>
              <a:t>48</a:t>
            </a:fld>
            <a:endParaRPr/>
          </a:p>
        </p:txBody>
      </p:sp>
      <p:sp>
        <p:nvSpPr>
          <p:cNvPr id="518" name="Google Shape;518;p60"/>
          <p:cNvSpPr txBox="1">
            <a:spLocks noGrp="1"/>
          </p:cNvSpPr>
          <p:nvPr>
            <p:ph type="title"/>
          </p:nvPr>
        </p:nvSpPr>
        <p:spPr>
          <a:xfrm>
            <a:off x="0" y="400050"/>
            <a:ext cx="9144000" cy="360600"/>
          </a:xfrm>
          <a:prstGeom prst="rect">
            <a:avLst/>
          </a:prstGeom>
        </p:spPr>
        <p:txBody>
          <a:bodyPr spcFirstLastPara="1" wrap="square" lIns="411475" tIns="0" rIns="411475" bIns="0" anchor="ctr" anchorCtr="0">
            <a:normAutofit/>
          </a:bodyPr>
          <a:lstStyle/>
          <a:p>
            <a:pPr marL="0" lvl="0" indent="0" algn="l" rtl="0">
              <a:spcBef>
                <a:spcPts val="0"/>
              </a:spcBef>
              <a:spcAft>
                <a:spcPts val="600"/>
              </a:spcAft>
              <a:buSzPts val="990"/>
              <a:buNone/>
            </a:pPr>
            <a:r>
              <a:rPr lang="en" sz="1600" b="1">
                <a:solidFill>
                  <a:srgbClr val="FFFFFF"/>
                </a:solidFill>
              </a:rPr>
              <a:t>Conducting a SEL Needs Assessment?</a:t>
            </a:r>
            <a:endParaRPr sz="1600">
              <a:solidFill>
                <a:srgbClr val="FFFFFF"/>
              </a:solidFill>
            </a:endParaRPr>
          </a:p>
        </p:txBody>
      </p:sp>
      <p:pic>
        <p:nvPicPr>
          <p:cNvPr id="519" name="Google Shape;519;p60"/>
          <p:cNvPicPr preferRelativeResize="0"/>
          <p:nvPr/>
        </p:nvPicPr>
        <p:blipFill>
          <a:blip r:embed="rId3">
            <a:alphaModFix/>
          </a:blip>
          <a:stretch>
            <a:fillRect/>
          </a:stretch>
        </p:blipFill>
        <p:spPr>
          <a:xfrm>
            <a:off x="152400" y="1288188"/>
            <a:ext cx="8839201" cy="3039756"/>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23"/>
        <p:cNvGrpSpPr/>
        <p:nvPr/>
      </p:nvGrpSpPr>
      <p:grpSpPr>
        <a:xfrm>
          <a:off x="0" y="0"/>
          <a:ext cx="0" cy="0"/>
          <a:chOff x="0" y="0"/>
          <a:chExt cx="0" cy="0"/>
        </a:xfrm>
      </p:grpSpPr>
      <p:pic>
        <p:nvPicPr>
          <p:cNvPr id="524" name="Google Shape;524;p61"/>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409475"/>
            <a:ext cx="9143974" cy="4734025"/>
          </a:xfrm>
          <a:prstGeom prst="rect">
            <a:avLst/>
          </a:prstGeom>
          <a:noFill/>
          <a:ln>
            <a:noFill/>
          </a:ln>
        </p:spPr>
      </p:pic>
      <p:sp>
        <p:nvSpPr>
          <p:cNvPr id="525" name="Google Shape;525;p61"/>
          <p:cNvSpPr txBox="1">
            <a:spLocks noGrp="1"/>
          </p:cNvSpPr>
          <p:nvPr>
            <p:ph type="sldNum" idx="12"/>
          </p:nvPr>
        </p:nvSpPr>
        <p:spPr>
          <a:xfrm>
            <a:off x="402325" y="4855475"/>
            <a:ext cx="340500" cy="179400"/>
          </a:xfrm>
          <a:prstGeom prst="rect">
            <a:avLst/>
          </a:prstGeom>
        </p:spPr>
        <p:txBody>
          <a:bodyPr spcFirstLastPara="1" wrap="square" lIns="0" tIns="0" rIns="0" bIns="0" anchor="t" anchorCtr="0">
            <a:noAutofit/>
          </a:bodyPr>
          <a:lstStyle/>
          <a:p>
            <a:pPr marL="0" lvl="0" indent="0" algn="l" rtl="0">
              <a:spcBef>
                <a:spcPts val="0"/>
              </a:spcBef>
              <a:spcAft>
                <a:spcPts val="0"/>
              </a:spcAft>
              <a:buNone/>
            </a:pPr>
            <a:fld id="{00000000-1234-1234-1234-123412341234}" type="slidenum">
              <a:rPr lang="en"/>
              <a:t>49</a:t>
            </a:fld>
            <a:endParaRPr/>
          </a:p>
        </p:txBody>
      </p:sp>
      <p:sp>
        <p:nvSpPr>
          <p:cNvPr id="526" name="Google Shape;526;p61"/>
          <p:cNvSpPr txBox="1">
            <a:spLocks noGrp="1"/>
          </p:cNvSpPr>
          <p:nvPr>
            <p:ph type="title"/>
          </p:nvPr>
        </p:nvSpPr>
        <p:spPr>
          <a:xfrm>
            <a:off x="0" y="400050"/>
            <a:ext cx="9144000" cy="360600"/>
          </a:xfrm>
          <a:prstGeom prst="rect">
            <a:avLst/>
          </a:prstGeom>
        </p:spPr>
        <p:txBody>
          <a:bodyPr spcFirstLastPara="1" wrap="square" lIns="411475" tIns="0" rIns="411475" bIns="0" anchor="ctr" anchorCtr="0">
            <a:normAutofit/>
          </a:bodyPr>
          <a:lstStyle/>
          <a:p>
            <a:pPr marL="0" lvl="0" indent="0" algn="l" rtl="0">
              <a:spcBef>
                <a:spcPts val="0"/>
              </a:spcBef>
              <a:spcAft>
                <a:spcPts val="600"/>
              </a:spcAft>
              <a:buSzPts val="990"/>
              <a:buNone/>
            </a:pPr>
            <a:r>
              <a:rPr lang="en" sz="1600" b="1">
                <a:solidFill>
                  <a:srgbClr val="FFFFFF"/>
                </a:solidFill>
              </a:rPr>
              <a:t>Break Time!</a:t>
            </a:r>
            <a:endParaRPr sz="1600">
              <a:solidFill>
                <a:srgbClr val="FFFFFF"/>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pic>
        <p:nvPicPr>
          <p:cNvPr id="118" name="Google Shape;118;p17" descr="Parent and child working happily together at home with laptop"/>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400050"/>
            <a:ext cx="9144000" cy="4743470"/>
          </a:xfrm>
          <a:prstGeom prst="rect">
            <a:avLst/>
          </a:prstGeom>
          <a:noFill/>
          <a:ln>
            <a:noFill/>
          </a:ln>
        </p:spPr>
      </p:pic>
      <p:sp>
        <p:nvSpPr>
          <p:cNvPr id="119" name="Google Shape;119;p17"/>
          <p:cNvSpPr txBox="1">
            <a:spLocks noGrp="1"/>
          </p:cNvSpPr>
          <p:nvPr>
            <p:ph type="sldNum" idx="12"/>
          </p:nvPr>
        </p:nvSpPr>
        <p:spPr>
          <a:xfrm>
            <a:off x="402325" y="4855475"/>
            <a:ext cx="340500" cy="1794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800"/>
              <a:buNone/>
            </a:pPr>
            <a:fld id="{00000000-1234-1234-1234-123412341234}" type="slidenum">
              <a:rPr lang="en">
                <a:solidFill>
                  <a:schemeClr val="dk1"/>
                </a:solidFill>
              </a:rPr>
              <a:t>5</a:t>
            </a:fld>
            <a:endParaRPr>
              <a:solidFill>
                <a:schemeClr val="dk1"/>
              </a:solidFill>
            </a:endParaRPr>
          </a:p>
        </p:txBody>
      </p:sp>
      <p:sp>
        <p:nvSpPr>
          <p:cNvPr id="120" name="Google Shape;120;p17"/>
          <p:cNvSpPr txBox="1">
            <a:spLocks noGrp="1"/>
          </p:cNvSpPr>
          <p:nvPr>
            <p:ph type="body" idx="1"/>
          </p:nvPr>
        </p:nvSpPr>
        <p:spPr>
          <a:xfrm>
            <a:off x="5621400" y="645599"/>
            <a:ext cx="3319200" cy="3319181"/>
          </a:xfrm>
          <a:prstGeom prst="rect">
            <a:avLst/>
          </a:prstGeom>
          <a:solidFill>
            <a:schemeClr val="accent3"/>
          </a:solidFill>
          <a:ln>
            <a:noFill/>
          </a:ln>
        </p:spPr>
        <p:txBody>
          <a:bodyPr spcFirstLastPara="1" wrap="square" lIns="201150" tIns="201150" rIns="201150" bIns="201150" anchor="t" anchorCtr="0">
            <a:noAutofit/>
          </a:bodyPr>
          <a:lstStyle/>
          <a:p>
            <a:pPr marL="91440" lvl="0" indent="-153670" algn="l" rtl="0">
              <a:spcBef>
                <a:spcPts val="600"/>
              </a:spcBef>
              <a:spcAft>
                <a:spcPts val="0"/>
              </a:spcAft>
              <a:buSzPts val="1700"/>
              <a:buChar char="▪"/>
            </a:pPr>
            <a:r>
              <a:rPr lang="en" sz="1700" dirty="0"/>
              <a:t>Develop and curate resources with coalition partners</a:t>
            </a:r>
            <a:endParaRPr sz="1700" dirty="0"/>
          </a:p>
          <a:p>
            <a:pPr marL="91440" lvl="0" indent="-153670" algn="l" rtl="0">
              <a:spcBef>
                <a:spcPts val="0"/>
              </a:spcBef>
              <a:spcAft>
                <a:spcPts val="0"/>
              </a:spcAft>
              <a:buSzPts val="1700"/>
              <a:buChar char="▪"/>
            </a:pPr>
            <a:r>
              <a:rPr lang="en" sz="1700" dirty="0"/>
              <a:t>Deliver turnkey trainings</a:t>
            </a:r>
            <a:endParaRPr sz="1700" dirty="0"/>
          </a:p>
          <a:p>
            <a:pPr marL="274320" lvl="1" indent="-153670" algn="l" rtl="0">
              <a:spcBef>
                <a:spcPts val="0"/>
              </a:spcBef>
              <a:spcAft>
                <a:spcPts val="0"/>
              </a:spcAft>
              <a:buSzPts val="1700"/>
              <a:buChar char="▪"/>
            </a:pPr>
            <a:r>
              <a:rPr lang="en" sz="1700" dirty="0"/>
              <a:t>Trainings will be recorded</a:t>
            </a:r>
            <a:endParaRPr sz="1700" dirty="0"/>
          </a:p>
          <a:p>
            <a:pPr marL="91440" lvl="0" indent="-153670" algn="l" rtl="0">
              <a:spcBef>
                <a:spcPts val="0"/>
              </a:spcBef>
              <a:spcAft>
                <a:spcPts val="0"/>
              </a:spcAft>
              <a:buSzPts val="1700"/>
              <a:buChar char="▪"/>
            </a:pPr>
            <a:r>
              <a:rPr lang="en" sz="1700" dirty="0"/>
              <a:t>Follow up email after training:</a:t>
            </a:r>
            <a:endParaRPr sz="1700" dirty="0"/>
          </a:p>
          <a:p>
            <a:pPr marL="274320" lvl="1" indent="-153670" algn="l" rtl="0">
              <a:spcBef>
                <a:spcPts val="0"/>
              </a:spcBef>
              <a:spcAft>
                <a:spcPts val="0"/>
              </a:spcAft>
              <a:buSzPts val="1700"/>
              <a:buChar char="▪"/>
            </a:pPr>
            <a:r>
              <a:rPr lang="en" sz="1700" dirty="0"/>
              <a:t>Training resources</a:t>
            </a:r>
            <a:endParaRPr sz="1700" dirty="0"/>
          </a:p>
          <a:p>
            <a:pPr marL="274320" lvl="1" indent="-153670" algn="l" rtl="0">
              <a:spcBef>
                <a:spcPts val="0"/>
              </a:spcBef>
              <a:spcAft>
                <a:spcPts val="0"/>
              </a:spcAft>
              <a:buSzPts val="1700"/>
              <a:buChar char="▪"/>
            </a:pPr>
            <a:r>
              <a:rPr lang="en" sz="1700" dirty="0"/>
              <a:t>Exit reflection</a:t>
            </a:r>
            <a:endParaRPr sz="1700" dirty="0"/>
          </a:p>
          <a:p>
            <a:pPr marL="274320" lvl="0" indent="-153670" algn="l" rtl="0">
              <a:spcBef>
                <a:spcPts val="600"/>
              </a:spcBef>
              <a:spcAft>
                <a:spcPts val="0"/>
              </a:spcAft>
              <a:buSzPts val="1700"/>
              <a:buChar char="▪"/>
            </a:pPr>
            <a:r>
              <a:rPr lang="en" sz="1700" dirty="0"/>
              <a:t>Links to eTeachNY website and social media</a:t>
            </a:r>
            <a:endParaRPr sz="1700"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sp>
        <p:nvSpPr>
          <p:cNvPr id="531" name="Google Shape;531;p62"/>
          <p:cNvSpPr txBox="1">
            <a:spLocks noGrp="1"/>
          </p:cNvSpPr>
          <p:nvPr>
            <p:ph type="sldNum" idx="12"/>
          </p:nvPr>
        </p:nvSpPr>
        <p:spPr>
          <a:xfrm>
            <a:off x="402325" y="4855475"/>
            <a:ext cx="340500" cy="179400"/>
          </a:xfrm>
          <a:prstGeom prst="rect">
            <a:avLst/>
          </a:prstGeom>
        </p:spPr>
        <p:txBody>
          <a:bodyPr spcFirstLastPara="1" wrap="square" lIns="0" tIns="0" rIns="0" bIns="0" anchor="t" anchorCtr="0">
            <a:noAutofit/>
          </a:bodyPr>
          <a:lstStyle/>
          <a:p>
            <a:pPr marL="0" lvl="0" indent="0" algn="l" rtl="0">
              <a:spcBef>
                <a:spcPts val="0"/>
              </a:spcBef>
              <a:spcAft>
                <a:spcPts val="0"/>
              </a:spcAft>
              <a:buNone/>
            </a:pPr>
            <a:fld id="{00000000-1234-1234-1234-123412341234}" type="slidenum">
              <a:rPr lang="en"/>
              <a:t>50</a:t>
            </a:fld>
            <a:endParaRPr/>
          </a:p>
        </p:txBody>
      </p:sp>
      <p:sp>
        <p:nvSpPr>
          <p:cNvPr id="532" name="Google Shape;532;p62"/>
          <p:cNvSpPr txBox="1"/>
          <p:nvPr/>
        </p:nvSpPr>
        <p:spPr>
          <a:xfrm>
            <a:off x="5812525" y="1499725"/>
            <a:ext cx="2890500" cy="2085600"/>
          </a:xfrm>
          <a:prstGeom prst="rect">
            <a:avLst/>
          </a:prstGeom>
          <a:noFill/>
          <a:ln>
            <a:noFill/>
          </a:ln>
        </p:spPr>
        <p:txBody>
          <a:bodyPr spcFirstLastPara="1" wrap="square" lIns="91425" tIns="91425" rIns="91425" bIns="91425" anchor="t" anchorCtr="0">
            <a:spAutoFit/>
          </a:bodyPr>
          <a:lstStyle/>
          <a:p>
            <a:pPr marL="0" lvl="0" indent="0" algn="l" rtl="0">
              <a:lnSpc>
                <a:spcPct val="110000"/>
              </a:lnSpc>
              <a:spcBef>
                <a:spcPts val="0"/>
              </a:spcBef>
              <a:spcAft>
                <a:spcPts val="600"/>
              </a:spcAft>
              <a:buNone/>
            </a:pPr>
            <a:r>
              <a:rPr lang="en" sz="1900">
                <a:solidFill>
                  <a:schemeClr val="dk1"/>
                </a:solidFill>
              </a:rPr>
              <a:t>Using the</a:t>
            </a:r>
            <a:r>
              <a:rPr lang="en" sz="1900">
                <a:solidFill>
                  <a:schemeClr val="dk1"/>
                </a:solidFill>
                <a:uFill>
                  <a:noFill/>
                </a:uFill>
                <a:hlinkClick r:id="rId3">
                  <a:extLst>
                    <a:ext uri="{A12FA001-AC4F-418D-AE19-62706E023703}">
                      <ahyp:hlinkClr xmlns:ahyp="http://schemas.microsoft.com/office/drawing/2018/hyperlinkcolor" val="tx"/>
                    </a:ext>
                  </a:extLst>
                </a:hlinkClick>
              </a:rPr>
              <a:t> </a:t>
            </a:r>
            <a:r>
              <a:rPr lang="en" sz="1900" u="sng">
                <a:solidFill>
                  <a:srgbClr val="3C78D8"/>
                </a:solidFill>
                <a:hlinkClick r:id="rId3">
                  <a:extLst>
                    <a:ext uri="{A12FA001-AC4F-418D-AE19-62706E023703}">
                      <ahyp:hlinkClr xmlns:ahyp="http://schemas.microsoft.com/office/drawing/2018/hyperlinkcolor" val="tx"/>
                    </a:ext>
                  </a:extLst>
                </a:hlinkClick>
              </a:rPr>
              <a:t>Google Slides</a:t>
            </a:r>
            <a:r>
              <a:rPr lang="en" sz="1900">
                <a:solidFill>
                  <a:schemeClr val="dk1"/>
                </a:solidFill>
              </a:rPr>
              <a:t>, review the data slides and complete the Notice and Wonder slides assigned to your breakout room.</a:t>
            </a:r>
            <a:endParaRPr sz="900"/>
          </a:p>
        </p:txBody>
      </p:sp>
      <p:pic>
        <p:nvPicPr>
          <p:cNvPr id="533" name="Google Shape;533;p62"/>
          <p:cNvPicPr preferRelativeResize="0"/>
          <p:nvPr/>
        </p:nvPicPr>
        <p:blipFill>
          <a:blip r:embed="rId4">
            <a:alphaModFix/>
          </a:blip>
          <a:stretch>
            <a:fillRect/>
          </a:stretch>
        </p:blipFill>
        <p:spPr>
          <a:xfrm>
            <a:off x="625100" y="674450"/>
            <a:ext cx="4729731" cy="4078049"/>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37"/>
        <p:cNvGrpSpPr/>
        <p:nvPr/>
      </p:nvGrpSpPr>
      <p:grpSpPr>
        <a:xfrm>
          <a:off x="0" y="0"/>
          <a:ext cx="0" cy="0"/>
          <a:chOff x="0" y="0"/>
          <a:chExt cx="0" cy="0"/>
        </a:xfrm>
      </p:grpSpPr>
      <p:sp>
        <p:nvSpPr>
          <p:cNvPr id="538" name="Google Shape;538;p63"/>
          <p:cNvSpPr txBox="1">
            <a:spLocks noGrp="1"/>
          </p:cNvSpPr>
          <p:nvPr>
            <p:ph type="sldNum" idx="12"/>
          </p:nvPr>
        </p:nvSpPr>
        <p:spPr>
          <a:xfrm>
            <a:off x="402325" y="4855475"/>
            <a:ext cx="340500" cy="179400"/>
          </a:xfrm>
          <a:prstGeom prst="rect">
            <a:avLst/>
          </a:prstGeom>
        </p:spPr>
        <p:txBody>
          <a:bodyPr spcFirstLastPara="1" wrap="square" lIns="0" tIns="0" rIns="0" bIns="0" anchor="t" anchorCtr="0">
            <a:noAutofit/>
          </a:bodyPr>
          <a:lstStyle/>
          <a:p>
            <a:pPr marL="0" lvl="0" indent="0" algn="l" rtl="0">
              <a:spcBef>
                <a:spcPts val="0"/>
              </a:spcBef>
              <a:spcAft>
                <a:spcPts val="0"/>
              </a:spcAft>
              <a:buNone/>
            </a:pPr>
            <a:fld id="{00000000-1234-1234-1234-123412341234}" type="slidenum">
              <a:rPr lang="en"/>
              <a:t>51</a:t>
            </a:fld>
            <a:endParaRPr/>
          </a:p>
        </p:txBody>
      </p:sp>
      <p:pic>
        <p:nvPicPr>
          <p:cNvPr id="539" name="Google Shape;539;p63"/>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639350" y="571750"/>
            <a:ext cx="7883450" cy="4463125"/>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43"/>
        <p:cNvGrpSpPr/>
        <p:nvPr/>
      </p:nvGrpSpPr>
      <p:grpSpPr>
        <a:xfrm>
          <a:off x="0" y="0"/>
          <a:ext cx="0" cy="0"/>
          <a:chOff x="0" y="0"/>
          <a:chExt cx="0" cy="0"/>
        </a:xfrm>
      </p:grpSpPr>
      <p:sp>
        <p:nvSpPr>
          <p:cNvPr id="544" name="Google Shape;544;p64"/>
          <p:cNvSpPr txBox="1">
            <a:spLocks noGrp="1"/>
          </p:cNvSpPr>
          <p:nvPr>
            <p:ph type="sldNum" idx="12"/>
          </p:nvPr>
        </p:nvSpPr>
        <p:spPr>
          <a:xfrm>
            <a:off x="402325" y="4855475"/>
            <a:ext cx="340500" cy="179400"/>
          </a:xfrm>
          <a:prstGeom prst="rect">
            <a:avLst/>
          </a:prstGeom>
        </p:spPr>
        <p:txBody>
          <a:bodyPr spcFirstLastPara="1" wrap="square" lIns="0" tIns="0" rIns="0" bIns="0" anchor="t" anchorCtr="0">
            <a:noAutofit/>
          </a:bodyPr>
          <a:lstStyle/>
          <a:p>
            <a:pPr marL="0" lvl="0" indent="0" algn="l" rtl="0">
              <a:spcBef>
                <a:spcPts val="0"/>
              </a:spcBef>
              <a:spcAft>
                <a:spcPts val="0"/>
              </a:spcAft>
              <a:buNone/>
            </a:pPr>
            <a:fld id="{00000000-1234-1234-1234-123412341234}" type="slidenum">
              <a:rPr lang="en"/>
              <a:t>52</a:t>
            </a:fld>
            <a:endParaRPr/>
          </a:p>
        </p:txBody>
      </p:sp>
      <p:pic>
        <p:nvPicPr>
          <p:cNvPr id="545" name="Google Shape;545;p64"/>
          <p:cNvPicPr preferRelativeResize="0"/>
          <p:nvPr/>
        </p:nvPicPr>
        <p:blipFill>
          <a:blip r:embed="rId3">
            <a:alphaModFix/>
          </a:blip>
          <a:stretch>
            <a:fillRect/>
          </a:stretch>
        </p:blipFill>
        <p:spPr>
          <a:xfrm>
            <a:off x="653850" y="560400"/>
            <a:ext cx="7958976" cy="4476926"/>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549"/>
        <p:cNvGrpSpPr/>
        <p:nvPr/>
      </p:nvGrpSpPr>
      <p:grpSpPr>
        <a:xfrm>
          <a:off x="0" y="0"/>
          <a:ext cx="0" cy="0"/>
          <a:chOff x="0" y="0"/>
          <a:chExt cx="0" cy="0"/>
        </a:xfrm>
      </p:grpSpPr>
      <p:sp>
        <p:nvSpPr>
          <p:cNvPr id="550" name="Google Shape;550;p65"/>
          <p:cNvSpPr txBox="1">
            <a:spLocks noGrp="1"/>
          </p:cNvSpPr>
          <p:nvPr>
            <p:ph type="sldNum" idx="12"/>
          </p:nvPr>
        </p:nvSpPr>
        <p:spPr>
          <a:xfrm>
            <a:off x="402325" y="4855475"/>
            <a:ext cx="340500" cy="179400"/>
          </a:xfrm>
          <a:prstGeom prst="rect">
            <a:avLst/>
          </a:prstGeom>
        </p:spPr>
        <p:txBody>
          <a:bodyPr spcFirstLastPara="1" wrap="square" lIns="0" tIns="0" rIns="0" bIns="0" anchor="t" anchorCtr="0">
            <a:noAutofit/>
          </a:bodyPr>
          <a:lstStyle/>
          <a:p>
            <a:pPr marL="0" lvl="0" indent="0" algn="l" rtl="0">
              <a:spcBef>
                <a:spcPts val="0"/>
              </a:spcBef>
              <a:spcAft>
                <a:spcPts val="0"/>
              </a:spcAft>
              <a:buNone/>
            </a:pPr>
            <a:fld id="{00000000-1234-1234-1234-123412341234}" type="slidenum">
              <a:rPr lang="en"/>
              <a:t>53</a:t>
            </a:fld>
            <a:endParaRPr/>
          </a:p>
        </p:txBody>
      </p:sp>
      <p:pic>
        <p:nvPicPr>
          <p:cNvPr id="551" name="Google Shape;551;p65"/>
          <p:cNvPicPr preferRelativeResize="0"/>
          <p:nvPr/>
        </p:nvPicPr>
        <p:blipFill>
          <a:blip r:embed="rId3">
            <a:alphaModFix/>
          </a:blip>
          <a:stretch>
            <a:fillRect/>
          </a:stretch>
        </p:blipFill>
        <p:spPr>
          <a:xfrm>
            <a:off x="577300" y="485850"/>
            <a:ext cx="7989399" cy="4479001"/>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555"/>
        <p:cNvGrpSpPr/>
        <p:nvPr/>
      </p:nvGrpSpPr>
      <p:grpSpPr>
        <a:xfrm>
          <a:off x="0" y="0"/>
          <a:ext cx="0" cy="0"/>
          <a:chOff x="0" y="0"/>
          <a:chExt cx="0" cy="0"/>
        </a:xfrm>
      </p:grpSpPr>
      <p:sp>
        <p:nvSpPr>
          <p:cNvPr id="556" name="Google Shape;556;p66"/>
          <p:cNvSpPr txBox="1">
            <a:spLocks noGrp="1"/>
          </p:cNvSpPr>
          <p:nvPr>
            <p:ph type="sldNum" idx="12"/>
          </p:nvPr>
        </p:nvSpPr>
        <p:spPr>
          <a:xfrm>
            <a:off x="402325" y="4855475"/>
            <a:ext cx="340500" cy="179400"/>
          </a:xfrm>
          <a:prstGeom prst="rect">
            <a:avLst/>
          </a:prstGeom>
        </p:spPr>
        <p:txBody>
          <a:bodyPr spcFirstLastPara="1" wrap="square" lIns="0" tIns="0" rIns="0" bIns="0" anchor="t" anchorCtr="0">
            <a:noAutofit/>
          </a:bodyPr>
          <a:lstStyle/>
          <a:p>
            <a:pPr marL="0" lvl="0" indent="0" algn="l" rtl="0">
              <a:spcBef>
                <a:spcPts val="0"/>
              </a:spcBef>
              <a:spcAft>
                <a:spcPts val="0"/>
              </a:spcAft>
              <a:buNone/>
            </a:pPr>
            <a:fld id="{00000000-1234-1234-1234-123412341234}" type="slidenum">
              <a:rPr lang="en"/>
              <a:t>54</a:t>
            </a:fld>
            <a:endParaRPr/>
          </a:p>
        </p:txBody>
      </p:sp>
      <p:sp>
        <p:nvSpPr>
          <p:cNvPr id="557" name="Google Shape;557;p66"/>
          <p:cNvSpPr txBox="1">
            <a:spLocks noGrp="1"/>
          </p:cNvSpPr>
          <p:nvPr>
            <p:ph type="title"/>
          </p:nvPr>
        </p:nvSpPr>
        <p:spPr>
          <a:xfrm>
            <a:off x="0" y="400050"/>
            <a:ext cx="9144000" cy="402600"/>
          </a:xfrm>
          <a:prstGeom prst="rect">
            <a:avLst/>
          </a:prstGeom>
        </p:spPr>
        <p:txBody>
          <a:bodyPr spcFirstLastPara="1" wrap="square" lIns="411475" tIns="0" rIns="411475" bIns="0" anchor="ctr" anchorCtr="0">
            <a:normAutofit/>
          </a:bodyPr>
          <a:lstStyle/>
          <a:p>
            <a:pPr marL="0" lvl="0" indent="0" algn="l" rtl="0">
              <a:spcBef>
                <a:spcPts val="0"/>
              </a:spcBef>
              <a:spcAft>
                <a:spcPts val="0"/>
              </a:spcAft>
              <a:buSzPts val="990"/>
              <a:buNone/>
            </a:pPr>
            <a:r>
              <a:rPr lang="en" sz="1650" b="1">
                <a:solidFill>
                  <a:srgbClr val="FFFFFF"/>
                </a:solidFill>
              </a:rPr>
              <a:t>Greece CSD Response to 4 Challenges Related to SEL School-wide Implementation</a:t>
            </a:r>
            <a:endParaRPr sz="1650"/>
          </a:p>
        </p:txBody>
      </p:sp>
      <p:sp>
        <p:nvSpPr>
          <p:cNvPr id="558" name="Google Shape;558;p66"/>
          <p:cNvSpPr txBox="1">
            <a:spLocks noGrp="1"/>
          </p:cNvSpPr>
          <p:nvPr>
            <p:ph type="body" idx="2"/>
          </p:nvPr>
        </p:nvSpPr>
        <p:spPr>
          <a:xfrm>
            <a:off x="371575" y="1639113"/>
            <a:ext cx="1715100" cy="2379900"/>
          </a:xfrm>
          <a:prstGeom prst="rect">
            <a:avLst/>
          </a:prstGeom>
          <a:ln w="9525" cap="flat" cmpd="sng">
            <a:solidFill>
              <a:schemeClr val="lt2"/>
            </a:solidFill>
            <a:prstDash val="solid"/>
            <a:round/>
            <a:headEnd type="none" w="sm" len="sm"/>
            <a:tailEnd type="none" w="sm" len="sm"/>
          </a:ln>
        </p:spPr>
        <p:txBody>
          <a:bodyPr spcFirstLastPara="1" wrap="square" lIns="0" tIns="0" rIns="0" bIns="0" anchor="t" anchorCtr="0">
            <a:normAutofit/>
          </a:bodyPr>
          <a:lstStyle/>
          <a:p>
            <a:pPr marL="182880" lvl="0" indent="-153670" algn="l" rtl="0">
              <a:lnSpc>
                <a:spcPct val="95000"/>
              </a:lnSpc>
              <a:spcBef>
                <a:spcPts val="0"/>
              </a:spcBef>
              <a:spcAft>
                <a:spcPts val="0"/>
              </a:spcAft>
              <a:buSzPts val="1700"/>
              <a:buChar char="▪"/>
            </a:pPr>
            <a:r>
              <a:rPr lang="en" sz="1000" b="1"/>
              <a:t>Strategic Plan/School SIP</a:t>
            </a:r>
            <a:endParaRPr sz="1000" b="1"/>
          </a:p>
          <a:p>
            <a:pPr marL="182880" lvl="0" indent="-153670" algn="l" rtl="0">
              <a:lnSpc>
                <a:spcPct val="95000"/>
              </a:lnSpc>
              <a:spcBef>
                <a:spcPts val="0"/>
              </a:spcBef>
              <a:spcAft>
                <a:spcPts val="0"/>
              </a:spcAft>
              <a:buSzPts val="1700"/>
              <a:buChar char="▪"/>
            </a:pPr>
            <a:r>
              <a:rPr lang="en" sz="1000" b="1"/>
              <a:t>Montly Parent Roundtables</a:t>
            </a:r>
            <a:endParaRPr sz="1000" b="1"/>
          </a:p>
          <a:p>
            <a:pPr marL="182880" lvl="0" indent="-153670" algn="l" rtl="0">
              <a:lnSpc>
                <a:spcPct val="95000"/>
              </a:lnSpc>
              <a:spcBef>
                <a:spcPts val="0"/>
              </a:spcBef>
              <a:spcAft>
                <a:spcPts val="0"/>
              </a:spcAft>
              <a:buSzPts val="1700"/>
              <a:buChar char="▪"/>
            </a:pPr>
            <a:r>
              <a:rPr lang="en" sz="1000" b="1"/>
              <a:t>Elementary SEL Report Card</a:t>
            </a:r>
            <a:endParaRPr sz="1000" b="1"/>
          </a:p>
          <a:p>
            <a:pPr marL="182880" lvl="0" indent="-153670" algn="l" rtl="0">
              <a:lnSpc>
                <a:spcPct val="95000"/>
              </a:lnSpc>
              <a:spcBef>
                <a:spcPts val="0"/>
              </a:spcBef>
              <a:spcAft>
                <a:spcPts val="0"/>
              </a:spcAft>
              <a:buSzPts val="1700"/>
              <a:buChar char="▪"/>
            </a:pPr>
            <a:r>
              <a:rPr lang="en" sz="1000" b="1"/>
              <a:t>All staff, leaders, BOE grounding/training in CASEL</a:t>
            </a:r>
            <a:endParaRPr sz="1000" b="1"/>
          </a:p>
          <a:p>
            <a:pPr marL="182880" lvl="0" indent="-153670" algn="l" rtl="0">
              <a:lnSpc>
                <a:spcPct val="95000"/>
              </a:lnSpc>
              <a:spcBef>
                <a:spcPts val="0"/>
              </a:spcBef>
              <a:spcAft>
                <a:spcPts val="0"/>
              </a:spcAft>
              <a:buSzPts val="1700"/>
              <a:buChar char="▪"/>
            </a:pPr>
            <a:r>
              <a:rPr lang="en" sz="1000" b="1"/>
              <a:t>Summer Leadership Academy</a:t>
            </a:r>
            <a:endParaRPr sz="1700"/>
          </a:p>
        </p:txBody>
      </p:sp>
      <p:sp>
        <p:nvSpPr>
          <p:cNvPr id="559" name="Google Shape;559;p66"/>
          <p:cNvSpPr txBox="1"/>
          <p:nvPr/>
        </p:nvSpPr>
        <p:spPr>
          <a:xfrm>
            <a:off x="371575" y="1250900"/>
            <a:ext cx="1715100" cy="400200"/>
          </a:xfrm>
          <a:prstGeom prst="rect">
            <a:avLst/>
          </a:pr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rgbClr val="FFFFFF"/>
                </a:solidFill>
              </a:rPr>
              <a:t>Prioritize</a:t>
            </a:r>
            <a:endParaRPr>
              <a:solidFill>
                <a:srgbClr val="FFFFFF"/>
              </a:solidFill>
            </a:endParaRPr>
          </a:p>
        </p:txBody>
      </p:sp>
      <p:sp>
        <p:nvSpPr>
          <p:cNvPr id="560" name="Google Shape;560;p66"/>
          <p:cNvSpPr txBox="1"/>
          <p:nvPr/>
        </p:nvSpPr>
        <p:spPr>
          <a:xfrm>
            <a:off x="2615025" y="1250900"/>
            <a:ext cx="1715100" cy="400200"/>
          </a:xfrm>
          <a:prstGeom prst="rect">
            <a:avLst/>
          </a:pr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rgbClr val="FFFFFF"/>
                </a:solidFill>
              </a:rPr>
              <a:t>Operationalize</a:t>
            </a:r>
            <a:endParaRPr>
              <a:solidFill>
                <a:srgbClr val="FFFFFF"/>
              </a:solidFill>
            </a:endParaRPr>
          </a:p>
        </p:txBody>
      </p:sp>
      <p:sp>
        <p:nvSpPr>
          <p:cNvPr id="561" name="Google Shape;561;p66"/>
          <p:cNvSpPr txBox="1"/>
          <p:nvPr/>
        </p:nvSpPr>
        <p:spPr>
          <a:xfrm>
            <a:off x="4858475" y="1257300"/>
            <a:ext cx="1715100" cy="400200"/>
          </a:xfrm>
          <a:prstGeom prst="rect">
            <a:avLst/>
          </a:pr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rgbClr val="FFFFFF"/>
                </a:solidFill>
              </a:rPr>
              <a:t>Integrate</a:t>
            </a:r>
            <a:endParaRPr>
              <a:solidFill>
                <a:srgbClr val="FFFFFF"/>
              </a:solidFill>
            </a:endParaRPr>
          </a:p>
        </p:txBody>
      </p:sp>
      <p:sp>
        <p:nvSpPr>
          <p:cNvPr id="562" name="Google Shape;562;p66"/>
          <p:cNvSpPr txBox="1"/>
          <p:nvPr/>
        </p:nvSpPr>
        <p:spPr>
          <a:xfrm>
            <a:off x="7048500" y="1250900"/>
            <a:ext cx="1715100" cy="400200"/>
          </a:xfrm>
          <a:prstGeom prst="rect">
            <a:avLst/>
          </a:prstGeom>
          <a:solidFill>
            <a:srgbClr val="B6D7A8"/>
          </a:solidFill>
          <a:ln w="9525" cap="flat" cmpd="sng">
            <a:solidFill>
              <a:srgbClr val="B6D7A8"/>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rgbClr val="FFFFFF"/>
                </a:solidFill>
              </a:rPr>
              <a:t>Monitor &amp; Evaluate</a:t>
            </a:r>
            <a:endParaRPr>
              <a:solidFill>
                <a:srgbClr val="FFFFFF"/>
              </a:solidFill>
            </a:endParaRPr>
          </a:p>
        </p:txBody>
      </p:sp>
      <p:sp>
        <p:nvSpPr>
          <p:cNvPr id="563" name="Google Shape;563;p66"/>
          <p:cNvSpPr/>
          <p:nvPr/>
        </p:nvSpPr>
        <p:spPr>
          <a:xfrm>
            <a:off x="4864275" y="1583850"/>
            <a:ext cx="1715100" cy="27471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182880" lvl="0" indent="-153670" algn="l" rtl="0">
              <a:lnSpc>
                <a:spcPct val="95000"/>
              </a:lnSpc>
              <a:spcBef>
                <a:spcPts val="0"/>
              </a:spcBef>
              <a:spcAft>
                <a:spcPts val="0"/>
              </a:spcAft>
              <a:buClr>
                <a:srgbClr val="3A7E36"/>
              </a:buClr>
              <a:buSzPts val="1700"/>
              <a:buFont typeface="Noto Sans Symbols"/>
              <a:buChar char="▪"/>
            </a:pPr>
            <a:r>
              <a:rPr lang="en" sz="1000" b="1">
                <a:solidFill>
                  <a:schemeClr val="dk1"/>
                </a:solidFill>
              </a:rPr>
              <a:t>SEL Block/Community Circles/Day with Play/Homebase</a:t>
            </a:r>
            <a:endParaRPr sz="1000" b="1">
              <a:solidFill>
                <a:schemeClr val="dk1"/>
              </a:solidFill>
            </a:endParaRPr>
          </a:p>
          <a:p>
            <a:pPr marL="182880" lvl="0" indent="-153670" algn="l" rtl="0">
              <a:lnSpc>
                <a:spcPct val="95000"/>
              </a:lnSpc>
              <a:spcBef>
                <a:spcPts val="0"/>
              </a:spcBef>
              <a:spcAft>
                <a:spcPts val="0"/>
              </a:spcAft>
              <a:buClr>
                <a:srgbClr val="3A7E36"/>
              </a:buClr>
              <a:buSzPts val="1700"/>
              <a:buFont typeface="Noto Sans Symbols"/>
              <a:buChar char="▪"/>
            </a:pPr>
            <a:r>
              <a:rPr lang="en" sz="1000" b="1">
                <a:solidFill>
                  <a:schemeClr val="dk1"/>
                </a:solidFill>
              </a:rPr>
              <a:t>Website</a:t>
            </a:r>
            <a:endParaRPr sz="1000" b="1">
              <a:solidFill>
                <a:schemeClr val="dk1"/>
              </a:solidFill>
            </a:endParaRPr>
          </a:p>
          <a:p>
            <a:pPr marL="182880" lvl="0" indent="-153670" algn="l" rtl="0">
              <a:lnSpc>
                <a:spcPct val="95000"/>
              </a:lnSpc>
              <a:spcBef>
                <a:spcPts val="0"/>
              </a:spcBef>
              <a:spcAft>
                <a:spcPts val="0"/>
              </a:spcAft>
              <a:buClr>
                <a:srgbClr val="3A7E36"/>
              </a:buClr>
              <a:buSzPts val="1700"/>
              <a:buFont typeface="Noto Sans Symbols"/>
              <a:buChar char="▪"/>
            </a:pPr>
            <a:r>
              <a:rPr lang="en" sz="1000" b="1">
                <a:solidFill>
                  <a:schemeClr val="dk1"/>
                </a:solidFill>
              </a:rPr>
              <a:t>Monthly-Bimonthly Competency focus</a:t>
            </a:r>
            <a:endParaRPr sz="1000" b="1">
              <a:solidFill>
                <a:schemeClr val="dk1"/>
              </a:solidFill>
            </a:endParaRPr>
          </a:p>
          <a:p>
            <a:pPr marL="182880" lvl="0" indent="-153670" algn="l" rtl="0">
              <a:lnSpc>
                <a:spcPct val="95000"/>
              </a:lnSpc>
              <a:spcBef>
                <a:spcPts val="0"/>
              </a:spcBef>
              <a:spcAft>
                <a:spcPts val="0"/>
              </a:spcAft>
              <a:buClr>
                <a:srgbClr val="3A7E36"/>
              </a:buClr>
              <a:buSzPts val="1700"/>
              <a:buFont typeface="Noto Sans Symbols"/>
              <a:buChar char="▪"/>
            </a:pPr>
            <a:r>
              <a:rPr lang="en" sz="1000" b="1">
                <a:solidFill>
                  <a:schemeClr val="dk1"/>
                </a:solidFill>
              </a:rPr>
              <a:t>MTSS, PBIS, LIM, SEL, CRE, RtI alignment</a:t>
            </a:r>
            <a:endParaRPr sz="1000" b="1">
              <a:solidFill>
                <a:schemeClr val="dk1"/>
              </a:solidFill>
            </a:endParaRPr>
          </a:p>
          <a:p>
            <a:pPr marL="182880" lvl="0" indent="-153670" algn="l" rtl="0">
              <a:lnSpc>
                <a:spcPct val="95000"/>
              </a:lnSpc>
              <a:spcBef>
                <a:spcPts val="0"/>
              </a:spcBef>
              <a:spcAft>
                <a:spcPts val="0"/>
              </a:spcAft>
              <a:buClr>
                <a:srgbClr val="3A7E36"/>
              </a:buClr>
              <a:buSzPts val="1700"/>
              <a:buFont typeface="Noto Sans Symbols"/>
              <a:buChar char="▪"/>
            </a:pPr>
            <a:r>
              <a:rPr lang="en" sz="1000" b="1">
                <a:solidFill>
                  <a:schemeClr val="dk1"/>
                </a:solidFill>
              </a:rPr>
              <a:t>Talk Moves</a:t>
            </a:r>
            <a:endParaRPr sz="1000" b="1">
              <a:solidFill>
                <a:schemeClr val="dk1"/>
              </a:solidFill>
            </a:endParaRPr>
          </a:p>
          <a:p>
            <a:pPr marL="182880" lvl="0" indent="-153670" algn="l" rtl="0">
              <a:lnSpc>
                <a:spcPct val="95000"/>
              </a:lnSpc>
              <a:spcBef>
                <a:spcPts val="0"/>
              </a:spcBef>
              <a:spcAft>
                <a:spcPts val="0"/>
              </a:spcAft>
              <a:buClr>
                <a:srgbClr val="3A7E36"/>
              </a:buClr>
              <a:buSzPts val="1700"/>
              <a:buFont typeface="Noto Sans Symbols"/>
              <a:buChar char="▪"/>
            </a:pPr>
            <a:r>
              <a:rPr lang="en" sz="1000" b="1">
                <a:solidFill>
                  <a:schemeClr val="dk1"/>
                </a:solidFill>
              </a:rPr>
              <a:t>"I can" posters and learning targets</a:t>
            </a:r>
            <a:endParaRPr sz="1000" b="1">
              <a:solidFill>
                <a:schemeClr val="dk1"/>
              </a:solidFill>
            </a:endParaRPr>
          </a:p>
        </p:txBody>
      </p:sp>
      <p:sp>
        <p:nvSpPr>
          <p:cNvPr id="564" name="Google Shape;564;p66"/>
          <p:cNvSpPr/>
          <p:nvPr/>
        </p:nvSpPr>
        <p:spPr>
          <a:xfrm>
            <a:off x="7048500" y="1660050"/>
            <a:ext cx="1715100" cy="2358900"/>
          </a:xfrm>
          <a:prstGeom prst="rect">
            <a:avLst/>
          </a:prstGeom>
          <a:noFill/>
          <a:ln w="9525" cap="flat" cmpd="sng">
            <a:solidFill>
              <a:srgbClr val="B6D7A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66"/>
          <p:cNvSpPr/>
          <p:nvPr/>
        </p:nvSpPr>
        <p:spPr>
          <a:xfrm>
            <a:off x="2167650" y="1379475"/>
            <a:ext cx="230700" cy="179400"/>
          </a:xfrm>
          <a:prstGeom prst="homePlat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66"/>
          <p:cNvSpPr/>
          <p:nvPr/>
        </p:nvSpPr>
        <p:spPr>
          <a:xfrm>
            <a:off x="4400550" y="1379475"/>
            <a:ext cx="230700" cy="179400"/>
          </a:xfrm>
          <a:prstGeom prst="homePlat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66"/>
          <p:cNvSpPr/>
          <p:nvPr/>
        </p:nvSpPr>
        <p:spPr>
          <a:xfrm>
            <a:off x="6660725" y="1361300"/>
            <a:ext cx="230700" cy="179400"/>
          </a:xfrm>
          <a:prstGeom prst="homePlat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66"/>
          <p:cNvSpPr txBox="1">
            <a:spLocks noGrp="1"/>
          </p:cNvSpPr>
          <p:nvPr>
            <p:ph type="body" idx="2"/>
          </p:nvPr>
        </p:nvSpPr>
        <p:spPr>
          <a:xfrm>
            <a:off x="2617925" y="1649550"/>
            <a:ext cx="1715100" cy="3009300"/>
          </a:xfrm>
          <a:prstGeom prst="rect">
            <a:avLst/>
          </a:prstGeom>
          <a:ln w="9525" cap="flat" cmpd="sng">
            <a:solidFill>
              <a:schemeClr val="lt2"/>
            </a:solidFill>
            <a:prstDash val="solid"/>
            <a:round/>
            <a:headEnd type="none" w="sm" len="sm"/>
            <a:tailEnd type="none" w="sm" len="sm"/>
          </a:ln>
        </p:spPr>
        <p:txBody>
          <a:bodyPr spcFirstLastPara="1" wrap="square" lIns="0" tIns="0" rIns="0" bIns="0" anchor="t" anchorCtr="0">
            <a:normAutofit/>
          </a:bodyPr>
          <a:lstStyle/>
          <a:p>
            <a:pPr marL="182880" lvl="0" indent="-153670" algn="l" rtl="0">
              <a:lnSpc>
                <a:spcPct val="95000"/>
              </a:lnSpc>
              <a:spcBef>
                <a:spcPts val="0"/>
              </a:spcBef>
              <a:spcAft>
                <a:spcPts val="0"/>
              </a:spcAft>
              <a:buSzPts val="1700"/>
              <a:buChar char="▪"/>
            </a:pPr>
            <a:r>
              <a:rPr lang="en" sz="1000" b="1"/>
              <a:t>Budgeting for 14 SEL TLs, SFAST, TOSA for Wellness, TOSA for SIP and PL, TOSA for LIM, TOAS for AVID</a:t>
            </a:r>
            <a:endParaRPr sz="1000" b="1"/>
          </a:p>
          <a:p>
            <a:pPr marL="182880" lvl="0" indent="-153670" algn="l" rtl="0">
              <a:lnSpc>
                <a:spcPct val="95000"/>
              </a:lnSpc>
              <a:spcBef>
                <a:spcPts val="0"/>
              </a:spcBef>
              <a:spcAft>
                <a:spcPts val="0"/>
              </a:spcAft>
              <a:buSzPts val="1700"/>
              <a:buChar char="▪"/>
            </a:pPr>
            <a:r>
              <a:rPr lang="en" sz="1000" b="1"/>
              <a:t>POSA for Equity, TOSA for Equity and Restorative Practices, Drug Abuse Coordinator</a:t>
            </a:r>
            <a:endParaRPr sz="1000" b="1"/>
          </a:p>
          <a:p>
            <a:pPr marL="182880" lvl="0" indent="-153670" algn="l" rtl="0">
              <a:lnSpc>
                <a:spcPct val="95000"/>
              </a:lnSpc>
              <a:spcBef>
                <a:spcPts val="0"/>
              </a:spcBef>
              <a:spcAft>
                <a:spcPts val="0"/>
              </a:spcAft>
              <a:buSzPts val="1700"/>
              <a:buChar char="▪"/>
            </a:pPr>
            <a:r>
              <a:rPr lang="en" sz="1000" b="1"/>
              <a:t>Partnerships with Children's Institute, Ghandi Institute, PiRI BOCES, Ginsberg Resilience</a:t>
            </a:r>
            <a:endParaRPr sz="1000" b="1"/>
          </a:p>
          <a:p>
            <a:pPr marL="182880" lvl="0" indent="-153670" algn="l" rtl="0">
              <a:lnSpc>
                <a:spcPct val="95000"/>
              </a:lnSpc>
              <a:spcBef>
                <a:spcPts val="0"/>
              </a:spcBef>
              <a:spcAft>
                <a:spcPts val="0"/>
              </a:spcAft>
              <a:buSzPts val="1700"/>
              <a:buChar char="▪"/>
            </a:pPr>
            <a:r>
              <a:rPr lang="en" sz="1000" b="1"/>
              <a:t>Mindfulness certified Teachers</a:t>
            </a:r>
            <a:endParaRPr sz="1000" b="1"/>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572"/>
        <p:cNvGrpSpPr/>
        <p:nvPr/>
      </p:nvGrpSpPr>
      <p:grpSpPr>
        <a:xfrm>
          <a:off x="0" y="0"/>
          <a:ext cx="0" cy="0"/>
          <a:chOff x="0" y="0"/>
          <a:chExt cx="0" cy="0"/>
        </a:xfrm>
      </p:grpSpPr>
      <p:pic>
        <p:nvPicPr>
          <p:cNvPr id="573" name="Google Shape;573;p67"/>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400050"/>
            <a:ext cx="9144000" cy="4743450"/>
          </a:xfrm>
          <a:prstGeom prst="rect">
            <a:avLst/>
          </a:prstGeom>
          <a:noFill/>
          <a:ln>
            <a:noFill/>
          </a:ln>
        </p:spPr>
      </p:pic>
      <p:sp>
        <p:nvSpPr>
          <p:cNvPr id="574" name="Google Shape;574;p67"/>
          <p:cNvSpPr txBox="1">
            <a:spLocks noGrp="1"/>
          </p:cNvSpPr>
          <p:nvPr>
            <p:ph type="sldNum" idx="12"/>
          </p:nvPr>
        </p:nvSpPr>
        <p:spPr>
          <a:xfrm>
            <a:off x="402325" y="4855475"/>
            <a:ext cx="340500" cy="179400"/>
          </a:xfrm>
          <a:prstGeom prst="rect">
            <a:avLst/>
          </a:prstGeom>
        </p:spPr>
        <p:txBody>
          <a:bodyPr spcFirstLastPara="1" wrap="square" lIns="0" tIns="0" rIns="0" bIns="0" anchor="t" anchorCtr="0">
            <a:noAutofit/>
          </a:bodyPr>
          <a:lstStyle/>
          <a:p>
            <a:pPr marL="0" lvl="0" indent="0" algn="l" rtl="0">
              <a:spcBef>
                <a:spcPts val="0"/>
              </a:spcBef>
              <a:spcAft>
                <a:spcPts val="0"/>
              </a:spcAft>
              <a:buClr>
                <a:srgbClr val="000000"/>
              </a:buClr>
              <a:buSzPts val="800"/>
              <a:buFont typeface="Arial"/>
              <a:buNone/>
            </a:pPr>
            <a:fld id="{00000000-1234-1234-1234-123412341234}" type="slidenum">
              <a:rPr lang="en">
                <a:solidFill>
                  <a:schemeClr val="dk1"/>
                </a:solidFill>
              </a:rPr>
              <a:t>55</a:t>
            </a:fld>
            <a:endParaRPr>
              <a:solidFill>
                <a:schemeClr val="dk1"/>
              </a:solidFill>
            </a:endParaRPr>
          </a:p>
        </p:txBody>
      </p:sp>
      <p:sp>
        <p:nvSpPr>
          <p:cNvPr id="575" name="Google Shape;575;p67"/>
          <p:cNvSpPr txBox="1">
            <a:spLocks noGrp="1"/>
          </p:cNvSpPr>
          <p:nvPr>
            <p:ph type="body" idx="1"/>
          </p:nvPr>
        </p:nvSpPr>
        <p:spPr>
          <a:xfrm>
            <a:off x="5211350" y="847325"/>
            <a:ext cx="3831600" cy="2099100"/>
          </a:xfrm>
          <a:prstGeom prst="rect">
            <a:avLst/>
          </a:prstGeom>
        </p:spPr>
        <p:txBody>
          <a:bodyPr spcFirstLastPara="1" wrap="square" lIns="201150" tIns="201150" rIns="201150" bIns="201150" anchor="t" anchorCtr="0">
            <a:normAutofit fontScale="85000" lnSpcReduction="10000"/>
          </a:bodyPr>
          <a:lstStyle/>
          <a:p>
            <a:pPr marL="457200" lvl="0" indent="0" algn="l" rtl="0">
              <a:lnSpc>
                <a:spcPct val="115000"/>
              </a:lnSpc>
              <a:spcBef>
                <a:spcPts val="600"/>
              </a:spcBef>
              <a:spcAft>
                <a:spcPts val="0"/>
              </a:spcAft>
              <a:buNone/>
            </a:pPr>
            <a:r>
              <a:rPr lang="en" sz="2600">
                <a:solidFill>
                  <a:srgbClr val="FFFFFF"/>
                </a:solidFill>
              </a:rPr>
              <a:t>Adult SEL matters, too.</a:t>
            </a:r>
            <a:endParaRPr sz="2300"/>
          </a:p>
          <a:p>
            <a:pPr marL="0" lvl="0" indent="0" algn="l" rtl="0">
              <a:spcBef>
                <a:spcPts val="600"/>
              </a:spcBef>
              <a:spcAft>
                <a:spcPts val="0"/>
              </a:spcAft>
              <a:buNone/>
            </a:pPr>
            <a:endParaRPr sz="2300"/>
          </a:p>
          <a:p>
            <a:pPr marL="0" lvl="0" indent="0" algn="l" rtl="0">
              <a:lnSpc>
                <a:spcPct val="115000"/>
              </a:lnSpc>
              <a:spcBef>
                <a:spcPts val="0"/>
              </a:spcBef>
              <a:spcAft>
                <a:spcPts val="0"/>
              </a:spcAft>
              <a:buNone/>
            </a:pPr>
            <a:r>
              <a:rPr lang="en" sz="1800">
                <a:solidFill>
                  <a:srgbClr val="FFFFFF"/>
                </a:solidFill>
              </a:rPr>
              <a:t>NYSED Social Emotional Learning: A Guide to Systemic Whole School Implementation – pages 35-36  </a:t>
            </a:r>
            <a:endParaRPr sz="1800">
              <a:solidFill>
                <a:srgbClr val="FFFFFF"/>
              </a:solidFill>
            </a:endParaRPr>
          </a:p>
        </p:txBody>
      </p:sp>
      <p:sp>
        <p:nvSpPr>
          <p:cNvPr id="576" name="Google Shape;576;p67"/>
          <p:cNvSpPr txBox="1"/>
          <p:nvPr/>
        </p:nvSpPr>
        <p:spPr>
          <a:xfrm>
            <a:off x="5434575" y="967225"/>
            <a:ext cx="418800" cy="507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100" b="1">
                <a:solidFill>
                  <a:srgbClr val="FFFFFF"/>
                </a:solidFill>
              </a:rPr>
              <a:t>5.</a:t>
            </a:r>
            <a:endParaRPr sz="2100" b="1">
              <a:solidFill>
                <a:srgbClr val="FFFFFF"/>
              </a:solidFill>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580"/>
        <p:cNvGrpSpPr/>
        <p:nvPr/>
      </p:nvGrpSpPr>
      <p:grpSpPr>
        <a:xfrm>
          <a:off x="0" y="0"/>
          <a:ext cx="0" cy="0"/>
          <a:chOff x="0" y="0"/>
          <a:chExt cx="0" cy="0"/>
        </a:xfrm>
      </p:grpSpPr>
      <p:sp>
        <p:nvSpPr>
          <p:cNvPr id="581" name="Google Shape;581;p68"/>
          <p:cNvSpPr txBox="1">
            <a:spLocks noGrp="1"/>
          </p:cNvSpPr>
          <p:nvPr>
            <p:ph type="sldNum" idx="12"/>
          </p:nvPr>
        </p:nvSpPr>
        <p:spPr>
          <a:xfrm>
            <a:off x="402325" y="4855475"/>
            <a:ext cx="340500" cy="179400"/>
          </a:xfrm>
          <a:prstGeom prst="rect">
            <a:avLst/>
          </a:prstGeom>
        </p:spPr>
        <p:txBody>
          <a:bodyPr spcFirstLastPara="1" wrap="square" lIns="0" tIns="0" rIns="0" bIns="0" anchor="t" anchorCtr="0">
            <a:noAutofit/>
          </a:bodyPr>
          <a:lstStyle/>
          <a:p>
            <a:pPr marL="0" lvl="0" indent="0" algn="l" rtl="0">
              <a:spcBef>
                <a:spcPts val="0"/>
              </a:spcBef>
              <a:spcAft>
                <a:spcPts val="0"/>
              </a:spcAft>
              <a:buNone/>
            </a:pPr>
            <a:fld id="{00000000-1234-1234-1234-123412341234}" type="slidenum">
              <a:rPr lang="en"/>
              <a:t>56</a:t>
            </a:fld>
            <a:endParaRPr/>
          </a:p>
        </p:txBody>
      </p:sp>
      <p:sp>
        <p:nvSpPr>
          <p:cNvPr id="582" name="Google Shape;582;p68"/>
          <p:cNvSpPr txBox="1">
            <a:spLocks noGrp="1"/>
          </p:cNvSpPr>
          <p:nvPr>
            <p:ph type="title"/>
          </p:nvPr>
        </p:nvSpPr>
        <p:spPr>
          <a:xfrm>
            <a:off x="0" y="400051"/>
            <a:ext cx="9144000" cy="685800"/>
          </a:xfrm>
          <a:prstGeom prst="rect">
            <a:avLst/>
          </a:prstGeom>
        </p:spPr>
        <p:txBody>
          <a:bodyPr spcFirstLastPara="1" wrap="square" lIns="411475" tIns="0" rIns="411475" bIns="0" anchor="ctr" anchorCtr="0">
            <a:normAutofit/>
          </a:bodyPr>
          <a:lstStyle/>
          <a:p>
            <a:pPr marL="0" lvl="0" indent="0" algn="l" rtl="0">
              <a:spcBef>
                <a:spcPts val="0"/>
              </a:spcBef>
              <a:spcAft>
                <a:spcPts val="0"/>
              </a:spcAft>
              <a:buNone/>
            </a:pPr>
            <a:r>
              <a:rPr lang="en"/>
              <a:t>4 Major Challenges Moving Forward with SEL</a:t>
            </a:r>
            <a:endParaRPr/>
          </a:p>
        </p:txBody>
      </p:sp>
      <p:sp>
        <p:nvSpPr>
          <p:cNvPr id="583" name="Google Shape;583;p68"/>
          <p:cNvSpPr txBox="1">
            <a:spLocks noGrp="1"/>
          </p:cNvSpPr>
          <p:nvPr>
            <p:ph type="subTitle" idx="1"/>
          </p:nvPr>
        </p:nvSpPr>
        <p:spPr>
          <a:xfrm>
            <a:off x="412350" y="1113575"/>
            <a:ext cx="8731500" cy="299700"/>
          </a:xfrm>
          <a:prstGeom prst="rect">
            <a:avLst/>
          </a:prstGeom>
        </p:spPr>
        <p:txBody>
          <a:bodyPr spcFirstLastPara="1" wrap="square" lIns="34275" tIns="34275" rIns="34275" bIns="34275" anchor="t" anchorCtr="0">
            <a:noAutofit/>
          </a:bodyPr>
          <a:lstStyle/>
          <a:p>
            <a:pPr marL="0" lvl="0" indent="0" algn="l" rtl="0">
              <a:spcBef>
                <a:spcPts val="600"/>
              </a:spcBef>
              <a:spcAft>
                <a:spcPts val="0"/>
              </a:spcAft>
              <a:buNone/>
            </a:pPr>
            <a:r>
              <a:rPr lang="en" sz="1200" i="1"/>
              <a:t>Entry point into leading this work  |  Assessing Current State of SEL  |  Identifies implications of all constituents rolls in this work</a:t>
            </a:r>
            <a:endParaRPr sz="1200" i="1"/>
          </a:p>
        </p:txBody>
      </p:sp>
      <p:sp>
        <p:nvSpPr>
          <p:cNvPr id="584" name="Google Shape;584;p68"/>
          <p:cNvSpPr txBox="1">
            <a:spLocks noGrp="1"/>
          </p:cNvSpPr>
          <p:nvPr>
            <p:ph type="body" idx="3"/>
          </p:nvPr>
        </p:nvSpPr>
        <p:spPr>
          <a:xfrm>
            <a:off x="405125" y="4576350"/>
            <a:ext cx="8338800" cy="184800"/>
          </a:xfrm>
          <a:prstGeom prst="rect">
            <a:avLst/>
          </a:prstGeom>
        </p:spPr>
        <p:txBody>
          <a:bodyPr spcFirstLastPara="1" wrap="square" lIns="0" tIns="0" rIns="0" bIns="0" anchor="t" anchorCtr="0">
            <a:spAutoFit/>
          </a:bodyPr>
          <a:lstStyle/>
          <a:p>
            <a:pPr marL="0" lvl="0" indent="0" algn="l" rtl="0">
              <a:spcBef>
                <a:spcPts val="600"/>
              </a:spcBef>
              <a:spcAft>
                <a:spcPts val="0"/>
              </a:spcAft>
              <a:buNone/>
            </a:pPr>
            <a:r>
              <a:rPr lang="en" sz="1200" i="1"/>
              <a:t>(Adopted from Rennie Center Education Research and Policy)</a:t>
            </a:r>
            <a:endParaRPr sz="1200" i="1"/>
          </a:p>
        </p:txBody>
      </p:sp>
      <p:sp>
        <p:nvSpPr>
          <p:cNvPr id="585" name="Google Shape;585;p68"/>
          <p:cNvSpPr txBox="1">
            <a:spLocks noGrp="1"/>
          </p:cNvSpPr>
          <p:nvPr>
            <p:ph type="body" idx="2"/>
          </p:nvPr>
        </p:nvSpPr>
        <p:spPr>
          <a:xfrm>
            <a:off x="405125" y="1502250"/>
            <a:ext cx="8331600" cy="2985900"/>
          </a:xfrm>
          <a:prstGeom prst="rect">
            <a:avLst/>
          </a:prstGeom>
        </p:spPr>
        <p:txBody>
          <a:bodyPr spcFirstLastPara="1" wrap="square" lIns="0" tIns="0" rIns="0" bIns="0" anchor="t" anchorCtr="0">
            <a:normAutofit fontScale="92500" lnSpcReduction="10000"/>
          </a:bodyPr>
          <a:lstStyle/>
          <a:p>
            <a:pPr marL="457200" lvl="0" indent="-317500" algn="l" rtl="0">
              <a:lnSpc>
                <a:spcPct val="115000"/>
              </a:lnSpc>
              <a:spcBef>
                <a:spcPts val="600"/>
              </a:spcBef>
              <a:spcAft>
                <a:spcPts val="0"/>
              </a:spcAft>
              <a:buClr>
                <a:srgbClr val="D9D9D9"/>
              </a:buClr>
              <a:buSzPts val="1400"/>
              <a:buFont typeface="Arial"/>
              <a:buAutoNum type="arabicPeriod"/>
            </a:pPr>
            <a:r>
              <a:rPr lang="en" sz="1400" b="1">
                <a:solidFill>
                  <a:srgbClr val="D9D9D9"/>
                </a:solidFill>
              </a:rPr>
              <a:t>Prioritizing SEL</a:t>
            </a:r>
            <a:r>
              <a:rPr lang="en" sz="1400">
                <a:solidFill>
                  <a:srgbClr val="D9D9D9"/>
                </a:solidFill>
              </a:rPr>
              <a:t> – Leaders must embrace SEL and recognize that it’s central for overall success</a:t>
            </a:r>
            <a:endParaRPr sz="1400">
              <a:solidFill>
                <a:srgbClr val="D9D9D9"/>
              </a:solidFill>
            </a:endParaRPr>
          </a:p>
          <a:p>
            <a:pPr marL="914400" lvl="1" indent="-317500" algn="l" rtl="0">
              <a:lnSpc>
                <a:spcPct val="115000"/>
              </a:lnSpc>
              <a:spcBef>
                <a:spcPts val="0"/>
              </a:spcBef>
              <a:spcAft>
                <a:spcPts val="0"/>
              </a:spcAft>
              <a:buClr>
                <a:srgbClr val="D9D9D9"/>
              </a:buClr>
              <a:buSzPts val="1400"/>
              <a:buFont typeface="Arial"/>
              <a:buAutoNum type="alphaLcPeriod"/>
            </a:pPr>
            <a:r>
              <a:rPr lang="en" sz="1400">
                <a:solidFill>
                  <a:srgbClr val="D9D9D9"/>
                </a:solidFill>
              </a:rPr>
              <a:t>Grounded in data</a:t>
            </a:r>
            <a:endParaRPr sz="1400">
              <a:solidFill>
                <a:srgbClr val="D9D9D9"/>
              </a:solidFill>
            </a:endParaRPr>
          </a:p>
          <a:p>
            <a:pPr marL="914400" lvl="1" indent="-317500" algn="l" rtl="0">
              <a:lnSpc>
                <a:spcPct val="115000"/>
              </a:lnSpc>
              <a:spcBef>
                <a:spcPts val="0"/>
              </a:spcBef>
              <a:spcAft>
                <a:spcPts val="0"/>
              </a:spcAft>
              <a:buClr>
                <a:srgbClr val="D9D9D9"/>
              </a:buClr>
              <a:buSzPts val="1400"/>
              <a:buFont typeface="Arial"/>
              <a:buAutoNum type="alphaLcPeriod"/>
            </a:pPr>
            <a:r>
              <a:rPr lang="en" sz="1400">
                <a:solidFill>
                  <a:srgbClr val="D9D9D9"/>
                </a:solidFill>
              </a:rPr>
              <a:t>Mindset and Core Values that drive your vision</a:t>
            </a:r>
            <a:endParaRPr sz="1400">
              <a:solidFill>
                <a:srgbClr val="D9D9D9"/>
              </a:solidFill>
            </a:endParaRPr>
          </a:p>
          <a:p>
            <a:pPr marL="457200" lvl="0" indent="-316470" algn="l" rtl="0">
              <a:lnSpc>
                <a:spcPct val="115000"/>
              </a:lnSpc>
              <a:spcBef>
                <a:spcPts val="0"/>
              </a:spcBef>
              <a:spcAft>
                <a:spcPts val="0"/>
              </a:spcAft>
              <a:buClr>
                <a:srgbClr val="CCCCCC"/>
              </a:buClr>
              <a:buSzPts val="1384"/>
              <a:buFont typeface="Arial"/>
              <a:buAutoNum type="arabicPeriod"/>
            </a:pPr>
            <a:r>
              <a:rPr lang="en" sz="1383" b="1">
                <a:solidFill>
                  <a:srgbClr val="CCCCCC"/>
                </a:solidFill>
              </a:rPr>
              <a:t>Operationalize</a:t>
            </a:r>
            <a:r>
              <a:rPr lang="en" sz="1383">
                <a:solidFill>
                  <a:srgbClr val="CCCCCC"/>
                </a:solidFill>
              </a:rPr>
              <a:t> – Shifting the vision to incorporate SEL requires resources and training</a:t>
            </a:r>
            <a:endParaRPr sz="1383">
              <a:solidFill>
                <a:srgbClr val="CCCCCC"/>
              </a:solidFill>
            </a:endParaRPr>
          </a:p>
          <a:p>
            <a:pPr marL="914400" lvl="1" indent="-316470" algn="l" rtl="0">
              <a:lnSpc>
                <a:spcPct val="115000"/>
              </a:lnSpc>
              <a:spcBef>
                <a:spcPts val="0"/>
              </a:spcBef>
              <a:spcAft>
                <a:spcPts val="0"/>
              </a:spcAft>
              <a:buClr>
                <a:srgbClr val="CCCCCC"/>
              </a:buClr>
              <a:buSzPts val="1384"/>
              <a:buFont typeface="Arial"/>
              <a:buAutoNum type="alphaLcPeriod"/>
            </a:pPr>
            <a:r>
              <a:rPr lang="en" sz="1383">
                <a:solidFill>
                  <a:srgbClr val="CCCCCC"/>
                </a:solidFill>
              </a:rPr>
              <a:t>Funding</a:t>
            </a:r>
            <a:endParaRPr sz="1383">
              <a:solidFill>
                <a:srgbClr val="CCCCCC"/>
              </a:solidFill>
            </a:endParaRPr>
          </a:p>
          <a:p>
            <a:pPr marL="914400" lvl="1" indent="-316470" algn="l" rtl="0">
              <a:lnSpc>
                <a:spcPct val="115000"/>
              </a:lnSpc>
              <a:spcBef>
                <a:spcPts val="0"/>
              </a:spcBef>
              <a:spcAft>
                <a:spcPts val="0"/>
              </a:spcAft>
              <a:buClr>
                <a:srgbClr val="CCCCCC"/>
              </a:buClr>
              <a:buSzPts val="1384"/>
              <a:buFont typeface="Arial"/>
              <a:buAutoNum type="alphaLcPeriod"/>
            </a:pPr>
            <a:r>
              <a:rPr lang="en" sz="1383">
                <a:solidFill>
                  <a:srgbClr val="CCCCCC"/>
                </a:solidFill>
              </a:rPr>
              <a:t>Allocating Human Capital</a:t>
            </a:r>
            <a:endParaRPr sz="1383">
              <a:solidFill>
                <a:srgbClr val="CCCCCC"/>
              </a:solidFill>
            </a:endParaRPr>
          </a:p>
          <a:p>
            <a:pPr marL="914400" lvl="1" indent="-316470" algn="l" rtl="0">
              <a:lnSpc>
                <a:spcPct val="115000"/>
              </a:lnSpc>
              <a:spcBef>
                <a:spcPts val="0"/>
              </a:spcBef>
              <a:spcAft>
                <a:spcPts val="0"/>
              </a:spcAft>
              <a:buClr>
                <a:srgbClr val="CCCCCC"/>
              </a:buClr>
              <a:buSzPts val="1384"/>
              <a:buFont typeface="Arial"/>
              <a:buAutoNum type="alphaLcPeriod"/>
            </a:pPr>
            <a:r>
              <a:rPr lang="en" sz="1383">
                <a:solidFill>
                  <a:srgbClr val="CCCCCC"/>
                </a:solidFill>
              </a:rPr>
              <a:t>Building Professional Capacity</a:t>
            </a:r>
            <a:endParaRPr sz="1383">
              <a:solidFill>
                <a:srgbClr val="CCCCCC"/>
              </a:solidFill>
            </a:endParaRPr>
          </a:p>
          <a:p>
            <a:pPr marL="457200" lvl="0" indent="-316470" algn="l" rtl="0">
              <a:lnSpc>
                <a:spcPct val="115000"/>
              </a:lnSpc>
              <a:spcBef>
                <a:spcPts val="0"/>
              </a:spcBef>
              <a:spcAft>
                <a:spcPts val="0"/>
              </a:spcAft>
              <a:buClr>
                <a:srgbClr val="CCCCCC"/>
              </a:buClr>
              <a:buSzPts val="1384"/>
              <a:buFont typeface="Arial"/>
              <a:buAutoNum type="arabicPeriod"/>
            </a:pPr>
            <a:r>
              <a:rPr lang="en" sz="1383" b="1">
                <a:solidFill>
                  <a:srgbClr val="CCCCCC"/>
                </a:solidFill>
              </a:rPr>
              <a:t>Integrate – </a:t>
            </a:r>
            <a:r>
              <a:rPr lang="en" sz="1383">
                <a:solidFill>
                  <a:srgbClr val="CCCCCC"/>
                </a:solidFill>
              </a:rPr>
              <a:t>Institutionalizing SEL as a common practice – “This is the plate”</a:t>
            </a:r>
            <a:endParaRPr sz="1383">
              <a:solidFill>
                <a:srgbClr val="CCCCCC"/>
              </a:solidFill>
            </a:endParaRPr>
          </a:p>
          <a:p>
            <a:pPr marL="914400" lvl="1" indent="-316470" algn="l" rtl="0">
              <a:lnSpc>
                <a:spcPct val="115000"/>
              </a:lnSpc>
              <a:spcBef>
                <a:spcPts val="0"/>
              </a:spcBef>
              <a:spcAft>
                <a:spcPts val="0"/>
              </a:spcAft>
              <a:buClr>
                <a:srgbClr val="CCCCCC"/>
              </a:buClr>
              <a:buSzPts val="1384"/>
              <a:buFont typeface="Arial"/>
              <a:buAutoNum type="alphaLcPeriod"/>
            </a:pPr>
            <a:r>
              <a:rPr lang="en" sz="1383">
                <a:solidFill>
                  <a:srgbClr val="CCCCCC"/>
                </a:solidFill>
              </a:rPr>
              <a:t>Strategies for Integration</a:t>
            </a:r>
            <a:endParaRPr sz="1383">
              <a:solidFill>
                <a:srgbClr val="CCCCCC"/>
              </a:solidFill>
            </a:endParaRPr>
          </a:p>
          <a:p>
            <a:pPr marL="914400" lvl="1" indent="-316470" algn="l" rtl="0">
              <a:lnSpc>
                <a:spcPct val="115000"/>
              </a:lnSpc>
              <a:spcBef>
                <a:spcPts val="0"/>
              </a:spcBef>
              <a:spcAft>
                <a:spcPts val="0"/>
              </a:spcAft>
              <a:buClr>
                <a:srgbClr val="CCCCCC"/>
              </a:buClr>
              <a:buSzPts val="1384"/>
              <a:buFont typeface="Arial"/>
              <a:buAutoNum type="alphaLcPeriod"/>
            </a:pPr>
            <a:r>
              <a:rPr lang="en" sz="1383">
                <a:solidFill>
                  <a:srgbClr val="CCCCCC"/>
                </a:solidFill>
              </a:rPr>
              <a:t>Additional vs. Interwoven components</a:t>
            </a:r>
            <a:endParaRPr sz="1383">
              <a:solidFill>
                <a:srgbClr val="CCCCCC"/>
              </a:solidFill>
            </a:endParaRPr>
          </a:p>
          <a:p>
            <a:pPr marL="457200" lvl="0" indent="-330200" algn="l" rtl="0">
              <a:lnSpc>
                <a:spcPct val="115000"/>
              </a:lnSpc>
              <a:spcBef>
                <a:spcPts val="0"/>
              </a:spcBef>
              <a:spcAft>
                <a:spcPts val="0"/>
              </a:spcAft>
              <a:buSzPts val="1600"/>
              <a:buFont typeface="Arial"/>
              <a:buAutoNum type="arabicPeriod"/>
            </a:pPr>
            <a:r>
              <a:rPr lang="en" sz="1600" b="1"/>
              <a:t>Measure/Evaluate – </a:t>
            </a:r>
            <a:r>
              <a:rPr lang="en" sz="1600"/>
              <a:t>Accountability, but not with high stakes consequences</a:t>
            </a:r>
            <a:endParaRPr sz="1600"/>
          </a:p>
          <a:p>
            <a:pPr marL="914400" lvl="1" indent="-330200" algn="l" rtl="0">
              <a:lnSpc>
                <a:spcPct val="115000"/>
              </a:lnSpc>
              <a:spcBef>
                <a:spcPts val="0"/>
              </a:spcBef>
              <a:spcAft>
                <a:spcPts val="0"/>
              </a:spcAft>
              <a:buSzPts val="1600"/>
              <a:buFont typeface="Arial"/>
              <a:buAutoNum type="alphaLcPeriod"/>
            </a:pPr>
            <a:r>
              <a:rPr lang="en" sz="1600"/>
              <a:t>Surveys/Observations/Climate and Culture</a:t>
            </a:r>
            <a:endParaRPr sz="1600"/>
          </a:p>
          <a:p>
            <a:pPr marL="914400" lvl="1" indent="-330200" algn="l" rtl="0">
              <a:lnSpc>
                <a:spcPct val="115000"/>
              </a:lnSpc>
              <a:spcBef>
                <a:spcPts val="0"/>
              </a:spcBef>
              <a:spcAft>
                <a:spcPts val="0"/>
              </a:spcAft>
              <a:buSzPts val="1600"/>
              <a:buFont typeface="Arial"/>
              <a:buAutoNum type="alphaLcPeriod"/>
            </a:pPr>
            <a:r>
              <a:rPr lang="en" sz="1600"/>
              <a:t>Student Outcomes</a:t>
            </a:r>
            <a:endParaRPr sz="1600" b="1"/>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589"/>
        <p:cNvGrpSpPr/>
        <p:nvPr/>
      </p:nvGrpSpPr>
      <p:grpSpPr>
        <a:xfrm>
          <a:off x="0" y="0"/>
          <a:ext cx="0" cy="0"/>
          <a:chOff x="0" y="0"/>
          <a:chExt cx="0" cy="0"/>
        </a:xfrm>
      </p:grpSpPr>
      <p:sp>
        <p:nvSpPr>
          <p:cNvPr id="590" name="Google Shape;590;p69"/>
          <p:cNvSpPr txBox="1">
            <a:spLocks noGrp="1"/>
          </p:cNvSpPr>
          <p:nvPr>
            <p:ph type="sldNum" idx="12"/>
          </p:nvPr>
        </p:nvSpPr>
        <p:spPr>
          <a:xfrm>
            <a:off x="402325" y="4855475"/>
            <a:ext cx="340500" cy="179400"/>
          </a:xfrm>
          <a:prstGeom prst="rect">
            <a:avLst/>
          </a:prstGeom>
        </p:spPr>
        <p:txBody>
          <a:bodyPr spcFirstLastPara="1" wrap="square" lIns="0" tIns="0" rIns="0" bIns="0" anchor="t" anchorCtr="0">
            <a:noAutofit/>
          </a:bodyPr>
          <a:lstStyle/>
          <a:p>
            <a:pPr marL="0" lvl="0" indent="0" algn="l" rtl="0">
              <a:spcBef>
                <a:spcPts val="0"/>
              </a:spcBef>
              <a:spcAft>
                <a:spcPts val="0"/>
              </a:spcAft>
              <a:buNone/>
            </a:pPr>
            <a:fld id="{00000000-1234-1234-1234-123412341234}" type="slidenum">
              <a:rPr lang="en"/>
              <a:t>57</a:t>
            </a:fld>
            <a:endParaRPr/>
          </a:p>
        </p:txBody>
      </p:sp>
      <p:sp>
        <p:nvSpPr>
          <p:cNvPr id="591" name="Google Shape;591;p69"/>
          <p:cNvSpPr txBox="1">
            <a:spLocks noGrp="1"/>
          </p:cNvSpPr>
          <p:nvPr>
            <p:ph type="title"/>
          </p:nvPr>
        </p:nvSpPr>
        <p:spPr>
          <a:xfrm>
            <a:off x="0" y="400050"/>
            <a:ext cx="9144000" cy="381900"/>
          </a:xfrm>
          <a:prstGeom prst="rect">
            <a:avLst/>
          </a:prstGeom>
        </p:spPr>
        <p:txBody>
          <a:bodyPr spcFirstLastPara="1" wrap="square" lIns="411475" tIns="0" rIns="411475" bIns="0" anchor="ctr" anchorCtr="0">
            <a:normAutofit/>
          </a:bodyPr>
          <a:lstStyle/>
          <a:p>
            <a:pPr marL="0" lvl="0" indent="0" algn="l" rtl="0">
              <a:spcBef>
                <a:spcPts val="0"/>
              </a:spcBef>
              <a:spcAft>
                <a:spcPts val="0"/>
              </a:spcAft>
              <a:buNone/>
            </a:pPr>
            <a:r>
              <a:rPr lang="en" sz="1750" b="1"/>
              <a:t>4 Major Challenges Moving Forward with SEL</a:t>
            </a:r>
            <a:endParaRPr sz="1750" b="1"/>
          </a:p>
        </p:txBody>
      </p:sp>
      <p:sp>
        <p:nvSpPr>
          <p:cNvPr id="592" name="Google Shape;592;p69"/>
          <p:cNvSpPr txBox="1">
            <a:spLocks noGrp="1"/>
          </p:cNvSpPr>
          <p:nvPr>
            <p:ph type="body" idx="3"/>
          </p:nvPr>
        </p:nvSpPr>
        <p:spPr>
          <a:xfrm>
            <a:off x="151450" y="3090050"/>
            <a:ext cx="4173000" cy="1040400"/>
          </a:xfrm>
          <a:prstGeom prst="rect">
            <a:avLst/>
          </a:prstGeom>
        </p:spPr>
        <p:txBody>
          <a:bodyPr spcFirstLastPara="1" wrap="square" lIns="0" tIns="0" rIns="0" bIns="0" anchor="t" anchorCtr="0">
            <a:spAutoFit/>
          </a:bodyPr>
          <a:lstStyle/>
          <a:p>
            <a:pPr marL="0" lvl="0" indent="0" algn="l" rtl="0">
              <a:lnSpc>
                <a:spcPct val="115000"/>
              </a:lnSpc>
              <a:spcBef>
                <a:spcPts val="0"/>
              </a:spcBef>
              <a:spcAft>
                <a:spcPts val="0"/>
              </a:spcAft>
              <a:buClr>
                <a:schemeClr val="dk1"/>
              </a:buClr>
              <a:buSzPts val="1100"/>
              <a:buFont typeface="Arial"/>
              <a:buNone/>
            </a:pPr>
            <a:r>
              <a:rPr lang="en" sz="1100" u="sng">
                <a:solidFill>
                  <a:srgbClr val="3C78D8"/>
                </a:solidFill>
                <a:hlinkClick r:id="rId3">
                  <a:extLst>
                    <a:ext uri="{A12FA001-AC4F-418D-AE19-62706E023703}">
                      <ahyp:hlinkClr xmlns:ahyp="http://schemas.microsoft.com/office/drawing/2018/hyperlinkcolor" val="tx"/>
                    </a:ext>
                  </a:extLst>
                </a:hlinkClick>
              </a:rPr>
              <a:t>https://schoolguide.casel.org/focus-area-2/overview/</a:t>
            </a:r>
            <a:br>
              <a:rPr lang="en" sz="1100" u="sng">
                <a:solidFill>
                  <a:srgbClr val="3C78D8"/>
                </a:solidFill>
              </a:rPr>
            </a:br>
            <a:endParaRPr sz="1100" u="sng">
              <a:solidFill>
                <a:srgbClr val="3C78D8"/>
              </a:solidFill>
            </a:endParaRPr>
          </a:p>
          <a:p>
            <a:pPr marL="0" lvl="0" indent="0" algn="l" rtl="0">
              <a:lnSpc>
                <a:spcPct val="115000"/>
              </a:lnSpc>
              <a:spcBef>
                <a:spcPts val="0"/>
              </a:spcBef>
              <a:spcAft>
                <a:spcPts val="0"/>
              </a:spcAft>
              <a:buClr>
                <a:schemeClr val="dk1"/>
              </a:buClr>
              <a:buSzPts val="1100"/>
              <a:buFont typeface="Arial"/>
              <a:buNone/>
            </a:pPr>
            <a:r>
              <a:rPr lang="en" sz="1100" u="sng">
                <a:solidFill>
                  <a:srgbClr val="3C78D8"/>
                </a:solidFill>
                <a:hlinkClick r:id="rId4">
                  <a:extLst>
                    <a:ext uri="{A12FA001-AC4F-418D-AE19-62706E023703}">
                      <ahyp:hlinkClr xmlns:ahyp="http://schemas.microsoft.com/office/drawing/2018/hyperlinkcolor" val="tx"/>
                    </a:ext>
                  </a:extLst>
                </a:hlinkClick>
              </a:rPr>
              <a:t>https://schoolguide.casel.org/uploads/sites/2/2020/04/Blank-Rubric-Template-3.30.20.pdf</a:t>
            </a:r>
            <a:endParaRPr sz="1100" u="sng">
              <a:solidFill>
                <a:srgbClr val="3C78D8"/>
              </a:solidFill>
            </a:endParaRPr>
          </a:p>
          <a:p>
            <a:pPr marL="0" lvl="0" indent="0" algn="l" rtl="0">
              <a:spcBef>
                <a:spcPts val="600"/>
              </a:spcBef>
              <a:spcAft>
                <a:spcPts val="0"/>
              </a:spcAft>
              <a:buNone/>
            </a:pPr>
            <a:endParaRPr sz="1200" i="1"/>
          </a:p>
        </p:txBody>
      </p:sp>
      <p:pic>
        <p:nvPicPr>
          <p:cNvPr id="593" name="Google Shape;593;p69"/>
          <p:cNvPicPr preferRelativeResize="0"/>
          <p:nvPr/>
        </p:nvPicPr>
        <p:blipFill>
          <a:blip r:embed="rId5">
            <a:alphaModFix/>
          </a:blip>
          <a:stretch>
            <a:fillRect/>
          </a:stretch>
        </p:blipFill>
        <p:spPr>
          <a:xfrm>
            <a:off x="152400" y="1238250"/>
            <a:ext cx="4376550" cy="1620400"/>
          </a:xfrm>
          <a:prstGeom prst="rect">
            <a:avLst/>
          </a:prstGeom>
          <a:noFill/>
          <a:ln>
            <a:noFill/>
          </a:ln>
        </p:spPr>
      </p:pic>
      <p:pic>
        <p:nvPicPr>
          <p:cNvPr id="594" name="Google Shape;594;p69"/>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4864400" y="1257300"/>
            <a:ext cx="4062799" cy="3362375"/>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598"/>
        <p:cNvGrpSpPr/>
        <p:nvPr/>
      </p:nvGrpSpPr>
      <p:grpSpPr>
        <a:xfrm>
          <a:off x="0" y="0"/>
          <a:ext cx="0" cy="0"/>
          <a:chOff x="0" y="0"/>
          <a:chExt cx="0" cy="0"/>
        </a:xfrm>
      </p:grpSpPr>
      <p:sp>
        <p:nvSpPr>
          <p:cNvPr id="599" name="Google Shape;599;p70"/>
          <p:cNvSpPr txBox="1">
            <a:spLocks noGrp="1"/>
          </p:cNvSpPr>
          <p:nvPr>
            <p:ph type="sldNum" idx="12"/>
          </p:nvPr>
        </p:nvSpPr>
        <p:spPr>
          <a:xfrm>
            <a:off x="402325" y="4855475"/>
            <a:ext cx="340500" cy="179400"/>
          </a:xfrm>
          <a:prstGeom prst="rect">
            <a:avLst/>
          </a:prstGeom>
        </p:spPr>
        <p:txBody>
          <a:bodyPr spcFirstLastPara="1" wrap="square" lIns="0" tIns="0" rIns="0" bIns="0" anchor="t" anchorCtr="0">
            <a:noAutofit/>
          </a:bodyPr>
          <a:lstStyle/>
          <a:p>
            <a:pPr marL="0" lvl="0" indent="0" algn="l" rtl="0">
              <a:spcBef>
                <a:spcPts val="0"/>
              </a:spcBef>
              <a:spcAft>
                <a:spcPts val="0"/>
              </a:spcAft>
              <a:buNone/>
            </a:pPr>
            <a:fld id="{00000000-1234-1234-1234-123412341234}" type="slidenum">
              <a:rPr lang="en"/>
              <a:t>58</a:t>
            </a:fld>
            <a:endParaRPr/>
          </a:p>
        </p:txBody>
      </p:sp>
      <p:sp>
        <p:nvSpPr>
          <p:cNvPr id="600" name="Google Shape;600;p70"/>
          <p:cNvSpPr txBox="1">
            <a:spLocks noGrp="1"/>
          </p:cNvSpPr>
          <p:nvPr>
            <p:ph type="title"/>
          </p:nvPr>
        </p:nvSpPr>
        <p:spPr>
          <a:xfrm>
            <a:off x="0" y="400050"/>
            <a:ext cx="9144000" cy="381900"/>
          </a:xfrm>
          <a:prstGeom prst="rect">
            <a:avLst/>
          </a:prstGeom>
        </p:spPr>
        <p:txBody>
          <a:bodyPr spcFirstLastPara="1" wrap="square" lIns="411475" tIns="0" rIns="411475" bIns="0" anchor="ctr" anchorCtr="0">
            <a:normAutofit/>
          </a:bodyPr>
          <a:lstStyle/>
          <a:p>
            <a:pPr marL="0" lvl="0" indent="0" algn="l" rtl="0">
              <a:spcBef>
                <a:spcPts val="0"/>
              </a:spcBef>
              <a:spcAft>
                <a:spcPts val="0"/>
              </a:spcAft>
              <a:buNone/>
            </a:pPr>
            <a:r>
              <a:rPr lang="en" sz="1750" b="1"/>
              <a:t>SEL Personal Assessment Survey</a:t>
            </a:r>
            <a:endParaRPr sz="1750" b="1"/>
          </a:p>
        </p:txBody>
      </p:sp>
      <p:sp>
        <p:nvSpPr>
          <p:cNvPr id="601" name="Google Shape;601;p70"/>
          <p:cNvSpPr txBox="1">
            <a:spLocks noGrp="1"/>
          </p:cNvSpPr>
          <p:nvPr>
            <p:ph type="body" idx="3"/>
          </p:nvPr>
        </p:nvSpPr>
        <p:spPr>
          <a:xfrm>
            <a:off x="954475" y="4797150"/>
            <a:ext cx="8020500" cy="200100"/>
          </a:xfrm>
          <a:prstGeom prst="rect">
            <a:avLst/>
          </a:prstGeom>
        </p:spPr>
        <p:txBody>
          <a:bodyPr spcFirstLastPara="1" wrap="square" lIns="0" tIns="0" rIns="0" bIns="0" anchor="t" anchorCtr="0">
            <a:spAutoFit/>
          </a:bodyPr>
          <a:lstStyle/>
          <a:p>
            <a:pPr marL="0" lvl="0" indent="0" algn="l" rtl="0">
              <a:lnSpc>
                <a:spcPct val="115000"/>
              </a:lnSpc>
              <a:spcBef>
                <a:spcPts val="0"/>
              </a:spcBef>
              <a:spcAft>
                <a:spcPts val="0"/>
              </a:spcAft>
              <a:buNone/>
            </a:pPr>
            <a:r>
              <a:rPr lang="en" sz="1300">
                <a:solidFill>
                  <a:srgbClr val="3C78D8"/>
                </a:solidFill>
              </a:rPr>
              <a:t>https://docs.google.com/document/d/1lKQxhfgmech8lVz0dQgG1cYjJOrXzkbJFju_fB2izgM/edit?usp=sharing</a:t>
            </a:r>
            <a:endParaRPr sz="1200" i="1"/>
          </a:p>
        </p:txBody>
      </p:sp>
      <p:pic>
        <p:nvPicPr>
          <p:cNvPr id="602" name="Google Shape;602;p70"/>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451325" y="837175"/>
            <a:ext cx="8241350" cy="3810674"/>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606"/>
        <p:cNvGrpSpPr/>
        <p:nvPr/>
      </p:nvGrpSpPr>
      <p:grpSpPr>
        <a:xfrm>
          <a:off x="0" y="0"/>
          <a:ext cx="0" cy="0"/>
          <a:chOff x="0" y="0"/>
          <a:chExt cx="0" cy="0"/>
        </a:xfrm>
      </p:grpSpPr>
      <p:pic>
        <p:nvPicPr>
          <p:cNvPr id="607" name="Google Shape;607;p71"/>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402325" y="933950"/>
            <a:ext cx="8370901" cy="3981074"/>
          </a:xfrm>
          <a:prstGeom prst="rect">
            <a:avLst/>
          </a:prstGeom>
          <a:noFill/>
          <a:ln>
            <a:noFill/>
          </a:ln>
        </p:spPr>
      </p:pic>
      <p:sp>
        <p:nvSpPr>
          <p:cNvPr id="608" name="Google Shape;608;p71"/>
          <p:cNvSpPr txBox="1">
            <a:spLocks noGrp="1"/>
          </p:cNvSpPr>
          <p:nvPr>
            <p:ph type="sldNum" idx="12"/>
          </p:nvPr>
        </p:nvSpPr>
        <p:spPr>
          <a:xfrm>
            <a:off x="572700" y="4855475"/>
            <a:ext cx="340500" cy="179400"/>
          </a:xfrm>
          <a:prstGeom prst="rect">
            <a:avLst/>
          </a:prstGeom>
        </p:spPr>
        <p:txBody>
          <a:bodyPr spcFirstLastPara="1" wrap="square" lIns="0" tIns="0" rIns="0" bIns="0" anchor="t" anchorCtr="0">
            <a:noAutofit/>
          </a:bodyPr>
          <a:lstStyle/>
          <a:p>
            <a:pPr marL="0" lvl="0" indent="0" algn="l" rtl="0">
              <a:spcBef>
                <a:spcPts val="0"/>
              </a:spcBef>
              <a:spcAft>
                <a:spcPts val="0"/>
              </a:spcAft>
              <a:buNone/>
            </a:pPr>
            <a:fld id="{00000000-1234-1234-1234-123412341234}" type="slidenum">
              <a:rPr lang="en"/>
              <a:t>59</a:t>
            </a:fld>
            <a:endParaRPr/>
          </a:p>
        </p:txBody>
      </p:sp>
      <p:sp>
        <p:nvSpPr>
          <p:cNvPr id="609" name="Google Shape;609;p71"/>
          <p:cNvSpPr txBox="1">
            <a:spLocks noGrp="1"/>
          </p:cNvSpPr>
          <p:nvPr>
            <p:ph type="title"/>
          </p:nvPr>
        </p:nvSpPr>
        <p:spPr>
          <a:xfrm>
            <a:off x="0" y="400050"/>
            <a:ext cx="9144000" cy="381900"/>
          </a:xfrm>
          <a:prstGeom prst="rect">
            <a:avLst/>
          </a:prstGeom>
        </p:spPr>
        <p:txBody>
          <a:bodyPr spcFirstLastPara="1" wrap="square" lIns="411475" tIns="0" rIns="411475" bIns="0" anchor="ctr" anchorCtr="0">
            <a:normAutofit/>
          </a:bodyPr>
          <a:lstStyle/>
          <a:p>
            <a:pPr marL="0" lvl="0" indent="0" algn="l" rtl="0">
              <a:spcBef>
                <a:spcPts val="0"/>
              </a:spcBef>
              <a:spcAft>
                <a:spcPts val="0"/>
              </a:spcAft>
              <a:buNone/>
            </a:pPr>
            <a:r>
              <a:rPr lang="en" sz="1750" b="1"/>
              <a:t>Topic Discussion: SEL Competency Survey</a:t>
            </a:r>
            <a:endParaRPr sz="1750" b="1"/>
          </a:p>
        </p:txBody>
      </p:sp>
      <p:pic>
        <p:nvPicPr>
          <p:cNvPr id="610" name="Google Shape;610;p71"/>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582375" y="2001824"/>
            <a:ext cx="3574725" cy="19688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pic>
        <p:nvPicPr>
          <p:cNvPr id="125" name="Google Shape;125;p18" descr="Parent and child working together with laptop and book"/>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400050"/>
            <a:ext cx="9144000" cy="4743449"/>
          </a:xfrm>
          <a:prstGeom prst="rect">
            <a:avLst/>
          </a:prstGeom>
          <a:noFill/>
          <a:ln>
            <a:noFill/>
          </a:ln>
        </p:spPr>
      </p:pic>
      <p:sp>
        <p:nvSpPr>
          <p:cNvPr id="126" name="Google Shape;126;p18"/>
          <p:cNvSpPr txBox="1">
            <a:spLocks noGrp="1"/>
          </p:cNvSpPr>
          <p:nvPr>
            <p:ph type="sldNum" idx="12"/>
          </p:nvPr>
        </p:nvSpPr>
        <p:spPr>
          <a:xfrm>
            <a:off x="402325" y="4855475"/>
            <a:ext cx="340500" cy="179400"/>
          </a:xfrm>
          <a:prstGeom prst="rect">
            <a:avLst/>
          </a:prstGeom>
        </p:spPr>
        <p:txBody>
          <a:bodyPr spcFirstLastPara="1" wrap="square" lIns="0" tIns="0" rIns="0" bIns="0" anchor="t" anchorCtr="0">
            <a:noAutofit/>
          </a:bodyPr>
          <a:lstStyle/>
          <a:p>
            <a:pPr marL="0" lvl="0" indent="0" algn="l" rtl="0">
              <a:spcBef>
                <a:spcPts val="0"/>
              </a:spcBef>
              <a:spcAft>
                <a:spcPts val="0"/>
              </a:spcAft>
              <a:buClr>
                <a:srgbClr val="000000"/>
              </a:buClr>
              <a:buSzPts val="800"/>
              <a:buFont typeface="Arial"/>
              <a:buNone/>
            </a:pPr>
            <a:fld id="{00000000-1234-1234-1234-123412341234}" type="slidenum">
              <a:rPr lang="en"/>
              <a:t>6</a:t>
            </a:fld>
            <a:endParaRPr/>
          </a:p>
        </p:txBody>
      </p:sp>
      <p:sp>
        <p:nvSpPr>
          <p:cNvPr id="127" name="Google Shape;127;p18"/>
          <p:cNvSpPr txBox="1">
            <a:spLocks noGrp="1"/>
          </p:cNvSpPr>
          <p:nvPr>
            <p:ph type="title"/>
          </p:nvPr>
        </p:nvSpPr>
        <p:spPr>
          <a:xfrm>
            <a:off x="346350" y="567000"/>
            <a:ext cx="3156300" cy="819600"/>
          </a:xfrm>
          <a:prstGeom prst="rect">
            <a:avLst/>
          </a:prstGeom>
          <a:solidFill>
            <a:srgbClr val="4EA848"/>
          </a:solidFill>
        </p:spPr>
        <p:txBody>
          <a:bodyPr spcFirstLastPara="1" wrap="square" lIns="201150" tIns="201150" rIns="201150" bIns="201150" anchor="ctr" anchorCtr="0">
            <a:normAutofit/>
          </a:bodyPr>
          <a:lstStyle/>
          <a:p>
            <a:pPr marL="0" lvl="0" indent="0" algn="l" rtl="0">
              <a:spcBef>
                <a:spcPts val="0"/>
              </a:spcBef>
              <a:spcAft>
                <a:spcPts val="0"/>
              </a:spcAft>
              <a:buNone/>
            </a:pPr>
            <a:r>
              <a:rPr lang="en" dirty="0"/>
              <a:t>Your Role...</a:t>
            </a:r>
            <a:endParaRPr dirty="0"/>
          </a:p>
        </p:txBody>
      </p:sp>
      <p:sp>
        <p:nvSpPr>
          <p:cNvPr id="128" name="Google Shape;128;p18"/>
          <p:cNvSpPr txBox="1">
            <a:spLocks noGrp="1"/>
          </p:cNvSpPr>
          <p:nvPr>
            <p:ph type="body" idx="1"/>
          </p:nvPr>
        </p:nvSpPr>
        <p:spPr>
          <a:xfrm>
            <a:off x="346350" y="1336500"/>
            <a:ext cx="3156300" cy="3072600"/>
          </a:xfrm>
          <a:prstGeom prst="rect">
            <a:avLst/>
          </a:prstGeom>
        </p:spPr>
        <p:txBody>
          <a:bodyPr spcFirstLastPara="1" wrap="square" lIns="201150" tIns="201150" rIns="201150" bIns="201150" anchor="t" anchorCtr="0">
            <a:noAutofit/>
          </a:bodyPr>
          <a:lstStyle/>
          <a:p>
            <a:pPr marL="91440" lvl="0" indent="-153670" algn="l" rtl="0">
              <a:spcBef>
                <a:spcPts val="600"/>
              </a:spcBef>
              <a:spcAft>
                <a:spcPts val="0"/>
              </a:spcAft>
              <a:buSzPts val="1700"/>
              <a:buChar char="▪"/>
            </a:pPr>
            <a:r>
              <a:rPr lang="en" sz="1700"/>
              <a:t>Schedule and publicize trainings</a:t>
            </a:r>
            <a:endParaRPr sz="1700"/>
          </a:p>
          <a:p>
            <a:pPr marL="274320" lvl="1" indent="-153670" algn="l" rtl="0">
              <a:spcBef>
                <a:spcPts val="0"/>
              </a:spcBef>
              <a:spcAft>
                <a:spcPts val="0"/>
              </a:spcAft>
              <a:buSzPts val="1700"/>
              <a:buChar char="▪"/>
            </a:pPr>
            <a:r>
              <a:rPr lang="en" sz="1700"/>
              <a:t>Must be open to all NYS teachers at no cost</a:t>
            </a:r>
            <a:endParaRPr sz="1700"/>
          </a:p>
          <a:p>
            <a:pPr marL="91440" lvl="0" indent="-153670" algn="l" rtl="0">
              <a:spcBef>
                <a:spcPts val="0"/>
              </a:spcBef>
              <a:spcAft>
                <a:spcPts val="0"/>
              </a:spcAft>
              <a:buSzPts val="1700"/>
              <a:buChar char="▪"/>
            </a:pPr>
            <a:r>
              <a:rPr lang="en" sz="1700"/>
              <a:t>Collect registration data</a:t>
            </a:r>
            <a:endParaRPr sz="1700"/>
          </a:p>
          <a:p>
            <a:pPr marL="274320" lvl="1" indent="-153670" algn="l" rtl="0">
              <a:spcBef>
                <a:spcPts val="0"/>
              </a:spcBef>
              <a:spcAft>
                <a:spcPts val="0"/>
              </a:spcAft>
              <a:buSzPts val="1700"/>
              <a:buChar char="▪"/>
            </a:pPr>
            <a:r>
              <a:rPr lang="en" sz="1700"/>
              <a:t>Teacher’s name, district, grade level/content area</a:t>
            </a:r>
            <a:endParaRPr sz="1700"/>
          </a:p>
          <a:p>
            <a:pPr marL="91440" lvl="0" indent="-153670" algn="l" rtl="0">
              <a:spcBef>
                <a:spcPts val="0"/>
              </a:spcBef>
              <a:spcAft>
                <a:spcPts val="0"/>
              </a:spcAft>
              <a:buSzPts val="1700"/>
              <a:buChar char="▪"/>
            </a:pPr>
            <a:r>
              <a:rPr lang="en" sz="1700"/>
              <a:t>Issue CTLE credits</a:t>
            </a:r>
            <a:endParaRPr sz="1700"/>
          </a:p>
          <a:p>
            <a:pPr marL="91440" lvl="0" indent="-153670" algn="l" rtl="0">
              <a:spcBef>
                <a:spcPts val="600"/>
              </a:spcBef>
              <a:spcAft>
                <a:spcPts val="0"/>
              </a:spcAft>
              <a:buSzPts val="1700"/>
              <a:buChar char="▪"/>
            </a:pPr>
            <a:r>
              <a:rPr lang="en" sz="1700"/>
              <a:t>Distribute reflection survey following each training</a:t>
            </a:r>
            <a:endParaRPr sz="1700"/>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614"/>
        <p:cNvGrpSpPr/>
        <p:nvPr/>
      </p:nvGrpSpPr>
      <p:grpSpPr>
        <a:xfrm>
          <a:off x="0" y="0"/>
          <a:ext cx="0" cy="0"/>
          <a:chOff x="0" y="0"/>
          <a:chExt cx="0" cy="0"/>
        </a:xfrm>
      </p:grpSpPr>
      <p:sp>
        <p:nvSpPr>
          <p:cNvPr id="615" name="Google Shape;615;p72"/>
          <p:cNvSpPr txBox="1">
            <a:spLocks noGrp="1"/>
          </p:cNvSpPr>
          <p:nvPr>
            <p:ph type="sldNum" idx="12"/>
          </p:nvPr>
        </p:nvSpPr>
        <p:spPr>
          <a:xfrm>
            <a:off x="572700" y="4855475"/>
            <a:ext cx="340500" cy="179400"/>
          </a:xfrm>
          <a:prstGeom prst="rect">
            <a:avLst/>
          </a:prstGeom>
        </p:spPr>
        <p:txBody>
          <a:bodyPr spcFirstLastPara="1" wrap="square" lIns="0" tIns="0" rIns="0" bIns="0" anchor="t" anchorCtr="0">
            <a:noAutofit/>
          </a:bodyPr>
          <a:lstStyle/>
          <a:p>
            <a:pPr marL="0" lvl="0" indent="0" algn="l" rtl="0">
              <a:spcBef>
                <a:spcPts val="0"/>
              </a:spcBef>
              <a:spcAft>
                <a:spcPts val="0"/>
              </a:spcAft>
              <a:buNone/>
            </a:pPr>
            <a:fld id="{00000000-1234-1234-1234-123412341234}" type="slidenum">
              <a:rPr lang="en"/>
              <a:t>60</a:t>
            </a:fld>
            <a:endParaRPr/>
          </a:p>
        </p:txBody>
      </p:sp>
      <p:sp>
        <p:nvSpPr>
          <p:cNvPr id="616" name="Google Shape;616;p72"/>
          <p:cNvSpPr txBox="1">
            <a:spLocks noGrp="1"/>
          </p:cNvSpPr>
          <p:nvPr>
            <p:ph type="title"/>
          </p:nvPr>
        </p:nvSpPr>
        <p:spPr>
          <a:xfrm>
            <a:off x="0" y="400050"/>
            <a:ext cx="9144000" cy="381900"/>
          </a:xfrm>
          <a:prstGeom prst="rect">
            <a:avLst/>
          </a:prstGeom>
        </p:spPr>
        <p:txBody>
          <a:bodyPr spcFirstLastPara="1" wrap="square" lIns="411475" tIns="0" rIns="411475" bIns="0" anchor="ctr" anchorCtr="0">
            <a:normAutofit/>
          </a:bodyPr>
          <a:lstStyle/>
          <a:p>
            <a:pPr marL="0" lvl="0" indent="0" algn="l" rtl="0">
              <a:spcBef>
                <a:spcPts val="0"/>
              </a:spcBef>
              <a:spcAft>
                <a:spcPts val="0"/>
              </a:spcAft>
              <a:buNone/>
            </a:pPr>
            <a:r>
              <a:rPr lang="en" sz="1750" b="1"/>
              <a:t>Identify the Problem</a:t>
            </a:r>
            <a:endParaRPr sz="1750" b="1"/>
          </a:p>
        </p:txBody>
      </p:sp>
      <p:pic>
        <p:nvPicPr>
          <p:cNvPr id="617" name="Google Shape;617;p72"/>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311950" y="929926"/>
            <a:ext cx="5671376" cy="4138373"/>
          </a:xfrm>
          <a:prstGeom prst="rect">
            <a:avLst/>
          </a:prstGeom>
          <a:noFill/>
          <a:ln>
            <a:noFill/>
          </a:ln>
        </p:spPr>
      </p:pic>
      <p:sp>
        <p:nvSpPr>
          <p:cNvPr id="618" name="Google Shape;618;p72"/>
          <p:cNvSpPr txBox="1"/>
          <p:nvPr/>
        </p:nvSpPr>
        <p:spPr>
          <a:xfrm>
            <a:off x="5983325" y="2239500"/>
            <a:ext cx="3000000" cy="8451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300">
                <a:solidFill>
                  <a:srgbClr val="3D85C6"/>
                </a:solidFill>
              </a:rPr>
              <a:t>https://docs.google.com/document/d/1TuqjJsdTRNvcbiFf7j9WdhmHzGcv4AdlTZaoTV5yq4Q/edit?usp=sharing</a:t>
            </a:r>
            <a:endParaRPr sz="1300">
              <a:solidFill>
                <a:srgbClr val="3D85C6"/>
              </a:solidFill>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622"/>
        <p:cNvGrpSpPr/>
        <p:nvPr/>
      </p:nvGrpSpPr>
      <p:grpSpPr>
        <a:xfrm>
          <a:off x="0" y="0"/>
          <a:ext cx="0" cy="0"/>
          <a:chOff x="0" y="0"/>
          <a:chExt cx="0" cy="0"/>
        </a:xfrm>
      </p:grpSpPr>
      <p:pic>
        <p:nvPicPr>
          <p:cNvPr id="623" name="Google Shape;623;p73"/>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760650"/>
            <a:ext cx="4539725" cy="4422100"/>
          </a:xfrm>
          <a:prstGeom prst="rect">
            <a:avLst/>
          </a:prstGeom>
          <a:noFill/>
          <a:ln>
            <a:noFill/>
          </a:ln>
        </p:spPr>
      </p:pic>
      <p:sp>
        <p:nvSpPr>
          <p:cNvPr id="624" name="Google Shape;624;p73"/>
          <p:cNvSpPr txBox="1">
            <a:spLocks noGrp="1"/>
          </p:cNvSpPr>
          <p:nvPr>
            <p:ph type="sldNum" idx="12"/>
          </p:nvPr>
        </p:nvSpPr>
        <p:spPr>
          <a:xfrm>
            <a:off x="402325" y="4855475"/>
            <a:ext cx="340500" cy="179400"/>
          </a:xfrm>
          <a:prstGeom prst="rect">
            <a:avLst/>
          </a:prstGeom>
        </p:spPr>
        <p:txBody>
          <a:bodyPr spcFirstLastPara="1" wrap="square" lIns="0" tIns="0" rIns="0" bIns="0" anchor="t" anchorCtr="0">
            <a:noAutofit/>
          </a:bodyPr>
          <a:lstStyle/>
          <a:p>
            <a:pPr marL="0" lvl="0" indent="0" algn="l" rtl="0">
              <a:spcBef>
                <a:spcPts val="0"/>
              </a:spcBef>
              <a:spcAft>
                <a:spcPts val="0"/>
              </a:spcAft>
              <a:buNone/>
            </a:pPr>
            <a:fld id="{00000000-1234-1234-1234-123412341234}" type="slidenum">
              <a:rPr lang="en"/>
              <a:t>61</a:t>
            </a:fld>
            <a:endParaRPr/>
          </a:p>
        </p:txBody>
      </p:sp>
      <p:sp>
        <p:nvSpPr>
          <p:cNvPr id="625" name="Google Shape;625;p73"/>
          <p:cNvSpPr txBox="1">
            <a:spLocks noGrp="1"/>
          </p:cNvSpPr>
          <p:nvPr>
            <p:ph type="title"/>
          </p:nvPr>
        </p:nvSpPr>
        <p:spPr>
          <a:xfrm>
            <a:off x="0" y="400050"/>
            <a:ext cx="9144000" cy="360600"/>
          </a:xfrm>
          <a:prstGeom prst="rect">
            <a:avLst/>
          </a:prstGeom>
        </p:spPr>
        <p:txBody>
          <a:bodyPr spcFirstLastPara="1" wrap="square" lIns="411475" tIns="0" rIns="411475" bIns="0" anchor="ctr" anchorCtr="0">
            <a:normAutofit/>
          </a:bodyPr>
          <a:lstStyle/>
          <a:p>
            <a:pPr marL="0" lvl="0" indent="0" algn="l" rtl="0">
              <a:spcBef>
                <a:spcPts val="0"/>
              </a:spcBef>
              <a:spcAft>
                <a:spcPts val="600"/>
              </a:spcAft>
              <a:buSzPts val="990"/>
              <a:buNone/>
            </a:pPr>
            <a:r>
              <a:rPr lang="en" sz="1600" b="1">
                <a:solidFill>
                  <a:srgbClr val="FFFFFF"/>
                </a:solidFill>
              </a:rPr>
              <a:t>Activities To Help with Processing and Looking at SEL at Key Points in the District</a:t>
            </a:r>
            <a:endParaRPr sz="1600">
              <a:solidFill>
                <a:srgbClr val="FFFFFF"/>
              </a:solidFill>
            </a:endParaRPr>
          </a:p>
        </p:txBody>
      </p:sp>
      <p:sp>
        <p:nvSpPr>
          <p:cNvPr id="626" name="Google Shape;626;p73"/>
          <p:cNvSpPr txBox="1">
            <a:spLocks noGrp="1"/>
          </p:cNvSpPr>
          <p:nvPr>
            <p:ph type="body" idx="2"/>
          </p:nvPr>
        </p:nvSpPr>
        <p:spPr>
          <a:xfrm>
            <a:off x="4743450" y="1502250"/>
            <a:ext cx="3993300" cy="3129000"/>
          </a:xfrm>
          <a:prstGeom prst="rect">
            <a:avLst/>
          </a:prstGeom>
        </p:spPr>
        <p:txBody>
          <a:bodyPr spcFirstLastPara="1" wrap="square" lIns="0" tIns="0" rIns="0" bIns="0" anchor="t" anchorCtr="0">
            <a:normAutofit lnSpcReduction="10000"/>
          </a:bodyPr>
          <a:lstStyle/>
          <a:p>
            <a:pPr marL="0" lvl="0" indent="0" algn="l" rtl="0">
              <a:lnSpc>
                <a:spcPct val="110000"/>
              </a:lnSpc>
              <a:spcBef>
                <a:spcPts val="0"/>
              </a:spcBef>
              <a:spcAft>
                <a:spcPts val="0"/>
              </a:spcAft>
              <a:buNone/>
            </a:pPr>
            <a:r>
              <a:rPr lang="en" sz="1300" u="sng">
                <a:solidFill>
                  <a:srgbClr val="3C78D8"/>
                </a:solidFill>
                <a:hlinkClick r:id="rId4">
                  <a:extLst>
                    <a:ext uri="{A12FA001-AC4F-418D-AE19-62706E023703}">
                      <ahyp:hlinkClr xmlns:ahyp="http://schemas.microsoft.com/office/drawing/2018/hyperlinkcolor" val="tx"/>
                    </a:ext>
                  </a:extLst>
                </a:hlinkClick>
              </a:rPr>
              <a:t>SEL Reflection Questions for School Leaders and Administration</a:t>
            </a:r>
            <a:endParaRPr sz="1300">
              <a:solidFill>
                <a:srgbClr val="3C78D8"/>
              </a:solidFill>
            </a:endParaRPr>
          </a:p>
          <a:p>
            <a:pPr marL="0" lvl="0" indent="0" algn="l" rtl="0">
              <a:lnSpc>
                <a:spcPct val="110000"/>
              </a:lnSpc>
              <a:spcBef>
                <a:spcPts val="600"/>
              </a:spcBef>
              <a:spcAft>
                <a:spcPts val="0"/>
              </a:spcAft>
              <a:buNone/>
            </a:pPr>
            <a:endParaRPr sz="1300"/>
          </a:p>
          <a:p>
            <a:pPr marL="0" lvl="0" indent="0" algn="l" rtl="0">
              <a:lnSpc>
                <a:spcPct val="110000"/>
              </a:lnSpc>
              <a:spcBef>
                <a:spcPts val="600"/>
              </a:spcBef>
              <a:spcAft>
                <a:spcPts val="0"/>
              </a:spcAft>
              <a:buNone/>
            </a:pPr>
            <a:r>
              <a:rPr lang="en" sz="1700"/>
              <a:t>In breakout rooms, review the reflection questions for </a:t>
            </a:r>
            <a:r>
              <a:rPr lang="en" sz="1700" b="1"/>
              <a:t>MEASURE/EVALUATE</a:t>
            </a:r>
            <a:r>
              <a:rPr lang="en" sz="1700"/>
              <a:t>.</a:t>
            </a:r>
            <a:endParaRPr sz="1700"/>
          </a:p>
          <a:p>
            <a:pPr marL="182880" lvl="0" indent="-134620" algn="l" rtl="0">
              <a:lnSpc>
                <a:spcPct val="110000"/>
              </a:lnSpc>
              <a:spcBef>
                <a:spcPts val="600"/>
              </a:spcBef>
              <a:spcAft>
                <a:spcPts val="0"/>
              </a:spcAft>
              <a:buSzPts val="1400"/>
              <a:buFont typeface="Arial"/>
              <a:buChar char="▪"/>
            </a:pPr>
            <a:r>
              <a:rPr lang="en" sz="1700"/>
              <a:t>Think about a district you are working with or supporting. </a:t>
            </a:r>
            <a:endParaRPr sz="1700"/>
          </a:p>
          <a:p>
            <a:pPr marL="182880" lvl="0" indent="-134620" algn="l" rtl="0">
              <a:lnSpc>
                <a:spcPct val="110000"/>
              </a:lnSpc>
              <a:spcBef>
                <a:spcPts val="0"/>
              </a:spcBef>
              <a:spcAft>
                <a:spcPts val="0"/>
              </a:spcAft>
              <a:buSzPts val="1400"/>
              <a:buFont typeface="Arial"/>
              <a:buChar char="▪"/>
            </a:pPr>
            <a:r>
              <a:rPr lang="en" sz="1700"/>
              <a:t>What might their responses be to these questions be?</a:t>
            </a:r>
            <a:endParaRPr sz="1700"/>
          </a:p>
          <a:p>
            <a:pPr marL="182880" lvl="0" indent="-134620" algn="l" rtl="0">
              <a:lnSpc>
                <a:spcPct val="110000"/>
              </a:lnSpc>
              <a:spcBef>
                <a:spcPts val="0"/>
              </a:spcBef>
              <a:spcAft>
                <a:spcPts val="0"/>
              </a:spcAft>
              <a:buSzPts val="1400"/>
              <a:buFont typeface="Arial"/>
              <a:buChar char="▪"/>
            </a:pPr>
            <a:r>
              <a:rPr lang="en" sz="1700"/>
              <a:t>What additional questions might they need to consider or reflect on?</a:t>
            </a:r>
            <a:endParaRPr sz="1400" b="1"/>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630"/>
        <p:cNvGrpSpPr/>
        <p:nvPr/>
      </p:nvGrpSpPr>
      <p:grpSpPr>
        <a:xfrm>
          <a:off x="0" y="0"/>
          <a:ext cx="0" cy="0"/>
          <a:chOff x="0" y="0"/>
          <a:chExt cx="0" cy="0"/>
        </a:xfrm>
      </p:grpSpPr>
      <p:sp>
        <p:nvSpPr>
          <p:cNvPr id="631" name="Google Shape;631;p74"/>
          <p:cNvSpPr txBox="1">
            <a:spLocks noGrp="1"/>
          </p:cNvSpPr>
          <p:nvPr>
            <p:ph type="sldNum" idx="12"/>
          </p:nvPr>
        </p:nvSpPr>
        <p:spPr>
          <a:xfrm>
            <a:off x="402325" y="4855475"/>
            <a:ext cx="340500" cy="179400"/>
          </a:xfrm>
          <a:prstGeom prst="rect">
            <a:avLst/>
          </a:prstGeom>
        </p:spPr>
        <p:txBody>
          <a:bodyPr spcFirstLastPara="1" wrap="square" lIns="0" tIns="0" rIns="0" bIns="0" anchor="t" anchorCtr="0">
            <a:noAutofit/>
          </a:bodyPr>
          <a:lstStyle/>
          <a:p>
            <a:pPr marL="0" lvl="0" indent="0" algn="l" rtl="0">
              <a:spcBef>
                <a:spcPts val="0"/>
              </a:spcBef>
              <a:spcAft>
                <a:spcPts val="0"/>
              </a:spcAft>
              <a:buNone/>
            </a:pPr>
            <a:fld id="{00000000-1234-1234-1234-123412341234}" type="slidenum">
              <a:rPr lang="en"/>
              <a:t>62</a:t>
            </a:fld>
            <a:endParaRPr/>
          </a:p>
        </p:txBody>
      </p:sp>
      <p:sp>
        <p:nvSpPr>
          <p:cNvPr id="632" name="Google Shape;632;p74"/>
          <p:cNvSpPr txBox="1">
            <a:spLocks noGrp="1"/>
          </p:cNvSpPr>
          <p:nvPr>
            <p:ph type="title"/>
          </p:nvPr>
        </p:nvSpPr>
        <p:spPr>
          <a:xfrm>
            <a:off x="0" y="400050"/>
            <a:ext cx="9144000" cy="360600"/>
          </a:xfrm>
          <a:prstGeom prst="rect">
            <a:avLst/>
          </a:prstGeom>
        </p:spPr>
        <p:txBody>
          <a:bodyPr spcFirstLastPara="1" wrap="square" lIns="411475" tIns="0" rIns="411475" bIns="0" anchor="ctr" anchorCtr="0">
            <a:normAutofit/>
          </a:bodyPr>
          <a:lstStyle/>
          <a:p>
            <a:pPr marL="0" lvl="0" indent="0" algn="l" rtl="0">
              <a:spcBef>
                <a:spcPts val="0"/>
              </a:spcBef>
              <a:spcAft>
                <a:spcPts val="600"/>
              </a:spcAft>
              <a:buSzPts val="990"/>
              <a:buNone/>
            </a:pPr>
            <a:r>
              <a:rPr lang="en" sz="1600" b="1">
                <a:solidFill>
                  <a:srgbClr val="FFFFFF"/>
                </a:solidFill>
              </a:rPr>
              <a:t>Extension Activity</a:t>
            </a:r>
            <a:endParaRPr sz="1600">
              <a:solidFill>
                <a:srgbClr val="FFFFFF"/>
              </a:solidFill>
            </a:endParaRPr>
          </a:p>
        </p:txBody>
      </p:sp>
      <p:sp>
        <p:nvSpPr>
          <p:cNvPr id="633" name="Google Shape;633;p74"/>
          <p:cNvSpPr txBox="1">
            <a:spLocks noGrp="1"/>
          </p:cNvSpPr>
          <p:nvPr>
            <p:ph type="body" idx="2"/>
          </p:nvPr>
        </p:nvSpPr>
        <p:spPr>
          <a:xfrm>
            <a:off x="235825" y="919125"/>
            <a:ext cx="5501700" cy="3367200"/>
          </a:xfrm>
          <a:prstGeom prst="rect">
            <a:avLst/>
          </a:prstGeom>
        </p:spPr>
        <p:txBody>
          <a:bodyPr spcFirstLastPara="1" wrap="square" lIns="0" tIns="0" rIns="0" bIns="0" anchor="t" anchorCtr="0">
            <a:noAutofit/>
          </a:bodyPr>
          <a:lstStyle/>
          <a:p>
            <a:pPr marL="0" lvl="0" indent="0" algn="l" rtl="0">
              <a:lnSpc>
                <a:spcPct val="90000"/>
              </a:lnSpc>
              <a:spcBef>
                <a:spcPts val="0"/>
              </a:spcBef>
              <a:spcAft>
                <a:spcPts val="0"/>
              </a:spcAft>
              <a:buClr>
                <a:schemeClr val="dk1"/>
              </a:buClr>
              <a:buSzPts val="1100"/>
              <a:buFont typeface="Arial"/>
              <a:buNone/>
            </a:pPr>
            <a:r>
              <a:rPr lang="en" sz="1400" b="1"/>
              <a:t>Have participants take CASEL Adult SEL Self-Assessment </a:t>
            </a:r>
            <a:r>
              <a:rPr lang="en" sz="1400" u="sng">
                <a:solidFill>
                  <a:schemeClr val="hlink"/>
                </a:solidFill>
                <a:hlinkClick r:id="rId3"/>
              </a:rPr>
              <a:t>https://schoolguide.casel.org/resource/adult-sel-self-assessment-ost/</a:t>
            </a:r>
            <a:r>
              <a:rPr lang="en" sz="1400"/>
              <a:t> </a:t>
            </a:r>
            <a:endParaRPr sz="1400"/>
          </a:p>
          <a:p>
            <a:pPr marL="0" lvl="0" indent="0" algn="l" rtl="0">
              <a:lnSpc>
                <a:spcPct val="90000"/>
              </a:lnSpc>
              <a:spcBef>
                <a:spcPts val="600"/>
              </a:spcBef>
              <a:spcAft>
                <a:spcPts val="0"/>
              </a:spcAft>
              <a:buClr>
                <a:schemeClr val="dk1"/>
              </a:buClr>
              <a:buSzPts val="1100"/>
              <a:buFont typeface="Arial"/>
              <a:buNone/>
            </a:pPr>
            <a:endParaRPr sz="1400"/>
          </a:p>
          <a:p>
            <a:pPr marL="0" lvl="0" indent="0" algn="l" rtl="0">
              <a:lnSpc>
                <a:spcPct val="90000"/>
              </a:lnSpc>
              <a:spcBef>
                <a:spcPts val="600"/>
              </a:spcBef>
              <a:spcAft>
                <a:spcPts val="0"/>
              </a:spcAft>
              <a:buClr>
                <a:schemeClr val="dk1"/>
              </a:buClr>
              <a:buSzPts val="1100"/>
              <a:buFont typeface="Arial"/>
              <a:buNone/>
            </a:pPr>
            <a:r>
              <a:rPr lang="en" sz="1400"/>
              <a:t>Then, depending on the size of the training and your knowledge of the group, consider either the use of  Break out rooms or open discussion for participants to share their learning through the assessment.  What did they have confirmed or possibly challenged them?</a:t>
            </a:r>
            <a:endParaRPr sz="1400"/>
          </a:p>
          <a:p>
            <a:pPr marL="0" lvl="0" indent="0" algn="l" rtl="0">
              <a:lnSpc>
                <a:spcPct val="90000"/>
              </a:lnSpc>
              <a:spcBef>
                <a:spcPts val="600"/>
              </a:spcBef>
              <a:spcAft>
                <a:spcPts val="0"/>
              </a:spcAft>
              <a:buClr>
                <a:schemeClr val="dk1"/>
              </a:buClr>
              <a:buSzPts val="1100"/>
              <a:buFont typeface="Arial"/>
              <a:buNone/>
            </a:pPr>
            <a:endParaRPr sz="1400"/>
          </a:p>
          <a:p>
            <a:pPr marL="0" lvl="0" indent="0" algn="l" rtl="0">
              <a:lnSpc>
                <a:spcPct val="90000"/>
              </a:lnSpc>
              <a:spcBef>
                <a:spcPts val="600"/>
              </a:spcBef>
              <a:spcAft>
                <a:spcPts val="0"/>
              </a:spcAft>
              <a:buClr>
                <a:schemeClr val="dk1"/>
              </a:buClr>
              <a:buSzPts val="1100"/>
              <a:buFont typeface="Arial"/>
              <a:buNone/>
            </a:pPr>
            <a:r>
              <a:rPr lang="en" sz="1400"/>
              <a:t>Maybe even talk about how they might combat those challenges and how does that connect to how they deal with students, colleagues, etc</a:t>
            </a:r>
            <a:endParaRPr sz="1400"/>
          </a:p>
          <a:p>
            <a:pPr marL="0" lvl="0" indent="0" algn="l" rtl="0">
              <a:lnSpc>
                <a:spcPct val="110000"/>
              </a:lnSpc>
              <a:spcBef>
                <a:spcPts val="600"/>
              </a:spcBef>
              <a:spcAft>
                <a:spcPts val="600"/>
              </a:spcAft>
              <a:buNone/>
            </a:pPr>
            <a:endParaRPr sz="1400"/>
          </a:p>
        </p:txBody>
      </p:sp>
      <p:pic>
        <p:nvPicPr>
          <p:cNvPr id="634" name="Google Shape;634;p74"/>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5931825" y="760650"/>
            <a:ext cx="3212174" cy="4408526"/>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638"/>
        <p:cNvGrpSpPr/>
        <p:nvPr/>
      </p:nvGrpSpPr>
      <p:grpSpPr>
        <a:xfrm>
          <a:off x="0" y="0"/>
          <a:ext cx="0" cy="0"/>
          <a:chOff x="0" y="0"/>
          <a:chExt cx="0" cy="0"/>
        </a:xfrm>
      </p:grpSpPr>
      <p:sp>
        <p:nvSpPr>
          <p:cNvPr id="639" name="Google Shape;639;p75"/>
          <p:cNvSpPr txBox="1">
            <a:spLocks noGrp="1"/>
          </p:cNvSpPr>
          <p:nvPr>
            <p:ph type="sldNum" idx="12"/>
          </p:nvPr>
        </p:nvSpPr>
        <p:spPr>
          <a:xfrm>
            <a:off x="402325" y="4855475"/>
            <a:ext cx="340500" cy="179400"/>
          </a:xfrm>
          <a:prstGeom prst="rect">
            <a:avLst/>
          </a:prstGeom>
        </p:spPr>
        <p:txBody>
          <a:bodyPr spcFirstLastPara="1" wrap="square" lIns="0" tIns="0" rIns="0" bIns="0" anchor="t" anchorCtr="0">
            <a:noAutofit/>
          </a:bodyPr>
          <a:lstStyle/>
          <a:p>
            <a:pPr marL="0" lvl="0" indent="0" algn="l" rtl="0">
              <a:spcBef>
                <a:spcPts val="0"/>
              </a:spcBef>
              <a:spcAft>
                <a:spcPts val="0"/>
              </a:spcAft>
              <a:buNone/>
            </a:pPr>
            <a:fld id="{00000000-1234-1234-1234-123412341234}" type="slidenum">
              <a:rPr lang="en"/>
              <a:t>63</a:t>
            </a:fld>
            <a:endParaRPr/>
          </a:p>
        </p:txBody>
      </p:sp>
      <p:sp>
        <p:nvSpPr>
          <p:cNvPr id="640" name="Google Shape;640;p75"/>
          <p:cNvSpPr txBox="1">
            <a:spLocks noGrp="1"/>
          </p:cNvSpPr>
          <p:nvPr>
            <p:ph type="title"/>
          </p:nvPr>
        </p:nvSpPr>
        <p:spPr>
          <a:xfrm>
            <a:off x="0" y="400050"/>
            <a:ext cx="9144000" cy="360600"/>
          </a:xfrm>
          <a:prstGeom prst="rect">
            <a:avLst/>
          </a:prstGeom>
        </p:spPr>
        <p:txBody>
          <a:bodyPr spcFirstLastPara="1" wrap="square" lIns="411475" tIns="0" rIns="411475" bIns="0" anchor="ctr" anchorCtr="0">
            <a:normAutofit/>
          </a:bodyPr>
          <a:lstStyle/>
          <a:p>
            <a:pPr marL="0" lvl="0" indent="0" algn="l" rtl="0">
              <a:spcBef>
                <a:spcPts val="0"/>
              </a:spcBef>
              <a:spcAft>
                <a:spcPts val="600"/>
              </a:spcAft>
              <a:buSzPts val="990"/>
              <a:buNone/>
            </a:pPr>
            <a:r>
              <a:rPr lang="en" sz="1600" b="1">
                <a:solidFill>
                  <a:srgbClr val="FFFFFF"/>
                </a:solidFill>
              </a:rPr>
              <a:t>Resolute Exploration</a:t>
            </a:r>
            <a:endParaRPr sz="1600">
              <a:solidFill>
                <a:srgbClr val="FFFFFF"/>
              </a:solidFill>
            </a:endParaRPr>
          </a:p>
        </p:txBody>
      </p:sp>
      <p:pic>
        <p:nvPicPr>
          <p:cNvPr id="641" name="Google Shape;641;p75"/>
          <p:cNvPicPr preferRelativeResize="0"/>
          <p:nvPr/>
        </p:nvPicPr>
        <p:blipFill>
          <a:blip r:embed="rId3">
            <a:alphaModFix/>
          </a:blip>
          <a:stretch>
            <a:fillRect/>
          </a:stretch>
        </p:blipFill>
        <p:spPr>
          <a:xfrm>
            <a:off x="359977" y="916076"/>
            <a:ext cx="2918548" cy="3863200"/>
          </a:xfrm>
          <a:prstGeom prst="rect">
            <a:avLst/>
          </a:prstGeom>
          <a:noFill/>
          <a:ln>
            <a:noFill/>
          </a:ln>
        </p:spPr>
      </p:pic>
      <p:pic>
        <p:nvPicPr>
          <p:cNvPr id="642" name="Google Shape;642;p75"/>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3445315" y="911475"/>
            <a:ext cx="2670885" cy="3863200"/>
          </a:xfrm>
          <a:prstGeom prst="rect">
            <a:avLst/>
          </a:prstGeom>
          <a:noFill/>
          <a:ln>
            <a:noFill/>
          </a:ln>
        </p:spPr>
      </p:pic>
      <p:pic>
        <p:nvPicPr>
          <p:cNvPr id="643" name="Google Shape;643;p75"/>
          <p:cNvPicPr preferRelativeResize="0"/>
          <p:nvPr/>
        </p:nvPicPr>
        <p:blipFill>
          <a:blip r:embed="rId5">
            <a:alphaModFix/>
          </a:blip>
          <a:stretch>
            <a:fillRect/>
          </a:stretch>
        </p:blipFill>
        <p:spPr>
          <a:xfrm>
            <a:off x="6283000" y="916075"/>
            <a:ext cx="2544050" cy="3863200"/>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647"/>
        <p:cNvGrpSpPr/>
        <p:nvPr/>
      </p:nvGrpSpPr>
      <p:grpSpPr>
        <a:xfrm>
          <a:off x="0" y="0"/>
          <a:ext cx="0" cy="0"/>
          <a:chOff x="0" y="0"/>
          <a:chExt cx="0" cy="0"/>
        </a:xfrm>
      </p:grpSpPr>
      <p:pic>
        <p:nvPicPr>
          <p:cNvPr id="648" name="Google Shape;648;p76"/>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307400"/>
            <a:ext cx="9144000" cy="4836100"/>
          </a:xfrm>
          <a:prstGeom prst="rect">
            <a:avLst/>
          </a:prstGeom>
          <a:noFill/>
          <a:ln>
            <a:noFill/>
          </a:ln>
        </p:spPr>
      </p:pic>
      <p:sp>
        <p:nvSpPr>
          <p:cNvPr id="649" name="Google Shape;649;p76"/>
          <p:cNvSpPr txBox="1">
            <a:spLocks noGrp="1"/>
          </p:cNvSpPr>
          <p:nvPr>
            <p:ph type="sldNum" idx="12"/>
          </p:nvPr>
        </p:nvSpPr>
        <p:spPr>
          <a:xfrm>
            <a:off x="402325" y="4855475"/>
            <a:ext cx="340500" cy="179400"/>
          </a:xfrm>
          <a:prstGeom prst="rect">
            <a:avLst/>
          </a:prstGeom>
        </p:spPr>
        <p:txBody>
          <a:bodyPr spcFirstLastPara="1" wrap="square" lIns="0" tIns="0" rIns="0" bIns="0" anchor="t" anchorCtr="0">
            <a:noAutofit/>
          </a:bodyPr>
          <a:lstStyle/>
          <a:p>
            <a:pPr marL="0" lvl="0" indent="0" algn="l" rtl="0">
              <a:spcBef>
                <a:spcPts val="0"/>
              </a:spcBef>
              <a:spcAft>
                <a:spcPts val="0"/>
              </a:spcAft>
              <a:buClr>
                <a:srgbClr val="000000"/>
              </a:buClr>
              <a:buSzPts val="800"/>
              <a:buFont typeface="Arial"/>
              <a:buNone/>
            </a:pPr>
            <a:fld id="{00000000-1234-1234-1234-123412341234}" type="slidenum">
              <a:rPr lang="en">
                <a:solidFill>
                  <a:schemeClr val="dk1"/>
                </a:solidFill>
              </a:rPr>
              <a:t>64</a:t>
            </a:fld>
            <a:endParaRPr>
              <a:solidFill>
                <a:schemeClr val="dk1"/>
              </a:solidFill>
            </a:endParaRPr>
          </a:p>
        </p:txBody>
      </p:sp>
      <p:sp>
        <p:nvSpPr>
          <p:cNvPr id="650" name="Google Shape;650;p76"/>
          <p:cNvSpPr txBox="1">
            <a:spLocks noGrp="1"/>
          </p:cNvSpPr>
          <p:nvPr>
            <p:ph type="body" idx="1"/>
          </p:nvPr>
        </p:nvSpPr>
        <p:spPr>
          <a:xfrm>
            <a:off x="5779700" y="847325"/>
            <a:ext cx="3263400" cy="3179700"/>
          </a:xfrm>
          <a:prstGeom prst="rect">
            <a:avLst/>
          </a:prstGeom>
        </p:spPr>
        <p:txBody>
          <a:bodyPr spcFirstLastPara="1" wrap="square" lIns="201150" tIns="201150" rIns="201150" bIns="201150" anchor="t" anchorCtr="0">
            <a:normAutofit fontScale="85000" lnSpcReduction="10000"/>
          </a:bodyPr>
          <a:lstStyle/>
          <a:p>
            <a:pPr marL="457200" lvl="0" indent="0" algn="l" rtl="0">
              <a:lnSpc>
                <a:spcPct val="115000"/>
              </a:lnSpc>
              <a:spcBef>
                <a:spcPts val="600"/>
              </a:spcBef>
              <a:spcAft>
                <a:spcPts val="0"/>
              </a:spcAft>
              <a:buNone/>
            </a:pPr>
            <a:r>
              <a:rPr lang="en" sz="2600">
                <a:solidFill>
                  <a:srgbClr val="FFFFFF"/>
                </a:solidFill>
                <a:latin typeface="Calibri"/>
                <a:ea typeface="Calibri"/>
                <a:cs typeface="Calibri"/>
                <a:sym typeface="Calibri"/>
              </a:rPr>
              <a:t>Data for continuous improvements are essential.</a:t>
            </a:r>
            <a:endParaRPr sz="2300"/>
          </a:p>
          <a:p>
            <a:pPr marL="0" lvl="0" indent="0" algn="l" rtl="0">
              <a:spcBef>
                <a:spcPts val="600"/>
              </a:spcBef>
              <a:spcAft>
                <a:spcPts val="0"/>
              </a:spcAft>
              <a:buNone/>
            </a:pPr>
            <a:endParaRPr sz="2300"/>
          </a:p>
          <a:p>
            <a:pPr marL="0" lvl="0" indent="0" algn="l" rtl="0">
              <a:lnSpc>
                <a:spcPct val="115000"/>
              </a:lnSpc>
              <a:spcBef>
                <a:spcPts val="0"/>
              </a:spcBef>
              <a:spcAft>
                <a:spcPts val="0"/>
              </a:spcAft>
              <a:buNone/>
            </a:pPr>
            <a:r>
              <a:rPr lang="en" sz="1800">
                <a:solidFill>
                  <a:srgbClr val="FFFFFF"/>
                </a:solidFill>
                <a:uFill>
                  <a:noFill/>
                </a:uFill>
                <a:latin typeface="Calibri"/>
                <a:ea typeface="Calibri"/>
                <a:cs typeface="Calibri"/>
                <a:sym typeface="Calibri"/>
                <a:hlinkClick r:id="rId4">
                  <a:extLst>
                    <a:ext uri="{A12FA001-AC4F-418D-AE19-62706E023703}">
                      <ahyp:hlinkClr xmlns:ahyp="http://schemas.microsoft.com/office/drawing/2018/hyperlinkcolor" val="tx"/>
                    </a:ext>
                  </a:extLst>
                </a:hlinkClick>
              </a:rPr>
              <a:t>NYSED Social Emotional Learning: A Guide to Systemic Whole School Implementation – pages 43-47</a:t>
            </a:r>
            <a:r>
              <a:rPr lang="en" sz="1800">
                <a:solidFill>
                  <a:srgbClr val="FFFFFF"/>
                </a:solidFill>
              </a:rPr>
              <a:t>  </a:t>
            </a:r>
            <a:endParaRPr sz="1800">
              <a:solidFill>
                <a:srgbClr val="FFFFFF"/>
              </a:solidFill>
            </a:endParaRPr>
          </a:p>
        </p:txBody>
      </p:sp>
      <p:sp>
        <p:nvSpPr>
          <p:cNvPr id="651" name="Google Shape;651;p76"/>
          <p:cNvSpPr txBox="1"/>
          <p:nvPr/>
        </p:nvSpPr>
        <p:spPr>
          <a:xfrm>
            <a:off x="6043050" y="969525"/>
            <a:ext cx="418800" cy="507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100" b="1">
                <a:solidFill>
                  <a:srgbClr val="FFFFFF"/>
                </a:solidFill>
              </a:rPr>
              <a:t>6.</a:t>
            </a:r>
            <a:endParaRPr sz="2100" b="1">
              <a:solidFill>
                <a:srgbClr val="FFFFFF"/>
              </a:solidFill>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655"/>
        <p:cNvGrpSpPr/>
        <p:nvPr/>
      </p:nvGrpSpPr>
      <p:grpSpPr>
        <a:xfrm>
          <a:off x="0" y="0"/>
          <a:ext cx="0" cy="0"/>
          <a:chOff x="0" y="0"/>
          <a:chExt cx="0" cy="0"/>
        </a:xfrm>
      </p:grpSpPr>
      <p:sp>
        <p:nvSpPr>
          <p:cNvPr id="656" name="Google Shape;656;p77"/>
          <p:cNvSpPr txBox="1">
            <a:spLocks noGrp="1"/>
          </p:cNvSpPr>
          <p:nvPr>
            <p:ph type="sldNum" idx="12"/>
          </p:nvPr>
        </p:nvSpPr>
        <p:spPr>
          <a:xfrm>
            <a:off x="402325" y="4855475"/>
            <a:ext cx="340500" cy="179400"/>
          </a:xfrm>
          <a:prstGeom prst="rect">
            <a:avLst/>
          </a:prstGeom>
        </p:spPr>
        <p:txBody>
          <a:bodyPr spcFirstLastPara="1" wrap="square" lIns="0" tIns="0" rIns="0" bIns="0" anchor="t" anchorCtr="0">
            <a:noAutofit/>
          </a:bodyPr>
          <a:lstStyle/>
          <a:p>
            <a:pPr marL="0" lvl="0" indent="0" algn="l" rtl="0">
              <a:spcBef>
                <a:spcPts val="0"/>
              </a:spcBef>
              <a:spcAft>
                <a:spcPts val="0"/>
              </a:spcAft>
              <a:buClr>
                <a:srgbClr val="000000"/>
              </a:buClr>
              <a:buSzPts val="800"/>
              <a:buFont typeface="Arial"/>
              <a:buNone/>
            </a:pPr>
            <a:fld id="{00000000-1234-1234-1234-123412341234}" type="slidenum">
              <a:rPr lang="en">
                <a:solidFill>
                  <a:schemeClr val="dk1"/>
                </a:solidFill>
              </a:rPr>
              <a:t>65</a:t>
            </a:fld>
            <a:endParaRPr>
              <a:solidFill>
                <a:schemeClr val="dk1"/>
              </a:solidFill>
            </a:endParaRPr>
          </a:p>
        </p:txBody>
      </p:sp>
      <p:sp>
        <p:nvSpPr>
          <p:cNvPr id="657" name="Google Shape;657;p77"/>
          <p:cNvSpPr txBox="1">
            <a:spLocks noGrp="1"/>
          </p:cNvSpPr>
          <p:nvPr>
            <p:ph type="body" idx="1"/>
          </p:nvPr>
        </p:nvSpPr>
        <p:spPr>
          <a:xfrm>
            <a:off x="5086725" y="400050"/>
            <a:ext cx="4057200" cy="4743300"/>
          </a:xfrm>
          <a:prstGeom prst="rect">
            <a:avLst/>
          </a:prstGeom>
        </p:spPr>
        <p:txBody>
          <a:bodyPr spcFirstLastPara="1" wrap="square" lIns="201150" tIns="201150" rIns="201150" bIns="201150" anchor="t" anchorCtr="0">
            <a:noAutofit/>
          </a:bodyPr>
          <a:lstStyle/>
          <a:p>
            <a:pPr marL="0" lvl="0" indent="0" algn="l" rtl="0">
              <a:lnSpc>
                <a:spcPct val="90000"/>
              </a:lnSpc>
              <a:spcBef>
                <a:spcPts val="0"/>
              </a:spcBef>
              <a:spcAft>
                <a:spcPts val="600"/>
              </a:spcAft>
              <a:buNone/>
            </a:pPr>
            <a:r>
              <a:rPr lang="en" sz="1700">
                <a:solidFill>
                  <a:srgbClr val="FFFFFF"/>
                </a:solidFill>
                <a:latin typeface="Calibri"/>
                <a:ea typeface="Calibri"/>
                <a:cs typeface="Calibri"/>
                <a:sym typeface="Calibri"/>
              </a:rPr>
              <a:t>Rather than just relying on quantitative metrics that repeatedly tell the same deficit stories about a particular system or the way the system is functioning, let’s start to listen to the voices and lived experiences of those we aspire to serve.  Let’s demonstrate humility, deep thinking, and a commitment to the kind of rigorous reflection that breaks the cycle of inequity and challenges the traditional school system structure that has not supported the social emotional wellbeing of our learning community but has helped it grow to levels that allow us no other choice but to change.</a:t>
            </a:r>
            <a:r>
              <a:rPr lang="en" sz="1700">
                <a:solidFill>
                  <a:srgbClr val="FFFFFF"/>
                </a:solidFill>
                <a:highlight>
                  <a:srgbClr val="C0C0C0"/>
                </a:highlight>
                <a:latin typeface="Calibri"/>
                <a:ea typeface="Calibri"/>
                <a:cs typeface="Calibri"/>
                <a:sym typeface="Calibri"/>
              </a:rPr>
              <a:t> </a:t>
            </a:r>
            <a:endParaRPr sz="1700"/>
          </a:p>
        </p:txBody>
      </p:sp>
      <p:pic>
        <p:nvPicPr>
          <p:cNvPr id="658" name="Google Shape;658;p77"/>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400050"/>
            <a:ext cx="5086800" cy="3542850"/>
          </a:xfrm>
          <a:prstGeom prst="rect">
            <a:avLst/>
          </a:prstGeom>
          <a:noFill/>
          <a:ln>
            <a:noFill/>
          </a:ln>
        </p:spPr>
      </p:pic>
      <p:sp>
        <p:nvSpPr>
          <p:cNvPr id="659" name="Google Shape;659;p77"/>
          <p:cNvSpPr txBox="1"/>
          <p:nvPr/>
        </p:nvSpPr>
        <p:spPr>
          <a:xfrm>
            <a:off x="-50" y="3942900"/>
            <a:ext cx="5086800" cy="1200600"/>
          </a:xfrm>
          <a:prstGeom prst="rect">
            <a:avLst/>
          </a:prstGeom>
          <a:solidFill>
            <a:schemeClr val="lt2"/>
          </a:solid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2000">
                <a:solidFill>
                  <a:srgbClr val="FFFFFF"/>
                </a:solidFill>
                <a:latin typeface="Calibri"/>
                <a:ea typeface="Calibri"/>
                <a:cs typeface="Calibri"/>
                <a:sym typeface="Calibri"/>
              </a:rPr>
              <a:t>Think about how you typically use/look at data.  Reflect on this quote – where are you on the continuum of belief/action with this quote? </a:t>
            </a:r>
            <a:endParaRPr sz="2000">
              <a:solidFill>
                <a:srgbClr val="FFFFFF"/>
              </a:solidFill>
              <a:latin typeface="Calibri"/>
              <a:ea typeface="Calibri"/>
              <a:cs typeface="Calibri"/>
              <a:sym typeface="Calibri"/>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663"/>
        <p:cNvGrpSpPr/>
        <p:nvPr/>
      </p:nvGrpSpPr>
      <p:grpSpPr>
        <a:xfrm>
          <a:off x="0" y="0"/>
          <a:ext cx="0" cy="0"/>
          <a:chOff x="0" y="0"/>
          <a:chExt cx="0" cy="0"/>
        </a:xfrm>
      </p:grpSpPr>
      <p:sp>
        <p:nvSpPr>
          <p:cNvPr id="664" name="Google Shape;664;p78"/>
          <p:cNvSpPr txBox="1">
            <a:spLocks noGrp="1"/>
          </p:cNvSpPr>
          <p:nvPr>
            <p:ph type="sldNum" idx="12"/>
          </p:nvPr>
        </p:nvSpPr>
        <p:spPr>
          <a:xfrm>
            <a:off x="402325" y="4855475"/>
            <a:ext cx="340500" cy="179400"/>
          </a:xfrm>
          <a:prstGeom prst="rect">
            <a:avLst/>
          </a:prstGeom>
        </p:spPr>
        <p:txBody>
          <a:bodyPr spcFirstLastPara="1" wrap="square" lIns="0" tIns="0" rIns="0" bIns="0" anchor="t" anchorCtr="0">
            <a:noAutofit/>
          </a:bodyPr>
          <a:lstStyle/>
          <a:p>
            <a:pPr marL="0" lvl="0" indent="0" algn="l" rtl="0">
              <a:spcBef>
                <a:spcPts val="0"/>
              </a:spcBef>
              <a:spcAft>
                <a:spcPts val="0"/>
              </a:spcAft>
              <a:buNone/>
            </a:pPr>
            <a:fld id="{00000000-1234-1234-1234-123412341234}" type="slidenum">
              <a:rPr lang="en"/>
              <a:t>66</a:t>
            </a:fld>
            <a:endParaRPr/>
          </a:p>
        </p:txBody>
      </p:sp>
      <p:sp>
        <p:nvSpPr>
          <p:cNvPr id="665" name="Google Shape;665;p78"/>
          <p:cNvSpPr txBox="1">
            <a:spLocks noGrp="1"/>
          </p:cNvSpPr>
          <p:nvPr>
            <p:ph type="title"/>
          </p:nvPr>
        </p:nvSpPr>
        <p:spPr>
          <a:xfrm>
            <a:off x="0" y="400050"/>
            <a:ext cx="9144000" cy="360600"/>
          </a:xfrm>
          <a:prstGeom prst="rect">
            <a:avLst/>
          </a:prstGeom>
        </p:spPr>
        <p:txBody>
          <a:bodyPr spcFirstLastPara="1" wrap="square" lIns="411475" tIns="0" rIns="411475" bIns="0" anchor="ctr" anchorCtr="0">
            <a:normAutofit/>
          </a:bodyPr>
          <a:lstStyle/>
          <a:p>
            <a:pPr marL="0" lvl="0" indent="0" algn="l" rtl="0">
              <a:spcBef>
                <a:spcPts val="0"/>
              </a:spcBef>
              <a:spcAft>
                <a:spcPts val="600"/>
              </a:spcAft>
              <a:buSzPts val="990"/>
              <a:buNone/>
            </a:pPr>
            <a:r>
              <a:rPr lang="en" sz="1600" b="1">
                <a:solidFill>
                  <a:srgbClr val="FFFFFF"/>
                </a:solidFill>
              </a:rPr>
              <a:t>Greece CSD Data Drive</a:t>
            </a:r>
            <a:endParaRPr sz="1600">
              <a:solidFill>
                <a:srgbClr val="FFFFFF"/>
              </a:solidFill>
            </a:endParaRPr>
          </a:p>
        </p:txBody>
      </p:sp>
      <p:sp>
        <p:nvSpPr>
          <p:cNvPr id="666" name="Google Shape;666;p78"/>
          <p:cNvSpPr txBox="1">
            <a:spLocks noGrp="1"/>
          </p:cNvSpPr>
          <p:nvPr>
            <p:ph type="body" idx="2"/>
          </p:nvPr>
        </p:nvSpPr>
        <p:spPr>
          <a:xfrm>
            <a:off x="4723050" y="1515075"/>
            <a:ext cx="4041300" cy="2016600"/>
          </a:xfrm>
          <a:prstGeom prst="rect">
            <a:avLst/>
          </a:prstGeom>
        </p:spPr>
        <p:txBody>
          <a:bodyPr spcFirstLastPara="1" wrap="square" lIns="0" tIns="0" rIns="0" bIns="0" anchor="t" anchorCtr="0">
            <a:noAutofit/>
          </a:bodyPr>
          <a:lstStyle/>
          <a:p>
            <a:pPr marL="0" lvl="0" indent="0" algn="l" rtl="0">
              <a:lnSpc>
                <a:spcPct val="115000"/>
              </a:lnSpc>
              <a:spcBef>
                <a:spcPts val="0"/>
              </a:spcBef>
              <a:spcAft>
                <a:spcPts val="0"/>
              </a:spcAft>
              <a:buClr>
                <a:schemeClr val="dk1"/>
              </a:buClr>
              <a:buSzPts val="1100"/>
              <a:buFont typeface="Arial"/>
              <a:buNone/>
            </a:pPr>
            <a:r>
              <a:rPr lang="en" sz="1800" b="1" u="sng"/>
              <a:t>Asychronous Learning</a:t>
            </a:r>
            <a:r>
              <a:rPr lang="en" sz="1800" b="1"/>
              <a:t> - 38 minutes</a:t>
            </a:r>
            <a:endParaRPr sz="1800" b="1"/>
          </a:p>
          <a:p>
            <a:pPr marL="0" lvl="0" indent="0" algn="l" rtl="0">
              <a:lnSpc>
                <a:spcPct val="110000"/>
              </a:lnSpc>
              <a:spcBef>
                <a:spcPts val="0"/>
              </a:spcBef>
              <a:spcAft>
                <a:spcPts val="600"/>
              </a:spcAft>
              <a:buNone/>
            </a:pPr>
            <a:r>
              <a:rPr lang="en" sz="1800"/>
              <a:t>In this video, David Blahowicz narrates a series of slides related to the data process conducted by Greece Central School district as SEL schoolwide implementation progressed</a:t>
            </a:r>
            <a:endParaRPr sz="1400"/>
          </a:p>
        </p:txBody>
      </p:sp>
      <p:pic>
        <p:nvPicPr>
          <p:cNvPr id="667" name="Google Shape;667;p78"/>
          <p:cNvPicPr preferRelativeResize="0"/>
          <p:nvPr/>
        </p:nvPicPr>
        <p:blipFill>
          <a:blip r:embed="rId3">
            <a:alphaModFix/>
          </a:blip>
          <a:stretch>
            <a:fillRect/>
          </a:stretch>
        </p:blipFill>
        <p:spPr>
          <a:xfrm>
            <a:off x="379688" y="1591275"/>
            <a:ext cx="4041226" cy="2266875"/>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671"/>
        <p:cNvGrpSpPr/>
        <p:nvPr/>
      </p:nvGrpSpPr>
      <p:grpSpPr>
        <a:xfrm>
          <a:off x="0" y="0"/>
          <a:ext cx="0" cy="0"/>
          <a:chOff x="0" y="0"/>
          <a:chExt cx="0" cy="0"/>
        </a:xfrm>
      </p:grpSpPr>
      <p:sp>
        <p:nvSpPr>
          <p:cNvPr id="672" name="Google Shape;672;p79"/>
          <p:cNvSpPr txBox="1">
            <a:spLocks noGrp="1"/>
          </p:cNvSpPr>
          <p:nvPr>
            <p:ph type="sldNum" idx="12"/>
          </p:nvPr>
        </p:nvSpPr>
        <p:spPr>
          <a:xfrm>
            <a:off x="402325" y="4855475"/>
            <a:ext cx="340500" cy="179400"/>
          </a:xfrm>
          <a:prstGeom prst="rect">
            <a:avLst/>
          </a:prstGeom>
        </p:spPr>
        <p:txBody>
          <a:bodyPr spcFirstLastPara="1" wrap="square" lIns="0" tIns="0" rIns="0" bIns="0" anchor="t" anchorCtr="0">
            <a:noAutofit/>
          </a:bodyPr>
          <a:lstStyle/>
          <a:p>
            <a:pPr marL="0" lvl="0" indent="0" algn="l" rtl="0">
              <a:spcBef>
                <a:spcPts val="0"/>
              </a:spcBef>
              <a:spcAft>
                <a:spcPts val="0"/>
              </a:spcAft>
              <a:buNone/>
            </a:pPr>
            <a:fld id="{00000000-1234-1234-1234-123412341234}" type="slidenum">
              <a:rPr lang="en"/>
              <a:t>67</a:t>
            </a:fld>
            <a:endParaRPr/>
          </a:p>
        </p:txBody>
      </p:sp>
      <p:sp>
        <p:nvSpPr>
          <p:cNvPr id="673" name="Google Shape;673;p79"/>
          <p:cNvSpPr txBox="1">
            <a:spLocks noGrp="1"/>
          </p:cNvSpPr>
          <p:nvPr>
            <p:ph type="title"/>
          </p:nvPr>
        </p:nvSpPr>
        <p:spPr>
          <a:xfrm>
            <a:off x="0" y="400050"/>
            <a:ext cx="9144000" cy="360600"/>
          </a:xfrm>
          <a:prstGeom prst="rect">
            <a:avLst/>
          </a:prstGeom>
        </p:spPr>
        <p:txBody>
          <a:bodyPr spcFirstLastPara="1" wrap="square" lIns="411475" tIns="0" rIns="411475" bIns="0" anchor="ctr" anchorCtr="0">
            <a:normAutofit/>
          </a:bodyPr>
          <a:lstStyle/>
          <a:p>
            <a:pPr marL="0" lvl="0" indent="0" algn="l" rtl="0">
              <a:spcBef>
                <a:spcPts val="0"/>
              </a:spcBef>
              <a:spcAft>
                <a:spcPts val="600"/>
              </a:spcAft>
              <a:buSzPts val="990"/>
              <a:buNone/>
            </a:pPr>
            <a:r>
              <a:rPr lang="en" sz="1600" b="1">
                <a:solidFill>
                  <a:srgbClr val="FFFFFF"/>
                </a:solidFill>
              </a:rPr>
              <a:t>Data Dive Process</a:t>
            </a:r>
            <a:endParaRPr sz="1600">
              <a:solidFill>
                <a:srgbClr val="FFFFFF"/>
              </a:solidFill>
            </a:endParaRPr>
          </a:p>
        </p:txBody>
      </p:sp>
      <p:pic>
        <p:nvPicPr>
          <p:cNvPr id="674" name="Google Shape;674;p79"/>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760650"/>
            <a:ext cx="9004074" cy="4353701"/>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678"/>
        <p:cNvGrpSpPr/>
        <p:nvPr/>
      </p:nvGrpSpPr>
      <p:grpSpPr>
        <a:xfrm>
          <a:off x="0" y="0"/>
          <a:ext cx="0" cy="0"/>
          <a:chOff x="0" y="0"/>
          <a:chExt cx="0" cy="0"/>
        </a:xfrm>
      </p:grpSpPr>
      <p:sp>
        <p:nvSpPr>
          <p:cNvPr id="679" name="Google Shape;679;p80"/>
          <p:cNvSpPr txBox="1">
            <a:spLocks noGrp="1"/>
          </p:cNvSpPr>
          <p:nvPr>
            <p:ph type="sldNum" idx="12"/>
          </p:nvPr>
        </p:nvSpPr>
        <p:spPr>
          <a:xfrm>
            <a:off x="402325" y="4855475"/>
            <a:ext cx="340500" cy="179400"/>
          </a:xfrm>
          <a:prstGeom prst="rect">
            <a:avLst/>
          </a:prstGeom>
        </p:spPr>
        <p:txBody>
          <a:bodyPr spcFirstLastPara="1" wrap="square" lIns="0" tIns="0" rIns="0" bIns="0" anchor="t" anchorCtr="0">
            <a:noAutofit/>
          </a:bodyPr>
          <a:lstStyle/>
          <a:p>
            <a:pPr marL="0" lvl="0" indent="0" algn="l" rtl="0">
              <a:spcBef>
                <a:spcPts val="0"/>
              </a:spcBef>
              <a:spcAft>
                <a:spcPts val="0"/>
              </a:spcAft>
              <a:buNone/>
            </a:pPr>
            <a:fld id="{00000000-1234-1234-1234-123412341234}" type="slidenum">
              <a:rPr lang="en"/>
              <a:t>68</a:t>
            </a:fld>
            <a:endParaRPr/>
          </a:p>
        </p:txBody>
      </p:sp>
      <p:sp>
        <p:nvSpPr>
          <p:cNvPr id="680" name="Google Shape;680;p80"/>
          <p:cNvSpPr txBox="1">
            <a:spLocks noGrp="1"/>
          </p:cNvSpPr>
          <p:nvPr>
            <p:ph type="title"/>
          </p:nvPr>
        </p:nvSpPr>
        <p:spPr>
          <a:xfrm>
            <a:off x="0" y="400050"/>
            <a:ext cx="9144000" cy="360600"/>
          </a:xfrm>
          <a:prstGeom prst="rect">
            <a:avLst/>
          </a:prstGeom>
        </p:spPr>
        <p:txBody>
          <a:bodyPr spcFirstLastPara="1" wrap="square" lIns="411475" tIns="0" rIns="411475" bIns="0" anchor="ctr" anchorCtr="0">
            <a:normAutofit/>
          </a:bodyPr>
          <a:lstStyle/>
          <a:p>
            <a:pPr marL="0" lvl="0" indent="0" algn="l" rtl="0">
              <a:spcBef>
                <a:spcPts val="0"/>
              </a:spcBef>
              <a:spcAft>
                <a:spcPts val="600"/>
              </a:spcAft>
              <a:buSzPts val="990"/>
              <a:buNone/>
            </a:pPr>
            <a:r>
              <a:rPr lang="en" sz="1600" b="1">
                <a:solidFill>
                  <a:srgbClr val="FFFFFF"/>
                </a:solidFill>
              </a:rPr>
              <a:t>Levels of Data</a:t>
            </a:r>
            <a:endParaRPr sz="1600">
              <a:solidFill>
                <a:srgbClr val="FFFFFF"/>
              </a:solidFill>
            </a:endParaRPr>
          </a:p>
        </p:txBody>
      </p:sp>
      <p:pic>
        <p:nvPicPr>
          <p:cNvPr id="681" name="Google Shape;681;p80"/>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653550" y="924225"/>
            <a:ext cx="3343500" cy="4110650"/>
          </a:xfrm>
          <a:prstGeom prst="rect">
            <a:avLst/>
          </a:prstGeom>
          <a:noFill/>
          <a:ln>
            <a:noFill/>
          </a:ln>
        </p:spPr>
      </p:pic>
      <p:sp>
        <p:nvSpPr>
          <p:cNvPr id="682" name="Google Shape;682;p80"/>
          <p:cNvSpPr txBox="1"/>
          <p:nvPr/>
        </p:nvSpPr>
        <p:spPr>
          <a:xfrm>
            <a:off x="4208525" y="1092850"/>
            <a:ext cx="40686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t>Attendance, Suspensions, ODRs, NYS Data</a:t>
            </a:r>
            <a:endParaRPr sz="1800"/>
          </a:p>
        </p:txBody>
      </p:sp>
      <p:sp>
        <p:nvSpPr>
          <p:cNvPr id="683" name="Google Shape;683;p80"/>
          <p:cNvSpPr txBox="1"/>
          <p:nvPr/>
        </p:nvSpPr>
        <p:spPr>
          <a:xfrm>
            <a:off x="4250150" y="2282500"/>
            <a:ext cx="40686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t>SEL Report Card Data, Perception Surveys, Assessments</a:t>
            </a:r>
            <a:endParaRPr sz="1800"/>
          </a:p>
        </p:txBody>
      </p:sp>
      <p:sp>
        <p:nvSpPr>
          <p:cNvPr id="684" name="Google Shape;684;p80"/>
          <p:cNvSpPr txBox="1"/>
          <p:nvPr/>
        </p:nvSpPr>
        <p:spPr>
          <a:xfrm>
            <a:off x="4208525" y="3547350"/>
            <a:ext cx="40686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t>Deep/Strategic Listening Stances w/ members of school community</a:t>
            </a:r>
            <a:endParaRPr sz="1800"/>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688"/>
        <p:cNvGrpSpPr/>
        <p:nvPr/>
      </p:nvGrpSpPr>
      <p:grpSpPr>
        <a:xfrm>
          <a:off x="0" y="0"/>
          <a:ext cx="0" cy="0"/>
          <a:chOff x="0" y="0"/>
          <a:chExt cx="0" cy="0"/>
        </a:xfrm>
      </p:grpSpPr>
      <p:sp>
        <p:nvSpPr>
          <p:cNvPr id="689" name="Google Shape;689;p81"/>
          <p:cNvSpPr txBox="1">
            <a:spLocks noGrp="1"/>
          </p:cNvSpPr>
          <p:nvPr>
            <p:ph type="sldNum" idx="12"/>
          </p:nvPr>
        </p:nvSpPr>
        <p:spPr>
          <a:xfrm>
            <a:off x="402325" y="4855475"/>
            <a:ext cx="340500" cy="179400"/>
          </a:xfrm>
          <a:prstGeom prst="rect">
            <a:avLst/>
          </a:prstGeom>
        </p:spPr>
        <p:txBody>
          <a:bodyPr spcFirstLastPara="1" wrap="square" lIns="0" tIns="0" rIns="0" bIns="0" anchor="t" anchorCtr="0">
            <a:noAutofit/>
          </a:bodyPr>
          <a:lstStyle/>
          <a:p>
            <a:pPr marL="0" lvl="0" indent="0" algn="l" rtl="0">
              <a:spcBef>
                <a:spcPts val="0"/>
              </a:spcBef>
              <a:spcAft>
                <a:spcPts val="0"/>
              </a:spcAft>
              <a:buNone/>
            </a:pPr>
            <a:fld id="{00000000-1234-1234-1234-123412341234}" type="slidenum">
              <a:rPr lang="en"/>
              <a:t>69</a:t>
            </a:fld>
            <a:endParaRPr/>
          </a:p>
        </p:txBody>
      </p:sp>
      <p:sp>
        <p:nvSpPr>
          <p:cNvPr id="690" name="Google Shape;690;p81"/>
          <p:cNvSpPr txBox="1">
            <a:spLocks noGrp="1"/>
          </p:cNvSpPr>
          <p:nvPr>
            <p:ph type="title"/>
          </p:nvPr>
        </p:nvSpPr>
        <p:spPr>
          <a:xfrm>
            <a:off x="0" y="400050"/>
            <a:ext cx="9144000" cy="402600"/>
          </a:xfrm>
          <a:prstGeom prst="rect">
            <a:avLst/>
          </a:prstGeom>
        </p:spPr>
        <p:txBody>
          <a:bodyPr spcFirstLastPara="1" wrap="square" lIns="411475" tIns="0" rIns="411475" bIns="0" anchor="ctr" anchorCtr="0">
            <a:normAutofit/>
          </a:bodyPr>
          <a:lstStyle/>
          <a:p>
            <a:pPr marL="0" lvl="0" indent="0" algn="l" rtl="0">
              <a:spcBef>
                <a:spcPts val="0"/>
              </a:spcBef>
              <a:spcAft>
                <a:spcPts val="0"/>
              </a:spcAft>
              <a:buSzPts val="990"/>
              <a:buNone/>
            </a:pPr>
            <a:r>
              <a:rPr lang="en" sz="1650" b="1">
                <a:solidFill>
                  <a:srgbClr val="FFFFFF"/>
                </a:solidFill>
              </a:rPr>
              <a:t>Greece CSD Response to 4 Challenges Related to SEL School-wide Implementation</a:t>
            </a:r>
            <a:endParaRPr sz="1650"/>
          </a:p>
        </p:txBody>
      </p:sp>
      <p:sp>
        <p:nvSpPr>
          <p:cNvPr id="691" name="Google Shape;691;p81"/>
          <p:cNvSpPr txBox="1">
            <a:spLocks noGrp="1"/>
          </p:cNvSpPr>
          <p:nvPr>
            <p:ph type="body" idx="2"/>
          </p:nvPr>
        </p:nvSpPr>
        <p:spPr>
          <a:xfrm>
            <a:off x="371575" y="1639113"/>
            <a:ext cx="1715100" cy="2379900"/>
          </a:xfrm>
          <a:prstGeom prst="rect">
            <a:avLst/>
          </a:prstGeom>
          <a:ln w="9525" cap="flat" cmpd="sng">
            <a:solidFill>
              <a:schemeClr val="lt2"/>
            </a:solidFill>
            <a:prstDash val="solid"/>
            <a:round/>
            <a:headEnd type="none" w="sm" len="sm"/>
            <a:tailEnd type="none" w="sm" len="sm"/>
          </a:ln>
        </p:spPr>
        <p:txBody>
          <a:bodyPr spcFirstLastPara="1" wrap="square" lIns="0" tIns="0" rIns="0" bIns="0" anchor="t" anchorCtr="0">
            <a:normAutofit/>
          </a:bodyPr>
          <a:lstStyle/>
          <a:p>
            <a:pPr marL="182880" lvl="0" indent="-153670" algn="l" rtl="0">
              <a:lnSpc>
                <a:spcPct val="95000"/>
              </a:lnSpc>
              <a:spcBef>
                <a:spcPts val="0"/>
              </a:spcBef>
              <a:spcAft>
                <a:spcPts val="0"/>
              </a:spcAft>
              <a:buSzPts val="1700"/>
              <a:buChar char="▪"/>
            </a:pPr>
            <a:r>
              <a:rPr lang="en" sz="1000" b="1"/>
              <a:t>Strategic Plan/School SIP</a:t>
            </a:r>
            <a:endParaRPr sz="1000" b="1"/>
          </a:p>
          <a:p>
            <a:pPr marL="182880" lvl="0" indent="-153670" algn="l" rtl="0">
              <a:lnSpc>
                <a:spcPct val="95000"/>
              </a:lnSpc>
              <a:spcBef>
                <a:spcPts val="0"/>
              </a:spcBef>
              <a:spcAft>
                <a:spcPts val="0"/>
              </a:spcAft>
              <a:buSzPts val="1700"/>
              <a:buChar char="▪"/>
            </a:pPr>
            <a:r>
              <a:rPr lang="en" sz="1000" b="1"/>
              <a:t>Montly Parent Roundtables</a:t>
            </a:r>
            <a:endParaRPr sz="1000" b="1"/>
          </a:p>
          <a:p>
            <a:pPr marL="182880" lvl="0" indent="-153670" algn="l" rtl="0">
              <a:lnSpc>
                <a:spcPct val="95000"/>
              </a:lnSpc>
              <a:spcBef>
                <a:spcPts val="0"/>
              </a:spcBef>
              <a:spcAft>
                <a:spcPts val="0"/>
              </a:spcAft>
              <a:buSzPts val="1700"/>
              <a:buChar char="▪"/>
            </a:pPr>
            <a:r>
              <a:rPr lang="en" sz="1000" b="1"/>
              <a:t>Elementary SEL Report Card</a:t>
            </a:r>
            <a:endParaRPr sz="1000" b="1"/>
          </a:p>
          <a:p>
            <a:pPr marL="182880" lvl="0" indent="-153670" algn="l" rtl="0">
              <a:lnSpc>
                <a:spcPct val="95000"/>
              </a:lnSpc>
              <a:spcBef>
                <a:spcPts val="0"/>
              </a:spcBef>
              <a:spcAft>
                <a:spcPts val="0"/>
              </a:spcAft>
              <a:buSzPts val="1700"/>
              <a:buChar char="▪"/>
            </a:pPr>
            <a:r>
              <a:rPr lang="en" sz="1000" b="1"/>
              <a:t>All staff, leaders, BOE grounding/training in CASEL</a:t>
            </a:r>
            <a:endParaRPr sz="1000" b="1"/>
          </a:p>
          <a:p>
            <a:pPr marL="182880" lvl="0" indent="-153670" algn="l" rtl="0">
              <a:lnSpc>
                <a:spcPct val="95000"/>
              </a:lnSpc>
              <a:spcBef>
                <a:spcPts val="0"/>
              </a:spcBef>
              <a:spcAft>
                <a:spcPts val="0"/>
              </a:spcAft>
              <a:buSzPts val="1700"/>
              <a:buChar char="▪"/>
            </a:pPr>
            <a:r>
              <a:rPr lang="en" sz="1000" b="1"/>
              <a:t>Summer Leadership Academy</a:t>
            </a:r>
            <a:endParaRPr sz="1700"/>
          </a:p>
        </p:txBody>
      </p:sp>
      <p:sp>
        <p:nvSpPr>
          <p:cNvPr id="692" name="Google Shape;692;p81"/>
          <p:cNvSpPr txBox="1"/>
          <p:nvPr/>
        </p:nvSpPr>
        <p:spPr>
          <a:xfrm>
            <a:off x="371575" y="1250900"/>
            <a:ext cx="1715100" cy="400200"/>
          </a:xfrm>
          <a:prstGeom prst="rect">
            <a:avLst/>
          </a:pr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rgbClr val="FFFFFF"/>
                </a:solidFill>
              </a:rPr>
              <a:t>Prioritize</a:t>
            </a:r>
            <a:endParaRPr>
              <a:solidFill>
                <a:srgbClr val="FFFFFF"/>
              </a:solidFill>
            </a:endParaRPr>
          </a:p>
        </p:txBody>
      </p:sp>
      <p:sp>
        <p:nvSpPr>
          <p:cNvPr id="693" name="Google Shape;693;p81"/>
          <p:cNvSpPr txBox="1"/>
          <p:nvPr/>
        </p:nvSpPr>
        <p:spPr>
          <a:xfrm>
            <a:off x="2615025" y="1250900"/>
            <a:ext cx="1715100" cy="400200"/>
          </a:xfrm>
          <a:prstGeom prst="rect">
            <a:avLst/>
          </a:pr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rgbClr val="FFFFFF"/>
                </a:solidFill>
              </a:rPr>
              <a:t>Operationalize</a:t>
            </a:r>
            <a:endParaRPr>
              <a:solidFill>
                <a:srgbClr val="FFFFFF"/>
              </a:solidFill>
            </a:endParaRPr>
          </a:p>
        </p:txBody>
      </p:sp>
      <p:sp>
        <p:nvSpPr>
          <p:cNvPr id="694" name="Google Shape;694;p81"/>
          <p:cNvSpPr txBox="1"/>
          <p:nvPr/>
        </p:nvSpPr>
        <p:spPr>
          <a:xfrm>
            <a:off x="4858475" y="1257300"/>
            <a:ext cx="1715100" cy="400200"/>
          </a:xfrm>
          <a:prstGeom prst="rect">
            <a:avLst/>
          </a:pr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rgbClr val="FFFFFF"/>
                </a:solidFill>
              </a:rPr>
              <a:t>Integrate</a:t>
            </a:r>
            <a:endParaRPr>
              <a:solidFill>
                <a:srgbClr val="FFFFFF"/>
              </a:solidFill>
            </a:endParaRPr>
          </a:p>
        </p:txBody>
      </p:sp>
      <p:sp>
        <p:nvSpPr>
          <p:cNvPr id="695" name="Google Shape;695;p81"/>
          <p:cNvSpPr txBox="1"/>
          <p:nvPr/>
        </p:nvSpPr>
        <p:spPr>
          <a:xfrm>
            <a:off x="7048500" y="1250900"/>
            <a:ext cx="1715100" cy="400200"/>
          </a:xfrm>
          <a:prstGeom prst="rect">
            <a:avLst/>
          </a:pr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rgbClr val="FFFFFF"/>
                </a:solidFill>
              </a:rPr>
              <a:t>Monitor &amp; Evaluate</a:t>
            </a:r>
            <a:endParaRPr>
              <a:solidFill>
                <a:srgbClr val="FFFFFF"/>
              </a:solidFill>
            </a:endParaRPr>
          </a:p>
        </p:txBody>
      </p:sp>
      <p:sp>
        <p:nvSpPr>
          <p:cNvPr id="696" name="Google Shape;696;p81"/>
          <p:cNvSpPr/>
          <p:nvPr/>
        </p:nvSpPr>
        <p:spPr>
          <a:xfrm>
            <a:off x="4864275" y="1583850"/>
            <a:ext cx="1715100" cy="27471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182880" lvl="0" indent="-153670" algn="l" rtl="0">
              <a:lnSpc>
                <a:spcPct val="95000"/>
              </a:lnSpc>
              <a:spcBef>
                <a:spcPts val="0"/>
              </a:spcBef>
              <a:spcAft>
                <a:spcPts val="0"/>
              </a:spcAft>
              <a:buClr>
                <a:srgbClr val="3A7E36"/>
              </a:buClr>
              <a:buSzPts val="1700"/>
              <a:buFont typeface="Noto Sans Symbols"/>
              <a:buChar char="▪"/>
            </a:pPr>
            <a:r>
              <a:rPr lang="en" sz="1000" b="1">
                <a:solidFill>
                  <a:schemeClr val="dk1"/>
                </a:solidFill>
              </a:rPr>
              <a:t>SEL Block/Community Circles/Day with Play/Homebase</a:t>
            </a:r>
            <a:endParaRPr sz="1000" b="1">
              <a:solidFill>
                <a:schemeClr val="dk1"/>
              </a:solidFill>
            </a:endParaRPr>
          </a:p>
          <a:p>
            <a:pPr marL="182880" lvl="0" indent="-153670" algn="l" rtl="0">
              <a:lnSpc>
                <a:spcPct val="95000"/>
              </a:lnSpc>
              <a:spcBef>
                <a:spcPts val="0"/>
              </a:spcBef>
              <a:spcAft>
                <a:spcPts val="0"/>
              </a:spcAft>
              <a:buClr>
                <a:srgbClr val="3A7E36"/>
              </a:buClr>
              <a:buSzPts val="1700"/>
              <a:buFont typeface="Noto Sans Symbols"/>
              <a:buChar char="▪"/>
            </a:pPr>
            <a:r>
              <a:rPr lang="en" sz="1000" b="1">
                <a:solidFill>
                  <a:schemeClr val="dk1"/>
                </a:solidFill>
              </a:rPr>
              <a:t>Website</a:t>
            </a:r>
            <a:endParaRPr sz="1000" b="1">
              <a:solidFill>
                <a:schemeClr val="dk1"/>
              </a:solidFill>
            </a:endParaRPr>
          </a:p>
          <a:p>
            <a:pPr marL="182880" lvl="0" indent="-153670" algn="l" rtl="0">
              <a:lnSpc>
                <a:spcPct val="95000"/>
              </a:lnSpc>
              <a:spcBef>
                <a:spcPts val="0"/>
              </a:spcBef>
              <a:spcAft>
                <a:spcPts val="0"/>
              </a:spcAft>
              <a:buClr>
                <a:srgbClr val="3A7E36"/>
              </a:buClr>
              <a:buSzPts val="1700"/>
              <a:buFont typeface="Noto Sans Symbols"/>
              <a:buChar char="▪"/>
            </a:pPr>
            <a:r>
              <a:rPr lang="en" sz="1000" b="1">
                <a:solidFill>
                  <a:schemeClr val="dk1"/>
                </a:solidFill>
              </a:rPr>
              <a:t>Monthly-Bimonthly Competency focus</a:t>
            </a:r>
            <a:endParaRPr sz="1000" b="1">
              <a:solidFill>
                <a:schemeClr val="dk1"/>
              </a:solidFill>
            </a:endParaRPr>
          </a:p>
          <a:p>
            <a:pPr marL="182880" lvl="0" indent="-153670" algn="l" rtl="0">
              <a:lnSpc>
                <a:spcPct val="95000"/>
              </a:lnSpc>
              <a:spcBef>
                <a:spcPts val="0"/>
              </a:spcBef>
              <a:spcAft>
                <a:spcPts val="0"/>
              </a:spcAft>
              <a:buClr>
                <a:srgbClr val="3A7E36"/>
              </a:buClr>
              <a:buSzPts val="1700"/>
              <a:buFont typeface="Noto Sans Symbols"/>
              <a:buChar char="▪"/>
            </a:pPr>
            <a:r>
              <a:rPr lang="en" sz="1000" b="1">
                <a:solidFill>
                  <a:schemeClr val="dk1"/>
                </a:solidFill>
              </a:rPr>
              <a:t>MTSS, PBIS, LIM, SEL, CRE, RtI alignment</a:t>
            </a:r>
            <a:endParaRPr sz="1000" b="1">
              <a:solidFill>
                <a:schemeClr val="dk1"/>
              </a:solidFill>
            </a:endParaRPr>
          </a:p>
          <a:p>
            <a:pPr marL="182880" lvl="0" indent="-153670" algn="l" rtl="0">
              <a:lnSpc>
                <a:spcPct val="95000"/>
              </a:lnSpc>
              <a:spcBef>
                <a:spcPts val="0"/>
              </a:spcBef>
              <a:spcAft>
                <a:spcPts val="0"/>
              </a:spcAft>
              <a:buClr>
                <a:srgbClr val="3A7E36"/>
              </a:buClr>
              <a:buSzPts val="1700"/>
              <a:buFont typeface="Noto Sans Symbols"/>
              <a:buChar char="▪"/>
            </a:pPr>
            <a:r>
              <a:rPr lang="en" sz="1000" b="1">
                <a:solidFill>
                  <a:schemeClr val="dk1"/>
                </a:solidFill>
              </a:rPr>
              <a:t>Talk Moves</a:t>
            </a:r>
            <a:endParaRPr sz="1000" b="1">
              <a:solidFill>
                <a:schemeClr val="dk1"/>
              </a:solidFill>
            </a:endParaRPr>
          </a:p>
          <a:p>
            <a:pPr marL="182880" lvl="0" indent="-153670" algn="l" rtl="0">
              <a:lnSpc>
                <a:spcPct val="95000"/>
              </a:lnSpc>
              <a:spcBef>
                <a:spcPts val="0"/>
              </a:spcBef>
              <a:spcAft>
                <a:spcPts val="0"/>
              </a:spcAft>
              <a:buClr>
                <a:srgbClr val="3A7E36"/>
              </a:buClr>
              <a:buSzPts val="1700"/>
              <a:buFont typeface="Noto Sans Symbols"/>
              <a:buChar char="▪"/>
            </a:pPr>
            <a:r>
              <a:rPr lang="en" sz="1000" b="1">
                <a:solidFill>
                  <a:schemeClr val="dk1"/>
                </a:solidFill>
              </a:rPr>
              <a:t>"I can" posters and learning targets</a:t>
            </a:r>
            <a:endParaRPr sz="1000" b="1">
              <a:solidFill>
                <a:schemeClr val="dk1"/>
              </a:solidFill>
            </a:endParaRPr>
          </a:p>
        </p:txBody>
      </p:sp>
      <p:sp>
        <p:nvSpPr>
          <p:cNvPr id="697" name="Google Shape;697;p81"/>
          <p:cNvSpPr/>
          <p:nvPr/>
        </p:nvSpPr>
        <p:spPr>
          <a:xfrm>
            <a:off x="7048500" y="1660050"/>
            <a:ext cx="1715100" cy="24741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182880" lvl="0" indent="-153670" algn="l" rtl="0">
              <a:lnSpc>
                <a:spcPct val="95000"/>
              </a:lnSpc>
              <a:spcBef>
                <a:spcPts val="0"/>
              </a:spcBef>
              <a:spcAft>
                <a:spcPts val="0"/>
              </a:spcAft>
              <a:buClr>
                <a:srgbClr val="3A7E36"/>
              </a:buClr>
              <a:buSzPts val="1700"/>
              <a:buFont typeface="Noto Sans Symbols"/>
              <a:buChar char="▪"/>
            </a:pPr>
            <a:r>
              <a:rPr lang="en" sz="1000" b="1">
                <a:solidFill>
                  <a:schemeClr val="dk1"/>
                </a:solidFill>
              </a:rPr>
              <a:t>SEL Report Card Data</a:t>
            </a:r>
            <a:endParaRPr sz="1000" b="1">
              <a:solidFill>
                <a:schemeClr val="dk1"/>
              </a:solidFill>
            </a:endParaRPr>
          </a:p>
          <a:p>
            <a:pPr marL="182880" lvl="0" indent="-153670" algn="l" rtl="0">
              <a:lnSpc>
                <a:spcPct val="95000"/>
              </a:lnSpc>
              <a:spcBef>
                <a:spcPts val="0"/>
              </a:spcBef>
              <a:spcAft>
                <a:spcPts val="0"/>
              </a:spcAft>
              <a:buClr>
                <a:srgbClr val="3A7E36"/>
              </a:buClr>
              <a:buSzPts val="1700"/>
              <a:buFont typeface="Noto Sans Symbols"/>
              <a:buChar char="▪"/>
            </a:pPr>
            <a:r>
              <a:rPr lang="en" sz="1000" b="1">
                <a:solidFill>
                  <a:schemeClr val="dk1"/>
                </a:solidFill>
              </a:rPr>
              <a:t>Parent, Staff, Student Surveys (3x yearly)</a:t>
            </a:r>
            <a:endParaRPr sz="1000" b="1">
              <a:solidFill>
                <a:schemeClr val="dk1"/>
              </a:solidFill>
            </a:endParaRPr>
          </a:p>
          <a:p>
            <a:pPr marL="182880" lvl="0" indent="-153670" algn="l" rtl="0">
              <a:lnSpc>
                <a:spcPct val="95000"/>
              </a:lnSpc>
              <a:spcBef>
                <a:spcPts val="0"/>
              </a:spcBef>
              <a:spcAft>
                <a:spcPts val="0"/>
              </a:spcAft>
              <a:buClr>
                <a:srgbClr val="3A7E36"/>
              </a:buClr>
              <a:buSzPts val="1700"/>
              <a:buFont typeface="Noto Sans Symbols"/>
              <a:buChar char="▪"/>
            </a:pPr>
            <a:r>
              <a:rPr lang="en" sz="1000" b="1">
                <a:solidFill>
                  <a:schemeClr val="dk1"/>
                </a:solidFill>
              </a:rPr>
              <a:t>Mentoring and SEL teaching practices</a:t>
            </a:r>
            <a:endParaRPr sz="1000" b="1">
              <a:solidFill>
                <a:schemeClr val="dk1"/>
              </a:solidFill>
            </a:endParaRPr>
          </a:p>
          <a:p>
            <a:pPr marL="182880" lvl="0" indent="-153670" algn="l" rtl="0">
              <a:lnSpc>
                <a:spcPct val="95000"/>
              </a:lnSpc>
              <a:spcBef>
                <a:spcPts val="0"/>
              </a:spcBef>
              <a:spcAft>
                <a:spcPts val="0"/>
              </a:spcAft>
              <a:buClr>
                <a:srgbClr val="3A7E36"/>
              </a:buClr>
              <a:buSzPts val="1700"/>
              <a:buFont typeface="Noto Sans Symbols"/>
              <a:buChar char="▪"/>
            </a:pPr>
            <a:r>
              <a:rPr lang="en" sz="1000" b="1">
                <a:solidFill>
                  <a:schemeClr val="dk1"/>
                </a:solidFill>
              </a:rPr>
              <a:t>SIP Reports and Data Dive Days</a:t>
            </a:r>
            <a:endParaRPr sz="1000" b="1">
              <a:solidFill>
                <a:schemeClr val="dk1"/>
              </a:solidFill>
            </a:endParaRPr>
          </a:p>
          <a:p>
            <a:pPr marL="182880" lvl="0" indent="-153670" algn="l" rtl="0">
              <a:lnSpc>
                <a:spcPct val="95000"/>
              </a:lnSpc>
              <a:spcBef>
                <a:spcPts val="0"/>
              </a:spcBef>
              <a:spcAft>
                <a:spcPts val="0"/>
              </a:spcAft>
              <a:buClr>
                <a:srgbClr val="3A7E36"/>
              </a:buClr>
              <a:buSzPts val="1700"/>
              <a:buFont typeface="Noto Sans Symbols"/>
              <a:buChar char="▪"/>
            </a:pPr>
            <a:r>
              <a:rPr lang="en" sz="1000" b="1">
                <a:solidFill>
                  <a:schemeClr val="dk1"/>
                </a:solidFill>
              </a:rPr>
              <a:t>Metrics</a:t>
            </a:r>
            <a:endParaRPr sz="1000" b="1">
              <a:solidFill>
                <a:schemeClr val="dk1"/>
              </a:solidFill>
            </a:endParaRPr>
          </a:p>
          <a:p>
            <a:pPr marL="182880" lvl="0" indent="-153670" algn="l" rtl="0">
              <a:lnSpc>
                <a:spcPct val="95000"/>
              </a:lnSpc>
              <a:spcBef>
                <a:spcPts val="0"/>
              </a:spcBef>
              <a:spcAft>
                <a:spcPts val="0"/>
              </a:spcAft>
              <a:buClr>
                <a:srgbClr val="3A7E36"/>
              </a:buClr>
              <a:buSzPts val="1700"/>
              <a:buFont typeface="Noto Sans Symbols"/>
              <a:buChar char="▪"/>
            </a:pPr>
            <a:r>
              <a:rPr lang="en" sz="1000" b="1">
                <a:solidFill>
                  <a:schemeClr val="dk1"/>
                </a:solidFill>
              </a:rPr>
              <a:t>Evaluating and working to update the Strategic Vision Plan</a:t>
            </a:r>
            <a:endParaRPr sz="1000" b="1">
              <a:solidFill>
                <a:schemeClr val="dk1"/>
              </a:solidFill>
            </a:endParaRPr>
          </a:p>
        </p:txBody>
      </p:sp>
      <p:sp>
        <p:nvSpPr>
          <p:cNvPr id="698" name="Google Shape;698;p81"/>
          <p:cNvSpPr/>
          <p:nvPr/>
        </p:nvSpPr>
        <p:spPr>
          <a:xfrm>
            <a:off x="2167650" y="1379475"/>
            <a:ext cx="230700" cy="179400"/>
          </a:xfrm>
          <a:prstGeom prst="homePlat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81"/>
          <p:cNvSpPr/>
          <p:nvPr/>
        </p:nvSpPr>
        <p:spPr>
          <a:xfrm>
            <a:off x="4400550" y="1379475"/>
            <a:ext cx="230700" cy="179400"/>
          </a:xfrm>
          <a:prstGeom prst="homePlat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81"/>
          <p:cNvSpPr/>
          <p:nvPr/>
        </p:nvSpPr>
        <p:spPr>
          <a:xfrm>
            <a:off x="6660725" y="1361300"/>
            <a:ext cx="230700" cy="179400"/>
          </a:xfrm>
          <a:prstGeom prst="homePlat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81"/>
          <p:cNvSpPr txBox="1">
            <a:spLocks noGrp="1"/>
          </p:cNvSpPr>
          <p:nvPr>
            <p:ph type="body" idx="2"/>
          </p:nvPr>
        </p:nvSpPr>
        <p:spPr>
          <a:xfrm>
            <a:off x="2617925" y="1649550"/>
            <a:ext cx="1715100" cy="3009300"/>
          </a:xfrm>
          <a:prstGeom prst="rect">
            <a:avLst/>
          </a:prstGeom>
          <a:ln w="9525" cap="flat" cmpd="sng">
            <a:solidFill>
              <a:schemeClr val="lt2"/>
            </a:solidFill>
            <a:prstDash val="solid"/>
            <a:round/>
            <a:headEnd type="none" w="sm" len="sm"/>
            <a:tailEnd type="none" w="sm" len="sm"/>
          </a:ln>
        </p:spPr>
        <p:txBody>
          <a:bodyPr spcFirstLastPara="1" wrap="square" lIns="0" tIns="0" rIns="0" bIns="0" anchor="t" anchorCtr="0">
            <a:normAutofit/>
          </a:bodyPr>
          <a:lstStyle/>
          <a:p>
            <a:pPr marL="182880" lvl="0" indent="-153670" algn="l" rtl="0">
              <a:lnSpc>
                <a:spcPct val="95000"/>
              </a:lnSpc>
              <a:spcBef>
                <a:spcPts val="0"/>
              </a:spcBef>
              <a:spcAft>
                <a:spcPts val="0"/>
              </a:spcAft>
              <a:buSzPts val="1700"/>
              <a:buChar char="▪"/>
            </a:pPr>
            <a:r>
              <a:rPr lang="en" sz="1000" b="1"/>
              <a:t>Budgeting for 14 SEL TLs, SFAST, TOSA for Wellness, TOSA for SIP and PL, TOSA for LIM, TOAS for AVID</a:t>
            </a:r>
            <a:endParaRPr sz="1000" b="1"/>
          </a:p>
          <a:p>
            <a:pPr marL="182880" lvl="0" indent="-153670" algn="l" rtl="0">
              <a:lnSpc>
                <a:spcPct val="95000"/>
              </a:lnSpc>
              <a:spcBef>
                <a:spcPts val="0"/>
              </a:spcBef>
              <a:spcAft>
                <a:spcPts val="0"/>
              </a:spcAft>
              <a:buSzPts val="1700"/>
              <a:buChar char="▪"/>
            </a:pPr>
            <a:r>
              <a:rPr lang="en" sz="1000" b="1"/>
              <a:t>POSA for Equity, TOSA for Equity and Restorative Practices, Drug Abuse Coordinator</a:t>
            </a:r>
            <a:endParaRPr sz="1000" b="1"/>
          </a:p>
          <a:p>
            <a:pPr marL="182880" lvl="0" indent="-153670" algn="l" rtl="0">
              <a:lnSpc>
                <a:spcPct val="95000"/>
              </a:lnSpc>
              <a:spcBef>
                <a:spcPts val="0"/>
              </a:spcBef>
              <a:spcAft>
                <a:spcPts val="0"/>
              </a:spcAft>
              <a:buSzPts val="1700"/>
              <a:buChar char="▪"/>
            </a:pPr>
            <a:r>
              <a:rPr lang="en" sz="1000" b="1"/>
              <a:t>Partnerships with Children's Institute, Ghandi Institute, PiRI BOCES, Ginsberg Resilience</a:t>
            </a:r>
            <a:endParaRPr sz="1000" b="1"/>
          </a:p>
          <a:p>
            <a:pPr marL="182880" lvl="0" indent="-153670" algn="l" rtl="0">
              <a:lnSpc>
                <a:spcPct val="95000"/>
              </a:lnSpc>
              <a:spcBef>
                <a:spcPts val="0"/>
              </a:spcBef>
              <a:spcAft>
                <a:spcPts val="0"/>
              </a:spcAft>
              <a:buSzPts val="1700"/>
              <a:buChar char="▪"/>
            </a:pPr>
            <a:r>
              <a:rPr lang="en" sz="1000" b="1"/>
              <a:t>Mindfulness certified Teachers</a:t>
            </a:r>
            <a:endParaRPr sz="1000" b="1"/>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p19"/>
          <p:cNvSpPr txBox="1">
            <a:spLocks noGrp="1"/>
          </p:cNvSpPr>
          <p:nvPr>
            <p:ph type="sldNum" idx="12"/>
          </p:nvPr>
        </p:nvSpPr>
        <p:spPr>
          <a:xfrm>
            <a:off x="402325" y="4855475"/>
            <a:ext cx="340500" cy="1794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800"/>
              <a:buNone/>
            </a:pPr>
            <a:fld id="{00000000-1234-1234-1234-123412341234}" type="slidenum">
              <a:rPr lang="en"/>
              <a:t>7</a:t>
            </a:fld>
            <a:endParaRPr/>
          </a:p>
        </p:txBody>
      </p:sp>
      <p:sp>
        <p:nvSpPr>
          <p:cNvPr id="134" name="Google Shape;134;p19"/>
          <p:cNvSpPr txBox="1">
            <a:spLocks noGrp="1"/>
          </p:cNvSpPr>
          <p:nvPr>
            <p:ph type="title"/>
          </p:nvPr>
        </p:nvSpPr>
        <p:spPr>
          <a:xfrm>
            <a:off x="0" y="400050"/>
            <a:ext cx="9144000" cy="623400"/>
          </a:xfrm>
          <a:prstGeom prst="rect">
            <a:avLst/>
          </a:prstGeom>
          <a:solidFill>
            <a:schemeClr val="accent3"/>
          </a:solidFill>
          <a:ln>
            <a:noFill/>
          </a:ln>
        </p:spPr>
        <p:txBody>
          <a:bodyPr spcFirstLastPara="1" wrap="square" lIns="411475" tIns="0" rIns="411475" bIns="0" anchor="ctr" anchorCtr="0">
            <a:normAutofit/>
          </a:bodyPr>
          <a:lstStyle/>
          <a:p>
            <a:pPr marL="0" lvl="0" indent="0" algn="l" rtl="0">
              <a:lnSpc>
                <a:spcPct val="90000"/>
              </a:lnSpc>
              <a:spcBef>
                <a:spcPts val="0"/>
              </a:spcBef>
              <a:spcAft>
                <a:spcPts val="0"/>
              </a:spcAft>
              <a:buSzPts val="3000"/>
              <a:buNone/>
            </a:pPr>
            <a:r>
              <a:rPr lang="en"/>
              <a:t>Stages of Barney Fife</a:t>
            </a:r>
            <a:endParaRPr/>
          </a:p>
        </p:txBody>
      </p:sp>
      <p:sp>
        <p:nvSpPr>
          <p:cNvPr id="135" name="Google Shape;135;p19"/>
          <p:cNvSpPr txBox="1">
            <a:spLocks noGrp="1"/>
          </p:cNvSpPr>
          <p:nvPr>
            <p:ph type="subTitle" idx="1"/>
          </p:nvPr>
        </p:nvSpPr>
        <p:spPr>
          <a:xfrm>
            <a:off x="405125" y="1023521"/>
            <a:ext cx="5423400" cy="435300"/>
          </a:xfrm>
          <a:prstGeom prst="rect">
            <a:avLst/>
          </a:prstGeom>
          <a:noFill/>
          <a:ln>
            <a:noFill/>
          </a:ln>
        </p:spPr>
        <p:txBody>
          <a:bodyPr spcFirstLastPara="1" wrap="square" lIns="34275" tIns="34275" rIns="34275" bIns="34275" anchor="t" anchorCtr="0">
            <a:noAutofit/>
          </a:bodyPr>
          <a:lstStyle/>
          <a:p>
            <a:pPr marL="0" lvl="0" indent="0" algn="l" rtl="0">
              <a:lnSpc>
                <a:spcPct val="100000"/>
              </a:lnSpc>
              <a:spcBef>
                <a:spcPts val="600"/>
              </a:spcBef>
              <a:spcAft>
                <a:spcPts val="1000"/>
              </a:spcAft>
              <a:buSzPts val="2400"/>
              <a:buNone/>
            </a:pPr>
            <a:r>
              <a:rPr lang="en"/>
              <a:t>Welcoming Inclusion Activities </a:t>
            </a:r>
            <a:r>
              <a:rPr lang="en" sz="1500"/>
              <a:t>(1-9 minutes)</a:t>
            </a:r>
            <a:endParaRPr sz="1500"/>
          </a:p>
        </p:txBody>
      </p:sp>
      <p:sp>
        <p:nvSpPr>
          <p:cNvPr id="136" name="Google Shape;136;p19"/>
          <p:cNvSpPr txBox="1">
            <a:spLocks noGrp="1"/>
          </p:cNvSpPr>
          <p:nvPr>
            <p:ph type="body" idx="2"/>
          </p:nvPr>
        </p:nvSpPr>
        <p:spPr>
          <a:xfrm>
            <a:off x="405125" y="1535025"/>
            <a:ext cx="5358900" cy="2642400"/>
          </a:xfrm>
          <a:prstGeom prst="rect">
            <a:avLst/>
          </a:prstGeom>
          <a:noFill/>
          <a:ln>
            <a:noFill/>
          </a:ln>
        </p:spPr>
        <p:txBody>
          <a:bodyPr spcFirstLastPara="1" wrap="square" lIns="0" tIns="0" rIns="0" bIns="0" anchor="t" anchorCtr="0">
            <a:normAutofit/>
          </a:bodyPr>
          <a:lstStyle/>
          <a:p>
            <a:pPr marL="0" lvl="0" indent="0" algn="l" rtl="0">
              <a:lnSpc>
                <a:spcPct val="100000"/>
              </a:lnSpc>
              <a:spcBef>
                <a:spcPts val="600"/>
              </a:spcBef>
              <a:spcAft>
                <a:spcPts val="0"/>
              </a:spcAft>
              <a:buNone/>
            </a:pPr>
            <a:r>
              <a:rPr lang="en" sz="1700" b="1"/>
              <a:t>Adults bring their experience; allow them to use it.</a:t>
            </a:r>
            <a:endParaRPr sz="1700" b="1"/>
          </a:p>
          <a:p>
            <a:pPr marL="0" lvl="0" indent="0" algn="l" rtl="0">
              <a:lnSpc>
                <a:spcPct val="100000"/>
              </a:lnSpc>
              <a:spcBef>
                <a:spcPts val="600"/>
              </a:spcBef>
              <a:spcAft>
                <a:spcPts val="0"/>
              </a:spcAft>
              <a:buNone/>
            </a:pPr>
            <a:r>
              <a:rPr lang="en" sz="1400"/>
              <a:t>Rituals or routine openings establish safety and predictability, support contribution by all voices, set norms for respectful listening, and allow people to connect with one another creating a sense of belonging. To be successful these activities must be: carefully chosen, connected to the work of the day, engagingly facilitated, and thoughtfully debriefed.</a:t>
            </a:r>
            <a:endParaRPr sz="1400"/>
          </a:p>
        </p:txBody>
      </p:sp>
      <p:sp>
        <p:nvSpPr>
          <p:cNvPr id="137" name="Google Shape;137;p19"/>
          <p:cNvSpPr txBox="1">
            <a:spLocks noGrp="1"/>
          </p:cNvSpPr>
          <p:nvPr>
            <p:ph type="body" idx="3"/>
          </p:nvPr>
        </p:nvSpPr>
        <p:spPr>
          <a:xfrm>
            <a:off x="405125" y="3289500"/>
            <a:ext cx="5423400" cy="1334100"/>
          </a:xfrm>
          <a:prstGeom prst="rect">
            <a:avLst/>
          </a:prstGeom>
          <a:noFill/>
          <a:ln>
            <a:noFill/>
          </a:ln>
        </p:spPr>
        <p:txBody>
          <a:bodyPr spcFirstLastPara="1" wrap="square" lIns="0" tIns="0" rIns="0" bIns="0" anchor="t" anchorCtr="0">
            <a:spAutoFit/>
          </a:bodyPr>
          <a:lstStyle/>
          <a:p>
            <a:pPr marL="457200" lvl="0" indent="-317500" algn="l" rtl="0">
              <a:lnSpc>
                <a:spcPct val="100000"/>
              </a:lnSpc>
              <a:spcBef>
                <a:spcPts val="600"/>
              </a:spcBef>
              <a:spcAft>
                <a:spcPts val="0"/>
              </a:spcAft>
              <a:buSzPts val="1400"/>
              <a:buChar char="▪"/>
            </a:pPr>
            <a:r>
              <a:rPr lang="en" sz="1400" i="1"/>
              <a:t>Look to establish and help maintain positive relationships</a:t>
            </a:r>
            <a:endParaRPr sz="1400" i="1"/>
          </a:p>
          <a:p>
            <a:pPr marL="457200" lvl="0" indent="-317500" algn="l" rtl="0">
              <a:lnSpc>
                <a:spcPct val="100000"/>
              </a:lnSpc>
              <a:spcBef>
                <a:spcPts val="1000"/>
              </a:spcBef>
              <a:spcAft>
                <a:spcPts val="0"/>
              </a:spcAft>
              <a:buSzPts val="1400"/>
              <a:buChar char="▪"/>
            </a:pPr>
            <a:r>
              <a:rPr lang="en" sz="1400" i="1"/>
              <a:t>When teachers use purposefully and connect it in some way to the learning of the day… it strengthens the curricular connections and climate of the classroom.</a:t>
            </a:r>
            <a:endParaRPr sz="1400" i="1"/>
          </a:p>
          <a:p>
            <a:pPr marL="457200" lvl="0" indent="-317500" algn="l" rtl="0">
              <a:lnSpc>
                <a:spcPct val="100000"/>
              </a:lnSpc>
              <a:spcBef>
                <a:spcPts val="1000"/>
              </a:spcBef>
              <a:spcAft>
                <a:spcPts val="1000"/>
              </a:spcAft>
              <a:buSzPts val="1400"/>
              <a:buChar char="▪"/>
            </a:pPr>
            <a:r>
              <a:rPr lang="en" sz="1400" i="1"/>
              <a:t>Promote engagement and allow for a check in with students</a:t>
            </a:r>
            <a:endParaRPr sz="1400" i="1"/>
          </a:p>
        </p:txBody>
      </p:sp>
      <p:pic>
        <p:nvPicPr>
          <p:cNvPr id="138" name="Google Shape;138;p19" descr="a square of 9 pictures of Don Knotts as Barney Fife exhibiting different facial expressions." title="Stages of Barney Fife"/>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5904725" y="0"/>
            <a:ext cx="3063974" cy="2729550"/>
          </a:xfrm>
          <a:prstGeom prst="rect">
            <a:avLst/>
          </a:prstGeom>
          <a:noFill/>
          <a:ln w="28575" cap="flat" cmpd="sng">
            <a:solidFill>
              <a:schemeClr val="lt1"/>
            </a:solidFill>
            <a:prstDash val="solid"/>
            <a:round/>
            <a:headEnd type="none" w="sm" len="sm"/>
            <a:tailEnd type="none" w="sm" len="sm"/>
          </a:ln>
        </p:spPr>
      </p:pic>
      <p:sp>
        <p:nvSpPr>
          <p:cNvPr id="139" name="Google Shape;139;p19"/>
          <p:cNvSpPr txBox="1"/>
          <p:nvPr/>
        </p:nvSpPr>
        <p:spPr>
          <a:xfrm>
            <a:off x="5847650" y="2744300"/>
            <a:ext cx="3120900" cy="207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b="1"/>
              <a:t>Examples</a:t>
            </a:r>
            <a:endParaRPr sz="1300" b="1"/>
          </a:p>
          <a:p>
            <a:pPr marL="457200" lvl="0" indent="-273050" algn="l" rtl="0">
              <a:spcBef>
                <a:spcPts val="0"/>
              </a:spcBef>
              <a:spcAft>
                <a:spcPts val="0"/>
              </a:spcAft>
              <a:buClr>
                <a:srgbClr val="3A7E36"/>
              </a:buClr>
              <a:buSzPts val="700"/>
              <a:buChar char="■"/>
            </a:pPr>
            <a:r>
              <a:rPr lang="en" sz="1000" b="1"/>
              <a:t>Community Building:</a:t>
            </a:r>
            <a:r>
              <a:rPr lang="en" sz="1000"/>
              <a:t> Using an open-ended question(e.g. fromSEL Reflection cards),build community in a quick and lively way. Each participant shares their response with a partner. After sharing, ask for 2-3 comments for the whole group.</a:t>
            </a:r>
            <a:endParaRPr sz="1000"/>
          </a:p>
          <a:p>
            <a:pPr marL="457200" lvl="0" indent="-273050" algn="l" rtl="0">
              <a:spcBef>
                <a:spcPts val="0"/>
              </a:spcBef>
              <a:spcAft>
                <a:spcPts val="0"/>
              </a:spcAft>
              <a:buClr>
                <a:srgbClr val="3A7E36"/>
              </a:buClr>
              <a:buSzPts val="700"/>
              <a:buChar char="■"/>
            </a:pPr>
            <a:r>
              <a:rPr lang="en" sz="1000" b="1"/>
              <a:t>Check-in:</a:t>
            </a:r>
            <a:r>
              <a:rPr lang="en" sz="1000"/>
              <a:t> Begin with a sentence starter:</a:t>
            </a:r>
            <a:endParaRPr sz="1000"/>
          </a:p>
          <a:p>
            <a:pPr marL="914400" lvl="1" indent="-292100" algn="l" rtl="0">
              <a:spcBef>
                <a:spcPts val="0"/>
              </a:spcBef>
              <a:spcAft>
                <a:spcPts val="0"/>
              </a:spcAft>
              <a:buSzPts val="1000"/>
              <a:buChar char="○"/>
            </a:pPr>
            <a:r>
              <a:rPr lang="en" sz="1000" i="1"/>
              <a:t>“A success I recently had___.”</a:t>
            </a:r>
            <a:endParaRPr sz="1000" i="1"/>
          </a:p>
          <a:p>
            <a:pPr marL="914400" lvl="1" indent="-292100" algn="l" rtl="0">
              <a:spcBef>
                <a:spcPts val="0"/>
              </a:spcBef>
              <a:spcAft>
                <a:spcPts val="0"/>
              </a:spcAft>
              <a:buSzPts val="1000"/>
              <a:buChar char="○"/>
            </a:pPr>
            <a:r>
              <a:rPr lang="en" sz="1000" i="1"/>
              <a:t>“One thing that’s new ___.”</a:t>
            </a:r>
            <a:endParaRPr sz="1000" i="1"/>
          </a:p>
          <a:p>
            <a:pPr marL="914400" lvl="1" indent="-292100" algn="l" rtl="0">
              <a:spcBef>
                <a:spcPts val="0"/>
              </a:spcBef>
              <a:spcAft>
                <a:spcPts val="0"/>
              </a:spcAft>
              <a:buSzPts val="1000"/>
              <a:buChar char="○"/>
            </a:pPr>
            <a:r>
              <a:rPr lang="en" sz="1000" i="1"/>
              <a:t>“One norm I will uphold today is ___.”</a:t>
            </a:r>
            <a:endParaRPr sz="1000" i="1"/>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705"/>
        <p:cNvGrpSpPr/>
        <p:nvPr/>
      </p:nvGrpSpPr>
      <p:grpSpPr>
        <a:xfrm>
          <a:off x="0" y="0"/>
          <a:ext cx="0" cy="0"/>
          <a:chOff x="0" y="0"/>
          <a:chExt cx="0" cy="0"/>
        </a:xfrm>
      </p:grpSpPr>
      <p:pic>
        <p:nvPicPr>
          <p:cNvPr id="706" name="Google Shape;706;p82"/>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400050"/>
            <a:ext cx="9144000" cy="4743450"/>
          </a:xfrm>
          <a:prstGeom prst="rect">
            <a:avLst/>
          </a:prstGeom>
          <a:noFill/>
          <a:ln>
            <a:noFill/>
          </a:ln>
        </p:spPr>
      </p:pic>
      <p:sp>
        <p:nvSpPr>
          <p:cNvPr id="707" name="Google Shape;707;p82"/>
          <p:cNvSpPr txBox="1">
            <a:spLocks noGrp="1"/>
          </p:cNvSpPr>
          <p:nvPr>
            <p:ph type="sldNum" idx="12"/>
          </p:nvPr>
        </p:nvSpPr>
        <p:spPr>
          <a:xfrm>
            <a:off x="402325" y="4855475"/>
            <a:ext cx="340500" cy="179400"/>
          </a:xfrm>
          <a:prstGeom prst="rect">
            <a:avLst/>
          </a:prstGeom>
        </p:spPr>
        <p:txBody>
          <a:bodyPr spcFirstLastPara="1" wrap="square" lIns="0" tIns="0" rIns="0" bIns="0" anchor="t" anchorCtr="0">
            <a:noAutofit/>
          </a:bodyPr>
          <a:lstStyle/>
          <a:p>
            <a:pPr marL="0" lvl="0" indent="0" algn="l" rtl="0">
              <a:spcBef>
                <a:spcPts val="0"/>
              </a:spcBef>
              <a:spcAft>
                <a:spcPts val="0"/>
              </a:spcAft>
              <a:buClr>
                <a:srgbClr val="000000"/>
              </a:buClr>
              <a:buSzPts val="800"/>
              <a:buFont typeface="Arial"/>
              <a:buNone/>
            </a:pPr>
            <a:fld id="{00000000-1234-1234-1234-123412341234}" type="slidenum">
              <a:rPr lang="en">
                <a:solidFill>
                  <a:schemeClr val="dk1"/>
                </a:solidFill>
              </a:rPr>
              <a:t>70</a:t>
            </a:fld>
            <a:endParaRPr>
              <a:solidFill>
                <a:schemeClr val="dk1"/>
              </a:solidFill>
            </a:endParaRPr>
          </a:p>
        </p:txBody>
      </p:sp>
      <p:sp>
        <p:nvSpPr>
          <p:cNvPr id="708" name="Google Shape;708;p82"/>
          <p:cNvSpPr txBox="1">
            <a:spLocks noGrp="1"/>
          </p:cNvSpPr>
          <p:nvPr>
            <p:ph type="body" idx="1"/>
          </p:nvPr>
        </p:nvSpPr>
        <p:spPr>
          <a:xfrm>
            <a:off x="331575" y="716425"/>
            <a:ext cx="2779200" cy="2491200"/>
          </a:xfrm>
          <a:prstGeom prst="rect">
            <a:avLst/>
          </a:prstGeom>
        </p:spPr>
        <p:txBody>
          <a:bodyPr spcFirstLastPara="1" wrap="square" lIns="201150" tIns="201150" rIns="201150" bIns="201150" anchor="t" anchorCtr="0">
            <a:normAutofit fontScale="92500" lnSpcReduction="20000"/>
          </a:bodyPr>
          <a:lstStyle/>
          <a:p>
            <a:pPr marL="457200" lvl="0" indent="0" algn="l" rtl="0">
              <a:lnSpc>
                <a:spcPct val="115000"/>
              </a:lnSpc>
              <a:spcBef>
                <a:spcPts val="600"/>
              </a:spcBef>
              <a:spcAft>
                <a:spcPts val="0"/>
              </a:spcAft>
              <a:buNone/>
            </a:pPr>
            <a:r>
              <a:rPr lang="en" sz="2800">
                <a:solidFill>
                  <a:srgbClr val="FFFFFF"/>
                </a:solidFill>
                <a:latin typeface="Calibri"/>
                <a:ea typeface="Calibri"/>
                <a:cs typeface="Calibri"/>
                <a:sym typeface="Calibri"/>
              </a:rPr>
              <a:t>Districts benefit from collaborating with each other.</a:t>
            </a:r>
            <a:endParaRPr sz="1800">
              <a:solidFill>
                <a:srgbClr val="FFFFFF"/>
              </a:solidFill>
            </a:endParaRPr>
          </a:p>
        </p:txBody>
      </p:sp>
      <p:sp>
        <p:nvSpPr>
          <p:cNvPr id="709" name="Google Shape;709;p82"/>
          <p:cNvSpPr txBox="1"/>
          <p:nvPr/>
        </p:nvSpPr>
        <p:spPr>
          <a:xfrm>
            <a:off x="584850" y="872450"/>
            <a:ext cx="418800" cy="507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100" b="1">
                <a:solidFill>
                  <a:srgbClr val="FFFFFF"/>
                </a:solidFill>
              </a:rPr>
              <a:t>7.</a:t>
            </a:r>
            <a:endParaRPr sz="2100" b="1">
              <a:solidFill>
                <a:srgbClr val="FFFFFF"/>
              </a:solidFill>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713"/>
        <p:cNvGrpSpPr/>
        <p:nvPr/>
      </p:nvGrpSpPr>
      <p:grpSpPr>
        <a:xfrm>
          <a:off x="0" y="0"/>
          <a:ext cx="0" cy="0"/>
          <a:chOff x="0" y="0"/>
          <a:chExt cx="0" cy="0"/>
        </a:xfrm>
      </p:grpSpPr>
      <p:sp>
        <p:nvSpPr>
          <p:cNvPr id="714" name="Google Shape;714;p83"/>
          <p:cNvSpPr txBox="1">
            <a:spLocks noGrp="1"/>
          </p:cNvSpPr>
          <p:nvPr>
            <p:ph type="sldNum" idx="12"/>
          </p:nvPr>
        </p:nvSpPr>
        <p:spPr>
          <a:xfrm>
            <a:off x="402325" y="4855475"/>
            <a:ext cx="340500" cy="179400"/>
          </a:xfrm>
          <a:prstGeom prst="rect">
            <a:avLst/>
          </a:prstGeom>
        </p:spPr>
        <p:txBody>
          <a:bodyPr spcFirstLastPara="1" wrap="square" lIns="0" tIns="0" rIns="0" bIns="0" anchor="t" anchorCtr="0">
            <a:noAutofit/>
          </a:bodyPr>
          <a:lstStyle/>
          <a:p>
            <a:pPr marL="0" lvl="0" indent="0" algn="l" rtl="0">
              <a:spcBef>
                <a:spcPts val="0"/>
              </a:spcBef>
              <a:spcAft>
                <a:spcPts val="0"/>
              </a:spcAft>
              <a:buClr>
                <a:srgbClr val="000000"/>
              </a:buClr>
              <a:buSzPts val="800"/>
              <a:buFont typeface="Arial"/>
              <a:buNone/>
            </a:pPr>
            <a:fld id="{00000000-1234-1234-1234-123412341234}" type="slidenum">
              <a:rPr lang="en">
                <a:solidFill>
                  <a:schemeClr val="dk1"/>
                </a:solidFill>
              </a:rPr>
              <a:t>71</a:t>
            </a:fld>
            <a:endParaRPr>
              <a:solidFill>
                <a:schemeClr val="dk1"/>
              </a:solidFill>
            </a:endParaRPr>
          </a:p>
        </p:txBody>
      </p:sp>
      <p:pic>
        <p:nvPicPr>
          <p:cNvPr id="715" name="Google Shape;715;p83"/>
          <p:cNvPicPr preferRelativeResize="0"/>
          <p:nvPr/>
        </p:nvPicPr>
        <p:blipFill>
          <a:blip r:embed="rId3">
            <a:alphaModFix/>
          </a:blip>
          <a:stretch>
            <a:fillRect/>
          </a:stretch>
        </p:blipFill>
        <p:spPr>
          <a:xfrm>
            <a:off x="76200" y="1333500"/>
            <a:ext cx="2767100" cy="2134850"/>
          </a:xfrm>
          <a:prstGeom prst="rect">
            <a:avLst/>
          </a:prstGeom>
          <a:noFill/>
          <a:ln>
            <a:noFill/>
          </a:ln>
        </p:spPr>
      </p:pic>
      <p:pic>
        <p:nvPicPr>
          <p:cNvPr id="716" name="Google Shape;716;p83"/>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3027463" y="1783800"/>
            <a:ext cx="3209925" cy="1423850"/>
          </a:xfrm>
          <a:prstGeom prst="rect">
            <a:avLst/>
          </a:prstGeom>
          <a:noFill/>
          <a:ln>
            <a:noFill/>
          </a:ln>
        </p:spPr>
      </p:pic>
      <p:pic>
        <p:nvPicPr>
          <p:cNvPr id="717" name="Google Shape;717;p83"/>
          <p:cNvPicPr preferRelativeResize="0"/>
          <p:nvPr/>
        </p:nvPicPr>
        <p:blipFill>
          <a:blip r:embed="rId5">
            <a:alphaModFix/>
          </a:blip>
          <a:stretch>
            <a:fillRect/>
          </a:stretch>
        </p:blipFill>
        <p:spPr>
          <a:xfrm>
            <a:off x="6176975" y="1713825"/>
            <a:ext cx="2711150" cy="1866425"/>
          </a:xfrm>
          <a:prstGeom prst="rect">
            <a:avLst/>
          </a:prstGeom>
          <a:noFill/>
          <a:ln>
            <a:noFill/>
          </a:ln>
        </p:spPr>
      </p:pic>
      <p:sp>
        <p:nvSpPr>
          <p:cNvPr id="718" name="Google Shape;718;p83"/>
          <p:cNvSpPr txBox="1"/>
          <p:nvPr/>
        </p:nvSpPr>
        <p:spPr>
          <a:xfrm>
            <a:off x="1751325" y="4665575"/>
            <a:ext cx="6495600" cy="369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200" u="sng">
                <a:solidFill>
                  <a:schemeClr val="hlink"/>
                </a:solidFill>
                <a:latin typeface="Calibri"/>
                <a:ea typeface="Calibri"/>
                <a:cs typeface="Calibri"/>
                <a:sym typeface="Calibri"/>
                <a:hlinkClick r:id="rId6"/>
              </a:rPr>
              <a:t>https://drive.google.com/file/d/1ar3V04jKH_AXVl2G2LI_IhidXXSkkK1w/view?usp=sharin</a:t>
            </a:r>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722"/>
        <p:cNvGrpSpPr/>
        <p:nvPr/>
      </p:nvGrpSpPr>
      <p:grpSpPr>
        <a:xfrm>
          <a:off x="0" y="0"/>
          <a:ext cx="0" cy="0"/>
          <a:chOff x="0" y="0"/>
          <a:chExt cx="0" cy="0"/>
        </a:xfrm>
      </p:grpSpPr>
      <p:sp>
        <p:nvSpPr>
          <p:cNvPr id="723" name="Google Shape;723;p84"/>
          <p:cNvSpPr txBox="1">
            <a:spLocks noGrp="1"/>
          </p:cNvSpPr>
          <p:nvPr>
            <p:ph type="sldNum" idx="12"/>
          </p:nvPr>
        </p:nvSpPr>
        <p:spPr>
          <a:xfrm>
            <a:off x="402325" y="4855475"/>
            <a:ext cx="340500" cy="179400"/>
          </a:xfrm>
          <a:prstGeom prst="rect">
            <a:avLst/>
          </a:prstGeom>
        </p:spPr>
        <p:txBody>
          <a:bodyPr spcFirstLastPara="1" wrap="square" lIns="0" tIns="0" rIns="0" bIns="0" anchor="t" anchorCtr="0">
            <a:noAutofit/>
          </a:bodyPr>
          <a:lstStyle/>
          <a:p>
            <a:pPr marL="0" lvl="0" indent="0" algn="l" rtl="0">
              <a:spcBef>
                <a:spcPts val="0"/>
              </a:spcBef>
              <a:spcAft>
                <a:spcPts val="0"/>
              </a:spcAft>
              <a:buNone/>
            </a:pPr>
            <a:fld id="{00000000-1234-1234-1234-123412341234}" type="slidenum">
              <a:rPr lang="en"/>
              <a:t>72</a:t>
            </a:fld>
            <a:endParaRPr/>
          </a:p>
        </p:txBody>
      </p:sp>
      <p:sp>
        <p:nvSpPr>
          <p:cNvPr id="724" name="Google Shape;724;p84"/>
          <p:cNvSpPr txBox="1">
            <a:spLocks noGrp="1"/>
          </p:cNvSpPr>
          <p:nvPr>
            <p:ph type="title"/>
          </p:nvPr>
        </p:nvSpPr>
        <p:spPr>
          <a:xfrm>
            <a:off x="0" y="400050"/>
            <a:ext cx="9144000" cy="360600"/>
          </a:xfrm>
          <a:prstGeom prst="rect">
            <a:avLst/>
          </a:prstGeom>
        </p:spPr>
        <p:txBody>
          <a:bodyPr spcFirstLastPara="1" wrap="square" lIns="411475" tIns="0" rIns="411475" bIns="0" anchor="ctr" anchorCtr="0">
            <a:normAutofit/>
          </a:bodyPr>
          <a:lstStyle/>
          <a:p>
            <a:pPr marL="0" lvl="0" indent="0" algn="l" rtl="0">
              <a:spcBef>
                <a:spcPts val="0"/>
              </a:spcBef>
              <a:spcAft>
                <a:spcPts val="600"/>
              </a:spcAft>
              <a:buSzPts val="990"/>
              <a:buNone/>
            </a:pPr>
            <a:r>
              <a:rPr lang="en" sz="1600" b="1">
                <a:solidFill>
                  <a:srgbClr val="FFFFFF"/>
                </a:solidFill>
              </a:rPr>
              <a:t>Continued Exploration of Examples from Across the Nation</a:t>
            </a:r>
            <a:endParaRPr sz="1600">
              <a:solidFill>
                <a:srgbClr val="FFFFFF"/>
              </a:solidFill>
            </a:endParaRPr>
          </a:p>
        </p:txBody>
      </p:sp>
      <p:sp>
        <p:nvSpPr>
          <p:cNvPr id="725" name="Google Shape;725;p84"/>
          <p:cNvSpPr txBox="1"/>
          <p:nvPr/>
        </p:nvSpPr>
        <p:spPr>
          <a:xfrm>
            <a:off x="4148100" y="1115550"/>
            <a:ext cx="4358400" cy="37866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0"/>
              </a:spcBef>
              <a:spcAft>
                <a:spcPts val="0"/>
              </a:spcAft>
              <a:buClr>
                <a:schemeClr val="dk1"/>
              </a:buClr>
              <a:buSzPts val="1100"/>
              <a:buFont typeface="Arial"/>
              <a:buNone/>
            </a:pPr>
            <a:r>
              <a:rPr lang="en" sz="2000" u="sng">
                <a:solidFill>
                  <a:srgbClr val="3C78D8"/>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https://casel.org/districts-2/</a:t>
            </a:r>
            <a:r>
              <a:rPr lang="en" sz="2000">
                <a:solidFill>
                  <a:schemeClr val="dk1"/>
                </a:solidFill>
                <a:latin typeface="Calibri"/>
                <a:ea typeface="Calibri"/>
                <a:cs typeface="Calibri"/>
                <a:sym typeface="Calibri"/>
              </a:rPr>
              <a:t> - Link to multiple schools working in partnership with CASEL on schoolwide SEL implementation</a:t>
            </a:r>
            <a:endParaRPr sz="2000">
              <a:solidFill>
                <a:schemeClr val="dk1"/>
              </a:solidFill>
              <a:latin typeface="Calibri"/>
              <a:ea typeface="Calibri"/>
              <a:cs typeface="Calibri"/>
              <a:sym typeface="Calibri"/>
            </a:endParaRPr>
          </a:p>
          <a:p>
            <a:pPr marL="0" lvl="0" indent="0" algn="l" rtl="0">
              <a:lnSpc>
                <a:spcPct val="90000"/>
              </a:lnSpc>
              <a:spcBef>
                <a:spcPts val="600"/>
              </a:spcBef>
              <a:spcAft>
                <a:spcPts val="0"/>
              </a:spcAft>
              <a:buClr>
                <a:schemeClr val="dk1"/>
              </a:buClr>
              <a:buSzPts val="1100"/>
              <a:buFont typeface="Arial"/>
              <a:buNone/>
            </a:pPr>
            <a:r>
              <a:rPr lang="en" sz="2000" b="1">
                <a:solidFill>
                  <a:schemeClr val="dk1"/>
                </a:solidFill>
                <a:latin typeface="Calibri"/>
                <a:ea typeface="Calibri"/>
                <a:cs typeface="Calibri"/>
                <a:sym typeface="Calibri"/>
              </a:rPr>
              <a:t>Exit Ticket Reflection Form</a:t>
            </a:r>
            <a:endParaRPr sz="2000" b="1">
              <a:solidFill>
                <a:schemeClr val="dk1"/>
              </a:solidFill>
              <a:latin typeface="Calibri"/>
              <a:ea typeface="Calibri"/>
              <a:cs typeface="Calibri"/>
              <a:sym typeface="Calibri"/>
            </a:endParaRPr>
          </a:p>
          <a:p>
            <a:pPr marL="0" lvl="0" indent="0" algn="l" rtl="0">
              <a:lnSpc>
                <a:spcPct val="90000"/>
              </a:lnSpc>
              <a:spcBef>
                <a:spcPts val="600"/>
              </a:spcBef>
              <a:spcAft>
                <a:spcPts val="0"/>
              </a:spcAft>
              <a:buClr>
                <a:schemeClr val="dk1"/>
              </a:buClr>
              <a:buSzPts val="1100"/>
              <a:buFont typeface="Arial"/>
              <a:buNone/>
            </a:pPr>
            <a:endParaRPr sz="2000">
              <a:solidFill>
                <a:schemeClr val="dk1"/>
              </a:solidFill>
            </a:endParaRPr>
          </a:p>
          <a:p>
            <a:pPr marL="0" lvl="0" indent="0" algn="l" rtl="0">
              <a:lnSpc>
                <a:spcPct val="90000"/>
              </a:lnSpc>
              <a:spcBef>
                <a:spcPts val="600"/>
              </a:spcBef>
              <a:spcAft>
                <a:spcPts val="0"/>
              </a:spcAft>
              <a:buClr>
                <a:schemeClr val="dk1"/>
              </a:buClr>
              <a:buSzPts val="1100"/>
              <a:buFont typeface="Arial"/>
              <a:buNone/>
            </a:pPr>
            <a:r>
              <a:rPr lang="en" sz="2000" u="sng">
                <a:solidFill>
                  <a:srgbClr val="3C78D8"/>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https://docs.google.com/forms/d/e/1FAIpQLSe3lLBlRVszjrYjSs_jd67KhI2OwVhzY3Pu1-XXL18wo99zdg/viewform?usp=sf_link</a:t>
            </a:r>
            <a:r>
              <a:rPr lang="en" sz="2000">
                <a:solidFill>
                  <a:schemeClr val="dk1"/>
                </a:solidFill>
                <a:latin typeface="Calibri"/>
                <a:ea typeface="Calibri"/>
                <a:cs typeface="Calibri"/>
                <a:sym typeface="Calibri"/>
              </a:rPr>
              <a:t> </a:t>
            </a:r>
            <a:endParaRPr sz="2000">
              <a:solidFill>
                <a:schemeClr val="dk1"/>
              </a:solidFill>
              <a:latin typeface="Calibri"/>
              <a:ea typeface="Calibri"/>
              <a:cs typeface="Calibri"/>
              <a:sym typeface="Calibri"/>
            </a:endParaRPr>
          </a:p>
          <a:p>
            <a:pPr marL="0" lvl="0" indent="0" algn="l" rtl="0">
              <a:spcBef>
                <a:spcPts val="600"/>
              </a:spcBef>
              <a:spcAft>
                <a:spcPts val="0"/>
              </a:spcAft>
              <a:buNone/>
            </a:pPr>
            <a:endParaRPr/>
          </a:p>
        </p:txBody>
      </p:sp>
      <p:pic>
        <p:nvPicPr>
          <p:cNvPr id="726" name="Google Shape;726;p84"/>
          <p:cNvPicPr preferRelativeResize="0"/>
          <p:nvPr/>
        </p:nvPicPr>
        <p:blipFill>
          <a:blip r:embed="rId5">
            <a:alphaModFix/>
          </a:blip>
          <a:stretch>
            <a:fillRect/>
          </a:stretch>
        </p:blipFill>
        <p:spPr>
          <a:xfrm>
            <a:off x="0" y="760650"/>
            <a:ext cx="3908055" cy="4382851"/>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730"/>
        <p:cNvGrpSpPr/>
        <p:nvPr/>
      </p:nvGrpSpPr>
      <p:grpSpPr>
        <a:xfrm>
          <a:off x="0" y="0"/>
          <a:ext cx="0" cy="0"/>
          <a:chOff x="0" y="0"/>
          <a:chExt cx="0" cy="0"/>
        </a:xfrm>
      </p:grpSpPr>
      <p:sp>
        <p:nvSpPr>
          <p:cNvPr id="731" name="Google Shape;731;p85"/>
          <p:cNvSpPr txBox="1">
            <a:spLocks noGrp="1"/>
          </p:cNvSpPr>
          <p:nvPr>
            <p:ph type="sldNum" idx="12"/>
          </p:nvPr>
        </p:nvSpPr>
        <p:spPr>
          <a:xfrm>
            <a:off x="402325" y="4855475"/>
            <a:ext cx="340500" cy="179400"/>
          </a:xfrm>
          <a:prstGeom prst="rect">
            <a:avLst/>
          </a:prstGeom>
        </p:spPr>
        <p:txBody>
          <a:bodyPr spcFirstLastPara="1" wrap="square" lIns="0" tIns="0" rIns="0" bIns="0" anchor="t" anchorCtr="0">
            <a:noAutofit/>
          </a:bodyPr>
          <a:lstStyle/>
          <a:p>
            <a:pPr marL="0" lvl="0" indent="0" algn="l" rtl="0">
              <a:spcBef>
                <a:spcPts val="0"/>
              </a:spcBef>
              <a:spcAft>
                <a:spcPts val="0"/>
              </a:spcAft>
              <a:buNone/>
            </a:pPr>
            <a:fld id="{00000000-1234-1234-1234-123412341234}" type="slidenum">
              <a:rPr lang="en"/>
              <a:t>73</a:t>
            </a:fld>
            <a:endParaRPr/>
          </a:p>
        </p:txBody>
      </p:sp>
      <p:sp>
        <p:nvSpPr>
          <p:cNvPr id="732" name="Google Shape;732;p85"/>
          <p:cNvSpPr txBox="1">
            <a:spLocks noGrp="1"/>
          </p:cNvSpPr>
          <p:nvPr>
            <p:ph type="title"/>
          </p:nvPr>
        </p:nvSpPr>
        <p:spPr>
          <a:xfrm>
            <a:off x="0" y="400050"/>
            <a:ext cx="9144000" cy="360600"/>
          </a:xfrm>
          <a:prstGeom prst="rect">
            <a:avLst/>
          </a:prstGeom>
        </p:spPr>
        <p:txBody>
          <a:bodyPr spcFirstLastPara="1" wrap="square" lIns="411475" tIns="0" rIns="411475" bIns="0" anchor="ctr" anchorCtr="0">
            <a:normAutofit/>
          </a:bodyPr>
          <a:lstStyle/>
          <a:p>
            <a:pPr marL="0" lvl="0" indent="0" algn="l" rtl="0">
              <a:spcBef>
                <a:spcPts val="0"/>
              </a:spcBef>
              <a:spcAft>
                <a:spcPts val="600"/>
              </a:spcAft>
              <a:buSzPts val="990"/>
              <a:buNone/>
            </a:pPr>
            <a:r>
              <a:rPr lang="en" sz="1600" b="1">
                <a:solidFill>
                  <a:srgbClr val="FFFFFF"/>
                </a:solidFill>
              </a:rPr>
              <a:t>Case Studies</a:t>
            </a:r>
            <a:endParaRPr sz="1600">
              <a:solidFill>
                <a:srgbClr val="FFFFFF"/>
              </a:solidFill>
            </a:endParaRPr>
          </a:p>
        </p:txBody>
      </p:sp>
      <p:sp>
        <p:nvSpPr>
          <p:cNvPr id="733" name="Google Shape;733;p85"/>
          <p:cNvSpPr txBox="1"/>
          <p:nvPr/>
        </p:nvSpPr>
        <p:spPr>
          <a:xfrm>
            <a:off x="383075" y="1015350"/>
            <a:ext cx="8275800" cy="3498600"/>
          </a:xfrm>
          <a:prstGeom prst="rect">
            <a:avLst/>
          </a:prstGeom>
          <a:noFill/>
          <a:ln>
            <a:noFill/>
          </a:ln>
        </p:spPr>
        <p:txBody>
          <a:bodyPr spcFirstLastPara="1" wrap="square" lIns="91425" tIns="91425" rIns="91425" bIns="91425" anchor="t" anchorCtr="0">
            <a:spAutoFit/>
          </a:bodyPr>
          <a:lstStyle/>
          <a:p>
            <a:pPr marL="182880" lvl="0" indent="-134620" algn="l" rtl="0">
              <a:lnSpc>
                <a:spcPct val="110000"/>
              </a:lnSpc>
              <a:spcBef>
                <a:spcPts val="0"/>
              </a:spcBef>
              <a:spcAft>
                <a:spcPts val="0"/>
              </a:spcAft>
              <a:buClr>
                <a:srgbClr val="3A7E36"/>
              </a:buClr>
              <a:buSzPts val="1400"/>
              <a:buChar char="▪"/>
            </a:pPr>
            <a:r>
              <a:rPr lang="en" sz="1700">
                <a:solidFill>
                  <a:schemeClr val="dk1"/>
                </a:solidFill>
              </a:rPr>
              <a:t>What was similar and different between the districts reviewed? </a:t>
            </a:r>
            <a:br>
              <a:rPr lang="en" sz="1700">
                <a:solidFill>
                  <a:schemeClr val="dk1"/>
                </a:solidFill>
              </a:rPr>
            </a:br>
            <a:r>
              <a:rPr lang="en" sz="1700">
                <a:solidFill>
                  <a:schemeClr val="dk1"/>
                </a:solidFill>
              </a:rPr>
              <a:t> - How is this similar to or different from your own district?</a:t>
            </a:r>
            <a:endParaRPr sz="1700">
              <a:solidFill>
                <a:schemeClr val="dk1"/>
              </a:solidFill>
            </a:endParaRPr>
          </a:p>
          <a:p>
            <a:pPr marL="457200" lvl="0" indent="0" algn="l" rtl="0">
              <a:lnSpc>
                <a:spcPct val="110000"/>
              </a:lnSpc>
              <a:spcBef>
                <a:spcPts val="600"/>
              </a:spcBef>
              <a:spcAft>
                <a:spcPts val="0"/>
              </a:spcAft>
              <a:buNone/>
            </a:pPr>
            <a:endParaRPr sz="1700">
              <a:solidFill>
                <a:schemeClr val="dk1"/>
              </a:solidFill>
            </a:endParaRPr>
          </a:p>
          <a:p>
            <a:pPr marL="182880" lvl="0" indent="-134620" algn="l" rtl="0">
              <a:lnSpc>
                <a:spcPct val="110000"/>
              </a:lnSpc>
              <a:spcBef>
                <a:spcPts val="600"/>
              </a:spcBef>
              <a:spcAft>
                <a:spcPts val="0"/>
              </a:spcAft>
              <a:buClr>
                <a:srgbClr val="3A7E36"/>
              </a:buClr>
              <a:buSzPts val="1400"/>
              <a:buChar char="▪"/>
            </a:pPr>
            <a:r>
              <a:rPr lang="en" sz="1700">
                <a:solidFill>
                  <a:schemeClr val="dk1"/>
                </a:solidFill>
              </a:rPr>
              <a:t>What key insights did you gather through exploring the case studies?</a:t>
            </a:r>
            <a:endParaRPr sz="1700">
              <a:solidFill>
                <a:schemeClr val="dk1"/>
              </a:solidFill>
            </a:endParaRPr>
          </a:p>
          <a:p>
            <a:pPr marL="457200" lvl="0" indent="0" algn="l" rtl="0">
              <a:lnSpc>
                <a:spcPct val="110000"/>
              </a:lnSpc>
              <a:spcBef>
                <a:spcPts val="600"/>
              </a:spcBef>
              <a:spcAft>
                <a:spcPts val="0"/>
              </a:spcAft>
              <a:buNone/>
            </a:pPr>
            <a:endParaRPr sz="1700">
              <a:solidFill>
                <a:schemeClr val="dk1"/>
              </a:solidFill>
            </a:endParaRPr>
          </a:p>
          <a:p>
            <a:pPr marL="182880" lvl="0" indent="-134620" algn="l" rtl="0">
              <a:lnSpc>
                <a:spcPct val="110000"/>
              </a:lnSpc>
              <a:spcBef>
                <a:spcPts val="600"/>
              </a:spcBef>
              <a:spcAft>
                <a:spcPts val="0"/>
              </a:spcAft>
              <a:buClr>
                <a:srgbClr val="3A7E36"/>
              </a:buClr>
              <a:buSzPts val="1400"/>
              <a:buChar char="▪"/>
            </a:pPr>
            <a:r>
              <a:rPr lang="en" sz="1700">
                <a:solidFill>
                  <a:schemeClr val="dk1"/>
                </a:solidFill>
              </a:rPr>
              <a:t>What can you take away for your own context as you begin to plan or continue your SEL efforts?</a:t>
            </a:r>
            <a:endParaRPr sz="1700">
              <a:solidFill>
                <a:schemeClr val="dk1"/>
              </a:solidFill>
            </a:endParaRPr>
          </a:p>
          <a:p>
            <a:pPr marL="457200" lvl="0" indent="0" algn="l" rtl="0">
              <a:lnSpc>
                <a:spcPct val="110000"/>
              </a:lnSpc>
              <a:spcBef>
                <a:spcPts val="600"/>
              </a:spcBef>
              <a:spcAft>
                <a:spcPts val="0"/>
              </a:spcAft>
              <a:buNone/>
            </a:pPr>
            <a:endParaRPr sz="1700">
              <a:solidFill>
                <a:schemeClr val="dk1"/>
              </a:solidFill>
            </a:endParaRPr>
          </a:p>
          <a:p>
            <a:pPr marL="182880" lvl="0" indent="-134620" algn="l" rtl="0">
              <a:lnSpc>
                <a:spcPct val="110000"/>
              </a:lnSpc>
              <a:spcBef>
                <a:spcPts val="600"/>
              </a:spcBef>
              <a:spcAft>
                <a:spcPts val="0"/>
              </a:spcAft>
              <a:buClr>
                <a:srgbClr val="3A7E36"/>
              </a:buClr>
              <a:buSzPts val="1400"/>
              <a:buChar char="▪"/>
            </a:pPr>
            <a:r>
              <a:rPr lang="en" sz="1700">
                <a:solidFill>
                  <a:schemeClr val="dk1"/>
                </a:solidFill>
              </a:rPr>
              <a:t>As you think about your school, what realistic barriers might you encounter as you begin or continue your SEL district implementation?</a:t>
            </a:r>
            <a:endParaRPr/>
          </a:p>
        </p:txBody>
      </p:sp>
      <p:cxnSp>
        <p:nvCxnSpPr>
          <p:cNvPr id="734" name="Google Shape;734;p85"/>
          <p:cNvCxnSpPr/>
          <p:nvPr/>
        </p:nvCxnSpPr>
        <p:spPr>
          <a:xfrm>
            <a:off x="572575" y="1880475"/>
            <a:ext cx="8029200" cy="0"/>
          </a:xfrm>
          <a:prstGeom prst="straightConnector1">
            <a:avLst/>
          </a:prstGeom>
          <a:noFill/>
          <a:ln w="9525" cap="flat" cmpd="sng">
            <a:solidFill>
              <a:schemeClr val="dk2"/>
            </a:solidFill>
            <a:prstDash val="solid"/>
            <a:round/>
            <a:headEnd type="none" w="med" len="med"/>
            <a:tailEnd type="none" w="med" len="med"/>
          </a:ln>
        </p:spPr>
      </p:cxnSp>
      <p:cxnSp>
        <p:nvCxnSpPr>
          <p:cNvPr id="735" name="Google Shape;735;p85"/>
          <p:cNvCxnSpPr/>
          <p:nvPr/>
        </p:nvCxnSpPr>
        <p:spPr>
          <a:xfrm>
            <a:off x="572575" y="2600650"/>
            <a:ext cx="8029200" cy="0"/>
          </a:xfrm>
          <a:prstGeom prst="straightConnector1">
            <a:avLst/>
          </a:prstGeom>
          <a:noFill/>
          <a:ln w="9525" cap="flat" cmpd="sng">
            <a:solidFill>
              <a:schemeClr val="dk2"/>
            </a:solidFill>
            <a:prstDash val="solid"/>
            <a:round/>
            <a:headEnd type="none" w="med" len="med"/>
            <a:tailEnd type="none" w="med" len="med"/>
          </a:ln>
        </p:spPr>
      </p:cxnSp>
      <p:cxnSp>
        <p:nvCxnSpPr>
          <p:cNvPr id="736" name="Google Shape;736;p85"/>
          <p:cNvCxnSpPr/>
          <p:nvPr/>
        </p:nvCxnSpPr>
        <p:spPr>
          <a:xfrm>
            <a:off x="572575" y="3608100"/>
            <a:ext cx="8029200" cy="0"/>
          </a:xfrm>
          <a:prstGeom prst="straightConnector1">
            <a:avLst/>
          </a:prstGeom>
          <a:noFill/>
          <a:ln w="9525" cap="flat" cmpd="sng">
            <a:solidFill>
              <a:schemeClr val="dk2"/>
            </a:solidFill>
            <a:prstDash val="solid"/>
            <a:round/>
            <a:headEnd type="none" w="med" len="med"/>
            <a:tailEnd type="none" w="med" len="med"/>
          </a:ln>
        </p:spPr>
      </p:cxn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740"/>
        <p:cNvGrpSpPr/>
        <p:nvPr/>
      </p:nvGrpSpPr>
      <p:grpSpPr>
        <a:xfrm>
          <a:off x="0" y="0"/>
          <a:ext cx="0" cy="0"/>
          <a:chOff x="0" y="0"/>
          <a:chExt cx="0" cy="0"/>
        </a:xfrm>
      </p:grpSpPr>
      <p:sp>
        <p:nvSpPr>
          <p:cNvPr id="741" name="Google Shape;741;p86"/>
          <p:cNvSpPr/>
          <p:nvPr/>
        </p:nvSpPr>
        <p:spPr>
          <a:xfrm>
            <a:off x="6025" y="764950"/>
            <a:ext cx="9144000" cy="43785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86"/>
          <p:cNvSpPr txBox="1">
            <a:spLocks noGrp="1"/>
          </p:cNvSpPr>
          <p:nvPr>
            <p:ph type="sldNum" idx="12"/>
          </p:nvPr>
        </p:nvSpPr>
        <p:spPr>
          <a:xfrm>
            <a:off x="402325" y="4855475"/>
            <a:ext cx="340500" cy="179400"/>
          </a:xfrm>
          <a:prstGeom prst="rect">
            <a:avLst/>
          </a:prstGeom>
        </p:spPr>
        <p:txBody>
          <a:bodyPr spcFirstLastPara="1" wrap="square" lIns="0" tIns="0" rIns="0" bIns="0" anchor="t" anchorCtr="0">
            <a:noAutofit/>
          </a:bodyPr>
          <a:lstStyle/>
          <a:p>
            <a:pPr marL="0" lvl="0" indent="0" algn="l" rtl="0">
              <a:spcBef>
                <a:spcPts val="0"/>
              </a:spcBef>
              <a:spcAft>
                <a:spcPts val="0"/>
              </a:spcAft>
              <a:buNone/>
            </a:pPr>
            <a:fld id="{00000000-1234-1234-1234-123412341234}" type="slidenum">
              <a:rPr lang="en">
                <a:solidFill>
                  <a:srgbClr val="FFFFFF"/>
                </a:solidFill>
              </a:rPr>
              <a:t>74</a:t>
            </a:fld>
            <a:endParaRPr>
              <a:solidFill>
                <a:srgbClr val="FFFFFF"/>
              </a:solidFill>
            </a:endParaRPr>
          </a:p>
        </p:txBody>
      </p:sp>
      <p:sp>
        <p:nvSpPr>
          <p:cNvPr id="743" name="Google Shape;743;p86"/>
          <p:cNvSpPr txBox="1">
            <a:spLocks noGrp="1"/>
          </p:cNvSpPr>
          <p:nvPr>
            <p:ph type="title"/>
          </p:nvPr>
        </p:nvSpPr>
        <p:spPr>
          <a:xfrm>
            <a:off x="0" y="400050"/>
            <a:ext cx="9144000" cy="360600"/>
          </a:xfrm>
          <a:prstGeom prst="rect">
            <a:avLst/>
          </a:prstGeom>
        </p:spPr>
        <p:txBody>
          <a:bodyPr spcFirstLastPara="1" wrap="square" lIns="411475" tIns="0" rIns="411475" bIns="0" anchor="ctr" anchorCtr="0">
            <a:normAutofit/>
          </a:bodyPr>
          <a:lstStyle/>
          <a:p>
            <a:pPr marL="0" lvl="0" indent="0" algn="l" rtl="0">
              <a:spcBef>
                <a:spcPts val="0"/>
              </a:spcBef>
              <a:spcAft>
                <a:spcPts val="600"/>
              </a:spcAft>
              <a:buSzPts val="990"/>
              <a:buNone/>
            </a:pPr>
            <a:r>
              <a:rPr lang="en" sz="1600" b="1">
                <a:solidFill>
                  <a:srgbClr val="FFFFFF"/>
                </a:solidFill>
              </a:rPr>
              <a:t>Case Studies</a:t>
            </a:r>
            <a:endParaRPr sz="1600">
              <a:solidFill>
                <a:srgbClr val="FFFFFF"/>
              </a:solidFill>
            </a:endParaRPr>
          </a:p>
        </p:txBody>
      </p:sp>
      <p:pic>
        <p:nvPicPr>
          <p:cNvPr id="744" name="Google Shape;744;p86"/>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79900" y="898050"/>
            <a:ext cx="3611821" cy="3845399"/>
          </a:xfrm>
          <a:prstGeom prst="rect">
            <a:avLst/>
          </a:prstGeom>
          <a:noFill/>
          <a:ln>
            <a:noFill/>
          </a:ln>
        </p:spPr>
      </p:pic>
      <p:sp>
        <p:nvSpPr>
          <p:cNvPr id="745" name="Google Shape;745;p86"/>
          <p:cNvSpPr txBox="1"/>
          <p:nvPr/>
        </p:nvSpPr>
        <p:spPr>
          <a:xfrm>
            <a:off x="4601775" y="1885950"/>
            <a:ext cx="3760800" cy="1477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4200" b="1">
                <a:solidFill>
                  <a:srgbClr val="FFFFFF"/>
                </a:solidFill>
              </a:rPr>
              <a:t>Questions?</a:t>
            </a:r>
            <a:endParaRPr sz="4200" b="1">
              <a:solidFill>
                <a:srgbClr val="FFFFFF"/>
              </a:solidFill>
            </a:endParaRPr>
          </a:p>
          <a:p>
            <a:pPr marL="0" lvl="0" indent="0" algn="ctr" rtl="0">
              <a:spcBef>
                <a:spcPts val="0"/>
              </a:spcBef>
              <a:spcAft>
                <a:spcPts val="0"/>
              </a:spcAft>
              <a:buNone/>
            </a:pPr>
            <a:r>
              <a:rPr lang="en" sz="4200" b="1">
                <a:solidFill>
                  <a:srgbClr val="FFFFFF"/>
                </a:solidFill>
              </a:rPr>
              <a:t>Comments?</a:t>
            </a:r>
            <a:endParaRPr sz="4200" b="1">
              <a:solidFill>
                <a:srgbClr val="FFFFFF"/>
              </a:solidFill>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749"/>
        <p:cNvGrpSpPr/>
        <p:nvPr/>
      </p:nvGrpSpPr>
      <p:grpSpPr>
        <a:xfrm>
          <a:off x="0" y="0"/>
          <a:ext cx="0" cy="0"/>
          <a:chOff x="0" y="0"/>
          <a:chExt cx="0" cy="0"/>
        </a:xfrm>
      </p:grpSpPr>
      <p:sp>
        <p:nvSpPr>
          <p:cNvPr id="750" name="Google Shape;750;p87"/>
          <p:cNvSpPr txBox="1">
            <a:spLocks noGrp="1"/>
          </p:cNvSpPr>
          <p:nvPr>
            <p:ph type="sldNum" idx="12"/>
          </p:nvPr>
        </p:nvSpPr>
        <p:spPr>
          <a:xfrm>
            <a:off x="402325" y="4855475"/>
            <a:ext cx="340500" cy="1794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800"/>
              <a:buNone/>
            </a:pPr>
            <a:fld id="{00000000-1234-1234-1234-123412341234}" type="slidenum">
              <a:rPr lang="en">
                <a:solidFill>
                  <a:schemeClr val="lt1"/>
                </a:solidFill>
              </a:rPr>
              <a:t>75</a:t>
            </a:fld>
            <a:endParaRPr>
              <a:solidFill>
                <a:schemeClr val="lt1"/>
              </a:solidFill>
            </a:endParaRPr>
          </a:p>
        </p:txBody>
      </p:sp>
      <p:sp>
        <p:nvSpPr>
          <p:cNvPr id="751" name="Google Shape;751;p87"/>
          <p:cNvSpPr txBox="1">
            <a:spLocks noGrp="1"/>
          </p:cNvSpPr>
          <p:nvPr>
            <p:ph type="title"/>
          </p:nvPr>
        </p:nvSpPr>
        <p:spPr>
          <a:xfrm>
            <a:off x="1655075" y="2587750"/>
            <a:ext cx="5257800" cy="6171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SzPts val="3000"/>
              <a:buNone/>
            </a:pPr>
            <a:r>
              <a:rPr lang="en"/>
              <a:t>Thank you</a:t>
            </a:r>
            <a:endParaRPr/>
          </a:p>
        </p:txBody>
      </p:sp>
      <p:sp>
        <p:nvSpPr>
          <p:cNvPr id="752" name="Google Shape;752;p87"/>
          <p:cNvSpPr txBox="1">
            <a:spLocks noGrp="1"/>
          </p:cNvSpPr>
          <p:nvPr>
            <p:ph type="body" idx="1"/>
          </p:nvPr>
        </p:nvSpPr>
        <p:spPr>
          <a:xfrm>
            <a:off x="1655064" y="3204750"/>
            <a:ext cx="4800600" cy="1048800"/>
          </a:xfrm>
          <a:prstGeom prst="rect">
            <a:avLst/>
          </a:prstGeom>
          <a:noFill/>
          <a:ln>
            <a:noFill/>
          </a:ln>
        </p:spPr>
        <p:txBody>
          <a:bodyPr spcFirstLastPara="1" wrap="square" lIns="0" tIns="0" rIns="0" bIns="0" anchor="t" anchorCtr="0">
            <a:normAutofit fontScale="92500"/>
          </a:bodyPr>
          <a:lstStyle/>
          <a:p>
            <a:pPr marL="0" lvl="0" indent="0" algn="l" rtl="0">
              <a:lnSpc>
                <a:spcPct val="100000"/>
              </a:lnSpc>
              <a:spcBef>
                <a:spcPts val="600"/>
              </a:spcBef>
              <a:spcAft>
                <a:spcPts val="1000"/>
              </a:spcAft>
              <a:buSzPts val="2100"/>
              <a:buNone/>
            </a:pPr>
            <a:r>
              <a:rPr lang="en"/>
              <a:t>Use this closing slide to include important contact or reference information.</a:t>
            </a: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20"/>
          <p:cNvSpPr txBox="1">
            <a:spLocks noGrp="1"/>
          </p:cNvSpPr>
          <p:nvPr>
            <p:ph type="sldNum" idx="12"/>
          </p:nvPr>
        </p:nvSpPr>
        <p:spPr>
          <a:xfrm>
            <a:off x="402325" y="4855475"/>
            <a:ext cx="340500" cy="179400"/>
          </a:xfrm>
          <a:prstGeom prst="rect">
            <a:avLst/>
          </a:prstGeom>
        </p:spPr>
        <p:txBody>
          <a:bodyPr spcFirstLastPara="1" wrap="square" lIns="0" tIns="0" rIns="0" bIns="0" anchor="t" anchorCtr="0">
            <a:noAutofit/>
          </a:bodyPr>
          <a:lstStyle/>
          <a:p>
            <a:pPr marL="0" lvl="0" indent="0" algn="l" rtl="0">
              <a:spcBef>
                <a:spcPts val="0"/>
              </a:spcBef>
              <a:spcAft>
                <a:spcPts val="0"/>
              </a:spcAft>
              <a:buClr>
                <a:srgbClr val="000000"/>
              </a:buClr>
              <a:buSzPts val="800"/>
              <a:buFont typeface="Arial"/>
              <a:buNone/>
            </a:pPr>
            <a:fld id="{00000000-1234-1234-1234-123412341234}" type="slidenum">
              <a:rPr lang="en"/>
              <a:t>8</a:t>
            </a:fld>
            <a:endParaRPr/>
          </a:p>
        </p:txBody>
      </p:sp>
      <p:sp>
        <p:nvSpPr>
          <p:cNvPr id="145" name="Google Shape;145;p20"/>
          <p:cNvSpPr txBox="1">
            <a:spLocks noGrp="1"/>
          </p:cNvSpPr>
          <p:nvPr>
            <p:ph type="title"/>
          </p:nvPr>
        </p:nvSpPr>
        <p:spPr>
          <a:xfrm>
            <a:off x="0" y="400050"/>
            <a:ext cx="9144000" cy="620100"/>
          </a:xfrm>
          <a:prstGeom prst="rect">
            <a:avLst/>
          </a:prstGeom>
        </p:spPr>
        <p:txBody>
          <a:bodyPr spcFirstLastPara="1" wrap="square" lIns="411475" tIns="0" rIns="411475" bIns="0" anchor="ctr" anchorCtr="0">
            <a:normAutofit/>
          </a:bodyPr>
          <a:lstStyle/>
          <a:p>
            <a:pPr marL="0" lvl="0" indent="0" algn="l" rtl="0">
              <a:spcBef>
                <a:spcPts val="0"/>
              </a:spcBef>
              <a:spcAft>
                <a:spcPts val="0"/>
              </a:spcAft>
              <a:buNone/>
            </a:pPr>
            <a:r>
              <a:rPr lang="en"/>
              <a:t>Norms</a:t>
            </a:r>
            <a:endParaRPr/>
          </a:p>
        </p:txBody>
      </p:sp>
      <p:sp>
        <p:nvSpPr>
          <p:cNvPr id="146" name="Google Shape;146;p20"/>
          <p:cNvSpPr txBox="1">
            <a:spLocks noGrp="1"/>
          </p:cNvSpPr>
          <p:nvPr>
            <p:ph type="subTitle" idx="1"/>
          </p:nvPr>
        </p:nvSpPr>
        <p:spPr>
          <a:xfrm>
            <a:off x="336150" y="1037375"/>
            <a:ext cx="5033700" cy="696000"/>
          </a:xfrm>
          <a:prstGeom prst="rect">
            <a:avLst/>
          </a:prstGeom>
        </p:spPr>
        <p:txBody>
          <a:bodyPr spcFirstLastPara="1" wrap="square" lIns="34275" tIns="34275" rIns="34275" bIns="34275" anchor="t" anchorCtr="0">
            <a:noAutofit/>
          </a:bodyPr>
          <a:lstStyle/>
          <a:p>
            <a:pPr marL="0" lvl="0" indent="0" algn="l" rtl="0">
              <a:spcBef>
                <a:spcPts val="600"/>
              </a:spcBef>
              <a:spcAft>
                <a:spcPts val="0"/>
              </a:spcAft>
              <a:buNone/>
            </a:pPr>
            <a:r>
              <a:rPr lang="en" sz="2100"/>
              <a:t>General best practices of </a:t>
            </a:r>
            <a:br>
              <a:rPr lang="en" sz="2100"/>
            </a:br>
            <a:r>
              <a:rPr lang="en" sz="2100"/>
              <a:t>all productive groups</a:t>
            </a:r>
            <a:endParaRPr sz="2100"/>
          </a:p>
        </p:txBody>
      </p:sp>
      <p:sp>
        <p:nvSpPr>
          <p:cNvPr id="147" name="Google Shape;147;p20"/>
          <p:cNvSpPr txBox="1">
            <a:spLocks noGrp="1"/>
          </p:cNvSpPr>
          <p:nvPr>
            <p:ph type="body" idx="2"/>
          </p:nvPr>
        </p:nvSpPr>
        <p:spPr>
          <a:xfrm>
            <a:off x="647525" y="1822800"/>
            <a:ext cx="4670100" cy="2920800"/>
          </a:xfrm>
          <a:prstGeom prst="rect">
            <a:avLst/>
          </a:prstGeom>
        </p:spPr>
        <p:txBody>
          <a:bodyPr spcFirstLastPara="1" wrap="square" lIns="0" tIns="0" rIns="0" bIns="0" anchor="t" anchorCtr="0">
            <a:normAutofit fontScale="25000" lnSpcReduction="20000"/>
          </a:bodyPr>
          <a:lstStyle/>
          <a:p>
            <a:pPr marL="0" lvl="0" indent="0" algn="l" rtl="0">
              <a:spcBef>
                <a:spcPts val="600"/>
              </a:spcBef>
              <a:spcAft>
                <a:spcPts val="0"/>
              </a:spcAft>
              <a:buClr>
                <a:schemeClr val="dk1"/>
              </a:buClr>
              <a:buFont typeface="Arial"/>
              <a:buNone/>
            </a:pPr>
            <a:r>
              <a:rPr lang="en" sz="7035" b="1"/>
              <a:t>We agree…</a:t>
            </a:r>
            <a:endParaRPr sz="7035" b="1"/>
          </a:p>
          <a:p>
            <a:pPr marL="0" lvl="0" indent="0" algn="l" rtl="0">
              <a:spcBef>
                <a:spcPts val="600"/>
              </a:spcBef>
              <a:spcAft>
                <a:spcPts val="0"/>
              </a:spcAft>
              <a:buNone/>
            </a:pPr>
            <a:r>
              <a:rPr lang="en" sz="5600" b="1"/>
              <a:t>To proactively see and consider diverse voices, ideas, and perspectives</a:t>
            </a:r>
            <a:endParaRPr sz="5600" b="1"/>
          </a:p>
          <a:p>
            <a:pPr marL="457200" lvl="0" indent="-317500" algn="l" rtl="0">
              <a:spcBef>
                <a:spcPts val="1000"/>
              </a:spcBef>
              <a:spcAft>
                <a:spcPts val="0"/>
              </a:spcAft>
              <a:buSzPct val="100000"/>
              <a:buChar char="▪"/>
            </a:pPr>
            <a:r>
              <a:rPr lang="en" sz="5600"/>
              <a:t>Pausing, Paraphrasing, Asking Questions, Listening</a:t>
            </a:r>
            <a:endParaRPr sz="5600"/>
          </a:p>
          <a:p>
            <a:pPr marL="0" lvl="0" indent="0" algn="l" rtl="0">
              <a:spcBef>
                <a:spcPts val="1000"/>
              </a:spcBef>
              <a:spcAft>
                <a:spcPts val="0"/>
              </a:spcAft>
              <a:buNone/>
            </a:pPr>
            <a:r>
              <a:rPr lang="en" sz="5600" b="1"/>
              <a:t>To embrace a mindset that promotes my own and other’s learning</a:t>
            </a:r>
            <a:endParaRPr sz="5600" b="1"/>
          </a:p>
          <a:p>
            <a:pPr marL="457200" lvl="0" indent="-317500" algn="l" rtl="0">
              <a:spcBef>
                <a:spcPts val="1000"/>
              </a:spcBef>
              <a:spcAft>
                <a:spcPts val="0"/>
              </a:spcAft>
              <a:buSzPct val="100000"/>
              <a:buChar char="▪"/>
            </a:pPr>
            <a:r>
              <a:rPr lang="en" sz="5600"/>
              <a:t>Be Present, Listen, Put Ideas on the Table, Presume Positive Intentions</a:t>
            </a:r>
            <a:endParaRPr sz="5600"/>
          </a:p>
          <a:p>
            <a:pPr marL="0" lvl="0" indent="0" algn="l" rtl="0">
              <a:spcBef>
                <a:spcPts val="1000"/>
              </a:spcBef>
              <a:spcAft>
                <a:spcPts val="0"/>
              </a:spcAft>
              <a:buNone/>
            </a:pPr>
            <a:r>
              <a:rPr lang="en" sz="5600" b="1"/>
              <a:t>To see opportunities to show gratitude and celebrate with colleagues</a:t>
            </a:r>
            <a:endParaRPr sz="5600" b="1"/>
          </a:p>
          <a:p>
            <a:pPr marL="457200" lvl="0" indent="-317500" algn="l" rtl="0">
              <a:spcBef>
                <a:spcPts val="1000"/>
              </a:spcBef>
              <a:spcAft>
                <a:spcPts val="0"/>
              </a:spcAft>
              <a:buSzPct val="100000"/>
              <a:buChar char="▪"/>
            </a:pPr>
            <a:r>
              <a:rPr lang="en" sz="5600"/>
              <a:t>Be Present, Presume Positive Intentions, Ask Questions, Offer Support, Thank One Another</a:t>
            </a:r>
            <a:endParaRPr sz="5600">
              <a:latin typeface="Calibri"/>
              <a:ea typeface="Calibri"/>
              <a:cs typeface="Calibri"/>
              <a:sym typeface="Calibri"/>
            </a:endParaRPr>
          </a:p>
          <a:p>
            <a:pPr marL="0" lvl="0" indent="0" algn="l" rtl="0">
              <a:spcBef>
                <a:spcPts val="1000"/>
              </a:spcBef>
              <a:spcAft>
                <a:spcPts val="0"/>
              </a:spcAft>
              <a:buNone/>
            </a:pPr>
            <a:endParaRPr/>
          </a:p>
        </p:txBody>
      </p:sp>
      <p:pic>
        <p:nvPicPr>
          <p:cNvPr id="148" name="Google Shape;148;p20" descr="Norms (February 2014 #1) - SF-CESS"/>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5540025" y="580150"/>
            <a:ext cx="3318825" cy="2759625"/>
          </a:xfrm>
          <a:prstGeom prst="rect">
            <a:avLst/>
          </a:prstGeom>
          <a:noFill/>
          <a:ln w="76200" cap="flat" cmpd="sng">
            <a:solidFill>
              <a:schemeClr val="lt1"/>
            </a:solidFill>
            <a:prstDash val="solid"/>
            <a:miter lim="8000"/>
            <a:headEnd type="none" w="sm" len="sm"/>
            <a:tailEnd type="none" w="sm" len="sm"/>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p21"/>
          <p:cNvSpPr txBox="1">
            <a:spLocks noGrp="1"/>
          </p:cNvSpPr>
          <p:nvPr>
            <p:ph type="sldNum" idx="12"/>
          </p:nvPr>
        </p:nvSpPr>
        <p:spPr>
          <a:xfrm>
            <a:off x="402325" y="4855475"/>
            <a:ext cx="340500" cy="179400"/>
          </a:xfrm>
          <a:prstGeom prst="rect">
            <a:avLst/>
          </a:prstGeom>
        </p:spPr>
        <p:txBody>
          <a:bodyPr spcFirstLastPara="1" wrap="square" lIns="0" tIns="0" rIns="0" bIns="0" anchor="t" anchorCtr="0">
            <a:noAutofit/>
          </a:bodyPr>
          <a:lstStyle/>
          <a:p>
            <a:pPr marL="0" lvl="0" indent="0" algn="l" rtl="0">
              <a:spcBef>
                <a:spcPts val="0"/>
              </a:spcBef>
              <a:spcAft>
                <a:spcPts val="0"/>
              </a:spcAft>
              <a:buClr>
                <a:srgbClr val="000000"/>
              </a:buClr>
              <a:buSzPts val="800"/>
              <a:buFont typeface="Arial"/>
              <a:buNone/>
            </a:pPr>
            <a:fld id="{00000000-1234-1234-1234-123412341234}" type="slidenum">
              <a:rPr lang="en"/>
              <a:t>9</a:t>
            </a:fld>
            <a:endParaRPr/>
          </a:p>
        </p:txBody>
      </p:sp>
      <p:sp>
        <p:nvSpPr>
          <p:cNvPr id="154" name="Google Shape;154;p21"/>
          <p:cNvSpPr txBox="1">
            <a:spLocks noGrp="1"/>
          </p:cNvSpPr>
          <p:nvPr>
            <p:ph type="title"/>
          </p:nvPr>
        </p:nvSpPr>
        <p:spPr>
          <a:xfrm>
            <a:off x="742950" y="1885950"/>
            <a:ext cx="6000900" cy="6858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b="1"/>
              <a:t>Long Term Learning Target</a:t>
            </a:r>
            <a:endParaRPr b="1"/>
          </a:p>
        </p:txBody>
      </p:sp>
      <p:sp>
        <p:nvSpPr>
          <p:cNvPr id="155" name="Google Shape;155;p21"/>
          <p:cNvSpPr txBox="1">
            <a:spLocks noGrp="1"/>
          </p:cNvSpPr>
          <p:nvPr>
            <p:ph type="body" idx="1"/>
          </p:nvPr>
        </p:nvSpPr>
        <p:spPr>
          <a:xfrm>
            <a:off x="742925" y="2647950"/>
            <a:ext cx="6000900" cy="1681800"/>
          </a:xfrm>
          <a:prstGeom prst="rect">
            <a:avLst/>
          </a:prstGeom>
        </p:spPr>
        <p:txBody>
          <a:bodyPr spcFirstLastPara="1" wrap="square" lIns="0" tIns="0" rIns="0" bIns="0" anchor="t" anchorCtr="0">
            <a:normAutofit/>
          </a:bodyPr>
          <a:lstStyle/>
          <a:p>
            <a:pPr marL="0" lvl="0" indent="0" algn="l" rtl="0">
              <a:lnSpc>
                <a:spcPct val="90000"/>
              </a:lnSpc>
              <a:spcBef>
                <a:spcPts val="0"/>
              </a:spcBef>
              <a:spcAft>
                <a:spcPts val="0"/>
              </a:spcAft>
              <a:buClr>
                <a:schemeClr val="dk1"/>
              </a:buClr>
              <a:buSzPts val="852"/>
              <a:buFont typeface="Arial"/>
              <a:buNone/>
            </a:pPr>
            <a:r>
              <a:rPr lang="en" sz="2590"/>
              <a:t>To build the capacity of teachers and educational leaders to effectively integrate SEL in remote learning environments for all students.</a:t>
            </a:r>
            <a:endParaRPr sz="1427"/>
          </a:p>
        </p:txBody>
      </p:sp>
    </p:spTree>
  </p:cSld>
  <p:clrMapOvr>
    <a:masterClrMapping/>
  </p:clrMapOvr>
</p:sld>
</file>

<file path=ppt/theme/theme1.xml><?xml version="1.0" encoding="utf-8"?>
<a:theme xmlns:a="http://schemas.openxmlformats.org/drawingml/2006/main" name="eTeachNY">
  <a:themeElements>
    <a:clrScheme name="Custom 2">
      <a:dk1>
        <a:srgbClr val="000000"/>
      </a:dk1>
      <a:lt1>
        <a:srgbClr val="FFFFFF"/>
      </a:lt1>
      <a:dk2>
        <a:srgbClr val="2B3890"/>
      </a:dk2>
      <a:lt2>
        <a:srgbClr val="4EA848"/>
      </a:lt2>
      <a:accent1>
        <a:srgbClr val="43467B"/>
      </a:accent1>
      <a:accent2>
        <a:srgbClr val="E58C09"/>
      </a:accent2>
      <a:accent3>
        <a:srgbClr val="2379B8"/>
      </a:accent3>
      <a:accent4>
        <a:srgbClr val="EEC621"/>
      </a:accent4>
      <a:accent5>
        <a:srgbClr val="1D9BA1"/>
      </a:accent5>
      <a:accent6>
        <a:srgbClr val="87175F"/>
      </a:accent6>
      <a:hlink>
        <a:srgbClr val="00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91</TotalTime>
  <Words>7073</Words>
  <Application>Microsoft Office PowerPoint</Application>
  <PresentationFormat>On-screen Show (16:9)</PresentationFormat>
  <Paragraphs>708</Paragraphs>
  <Slides>75</Slides>
  <Notes>75</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75</vt:i4>
      </vt:variant>
    </vt:vector>
  </HeadingPairs>
  <TitlesOfParts>
    <vt:vector size="79" baseType="lpstr">
      <vt:lpstr>Arial</vt:lpstr>
      <vt:lpstr>Calibri</vt:lpstr>
      <vt:lpstr>Noto Sans Symbols</vt:lpstr>
      <vt:lpstr>eTeachNY</vt:lpstr>
      <vt:lpstr>Welcome! </vt:lpstr>
      <vt:lpstr>TRLE SEL  Session #2 Embedding SEL Schoolwide</vt:lpstr>
      <vt:lpstr>What is eTEACHNY?</vt:lpstr>
      <vt:lpstr>TRLE – Teaching in Remote/Hybrid  Learning Environments </vt:lpstr>
      <vt:lpstr>PowerPoint Presentation</vt:lpstr>
      <vt:lpstr>Your Role...</vt:lpstr>
      <vt:lpstr>Stages of Barney Fife</vt:lpstr>
      <vt:lpstr>Norms</vt:lpstr>
      <vt:lpstr>Long Term Learning Target</vt:lpstr>
      <vt:lpstr>e-Learning Series</vt:lpstr>
      <vt:lpstr>Objectives for our learning today...</vt:lpstr>
      <vt:lpstr>PowerPoint Presentation</vt:lpstr>
      <vt:lpstr>PowerPoint Presentation</vt:lpstr>
      <vt:lpstr>The CASEL Guide to Schoolwide SEL</vt:lpstr>
      <vt:lpstr>Key Insights from DIstrict Level Work</vt:lpstr>
      <vt:lpstr>PowerPoint Presentation</vt:lpstr>
      <vt:lpstr>4 Major Challenges Moving Forward with SEL</vt:lpstr>
      <vt:lpstr>4 Major Challenges Moving Forward with SEL</vt:lpstr>
      <vt:lpstr>An Implemented &amp; Continuous Model</vt:lpstr>
      <vt:lpstr>PowerPoint Presentation</vt:lpstr>
      <vt:lpstr>Prioritizing Remote Learning Environments &amp; Resources Related to SEL</vt:lpstr>
      <vt:lpstr>Greece CSD Response to 4 Challenges Related to SEL School-wide Implementation</vt:lpstr>
      <vt:lpstr>Prioritizing School-Wide SEL Implementation</vt:lpstr>
      <vt:lpstr>Activities To Help with Processing and Looking at SEL at Key Points in the District</vt:lpstr>
      <vt:lpstr>Delve Deeper to Extend Learning</vt:lpstr>
      <vt:lpstr>PowerPoint Presentation</vt:lpstr>
      <vt:lpstr>4 Major Challenges Moving Forward with SEL</vt:lpstr>
      <vt:lpstr>SEL 5 Year Plan</vt:lpstr>
      <vt:lpstr>Guide to Screening Candidates</vt:lpstr>
      <vt:lpstr>Greece CSD Response to 4 Challenges Related to SEL School-wide Implementation</vt:lpstr>
      <vt:lpstr>Activities To Help with Processing and Looking at SEL at Key Points in the District</vt:lpstr>
      <vt:lpstr>Continue to Explore</vt:lpstr>
      <vt:lpstr>Break Time!</vt:lpstr>
      <vt:lpstr>PowerPoint Presentation</vt:lpstr>
      <vt:lpstr>4 Major Challenges Moving Forward with SEL</vt:lpstr>
      <vt:lpstr>PowerPoint Presentation</vt:lpstr>
      <vt:lpstr>Roles in Implementation</vt:lpstr>
      <vt:lpstr>PowerPoint Presentation</vt:lpstr>
      <vt:lpstr>PowerPoint Presentation</vt:lpstr>
      <vt:lpstr>School Discipline Example </vt:lpstr>
      <vt:lpstr>PowerPoint Presentation</vt:lpstr>
      <vt:lpstr>Activities To Help with Processing and Looking at SEL at Key Points in the District</vt:lpstr>
      <vt:lpstr>Feeling Curious?...</vt:lpstr>
      <vt:lpstr>PowerPoint Presentation</vt:lpstr>
      <vt:lpstr>PowerPoint Presentation</vt:lpstr>
      <vt:lpstr>Theory of Action</vt:lpstr>
      <vt:lpstr>SEL Needs Assessment</vt:lpstr>
      <vt:lpstr>Conducting a SEL Needs Assessment?</vt:lpstr>
      <vt:lpstr>Break Time!</vt:lpstr>
      <vt:lpstr>PowerPoint Presentation</vt:lpstr>
      <vt:lpstr>PowerPoint Presentation</vt:lpstr>
      <vt:lpstr>PowerPoint Presentation</vt:lpstr>
      <vt:lpstr>PowerPoint Presentation</vt:lpstr>
      <vt:lpstr>Greece CSD Response to 4 Challenges Related to SEL School-wide Implementation</vt:lpstr>
      <vt:lpstr>PowerPoint Presentation</vt:lpstr>
      <vt:lpstr>4 Major Challenges Moving Forward with SEL</vt:lpstr>
      <vt:lpstr>4 Major Challenges Moving Forward with SEL</vt:lpstr>
      <vt:lpstr>SEL Personal Assessment Survey</vt:lpstr>
      <vt:lpstr>Topic Discussion: SEL Competency Survey</vt:lpstr>
      <vt:lpstr>Identify the Problem</vt:lpstr>
      <vt:lpstr>Activities To Help with Processing and Looking at SEL at Key Points in the District</vt:lpstr>
      <vt:lpstr>Extension Activity</vt:lpstr>
      <vt:lpstr>Resolute Exploration</vt:lpstr>
      <vt:lpstr>PowerPoint Presentation</vt:lpstr>
      <vt:lpstr>PowerPoint Presentation</vt:lpstr>
      <vt:lpstr>Greece CSD Data Drive</vt:lpstr>
      <vt:lpstr>Data Dive Process</vt:lpstr>
      <vt:lpstr>Levels of Data</vt:lpstr>
      <vt:lpstr>Greece CSD Response to 4 Challenges Related to SEL School-wide Implementation</vt:lpstr>
      <vt:lpstr>PowerPoint Presentation</vt:lpstr>
      <vt:lpstr>PowerPoint Presentation</vt:lpstr>
      <vt:lpstr>Continued Exploration of Examples from Across the Nation</vt:lpstr>
      <vt:lpstr>Case Studies</vt:lpstr>
      <vt:lpstr>Case Studies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dc:title>
  <cp:lastModifiedBy>Emily Popek</cp:lastModifiedBy>
  <cp:revision>6</cp:revision>
  <dcterms:modified xsi:type="dcterms:W3CDTF">2021-03-17T16:49:29Z</dcterms:modified>
</cp:coreProperties>
</file>