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embeddedFontLst>
    <p:embeddedFont>
      <p:font typeface="Bai Jamjuree" panose="020B0604020202020204" charset="-34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Krona One" panose="020B0604020202020204" charset="0"/>
      <p:regular r:id="rId44"/>
    </p:embeddedFont>
    <p:embeddedFont>
      <p:font typeface="Lato" panose="020B0604020202020204" charset="0"/>
      <p:regular r:id="rId45"/>
      <p:bold r:id="rId46"/>
      <p:italic r:id="rId47"/>
      <p:boldItalic r:id="rId48"/>
    </p:embeddedFont>
    <p:embeddedFont>
      <p:font typeface="Montserrat" panose="020B0604020202020204" charset="0"/>
      <p:regular r:id="rId49"/>
      <p:bold r:id="rId50"/>
      <p:italic r:id="rId51"/>
      <p:boldItalic r:id="rId52"/>
    </p:embeddedFont>
    <p:embeddedFont>
      <p:font typeface="Roboto Condensed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4E89BA-58E0-4DC5-93FE-20C6254C917D}">
  <a:tblStyle styleId="{9E4E89BA-58E0-4DC5-93FE-20C6254C91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4DA2606-E0AE-46A1-8794-E28C0D03C0C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799" autoAdjust="0"/>
    <p:restoredTop sz="86449" autoAdjust="0"/>
  </p:normalViewPr>
  <p:slideViewPr>
    <p:cSldViewPr snapToGrid="0">
      <p:cViewPr varScale="1">
        <p:scale>
          <a:sx n="74" d="100"/>
          <a:sy n="74" d="100"/>
        </p:scale>
        <p:origin x="730" y="62"/>
      </p:cViewPr>
      <p:guideLst/>
    </p:cSldViewPr>
  </p:slideViewPr>
  <p:outlineViewPr>
    <p:cViewPr>
      <p:scale>
        <a:sx n="33" d="100"/>
        <a:sy n="33" d="100"/>
      </p:scale>
      <p:origin x="0" y="-2285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SJzzffMR-lXTKtnHs5qP1JKn_EJo5WxiEng6_vNWFYI/edit?usp=sharin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dadbdc41a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dadbdc41a_1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bdadbdc41a_1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bd78524d87_0_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bd78524d87_0_15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bd78524d87_0_15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bd78524d87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bd78524d87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to think through these delivery options to be sure you select the right option for the right scenario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bd78524d87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bd78524d87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Please see similar model if you would like to use a different version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https://docs.google.com/presentation/d/1SJzzffMR-lXTKtnHs5qP1JKn_EJo5WxiEng6_vNWFYI/edit?usp=sharing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consistent deliver model allows for predictability regardless of the instructional model (in person, hybrid, remote)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bd78524d87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bd78524d87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bd78524d87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bd78524d87_3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how to break up the instructional block to ensure student engagement and support is provided</a:t>
            </a:r>
            <a:endParaRPr/>
          </a:p>
        </p:txBody>
      </p:sp>
      <p:sp>
        <p:nvSpPr>
          <p:cNvPr id="453" name="Google Shape;453;gbd78524d87_3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45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bd78524d87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bd78524d87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bdadbdc41a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bdadbdc41a_1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bdadbdc41a_1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bd78524d87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Planning feels different in an online setting.  These are some reminders of things to think about as you are preparing lessons for learning experiences.</a:t>
            </a:r>
            <a:endParaRPr/>
          </a:p>
        </p:txBody>
      </p:sp>
      <p:sp>
        <p:nvSpPr>
          <p:cNvPr id="485" name="Google Shape;485;gbd78524d87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bd78524d87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bd78524d87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dadbdc41a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bdadbdc41a_1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bdadbdc41a_1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bd78524d87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bd78524d87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Combine 26 &amp; 27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bd78524d87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bd78524d87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Individual review, think about a model and how this could be utilized in your classroom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work in any setting - in person or virtual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bdadbdc41a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bdadbdc41a_1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bdadbdc41a_1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d78524d87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d78524d87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bd78524d87_0_1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bd78524d87_0_15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bd78524d87_0_15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bd78524d87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bd78524d87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dadbdc41a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dadbdc41a_1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gbdadbdc41a_1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bd78524d87_0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bd78524d87_0_15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gbd78524d87_0_15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bd78524d87_0_1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bd78524d87_0_15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gbd78524d87_0_15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bd78524d87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bd78524d87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to other differentiation sessions from notebook/ RBERN doc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dadbdc41a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bdadbdc41a_1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bdadbdc41a_1_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bd78524d87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bd78524d87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SB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dadbdc41a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dadbdc41a_1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bdadbdc41a_1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c0a9ac91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c0a9ac91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d78524d87_0_1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bd78524d87_0_16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Shift to online instruction calls for teachers to make some prioritizing decisions for their instruction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tools on slides 6 and 8 can help with thinking through a process to make some decisions related to curriculum prioritization.</a:t>
            </a:r>
            <a:endParaRPr/>
          </a:p>
        </p:txBody>
      </p:sp>
      <p:sp>
        <p:nvSpPr>
          <p:cNvPr id="346" name="Google Shape;346;gbd78524d87_0_16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bd78524d87_0_1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bd78524d87_0_16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Stage 1-3 backwards design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bd78524d87_0_16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bd78524d87_0_2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bd78524d87_0_29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Utilization of these six steps can help teachers to prioritize their units with the backwards design process in mind</a:t>
            </a:r>
            <a:endParaRPr/>
          </a:p>
        </p:txBody>
      </p:sp>
      <p:sp>
        <p:nvSpPr>
          <p:cNvPr id="366" name="Google Shape;366;gbd78524d87_0_29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bd78524d8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bd78524d87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 template as an add on to the unit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bd78524d87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Slide-Blue">
  <p:cSld name="TitleSlide-Blue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9750"/>
            <a:ext cx="12192000" cy="2273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Google Shape;15;p2" descr="eTeachN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380" y="773685"/>
            <a:ext cx="5190903" cy="17348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493380" y="3052477"/>
            <a:ext cx="7336420" cy="228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2493963" y="5730766"/>
            <a:ext cx="7335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_LargeQuote">
  <p:cSld name="Inside_LargeQuote">
    <p:bg>
      <p:bgPr>
        <a:solidFill>
          <a:schemeClr val="dk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9750"/>
            <a:ext cx="11760200" cy="5778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990600" y="1676400"/>
            <a:ext cx="8001000" cy="28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990600" y="4693024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_ImageWithSidebar">
  <p:cSld name="Inside_ImageWithSideba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>
            <a:spLocks noGrp="1"/>
          </p:cNvSpPr>
          <p:nvPr>
            <p:ph type="pic" idx="2"/>
          </p:nvPr>
        </p:nvSpPr>
        <p:spPr>
          <a:xfrm>
            <a:off x="0" y="533400"/>
            <a:ext cx="121920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7239000" y="1063752"/>
            <a:ext cx="4419600" cy="1623846"/>
          </a:xfrm>
          <a:prstGeom prst="rect">
            <a:avLst/>
          </a:prstGeom>
          <a:solidFill>
            <a:srgbClr val="2379B8"/>
          </a:solidFill>
          <a:ln>
            <a:noFill/>
          </a:ln>
        </p:spPr>
        <p:txBody>
          <a:bodyPr spcFirstLastPara="1" wrap="square" lIns="274300" tIns="274300" rIns="274300" bIns="2743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7239000" y="2687598"/>
            <a:ext cx="4419600" cy="3408402"/>
          </a:xfrm>
          <a:prstGeom prst="rect">
            <a:avLst/>
          </a:prstGeom>
          <a:solidFill>
            <a:srgbClr val="2379B8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4EA848"/>
          </a:solidFill>
          <a:ln>
            <a:noFill/>
          </a:ln>
        </p:spPr>
        <p:txBody>
          <a:bodyPr spcFirstLastPara="1" wrap="square" lIns="91425" tIns="45700" rIns="91425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EA848"/>
              </a:solidFill>
              <a:highlight>
                <a:srgbClr val="4EA84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710523" cy="53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Slide">
  <p:cSld name="ClosingSlide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2">
            <a:alphaModFix/>
          </a:blip>
          <a:srcRect l="21382"/>
          <a:stretch/>
        </p:blipFill>
        <p:spPr>
          <a:xfrm>
            <a:off x="1701800" y="539750"/>
            <a:ext cx="9245600" cy="5778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2209800" y="3456353"/>
            <a:ext cx="7010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2209800" y="4267200"/>
            <a:ext cx="6400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pic>
        <p:nvPicPr>
          <p:cNvPr id="93" name="Google Shape;93;p13" descr="eTeachN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8424" y="1219200"/>
            <a:ext cx="5472117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6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2"/>
          </p:nvPr>
        </p:nvSpPr>
        <p:spPr>
          <a:xfrm>
            <a:off x="0" y="533401"/>
            <a:ext cx="121920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48625" tIns="0" rIns="548625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4EA848"/>
          </a:solidFill>
          <a:ln>
            <a:noFill/>
          </a:ln>
        </p:spPr>
        <p:txBody>
          <a:bodyPr spcFirstLastPara="1" wrap="square" lIns="91425" tIns="45700" rIns="91425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EA848"/>
              </a:solidFill>
              <a:highlight>
                <a:srgbClr val="4EA84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710525" cy="53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 flipH="1">
            <a:off x="11582300" y="6233133"/>
            <a:ext cx="624900" cy="624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300" cy="6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 flipH="1">
            <a:off x="11582300" y="6233133"/>
            <a:ext cx="624900" cy="624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 rot="5400000">
            <a:off x="-133900" y="965980"/>
            <a:ext cx="624900" cy="357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300" cy="14436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300" cy="6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954600" y="5710567"/>
            <a:ext cx="10282800" cy="4272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63375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63375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54400" y="719328"/>
            <a:ext cx="10283100" cy="6369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"/>
          </p:nvPr>
        </p:nvSpPr>
        <p:spPr>
          <a:xfrm>
            <a:off x="2544967" y="1772710"/>
            <a:ext cx="6421200" cy="6717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 sz="35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2"/>
          </p:nvPr>
        </p:nvSpPr>
        <p:spPr>
          <a:xfrm>
            <a:off x="2544967" y="2984943"/>
            <a:ext cx="6421200" cy="6717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 sz="35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3"/>
          </p:nvPr>
        </p:nvSpPr>
        <p:spPr>
          <a:xfrm>
            <a:off x="2544967" y="4197210"/>
            <a:ext cx="6421200" cy="6717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 sz="35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4"/>
          </p:nvPr>
        </p:nvSpPr>
        <p:spPr>
          <a:xfrm>
            <a:off x="2544967" y="5409443"/>
            <a:ext cx="6421200" cy="6717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 sz="35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 idx="5" hasCustomPrompt="1"/>
          </p:nvPr>
        </p:nvSpPr>
        <p:spPr>
          <a:xfrm>
            <a:off x="954400" y="1599510"/>
            <a:ext cx="723600" cy="10179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Roboto Condensed"/>
              <a:buNone/>
              <a:defRPr sz="27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6" hasCustomPrompt="1"/>
          </p:nvPr>
        </p:nvSpPr>
        <p:spPr>
          <a:xfrm>
            <a:off x="954400" y="2814743"/>
            <a:ext cx="723600" cy="10119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Roboto Condensed"/>
              <a:buNone/>
              <a:defRPr sz="2700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7" hasCustomPrompt="1"/>
          </p:nvPr>
        </p:nvSpPr>
        <p:spPr>
          <a:xfrm>
            <a:off x="954400" y="4027010"/>
            <a:ext cx="723600" cy="10119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Roboto Condensed"/>
              <a:buNone/>
              <a:defRPr sz="27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8" hasCustomPrompt="1"/>
          </p:nvPr>
        </p:nvSpPr>
        <p:spPr>
          <a:xfrm>
            <a:off x="954400" y="5239243"/>
            <a:ext cx="723600" cy="10119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Roboto Condensed"/>
              <a:buNone/>
              <a:defRPr sz="27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63375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63375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10302667" y="5621200"/>
            <a:ext cx="27921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B6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463034" y="720133"/>
            <a:ext cx="9774300" cy="6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Krona One"/>
              <a:buNone/>
              <a:defRPr sz="29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7060904" y="2780000"/>
            <a:ext cx="2559900" cy="2110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2217400" y="451900"/>
            <a:ext cx="31719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10058150" y="4272750"/>
            <a:ext cx="3663900" cy="1032000"/>
          </a:xfrm>
          <a:prstGeom prst="roundRect">
            <a:avLst>
              <a:gd name="adj" fmla="val 50000"/>
            </a:avLst>
          </a:prstGeom>
          <a:solidFill>
            <a:srgbClr val="FFD9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30" name="Google Shape;130;p19"/>
          <p:cNvSpPr/>
          <p:nvPr/>
        </p:nvSpPr>
        <p:spPr>
          <a:xfrm flipH="1">
            <a:off x="9014533" y="5621183"/>
            <a:ext cx="1032000" cy="1032000"/>
          </a:xfrm>
          <a:prstGeom prst="ellipse">
            <a:avLst/>
          </a:prstGeom>
          <a:solidFill>
            <a:srgbClr val="E63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10030333" y="1714433"/>
            <a:ext cx="2995200" cy="1032000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9271700" y="467600"/>
            <a:ext cx="21141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6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/>
          <p:nvPr/>
        </p:nvSpPr>
        <p:spPr>
          <a:xfrm flipH="1">
            <a:off x="11628533" y="467583"/>
            <a:ext cx="1032000" cy="1032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11029967" y="2973050"/>
            <a:ext cx="17205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63375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63375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subtitle">
  <p:cSld name="CUSTOM_1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1462600" y="720133"/>
            <a:ext cx="9774900" cy="636900"/>
          </a:xfrm>
          <a:prstGeom prst="rect">
            <a:avLst/>
          </a:prstGeom>
        </p:spPr>
        <p:txBody>
          <a:bodyPr spcFirstLastPara="1" wrap="square" lIns="548625" tIns="0" rIns="5486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-2217400" y="451900"/>
            <a:ext cx="31719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1"/>
          </p:nvPr>
        </p:nvSpPr>
        <p:spPr>
          <a:xfrm>
            <a:off x="1462600" y="1829600"/>
            <a:ext cx="9774900" cy="1584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63375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63375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Slide-Green">
  <p:cSld name="1_TitleSlide-Green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9750"/>
            <a:ext cx="12192000" cy="2273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Google Shape;20;p3" descr="eTeachN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380" y="773685"/>
            <a:ext cx="5190903" cy="17348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2493380" y="3052477"/>
            <a:ext cx="7336420" cy="228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493963" y="5730766"/>
            <a:ext cx="7335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SzPts val="2800"/>
              <a:buChar char="▪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SzPts val="1400"/>
              <a:buChar char="🢝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🢝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🢝"/>
              <a:defRPr/>
            </a:lvl8pPr>
            <a:lvl9pPr marL="4114800" lvl="8" indent="-317500" rtl="0">
              <a:spcBef>
                <a:spcPts val="400"/>
              </a:spcBef>
              <a:spcAft>
                <a:spcPts val="400"/>
              </a:spcAft>
              <a:buSzPts val="1400"/>
              <a:buChar char="🢝"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00775" tIns="100775" rIns="100775" bIns="100775" anchor="t" anchorCtr="0">
            <a:noAutofit/>
          </a:bodyPr>
          <a:lstStyle>
            <a:lvl1pPr lvl="0" rtl="0">
              <a:buNone/>
              <a:defRPr sz="1600"/>
            </a:lvl1pPr>
            <a:lvl2pPr lvl="1" rtl="0">
              <a:buNone/>
              <a:defRPr sz="1600"/>
            </a:lvl2pPr>
            <a:lvl3pPr lvl="2" rtl="0">
              <a:buNone/>
              <a:defRPr sz="1600"/>
            </a:lvl3pPr>
            <a:lvl4pPr lvl="3" rtl="0">
              <a:buNone/>
              <a:defRPr sz="1600"/>
            </a:lvl4pPr>
            <a:lvl5pPr lvl="4" rtl="0">
              <a:buNone/>
              <a:defRPr sz="1600"/>
            </a:lvl5pPr>
            <a:lvl6pPr lvl="5" rtl="0">
              <a:buNone/>
              <a:defRPr sz="1600"/>
            </a:lvl6pPr>
            <a:lvl7pPr lvl="6" rtl="0">
              <a:buNone/>
              <a:defRPr sz="1600"/>
            </a:lvl7pPr>
            <a:lvl8pPr lvl="7" rtl="0">
              <a:buNone/>
              <a:defRPr sz="1600"/>
            </a:lvl8pPr>
            <a:lvl9pPr lvl="8" rtl="0">
              <a:buNone/>
              <a:defRPr sz="1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opics">
  <p:cSld name="CUSTOM_9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1462600" y="720133"/>
            <a:ext cx="9774900" cy="636900"/>
          </a:xfrm>
          <a:prstGeom prst="rect">
            <a:avLst/>
          </a:prstGeom>
        </p:spPr>
        <p:txBody>
          <a:bodyPr spcFirstLastPara="1" wrap="square" lIns="548625" tIns="0" rIns="5486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-2217400" y="451900"/>
            <a:ext cx="31719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1"/>
          </p:nvPr>
        </p:nvSpPr>
        <p:spPr>
          <a:xfrm>
            <a:off x="1095833" y="2059300"/>
            <a:ext cx="2438400" cy="736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700"/>
              <a:buFont typeface="Krona One"/>
              <a:buNone/>
              <a:defRPr sz="27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2"/>
          </p:nvPr>
        </p:nvSpPr>
        <p:spPr>
          <a:xfrm>
            <a:off x="8517133" y="2059300"/>
            <a:ext cx="2438400" cy="736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700"/>
              <a:buFont typeface="Krona One"/>
              <a:buNone/>
              <a:defRPr sz="27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3"/>
          </p:nvPr>
        </p:nvSpPr>
        <p:spPr>
          <a:xfrm>
            <a:off x="1095733" y="4572255"/>
            <a:ext cx="2438400" cy="736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700"/>
              <a:buFont typeface="Krona One"/>
              <a:buNone/>
              <a:defRPr sz="27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4"/>
          </p:nvPr>
        </p:nvSpPr>
        <p:spPr>
          <a:xfrm>
            <a:off x="8517133" y="4572255"/>
            <a:ext cx="2438400" cy="736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700"/>
              <a:buFont typeface="Krona One"/>
              <a:buNone/>
              <a:defRPr sz="27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5"/>
          </p:nvPr>
        </p:nvSpPr>
        <p:spPr>
          <a:xfrm>
            <a:off x="973933" y="2977620"/>
            <a:ext cx="2682300" cy="1032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6"/>
          </p:nvPr>
        </p:nvSpPr>
        <p:spPr>
          <a:xfrm>
            <a:off x="973933" y="5500167"/>
            <a:ext cx="2682300" cy="1032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7"/>
          </p:nvPr>
        </p:nvSpPr>
        <p:spPr>
          <a:xfrm>
            <a:off x="8395133" y="5500167"/>
            <a:ext cx="2682300" cy="1032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8"/>
          </p:nvPr>
        </p:nvSpPr>
        <p:spPr>
          <a:xfrm>
            <a:off x="8395133" y="2977620"/>
            <a:ext cx="2682300" cy="1032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383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383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bg>
      <p:bgPr>
        <a:solidFill>
          <a:srgbClr val="161719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1463034" y="720133"/>
            <a:ext cx="9774300" cy="6369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-2217400" y="451900"/>
            <a:ext cx="31719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3901433" y="1483900"/>
            <a:ext cx="5051100" cy="4653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19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8pPr>
            <a:lvl9pPr marL="4114800" lvl="8" indent="-355600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000"/>
              <a:buChar char="■"/>
              <a:defRPr sz="2000"/>
            </a:lvl9pPr>
          </a:lstStyle>
          <a:p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63375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63375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3">
  <p:cSld name="TITLE_AND_BODY_3">
    <p:bg>
      <p:bgPr>
        <a:solidFill>
          <a:srgbClr val="16171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1463034" y="720133"/>
            <a:ext cx="9774300" cy="6369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-2217400" y="451900"/>
            <a:ext cx="31719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3901433" y="1483900"/>
            <a:ext cx="5051100" cy="4653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19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8pPr>
            <a:lvl9pPr marL="4114800" lvl="8" indent="-355600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000"/>
              <a:buChar char="■"/>
              <a:defRPr sz="2000"/>
            </a:lvl9pPr>
          </a:lstStyle>
          <a:p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63375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63375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/>
          <p:nvPr/>
        </p:nvSpPr>
        <p:spPr>
          <a:xfrm>
            <a:off x="10302667" y="5621200"/>
            <a:ext cx="27921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B6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1463034" y="720133"/>
            <a:ext cx="9774300" cy="6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Krona One"/>
              <a:buNone/>
              <a:defRPr sz="29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rona One"/>
              <a:buNone/>
              <a:defRPr sz="37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1"/>
          </p:nvPr>
        </p:nvSpPr>
        <p:spPr>
          <a:xfrm>
            <a:off x="7060904" y="2780000"/>
            <a:ext cx="2559900" cy="2110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-2217400" y="451900"/>
            <a:ext cx="31719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10058150" y="4272750"/>
            <a:ext cx="3663900" cy="1032000"/>
          </a:xfrm>
          <a:prstGeom prst="roundRect">
            <a:avLst>
              <a:gd name="adj" fmla="val 50000"/>
            </a:avLst>
          </a:prstGeom>
          <a:solidFill>
            <a:srgbClr val="FFD9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78" name="Google Shape;178;p25"/>
          <p:cNvSpPr/>
          <p:nvPr/>
        </p:nvSpPr>
        <p:spPr>
          <a:xfrm flipH="1">
            <a:off x="9014533" y="5621183"/>
            <a:ext cx="1032000" cy="1032000"/>
          </a:xfrm>
          <a:prstGeom prst="ellipse">
            <a:avLst/>
          </a:prstGeom>
          <a:solidFill>
            <a:srgbClr val="E63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10030333" y="1714433"/>
            <a:ext cx="2995200" cy="1032000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9271700" y="467600"/>
            <a:ext cx="21141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6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/>
          <p:nvPr/>
        </p:nvSpPr>
        <p:spPr>
          <a:xfrm flipH="1">
            <a:off x="11628533" y="467583"/>
            <a:ext cx="1032000" cy="1032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11029967" y="2973050"/>
            <a:ext cx="17205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63375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63375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topics">
  <p:cSld name="CUSTOM_8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1462600" y="720133"/>
            <a:ext cx="9774900" cy="636900"/>
          </a:xfrm>
          <a:prstGeom prst="rect">
            <a:avLst/>
          </a:prstGeom>
        </p:spPr>
        <p:txBody>
          <a:bodyPr spcFirstLastPara="1" wrap="square" lIns="548625" tIns="0" rIns="5486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-2217400" y="451900"/>
            <a:ext cx="31719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ubTitle" idx="1"/>
          </p:nvPr>
        </p:nvSpPr>
        <p:spPr>
          <a:xfrm>
            <a:off x="2979600" y="2377767"/>
            <a:ext cx="4145100" cy="5244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title" idx="2"/>
          </p:nvPr>
        </p:nvSpPr>
        <p:spPr>
          <a:xfrm>
            <a:off x="2979600" y="1872067"/>
            <a:ext cx="4145100" cy="451200"/>
          </a:xfrm>
          <a:prstGeom prst="rect">
            <a:avLst/>
          </a:prstGeom>
        </p:spPr>
        <p:txBody>
          <a:bodyPr spcFirstLastPara="1" wrap="square" lIns="548625" tIns="0" rIns="5486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subTitle" idx="3"/>
          </p:nvPr>
        </p:nvSpPr>
        <p:spPr>
          <a:xfrm>
            <a:off x="2979600" y="5511867"/>
            <a:ext cx="4145100" cy="5244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title" idx="4"/>
          </p:nvPr>
        </p:nvSpPr>
        <p:spPr>
          <a:xfrm>
            <a:off x="2979600" y="5006167"/>
            <a:ext cx="4145100" cy="451200"/>
          </a:xfrm>
          <a:prstGeom prst="rect">
            <a:avLst/>
          </a:prstGeom>
        </p:spPr>
        <p:txBody>
          <a:bodyPr spcFirstLastPara="1" wrap="square" lIns="548625" tIns="0" rIns="5486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ubTitle" idx="5"/>
          </p:nvPr>
        </p:nvSpPr>
        <p:spPr>
          <a:xfrm>
            <a:off x="6797667" y="3944817"/>
            <a:ext cx="4145100" cy="5244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 idx="6"/>
          </p:nvPr>
        </p:nvSpPr>
        <p:spPr>
          <a:xfrm>
            <a:off x="6797667" y="3439117"/>
            <a:ext cx="4145100" cy="451200"/>
          </a:xfrm>
          <a:prstGeom prst="rect">
            <a:avLst/>
          </a:prstGeom>
        </p:spPr>
        <p:txBody>
          <a:bodyPr spcFirstLastPara="1" wrap="square" lIns="548625" tIns="0" rIns="5486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1463033" y="1641233"/>
            <a:ext cx="6821100" cy="1352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B6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1709267" y="1801833"/>
            <a:ext cx="1031700" cy="1031700"/>
          </a:xfrm>
          <a:prstGeom prst="ellipse">
            <a:avLst/>
          </a:prstGeom>
          <a:noFill/>
          <a:ln w="38100" cap="flat" cmpd="sng">
            <a:solidFill>
              <a:srgbClr val="FFD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4416200" y="3196533"/>
            <a:ext cx="6821100" cy="1352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5469633" y="3357138"/>
            <a:ext cx="1031700" cy="1031700"/>
          </a:xfrm>
          <a:prstGeom prst="ellipse">
            <a:avLst/>
          </a:prstGeom>
          <a:noFill/>
          <a:ln w="38100" cap="flat" cmpd="sng">
            <a:solidFill>
              <a:srgbClr val="E6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1463033" y="4771000"/>
            <a:ext cx="6821100" cy="1352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1709267" y="4931600"/>
            <a:ext cx="1031700" cy="1031700"/>
          </a:xfrm>
          <a:prstGeom prst="ellipse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63375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63375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right">
  <p:cSld name="CUSTOM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1462600" y="720133"/>
            <a:ext cx="9774900" cy="636900"/>
          </a:xfrm>
          <a:prstGeom prst="rect">
            <a:avLst/>
          </a:prstGeom>
        </p:spPr>
        <p:txBody>
          <a:bodyPr spcFirstLastPara="1" wrap="square" lIns="548625" tIns="0" rIns="5486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1462600" y="1572167"/>
            <a:ext cx="3286800" cy="3446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7"/>
          <p:cNvSpPr/>
          <p:nvPr/>
        </p:nvSpPr>
        <p:spPr>
          <a:xfrm>
            <a:off x="-2217400" y="451900"/>
            <a:ext cx="31719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7"/>
          <p:cNvGrpSpPr/>
          <p:nvPr/>
        </p:nvGrpSpPr>
        <p:grpSpPr>
          <a:xfrm>
            <a:off x="-1068073" y="5519445"/>
            <a:ext cx="6478021" cy="1031974"/>
            <a:chOff x="-801075" y="4139688"/>
            <a:chExt cx="4858638" cy="774000"/>
          </a:xfrm>
        </p:grpSpPr>
        <p:sp>
          <p:nvSpPr>
            <p:cNvPr id="207" name="Google Shape;207;p27"/>
            <p:cNvSpPr/>
            <p:nvPr/>
          </p:nvSpPr>
          <p:spPr>
            <a:xfrm flipH="1">
              <a:off x="1631088" y="4139688"/>
              <a:ext cx="1396800" cy="774000"/>
            </a:xfrm>
            <a:prstGeom prst="roundRect">
              <a:avLst>
                <a:gd name="adj" fmla="val 50000"/>
              </a:avLst>
            </a:prstGeom>
            <a:solidFill>
              <a:srgbClr val="FFD9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-801075" y="4139688"/>
              <a:ext cx="2172000" cy="774000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3283563" y="4139688"/>
              <a:ext cx="774000" cy="774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0" name="Google Shape;21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60327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60327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5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>
            <a:off x="6890600" y="4064294"/>
            <a:ext cx="4405500" cy="2156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6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214" name="Google Shape;214;p28"/>
          <p:cNvSpPr/>
          <p:nvPr/>
        </p:nvSpPr>
        <p:spPr>
          <a:xfrm>
            <a:off x="2115000" y="4064294"/>
            <a:ext cx="4405500" cy="2156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215" name="Google Shape;215;p28"/>
          <p:cNvSpPr/>
          <p:nvPr/>
        </p:nvSpPr>
        <p:spPr>
          <a:xfrm>
            <a:off x="6179400" y="1554360"/>
            <a:ext cx="4405500" cy="2156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D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1403800" y="1554360"/>
            <a:ext cx="4405500" cy="2156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B6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1463034" y="720133"/>
            <a:ext cx="9774300" cy="6369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-2217400" y="451900"/>
            <a:ext cx="31719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1"/>
          </p:nvPr>
        </p:nvSpPr>
        <p:spPr>
          <a:xfrm>
            <a:off x="2326400" y="1947267"/>
            <a:ext cx="2560500" cy="438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2"/>
          </p:nvPr>
        </p:nvSpPr>
        <p:spPr>
          <a:xfrm>
            <a:off x="2326400" y="2445767"/>
            <a:ext cx="2560500" cy="12387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3"/>
          </p:nvPr>
        </p:nvSpPr>
        <p:spPr>
          <a:xfrm>
            <a:off x="7102000" y="1947267"/>
            <a:ext cx="2560500" cy="438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4"/>
          </p:nvPr>
        </p:nvSpPr>
        <p:spPr>
          <a:xfrm>
            <a:off x="7102000" y="2445767"/>
            <a:ext cx="2560500" cy="12387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5"/>
          </p:nvPr>
        </p:nvSpPr>
        <p:spPr>
          <a:xfrm>
            <a:off x="3037600" y="4490900"/>
            <a:ext cx="2560500" cy="438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subTitle" idx="6"/>
          </p:nvPr>
        </p:nvSpPr>
        <p:spPr>
          <a:xfrm>
            <a:off x="3037600" y="4989400"/>
            <a:ext cx="2560500" cy="12387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ubTitle" idx="7"/>
          </p:nvPr>
        </p:nvSpPr>
        <p:spPr>
          <a:xfrm>
            <a:off x="7813200" y="4490900"/>
            <a:ext cx="2560500" cy="438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subTitle" idx="8"/>
          </p:nvPr>
        </p:nvSpPr>
        <p:spPr>
          <a:xfrm>
            <a:off x="7813200" y="4989400"/>
            <a:ext cx="2560500" cy="12387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63375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63375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background">
  <p:cSld name="CUSTOM_1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/>
          <p:nvPr/>
        </p:nvSpPr>
        <p:spPr>
          <a:xfrm>
            <a:off x="-2209067" y="306417"/>
            <a:ext cx="28959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-182783" y="2908731"/>
            <a:ext cx="1032000" cy="10320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-3116022" y="1599200"/>
            <a:ext cx="3663900" cy="103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9"/>
          <p:cNvSpPr/>
          <p:nvPr/>
        </p:nvSpPr>
        <p:spPr>
          <a:xfrm flipH="1">
            <a:off x="-3537383" y="5519583"/>
            <a:ext cx="42243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234" name="Google Shape;234;p29"/>
          <p:cNvSpPr/>
          <p:nvPr/>
        </p:nvSpPr>
        <p:spPr>
          <a:xfrm flipH="1">
            <a:off x="11441733" y="5519583"/>
            <a:ext cx="1032000" cy="1032000"/>
          </a:xfrm>
          <a:prstGeom prst="ellipse">
            <a:avLst/>
          </a:prstGeom>
          <a:solidFill>
            <a:srgbClr val="EB6A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235" name="Google Shape;235;p29"/>
          <p:cNvSpPr/>
          <p:nvPr/>
        </p:nvSpPr>
        <p:spPr>
          <a:xfrm>
            <a:off x="11777488" y="1599200"/>
            <a:ext cx="20847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11264167" y="2908747"/>
            <a:ext cx="29952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-639200" y="4229767"/>
            <a:ext cx="17607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238" name="Google Shape;238;p29"/>
          <p:cNvSpPr/>
          <p:nvPr/>
        </p:nvSpPr>
        <p:spPr>
          <a:xfrm>
            <a:off x="11494133" y="4229782"/>
            <a:ext cx="3975600" cy="1032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11313754" y="264400"/>
            <a:ext cx="2895900" cy="1032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954600" y="720133"/>
            <a:ext cx="10282800" cy="636900"/>
          </a:xfrm>
          <a:prstGeom prst="rect">
            <a:avLst/>
          </a:prstGeom>
        </p:spPr>
        <p:txBody>
          <a:bodyPr spcFirstLastPara="1" wrap="square" lIns="548625" tIns="0" rIns="5486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7567" y="6337531"/>
            <a:ext cx="790069" cy="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29" y="6337533"/>
            <a:ext cx="970715" cy="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548625" tIns="0" rIns="548625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-1column">
  <p:cSld name="Inside-1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48625" tIns="0" rIns="5486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4EA848"/>
          </a:solidFill>
          <a:ln>
            <a:noFill/>
          </a:ln>
        </p:spPr>
        <p:txBody>
          <a:bodyPr spcFirstLastPara="1" wrap="square" lIns="91425" tIns="45700" rIns="91425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EA848"/>
              </a:solidFill>
              <a:highlight>
                <a:srgbClr val="4EA84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710523" cy="53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111252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533400" y="2514600"/>
            <a:ext cx="5334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>
            <a:spLocks noGrp="1"/>
          </p:cNvSpPr>
          <p:nvPr>
            <p:ph type="pic" idx="3"/>
          </p:nvPr>
        </p:nvSpPr>
        <p:spPr>
          <a:xfrm>
            <a:off x="6324600" y="2514600"/>
            <a:ext cx="5334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4"/>
          </p:nvPr>
        </p:nvSpPr>
        <p:spPr>
          <a:xfrm>
            <a:off x="533400" y="5791200"/>
            <a:ext cx="11125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1A5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1A5A8A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1A5A8A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1A5A8A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1A5A8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BLANK_4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sldNum" idx="12"/>
          </p:nvPr>
        </p:nvSpPr>
        <p:spPr>
          <a:xfrm>
            <a:off x="10813608" y="6217622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subTitle" idx="1"/>
          </p:nvPr>
        </p:nvSpPr>
        <p:spPr>
          <a:xfrm>
            <a:off x="589921" y="2385325"/>
            <a:ext cx="2671200" cy="6225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600"/>
              </a:spcBef>
              <a:spcAft>
                <a:spcPts val="6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subTitle" idx="2"/>
          </p:nvPr>
        </p:nvSpPr>
        <p:spPr>
          <a:xfrm>
            <a:off x="3431596" y="2385325"/>
            <a:ext cx="2671200" cy="6225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600"/>
              </a:spcBef>
              <a:spcAft>
                <a:spcPts val="6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subTitle" idx="3"/>
          </p:nvPr>
        </p:nvSpPr>
        <p:spPr>
          <a:xfrm>
            <a:off x="6273270" y="2385325"/>
            <a:ext cx="2671200" cy="6225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600"/>
              </a:spcBef>
              <a:spcAft>
                <a:spcPts val="6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subTitle" idx="4"/>
          </p:nvPr>
        </p:nvSpPr>
        <p:spPr>
          <a:xfrm>
            <a:off x="9114945" y="2385325"/>
            <a:ext cx="2671200" cy="6225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6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600"/>
              </a:spcBef>
              <a:spcAft>
                <a:spcPts val="6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title" idx="5"/>
          </p:nvPr>
        </p:nvSpPr>
        <p:spPr>
          <a:xfrm>
            <a:off x="0" y="533401"/>
            <a:ext cx="121920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48625" tIns="0" rIns="548625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4EA848"/>
          </a:solidFill>
          <a:ln>
            <a:noFill/>
          </a:ln>
        </p:spPr>
        <p:txBody>
          <a:bodyPr spcFirstLastPara="1" wrap="square" lIns="91425" tIns="45700" rIns="91425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EA848"/>
              </a:solidFill>
              <a:highlight>
                <a:srgbClr val="4EA84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710525" cy="53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4">
  <p:cSld name="TITLE_AND_BODY_4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1000" cy="7635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1000" cy="4555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SzPts val="2800"/>
              <a:buChar char="▪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SzPts val="1400"/>
              <a:buChar char="🢝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🢝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🢝"/>
              <a:defRPr/>
            </a:lvl8pPr>
            <a:lvl9pPr marL="4114800" lvl="8" indent="-317500" rtl="0">
              <a:spcBef>
                <a:spcPts val="400"/>
              </a:spcBef>
              <a:spcAft>
                <a:spcPts val="400"/>
              </a:spcAft>
              <a:buSzPts val="1400"/>
              <a:buChar char="🢝"/>
              <a:defRPr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-1column 1">
  <p:cSld name="CUSTOM_1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>
            <a:spLocks noGrp="1"/>
          </p:cNvSpPr>
          <p:nvPr>
            <p:ph type="sldNum" idx="12"/>
          </p:nvPr>
        </p:nvSpPr>
        <p:spPr>
          <a:xfrm>
            <a:off x="536433" y="6473967"/>
            <a:ext cx="453900" cy="23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548625" tIns="0" rIns="54862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subTitle" idx="1"/>
          </p:nvPr>
        </p:nvSpPr>
        <p:spPr>
          <a:xfrm>
            <a:off x="549800" y="1687967"/>
            <a:ext cx="11108700" cy="826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2"/>
          </p:nvPr>
        </p:nvSpPr>
        <p:spPr>
          <a:xfrm>
            <a:off x="540167" y="2514767"/>
            <a:ext cx="11108700" cy="315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SzPts val="2800"/>
              <a:buChar char="▪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SzPts val="1400"/>
              <a:buChar char="🢝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🢝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🢝"/>
              <a:defRPr/>
            </a:lvl8pPr>
            <a:lvl9pPr marL="4114800" lvl="8" indent="-317500" rtl="0">
              <a:spcBef>
                <a:spcPts val="400"/>
              </a:spcBef>
              <a:spcAft>
                <a:spcPts val="400"/>
              </a:spcAft>
              <a:buSzPts val="1400"/>
              <a:buChar char="🢝"/>
              <a:defRPr/>
            </a:lvl9pPr>
          </a:lstStyle>
          <a:p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body" idx="3"/>
          </p:nvPr>
        </p:nvSpPr>
        <p:spPr>
          <a:xfrm>
            <a:off x="540167" y="5797000"/>
            <a:ext cx="11118300" cy="52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▪"/>
              <a:defRPr sz="2400">
                <a:solidFill>
                  <a:schemeClr val="accent3"/>
                </a:solidFill>
              </a:defRPr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▪"/>
              <a:defRPr sz="2000">
                <a:solidFill>
                  <a:schemeClr val="accent3"/>
                </a:solidFill>
              </a:defRPr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3pPr>
            <a:lvl4pPr marL="1828800" lvl="3" indent="-3048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▪"/>
              <a:defRPr sz="1200">
                <a:solidFill>
                  <a:schemeClr val="accent3"/>
                </a:solidFill>
              </a:defRPr>
            </a:lvl4pPr>
            <a:lvl5pPr marL="2286000" lvl="4" indent="-29845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▪"/>
              <a:defRPr sz="1100">
                <a:solidFill>
                  <a:schemeClr val="accent3"/>
                </a:solidFill>
              </a:defRPr>
            </a:lvl5pPr>
            <a:lvl6pPr marL="2743200" lvl="5" indent="-28575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900"/>
              <a:buChar char="🢝"/>
              <a:defRPr sz="900">
                <a:solidFill>
                  <a:schemeClr val="accent3"/>
                </a:solidFill>
              </a:defRPr>
            </a:lvl6pPr>
            <a:lvl7pPr marL="3200400" lvl="6" indent="-279400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🢝"/>
              <a:defRPr sz="800">
                <a:solidFill>
                  <a:schemeClr val="accent3"/>
                </a:solidFill>
              </a:defRPr>
            </a:lvl7pPr>
            <a:lvl8pPr marL="3657600" lvl="7" indent="-273050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700"/>
              <a:buChar char="🢝"/>
              <a:defRPr sz="700">
                <a:solidFill>
                  <a:schemeClr val="accent3"/>
                </a:solidFill>
              </a:defRPr>
            </a:lvl8pPr>
            <a:lvl9pPr marL="4114800" lvl="8" indent="-260350" rtl="0"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500"/>
              <a:buChar char="🢝"/>
              <a:defRPr sz="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33" descr="decorative header bar"/>
          <p:cNvSpPr/>
          <p:nvPr/>
        </p:nvSpPr>
        <p:spPr>
          <a:xfrm>
            <a:off x="0" y="0"/>
            <a:ext cx="12192000" cy="533100"/>
          </a:xfrm>
          <a:prstGeom prst="rect">
            <a:avLst/>
          </a:prstGeom>
          <a:solidFill>
            <a:srgbClr val="4EA848"/>
          </a:solidFill>
          <a:ln>
            <a:noFill/>
          </a:ln>
        </p:spPr>
        <p:txBody>
          <a:bodyPr spcFirstLastPara="1" wrap="square" lIns="91425" tIns="45700" rIns="91425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4EA848"/>
              </a:solidFill>
              <a:highlight>
                <a:srgbClr val="4EA84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3" descr="decorative header ba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710525" cy="53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Divider_blue">
  <p:cSld name="SectionDivider_blue">
    <p:bg>
      <p:bgPr>
        <a:solidFill>
          <a:schemeClr val="lt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9750"/>
            <a:ext cx="11760200" cy="5778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90600" y="2527852"/>
            <a:ext cx="8001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5" descr="eTeachN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762000"/>
            <a:ext cx="3764764" cy="1258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90600" y="3429000"/>
            <a:ext cx="8001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Divider_green">
  <p:cSld name="SectionDivider_green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9750"/>
            <a:ext cx="11760200" cy="5778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990600" y="2527852"/>
            <a:ext cx="8001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990600" y="3429000"/>
            <a:ext cx="8001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pic>
        <p:nvPicPr>
          <p:cNvPr id="43" name="Google Shape;43;p6" descr="eTeachN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758952"/>
            <a:ext cx="3764764" cy="1258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-2column">
  <p:cSld name="Inside-2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48625" tIns="0" rIns="5486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4EA848"/>
          </a:solidFill>
          <a:ln>
            <a:noFill/>
          </a:ln>
        </p:spPr>
        <p:txBody>
          <a:bodyPr spcFirstLastPara="1" wrap="square" lIns="91425" tIns="45700" rIns="91425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EA848"/>
              </a:solidFill>
              <a:highlight>
                <a:srgbClr val="4EA84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710523" cy="53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5334000" cy="553998"/>
          </a:xfrm>
          <a:prstGeom prst="rect">
            <a:avLst/>
          </a:prstGeom>
          <a:solidFill>
            <a:srgbClr val="3A7E3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533400" y="2514600"/>
            <a:ext cx="5334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324600" y="1676400"/>
            <a:ext cx="5334000" cy="5540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324600" y="2514600"/>
            <a:ext cx="5334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5"/>
          </p:nvPr>
        </p:nvSpPr>
        <p:spPr>
          <a:xfrm>
            <a:off x="533400" y="5791200"/>
            <a:ext cx="11125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1A5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1A5A8A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1A5A8A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1A5A8A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1A5A8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-ContentWithSidebar">
  <p:cSld name="Inside-ContentWithSideba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48625" tIns="0" rIns="5486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4EA848"/>
          </a:solidFill>
          <a:ln>
            <a:noFill/>
          </a:ln>
        </p:spPr>
        <p:txBody>
          <a:bodyPr spcFirstLastPara="1" wrap="square" lIns="91425" tIns="45700" rIns="91425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EA848"/>
              </a:solidFill>
              <a:highlight>
                <a:srgbClr val="4EA84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710523" cy="53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60198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533400" y="2514600"/>
            <a:ext cx="6019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7239000" y="1676400"/>
            <a:ext cx="4419600" cy="4419600"/>
          </a:xfrm>
          <a:prstGeom prst="rect">
            <a:avLst/>
          </a:prstGeom>
          <a:solidFill>
            <a:srgbClr val="2379B8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533400" y="5791200"/>
            <a:ext cx="6019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1A5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1A5A8A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1A5A8A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1A5A8A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1A5A8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side_FeaturedContent">
  <p:cSld name="1_Inside_FeaturedContent">
    <p:bg>
      <p:bgPr>
        <a:solidFill>
          <a:schemeClr val="dk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533398" y="-1"/>
            <a:ext cx="5562600" cy="632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EA848"/>
              </a:solidFill>
              <a:highlight>
                <a:srgbClr val="4EA84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990601" y="1143000"/>
            <a:ext cx="4648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 l="45218" r="1"/>
          <a:stretch/>
        </p:blipFill>
        <p:spPr>
          <a:xfrm>
            <a:off x="1" y="0"/>
            <a:ext cx="5867400" cy="530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990601" y="4463605"/>
            <a:ext cx="46482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324600" y="1143000"/>
            <a:ext cx="5334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6324600" y="5797826"/>
            <a:ext cx="533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90CD8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1A5A8A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1A5A8A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1A5A8A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1A5A8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side_FeaturedContent 1">
  <p:cSld name="1_Inside_FeaturedContent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468425"/>
            <a:ext cx="12192000" cy="54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5"/>
              </a:solidFill>
              <a:highlight>
                <a:schemeClr val="accent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0" y="0"/>
            <a:ext cx="12192000" cy="72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182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EA848"/>
              </a:solidFill>
              <a:highlight>
                <a:srgbClr val="4EA84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0710525" cy="798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11125200" cy="464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625" tIns="0" rIns="548625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  <p15:guide id="7" orient="horz" pos="1056">
          <p15:clr>
            <a:srgbClr val="F26B43"/>
          </p15:clr>
        </p15:guide>
        <p15:guide id="8" orient="horz" pos="1584">
          <p15:clr>
            <a:srgbClr val="F26B43"/>
          </p15:clr>
        </p15:guide>
        <p15:guide id="9" orient="horz" pos="3600">
          <p15:clr>
            <a:srgbClr val="F26B43"/>
          </p15:clr>
        </p15:guide>
        <p15:guide id="10" pos="3984">
          <p15:clr>
            <a:srgbClr val="F26B43"/>
          </p15:clr>
        </p15:guide>
        <p15:guide id="11" pos="3696">
          <p15:clr>
            <a:srgbClr val="F26B43"/>
          </p15:clr>
        </p15:guide>
        <p15:guide id="12" pos="2016">
          <p15:clr>
            <a:srgbClr val="F26B43"/>
          </p15:clr>
        </p15:guide>
        <p15:guide id="13" pos="5664">
          <p15:clr>
            <a:srgbClr val="F26B43"/>
          </p15:clr>
        </p15:guide>
        <p15:guide id="14" orient="horz" pos="3648">
          <p15:clr>
            <a:srgbClr val="F26B43"/>
          </p15:clr>
        </p15:guide>
        <p15:guide id="15" pos="6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lintucker.com/2020/06/station-rotation-in-an-era-of-social-distancin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presentation/d/1qZY7Wyylc_5de3QvNUN4oh6_XLRXS3-bM9LO2zjV3Aw/edit#slide=id.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YRh_wZ6qropAd8B8WfXZkFUGJtCuzISqYaA3QXyivH0/edit?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KMR_SIQ19KIZ2wlBBQAuFvQsv6DEGfczV3N-A7IcpA/edit?usp=sha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inghistory.org/resource-library/back-school-2020-building-community-connection-and-learning/activities-remote-hybrid-star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aJEQ73ZCHa1z_F3ctw63cNOdxXfMOwoX/view?usp=sharing" TargetMode="External"/><Relationship Id="rId5" Type="http://schemas.openxmlformats.org/officeDocument/2006/relationships/hyperlink" Target="https://docs.google.com/presentation/d/1K06qZkZxCTA3VIsIZt_TSs5UinpCFX2RtIuHUnuh8Vs/pub?start=false&amp;loop=false&amp;delayms=30000&amp;slide=id.p" TargetMode="External"/><Relationship Id="rId4" Type="http://schemas.openxmlformats.org/officeDocument/2006/relationships/hyperlink" Target="https://www.facinghistory.org/resource-library/back-school-2020-building-community-connection-and-learning/establishing-opening-closing-routin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L6H8A1BkdCHgsjo0QaEVXVNr_M488PBVeoZlglbXNE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edadvocate.org/how-to-create-and-use-anchor-charts-in-your-classroom/" TargetMode="External"/><Relationship Id="rId7" Type="http://schemas.openxmlformats.org/officeDocument/2006/relationships/hyperlink" Target="https://drive.google.com/file/d/1mYU6Eb4S913f7uaV50z-khzBOrp41ufu/view?usp=shari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ultofpedagogy.com/screencast-videos/" TargetMode="External"/><Relationship Id="rId5" Type="http://schemas.openxmlformats.org/officeDocument/2006/relationships/hyperlink" Target="https://drive.google.com/file/d/1PnC68MTBZ4sH_pwWJ9Jt9XlFttuJ6ztG/view?usp=sharing" TargetMode="External"/><Relationship Id="rId4" Type="http://schemas.openxmlformats.org/officeDocument/2006/relationships/hyperlink" Target="https://drive.google.com/open?id=1gSKgIIc-PjzPO-2ipygGY1Nv6UL42HFY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eRx9lkUCKges3DRD9apw2-_qUiZtw3esBA6SMadzO58/edit?usp=sharing" TargetMode="External"/><Relationship Id="rId3" Type="http://schemas.openxmlformats.org/officeDocument/2006/relationships/hyperlink" Target="https://docs.google.com/presentation/d/1_3rQyIgpF_ANf2Arpn3CurjB2epwNVyAwstC_snn6K8/edit?usp=sharing" TargetMode="External"/><Relationship Id="rId7" Type="http://schemas.openxmlformats.org/officeDocument/2006/relationships/hyperlink" Target="https://docs.google.com/document/d/1o9UChdq7cTmVr_sesfTmyuj8E8TYMy9SF2RyAr0HjT8/edi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cDrdvaTdNyJMAmWDBhrrHmdB337UQ4YrvebkDNJvDos/edit?usp=sharing" TargetMode="External"/><Relationship Id="rId5" Type="http://schemas.openxmlformats.org/officeDocument/2006/relationships/hyperlink" Target="https://docs.google.com/presentation/d/1DFwmo4SCIaEqx7LuXhMfm9_AMhmnUJybEIOqwzXv02s/edit?usp=sharing" TargetMode="External"/><Relationship Id="rId4" Type="http://schemas.openxmlformats.org/officeDocument/2006/relationships/hyperlink" Target="http://www.nysed.gov/edtech/non-technological-option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xIUqD0PWw4yQpPnLaa-JnSHnODneNzGc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document/d/1iqdj-DNt-KC5gZ70jktt2Jw-8mSZL3kF_iUSnesX2f0/edit" TargetMode="External"/><Relationship Id="rId5" Type="http://schemas.openxmlformats.org/officeDocument/2006/relationships/hyperlink" Target="https://catlintucker.com/2020/09/concurrent-classroom-blended-learning-models/" TargetMode="External"/><Relationship Id="rId4" Type="http://schemas.openxmlformats.org/officeDocument/2006/relationships/hyperlink" Target="https://slidesmania.com/tag/choice-board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ksheppard6/zklf4in1gg2qps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presentation/d/1Pz4RDIl_9JBx0gwDaBqqJGP-1hxT8Lb954JrFGXvB1U/edit?usp=shari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A8YqVJMfPx7MZhSXMhzvVqOyh4H9wOOhJMDTerOqG4/edit?usp=shari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ew.genial.ly/602d5684bf9ea90d7d834d34/horizontal-infographic-review-ilearn-assessments-choice-board-copy" TargetMode="External"/><Relationship Id="rId5" Type="http://schemas.openxmlformats.org/officeDocument/2006/relationships/hyperlink" Target="https://docs.google.com/presentation/d/1B20pGR3ZyIsRz6WIaLYzRrMa1-KrtTF1jAgWVNhELc0/edit?usp=sharing" TargetMode="External"/><Relationship Id="rId4" Type="http://schemas.openxmlformats.org/officeDocument/2006/relationships/hyperlink" Target="https://docs.google.com/document/d/1fsuKLjJhXU-fUf2x0GPzr1ZXvHJFondV6bMsrBr1MMQ/edit?usp=shari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mOIIB9-1wOGr0vlAFSsomIARG0MVm3m0DVQZ7ALHMhA/edit?usp=shari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docs.google.com/presentation/d/1I34JAcaJ9YjaMsTbvFZs4mzQEWCct35Emz6AK_N8ats/edit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adlet.com/ksheppard6/ahib31c9oxbh3ky9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VdiOvXGR9rPbogAIweQ1Kh5-0Qn471NHzOY3V123_Q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>
            <a:spLocks noGrp="1"/>
          </p:cNvSpPr>
          <p:nvPr>
            <p:ph type="ctrTitle"/>
          </p:nvPr>
        </p:nvSpPr>
        <p:spPr>
          <a:xfrm>
            <a:off x="2493380" y="3052477"/>
            <a:ext cx="7336500" cy="22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dirty="0"/>
              <a:t>SHIFTING TO ONLINE LEARNING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dirty="0"/>
              <a:t>SESSION #2</a:t>
            </a:r>
            <a:endParaRPr dirty="0"/>
          </a:p>
        </p:txBody>
      </p:sp>
      <p:sp>
        <p:nvSpPr>
          <p:cNvPr id="275" name="Google Shape;275;p34"/>
          <p:cNvSpPr txBox="1">
            <a:spLocks noGrp="1"/>
          </p:cNvSpPr>
          <p:nvPr>
            <p:ph type="body" idx="1"/>
          </p:nvPr>
        </p:nvSpPr>
        <p:spPr>
          <a:xfrm>
            <a:off x="2493963" y="5730766"/>
            <a:ext cx="733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Curriculum, Instruction &amp; Assessment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3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Activity: Breakout Reflection</a:t>
            </a:r>
            <a:endParaRPr/>
          </a:p>
        </p:txBody>
      </p:sp>
      <p:sp>
        <p:nvSpPr>
          <p:cNvPr id="390" name="Google Shape;390;p43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60198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Guiding Questions</a:t>
            </a:r>
            <a:endParaRPr/>
          </a:p>
        </p:txBody>
      </p:sp>
      <p:sp>
        <p:nvSpPr>
          <p:cNvPr id="391" name="Google Shape;391;p43"/>
          <p:cNvSpPr txBox="1">
            <a:spLocks noGrp="1"/>
          </p:cNvSpPr>
          <p:nvPr>
            <p:ph type="body" idx="2"/>
          </p:nvPr>
        </p:nvSpPr>
        <p:spPr>
          <a:xfrm>
            <a:off x="533400" y="2514600"/>
            <a:ext cx="6019800" cy="32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457200" lvl="0" indent="-398798" algn="l" rtl="0">
              <a:spcBef>
                <a:spcPts val="600"/>
              </a:spcBef>
              <a:spcAft>
                <a:spcPts val="0"/>
              </a:spcAft>
              <a:buSzPct val="123515"/>
              <a:buAutoNum type="arabicPeriod"/>
            </a:pPr>
            <a:r>
              <a:rPr lang="en-US"/>
              <a:t>What priority standards, skills, concepts do I still have left to teach?</a:t>
            </a:r>
            <a:endParaRPr/>
          </a:p>
          <a:p>
            <a:pPr marL="457200" lvl="0" indent="-398798" algn="l" rtl="0">
              <a:spcBef>
                <a:spcPts val="1000"/>
              </a:spcBef>
              <a:spcAft>
                <a:spcPts val="0"/>
              </a:spcAft>
              <a:buSzPct val="123515"/>
              <a:buAutoNum type="arabicPeriod"/>
            </a:pPr>
            <a:r>
              <a:rPr lang="en-US"/>
              <a:t>How does this compare to previous years?</a:t>
            </a:r>
            <a:endParaRPr/>
          </a:p>
          <a:p>
            <a:pPr marL="457200" lvl="0" indent="-398798" algn="l" rtl="0">
              <a:spcBef>
                <a:spcPts val="1000"/>
              </a:spcBef>
              <a:spcAft>
                <a:spcPts val="0"/>
              </a:spcAft>
              <a:buSzPct val="123515"/>
              <a:buAutoNum type="arabicPeriod"/>
            </a:pPr>
            <a:r>
              <a:rPr lang="en-US"/>
              <a:t>What can my next steps be to prioritize the remaining standards for the school year?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392" name="Google Shape;392;p43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93" name="Google Shape;393;p43"/>
          <p:cNvSpPr txBox="1">
            <a:spLocks noGrp="1"/>
          </p:cNvSpPr>
          <p:nvPr>
            <p:ph type="body" idx="3"/>
          </p:nvPr>
        </p:nvSpPr>
        <p:spPr>
          <a:xfrm>
            <a:off x="7239000" y="1676400"/>
            <a:ext cx="4419600" cy="4419600"/>
          </a:xfrm>
          <a:prstGeom prst="rect">
            <a:avLst/>
          </a:prstGeom>
        </p:spPr>
        <p:txBody>
          <a:bodyPr spcFirstLastPara="1" wrap="square" lIns="274300" tIns="274300" rIns="274300" bIns="27430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u="sng"/>
              <a:t>Directions</a:t>
            </a:r>
            <a:r>
              <a:rPr lang="en-US" b="1"/>
              <a:t>:</a:t>
            </a:r>
            <a:r>
              <a:rPr lang="en-US"/>
              <a:t> In breakout rooms, use the Guiding Questions to have a conversation with colleagues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 txBox="1">
            <a:spLocks noGrp="1"/>
          </p:cNvSpPr>
          <p:nvPr>
            <p:ph type="title"/>
          </p:nvPr>
        </p:nvSpPr>
        <p:spPr>
          <a:xfrm>
            <a:off x="990600" y="2527852"/>
            <a:ext cx="8001000" cy="66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</a:t>
            </a:r>
            <a:endParaRPr/>
          </a:p>
        </p:txBody>
      </p:sp>
      <p:sp>
        <p:nvSpPr>
          <p:cNvPr id="400" name="Google Shape;400;p44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Delivery Options: How do I choose?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For in person, hybrid or remote</a:t>
            </a:r>
            <a:endParaRPr sz="1600"/>
          </a:p>
        </p:txBody>
      </p:sp>
      <p:sp>
        <p:nvSpPr>
          <p:cNvPr id="406" name="Google Shape;406;p45"/>
          <p:cNvSpPr txBox="1">
            <a:spLocks noGrp="1"/>
          </p:cNvSpPr>
          <p:nvPr>
            <p:ph type="body" idx="1"/>
          </p:nvPr>
        </p:nvSpPr>
        <p:spPr>
          <a:xfrm>
            <a:off x="228600" y="1704150"/>
            <a:ext cx="3680400" cy="554100"/>
          </a:xfrm>
          <a:prstGeom prst="rect">
            <a:avLst/>
          </a:prstGeom>
          <a:solidFill>
            <a:srgbClr val="3A7E36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Synchronous</a:t>
            </a:r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body" idx="2"/>
          </p:nvPr>
        </p:nvSpPr>
        <p:spPr>
          <a:xfrm>
            <a:off x="228600" y="2329025"/>
            <a:ext cx="3680400" cy="32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3A7E36"/>
              </a:buClr>
              <a:buSzPts val="2200"/>
              <a:buChar char="●"/>
            </a:pPr>
            <a:r>
              <a:rPr lang="en-US" sz="2200">
                <a:solidFill>
                  <a:schemeClr val="accent1"/>
                </a:solidFill>
              </a:rPr>
              <a:t>Collaborate with peers in real time</a:t>
            </a:r>
            <a:endParaRPr sz="2200"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3A7E36"/>
              </a:buClr>
              <a:buSzPts val="2200"/>
              <a:buChar char="●"/>
            </a:pPr>
            <a:r>
              <a:rPr lang="en-US" sz="2200">
                <a:solidFill>
                  <a:schemeClr val="accent1"/>
                </a:solidFill>
              </a:rPr>
              <a:t>Provide immediate support</a:t>
            </a:r>
            <a:endParaRPr sz="2200">
              <a:solidFill>
                <a:schemeClr val="accent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Clr>
                <a:srgbClr val="3A7E36"/>
              </a:buClr>
              <a:buSzPts val="2200"/>
              <a:buChar char="●"/>
            </a:pPr>
            <a:r>
              <a:rPr lang="en-US" sz="2200">
                <a:solidFill>
                  <a:schemeClr val="accent1"/>
                </a:solidFill>
              </a:rPr>
              <a:t>Connect various groups of students to build community or make meaning of content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408" name="Google Shape;408;p45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09" name="Google Shape;409;p45"/>
          <p:cNvSpPr txBox="1">
            <a:spLocks noGrp="1"/>
          </p:cNvSpPr>
          <p:nvPr>
            <p:ph type="body" idx="5"/>
          </p:nvPr>
        </p:nvSpPr>
        <p:spPr>
          <a:xfrm>
            <a:off x="533400" y="5977950"/>
            <a:ext cx="11125200" cy="10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i="1">
                <a:solidFill>
                  <a:srgbClr val="2379B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want to ensure students have a variety of ways to practice synchronously and asynchronously using different modalities in guided, collaborative and independent practice experiences</a:t>
            </a:r>
            <a:endParaRPr sz="1900" i="1">
              <a:solidFill>
                <a:srgbClr val="2379B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410" name="Google Shape;410;p45"/>
          <p:cNvSpPr txBox="1">
            <a:spLocks noGrp="1"/>
          </p:cNvSpPr>
          <p:nvPr>
            <p:ph type="body" idx="1"/>
          </p:nvPr>
        </p:nvSpPr>
        <p:spPr>
          <a:xfrm>
            <a:off x="4104300" y="1704150"/>
            <a:ext cx="3814200" cy="554100"/>
          </a:xfrm>
          <a:prstGeom prst="rect">
            <a:avLst/>
          </a:prstGeom>
          <a:solidFill>
            <a:srgbClr val="2379B8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Semi-Synchronous</a:t>
            </a:r>
            <a:endParaRPr/>
          </a:p>
        </p:txBody>
      </p:sp>
      <p:sp>
        <p:nvSpPr>
          <p:cNvPr id="411" name="Google Shape;411;p45"/>
          <p:cNvSpPr txBox="1">
            <a:spLocks noGrp="1"/>
          </p:cNvSpPr>
          <p:nvPr>
            <p:ph type="body" idx="2"/>
          </p:nvPr>
        </p:nvSpPr>
        <p:spPr>
          <a:xfrm>
            <a:off x="4104300" y="2329025"/>
            <a:ext cx="3814200" cy="32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609600" lvl="0" indent="-444500" algn="l" rtl="0">
              <a:spcBef>
                <a:spcPts val="0"/>
              </a:spcBef>
              <a:spcAft>
                <a:spcPts val="0"/>
              </a:spcAft>
              <a:buClr>
                <a:srgbClr val="2379B8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chemeClr val="accent1"/>
                </a:solidFill>
              </a:rPr>
              <a:t>Allows for gradual release</a:t>
            </a:r>
            <a:endParaRPr sz="2200">
              <a:solidFill>
                <a:schemeClr val="accent1"/>
              </a:solidFill>
            </a:endParaRPr>
          </a:p>
          <a:p>
            <a:pPr marL="609600" lvl="0" indent="-444500" algn="l" rtl="0">
              <a:spcBef>
                <a:spcPts val="1300"/>
              </a:spcBef>
              <a:spcAft>
                <a:spcPts val="0"/>
              </a:spcAft>
              <a:buClr>
                <a:srgbClr val="2379B8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chemeClr val="accent1"/>
                </a:solidFill>
              </a:rPr>
              <a:t>Provides screen breaks without being disconnected</a:t>
            </a:r>
            <a:endParaRPr sz="2200">
              <a:solidFill>
                <a:schemeClr val="accent1"/>
              </a:solidFill>
            </a:endParaRPr>
          </a:p>
          <a:p>
            <a:pPr marL="609600" lvl="0" indent="-444500" algn="l" rtl="0">
              <a:spcBef>
                <a:spcPts val="1300"/>
              </a:spcBef>
              <a:spcAft>
                <a:spcPts val="1300"/>
              </a:spcAft>
              <a:buClr>
                <a:srgbClr val="2379B8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chemeClr val="accent1"/>
                </a:solidFill>
              </a:rPr>
              <a:t>Increase engagement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412" name="Google Shape;412;p45"/>
          <p:cNvSpPr txBox="1">
            <a:spLocks noGrp="1"/>
          </p:cNvSpPr>
          <p:nvPr>
            <p:ph type="body" idx="1"/>
          </p:nvPr>
        </p:nvSpPr>
        <p:spPr>
          <a:xfrm>
            <a:off x="8208600" y="1704150"/>
            <a:ext cx="3814200" cy="5541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Asynchronous</a:t>
            </a:r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body" idx="2"/>
          </p:nvPr>
        </p:nvSpPr>
        <p:spPr>
          <a:xfrm>
            <a:off x="8208600" y="2329025"/>
            <a:ext cx="3814200" cy="32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6096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chemeClr val="accent1"/>
                </a:solidFill>
              </a:rPr>
              <a:t>Provides flexibility</a:t>
            </a:r>
            <a:endParaRPr sz="2200">
              <a:solidFill>
                <a:schemeClr val="accent1"/>
              </a:solidFill>
            </a:endParaRPr>
          </a:p>
          <a:p>
            <a:pPr marL="609600" lvl="0" indent="-444500" algn="l" rtl="0"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chemeClr val="accent1"/>
                </a:solidFill>
              </a:rPr>
              <a:t>Provides greater accessibility and options</a:t>
            </a:r>
            <a:endParaRPr sz="2200">
              <a:solidFill>
                <a:schemeClr val="accent1"/>
              </a:solidFill>
            </a:endParaRPr>
          </a:p>
          <a:p>
            <a:pPr marL="609600" lvl="0" indent="-444500" algn="l" rtl="0"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chemeClr val="accent1"/>
                </a:solidFill>
              </a:rPr>
              <a:t>Student paced</a:t>
            </a:r>
            <a:endParaRPr sz="2200">
              <a:solidFill>
                <a:schemeClr val="accent1"/>
              </a:solidFill>
            </a:endParaRPr>
          </a:p>
          <a:p>
            <a:pPr marL="609600" lvl="0" indent="-444500" algn="l" rtl="0">
              <a:spcBef>
                <a:spcPts val="1300"/>
              </a:spcBef>
              <a:spcAft>
                <a:spcPts val="130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chemeClr val="accent1"/>
                </a:solidFill>
              </a:rPr>
              <a:t>Time efficiency</a:t>
            </a:r>
            <a:endParaRPr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79B8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-52900"/>
            <a:ext cx="12192000" cy="89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0775" tIns="100775" rIns="100775" bIns="100775" anchor="t" anchorCtr="0">
            <a:noAutofit/>
          </a:bodyPr>
          <a:lstStyle/>
          <a:p>
            <a:pPr marL="22860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FFFFFF"/>
              </a:solidFill>
            </a:endParaRPr>
          </a:p>
        </p:txBody>
      </p:sp>
      <p:sp>
        <p:nvSpPr>
          <p:cNvPr id="420" name="Google Shape;420;p46"/>
          <p:cNvSpPr/>
          <p:nvPr/>
        </p:nvSpPr>
        <p:spPr>
          <a:xfrm>
            <a:off x="192394" y="1904682"/>
            <a:ext cx="2406900" cy="1478100"/>
          </a:xfrm>
          <a:prstGeom prst="flowChartDelay">
            <a:avLst/>
          </a:prstGeom>
          <a:solidFill>
            <a:srgbClr val="FFFFFF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Model</a:t>
            </a:r>
            <a:endParaRPr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1" name="Google Shape;421;p46"/>
          <p:cNvSpPr/>
          <p:nvPr/>
        </p:nvSpPr>
        <p:spPr>
          <a:xfrm>
            <a:off x="2923034" y="2070467"/>
            <a:ext cx="6153900" cy="1478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37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171450" lvl="0" indent="-196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 dirty="0"/>
              <a:t>Develop the concept or provide information for learning</a:t>
            </a:r>
            <a:endParaRPr sz="1300" dirty="0"/>
          </a:p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 dirty="0"/>
              <a:t>Live teacher instruction, teacher made videos, screencasts, or recorded live streams</a:t>
            </a:r>
            <a:endParaRPr sz="1300" dirty="0"/>
          </a:p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 dirty="0"/>
              <a:t>Incorporate visuals and/or anchor charts</a:t>
            </a:r>
            <a:endParaRPr sz="1300" dirty="0"/>
          </a:p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 dirty="0"/>
              <a:t>Consider using an anticipation guide, guided notes, reflection question and/or pausing points to help student process the model </a:t>
            </a:r>
            <a:endParaRPr sz="1300" dirty="0"/>
          </a:p>
        </p:txBody>
      </p:sp>
      <p:sp>
        <p:nvSpPr>
          <p:cNvPr id="422" name="Google Shape;422;p46"/>
          <p:cNvSpPr/>
          <p:nvPr/>
        </p:nvSpPr>
        <p:spPr>
          <a:xfrm>
            <a:off x="2996300" y="643064"/>
            <a:ext cx="2825700" cy="3771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2379B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Remote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46"/>
          <p:cNvSpPr/>
          <p:nvPr/>
        </p:nvSpPr>
        <p:spPr>
          <a:xfrm>
            <a:off x="6113355" y="643064"/>
            <a:ext cx="2825700" cy="3771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2379B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Hybrid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46"/>
          <p:cNvSpPr/>
          <p:nvPr/>
        </p:nvSpPr>
        <p:spPr>
          <a:xfrm>
            <a:off x="9154968" y="2070482"/>
            <a:ext cx="2848500" cy="1478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37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171450" lvl="0" indent="-196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 dirty="0">
                <a:solidFill>
                  <a:schemeClr val="dk1"/>
                </a:solidFill>
              </a:rPr>
              <a:t>Develop the concept or provide information for learning</a:t>
            </a:r>
            <a:endParaRPr sz="1300" dirty="0"/>
          </a:p>
          <a:p>
            <a:pPr marL="171450" lvl="0" indent="-196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 dirty="0"/>
              <a:t>Teacher includes visuals, anchor charts and explanations in models</a:t>
            </a:r>
            <a:endParaRPr sz="1300" dirty="0"/>
          </a:p>
        </p:txBody>
      </p:sp>
      <p:sp>
        <p:nvSpPr>
          <p:cNvPr id="425" name="Google Shape;425;p46"/>
          <p:cNvSpPr/>
          <p:nvPr/>
        </p:nvSpPr>
        <p:spPr>
          <a:xfrm>
            <a:off x="9270170" y="643064"/>
            <a:ext cx="2733600" cy="3771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2379B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In-Person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46"/>
          <p:cNvSpPr/>
          <p:nvPr/>
        </p:nvSpPr>
        <p:spPr>
          <a:xfrm>
            <a:off x="192394" y="3559337"/>
            <a:ext cx="2406900" cy="1992000"/>
          </a:xfrm>
          <a:prstGeom prst="flowChartDelay">
            <a:avLst/>
          </a:prstGeom>
          <a:solidFill>
            <a:srgbClr val="FFFFFF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Practice</a:t>
            </a:r>
            <a:endParaRPr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7" name="Google Shape;427;p46"/>
          <p:cNvSpPr/>
          <p:nvPr/>
        </p:nvSpPr>
        <p:spPr>
          <a:xfrm>
            <a:off x="2923025" y="3634826"/>
            <a:ext cx="3099600" cy="1992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37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/>
              <a:t>Student-centered practice:</a:t>
            </a:r>
            <a:endParaRPr sz="1300"/>
          </a:p>
          <a:p>
            <a:pPr marL="698500" lvl="1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200"/>
              <a:t>discussions</a:t>
            </a:r>
            <a:endParaRPr sz="1200"/>
          </a:p>
          <a:p>
            <a:pPr marL="698500" lvl="1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200"/>
              <a:t>guided practice</a:t>
            </a:r>
            <a:endParaRPr sz="1200"/>
          </a:p>
          <a:p>
            <a:pPr marL="698500" lvl="1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200"/>
              <a:t>research, exploration</a:t>
            </a:r>
            <a:endParaRPr sz="1200"/>
          </a:p>
          <a:p>
            <a:pPr marL="698500" lvl="1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200"/>
              <a:t>reteaching/ answering questions</a:t>
            </a:r>
            <a:endParaRPr sz="1200"/>
          </a:p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/>
              <a:t>Use a predetermined schedule for meetings - can set up as stations</a:t>
            </a:r>
            <a:endParaRPr sz="1300"/>
          </a:p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/>
              <a:t>Students can complete some practice activities independently</a:t>
            </a:r>
            <a:endParaRPr sz="1300"/>
          </a:p>
        </p:txBody>
      </p:sp>
      <p:sp>
        <p:nvSpPr>
          <p:cNvPr id="428" name="Google Shape;428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394" y="938426"/>
            <a:ext cx="2406900" cy="789600"/>
          </a:xfrm>
          <a:prstGeom prst="flowChartDelay">
            <a:avLst/>
          </a:prstGeom>
          <a:solidFill>
            <a:srgbClr val="FFFFFF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endParaRPr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9" name="Google Shape;429;p46"/>
          <p:cNvSpPr/>
          <p:nvPr/>
        </p:nvSpPr>
        <p:spPr>
          <a:xfrm>
            <a:off x="2923033" y="1097767"/>
            <a:ext cx="9080700" cy="895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37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171450" lvl="0" indent="-196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 dirty="0"/>
              <a:t>Whole group or small group</a:t>
            </a:r>
            <a:endParaRPr sz="1300" dirty="0"/>
          </a:p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 dirty="0"/>
              <a:t>Set the stage for learning by communicating pre-determined lesson outcomes to students</a:t>
            </a:r>
            <a:endParaRPr sz="1300" dirty="0"/>
          </a:p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 dirty="0"/>
              <a:t>*Can also be used for community building</a:t>
            </a:r>
            <a:endParaRPr sz="1300" dirty="0"/>
          </a:p>
        </p:txBody>
      </p:sp>
      <p:sp>
        <p:nvSpPr>
          <p:cNvPr id="430" name="Google Shape;430;p46"/>
          <p:cNvSpPr/>
          <p:nvPr/>
        </p:nvSpPr>
        <p:spPr>
          <a:xfrm>
            <a:off x="9154970" y="3634826"/>
            <a:ext cx="2848500" cy="1992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37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228600" lvl="0" indent="-25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>
                <a:solidFill>
                  <a:schemeClr val="dk1"/>
                </a:solidFill>
              </a:rPr>
              <a:t>Student-centered practice:</a:t>
            </a:r>
            <a:endParaRPr sz="1300"/>
          </a:p>
          <a:p>
            <a:pPr marL="698500" lvl="1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200"/>
              <a:t>discussions</a:t>
            </a:r>
            <a:endParaRPr sz="1200"/>
          </a:p>
          <a:p>
            <a:pPr marL="698500" lvl="1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200"/>
              <a:t>guided practice</a:t>
            </a:r>
            <a:endParaRPr sz="1200"/>
          </a:p>
          <a:p>
            <a:pPr marL="698500" lvl="1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200"/>
              <a:t>reteaching/ answering questions</a:t>
            </a:r>
            <a:endParaRPr sz="1200"/>
          </a:p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/>
              <a:t>Use station rotations</a:t>
            </a:r>
            <a:endParaRPr sz="1300"/>
          </a:p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/>
              <a:t>Students can complete some practice activities independently</a:t>
            </a:r>
            <a:endParaRPr sz="1300"/>
          </a:p>
        </p:txBody>
      </p:sp>
      <p:sp>
        <p:nvSpPr>
          <p:cNvPr id="431" name="Google Shape;431;p46"/>
          <p:cNvSpPr/>
          <p:nvPr/>
        </p:nvSpPr>
        <p:spPr>
          <a:xfrm>
            <a:off x="6101897" y="3634826"/>
            <a:ext cx="2973900" cy="1992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37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228600" lvl="0" indent="-25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>
                <a:solidFill>
                  <a:schemeClr val="dk1"/>
                </a:solidFill>
              </a:rPr>
              <a:t>Student-centered practice:</a:t>
            </a:r>
            <a:endParaRPr sz="1300"/>
          </a:p>
          <a:p>
            <a:pPr marL="698500" lvl="1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200"/>
              <a:t>discussions</a:t>
            </a:r>
            <a:endParaRPr sz="1200"/>
          </a:p>
          <a:p>
            <a:pPr marL="698500" lvl="1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200"/>
              <a:t>guided practice</a:t>
            </a:r>
            <a:endParaRPr sz="1200"/>
          </a:p>
          <a:p>
            <a:pPr marL="698500" lvl="1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 sz="1200"/>
              <a:t>reteaching/ answering questions</a:t>
            </a:r>
            <a:endParaRPr sz="1200"/>
          </a:p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/>
              <a:t>Meet with groups in person or scheduled times virtually</a:t>
            </a:r>
            <a:endParaRPr sz="1300"/>
          </a:p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/>
              <a:t>Students can complete some practice activities independently</a:t>
            </a:r>
            <a:endParaRPr sz="1300"/>
          </a:p>
        </p:txBody>
      </p:sp>
      <p:sp>
        <p:nvSpPr>
          <p:cNvPr id="432" name="Google Shape;432;p46"/>
          <p:cNvSpPr/>
          <p:nvPr/>
        </p:nvSpPr>
        <p:spPr>
          <a:xfrm>
            <a:off x="192394" y="5727868"/>
            <a:ext cx="2406900" cy="1022700"/>
          </a:xfrm>
          <a:prstGeom prst="flowChartDelay">
            <a:avLst/>
          </a:prstGeom>
          <a:solidFill>
            <a:srgbClr val="FFFFFF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Formative Practice &amp; Feedback</a:t>
            </a:r>
            <a:endParaRPr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3" name="Google Shape;433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3030" y="5763772"/>
            <a:ext cx="9080700" cy="987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508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Bai Jamjuree"/>
              <a:ea typeface="Bai Jamjuree"/>
              <a:cs typeface="Bai Jamjuree"/>
              <a:sym typeface="Bai Jamjuree"/>
            </a:endParaRPr>
          </a:p>
        </p:txBody>
      </p:sp>
      <p:sp>
        <p:nvSpPr>
          <p:cNvPr id="434" name="Google Shape;434;p46"/>
          <p:cNvSpPr txBox="1"/>
          <p:nvPr/>
        </p:nvSpPr>
        <p:spPr>
          <a:xfrm>
            <a:off x="2923025" y="5776700"/>
            <a:ext cx="41460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100775" rIns="100775" bIns="100775" anchor="t" anchorCtr="0">
            <a:noAutofit/>
          </a:bodyPr>
          <a:lstStyle/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/>
              <a:t>Gather evidence of student learning aligned to learning intention and success criteria from a synchronous or asynchronous student performance in practice activity</a:t>
            </a:r>
            <a:endParaRPr sz="1300"/>
          </a:p>
        </p:txBody>
      </p:sp>
      <p:sp>
        <p:nvSpPr>
          <p:cNvPr id="435" name="Google Shape;435;p46"/>
          <p:cNvSpPr txBox="1"/>
          <p:nvPr/>
        </p:nvSpPr>
        <p:spPr>
          <a:xfrm>
            <a:off x="7301175" y="5791200"/>
            <a:ext cx="4626000" cy="8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00775" tIns="100775" rIns="100775" bIns="100775" anchor="t" anchorCtr="0">
            <a:noAutofit/>
          </a:bodyPr>
          <a:lstStyle/>
          <a:p>
            <a:pPr marL="19050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-US" sz="1300"/>
              <a:t>Provide feedback to students in a combination of:</a:t>
            </a:r>
            <a:endParaRPr sz="1300"/>
          </a:p>
          <a:p>
            <a:pPr marL="622300" lvl="1" indent="-3365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written comments in learning management system or instructional ed tech tool</a:t>
            </a:r>
            <a:endParaRPr sz="1300"/>
          </a:p>
          <a:p>
            <a:pPr marL="622300" lvl="1" indent="-3365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verbally during small groups or 1:1 conversations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436" name="Google Shape;436;p46" descr="WSWHE BOCE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51" y="95275"/>
            <a:ext cx="1670100" cy="5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5A6DB-6518-4F31-BF84-8BF5849F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02" y="-47514"/>
            <a:ext cx="9807146" cy="64401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Instruction for Three Settings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7"/>
          <p:cNvSpPr txBox="1"/>
          <p:nvPr/>
        </p:nvSpPr>
        <p:spPr>
          <a:xfrm>
            <a:off x="378000" y="6115658"/>
            <a:ext cx="11436000" cy="41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rgbClr val="2379B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all configurations support with positive language for supporting students and addressing social skills</a:t>
            </a:r>
            <a:endParaRPr sz="1900" i="1">
              <a:solidFill>
                <a:srgbClr val="2379B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42" name="Google Shape;442;p47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Groupings for Instructional Delivery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443" name="Google Shape;443;p47"/>
          <p:cNvSpPr txBox="1">
            <a:spLocks noGrp="1"/>
          </p:cNvSpPr>
          <p:nvPr>
            <p:ph type="body" idx="1"/>
          </p:nvPr>
        </p:nvSpPr>
        <p:spPr>
          <a:xfrm>
            <a:off x="291975" y="1704150"/>
            <a:ext cx="3677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Whole Group</a:t>
            </a:r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body" idx="5"/>
          </p:nvPr>
        </p:nvSpPr>
        <p:spPr>
          <a:xfrm>
            <a:off x="378000" y="2514600"/>
            <a:ext cx="3591000" cy="28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Team building games/social activities (ie: getting to know you)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Modeling or feedback of framework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Announcements/updates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Rituals &amp; routines for welcoming and closing (ie: morning meeting)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Established agreements (for in person and virtual)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4294967295"/>
          </p:nvPr>
        </p:nvSpPr>
        <p:spPr>
          <a:xfrm>
            <a:off x="4257458" y="2446900"/>
            <a:ext cx="3677100" cy="35481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Explicit instruction in SEL skills/competency and academics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Cooperative learning/discussions - include student voice &amp; background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Engaging activities that promote reflection &amp; connection to SEL skill (SEL Playbook)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46" name="Google Shape;446;p47"/>
          <p:cNvSpPr txBox="1"/>
          <p:nvPr/>
        </p:nvSpPr>
        <p:spPr>
          <a:xfrm>
            <a:off x="8223000" y="2314838"/>
            <a:ext cx="37884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Based on student need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800"/>
              <a:t>Provide supports/scaffolds for instruction, application of skills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800"/>
              <a:t>Attend to student need (academic &amp; social)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800"/>
              <a:t>Provide encouragement and space to listen</a:t>
            </a:r>
            <a:endParaRPr sz="1800"/>
          </a:p>
        </p:txBody>
      </p:sp>
      <p:sp>
        <p:nvSpPr>
          <p:cNvPr id="447" name="Google Shape;447;p47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body" idx="1"/>
          </p:nvPr>
        </p:nvSpPr>
        <p:spPr>
          <a:xfrm>
            <a:off x="4257450" y="1704150"/>
            <a:ext cx="3677100" cy="5541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Small Group</a:t>
            </a:r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body" idx="1"/>
          </p:nvPr>
        </p:nvSpPr>
        <p:spPr>
          <a:xfrm>
            <a:off x="8222925" y="1704150"/>
            <a:ext cx="3677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Office Hours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8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</p:spPr>
        <p:txBody>
          <a:bodyPr spcFirstLastPara="1" wrap="square" lIns="548625" tIns="0" rIns="548625" bIns="0" anchor="ctr" anchorCtr="0">
            <a:normAutofit/>
          </a:bodyPr>
          <a:lstStyle/>
          <a:p>
            <a:pPr lvl="0"/>
            <a:r>
              <a:rPr lang="en-US"/>
              <a:t>Structuring Instructional Time</a:t>
            </a:r>
          </a:p>
        </p:txBody>
      </p:sp>
      <p:sp>
        <p:nvSpPr>
          <p:cNvPr id="449" name="Text Placeholder 448">
            <a:extLst>
              <a:ext uri="{FF2B5EF4-FFF2-40B4-BE49-F238E27FC236}">
                <a16:creationId xmlns:a16="http://schemas.microsoft.com/office/drawing/2014/main" id="{156B4A8F-EC3A-45D9-B885-EEC1E4A9347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3400" y="2326059"/>
            <a:ext cx="5334000" cy="166054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10 min: Introduction and community-building activity</a:t>
            </a:r>
          </a:p>
          <a:p>
            <a:r>
              <a:rPr lang="en-US" dirty="0"/>
              <a:t>40 min (20 min each):</a:t>
            </a:r>
          </a:p>
          <a:p>
            <a:pPr lvl="1"/>
            <a:r>
              <a:rPr lang="en-US" dirty="0"/>
              <a:t>Group 1: Teacher Station - model and guided practice</a:t>
            </a:r>
          </a:p>
          <a:p>
            <a:pPr lvl="1"/>
            <a:r>
              <a:rPr lang="en-US" sz="2400" dirty="0"/>
              <a:t>Group 2: Independent choice board</a:t>
            </a:r>
            <a:r>
              <a:rPr lang="en-US" dirty="0"/>
              <a:t> </a:t>
            </a:r>
          </a:p>
          <a:p>
            <a:r>
              <a:rPr lang="sv-SE" dirty="0"/>
              <a:t>10 min</a:t>
            </a:r>
            <a:r>
              <a:rPr lang="en-US" dirty="0"/>
              <a:t>: </a:t>
            </a:r>
            <a:r>
              <a:rPr lang="en-US" sz="2800" dirty="0"/>
              <a:t>Closure, Reflection</a:t>
            </a:r>
          </a:p>
        </p:txBody>
      </p:sp>
      <p:sp>
        <p:nvSpPr>
          <p:cNvPr id="457" name="Google Shape;457;p48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fld id="{00000000-1234-1234-1234-123412341234}" type="slidenum">
              <a:rPr lang="en-US"/>
              <a:pPr lvl="0"/>
              <a:t>15</a:t>
            </a:fld>
            <a:endParaRPr lang="en-US"/>
          </a:p>
        </p:txBody>
      </p:sp>
      <p:sp>
        <p:nvSpPr>
          <p:cNvPr id="450" name="Text Placeholder 449">
            <a:extLst>
              <a:ext uri="{FF2B5EF4-FFF2-40B4-BE49-F238E27FC236}">
                <a16:creationId xmlns:a16="http://schemas.microsoft.com/office/drawing/2014/main" id="{7273A1B0-99BA-4A65-85F8-75674FE8B77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 2</a:t>
            </a:r>
          </a:p>
        </p:txBody>
      </p:sp>
      <p:sp>
        <p:nvSpPr>
          <p:cNvPr id="451" name="Text Placeholder 450">
            <a:extLst>
              <a:ext uri="{FF2B5EF4-FFF2-40B4-BE49-F238E27FC236}">
                <a16:creationId xmlns:a16="http://schemas.microsoft.com/office/drawing/2014/main" id="{F98BD981-FC1B-4D16-9F2E-DB48C4601A97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324600" y="2326060"/>
            <a:ext cx="5334000" cy="150121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10 min: </a:t>
            </a:r>
            <a:r>
              <a:rPr lang="en-US" sz="2800" dirty="0"/>
              <a:t>feedback from previous lesson</a:t>
            </a:r>
            <a:endParaRPr lang="en-US" dirty="0"/>
          </a:p>
          <a:p>
            <a:r>
              <a:rPr lang="en-US" dirty="0"/>
              <a:t>20 min: </a:t>
            </a:r>
            <a:r>
              <a:rPr lang="en-US" sz="2800" dirty="0"/>
              <a:t>independent work- teacher work with student who struggled in guided practice</a:t>
            </a:r>
            <a:endParaRPr lang="en-US" dirty="0"/>
          </a:p>
          <a:p>
            <a:r>
              <a:rPr lang="en-US" dirty="0"/>
              <a:t>20 min: </a:t>
            </a:r>
            <a:r>
              <a:rPr lang="en-US" sz="2800" dirty="0"/>
              <a:t>student share-out, feedback, reflection</a:t>
            </a:r>
            <a:endParaRPr lang="en-US" dirty="0"/>
          </a:p>
          <a:p>
            <a:r>
              <a:rPr lang="en-US" dirty="0"/>
              <a:t>10 min: </a:t>
            </a:r>
            <a:r>
              <a:rPr lang="en-US" sz="2800" dirty="0"/>
              <a:t>community building activity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0906D7-286C-429E-9B67-91F5D3313B22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661840" y="6243965"/>
            <a:ext cx="11125200" cy="369332"/>
          </a:xfrm>
        </p:spPr>
        <p:txBody>
          <a:bodyPr/>
          <a:lstStyle/>
          <a:p>
            <a:pPr lvl="0"/>
            <a:r>
              <a:rPr lang="en-US" dirty="0"/>
              <a:t>Keep learning to 20 minutes to support transitions.</a:t>
            </a:r>
          </a:p>
        </p:txBody>
      </p:sp>
      <p:sp>
        <p:nvSpPr>
          <p:cNvPr id="453" name="Text Placeholder 452">
            <a:extLst>
              <a:ext uri="{FF2B5EF4-FFF2-40B4-BE49-F238E27FC236}">
                <a16:creationId xmlns:a16="http://schemas.microsoft.com/office/drawing/2014/main" id="{934B516C-EE51-4143-BEC6-9BA037F87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5334000" cy="554038"/>
          </a:xfrm>
        </p:spPr>
        <p:txBody>
          <a:bodyPr>
            <a:normAutofit/>
          </a:bodyPr>
          <a:lstStyle/>
          <a:p>
            <a:pPr indent="-365760">
              <a:lnSpc>
                <a:spcPct val="80000"/>
              </a:lnSpc>
            </a:pPr>
            <a:r>
              <a:rPr lang="en-US" sz="2200" dirty="0"/>
              <a:t>Example 1</a:t>
            </a:r>
          </a:p>
        </p:txBody>
      </p:sp>
      <p:sp>
        <p:nvSpPr>
          <p:cNvPr id="11" name="Text Placeholder 448">
            <a:extLst>
              <a:ext uri="{FF2B5EF4-FFF2-40B4-BE49-F238E27FC236}">
                <a16:creationId xmlns:a16="http://schemas.microsoft.com/office/drawing/2014/main" id="{46A43195-97AD-49F2-A25C-2AF155A6B2AB}"/>
              </a:ext>
            </a:extLst>
          </p:cNvPr>
          <p:cNvSpPr txBox="1">
            <a:spLocks/>
          </p:cNvSpPr>
          <p:nvPr/>
        </p:nvSpPr>
        <p:spPr>
          <a:xfrm>
            <a:off x="533400" y="4629512"/>
            <a:ext cx="5334000" cy="156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5 min: Introduction and community-building activity</a:t>
            </a:r>
          </a:p>
          <a:p>
            <a:r>
              <a:rPr lang="en-US" dirty="0"/>
              <a:t>10 min: </a:t>
            </a:r>
            <a:r>
              <a:rPr lang="en-US" sz="2800" dirty="0"/>
              <a:t>Model to all in-person &amp; online</a:t>
            </a:r>
            <a:endParaRPr lang="en-US" dirty="0"/>
          </a:p>
          <a:p>
            <a:r>
              <a:rPr lang="sv-SE" dirty="0"/>
              <a:t>40 min (20 min each)</a:t>
            </a:r>
            <a:r>
              <a:rPr lang="en-US" dirty="0"/>
              <a:t>: </a:t>
            </a:r>
          </a:p>
          <a:p>
            <a:pPr lvl="1"/>
            <a:r>
              <a:rPr lang="en-US" sz="2400" dirty="0"/>
              <a:t>In person: working in small group/partners to practice</a:t>
            </a:r>
          </a:p>
          <a:p>
            <a:pPr lvl="1"/>
            <a:r>
              <a:rPr lang="en-US" sz="2400" dirty="0"/>
              <a:t>Virtual: meet with teacher - check-in &amp; do some guided practice</a:t>
            </a:r>
            <a:endParaRPr lang="en-US" dirty="0"/>
          </a:p>
          <a:p>
            <a:r>
              <a:rPr lang="en-US" dirty="0"/>
              <a:t>5 min: </a:t>
            </a:r>
            <a:r>
              <a:rPr lang="en-US" sz="2800" dirty="0"/>
              <a:t>Whole Group - share out/feedback, exit ticket, reflection</a:t>
            </a:r>
          </a:p>
        </p:txBody>
      </p:sp>
      <p:sp>
        <p:nvSpPr>
          <p:cNvPr id="12" name="Text Placeholder 449">
            <a:extLst>
              <a:ext uri="{FF2B5EF4-FFF2-40B4-BE49-F238E27FC236}">
                <a16:creationId xmlns:a16="http://schemas.microsoft.com/office/drawing/2014/main" id="{2B7CE665-7BBA-47A3-9271-E42FCC0264BE}"/>
              </a:ext>
            </a:extLst>
          </p:cNvPr>
          <p:cNvSpPr txBox="1">
            <a:spLocks/>
          </p:cNvSpPr>
          <p:nvPr/>
        </p:nvSpPr>
        <p:spPr>
          <a:xfrm>
            <a:off x="6324600" y="3979853"/>
            <a:ext cx="5334000" cy="5540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Example 4</a:t>
            </a:r>
          </a:p>
        </p:txBody>
      </p:sp>
      <p:sp>
        <p:nvSpPr>
          <p:cNvPr id="13" name="Text Placeholder 450">
            <a:extLst>
              <a:ext uri="{FF2B5EF4-FFF2-40B4-BE49-F238E27FC236}">
                <a16:creationId xmlns:a16="http://schemas.microsoft.com/office/drawing/2014/main" id="{ACF05E04-7DA7-4E15-AD48-9C3F57BEB2FF}"/>
              </a:ext>
            </a:extLst>
          </p:cNvPr>
          <p:cNvSpPr txBox="1">
            <a:spLocks/>
          </p:cNvSpPr>
          <p:nvPr/>
        </p:nvSpPr>
        <p:spPr>
          <a:xfrm>
            <a:off x="6324600" y="4629513"/>
            <a:ext cx="5334000" cy="15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10 min: </a:t>
            </a:r>
            <a:r>
              <a:rPr lang="en-US" sz="2800" dirty="0"/>
              <a:t>Hook question/practice</a:t>
            </a:r>
            <a:endParaRPr lang="en-US" dirty="0"/>
          </a:p>
          <a:p>
            <a:r>
              <a:rPr lang="en-US" dirty="0"/>
              <a:t>15 min: </a:t>
            </a:r>
            <a:r>
              <a:rPr lang="en-US" sz="2800" dirty="0"/>
              <a:t>Model and Guided Practice - whole group</a:t>
            </a:r>
            <a:endParaRPr lang="en-US" dirty="0"/>
          </a:p>
          <a:p>
            <a:r>
              <a:rPr lang="en-US" dirty="0"/>
              <a:t>25 min: </a:t>
            </a:r>
            <a:r>
              <a:rPr lang="en-US" sz="2800" dirty="0"/>
              <a:t>Partner/independent work- teacher work with student who struggled in guided practice</a:t>
            </a:r>
            <a:endParaRPr lang="en-US" dirty="0"/>
          </a:p>
          <a:p>
            <a:r>
              <a:rPr lang="en-US" dirty="0"/>
              <a:t>10 min: </a:t>
            </a:r>
            <a:r>
              <a:rPr lang="en-US" sz="2800" dirty="0"/>
              <a:t>Feedback, reflection</a:t>
            </a:r>
          </a:p>
        </p:txBody>
      </p:sp>
      <p:sp>
        <p:nvSpPr>
          <p:cNvPr id="14" name="Text Placeholder 452">
            <a:extLst>
              <a:ext uri="{FF2B5EF4-FFF2-40B4-BE49-F238E27FC236}">
                <a16:creationId xmlns:a16="http://schemas.microsoft.com/office/drawing/2014/main" id="{B452870A-4CBE-4342-98B5-C222A2AB1F8A}"/>
              </a:ext>
            </a:extLst>
          </p:cNvPr>
          <p:cNvSpPr txBox="1">
            <a:spLocks/>
          </p:cNvSpPr>
          <p:nvPr/>
        </p:nvSpPr>
        <p:spPr>
          <a:xfrm>
            <a:off x="533400" y="3979853"/>
            <a:ext cx="5334000" cy="554038"/>
          </a:xfrm>
          <a:prstGeom prst="rect">
            <a:avLst/>
          </a:prstGeom>
          <a:solidFill>
            <a:srgbClr val="3A7E36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65760">
              <a:lnSpc>
                <a:spcPct val="80000"/>
              </a:lnSpc>
              <a:spcBef>
                <a:spcPts val="600"/>
              </a:spcBef>
              <a:buClr>
                <a:srgbClr val="3A7E36"/>
              </a:buClr>
              <a:buSzPts val="2400"/>
              <a:buFont typeface="Noto Sans Symbols"/>
              <a:buNone/>
              <a:defRPr sz="2200">
                <a:solidFill>
                  <a:schemeClr val="lt1"/>
                </a:solidFill>
              </a:defRPr>
            </a:lvl1pPr>
            <a:lvl2pPr marL="914400" indent="-228600">
              <a:spcBef>
                <a:spcPts val="600"/>
              </a:spcBef>
              <a:buClr>
                <a:schemeClr val="dk2"/>
              </a:buClr>
              <a:buSzPts val="2400"/>
              <a:buFont typeface="Noto Sans Symbols"/>
              <a:buNone/>
              <a:defRPr sz="2400">
                <a:solidFill>
                  <a:schemeClr val="dk1"/>
                </a:solidFill>
              </a:defRPr>
            </a:lvl2pPr>
            <a:lvl3pPr marL="1371600" indent="-228600">
              <a:spcBef>
                <a:spcPts val="600"/>
              </a:spcBef>
              <a:buClr>
                <a:srgbClr val="3A7E36"/>
              </a:buClr>
              <a:buSzPts val="2000"/>
              <a:buFont typeface="Noto Sans Symbols"/>
              <a:buNone/>
              <a:defRPr sz="2000">
                <a:solidFill>
                  <a:schemeClr val="dk1"/>
                </a:solidFill>
              </a:defRPr>
            </a:lvl3pPr>
            <a:lvl4pPr marL="1828800" indent="-228600">
              <a:spcBef>
                <a:spcPts val="600"/>
              </a:spcBef>
              <a:buClr>
                <a:schemeClr val="dk2"/>
              </a:buClr>
              <a:buSzPts val="1600"/>
              <a:buFont typeface="Noto Sans Symbols"/>
              <a:buNone/>
              <a:defRPr sz="1600">
                <a:solidFill>
                  <a:schemeClr val="dk1"/>
                </a:solidFill>
              </a:defRPr>
            </a:lvl4pPr>
            <a:lvl5pPr marL="2286000" indent="-228600">
              <a:spcBef>
                <a:spcPts val="600"/>
              </a:spcBef>
              <a:buClr>
                <a:srgbClr val="3A7E36"/>
              </a:buClr>
              <a:buSzPts val="1400"/>
              <a:buFont typeface="Noto Sans Symbols"/>
              <a:buNone/>
              <a:defRPr>
                <a:solidFill>
                  <a:schemeClr val="dk1"/>
                </a:solidFill>
              </a:defRPr>
            </a:lvl5pPr>
            <a:lvl6pPr marL="2743200" indent="-3429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ts val="1800"/>
              <a:buFont typeface="Noto Sans Symbols"/>
              <a:buChar char="🢝"/>
              <a:defRPr>
                <a:solidFill>
                  <a:schemeClr val="dk1"/>
                </a:solidFill>
              </a:defRPr>
            </a:lvl6pPr>
            <a:lvl7pPr marL="320040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ts val="1800"/>
              <a:buFont typeface="Noto Sans Symbols"/>
              <a:buChar char="🢝"/>
              <a:defRPr>
                <a:solidFill>
                  <a:schemeClr val="dk1"/>
                </a:solidFill>
              </a:defRPr>
            </a:lvl7pPr>
            <a:lvl8pPr marL="365760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ts val="1800"/>
              <a:buFont typeface="Noto Sans Symbols"/>
              <a:buChar char="🢝"/>
              <a:defRPr>
                <a:solidFill>
                  <a:schemeClr val="dk1"/>
                </a:solidFill>
              </a:defRPr>
            </a:lvl8pPr>
            <a:lvl9pPr marL="4114800" indent="-3429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Char char="🢝"/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126698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9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Station Rotations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Groupings for instructional delivery</a:t>
            </a:r>
            <a:endParaRPr sz="1900">
              <a:solidFill>
                <a:srgbClr val="FFFFFF"/>
              </a:solidFill>
            </a:endParaRPr>
          </a:p>
        </p:txBody>
      </p:sp>
      <p:graphicFrame>
        <p:nvGraphicFramePr>
          <p:cNvPr id="469" name="Google Shape;469;p49"/>
          <p:cNvGraphicFramePr/>
          <p:nvPr>
            <p:extLst>
              <p:ext uri="{D42A27DB-BD31-4B8C-83A1-F6EECF244321}">
                <p14:modId xmlns:p14="http://schemas.microsoft.com/office/powerpoint/2010/main" val="124830267"/>
              </p:ext>
            </p:extLst>
          </p:nvPr>
        </p:nvGraphicFramePr>
        <p:xfrm>
          <a:off x="117867" y="1612867"/>
          <a:ext cx="11919325" cy="4838270"/>
        </p:xfrm>
        <a:graphic>
          <a:graphicData uri="http://schemas.openxmlformats.org/drawingml/2006/table">
            <a:tbl>
              <a:tblPr firstRow="1">
                <a:noFill/>
                <a:tableStyleId>{9E4E89BA-58E0-4DC5-93FE-20C6254C917D}</a:tableStyleId>
              </a:tblPr>
              <a:tblGrid>
                <a:gridCol w="20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Type of station</a:t>
                      </a:r>
                      <a:endParaRPr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Purpose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Example Activities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Delivery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Teacher Led Station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7E3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Provide modeling, guided practice, or targeted feedback to student</a:t>
                      </a:r>
                      <a:endParaRPr sz="1600" dirty="0"/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-Mini Lesson for skill building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-Feedback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-Intervention/enrichment for targeted instruction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-Discussion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-Social Emotional Check-In</a:t>
                      </a:r>
                      <a:endParaRPr sz="1600"/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Teacher moves to students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(can include a group that is online)</a:t>
                      </a:r>
                      <a:endParaRPr sz="1600"/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</a:rPr>
                        <a:t>Collaborative</a:t>
                      </a:r>
                      <a:endParaRPr sz="2000" b="1">
                        <a:solidFill>
                          <a:srgbClr val="FFFFFF"/>
                        </a:solidFill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7E3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Students engage in collaborative practice</a:t>
                      </a:r>
                      <a:endParaRPr sz="1600"/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-Watch and discuss video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-KWL Chart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-Oral Reading &amp; discussion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-Collaborative activity: Hyperdoc, jigsaw, etc.</a:t>
                      </a:r>
                      <a:endParaRPr sz="1600"/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Students either work socially distanced or in an online meet</a:t>
                      </a:r>
                      <a:endParaRPr sz="1600"/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</a:rPr>
                        <a:t>Independent</a:t>
                      </a:r>
                      <a:endParaRPr sz="2000" b="1">
                        <a:solidFill>
                          <a:srgbClr val="FFFFFF"/>
                        </a:solidFill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7E3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Students engage in independent practice, build background knowledge or extend learning</a:t>
                      </a:r>
                      <a:endParaRPr sz="1600" dirty="0"/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-Read and annotate close read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-Writing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-Online tools or hyperdoc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-Choice board</a:t>
                      </a:r>
                      <a:endParaRPr sz="1600"/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Students stay in one place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(activities will include in person students and online students)</a:t>
                      </a:r>
                      <a:endParaRPr sz="1600" dirty="0"/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379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0" name="Google Shape;470;p49"/>
          <p:cNvSpPr txBox="1"/>
          <p:nvPr/>
        </p:nvSpPr>
        <p:spPr>
          <a:xfrm>
            <a:off x="1889967" y="6453050"/>
            <a:ext cx="10250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2379B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adapted from: Catlin Tucker, "</a:t>
            </a:r>
            <a:r>
              <a:rPr lang="en-US" sz="1300" u="sng" dirty="0">
                <a:solidFill>
                  <a:srgbClr val="2379B8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Station Rotations in the Era of Social Distancing</a:t>
            </a:r>
            <a:r>
              <a:rPr lang="en-US" sz="1300" dirty="0">
                <a:solidFill>
                  <a:srgbClr val="2379B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" &amp; Tollefson &amp; McAlister </a:t>
            </a:r>
            <a:r>
              <a:rPr lang="en-US" sz="1300" u="sng" dirty="0">
                <a:solidFill>
                  <a:srgbClr val="2379B8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Station Rotations</a:t>
            </a:r>
            <a:endParaRPr sz="1300" dirty="0">
              <a:solidFill>
                <a:srgbClr val="2379B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1" name="Google Shape;471;p49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16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0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Activity: Rose, Bud, Thorn Reflection</a:t>
            </a:r>
            <a:endParaRPr dirty="0"/>
          </a:p>
        </p:txBody>
      </p:sp>
      <p:sp>
        <p:nvSpPr>
          <p:cNvPr id="478" name="Google Shape;478;p50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6019800" cy="9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Considering these concepts we just reviewed:</a:t>
            </a:r>
            <a:endParaRPr dirty="0"/>
          </a:p>
        </p:txBody>
      </p:sp>
      <p:sp>
        <p:nvSpPr>
          <p:cNvPr id="479" name="Google Shape;479;p50"/>
          <p:cNvSpPr txBox="1">
            <a:spLocks noGrp="1"/>
          </p:cNvSpPr>
          <p:nvPr>
            <p:ph type="body" idx="2"/>
          </p:nvPr>
        </p:nvSpPr>
        <p:spPr>
          <a:xfrm>
            <a:off x="533400" y="2994350"/>
            <a:ext cx="6019800" cy="27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What is something positive you've achieved or seen in the shift to online instruction (rose)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What is an adjustment you can make to improve online instruction (bud)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What is a challenge or question you have when planning for online instruction? (thorn)</a:t>
            </a:r>
            <a:endParaRPr dirty="0"/>
          </a:p>
        </p:txBody>
      </p:sp>
      <p:sp>
        <p:nvSpPr>
          <p:cNvPr id="480" name="Google Shape;480;p50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481" name="Google Shape;481;p50"/>
          <p:cNvSpPr txBox="1">
            <a:spLocks noGrp="1"/>
          </p:cNvSpPr>
          <p:nvPr>
            <p:ph type="body" idx="3"/>
          </p:nvPr>
        </p:nvSpPr>
        <p:spPr>
          <a:xfrm>
            <a:off x="7239000" y="1676400"/>
            <a:ext cx="4419600" cy="4419600"/>
          </a:xfrm>
          <a:prstGeom prst="rect">
            <a:avLst/>
          </a:prstGeom>
        </p:spPr>
        <p:txBody>
          <a:bodyPr spcFirstLastPara="1" wrap="square" lIns="274300" tIns="274300" rIns="274300" bIns="27430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dirty="0"/>
              <a:t>Directions:</a:t>
            </a:r>
            <a:endParaRPr b="1" u="sng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Reflecting on the material provided, complete the Rose-Bud-Thorn reflection protocol in your groups.</a:t>
            </a:r>
            <a:endParaRPr dirty="0"/>
          </a:p>
        </p:txBody>
      </p:sp>
      <p:sp>
        <p:nvSpPr>
          <p:cNvPr id="482" name="Google Shape;482;p50"/>
          <p:cNvSpPr txBox="1">
            <a:spLocks noGrp="1"/>
          </p:cNvSpPr>
          <p:nvPr>
            <p:ph type="body" idx="4"/>
          </p:nvPr>
        </p:nvSpPr>
        <p:spPr>
          <a:xfrm>
            <a:off x="7465950" y="5606550"/>
            <a:ext cx="3051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u="sng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Slide Deck 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 txBox="1">
            <a:spLocks noGrp="1"/>
          </p:cNvSpPr>
          <p:nvPr>
            <p:ph type="ctrTitle" idx="4294967295"/>
          </p:nvPr>
        </p:nvSpPr>
        <p:spPr>
          <a:xfrm>
            <a:off x="999533" y="767133"/>
            <a:ext cx="9794100" cy="637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Pre-Lesson Consideration</a:t>
            </a:r>
            <a:endParaRPr/>
          </a:p>
        </p:txBody>
      </p:sp>
      <p:grpSp>
        <p:nvGrpSpPr>
          <p:cNvPr id="488" name="Google Shape;488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24636" y="1757658"/>
            <a:ext cx="2637680" cy="4584034"/>
            <a:chOff x="8303342" y="1846006"/>
            <a:chExt cx="2812026" cy="3165988"/>
          </a:xfrm>
        </p:grpSpPr>
        <p:sp>
          <p:nvSpPr>
            <p:cNvPr id="489" name="Google Shape;489;p51"/>
            <p:cNvSpPr/>
            <p:nvPr/>
          </p:nvSpPr>
          <p:spPr>
            <a:xfrm>
              <a:off x="8303342" y="1846006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96737" y="0"/>
                  </a:moveTo>
                  <a:lnTo>
                    <a:pt x="2174515" y="0"/>
                  </a:lnTo>
                  <a:cubicBezTo>
                    <a:pt x="2227941" y="0"/>
                    <a:pt x="2271252" y="43311"/>
                    <a:pt x="2271252" y="96737"/>
                  </a:cubicBezTo>
                  <a:lnTo>
                    <a:pt x="2271252" y="1054510"/>
                  </a:lnTo>
                  <a:lnTo>
                    <a:pt x="2812026" y="1582994"/>
                  </a:lnTo>
                  <a:lnTo>
                    <a:pt x="2271252" y="1582994"/>
                  </a:lnTo>
                  <a:lnTo>
                    <a:pt x="0" y="1582994"/>
                  </a:lnTo>
                  <a:lnTo>
                    <a:pt x="0" y="96737"/>
                  </a:lnTo>
                  <a:cubicBezTo>
                    <a:pt x="0" y="43311"/>
                    <a:pt x="43311" y="0"/>
                    <a:pt x="96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490" name="Google Shape;490;p51"/>
            <p:cNvSpPr/>
            <p:nvPr/>
          </p:nvSpPr>
          <p:spPr>
            <a:xfrm rot="10800000" flipH="1">
              <a:off x="8303342" y="3429000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0" y="1582994"/>
                  </a:moveTo>
                  <a:lnTo>
                    <a:pt x="2271252" y="1582994"/>
                  </a:lnTo>
                  <a:lnTo>
                    <a:pt x="2812026" y="1582994"/>
                  </a:lnTo>
                  <a:lnTo>
                    <a:pt x="2271252" y="1054510"/>
                  </a:lnTo>
                  <a:lnTo>
                    <a:pt x="2271252" y="96737"/>
                  </a:lnTo>
                  <a:cubicBezTo>
                    <a:pt x="2271252" y="43311"/>
                    <a:pt x="2227941" y="0"/>
                    <a:pt x="2174515" y="0"/>
                  </a:cubicBezTo>
                  <a:lnTo>
                    <a:pt x="96737" y="0"/>
                  </a:lnTo>
                  <a:cubicBezTo>
                    <a:pt x="43311" y="0"/>
                    <a:pt x="0" y="43311"/>
                    <a:pt x="0" y="96737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2379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</p:grpSp>
      <p:sp>
        <p:nvSpPr>
          <p:cNvPr id="491" name="Google Shape;491;p51"/>
          <p:cNvSpPr txBox="1"/>
          <p:nvPr/>
        </p:nvSpPr>
        <p:spPr>
          <a:xfrm>
            <a:off x="9607133" y="2081633"/>
            <a:ext cx="1629900" cy="18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Setting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492" name="Google Shape;492;p51"/>
          <p:cNvSpPr txBox="1"/>
          <p:nvPr/>
        </p:nvSpPr>
        <p:spPr>
          <a:xfrm>
            <a:off x="9353633" y="4347467"/>
            <a:ext cx="20805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spcBef>
                <a:spcPts val="0"/>
              </a:spcBef>
              <a:spcAft>
                <a:spcPts val="0"/>
              </a:spcAft>
              <a:buClr>
                <a:srgbClr val="2379B8"/>
              </a:buClr>
              <a:buSzPts val="1400"/>
              <a:buChar char="●"/>
            </a:pPr>
            <a:r>
              <a:rPr lang="en-US">
                <a:solidFill>
                  <a:srgbClr val="2379B8"/>
                </a:solidFill>
              </a:rPr>
              <a:t>Are students engaging in person, virtually or a blend?</a:t>
            </a:r>
            <a:endParaRPr>
              <a:solidFill>
                <a:srgbClr val="2379B8"/>
              </a:solidFill>
            </a:endParaRPr>
          </a:p>
          <a:p>
            <a:pPr marL="228600" lvl="0" indent="-241300" algn="l" rtl="0">
              <a:spcBef>
                <a:spcPts val="1000"/>
              </a:spcBef>
              <a:spcAft>
                <a:spcPts val="0"/>
              </a:spcAft>
              <a:buClr>
                <a:srgbClr val="2379B8"/>
              </a:buClr>
              <a:buSzPts val="1400"/>
              <a:buChar char="●"/>
            </a:pPr>
            <a:r>
              <a:rPr lang="en-US">
                <a:solidFill>
                  <a:srgbClr val="2379B8"/>
                </a:solidFill>
              </a:rPr>
              <a:t>Which parts of the lesson will be synchronous or asynchronous?</a:t>
            </a:r>
            <a:endParaRPr>
              <a:solidFill>
                <a:srgbClr val="2379B8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grpSp>
        <p:nvGrpSpPr>
          <p:cNvPr id="493" name="Google Shape;493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37386" y="1757658"/>
            <a:ext cx="2637680" cy="4584034"/>
            <a:chOff x="8303342" y="1846006"/>
            <a:chExt cx="2812026" cy="3165988"/>
          </a:xfrm>
        </p:grpSpPr>
        <p:sp>
          <p:nvSpPr>
            <p:cNvPr id="494" name="Google Shape;494;p51"/>
            <p:cNvSpPr/>
            <p:nvPr/>
          </p:nvSpPr>
          <p:spPr>
            <a:xfrm>
              <a:off x="8303342" y="1846006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96737" y="0"/>
                  </a:moveTo>
                  <a:lnTo>
                    <a:pt x="2174515" y="0"/>
                  </a:lnTo>
                  <a:cubicBezTo>
                    <a:pt x="2227941" y="0"/>
                    <a:pt x="2271252" y="43311"/>
                    <a:pt x="2271252" y="96737"/>
                  </a:cubicBezTo>
                  <a:lnTo>
                    <a:pt x="2271252" y="1054510"/>
                  </a:lnTo>
                  <a:lnTo>
                    <a:pt x="2812026" y="1582994"/>
                  </a:lnTo>
                  <a:lnTo>
                    <a:pt x="2271252" y="1582994"/>
                  </a:lnTo>
                  <a:lnTo>
                    <a:pt x="0" y="1582994"/>
                  </a:lnTo>
                  <a:lnTo>
                    <a:pt x="0" y="96737"/>
                  </a:lnTo>
                  <a:cubicBezTo>
                    <a:pt x="0" y="43311"/>
                    <a:pt x="43311" y="0"/>
                    <a:pt x="96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495" name="Google Shape;495;p51"/>
            <p:cNvSpPr/>
            <p:nvPr/>
          </p:nvSpPr>
          <p:spPr>
            <a:xfrm rot="10800000" flipH="1">
              <a:off x="8303342" y="3429000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0" y="1582994"/>
                  </a:moveTo>
                  <a:lnTo>
                    <a:pt x="2271252" y="1582994"/>
                  </a:lnTo>
                  <a:lnTo>
                    <a:pt x="2812026" y="1582994"/>
                  </a:lnTo>
                  <a:lnTo>
                    <a:pt x="2271252" y="1054510"/>
                  </a:lnTo>
                  <a:lnTo>
                    <a:pt x="2271252" y="96737"/>
                  </a:lnTo>
                  <a:cubicBezTo>
                    <a:pt x="2271252" y="43311"/>
                    <a:pt x="2227941" y="0"/>
                    <a:pt x="2174515" y="0"/>
                  </a:cubicBezTo>
                  <a:lnTo>
                    <a:pt x="96737" y="0"/>
                  </a:lnTo>
                  <a:cubicBezTo>
                    <a:pt x="43311" y="0"/>
                    <a:pt x="0" y="43311"/>
                    <a:pt x="0" y="96737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</p:grpSp>
      <p:sp>
        <p:nvSpPr>
          <p:cNvPr id="496" name="Google Shape;496;p51"/>
          <p:cNvSpPr txBox="1"/>
          <p:nvPr/>
        </p:nvSpPr>
        <p:spPr>
          <a:xfrm>
            <a:off x="7319867" y="2081633"/>
            <a:ext cx="1590300" cy="1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Time &amp; Length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497" name="Google Shape;497;p51"/>
          <p:cNvSpPr txBox="1"/>
          <p:nvPr/>
        </p:nvSpPr>
        <p:spPr>
          <a:xfrm>
            <a:off x="7116633" y="4347467"/>
            <a:ext cx="19545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What is the time frame for the lesson? </a:t>
            </a:r>
            <a:endParaRPr>
              <a:solidFill>
                <a:schemeClr val="dk2"/>
              </a:solidFill>
            </a:endParaRPr>
          </a:p>
          <a:p>
            <a:pPr marL="228600" marR="0" lvl="0" indent="-2413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How long are students engaging with the lesson?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498" name="Google Shape;498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82591" y="1757658"/>
            <a:ext cx="2637680" cy="4584034"/>
            <a:chOff x="5793811" y="1846006"/>
            <a:chExt cx="2812026" cy="3165988"/>
          </a:xfrm>
        </p:grpSpPr>
        <p:sp>
          <p:nvSpPr>
            <p:cNvPr id="499" name="Google Shape;499;p51"/>
            <p:cNvSpPr/>
            <p:nvPr/>
          </p:nvSpPr>
          <p:spPr>
            <a:xfrm>
              <a:off x="5793811" y="1846006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96737" y="0"/>
                  </a:moveTo>
                  <a:lnTo>
                    <a:pt x="2174515" y="0"/>
                  </a:lnTo>
                  <a:cubicBezTo>
                    <a:pt x="2227941" y="0"/>
                    <a:pt x="2271252" y="43311"/>
                    <a:pt x="2271252" y="96737"/>
                  </a:cubicBezTo>
                  <a:lnTo>
                    <a:pt x="2271252" y="1054510"/>
                  </a:lnTo>
                  <a:lnTo>
                    <a:pt x="2812026" y="1582994"/>
                  </a:lnTo>
                  <a:lnTo>
                    <a:pt x="2271252" y="1582994"/>
                  </a:lnTo>
                  <a:lnTo>
                    <a:pt x="0" y="1582994"/>
                  </a:lnTo>
                  <a:lnTo>
                    <a:pt x="0" y="96737"/>
                  </a:lnTo>
                  <a:cubicBezTo>
                    <a:pt x="0" y="43311"/>
                    <a:pt x="43311" y="0"/>
                    <a:pt x="96737" y="0"/>
                  </a:cubicBezTo>
                  <a:close/>
                </a:path>
              </a:pathLst>
            </a:custGeom>
            <a:solidFill>
              <a:srgbClr val="3A7E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500" name="Google Shape;500;p51"/>
            <p:cNvSpPr/>
            <p:nvPr/>
          </p:nvSpPr>
          <p:spPr>
            <a:xfrm rot="10800000" flipH="1">
              <a:off x="5793811" y="3429000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0" y="1582994"/>
                  </a:moveTo>
                  <a:lnTo>
                    <a:pt x="2271252" y="1582994"/>
                  </a:lnTo>
                  <a:lnTo>
                    <a:pt x="2812026" y="1582994"/>
                  </a:lnTo>
                  <a:lnTo>
                    <a:pt x="2271252" y="1054510"/>
                  </a:lnTo>
                  <a:lnTo>
                    <a:pt x="2271252" y="96737"/>
                  </a:lnTo>
                  <a:cubicBezTo>
                    <a:pt x="2271252" y="43311"/>
                    <a:pt x="2227941" y="0"/>
                    <a:pt x="2174515" y="0"/>
                  </a:cubicBezTo>
                  <a:lnTo>
                    <a:pt x="96737" y="0"/>
                  </a:lnTo>
                  <a:cubicBezTo>
                    <a:pt x="43311" y="0"/>
                    <a:pt x="0" y="43311"/>
                    <a:pt x="0" y="96737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A7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</p:grpSp>
      <p:sp>
        <p:nvSpPr>
          <p:cNvPr id="501" name="Google Shape;501;p51"/>
          <p:cNvSpPr txBox="1"/>
          <p:nvPr/>
        </p:nvSpPr>
        <p:spPr>
          <a:xfrm>
            <a:off x="4782600" y="2062267"/>
            <a:ext cx="2080500" cy="1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Delivery for Instruction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502" name="Google Shape;502;p51"/>
          <p:cNvSpPr txBox="1"/>
          <p:nvPr/>
        </p:nvSpPr>
        <p:spPr>
          <a:xfrm>
            <a:off x="4882583" y="4347467"/>
            <a:ext cx="19179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3A7E36"/>
              </a:buClr>
              <a:buSzPts val="1400"/>
              <a:buChar char="●"/>
            </a:pPr>
            <a:r>
              <a:rPr lang="en-US">
                <a:solidFill>
                  <a:srgbClr val="3A7E36"/>
                </a:solidFill>
              </a:rPr>
              <a:t>How will I deliver the lesson to &amp; group students?</a:t>
            </a:r>
            <a:endParaRPr>
              <a:solidFill>
                <a:srgbClr val="3A7E36"/>
              </a:solidFill>
            </a:endParaRPr>
          </a:p>
          <a:p>
            <a:pPr marL="228600" marR="0" lvl="0" indent="-241300" algn="l" rtl="0">
              <a:spcBef>
                <a:spcPts val="1000"/>
              </a:spcBef>
              <a:spcAft>
                <a:spcPts val="1000"/>
              </a:spcAft>
              <a:buClr>
                <a:srgbClr val="3A7E36"/>
              </a:buClr>
              <a:buSzPts val="1400"/>
              <a:buChar char="●"/>
            </a:pPr>
            <a:r>
              <a:rPr lang="en-US">
                <a:solidFill>
                  <a:srgbClr val="3A7E36"/>
                </a:solidFill>
              </a:rPr>
              <a:t>If using technology, why? Does it enhance or transform the lesson?</a:t>
            </a:r>
            <a:endParaRPr>
              <a:solidFill>
                <a:srgbClr val="3A7E36"/>
              </a:solidFill>
            </a:endParaRPr>
          </a:p>
        </p:txBody>
      </p:sp>
      <p:grpSp>
        <p:nvGrpSpPr>
          <p:cNvPr id="503" name="Google Shape;503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27796" y="1757658"/>
            <a:ext cx="2637680" cy="4584034"/>
            <a:chOff x="3283974" y="1846006"/>
            <a:chExt cx="2812026" cy="3165988"/>
          </a:xfrm>
        </p:grpSpPr>
        <p:sp>
          <p:nvSpPr>
            <p:cNvPr id="504" name="Google Shape;504;p51"/>
            <p:cNvSpPr/>
            <p:nvPr/>
          </p:nvSpPr>
          <p:spPr>
            <a:xfrm>
              <a:off x="3283974" y="1846006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96737" y="0"/>
                  </a:moveTo>
                  <a:lnTo>
                    <a:pt x="2174515" y="0"/>
                  </a:lnTo>
                  <a:cubicBezTo>
                    <a:pt x="2227941" y="0"/>
                    <a:pt x="2271252" y="43311"/>
                    <a:pt x="2271252" y="96737"/>
                  </a:cubicBezTo>
                  <a:lnTo>
                    <a:pt x="2271252" y="1054510"/>
                  </a:lnTo>
                  <a:lnTo>
                    <a:pt x="2812026" y="1582994"/>
                  </a:lnTo>
                  <a:lnTo>
                    <a:pt x="2271252" y="1582994"/>
                  </a:lnTo>
                  <a:lnTo>
                    <a:pt x="0" y="1582994"/>
                  </a:lnTo>
                  <a:lnTo>
                    <a:pt x="0" y="96737"/>
                  </a:lnTo>
                  <a:cubicBezTo>
                    <a:pt x="0" y="43311"/>
                    <a:pt x="43311" y="0"/>
                    <a:pt x="96737" y="0"/>
                  </a:cubicBezTo>
                  <a:close/>
                </a:path>
              </a:pathLst>
            </a:custGeom>
            <a:solidFill>
              <a:srgbClr val="2379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</a:endParaRPr>
            </a:p>
          </p:txBody>
        </p:sp>
        <p:sp>
          <p:nvSpPr>
            <p:cNvPr id="505" name="Google Shape;505;p51"/>
            <p:cNvSpPr/>
            <p:nvPr/>
          </p:nvSpPr>
          <p:spPr>
            <a:xfrm rot="10800000" flipH="1">
              <a:off x="3283974" y="3429000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0" y="1582994"/>
                  </a:moveTo>
                  <a:lnTo>
                    <a:pt x="2271252" y="1582994"/>
                  </a:lnTo>
                  <a:lnTo>
                    <a:pt x="2812026" y="1582994"/>
                  </a:lnTo>
                  <a:lnTo>
                    <a:pt x="2271252" y="1054510"/>
                  </a:lnTo>
                  <a:lnTo>
                    <a:pt x="2271252" y="96737"/>
                  </a:lnTo>
                  <a:cubicBezTo>
                    <a:pt x="2271252" y="43311"/>
                    <a:pt x="2227941" y="0"/>
                    <a:pt x="2174515" y="0"/>
                  </a:cubicBezTo>
                  <a:lnTo>
                    <a:pt x="96737" y="0"/>
                  </a:lnTo>
                  <a:cubicBezTo>
                    <a:pt x="43311" y="0"/>
                    <a:pt x="0" y="43311"/>
                    <a:pt x="0" y="96737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2379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</a:endParaRPr>
            </a:p>
          </p:txBody>
        </p:sp>
      </p:grpSp>
      <p:sp>
        <p:nvSpPr>
          <p:cNvPr id="506" name="Google Shape;506;p51"/>
          <p:cNvSpPr txBox="1"/>
          <p:nvPr/>
        </p:nvSpPr>
        <p:spPr>
          <a:xfrm>
            <a:off x="2714367" y="2074533"/>
            <a:ext cx="1747200" cy="1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Delivery Platform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507" name="Google Shape;507;p51"/>
          <p:cNvSpPr txBox="1"/>
          <p:nvPr/>
        </p:nvSpPr>
        <p:spPr>
          <a:xfrm>
            <a:off x="2648500" y="4347467"/>
            <a:ext cx="19179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79B8"/>
              </a:buClr>
              <a:buSzPts val="1400"/>
              <a:buChar char="●"/>
            </a:pPr>
            <a:r>
              <a:rPr lang="en-US">
                <a:solidFill>
                  <a:srgbClr val="2379B8"/>
                </a:solidFill>
              </a:rPr>
              <a:t>How will students access the lesson and materials?</a:t>
            </a:r>
            <a:endParaRPr>
              <a:solidFill>
                <a:srgbClr val="2379B8"/>
              </a:solidFill>
            </a:endParaRPr>
          </a:p>
          <a:p>
            <a:pPr marL="228600" marR="0" lvl="0" indent="-241300" algn="l" rtl="0">
              <a:spcBef>
                <a:spcPts val="1000"/>
              </a:spcBef>
              <a:spcAft>
                <a:spcPts val="1000"/>
              </a:spcAft>
              <a:buClr>
                <a:srgbClr val="2379B8"/>
              </a:buClr>
              <a:buSzPts val="1400"/>
              <a:buChar char="●"/>
            </a:pPr>
            <a:r>
              <a:rPr lang="en-US">
                <a:solidFill>
                  <a:srgbClr val="2379B8"/>
                </a:solidFill>
              </a:rPr>
              <a:t>How will students submit assignments?</a:t>
            </a:r>
            <a:endParaRPr>
              <a:solidFill>
                <a:srgbClr val="2379B8"/>
              </a:solidFill>
            </a:endParaRPr>
          </a:p>
        </p:txBody>
      </p:sp>
      <p:grpSp>
        <p:nvGrpSpPr>
          <p:cNvPr id="508" name="Google Shape;508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3000" y="1757662"/>
            <a:ext cx="2637682" cy="4584031"/>
            <a:chOff x="774442" y="1846008"/>
            <a:chExt cx="2812027" cy="3165986"/>
          </a:xfrm>
        </p:grpSpPr>
        <p:sp>
          <p:nvSpPr>
            <p:cNvPr id="509" name="Google Shape;509;p51"/>
            <p:cNvSpPr/>
            <p:nvPr/>
          </p:nvSpPr>
          <p:spPr>
            <a:xfrm>
              <a:off x="774442" y="1846008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96737" y="0"/>
                  </a:moveTo>
                  <a:lnTo>
                    <a:pt x="2174515" y="0"/>
                  </a:lnTo>
                  <a:cubicBezTo>
                    <a:pt x="2227941" y="0"/>
                    <a:pt x="2271252" y="43311"/>
                    <a:pt x="2271252" y="96737"/>
                  </a:cubicBezTo>
                  <a:lnTo>
                    <a:pt x="2271252" y="1054510"/>
                  </a:lnTo>
                  <a:lnTo>
                    <a:pt x="2812026" y="1582994"/>
                  </a:lnTo>
                  <a:lnTo>
                    <a:pt x="2271252" y="1582994"/>
                  </a:lnTo>
                  <a:lnTo>
                    <a:pt x="0" y="1582994"/>
                  </a:lnTo>
                  <a:lnTo>
                    <a:pt x="0" y="96737"/>
                  </a:lnTo>
                  <a:cubicBezTo>
                    <a:pt x="0" y="43311"/>
                    <a:pt x="43311" y="0"/>
                    <a:pt x="96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510" name="Google Shape;510;p51"/>
            <p:cNvSpPr/>
            <p:nvPr/>
          </p:nvSpPr>
          <p:spPr>
            <a:xfrm rot="10800000" flipH="1">
              <a:off x="774443" y="3429000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0" y="1582994"/>
                  </a:moveTo>
                  <a:lnTo>
                    <a:pt x="2271252" y="1582994"/>
                  </a:lnTo>
                  <a:lnTo>
                    <a:pt x="2812026" y="1582994"/>
                  </a:lnTo>
                  <a:lnTo>
                    <a:pt x="2271252" y="1054510"/>
                  </a:lnTo>
                  <a:lnTo>
                    <a:pt x="2271252" y="96737"/>
                  </a:lnTo>
                  <a:cubicBezTo>
                    <a:pt x="2271252" y="43311"/>
                    <a:pt x="2227941" y="0"/>
                    <a:pt x="2174515" y="0"/>
                  </a:cubicBezTo>
                  <a:lnTo>
                    <a:pt x="96737" y="0"/>
                  </a:lnTo>
                  <a:cubicBezTo>
                    <a:pt x="43311" y="0"/>
                    <a:pt x="0" y="43311"/>
                    <a:pt x="0" y="96737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2"/>
                </a:solidFill>
              </a:endParaRPr>
            </a:p>
          </p:txBody>
        </p:sp>
      </p:grpSp>
      <p:sp>
        <p:nvSpPr>
          <p:cNvPr id="511" name="Google Shape;511;p51"/>
          <p:cNvSpPr txBox="1"/>
          <p:nvPr/>
        </p:nvSpPr>
        <p:spPr>
          <a:xfrm>
            <a:off x="408367" y="1953567"/>
            <a:ext cx="19545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Lesson Intentions &amp; Success Criteria 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512" name="Google Shape;512;p51"/>
          <p:cNvSpPr txBox="1"/>
          <p:nvPr/>
        </p:nvSpPr>
        <p:spPr>
          <a:xfrm>
            <a:off x="348300" y="4347467"/>
            <a:ext cx="20145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What are the intentions for the lesson?</a:t>
            </a:r>
            <a:endParaRPr>
              <a:solidFill>
                <a:schemeClr val="dk2"/>
              </a:solidFill>
            </a:endParaRPr>
          </a:p>
          <a:p>
            <a:pPr marL="228600" marR="0" lvl="0" indent="-2413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How will you know students have met the learning intention (success criteria)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3" name="Google Shape;513;p51"/>
          <p:cNvSpPr txBox="1"/>
          <p:nvPr/>
        </p:nvSpPr>
        <p:spPr>
          <a:xfrm>
            <a:off x="8340800" y="370700"/>
            <a:ext cx="30276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Roboto Condensed"/>
                <a:ea typeface="Roboto Condensed"/>
                <a:cs typeface="Roboto Condensed"/>
                <a:sym typeface="Roboto Condensed"/>
              </a:rPr>
              <a:t>Link to Planning Hybrid &amp; Virtual Lessons</a:t>
            </a:r>
            <a:endParaRPr sz="19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14" name="Google Shape;514;p51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Pre-Lesson Considerations</a:t>
            </a:r>
            <a:endParaRPr dirty="0"/>
          </a:p>
        </p:txBody>
      </p:sp>
      <p:sp>
        <p:nvSpPr>
          <p:cNvPr id="515" name="Google Shape;515;p51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516" name="Google Shape;516;p51"/>
          <p:cNvSpPr txBox="1"/>
          <p:nvPr/>
        </p:nvSpPr>
        <p:spPr>
          <a:xfrm>
            <a:off x="8080325" y="715075"/>
            <a:ext cx="3754200" cy="5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Planning Template</a:t>
            </a:r>
            <a:endParaRPr sz="25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2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 &amp; Learning Intentions</a:t>
            </a:r>
            <a:endParaRPr/>
          </a:p>
        </p:txBody>
      </p:sp>
      <p:sp>
        <p:nvSpPr>
          <p:cNvPr id="522" name="Google Shape;522;p52"/>
          <p:cNvSpPr txBox="1">
            <a:spLocks noGrp="1"/>
          </p:cNvSpPr>
          <p:nvPr>
            <p:ph type="body" idx="2"/>
          </p:nvPr>
        </p:nvSpPr>
        <p:spPr>
          <a:xfrm>
            <a:off x="533400" y="2514600"/>
            <a:ext cx="6019800" cy="32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609600" lvl="0" indent="-4762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Roboto Condensed"/>
              <a:buChar char="●"/>
            </a:pPr>
            <a:r>
              <a:rPr lang="en-US" sz="2700">
                <a:solidFill>
                  <a:schemeClr val="accent1"/>
                </a:solidFill>
              </a:rPr>
              <a:t>Welcome the group - Focus on strengthening a community of learners</a:t>
            </a:r>
            <a:endParaRPr sz="2700">
              <a:solidFill>
                <a:schemeClr val="accent1"/>
              </a:solidFill>
            </a:endParaRPr>
          </a:p>
          <a:p>
            <a:pPr marL="6096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>
              <a:solidFill>
                <a:schemeClr val="accent1"/>
              </a:solidFill>
            </a:endParaRPr>
          </a:p>
          <a:p>
            <a:pPr marL="609600" lvl="0" indent="-4762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Roboto Condensed"/>
              <a:buChar char="●"/>
            </a:pPr>
            <a:r>
              <a:rPr lang="en-US" sz="2700">
                <a:solidFill>
                  <a:schemeClr val="accent1"/>
                </a:solidFill>
              </a:rPr>
              <a:t>State the outcome or learning intention for the lesson.</a:t>
            </a:r>
            <a:endParaRPr sz="27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523" name="Google Shape;523;p52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24" name="Google Shape;524;p52"/>
          <p:cNvSpPr txBox="1">
            <a:spLocks noGrp="1"/>
          </p:cNvSpPr>
          <p:nvPr>
            <p:ph type="body" idx="3"/>
          </p:nvPr>
        </p:nvSpPr>
        <p:spPr>
          <a:xfrm>
            <a:off x="7239000" y="1676400"/>
            <a:ext cx="4419600" cy="4800600"/>
          </a:xfrm>
          <a:prstGeom prst="rect">
            <a:avLst/>
          </a:prstGeom>
        </p:spPr>
        <p:txBody>
          <a:bodyPr spcFirstLastPara="1" wrap="square" lIns="274300" tIns="274300" rIns="274300" bIns="274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for Remote or Hybrid Start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Opening &amp; Closing Routines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Building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 Playbook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25" name="Google Shape;525;p52"/>
          <p:cNvSpPr/>
          <p:nvPr/>
        </p:nvSpPr>
        <p:spPr>
          <a:xfrm>
            <a:off x="7305675" y="1811525"/>
            <a:ext cx="4278600" cy="79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2379B8"/>
                </a:solidFill>
              </a:rPr>
              <a:t>Activities to Build Community</a:t>
            </a:r>
            <a:endParaRPr sz="2500">
              <a:solidFill>
                <a:srgbClr val="2379B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Turnkey Options for Regional Training</a:t>
            </a:r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body" idx="1"/>
          </p:nvPr>
        </p:nvSpPr>
        <p:spPr>
          <a:xfrm>
            <a:off x="228600" y="1704150"/>
            <a:ext cx="3680400" cy="554100"/>
          </a:xfrm>
          <a:prstGeom prst="rect">
            <a:avLst/>
          </a:prstGeom>
          <a:solidFill>
            <a:srgbClr val="3A7E36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Option 1</a:t>
            </a:r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body" idx="1"/>
          </p:nvPr>
        </p:nvSpPr>
        <p:spPr>
          <a:xfrm>
            <a:off x="4104300" y="1704150"/>
            <a:ext cx="3814200" cy="554100"/>
          </a:xfrm>
          <a:prstGeom prst="rect">
            <a:avLst/>
          </a:prstGeom>
          <a:solidFill>
            <a:srgbClr val="2379B8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Option 2</a:t>
            </a:r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body" idx="1"/>
          </p:nvPr>
        </p:nvSpPr>
        <p:spPr>
          <a:xfrm>
            <a:off x="8208600" y="1704150"/>
            <a:ext cx="3814200" cy="5541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Option 3</a:t>
            </a:r>
            <a:endParaRPr/>
          </a:p>
        </p:txBody>
      </p:sp>
      <p:sp>
        <p:nvSpPr>
          <p:cNvPr id="286" name="Google Shape;286;p35"/>
          <p:cNvSpPr txBox="1"/>
          <p:nvPr/>
        </p:nvSpPr>
        <p:spPr>
          <a:xfrm>
            <a:off x="228600" y="2258250"/>
            <a:ext cx="3585600" cy="3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Use the following comprehensive slide deck to deliver learning experiences holistically or in parts.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solidFill>
                  <a:schemeClr val="dk1"/>
                </a:solidFill>
              </a:rPr>
              <a:t>(synchronously or asynchronously)</a:t>
            </a:r>
            <a:endParaRPr sz="2800" i="1">
              <a:solidFill>
                <a:schemeClr val="dk1"/>
              </a:solidFill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4104300" y="2258250"/>
            <a:ext cx="37722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Utilize a note catcher or other reflection form of your choice to engage in an exploration of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e-Notebook #2.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lang="en-US" sz="2800" i="1">
                <a:solidFill>
                  <a:schemeClr val="dk1"/>
                </a:solidFill>
              </a:rPr>
              <a:t>(synchronously or asynchronously)</a:t>
            </a:r>
            <a:endParaRPr i="1"/>
          </a:p>
        </p:txBody>
      </p:sp>
      <p:sp>
        <p:nvSpPr>
          <p:cNvPr id="288" name="Google Shape;288;p35"/>
          <p:cNvSpPr txBox="1"/>
          <p:nvPr/>
        </p:nvSpPr>
        <p:spPr>
          <a:xfrm>
            <a:off x="8193600" y="2258250"/>
            <a:ext cx="3772200" cy="4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Select individual materials from e-Notebook #2 to use for learning experiences based on the targeted needs of your region.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solidFill>
                  <a:schemeClr val="dk1"/>
                </a:solidFill>
              </a:rPr>
              <a:t>(synchronously or asynchronously)</a:t>
            </a:r>
            <a:endParaRPr sz="28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3"/>
          <p:cNvSpPr txBox="1">
            <a:spLocks noGrp="1"/>
          </p:cNvSpPr>
          <p:nvPr>
            <p:ph type="ctrTitle" idx="4294967295"/>
          </p:nvPr>
        </p:nvSpPr>
        <p:spPr>
          <a:xfrm>
            <a:off x="999533" y="563933"/>
            <a:ext cx="9794100" cy="770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it is: Model</a:t>
            </a:r>
            <a:endParaRPr/>
          </a:p>
        </p:txBody>
      </p:sp>
      <p:sp>
        <p:nvSpPr>
          <p:cNvPr id="531" name="Google Shape;531;p53"/>
          <p:cNvSpPr txBox="1">
            <a:spLocks noGrp="1"/>
          </p:cNvSpPr>
          <p:nvPr>
            <p:ph type="body" idx="3"/>
          </p:nvPr>
        </p:nvSpPr>
        <p:spPr>
          <a:xfrm>
            <a:off x="5553725" y="1676400"/>
            <a:ext cx="6280800" cy="4800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74300" tIns="274300" rIns="274300" bIns="2743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3321"/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3321"/>
          </a:p>
          <a:p>
            <a:pPr marL="228600" lvl="0" indent="-19842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➔"/>
            </a:pPr>
            <a:r>
              <a:rPr lang="en-US" sz="3321"/>
              <a:t>Make sure amount of information can be processed within the time allotted for the learning experience</a:t>
            </a:r>
            <a:endParaRPr sz="3321"/>
          </a:p>
          <a:p>
            <a:pPr marL="228600" lvl="0" indent="-19842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➔"/>
            </a:pPr>
            <a:r>
              <a:rPr lang="en-US" sz="3321"/>
              <a:t>Chunk explanations into short segments</a:t>
            </a:r>
            <a:endParaRPr sz="3321"/>
          </a:p>
          <a:p>
            <a:pPr marL="228600" lvl="0" indent="-19842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➔"/>
            </a:pPr>
            <a:r>
              <a:rPr lang="en-US" sz="3321"/>
              <a:t>Add "pausing points" to allow students to process information/ step modeled and then return to task </a:t>
            </a:r>
            <a:endParaRPr sz="3321"/>
          </a:p>
          <a:p>
            <a:pPr marL="228600" lvl="0" indent="-198420" algn="l" rtl="0">
              <a:lnSpc>
                <a:spcPct val="115000"/>
              </a:lnSpc>
              <a:spcBef>
                <a:spcPts val="1300"/>
              </a:spcBef>
              <a:spcAft>
                <a:spcPts val="100"/>
              </a:spcAft>
              <a:buSzPct val="100000"/>
              <a:buChar char="➔"/>
            </a:pPr>
            <a:r>
              <a:rPr lang="en-US" sz="3321"/>
              <a:t>Have visuals to support model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532" name="Google Shape;532;p53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Modeling</a:t>
            </a:r>
            <a:endParaRPr/>
          </a:p>
        </p:txBody>
      </p:sp>
      <p:sp>
        <p:nvSpPr>
          <p:cNvPr id="533" name="Google Shape;533;p53"/>
          <p:cNvSpPr txBox="1">
            <a:spLocks noGrp="1"/>
          </p:cNvSpPr>
          <p:nvPr>
            <p:ph type="body" idx="2"/>
          </p:nvPr>
        </p:nvSpPr>
        <p:spPr>
          <a:xfrm>
            <a:off x="533400" y="1966450"/>
            <a:ext cx="4722300" cy="41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381000" lvl="0" indent="-43767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ct val="100000"/>
              <a:buFont typeface="Zilla Slab"/>
              <a:buChar char="●"/>
            </a:pPr>
            <a:r>
              <a:rPr lang="en-US" sz="2700"/>
              <a:t>Provide information related to the topic through</a:t>
            </a:r>
            <a:r>
              <a:rPr lang="en-US" sz="2700">
                <a:solidFill>
                  <a:schemeClr val="accent1"/>
                </a:solidFill>
              </a:rPr>
              <a:t> </a:t>
            </a:r>
            <a:r>
              <a:rPr lang="en-US" sz="2700" b="1">
                <a:solidFill>
                  <a:schemeClr val="accent1"/>
                </a:solidFill>
              </a:rPr>
              <a:t>direct explanation</a:t>
            </a:r>
            <a:endParaRPr sz="2700" b="1">
              <a:solidFill>
                <a:schemeClr val="accent1"/>
              </a:solidFill>
            </a:endParaRPr>
          </a:p>
          <a:p>
            <a:pPr marL="609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555"/>
              <a:buFont typeface="Arial"/>
              <a:buNone/>
            </a:pPr>
            <a:endParaRPr sz="2700"/>
          </a:p>
          <a:p>
            <a:pPr marL="381000" lvl="0" indent="-43767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ct val="100000"/>
              <a:buFont typeface="Zilla Slab"/>
              <a:buChar char="●"/>
            </a:pPr>
            <a:r>
              <a:rPr lang="en-US" sz="2700"/>
              <a:t>Model using an </a:t>
            </a:r>
            <a:r>
              <a:rPr lang="en-US" sz="2700" b="1">
                <a:solidFill>
                  <a:schemeClr val="accent1"/>
                </a:solidFill>
              </a:rPr>
              <a:t>example</a:t>
            </a:r>
            <a:r>
              <a:rPr lang="en-US" sz="2700"/>
              <a:t> with an explicit, </a:t>
            </a:r>
            <a:r>
              <a:rPr lang="en-US" sz="2700" b="1">
                <a:solidFill>
                  <a:schemeClr val="accent1"/>
                </a:solidFill>
              </a:rPr>
              <a:t>step by step process</a:t>
            </a:r>
            <a:r>
              <a:rPr lang="en-US" sz="2700"/>
              <a:t> that students can use to </a:t>
            </a:r>
            <a:r>
              <a:rPr lang="en-US" sz="2700" b="1">
                <a:solidFill>
                  <a:schemeClr val="accent1"/>
                </a:solidFill>
              </a:rPr>
              <a:t>monitor their thinking</a:t>
            </a:r>
            <a:endParaRPr sz="2700" b="1">
              <a:solidFill>
                <a:schemeClr val="accent1"/>
              </a:solidFill>
            </a:endParaRPr>
          </a:p>
          <a:p>
            <a:pPr marL="3810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555"/>
              <a:buFont typeface="Arial"/>
              <a:buNone/>
            </a:pPr>
            <a:endParaRPr sz="2700"/>
          </a:p>
          <a:p>
            <a:pPr marL="381000" lvl="0" indent="-437673" algn="l" rtl="0">
              <a:lnSpc>
                <a:spcPct val="115000"/>
              </a:lnSpc>
              <a:spcBef>
                <a:spcPts val="600"/>
              </a:spcBef>
              <a:spcAft>
                <a:spcPts val="100"/>
              </a:spcAft>
              <a:buClr>
                <a:srgbClr val="3A7E36"/>
              </a:buClr>
              <a:buSzPct val="100000"/>
              <a:buFont typeface="Zilla Slab"/>
              <a:buChar char="●"/>
            </a:pPr>
            <a:r>
              <a:rPr lang="en-US" sz="2700"/>
              <a:t>Demonstrate the concept, further elaborating on the process or information needed to </a:t>
            </a:r>
            <a:r>
              <a:rPr lang="en-US" sz="2700" b="1">
                <a:solidFill>
                  <a:schemeClr val="accent1"/>
                </a:solidFill>
              </a:rPr>
              <a:t>reach the learning outcome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34" name="Google Shape;534;p53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535" name="Google Shape;535;p53"/>
          <p:cNvSpPr/>
          <p:nvPr/>
        </p:nvSpPr>
        <p:spPr>
          <a:xfrm>
            <a:off x="5969525" y="1905525"/>
            <a:ext cx="53286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accent3"/>
                </a:solidFill>
              </a:rPr>
              <a:t>When Creating a Model</a:t>
            </a:r>
            <a:endParaRPr sz="31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4"/>
          <p:cNvSpPr txBox="1">
            <a:spLocks noGrp="1"/>
          </p:cNvSpPr>
          <p:nvPr>
            <p:ph type="title"/>
          </p:nvPr>
        </p:nvSpPr>
        <p:spPr>
          <a:xfrm>
            <a:off x="990601" y="1143000"/>
            <a:ext cx="4648200" cy="32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Ideas for Delivering a Model</a:t>
            </a:r>
            <a:endParaRPr/>
          </a:p>
        </p:txBody>
      </p:sp>
      <p:sp>
        <p:nvSpPr>
          <p:cNvPr id="541" name="Google Shape;541;p54"/>
          <p:cNvSpPr txBox="1">
            <a:spLocks noGrp="1"/>
          </p:cNvSpPr>
          <p:nvPr>
            <p:ph type="subTitle" idx="4294967295"/>
          </p:nvPr>
        </p:nvSpPr>
        <p:spPr>
          <a:xfrm>
            <a:off x="6383300" y="5403675"/>
            <a:ext cx="5334000" cy="11844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 with Visuals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Use anchor charts or slide decks to accompany explanations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42" name="Google Shape;542;p54"/>
          <p:cNvSpPr txBox="1">
            <a:spLocks noGrp="1"/>
          </p:cNvSpPr>
          <p:nvPr>
            <p:ph type="subTitle" idx="4294967295"/>
          </p:nvPr>
        </p:nvSpPr>
        <p:spPr>
          <a:xfrm>
            <a:off x="6383300" y="2514595"/>
            <a:ext cx="5334000" cy="1281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 dirty="0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Annotated explanation</a:t>
            </a:r>
            <a:r>
              <a:rPr lang="en-US" sz="2400" b="1" dirty="0">
                <a:solidFill>
                  <a:schemeClr val="lt1"/>
                </a:solidFill>
              </a:rPr>
              <a:t> 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A screenshot or photo of the model/work you completed with hints and arrows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543" name="Google Shape;543;p54"/>
          <p:cNvSpPr txBox="1"/>
          <p:nvPr/>
        </p:nvSpPr>
        <p:spPr>
          <a:xfrm>
            <a:off x="6383300" y="3924950"/>
            <a:ext cx="53340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210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Pictures or step by step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44" name="Google Shape;544;p54"/>
          <p:cNvSpPr txBox="1"/>
          <p:nvPr/>
        </p:nvSpPr>
        <p:spPr>
          <a:xfrm>
            <a:off x="6383300" y="350550"/>
            <a:ext cx="54945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Made Video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Using screen recording software and </a:t>
            </a:r>
            <a:r>
              <a:rPr lang="en-US" sz="1800" dirty="0" err="1">
                <a:solidFill>
                  <a:srgbClr val="FFFFFF"/>
                </a:solidFill>
              </a:rPr>
              <a:t>edtech</a:t>
            </a:r>
            <a:r>
              <a:rPr lang="en-US" sz="1800" dirty="0">
                <a:solidFill>
                  <a:srgbClr val="FFFFFF"/>
                </a:solidFill>
              </a:rPr>
              <a:t> tool with pausing points, guided notes, and/or reflection questions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Video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545" name="Google Shape;545;p54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5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Activity: Individual Exploration</a:t>
            </a:r>
            <a:endParaRPr/>
          </a:p>
        </p:txBody>
      </p:sp>
      <p:sp>
        <p:nvSpPr>
          <p:cNvPr id="552" name="Google Shape;552;p55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60198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Directions:</a:t>
            </a:r>
            <a:endParaRPr/>
          </a:p>
        </p:txBody>
      </p:sp>
      <p:sp>
        <p:nvSpPr>
          <p:cNvPr id="553" name="Google Shape;553;p55"/>
          <p:cNvSpPr txBox="1">
            <a:spLocks noGrp="1"/>
          </p:cNvSpPr>
          <p:nvPr>
            <p:ph type="body" idx="2"/>
          </p:nvPr>
        </p:nvSpPr>
        <p:spPr>
          <a:xfrm>
            <a:off x="533400" y="2514600"/>
            <a:ext cx="6019800" cy="32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Review the linked resources on 16, 17, 19 &amp; 21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Be prepared to share out in the chat: What's a take away from this section??</a:t>
            </a:r>
            <a:endParaRPr/>
          </a:p>
        </p:txBody>
      </p:sp>
      <p:sp>
        <p:nvSpPr>
          <p:cNvPr id="554" name="Google Shape;554;p55"/>
          <p:cNvSpPr txBox="1">
            <a:spLocks noGrp="1"/>
          </p:cNvSpPr>
          <p:nvPr>
            <p:ph type="body" idx="3"/>
          </p:nvPr>
        </p:nvSpPr>
        <p:spPr>
          <a:xfrm>
            <a:off x="7239000" y="1676400"/>
            <a:ext cx="4419600" cy="4419600"/>
          </a:xfrm>
          <a:prstGeom prst="rect">
            <a:avLst/>
          </a:prstGeom>
        </p:spPr>
        <p:txBody>
          <a:bodyPr spcFirstLastPara="1" wrap="square" lIns="274300" tIns="274300" rIns="274300" bIns="27430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/>
              <a:t>Note to Trainers:</a:t>
            </a:r>
            <a:endParaRPr b="1" u="sng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The share out can be done via chat, in a collaborative slide deck or on an EdTech platform like Padlet.</a:t>
            </a:r>
            <a:endParaRPr/>
          </a:p>
        </p:txBody>
      </p:sp>
      <p:sp>
        <p:nvSpPr>
          <p:cNvPr id="555" name="Google Shape;555;p55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6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Practice</a:t>
            </a:r>
            <a:endParaRPr/>
          </a:p>
        </p:txBody>
      </p:sp>
      <p:sp>
        <p:nvSpPr>
          <p:cNvPr id="561" name="Google Shape;561;p56"/>
          <p:cNvSpPr txBox="1"/>
          <p:nvPr/>
        </p:nvSpPr>
        <p:spPr>
          <a:xfrm>
            <a:off x="405200" y="1625500"/>
            <a:ext cx="6149700" cy="49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609600" lvl="0" indent="-508000" algn="l" rtl="0">
              <a:spcBef>
                <a:spcPts val="0"/>
              </a:spcBef>
              <a:spcAft>
                <a:spcPts val="0"/>
              </a:spcAft>
              <a:buClr>
                <a:srgbClr val="3A7E36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chemeClr val="accent1"/>
                </a:solidFill>
              </a:rPr>
              <a:t>Provide students an opportunity to practice the concept in one or more ways</a:t>
            </a:r>
            <a:endParaRPr sz="3200">
              <a:solidFill>
                <a:schemeClr val="accent1"/>
              </a:solidFill>
            </a:endParaRPr>
          </a:p>
          <a:p>
            <a:pPr marL="609600" lvl="0" indent="-508000" algn="l" rtl="0">
              <a:spcBef>
                <a:spcPts val="2000"/>
              </a:spcBef>
              <a:spcAft>
                <a:spcPts val="0"/>
              </a:spcAft>
              <a:buClr>
                <a:srgbClr val="3A7E36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chemeClr val="accent1"/>
                </a:solidFill>
              </a:rPr>
              <a:t>Provide opportunities for guided, collaborative and independent practice</a:t>
            </a:r>
            <a:endParaRPr sz="3200">
              <a:solidFill>
                <a:schemeClr val="accent1"/>
              </a:solidFill>
            </a:endParaRPr>
          </a:p>
          <a:p>
            <a:pPr marL="609600" lvl="0" indent="-508000" algn="l" rtl="0">
              <a:spcBef>
                <a:spcPts val="2000"/>
              </a:spcBef>
              <a:spcAft>
                <a:spcPts val="2000"/>
              </a:spcAft>
              <a:buClr>
                <a:srgbClr val="3A7E36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chemeClr val="accent1"/>
                </a:solidFill>
              </a:rPr>
              <a:t>Practice can be used as formative check-in on student understanding and demonstration of learning</a:t>
            </a:r>
            <a:endParaRPr sz="1900">
              <a:solidFill>
                <a:schemeClr val="accent1"/>
              </a:solidFill>
            </a:endParaRPr>
          </a:p>
        </p:txBody>
      </p:sp>
      <p:sp>
        <p:nvSpPr>
          <p:cNvPr id="562" name="Google Shape;562;p56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563" name="Google Shape;563;p56"/>
          <p:cNvSpPr/>
          <p:nvPr/>
        </p:nvSpPr>
        <p:spPr>
          <a:xfrm>
            <a:off x="7210325" y="1625475"/>
            <a:ext cx="4636200" cy="4905600"/>
          </a:xfrm>
          <a:prstGeom prst="rect">
            <a:avLst/>
          </a:prstGeom>
          <a:solidFill>
            <a:srgbClr val="2379B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Think about creating practice opportunities that allow students to:</a:t>
            </a:r>
            <a:endParaRPr sz="2600">
              <a:solidFill>
                <a:schemeClr val="lt1"/>
              </a:solidFill>
            </a:endParaRPr>
          </a:p>
          <a:p>
            <a:pPr marL="64008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➔"/>
            </a:pPr>
            <a:r>
              <a:rPr lang="en-US" sz="2600">
                <a:solidFill>
                  <a:schemeClr val="lt1"/>
                </a:solidFill>
              </a:rPr>
              <a:t>find information</a:t>
            </a:r>
            <a:endParaRPr sz="2600">
              <a:solidFill>
                <a:schemeClr val="lt1"/>
              </a:solidFill>
            </a:endParaRPr>
          </a:p>
          <a:p>
            <a:pPr marL="64008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➔"/>
            </a:pPr>
            <a:r>
              <a:rPr lang="en-US" sz="2600">
                <a:solidFill>
                  <a:schemeClr val="lt1"/>
                </a:solidFill>
              </a:rPr>
              <a:t>use information</a:t>
            </a:r>
            <a:endParaRPr sz="2600">
              <a:solidFill>
                <a:schemeClr val="lt1"/>
              </a:solidFill>
            </a:endParaRPr>
          </a:p>
          <a:p>
            <a:pPr marL="64008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➔"/>
            </a:pPr>
            <a:r>
              <a:rPr lang="en-US" sz="2600">
                <a:solidFill>
                  <a:schemeClr val="lt1"/>
                </a:solidFill>
              </a:rPr>
              <a:t>create information</a:t>
            </a:r>
            <a:endParaRPr sz="2600">
              <a:solidFill>
                <a:schemeClr val="lt1"/>
              </a:solidFill>
            </a:endParaRPr>
          </a:p>
          <a:p>
            <a:pPr marL="64008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600"/>
              <a:buChar char="➔"/>
            </a:pPr>
            <a:r>
              <a:rPr lang="en-US" sz="2600">
                <a:solidFill>
                  <a:schemeClr val="lt1"/>
                </a:solidFill>
              </a:rPr>
              <a:t>share information</a:t>
            </a:r>
            <a:endParaRPr sz="100"/>
          </a:p>
        </p:txBody>
      </p:sp>
      <p:sp>
        <p:nvSpPr>
          <p:cNvPr id="564" name="Google Shape;564;p56"/>
          <p:cNvSpPr txBox="1">
            <a:spLocks noGrp="1"/>
          </p:cNvSpPr>
          <p:nvPr>
            <p:ph type="body" idx="1"/>
          </p:nvPr>
        </p:nvSpPr>
        <p:spPr>
          <a:xfrm>
            <a:off x="7369150" y="6178350"/>
            <a:ext cx="45540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From: </a:t>
            </a:r>
            <a:r>
              <a:rPr lang="en-US" sz="1600" i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Digital Learning Playbook</a:t>
            </a:r>
            <a:r>
              <a:rPr lang="en-US"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by Fisher, Hattie &amp; Fry</a:t>
            </a:r>
            <a:endParaRPr sz="2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7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571" name="Google Shape;571;p57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Practice &amp; Engagement</a:t>
            </a:r>
            <a:endParaRPr/>
          </a:p>
        </p:txBody>
      </p:sp>
      <p:sp>
        <p:nvSpPr>
          <p:cNvPr id="572" name="Google Shape;572;p57"/>
          <p:cNvSpPr/>
          <p:nvPr/>
        </p:nvSpPr>
        <p:spPr>
          <a:xfrm>
            <a:off x="8309150" y="2469550"/>
            <a:ext cx="3575400" cy="3960300"/>
          </a:xfrm>
          <a:prstGeom prst="rect">
            <a:avLst/>
          </a:prstGeom>
          <a:solidFill>
            <a:srgbClr val="3A7E36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➔"/>
            </a:pPr>
            <a:r>
              <a:rPr lang="en-US" sz="20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 Tech/No Tech Ideas</a:t>
            </a:r>
            <a:endParaRPr sz="2000">
              <a:solidFill>
                <a:srgbClr val="FFFFFF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900"/>
              <a:buChar char="➔"/>
            </a:pPr>
            <a:r>
              <a:rPr lang="en-US" sz="19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NYSED Continuity of Learning Non Tech Ideas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573" name="Google Shape;573;p57"/>
          <p:cNvSpPr/>
          <p:nvPr/>
        </p:nvSpPr>
        <p:spPr>
          <a:xfrm>
            <a:off x="4308308" y="2415875"/>
            <a:ext cx="3575400" cy="3960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➔"/>
            </a:pPr>
            <a:r>
              <a:rPr lang="en-US" sz="20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Tech for Practice Examples</a:t>
            </a:r>
            <a:endParaRPr sz="2000" u="sng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➔"/>
            </a:pPr>
            <a:r>
              <a:rPr lang="en-US" sz="2000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Technology Menu for Student Responses</a:t>
            </a:r>
            <a:endParaRPr sz="2000" u="sng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000"/>
              <a:buChar char="➔"/>
            </a:pPr>
            <a:r>
              <a:rPr lang="en-US" sz="2000" u="sng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 Tools for Engagement</a:t>
            </a:r>
            <a:endParaRPr sz="2000" u="sng">
              <a:solidFill>
                <a:srgbClr val="FFFFFF"/>
              </a:solidFill>
            </a:endParaRPr>
          </a:p>
        </p:txBody>
      </p:sp>
      <p:sp>
        <p:nvSpPr>
          <p:cNvPr id="574" name="Google Shape;574;p57"/>
          <p:cNvSpPr/>
          <p:nvPr/>
        </p:nvSpPr>
        <p:spPr>
          <a:xfrm>
            <a:off x="307429" y="2364300"/>
            <a:ext cx="3575400" cy="3960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</a:rPr>
              <a:t>Engagement Strategies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➔"/>
            </a:pPr>
            <a:r>
              <a:rPr lang="en-US" sz="2000" u="sng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Discussion &amp; cooperative learning protocols</a:t>
            </a:r>
            <a:endParaRPr sz="2000" u="sng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➔"/>
            </a:pPr>
            <a:r>
              <a:rPr lang="en-US" sz="2000">
                <a:solidFill>
                  <a:srgbClr val="FFFFFF"/>
                </a:solidFill>
              </a:rPr>
              <a:t>Whiteboards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➔"/>
            </a:pPr>
            <a:r>
              <a:rPr lang="en-US" sz="2000">
                <a:solidFill>
                  <a:srgbClr val="FFFFFF"/>
                </a:solidFill>
              </a:rPr>
              <a:t>Polls, thumbs up, fingers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➔"/>
            </a:pPr>
            <a:r>
              <a:rPr lang="en-US" sz="2000">
                <a:solidFill>
                  <a:srgbClr val="FFFFFF"/>
                </a:solidFill>
              </a:rPr>
              <a:t>Timers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➔"/>
            </a:pPr>
            <a:r>
              <a:rPr lang="en-US" sz="2000">
                <a:solidFill>
                  <a:srgbClr val="FFFFFF"/>
                </a:solidFill>
              </a:rPr>
              <a:t>Dice, popsicle sticks, wheels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➔"/>
            </a:pPr>
            <a:r>
              <a:rPr lang="en-US" sz="2000">
                <a:solidFill>
                  <a:srgbClr val="FFFFFF"/>
                </a:solidFill>
              </a:rPr>
              <a:t>Timers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575" name="Google Shape;575;p57"/>
          <p:cNvSpPr txBox="1"/>
          <p:nvPr/>
        </p:nvSpPr>
        <p:spPr>
          <a:xfrm>
            <a:off x="8332225" y="1882475"/>
            <a:ext cx="3575400" cy="631200"/>
          </a:xfrm>
          <a:prstGeom prst="rect">
            <a:avLst/>
          </a:prstGeom>
          <a:noFill/>
          <a:ln w="28575" cap="flat" cmpd="sng">
            <a:solidFill>
              <a:srgbClr val="3A7E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3A7E36"/>
                </a:solidFill>
              </a:rPr>
              <a:t>Low Tech &amp; No Tech</a:t>
            </a:r>
            <a:endParaRPr sz="3200">
              <a:solidFill>
                <a:srgbClr val="3A7E36"/>
              </a:solidFill>
            </a:endParaRPr>
          </a:p>
        </p:txBody>
      </p:sp>
      <p:sp>
        <p:nvSpPr>
          <p:cNvPr id="576" name="Google Shape;576;p57"/>
          <p:cNvSpPr txBox="1"/>
          <p:nvPr/>
        </p:nvSpPr>
        <p:spPr>
          <a:xfrm>
            <a:off x="4309450" y="1828800"/>
            <a:ext cx="3575400" cy="631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2"/>
                </a:solidFill>
              </a:rPr>
              <a:t>Tech Tools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577" name="Google Shape;577;p57"/>
          <p:cNvSpPr txBox="1"/>
          <p:nvPr/>
        </p:nvSpPr>
        <p:spPr>
          <a:xfrm>
            <a:off x="307438" y="1755163"/>
            <a:ext cx="3575400" cy="631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379B8"/>
                </a:solidFill>
              </a:rPr>
              <a:t>Engagement</a:t>
            </a:r>
            <a:endParaRPr sz="3200">
              <a:solidFill>
                <a:srgbClr val="2379B8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8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Blended Practice: Choice Boards &amp; Playlists</a:t>
            </a:r>
            <a:endParaRPr/>
          </a:p>
        </p:txBody>
      </p:sp>
      <p:sp>
        <p:nvSpPr>
          <p:cNvPr id="583" name="Google Shape;583;p58"/>
          <p:cNvSpPr txBox="1">
            <a:spLocks noGrp="1"/>
          </p:cNvSpPr>
          <p:nvPr>
            <p:ph type="body" idx="1"/>
          </p:nvPr>
        </p:nvSpPr>
        <p:spPr>
          <a:xfrm>
            <a:off x="533400" y="1872000"/>
            <a:ext cx="6281700" cy="44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85000" lnSpcReduction="10000"/>
          </a:bodyPr>
          <a:lstStyle/>
          <a:p>
            <a:pPr marL="609600" lvl="0" indent="-4927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Allow for students in engage in activities that are digital or non-digital</a:t>
            </a:r>
            <a:endParaRPr/>
          </a:p>
          <a:p>
            <a:pPr marL="609600" lvl="0" indent="-49276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Provide student choice</a:t>
            </a:r>
            <a:endParaRPr/>
          </a:p>
          <a:p>
            <a:pPr marL="609600" lvl="0" indent="-49276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Use as asynchronous practice opportunities for students </a:t>
            </a:r>
            <a:endParaRPr/>
          </a:p>
          <a:p>
            <a:pPr marL="609600" lvl="0" indent="-49276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ct val="100000"/>
              <a:buChar char="●"/>
            </a:pPr>
            <a:r>
              <a:rPr lang="en-US"/>
              <a:t>Activities can be differentiated to target student needs or extend learning</a:t>
            </a:r>
            <a:endParaRPr/>
          </a:p>
        </p:txBody>
      </p:sp>
      <p:sp>
        <p:nvSpPr>
          <p:cNvPr id="584" name="Google Shape;584;p58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585" name="Google Shape;585;p58"/>
          <p:cNvSpPr txBox="1">
            <a:spLocks noGrp="1"/>
          </p:cNvSpPr>
          <p:nvPr>
            <p:ph type="body" idx="3"/>
          </p:nvPr>
        </p:nvSpPr>
        <p:spPr>
          <a:xfrm>
            <a:off x="7239000" y="1871925"/>
            <a:ext cx="4419600" cy="4419600"/>
          </a:xfrm>
          <a:prstGeom prst="rect">
            <a:avLst/>
          </a:prstGeom>
        </p:spPr>
        <p:txBody>
          <a:bodyPr spcFirstLastPara="1" wrap="square" lIns="274300" tIns="274300" rIns="274300" bIns="2743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Choice Board Resources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Choice Board Templates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2400">
                <a:solidFill>
                  <a:srgbClr val="FFFFFF"/>
                </a:solidFill>
              </a:rPr>
            </a:br>
            <a:r>
              <a:rPr lang="en-US" sz="24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Playlists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Choice Board Examples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86" name="Google Shape;586;p58"/>
          <p:cNvSpPr/>
          <p:nvPr/>
        </p:nvSpPr>
        <p:spPr>
          <a:xfrm>
            <a:off x="7532100" y="2057400"/>
            <a:ext cx="3718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accent3"/>
                </a:solidFill>
              </a:rPr>
              <a:t>Examples</a:t>
            </a:r>
            <a:endParaRPr sz="31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9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</a:t>
            </a:r>
            <a:endParaRPr/>
          </a:p>
        </p:txBody>
      </p:sp>
      <p:sp>
        <p:nvSpPr>
          <p:cNvPr id="593" name="Google Shape;593;p59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60198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Directions:</a:t>
            </a:r>
            <a:endParaRPr/>
          </a:p>
        </p:txBody>
      </p:sp>
      <p:sp>
        <p:nvSpPr>
          <p:cNvPr id="594" name="Google Shape;594;p59"/>
          <p:cNvSpPr txBox="1">
            <a:spLocks noGrp="1"/>
          </p:cNvSpPr>
          <p:nvPr>
            <p:ph type="body" idx="2"/>
          </p:nvPr>
        </p:nvSpPr>
        <p:spPr>
          <a:xfrm>
            <a:off x="533400" y="2514600"/>
            <a:ext cx="6019800" cy="32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Explore resources from slides 23-25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Complete the Compass Points Padlet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Link to Padlet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595" name="Google Shape;595;p59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596" name="Google Shape;596;p59"/>
          <p:cNvSpPr txBox="1">
            <a:spLocks noGrp="1"/>
          </p:cNvSpPr>
          <p:nvPr>
            <p:ph type="body" idx="3"/>
          </p:nvPr>
        </p:nvSpPr>
        <p:spPr>
          <a:xfrm>
            <a:off x="7239000" y="1676400"/>
            <a:ext cx="4419600" cy="4419600"/>
          </a:xfrm>
          <a:prstGeom prst="rect">
            <a:avLst/>
          </a:prstGeom>
        </p:spPr>
        <p:txBody>
          <a:bodyPr spcFirstLastPara="1" wrap="square" lIns="274300" tIns="274300" rIns="274300" bIns="27430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/>
              <a:t>Note to Trainers:</a:t>
            </a:r>
            <a:endParaRPr b="1" u="sng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This activity can be done individually or in small groups. It can also be done using a slide deck (</a:t>
            </a:r>
            <a:r>
              <a:rPr lang="en-US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 linked here</a:t>
            </a:r>
            <a:r>
              <a:rPr lang="en-US"/>
              <a:t>) instead of a padlet.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0"/>
          <p:cNvSpPr txBox="1">
            <a:spLocks noGrp="1"/>
          </p:cNvSpPr>
          <p:nvPr>
            <p:ph type="title"/>
          </p:nvPr>
        </p:nvSpPr>
        <p:spPr>
          <a:xfrm>
            <a:off x="990600" y="2527852"/>
            <a:ext cx="8001000" cy="66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ASSESSMENT</a:t>
            </a:r>
            <a:endParaRPr/>
          </a:p>
        </p:txBody>
      </p:sp>
      <p:sp>
        <p:nvSpPr>
          <p:cNvPr id="603" name="Google Shape;603;p60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1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Links to Assessment Resources from Notebook</a:t>
            </a:r>
            <a:endParaRPr dirty="0"/>
          </a:p>
        </p:txBody>
      </p:sp>
      <p:sp>
        <p:nvSpPr>
          <p:cNvPr id="610" name="Google Shape;610;p61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60198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Considerations:</a:t>
            </a:r>
            <a:endParaRPr/>
          </a:p>
        </p:txBody>
      </p:sp>
      <p:sp>
        <p:nvSpPr>
          <p:cNvPr id="611" name="Google Shape;611;p61"/>
          <p:cNvSpPr txBox="1">
            <a:spLocks noGrp="1"/>
          </p:cNvSpPr>
          <p:nvPr>
            <p:ph type="body" idx="2"/>
          </p:nvPr>
        </p:nvSpPr>
        <p:spPr>
          <a:xfrm>
            <a:off x="533400" y="2514600"/>
            <a:ext cx="6354900" cy="405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100"/>
              <a:buChar char="▪"/>
            </a:pPr>
            <a:r>
              <a:rPr lang="en-US"/>
              <a:t>Online learning offers the opportunity for a different approach</a:t>
            </a:r>
            <a:endParaRPr/>
          </a:p>
          <a:p>
            <a:pPr marL="457200" lvl="0" indent="-425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100"/>
              <a:buChar char="▪"/>
            </a:pPr>
            <a:r>
              <a:rPr lang="en-US"/>
              <a:t>Clear learning intentions and success criteria drive good assessment</a:t>
            </a:r>
            <a:endParaRPr/>
          </a:p>
          <a:p>
            <a:pPr marL="457200" lvl="0" indent="-425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100"/>
              <a:buChar char="▪"/>
            </a:pPr>
            <a:r>
              <a:rPr lang="en-US"/>
              <a:t>Opportunities for flexibility should be considered</a:t>
            </a:r>
            <a:endParaRPr/>
          </a:p>
        </p:txBody>
      </p:sp>
      <p:sp>
        <p:nvSpPr>
          <p:cNvPr id="612" name="Google Shape;612;p61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613" name="Google Shape;613;p61"/>
          <p:cNvSpPr txBox="1">
            <a:spLocks noGrp="1"/>
          </p:cNvSpPr>
          <p:nvPr>
            <p:ph type="body" idx="3"/>
          </p:nvPr>
        </p:nvSpPr>
        <p:spPr>
          <a:xfrm>
            <a:off x="7439301" y="1892300"/>
            <a:ext cx="4419600" cy="4419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274300" tIns="274300" rIns="274300" bIns="2743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bg1"/>
                </a:solidFill>
              </a:rPr>
              <a:t>Examples</a:t>
            </a:r>
            <a:endParaRPr sz="3100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 u="sng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Assessment modification sheet</a:t>
            </a:r>
            <a:endParaRPr sz="2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Evidence of Understanding Rubric </a:t>
            </a:r>
            <a:endParaRPr sz="2200" u="sng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Formative Assessment Ideas</a:t>
            </a:r>
            <a:endParaRPr sz="2700" u="sng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-US" sz="2100" u="sng" dirty="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Assessments in a Hybrid Setting</a:t>
            </a:r>
            <a:endParaRPr sz="2700" u="sng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sz="3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7637796">
            <a:off x="920436" y="1509433"/>
            <a:ext cx="1272650" cy="1169914"/>
          </a:xfrm>
          <a:custGeom>
            <a:avLst/>
            <a:gdLst/>
            <a:ahLst/>
            <a:cxnLst/>
            <a:rect l="l" t="t" r="r" b="b"/>
            <a:pathLst>
              <a:path w="1723242" h="1463358" extrusionOk="0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88900" algn="l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626215">
            <a:off x="3936142" y="1633101"/>
            <a:ext cx="1449375" cy="1012636"/>
          </a:xfrm>
          <a:custGeom>
            <a:avLst/>
            <a:gdLst/>
            <a:ahLst/>
            <a:cxnLst/>
            <a:rect l="l" t="t" r="r" b="b"/>
            <a:pathLst>
              <a:path w="1723242" h="1463358" extrusionOk="0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dist="88900" dir="9120000" algn="tl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2"/>
          <p:cNvSpPr txBox="1">
            <a:spLocks noGrp="1"/>
          </p:cNvSpPr>
          <p:nvPr>
            <p:ph type="title"/>
          </p:nvPr>
        </p:nvSpPr>
        <p:spPr>
          <a:xfrm>
            <a:off x="517200" y="593367"/>
            <a:ext cx="11360700" cy="7635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/>
              <a:t>Differentiate Work Products</a:t>
            </a:r>
            <a:endParaRPr sz="3100" dirty="0"/>
          </a:p>
        </p:txBody>
      </p:sp>
      <p:sp>
        <p:nvSpPr>
          <p:cNvPr id="622" name="Google Shape;622;p62"/>
          <p:cNvSpPr txBox="1">
            <a:spLocks noGrp="1"/>
          </p:cNvSpPr>
          <p:nvPr>
            <p:ph type="body" idx="4294967295"/>
          </p:nvPr>
        </p:nvSpPr>
        <p:spPr>
          <a:xfrm>
            <a:off x="651700" y="2830200"/>
            <a:ext cx="2151300" cy="1191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45700" tIns="45700" rIns="45700" bIns="45700" anchor="t" anchorCtr="0">
            <a:normAutofit fontScale="40000" lnSpcReduction="20000"/>
          </a:bodyPr>
          <a:lstStyle/>
          <a:p>
            <a:pPr marL="457200" lvl="0" indent="-33909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▪"/>
            </a:pPr>
            <a:r>
              <a:rPr lang="en-US">
                <a:solidFill>
                  <a:schemeClr val="lt1"/>
                </a:solidFill>
              </a:rPr>
              <a:t>writing </a:t>
            </a:r>
            <a:endParaRPr>
              <a:solidFill>
                <a:schemeClr val="lt1"/>
              </a:solidFill>
            </a:endParaRPr>
          </a:p>
          <a:p>
            <a:pPr marL="457200" lvl="0" indent="-339090" algn="l" rtl="0"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▪"/>
            </a:pPr>
            <a:r>
              <a:rPr lang="en-US">
                <a:solidFill>
                  <a:schemeClr val="lt1"/>
                </a:solidFill>
              </a:rPr>
              <a:t>drawing</a:t>
            </a:r>
            <a:endParaRPr>
              <a:solidFill>
                <a:schemeClr val="lt1"/>
              </a:solidFill>
            </a:endParaRPr>
          </a:p>
          <a:p>
            <a:pPr marL="457200" lvl="0" indent="-339090" algn="l" rtl="0"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▪"/>
            </a:pPr>
            <a:r>
              <a:rPr lang="en-US">
                <a:solidFill>
                  <a:schemeClr val="lt1"/>
                </a:solidFill>
              </a:rPr>
              <a:t>graphic organizer</a:t>
            </a:r>
            <a:endParaRPr>
              <a:solidFill>
                <a:schemeClr val="lt1"/>
              </a:solidFill>
            </a:endParaRPr>
          </a:p>
          <a:p>
            <a:pPr marL="457200" lvl="0" indent="-339090" algn="l" rtl="0">
              <a:spcBef>
                <a:spcPts val="900"/>
              </a:spcBef>
              <a:spcAft>
                <a:spcPts val="900"/>
              </a:spcAft>
              <a:buClr>
                <a:srgbClr val="FFFFFF"/>
              </a:buClr>
              <a:buSzPct val="100000"/>
              <a:buChar char="▪"/>
            </a:pPr>
            <a:r>
              <a:rPr lang="en-US">
                <a:solidFill>
                  <a:schemeClr val="lt1"/>
                </a:solidFill>
              </a:rPr>
              <a:t>diagram/model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3" name="Google Shape;623;p62"/>
          <p:cNvSpPr txBox="1">
            <a:spLocks noGrp="1"/>
          </p:cNvSpPr>
          <p:nvPr>
            <p:ph type="subTitle" idx="1"/>
          </p:nvPr>
        </p:nvSpPr>
        <p:spPr>
          <a:xfrm>
            <a:off x="242148" y="1839025"/>
            <a:ext cx="2671200" cy="622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Visual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24" name="Google Shape;624;p62"/>
          <p:cNvSpPr txBox="1">
            <a:spLocks noGrp="1"/>
          </p:cNvSpPr>
          <p:nvPr>
            <p:ph type="body" idx="4294967295"/>
          </p:nvPr>
        </p:nvSpPr>
        <p:spPr>
          <a:xfrm>
            <a:off x="3862400" y="2843675"/>
            <a:ext cx="2219100" cy="1191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spcFirstLastPara="1" wrap="square" lIns="45700" tIns="45700" rIns="45700" bIns="45700" anchor="t" anchorCtr="0">
            <a:normAutofit fontScale="40000" lnSpcReduction="20000"/>
          </a:bodyPr>
          <a:lstStyle/>
          <a:p>
            <a:pPr marL="457200" lvl="0" indent="-33909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▪"/>
            </a:pPr>
            <a:r>
              <a:rPr lang="en-US">
                <a:solidFill>
                  <a:schemeClr val="lt1"/>
                </a:solidFill>
              </a:rPr>
              <a:t>answer</a:t>
            </a:r>
            <a:endParaRPr>
              <a:solidFill>
                <a:schemeClr val="lt1"/>
              </a:solidFill>
            </a:endParaRPr>
          </a:p>
          <a:p>
            <a:pPr marL="457200" lvl="0" indent="-339090" algn="l" rtl="0"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▪"/>
            </a:pPr>
            <a:r>
              <a:rPr lang="en-US">
                <a:solidFill>
                  <a:schemeClr val="lt1"/>
                </a:solidFill>
              </a:rPr>
              <a:t>discussion</a:t>
            </a:r>
            <a:endParaRPr>
              <a:solidFill>
                <a:schemeClr val="lt1"/>
              </a:solidFill>
            </a:endParaRPr>
          </a:p>
          <a:p>
            <a:pPr marL="457200" lvl="0" indent="-339090" algn="l" rtl="0"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▪"/>
            </a:pPr>
            <a:r>
              <a:rPr lang="en-US">
                <a:solidFill>
                  <a:schemeClr val="lt1"/>
                </a:solidFill>
              </a:rPr>
              <a:t>voice recorder</a:t>
            </a:r>
            <a:endParaRPr>
              <a:solidFill>
                <a:schemeClr val="lt1"/>
              </a:solidFill>
            </a:endParaRPr>
          </a:p>
          <a:p>
            <a:pPr marL="457200" lvl="0" indent="-339090" algn="l" rtl="0">
              <a:spcBef>
                <a:spcPts val="900"/>
              </a:spcBef>
              <a:spcAft>
                <a:spcPts val="900"/>
              </a:spcAft>
              <a:buClr>
                <a:srgbClr val="FFFFFF"/>
              </a:buClr>
              <a:buSzPct val="100000"/>
              <a:buChar char="▪"/>
            </a:pPr>
            <a:r>
              <a:rPr lang="en-US">
                <a:solidFill>
                  <a:schemeClr val="lt1"/>
                </a:solidFill>
              </a:rPr>
              <a:t>video recording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5" name="Google Shape;625;p62"/>
          <p:cNvSpPr txBox="1">
            <a:spLocks noGrp="1"/>
          </p:cNvSpPr>
          <p:nvPr>
            <p:ph type="subTitle" idx="2"/>
          </p:nvPr>
        </p:nvSpPr>
        <p:spPr>
          <a:xfrm>
            <a:off x="3505197" y="1915225"/>
            <a:ext cx="2671200" cy="622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Verbal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26" name="Google Shape;626;p62"/>
          <p:cNvSpPr txBox="1">
            <a:spLocks noGrp="1"/>
          </p:cNvSpPr>
          <p:nvPr>
            <p:ph type="body" idx="4294967295"/>
          </p:nvPr>
        </p:nvSpPr>
        <p:spPr>
          <a:xfrm>
            <a:off x="651700" y="5433550"/>
            <a:ext cx="2282100" cy="1348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</a:pPr>
            <a:r>
              <a:rPr lang="en-US" sz="1500">
                <a:solidFill>
                  <a:schemeClr val="lt1"/>
                </a:solidFill>
              </a:rPr>
              <a:t>slide deck/ </a:t>
            </a:r>
            <a:endParaRPr sz="15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</a:pPr>
            <a:r>
              <a:rPr lang="en-US" sz="1500">
                <a:solidFill>
                  <a:schemeClr val="lt1"/>
                </a:solidFill>
              </a:rPr>
              <a:t>video</a:t>
            </a:r>
            <a:endParaRPr sz="15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</a:pPr>
            <a:r>
              <a:rPr lang="en-US" sz="1500">
                <a:solidFill>
                  <a:schemeClr val="lt1"/>
                </a:solidFill>
              </a:rPr>
              <a:t>multimedia </a:t>
            </a:r>
            <a:endParaRPr sz="15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1500"/>
              <a:buChar char="▪"/>
            </a:pPr>
            <a:r>
              <a:rPr lang="en-US" sz="1500">
                <a:solidFill>
                  <a:schemeClr val="lt1"/>
                </a:solidFill>
              </a:rPr>
              <a:t>model/sculpture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627" name="Google Shape;627;p62"/>
          <p:cNvSpPr txBox="1">
            <a:spLocks noGrp="1"/>
          </p:cNvSpPr>
          <p:nvPr>
            <p:ph type="body" idx="4294967295"/>
          </p:nvPr>
        </p:nvSpPr>
        <p:spPr>
          <a:xfrm>
            <a:off x="3951563" y="5431150"/>
            <a:ext cx="2219100" cy="1348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</a:pPr>
            <a:r>
              <a:rPr lang="en-US" sz="1500">
                <a:solidFill>
                  <a:schemeClr val="lt1"/>
                </a:solidFill>
              </a:rPr>
              <a:t>act out</a:t>
            </a:r>
            <a:endParaRPr sz="15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</a:pPr>
            <a:r>
              <a:rPr lang="en-US" sz="1500">
                <a:solidFill>
                  <a:schemeClr val="lt1"/>
                </a:solidFill>
              </a:rPr>
              <a:t>complete task</a:t>
            </a:r>
            <a:endParaRPr sz="15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</a:pPr>
            <a:r>
              <a:rPr lang="en-US" sz="1500">
                <a:solidFill>
                  <a:schemeClr val="lt1"/>
                </a:solidFill>
              </a:rPr>
              <a:t>final product</a:t>
            </a:r>
            <a:endParaRPr sz="15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1500"/>
              <a:buChar char="▪"/>
            </a:pPr>
            <a:r>
              <a:rPr lang="en-US" sz="1500">
                <a:solidFill>
                  <a:schemeClr val="lt1"/>
                </a:solidFill>
              </a:rPr>
              <a:t>screen recording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628" name="Google Shape;628;p62"/>
          <p:cNvSpPr txBox="1">
            <a:spLocks noGrp="1"/>
          </p:cNvSpPr>
          <p:nvPr>
            <p:ph type="title" idx="5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Differentiated Work Products</a:t>
            </a:r>
            <a:endParaRPr/>
          </a:p>
        </p:txBody>
      </p:sp>
      <p:sp>
        <p:nvSpPr>
          <p:cNvPr id="629" name="Google Shape;629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65759">
            <a:off x="4134583" y="4285119"/>
            <a:ext cx="1395859" cy="1069478"/>
          </a:xfrm>
          <a:custGeom>
            <a:avLst/>
            <a:gdLst/>
            <a:ahLst/>
            <a:cxnLst/>
            <a:rect l="l" t="t" r="r" b="b"/>
            <a:pathLst>
              <a:path w="1723242" h="1463358" extrusionOk="0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01600" dir="2700000" algn="tl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789957">
            <a:off x="1038376" y="4154605"/>
            <a:ext cx="1231139" cy="1199758"/>
          </a:xfrm>
          <a:custGeom>
            <a:avLst/>
            <a:gdLst/>
            <a:ahLst/>
            <a:cxnLst/>
            <a:rect l="l" t="t" r="r" b="b"/>
            <a:pathLst>
              <a:path w="1723242" h="1463358" extrusionOk="0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dist="88900" dir="6600000" algn="tl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2"/>
          <p:cNvSpPr txBox="1">
            <a:spLocks noGrp="1"/>
          </p:cNvSpPr>
          <p:nvPr>
            <p:ph type="subTitle" idx="3"/>
          </p:nvPr>
        </p:nvSpPr>
        <p:spPr>
          <a:xfrm>
            <a:off x="745799" y="4280025"/>
            <a:ext cx="1870800" cy="622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Create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32" name="Google Shape;632;p62"/>
          <p:cNvSpPr txBox="1">
            <a:spLocks noGrp="1"/>
          </p:cNvSpPr>
          <p:nvPr>
            <p:ph type="subTitle" idx="4"/>
          </p:nvPr>
        </p:nvSpPr>
        <p:spPr>
          <a:xfrm rot="-577577">
            <a:off x="3407694" y="4461376"/>
            <a:ext cx="2671314" cy="622269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Demonstrate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633" name="Google Shape;633;p62"/>
          <p:cNvSpPr/>
          <p:nvPr/>
        </p:nvSpPr>
        <p:spPr>
          <a:xfrm>
            <a:off x="7098700" y="1676400"/>
            <a:ext cx="4194900" cy="4886400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2"/>
                </a:solidFill>
              </a:rPr>
              <a:t>Resources for Differentiation</a:t>
            </a:r>
            <a:endParaRPr sz="26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2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➔"/>
            </a:pPr>
            <a:r>
              <a:rPr lang="en-US" sz="26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Differentiation in a Remote Setting </a:t>
            </a:r>
            <a:endParaRPr sz="12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(examples on slides 12-15)</a:t>
            </a:r>
            <a:endParaRPr sz="12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2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➔"/>
            </a:pPr>
            <a:r>
              <a:rPr lang="en-US" sz="26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Differentiating Work Products</a:t>
            </a:r>
            <a:r>
              <a:rPr lang="en-US" sz="2600">
                <a:solidFill>
                  <a:schemeClr val="dk2"/>
                </a:solidFill>
              </a:rPr>
              <a:t> </a:t>
            </a:r>
            <a:r>
              <a:rPr lang="en-US" sz="1300">
                <a:solidFill>
                  <a:schemeClr val="dk2"/>
                </a:solidFill>
              </a:rPr>
              <a:t>(examples on slides 14-19)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6" descr="Image of a bright circle with sparks radiating from the center"/>
          <p:cNvPicPr preferRelativeResize="0"/>
          <p:nvPr/>
        </p:nvPicPr>
        <p:blipFill rotWithShape="1">
          <a:blip r:embed="rId3">
            <a:alphaModFix/>
          </a:blip>
          <a:srcRect t="7810" b="15082"/>
          <a:stretch/>
        </p:blipFill>
        <p:spPr>
          <a:xfrm>
            <a:off x="0" y="533400"/>
            <a:ext cx="12192000" cy="6324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5C20B-434D-409C-9D7B-5B41055C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890757"/>
            <a:ext cx="4419600" cy="1623846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</a:rPr>
              <a:t>Bright Spot Thinking</a:t>
            </a:r>
          </a:p>
        </p:txBody>
      </p:sp>
      <p:sp>
        <p:nvSpPr>
          <p:cNvPr id="295" name="Google Shape;295;p36"/>
          <p:cNvSpPr txBox="1">
            <a:spLocks noGrp="1"/>
          </p:cNvSpPr>
          <p:nvPr>
            <p:ph type="body" idx="1"/>
          </p:nvPr>
        </p:nvSpPr>
        <p:spPr>
          <a:xfrm>
            <a:off x="7772400" y="2514603"/>
            <a:ext cx="4419600" cy="3408402"/>
          </a:xfrm>
          <a:prstGeom prst="rect">
            <a:avLst/>
          </a:prstGeom>
          <a:solidFill>
            <a:srgbClr val="2379B8"/>
          </a:solidFill>
          <a:ln>
            <a:noFill/>
          </a:ln>
        </p:spPr>
        <p:txBody>
          <a:bodyPr spcFirstLastPara="1" wrap="square" lIns="365750" tIns="365750" rIns="365750" bIns="36575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dirty="0"/>
              <a:t>Think about a lesson you have recently taught or observed in a hybrid or online setting. What was a strength or positive from the lesson?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96" name="Google Shape;296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3"/>
          <p:cNvSpPr txBox="1">
            <a:spLocks noGrp="1"/>
          </p:cNvSpPr>
          <p:nvPr>
            <p:ph type="ctrTitle" idx="4294967295"/>
          </p:nvPr>
        </p:nvSpPr>
        <p:spPr>
          <a:xfrm>
            <a:off x="1103700" y="720133"/>
            <a:ext cx="9794100" cy="770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Feedback</a:t>
            </a:r>
            <a:endParaRPr/>
          </a:p>
        </p:txBody>
      </p:sp>
      <p:sp>
        <p:nvSpPr>
          <p:cNvPr id="639" name="Google Shape;639;p63"/>
          <p:cNvSpPr txBox="1">
            <a:spLocks noGrp="1"/>
          </p:cNvSpPr>
          <p:nvPr>
            <p:ph type="body" idx="3"/>
          </p:nvPr>
        </p:nvSpPr>
        <p:spPr>
          <a:xfrm>
            <a:off x="7239000" y="1676400"/>
            <a:ext cx="4419600" cy="4419600"/>
          </a:xfrm>
          <a:prstGeom prst="rect">
            <a:avLst/>
          </a:prstGeom>
        </p:spPr>
        <p:txBody>
          <a:bodyPr spcFirstLastPara="1" wrap="square" lIns="274300" tIns="274300" rIns="274300" bIns="2743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Tips</a:t>
            </a:r>
            <a:endParaRPr sz="3200">
              <a:solidFill>
                <a:srgbClr val="FFFFFF"/>
              </a:solidFill>
            </a:endParaRPr>
          </a:p>
          <a:p>
            <a:pPr marL="609600" lvl="0" indent="-409882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Char char="➔"/>
            </a:pPr>
            <a:r>
              <a:rPr lang="en-US" sz="2135">
                <a:latin typeface="Lato"/>
                <a:ea typeface="Lato"/>
                <a:cs typeface="Lato"/>
                <a:sym typeface="Lato"/>
              </a:rPr>
              <a:t>Be specific</a:t>
            </a:r>
            <a:endParaRPr sz="2135">
              <a:latin typeface="Lato"/>
              <a:ea typeface="Lato"/>
              <a:cs typeface="Lato"/>
              <a:sym typeface="Lato"/>
            </a:endParaRPr>
          </a:p>
          <a:p>
            <a:pPr marL="609600" lvl="0" indent="-4098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Char char="➔"/>
            </a:pPr>
            <a:r>
              <a:rPr lang="en-US" sz="2135">
                <a:latin typeface="Lato"/>
                <a:ea typeface="Lato"/>
                <a:cs typeface="Lato"/>
                <a:sym typeface="Lato"/>
              </a:rPr>
              <a:t>High leverage</a:t>
            </a:r>
            <a:endParaRPr sz="2135">
              <a:latin typeface="Lato"/>
              <a:ea typeface="Lato"/>
              <a:cs typeface="Lato"/>
              <a:sym typeface="Lato"/>
            </a:endParaRPr>
          </a:p>
          <a:p>
            <a:pPr marL="609600" lvl="0" indent="-4098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Char char="➔"/>
            </a:pPr>
            <a:r>
              <a:rPr lang="en-US" sz="2135">
                <a:latin typeface="Lato"/>
                <a:ea typeface="Lato"/>
                <a:cs typeface="Lato"/>
                <a:sym typeface="Lato"/>
              </a:rPr>
              <a:t>Probing questions </a:t>
            </a:r>
            <a:endParaRPr sz="2135">
              <a:latin typeface="Lato"/>
              <a:ea typeface="Lato"/>
              <a:cs typeface="Lato"/>
              <a:sym typeface="Lato"/>
            </a:endParaRPr>
          </a:p>
          <a:p>
            <a:pPr marL="609600" lvl="0" indent="-4098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Char char="➔"/>
            </a:pPr>
            <a:r>
              <a:rPr lang="en-US" sz="2135">
                <a:latin typeface="Lato"/>
                <a:ea typeface="Lato"/>
                <a:cs typeface="Lato"/>
                <a:sym typeface="Lato"/>
              </a:rPr>
              <a:t>Use the learning management system or technology tools feedback features</a:t>
            </a:r>
            <a:endParaRPr sz="2135">
              <a:latin typeface="Lato"/>
              <a:ea typeface="Lato"/>
              <a:cs typeface="Lato"/>
              <a:sym typeface="Lato"/>
            </a:endParaRPr>
          </a:p>
          <a:p>
            <a:pPr marL="609600" lvl="0" indent="-409882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Lato"/>
              <a:buChar char="➔"/>
            </a:pPr>
            <a:r>
              <a:rPr lang="en-US" sz="2135">
                <a:latin typeface="Lato"/>
                <a:ea typeface="Lato"/>
                <a:cs typeface="Lato"/>
                <a:sym typeface="Lato"/>
              </a:rPr>
              <a:t>Based on feedback, you may need to consider having students engage with a model or additional (different) practice activity.</a:t>
            </a:r>
            <a:endParaRPr sz="3435">
              <a:solidFill>
                <a:srgbClr val="FFFFFF"/>
              </a:solidFill>
            </a:endParaRPr>
          </a:p>
        </p:txBody>
      </p:sp>
      <p:sp>
        <p:nvSpPr>
          <p:cNvPr id="640" name="Google Shape;640;p63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Feedback</a:t>
            </a:r>
            <a:endParaRPr/>
          </a:p>
        </p:txBody>
      </p:sp>
      <p:sp>
        <p:nvSpPr>
          <p:cNvPr id="641" name="Google Shape;641;p63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642" name="Google Shape;642;p63"/>
          <p:cNvSpPr txBox="1">
            <a:spLocks noGrp="1"/>
          </p:cNvSpPr>
          <p:nvPr>
            <p:ph type="body" idx="2"/>
          </p:nvPr>
        </p:nvSpPr>
        <p:spPr>
          <a:xfrm>
            <a:off x="533400" y="1676400"/>
            <a:ext cx="6019800" cy="40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228600" lvl="0" indent="-20447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A7E36"/>
              </a:buClr>
              <a:buSzPts val="2420"/>
              <a:buChar char="●"/>
            </a:pPr>
            <a:r>
              <a:rPr lang="en-US" sz="2420">
                <a:solidFill>
                  <a:schemeClr val="accent1"/>
                </a:solidFill>
              </a:rPr>
              <a:t>Provide combinations of verbal &amp; written feedback</a:t>
            </a:r>
            <a:endParaRPr sz="2420">
              <a:solidFill>
                <a:schemeClr val="accent1"/>
              </a:solidFill>
            </a:endParaRPr>
          </a:p>
          <a:p>
            <a:pPr marL="228600" lvl="0" indent="-2044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7E36"/>
              </a:buClr>
              <a:buSzPts val="2420"/>
              <a:buChar char="●"/>
            </a:pPr>
            <a:r>
              <a:rPr lang="en-US" sz="2420">
                <a:solidFill>
                  <a:schemeClr val="accent1"/>
                </a:solidFill>
              </a:rPr>
              <a:t>Provide students feedback related to their performance of the learning outcome. </a:t>
            </a:r>
            <a:endParaRPr sz="2420">
              <a:solidFill>
                <a:schemeClr val="accent1"/>
              </a:solidFill>
            </a:endParaRPr>
          </a:p>
          <a:p>
            <a:pPr marL="228600" lvl="0" indent="-2044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7E36"/>
              </a:buClr>
              <a:buSzPts val="2420"/>
              <a:buChar char="●"/>
            </a:pPr>
            <a:r>
              <a:rPr lang="en-US" sz="2420">
                <a:solidFill>
                  <a:schemeClr val="accent1"/>
                </a:solidFill>
              </a:rPr>
              <a:t>Consider allowing students opportunities for continued practice to display evidence of learning.</a:t>
            </a:r>
            <a:endParaRPr sz="2420">
              <a:solidFill>
                <a:schemeClr val="accent1"/>
              </a:solidFill>
            </a:endParaRPr>
          </a:p>
          <a:p>
            <a:pPr marL="228600" lvl="0" indent="-20447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A7E36"/>
              </a:buClr>
              <a:buSzPts val="2420"/>
              <a:buChar char="●"/>
            </a:pPr>
            <a:r>
              <a:rPr lang="en-US" sz="2420">
                <a:solidFill>
                  <a:schemeClr val="accent1"/>
                </a:solidFill>
              </a:rPr>
              <a:t>Feedback can be from the teacher or student self-assessment</a:t>
            </a:r>
            <a:endParaRPr sz="242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4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Activity: Reflection</a:t>
            </a:r>
            <a:endParaRPr/>
          </a:p>
        </p:txBody>
      </p:sp>
      <p:sp>
        <p:nvSpPr>
          <p:cNvPr id="649" name="Google Shape;649;p64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60198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Guiding Question:</a:t>
            </a:r>
            <a:endParaRPr/>
          </a:p>
        </p:txBody>
      </p:sp>
      <p:sp>
        <p:nvSpPr>
          <p:cNvPr id="650" name="Google Shape;650;p64"/>
          <p:cNvSpPr txBox="1">
            <a:spLocks noGrp="1"/>
          </p:cNvSpPr>
          <p:nvPr>
            <p:ph type="body" idx="2"/>
          </p:nvPr>
        </p:nvSpPr>
        <p:spPr>
          <a:xfrm>
            <a:off x="533400" y="2514600"/>
            <a:ext cx="6019800" cy="32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Considering the information provided, how can you improve your assessment &amp; feedback process in an online environment?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/>
              <a:t>Be prepared to share out thoughts in the chat.</a:t>
            </a:r>
            <a:endParaRPr i="1"/>
          </a:p>
        </p:txBody>
      </p:sp>
      <p:sp>
        <p:nvSpPr>
          <p:cNvPr id="651" name="Google Shape;651;p64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652" name="Google Shape;652;p64"/>
          <p:cNvSpPr txBox="1">
            <a:spLocks noGrp="1"/>
          </p:cNvSpPr>
          <p:nvPr>
            <p:ph type="body" idx="3"/>
          </p:nvPr>
        </p:nvSpPr>
        <p:spPr>
          <a:xfrm>
            <a:off x="7239000" y="1676400"/>
            <a:ext cx="4419600" cy="4419600"/>
          </a:xfrm>
          <a:prstGeom prst="rect">
            <a:avLst/>
          </a:prstGeom>
        </p:spPr>
        <p:txBody>
          <a:bodyPr spcFirstLastPara="1" wrap="square" lIns="274300" tIns="274300" rIns="274300" bIns="274300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/>
              <a:t>Note to Trainers:</a:t>
            </a:r>
            <a:endParaRPr b="1" u="sng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activity can be done individually or in small groups. Participants can share out via chat, collaborative slide deck or ed tech tool like Padlet.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65" descr="A road curves past a mountain at sunset"/>
          <p:cNvPicPr preferRelativeResize="0"/>
          <p:nvPr/>
        </p:nvPicPr>
        <p:blipFill rotWithShape="1">
          <a:blip r:embed="rId3">
            <a:alphaModFix/>
          </a:blip>
          <a:srcRect t="6958" b="17237"/>
          <a:stretch/>
        </p:blipFill>
        <p:spPr>
          <a:xfrm>
            <a:off x="0" y="533400"/>
            <a:ext cx="12192003" cy="63245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0191D-730E-451B-AF0E-25A49C42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your next steps from here?</a:t>
            </a:r>
          </a:p>
        </p:txBody>
      </p:sp>
      <p:sp>
        <p:nvSpPr>
          <p:cNvPr id="659" name="Google Shape;659;p65"/>
          <p:cNvSpPr txBox="1">
            <a:spLocks noGrp="1"/>
          </p:cNvSpPr>
          <p:nvPr>
            <p:ph type="body" idx="1"/>
          </p:nvPr>
        </p:nvSpPr>
        <p:spPr>
          <a:xfrm>
            <a:off x="7239000" y="2687598"/>
            <a:ext cx="4419600" cy="1192424"/>
          </a:xfrm>
          <a:prstGeom prst="rect">
            <a:avLst/>
          </a:prstGeom>
          <a:solidFill>
            <a:srgbClr val="2379B8"/>
          </a:solidFill>
          <a:ln>
            <a:noFill/>
          </a:ln>
        </p:spPr>
        <p:txBody>
          <a:bodyPr spcFirstLastPara="1" wrap="square" lIns="274300" tIns="274300" rIns="274300" bIns="2743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Add to the </a:t>
            </a:r>
            <a:r>
              <a:rPr lang="en-US" u="sng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60" name="Google Shape;660;p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6"/>
          <p:cNvSpPr txBox="1">
            <a:spLocks noGrp="1"/>
          </p:cNvSpPr>
          <p:nvPr>
            <p:ph type="title"/>
          </p:nvPr>
        </p:nvSpPr>
        <p:spPr>
          <a:xfrm>
            <a:off x="2209800" y="3456353"/>
            <a:ext cx="7010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667" name="Google Shape;667;p66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668" name="Google Shape;668;p66"/>
          <p:cNvSpPr txBox="1">
            <a:spLocks noGrp="1"/>
          </p:cNvSpPr>
          <p:nvPr>
            <p:ph type="body" idx="1"/>
          </p:nvPr>
        </p:nvSpPr>
        <p:spPr>
          <a:xfrm>
            <a:off x="2209800" y="4267200"/>
            <a:ext cx="6400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/>
              <a:t>Photos from Unsplashed.com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Session Goals</a:t>
            </a:r>
            <a:endParaRPr dirty="0"/>
          </a:p>
        </p:txBody>
      </p:sp>
      <p:sp>
        <p:nvSpPr>
          <p:cNvPr id="304" name="Google Shape;304;p37"/>
          <p:cNvSpPr txBox="1">
            <a:spLocks noGrp="1"/>
          </p:cNvSpPr>
          <p:nvPr>
            <p:ph type="body" idx="2"/>
          </p:nvPr>
        </p:nvSpPr>
        <p:spPr>
          <a:xfrm>
            <a:off x="533400" y="2514599"/>
            <a:ext cx="111252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00050" lvl="0" indent="-3492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Review suggested frameworks for developing curriculum and instruction in multiple instructional models (in person, hybrid, remote)</a:t>
            </a:r>
            <a:endParaRPr/>
          </a:p>
          <a:p>
            <a:pPr marL="400050" lvl="0" indent="-34925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Review resources to create engaging learning experiences in multiple instructional models (in person, hybrid, remote).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>
            <a:spLocks noGrp="1"/>
          </p:cNvSpPr>
          <p:nvPr>
            <p:ph type="sldNum" idx="12"/>
          </p:nvPr>
        </p:nvSpPr>
        <p:spPr>
          <a:xfrm>
            <a:off x="536433" y="6473967"/>
            <a:ext cx="453900" cy="23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Structures &amp; Routines</a:t>
            </a:r>
            <a:endParaRPr/>
          </a:p>
        </p:txBody>
      </p:sp>
      <p:sp>
        <p:nvSpPr>
          <p:cNvPr id="311" name="Google Shape;311;p38"/>
          <p:cNvSpPr txBox="1">
            <a:spLocks noGrp="1"/>
          </p:cNvSpPr>
          <p:nvPr>
            <p:ph type="subTitle" idx="1"/>
          </p:nvPr>
        </p:nvSpPr>
        <p:spPr>
          <a:xfrm>
            <a:off x="549800" y="1698358"/>
            <a:ext cx="11108700" cy="1221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6875"/>
              <a:buFont typeface="Arial"/>
              <a:buNone/>
            </a:pPr>
            <a:r>
              <a:rPr lang="en-US"/>
              <a:t>We are trying to build for in-person, hybrid and remote instructional environments that are: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6875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grpSp>
        <p:nvGrpSpPr>
          <p:cNvPr id="312" name="Google Shape;312;p38" descr="A pair of red arrows pointing around in a circular shape"/>
          <p:cNvGrpSpPr/>
          <p:nvPr/>
        </p:nvGrpSpPr>
        <p:grpSpPr>
          <a:xfrm>
            <a:off x="854766" y="3170820"/>
            <a:ext cx="1340292" cy="1580098"/>
            <a:chOff x="4727025" y="1332775"/>
            <a:chExt cx="59900" cy="69625"/>
          </a:xfrm>
        </p:grpSpPr>
        <p:sp>
          <p:nvSpPr>
            <p:cNvPr id="313" name="Google Shape;313;p38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E63232"/>
            </a:solidFill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solidFill>
              <a:srgbClr val="E6323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38"/>
          <p:cNvSpPr txBox="1"/>
          <p:nvPr/>
        </p:nvSpPr>
        <p:spPr>
          <a:xfrm>
            <a:off x="555667" y="5034000"/>
            <a:ext cx="2408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</a:rPr>
              <a:t>PREDICTABLE</a:t>
            </a:r>
            <a:endParaRPr sz="2100">
              <a:solidFill>
                <a:schemeClr val="dk2"/>
              </a:solidFill>
            </a:endParaRPr>
          </a:p>
        </p:txBody>
      </p:sp>
      <p:grpSp>
        <p:nvGrpSpPr>
          <p:cNvPr id="315" name="Google Shape;315;p38" descr="An infinity symbol"/>
          <p:cNvGrpSpPr/>
          <p:nvPr/>
        </p:nvGrpSpPr>
        <p:grpSpPr>
          <a:xfrm rot="1564055">
            <a:off x="3711738" y="3720467"/>
            <a:ext cx="1507989" cy="783111"/>
            <a:chOff x="238125" y="999450"/>
            <a:chExt cx="7140700" cy="3708225"/>
          </a:xfrm>
        </p:grpSpPr>
        <p:sp>
          <p:nvSpPr>
            <p:cNvPr id="316" name="Google Shape;316;p38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3C78D8"/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solidFill>
              <a:srgbClr val="3C78D8"/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solidFill>
              <a:srgbClr val="3C78D8"/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solidFill>
              <a:srgbClr val="3C78D8"/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C78D8"/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solidFill>
              <a:srgbClr val="3C78D8"/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solidFill>
              <a:srgbClr val="3C78D8"/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solidFill>
              <a:srgbClr val="3C78D8"/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solidFill>
              <a:srgbClr val="3C78D8"/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8"/>
          <p:cNvSpPr txBox="1"/>
          <p:nvPr/>
        </p:nvSpPr>
        <p:spPr>
          <a:xfrm>
            <a:off x="3261667" y="5034000"/>
            <a:ext cx="2408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</a:rPr>
              <a:t>FLEXIBLE</a:t>
            </a:r>
            <a:endParaRPr sz="2100">
              <a:solidFill>
                <a:schemeClr val="dk2"/>
              </a:solidFill>
            </a:endParaRPr>
          </a:p>
        </p:txBody>
      </p:sp>
      <p:grpSp>
        <p:nvGrpSpPr>
          <p:cNvPr id="325" name="Google Shape;325;p38" descr="A circular diagram showing the silhouettes of four people"/>
          <p:cNvGrpSpPr/>
          <p:nvPr/>
        </p:nvGrpSpPr>
        <p:grpSpPr>
          <a:xfrm>
            <a:off x="6736984" y="3220894"/>
            <a:ext cx="1508097" cy="1479786"/>
            <a:chOff x="4891198" y="2925108"/>
            <a:chExt cx="334634" cy="334634"/>
          </a:xfrm>
        </p:grpSpPr>
        <p:sp>
          <p:nvSpPr>
            <p:cNvPr id="326" name="Google Shape;326;p38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38"/>
          <p:cNvSpPr txBox="1"/>
          <p:nvPr/>
        </p:nvSpPr>
        <p:spPr>
          <a:xfrm>
            <a:off x="6286667" y="5034000"/>
            <a:ext cx="2408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</a:rPr>
              <a:t>CONNECTED</a:t>
            </a:r>
            <a:endParaRPr sz="2100">
              <a:solidFill>
                <a:schemeClr val="dk2"/>
              </a:solidFill>
            </a:endParaRPr>
          </a:p>
        </p:txBody>
      </p:sp>
      <p:grpSp>
        <p:nvGrpSpPr>
          <p:cNvPr id="334" name="Google Shape;334;p38" descr="Three raised hands. One is holding a pencil"/>
          <p:cNvGrpSpPr/>
          <p:nvPr/>
        </p:nvGrpSpPr>
        <p:grpSpPr>
          <a:xfrm>
            <a:off x="10112385" y="3442477"/>
            <a:ext cx="1012226" cy="1036854"/>
            <a:chOff x="1329585" y="1989925"/>
            <a:chExt cx="341472" cy="335074"/>
          </a:xfrm>
        </p:grpSpPr>
        <p:sp>
          <p:nvSpPr>
            <p:cNvPr id="335" name="Google Shape;335;p38"/>
            <p:cNvSpPr/>
            <p:nvPr/>
          </p:nvSpPr>
          <p:spPr>
            <a:xfrm>
              <a:off x="1562263" y="2097956"/>
              <a:ext cx="108795" cy="226661"/>
            </a:xfrm>
            <a:custGeom>
              <a:avLst/>
              <a:gdLst/>
              <a:ahLst/>
              <a:cxnLst/>
              <a:rect l="l" t="t" r="r" b="b"/>
              <a:pathLst>
                <a:path w="3418" h="7121" extrusionOk="0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solidFill>
              <a:srgbClr val="FFD9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1406137" y="1989925"/>
              <a:ext cx="198587" cy="335074"/>
            </a:xfrm>
            <a:custGeom>
              <a:avLst/>
              <a:gdLst/>
              <a:ahLst/>
              <a:cxnLst/>
              <a:rect l="l" t="t" r="r" b="b"/>
              <a:pathLst>
                <a:path w="6239" h="10527" extrusionOk="0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FD9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1329585" y="2127494"/>
              <a:ext cx="108795" cy="197123"/>
            </a:xfrm>
            <a:custGeom>
              <a:avLst/>
              <a:gdLst/>
              <a:ahLst/>
              <a:cxnLst/>
              <a:rect l="l" t="t" r="r" b="b"/>
              <a:pathLst>
                <a:path w="3418" h="6193" extrusionOk="0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solidFill>
              <a:srgbClr val="FFD9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38"/>
          <p:cNvSpPr txBox="1"/>
          <p:nvPr/>
        </p:nvSpPr>
        <p:spPr>
          <a:xfrm>
            <a:off x="9414250" y="5034000"/>
            <a:ext cx="24084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</a:rPr>
              <a:t>STUDENT EMPOWERED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342" name="Google Shape;342;p38"/>
          <p:cNvSpPr txBox="1"/>
          <p:nvPr/>
        </p:nvSpPr>
        <p:spPr>
          <a:xfrm>
            <a:off x="8695067" y="6324600"/>
            <a:ext cx="3387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latin typeface="Roboto Condensed"/>
                <a:ea typeface="Roboto Condensed"/>
                <a:cs typeface="Roboto Condensed"/>
                <a:sym typeface="Roboto Condensed"/>
              </a:rPr>
              <a:t>Priorities by: Alex Shevrin Venet</a:t>
            </a:r>
            <a:endParaRPr sz="1200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latin typeface="Roboto Condensed"/>
                <a:ea typeface="Roboto Condensed"/>
                <a:cs typeface="Roboto Condensed"/>
                <a:sym typeface="Roboto Condensed"/>
              </a:rPr>
              <a:t>Article by: Kara Newhouse, available at: kqed.org</a:t>
            </a:r>
            <a:endParaRPr sz="1200" i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>
            <a:spLocks noGrp="1"/>
          </p:cNvSpPr>
          <p:nvPr>
            <p:ph type="title"/>
          </p:nvPr>
        </p:nvSpPr>
        <p:spPr>
          <a:xfrm>
            <a:off x="990600" y="2527852"/>
            <a:ext cx="8001000" cy="66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CURRICULUM</a:t>
            </a:r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Curriculum Design Model</a:t>
            </a:r>
            <a:endParaRPr dirty="0"/>
          </a:p>
        </p:txBody>
      </p:sp>
      <p:sp>
        <p:nvSpPr>
          <p:cNvPr id="356" name="Google Shape;356;p40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111252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Wiggins &amp; McTighe Design Model, 1998</a:t>
            </a:r>
            <a:endParaRPr/>
          </a:p>
        </p:txBody>
      </p:sp>
      <p:sp>
        <p:nvSpPr>
          <p:cNvPr id="357" name="Google Shape;357;p40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58" name="Google Shape;358;p40"/>
          <p:cNvSpPr/>
          <p:nvPr/>
        </p:nvSpPr>
        <p:spPr>
          <a:xfrm>
            <a:off x="1019525" y="2966275"/>
            <a:ext cx="2361300" cy="22188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FFFF"/>
                </a:solidFill>
              </a:rPr>
              <a:t>Identify Desired Results</a:t>
            </a:r>
            <a:endParaRPr sz="2500" b="1">
              <a:solidFill>
                <a:srgbClr val="FFFFFF"/>
              </a:solidFill>
            </a:endParaRPr>
          </a:p>
        </p:txBody>
      </p:sp>
      <p:cxnSp>
        <p:nvCxnSpPr>
          <p:cNvPr id="361" name="Google Shape;361;p40" descr="arrow pointing right"/>
          <p:cNvCxnSpPr>
            <a:stCxn id="358" idx="3"/>
            <a:endCxn id="359" idx="1"/>
          </p:cNvCxnSpPr>
          <p:nvPr/>
        </p:nvCxnSpPr>
        <p:spPr>
          <a:xfrm rot="10800000" flipH="1">
            <a:off x="3380825" y="4066975"/>
            <a:ext cx="1534500" cy="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9" name="Google Shape;359;p40"/>
          <p:cNvSpPr/>
          <p:nvPr/>
        </p:nvSpPr>
        <p:spPr>
          <a:xfrm>
            <a:off x="4915350" y="2957575"/>
            <a:ext cx="2361300" cy="2218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FFFF"/>
                </a:solidFill>
              </a:rPr>
              <a:t>Determine Acceptable Evidence</a:t>
            </a:r>
            <a:endParaRPr sz="2500" b="1">
              <a:solidFill>
                <a:srgbClr val="FFFFFF"/>
              </a:solidFill>
            </a:endParaRPr>
          </a:p>
        </p:txBody>
      </p:sp>
      <p:sp>
        <p:nvSpPr>
          <p:cNvPr id="360" name="Google Shape;360;p40"/>
          <p:cNvSpPr/>
          <p:nvPr/>
        </p:nvSpPr>
        <p:spPr>
          <a:xfrm>
            <a:off x="8811175" y="2957575"/>
            <a:ext cx="2361300" cy="22188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FFFF"/>
                </a:solidFill>
              </a:rPr>
              <a:t>Plan Learning Experiences &amp; Instruction</a:t>
            </a:r>
            <a:endParaRPr sz="2500" b="1">
              <a:solidFill>
                <a:srgbClr val="FFFFFF"/>
              </a:solidFill>
            </a:endParaRPr>
          </a:p>
        </p:txBody>
      </p:sp>
      <p:cxnSp>
        <p:nvCxnSpPr>
          <p:cNvPr id="362" name="Google Shape;362;p40" descr="arrow pointing right"/>
          <p:cNvCxnSpPr>
            <a:stCxn id="359" idx="3"/>
            <a:endCxn id="360" idx="1"/>
          </p:cNvCxnSpPr>
          <p:nvPr/>
        </p:nvCxnSpPr>
        <p:spPr>
          <a:xfrm>
            <a:off x="7276650" y="4066975"/>
            <a:ext cx="1534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548625" tIns="0" rIns="548625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Determining What to Teach - Keep the End in Mind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E08B-BB72-4081-9FBF-173E8AF4DFD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3400" y="1921212"/>
            <a:ext cx="11237068" cy="4080754"/>
          </a:xfrm>
        </p:spPr>
        <p:txBody>
          <a:bodyPr>
            <a:normAutofit fontScale="92500" lnSpcReduction="100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Prioritize your standards, determine what “needs” to be taught.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Ask yourself: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dirty="0"/>
              <a:t>What skills/key ideas are essential for course credit?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dirty="0"/>
              <a:t>What skills/key ideas are essential for the next course of study?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Map out the progression of these identified skills/key ideas for the weeks of instruction. 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Determine the skill(s)/key idea(s) that will be taught in the lesson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Identify prerequisite and essential skills to weave in where necessary.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Determine how evidence of learning will be evaluated. Provide feedback and plan for extension and reteaching as needed.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69" name="Google Shape;369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title"/>
          </p:nvPr>
        </p:nvSpPr>
        <p:spPr>
          <a:xfrm>
            <a:off x="0" y="533401"/>
            <a:ext cx="12192000" cy="914400"/>
          </a:xfrm>
          <a:prstGeom prst="rect">
            <a:avLst/>
          </a:prstGeom>
        </p:spPr>
        <p:txBody>
          <a:bodyPr spcFirstLastPara="1" wrap="square" lIns="548625" tIns="0" rIns="548625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Template to Prioritize Curriculum</a:t>
            </a:r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sldNum" idx="12"/>
          </p:nvPr>
        </p:nvSpPr>
        <p:spPr>
          <a:xfrm>
            <a:off x="533400" y="6477001"/>
            <a:ext cx="381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9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383" name="Google Shape;383;p42" descr="Screenshot of a chart titled Prioritizing Academic Curriculum with WSWHE BOCES School Support Services logos. A subtitle reads &quot;To use this template, go to File &gt; Make a Copy.&quot; The chart has fields for standards, skills, concepts, timeline, and learning experiences. 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1600201"/>
            <a:ext cx="10014437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ClassicBlock-3">
  <a:themeElements>
    <a:clrScheme name="Custom 2">
      <a:dk1>
        <a:srgbClr val="000000"/>
      </a:dk1>
      <a:lt1>
        <a:srgbClr val="FFFFFF"/>
      </a:lt1>
      <a:dk2>
        <a:srgbClr val="2B3890"/>
      </a:dk2>
      <a:lt2>
        <a:srgbClr val="4EA848"/>
      </a:lt2>
      <a:accent1>
        <a:srgbClr val="43467B"/>
      </a:accent1>
      <a:accent2>
        <a:srgbClr val="E58C09"/>
      </a:accent2>
      <a:accent3>
        <a:srgbClr val="2379B8"/>
      </a:accent3>
      <a:accent4>
        <a:srgbClr val="EEC621"/>
      </a:accent4>
      <a:accent5>
        <a:srgbClr val="1D9BA1"/>
      </a:accent5>
      <a:accent6>
        <a:srgbClr val="87175F"/>
      </a:accent6>
      <a:hlink>
        <a:srgbClr val="00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2499</Words>
  <Application>Microsoft Office PowerPoint</Application>
  <PresentationFormat>Widescreen</PresentationFormat>
  <Paragraphs>431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Krona One</vt:lpstr>
      <vt:lpstr>Twentieth Century</vt:lpstr>
      <vt:lpstr>Calibri</vt:lpstr>
      <vt:lpstr>Noto Sans Symbols</vt:lpstr>
      <vt:lpstr>Lato</vt:lpstr>
      <vt:lpstr>Bai Jamjuree</vt:lpstr>
      <vt:lpstr>Roboto Condensed</vt:lpstr>
      <vt:lpstr>Montserrat</vt:lpstr>
      <vt:lpstr>Arial</vt:lpstr>
      <vt:lpstr>Zilla Slab</vt:lpstr>
      <vt:lpstr>ModernClassicBlock-3</vt:lpstr>
      <vt:lpstr>SHIFTING TO ONLINE LEARNING  SESSION #2</vt:lpstr>
      <vt:lpstr>Turnkey Options for Regional Training</vt:lpstr>
      <vt:lpstr>Bright Spot Thinking</vt:lpstr>
      <vt:lpstr>Session Goals</vt:lpstr>
      <vt:lpstr>Building Structures &amp; Routines</vt:lpstr>
      <vt:lpstr>CURRICULUM</vt:lpstr>
      <vt:lpstr>Curriculum Design Model</vt:lpstr>
      <vt:lpstr>Determining What to Teach - Keep the End in Mind</vt:lpstr>
      <vt:lpstr>A Template to Prioritize Curriculum</vt:lpstr>
      <vt:lpstr>Activity: Breakout Reflection</vt:lpstr>
      <vt:lpstr>INSTRUCTION</vt:lpstr>
      <vt:lpstr>Delivery Options: How do I choose? For in person, hybrid or remote</vt:lpstr>
      <vt:lpstr>Instruction for Three Settings</vt:lpstr>
      <vt:lpstr>Groupings for Instructional Delivery </vt:lpstr>
      <vt:lpstr>Structuring Instructional Time</vt:lpstr>
      <vt:lpstr>Station Rotations Groupings for instructional delivery</vt:lpstr>
      <vt:lpstr>Activity: Rose, Bud, Thorn Reflection</vt:lpstr>
      <vt:lpstr>Pre-Lesson Consideration</vt:lpstr>
      <vt:lpstr>Intro &amp; Learning Intentions</vt:lpstr>
      <vt:lpstr>What it is: Model</vt:lpstr>
      <vt:lpstr>Ideas for Delivering a Model</vt:lpstr>
      <vt:lpstr>Activity: Individual Exploration</vt:lpstr>
      <vt:lpstr>Practice</vt:lpstr>
      <vt:lpstr>Practice &amp; Engagement</vt:lpstr>
      <vt:lpstr>Blended Practice: Choice Boards &amp; Playlists</vt:lpstr>
      <vt:lpstr>Activity</vt:lpstr>
      <vt:lpstr>ASSESSMENT</vt:lpstr>
      <vt:lpstr>Links to Assessment Resources from Notebook</vt:lpstr>
      <vt:lpstr>Differentiate Work Products</vt:lpstr>
      <vt:lpstr>Feedback</vt:lpstr>
      <vt:lpstr>Activity: Reflection</vt:lpstr>
      <vt:lpstr>What are your next steps from here?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TO ONLINE LEARNING  SESSION #2</dc:title>
  <cp:lastModifiedBy>Emily Popek</cp:lastModifiedBy>
  <cp:revision>11</cp:revision>
  <dcterms:modified xsi:type="dcterms:W3CDTF">2021-03-16T15:52:54Z</dcterms:modified>
</cp:coreProperties>
</file>