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0NNdvuYZjbBsxk3OP0K7Et1Da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69" autoAdjust="0"/>
  </p:normalViewPr>
  <p:slideViewPr>
    <p:cSldViewPr snapToGrid="0">
      <p:cViewPr varScale="1">
        <p:scale>
          <a:sx n="63" d="100"/>
          <a:sy n="63" d="100"/>
        </p:scale>
        <p:origin x="142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25" rIns="93300" bIns="466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25" rIns="93300" bIns="466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25" rIns="93300" bIns="466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wentieth Century"/>
                <a:ea typeface="Twentieth Century"/>
                <a:cs typeface="Twentieth Century"/>
                <a:sym typeface="Twentieth Century"/>
              </a:rPr>
              <a:t>‹#›</a:t>
            </a:fld>
            <a:endParaRPr sz="1200" b="0" i="0" u="none" strike="noStrike" cap="none">
              <a:solidFill>
                <a:schemeClr val="dk1"/>
              </a:solidFill>
              <a:latin typeface="Twentieth Century"/>
              <a:ea typeface="Twentieth Century"/>
              <a:cs typeface="Twentieth Century"/>
              <a:sym typeface="Twentieth Century"/>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qdplCa_6zCY"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youtu.be/8b7EJmS9A0g" TargetMode="External"/><Relationship Id="rId5" Type="http://schemas.openxmlformats.org/officeDocument/2006/relationships/hyperlink" Target="https://youtu.be/vYJxryLDY_M" TargetMode="External"/><Relationship Id="rId4" Type="http://schemas.openxmlformats.org/officeDocument/2006/relationships/hyperlink" Target="https://youtu.be/yKVtN5WZuWA"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khanacademy.org/math"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ysed.gov/curriculum-instruction/supporting-all-students-resource-guides-scaffolding-instruction-english"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nysed.gov/bilingual-ed/regional-supportrbern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a:latin typeface="Arial"/>
                <a:ea typeface="Arial"/>
                <a:cs typeface="Arial"/>
                <a:sym typeface="Arial"/>
              </a:rPr>
              <a:t>The purpose of sharing Home Language Support resources is to ensure that teachers and students are able to access instructional material with understanding and intentionality. The webinettes offered in this session help convey meaning and generate student engagement for ELLs, using the home language, and enhance content area instruction. The webinettes are NOT intended to be whole lessons, but rather mini-tutorials that students can access in order to gain background and foundational knowledge of content area concepts. </a:t>
            </a:r>
            <a:endParaRPr sz="110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a:latin typeface="Arial"/>
                <a:ea typeface="Arial"/>
                <a:cs typeface="Arial"/>
                <a:sym typeface="Arial"/>
              </a:rPr>
              <a:t>Teaching high school ELLs can be challenging, especially when working with ELLs who have limited background in NYS standards-based terms and concepts. Often, content area teachers struggle to find translations of text and/or lessons to help their students, such as google translate. These attempts do not always work. Therefore, we have created these short webinettes to help support ELLs in ways that are meaningful to classroom instruction.</a:t>
            </a:r>
            <a:endParaRPr sz="110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Twentieth Century"/>
              <a:ea typeface="Twentieth Century"/>
              <a:cs typeface="Twentieth Century"/>
              <a:sym typeface="Twentieth Century"/>
            </a:endParaRPr>
          </a:p>
          <a:p>
            <a:pPr marL="0" lvl="0" indent="0" algn="l" rtl="0">
              <a:lnSpc>
                <a:spcPct val="100000"/>
              </a:lnSpc>
              <a:spcBef>
                <a:spcPts val="0"/>
              </a:spcBef>
              <a:spcAft>
                <a:spcPts val="0"/>
              </a:spcAft>
              <a:buSzPts val="1400"/>
              <a:buNone/>
            </a:pPr>
            <a:endParaRPr/>
          </a:p>
        </p:txBody>
      </p:sp>
      <p:sp>
        <p:nvSpPr>
          <p:cNvPr id="83" name="Google Shape;83;p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22: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914400" marR="0" lvl="0" indent="-228600" algn="l" rtl="0">
              <a:lnSpc>
                <a:spcPct val="100000"/>
              </a:lnSpc>
              <a:spcBef>
                <a:spcPts val="0"/>
              </a:spcBef>
              <a:spcAft>
                <a:spcPts val="0"/>
              </a:spcAft>
              <a:buSzPts val="1400"/>
              <a:buNone/>
            </a:pPr>
            <a:r>
              <a:rPr lang="en-US" sz="1100">
                <a:latin typeface="Arial"/>
                <a:ea typeface="Arial"/>
                <a:cs typeface="Arial"/>
                <a:sym typeface="Arial"/>
              </a:rPr>
              <a:t>In addition to students access of the information, parents can have access to the information in order to help their children at home and to gain deeper understanding of the content. These webinettes help parents from other countries understand New York State terminology and key concepts.</a:t>
            </a:r>
            <a:endParaRPr sz="1100">
              <a:latin typeface="Arial"/>
              <a:ea typeface="Arial"/>
              <a:cs typeface="Arial"/>
              <a:sym typeface="Arial"/>
            </a:endParaRPr>
          </a:p>
          <a:p>
            <a:pPr marL="914400" marR="0" lvl="0" indent="-228600" algn="l" rtl="0">
              <a:lnSpc>
                <a:spcPct val="100000"/>
              </a:lnSpc>
              <a:spcBef>
                <a:spcPts val="0"/>
              </a:spcBef>
              <a:spcAft>
                <a:spcPts val="0"/>
              </a:spcAft>
              <a:buSzPts val="1400"/>
              <a:buNone/>
            </a:pPr>
            <a:endParaRPr sz="1100">
              <a:latin typeface="Arial"/>
              <a:ea typeface="Arial"/>
              <a:cs typeface="Arial"/>
              <a:sym typeface="Arial"/>
            </a:endParaRPr>
          </a:p>
        </p:txBody>
      </p:sp>
      <p:sp>
        <p:nvSpPr>
          <p:cNvPr id="170" name="Google Shape;170;p2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wentieth Century"/>
                <a:ea typeface="Twentieth Century"/>
                <a:cs typeface="Twentieth Century"/>
                <a:sym typeface="Twentieth Century"/>
              </a:rPr>
              <a:t>10</a:t>
            </a:fld>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23: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Let’s take a look at what we are talking about with these </a:t>
            </a:r>
            <a:r>
              <a:rPr lang="en-US" sz="1800" b="0" i="0" u="none" strike="noStrike" dirty="0" err="1">
                <a:solidFill>
                  <a:srgbClr val="000000"/>
                </a:solidFill>
                <a:effectLst/>
                <a:latin typeface="Arial" panose="020B0604020202020204" pitchFamily="34" charset="0"/>
              </a:rPr>
              <a:t>webinettes</a:t>
            </a:r>
            <a:r>
              <a:rPr lang="en-US" sz="1800" b="0" i="0" u="none" strike="noStrike" dirty="0">
                <a:solidFill>
                  <a:srgbClr val="000000"/>
                </a:solidFill>
                <a:effectLst/>
                <a:latin typeface="Arial" panose="020B0604020202020204" pitchFamily="34" charset="0"/>
              </a:rPr>
              <a:t>.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First we will look at Math. (</a:t>
            </a:r>
            <a:r>
              <a:rPr lang="en-US" sz="1800" b="0" i="1" u="sng" strike="noStrike" dirty="0">
                <a:solidFill>
                  <a:srgbClr val="1155CC"/>
                </a:solidFill>
                <a:effectLst/>
                <a:latin typeface="Arial" panose="020B0604020202020204" pitchFamily="34" charset="0"/>
                <a:hlinkClick r:id="rId3"/>
              </a:rPr>
              <a:t>show the math </a:t>
            </a:r>
            <a:r>
              <a:rPr lang="en-US" sz="1800" b="0" i="1" u="sng" strike="noStrike" dirty="0" err="1">
                <a:solidFill>
                  <a:srgbClr val="1155CC"/>
                </a:solidFill>
                <a:effectLst/>
                <a:latin typeface="Arial" panose="020B0604020202020204" pitchFamily="34" charset="0"/>
                <a:hlinkClick r:id="rId3"/>
              </a:rPr>
              <a:t>webinette</a:t>
            </a:r>
            <a:r>
              <a:rPr lang="en-US" sz="1800" b="0" i="1" u="sng" strike="noStrike" dirty="0">
                <a:solidFill>
                  <a:srgbClr val="1155CC"/>
                </a:solidFill>
                <a:effectLst/>
                <a:latin typeface="Arial" panose="020B0604020202020204" pitchFamily="34" charset="0"/>
                <a:hlinkClick r:id="rId3"/>
              </a:rPr>
              <a:t> in English</a:t>
            </a:r>
            <a:r>
              <a:rPr lang="en-US" sz="1800" b="0" i="0" u="none" strike="noStrike" dirty="0">
                <a:solidFill>
                  <a:srgbClr val="000000"/>
                </a:solidFill>
                <a:effectLst/>
                <a:latin typeface="Arial" panose="020B0604020202020204" pitchFamily="34" charset="0"/>
              </a:rPr>
              <a:t>.) </a:t>
            </a:r>
            <a:endParaRPr lang="en-US" b="0" dirty="0">
              <a:effectLst/>
            </a:endParaRPr>
          </a:p>
          <a:p>
            <a:pPr rtl="0">
              <a:spcBef>
                <a:spcPts val="0"/>
              </a:spcBef>
              <a:spcAft>
                <a:spcPts val="0"/>
              </a:spcAft>
            </a:pPr>
            <a:r>
              <a:rPr lang="en-US" sz="1800" b="0" i="1" u="none" strike="noStrike" dirty="0">
                <a:solidFill>
                  <a:srgbClr val="000000"/>
                </a:solidFill>
                <a:effectLst/>
                <a:latin typeface="Arial" panose="020B0604020202020204" pitchFamily="34" charset="0"/>
              </a:rPr>
              <a:t>PAUSE </a:t>
            </a:r>
            <a:r>
              <a:rPr lang="en-US" sz="1800" b="0" i="0" u="none" strike="noStrike" dirty="0">
                <a:solidFill>
                  <a:srgbClr val="000000"/>
                </a:solidFill>
                <a:effectLst/>
                <a:latin typeface="Arial" panose="020B0604020202020204" pitchFamily="34" charset="0"/>
              </a:rPr>
              <a:t> </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What do you notice about the </a:t>
            </a:r>
            <a:r>
              <a:rPr lang="en-US" sz="1800" b="0" i="0" u="none" strike="noStrike" dirty="0" err="1">
                <a:solidFill>
                  <a:srgbClr val="000000"/>
                </a:solidFill>
                <a:effectLst/>
                <a:latin typeface="Arial" panose="020B0604020202020204" pitchFamily="34" charset="0"/>
              </a:rPr>
              <a:t>webinette</a:t>
            </a:r>
            <a:r>
              <a:rPr lang="en-US" sz="1800" b="0" i="0" u="none" strike="noStrike" dirty="0">
                <a:solidFill>
                  <a:srgbClr val="000000"/>
                </a:solidFill>
                <a:effectLst/>
                <a:latin typeface="Arial" panose="020B0604020202020204" pitchFamily="34" charset="0"/>
              </a:rPr>
              <a:t>?</a:t>
            </a:r>
            <a:endParaRPr lang="en-US" b="0" dirty="0">
              <a:effectLst/>
            </a:endParaRPr>
          </a:p>
          <a:p>
            <a:pPr rtl="0">
              <a:spcBef>
                <a:spcPts val="0"/>
              </a:spcBef>
              <a:spcAft>
                <a:spcPts val="0"/>
              </a:spcAft>
            </a:pPr>
            <a:r>
              <a:rPr lang="en-US" sz="1800" b="0" i="1" u="none" strike="noStrike" dirty="0">
                <a:solidFill>
                  <a:srgbClr val="000000"/>
                </a:solidFill>
                <a:effectLst/>
                <a:latin typeface="Arial" panose="020B0604020202020204" pitchFamily="34" charset="0"/>
              </a:rPr>
              <a:t>(participants can indicate pacing of language, simplicity, visuals, </a:t>
            </a:r>
            <a:r>
              <a:rPr lang="en-US" sz="1800" b="0" i="1" u="none" strike="noStrike" dirty="0" err="1">
                <a:solidFill>
                  <a:srgbClr val="000000"/>
                </a:solidFill>
                <a:effectLst/>
                <a:latin typeface="Arial" panose="020B0604020202020204" pitchFamily="34" charset="0"/>
              </a:rPr>
              <a:t>etc</a:t>
            </a:r>
            <a:r>
              <a:rPr lang="en-US" sz="1800" b="0" i="0" u="none" strike="noStrike" dirty="0">
                <a:solidFill>
                  <a:srgbClr val="000000"/>
                </a:solidFill>
                <a:effectLst/>
                <a:latin typeface="Arial" panose="020B0604020202020204" pitchFamily="34" charset="0"/>
              </a:rPr>
              <a:t>)</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Now let’s look at it in Spanish. </a:t>
            </a:r>
            <a:r>
              <a:rPr lang="en-US" sz="1800" b="0" i="1" u="none" strike="noStrike" dirty="0">
                <a:solidFill>
                  <a:srgbClr val="000000"/>
                </a:solidFill>
                <a:effectLst/>
                <a:latin typeface="Arial" panose="020B0604020202020204" pitchFamily="34" charset="0"/>
              </a:rPr>
              <a:t>(</a:t>
            </a:r>
            <a:r>
              <a:rPr lang="en-US" sz="1800" b="0" i="1" u="sng" strike="noStrike" dirty="0">
                <a:solidFill>
                  <a:srgbClr val="1155CC"/>
                </a:solidFill>
                <a:effectLst/>
                <a:latin typeface="Arial" panose="020B0604020202020204" pitchFamily="34" charset="0"/>
                <a:hlinkClick r:id="rId4"/>
              </a:rPr>
              <a:t>show Spanish </a:t>
            </a:r>
            <a:r>
              <a:rPr lang="en-US" sz="1800" b="0" i="1" u="sng" strike="noStrike" dirty="0" err="1">
                <a:solidFill>
                  <a:srgbClr val="1155CC"/>
                </a:solidFill>
                <a:effectLst/>
                <a:latin typeface="Arial" panose="020B0604020202020204" pitchFamily="34" charset="0"/>
                <a:hlinkClick r:id="rId4"/>
              </a:rPr>
              <a:t>webinette</a:t>
            </a:r>
            <a:r>
              <a:rPr lang="en-US" sz="1800" b="0" i="0" u="none" strike="noStrike" dirty="0">
                <a:solidFill>
                  <a:srgbClr val="000000"/>
                </a:solidFill>
                <a:effectLst/>
                <a:latin typeface="Arial" panose="020B0604020202020204" pitchFamily="34" charset="0"/>
              </a:rPr>
              <a:t>)</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Here is the science </a:t>
            </a:r>
            <a:r>
              <a:rPr lang="en-US" sz="1800" b="0" i="0" u="none" strike="noStrike" dirty="0" err="1">
                <a:solidFill>
                  <a:srgbClr val="000000"/>
                </a:solidFill>
                <a:effectLst/>
                <a:latin typeface="Arial" panose="020B0604020202020204" pitchFamily="34" charset="0"/>
              </a:rPr>
              <a:t>webinette</a:t>
            </a:r>
            <a:r>
              <a:rPr lang="en-US" sz="1800" b="0" i="0" u="none" strike="noStrike" dirty="0">
                <a:solidFill>
                  <a:srgbClr val="000000"/>
                </a:solidFill>
                <a:effectLst/>
                <a:latin typeface="Arial" panose="020B0604020202020204" pitchFamily="34" charset="0"/>
              </a:rPr>
              <a:t>. </a:t>
            </a:r>
            <a:r>
              <a:rPr lang="en-US" sz="1800" b="0" i="1" u="none" strike="noStrike" dirty="0">
                <a:solidFill>
                  <a:srgbClr val="000000"/>
                </a:solidFill>
                <a:effectLst/>
                <a:latin typeface="Arial" panose="020B0604020202020204" pitchFamily="34" charset="0"/>
              </a:rPr>
              <a:t>(</a:t>
            </a:r>
            <a:r>
              <a:rPr lang="en-US" sz="1800" b="0" i="1" u="sng" strike="noStrike" dirty="0">
                <a:solidFill>
                  <a:srgbClr val="1155CC"/>
                </a:solidFill>
                <a:effectLst/>
                <a:latin typeface="Arial" panose="020B0604020202020204" pitchFamily="34" charset="0"/>
                <a:hlinkClick r:id="rId5"/>
              </a:rPr>
              <a:t>show the science in English</a:t>
            </a:r>
            <a:r>
              <a:rPr lang="en-US" sz="1800" b="0" i="0" u="none" strike="noStrike" dirty="0">
                <a:solidFill>
                  <a:srgbClr val="000000"/>
                </a:solidFill>
                <a:effectLst/>
                <a:latin typeface="Arial" panose="020B0604020202020204" pitchFamily="34" charset="0"/>
              </a:rPr>
              <a: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And now in Chinese </a:t>
            </a:r>
            <a:r>
              <a:rPr lang="en-US" sz="1800" b="0" i="1" u="none" strike="noStrike" dirty="0">
                <a:solidFill>
                  <a:srgbClr val="000000"/>
                </a:solidFill>
                <a:effectLst/>
                <a:latin typeface="Arial" panose="020B0604020202020204" pitchFamily="34" charset="0"/>
              </a:rPr>
              <a:t>(show the </a:t>
            </a:r>
            <a:r>
              <a:rPr lang="en-US" sz="1800" b="0" i="1" u="sng" strike="noStrike" dirty="0" err="1">
                <a:solidFill>
                  <a:srgbClr val="1155CC"/>
                </a:solidFill>
                <a:effectLst/>
                <a:latin typeface="Arial" panose="020B0604020202020204" pitchFamily="34" charset="0"/>
                <a:hlinkClick r:id="rId6"/>
              </a:rPr>
              <a:t>chinese</a:t>
            </a:r>
            <a:r>
              <a:rPr lang="en-US" sz="1800" b="0" i="1" u="sng" strike="noStrike" dirty="0">
                <a:solidFill>
                  <a:srgbClr val="1155CC"/>
                </a:solidFill>
                <a:effectLst/>
                <a:latin typeface="Arial" panose="020B0604020202020204" pitchFamily="34" charset="0"/>
                <a:hlinkClick r:id="rId6"/>
              </a:rPr>
              <a:t> science </a:t>
            </a:r>
            <a:r>
              <a:rPr lang="en-US" sz="1800" b="0" i="1" u="sng" strike="noStrike" dirty="0" err="1">
                <a:solidFill>
                  <a:srgbClr val="1155CC"/>
                </a:solidFill>
                <a:effectLst/>
                <a:latin typeface="Arial" panose="020B0604020202020204" pitchFamily="34" charset="0"/>
                <a:hlinkClick r:id="rId6"/>
              </a:rPr>
              <a:t>webinette</a:t>
            </a:r>
            <a:r>
              <a:rPr lang="en-US" sz="1800" b="0" i="1" u="none" strike="noStrike" dirty="0">
                <a:solidFill>
                  <a:srgbClr val="000000"/>
                </a:solidFill>
                <a:effectLst/>
                <a:latin typeface="Arial" panose="020B0604020202020204" pitchFamily="34" charset="0"/>
              </a:rPr>
              <a:t>.</a:t>
            </a:r>
            <a:r>
              <a:rPr lang="en-US" sz="1800" b="0" i="0" u="none" strike="noStrike" dirty="0">
                <a:solidFill>
                  <a:srgbClr val="000000"/>
                </a:solidFill>
                <a:effectLst/>
                <a:latin typeface="Arial" panose="020B0604020202020204" pitchFamily="34" charset="0"/>
              </a:rPr>
              <a:t>)</a:t>
            </a:r>
            <a:endParaRPr lang="en-US" b="0" dirty="0">
              <a:effectLst/>
            </a:endParaRPr>
          </a:p>
          <a:p>
            <a:pPr marL="228600" indent="-228600" rtl="0">
              <a:spcBef>
                <a:spcPts val="0"/>
              </a:spcBef>
              <a:spcAft>
                <a:spcPts val="0"/>
              </a:spcAft>
            </a:pPr>
            <a:r>
              <a:rPr lang="en-US" sz="1800" b="0" i="0" u="none" strike="noStrike" dirty="0">
                <a:solidFill>
                  <a:srgbClr val="000000"/>
                </a:solidFill>
                <a:effectLst/>
                <a:latin typeface="Arial" panose="020B0604020202020204" pitchFamily="34" charset="0"/>
              </a:rPr>
              <a:t>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Do you have any questions or comments?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We look forward to seeing a library of </a:t>
            </a:r>
            <a:r>
              <a:rPr lang="en-US" sz="1800" b="0" i="0" u="none" strike="noStrike" dirty="0" err="1">
                <a:solidFill>
                  <a:srgbClr val="000000"/>
                </a:solidFill>
                <a:effectLst/>
                <a:latin typeface="Arial" panose="020B0604020202020204" pitchFamily="34" charset="0"/>
              </a:rPr>
              <a:t>webinettes</a:t>
            </a:r>
            <a:r>
              <a:rPr lang="en-US" sz="1800" b="0" i="0" u="none" strike="noStrike" dirty="0">
                <a:solidFill>
                  <a:srgbClr val="000000"/>
                </a:solidFill>
                <a:effectLst/>
                <a:latin typeface="Arial" panose="020B0604020202020204" pitchFamily="34" charset="0"/>
              </a:rPr>
              <a:t> that will be useful across content areas, and across NYS</a:t>
            </a:r>
            <a:endParaRPr lang="en-US" b="0" dirty="0">
              <a:effectLst/>
            </a:endParaRPr>
          </a:p>
        </p:txBody>
      </p:sp>
      <p:sp>
        <p:nvSpPr>
          <p:cNvPr id="179" name="Google Shape;179;p2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wentieth Century"/>
                <a:ea typeface="Twentieth Century"/>
                <a:cs typeface="Twentieth Century"/>
                <a:sym typeface="Twentieth Century"/>
              </a:rPr>
              <a:t>11</a:t>
            </a:fld>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24: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457200" marR="0" lvl="0" indent="-228600" algn="l" rtl="0">
              <a:lnSpc>
                <a:spcPct val="100000"/>
              </a:lnSpc>
              <a:spcBef>
                <a:spcPts val="0"/>
              </a:spcBef>
              <a:spcAft>
                <a:spcPts val="0"/>
              </a:spcAft>
              <a:buSzPts val="1400"/>
              <a:buNone/>
            </a:pPr>
            <a:r>
              <a:rPr lang="en-US" sz="1100">
                <a:latin typeface="Arial"/>
                <a:ea typeface="Arial"/>
                <a:cs typeface="Arial"/>
                <a:sym typeface="Arial"/>
              </a:rPr>
              <a:t>Webinettes like these are not easy to find. Teachers often spend time creating similar tools themselves for ELLs. We looked around and found only full lessons, such as those from the Khan Academy. </a:t>
            </a: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sz="1100">
                <a:latin typeface="Arial"/>
                <a:ea typeface="Arial"/>
                <a:cs typeface="Arial"/>
                <a:sym typeface="Arial"/>
              </a:rPr>
              <a:t>The Khan Academy has some videos that support  instructional concepts. However, these do not have the language adapted for ELLs.</a:t>
            </a: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sz="1100">
                <a:latin typeface="Arial"/>
                <a:ea typeface="Arial"/>
                <a:cs typeface="Arial"/>
                <a:sym typeface="Arial"/>
              </a:rPr>
              <a:t>Here is a link  </a:t>
            </a:r>
            <a:r>
              <a:rPr lang="en-US" sz="1100" u="sng">
                <a:solidFill>
                  <a:schemeClr val="hlink"/>
                </a:solidFill>
                <a:latin typeface="Arial"/>
                <a:ea typeface="Arial"/>
                <a:cs typeface="Arial"/>
                <a:sym typeface="Arial"/>
                <a:hlinkClick r:id="rId3"/>
              </a:rPr>
              <a:t>https://www.khanacademy.org/math</a:t>
            </a:r>
            <a:r>
              <a:rPr lang="en-US" sz="1100">
                <a:latin typeface="Arial"/>
                <a:ea typeface="Arial"/>
                <a:cs typeface="Arial"/>
                <a:sym typeface="Arial"/>
              </a:rPr>
              <a:t>  </a:t>
            </a:r>
            <a:r>
              <a:rPr lang="en-US" sz="1100" i="1">
                <a:latin typeface="Arial"/>
                <a:ea typeface="Arial"/>
                <a:cs typeface="Arial"/>
                <a:sym typeface="Arial"/>
              </a:rPr>
              <a:t>(If you wish, you can pause to show this link</a:t>
            </a:r>
            <a:r>
              <a:rPr lang="en-US" sz="1100">
                <a:latin typeface="Arial"/>
                <a:ea typeface="Arial"/>
                <a:cs typeface="Arial"/>
                <a:sym typeface="Arial"/>
              </a:rPr>
              <a:t>)</a:t>
            </a: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endParaRPr/>
          </a:p>
        </p:txBody>
      </p:sp>
      <p:sp>
        <p:nvSpPr>
          <p:cNvPr id="186" name="Google Shape;186;p2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wentieth Century"/>
                <a:ea typeface="Twentieth Century"/>
                <a:cs typeface="Twentieth Century"/>
                <a:sym typeface="Twentieth Century"/>
              </a:rPr>
              <a:t>12</a:t>
            </a:fld>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25: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457200" marR="0" lvl="0" indent="-228600" algn="l" rtl="0">
              <a:lnSpc>
                <a:spcPct val="100000"/>
              </a:lnSpc>
              <a:spcBef>
                <a:spcPts val="0"/>
              </a:spcBef>
              <a:spcAft>
                <a:spcPts val="0"/>
              </a:spcAft>
              <a:buSzPts val="1400"/>
              <a:buNone/>
            </a:pPr>
            <a:r>
              <a:rPr lang="en-US" sz="1100">
                <a:latin typeface="Arial"/>
                <a:ea typeface="Arial"/>
                <a:cs typeface="Arial"/>
                <a:sym typeface="Arial"/>
              </a:rPr>
              <a:t>There are also the NYS Bilingual Glossaries that are available in 40 Languages.</a:t>
            </a: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sz="1100">
                <a:latin typeface="Arial"/>
                <a:ea typeface="Arial"/>
                <a:cs typeface="Arial"/>
                <a:sym typeface="Arial"/>
              </a:rPr>
              <a:t>These glossaries are available for k-12 subjects and content areas. These can be used during New York State Assessments.</a:t>
            </a: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sz="1100">
                <a:latin typeface="Arial"/>
                <a:ea typeface="Arial"/>
                <a:cs typeface="Arial"/>
                <a:sym typeface="Arial"/>
              </a:rPr>
              <a:t>These helpful glossaries include vocabulary essential to the NYS standards by grade levels. They are word-for-word translations. They do not provide definitions. Consequently, a student would need to be literate in their home language, and have exposure to the academic terms in their home language in order to benefit from these glossaries.</a:t>
            </a: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sz="1100">
                <a:latin typeface="Arial"/>
                <a:ea typeface="Arial"/>
                <a:cs typeface="Arial"/>
                <a:sym typeface="Arial"/>
              </a:rPr>
              <a:t>When instruction is all in English, and the student learns specific academic language in English, they may not benefit from the use of the glossary. It depends on the individual student, their ability to read in the home language and their experience in content instruction in the home language. Teachers will need to check in with students to see if they help them or not. Simply making these available to students will not always suffice in helping students understand. However, the webinettes in the home language may help students with some key vocabulary.</a:t>
            </a: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a:t> </a:t>
            </a:r>
            <a:endParaRPr/>
          </a:p>
          <a:p>
            <a:pPr marL="457200" marR="0" lvl="0" indent="-228600" algn="l" rtl="0">
              <a:lnSpc>
                <a:spcPct val="100000"/>
              </a:lnSpc>
              <a:spcBef>
                <a:spcPts val="0"/>
              </a:spcBef>
              <a:spcAft>
                <a:spcPts val="0"/>
              </a:spcAft>
              <a:buSzPts val="1400"/>
              <a:buNone/>
            </a:pPr>
            <a:endParaRPr/>
          </a:p>
        </p:txBody>
      </p:sp>
      <p:sp>
        <p:nvSpPr>
          <p:cNvPr id="192" name="Google Shape;192;p2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wentieth Century"/>
                <a:ea typeface="Twentieth Century"/>
                <a:cs typeface="Twentieth Century"/>
                <a:sym typeface="Twentieth Century"/>
              </a:rPr>
              <a:t>13</a:t>
            </a:fld>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26: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228600" marR="0" lvl="0" indent="0" algn="l" rtl="0">
              <a:lnSpc>
                <a:spcPct val="100000"/>
              </a:lnSpc>
              <a:spcBef>
                <a:spcPts val="0"/>
              </a:spcBef>
              <a:spcAft>
                <a:spcPts val="0"/>
              </a:spcAft>
              <a:buSzPts val="1400"/>
              <a:buNone/>
            </a:pPr>
            <a:r>
              <a:rPr lang="en-US" sz="1100">
                <a:latin typeface="Arial"/>
                <a:ea typeface="Arial"/>
                <a:cs typeface="Arial"/>
                <a:sym typeface="Arial"/>
              </a:rPr>
              <a:t>Teachers can help students with the use of the glossaries by highlighting certain words that they are using in their lessons.</a:t>
            </a: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sz="1100">
                <a:latin typeface="Arial"/>
                <a:ea typeface="Arial"/>
                <a:cs typeface="Arial"/>
                <a:sym typeface="Arial"/>
              </a:rPr>
              <a:t>For example, if a teacher is teaching about Math Functions in Integrated Algebra, they can highlight the different  function terms in the glossary and have students identify them in the glossary.</a:t>
            </a: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sz="1100">
                <a:latin typeface="Arial"/>
                <a:ea typeface="Arial"/>
                <a:cs typeface="Arial"/>
                <a:sym typeface="Arial"/>
              </a:rPr>
              <a:t>Students can work together in small groups of the same language to share their learning using the glossaries. </a:t>
            </a: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204" name="Google Shape;204;p2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wentieth Century"/>
                <a:ea typeface="Twentieth Century"/>
                <a:cs typeface="Twentieth Century"/>
                <a:sym typeface="Twentieth Century"/>
              </a:rPr>
              <a:t>14</a:t>
            </a:fld>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27: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457200" marR="0" lvl="0" indent="-228600" algn="l" rtl="0">
              <a:lnSpc>
                <a:spcPct val="100000"/>
              </a:lnSpc>
              <a:spcBef>
                <a:spcPts val="0"/>
              </a:spcBef>
              <a:spcAft>
                <a:spcPts val="0"/>
              </a:spcAft>
              <a:buSzPts val="1400"/>
              <a:buNone/>
            </a:pPr>
            <a:r>
              <a:rPr lang="en-US" sz="1100">
                <a:latin typeface="Arial"/>
                <a:ea typeface="Arial"/>
                <a:cs typeface="Arial"/>
                <a:sym typeface="Arial"/>
              </a:rPr>
              <a:t>There are many other resources out there for supporting content area instruction for ELLs. </a:t>
            </a: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sz="1100">
                <a:latin typeface="Arial"/>
                <a:ea typeface="Arial"/>
                <a:cs typeface="Arial"/>
                <a:sym typeface="Arial"/>
              </a:rPr>
              <a:t>NYSED has created scaffolds by content areas.</a:t>
            </a: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sz="1100">
                <a:latin typeface="Arial"/>
                <a:ea typeface="Arial"/>
                <a:cs typeface="Arial"/>
                <a:sym typeface="Arial"/>
              </a:rPr>
              <a:t> (</a:t>
            </a:r>
            <a:r>
              <a:rPr lang="en-US" sz="1100" i="1">
                <a:latin typeface="Arial"/>
                <a:ea typeface="Arial"/>
                <a:cs typeface="Arial"/>
                <a:sym typeface="Arial"/>
              </a:rPr>
              <a:t>STOP. SHARE  the link </a:t>
            </a:r>
            <a:r>
              <a:rPr lang="en-US" sz="1100" i="1" u="sng">
                <a:solidFill>
                  <a:schemeClr val="hlink"/>
                </a:solidFill>
                <a:latin typeface="Arial"/>
                <a:ea typeface="Arial"/>
                <a:cs typeface="Arial"/>
                <a:sym typeface="Arial"/>
                <a:hlinkClick r:id="rId3"/>
              </a:rPr>
              <a:t>Supporting All Students: Resource Guides for Scaffolding Instruction of English Language Arts and Mathematics | New York State Education Department (nysed.gov)</a:t>
            </a:r>
            <a:endParaRPr sz="1100" i="1">
              <a:latin typeface="Arial"/>
              <a:ea typeface="Arial"/>
              <a:cs typeface="Arial"/>
              <a:sym typeface="Arial"/>
            </a:endParaRPr>
          </a:p>
          <a:p>
            <a:pPr marL="457200" marR="0" lvl="0" indent="-228600" algn="l" rtl="0">
              <a:lnSpc>
                <a:spcPct val="100000"/>
              </a:lnSpc>
              <a:spcBef>
                <a:spcPts val="0"/>
              </a:spcBef>
              <a:spcAft>
                <a:spcPts val="0"/>
              </a:spcAft>
              <a:buSzPts val="1400"/>
              <a:buNone/>
            </a:pPr>
            <a:endParaRPr sz="1100" i="1">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sz="1100">
                <a:latin typeface="Arial"/>
                <a:ea typeface="Arial"/>
                <a:cs typeface="Arial"/>
                <a:sym typeface="Arial"/>
              </a:rPr>
              <a:t>Please check with your local RBERN for details on current trainings and additional resources. If you have not yet done so, please visit the RBERN website for your region (</a:t>
            </a:r>
            <a:r>
              <a:rPr lang="en-US" sz="1100" i="1">
                <a:latin typeface="Arial"/>
                <a:ea typeface="Arial"/>
                <a:cs typeface="Arial"/>
                <a:sym typeface="Arial"/>
              </a:rPr>
              <a:t>SHARE Link for </a:t>
            </a:r>
            <a:r>
              <a:rPr lang="en-US" sz="1100" i="1" u="sng">
                <a:solidFill>
                  <a:schemeClr val="hlink"/>
                </a:solidFill>
                <a:latin typeface="Arial"/>
                <a:ea typeface="Arial"/>
                <a:cs typeface="Arial"/>
                <a:sym typeface="Arial"/>
                <a:hlinkClick r:id="rId4"/>
              </a:rPr>
              <a:t>RBERN</a:t>
            </a:r>
            <a:r>
              <a:rPr lang="en-US" sz="1100">
                <a:latin typeface="Arial"/>
                <a:ea typeface="Arial"/>
                <a:cs typeface="Arial"/>
                <a:sym typeface="Arial"/>
              </a:rPr>
              <a:t>) </a:t>
            </a:r>
            <a:endParaRPr sz="1100">
              <a:latin typeface="Arial"/>
              <a:ea typeface="Arial"/>
              <a:cs typeface="Arial"/>
              <a:sym typeface="Arial"/>
            </a:endParaRPr>
          </a:p>
        </p:txBody>
      </p:sp>
      <p:sp>
        <p:nvSpPr>
          <p:cNvPr id="212" name="Google Shape;212;p2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wentieth Century"/>
                <a:ea typeface="Twentieth Century"/>
                <a:cs typeface="Twentieth Century"/>
                <a:sym typeface="Twentieth Century"/>
              </a:rPr>
              <a:t>15</a:t>
            </a:fld>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9b25cc091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79b25cc091_0_0: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Closing slide</a:t>
            </a:r>
            <a:endParaRPr/>
          </a:p>
        </p:txBody>
      </p:sp>
      <p:sp>
        <p:nvSpPr>
          <p:cNvPr id="222" name="Google Shape;222;g79b25cc091_0_0: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sz="1100">
                <a:latin typeface="Arial"/>
                <a:ea typeface="Arial"/>
                <a:cs typeface="Arial"/>
                <a:sym typeface="Arial"/>
              </a:rPr>
              <a:t>ELLs are able to gain content level understanding and remain engaged when they are able to participate fully with their peers and feel connection with the material being presented to them. As we shared in Session 1, Comprehensible Input is a key factor for teaching ELLs, which makes instruction meaningful. Comprehensible Input uses nonverbal input to help students make meaning</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In this second session we focus on sharing resources that support targeted use of Home Language, in ways that incorporate Comprehensible Input. We start with webinettes in Science and Math. Eventually, there will be additional webineets in these content areas as well as in  Social Studies and ELA. The webinettes will be available in multiple languages.</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It is important that all  teachers develop an understanding of how to use these resources which will be increasingly available through the coming months.</a:t>
            </a:r>
            <a:endParaRPr sz="1100">
              <a:latin typeface="Arial"/>
              <a:ea typeface="Arial"/>
              <a:cs typeface="Arial"/>
              <a:sym typeface="Arial"/>
            </a:endParaRPr>
          </a:p>
        </p:txBody>
      </p:sp>
      <p:sp>
        <p:nvSpPr>
          <p:cNvPr id="90" name="Google Shape;90;p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sz="1100">
                <a:latin typeface="Arial"/>
                <a:ea typeface="Arial"/>
                <a:cs typeface="Arial"/>
                <a:sym typeface="Arial"/>
              </a:rPr>
              <a:t>There are two objectives we will address today.  The first is to develop the understanding of how to use these home language supports with their students in all learning environments, including remote and hybrid. </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The second objective is to support the use of other resources that are available for teachers  to offer home language support, such as the NYSED Bilingual Glossaries. </a:t>
            </a:r>
            <a:endParaRPr sz="1100">
              <a:latin typeface="Arial"/>
              <a:ea typeface="Arial"/>
              <a:cs typeface="Arial"/>
              <a:sym typeface="Arial"/>
            </a:endParaRPr>
          </a:p>
        </p:txBody>
      </p:sp>
      <p:sp>
        <p:nvSpPr>
          <p:cNvPr id="101" name="Google Shape;101;p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8: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First, we want to acknowledge the team that has worked to start this effort. We really don’t know of pre-existing webinettes of this nature that are available to content area teachers. We commend the team who have taken an “integrated” content area lens to developing these resources.</a:t>
            </a:r>
            <a:endParaRPr sz="1100">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1100">
                <a:latin typeface="Arial"/>
                <a:ea typeface="Arial"/>
                <a:cs typeface="Arial"/>
                <a:sym typeface="Arial"/>
              </a:rPr>
              <a:t>The team at Monroe 2 Orleans BOCES consists of Curriculum Specialists, Sara Missell, for Math, and Kathryn Jensen for Science. They have teamed up with RBERN ENL Specialist, Nicole Bell to provide webinettes that provide content area information to support Entering and Emerging level ELLs.</a:t>
            </a:r>
            <a:endParaRPr sz="1100">
              <a:latin typeface="Arial"/>
              <a:ea typeface="Arial"/>
              <a:cs typeface="Arial"/>
              <a:sym typeface="Arial"/>
            </a:endParaRPr>
          </a:p>
          <a:p>
            <a:pPr marL="457200" marR="0" lvl="0" indent="-228600" algn="l" rtl="0">
              <a:lnSpc>
                <a:spcPct val="100000"/>
              </a:lnSpc>
              <a:spcBef>
                <a:spcPts val="1000"/>
              </a:spcBef>
              <a:spcAft>
                <a:spcPts val="0"/>
              </a:spcAft>
              <a:buSzPts val="1400"/>
              <a:buNone/>
            </a:pPr>
            <a:endParaRPr/>
          </a:p>
        </p:txBody>
      </p:sp>
      <p:sp>
        <p:nvSpPr>
          <p:cNvPr id="110" name="Google Shape;110;p1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wentieth Century"/>
                <a:ea typeface="Twentieth Century"/>
                <a:cs typeface="Twentieth Century"/>
                <a:sym typeface="Twentieth Century"/>
              </a:rPr>
              <a:t>4</a:t>
            </a:fld>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In this presentation, you will have links to webinettes (as videos and power points) which can be used with ELLs and/or parents and guardians of ELLs. These are available in English (simplified language) and in home languages. Teachers will be able to connect their students to these as support for their understanding during remote and hybrid instruction, or even in-person instruction.</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The first two webinettes focus on high leverage math and science practices.</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Currently, these are available in English, Spanish and Chinese, other languages will follow:</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Arabic, Haitian-Creole, Hindi, Nepali, Karen, Korean, Russian, &amp; Somali, as they become available.</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122" name="Google Shape;122;p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Think about your instructional groups. When students need extra help or time to understand a concept, how do you provide that?</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Are you able to insert an activity to help them? How can ELLs be given additional ways to connect to a new concept?</a:t>
            </a:r>
            <a:endParaRPr sz="1100">
              <a:latin typeface="Arial"/>
              <a:ea typeface="Arial"/>
              <a:cs typeface="Arial"/>
              <a:sym typeface="Arial"/>
            </a:endParaRPr>
          </a:p>
        </p:txBody>
      </p:sp>
      <p:sp>
        <p:nvSpPr>
          <p:cNvPr id="131" name="Google Shape;131;p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9: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Now let’s talk a little about the content. Why are these resources available as webinettes?</a:t>
            </a:r>
            <a:endParaRPr sz="1100">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1100">
                <a:latin typeface="Arial"/>
                <a:ea typeface="Arial"/>
                <a:cs typeface="Arial"/>
                <a:sym typeface="Arial"/>
              </a:rPr>
              <a:t>It is important that ELLs are able to access the instruction that keep them part of the class. In remote learning environments, and hybrid environments, students might feel lost and disconnected from the instruction when they miss the general idea of what is being presented to them.  Parents can also get confused by some of the concepts presented in classrooms.</a:t>
            </a:r>
            <a:endParaRPr sz="1100">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1100">
                <a:latin typeface="Arial"/>
                <a:ea typeface="Arial"/>
                <a:cs typeface="Arial"/>
                <a:sym typeface="Arial"/>
              </a:rPr>
              <a:t>The webinette is NOT intended to be a full repeat of the lesson, and is NOT a substitute for the classroom lesson.</a:t>
            </a:r>
            <a:endParaRPr sz="1100">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1100">
                <a:latin typeface="Arial"/>
                <a:ea typeface="Arial"/>
                <a:cs typeface="Arial"/>
                <a:sym typeface="Arial"/>
              </a:rPr>
              <a:t>These ARE meant to support broad understanding and help to engage the learner in short clips for further learning and meaningful participation.</a:t>
            </a:r>
            <a:endParaRPr sz="1100">
              <a:latin typeface="Arial"/>
              <a:ea typeface="Arial"/>
              <a:cs typeface="Arial"/>
              <a:sym typeface="Arial"/>
            </a:endParaRPr>
          </a:p>
          <a:p>
            <a:pPr marL="457200" marR="0" lvl="0" indent="-228600" algn="l" rtl="0">
              <a:lnSpc>
                <a:spcPct val="100000"/>
              </a:lnSpc>
              <a:spcBef>
                <a:spcPts val="1000"/>
              </a:spcBef>
              <a:spcAft>
                <a:spcPts val="0"/>
              </a:spcAft>
              <a:buSzPts val="1400"/>
              <a:buNone/>
            </a:pP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39" name="Google Shape;139;p1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wentieth Century"/>
                <a:ea typeface="Twentieth Century"/>
                <a:cs typeface="Twentieth Century"/>
                <a:sym typeface="Twentieth Century"/>
              </a:rPr>
              <a:t>7</a:t>
            </a:fld>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20: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850"/>
              </a:spcBef>
              <a:spcAft>
                <a:spcPts val="0"/>
              </a:spcAft>
              <a:buSzPts val="1100"/>
              <a:buNone/>
            </a:pPr>
            <a:r>
              <a:rPr lang="en-US" sz="1100">
                <a:latin typeface="Arial"/>
                <a:ea typeface="Arial"/>
                <a:cs typeface="Arial"/>
                <a:sym typeface="Arial"/>
              </a:rPr>
              <a:t>There are several ways these webinettes can be used.  Teachers should have access to the links to share with students or for their own use during lesson planning if they want to help low level ELLs. </a:t>
            </a:r>
            <a:endParaRPr sz="1100">
              <a:latin typeface="Arial"/>
              <a:ea typeface="Arial"/>
              <a:cs typeface="Arial"/>
              <a:sym typeface="Arial"/>
            </a:endParaRPr>
          </a:p>
          <a:p>
            <a:pPr marL="0" lvl="0" indent="0" algn="l" rtl="0">
              <a:lnSpc>
                <a:spcPct val="100000"/>
              </a:lnSpc>
              <a:spcBef>
                <a:spcPts val="850"/>
              </a:spcBef>
              <a:spcAft>
                <a:spcPts val="0"/>
              </a:spcAft>
              <a:buClr>
                <a:schemeClr val="dk1"/>
              </a:buClr>
              <a:buSzPts val="1100"/>
              <a:buFont typeface="Arial"/>
              <a:buNone/>
            </a:pPr>
            <a:r>
              <a:rPr lang="en-US" sz="1100">
                <a:latin typeface="Arial"/>
                <a:ea typeface="Arial"/>
                <a:cs typeface="Arial"/>
                <a:sym typeface="Arial"/>
              </a:rPr>
              <a:t>During remote instruction, students can pop into a webinette to gain enough understanding to stay engaged in lessons. The webinettes serve as helpers that can provide a short explanation to someone who needs it.</a:t>
            </a:r>
            <a:endParaRPr sz="1100">
              <a:latin typeface="Arial"/>
              <a:ea typeface="Arial"/>
              <a:cs typeface="Arial"/>
              <a:sym typeface="Arial"/>
            </a:endParaRPr>
          </a:p>
          <a:p>
            <a:pPr marL="457200" marR="0" lvl="0" indent="-228600" algn="l" rtl="0">
              <a:lnSpc>
                <a:spcPct val="100000"/>
              </a:lnSpc>
              <a:spcBef>
                <a:spcPts val="0"/>
              </a:spcBef>
              <a:spcAft>
                <a:spcPts val="0"/>
              </a:spcAft>
              <a:buSzPts val="1400"/>
              <a:buNone/>
            </a:pPr>
            <a:endParaRPr/>
          </a:p>
        </p:txBody>
      </p:sp>
      <p:sp>
        <p:nvSpPr>
          <p:cNvPr id="149" name="Google Shape;149;p2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wentieth Century"/>
                <a:ea typeface="Twentieth Century"/>
                <a:cs typeface="Twentieth Century"/>
                <a:sym typeface="Twentieth Century"/>
              </a:rPr>
              <a:t>8</a:t>
            </a:fld>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2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850"/>
              </a:spcBef>
              <a:spcAft>
                <a:spcPts val="0"/>
              </a:spcAft>
              <a:buClr>
                <a:schemeClr val="dk1"/>
              </a:buClr>
              <a:buSzPts val="1100"/>
              <a:buFont typeface="Arial"/>
              <a:buNone/>
            </a:pPr>
            <a:r>
              <a:rPr lang="en-US" sz="1100">
                <a:latin typeface="Arial"/>
                <a:ea typeface="Arial"/>
                <a:cs typeface="Arial"/>
                <a:sym typeface="Arial"/>
              </a:rPr>
              <a:t>Students can use these webinettes whenever they wish during asynchronous instruction, or during synchronous instruction. Students who are struggling with a concept, can access these for assistance to their regular instruction.</a:t>
            </a:r>
            <a:endParaRPr sz="1100">
              <a:latin typeface="Arial"/>
              <a:ea typeface="Arial"/>
              <a:cs typeface="Arial"/>
              <a:sym typeface="Arial"/>
            </a:endParaRPr>
          </a:p>
        </p:txBody>
      </p:sp>
      <p:sp>
        <p:nvSpPr>
          <p:cNvPr id="158" name="Google Shape;158;p2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wentieth Century"/>
                <a:ea typeface="Twentieth Century"/>
                <a:cs typeface="Twentieth Century"/>
                <a:sym typeface="Twentieth Century"/>
              </a:rPr>
              <a:t>9</a:t>
            </a:fld>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Slide-Green">
  <p:cSld name="1_TitleSlide-Green">
    <p:bg>
      <p:bgPr>
        <a:solidFill>
          <a:schemeClr val="lt2"/>
        </a:solidFill>
        <a:effectLst/>
      </p:bgPr>
    </p:bg>
    <p:spTree>
      <p:nvGrpSpPr>
        <p:cNvPr id="1" name="Shape 13"/>
        <p:cNvGrpSpPr/>
        <p:nvPr/>
      </p:nvGrpSpPr>
      <p:grpSpPr>
        <a:xfrm>
          <a:off x="0" y="0"/>
          <a:ext cx="0" cy="0"/>
          <a:chOff x="0" y="0"/>
          <a:chExt cx="0" cy="0"/>
        </a:xfrm>
      </p:grpSpPr>
      <p:pic>
        <p:nvPicPr>
          <p:cNvPr id="14" name="Google Shape;14;p8"/>
          <p:cNvPicPr preferRelativeResize="0"/>
          <p:nvPr/>
        </p:nvPicPr>
        <p:blipFill rotWithShape="1">
          <a:blip r:embed="rId2">
            <a:alphaModFix/>
          </a:blip>
          <a:srcRect/>
          <a:stretch/>
        </p:blipFill>
        <p:spPr>
          <a:xfrm>
            <a:off x="0" y="539750"/>
            <a:ext cx="12192000" cy="2273300"/>
          </a:xfrm>
          <a:prstGeom prst="rect">
            <a:avLst/>
          </a:prstGeom>
          <a:noFill/>
          <a:ln>
            <a:noFill/>
          </a:ln>
          <a:effectLst>
            <a:outerShdw blurRad="50800" dist="38100" dir="2700000" algn="tl" rotWithShape="0">
              <a:srgbClr val="000000">
                <a:alpha val="40000"/>
              </a:srgbClr>
            </a:outerShdw>
          </a:effectLst>
        </p:spPr>
      </p:pic>
      <p:pic>
        <p:nvPicPr>
          <p:cNvPr id="15" name="Google Shape;15;p8" descr="eTeachNY logo"/>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16" name="Google Shape;16;p8"/>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5400"/>
              <a:buFont typeface="Arial"/>
              <a:buNone/>
              <a:defRPr sz="5400" b="1" i="0"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
          <p:cNvSpPr txBox="1">
            <a:spLocks noGrp="1"/>
          </p:cNvSpPr>
          <p:nvPr>
            <p:ph type="body" idx="1"/>
          </p:nvPr>
        </p:nvSpPr>
        <p:spPr>
          <a:xfrm>
            <a:off x="2493963" y="5730766"/>
            <a:ext cx="7335837"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chemeClr val="dk1"/>
                </a:solidFill>
              </a:defRPr>
            </a:lvl1pPr>
            <a:lvl2pPr marL="914400" lvl="1" indent="-228600" algn="l">
              <a:lnSpc>
                <a:spcPct val="100000"/>
              </a:lnSpc>
              <a:spcBef>
                <a:spcPts val="600"/>
              </a:spcBef>
              <a:spcAft>
                <a:spcPts val="0"/>
              </a:spcAft>
              <a:buSzPts val="2400"/>
              <a:buNone/>
              <a:defRPr>
                <a:solidFill>
                  <a:schemeClr val="lt1"/>
                </a:solidFill>
              </a:defRPr>
            </a:lvl2pPr>
            <a:lvl3pPr marL="1371600" lvl="2" indent="-228600" algn="l">
              <a:lnSpc>
                <a:spcPct val="100000"/>
              </a:lnSpc>
              <a:spcBef>
                <a:spcPts val="600"/>
              </a:spcBef>
              <a:spcAft>
                <a:spcPts val="0"/>
              </a:spcAft>
              <a:buSzPts val="2000"/>
              <a:buNone/>
              <a:defRPr>
                <a:solidFill>
                  <a:schemeClr val="lt1"/>
                </a:solidFill>
              </a:defRPr>
            </a:lvl3pPr>
            <a:lvl4pPr marL="1828800" lvl="3" indent="-228600" algn="l">
              <a:lnSpc>
                <a:spcPct val="100000"/>
              </a:lnSpc>
              <a:spcBef>
                <a:spcPts val="600"/>
              </a:spcBef>
              <a:spcAft>
                <a:spcPts val="0"/>
              </a:spcAft>
              <a:buSzPts val="1600"/>
              <a:buNone/>
              <a:defRPr>
                <a:solidFill>
                  <a:schemeClr val="lt1"/>
                </a:solidFill>
              </a:defRPr>
            </a:lvl4pPr>
            <a:lvl5pPr marL="2286000" lvl="4" indent="-228600" algn="l">
              <a:lnSpc>
                <a:spcPct val="100000"/>
              </a:lnSpc>
              <a:spcBef>
                <a:spcPts val="600"/>
              </a:spcBef>
              <a:spcAft>
                <a:spcPts val="0"/>
              </a:spcAft>
              <a:buSzPts val="1400"/>
              <a:buNone/>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losingSlide">
  <p:cSld name="ClosingSlide">
    <p:bg>
      <p:bgPr>
        <a:solidFill>
          <a:schemeClr val="dk2"/>
        </a:solidFill>
        <a:effectLst/>
      </p:bgPr>
    </p:bg>
    <p:spTree>
      <p:nvGrpSpPr>
        <p:cNvPr id="1" name="Shape 74"/>
        <p:cNvGrpSpPr/>
        <p:nvPr/>
      </p:nvGrpSpPr>
      <p:grpSpPr>
        <a:xfrm>
          <a:off x="0" y="0"/>
          <a:ext cx="0" cy="0"/>
          <a:chOff x="0" y="0"/>
          <a:chExt cx="0" cy="0"/>
        </a:xfrm>
      </p:grpSpPr>
      <p:pic>
        <p:nvPicPr>
          <p:cNvPr id="75" name="Google Shape;75;p17"/>
          <p:cNvPicPr preferRelativeResize="0"/>
          <p:nvPr/>
        </p:nvPicPr>
        <p:blipFill rotWithShape="1">
          <a:blip r:embed="rId2">
            <a:alphaModFix/>
          </a:blip>
          <a:srcRect l="21382"/>
          <a:stretch/>
        </p:blipFill>
        <p:spPr>
          <a:xfrm>
            <a:off x="1701800" y="539750"/>
            <a:ext cx="9245600" cy="5778500"/>
          </a:xfrm>
          <a:prstGeom prst="rect">
            <a:avLst/>
          </a:prstGeom>
          <a:noFill/>
          <a:ln>
            <a:noFill/>
          </a:ln>
          <a:effectLst>
            <a:outerShdw blurRad="50800" dist="38100" dir="2700000" algn="tl" rotWithShape="0">
              <a:srgbClr val="000000">
                <a:alpha val="40000"/>
              </a:srgbClr>
            </a:outerShdw>
          </a:effectLst>
        </p:spPr>
      </p:pic>
      <p:sp>
        <p:nvSpPr>
          <p:cNvPr id="76" name="Google Shape;76;p17"/>
          <p:cNvSpPr txBox="1">
            <a:spLocks noGrp="1"/>
          </p:cNvSpPr>
          <p:nvPr>
            <p:ph type="title"/>
          </p:nvPr>
        </p:nvSpPr>
        <p:spPr>
          <a:xfrm>
            <a:off x="2209800" y="3456353"/>
            <a:ext cx="7010400" cy="5539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8" name="Google Shape;78;p17"/>
          <p:cNvSpPr txBox="1">
            <a:spLocks noGrp="1"/>
          </p:cNvSpPr>
          <p:nvPr>
            <p:ph type="body" idx="1"/>
          </p:nvPr>
        </p:nvSpPr>
        <p:spPr>
          <a:xfrm>
            <a:off x="2209800" y="4267200"/>
            <a:ext cx="6400800" cy="14478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chemeClr val="dk1"/>
              </a:buClr>
              <a:buSzPts val="2800"/>
              <a:buNone/>
              <a:defRPr>
                <a:solidFill>
                  <a:schemeClr val="dk1"/>
                </a:solidFill>
              </a:defRPr>
            </a:lvl1pPr>
            <a:lvl2pPr marL="914400" lvl="1" indent="-381000" algn="l">
              <a:lnSpc>
                <a:spcPct val="100000"/>
              </a:lnSpc>
              <a:spcBef>
                <a:spcPts val="600"/>
              </a:spcBef>
              <a:spcAft>
                <a:spcPts val="0"/>
              </a:spcAft>
              <a:buClr>
                <a:schemeClr val="dk1"/>
              </a:buClr>
              <a:buSzPts val="2400"/>
              <a:buChar char="▪"/>
              <a:defRPr>
                <a:solidFill>
                  <a:schemeClr val="dk1"/>
                </a:solidFill>
              </a:defRPr>
            </a:lvl2pPr>
            <a:lvl3pPr marL="1371600" lvl="2" indent="-355600" algn="l">
              <a:lnSpc>
                <a:spcPct val="100000"/>
              </a:lnSpc>
              <a:spcBef>
                <a:spcPts val="600"/>
              </a:spcBef>
              <a:spcAft>
                <a:spcPts val="0"/>
              </a:spcAft>
              <a:buClr>
                <a:schemeClr val="dk1"/>
              </a:buClr>
              <a:buSzPts val="20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17500" algn="l">
              <a:lnSpc>
                <a:spcPct val="100000"/>
              </a:lnSpc>
              <a:spcBef>
                <a:spcPts val="600"/>
              </a:spcBef>
              <a:spcAft>
                <a:spcPts val="0"/>
              </a:spcAft>
              <a:buClr>
                <a:schemeClr val="dk1"/>
              </a:buClr>
              <a:buSzPts val="1400"/>
              <a:buChar char="▪"/>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79" name="Google Shape;79;p17" descr="eTeachNY logo"/>
          <p:cNvPicPr preferRelativeResize="0"/>
          <p:nvPr/>
        </p:nvPicPr>
        <p:blipFill rotWithShape="1">
          <a:blip r:embed="rId3">
            <a:alphaModFix/>
          </a:blip>
          <a:srcRect/>
          <a:stretch/>
        </p:blipFill>
        <p:spPr>
          <a:xfrm>
            <a:off x="2178424" y="1219200"/>
            <a:ext cx="5472117" cy="1828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2column">
  <p:cSld name="Inside-2column">
    <p:spTree>
      <p:nvGrpSpPr>
        <p:cNvPr id="1" name="Shape 18"/>
        <p:cNvGrpSpPr/>
        <p:nvPr/>
      </p:nvGrpSpPr>
      <p:grpSpPr>
        <a:xfrm>
          <a:off x="0" y="0"/>
          <a:ext cx="0" cy="0"/>
          <a:chOff x="0" y="0"/>
          <a:chExt cx="0" cy="0"/>
        </a:xfrm>
      </p:grpSpPr>
      <p:sp>
        <p:nvSpPr>
          <p:cNvPr id="19" name="Google Shape;19;p9"/>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pic>
        <p:nvPicPr>
          <p:cNvPr id="21" name="Google Shape;21;p9"/>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22" name="Google Shape;22;p9"/>
          <p:cNvSpPr txBox="1">
            <a:spLocks noGrp="1"/>
          </p:cNvSpPr>
          <p:nvPr>
            <p:ph type="body" idx="1"/>
          </p:nvPr>
        </p:nvSpPr>
        <p:spPr>
          <a:xfrm>
            <a:off x="533400" y="1676400"/>
            <a:ext cx="5334000" cy="553998"/>
          </a:xfrm>
          <a:prstGeom prst="rect">
            <a:avLst/>
          </a:prstGeom>
          <a:solidFill>
            <a:srgbClr val="3A7E36"/>
          </a:solidFill>
          <a:ln>
            <a:noFill/>
          </a:ln>
        </p:spPr>
        <p:txBody>
          <a:bodyPr spcFirstLastPara="1" wrap="square" lIns="91425" tIns="91425" rIns="91425" bIns="91425" anchor="t" anchorCtr="0">
            <a:spAutoFit/>
          </a:bodyPr>
          <a:lstStyle>
            <a:lvl1pPr marL="457200" lvl="0" indent="-228600" algn="l">
              <a:lnSpc>
                <a:spcPct val="100000"/>
              </a:lnSpc>
              <a:spcBef>
                <a:spcPts val="600"/>
              </a:spcBef>
              <a:spcAft>
                <a:spcPts val="0"/>
              </a:spcAft>
              <a:buSzPts val="2400"/>
              <a:buNone/>
              <a:defRPr sz="2400">
                <a:solidFill>
                  <a:schemeClr val="l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 name="Google Shape;23;p9"/>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9"/>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5" name="Google Shape;25;p9"/>
          <p:cNvSpPr txBox="1">
            <a:spLocks noGrp="1"/>
          </p:cNvSpPr>
          <p:nvPr>
            <p:ph type="body" idx="3"/>
          </p:nvPr>
        </p:nvSpPr>
        <p:spPr>
          <a:xfrm>
            <a:off x="6324600" y="1676400"/>
            <a:ext cx="5334000" cy="554038"/>
          </a:xfrm>
          <a:prstGeom prst="rect">
            <a:avLst/>
          </a:prstGeom>
          <a:solidFill>
            <a:schemeClr val="dk2"/>
          </a:solidFill>
          <a:ln>
            <a:noFill/>
          </a:ln>
        </p:spPr>
        <p:txBody>
          <a:bodyPr spcFirstLastPara="1" wrap="square" lIns="91425" tIns="91425" rIns="91425" bIns="91425" anchor="t" anchorCtr="0">
            <a:normAutofit/>
          </a:bodyPr>
          <a:lstStyle>
            <a:lvl1pPr marL="457200" lvl="0" indent="-228600" algn="l">
              <a:lnSpc>
                <a:spcPct val="100000"/>
              </a:lnSpc>
              <a:spcBef>
                <a:spcPts val="600"/>
              </a:spcBef>
              <a:spcAft>
                <a:spcPts val="0"/>
              </a:spcAft>
              <a:buSzPts val="2400"/>
              <a:buNone/>
              <a:defRPr sz="2400">
                <a:solidFill>
                  <a:schemeClr val="lt1"/>
                </a:solidFill>
                <a:latin typeface="Arial"/>
                <a:ea typeface="Arial"/>
                <a:cs typeface="Arial"/>
                <a:sym typeface="Aria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9"/>
          <p:cNvSpPr txBox="1">
            <a:spLocks noGrp="1"/>
          </p:cNvSpPr>
          <p:nvPr>
            <p:ph type="body" idx="4"/>
          </p:nvPr>
        </p:nvSpPr>
        <p:spPr>
          <a:xfrm>
            <a:off x="6324600" y="2514600"/>
            <a:ext cx="5334000" cy="32004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7" name="Google Shape;27;p9"/>
          <p:cNvSpPr txBox="1">
            <a:spLocks noGrp="1"/>
          </p:cNvSpPr>
          <p:nvPr>
            <p:ph type="body" idx="5"/>
          </p:nvPr>
        </p:nvSpPr>
        <p:spPr>
          <a:xfrm>
            <a:off x="533400" y="5791200"/>
            <a:ext cx="111252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ide-1column">
  <p:cSld name="Inside-1column">
    <p:spTree>
      <p:nvGrpSpPr>
        <p:cNvPr id="1" name="Shape 28"/>
        <p:cNvGrpSpPr/>
        <p:nvPr/>
      </p:nvGrpSpPr>
      <p:grpSpPr>
        <a:xfrm>
          <a:off x="0" y="0"/>
          <a:ext cx="0" cy="0"/>
          <a:chOff x="0" y="0"/>
          <a:chExt cx="0" cy="0"/>
        </a:xfrm>
      </p:grpSpPr>
      <p:sp>
        <p:nvSpPr>
          <p:cNvPr id="29" name="Google Shape;29;p10"/>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pic>
        <p:nvPicPr>
          <p:cNvPr id="31" name="Google Shape;31;p10"/>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32" name="Google Shape;32;p10"/>
          <p:cNvSpPr txBox="1">
            <a:spLocks noGrp="1"/>
          </p:cNvSpPr>
          <p:nvPr>
            <p:ph type="body" idx="1"/>
          </p:nvPr>
        </p:nvSpPr>
        <p:spPr>
          <a:xfrm>
            <a:off x="533400" y="1676400"/>
            <a:ext cx="11125200" cy="49244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3200"/>
              <a:buNone/>
              <a:defRPr sz="3200">
                <a:solidFill>
                  <a:schemeClr val="accen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 name="Google Shape;33;p10"/>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4" name="Google Shape;34;p10"/>
          <p:cNvSpPr>
            <a:spLocks noGrp="1"/>
          </p:cNvSpPr>
          <p:nvPr>
            <p:ph type="pic" idx="3"/>
          </p:nvPr>
        </p:nvSpPr>
        <p:spPr>
          <a:xfrm>
            <a:off x="6324600" y="2514600"/>
            <a:ext cx="5334000" cy="3200400"/>
          </a:xfrm>
          <a:prstGeom prst="rect">
            <a:avLst/>
          </a:prstGeom>
          <a:noFill/>
          <a:ln>
            <a:noFill/>
          </a:ln>
        </p:spPr>
        <p:txBody>
          <a:bodyPr spcFirstLastPara="1" wrap="square" lIns="45700" tIns="45700" rIns="45700" bIns="45700" anchor="t" anchorCtr="0">
            <a:normAutofit/>
          </a:bodyPr>
          <a:lstStyle>
            <a:lvl1pPr marR="0" lvl="0" algn="l" rtl="0">
              <a:lnSpc>
                <a:spcPct val="100000"/>
              </a:lnSpc>
              <a:spcBef>
                <a:spcPts val="600"/>
              </a:spcBef>
              <a:spcAft>
                <a:spcPts val="0"/>
              </a:spcAft>
              <a:buClr>
                <a:srgbClr val="3A7E36"/>
              </a:buClr>
              <a:buSzPts val="2800"/>
              <a:buFont typeface="Noto Sans Symbols"/>
              <a:buNone/>
              <a:defRPr sz="2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35" name="Google Shape;35;p10"/>
          <p:cNvSpPr txBox="1">
            <a:spLocks noGrp="1"/>
          </p:cNvSpPr>
          <p:nvPr>
            <p:ph type="body" idx="4"/>
          </p:nvPr>
        </p:nvSpPr>
        <p:spPr>
          <a:xfrm>
            <a:off x="533400" y="5791200"/>
            <a:ext cx="111252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 name="Google Shape;36;p1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side_ImageWithSidebar">
  <p:cSld name="Inside_ImageWithSidebar">
    <p:spTree>
      <p:nvGrpSpPr>
        <p:cNvPr id="1" name="Shape 37"/>
        <p:cNvGrpSpPr/>
        <p:nvPr/>
      </p:nvGrpSpPr>
      <p:grpSpPr>
        <a:xfrm>
          <a:off x="0" y="0"/>
          <a:ext cx="0" cy="0"/>
          <a:chOff x="0" y="0"/>
          <a:chExt cx="0" cy="0"/>
        </a:xfrm>
      </p:grpSpPr>
      <p:sp>
        <p:nvSpPr>
          <p:cNvPr id="38" name="Google Shape;38;p11"/>
          <p:cNvSpPr>
            <a:spLocks noGrp="1"/>
          </p:cNvSpPr>
          <p:nvPr>
            <p:ph type="pic" idx="2"/>
          </p:nvPr>
        </p:nvSpPr>
        <p:spPr>
          <a:xfrm>
            <a:off x="0" y="533400"/>
            <a:ext cx="12192000" cy="6324600"/>
          </a:xfrm>
          <a:prstGeom prst="rect">
            <a:avLst/>
          </a:prstGeom>
          <a:noFill/>
          <a:ln>
            <a:noFill/>
          </a:ln>
        </p:spPr>
        <p:txBody>
          <a:bodyPr spcFirstLastPara="1" wrap="square" lIns="45700" tIns="45700" rIns="45700" bIns="45700" anchor="t" anchorCtr="0">
            <a:normAutofit/>
          </a:bodyPr>
          <a:lstStyle>
            <a:lvl1pPr marR="0" lvl="0" algn="l" rtl="0">
              <a:lnSpc>
                <a:spcPct val="100000"/>
              </a:lnSpc>
              <a:spcBef>
                <a:spcPts val="600"/>
              </a:spcBef>
              <a:spcAft>
                <a:spcPts val="0"/>
              </a:spcAft>
              <a:buClr>
                <a:srgbClr val="3A7E36"/>
              </a:buClr>
              <a:buSzPts val="2800"/>
              <a:buFont typeface="Noto Sans Symbols"/>
              <a:buNone/>
              <a:defRPr sz="2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39" name="Google Shape;39;p11"/>
          <p:cNvSpPr txBox="1">
            <a:spLocks noGrp="1"/>
          </p:cNvSpPr>
          <p:nvPr>
            <p:ph type="title"/>
          </p:nvPr>
        </p:nvSpPr>
        <p:spPr>
          <a:xfrm>
            <a:off x="7239000" y="1063752"/>
            <a:ext cx="4419600" cy="1623846"/>
          </a:xfrm>
          <a:prstGeom prst="rect">
            <a:avLst/>
          </a:prstGeom>
          <a:solidFill>
            <a:srgbClr val="2379B8"/>
          </a:solidFill>
          <a:ln>
            <a:noFill/>
          </a:ln>
        </p:spPr>
        <p:txBody>
          <a:bodyPr spcFirstLastPara="1" wrap="square" lIns="274300" tIns="274300" rIns="274300" bIns="27430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
          <p:cNvSpPr txBox="1">
            <a:spLocks noGrp="1"/>
          </p:cNvSpPr>
          <p:nvPr>
            <p:ph type="body" idx="1"/>
          </p:nvPr>
        </p:nvSpPr>
        <p:spPr>
          <a:xfrm>
            <a:off x="7239000" y="2687598"/>
            <a:ext cx="4419600" cy="3408402"/>
          </a:xfrm>
          <a:prstGeom prst="rect">
            <a:avLst/>
          </a:prstGeom>
          <a:solidFill>
            <a:srgbClr val="2379B8"/>
          </a:solidFill>
          <a:ln>
            <a:noFill/>
          </a:ln>
        </p:spPr>
        <p:txBody>
          <a:bodyPr spcFirstLastPara="1" wrap="square" lIns="274300" tIns="274300" rIns="274300" bIns="27430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11"/>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pic>
        <p:nvPicPr>
          <p:cNvPr id="42" name="Google Shape;42;p11"/>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43" name="Google Shape;43;p11"/>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Inside_FeaturedContent">
  <p:cSld name="1_Inside_FeaturedContent">
    <p:bg>
      <p:bgPr>
        <a:solidFill>
          <a:schemeClr val="dk2"/>
        </a:solidFill>
        <a:effectLst/>
      </p:bgPr>
    </p:bg>
    <p:spTree>
      <p:nvGrpSpPr>
        <p:cNvPr id="1" name="Shape 44"/>
        <p:cNvGrpSpPr/>
        <p:nvPr/>
      </p:nvGrpSpPr>
      <p:grpSpPr>
        <a:xfrm>
          <a:off x="0" y="0"/>
          <a:ext cx="0" cy="0"/>
          <a:chOff x="0" y="0"/>
          <a:chExt cx="0" cy="0"/>
        </a:xfrm>
      </p:grpSpPr>
      <p:sp>
        <p:nvSpPr>
          <p:cNvPr id="45" name="Google Shape;45;p12"/>
          <p:cNvSpPr/>
          <p:nvPr/>
        </p:nvSpPr>
        <p:spPr>
          <a:xfrm>
            <a:off x="533398" y="-1"/>
            <a:ext cx="5562601" cy="6324599"/>
          </a:xfrm>
          <a:prstGeom prst="rect">
            <a:avLst/>
          </a:prstGeom>
          <a:solidFill>
            <a:schemeClr val="lt2"/>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sp>
        <p:nvSpPr>
          <p:cNvPr id="46" name="Google Shape;46;p12"/>
          <p:cNvSpPr txBox="1">
            <a:spLocks noGrp="1"/>
          </p:cNvSpPr>
          <p:nvPr>
            <p:ph type="title"/>
          </p:nvPr>
        </p:nvSpPr>
        <p:spPr>
          <a:xfrm>
            <a:off x="990601" y="1143000"/>
            <a:ext cx="4648200" cy="32004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40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 name="Google Shape;47;p12"/>
          <p:cNvPicPr preferRelativeResize="0"/>
          <p:nvPr/>
        </p:nvPicPr>
        <p:blipFill rotWithShape="1">
          <a:blip r:embed="rId2">
            <a:alphaModFix/>
          </a:blip>
          <a:srcRect l="45218" r="1"/>
          <a:stretch/>
        </p:blipFill>
        <p:spPr>
          <a:xfrm>
            <a:off x="1" y="0"/>
            <a:ext cx="5867400" cy="530352"/>
          </a:xfrm>
          <a:prstGeom prst="rect">
            <a:avLst/>
          </a:prstGeom>
          <a:noFill/>
          <a:ln>
            <a:noFill/>
          </a:ln>
          <a:effectLst>
            <a:outerShdw blurRad="50800" dist="38100" dir="2700000" algn="tl" rotWithShape="0">
              <a:srgbClr val="000000">
                <a:alpha val="40000"/>
              </a:srgbClr>
            </a:outerShdw>
          </a:effectLst>
        </p:spPr>
      </p:pic>
      <p:sp>
        <p:nvSpPr>
          <p:cNvPr id="48" name="Google Shape;48;p12"/>
          <p:cNvSpPr txBox="1">
            <a:spLocks noGrp="1"/>
          </p:cNvSpPr>
          <p:nvPr>
            <p:ph type="body" idx="1"/>
          </p:nvPr>
        </p:nvSpPr>
        <p:spPr>
          <a:xfrm>
            <a:off x="990601" y="4463605"/>
            <a:ext cx="4648200" cy="861774"/>
          </a:xfrm>
          <a:prstGeom prst="rect">
            <a:avLst/>
          </a:prstGeom>
          <a:noFill/>
          <a:ln>
            <a:noFill/>
          </a:ln>
        </p:spPr>
        <p:txBody>
          <a:bodyPr spcFirstLastPara="1" wrap="square" lIns="0" tIns="0" rIns="0" bIns="0" anchor="t" anchorCtr="0">
            <a:spAutoFit/>
          </a:bodyPr>
          <a:lstStyle>
            <a:lvl1pPr marL="457200" lvl="0" indent="-228600" algn="ctr">
              <a:lnSpc>
                <a:spcPct val="100000"/>
              </a:lnSpc>
              <a:spcBef>
                <a:spcPts val="600"/>
              </a:spcBef>
              <a:spcAft>
                <a:spcPts val="0"/>
              </a:spcAft>
              <a:buSzPts val="2800"/>
              <a:buNone/>
              <a:defRPr sz="2800">
                <a:solidFill>
                  <a:schemeClr val="dk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 name="Google Shape;49;p12"/>
          <p:cNvSpPr txBox="1">
            <a:spLocks noGrp="1"/>
          </p:cNvSpPr>
          <p:nvPr>
            <p:ph type="body" idx="2"/>
          </p:nvPr>
        </p:nvSpPr>
        <p:spPr>
          <a:xfrm>
            <a:off x="6324600" y="1143000"/>
            <a:ext cx="5334000" cy="45720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 name="Google Shape;50;p12"/>
          <p:cNvSpPr txBox="1">
            <a:spLocks noGrp="1"/>
          </p:cNvSpPr>
          <p:nvPr>
            <p:ph type="body" idx="3"/>
          </p:nvPr>
        </p:nvSpPr>
        <p:spPr>
          <a:xfrm>
            <a:off x="6324600" y="5797826"/>
            <a:ext cx="53340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90CD8D"/>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12"/>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Slide-Blue">
  <p:cSld name="TitleSlide-Blue">
    <p:bg>
      <p:bgPr>
        <a:solidFill>
          <a:schemeClr val="dk2"/>
        </a:solidFill>
        <a:effectLst/>
      </p:bgPr>
    </p:bg>
    <p:spTree>
      <p:nvGrpSpPr>
        <p:cNvPr id="1" name="Shape 52"/>
        <p:cNvGrpSpPr/>
        <p:nvPr/>
      </p:nvGrpSpPr>
      <p:grpSpPr>
        <a:xfrm>
          <a:off x="0" y="0"/>
          <a:ext cx="0" cy="0"/>
          <a:chOff x="0" y="0"/>
          <a:chExt cx="0" cy="0"/>
        </a:xfrm>
      </p:grpSpPr>
      <p:pic>
        <p:nvPicPr>
          <p:cNvPr id="53" name="Google Shape;53;p14"/>
          <p:cNvPicPr preferRelativeResize="0"/>
          <p:nvPr/>
        </p:nvPicPr>
        <p:blipFill rotWithShape="1">
          <a:blip r:embed="rId2">
            <a:alphaModFix/>
          </a:blip>
          <a:srcRect/>
          <a:stretch/>
        </p:blipFill>
        <p:spPr>
          <a:xfrm>
            <a:off x="0" y="539750"/>
            <a:ext cx="12192000" cy="2273300"/>
          </a:xfrm>
          <a:prstGeom prst="rect">
            <a:avLst/>
          </a:prstGeom>
          <a:noFill/>
          <a:ln>
            <a:noFill/>
          </a:ln>
          <a:effectLst>
            <a:outerShdw blurRad="50800" dist="38100" dir="2700000" algn="tl" rotWithShape="0">
              <a:srgbClr val="000000">
                <a:alpha val="40000"/>
              </a:srgbClr>
            </a:outerShdw>
          </a:effectLst>
        </p:spPr>
      </p:pic>
      <p:pic>
        <p:nvPicPr>
          <p:cNvPr id="54" name="Google Shape;54;p14" descr="eTeachNY logo"/>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55" name="Google Shape;55;p14"/>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2493963" y="5730766"/>
            <a:ext cx="7335837"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chemeClr val="lt1"/>
                </a:solidFill>
              </a:defRPr>
            </a:lvl1pPr>
            <a:lvl2pPr marL="914400" lvl="1" indent="-228600" algn="l">
              <a:lnSpc>
                <a:spcPct val="100000"/>
              </a:lnSpc>
              <a:spcBef>
                <a:spcPts val="600"/>
              </a:spcBef>
              <a:spcAft>
                <a:spcPts val="0"/>
              </a:spcAft>
              <a:buSzPts val="2400"/>
              <a:buNone/>
              <a:defRPr>
                <a:solidFill>
                  <a:schemeClr val="lt1"/>
                </a:solidFill>
              </a:defRPr>
            </a:lvl2pPr>
            <a:lvl3pPr marL="1371600" lvl="2" indent="-228600" algn="l">
              <a:lnSpc>
                <a:spcPct val="100000"/>
              </a:lnSpc>
              <a:spcBef>
                <a:spcPts val="600"/>
              </a:spcBef>
              <a:spcAft>
                <a:spcPts val="0"/>
              </a:spcAft>
              <a:buSzPts val="2000"/>
              <a:buNone/>
              <a:defRPr>
                <a:solidFill>
                  <a:schemeClr val="lt1"/>
                </a:solidFill>
              </a:defRPr>
            </a:lvl3pPr>
            <a:lvl4pPr marL="1828800" lvl="3" indent="-228600" algn="l">
              <a:lnSpc>
                <a:spcPct val="100000"/>
              </a:lnSpc>
              <a:spcBef>
                <a:spcPts val="600"/>
              </a:spcBef>
              <a:spcAft>
                <a:spcPts val="0"/>
              </a:spcAft>
              <a:buSzPts val="1600"/>
              <a:buNone/>
              <a:defRPr>
                <a:solidFill>
                  <a:schemeClr val="lt1"/>
                </a:solidFill>
              </a:defRPr>
            </a:lvl4pPr>
            <a:lvl5pPr marL="2286000" lvl="4" indent="-228600" algn="l">
              <a:lnSpc>
                <a:spcPct val="100000"/>
              </a:lnSpc>
              <a:spcBef>
                <a:spcPts val="600"/>
              </a:spcBef>
              <a:spcAft>
                <a:spcPts val="0"/>
              </a:spcAft>
              <a:buSzPts val="1400"/>
              <a:buNone/>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side_LargeQuote">
  <p:cSld name="Inside_LargeQuote">
    <p:bg>
      <p:bgPr>
        <a:solidFill>
          <a:schemeClr val="dk2"/>
        </a:solidFill>
        <a:effectLst/>
      </p:bgPr>
    </p:bg>
    <p:spTree>
      <p:nvGrpSpPr>
        <p:cNvPr id="1" name="Shape 57"/>
        <p:cNvGrpSpPr/>
        <p:nvPr/>
      </p:nvGrpSpPr>
      <p:grpSpPr>
        <a:xfrm>
          <a:off x="0" y="0"/>
          <a:ext cx="0" cy="0"/>
          <a:chOff x="0" y="0"/>
          <a:chExt cx="0" cy="0"/>
        </a:xfrm>
      </p:grpSpPr>
      <p:pic>
        <p:nvPicPr>
          <p:cNvPr id="58" name="Google Shape;58;p13"/>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59" name="Google Shape;59;p13"/>
          <p:cNvSpPr txBox="1">
            <a:spLocks noGrp="1"/>
          </p:cNvSpPr>
          <p:nvPr>
            <p:ph type="title"/>
          </p:nvPr>
        </p:nvSpPr>
        <p:spPr>
          <a:xfrm>
            <a:off x="990600" y="1676400"/>
            <a:ext cx="8001000" cy="2857873"/>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13"/>
          <p:cNvSpPr txBox="1">
            <a:spLocks noGrp="1"/>
          </p:cNvSpPr>
          <p:nvPr>
            <p:ph type="body" idx="1"/>
          </p:nvPr>
        </p:nvSpPr>
        <p:spPr>
          <a:xfrm>
            <a:off x="990600" y="4693024"/>
            <a:ext cx="8001000" cy="5334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chemeClr val="lt1"/>
              </a:buClr>
              <a:buSzPts val="2800"/>
              <a:buNone/>
              <a:defRPr>
                <a:solidFill>
                  <a:schemeClr val="lt1"/>
                </a:solidFill>
              </a:defRPr>
            </a:lvl1pPr>
            <a:lvl2pPr marL="914400" lvl="1" indent="-228600" algn="l">
              <a:lnSpc>
                <a:spcPct val="100000"/>
              </a:lnSpc>
              <a:spcBef>
                <a:spcPts val="600"/>
              </a:spcBef>
              <a:spcAft>
                <a:spcPts val="0"/>
              </a:spcAft>
              <a:buClr>
                <a:schemeClr val="dk1"/>
              </a:buClr>
              <a:buSzPts val="2400"/>
              <a:buNone/>
              <a:defRPr>
                <a:solidFill>
                  <a:schemeClr val="dk1"/>
                </a:solidFill>
              </a:defRPr>
            </a:lvl2pPr>
            <a:lvl3pPr marL="1371600" lvl="2" indent="-228600" algn="l">
              <a:lnSpc>
                <a:spcPct val="100000"/>
              </a:lnSpc>
              <a:spcBef>
                <a:spcPts val="600"/>
              </a:spcBef>
              <a:spcAft>
                <a:spcPts val="0"/>
              </a:spcAft>
              <a:buClr>
                <a:schemeClr val="dk1"/>
              </a:buClr>
              <a:buSzPts val="2000"/>
              <a:buNone/>
              <a:defRPr>
                <a:solidFill>
                  <a:schemeClr val="dk1"/>
                </a:solidFill>
              </a:defRPr>
            </a:lvl3pPr>
            <a:lvl4pPr marL="1828800" lvl="3" indent="-228600" algn="l">
              <a:lnSpc>
                <a:spcPct val="100000"/>
              </a:lnSpc>
              <a:spcBef>
                <a:spcPts val="600"/>
              </a:spcBef>
              <a:spcAft>
                <a:spcPts val="0"/>
              </a:spcAft>
              <a:buClr>
                <a:schemeClr val="dk1"/>
              </a:buClr>
              <a:buSzPts val="1600"/>
              <a:buNone/>
              <a:defRPr>
                <a:solidFill>
                  <a:schemeClr val="dk1"/>
                </a:solidFill>
              </a:defRPr>
            </a:lvl4pPr>
            <a:lvl5pPr marL="2286000" lvl="4" indent="-228600" algn="l">
              <a:lnSpc>
                <a:spcPct val="100000"/>
              </a:lnSpc>
              <a:spcBef>
                <a:spcPts val="600"/>
              </a:spcBef>
              <a:spcAft>
                <a:spcPts val="0"/>
              </a:spcAft>
              <a:buClr>
                <a:schemeClr val="dk1"/>
              </a:buClr>
              <a:buSzPts val="1400"/>
              <a:buNone/>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Divider_green">
  <p:cSld name="SectionDivider_green">
    <p:bg>
      <p:bgPr>
        <a:solidFill>
          <a:schemeClr val="dk2"/>
        </a:solidFill>
        <a:effectLst/>
      </p:bgPr>
    </p:bg>
    <p:spTree>
      <p:nvGrpSpPr>
        <p:cNvPr id="1" name="Shape 62"/>
        <p:cNvGrpSpPr/>
        <p:nvPr/>
      </p:nvGrpSpPr>
      <p:grpSpPr>
        <a:xfrm>
          <a:off x="0" y="0"/>
          <a:ext cx="0" cy="0"/>
          <a:chOff x="0" y="0"/>
          <a:chExt cx="0" cy="0"/>
        </a:xfrm>
      </p:grpSpPr>
      <p:pic>
        <p:nvPicPr>
          <p:cNvPr id="63" name="Google Shape;63;p16"/>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64" name="Google Shape;64;p16"/>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4800"/>
              <a:buFont typeface="Arial"/>
              <a:buNone/>
              <a:defRPr sz="4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6"/>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6" name="Google Shape;66;p16"/>
          <p:cNvSpPr txBox="1">
            <a:spLocks noGrp="1"/>
          </p:cNvSpPr>
          <p:nvPr>
            <p:ph type="body" idx="1"/>
          </p:nvPr>
        </p:nvSpPr>
        <p:spPr>
          <a:xfrm>
            <a:off x="990600" y="3429000"/>
            <a:ext cx="8001000" cy="2286000"/>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chemeClr val="dk1"/>
              </a:buClr>
              <a:buSzPts val="2800"/>
              <a:buChar char="▪"/>
              <a:defRPr>
                <a:solidFill>
                  <a:schemeClr val="dk1"/>
                </a:solidFill>
              </a:defRPr>
            </a:lvl1pPr>
            <a:lvl2pPr marL="914400" lvl="1" indent="-381000" algn="l">
              <a:lnSpc>
                <a:spcPct val="100000"/>
              </a:lnSpc>
              <a:spcBef>
                <a:spcPts val="600"/>
              </a:spcBef>
              <a:spcAft>
                <a:spcPts val="0"/>
              </a:spcAft>
              <a:buClr>
                <a:schemeClr val="dk1"/>
              </a:buClr>
              <a:buSzPts val="2400"/>
              <a:buChar char="▪"/>
              <a:defRPr>
                <a:solidFill>
                  <a:schemeClr val="dk1"/>
                </a:solidFill>
              </a:defRPr>
            </a:lvl2pPr>
            <a:lvl3pPr marL="1371600" lvl="2" indent="-355600" algn="l">
              <a:lnSpc>
                <a:spcPct val="100000"/>
              </a:lnSpc>
              <a:spcBef>
                <a:spcPts val="600"/>
              </a:spcBef>
              <a:spcAft>
                <a:spcPts val="0"/>
              </a:spcAft>
              <a:buClr>
                <a:schemeClr val="dk1"/>
              </a:buClr>
              <a:buSzPts val="20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17500" algn="l">
              <a:lnSpc>
                <a:spcPct val="100000"/>
              </a:lnSpc>
              <a:spcBef>
                <a:spcPts val="600"/>
              </a:spcBef>
              <a:spcAft>
                <a:spcPts val="0"/>
              </a:spcAft>
              <a:buClr>
                <a:schemeClr val="dk1"/>
              </a:buClr>
              <a:buSzPts val="1400"/>
              <a:buChar char="▪"/>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67" name="Google Shape;67;p16" descr="eTeachNY logo"/>
          <p:cNvPicPr preferRelativeResize="0"/>
          <p:nvPr/>
        </p:nvPicPr>
        <p:blipFill rotWithShape="1">
          <a:blip r:embed="rId3">
            <a:alphaModFix/>
          </a:blip>
          <a:srcRect/>
          <a:stretch/>
        </p:blipFill>
        <p:spPr>
          <a:xfrm>
            <a:off x="990600" y="758952"/>
            <a:ext cx="3764764" cy="125819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Divider_blue">
  <p:cSld name="SectionDivider_blue">
    <p:bg>
      <p:bgPr>
        <a:solidFill>
          <a:schemeClr val="lt2"/>
        </a:solidFill>
        <a:effectLst/>
      </p:bgPr>
    </p:bg>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70" name="Google Shape;70;p15"/>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72" name="Google Shape;72;p15" descr="eTeachNY logo"/>
          <p:cNvPicPr preferRelativeResize="0"/>
          <p:nvPr/>
        </p:nvPicPr>
        <p:blipFill rotWithShape="1">
          <a:blip r:embed="rId3">
            <a:alphaModFix/>
          </a:blip>
          <a:srcRect/>
          <a:stretch/>
        </p:blipFill>
        <p:spPr>
          <a:xfrm>
            <a:off x="990600" y="762000"/>
            <a:ext cx="3764764" cy="1258198"/>
          </a:xfrm>
          <a:prstGeom prst="rect">
            <a:avLst/>
          </a:prstGeom>
          <a:noFill/>
          <a:ln>
            <a:noFill/>
          </a:ln>
        </p:spPr>
      </p:pic>
      <p:sp>
        <p:nvSpPr>
          <p:cNvPr id="73" name="Google Shape;73;p15"/>
          <p:cNvSpPr txBox="1">
            <a:spLocks noGrp="1"/>
          </p:cNvSpPr>
          <p:nvPr>
            <p:ph type="body" idx="1"/>
          </p:nvPr>
        </p:nvSpPr>
        <p:spPr>
          <a:xfrm>
            <a:off x="990600" y="3429000"/>
            <a:ext cx="8001000" cy="2286000"/>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body" idx="1"/>
          </p:nvPr>
        </p:nvSpPr>
        <p:spPr>
          <a:xfrm>
            <a:off x="533400" y="1676400"/>
            <a:ext cx="11125200" cy="4648199"/>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600"/>
              </a:spcBef>
              <a:spcAft>
                <a:spcPts val="0"/>
              </a:spcAft>
              <a:buClr>
                <a:srgbClr val="3A7E36"/>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1" name="Google Shape;11;p7"/>
          <p:cNvSpPr txBox="1">
            <a:spLocks noGrp="1"/>
          </p:cNvSpPr>
          <p:nvPr>
            <p:ph type="title"/>
          </p:nvPr>
        </p:nvSpPr>
        <p:spPr>
          <a:xfrm>
            <a:off x="0" y="533401"/>
            <a:ext cx="12192000" cy="914400"/>
          </a:xfrm>
          <a:prstGeom prst="rect">
            <a:avLst/>
          </a:prstGeom>
          <a:noFill/>
          <a:ln>
            <a:noFill/>
          </a:ln>
        </p:spPr>
        <p:txBody>
          <a:bodyPr spcFirstLastPara="1" wrap="square" lIns="548625" tIns="0" rIns="548625" bIns="0" anchor="ctr" anchorCtr="0">
            <a:norm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guide id="7" orient="horz" pos="1056">
          <p15:clr>
            <a:srgbClr val="F26B43"/>
          </p15:clr>
        </p15:guide>
        <p15:guide id="8" orient="horz" pos="1584">
          <p15:clr>
            <a:srgbClr val="F26B43"/>
          </p15:clr>
        </p15:guide>
        <p15:guide id="9" orient="horz" pos="3600">
          <p15:clr>
            <a:srgbClr val="F26B43"/>
          </p15:clr>
        </p15:guide>
        <p15:guide id="10" pos="3984">
          <p15:clr>
            <a:srgbClr val="F26B43"/>
          </p15:clr>
        </p15:guide>
        <p15:guide id="11" pos="3696">
          <p15:clr>
            <a:srgbClr val="F26B43"/>
          </p15:clr>
        </p15:guide>
        <p15:guide id="12" pos="2016">
          <p15:clr>
            <a:srgbClr val="F26B43"/>
          </p15:clr>
        </p15:guide>
        <p15:guide id="13" pos="5664">
          <p15:clr>
            <a:srgbClr val="F26B43"/>
          </p15:clr>
        </p15:guide>
        <p15:guide id="14" orient="horz" pos="3648">
          <p15:clr>
            <a:srgbClr val="F26B43"/>
          </p15:clr>
        </p15:guide>
        <p15:guide id="15" pos="6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eteachny.org/using-home-language-supports-session-2/"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teinhardt.nyu.edu/metrocenter/language-rbern/education/bilingual-glossaries-and-cognat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nysed.gov/curriculum-instruction/supporting-all-students-resource-guides-scaffolding-instruction-english"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www.nysed.gov/bilingual-ed/regional-supportrbern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1177175" y="3857625"/>
            <a:ext cx="10783500" cy="1496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5400"/>
              <a:buFont typeface="Arial"/>
              <a:buNone/>
            </a:pPr>
            <a:r>
              <a:rPr lang="en-US"/>
              <a:t>ELL SESSION 2:</a:t>
            </a:r>
            <a:br>
              <a:rPr lang="en-US"/>
            </a:br>
            <a:r>
              <a:rPr lang="en-US"/>
              <a:t>Home Language Supports</a:t>
            </a:r>
            <a:endParaRPr/>
          </a:p>
        </p:txBody>
      </p:sp>
      <p:sp>
        <p:nvSpPr>
          <p:cNvPr id="86" name="Google Shape;86;p1"/>
          <p:cNvSpPr txBox="1">
            <a:spLocks noGrp="1"/>
          </p:cNvSpPr>
          <p:nvPr>
            <p:ph type="body" idx="1"/>
          </p:nvPr>
        </p:nvSpPr>
        <p:spPr>
          <a:xfrm>
            <a:off x="1203600" y="5955300"/>
            <a:ext cx="9327600" cy="3693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2400"/>
              <a:buNone/>
            </a:pPr>
            <a:r>
              <a:rPr lang="en-US"/>
              <a:t>Prepared by: Monroe 2-Orleans BOCES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2" descr="A parent and child sit on a couch with a laptop on their laps. They are smiling. "/>
          <p:cNvPicPr preferRelativeResize="0">
            <a:picLocks noGrp="1"/>
          </p:cNvPicPr>
          <p:nvPr>
            <p:ph type="pic" idx="2"/>
          </p:nvPr>
        </p:nvPicPr>
        <p:blipFill rotWithShape="1">
          <a:blip r:embed="rId3">
            <a:alphaModFix/>
          </a:blip>
          <a:srcRect l="24" r="24"/>
          <a:stretch/>
        </p:blipFill>
        <p:spPr>
          <a:xfrm>
            <a:off x="0" y="533400"/>
            <a:ext cx="12192000" cy="6324600"/>
          </a:xfrm>
          <a:prstGeom prst="rect">
            <a:avLst/>
          </a:prstGeom>
          <a:noFill/>
          <a:ln>
            <a:noFill/>
          </a:ln>
        </p:spPr>
      </p:pic>
      <p:sp>
        <p:nvSpPr>
          <p:cNvPr id="173" name="Google Shape;173;p22"/>
          <p:cNvSpPr txBox="1">
            <a:spLocks noGrp="1"/>
          </p:cNvSpPr>
          <p:nvPr>
            <p:ph type="title"/>
          </p:nvPr>
        </p:nvSpPr>
        <p:spPr>
          <a:xfrm>
            <a:off x="7340600" y="1063792"/>
            <a:ext cx="4419600" cy="1623846"/>
          </a:xfrm>
          <a:prstGeom prst="rect">
            <a:avLst/>
          </a:prstGeom>
          <a:solidFill>
            <a:srgbClr val="2379B8"/>
          </a:solidFill>
          <a:ln>
            <a:noFill/>
          </a:ln>
        </p:spPr>
        <p:txBody>
          <a:bodyPr spcFirstLastPara="1" wrap="square" lIns="274300" tIns="274300" rIns="274300" bIns="2743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a:t>Supporting Home Learning</a:t>
            </a:r>
            <a:endParaRPr/>
          </a:p>
        </p:txBody>
      </p:sp>
      <p:sp>
        <p:nvSpPr>
          <p:cNvPr id="174" name="Google Shape;174;p22"/>
          <p:cNvSpPr txBox="1">
            <a:spLocks noGrp="1"/>
          </p:cNvSpPr>
          <p:nvPr>
            <p:ph type="body" idx="1"/>
          </p:nvPr>
        </p:nvSpPr>
        <p:spPr>
          <a:xfrm>
            <a:off x="7340600" y="2687638"/>
            <a:ext cx="4419600" cy="2862262"/>
          </a:xfrm>
          <a:prstGeom prst="rect">
            <a:avLst/>
          </a:prstGeom>
          <a:solidFill>
            <a:srgbClr val="2379B8"/>
          </a:solidFill>
          <a:ln>
            <a:noFill/>
          </a:ln>
        </p:spPr>
        <p:txBody>
          <a:bodyPr spcFirstLastPara="1" wrap="square" lIns="274300" tIns="274300" rIns="274300" bIns="274300" anchor="t" anchorCtr="0">
            <a:normAutofit/>
          </a:bodyPr>
          <a:lstStyle/>
          <a:p>
            <a:pPr marL="457200" lvl="0" indent="-406400" algn="l" rtl="0">
              <a:lnSpc>
                <a:spcPct val="100000"/>
              </a:lnSpc>
              <a:spcBef>
                <a:spcPts val="600"/>
              </a:spcBef>
              <a:spcAft>
                <a:spcPts val="0"/>
              </a:spcAft>
              <a:buSzPts val="2800"/>
              <a:buChar char="▪"/>
            </a:pPr>
            <a:r>
              <a:rPr lang="en-US"/>
              <a:t>These webinettes also help parents to support their children at home and with assignments.</a:t>
            </a:r>
            <a:endParaRPr/>
          </a:p>
        </p:txBody>
      </p:sp>
      <p:sp>
        <p:nvSpPr>
          <p:cNvPr id="175" name="Google Shape;175;p22"/>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ctrTitle"/>
          </p:nvPr>
        </p:nvSpPr>
        <p:spPr>
          <a:xfrm>
            <a:off x="1016000" y="3429000"/>
            <a:ext cx="9448800" cy="2215991"/>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5400"/>
              <a:buFont typeface="Arial"/>
              <a:buNone/>
            </a:pPr>
            <a:r>
              <a:rPr lang="en-US" sz="4000" dirty="0"/>
              <a:t>Over the next weeks and months, </a:t>
            </a:r>
            <a:r>
              <a:rPr lang="en-US" sz="4000" dirty="0" err="1"/>
              <a:t>webinettes</a:t>
            </a:r>
            <a:r>
              <a:rPr lang="en-US" sz="4000" dirty="0"/>
              <a:t> will be added to the site for content areas: Math, Science, ELA and Social Studies.</a:t>
            </a:r>
            <a:endParaRPr dirty="0"/>
          </a:p>
        </p:txBody>
      </p:sp>
      <p:sp>
        <p:nvSpPr>
          <p:cNvPr id="182" name="Google Shape;182;p23"/>
          <p:cNvSpPr txBox="1">
            <a:spLocks noGrp="1"/>
          </p:cNvSpPr>
          <p:nvPr>
            <p:ph type="body" idx="1"/>
          </p:nvPr>
        </p:nvSpPr>
        <p:spPr>
          <a:xfrm>
            <a:off x="597408" y="5984766"/>
            <a:ext cx="11265408" cy="446276"/>
          </a:xfrm>
          <a:prstGeom prst="rect">
            <a:avLst/>
          </a:prstGeom>
          <a:noFill/>
          <a:ln>
            <a:noFill/>
          </a:ln>
        </p:spPr>
        <p:txBody>
          <a:bodyPr spcFirstLastPara="1" wrap="square" lIns="0" tIns="0" rIns="0" bIns="0" anchor="t" anchorCtr="0">
            <a:spAutoFit/>
          </a:bodyPr>
          <a:lstStyle/>
          <a:p>
            <a:pPr marL="457200" lvl="0" indent="-228600" algn="l" rtl="0">
              <a:lnSpc>
                <a:spcPct val="100000"/>
              </a:lnSpc>
              <a:spcBef>
                <a:spcPts val="600"/>
              </a:spcBef>
              <a:spcAft>
                <a:spcPts val="0"/>
              </a:spcAft>
              <a:buSzPts val="2400"/>
              <a:buNone/>
            </a:pPr>
            <a:r>
              <a:rPr lang="en-US" dirty="0"/>
              <a:t>Visit </a:t>
            </a:r>
            <a:r>
              <a:rPr lang="en-US" dirty="0">
                <a:solidFill>
                  <a:schemeClr val="bg1"/>
                </a:solidFill>
                <a:hlinkClick r:id="rId3">
                  <a:extLst>
                    <a:ext uri="{A12FA001-AC4F-418D-AE19-62706E023703}">
                      <ahyp:hlinkClr xmlns:ahyp="http://schemas.microsoft.com/office/drawing/2018/hyperlinkcolor" val="tx"/>
                    </a:ext>
                  </a:extLst>
                </a:hlinkClick>
              </a:rPr>
              <a:t>https://www.eteachny.org/using-home-language-supports-session-2/</a:t>
            </a:r>
            <a:r>
              <a:rPr lang="en-US" dirty="0">
                <a:solidFill>
                  <a:schemeClr val="bg1"/>
                </a:solidFill>
              </a:rPr>
              <a:t> </a:t>
            </a:r>
            <a:endParaRPr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ctrTitle"/>
          </p:nvPr>
        </p:nvSpPr>
        <p:spPr>
          <a:xfrm>
            <a:off x="2502429" y="3934703"/>
            <a:ext cx="7336420" cy="1495794"/>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5400"/>
              <a:buFont typeface="Arial"/>
              <a:buNone/>
            </a:pPr>
            <a:r>
              <a:rPr lang="en-US"/>
              <a:t>What about additional Resources?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NYSED Glossaries</a:t>
            </a:r>
            <a:endParaRPr/>
          </a:p>
        </p:txBody>
      </p:sp>
      <p:sp>
        <p:nvSpPr>
          <p:cNvPr id="195" name="Google Shape;195;p25"/>
          <p:cNvSpPr txBox="1">
            <a:spLocks noGrp="1"/>
          </p:cNvSpPr>
          <p:nvPr>
            <p:ph type="body" idx="1"/>
          </p:nvPr>
        </p:nvSpPr>
        <p:spPr>
          <a:xfrm>
            <a:off x="533400" y="1676400"/>
            <a:ext cx="5334000" cy="630912"/>
          </a:xfrm>
          <a:prstGeom prst="rect">
            <a:avLst/>
          </a:prstGeom>
          <a:solidFill>
            <a:srgbClr val="3A7E36"/>
          </a:solidFill>
          <a:ln>
            <a:noFill/>
          </a:ln>
        </p:spPr>
        <p:txBody>
          <a:bodyPr spcFirstLastPara="1" wrap="square" lIns="91425" tIns="91425" rIns="91425" bIns="91425" anchor="t" anchorCtr="0">
            <a:spAutoFit/>
          </a:bodyPr>
          <a:lstStyle/>
          <a:p>
            <a:pPr marL="457200" lvl="0" indent="-228600" algn="l" rtl="0">
              <a:lnSpc>
                <a:spcPct val="100000"/>
              </a:lnSpc>
              <a:spcBef>
                <a:spcPts val="600"/>
              </a:spcBef>
              <a:spcAft>
                <a:spcPts val="0"/>
              </a:spcAft>
              <a:buSzPts val="2400"/>
              <a:buNone/>
            </a:pPr>
            <a:r>
              <a:rPr lang="en-US"/>
              <a:t>Bilingual Glossaries link</a:t>
            </a:r>
            <a:endParaRPr/>
          </a:p>
        </p:txBody>
      </p:sp>
      <p:sp>
        <p:nvSpPr>
          <p:cNvPr id="196" name="Google Shape;196;p25"/>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a:bodyPr>
          <a:lstStyle/>
          <a:p>
            <a:pPr marL="114300" lvl="0" indent="0" algn="l" rtl="0">
              <a:lnSpc>
                <a:spcPct val="100000"/>
              </a:lnSpc>
              <a:spcBef>
                <a:spcPts val="600"/>
              </a:spcBef>
              <a:spcAft>
                <a:spcPts val="0"/>
              </a:spcAft>
              <a:buSzPts val="1800"/>
              <a:buNone/>
            </a:pPr>
            <a:r>
              <a:rPr lang="en-US"/>
              <a:t>NYSED has created bilingual glossaries by content areas.</a:t>
            </a:r>
            <a:endParaRPr/>
          </a:p>
          <a:p>
            <a:pPr marL="114300" lvl="0" indent="0" algn="l" rtl="0">
              <a:lnSpc>
                <a:spcPct val="100000"/>
              </a:lnSpc>
              <a:spcBef>
                <a:spcPts val="600"/>
              </a:spcBef>
              <a:spcAft>
                <a:spcPts val="0"/>
              </a:spcAft>
              <a:buSzPts val="1800"/>
              <a:buNone/>
            </a:pPr>
            <a:endParaRPr/>
          </a:p>
          <a:p>
            <a:pPr marL="114300" lvl="0" indent="0" algn="l" rtl="0">
              <a:lnSpc>
                <a:spcPct val="100000"/>
              </a:lnSpc>
              <a:spcBef>
                <a:spcPts val="600"/>
              </a:spcBef>
              <a:spcAft>
                <a:spcPts val="0"/>
              </a:spcAft>
              <a:buSzPts val="1800"/>
              <a:buNone/>
            </a:pPr>
            <a:r>
              <a:rPr lang="en-US"/>
              <a:t>These can be used in classrooms instruction, and on exams.</a:t>
            </a:r>
            <a:endParaRPr/>
          </a:p>
          <a:p>
            <a:pPr marL="114300" lvl="0" indent="0" algn="l" rtl="0">
              <a:lnSpc>
                <a:spcPct val="100000"/>
              </a:lnSpc>
              <a:spcBef>
                <a:spcPts val="600"/>
              </a:spcBef>
              <a:spcAft>
                <a:spcPts val="0"/>
              </a:spcAft>
              <a:buSzPts val="1800"/>
              <a:buNone/>
            </a:pPr>
            <a:endParaRPr/>
          </a:p>
          <a:p>
            <a:pPr marL="114300" lvl="0" indent="0" algn="l" rtl="0">
              <a:lnSpc>
                <a:spcPct val="100000"/>
              </a:lnSpc>
              <a:spcBef>
                <a:spcPts val="600"/>
              </a:spcBef>
              <a:spcAft>
                <a:spcPts val="0"/>
              </a:spcAft>
              <a:buSzPts val="1800"/>
              <a:buNone/>
            </a:pPr>
            <a:endParaRPr/>
          </a:p>
        </p:txBody>
      </p:sp>
      <p:sp>
        <p:nvSpPr>
          <p:cNvPr id="197" name="Google Shape;197;p2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13</a:t>
            </a:fld>
            <a:endParaRPr/>
          </a:p>
        </p:txBody>
      </p:sp>
      <p:sp>
        <p:nvSpPr>
          <p:cNvPr id="198" name="Google Shape;198;p25"/>
          <p:cNvSpPr txBox="1">
            <a:spLocks noGrp="1"/>
          </p:cNvSpPr>
          <p:nvPr>
            <p:ph type="body" idx="3"/>
          </p:nvPr>
        </p:nvSpPr>
        <p:spPr>
          <a:xfrm>
            <a:off x="6324600" y="1676400"/>
            <a:ext cx="5334000" cy="554038"/>
          </a:xfrm>
          <a:prstGeom prst="rect">
            <a:avLst/>
          </a:prstGeom>
          <a:solidFill>
            <a:schemeClr val="dk2"/>
          </a:solidFill>
          <a:ln>
            <a:noFill/>
          </a:ln>
        </p:spPr>
        <p:txBody>
          <a:bodyPr spcFirstLastPara="1" wrap="square" lIns="91425" tIns="91425" rIns="91425" bIns="91425" anchor="t" anchorCtr="0">
            <a:normAutofit fontScale="92500" lnSpcReduction="20000"/>
          </a:bodyPr>
          <a:lstStyle/>
          <a:p>
            <a:pPr marL="457200" lvl="0" indent="-228600" algn="l" rtl="0">
              <a:lnSpc>
                <a:spcPct val="100000"/>
              </a:lnSpc>
              <a:spcBef>
                <a:spcPts val="600"/>
              </a:spcBef>
              <a:spcAft>
                <a:spcPts val="0"/>
              </a:spcAft>
              <a:buSzPct val="108108"/>
              <a:buNone/>
            </a:pPr>
            <a:r>
              <a:rPr lang="en-US"/>
              <a:t>Key to making these work:</a:t>
            </a:r>
            <a:endParaRPr/>
          </a:p>
        </p:txBody>
      </p:sp>
      <p:sp>
        <p:nvSpPr>
          <p:cNvPr id="199" name="Google Shape;199;p25"/>
          <p:cNvSpPr txBox="1">
            <a:spLocks noGrp="1"/>
          </p:cNvSpPr>
          <p:nvPr>
            <p:ph type="body" idx="4"/>
          </p:nvPr>
        </p:nvSpPr>
        <p:spPr>
          <a:xfrm>
            <a:off x="6324600" y="2514600"/>
            <a:ext cx="5334000" cy="3200400"/>
          </a:xfrm>
          <a:prstGeom prst="rect">
            <a:avLst/>
          </a:prstGeom>
          <a:noFill/>
          <a:ln>
            <a:noFill/>
          </a:ln>
        </p:spPr>
        <p:txBody>
          <a:bodyPr spcFirstLastPara="1" wrap="square" lIns="45700" tIns="45700" rIns="45700" bIns="45700" anchor="t" anchorCtr="0">
            <a:normAutofit/>
          </a:bodyPr>
          <a:lstStyle/>
          <a:p>
            <a:pPr marL="114300" lvl="0" indent="0" algn="l" rtl="0">
              <a:lnSpc>
                <a:spcPct val="100000"/>
              </a:lnSpc>
              <a:spcBef>
                <a:spcPts val="600"/>
              </a:spcBef>
              <a:spcAft>
                <a:spcPts val="0"/>
              </a:spcAft>
              <a:buSzPts val="1800"/>
              <a:buNone/>
            </a:pPr>
            <a:r>
              <a:rPr lang="en-US"/>
              <a:t>Students who are literate in another language may be able to use these IF they have experience using the academic language and terminology in their home language.</a:t>
            </a:r>
            <a:endParaRPr/>
          </a:p>
        </p:txBody>
      </p:sp>
      <p:sp>
        <p:nvSpPr>
          <p:cNvPr id="200" name="Google Shape;200;p25"/>
          <p:cNvSpPr txBox="1">
            <a:spLocks noGrp="1"/>
          </p:cNvSpPr>
          <p:nvPr>
            <p:ph type="body" idx="5"/>
          </p:nvPr>
        </p:nvSpPr>
        <p:spPr>
          <a:xfrm>
            <a:off x="601133" y="5814496"/>
            <a:ext cx="11125200" cy="815608"/>
          </a:xfrm>
          <a:prstGeom prst="rect">
            <a:avLst/>
          </a:prstGeom>
          <a:noFill/>
          <a:ln>
            <a:noFill/>
          </a:ln>
        </p:spPr>
        <p:txBody>
          <a:bodyPr spcFirstLastPara="1" wrap="square" lIns="0" tIns="0" rIns="0" bIns="0" anchor="t" anchorCtr="0">
            <a:spAutoFit/>
          </a:bodyPr>
          <a:lstStyle/>
          <a:p>
            <a:pPr marL="457200" lvl="0" indent="-228600" algn="ctr" rtl="0">
              <a:lnSpc>
                <a:spcPct val="100000"/>
              </a:lnSpc>
              <a:spcBef>
                <a:spcPts val="600"/>
              </a:spcBef>
              <a:spcAft>
                <a:spcPts val="0"/>
              </a:spcAft>
              <a:buSzPts val="2400"/>
              <a:buNone/>
            </a:pPr>
            <a:r>
              <a:rPr lang="en-US"/>
              <a:t>Teachers still need to explicitly teach the vocabulary for students to access understanding using the glossaries.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990600" y="1493520"/>
            <a:ext cx="8001000" cy="2857873"/>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4400"/>
              <a:buFont typeface="Arial"/>
              <a:buNone/>
            </a:pPr>
            <a:r>
              <a:rPr lang="en-US"/>
              <a:t>Simply giving students the glossaries is not a guarantee that they will help.</a:t>
            </a:r>
            <a:endParaRPr/>
          </a:p>
        </p:txBody>
      </p:sp>
      <p:sp>
        <p:nvSpPr>
          <p:cNvPr id="207" name="Google Shape;207;p26"/>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14</a:t>
            </a:fld>
            <a:endParaRPr/>
          </a:p>
        </p:txBody>
      </p:sp>
      <p:sp>
        <p:nvSpPr>
          <p:cNvPr id="208" name="Google Shape;208;p26"/>
          <p:cNvSpPr txBox="1">
            <a:spLocks noGrp="1"/>
          </p:cNvSpPr>
          <p:nvPr>
            <p:ph type="body" idx="1"/>
          </p:nvPr>
        </p:nvSpPr>
        <p:spPr>
          <a:xfrm>
            <a:off x="990600" y="4693024"/>
            <a:ext cx="8001000" cy="533400"/>
          </a:xfrm>
          <a:prstGeom prst="rect">
            <a:avLst/>
          </a:prstGeom>
          <a:noFill/>
          <a:ln>
            <a:noFill/>
          </a:ln>
        </p:spPr>
        <p:txBody>
          <a:bodyPr spcFirstLastPara="1" wrap="square" lIns="45700" tIns="45700" rIns="45700" bIns="45700" anchor="t" anchorCtr="0">
            <a:normAutofit fontScale="92500" lnSpcReduction="10000"/>
          </a:bodyPr>
          <a:lstStyle/>
          <a:p>
            <a:pPr marL="457200" lvl="0" indent="-228600" algn="l" rtl="0">
              <a:lnSpc>
                <a:spcPct val="100000"/>
              </a:lnSpc>
              <a:spcBef>
                <a:spcPts val="600"/>
              </a:spcBef>
              <a:spcAft>
                <a:spcPts val="0"/>
              </a:spcAft>
              <a:buClr>
                <a:schemeClr val="lt1"/>
              </a:buClr>
              <a:buSzPct val="108108"/>
              <a:buNone/>
            </a:pPr>
            <a:r>
              <a:rPr lang="en-US" u="sng">
                <a:solidFill>
                  <a:schemeClr val="hlink"/>
                </a:solidFill>
                <a:hlinkClick r:id="rId3"/>
              </a:rPr>
              <a:t>Link to Bilingual Glossaries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Additional Resources</a:t>
            </a:r>
            <a:endParaRPr/>
          </a:p>
        </p:txBody>
      </p:sp>
      <p:sp>
        <p:nvSpPr>
          <p:cNvPr id="215" name="Google Shape;215;p27"/>
          <p:cNvSpPr txBox="1">
            <a:spLocks noGrp="1"/>
          </p:cNvSpPr>
          <p:nvPr>
            <p:ph type="body" idx="1"/>
          </p:nvPr>
        </p:nvSpPr>
        <p:spPr>
          <a:xfrm>
            <a:off x="533400" y="1676400"/>
            <a:ext cx="11125200" cy="492600"/>
          </a:xfrm>
          <a:prstGeom prst="rect">
            <a:avLst/>
          </a:prstGeom>
          <a:noFill/>
          <a:ln>
            <a:noFill/>
          </a:ln>
        </p:spPr>
        <p:txBody>
          <a:bodyPr spcFirstLastPara="1" wrap="square" lIns="0" tIns="0" rIns="0" bIns="0" anchor="t" anchorCtr="0">
            <a:spAutoFit/>
          </a:bodyPr>
          <a:lstStyle/>
          <a:p>
            <a:pPr marL="457200" lvl="0" indent="-228600" algn="l" rtl="0">
              <a:lnSpc>
                <a:spcPct val="100000"/>
              </a:lnSpc>
              <a:spcBef>
                <a:spcPts val="600"/>
              </a:spcBef>
              <a:spcAft>
                <a:spcPts val="0"/>
              </a:spcAft>
              <a:buSzPts val="3200"/>
              <a:buNone/>
            </a:pPr>
            <a:r>
              <a:rPr lang="en-US"/>
              <a:t>There are many </a:t>
            </a:r>
            <a:r>
              <a:rPr lang="en-US" u="sng">
                <a:solidFill>
                  <a:schemeClr val="hlink"/>
                </a:solidFill>
                <a:hlinkClick r:id="rId3"/>
              </a:rPr>
              <a:t>resources for content area teachers</a:t>
            </a:r>
            <a:r>
              <a:rPr lang="en-US"/>
              <a:t>.</a:t>
            </a:r>
            <a:endParaRPr/>
          </a:p>
        </p:txBody>
      </p:sp>
      <p:sp>
        <p:nvSpPr>
          <p:cNvPr id="216" name="Google Shape;216;p27"/>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lnSpcReduction="10000"/>
          </a:bodyPr>
          <a:lstStyle/>
          <a:p>
            <a:pPr marL="457200" lvl="0" indent="-342900" algn="l" rtl="0">
              <a:lnSpc>
                <a:spcPct val="100000"/>
              </a:lnSpc>
              <a:spcBef>
                <a:spcPts val="600"/>
              </a:spcBef>
              <a:spcAft>
                <a:spcPts val="0"/>
              </a:spcAft>
              <a:buSzPts val="1800"/>
              <a:buChar char="▪"/>
            </a:pPr>
            <a:r>
              <a:rPr lang="en-US" sz="4000"/>
              <a:t>Please check with your local </a:t>
            </a:r>
            <a:r>
              <a:rPr lang="en-US" sz="4000" u="sng">
                <a:solidFill>
                  <a:schemeClr val="hlink"/>
                </a:solidFill>
                <a:hlinkClick r:id="rId4"/>
              </a:rPr>
              <a:t>RBERN</a:t>
            </a:r>
            <a:endParaRPr sz="4000"/>
          </a:p>
          <a:p>
            <a:pPr marL="457200" lvl="0" indent="-228600" algn="l" rtl="0">
              <a:lnSpc>
                <a:spcPct val="100000"/>
              </a:lnSpc>
              <a:spcBef>
                <a:spcPts val="600"/>
              </a:spcBef>
              <a:spcAft>
                <a:spcPts val="0"/>
              </a:spcAft>
              <a:buSzPts val="1800"/>
              <a:buNone/>
            </a:pPr>
            <a:endParaRPr sz="4000"/>
          </a:p>
          <a:p>
            <a:pPr marL="457200" lvl="0" indent="-342900" algn="l" rtl="0">
              <a:lnSpc>
                <a:spcPct val="100000"/>
              </a:lnSpc>
              <a:spcBef>
                <a:spcPts val="600"/>
              </a:spcBef>
              <a:spcAft>
                <a:spcPts val="0"/>
              </a:spcAft>
              <a:buSzPts val="1800"/>
              <a:buChar char="▪"/>
            </a:pPr>
            <a:r>
              <a:rPr lang="en-US" sz="4000"/>
              <a:t>Check out RBERN On Demand</a:t>
            </a:r>
            <a:endParaRPr/>
          </a:p>
          <a:p>
            <a:pPr marL="114300" lvl="0" indent="0" algn="l" rtl="0">
              <a:lnSpc>
                <a:spcPct val="100000"/>
              </a:lnSpc>
              <a:spcBef>
                <a:spcPts val="600"/>
              </a:spcBef>
              <a:spcAft>
                <a:spcPts val="0"/>
              </a:spcAft>
              <a:buSzPts val="1800"/>
              <a:buNone/>
            </a:pPr>
            <a:endParaRPr/>
          </a:p>
        </p:txBody>
      </p:sp>
      <p:pic>
        <p:nvPicPr>
          <p:cNvPr id="217" name="Google Shape;217;p27" descr="Map of New York State RBERN Regions. Region titles are listed at the right: &#10;Capital District&#10;Hudson Valley&#10;Long Island&#10;Mid-State&#10;Midwest&#10;NYC&#10;West&#10;All Colors: Statewide Language RBERN"/>
          <p:cNvPicPr preferRelativeResize="0">
            <a:picLocks noGrp="1"/>
          </p:cNvPicPr>
          <p:nvPr>
            <p:ph type="pic" idx="3"/>
          </p:nvPr>
        </p:nvPicPr>
        <p:blipFill rotWithShape="1">
          <a:blip r:embed="rId5">
            <a:alphaModFix/>
          </a:blip>
          <a:srcRect l="1021" r="8189"/>
          <a:stretch/>
        </p:blipFill>
        <p:spPr>
          <a:xfrm>
            <a:off x="5867400" y="2514600"/>
            <a:ext cx="5791200" cy="3200400"/>
          </a:xfrm>
          <a:prstGeom prst="rect">
            <a:avLst/>
          </a:prstGeom>
          <a:noFill/>
          <a:ln>
            <a:noFill/>
          </a:ln>
        </p:spPr>
      </p:pic>
      <p:sp>
        <p:nvSpPr>
          <p:cNvPr id="218" name="Google Shape;218;p2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79b25cc091_0_0"/>
          <p:cNvSpPr txBox="1">
            <a:spLocks noGrp="1"/>
          </p:cNvSpPr>
          <p:nvPr>
            <p:ph type="title"/>
          </p:nvPr>
        </p:nvSpPr>
        <p:spPr>
          <a:xfrm>
            <a:off x="2581175" y="2514600"/>
            <a:ext cx="4114800" cy="665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4800"/>
              <a:buNone/>
            </a:pPr>
            <a:r>
              <a:rPr lang="en-US">
                <a:solidFill>
                  <a:srgbClr val="FFFF00"/>
                </a:solidFill>
              </a:rPr>
              <a:t>Thank you!</a:t>
            </a:r>
            <a:endParaRPr>
              <a:solidFill>
                <a:srgbClr val="FFFF00"/>
              </a:solidFill>
            </a:endParaRPr>
          </a:p>
        </p:txBody>
      </p:sp>
      <p:sp>
        <p:nvSpPr>
          <p:cNvPr id="225" name="Google Shape;225;g79b25cc091_0_0"/>
          <p:cNvSpPr txBox="1">
            <a:spLocks noGrp="1"/>
          </p:cNvSpPr>
          <p:nvPr>
            <p:ph type="body" idx="1"/>
          </p:nvPr>
        </p:nvSpPr>
        <p:spPr>
          <a:xfrm>
            <a:off x="2163525" y="3755575"/>
            <a:ext cx="6828000" cy="19593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600"/>
              </a:spcBef>
              <a:spcAft>
                <a:spcPts val="0"/>
              </a:spcAft>
              <a:buSzPts val="2800"/>
              <a:buNone/>
            </a:pPr>
            <a:endParaRPr/>
          </a:p>
          <a:p>
            <a:pPr marL="0" lvl="0" indent="0" algn="l" rtl="0">
              <a:lnSpc>
                <a:spcPct val="100000"/>
              </a:lnSpc>
              <a:spcBef>
                <a:spcPts val="600"/>
              </a:spcBef>
              <a:spcAft>
                <a:spcPts val="0"/>
              </a:spcAft>
              <a:buSzPts val="2800"/>
              <a:buNone/>
            </a:pPr>
            <a:r>
              <a:rPr lang="en-US">
                <a:solidFill>
                  <a:srgbClr val="FFE599"/>
                </a:solidFill>
              </a:rPr>
              <a:t>Any questions or comments?</a:t>
            </a:r>
            <a:endParaRPr>
              <a:solidFill>
                <a:srgbClr val="FFE599"/>
              </a:solidFill>
            </a:endParaRPr>
          </a:p>
        </p:txBody>
      </p:sp>
      <p:sp>
        <p:nvSpPr>
          <p:cNvPr id="226" name="Google Shape;226;g79b25cc091_0_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solidFill>
                  <a:schemeClr val="lt1"/>
                </a:solidFill>
              </a:rPr>
              <a:t>16</a:t>
            </a:fld>
            <a:endParaRPr>
              <a:solidFill>
                <a:schemeClr val="lt1"/>
              </a:solidFill>
            </a:endParaRPr>
          </a:p>
        </p:txBody>
      </p:sp>
      <p:pic>
        <p:nvPicPr>
          <p:cNvPr id="227" name="Google Shape;227;g79b25cc091_0_0" descr="A person wearing a face mask sits in front of a computer"/>
          <p:cNvPicPr preferRelativeResize="0"/>
          <p:nvPr/>
        </p:nvPicPr>
        <p:blipFill rotWithShape="1">
          <a:blip r:embed="rId3">
            <a:alphaModFix/>
          </a:blip>
          <a:srcRect/>
          <a:stretch/>
        </p:blipFill>
        <p:spPr>
          <a:xfrm>
            <a:off x="6324596" y="1581170"/>
            <a:ext cx="3846604" cy="217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This is the second session</a:t>
            </a:r>
            <a:endParaRPr/>
          </a:p>
        </p:txBody>
      </p:sp>
      <p:sp>
        <p:nvSpPr>
          <p:cNvPr id="93" name="Google Shape;93;p2"/>
          <p:cNvSpPr txBox="1">
            <a:spLocks noGrp="1"/>
          </p:cNvSpPr>
          <p:nvPr>
            <p:ph type="body" idx="1"/>
          </p:nvPr>
        </p:nvSpPr>
        <p:spPr>
          <a:xfrm>
            <a:off x="533400" y="1676400"/>
            <a:ext cx="5334000" cy="553998"/>
          </a:xfrm>
          <a:prstGeom prst="rect">
            <a:avLst/>
          </a:prstGeom>
          <a:solidFill>
            <a:srgbClr val="3A7E36"/>
          </a:solid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SzPts val="2400"/>
              <a:buNone/>
            </a:pPr>
            <a:r>
              <a:rPr lang="en-US"/>
              <a:t>Feb 4th</a:t>
            </a:r>
            <a:endParaRPr/>
          </a:p>
        </p:txBody>
      </p:sp>
      <p:sp>
        <p:nvSpPr>
          <p:cNvPr id="94" name="Google Shape;94;p2"/>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a:bodyPr>
          <a:lstStyle/>
          <a:p>
            <a:pPr marL="228600" lvl="0" indent="-228600" algn="l" rtl="0">
              <a:lnSpc>
                <a:spcPct val="100000"/>
              </a:lnSpc>
              <a:spcBef>
                <a:spcPts val="0"/>
              </a:spcBef>
              <a:spcAft>
                <a:spcPts val="0"/>
              </a:spcAft>
              <a:buSzPts val="2800"/>
              <a:buChar char="▪"/>
            </a:pPr>
            <a:r>
              <a:rPr lang="en-US"/>
              <a:t>Session 1 Foundational Skills for understanding best practices for ELLs</a:t>
            </a:r>
            <a:endParaRPr/>
          </a:p>
        </p:txBody>
      </p:sp>
      <p:sp>
        <p:nvSpPr>
          <p:cNvPr id="95" name="Google Shape;95;p2"/>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a:t>
            </a:fld>
            <a:endParaRPr/>
          </a:p>
        </p:txBody>
      </p:sp>
      <p:sp>
        <p:nvSpPr>
          <p:cNvPr id="96" name="Google Shape;96;p2"/>
          <p:cNvSpPr txBox="1">
            <a:spLocks noGrp="1"/>
          </p:cNvSpPr>
          <p:nvPr>
            <p:ph type="body" idx="3"/>
          </p:nvPr>
        </p:nvSpPr>
        <p:spPr>
          <a:xfrm>
            <a:off x="6324600" y="1676400"/>
            <a:ext cx="5334000" cy="554038"/>
          </a:xfrm>
          <a:prstGeom prst="rect">
            <a:avLst/>
          </a:prstGeom>
          <a:solidFill>
            <a:schemeClr val="dk2"/>
          </a:solid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US"/>
              <a:t>March 10th</a:t>
            </a:r>
            <a:endParaRPr/>
          </a:p>
        </p:txBody>
      </p:sp>
      <p:sp>
        <p:nvSpPr>
          <p:cNvPr id="97" name="Google Shape;97;p2"/>
          <p:cNvSpPr txBox="1">
            <a:spLocks noGrp="1"/>
          </p:cNvSpPr>
          <p:nvPr>
            <p:ph type="body" idx="4"/>
          </p:nvPr>
        </p:nvSpPr>
        <p:spPr>
          <a:xfrm>
            <a:off x="6324600" y="2514600"/>
            <a:ext cx="5334000" cy="3200400"/>
          </a:xfrm>
          <a:prstGeom prst="rect">
            <a:avLst/>
          </a:prstGeom>
          <a:noFill/>
          <a:ln>
            <a:noFill/>
          </a:ln>
        </p:spPr>
        <p:txBody>
          <a:bodyPr spcFirstLastPara="1" wrap="square" lIns="45700" tIns="45700" rIns="45700" bIns="45700" anchor="t" anchorCtr="0">
            <a:normAutofit/>
          </a:bodyPr>
          <a:lstStyle/>
          <a:p>
            <a:pPr marL="228600" lvl="0" indent="-228600" algn="l" rtl="0">
              <a:lnSpc>
                <a:spcPct val="100000"/>
              </a:lnSpc>
              <a:spcBef>
                <a:spcPts val="0"/>
              </a:spcBef>
              <a:spcAft>
                <a:spcPts val="0"/>
              </a:spcAft>
              <a:buSzPts val="2800"/>
              <a:buChar char="▪"/>
            </a:pPr>
            <a:r>
              <a:rPr lang="en-US"/>
              <a:t>Session 2 Home Language Webinettes in Science and Math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Session 2 Objectives</a:t>
            </a:r>
            <a:endParaRPr/>
          </a:p>
        </p:txBody>
      </p:sp>
      <p:sp>
        <p:nvSpPr>
          <p:cNvPr id="104" name="Google Shape;104;p3"/>
          <p:cNvSpPr txBox="1">
            <a:spLocks noGrp="1"/>
          </p:cNvSpPr>
          <p:nvPr>
            <p:ph type="body" idx="2"/>
          </p:nvPr>
        </p:nvSpPr>
        <p:spPr>
          <a:xfrm>
            <a:off x="304800" y="2082799"/>
            <a:ext cx="5562601" cy="3920067"/>
          </a:xfrm>
          <a:prstGeom prst="rect">
            <a:avLst/>
          </a:prstGeom>
          <a:noFill/>
          <a:ln>
            <a:noFill/>
          </a:ln>
        </p:spPr>
        <p:txBody>
          <a:bodyPr spcFirstLastPara="1" wrap="square" lIns="0" tIns="0" rIns="0" bIns="0" anchor="t" anchorCtr="0">
            <a:normAutofit/>
          </a:bodyPr>
          <a:lstStyle/>
          <a:p>
            <a:pPr marL="114300" lvl="0" indent="0" algn="l" rtl="0">
              <a:lnSpc>
                <a:spcPct val="100000"/>
              </a:lnSpc>
              <a:spcBef>
                <a:spcPts val="600"/>
              </a:spcBef>
              <a:spcAft>
                <a:spcPts val="0"/>
              </a:spcAft>
              <a:buSzPts val="1800"/>
              <a:buNone/>
            </a:pPr>
            <a:r>
              <a:rPr lang="en-US" sz="2170"/>
              <a:t>● </a:t>
            </a:r>
            <a:r>
              <a:rPr lang="en-US" b="1"/>
              <a:t>Objective 1: </a:t>
            </a:r>
            <a:r>
              <a:rPr lang="en-US"/>
              <a:t>Participants will understand how to use home language supports through  webinettes. </a:t>
            </a:r>
            <a:endParaRPr/>
          </a:p>
          <a:p>
            <a:pPr marL="114300" lvl="0" indent="0" algn="l" rtl="0">
              <a:lnSpc>
                <a:spcPct val="100000"/>
              </a:lnSpc>
              <a:spcBef>
                <a:spcPts val="600"/>
              </a:spcBef>
              <a:spcAft>
                <a:spcPts val="0"/>
              </a:spcAft>
              <a:buSzPts val="1800"/>
              <a:buNone/>
            </a:pPr>
            <a:endParaRPr/>
          </a:p>
          <a:p>
            <a:pPr marL="0" lvl="0" indent="0" algn="l" rtl="0">
              <a:lnSpc>
                <a:spcPct val="80000"/>
              </a:lnSpc>
              <a:spcBef>
                <a:spcPts val="1200"/>
              </a:spcBef>
              <a:spcAft>
                <a:spcPts val="0"/>
              </a:spcAft>
              <a:buSzPts val="2170"/>
              <a:buNone/>
            </a:pPr>
            <a:r>
              <a:rPr lang="en-US" sz="2170"/>
              <a:t>● </a:t>
            </a:r>
            <a:r>
              <a:rPr lang="en-US" b="1"/>
              <a:t>Objective 2: </a:t>
            </a:r>
            <a:r>
              <a:rPr lang="en-US"/>
              <a:t>Participants will learn about resources available to content area teachers through NYSED</a:t>
            </a:r>
            <a:endParaRPr/>
          </a:p>
        </p:txBody>
      </p:sp>
      <p:pic>
        <p:nvPicPr>
          <p:cNvPr id="105" name="Google Shape;105;p3" descr="A parent sits with a child in their lap. The parent holds a book, and a laptop is on the table in front of them. "/>
          <p:cNvPicPr preferRelativeResize="0">
            <a:picLocks noGrp="1"/>
          </p:cNvPicPr>
          <p:nvPr>
            <p:ph type="pic" idx="3"/>
          </p:nvPr>
        </p:nvPicPr>
        <p:blipFill rotWithShape="1">
          <a:blip r:embed="rId3">
            <a:alphaModFix/>
          </a:blip>
          <a:srcRect l="3125" r="3125"/>
          <a:stretch/>
        </p:blipFill>
        <p:spPr>
          <a:xfrm>
            <a:off x="6324600" y="2514600"/>
            <a:ext cx="5334000" cy="3200400"/>
          </a:xfrm>
          <a:prstGeom prst="rect">
            <a:avLst/>
          </a:prstGeom>
          <a:noFill/>
          <a:ln>
            <a:noFill/>
          </a:ln>
        </p:spPr>
      </p:pic>
      <p:sp>
        <p:nvSpPr>
          <p:cNvPr id="106" name="Google Shape;106;p3"/>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A Word about the Webinettes</a:t>
            </a:r>
            <a:endParaRPr/>
          </a:p>
        </p:txBody>
      </p:sp>
      <p:sp>
        <p:nvSpPr>
          <p:cNvPr id="113" name="Google Shape;113;p18"/>
          <p:cNvSpPr txBox="1">
            <a:spLocks noGrp="1"/>
          </p:cNvSpPr>
          <p:nvPr>
            <p:ph type="body" idx="1"/>
          </p:nvPr>
        </p:nvSpPr>
        <p:spPr>
          <a:xfrm>
            <a:off x="626533" y="1498889"/>
            <a:ext cx="5334000" cy="630912"/>
          </a:xfrm>
          <a:prstGeom prst="rect">
            <a:avLst/>
          </a:prstGeom>
          <a:solidFill>
            <a:srgbClr val="3A7E36"/>
          </a:solidFill>
          <a:ln>
            <a:noFill/>
          </a:ln>
        </p:spPr>
        <p:txBody>
          <a:bodyPr spcFirstLastPara="1" wrap="square" lIns="91425" tIns="91425" rIns="91425" bIns="91425" anchor="t" anchorCtr="0">
            <a:spAutoFit/>
          </a:bodyPr>
          <a:lstStyle/>
          <a:p>
            <a:pPr marL="457200" lvl="0" indent="-228600" algn="l" rtl="0">
              <a:lnSpc>
                <a:spcPct val="100000"/>
              </a:lnSpc>
              <a:spcBef>
                <a:spcPts val="600"/>
              </a:spcBef>
              <a:spcAft>
                <a:spcPts val="0"/>
              </a:spcAft>
              <a:buSzPts val="2400"/>
              <a:buNone/>
            </a:pPr>
            <a:r>
              <a:rPr lang="en-US"/>
              <a:t>Where did they come from?</a:t>
            </a:r>
            <a:endParaRPr/>
          </a:p>
        </p:txBody>
      </p:sp>
      <p:sp>
        <p:nvSpPr>
          <p:cNvPr id="114" name="Google Shape;114;p18"/>
          <p:cNvSpPr txBox="1">
            <a:spLocks noGrp="1"/>
          </p:cNvSpPr>
          <p:nvPr>
            <p:ph type="body" idx="2"/>
          </p:nvPr>
        </p:nvSpPr>
        <p:spPr>
          <a:xfrm>
            <a:off x="626533" y="2316173"/>
            <a:ext cx="5334000" cy="3200400"/>
          </a:xfrm>
          <a:prstGeom prst="rect">
            <a:avLst/>
          </a:prstGeom>
          <a:noFill/>
          <a:ln>
            <a:noFill/>
          </a:ln>
        </p:spPr>
        <p:txBody>
          <a:bodyPr spcFirstLastPara="1" wrap="square" lIns="0" tIns="0" rIns="0" bIns="0" anchor="t" anchorCtr="0">
            <a:normAutofit/>
          </a:bodyPr>
          <a:lstStyle/>
          <a:p>
            <a:pPr marL="114300" lvl="0" indent="0" algn="l" rtl="0">
              <a:lnSpc>
                <a:spcPct val="100000"/>
              </a:lnSpc>
              <a:spcBef>
                <a:spcPts val="600"/>
              </a:spcBef>
              <a:spcAft>
                <a:spcPts val="0"/>
              </a:spcAft>
              <a:buSzPts val="1800"/>
              <a:buNone/>
            </a:pPr>
            <a:r>
              <a:rPr lang="en-US"/>
              <a:t>Content Area Specialists have looked at where ELLs struggle in High School Content classes:</a:t>
            </a:r>
            <a:endParaRPr/>
          </a:p>
          <a:p>
            <a:pPr marL="114300" lvl="0" indent="0" algn="l" rtl="0">
              <a:lnSpc>
                <a:spcPct val="100000"/>
              </a:lnSpc>
              <a:spcBef>
                <a:spcPts val="600"/>
              </a:spcBef>
              <a:spcAft>
                <a:spcPts val="0"/>
              </a:spcAft>
              <a:buSzPts val="1800"/>
              <a:buNone/>
            </a:pPr>
            <a:r>
              <a:rPr lang="en-US"/>
              <a:t> Living Environment</a:t>
            </a:r>
            <a:endParaRPr/>
          </a:p>
          <a:p>
            <a:pPr marL="114300" lvl="0" indent="0" algn="l" rtl="0">
              <a:lnSpc>
                <a:spcPct val="100000"/>
              </a:lnSpc>
              <a:spcBef>
                <a:spcPts val="600"/>
              </a:spcBef>
              <a:spcAft>
                <a:spcPts val="0"/>
              </a:spcAft>
              <a:buSzPts val="1800"/>
              <a:buNone/>
            </a:pPr>
            <a:r>
              <a:rPr lang="en-US"/>
              <a:t> Integrated Algebra</a:t>
            </a:r>
            <a:endParaRPr/>
          </a:p>
        </p:txBody>
      </p:sp>
      <p:sp>
        <p:nvSpPr>
          <p:cNvPr id="115" name="Google Shape;115;p18"/>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4</a:t>
            </a:fld>
            <a:endParaRPr/>
          </a:p>
        </p:txBody>
      </p:sp>
      <p:sp>
        <p:nvSpPr>
          <p:cNvPr id="116" name="Google Shape;116;p18"/>
          <p:cNvSpPr txBox="1">
            <a:spLocks noGrp="1"/>
          </p:cNvSpPr>
          <p:nvPr>
            <p:ph type="body" idx="3"/>
          </p:nvPr>
        </p:nvSpPr>
        <p:spPr>
          <a:xfrm>
            <a:off x="6324600" y="1537326"/>
            <a:ext cx="5334000" cy="554038"/>
          </a:xfrm>
          <a:prstGeom prst="rect">
            <a:avLst/>
          </a:prstGeom>
          <a:solidFill>
            <a:schemeClr val="dk2"/>
          </a:solidFill>
          <a:ln>
            <a:noFill/>
          </a:ln>
        </p:spPr>
        <p:txBody>
          <a:bodyPr spcFirstLastPara="1" wrap="square" lIns="91425" tIns="91425" rIns="91425" bIns="91425" anchor="t" anchorCtr="0">
            <a:normAutofit fontScale="92500" lnSpcReduction="20000"/>
          </a:bodyPr>
          <a:lstStyle/>
          <a:p>
            <a:pPr marL="457200" lvl="0" indent="-228600" algn="l" rtl="0">
              <a:lnSpc>
                <a:spcPct val="100000"/>
              </a:lnSpc>
              <a:spcBef>
                <a:spcPts val="600"/>
              </a:spcBef>
              <a:spcAft>
                <a:spcPts val="0"/>
              </a:spcAft>
              <a:buSzPct val="108108"/>
              <a:buNone/>
            </a:pPr>
            <a:r>
              <a:rPr lang="en-US"/>
              <a:t>Next to come…</a:t>
            </a:r>
            <a:endParaRPr/>
          </a:p>
        </p:txBody>
      </p:sp>
      <p:sp>
        <p:nvSpPr>
          <p:cNvPr id="117" name="Google Shape;117;p18"/>
          <p:cNvSpPr txBox="1">
            <a:spLocks noGrp="1"/>
          </p:cNvSpPr>
          <p:nvPr>
            <p:ph type="body" idx="4"/>
          </p:nvPr>
        </p:nvSpPr>
        <p:spPr>
          <a:xfrm>
            <a:off x="6324600" y="2375045"/>
            <a:ext cx="5334000" cy="3200400"/>
          </a:xfrm>
          <a:prstGeom prst="rect">
            <a:avLst/>
          </a:prstGeom>
          <a:noFill/>
          <a:ln>
            <a:noFill/>
          </a:ln>
        </p:spPr>
        <p:txBody>
          <a:bodyPr spcFirstLastPara="1" wrap="square" lIns="45700" tIns="45700" rIns="45700" bIns="45700" anchor="t" anchorCtr="0">
            <a:normAutofit/>
          </a:bodyPr>
          <a:lstStyle/>
          <a:p>
            <a:pPr marL="114300" lvl="0" indent="0" algn="l" rtl="0">
              <a:lnSpc>
                <a:spcPct val="100000"/>
              </a:lnSpc>
              <a:spcBef>
                <a:spcPts val="600"/>
              </a:spcBef>
              <a:spcAft>
                <a:spcPts val="0"/>
              </a:spcAft>
              <a:buSzPts val="1800"/>
              <a:buNone/>
            </a:pPr>
            <a:r>
              <a:rPr lang="en-US"/>
              <a:t>Social Studies </a:t>
            </a:r>
            <a:endParaRPr/>
          </a:p>
          <a:p>
            <a:pPr marL="114300" lvl="0" indent="0" algn="l" rtl="0">
              <a:lnSpc>
                <a:spcPct val="100000"/>
              </a:lnSpc>
              <a:spcBef>
                <a:spcPts val="600"/>
              </a:spcBef>
              <a:spcAft>
                <a:spcPts val="0"/>
              </a:spcAft>
              <a:buSzPts val="1800"/>
              <a:buNone/>
            </a:pPr>
            <a:r>
              <a:rPr lang="en-US"/>
              <a:t>ELA</a:t>
            </a:r>
            <a:endParaRPr/>
          </a:p>
          <a:p>
            <a:pPr marL="114300" lvl="0" indent="0" algn="l" rtl="0">
              <a:lnSpc>
                <a:spcPct val="100000"/>
              </a:lnSpc>
              <a:spcBef>
                <a:spcPts val="600"/>
              </a:spcBef>
              <a:spcAft>
                <a:spcPts val="0"/>
              </a:spcAft>
              <a:buSzPts val="1800"/>
              <a:buNone/>
            </a:pPr>
            <a:endParaRPr/>
          </a:p>
          <a:p>
            <a:pPr marL="114300" lvl="0" indent="0" algn="l" rtl="0">
              <a:lnSpc>
                <a:spcPct val="100000"/>
              </a:lnSpc>
              <a:spcBef>
                <a:spcPts val="600"/>
              </a:spcBef>
              <a:spcAft>
                <a:spcPts val="0"/>
              </a:spcAft>
              <a:buSzPts val="1800"/>
              <a:buNone/>
            </a:pPr>
            <a:r>
              <a:rPr lang="en-US"/>
              <a:t>Additional Languages…</a:t>
            </a:r>
            <a:endParaRPr/>
          </a:p>
        </p:txBody>
      </p:sp>
      <p:sp>
        <p:nvSpPr>
          <p:cNvPr id="118" name="Google Shape;118;p18"/>
          <p:cNvSpPr txBox="1">
            <a:spLocks noGrp="1"/>
          </p:cNvSpPr>
          <p:nvPr>
            <p:ph type="body" idx="5"/>
          </p:nvPr>
        </p:nvSpPr>
        <p:spPr>
          <a:xfrm>
            <a:off x="397933" y="5520661"/>
            <a:ext cx="11438467" cy="1184940"/>
          </a:xfrm>
          <a:prstGeom prst="rect">
            <a:avLst/>
          </a:prstGeom>
          <a:noFill/>
          <a:ln>
            <a:noFill/>
          </a:ln>
        </p:spPr>
        <p:txBody>
          <a:bodyPr spcFirstLastPara="1" wrap="square" lIns="0" tIns="0" rIns="0" bIns="0" anchor="t" anchorCtr="0">
            <a:spAutoFit/>
          </a:bodyPr>
          <a:lstStyle/>
          <a:p>
            <a:pPr marL="457200" lvl="0" indent="-228600" algn="l" rtl="0">
              <a:lnSpc>
                <a:spcPct val="100000"/>
              </a:lnSpc>
              <a:spcBef>
                <a:spcPts val="600"/>
              </a:spcBef>
              <a:spcAft>
                <a:spcPts val="0"/>
              </a:spcAft>
              <a:buSzPts val="2400"/>
              <a:buNone/>
            </a:pPr>
            <a:r>
              <a:rPr lang="en-US"/>
              <a:t>   A very special thank you goes out to Kathryn Jensen and Sara Missell from Monroe 2 Orleans BOCES for getting these started, in partnership with Nicole Bell from MidWest RBERN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4" descr="Working with tablet computers in a classroom"/>
          <p:cNvPicPr preferRelativeResize="0">
            <a:picLocks noGrp="1"/>
          </p:cNvPicPr>
          <p:nvPr>
            <p:ph type="pic" idx="2"/>
          </p:nvPr>
        </p:nvPicPr>
        <p:blipFill rotWithShape="1">
          <a:blip r:embed="rId3">
            <a:alphaModFix/>
          </a:blip>
          <a:srcRect/>
          <a:stretch/>
        </p:blipFill>
        <p:spPr>
          <a:xfrm>
            <a:off x="0" y="533971"/>
            <a:ext cx="12192000" cy="6417733"/>
          </a:xfrm>
          <a:prstGeom prst="rect">
            <a:avLst/>
          </a:prstGeom>
          <a:noFill/>
          <a:ln>
            <a:noFill/>
          </a:ln>
        </p:spPr>
      </p:pic>
      <p:sp>
        <p:nvSpPr>
          <p:cNvPr id="125" name="Google Shape;125;p4"/>
          <p:cNvSpPr txBox="1">
            <a:spLocks noGrp="1"/>
          </p:cNvSpPr>
          <p:nvPr>
            <p:ph type="title"/>
          </p:nvPr>
        </p:nvSpPr>
        <p:spPr>
          <a:xfrm>
            <a:off x="3310466" y="533971"/>
            <a:ext cx="4419600" cy="1623846"/>
          </a:xfrm>
          <a:prstGeom prst="rect">
            <a:avLst/>
          </a:prstGeom>
          <a:solidFill>
            <a:srgbClr val="2379B8"/>
          </a:solidFill>
          <a:ln>
            <a:noFill/>
          </a:ln>
        </p:spPr>
        <p:txBody>
          <a:bodyPr spcFirstLastPara="1" wrap="square" lIns="274300" tIns="274300" rIns="274300" bIns="274300" anchor="ctr" anchorCtr="0">
            <a:normAutofit/>
          </a:bodyPr>
          <a:lstStyle/>
          <a:p>
            <a:pPr marL="0" lvl="0" indent="0" algn="l" rtl="0">
              <a:lnSpc>
                <a:spcPct val="90000"/>
              </a:lnSpc>
              <a:spcBef>
                <a:spcPts val="0"/>
              </a:spcBef>
              <a:spcAft>
                <a:spcPts val="0"/>
              </a:spcAft>
              <a:buClr>
                <a:schemeClr val="lt1"/>
              </a:buClr>
              <a:buSzPts val="3600"/>
              <a:buFont typeface="Arial"/>
              <a:buNone/>
            </a:pPr>
            <a:r>
              <a:rPr lang="en-US" sz="3600"/>
              <a:t>What new resource is this?</a:t>
            </a:r>
            <a:endParaRPr/>
          </a:p>
        </p:txBody>
      </p:sp>
      <p:sp>
        <p:nvSpPr>
          <p:cNvPr id="126" name="Google Shape;126;p4"/>
          <p:cNvSpPr txBox="1">
            <a:spLocks noGrp="1"/>
          </p:cNvSpPr>
          <p:nvPr>
            <p:ph type="body" idx="1"/>
          </p:nvPr>
        </p:nvSpPr>
        <p:spPr>
          <a:xfrm>
            <a:off x="3310475" y="2020650"/>
            <a:ext cx="4419600" cy="3265800"/>
          </a:xfrm>
          <a:prstGeom prst="rect">
            <a:avLst/>
          </a:prstGeom>
          <a:solidFill>
            <a:srgbClr val="2379B8"/>
          </a:solidFill>
          <a:ln>
            <a:noFill/>
          </a:ln>
        </p:spPr>
        <p:txBody>
          <a:bodyPr spcFirstLastPara="1" wrap="square" lIns="274300" tIns="274300" rIns="274300" bIns="274300" anchor="t" anchorCtr="0">
            <a:normAutofit fontScale="85000" lnSpcReduction="10000"/>
          </a:bodyPr>
          <a:lstStyle/>
          <a:p>
            <a:pPr marL="0" lvl="0" indent="0" algn="l" rtl="0">
              <a:lnSpc>
                <a:spcPct val="100000"/>
              </a:lnSpc>
              <a:spcBef>
                <a:spcPts val="0"/>
              </a:spcBef>
              <a:spcAft>
                <a:spcPts val="0"/>
              </a:spcAft>
              <a:buNone/>
            </a:pPr>
            <a:endParaRPr/>
          </a:p>
          <a:p>
            <a:pPr marL="514350" lvl="0" indent="-531556" algn="l" rtl="0">
              <a:lnSpc>
                <a:spcPct val="100000"/>
              </a:lnSpc>
              <a:spcBef>
                <a:spcPts val="0"/>
              </a:spcBef>
              <a:spcAft>
                <a:spcPts val="0"/>
              </a:spcAft>
              <a:buSzPct val="129032"/>
              <a:buAutoNum type="arabicPeriod"/>
            </a:pPr>
            <a:r>
              <a:rPr lang="en-US"/>
              <a:t>On the eTeachNY site, the webinettes </a:t>
            </a:r>
            <a:r>
              <a:rPr lang="en-US" b="1"/>
              <a:t>in videos</a:t>
            </a:r>
            <a:r>
              <a:rPr lang="en-US"/>
              <a:t> will be available in English, Spanish and Chinese first.</a:t>
            </a:r>
            <a:endParaRPr/>
          </a:p>
          <a:p>
            <a:pPr marL="514350" lvl="0" indent="-531556" algn="l" rtl="0">
              <a:lnSpc>
                <a:spcPct val="100000"/>
              </a:lnSpc>
              <a:spcBef>
                <a:spcPts val="0"/>
              </a:spcBef>
              <a:spcAft>
                <a:spcPts val="0"/>
              </a:spcAft>
              <a:buSzPct val="129032"/>
              <a:buAutoNum type="arabicPeriod"/>
            </a:pPr>
            <a:r>
              <a:rPr lang="en-US"/>
              <a:t>Other languages will follow.</a:t>
            </a:r>
            <a:endParaRPr/>
          </a:p>
        </p:txBody>
      </p:sp>
      <p:sp>
        <p:nvSpPr>
          <p:cNvPr id="127" name="Google Shape;127;p4"/>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876300" y="973650"/>
            <a:ext cx="4797900" cy="49107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000"/>
              <a:buNone/>
            </a:pPr>
            <a:br>
              <a:rPr lang="en-US"/>
            </a:br>
            <a:br>
              <a:rPr lang="en-US"/>
            </a:br>
            <a:r>
              <a:rPr lang="en-US"/>
              <a:t>Learning HOW to use the webinettes will determine how useful they actually are.</a:t>
            </a:r>
            <a:br>
              <a:rPr lang="en-US"/>
            </a:br>
            <a:endParaRPr/>
          </a:p>
        </p:txBody>
      </p:sp>
      <p:pic>
        <p:nvPicPr>
          <p:cNvPr id="134" name="Google Shape;134;p5" descr="Person working with laptop and notepad"/>
          <p:cNvPicPr preferRelativeResize="0">
            <a:picLocks noGrp="1"/>
          </p:cNvPicPr>
          <p:nvPr>
            <p:ph type="body" idx="2"/>
          </p:nvPr>
        </p:nvPicPr>
        <p:blipFill rotWithShape="1">
          <a:blip r:embed="rId3">
            <a:alphaModFix/>
          </a:blip>
          <a:srcRect/>
          <a:stretch/>
        </p:blipFill>
        <p:spPr>
          <a:xfrm>
            <a:off x="6324600" y="1775829"/>
            <a:ext cx="5334000" cy="3560340"/>
          </a:xfrm>
          <a:prstGeom prst="rect">
            <a:avLst/>
          </a:prstGeom>
          <a:noFill/>
          <a:ln>
            <a:noFill/>
          </a:ln>
        </p:spPr>
      </p:pic>
      <p:sp>
        <p:nvSpPr>
          <p:cNvPr id="135" name="Google Shape;135;p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What is the purpose of a webinette?</a:t>
            </a:r>
            <a:endParaRPr/>
          </a:p>
        </p:txBody>
      </p:sp>
      <p:sp>
        <p:nvSpPr>
          <p:cNvPr id="142" name="Google Shape;142;p19"/>
          <p:cNvSpPr txBox="1">
            <a:spLocks noGrp="1"/>
          </p:cNvSpPr>
          <p:nvPr>
            <p:ph type="body" idx="1"/>
          </p:nvPr>
        </p:nvSpPr>
        <p:spPr>
          <a:xfrm>
            <a:off x="601134" y="1837267"/>
            <a:ext cx="11125200" cy="569387"/>
          </a:xfrm>
          <a:prstGeom prst="rect">
            <a:avLst/>
          </a:prstGeom>
          <a:noFill/>
          <a:ln>
            <a:noFill/>
          </a:ln>
        </p:spPr>
        <p:txBody>
          <a:bodyPr spcFirstLastPara="1" wrap="square" lIns="0" tIns="0" rIns="0" bIns="0" anchor="t" anchorCtr="0">
            <a:spAutoFit/>
          </a:bodyPr>
          <a:lstStyle/>
          <a:p>
            <a:pPr marL="457200" lvl="0" indent="-228600" algn="l" rtl="0">
              <a:lnSpc>
                <a:spcPct val="100000"/>
              </a:lnSpc>
              <a:spcBef>
                <a:spcPts val="600"/>
              </a:spcBef>
              <a:spcAft>
                <a:spcPts val="0"/>
              </a:spcAft>
              <a:buSzPts val="3200"/>
              <a:buNone/>
            </a:pPr>
            <a:r>
              <a:rPr lang="en-US"/>
              <a:t>It is a Mini-tutorial to fill in foundational knowledge</a:t>
            </a:r>
            <a:endParaRPr/>
          </a:p>
        </p:txBody>
      </p:sp>
      <p:sp>
        <p:nvSpPr>
          <p:cNvPr id="143" name="Google Shape;143;p19"/>
          <p:cNvSpPr txBox="1">
            <a:spLocks noGrp="1"/>
          </p:cNvSpPr>
          <p:nvPr>
            <p:ph type="body" idx="2"/>
          </p:nvPr>
        </p:nvSpPr>
        <p:spPr>
          <a:xfrm>
            <a:off x="838200" y="2922061"/>
            <a:ext cx="4893733" cy="3200400"/>
          </a:xfrm>
          <a:prstGeom prst="rect">
            <a:avLst/>
          </a:prstGeom>
          <a:noFill/>
          <a:ln>
            <a:noFill/>
          </a:ln>
        </p:spPr>
        <p:txBody>
          <a:bodyPr spcFirstLastPara="1" wrap="square" lIns="0" tIns="0" rIns="0" bIns="0" anchor="t" anchorCtr="0">
            <a:normAutofit/>
          </a:bodyPr>
          <a:lstStyle/>
          <a:p>
            <a:pPr marL="457200" lvl="0" indent="-342900" algn="l" rtl="0">
              <a:lnSpc>
                <a:spcPct val="100000"/>
              </a:lnSpc>
              <a:spcBef>
                <a:spcPts val="600"/>
              </a:spcBef>
              <a:spcAft>
                <a:spcPts val="0"/>
              </a:spcAft>
              <a:buSzPts val="1800"/>
              <a:buChar char="▪"/>
            </a:pPr>
            <a:r>
              <a:rPr lang="en-US"/>
              <a:t>NOT a full lesson in itself</a:t>
            </a:r>
            <a:endParaRPr/>
          </a:p>
          <a:p>
            <a:pPr marL="457200" lvl="0" indent="-342900" algn="l" rtl="0">
              <a:lnSpc>
                <a:spcPct val="100000"/>
              </a:lnSpc>
              <a:spcBef>
                <a:spcPts val="600"/>
              </a:spcBef>
              <a:spcAft>
                <a:spcPts val="0"/>
              </a:spcAft>
              <a:buSzPts val="1800"/>
              <a:buChar char="▪"/>
            </a:pPr>
            <a:r>
              <a:rPr lang="en-US"/>
              <a:t>NOT meant to replace instruction</a:t>
            </a:r>
            <a:endParaRPr/>
          </a:p>
          <a:p>
            <a:pPr marL="457200" lvl="0" indent="-342900" algn="l" rtl="0">
              <a:lnSpc>
                <a:spcPct val="100000"/>
              </a:lnSpc>
              <a:spcBef>
                <a:spcPts val="600"/>
              </a:spcBef>
              <a:spcAft>
                <a:spcPts val="0"/>
              </a:spcAft>
              <a:buSzPts val="1800"/>
              <a:buChar char="▪"/>
            </a:pPr>
            <a:r>
              <a:rPr lang="en-US"/>
              <a:t>NOT a substitute for classroom teaching</a:t>
            </a:r>
            <a:endParaRPr/>
          </a:p>
        </p:txBody>
      </p:sp>
      <p:sp>
        <p:nvSpPr>
          <p:cNvPr id="144" name="Google Shape;144;p19"/>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7</a:t>
            </a:fld>
            <a:endParaRPr/>
          </a:p>
        </p:txBody>
      </p:sp>
      <p:sp>
        <p:nvSpPr>
          <p:cNvPr id="145" name="Google Shape;145;p19"/>
          <p:cNvSpPr txBox="1"/>
          <p:nvPr/>
        </p:nvSpPr>
        <p:spPr>
          <a:xfrm>
            <a:off x="5994400" y="2880922"/>
            <a:ext cx="4665134" cy="255454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Meant to support broad understanding of a concept</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Assist with engaging students with the gist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How can a teacher use the link?</a:t>
            </a:r>
            <a:endParaRPr/>
          </a:p>
        </p:txBody>
      </p:sp>
      <p:sp>
        <p:nvSpPr>
          <p:cNvPr id="152" name="Google Shape;152;p20"/>
          <p:cNvSpPr txBox="1">
            <a:spLocks noGrp="1"/>
          </p:cNvSpPr>
          <p:nvPr>
            <p:ph type="body" idx="2"/>
          </p:nvPr>
        </p:nvSpPr>
        <p:spPr>
          <a:xfrm>
            <a:off x="651933" y="2125134"/>
            <a:ext cx="5334000" cy="3674533"/>
          </a:xfrm>
          <a:prstGeom prst="rect">
            <a:avLst/>
          </a:prstGeom>
          <a:noFill/>
          <a:ln>
            <a:noFill/>
          </a:ln>
        </p:spPr>
        <p:txBody>
          <a:bodyPr spcFirstLastPara="1" wrap="square" lIns="0" tIns="0" rIns="0" bIns="0" anchor="t" anchorCtr="0">
            <a:normAutofit fontScale="92500" lnSpcReduction="10000"/>
          </a:bodyPr>
          <a:lstStyle/>
          <a:p>
            <a:pPr marL="114300" lvl="0" indent="0" algn="l" rtl="0">
              <a:lnSpc>
                <a:spcPct val="100000"/>
              </a:lnSpc>
              <a:spcBef>
                <a:spcPts val="600"/>
              </a:spcBef>
              <a:spcAft>
                <a:spcPts val="0"/>
              </a:spcAft>
              <a:buSzPct val="69498"/>
              <a:buNone/>
            </a:pPr>
            <a:r>
              <a:rPr lang="en-US" u="sng"/>
              <a:t>During Remote Instruction</a:t>
            </a:r>
            <a:r>
              <a:rPr lang="en-US"/>
              <a:t>:</a:t>
            </a:r>
            <a:endParaRPr/>
          </a:p>
          <a:p>
            <a:pPr marL="114300" lvl="0" indent="0" algn="l" rtl="0">
              <a:lnSpc>
                <a:spcPct val="100000"/>
              </a:lnSpc>
              <a:spcBef>
                <a:spcPts val="600"/>
              </a:spcBef>
              <a:spcAft>
                <a:spcPts val="0"/>
              </a:spcAft>
              <a:buSzPct val="69498"/>
              <a:buNone/>
            </a:pPr>
            <a:r>
              <a:rPr lang="en-US"/>
              <a:t>Teachers can make sure that students have access to the links, in order to use them as they need to.</a:t>
            </a:r>
            <a:endParaRPr/>
          </a:p>
          <a:p>
            <a:pPr marL="114300" lvl="0" indent="0" algn="l" rtl="0">
              <a:lnSpc>
                <a:spcPct val="100000"/>
              </a:lnSpc>
              <a:spcBef>
                <a:spcPts val="600"/>
              </a:spcBef>
              <a:spcAft>
                <a:spcPts val="0"/>
              </a:spcAft>
              <a:buSzPct val="69498"/>
              <a:buNone/>
            </a:pPr>
            <a:endParaRPr/>
          </a:p>
          <a:p>
            <a:pPr marL="114300" lvl="0" indent="0" algn="l" rtl="0">
              <a:lnSpc>
                <a:spcPct val="100000"/>
              </a:lnSpc>
              <a:spcBef>
                <a:spcPts val="600"/>
              </a:spcBef>
              <a:spcAft>
                <a:spcPts val="0"/>
              </a:spcAft>
              <a:buSzPct val="69498"/>
              <a:buNone/>
            </a:pPr>
            <a:r>
              <a:rPr lang="en-US"/>
              <a:t>They are like a helper that reviews or explains a concept in a home language, and/or as ENL support.</a:t>
            </a:r>
            <a:endParaRPr/>
          </a:p>
        </p:txBody>
      </p:sp>
      <p:sp>
        <p:nvSpPr>
          <p:cNvPr id="153" name="Google Shape;153;p2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8</a:t>
            </a:fld>
            <a:endParaRPr/>
          </a:p>
        </p:txBody>
      </p:sp>
      <p:pic>
        <p:nvPicPr>
          <p:cNvPr id="154" name="Google Shape;154;p20" descr="Three students sit in front of computers"/>
          <p:cNvPicPr preferRelativeResize="0"/>
          <p:nvPr/>
        </p:nvPicPr>
        <p:blipFill rotWithShape="1">
          <a:blip r:embed="rId3">
            <a:alphaModFix/>
          </a:blip>
          <a:srcRect/>
          <a:stretch/>
        </p:blipFill>
        <p:spPr>
          <a:xfrm>
            <a:off x="6235699" y="2125126"/>
            <a:ext cx="5511814" cy="3674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How can a student use the link?</a:t>
            </a:r>
            <a:endParaRPr/>
          </a:p>
        </p:txBody>
      </p:sp>
      <p:sp>
        <p:nvSpPr>
          <p:cNvPr id="161" name="Google Shape;161;p21"/>
          <p:cNvSpPr txBox="1">
            <a:spLocks noGrp="1"/>
          </p:cNvSpPr>
          <p:nvPr>
            <p:ph type="body" idx="1"/>
          </p:nvPr>
        </p:nvSpPr>
        <p:spPr>
          <a:xfrm>
            <a:off x="533400" y="1676400"/>
            <a:ext cx="5334000" cy="630912"/>
          </a:xfrm>
          <a:prstGeom prst="rect">
            <a:avLst/>
          </a:prstGeom>
          <a:solidFill>
            <a:srgbClr val="3A7E36"/>
          </a:solidFill>
          <a:ln>
            <a:noFill/>
          </a:ln>
        </p:spPr>
        <p:txBody>
          <a:bodyPr spcFirstLastPara="1" wrap="square" lIns="91425" tIns="91425" rIns="91425" bIns="91425" anchor="t" anchorCtr="0">
            <a:spAutoFit/>
          </a:bodyPr>
          <a:lstStyle/>
          <a:p>
            <a:pPr marL="457200" lvl="0" indent="-228600" algn="l" rtl="0">
              <a:lnSpc>
                <a:spcPct val="100000"/>
              </a:lnSpc>
              <a:spcBef>
                <a:spcPts val="600"/>
              </a:spcBef>
              <a:spcAft>
                <a:spcPts val="0"/>
              </a:spcAft>
              <a:buSzPts val="2400"/>
              <a:buNone/>
            </a:pPr>
            <a:r>
              <a:rPr lang="en-US"/>
              <a:t>During Asynchronous Instruction</a:t>
            </a:r>
            <a:endParaRPr/>
          </a:p>
        </p:txBody>
      </p:sp>
      <p:sp>
        <p:nvSpPr>
          <p:cNvPr id="162" name="Google Shape;162;p21"/>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a:bodyPr>
          <a:lstStyle/>
          <a:p>
            <a:pPr marL="114300" lvl="0" indent="0" algn="l" rtl="0">
              <a:lnSpc>
                <a:spcPct val="100000"/>
              </a:lnSpc>
              <a:spcBef>
                <a:spcPts val="600"/>
              </a:spcBef>
              <a:spcAft>
                <a:spcPts val="0"/>
              </a:spcAft>
              <a:buSzPts val="1800"/>
              <a:buNone/>
            </a:pPr>
            <a:r>
              <a:rPr lang="en-US"/>
              <a:t>While following a class syllabus or recorded class, the student can pop into the link to become more engaged and refine their understanding of the concept, foundationally.</a:t>
            </a:r>
            <a:endParaRPr/>
          </a:p>
        </p:txBody>
      </p:sp>
      <p:sp>
        <p:nvSpPr>
          <p:cNvPr id="163" name="Google Shape;163;p21"/>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9</a:t>
            </a:fld>
            <a:endParaRPr/>
          </a:p>
        </p:txBody>
      </p:sp>
      <p:sp>
        <p:nvSpPr>
          <p:cNvPr id="164" name="Google Shape;164;p21"/>
          <p:cNvSpPr txBox="1">
            <a:spLocks noGrp="1"/>
          </p:cNvSpPr>
          <p:nvPr>
            <p:ph type="body" idx="3"/>
          </p:nvPr>
        </p:nvSpPr>
        <p:spPr>
          <a:xfrm>
            <a:off x="6324600" y="1676400"/>
            <a:ext cx="5334000" cy="554038"/>
          </a:xfrm>
          <a:prstGeom prst="rect">
            <a:avLst/>
          </a:prstGeom>
          <a:solidFill>
            <a:schemeClr val="dk2"/>
          </a:solidFill>
          <a:ln>
            <a:noFill/>
          </a:ln>
        </p:spPr>
        <p:txBody>
          <a:bodyPr spcFirstLastPara="1" wrap="square" lIns="91425" tIns="91425" rIns="91425" bIns="91425" anchor="t" anchorCtr="0">
            <a:normAutofit fontScale="92500" lnSpcReduction="20000"/>
          </a:bodyPr>
          <a:lstStyle/>
          <a:p>
            <a:pPr marL="457200" lvl="0" indent="-228600" algn="l" rtl="0">
              <a:lnSpc>
                <a:spcPct val="100000"/>
              </a:lnSpc>
              <a:spcBef>
                <a:spcPts val="600"/>
              </a:spcBef>
              <a:spcAft>
                <a:spcPts val="0"/>
              </a:spcAft>
              <a:buSzPct val="108108"/>
              <a:buNone/>
            </a:pPr>
            <a:r>
              <a:rPr lang="en-US"/>
              <a:t>During Synchronous Instruction</a:t>
            </a:r>
            <a:endParaRPr/>
          </a:p>
        </p:txBody>
      </p:sp>
      <p:sp>
        <p:nvSpPr>
          <p:cNvPr id="165" name="Google Shape;165;p21"/>
          <p:cNvSpPr txBox="1">
            <a:spLocks noGrp="1"/>
          </p:cNvSpPr>
          <p:nvPr>
            <p:ph type="body" idx="4"/>
          </p:nvPr>
        </p:nvSpPr>
        <p:spPr>
          <a:xfrm>
            <a:off x="6324600" y="2514600"/>
            <a:ext cx="5334000" cy="2629500"/>
          </a:xfrm>
          <a:prstGeom prst="rect">
            <a:avLst/>
          </a:prstGeom>
          <a:noFill/>
          <a:ln>
            <a:noFill/>
          </a:ln>
        </p:spPr>
        <p:txBody>
          <a:bodyPr spcFirstLastPara="1" wrap="square" lIns="45700" tIns="45700" rIns="45700" bIns="45700" anchor="t" anchorCtr="0">
            <a:normAutofit/>
          </a:bodyPr>
          <a:lstStyle/>
          <a:p>
            <a:pPr marL="114300" lvl="0" indent="0" algn="l" rtl="0">
              <a:lnSpc>
                <a:spcPct val="100000"/>
              </a:lnSpc>
              <a:spcBef>
                <a:spcPts val="600"/>
              </a:spcBef>
              <a:spcAft>
                <a:spcPts val="0"/>
              </a:spcAft>
              <a:buSzPts val="1800"/>
              <a:buNone/>
            </a:pPr>
            <a:r>
              <a:rPr lang="en-US"/>
              <a:t>While in class, or in a break-out rooms, the student can pop into the link to stay engaged and refine their understanding of the concept, foundationally.</a:t>
            </a:r>
            <a:endParaRPr/>
          </a:p>
        </p:txBody>
      </p:sp>
      <p:sp>
        <p:nvSpPr>
          <p:cNvPr id="166" name="Google Shape;166;p21"/>
          <p:cNvSpPr txBox="1">
            <a:spLocks noGrp="1"/>
          </p:cNvSpPr>
          <p:nvPr>
            <p:ph type="body" idx="5"/>
          </p:nvPr>
        </p:nvSpPr>
        <p:spPr>
          <a:xfrm>
            <a:off x="227850" y="5791200"/>
            <a:ext cx="11736300" cy="461700"/>
          </a:xfrm>
          <a:prstGeom prst="rect">
            <a:avLst/>
          </a:prstGeom>
          <a:noFill/>
          <a:ln>
            <a:noFill/>
          </a:ln>
        </p:spPr>
        <p:txBody>
          <a:bodyPr spcFirstLastPara="1" wrap="square" lIns="0" tIns="0" rIns="0" bIns="0" anchor="t" anchorCtr="0">
            <a:spAutoFit/>
          </a:bodyPr>
          <a:lstStyle/>
          <a:p>
            <a:pPr marL="457200" lvl="0" indent="-228600" algn="l" rtl="0">
              <a:lnSpc>
                <a:spcPct val="100000"/>
              </a:lnSpc>
              <a:spcBef>
                <a:spcPts val="600"/>
              </a:spcBef>
              <a:spcAft>
                <a:spcPts val="0"/>
              </a:spcAft>
              <a:buSzPts val="2400"/>
              <a:buNone/>
            </a:pPr>
            <a:r>
              <a:rPr lang="en-US" sz="3000">
                <a:solidFill>
                  <a:srgbClr val="000000"/>
                </a:solidFill>
              </a:rPr>
              <a:t>Access to the webinettes support ELLs in all learning environments.</a:t>
            </a:r>
            <a:endParaRPr sz="3000">
              <a:solidFill>
                <a:srgbClr val="000000"/>
              </a:solidFill>
            </a:endParaRPr>
          </a:p>
        </p:txBody>
      </p:sp>
    </p:spTree>
  </p:cSld>
  <p:clrMapOvr>
    <a:masterClrMapping/>
  </p:clrMapOvr>
</p:sld>
</file>

<file path=ppt/theme/theme1.xml><?xml version="1.0" encoding="utf-8"?>
<a:theme xmlns:a="http://schemas.openxmlformats.org/drawingml/2006/main" name="ModernClassicBlock-3">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2117</Words>
  <Application>Microsoft Office PowerPoint</Application>
  <PresentationFormat>Widescreen</PresentationFormat>
  <Paragraphs>163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Noto Sans Symbols</vt:lpstr>
      <vt:lpstr>Twentieth Century</vt:lpstr>
      <vt:lpstr>ModernClassicBlock-3</vt:lpstr>
      <vt:lpstr>ELL SESSION 2: Home Language Supports</vt:lpstr>
      <vt:lpstr>This is the second session</vt:lpstr>
      <vt:lpstr>Session 2 Objectives</vt:lpstr>
      <vt:lpstr>A Word about the Webinettes</vt:lpstr>
      <vt:lpstr>What new resource is this?</vt:lpstr>
      <vt:lpstr>  Learning HOW to use the webinettes will determine how useful they actually are. </vt:lpstr>
      <vt:lpstr>What is the purpose of a webinette?</vt:lpstr>
      <vt:lpstr>How can a teacher use the link?</vt:lpstr>
      <vt:lpstr>How can a student use the link?</vt:lpstr>
      <vt:lpstr>Supporting Home Learning</vt:lpstr>
      <vt:lpstr>Over the next weeks and months, webinettes will be added to the site for content areas: Math, Science, ELA and Social Studies.</vt:lpstr>
      <vt:lpstr>What about additional Resources?</vt:lpstr>
      <vt:lpstr>NYSED Glossaries</vt:lpstr>
      <vt:lpstr>Simply giving students the glossaries is not a guarantee that they will help.</vt:lpstr>
      <vt:lpstr>Additional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SESSION 2: Home Language Supports</dc:title>
  <dc:creator>Lourdes Roa</dc:creator>
  <cp:lastModifiedBy>Emily Popek</cp:lastModifiedBy>
  <cp:revision>1</cp:revision>
  <dcterms:created xsi:type="dcterms:W3CDTF">2021-01-31T16:48:23Z</dcterms:created>
  <dcterms:modified xsi:type="dcterms:W3CDTF">2021-03-10T14:31:58Z</dcterms:modified>
</cp:coreProperties>
</file>