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4" r:id="rId4"/>
  </p:sldMasterIdLst>
  <p:notesMasterIdLst>
    <p:notesMasterId r:id="rId52"/>
  </p:notesMasterIdLst>
  <p:handoutMasterIdLst>
    <p:handoutMasterId r:id="rId53"/>
  </p:handoutMasterIdLst>
  <p:sldIdLst>
    <p:sldId id="314" r:id="rId5"/>
    <p:sldId id="315" r:id="rId6"/>
    <p:sldId id="316" r:id="rId7"/>
    <p:sldId id="317" r:id="rId8"/>
    <p:sldId id="318" r:id="rId9"/>
    <p:sldId id="319"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848"/>
    <a:srgbClr val="43467B"/>
    <a:srgbClr val="2484C6"/>
    <a:srgbClr val="75503A"/>
    <a:srgbClr val="EEEEEE"/>
    <a:srgbClr val="87175F"/>
    <a:srgbClr val="EEC621"/>
    <a:srgbClr val="E58C09"/>
    <a:srgbClr val="AEA422"/>
    <a:srgbClr val="F69E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92" autoAdjust="0"/>
    <p:restoredTop sz="96327" autoAdjust="0"/>
  </p:normalViewPr>
  <p:slideViewPr>
    <p:cSldViewPr>
      <p:cViewPr varScale="1">
        <p:scale>
          <a:sx n="116" d="100"/>
          <a:sy n="116" d="100"/>
        </p:scale>
        <p:origin x="186" y="108"/>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xmlns=""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1/30/2021</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xmlns=""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xmlns=""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1/30/2021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84895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E5FABD-26C8-4F74-B1E3-45BC91BC9D7B}" type="slidenum">
              <a:rPr lang="en-US" noProof="0" smtClean="0"/>
              <a:pPr/>
              <a:t>40</a:t>
            </a:fld>
            <a:endParaRPr lang="en-US" noProof="0" dirty="0"/>
          </a:p>
        </p:txBody>
      </p:sp>
    </p:spTree>
    <p:extLst>
      <p:ext uri="{BB962C8B-B14F-4D97-AF65-F5344CB8AC3E}">
        <p14:creationId xmlns:p14="http://schemas.microsoft.com/office/powerpoint/2010/main" val="13684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E5FABD-26C8-4F74-B1E3-45BC91BC9D7B}" type="slidenum">
              <a:rPr lang="en-US" noProof="0" smtClean="0"/>
              <a:pPr/>
              <a:t>42</a:t>
            </a:fld>
            <a:endParaRPr lang="en-US" noProof="0" dirty="0"/>
          </a:p>
        </p:txBody>
      </p:sp>
    </p:spTree>
    <p:extLst>
      <p:ext uri="{BB962C8B-B14F-4D97-AF65-F5344CB8AC3E}">
        <p14:creationId xmlns:p14="http://schemas.microsoft.com/office/powerpoint/2010/main" val="286634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E5FABD-26C8-4F74-B1E3-45BC91BC9D7B}" type="slidenum">
              <a:rPr lang="en-US" noProof="0" smtClean="0"/>
              <a:pPr/>
              <a:t>47</a:t>
            </a:fld>
            <a:endParaRPr lang="en-US" noProof="0" dirty="0"/>
          </a:p>
        </p:txBody>
      </p:sp>
    </p:spTree>
    <p:extLst>
      <p:ext uri="{BB962C8B-B14F-4D97-AF65-F5344CB8AC3E}">
        <p14:creationId xmlns:p14="http://schemas.microsoft.com/office/powerpoint/2010/main" val="4154527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Blue">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76F1E4C-60FD-E447-8B6A-FFD9FD6C17A4}"/>
              </a:ext>
            </a:extLst>
          </p:cNvPr>
          <p:cNvSpPr/>
          <p:nvPr userDrawn="1"/>
        </p:nvSpPr>
        <p:spPr>
          <a:xfrm>
            <a:off x="0" y="0"/>
            <a:ext cx="12203574" cy="68583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7018117 w 12192000"/>
              <a:gd name="connsiteY2" fmla="*/ 6846425 h 6858000"/>
              <a:gd name="connsiteX3" fmla="*/ 0 w 12192000"/>
              <a:gd name="connsiteY3" fmla="*/ 6858000 h 6858000"/>
              <a:gd name="connsiteX4" fmla="*/ 0 w 12192000"/>
              <a:gd name="connsiteY4" fmla="*/ 0 h 6858000"/>
              <a:gd name="connsiteX0" fmla="*/ 0 w 12203574"/>
              <a:gd name="connsiteY0" fmla="*/ 0 h 6858000"/>
              <a:gd name="connsiteX1" fmla="*/ 12203574 w 12203574"/>
              <a:gd name="connsiteY1" fmla="*/ 0 h 6858000"/>
              <a:gd name="connsiteX2" fmla="*/ 7018117 w 12203574"/>
              <a:gd name="connsiteY2" fmla="*/ 6846425 h 6858000"/>
              <a:gd name="connsiteX3" fmla="*/ 0 w 12203574"/>
              <a:gd name="connsiteY3" fmla="*/ 6858000 h 6858000"/>
              <a:gd name="connsiteX4" fmla="*/ 0 w 12203574"/>
              <a:gd name="connsiteY4" fmla="*/ 0 h 6858000"/>
              <a:gd name="connsiteX0" fmla="*/ 0 w 12203574"/>
              <a:gd name="connsiteY0" fmla="*/ 0 h 6858300"/>
              <a:gd name="connsiteX1" fmla="*/ 12203574 w 12203574"/>
              <a:gd name="connsiteY1" fmla="*/ 0 h 6858300"/>
              <a:gd name="connsiteX2" fmla="*/ 12183883 w 12203574"/>
              <a:gd name="connsiteY2" fmla="*/ 6858300 h 6858300"/>
              <a:gd name="connsiteX3" fmla="*/ 0 w 12203574"/>
              <a:gd name="connsiteY3" fmla="*/ 6858000 h 6858300"/>
              <a:gd name="connsiteX4" fmla="*/ 0 w 12203574"/>
              <a:gd name="connsiteY4" fmla="*/ 0 h 685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574" h="6858300">
                <a:moveTo>
                  <a:pt x="0" y="0"/>
                </a:moveTo>
                <a:lnTo>
                  <a:pt x="12203574" y="0"/>
                </a:lnTo>
                <a:cubicBezTo>
                  <a:pt x="12197010" y="2286100"/>
                  <a:pt x="12190447" y="4572200"/>
                  <a:pt x="12183883" y="6858300"/>
                </a:cubicBezTo>
                <a:lnTo>
                  <a:pt x="0" y="6858000"/>
                </a:lnTo>
                <a:lnTo>
                  <a:pt x="0" y="0"/>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27CD2AAA-AE56-B749-895C-39A71AB9B72F}"/>
              </a:ext>
            </a:extLst>
          </p:cNvPr>
          <p:cNvSpPr/>
          <p:nvPr userDrawn="1"/>
        </p:nvSpPr>
        <p:spPr>
          <a:xfrm>
            <a:off x="-3958" y="621792"/>
            <a:ext cx="2060232" cy="21976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BF23B0B8-1871-C843-B313-71119D56AF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5141"/>
          <a:stretch/>
        </p:blipFill>
        <p:spPr>
          <a:xfrm>
            <a:off x="2056274" y="621792"/>
            <a:ext cx="10147300" cy="5638800"/>
          </a:xfrm>
          <a:prstGeom prst="rect">
            <a:avLst/>
          </a:prstGeom>
          <a:effectLst>
            <a:outerShdw blurRad="50800" dist="38100" dir="2700000" algn="tl" rotWithShape="0">
              <a:prstClr val="black">
                <a:alpha val="40000"/>
              </a:prstClr>
            </a:outerShdw>
          </a:effectLst>
        </p:spPr>
      </p:pic>
      <p:pic>
        <p:nvPicPr>
          <p:cNvPr id="6" name="Picture 5" descr="Text, logo&#10;&#10;Description automatically generated">
            <a:extLst>
              <a:ext uri="{FF2B5EF4-FFF2-40B4-BE49-F238E27FC236}">
                <a16:creationId xmlns:a16="http://schemas.microsoft.com/office/drawing/2014/main" xmlns="" id="{5EF797F9-CDF7-DF40-94AA-8F7EB27CC5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normAutofit/>
          </a:bodyPr>
          <a:lstStyle>
            <a:lvl1pPr algn="l">
              <a:defRPr lang="en-US" sz="5400" b="1" i="0" kern="1200" cap="all" spc="100"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93380" y="5562600"/>
            <a:ext cx="5864382" cy="684810"/>
          </a:xfrm>
          <a:noFill/>
          <a:effectLst/>
        </p:spPr>
        <p:txBody>
          <a:bodyPr lIns="0" tIns="0" rIns="0" bIns="0" anchor="t">
            <a:normAutofit/>
          </a:bodyPr>
          <a:lstStyle>
            <a:lvl1pPr marL="0" indent="0" algn="l">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69565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Contac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267E61C-69D6-FE43-8FF9-42EEDCEA587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square&#10;&#10;Description automatically generated">
            <a:extLst>
              <a:ext uri="{FF2B5EF4-FFF2-40B4-BE49-F238E27FC236}">
                <a16:creationId xmlns:a16="http://schemas.microsoft.com/office/drawing/2014/main" xmlns="" id="{23022867-30EC-1E4D-99C8-5D5CE2712B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0418"/>
          <a:stretch/>
        </p:blipFill>
        <p:spPr>
          <a:xfrm>
            <a:off x="2103120" y="617517"/>
            <a:ext cx="10147300" cy="5638800"/>
          </a:xfrm>
          <a:prstGeom prst="rect">
            <a:avLst/>
          </a:prstGeom>
          <a:effectLst>
            <a:outerShdw blurRad="50800" dist="381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xmlns="" id="{1F07B645-4C92-FE45-A8CA-569D1CD17D9F}"/>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bg1"/>
                </a:solidFill>
                <a:latin typeface="+mj-lt"/>
              </a:defRPr>
            </a:lvl1pPr>
          </a:lstStyle>
          <a:p>
            <a:fld id="{4FAB73BC-B049-4115-A692-8D63A059BFB8}" type="slidenum">
              <a:rPr lang="en-US" smtClean="0"/>
              <a:pPr/>
              <a:t>‹#›</a:t>
            </a:fld>
            <a:endParaRPr lang="en-US" dirty="0">
              <a:solidFill>
                <a:schemeClr val="bg1"/>
              </a:solidFill>
            </a:endParaRPr>
          </a:p>
        </p:txBody>
      </p:sp>
      <p:pic>
        <p:nvPicPr>
          <p:cNvPr id="5" name="Picture 4">
            <a:extLst>
              <a:ext uri="{FF2B5EF4-FFF2-40B4-BE49-F238E27FC236}">
                <a16:creationId xmlns:a16="http://schemas.microsoft.com/office/drawing/2014/main" xmlns="" id="{187FEEA6-5C26-8645-BD21-CA2CC860A76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429000" y="1646359"/>
            <a:ext cx="5334000" cy="1782641"/>
          </a:xfrm>
          <a:prstGeom prst="rect">
            <a:avLst/>
          </a:prstGeom>
        </p:spPr>
      </p:pic>
      <p:sp>
        <p:nvSpPr>
          <p:cNvPr id="2" name="Title 1"/>
          <p:cNvSpPr>
            <a:spLocks noGrp="1"/>
          </p:cNvSpPr>
          <p:nvPr>
            <p:ph type="ctrTitle" hasCustomPrompt="1"/>
          </p:nvPr>
        </p:nvSpPr>
        <p:spPr>
          <a:xfrm>
            <a:off x="2514600" y="4157965"/>
            <a:ext cx="6324600" cy="266559"/>
          </a:xfrm>
          <a:prstGeom prst="rect">
            <a:avLst/>
          </a:prstGeom>
        </p:spPr>
        <p:txBody>
          <a:bodyPr lIns="0" tIns="0" rIns="0" bIns="0" anchor="t" anchorCtr="0">
            <a:noAutofit/>
          </a:bodyPr>
          <a:lstStyle>
            <a:lvl1pPr algn="l">
              <a:defRPr lang="en-US" sz="1800" b="1" i="0" kern="1200" cap="none" spc="100" baseline="0" dirty="0">
                <a:solidFill>
                  <a:schemeClr val="bg1"/>
                </a:solidFill>
                <a:latin typeface="+mn-lt"/>
                <a:ea typeface="+mj-ea"/>
                <a:cs typeface="+mj-cs"/>
              </a:defRPr>
            </a:lvl1pPr>
          </a:lstStyle>
          <a:p>
            <a:r>
              <a:rPr lang="en-US" dirty="0"/>
              <a:t>Add text here:</a:t>
            </a:r>
          </a:p>
        </p:txBody>
      </p:sp>
      <p:sp>
        <p:nvSpPr>
          <p:cNvPr id="9" name="Text Placeholder 8">
            <a:extLst>
              <a:ext uri="{FF2B5EF4-FFF2-40B4-BE49-F238E27FC236}">
                <a16:creationId xmlns:a16="http://schemas.microsoft.com/office/drawing/2014/main" xmlns="" id="{D28CD488-2575-D640-B2B3-98AF66E584D8}"/>
              </a:ext>
            </a:extLst>
          </p:cNvPr>
          <p:cNvSpPr>
            <a:spLocks noGrp="1"/>
          </p:cNvSpPr>
          <p:nvPr>
            <p:ph type="body" sz="quarter" idx="10"/>
          </p:nvPr>
        </p:nvSpPr>
        <p:spPr>
          <a:xfrm>
            <a:off x="2514600" y="4572000"/>
            <a:ext cx="5791200" cy="1524000"/>
          </a:xfrm>
        </p:spPr>
        <p:txBody>
          <a:bodyPr lIns="0" tIns="0" rIns="0" bIns="0"/>
          <a:lstStyle>
            <a:lvl1pPr algn="l">
              <a:buFontTx/>
              <a:buNone/>
              <a:defRPr sz="1800">
                <a:solidFill>
                  <a:schemeClr val="bg1"/>
                </a:solidFill>
              </a:defRPr>
            </a:lvl1pPr>
            <a:lvl2pPr algn="l">
              <a:buFontTx/>
              <a:buNone/>
              <a:defRPr/>
            </a:lvl2pPr>
            <a:lvl3pPr algn="l">
              <a:buFontTx/>
              <a:buNone/>
              <a:defRPr/>
            </a:lvl3pPr>
            <a:lvl4pPr algn="l">
              <a:buFontTx/>
              <a:buNone/>
              <a:defRPr/>
            </a:lvl4pPr>
            <a:lvl5pPr algn="l">
              <a:buFontTx/>
              <a:buNone/>
              <a:defRPr/>
            </a:lvl5pPr>
          </a:lstStyle>
          <a:p>
            <a:pPr lvl="0"/>
            <a:r>
              <a:rPr lang="en-US"/>
              <a:t>Click to edit Master text styles</a:t>
            </a:r>
          </a:p>
        </p:txBody>
      </p:sp>
    </p:spTree>
    <p:extLst>
      <p:ext uri="{BB962C8B-B14F-4D97-AF65-F5344CB8AC3E}">
        <p14:creationId xmlns:p14="http://schemas.microsoft.com/office/powerpoint/2010/main" val="161220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D64BA65-3CA3-E948-9EA0-B3E072C4130C}"/>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3231A201-3A0C-FF4A-932D-A95ABA26D2B2}"/>
              </a:ext>
            </a:extLst>
          </p:cNvPr>
          <p:cNvSpPr/>
          <p:nvPr userDrawn="1"/>
        </p:nvSpPr>
        <p:spPr>
          <a:xfrm>
            <a:off x="762000" y="0"/>
            <a:ext cx="6324600" cy="61722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F2E942B-4297-4570-B120-E2ACA52D126E}"/>
              </a:ext>
            </a:extLst>
          </p:cNvPr>
          <p:cNvSpPr>
            <a:spLocks noGrp="1"/>
          </p:cNvSpPr>
          <p:nvPr>
            <p:ph type="title" hasCustomPrompt="1"/>
          </p:nvPr>
        </p:nvSpPr>
        <p:spPr>
          <a:xfrm>
            <a:off x="1266825" y="2265916"/>
            <a:ext cx="5314950" cy="3488998"/>
          </a:xfrm>
          <a:prstGeom prst="rect">
            <a:avLst/>
          </a:prstGeom>
          <a:noFill/>
        </p:spPr>
        <p:txBody>
          <a:bodyPr lIns="0" tIns="0" rIns="0" bIns="0" anchor="ctr" anchorCtr="0">
            <a:normAutofit/>
          </a:bodyPr>
          <a:lstStyle>
            <a:lvl1pPr algn="ctr">
              <a:defRPr sz="5400" b="0" i="0" cap="none" spc="0" baseline="0">
                <a:solidFill>
                  <a:schemeClr val="bg1"/>
                </a:solidFill>
                <a:latin typeface="+mj-lt"/>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xmlns="" id="{9ED11671-EF03-884A-8BC5-27B5D147CA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85849" y="769035"/>
            <a:ext cx="3764764" cy="1258197"/>
          </a:xfrm>
          <a:prstGeom prst="rect">
            <a:avLst/>
          </a:prstGeom>
        </p:spPr>
      </p:pic>
      <p:sp>
        <p:nvSpPr>
          <p:cNvPr id="8" name="TextBox 7">
            <a:extLst>
              <a:ext uri="{FF2B5EF4-FFF2-40B4-BE49-F238E27FC236}">
                <a16:creationId xmlns:a16="http://schemas.microsoft.com/office/drawing/2014/main" xmlns="" id="{BF4D3555-3232-094C-A555-11584B4289B8}"/>
              </a:ext>
            </a:extLst>
          </p:cNvPr>
          <p:cNvSpPr txBox="1"/>
          <p:nvPr userDrawn="1"/>
        </p:nvSpPr>
        <p:spPr>
          <a:xfrm>
            <a:off x="1" y="0"/>
            <a:ext cx="5749532" cy="530352"/>
          </a:xfrm>
          <a:prstGeom prst="rect">
            <a:avLst/>
          </a:prstGeom>
          <a:solidFill>
            <a:schemeClr val="tx2"/>
          </a:solidFill>
          <a:effectLst>
            <a:outerShdw blurRad="50800" dist="25400" dir="2700000" algn="tl" rotWithShape="0">
              <a:prstClr val="black">
                <a:alpha val="40000"/>
              </a:prstClr>
            </a:outerShdw>
          </a:effectLst>
        </p:spPr>
        <p:txBody>
          <a:bodyPr wrap="square" lIns="274320" tIns="137160" rtlCol="0">
            <a:noAutofit/>
          </a:bodyPr>
          <a:lstStyle/>
          <a:p>
            <a:endParaRPr lang="en-US" dirty="0">
              <a:solidFill>
                <a:schemeClr val="bg1"/>
              </a:solidFill>
            </a:endParaRPr>
          </a:p>
        </p:txBody>
      </p:sp>
      <p:pic>
        <p:nvPicPr>
          <p:cNvPr id="9" name="Picture 8" descr="Shape&#10;&#10;Description automatically generated">
            <a:extLst>
              <a:ext uri="{FF2B5EF4-FFF2-40B4-BE49-F238E27FC236}">
                <a16:creationId xmlns:a16="http://schemas.microsoft.com/office/drawing/2014/main" xmlns="" id="{9D8D4CA6-A8D8-1148-9236-A0DAAB800A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263319" b="-2510"/>
          <a:stretch/>
        </p:blipFill>
        <p:spPr>
          <a:xfrm>
            <a:off x="5749532" y="0"/>
            <a:ext cx="3657600" cy="548640"/>
          </a:xfrm>
          <a:prstGeom prst="rect">
            <a:avLst/>
          </a:prstGeom>
          <a:effectLst>
            <a:outerShdw blurRad="50800" dist="25400" dir="2700000" algn="tl" rotWithShape="0">
              <a:prstClr val="black">
                <a:alpha val="40000"/>
              </a:prstClr>
            </a:outerShdw>
          </a:effectLst>
        </p:spPr>
      </p:pic>
      <p:sp>
        <p:nvSpPr>
          <p:cNvPr id="6" name="Slide Number Placeholder 5">
            <a:extLst>
              <a:ext uri="{FF2B5EF4-FFF2-40B4-BE49-F238E27FC236}">
                <a16:creationId xmlns:a16="http://schemas.microsoft.com/office/drawing/2014/main" xmlns="" id="{F074D12B-58A6-47D1-9B2D-697AB265C81B}"/>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bg1"/>
                </a:solidFill>
                <a:latin typeface="+mj-lt"/>
              </a:defRPr>
            </a:lvl1pPr>
          </a:lstStyle>
          <a:p>
            <a:fld id="{4FAB73BC-B049-4115-A692-8D63A059BFB8}" type="slidenum">
              <a:rPr lang="en-US" smtClean="0"/>
              <a:pPr/>
              <a:t>‹#›</a:t>
            </a:fld>
            <a:endParaRPr lang="en-US" dirty="0">
              <a:solidFill>
                <a:schemeClr val="bg1"/>
              </a:solidFill>
            </a:endParaRPr>
          </a:p>
        </p:txBody>
      </p:sp>
    </p:spTree>
    <p:extLst>
      <p:ext uri="{BB962C8B-B14F-4D97-AF65-F5344CB8AC3E}">
        <p14:creationId xmlns:p14="http://schemas.microsoft.com/office/powerpoint/2010/main" val="366253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Green">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76F1E4C-60FD-E447-8B6A-FFD9FD6C17A4}"/>
              </a:ext>
            </a:extLst>
          </p:cNvPr>
          <p:cNvSpPr/>
          <p:nvPr userDrawn="1"/>
        </p:nvSpPr>
        <p:spPr>
          <a:xfrm>
            <a:off x="0" y="0"/>
            <a:ext cx="12203574" cy="68583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7018117 w 12192000"/>
              <a:gd name="connsiteY2" fmla="*/ 6846425 h 6858000"/>
              <a:gd name="connsiteX3" fmla="*/ 0 w 12192000"/>
              <a:gd name="connsiteY3" fmla="*/ 6858000 h 6858000"/>
              <a:gd name="connsiteX4" fmla="*/ 0 w 12192000"/>
              <a:gd name="connsiteY4" fmla="*/ 0 h 6858000"/>
              <a:gd name="connsiteX0" fmla="*/ 0 w 12203574"/>
              <a:gd name="connsiteY0" fmla="*/ 0 h 6858000"/>
              <a:gd name="connsiteX1" fmla="*/ 12203574 w 12203574"/>
              <a:gd name="connsiteY1" fmla="*/ 0 h 6858000"/>
              <a:gd name="connsiteX2" fmla="*/ 7018117 w 12203574"/>
              <a:gd name="connsiteY2" fmla="*/ 6846425 h 6858000"/>
              <a:gd name="connsiteX3" fmla="*/ 0 w 12203574"/>
              <a:gd name="connsiteY3" fmla="*/ 6858000 h 6858000"/>
              <a:gd name="connsiteX4" fmla="*/ 0 w 12203574"/>
              <a:gd name="connsiteY4" fmla="*/ 0 h 6858000"/>
              <a:gd name="connsiteX0" fmla="*/ 0 w 12203574"/>
              <a:gd name="connsiteY0" fmla="*/ 0 h 6858300"/>
              <a:gd name="connsiteX1" fmla="*/ 12203574 w 12203574"/>
              <a:gd name="connsiteY1" fmla="*/ 0 h 6858300"/>
              <a:gd name="connsiteX2" fmla="*/ 12183883 w 12203574"/>
              <a:gd name="connsiteY2" fmla="*/ 6858300 h 6858300"/>
              <a:gd name="connsiteX3" fmla="*/ 0 w 12203574"/>
              <a:gd name="connsiteY3" fmla="*/ 6858000 h 6858300"/>
              <a:gd name="connsiteX4" fmla="*/ 0 w 12203574"/>
              <a:gd name="connsiteY4" fmla="*/ 0 h 685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574" h="6858300">
                <a:moveTo>
                  <a:pt x="0" y="0"/>
                </a:moveTo>
                <a:lnTo>
                  <a:pt x="12203574" y="0"/>
                </a:lnTo>
                <a:cubicBezTo>
                  <a:pt x="12197010" y="2286100"/>
                  <a:pt x="12190447" y="4572200"/>
                  <a:pt x="12183883" y="6858300"/>
                </a:cubicBezTo>
                <a:lnTo>
                  <a:pt x="0" y="6858000"/>
                </a:ln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27CD2AAA-AE56-B749-895C-39A71AB9B72F}"/>
              </a:ext>
            </a:extLst>
          </p:cNvPr>
          <p:cNvSpPr/>
          <p:nvPr userDrawn="1"/>
        </p:nvSpPr>
        <p:spPr>
          <a:xfrm>
            <a:off x="-3958" y="621792"/>
            <a:ext cx="2060232" cy="219760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BF23B0B8-1871-C843-B313-71119D56AF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5141"/>
          <a:stretch/>
        </p:blipFill>
        <p:spPr>
          <a:xfrm>
            <a:off x="2044700" y="621471"/>
            <a:ext cx="10147300" cy="5638800"/>
          </a:xfrm>
          <a:prstGeom prst="rect">
            <a:avLst/>
          </a:prstGeom>
          <a:effectLst>
            <a:outerShdw blurRad="50800" dist="38100" dir="2700000" algn="tl" rotWithShape="0">
              <a:prstClr val="black">
                <a:alpha val="40000"/>
              </a:prstClr>
            </a:outerShdw>
          </a:effectLst>
        </p:spPr>
      </p:pic>
      <p:pic>
        <p:nvPicPr>
          <p:cNvPr id="6" name="Picture 5" descr="Text, logo&#10;&#10;Description automatically generated">
            <a:extLst>
              <a:ext uri="{FF2B5EF4-FFF2-40B4-BE49-F238E27FC236}">
                <a16:creationId xmlns:a16="http://schemas.microsoft.com/office/drawing/2014/main" xmlns="" id="{5EF797F9-CDF7-DF40-94AA-8F7EB27CC5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normAutofit/>
          </a:bodyPr>
          <a:lstStyle>
            <a:lvl1pPr algn="l">
              <a:defRPr lang="en-US" sz="5400" b="1" i="0" kern="1200" cap="all" spc="100" baseline="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93380" y="5562600"/>
            <a:ext cx="5864382" cy="684810"/>
          </a:xfrm>
          <a:noFill/>
          <a:effectLst/>
        </p:spPr>
        <p:txBody>
          <a:bodyPr lIns="0" tIns="0" rIns="0" bIns="0" anchor="t">
            <a:normAutofit/>
          </a:bodyPr>
          <a:lstStyle>
            <a:lvl1pPr marL="0" indent="0" algn="l">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81533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8F91891-4154-A443-A8B3-F5AF9A01426B}"/>
              </a:ext>
            </a:extLst>
          </p:cNvPr>
          <p:cNvSpPr/>
          <p:nvPr userDrawn="1"/>
        </p:nvSpPr>
        <p:spPr>
          <a:xfrm>
            <a:off x="0" y="0"/>
            <a:ext cx="12192000" cy="68580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FA22060-2E45-CA43-92BB-C62CFB8D7BD1}"/>
              </a:ext>
            </a:extLst>
          </p:cNvPr>
          <p:cNvSpPr/>
          <p:nvPr userDrawn="1"/>
        </p:nvSpPr>
        <p:spPr>
          <a:xfrm>
            <a:off x="0" y="609600"/>
            <a:ext cx="1619250" cy="5638800"/>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55A80C47-C9B2-AE45-8A2E-DC99753C9D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250" y="609600"/>
            <a:ext cx="10147300" cy="56388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2F2E942B-4297-4570-B120-E2ACA52D126E}"/>
              </a:ext>
            </a:extLst>
          </p:cNvPr>
          <p:cNvSpPr>
            <a:spLocks noGrp="1"/>
          </p:cNvSpPr>
          <p:nvPr>
            <p:ph type="title" hasCustomPrompt="1"/>
          </p:nvPr>
        </p:nvSpPr>
        <p:spPr>
          <a:xfrm>
            <a:off x="1011118" y="2679192"/>
            <a:ext cx="9963150" cy="1499616"/>
          </a:xfrm>
          <a:prstGeom prst="rect">
            <a:avLst/>
          </a:prstGeom>
          <a:noFill/>
        </p:spPr>
        <p:txBody>
          <a:bodyPr lIns="0" tIns="0" rIns="0" bIns="0">
            <a:normAutofit/>
          </a:bodyPr>
          <a:lstStyle>
            <a:lvl1pPr>
              <a:defRPr sz="4800" b="0" i="0" cap="none" spc="0" baseline="0">
                <a:solidFill>
                  <a:schemeClr val="bg1"/>
                </a:solidFill>
                <a:latin typeface="+mj-lt"/>
              </a:defRPr>
            </a:lvl1pPr>
          </a:lstStyle>
          <a:p>
            <a:r>
              <a:rPr lang="en-US" dirty="0"/>
              <a:t>Click to edit Section title style</a:t>
            </a:r>
            <a:endParaRPr lang="en-GB" dirty="0"/>
          </a:p>
        </p:txBody>
      </p:sp>
      <p:pic>
        <p:nvPicPr>
          <p:cNvPr id="6" name="Picture 5">
            <a:extLst>
              <a:ext uri="{FF2B5EF4-FFF2-40B4-BE49-F238E27FC236}">
                <a16:creationId xmlns:a16="http://schemas.microsoft.com/office/drawing/2014/main" xmlns="" id="{408B485F-B967-C847-9671-3A83AE6F57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5754" y="792591"/>
            <a:ext cx="3764764" cy="1258198"/>
          </a:xfrm>
          <a:prstGeom prst="rect">
            <a:avLst/>
          </a:prstGeom>
        </p:spPr>
      </p:pic>
      <p:sp>
        <p:nvSpPr>
          <p:cNvPr id="9" name="Slide Number Placeholder 5">
            <a:extLst>
              <a:ext uri="{FF2B5EF4-FFF2-40B4-BE49-F238E27FC236}">
                <a16:creationId xmlns:a16="http://schemas.microsoft.com/office/drawing/2014/main" xmlns="" id="{1FD599F9-A3C2-6F4E-B9C7-2952F9ADC62D}"/>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bg1"/>
                </a:solidFill>
                <a:latin typeface="+mj-lt"/>
              </a:defRPr>
            </a:lvl1pPr>
          </a:lstStyle>
          <a:p>
            <a:fld id="{4FAB73BC-B049-4115-A692-8D63A059BFB8}" type="slidenum">
              <a:rPr lang="en-US" smtClean="0"/>
              <a:pPr/>
              <a:t>‹#›</a:t>
            </a:fld>
            <a:endParaRPr lang="en-US" dirty="0">
              <a:solidFill>
                <a:schemeClr val="bg1"/>
              </a:solidFill>
            </a:endParaRPr>
          </a:p>
        </p:txBody>
      </p:sp>
    </p:spTree>
    <p:extLst>
      <p:ext uri="{BB962C8B-B14F-4D97-AF65-F5344CB8AC3E}">
        <p14:creationId xmlns:p14="http://schemas.microsoft.com/office/powerpoint/2010/main" val="215752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D519F23-421C-7147-A749-E604BC442D4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FA22060-2E45-CA43-92BB-C62CFB8D7BD1}"/>
              </a:ext>
            </a:extLst>
          </p:cNvPr>
          <p:cNvSpPr/>
          <p:nvPr userDrawn="1"/>
        </p:nvSpPr>
        <p:spPr>
          <a:xfrm>
            <a:off x="0" y="609600"/>
            <a:ext cx="1619250" cy="5638800"/>
          </a:xfrm>
          <a:prstGeom prst="rect">
            <a:avLst/>
          </a:prstGeom>
          <a:solidFill>
            <a:schemeClr val="bg2"/>
          </a:solidFill>
          <a:ln>
            <a:noFill/>
          </a:ln>
          <a:effectLst>
            <a:outerShdw blurRad="50800" dist="38100" dir="2700000" algn="tl" rotWithShape="0">
              <a:srgbClr val="4EA84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55A80C47-C9B2-AE45-8A2E-DC99753C9D1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619250" y="609600"/>
            <a:ext cx="10147300" cy="56388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2F2E942B-4297-4570-B120-E2ACA52D126E}"/>
              </a:ext>
            </a:extLst>
          </p:cNvPr>
          <p:cNvSpPr>
            <a:spLocks noGrp="1"/>
          </p:cNvSpPr>
          <p:nvPr>
            <p:ph type="title" hasCustomPrompt="1"/>
          </p:nvPr>
        </p:nvSpPr>
        <p:spPr>
          <a:xfrm>
            <a:off x="1011118" y="2679192"/>
            <a:ext cx="9963150" cy="1499616"/>
          </a:xfrm>
          <a:prstGeom prst="rect">
            <a:avLst/>
          </a:prstGeom>
          <a:noFill/>
        </p:spPr>
        <p:txBody>
          <a:bodyPr lIns="0" tIns="0" rIns="182880" bIns="0">
            <a:normAutofit/>
          </a:bodyPr>
          <a:lstStyle>
            <a:lvl1pPr>
              <a:defRPr sz="4800" b="0" i="0" cap="none" spc="0" baseline="0">
                <a:solidFill>
                  <a:schemeClr val="bg1"/>
                </a:solidFill>
                <a:latin typeface="+mj-lt"/>
              </a:defRPr>
            </a:lvl1pPr>
          </a:lstStyle>
          <a:p>
            <a:r>
              <a:rPr lang="en-US" dirty="0"/>
              <a:t>Click to edit Section title style</a:t>
            </a:r>
            <a:endParaRPr lang="en-GB" dirty="0"/>
          </a:p>
        </p:txBody>
      </p:sp>
      <p:pic>
        <p:nvPicPr>
          <p:cNvPr id="6" name="Picture 5">
            <a:extLst>
              <a:ext uri="{FF2B5EF4-FFF2-40B4-BE49-F238E27FC236}">
                <a16:creationId xmlns:a16="http://schemas.microsoft.com/office/drawing/2014/main" xmlns="" id="{408B485F-B967-C847-9671-3A83AE6F574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45754" y="792591"/>
            <a:ext cx="3764764" cy="1258197"/>
          </a:xfrm>
          <a:prstGeom prst="rect">
            <a:avLst/>
          </a:prstGeom>
        </p:spPr>
      </p:pic>
      <p:sp>
        <p:nvSpPr>
          <p:cNvPr id="9" name="Slide Number Placeholder 5">
            <a:extLst>
              <a:ext uri="{FF2B5EF4-FFF2-40B4-BE49-F238E27FC236}">
                <a16:creationId xmlns:a16="http://schemas.microsoft.com/office/drawing/2014/main" xmlns="" id="{D42DDC5D-9BC2-004D-8F77-AB37F6C09FC1}"/>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bg1"/>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796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Emphasis Single Column Slide">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2DBF2FB3-2A18-4DFA-BE67-CBEB450840A4}"/>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6" name="Title 1">
            <a:extLst>
              <a:ext uri="{FF2B5EF4-FFF2-40B4-BE49-F238E27FC236}">
                <a16:creationId xmlns:a16="http://schemas.microsoft.com/office/drawing/2014/main" xmlns="" id="{0B4E19A0-DFB2-F94E-9026-B3DD0978F130}"/>
              </a:ext>
            </a:extLst>
          </p:cNvPr>
          <p:cNvSpPr>
            <a:spLocks noGrp="1"/>
          </p:cNvSpPr>
          <p:nvPr>
            <p:ph type="title"/>
          </p:nvPr>
        </p:nvSpPr>
        <p:spPr>
          <a:xfrm>
            <a:off x="-1" y="530352"/>
            <a:ext cx="12192001" cy="917448"/>
          </a:xfrm>
          <a:prstGeom prst="rect">
            <a:avLst/>
          </a:prstGeom>
          <a:solidFill>
            <a:srgbClr val="2484C6"/>
          </a:solidFill>
        </p:spPr>
        <p:txBody>
          <a:bodyPr lIns="548640" tIns="91440" rIns="0" bIns="0" anchor="ctr" anchorCtr="0">
            <a:normAutofit/>
          </a:bodyPr>
          <a:lstStyle>
            <a:lvl1pPr>
              <a:lnSpc>
                <a:spcPct val="100000"/>
              </a:lnSpc>
              <a:defRPr sz="4000" b="0" i="0" cap="none" spc="0" baseline="0">
                <a:solidFill>
                  <a:schemeClr val="bg1"/>
                </a:solidFill>
                <a:latin typeface="+mj-lt"/>
              </a:defRPr>
            </a:lvl1pPr>
          </a:lstStyle>
          <a:p>
            <a:r>
              <a:rPr lang="en-US" noProof="0" dirty="0"/>
              <a:t>Click to edit Master title style</a:t>
            </a:r>
          </a:p>
        </p:txBody>
      </p:sp>
      <p:sp>
        <p:nvSpPr>
          <p:cNvPr id="7" name="Rectangle 6">
            <a:extLst>
              <a:ext uri="{FF2B5EF4-FFF2-40B4-BE49-F238E27FC236}">
                <a16:creationId xmlns:a16="http://schemas.microsoft.com/office/drawing/2014/main" xmlns="" id="{A17FFFC7-079C-114B-900C-AD4C14F49AA0}"/>
              </a:ext>
              <a:ext uri="{C183D7F6-B498-43B3-948B-1728B52AA6E4}">
                <adec:decorative xmlns:adec="http://schemas.microsoft.com/office/drawing/2017/decorative" xmlns="" val="1"/>
              </a:ext>
            </a:extLst>
          </p:cNvPr>
          <p:cNvSpPr/>
          <p:nvPr userDrawn="1"/>
        </p:nvSpPr>
        <p:spPr>
          <a:xfrm>
            <a:off x="0" y="0"/>
            <a:ext cx="12192000" cy="530352"/>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8" name="Text Placeholder 7">
            <a:extLst>
              <a:ext uri="{FF2B5EF4-FFF2-40B4-BE49-F238E27FC236}">
                <a16:creationId xmlns:a16="http://schemas.microsoft.com/office/drawing/2014/main" xmlns="" id="{37E3B11C-04E1-4747-8920-1DDC76E5297C}"/>
              </a:ext>
            </a:extLst>
          </p:cNvPr>
          <p:cNvSpPr>
            <a:spLocks noGrp="1"/>
          </p:cNvSpPr>
          <p:nvPr>
            <p:ph type="body" sz="quarter" idx="16" hasCustomPrompt="1"/>
          </p:nvPr>
        </p:nvSpPr>
        <p:spPr>
          <a:xfrm>
            <a:off x="0" y="1743168"/>
            <a:ext cx="10837333" cy="387798"/>
          </a:xfrm>
          <a:noFill/>
        </p:spPr>
        <p:txBody>
          <a:bodyPr wrap="square" lIns="548640" tIns="0" rIns="91440" bIns="0">
            <a:spAutoFit/>
          </a:bodyPr>
          <a:lstStyle>
            <a:lvl1pPr marL="0" indent="0">
              <a:buNone/>
              <a:defRPr sz="2800" b="0" baseline="0">
                <a:solidFill>
                  <a:srgbClr val="43467B"/>
                </a:solidFill>
              </a:defRPr>
            </a:lvl1pPr>
          </a:lstStyle>
          <a:p>
            <a:pPr lvl="0"/>
            <a:r>
              <a:rPr lang="en-US" noProof="0" dirty="0"/>
              <a:t>Add additional text </a:t>
            </a:r>
          </a:p>
        </p:txBody>
      </p:sp>
      <p:sp>
        <p:nvSpPr>
          <p:cNvPr id="10" name="TextBox 9">
            <a:extLst>
              <a:ext uri="{FF2B5EF4-FFF2-40B4-BE49-F238E27FC236}">
                <a16:creationId xmlns:a16="http://schemas.microsoft.com/office/drawing/2014/main" xmlns="" id="{D4910C97-BC6A-5049-8153-8CCAF01FF509}"/>
              </a:ext>
            </a:extLst>
          </p:cNvPr>
          <p:cNvSpPr txBox="1"/>
          <p:nvPr userDrawn="1"/>
        </p:nvSpPr>
        <p:spPr>
          <a:xfrm>
            <a:off x="-1" y="0"/>
            <a:ext cx="9509761" cy="530352"/>
          </a:xfrm>
          <a:prstGeom prst="rect">
            <a:avLst/>
          </a:prstGeom>
          <a:solidFill>
            <a:schemeClr val="tx2"/>
          </a:solidFill>
          <a:effectLst>
            <a:outerShdw blurRad="50800" dist="25400" dir="2700000" algn="tl" rotWithShape="0">
              <a:prstClr val="black">
                <a:alpha val="40000"/>
              </a:prstClr>
            </a:outerShdw>
          </a:effectLst>
        </p:spPr>
        <p:txBody>
          <a:bodyPr wrap="square" lIns="274320" tIns="137160" rtlCol="0">
            <a:noAutofit/>
          </a:bodyPr>
          <a:lstStyle/>
          <a:p>
            <a:endParaRPr lang="en-US" dirty="0">
              <a:solidFill>
                <a:schemeClr val="bg1"/>
              </a:solidFill>
            </a:endParaRPr>
          </a:p>
        </p:txBody>
      </p:sp>
      <p:pic>
        <p:nvPicPr>
          <p:cNvPr id="12" name="Picture 11" descr="Shape&#10;&#10;Description automatically generated">
            <a:extLst>
              <a:ext uri="{FF2B5EF4-FFF2-40B4-BE49-F238E27FC236}">
                <a16:creationId xmlns:a16="http://schemas.microsoft.com/office/drawing/2014/main" xmlns="" id="{A9DFBB10-9B9B-EF4F-8275-820E337648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3319" b="-2510"/>
          <a:stretch/>
        </p:blipFill>
        <p:spPr>
          <a:xfrm>
            <a:off x="9509760" y="0"/>
            <a:ext cx="3657600" cy="548640"/>
          </a:xfrm>
          <a:prstGeom prst="rect">
            <a:avLst/>
          </a:prstGeom>
          <a:effectLst>
            <a:outerShdw blurRad="50800" dist="25400" dir="2700000" algn="tl" rotWithShape="0">
              <a:prstClr val="black">
                <a:alpha val="40000"/>
              </a:prstClr>
            </a:outerShdw>
          </a:effectLst>
        </p:spPr>
      </p:pic>
      <p:sp>
        <p:nvSpPr>
          <p:cNvPr id="4" name="Text Placeholder 3">
            <a:extLst>
              <a:ext uri="{FF2B5EF4-FFF2-40B4-BE49-F238E27FC236}">
                <a16:creationId xmlns:a16="http://schemas.microsoft.com/office/drawing/2014/main" xmlns="" id="{99DD7185-ADAB-B74C-97D1-A0650BE963A2}"/>
              </a:ext>
            </a:extLst>
          </p:cNvPr>
          <p:cNvSpPr>
            <a:spLocks noGrp="1"/>
          </p:cNvSpPr>
          <p:nvPr>
            <p:ph type="body" sz="quarter" idx="17"/>
          </p:nvPr>
        </p:nvSpPr>
        <p:spPr>
          <a:xfrm>
            <a:off x="628788" y="2390774"/>
            <a:ext cx="10858362" cy="3810000"/>
          </a:xfrm>
        </p:spPr>
        <p:txBody>
          <a:bodyPr lIns="0" tIns="0" rIns="0" bIns="0"/>
          <a:lstStyle>
            <a:lvl1pP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Emphasis Double Column Slide">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xmlns="" id="{2DBF2FB3-2A18-4DFA-BE67-CBEB450840A4}"/>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6" name="Title 1">
            <a:extLst>
              <a:ext uri="{FF2B5EF4-FFF2-40B4-BE49-F238E27FC236}">
                <a16:creationId xmlns:a16="http://schemas.microsoft.com/office/drawing/2014/main" xmlns="" id="{0B4E19A0-DFB2-F94E-9026-B3DD0978F130}"/>
              </a:ext>
            </a:extLst>
          </p:cNvPr>
          <p:cNvSpPr>
            <a:spLocks noGrp="1"/>
          </p:cNvSpPr>
          <p:nvPr>
            <p:ph type="title"/>
          </p:nvPr>
        </p:nvSpPr>
        <p:spPr>
          <a:xfrm>
            <a:off x="-1" y="530352"/>
            <a:ext cx="12192001" cy="917448"/>
          </a:xfrm>
          <a:prstGeom prst="rect">
            <a:avLst/>
          </a:prstGeom>
          <a:noFill/>
        </p:spPr>
        <p:txBody>
          <a:bodyPr lIns="548640" tIns="91440" rIns="0" bIns="0" anchor="ctr" anchorCtr="0">
            <a:normAutofit/>
          </a:bodyPr>
          <a:lstStyle>
            <a:lvl1pPr>
              <a:lnSpc>
                <a:spcPct val="100000"/>
              </a:lnSpc>
              <a:defRPr sz="4000" b="0" cap="none" spc="0" baseline="0">
                <a:solidFill>
                  <a:schemeClr val="tx2"/>
                </a:solidFill>
                <a:latin typeface="+mj-lt"/>
              </a:defRPr>
            </a:lvl1pPr>
          </a:lstStyle>
          <a:p>
            <a:r>
              <a:rPr lang="en-US" noProof="0" dirty="0"/>
              <a:t>Click to edit Master title style</a:t>
            </a:r>
          </a:p>
        </p:txBody>
      </p:sp>
      <p:sp>
        <p:nvSpPr>
          <p:cNvPr id="7" name="Rectangle 6">
            <a:extLst>
              <a:ext uri="{FF2B5EF4-FFF2-40B4-BE49-F238E27FC236}">
                <a16:creationId xmlns:a16="http://schemas.microsoft.com/office/drawing/2014/main" xmlns="" id="{A17FFFC7-079C-114B-900C-AD4C14F49AA0}"/>
              </a:ext>
              <a:ext uri="{C183D7F6-B498-43B3-948B-1728B52AA6E4}">
                <adec:decorative xmlns:adec="http://schemas.microsoft.com/office/drawing/2017/decorative" xmlns="" val="1"/>
              </a:ext>
            </a:extLst>
          </p:cNvPr>
          <p:cNvSpPr/>
          <p:nvPr userDrawn="1"/>
        </p:nvSpPr>
        <p:spPr>
          <a:xfrm>
            <a:off x="0" y="0"/>
            <a:ext cx="12192000" cy="530352"/>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10" name="TextBox 9">
            <a:extLst>
              <a:ext uri="{FF2B5EF4-FFF2-40B4-BE49-F238E27FC236}">
                <a16:creationId xmlns:a16="http://schemas.microsoft.com/office/drawing/2014/main" xmlns="" id="{D4910C97-BC6A-5049-8153-8CCAF01FF509}"/>
              </a:ext>
            </a:extLst>
          </p:cNvPr>
          <p:cNvSpPr txBox="1"/>
          <p:nvPr userDrawn="1"/>
        </p:nvSpPr>
        <p:spPr>
          <a:xfrm>
            <a:off x="0" y="0"/>
            <a:ext cx="9509760" cy="530352"/>
          </a:xfrm>
          <a:prstGeom prst="rect">
            <a:avLst/>
          </a:prstGeom>
          <a:solidFill>
            <a:schemeClr val="tx2"/>
          </a:solidFill>
          <a:effectLst>
            <a:outerShdw blurRad="50800" dist="25400" dir="2700000" algn="tl" rotWithShape="0">
              <a:prstClr val="black">
                <a:alpha val="40000"/>
              </a:prstClr>
            </a:outerShdw>
          </a:effectLst>
        </p:spPr>
        <p:txBody>
          <a:bodyPr wrap="square" lIns="274320" tIns="137160" rtlCol="0">
            <a:noAutofit/>
          </a:bodyPr>
          <a:lstStyle/>
          <a:p>
            <a:endParaRPr lang="en-US" dirty="0">
              <a:solidFill>
                <a:schemeClr val="bg1"/>
              </a:solidFill>
            </a:endParaRPr>
          </a:p>
        </p:txBody>
      </p:sp>
      <p:pic>
        <p:nvPicPr>
          <p:cNvPr id="12" name="Picture 11" descr="Shape&#10;&#10;Description automatically generated">
            <a:extLst>
              <a:ext uri="{FF2B5EF4-FFF2-40B4-BE49-F238E27FC236}">
                <a16:creationId xmlns:a16="http://schemas.microsoft.com/office/drawing/2014/main" xmlns="" id="{A9DFBB10-9B9B-EF4F-8275-820E337648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3319" b="-2499"/>
          <a:stretch/>
        </p:blipFill>
        <p:spPr>
          <a:xfrm>
            <a:off x="9509760" y="0"/>
            <a:ext cx="3657600" cy="548640"/>
          </a:xfrm>
          <a:prstGeom prst="rect">
            <a:avLst/>
          </a:prstGeom>
          <a:effectLst>
            <a:outerShdw blurRad="50800" dist="25400" dir="2700000" algn="tl" rotWithShape="0">
              <a:prstClr val="black">
                <a:alpha val="40000"/>
              </a:prstClr>
            </a:outerShdw>
          </a:effectLst>
        </p:spPr>
      </p:pic>
      <p:sp>
        <p:nvSpPr>
          <p:cNvPr id="15" name="Content Placeholder 6">
            <a:extLst>
              <a:ext uri="{FF2B5EF4-FFF2-40B4-BE49-F238E27FC236}">
                <a16:creationId xmlns:a16="http://schemas.microsoft.com/office/drawing/2014/main" xmlns="" id="{5D0B1629-80DB-1B4B-B7B3-817E19258F5C}"/>
              </a:ext>
            </a:extLst>
          </p:cNvPr>
          <p:cNvSpPr>
            <a:spLocks noGrp="1"/>
          </p:cNvSpPr>
          <p:nvPr>
            <p:ph sz="quarter" idx="13"/>
          </p:nvPr>
        </p:nvSpPr>
        <p:spPr>
          <a:xfrm>
            <a:off x="640820" y="2412792"/>
            <a:ext cx="5090157" cy="1884265"/>
          </a:xfrm>
        </p:spPr>
        <p:txBody>
          <a:bodyPr lIns="0" tIns="0" rIns="0" bIns="0"/>
          <a:lstStyle>
            <a:lvl1pPr>
              <a:buClr>
                <a:schemeClr val="tx2"/>
              </a:buClr>
              <a:buSzPct val="110000"/>
              <a:buFont typeface="Wingdings" pitchFamily="2" charset="2"/>
              <a:buChar char="§"/>
              <a:defRPr/>
            </a:lvl1pPr>
            <a:lvl2pPr>
              <a:buClr>
                <a:schemeClr val="bg2"/>
              </a:buClr>
              <a:buSzPct val="110000"/>
              <a:buFont typeface="Wingdings" pitchFamily="2" charset="2"/>
              <a:buChar char="§"/>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7">
            <a:extLst>
              <a:ext uri="{FF2B5EF4-FFF2-40B4-BE49-F238E27FC236}">
                <a16:creationId xmlns:a16="http://schemas.microsoft.com/office/drawing/2014/main" xmlns="" id="{26F7A460-6696-4740-A63E-CC2A58F47349}"/>
              </a:ext>
            </a:extLst>
          </p:cNvPr>
          <p:cNvSpPr>
            <a:spLocks noGrp="1"/>
          </p:cNvSpPr>
          <p:nvPr>
            <p:ph type="body" sz="quarter" idx="17" hasCustomPrompt="1"/>
          </p:nvPr>
        </p:nvSpPr>
        <p:spPr>
          <a:xfrm>
            <a:off x="640820" y="1791675"/>
            <a:ext cx="5090157" cy="433965"/>
          </a:xfrm>
          <a:solidFill>
            <a:schemeClr val="bg2"/>
          </a:solidFill>
        </p:spPr>
        <p:txBody>
          <a:bodyPr vert="horz" wrap="square" lIns="91440" tIns="91440" rIns="91440" bIns="91440" anchor="ctr" anchorCtr="0">
            <a:spAutoFit/>
          </a:bodyPr>
          <a:lstStyle>
            <a:lvl1pPr marL="0" indent="0">
              <a:buNone/>
              <a:defRPr sz="1800" b="1" spc="30" baseline="0">
                <a:solidFill>
                  <a:schemeClr val="bg1"/>
                </a:solidFill>
                <a:latin typeface="+mn-lt"/>
              </a:defRPr>
            </a:lvl1pPr>
          </a:lstStyle>
          <a:p>
            <a:pPr lvl="0"/>
            <a:r>
              <a:rPr lang="en-US" noProof="0" dirty="0"/>
              <a:t>ADD ADDITIONAL TEXT </a:t>
            </a:r>
          </a:p>
        </p:txBody>
      </p:sp>
      <p:sp>
        <p:nvSpPr>
          <p:cNvPr id="17" name="Content Placeholder 6">
            <a:extLst>
              <a:ext uri="{FF2B5EF4-FFF2-40B4-BE49-F238E27FC236}">
                <a16:creationId xmlns:a16="http://schemas.microsoft.com/office/drawing/2014/main" xmlns="" id="{410BC3C2-9ED5-7042-B3CB-35391ADD5497}"/>
              </a:ext>
            </a:extLst>
          </p:cNvPr>
          <p:cNvSpPr>
            <a:spLocks noGrp="1"/>
          </p:cNvSpPr>
          <p:nvPr>
            <p:ph sz="quarter" idx="19"/>
          </p:nvPr>
        </p:nvSpPr>
        <p:spPr>
          <a:xfrm>
            <a:off x="6629400" y="2352948"/>
            <a:ext cx="5090157" cy="1884265"/>
          </a:xfrm>
        </p:spPr>
        <p:txBody>
          <a:bodyPr lIns="0" tIns="0" rIns="0" bIns="0"/>
          <a:lstStyle>
            <a:lvl1pPr>
              <a:buClr>
                <a:schemeClr val="bg2"/>
              </a:buClr>
              <a:buSzPct val="110000"/>
              <a:buFont typeface="Wingdings" pitchFamily="2" charset="2"/>
              <a:buChar char="§"/>
              <a:defRPr/>
            </a:lvl1pPr>
            <a:lvl2pPr>
              <a:buClr>
                <a:schemeClr val="tx2"/>
              </a:buClr>
              <a:buSzPct val="110000"/>
              <a:buFont typeface="Wingdings" pitchFamily="2" charset="2"/>
              <a:buChar char="§"/>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7">
            <a:extLst>
              <a:ext uri="{FF2B5EF4-FFF2-40B4-BE49-F238E27FC236}">
                <a16:creationId xmlns:a16="http://schemas.microsoft.com/office/drawing/2014/main" xmlns="" id="{0210A76A-EAEB-B149-8F38-36B9E29EDCE7}"/>
              </a:ext>
            </a:extLst>
          </p:cNvPr>
          <p:cNvSpPr>
            <a:spLocks noGrp="1"/>
          </p:cNvSpPr>
          <p:nvPr>
            <p:ph type="body" sz="quarter" idx="20" hasCustomPrompt="1"/>
          </p:nvPr>
        </p:nvSpPr>
        <p:spPr>
          <a:xfrm>
            <a:off x="6629400" y="1778767"/>
            <a:ext cx="5090157" cy="433965"/>
          </a:xfrm>
          <a:solidFill>
            <a:schemeClr val="tx2"/>
          </a:solidFill>
        </p:spPr>
        <p:txBody>
          <a:bodyPr wrap="square" lIns="91440" tIns="91440" rIns="91440" bIns="91440" anchor="ctr" anchorCtr="0">
            <a:spAutoFit/>
          </a:bodyPr>
          <a:lstStyle>
            <a:lvl1pPr marL="0" indent="0">
              <a:buNone/>
              <a:defRPr sz="1800" b="1" i="0" spc="30" baseline="0">
                <a:solidFill>
                  <a:schemeClr val="bg1"/>
                </a:solidFill>
                <a:latin typeface="+mn-lt"/>
              </a:defRPr>
            </a:lvl1pPr>
          </a:lstStyle>
          <a:p>
            <a:pPr lvl="0"/>
            <a:r>
              <a:rPr lang="en-US" noProof="0" dirty="0"/>
              <a:t>ADD ADDITIONAL TEXT </a:t>
            </a:r>
          </a:p>
        </p:txBody>
      </p:sp>
    </p:spTree>
    <p:extLst>
      <p:ext uri="{BB962C8B-B14F-4D97-AF65-F5344CB8AC3E}">
        <p14:creationId xmlns:p14="http://schemas.microsoft.com/office/powerpoint/2010/main" val="105430884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Emphasis-Sub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15F2E0-A9EE-4095-8DFC-C3BBA80FAEEE}"/>
              </a:ext>
            </a:extLst>
          </p:cNvPr>
          <p:cNvSpPr>
            <a:spLocks noGrp="1"/>
          </p:cNvSpPr>
          <p:nvPr>
            <p:ph type="title"/>
          </p:nvPr>
        </p:nvSpPr>
        <p:spPr>
          <a:xfrm>
            <a:off x="-1" y="530352"/>
            <a:ext cx="12192001" cy="917448"/>
          </a:xfrm>
          <a:prstGeom prst="rect">
            <a:avLst/>
          </a:prstGeom>
          <a:solidFill>
            <a:srgbClr val="2484C6"/>
          </a:solidFill>
        </p:spPr>
        <p:txBody>
          <a:bodyPr lIns="548640" tIns="91440" rIns="0" bIns="0" anchor="ctr" anchorCtr="0">
            <a:normAutofit/>
          </a:bodyPr>
          <a:lstStyle>
            <a:lvl1pPr>
              <a:lnSpc>
                <a:spcPct val="100000"/>
              </a:lnSpc>
              <a:defRPr sz="4000" b="0" i="0" cap="none" spc="0" baseline="0">
                <a:solidFill>
                  <a:schemeClr val="bg1"/>
                </a:solidFill>
                <a:latin typeface="+mj-lt"/>
              </a:defRPr>
            </a:lvl1pPr>
          </a:lstStyle>
          <a:p>
            <a:r>
              <a:rPr lang="en-US" noProof="0" dirty="0"/>
              <a:t>Click to edit Master title style</a:t>
            </a:r>
          </a:p>
        </p:txBody>
      </p:sp>
      <p:sp>
        <p:nvSpPr>
          <p:cNvPr id="11" name="Rectangle 10">
            <a:extLst>
              <a:ext uri="{FF2B5EF4-FFF2-40B4-BE49-F238E27FC236}">
                <a16:creationId xmlns:a16="http://schemas.microsoft.com/office/drawing/2014/main" xmlns="" id="{0B42CCEE-B750-4EF9-BAE5-217844AE7456}"/>
              </a:ext>
              <a:ext uri="{C183D7F6-B498-43B3-948B-1728B52AA6E4}">
                <adec:decorative xmlns:adec="http://schemas.microsoft.com/office/drawing/2017/decorative" xmlns="" val="1"/>
              </a:ext>
            </a:extLst>
          </p:cNvPr>
          <p:cNvSpPr/>
          <p:nvPr userDrawn="1"/>
        </p:nvSpPr>
        <p:spPr>
          <a:xfrm>
            <a:off x="0" y="0"/>
            <a:ext cx="12192000" cy="530352"/>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7" name="Content Placeholder 6">
            <a:extLst>
              <a:ext uri="{FF2B5EF4-FFF2-40B4-BE49-F238E27FC236}">
                <a16:creationId xmlns:a16="http://schemas.microsoft.com/office/drawing/2014/main" xmlns="" id="{35FB90DC-1879-4B22-883B-7444D1A858EC}"/>
              </a:ext>
            </a:extLst>
          </p:cNvPr>
          <p:cNvSpPr>
            <a:spLocks noGrp="1"/>
          </p:cNvSpPr>
          <p:nvPr>
            <p:ph sz="quarter" idx="13"/>
          </p:nvPr>
        </p:nvSpPr>
        <p:spPr>
          <a:xfrm>
            <a:off x="599204" y="2347062"/>
            <a:ext cx="10288693" cy="3660648"/>
          </a:xfrm>
        </p:spPr>
        <p:txBody>
          <a:bodyPr lIns="0" tIns="0" rIns="0" bIns="0"/>
          <a:lstStyle>
            <a:lvl1pPr>
              <a:buClr>
                <a:schemeClr val="bg2"/>
              </a:buClr>
              <a:buSzPct val="110000"/>
              <a:buFont typeface="Wingdings" pitchFamily="2" charset="2"/>
              <a:buChar char="§"/>
              <a:defRPr/>
            </a:lvl1pPr>
            <a:lvl2pPr>
              <a:buClr>
                <a:srgbClr val="2484C6"/>
              </a:buClr>
              <a:buSzPct val="110000"/>
              <a:buFont typeface="Wingdings" pitchFamily="2" charset="2"/>
              <a:buChar char="§"/>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7">
            <a:extLst>
              <a:ext uri="{FF2B5EF4-FFF2-40B4-BE49-F238E27FC236}">
                <a16:creationId xmlns:a16="http://schemas.microsoft.com/office/drawing/2014/main" xmlns="" id="{4D8DAD49-E192-4934-8CF1-25E9CA66F761}"/>
              </a:ext>
            </a:extLst>
          </p:cNvPr>
          <p:cNvSpPr>
            <a:spLocks noGrp="1"/>
          </p:cNvSpPr>
          <p:nvPr>
            <p:ph type="body" sz="quarter" idx="16" hasCustomPrompt="1"/>
          </p:nvPr>
        </p:nvSpPr>
        <p:spPr>
          <a:xfrm>
            <a:off x="0" y="1743168"/>
            <a:ext cx="10837333" cy="387798"/>
          </a:xfrm>
          <a:noFill/>
        </p:spPr>
        <p:txBody>
          <a:bodyPr wrap="square" lIns="548640" tIns="0" rIns="91440" bIns="0">
            <a:spAutoFit/>
          </a:bodyPr>
          <a:lstStyle>
            <a:lvl1pPr marL="0" indent="0">
              <a:buNone/>
              <a:defRPr sz="2800" b="0" baseline="0">
                <a:solidFill>
                  <a:srgbClr val="43467B"/>
                </a:solidFill>
              </a:defRPr>
            </a:lvl1pPr>
          </a:lstStyle>
          <a:p>
            <a:pPr lvl="0"/>
            <a:r>
              <a:rPr lang="en-US" noProof="0" dirty="0"/>
              <a:t>Add additional text </a:t>
            </a:r>
          </a:p>
        </p:txBody>
      </p:sp>
      <p:sp>
        <p:nvSpPr>
          <p:cNvPr id="13" name="Slide Number Placeholder 5">
            <a:extLst>
              <a:ext uri="{FF2B5EF4-FFF2-40B4-BE49-F238E27FC236}">
                <a16:creationId xmlns:a16="http://schemas.microsoft.com/office/drawing/2014/main" xmlns="" id="{08E95652-9528-4150-8049-C40C3BB1BB08}"/>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TextBox 8">
            <a:extLst>
              <a:ext uri="{FF2B5EF4-FFF2-40B4-BE49-F238E27FC236}">
                <a16:creationId xmlns:a16="http://schemas.microsoft.com/office/drawing/2014/main" xmlns="" id="{F9D664EA-D7A9-5A4D-920B-92B2661F7233}"/>
              </a:ext>
            </a:extLst>
          </p:cNvPr>
          <p:cNvSpPr txBox="1"/>
          <p:nvPr userDrawn="1"/>
        </p:nvSpPr>
        <p:spPr>
          <a:xfrm>
            <a:off x="-1" y="0"/>
            <a:ext cx="9509761" cy="530352"/>
          </a:xfrm>
          <a:prstGeom prst="rect">
            <a:avLst/>
          </a:prstGeom>
          <a:solidFill>
            <a:schemeClr val="tx2"/>
          </a:solidFill>
          <a:effectLst>
            <a:outerShdw blurRad="50800" dist="25400" dir="2700000" algn="tl" rotWithShape="0">
              <a:prstClr val="black">
                <a:alpha val="40000"/>
              </a:prstClr>
            </a:outerShdw>
          </a:effectLst>
        </p:spPr>
        <p:txBody>
          <a:bodyPr wrap="square" lIns="274320" tIns="137160" rtlCol="0">
            <a:noAutofit/>
          </a:bodyPr>
          <a:lstStyle/>
          <a:p>
            <a:endParaRPr lang="en-US" dirty="0">
              <a:solidFill>
                <a:schemeClr val="bg1"/>
              </a:solidFill>
            </a:endParaRPr>
          </a:p>
        </p:txBody>
      </p:sp>
      <p:pic>
        <p:nvPicPr>
          <p:cNvPr id="4" name="Picture 3" descr="Shape&#10;&#10;Description automatically generated">
            <a:extLst>
              <a:ext uri="{FF2B5EF4-FFF2-40B4-BE49-F238E27FC236}">
                <a16:creationId xmlns:a16="http://schemas.microsoft.com/office/drawing/2014/main" xmlns="" id="{2E59224B-1E89-A347-99B7-CFF86BF4B8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3319" b="-2510"/>
          <a:stretch/>
        </p:blipFill>
        <p:spPr>
          <a:xfrm>
            <a:off x="9509760" y="0"/>
            <a:ext cx="3657600" cy="548640"/>
          </a:xfrm>
          <a:prstGeom prst="rect">
            <a:avLst/>
          </a:prstGeom>
          <a:effectLst>
            <a:outerShdw blurRad="50800" dist="25400" dir="2700000" algn="tl" rotWithShape="0">
              <a:prstClr val="black">
                <a:alpha val="40000"/>
              </a:prstClr>
            </a:outerShdw>
          </a:effectLst>
        </p:spPr>
      </p:pic>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with Sidebar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17C4BA0D-DEC0-450E-8F4D-B0E6D2D7D0C3}"/>
              </a:ext>
              <a:ext uri="{C183D7F6-B498-43B3-948B-1728B52AA6E4}">
                <adec:decorative xmlns:adec="http://schemas.microsoft.com/office/drawing/2017/decorative" xmlns="" val="1"/>
              </a:ext>
            </a:extLst>
          </p:cNvPr>
          <p:cNvSpPr>
            <a:spLocks noGrp="1"/>
          </p:cNvSpPr>
          <p:nvPr>
            <p:ph type="pic" sz="quarter" idx="17" hasCustomPrompt="1"/>
          </p:nvPr>
        </p:nvSpPr>
        <p:spPr>
          <a:xfrm>
            <a:off x="-1" y="530352"/>
            <a:ext cx="12191999" cy="6327648"/>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xmlns="" id="{38376498-C218-4EDB-8416-A59802EF2018}"/>
              </a:ext>
              <a:ext uri="{C183D7F6-B498-43B3-948B-1728B52AA6E4}">
                <adec:decorative xmlns:adec="http://schemas.microsoft.com/office/drawing/2017/decorative" xmlns="" val="1"/>
              </a:ext>
            </a:extLst>
          </p:cNvPr>
          <p:cNvSpPr>
            <a:spLocks noGrp="1"/>
          </p:cNvSpPr>
          <p:nvPr>
            <p:ph type="body" sz="quarter" idx="20" hasCustomPrompt="1"/>
          </p:nvPr>
        </p:nvSpPr>
        <p:spPr>
          <a:xfrm>
            <a:off x="7239000" y="1219200"/>
            <a:ext cx="4389542" cy="5257799"/>
          </a:xfrm>
          <a:solidFill>
            <a:srgbClr val="2484C6"/>
          </a:solidFill>
          <a:ln w="28575">
            <a:no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xmlns="" id="{E93A96C6-A4F2-43F1-A47D-0D52EF29954B}"/>
              </a:ext>
            </a:extLst>
          </p:cNvPr>
          <p:cNvSpPr>
            <a:spLocks noGrp="1"/>
          </p:cNvSpPr>
          <p:nvPr>
            <p:ph sz="quarter" idx="19" hasCustomPrompt="1"/>
          </p:nvPr>
        </p:nvSpPr>
        <p:spPr>
          <a:xfrm>
            <a:off x="7589520" y="1524000"/>
            <a:ext cx="3688080" cy="457200"/>
          </a:xfrm>
        </p:spPr>
        <p:txBody>
          <a:bodyPr lIns="0" tIns="0" rIns="0" bIns="0">
            <a:normAutofit/>
          </a:bodyPr>
          <a:lstStyle>
            <a:lvl1pPr marL="0" indent="0">
              <a:lnSpc>
                <a:spcPct val="100000"/>
              </a:lnSpc>
              <a:spcBef>
                <a:spcPts val="0"/>
              </a:spcBef>
              <a:spcAft>
                <a:spcPts val="0"/>
              </a:spcAft>
              <a:buNone/>
              <a:defRPr sz="2400" b="1" i="0">
                <a:solidFill>
                  <a:schemeClr val="bg1"/>
                </a:solidFill>
                <a:latin typeface="+mn-lt"/>
              </a:defRPr>
            </a:lvl1pPr>
            <a:lvl2pPr>
              <a:defRPr sz="1600"/>
            </a:lvl2pPr>
            <a:lvl3pPr>
              <a:defRPr sz="1400"/>
            </a:lvl3pPr>
            <a:lvl4pPr>
              <a:defRPr sz="1200"/>
            </a:lvl4pPr>
            <a:lvl5pPr>
              <a:defRPr sz="1200"/>
            </a:lvl5pPr>
          </a:lstStyle>
          <a:p>
            <a:pPr lvl="0"/>
            <a:r>
              <a:rPr lang="en-US" noProof="0" dirty="0"/>
              <a:t>Sidebar Content</a:t>
            </a:r>
          </a:p>
        </p:txBody>
      </p:sp>
      <p:sp>
        <p:nvSpPr>
          <p:cNvPr id="15" name="Slide Number Placeholder 5">
            <a:extLst>
              <a:ext uri="{FF2B5EF4-FFF2-40B4-BE49-F238E27FC236}">
                <a16:creationId xmlns:a16="http://schemas.microsoft.com/office/drawing/2014/main" xmlns="" id="{8D5893EC-1256-429B-9581-379342C2368B}"/>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0" name="Rectangle 9">
            <a:extLst>
              <a:ext uri="{FF2B5EF4-FFF2-40B4-BE49-F238E27FC236}">
                <a16:creationId xmlns:a16="http://schemas.microsoft.com/office/drawing/2014/main" xmlns="" id="{F78A1285-EABB-8441-BC1F-F3D660B78C2C}"/>
              </a:ext>
              <a:ext uri="{C183D7F6-B498-43B3-948B-1728B52AA6E4}">
                <adec:decorative xmlns:adec="http://schemas.microsoft.com/office/drawing/2017/decorative" xmlns="" val="1"/>
              </a:ext>
            </a:extLst>
          </p:cNvPr>
          <p:cNvSpPr/>
          <p:nvPr userDrawn="1"/>
        </p:nvSpPr>
        <p:spPr>
          <a:xfrm>
            <a:off x="0" y="0"/>
            <a:ext cx="12192000" cy="530352"/>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14" name="TextBox 13">
            <a:extLst>
              <a:ext uri="{FF2B5EF4-FFF2-40B4-BE49-F238E27FC236}">
                <a16:creationId xmlns:a16="http://schemas.microsoft.com/office/drawing/2014/main" xmlns="" id="{4AA8515C-F719-BE48-8F0E-FFA19DFC4B3D}"/>
              </a:ext>
            </a:extLst>
          </p:cNvPr>
          <p:cNvSpPr txBox="1"/>
          <p:nvPr userDrawn="1"/>
        </p:nvSpPr>
        <p:spPr>
          <a:xfrm>
            <a:off x="-1" y="0"/>
            <a:ext cx="9692639" cy="530352"/>
          </a:xfrm>
          <a:prstGeom prst="rect">
            <a:avLst/>
          </a:prstGeom>
          <a:solidFill>
            <a:schemeClr val="tx2"/>
          </a:solidFill>
          <a:effectLst>
            <a:outerShdw blurRad="50800" dist="25400" dir="2700000" algn="tl" rotWithShape="0">
              <a:prstClr val="black">
                <a:alpha val="40000"/>
              </a:prstClr>
            </a:outerShdw>
          </a:effectLst>
        </p:spPr>
        <p:txBody>
          <a:bodyPr wrap="square" lIns="274320" tIns="137160" rtlCol="0">
            <a:noAutofit/>
          </a:bodyPr>
          <a:lstStyle/>
          <a:p>
            <a:endParaRPr lang="en-US" dirty="0">
              <a:solidFill>
                <a:schemeClr val="bg1"/>
              </a:solidFill>
            </a:endParaRPr>
          </a:p>
        </p:txBody>
      </p:sp>
      <p:pic>
        <p:nvPicPr>
          <p:cNvPr id="16" name="Picture 15" descr="Shape&#10;&#10;Description automatically generated">
            <a:extLst>
              <a:ext uri="{FF2B5EF4-FFF2-40B4-BE49-F238E27FC236}">
                <a16:creationId xmlns:a16="http://schemas.microsoft.com/office/drawing/2014/main" xmlns="" id="{106945A2-4AE7-3C47-9BA1-8CD92E06BE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43971" b="-2510"/>
          <a:stretch/>
        </p:blipFill>
        <p:spPr>
          <a:xfrm>
            <a:off x="9692640" y="0"/>
            <a:ext cx="3657600" cy="548640"/>
          </a:xfrm>
          <a:prstGeom prst="rect">
            <a:avLst/>
          </a:prstGeom>
          <a:effectLst>
            <a:outerShdw blurRad="50800" dist="25400" dir="2700000" algn="tl" rotWithShape="0">
              <a:prstClr val="black">
                <a:alpha val="40000"/>
              </a:prstClr>
            </a:outerShdw>
          </a:effectLst>
        </p:spPr>
      </p:pic>
      <p:sp>
        <p:nvSpPr>
          <p:cNvPr id="3" name="Text Placeholder 2">
            <a:extLst>
              <a:ext uri="{FF2B5EF4-FFF2-40B4-BE49-F238E27FC236}">
                <a16:creationId xmlns:a16="http://schemas.microsoft.com/office/drawing/2014/main" xmlns="" id="{8B6C9744-D7A4-284A-9ACB-C19694312DDC}"/>
              </a:ext>
            </a:extLst>
          </p:cNvPr>
          <p:cNvSpPr>
            <a:spLocks noGrp="1"/>
          </p:cNvSpPr>
          <p:nvPr>
            <p:ph type="body" sz="quarter" idx="21"/>
          </p:nvPr>
        </p:nvSpPr>
        <p:spPr>
          <a:xfrm>
            <a:off x="7589838" y="2057400"/>
            <a:ext cx="3687762" cy="4114800"/>
          </a:xfrm>
        </p:spPr>
        <p:txBody>
          <a:bodyPr/>
          <a:lstStyle>
            <a:lvl1pPr algn="l">
              <a:buClr>
                <a:srgbClr val="4EA848"/>
              </a:buClr>
              <a:buSzPct val="110000"/>
              <a:buFont typeface="Wingdings" pitchFamily="2" charset="2"/>
              <a:buChar char="§"/>
              <a:defRPr>
                <a:solidFill>
                  <a:schemeClr val="bg1"/>
                </a:solidFill>
              </a:defRPr>
            </a:lvl1pPr>
            <a:lvl2pPr algn="l">
              <a:buClr>
                <a:srgbClr val="4EA848"/>
              </a:buClr>
              <a:buSzPct val="110000"/>
              <a:buFont typeface="Wingdings" pitchFamily="2" charset="2"/>
              <a:buChar char="§"/>
              <a:defRPr>
                <a:solidFill>
                  <a:schemeClr val="bg1"/>
                </a:solidFill>
              </a:defRPr>
            </a:lvl2pPr>
            <a:lvl3pPr algn="l">
              <a:buClr>
                <a:srgbClr val="4EA848"/>
              </a:buClr>
              <a:buSzPct val="110000"/>
              <a:buFont typeface="Wingdings" pitchFamily="2" charset="2"/>
              <a:buChar char="§"/>
              <a:defRPr>
                <a:solidFill>
                  <a:schemeClr val="bg1"/>
                </a:solidFill>
              </a:defRPr>
            </a:lvl3pPr>
            <a:lvl4pPr algn="l">
              <a:buClr>
                <a:srgbClr val="4EA848"/>
              </a:buClr>
              <a:buSzPct val="110000"/>
              <a:buFont typeface="Wingdings" pitchFamily="2" charset="2"/>
              <a:buChar char="§"/>
              <a:defRPr>
                <a:solidFill>
                  <a:schemeClr val="bg1"/>
                </a:solidFill>
              </a:defRPr>
            </a:lvl4pPr>
            <a:lvl5pPr algn="l">
              <a:buClr>
                <a:srgbClr val="4EA848"/>
              </a:buClr>
              <a:buSzPct val="110000"/>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with Sidebar Content Blue">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02A8C5BF-1E34-8248-B97E-3E24C369773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13" name="TextBox 12">
            <a:extLst>
              <a:ext uri="{FF2B5EF4-FFF2-40B4-BE49-F238E27FC236}">
                <a16:creationId xmlns:a16="http://schemas.microsoft.com/office/drawing/2014/main" xmlns="" id="{457EFA7E-7F29-0D47-B348-0F9012802225}"/>
              </a:ext>
            </a:extLst>
          </p:cNvPr>
          <p:cNvSpPr txBox="1"/>
          <p:nvPr userDrawn="1"/>
        </p:nvSpPr>
        <p:spPr>
          <a:xfrm>
            <a:off x="-1" y="0"/>
            <a:ext cx="12192000" cy="530352"/>
          </a:xfrm>
          <a:prstGeom prst="rect">
            <a:avLst/>
          </a:prstGeom>
          <a:solidFill>
            <a:schemeClr val="bg2"/>
          </a:solidFill>
          <a:effectLst>
            <a:outerShdw blurRad="50800" dist="25400" dir="2700000" algn="tl" rotWithShape="0">
              <a:prstClr val="black">
                <a:alpha val="40000"/>
              </a:prstClr>
            </a:outerShdw>
          </a:effectLst>
        </p:spPr>
        <p:txBody>
          <a:bodyPr wrap="square" lIns="274320" tIns="137160" rtlCol="0">
            <a:noAutofit/>
          </a:bodyPr>
          <a:lstStyle/>
          <a:p>
            <a:endParaRPr lang="en-US" dirty="0">
              <a:solidFill>
                <a:schemeClr val="bg1"/>
              </a:solidFill>
            </a:endParaRPr>
          </a:p>
        </p:txBody>
      </p:sp>
      <p:pic>
        <p:nvPicPr>
          <p:cNvPr id="4" name="Picture 3" descr="Shape&#10;&#10;Description automatically generated">
            <a:extLst>
              <a:ext uri="{FF2B5EF4-FFF2-40B4-BE49-F238E27FC236}">
                <a16:creationId xmlns:a16="http://schemas.microsoft.com/office/drawing/2014/main" xmlns="" id="{A7393C6B-2CA1-394C-9D6E-B659BD8F93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2384"/>
          <a:stretch/>
        </p:blipFill>
        <p:spPr>
          <a:xfrm>
            <a:off x="586740" y="381000"/>
            <a:ext cx="5212080" cy="56388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E830EEBB-0D67-434A-9B6C-069B881C2B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8304" y="456490"/>
            <a:ext cx="3764764" cy="1258198"/>
          </a:xfrm>
          <a:prstGeom prst="rect">
            <a:avLst/>
          </a:prstGeom>
        </p:spPr>
      </p:pic>
      <p:sp>
        <p:nvSpPr>
          <p:cNvPr id="8" name="Content Placeholder 6">
            <a:extLst>
              <a:ext uri="{FF2B5EF4-FFF2-40B4-BE49-F238E27FC236}">
                <a16:creationId xmlns:a16="http://schemas.microsoft.com/office/drawing/2014/main" xmlns="" id="{2A0E3F4F-259F-E645-BC3F-57E7CF3ED92D}"/>
              </a:ext>
            </a:extLst>
          </p:cNvPr>
          <p:cNvSpPr>
            <a:spLocks noGrp="1"/>
          </p:cNvSpPr>
          <p:nvPr>
            <p:ph sz="quarter" idx="15" hasCustomPrompt="1"/>
          </p:nvPr>
        </p:nvSpPr>
        <p:spPr>
          <a:xfrm>
            <a:off x="990600" y="2325170"/>
            <a:ext cx="3007895" cy="1884265"/>
          </a:xfrm>
        </p:spPr>
        <p:txBody>
          <a:bodyPr lIns="0" tIns="0" rIns="0" bIns="0">
            <a:noAutofit/>
          </a:bodyPr>
          <a:lstStyle>
            <a:lvl1pPr marL="0" marR="0" indent="0" algn="l" defTabSz="914400" rtl="0" eaLnBrk="1" fontAlgn="auto" latinLnBrk="0" hangingPunct="1">
              <a:lnSpc>
                <a:spcPts val="1920"/>
              </a:lnSpc>
              <a:spcBef>
                <a:spcPts val="0"/>
              </a:spcBef>
              <a:spcAft>
                <a:spcPts val="600"/>
              </a:spcAft>
              <a:buClr>
                <a:schemeClr val="bg1"/>
              </a:buClr>
              <a:buSzPct val="110000"/>
              <a:buFontTx/>
              <a:buNone/>
              <a:tabLst/>
              <a:defRPr sz="1600" baseline="0">
                <a:solidFill>
                  <a:schemeClr val="bg1"/>
                </a:solidFill>
              </a:defRPr>
            </a:lvl1pPr>
            <a:lvl2pPr>
              <a:buClr>
                <a:schemeClr val="bg1"/>
              </a:buClr>
              <a:buSzPct val="110000"/>
              <a:buFont typeface="Wingdings" pitchFamily="2" charset="2"/>
              <a:buChar char="§"/>
              <a:defRPr sz="1600">
                <a:solidFill>
                  <a:schemeClr val="bg1"/>
                </a:solidFill>
              </a:defRPr>
            </a:lvl2pPr>
            <a:lvl3pPr>
              <a:buClr>
                <a:schemeClr val="bg1"/>
              </a:buClr>
              <a:buSzPct val="110000"/>
              <a:buFont typeface="Wingdings" pitchFamily="2" charset="2"/>
              <a:buChar char="§"/>
              <a:defRPr sz="1600">
                <a:solidFill>
                  <a:schemeClr val="bg1"/>
                </a:solidFill>
              </a:defRPr>
            </a:lvl3pPr>
            <a:lvl4pPr>
              <a:buClr>
                <a:schemeClr val="bg1"/>
              </a:buClr>
              <a:buSzPct val="110000"/>
              <a:buFont typeface="Wingdings" pitchFamily="2" charset="2"/>
              <a:buChar char="§"/>
              <a:defRPr sz="1600">
                <a:solidFill>
                  <a:schemeClr val="bg1"/>
                </a:solidFill>
              </a:defRPr>
            </a:lvl4pPr>
            <a:lvl5pPr>
              <a:buClr>
                <a:schemeClr val="bg1"/>
              </a:buClr>
              <a:buSzPct val="110000"/>
              <a:buFont typeface="Wingdings" pitchFamily="2" charset="2"/>
              <a:buChar char="§"/>
              <a:defRPr sz="1600">
                <a:solidFill>
                  <a:schemeClr val="bg1"/>
                </a:solidFill>
              </a:defRPr>
            </a:lvl5pPr>
          </a:lstStyle>
          <a:p>
            <a:pPr lvl="0"/>
            <a:r>
              <a:rPr lang="en-US" noProof="0" dirty="0"/>
              <a:t>Click to add text</a:t>
            </a:r>
          </a:p>
          <a:p>
            <a:pPr lvl="1"/>
            <a:endParaRPr lang="en-US" noProof="0" dirty="0"/>
          </a:p>
        </p:txBody>
      </p:sp>
      <p:sp>
        <p:nvSpPr>
          <p:cNvPr id="10" name="Text Placeholder 7">
            <a:extLst>
              <a:ext uri="{FF2B5EF4-FFF2-40B4-BE49-F238E27FC236}">
                <a16:creationId xmlns:a16="http://schemas.microsoft.com/office/drawing/2014/main" xmlns="" id="{A7812EEF-1EAD-0B48-BA12-B8070D534584}"/>
              </a:ext>
            </a:extLst>
          </p:cNvPr>
          <p:cNvSpPr>
            <a:spLocks noGrp="1"/>
          </p:cNvSpPr>
          <p:nvPr>
            <p:ph type="body" sz="quarter" idx="16" hasCustomPrompt="1"/>
          </p:nvPr>
        </p:nvSpPr>
        <p:spPr>
          <a:xfrm>
            <a:off x="990600" y="1967576"/>
            <a:ext cx="3007895" cy="249299"/>
          </a:xfrm>
          <a:noFill/>
        </p:spPr>
        <p:txBody>
          <a:bodyPr wrap="square" lIns="0" tIns="0" rIns="0" bIns="0">
            <a:spAutoFit/>
          </a:bodyPr>
          <a:lstStyle>
            <a:lvl1pPr marL="0" indent="0">
              <a:buNone/>
              <a:defRPr sz="1800" b="1" i="0" spc="30" baseline="0">
                <a:solidFill>
                  <a:schemeClr val="bg1"/>
                </a:solidFill>
                <a:latin typeface="+mn-lt"/>
              </a:defRPr>
            </a:lvl1pPr>
          </a:lstStyle>
          <a:p>
            <a:pPr lvl="0"/>
            <a:r>
              <a:rPr lang="en-US" noProof="0" dirty="0"/>
              <a:t>Sidebar content</a:t>
            </a:r>
          </a:p>
        </p:txBody>
      </p:sp>
      <p:sp>
        <p:nvSpPr>
          <p:cNvPr id="15" name="Slide Number Placeholder 5">
            <a:extLst>
              <a:ext uri="{FF2B5EF4-FFF2-40B4-BE49-F238E27FC236}">
                <a16:creationId xmlns:a16="http://schemas.microsoft.com/office/drawing/2014/main" xmlns="" id="{E0639203-EFF0-2047-B816-A6145E823951}"/>
              </a:ext>
            </a:extLst>
          </p:cNvPr>
          <p:cNvSpPr>
            <a:spLocks noGrp="1"/>
          </p:cNvSpPr>
          <p:nvPr>
            <p:ph type="sldNum" sz="quarter" idx="4"/>
          </p:nvPr>
        </p:nvSpPr>
        <p:spPr>
          <a:xfrm>
            <a:off x="628788" y="6339840"/>
            <a:ext cx="302281" cy="365760"/>
          </a:xfrm>
          <a:prstGeom prst="rect">
            <a:avLst/>
          </a:prstGeom>
          <a:noFill/>
          <a:ln>
            <a:no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2553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a:extLst>
              <a:ext uri="{FF2B5EF4-FFF2-40B4-BE49-F238E27FC236}">
                <a16:creationId xmlns:a16="http://schemas.microsoft.com/office/drawing/2014/main" xmlns="" id="{9CD558A3-5780-2041-9181-C06AF97766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61" r:id="rId1"/>
    <p:sldLayoutId id="2147484015" r:id="rId2"/>
    <p:sldLayoutId id="2147483979" r:id="rId3"/>
    <p:sldLayoutId id="2147484013" r:id="rId4"/>
    <p:sldLayoutId id="2147483998" r:id="rId5"/>
    <p:sldLayoutId id="2147484014" r:id="rId6"/>
    <p:sldLayoutId id="2147483965" r:id="rId7"/>
    <p:sldLayoutId id="2147483973" r:id="rId8"/>
    <p:sldLayoutId id="2147484012" r:id="rId9"/>
    <p:sldLayoutId id="2147484009" r:id="rId10"/>
    <p:sldLayoutId id="2147483982" r:id="rId11"/>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P3U_jNOGzx8" TargetMode="External"/><Relationship Id="rId2" Type="http://schemas.openxmlformats.org/officeDocument/2006/relationships/slideLayout" Target="../slideLayouts/slideLayout6.xml"/><Relationship Id="rId1" Type="http://schemas.openxmlformats.org/officeDocument/2006/relationships/video" Target="https://www.youtube.com/embed/P3U_jNOGzx8" TargetMode="External"/><Relationship Id="rId6" Type="http://schemas.openxmlformats.org/officeDocument/2006/relationships/image" Target="../media/image30.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vX_Vzl-r8NY" TargetMode="External"/><Relationship Id="rId7"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video" Target="https://www.youtube.com/embed/vX_Vzl-r8NY" TargetMode="External"/><Relationship Id="rId6" Type="http://schemas.openxmlformats.org/officeDocument/2006/relationships/image" Target="../media/image16.pn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ztnwmVBMfd0" TargetMode="Externa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ideo" Target="https://www.youtube.com/embed/ztnwmVBMfd0" TargetMode="External"/><Relationship Id="rId6" Type="http://schemas.openxmlformats.org/officeDocument/2006/relationships/image" Target="../media/image38.jpeg"/><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video" Target="https://www.youtube.com/embed/bntAdO9Ql_I"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youtu.be/bntAdO9Ql_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2B498BA5-5F07-4340-8875-78B520D65284}"/>
              </a:ext>
            </a:extLst>
          </p:cNvPr>
          <p:cNvSpPr>
            <a:spLocks noGrp="1"/>
          </p:cNvSpPr>
          <p:nvPr>
            <p:ph type="ctrTitle"/>
          </p:nvPr>
        </p:nvSpPr>
        <p:spPr>
          <a:xfrm>
            <a:off x="990600" y="3052477"/>
            <a:ext cx="10820400" cy="2281523"/>
          </a:xfrm>
        </p:spPr>
        <p:txBody>
          <a:bodyPr>
            <a:noAutofit/>
          </a:bodyPr>
          <a:lstStyle/>
          <a:p>
            <a:r>
              <a:rPr lang="en-US" dirty="0"/>
              <a:t>Culturally Responsive-Sustaining Education </a:t>
            </a:r>
            <a:r>
              <a:rPr lang="en-US" dirty="0" smtClean="0"/>
              <a:t/>
            </a:r>
            <a:br>
              <a:rPr lang="en-US" dirty="0" smtClean="0"/>
            </a:br>
            <a:r>
              <a:rPr lang="en-US" dirty="0" smtClean="0"/>
              <a:t>in </a:t>
            </a:r>
            <a:r>
              <a:rPr lang="en-US" dirty="0"/>
              <a:t>Remote and Hybrid Environments</a:t>
            </a:r>
            <a:endParaRPr lang="en-US" dirty="0"/>
          </a:p>
        </p:txBody>
      </p:sp>
      <p:sp>
        <p:nvSpPr>
          <p:cNvPr id="8" name="Subtitle 7">
            <a:extLst>
              <a:ext uri="{FF2B5EF4-FFF2-40B4-BE49-F238E27FC236}">
                <a16:creationId xmlns:a16="http://schemas.microsoft.com/office/drawing/2014/main" xmlns="" id="{E4BA269E-8468-5842-8D96-BD7D01315163}"/>
              </a:ext>
            </a:extLst>
          </p:cNvPr>
          <p:cNvSpPr>
            <a:spLocks noGrp="1"/>
          </p:cNvSpPr>
          <p:nvPr>
            <p:ph type="subTitle" idx="1"/>
          </p:nvPr>
        </p:nvSpPr>
        <p:spPr>
          <a:xfrm>
            <a:off x="1002957" y="6019800"/>
            <a:ext cx="5864382" cy="685800"/>
          </a:xfrm>
        </p:spPr>
        <p:txBody>
          <a:bodyPr/>
          <a:lstStyle/>
          <a:p>
            <a:r>
              <a:rPr lang="en-US" dirty="0"/>
              <a:t>Module 1 - You Are Here: The Why</a:t>
            </a:r>
            <a:endParaRPr lang="en-US" dirty="0"/>
          </a:p>
        </p:txBody>
      </p:sp>
    </p:spTree>
    <p:extLst>
      <p:ext uri="{BB962C8B-B14F-4D97-AF65-F5344CB8AC3E}">
        <p14:creationId xmlns:p14="http://schemas.microsoft.com/office/powerpoint/2010/main" val="346267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10</a:t>
            </a:fld>
            <a:endParaRPr lang="en-US" noProof="0" dirty="0"/>
          </a:p>
        </p:txBody>
      </p:sp>
      <p:sp>
        <p:nvSpPr>
          <p:cNvPr id="3" name="Title 2"/>
          <p:cNvSpPr>
            <a:spLocks noGrp="1"/>
          </p:cNvSpPr>
          <p:nvPr>
            <p:ph type="title"/>
          </p:nvPr>
        </p:nvSpPr>
        <p:spPr/>
        <p:txBody>
          <a:bodyPr/>
          <a:lstStyle/>
          <a:p>
            <a:r>
              <a:rPr lang="en-US" dirty="0" smtClean="0"/>
              <a:t>Equity vs. Equality: Sharing Out</a:t>
            </a:r>
            <a:endParaRPr lang="en-US" dirty="0"/>
          </a:p>
        </p:txBody>
      </p:sp>
      <p:sp>
        <p:nvSpPr>
          <p:cNvPr id="5" name="Text Placeholder 4"/>
          <p:cNvSpPr>
            <a:spLocks noGrp="1"/>
          </p:cNvSpPr>
          <p:nvPr>
            <p:ph type="body" sz="quarter" idx="17"/>
          </p:nvPr>
        </p:nvSpPr>
        <p:spPr>
          <a:xfrm>
            <a:off x="1752600" y="2230534"/>
            <a:ext cx="9734550" cy="1067647"/>
          </a:xfrm>
        </p:spPr>
        <p:txBody>
          <a:bodyPr>
            <a:normAutofit/>
          </a:bodyPr>
          <a:lstStyle/>
          <a:p>
            <a:pPr marL="0"/>
            <a:r>
              <a:rPr lang="en-US" sz="2400" dirty="0"/>
              <a:t>Each member should share his/her ideas. As a small group, in the center circle/square, synthesize your individual contributions into a group summary or </a:t>
            </a:r>
            <a:r>
              <a:rPr lang="en-US" sz="2400" dirty="0" smtClean="0"/>
              <a:t>consensus </a:t>
            </a:r>
            <a:r>
              <a:rPr lang="en-US" sz="2400" dirty="0"/>
              <a:t>for the purposes of sharing (5 min</a:t>
            </a:r>
            <a:r>
              <a:rPr lang="en-US" sz="2400" dirty="0" smtClean="0"/>
              <a:t>.).</a:t>
            </a:r>
          </a:p>
        </p:txBody>
      </p:sp>
      <p:pic>
        <p:nvPicPr>
          <p:cNvPr id="6" name="Picture 2">
            <a:extLst>
              <a:ext uri="{FF2B5EF4-FFF2-40B4-BE49-F238E27FC236}">
                <a16:creationId xmlns="" xmlns:a16="http://schemas.microsoft.com/office/drawing/2014/main" id="{53F13B87-9388-3444-BE88-53F6B17A99C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2287016"/>
            <a:ext cx="1178560" cy="913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 xmlns:a16="http://schemas.microsoft.com/office/drawing/2014/main" id="{7673B2E2-5B84-E54F-BEB5-07E7A8CF75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268217"/>
            <a:ext cx="1197879" cy="9133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18733" y="4133671"/>
            <a:ext cx="9787467" cy="1200329"/>
          </a:xfrm>
          <a:prstGeom prst="rect">
            <a:avLst/>
          </a:prstGeom>
          <a:noFill/>
        </p:spPr>
        <p:txBody>
          <a:bodyPr wrap="square" rtlCol="0">
            <a:spAutoFit/>
          </a:bodyPr>
          <a:lstStyle/>
          <a:p>
            <a:r>
              <a:rPr lang="en-US" sz="2400" dirty="0"/>
              <a:t>Come together as a whole group and give highlights from each discussion by sharing the group consensus in the center square/circle from the small group discussion (5 min</a:t>
            </a:r>
            <a:r>
              <a:rPr lang="en-US" sz="2400" dirty="0" smtClean="0"/>
              <a:t>.).</a:t>
            </a:r>
            <a:endParaRPr lang="en-US" sz="2400" dirty="0"/>
          </a:p>
        </p:txBody>
      </p:sp>
      <p:sp>
        <p:nvSpPr>
          <p:cNvPr id="9" name="Rectangle 8"/>
          <p:cNvSpPr/>
          <p:nvPr/>
        </p:nvSpPr>
        <p:spPr>
          <a:xfrm>
            <a:off x="11506201" y="0"/>
            <a:ext cx="6857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49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11</a:t>
            </a:fld>
            <a:endParaRPr lang="en-US" noProof="0" dirty="0"/>
          </a:p>
        </p:txBody>
      </p:sp>
      <p:sp>
        <p:nvSpPr>
          <p:cNvPr id="3" name="Title 2"/>
          <p:cNvSpPr>
            <a:spLocks noGrp="1"/>
          </p:cNvSpPr>
          <p:nvPr>
            <p:ph type="title"/>
          </p:nvPr>
        </p:nvSpPr>
        <p:spPr/>
        <p:txBody>
          <a:bodyPr>
            <a:normAutofit fontScale="90000"/>
          </a:bodyPr>
          <a:lstStyle/>
          <a:p>
            <a:r>
              <a:rPr lang="en-US" dirty="0" smtClean="0"/>
              <a:t>Defining Culturally-Responsive Sustaining Education</a:t>
            </a:r>
            <a:endParaRPr lang="en-US" dirty="0"/>
          </a:p>
        </p:txBody>
      </p:sp>
      <p:sp>
        <p:nvSpPr>
          <p:cNvPr id="4" name="Text Placeholder 3"/>
          <p:cNvSpPr>
            <a:spLocks noGrp="1"/>
          </p:cNvSpPr>
          <p:nvPr>
            <p:ph type="body" sz="quarter" idx="16"/>
          </p:nvPr>
        </p:nvSpPr>
        <p:spPr>
          <a:xfrm>
            <a:off x="762000" y="1743168"/>
            <a:ext cx="10725150" cy="1163395"/>
          </a:xfrm>
        </p:spPr>
        <p:txBody>
          <a:bodyPr/>
          <a:lstStyle/>
          <a:p>
            <a:r>
              <a:rPr lang="en-US" b="1" dirty="0"/>
              <a:t>Objective:</a:t>
            </a:r>
            <a:r>
              <a:rPr lang="en-US" dirty="0"/>
              <a:t> To define culturally responsive-sustaining education using 3 key aspects: partnerships, high expectations, and student-driven instruction</a:t>
            </a:r>
            <a:r>
              <a:rPr lang="en-US" dirty="0" smtClean="0"/>
              <a:t>.</a:t>
            </a:r>
            <a:endParaRPr lang="en-US" dirty="0"/>
          </a:p>
        </p:txBody>
      </p:sp>
      <p:sp>
        <p:nvSpPr>
          <p:cNvPr id="5" name="Text Placeholder 4"/>
          <p:cNvSpPr>
            <a:spLocks noGrp="1"/>
          </p:cNvSpPr>
          <p:nvPr>
            <p:ph type="body" sz="quarter" idx="17"/>
          </p:nvPr>
        </p:nvSpPr>
        <p:spPr>
          <a:xfrm>
            <a:off x="628788" y="3124200"/>
            <a:ext cx="10572612" cy="3294211"/>
          </a:xfrm>
        </p:spPr>
        <p:txBody>
          <a:bodyPr>
            <a:normAutofit fontScale="85000" lnSpcReduction="20000"/>
          </a:bodyPr>
          <a:lstStyle/>
          <a:p>
            <a:pPr>
              <a:lnSpc>
                <a:spcPct val="120000"/>
              </a:lnSpc>
            </a:pPr>
            <a:r>
              <a:rPr lang="en-US" dirty="0"/>
              <a:t>The information below is taken from NYSED Culturally Responsive-Sustaining Education Framework. </a:t>
            </a:r>
          </a:p>
          <a:p>
            <a:pPr>
              <a:lnSpc>
                <a:spcPct val="120000"/>
              </a:lnSpc>
            </a:pPr>
            <a:r>
              <a:rPr lang="en-US" i="1" dirty="0"/>
              <a:t>The Culturally Responsive-Sustaining (CR-S) framework is intended to help education stakeholders create student-centered learning environments that affirm cultural identities; foster positive academic outcomes; develop students’ abilities to connect across lines of difference; elevate historically marginalized voices; </a:t>
            </a:r>
            <a:r>
              <a:rPr lang="en-US" i="1" dirty="0" smtClean="0"/>
              <a:t> </a:t>
            </a:r>
          </a:p>
          <a:p>
            <a:pPr>
              <a:lnSpc>
                <a:spcPct val="120000"/>
              </a:lnSpc>
            </a:pPr>
            <a:r>
              <a:rPr lang="en-US" i="1" dirty="0" smtClean="0"/>
              <a:t>This </a:t>
            </a:r>
            <a:r>
              <a:rPr lang="en-US" i="1" dirty="0"/>
              <a:t>vision is grounded in Gloria Ladson-Billings’ early work on culturally relevant teaching, specifically the three criteria for culturally relevant pedagogy she puts forth in Ladson-Billings (1995). The New York State Culturally Responsive-Sustaining Framework includes guidelines for students, teachers, school leaders, district leaders, families and community members, higher education faculty, and Education Department policymakers. For guidelines to be effective, all stakeholders must work together, prioritize and implement systems and structures that facilitate the scale of culturally responsive-sustaining practices, and hold each other accountable to short- and long-term goals.</a:t>
            </a:r>
          </a:p>
          <a:p>
            <a:pPr>
              <a:lnSpc>
                <a:spcPct val="120000"/>
              </a:lnSpc>
            </a:pPr>
            <a:endParaRPr lang="en-US" dirty="0"/>
          </a:p>
        </p:txBody>
      </p:sp>
      <p:pic>
        <p:nvPicPr>
          <p:cNvPr id="6" name="Picture 2">
            <a:extLst>
              <a:ext uri="{FF2B5EF4-FFF2-40B4-BE49-F238E27FC236}">
                <a16:creationId xmlns="" xmlns:a16="http://schemas.microsoft.com/office/drawing/2014/main" id="{5F5D5B18-4750-8349-970A-48926A06B1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8128" y="1869058"/>
            <a:ext cx="863600" cy="787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60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12</a:t>
            </a:fld>
            <a:endParaRPr lang="en-US" noProof="0" dirty="0"/>
          </a:p>
        </p:txBody>
      </p:sp>
      <p:sp>
        <p:nvSpPr>
          <p:cNvPr id="3" name="Title 2"/>
          <p:cNvSpPr>
            <a:spLocks noGrp="1"/>
          </p:cNvSpPr>
          <p:nvPr>
            <p:ph type="title"/>
          </p:nvPr>
        </p:nvSpPr>
        <p:spPr/>
        <p:txBody>
          <a:bodyPr/>
          <a:lstStyle/>
          <a:p>
            <a:r>
              <a:rPr lang="en-US" dirty="0" smtClean="0"/>
              <a:t>Defining C-RSE: Stakeholder Engagement</a:t>
            </a:r>
            <a:endParaRPr lang="en-US" dirty="0"/>
          </a:p>
        </p:txBody>
      </p:sp>
      <p:sp>
        <p:nvSpPr>
          <p:cNvPr id="4" name="Content Placeholder 3"/>
          <p:cNvSpPr>
            <a:spLocks noGrp="1"/>
          </p:cNvSpPr>
          <p:nvPr>
            <p:ph sz="quarter" idx="13"/>
          </p:nvPr>
        </p:nvSpPr>
        <p:spPr>
          <a:xfrm>
            <a:off x="640820" y="2999273"/>
            <a:ext cx="5090157" cy="3340567"/>
          </a:xfrm>
        </p:spPr>
        <p:txBody>
          <a:bodyPr>
            <a:normAutofit fontScale="92500" lnSpcReduction="20000"/>
          </a:bodyPr>
          <a:lstStyle/>
          <a:p>
            <a:r>
              <a:rPr lang="en-US" dirty="0" smtClean="0"/>
              <a:t>Demonstrate excellence by bring inclusive-minded and asset-focused</a:t>
            </a:r>
          </a:p>
          <a:p>
            <a:r>
              <a:rPr lang="en-US" dirty="0" smtClean="0"/>
              <a:t>Identify and critically examine both historical and contemporary power structures</a:t>
            </a:r>
          </a:p>
          <a:p>
            <a:r>
              <a:rPr lang="en-US" dirty="0" smtClean="0"/>
              <a:t>Reflect, honor, value, and center various identity perspectives as assets in policies and practices (Sue, 2001)</a:t>
            </a:r>
          </a:p>
          <a:p>
            <a:r>
              <a:rPr lang="en-US" dirty="0" smtClean="0"/>
              <a:t>Engage in critical conversations</a:t>
            </a:r>
          </a:p>
          <a:p>
            <a:r>
              <a:rPr lang="en-US" dirty="0" smtClean="0"/>
              <a:t>Recognize that personal, cultural, and institutionalized discrimination creates and sustains privileges for some while creating and sustaining disadvantage for others</a:t>
            </a:r>
            <a:endParaRPr lang="en-US" dirty="0"/>
          </a:p>
        </p:txBody>
      </p:sp>
      <p:sp>
        <p:nvSpPr>
          <p:cNvPr id="5" name="Text Placeholder 4"/>
          <p:cNvSpPr>
            <a:spLocks noGrp="1"/>
          </p:cNvSpPr>
          <p:nvPr>
            <p:ph type="body" sz="quarter" idx="17"/>
          </p:nvPr>
        </p:nvSpPr>
        <p:spPr>
          <a:xfrm>
            <a:off x="640820" y="2378156"/>
            <a:ext cx="5090157" cy="433965"/>
          </a:xfrm>
        </p:spPr>
        <p:txBody>
          <a:bodyPr/>
          <a:lstStyle/>
          <a:p>
            <a:r>
              <a:rPr lang="en-US" dirty="0" smtClean="0"/>
              <a:t>Socio-politically Conscious</a:t>
            </a:r>
            <a:endParaRPr lang="en-US" dirty="0"/>
          </a:p>
        </p:txBody>
      </p:sp>
      <p:sp>
        <p:nvSpPr>
          <p:cNvPr id="6" name="Content Placeholder 5"/>
          <p:cNvSpPr>
            <a:spLocks noGrp="1"/>
          </p:cNvSpPr>
          <p:nvPr>
            <p:ph sz="quarter" idx="19"/>
          </p:nvPr>
        </p:nvSpPr>
        <p:spPr>
          <a:xfrm>
            <a:off x="6248400" y="2939429"/>
            <a:ext cx="5090157" cy="3232771"/>
          </a:xfrm>
        </p:spPr>
        <p:txBody>
          <a:bodyPr>
            <a:normAutofit fontScale="92500" lnSpcReduction="10000"/>
          </a:bodyPr>
          <a:lstStyle/>
          <a:p>
            <a:r>
              <a:rPr lang="en-US" dirty="0" smtClean="0"/>
              <a:t>Commit to understanding the role of culture in education as flexible, local, and global</a:t>
            </a:r>
          </a:p>
          <a:p>
            <a:r>
              <a:rPr lang="en-US" dirty="0" smtClean="0"/>
              <a:t>Act as agents of social change to redress historical and contemporary oppression</a:t>
            </a:r>
          </a:p>
          <a:p>
            <a:r>
              <a:rPr lang="en-US" dirty="0" smtClean="0"/>
              <a:t>Build alliances across difference to eradicate all forms of discrimination</a:t>
            </a:r>
          </a:p>
          <a:p>
            <a:r>
              <a:rPr lang="en-US" dirty="0" smtClean="0"/>
              <a:t>Engage in current and historical issues</a:t>
            </a:r>
          </a:p>
          <a:p>
            <a:r>
              <a:rPr lang="en-US" dirty="0" smtClean="0"/>
              <a:t>Practice mutual respect for qualities and experiences that are different from one’s </a:t>
            </a:r>
            <a:br>
              <a:rPr lang="en-US" dirty="0" smtClean="0"/>
            </a:br>
            <a:r>
              <a:rPr lang="en-US" dirty="0" smtClean="0"/>
              <a:t>own </a:t>
            </a:r>
            <a:endParaRPr lang="en-US" dirty="0"/>
          </a:p>
        </p:txBody>
      </p:sp>
      <p:sp>
        <p:nvSpPr>
          <p:cNvPr id="7" name="Text Placeholder 6"/>
          <p:cNvSpPr>
            <a:spLocks noGrp="1"/>
          </p:cNvSpPr>
          <p:nvPr>
            <p:ph type="body" sz="quarter" idx="20"/>
          </p:nvPr>
        </p:nvSpPr>
        <p:spPr>
          <a:xfrm>
            <a:off x="6248400" y="2365248"/>
            <a:ext cx="5090157" cy="433965"/>
          </a:xfrm>
        </p:spPr>
        <p:txBody>
          <a:bodyPr/>
          <a:lstStyle/>
          <a:p>
            <a:r>
              <a:rPr lang="en-US" dirty="0" err="1" smtClean="0"/>
              <a:t>Socioculturally</a:t>
            </a:r>
            <a:r>
              <a:rPr lang="en-US" dirty="0" smtClean="0"/>
              <a:t> Responsive</a:t>
            </a:r>
            <a:endParaRPr lang="en-US" dirty="0"/>
          </a:p>
        </p:txBody>
      </p:sp>
      <p:sp>
        <p:nvSpPr>
          <p:cNvPr id="8" name="TextBox 7"/>
          <p:cNvSpPr txBox="1"/>
          <p:nvPr/>
        </p:nvSpPr>
        <p:spPr>
          <a:xfrm>
            <a:off x="628788" y="1447800"/>
            <a:ext cx="11090769" cy="646331"/>
          </a:xfrm>
          <a:prstGeom prst="rect">
            <a:avLst/>
          </a:prstGeom>
          <a:noFill/>
        </p:spPr>
        <p:txBody>
          <a:bodyPr wrap="square" rtlCol="0">
            <a:spAutoFit/>
          </a:bodyPr>
          <a:lstStyle/>
          <a:p>
            <a:r>
              <a:rPr lang="en-US" i="1" dirty="0"/>
              <a:t>When stakeholders work together to implement culturally responsive-sustaining practices, educators will grow in their ability to be</a:t>
            </a:r>
            <a:r>
              <a:rPr lang="en-US" i="1" dirty="0" smtClean="0"/>
              <a:t>:</a:t>
            </a:r>
            <a:endParaRPr lang="en-US" dirty="0"/>
          </a:p>
        </p:txBody>
      </p:sp>
      <p:sp>
        <p:nvSpPr>
          <p:cNvPr id="9" name="Rectangle 8"/>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40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a:xfrm>
            <a:off x="6858000" y="1219200"/>
            <a:ext cx="4389542" cy="1587499"/>
          </a:xfrm>
        </p:spPr>
        <p:txBody>
          <a:bodyPr/>
          <a:lstStyle/>
          <a:p>
            <a:endParaRPr lang="en-US" dirty="0"/>
          </a:p>
        </p:txBody>
      </p:sp>
      <p:sp>
        <p:nvSpPr>
          <p:cNvPr id="4" name="Content Placeholder 3"/>
          <p:cNvSpPr>
            <a:spLocks noGrp="1"/>
          </p:cNvSpPr>
          <p:nvPr>
            <p:ph sz="quarter" idx="19"/>
          </p:nvPr>
        </p:nvSpPr>
        <p:spPr>
          <a:xfrm>
            <a:off x="7208520" y="1524000"/>
            <a:ext cx="3688080" cy="457200"/>
          </a:xfrm>
        </p:spPr>
        <p:txBody>
          <a:bodyPr>
            <a:noAutofit/>
          </a:bodyPr>
          <a:lstStyle/>
          <a:p>
            <a:r>
              <a:rPr lang="en-US" dirty="0" smtClean="0"/>
              <a:t>Defining Culturally-Responsive Sustaining Education</a:t>
            </a:r>
            <a:endParaRPr lang="en-US" dirty="0"/>
          </a:p>
        </p:txBody>
      </p:sp>
      <p:sp>
        <p:nvSpPr>
          <p:cNvPr id="5" name="Slide Number Placeholder 4"/>
          <p:cNvSpPr>
            <a:spLocks noGrp="1"/>
          </p:cNvSpPr>
          <p:nvPr>
            <p:ph type="sldNum" sz="quarter" idx="4"/>
          </p:nvPr>
        </p:nvSpPr>
        <p:spPr/>
        <p:txBody>
          <a:bodyPr/>
          <a:lstStyle/>
          <a:p>
            <a:fld id="{4FAB73BC-B049-4115-A692-8D63A059BFB8}" type="slidenum">
              <a:rPr lang="en-US" noProof="0" smtClean="0"/>
              <a:pPr/>
              <a:t>13</a:t>
            </a:fld>
            <a:endParaRPr lang="en-US" noProof="0" dirty="0"/>
          </a:p>
        </p:txBody>
      </p:sp>
      <p:sp>
        <p:nvSpPr>
          <p:cNvPr id="6" name="Text Placeholder 5"/>
          <p:cNvSpPr>
            <a:spLocks noGrp="1"/>
          </p:cNvSpPr>
          <p:nvPr>
            <p:ph type="body" sz="quarter" idx="21"/>
          </p:nvPr>
        </p:nvSpPr>
        <p:spPr>
          <a:xfrm>
            <a:off x="6874933" y="3111499"/>
            <a:ext cx="3687762" cy="2057400"/>
          </a:xfrm>
        </p:spPr>
        <p:txBody>
          <a:bodyPr/>
          <a:lstStyle/>
          <a:p>
            <a:pPr marL="0" indent="0">
              <a:buNone/>
            </a:pPr>
            <a:r>
              <a:rPr lang="en-US" dirty="0">
                <a:solidFill>
                  <a:schemeClr val="tx1"/>
                </a:solidFill>
              </a:rPr>
              <a:t>Detailed in Slides 14-19 are three key aspects that you will want to consider when you define culturally responsive-sustaining education: partnerships, high expectations, and student-driven instruction</a:t>
            </a:r>
            <a:r>
              <a:rPr lang="en-US" dirty="0" smtClean="0">
                <a:solidFill>
                  <a:schemeClr val="tx1"/>
                </a:solidFill>
              </a:rPr>
              <a:t>.</a:t>
            </a:r>
            <a:endParaRPr lang="en-US" dirty="0">
              <a:solidFill>
                <a:schemeClr val="tx1"/>
              </a:solidFill>
            </a:endParaRPr>
          </a:p>
        </p:txBody>
      </p:sp>
      <p:pic>
        <p:nvPicPr>
          <p:cNvPr id="7" name="Picture 2">
            <a:extLst>
              <a:ext uri="{FF2B5EF4-FFF2-40B4-BE49-F238E27FC236}">
                <a16:creationId xmlns="" xmlns:a16="http://schemas.microsoft.com/office/drawing/2014/main" id="{1F5CB351-9682-2042-9726-DD04DA07C7CF}"/>
              </a:ext>
            </a:extLst>
          </p:cNvPr>
          <p:cNvPicPr>
            <a:picLocks noGrp="1" noChangeAspect="1" noChangeArrowheads="1"/>
          </p:cNvPicPr>
          <p:nvPr>
            <p:ph type="pic" sz="quarter" idx="17"/>
          </p:nvPr>
        </p:nvPicPr>
        <p:blipFill rotWithShape="1">
          <a:blip r:embed="rId2" cstate="email">
            <a:extLst>
              <a:ext uri="{28A0092B-C50C-407E-A947-70E740481C1C}">
                <a14:useLocalDpi xmlns:a14="http://schemas.microsoft.com/office/drawing/2010/main"/>
              </a:ext>
            </a:extLst>
          </a:blip>
          <a:srcRect r="348"/>
          <a:stretch/>
        </p:blipFill>
        <p:spPr bwMode="auto">
          <a:xfrm>
            <a:off x="-96840" y="1202267"/>
            <a:ext cx="6400801" cy="563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 xmlns:a16="http://schemas.microsoft.com/office/drawing/2014/main" id="{A61B74D7-DA1B-C745-882E-17D84D0548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06872" y="2529416"/>
            <a:ext cx="1270000" cy="825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39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14</a:t>
            </a:fld>
            <a:endParaRPr lang="en-US" noProof="0" dirty="0"/>
          </a:p>
        </p:txBody>
      </p:sp>
      <p:sp>
        <p:nvSpPr>
          <p:cNvPr id="3" name="Title 2"/>
          <p:cNvSpPr>
            <a:spLocks noGrp="1"/>
          </p:cNvSpPr>
          <p:nvPr>
            <p:ph type="title"/>
          </p:nvPr>
        </p:nvSpPr>
        <p:spPr/>
        <p:txBody>
          <a:bodyPr/>
          <a:lstStyle/>
          <a:p>
            <a:r>
              <a:rPr lang="en-US" dirty="0" smtClean="0"/>
              <a:t>Defining C-RSE: Partnerships</a:t>
            </a:r>
            <a:endParaRPr lang="en-US" dirty="0"/>
          </a:p>
        </p:txBody>
      </p:sp>
      <p:sp>
        <p:nvSpPr>
          <p:cNvPr id="4" name="Text Placeholder 3"/>
          <p:cNvSpPr>
            <a:spLocks noGrp="1"/>
          </p:cNvSpPr>
          <p:nvPr>
            <p:ph type="body" sz="quarter" idx="16"/>
          </p:nvPr>
        </p:nvSpPr>
        <p:spPr/>
        <p:txBody>
          <a:bodyPr/>
          <a:lstStyle/>
          <a:p>
            <a:r>
              <a:rPr lang="en-US" dirty="0" smtClean="0"/>
              <a:t>Student, teacher, and home partnerships</a:t>
            </a:r>
            <a:endParaRPr lang="en-US" dirty="0"/>
          </a:p>
        </p:txBody>
      </p:sp>
      <p:sp>
        <p:nvSpPr>
          <p:cNvPr id="5" name="Text Placeholder 4"/>
          <p:cNvSpPr>
            <a:spLocks noGrp="1"/>
          </p:cNvSpPr>
          <p:nvPr>
            <p:ph type="body" sz="quarter" idx="17"/>
          </p:nvPr>
        </p:nvSpPr>
        <p:spPr>
          <a:xfrm>
            <a:off x="628788" y="2390774"/>
            <a:ext cx="9658212" cy="3400426"/>
          </a:xfrm>
        </p:spPr>
        <p:txBody>
          <a:bodyPr>
            <a:normAutofit/>
          </a:bodyPr>
          <a:lstStyle/>
          <a:p>
            <a:r>
              <a:rPr lang="en-US" dirty="0"/>
              <a:t>In 2020, when schools first began to navigate remote instruction, the line between home and school blurred tremendously. School became each student's home; parents and caregivers were tasked with maintaining their child's learning environment in kitchens, spare rooms, on counters, tabletops, and in bedrooms.</a:t>
            </a:r>
          </a:p>
          <a:p>
            <a:r>
              <a:rPr lang="en-US" dirty="0"/>
              <a:t>It's essential to recognize that parents and caregivers are the first and constant teachers in their child's life. As educators, we must build effective partnerships with parents and caregivers by engaging them in dialogue about their aspirations, hopes, and perspectives on their child. Their involvement must be beyond specific school functions or extracurricular activities; involve them daily and let them know their voice is essential</a:t>
            </a:r>
            <a:r>
              <a:rPr lang="en-US" dirty="0" smtClean="0"/>
              <a:t>. </a:t>
            </a:r>
            <a:endParaRPr lang="en-US" dirty="0"/>
          </a:p>
        </p:txBody>
      </p:sp>
      <p:sp>
        <p:nvSpPr>
          <p:cNvPr id="6" name="Rectangle 5"/>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40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31069" y="2055794"/>
            <a:ext cx="10032999" cy="347036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4FAB73BC-B049-4115-A692-8D63A059BFB8}" type="slidenum">
              <a:rPr lang="en-US" noProof="0" smtClean="0"/>
              <a:pPr/>
              <a:t>15</a:t>
            </a:fld>
            <a:endParaRPr lang="en-US" noProof="0" dirty="0"/>
          </a:p>
        </p:txBody>
      </p:sp>
      <p:sp>
        <p:nvSpPr>
          <p:cNvPr id="3" name="Title 2"/>
          <p:cNvSpPr>
            <a:spLocks noGrp="1"/>
          </p:cNvSpPr>
          <p:nvPr>
            <p:ph type="title"/>
          </p:nvPr>
        </p:nvSpPr>
        <p:spPr/>
        <p:txBody>
          <a:bodyPr/>
          <a:lstStyle/>
          <a:p>
            <a:r>
              <a:rPr lang="en-US" dirty="0" smtClean="0"/>
              <a:t>Defining C-RSE: Stop and Think</a:t>
            </a:r>
            <a:endParaRPr lang="en-US" dirty="0"/>
          </a:p>
        </p:txBody>
      </p:sp>
      <p:sp>
        <p:nvSpPr>
          <p:cNvPr id="4" name="Text Placeholder 3"/>
          <p:cNvSpPr>
            <a:spLocks noGrp="1"/>
          </p:cNvSpPr>
          <p:nvPr>
            <p:ph type="body" sz="quarter" idx="16"/>
          </p:nvPr>
        </p:nvSpPr>
        <p:spPr>
          <a:xfrm>
            <a:off x="1304597" y="2208211"/>
            <a:ext cx="4800600" cy="387798"/>
          </a:xfrm>
        </p:spPr>
        <p:txBody>
          <a:bodyPr/>
          <a:lstStyle/>
          <a:p>
            <a:r>
              <a:rPr lang="en-US" dirty="0" smtClean="0"/>
              <a:t>Stop and think:</a:t>
            </a:r>
            <a:endParaRPr lang="en-US" dirty="0"/>
          </a:p>
        </p:txBody>
      </p:sp>
      <p:sp>
        <p:nvSpPr>
          <p:cNvPr id="5" name="Text Placeholder 4"/>
          <p:cNvSpPr>
            <a:spLocks noGrp="1"/>
          </p:cNvSpPr>
          <p:nvPr>
            <p:ph type="body" sz="quarter" idx="17"/>
          </p:nvPr>
        </p:nvSpPr>
        <p:spPr>
          <a:xfrm>
            <a:off x="1128057" y="2769225"/>
            <a:ext cx="9302612" cy="2452135"/>
          </a:xfrm>
        </p:spPr>
        <p:txBody>
          <a:bodyPr>
            <a:noAutofit/>
          </a:bodyPr>
          <a:lstStyle/>
          <a:p>
            <a:pPr marL="285750" indent="-285750">
              <a:lnSpc>
                <a:spcPct val="100000"/>
              </a:lnSpc>
              <a:buFont typeface="Arial" panose="020B0604020202020204" pitchFamily="34" charset="0"/>
              <a:buChar char="•"/>
            </a:pPr>
            <a:r>
              <a:rPr lang="en-US" sz="2400" dirty="0"/>
              <a:t>How do you currently (or will) learn about students’ cultures and communities?</a:t>
            </a:r>
          </a:p>
          <a:p>
            <a:pPr marL="514350" lvl="1" indent="-285750">
              <a:lnSpc>
                <a:spcPct val="100000"/>
              </a:lnSpc>
              <a:buFont typeface="Arial" panose="020B0604020202020204" pitchFamily="34" charset="0"/>
              <a:buChar char="•"/>
            </a:pPr>
            <a:r>
              <a:rPr lang="en-US" sz="2400" dirty="0"/>
              <a:t>What do you do with that information? How is it integrated into your learning environment?</a:t>
            </a:r>
          </a:p>
          <a:p>
            <a:pPr marL="285750" indent="-285750">
              <a:lnSpc>
                <a:spcPct val="100000"/>
              </a:lnSpc>
              <a:buFont typeface="Arial" panose="020B0604020202020204" pitchFamily="34" charset="0"/>
              <a:buChar char="•"/>
            </a:pPr>
            <a:r>
              <a:rPr lang="en-US" sz="2400" dirty="0"/>
              <a:t>How do you build and maintain positive and close relationships with students and their families?</a:t>
            </a:r>
          </a:p>
        </p:txBody>
      </p:sp>
      <p:pic>
        <p:nvPicPr>
          <p:cNvPr id="15" name="Picture 7">
            <a:extLst>
              <a:ext uri="{FF2B5EF4-FFF2-40B4-BE49-F238E27FC236}">
                <a16:creationId xmlns="" xmlns:a16="http://schemas.microsoft.com/office/drawing/2014/main" id="{C9C58DC4-6953-7444-B17F-6E18BA329B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4419" y="1850108"/>
            <a:ext cx="647700" cy="7874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41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 xmlns:a16="http://schemas.microsoft.com/office/drawing/2014/main" id="{FC012B22-02F8-784F-B34D-1B270ABB9A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3581400"/>
            <a:ext cx="4551217" cy="3276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4FAB73BC-B049-4115-A692-8D63A059BFB8}" type="slidenum">
              <a:rPr lang="en-US" noProof="0" smtClean="0"/>
              <a:pPr/>
              <a:t>16</a:t>
            </a:fld>
            <a:endParaRPr lang="en-US" noProof="0" dirty="0"/>
          </a:p>
        </p:txBody>
      </p:sp>
      <p:sp>
        <p:nvSpPr>
          <p:cNvPr id="3" name="Title 2"/>
          <p:cNvSpPr>
            <a:spLocks noGrp="1"/>
          </p:cNvSpPr>
          <p:nvPr>
            <p:ph type="title"/>
          </p:nvPr>
        </p:nvSpPr>
        <p:spPr/>
        <p:txBody>
          <a:bodyPr/>
          <a:lstStyle/>
          <a:p>
            <a:r>
              <a:rPr lang="en-US" dirty="0" smtClean="0"/>
              <a:t>Defining C-RSE: Language and Expectations</a:t>
            </a:r>
            <a:endParaRPr lang="en-US" dirty="0"/>
          </a:p>
        </p:txBody>
      </p:sp>
      <p:sp>
        <p:nvSpPr>
          <p:cNvPr id="4" name="Text Placeholder 3"/>
          <p:cNvSpPr>
            <a:spLocks noGrp="1"/>
          </p:cNvSpPr>
          <p:nvPr>
            <p:ph type="body" sz="quarter" idx="16"/>
          </p:nvPr>
        </p:nvSpPr>
        <p:spPr/>
        <p:txBody>
          <a:bodyPr/>
          <a:lstStyle/>
          <a:p>
            <a:r>
              <a:rPr lang="en-US" dirty="0" smtClean="0"/>
              <a:t>The Language and Communication of High Expectations</a:t>
            </a:r>
            <a:endParaRPr lang="en-US" dirty="0"/>
          </a:p>
        </p:txBody>
      </p:sp>
      <p:sp>
        <p:nvSpPr>
          <p:cNvPr id="5" name="Text Placeholder 4"/>
          <p:cNvSpPr>
            <a:spLocks noGrp="1"/>
          </p:cNvSpPr>
          <p:nvPr>
            <p:ph type="body" sz="quarter" idx="17"/>
          </p:nvPr>
        </p:nvSpPr>
        <p:spPr>
          <a:xfrm>
            <a:off x="628788" y="2390774"/>
            <a:ext cx="7600812" cy="3552826"/>
          </a:xfrm>
        </p:spPr>
        <p:txBody>
          <a:bodyPr>
            <a:normAutofit/>
          </a:bodyPr>
          <a:lstStyle/>
          <a:p>
            <a:pPr>
              <a:lnSpc>
                <a:spcPct val="100000"/>
              </a:lnSpc>
            </a:pPr>
            <a:r>
              <a:rPr lang="en-US" i="1" dirty="0"/>
              <a:t>"When a teacher expresses sympathy over failure, lavishes praise for completing a simple task, or offers unsolicited help, the teacher may send unintended messages of low expectations." </a:t>
            </a:r>
            <a:r>
              <a:rPr lang="en-US" dirty="0"/>
              <a:t>Kathleen </a:t>
            </a:r>
            <a:r>
              <a:rPr lang="en-US" dirty="0" err="1" smtClean="0"/>
              <a:t>Serverian-Wilmeth</a:t>
            </a:r>
            <a:r>
              <a:rPr lang="en-US" dirty="0" smtClean="0"/>
              <a:t>.</a:t>
            </a:r>
            <a:endParaRPr lang="en-US" dirty="0"/>
          </a:p>
          <a:p>
            <a:pPr>
              <a:lnSpc>
                <a:spcPct val="100000"/>
              </a:lnSpc>
            </a:pPr>
            <a:r>
              <a:rPr lang="en-US" dirty="0"/>
              <a:t>It is critical to know that you may have students in your classroom that come from homes where the language and culture do not necessarily correspond to the language and culture of their school. This lack of alignment between home and school may be a disadvantage to students' learning process and cause them to be disengaged in school.</a:t>
            </a:r>
          </a:p>
        </p:txBody>
      </p:sp>
      <p:sp>
        <p:nvSpPr>
          <p:cNvPr id="7" name="Rectangle 6"/>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205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17</a:t>
            </a:fld>
            <a:endParaRPr lang="en-US" noProof="0" dirty="0"/>
          </a:p>
        </p:txBody>
      </p:sp>
      <p:sp>
        <p:nvSpPr>
          <p:cNvPr id="3" name="Title 2"/>
          <p:cNvSpPr>
            <a:spLocks noGrp="1"/>
          </p:cNvSpPr>
          <p:nvPr>
            <p:ph type="title"/>
          </p:nvPr>
        </p:nvSpPr>
        <p:spPr/>
        <p:txBody>
          <a:bodyPr/>
          <a:lstStyle/>
          <a:p>
            <a:r>
              <a:rPr lang="en-US" dirty="0" smtClean="0"/>
              <a:t>Defining C-RSE: Stop and Think</a:t>
            </a:r>
            <a:endParaRPr lang="en-US" dirty="0"/>
          </a:p>
        </p:txBody>
      </p:sp>
      <p:sp>
        <p:nvSpPr>
          <p:cNvPr id="4" name="Text Placeholder 3"/>
          <p:cNvSpPr>
            <a:spLocks noGrp="1"/>
          </p:cNvSpPr>
          <p:nvPr>
            <p:ph type="body" sz="quarter" idx="16"/>
          </p:nvPr>
        </p:nvSpPr>
        <p:spPr>
          <a:xfrm>
            <a:off x="0" y="1743168"/>
            <a:ext cx="10837333" cy="387798"/>
          </a:xfrm>
        </p:spPr>
        <p:txBody>
          <a:bodyPr/>
          <a:lstStyle/>
          <a:p>
            <a:r>
              <a:rPr lang="en-US" dirty="0" smtClean="0"/>
              <a:t>The Language and Communication of High Expectations </a:t>
            </a:r>
            <a:endParaRPr lang="en-US" dirty="0"/>
          </a:p>
        </p:txBody>
      </p:sp>
      <p:sp>
        <p:nvSpPr>
          <p:cNvPr id="5" name="Text Placeholder 4"/>
          <p:cNvSpPr>
            <a:spLocks noGrp="1"/>
          </p:cNvSpPr>
          <p:nvPr>
            <p:ph type="body" sz="quarter" idx="17"/>
          </p:nvPr>
        </p:nvSpPr>
        <p:spPr>
          <a:xfrm>
            <a:off x="1122960" y="4161383"/>
            <a:ext cx="8591412" cy="2133600"/>
          </a:xfrm>
          <a:solidFill>
            <a:schemeClr val="accent3">
              <a:lumMod val="20000"/>
              <a:lumOff val="80000"/>
            </a:schemeClr>
          </a:solidFill>
          <a:ln>
            <a:solidFill>
              <a:schemeClr val="accent1"/>
            </a:solidFill>
          </a:ln>
        </p:spPr>
        <p:txBody>
          <a:bodyPr anchor="ctr">
            <a:normAutofit/>
          </a:bodyPr>
          <a:lstStyle/>
          <a:p>
            <a:pPr marL="228600" lvl="1" indent="0">
              <a:spcBef>
                <a:spcPts val="1800"/>
              </a:spcBef>
            </a:pPr>
            <a:r>
              <a:rPr lang="en-US" sz="2000" b="1" dirty="0" smtClean="0"/>
              <a:t>Stop and Think: </a:t>
            </a:r>
          </a:p>
          <a:p>
            <a:pPr marL="571500" lvl="1" indent="-342900">
              <a:spcBef>
                <a:spcPts val="1800"/>
              </a:spcBef>
              <a:buFont typeface="Arial" panose="020B0604020202020204" pitchFamily="34" charset="0"/>
              <a:buChar char="•"/>
            </a:pPr>
            <a:r>
              <a:rPr lang="en-US" sz="2000" dirty="0" smtClean="0"/>
              <a:t>What thoughts were ignited by the quote to start this section?</a:t>
            </a:r>
          </a:p>
          <a:p>
            <a:pPr marL="571500" lvl="1" indent="-342900">
              <a:spcBef>
                <a:spcPts val="1800"/>
              </a:spcBef>
              <a:buFont typeface="Arial" panose="020B0604020202020204" pitchFamily="34" charset="0"/>
              <a:buChar char="•"/>
            </a:pPr>
            <a:r>
              <a:rPr lang="en-US" sz="2000" dirty="0" smtClean="0"/>
              <a:t>How might you maximize the learning opportunities in your classroom based on the cultures represented? </a:t>
            </a:r>
            <a:endParaRPr lang="en-US" sz="2000" dirty="0"/>
          </a:p>
        </p:txBody>
      </p:sp>
      <p:sp>
        <p:nvSpPr>
          <p:cNvPr id="7" name="TextBox 6"/>
          <p:cNvSpPr txBox="1"/>
          <p:nvPr/>
        </p:nvSpPr>
        <p:spPr>
          <a:xfrm>
            <a:off x="628788" y="2277478"/>
            <a:ext cx="10496412" cy="1754326"/>
          </a:xfrm>
          <a:prstGeom prst="rect">
            <a:avLst/>
          </a:prstGeom>
          <a:noFill/>
        </p:spPr>
        <p:txBody>
          <a:bodyPr wrap="square" rtlCol="0">
            <a:spAutoFit/>
          </a:bodyPr>
          <a:lstStyle/>
          <a:p>
            <a:r>
              <a:rPr lang="en-US" dirty="0"/>
              <a:t>We come from different cultures, which means we learn differently and have differing expectations for learning. Consider, for instance, if students' cultural backgrounds have a foundation of cooperation and support within groups versus focusing on individuality and working independently. Or vice versa. Or, if students have a different set of expectations for eye contact, so they don’t look you in the eye when you speak. These are just two considerations that can impact the advantage or disadvantage, students will have in your classroom. </a:t>
            </a:r>
          </a:p>
        </p:txBody>
      </p:sp>
      <p:pic>
        <p:nvPicPr>
          <p:cNvPr id="8" name="Picture 4">
            <a:extLst>
              <a:ext uri="{FF2B5EF4-FFF2-40B4-BE49-F238E27FC236}">
                <a16:creationId xmlns="" xmlns:a16="http://schemas.microsoft.com/office/drawing/2014/main" id="{ABE5515F-B152-014E-BBB0-827B85BBC3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5400" y="3841703"/>
            <a:ext cx="647700" cy="787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99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18</a:t>
            </a:fld>
            <a:endParaRPr lang="en-US" noProof="0" dirty="0"/>
          </a:p>
        </p:txBody>
      </p:sp>
      <p:sp>
        <p:nvSpPr>
          <p:cNvPr id="3" name="Title 2"/>
          <p:cNvSpPr>
            <a:spLocks noGrp="1"/>
          </p:cNvSpPr>
          <p:nvPr>
            <p:ph type="title"/>
          </p:nvPr>
        </p:nvSpPr>
        <p:spPr/>
        <p:txBody>
          <a:bodyPr/>
          <a:lstStyle/>
          <a:p>
            <a:r>
              <a:rPr lang="en-US" dirty="0" smtClean="0"/>
              <a:t>Defining C-RSE: Student-Driven Instruction</a:t>
            </a:r>
            <a:endParaRPr lang="en-US" dirty="0"/>
          </a:p>
        </p:txBody>
      </p:sp>
      <p:sp>
        <p:nvSpPr>
          <p:cNvPr id="4" name="Text Placeholder 3"/>
          <p:cNvSpPr>
            <a:spLocks noGrp="1"/>
          </p:cNvSpPr>
          <p:nvPr>
            <p:ph type="body" sz="quarter" idx="16"/>
          </p:nvPr>
        </p:nvSpPr>
        <p:spPr/>
        <p:txBody>
          <a:bodyPr/>
          <a:lstStyle/>
          <a:p>
            <a:r>
              <a:rPr lang="en-US" dirty="0" smtClean="0"/>
              <a:t>Rigorous Student-Driven Instruction</a:t>
            </a:r>
            <a:endParaRPr lang="en-US" dirty="0"/>
          </a:p>
        </p:txBody>
      </p:sp>
      <p:pic>
        <p:nvPicPr>
          <p:cNvPr id="7" name="Picture 6" descr="Chart&#10;&#10;Description automatically generated">
            <a:extLst>
              <a:ext uri="{FF2B5EF4-FFF2-40B4-BE49-F238E27FC236}">
                <a16:creationId xmlns="" xmlns:a16="http://schemas.microsoft.com/office/drawing/2014/main" id="{8D0DE04C-5B8A-DE4A-AE98-73434807C202}"/>
              </a:ext>
            </a:extLst>
          </p:cNvPr>
          <p:cNvPicPr>
            <a:picLocks noChangeAspect="1"/>
          </p:cNvPicPr>
          <p:nvPr/>
        </p:nvPicPr>
        <p:blipFill>
          <a:blip r:embed="rId2"/>
          <a:stretch>
            <a:fillRect/>
          </a:stretch>
        </p:blipFill>
        <p:spPr>
          <a:xfrm>
            <a:off x="7066812" y="1743168"/>
            <a:ext cx="4413989" cy="3821222"/>
          </a:xfrm>
          <a:prstGeom prst="rect">
            <a:avLst/>
          </a:prstGeom>
        </p:spPr>
      </p:pic>
      <p:sp>
        <p:nvSpPr>
          <p:cNvPr id="5" name="Text Placeholder 4"/>
          <p:cNvSpPr>
            <a:spLocks noGrp="1"/>
          </p:cNvSpPr>
          <p:nvPr>
            <p:ph type="body" sz="quarter" idx="17"/>
          </p:nvPr>
        </p:nvSpPr>
        <p:spPr>
          <a:xfrm>
            <a:off x="628788" y="2390774"/>
            <a:ext cx="6762612" cy="3552826"/>
          </a:xfrm>
        </p:spPr>
        <p:txBody>
          <a:bodyPr>
            <a:normAutofit fontScale="92500" lnSpcReduction="10000"/>
          </a:bodyPr>
          <a:lstStyle/>
          <a:p>
            <a:r>
              <a:rPr lang="en-US" dirty="0" smtClean="0"/>
              <a:t>"</a:t>
            </a:r>
            <a:r>
              <a:rPr lang="en-US" dirty="0"/>
              <a:t>Authentic and relevant learning frame curriculum and content for students. A shift from traditional teacher-centered instruction to student-driven instruction should include a problem or challenge that students are addressing and aiming to solve. The inclusion of current events, community issues and needs, and projects related to social justice are all ways to provide students with rigorous instruction that can be culturally responsive. </a:t>
            </a:r>
          </a:p>
          <a:p>
            <a:r>
              <a:rPr lang="en-US" dirty="0"/>
              <a:t>The shift from a teacher-centered to a student-driven classroom allows the teacher to leave the front of the room and directly engage with students during the learning process. The "guide on the side" can gain a clear sense of student learning and use that knowledge to drive instruction so that all students are challenged to reach their potential</a:t>
            </a:r>
            <a:r>
              <a:rPr lang="en-US" dirty="0" smtClean="0"/>
              <a:t>. </a:t>
            </a:r>
            <a:endParaRPr lang="en-US" dirty="0"/>
          </a:p>
        </p:txBody>
      </p:sp>
      <p:sp>
        <p:nvSpPr>
          <p:cNvPr id="8" name="Rectangle 7"/>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547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19</a:t>
            </a:fld>
            <a:endParaRPr lang="en-US" noProof="0" dirty="0"/>
          </a:p>
        </p:txBody>
      </p:sp>
      <p:sp>
        <p:nvSpPr>
          <p:cNvPr id="3" name="Title 2"/>
          <p:cNvSpPr>
            <a:spLocks noGrp="1"/>
          </p:cNvSpPr>
          <p:nvPr>
            <p:ph type="title"/>
          </p:nvPr>
        </p:nvSpPr>
        <p:spPr/>
        <p:txBody>
          <a:bodyPr/>
          <a:lstStyle/>
          <a:p>
            <a:r>
              <a:rPr lang="en-US" dirty="0" smtClean="0"/>
              <a:t>Defining C-RSE: Stop and Think 2</a:t>
            </a:r>
            <a:endParaRPr lang="en-US" dirty="0"/>
          </a:p>
        </p:txBody>
      </p:sp>
      <p:sp>
        <p:nvSpPr>
          <p:cNvPr id="4" name="Text Placeholder 3"/>
          <p:cNvSpPr>
            <a:spLocks noGrp="1"/>
          </p:cNvSpPr>
          <p:nvPr>
            <p:ph type="body" sz="quarter" idx="16"/>
          </p:nvPr>
        </p:nvSpPr>
        <p:spPr>
          <a:xfrm>
            <a:off x="0" y="1743168"/>
            <a:ext cx="10837333" cy="387798"/>
          </a:xfrm>
        </p:spPr>
        <p:txBody>
          <a:bodyPr/>
          <a:lstStyle/>
          <a:p>
            <a:r>
              <a:rPr lang="en-US" dirty="0" smtClean="0"/>
              <a:t>Rigorous Student-Driven Instruction</a:t>
            </a:r>
            <a:endParaRPr lang="en-US" dirty="0"/>
          </a:p>
        </p:txBody>
      </p:sp>
      <p:sp>
        <p:nvSpPr>
          <p:cNvPr id="5" name="Text Placeholder 4"/>
          <p:cNvSpPr>
            <a:spLocks noGrp="1"/>
          </p:cNvSpPr>
          <p:nvPr>
            <p:ph type="body" sz="quarter" idx="17"/>
          </p:nvPr>
        </p:nvSpPr>
        <p:spPr>
          <a:xfrm>
            <a:off x="1122960" y="3927886"/>
            <a:ext cx="8591412" cy="2133600"/>
          </a:xfrm>
          <a:solidFill>
            <a:schemeClr val="accent3">
              <a:lumMod val="20000"/>
              <a:lumOff val="80000"/>
            </a:schemeClr>
          </a:solidFill>
          <a:ln>
            <a:solidFill>
              <a:schemeClr val="accent1"/>
            </a:solidFill>
          </a:ln>
        </p:spPr>
        <p:txBody>
          <a:bodyPr anchor="ctr">
            <a:normAutofit/>
          </a:bodyPr>
          <a:lstStyle/>
          <a:p>
            <a:pPr marL="228600" lvl="1" indent="0">
              <a:spcBef>
                <a:spcPts val="1800"/>
              </a:spcBef>
            </a:pPr>
            <a:r>
              <a:rPr lang="en-US" sz="2000" b="1" dirty="0" smtClean="0"/>
              <a:t>Stop and Think: </a:t>
            </a:r>
          </a:p>
          <a:p>
            <a:pPr marL="571500" lvl="1" indent="-342900">
              <a:spcBef>
                <a:spcPts val="1800"/>
              </a:spcBef>
              <a:buFont typeface="Arial" panose="020B0604020202020204" pitchFamily="34" charset="0"/>
              <a:buChar char="•"/>
            </a:pPr>
            <a:r>
              <a:rPr lang="en-US" sz="2000" dirty="0"/>
              <a:t>Do you consider your learning environment to be more teacher-centered or student-driven?</a:t>
            </a:r>
          </a:p>
          <a:p>
            <a:pPr marL="571500" lvl="1" indent="-342900">
              <a:spcBef>
                <a:spcPts val="1800"/>
              </a:spcBef>
              <a:buFont typeface="Arial" panose="020B0604020202020204" pitchFamily="34" charset="0"/>
              <a:buChar char="•"/>
            </a:pPr>
            <a:r>
              <a:rPr lang="en-US" sz="2000" dirty="0"/>
              <a:t>Are there activities or times throughout the day that you lean more towards a student-driven environment? Why?</a:t>
            </a:r>
          </a:p>
        </p:txBody>
      </p:sp>
      <p:sp>
        <p:nvSpPr>
          <p:cNvPr id="7" name="TextBox 6"/>
          <p:cNvSpPr txBox="1"/>
          <p:nvPr/>
        </p:nvSpPr>
        <p:spPr>
          <a:xfrm>
            <a:off x="457200" y="2277888"/>
            <a:ext cx="9886812" cy="1200329"/>
          </a:xfrm>
          <a:prstGeom prst="rect">
            <a:avLst/>
          </a:prstGeom>
          <a:noFill/>
        </p:spPr>
        <p:txBody>
          <a:bodyPr wrap="square" rtlCol="0">
            <a:spAutoFit/>
          </a:bodyPr>
          <a:lstStyle/>
          <a:p>
            <a:r>
              <a:rPr lang="en-US" dirty="0"/>
              <a:t>Rather than leading a whole class lesson to convey a skill to students, the teacher crafts various learning experiences in which students engage to understand the content. As students work through these activities, the teacher can observe student interactions, assess mastery, and guide students toward a deeper analysis of concepts.</a:t>
            </a:r>
          </a:p>
        </p:txBody>
      </p:sp>
      <p:pic>
        <p:nvPicPr>
          <p:cNvPr id="8" name="Picture 4">
            <a:extLst>
              <a:ext uri="{FF2B5EF4-FFF2-40B4-BE49-F238E27FC236}">
                <a16:creationId xmlns="" xmlns:a16="http://schemas.microsoft.com/office/drawing/2014/main" id="{ABE5515F-B152-014E-BBB0-827B85BBC3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5400" y="3608206"/>
            <a:ext cx="647700" cy="787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506201" y="0"/>
            <a:ext cx="6857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3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2</a:t>
            </a:fld>
            <a:endParaRPr lang="en-US" noProof="0" dirty="0"/>
          </a:p>
        </p:txBody>
      </p:sp>
      <p:sp>
        <p:nvSpPr>
          <p:cNvPr id="3" name="Title 2"/>
          <p:cNvSpPr>
            <a:spLocks noGrp="1"/>
          </p:cNvSpPr>
          <p:nvPr>
            <p:ph type="title"/>
          </p:nvPr>
        </p:nvSpPr>
        <p:spPr/>
        <p:txBody>
          <a:bodyPr/>
          <a:lstStyle/>
          <a:p>
            <a:r>
              <a:rPr lang="en-US" dirty="0" smtClean="0"/>
              <a:t>The Why</a:t>
            </a:r>
            <a:endParaRPr lang="en-US" dirty="0"/>
          </a:p>
        </p:txBody>
      </p:sp>
      <p:sp>
        <p:nvSpPr>
          <p:cNvPr id="4" name="Text Placeholder 3"/>
          <p:cNvSpPr>
            <a:spLocks noGrp="1"/>
          </p:cNvSpPr>
          <p:nvPr>
            <p:ph type="body" sz="quarter" idx="16"/>
          </p:nvPr>
        </p:nvSpPr>
        <p:spPr>
          <a:xfrm>
            <a:off x="1" y="1743168"/>
            <a:ext cx="8839200" cy="1551194"/>
          </a:xfrm>
        </p:spPr>
        <p:txBody>
          <a:bodyPr/>
          <a:lstStyle/>
          <a:p>
            <a:r>
              <a:rPr lang="en-US" dirty="0"/>
              <a:t>Why is Culturally Responsive Sustaining Education so important, especially when instruction shifts to remote or hybrid learning? This first module will explore the answer to that question.</a:t>
            </a:r>
          </a:p>
        </p:txBody>
      </p:sp>
      <p:sp>
        <p:nvSpPr>
          <p:cNvPr id="5" name="Text Placeholder 4"/>
          <p:cNvSpPr>
            <a:spLocks noGrp="1"/>
          </p:cNvSpPr>
          <p:nvPr>
            <p:ph type="body" sz="quarter" idx="17"/>
          </p:nvPr>
        </p:nvSpPr>
        <p:spPr>
          <a:xfrm>
            <a:off x="628788" y="3589730"/>
            <a:ext cx="7372212" cy="2611044"/>
          </a:xfrm>
        </p:spPr>
        <p:txBody>
          <a:bodyPr>
            <a:normAutofit/>
          </a:bodyPr>
          <a:lstStyle/>
          <a:p>
            <a:pPr marL="342900" indent="-342900">
              <a:buFont typeface="Arial" panose="020B0604020202020204" pitchFamily="34" charset="0"/>
              <a:buChar char="•"/>
            </a:pPr>
            <a:r>
              <a:rPr lang="en-US" sz="2400" dirty="0" smtClean="0"/>
              <a:t>Please </a:t>
            </a:r>
            <a:r>
              <a:rPr lang="en-US" sz="2400" dirty="0"/>
              <a:t>begin with the Immersive Scenario beginning on the next slide to provide you with </a:t>
            </a:r>
            <a:r>
              <a:rPr lang="en-US" sz="2400" dirty="0" smtClean="0"/>
              <a:t>a starting </a:t>
            </a:r>
            <a:r>
              <a:rPr lang="en-US" sz="2400" dirty="0"/>
              <a:t>place in our exploration. </a:t>
            </a:r>
          </a:p>
          <a:p>
            <a:pPr marL="342900" indent="-342900">
              <a:buFont typeface="Arial" panose="020B0604020202020204" pitchFamily="34" charset="0"/>
              <a:buChar char="•"/>
            </a:pPr>
            <a:r>
              <a:rPr lang="en-US" sz="2400" dirty="0"/>
              <a:t>Following the Immersive Scenario, you can engage with any of the tools in the remaining slides, in any order that you want. We only ask that you save the reflection for last! </a:t>
            </a:r>
          </a:p>
        </p:txBody>
      </p:sp>
      <p:pic>
        <p:nvPicPr>
          <p:cNvPr id="6" name="Picture 5" descr="A picture containing text, flag, vector graphics&#10;&#10;Description automatically generated">
            <a:extLst>
              <a:ext uri="{FF2B5EF4-FFF2-40B4-BE49-F238E27FC236}">
                <a16:creationId xmlns="" xmlns:a16="http://schemas.microsoft.com/office/drawing/2014/main" id="{0B98330E-FF52-FE43-8BE3-517EABD583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867" r="4" b="4043"/>
          <a:stretch/>
        </p:blipFill>
        <p:spPr>
          <a:xfrm>
            <a:off x="8250936" y="2761488"/>
            <a:ext cx="3941064" cy="4096512"/>
          </a:xfrm>
          <a:prstGeom prst="rect">
            <a:avLst/>
          </a:prstGeom>
        </p:spPr>
      </p:pic>
    </p:spTree>
    <p:extLst>
      <p:ext uri="{BB962C8B-B14F-4D97-AF65-F5344CB8AC3E}">
        <p14:creationId xmlns:p14="http://schemas.microsoft.com/office/powerpoint/2010/main" val="2698530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20</a:t>
            </a:fld>
            <a:endParaRPr lang="en-US" noProof="0" dirty="0"/>
          </a:p>
        </p:txBody>
      </p:sp>
      <p:sp>
        <p:nvSpPr>
          <p:cNvPr id="3" name="Title 2"/>
          <p:cNvSpPr>
            <a:spLocks noGrp="1"/>
          </p:cNvSpPr>
          <p:nvPr>
            <p:ph type="title"/>
          </p:nvPr>
        </p:nvSpPr>
        <p:spPr/>
        <p:txBody>
          <a:bodyPr/>
          <a:lstStyle/>
          <a:p>
            <a:r>
              <a:rPr lang="en-US" dirty="0" smtClean="0"/>
              <a:t>Culturally Responsive Teaching: The Why</a:t>
            </a:r>
            <a:endParaRPr lang="en-US" dirty="0"/>
          </a:p>
        </p:txBody>
      </p:sp>
      <p:sp>
        <p:nvSpPr>
          <p:cNvPr id="4" name="Content Placeholder 3"/>
          <p:cNvSpPr>
            <a:spLocks noGrp="1"/>
          </p:cNvSpPr>
          <p:nvPr>
            <p:ph sz="quarter" idx="13"/>
          </p:nvPr>
        </p:nvSpPr>
        <p:spPr>
          <a:xfrm>
            <a:off x="1289476" y="2412793"/>
            <a:ext cx="4441501" cy="1263890"/>
          </a:xfrm>
        </p:spPr>
        <p:txBody>
          <a:bodyPr/>
          <a:lstStyle/>
          <a:p>
            <a:r>
              <a:rPr lang="en-US" dirty="0"/>
              <a:t>To understand the importance of Culturally Responsive Teaching in building cognitive capacity in students from diverse </a:t>
            </a:r>
            <a:r>
              <a:rPr lang="en-US" dirty="0" smtClean="0"/>
              <a:t>backgrounds. </a:t>
            </a:r>
            <a:endParaRPr lang="en-US" dirty="0"/>
          </a:p>
        </p:txBody>
      </p:sp>
      <p:sp>
        <p:nvSpPr>
          <p:cNvPr id="5" name="Text Placeholder 4"/>
          <p:cNvSpPr>
            <a:spLocks noGrp="1"/>
          </p:cNvSpPr>
          <p:nvPr>
            <p:ph type="body" sz="quarter" idx="17"/>
          </p:nvPr>
        </p:nvSpPr>
        <p:spPr/>
        <p:txBody>
          <a:bodyPr/>
          <a:lstStyle/>
          <a:p>
            <a:r>
              <a:rPr lang="en-US" dirty="0" smtClean="0"/>
              <a:t>Objective</a:t>
            </a:r>
            <a:endParaRPr lang="en-US" dirty="0"/>
          </a:p>
        </p:txBody>
      </p:sp>
      <p:sp>
        <p:nvSpPr>
          <p:cNvPr id="7" name="Text Placeholder 6"/>
          <p:cNvSpPr>
            <a:spLocks noGrp="1"/>
          </p:cNvSpPr>
          <p:nvPr>
            <p:ph type="body" sz="quarter" idx="20"/>
          </p:nvPr>
        </p:nvSpPr>
        <p:spPr>
          <a:xfrm>
            <a:off x="6341271" y="1778767"/>
            <a:ext cx="5090157" cy="433965"/>
          </a:xfrm>
        </p:spPr>
        <p:txBody>
          <a:bodyPr/>
          <a:lstStyle/>
          <a:p>
            <a:r>
              <a:rPr lang="en-US" dirty="0" smtClean="0"/>
              <a:t>Watch the screencast:</a:t>
            </a:r>
            <a:endParaRPr lang="en-US" dirty="0"/>
          </a:p>
        </p:txBody>
      </p:sp>
      <p:sp>
        <p:nvSpPr>
          <p:cNvPr id="9" name="TextBox 8"/>
          <p:cNvSpPr txBox="1"/>
          <p:nvPr/>
        </p:nvSpPr>
        <p:spPr>
          <a:xfrm>
            <a:off x="7941471" y="2560217"/>
            <a:ext cx="3489957" cy="369332"/>
          </a:xfrm>
          <a:prstGeom prst="rect">
            <a:avLst/>
          </a:prstGeom>
          <a:noFill/>
        </p:spPr>
        <p:txBody>
          <a:bodyPr wrap="square" rtlCol="0">
            <a:spAutoFit/>
          </a:bodyPr>
          <a:lstStyle/>
          <a:p>
            <a:r>
              <a:rPr lang="en-US" dirty="0">
                <a:hlinkClick r:id="rId3"/>
              </a:rPr>
              <a:t>https://</a:t>
            </a:r>
            <a:r>
              <a:rPr lang="en-US" dirty="0" smtClean="0">
                <a:hlinkClick r:id="rId3"/>
              </a:rPr>
              <a:t>youtu.be/P3U_jNOGzx8</a:t>
            </a:r>
            <a:r>
              <a:rPr lang="en-US" dirty="0" smtClean="0"/>
              <a:t> </a:t>
            </a:r>
            <a:endParaRPr lang="en-US" dirty="0"/>
          </a:p>
        </p:txBody>
      </p:sp>
      <p:sp>
        <p:nvSpPr>
          <p:cNvPr id="10" name="TextBox 9"/>
          <p:cNvSpPr txBox="1"/>
          <p:nvPr/>
        </p:nvSpPr>
        <p:spPr>
          <a:xfrm>
            <a:off x="628788" y="3715600"/>
            <a:ext cx="5467211" cy="2862322"/>
          </a:xfrm>
          <a:prstGeom prst="rect">
            <a:avLst/>
          </a:prstGeom>
          <a:solidFill>
            <a:schemeClr val="accent3">
              <a:lumMod val="20000"/>
              <a:lumOff val="80000"/>
            </a:schemeClr>
          </a:solidFill>
        </p:spPr>
        <p:txBody>
          <a:bodyPr wrap="square" rtlCol="0">
            <a:spAutoFit/>
          </a:bodyPr>
          <a:lstStyle/>
          <a:p>
            <a:r>
              <a:rPr lang="en-US" i="1" dirty="0"/>
              <a:t>“An educator’s ability to recognize students’ cultural displays of learning and meaning making and . . . use [it] as a scaffold . . . to promote effective information processing. </a:t>
            </a:r>
          </a:p>
          <a:p>
            <a:r>
              <a:rPr lang="en-US" i="1" dirty="0" smtClean="0"/>
              <a:t>All </a:t>
            </a:r>
            <a:r>
              <a:rPr lang="en-US" i="1" dirty="0"/>
              <a:t>the while, the educator understands the importance of . . . having a social-emotional connection to the student in order to create a safe space for learning.”</a:t>
            </a:r>
          </a:p>
          <a:p>
            <a:pPr algn="ctr"/>
            <a:r>
              <a:rPr lang="en-US" dirty="0" smtClean="0"/>
              <a:t>-</a:t>
            </a:r>
            <a:r>
              <a:rPr lang="en-US" dirty="0"/>
              <a:t>Hammond, </a:t>
            </a:r>
            <a:r>
              <a:rPr lang="en-US" dirty="0" err="1"/>
              <a:t>Zaretta</a:t>
            </a:r>
            <a:r>
              <a:rPr lang="en-US" dirty="0"/>
              <a:t>. (2015). Culturally Responsive Teaching &amp; The Brain. </a:t>
            </a:r>
          </a:p>
        </p:txBody>
      </p:sp>
      <p:pic>
        <p:nvPicPr>
          <p:cNvPr id="11" name="Picture 2">
            <a:extLst>
              <a:ext uri="{FF2B5EF4-FFF2-40B4-BE49-F238E27FC236}">
                <a16:creationId xmlns="" xmlns:a16="http://schemas.microsoft.com/office/drawing/2014/main" id="{868C974A-91CD-F245-9053-5B2782CCD1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5876" y="2476175"/>
            <a:ext cx="8636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 xmlns:a16="http://schemas.microsoft.com/office/drawing/2014/main" id="{5DC03780-D5D8-BB42-9D1D-51AA7F29888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6448" y="2288787"/>
            <a:ext cx="14859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3U_jNOGzx8"/>
          <p:cNvPicPr>
            <a:picLocks noGrp="1" noRot="1" noChangeAspect="1"/>
          </p:cNvPicPr>
          <p:nvPr>
            <p:ph sz="quarter" idx="19"/>
            <a:videoFile r:link="rId1"/>
          </p:nvPr>
        </p:nvPicPr>
        <p:blipFill>
          <a:blip r:embed="rId6"/>
          <a:stretch>
            <a:fillRect/>
          </a:stretch>
        </p:blipFill>
        <p:spPr>
          <a:xfrm>
            <a:off x="6307404" y="3277034"/>
            <a:ext cx="5124024" cy="3300888"/>
          </a:xfrm>
          <a:prstGeom prst="rect">
            <a:avLst/>
          </a:prstGeom>
        </p:spPr>
      </p:pic>
      <p:sp>
        <p:nvSpPr>
          <p:cNvPr id="15" name="Rectangle 14"/>
          <p:cNvSpPr/>
          <p:nvPr/>
        </p:nvSpPr>
        <p:spPr>
          <a:xfrm>
            <a:off x="11506201"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972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21</a:t>
            </a:fld>
            <a:endParaRPr lang="en-US" noProof="0" dirty="0"/>
          </a:p>
        </p:txBody>
      </p:sp>
      <p:sp>
        <p:nvSpPr>
          <p:cNvPr id="3" name="Title 2"/>
          <p:cNvSpPr>
            <a:spLocks noGrp="1"/>
          </p:cNvSpPr>
          <p:nvPr>
            <p:ph type="title"/>
          </p:nvPr>
        </p:nvSpPr>
        <p:spPr>
          <a:xfrm>
            <a:off x="-1" y="530352"/>
            <a:ext cx="11734801" cy="917448"/>
          </a:xfrm>
        </p:spPr>
        <p:txBody>
          <a:bodyPr/>
          <a:lstStyle/>
          <a:p>
            <a:r>
              <a:rPr lang="en-US" dirty="0" smtClean="0"/>
              <a:t>Culturally Responsive Teaching: Stop and Think</a:t>
            </a:r>
            <a:endParaRPr lang="en-US" dirty="0"/>
          </a:p>
        </p:txBody>
      </p:sp>
      <p:sp>
        <p:nvSpPr>
          <p:cNvPr id="4" name="Text Placeholder 3"/>
          <p:cNvSpPr>
            <a:spLocks noGrp="1"/>
          </p:cNvSpPr>
          <p:nvPr>
            <p:ph type="body" sz="quarter" idx="16"/>
          </p:nvPr>
        </p:nvSpPr>
        <p:spPr>
          <a:xfrm>
            <a:off x="0" y="1743168"/>
            <a:ext cx="10837333" cy="387798"/>
          </a:xfrm>
        </p:spPr>
        <p:txBody>
          <a:bodyPr/>
          <a:lstStyle/>
          <a:p>
            <a:r>
              <a:rPr lang="en-US" b="1" dirty="0"/>
              <a:t> </a:t>
            </a:r>
            <a:r>
              <a:rPr lang="en-US" dirty="0"/>
              <a:t>(Key: T - Teachers, SL - School Leaders, DL - District Leaders</a:t>
            </a:r>
            <a:r>
              <a:rPr lang="en-US" dirty="0" smtClean="0"/>
              <a:t>)</a:t>
            </a:r>
            <a:endParaRPr lang="en-US" b="1" dirty="0"/>
          </a:p>
        </p:txBody>
      </p:sp>
      <p:sp>
        <p:nvSpPr>
          <p:cNvPr id="5" name="Text Placeholder 4"/>
          <p:cNvSpPr>
            <a:spLocks noGrp="1"/>
          </p:cNvSpPr>
          <p:nvPr>
            <p:ph type="body" sz="quarter" idx="17"/>
          </p:nvPr>
        </p:nvSpPr>
        <p:spPr/>
        <p:txBody>
          <a:bodyPr>
            <a:normAutofit fontScale="92500" lnSpcReduction="10000"/>
          </a:bodyPr>
          <a:lstStyle/>
          <a:p>
            <a:pPr marL="342900" indent="-342900">
              <a:buFont typeface="Arial" panose="020B0604020202020204" pitchFamily="34" charset="0"/>
              <a:buChar char="•"/>
            </a:pPr>
            <a:r>
              <a:rPr lang="en-US" dirty="0"/>
              <a:t>How is the definition of culturally responsive teaching provided by </a:t>
            </a:r>
            <a:r>
              <a:rPr lang="en-US" dirty="0" err="1"/>
              <a:t>Zaretta</a:t>
            </a:r>
            <a:r>
              <a:rPr lang="en-US" dirty="0"/>
              <a:t> Hammond similar to or different from your initial understanding of the term, culturally responsive teaching? (T, SL, DL)</a:t>
            </a:r>
          </a:p>
          <a:p>
            <a:pPr marL="342900" indent="-342900">
              <a:buFont typeface="Arial" panose="020B0604020202020204" pitchFamily="34" charset="0"/>
              <a:buChar char="•"/>
            </a:pPr>
            <a:r>
              <a:rPr lang="en-US" dirty="0"/>
              <a:t>What key words of phrases stand out to you and why? (T, SL, DL)</a:t>
            </a:r>
          </a:p>
          <a:p>
            <a:pPr marL="342900" indent="-342900">
              <a:buFont typeface="Arial" panose="020B0604020202020204" pitchFamily="34" charset="0"/>
              <a:buChar char="•"/>
            </a:pPr>
            <a:r>
              <a:rPr lang="en-US" dirty="0"/>
              <a:t>What do you see as a pivotal first step in being culturally responsive in the classroom? (T, SL)</a:t>
            </a:r>
          </a:p>
          <a:p>
            <a:pPr marL="342900" indent="-342900">
              <a:buFont typeface="Arial" panose="020B0604020202020204" pitchFamily="34" charset="0"/>
              <a:buChar char="•"/>
            </a:pPr>
            <a:r>
              <a:rPr lang="en-US" dirty="0"/>
              <a:t>How might your culture and background influence the interactions, expectations and relationships you have with your students? (T, SL)</a:t>
            </a:r>
          </a:p>
          <a:p>
            <a:pPr marL="342900" indent="-342900">
              <a:buFont typeface="Arial" panose="020B0604020202020204" pitchFamily="34" charset="0"/>
              <a:buChar char="•"/>
            </a:pPr>
            <a:r>
              <a:rPr lang="en-US" dirty="0"/>
              <a:t>Why are partnerships with families an important component of culturally responsive teaching and learning? What does partnership mean to you? What might partnership look like for your students and their families in a remote or hybrid learning environment? (T, SL)</a:t>
            </a:r>
          </a:p>
          <a:p>
            <a:pPr marL="342900" indent="-342900">
              <a:buFont typeface="Arial" panose="020B0604020202020204" pitchFamily="34" charset="0"/>
              <a:buChar char="•"/>
            </a:pPr>
            <a:r>
              <a:rPr lang="en-US" dirty="0"/>
              <a:t>How would you define your own cultural identity, values and beliefs? How might this understanding of your identity influence the decisions you make for your school or district? (SL, TL</a:t>
            </a:r>
            <a:r>
              <a:rPr lang="en-US" dirty="0" smtClean="0"/>
              <a:t>)</a:t>
            </a:r>
            <a:endParaRPr lang="en-US" dirty="0"/>
          </a:p>
        </p:txBody>
      </p:sp>
      <p:sp>
        <p:nvSpPr>
          <p:cNvPr id="6" name="Rectangle 5"/>
          <p:cNvSpPr/>
          <p:nvPr/>
        </p:nvSpPr>
        <p:spPr>
          <a:xfrm>
            <a:off x="11506201"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 xmlns:a16="http://schemas.microsoft.com/office/drawing/2014/main" id="{07600DF8-2DDA-0A46-A8FF-FA9FB21212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01400" y="1201784"/>
            <a:ext cx="6477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52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22</a:t>
            </a:fld>
            <a:endParaRPr lang="en-US" noProof="0" dirty="0"/>
          </a:p>
        </p:txBody>
      </p:sp>
      <p:sp>
        <p:nvSpPr>
          <p:cNvPr id="3" name="Title 2"/>
          <p:cNvSpPr>
            <a:spLocks noGrp="1"/>
          </p:cNvSpPr>
          <p:nvPr>
            <p:ph type="title"/>
          </p:nvPr>
        </p:nvSpPr>
        <p:spPr/>
        <p:txBody>
          <a:bodyPr>
            <a:normAutofit/>
          </a:bodyPr>
          <a:lstStyle/>
          <a:p>
            <a:r>
              <a:rPr lang="en-US" dirty="0" smtClean="0"/>
              <a:t>Culturally Responsive Teaching: Collaborate</a:t>
            </a:r>
            <a:endParaRPr lang="en-US" dirty="0"/>
          </a:p>
        </p:txBody>
      </p:sp>
      <p:sp>
        <p:nvSpPr>
          <p:cNvPr id="4" name="Text Placeholder 3"/>
          <p:cNvSpPr>
            <a:spLocks noGrp="1"/>
          </p:cNvSpPr>
          <p:nvPr>
            <p:ph type="body" sz="quarter" idx="16"/>
          </p:nvPr>
        </p:nvSpPr>
        <p:spPr>
          <a:xfrm>
            <a:off x="762000" y="1743168"/>
            <a:ext cx="10725150" cy="997196"/>
          </a:xfrm>
        </p:spPr>
        <p:txBody>
          <a:bodyPr/>
          <a:lstStyle/>
          <a:p>
            <a:r>
              <a:rPr lang="en-US" sz="2400" i="1" dirty="0"/>
              <a:t>Engage in a discussion about the screencast and questions above with your co-teacher, grade level team, department, or with someone in your professional learning network, using the collaboration protocols </a:t>
            </a:r>
            <a:r>
              <a:rPr lang="en-US" sz="2400" i="1" dirty="0" smtClean="0"/>
              <a:t>below. </a:t>
            </a:r>
            <a:endParaRPr lang="en-US" sz="2400" dirty="0"/>
          </a:p>
        </p:txBody>
      </p:sp>
      <p:sp>
        <p:nvSpPr>
          <p:cNvPr id="5" name="Text Placeholder 4"/>
          <p:cNvSpPr>
            <a:spLocks noGrp="1"/>
          </p:cNvSpPr>
          <p:nvPr>
            <p:ph type="body" sz="quarter" idx="17"/>
          </p:nvPr>
        </p:nvSpPr>
        <p:spPr>
          <a:xfrm>
            <a:off x="628788" y="2906562"/>
            <a:ext cx="10572612" cy="3646638"/>
          </a:xfrm>
        </p:spPr>
        <p:txBody>
          <a:bodyPr>
            <a:noAutofit/>
          </a:bodyPr>
          <a:lstStyle/>
          <a:p>
            <a:pPr>
              <a:lnSpc>
                <a:spcPct val="100000"/>
              </a:lnSpc>
            </a:pPr>
            <a:r>
              <a:rPr lang="en-US" dirty="0"/>
              <a:t>Decide who will take on each of the following roles in each group</a:t>
            </a:r>
            <a:r>
              <a:rPr lang="en-US" dirty="0" smtClean="0"/>
              <a:t>:</a:t>
            </a:r>
            <a:endParaRPr lang="en-US" dirty="0"/>
          </a:p>
          <a:p>
            <a:pPr>
              <a:lnSpc>
                <a:spcPct val="100000"/>
              </a:lnSpc>
            </a:pPr>
            <a:r>
              <a:rPr lang="en-US" b="1" dirty="0"/>
              <a:t>Time Keeper</a:t>
            </a:r>
            <a:r>
              <a:rPr lang="en-US" dirty="0"/>
              <a:t>: Manages the discussion by ensuring the discussion stays within the given time frame.</a:t>
            </a:r>
          </a:p>
          <a:p>
            <a:pPr>
              <a:lnSpc>
                <a:spcPct val="100000"/>
              </a:lnSpc>
            </a:pPr>
            <a:r>
              <a:rPr lang="en-US" b="1" dirty="0"/>
              <a:t>Recorder</a:t>
            </a:r>
            <a:r>
              <a:rPr lang="en-US" dirty="0"/>
              <a:t>: Writes and captures the notes from the discussion on the screencast, “Culturally Responsive Teaching: The Why</a:t>
            </a:r>
            <a:r>
              <a:rPr lang="en-US" dirty="0" smtClean="0"/>
              <a:t>.” </a:t>
            </a:r>
          </a:p>
          <a:p>
            <a:pPr>
              <a:lnSpc>
                <a:spcPct val="100000"/>
              </a:lnSpc>
            </a:pPr>
            <a:r>
              <a:rPr lang="en-US" b="1" dirty="0" smtClean="0"/>
              <a:t>Protocol </a:t>
            </a:r>
            <a:r>
              <a:rPr lang="en-US" b="1" dirty="0"/>
              <a:t>Promoter</a:t>
            </a:r>
            <a:r>
              <a:rPr lang="en-US" dirty="0"/>
              <a:t>: Reads the protocols on the next slide and ensures that the all members are following the protocols and allowed the opportunity to speak</a:t>
            </a:r>
            <a:r>
              <a:rPr lang="en-US" dirty="0" smtClean="0"/>
              <a:t>. </a:t>
            </a:r>
          </a:p>
          <a:p>
            <a:pPr>
              <a:lnSpc>
                <a:spcPct val="100000"/>
              </a:lnSpc>
            </a:pPr>
            <a:r>
              <a:rPr lang="en-US" dirty="0" smtClean="0"/>
              <a:t>After </a:t>
            </a:r>
            <a:r>
              <a:rPr lang="en-US" dirty="0"/>
              <a:t>the Protocol Promoter reads all the protocols on the following slide, engage in a discussion about the screencast  and questions above for 15 minutes.</a:t>
            </a:r>
          </a:p>
          <a:p>
            <a:pPr>
              <a:lnSpc>
                <a:spcPct val="100000"/>
              </a:lnSpc>
            </a:pPr>
            <a:endParaRPr lang="en-US" dirty="0"/>
          </a:p>
        </p:txBody>
      </p:sp>
      <p:sp>
        <p:nvSpPr>
          <p:cNvPr id="7" name="Rectangle 6"/>
          <p:cNvSpPr/>
          <p:nvPr/>
        </p:nvSpPr>
        <p:spPr>
          <a:xfrm>
            <a:off x="11506201"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 xmlns:a16="http://schemas.microsoft.com/office/drawing/2014/main" id="{0A603148-50E8-B645-96AE-8C5AFB1A7D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056" y="1847345"/>
            <a:ext cx="1047463" cy="95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48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23</a:t>
            </a:fld>
            <a:endParaRPr lang="en-US" noProof="0" dirty="0"/>
          </a:p>
        </p:txBody>
      </p:sp>
      <p:sp>
        <p:nvSpPr>
          <p:cNvPr id="3" name="Title 2"/>
          <p:cNvSpPr>
            <a:spLocks noGrp="1"/>
          </p:cNvSpPr>
          <p:nvPr>
            <p:ph type="title"/>
          </p:nvPr>
        </p:nvSpPr>
        <p:spPr/>
        <p:txBody>
          <a:bodyPr/>
          <a:lstStyle/>
          <a:p>
            <a:r>
              <a:rPr lang="en-US" dirty="0" smtClean="0"/>
              <a:t>Culturally Responsive Teaching: Protocols</a:t>
            </a:r>
            <a:endParaRPr lang="en-US" dirty="0"/>
          </a:p>
        </p:txBody>
      </p:sp>
      <p:sp>
        <p:nvSpPr>
          <p:cNvPr id="5" name="Text Placeholder 4"/>
          <p:cNvSpPr>
            <a:spLocks noGrp="1"/>
          </p:cNvSpPr>
          <p:nvPr>
            <p:ph type="body" sz="quarter" idx="17"/>
          </p:nvPr>
        </p:nvSpPr>
        <p:spPr>
          <a:xfrm>
            <a:off x="628788" y="1978152"/>
            <a:ext cx="10420212" cy="3965448"/>
          </a:xfrm>
          <a:solidFill>
            <a:schemeClr val="accent3">
              <a:lumMod val="20000"/>
              <a:lumOff val="80000"/>
            </a:schemeClr>
          </a:solidFill>
          <a:ln>
            <a:solidFill>
              <a:schemeClr val="accent1"/>
            </a:solidFill>
          </a:ln>
        </p:spPr>
        <p:txBody>
          <a:bodyPr anchor="ctr">
            <a:normAutofit/>
          </a:bodyPr>
          <a:lstStyle/>
          <a:p>
            <a:pPr marL="228600" lvl="1" indent="0">
              <a:lnSpc>
                <a:spcPct val="100000"/>
              </a:lnSpc>
              <a:spcBef>
                <a:spcPts val="2400"/>
              </a:spcBef>
            </a:pPr>
            <a:endParaRPr lang="en-US" sz="2000" dirty="0" smtClean="0"/>
          </a:p>
          <a:p>
            <a:pPr marL="228600" lvl="1" indent="0">
              <a:lnSpc>
                <a:spcPct val="100000"/>
              </a:lnSpc>
              <a:spcBef>
                <a:spcPts val="600"/>
              </a:spcBef>
            </a:pPr>
            <a:r>
              <a:rPr lang="en-US" sz="2000" dirty="0" smtClean="0"/>
              <a:t>As </a:t>
            </a:r>
            <a:r>
              <a:rPr lang="en-US" sz="2000" dirty="0"/>
              <a:t>you engage in the discussion, use the following protocols</a:t>
            </a:r>
            <a:r>
              <a:rPr lang="en-US" sz="2000" dirty="0" smtClean="0"/>
              <a:t>:</a:t>
            </a:r>
            <a:endParaRPr lang="en-US" sz="2000" dirty="0"/>
          </a:p>
          <a:p>
            <a:pPr marL="571500" lvl="1" indent="-342900">
              <a:lnSpc>
                <a:spcPct val="100000"/>
              </a:lnSpc>
              <a:spcBef>
                <a:spcPts val="1800"/>
              </a:spcBef>
              <a:buFont typeface="Arial" panose="020B0604020202020204" pitchFamily="34" charset="0"/>
              <a:buChar char="•"/>
            </a:pPr>
            <a:r>
              <a:rPr lang="en-US" sz="2000" dirty="0"/>
              <a:t>Everyone actively listens to the speaker. </a:t>
            </a:r>
          </a:p>
          <a:p>
            <a:pPr marL="571500" lvl="1" indent="-342900">
              <a:lnSpc>
                <a:spcPct val="100000"/>
              </a:lnSpc>
              <a:spcBef>
                <a:spcPts val="1800"/>
              </a:spcBef>
              <a:buFont typeface="Arial" panose="020B0604020202020204" pitchFamily="34" charset="0"/>
              <a:buChar char="•"/>
            </a:pPr>
            <a:r>
              <a:rPr lang="en-US" sz="2000" dirty="0"/>
              <a:t>Participants acknowledge what others say with supportive or challenging comments, utilizing positive language.</a:t>
            </a:r>
          </a:p>
          <a:p>
            <a:pPr marL="571500" lvl="1" indent="-342900">
              <a:lnSpc>
                <a:spcPct val="100000"/>
              </a:lnSpc>
              <a:spcBef>
                <a:spcPts val="1800"/>
              </a:spcBef>
              <a:buFont typeface="Arial" panose="020B0604020202020204" pitchFamily="34" charset="0"/>
              <a:buChar char="•"/>
            </a:pPr>
            <a:r>
              <a:rPr lang="en-US" sz="2000" dirty="0"/>
              <a:t>Each new comment is related to prior comments or introduces a new idea that will further the conversation.</a:t>
            </a:r>
          </a:p>
          <a:p>
            <a:pPr marL="571500" lvl="1" indent="-342900">
              <a:lnSpc>
                <a:spcPct val="100000"/>
              </a:lnSpc>
              <a:spcBef>
                <a:spcPts val="1800"/>
              </a:spcBef>
              <a:buFont typeface="Arial" panose="020B0604020202020204" pitchFamily="34" charset="0"/>
              <a:buChar char="•"/>
            </a:pPr>
            <a:r>
              <a:rPr lang="en-US" sz="2000" dirty="0"/>
              <a:t>Be mindful of who is speaking and encourage all participants to offer their opinions</a:t>
            </a:r>
            <a:r>
              <a:rPr lang="en-US" sz="2000" dirty="0" smtClean="0"/>
              <a:t>.</a:t>
            </a:r>
          </a:p>
          <a:p>
            <a:pPr marL="228600" lvl="1" indent="0">
              <a:lnSpc>
                <a:spcPct val="100000"/>
              </a:lnSpc>
              <a:spcBef>
                <a:spcPts val="1800"/>
              </a:spcBef>
            </a:pPr>
            <a:endParaRPr lang="en-US" sz="2000" dirty="0"/>
          </a:p>
        </p:txBody>
      </p:sp>
      <p:sp>
        <p:nvSpPr>
          <p:cNvPr id="7" name="Rectangle 6"/>
          <p:cNvSpPr/>
          <p:nvPr/>
        </p:nvSpPr>
        <p:spPr>
          <a:xfrm>
            <a:off x="11506201"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91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24</a:t>
            </a:fld>
            <a:endParaRPr lang="en-US" noProof="0" dirty="0"/>
          </a:p>
        </p:txBody>
      </p:sp>
      <p:sp>
        <p:nvSpPr>
          <p:cNvPr id="3" name="Title 2"/>
          <p:cNvSpPr>
            <a:spLocks noGrp="1"/>
          </p:cNvSpPr>
          <p:nvPr>
            <p:ph type="title"/>
          </p:nvPr>
        </p:nvSpPr>
        <p:spPr/>
        <p:txBody>
          <a:bodyPr/>
          <a:lstStyle/>
          <a:p>
            <a:r>
              <a:rPr lang="en-US" dirty="0" smtClean="0"/>
              <a:t>Culturally Responsive Teaching: Stop and Think</a:t>
            </a:r>
            <a:endParaRPr lang="en-US" dirty="0"/>
          </a:p>
        </p:txBody>
      </p:sp>
      <p:sp>
        <p:nvSpPr>
          <p:cNvPr id="5" name="Text Placeholder 4"/>
          <p:cNvSpPr>
            <a:spLocks noGrp="1"/>
          </p:cNvSpPr>
          <p:nvPr>
            <p:ph type="body" sz="quarter" idx="17"/>
          </p:nvPr>
        </p:nvSpPr>
        <p:spPr>
          <a:xfrm>
            <a:off x="628788" y="1978152"/>
            <a:ext cx="10420212" cy="765048"/>
          </a:xfrm>
          <a:solidFill>
            <a:schemeClr val="accent3">
              <a:lumMod val="20000"/>
              <a:lumOff val="80000"/>
            </a:schemeClr>
          </a:solidFill>
          <a:ln>
            <a:solidFill>
              <a:schemeClr val="accent1"/>
            </a:solidFill>
          </a:ln>
        </p:spPr>
        <p:txBody>
          <a:bodyPr anchor="ctr">
            <a:normAutofit lnSpcReduction="10000"/>
          </a:bodyPr>
          <a:lstStyle/>
          <a:p>
            <a:pPr marL="228600" lvl="1" indent="0">
              <a:lnSpc>
                <a:spcPct val="100000"/>
              </a:lnSpc>
              <a:spcBef>
                <a:spcPts val="2400"/>
              </a:spcBef>
            </a:pPr>
            <a:endParaRPr lang="en-US" sz="2000" dirty="0" smtClean="0"/>
          </a:p>
          <a:p>
            <a:pPr marL="228600" lvl="1" indent="0">
              <a:lnSpc>
                <a:spcPct val="100000"/>
              </a:lnSpc>
              <a:spcBef>
                <a:spcPts val="600"/>
              </a:spcBef>
            </a:pPr>
            <a:r>
              <a:rPr lang="en-US" sz="2000" b="1" dirty="0" smtClean="0"/>
              <a:t>Stop and think</a:t>
            </a:r>
            <a:r>
              <a:rPr lang="en-US" sz="2000" dirty="0" smtClean="0"/>
              <a:t>: After the discussion is over, take 10 minutes to complete the chart below:</a:t>
            </a:r>
          </a:p>
          <a:p>
            <a:pPr marL="228600" lvl="1" indent="0">
              <a:lnSpc>
                <a:spcPct val="100000"/>
              </a:lnSpc>
              <a:spcBef>
                <a:spcPts val="600"/>
              </a:spcBef>
            </a:pPr>
            <a:endParaRPr lang="en-US" sz="2000" dirty="0"/>
          </a:p>
        </p:txBody>
      </p:sp>
      <p:sp>
        <p:nvSpPr>
          <p:cNvPr id="7" name="Rectangle 6"/>
          <p:cNvSpPr/>
          <p:nvPr/>
        </p:nvSpPr>
        <p:spPr>
          <a:xfrm>
            <a:off x="11506201" y="0"/>
            <a:ext cx="68579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a:extLst>
              <a:ext uri="{FF2B5EF4-FFF2-40B4-BE49-F238E27FC236}">
                <a16:creationId xmlns="" xmlns:a16="http://schemas.microsoft.com/office/drawing/2014/main" id="{E2AA4D5E-EE2F-D649-A520-AD653F386D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938" y="1587454"/>
            <a:ext cx="647700" cy="787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8788" y="3168134"/>
            <a:ext cx="5086212" cy="369332"/>
          </a:xfrm>
          <a:prstGeom prst="rect">
            <a:avLst/>
          </a:prstGeom>
          <a:noFill/>
        </p:spPr>
        <p:txBody>
          <a:bodyPr wrap="square" rtlCol="0">
            <a:spAutoFit/>
          </a:bodyPr>
          <a:lstStyle/>
          <a:p>
            <a:r>
              <a:rPr lang="en-US" b="1" dirty="0" smtClean="0"/>
              <a:t>Before, I was thinking ….</a:t>
            </a:r>
            <a:endParaRPr lang="en-US" b="1" dirty="0"/>
          </a:p>
        </p:txBody>
      </p:sp>
      <p:sp>
        <p:nvSpPr>
          <p:cNvPr id="11" name="TextBox 10"/>
          <p:cNvSpPr txBox="1"/>
          <p:nvPr/>
        </p:nvSpPr>
        <p:spPr>
          <a:xfrm>
            <a:off x="6553200" y="3124200"/>
            <a:ext cx="4495800" cy="646331"/>
          </a:xfrm>
          <a:prstGeom prst="rect">
            <a:avLst/>
          </a:prstGeom>
          <a:noFill/>
        </p:spPr>
        <p:txBody>
          <a:bodyPr wrap="square" rtlCol="0">
            <a:spAutoFit/>
          </a:bodyPr>
          <a:lstStyle/>
          <a:p>
            <a:r>
              <a:rPr lang="en-US" b="1" dirty="0" smtClean="0"/>
              <a:t>Now, after the discussion, I am thinking/realizing … </a:t>
            </a:r>
            <a:endParaRPr lang="en-US" b="1" dirty="0"/>
          </a:p>
        </p:txBody>
      </p:sp>
      <p:cxnSp>
        <p:nvCxnSpPr>
          <p:cNvPr id="13" name="Straight Connector 12"/>
          <p:cNvCxnSpPr/>
          <p:nvPr/>
        </p:nvCxnSpPr>
        <p:spPr>
          <a:xfrm>
            <a:off x="5838894" y="3061454"/>
            <a:ext cx="0" cy="3461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8788" y="3810000"/>
            <a:ext cx="104202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819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25</a:t>
            </a:fld>
            <a:endParaRPr lang="en-US" noProof="0" dirty="0"/>
          </a:p>
        </p:txBody>
      </p:sp>
      <p:sp>
        <p:nvSpPr>
          <p:cNvPr id="3" name="Title 2"/>
          <p:cNvSpPr>
            <a:spLocks noGrp="1"/>
          </p:cNvSpPr>
          <p:nvPr>
            <p:ph type="title"/>
          </p:nvPr>
        </p:nvSpPr>
        <p:spPr/>
        <p:txBody>
          <a:bodyPr>
            <a:normAutofit/>
          </a:bodyPr>
          <a:lstStyle/>
          <a:p>
            <a:r>
              <a:rPr lang="en-US" sz="3600" dirty="0" smtClean="0"/>
              <a:t>Equity vs. Equality: The Unequal Opportunity Race </a:t>
            </a:r>
            <a:endParaRPr lang="en-US" sz="3600" dirty="0"/>
          </a:p>
        </p:txBody>
      </p:sp>
      <p:sp>
        <p:nvSpPr>
          <p:cNvPr id="4" name="Content Placeholder 3"/>
          <p:cNvSpPr>
            <a:spLocks noGrp="1"/>
          </p:cNvSpPr>
          <p:nvPr>
            <p:ph sz="quarter" idx="13"/>
          </p:nvPr>
        </p:nvSpPr>
        <p:spPr>
          <a:xfrm>
            <a:off x="1289476" y="2412793"/>
            <a:ext cx="4441501" cy="1263890"/>
          </a:xfrm>
        </p:spPr>
        <p:txBody>
          <a:bodyPr/>
          <a:lstStyle/>
          <a:p>
            <a:r>
              <a:rPr lang="en-US" dirty="0"/>
              <a:t>To identify the obstacles affecting equity and equality in the context of educating our most vulnerable students</a:t>
            </a:r>
            <a:r>
              <a:rPr lang="en-US" dirty="0" smtClean="0"/>
              <a:t>. </a:t>
            </a:r>
            <a:endParaRPr lang="en-US" dirty="0"/>
          </a:p>
        </p:txBody>
      </p:sp>
      <p:sp>
        <p:nvSpPr>
          <p:cNvPr id="5" name="Text Placeholder 4"/>
          <p:cNvSpPr>
            <a:spLocks noGrp="1"/>
          </p:cNvSpPr>
          <p:nvPr>
            <p:ph type="body" sz="quarter" idx="17"/>
          </p:nvPr>
        </p:nvSpPr>
        <p:spPr/>
        <p:txBody>
          <a:bodyPr/>
          <a:lstStyle/>
          <a:p>
            <a:r>
              <a:rPr lang="en-US" dirty="0" smtClean="0"/>
              <a:t>Objective</a:t>
            </a:r>
            <a:endParaRPr lang="en-US" dirty="0"/>
          </a:p>
        </p:txBody>
      </p:sp>
      <p:sp>
        <p:nvSpPr>
          <p:cNvPr id="7" name="Text Placeholder 6"/>
          <p:cNvSpPr>
            <a:spLocks noGrp="1"/>
          </p:cNvSpPr>
          <p:nvPr>
            <p:ph type="body" sz="quarter" idx="20"/>
          </p:nvPr>
        </p:nvSpPr>
        <p:spPr>
          <a:xfrm>
            <a:off x="6341271" y="1778767"/>
            <a:ext cx="5090157" cy="433965"/>
          </a:xfrm>
        </p:spPr>
        <p:txBody>
          <a:bodyPr/>
          <a:lstStyle/>
          <a:p>
            <a:r>
              <a:rPr lang="en-US" dirty="0" smtClean="0"/>
              <a:t>Watch the video:</a:t>
            </a:r>
            <a:endParaRPr lang="en-US" dirty="0"/>
          </a:p>
        </p:txBody>
      </p:sp>
      <p:sp>
        <p:nvSpPr>
          <p:cNvPr id="9" name="TextBox 8"/>
          <p:cNvSpPr txBox="1"/>
          <p:nvPr/>
        </p:nvSpPr>
        <p:spPr>
          <a:xfrm>
            <a:off x="7941471" y="2560217"/>
            <a:ext cx="3489957" cy="646331"/>
          </a:xfrm>
          <a:prstGeom prst="rect">
            <a:avLst/>
          </a:prstGeom>
          <a:noFill/>
        </p:spPr>
        <p:txBody>
          <a:bodyPr wrap="square" rtlCol="0">
            <a:spAutoFit/>
          </a:bodyPr>
          <a:lstStyle/>
          <a:p>
            <a:r>
              <a:rPr lang="en-US" dirty="0">
                <a:hlinkClick r:id="rId3"/>
              </a:rPr>
              <a:t>https://</a:t>
            </a:r>
            <a:r>
              <a:rPr lang="en-US" dirty="0" smtClean="0">
                <a:hlinkClick r:id="rId3"/>
              </a:rPr>
              <a:t>www.youtube.com/watch?v=vX_Vzl-r8NY</a:t>
            </a:r>
            <a:r>
              <a:rPr lang="en-US" dirty="0" smtClean="0"/>
              <a:t> </a:t>
            </a:r>
            <a:endParaRPr lang="en-US" dirty="0"/>
          </a:p>
        </p:txBody>
      </p:sp>
      <p:sp>
        <p:nvSpPr>
          <p:cNvPr id="10" name="TextBox 9"/>
          <p:cNvSpPr txBox="1"/>
          <p:nvPr/>
        </p:nvSpPr>
        <p:spPr>
          <a:xfrm>
            <a:off x="628788" y="3715600"/>
            <a:ext cx="5102189" cy="2308324"/>
          </a:xfrm>
          <a:prstGeom prst="rect">
            <a:avLst/>
          </a:prstGeom>
          <a:solidFill>
            <a:schemeClr val="accent3">
              <a:lumMod val="20000"/>
              <a:lumOff val="80000"/>
            </a:schemeClr>
          </a:solidFill>
        </p:spPr>
        <p:txBody>
          <a:bodyPr wrap="square" rtlCol="0">
            <a:spAutoFit/>
          </a:bodyPr>
          <a:lstStyle/>
          <a:p>
            <a:r>
              <a:rPr lang="en-US" b="1" i="1" dirty="0" smtClean="0"/>
              <a:t>Stop and Think </a:t>
            </a:r>
            <a:r>
              <a:rPr lang="en-US" i="1" dirty="0" smtClean="0"/>
              <a:t>(Key: </a:t>
            </a:r>
            <a:r>
              <a:rPr lang="en-US" dirty="0"/>
              <a:t>T - Teachers, SL - School Leaders, DL - District Leaders)</a:t>
            </a:r>
            <a:endParaRPr lang="en-US" sz="2000" b="1" dirty="0"/>
          </a:p>
          <a:p>
            <a:pPr marL="285750" indent="-285750">
              <a:buFont typeface="Arial" panose="020B0604020202020204" pitchFamily="34" charset="0"/>
              <a:buChar char="•"/>
            </a:pPr>
            <a:r>
              <a:rPr lang="en-US" dirty="0" smtClean="0"/>
              <a:t>What are your major takeaways, aha moments, and next steps from the video? (T, SL, DL)</a:t>
            </a:r>
          </a:p>
          <a:p>
            <a:pPr marL="285750" indent="-285750">
              <a:buFont typeface="Arial" panose="020B0604020202020204" pitchFamily="34" charset="0"/>
              <a:buChar char="•"/>
            </a:pPr>
            <a:r>
              <a:rPr lang="en-US" dirty="0" smtClean="0"/>
              <a:t>How can remote/hybrid instruction add a layer of obstacles for some of our most vulnerable students? (T, SL, DL) </a:t>
            </a:r>
            <a:endParaRPr lang="en-US" dirty="0"/>
          </a:p>
        </p:txBody>
      </p:sp>
      <p:pic>
        <p:nvPicPr>
          <p:cNvPr id="11" name="Picture 2">
            <a:extLst>
              <a:ext uri="{FF2B5EF4-FFF2-40B4-BE49-F238E27FC236}">
                <a16:creationId xmlns="" xmlns:a16="http://schemas.microsoft.com/office/drawing/2014/main" id="{868C974A-91CD-F245-9053-5B2782CCD1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5876" y="2476175"/>
            <a:ext cx="8636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 xmlns:a16="http://schemas.microsoft.com/office/drawing/2014/main" id="{5DC03780-D5D8-BB42-9D1D-51AA7F29888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6448" y="2413000"/>
            <a:ext cx="1485900" cy="787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506201" y="0"/>
            <a:ext cx="6857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a:extLst>
              <a:ext uri="{FF2B5EF4-FFF2-40B4-BE49-F238E27FC236}">
                <a16:creationId xmlns="" xmlns:a16="http://schemas.microsoft.com/office/drawing/2014/main" id="{7F8E9F3D-73C5-E34E-AF1A-EC647325831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47641" y="5552440"/>
            <a:ext cx="6477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8" name="vX_Vzl-r8NY"/>
          <p:cNvPicPr>
            <a:picLocks noGrp="1" noRot="1" noChangeAspect="1"/>
          </p:cNvPicPr>
          <p:nvPr>
            <p:ph sz="quarter" idx="19"/>
            <a:videoFile r:link="rId1"/>
          </p:nvPr>
        </p:nvPicPr>
        <p:blipFill>
          <a:blip r:embed="rId7"/>
          <a:stretch>
            <a:fillRect/>
          </a:stretch>
        </p:blipFill>
        <p:spPr>
          <a:xfrm>
            <a:off x="6350407" y="3423672"/>
            <a:ext cx="4572000" cy="2571750"/>
          </a:xfrm>
          <a:prstGeom prst="rect">
            <a:avLst/>
          </a:prstGeom>
        </p:spPr>
      </p:pic>
    </p:spTree>
    <p:extLst>
      <p:ext uri="{BB962C8B-B14F-4D97-AF65-F5344CB8AC3E}">
        <p14:creationId xmlns:p14="http://schemas.microsoft.com/office/powerpoint/2010/main" val="3474167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26</a:t>
            </a:fld>
            <a:endParaRPr lang="en-US" noProof="0" dirty="0"/>
          </a:p>
        </p:txBody>
      </p:sp>
      <p:sp>
        <p:nvSpPr>
          <p:cNvPr id="3" name="Title 2"/>
          <p:cNvSpPr>
            <a:spLocks noGrp="1"/>
          </p:cNvSpPr>
          <p:nvPr>
            <p:ph type="title"/>
          </p:nvPr>
        </p:nvSpPr>
        <p:spPr/>
        <p:txBody>
          <a:bodyPr/>
          <a:lstStyle/>
          <a:p>
            <a:r>
              <a:rPr lang="en-US" dirty="0" smtClean="0"/>
              <a:t>Cultural Distance Calculator</a:t>
            </a:r>
            <a:endParaRPr lang="en-US" dirty="0"/>
          </a:p>
        </p:txBody>
      </p:sp>
      <p:sp>
        <p:nvSpPr>
          <p:cNvPr id="5" name="Text Placeholder 4"/>
          <p:cNvSpPr>
            <a:spLocks noGrp="1"/>
          </p:cNvSpPr>
          <p:nvPr>
            <p:ph type="body" sz="quarter" idx="17"/>
          </p:nvPr>
        </p:nvSpPr>
        <p:spPr>
          <a:xfrm>
            <a:off x="1752600" y="1816359"/>
            <a:ext cx="9448800" cy="788785"/>
          </a:xfrm>
        </p:spPr>
        <p:txBody>
          <a:bodyPr>
            <a:normAutofit/>
          </a:bodyPr>
          <a:lstStyle/>
          <a:p>
            <a:pPr marL="0"/>
            <a:r>
              <a:rPr lang="en-US" sz="1800" dirty="0"/>
              <a:t>Objective: To identify similarities and differences between teachers and students to leverage and prioritize meaningful connections between learning and culture, language, and life experiences.</a:t>
            </a:r>
          </a:p>
        </p:txBody>
      </p:sp>
      <p:sp>
        <p:nvSpPr>
          <p:cNvPr id="8" name="TextBox 7"/>
          <p:cNvSpPr txBox="1"/>
          <p:nvPr/>
        </p:nvSpPr>
        <p:spPr>
          <a:xfrm>
            <a:off x="1718733" y="2720525"/>
            <a:ext cx="9787467" cy="584775"/>
          </a:xfrm>
          <a:prstGeom prst="rect">
            <a:avLst/>
          </a:prstGeom>
          <a:noFill/>
        </p:spPr>
        <p:txBody>
          <a:bodyPr wrap="square" rtlCol="0">
            <a:spAutoFit/>
          </a:bodyPr>
          <a:lstStyle/>
          <a:p>
            <a:r>
              <a:rPr lang="en-US" sz="1600" dirty="0"/>
              <a:t>Use the table on the next slide by placing an X or ✔ after reflecting on how similar you are to your students. Key: 1= extremely close  5= extremely different </a:t>
            </a:r>
          </a:p>
        </p:txBody>
      </p:sp>
      <p:sp>
        <p:nvSpPr>
          <p:cNvPr id="9" name="Rectangle 8"/>
          <p:cNvSpPr/>
          <p:nvPr/>
        </p:nvSpPr>
        <p:spPr>
          <a:xfrm>
            <a:off x="11506201" y="0"/>
            <a:ext cx="6857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 xmlns:a16="http://schemas.microsoft.com/office/drawing/2014/main" id="{769F5ABF-554E-8D45-8867-EC4FF85C14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339" y="1817744"/>
            <a:ext cx="8636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 xmlns:a16="http://schemas.microsoft.com/office/drawing/2014/main" id="{A77AE859-AE96-0E49-B633-1DFDDC675E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139" y="2720525"/>
            <a:ext cx="10160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group of hands&#10;&#10;Description automatically generated with low confidence">
            <a:extLst>
              <a:ext uri="{FF2B5EF4-FFF2-40B4-BE49-F238E27FC236}">
                <a16:creationId xmlns="" xmlns:a16="http://schemas.microsoft.com/office/drawing/2014/main" id="{77BDB079-E2F7-444B-B029-0A159F1281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05200" y="3352800"/>
            <a:ext cx="4978400" cy="3505200"/>
          </a:xfrm>
          <a:prstGeom prst="rect">
            <a:avLst/>
          </a:prstGeom>
        </p:spPr>
      </p:pic>
    </p:spTree>
    <p:extLst>
      <p:ext uri="{BB962C8B-B14F-4D97-AF65-F5344CB8AC3E}">
        <p14:creationId xmlns:p14="http://schemas.microsoft.com/office/powerpoint/2010/main" val="2115943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79" y="1676400"/>
            <a:ext cx="3505200" cy="3124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4FAB73BC-B049-4115-A692-8D63A059BFB8}" type="slidenum">
              <a:rPr lang="en-US" noProof="0" smtClean="0"/>
              <a:pPr/>
              <a:t>27</a:t>
            </a:fld>
            <a:endParaRPr lang="en-US" noProof="0" dirty="0"/>
          </a:p>
        </p:txBody>
      </p:sp>
      <p:sp>
        <p:nvSpPr>
          <p:cNvPr id="3" name="Title 2"/>
          <p:cNvSpPr>
            <a:spLocks noGrp="1"/>
          </p:cNvSpPr>
          <p:nvPr>
            <p:ph type="title"/>
          </p:nvPr>
        </p:nvSpPr>
        <p:spPr/>
        <p:txBody>
          <a:bodyPr/>
          <a:lstStyle/>
          <a:p>
            <a:r>
              <a:rPr lang="en-US" dirty="0" smtClean="0"/>
              <a:t>Cultural Distance Calculator: Find Your Score</a:t>
            </a:r>
            <a:endParaRPr lang="en-US" dirty="0"/>
          </a:p>
        </p:txBody>
      </p:sp>
      <p:sp>
        <p:nvSpPr>
          <p:cNvPr id="5" name="Text Placeholder 4"/>
          <p:cNvSpPr>
            <a:spLocks noGrp="1"/>
          </p:cNvSpPr>
          <p:nvPr>
            <p:ph type="body" sz="quarter" idx="17"/>
          </p:nvPr>
        </p:nvSpPr>
        <p:spPr>
          <a:xfrm>
            <a:off x="335279" y="1874520"/>
            <a:ext cx="2936376" cy="2621280"/>
          </a:xfrm>
        </p:spPr>
        <p:txBody>
          <a:bodyPr/>
          <a:lstStyle/>
          <a:p>
            <a:r>
              <a:rPr lang="en-US" b="1" dirty="0" smtClean="0"/>
              <a:t>Totals</a:t>
            </a:r>
          </a:p>
          <a:p>
            <a:pPr marL="342900" indent="-342900">
              <a:buFont typeface="Arial" panose="020B0604020202020204" pitchFamily="34" charset="0"/>
              <a:buChar char="•"/>
            </a:pPr>
            <a:r>
              <a:rPr lang="en-US" dirty="0" smtClean="0"/>
              <a:t>In what areas are your highest scores? </a:t>
            </a:r>
          </a:p>
          <a:p>
            <a:pPr marL="342900" indent="-342900">
              <a:buFont typeface="Arial" panose="020B0604020202020204" pitchFamily="34" charset="0"/>
              <a:buChar char="•"/>
            </a:pPr>
            <a:r>
              <a:rPr lang="en-US" dirty="0" smtClean="0"/>
              <a:t>In what areas are your lowest scores? </a:t>
            </a:r>
          </a:p>
          <a:p>
            <a:pPr marL="342900" indent="-342900">
              <a:buFont typeface="Arial" panose="020B0604020202020204" pitchFamily="34" charset="0"/>
              <a:buChar char="•"/>
            </a:pPr>
            <a:r>
              <a:rPr lang="en-US" dirty="0" smtClean="0"/>
              <a:t>What trends do you notice?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9418794"/>
              </p:ext>
            </p:extLst>
          </p:nvPr>
        </p:nvGraphicFramePr>
        <p:xfrm>
          <a:off x="3803861" y="1676400"/>
          <a:ext cx="7702340" cy="5181600"/>
        </p:xfrm>
        <a:graphic>
          <a:graphicData uri="http://schemas.openxmlformats.org/drawingml/2006/table">
            <a:tbl>
              <a:tblPr firstRow="1" bandRow="1">
                <a:tableStyleId>{8799B23B-EC83-4686-B30A-512413B5E67A}</a:tableStyleId>
              </a:tblPr>
              <a:tblGrid>
                <a:gridCol w="4876800"/>
                <a:gridCol w="565108"/>
                <a:gridCol w="565108"/>
                <a:gridCol w="565108"/>
                <a:gridCol w="565108"/>
                <a:gridCol w="565108"/>
              </a:tblGrid>
              <a:tr h="323850">
                <a:tc>
                  <a:txBody>
                    <a:bodyPr/>
                    <a:lstStyle/>
                    <a:p>
                      <a:r>
                        <a:rPr lang="en-US" sz="1400" dirty="0" smtClean="0"/>
                        <a:t>How similar</a:t>
                      </a:r>
                      <a:r>
                        <a:rPr lang="en-US" sz="1400" baseline="0" dirty="0" smtClean="0"/>
                        <a:t> are you and your students’ … </a:t>
                      </a:r>
                      <a:endParaRPr lang="en-US" sz="1400" dirty="0"/>
                    </a:p>
                  </a:txBody>
                  <a:tcPr/>
                </a:tc>
                <a:tc>
                  <a:txBody>
                    <a:bodyPr/>
                    <a:lstStyle/>
                    <a:p>
                      <a:r>
                        <a:rPr lang="en-US" sz="1400" dirty="0" smtClean="0"/>
                        <a:t>1</a:t>
                      </a:r>
                      <a:endParaRPr lang="en-US" sz="1400" dirty="0"/>
                    </a:p>
                  </a:txBody>
                  <a:tcPr/>
                </a:tc>
                <a:tc>
                  <a:txBody>
                    <a:bodyPr/>
                    <a:lstStyle/>
                    <a:p>
                      <a:r>
                        <a:rPr lang="en-US" sz="1400" dirty="0" smtClean="0"/>
                        <a:t>2</a:t>
                      </a:r>
                      <a:endParaRPr lang="en-US" sz="1400" dirty="0"/>
                    </a:p>
                  </a:txBody>
                  <a:tcPr/>
                </a:tc>
                <a:tc>
                  <a:txBody>
                    <a:bodyPr/>
                    <a:lstStyle/>
                    <a:p>
                      <a:r>
                        <a:rPr lang="en-US" sz="1400" dirty="0" smtClean="0"/>
                        <a:t>3</a:t>
                      </a:r>
                      <a:endParaRPr lang="en-US" sz="1400" dirty="0"/>
                    </a:p>
                  </a:txBody>
                  <a:tcPr/>
                </a:tc>
                <a:tc>
                  <a:txBody>
                    <a:bodyPr/>
                    <a:lstStyle/>
                    <a:p>
                      <a:r>
                        <a:rPr lang="en-US" sz="1400" dirty="0" smtClean="0"/>
                        <a:t>4</a:t>
                      </a:r>
                      <a:endParaRPr lang="en-US" sz="1400" dirty="0"/>
                    </a:p>
                  </a:txBody>
                  <a:tcPr/>
                </a:tc>
                <a:tc>
                  <a:txBody>
                    <a:bodyPr/>
                    <a:lstStyle/>
                    <a:p>
                      <a:r>
                        <a:rPr lang="en-US" sz="1400" dirty="0" smtClean="0"/>
                        <a:t>5</a:t>
                      </a:r>
                      <a:endParaRPr lang="en-US" sz="1400" dirty="0"/>
                    </a:p>
                  </a:txBody>
                  <a:tcPr/>
                </a:tc>
              </a:tr>
              <a:tr h="323850">
                <a:tc>
                  <a:txBody>
                    <a:bodyPr/>
                    <a:lstStyle/>
                    <a:p>
                      <a:r>
                        <a:rPr lang="en-US" sz="1400" dirty="0" smtClean="0"/>
                        <a:t>Communities? </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r>
              <a:tr h="323850">
                <a:tc>
                  <a:txBody>
                    <a:bodyPr/>
                    <a:lstStyle/>
                    <a:p>
                      <a:r>
                        <a:rPr lang="en-US" sz="1400" dirty="0" smtClean="0"/>
                        <a:t>Familial</a:t>
                      </a:r>
                      <a:r>
                        <a:rPr lang="en-US" sz="1400" baseline="0" dirty="0" smtClean="0"/>
                        <a:t> structures? </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r>
              <a:tr h="323850">
                <a:tc>
                  <a:txBody>
                    <a:bodyPr/>
                    <a:lstStyle/>
                    <a:p>
                      <a:r>
                        <a:rPr lang="en-US" sz="1400" dirty="0" smtClean="0"/>
                        <a:t>Peer</a:t>
                      </a:r>
                      <a:r>
                        <a:rPr lang="en-US" sz="1400" baseline="0" dirty="0" smtClean="0"/>
                        <a:t> interactions? </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r>
              <a:tr h="323850">
                <a:tc>
                  <a:txBody>
                    <a:bodyPr/>
                    <a:lstStyle/>
                    <a:p>
                      <a:r>
                        <a:rPr lang="en-US" sz="1400" dirty="0" smtClean="0"/>
                        <a:t>Cultural/media influences? </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r>
              <a:tr h="323850">
                <a:tc>
                  <a:txBody>
                    <a:bodyPr/>
                    <a:lstStyle/>
                    <a:p>
                      <a:r>
                        <a:rPr lang="en-US" sz="1400" dirty="0" smtClean="0"/>
                        <a:t>Language/dialects? </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r>
              <a:tr h="323850">
                <a:tc>
                  <a:txBody>
                    <a:bodyPr/>
                    <a:lstStyle/>
                    <a:p>
                      <a:r>
                        <a:rPr lang="en-US" sz="1400" dirty="0" smtClean="0"/>
                        <a:t>Ways of problem-solving?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23850">
                <a:tc>
                  <a:txBody>
                    <a:bodyPr/>
                    <a:lstStyle/>
                    <a:p>
                      <a:r>
                        <a:rPr lang="en-US" sz="1400" dirty="0" smtClean="0"/>
                        <a:t>Definition of success?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23850">
                <a:tc>
                  <a:txBody>
                    <a:bodyPr/>
                    <a:lstStyle/>
                    <a:p>
                      <a:r>
                        <a:rPr lang="en-US" sz="1400" dirty="0" smtClean="0"/>
                        <a:t>Intrinsic motivators?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23850">
                <a:tc>
                  <a:txBody>
                    <a:bodyPr/>
                    <a:lstStyle/>
                    <a:p>
                      <a:r>
                        <a:rPr lang="en-US" sz="1400" dirty="0" smtClean="0"/>
                        <a:t>Extrinsic</a:t>
                      </a:r>
                      <a:r>
                        <a:rPr lang="en-US" sz="1400" baseline="0" dirty="0" smtClean="0"/>
                        <a:t> motivators?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23850">
                <a:tc>
                  <a:txBody>
                    <a:bodyPr/>
                    <a:lstStyle/>
                    <a:p>
                      <a:r>
                        <a:rPr lang="en-US" sz="1400" dirty="0" smtClean="0"/>
                        <a:t>Long-term goals?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23850">
                <a:tc>
                  <a:txBody>
                    <a:bodyPr/>
                    <a:lstStyle/>
                    <a:p>
                      <a:r>
                        <a:rPr lang="en-US" sz="1400" dirty="0" smtClean="0"/>
                        <a:t>Short-term goals?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23850">
                <a:tc>
                  <a:txBody>
                    <a:bodyPr/>
                    <a:lstStyle/>
                    <a:p>
                      <a:r>
                        <a:rPr lang="en-US" sz="1400" dirty="0" smtClean="0"/>
                        <a:t>Worldview?</a:t>
                      </a:r>
                      <a:r>
                        <a:rPr lang="en-US" sz="1400" baseline="0" dirty="0" smtClean="0"/>
                        <a:t>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23850">
                <a:tc>
                  <a:txBody>
                    <a:bodyPr/>
                    <a:lstStyle/>
                    <a:p>
                      <a:r>
                        <a:rPr lang="en-US" sz="1400" dirty="0" smtClean="0"/>
                        <a:t>Values?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23850">
                <a:tc>
                  <a:txBody>
                    <a:bodyPr/>
                    <a:lstStyle/>
                    <a:p>
                      <a:r>
                        <a:rPr lang="en-US" sz="1400" dirty="0" smtClean="0"/>
                        <a:t>Affiliations?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23850">
                <a:tc>
                  <a:txBody>
                    <a:bodyPr/>
                    <a:lstStyle/>
                    <a:p>
                      <a:r>
                        <a:rPr lang="en-US" sz="1400" dirty="0" smtClean="0"/>
                        <a:t>Social activities/hobbies? </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
        <p:nvSpPr>
          <p:cNvPr id="8" name="Rectangle 7"/>
          <p:cNvSpPr/>
          <p:nvPr/>
        </p:nvSpPr>
        <p:spPr>
          <a:xfrm>
            <a:off x="11506201" y="0"/>
            <a:ext cx="6857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5279" y="5029200"/>
            <a:ext cx="3200400" cy="646331"/>
          </a:xfrm>
          <a:prstGeom prst="rect">
            <a:avLst/>
          </a:prstGeom>
          <a:noFill/>
        </p:spPr>
        <p:txBody>
          <a:bodyPr wrap="square" rtlCol="0">
            <a:spAutoFit/>
          </a:bodyPr>
          <a:lstStyle/>
          <a:p>
            <a:pPr algn="r"/>
            <a:r>
              <a:rPr lang="en-US" sz="1200" dirty="0" smtClean="0"/>
              <a:t>Adapted </a:t>
            </a:r>
            <a:r>
              <a:rPr lang="en-US" sz="1200" dirty="0"/>
              <a:t>from Manny Scott, </a:t>
            </a:r>
            <a:r>
              <a:rPr lang="en-US" sz="1200" i="1" dirty="0"/>
              <a:t>Even on Your Worst Day You Can Be a Student’s Best Hope </a:t>
            </a:r>
            <a:endParaRPr lang="en-US" sz="1200" dirty="0"/>
          </a:p>
        </p:txBody>
      </p:sp>
    </p:spTree>
    <p:extLst>
      <p:ext uri="{BB962C8B-B14F-4D97-AF65-F5344CB8AC3E}">
        <p14:creationId xmlns:p14="http://schemas.microsoft.com/office/powerpoint/2010/main" val="3656785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28</a:t>
            </a:fld>
            <a:endParaRPr lang="en-US" noProof="0" dirty="0"/>
          </a:p>
        </p:txBody>
      </p:sp>
      <p:sp>
        <p:nvSpPr>
          <p:cNvPr id="3" name="Title 2"/>
          <p:cNvSpPr>
            <a:spLocks noGrp="1"/>
          </p:cNvSpPr>
          <p:nvPr>
            <p:ph type="title"/>
          </p:nvPr>
        </p:nvSpPr>
        <p:spPr>
          <a:xfrm>
            <a:off x="-1" y="530352"/>
            <a:ext cx="11734801" cy="917448"/>
          </a:xfrm>
        </p:spPr>
        <p:txBody>
          <a:bodyPr/>
          <a:lstStyle/>
          <a:p>
            <a:r>
              <a:rPr lang="en-US" dirty="0" smtClean="0"/>
              <a:t>Cultural Distance Calculator: Stop and Think</a:t>
            </a:r>
            <a:endParaRPr lang="en-US" dirty="0"/>
          </a:p>
        </p:txBody>
      </p:sp>
      <p:sp>
        <p:nvSpPr>
          <p:cNvPr id="4" name="Text Placeholder 3"/>
          <p:cNvSpPr>
            <a:spLocks noGrp="1"/>
          </p:cNvSpPr>
          <p:nvPr>
            <p:ph type="body" sz="quarter" idx="16"/>
          </p:nvPr>
        </p:nvSpPr>
        <p:spPr>
          <a:xfrm>
            <a:off x="0" y="1601386"/>
            <a:ext cx="10837333" cy="387798"/>
          </a:xfrm>
        </p:spPr>
        <p:txBody>
          <a:bodyPr/>
          <a:lstStyle/>
          <a:p>
            <a:r>
              <a:rPr lang="en-US" b="1" dirty="0"/>
              <a:t> </a:t>
            </a:r>
            <a:r>
              <a:rPr lang="en-US" dirty="0"/>
              <a:t>(Key: T - Teachers, SL - School Leaders, DL - District Leaders</a:t>
            </a:r>
            <a:r>
              <a:rPr lang="en-US" dirty="0" smtClean="0"/>
              <a:t>)</a:t>
            </a:r>
            <a:endParaRPr lang="en-US" b="1" dirty="0"/>
          </a:p>
        </p:txBody>
      </p:sp>
      <p:sp>
        <p:nvSpPr>
          <p:cNvPr id="6" name="Rectangle 5"/>
          <p:cNvSpPr/>
          <p:nvPr/>
        </p:nvSpPr>
        <p:spPr>
          <a:xfrm>
            <a:off x="11506201" y="0"/>
            <a:ext cx="6857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 xmlns:a16="http://schemas.microsoft.com/office/drawing/2014/main" id="{07600DF8-2DDA-0A46-A8FF-FA9FB21212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01400" y="1201784"/>
            <a:ext cx="647700" cy="787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7"/>
          </p:nvPr>
        </p:nvSpPr>
        <p:spPr>
          <a:xfrm>
            <a:off x="495439" y="2145608"/>
            <a:ext cx="10858362" cy="4194231"/>
          </a:xfrm>
        </p:spPr>
        <p:txBody>
          <a:bodyPr>
            <a:noAutofit/>
          </a:bodyPr>
          <a:lstStyle/>
          <a:p>
            <a:pPr marL="285750" indent="-285750" fontAlgn="base">
              <a:buFont typeface="Arial" panose="020B0604020202020204" pitchFamily="34" charset="0"/>
              <a:buChar char="•"/>
            </a:pPr>
            <a:r>
              <a:rPr lang="en-US" sz="1800" dirty="0"/>
              <a:t>How can you leverage the similarities you have with your students in your learning environment? (T)</a:t>
            </a:r>
          </a:p>
          <a:p>
            <a:pPr marL="285750" indent="-285750" fontAlgn="base">
              <a:lnSpc>
                <a:spcPct val="120000"/>
              </a:lnSpc>
              <a:spcBef>
                <a:spcPts val="600"/>
              </a:spcBef>
              <a:buFont typeface="Arial" panose="020B0604020202020204" pitchFamily="34" charset="0"/>
              <a:buChar char="•"/>
            </a:pPr>
            <a:r>
              <a:rPr lang="en-US" sz="1800" dirty="0"/>
              <a:t>How can you utilize your awareness of the differences that you have with your students and use it to build a connection and high social capital with your students? (T)</a:t>
            </a:r>
          </a:p>
          <a:p>
            <a:pPr marL="285750" indent="-285750" fontAlgn="base">
              <a:buFont typeface="Arial" panose="020B0604020202020204" pitchFamily="34" charset="0"/>
              <a:buChar char="•"/>
            </a:pPr>
            <a:r>
              <a:rPr lang="en-US" sz="1800" dirty="0"/>
              <a:t>How can you leverage the similarities and differences among teachers and students across the school? (T, SL)</a:t>
            </a:r>
          </a:p>
          <a:p>
            <a:pPr marL="285750" indent="-285750" fontAlgn="base">
              <a:buFont typeface="Arial" panose="020B0604020202020204" pitchFamily="34" charset="0"/>
              <a:buChar char="•"/>
            </a:pPr>
            <a:r>
              <a:rPr lang="en-US" sz="1800" dirty="0"/>
              <a:t>How can you utilize your awareness of the differences among teachers and students to create a learning environment that prioritizes connections between learning and culture, language, and life experiences for all learners? (T, SL)</a:t>
            </a:r>
          </a:p>
          <a:p>
            <a:pPr marL="285750" indent="-285750" fontAlgn="base">
              <a:buFont typeface="Arial" panose="020B0604020202020204" pitchFamily="34" charset="0"/>
              <a:buChar char="•"/>
            </a:pPr>
            <a:r>
              <a:rPr lang="en-US" sz="1800" dirty="0"/>
              <a:t>How can you advocate for a hiring pool and process that leverages similarities between building leaders, teachers, and students? (SL, DL)</a:t>
            </a:r>
          </a:p>
          <a:p>
            <a:pPr marL="285750" indent="-285750" fontAlgn="base">
              <a:buFont typeface="Arial" panose="020B0604020202020204" pitchFamily="34" charset="0"/>
              <a:buChar char="•"/>
            </a:pPr>
            <a:r>
              <a:rPr lang="en-US" sz="1800" dirty="0"/>
              <a:t>How can identifying similarities and differences among building leaders, teachers, and students create a district culture that prioritizes connections between learning and culture, language, and life experiences for all learners? (SL, DL)</a:t>
            </a:r>
            <a:endParaRPr lang="en-US" sz="1800" dirty="0"/>
          </a:p>
        </p:txBody>
      </p:sp>
    </p:spTree>
    <p:extLst>
      <p:ext uri="{BB962C8B-B14F-4D97-AF65-F5344CB8AC3E}">
        <p14:creationId xmlns:p14="http://schemas.microsoft.com/office/powerpoint/2010/main" val="217721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29</a:t>
            </a:fld>
            <a:endParaRPr lang="en-US" noProof="0" dirty="0"/>
          </a:p>
        </p:txBody>
      </p:sp>
      <p:sp>
        <p:nvSpPr>
          <p:cNvPr id="3" name="Title 2"/>
          <p:cNvSpPr>
            <a:spLocks noGrp="1"/>
          </p:cNvSpPr>
          <p:nvPr>
            <p:ph type="title"/>
          </p:nvPr>
        </p:nvSpPr>
        <p:spPr/>
        <p:txBody>
          <a:bodyPr>
            <a:normAutofit/>
          </a:bodyPr>
          <a:lstStyle/>
          <a:p>
            <a:r>
              <a:rPr lang="en-US" dirty="0" smtClean="0"/>
              <a:t>Cultural Distance Calculator: Collaborate</a:t>
            </a:r>
            <a:endParaRPr lang="en-US" dirty="0"/>
          </a:p>
        </p:txBody>
      </p:sp>
      <p:sp>
        <p:nvSpPr>
          <p:cNvPr id="7" name="Rectangle 6"/>
          <p:cNvSpPr/>
          <p:nvPr/>
        </p:nvSpPr>
        <p:spPr>
          <a:xfrm>
            <a:off x="11506201" y="0"/>
            <a:ext cx="6857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 xmlns:a16="http://schemas.microsoft.com/office/drawing/2014/main" id="{0A603148-50E8-B645-96AE-8C5AFB1A7DF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056" y="1847345"/>
            <a:ext cx="1047463" cy="95504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7"/>
          </p:nvPr>
        </p:nvSpPr>
        <p:spPr>
          <a:xfrm>
            <a:off x="1185770" y="1881981"/>
            <a:ext cx="9667882" cy="962026"/>
          </a:xfrm>
        </p:spPr>
        <p:txBody>
          <a:bodyPr>
            <a:normAutofit/>
          </a:bodyPr>
          <a:lstStyle/>
          <a:p>
            <a:r>
              <a:rPr lang="en-US" dirty="0"/>
              <a:t>Complete the table above as a grade level team, co-teaching partnership, department, etc. and reflect on how your scores change as a partnership or team (you can use some, or all, of the reflection questions above).</a:t>
            </a:r>
            <a:endParaRPr lang="en-US" dirty="0"/>
          </a:p>
        </p:txBody>
      </p:sp>
      <p:pic>
        <p:nvPicPr>
          <p:cNvPr id="9" name="Picture 2">
            <a:extLst>
              <a:ext uri="{FF2B5EF4-FFF2-40B4-BE49-F238E27FC236}">
                <a16:creationId xmlns="" xmlns:a16="http://schemas.microsoft.com/office/drawing/2014/main" id="{C96916F2-50A9-5045-BA03-36A1D14968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0400" y="3048000"/>
            <a:ext cx="4660900" cy="30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28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3</a:t>
            </a:fld>
            <a:endParaRPr lang="en-US" noProof="0" dirty="0"/>
          </a:p>
        </p:txBody>
      </p:sp>
      <p:sp>
        <p:nvSpPr>
          <p:cNvPr id="3" name="Title 2"/>
          <p:cNvSpPr>
            <a:spLocks noGrp="1"/>
          </p:cNvSpPr>
          <p:nvPr>
            <p:ph type="title"/>
          </p:nvPr>
        </p:nvSpPr>
        <p:spPr/>
        <p:txBody>
          <a:bodyPr/>
          <a:lstStyle/>
          <a:p>
            <a:r>
              <a:rPr lang="en-US" dirty="0" smtClean="0"/>
              <a:t>Immersive Scenario 		Part 1</a:t>
            </a:r>
            <a:endParaRPr lang="en-US" dirty="0"/>
          </a:p>
        </p:txBody>
      </p:sp>
      <p:sp>
        <p:nvSpPr>
          <p:cNvPr id="4" name="Text Placeholder 3"/>
          <p:cNvSpPr>
            <a:spLocks noGrp="1"/>
          </p:cNvSpPr>
          <p:nvPr>
            <p:ph type="body" sz="quarter" idx="16"/>
          </p:nvPr>
        </p:nvSpPr>
        <p:spPr>
          <a:xfrm>
            <a:off x="1" y="1828800"/>
            <a:ext cx="4800600" cy="302166"/>
          </a:xfrm>
        </p:spPr>
        <p:txBody>
          <a:bodyPr/>
          <a:lstStyle/>
          <a:p>
            <a:r>
              <a:rPr lang="en-US" dirty="0" smtClean="0"/>
              <a:t>How would you feel? </a:t>
            </a:r>
            <a:endParaRPr lang="en-US" dirty="0"/>
          </a:p>
        </p:txBody>
      </p:sp>
      <p:sp>
        <p:nvSpPr>
          <p:cNvPr id="5" name="Text Placeholder 4"/>
          <p:cNvSpPr>
            <a:spLocks noGrp="1"/>
          </p:cNvSpPr>
          <p:nvPr>
            <p:ph type="body" sz="quarter" idx="17"/>
          </p:nvPr>
        </p:nvSpPr>
        <p:spPr>
          <a:xfrm>
            <a:off x="603388" y="2424665"/>
            <a:ext cx="4171812" cy="3370674"/>
          </a:xfrm>
        </p:spPr>
        <p:txBody>
          <a:bodyPr/>
          <a:lstStyle/>
          <a:p>
            <a:pPr marL="0" indent="0"/>
            <a:r>
              <a:rPr lang="en-US" dirty="0"/>
              <a:t>Reality TV! Imagine you are a contestant on a reality TV show where you and one other contestant have the opportunity to walk away with a million dollars. </a:t>
            </a:r>
          </a:p>
          <a:p>
            <a:pPr marL="0" indent="0"/>
            <a:r>
              <a:rPr lang="en-US" dirty="0" smtClean="0"/>
              <a:t>The </a:t>
            </a:r>
            <a:r>
              <a:rPr lang="en-US" dirty="0"/>
              <a:t>money is on the top of a two story building. You just have to climb up a ladder to reach it. And for encouragement, a coach is going to be calling out “step, step, step, that’s the way” to help you succeed.</a:t>
            </a:r>
          </a:p>
        </p:txBody>
      </p:sp>
      <p:pic>
        <p:nvPicPr>
          <p:cNvPr id="11" name="Picture 5">
            <a:extLst>
              <a:ext uri="{FF2B5EF4-FFF2-40B4-BE49-F238E27FC236}">
                <a16:creationId xmlns="" xmlns:a16="http://schemas.microsoft.com/office/drawing/2014/main" id="{61928E00-3F63-594E-9CB6-55314A8F37E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76900" y="972143"/>
            <a:ext cx="571500" cy="43307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629400" y="1447800"/>
            <a:ext cx="5181600" cy="2590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a:off x="6629400" y="1783902"/>
            <a:ext cx="3937000" cy="387798"/>
          </a:xfrm>
          <a:prstGeom prst="rect">
            <a:avLst/>
          </a:prstGeom>
          <a:noFill/>
        </p:spPr>
        <p:txBody>
          <a:bodyPr vert="horz" wrap="square" lIns="548640" tIns="0" rIns="91440" bIns="0" rtlCol="0">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800" b="0" kern="1200" baseline="0">
                <a:solidFill>
                  <a:srgbClr val="43467B"/>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smtClean="0">
                <a:solidFill>
                  <a:schemeClr val="tx1"/>
                </a:solidFill>
              </a:rPr>
              <a:t>Stop and think:</a:t>
            </a:r>
            <a:endParaRPr lang="en-US" b="1" dirty="0">
              <a:solidFill>
                <a:schemeClr val="tx1"/>
              </a:solidFill>
            </a:endParaRPr>
          </a:p>
        </p:txBody>
      </p:sp>
      <p:sp>
        <p:nvSpPr>
          <p:cNvPr id="14" name="TextBox 13"/>
          <p:cNvSpPr txBox="1"/>
          <p:nvPr/>
        </p:nvSpPr>
        <p:spPr>
          <a:xfrm>
            <a:off x="6857999" y="2406470"/>
            <a:ext cx="4724401"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Do you think you can do it?</a:t>
            </a:r>
          </a:p>
          <a:p>
            <a:pPr marL="285750" indent="-285750">
              <a:buFont typeface="Arial" panose="020B0604020202020204" pitchFamily="34" charset="0"/>
              <a:buChar char="•"/>
            </a:pPr>
            <a:r>
              <a:rPr lang="en-US" sz="2400" dirty="0" smtClean="0"/>
              <a:t>What about this will be easy?</a:t>
            </a:r>
          </a:p>
          <a:p>
            <a:pPr marL="285750" indent="-285750">
              <a:buFont typeface="Arial" panose="020B0604020202020204" pitchFamily="34" charset="0"/>
              <a:buChar char="•"/>
            </a:pPr>
            <a:r>
              <a:rPr lang="en-US" sz="2400" dirty="0" smtClean="0"/>
              <a:t>What will be a challenge?</a:t>
            </a:r>
            <a:endParaRPr lang="en-US" sz="2400" dirty="0"/>
          </a:p>
        </p:txBody>
      </p:sp>
      <p:pic>
        <p:nvPicPr>
          <p:cNvPr id="15" name="Picture 7">
            <a:extLst>
              <a:ext uri="{FF2B5EF4-FFF2-40B4-BE49-F238E27FC236}">
                <a16:creationId xmlns="" xmlns:a16="http://schemas.microsoft.com/office/drawing/2014/main" id="{C9C58DC4-6953-7444-B17F-6E18BA329B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000" y="1682570"/>
            <a:ext cx="6477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220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30</a:t>
            </a:fld>
            <a:endParaRPr lang="en-US" noProof="0" dirty="0"/>
          </a:p>
        </p:txBody>
      </p:sp>
      <p:sp>
        <p:nvSpPr>
          <p:cNvPr id="3" name="Title 2"/>
          <p:cNvSpPr>
            <a:spLocks noGrp="1"/>
          </p:cNvSpPr>
          <p:nvPr>
            <p:ph type="title"/>
          </p:nvPr>
        </p:nvSpPr>
        <p:spPr>
          <a:xfrm>
            <a:off x="-1" y="530352"/>
            <a:ext cx="12192001" cy="1069848"/>
          </a:xfrm>
        </p:spPr>
        <p:txBody>
          <a:bodyPr>
            <a:noAutofit/>
          </a:bodyPr>
          <a:lstStyle/>
          <a:p>
            <a:r>
              <a:rPr lang="en-US" sz="2900" dirty="0" smtClean="0"/>
              <a:t>Designing Equitable and Culturally Responsive </a:t>
            </a:r>
            <a:br>
              <a:rPr lang="en-US" sz="2900" dirty="0" smtClean="0"/>
            </a:br>
            <a:r>
              <a:rPr lang="en-US" sz="2900" dirty="0" smtClean="0"/>
              <a:t>Learning Environments</a:t>
            </a:r>
            <a:endParaRPr lang="en-US" sz="2900" dirty="0"/>
          </a:p>
        </p:txBody>
      </p:sp>
      <p:sp>
        <p:nvSpPr>
          <p:cNvPr id="4" name="Text Placeholder 3"/>
          <p:cNvSpPr>
            <a:spLocks noGrp="1"/>
          </p:cNvSpPr>
          <p:nvPr>
            <p:ph type="body" sz="quarter" idx="16"/>
          </p:nvPr>
        </p:nvSpPr>
        <p:spPr/>
        <p:txBody>
          <a:bodyPr/>
          <a:lstStyle/>
          <a:p>
            <a:r>
              <a:rPr lang="en-US" dirty="0" smtClean="0"/>
              <a:t>Access to Technology and Learning </a:t>
            </a:r>
            <a:endParaRPr lang="en-US" dirty="0"/>
          </a:p>
        </p:txBody>
      </p:sp>
      <p:sp>
        <p:nvSpPr>
          <p:cNvPr id="5" name="Text Placeholder 4"/>
          <p:cNvSpPr>
            <a:spLocks noGrp="1"/>
          </p:cNvSpPr>
          <p:nvPr>
            <p:ph type="body" sz="quarter" idx="17"/>
          </p:nvPr>
        </p:nvSpPr>
        <p:spPr>
          <a:xfrm>
            <a:off x="1447800" y="2667000"/>
            <a:ext cx="10039350" cy="657226"/>
          </a:xfrm>
        </p:spPr>
        <p:txBody>
          <a:bodyPr/>
          <a:lstStyle/>
          <a:p>
            <a:r>
              <a:rPr lang="en-US" b="1" dirty="0"/>
              <a:t>Objective</a:t>
            </a:r>
            <a:r>
              <a:rPr lang="en-US" dirty="0"/>
              <a:t>: To design a learning environment that promotes equitable access, equitable representation, and equitable opportunities for all learners.</a:t>
            </a:r>
            <a:endParaRPr lang="en-US" dirty="0"/>
          </a:p>
        </p:txBody>
      </p:sp>
      <p:pic>
        <p:nvPicPr>
          <p:cNvPr id="6" name="Picture 2">
            <a:extLst>
              <a:ext uri="{FF2B5EF4-FFF2-40B4-BE49-F238E27FC236}">
                <a16:creationId xmlns="" xmlns:a16="http://schemas.microsoft.com/office/drawing/2014/main" id="{897CA734-86A6-4747-9BA0-1088D07F10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69" y="2562226"/>
            <a:ext cx="863600" cy="787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28788" y="3962400"/>
            <a:ext cx="10648812" cy="1828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06201" y="0"/>
            <a:ext cx="6857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1069" y="4267200"/>
            <a:ext cx="10041731" cy="1200329"/>
          </a:xfrm>
          <a:prstGeom prst="rect">
            <a:avLst/>
          </a:prstGeom>
          <a:noFill/>
        </p:spPr>
        <p:txBody>
          <a:bodyPr wrap="square" rtlCol="0">
            <a:spAutoFit/>
          </a:bodyPr>
          <a:lstStyle/>
          <a:p>
            <a:r>
              <a:rPr lang="en-US" dirty="0" smtClean="0"/>
              <a:t>“</a:t>
            </a:r>
            <a:r>
              <a:rPr lang="en-US" i="1" dirty="0"/>
              <a:t>Not all students come to school with the same background, skills, learning styles, or prerequisite knowledge. Educational equity involves providing students with the supports that they individually need to succeed</a:t>
            </a:r>
            <a:r>
              <a:rPr lang="en-US" dirty="0"/>
              <a:t>.” </a:t>
            </a:r>
            <a:endParaRPr lang="en-US" dirty="0" smtClean="0"/>
          </a:p>
          <a:p>
            <a:pPr algn="ctr"/>
            <a:r>
              <a:rPr lang="en-US" dirty="0" smtClean="0"/>
              <a:t>Students </a:t>
            </a:r>
            <a:r>
              <a:rPr lang="en-US" dirty="0"/>
              <a:t>Taking Charge (2nd Edition) Dr. Nancy </a:t>
            </a:r>
            <a:r>
              <a:rPr lang="en-US" dirty="0" smtClean="0"/>
              <a:t>Sulla</a:t>
            </a:r>
            <a:endParaRPr lang="en-US" dirty="0"/>
          </a:p>
        </p:txBody>
      </p:sp>
    </p:spTree>
    <p:extLst>
      <p:ext uri="{BB962C8B-B14F-4D97-AF65-F5344CB8AC3E}">
        <p14:creationId xmlns:p14="http://schemas.microsoft.com/office/powerpoint/2010/main" val="361750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31</a:t>
            </a:fld>
            <a:endParaRPr lang="en-US" noProof="0" dirty="0"/>
          </a:p>
        </p:txBody>
      </p:sp>
      <p:sp>
        <p:nvSpPr>
          <p:cNvPr id="3" name="Title 2"/>
          <p:cNvSpPr>
            <a:spLocks noGrp="1"/>
          </p:cNvSpPr>
          <p:nvPr>
            <p:ph type="title"/>
          </p:nvPr>
        </p:nvSpPr>
        <p:spPr>
          <a:xfrm>
            <a:off x="-1" y="530352"/>
            <a:ext cx="12192001" cy="1069848"/>
          </a:xfrm>
        </p:spPr>
        <p:txBody>
          <a:bodyPr>
            <a:noAutofit/>
          </a:bodyPr>
          <a:lstStyle/>
          <a:p>
            <a:r>
              <a:rPr lang="en-US" sz="2900" dirty="0" smtClean="0"/>
              <a:t>Designing Equitable and Culturally Responsive </a:t>
            </a:r>
            <a:br>
              <a:rPr lang="en-US" sz="2900" dirty="0" smtClean="0"/>
            </a:br>
            <a:r>
              <a:rPr lang="en-US" sz="2900" dirty="0" smtClean="0"/>
              <a:t>Learning Environments: Technology</a:t>
            </a:r>
            <a:endParaRPr lang="en-US" sz="2900" dirty="0"/>
          </a:p>
        </p:txBody>
      </p:sp>
      <p:sp>
        <p:nvSpPr>
          <p:cNvPr id="5" name="Text Placeholder 4"/>
          <p:cNvSpPr>
            <a:spLocks noGrp="1"/>
          </p:cNvSpPr>
          <p:nvPr>
            <p:ph type="body" sz="quarter" idx="17"/>
          </p:nvPr>
        </p:nvSpPr>
        <p:spPr>
          <a:xfrm>
            <a:off x="1486049" y="2130552"/>
            <a:ext cx="9372600" cy="873357"/>
          </a:xfrm>
        </p:spPr>
        <p:txBody>
          <a:bodyPr>
            <a:normAutofit/>
          </a:bodyPr>
          <a:lstStyle/>
          <a:p>
            <a:r>
              <a:rPr lang="en-US" dirty="0"/>
              <a:t>When designing an equitable and culturally responsive learning environment, technology is an integral consideration. Use the tables on Slides 31 and 32 to reflect on your current learning environment. </a:t>
            </a:r>
            <a:endParaRPr lang="en-US" dirty="0"/>
          </a:p>
        </p:txBody>
      </p:sp>
      <p:sp>
        <p:nvSpPr>
          <p:cNvPr id="7" name="Rectangle 6"/>
          <p:cNvSpPr/>
          <p:nvPr/>
        </p:nvSpPr>
        <p:spPr>
          <a:xfrm>
            <a:off x="628788" y="3300689"/>
            <a:ext cx="9734412" cy="29477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06201" y="0"/>
            <a:ext cx="6857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 y="3581910"/>
            <a:ext cx="9127331" cy="2385268"/>
          </a:xfrm>
          <a:prstGeom prst="rect">
            <a:avLst/>
          </a:prstGeom>
          <a:noFill/>
        </p:spPr>
        <p:txBody>
          <a:bodyPr wrap="square" rtlCol="0">
            <a:spAutoFit/>
          </a:bodyPr>
          <a:lstStyle/>
          <a:p>
            <a:pPr>
              <a:spcAft>
                <a:spcPts val="600"/>
              </a:spcAft>
            </a:pPr>
            <a:r>
              <a:rPr lang="en-US" b="1" dirty="0" smtClean="0"/>
              <a:t>Student Access to Materials</a:t>
            </a:r>
          </a:p>
          <a:p>
            <a:pPr marL="285750" indent="-285750">
              <a:buFont typeface="Arial" panose="020B0604020202020204" pitchFamily="34" charset="0"/>
              <a:buChar char="•"/>
            </a:pPr>
            <a:r>
              <a:rPr lang="en-US" dirty="0" smtClean="0"/>
              <a:t>What percentage of your students have access to technology outside of school? </a:t>
            </a:r>
          </a:p>
          <a:p>
            <a:pPr marL="285750" indent="-285750">
              <a:buFont typeface="Arial" panose="020B0604020202020204" pitchFamily="34" charset="0"/>
              <a:buChar char="•"/>
            </a:pPr>
            <a:r>
              <a:rPr lang="en-US" dirty="0"/>
              <a:t>What percentage of your students have access to WIFI enabled devices outside of school? </a:t>
            </a:r>
          </a:p>
          <a:p>
            <a:pPr marL="285750" indent="-285750">
              <a:buFont typeface="Arial" panose="020B0604020202020204" pitchFamily="34" charset="0"/>
              <a:buChar char="•"/>
            </a:pPr>
            <a:r>
              <a:rPr lang="en-US" dirty="0"/>
              <a:t>Are the technology use activities you designed accessible to all of your students at any time they need? </a:t>
            </a:r>
          </a:p>
          <a:p>
            <a:pPr marL="285750" indent="-285750">
              <a:buFont typeface="Arial" panose="020B0604020202020204" pitchFamily="34" charset="0"/>
              <a:buChar char="•"/>
            </a:pPr>
            <a:r>
              <a:rPr lang="en-US" dirty="0"/>
              <a:t>What is the plan for your students who don’t have technology or internet access outside of school? </a:t>
            </a:r>
          </a:p>
        </p:txBody>
      </p:sp>
      <p:pic>
        <p:nvPicPr>
          <p:cNvPr id="11" name="Picture 4">
            <a:extLst>
              <a:ext uri="{FF2B5EF4-FFF2-40B4-BE49-F238E27FC236}">
                <a16:creationId xmlns="" xmlns:a16="http://schemas.microsoft.com/office/drawing/2014/main" id="{E776CF72-0B75-8948-911F-9834EBE895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1928" y="2130552"/>
            <a:ext cx="10160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87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66800" y="4312965"/>
            <a:ext cx="9734412" cy="224023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4FAB73BC-B049-4115-A692-8D63A059BFB8}" type="slidenum">
              <a:rPr lang="en-US" noProof="0" smtClean="0"/>
              <a:pPr/>
              <a:t>32</a:t>
            </a:fld>
            <a:endParaRPr lang="en-US" noProof="0" dirty="0"/>
          </a:p>
        </p:txBody>
      </p:sp>
      <p:sp>
        <p:nvSpPr>
          <p:cNvPr id="3" name="Title 2"/>
          <p:cNvSpPr>
            <a:spLocks noGrp="1"/>
          </p:cNvSpPr>
          <p:nvPr>
            <p:ph type="title"/>
          </p:nvPr>
        </p:nvSpPr>
        <p:spPr>
          <a:xfrm>
            <a:off x="-1" y="530352"/>
            <a:ext cx="12192001" cy="1069848"/>
          </a:xfrm>
        </p:spPr>
        <p:txBody>
          <a:bodyPr>
            <a:noAutofit/>
          </a:bodyPr>
          <a:lstStyle/>
          <a:p>
            <a:r>
              <a:rPr lang="en-US" sz="2900" dirty="0" smtClean="0"/>
              <a:t>Designing Equitable and Culturally Responsive </a:t>
            </a:r>
            <a:br>
              <a:rPr lang="en-US" sz="2900" dirty="0" smtClean="0"/>
            </a:br>
            <a:r>
              <a:rPr lang="en-US" sz="2900" dirty="0" smtClean="0"/>
              <a:t>Learning Environments: Access to Technology and Learning</a:t>
            </a:r>
            <a:endParaRPr lang="en-US" sz="2900" dirty="0"/>
          </a:p>
        </p:txBody>
      </p:sp>
      <p:sp>
        <p:nvSpPr>
          <p:cNvPr id="7" name="Rectangle 6"/>
          <p:cNvSpPr/>
          <p:nvPr/>
        </p:nvSpPr>
        <p:spPr>
          <a:xfrm>
            <a:off x="1066800" y="1700490"/>
            <a:ext cx="9734412" cy="24468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06201" y="0"/>
            <a:ext cx="6857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93124" y="4418503"/>
            <a:ext cx="9734412" cy="2015936"/>
          </a:xfrm>
          <a:prstGeom prst="rect">
            <a:avLst/>
          </a:prstGeom>
          <a:noFill/>
        </p:spPr>
        <p:txBody>
          <a:bodyPr wrap="square" rtlCol="0">
            <a:spAutoFit/>
          </a:bodyPr>
          <a:lstStyle/>
          <a:p>
            <a:pPr>
              <a:spcBef>
                <a:spcPts val="1200"/>
              </a:spcBef>
              <a:spcAft>
                <a:spcPts val="200"/>
              </a:spcAft>
            </a:pPr>
            <a:r>
              <a:rPr lang="en-US" b="1" dirty="0" smtClean="0"/>
              <a:t>Using technology to make data-informed instructional decisions</a:t>
            </a:r>
          </a:p>
          <a:p>
            <a:pPr marL="285750" indent="-285750">
              <a:spcBef>
                <a:spcPts val="1200"/>
              </a:spcBef>
              <a:spcAft>
                <a:spcPts val="200"/>
              </a:spcAft>
              <a:buFont typeface="Arial" panose="020B0604020202020204" pitchFamily="34" charset="0"/>
              <a:buChar char="•"/>
            </a:pPr>
            <a:r>
              <a:rPr lang="en-US" dirty="0" smtClean="0"/>
              <a:t>What data are you collecting from activities that students are engaged in? </a:t>
            </a:r>
          </a:p>
          <a:p>
            <a:pPr marL="285750" indent="-285750">
              <a:spcBef>
                <a:spcPts val="1200"/>
              </a:spcBef>
              <a:spcAft>
                <a:spcPts val="200"/>
              </a:spcAft>
              <a:buFont typeface="Arial" panose="020B0604020202020204" pitchFamily="34" charset="0"/>
              <a:buChar char="•"/>
            </a:pPr>
            <a:r>
              <a:rPr lang="en-US" dirty="0" smtClean="0"/>
              <a:t>How are you using the social and academic data to make instructional decisions (lesson and unit planning, designing and administering assessments, etc.)? </a:t>
            </a:r>
          </a:p>
          <a:p>
            <a:pPr marL="285750" indent="-285750">
              <a:spcBef>
                <a:spcPts val="1200"/>
              </a:spcBef>
              <a:spcAft>
                <a:spcPts val="200"/>
              </a:spcAft>
              <a:buFont typeface="Arial" panose="020B0604020202020204" pitchFamily="34" charset="0"/>
              <a:buChar char="•"/>
            </a:pPr>
            <a:r>
              <a:rPr lang="en-US" dirty="0" smtClean="0"/>
              <a:t>What are you learning about your students as they engage with various learning activities? </a:t>
            </a:r>
            <a:endParaRPr lang="en-US" dirty="0"/>
          </a:p>
        </p:txBody>
      </p:sp>
      <p:sp>
        <p:nvSpPr>
          <p:cNvPr id="4" name="Text Placeholder 3"/>
          <p:cNvSpPr>
            <a:spLocks noGrp="1"/>
          </p:cNvSpPr>
          <p:nvPr>
            <p:ph type="body" sz="quarter" idx="17"/>
          </p:nvPr>
        </p:nvSpPr>
        <p:spPr>
          <a:xfrm>
            <a:off x="1238388" y="1866111"/>
            <a:ext cx="9353412" cy="2090728"/>
          </a:xfrm>
        </p:spPr>
        <p:txBody>
          <a:bodyPr>
            <a:noAutofit/>
          </a:bodyPr>
          <a:lstStyle/>
          <a:p>
            <a:pPr>
              <a:lnSpc>
                <a:spcPct val="100000"/>
              </a:lnSpc>
            </a:pPr>
            <a:r>
              <a:rPr lang="en-US" sz="1800" b="1" dirty="0" smtClean="0"/>
              <a:t>Individual Learning Path</a:t>
            </a:r>
          </a:p>
          <a:p>
            <a:pPr marL="342900" indent="-342900">
              <a:lnSpc>
                <a:spcPct val="100000"/>
              </a:lnSpc>
              <a:buFont typeface="Arial" panose="020B0604020202020204" pitchFamily="34" charset="0"/>
              <a:buChar char="•"/>
            </a:pPr>
            <a:r>
              <a:rPr lang="en-US" sz="1800" dirty="0" smtClean="0"/>
              <a:t>How </a:t>
            </a:r>
            <a:r>
              <a:rPr lang="en-US" sz="1800" dirty="0"/>
              <a:t>is technology being leveraged to transform students’ learning experiences? </a:t>
            </a:r>
          </a:p>
          <a:p>
            <a:pPr marL="342900" indent="-342900">
              <a:lnSpc>
                <a:spcPct val="100000"/>
              </a:lnSpc>
              <a:buFont typeface="Arial" panose="020B0604020202020204" pitchFamily="34" charset="0"/>
              <a:buChar char="•"/>
            </a:pPr>
            <a:r>
              <a:rPr lang="en-US" sz="1800" dirty="0"/>
              <a:t>How is technology being used to extend the curriculum so that students are exposed to a diversity of experiences, scenarios and representations? </a:t>
            </a:r>
          </a:p>
          <a:p>
            <a:pPr marL="342900" indent="-342900">
              <a:lnSpc>
                <a:spcPct val="100000"/>
              </a:lnSpc>
              <a:buFont typeface="Arial" panose="020B0604020202020204" pitchFamily="34" charset="0"/>
              <a:buChar char="•"/>
            </a:pPr>
            <a:r>
              <a:rPr lang="en-US" sz="1800" dirty="0"/>
              <a:t>How are the learning needs of each student being met through the integration of technology</a:t>
            </a:r>
            <a:r>
              <a:rPr lang="en-US" sz="1800" dirty="0" smtClean="0"/>
              <a:t>?</a:t>
            </a:r>
            <a:endParaRPr lang="en-US" sz="1800" dirty="0"/>
          </a:p>
        </p:txBody>
      </p:sp>
    </p:spTree>
    <p:extLst>
      <p:ext uri="{BB962C8B-B14F-4D97-AF65-F5344CB8AC3E}">
        <p14:creationId xmlns:p14="http://schemas.microsoft.com/office/powerpoint/2010/main" val="182052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33</a:t>
            </a:fld>
            <a:endParaRPr lang="en-US" noProof="0" dirty="0"/>
          </a:p>
        </p:txBody>
      </p:sp>
      <p:sp>
        <p:nvSpPr>
          <p:cNvPr id="3" name="Title 2"/>
          <p:cNvSpPr>
            <a:spLocks noGrp="1"/>
          </p:cNvSpPr>
          <p:nvPr>
            <p:ph type="title"/>
          </p:nvPr>
        </p:nvSpPr>
        <p:spPr>
          <a:xfrm>
            <a:off x="-1" y="530352"/>
            <a:ext cx="12192001" cy="1069848"/>
          </a:xfrm>
        </p:spPr>
        <p:txBody>
          <a:bodyPr>
            <a:noAutofit/>
          </a:bodyPr>
          <a:lstStyle/>
          <a:p>
            <a:r>
              <a:rPr lang="en-US" sz="2900" dirty="0" smtClean="0"/>
              <a:t>Designing Equitable and Culturally Responsive </a:t>
            </a:r>
            <a:br>
              <a:rPr lang="en-US" sz="2900" dirty="0" smtClean="0"/>
            </a:br>
            <a:r>
              <a:rPr lang="en-US" sz="2900" dirty="0" smtClean="0"/>
              <a:t>Learning Environments: Brainstorm and Design</a:t>
            </a:r>
            <a:endParaRPr lang="en-US" sz="2900" dirty="0"/>
          </a:p>
        </p:txBody>
      </p:sp>
      <p:sp>
        <p:nvSpPr>
          <p:cNvPr id="4" name="Text Placeholder 3"/>
          <p:cNvSpPr>
            <a:spLocks noGrp="1"/>
          </p:cNvSpPr>
          <p:nvPr>
            <p:ph type="body" sz="quarter" idx="16"/>
          </p:nvPr>
        </p:nvSpPr>
        <p:spPr/>
        <p:txBody>
          <a:bodyPr/>
          <a:lstStyle/>
          <a:p>
            <a:r>
              <a:rPr lang="en-US" dirty="0" smtClean="0"/>
              <a:t>Access to Technology and Learning </a:t>
            </a:r>
            <a:endParaRPr lang="en-US" dirty="0"/>
          </a:p>
        </p:txBody>
      </p:sp>
      <p:sp>
        <p:nvSpPr>
          <p:cNvPr id="5" name="Text Placeholder 4"/>
          <p:cNvSpPr>
            <a:spLocks noGrp="1"/>
          </p:cNvSpPr>
          <p:nvPr>
            <p:ph type="body" sz="quarter" idx="17"/>
          </p:nvPr>
        </p:nvSpPr>
        <p:spPr>
          <a:xfrm>
            <a:off x="1341967" y="2539023"/>
            <a:ext cx="9829800" cy="971729"/>
          </a:xfrm>
        </p:spPr>
        <p:txBody>
          <a:bodyPr>
            <a:normAutofit/>
          </a:bodyPr>
          <a:lstStyle/>
          <a:p>
            <a:r>
              <a:rPr lang="en-US" b="1" dirty="0" smtClean="0"/>
              <a:t>Brainstorm and Design</a:t>
            </a:r>
            <a:r>
              <a:rPr lang="en-US" dirty="0"/>
              <a:t>: Consider the Getting to Know Your Class activities on Slides 33, 34, and 35 to move beyond equitable access to providing equitable representation and opportunities for all learners in your remote or hybrid environment</a:t>
            </a:r>
            <a:endParaRPr lang="en-US" dirty="0"/>
          </a:p>
        </p:txBody>
      </p:sp>
      <p:sp>
        <p:nvSpPr>
          <p:cNvPr id="7" name="Rectangle 6"/>
          <p:cNvSpPr/>
          <p:nvPr/>
        </p:nvSpPr>
        <p:spPr>
          <a:xfrm>
            <a:off x="628788" y="3791621"/>
            <a:ext cx="10344012" cy="23774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506201" y="0"/>
            <a:ext cx="6857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1069" y="4096421"/>
            <a:ext cx="10041731" cy="1831271"/>
          </a:xfrm>
          <a:prstGeom prst="rect">
            <a:avLst/>
          </a:prstGeom>
          <a:noFill/>
        </p:spPr>
        <p:txBody>
          <a:bodyPr wrap="square" rtlCol="0">
            <a:spAutoFit/>
          </a:bodyPr>
          <a:lstStyle/>
          <a:p>
            <a:pPr>
              <a:spcAft>
                <a:spcPts val="600"/>
              </a:spcAft>
            </a:pPr>
            <a:r>
              <a:rPr lang="en-US" b="1" dirty="0" smtClean="0"/>
              <a:t>Student culture and background</a:t>
            </a:r>
          </a:p>
          <a:p>
            <a:r>
              <a:rPr lang="en-US" dirty="0"/>
              <a:t>Design an activity, such as a writing prompt or brochure, that allows students to express and/or illustrate their cultural or ethnic backgrounds. This could involve a parent/family interview to gather information they can use for their products about themselves. Then, reflect on how you can use this information throughout the year so each student in your class feels represented. Also, reflect on additional information needed to better understand your students. </a:t>
            </a:r>
          </a:p>
        </p:txBody>
      </p:sp>
      <p:pic>
        <p:nvPicPr>
          <p:cNvPr id="11" name="Picture 2">
            <a:extLst>
              <a:ext uri="{FF2B5EF4-FFF2-40B4-BE49-F238E27FC236}">
                <a16:creationId xmlns="" xmlns:a16="http://schemas.microsoft.com/office/drawing/2014/main" id="{B22F1A88-4AAE-574F-919A-7A0E09CD1F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284" y="2410965"/>
            <a:ext cx="863600" cy="107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46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34</a:t>
            </a:fld>
            <a:endParaRPr lang="en-US" noProof="0" dirty="0"/>
          </a:p>
        </p:txBody>
      </p:sp>
      <p:sp>
        <p:nvSpPr>
          <p:cNvPr id="3" name="Title 2"/>
          <p:cNvSpPr>
            <a:spLocks noGrp="1"/>
          </p:cNvSpPr>
          <p:nvPr>
            <p:ph type="title"/>
          </p:nvPr>
        </p:nvSpPr>
        <p:spPr>
          <a:xfrm>
            <a:off x="-1" y="530352"/>
            <a:ext cx="12192001" cy="1069848"/>
          </a:xfrm>
        </p:spPr>
        <p:txBody>
          <a:bodyPr>
            <a:noAutofit/>
          </a:bodyPr>
          <a:lstStyle/>
          <a:p>
            <a:r>
              <a:rPr lang="en-US" sz="2900" dirty="0" smtClean="0"/>
              <a:t>Designing Equitable and Culturally Responsive </a:t>
            </a:r>
            <a:br>
              <a:rPr lang="en-US" sz="2900" dirty="0" smtClean="0"/>
            </a:br>
            <a:r>
              <a:rPr lang="en-US" sz="2900" dirty="0" smtClean="0"/>
              <a:t>Learning Environments: Language and Communication</a:t>
            </a:r>
            <a:endParaRPr lang="en-US" sz="2900" dirty="0"/>
          </a:p>
        </p:txBody>
      </p:sp>
      <p:sp>
        <p:nvSpPr>
          <p:cNvPr id="9" name="Rectangle 8"/>
          <p:cNvSpPr/>
          <p:nvPr/>
        </p:nvSpPr>
        <p:spPr>
          <a:xfrm>
            <a:off x="11506201" y="0"/>
            <a:ext cx="6857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p:cNvSpPr>
            <a:spLocks noGrp="1"/>
          </p:cNvSpPr>
          <p:nvPr>
            <p:ph type="body" sz="quarter" idx="16"/>
          </p:nvPr>
        </p:nvSpPr>
        <p:spPr>
          <a:xfrm>
            <a:off x="0" y="1743168"/>
            <a:ext cx="10837333" cy="387798"/>
          </a:xfrm>
        </p:spPr>
        <p:txBody>
          <a:bodyPr/>
          <a:lstStyle/>
          <a:p>
            <a:r>
              <a:rPr lang="en-US" dirty="0" smtClean="0"/>
              <a:t>Access to Technology and Learning </a:t>
            </a:r>
            <a:endParaRPr lang="en-US" dirty="0"/>
          </a:p>
        </p:txBody>
      </p:sp>
      <p:sp>
        <p:nvSpPr>
          <p:cNvPr id="4" name="Text Placeholder 3"/>
          <p:cNvSpPr>
            <a:spLocks noGrp="1"/>
          </p:cNvSpPr>
          <p:nvPr>
            <p:ph type="body" sz="quarter" idx="17"/>
          </p:nvPr>
        </p:nvSpPr>
        <p:spPr>
          <a:xfrm>
            <a:off x="624632" y="2282247"/>
            <a:ext cx="10515600" cy="3810000"/>
          </a:xfrm>
        </p:spPr>
        <p:txBody>
          <a:bodyPr/>
          <a:lstStyle/>
          <a:p>
            <a:r>
              <a:rPr lang="en-US" dirty="0"/>
              <a:t>Communication is an important global skill that has evolved over the past couple of decades with the advancement of smartphones and social media. Understanding the nuances of how your students communicate with one another and the adults around them will give you further insights into each student. Reflect on the following questions: </a:t>
            </a:r>
          </a:p>
          <a:p>
            <a:pPr marL="285750" indent="-285750" fontAlgn="base">
              <a:buFont typeface="Arial" panose="020B0604020202020204" pitchFamily="34" charset="0"/>
              <a:buChar char="•"/>
            </a:pPr>
            <a:r>
              <a:rPr lang="en-US" dirty="0"/>
              <a:t>What languages do your students speak? </a:t>
            </a:r>
          </a:p>
          <a:p>
            <a:pPr marL="285750" indent="-285750" fontAlgn="base">
              <a:buFont typeface="Arial" panose="020B0604020202020204" pitchFamily="34" charset="0"/>
              <a:buChar char="•"/>
            </a:pPr>
            <a:r>
              <a:rPr lang="en-US" dirty="0"/>
              <a:t>How do your students communicate with one another and with the adults around them? </a:t>
            </a:r>
          </a:p>
          <a:p>
            <a:pPr marL="285750" indent="-285750" fontAlgn="base">
              <a:buFont typeface="Arial" panose="020B0604020202020204" pitchFamily="34" charset="0"/>
              <a:buChar char="•"/>
            </a:pPr>
            <a:r>
              <a:rPr lang="en-US" dirty="0"/>
              <a:t>What are some words or phrases that students use that are unfamiliar to you? </a:t>
            </a:r>
          </a:p>
          <a:p>
            <a:pPr marL="285750" indent="-285750" fontAlgn="base">
              <a:buFont typeface="Arial" panose="020B0604020202020204" pitchFamily="34" charset="0"/>
              <a:buChar char="•"/>
            </a:pPr>
            <a:r>
              <a:rPr lang="en-US" dirty="0"/>
              <a:t>What do you notice about the nonverbal cues that students use to communicate with one another and/or adults? </a:t>
            </a:r>
          </a:p>
          <a:p>
            <a:pPr marL="285750" indent="-285750" fontAlgn="base">
              <a:buFont typeface="Arial" panose="020B0604020202020204" pitchFamily="34" charset="0"/>
              <a:buChar char="•"/>
            </a:pPr>
            <a:r>
              <a:rPr lang="en-US" dirty="0"/>
              <a:t>How is conflict resolved? </a:t>
            </a:r>
          </a:p>
        </p:txBody>
      </p:sp>
    </p:spTree>
    <p:extLst>
      <p:ext uri="{BB962C8B-B14F-4D97-AF65-F5344CB8AC3E}">
        <p14:creationId xmlns:p14="http://schemas.microsoft.com/office/powerpoint/2010/main" val="2080025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35</a:t>
            </a:fld>
            <a:endParaRPr lang="en-US" noProof="0" dirty="0"/>
          </a:p>
        </p:txBody>
      </p:sp>
      <p:sp>
        <p:nvSpPr>
          <p:cNvPr id="3" name="Title 2"/>
          <p:cNvSpPr>
            <a:spLocks noGrp="1"/>
          </p:cNvSpPr>
          <p:nvPr>
            <p:ph type="title"/>
          </p:nvPr>
        </p:nvSpPr>
        <p:spPr>
          <a:xfrm>
            <a:off x="-1" y="530352"/>
            <a:ext cx="12192001" cy="1069848"/>
          </a:xfrm>
        </p:spPr>
        <p:txBody>
          <a:bodyPr>
            <a:noAutofit/>
          </a:bodyPr>
          <a:lstStyle/>
          <a:p>
            <a:r>
              <a:rPr lang="en-US" sz="2900" dirty="0" smtClean="0"/>
              <a:t>Designing Equitable and Culturally Responsive </a:t>
            </a:r>
            <a:br>
              <a:rPr lang="en-US" sz="2900" dirty="0" smtClean="0"/>
            </a:br>
            <a:r>
              <a:rPr lang="en-US" sz="2900" dirty="0" smtClean="0"/>
              <a:t>Learning Environments: Student Life Experiences and Interests</a:t>
            </a:r>
            <a:endParaRPr lang="en-US" sz="2900" dirty="0"/>
          </a:p>
        </p:txBody>
      </p:sp>
      <p:sp>
        <p:nvSpPr>
          <p:cNvPr id="9" name="Rectangle 8"/>
          <p:cNvSpPr/>
          <p:nvPr/>
        </p:nvSpPr>
        <p:spPr>
          <a:xfrm>
            <a:off x="11506201" y="0"/>
            <a:ext cx="6857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p:cNvSpPr>
            <a:spLocks noGrp="1"/>
          </p:cNvSpPr>
          <p:nvPr>
            <p:ph type="body" sz="quarter" idx="16"/>
          </p:nvPr>
        </p:nvSpPr>
        <p:spPr>
          <a:xfrm>
            <a:off x="0" y="1743168"/>
            <a:ext cx="10837333" cy="387798"/>
          </a:xfrm>
        </p:spPr>
        <p:txBody>
          <a:bodyPr/>
          <a:lstStyle/>
          <a:p>
            <a:r>
              <a:rPr lang="en-US" dirty="0" smtClean="0"/>
              <a:t>Access to Technology and Learning </a:t>
            </a:r>
            <a:endParaRPr lang="en-US" dirty="0"/>
          </a:p>
        </p:txBody>
      </p:sp>
      <p:sp>
        <p:nvSpPr>
          <p:cNvPr id="4" name="Text Placeholder 3"/>
          <p:cNvSpPr>
            <a:spLocks noGrp="1"/>
          </p:cNvSpPr>
          <p:nvPr>
            <p:ph type="body" sz="quarter" idx="17"/>
          </p:nvPr>
        </p:nvSpPr>
        <p:spPr>
          <a:xfrm>
            <a:off x="624632" y="2521660"/>
            <a:ext cx="10515600" cy="2365953"/>
          </a:xfrm>
        </p:spPr>
        <p:txBody>
          <a:bodyPr/>
          <a:lstStyle/>
          <a:p>
            <a:r>
              <a:rPr lang="en-US" dirty="0"/>
              <a:t>What do your students enjoy doing outside of school? What social media platforms do they use? What genre of movies, music, and TV do they enjoy? </a:t>
            </a:r>
            <a:endParaRPr lang="en-US" dirty="0" smtClean="0"/>
          </a:p>
          <a:p>
            <a:r>
              <a:rPr lang="en-US" dirty="0" smtClean="0"/>
              <a:t>Design </a:t>
            </a:r>
            <a:r>
              <a:rPr lang="en-US" dirty="0"/>
              <a:t>a student interest survey with questions like the ones mentioned above to target your students’ interests beyond school. </a:t>
            </a:r>
            <a:endParaRPr lang="en-US" dirty="0" smtClean="0"/>
          </a:p>
          <a:p>
            <a:r>
              <a:rPr lang="en-US" dirty="0" smtClean="0"/>
              <a:t>Use </a:t>
            </a:r>
            <a:r>
              <a:rPr lang="en-US" dirty="0"/>
              <a:t>this data throughout the year to create authentic lesson plans and design activities tailored to their interests and academic content. Relevancy matters to students and will lead to retention.</a:t>
            </a:r>
            <a:endParaRPr lang="en-US" dirty="0"/>
          </a:p>
        </p:txBody>
      </p:sp>
    </p:spTree>
    <p:extLst>
      <p:ext uri="{BB962C8B-B14F-4D97-AF65-F5344CB8AC3E}">
        <p14:creationId xmlns:p14="http://schemas.microsoft.com/office/powerpoint/2010/main" val="1039666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36</a:t>
            </a:fld>
            <a:endParaRPr lang="en-US" noProof="0" dirty="0"/>
          </a:p>
        </p:txBody>
      </p:sp>
      <p:sp>
        <p:nvSpPr>
          <p:cNvPr id="3" name="Title 2"/>
          <p:cNvSpPr>
            <a:spLocks noGrp="1"/>
          </p:cNvSpPr>
          <p:nvPr>
            <p:ph type="title"/>
          </p:nvPr>
        </p:nvSpPr>
        <p:spPr>
          <a:xfrm>
            <a:off x="-1" y="530352"/>
            <a:ext cx="12192001" cy="1069848"/>
          </a:xfrm>
        </p:spPr>
        <p:txBody>
          <a:bodyPr>
            <a:noAutofit/>
          </a:bodyPr>
          <a:lstStyle/>
          <a:p>
            <a:r>
              <a:rPr lang="en-US" sz="2900" dirty="0" smtClean="0"/>
              <a:t>Designing Equitable and Culturally Responsive </a:t>
            </a:r>
            <a:br>
              <a:rPr lang="en-US" sz="2900" dirty="0" smtClean="0"/>
            </a:br>
            <a:r>
              <a:rPr lang="en-US" sz="2900" dirty="0" smtClean="0"/>
              <a:t>Learning Environments: Stop and Think</a:t>
            </a:r>
            <a:endParaRPr lang="en-US" sz="2900" dirty="0"/>
          </a:p>
        </p:txBody>
      </p:sp>
      <p:sp>
        <p:nvSpPr>
          <p:cNvPr id="9" name="Rectangle 8"/>
          <p:cNvSpPr/>
          <p:nvPr/>
        </p:nvSpPr>
        <p:spPr>
          <a:xfrm>
            <a:off x="11506201" y="0"/>
            <a:ext cx="6857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p:cNvSpPr>
            <a:spLocks noGrp="1"/>
          </p:cNvSpPr>
          <p:nvPr>
            <p:ph type="body" sz="quarter" idx="16"/>
          </p:nvPr>
        </p:nvSpPr>
        <p:spPr>
          <a:xfrm>
            <a:off x="0" y="1743168"/>
            <a:ext cx="10837333" cy="387798"/>
          </a:xfrm>
        </p:spPr>
        <p:txBody>
          <a:bodyPr/>
          <a:lstStyle/>
          <a:p>
            <a:r>
              <a:rPr lang="en-US" dirty="0" smtClean="0"/>
              <a:t>Key: T- Teachers, SL – School Leaders, DL – District Leaders</a:t>
            </a:r>
            <a:endParaRPr lang="en-US" dirty="0"/>
          </a:p>
        </p:txBody>
      </p:sp>
      <p:sp>
        <p:nvSpPr>
          <p:cNvPr id="5" name="Text Placeholder 4"/>
          <p:cNvSpPr>
            <a:spLocks noGrp="1"/>
          </p:cNvSpPr>
          <p:nvPr>
            <p:ph type="body" sz="quarter" idx="17"/>
          </p:nvPr>
        </p:nvSpPr>
        <p:spPr>
          <a:xfrm>
            <a:off x="628788" y="2390774"/>
            <a:ext cx="10532954" cy="3949066"/>
          </a:xfrm>
        </p:spPr>
        <p:txBody>
          <a:bodyPr>
            <a:normAutofit fontScale="92500" lnSpcReduction="20000"/>
          </a:bodyPr>
          <a:lstStyle/>
          <a:p>
            <a:pPr marL="285750" indent="-285750" fontAlgn="base">
              <a:buFont typeface="Arial" panose="020B0604020202020204" pitchFamily="34" charset="0"/>
              <a:buChar char="•"/>
            </a:pPr>
            <a:r>
              <a:rPr lang="en-US" dirty="0"/>
              <a:t>How can you leverage the similarities you have with your students in your learning environment? (T)</a:t>
            </a:r>
          </a:p>
          <a:p>
            <a:pPr marL="285750" indent="-285750" fontAlgn="base">
              <a:buFont typeface="Arial" panose="020B0604020202020204" pitchFamily="34" charset="0"/>
              <a:buChar char="•"/>
            </a:pPr>
            <a:r>
              <a:rPr lang="en-US" dirty="0"/>
              <a:t>How can you utilize your awareness of the differences that you have with your students and use it to build a connection and high social capital with your students? (T)</a:t>
            </a:r>
          </a:p>
          <a:p>
            <a:pPr marL="285750" indent="-285750" fontAlgn="base">
              <a:buFont typeface="Arial" panose="020B0604020202020204" pitchFamily="34" charset="0"/>
              <a:buChar char="•"/>
            </a:pPr>
            <a:r>
              <a:rPr lang="en-US" dirty="0"/>
              <a:t>How can you leverage the similarities and differences among teachers and students across the school? (T, SL)</a:t>
            </a:r>
          </a:p>
          <a:p>
            <a:pPr marL="285750" indent="-285750" fontAlgn="base">
              <a:buFont typeface="Arial" panose="020B0604020202020204" pitchFamily="34" charset="0"/>
              <a:buChar char="•"/>
            </a:pPr>
            <a:r>
              <a:rPr lang="en-US" dirty="0"/>
              <a:t>How can you utilize your awareness of the differences among teachers and students to create a learning environment that prioritizes connections between learning and culture, language, and life experiences for all learners? (T, SL)</a:t>
            </a:r>
          </a:p>
          <a:p>
            <a:pPr marL="285750" indent="-285750" fontAlgn="base">
              <a:buFont typeface="Arial" panose="020B0604020202020204" pitchFamily="34" charset="0"/>
              <a:buChar char="•"/>
            </a:pPr>
            <a:r>
              <a:rPr lang="en-US" dirty="0"/>
              <a:t>How can you advocate for a hiring pool and process that leverages similarities between building leaders, teachers, and students? (SL, DL)</a:t>
            </a:r>
          </a:p>
          <a:p>
            <a:pPr marL="285750" indent="-285750" fontAlgn="base">
              <a:buFont typeface="Arial" panose="020B0604020202020204" pitchFamily="34" charset="0"/>
              <a:buChar char="•"/>
            </a:pPr>
            <a:r>
              <a:rPr lang="en-US" dirty="0"/>
              <a:t>How can identifying similarities and differences among building leaders, teachers, and students create a district culture that prioritizes connections between learning and culture, language, and life experiences for all learners? (SL, DL)</a:t>
            </a:r>
            <a:endParaRPr lang="en-US" dirty="0"/>
          </a:p>
        </p:txBody>
      </p:sp>
      <p:pic>
        <p:nvPicPr>
          <p:cNvPr id="8" name="Picture 4">
            <a:extLst>
              <a:ext uri="{FF2B5EF4-FFF2-40B4-BE49-F238E27FC236}">
                <a16:creationId xmlns="" xmlns:a16="http://schemas.microsoft.com/office/drawing/2014/main" id="{D1750DCF-B527-594A-8736-A7445FE6CE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61742" y="1206500"/>
            <a:ext cx="6477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194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37</a:t>
            </a:fld>
            <a:endParaRPr lang="en-US" noProof="0" dirty="0"/>
          </a:p>
        </p:txBody>
      </p:sp>
      <p:sp>
        <p:nvSpPr>
          <p:cNvPr id="3" name="Title 2"/>
          <p:cNvSpPr>
            <a:spLocks noGrp="1"/>
          </p:cNvSpPr>
          <p:nvPr>
            <p:ph type="title"/>
          </p:nvPr>
        </p:nvSpPr>
        <p:spPr>
          <a:xfrm>
            <a:off x="-1" y="530352"/>
            <a:ext cx="12192001" cy="1069848"/>
          </a:xfrm>
        </p:spPr>
        <p:txBody>
          <a:bodyPr>
            <a:noAutofit/>
          </a:bodyPr>
          <a:lstStyle/>
          <a:p>
            <a:r>
              <a:rPr lang="en-US" sz="2900" dirty="0" smtClean="0"/>
              <a:t>Designing Equitable and Culturally Responsive </a:t>
            </a:r>
            <a:br>
              <a:rPr lang="en-US" sz="2900" dirty="0" smtClean="0"/>
            </a:br>
            <a:r>
              <a:rPr lang="en-US" sz="2900" dirty="0" smtClean="0"/>
              <a:t>Learning Environments: Collaborate</a:t>
            </a:r>
            <a:endParaRPr lang="en-US" sz="2900" dirty="0"/>
          </a:p>
        </p:txBody>
      </p:sp>
      <p:sp>
        <p:nvSpPr>
          <p:cNvPr id="4" name="Text Placeholder 3"/>
          <p:cNvSpPr>
            <a:spLocks noGrp="1"/>
          </p:cNvSpPr>
          <p:nvPr>
            <p:ph type="body" sz="quarter" idx="16"/>
          </p:nvPr>
        </p:nvSpPr>
        <p:spPr>
          <a:xfrm>
            <a:off x="0" y="1834113"/>
            <a:ext cx="10837333" cy="387798"/>
          </a:xfrm>
        </p:spPr>
        <p:txBody>
          <a:bodyPr/>
          <a:lstStyle/>
          <a:p>
            <a:r>
              <a:rPr lang="en-US" dirty="0" smtClean="0"/>
              <a:t>Access to Technology and Learning </a:t>
            </a:r>
            <a:endParaRPr lang="en-US" dirty="0"/>
          </a:p>
        </p:txBody>
      </p:sp>
      <p:sp>
        <p:nvSpPr>
          <p:cNvPr id="5" name="Text Placeholder 4"/>
          <p:cNvSpPr>
            <a:spLocks noGrp="1"/>
          </p:cNvSpPr>
          <p:nvPr>
            <p:ph type="body" sz="quarter" idx="17"/>
          </p:nvPr>
        </p:nvSpPr>
        <p:spPr>
          <a:xfrm>
            <a:off x="1728933" y="2682764"/>
            <a:ext cx="9015267" cy="1355835"/>
          </a:xfrm>
        </p:spPr>
        <p:txBody>
          <a:bodyPr>
            <a:normAutofit lnSpcReduction="10000"/>
          </a:bodyPr>
          <a:lstStyle/>
          <a:p>
            <a:r>
              <a:rPr lang="en-US" b="1" dirty="0" smtClean="0"/>
              <a:t>Collaborate</a:t>
            </a:r>
            <a:r>
              <a:rPr lang="en-US" dirty="0" smtClean="0"/>
              <a:t>: </a:t>
            </a:r>
            <a:r>
              <a:rPr lang="en-US" dirty="0"/>
              <a:t>Complete the tables above as a grade level team, co-teaching partnership, department, etc. and reflect on how your relationships and connections as a partnership or team affect equitable access, representation, and opportunities for all learners (you can use some, or all, of the reflection questions above). </a:t>
            </a:r>
            <a:endParaRPr lang="en-US" dirty="0"/>
          </a:p>
        </p:txBody>
      </p:sp>
      <p:sp>
        <p:nvSpPr>
          <p:cNvPr id="9" name="Rectangle 8"/>
          <p:cNvSpPr/>
          <p:nvPr/>
        </p:nvSpPr>
        <p:spPr>
          <a:xfrm>
            <a:off x="11506201" y="0"/>
            <a:ext cx="6857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 xmlns:a16="http://schemas.microsoft.com/office/drawing/2014/main" id="{1A2C999F-FD4D-A64B-A335-60EC83E8A30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450" y="2682765"/>
            <a:ext cx="1348076" cy="122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61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38</a:t>
            </a:fld>
            <a:endParaRPr lang="en-US" noProof="0" dirty="0"/>
          </a:p>
        </p:txBody>
      </p:sp>
      <p:sp>
        <p:nvSpPr>
          <p:cNvPr id="3" name="Title 2"/>
          <p:cNvSpPr>
            <a:spLocks noGrp="1"/>
          </p:cNvSpPr>
          <p:nvPr>
            <p:ph type="title"/>
          </p:nvPr>
        </p:nvSpPr>
        <p:spPr>
          <a:xfrm>
            <a:off x="0" y="530352"/>
            <a:ext cx="11506202" cy="917448"/>
          </a:xfrm>
        </p:spPr>
        <p:txBody>
          <a:bodyPr>
            <a:noAutofit/>
          </a:bodyPr>
          <a:lstStyle/>
          <a:p>
            <a:r>
              <a:rPr lang="en-US" sz="3400" dirty="0" smtClean="0"/>
              <a:t>Supporting Schoolwide Culturally Responsive Practices </a:t>
            </a:r>
            <a:endParaRPr lang="en-US" sz="3400" dirty="0"/>
          </a:p>
        </p:txBody>
      </p:sp>
      <p:sp>
        <p:nvSpPr>
          <p:cNvPr id="4" name="Content Placeholder 3"/>
          <p:cNvSpPr>
            <a:spLocks noGrp="1"/>
          </p:cNvSpPr>
          <p:nvPr>
            <p:ph sz="quarter" idx="13"/>
          </p:nvPr>
        </p:nvSpPr>
        <p:spPr>
          <a:xfrm>
            <a:off x="1289476" y="2412793"/>
            <a:ext cx="4958924" cy="1263890"/>
          </a:xfrm>
        </p:spPr>
        <p:txBody>
          <a:bodyPr/>
          <a:lstStyle/>
          <a:p>
            <a:r>
              <a:rPr lang="en-US" dirty="0"/>
              <a:t>To synthesize ways to incorporate student experiences, cultures, and strengths into the learning environment. </a:t>
            </a:r>
          </a:p>
        </p:txBody>
      </p:sp>
      <p:sp>
        <p:nvSpPr>
          <p:cNvPr id="5" name="Text Placeholder 4"/>
          <p:cNvSpPr>
            <a:spLocks noGrp="1"/>
          </p:cNvSpPr>
          <p:nvPr>
            <p:ph type="body" sz="quarter" idx="17"/>
          </p:nvPr>
        </p:nvSpPr>
        <p:spPr/>
        <p:txBody>
          <a:bodyPr/>
          <a:lstStyle/>
          <a:p>
            <a:r>
              <a:rPr lang="en-US" dirty="0" smtClean="0"/>
              <a:t>Objective</a:t>
            </a:r>
            <a:endParaRPr lang="en-US" dirty="0"/>
          </a:p>
        </p:txBody>
      </p:sp>
      <p:sp>
        <p:nvSpPr>
          <p:cNvPr id="7" name="Text Placeholder 6"/>
          <p:cNvSpPr>
            <a:spLocks noGrp="1"/>
          </p:cNvSpPr>
          <p:nvPr>
            <p:ph type="body" sz="quarter" idx="20"/>
          </p:nvPr>
        </p:nvSpPr>
        <p:spPr>
          <a:xfrm>
            <a:off x="6629400" y="1827779"/>
            <a:ext cx="5090157" cy="433965"/>
          </a:xfrm>
        </p:spPr>
        <p:txBody>
          <a:bodyPr/>
          <a:lstStyle/>
          <a:p>
            <a:r>
              <a:rPr lang="en-US" dirty="0" smtClean="0"/>
              <a:t>Watch the video:</a:t>
            </a:r>
            <a:endParaRPr lang="en-US" dirty="0"/>
          </a:p>
        </p:txBody>
      </p:sp>
      <p:sp>
        <p:nvSpPr>
          <p:cNvPr id="9" name="TextBox 8"/>
          <p:cNvSpPr txBox="1"/>
          <p:nvPr/>
        </p:nvSpPr>
        <p:spPr>
          <a:xfrm>
            <a:off x="8155038" y="2551665"/>
            <a:ext cx="3276601" cy="646331"/>
          </a:xfrm>
          <a:prstGeom prst="rect">
            <a:avLst/>
          </a:prstGeom>
          <a:noFill/>
        </p:spPr>
        <p:txBody>
          <a:bodyPr wrap="square" rtlCol="0">
            <a:spAutoFit/>
          </a:bodyPr>
          <a:lstStyle/>
          <a:p>
            <a:r>
              <a:rPr lang="en-US" dirty="0">
                <a:hlinkClick r:id="rId3"/>
              </a:rPr>
              <a:t>https://</a:t>
            </a:r>
            <a:r>
              <a:rPr lang="en-US" dirty="0" smtClean="0">
                <a:hlinkClick r:id="rId3"/>
              </a:rPr>
              <a:t>www.youtube.com/</a:t>
            </a:r>
            <a:br>
              <a:rPr lang="en-US" dirty="0" smtClean="0">
                <a:hlinkClick r:id="rId3"/>
              </a:rPr>
            </a:br>
            <a:r>
              <a:rPr lang="en-US" dirty="0" err="1" smtClean="0">
                <a:hlinkClick r:id="rId3"/>
              </a:rPr>
              <a:t>watch?v</a:t>
            </a:r>
            <a:r>
              <a:rPr lang="en-US" dirty="0" smtClean="0">
                <a:hlinkClick r:id="rId3"/>
              </a:rPr>
              <a:t>=ztnwmVBMfd0</a:t>
            </a:r>
            <a:r>
              <a:rPr lang="en-US" dirty="0" smtClean="0"/>
              <a:t> </a:t>
            </a:r>
            <a:endParaRPr lang="en-US" dirty="0"/>
          </a:p>
        </p:txBody>
      </p:sp>
      <p:pic>
        <p:nvPicPr>
          <p:cNvPr id="11" name="Picture 2">
            <a:extLst>
              <a:ext uri="{FF2B5EF4-FFF2-40B4-BE49-F238E27FC236}">
                <a16:creationId xmlns="" xmlns:a16="http://schemas.microsoft.com/office/drawing/2014/main" id="{868C974A-91CD-F245-9053-5B2782CCD1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5876" y="2476175"/>
            <a:ext cx="8636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 xmlns:a16="http://schemas.microsoft.com/office/drawing/2014/main" id="{5DC03780-D5D8-BB42-9D1D-51AA7F29888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94577" y="2504036"/>
            <a:ext cx="1485900" cy="787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1506201" y="0"/>
            <a:ext cx="6857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ztnwmVBMfd0"/>
          <p:cNvPicPr>
            <a:picLocks noGrp="1" noRot="1" noChangeAspect="1"/>
          </p:cNvPicPr>
          <p:nvPr>
            <p:ph sz="quarter" idx="19"/>
            <a:videoFile r:link="rId1"/>
          </p:nvPr>
        </p:nvPicPr>
        <p:blipFill>
          <a:blip r:embed="rId6"/>
          <a:stretch>
            <a:fillRect/>
          </a:stretch>
        </p:blipFill>
        <p:spPr>
          <a:xfrm>
            <a:off x="6697611" y="3676683"/>
            <a:ext cx="4572000" cy="2571750"/>
          </a:xfrm>
          <a:prstGeom prst="rect">
            <a:avLst/>
          </a:prstGeom>
        </p:spPr>
      </p:pic>
      <p:sp>
        <p:nvSpPr>
          <p:cNvPr id="15" name="TextBox 14"/>
          <p:cNvSpPr txBox="1"/>
          <p:nvPr/>
        </p:nvSpPr>
        <p:spPr>
          <a:xfrm>
            <a:off x="628788" y="3429000"/>
            <a:ext cx="5619612" cy="2862322"/>
          </a:xfrm>
          <a:prstGeom prst="rect">
            <a:avLst/>
          </a:prstGeom>
          <a:solidFill>
            <a:schemeClr val="accent6">
              <a:lumMod val="20000"/>
              <a:lumOff val="80000"/>
            </a:schemeClr>
          </a:solidFill>
        </p:spPr>
        <p:txBody>
          <a:bodyPr wrap="square" rtlCol="0">
            <a:spAutoFit/>
          </a:bodyPr>
          <a:lstStyle/>
          <a:p>
            <a:r>
              <a:rPr lang="en-US" b="1" i="1" dirty="0" smtClean="0"/>
              <a:t>Stop and Think </a:t>
            </a:r>
            <a:r>
              <a:rPr lang="en-US" i="1" dirty="0" smtClean="0"/>
              <a:t>(Key: </a:t>
            </a:r>
            <a:r>
              <a:rPr lang="en-US" dirty="0"/>
              <a:t>T - Teachers, SL - School Leaders, DL - District Leaders)</a:t>
            </a:r>
            <a:endParaRPr lang="en-US" sz="2000" b="1" dirty="0"/>
          </a:p>
          <a:p>
            <a:pPr marL="285750" indent="-285750" fontAlgn="base">
              <a:buFont typeface="Arial" panose="020B0604020202020204" pitchFamily="34" charset="0"/>
              <a:buChar char="•"/>
            </a:pPr>
            <a:r>
              <a:rPr lang="en-US" sz="1600" dirty="0"/>
              <a:t>How can your students' lives and experiences enrich your virtual classroom? (T) </a:t>
            </a:r>
          </a:p>
          <a:p>
            <a:pPr marL="285750" indent="-285750" fontAlgn="base">
              <a:buFont typeface="Arial" panose="020B0604020202020204" pitchFamily="34" charset="0"/>
              <a:buChar char="•"/>
            </a:pPr>
            <a:r>
              <a:rPr lang="en-US" sz="1600" dirty="0"/>
              <a:t>What are some ways you can incorporate learning walks in your remote/hybrid classroom? (T, SL) </a:t>
            </a:r>
          </a:p>
          <a:p>
            <a:pPr marL="285750" indent="-285750" fontAlgn="base">
              <a:buFont typeface="Arial" panose="020B0604020202020204" pitchFamily="34" charset="0"/>
              <a:buChar char="•"/>
            </a:pPr>
            <a:r>
              <a:rPr lang="en-US" sz="1600" dirty="0"/>
              <a:t>How can you ensure a diversity of access points to your remote/hybrid lesson? (T) </a:t>
            </a:r>
          </a:p>
          <a:p>
            <a:pPr marL="285750" indent="-285750" fontAlgn="base">
              <a:buFont typeface="Arial" panose="020B0604020202020204" pitchFamily="34" charset="0"/>
              <a:buChar char="•"/>
            </a:pPr>
            <a:r>
              <a:rPr lang="en-US" sz="1600" dirty="0"/>
              <a:t>How are your students' individual cultures, languages, and experiences represented in your remote/hybrid classroom? (T) </a:t>
            </a:r>
            <a:endParaRPr lang="en-US" sz="1600" dirty="0"/>
          </a:p>
        </p:txBody>
      </p:sp>
      <p:pic>
        <p:nvPicPr>
          <p:cNvPr id="16" name="Picture 4">
            <a:extLst>
              <a:ext uri="{FF2B5EF4-FFF2-40B4-BE49-F238E27FC236}">
                <a16:creationId xmlns="" xmlns:a16="http://schemas.microsoft.com/office/drawing/2014/main" id="{7F8E9F3D-73C5-E34E-AF1A-EC647325831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25306" y="3075689"/>
            <a:ext cx="6477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93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39</a:t>
            </a:fld>
            <a:endParaRPr lang="en-US" noProof="0" dirty="0"/>
          </a:p>
        </p:txBody>
      </p:sp>
      <p:sp>
        <p:nvSpPr>
          <p:cNvPr id="3" name="Title 2"/>
          <p:cNvSpPr>
            <a:spLocks noGrp="1"/>
          </p:cNvSpPr>
          <p:nvPr>
            <p:ph type="title"/>
          </p:nvPr>
        </p:nvSpPr>
        <p:spPr>
          <a:xfrm>
            <a:off x="0" y="530352"/>
            <a:ext cx="11506202" cy="917448"/>
          </a:xfrm>
        </p:spPr>
        <p:txBody>
          <a:bodyPr>
            <a:normAutofit/>
          </a:bodyPr>
          <a:lstStyle/>
          <a:p>
            <a:r>
              <a:rPr lang="en-US" sz="3400" dirty="0" smtClean="0"/>
              <a:t>Schoolwide </a:t>
            </a:r>
            <a:r>
              <a:rPr lang="en-US" sz="3400" dirty="0"/>
              <a:t>Culturally Responsive </a:t>
            </a:r>
            <a:r>
              <a:rPr lang="en-US" sz="3400" dirty="0" smtClean="0"/>
              <a:t>Practices: Brainstorm </a:t>
            </a:r>
            <a:endParaRPr lang="en-US" sz="3400" dirty="0"/>
          </a:p>
        </p:txBody>
      </p:sp>
      <p:sp>
        <p:nvSpPr>
          <p:cNvPr id="4" name="Text Placeholder 3"/>
          <p:cNvSpPr>
            <a:spLocks noGrp="1"/>
          </p:cNvSpPr>
          <p:nvPr>
            <p:ph type="body" sz="quarter" idx="16"/>
          </p:nvPr>
        </p:nvSpPr>
        <p:spPr>
          <a:xfrm>
            <a:off x="949824" y="1907592"/>
            <a:ext cx="9606554" cy="454566"/>
          </a:xfrm>
        </p:spPr>
        <p:txBody>
          <a:bodyPr/>
          <a:lstStyle/>
          <a:p>
            <a:r>
              <a:rPr lang="en-US" dirty="0" smtClean="0"/>
              <a:t>Brainstorm and Design</a:t>
            </a:r>
            <a:endParaRPr lang="en-US" dirty="0"/>
          </a:p>
        </p:txBody>
      </p:sp>
      <p:sp>
        <p:nvSpPr>
          <p:cNvPr id="5" name="Text Placeholder 4"/>
          <p:cNvSpPr>
            <a:spLocks noGrp="1"/>
          </p:cNvSpPr>
          <p:nvPr>
            <p:ph type="body" sz="quarter" idx="17"/>
          </p:nvPr>
        </p:nvSpPr>
        <p:spPr>
          <a:xfrm>
            <a:off x="628788" y="2713418"/>
            <a:ext cx="10858362" cy="2878964"/>
          </a:xfrm>
        </p:spPr>
        <p:txBody>
          <a:bodyPr>
            <a:normAutofit lnSpcReduction="10000"/>
          </a:bodyPr>
          <a:lstStyle/>
          <a:p>
            <a:r>
              <a:rPr lang="en-US" dirty="0"/>
              <a:t>Think of a traditional learning walk. A group of teachers visit classrooms, take notes, discuss, and share observations and next steps with the rest of the staff. </a:t>
            </a:r>
          </a:p>
          <a:p>
            <a:r>
              <a:rPr lang="en-US" dirty="0" smtClean="0"/>
              <a:t>Now</a:t>
            </a:r>
            <a:r>
              <a:rPr lang="en-US" dirty="0"/>
              <a:t>, re-imagine a learning walk with a more student-centered approach where a sample of students (gen-</a:t>
            </a:r>
            <a:r>
              <a:rPr lang="en-US" dirty="0" err="1"/>
              <a:t>ed</a:t>
            </a:r>
            <a:r>
              <a:rPr lang="en-US" dirty="0"/>
              <a:t>, IEP, ELL) complete a walkthrough with staff members.</a:t>
            </a:r>
          </a:p>
          <a:p>
            <a:pPr marL="285750" indent="-285750" fontAlgn="base">
              <a:buFont typeface="Arial" panose="020B0604020202020204" pitchFamily="34" charset="0"/>
              <a:buChar char="•"/>
            </a:pPr>
            <a:r>
              <a:rPr lang="en-US" dirty="0"/>
              <a:t>How could this look? </a:t>
            </a:r>
          </a:p>
          <a:p>
            <a:pPr marL="285750" indent="-285750" fontAlgn="base">
              <a:buFont typeface="Arial" panose="020B0604020202020204" pitchFamily="34" charset="0"/>
              <a:buChar char="•"/>
            </a:pPr>
            <a:r>
              <a:rPr lang="en-US" dirty="0"/>
              <a:t>How could this work in a remote/hybrid setting?</a:t>
            </a:r>
          </a:p>
          <a:p>
            <a:pPr marL="285750" indent="-285750" fontAlgn="base">
              <a:buFont typeface="Arial" panose="020B0604020202020204" pitchFamily="34" charset="0"/>
              <a:buChar char="•"/>
            </a:pPr>
            <a:r>
              <a:rPr lang="en-US" dirty="0"/>
              <a:t>How would this contribute to student voice in the academic and cultural practices of the school? </a:t>
            </a:r>
            <a:endParaRPr lang="en-US" dirty="0"/>
          </a:p>
        </p:txBody>
      </p:sp>
      <p:sp>
        <p:nvSpPr>
          <p:cNvPr id="6" name="Rectangle 5"/>
          <p:cNvSpPr/>
          <p:nvPr/>
        </p:nvSpPr>
        <p:spPr>
          <a:xfrm>
            <a:off x="11506201" y="0"/>
            <a:ext cx="6857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 xmlns:a16="http://schemas.microsoft.com/office/drawing/2014/main" id="{0F52E422-C3B7-8740-B9E4-AF43D056FC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973" y="1595125"/>
            <a:ext cx="863600" cy="107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9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4</a:t>
            </a:fld>
            <a:endParaRPr lang="en-US" noProof="0" dirty="0"/>
          </a:p>
        </p:txBody>
      </p:sp>
      <p:sp>
        <p:nvSpPr>
          <p:cNvPr id="3" name="Title 2"/>
          <p:cNvSpPr>
            <a:spLocks noGrp="1"/>
          </p:cNvSpPr>
          <p:nvPr>
            <p:ph type="title"/>
          </p:nvPr>
        </p:nvSpPr>
        <p:spPr/>
        <p:txBody>
          <a:bodyPr/>
          <a:lstStyle/>
          <a:p>
            <a:r>
              <a:rPr lang="en-US" dirty="0"/>
              <a:t>Immersive Scenario 		Part </a:t>
            </a:r>
            <a:r>
              <a:rPr lang="en-US" dirty="0" smtClean="0"/>
              <a:t>2</a:t>
            </a:r>
            <a:endParaRPr lang="en-US" dirty="0"/>
          </a:p>
        </p:txBody>
      </p:sp>
      <p:sp>
        <p:nvSpPr>
          <p:cNvPr id="5" name="Text Placeholder 4"/>
          <p:cNvSpPr>
            <a:spLocks noGrp="1"/>
          </p:cNvSpPr>
          <p:nvPr>
            <p:ph type="body" sz="quarter" idx="17"/>
          </p:nvPr>
        </p:nvSpPr>
        <p:spPr>
          <a:xfrm>
            <a:off x="603388" y="1864335"/>
            <a:ext cx="4171812" cy="3370674"/>
          </a:xfrm>
        </p:spPr>
        <p:txBody>
          <a:bodyPr>
            <a:normAutofit/>
          </a:bodyPr>
          <a:lstStyle/>
          <a:p>
            <a:pPr marL="0" indent="0"/>
            <a:r>
              <a:rPr lang="en-US" dirty="0"/>
              <a:t>Here’s your reality, though. Your opponent’s ladder is firmly planted on the street, leaning against the building, with all rungs intact. </a:t>
            </a:r>
          </a:p>
          <a:p>
            <a:pPr marL="0" indent="0"/>
            <a:r>
              <a:rPr lang="en-US" dirty="0"/>
              <a:t>Your ladder extends twenty feet below the ground, rising up through an underground vault through a hole in the street. Every few rungs are broken or missing. You're waiting to hear the "go" bell. </a:t>
            </a:r>
            <a:br>
              <a:rPr lang="en-US" dirty="0"/>
            </a:br>
            <a:endParaRPr lang="en-US" dirty="0"/>
          </a:p>
        </p:txBody>
      </p:sp>
      <p:sp>
        <p:nvSpPr>
          <p:cNvPr id="8" name="Rectangle 7"/>
          <p:cNvSpPr/>
          <p:nvPr/>
        </p:nvSpPr>
        <p:spPr>
          <a:xfrm>
            <a:off x="6629400" y="1447800"/>
            <a:ext cx="5181600" cy="2590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p:cNvSpPr txBox="1">
            <a:spLocks/>
          </p:cNvSpPr>
          <p:nvPr/>
        </p:nvSpPr>
        <p:spPr>
          <a:xfrm>
            <a:off x="6629400" y="1783902"/>
            <a:ext cx="3937000" cy="387798"/>
          </a:xfrm>
          <a:prstGeom prst="rect">
            <a:avLst/>
          </a:prstGeom>
          <a:noFill/>
        </p:spPr>
        <p:txBody>
          <a:bodyPr vert="horz" wrap="square" lIns="548640" tIns="0" rIns="91440" bIns="0" rtlCol="0">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800" b="0" kern="1200" baseline="0">
                <a:solidFill>
                  <a:srgbClr val="43467B"/>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smtClean="0">
                <a:solidFill>
                  <a:schemeClr val="tx1"/>
                </a:solidFill>
              </a:rPr>
              <a:t>Stop and think:</a:t>
            </a:r>
            <a:endParaRPr lang="en-US" b="1" dirty="0">
              <a:solidFill>
                <a:schemeClr val="tx1"/>
              </a:solidFill>
            </a:endParaRPr>
          </a:p>
        </p:txBody>
      </p:sp>
      <p:sp>
        <p:nvSpPr>
          <p:cNvPr id="10" name="TextBox 9"/>
          <p:cNvSpPr txBox="1"/>
          <p:nvPr/>
        </p:nvSpPr>
        <p:spPr>
          <a:xfrm>
            <a:off x="6857999" y="2406470"/>
            <a:ext cx="4724401"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How do you feel?</a:t>
            </a:r>
          </a:p>
          <a:p>
            <a:pPr marL="285750" indent="-285750">
              <a:buFont typeface="Arial" panose="020B0604020202020204" pitchFamily="34" charset="0"/>
              <a:buChar char="•"/>
            </a:pPr>
            <a:r>
              <a:rPr lang="en-US" sz="2400" dirty="0" smtClean="0"/>
              <a:t>Do you think you will win?</a:t>
            </a:r>
          </a:p>
          <a:p>
            <a:pPr marL="285750" indent="-285750">
              <a:buFont typeface="Arial" panose="020B0604020202020204" pitchFamily="34" charset="0"/>
              <a:buChar char="•"/>
            </a:pPr>
            <a:r>
              <a:rPr lang="en-US" sz="2400" dirty="0" smtClean="0"/>
              <a:t>Do you think the contest is fair?  </a:t>
            </a:r>
            <a:endParaRPr lang="en-US" sz="2400" dirty="0"/>
          </a:p>
        </p:txBody>
      </p:sp>
      <p:pic>
        <p:nvPicPr>
          <p:cNvPr id="12" name="Picture 2">
            <a:extLst>
              <a:ext uri="{FF2B5EF4-FFF2-40B4-BE49-F238E27FC236}">
                <a16:creationId xmlns="" xmlns:a16="http://schemas.microsoft.com/office/drawing/2014/main" id="{888B1E23-F52B-C546-A290-FECD261EAF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1650" y="762000"/>
            <a:ext cx="571500" cy="5003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a:extLst>
              <a:ext uri="{FF2B5EF4-FFF2-40B4-BE49-F238E27FC236}">
                <a16:creationId xmlns="" xmlns:a16="http://schemas.microsoft.com/office/drawing/2014/main" id="{C9C58DC4-6953-7444-B17F-6E18BA329B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000" y="1682570"/>
            <a:ext cx="647700" cy="78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33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29088" y="2667000"/>
            <a:ext cx="5486400" cy="1066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4FAB73BC-B049-4115-A692-8D63A059BFB8}" type="slidenum">
              <a:rPr lang="en-US" noProof="0" smtClean="0"/>
              <a:pPr/>
              <a:t>40</a:t>
            </a:fld>
            <a:endParaRPr lang="en-US" noProof="0" dirty="0"/>
          </a:p>
        </p:txBody>
      </p:sp>
      <p:sp>
        <p:nvSpPr>
          <p:cNvPr id="3" name="Title 2"/>
          <p:cNvSpPr>
            <a:spLocks noGrp="1"/>
          </p:cNvSpPr>
          <p:nvPr>
            <p:ph type="title"/>
          </p:nvPr>
        </p:nvSpPr>
        <p:spPr>
          <a:xfrm>
            <a:off x="0" y="530352"/>
            <a:ext cx="11506202" cy="917448"/>
          </a:xfrm>
        </p:spPr>
        <p:txBody>
          <a:bodyPr>
            <a:normAutofit/>
          </a:bodyPr>
          <a:lstStyle/>
          <a:p>
            <a:r>
              <a:rPr lang="en-US" sz="3400" dirty="0" smtClean="0"/>
              <a:t>Lenses of Instructional Equity</a:t>
            </a:r>
            <a:endParaRPr lang="en-US" sz="3400" dirty="0"/>
          </a:p>
        </p:txBody>
      </p:sp>
      <p:sp>
        <p:nvSpPr>
          <p:cNvPr id="5" name="Text Placeholder 4"/>
          <p:cNvSpPr>
            <a:spLocks noGrp="1"/>
          </p:cNvSpPr>
          <p:nvPr>
            <p:ph type="body" sz="quarter" idx="17"/>
          </p:nvPr>
        </p:nvSpPr>
        <p:spPr>
          <a:xfrm>
            <a:off x="1417505" y="1835738"/>
            <a:ext cx="9555155" cy="638571"/>
          </a:xfrm>
        </p:spPr>
        <p:txBody>
          <a:bodyPr>
            <a:normAutofit/>
          </a:bodyPr>
          <a:lstStyle/>
          <a:p>
            <a:r>
              <a:rPr lang="en-US" b="1" dirty="0" smtClean="0"/>
              <a:t>Objective</a:t>
            </a:r>
            <a:r>
              <a:rPr lang="en-US" dirty="0" smtClean="0"/>
              <a:t>: Use the 7 lenses of </a:t>
            </a:r>
            <a:r>
              <a:rPr lang="en-US" dirty="0"/>
              <a:t>instructional equity to identify current issues within key areas of instruction and ways to address these issues. </a:t>
            </a:r>
          </a:p>
        </p:txBody>
      </p:sp>
      <p:sp>
        <p:nvSpPr>
          <p:cNvPr id="6" name="Rectangle 5"/>
          <p:cNvSpPr/>
          <p:nvPr/>
        </p:nvSpPr>
        <p:spPr>
          <a:xfrm>
            <a:off x="11506201"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 xmlns:a16="http://schemas.microsoft.com/office/drawing/2014/main" id="{636E2323-7378-BE49-9D2D-4C1B48D978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023" y="1686909"/>
            <a:ext cx="863600" cy="787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33888" y="2862247"/>
            <a:ext cx="4933812" cy="646331"/>
          </a:xfrm>
          <a:prstGeom prst="rect">
            <a:avLst/>
          </a:prstGeom>
          <a:noFill/>
        </p:spPr>
        <p:txBody>
          <a:bodyPr wrap="square" rtlCol="0">
            <a:spAutoFit/>
          </a:bodyPr>
          <a:lstStyle/>
          <a:p>
            <a:r>
              <a:rPr lang="en-US" b="1" dirty="0" smtClean="0"/>
              <a:t>Think back to the scenario you engaged in at the beginning of this module. </a:t>
            </a:r>
            <a:endParaRPr lang="en-US" b="1" dirty="0"/>
          </a:p>
        </p:txBody>
      </p:sp>
      <p:sp>
        <p:nvSpPr>
          <p:cNvPr id="12" name="Text Placeholder 4"/>
          <p:cNvSpPr>
            <a:spLocks noGrp="1"/>
          </p:cNvSpPr>
          <p:nvPr>
            <p:ph type="body" sz="quarter" idx="17"/>
          </p:nvPr>
        </p:nvSpPr>
        <p:spPr>
          <a:xfrm>
            <a:off x="1752600" y="4114800"/>
            <a:ext cx="9220060" cy="638571"/>
          </a:xfrm>
        </p:spPr>
        <p:txBody>
          <a:bodyPr>
            <a:normAutofit/>
          </a:bodyPr>
          <a:lstStyle/>
          <a:p>
            <a:r>
              <a:rPr lang="en-US" b="1" dirty="0" smtClean="0"/>
              <a:t>Reflect</a:t>
            </a:r>
            <a:r>
              <a:rPr lang="en-US" dirty="0" smtClean="0"/>
              <a:t> </a:t>
            </a:r>
            <a:r>
              <a:rPr lang="en-US" dirty="0"/>
              <a:t>on the thoughts and emotions you felt seeing the condition of your ladder and the challenging task ahead of you.</a:t>
            </a:r>
            <a:endParaRPr lang="en-US" dirty="0"/>
          </a:p>
        </p:txBody>
      </p:sp>
      <p:pic>
        <p:nvPicPr>
          <p:cNvPr id="13" name="Picture 8">
            <a:extLst>
              <a:ext uri="{FF2B5EF4-FFF2-40B4-BE49-F238E27FC236}">
                <a16:creationId xmlns="" xmlns:a16="http://schemas.microsoft.com/office/drawing/2014/main" id="{715AAC90-5C11-404D-8551-4DCC32D50B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568" y="3965971"/>
            <a:ext cx="1016000" cy="7874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752600" y="5013204"/>
            <a:ext cx="8762999" cy="15399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21671" y="5200471"/>
            <a:ext cx="8338508" cy="1200329"/>
          </a:xfrm>
          <a:prstGeom prst="rect">
            <a:avLst/>
          </a:prstGeom>
          <a:noFill/>
        </p:spPr>
        <p:txBody>
          <a:bodyPr wrap="square" rtlCol="0">
            <a:spAutoFit/>
          </a:bodyPr>
          <a:lstStyle/>
          <a:p>
            <a:pPr algn="ctr"/>
            <a:r>
              <a:rPr lang="en-US" dirty="0"/>
              <a:t>Just like your ladder, the issues surrounding the inequities in education must be addressed.  How can you determine the strength and quality of your instructional equity implementation? As you continue to move forward in this course, consider IDE Corp.’s </a:t>
            </a:r>
            <a:r>
              <a:rPr lang="en-US" i="1" dirty="0"/>
              <a:t>Seven Lenses of Instructional Equity (Slide 41)</a:t>
            </a:r>
            <a:r>
              <a:rPr lang="en-US" dirty="0"/>
              <a:t>.</a:t>
            </a:r>
            <a:endParaRPr lang="en-US" dirty="0"/>
          </a:p>
        </p:txBody>
      </p:sp>
    </p:spTree>
    <p:extLst>
      <p:ext uri="{BB962C8B-B14F-4D97-AF65-F5344CB8AC3E}">
        <p14:creationId xmlns:p14="http://schemas.microsoft.com/office/powerpoint/2010/main" val="2290850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7"/>
          </p:nvPr>
        </p:nvPicPr>
        <p:blipFill rotWithShape="1">
          <a:blip r:embed="rId2" cstate="email">
            <a:extLst>
              <a:ext uri="{28A0092B-C50C-407E-A947-70E740481C1C}">
                <a14:useLocalDpi xmlns:a14="http://schemas.microsoft.com/office/drawing/2010/main"/>
              </a:ext>
            </a:extLst>
          </a:blip>
          <a:srcRect t="-3800" r="-4150"/>
          <a:stretch/>
        </p:blipFill>
        <p:spPr>
          <a:xfrm>
            <a:off x="152399" y="381000"/>
            <a:ext cx="6858001" cy="6327648"/>
          </a:xfrm>
        </p:spPr>
      </p:pic>
      <p:sp>
        <p:nvSpPr>
          <p:cNvPr id="3" name="Text Placeholder 2"/>
          <p:cNvSpPr>
            <a:spLocks noGrp="1"/>
          </p:cNvSpPr>
          <p:nvPr>
            <p:ph type="body" sz="quarter" idx="20"/>
          </p:nvPr>
        </p:nvSpPr>
        <p:spPr>
          <a:solidFill>
            <a:schemeClr val="accent1"/>
          </a:solidFill>
        </p:spPr>
        <p:txBody>
          <a:bodyPr/>
          <a:lstStyle/>
          <a:p>
            <a:endParaRPr lang="en-US" dirty="0"/>
          </a:p>
        </p:txBody>
      </p:sp>
      <p:sp>
        <p:nvSpPr>
          <p:cNvPr id="4" name="Content Placeholder 3"/>
          <p:cNvSpPr>
            <a:spLocks noGrp="1"/>
          </p:cNvSpPr>
          <p:nvPr>
            <p:ph sz="quarter" idx="19"/>
          </p:nvPr>
        </p:nvSpPr>
        <p:spPr/>
        <p:txBody>
          <a:bodyPr>
            <a:noAutofit/>
          </a:bodyPr>
          <a:lstStyle/>
          <a:p>
            <a:r>
              <a:rPr lang="en-US" sz="4000" dirty="0" smtClean="0"/>
              <a:t>Lenses of Instructional Equity</a:t>
            </a:r>
            <a:endParaRPr lang="en-US" sz="4000" dirty="0"/>
          </a:p>
        </p:txBody>
      </p:sp>
      <p:sp>
        <p:nvSpPr>
          <p:cNvPr id="5" name="Slide Number Placeholder 4"/>
          <p:cNvSpPr>
            <a:spLocks noGrp="1"/>
          </p:cNvSpPr>
          <p:nvPr>
            <p:ph type="sldNum" sz="quarter" idx="4"/>
          </p:nvPr>
        </p:nvSpPr>
        <p:spPr/>
        <p:txBody>
          <a:bodyPr/>
          <a:lstStyle/>
          <a:p>
            <a:fld id="{4FAB73BC-B049-4115-A692-8D63A059BFB8}" type="slidenum">
              <a:rPr lang="en-US" noProof="0" smtClean="0"/>
              <a:pPr/>
              <a:t>41</a:t>
            </a:fld>
            <a:endParaRPr lang="en-US" noProof="0" dirty="0"/>
          </a:p>
        </p:txBody>
      </p:sp>
    </p:spTree>
    <p:extLst>
      <p:ext uri="{BB962C8B-B14F-4D97-AF65-F5344CB8AC3E}">
        <p14:creationId xmlns:p14="http://schemas.microsoft.com/office/powerpoint/2010/main" val="920799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42</a:t>
            </a:fld>
            <a:endParaRPr lang="en-US" noProof="0" dirty="0"/>
          </a:p>
        </p:txBody>
      </p:sp>
      <p:sp>
        <p:nvSpPr>
          <p:cNvPr id="3" name="Title 2"/>
          <p:cNvSpPr>
            <a:spLocks noGrp="1"/>
          </p:cNvSpPr>
          <p:nvPr>
            <p:ph type="title"/>
          </p:nvPr>
        </p:nvSpPr>
        <p:spPr>
          <a:xfrm>
            <a:off x="0" y="530352"/>
            <a:ext cx="11506202" cy="917448"/>
          </a:xfrm>
        </p:spPr>
        <p:txBody>
          <a:bodyPr>
            <a:normAutofit/>
          </a:bodyPr>
          <a:lstStyle/>
          <a:p>
            <a:r>
              <a:rPr lang="en-US" sz="3400" dirty="0" smtClean="0"/>
              <a:t>Lenses of Instructional Equity: Brainstorm &amp; Design</a:t>
            </a:r>
            <a:endParaRPr lang="en-US" sz="3400" dirty="0"/>
          </a:p>
        </p:txBody>
      </p:sp>
      <p:sp>
        <p:nvSpPr>
          <p:cNvPr id="6" name="Rectangle 5"/>
          <p:cNvSpPr/>
          <p:nvPr/>
        </p:nvSpPr>
        <p:spPr>
          <a:xfrm>
            <a:off x="11506201"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7"/>
          </p:nvPr>
        </p:nvSpPr>
        <p:spPr>
          <a:xfrm>
            <a:off x="458585" y="2022071"/>
            <a:ext cx="10858362" cy="3810000"/>
          </a:xfrm>
        </p:spPr>
        <p:txBody>
          <a:bodyPr/>
          <a:lstStyle/>
          <a:p>
            <a:r>
              <a:rPr lang="en-US" b="1" dirty="0"/>
              <a:t>Brainstorm and Design: </a:t>
            </a:r>
            <a:r>
              <a:rPr lang="en-US" dirty="0"/>
              <a:t>Consider your instruction through the 7 lenses of instructional equity. Use the table on Slides 43, 44, and 45 to reflect on the questions below as you design a learning environment that supports Culturally Responsive-Sustaining Education and addresses these issues. </a:t>
            </a:r>
          </a:p>
          <a:p>
            <a:pPr marL="285750" indent="-285750" fontAlgn="base">
              <a:buFont typeface="Arial" panose="020B0604020202020204" pitchFamily="34" charset="0"/>
              <a:buChar char="•"/>
            </a:pPr>
            <a:r>
              <a:rPr lang="en-US" dirty="0"/>
              <a:t>What equity issues emerge in the remote/ hybrid environment? </a:t>
            </a:r>
          </a:p>
          <a:p>
            <a:pPr marL="285750" indent="-285750" fontAlgn="base">
              <a:buFont typeface="Arial" panose="020B0604020202020204" pitchFamily="34" charset="0"/>
              <a:buChar char="•"/>
            </a:pPr>
            <a:r>
              <a:rPr lang="en-US" dirty="0"/>
              <a:t>How can you directly address these issues in your learning environment? (direct)</a:t>
            </a:r>
          </a:p>
          <a:p>
            <a:pPr marL="285750" indent="-285750" fontAlgn="base">
              <a:buFont typeface="Arial" panose="020B0604020202020204" pitchFamily="34" charset="0"/>
              <a:buChar char="•"/>
            </a:pPr>
            <a:r>
              <a:rPr lang="en-US" dirty="0"/>
              <a:t>What are the things outside of your immediate control that would address these issues on a larger scale? (indirect</a:t>
            </a:r>
            <a:r>
              <a:rPr lang="en-US" dirty="0" smtClean="0"/>
              <a:t>)</a:t>
            </a:r>
            <a:endParaRPr lang="en-US" dirty="0"/>
          </a:p>
        </p:txBody>
      </p:sp>
      <p:pic>
        <p:nvPicPr>
          <p:cNvPr id="16" name="Picture 2">
            <a:extLst>
              <a:ext uri="{FF2B5EF4-FFF2-40B4-BE49-F238E27FC236}">
                <a16:creationId xmlns="" xmlns:a16="http://schemas.microsoft.com/office/drawing/2014/main" id="{E4E62530-472E-4C4E-BE7B-9A9B147DED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15940" y="5175550"/>
            <a:ext cx="863600" cy="107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0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43</a:t>
            </a:fld>
            <a:endParaRPr lang="en-US" noProof="0" dirty="0"/>
          </a:p>
        </p:txBody>
      </p:sp>
      <p:sp>
        <p:nvSpPr>
          <p:cNvPr id="3" name="Title 2"/>
          <p:cNvSpPr>
            <a:spLocks noGrp="1"/>
          </p:cNvSpPr>
          <p:nvPr>
            <p:ph type="title"/>
          </p:nvPr>
        </p:nvSpPr>
        <p:spPr/>
        <p:txBody>
          <a:bodyPr/>
          <a:lstStyle/>
          <a:p>
            <a:r>
              <a:rPr lang="en-US" dirty="0" smtClean="0"/>
              <a:t>Lenses of Instructional Equity: Issues</a:t>
            </a:r>
            <a:endParaRPr lang="en-US" dirty="0"/>
          </a:p>
        </p:txBody>
      </p:sp>
      <p:sp>
        <p:nvSpPr>
          <p:cNvPr id="4" name="Content Placeholder 3"/>
          <p:cNvSpPr>
            <a:spLocks noGrp="1"/>
          </p:cNvSpPr>
          <p:nvPr>
            <p:ph sz="quarter" idx="13"/>
          </p:nvPr>
        </p:nvSpPr>
        <p:spPr>
          <a:xfrm>
            <a:off x="640820" y="2412792"/>
            <a:ext cx="5090157" cy="3759408"/>
          </a:xfrm>
        </p:spPr>
        <p:txBody>
          <a:bodyPr>
            <a:normAutofit/>
          </a:bodyPr>
          <a:lstStyle/>
          <a:p>
            <a:r>
              <a:rPr lang="en-US" dirty="0" smtClean="0"/>
              <a:t>Opportunity is a situation favorable for the attainment of a goal. We know that schools provide students with paths to college and career. The question is: “Does </a:t>
            </a:r>
            <a:r>
              <a:rPr lang="en-US" i="1" dirty="0" smtClean="0"/>
              <a:t>every</a:t>
            </a:r>
            <a:r>
              <a:rPr lang="en-US" dirty="0" smtClean="0"/>
              <a:t> student have the opportunity </a:t>
            </a:r>
            <a:r>
              <a:rPr lang="en-US" dirty="0">
                <a:solidFill>
                  <a:srgbClr val="000000"/>
                </a:solidFill>
              </a:rPr>
              <a:t>to receive a high-quality education, with a plethora of diverse resources available</a:t>
            </a:r>
            <a:r>
              <a:rPr lang="en-US" dirty="0" smtClean="0">
                <a:solidFill>
                  <a:srgbClr val="000000"/>
                </a:solidFill>
              </a:rPr>
              <a:t>?”</a:t>
            </a:r>
          </a:p>
          <a:p>
            <a:r>
              <a:rPr lang="en-US" dirty="0" smtClean="0">
                <a:solidFill>
                  <a:srgbClr val="000000"/>
                </a:solidFill>
              </a:rPr>
              <a:t>Issues: </a:t>
            </a:r>
          </a:p>
          <a:p>
            <a:r>
              <a:rPr lang="en-US" dirty="0" smtClean="0">
                <a:solidFill>
                  <a:srgbClr val="000000"/>
                </a:solidFill>
              </a:rPr>
              <a:t>Addressing these issues: </a:t>
            </a:r>
          </a:p>
          <a:p>
            <a:pPr lvl="1"/>
            <a:r>
              <a:rPr lang="en-US" dirty="0" smtClean="0">
                <a:solidFill>
                  <a:srgbClr val="000000"/>
                </a:solidFill>
              </a:rPr>
              <a:t>Direct</a:t>
            </a:r>
          </a:p>
          <a:p>
            <a:pPr lvl="1"/>
            <a:r>
              <a:rPr lang="en-US" dirty="0" smtClean="0">
                <a:solidFill>
                  <a:srgbClr val="000000"/>
                </a:solidFill>
              </a:rPr>
              <a:t>Indirect</a:t>
            </a:r>
            <a:endParaRPr lang="en-US" dirty="0"/>
          </a:p>
        </p:txBody>
      </p:sp>
      <p:sp>
        <p:nvSpPr>
          <p:cNvPr id="5" name="Text Placeholder 4"/>
          <p:cNvSpPr>
            <a:spLocks noGrp="1"/>
          </p:cNvSpPr>
          <p:nvPr>
            <p:ph type="body" sz="quarter" idx="17"/>
          </p:nvPr>
        </p:nvSpPr>
        <p:spPr/>
        <p:txBody>
          <a:bodyPr/>
          <a:lstStyle/>
          <a:p>
            <a:r>
              <a:rPr lang="en-US" dirty="0" smtClean="0"/>
              <a:t>Opportunity</a:t>
            </a:r>
            <a:endParaRPr lang="en-US" dirty="0"/>
          </a:p>
        </p:txBody>
      </p:sp>
      <p:sp>
        <p:nvSpPr>
          <p:cNvPr id="6" name="Content Placeholder 5"/>
          <p:cNvSpPr>
            <a:spLocks noGrp="1"/>
          </p:cNvSpPr>
          <p:nvPr>
            <p:ph sz="quarter" idx="19"/>
          </p:nvPr>
        </p:nvSpPr>
        <p:spPr>
          <a:xfrm>
            <a:off x="6248400" y="2352948"/>
            <a:ext cx="5090157" cy="3819252"/>
          </a:xfrm>
        </p:spPr>
        <p:txBody>
          <a:bodyPr/>
          <a:lstStyle/>
          <a:p>
            <a:r>
              <a:rPr lang="en-US" b="1" dirty="0">
                <a:solidFill>
                  <a:srgbClr val="000000"/>
                </a:solidFill>
              </a:rPr>
              <a:t>Access</a:t>
            </a:r>
            <a:r>
              <a:rPr lang="en-US" dirty="0">
                <a:solidFill>
                  <a:srgbClr val="000000"/>
                </a:solidFill>
              </a:rPr>
              <a:t> is often connected to opportunity because one must have the ability, permission, and tools to take advantage of an opportunity. What might hinder students from gaining access to high-quality education? </a:t>
            </a:r>
            <a:endParaRPr lang="en-US" dirty="0"/>
          </a:p>
          <a:p>
            <a:r>
              <a:rPr lang="en-US" dirty="0" smtClean="0"/>
              <a:t>Issues: </a:t>
            </a:r>
          </a:p>
          <a:p>
            <a:r>
              <a:rPr lang="en-US" dirty="0" smtClean="0"/>
              <a:t>Addressing these issues: </a:t>
            </a:r>
          </a:p>
          <a:p>
            <a:pPr lvl="1"/>
            <a:r>
              <a:rPr lang="en-US" dirty="0" smtClean="0"/>
              <a:t>Direct</a:t>
            </a:r>
          </a:p>
          <a:p>
            <a:pPr lvl="1"/>
            <a:r>
              <a:rPr lang="en-US" dirty="0" smtClean="0"/>
              <a:t>Indirect</a:t>
            </a:r>
            <a:endParaRPr lang="en-US" dirty="0"/>
          </a:p>
        </p:txBody>
      </p:sp>
      <p:sp>
        <p:nvSpPr>
          <p:cNvPr id="7" name="Text Placeholder 6"/>
          <p:cNvSpPr>
            <a:spLocks noGrp="1"/>
          </p:cNvSpPr>
          <p:nvPr>
            <p:ph type="body" sz="quarter" idx="20"/>
          </p:nvPr>
        </p:nvSpPr>
        <p:spPr>
          <a:xfrm>
            <a:off x="6248400" y="1778767"/>
            <a:ext cx="5090157" cy="433965"/>
          </a:xfrm>
        </p:spPr>
        <p:txBody>
          <a:bodyPr/>
          <a:lstStyle/>
          <a:p>
            <a:r>
              <a:rPr lang="en-US" dirty="0" smtClean="0"/>
              <a:t>Access</a:t>
            </a:r>
            <a:endParaRPr lang="en-US" dirty="0"/>
          </a:p>
        </p:txBody>
      </p:sp>
      <p:sp>
        <p:nvSpPr>
          <p:cNvPr id="10" name="Rectangle 9"/>
          <p:cNvSpPr/>
          <p:nvPr/>
        </p:nvSpPr>
        <p:spPr>
          <a:xfrm>
            <a:off x="11506201"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680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44</a:t>
            </a:fld>
            <a:endParaRPr lang="en-US" noProof="0" dirty="0"/>
          </a:p>
        </p:txBody>
      </p:sp>
      <p:sp>
        <p:nvSpPr>
          <p:cNvPr id="3" name="Title 2"/>
          <p:cNvSpPr>
            <a:spLocks noGrp="1"/>
          </p:cNvSpPr>
          <p:nvPr>
            <p:ph type="title"/>
          </p:nvPr>
        </p:nvSpPr>
        <p:spPr/>
        <p:txBody>
          <a:bodyPr/>
          <a:lstStyle/>
          <a:p>
            <a:r>
              <a:rPr lang="en-US" dirty="0" smtClean="0"/>
              <a:t>Lenses of Instructional Equity: Representation</a:t>
            </a:r>
            <a:endParaRPr lang="en-US" dirty="0"/>
          </a:p>
        </p:txBody>
      </p:sp>
      <p:sp>
        <p:nvSpPr>
          <p:cNvPr id="4" name="Content Placeholder 3"/>
          <p:cNvSpPr>
            <a:spLocks noGrp="1"/>
          </p:cNvSpPr>
          <p:nvPr>
            <p:ph sz="quarter" idx="13"/>
          </p:nvPr>
        </p:nvSpPr>
        <p:spPr>
          <a:xfrm>
            <a:off x="640820" y="2412792"/>
            <a:ext cx="5090157" cy="3759408"/>
          </a:xfrm>
        </p:spPr>
        <p:txBody>
          <a:bodyPr>
            <a:normAutofit/>
          </a:bodyPr>
          <a:lstStyle/>
          <a:p>
            <a:r>
              <a:rPr lang="en-US" dirty="0" smtClean="0"/>
              <a:t>Representation truly </a:t>
            </a:r>
            <a:r>
              <a:rPr lang="en-US" dirty="0"/>
              <a:t>matters! Every student should be able to see themselves represented in a positive way on the walls of your physical or virtual classroom, in the characters within the books they read, through a diversity of authors, and much more</a:t>
            </a:r>
            <a:r>
              <a:rPr lang="en-US" dirty="0" smtClean="0"/>
              <a:t>.</a:t>
            </a:r>
          </a:p>
          <a:p>
            <a:r>
              <a:rPr lang="en-US" dirty="0" smtClean="0">
                <a:solidFill>
                  <a:srgbClr val="000000"/>
                </a:solidFill>
              </a:rPr>
              <a:t>Issues: </a:t>
            </a:r>
          </a:p>
          <a:p>
            <a:r>
              <a:rPr lang="en-US" dirty="0" smtClean="0">
                <a:solidFill>
                  <a:srgbClr val="000000"/>
                </a:solidFill>
              </a:rPr>
              <a:t>Addressing these issues: </a:t>
            </a:r>
          </a:p>
          <a:p>
            <a:pPr lvl="1"/>
            <a:r>
              <a:rPr lang="en-US" dirty="0" smtClean="0">
                <a:solidFill>
                  <a:srgbClr val="000000"/>
                </a:solidFill>
              </a:rPr>
              <a:t>Direct</a:t>
            </a:r>
          </a:p>
          <a:p>
            <a:pPr lvl="1"/>
            <a:r>
              <a:rPr lang="en-US" dirty="0" smtClean="0">
                <a:solidFill>
                  <a:srgbClr val="000000"/>
                </a:solidFill>
              </a:rPr>
              <a:t>Indirect</a:t>
            </a:r>
            <a:endParaRPr lang="en-US" dirty="0"/>
          </a:p>
        </p:txBody>
      </p:sp>
      <p:sp>
        <p:nvSpPr>
          <p:cNvPr id="5" name="Text Placeholder 4"/>
          <p:cNvSpPr>
            <a:spLocks noGrp="1"/>
          </p:cNvSpPr>
          <p:nvPr>
            <p:ph type="body" sz="quarter" idx="17"/>
          </p:nvPr>
        </p:nvSpPr>
        <p:spPr/>
        <p:txBody>
          <a:bodyPr/>
          <a:lstStyle/>
          <a:p>
            <a:r>
              <a:rPr lang="en-US" dirty="0" smtClean="0"/>
              <a:t>Representation</a:t>
            </a:r>
            <a:endParaRPr lang="en-US" dirty="0"/>
          </a:p>
        </p:txBody>
      </p:sp>
      <p:sp>
        <p:nvSpPr>
          <p:cNvPr id="6" name="Content Placeholder 5"/>
          <p:cNvSpPr>
            <a:spLocks noGrp="1"/>
          </p:cNvSpPr>
          <p:nvPr>
            <p:ph sz="quarter" idx="19"/>
          </p:nvPr>
        </p:nvSpPr>
        <p:spPr>
          <a:xfrm>
            <a:off x="6248400" y="2352948"/>
            <a:ext cx="5090157" cy="4352652"/>
          </a:xfrm>
        </p:spPr>
        <p:txBody>
          <a:bodyPr>
            <a:normAutofit/>
          </a:bodyPr>
          <a:lstStyle/>
          <a:p>
            <a:r>
              <a:rPr lang="en-US" dirty="0">
                <a:solidFill>
                  <a:srgbClr val="000000"/>
                </a:solidFill>
              </a:rPr>
              <a:t>Dr. Nancy Sulla talks about the three </a:t>
            </a:r>
            <a:r>
              <a:rPr lang="en-US" dirty="0" err="1">
                <a:solidFill>
                  <a:srgbClr val="000000"/>
                </a:solidFill>
              </a:rPr>
              <a:t>Es</a:t>
            </a:r>
            <a:r>
              <a:rPr lang="en-US" dirty="0">
                <a:solidFill>
                  <a:srgbClr val="000000"/>
                </a:solidFill>
              </a:rPr>
              <a:t>: engagement, empowerment, and efficacy — in her book Building Executive Function: The Missing Link to Student Achievement. Equitable learning experiences promote students as independent learners and thinkers. Teachers empower students by resourcing them with the proper scaffolds they need to thrive in a learning environment. </a:t>
            </a:r>
          </a:p>
          <a:p>
            <a:r>
              <a:rPr lang="en-US" dirty="0" smtClean="0"/>
              <a:t>Issues: </a:t>
            </a:r>
          </a:p>
          <a:p>
            <a:r>
              <a:rPr lang="en-US" dirty="0" smtClean="0"/>
              <a:t>Addressing these issues: </a:t>
            </a:r>
          </a:p>
          <a:p>
            <a:pPr lvl="1"/>
            <a:r>
              <a:rPr lang="en-US" dirty="0" smtClean="0"/>
              <a:t>Direct</a:t>
            </a:r>
          </a:p>
          <a:p>
            <a:pPr lvl="1"/>
            <a:r>
              <a:rPr lang="en-US" dirty="0" smtClean="0"/>
              <a:t>Indirect</a:t>
            </a:r>
            <a:endParaRPr lang="en-US" dirty="0"/>
          </a:p>
        </p:txBody>
      </p:sp>
      <p:sp>
        <p:nvSpPr>
          <p:cNvPr id="7" name="Text Placeholder 6"/>
          <p:cNvSpPr>
            <a:spLocks noGrp="1"/>
          </p:cNvSpPr>
          <p:nvPr>
            <p:ph type="body" sz="quarter" idx="20"/>
          </p:nvPr>
        </p:nvSpPr>
        <p:spPr>
          <a:xfrm>
            <a:off x="6248400" y="1778767"/>
            <a:ext cx="5090157" cy="433965"/>
          </a:xfrm>
        </p:spPr>
        <p:txBody>
          <a:bodyPr/>
          <a:lstStyle/>
          <a:p>
            <a:r>
              <a:rPr lang="en-US" dirty="0" smtClean="0"/>
              <a:t>The Three E’s</a:t>
            </a:r>
            <a:endParaRPr lang="en-US" dirty="0"/>
          </a:p>
        </p:txBody>
      </p:sp>
      <p:sp>
        <p:nvSpPr>
          <p:cNvPr id="10" name="Rectangle 9"/>
          <p:cNvSpPr/>
          <p:nvPr/>
        </p:nvSpPr>
        <p:spPr>
          <a:xfrm>
            <a:off x="11506201"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078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45</a:t>
            </a:fld>
            <a:endParaRPr lang="en-US" noProof="0" dirty="0"/>
          </a:p>
        </p:txBody>
      </p:sp>
      <p:sp>
        <p:nvSpPr>
          <p:cNvPr id="3" name="Title 2"/>
          <p:cNvSpPr>
            <a:spLocks noGrp="1"/>
          </p:cNvSpPr>
          <p:nvPr>
            <p:ph type="title"/>
          </p:nvPr>
        </p:nvSpPr>
        <p:spPr/>
        <p:txBody>
          <a:bodyPr/>
          <a:lstStyle/>
          <a:p>
            <a:r>
              <a:rPr lang="en-US" dirty="0" smtClean="0"/>
              <a:t>Lenses of Instructional Equity: Relationships</a:t>
            </a:r>
            <a:endParaRPr lang="en-US" dirty="0"/>
          </a:p>
        </p:txBody>
      </p:sp>
      <p:sp>
        <p:nvSpPr>
          <p:cNvPr id="4" name="Content Placeholder 3"/>
          <p:cNvSpPr>
            <a:spLocks noGrp="1"/>
          </p:cNvSpPr>
          <p:nvPr>
            <p:ph sz="quarter" idx="13"/>
          </p:nvPr>
        </p:nvSpPr>
        <p:spPr>
          <a:xfrm>
            <a:off x="640820" y="2412792"/>
            <a:ext cx="5090157" cy="3759408"/>
          </a:xfrm>
        </p:spPr>
        <p:txBody>
          <a:bodyPr>
            <a:normAutofit lnSpcReduction="10000"/>
          </a:bodyPr>
          <a:lstStyle/>
          <a:p>
            <a:r>
              <a:rPr lang="en-US" dirty="0"/>
              <a:t>Building </a:t>
            </a:r>
            <a:r>
              <a:rPr lang="en-US" b="1" dirty="0"/>
              <a:t>relationships</a:t>
            </a:r>
            <a:r>
              <a:rPr lang="en-US" dirty="0"/>
              <a:t> to cultivate an environment of trust, safety, and respect must be a top priority. By doing so, teachers allow the space for students to engage in rigorous learning experiences. Get beyond the surface “knowing” of your students and find out who they are so that you can use their experiences to enrich the learning environment. </a:t>
            </a:r>
          </a:p>
          <a:p>
            <a:r>
              <a:rPr lang="en-US" dirty="0" smtClean="0">
                <a:solidFill>
                  <a:srgbClr val="000000"/>
                </a:solidFill>
              </a:rPr>
              <a:t>Issues: </a:t>
            </a:r>
          </a:p>
          <a:p>
            <a:r>
              <a:rPr lang="en-US" dirty="0" smtClean="0">
                <a:solidFill>
                  <a:srgbClr val="000000"/>
                </a:solidFill>
              </a:rPr>
              <a:t>Addressing these issues: </a:t>
            </a:r>
          </a:p>
          <a:p>
            <a:pPr lvl="1"/>
            <a:r>
              <a:rPr lang="en-US" dirty="0" smtClean="0">
                <a:solidFill>
                  <a:srgbClr val="000000"/>
                </a:solidFill>
              </a:rPr>
              <a:t>Direct</a:t>
            </a:r>
          </a:p>
          <a:p>
            <a:pPr lvl="1"/>
            <a:r>
              <a:rPr lang="en-US" dirty="0" smtClean="0">
                <a:solidFill>
                  <a:srgbClr val="000000"/>
                </a:solidFill>
              </a:rPr>
              <a:t>Indirect</a:t>
            </a:r>
            <a:endParaRPr lang="en-US" dirty="0"/>
          </a:p>
        </p:txBody>
      </p:sp>
      <p:sp>
        <p:nvSpPr>
          <p:cNvPr id="5" name="Text Placeholder 4"/>
          <p:cNvSpPr>
            <a:spLocks noGrp="1"/>
          </p:cNvSpPr>
          <p:nvPr>
            <p:ph type="body" sz="quarter" idx="17"/>
          </p:nvPr>
        </p:nvSpPr>
        <p:spPr/>
        <p:txBody>
          <a:bodyPr/>
          <a:lstStyle/>
          <a:p>
            <a:r>
              <a:rPr lang="en-US" dirty="0" smtClean="0"/>
              <a:t>Relationships</a:t>
            </a:r>
            <a:endParaRPr lang="en-US" dirty="0"/>
          </a:p>
        </p:txBody>
      </p:sp>
      <p:sp>
        <p:nvSpPr>
          <p:cNvPr id="6" name="Content Placeholder 5"/>
          <p:cNvSpPr>
            <a:spLocks noGrp="1"/>
          </p:cNvSpPr>
          <p:nvPr>
            <p:ph sz="quarter" idx="19"/>
          </p:nvPr>
        </p:nvSpPr>
        <p:spPr>
          <a:xfrm>
            <a:off x="6248400" y="2352948"/>
            <a:ext cx="5090157" cy="4352652"/>
          </a:xfrm>
        </p:spPr>
        <p:txBody>
          <a:bodyPr>
            <a:normAutofit/>
          </a:bodyPr>
          <a:lstStyle/>
          <a:p>
            <a:r>
              <a:rPr lang="en-US" dirty="0"/>
              <a:t>What issues or topics are of most interest to students? What are the needs of their communities? How might you anchor the learning to students’ lives and experiences? </a:t>
            </a:r>
            <a:r>
              <a:rPr lang="en-US" b="1" dirty="0"/>
              <a:t>Authentic</a:t>
            </a:r>
            <a:r>
              <a:rPr lang="en-US" dirty="0"/>
              <a:t> and relevant connections between the curriculum and student experience increase student engagement. </a:t>
            </a:r>
          </a:p>
          <a:p>
            <a:r>
              <a:rPr lang="en-US" dirty="0" smtClean="0"/>
              <a:t>Issues: </a:t>
            </a:r>
          </a:p>
          <a:p>
            <a:r>
              <a:rPr lang="en-US" dirty="0" smtClean="0"/>
              <a:t>Addressing these issues: </a:t>
            </a:r>
          </a:p>
          <a:p>
            <a:pPr lvl="1"/>
            <a:r>
              <a:rPr lang="en-US" dirty="0" smtClean="0"/>
              <a:t>Direct</a:t>
            </a:r>
          </a:p>
          <a:p>
            <a:pPr lvl="1"/>
            <a:r>
              <a:rPr lang="en-US" dirty="0" smtClean="0"/>
              <a:t>Indirect</a:t>
            </a:r>
            <a:endParaRPr lang="en-US" dirty="0"/>
          </a:p>
        </p:txBody>
      </p:sp>
      <p:sp>
        <p:nvSpPr>
          <p:cNvPr id="7" name="Text Placeholder 6"/>
          <p:cNvSpPr>
            <a:spLocks noGrp="1"/>
          </p:cNvSpPr>
          <p:nvPr>
            <p:ph type="body" sz="quarter" idx="20"/>
          </p:nvPr>
        </p:nvSpPr>
        <p:spPr>
          <a:xfrm>
            <a:off x="6248400" y="1778767"/>
            <a:ext cx="5090157" cy="433965"/>
          </a:xfrm>
        </p:spPr>
        <p:txBody>
          <a:bodyPr/>
          <a:lstStyle/>
          <a:p>
            <a:r>
              <a:rPr lang="en-US" dirty="0" smtClean="0"/>
              <a:t>Authentic, Relevant Connections</a:t>
            </a:r>
            <a:endParaRPr lang="en-US" dirty="0"/>
          </a:p>
        </p:txBody>
      </p:sp>
      <p:sp>
        <p:nvSpPr>
          <p:cNvPr id="10" name="Rectangle 9"/>
          <p:cNvSpPr/>
          <p:nvPr/>
        </p:nvSpPr>
        <p:spPr>
          <a:xfrm>
            <a:off x="11506201"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047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46</a:t>
            </a:fld>
            <a:endParaRPr lang="en-US" noProof="0" dirty="0"/>
          </a:p>
        </p:txBody>
      </p:sp>
      <p:sp>
        <p:nvSpPr>
          <p:cNvPr id="3" name="Title 2"/>
          <p:cNvSpPr>
            <a:spLocks noGrp="1"/>
          </p:cNvSpPr>
          <p:nvPr>
            <p:ph type="title"/>
          </p:nvPr>
        </p:nvSpPr>
        <p:spPr/>
        <p:txBody>
          <a:bodyPr/>
          <a:lstStyle/>
          <a:p>
            <a:r>
              <a:rPr lang="en-US" dirty="0" smtClean="0"/>
              <a:t>Lenses of Instructional Equity: Responsiveness</a:t>
            </a:r>
            <a:endParaRPr lang="en-US" dirty="0"/>
          </a:p>
        </p:txBody>
      </p:sp>
      <p:sp>
        <p:nvSpPr>
          <p:cNvPr id="4" name="Content Placeholder 3"/>
          <p:cNvSpPr>
            <a:spLocks noGrp="1"/>
          </p:cNvSpPr>
          <p:nvPr>
            <p:ph sz="quarter" idx="13"/>
          </p:nvPr>
        </p:nvSpPr>
        <p:spPr>
          <a:xfrm>
            <a:off x="1905000" y="2412792"/>
            <a:ext cx="6324600" cy="3759408"/>
          </a:xfrm>
        </p:spPr>
        <p:txBody>
          <a:bodyPr>
            <a:normAutofit/>
          </a:bodyPr>
          <a:lstStyle/>
          <a:p>
            <a:pPr fontAlgn="t">
              <a:spcBef>
                <a:spcPts val="0"/>
              </a:spcBef>
              <a:spcAft>
                <a:spcPts val="0"/>
              </a:spcAft>
            </a:pPr>
            <a:r>
              <a:rPr lang="en-US" b="1" dirty="0">
                <a:solidFill>
                  <a:srgbClr val="000000"/>
                </a:solidFill>
              </a:rPr>
              <a:t>Cultural responsiveness</a:t>
            </a:r>
            <a:r>
              <a:rPr lang="en-US" dirty="0">
                <a:solidFill>
                  <a:srgbClr val="000000"/>
                </a:solidFill>
              </a:rPr>
              <a:t> is the utilization of cultures and backgrounds to inform our instructional practices. The key is to “focus on the roots of culture,” as noted by </a:t>
            </a:r>
            <a:r>
              <a:rPr lang="en-US" dirty="0" err="1">
                <a:solidFill>
                  <a:srgbClr val="000000"/>
                </a:solidFill>
              </a:rPr>
              <a:t>Zaretta</a:t>
            </a:r>
            <a:r>
              <a:rPr lang="en-US" dirty="0">
                <a:solidFill>
                  <a:srgbClr val="000000"/>
                </a:solidFill>
              </a:rPr>
              <a:t> Hammond in her book </a:t>
            </a:r>
            <a:r>
              <a:rPr lang="en-US" i="1" dirty="0">
                <a:solidFill>
                  <a:srgbClr val="000000"/>
                </a:solidFill>
              </a:rPr>
              <a:t>Culturally Responsive Teaching and the Brain.</a:t>
            </a:r>
            <a:r>
              <a:rPr lang="en-US" dirty="0">
                <a:solidFill>
                  <a:srgbClr val="000000"/>
                </a:solidFill>
              </a:rPr>
              <a:t> The first step is awareness, but from there, teachers must intentionally plan and design learning environments with culture in mind. </a:t>
            </a:r>
            <a:endParaRPr lang="en-US" dirty="0"/>
          </a:p>
          <a:p>
            <a:r>
              <a:rPr lang="en-US" dirty="0" smtClean="0">
                <a:solidFill>
                  <a:srgbClr val="000000"/>
                </a:solidFill>
              </a:rPr>
              <a:t>Issues: </a:t>
            </a:r>
          </a:p>
          <a:p>
            <a:r>
              <a:rPr lang="en-US" dirty="0" smtClean="0">
                <a:solidFill>
                  <a:srgbClr val="000000"/>
                </a:solidFill>
              </a:rPr>
              <a:t>Addressing these issues: </a:t>
            </a:r>
          </a:p>
          <a:p>
            <a:pPr lvl="1"/>
            <a:r>
              <a:rPr lang="en-US" dirty="0" smtClean="0">
                <a:solidFill>
                  <a:srgbClr val="000000"/>
                </a:solidFill>
              </a:rPr>
              <a:t>Direct</a:t>
            </a:r>
          </a:p>
          <a:p>
            <a:pPr lvl="1"/>
            <a:r>
              <a:rPr lang="en-US" dirty="0" smtClean="0">
                <a:solidFill>
                  <a:srgbClr val="000000"/>
                </a:solidFill>
              </a:rPr>
              <a:t>Indirect</a:t>
            </a:r>
            <a:endParaRPr lang="en-US" dirty="0"/>
          </a:p>
        </p:txBody>
      </p:sp>
      <p:sp>
        <p:nvSpPr>
          <p:cNvPr id="5" name="Text Placeholder 4"/>
          <p:cNvSpPr>
            <a:spLocks noGrp="1"/>
          </p:cNvSpPr>
          <p:nvPr>
            <p:ph type="body" sz="quarter" idx="17"/>
          </p:nvPr>
        </p:nvSpPr>
        <p:spPr>
          <a:xfrm>
            <a:off x="1905000" y="1791675"/>
            <a:ext cx="6172200" cy="433965"/>
          </a:xfrm>
        </p:spPr>
        <p:txBody>
          <a:bodyPr/>
          <a:lstStyle/>
          <a:p>
            <a:r>
              <a:rPr lang="en-US" dirty="0" smtClean="0"/>
              <a:t>Cultural Responsiveness</a:t>
            </a:r>
            <a:endParaRPr lang="en-US" dirty="0"/>
          </a:p>
        </p:txBody>
      </p:sp>
      <p:sp>
        <p:nvSpPr>
          <p:cNvPr id="10" name="Rectangle 9"/>
          <p:cNvSpPr/>
          <p:nvPr/>
        </p:nvSpPr>
        <p:spPr>
          <a:xfrm>
            <a:off x="11506201"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478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47</a:t>
            </a:fld>
            <a:endParaRPr lang="en-US" noProof="0" dirty="0"/>
          </a:p>
        </p:txBody>
      </p:sp>
      <p:sp>
        <p:nvSpPr>
          <p:cNvPr id="3" name="Title 2"/>
          <p:cNvSpPr>
            <a:spLocks noGrp="1"/>
          </p:cNvSpPr>
          <p:nvPr>
            <p:ph type="title"/>
          </p:nvPr>
        </p:nvSpPr>
        <p:spPr>
          <a:xfrm>
            <a:off x="0" y="530352"/>
            <a:ext cx="11506202" cy="917448"/>
          </a:xfrm>
        </p:spPr>
        <p:txBody>
          <a:bodyPr>
            <a:normAutofit/>
          </a:bodyPr>
          <a:lstStyle/>
          <a:p>
            <a:r>
              <a:rPr lang="en-US" sz="3400" dirty="0" smtClean="0"/>
              <a:t>Lenses of Instructional Equity: Stop and Think</a:t>
            </a:r>
            <a:endParaRPr lang="en-US" sz="3400" dirty="0"/>
          </a:p>
        </p:txBody>
      </p:sp>
      <p:sp>
        <p:nvSpPr>
          <p:cNvPr id="6" name="Rectangle 5"/>
          <p:cNvSpPr/>
          <p:nvPr/>
        </p:nvSpPr>
        <p:spPr>
          <a:xfrm>
            <a:off x="11506201" y="0"/>
            <a:ext cx="6857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7"/>
          </p:nvPr>
        </p:nvSpPr>
        <p:spPr>
          <a:xfrm>
            <a:off x="458585" y="2022071"/>
            <a:ext cx="10858362" cy="3810000"/>
          </a:xfrm>
        </p:spPr>
        <p:txBody>
          <a:bodyPr/>
          <a:lstStyle/>
          <a:p>
            <a:r>
              <a:rPr lang="en-US" b="1" dirty="0" smtClean="0"/>
              <a:t>Stop and think:</a:t>
            </a:r>
          </a:p>
          <a:p>
            <a:pPr marL="342900" indent="-342900">
              <a:buFont typeface="Arial" panose="020B0604020202020204" pitchFamily="34" charset="0"/>
              <a:buChar char="•"/>
            </a:pPr>
            <a:r>
              <a:rPr lang="en-US" dirty="0" smtClean="0"/>
              <a:t>What is one of your biggest takeaways from this module? </a:t>
            </a:r>
          </a:p>
          <a:p>
            <a:pPr marL="342900" indent="-342900">
              <a:buFont typeface="Arial" panose="020B0604020202020204" pitchFamily="34" charset="0"/>
              <a:buChar char="•"/>
            </a:pPr>
            <a:r>
              <a:rPr lang="en-US" dirty="0" smtClean="0"/>
              <a:t>What next steps will you take? </a:t>
            </a:r>
            <a:endParaRPr lang="en-US" dirty="0"/>
          </a:p>
        </p:txBody>
      </p:sp>
      <p:pic>
        <p:nvPicPr>
          <p:cNvPr id="8" name="Picture 4">
            <a:extLst>
              <a:ext uri="{FF2B5EF4-FFF2-40B4-BE49-F238E27FC236}">
                <a16:creationId xmlns="" xmlns:a16="http://schemas.microsoft.com/office/drawing/2014/main" id="{7CCA93C0-4D06-5545-9516-9C411C2324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1584452"/>
            <a:ext cx="6477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flag, vector graphics&#10;&#10;Description automatically generated">
            <a:extLst>
              <a:ext uri="{FF2B5EF4-FFF2-40B4-BE49-F238E27FC236}">
                <a16:creationId xmlns="" xmlns:a16="http://schemas.microsoft.com/office/drawing/2014/main" id="{9AC7F712-671D-9946-B481-21A443F115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7867" r="4" b="4043"/>
          <a:stretch/>
        </p:blipFill>
        <p:spPr>
          <a:xfrm>
            <a:off x="7386967" y="2761488"/>
            <a:ext cx="3941064" cy="4096512"/>
          </a:xfrm>
          <a:prstGeom prst="rect">
            <a:avLst/>
          </a:prstGeom>
        </p:spPr>
      </p:pic>
    </p:spTree>
    <p:extLst>
      <p:ext uri="{BB962C8B-B14F-4D97-AF65-F5344CB8AC3E}">
        <p14:creationId xmlns:p14="http://schemas.microsoft.com/office/powerpoint/2010/main" val="298405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5</a:t>
            </a:fld>
            <a:endParaRPr lang="en-US" noProof="0" dirty="0"/>
          </a:p>
        </p:txBody>
      </p:sp>
      <p:sp>
        <p:nvSpPr>
          <p:cNvPr id="3" name="Title 2"/>
          <p:cNvSpPr>
            <a:spLocks noGrp="1"/>
          </p:cNvSpPr>
          <p:nvPr>
            <p:ph type="title"/>
          </p:nvPr>
        </p:nvSpPr>
        <p:spPr/>
        <p:txBody>
          <a:bodyPr/>
          <a:lstStyle/>
          <a:p>
            <a:r>
              <a:rPr lang="en-US" dirty="0" smtClean="0"/>
              <a:t>Equity vs. Equality - Introduction</a:t>
            </a:r>
            <a:endParaRPr lang="en-US" dirty="0"/>
          </a:p>
        </p:txBody>
      </p:sp>
      <p:sp>
        <p:nvSpPr>
          <p:cNvPr id="4" name="Content Placeholder 3"/>
          <p:cNvSpPr>
            <a:spLocks noGrp="1"/>
          </p:cNvSpPr>
          <p:nvPr>
            <p:ph sz="quarter" idx="13"/>
          </p:nvPr>
        </p:nvSpPr>
        <p:spPr>
          <a:xfrm>
            <a:off x="1289476" y="2412793"/>
            <a:ext cx="4441501" cy="1263890"/>
          </a:xfrm>
        </p:spPr>
        <p:txBody>
          <a:bodyPr/>
          <a:lstStyle/>
          <a:p>
            <a:r>
              <a:rPr lang="en-US" dirty="0" smtClean="0"/>
              <a:t>To distinguish </a:t>
            </a:r>
            <a:r>
              <a:rPr lang="en-US" dirty="0"/>
              <a:t>the difference between equity and equality and build a common understanding of educational </a:t>
            </a:r>
            <a:r>
              <a:rPr lang="en-US" dirty="0" smtClean="0"/>
              <a:t>equity. </a:t>
            </a:r>
            <a:endParaRPr lang="en-US" dirty="0"/>
          </a:p>
        </p:txBody>
      </p:sp>
      <p:sp>
        <p:nvSpPr>
          <p:cNvPr id="5" name="Text Placeholder 4"/>
          <p:cNvSpPr>
            <a:spLocks noGrp="1"/>
          </p:cNvSpPr>
          <p:nvPr>
            <p:ph type="body" sz="quarter" idx="17"/>
          </p:nvPr>
        </p:nvSpPr>
        <p:spPr/>
        <p:txBody>
          <a:bodyPr/>
          <a:lstStyle/>
          <a:p>
            <a:r>
              <a:rPr lang="en-US" dirty="0" smtClean="0"/>
              <a:t>Objective</a:t>
            </a:r>
            <a:endParaRPr lang="en-US" dirty="0"/>
          </a:p>
        </p:txBody>
      </p:sp>
      <p:pic>
        <p:nvPicPr>
          <p:cNvPr id="8" name="bntAdO9Ql_I"/>
          <p:cNvPicPr>
            <a:picLocks noGrp="1" noRot="1" noChangeAspect="1"/>
          </p:cNvPicPr>
          <p:nvPr>
            <p:ph sz="quarter" idx="19"/>
            <a:videoFile r:link="rId1"/>
          </p:nvPr>
        </p:nvPicPr>
        <p:blipFill>
          <a:blip r:embed="rId3"/>
          <a:stretch>
            <a:fillRect/>
          </a:stretch>
        </p:blipFill>
        <p:spPr>
          <a:xfrm>
            <a:off x="6663267" y="3152242"/>
            <a:ext cx="4572000" cy="3132875"/>
          </a:xfrm>
          <a:prstGeom prst="rect">
            <a:avLst/>
          </a:prstGeom>
        </p:spPr>
      </p:pic>
      <p:sp>
        <p:nvSpPr>
          <p:cNvPr id="7" name="Text Placeholder 6"/>
          <p:cNvSpPr>
            <a:spLocks noGrp="1"/>
          </p:cNvSpPr>
          <p:nvPr>
            <p:ph type="body" sz="quarter" idx="20"/>
          </p:nvPr>
        </p:nvSpPr>
        <p:spPr/>
        <p:txBody>
          <a:bodyPr/>
          <a:lstStyle/>
          <a:p>
            <a:r>
              <a:rPr lang="en-US" dirty="0" smtClean="0"/>
              <a:t>Watch the screencast:</a:t>
            </a:r>
            <a:endParaRPr lang="en-US" dirty="0"/>
          </a:p>
        </p:txBody>
      </p:sp>
      <p:sp>
        <p:nvSpPr>
          <p:cNvPr id="9" name="TextBox 8"/>
          <p:cNvSpPr txBox="1"/>
          <p:nvPr/>
        </p:nvSpPr>
        <p:spPr>
          <a:xfrm>
            <a:off x="8229600" y="2560217"/>
            <a:ext cx="3276601" cy="369332"/>
          </a:xfrm>
          <a:prstGeom prst="rect">
            <a:avLst/>
          </a:prstGeom>
          <a:noFill/>
        </p:spPr>
        <p:txBody>
          <a:bodyPr wrap="square" rtlCol="0">
            <a:spAutoFit/>
          </a:bodyPr>
          <a:lstStyle/>
          <a:p>
            <a:r>
              <a:rPr lang="en-US" dirty="0">
                <a:hlinkClick r:id="rId4"/>
              </a:rPr>
              <a:t>https://</a:t>
            </a:r>
            <a:r>
              <a:rPr lang="en-US" dirty="0" smtClean="0">
                <a:hlinkClick r:id="rId4"/>
              </a:rPr>
              <a:t>youtu.be/bntAdO9Ql_I</a:t>
            </a:r>
            <a:r>
              <a:rPr lang="en-US" dirty="0" smtClean="0"/>
              <a:t> </a:t>
            </a:r>
            <a:endParaRPr lang="en-US" dirty="0"/>
          </a:p>
        </p:txBody>
      </p:sp>
      <p:sp>
        <p:nvSpPr>
          <p:cNvPr id="10" name="TextBox 9"/>
          <p:cNvSpPr txBox="1"/>
          <p:nvPr/>
        </p:nvSpPr>
        <p:spPr>
          <a:xfrm>
            <a:off x="628788" y="3715600"/>
            <a:ext cx="5467211" cy="2585323"/>
          </a:xfrm>
          <a:prstGeom prst="rect">
            <a:avLst/>
          </a:prstGeom>
          <a:solidFill>
            <a:schemeClr val="accent3"/>
          </a:solidFill>
        </p:spPr>
        <p:txBody>
          <a:bodyPr wrap="square" rtlCol="0">
            <a:spAutoFit/>
          </a:bodyPr>
          <a:lstStyle/>
          <a:p>
            <a:r>
              <a:rPr lang="en-US" b="1" dirty="0">
                <a:solidFill>
                  <a:schemeClr val="bg1"/>
                </a:solidFill>
              </a:rPr>
              <a:t>Reflect on the questions on the next slide. </a:t>
            </a:r>
          </a:p>
          <a:p>
            <a:endParaRPr lang="en-US" b="1" dirty="0">
              <a:solidFill>
                <a:schemeClr val="bg1"/>
              </a:solidFill>
            </a:endParaRPr>
          </a:p>
          <a:p>
            <a:r>
              <a:rPr lang="en-US" b="1" dirty="0">
                <a:solidFill>
                  <a:schemeClr val="bg1"/>
                </a:solidFill>
              </a:rPr>
              <a:t>OR </a:t>
            </a:r>
          </a:p>
          <a:p>
            <a:endParaRPr lang="en-US" b="1" dirty="0">
              <a:solidFill>
                <a:schemeClr val="bg1"/>
              </a:solidFill>
            </a:endParaRPr>
          </a:p>
          <a:p>
            <a:r>
              <a:rPr lang="en-US" b="1" dirty="0">
                <a:solidFill>
                  <a:schemeClr val="bg1"/>
                </a:solidFill>
              </a:rPr>
              <a:t>Engage in an activity about the screencast above with a group of 3-4 or more of your peers, colleagues, and members of your professional learning network, using the collaboration protocols that begin on Slide 7. </a:t>
            </a:r>
          </a:p>
        </p:txBody>
      </p:sp>
      <p:pic>
        <p:nvPicPr>
          <p:cNvPr id="11" name="Picture 2">
            <a:extLst>
              <a:ext uri="{FF2B5EF4-FFF2-40B4-BE49-F238E27FC236}">
                <a16:creationId xmlns="" xmlns:a16="http://schemas.microsoft.com/office/drawing/2014/main" id="{868C974A-91CD-F245-9053-5B2782CCD16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5876" y="2476175"/>
            <a:ext cx="8636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 xmlns:a16="http://schemas.microsoft.com/office/drawing/2014/main" id="{5DC03780-D5D8-BB42-9D1D-51AA7F29888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94577" y="2288787"/>
            <a:ext cx="1485900" cy="787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1506201" y="0"/>
            <a:ext cx="6857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74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6</a:t>
            </a:fld>
            <a:endParaRPr lang="en-US" noProof="0" dirty="0"/>
          </a:p>
        </p:txBody>
      </p:sp>
      <p:sp>
        <p:nvSpPr>
          <p:cNvPr id="3" name="Title 2"/>
          <p:cNvSpPr>
            <a:spLocks noGrp="1"/>
          </p:cNvSpPr>
          <p:nvPr>
            <p:ph type="title"/>
          </p:nvPr>
        </p:nvSpPr>
        <p:spPr/>
        <p:txBody>
          <a:bodyPr/>
          <a:lstStyle/>
          <a:p>
            <a:r>
              <a:rPr lang="en-US" dirty="0" smtClean="0"/>
              <a:t>Equity vs. Equality: Stop and Think</a:t>
            </a:r>
            <a:endParaRPr lang="en-US" dirty="0"/>
          </a:p>
        </p:txBody>
      </p:sp>
      <p:sp>
        <p:nvSpPr>
          <p:cNvPr id="4" name="Text Placeholder 3"/>
          <p:cNvSpPr>
            <a:spLocks noGrp="1"/>
          </p:cNvSpPr>
          <p:nvPr>
            <p:ph type="body" sz="quarter" idx="16"/>
          </p:nvPr>
        </p:nvSpPr>
        <p:spPr>
          <a:xfrm>
            <a:off x="0" y="1743168"/>
            <a:ext cx="10837333" cy="387798"/>
          </a:xfrm>
        </p:spPr>
        <p:txBody>
          <a:bodyPr/>
          <a:lstStyle/>
          <a:p>
            <a:r>
              <a:rPr lang="en-US" b="1" dirty="0"/>
              <a:t> </a:t>
            </a:r>
            <a:r>
              <a:rPr lang="en-US" dirty="0"/>
              <a:t>(Key: T - Teachers, SL - School Leaders, DL - District Leaders</a:t>
            </a:r>
            <a:r>
              <a:rPr lang="en-US" dirty="0" smtClean="0"/>
              <a:t>)</a:t>
            </a:r>
            <a:endParaRPr lang="en-US" b="1" dirty="0"/>
          </a:p>
        </p:txBody>
      </p:sp>
      <p:sp>
        <p:nvSpPr>
          <p:cNvPr id="5" name="Text Placeholder 4"/>
          <p:cNvSpPr>
            <a:spLocks noGrp="1"/>
          </p:cNvSpPr>
          <p:nvPr>
            <p:ph type="body" sz="quarter" idx="17"/>
          </p:nvPr>
        </p:nvSpPr>
        <p:spPr>
          <a:xfrm>
            <a:off x="628788" y="2390774"/>
            <a:ext cx="10648812" cy="3810000"/>
          </a:xfrm>
        </p:spPr>
        <p:txBody>
          <a:bodyPr>
            <a:normAutofit lnSpcReduction="10000"/>
          </a:bodyPr>
          <a:lstStyle/>
          <a:p>
            <a:pPr marL="342900" indent="-342900">
              <a:buFont typeface="Arial" panose="020B0604020202020204" pitchFamily="34" charset="0"/>
              <a:buChar char="•"/>
            </a:pPr>
            <a:r>
              <a:rPr lang="en-US" dirty="0"/>
              <a:t>What is your current understanding of the word equity? How does it differ from equality? </a:t>
            </a:r>
            <a:r>
              <a:rPr lang="en-US" dirty="0" smtClean="0"/>
              <a:t/>
            </a:r>
            <a:br>
              <a:rPr lang="en-US" dirty="0" smtClean="0"/>
            </a:br>
            <a:r>
              <a:rPr lang="en-US" dirty="0" smtClean="0"/>
              <a:t>(</a:t>
            </a:r>
            <a:r>
              <a:rPr lang="en-US" dirty="0"/>
              <a:t>T</a:t>
            </a:r>
            <a:r>
              <a:rPr lang="en-US" dirty="0" smtClean="0"/>
              <a:t>, SL, DL</a:t>
            </a:r>
            <a:r>
              <a:rPr lang="en-US" dirty="0"/>
              <a:t>) </a:t>
            </a:r>
          </a:p>
          <a:p>
            <a:pPr marL="342900" indent="-342900">
              <a:buFont typeface="Arial" panose="020B0604020202020204" pitchFamily="34" charset="0"/>
              <a:buChar char="•"/>
            </a:pPr>
            <a:r>
              <a:rPr lang="en-US" dirty="0"/>
              <a:t>How do you personally connect to the ideas in this video, what stood out to you the most? </a:t>
            </a:r>
            <a:r>
              <a:rPr lang="en-US" dirty="0" smtClean="0"/>
              <a:t/>
            </a:r>
            <a:br>
              <a:rPr lang="en-US" dirty="0" smtClean="0"/>
            </a:br>
            <a:r>
              <a:rPr lang="en-US" dirty="0" smtClean="0"/>
              <a:t>(</a:t>
            </a:r>
            <a:r>
              <a:rPr lang="en-US" dirty="0"/>
              <a:t>T</a:t>
            </a:r>
            <a:r>
              <a:rPr lang="en-US" dirty="0" smtClean="0"/>
              <a:t>, SL, DL)</a:t>
            </a:r>
            <a:endParaRPr lang="en-US" dirty="0"/>
          </a:p>
          <a:p>
            <a:pPr marL="342900" indent="-342900">
              <a:buFont typeface="Arial" panose="020B0604020202020204" pitchFamily="34" charset="0"/>
              <a:buChar char="•"/>
            </a:pPr>
            <a:r>
              <a:rPr lang="en-US" dirty="0"/>
              <a:t>What barriers might teachers face in achieving educational equity in the remote/hybrid learning environment? (T</a:t>
            </a:r>
            <a:r>
              <a:rPr lang="en-US" dirty="0" smtClean="0"/>
              <a:t>, SL)</a:t>
            </a:r>
            <a:endParaRPr lang="en-US" dirty="0"/>
          </a:p>
          <a:p>
            <a:pPr marL="342900" indent="-342900">
              <a:buFont typeface="Arial" panose="020B0604020202020204" pitchFamily="34" charset="0"/>
              <a:buChar char="•"/>
            </a:pPr>
            <a:r>
              <a:rPr lang="en-US" dirty="0"/>
              <a:t>Although challenges/barriers exist and should never be disregarded or ignored, students also bring many individual strengths. How can the diversity of cultures, languages and lived experiences of students work as assets in promoting educational equity in classrooms? </a:t>
            </a:r>
            <a:r>
              <a:rPr lang="en-US" dirty="0" smtClean="0"/>
              <a:t/>
            </a:r>
            <a:br>
              <a:rPr lang="en-US" dirty="0" smtClean="0"/>
            </a:br>
            <a:r>
              <a:rPr lang="en-US" dirty="0" smtClean="0"/>
              <a:t>(</a:t>
            </a:r>
            <a:r>
              <a:rPr lang="en-US" dirty="0"/>
              <a:t>T</a:t>
            </a:r>
            <a:r>
              <a:rPr lang="en-US" dirty="0" smtClean="0"/>
              <a:t>, SL)</a:t>
            </a:r>
            <a:endParaRPr lang="en-US" dirty="0"/>
          </a:p>
          <a:p>
            <a:pPr marL="342900" indent="-342900">
              <a:buFont typeface="Arial" panose="020B0604020202020204" pitchFamily="34" charset="0"/>
              <a:buChar char="•"/>
            </a:pPr>
            <a:r>
              <a:rPr lang="en-US" dirty="0"/>
              <a:t>What is the value of having one common definition of educational equity within schools and districts, as opposed to differing definitions? (SL, DL)</a:t>
            </a:r>
          </a:p>
          <a:p>
            <a:pPr marL="342900" indent="-342900">
              <a:buFont typeface="Arial" panose="020B0604020202020204" pitchFamily="34" charset="0"/>
              <a:buChar char="•"/>
            </a:pPr>
            <a:endParaRPr lang="en-US" dirty="0"/>
          </a:p>
        </p:txBody>
      </p:sp>
      <p:sp>
        <p:nvSpPr>
          <p:cNvPr id="6" name="Rectangle 5"/>
          <p:cNvSpPr/>
          <p:nvPr/>
        </p:nvSpPr>
        <p:spPr>
          <a:xfrm>
            <a:off x="11506201" y="0"/>
            <a:ext cx="6857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30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cstate="email">
            <a:extLst>
              <a:ext uri="{28A0092B-C50C-407E-A947-70E740481C1C}">
                <a14:useLocalDpi xmlns:a14="http://schemas.microsoft.com/office/drawing/2010/main"/>
              </a:ext>
            </a:extLst>
          </a:blip>
          <a:srcRect t="-11782" r="-138447" b="-7160"/>
          <a:stretch/>
        </p:blipFill>
        <p:spPr>
          <a:xfrm>
            <a:off x="25400" y="970620"/>
            <a:ext cx="11633200" cy="6037752"/>
          </a:xfrm>
          <a:prstGeom prst="rect">
            <a:avLst/>
          </a:prstGeom>
        </p:spPr>
      </p:pic>
      <p:sp>
        <p:nvSpPr>
          <p:cNvPr id="9" name="Title 8"/>
          <p:cNvSpPr>
            <a:spLocks noGrp="1"/>
          </p:cNvSpPr>
          <p:nvPr>
            <p:ph type="title"/>
          </p:nvPr>
        </p:nvSpPr>
        <p:spPr/>
        <p:txBody>
          <a:bodyPr/>
          <a:lstStyle/>
          <a:p>
            <a:r>
              <a:rPr lang="en-US" dirty="0" smtClean="0"/>
              <a:t>Equity vs. Equality: Begin Placement Activity</a:t>
            </a:r>
            <a:endParaRPr lang="en-US" dirty="0"/>
          </a:p>
        </p:txBody>
      </p:sp>
      <p:sp>
        <p:nvSpPr>
          <p:cNvPr id="5" name="Slide Number Placeholder 4"/>
          <p:cNvSpPr>
            <a:spLocks noGrp="1"/>
          </p:cNvSpPr>
          <p:nvPr>
            <p:ph type="sldNum" sz="quarter" idx="4"/>
          </p:nvPr>
        </p:nvSpPr>
        <p:spPr/>
        <p:txBody>
          <a:bodyPr/>
          <a:lstStyle/>
          <a:p>
            <a:fld id="{4FAB73BC-B049-4115-A692-8D63A059BFB8}" type="slidenum">
              <a:rPr lang="en-US" noProof="0" smtClean="0"/>
              <a:pPr/>
              <a:t>7</a:t>
            </a:fld>
            <a:endParaRPr lang="en-US" noProof="0" dirty="0"/>
          </a:p>
        </p:txBody>
      </p:sp>
      <p:sp>
        <p:nvSpPr>
          <p:cNvPr id="10" name="Content Placeholder 9"/>
          <p:cNvSpPr>
            <a:spLocks noGrp="1"/>
          </p:cNvSpPr>
          <p:nvPr>
            <p:ph sz="quarter" idx="13"/>
          </p:nvPr>
        </p:nvSpPr>
        <p:spPr>
          <a:xfrm>
            <a:off x="5486400" y="2347062"/>
            <a:ext cx="5791200" cy="3660648"/>
          </a:xfrm>
        </p:spPr>
        <p:txBody>
          <a:bodyPr>
            <a:normAutofit/>
          </a:bodyPr>
          <a:lstStyle/>
          <a:p>
            <a:pPr marL="0" indent="0">
              <a:buNone/>
            </a:pPr>
            <a:r>
              <a:rPr lang="en-US" dirty="0" smtClean="0"/>
              <a:t>Complete </a:t>
            </a:r>
            <a:r>
              <a:rPr lang="en-US" dirty="0"/>
              <a:t>the Placemat Activity (continues on slides 8, 9, and 10) as a tool to build consensus.</a:t>
            </a:r>
            <a:br>
              <a:rPr lang="en-US" dirty="0"/>
            </a:br>
            <a:r>
              <a:rPr lang="en-US" dirty="0"/>
              <a:t/>
            </a:r>
            <a:br>
              <a:rPr lang="en-US" dirty="0"/>
            </a:br>
            <a:r>
              <a:rPr lang="en-US" dirty="0"/>
              <a:t>First, divide into small groups of 3-4. Decide who will take on each of the following roles in each group. Then, the reader should read the rest of the instructions.</a:t>
            </a:r>
          </a:p>
          <a:p>
            <a:r>
              <a:rPr lang="en-US" dirty="0"/>
              <a:t>Timekeeper (sets a timer for each step)</a:t>
            </a:r>
          </a:p>
          <a:p>
            <a:r>
              <a:rPr lang="en-US" dirty="0"/>
              <a:t>Reader (reads these directions to the group)</a:t>
            </a:r>
          </a:p>
          <a:p>
            <a:r>
              <a:rPr lang="en-US" dirty="0"/>
              <a:t>Recorder (Records final group synthesis in center square) </a:t>
            </a:r>
          </a:p>
          <a:p>
            <a:pPr marL="0" indent="0">
              <a:buNone/>
            </a:pPr>
            <a:endParaRPr lang="en-US" dirty="0"/>
          </a:p>
          <a:p>
            <a:endParaRPr lang="en-US" dirty="0"/>
          </a:p>
        </p:txBody>
      </p:sp>
      <p:sp>
        <p:nvSpPr>
          <p:cNvPr id="11" name="Text Placeholder 10"/>
          <p:cNvSpPr>
            <a:spLocks noGrp="1"/>
          </p:cNvSpPr>
          <p:nvPr>
            <p:ph type="body" sz="quarter" idx="16"/>
          </p:nvPr>
        </p:nvSpPr>
        <p:spPr>
          <a:xfrm>
            <a:off x="4876800" y="1747560"/>
            <a:ext cx="3028812" cy="379368"/>
          </a:xfrm>
        </p:spPr>
        <p:txBody>
          <a:bodyPr/>
          <a:lstStyle/>
          <a:p>
            <a:r>
              <a:rPr lang="en-US" dirty="0" smtClean="0"/>
              <a:t>Collaborate</a:t>
            </a:r>
            <a:endParaRPr lang="en-US" dirty="0"/>
          </a:p>
        </p:txBody>
      </p:sp>
      <p:sp>
        <p:nvSpPr>
          <p:cNvPr id="12" name="Rectangle 11"/>
          <p:cNvSpPr/>
          <p:nvPr/>
        </p:nvSpPr>
        <p:spPr>
          <a:xfrm>
            <a:off x="11506201" y="0"/>
            <a:ext cx="6857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94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8</a:t>
            </a:fld>
            <a:endParaRPr lang="en-US" noProof="0" dirty="0"/>
          </a:p>
        </p:txBody>
      </p:sp>
      <p:sp>
        <p:nvSpPr>
          <p:cNvPr id="3" name="Title 2"/>
          <p:cNvSpPr>
            <a:spLocks noGrp="1"/>
          </p:cNvSpPr>
          <p:nvPr>
            <p:ph type="title"/>
          </p:nvPr>
        </p:nvSpPr>
        <p:spPr/>
        <p:txBody>
          <a:bodyPr/>
          <a:lstStyle/>
          <a:p>
            <a:r>
              <a:rPr lang="en-US" dirty="0" smtClean="0"/>
              <a:t>Equity vs. Equality: Placemat Activity </a:t>
            </a:r>
            <a:endParaRPr lang="en-US" dirty="0"/>
          </a:p>
        </p:txBody>
      </p:sp>
      <p:sp>
        <p:nvSpPr>
          <p:cNvPr id="4" name="Text Placeholder 3"/>
          <p:cNvSpPr>
            <a:spLocks noGrp="1"/>
          </p:cNvSpPr>
          <p:nvPr>
            <p:ph type="body" sz="quarter" idx="16"/>
          </p:nvPr>
        </p:nvSpPr>
        <p:spPr>
          <a:xfrm>
            <a:off x="0" y="1743168"/>
            <a:ext cx="10837333" cy="1730730"/>
          </a:xfrm>
        </p:spPr>
        <p:txBody>
          <a:bodyPr/>
          <a:lstStyle/>
          <a:p>
            <a:r>
              <a:rPr lang="en-US" dirty="0" smtClean="0"/>
              <a:t>Write your </a:t>
            </a:r>
            <a:r>
              <a:rPr lang="en-US" dirty="0"/>
              <a:t>responses to the following prompt(s) in your area of the placemat (examples on slide 9); during this time, no one should discuss yet (3 min.).</a:t>
            </a:r>
          </a:p>
          <a:p>
            <a:endParaRPr lang="en-US" dirty="0"/>
          </a:p>
        </p:txBody>
      </p:sp>
      <p:sp>
        <p:nvSpPr>
          <p:cNvPr id="5" name="Text Placeholder 4"/>
          <p:cNvSpPr>
            <a:spLocks noGrp="1"/>
          </p:cNvSpPr>
          <p:nvPr>
            <p:ph type="body" sz="quarter" idx="17"/>
          </p:nvPr>
        </p:nvSpPr>
        <p:spPr>
          <a:xfrm>
            <a:off x="1122960" y="3177864"/>
            <a:ext cx="8591412" cy="2133600"/>
          </a:xfrm>
          <a:solidFill>
            <a:schemeClr val="accent3">
              <a:lumMod val="20000"/>
              <a:lumOff val="80000"/>
            </a:schemeClr>
          </a:solidFill>
          <a:ln>
            <a:solidFill>
              <a:schemeClr val="accent1"/>
            </a:solidFill>
          </a:ln>
        </p:spPr>
        <p:txBody>
          <a:bodyPr anchor="ctr">
            <a:normAutofit/>
          </a:bodyPr>
          <a:lstStyle/>
          <a:p>
            <a:pPr marL="571500" lvl="1" indent="-342900">
              <a:spcBef>
                <a:spcPts val="1800"/>
              </a:spcBef>
              <a:buFont typeface="Arial" panose="020B0604020202020204" pitchFamily="34" charset="0"/>
              <a:buChar char="•"/>
            </a:pPr>
            <a:r>
              <a:rPr lang="en-US" sz="2000" dirty="0"/>
              <a:t>In order to begin achieving educational equity, teachers must _________. </a:t>
            </a:r>
          </a:p>
          <a:p>
            <a:pPr marL="571500" lvl="1" indent="-342900">
              <a:buFont typeface="Arial" panose="020B0604020202020204" pitchFamily="34" charset="0"/>
              <a:buChar char="•"/>
            </a:pPr>
            <a:r>
              <a:rPr lang="en-US" sz="2000" dirty="0"/>
              <a:t>Create a working definition of the word equity. At this point, definitions can be a work in progress as new insights and understandings are gained</a:t>
            </a:r>
            <a:r>
              <a:rPr lang="en-US" sz="2000" dirty="0" smtClean="0"/>
              <a:t>.</a:t>
            </a:r>
            <a:endParaRPr lang="en-US" sz="2000" dirty="0"/>
          </a:p>
        </p:txBody>
      </p:sp>
      <p:sp>
        <p:nvSpPr>
          <p:cNvPr id="6" name="TextBox 5"/>
          <p:cNvSpPr txBox="1"/>
          <p:nvPr/>
        </p:nvSpPr>
        <p:spPr>
          <a:xfrm>
            <a:off x="948002" y="5668109"/>
            <a:ext cx="9085584" cy="646331"/>
          </a:xfrm>
          <a:prstGeom prst="rect">
            <a:avLst/>
          </a:prstGeom>
          <a:noFill/>
        </p:spPr>
        <p:txBody>
          <a:bodyPr wrap="square" rtlCol="0">
            <a:spAutoFit/>
          </a:bodyPr>
          <a:lstStyle/>
          <a:p>
            <a:r>
              <a:rPr lang="en-US" dirty="0"/>
              <a:t>If you finish early, keep adding thoughts to your area until it’s time for group discussion. </a:t>
            </a:r>
          </a:p>
          <a:p>
            <a:endParaRPr lang="en-US" dirty="0"/>
          </a:p>
        </p:txBody>
      </p:sp>
      <p:sp>
        <p:nvSpPr>
          <p:cNvPr id="7" name="Rectangle 6"/>
          <p:cNvSpPr/>
          <p:nvPr/>
        </p:nvSpPr>
        <p:spPr>
          <a:xfrm>
            <a:off x="11506201" y="0"/>
            <a:ext cx="6857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06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FAB73BC-B049-4115-A692-8D63A059BFB8}" type="slidenum">
              <a:rPr lang="en-US" noProof="0" smtClean="0"/>
              <a:pPr/>
              <a:t>9</a:t>
            </a:fld>
            <a:endParaRPr lang="en-US" noProof="0" dirty="0"/>
          </a:p>
        </p:txBody>
      </p:sp>
      <p:sp>
        <p:nvSpPr>
          <p:cNvPr id="3" name="Title 2"/>
          <p:cNvSpPr>
            <a:spLocks noGrp="1"/>
          </p:cNvSpPr>
          <p:nvPr>
            <p:ph type="title"/>
          </p:nvPr>
        </p:nvSpPr>
        <p:spPr/>
        <p:txBody>
          <a:bodyPr/>
          <a:lstStyle/>
          <a:p>
            <a:r>
              <a:rPr lang="en-US" dirty="0" smtClean="0"/>
              <a:t>Placemat Activity: Sample Arrangements</a:t>
            </a:r>
            <a:endParaRPr lang="en-US" dirty="0"/>
          </a:p>
        </p:txBody>
      </p:sp>
      <p:pic>
        <p:nvPicPr>
          <p:cNvPr id="10" name="Content Placeholder 9"/>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722771" y="1600200"/>
            <a:ext cx="5008206" cy="3871343"/>
          </a:xfrm>
          <a:ln>
            <a:solidFill>
              <a:schemeClr val="tx1"/>
            </a:solidFill>
          </a:ln>
        </p:spPr>
      </p:pic>
      <p:pic>
        <p:nvPicPr>
          <p:cNvPr id="11" name="Content Placeholder 10"/>
          <p:cNvPicPr>
            <a:picLocks noGrp="1" noChangeAspect="1"/>
          </p:cNvPicPr>
          <p:nvPr>
            <p:ph sz="quarter" idx="19"/>
          </p:nvPr>
        </p:nvPicPr>
        <p:blipFill>
          <a:blip r:embed="rId3" cstate="email">
            <a:extLst>
              <a:ext uri="{28A0092B-C50C-407E-A947-70E740481C1C}">
                <a14:useLocalDpi xmlns:a14="http://schemas.microsoft.com/office/drawing/2010/main"/>
              </a:ext>
            </a:extLst>
          </a:blip>
          <a:stretch>
            <a:fillRect/>
          </a:stretch>
        </p:blipFill>
        <p:spPr>
          <a:xfrm>
            <a:off x="6095999" y="1600200"/>
            <a:ext cx="5086246" cy="3931668"/>
          </a:xfrm>
          <a:ln>
            <a:solidFill>
              <a:schemeClr val="tx1"/>
            </a:solidFill>
          </a:ln>
        </p:spPr>
      </p:pic>
      <p:sp>
        <p:nvSpPr>
          <p:cNvPr id="9" name="TextBox 8"/>
          <p:cNvSpPr txBox="1"/>
          <p:nvPr/>
        </p:nvSpPr>
        <p:spPr>
          <a:xfrm>
            <a:off x="931070" y="5684268"/>
            <a:ext cx="10251176" cy="923330"/>
          </a:xfrm>
          <a:prstGeom prst="rect">
            <a:avLst/>
          </a:prstGeom>
          <a:noFill/>
        </p:spPr>
        <p:txBody>
          <a:bodyPr wrap="square" rtlCol="0">
            <a:spAutoFit/>
          </a:bodyPr>
          <a:lstStyle/>
          <a:p>
            <a:r>
              <a:rPr lang="en-US" i="1" dirty="0"/>
              <a:t>The Placemat is a tool for formulating and organizing group thoughts, ideas and responses to questions. It can be structured in different ways depending on the number of group members and the physical arrangement of the group. </a:t>
            </a:r>
          </a:p>
        </p:txBody>
      </p:sp>
      <p:sp>
        <p:nvSpPr>
          <p:cNvPr id="14" name="Rectangle 13"/>
          <p:cNvSpPr/>
          <p:nvPr/>
        </p:nvSpPr>
        <p:spPr>
          <a:xfrm>
            <a:off x="11506201" y="0"/>
            <a:ext cx="6857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6839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Custom 1">
      <a:dk1>
        <a:srgbClr val="000000"/>
      </a:dk1>
      <a:lt1>
        <a:srgbClr val="FFFFFF"/>
      </a:lt1>
      <a:dk2>
        <a:srgbClr val="2B3890"/>
      </a:dk2>
      <a:lt2>
        <a:srgbClr val="4EA848"/>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TeachNY-Presentation2" id="{150E4676-2ECA-674A-BA7A-91BF5210656B}" vid="{FAFB88D4-9D14-FB4F-B4CD-5A0556690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86D9CC-0D9D-4BFE-B3F3-26F480BF8C8A}">
  <ds:schemaRefs>
    <ds:schemaRef ds:uri="http://schemas.microsoft.com/office/2006/metadata/properties"/>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 ds:uri="71af3243-3dd4-4a8d-8c0d-dd76da1f02a5"/>
    <ds:schemaRef ds:uri="http://schemas.microsoft.com/office/infopath/2007/PartnerControls"/>
    <ds:schemaRef ds:uri="16c05727-aa75-4e4a-9b5f-8a80a1165891"/>
  </ds:schemaRefs>
</ds:datastoreItem>
</file>

<file path=customXml/itemProps2.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1711</TotalTime>
  <Words>3823</Words>
  <Application>Microsoft Office PowerPoint</Application>
  <PresentationFormat>Widescreen</PresentationFormat>
  <Paragraphs>365</Paragraphs>
  <Slides>47</Slides>
  <Notes>4</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Tw Cen MT</vt:lpstr>
      <vt:lpstr>Wingdings</vt:lpstr>
      <vt:lpstr>Wingdings 3</vt:lpstr>
      <vt:lpstr>ModernClassicBlock-3</vt:lpstr>
      <vt:lpstr>Culturally Responsive-Sustaining Education  in Remote and Hybrid Environments</vt:lpstr>
      <vt:lpstr>The Why</vt:lpstr>
      <vt:lpstr>Immersive Scenario   Part 1</vt:lpstr>
      <vt:lpstr>Immersive Scenario   Part 2</vt:lpstr>
      <vt:lpstr>Equity vs. Equality - Introduction</vt:lpstr>
      <vt:lpstr>Equity vs. Equality: Stop and Think</vt:lpstr>
      <vt:lpstr>Equity vs. Equality: Begin Placement Activity</vt:lpstr>
      <vt:lpstr>Equity vs. Equality: Placemat Activity </vt:lpstr>
      <vt:lpstr>Placemat Activity: Sample Arrangements</vt:lpstr>
      <vt:lpstr>Equity vs. Equality: Sharing Out</vt:lpstr>
      <vt:lpstr>Defining Culturally-Responsive Sustaining Education</vt:lpstr>
      <vt:lpstr>Defining C-RSE: Stakeholder Engagement</vt:lpstr>
      <vt:lpstr>PowerPoint Presentation</vt:lpstr>
      <vt:lpstr>Defining C-RSE: Partnerships</vt:lpstr>
      <vt:lpstr>Defining C-RSE: Stop and Think</vt:lpstr>
      <vt:lpstr>Defining C-RSE: Language and Expectations</vt:lpstr>
      <vt:lpstr>Defining C-RSE: Stop and Think</vt:lpstr>
      <vt:lpstr>Defining C-RSE: Student-Driven Instruction</vt:lpstr>
      <vt:lpstr>Defining C-RSE: Stop and Think 2</vt:lpstr>
      <vt:lpstr>Culturally Responsive Teaching: The Why</vt:lpstr>
      <vt:lpstr>Culturally Responsive Teaching: Stop and Think</vt:lpstr>
      <vt:lpstr>Culturally Responsive Teaching: Collaborate</vt:lpstr>
      <vt:lpstr>Culturally Responsive Teaching: Protocols</vt:lpstr>
      <vt:lpstr>Culturally Responsive Teaching: Stop and Think</vt:lpstr>
      <vt:lpstr>Equity vs. Equality: The Unequal Opportunity Race </vt:lpstr>
      <vt:lpstr>Cultural Distance Calculator</vt:lpstr>
      <vt:lpstr>Cultural Distance Calculator: Find Your Score</vt:lpstr>
      <vt:lpstr>Cultural Distance Calculator: Stop and Think</vt:lpstr>
      <vt:lpstr>Cultural Distance Calculator: Collaborate</vt:lpstr>
      <vt:lpstr>Designing Equitable and Culturally Responsive  Learning Environments</vt:lpstr>
      <vt:lpstr>Designing Equitable and Culturally Responsive  Learning Environments: Technology</vt:lpstr>
      <vt:lpstr>Designing Equitable and Culturally Responsive  Learning Environments: Access to Technology and Learning</vt:lpstr>
      <vt:lpstr>Designing Equitable and Culturally Responsive  Learning Environments: Brainstorm and Design</vt:lpstr>
      <vt:lpstr>Designing Equitable and Culturally Responsive  Learning Environments: Language and Communication</vt:lpstr>
      <vt:lpstr>Designing Equitable and Culturally Responsive  Learning Environments: Student Life Experiences and Interests</vt:lpstr>
      <vt:lpstr>Designing Equitable and Culturally Responsive  Learning Environments: Stop and Think</vt:lpstr>
      <vt:lpstr>Designing Equitable and Culturally Responsive  Learning Environments: Collaborate</vt:lpstr>
      <vt:lpstr>Supporting Schoolwide Culturally Responsive Practices </vt:lpstr>
      <vt:lpstr>Schoolwide Culturally Responsive Practices: Brainstorm </vt:lpstr>
      <vt:lpstr>Lenses of Instructional Equity</vt:lpstr>
      <vt:lpstr>PowerPoint Presentation</vt:lpstr>
      <vt:lpstr>Lenses of Instructional Equity: Brainstorm &amp; Design</vt:lpstr>
      <vt:lpstr>Lenses of Instructional Equity: Issues</vt:lpstr>
      <vt:lpstr>Lenses of Instructional Equity: Representation</vt:lpstr>
      <vt:lpstr>Lenses of Instructional Equity: Relationships</vt:lpstr>
      <vt:lpstr>Lenses of Instructional Equity: Responsiveness</vt:lpstr>
      <vt:lpstr>Lenses of Instructional Equity: Stop and Think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  One or Two lines</dc:title>
  <dc:creator>Margaret Murphy</dc:creator>
  <cp:lastModifiedBy>emily.popek</cp:lastModifiedBy>
  <cp:revision>56</cp:revision>
  <dcterms:created xsi:type="dcterms:W3CDTF">2021-01-14T13:17:28Z</dcterms:created>
  <dcterms:modified xsi:type="dcterms:W3CDTF">2021-02-01T00:57:58Z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