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0" roundtripDataSignature="AMtx7mg9NLeWjq9wvCT7NZmA8HAcDZGsu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A3EDE9D-14B8-4DA5-BE47-1822B1CBD438}">
  <a:tblStyle styleId="{5A3EDE9D-14B8-4DA5-BE47-1822B1CBD438}" styleName="Table_0">
    <a:wholeTbl>
      <a:tcTxStyle b="off" i="off">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0" d="100"/>
          <a:sy n="110" d="100"/>
        </p:scale>
        <p:origin x="390"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40"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wentieth Century"/>
                <a:ea typeface="Twentieth Century"/>
                <a:cs typeface="Twentieth Century"/>
                <a:sym typeface="Twentieth Centur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wentieth Century"/>
                <a:ea typeface="Twentieth Century"/>
                <a:cs typeface="Twentieth Century"/>
                <a:sym typeface="Twentieth Centur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wentieth Century"/>
                <a:ea typeface="Twentieth Century"/>
                <a:cs typeface="Twentieth Century"/>
                <a:sym typeface="Twentieth Century"/>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wentieth Century"/>
                <a:ea typeface="Twentieth Century"/>
                <a:cs typeface="Twentieth Century"/>
                <a:sym typeface="Twentieth Century"/>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wentieth Century"/>
                <a:ea typeface="Twentieth Century"/>
                <a:cs typeface="Twentieth Century"/>
                <a:sym typeface="Twentieth Century"/>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wentieth Century"/>
                <a:ea typeface="Twentieth Century"/>
                <a:cs typeface="Twentieth Century"/>
                <a:sym typeface="Twentieth Century"/>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wentieth Century"/>
                <a:ea typeface="Twentieth Century"/>
                <a:cs typeface="Twentieth Century"/>
                <a:sym typeface="Twentieth Century"/>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wentieth Century"/>
                <a:ea typeface="Twentieth Century"/>
                <a:cs typeface="Twentieth Century"/>
                <a:sym typeface="Twentieth Centur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wentieth Century"/>
                <a:ea typeface="Twentieth Century"/>
                <a:cs typeface="Twentieth Century"/>
                <a:sym typeface="Twentieth Century"/>
              </a:rPr>
              <a:t>‹#›</a:t>
            </a:fld>
            <a:endParaRPr sz="1200" b="0" i="0" u="none" strike="noStrike" cap="none">
              <a:solidFill>
                <a:schemeClr val="dk1"/>
              </a:solidFill>
              <a:latin typeface="Twentieth Century"/>
              <a:ea typeface="Twentieth Century"/>
              <a:cs typeface="Twentieth Century"/>
              <a:sym typeface="Twentieth Century"/>
            </a:endParaRPr>
          </a:p>
        </p:txBody>
      </p:sp>
    </p:spTree>
    <p:extLst>
      <p:ext uri="{BB962C8B-B14F-4D97-AF65-F5344CB8AC3E}">
        <p14:creationId xmlns:p14="http://schemas.microsoft.com/office/powerpoint/2010/main" val="123022125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1" name="Google Shape;101;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extLst>
      <p:ext uri="{BB962C8B-B14F-4D97-AF65-F5344CB8AC3E}">
        <p14:creationId xmlns:p14="http://schemas.microsoft.com/office/powerpoint/2010/main" val="4372143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6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0" name="Google Shape;170;p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462368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6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Watch minute 9:15 – 11:23</a:t>
            </a:r>
            <a:endParaRPr/>
          </a:p>
        </p:txBody>
      </p:sp>
      <p:sp>
        <p:nvSpPr>
          <p:cNvPr id="179" name="Google Shape;179;p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492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6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3" name="Google Shape;193;p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232169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6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2" name="Google Shape;202;p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945423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6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1" name="Google Shape;211;p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358653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6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8" name="Google Shape;218;p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435633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6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Watch minute 9:15 – 11:23</a:t>
            </a:r>
            <a:endParaRPr/>
          </a:p>
        </p:txBody>
      </p:sp>
      <p:sp>
        <p:nvSpPr>
          <p:cNvPr id="227" name="Google Shape;227;p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444013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7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9" name="Google Shape;239;p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240208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7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4" name="Google Shape;244;p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742340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7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3" name="Google Shape;253;p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507433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7" name="Google Shape;10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480148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7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1" name="Google Shape;261;p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570461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7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8" name="Google Shape;268;p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396247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7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Watch minute 9:15 – 11:23</a:t>
            </a:r>
            <a:endParaRPr/>
          </a:p>
        </p:txBody>
      </p:sp>
      <p:sp>
        <p:nvSpPr>
          <p:cNvPr id="277" name="Google Shape;277;p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334194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7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9" name="Google Shape;289;p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684406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7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8" name="Google Shape;298;p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369685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7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6" name="Google Shape;306;p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768646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7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3" name="Google Shape;313;p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926283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bad2491fd9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2" name="Google Shape;322;gbad2491fd9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544304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6" name="Google Shape;33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532421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bb7961bdd9_2_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5" name="Google Shape;345;gbb7961bdd9_2_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6" name="Google Shape;346;gbb7961bdd9_2_2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29</a:t>
            </a:fld>
            <a:endParaRPr/>
          </a:p>
        </p:txBody>
      </p:sp>
    </p:spTree>
    <p:extLst>
      <p:ext uri="{BB962C8B-B14F-4D97-AF65-F5344CB8AC3E}">
        <p14:creationId xmlns:p14="http://schemas.microsoft.com/office/powerpoint/2010/main" val="7682743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6" name="Google Shape;11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546329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5" name="Google Shape;35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641247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5" name="Google Shape;36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508200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4" name="Google Shape;37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56458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8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3" name="Google Shape;383;p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34384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1" name="Google Shape;391;p8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2" name="Google Shape;392;p8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34</a:t>
            </a:fld>
            <a:endParaRPr/>
          </a:p>
        </p:txBody>
      </p:sp>
    </p:spTree>
    <p:extLst>
      <p:ext uri="{BB962C8B-B14F-4D97-AF65-F5344CB8AC3E}">
        <p14:creationId xmlns:p14="http://schemas.microsoft.com/office/powerpoint/2010/main" val="4112950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6" name="Google Shape;12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341715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6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5" name="Google Shape;135;p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338234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6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3" name="Google Shape;143;p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963874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0" name="Google Shape;15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261413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6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5" name="Google Shape;155;p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402675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3" name="Google Shape;163;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689260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Blue">
  <p:cSld name="Title Slide-Blue">
    <p:bg>
      <p:bgPr>
        <a:solidFill>
          <a:srgbClr val="F2F2F2"/>
        </a:solidFill>
        <a:effectLst/>
      </p:bgPr>
    </p:bg>
    <p:spTree>
      <p:nvGrpSpPr>
        <p:cNvPr id="1" name="Shape 12"/>
        <p:cNvGrpSpPr/>
        <p:nvPr/>
      </p:nvGrpSpPr>
      <p:grpSpPr>
        <a:xfrm>
          <a:off x="0" y="0"/>
          <a:ext cx="0" cy="0"/>
          <a:chOff x="0" y="0"/>
          <a:chExt cx="0" cy="0"/>
        </a:xfrm>
      </p:grpSpPr>
      <p:sp>
        <p:nvSpPr>
          <p:cNvPr id="13" name="Google Shape;13;p49"/>
          <p:cNvSpPr/>
          <p:nvPr/>
        </p:nvSpPr>
        <p:spPr>
          <a:xfrm>
            <a:off x="0" y="0"/>
            <a:ext cx="12203574" cy="6858300"/>
          </a:xfrm>
          <a:custGeom>
            <a:avLst/>
            <a:gdLst/>
            <a:ahLst/>
            <a:cxnLst/>
            <a:rect l="l" t="t" r="r" b="b"/>
            <a:pathLst>
              <a:path w="12203574" h="6858300" extrusionOk="0">
                <a:moveTo>
                  <a:pt x="0" y="0"/>
                </a:moveTo>
                <a:lnTo>
                  <a:pt x="12203574" y="0"/>
                </a:lnTo>
                <a:cubicBezTo>
                  <a:pt x="12197010" y="2286100"/>
                  <a:pt x="12190447" y="4572200"/>
                  <a:pt x="12183883" y="6858300"/>
                </a:cubicBezTo>
                <a:lnTo>
                  <a:pt x="0" y="6858000"/>
                </a:lnTo>
                <a:lnTo>
                  <a:pt x="0" y="0"/>
                </a:lnTo>
                <a:close/>
              </a:path>
            </a:pathLst>
          </a:cu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4" name="Google Shape;14;p49"/>
          <p:cNvSpPr/>
          <p:nvPr/>
        </p:nvSpPr>
        <p:spPr>
          <a:xfrm>
            <a:off x="-3958" y="621792"/>
            <a:ext cx="2060232" cy="2197608"/>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15" name="Google Shape;15;p49"/>
          <p:cNvPicPr preferRelativeResize="0"/>
          <p:nvPr/>
        </p:nvPicPr>
        <p:blipFill rotWithShape="1">
          <a:blip r:embed="rId2" cstate="screen">
            <a:alphaModFix/>
            <a:extLst>
              <a:ext uri="{28A0092B-C50C-407E-A947-70E740481C1C}">
                <a14:useLocalDpi xmlns:a14="http://schemas.microsoft.com/office/drawing/2010/main"/>
              </a:ext>
            </a:extLst>
          </a:blip>
          <a:srcRect b="-155141"/>
          <a:stretch/>
        </p:blipFill>
        <p:spPr>
          <a:xfrm>
            <a:off x="2056274" y="621792"/>
            <a:ext cx="10147300" cy="5638800"/>
          </a:xfrm>
          <a:prstGeom prst="rect">
            <a:avLst/>
          </a:prstGeom>
          <a:noFill/>
          <a:ln>
            <a:noFill/>
          </a:ln>
          <a:effectLst>
            <a:outerShdw blurRad="50800" dist="38100" dir="2700000" algn="tl" rotWithShape="0">
              <a:srgbClr val="000000">
                <a:alpha val="40000"/>
              </a:srgbClr>
            </a:outerShdw>
          </a:effectLst>
        </p:spPr>
      </p:pic>
      <p:pic>
        <p:nvPicPr>
          <p:cNvPr id="16" name="Google Shape;16;p49" descr="Text, logo&#10;&#10;Description automatically generated"/>
          <p:cNvPicPr preferRelativeResize="0"/>
          <p:nvPr/>
        </p:nvPicPr>
        <p:blipFill rotWithShape="1">
          <a:blip r:embed="rId3">
            <a:alphaModFix/>
          </a:blip>
          <a:srcRect/>
          <a:stretch/>
        </p:blipFill>
        <p:spPr>
          <a:xfrm>
            <a:off x="2493380" y="773685"/>
            <a:ext cx="5190903" cy="1734819"/>
          </a:xfrm>
          <a:prstGeom prst="rect">
            <a:avLst/>
          </a:prstGeom>
          <a:noFill/>
          <a:ln>
            <a:noFill/>
          </a:ln>
        </p:spPr>
      </p:pic>
      <p:sp>
        <p:nvSpPr>
          <p:cNvPr id="17" name="Google Shape;17;p49"/>
          <p:cNvSpPr txBox="1">
            <a:spLocks noGrp="1"/>
          </p:cNvSpPr>
          <p:nvPr>
            <p:ph type="ctrTitle"/>
          </p:nvPr>
        </p:nvSpPr>
        <p:spPr>
          <a:xfrm>
            <a:off x="2493380" y="3052477"/>
            <a:ext cx="7336420" cy="228152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5400"/>
              <a:buFont typeface="Arial"/>
              <a:buNone/>
              <a:defRPr sz="5400" b="1" i="0" cap="none">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49"/>
          <p:cNvSpPr txBox="1">
            <a:spLocks noGrp="1"/>
          </p:cNvSpPr>
          <p:nvPr>
            <p:ph type="subTitle" idx="1"/>
          </p:nvPr>
        </p:nvSpPr>
        <p:spPr>
          <a:xfrm>
            <a:off x="2493380" y="5562600"/>
            <a:ext cx="5864382" cy="684810"/>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SzPts val="2000"/>
              <a:buNone/>
              <a:defRPr sz="2000">
                <a:solidFill>
                  <a:schemeClr val="lt1"/>
                </a:solidFill>
                <a:latin typeface="Arial"/>
                <a:ea typeface="Arial"/>
                <a:cs typeface="Arial"/>
                <a:sym typeface="Arial"/>
              </a:defRPr>
            </a:lvl1pPr>
            <a:lvl2pPr lvl="1" algn="ctr">
              <a:lnSpc>
                <a:spcPct val="90000"/>
              </a:lnSpc>
              <a:spcBef>
                <a:spcPts val="200"/>
              </a:spcBef>
              <a:spcAft>
                <a:spcPts val="0"/>
              </a:spcAft>
              <a:buSzPts val="1800"/>
              <a:buNone/>
              <a:defRPr sz="1800"/>
            </a:lvl2pPr>
            <a:lvl3pPr lvl="2" algn="ctr">
              <a:lnSpc>
                <a:spcPct val="90000"/>
              </a:lnSpc>
              <a:spcBef>
                <a:spcPts val="400"/>
              </a:spcBef>
              <a:spcAft>
                <a:spcPts val="0"/>
              </a:spcAft>
              <a:buSzPts val="1800"/>
              <a:buNone/>
              <a:defRPr sz="1800"/>
            </a:lvl3pPr>
            <a:lvl4pPr lvl="3" algn="ctr">
              <a:lnSpc>
                <a:spcPct val="90000"/>
              </a:lnSpc>
              <a:spcBef>
                <a:spcPts val="400"/>
              </a:spcBef>
              <a:spcAft>
                <a:spcPts val="0"/>
              </a:spcAft>
              <a:buSzPts val="1800"/>
              <a:buNone/>
              <a:defRPr sz="1800"/>
            </a:lvl4pPr>
            <a:lvl5pPr lvl="4" algn="ctr">
              <a:lnSpc>
                <a:spcPct val="90000"/>
              </a:lnSpc>
              <a:spcBef>
                <a:spcPts val="400"/>
              </a:spcBef>
              <a:spcAft>
                <a:spcPts val="0"/>
              </a:spcAft>
              <a:buSzPts val="1800"/>
              <a:buNone/>
              <a:defRPr sz="1800"/>
            </a:lvl5pPr>
            <a:lvl6pPr lvl="5" algn="ctr">
              <a:lnSpc>
                <a:spcPct val="90000"/>
              </a:lnSpc>
              <a:spcBef>
                <a:spcPts val="400"/>
              </a:spcBef>
              <a:spcAft>
                <a:spcPts val="0"/>
              </a:spcAft>
              <a:buSzPts val="1800"/>
              <a:buNone/>
              <a:defRPr sz="1800"/>
            </a:lvl6pPr>
            <a:lvl7pPr lvl="6" algn="ctr">
              <a:lnSpc>
                <a:spcPct val="90000"/>
              </a:lnSpc>
              <a:spcBef>
                <a:spcPts val="400"/>
              </a:spcBef>
              <a:spcAft>
                <a:spcPts val="0"/>
              </a:spcAft>
              <a:buSzPts val="1800"/>
              <a:buNone/>
              <a:defRPr sz="1800"/>
            </a:lvl7pPr>
            <a:lvl8pPr lvl="7" algn="ctr">
              <a:lnSpc>
                <a:spcPct val="90000"/>
              </a:lnSpc>
              <a:spcBef>
                <a:spcPts val="400"/>
              </a:spcBef>
              <a:spcAft>
                <a:spcPts val="0"/>
              </a:spcAft>
              <a:buSzPts val="1800"/>
              <a:buNone/>
              <a:defRPr sz="1800"/>
            </a:lvl8pPr>
            <a:lvl9pPr lvl="8" algn="ctr">
              <a:lnSpc>
                <a:spcPct val="90000"/>
              </a:lnSpc>
              <a:spcBef>
                <a:spcPts val="400"/>
              </a:spcBef>
              <a:spcAft>
                <a:spcPts val="40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Closing-Contacts">
  <p:cSld name="Closing-Contacts">
    <p:spTree>
      <p:nvGrpSpPr>
        <p:cNvPr id="1" name="Shape 83"/>
        <p:cNvGrpSpPr/>
        <p:nvPr/>
      </p:nvGrpSpPr>
      <p:grpSpPr>
        <a:xfrm>
          <a:off x="0" y="0"/>
          <a:ext cx="0" cy="0"/>
          <a:chOff x="0" y="0"/>
          <a:chExt cx="0" cy="0"/>
        </a:xfrm>
      </p:grpSpPr>
      <p:sp>
        <p:nvSpPr>
          <p:cNvPr id="84" name="Google Shape;84;p58"/>
          <p:cNvSpPr/>
          <p:nvPr/>
        </p:nvSpPr>
        <p:spPr>
          <a:xfrm>
            <a:off x="0" y="0"/>
            <a:ext cx="12192000"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85" name="Google Shape;85;p58" descr="Shape, square&#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r="-20418"/>
          <a:stretch/>
        </p:blipFill>
        <p:spPr>
          <a:xfrm>
            <a:off x="2103120" y="617517"/>
            <a:ext cx="10147300" cy="5638800"/>
          </a:xfrm>
          <a:prstGeom prst="rect">
            <a:avLst/>
          </a:prstGeom>
          <a:noFill/>
          <a:ln>
            <a:noFill/>
          </a:ln>
          <a:effectLst>
            <a:outerShdw blurRad="50800" dist="38100" dir="2700000" algn="tl" rotWithShape="0">
              <a:srgbClr val="000000">
                <a:alpha val="40000"/>
              </a:srgbClr>
            </a:outerShdw>
          </a:effectLst>
        </p:spPr>
      </p:pic>
      <p:sp>
        <p:nvSpPr>
          <p:cNvPr id="86" name="Google Shape;86;p58"/>
          <p:cNvSpPr txBox="1">
            <a:spLocks noGrp="1"/>
          </p:cNvSpPr>
          <p:nvPr>
            <p:ph type="sldNum" idx="12"/>
          </p:nvPr>
        </p:nvSpPr>
        <p:spPr>
          <a:xfrm>
            <a:off x="628788" y="6339840"/>
            <a:ext cx="302281" cy="365760"/>
          </a:xfrm>
          <a:prstGeom prst="rect">
            <a:avLst/>
          </a:prstGeom>
          <a:noFill/>
          <a:ln>
            <a:noFill/>
          </a:ln>
        </p:spPr>
        <p:txBody>
          <a:bodyPr spcFirstLastPara="1" wrap="square" lIns="0" tIns="45700" rIns="0" bIns="45700" anchor="ctr" anchorCtr="0">
            <a:noAutofit/>
          </a:bodyPr>
          <a:lstStyle>
            <a:lvl1pPr marL="0" marR="0" lvl="0" indent="0" algn="ct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pic>
        <p:nvPicPr>
          <p:cNvPr id="87" name="Google Shape;87;p58"/>
          <p:cNvPicPr preferRelativeResize="0"/>
          <p:nvPr/>
        </p:nvPicPr>
        <p:blipFill rotWithShape="1">
          <a:blip r:embed="rId3">
            <a:alphaModFix/>
          </a:blip>
          <a:srcRect/>
          <a:stretch/>
        </p:blipFill>
        <p:spPr>
          <a:xfrm>
            <a:off x="3429000" y="1646359"/>
            <a:ext cx="5334000" cy="1782641"/>
          </a:xfrm>
          <a:prstGeom prst="rect">
            <a:avLst/>
          </a:prstGeom>
          <a:noFill/>
          <a:ln>
            <a:noFill/>
          </a:ln>
        </p:spPr>
      </p:pic>
      <p:sp>
        <p:nvSpPr>
          <p:cNvPr id="88" name="Google Shape;88;p58"/>
          <p:cNvSpPr txBox="1">
            <a:spLocks noGrp="1"/>
          </p:cNvSpPr>
          <p:nvPr>
            <p:ph type="ctrTitle"/>
          </p:nvPr>
        </p:nvSpPr>
        <p:spPr>
          <a:xfrm>
            <a:off x="2514600" y="4157965"/>
            <a:ext cx="6324600" cy="266559"/>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800" b="1" i="0" cap="none">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58"/>
          <p:cNvSpPr txBox="1">
            <a:spLocks noGrp="1"/>
          </p:cNvSpPr>
          <p:nvPr>
            <p:ph type="body" idx="1"/>
          </p:nvPr>
        </p:nvSpPr>
        <p:spPr>
          <a:xfrm>
            <a:off x="2514600" y="4572000"/>
            <a:ext cx="5791200" cy="1524000"/>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200"/>
              </a:spcBef>
              <a:spcAft>
                <a:spcPts val="0"/>
              </a:spcAft>
              <a:buSzPts val="1800"/>
              <a:buFont typeface="Arial"/>
              <a:buNone/>
              <a:defRPr sz="1800">
                <a:solidFill>
                  <a:schemeClr val="lt1"/>
                </a:solidFill>
              </a:defRPr>
            </a:lvl1pPr>
            <a:lvl2pPr marL="914400" lvl="1" indent="-228600" algn="l">
              <a:lnSpc>
                <a:spcPct val="90000"/>
              </a:lnSpc>
              <a:spcBef>
                <a:spcPts val="200"/>
              </a:spcBef>
              <a:spcAft>
                <a:spcPts val="0"/>
              </a:spcAft>
              <a:buSzPts val="1800"/>
              <a:buFont typeface="Arial"/>
              <a:buNone/>
              <a:defRPr/>
            </a:lvl2pPr>
            <a:lvl3pPr marL="1371600" lvl="2" indent="-228600" algn="l">
              <a:lnSpc>
                <a:spcPct val="90000"/>
              </a:lnSpc>
              <a:spcBef>
                <a:spcPts val="400"/>
              </a:spcBef>
              <a:spcAft>
                <a:spcPts val="0"/>
              </a:spcAft>
              <a:buSzPts val="1600"/>
              <a:buFont typeface="Arial"/>
              <a:buNone/>
              <a:defRPr/>
            </a:lvl3pPr>
            <a:lvl4pPr marL="1828800" lvl="3" indent="-228600" algn="l">
              <a:lnSpc>
                <a:spcPct val="90000"/>
              </a:lnSpc>
              <a:spcBef>
                <a:spcPts val="400"/>
              </a:spcBef>
              <a:spcAft>
                <a:spcPts val="0"/>
              </a:spcAft>
              <a:buSzPts val="1400"/>
              <a:buFont typeface="Arial"/>
              <a:buNone/>
              <a:defRPr/>
            </a:lvl4pPr>
            <a:lvl5pPr marL="2286000" lvl="4" indent="-228600" algn="l">
              <a:lnSpc>
                <a:spcPct val="90000"/>
              </a:lnSpc>
              <a:spcBef>
                <a:spcPts val="400"/>
              </a:spcBef>
              <a:spcAft>
                <a:spcPts val="0"/>
              </a:spcAft>
              <a:buSzPts val="1400"/>
              <a:buFont typeface="Arial"/>
              <a:buNone/>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90"/>
        <p:cNvGrpSpPr/>
        <p:nvPr/>
      </p:nvGrpSpPr>
      <p:grpSpPr>
        <a:xfrm>
          <a:off x="0" y="0"/>
          <a:ext cx="0" cy="0"/>
          <a:chOff x="0" y="0"/>
          <a:chExt cx="0" cy="0"/>
        </a:xfrm>
      </p:grpSpPr>
      <p:sp>
        <p:nvSpPr>
          <p:cNvPr id="91" name="Google Shape;91;p59"/>
          <p:cNvSpPr/>
          <p:nvPr/>
        </p:nvSpPr>
        <p:spPr>
          <a:xfrm>
            <a:off x="0" y="0"/>
            <a:ext cx="12192000"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2" name="Google Shape;92;p59"/>
          <p:cNvSpPr/>
          <p:nvPr/>
        </p:nvSpPr>
        <p:spPr>
          <a:xfrm>
            <a:off x="762000" y="0"/>
            <a:ext cx="6324600" cy="61722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3" name="Google Shape;93;p59"/>
          <p:cNvSpPr txBox="1">
            <a:spLocks noGrp="1"/>
          </p:cNvSpPr>
          <p:nvPr>
            <p:ph type="title"/>
          </p:nvPr>
        </p:nvSpPr>
        <p:spPr>
          <a:xfrm>
            <a:off x="1266825" y="2265916"/>
            <a:ext cx="5314950" cy="3488998"/>
          </a:xfrm>
          <a:prstGeom prst="rect">
            <a:avLst/>
          </a:prstGeom>
          <a:noFill/>
          <a:ln>
            <a:noFill/>
          </a:ln>
        </p:spPr>
        <p:txBody>
          <a:bodyPr spcFirstLastPara="1" wrap="square" lIns="0" tIns="0" rIns="0" bIns="0" anchor="ctr" anchorCtr="0">
            <a:normAutofit/>
          </a:bodyPr>
          <a:lstStyle>
            <a:lvl1pPr lvl="0" algn="ctr">
              <a:lnSpc>
                <a:spcPct val="90000"/>
              </a:lnSpc>
              <a:spcBef>
                <a:spcPts val="0"/>
              </a:spcBef>
              <a:spcAft>
                <a:spcPts val="0"/>
              </a:spcAft>
              <a:buClr>
                <a:schemeClr val="lt1"/>
              </a:buClr>
              <a:buSzPts val="5400"/>
              <a:buFont typeface="Arial"/>
              <a:buNone/>
              <a:defRPr sz="5400" b="0" i="0" cap="none">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94" name="Google Shape;94;p59"/>
          <p:cNvPicPr preferRelativeResize="0"/>
          <p:nvPr/>
        </p:nvPicPr>
        <p:blipFill rotWithShape="1">
          <a:blip r:embed="rId2">
            <a:alphaModFix/>
          </a:blip>
          <a:srcRect/>
          <a:stretch/>
        </p:blipFill>
        <p:spPr>
          <a:xfrm>
            <a:off x="1085849" y="769035"/>
            <a:ext cx="3764764" cy="1258197"/>
          </a:xfrm>
          <a:prstGeom prst="rect">
            <a:avLst/>
          </a:prstGeom>
          <a:noFill/>
          <a:ln>
            <a:noFill/>
          </a:ln>
        </p:spPr>
      </p:pic>
      <p:sp>
        <p:nvSpPr>
          <p:cNvPr id="95" name="Google Shape;95;p59"/>
          <p:cNvSpPr txBox="1"/>
          <p:nvPr/>
        </p:nvSpPr>
        <p:spPr>
          <a:xfrm>
            <a:off x="1" y="0"/>
            <a:ext cx="5749532" cy="530352"/>
          </a:xfrm>
          <a:prstGeom prst="rect">
            <a:avLst/>
          </a:prstGeom>
          <a:solidFill>
            <a:schemeClr val="dk2"/>
          </a:solidFill>
          <a:ln>
            <a:noFill/>
          </a:ln>
          <a:effectLst>
            <a:outerShdw blurRad="50800" dist="25400" dir="2700000" algn="tl" rotWithShape="0">
              <a:srgbClr val="000000">
                <a:alpha val="40000"/>
              </a:srgbClr>
            </a:outerShdw>
          </a:effectLst>
        </p:spPr>
        <p:txBody>
          <a:bodyPr spcFirstLastPara="1" wrap="square" lIns="274300" tIns="13715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96" name="Google Shape;96;p59" descr="Shape&#10;&#10;Description automatically generated"/>
          <p:cNvPicPr preferRelativeResize="0"/>
          <p:nvPr/>
        </p:nvPicPr>
        <p:blipFill rotWithShape="1">
          <a:blip r:embed="rId3" cstate="screen">
            <a:alphaModFix/>
            <a:extLst>
              <a:ext uri="{28A0092B-C50C-407E-A947-70E740481C1C}">
                <a14:useLocalDpi xmlns:a14="http://schemas.microsoft.com/office/drawing/2010/main"/>
              </a:ext>
            </a:extLst>
          </a:blip>
          <a:srcRect r="-263319" b="-2508"/>
          <a:stretch/>
        </p:blipFill>
        <p:spPr>
          <a:xfrm>
            <a:off x="5749532" y="0"/>
            <a:ext cx="3657600" cy="548640"/>
          </a:xfrm>
          <a:prstGeom prst="rect">
            <a:avLst/>
          </a:prstGeom>
          <a:noFill/>
          <a:ln>
            <a:noFill/>
          </a:ln>
          <a:effectLst>
            <a:outerShdw blurRad="50800" dist="25400" dir="2700000" algn="tl" rotWithShape="0">
              <a:srgbClr val="000000">
                <a:alpha val="40000"/>
              </a:srgbClr>
            </a:outerShdw>
          </a:effectLst>
        </p:spPr>
      </p:pic>
      <p:sp>
        <p:nvSpPr>
          <p:cNvPr id="97" name="Google Shape;97;p59"/>
          <p:cNvSpPr txBox="1">
            <a:spLocks noGrp="1"/>
          </p:cNvSpPr>
          <p:nvPr>
            <p:ph type="sldNum" idx="12"/>
          </p:nvPr>
        </p:nvSpPr>
        <p:spPr>
          <a:xfrm>
            <a:off x="628788" y="6339840"/>
            <a:ext cx="302281" cy="365760"/>
          </a:xfrm>
          <a:prstGeom prst="rect">
            <a:avLst/>
          </a:prstGeom>
          <a:noFill/>
          <a:ln>
            <a:noFill/>
          </a:ln>
        </p:spPr>
        <p:txBody>
          <a:bodyPr spcFirstLastPara="1" wrap="square" lIns="0" tIns="45700" rIns="0" bIns="45700" anchor="ctr" anchorCtr="0">
            <a:noAutofit/>
          </a:bodyPr>
          <a:lstStyle>
            <a:lvl1pPr marL="0" marR="0" lvl="0" indent="0" algn="ct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Emphasis Single Column Slide">
  <p:cSld name="Title Emphasis Single Column Slide">
    <p:spTree>
      <p:nvGrpSpPr>
        <p:cNvPr id="1" name="Shape 19"/>
        <p:cNvGrpSpPr/>
        <p:nvPr/>
      </p:nvGrpSpPr>
      <p:grpSpPr>
        <a:xfrm>
          <a:off x="0" y="0"/>
          <a:ext cx="0" cy="0"/>
          <a:chOff x="0" y="0"/>
          <a:chExt cx="0" cy="0"/>
        </a:xfrm>
      </p:grpSpPr>
      <p:sp>
        <p:nvSpPr>
          <p:cNvPr id="20" name="Google Shape;20;p50"/>
          <p:cNvSpPr txBox="1">
            <a:spLocks noGrp="1"/>
          </p:cNvSpPr>
          <p:nvPr>
            <p:ph type="sldNum" idx="12"/>
          </p:nvPr>
        </p:nvSpPr>
        <p:spPr>
          <a:xfrm>
            <a:off x="628788" y="6339840"/>
            <a:ext cx="302281" cy="365760"/>
          </a:xfrm>
          <a:prstGeom prst="rect">
            <a:avLst/>
          </a:prstGeom>
          <a:noFill/>
          <a:ln>
            <a:noFill/>
          </a:ln>
        </p:spPr>
        <p:txBody>
          <a:bodyPr spcFirstLastPara="1" wrap="square" lIns="0" tIns="45700" rIns="0" bIns="45700" anchor="ctr" anchorCtr="0">
            <a:noAutofit/>
          </a:bodyPr>
          <a:lstStyle>
            <a:lvl1pPr marL="0" marR="0" lvl="0"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
        <p:nvSpPr>
          <p:cNvPr id="21" name="Google Shape;21;p50"/>
          <p:cNvSpPr txBox="1">
            <a:spLocks noGrp="1"/>
          </p:cNvSpPr>
          <p:nvPr>
            <p:ph type="title"/>
          </p:nvPr>
        </p:nvSpPr>
        <p:spPr>
          <a:xfrm>
            <a:off x="-1" y="530352"/>
            <a:ext cx="12192000" cy="917448"/>
          </a:xfrm>
          <a:prstGeom prst="rect">
            <a:avLst/>
          </a:prstGeom>
          <a:solidFill>
            <a:srgbClr val="2484C6"/>
          </a:solidFill>
          <a:ln>
            <a:noFill/>
          </a:ln>
        </p:spPr>
        <p:txBody>
          <a:bodyPr spcFirstLastPara="1" wrap="square" lIns="548625" tIns="91425" rIns="0" bIns="0" anchor="ctr" anchorCtr="0">
            <a:normAutofit/>
          </a:bodyPr>
          <a:lstStyle>
            <a:lvl1pPr lvl="0" algn="l">
              <a:lnSpc>
                <a:spcPct val="100000"/>
              </a:lnSpc>
              <a:spcBef>
                <a:spcPts val="0"/>
              </a:spcBef>
              <a:spcAft>
                <a:spcPts val="0"/>
              </a:spcAft>
              <a:buClr>
                <a:schemeClr val="lt1"/>
              </a:buClr>
              <a:buSzPts val="4000"/>
              <a:buFont typeface="Arial"/>
              <a:buNone/>
              <a:defRPr sz="4000" b="0" i="0" cap="none">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50"/>
          <p:cNvSpPr/>
          <p:nvPr/>
        </p:nvSpPr>
        <p:spPr>
          <a:xfrm>
            <a:off x="0" y="0"/>
            <a:ext cx="12192000" cy="530352"/>
          </a:xfrm>
          <a:prstGeom prst="rect">
            <a:avLst/>
          </a:prstGeom>
          <a:solidFill>
            <a:srgbClr val="4EA848"/>
          </a:solidFill>
          <a:ln>
            <a:noFill/>
          </a:ln>
        </p:spPr>
        <p:txBody>
          <a:bodyPr spcFirstLastPara="1" wrap="square" lIns="91425" tIns="45700" rIns="91425" bIns="1828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4EA848"/>
              </a:solidFill>
              <a:highlight>
                <a:srgbClr val="4EA848"/>
              </a:highlight>
              <a:latin typeface="Arial"/>
              <a:ea typeface="Arial"/>
              <a:cs typeface="Arial"/>
              <a:sym typeface="Arial"/>
            </a:endParaRPr>
          </a:p>
        </p:txBody>
      </p:sp>
      <p:sp>
        <p:nvSpPr>
          <p:cNvPr id="23" name="Google Shape;23;p50"/>
          <p:cNvSpPr txBox="1">
            <a:spLocks noGrp="1"/>
          </p:cNvSpPr>
          <p:nvPr>
            <p:ph type="body" idx="1"/>
          </p:nvPr>
        </p:nvSpPr>
        <p:spPr>
          <a:xfrm>
            <a:off x="0" y="1743168"/>
            <a:ext cx="10837333" cy="387798"/>
          </a:xfrm>
          <a:prstGeom prst="rect">
            <a:avLst/>
          </a:prstGeom>
          <a:noFill/>
          <a:ln>
            <a:noFill/>
          </a:ln>
        </p:spPr>
        <p:txBody>
          <a:bodyPr spcFirstLastPara="1" wrap="square" lIns="548625" tIns="0" rIns="91425" bIns="0" anchor="t" anchorCtr="0">
            <a:spAutoFit/>
          </a:bodyPr>
          <a:lstStyle>
            <a:lvl1pPr marL="457200" lvl="0" indent="-228600" algn="l">
              <a:lnSpc>
                <a:spcPct val="90000"/>
              </a:lnSpc>
              <a:spcBef>
                <a:spcPts val="1200"/>
              </a:spcBef>
              <a:spcAft>
                <a:spcPts val="0"/>
              </a:spcAft>
              <a:buSzPts val="2800"/>
              <a:buNone/>
              <a:defRPr sz="2800" b="0">
                <a:solidFill>
                  <a:srgbClr val="43467B"/>
                </a:solidFill>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24" name="Google Shape;24;p50"/>
          <p:cNvSpPr txBox="1"/>
          <p:nvPr/>
        </p:nvSpPr>
        <p:spPr>
          <a:xfrm>
            <a:off x="-1" y="0"/>
            <a:ext cx="9509761" cy="530352"/>
          </a:xfrm>
          <a:prstGeom prst="rect">
            <a:avLst/>
          </a:prstGeom>
          <a:solidFill>
            <a:schemeClr val="dk2"/>
          </a:solidFill>
          <a:ln>
            <a:noFill/>
          </a:ln>
          <a:effectLst>
            <a:outerShdw blurRad="50800" dist="25400" dir="2700000" algn="tl" rotWithShape="0">
              <a:srgbClr val="000000">
                <a:alpha val="40000"/>
              </a:srgbClr>
            </a:outerShdw>
          </a:effectLst>
        </p:spPr>
        <p:txBody>
          <a:bodyPr spcFirstLastPara="1" wrap="square" lIns="274300" tIns="13715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25" name="Google Shape;25;p50" descr="Shape&#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r="-263319" b="-2508"/>
          <a:stretch/>
        </p:blipFill>
        <p:spPr>
          <a:xfrm>
            <a:off x="9509760" y="0"/>
            <a:ext cx="3657600" cy="548640"/>
          </a:xfrm>
          <a:prstGeom prst="rect">
            <a:avLst/>
          </a:prstGeom>
          <a:noFill/>
          <a:ln>
            <a:noFill/>
          </a:ln>
          <a:effectLst>
            <a:outerShdw blurRad="50800" dist="25400" dir="2700000" algn="tl" rotWithShape="0">
              <a:srgbClr val="000000">
                <a:alpha val="40000"/>
              </a:srgbClr>
            </a:outerShdw>
          </a:effectLst>
        </p:spPr>
      </p:pic>
      <p:sp>
        <p:nvSpPr>
          <p:cNvPr id="26" name="Google Shape;26;p50"/>
          <p:cNvSpPr txBox="1">
            <a:spLocks noGrp="1"/>
          </p:cNvSpPr>
          <p:nvPr>
            <p:ph type="body" idx="2"/>
          </p:nvPr>
        </p:nvSpPr>
        <p:spPr>
          <a:xfrm>
            <a:off x="628788" y="2390774"/>
            <a:ext cx="10858362" cy="3810000"/>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200"/>
              </a:spcBef>
              <a:spcAft>
                <a:spcPts val="0"/>
              </a:spcAft>
              <a:buSzPts val="2000"/>
              <a:buFont typeface="Arial"/>
              <a:buNone/>
              <a:defRPr/>
            </a:lvl1pPr>
            <a:lvl2pPr marL="914400" lvl="1" indent="-228600" algn="l">
              <a:lnSpc>
                <a:spcPct val="90000"/>
              </a:lnSpc>
              <a:spcBef>
                <a:spcPts val="200"/>
              </a:spcBef>
              <a:spcAft>
                <a:spcPts val="0"/>
              </a:spcAft>
              <a:buSzPts val="1800"/>
              <a:buFont typeface="Arial"/>
              <a:buNone/>
              <a:defRPr/>
            </a:lvl2pPr>
            <a:lvl3pPr marL="1371600" lvl="2" indent="-228600" algn="l">
              <a:lnSpc>
                <a:spcPct val="90000"/>
              </a:lnSpc>
              <a:spcBef>
                <a:spcPts val="400"/>
              </a:spcBef>
              <a:spcAft>
                <a:spcPts val="0"/>
              </a:spcAft>
              <a:buSzPts val="1600"/>
              <a:buFont typeface="Arial"/>
              <a:buNone/>
              <a:defRPr/>
            </a:lvl3pPr>
            <a:lvl4pPr marL="1828800" lvl="3" indent="-228600" algn="l">
              <a:lnSpc>
                <a:spcPct val="90000"/>
              </a:lnSpc>
              <a:spcBef>
                <a:spcPts val="400"/>
              </a:spcBef>
              <a:spcAft>
                <a:spcPts val="0"/>
              </a:spcAft>
              <a:buSzPts val="1400"/>
              <a:buFont typeface="Arial"/>
              <a:buNone/>
              <a:defRPr/>
            </a:lvl4pPr>
            <a:lvl5pPr marL="2286000" lvl="4" indent="-228600" algn="l">
              <a:lnSpc>
                <a:spcPct val="90000"/>
              </a:lnSpc>
              <a:spcBef>
                <a:spcPts val="400"/>
              </a:spcBef>
              <a:spcAft>
                <a:spcPts val="0"/>
              </a:spcAft>
              <a:buSzPts val="1400"/>
              <a:buFont typeface="Arial"/>
              <a:buNone/>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Image Slide with Sidebar Content">
  <p:cSld name="Image Slide with Sidebar Content">
    <p:spTree>
      <p:nvGrpSpPr>
        <p:cNvPr id="1" name="Shape 27"/>
        <p:cNvGrpSpPr/>
        <p:nvPr/>
      </p:nvGrpSpPr>
      <p:grpSpPr>
        <a:xfrm>
          <a:off x="0" y="0"/>
          <a:ext cx="0" cy="0"/>
          <a:chOff x="0" y="0"/>
          <a:chExt cx="0" cy="0"/>
        </a:xfrm>
      </p:grpSpPr>
      <p:sp>
        <p:nvSpPr>
          <p:cNvPr id="28" name="Google Shape;28;p53"/>
          <p:cNvSpPr>
            <a:spLocks noGrp="1"/>
          </p:cNvSpPr>
          <p:nvPr>
            <p:ph type="pic" idx="2"/>
          </p:nvPr>
        </p:nvSpPr>
        <p:spPr>
          <a:xfrm>
            <a:off x="-1" y="530352"/>
            <a:ext cx="12191999" cy="6327648"/>
          </a:xfrm>
          <a:prstGeom prst="rect">
            <a:avLst/>
          </a:prstGeom>
          <a:noFill/>
          <a:ln>
            <a:noFill/>
          </a:ln>
        </p:spPr>
        <p:txBody>
          <a:bodyPr spcFirstLastPara="1" wrap="square" lIns="45700" tIns="45700" rIns="45700" bIns="45700" anchor="ctr" anchorCtr="0">
            <a:normAutofit/>
          </a:bodyPr>
          <a:lstStyle>
            <a:lvl1pPr marR="0" lvl="0" algn="ctr" rtl="0">
              <a:lnSpc>
                <a:spcPct val="90000"/>
              </a:lnSpc>
              <a:spcBef>
                <a:spcPts val="1200"/>
              </a:spcBef>
              <a:spcAft>
                <a:spcPts val="0"/>
              </a:spcAft>
              <a:buClr>
                <a:schemeClr val="accent1"/>
              </a:buClr>
              <a:buSzPts val="2000"/>
              <a:buFont typeface="Arial"/>
              <a:buNone/>
              <a:defRPr sz="2000" b="0" i="0" u="none" strike="noStrike" cap="none">
                <a:solidFill>
                  <a:srgbClr val="7F7F7F"/>
                </a:solidFill>
                <a:latin typeface="Arial"/>
                <a:ea typeface="Arial"/>
                <a:cs typeface="Arial"/>
                <a:sym typeface="Arial"/>
              </a:defRPr>
            </a:lvl1pPr>
            <a:lvl2pPr marR="0" lvl="1" algn="l" rtl="0">
              <a:lnSpc>
                <a:spcPct val="90000"/>
              </a:lnSpc>
              <a:spcBef>
                <a:spcPts val="200"/>
              </a:spcBef>
              <a:spcAft>
                <a:spcPts val="0"/>
              </a:spcAft>
              <a:buClr>
                <a:schemeClr val="accent1"/>
              </a:buClr>
              <a:buSzPts val="1800"/>
              <a:buFont typeface="Arial"/>
              <a:buChar char="•"/>
              <a:defRPr sz="1800" b="0" i="0" u="none" strike="noStrike" cap="none">
                <a:solidFill>
                  <a:schemeClr val="dk1"/>
                </a:solidFill>
                <a:latin typeface="Arial"/>
                <a:ea typeface="Arial"/>
                <a:cs typeface="Arial"/>
                <a:sym typeface="Arial"/>
              </a:defRPr>
            </a:lvl2pPr>
            <a:lvl3pPr marR="0" lvl="2" algn="l" rtl="0">
              <a:lnSpc>
                <a:spcPct val="90000"/>
              </a:lnSpc>
              <a:spcBef>
                <a:spcPts val="400"/>
              </a:spcBef>
              <a:spcAft>
                <a:spcPts val="0"/>
              </a:spcAft>
              <a:buClr>
                <a:schemeClr val="accent1"/>
              </a:buClr>
              <a:buSzPts val="1600"/>
              <a:buFont typeface="Arial"/>
              <a:buChar char="•"/>
              <a:defRPr sz="1600" b="0" i="0" u="none" strike="noStrike" cap="none">
                <a:solidFill>
                  <a:schemeClr val="dk1"/>
                </a:solidFill>
                <a:latin typeface="Arial"/>
                <a:ea typeface="Arial"/>
                <a:cs typeface="Arial"/>
                <a:sym typeface="Arial"/>
              </a:defRPr>
            </a:lvl3pPr>
            <a:lvl4pPr marR="0" lvl="3" algn="l" rtl="0">
              <a:lnSpc>
                <a:spcPct val="90000"/>
              </a:lnSpc>
              <a:spcBef>
                <a:spcPts val="400"/>
              </a:spcBef>
              <a:spcAft>
                <a:spcPts val="0"/>
              </a:spcAft>
              <a:buClr>
                <a:schemeClr val="accent1"/>
              </a:buClr>
              <a:buSzPts val="1400"/>
              <a:buFont typeface="Arial"/>
              <a:buChar char="•"/>
              <a:defRPr sz="1400" b="0" i="0" u="none" strike="noStrike" cap="none">
                <a:solidFill>
                  <a:schemeClr val="dk1"/>
                </a:solidFill>
                <a:latin typeface="Arial"/>
                <a:ea typeface="Arial"/>
                <a:cs typeface="Arial"/>
                <a:sym typeface="Arial"/>
              </a:defRPr>
            </a:lvl4pPr>
            <a:lvl5pPr marR="0" lvl="4" algn="l" rtl="0">
              <a:lnSpc>
                <a:spcPct val="90000"/>
              </a:lnSpc>
              <a:spcBef>
                <a:spcPts val="400"/>
              </a:spcBef>
              <a:spcAft>
                <a:spcPts val="0"/>
              </a:spcAft>
              <a:buClr>
                <a:schemeClr val="accent1"/>
              </a:buClr>
              <a:buSzPts val="1400"/>
              <a:buFont typeface="Arial"/>
              <a:buChar char="•"/>
              <a:defRPr sz="1400" b="0" i="0" u="none" strike="noStrike" cap="none">
                <a:solidFill>
                  <a:schemeClr val="dk1"/>
                </a:solidFill>
                <a:latin typeface="Arial"/>
                <a:ea typeface="Arial"/>
                <a:cs typeface="Arial"/>
                <a:sym typeface="Arial"/>
              </a:defRPr>
            </a:lvl5pPr>
            <a:lvl6pPr marR="0" lvl="5"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Arial"/>
                <a:ea typeface="Arial"/>
                <a:cs typeface="Arial"/>
                <a:sym typeface="Arial"/>
              </a:defRPr>
            </a:lvl6pPr>
            <a:lvl7pPr marR="0" lvl="6"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Arial"/>
                <a:ea typeface="Arial"/>
                <a:cs typeface="Arial"/>
                <a:sym typeface="Arial"/>
              </a:defRPr>
            </a:lvl7pPr>
            <a:lvl8pPr marR="0" lvl="7"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Arial"/>
                <a:ea typeface="Arial"/>
                <a:cs typeface="Arial"/>
                <a:sym typeface="Arial"/>
              </a:defRPr>
            </a:lvl8pPr>
            <a:lvl9pPr marR="0" lvl="8" algn="l" rtl="0">
              <a:lnSpc>
                <a:spcPct val="90000"/>
              </a:lnSpc>
              <a:spcBef>
                <a:spcPts val="400"/>
              </a:spcBef>
              <a:spcAft>
                <a:spcPts val="400"/>
              </a:spcAft>
              <a:buClr>
                <a:schemeClr val="accent1"/>
              </a:buClr>
              <a:buSzPts val="1400"/>
              <a:buFont typeface="Noto Sans Symbols"/>
              <a:buChar char="🢝"/>
              <a:defRPr sz="1400" b="0" i="0" u="none" strike="noStrike" cap="none">
                <a:solidFill>
                  <a:schemeClr val="dk1"/>
                </a:solidFill>
                <a:latin typeface="Arial"/>
                <a:ea typeface="Arial"/>
                <a:cs typeface="Arial"/>
                <a:sym typeface="Arial"/>
              </a:defRPr>
            </a:lvl9pPr>
          </a:lstStyle>
          <a:p>
            <a:endParaRPr/>
          </a:p>
        </p:txBody>
      </p:sp>
      <p:sp>
        <p:nvSpPr>
          <p:cNvPr id="29" name="Google Shape;29;p53"/>
          <p:cNvSpPr txBox="1">
            <a:spLocks noGrp="1"/>
          </p:cNvSpPr>
          <p:nvPr>
            <p:ph type="body" idx="1"/>
          </p:nvPr>
        </p:nvSpPr>
        <p:spPr>
          <a:xfrm>
            <a:off x="7239000" y="1219200"/>
            <a:ext cx="4389542" cy="5257799"/>
          </a:xfrm>
          <a:prstGeom prst="rect">
            <a:avLst/>
          </a:prstGeom>
          <a:solidFill>
            <a:srgbClr val="2484C6"/>
          </a:solidFill>
          <a:ln>
            <a:noFill/>
          </a:ln>
        </p:spPr>
        <p:txBody>
          <a:bodyPr spcFirstLastPara="1" wrap="square" lIns="45700" tIns="45700" rIns="45700" bIns="45700" anchor="t" anchorCtr="0">
            <a:normAutofit/>
          </a:bodyPr>
          <a:lstStyle>
            <a:lvl1pPr marL="457200" lvl="0" indent="-228600" algn="l">
              <a:lnSpc>
                <a:spcPct val="90000"/>
              </a:lnSpc>
              <a:spcBef>
                <a:spcPts val="1200"/>
              </a:spcBef>
              <a:spcAft>
                <a:spcPts val="0"/>
              </a:spcAft>
              <a:buSzPts val="2000"/>
              <a:buNone/>
              <a:defRPr>
                <a:solidFill>
                  <a:schemeClr val="dk1"/>
                </a:solidFill>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0" name="Google Shape;30;p53"/>
          <p:cNvSpPr txBox="1">
            <a:spLocks noGrp="1"/>
          </p:cNvSpPr>
          <p:nvPr>
            <p:ph type="body" idx="3"/>
          </p:nvPr>
        </p:nvSpPr>
        <p:spPr>
          <a:xfrm>
            <a:off x="7589520" y="1524000"/>
            <a:ext cx="3688080" cy="45720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2400"/>
              <a:buNone/>
              <a:defRPr sz="2400" b="1" i="0">
                <a:solidFill>
                  <a:schemeClr val="lt1"/>
                </a:solidFill>
                <a:latin typeface="Arial"/>
                <a:ea typeface="Arial"/>
                <a:cs typeface="Arial"/>
                <a:sym typeface="Arial"/>
              </a:defRPr>
            </a:lvl1pPr>
            <a:lvl2pPr marL="914400" lvl="1" indent="-330200" algn="l">
              <a:lnSpc>
                <a:spcPct val="90000"/>
              </a:lnSpc>
              <a:spcBef>
                <a:spcPts val="200"/>
              </a:spcBef>
              <a:spcAft>
                <a:spcPts val="0"/>
              </a:spcAft>
              <a:buSzPts val="1600"/>
              <a:buChar char="•"/>
              <a:defRPr sz="1600"/>
            </a:lvl2pPr>
            <a:lvl3pPr marL="1371600" lvl="2" indent="-317500" algn="l">
              <a:lnSpc>
                <a:spcPct val="90000"/>
              </a:lnSpc>
              <a:spcBef>
                <a:spcPts val="400"/>
              </a:spcBef>
              <a:spcAft>
                <a:spcPts val="0"/>
              </a:spcAft>
              <a:buSzPts val="1400"/>
              <a:buChar char="•"/>
              <a:defRPr sz="1400"/>
            </a:lvl3pPr>
            <a:lvl4pPr marL="1828800" lvl="3" indent="-304800" algn="l">
              <a:lnSpc>
                <a:spcPct val="90000"/>
              </a:lnSpc>
              <a:spcBef>
                <a:spcPts val="400"/>
              </a:spcBef>
              <a:spcAft>
                <a:spcPts val="0"/>
              </a:spcAft>
              <a:buSzPts val="1200"/>
              <a:buChar char="•"/>
              <a:defRPr sz="1200"/>
            </a:lvl4pPr>
            <a:lvl5pPr marL="2286000" lvl="4" indent="-304800" algn="l">
              <a:lnSpc>
                <a:spcPct val="90000"/>
              </a:lnSpc>
              <a:spcBef>
                <a:spcPts val="400"/>
              </a:spcBef>
              <a:spcAft>
                <a:spcPts val="0"/>
              </a:spcAft>
              <a:buSzPts val="1200"/>
              <a:buChar char="•"/>
              <a:defRPr sz="1200"/>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1" name="Google Shape;31;p53"/>
          <p:cNvSpPr txBox="1">
            <a:spLocks noGrp="1"/>
          </p:cNvSpPr>
          <p:nvPr>
            <p:ph type="sldNum" idx="12"/>
          </p:nvPr>
        </p:nvSpPr>
        <p:spPr>
          <a:xfrm>
            <a:off x="628788" y="6339840"/>
            <a:ext cx="302281" cy="365760"/>
          </a:xfrm>
          <a:prstGeom prst="rect">
            <a:avLst/>
          </a:prstGeom>
          <a:noFill/>
          <a:ln>
            <a:noFill/>
          </a:ln>
        </p:spPr>
        <p:txBody>
          <a:bodyPr spcFirstLastPara="1" wrap="square" lIns="0" tIns="45700" rIns="0" bIns="45700" anchor="ctr" anchorCtr="0">
            <a:noAutofit/>
          </a:bodyPr>
          <a:lstStyle>
            <a:lvl1pPr marL="0" marR="0" lvl="0"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
        <p:nvSpPr>
          <p:cNvPr id="32" name="Google Shape;32;p53"/>
          <p:cNvSpPr/>
          <p:nvPr/>
        </p:nvSpPr>
        <p:spPr>
          <a:xfrm>
            <a:off x="0" y="0"/>
            <a:ext cx="12192000" cy="530352"/>
          </a:xfrm>
          <a:prstGeom prst="rect">
            <a:avLst/>
          </a:prstGeom>
          <a:solidFill>
            <a:srgbClr val="4EA848"/>
          </a:solidFill>
          <a:ln>
            <a:noFill/>
          </a:ln>
        </p:spPr>
        <p:txBody>
          <a:bodyPr spcFirstLastPara="1" wrap="square" lIns="91425" tIns="45700" rIns="91425" bIns="1828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4EA848"/>
              </a:solidFill>
              <a:highlight>
                <a:srgbClr val="4EA848"/>
              </a:highlight>
              <a:latin typeface="Arial"/>
              <a:ea typeface="Arial"/>
              <a:cs typeface="Arial"/>
              <a:sym typeface="Arial"/>
            </a:endParaRPr>
          </a:p>
        </p:txBody>
      </p:sp>
      <p:sp>
        <p:nvSpPr>
          <p:cNvPr id="33" name="Google Shape;33;p53"/>
          <p:cNvSpPr txBox="1"/>
          <p:nvPr/>
        </p:nvSpPr>
        <p:spPr>
          <a:xfrm>
            <a:off x="-1" y="0"/>
            <a:ext cx="9692639" cy="530352"/>
          </a:xfrm>
          <a:prstGeom prst="rect">
            <a:avLst/>
          </a:prstGeom>
          <a:solidFill>
            <a:schemeClr val="dk2"/>
          </a:solidFill>
          <a:ln>
            <a:noFill/>
          </a:ln>
          <a:effectLst>
            <a:outerShdw blurRad="50800" dist="25400" dir="2700000" algn="tl" rotWithShape="0">
              <a:srgbClr val="000000">
                <a:alpha val="40000"/>
              </a:srgbClr>
            </a:outerShdw>
          </a:effectLst>
        </p:spPr>
        <p:txBody>
          <a:bodyPr spcFirstLastPara="1" wrap="square" lIns="274300" tIns="13715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34" name="Google Shape;34;p53" descr="Shape&#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r="-343971" b="-2508"/>
          <a:stretch/>
        </p:blipFill>
        <p:spPr>
          <a:xfrm>
            <a:off x="9692640" y="0"/>
            <a:ext cx="3657600" cy="548640"/>
          </a:xfrm>
          <a:prstGeom prst="rect">
            <a:avLst/>
          </a:prstGeom>
          <a:noFill/>
          <a:ln>
            <a:noFill/>
          </a:ln>
          <a:effectLst>
            <a:outerShdw blurRad="50800" dist="25400" dir="2700000" algn="tl" rotWithShape="0">
              <a:srgbClr val="000000">
                <a:alpha val="40000"/>
              </a:srgbClr>
            </a:outerShdw>
          </a:effectLst>
        </p:spPr>
      </p:pic>
      <p:sp>
        <p:nvSpPr>
          <p:cNvPr id="35" name="Google Shape;35;p53"/>
          <p:cNvSpPr txBox="1">
            <a:spLocks noGrp="1"/>
          </p:cNvSpPr>
          <p:nvPr>
            <p:ph type="body" idx="4"/>
          </p:nvPr>
        </p:nvSpPr>
        <p:spPr>
          <a:xfrm>
            <a:off x="7589838" y="2057400"/>
            <a:ext cx="3687762" cy="4114800"/>
          </a:xfrm>
          <a:prstGeom prst="rect">
            <a:avLst/>
          </a:prstGeom>
          <a:noFill/>
          <a:ln>
            <a:noFill/>
          </a:ln>
        </p:spPr>
        <p:txBody>
          <a:bodyPr spcFirstLastPara="1" wrap="square" lIns="45700" tIns="45700" rIns="45700" bIns="45700" anchor="t" anchorCtr="0">
            <a:normAutofit/>
          </a:bodyPr>
          <a:lstStyle>
            <a:lvl1pPr marL="457200" lvl="0" indent="-368300" algn="l">
              <a:lnSpc>
                <a:spcPct val="90000"/>
              </a:lnSpc>
              <a:spcBef>
                <a:spcPts val="1200"/>
              </a:spcBef>
              <a:spcAft>
                <a:spcPts val="0"/>
              </a:spcAft>
              <a:buClr>
                <a:srgbClr val="4EA848"/>
              </a:buClr>
              <a:buSzPts val="2200"/>
              <a:buFont typeface="Noto Sans Symbols"/>
              <a:buChar char="▪"/>
              <a:defRPr>
                <a:solidFill>
                  <a:schemeClr val="lt1"/>
                </a:solidFill>
              </a:defRPr>
            </a:lvl1pPr>
            <a:lvl2pPr marL="914400" lvl="1" indent="-354330" algn="l">
              <a:lnSpc>
                <a:spcPct val="90000"/>
              </a:lnSpc>
              <a:spcBef>
                <a:spcPts val="200"/>
              </a:spcBef>
              <a:spcAft>
                <a:spcPts val="0"/>
              </a:spcAft>
              <a:buClr>
                <a:srgbClr val="4EA848"/>
              </a:buClr>
              <a:buSzPts val="1980"/>
              <a:buFont typeface="Noto Sans Symbols"/>
              <a:buChar char="▪"/>
              <a:defRPr>
                <a:solidFill>
                  <a:schemeClr val="lt1"/>
                </a:solidFill>
              </a:defRPr>
            </a:lvl2pPr>
            <a:lvl3pPr marL="1371600" lvl="2" indent="-340360" algn="l">
              <a:lnSpc>
                <a:spcPct val="90000"/>
              </a:lnSpc>
              <a:spcBef>
                <a:spcPts val="400"/>
              </a:spcBef>
              <a:spcAft>
                <a:spcPts val="0"/>
              </a:spcAft>
              <a:buClr>
                <a:srgbClr val="4EA848"/>
              </a:buClr>
              <a:buSzPts val="1760"/>
              <a:buFont typeface="Noto Sans Symbols"/>
              <a:buChar char="▪"/>
              <a:defRPr>
                <a:solidFill>
                  <a:schemeClr val="lt1"/>
                </a:solidFill>
              </a:defRPr>
            </a:lvl3pPr>
            <a:lvl4pPr marL="1828800" lvl="3" indent="-326389" algn="l">
              <a:lnSpc>
                <a:spcPct val="90000"/>
              </a:lnSpc>
              <a:spcBef>
                <a:spcPts val="400"/>
              </a:spcBef>
              <a:spcAft>
                <a:spcPts val="0"/>
              </a:spcAft>
              <a:buClr>
                <a:srgbClr val="4EA848"/>
              </a:buClr>
              <a:buSzPts val="1540"/>
              <a:buFont typeface="Noto Sans Symbols"/>
              <a:buChar char="▪"/>
              <a:defRPr>
                <a:solidFill>
                  <a:schemeClr val="lt1"/>
                </a:solidFill>
              </a:defRPr>
            </a:lvl4pPr>
            <a:lvl5pPr marL="2286000" lvl="4" indent="-326389" algn="l">
              <a:lnSpc>
                <a:spcPct val="90000"/>
              </a:lnSpc>
              <a:spcBef>
                <a:spcPts val="400"/>
              </a:spcBef>
              <a:spcAft>
                <a:spcPts val="0"/>
              </a:spcAft>
              <a:buClr>
                <a:srgbClr val="4EA848"/>
              </a:buClr>
              <a:buSzPts val="1540"/>
              <a:buFont typeface="Noto Sans Symbols"/>
              <a:buChar char="▪"/>
              <a:defRPr>
                <a:solidFill>
                  <a:schemeClr val="lt1"/>
                </a:solidFill>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Emphasis Double Column Slide">
  <p:cSld name="Title Emphasis Double Column Slide">
    <p:spTree>
      <p:nvGrpSpPr>
        <p:cNvPr id="1" name="Shape 36"/>
        <p:cNvGrpSpPr/>
        <p:nvPr/>
      </p:nvGrpSpPr>
      <p:grpSpPr>
        <a:xfrm>
          <a:off x="0" y="0"/>
          <a:ext cx="0" cy="0"/>
          <a:chOff x="0" y="0"/>
          <a:chExt cx="0" cy="0"/>
        </a:xfrm>
      </p:grpSpPr>
      <p:sp>
        <p:nvSpPr>
          <p:cNvPr id="37" name="Google Shape;37;p51"/>
          <p:cNvSpPr txBox="1">
            <a:spLocks noGrp="1"/>
          </p:cNvSpPr>
          <p:nvPr>
            <p:ph type="sldNum" idx="12"/>
          </p:nvPr>
        </p:nvSpPr>
        <p:spPr>
          <a:xfrm>
            <a:off x="628788" y="6339840"/>
            <a:ext cx="302281" cy="365760"/>
          </a:xfrm>
          <a:prstGeom prst="rect">
            <a:avLst/>
          </a:prstGeom>
          <a:noFill/>
          <a:ln>
            <a:noFill/>
          </a:ln>
        </p:spPr>
        <p:txBody>
          <a:bodyPr spcFirstLastPara="1" wrap="square" lIns="0" tIns="45700" rIns="0" bIns="45700" anchor="ctr" anchorCtr="0">
            <a:noAutofit/>
          </a:bodyPr>
          <a:lstStyle>
            <a:lvl1pPr marL="0" marR="0" lvl="0"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
        <p:nvSpPr>
          <p:cNvPr id="38" name="Google Shape;38;p51"/>
          <p:cNvSpPr txBox="1">
            <a:spLocks noGrp="1"/>
          </p:cNvSpPr>
          <p:nvPr>
            <p:ph type="title"/>
          </p:nvPr>
        </p:nvSpPr>
        <p:spPr>
          <a:xfrm>
            <a:off x="-1" y="530352"/>
            <a:ext cx="12192000" cy="917448"/>
          </a:xfrm>
          <a:prstGeom prst="rect">
            <a:avLst/>
          </a:prstGeom>
          <a:noFill/>
          <a:ln>
            <a:noFill/>
          </a:ln>
        </p:spPr>
        <p:txBody>
          <a:bodyPr spcFirstLastPara="1" wrap="square" lIns="548625" tIns="91425" rIns="0" bIns="0" anchor="ctr" anchorCtr="0">
            <a:normAutofit/>
          </a:bodyPr>
          <a:lstStyle>
            <a:lvl1pPr lvl="0" algn="l">
              <a:lnSpc>
                <a:spcPct val="100000"/>
              </a:lnSpc>
              <a:spcBef>
                <a:spcPts val="0"/>
              </a:spcBef>
              <a:spcAft>
                <a:spcPts val="0"/>
              </a:spcAft>
              <a:buClr>
                <a:schemeClr val="dk2"/>
              </a:buClr>
              <a:buSzPts val="4000"/>
              <a:buFont typeface="Arial"/>
              <a:buNone/>
              <a:defRPr sz="4000" b="0" cap="none">
                <a:solidFill>
                  <a:schemeClr val="dk2"/>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51"/>
          <p:cNvSpPr/>
          <p:nvPr/>
        </p:nvSpPr>
        <p:spPr>
          <a:xfrm>
            <a:off x="0" y="0"/>
            <a:ext cx="12192000" cy="530352"/>
          </a:xfrm>
          <a:prstGeom prst="rect">
            <a:avLst/>
          </a:prstGeom>
          <a:solidFill>
            <a:srgbClr val="4EA848"/>
          </a:solidFill>
          <a:ln>
            <a:noFill/>
          </a:ln>
        </p:spPr>
        <p:txBody>
          <a:bodyPr spcFirstLastPara="1" wrap="square" lIns="91425" tIns="45700" rIns="91425" bIns="1828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4EA848"/>
              </a:solidFill>
              <a:highlight>
                <a:srgbClr val="4EA848"/>
              </a:highlight>
              <a:latin typeface="Arial"/>
              <a:ea typeface="Arial"/>
              <a:cs typeface="Arial"/>
              <a:sym typeface="Arial"/>
            </a:endParaRPr>
          </a:p>
        </p:txBody>
      </p:sp>
      <p:sp>
        <p:nvSpPr>
          <p:cNvPr id="40" name="Google Shape;40;p51"/>
          <p:cNvSpPr txBox="1"/>
          <p:nvPr/>
        </p:nvSpPr>
        <p:spPr>
          <a:xfrm>
            <a:off x="0" y="0"/>
            <a:ext cx="9509760" cy="530352"/>
          </a:xfrm>
          <a:prstGeom prst="rect">
            <a:avLst/>
          </a:prstGeom>
          <a:solidFill>
            <a:schemeClr val="dk2"/>
          </a:solidFill>
          <a:ln>
            <a:noFill/>
          </a:ln>
          <a:effectLst>
            <a:outerShdw blurRad="50800" dist="25400" dir="2700000" algn="tl" rotWithShape="0">
              <a:srgbClr val="000000">
                <a:alpha val="40000"/>
              </a:srgbClr>
            </a:outerShdw>
          </a:effectLst>
        </p:spPr>
        <p:txBody>
          <a:bodyPr spcFirstLastPara="1" wrap="square" lIns="274300" tIns="13715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41" name="Google Shape;41;p51" descr="Shape&#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r="-263319" b="-2497"/>
          <a:stretch/>
        </p:blipFill>
        <p:spPr>
          <a:xfrm>
            <a:off x="9509760" y="0"/>
            <a:ext cx="3657600" cy="548640"/>
          </a:xfrm>
          <a:prstGeom prst="rect">
            <a:avLst/>
          </a:prstGeom>
          <a:noFill/>
          <a:ln>
            <a:noFill/>
          </a:ln>
          <a:effectLst>
            <a:outerShdw blurRad="50800" dist="25400" dir="2700000" algn="tl" rotWithShape="0">
              <a:srgbClr val="000000">
                <a:alpha val="40000"/>
              </a:srgbClr>
            </a:outerShdw>
          </a:effectLst>
        </p:spPr>
      </p:pic>
      <p:sp>
        <p:nvSpPr>
          <p:cNvPr id="42" name="Google Shape;42;p51"/>
          <p:cNvSpPr txBox="1">
            <a:spLocks noGrp="1"/>
          </p:cNvSpPr>
          <p:nvPr>
            <p:ph type="body" idx="1"/>
          </p:nvPr>
        </p:nvSpPr>
        <p:spPr>
          <a:xfrm>
            <a:off x="640820" y="2412792"/>
            <a:ext cx="5090157" cy="1884265"/>
          </a:xfrm>
          <a:prstGeom prst="rect">
            <a:avLst/>
          </a:prstGeom>
          <a:noFill/>
          <a:ln>
            <a:noFill/>
          </a:ln>
        </p:spPr>
        <p:txBody>
          <a:bodyPr spcFirstLastPara="1" wrap="square" lIns="0" tIns="0" rIns="0" bIns="0" anchor="t" anchorCtr="0">
            <a:normAutofit/>
          </a:bodyPr>
          <a:lstStyle>
            <a:lvl1pPr marL="457200" lvl="0" indent="-368300" algn="l">
              <a:lnSpc>
                <a:spcPct val="90000"/>
              </a:lnSpc>
              <a:spcBef>
                <a:spcPts val="1200"/>
              </a:spcBef>
              <a:spcAft>
                <a:spcPts val="0"/>
              </a:spcAft>
              <a:buClr>
                <a:schemeClr val="dk2"/>
              </a:buClr>
              <a:buSzPts val="2200"/>
              <a:buFont typeface="Noto Sans Symbols"/>
              <a:buChar char="▪"/>
              <a:defRPr/>
            </a:lvl1pPr>
            <a:lvl2pPr marL="914400" lvl="1" indent="-354330" algn="l">
              <a:lnSpc>
                <a:spcPct val="90000"/>
              </a:lnSpc>
              <a:spcBef>
                <a:spcPts val="200"/>
              </a:spcBef>
              <a:spcAft>
                <a:spcPts val="0"/>
              </a:spcAft>
              <a:buClr>
                <a:schemeClr val="lt2"/>
              </a:buClr>
              <a:buSzPts val="1980"/>
              <a:buFont typeface="Noto Sans Symbols"/>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43" name="Google Shape;43;p51"/>
          <p:cNvSpPr txBox="1">
            <a:spLocks noGrp="1"/>
          </p:cNvSpPr>
          <p:nvPr>
            <p:ph type="body" idx="2"/>
          </p:nvPr>
        </p:nvSpPr>
        <p:spPr>
          <a:xfrm>
            <a:off x="640820" y="1791675"/>
            <a:ext cx="5090157" cy="433965"/>
          </a:xfrm>
          <a:prstGeom prst="rect">
            <a:avLst/>
          </a:prstGeom>
          <a:solidFill>
            <a:schemeClr val="lt2"/>
          </a:solidFill>
          <a:ln>
            <a:noFill/>
          </a:ln>
        </p:spPr>
        <p:txBody>
          <a:bodyPr spcFirstLastPara="1" wrap="square" lIns="91425" tIns="91425" rIns="91425" bIns="91425" anchor="ctr" anchorCtr="0">
            <a:spAutoFit/>
          </a:bodyPr>
          <a:lstStyle>
            <a:lvl1pPr marL="457200" lvl="0" indent="-228600" algn="l">
              <a:lnSpc>
                <a:spcPct val="90000"/>
              </a:lnSpc>
              <a:spcBef>
                <a:spcPts val="1200"/>
              </a:spcBef>
              <a:spcAft>
                <a:spcPts val="0"/>
              </a:spcAft>
              <a:buSzPts val="1800"/>
              <a:buNone/>
              <a:defRPr sz="1800" b="1">
                <a:solidFill>
                  <a:schemeClr val="lt1"/>
                </a:solidFill>
                <a:latin typeface="Arial"/>
                <a:ea typeface="Arial"/>
                <a:cs typeface="Arial"/>
                <a:sym typeface="Arial"/>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44" name="Google Shape;44;p51"/>
          <p:cNvSpPr txBox="1">
            <a:spLocks noGrp="1"/>
          </p:cNvSpPr>
          <p:nvPr>
            <p:ph type="body" idx="3"/>
          </p:nvPr>
        </p:nvSpPr>
        <p:spPr>
          <a:xfrm>
            <a:off x="6629400" y="2352948"/>
            <a:ext cx="5090157" cy="1884265"/>
          </a:xfrm>
          <a:prstGeom prst="rect">
            <a:avLst/>
          </a:prstGeom>
          <a:noFill/>
          <a:ln>
            <a:noFill/>
          </a:ln>
        </p:spPr>
        <p:txBody>
          <a:bodyPr spcFirstLastPara="1" wrap="square" lIns="0" tIns="0" rIns="0" bIns="0" anchor="t" anchorCtr="0">
            <a:normAutofit/>
          </a:bodyPr>
          <a:lstStyle>
            <a:lvl1pPr marL="457200" lvl="0" indent="-368300" algn="l">
              <a:lnSpc>
                <a:spcPct val="90000"/>
              </a:lnSpc>
              <a:spcBef>
                <a:spcPts val="1200"/>
              </a:spcBef>
              <a:spcAft>
                <a:spcPts val="0"/>
              </a:spcAft>
              <a:buClr>
                <a:schemeClr val="lt2"/>
              </a:buClr>
              <a:buSzPts val="2200"/>
              <a:buFont typeface="Noto Sans Symbols"/>
              <a:buChar char="▪"/>
              <a:defRPr/>
            </a:lvl1pPr>
            <a:lvl2pPr marL="914400" lvl="1" indent="-354330" algn="l">
              <a:lnSpc>
                <a:spcPct val="90000"/>
              </a:lnSpc>
              <a:spcBef>
                <a:spcPts val="200"/>
              </a:spcBef>
              <a:spcAft>
                <a:spcPts val="0"/>
              </a:spcAft>
              <a:buClr>
                <a:schemeClr val="dk2"/>
              </a:buClr>
              <a:buSzPts val="1980"/>
              <a:buFont typeface="Noto Sans Symbols"/>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45" name="Google Shape;45;p51"/>
          <p:cNvSpPr txBox="1">
            <a:spLocks noGrp="1"/>
          </p:cNvSpPr>
          <p:nvPr>
            <p:ph type="body" idx="4"/>
          </p:nvPr>
        </p:nvSpPr>
        <p:spPr>
          <a:xfrm>
            <a:off x="6629400" y="1778767"/>
            <a:ext cx="5090157" cy="433965"/>
          </a:xfrm>
          <a:prstGeom prst="rect">
            <a:avLst/>
          </a:prstGeom>
          <a:solidFill>
            <a:schemeClr val="dk2"/>
          </a:solidFill>
          <a:ln>
            <a:noFill/>
          </a:ln>
        </p:spPr>
        <p:txBody>
          <a:bodyPr spcFirstLastPara="1" wrap="square" lIns="91425" tIns="91425" rIns="91425" bIns="91425" anchor="ctr" anchorCtr="0">
            <a:spAutoFit/>
          </a:bodyPr>
          <a:lstStyle>
            <a:lvl1pPr marL="457200" lvl="0" indent="-228600" algn="l">
              <a:lnSpc>
                <a:spcPct val="90000"/>
              </a:lnSpc>
              <a:spcBef>
                <a:spcPts val="1200"/>
              </a:spcBef>
              <a:spcAft>
                <a:spcPts val="0"/>
              </a:spcAft>
              <a:buSzPts val="1800"/>
              <a:buNone/>
              <a:defRPr sz="1800" b="1" i="0">
                <a:solidFill>
                  <a:schemeClr val="lt1"/>
                </a:solidFill>
                <a:latin typeface="Arial"/>
                <a:ea typeface="Arial"/>
                <a:cs typeface="Arial"/>
                <a:sym typeface="Arial"/>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Emphasis-Subtitle and Bullets">
  <p:cSld name="Title Emphasis-Subtitle and Bullets">
    <p:spTree>
      <p:nvGrpSpPr>
        <p:cNvPr id="1" name="Shape 46"/>
        <p:cNvGrpSpPr/>
        <p:nvPr/>
      </p:nvGrpSpPr>
      <p:grpSpPr>
        <a:xfrm>
          <a:off x="0" y="0"/>
          <a:ext cx="0" cy="0"/>
          <a:chOff x="0" y="0"/>
          <a:chExt cx="0" cy="0"/>
        </a:xfrm>
      </p:grpSpPr>
      <p:sp>
        <p:nvSpPr>
          <p:cNvPr id="47" name="Google Shape;47;p52"/>
          <p:cNvSpPr txBox="1">
            <a:spLocks noGrp="1"/>
          </p:cNvSpPr>
          <p:nvPr>
            <p:ph type="title"/>
          </p:nvPr>
        </p:nvSpPr>
        <p:spPr>
          <a:xfrm>
            <a:off x="-1" y="530352"/>
            <a:ext cx="12192000" cy="917448"/>
          </a:xfrm>
          <a:prstGeom prst="rect">
            <a:avLst/>
          </a:prstGeom>
          <a:solidFill>
            <a:srgbClr val="2484C6"/>
          </a:solidFill>
          <a:ln>
            <a:noFill/>
          </a:ln>
        </p:spPr>
        <p:txBody>
          <a:bodyPr spcFirstLastPara="1" wrap="square" lIns="548625" tIns="91425" rIns="0" bIns="0" anchor="ctr" anchorCtr="0">
            <a:normAutofit/>
          </a:bodyPr>
          <a:lstStyle>
            <a:lvl1pPr lvl="0" algn="l">
              <a:lnSpc>
                <a:spcPct val="100000"/>
              </a:lnSpc>
              <a:spcBef>
                <a:spcPts val="0"/>
              </a:spcBef>
              <a:spcAft>
                <a:spcPts val="0"/>
              </a:spcAft>
              <a:buClr>
                <a:schemeClr val="lt1"/>
              </a:buClr>
              <a:buSzPts val="4000"/>
              <a:buFont typeface="Arial"/>
              <a:buNone/>
              <a:defRPr sz="4000" b="0" i="0" cap="none">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52"/>
          <p:cNvSpPr/>
          <p:nvPr/>
        </p:nvSpPr>
        <p:spPr>
          <a:xfrm>
            <a:off x="0" y="0"/>
            <a:ext cx="12192000" cy="530352"/>
          </a:xfrm>
          <a:prstGeom prst="rect">
            <a:avLst/>
          </a:prstGeom>
          <a:solidFill>
            <a:srgbClr val="4EA848"/>
          </a:solidFill>
          <a:ln>
            <a:noFill/>
          </a:ln>
        </p:spPr>
        <p:txBody>
          <a:bodyPr spcFirstLastPara="1" wrap="square" lIns="91425" tIns="45700" rIns="91425" bIns="1828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4EA848"/>
              </a:solidFill>
              <a:highlight>
                <a:srgbClr val="4EA848"/>
              </a:highlight>
              <a:latin typeface="Arial"/>
              <a:ea typeface="Arial"/>
              <a:cs typeface="Arial"/>
              <a:sym typeface="Arial"/>
            </a:endParaRPr>
          </a:p>
        </p:txBody>
      </p:sp>
      <p:sp>
        <p:nvSpPr>
          <p:cNvPr id="49" name="Google Shape;49;p52"/>
          <p:cNvSpPr txBox="1">
            <a:spLocks noGrp="1"/>
          </p:cNvSpPr>
          <p:nvPr>
            <p:ph type="body" idx="1"/>
          </p:nvPr>
        </p:nvSpPr>
        <p:spPr>
          <a:xfrm>
            <a:off x="599204" y="2347062"/>
            <a:ext cx="10288693" cy="3660648"/>
          </a:xfrm>
          <a:prstGeom prst="rect">
            <a:avLst/>
          </a:prstGeom>
          <a:noFill/>
          <a:ln>
            <a:noFill/>
          </a:ln>
        </p:spPr>
        <p:txBody>
          <a:bodyPr spcFirstLastPara="1" wrap="square" lIns="0" tIns="0" rIns="0" bIns="0" anchor="t" anchorCtr="0">
            <a:normAutofit/>
          </a:bodyPr>
          <a:lstStyle>
            <a:lvl1pPr marL="457200" lvl="0" indent="-368300" algn="l">
              <a:lnSpc>
                <a:spcPct val="90000"/>
              </a:lnSpc>
              <a:spcBef>
                <a:spcPts val="1200"/>
              </a:spcBef>
              <a:spcAft>
                <a:spcPts val="0"/>
              </a:spcAft>
              <a:buClr>
                <a:schemeClr val="lt2"/>
              </a:buClr>
              <a:buSzPts val="2200"/>
              <a:buFont typeface="Noto Sans Symbols"/>
              <a:buChar char="▪"/>
              <a:defRPr/>
            </a:lvl1pPr>
            <a:lvl2pPr marL="914400" lvl="1" indent="-354330" algn="l">
              <a:lnSpc>
                <a:spcPct val="90000"/>
              </a:lnSpc>
              <a:spcBef>
                <a:spcPts val="200"/>
              </a:spcBef>
              <a:spcAft>
                <a:spcPts val="0"/>
              </a:spcAft>
              <a:buClr>
                <a:srgbClr val="2484C6"/>
              </a:buClr>
              <a:buSzPts val="1980"/>
              <a:buFont typeface="Noto Sans Symbols"/>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50" name="Google Shape;50;p52"/>
          <p:cNvSpPr txBox="1">
            <a:spLocks noGrp="1"/>
          </p:cNvSpPr>
          <p:nvPr>
            <p:ph type="body" idx="2"/>
          </p:nvPr>
        </p:nvSpPr>
        <p:spPr>
          <a:xfrm>
            <a:off x="0" y="1743168"/>
            <a:ext cx="10837333" cy="387798"/>
          </a:xfrm>
          <a:prstGeom prst="rect">
            <a:avLst/>
          </a:prstGeom>
          <a:noFill/>
          <a:ln>
            <a:noFill/>
          </a:ln>
        </p:spPr>
        <p:txBody>
          <a:bodyPr spcFirstLastPara="1" wrap="square" lIns="548625" tIns="0" rIns="91425" bIns="0" anchor="t" anchorCtr="0">
            <a:spAutoFit/>
          </a:bodyPr>
          <a:lstStyle>
            <a:lvl1pPr marL="457200" lvl="0" indent="-228600" algn="l">
              <a:lnSpc>
                <a:spcPct val="90000"/>
              </a:lnSpc>
              <a:spcBef>
                <a:spcPts val="1200"/>
              </a:spcBef>
              <a:spcAft>
                <a:spcPts val="0"/>
              </a:spcAft>
              <a:buSzPts val="2800"/>
              <a:buNone/>
              <a:defRPr sz="2800" b="0">
                <a:solidFill>
                  <a:srgbClr val="43467B"/>
                </a:solidFill>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51" name="Google Shape;51;p52"/>
          <p:cNvSpPr txBox="1">
            <a:spLocks noGrp="1"/>
          </p:cNvSpPr>
          <p:nvPr>
            <p:ph type="sldNum" idx="12"/>
          </p:nvPr>
        </p:nvSpPr>
        <p:spPr>
          <a:xfrm>
            <a:off x="628788" y="6339840"/>
            <a:ext cx="302281" cy="365760"/>
          </a:xfrm>
          <a:prstGeom prst="rect">
            <a:avLst/>
          </a:prstGeom>
          <a:noFill/>
          <a:ln>
            <a:noFill/>
          </a:ln>
        </p:spPr>
        <p:txBody>
          <a:bodyPr spcFirstLastPara="1" wrap="square" lIns="0" tIns="45700" rIns="0" bIns="45700" anchor="ctr" anchorCtr="0">
            <a:noAutofit/>
          </a:bodyPr>
          <a:lstStyle>
            <a:lvl1pPr marL="0" marR="0" lvl="0"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
        <p:nvSpPr>
          <p:cNvPr id="52" name="Google Shape;52;p52"/>
          <p:cNvSpPr txBox="1"/>
          <p:nvPr/>
        </p:nvSpPr>
        <p:spPr>
          <a:xfrm>
            <a:off x="-1" y="0"/>
            <a:ext cx="9509761" cy="530352"/>
          </a:xfrm>
          <a:prstGeom prst="rect">
            <a:avLst/>
          </a:prstGeom>
          <a:solidFill>
            <a:schemeClr val="dk2"/>
          </a:solidFill>
          <a:ln>
            <a:noFill/>
          </a:ln>
          <a:effectLst>
            <a:outerShdw blurRad="50800" dist="25400" dir="2700000" algn="tl" rotWithShape="0">
              <a:srgbClr val="000000">
                <a:alpha val="40000"/>
              </a:srgbClr>
            </a:outerShdw>
          </a:effectLst>
        </p:spPr>
        <p:txBody>
          <a:bodyPr spcFirstLastPara="1" wrap="square" lIns="274300" tIns="13715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53" name="Google Shape;53;p52" descr="Shape&#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r="-263319" b="-2508"/>
          <a:stretch/>
        </p:blipFill>
        <p:spPr>
          <a:xfrm>
            <a:off x="9509760" y="0"/>
            <a:ext cx="3657600" cy="548640"/>
          </a:xfrm>
          <a:prstGeom prst="rect">
            <a:avLst/>
          </a:prstGeom>
          <a:noFill/>
          <a:ln>
            <a:noFill/>
          </a:ln>
          <a:effectLst>
            <a:outerShdw blurRad="50800" dist="25400" dir="2700000" algn="tl" rotWithShape="0">
              <a:srgbClr val="000000">
                <a:alpha val="40000"/>
              </a:srgbClr>
            </a:outerShdw>
          </a:effectLst>
        </p:spPr>
      </p:pic>
    </p:spTree>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Title Slide-Green">
  <p:cSld name="Title Slide-Green">
    <p:bg>
      <p:bgPr>
        <a:solidFill>
          <a:srgbClr val="F2F2F2"/>
        </a:solidFill>
        <a:effectLst/>
      </p:bgPr>
    </p:bg>
    <p:spTree>
      <p:nvGrpSpPr>
        <p:cNvPr id="1" name="Shape 54"/>
        <p:cNvGrpSpPr/>
        <p:nvPr/>
      </p:nvGrpSpPr>
      <p:grpSpPr>
        <a:xfrm>
          <a:off x="0" y="0"/>
          <a:ext cx="0" cy="0"/>
          <a:chOff x="0" y="0"/>
          <a:chExt cx="0" cy="0"/>
        </a:xfrm>
      </p:grpSpPr>
      <p:sp>
        <p:nvSpPr>
          <p:cNvPr id="55" name="Google Shape;55;p54"/>
          <p:cNvSpPr/>
          <p:nvPr/>
        </p:nvSpPr>
        <p:spPr>
          <a:xfrm>
            <a:off x="0" y="0"/>
            <a:ext cx="12203574" cy="6858300"/>
          </a:xfrm>
          <a:custGeom>
            <a:avLst/>
            <a:gdLst/>
            <a:ahLst/>
            <a:cxnLst/>
            <a:rect l="l" t="t" r="r" b="b"/>
            <a:pathLst>
              <a:path w="12203574" h="6858300" extrusionOk="0">
                <a:moveTo>
                  <a:pt x="0" y="0"/>
                </a:moveTo>
                <a:lnTo>
                  <a:pt x="12203574" y="0"/>
                </a:lnTo>
                <a:cubicBezTo>
                  <a:pt x="12197010" y="2286100"/>
                  <a:pt x="12190447" y="4572200"/>
                  <a:pt x="12183883" y="6858300"/>
                </a:cubicBezTo>
                <a:lnTo>
                  <a:pt x="0" y="6858000"/>
                </a:lnTo>
                <a:lnTo>
                  <a:pt x="0" y="0"/>
                </a:lnTo>
                <a:close/>
              </a:path>
            </a:pathLst>
          </a:cu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6" name="Google Shape;56;p54"/>
          <p:cNvSpPr/>
          <p:nvPr/>
        </p:nvSpPr>
        <p:spPr>
          <a:xfrm>
            <a:off x="-3958" y="621792"/>
            <a:ext cx="2060232" cy="2197608"/>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57" name="Google Shape;57;p54"/>
          <p:cNvPicPr preferRelativeResize="0"/>
          <p:nvPr/>
        </p:nvPicPr>
        <p:blipFill rotWithShape="1">
          <a:blip r:embed="rId2" cstate="screen">
            <a:alphaModFix/>
            <a:extLst>
              <a:ext uri="{28A0092B-C50C-407E-A947-70E740481C1C}">
                <a14:useLocalDpi xmlns:a14="http://schemas.microsoft.com/office/drawing/2010/main"/>
              </a:ext>
            </a:extLst>
          </a:blip>
          <a:srcRect b="-155141"/>
          <a:stretch/>
        </p:blipFill>
        <p:spPr>
          <a:xfrm>
            <a:off x="2044700" y="621471"/>
            <a:ext cx="10147300" cy="5638800"/>
          </a:xfrm>
          <a:prstGeom prst="rect">
            <a:avLst/>
          </a:prstGeom>
          <a:noFill/>
          <a:ln>
            <a:noFill/>
          </a:ln>
          <a:effectLst>
            <a:outerShdw blurRad="50800" dist="38100" dir="2700000" algn="tl" rotWithShape="0">
              <a:srgbClr val="000000">
                <a:alpha val="40000"/>
              </a:srgbClr>
            </a:outerShdw>
          </a:effectLst>
        </p:spPr>
      </p:pic>
      <p:pic>
        <p:nvPicPr>
          <p:cNvPr id="58" name="Google Shape;58;p54" descr="Text, logo&#10;&#10;Description automatically generated"/>
          <p:cNvPicPr preferRelativeResize="0"/>
          <p:nvPr/>
        </p:nvPicPr>
        <p:blipFill rotWithShape="1">
          <a:blip r:embed="rId3">
            <a:alphaModFix/>
          </a:blip>
          <a:srcRect/>
          <a:stretch/>
        </p:blipFill>
        <p:spPr>
          <a:xfrm>
            <a:off x="2493380" y="773685"/>
            <a:ext cx="5190903" cy="1734819"/>
          </a:xfrm>
          <a:prstGeom prst="rect">
            <a:avLst/>
          </a:prstGeom>
          <a:noFill/>
          <a:ln>
            <a:noFill/>
          </a:ln>
        </p:spPr>
      </p:pic>
      <p:sp>
        <p:nvSpPr>
          <p:cNvPr id="59" name="Google Shape;59;p54"/>
          <p:cNvSpPr txBox="1">
            <a:spLocks noGrp="1"/>
          </p:cNvSpPr>
          <p:nvPr>
            <p:ph type="ctrTitle"/>
          </p:nvPr>
        </p:nvSpPr>
        <p:spPr>
          <a:xfrm>
            <a:off x="2493380" y="3052477"/>
            <a:ext cx="7336420" cy="228152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5400"/>
              <a:buFont typeface="Arial"/>
              <a:buNone/>
              <a:defRPr sz="5400" b="1" i="0" cap="none">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54"/>
          <p:cNvSpPr txBox="1">
            <a:spLocks noGrp="1"/>
          </p:cNvSpPr>
          <p:nvPr>
            <p:ph type="subTitle" idx="1"/>
          </p:nvPr>
        </p:nvSpPr>
        <p:spPr>
          <a:xfrm>
            <a:off x="2493380" y="5562600"/>
            <a:ext cx="5864382" cy="684810"/>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SzPts val="2000"/>
              <a:buNone/>
              <a:defRPr sz="2000">
                <a:solidFill>
                  <a:schemeClr val="lt1"/>
                </a:solidFill>
                <a:latin typeface="Arial"/>
                <a:ea typeface="Arial"/>
                <a:cs typeface="Arial"/>
                <a:sym typeface="Arial"/>
              </a:defRPr>
            </a:lvl1pPr>
            <a:lvl2pPr lvl="1" algn="ctr">
              <a:lnSpc>
                <a:spcPct val="90000"/>
              </a:lnSpc>
              <a:spcBef>
                <a:spcPts val="200"/>
              </a:spcBef>
              <a:spcAft>
                <a:spcPts val="0"/>
              </a:spcAft>
              <a:buSzPts val="1800"/>
              <a:buNone/>
              <a:defRPr sz="1800"/>
            </a:lvl2pPr>
            <a:lvl3pPr lvl="2" algn="ctr">
              <a:lnSpc>
                <a:spcPct val="90000"/>
              </a:lnSpc>
              <a:spcBef>
                <a:spcPts val="400"/>
              </a:spcBef>
              <a:spcAft>
                <a:spcPts val="0"/>
              </a:spcAft>
              <a:buSzPts val="1800"/>
              <a:buNone/>
              <a:defRPr sz="1800"/>
            </a:lvl3pPr>
            <a:lvl4pPr lvl="3" algn="ctr">
              <a:lnSpc>
                <a:spcPct val="90000"/>
              </a:lnSpc>
              <a:spcBef>
                <a:spcPts val="400"/>
              </a:spcBef>
              <a:spcAft>
                <a:spcPts val="0"/>
              </a:spcAft>
              <a:buSzPts val="1800"/>
              <a:buNone/>
              <a:defRPr sz="1800"/>
            </a:lvl4pPr>
            <a:lvl5pPr lvl="4" algn="ctr">
              <a:lnSpc>
                <a:spcPct val="90000"/>
              </a:lnSpc>
              <a:spcBef>
                <a:spcPts val="400"/>
              </a:spcBef>
              <a:spcAft>
                <a:spcPts val="0"/>
              </a:spcAft>
              <a:buSzPts val="1800"/>
              <a:buNone/>
              <a:defRPr sz="1800"/>
            </a:lvl5pPr>
            <a:lvl6pPr lvl="5" algn="ctr">
              <a:lnSpc>
                <a:spcPct val="90000"/>
              </a:lnSpc>
              <a:spcBef>
                <a:spcPts val="400"/>
              </a:spcBef>
              <a:spcAft>
                <a:spcPts val="0"/>
              </a:spcAft>
              <a:buSzPts val="1800"/>
              <a:buNone/>
              <a:defRPr sz="1800"/>
            </a:lvl6pPr>
            <a:lvl7pPr lvl="6" algn="ctr">
              <a:lnSpc>
                <a:spcPct val="90000"/>
              </a:lnSpc>
              <a:spcBef>
                <a:spcPts val="400"/>
              </a:spcBef>
              <a:spcAft>
                <a:spcPts val="0"/>
              </a:spcAft>
              <a:buSzPts val="1800"/>
              <a:buNone/>
              <a:defRPr sz="1800"/>
            </a:lvl7pPr>
            <a:lvl8pPr lvl="7" algn="ctr">
              <a:lnSpc>
                <a:spcPct val="90000"/>
              </a:lnSpc>
              <a:spcBef>
                <a:spcPts val="400"/>
              </a:spcBef>
              <a:spcAft>
                <a:spcPts val="0"/>
              </a:spcAft>
              <a:buSzPts val="1800"/>
              <a:buNone/>
              <a:defRPr sz="1800"/>
            </a:lvl8pPr>
            <a:lvl9pPr lvl="8" algn="ctr">
              <a:lnSpc>
                <a:spcPct val="90000"/>
              </a:lnSpc>
              <a:spcBef>
                <a:spcPts val="400"/>
              </a:spcBef>
              <a:spcAft>
                <a:spcPts val="400"/>
              </a:spcAft>
              <a:buSzPts val="1800"/>
              <a:buNone/>
              <a:defRPr sz="18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Slide-Blue">
  <p:cSld name="Section Slide-Blue">
    <p:spTree>
      <p:nvGrpSpPr>
        <p:cNvPr id="1" name="Shape 61"/>
        <p:cNvGrpSpPr/>
        <p:nvPr/>
      </p:nvGrpSpPr>
      <p:grpSpPr>
        <a:xfrm>
          <a:off x="0" y="0"/>
          <a:ext cx="0" cy="0"/>
          <a:chOff x="0" y="0"/>
          <a:chExt cx="0" cy="0"/>
        </a:xfrm>
      </p:grpSpPr>
      <p:sp>
        <p:nvSpPr>
          <p:cNvPr id="62" name="Google Shape;62;p55"/>
          <p:cNvSpPr/>
          <p:nvPr/>
        </p:nvSpPr>
        <p:spPr>
          <a:xfrm>
            <a:off x="0" y="0"/>
            <a:ext cx="12192000" cy="6858000"/>
          </a:xfrm>
          <a:prstGeom prst="rect">
            <a:avLst/>
          </a:prstGeom>
          <a:solidFill>
            <a:srgbClr val="4EA84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3" name="Google Shape;63;p55"/>
          <p:cNvSpPr/>
          <p:nvPr/>
        </p:nvSpPr>
        <p:spPr>
          <a:xfrm>
            <a:off x="0" y="609600"/>
            <a:ext cx="1619250" cy="5638800"/>
          </a:xfrm>
          <a:prstGeom prst="rect">
            <a:avLst/>
          </a:prstGeom>
          <a:solidFill>
            <a:schemeClr val="dk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64" name="Google Shape;64;p55"/>
          <p:cNvPicPr preferRelativeResize="0"/>
          <p:nvPr/>
        </p:nvPicPr>
        <p:blipFill rotWithShape="1">
          <a:blip r:embed="rId2">
            <a:alphaModFix/>
          </a:blip>
          <a:srcRect/>
          <a:stretch/>
        </p:blipFill>
        <p:spPr>
          <a:xfrm>
            <a:off x="1619250" y="609600"/>
            <a:ext cx="10147300" cy="5638800"/>
          </a:xfrm>
          <a:prstGeom prst="rect">
            <a:avLst/>
          </a:prstGeom>
          <a:noFill/>
          <a:ln>
            <a:noFill/>
          </a:ln>
          <a:effectLst>
            <a:outerShdw blurRad="50800" dist="38100" dir="2700000" algn="tl" rotWithShape="0">
              <a:srgbClr val="000000">
                <a:alpha val="40000"/>
              </a:srgbClr>
            </a:outerShdw>
          </a:effectLst>
        </p:spPr>
      </p:pic>
      <p:sp>
        <p:nvSpPr>
          <p:cNvPr id="65" name="Google Shape;65;p55"/>
          <p:cNvSpPr txBox="1">
            <a:spLocks noGrp="1"/>
          </p:cNvSpPr>
          <p:nvPr>
            <p:ph type="title"/>
          </p:nvPr>
        </p:nvSpPr>
        <p:spPr>
          <a:xfrm>
            <a:off x="1011118" y="2679192"/>
            <a:ext cx="9963150" cy="1499616"/>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Clr>
                <a:schemeClr val="lt1"/>
              </a:buClr>
              <a:buSzPts val="4800"/>
              <a:buFont typeface="Arial"/>
              <a:buNone/>
              <a:defRPr sz="4800" b="0" i="0" cap="none">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66" name="Google Shape;66;p55"/>
          <p:cNvPicPr preferRelativeResize="0"/>
          <p:nvPr/>
        </p:nvPicPr>
        <p:blipFill rotWithShape="1">
          <a:blip r:embed="rId3">
            <a:alphaModFix/>
          </a:blip>
          <a:srcRect/>
          <a:stretch/>
        </p:blipFill>
        <p:spPr>
          <a:xfrm>
            <a:off x="1045754" y="792591"/>
            <a:ext cx="3764764" cy="1258198"/>
          </a:xfrm>
          <a:prstGeom prst="rect">
            <a:avLst/>
          </a:prstGeom>
          <a:noFill/>
          <a:ln>
            <a:noFill/>
          </a:ln>
        </p:spPr>
      </p:pic>
      <p:sp>
        <p:nvSpPr>
          <p:cNvPr id="67" name="Google Shape;67;p55"/>
          <p:cNvSpPr txBox="1">
            <a:spLocks noGrp="1"/>
          </p:cNvSpPr>
          <p:nvPr>
            <p:ph type="sldNum" idx="12"/>
          </p:nvPr>
        </p:nvSpPr>
        <p:spPr>
          <a:xfrm>
            <a:off x="628788" y="6339840"/>
            <a:ext cx="302281" cy="365760"/>
          </a:xfrm>
          <a:prstGeom prst="rect">
            <a:avLst/>
          </a:prstGeom>
          <a:noFill/>
          <a:ln>
            <a:noFill/>
          </a:ln>
        </p:spPr>
        <p:txBody>
          <a:bodyPr spcFirstLastPara="1" wrap="square" lIns="0" tIns="45700" rIns="0" bIns="45700" anchor="ctr" anchorCtr="0">
            <a:noAutofit/>
          </a:bodyPr>
          <a:lstStyle>
            <a:lvl1pPr marL="0" marR="0" lvl="0" indent="0" algn="ct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Section Slide-Green">
  <p:cSld name="1_Section Slide-Green">
    <p:spTree>
      <p:nvGrpSpPr>
        <p:cNvPr id="1" name="Shape 68"/>
        <p:cNvGrpSpPr/>
        <p:nvPr/>
      </p:nvGrpSpPr>
      <p:grpSpPr>
        <a:xfrm>
          <a:off x="0" y="0"/>
          <a:ext cx="0" cy="0"/>
          <a:chOff x="0" y="0"/>
          <a:chExt cx="0" cy="0"/>
        </a:xfrm>
      </p:grpSpPr>
      <p:sp>
        <p:nvSpPr>
          <p:cNvPr id="69" name="Google Shape;69;p56"/>
          <p:cNvSpPr/>
          <p:nvPr/>
        </p:nvSpPr>
        <p:spPr>
          <a:xfrm>
            <a:off x="0" y="0"/>
            <a:ext cx="12192000"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0" name="Google Shape;70;p56"/>
          <p:cNvSpPr/>
          <p:nvPr/>
        </p:nvSpPr>
        <p:spPr>
          <a:xfrm>
            <a:off x="0" y="609600"/>
            <a:ext cx="1619250" cy="5638800"/>
          </a:xfrm>
          <a:prstGeom prst="rect">
            <a:avLst/>
          </a:prstGeom>
          <a:solidFill>
            <a:schemeClr val="lt2"/>
          </a:solidFill>
          <a:ln>
            <a:noFill/>
          </a:ln>
          <a:effectLst>
            <a:outerShdw blurRad="50800" dist="38100" dir="2700000" algn="tl" rotWithShape="0">
              <a:srgbClr val="4EA848">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71" name="Google Shape;71;p56"/>
          <p:cNvPicPr preferRelativeResize="0"/>
          <p:nvPr/>
        </p:nvPicPr>
        <p:blipFill rotWithShape="1">
          <a:blip r:embed="rId2">
            <a:alphaModFix/>
          </a:blip>
          <a:srcRect/>
          <a:stretch/>
        </p:blipFill>
        <p:spPr>
          <a:xfrm>
            <a:off x="1619250" y="609600"/>
            <a:ext cx="10147300" cy="5638800"/>
          </a:xfrm>
          <a:prstGeom prst="rect">
            <a:avLst/>
          </a:prstGeom>
          <a:noFill/>
          <a:ln>
            <a:noFill/>
          </a:ln>
          <a:effectLst>
            <a:outerShdw blurRad="50800" dist="38100" dir="2700000" algn="tl" rotWithShape="0">
              <a:srgbClr val="000000">
                <a:alpha val="40000"/>
              </a:srgbClr>
            </a:outerShdw>
          </a:effectLst>
        </p:spPr>
      </p:pic>
      <p:sp>
        <p:nvSpPr>
          <p:cNvPr id="72" name="Google Shape;72;p56"/>
          <p:cNvSpPr txBox="1">
            <a:spLocks noGrp="1"/>
          </p:cNvSpPr>
          <p:nvPr>
            <p:ph type="title"/>
          </p:nvPr>
        </p:nvSpPr>
        <p:spPr>
          <a:xfrm>
            <a:off x="1011118" y="2679192"/>
            <a:ext cx="9963150" cy="1499616"/>
          </a:xfrm>
          <a:prstGeom prst="rect">
            <a:avLst/>
          </a:prstGeom>
          <a:noFill/>
          <a:ln>
            <a:noFill/>
          </a:ln>
        </p:spPr>
        <p:txBody>
          <a:bodyPr spcFirstLastPara="1" wrap="square" lIns="0" tIns="0" rIns="182875" bIns="0" anchor="ctr" anchorCtr="0">
            <a:normAutofit/>
          </a:bodyPr>
          <a:lstStyle>
            <a:lvl1pPr lvl="0" algn="l">
              <a:lnSpc>
                <a:spcPct val="90000"/>
              </a:lnSpc>
              <a:spcBef>
                <a:spcPts val="0"/>
              </a:spcBef>
              <a:spcAft>
                <a:spcPts val="0"/>
              </a:spcAft>
              <a:buClr>
                <a:schemeClr val="lt1"/>
              </a:buClr>
              <a:buSzPts val="4800"/>
              <a:buFont typeface="Arial"/>
              <a:buNone/>
              <a:defRPr sz="4800" b="0" i="0" cap="none">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73" name="Google Shape;73;p56"/>
          <p:cNvPicPr preferRelativeResize="0"/>
          <p:nvPr/>
        </p:nvPicPr>
        <p:blipFill rotWithShape="1">
          <a:blip r:embed="rId3">
            <a:alphaModFix/>
          </a:blip>
          <a:srcRect/>
          <a:stretch/>
        </p:blipFill>
        <p:spPr>
          <a:xfrm>
            <a:off x="1045754" y="792591"/>
            <a:ext cx="3764764" cy="1258197"/>
          </a:xfrm>
          <a:prstGeom prst="rect">
            <a:avLst/>
          </a:prstGeom>
          <a:noFill/>
          <a:ln>
            <a:noFill/>
          </a:ln>
        </p:spPr>
      </p:pic>
      <p:sp>
        <p:nvSpPr>
          <p:cNvPr id="74" name="Google Shape;74;p56"/>
          <p:cNvSpPr txBox="1">
            <a:spLocks noGrp="1"/>
          </p:cNvSpPr>
          <p:nvPr>
            <p:ph type="sldNum" idx="12"/>
          </p:nvPr>
        </p:nvSpPr>
        <p:spPr>
          <a:xfrm>
            <a:off x="628788" y="6339840"/>
            <a:ext cx="302281" cy="365760"/>
          </a:xfrm>
          <a:prstGeom prst="rect">
            <a:avLst/>
          </a:prstGeom>
          <a:noFill/>
          <a:ln>
            <a:noFill/>
          </a:ln>
        </p:spPr>
        <p:txBody>
          <a:bodyPr spcFirstLastPara="1" wrap="square" lIns="0" tIns="45700" rIns="0" bIns="45700" anchor="ctr" anchorCtr="0">
            <a:noAutofit/>
          </a:bodyPr>
          <a:lstStyle>
            <a:lvl1pPr marL="0" marR="0" lvl="0" indent="0" algn="ct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Image with Sidebar Content Blue">
  <p:cSld name="Image with Sidebar Content Blue">
    <p:spTree>
      <p:nvGrpSpPr>
        <p:cNvPr id="1" name="Shape 75"/>
        <p:cNvGrpSpPr/>
        <p:nvPr/>
      </p:nvGrpSpPr>
      <p:grpSpPr>
        <a:xfrm>
          <a:off x="0" y="0"/>
          <a:ext cx="0" cy="0"/>
          <a:chOff x="0" y="0"/>
          <a:chExt cx="0" cy="0"/>
        </a:xfrm>
      </p:grpSpPr>
      <p:pic>
        <p:nvPicPr>
          <p:cNvPr id="76" name="Google Shape;76;p57"/>
          <p:cNvPicPr preferRelativeResize="0"/>
          <p:nvPr/>
        </p:nvPicPr>
        <p:blipFill rotWithShape="1">
          <a:blip r:embed="rId2">
            <a:alphaModFix/>
          </a:blip>
          <a:srcRect/>
          <a:stretch/>
        </p:blipFill>
        <p:spPr>
          <a:xfrm>
            <a:off x="1" y="0"/>
            <a:ext cx="12191999" cy="6858000"/>
          </a:xfrm>
          <a:prstGeom prst="rect">
            <a:avLst/>
          </a:prstGeom>
          <a:noFill/>
          <a:ln>
            <a:noFill/>
          </a:ln>
        </p:spPr>
      </p:pic>
      <p:sp>
        <p:nvSpPr>
          <p:cNvPr id="77" name="Google Shape;77;p57"/>
          <p:cNvSpPr txBox="1"/>
          <p:nvPr/>
        </p:nvSpPr>
        <p:spPr>
          <a:xfrm>
            <a:off x="-1" y="0"/>
            <a:ext cx="12192000" cy="530352"/>
          </a:xfrm>
          <a:prstGeom prst="rect">
            <a:avLst/>
          </a:prstGeom>
          <a:solidFill>
            <a:schemeClr val="lt2"/>
          </a:solidFill>
          <a:ln>
            <a:noFill/>
          </a:ln>
          <a:effectLst>
            <a:outerShdw blurRad="50800" dist="25400" dir="2700000" algn="tl" rotWithShape="0">
              <a:srgbClr val="000000">
                <a:alpha val="40000"/>
              </a:srgbClr>
            </a:outerShdw>
          </a:effectLst>
        </p:spPr>
        <p:txBody>
          <a:bodyPr spcFirstLastPara="1" wrap="square" lIns="274300" tIns="13715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78" name="Google Shape;78;p57" descr="Shape&#10;&#10;Description automatically generated"/>
          <p:cNvPicPr preferRelativeResize="0"/>
          <p:nvPr/>
        </p:nvPicPr>
        <p:blipFill rotWithShape="1">
          <a:blip r:embed="rId3" cstate="screen">
            <a:alphaModFix/>
            <a:extLst>
              <a:ext uri="{28A0092B-C50C-407E-A947-70E740481C1C}">
                <a14:useLocalDpi xmlns:a14="http://schemas.microsoft.com/office/drawing/2010/main"/>
              </a:ext>
            </a:extLst>
          </a:blip>
          <a:srcRect r="-2383"/>
          <a:stretch/>
        </p:blipFill>
        <p:spPr>
          <a:xfrm>
            <a:off x="586740" y="381000"/>
            <a:ext cx="5212080" cy="5638800"/>
          </a:xfrm>
          <a:prstGeom prst="rect">
            <a:avLst/>
          </a:prstGeom>
          <a:noFill/>
          <a:ln>
            <a:noFill/>
          </a:ln>
          <a:effectLst>
            <a:outerShdw blurRad="50800" dist="38100" dir="2700000" algn="tl" rotWithShape="0">
              <a:srgbClr val="000000">
                <a:alpha val="40000"/>
              </a:srgbClr>
            </a:outerShdw>
          </a:effectLst>
        </p:spPr>
      </p:pic>
      <p:pic>
        <p:nvPicPr>
          <p:cNvPr id="79" name="Google Shape;79;p57"/>
          <p:cNvPicPr preferRelativeResize="0"/>
          <p:nvPr/>
        </p:nvPicPr>
        <p:blipFill rotWithShape="1">
          <a:blip r:embed="rId4">
            <a:alphaModFix/>
          </a:blip>
          <a:srcRect/>
          <a:stretch/>
        </p:blipFill>
        <p:spPr>
          <a:xfrm>
            <a:off x="878304" y="456490"/>
            <a:ext cx="3764764" cy="1258198"/>
          </a:xfrm>
          <a:prstGeom prst="rect">
            <a:avLst/>
          </a:prstGeom>
          <a:noFill/>
          <a:ln>
            <a:noFill/>
          </a:ln>
        </p:spPr>
      </p:pic>
      <p:sp>
        <p:nvSpPr>
          <p:cNvPr id="80" name="Google Shape;80;p57"/>
          <p:cNvSpPr txBox="1">
            <a:spLocks noGrp="1"/>
          </p:cNvSpPr>
          <p:nvPr>
            <p:ph type="body" idx="1"/>
          </p:nvPr>
        </p:nvSpPr>
        <p:spPr>
          <a:xfrm>
            <a:off x="990600" y="2325170"/>
            <a:ext cx="3007895" cy="1884265"/>
          </a:xfrm>
          <a:prstGeom prst="rect">
            <a:avLst/>
          </a:prstGeom>
          <a:noFill/>
          <a:ln>
            <a:noFill/>
          </a:ln>
        </p:spPr>
        <p:txBody>
          <a:bodyPr spcFirstLastPara="1" wrap="square" lIns="0" tIns="0" rIns="0" bIns="0" anchor="t" anchorCtr="0">
            <a:noAutofit/>
          </a:bodyPr>
          <a:lstStyle>
            <a:lvl1pPr marL="457200" marR="0" lvl="0" indent="-228600" algn="l">
              <a:lnSpc>
                <a:spcPct val="120000"/>
              </a:lnSpc>
              <a:spcBef>
                <a:spcPts val="0"/>
              </a:spcBef>
              <a:spcAft>
                <a:spcPts val="0"/>
              </a:spcAft>
              <a:buClr>
                <a:schemeClr val="lt1"/>
              </a:buClr>
              <a:buSzPts val="1760"/>
              <a:buFont typeface="Arial"/>
              <a:buNone/>
              <a:defRPr sz="1600">
                <a:solidFill>
                  <a:schemeClr val="lt1"/>
                </a:solidFill>
              </a:defRPr>
            </a:lvl1pPr>
            <a:lvl2pPr marL="914400" lvl="1" indent="-340360" algn="l">
              <a:lnSpc>
                <a:spcPct val="90000"/>
              </a:lnSpc>
              <a:spcBef>
                <a:spcPts val="600"/>
              </a:spcBef>
              <a:spcAft>
                <a:spcPts val="0"/>
              </a:spcAft>
              <a:buClr>
                <a:schemeClr val="lt1"/>
              </a:buClr>
              <a:buSzPts val="1760"/>
              <a:buFont typeface="Noto Sans Symbols"/>
              <a:buChar char="▪"/>
              <a:defRPr sz="1600">
                <a:solidFill>
                  <a:schemeClr val="lt1"/>
                </a:solidFill>
              </a:defRPr>
            </a:lvl2pPr>
            <a:lvl3pPr marL="1371600" lvl="2" indent="-340360" algn="l">
              <a:lnSpc>
                <a:spcPct val="90000"/>
              </a:lnSpc>
              <a:spcBef>
                <a:spcPts val="400"/>
              </a:spcBef>
              <a:spcAft>
                <a:spcPts val="0"/>
              </a:spcAft>
              <a:buClr>
                <a:schemeClr val="lt1"/>
              </a:buClr>
              <a:buSzPts val="1760"/>
              <a:buFont typeface="Noto Sans Symbols"/>
              <a:buChar char="▪"/>
              <a:defRPr sz="1600">
                <a:solidFill>
                  <a:schemeClr val="lt1"/>
                </a:solidFill>
              </a:defRPr>
            </a:lvl3pPr>
            <a:lvl4pPr marL="1828800" lvl="3" indent="-340360" algn="l">
              <a:lnSpc>
                <a:spcPct val="90000"/>
              </a:lnSpc>
              <a:spcBef>
                <a:spcPts val="400"/>
              </a:spcBef>
              <a:spcAft>
                <a:spcPts val="0"/>
              </a:spcAft>
              <a:buClr>
                <a:schemeClr val="lt1"/>
              </a:buClr>
              <a:buSzPts val="1760"/>
              <a:buFont typeface="Noto Sans Symbols"/>
              <a:buChar char="▪"/>
              <a:defRPr sz="1600">
                <a:solidFill>
                  <a:schemeClr val="lt1"/>
                </a:solidFill>
              </a:defRPr>
            </a:lvl4pPr>
            <a:lvl5pPr marL="2286000" lvl="4" indent="-340360" algn="l">
              <a:lnSpc>
                <a:spcPct val="90000"/>
              </a:lnSpc>
              <a:spcBef>
                <a:spcPts val="400"/>
              </a:spcBef>
              <a:spcAft>
                <a:spcPts val="0"/>
              </a:spcAft>
              <a:buClr>
                <a:schemeClr val="lt1"/>
              </a:buClr>
              <a:buSzPts val="1760"/>
              <a:buFont typeface="Noto Sans Symbols"/>
              <a:buChar char="▪"/>
              <a:defRPr sz="1600">
                <a:solidFill>
                  <a:schemeClr val="lt1"/>
                </a:solidFill>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81" name="Google Shape;81;p57"/>
          <p:cNvSpPr txBox="1">
            <a:spLocks noGrp="1"/>
          </p:cNvSpPr>
          <p:nvPr>
            <p:ph type="body" idx="2"/>
          </p:nvPr>
        </p:nvSpPr>
        <p:spPr>
          <a:xfrm>
            <a:off x="990600" y="1967576"/>
            <a:ext cx="3007895" cy="249299"/>
          </a:xfrm>
          <a:prstGeom prst="rect">
            <a:avLst/>
          </a:prstGeom>
          <a:noFill/>
          <a:ln>
            <a:noFill/>
          </a:ln>
        </p:spPr>
        <p:txBody>
          <a:bodyPr spcFirstLastPara="1" wrap="square" lIns="0" tIns="0" rIns="0" bIns="0" anchor="t" anchorCtr="0">
            <a:spAutoFit/>
          </a:bodyPr>
          <a:lstStyle>
            <a:lvl1pPr marL="457200" lvl="0" indent="-228600" algn="l">
              <a:lnSpc>
                <a:spcPct val="90000"/>
              </a:lnSpc>
              <a:spcBef>
                <a:spcPts val="1200"/>
              </a:spcBef>
              <a:spcAft>
                <a:spcPts val="0"/>
              </a:spcAft>
              <a:buSzPts val="1800"/>
              <a:buNone/>
              <a:defRPr sz="1800" b="1" i="0">
                <a:solidFill>
                  <a:schemeClr val="lt1"/>
                </a:solidFill>
                <a:latin typeface="Arial"/>
                <a:ea typeface="Arial"/>
                <a:cs typeface="Arial"/>
                <a:sym typeface="Arial"/>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82" name="Google Shape;82;p57"/>
          <p:cNvSpPr txBox="1">
            <a:spLocks noGrp="1"/>
          </p:cNvSpPr>
          <p:nvPr>
            <p:ph type="sldNum" idx="12"/>
          </p:nvPr>
        </p:nvSpPr>
        <p:spPr>
          <a:xfrm>
            <a:off x="628788" y="6339840"/>
            <a:ext cx="302281" cy="365760"/>
          </a:xfrm>
          <a:prstGeom prst="rect">
            <a:avLst/>
          </a:prstGeom>
          <a:noFill/>
          <a:ln>
            <a:noFill/>
          </a:ln>
        </p:spPr>
        <p:txBody>
          <a:bodyPr spcFirstLastPara="1" wrap="square" lIns="0" tIns="45700" rIns="0" bIns="45700" anchor="ctr" anchorCtr="0">
            <a:noAutofit/>
          </a:bodyPr>
          <a:lstStyle>
            <a:lvl1pPr marL="0" marR="0" lvl="0"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1000"/>
              <a:buFont typeface="Arial"/>
              <a:buNone/>
              <a:defRPr sz="1000" b="0" i="0" u="none" strike="noStrike" cap="none">
                <a:solidFill>
                  <a:srgbClr val="0C0C0C"/>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8"/>
          <p:cNvSpPr txBox="1">
            <a:spLocks noGrp="1"/>
          </p:cNvSpPr>
          <p:nvPr>
            <p:ph type="body" idx="1"/>
          </p:nvPr>
        </p:nvSpPr>
        <p:spPr>
          <a:xfrm>
            <a:off x="548640" y="2103120"/>
            <a:ext cx="11106150" cy="4221480"/>
          </a:xfrm>
          <a:prstGeom prst="rect">
            <a:avLst/>
          </a:prstGeom>
          <a:noFill/>
          <a:ln>
            <a:noFill/>
          </a:ln>
        </p:spPr>
        <p:txBody>
          <a:bodyPr spcFirstLastPara="1" wrap="square" lIns="45700" tIns="45700" rIns="45700" bIns="45700" anchor="t" anchorCtr="0">
            <a:normAutofit/>
          </a:bodyPr>
          <a:lstStyle>
            <a:lvl1pPr marL="457200" marR="0" lvl="0" indent="-355600" algn="l" rtl="0">
              <a:lnSpc>
                <a:spcPct val="90000"/>
              </a:lnSpc>
              <a:spcBef>
                <a:spcPts val="1200"/>
              </a:spcBef>
              <a:spcAft>
                <a:spcPts val="0"/>
              </a:spcAft>
              <a:buClr>
                <a:schemeClr val="accent1"/>
              </a:buClr>
              <a:buSzPts val="2000"/>
              <a:buFont typeface="Arial"/>
              <a:buChar char="•"/>
              <a:defRPr sz="2000" b="0" i="0" u="none" strike="noStrike" cap="none">
                <a:solidFill>
                  <a:schemeClr val="dk1"/>
                </a:solidFill>
                <a:latin typeface="Arial"/>
                <a:ea typeface="Arial"/>
                <a:cs typeface="Arial"/>
                <a:sym typeface="Arial"/>
              </a:defRPr>
            </a:lvl1pPr>
            <a:lvl2pPr marL="914400" marR="0" lvl="1" indent="-342900" algn="l" rtl="0">
              <a:lnSpc>
                <a:spcPct val="90000"/>
              </a:lnSpc>
              <a:spcBef>
                <a:spcPts val="200"/>
              </a:spcBef>
              <a:spcAft>
                <a:spcPts val="0"/>
              </a:spcAft>
              <a:buClr>
                <a:schemeClr val="accent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30200" algn="l" rtl="0">
              <a:lnSpc>
                <a:spcPct val="90000"/>
              </a:lnSpc>
              <a:spcBef>
                <a:spcPts val="400"/>
              </a:spcBef>
              <a:spcAft>
                <a:spcPts val="0"/>
              </a:spcAft>
              <a:buClr>
                <a:schemeClr val="accent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17500" algn="l" rtl="0">
              <a:lnSpc>
                <a:spcPct val="90000"/>
              </a:lnSpc>
              <a:spcBef>
                <a:spcPts val="400"/>
              </a:spcBef>
              <a:spcAft>
                <a:spcPts val="0"/>
              </a:spcAft>
              <a:buClr>
                <a:schemeClr val="accent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90000"/>
              </a:lnSpc>
              <a:spcBef>
                <a:spcPts val="400"/>
              </a:spcBef>
              <a:spcAft>
                <a:spcPts val="0"/>
              </a:spcAft>
              <a:buClr>
                <a:schemeClr val="accent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400"/>
              </a:spcAft>
              <a:buClr>
                <a:schemeClr val="accent1"/>
              </a:buClr>
              <a:buSzPts val="1400"/>
              <a:buFont typeface="Noto Sans Symbols"/>
              <a:buChar char="🢝"/>
              <a:defRPr sz="1400" b="0" i="0" u="none" strike="noStrike" cap="none">
                <a:solidFill>
                  <a:schemeClr val="dk1"/>
                </a:solidFill>
                <a:latin typeface="Arial"/>
                <a:ea typeface="Arial"/>
                <a:cs typeface="Arial"/>
                <a:sym typeface="Arial"/>
              </a:defRPr>
            </a:lvl9pPr>
          </a:lstStyle>
          <a:p>
            <a:endParaRPr/>
          </a:p>
        </p:txBody>
      </p:sp>
      <p:sp>
        <p:nvSpPr>
          <p:cNvPr id="11" name="Google Shape;11;p4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0C0C0C"/>
              </a:buClr>
              <a:buSzPts val="4200"/>
              <a:buFont typeface="Arial"/>
              <a:buNone/>
              <a:defRPr sz="4200" b="0" i="0" u="none" strike="noStrike" cap="none">
                <a:solidFill>
                  <a:srgbClr val="0C0C0C"/>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336">
          <p15:clr>
            <a:srgbClr val="F26B43"/>
          </p15:clr>
        </p15:guide>
        <p15:guide id="4" orient="horz" pos="336">
          <p15:clr>
            <a:srgbClr val="F26B43"/>
          </p15:clr>
        </p15:guide>
        <p15:guide id="5" pos="7344">
          <p15:clr>
            <a:srgbClr val="F26B43"/>
          </p15:clr>
        </p15:guide>
        <p15:guide id="6" orient="horz" pos="398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hyperlink" Target="https://4theparents.idecorp.com/8-elements" TargetMode="External"/><Relationship Id="rId5" Type="http://schemas.openxmlformats.org/officeDocument/2006/relationships/hyperlink" Target="https://www.commonsense.org/education/articles/parent-tips-and-tricks-for-distance-learning" TargetMode="External"/><Relationship Id="rId4" Type="http://schemas.openxmlformats.org/officeDocument/2006/relationships/hyperlink" Target="https://blog.edmentum.com/5-things-parents-can-do-support-students-learning-online"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7.xml"/><Relationship Id="rId1" Type="http://schemas.openxmlformats.org/officeDocument/2006/relationships/slideLayout" Target="../slideLayouts/slideLayout4.xml"/><Relationship Id="rId5" Type="http://schemas.openxmlformats.org/officeDocument/2006/relationships/hyperlink" Target="https://youtu.be/vFxGtYDPXro" TargetMode="External"/><Relationship Id="rId4" Type="http://schemas.openxmlformats.org/officeDocument/2006/relationships/image" Target="../media/image17.jp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hyperlink" Target="https://docs.google.com/spreadsheets/d/1J6KD9vhbj3nCDOe8Ycy4Y49vn1vUdKExDmNaMdlLQTM/edit?usp=sharing" TargetMode="External"/><Relationship Id="rId4" Type="http://schemas.openxmlformats.org/officeDocument/2006/relationships/hyperlink" Target="https://innovativedesignseducation-my.sharepoint.com/:x:/g/personal/hhunt_idecorp_com/Ea9VnG7IaLZNuseXRzQiIu8BqealOTwXU0U9KftR9hd5tg?e=TvoYuX"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
          <p:cNvSpPr txBox="1">
            <a:spLocks noGrp="1"/>
          </p:cNvSpPr>
          <p:nvPr>
            <p:ph type="ctrTitle"/>
          </p:nvPr>
        </p:nvSpPr>
        <p:spPr>
          <a:xfrm>
            <a:off x="408025" y="3005400"/>
            <a:ext cx="11926800" cy="22815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5400"/>
              <a:buFont typeface="Arial"/>
              <a:buNone/>
            </a:pPr>
            <a:r>
              <a:rPr lang="en-US" sz="5200"/>
              <a:t>CULTURALLY RESPONSIVE-</a:t>
            </a:r>
            <a:endParaRPr sz="5200"/>
          </a:p>
          <a:p>
            <a:pPr marL="0" lvl="0" indent="0" algn="l" rtl="0">
              <a:lnSpc>
                <a:spcPct val="90000"/>
              </a:lnSpc>
              <a:spcBef>
                <a:spcPts val="0"/>
              </a:spcBef>
              <a:spcAft>
                <a:spcPts val="0"/>
              </a:spcAft>
              <a:buClr>
                <a:schemeClr val="lt1"/>
              </a:buClr>
              <a:buSzPts val="5400"/>
              <a:buFont typeface="Arial"/>
              <a:buNone/>
            </a:pPr>
            <a:r>
              <a:rPr lang="en-US" sz="5200"/>
              <a:t>SUSTAINING EDUCATION IN </a:t>
            </a:r>
            <a:endParaRPr sz="5200"/>
          </a:p>
          <a:p>
            <a:pPr marL="0" lvl="0" indent="0" algn="l" rtl="0">
              <a:lnSpc>
                <a:spcPct val="90000"/>
              </a:lnSpc>
              <a:spcBef>
                <a:spcPts val="0"/>
              </a:spcBef>
              <a:spcAft>
                <a:spcPts val="0"/>
              </a:spcAft>
              <a:buClr>
                <a:schemeClr val="lt1"/>
              </a:buClr>
              <a:buSzPts val="5400"/>
              <a:buFont typeface="Arial"/>
              <a:buNone/>
            </a:pPr>
            <a:r>
              <a:rPr lang="en-US" sz="5200"/>
              <a:t>REMOTE AND HYBRID ENVIRONMENTS</a:t>
            </a:r>
            <a:endParaRPr sz="5200"/>
          </a:p>
        </p:txBody>
      </p:sp>
      <p:sp>
        <p:nvSpPr>
          <p:cNvPr id="104" name="Google Shape;104;p1"/>
          <p:cNvSpPr txBox="1">
            <a:spLocks noGrp="1"/>
          </p:cNvSpPr>
          <p:nvPr>
            <p:ph type="subTitle" idx="1"/>
          </p:nvPr>
        </p:nvSpPr>
        <p:spPr>
          <a:xfrm>
            <a:off x="408032" y="6172200"/>
            <a:ext cx="5864400" cy="6858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SzPts val="2000"/>
              <a:buNone/>
            </a:pPr>
            <a:r>
              <a:rPr lang="en-US"/>
              <a:t>Module 2 – Welcoming and Affirming Environments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63"/>
          <p:cNvSpPr txBox="1">
            <a:spLocks noGrp="1"/>
          </p:cNvSpPr>
          <p:nvPr>
            <p:ph type="sldNum" idx="12"/>
          </p:nvPr>
        </p:nvSpPr>
        <p:spPr>
          <a:xfrm>
            <a:off x="628788" y="6339840"/>
            <a:ext cx="302281" cy="365760"/>
          </a:xfrm>
          <a:prstGeom prst="rect">
            <a:avLst/>
          </a:prstGeom>
          <a:noFill/>
          <a:ln>
            <a:noFill/>
          </a:ln>
        </p:spPr>
        <p:txBody>
          <a:bodyPr spcFirstLastPara="1" wrap="square" lIns="0" tIns="45700" rIns="0" bIns="45700" anchor="ctr" anchorCtr="0">
            <a:noAutofit/>
          </a:bodyPr>
          <a:lstStyle/>
          <a:p>
            <a:pPr marL="0" lvl="0" indent="0" algn="ctr" rtl="0">
              <a:lnSpc>
                <a:spcPct val="100000"/>
              </a:lnSpc>
              <a:spcBef>
                <a:spcPts val="0"/>
              </a:spcBef>
              <a:spcAft>
                <a:spcPts val="0"/>
              </a:spcAft>
              <a:buSzPts val="1000"/>
              <a:buNone/>
            </a:pPr>
            <a:fld id="{00000000-1234-1234-1234-123412341234}" type="slidenum">
              <a:rPr lang="en-US"/>
              <a:t>10</a:t>
            </a:fld>
            <a:endParaRPr/>
          </a:p>
        </p:txBody>
      </p:sp>
      <p:sp>
        <p:nvSpPr>
          <p:cNvPr id="173" name="Google Shape;173;p63"/>
          <p:cNvSpPr txBox="1">
            <a:spLocks noGrp="1"/>
          </p:cNvSpPr>
          <p:nvPr>
            <p:ph type="title"/>
          </p:nvPr>
        </p:nvSpPr>
        <p:spPr>
          <a:xfrm>
            <a:off x="0" y="320408"/>
            <a:ext cx="12192000" cy="917448"/>
          </a:xfrm>
          <a:prstGeom prst="rect">
            <a:avLst/>
          </a:prstGeom>
          <a:solidFill>
            <a:srgbClr val="2484C6"/>
          </a:solidFill>
          <a:ln>
            <a:noFill/>
          </a:ln>
        </p:spPr>
        <p:txBody>
          <a:bodyPr spcFirstLastPara="1" wrap="square" lIns="548625" tIns="91425" rIns="0" bIns="0" anchor="ctr" anchorCtr="0">
            <a:normAutofit fontScale="90000"/>
          </a:bodyPr>
          <a:lstStyle/>
          <a:p>
            <a:pPr marL="0" lvl="0" indent="0" algn="l" rtl="0">
              <a:lnSpc>
                <a:spcPct val="100000"/>
              </a:lnSpc>
              <a:spcBef>
                <a:spcPts val="0"/>
              </a:spcBef>
              <a:spcAft>
                <a:spcPts val="0"/>
              </a:spcAft>
              <a:buClr>
                <a:schemeClr val="lt1"/>
              </a:buClr>
              <a:buSzPts val="4000"/>
              <a:buFont typeface="Arial"/>
              <a:buNone/>
            </a:pPr>
            <a:r>
              <a:rPr lang="en-US" sz="5400" dirty="0"/>
              <a:t>The Voice of Your </a:t>
            </a:r>
            <a:r>
              <a:rPr lang="en-US" sz="5400" dirty="0" smtClean="0"/>
              <a:t>Classroom: Contents</a:t>
            </a:r>
            <a:endParaRPr sz="5400" dirty="0"/>
          </a:p>
        </p:txBody>
      </p:sp>
      <p:sp>
        <p:nvSpPr>
          <p:cNvPr id="175" name="Google Shape;175;p63"/>
          <p:cNvSpPr/>
          <p:nvPr/>
        </p:nvSpPr>
        <p:spPr>
          <a:xfrm>
            <a:off x="399393" y="1442621"/>
            <a:ext cx="10636469" cy="48936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0" i="1" u="none" strike="noStrike" cap="none">
                <a:solidFill>
                  <a:srgbClr val="000000"/>
                </a:solidFill>
                <a:highlight>
                  <a:srgbClr val="FFFF00"/>
                </a:highlight>
                <a:latin typeface="Arial"/>
                <a:ea typeface="Arial"/>
                <a:cs typeface="Arial"/>
                <a:sym typeface="Arial"/>
              </a:rPr>
              <a:t>The Danger of a Single Story</a:t>
            </a:r>
            <a:r>
              <a:rPr lang="en-US" sz="2400" b="0" i="0" u="none" strike="noStrike" cap="none">
                <a:solidFill>
                  <a:srgbClr val="000000"/>
                </a:solidFill>
                <a:highlight>
                  <a:srgbClr val="FFFF00"/>
                </a:highlight>
                <a:latin typeface="Arial"/>
                <a:ea typeface="Arial"/>
                <a:cs typeface="Arial"/>
                <a:sym typeface="Arial"/>
              </a:rPr>
              <a:t> </a:t>
            </a:r>
            <a:r>
              <a:rPr lang="en-US" sz="2400" b="0" i="0" u="none" strike="noStrike" cap="none">
                <a:solidFill>
                  <a:srgbClr val="000000"/>
                </a:solidFill>
                <a:latin typeface="Arial"/>
                <a:ea typeface="Arial"/>
                <a:cs typeface="Arial"/>
                <a:sym typeface="Arial"/>
              </a:rPr>
              <a:t>- To identify ways in which our learning environments can curate a single story of our learners. </a:t>
            </a:r>
            <a:r>
              <a:rPr lang="en-US" sz="2400" b="1" i="0" u="none" strike="noStrike" cap="none">
                <a:solidFill>
                  <a:srgbClr val="000000"/>
                </a:solidFill>
                <a:latin typeface="Arial"/>
                <a:ea typeface="Arial"/>
                <a:cs typeface="Arial"/>
                <a:sym typeface="Arial"/>
              </a:rPr>
              <a:t>This activity includes a video, reflection questions, and a collaborative activity</a:t>
            </a:r>
            <a:r>
              <a:rPr lang="en-US" sz="2400" b="0" i="0" u="none" strike="noStrike" cap="none">
                <a:solidFill>
                  <a:srgbClr val="000000"/>
                </a:solidFill>
                <a:latin typeface="Arial"/>
                <a:ea typeface="Arial"/>
                <a:cs typeface="Arial"/>
                <a:sym typeface="Arial"/>
              </a:rPr>
              <a:t>. </a:t>
            </a:r>
            <a:endParaRPr/>
          </a:p>
          <a:p>
            <a:pPr marL="0" marR="0" lvl="0" indent="0" algn="l" rtl="0">
              <a:lnSpc>
                <a:spcPct val="100000"/>
              </a:lnSpc>
              <a:spcBef>
                <a:spcPts val="0"/>
              </a:spcBef>
              <a:spcAft>
                <a:spcPts val="0"/>
              </a:spcAft>
              <a:buNone/>
            </a:pPr>
            <a:endParaRPr sz="2400" b="0" i="1"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2400" b="0" i="1" u="none" strike="noStrike" cap="none">
                <a:solidFill>
                  <a:srgbClr val="000000"/>
                </a:solidFill>
                <a:highlight>
                  <a:srgbClr val="FFFF00"/>
                </a:highlight>
                <a:latin typeface="Arial"/>
                <a:ea typeface="Arial"/>
                <a:cs typeface="Arial"/>
                <a:sym typeface="Arial"/>
              </a:rPr>
              <a:t>Reality Pedagogy</a:t>
            </a:r>
            <a:r>
              <a:rPr lang="en-US" sz="2400" b="0" i="0" u="none" strike="noStrike" cap="none">
                <a:solidFill>
                  <a:srgbClr val="000000"/>
                </a:solidFill>
                <a:highlight>
                  <a:srgbClr val="FFFF00"/>
                </a:highlight>
                <a:latin typeface="Arial"/>
                <a:ea typeface="Arial"/>
                <a:cs typeface="Arial"/>
                <a:sym typeface="Arial"/>
              </a:rPr>
              <a:t> </a:t>
            </a:r>
            <a:r>
              <a:rPr lang="en-US" sz="2400" b="0" i="0" u="none" strike="noStrike" cap="none">
                <a:solidFill>
                  <a:srgbClr val="000000"/>
                </a:solidFill>
                <a:latin typeface="Arial"/>
                <a:ea typeface="Arial"/>
                <a:cs typeface="Arial"/>
                <a:sym typeface="Arial"/>
              </a:rPr>
              <a:t>- To create a remote/hybrid learning environment that affirms and values students by creating partnerships within the class. </a:t>
            </a:r>
            <a:r>
              <a:rPr lang="en-US" sz="2400" b="1" i="0" u="none" strike="noStrike" cap="none">
                <a:solidFill>
                  <a:srgbClr val="000000"/>
                </a:solidFill>
                <a:latin typeface="Arial"/>
                <a:ea typeface="Arial"/>
                <a:cs typeface="Arial"/>
                <a:sym typeface="Arial"/>
              </a:rPr>
              <a:t>This activity includes a video, reflection questions, and a design activity. </a:t>
            </a:r>
            <a:endParaRPr/>
          </a:p>
          <a:p>
            <a:pPr marL="0" marR="0" lvl="0" indent="0" algn="l" rtl="0">
              <a:lnSpc>
                <a:spcPct val="100000"/>
              </a:lnSpc>
              <a:spcBef>
                <a:spcPts val="0"/>
              </a:spcBef>
              <a:spcAft>
                <a:spcPts val="0"/>
              </a:spcAft>
              <a:buNone/>
            </a:pPr>
            <a:r>
              <a:rPr lang="en-US" sz="2400" b="0" i="0" u="none" strike="noStrike" cap="none">
                <a:solidFill>
                  <a:srgbClr val="000000"/>
                </a:solidFill>
                <a:latin typeface="Arial"/>
                <a:ea typeface="Arial"/>
                <a:cs typeface="Arial"/>
                <a:sym typeface="Arial"/>
              </a:rPr>
              <a:t/>
            </a:r>
            <a:br>
              <a:rPr lang="en-US" sz="2400" b="0" i="0" u="none" strike="noStrike" cap="none">
                <a:solidFill>
                  <a:srgbClr val="000000"/>
                </a:solidFill>
                <a:latin typeface="Arial"/>
                <a:ea typeface="Arial"/>
                <a:cs typeface="Arial"/>
                <a:sym typeface="Arial"/>
              </a:rPr>
            </a:br>
            <a:r>
              <a:rPr lang="en-US" sz="2400" b="0" i="1" u="none" strike="noStrike" cap="none">
                <a:solidFill>
                  <a:srgbClr val="000000"/>
                </a:solidFill>
                <a:highlight>
                  <a:srgbClr val="FFFF00"/>
                </a:highlight>
                <a:latin typeface="Arial"/>
                <a:ea typeface="Arial"/>
                <a:cs typeface="Arial"/>
                <a:sym typeface="Arial"/>
              </a:rPr>
              <a:t>Using Inclusive Virtual Backgrounds to Design Affirming and Welcoming Learning Environments</a:t>
            </a:r>
            <a:r>
              <a:rPr lang="en-US" sz="2400" b="0" i="0" u="none" strike="noStrike" cap="none">
                <a:solidFill>
                  <a:srgbClr val="000000"/>
                </a:solidFill>
                <a:highlight>
                  <a:srgbClr val="FFFF00"/>
                </a:highlight>
                <a:latin typeface="Arial"/>
                <a:ea typeface="Arial"/>
                <a:cs typeface="Arial"/>
                <a:sym typeface="Arial"/>
              </a:rPr>
              <a:t> </a:t>
            </a:r>
            <a:r>
              <a:rPr lang="en-US" sz="2400" b="0" i="0" u="none" strike="noStrike" cap="none">
                <a:solidFill>
                  <a:srgbClr val="000000"/>
                </a:solidFill>
                <a:latin typeface="Arial"/>
                <a:ea typeface="Arial"/>
                <a:cs typeface="Arial"/>
                <a:sym typeface="Arial"/>
              </a:rPr>
              <a:t>- To design digital spaces that promote an affirming and welcoming environment by fostering a sense of community with the images you include. </a:t>
            </a:r>
            <a:r>
              <a:rPr lang="en-US" sz="2400" b="1" i="0" u="none" strike="noStrike" cap="none">
                <a:solidFill>
                  <a:srgbClr val="000000"/>
                </a:solidFill>
                <a:latin typeface="Arial"/>
                <a:ea typeface="Arial"/>
                <a:cs typeface="Arial"/>
                <a:sym typeface="Arial"/>
              </a:rPr>
              <a:t>This activity includes an e-text, reflection questions, and a design activity. </a:t>
            </a:r>
            <a:endParaRPr sz="2400" b="1" i="0" u="none" strike="noStrike" cap="none">
              <a:solidFill>
                <a:srgbClr val="000000"/>
              </a:solidFill>
              <a:latin typeface="Arial"/>
              <a:ea typeface="Arial"/>
              <a:cs typeface="Arial"/>
              <a:sym typeface="Arial"/>
            </a:endParaRPr>
          </a:p>
        </p:txBody>
      </p:sp>
      <p:sp>
        <p:nvSpPr>
          <p:cNvPr id="176" name="Google Shape;176;p63" descr="Red box"/>
          <p:cNvSpPr/>
          <p:nvPr/>
        </p:nvSpPr>
        <p:spPr>
          <a:xfrm>
            <a:off x="141514" y="2819400"/>
            <a:ext cx="10635343" cy="1393371"/>
          </a:xfrm>
          <a:prstGeom prst="rect">
            <a:avLst/>
          </a:prstGeom>
          <a:no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64"/>
          <p:cNvSpPr txBox="1">
            <a:spLocks noGrp="1"/>
          </p:cNvSpPr>
          <p:nvPr>
            <p:ph type="sldNum" idx="12"/>
          </p:nvPr>
        </p:nvSpPr>
        <p:spPr>
          <a:xfrm>
            <a:off x="628788" y="6339840"/>
            <a:ext cx="302400" cy="365700"/>
          </a:xfrm>
          <a:prstGeom prst="rect">
            <a:avLst/>
          </a:prstGeom>
          <a:noFill/>
          <a:ln>
            <a:noFill/>
          </a:ln>
        </p:spPr>
        <p:txBody>
          <a:bodyPr spcFirstLastPara="1" wrap="square" lIns="0" tIns="45700" rIns="0" bIns="45700" anchor="ctr" anchorCtr="0">
            <a:noAutofit/>
          </a:bodyPr>
          <a:lstStyle/>
          <a:p>
            <a:pPr marL="0" lvl="0" indent="0" algn="ctr" rtl="0">
              <a:lnSpc>
                <a:spcPct val="100000"/>
              </a:lnSpc>
              <a:spcBef>
                <a:spcPts val="0"/>
              </a:spcBef>
              <a:spcAft>
                <a:spcPts val="0"/>
              </a:spcAft>
              <a:buSzPts val="1000"/>
              <a:buNone/>
            </a:pPr>
            <a:fld id="{00000000-1234-1234-1234-123412341234}" type="slidenum">
              <a:rPr lang="en-US"/>
              <a:t>11</a:t>
            </a:fld>
            <a:endParaRPr/>
          </a:p>
        </p:txBody>
      </p:sp>
      <p:sp>
        <p:nvSpPr>
          <p:cNvPr id="182" name="Google Shape;182;p64"/>
          <p:cNvSpPr txBox="1">
            <a:spLocks noGrp="1"/>
          </p:cNvSpPr>
          <p:nvPr>
            <p:ph type="title"/>
          </p:nvPr>
        </p:nvSpPr>
        <p:spPr>
          <a:xfrm>
            <a:off x="-1" y="530352"/>
            <a:ext cx="12192000" cy="917400"/>
          </a:xfrm>
          <a:prstGeom prst="rect">
            <a:avLst/>
          </a:prstGeom>
          <a:noFill/>
          <a:ln>
            <a:noFill/>
          </a:ln>
        </p:spPr>
        <p:txBody>
          <a:bodyPr spcFirstLastPara="1" wrap="square" lIns="548625" tIns="91425" rIns="0" bIns="0" anchor="ctr" anchorCtr="0">
            <a:noAutofit/>
          </a:bodyPr>
          <a:lstStyle/>
          <a:p>
            <a:pPr marL="0" lvl="0" indent="0" algn="l" rtl="0">
              <a:lnSpc>
                <a:spcPct val="100000"/>
              </a:lnSpc>
              <a:spcBef>
                <a:spcPts val="0"/>
              </a:spcBef>
              <a:spcAft>
                <a:spcPts val="0"/>
              </a:spcAft>
              <a:buClr>
                <a:schemeClr val="dk2"/>
              </a:buClr>
              <a:buSzPts val="4000"/>
              <a:buFont typeface="Arial"/>
              <a:buNone/>
            </a:pPr>
            <a:r>
              <a:rPr lang="en-US" sz="3400"/>
              <a:t>Reality Pedagogy (30 – 45 min)</a:t>
            </a:r>
            <a:endParaRPr sz="3400"/>
          </a:p>
        </p:txBody>
      </p:sp>
      <p:sp>
        <p:nvSpPr>
          <p:cNvPr id="183" name="Google Shape;183;p64"/>
          <p:cNvSpPr txBox="1">
            <a:spLocks noGrp="1"/>
          </p:cNvSpPr>
          <p:nvPr>
            <p:ph type="body" idx="1"/>
          </p:nvPr>
        </p:nvSpPr>
        <p:spPr>
          <a:xfrm>
            <a:off x="1289476" y="2412793"/>
            <a:ext cx="4441500" cy="1263900"/>
          </a:xfrm>
          <a:prstGeom prst="rect">
            <a:avLst/>
          </a:prstGeom>
          <a:noFill/>
          <a:ln>
            <a:noFill/>
          </a:ln>
        </p:spPr>
        <p:txBody>
          <a:bodyPr spcFirstLastPara="1" wrap="square" lIns="0" tIns="0" rIns="0" bIns="0" anchor="t" anchorCtr="0">
            <a:noAutofit/>
          </a:bodyPr>
          <a:lstStyle/>
          <a:p>
            <a:pPr marL="457200" lvl="0" indent="-368300" algn="l" rtl="0">
              <a:lnSpc>
                <a:spcPct val="90000"/>
              </a:lnSpc>
              <a:spcBef>
                <a:spcPts val="1200"/>
              </a:spcBef>
              <a:spcAft>
                <a:spcPts val="0"/>
              </a:spcAft>
              <a:buClr>
                <a:schemeClr val="dk2"/>
              </a:buClr>
              <a:buSzPts val="2200"/>
              <a:buFont typeface="Noto Sans Symbols"/>
              <a:buChar char="▪"/>
            </a:pPr>
            <a:r>
              <a:rPr lang="en-US"/>
              <a:t>To create a remote/hybrid learning environment that affirms and values students by creating partnerships within the class.</a:t>
            </a:r>
            <a:endParaRPr/>
          </a:p>
        </p:txBody>
      </p:sp>
      <p:sp>
        <p:nvSpPr>
          <p:cNvPr id="184" name="Google Shape;184;p64"/>
          <p:cNvSpPr txBox="1">
            <a:spLocks noGrp="1"/>
          </p:cNvSpPr>
          <p:nvPr>
            <p:ph type="body" idx="2"/>
          </p:nvPr>
        </p:nvSpPr>
        <p:spPr>
          <a:xfrm>
            <a:off x="640820" y="1791675"/>
            <a:ext cx="5090100" cy="434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lnSpc>
                <a:spcPct val="90000"/>
              </a:lnSpc>
              <a:spcBef>
                <a:spcPts val="0"/>
              </a:spcBef>
              <a:spcAft>
                <a:spcPts val="0"/>
              </a:spcAft>
              <a:buSzPts val="1800"/>
              <a:buNone/>
            </a:pPr>
            <a:r>
              <a:rPr lang="en-US"/>
              <a:t>Objective</a:t>
            </a:r>
            <a:endParaRPr/>
          </a:p>
        </p:txBody>
      </p:sp>
      <p:sp>
        <p:nvSpPr>
          <p:cNvPr id="185" name="Google Shape;185;p64"/>
          <p:cNvSpPr txBox="1">
            <a:spLocks noGrp="1"/>
          </p:cNvSpPr>
          <p:nvPr>
            <p:ph type="body" idx="4"/>
          </p:nvPr>
        </p:nvSpPr>
        <p:spPr>
          <a:xfrm>
            <a:off x="6203475" y="1778592"/>
            <a:ext cx="5090100" cy="4341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lnSpc>
                <a:spcPct val="90000"/>
              </a:lnSpc>
              <a:spcBef>
                <a:spcPts val="0"/>
              </a:spcBef>
              <a:spcAft>
                <a:spcPts val="0"/>
              </a:spcAft>
              <a:buSzPts val="1800"/>
              <a:buNone/>
            </a:pPr>
            <a:r>
              <a:rPr lang="en-US"/>
              <a:t>Watch the screencast:</a:t>
            </a:r>
            <a:endParaRPr/>
          </a:p>
        </p:txBody>
      </p:sp>
      <p:sp>
        <p:nvSpPr>
          <p:cNvPr id="186" name="Google Shape;186;p64"/>
          <p:cNvSpPr txBox="1"/>
          <p:nvPr/>
        </p:nvSpPr>
        <p:spPr>
          <a:xfrm>
            <a:off x="7723240" y="2497817"/>
            <a:ext cx="3529785"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200" b="0" i="0" u="sng" strike="noStrike" cap="none">
                <a:solidFill>
                  <a:schemeClr val="dk1"/>
                </a:solidFill>
                <a:latin typeface="Arial"/>
                <a:ea typeface="Arial"/>
                <a:cs typeface="Arial"/>
                <a:sym typeface="Arial"/>
              </a:rPr>
              <a:t>https://www.youtube.com/watch?v=2Y9tVf_8fqo</a:t>
            </a:r>
            <a:endParaRPr sz="1050" b="0" i="0" u="none" strike="noStrike" cap="none">
              <a:solidFill>
                <a:srgbClr val="000000"/>
              </a:solidFill>
              <a:latin typeface="Arial"/>
              <a:ea typeface="Arial"/>
              <a:cs typeface="Arial"/>
              <a:sym typeface="Arial"/>
            </a:endParaRPr>
          </a:p>
        </p:txBody>
      </p:sp>
      <p:sp>
        <p:nvSpPr>
          <p:cNvPr id="187" name="Google Shape;187;p64"/>
          <p:cNvSpPr txBox="1"/>
          <p:nvPr/>
        </p:nvSpPr>
        <p:spPr>
          <a:xfrm>
            <a:off x="628788" y="3782610"/>
            <a:ext cx="5467200" cy="1718248"/>
          </a:xfrm>
          <a:prstGeom prst="rect">
            <a:avLst/>
          </a:prstGeom>
          <a:solidFill>
            <a:schemeClr val="accent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700"/>
              <a:buFont typeface="Arial"/>
              <a:buNone/>
            </a:pPr>
            <a:r>
              <a:rPr lang="en-US" sz="1700" b="1" i="0" u="none" strike="noStrike" cap="none">
                <a:solidFill>
                  <a:schemeClr val="lt1"/>
                </a:solidFill>
                <a:latin typeface="Arial"/>
                <a:ea typeface="Arial"/>
                <a:cs typeface="Arial"/>
                <a:sym typeface="Arial"/>
              </a:rPr>
              <a:t>Reflection questions</a:t>
            </a:r>
            <a:endParaRPr sz="13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700"/>
              <a:buFont typeface="Arial"/>
              <a:buNone/>
            </a:pPr>
            <a:endParaRPr sz="1700" b="1"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700"/>
              <a:buFont typeface="Arial"/>
              <a:buNone/>
            </a:pPr>
            <a:r>
              <a:rPr lang="en-US" sz="1700" b="1" i="0" u="none" strike="noStrike" cap="none">
                <a:solidFill>
                  <a:schemeClr val="lt1"/>
                </a:solidFill>
                <a:latin typeface="Arial"/>
                <a:ea typeface="Arial"/>
                <a:cs typeface="Arial"/>
                <a:sym typeface="Arial"/>
              </a:rPr>
              <a:t>AND/OR </a:t>
            </a:r>
            <a:endParaRPr sz="13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700"/>
              <a:buFont typeface="Arial"/>
              <a:buNone/>
            </a:pPr>
            <a:endParaRPr sz="1700" b="1"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700"/>
              <a:buFont typeface="Arial"/>
              <a:buNone/>
            </a:pPr>
            <a:r>
              <a:rPr lang="en-US" sz="1700" b="1" i="0" u="none" strike="noStrike" cap="none">
                <a:solidFill>
                  <a:schemeClr val="lt1"/>
                </a:solidFill>
                <a:latin typeface="Arial"/>
                <a:ea typeface="Arial"/>
                <a:cs typeface="Arial"/>
                <a:sym typeface="Arial"/>
              </a:rPr>
              <a:t>Brainstorm and Design activity</a:t>
            </a:r>
            <a:endParaRPr sz="1300" b="0" i="0" u="none" strike="noStrike" cap="none">
              <a:solidFill>
                <a:srgbClr val="000000"/>
              </a:solidFill>
              <a:latin typeface="Arial"/>
              <a:ea typeface="Arial"/>
              <a:cs typeface="Arial"/>
              <a:sym typeface="Arial"/>
            </a:endParaRPr>
          </a:p>
        </p:txBody>
      </p:sp>
      <p:pic>
        <p:nvPicPr>
          <p:cNvPr id="188" name="Google Shape;188;p64" descr="Bulls-eye icon"/>
          <p:cNvPicPr preferRelativeResize="0"/>
          <p:nvPr/>
        </p:nvPicPr>
        <p:blipFill rotWithShape="1">
          <a:blip r:embed="rId3">
            <a:alphaModFix/>
          </a:blip>
          <a:srcRect/>
          <a:stretch/>
        </p:blipFill>
        <p:spPr>
          <a:xfrm>
            <a:off x="425876" y="2476175"/>
            <a:ext cx="863600" cy="787400"/>
          </a:xfrm>
          <a:prstGeom prst="rect">
            <a:avLst/>
          </a:prstGeom>
          <a:noFill/>
          <a:ln>
            <a:noFill/>
          </a:ln>
        </p:spPr>
      </p:pic>
      <p:pic>
        <p:nvPicPr>
          <p:cNvPr id="189" name="Google Shape;189;p64" descr="Computer icon"/>
          <p:cNvPicPr preferRelativeResize="0"/>
          <p:nvPr/>
        </p:nvPicPr>
        <p:blipFill rotWithShape="1">
          <a:blip r:embed="rId4">
            <a:alphaModFix/>
          </a:blip>
          <a:srcRect/>
          <a:stretch/>
        </p:blipFill>
        <p:spPr>
          <a:xfrm>
            <a:off x="6237340" y="2288787"/>
            <a:ext cx="1485900" cy="7874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65"/>
          <p:cNvSpPr txBox="1">
            <a:spLocks noGrp="1"/>
          </p:cNvSpPr>
          <p:nvPr>
            <p:ph type="sldNum" idx="12"/>
          </p:nvPr>
        </p:nvSpPr>
        <p:spPr>
          <a:xfrm>
            <a:off x="628788" y="6339840"/>
            <a:ext cx="302281" cy="365760"/>
          </a:xfrm>
          <a:prstGeom prst="rect">
            <a:avLst/>
          </a:prstGeom>
          <a:noFill/>
          <a:ln>
            <a:noFill/>
          </a:ln>
        </p:spPr>
        <p:txBody>
          <a:bodyPr spcFirstLastPara="1" wrap="square" lIns="0" tIns="45700" rIns="0" bIns="45700" anchor="ctr" anchorCtr="0">
            <a:noAutofit/>
          </a:bodyPr>
          <a:lstStyle/>
          <a:p>
            <a:pPr marL="0" lvl="0" indent="0" algn="ctr" rtl="0">
              <a:lnSpc>
                <a:spcPct val="100000"/>
              </a:lnSpc>
              <a:spcBef>
                <a:spcPts val="0"/>
              </a:spcBef>
              <a:spcAft>
                <a:spcPts val="0"/>
              </a:spcAft>
              <a:buSzPts val="1000"/>
              <a:buNone/>
            </a:pPr>
            <a:fld id="{00000000-1234-1234-1234-123412341234}" type="slidenum">
              <a:rPr lang="en-US"/>
              <a:t>12</a:t>
            </a:fld>
            <a:endParaRPr/>
          </a:p>
        </p:txBody>
      </p:sp>
      <p:sp>
        <p:nvSpPr>
          <p:cNvPr id="196" name="Google Shape;196;p65"/>
          <p:cNvSpPr txBox="1">
            <a:spLocks noGrp="1"/>
          </p:cNvSpPr>
          <p:nvPr>
            <p:ph type="title"/>
          </p:nvPr>
        </p:nvSpPr>
        <p:spPr>
          <a:xfrm>
            <a:off x="-1" y="530352"/>
            <a:ext cx="12192000" cy="917400"/>
          </a:xfrm>
          <a:prstGeom prst="rect">
            <a:avLst/>
          </a:prstGeom>
          <a:solidFill>
            <a:srgbClr val="2484C6"/>
          </a:solidFill>
          <a:ln>
            <a:noFill/>
          </a:ln>
        </p:spPr>
        <p:txBody>
          <a:bodyPr spcFirstLastPara="1" wrap="square" lIns="548625" tIns="91425" rIns="0" bIns="0" anchor="ctr" anchorCtr="0">
            <a:normAutofit fontScale="90000"/>
          </a:bodyPr>
          <a:lstStyle/>
          <a:p>
            <a:pPr marL="0" lvl="0" indent="0" algn="l" rtl="0">
              <a:lnSpc>
                <a:spcPct val="100000"/>
              </a:lnSpc>
              <a:spcBef>
                <a:spcPts val="0"/>
              </a:spcBef>
              <a:spcAft>
                <a:spcPts val="0"/>
              </a:spcAft>
              <a:buClr>
                <a:schemeClr val="lt1"/>
              </a:buClr>
              <a:buSzPct val="74074"/>
              <a:buFont typeface="Arial"/>
              <a:buNone/>
            </a:pPr>
            <a:r>
              <a:rPr lang="en-US" sz="6000">
                <a:solidFill>
                  <a:srgbClr val="FFFFFF"/>
                </a:solidFill>
              </a:rPr>
              <a:t>Stop and Think</a:t>
            </a:r>
            <a:endParaRPr sz="6000">
              <a:solidFill>
                <a:srgbClr val="FFFFFF"/>
              </a:solidFill>
            </a:endParaRPr>
          </a:p>
        </p:txBody>
      </p:sp>
      <p:sp>
        <p:nvSpPr>
          <p:cNvPr id="197" name="Google Shape;197;p65"/>
          <p:cNvSpPr txBox="1">
            <a:spLocks noGrp="1"/>
          </p:cNvSpPr>
          <p:nvPr>
            <p:ph type="body" idx="1"/>
          </p:nvPr>
        </p:nvSpPr>
        <p:spPr>
          <a:xfrm>
            <a:off x="0" y="1743168"/>
            <a:ext cx="10837333" cy="387798"/>
          </a:xfrm>
          <a:prstGeom prst="rect">
            <a:avLst/>
          </a:prstGeom>
          <a:noFill/>
          <a:ln>
            <a:noFill/>
          </a:ln>
        </p:spPr>
        <p:txBody>
          <a:bodyPr spcFirstLastPara="1" wrap="square" lIns="548625" tIns="0" rIns="91425" bIns="0" anchor="t" anchorCtr="0">
            <a:spAutoFit/>
          </a:bodyPr>
          <a:lstStyle/>
          <a:p>
            <a:pPr marL="0" lvl="0" indent="0" algn="l" rtl="0">
              <a:lnSpc>
                <a:spcPct val="90000"/>
              </a:lnSpc>
              <a:spcBef>
                <a:spcPts val="0"/>
              </a:spcBef>
              <a:spcAft>
                <a:spcPts val="0"/>
              </a:spcAft>
              <a:buSzPts val="2800"/>
              <a:buNone/>
            </a:pPr>
            <a:r>
              <a:rPr lang="en-US" b="1"/>
              <a:t> </a:t>
            </a:r>
            <a:r>
              <a:rPr lang="en-US"/>
              <a:t>(Key: T - Teachers, SL - School Leaders, DL - District Leaders)</a:t>
            </a:r>
            <a:endParaRPr b="1"/>
          </a:p>
        </p:txBody>
      </p:sp>
      <p:sp>
        <p:nvSpPr>
          <p:cNvPr id="198" name="Google Shape;198;p65"/>
          <p:cNvSpPr txBox="1">
            <a:spLocks noGrp="1"/>
          </p:cNvSpPr>
          <p:nvPr>
            <p:ph type="body" idx="2"/>
          </p:nvPr>
        </p:nvSpPr>
        <p:spPr>
          <a:xfrm>
            <a:off x="628788" y="2390774"/>
            <a:ext cx="10648812" cy="3810000"/>
          </a:xfrm>
          <a:prstGeom prst="rect">
            <a:avLst/>
          </a:prstGeom>
          <a:noFill/>
          <a:ln>
            <a:noFill/>
          </a:ln>
        </p:spPr>
        <p:txBody>
          <a:bodyPr spcFirstLastPara="1" wrap="square" lIns="0" tIns="0" rIns="0" bIns="0" anchor="t" anchorCtr="0">
            <a:normAutofit/>
          </a:bodyPr>
          <a:lstStyle/>
          <a:p>
            <a:pPr marL="571500" lvl="0" indent="-342900" algn="l" rtl="0">
              <a:lnSpc>
                <a:spcPct val="90000"/>
              </a:lnSpc>
              <a:spcBef>
                <a:spcPts val="1200"/>
              </a:spcBef>
              <a:spcAft>
                <a:spcPts val="0"/>
              </a:spcAft>
              <a:buSzPts val="2000"/>
              <a:buFont typeface="Arial"/>
              <a:buChar char="•"/>
            </a:pPr>
            <a:r>
              <a:rPr lang="en-US" sz="2400"/>
              <a:t>If you were to ask students about their insights on your remote/hybrid learning environment, what would they tell you? (T, SL)</a:t>
            </a:r>
            <a:endParaRPr/>
          </a:p>
          <a:p>
            <a:pPr marL="571500" lvl="0" indent="-342900" algn="l" rtl="0">
              <a:lnSpc>
                <a:spcPct val="90000"/>
              </a:lnSpc>
              <a:spcBef>
                <a:spcPts val="1200"/>
              </a:spcBef>
              <a:spcAft>
                <a:spcPts val="0"/>
              </a:spcAft>
              <a:buSzPts val="2000"/>
              <a:buFont typeface="Arial"/>
              <a:buChar char="•"/>
            </a:pPr>
            <a:r>
              <a:rPr lang="en-US" sz="2400"/>
              <a:t>Why is it important to empower students to use their voices? What might we learn? (T, SL, DL)</a:t>
            </a:r>
            <a:endParaRPr/>
          </a:p>
          <a:p>
            <a:pPr marL="571500" lvl="0" indent="-342900" algn="l" rtl="0">
              <a:lnSpc>
                <a:spcPct val="90000"/>
              </a:lnSpc>
              <a:spcBef>
                <a:spcPts val="1200"/>
              </a:spcBef>
              <a:spcAft>
                <a:spcPts val="0"/>
              </a:spcAft>
              <a:buSzPts val="2000"/>
              <a:buFont typeface="Arial"/>
              <a:buChar char="•"/>
            </a:pPr>
            <a:r>
              <a:rPr lang="en-US" sz="2400"/>
              <a:t>When Dr. Emdin discusses co-teaching, what were your thoughts on how that could be integrated into your remote/hybrid learning environment? (T, SL)</a:t>
            </a:r>
            <a:endParaRPr/>
          </a:p>
          <a:p>
            <a:pPr marL="342900" lvl="0" indent="-215900" algn="l" rtl="0">
              <a:lnSpc>
                <a:spcPct val="80000"/>
              </a:lnSpc>
              <a:spcBef>
                <a:spcPts val="1400"/>
              </a:spcBef>
              <a:spcAft>
                <a:spcPts val="0"/>
              </a:spcAft>
              <a:buSzPts val="2000"/>
              <a:buFont typeface="Arial"/>
              <a:buNone/>
            </a:pPr>
            <a:endParaRPr sz="24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pic>
        <p:nvPicPr>
          <p:cNvPr id="208" name="Google Shape;208;p66" descr="Table&#10;&#10;Description automatically generated"/>
          <p:cNvPicPr preferRelativeResize="0"/>
          <p:nvPr/>
        </p:nvPicPr>
        <p:blipFill rotWithShape="1">
          <a:blip r:embed="rId3">
            <a:alphaModFix/>
          </a:blip>
          <a:srcRect/>
          <a:stretch/>
        </p:blipFill>
        <p:spPr>
          <a:xfrm>
            <a:off x="5675586" y="1381650"/>
            <a:ext cx="5919595" cy="5417391"/>
          </a:xfrm>
          <a:prstGeom prst="rect">
            <a:avLst/>
          </a:prstGeom>
          <a:noFill/>
          <a:ln>
            <a:noFill/>
          </a:ln>
        </p:spPr>
      </p:pic>
      <p:sp>
        <p:nvSpPr>
          <p:cNvPr id="204" name="Google Shape;204;p66"/>
          <p:cNvSpPr txBox="1">
            <a:spLocks noGrp="1"/>
          </p:cNvSpPr>
          <p:nvPr>
            <p:ph type="sldNum" idx="12"/>
          </p:nvPr>
        </p:nvSpPr>
        <p:spPr>
          <a:xfrm>
            <a:off x="628788" y="6339840"/>
            <a:ext cx="302281" cy="365760"/>
          </a:xfrm>
          <a:prstGeom prst="rect">
            <a:avLst/>
          </a:prstGeom>
          <a:noFill/>
          <a:ln>
            <a:noFill/>
          </a:ln>
        </p:spPr>
        <p:txBody>
          <a:bodyPr spcFirstLastPara="1" wrap="square" lIns="0" tIns="45700" rIns="0" bIns="45700" anchor="ctr" anchorCtr="0">
            <a:noAutofit/>
          </a:bodyPr>
          <a:lstStyle/>
          <a:p>
            <a:pPr marL="0" lvl="0" indent="0" algn="ctr" rtl="0">
              <a:lnSpc>
                <a:spcPct val="100000"/>
              </a:lnSpc>
              <a:spcBef>
                <a:spcPts val="0"/>
              </a:spcBef>
              <a:spcAft>
                <a:spcPts val="0"/>
              </a:spcAft>
              <a:buSzPts val="1000"/>
              <a:buNone/>
            </a:pPr>
            <a:fld id="{00000000-1234-1234-1234-123412341234}" type="slidenum">
              <a:rPr lang="en-US"/>
              <a:t>13</a:t>
            </a:fld>
            <a:endParaRPr/>
          </a:p>
        </p:txBody>
      </p:sp>
      <p:sp>
        <p:nvSpPr>
          <p:cNvPr id="205" name="Google Shape;205;p66"/>
          <p:cNvSpPr txBox="1">
            <a:spLocks noGrp="1"/>
          </p:cNvSpPr>
          <p:nvPr>
            <p:ph type="title"/>
          </p:nvPr>
        </p:nvSpPr>
        <p:spPr>
          <a:xfrm>
            <a:off x="-1" y="530352"/>
            <a:ext cx="12192000" cy="917400"/>
          </a:xfrm>
          <a:prstGeom prst="rect">
            <a:avLst/>
          </a:prstGeom>
          <a:solidFill>
            <a:srgbClr val="2484C6"/>
          </a:solidFill>
          <a:ln>
            <a:noFill/>
          </a:ln>
        </p:spPr>
        <p:txBody>
          <a:bodyPr spcFirstLastPara="1" wrap="square" lIns="548625" tIns="91425" rIns="0" bIns="0" anchor="ctr" anchorCtr="0">
            <a:normAutofit fontScale="90000"/>
          </a:bodyPr>
          <a:lstStyle/>
          <a:p>
            <a:pPr marL="0" lvl="0" indent="0" algn="l" rtl="0">
              <a:lnSpc>
                <a:spcPct val="100000"/>
              </a:lnSpc>
              <a:spcBef>
                <a:spcPts val="0"/>
              </a:spcBef>
              <a:spcAft>
                <a:spcPts val="0"/>
              </a:spcAft>
              <a:buClr>
                <a:schemeClr val="lt1"/>
              </a:buClr>
              <a:buSzPct val="74074"/>
              <a:buFont typeface="Arial"/>
              <a:buNone/>
            </a:pPr>
            <a:r>
              <a:rPr lang="en-US" sz="6000">
                <a:solidFill>
                  <a:srgbClr val="FFFFFF"/>
                </a:solidFill>
              </a:rPr>
              <a:t>Brainstorm and Design</a:t>
            </a:r>
            <a:endParaRPr sz="6000">
              <a:solidFill>
                <a:srgbClr val="FFFFFF"/>
              </a:solidFill>
            </a:endParaRPr>
          </a:p>
        </p:txBody>
      </p:sp>
      <p:sp>
        <p:nvSpPr>
          <p:cNvPr id="207" name="Google Shape;207;p66"/>
          <p:cNvSpPr/>
          <p:nvPr/>
        </p:nvSpPr>
        <p:spPr>
          <a:xfrm>
            <a:off x="429092" y="2073993"/>
            <a:ext cx="4847102" cy="34778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0" i="0" u="none" strike="noStrike" cap="none" dirty="0">
                <a:solidFill>
                  <a:srgbClr val="000000"/>
                </a:solidFill>
                <a:latin typeface="Arial"/>
                <a:ea typeface="Arial"/>
                <a:cs typeface="Arial"/>
                <a:sym typeface="Arial"/>
              </a:rPr>
              <a:t>In a remote/hybrid learning environment, students and teachers are utilizing a new set of skills. The ways in which students interact with one another and you have taken on a different form; it is important to not only recognize this but value it. To provide a space for students to not only recognize their voice but use it, we need to know what they value and what their strengths are in order to capitalize on them.</a:t>
            </a:r>
            <a:endParaRPr sz="2400" b="0" i="0" u="none" strike="noStrike" cap="none" dirty="0">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67"/>
          <p:cNvSpPr txBox="1">
            <a:spLocks noGrp="1"/>
          </p:cNvSpPr>
          <p:nvPr>
            <p:ph type="sldNum" idx="12"/>
          </p:nvPr>
        </p:nvSpPr>
        <p:spPr>
          <a:xfrm>
            <a:off x="628788" y="6339840"/>
            <a:ext cx="302281" cy="365760"/>
          </a:xfrm>
          <a:prstGeom prst="rect">
            <a:avLst/>
          </a:prstGeom>
          <a:noFill/>
          <a:ln>
            <a:noFill/>
          </a:ln>
        </p:spPr>
        <p:txBody>
          <a:bodyPr spcFirstLastPara="1" wrap="square" lIns="0" tIns="45700" rIns="0" bIns="45700" anchor="ctr" anchorCtr="0">
            <a:noAutofit/>
          </a:bodyPr>
          <a:lstStyle/>
          <a:p>
            <a:pPr marL="0" lvl="0" indent="0" algn="ctr" rtl="0">
              <a:lnSpc>
                <a:spcPct val="100000"/>
              </a:lnSpc>
              <a:spcBef>
                <a:spcPts val="0"/>
              </a:spcBef>
              <a:spcAft>
                <a:spcPts val="0"/>
              </a:spcAft>
              <a:buSzPts val="1000"/>
              <a:buNone/>
            </a:pPr>
            <a:fld id="{00000000-1234-1234-1234-123412341234}" type="slidenum">
              <a:rPr lang="en-US"/>
              <a:t>14</a:t>
            </a:fld>
            <a:endParaRPr/>
          </a:p>
        </p:txBody>
      </p:sp>
      <p:sp>
        <p:nvSpPr>
          <p:cNvPr id="214" name="Google Shape;214;p67"/>
          <p:cNvSpPr txBox="1">
            <a:spLocks noGrp="1"/>
          </p:cNvSpPr>
          <p:nvPr>
            <p:ph type="title"/>
          </p:nvPr>
        </p:nvSpPr>
        <p:spPr>
          <a:xfrm>
            <a:off x="0" y="2970276"/>
            <a:ext cx="12192000" cy="917448"/>
          </a:xfrm>
          <a:prstGeom prst="rect">
            <a:avLst/>
          </a:prstGeom>
          <a:solidFill>
            <a:srgbClr val="2484C6"/>
          </a:solidFill>
          <a:ln>
            <a:noFill/>
          </a:ln>
        </p:spPr>
        <p:txBody>
          <a:bodyPr spcFirstLastPara="1" wrap="square" lIns="548625" tIns="91425" rIns="0" bIns="0" anchor="ctr" anchorCtr="0">
            <a:normAutofit/>
          </a:bodyPr>
          <a:lstStyle/>
          <a:p>
            <a:pPr marL="0" lvl="0" indent="0" algn="l" rtl="0">
              <a:lnSpc>
                <a:spcPct val="100000"/>
              </a:lnSpc>
              <a:spcBef>
                <a:spcPts val="0"/>
              </a:spcBef>
              <a:spcAft>
                <a:spcPts val="0"/>
              </a:spcAft>
              <a:buClr>
                <a:schemeClr val="lt1"/>
              </a:buClr>
              <a:buSzPts val="4000"/>
              <a:buFont typeface="Arial"/>
              <a:buNone/>
            </a:pPr>
            <a:r>
              <a:rPr lang="en-US" sz="5400"/>
              <a:t>A Community of Learners</a:t>
            </a:r>
            <a:endParaRPr sz="54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68"/>
          <p:cNvSpPr txBox="1">
            <a:spLocks noGrp="1"/>
          </p:cNvSpPr>
          <p:nvPr>
            <p:ph type="sldNum" idx="12"/>
          </p:nvPr>
        </p:nvSpPr>
        <p:spPr>
          <a:xfrm>
            <a:off x="628788" y="6339840"/>
            <a:ext cx="302281" cy="365760"/>
          </a:xfrm>
          <a:prstGeom prst="rect">
            <a:avLst/>
          </a:prstGeom>
          <a:noFill/>
          <a:ln>
            <a:noFill/>
          </a:ln>
        </p:spPr>
        <p:txBody>
          <a:bodyPr spcFirstLastPara="1" wrap="square" lIns="0" tIns="45700" rIns="0" bIns="45700" anchor="ctr" anchorCtr="0">
            <a:noAutofit/>
          </a:bodyPr>
          <a:lstStyle/>
          <a:p>
            <a:pPr marL="0" lvl="0" indent="0" algn="ctr" rtl="0">
              <a:lnSpc>
                <a:spcPct val="100000"/>
              </a:lnSpc>
              <a:spcBef>
                <a:spcPts val="0"/>
              </a:spcBef>
              <a:spcAft>
                <a:spcPts val="0"/>
              </a:spcAft>
              <a:buSzPts val="1000"/>
              <a:buNone/>
            </a:pPr>
            <a:fld id="{00000000-1234-1234-1234-123412341234}" type="slidenum">
              <a:rPr lang="en-US"/>
              <a:t>15</a:t>
            </a:fld>
            <a:endParaRPr/>
          </a:p>
        </p:txBody>
      </p:sp>
      <p:sp>
        <p:nvSpPr>
          <p:cNvPr id="221" name="Google Shape;221;p68"/>
          <p:cNvSpPr txBox="1">
            <a:spLocks noGrp="1"/>
          </p:cNvSpPr>
          <p:nvPr>
            <p:ph type="title"/>
          </p:nvPr>
        </p:nvSpPr>
        <p:spPr>
          <a:xfrm>
            <a:off x="0" y="316414"/>
            <a:ext cx="12192000" cy="917448"/>
          </a:xfrm>
          <a:prstGeom prst="rect">
            <a:avLst/>
          </a:prstGeom>
          <a:solidFill>
            <a:srgbClr val="2484C6"/>
          </a:solidFill>
          <a:ln>
            <a:noFill/>
          </a:ln>
        </p:spPr>
        <p:txBody>
          <a:bodyPr spcFirstLastPara="1" wrap="square" lIns="548625" tIns="91425" rIns="0" bIns="0" anchor="ctr" anchorCtr="0">
            <a:normAutofit/>
          </a:bodyPr>
          <a:lstStyle/>
          <a:p>
            <a:pPr marL="0" lvl="0" indent="0" algn="l" rtl="0">
              <a:lnSpc>
                <a:spcPct val="100000"/>
              </a:lnSpc>
              <a:spcBef>
                <a:spcPts val="0"/>
              </a:spcBef>
              <a:spcAft>
                <a:spcPts val="0"/>
              </a:spcAft>
              <a:buClr>
                <a:schemeClr val="lt1"/>
              </a:buClr>
              <a:buSzPts val="4000"/>
              <a:buFont typeface="Arial"/>
              <a:buNone/>
            </a:pPr>
            <a:r>
              <a:rPr lang="en-US" sz="5400" dirty="0"/>
              <a:t>A Community of </a:t>
            </a:r>
            <a:r>
              <a:rPr lang="en-US" sz="5400" dirty="0" smtClean="0"/>
              <a:t>Learners: Contents</a:t>
            </a:r>
            <a:endParaRPr sz="5400" dirty="0"/>
          </a:p>
        </p:txBody>
      </p:sp>
      <p:sp>
        <p:nvSpPr>
          <p:cNvPr id="223" name="Google Shape;223;p68"/>
          <p:cNvSpPr/>
          <p:nvPr/>
        </p:nvSpPr>
        <p:spPr>
          <a:xfrm>
            <a:off x="1103586" y="1439917"/>
            <a:ext cx="9249104" cy="501675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0" i="1" u="none" strike="noStrike" cap="none">
                <a:solidFill>
                  <a:srgbClr val="000000"/>
                </a:solidFill>
                <a:highlight>
                  <a:srgbClr val="FFFF00"/>
                </a:highlight>
                <a:latin typeface="Arial"/>
                <a:ea typeface="Arial"/>
                <a:cs typeface="Arial"/>
                <a:sym typeface="Arial"/>
              </a:rPr>
              <a:t>Building a Belonging Classroom</a:t>
            </a:r>
            <a:r>
              <a:rPr lang="en-US" sz="1600" b="0" i="0" u="none" strike="noStrike" cap="none">
                <a:solidFill>
                  <a:srgbClr val="000000"/>
                </a:solidFill>
                <a:highlight>
                  <a:srgbClr val="FFFF00"/>
                </a:highlight>
                <a:latin typeface="Arial"/>
                <a:ea typeface="Arial"/>
                <a:cs typeface="Arial"/>
                <a:sym typeface="Arial"/>
              </a:rPr>
              <a:t> </a:t>
            </a:r>
            <a:r>
              <a:rPr lang="en-US" sz="1600" b="0" i="0" u="none" strike="noStrike" cap="none">
                <a:solidFill>
                  <a:srgbClr val="000000"/>
                </a:solidFill>
                <a:latin typeface="Arial"/>
                <a:ea typeface="Arial"/>
                <a:cs typeface="Arial"/>
                <a:sym typeface="Arial"/>
              </a:rPr>
              <a:t>- To synthesize strategies for creating a remote/hybrid classroom where all learners know they belong. </a:t>
            </a:r>
            <a:r>
              <a:rPr lang="en-US" sz="1600" b="1" i="0" u="none" strike="noStrike" cap="none">
                <a:solidFill>
                  <a:srgbClr val="000000"/>
                </a:solidFill>
                <a:latin typeface="Arial"/>
                <a:ea typeface="Arial"/>
                <a:cs typeface="Arial"/>
                <a:sym typeface="Arial"/>
              </a:rPr>
              <a:t>This activity includes a video, reflection questions, and a design activity.</a:t>
            </a:r>
            <a:endParaRPr/>
          </a:p>
          <a:p>
            <a:pPr marL="0" marR="0" lvl="0" indent="0" algn="l" rtl="0">
              <a:lnSpc>
                <a:spcPct val="100000"/>
              </a:lnSpc>
              <a:spcBef>
                <a:spcPts val="0"/>
              </a:spcBef>
              <a:spcAft>
                <a:spcPts val="0"/>
              </a:spcAft>
              <a:buNone/>
            </a:pPr>
            <a:r>
              <a:rPr lang="en-US" sz="1600" b="0" i="0" u="none" strike="noStrike" cap="none">
                <a:solidFill>
                  <a:srgbClr val="000000"/>
                </a:solidFill>
                <a:latin typeface="Arial"/>
                <a:ea typeface="Arial"/>
                <a:cs typeface="Arial"/>
                <a:sym typeface="Arial"/>
              </a:rPr>
              <a:t/>
            </a:r>
            <a:br>
              <a:rPr lang="en-US" sz="1600" b="0" i="0" u="none" strike="noStrike" cap="none">
                <a:solidFill>
                  <a:srgbClr val="000000"/>
                </a:solidFill>
                <a:latin typeface="Arial"/>
                <a:ea typeface="Arial"/>
                <a:cs typeface="Arial"/>
                <a:sym typeface="Arial"/>
              </a:rPr>
            </a:br>
            <a:r>
              <a:rPr lang="en-US" sz="1600" b="0" i="1" u="none" strike="noStrike" cap="none">
                <a:solidFill>
                  <a:srgbClr val="000000"/>
                </a:solidFill>
                <a:highlight>
                  <a:srgbClr val="FFFF00"/>
                </a:highlight>
                <a:latin typeface="Arial"/>
                <a:ea typeface="Arial"/>
                <a:cs typeface="Arial"/>
                <a:sym typeface="Arial"/>
              </a:rPr>
              <a:t>Introverted or Extroverted Energy Seekers</a:t>
            </a:r>
            <a:r>
              <a:rPr lang="en-US" sz="1600" b="0" i="0" u="none" strike="noStrike" cap="none">
                <a:solidFill>
                  <a:srgbClr val="000000"/>
                </a:solidFill>
                <a:highlight>
                  <a:srgbClr val="FFFF00"/>
                </a:highlight>
                <a:latin typeface="Arial"/>
                <a:ea typeface="Arial"/>
                <a:cs typeface="Arial"/>
                <a:sym typeface="Arial"/>
              </a:rPr>
              <a:t> </a:t>
            </a:r>
            <a:r>
              <a:rPr lang="en-US" sz="1600" b="0" i="0" u="none" strike="noStrike" cap="none">
                <a:solidFill>
                  <a:srgbClr val="000000"/>
                </a:solidFill>
                <a:latin typeface="Arial"/>
                <a:ea typeface="Arial"/>
                <a:cs typeface="Arial"/>
                <a:sym typeface="Arial"/>
              </a:rPr>
              <a:t>- To identify students, and yourself, as those who seek energy internally (through their inner thoughts) or externally (by interacting with people) and to design appropriate collaborative protocols. </a:t>
            </a:r>
            <a:r>
              <a:rPr lang="en-US" sz="1600" b="1" i="0" u="none" strike="noStrike" cap="none">
                <a:solidFill>
                  <a:srgbClr val="000000"/>
                </a:solidFill>
                <a:latin typeface="Arial"/>
                <a:ea typeface="Arial"/>
                <a:cs typeface="Arial"/>
                <a:sym typeface="Arial"/>
              </a:rPr>
              <a:t>This activity includes an e-text, reflection questions, and a design activity.</a:t>
            </a:r>
            <a:endParaRPr/>
          </a:p>
          <a:p>
            <a:pPr marL="457200" marR="0" lvl="0" indent="0" algn="l" rtl="0">
              <a:lnSpc>
                <a:spcPct val="100000"/>
              </a:lnSpc>
              <a:spcBef>
                <a:spcPts val="0"/>
              </a:spcBef>
              <a:spcAft>
                <a:spcPts val="0"/>
              </a:spcAft>
              <a:buNone/>
            </a:pPr>
            <a:r>
              <a:rPr lang="en-US" sz="1600" b="0" i="0" u="none" strike="noStrike" cap="none">
                <a:solidFill>
                  <a:srgbClr val="000000"/>
                </a:solidFill>
                <a:latin typeface="Arial"/>
                <a:ea typeface="Arial"/>
                <a:cs typeface="Arial"/>
                <a:sym typeface="Arial"/>
              </a:rPr>
              <a:t> </a:t>
            </a:r>
            <a:endParaRPr sz="1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600" b="0" i="1" u="none" strike="noStrike" cap="none">
                <a:solidFill>
                  <a:srgbClr val="000000"/>
                </a:solidFill>
                <a:highlight>
                  <a:srgbClr val="FFFF00"/>
                </a:highlight>
                <a:latin typeface="Arial"/>
                <a:ea typeface="Arial"/>
                <a:cs typeface="Arial"/>
                <a:sym typeface="Arial"/>
              </a:rPr>
              <a:t>Implementing a Great Hybrid-Learner Rubric</a:t>
            </a:r>
            <a:r>
              <a:rPr lang="en-US" sz="1600" b="0" i="0" u="none" strike="noStrike" cap="none">
                <a:solidFill>
                  <a:srgbClr val="000000"/>
                </a:solidFill>
                <a:highlight>
                  <a:srgbClr val="FFFF00"/>
                </a:highlight>
                <a:latin typeface="Arial"/>
                <a:ea typeface="Arial"/>
                <a:cs typeface="Arial"/>
                <a:sym typeface="Arial"/>
              </a:rPr>
              <a:t> </a:t>
            </a:r>
            <a:r>
              <a:rPr lang="en-US" sz="1600" b="0" i="0" u="none" strike="noStrike" cap="none">
                <a:solidFill>
                  <a:srgbClr val="000000"/>
                </a:solidFill>
                <a:latin typeface="Arial"/>
                <a:ea typeface="Arial"/>
                <a:cs typeface="Arial"/>
                <a:sym typeface="Arial"/>
              </a:rPr>
              <a:t>- To design and implement a work-habits and behavioral rubric that sets, models, and reinforces classroom expectations. </a:t>
            </a:r>
            <a:r>
              <a:rPr lang="en-US" sz="1600" b="1" i="0" u="none" strike="noStrike" cap="none">
                <a:solidFill>
                  <a:srgbClr val="000000"/>
                </a:solidFill>
                <a:latin typeface="Arial"/>
                <a:ea typeface="Arial"/>
                <a:cs typeface="Arial"/>
                <a:sym typeface="Arial"/>
              </a:rPr>
              <a:t>This activity includes a resource, reflection questions, and a design activity.</a:t>
            </a:r>
            <a:endParaRPr/>
          </a:p>
          <a:p>
            <a:pPr marL="0" marR="0" lvl="0" indent="0" algn="l" rtl="0">
              <a:lnSpc>
                <a:spcPct val="100000"/>
              </a:lnSpc>
              <a:spcBef>
                <a:spcPts val="0"/>
              </a:spcBef>
              <a:spcAft>
                <a:spcPts val="0"/>
              </a:spcAft>
              <a:buNone/>
            </a:pPr>
            <a:r>
              <a:rPr lang="en-US" sz="1600" b="0" i="0" u="none" strike="noStrike" cap="none">
                <a:solidFill>
                  <a:srgbClr val="000000"/>
                </a:solidFill>
                <a:latin typeface="Arial"/>
                <a:ea typeface="Arial"/>
                <a:cs typeface="Arial"/>
                <a:sym typeface="Arial"/>
              </a:rPr>
              <a:t/>
            </a:r>
            <a:br>
              <a:rPr lang="en-US" sz="1600" b="0" i="0" u="none" strike="noStrike" cap="none">
                <a:solidFill>
                  <a:srgbClr val="000000"/>
                </a:solidFill>
                <a:latin typeface="Arial"/>
                <a:ea typeface="Arial"/>
                <a:cs typeface="Arial"/>
                <a:sym typeface="Arial"/>
              </a:rPr>
            </a:br>
            <a:r>
              <a:rPr lang="en-US" sz="1600" b="0" i="1" u="none" strike="noStrike" cap="none">
                <a:solidFill>
                  <a:srgbClr val="000000"/>
                </a:solidFill>
                <a:highlight>
                  <a:srgbClr val="FFFF00"/>
                </a:highlight>
                <a:latin typeface="Arial"/>
                <a:ea typeface="Arial"/>
                <a:cs typeface="Arial"/>
                <a:sym typeface="Arial"/>
              </a:rPr>
              <a:t>Signaling Intent in a Remote/Hybrid Discussion</a:t>
            </a:r>
            <a:r>
              <a:rPr lang="en-US" sz="1600" b="0" i="0" u="none" strike="noStrike" cap="none">
                <a:solidFill>
                  <a:srgbClr val="000000"/>
                </a:solidFill>
                <a:highlight>
                  <a:srgbClr val="FFFF00"/>
                </a:highlight>
                <a:latin typeface="Arial"/>
                <a:ea typeface="Arial"/>
                <a:cs typeface="Arial"/>
                <a:sym typeface="Arial"/>
              </a:rPr>
              <a:t> </a:t>
            </a:r>
            <a:r>
              <a:rPr lang="en-US" sz="1600" b="0" i="0" u="none" strike="noStrike" cap="none">
                <a:solidFill>
                  <a:srgbClr val="000000"/>
                </a:solidFill>
                <a:latin typeface="Arial"/>
                <a:ea typeface="Arial"/>
                <a:cs typeface="Arial"/>
                <a:sym typeface="Arial"/>
              </a:rPr>
              <a:t>- To generate ways for students to engage in discussion in a remote/hybrid learning environment. </a:t>
            </a:r>
            <a:r>
              <a:rPr lang="en-US" sz="1600" b="1" i="0" u="none" strike="noStrike" cap="none">
                <a:solidFill>
                  <a:srgbClr val="000000"/>
                </a:solidFill>
                <a:latin typeface="Arial"/>
                <a:ea typeface="Arial"/>
                <a:cs typeface="Arial"/>
                <a:sym typeface="Arial"/>
              </a:rPr>
              <a:t>This activity includes a resource, reflection questions, and a collaborative activity.</a:t>
            </a:r>
            <a:endParaRPr/>
          </a:p>
          <a:p>
            <a:pPr marL="0" marR="0" lvl="0" indent="0" algn="l" rtl="0">
              <a:lnSpc>
                <a:spcPct val="100000"/>
              </a:lnSpc>
              <a:spcBef>
                <a:spcPts val="0"/>
              </a:spcBef>
              <a:spcAft>
                <a:spcPts val="0"/>
              </a:spcAft>
              <a:buNone/>
            </a:pPr>
            <a:r>
              <a:rPr lang="en-US" sz="1600" b="0" i="0" u="none" strike="noStrike" cap="none">
                <a:solidFill>
                  <a:srgbClr val="000000"/>
                </a:solidFill>
                <a:latin typeface="Arial"/>
                <a:ea typeface="Arial"/>
                <a:cs typeface="Arial"/>
                <a:sym typeface="Arial"/>
              </a:rPr>
              <a:t/>
            </a:r>
            <a:br>
              <a:rPr lang="en-US" sz="1600" b="0" i="0" u="none" strike="noStrike" cap="none">
                <a:solidFill>
                  <a:srgbClr val="000000"/>
                </a:solidFill>
                <a:latin typeface="Arial"/>
                <a:ea typeface="Arial"/>
                <a:cs typeface="Arial"/>
                <a:sym typeface="Arial"/>
              </a:rPr>
            </a:br>
            <a:r>
              <a:rPr lang="en-US" sz="1600" b="0" i="1" u="none" strike="noStrike" cap="none">
                <a:solidFill>
                  <a:srgbClr val="000000"/>
                </a:solidFill>
                <a:highlight>
                  <a:srgbClr val="FFFF00"/>
                </a:highlight>
                <a:latin typeface="Arial"/>
                <a:ea typeface="Arial"/>
                <a:cs typeface="Arial"/>
                <a:sym typeface="Arial"/>
              </a:rPr>
              <a:t>Establishing Norms and Protocols in Remote/Hybrid Learning</a:t>
            </a:r>
            <a:r>
              <a:rPr lang="en-US" sz="1600" b="0" i="0" u="none" strike="noStrike" cap="none">
                <a:solidFill>
                  <a:srgbClr val="000000"/>
                </a:solidFill>
                <a:highlight>
                  <a:srgbClr val="FFFF00"/>
                </a:highlight>
                <a:latin typeface="Arial"/>
                <a:ea typeface="Arial"/>
                <a:cs typeface="Arial"/>
                <a:sym typeface="Arial"/>
              </a:rPr>
              <a:t> </a:t>
            </a:r>
            <a:r>
              <a:rPr lang="en-US" sz="1600" b="0" i="0" u="none" strike="noStrike" cap="none">
                <a:solidFill>
                  <a:srgbClr val="000000"/>
                </a:solidFill>
                <a:latin typeface="Arial"/>
                <a:ea typeface="Arial"/>
                <a:cs typeface="Arial"/>
                <a:sym typeface="Arial"/>
              </a:rPr>
              <a:t>- To establish mutually agreed-upon norms and protocols that will encourage students to act out of a sense of personal responsibility. </a:t>
            </a:r>
            <a:r>
              <a:rPr lang="en-US" sz="1600" b="1" i="0" u="none" strike="noStrike" cap="none">
                <a:solidFill>
                  <a:srgbClr val="000000"/>
                </a:solidFill>
                <a:latin typeface="Arial"/>
                <a:ea typeface="Arial"/>
                <a:cs typeface="Arial"/>
                <a:sym typeface="Arial"/>
              </a:rPr>
              <a:t>This activity includes a resource, reflection questions, and a design activity.</a:t>
            </a:r>
            <a:endParaRPr sz="1600" b="1" i="0" u="none" strike="noStrike" cap="none">
              <a:solidFill>
                <a:srgbClr val="000000"/>
              </a:solidFill>
              <a:latin typeface="Arial"/>
              <a:ea typeface="Arial"/>
              <a:cs typeface="Arial"/>
              <a:sym typeface="Arial"/>
            </a:endParaRPr>
          </a:p>
        </p:txBody>
      </p:sp>
      <p:sp>
        <p:nvSpPr>
          <p:cNvPr id="224" name="Google Shape;224;p68" descr="Red outline"/>
          <p:cNvSpPr/>
          <p:nvPr/>
        </p:nvSpPr>
        <p:spPr>
          <a:xfrm>
            <a:off x="931069" y="4505471"/>
            <a:ext cx="9737271" cy="917447"/>
          </a:xfrm>
          <a:prstGeom prst="rect">
            <a:avLst/>
          </a:prstGeom>
          <a:no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69"/>
          <p:cNvSpPr txBox="1">
            <a:spLocks noGrp="1"/>
          </p:cNvSpPr>
          <p:nvPr>
            <p:ph type="sldNum" idx="12"/>
          </p:nvPr>
        </p:nvSpPr>
        <p:spPr>
          <a:xfrm>
            <a:off x="628788" y="6339840"/>
            <a:ext cx="302400" cy="365700"/>
          </a:xfrm>
          <a:prstGeom prst="rect">
            <a:avLst/>
          </a:prstGeom>
          <a:noFill/>
          <a:ln>
            <a:noFill/>
          </a:ln>
        </p:spPr>
        <p:txBody>
          <a:bodyPr spcFirstLastPara="1" wrap="square" lIns="0" tIns="45700" rIns="0" bIns="45700" anchor="ctr" anchorCtr="0">
            <a:noAutofit/>
          </a:bodyPr>
          <a:lstStyle/>
          <a:p>
            <a:pPr marL="0" lvl="0" indent="0" algn="ctr" rtl="0">
              <a:lnSpc>
                <a:spcPct val="100000"/>
              </a:lnSpc>
              <a:spcBef>
                <a:spcPts val="0"/>
              </a:spcBef>
              <a:spcAft>
                <a:spcPts val="0"/>
              </a:spcAft>
              <a:buSzPts val="1000"/>
              <a:buNone/>
            </a:pPr>
            <a:fld id="{00000000-1234-1234-1234-123412341234}" type="slidenum">
              <a:rPr lang="en-US"/>
              <a:t>16</a:t>
            </a:fld>
            <a:endParaRPr/>
          </a:p>
        </p:txBody>
      </p:sp>
      <p:sp>
        <p:nvSpPr>
          <p:cNvPr id="230" name="Google Shape;230;p69"/>
          <p:cNvSpPr txBox="1">
            <a:spLocks noGrp="1"/>
          </p:cNvSpPr>
          <p:nvPr>
            <p:ph type="title"/>
          </p:nvPr>
        </p:nvSpPr>
        <p:spPr>
          <a:xfrm>
            <a:off x="-1" y="530352"/>
            <a:ext cx="11419115" cy="917400"/>
          </a:xfrm>
          <a:prstGeom prst="rect">
            <a:avLst/>
          </a:prstGeom>
          <a:noFill/>
          <a:ln>
            <a:noFill/>
          </a:ln>
        </p:spPr>
        <p:txBody>
          <a:bodyPr spcFirstLastPara="1" wrap="square" lIns="548625" tIns="91425" rIns="0" bIns="0" anchor="ctr" anchorCtr="0">
            <a:noAutofit/>
          </a:bodyPr>
          <a:lstStyle/>
          <a:p>
            <a:pPr marL="0" lvl="0" indent="0" algn="l" rtl="0">
              <a:lnSpc>
                <a:spcPct val="100000"/>
              </a:lnSpc>
              <a:spcBef>
                <a:spcPts val="0"/>
              </a:spcBef>
              <a:spcAft>
                <a:spcPts val="0"/>
              </a:spcAft>
              <a:buClr>
                <a:schemeClr val="dk2"/>
              </a:buClr>
              <a:buSzPts val="4000"/>
              <a:buFont typeface="Arial"/>
              <a:buNone/>
            </a:pPr>
            <a:r>
              <a:rPr lang="en-US" sz="3400"/>
              <a:t>Signaling Intent in a Remote/Hybrid Discussion </a:t>
            </a:r>
            <a:br>
              <a:rPr lang="en-US" sz="3400"/>
            </a:br>
            <a:r>
              <a:rPr lang="en-US" sz="3400"/>
              <a:t>(30 – 45 min)</a:t>
            </a:r>
            <a:endParaRPr sz="3400"/>
          </a:p>
        </p:txBody>
      </p:sp>
      <p:sp>
        <p:nvSpPr>
          <p:cNvPr id="231" name="Google Shape;231;p69"/>
          <p:cNvSpPr txBox="1">
            <a:spLocks noGrp="1"/>
          </p:cNvSpPr>
          <p:nvPr>
            <p:ph type="body" idx="1"/>
          </p:nvPr>
        </p:nvSpPr>
        <p:spPr>
          <a:xfrm>
            <a:off x="1289476" y="2412793"/>
            <a:ext cx="4441500" cy="1263900"/>
          </a:xfrm>
          <a:prstGeom prst="rect">
            <a:avLst/>
          </a:prstGeom>
          <a:noFill/>
          <a:ln>
            <a:noFill/>
          </a:ln>
        </p:spPr>
        <p:txBody>
          <a:bodyPr spcFirstLastPara="1" wrap="square" lIns="0" tIns="0" rIns="0" bIns="0" anchor="t" anchorCtr="0">
            <a:noAutofit/>
          </a:bodyPr>
          <a:lstStyle/>
          <a:p>
            <a:pPr marL="457200" lvl="0" indent="-368300" algn="l" rtl="0">
              <a:lnSpc>
                <a:spcPct val="90000"/>
              </a:lnSpc>
              <a:spcBef>
                <a:spcPts val="1200"/>
              </a:spcBef>
              <a:spcAft>
                <a:spcPts val="0"/>
              </a:spcAft>
              <a:buClr>
                <a:schemeClr val="dk2"/>
              </a:buClr>
              <a:buSzPts val="2200"/>
              <a:buFont typeface="Noto Sans Symbols"/>
              <a:buChar char="▪"/>
            </a:pPr>
            <a:r>
              <a:rPr lang="en-US"/>
              <a:t>To generate ways for students to engage in discussion in a remote/hybrid learning environment. </a:t>
            </a:r>
            <a:endParaRPr/>
          </a:p>
        </p:txBody>
      </p:sp>
      <p:sp>
        <p:nvSpPr>
          <p:cNvPr id="232" name="Google Shape;232;p69"/>
          <p:cNvSpPr txBox="1">
            <a:spLocks noGrp="1"/>
          </p:cNvSpPr>
          <p:nvPr>
            <p:ph type="body" idx="2"/>
          </p:nvPr>
        </p:nvSpPr>
        <p:spPr>
          <a:xfrm>
            <a:off x="640820" y="1791675"/>
            <a:ext cx="5090100" cy="434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lnSpc>
                <a:spcPct val="90000"/>
              </a:lnSpc>
              <a:spcBef>
                <a:spcPts val="0"/>
              </a:spcBef>
              <a:spcAft>
                <a:spcPts val="0"/>
              </a:spcAft>
              <a:buSzPts val="1800"/>
              <a:buNone/>
            </a:pPr>
            <a:r>
              <a:rPr lang="en-US"/>
              <a:t>Objective</a:t>
            </a:r>
            <a:endParaRPr/>
          </a:p>
        </p:txBody>
      </p:sp>
      <p:sp>
        <p:nvSpPr>
          <p:cNvPr id="233" name="Google Shape;233;p69"/>
          <p:cNvSpPr txBox="1"/>
          <p:nvPr/>
        </p:nvSpPr>
        <p:spPr>
          <a:xfrm>
            <a:off x="628788" y="3782610"/>
            <a:ext cx="5467200" cy="1718248"/>
          </a:xfrm>
          <a:prstGeom prst="rect">
            <a:avLst/>
          </a:prstGeom>
          <a:solidFill>
            <a:schemeClr val="accent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700"/>
              <a:buFont typeface="Arial"/>
              <a:buNone/>
            </a:pPr>
            <a:r>
              <a:rPr lang="en-US" sz="1700" b="1" i="0" u="none" strike="noStrike" cap="none">
                <a:solidFill>
                  <a:schemeClr val="lt1"/>
                </a:solidFill>
                <a:latin typeface="Arial"/>
                <a:ea typeface="Arial"/>
                <a:cs typeface="Arial"/>
                <a:sym typeface="Arial"/>
              </a:rPr>
              <a:t>Reflection questions</a:t>
            </a:r>
            <a:endParaRPr sz="13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700"/>
              <a:buFont typeface="Arial"/>
              <a:buNone/>
            </a:pPr>
            <a:endParaRPr sz="1700" b="1"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700"/>
              <a:buFont typeface="Arial"/>
              <a:buNone/>
            </a:pPr>
            <a:r>
              <a:rPr lang="en-US" sz="1700" b="1" i="0" u="none" strike="noStrike" cap="none">
                <a:solidFill>
                  <a:schemeClr val="lt1"/>
                </a:solidFill>
                <a:latin typeface="Arial"/>
                <a:ea typeface="Arial"/>
                <a:cs typeface="Arial"/>
                <a:sym typeface="Arial"/>
              </a:rPr>
              <a:t>AND/OR </a:t>
            </a:r>
            <a:endParaRPr sz="13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700"/>
              <a:buFont typeface="Arial"/>
              <a:buNone/>
            </a:pPr>
            <a:endParaRPr sz="1700" b="1"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700"/>
              <a:buFont typeface="Arial"/>
              <a:buNone/>
            </a:pPr>
            <a:r>
              <a:rPr lang="en-US" sz="1700" b="1" i="0" u="none" strike="noStrike" cap="none">
                <a:solidFill>
                  <a:schemeClr val="lt1"/>
                </a:solidFill>
                <a:latin typeface="Arial"/>
                <a:ea typeface="Arial"/>
                <a:cs typeface="Arial"/>
                <a:sym typeface="Arial"/>
              </a:rPr>
              <a:t>Collaborate activity</a:t>
            </a:r>
            <a:endParaRPr sz="1300" b="0" i="0" u="none" strike="noStrike" cap="none">
              <a:solidFill>
                <a:srgbClr val="000000"/>
              </a:solidFill>
              <a:latin typeface="Arial"/>
              <a:ea typeface="Arial"/>
              <a:cs typeface="Arial"/>
              <a:sym typeface="Arial"/>
            </a:endParaRPr>
          </a:p>
        </p:txBody>
      </p:sp>
      <p:pic>
        <p:nvPicPr>
          <p:cNvPr id="234" name="Google Shape;234;p69" descr="Bulls-eye logo"/>
          <p:cNvPicPr preferRelativeResize="0"/>
          <p:nvPr/>
        </p:nvPicPr>
        <p:blipFill rotWithShape="1">
          <a:blip r:embed="rId3">
            <a:alphaModFix/>
          </a:blip>
          <a:srcRect/>
          <a:stretch/>
        </p:blipFill>
        <p:spPr>
          <a:xfrm>
            <a:off x="425876" y="2476175"/>
            <a:ext cx="863600" cy="787400"/>
          </a:xfrm>
          <a:prstGeom prst="rect">
            <a:avLst/>
          </a:prstGeom>
          <a:noFill/>
          <a:ln>
            <a:noFill/>
          </a:ln>
        </p:spPr>
      </p:pic>
      <p:sp>
        <p:nvSpPr>
          <p:cNvPr id="236" name="Google Shape;236;p69"/>
          <p:cNvSpPr/>
          <p:nvPr/>
        </p:nvSpPr>
        <p:spPr>
          <a:xfrm>
            <a:off x="6183075" y="1474286"/>
            <a:ext cx="5090100" cy="4616648"/>
          </a:xfrm>
          <a:prstGeom prst="rect">
            <a:avLst/>
          </a:prstGeom>
          <a:noFill/>
          <a:ln>
            <a:noFill/>
          </a:ln>
        </p:spPr>
        <p:txBody>
          <a:bodyPr spcFirstLastPara="1" wrap="square" lIns="91425" tIns="45700" rIns="91425" bIns="45700" anchor="t" anchorCtr="0">
            <a:spAutoFit/>
          </a:bodyPr>
          <a:lstStyle/>
          <a:p>
            <a:pPr marL="0" marR="153619"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When considering your videoconference platform, note if there are built-in reaction emoticons and how you will have students use them during small- or whole-group discussions. </a:t>
            </a:r>
            <a:r>
              <a:rPr lang="en-US" sz="1400" b="1" i="0" u="none" strike="noStrike" cap="none">
                <a:solidFill>
                  <a:srgbClr val="000000"/>
                </a:solidFill>
                <a:latin typeface="Arial"/>
                <a:ea typeface="Arial"/>
                <a:cs typeface="Arial"/>
                <a:sym typeface="Arial"/>
              </a:rPr>
              <a:t>Another alternative that may provide additional reactions</a:t>
            </a:r>
            <a:r>
              <a:rPr lang="en-US" sz="1400" b="0" i="0" u="none" strike="noStrike" cap="none">
                <a:solidFill>
                  <a:srgbClr val="000000"/>
                </a:solidFill>
                <a:latin typeface="Arial"/>
                <a:ea typeface="Arial"/>
                <a:cs typeface="Arial"/>
                <a:sym typeface="Arial"/>
              </a:rPr>
              <a:t> is to create your own similar to the symbols shared above (they can be printed and cut out).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
            </a:r>
            <a:br>
              <a:rPr lang="en-US" sz="1400" b="0" i="0" u="none" strike="noStrike" cap="none">
                <a:solidFill>
                  <a:srgbClr val="000000"/>
                </a:solidFill>
                <a:latin typeface="Arial"/>
                <a:ea typeface="Arial"/>
                <a:cs typeface="Arial"/>
                <a:sym typeface="Arial"/>
              </a:rPr>
            </a:br>
            <a:r>
              <a:rPr lang="en-US" sz="1400" b="0" i="0" u="none" strike="noStrike" cap="none">
                <a:solidFill>
                  <a:srgbClr val="000000"/>
                </a:solidFill>
                <a:latin typeface="Arial"/>
                <a:ea typeface="Arial"/>
                <a:cs typeface="Arial"/>
                <a:sym typeface="Arial"/>
              </a:rPr>
              <a:t>In the midst of a discussion, students can hold up an image to represent that they have something to add, that they are in disagreement, or that they have a question. </a:t>
            </a:r>
            <a:r>
              <a:rPr lang="en-US" sz="1400" b="1" i="0" u="none" strike="noStrike" cap="none">
                <a:solidFill>
                  <a:srgbClr val="000000"/>
                </a:solidFill>
                <a:latin typeface="Arial"/>
                <a:ea typeface="Arial"/>
                <a:cs typeface="Arial"/>
                <a:sym typeface="Arial"/>
              </a:rPr>
              <a:t>This allows students to communicate in nonverbal ways,</a:t>
            </a:r>
            <a:r>
              <a:rPr lang="en-US" sz="1400" b="0" i="0" u="none" strike="noStrike" cap="none">
                <a:solidFill>
                  <a:srgbClr val="000000"/>
                </a:solidFill>
                <a:latin typeface="Arial"/>
                <a:ea typeface="Arial"/>
                <a:cs typeface="Arial"/>
                <a:sym typeface="Arial"/>
              </a:rPr>
              <a:t> which is an important aspect of a </a:t>
            </a:r>
            <a:r>
              <a:rPr lang="en-US" sz="1400" b="1" i="0" u="none" strike="noStrike" cap="none">
                <a:solidFill>
                  <a:srgbClr val="000000"/>
                </a:solidFill>
                <a:latin typeface="Arial"/>
                <a:ea typeface="Arial"/>
                <a:cs typeface="Arial"/>
                <a:sym typeface="Arial"/>
              </a:rPr>
              <a:t>discussion in an online environment, where delays could have students talking over one another</a:t>
            </a:r>
            <a:r>
              <a:rPr lang="en-US" sz="1400" b="0" i="0" u="none" strike="noStrike" cap="none">
                <a:solidFill>
                  <a:srgbClr val="000000"/>
                </a:solidFill>
                <a:latin typeface="Arial"/>
                <a:ea typeface="Arial"/>
                <a:cs typeface="Arial"/>
                <a:sym typeface="Arial"/>
              </a:rPr>
              <a:t>. This is a great way to have students signal that they would like to speak or that they desire clarification.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
            </a:r>
            <a:br>
              <a:rPr lang="en-US" sz="1400" b="0" i="0" u="none" strike="noStrike" cap="none">
                <a:solidFill>
                  <a:srgbClr val="000000"/>
                </a:solidFill>
                <a:latin typeface="Arial"/>
                <a:ea typeface="Arial"/>
                <a:cs typeface="Arial"/>
                <a:sym typeface="Arial"/>
              </a:rPr>
            </a:br>
            <a:r>
              <a:rPr lang="en-US" sz="1400" b="1" i="0" u="none" strike="noStrike" cap="none">
                <a:solidFill>
                  <a:srgbClr val="000000"/>
                </a:solidFill>
                <a:latin typeface="Arial"/>
                <a:ea typeface="Arial"/>
                <a:cs typeface="Arial"/>
                <a:sym typeface="Arial"/>
              </a:rPr>
              <a:t>It also has the bonus benefit of helping English Language Learners associate an image with a concept</a:t>
            </a:r>
            <a:r>
              <a:rPr lang="en-US" sz="1400" b="0" i="0" u="none" strike="noStrike" cap="none">
                <a:solidFill>
                  <a:srgbClr val="000000"/>
                </a:solidFill>
                <a:latin typeface="Arial"/>
                <a:ea typeface="Arial"/>
                <a:cs typeface="Arial"/>
                <a:sym typeface="Arial"/>
              </a:rPr>
              <a:t>, such as agree, disagree, question, and more. (Sulla, 2021)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
            </a:r>
            <a:br>
              <a:rPr lang="en-US" sz="1400" b="0" i="0" u="none" strike="noStrike" cap="none">
                <a:solidFill>
                  <a:srgbClr val="000000"/>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pic>
        <p:nvPicPr>
          <p:cNvPr id="241" name="Google Shape;241;p70" descr="Shape&#10;&#10;Description automatically generated"/>
          <p:cNvPicPr preferRelativeResize="0"/>
          <p:nvPr/>
        </p:nvPicPr>
        <p:blipFill rotWithShape="1">
          <a:blip r:embed="rId3">
            <a:alphaModFix/>
          </a:blip>
          <a:srcRect/>
          <a:stretch/>
        </p:blipFill>
        <p:spPr>
          <a:xfrm>
            <a:off x="3333940" y="617538"/>
            <a:ext cx="5524119" cy="6172200"/>
          </a:xfrm>
          <a:prstGeom prst="rect">
            <a:avLst/>
          </a:prstGeom>
          <a:noFill/>
          <a:ln>
            <a:noFill/>
          </a:ln>
        </p:spPr>
      </p:pic>
      <p:sp>
        <p:nvSpPr>
          <p:cNvPr id="2" name="Title 1"/>
          <p:cNvSpPr>
            <a:spLocks noGrp="1"/>
          </p:cNvSpPr>
          <p:nvPr>
            <p:ph type="title"/>
          </p:nvPr>
        </p:nvSpPr>
        <p:spPr>
          <a:xfrm>
            <a:off x="-1" y="0"/>
            <a:ext cx="12192000" cy="539827"/>
          </a:xfrm>
        </p:spPr>
        <p:txBody>
          <a:bodyPr>
            <a:normAutofit fontScale="90000"/>
          </a:bodyPr>
          <a:lstStyle/>
          <a:p>
            <a:r>
              <a:rPr lang="en-US" dirty="0" smtClean="0"/>
              <a:t>Virtual Discussion Symbols</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71"/>
          <p:cNvSpPr txBox="1">
            <a:spLocks noGrp="1"/>
          </p:cNvSpPr>
          <p:nvPr>
            <p:ph type="sldNum" idx="12"/>
          </p:nvPr>
        </p:nvSpPr>
        <p:spPr>
          <a:xfrm>
            <a:off x="628788" y="6339840"/>
            <a:ext cx="302281" cy="365760"/>
          </a:xfrm>
          <a:prstGeom prst="rect">
            <a:avLst/>
          </a:prstGeom>
          <a:noFill/>
          <a:ln>
            <a:noFill/>
          </a:ln>
        </p:spPr>
        <p:txBody>
          <a:bodyPr spcFirstLastPara="1" wrap="square" lIns="0" tIns="45700" rIns="0" bIns="45700" anchor="ctr" anchorCtr="0">
            <a:noAutofit/>
          </a:bodyPr>
          <a:lstStyle/>
          <a:p>
            <a:pPr marL="0" lvl="0" indent="0" algn="ctr" rtl="0">
              <a:lnSpc>
                <a:spcPct val="100000"/>
              </a:lnSpc>
              <a:spcBef>
                <a:spcPts val="0"/>
              </a:spcBef>
              <a:spcAft>
                <a:spcPts val="0"/>
              </a:spcAft>
              <a:buSzPts val="1000"/>
              <a:buNone/>
            </a:pPr>
            <a:fld id="{00000000-1234-1234-1234-123412341234}" type="slidenum">
              <a:rPr lang="en-US"/>
              <a:t>18</a:t>
            </a:fld>
            <a:endParaRPr/>
          </a:p>
        </p:txBody>
      </p:sp>
      <p:sp>
        <p:nvSpPr>
          <p:cNvPr id="247" name="Google Shape;247;p71"/>
          <p:cNvSpPr txBox="1">
            <a:spLocks noGrp="1"/>
          </p:cNvSpPr>
          <p:nvPr>
            <p:ph type="title"/>
          </p:nvPr>
        </p:nvSpPr>
        <p:spPr>
          <a:xfrm>
            <a:off x="-1" y="530352"/>
            <a:ext cx="12192000" cy="917400"/>
          </a:xfrm>
          <a:prstGeom prst="rect">
            <a:avLst/>
          </a:prstGeom>
          <a:solidFill>
            <a:srgbClr val="2484C6"/>
          </a:solidFill>
          <a:ln>
            <a:noFill/>
          </a:ln>
        </p:spPr>
        <p:txBody>
          <a:bodyPr spcFirstLastPara="1" wrap="square" lIns="548625" tIns="91425" rIns="0" bIns="0" anchor="ctr" anchorCtr="0">
            <a:normAutofit fontScale="90000"/>
          </a:bodyPr>
          <a:lstStyle/>
          <a:p>
            <a:pPr marL="0" lvl="0" indent="0" algn="l" rtl="0">
              <a:lnSpc>
                <a:spcPct val="100000"/>
              </a:lnSpc>
              <a:spcBef>
                <a:spcPts val="0"/>
              </a:spcBef>
              <a:spcAft>
                <a:spcPts val="0"/>
              </a:spcAft>
              <a:buClr>
                <a:schemeClr val="lt1"/>
              </a:buClr>
              <a:buSzPct val="74074"/>
              <a:buFont typeface="Arial"/>
              <a:buNone/>
            </a:pPr>
            <a:r>
              <a:rPr lang="en-US" sz="6000" dirty="0">
                <a:solidFill>
                  <a:srgbClr val="FFFFFF"/>
                </a:solidFill>
              </a:rPr>
              <a:t>Stop and </a:t>
            </a:r>
            <a:r>
              <a:rPr lang="en-US" sz="6000" dirty="0" smtClean="0">
                <a:solidFill>
                  <a:srgbClr val="FFFFFF"/>
                </a:solidFill>
              </a:rPr>
              <a:t>Think: Virtual Discussions</a:t>
            </a:r>
            <a:endParaRPr sz="6000" dirty="0">
              <a:solidFill>
                <a:srgbClr val="FFFFFF"/>
              </a:solidFill>
            </a:endParaRPr>
          </a:p>
        </p:txBody>
      </p:sp>
      <p:sp>
        <p:nvSpPr>
          <p:cNvPr id="248" name="Google Shape;248;p71"/>
          <p:cNvSpPr txBox="1">
            <a:spLocks noGrp="1"/>
          </p:cNvSpPr>
          <p:nvPr>
            <p:ph type="body" idx="1"/>
          </p:nvPr>
        </p:nvSpPr>
        <p:spPr>
          <a:xfrm>
            <a:off x="0" y="1743168"/>
            <a:ext cx="10837333" cy="387798"/>
          </a:xfrm>
          <a:prstGeom prst="rect">
            <a:avLst/>
          </a:prstGeom>
          <a:noFill/>
          <a:ln>
            <a:noFill/>
          </a:ln>
        </p:spPr>
        <p:txBody>
          <a:bodyPr spcFirstLastPara="1" wrap="square" lIns="548625" tIns="0" rIns="91425" bIns="0" anchor="t" anchorCtr="0">
            <a:spAutoFit/>
          </a:bodyPr>
          <a:lstStyle/>
          <a:p>
            <a:pPr marL="0" lvl="0" indent="0" algn="l" rtl="0">
              <a:lnSpc>
                <a:spcPct val="90000"/>
              </a:lnSpc>
              <a:spcBef>
                <a:spcPts val="0"/>
              </a:spcBef>
              <a:spcAft>
                <a:spcPts val="0"/>
              </a:spcAft>
              <a:buSzPts val="2800"/>
              <a:buNone/>
            </a:pPr>
            <a:r>
              <a:rPr lang="en-US" b="1"/>
              <a:t> </a:t>
            </a:r>
            <a:r>
              <a:rPr lang="en-US"/>
              <a:t>(Key: T - Teachers, SL - School Leaders, DL - District Leaders)</a:t>
            </a:r>
            <a:endParaRPr b="1"/>
          </a:p>
        </p:txBody>
      </p:sp>
      <p:sp>
        <p:nvSpPr>
          <p:cNvPr id="249" name="Google Shape;249;p71"/>
          <p:cNvSpPr txBox="1">
            <a:spLocks noGrp="1"/>
          </p:cNvSpPr>
          <p:nvPr>
            <p:ph type="body" idx="2"/>
          </p:nvPr>
        </p:nvSpPr>
        <p:spPr>
          <a:xfrm>
            <a:off x="628788" y="2390774"/>
            <a:ext cx="10648812" cy="3810000"/>
          </a:xfrm>
          <a:prstGeom prst="rect">
            <a:avLst/>
          </a:prstGeom>
          <a:noFill/>
          <a:ln>
            <a:noFill/>
          </a:ln>
        </p:spPr>
        <p:txBody>
          <a:bodyPr spcFirstLastPara="1" wrap="square" lIns="0" tIns="0" rIns="0" bIns="0" anchor="t" anchorCtr="0">
            <a:normAutofit/>
          </a:bodyPr>
          <a:lstStyle/>
          <a:p>
            <a:pPr marL="571500" lvl="0" indent="-342900" algn="l" rtl="0">
              <a:lnSpc>
                <a:spcPct val="90000"/>
              </a:lnSpc>
              <a:spcBef>
                <a:spcPts val="1200"/>
              </a:spcBef>
              <a:spcAft>
                <a:spcPts val="0"/>
              </a:spcAft>
              <a:buSzPts val="2000"/>
              <a:buFont typeface="Arial"/>
              <a:buChar char="•"/>
            </a:pPr>
            <a:r>
              <a:rPr lang="en-US"/>
              <a:t>Why is having virtual discussion symbols important? (T, SL, DL)</a:t>
            </a:r>
            <a:endParaRPr/>
          </a:p>
          <a:p>
            <a:pPr marL="228600" lvl="0" indent="0" algn="l" rtl="0">
              <a:lnSpc>
                <a:spcPct val="90000"/>
              </a:lnSpc>
              <a:spcBef>
                <a:spcPts val="1200"/>
              </a:spcBef>
              <a:spcAft>
                <a:spcPts val="0"/>
              </a:spcAft>
              <a:buSzPts val="2000"/>
              <a:buNone/>
            </a:pPr>
            <a:endParaRPr/>
          </a:p>
          <a:p>
            <a:pPr marL="571500" lvl="0" indent="-342900" algn="l" rtl="0">
              <a:lnSpc>
                <a:spcPct val="90000"/>
              </a:lnSpc>
              <a:spcBef>
                <a:spcPts val="1200"/>
              </a:spcBef>
              <a:spcAft>
                <a:spcPts val="0"/>
              </a:spcAft>
              <a:buSzPts val="2000"/>
              <a:buFont typeface="Arial"/>
              <a:buChar char="•"/>
            </a:pPr>
            <a:r>
              <a:rPr lang="en-US"/>
              <a:t>How could you or your team begin to implement them with students? (T)</a:t>
            </a:r>
            <a:endParaRPr/>
          </a:p>
          <a:p>
            <a:pPr marL="228600" lvl="0" indent="0" algn="l" rtl="0">
              <a:lnSpc>
                <a:spcPct val="90000"/>
              </a:lnSpc>
              <a:spcBef>
                <a:spcPts val="1200"/>
              </a:spcBef>
              <a:spcAft>
                <a:spcPts val="0"/>
              </a:spcAft>
              <a:buSzPts val="2000"/>
              <a:buNone/>
            </a:pPr>
            <a:endParaRPr/>
          </a:p>
          <a:p>
            <a:pPr marL="571500" lvl="0" indent="-342900" algn="l" rtl="0">
              <a:lnSpc>
                <a:spcPct val="90000"/>
              </a:lnSpc>
              <a:spcBef>
                <a:spcPts val="1200"/>
              </a:spcBef>
              <a:spcAft>
                <a:spcPts val="0"/>
              </a:spcAft>
              <a:buSzPts val="2000"/>
              <a:buFont typeface="Arial"/>
              <a:buChar char="•"/>
            </a:pPr>
            <a:r>
              <a:rPr lang="en-US"/>
              <a:t>What connections, if any, do you see between using virtual discussion symbols and social-emotional learning (SEL) strategies? (T, SL, DL)</a:t>
            </a:r>
            <a:endParaRPr/>
          </a:p>
          <a:p>
            <a:pPr marL="228600" lvl="0" indent="0" algn="l" rtl="0">
              <a:lnSpc>
                <a:spcPct val="90000"/>
              </a:lnSpc>
              <a:spcBef>
                <a:spcPts val="1200"/>
              </a:spcBef>
              <a:spcAft>
                <a:spcPts val="0"/>
              </a:spcAft>
              <a:buSzPts val="2000"/>
              <a:buNone/>
            </a:pPr>
            <a:endParaRPr/>
          </a:p>
          <a:p>
            <a:pPr marL="571500" lvl="0" indent="-342900" algn="l" rtl="0">
              <a:lnSpc>
                <a:spcPct val="90000"/>
              </a:lnSpc>
              <a:spcBef>
                <a:spcPts val="1200"/>
              </a:spcBef>
              <a:spcAft>
                <a:spcPts val="0"/>
              </a:spcAft>
              <a:buSzPts val="2000"/>
              <a:buFont typeface="Arial"/>
              <a:buChar char="•"/>
            </a:pPr>
            <a:r>
              <a:rPr lang="en-US"/>
              <a:t>How could the virtual discussion symbols be used during faculty or team meetings? (SL, DL)</a:t>
            </a:r>
            <a:endParaRPr/>
          </a:p>
          <a:p>
            <a:pPr marL="342900" lvl="0" indent="-215900" algn="l" rtl="0">
              <a:lnSpc>
                <a:spcPct val="80000"/>
              </a:lnSpc>
              <a:spcBef>
                <a:spcPts val="1400"/>
              </a:spcBef>
              <a:spcAft>
                <a:spcPts val="0"/>
              </a:spcAft>
              <a:buSzPts val="2000"/>
              <a:buFont typeface="Arial"/>
              <a:buNone/>
            </a:pPr>
            <a:endParaRPr sz="24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72"/>
          <p:cNvSpPr txBox="1">
            <a:spLocks noGrp="1"/>
          </p:cNvSpPr>
          <p:nvPr>
            <p:ph type="sldNum" idx="12"/>
          </p:nvPr>
        </p:nvSpPr>
        <p:spPr>
          <a:xfrm>
            <a:off x="628788" y="6339840"/>
            <a:ext cx="302281" cy="365760"/>
          </a:xfrm>
          <a:prstGeom prst="rect">
            <a:avLst/>
          </a:prstGeom>
          <a:noFill/>
          <a:ln>
            <a:noFill/>
          </a:ln>
        </p:spPr>
        <p:txBody>
          <a:bodyPr spcFirstLastPara="1" wrap="square" lIns="0" tIns="45700" rIns="0" bIns="45700" anchor="ctr" anchorCtr="0">
            <a:noAutofit/>
          </a:bodyPr>
          <a:lstStyle/>
          <a:p>
            <a:pPr marL="0" lvl="0" indent="0" algn="ctr" rtl="0">
              <a:lnSpc>
                <a:spcPct val="100000"/>
              </a:lnSpc>
              <a:spcBef>
                <a:spcPts val="0"/>
              </a:spcBef>
              <a:spcAft>
                <a:spcPts val="0"/>
              </a:spcAft>
              <a:buSzPts val="1000"/>
              <a:buNone/>
            </a:pPr>
            <a:fld id="{00000000-1234-1234-1234-123412341234}" type="slidenum">
              <a:rPr lang="en-US"/>
              <a:t>19</a:t>
            </a:fld>
            <a:endParaRPr/>
          </a:p>
        </p:txBody>
      </p:sp>
      <p:sp>
        <p:nvSpPr>
          <p:cNvPr id="256" name="Google Shape;256;p72"/>
          <p:cNvSpPr txBox="1">
            <a:spLocks noGrp="1"/>
          </p:cNvSpPr>
          <p:nvPr>
            <p:ph type="title"/>
          </p:nvPr>
        </p:nvSpPr>
        <p:spPr>
          <a:xfrm>
            <a:off x="-1" y="530352"/>
            <a:ext cx="12192000" cy="917400"/>
          </a:xfrm>
          <a:prstGeom prst="rect">
            <a:avLst/>
          </a:prstGeom>
          <a:solidFill>
            <a:srgbClr val="2484C6"/>
          </a:solidFill>
          <a:ln>
            <a:noFill/>
          </a:ln>
        </p:spPr>
        <p:txBody>
          <a:bodyPr spcFirstLastPara="1" wrap="square" lIns="548625" tIns="91425" rIns="0" bIns="0" anchor="ctr" anchorCtr="0">
            <a:normAutofit fontScale="90000"/>
          </a:bodyPr>
          <a:lstStyle/>
          <a:p>
            <a:pPr marL="0" lvl="0" indent="0" algn="l" rtl="0">
              <a:lnSpc>
                <a:spcPct val="100000"/>
              </a:lnSpc>
              <a:spcBef>
                <a:spcPts val="0"/>
              </a:spcBef>
              <a:spcAft>
                <a:spcPts val="0"/>
              </a:spcAft>
              <a:buClr>
                <a:schemeClr val="lt1"/>
              </a:buClr>
              <a:buSzPct val="74074"/>
              <a:buFont typeface="Arial"/>
              <a:buNone/>
            </a:pPr>
            <a:r>
              <a:rPr lang="en-US" sz="6000">
                <a:solidFill>
                  <a:srgbClr val="FFFFFF"/>
                </a:solidFill>
              </a:rPr>
              <a:t>Collaborate</a:t>
            </a:r>
            <a:endParaRPr sz="6000">
              <a:solidFill>
                <a:srgbClr val="FFFFFF"/>
              </a:solidFill>
            </a:endParaRPr>
          </a:p>
        </p:txBody>
      </p:sp>
      <p:sp>
        <p:nvSpPr>
          <p:cNvPr id="257" name="Google Shape;257;p72"/>
          <p:cNvSpPr txBox="1">
            <a:spLocks noGrp="1"/>
          </p:cNvSpPr>
          <p:nvPr>
            <p:ph type="body" idx="2"/>
          </p:nvPr>
        </p:nvSpPr>
        <p:spPr>
          <a:xfrm>
            <a:off x="428694" y="1988796"/>
            <a:ext cx="10648812" cy="3810000"/>
          </a:xfrm>
          <a:prstGeom prst="rect">
            <a:avLst/>
          </a:prstGeom>
          <a:noFill/>
          <a:ln>
            <a:noFill/>
          </a:ln>
        </p:spPr>
        <p:txBody>
          <a:bodyPr spcFirstLastPara="1" wrap="square" lIns="0" tIns="0" rIns="0" bIns="0" anchor="t" anchorCtr="0">
            <a:normAutofit fontScale="92500"/>
          </a:bodyPr>
          <a:lstStyle/>
          <a:p>
            <a:pPr marL="228600" lvl="0" indent="0" algn="l" rtl="0">
              <a:lnSpc>
                <a:spcPct val="90000"/>
              </a:lnSpc>
              <a:spcBef>
                <a:spcPts val="1200"/>
              </a:spcBef>
              <a:spcAft>
                <a:spcPts val="0"/>
              </a:spcAft>
              <a:buSzPct val="60060"/>
              <a:buNone/>
            </a:pPr>
            <a:r>
              <a:rPr lang="en-US" sz="3600"/>
              <a:t>As a content pair or grade-level team, create a discussion activity that would allow for students to engage with the use of the virtual discussion symbols. The activity can be content-based or focused on building community in your virtual learning environment.</a:t>
            </a:r>
            <a:endParaRPr sz="4000"/>
          </a:p>
          <a:p>
            <a:pPr marL="457200" lvl="0" indent="-228600" algn="l" rtl="0">
              <a:lnSpc>
                <a:spcPct val="90000"/>
              </a:lnSpc>
              <a:spcBef>
                <a:spcPts val="1200"/>
              </a:spcBef>
              <a:spcAft>
                <a:spcPts val="0"/>
              </a:spcAft>
              <a:buSzPct val="54054"/>
              <a:buFont typeface="Arial"/>
              <a:buNone/>
            </a:pPr>
            <a:r>
              <a:rPr lang="en-US" sz="4000"/>
              <a:t/>
            </a:r>
            <a:br>
              <a:rPr lang="en-US" sz="4000"/>
            </a:br>
            <a:endParaRPr sz="40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2" name="Rectangle 1" descr="Rectangle"/>
          <p:cNvSpPr/>
          <p:nvPr/>
        </p:nvSpPr>
        <p:spPr>
          <a:xfrm>
            <a:off x="6672404" y="1608784"/>
            <a:ext cx="4909996" cy="2426328"/>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Google Shape;109;p3"/>
          <p:cNvSpPr txBox="1">
            <a:spLocks noGrp="1"/>
          </p:cNvSpPr>
          <p:nvPr>
            <p:ph type="sldNum" idx="12"/>
          </p:nvPr>
        </p:nvSpPr>
        <p:spPr>
          <a:xfrm>
            <a:off x="628788" y="6339840"/>
            <a:ext cx="302281" cy="365760"/>
          </a:xfrm>
          <a:prstGeom prst="rect">
            <a:avLst/>
          </a:prstGeom>
          <a:noFill/>
          <a:ln>
            <a:noFill/>
          </a:ln>
        </p:spPr>
        <p:txBody>
          <a:bodyPr spcFirstLastPara="1" wrap="square" lIns="0" tIns="45700" rIns="0" bIns="45700" anchor="ctr" anchorCtr="0">
            <a:noAutofit/>
          </a:bodyPr>
          <a:lstStyle/>
          <a:p>
            <a:pPr marL="0" lvl="0" indent="0" algn="ctr" rtl="0">
              <a:lnSpc>
                <a:spcPct val="100000"/>
              </a:lnSpc>
              <a:spcBef>
                <a:spcPts val="0"/>
              </a:spcBef>
              <a:spcAft>
                <a:spcPts val="0"/>
              </a:spcAft>
              <a:buSzPts val="1000"/>
              <a:buNone/>
            </a:pPr>
            <a:fld id="{00000000-1234-1234-1234-123412341234}" type="slidenum">
              <a:rPr lang="en-US"/>
              <a:t>2</a:t>
            </a:fld>
            <a:endParaRPr/>
          </a:p>
        </p:txBody>
      </p:sp>
      <p:sp>
        <p:nvSpPr>
          <p:cNvPr id="110" name="Google Shape;110;p3"/>
          <p:cNvSpPr txBox="1">
            <a:spLocks noGrp="1"/>
          </p:cNvSpPr>
          <p:nvPr>
            <p:ph type="title"/>
          </p:nvPr>
        </p:nvSpPr>
        <p:spPr>
          <a:xfrm>
            <a:off x="-1" y="530352"/>
            <a:ext cx="12192000" cy="917448"/>
          </a:xfrm>
          <a:prstGeom prst="rect">
            <a:avLst/>
          </a:prstGeom>
          <a:solidFill>
            <a:srgbClr val="2484C6"/>
          </a:solidFill>
          <a:ln>
            <a:noFill/>
          </a:ln>
        </p:spPr>
        <p:txBody>
          <a:bodyPr spcFirstLastPara="1" wrap="square" lIns="548625" tIns="91425" rIns="0" bIns="0" anchor="ctr" anchorCtr="0">
            <a:normAutofit/>
          </a:bodyPr>
          <a:lstStyle/>
          <a:p>
            <a:pPr marL="0" lvl="0" indent="0" algn="l" rtl="0">
              <a:lnSpc>
                <a:spcPct val="100000"/>
              </a:lnSpc>
              <a:spcBef>
                <a:spcPts val="0"/>
              </a:spcBef>
              <a:spcAft>
                <a:spcPts val="0"/>
              </a:spcAft>
              <a:buClr>
                <a:schemeClr val="lt1"/>
              </a:buClr>
              <a:buSzPts val="4000"/>
              <a:buFont typeface="Arial"/>
              <a:buNone/>
            </a:pPr>
            <a:r>
              <a:rPr lang="en-US"/>
              <a:t>Immersive Scenario 		Part 1</a:t>
            </a:r>
            <a:endParaRPr/>
          </a:p>
        </p:txBody>
      </p:sp>
      <p:sp>
        <p:nvSpPr>
          <p:cNvPr id="111" name="Google Shape;111;p3"/>
          <p:cNvSpPr txBox="1">
            <a:spLocks noGrp="1"/>
          </p:cNvSpPr>
          <p:nvPr>
            <p:ph type="body" idx="2"/>
          </p:nvPr>
        </p:nvSpPr>
        <p:spPr>
          <a:xfrm>
            <a:off x="304799" y="1881352"/>
            <a:ext cx="5651499" cy="4458488"/>
          </a:xfrm>
          <a:prstGeom prst="rect">
            <a:avLst/>
          </a:prstGeom>
          <a:noFill/>
          <a:ln>
            <a:noFill/>
          </a:ln>
        </p:spPr>
        <p:txBody>
          <a:bodyPr spcFirstLastPara="1" wrap="square" lIns="0" tIns="0" rIns="0" bIns="0" anchor="t" anchorCtr="0">
            <a:normAutofit fontScale="85000" lnSpcReduction="10000"/>
          </a:bodyPr>
          <a:lstStyle/>
          <a:p>
            <a:pPr marL="228600" lvl="0" indent="0" algn="l" rtl="0">
              <a:lnSpc>
                <a:spcPct val="90000"/>
              </a:lnSpc>
              <a:spcBef>
                <a:spcPts val="1200"/>
              </a:spcBef>
              <a:spcAft>
                <a:spcPts val="0"/>
              </a:spcAft>
              <a:buSzPct val="73529"/>
              <a:buNone/>
            </a:pPr>
            <a:r>
              <a:rPr lang="en-US" sz="3200"/>
              <a:t>Your dream job! Imagine you have landed your dream job in a top-notch organization. It is an entry-level position for now, but there is room for growth. You walk into the office for your first day, walk up to the front desk, and the front desk receptionist glances up from their phone call to eye you up and down and point to the seats next to the desk.</a:t>
            </a:r>
            <a:endParaRPr/>
          </a:p>
          <a:p>
            <a:pPr marL="457200" lvl="0" indent="-228600" algn="l" rtl="0">
              <a:lnSpc>
                <a:spcPct val="90000"/>
              </a:lnSpc>
              <a:spcBef>
                <a:spcPts val="1200"/>
              </a:spcBef>
              <a:spcAft>
                <a:spcPts val="0"/>
              </a:spcAft>
              <a:buSzPct val="117647"/>
              <a:buFont typeface="Arial"/>
              <a:buNone/>
            </a:pPr>
            <a:r>
              <a:rPr lang="en-US"/>
              <a:t/>
            </a:r>
            <a:br>
              <a:rPr lang="en-US"/>
            </a:br>
            <a:endParaRPr/>
          </a:p>
        </p:txBody>
      </p:sp>
      <p:sp>
        <p:nvSpPr>
          <p:cNvPr id="113" name="Google Shape;113;p3"/>
          <p:cNvSpPr txBox="1"/>
          <p:nvPr/>
        </p:nvSpPr>
        <p:spPr>
          <a:xfrm>
            <a:off x="6857999" y="2406470"/>
            <a:ext cx="4724401" cy="8309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0" u="none" strike="noStrike" cap="none" dirty="0">
                <a:solidFill>
                  <a:schemeClr val="dk1"/>
                </a:solidFill>
                <a:latin typeface="Arial"/>
                <a:ea typeface="Arial"/>
                <a:cs typeface="Arial"/>
                <a:sym typeface="Arial"/>
              </a:rPr>
              <a:t>How are you feeling in this moment?</a:t>
            </a:r>
            <a:endParaRPr sz="1400" b="1" i="0" u="none" strike="noStrike" cap="none" dirty="0">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73"/>
          <p:cNvSpPr txBox="1">
            <a:spLocks noGrp="1"/>
          </p:cNvSpPr>
          <p:nvPr>
            <p:ph type="sldNum" idx="12"/>
          </p:nvPr>
        </p:nvSpPr>
        <p:spPr>
          <a:xfrm>
            <a:off x="628788" y="6339840"/>
            <a:ext cx="302281" cy="365760"/>
          </a:xfrm>
          <a:prstGeom prst="rect">
            <a:avLst/>
          </a:prstGeom>
          <a:noFill/>
          <a:ln>
            <a:noFill/>
          </a:ln>
        </p:spPr>
        <p:txBody>
          <a:bodyPr spcFirstLastPara="1" wrap="square" lIns="0" tIns="45700" rIns="0" bIns="45700" anchor="ctr" anchorCtr="0">
            <a:noAutofit/>
          </a:bodyPr>
          <a:lstStyle/>
          <a:p>
            <a:pPr marL="0" lvl="0" indent="0" algn="ctr" rtl="0">
              <a:lnSpc>
                <a:spcPct val="100000"/>
              </a:lnSpc>
              <a:spcBef>
                <a:spcPts val="0"/>
              </a:spcBef>
              <a:spcAft>
                <a:spcPts val="0"/>
              </a:spcAft>
              <a:buSzPts val="1000"/>
              <a:buNone/>
            </a:pPr>
            <a:fld id="{00000000-1234-1234-1234-123412341234}" type="slidenum">
              <a:rPr lang="en-US"/>
              <a:t>20</a:t>
            </a:fld>
            <a:endParaRPr/>
          </a:p>
        </p:txBody>
      </p:sp>
      <p:sp>
        <p:nvSpPr>
          <p:cNvPr id="264" name="Google Shape;264;p73"/>
          <p:cNvSpPr txBox="1">
            <a:spLocks noGrp="1"/>
          </p:cNvSpPr>
          <p:nvPr>
            <p:ph type="title"/>
          </p:nvPr>
        </p:nvSpPr>
        <p:spPr>
          <a:xfrm>
            <a:off x="0" y="2970276"/>
            <a:ext cx="12192000" cy="917448"/>
          </a:xfrm>
          <a:prstGeom prst="rect">
            <a:avLst/>
          </a:prstGeom>
          <a:solidFill>
            <a:srgbClr val="2484C6"/>
          </a:solidFill>
          <a:ln>
            <a:noFill/>
          </a:ln>
        </p:spPr>
        <p:txBody>
          <a:bodyPr spcFirstLastPara="1" wrap="square" lIns="548625" tIns="91425" rIns="0" bIns="0" anchor="ctr" anchorCtr="0">
            <a:normAutofit/>
          </a:bodyPr>
          <a:lstStyle/>
          <a:p>
            <a:pPr marL="0" lvl="0" indent="0" algn="l" rtl="0">
              <a:lnSpc>
                <a:spcPct val="100000"/>
              </a:lnSpc>
              <a:spcBef>
                <a:spcPts val="0"/>
              </a:spcBef>
              <a:spcAft>
                <a:spcPts val="0"/>
              </a:spcAft>
              <a:buClr>
                <a:schemeClr val="lt1"/>
              </a:buClr>
              <a:buSzPts val="4000"/>
              <a:buFont typeface="Arial"/>
              <a:buNone/>
            </a:pPr>
            <a:r>
              <a:rPr lang="en-US" sz="5400"/>
              <a:t>A Family Gathering</a:t>
            </a:r>
            <a:endParaRPr sz="54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74"/>
          <p:cNvSpPr txBox="1">
            <a:spLocks noGrp="1"/>
          </p:cNvSpPr>
          <p:nvPr>
            <p:ph type="sldNum" idx="12"/>
          </p:nvPr>
        </p:nvSpPr>
        <p:spPr>
          <a:xfrm>
            <a:off x="628788" y="6339840"/>
            <a:ext cx="302281" cy="365760"/>
          </a:xfrm>
          <a:prstGeom prst="rect">
            <a:avLst/>
          </a:prstGeom>
          <a:noFill/>
          <a:ln>
            <a:noFill/>
          </a:ln>
        </p:spPr>
        <p:txBody>
          <a:bodyPr spcFirstLastPara="1" wrap="square" lIns="0" tIns="45700" rIns="0" bIns="45700" anchor="ctr" anchorCtr="0">
            <a:noAutofit/>
          </a:bodyPr>
          <a:lstStyle/>
          <a:p>
            <a:pPr marL="0" lvl="0" indent="0" algn="ctr" rtl="0">
              <a:lnSpc>
                <a:spcPct val="100000"/>
              </a:lnSpc>
              <a:spcBef>
                <a:spcPts val="0"/>
              </a:spcBef>
              <a:spcAft>
                <a:spcPts val="0"/>
              </a:spcAft>
              <a:buSzPts val="1000"/>
              <a:buNone/>
            </a:pPr>
            <a:fld id="{00000000-1234-1234-1234-123412341234}" type="slidenum">
              <a:rPr lang="en-US"/>
              <a:t>21</a:t>
            </a:fld>
            <a:endParaRPr/>
          </a:p>
        </p:txBody>
      </p:sp>
      <p:sp>
        <p:nvSpPr>
          <p:cNvPr id="271" name="Google Shape;271;p74"/>
          <p:cNvSpPr txBox="1">
            <a:spLocks noGrp="1"/>
          </p:cNvSpPr>
          <p:nvPr>
            <p:ph type="title"/>
          </p:nvPr>
        </p:nvSpPr>
        <p:spPr>
          <a:xfrm>
            <a:off x="0" y="321669"/>
            <a:ext cx="12192000" cy="917448"/>
          </a:xfrm>
          <a:prstGeom prst="rect">
            <a:avLst/>
          </a:prstGeom>
          <a:solidFill>
            <a:srgbClr val="2484C6"/>
          </a:solidFill>
          <a:ln>
            <a:noFill/>
          </a:ln>
        </p:spPr>
        <p:txBody>
          <a:bodyPr spcFirstLastPara="1" wrap="square" lIns="548625" tIns="91425" rIns="0" bIns="0" anchor="ctr" anchorCtr="0">
            <a:normAutofit/>
          </a:bodyPr>
          <a:lstStyle/>
          <a:p>
            <a:pPr marL="0" lvl="0" indent="0" algn="l" rtl="0">
              <a:lnSpc>
                <a:spcPct val="100000"/>
              </a:lnSpc>
              <a:spcBef>
                <a:spcPts val="0"/>
              </a:spcBef>
              <a:spcAft>
                <a:spcPts val="0"/>
              </a:spcAft>
              <a:buClr>
                <a:schemeClr val="lt1"/>
              </a:buClr>
              <a:buSzPts val="4000"/>
              <a:buFont typeface="Arial"/>
              <a:buNone/>
            </a:pPr>
            <a:r>
              <a:rPr lang="en-US" sz="5400" dirty="0"/>
              <a:t>A Family </a:t>
            </a:r>
            <a:r>
              <a:rPr lang="en-US" sz="5400" dirty="0" smtClean="0"/>
              <a:t>Gathering: Contents</a:t>
            </a:r>
            <a:endParaRPr sz="5400" dirty="0"/>
          </a:p>
        </p:txBody>
      </p:sp>
      <p:sp>
        <p:nvSpPr>
          <p:cNvPr id="273" name="Google Shape;273;p74"/>
          <p:cNvSpPr/>
          <p:nvPr/>
        </p:nvSpPr>
        <p:spPr>
          <a:xfrm>
            <a:off x="504497" y="2276702"/>
            <a:ext cx="10415752" cy="34163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0" i="1" u="none" strike="noStrike" cap="none">
                <a:solidFill>
                  <a:srgbClr val="000000"/>
                </a:solidFill>
                <a:highlight>
                  <a:srgbClr val="FFFF00"/>
                </a:highlight>
                <a:latin typeface="Arial"/>
                <a:ea typeface="Arial"/>
                <a:cs typeface="Arial"/>
                <a:sym typeface="Arial"/>
              </a:rPr>
              <a:t>CRSE Family Engagement Strategies</a:t>
            </a:r>
            <a:r>
              <a:rPr lang="en-US" sz="2400" b="0" i="0" u="none" strike="noStrike" cap="none">
                <a:solidFill>
                  <a:srgbClr val="000000"/>
                </a:solidFill>
                <a:highlight>
                  <a:srgbClr val="FFFF00"/>
                </a:highlight>
                <a:latin typeface="Arial"/>
                <a:ea typeface="Arial"/>
                <a:cs typeface="Arial"/>
                <a:sym typeface="Arial"/>
              </a:rPr>
              <a:t> </a:t>
            </a:r>
            <a:r>
              <a:rPr lang="en-US" sz="2400" b="0" i="0" u="none" strike="noStrike" cap="none">
                <a:solidFill>
                  <a:srgbClr val="000000"/>
                </a:solidFill>
                <a:latin typeface="Arial"/>
                <a:ea typeface="Arial"/>
                <a:cs typeface="Arial"/>
                <a:sym typeface="Arial"/>
              </a:rPr>
              <a:t>- To provide structures and strategies that promote family engagement in remote/hybrid learning environments. </a:t>
            </a:r>
            <a:r>
              <a:rPr lang="en-US" sz="2400" b="1" i="0" u="none" strike="noStrike" cap="none">
                <a:solidFill>
                  <a:srgbClr val="000000"/>
                </a:solidFill>
                <a:latin typeface="Arial"/>
                <a:ea typeface="Arial"/>
                <a:cs typeface="Arial"/>
                <a:sym typeface="Arial"/>
              </a:rPr>
              <a:t>This activity includes a video, reflection questions, and a collaborative activity.</a:t>
            </a:r>
            <a:endParaRPr/>
          </a:p>
          <a:p>
            <a:pPr marL="0" marR="0" lvl="0" indent="0" algn="l" rtl="0">
              <a:lnSpc>
                <a:spcPct val="100000"/>
              </a:lnSpc>
              <a:spcBef>
                <a:spcPts val="0"/>
              </a:spcBef>
              <a:spcAft>
                <a:spcPts val="0"/>
              </a:spcAft>
              <a:buNone/>
            </a:pPr>
            <a:r>
              <a:rPr lang="en-US" sz="2400" b="0" i="0" u="none" strike="noStrike" cap="none">
                <a:solidFill>
                  <a:srgbClr val="000000"/>
                </a:solidFill>
                <a:latin typeface="Arial"/>
                <a:ea typeface="Arial"/>
                <a:cs typeface="Arial"/>
                <a:sym typeface="Arial"/>
              </a:rPr>
              <a:t/>
            </a:r>
            <a:br>
              <a:rPr lang="en-US" sz="2400" b="0" i="0" u="none" strike="noStrike" cap="none">
                <a:solidFill>
                  <a:srgbClr val="000000"/>
                </a:solidFill>
                <a:latin typeface="Arial"/>
                <a:ea typeface="Arial"/>
                <a:cs typeface="Arial"/>
                <a:sym typeface="Arial"/>
              </a:rPr>
            </a:br>
            <a:r>
              <a:rPr lang="en-US" sz="2400" b="0" i="1" u="none" strike="noStrike" cap="none">
                <a:solidFill>
                  <a:srgbClr val="000000"/>
                </a:solidFill>
                <a:highlight>
                  <a:srgbClr val="FFFF00"/>
                </a:highlight>
                <a:latin typeface="Arial"/>
                <a:ea typeface="Arial"/>
                <a:cs typeface="Arial"/>
                <a:sym typeface="Arial"/>
              </a:rPr>
              <a:t>Developing a Home-Based Learning Environment</a:t>
            </a:r>
            <a:r>
              <a:rPr lang="en-US" sz="2400" b="0" i="0" u="none" strike="noStrike" cap="none">
                <a:solidFill>
                  <a:srgbClr val="000000"/>
                </a:solidFill>
                <a:highlight>
                  <a:srgbClr val="FFFF00"/>
                </a:highlight>
                <a:latin typeface="Arial"/>
                <a:ea typeface="Arial"/>
                <a:cs typeface="Arial"/>
                <a:sym typeface="Arial"/>
              </a:rPr>
              <a:t> </a:t>
            </a:r>
            <a:r>
              <a:rPr lang="en-US" sz="2400" b="0" i="0" u="none" strike="noStrike" cap="none">
                <a:solidFill>
                  <a:srgbClr val="000000"/>
                </a:solidFill>
                <a:latin typeface="Arial"/>
                <a:ea typeface="Arial"/>
                <a:cs typeface="Arial"/>
                <a:sym typeface="Arial"/>
              </a:rPr>
              <a:t>- To investigate a few different websites related to tips for home-based learning strategies to share with parents/caregivers. </a:t>
            </a:r>
            <a:r>
              <a:rPr lang="en-US" sz="2400" b="1" i="0" u="none" strike="noStrike" cap="none">
                <a:solidFill>
                  <a:srgbClr val="000000"/>
                </a:solidFill>
                <a:latin typeface="Arial"/>
                <a:ea typeface="Arial"/>
                <a:cs typeface="Arial"/>
                <a:sym typeface="Arial"/>
              </a:rPr>
              <a:t>This activity includes website exploration, reflection questions, and a design activity.</a:t>
            </a:r>
            <a:endParaRPr sz="2400" b="1" i="0" u="none" strike="noStrike" cap="none">
              <a:solidFill>
                <a:srgbClr val="000000"/>
              </a:solidFill>
              <a:latin typeface="Arial"/>
              <a:ea typeface="Arial"/>
              <a:cs typeface="Arial"/>
              <a:sym typeface="Arial"/>
            </a:endParaRPr>
          </a:p>
        </p:txBody>
      </p:sp>
      <p:sp>
        <p:nvSpPr>
          <p:cNvPr id="274" name="Google Shape;274;p74" descr="Red outline"/>
          <p:cNvSpPr/>
          <p:nvPr/>
        </p:nvSpPr>
        <p:spPr>
          <a:xfrm>
            <a:off x="504497" y="4125686"/>
            <a:ext cx="10163503" cy="1567335"/>
          </a:xfrm>
          <a:prstGeom prst="rect">
            <a:avLst/>
          </a:prstGeom>
          <a:no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75"/>
          <p:cNvSpPr txBox="1">
            <a:spLocks noGrp="1"/>
          </p:cNvSpPr>
          <p:nvPr>
            <p:ph type="sldNum" idx="12"/>
          </p:nvPr>
        </p:nvSpPr>
        <p:spPr>
          <a:xfrm>
            <a:off x="628788" y="6339840"/>
            <a:ext cx="302400" cy="365700"/>
          </a:xfrm>
          <a:prstGeom prst="rect">
            <a:avLst/>
          </a:prstGeom>
          <a:noFill/>
          <a:ln>
            <a:noFill/>
          </a:ln>
        </p:spPr>
        <p:txBody>
          <a:bodyPr spcFirstLastPara="1" wrap="square" lIns="0" tIns="45700" rIns="0" bIns="45700" anchor="ctr" anchorCtr="0">
            <a:noAutofit/>
          </a:bodyPr>
          <a:lstStyle/>
          <a:p>
            <a:pPr marL="0" lvl="0" indent="0" algn="ctr" rtl="0">
              <a:lnSpc>
                <a:spcPct val="100000"/>
              </a:lnSpc>
              <a:spcBef>
                <a:spcPts val="0"/>
              </a:spcBef>
              <a:spcAft>
                <a:spcPts val="0"/>
              </a:spcAft>
              <a:buSzPts val="1000"/>
              <a:buNone/>
            </a:pPr>
            <a:fld id="{00000000-1234-1234-1234-123412341234}" type="slidenum">
              <a:rPr lang="en-US"/>
              <a:t>22</a:t>
            </a:fld>
            <a:endParaRPr/>
          </a:p>
        </p:txBody>
      </p:sp>
      <p:sp>
        <p:nvSpPr>
          <p:cNvPr id="280" name="Google Shape;280;p75"/>
          <p:cNvSpPr txBox="1">
            <a:spLocks noGrp="1"/>
          </p:cNvSpPr>
          <p:nvPr>
            <p:ph type="title"/>
          </p:nvPr>
        </p:nvSpPr>
        <p:spPr>
          <a:xfrm>
            <a:off x="-1" y="530352"/>
            <a:ext cx="11419115" cy="917400"/>
          </a:xfrm>
          <a:prstGeom prst="rect">
            <a:avLst/>
          </a:prstGeom>
          <a:noFill/>
          <a:ln>
            <a:noFill/>
          </a:ln>
        </p:spPr>
        <p:txBody>
          <a:bodyPr spcFirstLastPara="1" wrap="square" lIns="548625" tIns="91425" rIns="0" bIns="0" anchor="ctr" anchorCtr="0">
            <a:noAutofit/>
          </a:bodyPr>
          <a:lstStyle/>
          <a:p>
            <a:pPr marL="0" lvl="0" indent="0" algn="l" rtl="0">
              <a:lnSpc>
                <a:spcPct val="100000"/>
              </a:lnSpc>
              <a:spcBef>
                <a:spcPts val="0"/>
              </a:spcBef>
              <a:spcAft>
                <a:spcPts val="0"/>
              </a:spcAft>
              <a:buClr>
                <a:schemeClr val="dk2"/>
              </a:buClr>
              <a:buSzPts val="4000"/>
              <a:buFont typeface="Arial"/>
              <a:buNone/>
            </a:pPr>
            <a:r>
              <a:rPr lang="en-US" sz="3400"/>
              <a:t>Developing a Home-Based Learning Environment </a:t>
            </a:r>
            <a:br>
              <a:rPr lang="en-US" sz="3400"/>
            </a:br>
            <a:r>
              <a:rPr lang="en-US" sz="3400"/>
              <a:t>(25 – 30 minutes)</a:t>
            </a:r>
            <a:endParaRPr sz="3400"/>
          </a:p>
        </p:txBody>
      </p:sp>
      <p:sp>
        <p:nvSpPr>
          <p:cNvPr id="281" name="Google Shape;281;p75"/>
          <p:cNvSpPr txBox="1">
            <a:spLocks noGrp="1"/>
          </p:cNvSpPr>
          <p:nvPr>
            <p:ph type="body" idx="1"/>
          </p:nvPr>
        </p:nvSpPr>
        <p:spPr>
          <a:xfrm>
            <a:off x="1289476" y="2412793"/>
            <a:ext cx="4441500" cy="1263900"/>
          </a:xfrm>
          <a:prstGeom prst="rect">
            <a:avLst/>
          </a:prstGeom>
          <a:noFill/>
          <a:ln>
            <a:noFill/>
          </a:ln>
        </p:spPr>
        <p:txBody>
          <a:bodyPr spcFirstLastPara="1" wrap="square" lIns="0" tIns="0" rIns="0" bIns="0" anchor="t" anchorCtr="0">
            <a:noAutofit/>
          </a:bodyPr>
          <a:lstStyle/>
          <a:p>
            <a:pPr marL="457200" lvl="0" indent="-368300" algn="l" rtl="0">
              <a:lnSpc>
                <a:spcPct val="90000"/>
              </a:lnSpc>
              <a:spcBef>
                <a:spcPts val="1200"/>
              </a:spcBef>
              <a:spcAft>
                <a:spcPts val="0"/>
              </a:spcAft>
              <a:buClr>
                <a:schemeClr val="dk2"/>
              </a:buClr>
              <a:buSzPts val="2200"/>
              <a:buFont typeface="Noto Sans Symbols"/>
              <a:buChar char="▪"/>
            </a:pPr>
            <a:r>
              <a:rPr lang="en-US"/>
              <a:t>To investigate a few different websites related to tips for home-based learning strategies to share with parents/caregivers. </a:t>
            </a:r>
            <a:endParaRPr/>
          </a:p>
        </p:txBody>
      </p:sp>
      <p:sp>
        <p:nvSpPr>
          <p:cNvPr id="282" name="Google Shape;282;p75"/>
          <p:cNvSpPr txBox="1">
            <a:spLocks noGrp="1"/>
          </p:cNvSpPr>
          <p:nvPr>
            <p:ph type="body" idx="2"/>
          </p:nvPr>
        </p:nvSpPr>
        <p:spPr>
          <a:xfrm>
            <a:off x="640820" y="1791675"/>
            <a:ext cx="5090100" cy="434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lnSpc>
                <a:spcPct val="90000"/>
              </a:lnSpc>
              <a:spcBef>
                <a:spcPts val="0"/>
              </a:spcBef>
              <a:spcAft>
                <a:spcPts val="0"/>
              </a:spcAft>
              <a:buSzPts val="1800"/>
              <a:buNone/>
            </a:pPr>
            <a:r>
              <a:rPr lang="en-US"/>
              <a:t>Objective</a:t>
            </a:r>
            <a:endParaRPr/>
          </a:p>
        </p:txBody>
      </p:sp>
      <p:sp>
        <p:nvSpPr>
          <p:cNvPr id="283" name="Google Shape;283;p75"/>
          <p:cNvSpPr txBox="1"/>
          <p:nvPr/>
        </p:nvSpPr>
        <p:spPr>
          <a:xfrm>
            <a:off x="325349" y="3992277"/>
            <a:ext cx="5467200" cy="1718248"/>
          </a:xfrm>
          <a:prstGeom prst="rect">
            <a:avLst/>
          </a:prstGeom>
          <a:solidFill>
            <a:schemeClr val="accent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700"/>
              <a:buFont typeface="Arial"/>
              <a:buNone/>
            </a:pPr>
            <a:r>
              <a:rPr lang="en-US" sz="1700" b="1" i="0" u="none" strike="noStrike" cap="none">
                <a:solidFill>
                  <a:schemeClr val="lt1"/>
                </a:solidFill>
                <a:latin typeface="Arial"/>
                <a:ea typeface="Arial"/>
                <a:cs typeface="Arial"/>
                <a:sym typeface="Arial"/>
              </a:rPr>
              <a:t>Reflection questions</a:t>
            </a:r>
            <a:endParaRPr sz="13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700"/>
              <a:buFont typeface="Arial"/>
              <a:buNone/>
            </a:pPr>
            <a:endParaRPr sz="1700" b="1"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700"/>
              <a:buFont typeface="Arial"/>
              <a:buNone/>
            </a:pPr>
            <a:r>
              <a:rPr lang="en-US" sz="1700" b="1" i="0" u="none" strike="noStrike" cap="none">
                <a:solidFill>
                  <a:schemeClr val="lt1"/>
                </a:solidFill>
                <a:latin typeface="Arial"/>
                <a:ea typeface="Arial"/>
                <a:cs typeface="Arial"/>
                <a:sym typeface="Arial"/>
              </a:rPr>
              <a:t>AND/OR </a:t>
            </a:r>
            <a:endParaRPr sz="13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700"/>
              <a:buFont typeface="Arial"/>
              <a:buNone/>
            </a:pPr>
            <a:endParaRPr sz="1700" b="1"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700"/>
              <a:buFont typeface="Arial"/>
              <a:buNone/>
            </a:pPr>
            <a:r>
              <a:rPr lang="en-US" sz="1700" b="1" i="0" u="none" strike="noStrike" cap="none">
                <a:solidFill>
                  <a:schemeClr val="lt1"/>
                </a:solidFill>
                <a:latin typeface="Arial"/>
                <a:ea typeface="Arial"/>
                <a:cs typeface="Arial"/>
                <a:sym typeface="Arial"/>
              </a:rPr>
              <a:t>Brainstorm and design activity</a:t>
            </a:r>
            <a:endParaRPr sz="1300" b="0" i="0" u="none" strike="noStrike" cap="none">
              <a:solidFill>
                <a:srgbClr val="000000"/>
              </a:solidFill>
              <a:latin typeface="Arial"/>
              <a:ea typeface="Arial"/>
              <a:cs typeface="Arial"/>
              <a:sym typeface="Arial"/>
            </a:endParaRPr>
          </a:p>
        </p:txBody>
      </p:sp>
      <p:pic>
        <p:nvPicPr>
          <p:cNvPr id="284" name="Google Shape;284;p75" descr="Bulls-eye logo"/>
          <p:cNvPicPr preferRelativeResize="0"/>
          <p:nvPr/>
        </p:nvPicPr>
        <p:blipFill rotWithShape="1">
          <a:blip r:embed="rId3">
            <a:alphaModFix/>
          </a:blip>
          <a:srcRect/>
          <a:stretch/>
        </p:blipFill>
        <p:spPr>
          <a:xfrm>
            <a:off x="425876" y="2476175"/>
            <a:ext cx="863600" cy="787400"/>
          </a:xfrm>
          <a:prstGeom prst="rect">
            <a:avLst/>
          </a:prstGeom>
          <a:noFill/>
          <a:ln>
            <a:noFill/>
          </a:ln>
        </p:spPr>
      </p:pic>
      <p:sp>
        <p:nvSpPr>
          <p:cNvPr id="286" name="Google Shape;286;p75"/>
          <p:cNvSpPr/>
          <p:nvPr/>
        </p:nvSpPr>
        <p:spPr>
          <a:xfrm>
            <a:off x="6399452" y="1791675"/>
            <a:ext cx="5019662" cy="4401205"/>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2800"/>
              <a:buFont typeface="Arial"/>
              <a:buChar char="•"/>
            </a:pPr>
            <a:r>
              <a:rPr lang="en-US" sz="2800" b="1" i="0" u="sng" strike="noStrike" cap="none">
                <a:solidFill>
                  <a:srgbClr val="1155CC"/>
                </a:solidFill>
                <a:latin typeface="Arial"/>
                <a:ea typeface="Arial"/>
                <a:cs typeface="Arial"/>
                <a:sym typeface="Arial"/>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5 Things Parents [Caregivers] Can Do to Support Students Online</a:t>
            </a:r>
            <a:endParaRPr sz="2800" b="1" i="0" u="sng" strike="noStrike" cap="none">
              <a:solidFill>
                <a:srgbClr val="1155CC"/>
              </a:solidFill>
              <a:latin typeface="Arial"/>
              <a:ea typeface="Arial"/>
              <a:cs typeface="Arial"/>
              <a:sym typeface="Arial"/>
            </a:endParaRPr>
          </a:p>
          <a:p>
            <a:pPr marL="285750" marR="0" lvl="0" indent="-107950" algn="l" rtl="0">
              <a:lnSpc>
                <a:spcPct val="100000"/>
              </a:lnSpc>
              <a:spcBef>
                <a:spcPts val="0"/>
              </a:spcBef>
              <a:spcAft>
                <a:spcPts val="0"/>
              </a:spcAft>
              <a:buClr>
                <a:srgbClr val="000000"/>
              </a:buClr>
              <a:buSzPts val="2800"/>
              <a:buFont typeface="Arial"/>
              <a:buNone/>
            </a:pPr>
            <a:endParaRPr sz="2800" b="1" i="0" u="sng" strike="noStrike" cap="none">
              <a:solidFill>
                <a:srgbClr val="1155CC"/>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2800"/>
              <a:buFont typeface="Arial"/>
              <a:buChar char="•"/>
            </a:pPr>
            <a:r>
              <a:rPr lang="en-US" sz="2800" b="1" i="0" u="sng" strike="noStrike" cap="none">
                <a:solidFill>
                  <a:srgbClr val="000000"/>
                </a:solidFill>
                <a:latin typeface="Arial"/>
                <a:ea typeface="Arial"/>
                <a:cs typeface="Arial"/>
                <a:sym typeface="Arial"/>
                <a:hlinkClick r:id="rId5">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Parent [Caregiver] Tips and Tricks for Distance Learning</a:t>
            </a:r>
            <a:endParaRPr sz="2800" b="1" i="0" u="sng" strike="noStrike" cap="none">
              <a:solidFill>
                <a:srgbClr val="000000"/>
              </a:solidFill>
              <a:latin typeface="Arial"/>
              <a:ea typeface="Arial"/>
              <a:cs typeface="Arial"/>
              <a:sym typeface="Arial"/>
            </a:endParaRPr>
          </a:p>
          <a:p>
            <a:pPr marL="285750" marR="0" lvl="0" indent="-107950" algn="l" rtl="0">
              <a:lnSpc>
                <a:spcPct val="100000"/>
              </a:lnSpc>
              <a:spcBef>
                <a:spcPts val="0"/>
              </a:spcBef>
              <a:spcAft>
                <a:spcPts val="0"/>
              </a:spcAft>
              <a:buClr>
                <a:srgbClr val="000000"/>
              </a:buClr>
              <a:buSzPts val="2800"/>
              <a:buFont typeface="Arial"/>
              <a:buNone/>
            </a:pPr>
            <a:endParaRPr sz="2800" b="1" i="0" u="sng"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2800"/>
              <a:buFont typeface="Arial"/>
              <a:buChar char="•"/>
            </a:pPr>
            <a:r>
              <a:rPr lang="en-US" sz="2800" b="1" i="0" u="sng" strike="noStrike" cap="none">
                <a:solidFill>
                  <a:srgbClr val="000000"/>
                </a:solidFill>
                <a:latin typeface="Arial"/>
                <a:ea typeface="Arial"/>
                <a:cs typeface="Arial"/>
                <a:sym typeface="Arial"/>
                <a:hlinkClick r:id="rId6">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8 Elements of Home-Based Learning</a:t>
            </a:r>
            <a:endParaRPr sz="2800" b="0" i="0" u="none" strike="noStrike" cap="non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76"/>
          <p:cNvSpPr txBox="1">
            <a:spLocks noGrp="1"/>
          </p:cNvSpPr>
          <p:nvPr>
            <p:ph type="sldNum" idx="12"/>
          </p:nvPr>
        </p:nvSpPr>
        <p:spPr>
          <a:xfrm>
            <a:off x="628788" y="6339840"/>
            <a:ext cx="302281" cy="365760"/>
          </a:xfrm>
          <a:prstGeom prst="rect">
            <a:avLst/>
          </a:prstGeom>
          <a:noFill/>
          <a:ln>
            <a:noFill/>
          </a:ln>
        </p:spPr>
        <p:txBody>
          <a:bodyPr spcFirstLastPara="1" wrap="square" lIns="0" tIns="45700" rIns="0" bIns="45700" anchor="ctr" anchorCtr="0">
            <a:noAutofit/>
          </a:bodyPr>
          <a:lstStyle/>
          <a:p>
            <a:pPr marL="0" lvl="0" indent="0" algn="ctr" rtl="0">
              <a:lnSpc>
                <a:spcPct val="100000"/>
              </a:lnSpc>
              <a:spcBef>
                <a:spcPts val="0"/>
              </a:spcBef>
              <a:spcAft>
                <a:spcPts val="0"/>
              </a:spcAft>
              <a:buSzPts val="1000"/>
              <a:buNone/>
            </a:pPr>
            <a:fld id="{00000000-1234-1234-1234-123412341234}" type="slidenum">
              <a:rPr lang="en-US"/>
              <a:t>23</a:t>
            </a:fld>
            <a:endParaRPr/>
          </a:p>
        </p:txBody>
      </p:sp>
      <p:sp>
        <p:nvSpPr>
          <p:cNvPr id="292" name="Google Shape;292;p76"/>
          <p:cNvSpPr txBox="1">
            <a:spLocks noGrp="1"/>
          </p:cNvSpPr>
          <p:nvPr>
            <p:ph type="title"/>
          </p:nvPr>
        </p:nvSpPr>
        <p:spPr>
          <a:xfrm>
            <a:off x="-1" y="530352"/>
            <a:ext cx="12192000" cy="917400"/>
          </a:xfrm>
          <a:prstGeom prst="rect">
            <a:avLst/>
          </a:prstGeom>
          <a:solidFill>
            <a:srgbClr val="2484C6"/>
          </a:solidFill>
          <a:ln>
            <a:noFill/>
          </a:ln>
        </p:spPr>
        <p:txBody>
          <a:bodyPr spcFirstLastPara="1" wrap="square" lIns="548625" tIns="91425" rIns="0" bIns="0" anchor="ctr" anchorCtr="0">
            <a:normAutofit fontScale="90000"/>
          </a:bodyPr>
          <a:lstStyle/>
          <a:p>
            <a:pPr marL="0" lvl="0" indent="0" algn="l" rtl="0">
              <a:lnSpc>
                <a:spcPct val="100000"/>
              </a:lnSpc>
              <a:spcBef>
                <a:spcPts val="0"/>
              </a:spcBef>
              <a:spcAft>
                <a:spcPts val="0"/>
              </a:spcAft>
              <a:buClr>
                <a:schemeClr val="lt1"/>
              </a:buClr>
              <a:buSzPct val="74074"/>
              <a:buFont typeface="Arial"/>
              <a:buNone/>
            </a:pPr>
            <a:r>
              <a:rPr lang="en-US" sz="6000" dirty="0">
                <a:solidFill>
                  <a:srgbClr val="FFFFFF"/>
                </a:solidFill>
              </a:rPr>
              <a:t>Stop and </a:t>
            </a:r>
            <a:r>
              <a:rPr lang="en-US" sz="6000" dirty="0" smtClean="0">
                <a:solidFill>
                  <a:srgbClr val="FFFFFF"/>
                </a:solidFill>
              </a:rPr>
              <a:t>Think: Strategies and Tips</a:t>
            </a:r>
            <a:endParaRPr sz="6000" dirty="0">
              <a:solidFill>
                <a:srgbClr val="FFFFFF"/>
              </a:solidFill>
            </a:endParaRPr>
          </a:p>
        </p:txBody>
      </p:sp>
      <p:sp>
        <p:nvSpPr>
          <p:cNvPr id="293" name="Google Shape;293;p76"/>
          <p:cNvSpPr txBox="1">
            <a:spLocks noGrp="1"/>
          </p:cNvSpPr>
          <p:nvPr>
            <p:ph type="body" idx="1"/>
          </p:nvPr>
        </p:nvSpPr>
        <p:spPr>
          <a:xfrm>
            <a:off x="0" y="1743168"/>
            <a:ext cx="10837333" cy="387798"/>
          </a:xfrm>
          <a:prstGeom prst="rect">
            <a:avLst/>
          </a:prstGeom>
          <a:noFill/>
          <a:ln>
            <a:noFill/>
          </a:ln>
        </p:spPr>
        <p:txBody>
          <a:bodyPr spcFirstLastPara="1" wrap="square" lIns="548625" tIns="0" rIns="91425" bIns="0" anchor="t" anchorCtr="0">
            <a:spAutoFit/>
          </a:bodyPr>
          <a:lstStyle/>
          <a:p>
            <a:pPr marL="0" lvl="0" indent="0" algn="l" rtl="0">
              <a:lnSpc>
                <a:spcPct val="90000"/>
              </a:lnSpc>
              <a:spcBef>
                <a:spcPts val="0"/>
              </a:spcBef>
              <a:spcAft>
                <a:spcPts val="0"/>
              </a:spcAft>
              <a:buSzPts val="2800"/>
              <a:buNone/>
            </a:pPr>
            <a:r>
              <a:rPr lang="en-US" b="1"/>
              <a:t> </a:t>
            </a:r>
            <a:r>
              <a:rPr lang="en-US"/>
              <a:t>(Key: T - Teachers, SL - School Leaders, DL - District Leaders)</a:t>
            </a:r>
            <a:endParaRPr b="1"/>
          </a:p>
        </p:txBody>
      </p:sp>
      <p:sp>
        <p:nvSpPr>
          <p:cNvPr id="294" name="Google Shape;294;p76"/>
          <p:cNvSpPr txBox="1">
            <a:spLocks noGrp="1"/>
          </p:cNvSpPr>
          <p:nvPr>
            <p:ph type="body" idx="2"/>
          </p:nvPr>
        </p:nvSpPr>
        <p:spPr>
          <a:xfrm>
            <a:off x="522955" y="2426382"/>
            <a:ext cx="10648812" cy="3810000"/>
          </a:xfrm>
          <a:prstGeom prst="rect">
            <a:avLst/>
          </a:prstGeom>
          <a:noFill/>
          <a:ln>
            <a:noFill/>
          </a:ln>
        </p:spPr>
        <p:txBody>
          <a:bodyPr spcFirstLastPara="1" wrap="square" lIns="0" tIns="0" rIns="0" bIns="0" anchor="t" anchorCtr="0">
            <a:normAutofit/>
          </a:bodyPr>
          <a:lstStyle/>
          <a:p>
            <a:pPr marL="571500" lvl="0" indent="-342900" algn="l" rtl="0">
              <a:lnSpc>
                <a:spcPct val="90000"/>
              </a:lnSpc>
              <a:spcBef>
                <a:spcPts val="1200"/>
              </a:spcBef>
              <a:spcAft>
                <a:spcPts val="0"/>
              </a:spcAft>
              <a:buSzPts val="2000"/>
              <a:buFont typeface="Arial"/>
              <a:buChar char="•"/>
            </a:pPr>
            <a:r>
              <a:rPr lang="en-US" sz="2400"/>
              <a:t>Which of the strategies and/or tips that you wrote down above will you compile to fit the needs of your student and family population? (T, SL)</a:t>
            </a:r>
            <a:endParaRPr/>
          </a:p>
          <a:p>
            <a:pPr marL="571500" lvl="0" indent="-342900" algn="l" rtl="0">
              <a:lnSpc>
                <a:spcPct val="90000"/>
              </a:lnSpc>
              <a:spcBef>
                <a:spcPts val="1200"/>
              </a:spcBef>
              <a:spcAft>
                <a:spcPts val="0"/>
              </a:spcAft>
              <a:buSzPts val="2000"/>
              <a:buFont typeface="Arial"/>
              <a:buChar char="•"/>
            </a:pPr>
            <a:r>
              <a:rPr lang="en-US" sz="2400"/>
              <a:t>How will you share the strategies and/or tips with them? (T, SL)</a:t>
            </a:r>
            <a:endParaRPr/>
          </a:p>
          <a:p>
            <a:pPr marL="571500" lvl="0" indent="-342900" algn="l" rtl="0">
              <a:lnSpc>
                <a:spcPct val="90000"/>
              </a:lnSpc>
              <a:spcBef>
                <a:spcPts val="1200"/>
              </a:spcBef>
              <a:spcAft>
                <a:spcPts val="0"/>
              </a:spcAft>
              <a:buSzPts val="2000"/>
              <a:buFont typeface="Arial"/>
              <a:buChar char="•"/>
            </a:pPr>
            <a:r>
              <a:rPr lang="en-US" sz="2400"/>
              <a:t>How will you partner with parents/caregivers to support implementation? (T, SL, DL)</a:t>
            </a:r>
            <a:endParaRPr/>
          </a:p>
          <a:p>
            <a:pPr marL="571500" lvl="0" indent="-342900" algn="l" rtl="0">
              <a:lnSpc>
                <a:spcPct val="90000"/>
              </a:lnSpc>
              <a:spcBef>
                <a:spcPts val="1200"/>
              </a:spcBef>
              <a:spcAft>
                <a:spcPts val="0"/>
              </a:spcAft>
              <a:buSzPts val="2000"/>
              <a:buFont typeface="Arial"/>
              <a:buChar char="•"/>
            </a:pPr>
            <a:r>
              <a:rPr lang="en-US" sz="2400"/>
              <a:t>What are some universal strategies and/or tips that will work for the entire school or district? (SL, DL)</a:t>
            </a:r>
            <a:endParaRPr/>
          </a:p>
          <a:p>
            <a:pPr marL="571500" lvl="0" indent="-342900" algn="l" rtl="0">
              <a:lnSpc>
                <a:spcPct val="90000"/>
              </a:lnSpc>
              <a:spcBef>
                <a:spcPts val="1200"/>
              </a:spcBef>
              <a:spcAft>
                <a:spcPts val="0"/>
              </a:spcAft>
              <a:buSzPts val="2000"/>
              <a:buFont typeface="Arial"/>
              <a:buChar char="•"/>
            </a:pPr>
            <a:r>
              <a:rPr lang="en-US" sz="2400"/>
              <a:t>How can you engage parents/caregivers in a conversation about home-based learning strategies and/or tips from the beginning? (T, SL, DL)</a:t>
            </a:r>
            <a:endParaRPr/>
          </a:p>
          <a:p>
            <a:pPr marL="342900" lvl="0" indent="-215900" algn="l" rtl="0">
              <a:lnSpc>
                <a:spcPct val="80000"/>
              </a:lnSpc>
              <a:spcBef>
                <a:spcPts val="1400"/>
              </a:spcBef>
              <a:spcAft>
                <a:spcPts val="0"/>
              </a:spcAft>
              <a:buSzPts val="2000"/>
              <a:buFont typeface="Arial"/>
              <a:buNone/>
            </a:pPr>
            <a:endParaRPr sz="28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77"/>
          <p:cNvSpPr txBox="1">
            <a:spLocks noGrp="1"/>
          </p:cNvSpPr>
          <p:nvPr>
            <p:ph type="sldNum" idx="12"/>
          </p:nvPr>
        </p:nvSpPr>
        <p:spPr>
          <a:xfrm>
            <a:off x="628788" y="6339840"/>
            <a:ext cx="302281" cy="365760"/>
          </a:xfrm>
          <a:prstGeom prst="rect">
            <a:avLst/>
          </a:prstGeom>
          <a:noFill/>
          <a:ln>
            <a:noFill/>
          </a:ln>
        </p:spPr>
        <p:txBody>
          <a:bodyPr spcFirstLastPara="1" wrap="square" lIns="0" tIns="45700" rIns="0" bIns="45700" anchor="ctr" anchorCtr="0">
            <a:noAutofit/>
          </a:bodyPr>
          <a:lstStyle/>
          <a:p>
            <a:pPr marL="0" lvl="0" indent="0" algn="ctr" rtl="0">
              <a:lnSpc>
                <a:spcPct val="100000"/>
              </a:lnSpc>
              <a:spcBef>
                <a:spcPts val="0"/>
              </a:spcBef>
              <a:spcAft>
                <a:spcPts val="0"/>
              </a:spcAft>
              <a:buSzPts val="1000"/>
              <a:buNone/>
            </a:pPr>
            <a:fld id="{00000000-1234-1234-1234-123412341234}" type="slidenum">
              <a:rPr lang="en-US"/>
              <a:t>24</a:t>
            </a:fld>
            <a:endParaRPr/>
          </a:p>
        </p:txBody>
      </p:sp>
      <p:sp>
        <p:nvSpPr>
          <p:cNvPr id="301" name="Google Shape;301;p77"/>
          <p:cNvSpPr txBox="1">
            <a:spLocks noGrp="1"/>
          </p:cNvSpPr>
          <p:nvPr>
            <p:ph type="title"/>
          </p:nvPr>
        </p:nvSpPr>
        <p:spPr>
          <a:xfrm>
            <a:off x="-1" y="530352"/>
            <a:ext cx="12192000" cy="560318"/>
          </a:xfrm>
          <a:prstGeom prst="rect">
            <a:avLst/>
          </a:prstGeom>
          <a:solidFill>
            <a:srgbClr val="2484C6"/>
          </a:solidFill>
          <a:ln>
            <a:noFill/>
          </a:ln>
        </p:spPr>
        <p:txBody>
          <a:bodyPr spcFirstLastPara="1" wrap="square" lIns="548625" tIns="91425" rIns="0" bIns="0" anchor="ctr" anchorCtr="0">
            <a:noAutofit/>
          </a:bodyPr>
          <a:lstStyle/>
          <a:p>
            <a:pPr marL="0" lvl="0" indent="0" algn="l" rtl="0">
              <a:lnSpc>
                <a:spcPct val="100000"/>
              </a:lnSpc>
              <a:spcBef>
                <a:spcPts val="0"/>
              </a:spcBef>
              <a:spcAft>
                <a:spcPts val="0"/>
              </a:spcAft>
              <a:buClr>
                <a:schemeClr val="lt1"/>
              </a:buClr>
              <a:buSzPct val="74074"/>
              <a:buFont typeface="Arial"/>
              <a:buNone/>
            </a:pPr>
            <a:r>
              <a:rPr lang="en-US" sz="3600" dirty="0">
                <a:solidFill>
                  <a:srgbClr val="FFFFFF"/>
                </a:solidFill>
              </a:rPr>
              <a:t>Brainstorm and </a:t>
            </a:r>
            <a:r>
              <a:rPr lang="en-US" sz="3600" dirty="0" smtClean="0">
                <a:solidFill>
                  <a:srgbClr val="FFFFFF"/>
                </a:solidFill>
              </a:rPr>
              <a:t>Design: Tips and Strategies</a:t>
            </a:r>
            <a:endParaRPr sz="3600" dirty="0">
              <a:solidFill>
                <a:srgbClr val="FFFFFF"/>
              </a:solidFill>
            </a:endParaRPr>
          </a:p>
        </p:txBody>
      </p:sp>
      <p:pic>
        <p:nvPicPr>
          <p:cNvPr id="303" name="Google Shape;303;p77" descr="Table&#10;&#10;Description automatically generated"/>
          <p:cNvPicPr preferRelativeResize="0"/>
          <p:nvPr/>
        </p:nvPicPr>
        <p:blipFill rotWithShape="1">
          <a:blip r:embed="rId3">
            <a:alphaModFix/>
          </a:blip>
          <a:srcRect/>
          <a:stretch/>
        </p:blipFill>
        <p:spPr>
          <a:xfrm>
            <a:off x="2558142" y="1334628"/>
            <a:ext cx="6545491" cy="5523372"/>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78"/>
          <p:cNvSpPr txBox="1">
            <a:spLocks noGrp="1"/>
          </p:cNvSpPr>
          <p:nvPr>
            <p:ph type="sldNum" idx="12"/>
          </p:nvPr>
        </p:nvSpPr>
        <p:spPr>
          <a:xfrm>
            <a:off x="628788" y="6339840"/>
            <a:ext cx="302281" cy="365760"/>
          </a:xfrm>
          <a:prstGeom prst="rect">
            <a:avLst/>
          </a:prstGeom>
          <a:noFill/>
          <a:ln>
            <a:noFill/>
          </a:ln>
        </p:spPr>
        <p:txBody>
          <a:bodyPr spcFirstLastPara="1" wrap="square" lIns="0" tIns="45700" rIns="0" bIns="45700" anchor="ctr" anchorCtr="0">
            <a:noAutofit/>
          </a:bodyPr>
          <a:lstStyle/>
          <a:p>
            <a:pPr marL="0" lvl="0" indent="0" algn="ctr" rtl="0">
              <a:lnSpc>
                <a:spcPct val="100000"/>
              </a:lnSpc>
              <a:spcBef>
                <a:spcPts val="0"/>
              </a:spcBef>
              <a:spcAft>
                <a:spcPts val="0"/>
              </a:spcAft>
              <a:buSzPts val="1000"/>
              <a:buNone/>
            </a:pPr>
            <a:fld id="{00000000-1234-1234-1234-123412341234}" type="slidenum">
              <a:rPr lang="en-US"/>
              <a:t>25</a:t>
            </a:fld>
            <a:endParaRPr/>
          </a:p>
        </p:txBody>
      </p:sp>
      <p:sp>
        <p:nvSpPr>
          <p:cNvPr id="309" name="Google Shape;309;p78"/>
          <p:cNvSpPr txBox="1">
            <a:spLocks noGrp="1"/>
          </p:cNvSpPr>
          <p:nvPr>
            <p:ph type="title"/>
          </p:nvPr>
        </p:nvSpPr>
        <p:spPr>
          <a:xfrm>
            <a:off x="0" y="2970276"/>
            <a:ext cx="12192000" cy="917448"/>
          </a:xfrm>
          <a:prstGeom prst="rect">
            <a:avLst/>
          </a:prstGeom>
          <a:solidFill>
            <a:srgbClr val="2484C6"/>
          </a:solidFill>
          <a:ln>
            <a:noFill/>
          </a:ln>
        </p:spPr>
        <p:txBody>
          <a:bodyPr spcFirstLastPara="1" wrap="square" lIns="548625" tIns="91425" rIns="0" bIns="0" anchor="ctr" anchorCtr="0">
            <a:normAutofit/>
          </a:bodyPr>
          <a:lstStyle/>
          <a:p>
            <a:pPr marL="0" lvl="0" indent="0" algn="l" rtl="0">
              <a:lnSpc>
                <a:spcPct val="100000"/>
              </a:lnSpc>
              <a:spcBef>
                <a:spcPts val="0"/>
              </a:spcBef>
              <a:spcAft>
                <a:spcPts val="0"/>
              </a:spcAft>
              <a:buClr>
                <a:schemeClr val="lt1"/>
              </a:buClr>
              <a:buSzPts val="4000"/>
              <a:buFont typeface="Arial"/>
              <a:buNone/>
            </a:pPr>
            <a:r>
              <a:rPr lang="en-US" sz="5400"/>
              <a:t>Failing Forward is What Matters</a:t>
            </a:r>
            <a:endParaRPr sz="54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79"/>
          <p:cNvSpPr txBox="1">
            <a:spLocks noGrp="1"/>
          </p:cNvSpPr>
          <p:nvPr>
            <p:ph type="sldNum" idx="12"/>
          </p:nvPr>
        </p:nvSpPr>
        <p:spPr>
          <a:xfrm>
            <a:off x="628788" y="6339840"/>
            <a:ext cx="302281" cy="365760"/>
          </a:xfrm>
          <a:prstGeom prst="rect">
            <a:avLst/>
          </a:prstGeom>
          <a:noFill/>
          <a:ln>
            <a:noFill/>
          </a:ln>
        </p:spPr>
        <p:txBody>
          <a:bodyPr spcFirstLastPara="1" wrap="square" lIns="0" tIns="45700" rIns="0" bIns="45700" anchor="ctr" anchorCtr="0">
            <a:noAutofit/>
          </a:bodyPr>
          <a:lstStyle/>
          <a:p>
            <a:pPr marL="0" lvl="0" indent="0" algn="ctr" rtl="0">
              <a:lnSpc>
                <a:spcPct val="100000"/>
              </a:lnSpc>
              <a:spcBef>
                <a:spcPts val="0"/>
              </a:spcBef>
              <a:spcAft>
                <a:spcPts val="0"/>
              </a:spcAft>
              <a:buSzPts val="1000"/>
              <a:buNone/>
            </a:pPr>
            <a:fld id="{00000000-1234-1234-1234-123412341234}" type="slidenum">
              <a:rPr lang="en-US"/>
              <a:t>26</a:t>
            </a:fld>
            <a:endParaRPr/>
          </a:p>
        </p:txBody>
      </p:sp>
      <p:sp>
        <p:nvSpPr>
          <p:cNvPr id="316" name="Google Shape;316;p79"/>
          <p:cNvSpPr txBox="1">
            <a:spLocks noGrp="1"/>
          </p:cNvSpPr>
          <p:nvPr>
            <p:ph type="title"/>
          </p:nvPr>
        </p:nvSpPr>
        <p:spPr>
          <a:xfrm>
            <a:off x="0" y="321669"/>
            <a:ext cx="12192000" cy="917448"/>
          </a:xfrm>
          <a:prstGeom prst="rect">
            <a:avLst/>
          </a:prstGeom>
          <a:solidFill>
            <a:srgbClr val="2484C6"/>
          </a:solidFill>
          <a:ln>
            <a:noFill/>
          </a:ln>
        </p:spPr>
        <p:txBody>
          <a:bodyPr spcFirstLastPara="1" wrap="square" lIns="548625" tIns="91425" rIns="0" bIns="0" anchor="ctr" anchorCtr="0">
            <a:normAutofit fontScale="90000"/>
          </a:bodyPr>
          <a:lstStyle/>
          <a:p>
            <a:pPr marL="0" lvl="0" indent="0" algn="l" rtl="0">
              <a:lnSpc>
                <a:spcPct val="100000"/>
              </a:lnSpc>
              <a:spcBef>
                <a:spcPts val="0"/>
              </a:spcBef>
              <a:spcAft>
                <a:spcPts val="0"/>
              </a:spcAft>
              <a:buClr>
                <a:schemeClr val="lt1"/>
              </a:buClr>
              <a:buSzPts val="4000"/>
              <a:buFont typeface="Arial"/>
              <a:buNone/>
            </a:pPr>
            <a:r>
              <a:rPr lang="en-US" sz="5400" dirty="0"/>
              <a:t>Failing Forward is What </a:t>
            </a:r>
            <a:r>
              <a:rPr lang="en-US" sz="5400" dirty="0" smtClean="0"/>
              <a:t>Matters: Contents</a:t>
            </a:r>
            <a:endParaRPr sz="5400" dirty="0"/>
          </a:p>
        </p:txBody>
      </p:sp>
      <p:sp>
        <p:nvSpPr>
          <p:cNvPr id="318" name="Google Shape;318;p79"/>
          <p:cNvSpPr/>
          <p:nvPr/>
        </p:nvSpPr>
        <p:spPr>
          <a:xfrm>
            <a:off x="504496" y="1690628"/>
            <a:ext cx="10646979" cy="483209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0" i="1" u="none" strike="noStrike" cap="none">
                <a:solidFill>
                  <a:srgbClr val="000000"/>
                </a:solidFill>
                <a:highlight>
                  <a:srgbClr val="FFFF00"/>
                </a:highlight>
                <a:latin typeface="Arial"/>
                <a:ea typeface="Arial"/>
                <a:cs typeface="Arial"/>
                <a:sym typeface="Arial"/>
              </a:rPr>
              <a:t>Strength-Based Thinking in Remote and Hybrid Environments</a:t>
            </a:r>
            <a:r>
              <a:rPr lang="en-US" sz="2800" b="0" i="0" u="none" strike="noStrike" cap="none">
                <a:solidFill>
                  <a:srgbClr val="000000"/>
                </a:solidFill>
                <a:highlight>
                  <a:srgbClr val="FFFF00"/>
                </a:highlight>
                <a:latin typeface="Arial"/>
                <a:ea typeface="Arial"/>
                <a:cs typeface="Arial"/>
                <a:sym typeface="Arial"/>
              </a:rPr>
              <a:t> </a:t>
            </a:r>
            <a:r>
              <a:rPr lang="en-US" sz="2800" b="0" i="0" u="none" strike="noStrike" cap="none">
                <a:solidFill>
                  <a:srgbClr val="000000"/>
                </a:solidFill>
                <a:latin typeface="Arial"/>
                <a:ea typeface="Arial"/>
                <a:cs typeface="Arial"/>
                <a:sym typeface="Arial"/>
              </a:rPr>
              <a:t>- To leverage strength-based thinking in remote/hybrid learning environments to affirm and celebrate the diverse experiences and perspectives in your community of learners. </a:t>
            </a:r>
            <a:r>
              <a:rPr lang="en-US" sz="2800" b="1" i="0" u="none" strike="noStrike" cap="none">
                <a:solidFill>
                  <a:srgbClr val="000000"/>
                </a:solidFill>
                <a:latin typeface="Arial"/>
                <a:ea typeface="Arial"/>
                <a:cs typeface="Arial"/>
                <a:sym typeface="Arial"/>
              </a:rPr>
              <a:t>This activity includes a video, reflection questions, a design activity, and a collaborative activity.</a:t>
            </a:r>
            <a:endParaRPr/>
          </a:p>
          <a:p>
            <a:pPr marL="0" marR="0" lvl="0" indent="0" algn="l" rtl="0">
              <a:lnSpc>
                <a:spcPct val="100000"/>
              </a:lnSpc>
              <a:spcBef>
                <a:spcPts val="0"/>
              </a:spcBef>
              <a:spcAft>
                <a:spcPts val="0"/>
              </a:spcAft>
              <a:buNone/>
            </a:pPr>
            <a:r>
              <a:rPr lang="en-US" sz="2800" b="0" i="0" u="none" strike="noStrike" cap="none">
                <a:solidFill>
                  <a:srgbClr val="000000"/>
                </a:solidFill>
                <a:latin typeface="Arial"/>
                <a:ea typeface="Arial"/>
                <a:cs typeface="Arial"/>
                <a:sym typeface="Arial"/>
              </a:rPr>
              <a:t/>
            </a:r>
            <a:br>
              <a:rPr lang="en-US" sz="2800" b="0" i="0" u="none" strike="noStrike" cap="none">
                <a:solidFill>
                  <a:srgbClr val="000000"/>
                </a:solidFill>
                <a:latin typeface="Arial"/>
                <a:ea typeface="Arial"/>
                <a:cs typeface="Arial"/>
                <a:sym typeface="Arial"/>
              </a:rPr>
            </a:br>
            <a:r>
              <a:rPr lang="en-US" sz="2800" b="0" i="1" u="none" strike="noStrike" cap="none">
                <a:solidFill>
                  <a:srgbClr val="000000"/>
                </a:solidFill>
                <a:highlight>
                  <a:srgbClr val="FFFF00"/>
                </a:highlight>
                <a:latin typeface="Arial"/>
                <a:ea typeface="Arial"/>
                <a:cs typeface="Arial"/>
                <a:sym typeface="Arial"/>
              </a:rPr>
              <a:t>Utilizing Restorative Justice Strategies</a:t>
            </a:r>
            <a:r>
              <a:rPr lang="en-US" sz="2800" b="0" i="0" u="none" strike="noStrike" cap="none">
                <a:solidFill>
                  <a:srgbClr val="000000"/>
                </a:solidFill>
                <a:highlight>
                  <a:srgbClr val="FFFF00"/>
                </a:highlight>
                <a:latin typeface="Arial"/>
                <a:ea typeface="Arial"/>
                <a:cs typeface="Arial"/>
                <a:sym typeface="Arial"/>
              </a:rPr>
              <a:t> </a:t>
            </a:r>
            <a:r>
              <a:rPr lang="en-US" sz="2800" b="0" i="0" u="none" strike="noStrike" cap="none">
                <a:solidFill>
                  <a:srgbClr val="000000"/>
                </a:solidFill>
                <a:latin typeface="Arial"/>
                <a:ea typeface="Arial"/>
                <a:cs typeface="Arial"/>
                <a:sym typeface="Arial"/>
              </a:rPr>
              <a:t>- To explore and brainstorm ways to integrate restorative justice practices into your learning environment. </a:t>
            </a:r>
            <a:r>
              <a:rPr lang="en-US" sz="2800" b="1" i="0" u="none" strike="noStrike" cap="none">
                <a:solidFill>
                  <a:srgbClr val="000000"/>
                </a:solidFill>
                <a:latin typeface="Arial"/>
                <a:ea typeface="Arial"/>
                <a:cs typeface="Arial"/>
                <a:sym typeface="Arial"/>
              </a:rPr>
              <a:t>This activity includes website exploration, reflection questions, and a design activity.</a:t>
            </a:r>
            <a:endParaRPr sz="2800" b="1" i="0" u="none" strike="noStrike" cap="none">
              <a:solidFill>
                <a:srgbClr val="000000"/>
              </a:solidFill>
              <a:latin typeface="Arial"/>
              <a:ea typeface="Arial"/>
              <a:cs typeface="Arial"/>
              <a:sym typeface="Arial"/>
            </a:endParaRPr>
          </a:p>
        </p:txBody>
      </p:sp>
      <p:sp>
        <p:nvSpPr>
          <p:cNvPr id="319" name="Google Shape;319;p79" descr="Red outline"/>
          <p:cNvSpPr/>
          <p:nvPr/>
        </p:nvSpPr>
        <p:spPr>
          <a:xfrm>
            <a:off x="504496" y="1560786"/>
            <a:ext cx="10740447" cy="2858814"/>
          </a:xfrm>
          <a:prstGeom prst="rect">
            <a:avLst/>
          </a:prstGeom>
          <a:no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gbad2491fd9_0_0"/>
          <p:cNvSpPr txBox="1">
            <a:spLocks noGrp="1"/>
          </p:cNvSpPr>
          <p:nvPr>
            <p:ph type="sldNum" idx="12"/>
          </p:nvPr>
        </p:nvSpPr>
        <p:spPr>
          <a:xfrm>
            <a:off x="628788" y="6339840"/>
            <a:ext cx="302400" cy="365700"/>
          </a:xfrm>
          <a:prstGeom prst="rect">
            <a:avLst/>
          </a:prstGeom>
          <a:noFill/>
          <a:ln>
            <a:noFill/>
          </a:ln>
        </p:spPr>
        <p:txBody>
          <a:bodyPr spcFirstLastPara="1" wrap="square" lIns="0" tIns="45700" rIns="0" bIns="45700" anchor="ctr" anchorCtr="0">
            <a:noAutofit/>
          </a:bodyPr>
          <a:lstStyle/>
          <a:p>
            <a:pPr marL="0" lvl="0" indent="0" algn="ctr" rtl="0">
              <a:lnSpc>
                <a:spcPct val="100000"/>
              </a:lnSpc>
              <a:spcBef>
                <a:spcPts val="0"/>
              </a:spcBef>
              <a:spcAft>
                <a:spcPts val="0"/>
              </a:spcAft>
              <a:buSzPts val="1000"/>
              <a:buNone/>
            </a:pPr>
            <a:fld id="{00000000-1234-1234-1234-123412341234}" type="slidenum">
              <a:rPr lang="en-US"/>
              <a:t>27</a:t>
            </a:fld>
            <a:endParaRPr/>
          </a:p>
        </p:txBody>
      </p:sp>
      <p:sp>
        <p:nvSpPr>
          <p:cNvPr id="325" name="Google Shape;325;gbad2491fd9_0_0"/>
          <p:cNvSpPr txBox="1">
            <a:spLocks noGrp="1"/>
          </p:cNvSpPr>
          <p:nvPr>
            <p:ph type="title"/>
          </p:nvPr>
        </p:nvSpPr>
        <p:spPr>
          <a:xfrm>
            <a:off x="-1" y="530352"/>
            <a:ext cx="12192000" cy="917400"/>
          </a:xfrm>
          <a:prstGeom prst="rect">
            <a:avLst/>
          </a:prstGeom>
          <a:noFill/>
          <a:ln>
            <a:noFill/>
          </a:ln>
        </p:spPr>
        <p:txBody>
          <a:bodyPr spcFirstLastPara="1" wrap="square" lIns="548625" tIns="91425" rIns="0" bIns="0" anchor="ctr" anchorCtr="0">
            <a:noAutofit/>
          </a:bodyPr>
          <a:lstStyle/>
          <a:p>
            <a:pPr marL="0" lvl="0" indent="0" algn="l" rtl="0">
              <a:lnSpc>
                <a:spcPct val="100000"/>
              </a:lnSpc>
              <a:spcBef>
                <a:spcPts val="0"/>
              </a:spcBef>
              <a:spcAft>
                <a:spcPts val="0"/>
              </a:spcAft>
              <a:buClr>
                <a:schemeClr val="dk2"/>
              </a:buClr>
              <a:buSzPts val="4000"/>
              <a:buFont typeface="Arial"/>
              <a:buNone/>
            </a:pPr>
            <a:r>
              <a:rPr lang="en-US" sz="3400"/>
              <a:t>Strength Based Thinking in Remote and Hybrid Learning Environments</a:t>
            </a:r>
            <a:endParaRPr sz="3400"/>
          </a:p>
        </p:txBody>
      </p:sp>
      <p:sp>
        <p:nvSpPr>
          <p:cNvPr id="326" name="Google Shape;326;gbad2491fd9_0_0"/>
          <p:cNvSpPr txBox="1">
            <a:spLocks noGrp="1"/>
          </p:cNvSpPr>
          <p:nvPr>
            <p:ph type="body" idx="1"/>
          </p:nvPr>
        </p:nvSpPr>
        <p:spPr>
          <a:xfrm>
            <a:off x="1289476" y="2412793"/>
            <a:ext cx="4441500" cy="1263900"/>
          </a:xfrm>
          <a:prstGeom prst="rect">
            <a:avLst/>
          </a:prstGeom>
          <a:noFill/>
          <a:ln>
            <a:noFill/>
          </a:ln>
        </p:spPr>
        <p:txBody>
          <a:bodyPr spcFirstLastPara="1" wrap="square" lIns="0" tIns="0" rIns="0" bIns="0" anchor="t" anchorCtr="0">
            <a:noAutofit/>
          </a:bodyPr>
          <a:lstStyle/>
          <a:p>
            <a:pPr marL="228600" lvl="0" indent="-196850" algn="l" rtl="0">
              <a:lnSpc>
                <a:spcPct val="115000"/>
              </a:lnSpc>
              <a:spcBef>
                <a:spcPts val="0"/>
              </a:spcBef>
              <a:spcAft>
                <a:spcPts val="0"/>
              </a:spcAft>
              <a:buSzPts val="1700"/>
              <a:buChar char="▪"/>
            </a:pPr>
            <a:r>
              <a:rPr lang="en-US" sz="1700"/>
              <a:t>To leverage strength-based thinking in remote learning environments to affirm and celebrate the diverse experiences and perspectives in your community of learners.</a:t>
            </a:r>
            <a:endParaRPr sz="1700"/>
          </a:p>
          <a:p>
            <a:pPr marL="228600" lvl="0" indent="0" algn="l" rtl="0">
              <a:lnSpc>
                <a:spcPct val="90000"/>
              </a:lnSpc>
              <a:spcBef>
                <a:spcPts val="0"/>
              </a:spcBef>
              <a:spcAft>
                <a:spcPts val="0"/>
              </a:spcAft>
              <a:buSzPts val="2200"/>
              <a:buNone/>
            </a:pPr>
            <a:endParaRPr/>
          </a:p>
        </p:txBody>
      </p:sp>
      <p:sp>
        <p:nvSpPr>
          <p:cNvPr id="327" name="Google Shape;327;gbad2491fd9_0_0"/>
          <p:cNvSpPr txBox="1">
            <a:spLocks noGrp="1"/>
          </p:cNvSpPr>
          <p:nvPr>
            <p:ph type="body" idx="2"/>
          </p:nvPr>
        </p:nvSpPr>
        <p:spPr>
          <a:xfrm>
            <a:off x="640820" y="1791675"/>
            <a:ext cx="5090100" cy="434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lnSpc>
                <a:spcPct val="90000"/>
              </a:lnSpc>
              <a:spcBef>
                <a:spcPts val="0"/>
              </a:spcBef>
              <a:spcAft>
                <a:spcPts val="0"/>
              </a:spcAft>
              <a:buSzPts val="1800"/>
              <a:buNone/>
            </a:pPr>
            <a:r>
              <a:rPr lang="en-US"/>
              <a:t>Objective</a:t>
            </a:r>
            <a:endParaRPr/>
          </a:p>
        </p:txBody>
      </p:sp>
      <p:sp>
        <p:nvSpPr>
          <p:cNvPr id="328" name="Google Shape;328;gbad2491fd9_0_0"/>
          <p:cNvSpPr txBox="1">
            <a:spLocks noGrp="1"/>
          </p:cNvSpPr>
          <p:nvPr>
            <p:ph type="body" idx="4"/>
          </p:nvPr>
        </p:nvSpPr>
        <p:spPr>
          <a:xfrm>
            <a:off x="6203475" y="1778592"/>
            <a:ext cx="5090100" cy="4341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lnSpc>
                <a:spcPct val="90000"/>
              </a:lnSpc>
              <a:spcBef>
                <a:spcPts val="0"/>
              </a:spcBef>
              <a:spcAft>
                <a:spcPts val="0"/>
              </a:spcAft>
              <a:buSzPts val="1800"/>
              <a:buNone/>
            </a:pPr>
            <a:r>
              <a:rPr lang="en-US"/>
              <a:t>Watch the screencast:</a:t>
            </a:r>
            <a:endParaRPr/>
          </a:p>
        </p:txBody>
      </p:sp>
      <p:sp>
        <p:nvSpPr>
          <p:cNvPr id="329" name="Google Shape;329;gbad2491fd9_0_0"/>
          <p:cNvSpPr txBox="1"/>
          <p:nvPr/>
        </p:nvSpPr>
        <p:spPr>
          <a:xfrm>
            <a:off x="628788" y="3715600"/>
            <a:ext cx="5467200" cy="2585400"/>
          </a:xfrm>
          <a:prstGeom prst="rect">
            <a:avLst/>
          </a:prstGeom>
          <a:solidFill>
            <a:schemeClr val="accent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700" b="1" i="0" u="none" strike="noStrike" cap="none">
                <a:solidFill>
                  <a:schemeClr val="lt1"/>
                </a:solidFill>
                <a:latin typeface="Arial"/>
                <a:ea typeface="Arial"/>
                <a:cs typeface="Arial"/>
                <a:sym typeface="Arial"/>
              </a:rPr>
              <a:t>Reflection questions</a:t>
            </a:r>
            <a:endParaRPr sz="13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700" b="1"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r>
              <a:rPr lang="en-US" sz="1700" b="1" i="0" u="none" strike="noStrike" cap="none">
                <a:solidFill>
                  <a:schemeClr val="lt1"/>
                </a:solidFill>
                <a:latin typeface="Arial"/>
                <a:ea typeface="Arial"/>
                <a:cs typeface="Arial"/>
                <a:sym typeface="Arial"/>
              </a:rPr>
              <a:t>AND/OR </a:t>
            </a:r>
            <a:endParaRPr sz="13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700" b="1"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r>
              <a:rPr lang="en-US" sz="1700" b="1" i="0" u="none" strike="noStrike" cap="none">
                <a:solidFill>
                  <a:schemeClr val="lt1"/>
                </a:solidFill>
                <a:latin typeface="Arial"/>
                <a:ea typeface="Arial"/>
                <a:cs typeface="Arial"/>
                <a:sym typeface="Arial"/>
              </a:rPr>
              <a:t>Brainstorm and design activity</a:t>
            </a:r>
            <a:endParaRPr sz="1300" b="0" i="0" u="none" strike="noStrike" cap="none">
              <a:solidFill>
                <a:srgbClr val="000000"/>
              </a:solidFill>
              <a:latin typeface="Arial"/>
              <a:ea typeface="Arial"/>
              <a:cs typeface="Arial"/>
              <a:sym typeface="Arial"/>
            </a:endParaRPr>
          </a:p>
        </p:txBody>
      </p:sp>
      <p:pic>
        <p:nvPicPr>
          <p:cNvPr id="330" name="Google Shape;330;gbad2491fd9_0_0" descr="Bulls-eye icon"/>
          <p:cNvPicPr preferRelativeResize="0"/>
          <p:nvPr/>
        </p:nvPicPr>
        <p:blipFill rotWithShape="1">
          <a:blip r:embed="rId3">
            <a:alphaModFix/>
          </a:blip>
          <a:srcRect/>
          <a:stretch/>
        </p:blipFill>
        <p:spPr>
          <a:xfrm>
            <a:off x="425876" y="2476175"/>
            <a:ext cx="863600" cy="787400"/>
          </a:xfrm>
          <a:prstGeom prst="rect">
            <a:avLst/>
          </a:prstGeom>
          <a:noFill/>
          <a:ln>
            <a:noFill/>
          </a:ln>
        </p:spPr>
      </p:pic>
      <p:pic>
        <p:nvPicPr>
          <p:cNvPr id="331" name="Google Shape;331;gbad2491fd9_0_0" descr="Computer icon"/>
          <p:cNvPicPr preferRelativeResize="0"/>
          <p:nvPr/>
        </p:nvPicPr>
        <p:blipFill rotWithShape="1">
          <a:blip r:embed="rId4">
            <a:alphaModFix/>
          </a:blip>
          <a:srcRect/>
          <a:stretch/>
        </p:blipFill>
        <p:spPr>
          <a:xfrm>
            <a:off x="6237340" y="2288787"/>
            <a:ext cx="1485900" cy="787400"/>
          </a:xfrm>
          <a:prstGeom prst="rect">
            <a:avLst/>
          </a:prstGeom>
          <a:noFill/>
          <a:ln>
            <a:noFill/>
          </a:ln>
        </p:spPr>
      </p:pic>
      <p:sp>
        <p:nvSpPr>
          <p:cNvPr id="4" name="TextBox 3"/>
          <p:cNvSpPr txBox="1"/>
          <p:nvPr/>
        </p:nvSpPr>
        <p:spPr>
          <a:xfrm>
            <a:off x="7866043" y="2476175"/>
            <a:ext cx="3427532" cy="307777"/>
          </a:xfrm>
          <a:prstGeom prst="rect">
            <a:avLst/>
          </a:prstGeom>
          <a:noFill/>
        </p:spPr>
        <p:txBody>
          <a:bodyPr wrap="square" rtlCol="0">
            <a:spAutoFit/>
          </a:bodyPr>
          <a:lstStyle/>
          <a:p>
            <a:r>
              <a:rPr lang="en-US" dirty="0">
                <a:hlinkClick r:id="rId5"/>
              </a:rPr>
              <a:t>https://youtu.be/vFxGtYDPXro</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6"/>
          <p:cNvSpPr txBox="1">
            <a:spLocks noGrp="1"/>
          </p:cNvSpPr>
          <p:nvPr>
            <p:ph type="sldNum" idx="12"/>
          </p:nvPr>
        </p:nvSpPr>
        <p:spPr>
          <a:xfrm>
            <a:off x="628788" y="6339840"/>
            <a:ext cx="302281" cy="365760"/>
          </a:xfrm>
          <a:prstGeom prst="rect">
            <a:avLst/>
          </a:prstGeom>
          <a:noFill/>
          <a:ln>
            <a:noFill/>
          </a:ln>
        </p:spPr>
        <p:txBody>
          <a:bodyPr spcFirstLastPara="1" wrap="square" lIns="0" tIns="45700" rIns="0" bIns="45700" anchor="ctr" anchorCtr="0">
            <a:noAutofit/>
          </a:bodyPr>
          <a:lstStyle/>
          <a:p>
            <a:pPr marL="0" lvl="0" indent="0" algn="ctr" rtl="0">
              <a:lnSpc>
                <a:spcPct val="100000"/>
              </a:lnSpc>
              <a:spcBef>
                <a:spcPts val="0"/>
              </a:spcBef>
              <a:spcAft>
                <a:spcPts val="0"/>
              </a:spcAft>
              <a:buSzPts val="1000"/>
              <a:buNone/>
            </a:pPr>
            <a:fld id="{00000000-1234-1234-1234-123412341234}" type="slidenum">
              <a:rPr lang="en-US"/>
              <a:t>28</a:t>
            </a:fld>
            <a:endParaRPr/>
          </a:p>
        </p:txBody>
      </p:sp>
      <p:sp>
        <p:nvSpPr>
          <p:cNvPr id="339" name="Google Shape;339;p6"/>
          <p:cNvSpPr txBox="1">
            <a:spLocks noGrp="1"/>
          </p:cNvSpPr>
          <p:nvPr>
            <p:ph type="title"/>
          </p:nvPr>
        </p:nvSpPr>
        <p:spPr>
          <a:xfrm>
            <a:off x="-1" y="530352"/>
            <a:ext cx="12192000" cy="917400"/>
          </a:xfrm>
          <a:prstGeom prst="rect">
            <a:avLst/>
          </a:prstGeom>
          <a:solidFill>
            <a:srgbClr val="2484C6"/>
          </a:solidFill>
          <a:ln>
            <a:noFill/>
          </a:ln>
        </p:spPr>
        <p:txBody>
          <a:bodyPr spcFirstLastPara="1" wrap="square" lIns="548625" tIns="91425" rIns="0" bIns="0" anchor="ctr" anchorCtr="0">
            <a:normAutofit/>
          </a:bodyPr>
          <a:lstStyle/>
          <a:p>
            <a:pPr marL="0" lvl="0" indent="0" algn="l" rtl="0">
              <a:lnSpc>
                <a:spcPct val="100000"/>
              </a:lnSpc>
              <a:spcBef>
                <a:spcPts val="0"/>
              </a:spcBef>
              <a:spcAft>
                <a:spcPts val="0"/>
              </a:spcAft>
              <a:buClr>
                <a:schemeClr val="lt1"/>
              </a:buClr>
              <a:buSzPct val="74074"/>
              <a:buFont typeface="Arial"/>
              <a:buNone/>
            </a:pPr>
            <a:r>
              <a:rPr lang="en-US" sz="4800" dirty="0">
                <a:solidFill>
                  <a:srgbClr val="FFFFFF"/>
                </a:solidFill>
              </a:rPr>
              <a:t>Stop and </a:t>
            </a:r>
            <a:r>
              <a:rPr lang="en-US" sz="4800" dirty="0" smtClean="0">
                <a:solidFill>
                  <a:srgbClr val="FFFFFF"/>
                </a:solidFill>
              </a:rPr>
              <a:t>Think: Strength Based Thinking </a:t>
            </a:r>
            <a:endParaRPr sz="4800" dirty="0">
              <a:solidFill>
                <a:srgbClr val="FFFFFF"/>
              </a:solidFill>
            </a:endParaRPr>
          </a:p>
        </p:txBody>
      </p:sp>
      <p:sp>
        <p:nvSpPr>
          <p:cNvPr id="340" name="Google Shape;340;p6"/>
          <p:cNvSpPr txBox="1">
            <a:spLocks noGrp="1"/>
          </p:cNvSpPr>
          <p:nvPr>
            <p:ph type="body" idx="1"/>
          </p:nvPr>
        </p:nvSpPr>
        <p:spPr>
          <a:xfrm>
            <a:off x="0" y="1743168"/>
            <a:ext cx="10837333" cy="387798"/>
          </a:xfrm>
          <a:prstGeom prst="rect">
            <a:avLst/>
          </a:prstGeom>
          <a:noFill/>
          <a:ln>
            <a:noFill/>
          </a:ln>
        </p:spPr>
        <p:txBody>
          <a:bodyPr spcFirstLastPara="1" wrap="square" lIns="548625" tIns="0" rIns="91425" bIns="0" anchor="t" anchorCtr="0">
            <a:spAutoFit/>
          </a:bodyPr>
          <a:lstStyle/>
          <a:p>
            <a:pPr marL="0" lvl="0" indent="0" algn="l" rtl="0">
              <a:lnSpc>
                <a:spcPct val="90000"/>
              </a:lnSpc>
              <a:spcBef>
                <a:spcPts val="0"/>
              </a:spcBef>
              <a:spcAft>
                <a:spcPts val="0"/>
              </a:spcAft>
              <a:buSzPts val="2800"/>
              <a:buNone/>
            </a:pPr>
            <a:r>
              <a:rPr lang="en-US" b="1"/>
              <a:t> </a:t>
            </a:r>
            <a:r>
              <a:rPr lang="en-US"/>
              <a:t>(Key: T - Teachers, SL - School Leaders, DL - District Leaders)</a:t>
            </a:r>
            <a:endParaRPr b="1"/>
          </a:p>
        </p:txBody>
      </p:sp>
      <p:sp>
        <p:nvSpPr>
          <p:cNvPr id="341" name="Google Shape;341;p6"/>
          <p:cNvSpPr txBox="1">
            <a:spLocks noGrp="1"/>
          </p:cNvSpPr>
          <p:nvPr>
            <p:ph type="body" idx="2"/>
          </p:nvPr>
        </p:nvSpPr>
        <p:spPr>
          <a:xfrm>
            <a:off x="628788" y="2390774"/>
            <a:ext cx="10648812" cy="3810000"/>
          </a:xfrm>
          <a:prstGeom prst="rect">
            <a:avLst/>
          </a:prstGeom>
          <a:noFill/>
          <a:ln>
            <a:noFill/>
          </a:ln>
        </p:spPr>
        <p:txBody>
          <a:bodyPr spcFirstLastPara="1" wrap="square" lIns="0" tIns="0" rIns="0" bIns="0" anchor="t" anchorCtr="0">
            <a:normAutofit lnSpcReduction="10000"/>
          </a:bodyPr>
          <a:lstStyle/>
          <a:p>
            <a:pPr marL="457200" lvl="0" indent="-355600" algn="l" rtl="0">
              <a:lnSpc>
                <a:spcPct val="115000"/>
              </a:lnSpc>
              <a:spcBef>
                <a:spcPts val="0"/>
              </a:spcBef>
              <a:spcAft>
                <a:spcPts val="0"/>
              </a:spcAft>
              <a:buSzPts val="2000"/>
              <a:buChar char="●"/>
            </a:pPr>
            <a:r>
              <a:rPr lang="en-US"/>
              <a:t>What assumptions have you made about the sources of your learners’ struggles and motivations? (T, SL, DL)</a:t>
            </a:r>
            <a:endParaRPr/>
          </a:p>
          <a:p>
            <a:pPr marL="457200" lvl="0" indent="-355600" algn="l" rtl="0">
              <a:lnSpc>
                <a:spcPct val="115000"/>
              </a:lnSpc>
              <a:spcBef>
                <a:spcPts val="0"/>
              </a:spcBef>
              <a:spcAft>
                <a:spcPts val="0"/>
              </a:spcAft>
              <a:buClr>
                <a:schemeClr val="dk1"/>
              </a:buClr>
              <a:buSzPts val="2000"/>
              <a:buChar char="●"/>
            </a:pPr>
            <a:r>
              <a:rPr lang="en-US"/>
              <a:t>Are there any current school practices or traditions that reinforce these assumptions? (T, SL, DL)</a:t>
            </a:r>
            <a:endParaRPr/>
          </a:p>
          <a:p>
            <a:pPr marL="457200" lvl="0" indent="-355600" algn="l" rtl="0">
              <a:lnSpc>
                <a:spcPct val="115000"/>
              </a:lnSpc>
              <a:spcBef>
                <a:spcPts val="0"/>
              </a:spcBef>
              <a:spcAft>
                <a:spcPts val="0"/>
              </a:spcAft>
              <a:buClr>
                <a:schemeClr val="dk1"/>
              </a:buClr>
              <a:buSzPts val="2000"/>
              <a:buChar char="●"/>
            </a:pPr>
            <a:r>
              <a:rPr lang="en-US"/>
              <a:t>How do you currently engage families and community members in your remote learning environment? What ideas do you have for increasing meaningful engagement? (T, SL)</a:t>
            </a:r>
            <a:endParaRPr/>
          </a:p>
          <a:p>
            <a:pPr marL="457200" lvl="0" indent="-355600" algn="l" rtl="0">
              <a:lnSpc>
                <a:spcPct val="115000"/>
              </a:lnSpc>
              <a:spcBef>
                <a:spcPts val="0"/>
              </a:spcBef>
              <a:spcAft>
                <a:spcPts val="0"/>
              </a:spcAft>
              <a:buClr>
                <a:schemeClr val="dk1"/>
              </a:buClr>
              <a:buSzPts val="2000"/>
              <a:buChar char="●"/>
            </a:pPr>
            <a:r>
              <a:rPr lang="en-US"/>
              <a:t>What opportunities are there for community members to share their strengths with schools and learners in your remote learning environment? (T, SL, DL)</a:t>
            </a:r>
            <a:endParaRPr/>
          </a:p>
          <a:p>
            <a:pPr marL="457200" lvl="0" indent="-355600" algn="l" rtl="0">
              <a:lnSpc>
                <a:spcPct val="115000"/>
              </a:lnSpc>
              <a:spcBef>
                <a:spcPts val="0"/>
              </a:spcBef>
              <a:spcAft>
                <a:spcPts val="0"/>
              </a:spcAft>
              <a:buClr>
                <a:schemeClr val="dk1"/>
              </a:buClr>
              <a:buSzPts val="2000"/>
              <a:buChar char="●"/>
            </a:pPr>
            <a:r>
              <a:rPr lang="en-US"/>
              <a:t>What role do students play in setting their own goals for remote and hybrid learning? (T, SL)</a:t>
            </a:r>
            <a:endParaRPr/>
          </a:p>
          <a:p>
            <a:pPr marL="457200" lvl="0" indent="-355600" algn="l" rtl="0">
              <a:lnSpc>
                <a:spcPct val="115000"/>
              </a:lnSpc>
              <a:spcBef>
                <a:spcPts val="0"/>
              </a:spcBef>
              <a:spcAft>
                <a:spcPts val="0"/>
              </a:spcAft>
              <a:buClr>
                <a:schemeClr val="dk1"/>
              </a:buClr>
              <a:buSzPts val="2000"/>
              <a:buChar char="●"/>
            </a:pPr>
            <a:r>
              <a:rPr lang="en-US"/>
              <a:t>How can a culture of high expectations challenge deficit thinking? (T, SL, DL)</a:t>
            </a:r>
            <a:endParaRPr/>
          </a:p>
          <a:p>
            <a:pPr marL="342900" lvl="0" indent="-215900" algn="l" rtl="0">
              <a:lnSpc>
                <a:spcPct val="80000"/>
              </a:lnSpc>
              <a:spcBef>
                <a:spcPts val="1400"/>
              </a:spcBef>
              <a:spcAft>
                <a:spcPts val="0"/>
              </a:spcAft>
              <a:buSzPts val="2000"/>
              <a:buFont typeface="Arial"/>
              <a:buNone/>
            </a:pP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gbb7961bdd9_2_21"/>
          <p:cNvSpPr txBox="1">
            <a:spLocks noGrp="1"/>
          </p:cNvSpPr>
          <p:nvPr>
            <p:ph type="sldNum" idx="12"/>
          </p:nvPr>
        </p:nvSpPr>
        <p:spPr>
          <a:xfrm>
            <a:off x="628788" y="6339840"/>
            <a:ext cx="302400" cy="365700"/>
          </a:xfrm>
          <a:prstGeom prst="rect">
            <a:avLst/>
          </a:prstGeom>
          <a:noFill/>
          <a:ln>
            <a:noFill/>
          </a:ln>
        </p:spPr>
        <p:txBody>
          <a:bodyPr spcFirstLastPara="1" wrap="square" lIns="0" tIns="45700" rIns="0" bIns="45700" anchor="ctr" anchorCtr="0">
            <a:noAutofit/>
          </a:bodyPr>
          <a:lstStyle/>
          <a:p>
            <a:pPr marL="0" lvl="0" indent="0" algn="ctr" rtl="0">
              <a:lnSpc>
                <a:spcPct val="100000"/>
              </a:lnSpc>
              <a:spcBef>
                <a:spcPts val="0"/>
              </a:spcBef>
              <a:spcAft>
                <a:spcPts val="0"/>
              </a:spcAft>
              <a:buClr>
                <a:srgbClr val="000000"/>
              </a:buClr>
              <a:buSzPts val="1000"/>
              <a:buFont typeface="Arial"/>
              <a:buNone/>
            </a:pPr>
            <a:fld id="{00000000-1234-1234-1234-123412341234}" type="slidenum">
              <a:rPr lang="en-US"/>
              <a:t>29</a:t>
            </a:fld>
            <a:endParaRPr/>
          </a:p>
        </p:txBody>
      </p:sp>
      <p:sp>
        <p:nvSpPr>
          <p:cNvPr id="349" name="Google Shape;349;gbb7961bdd9_2_21"/>
          <p:cNvSpPr txBox="1">
            <a:spLocks noGrp="1"/>
          </p:cNvSpPr>
          <p:nvPr>
            <p:ph type="body" idx="1"/>
          </p:nvPr>
        </p:nvSpPr>
        <p:spPr>
          <a:xfrm>
            <a:off x="0" y="1586243"/>
            <a:ext cx="10837200" cy="387900"/>
          </a:xfrm>
          <a:prstGeom prst="rect">
            <a:avLst/>
          </a:prstGeom>
          <a:noFill/>
          <a:ln>
            <a:noFill/>
          </a:ln>
        </p:spPr>
        <p:txBody>
          <a:bodyPr spcFirstLastPara="1" wrap="square" lIns="548625" tIns="0" rIns="91425"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800">
                <a:solidFill>
                  <a:srgbClr val="43467B"/>
                </a:solidFill>
              </a:rPr>
              <a:t>Consider how you could use the goal setting strategies below to promote strength-based thinking and maximize student achievement in your classroom.</a:t>
            </a:r>
            <a:endParaRPr sz="1800">
              <a:solidFill>
                <a:srgbClr val="43467B"/>
              </a:solidFill>
            </a:endParaRPr>
          </a:p>
        </p:txBody>
      </p:sp>
      <p:graphicFrame>
        <p:nvGraphicFramePr>
          <p:cNvPr id="350" name="Google Shape;350;gbb7961bdd9_2_21" descr="White outline"/>
          <p:cNvGraphicFramePr/>
          <p:nvPr>
            <p:extLst>
              <p:ext uri="{D42A27DB-BD31-4B8C-83A1-F6EECF244321}">
                <p14:modId xmlns:p14="http://schemas.microsoft.com/office/powerpoint/2010/main" val="81322925"/>
              </p:ext>
            </p:extLst>
          </p:nvPr>
        </p:nvGraphicFramePr>
        <p:xfrm>
          <a:off x="291400" y="2253875"/>
          <a:ext cx="11767375" cy="4105230"/>
        </p:xfrm>
        <a:graphic>
          <a:graphicData uri="http://schemas.openxmlformats.org/drawingml/2006/table">
            <a:tbl>
              <a:tblPr>
                <a:noFill/>
                <a:tableStyleId>{5A3EDE9D-14B8-4DA5-BE47-1822B1CBD438}</a:tableStyleId>
              </a:tblPr>
              <a:tblGrid>
                <a:gridCol w="11767375"/>
              </a:tblGrid>
              <a:tr h="203200">
                <a:tc>
                  <a:txBody>
                    <a:bodyPr/>
                    <a:lstStyle/>
                    <a:p>
                      <a:pPr marL="457200" marR="0" lvl="0" indent="-330200" algn="l" rtl="0">
                        <a:lnSpc>
                          <a:spcPct val="100000"/>
                        </a:lnSpc>
                        <a:spcBef>
                          <a:spcPts val="0"/>
                        </a:spcBef>
                        <a:spcAft>
                          <a:spcPts val="0"/>
                        </a:spcAft>
                        <a:buClr>
                          <a:srgbClr val="000000"/>
                        </a:buClr>
                        <a:buSzPts val="1600"/>
                        <a:buFont typeface="Arial"/>
                        <a:buChar char="●"/>
                      </a:pPr>
                      <a:r>
                        <a:rPr lang="en-US" sz="1600" b="1" u="none" strike="noStrike" cap="none" dirty="0">
                          <a:highlight>
                            <a:srgbClr val="CFE6F6"/>
                          </a:highlight>
                        </a:rPr>
                        <a:t>Communicate learning goals clearly, before instruction.</a:t>
                      </a:r>
                      <a:r>
                        <a:rPr lang="en-US" sz="1600" u="none" strike="noStrike" cap="none" dirty="0">
                          <a:highlight>
                            <a:srgbClr val="CFE6F6"/>
                          </a:highlight>
                        </a:rPr>
                        <a:t> Goal setting is more likely to be effective in learning environments where students understand what they are learning and how they can show they have been successful. Offer opportunities for students to demonstrate understanding in multiple ways.</a:t>
                      </a:r>
                      <a:endParaRPr sz="1600" u="none" strike="noStrike" cap="none" dirty="0">
                        <a:highlight>
                          <a:srgbClr val="CFE6F6"/>
                        </a:highlight>
                      </a:endParaRPr>
                    </a:p>
                  </a:txBody>
                  <a:tcPr marL="63500" marR="63500" marT="63500" marB="63500">
                    <a:solidFill>
                      <a:srgbClr val="CFE6F6"/>
                    </a:solidFill>
                  </a:tcPr>
                </a:tc>
              </a:tr>
              <a:tr h="203200">
                <a:tc>
                  <a:txBody>
                    <a:bodyPr/>
                    <a:lstStyle/>
                    <a:p>
                      <a:pPr marL="457200" marR="0" lvl="0" indent="-330200" algn="l" rtl="0">
                        <a:lnSpc>
                          <a:spcPct val="100000"/>
                        </a:lnSpc>
                        <a:spcBef>
                          <a:spcPts val="0"/>
                        </a:spcBef>
                        <a:spcAft>
                          <a:spcPts val="0"/>
                        </a:spcAft>
                        <a:buClr>
                          <a:srgbClr val="000000"/>
                        </a:buClr>
                        <a:buSzPts val="1600"/>
                        <a:buFont typeface="Arial"/>
                        <a:buChar char="●"/>
                      </a:pPr>
                      <a:r>
                        <a:rPr lang="en-US" sz="1600" b="1" u="none" strike="noStrike" cap="none">
                          <a:highlight>
                            <a:srgbClr val="CFE6F6"/>
                          </a:highlight>
                        </a:rPr>
                        <a:t>Break larger goals down into intermediate goals.</a:t>
                      </a:r>
                      <a:r>
                        <a:rPr lang="en-US" sz="1600" u="none" strike="noStrike" cap="none">
                          <a:highlight>
                            <a:srgbClr val="CFE6F6"/>
                          </a:highlight>
                        </a:rPr>
                        <a:t> Students should understand the specific steps needed to reach the challenging goal. Intermediate goals reinforce motivation because progress towards intermediate goals shows students that they can be successful and encourages feelings of self-efficacy.</a:t>
                      </a:r>
                      <a:endParaRPr sz="1600" u="none" strike="noStrike" cap="none">
                        <a:highlight>
                          <a:srgbClr val="CFE6F6"/>
                        </a:highlight>
                      </a:endParaRPr>
                    </a:p>
                  </a:txBody>
                  <a:tcPr marL="63500" marR="63500" marT="63500" marB="63500">
                    <a:solidFill>
                      <a:srgbClr val="CFE6F6"/>
                    </a:solidFill>
                  </a:tcPr>
                </a:tc>
              </a:tr>
              <a:tr h="203200">
                <a:tc>
                  <a:txBody>
                    <a:bodyPr/>
                    <a:lstStyle/>
                    <a:p>
                      <a:pPr marL="457200" marR="0" lvl="0" indent="-330200" algn="l" rtl="0">
                        <a:lnSpc>
                          <a:spcPct val="100000"/>
                        </a:lnSpc>
                        <a:spcBef>
                          <a:spcPts val="0"/>
                        </a:spcBef>
                        <a:spcAft>
                          <a:spcPts val="0"/>
                        </a:spcAft>
                        <a:buClr>
                          <a:srgbClr val="000000"/>
                        </a:buClr>
                        <a:buSzPts val="1600"/>
                        <a:buFont typeface="Arial"/>
                        <a:buChar char="●"/>
                      </a:pPr>
                      <a:r>
                        <a:rPr lang="en-US" sz="1600" b="1" u="none" strike="noStrike" cap="none">
                          <a:highlight>
                            <a:srgbClr val="CFE6F6"/>
                          </a:highlight>
                        </a:rPr>
                        <a:t>Focus on process-based mastery goals over outcome-based performance goals.</a:t>
                      </a:r>
                      <a:r>
                        <a:rPr lang="en-US" sz="1600" u="none" strike="noStrike" cap="none">
                          <a:highlight>
                            <a:srgbClr val="CFE6F6"/>
                          </a:highlight>
                        </a:rPr>
                        <a:t> Performance goals imply two outcomes: success or failure. All students can achieve skill-based goals at their level. Mastery goals emphasize the process of learning, self-improvement and new skills acquisition. </a:t>
                      </a:r>
                      <a:endParaRPr sz="1600" u="none" strike="noStrike" cap="none">
                        <a:highlight>
                          <a:srgbClr val="CFE6F6"/>
                        </a:highlight>
                      </a:endParaRPr>
                    </a:p>
                  </a:txBody>
                  <a:tcPr marL="63500" marR="63500" marT="63500" marB="63500">
                    <a:solidFill>
                      <a:srgbClr val="CFE6F6"/>
                    </a:solidFill>
                  </a:tcPr>
                </a:tc>
              </a:tr>
              <a:tr h="203200">
                <a:tc>
                  <a:txBody>
                    <a:bodyPr/>
                    <a:lstStyle/>
                    <a:p>
                      <a:pPr marL="457200" marR="0" lvl="0" indent="-330200" algn="l" rtl="0">
                        <a:lnSpc>
                          <a:spcPct val="100000"/>
                        </a:lnSpc>
                        <a:spcBef>
                          <a:spcPts val="0"/>
                        </a:spcBef>
                        <a:spcAft>
                          <a:spcPts val="0"/>
                        </a:spcAft>
                        <a:buClr>
                          <a:srgbClr val="000000"/>
                        </a:buClr>
                        <a:buSzPts val="1600"/>
                        <a:buFont typeface="Arial"/>
                        <a:buChar char="●"/>
                      </a:pPr>
                      <a:r>
                        <a:rPr lang="en-US" sz="1600" b="1" u="none" strike="noStrike" cap="none">
                          <a:highlight>
                            <a:srgbClr val="CFE6F6"/>
                          </a:highlight>
                        </a:rPr>
                        <a:t>Use self-assessment, self-reflection and peer feedback regularly. </a:t>
                      </a:r>
                      <a:r>
                        <a:rPr lang="en-US" sz="1600" u="none" strike="noStrike" cap="none">
                          <a:highlight>
                            <a:srgbClr val="CFE6F6"/>
                          </a:highlight>
                        </a:rPr>
                        <a:t>These strategies increase students’ self-efficacy and achievement. Efficacious students choose more difficult goals and show greater commitment to their goals. They are more resilient to setback and failure, increasing their effort to achieve the goal.</a:t>
                      </a:r>
                      <a:endParaRPr sz="1600" u="none" strike="noStrike" cap="none">
                        <a:highlight>
                          <a:srgbClr val="CFE6F6"/>
                        </a:highlight>
                      </a:endParaRPr>
                    </a:p>
                  </a:txBody>
                  <a:tcPr marL="63500" marR="63500" marT="63500" marB="63500">
                    <a:solidFill>
                      <a:srgbClr val="CFE6F6"/>
                    </a:solidFill>
                  </a:tcPr>
                </a:tc>
              </a:tr>
              <a:tr h="671150">
                <a:tc>
                  <a:txBody>
                    <a:bodyPr/>
                    <a:lstStyle/>
                    <a:p>
                      <a:pPr marL="457200" marR="0" lvl="0" indent="-330200" algn="l" rtl="0">
                        <a:lnSpc>
                          <a:spcPct val="100000"/>
                        </a:lnSpc>
                        <a:spcBef>
                          <a:spcPts val="0"/>
                        </a:spcBef>
                        <a:spcAft>
                          <a:spcPts val="0"/>
                        </a:spcAft>
                        <a:buClr>
                          <a:srgbClr val="000000"/>
                        </a:buClr>
                        <a:buSzPts val="1600"/>
                        <a:buFont typeface="Arial"/>
                        <a:buChar char="●"/>
                      </a:pPr>
                      <a:r>
                        <a:rPr lang="en-US" sz="1600" b="1" u="none" strike="noStrike" cap="none" dirty="0">
                          <a:highlight>
                            <a:srgbClr val="CFE6F6"/>
                          </a:highlight>
                        </a:rPr>
                        <a:t>Use carefully targeted feedback. </a:t>
                      </a:r>
                      <a:r>
                        <a:rPr lang="en-US" sz="1600" u="none" strike="noStrike" cap="none" dirty="0">
                          <a:highlight>
                            <a:srgbClr val="CFE6F6"/>
                          </a:highlight>
                        </a:rPr>
                        <a:t>Feedback is one of the most powerful tools we have to improve learning. High quality feedback is instructive, specific and not overwhelming, timely, and nurtured in a supportive, collaborative environment.</a:t>
                      </a:r>
                      <a:endParaRPr sz="1600" u="none" strike="noStrike" cap="none" dirty="0">
                        <a:highlight>
                          <a:srgbClr val="CFE6F6"/>
                        </a:highlight>
                      </a:endParaRPr>
                    </a:p>
                  </a:txBody>
                  <a:tcPr marL="63500" marR="63500" marT="63500" marB="63500">
                    <a:solidFill>
                      <a:srgbClr val="CFE6F6"/>
                    </a:solidFill>
                  </a:tcPr>
                </a:tc>
              </a:tr>
            </a:tbl>
          </a:graphicData>
        </a:graphic>
      </p:graphicFrame>
      <p:sp>
        <p:nvSpPr>
          <p:cNvPr id="351" name="Google Shape;351;gbb7961bdd9_2_21"/>
          <p:cNvSpPr txBox="1">
            <a:spLocks noGrp="1"/>
          </p:cNvSpPr>
          <p:nvPr>
            <p:ph type="title"/>
          </p:nvPr>
        </p:nvSpPr>
        <p:spPr>
          <a:xfrm>
            <a:off x="-1" y="530352"/>
            <a:ext cx="12192000" cy="917448"/>
          </a:xfrm>
          <a:prstGeom prst="rect">
            <a:avLst/>
          </a:prstGeom>
          <a:solidFill>
            <a:srgbClr val="2484C6"/>
          </a:solidFill>
          <a:ln>
            <a:noFill/>
          </a:ln>
        </p:spPr>
        <p:txBody>
          <a:bodyPr spcFirstLastPara="1" wrap="square" lIns="548625" tIns="91425" rIns="0" bIns="0" anchor="ctr" anchorCtr="0">
            <a:normAutofit/>
          </a:bodyPr>
          <a:lstStyle/>
          <a:p>
            <a:pPr marL="0" lvl="0" indent="0" algn="l" rtl="0">
              <a:lnSpc>
                <a:spcPct val="100000"/>
              </a:lnSpc>
              <a:spcBef>
                <a:spcPts val="0"/>
              </a:spcBef>
              <a:spcAft>
                <a:spcPts val="0"/>
              </a:spcAft>
              <a:buClr>
                <a:schemeClr val="lt1"/>
              </a:buClr>
              <a:buSzPts val="4000"/>
              <a:buFont typeface="Arial"/>
              <a:buNone/>
            </a:pPr>
            <a:r>
              <a:rPr lang="en-US" dirty="0" smtClean="0"/>
              <a:t>Brainstorm and Design: Strength Based Thinking</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5"/>
          <p:cNvSpPr txBox="1">
            <a:spLocks noGrp="1"/>
          </p:cNvSpPr>
          <p:nvPr>
            <p:ph type="sldNum" idx="12"/>
          </p:nvPr>
        </p:nvSpPr>
        <p:spPr>
          <a:xfrm>
            <a:off x="628788" y="6339840"/>
            <a:ext cx="302281" cy="365760"/>
          </a:xfrm>
          <a:prstGeom prst="rect">
            <a:avLst/>
          </a:prstGeom>
          <a:noFill/>
          <a:ln>
            <a:noFill/>
          </a:ln>
        </p:spPr>
        <p:txBody>
          <a:bodyPr spcFirstLastPara="1" wrap="square" lIns="0" tIns="45700" rIns="0" bIns="45700" anchor="ctr" anchorCtr="0">
            <a:noAutofit/>
          </a:bodyPr>
          <a:lstStyle/>
          <a:p>
            <a:pPr marL="0" lvl="0" indent="0" algn="ctr" rtl="0">
              <a:lnSpc>
                <a:spcPct val="100000"/>
              </a:lnSpc>
              <a:spcBef>
                <a:spcPts val="0"/>
              </a:spcBef>
              <a:spcAft>
                <a:spcPts val="0"/>
              </a:spcAft>
              <a:buSzPts val="1000"/>
              <a:buNone/>
            </a:pPr>
            <a:fld id="{00000000-1234-1234-1234-123412341234}" type="slidenum">
              <a:rPr lang="en-US"/>
              <a:t>3</a:t>
            </a:fld>
            <a:endParaRPr/>
          </a:p>
        </p:txBody>
      </p:sp>
      <p:sp>
        <p:nvSpPr>
          <p:cNvPr id="119" name="Google Shape;119;p5"/>
          <p:cNvSpPr txBox="1">
            <a:spLocks noGrp="1"/>
          </p:cNvSpPr>
          <p:nvPr>
            <p:ph type="title"/>
          </p:nvPr>
        </p:nvSpPr>
        <p:spPr>
          <a:xfrm>
            <a:off x="-1" y="530352"/>
            <a:ext cx="12192000" cy="917448"/>
          </a:xfrm>
          <a:prstGeom prst="rect">
            <a:avLst/>
          </a:prstGeom>
          <a:solidFill>
            <a:srgbClr val="2484C6"/>
          </a:solidFill>
          <a:ln>
            <a:noFill/>
          </a:ln>
        </p:spPr>
        <p:txBody>
          <a:bodyPr spcFirstLastPara="1" wrap="square" lIns="548625" tIns="91425" rIns="0" bIns="0" anchor="ctr" anchorCtr="0">
            <a:normAutofit/>
          </a:bodyPr>
          <a:lstStyle/>
          <a:p>
            <a:pPr marL="0" lvl="0" indent="0" algn="l" rtl="0">
              <a:lnSpc>
                <a:spcPct val="100000"/>
              </a:lnSpc>
              <a:spcBef>
                <a:spcPts val="0"/>
              </a:spcBef>
              <a:spcAft>
                <a:spcPts val="0"/>
              </a:spcAft>
              <a:buClr>
                <a:schemeClr val="lt1"/>
              </a:buClr>
              <a:buSzPts val="4000"/>
              <a:buFont typeface="Arial"/>
              <a:buNone/>
            </a:pPr>
            <a:r>
              <a:rPr lang="en-US" dirty="0"/>
              <a:t>Immersive Scenario 		Part </a:t>
            </a:r>
            <a:r>
              <a:rPr lang="en-US" dirty="0" smtClean="0"/>
              <a:t>1- continued</a:t>
            </a:r>
            <a:endParaRPr dirty="0"/>
          </a:p>
        </p:txBody>
      </p:sp>
      <p:sp>
        <p:nvSpPr>
          <p:cNvPr id="120" name="Google Shape;120;p5"/>
          <p:cNvSpPr txBox="1">
            <a:spLocks noGrp="1"/>
          </p:cNvSpPr>
          <p:nvPr>
            <p:ph type="body" idx="2"/>
          </p:nvPr>
        </p:nvSpPr>
        <p:spPr>
          <a:xfrm>
            <a:off x="304799" y="1707371"/>
            <a:ext cx="5999329" cy="4632469"/>
          </a:xfrm>
          <a:prstGeom prst="rect">
            <a:avLst/>
          </a:prstGeom>
          <a:noFill/>
          <a:ln>
            <a:noFill/>
          </a:ln>
        </p:spPr>
        <p:txBody>
          <a:bodyPr spcFirstLastPara="1" wrap="square" lIns="0" tIns="0" rIns="0" bIns="0" anchor="t" anchorCtr="0">
            <a:normAutofit fontScale="92500" lnSpcReduction="20000"/>
          </a:bodyPr>
          <a:lstStyle/>
          <a:p>
            <a:pPr marL="228600" lvl="0" indent="0" algn="l" rtl="0">
              <a:lnSpc>
                <a:spcPct val="90000"/>
              </a:lnSpc>
              <a:spcBef>
                <a:spcPts val="1200"/>
              </a:spcBef>
              <a:spcAft>
                <a:spcPts val="0"/>
              </a:spcAft>
              <a:buSzPct val="120120"/>
              <a:buNone/>
            </a:pPr>
            <a:r>
              <a:rPr lang="en-US" sz="1800" dirty="0"/>
              <a:t>The front desk receptionist proceeds to hang up the phone. </a:t>
            </a:r>
            <a:endParaRPr dirty="0"/>
          </a:p>
          <a:p>
            <a:pPr marL="228600" lvl="0" indent="0" algn="l" rtl="0">
              <a:lnSpc>
                <a:spcPct val="90000"/>
              </a:lnSpc>
              <a:spcBef>
                <a:spcPts val="1200"/>
              </a:spcBef>
              <a:spcAft>
                <a:spcPts val="0"/>
              </a:spcAft>
              <a:buSzPct val="120120"/>
              <a:buNone/>
            </a:pPr>
            <a:r>
              <a:rPr lang="en-US" sz="1800" dirty="0"/>
              <a:t/>
            </a:r>
            <a:br>
              <a:rPr lang="en-US" sz="1800" dirty="0"/>
            </a:br>
            <a:r>
              <a:rPr lang="en-US" sz="1800" dirty="0"/>
              <a:t>“Hello, how can I help you?”</a:t>
            </a:r>
            <a:endParaRPr dirty="0"/>
          </a:p>
          <a:p>
            <a:pPr marL="228600" lvl="0" indent="0" algn="l" rtl="0">
              <a:lnSpc>
                <a:spcPct val="90000"/>
              </a:lnSpc>
              <a:spcBef>
                <a:spcPts val="1200"/>
              </a:spcBef>
              <a:spcAft>
                <a:spcPts val="0"/>
              </a:spcAft>
              <a:buSzPct val="120120"/>
              <a:buNone/>
            </a:pPr>
            <a:r>
              <a:rPr lang="en-US" sz="1800" dirty="0"/>
              <a:t/>
            </a:r>
            <a:br>
              <a:rPr lang="en-US" sz="1800" dirty="0"/>
            </a:br>
            <a:r>
              <a:rPr lang="en-US" sz="1800" dirty="0"/>
              <a:t>“Hello, today is my first day working here.”</a:t>
            </a:r>
            <a:endParaRPr dirty="0"/>
          </a:p>
          <a:p>
            <a:pPr marL="228600" lvl="0" indent="0" algn="l" rtl="0">
              <a:lnSpc>
                <a:spcPct val="90000"/>
              </a:lnSpc>
              <a:spcBef>
                <a:spcPts val="1200"/>
              </a:spcBef>
              <a:spcAft>
                <a:spcPts val="0"/>
              </a:spcAft>
              <a:buSzPct val="120120"/>
              <a:buNone/>
            </a:pPr>
            <a:r>
              <a:rPr lang="en-US" sz="1800" dirty="0"/>
              <a:t/>
            </a:r>
            <a:br>
              <a:rPr lang="en-US" sz="1800" dirty="0"/>
            </a:br>
            <a:r>
              <a:rPr lang="en-US" sz="1800" dirty="0"/>
              <a:t>“Oh, right. I’ll walk you to your cubicle and let someone know you are here.”</a:t>
            </a:r>
            <a:endParaRPr dirty="0"/>
          </a:p>
          <a:p>
            <a:pPr marL="228600" lvl="0" indent="0" algn="l" rtl="0">
              <a:lnSpc>
                <a:spcPct val="90000"/>
              </a:lnSpc>
              <a:spcBef>
                <a:spcPts val="1200"/>
              </a:spcBef>
              <a:spcAft>
                <a:spcPts val="0"/>
              </a:spcAft>
              <a:buSzPct val="120120"/>
              <a:buNone/>
            </a:pPr>
            <a:r>
              <a:rPr lang="en-US" sz="1800" dirty="0"/>
              <a:t/>
            </a:r>
            <a:br>
              <a:rPr lang="en-US" sz="1800" dirty="0"/>
            </a:br>
            <a:r>
              <a:rPr lang="en-US" sz="1800" dirty="0"/>
              <a:t>You and the front desk receptionist proceed through the doors as they guide you to where your cubicle is located. As you walk through the office, a few people look up at you and smile. The rest continue to work at their desks. You, also, notice that each cubicle is the same and there is nothing on the walls around you.</a:t>
            </a:r>
            <a:endParaRPr dirty="0"/>
          </a:p>
          <a:p>
            <a:pPr marL="457200" lvl="0" indent="-228600" algn="l" rtl="0">
              <a:lnSpc>
                <a:spcPct val="90000"/>
              </a:lnSpc>
              <a:spcBef>
                <a:spcPts val="1200"/>
              </a:spcBef>
              <a:spcAft>
                <a:spcPts val="0"/>
              </a:spcAft>
              <a:buSzPct val="120120"/>
              <a:buFont typeface="Arial"/>
              <a:buNone/>
            </a:pPr>
            <a:r>
              <a:rPr lang="en-US" sz="1800" dirty="0"/>
              <a:t/>
            </a:r>
            <a:br>
              <a:rPr lang="en-US" sz="1800" dirty="0"/>
            </a:br>
            <a:r>
              <a:rPr lang="en-US" sz="1800" dirty="0"/>
              <a:t/>
            </a:r>
            <a:br>
              <a:rPr lang="en-US" sz="1800" dirty="0"/>
            </a:br>
            <a:endParaRPr sz="1800" dirty="0"/>
          </a:p>
        </p:txBody>
      </p:sp>
      <p:sp>
        <p:nvSpPr>
          <p:cNvPr id="121" name="Google Shape;121;p5" descr="Rectangle"/>
          <p:cNvSpPr/>
          <p:nvPr/>
        </p:nvSpPr>
        <p:spPr>
          <a:xfrm>
            <a:off x="6629400" y="1447800"/>
            <a:ext cx="5181600" cy="2590800"/>
          </a:xfrm>
          <a:prstGeom prst="rect">
            <a:avLst/>
          </a:prstGeom>
          <a:solidFill>
            <a:srgbClr val="CBD1F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22" name="Google Shape;122;p5"/>
          <p:cNvSpPr txBox="1"/>
          <p:nvPr/>
        </p:nvSpPr>
        <p:spPr>
          <a:xfrm>
            <a:off x="6857999" y="1707371"/>
            <a:ext cx="4724401" cy="2154396"/>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2400"/>
              <a:buFont typeface="Arial"/>
              <a:buChar char="•"/>
            </a:pPr>
            <a:r>
              <a:rPr lang="en-US" sz="2400" b="1" i="0" u="none" strike="noStrike" cap="none">
                <a:solidFill>
                  <a:srgbClr val="000000"/>
                </a:solidFill>
                <a:latin typeface="Arial"/>
                <a:ea typeface="Arial"/>
                <a:cs typeface="Arial"/>
                <a:sym typeface="Arial"/>
              </a:rPr>
              <a:t>What are your thoughts? </a:t>
            </a:r>
            <a:endParaRPr sz="40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2400"/>
              <a:buFont typeface="Arial"/>
              <a:buChar char="•"/>
            </a:pPr>
            <a:r>
              <a:rPr lang="en-US" sz="2400" b="1" i="0" u="none" strike="noStrike" cap="none">
                <a:solidFill>
                  <a:srgbClr val="000000"/>
                </a:solidFill>
                <a:latin typeface="Arial"/>
                <a:ea typeface="Arial"/>
                <a:cs typeface="Arial"/>
                <a:sym typeface="Arial"/>
              </a:rPr>
              <a:t>How are you feeling about the office and its people from this introduction?</a:t>
            </a:r>
            <a:endParaRPr sz="4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2400" b="0" i="0" u="none" strike="noStrike" cap="none">
                <a:solidFill>
                  <a:srgbClr val="000000"/>
                </a:solidFill>
                <a:latin typeface="Arial"/>
                <a:ea typeface="Arial"/>
                <a:cs typeface="Arial"/>
                <a:sym typeface="Arial"/>
              </a:rPr>
              <a:t/>
            </a:r>
            <a:br>
              <a:rPr lang="en-US" sz="2400" b="0" i="0" u="none" strike="noStrike" cap="none">
                <a:solidFill>
                  <a:srgbClr val="000000"/>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p:txBody>
      </p:sp>
      <p:pic>
        <p:nvPicPr>
          <p:cNvPr id="123" name="Google Shape;123;p5" descr="Row of identical cubicles"/>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954672" y="3628854"/>
            <a:ext cx="4531056" cy="2871533"/>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pic>
        <p:nvPicPr>
          <p:cNvPr id="357" name="Google Shape;357;p7" descr="Graphic showing interconnected circles, each with the silhouette of a person inside"/>
          <p:cNvPicPr preferRelativeResize="0">
            <a:picLocks noGrp="1"/>
          </p:cNvPicPr>
          <p:nvPr>
            <p:ph type="pic" idx="2"/>
          </p:nvPr>
        </p:nvPicPr>
        <p:blipFill rotWithShape="1">
          <a:blip r:embed="rId3">
            <a:alphaModFix/>
          </a:blip>
          <a:srcRect/>
          <a:stretch/>
        </p:blipFill>
        <p:spPr>
          <a:xfrm>
            <a:off x="25400" y="1870250"/>
            <a:ext cx="4072800" cy="4237800"/>
          </a:xfrm>
          <a:prstGeom prst="rect">
            <a:avLst/>
          </a:prstGeom>
          <a:noFill/>
          <a:ln>
            <a:noFill/>
          </a:ln>
        </p:spPr>
      </p:pic>
      <p:sp>
        <p:nvSpPr>
          <p:cNvPr id="358" name="Google Shape;358;p7"/>
          <p:cNvSpPr txBox="1">
            <a:spLocks noGrp="1"/>
          </p:cNvSpPr>
          <p:nvPr>
            <p:ph type="title"/>
          </p:nvPr>
        </p:nvSpPr>
        <p:spPr>
          <a:xfrm>
            <a:off x="-1" y="530352"/>
            <a:ext cx="12192000" cy="917448"/>
          </a:xfrm>
          <a:prstGeom prst="rect">
            <a:avLst/>
          </a:prstGeom>
          <a:solidFill>
            <a:srgbClr val="2484C6"/>
          </a:solidFill>
          <a:ln>
            <a:noFill/>
          </a:ln>
        </p:spPr>
        <p:txBody>
          <a:bodyPr spcFirstLastPara="1" wrap="square" lIns="548625" tIns="91425" rIns="0" bIns="0" anchor="ctr" anchorCtr="0">
            <a:normAutofit fontScale="90000"/>
          </a:bodyPr>
          <a:lstStyle/>
          <a:p>
            <a:pPr marL="0" lvl="0" indent="0" algn="l" rtl="0">
              <a:lnSpc>
                <a:spcPct val="100000"/>
              </a:lnSpc>
              <a:spcBef>
                <a:spcPts val="0"/>
              </a:spcBef>
              <a:spcAft>
                <a:spcPts val="0"/>
              </a:spcAft>
              <a:buClr>
                <a:schemeClr val="lt1"/>
              </a:buClr>
              <a:buSzPct val="148148"/>
              <a:buFont typeface="Arial"/>
              <a:buNone/>
            </a:pPr>
            <a:r>
              <a:rPr lang="en-US" sz="3000">
                <a:solidFill>
                  <a:srgbClr val="FFFFFF"/>
                </a:solidFill>
              </a:rPr>
              <a:t>Strength Based Thinking in Remote and Hybrid Learning Environments: Begin Exploring a Learning Dashboard</a:t>
            </a:r>
            <a:endParaRPr/>
          </a:p>
        </p:txBody>
      </p:sp>
      <p:sp>
        <p:nvSpPr>
          <p:cNvPr id="359" name="Google Shape;359;p7"/>
          <p:cNvSpPr txBox="1">
            <a:spLocks noGrp="1"/>
          </p:cNvSpPr>
          <p:nvPr>
            <p:ph type="sldNum" idx="12"/>
          </p:nvPr>
        </p:nvSpPr>
        <p:spPr>
          <a:xfrm>
            <a:off x="628788" y="6339840"/>
            <a:ext cx="302281" cy="365760"/>
          </a:xfrm>
          <a:prstGeom prst="rect">
            <a:avLst/>
          </a:prstGeom>
          <a:noFill/>
          <a:ln>
            <a:noFill/>
          </a:ln>
        </p:spPr>
        <p:txBody>
          <a:bodyPr spcFirstLastPara="1" wrap="square" lIns="0" tIns="45700" rIns="0" bIns="45700" anchor="ctr" anchorCtr="0">
            <a:noAutofit/>
          </a:bodyPr>
          <a:lstStyle/>
          <a:p>
            <a:pPr marL="0" lvl="0" indent="0" algn="ctr" rtl="0">
              <a:lnSpc>
                <a:spcPct val="100000"/>
              </a:lnSpc>
              <a:spcBef>
                <a:spcPts val="0"/>
              </a:spcBef>
              <a:spcAft>
                <a:spcPts val="0"/>
              </a:spcAft>
              <a:buSzPts val="1000"/>
              <a:buNone/>
            </a:pPr>
            <a:fld id="{00000000-1234-1234-1234-123412341234}" type="slidenum">
              <a:rPr lang="en-US"/>
              <a:t>30</a:t>
            </a:fld>
            <a:endParaRPr/>
          </a:p>
        </p:txBody>
      </p:sp>
      <p:sp>
        <p:nvSpPr>
          <p:cNvPr id="360" name="Google Shape;360;p7"/>
          <p:cNvSpPr txBox="1">
            <a:spLocks noGrp="1"/>
          </p:cNvSpPr>
          <p:nvPr>
            <p:ph type="body" idx="1"/>
          </p:nvPr>
        </p:nvSpPr>
        <p:spPr>
          <a:xfrm>
            <a:off x="4581600" y="2347200"/>
            <a:ext cx="6717600" cy="3660600"/>
          </a:xfrm>
          <a:prstGeom prst="rect">
            <a:avLst/>
          </a:prstGeom>
          <a:noFill/>
          <a:ln>
            <a:noFill/>
          </a:ln>
        </p:spPr>
        <p:txBody>
          <a:bodyPr spcFirstLastPara="1" wrap="square" lIns="0" tIns="0" rIns="0" bIns="0" anchor="t" anchorCtr="0">
            <a:normAutofit/>
          </a:bodyPr>
          <a:lstStyle/>
          <a:p>
            <a:pPr marL="228600" lvl="0" indent="-215900" algn="l" rtl="0">
              <a:lnSpc>
                <a:spcPct val="115000"/>
              </a:lnSpc>
              <a:spcBef>
                <a:spcPts val="0"/>
              </a:spcBef>
              <a:spcAft>
                <a:spcPts val="0"/>
              </a:spcAft>
              <a:buSzPts val="2000"/>
              <a:buChar char="▪"/>
            </a:pPr>
            <a:r>
              <a:rPr lang="en-US"/>
              <a:t>Explore a Learning Dashboard as a tool to support goal setting and self-assessment. Like a car dashboard, a learning dashboard offers students and teachers an up-to-date snapshot of progress. </a:t>
            </a:r>
            <a:endParaRPr/>
          </a:p>
          <a:p>
            <a:pPr marL="228600" lvl="0" indent="-215900" algn="l" rtl="0">
              <a:lnSpc>
                <a:spcPct val="115000"/>
              </a:lnSpc>
              <a:spcBef>
                <a:spcPts val="0"/>
              </a:spcBef>
              <a:spcAft>
                <a:spcPts val="0"/>
              </a:spcAft>
              <a:buSzPts val="2000"/>
              <a:buChar char="▪"/>
            </a:pPr>
            <a:r>
              <a:rPr lang="en-US"/>
              <a:t>The sample dashboard on slide 9 lists skills from 3rd grade curricular standards and allows the teacher or student to designate if a student is "Just Learning," "Practicing," or at the "I Got This!" stage with cells that are conditionally formatted.</a:t>
            </a:r>
            <a:endParaRPr/>
          </a:p>
          <a:p>
            <a:pPr marL="228600" lvl="0" indent="0" algn="l" rtl="0">
              <a:lnSpc>
                <a:spcPct val="90000"/>
              </a:lnSpc>
              <a:spcBef>
                <a:spcPts val="1400"/>
              </a:spcBef>
              <a:spcAft>
                <a:spcPts val="0"/>
              </a:spcAft>
              <a:buSzPts val="2200"/>
              <a:buNone/>
            </a:pPr>
            <a:endParaRPr/>
          </a:p>
          <a:p>
            <a:pPr marL="0" lvl="0" indent="0" algn="l" rtl="0">
              <a:lnSpc>
                <a:spcPct val="90000"/>
              </a:lnSpc>
              <a:spcBef>
                <a:spcPts val="1400"/>
              </a:spcBef>
              <a:spcAft>
                <a:spcPts val="0"/>
              </a:spcAft>
              <a:buSzPts val="2200"/>
              <a:buNone/>
            </a:pPr>
            <a:endParaRPr/>
          </a:p>
          <a:p>
            <a:pPr marL="228600" lvl="0" indent="-88900" algn="l" rtl="0">
              <a:lnSpc>
                <a:spcPct val="90000"/>
              </a:lnSpc>
              <a:spcBef>
                <a:spcPts val="1400"/>
              </a:spcBef>
              <a:spcAft>
                <a:spcPts val="0"/>
              </a:spcAft>
              <a:buClr>
                <a:schemeClr val="lt2"/>
              </a:buClr>
              <a:buSzPts val="2200"/>
              <a:buFont typeface="Noto Sans Symbols"/>
              <a:buNone/>
            </a:pPr>
            <a:endParaRPr/>
          </a:p>
        </p:txBody>
      </p:sp>
      <p:sp>
        <p:nvSpPr>
          <p:cNvPr id="361" name="Google Shape;361;p7"/>
          <p:cNvSpPr txBox="1">
            <a:spLocks noGrp="1"/>
          </p:cNvSpPr>
          <p:nvPr>
            <p:ph type="body" idx="2"/>
          </p:nvPr>
        </p:nvSpPr>
        <p:spPr>
          <a:xfrm>
            <a:off x="3966675" y="1707747"/>
            <a:ext cx="3028800" cy="379500"/>
          </a:xfrm>
          <a:prstGeom prst="rect">
            <a:avLst/>
          </a:prstGeom>
          <a:noFill/>
          <a:ln>
            <a:noFill/>
          </a:ln>
        </p:spPr>
        <p:txBody>
          <a:bodyPr spcFirstLastPara="1" wrap="square" lIns="548625" tIns="0" rIns="91425" bIns="0" anchor="t" anchorCtr="0">
            <a:spAutoFit/>
          </a:bodyPr>
          <a:lstStyle/>
          <a:p>
            <a:pPr marL="0" lvl="0" indent="0" algn="l" rtl="0">
              <a:lnSpc>
                <a:spcPct val="90000"/>
              </a:lnSpc>
              <a:spcBef>
                <a:spcPts val="0"/>
              </a:spcBef>
              <a:spcAft>
                <a:spcPts val="0"/>
              </a:spcAft>
              <a:buSzPts val="2800"/>
              <a:buNone/>
            </a:pPr>
            <a:r>
              <a:rPr lang="en-US"/>
              <a:t>Collaborate</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8"/>
          <p:cNvSpPr txBox="1">
            <a:spLocks noGrp="1"/>
          </p:cNvSpPr>
          <p:nvPr>
            <p:ph type="sldNum" idx="12"/>
          </p:nvPr>
        </p:nvSpPr>
        <p:spPr>
          <a:xfrm>
            <a:off x="628788" y="6339840"/>
            <a:ext cx="302281" cy="365760"/>
          </a:xfrm>
          <a:prstGeom prst="rect">
            <a:avLst/>
          </a:prstGeom>
          <a:noFill/>
          <a:ln>
            <a:noFill/>
          </a:ln>
        </p:spPr>
        <p:txBody>
          <a:bodyPr spcFirstLastPara="1" wrap="square" lIns="0" tIns="45700" rIns="0" bIns="45700" anchor="ctr" anchorCtr="0">
            <a:noAutofit/>
          </a:bodyPr>
          <a:lstStyle/>
          <a:p>
            <a:pPr marL="0" lvl="0" indent="0" algn="ctr" rtl="0">
              <a:lnSpc>
                <a:spcPct val="100000"/>
              </a:lnSpc>
              <a:spcBef>
                <a:spcPts val="0"/>
              </a:spcBef>
              <a:spcAft>
                <a:spcPts val="0"/>
              </a:spcAft>
              <a:buSzPts val="1000"/>
              <a:buNone/>
            </a:pPr>
            <a:fld id="{00000000-1234-1234-1234-123412341234}" type="slidenum">
              <a:rPr lang="en-US"/>
              <a:t>31</a:t>
            </a:fld>
            <a:endParaRPr/>
          </a:p>
        </p:txBody>
      </p:sp>
      <p:sp>
        <p:nvSpPr>
          <p:cNvPr id="368" name="Google Shape;368;p8"/>
          <p:cNvSpPr txBox="1">
            <a:spLocks noGrp="1"/>
          </p:cNvSpPr>
          <p:nvPr>
            <p:ph type="title"/>
          </p:nvPr>
        </p:nvSpPr>
        <p:spPr>
          <a:xfrm>
            <a:off x="-1" y="530352"/>
            <a:ext cx="12192000" cy="917448"/>
          </a:xfrm>
          <a:prstGeom prst="rect">
            <a:avLst/>
          </a:prstGeom>
          <a:solidFill>
            <a:srgbClr val="2484C6"/>
          </a:solidFill>
          <a:ln>
            <a:noFill/>
          </a:ln>
        </p:spPr>
        <p:txBody>
          <a:bodyPr spcFirstLastPara="1" wrap="square" lIns="548625" tIns="91425" rIns="0" bIns="0" anchor="ctr" anchorCtr="0">
            <a:normAutofit fontScale="90000"/>
          </a:bodyPr>
          <a:lstStyle/>
          <a:p>
            <a:pPr marL="0" lvl="0" indent="0" algn="l" rtl="0">
              <a:lnSpc>
                <a:spcPct val="100000"/>
              </a:lnSpc>
              <a:spcBef>
                <a:spcPts val="0"/>
              </a:spcBef>
              <a:spcAft>
                <a:spcPts val="0"/>
              </a:spcAft>
              <a:buClr>
                <a:schemeClr val="lt1"/>
              </a:buClr>
              <a:buSzPct val="148148"/>
              <a:buFont typeface="Arial"/>
              <a:buNone/>
            </a:pPr>
            <a:r>
              <a:rPr lang="en-US" sz="3000"/>
              <a:t>Strength Based Thinking in Remote and Hybrid Learning Environments: Explore a Learning Dashboard</a:t>
            </a:r>
            <a:endParaRPr/>
          </a:p>
        </p:txBody>
      </p:sp>
      <p:pic>
        <p:nvPicPr>
          <p:cNvPr id="370" name="Google Shape;370;p8" descr="Screenshot of a Learning Dashboard template"/>
          <p:cNvPicPr preferRelativeResize="0"/>
          <p:nvPr/>
        </p:nvPicPr>
        <p:blipFill rotWithShape="1">
          <a:blip r:embed="rId3">
            <a:alphaModFix/>
          </a:blip>
          <a:srcRect/>
          <a:stretch/>
        </p:blipFill>
        <p:spPr>
          <a:xfrm>
            <a:off x="533400" y="1600200"/>
            <a:ext cx="10660825" cy="2511450"/>
          </a:xfrm>
          <a:prstGeom prst="rect">
            <a:avLst/>
          </a:prstGeom>
          <a:noFill/>
          <a:ln>
            <a:noFill/>
          </a:ln>
        </p:spPr>
      </p:pic>
      <p:sp>
        <p:nvSpPr>
          <p:cNvPr id="371" name="Google Shape;371;p8"/>
          <p:cNvSpPr txBox="1"/>
          <p:nvPr/>
        </p:nvSpPr>
        <p:spPr>
          <a:xfrm>
            <a:off x="533300" y="4193000"/>
            <a:ext cx="10660800" cy="20625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2000"/>
              <a:buFont typeface="Arial"/>
              <a:buNone/>
            </a:pPr>
            <a:r>
              <a:rPr lang="en-US" sz="2000" b="0" i="0" u="none" strike="noStrike" cap="none">
                <a:solidFill>
                  <a:schemeClr val="dk1"/>
                </a:solidFill>
                <a:latin typeface="Arial"/>
                <a:ea typeface="Arial"/>
                <a:cs typeface="Arial"/>
                <a:sym typeface="Arial"/>
              </a:rPr>
              <a:t>Try it! Click on one of the linked Learning Dashboard templates below. Next to a standard, under one of the columns, type in an x and hit the enter/return key. Notice how the box turns the column color?</a:t>
            </a:r>
            <a:endParaRPr sz="2000" b="0" i="0" u="none" strike="noStrike" cap="none">
              <a:solidFill>
                <a:schemeClr val="dk1"/>
              </a:solidFill>
              <a:latin typeface="Arial"/>
              <a:ea typeface="Arial"/>
              <a:cs typeface="Arial"/>
              <a:sym typeface="Arial"/>
            </a:endParaRPr>
          </a:p>
          <a:p>
            <a:pPr marL="457200" marR="0" lvl="0" indent="-355600" algn="l" rtl="0">
              <a:lnSpc>
                <a:spcPct val="115000"/>
              </a:lnSpc>
              <a:spcBef>
                <a:spcPts val="1200"/>
              </a:spcBef>
              <a:spcAft>
                <a:spcPts val="0"/>
              </a:spcAft>
              <a:buClr>
                <a:schemeClr val="dk1"/>
              </a:buClr>
              <a:buSzPts val="2000"/>
              <a:buFont typeface="Arial"/>
              <a:buChar char="●"/>
            </a:pPr>
            <a:r>
              <a:rPr lang="en-US" sz="2000" b="0" i="0" u="sng" strike="noStrike" cap="none">
                <a:solidFill>
                  <a:srgbClr val="1155CC"/>
                </a:solidFill>
                <a:latin typeface="Arial"/>
                <a:ea typeface="Arial"/>
                <a:cs typeface="Arial"/>
                <a:sym typeface="Arial"/>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Microsoft Excel Learning Dashboard Template</a:t>
            </a:r>
            <a:endParaRPr sz="2000" b="0" i="0" u="none" strike="noStrike" cap="none">
              <a:solidFill>
                <a:schemeClr val="dk1"/>
              </a:solidFill>
              <a:latin typeface="Arial"/>
              <a:ea typeface="Arial"/>
              <a:cs typeface="Arial"/>
              <a:sym typeface="Arial"/>
            </a:endParaRPr>
          </a:p>
          <a:p>
            <a:pPr marL="457200" marR="0" lvl="0" indent="-355600" algn="l" rtl="0">
              <a:lnSpc>
                <a:spcPct val="115000"/>
              </a:lnSpc>
              <a:spcBef>
                <a:spcPts val="0"/>
              </a:spcBef>
              <a:spcAft>
                <a:spcPts val="0"/>
              </a:spcAft>
              <a:buClr>
                <a:schemeClr val="dk1"/>
              </a:buClr>
              <a:buSzPts val="2000"/>
              <a:buFont typeface="Arial"/>
              <a:buChar char="●"/>
            </a:pPr>
            <a:r>
              <a:rPr lang="en-US" sz="2000" b="0" i="0" u="sng" strike="noStrike" cap="none">
                <a:solidFill>
                  <a:srgbClr val="1155CC"/>
                </a:solidFill>
                <a:latin typeface="Arial"/>
                <a:ea typeface="Arial"/>
                <a:cs typeface="Arial"/>
                <a:sym typeface="Arial"/>
                <a:hlinkClick r:id="rId5">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Google Sheets Learning Dashboard Template</a:t>
            </a:r>
            <a:endParaRPr sz="2000" b="0" i="0" u="none" strike="noStrike" cap="none">
              <a:solidFill>
                <a:schemeClr val="dk1"/>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9"/>
          <p:cNvSpPr txBox="1">
            <a:spLocks noGrp="1"/>
          </p:cNvSpPr>
          <p:nvPr>
            <p:ph type="sldNum" idx="12"/>
          </p:nvPr>
        </p:nvSpPr>
        <p:spPr>
          <a:xfrm>
            <a:off x="628788" y="6339840"/>
            <a:ext cx="302281" cy="365760"/>
          </a:xfrm>
          <a:prstGeom prst="rect">
            <a:avLst/>
          </a:prstGeom>
          <a:noFill/>
          <a:ln>
            <a:noFill/>
          </a:ln>
        </p:spPr>
        <p:txBody>
          <a:bodyPr spcFirstLastPara="1" wrap="square" lIns="0" tIns="45700" rIns="0" bIns="45700" anchor="ctr" anchorCtr="0">
            <a:noAutofit/>
          </a:bodyPr>
          <a:lstStyle/>
          <a:p>
            <a:pPr marL="0" lvl="0" indent="0" algn="ctr" rtl="0">
              <a:lnSpc>
                <a:spcPct val="100000"/>
              </a:lnSpc>
              <a:spcBef>
                <a:spcPts val="0"/>
              </a:spcBef>
              <a:spcAft>
                <a:spcPts val="0"/>
              </a:spcAft>
              <a:buSzPts val="1000"/>
              <a:buNone/>
            </a:pPr>
            <a:fld id="{00000000-1234-1234-1234-123412341234}" type="slidenum">
              <a:rPr lang="en-US"/>
              <a:t>32</a:t>
            </a:fld>
            <a:endParaRPr/>
          </a:p>
        </p:txBody>
      </p:sp>
      <p:sp>
        <p:nvSpPr>
          <p:cNvPr id="377" name="Google Shape;377;p9"/>
          <p:cNvSpPr txBox="1">
            <a:spLocks noGrp="1"/>
          </p:cNvSpPr>
          <p:nvPr>
            <p:ph type="title"/>
          </p:nvPr>
        </p:nvSpPr>
        <p:spPr>
          <a:xfrm>
            <a:off x="-1" y="903977"/>
            <a:ext cx="12192000" cy="917400"/>
          </a:xfrm>
          <a:prstGeom prst="rect">
            <a:avLst/>
          </a:prstGeom>
          <a:noFill/>
          <a:ln>
            <a:noFill/>
          </a:ln>
        </p:spPr>
        <p:txBody>
          <a:bodyPr spcFirstLastPara="1" wrap="square" lIns="548625" tIns="91425" rIns="0" bIns="0" anchor="ctr" anchorCtr="0">
            <a:normAutofit fontScale="90000"/>
          </a:bodyPr>
          <a:lstStyle/>
          <a:p>
            <a:pPr marL="0" lvl="0" indent="0" algn="l" rtl="0">
              <a:lnSpc>
                <a:spcPct val="100000"/>
              </a:lnSpc>
              <a:spcBef>
                <a:spcPts val="0"/>
              </a:spcBef>
              <a:spcAft>
                <a:spcPts val="0"/>
              </a:spcAft>
              <a:buClr>
                <a:schemeClr val="lt1"/>
              </a:buClr>
              <a:buSzPct val="148148"/>
              <a:buFont typeface="Arial"/>
              <a:buNone/>
            </a:pPr>
            <a:r>
              <a:rPr lang="en-US" sz="3000">
                <a:solidFill>
                  <a:srgbClr val="43467B"/>
                </a:solidFill>
              </a:rPr>
              <a:t>Strength Based Thinking in Remote and Hybrid Learning Environments: Explore a Learning Dashboard</a:t>
            </a:r>
            <a:endParaRPr>
              <a:solidFill>
                <a:srgbClr val="43467B"/>
              </a:solidFill>
            </a:endParaRPr>
          </a:p>
          <a:p>
            <a:pPr marL="0" lvl="0" indent="0" algn="l" rtl="0">
              <a:lnSpc>
                <a:spcPct val="100000"/>
              </a:lnSpc>
              <a:spcBef>
                <a:spcPts val="0"/>
              </a:spcBef>
              <a:spcAft>
                <a:spcPts val="0"/>
              </a:spcAft>
              <a:buClr>
                <a:schemeClr val="dk2"/>
              </a:buClr>
              <a:buSzPct val="111111"/>
              <a:buFont typeface="Arial"/>
              <a:buNone/>
            </a:pPr>
            <a:endParaRPr>
              <a:solidFill>
                <a:srgbClr val="43467B"/>
              </a:solidFill>
            </a:endParaRPr>
          </a:p>
        </p:txBody>
      </p:sp>
      <p:sp>
        <p:nvSpPr>
          <p:cNvPr id="379" name="Google Shape;379;p9"/>
          <p:cNvSpPr txBox="1">
            <a:spLocks noGrp="1"/>
          </p:cNvSpPr>
          <p:nvPr>
            <p:ph type="body" idx="1"/>
          </p:nvPr>
        </p:nvSpPr>
        <p:spPr>
          <a:xfrm>
            <a:off x="3267300" y="1821375"/>
            <a:ext cx="8238900" cy="3660600"/>
          </a:xfrm>
          <a:prstGeom prst="rect">
            <a:avLst/>
          </a:prstGeom>
          <a:noFill/>
          <a:ln>
            <a:noFill/>
          </a:ln>
        </p:spPr>
        <p:txBody>
          <a:bodyPr spcFirstLastPara="1" wrap="square" lIns="0" tIns="0" rIns="0" bIns="0" anchor="t" anchorCtr="0">
            <a:normAutofit fontScale="92500" lnSpcReduction="20000"/>
          </a:bodyPr>
          <a:lstStyle/>
          <a:p>
            <a:pPr marL="228600" lvl="0" indent="-215900" algn="l" rtl="0">
              <a:lnSpc>
                <a:spcPct val="115000"/>
              </a:lnSpc>
              <a:spcBef>
                <a:spcPts val="0"/>
              </a:spcBef>
              <a:spcAft>
                <a:spcPts val="0"/>
              </a:spcAft>
              <a:buSzPct val="108108"/>
              <a:buChar char="▪"/>
            </a:pPr>
            <a:r>
              <a:rPr lang="en-US"/>
              <a:t>Imagine a student looking at his or her dashboard and having this visual to support their goal setting, self-assessment, and progress. Even if the teacher is the one entering the data, the dashboard should be shared with students so they can play a role in identifying and working toward intermediate goals. Reinforce the power of “failing forward!” Use setbacks as learning opportunities by using the Learning Dashboard as a tool to frame meaningful conversations with your learners.</a:t>
            </a:r>
            <a:endParaRPr/>
          </a:p>
          <a:p>
            <a:pPr marL="228600" lvl="0" indent="-215900" algn="l" rtl="0">
              <a:lnSpc>
                <a:spcPct val="115000"/>
              </a:lnSpc>
              <a:spcBef>
                <a:spcPts val="0"/>
              </a:spcBef>
              <a:spcAft>
                <a:spcPts val="0"/>
              </a:spcAft>
              <a:buSzPct val="108108"/>
              <a:buChar char="▪"/>
            </a:pPr>
            <a:r>
              <a:rPr lang="en-US"/>
              <a:t>The first step to implementation is to identify the standards/objectives for the content area(s) being tracked and complete the template for your class, grade level, or department. Then, create a copy for each student. You may choose to include intermediate goals based on each learner's individual needs. Or, use the “practicing column” as an intermediate goal that students can work towards at first.</a:t>
            </a:r>
            <a:endParaRPr/>
          </a:p>
          <a:p>
            <a:pPr marL="228600" lvl="0" indent="0" algn="l" rtl="0">
              <a:lnSpc>
                <a:spcPct val="115000"/>
              </a:lnSpc>
              <a:spcBef>
                <a:spcPts val="1200"/>
              </a:spcBef>
              <a:spcAft>
                <a:spcPts val="0"/>
              </a:spcAft>
              <a:buSzPct val="118918"/>
              <a:buNone/>
            </a:pPr>
            <a:endParaRPr/>
          </a:p>
          <a:p>
            <a:pPr marL="228600" lvl="0" indent="0" algn="l" rtl="0">
              <a:lnSpc>
                <a:spcPct val="90000"/>
              </a:lnSpc>
              <a:spcBef>
                <a:spcPts val="1400"/>
              </a:spcBef>
              <a:spcAft>
                <a:spcPts val="0"/>
              </a:spcAft>
              <a:buSzPct val="118918"/>
              <a:buNone/>
            </a:pPr>
            <a:endParaRPr/>
          </a:p>
          <a:p>
            <a:pPr marL="0" lvl="0" indent="0" algn="l" rtl="0">
              <a:lnSpc>
                <a:spcPct val="90000"/>
              </a:lnSpc>
              <a:spcBef>
                <a:spcPts val="1400"/>
              </a:spcBef>
              <a:spcAft>
                <a:spcPts val="0"/>
              </a:spcAft>
              <a:buSzPct val="118918"/>
              <a:buNone/>
            </a:pPr>
            <a:endParaRPr/>
          </a:p>
          <a:p>
            <a:pPr marL="228600" lvl="0" indent="-88900" algn="l" rtl="0">
              <a:lnSpc>
                <a:spcPct val="90000"/>
              </a:lnSpc>
              <a:spcBef>
                <a:spcPts val="1400"/>
              </a:spcBef>
              <a:spcAft>
                <a:spcPts val="0"/>
              </a:spcAft>
              <a:buClr>
                <a:schemeClr val="lt2"/>
              </a:buClr>
              <a:buSzPct val="118918"/>
              <a:buFont typeface="Noto Sans Symbols"/>
              <a:buNone/>
            </a:pPr>
            <a:endParaRPr/>
          </a:p>
        </p:txBody>
      </p:sp>
      <p:pic>
        <p:nvPicPr>
          <p:cNvPr id="380" name="Google Shape;380;p9" descr="Icon showing interconnected circles, each with the silhouette of a person inside"/>
          <p:cNvPicPr preferRelativeResize="0">
            <a:picLocks noGrp="1"/>
          </p:cNvPicPr>
          <p:nvPr>
            <p:ph type="pic" idx="2"/>
          </p:nvPr>
        </p:nvPicPr>
        <p:blipFill rotWithShape="1">
          <a:blip r:embed="rId3">
            <a:alphaModFix/>
          </a:blip>
          <a:srcRect/>
          <a:stretch/>
        </p:blipFill>
        <p:spPr>
          <a:xfrm>
            <a:off x="74100" y="1990425"/>
            <a:ext cx="3193200" cy="33225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80"/>
          <p:cNvSpPr txBox="1">
            <a:spLocks noGrp="1"/>
          </p:cNvSpPr>
          <p:nvPr>
            <p:ph type="sldNum" idx="12"/>
          </p:nvPr>
        </p:nvSpPr>
        <p:spPr>
          <a:xfrm>
            <a:off x="628788" y="6339840"/>
            <a:ext cx="302281" cy="365760"/>
          </a:xfrm>
          <a:prstGeom prst="rect">
            <a:avLst/>
          </a:prstGeom>
          <a:noFill/>
          <a:ln>
            <a:noFill/>
          </a:ln>
        </p:spPr>
        <p:txBody>
          <a:bodyPr spcFirstLastPara="1" wrap="square" lIns="0" tIns="45700" rIns="0" bIns="45700" anchor="ctr" anchorCtr="0">
            <a:noAutofit/>
          </a:bodyPr>
          <a:lstStyle/>
          <a:p>
            <a:pPr marL="0" lvl="0" indent="0" algn="ctr" rtl="0">
              <a:lnSpc>
                <a:spcPct val="100000"/>
              </a:lnSpc>
              <a:spcBef>
                <a:spcPts val="0"/>
              </a:spcBef>
              <a:spcAft>
                <a:spcPts val="0"/>
              </a:spcAft>
              <a:buSzPts val="1000"/>
              <a:buNone/>
            </a:pPr>
            <a:fld id="{00000000-1234-1234-1234-123412341234}" type="slidenum">
              <a:rPr lang="en-US"/>
              <a:t>33</a:t>
            </a:fld>
            <a:endParaRPr/>
          </a:p>
        </p:txBody>
      </p:sp>
      <p:sp>
        <p:nvSpPr>
          <p:cNvPr id="386" name="Google Shape;386;p80"/>
          <p:cNvSpPr txBox="1">
            <a:spLocks noGrp="1"/>
          </p:cNvSpPr>
          <p:nvPr>
            <p:ph type="title"/>
          </p:nvPr>
        </p:nvSpPr>
        <p:spPr>
          <a:xfrm>
            <a:off x="-1" y="530352"/>
            <a:ext cx="12192000" cy="917448"/>
          </a:xfrm>
          <a:prstGeom prst="rect">
            <a:avLst/>
          </a:prstGeom>
          <a:solidFill>
            <a:srgbClr val="2484C6"/>
          </a:solidFill>
          <a:ln>
            <a:noFill/>
          </a:ln>
        </p:spPr>
        <p:txBody>
          <a:bodyPr spcFirstLastPara="1" wrap="square" lIns="548625" tIns="91425" rIns="0" bIns="0" anchor="ctr" anchorCtr="0">
            <a:normAutofit/>
          </a:bodyPr>
          <a:lstStyle/>
          <a:p>
            <a:pPr marL="0" lvl="0" indent="0" algn="l" rtl="0">
              <a:lnSpc>
                <a:spcPct val="100000"/>
              </a:lnSpc>
              <a:spcBef>
                <a:spcPts val="0"/>
              </a:spcBef>
              <a:spcAft>
                <a:spcPts val="0"/>
              </a:spcAft>
              <a:buClr>
                <a:schemeClr val="lt1"/>
              </a:buClr>
              <a:buSzPts val="4000"/>
              <a:buFont typeface="Arial"/>
              <a:buNone/>
            </a:pPr>
            <a:r>
              <a:rPr lang="en-US" dirty="0"/>
              <a:t>Learning </a:t>
            </a:r>
            <a:r>
              <a:rPr lang="en-US" dirty="0" smtClean="0"/>
              <a:t>Objectives: Summary</a:t>
            </a:r>
            <a:endParaRPr dirty="0"/>
          </a:p>
        </p:txBody>
      </p:sp>
      <p:sp>
        <p:nvSpPr>
          <p:cNvPr id="388" name="Google Shape;388;p80"/>
          <p:cNvSpPr txBox="1">
            <a:spLocks noGrp="1"/>
          </p:cNvSpPr>
          <p:nvPr>
            <p:ph type="body" idx="2"/>
          </p:nvPr>
        </p:nvSpPr>
        <p:spPr>
          <a:xfrm>
            <a:off x="482299" y="1978152"/>
            <a:ext cx="10858362" cy="3810000"/>
          </a:xfrm>
          <a:prstGeom prst="rect">
            <a:avLst/>
          </a:prstGeom>
          <a:noFill/>
          <a:ln>
            <a:noFill/>
          </a:ln>
        </p:spPr>
        <p:txBody>
          <a:bodyPr spcFirstLastPara="1" wrap="square" lIns="0" tIns="0" rIns="0" bIns="0" anchor="t" anchorCtr="0">
            <a:normAutofit fontScale="92500" lnSpcReduction="10000"/>
          </a:bodyPr>
          <a:lstStyle/>
          <a:p>
            <a:pPr marL="457200" lvl="0" indent="-228600" algn="l" rtl="0">
              <a:lnSpc>
                <a:spcPct val="90000"/>
              </a:lnSpc>
              <a:spcBef>
                <a:spcPts val="1200"/>
              </a:spcBef>
              <a:spcAft>
                <a:spcPts val="0"/>
              </a:spcAft>
              <a:buSzPct val="90090"/>
              <a:buNone/>
            </a:pPr>
            <a:r>
              <a:rPr lang="en-US" sz="2400" b="1"/>
              <a:t>“The Voice of Your Classroom” </a:t>
            </a:r>
            <a:r>
              <a:rPr lang="en-US" sz="2400"/>
              <a:t>— Design a physical and virtual learning environment that presents a welcoming and affirming message.</a:t>
            </a:r>
            <a:endParaRPr/>
          </a:p>
          <a:p>
            <a:pPr marL="457200" lvl="0" indent="-228600" algn="l" rtl="0">
              <a:lnSpc>
                <a:spcPct val="90000"/>
              </a:lnSpc>
              <a:spcBef>
                <a:spcPts val="1200"/>
              </a:spcBef>
              <a:spcAft>
                <a:spcPts val="0"/>
              </a:spcAft>
              <a:buSzPct val="90090"/>
              <a:buNone/>
            </a:pPr>
            <a:r>
              <a:rPr lang="en-US" sz="2400" b="1"/>
              <a:t>“A Community of Learners” </a:t>
            </a:r>
            <a:r>
              <a:rPr lang="en-US" sz="2400"/>
              <a:t>— Implement norms, protocols, and achievable expectations for individual success and mutual support, whether students are learning in school or at home.</a:t>
            </a:r>
            <a:endParaRPr/>
          </a:p>
          <a:p>
            <a:pPr marL="457200" lvl="0" indent="-228600" algn="l" rtl="0">
              <a:lnSpc>
                <a:spcPct val="90000"/>
              </a:lnSpc>
              <a:spcBef>
                <a:spcPts val="1200"/>
              </a:spcBef>
              <a:spcAft>
                <a:spcPts val="0"/>
              </a:spcAft>
              <a:buSzPct val="90090"/>
              <a:buNone/>
            </a:pPr>
            <a:r>
              <a:rPr lang="en-US" sz="2400" b="1"/>
              <a:t>“A Family Gathering” </a:t>
            </a:r>
            <a:r>
              <a:rPr lang="en-US" sz="2400"/>
              <a:t>— Honor and leverage parents/caregivers as powerful partners in developing a welcoming and affirming environment for learning in school and at home.</a:t>
            </a:r>
            <a:endParaRPr/>
          </a:p>
          <a:p>
            <a:pPr marL="457200" lvl="0" indent="-228600" algn="l" rtl="0">
              <a:lnSpc>
                <a:spcPct val="90000"/>
              </a:lnSpc>
              <a:spcBef>
                <a:spcPts val="1200"/>
              </a:spcBef>
              <a:spcAft>
                <a:spcPts val="0"/>
              </a:spcAft>
              <a:buSzPct val="90090"/>
              <a:buNone/>
            </a:pPr>
            <a:r>
              <a:rPr lang="en-US" sz="2400" b="1"/>
              <a:t>“Failing Forward Is What Matters” </a:t>
            </a:r>
            <a:r>
              <a:rPr lang="en-US" sz="2400"/>
              <a:t>— Establish structures and strategies that allow students to take learning risks without fear of failure, seeing failure as a step in the learning process.</a:t>
            </a:r>
            <a:endParaRPr/>
          </a:p>
          <a:p>
            <a:pPr marL="457200" lvl="0" indent="-228600" algn="l" rtl="0">
              <a:lnSpc>
                <a:spcPct val="90000"/>
              </a:lnSpc>
              <a:spcBef>
                <a:spcPts val="1200"/>
              </a:spcBef>
              <a:spcAft>
                <a:spcPts val="0"/>
              </a:spcAft>
              <a:buSzPct val="90090"/>
              <a:buFont typeface="Arial"/>
              <a:buNone/>
            </a:pPr>
            <a:endParaRPr sz="24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81"/>
          <p:cNvSpPr txBox="1">
            <a:spLocks noGrp="1"/>
          </p:cNvSpPr>
          <p:nvPr>
            <p:ph type="ctrTitle"/>
          </p:nvPr>
        </p:nvSpPr>
        <p:spPr>
          <a:xfrm>
            <a:off x="408025" y="3005400"/>
            <a:ext cx="11926800" cy="22815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5400"/>
              <a:buFont typeface="Arial"/>
              <a:buNone/>
            </a:pPr>
            <a:r>
              <a:rPr lang="en-US" sz="5200" dirty="0"/>
              <a:t>CULTURALLY RESPONSIVE-</a:t>
            </a:r>
            <a:endParaRPr sz="5200" dirty="0"/>
          </a:p>
          <a:p>
            <a:pPr marL="0" lvl="0" indent="0" algn="l" rtl="0">
              <a:lnSpc>
                <a:spcPct val="90000"/>
              </a:lnSpc>
              <a:spcBef>
                <a:spcPts val="0"/>
              </a:spcBef>
              <a:spcAft>
                <a:spcPts val="0"/>
              </a:spcAft>
              <a:buClr>
                <a:schemeClr val="lt1"/>
              </a:buClr>
              <a:buSzPts val="5400"/>
              <a:buFont typeface="Arial"/>
              <a:buNone/>
            </a:pPr>
            <a:r>
              <a:rPr lang="en-US" sz="5200" dirty="0"/>
              <a:t>SUSTAINING EDUCATION IN </a:t>
            </a:r>
            <a:endParaRPr sz="5200" dirty="0"/>
          </a:p>
          <a:p>
            <a:pPr marL="0" lvl="0" indent="0" algn="l" rtl="0">
              <a:lnSpc>
                <a:spcPct val="90000"/>
              </a:lnSpc>
              <a:spcBef>
                <a:spcPts val="0"/>
              </a:spcBef>
              <a:spcAft>
                <a:spcPts val="0"/>
              </a:spcAft>
              <a:buClr>
                <a:schemeClr val="lt1"/>
              </a:buClr>
              <a:buSzPts val="5400"/>
              <a:buFont typeface="Arial"/>
              <a:buNone/>
            </a:pPr>
            <a:r>
              <a:rPr lang="en-US" sz="5200" dirty="0"/>
              <a:t>REMOTE AND HYBRID ENVIRONMENTS</a:t>
            </a:r>
            <a:endParaRPr sz="5200" dirty="0"/>
          </a:p>
        </p:txBody>
      </p:sp>
      <p:sp>
        <p:nvSpPr>
          <p:cNvPr id="395" name="Google Shape;395;p81"/>
          <p:cNvSpPr txBox="1">
            <a:spLocks noGrp="1"/>
          </p:cNvSpPr>
          <p:nvPr>
            <p:ph type="subTitle" idx="1"/>
          </p:nvPr>
        </p:nvSpPr>
        <p:spPr>
          <a:xfrm>
            <a:off x="408032" y="6172200"/>
            <a:ext cx="5864400" cy="6858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SzPts val="2000"/>
              <a:buNone/>
            </a:pPr>
            <a:r>
              <a:rPr lang="en-US"/>
              <a:t>Module 2 – Welcoming and Affirming Environments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4"/>
          <p:cNvSpPr txBox="1">
            <a:spLocks noGrp="1"/>
          </p:cNvSpPr>
          <p:nvPr>
            <p:ph type="sldNum" idx="12"/>
          </p:nvPr>
        </p:nvSpPr>
        <p:spPr>
          <a:xfrm>
            <a:off x="628788" y="6339840"/>
            <a:ext cx="302281" cy="365760"/>
          </a:xfrm>
          <a:prstGeom prst="rect">
            <a:avLst/>
          </a:prstGeom>
          <a:noFill/>
          <a:ln>
            <a:noFill/>
          </a:ln>
        </p:spPr>
        <p:txBody>
          <a:bodyPr spcFirstLastPara="1" wrap="square" lIns="0" tIns="45700" rIns="0" bIns="45700" anchor="ctr" anchorCtr="0">
            <a:noAutofit/>
          </a:bodyPr>
          <a:lstStyle/>
          <a:p>
            <a:pPr marL="0" lvl="0" indent="0" algn="ctr" rtl="0">
              <a:lnSpc>
                <a:spcPct val="100000"/>
              </a:lnSpc>
              <a:spcBef>
                <a:spcPts val="0"/>
              </a:spcBef>
              <a:spcAft>
                <a:spcPts val="0"/>
              </a:spcAft>
              <a:buSzPts val="1000"/>
              <a:buNone/>
            </a:pPr>
            <a:fld id="{00000000-1234-1234-1234-123412341234}" type="slidenum">
              <a:rPr lang="en-US"/>
              <a:t>4</a:t>
            </a:fld>
            <a:endParaRPr/>
          </a:p>
        </p:txBody>
      </p:sp>
      <p:sp>
        <p:nvSpPr>
          <p:cNvPr id="129" name="Google Shape;129;p4"/>
          <p:cNvSpPr txBox="1">
            <a:spLocks noGrp="1"/>
          </p:cNvSpPr>
          <p:nvPr>
            <p:ph type="title"/>
          </p:nvPr>
        </p:nvSpPr>
        <p:spPr>
          <a:xfrm>
            <a:off x="-1" y="530352"/>
            <a:ext cx="12192000" cy="917448"/>
          </a:xfrm>
          <a:prstGeom prst="rect">
            <a:avLst/>
          </a:prstGeom>
          <a:solidFill>
            <a:srgbClr val="2484C6"/>
          </a:solidFill>
          <a:ln>
            <a:noFill/>
          </a:ln>
        </p:spPr>
        <p:txBody>
          <a:bodyPr spcFirstLastPara="1" wrap="square" lIns="548625" tIns="91425" rIns="0" bIns="0" anchor="ctr" anchorCtr="0">
            <a:normAutofit/>
          </a:bodyPr>
          <a:lstStyle/>
          <a:p>
            <a:pPr marL="0" lvl="0" indent="0" algn="l" rtl="0">
              <a:lnSpc>
                <a:spcPct val="100000"/>
              </a:lnSpc>
              <a:spcBef>
                <a:spcPts val="0"/>
              </a:spcBef>
              <a:spcAft>
                <a:spcPts val="0"/>
              </a:spcAft>
              <a:buClr>
                <a:schemeClr val="lt1"/>
              </a:buClr>
              <a:buSzPts val="4000"/>
              <a:buFont typeface="Arial"/>
              <a:buNone/>
            </a:pPr>
            <a:r>
              <a:rPr lang="en-US"/>
              <a:t>Immersive Scenario 		Part 2</a:t>
            </a:r>
            <a:endParaRPr/>
          </a:p>
        </p:txBody>
      </p:sp>
      <p:sp>
        <p:nvSpPr>
          <p:cNvPr id="130" name="Google Shape;130;p4"/>
          <p:cNvSpPr txBox="1">
            <a:spLocks noGrp="1"/>
          </p:cNvSpPr>
          <p:nvPr>
            <p:ph type="body" idx="2"/>
          </p:nvPr>
        </p:nvSpPr>
        <p:spPr>
          <a:xfrm>
            <a:off x="603388" y="1864334"/>
            <a:ext cx="4525660" cy="4475505"/>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SzPts val="2000"/>
              <a:buNone/>
            </a:pPr>
            <a:r>
              <a:rPr lang="en-US"/>
              <a:t>Alternatively . . . Your dream job! Imagine you have landed your dream job in a top-notch organization. It is an entry-level position for now, but there is room for growth. </a:t>
            </a:r>
            <a:endParaRPr/>
          </a:p>
          <a:p>
            <a:pPr marL="0" lvl="0" indent="0" algn="l" rtl="0">
              <a:lnSpc>
                <a:spcPct val="90000"/>
              </a:lnSpc>
              <a:spcBef>
                <a:spcPts val="0"/>
              </a:spcBef>
              <a:spcAft>
                <a:spcPts val="0"/>
              </a:spcAft>
              <a:buSzPts val="2000"/>
              <a:buNone/>
            </a:pPr>
            <a:endParaRPr/>
          </a:p>
          <a:p>
            <a:pPr marL="0" lvl="0" indent="0" algn="l" rtl="0">
              <a:lnSpc>
                <a:spcPct val="90000"/>
              </a:lnSpc>
              <a:spcBef>
                <a:spcPts val="0"/>
              </a:spcBef>
              <a:spcAft>
                <a:spcPts val="0"/>
              </a:spcAft>
              <a:buSzPts val="2000"/>
              <a:buNone/>
            </a:pPr>
            <a:r>
              <a:rPr lang="en-US"/>
              <a:t>You walk into the office for your first day and walk up to the front desk. The </a:t>
            </a:r>
            <a:r>
              <a:rPr lang="en-US" b="1"/>
              <a:t>front desk receptionist stands and welcomes you by name</a:t>
            </a:r>
            <a:r>
              <a:rPr lang="en-US"/>
              <a:t>. </a:t>
            </a:r>
            <a:endParaRPr/>
          </a:p>
          <a:p>
            <a:pPr marL="0" lvl="0" indent="0" algn="l" rtl="0">
              <a:lnSpc>
                <a:spcPct val="90000"/>
              </a:lnSpc>
              <a:spcBef>
                <a:spcPts val="0"/>
              </a:spcBef>
              <a:spcAft>
                <a:spcPts val="0"/>
              </a:spcAft>
              <a:buSzPts val="2000"/>
              <a:buNone/>
            </a:pPr>
            <a:endParaRPr/>
          </a:p>
          <a:p>
            <a:pPr marL="0" lvl="0" indent="0" algn="l" rtl="0">
              <a:lnSpc>
                <a:spcPct val="90000"/>
              </a:lnSpc>
              <a:spcBef>
                <a:spcPts val="0"/>
              </a:spcBef>
              <a:spcAft>
                <a:spcPts val="0"/>
              </a:spcAft>
              <a:buSzPts val="2000"/>
              <a:buNone/>
            </a:pPr>
            <a:r>
              <a:rPr lang="en-US"/>
              <a:t/>
            </a:r>
            <a:br>
              <a:rPr lang="en-US"/>
            </a:br>
            <a:endParaRPr/>
          </a:p>
        </p:txBody>
      </p:sp>
      <p:sp>
        <p:nvSpPr>
          <p:cNvPr id="131" name="Google Shape;131;p4"/>
          <p:cNvSpPr/>
          <p:nvPr/>
        </p:nvSpPr>
        <p:spPr>
          <a:xfrm>
            <a:off x="5885792" y="1864334"/>
            <a:ext cx="6001407" cy="409342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You proceed through the door into the office and, as you are escorted to your work area, the front desk receptionist </a:t>
            </a:r>
            <a:r>
              <a:rPr lang="en-US" sz="2000" b="1" i="0" u="none" strike="noStrike" cap="none">
                <a:solidFill>
                  <a:srgbClr val="000000"/>
                </a:solidFill>
                <a:latin typeface="Arial"/>
                <a:ea typeface="Arial"/>
                <a:cs typeface="Arial"/>
                <a:sym typeface="Arial"/>
              </a:rPr>
              <a:t>shows you various areas of the office. </a:t>
            </a:r>
            <a:r>
              <a:rPr lang="en-US" sz="2000" b="0" i="0" u="none" strike="noStrike" cap="none">
                <a:solidFill>
                  <a:srgbClr val="000000"/>
                </a:solidFill>
                <a:latin typeface="Arial"/>
                <a:ea typeface="Arial"/>
                <a:cs typeface="Arial"/>
                <a:sym typeface="Arial"/>
              </a:rPr>
              <a:t>Also, </a:t>
            </a:r>
            <a:r>
              <a:rPr lang="en-US" sz="2000" b="1" i="0" u="none" strike="noStrike" cap="none">
                <a:solidFill>
                  <a:srgbClr val="000000"/>
                </a:solidFill>
                <a:latin typeface="Arial"/>
                <a:ea typeface="Arial"/>
                <a:cs typeface="Arial"/>
                <a:sym typeface="Arial"/>
              </a:rPr>
              <a:t>they introduce you </a:t>
            </a:r>
            <a:r>
              <a:rPr lang="en-US" sz="2000" b="0" i="0" u="none" strike="noStrike" cap="none">
                <a:solidFill>
                  <a:srgbClr val="000000"/>
                </a:solidFill>
                <a:latin typeface="Arial"/>
                <a:ea typeface="Arial"/>
                <a:cs typeface="Arial"/>
                <a:sym typeface="Arial"/>
              </a:rPr>
              <a:t>to people sitting at their desks along the way, who smile and welcome you, offering to assist you in any way you need. </a:t>
            </a:r>
            <a:endParaRPr/>
          </a:p>
          <a:p>
            <a:pPr marL="0" marR="0" lvl="0" indent="0" algn="l" rtl="0">
              <a:lnSpc>
                <a:spcPct val="100000"/>
              </a:lnSpc>
              <a:spcBef>
                <a:spcPts val="0"/>
              </a:spcBef>
              <a:spcAft>
                <a:spcPts val="0"/>
              </a:spcAft>
              <a:buNone/>
            </a:pP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You notice that there are </a:t>
            </a:r>
            <a:r>
              <a:rPr lang="en-US" sz="2000" b="1" i="0" u="none" strike="noStrike" cap="none">
                <a:solidFill>
                  <a:srgbClr val="000000"/>
                </a:solidFill>
                <a:latin typeface="Arial"/>
                <a:ea typeface="Arial"/>
                <a:cs typeface="Arial"/>
                <a:sym typeface="Arial"/>
              </a:rPr>
              <a:t>various posters, quotes, and plants </a:t>
            </a:r>
            <a:r>
              <a:rPr lang="en-US" sz="2000" b="0" i="0" u="none" strike="noStrike" cap="none">
                <a:solidFill>
                  <a:srgbClr val="000000"/>
                </a:solidFill>
                <a:latin typeface="Arial"/>
                <a:ea typeface="Arial"/>
                <a:cs typeface="Arial"/>
                <a:sym typeface="Arial"/>
              </a:rPr>
              <a:t>throughout the office. After you choose your cubicle, your </a:t>
            </a:r>
            <a:r>
              <a:rPr lang="en-US" sz="2000" b="1" i="0" u="none" strike="noStrike" cap="none">
                <a:solidFill>
                  <a:srgbClr val="000000"/>
                </a:solidFill>
                <a:latin typeface="Arial"/>
                <a:ea typeface="Arial"/>
                <a:cs typeface="Arial"/>
                <a:sym typeface="Arial"/>
              </a:rPr>
              <a:t>manager comes out to greet you</a:t>
            </a:r>
            <a:r>
              <a:rPr lang="en-US" sz="2000" b="0" i="0" u="none" strike="noStrike" cap="none">
                <a:solidFill>
                  <a:srgbClr val="000000"/>
                </a:solidFill>
                <a:latin typeface="Arial"/>
                <a:ea typeface="Arial"/>
                <a:cs typeface="Arial"/>
                <a:sym typeface="Arial"/>
              </a:rPr>
              <a:t>, bringing a plant, a mug, and some other items for you.</a:t>
            </a:r>
            <a:endParaRPr/>
          </a:p>
        </p:txBody>
      </p:sp>
      <p:pic>
        <p:nvPicPr>
          <p:cNvPr id="132" name="Google Shape;132;p4" descr="Modern office with open floor plan and tasteful deco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04801" y="4731439"/>
            <a:ext cx="5381734" cy="179128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60"/>
          <p:cNvSpPr txBox="1">
            <a:spLocks noGrp="1"/>
          </p:cNvSpPr>
          <p:nvPr>
            <p:ph type="sldNum" idx="12"/>
          </p:nvPr>
        </p:nvSpPr>
        <p:spPr>
          <a:xfrm>
            <a:off x="628788" y="6339840"/>
            <a:ext cx="302281" cy="365760"/>
          </a:xfrm>
          <a:prstGeom prst="rect">
            <a:avLst/>
          </a:prstGeom>
          <a:noFill/>
          <a:ln>
            <a:noFill/>
          </a:ln>
        </p:spPr>
        <p:txBody>
          <a:bodyPr spcFirstLastPara="1" wrap="square" lIns="0" tIns="45700" rIns="0" bIns="45700" anchor="ctr" anchorCtr="0">
            <a:noAutofit/>
          </a:bodyPr>
          <a:lstStyle/>
          <a:p>
            <a:pPr marL="0" lvl="0" indent="0" algn="ctr" rtl="0">
              <a:lnSpc>
                <a:spcPct val="100000"/>
              </a:lnSpc>
              <a:spcBef>
                <a:spcPts val="0"/>
              </a:spcBef>
              <a:spcAft>
                <a:spcPts val="0"/>
              </a:spcAft>
              <a:buSzPts val="1000"/>
              <a:buNone/>
            </a:pPr>
            <a:fld id="{00000000-1234-1234-1234-123412341234}" type="slidenum">
              <a:rPr lang="en-US"/>
              <a:t>5</a:t>
            </a:fld>
            <a:endParaRPr/>
          </a:p>
        </p:txBody>
      </p:sp>
      <p:sp>
        <p:nvSpPr>
          <p:cNvPr id="138" name="Google Shape;138;p60"/>
          <p:cNvSpPr txBox="1">
            <a:spLocks noGrp="1"/>
          </p:cNvSpPr>
          <p:nvPr>
            <p:ph type="title"/>
          </p:nvPr>
        </p:nvSpPr>
        <p:spPr>
          <a:xfrm>
            <a:off x="0" y="497302"/>
            <a:ext cx="12192000" cy="917448"/>
          </a:xfrm>
          <a:prstGeom prst="rect">
            <a:avLst/>
          </a:prstGeom>
          <a:solidFill>
            <a:srgbClr val="2484C6"/>
          </a:solidFill>
          <a:ln>
            <a:noFill/>
          </a:ln>
        </p:spPr>
        <p:txBody>
          <a:bodyPr spcFirstLastPara="1" wrap="square" lIns="548625" tIns="91425" rIns="0" bIns="0" anchor="ctr" anchorCtr="0">
            <a:normAutofit/>
          </a:bodyPr>
          <a:lstStyle/>
          <a:p>
            <a:pPr marL="0" lvl="0" indent="0" algn="l" rtl="0">
              <a:lnSpc>
                <a:spcPct val="100000"/>
              </a:lnSpc>
              <a:spcBef>
                <a:spcPts val="0"/>
              </a:spcBef>
              <a:spcAft>
                <a:spcPts val="0"/>
              </a:spcAft>
              <a:buClr>
                <a:schemeClr val="lt1"/>
              </a:buClr>
              <a:buSzPts val="4000"/>
              <a:buFont typeface="Arial"/>
              <a:buNone/>
            </a:pPr>
            <a:r>
              <a:rPr lang="en-US" dirty="0"/>
              <a:t>Immersive Scenario 		Part </a:t>
            </a:r>
            <a:r>
              <a:rPr lang="en-US" dirty="0" smtClean="0"/>
              <a:t>2 - continued</a:t>
            </a:r>
            <a:endParaRPr dirty="0"/>
          </a:p>
        </p:txBody>
      </p:sp>
      <p:sp>
        <p:nvSpPr>
          <p:cNvPr id="139" name="Google Shape;139;p60" descr="Rectangle"/>
          <p:cNvSpPr/>
          <p:nvPr/>
        </p:nvSpPr>
        <p:spPr>
          <a:xfrm>
            <a:off x="2572407" y="1910254"/>
            <a:ext cx="6413938" cy="3828393"/>
          </a:xfrm>
          <a:prstGeom prst="rect">
            <a:avLst/>
          </a:prstGeom>
          <a:solidFill>
            <a:srgbClr val="CBD1F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40" name="Google Shape;140;p60"/>
          <p:cNvSpPr txBox="1"/>
          <p:nvPr/>
        </p:nvSpPr>
        <p:spPr>
          <a:xfrm>
            <a:off x="3091355" y="2199257"/>
            <a:ext cx="5376042" cy="353939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2800"/>
              <a:buFont typeface="Arial"/>
              <a:buChar char="•"/>
            </a:pPr>
            <a:r>
              <a:rPr lang="en-US" sz="2800" b="1" i="0" u="none" strike="noStrike" cap="none">
                <a:solidFill>
                  <a:srgbClr val="000000"/>
                </a:solidFill>
                <a:latin typeface="Arial"/>
                <a:ea typeface="Arial"/>
                <a:cs typeface="Arial"/>
                <a:sym typeface="Arial"/>
              </a:rPr>
              <a:t>What are your thoughts? </a:t>
            </a:r>
            <a:endParaRPr sz="4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2800"/>
              <a:buFont typeface="Arial"/>
              <a:buChar char="•"/>
            </a:pPr>
            <a:r>
              <a:rPr lang="en-US" sz="2800" b="1" i="0" u="none" strike="noStrike" cap="none">
                <a:solidFill>
                  <a:srgbClr val="000000"/>
                </a:solidFill>
                <a:latin typeface="Arial"/>
                <a:ea typeface="Arial"/>
                <a:cs typeface="Arial"/>
                <a:sym typeface="Arial"/>
              </a:rPr>
              <a:t>How are you feeling about the office and its people from this introduction?</a:t>
            </a:r>
            <a:endParaRPr sz="4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2800"/>
              <a:buFont typeface="Arial"/>
              <a:buChar char="•"/>
            </a:pPr>
            <a:r>
              <a:rPr lang="en-US" sz="2800" b="1" i="0" u="none" strike="noStrike" cap="none">
                <a:solidFill>
                  <a:srgbClr val="000000"/>
                </a:solidFill>
                <a:latin typeface="Arial"/>
                <a:ea typeface="Arial"/>
                <a:cs typeface="Arial"/>
                <a:sym typeface="Arial"/>
              </a:rPr>
              <a:t>What is different about this scenario compared to the initial scenario?</a:t>
            </a:r>
            <a:endParaRPr sz="4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2800" b="1"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61"/>
          <p:cNvSpPr txBox="1">
            <a:spLocks noGrp="1"/>
          </p:cNvSpPr>
          <p:nvPr>
            <p:ph type="sldNum" idx="12"/>
          </p:nvPr>
        </p:nvSpPr>
        <p:spPr>
          <a:xfrm>
            <a:off x="628788" y="6339840"/>
            <a:ext cx="302281" cy="365760"/>
          </a:xfrm>
          <a:prstGeom prst="rect">
            <a:avLst/>
          </a:prstGeom>
          <a:noFill/>
          <a:ln>
            <a:noFill/>
          </a:ln>
        </p:spPr>
        <p:txBody>
          <a:bodyPr spcFirstLastPara="1" wrap="square" lIns="0" tIns="45700" rIns="0" bIns="45700" anchor="ctr" anchorCtr="0">
            <a:noAutofit/>
          </a:bodyPr>
          <a:lstStyle/>
          <a:p>
            <a:pPr marL="0" lvl="0" indent="0" algn="ctr" rtl="0">
              <a:lnSpc>
                <a:spcPct val="100000"/>
              </a:lnSpc>
              <a:spcBef>
                <a:spcPts val="0"/>
              </a:spcBef>
              <a:spcAft>
                <a:spcPts val="0"/>
              </a:spcAft>
              <a:buSzPts val="1000"/>
              <a:buNone/>
            </a:pPr>
            <a:fld id="{00000000-1234-1234-1234-123412341234}" type="slidenum">
              <a:rPr lang="en-US"/>
              <a:t>6</a:t>
            </a:fld>
            <a:endParaRPr/>
          </a:p>
        </p:txBody>
      </p:sp>
      <p:sp>
        <p:nvSpPr>
          <p:cNvPr id="146" name="Google Shape;146;p61"/>
          <p:cNvSpPr txBox="1">
            <a:spLocks noGrp="1"/>
          </p:cNvSpPr>
          <p:nvPr>
            <p:ph type="title"/>
          </p:nvPr>
        </p:nvSpPr>
        <p:spPr>
          <a:xfrm>
            <a:off x="-1" y="530352"/>
            <a:ext cx="12192000" cy="917448"/>
          </a:xfrm>
          <a:prstGeom prst="rect">
            <a:avLst/>
          </a:prstGeom>
          <a:solidFill>
            <a:srgbClr val="2484C6"/>
          </a:solidFill>
          <a:ln>
            <a:noFill/>
          </a:ln>
        </p:spPr>
        <p:txBody>
          <a:bodyPr spcFirstLastPara="1" wrap="square" lIns="548625" tIns="91425" rIns="0" bIns="0" anchor="ctr" anchorCtr="0">
            <a:normAutofit/>
          </a:bodyPr>
          <a:lstStyle/>
          <a:p>
            <a:pPr marL="0" lvl="0" indent="0" algn="l" rtl="0">
              <a:lnSpc>
                <a:spcPct val="100000"/>
              </a:lnSpc>
              <a:spcBef>
                <a:spcPts val="0"/>
              </a:spcBef>
              <a:spcAft>
                <a:spcPts val="0"/>
              </a:spcAft>
              <a:buClr>
                <a:schemeClr val="lt1"/>
              </a:buClr>
              <a:buSzPts val="4000"/>
              <a:buFont typeface="Arial"/>
              <a:buNone/>
            </a:pPr>
            <a:r>
              <a:rPr lang="en-US" dirty="0"/>
              <a:t>Immersive Scenario </a:t>
            </a:r>
            <a:r>
              <a:rPr lang="en-US" dirty="0" smtClean="0"/>
              <a:t>- conclusion</a:t>
            </a:r>
            <a:r>
              <a:rPr lang="en-US" dirty="0"/>
              <a:t>		</a:t>
            </a:r>
            <a:endParaRPr dirty="0"/>
          </a:p>
        </p:txBody>
      </p:sp>
      <p:sp>
        <p:nvSpPr>
          <p:cNvPr id="147" name="Google Shape;147;p61"/>
          <p:cNvSpPr/>
          <p:nvPr/>
        </p:nvSpPr>
        <p:spPr>
          <a:xfrm>
            <a:off x="1019503" y="1618593"/>
            <a:ext cx="9963807" cy="440120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0" i="0" u="none" strike="noStrike" cap="none">
                <a:solidFill>
                  <a:srgbClr val="000000"/>
                </a:solidFill>
                <a:latin typeface="Arial"/>
                <a:ea typeface="Arial"/>
                <a:cs typeface="Arial"/>
                <a:sym typeface="Arial"/>
              </a:rPr>
              <a:t>Having a welcoming and affirming learning environment is important. As you imagined from both of the scenarios above, your initial thoughts and feelings as you enter a new space provide your brain with data about the interactions in that space. This is especially important for students as they enter a learning environment, specifically remote/hybrid learning environments. This module is intended to have you reflect on your remote/hybrid learning environment and create intentional opportunities for students to feel welcomed and affirmed. Let’s get started!</a:t>
            </a:r>
            <a:endParaRPr sz="2800" b="0" i="0" u="none" strike="noStrike" cap="non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pic>
        <p:nvPicPr>
          <p:cNvPr id="152" name="Google Shape;152;p2" descr="Diagram showing a tree labeled &quot;students.&quot; The branches are labeled: &#10;Welcoming and Affirming Environment&#10;High Expectations and Rigorous Instruction&#10;Inclusive Curriculum and Assessment&#10;Ongoing Professional Learning and Support"/>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2591281" y="685800"/>
            <a:ext cx="7009437" cy="6172200"/>
          </a:xfrm>
          <a:prstGeom prst="rect">
            <a:avLst/>
          </a:prstGeom>
          <a:noFill/>
          <a:ln>
            <a:noFill/>
          </a:ln>
        </p:spPr>
      </p:pic>
      <p:sp>
        <p:nvSpPr>
          <p:cNvPr id="2" name="Title 1"/>
          <p:cNvSpPr>
            <a:spLocks noGrp="1"/>
          </p:cNvSpPr>
          <p:nvPr>
            <p:ph type="title"/>
          </p:nvPr>
        </p:nvSpPr>
        <p:spPr>
          <a:xfrm>
            <a:off x="-1" y="0"/>
            <a:ext cx="12192000" cy="685800"/>
          </a:xfrm>
        </p:spPr>
        <p:txBody>
          <a:bodyPr>
            <a:normAutofit fontScale="90000"/>
          </a:bodyPr>
          <a:lstStyle/>
          <a:p>
            <a:r>
              <a:rPr lang="en-US" dirty="0" smtClean="0"/>
              <a:t>Culturally Responsive Sustaining Education</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62"/>
          <p:cNvSpPr txBox="1">
            <a:spLocks noGrp="1"/>
          </p:cNvSpPr>
          <p:nvPr>
            <p:ph type="sldNum" idx="12"/>
          </p:nvPr>
        </p:nvSpPr>
        <p:spPr>
          <a:xfrm>
            <a:off x="628788" y="6339840"/>
            <a:ext cx="302281" cy="365760"/>
          </a:xfrm>
          <a:prstGeom prst="rect">
            <a:avLst/>
          </a:prstGeom>
          <a:noFill/>
          <a:ln>
            <a:noFill/>
          </a:ln>
        </p:spPr>
        <p:txBody>
          <a:bodyPr spcFirstLastPara="1" wrap="square" lIns="0" tIns="45700" rIns="0" bIns="45700" anchor="ctr" anchorCtr="0">
            <a:noAutofit/>
          </a:bodyPr>
          <a:lstStyle/>
          <a:p>
            <a:pPr marL="0" lvl="0" indent="0" algn="ctr" rtl="0">
              <a:lnSpc>
                <a:spcPct val="100000"/>
              </a:lnSpc>
              <a:spcBef>
                <a:spcPts val="0"/>
              </a:spcBef>
              <a:spcAft>
                <a:spcPts val="0"/>
              </a:spcAft>
              <a:buSzPts val="1000"/>
              <a:buNone/>
            </a:pPr>
            <a:fld id="{00000000-1234-1234-1234-123412341234}" type="slidenum">
              <a:rPr lang="en-US"/>
              <a:t>8</a:t>
            </a:fld>
            <a:endParaRPr/>
          </a:p>
        </p:txBody>
      </p:sp>
      <p:sp>
        <p:nvSpPr>
          <p:cNvPr id="158" name="Google Shape;158;p62"/>
          <p:cNvSpPr txBox="1">
            <a:spLocks noGrp="1"/>
          </p:cNvSpPr>
          <p:nvPr>
            <p:ph type="title"/>
          </p:nvPr>
        </p:nvSpPr>
        <p:spPr>
          <a:xfrm>
            <a:off x="-1" y="530352"/>
            <a:ext cx="12192000" cy="917448"/>
          </a:xfrm>
          <a:prstGeom prst="rect">
            <a:avLst/>
          </a:prstGeom>
          <a:solidFill>
            <a:srgbClr val="2484C6"/>
          </a:solidFill>
          <a:ln>
            <a:noFill/>
          </a:ln>
        </p:spPr>
        <p:txBody>
          <a:bodyPr spcFirstLastPara="1" wrap="square" lIns="548625" tIns="91425" rIns="0" bIns="0" anchor="ctr" anchorCtr="0">
            <a:normAutofit/>
          </a:bodyPr>
          <a:lstStyle/>
          <a:p>
            <a:pPr marL="0" lvl="0" indent="0" algn="l" rtl="0">
              <a:lnSpc>
                <a:spcPct val="100000"/>
              </a:lnSpc>
              <a:spcBef>
                <a:spcPts val="0"/>
              </a:spcBef>
              <a:spcAft>
                <a:spcPts val="0"/>
              </a:spcAft>
              <a:buClr>
                <a:schemeClr val="lt1"/>
              </a:buClr>
              <a:buSzPts val="4000"/>
              <a:buFont typeface="Arial"/>
              <a:buNone/>
            </a:pPr>
            <a:r>
              <a:rPr lang="en-US"/>
              <a:t>Learning Objectives</a:t>
            </a:r>
            <a:endParaRPr/>
          </a:p>
        </p:txBody>
      </p:sp>
      <p:sp>
        <p:nvSpPr>
          <p:cNvPr id="160" name="Google Shape;160;p62"/>
          <p:cNvSpPr txBox="1">
            <a:spLocks noGrp="1"/>
          </p:cNvSpPr>
          <p:nvPr>
            <p:ph type="body" idx="2"/>
          </p:nvPr>
        </p:nvSpPr>
        <p:spPr>
          <a:xfrm>
            <a:off x="482299" y="1978152"/>
            <a:ext cx="10858362" cy="3810000"/>
          </a:xfrm>
          <a:prstGeom prst="rect">
            <a:avLst/>
          </a:prstGeom>
          <a:noFill/>
          <a:ln>
            <a:noFill/>
          </a:ln>
        </p:spPr>
        <p:txBody>
          <a:bodyPr spcFirstLastPara="1" wrap="square" lIns="0" tIns="0" rIns="0" bIns="0" anchor="t" anchorCtr="0">
            <a:normAutofit fontScale="92500" lnSpcReduction="10000"/>
          </a:bodyPr>
          <a:lstStyle/>
          <a:p>
            <a:pPr marL="457200" lvl="0" indent="-228600" algn="l" rtl="0">
              <a:lnSpc>
                <a:spcPct val="90000"/>
              </a:lnSpc>
              <a:spcBef>
                <a:spcPts val="1200"/>
              </a:spcBef>
              <a:spcAft>
                <a:spcPts val="0"/>
              </a:spcAft>
              <a:buSzPct val="90090"/>
              <a:buNone/>
            </a:pPr>
            <a:r>
              <a:rPr lang="en-US" sz="2400" b="1"/>
              <a:t>“The Voice of Your Classroom” </a:t>
            </a:r>
            <a:r>
              <a:rPr lang="en-US" sz="2400"/>
              <a:t>— Design a physical and virtual learning environment that presents a welcoming and affirming message.</a:t>
            </a:r>
            <a:endParaRPr/>
          </a:p>
          <a:p>
            <a:pPr marL="457200" lvl="0" indent="-228600" algn="l" rtl="0">
              <a:lnSpc>
                <a:spcPct val="90000"/>
              </a:lnSpc>
              <a:spcBef>
                <a:spcPts val="1200"/>
              </a:spcBef>
              <a:spcAft>
                <a:spcPts val="0"/>
              </a:spcAft>
              <a:buSzPct val="90090"/>
              <a:buNone/>
            </a:pPr>
            <a:r>
              <a:rPr lang="en-US" sz="2400" b="1"/>
              <a:t>“A Community of Learners” </a:t>
            </a:r>
            <a:r>
              <a:rPr lang="en-US" sz="2400"/>
              <a:t>— Implement norms, protocols, and achievable expectations for individual success and mutual support, whether students are learning in school or at home.</a:t>
            </a:r>
            <a:endParaRPr/>
          </a:p>
          <a:p>
            <a:pPr marL="457200" lvl="0" indent="-228600" algn="l" rtl="0">
              <a:lnSpc>
                <a:spcPct val="90000"/>
              </a:lnSpc>
              <a:spcBef>
                <a:spcPts val="1200"/>
              </a:spcBef>
              <a:spcAft>
                <a:spcPts val="0"/>
              </a:spcAft>
              <a:buSzPct val="90090"/>
              <a:buNone/>
            </a:pPr>
            <a:r>
              <a:rPr lang="en-US" sz="2400" b="1"/>
              <a:t>“A Family Gathering” </a:t>
            </a:r>
            <a:r>
              <a:rPr lang="en-US" sz="2400"/>
              <a:t>— Honor and leverage parents/caregivers as powerful partners in developing a welcoming and affirming environment for learning in school and at home.</a:t>
            </a:r>
            <a:endParaRPr/>
          </a:p>
          <a:p>
            <a:pPr marL="457200" lvl="0" indent="-228600" algn="l" rtl="0">
              <a:lnSpc>
                <a:spcPct val="90000"/>
              </a:lnSpc>
              <a:spcBef>
                <a:spcPts val="1200"/>
              </a:spcBef>
              <a:spcAft>
                <a:spcPts val="0"/>
              </a:spcAft>
              <a:buSzPct val="90090"/>
              <a:buNone/>
            </a:pPr>
            <a:r>
              <a:rPr lang="en-US" sz="2400" b="1"/>
              <a:t>“Failing Forward Is What Matters” </a:t>
            </a:r>
            <a:r>
              <a:rPr lang="en-US" sz="2400"/>
              <a:t>— Establish structures and strategies that allow students to take learning risks without fear of failure, seeing failure as a step in the learning process.</a:t>
            </a:r>
            <a:endParaRPr/>
          </a:p>
          <a:p>
            <a:pPr marL="457200" lvl="0" indent="-228600" algn="l" rtl="0">
              <a:lnSpc>
                <a:spcPct val="90000"/>
              </a:lnSpc>
              <a:spcBef>
                <a:spcPts val="1200"/>
              </a:spcBef>
              <a:spcAft>
                <a:spcPts val="0"/>
              </a:spcAft>
              <a:buSzPct val="90090"/>
              <a:buFont typeface="Arial"/>
              <a:buNone/>
            </a:pPr>
            <a:endParaRPr sz="24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10"/>
          <p:cNvSpPr txBox="1">
            <a:spLocks noGrp="1"/>
          </p:cNvSpPr>
          <p:nvPr>
            <p:ph type="sldNum" idx="12"/>
          </p:nvPr>
        </p:nvSpPr>
        <p:spPr>
          <a:xfrm>
            <a:off x="628788" y="6339840"/>
            <a:ext cx="302281" cy="365760"/>
          </a:xfrm>
          <a:prstGeom prst="rect">
            <a:avLst/>
          </a:prstGeom>
          <a:noFill/>
          <a:ln>
            <a:noFill/>
          </a:ln>
        </p:spPr>
        <p:txBody>
          <a:bodyPr spcFirstLastPara="1" wrap="square" lIns="0" tIns="45700" rIns="0" bIns="45700" anchor="ctr" anchorCtr="0">
            <a:noAutofit/>
          </a:bodyPr>
          <a:lstStyle/>
          <a:p>
            <a:pPr marL="0" lvl="0" indent="0" algn="ctr" rtl="0">
              <a:lnSpc>
                <a:spcPct val="100000"/>
              </a:lnSpc>
              <a:spcBef>
                <a:spcPts val="0"/>
              </a:spcBef>
              <a:spcAft>
                <a:spcPts val="0"/>
              </a:spcAft>
              <a:buSzPts val="1000"/>
              <a:buNone/>
            </a:pPr>
            <a:fld id="{00000000-1234-1234-1234-123412341234}" type="slidenum">
              <a:rPr lang="en-US"/>
              <a:t>9</a:t>
            </a:fld>
            <a:endParaRPr/>
          </a:p>
        </p:txBody>
      </p:sp>
      <p:sp>
        <p:nvSpPr>
          <p:cNvPr id="166" name="Google Shape;166;p10"/>
          <p:cNvSpPr txBox="1">
            <a:spLocks noGrp="1"/>
          </p:cNvSpPr>
          <p:nvPr>
            <p:ph type="title"/>
          </p:nvPr>
        </p:nvSpPr>
        <p:spPr>
          <a:xfrm>
            <a:off x="0" y="2970276"/>
            <a:ext cx="12192000" cy="917448"/>
          </a:xfrm>
          <a:prstGeom prst="rect">
            <a:avLst/>
          </a:prstGeom>
          <a:solidFill>
            <a:srgbClr val="2484C6"/>
          </a:solidFill>
          <a:ln>
            <a:noFill/>
          </a:ln>
        </p:spPr>
        <p:txBody>
          <a:bodyPr spcFirstLastPara="1" wrap="square" lIns="548625" tIns="91425" rIns="0" bIns="0" anchor="ctr" anchorCtr="0">
            <a:normAutofit/>
          </a:bodyPr>
          <a:lstStyle/>
          <a:p>
            <a:pPr marL="0" lvl="0" indent="0" algn="l" rtl="0">
              <a:lnSpc>
                <a:spcPct val="100000"/>
              </a:lnSpc>
              <a:spcBef>
                <a:spcPts val="0"/>
              </a:spcBef>
              <a:spcAft>
                <a:spcPts val="0"/>
              </a:spcAft>
              <a:buClr>
                <a:schemeClr val="lt1"/>
              </a:buClr>
              <a:buSzPts val="4000"/>
              <a:buFont typeface="Arial"/>
              <a:buNone/>
            </a:pPr>
            <a:r>
              <a:rPr lang="en-US" sz="5400"/>
              <a:t>The Voice of Your Classroom</a:t>
            </a:r>
            <a:endParaRPr sz="5400"/>
          </a:p>
        </p:txBody>
      </p:sp>
    </p:spTree>
  </p:cSld>
  <p:clrMapOvr>
    <a:masterClrMapping/>
  </p:clrMapOvr>
</p:sld>
</file>

<file path=ppt/theme/theme1.xml><?xml version="1.0" encoding="utf-8"?>
<a:theme xmlns:a="http://schemas.openxmlformats.org/drawingml/2006/main" name="ModernClassicBlock-3">
  <a:themeElements>
    <a:clrScheme name="Custom 1">
      <a:dk1>
        <a:srgbClr val="000000"/>
      </a:dk1>
      <a:lt1>
        <a:srgbClr val="FFFFFF"/>
      </a:lt1>
      <a:dk2>
        <a:srgbClr val="2B3890"/>
      </a:dk2>
      <a:lt2>
        <a:srgbClr val="4EA848"/>
      </a:lt2>
      <a:accent1>
        <a:srgbClr val="43467B"/>
      </a:accent1>
      <a:accent2>
        <a:srgbClr val="E58C09"/>
      </a:accent2>
      <a:accent3>
        <a:srgbClr val="2683C6"/>
      </a:accent3>
      <a:accent4>
        <a:srgbClr val="EEC621"/>
      </a:accent4>
      <a:accent5>
        <a:srgbClr val="1D9BA1"/>
      </a:accent5>
      <a:accent6>
        <a:srgbClr val="87175F"/>
      </a:accent6>
      <a:hlink>
        <a:srgbClr val="0070C0"/>
      </a:hlink>
      <a:folHlink>
        <a:srgbClr val="C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TotalTime>
  <Words>2282</Words>
  <Application>Microsoft Office PowerPoint</Application>
  <PresentationFormat>Widescreen</PresentationFormat>
  <Paragraphs>208</Paragraphs>
  <Slides>34</Slides>
  <Notes>34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Arial</vt:lpstr>
      <vt:lpstr>Noto Sans Symbols</vt:lpstr>
      <vt:lpstr>Twentieth Century</vt:lpstr>
      <vt:lpstr>ModernClassicBlock-3</vt:lpstr>
      <vt:lpstr>CULTURALLY RESPONSIVE- SUSTAINING EDUCATION IN  REMOTE AND HYBRID ENVIRONMENTS</vt:lpstr>
      <vt:lpstr>Immersive Scenario   Part 1</vt:lpstr>
      <vt:lpstr>Immersive Scenario   Part 1- continued</vt:lpstr>
      <vt:lpstr>Immersive Scenario   Part 2</vt:lpstr>
      <vt:lpstr>Immersive Scenario   Part 2 - continued</vt:lpstr>
      <vt:lpstr>Immersive Scenario - conclusion  </vt:lpstr>
      <vt:lpstr>Culturally Responsive Sustaining Education</vt:lpstr>
      <vt:lpstr>Learning Objectives</vt:lpstr>
      <vt:lpstr>The Voice of Your Classroom</vt:lpstr>
      <vt:lpstr>The Voice of Your Classroom: Contents</vt:lpstr>
      <vt:lpstr>Reality Pedagogy (30 – 45 min)</vt:lpstr>
      <vt:lpstr>Stop and Think</vt:lpstr>
      <vt:lpstr>Brainstorm and Design</vt:lpstr>
      <vt:lpstr>A Community of Learners</vt:lpstr>
      <vt:lpstr>A Community of Learners: Contents</vt:lpstr>
      <vt:lpstr>Signaling Intent in a Remote/Hybrid Discussion  (30 – 45 min)</vt:lpstr>
      <vt:lpstr>Virtual Discussion Symbols</vt:lpstr>
      <vt:lpstr>Stop and Think: Virtual Discussions</vt:lpstr>
      <vt:lpstr>Collaborate</vt:lpstr>
      <vt:lpstr>A Family Gathering</vt:lpstr>
      <vt:lpstr>A Family Gathering: Contents</vt:lpstr>
      <vt:lpstr>Developing a Home-Based Learning Environment  (25 – 30 minutes)</vt:lpstr>
      <vt:lpstr>Stop and Think: Strategies and Tips</vt:lpstr>
      <vt:lpstr>Brainstorm and Design: Tips and Strategies</vt:lpstr>
      <vt:lpstr>Failing Forward is What Matters</vt:lpstr>
      <vt:lpstr>Failing Forward is What Matters: Contents</vt:lpstr>
      <vt:lpstr>Strength Based Thinking in Remote and Hybrid Learning Environments</vt:lpstr>
      <vt:lpstr>Stop and Think: Strength Based Thinking </vt:lpstr>
      <vt:lpstr>Brainstorm and Design: Strength Based Thinking</vt:lpstr>
      <vt:lpstr>Strength Based Thinking in Remote and Hybrid Learning Environments: Begin Exploring a Learning Dashboard</vt:lpstr>
      <vt:lpstr>Strength Based Thinking in Remote and Hybrid Learning Environments: Explore a Learning Dashboard</vt:lpstr>
      <vt:lpstr>Strength Based Thinking in Remote and Hybrid Learning Environments: Explore a Learning Dashboard </vt:lpstr>
      <vt:lpstr>Learning Objectives: Summary</vt:lpstr>
      <vt:lpstr>CULTURALLY RESPONSIVE- SUSTAINING EDUCATION IN  REMOTE AND HYBRID ENVIRONMENTS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CULTURALLY RESPONSIVE- SUSTAINING EDUCATION IN  REMOTE AND HYBRID ENVIRONMENTS</dc:title>
  <dc:creator>Margaret Murphy</dc:creator>
  <cp:lastModifiedBy>emily.popek</cp:lastModifiedBy>
  <cp:revision>4</cp:revision>
  <dcterms:created xsi:type="dcterms:W3CDTF">2021-01-14T13:17:28Z</dcterms:created>
  <dcterms:modified xsi:type="dcterms:W3CDTF">2021-02-25T16:52:51Z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