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3"/>
  </p:notesMasterIdLst>
  <p:sldIdLst>
    <p:sldId id="256" r:id="rId2"/>
    <p:sldId id="268" r:id="rId3"/>
    <p:sldId id="269" r:id="rId4"/>
    <p:sldId id="270" r:id="rId5"/>
    <p:sldId id="271" r:id="rId6"/>
    <p:sldId id="272" r:id="rId7"/>
    <p:sldId id="273" r:id="rId8"/>
    <p:sldId id="259"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67"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jJXb2wpSnMPlTiE/gw4BWZbht6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81250"/>
  </p:normalViewPr>
  <p:slideViewPr>
    <p:cSldViewPr snapToGrid="0">
      <p:cViewPr varScale="1">
        <p:scale>
          <a:sx n="92" d="100"/>
          <a:sy n="92" d="100"/>
        </p:scale>
        <p:origin x="1022"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udlguidelines.cast.or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files.eric.ed.gov/fulltext/EJ1083566.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p12.nysed.gov/specialed/publications/2015-memos/documents/blueprint-students-disabilities-special-education-june-2019.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resources.corwin.com/distancelearningplaybook"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highleveragepractices.org/about-hlp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t>This presentation is Part 3 - the concluding part - of the Fine-Tuning Your Virtual/Remote Learning Environment: Building Peer to Peer Relationships.  Part 1 focuses on the importance of having a classroom management plan that includes establishing classroom norms, agreements, and routines/procedures.  Part 2 focuses on building relationships, trust, and credibility with students and families.  Though Parts 1 &amp; 2 are not prerequisites for Part 3, it is highly encouraged to participate in those sessions as well.  </a:t>
            </a:r>
          </a:p>
          <a:p>
            <a:pPr marL="0" lvl="0" indent="0" algn="l" rtl="0">
              <a:spcBef>
                <a:spcPts val="0"/>
              </a:spcBef>
              <a:spcAft>
                <a:spcPts val="0"/>
              </a:spcAft>
              <a:buNone/>
            </a:pPr>
            <a:r>
              <a:rPr lang="en-US" sz="1200" dirty="0"/>
              <a:t>This presentation was originally made for a “live” session with teachers and has been adapted to be used for either synchronous or asynchronous, self-directed learning.  </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There are some resources referenced in this presentation.  When directed, download or print supplemental materials for use throughout the presentation and visit hyperlinked websites for additional resources on the topic.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 dirty="0"/>
              <a:t>These are challenges that were shared by teachers in New York during a virtual training on this topic. </a:t>
            </a:r>
            <a:endParaRPr lang="en-US" dirty="0"/>
          </a:p>
        </p:txBody>
      </p:sp>
    </p:spTree>
    <p:extLst>
      <p:ext uri="{BB962C8B-B14F-4D97-AF65-F5344CB8AC3E}">
        <p14:creationId xmlns:p14="http://schemas.microsoft.com/office/powerpoint/2010/main" val="1577043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NEW SECTION: This section shifts to strategies to foster relationships between students in a hybrid/remote learning environment.</a:t>
            </a:r>
          </a:p>
          <a:p>
            <a:pPr marL="158750" indent="0">
              <a:buNone/>
            </a:pPr>
            <a:endParaRPr lang="en-US" dirty="0"/>
          </a:p>
        </p:txBody>
      </p:sp>
    </p:spTree>
    <p:extLst>
      <p:ext uri="{BB962C8B-B14F-4D97-AF65-F5344CB8AC3E}">
        <p14:creationId xmlns:p14="http://schemas.microsoft.com/office/powerpoint/2010/main" val="2208067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If a teacher’s instructional model does not include any sort of collaborative learning at all in the physical classroom, it is very likely that this model will also be practiced in the hybrid/remote learning classroom.  The facts should be clear that there is another level of challenge in the online environment because of the isolation resulting from the Covid-19 pandemic.  Any opportunity to have students engage/interact with each other is not only good practice (when properly structured around a collaborative task with norms and procedures) but also essential to help students overcome feelings of isolation, depression, social withdrawal, etc.  The classroom community may be the only connection to others a student have right now, and as educators, we must provide them with opportunities to connect with their peers and they are in the work as a team.</a:t>
            </a:r>
          </a:p>
        </p:txBody>
      </p:sp>
    </p:spTree>
    <p:extLst>
      <p:ext uri="{BB962C8B-B14F-4D97-AF65-F5344CB8AC3E}">
        <p14:creationId xmlns:p14="http://schemas.microsoft.com/office/powerpoint/2010/main" val="2320545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We know academics are an important part of the classroom, but during this shift to hybrid/remote learning (and frequent transitioning between the physical classroom and virtual), relationships and feeling of belonging/connection are the most important.  Carving out time from academic instruction to make personal connections with your students and so students can connect with each other will help to ensure that students’ social emotional needs are being met and that there is a sense of community within the class that may seem absent due to lack of in-person proximity.  A couple examples from the field are on the next slide.</a:t>
            </a:r>
          </a:p>
          <a:p>
            <a:pPr marL="0" lvl="0" indent="0" algn="l" rtl="0">
              <a:spcBef>
                <a:spcPts val="0"/>
              </a:spcBef>
              <a:spcAft>
                <a:spcPts val="0"/>
              </a:spcAft>
              <a:buNone/>
            </a:pPr>
            <a:r>
              <a:rPr lang="en-US" dirty="0"/>
              <a:t>Always remember to consider individual students’ abilities.  Regardless of year in school, some students need additional structures and support when interacting with others.  It may be a more relaxed part of the school day, but interacting with peers can be a stressful situation for some, and with the limited ways in which you can safely set students up for peer-peer interaction, it is imperative that norms, agreements, and procedures are put in place.  For more information on this topic, please see Part 1 of this learning series.</a:t>
            </a:r>
          </a:p>
          <a:p>
            <a:pPr marL="0" lvl="0" indent="0" algn="l" rtl="0">
              <a:spcBef>
                <a:spcPts val="0"/>
              </a:spcBef>
              <a:spcAft>
                <a:spcPts val="0"/>
              </a:spcAft>
              <a:buClr>
                <a:schemeClr val="dk1"/>
              </a:buClr>
              <a:buSzPts val="1100"/>
              <a:buFont typeface="Arial"/>
              <a:buNone/>
            </a:pPr>
            <a:r>
              <a:rPr lang="en-US" dirty="0">
                <a:solidFill>
                  <a:schemeClr val="dk1"/>
                </a:solidFill>
              </a:rPr>
              <a:t>Note the green circled “4” and purple circled “6” in the corner.  The content on this slide aligns with core principles “4” (Teachers provide research-based instructional teaching and learning strategies and supports for students with disabilities) and academic support) and “6” (Schools provide high-quality inclusive programs and activities) of the Blueprint.</a:t>
            </a:r>
          </a:p>
          <a:p>
            <a:pPr marL="158750" indent="0">
              <a:buNone/>
            </a:pPr>
            <a:endParaRPr lang="en-US" dirty="0"/>
          </a:p>
        </p:txBody>
      </p:sp>
    </p:spTree>
    <p:extLst>
      <p:ext uri="{BB962C8B-B14F-4D97-AF65-F5344CB8AC3E}">
        <p14:creationId xmlns:p14="http://schemas.microsoft.com/office/powerpoint/2010/main" val="2701542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chemeClr val="dk1"/>
                </a:solidFill>
              </a:rPr>
              <a:t>These are examples from the field for how to carve out time from academic instruction and get students connecting with each other.  Note the purple circled “6” reflecting teachers are providing high quality, inclusive programs and activities in the classroom.</a:t>
            </a:r>
            <a:endParaRPr lang="en-US" dirty="0"/>
          </a:p>
          <a:p>
            <a:pPr marL="158750" indent="0">
              <a:buNone/>
            </a:pPr>
            <a:endParaRPr lang="en-US" dirty="0"/>
          </a:p>
        </p:txBody>
      </p:sp>
    </p:spTree>
    <p:extLst>
      <p:ext uri="{BB962C8B-B14F-4D97-AF65-F5344CB8AC3E}">
        <p14:creationId xmlns:p14="http://schemas.microsoft.com/office/powerpoint/2010/main" val="176718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Knowing the lists of benefits and challenges in the previous slides, slides 34-41 address how you can foster peer to peer relationships in the virtual classroom.</a:t>
            </a:r>
          </a:p>
          <a:p>
            <a:pPr marL="158750" indent="0">
              <a:buNone/>
            </a:pPr>
            <a:endParaRPr lang="en-US" dirty="0"/>
          </a:p>
        </p:txBody>
      </p:sp>
    </p:spTree>
    <p:extLst>
      <p:ext uri="{BB962C8B-B14F-4D97-AF65-F5344CB8AC3E}">
        <p14:creationId xmlns:p14="http://schemas.microsoft.com/office/powerpoint/2010/main" val="627233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Not all peer to peer communication will be in the synchronous learning situation.  </a:t>
            </a:r>
            <a:r>
              <a:rPr lang="en-US" dirty="0">
                <a:solidFill>
                  <a:schemeClr val="dk1"/>
                </a:solidFill>
              </a:rPr>
              <a:t> There are many educational technology tools out there that can be used to help students engage with each other.  First, look into your learning management system (LMS).  What features within your LMS offer direct interaction between students? Can O365 or </a:t>
            </a:r>
            <a:r>
              <a:rPr lang="en-US" dirty="0" err="1">
                <a:solidFill>
                  <a:schemeClr val="dk1"/>
                </a:solidFill>
              </a:rPr>
              <a:t>GSuite</a:t>
            </a:r>
            <a:r>
              <a:rPr lang="en-US" dirty="0">
                <a:solidFill>
                  <a:schemeClr val="dk1"/>
                </a:solidFill>
              </a:rPr>
              <a:t> integrate with your LMS so you can assign partner tasks where students can work together on collaborative documents with secure &amp; monitored messaging?  FINISH</a:t>
            </a:r>
          </a:p>
          <a:p>
            <a:pPr marL="0" lvl="0" indent="0" algn="l" rtl="0">
              <a:spcBef>
                <a:spcPts val="0"/>
              </a:spcBef>
              <a:spcAft>
                <a:spcPts val="0"/>
              </a:spcAft>
              <a:buNone/>
            </a:pPr>
            <a:r>
              <a:rPr lang="en-US" dirty="0"/>
              <a:t>This slide provides ways in which a teacher can foster collaboration and relationships using your class’s learning management system or platforms used for collaboration. Note the purple “6” in the corner: core principle </a:t>
            </a:r>
            <a:r>
              <a:rPr lang="en-US" dirty="0">
                <a:solidFill>
                  <a:schemeClr val="dk1"/>
                </a:solidFill>
              </a:rPr>
              <a:t>6 (Schools provide high-quality inclusive programs and activities).</a:t>
            </a:r>
            <a:endParaRPr lang="en-US" dirty="0"/>
          </a:p>
        </p:txBody>
      </p:sp>
    </p:spTree>
    <p:extLst>
      <p:ext uri="{BB962C8B-B14F-4D97-AF65-F5344CB8AC3E}">
        <p14:creationId xmlns:p14="http://schemas.microsoft.com/office/powerpoint/2010/main" val="2145576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solidFill>
                  <a:schemeClr val="dk1"/>
                </a:solidFill>
              </a:rPr>
              <a:t>These are examples from the field for how to facilitate peer to peer relationships in online collaborative platforms (LMS, video conferencing, collaborative documents). Note the green-circled “4” (Teachers provide research-based instructional teaching and learning strategies and supports for students with disabilities) and purple circled “6” ( Schools provide high-quality inclusive programs and activities) for reference to the 4th and 6th core principles from the Blueprint for Improved Results for Students with Disabilities.</a:t>
            </a:r>
          </a:p>
        </p:txBody>
      </p:sp>
    </p:spTree>
    <p:extLst>
      <p:ext uri="{BB962C8B-B14F-4D97-AF65-F5344CB8AC3E}">
        <p14:creationId xmlns:p14="http://schemas.microsoft.com/office/powerpoint/2010/main" val="3152582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Think of classroom discussion like a game of pinball - the pinball machine is the classroom, the game is the teaching, discussion, and learning. The goal of pinball is to use the paddles to propel the ball far up into the table for it to bounce back and forth between bumpers and ramps to generate as many points as possible.  Think of the teacher as the paddles, the ball as the content, and the bumpers/ramps as the students.  As content is delivered (paddles send ball up into the table), conversation is prompted and facilitated between students (ball bounces back and forth between bumpers and ramps.  Once in a while the ball returns to the paddles only to be sent back up again.  </a:t>
            </a:r>
            <a:r>
              <a:rPr lang="en-US" dirty="0" err="1"/>
              <a:t>LIke</a:t>
            </a:r>
            <a:r>
              <a:rPr lang="en-US" dirty="0"/>
              <a:t> in the game of pinball, having students talk (on task) directly to each other more with less interjection by the teacher is ideal.</a:t>
            </a:r>
          </a:p>
          <a:p>
            <a:pPr marL="0" lvl="0" indent="0" algn="l" rtl="0">
              <a:spcBef>
                <a:spcPts val="0"/>
              </a:spcBef>
              <a:spcAft>
                <a:spcPts val="0"/>
              </a:spcAft>
              <a:buNone/>
            </a:pPr>
            <a:r>
              <a:rPr lang="en-US" dirty="0"/>
              <a:t>However, pinball is a neat, tidy, and contained game.  Student discussion starts as anything BUT neat, tidy, and contained, therefore, again, it is essential to put norms, structures, and procedures in place that all students agree to, understand and put into practice.  For more information and training for how to put norms, class agreements, and procedures in place in a hybrid/remote learning environment, please participate in the 1st part of this 3-part series.  Many considerations for students with disabilities when establishing norms, agreements, and procedures are included in Part 1. Note the purple circled “6” because facilitating opportunities for peers to interact on task aligns with the 6th core principle from the blueprint, “</a:t>
            </a:r>
            <a:r>
              <a:rPr lang="en-US" dirty="0">
                <a:solidFill>
                  <a:schemeClr val="dk1"/>
                </a:solidFill>
              </a:rPr>
              <a:t>Schools provide high-quality inclusive programs and activities.”</a:t>
            </a:r>
            <a:endParaRPr lang="en-US" dirty="0"/>
          </a:p>
        </p:txBody>
      </p:sp>
    </p:spTree>
    <p:extLst>
      <p:ext uri="{BB962C8B-B14F-4D97-AF65-F5344CB8AC3E}">
        <p14:creationId xmlns:p14="http://schemas.microsoft.com/office/powerpoint/2010/main" val="3013333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This slide provides a sample list of peer-to-peer learning norms.  For more information, sign up for Part 1 of this 3-part series of Fine-tuning your Hybrid/Remote Learning Environment.</a:t>
            </a:r>
          </a:p>
          <a:p>
            <a:pPr marL="0" lvl="0" indent="0" algn="l" rtl="0">
              <a:spcBef>
                <a:spcPts val="0"/>
              </a:spcBef>
              <a:spcAft>
                <a:spcPts val="0"/>
              </a:spcAft>
              <a:buNone/>
            </a:pPr>
            <a:r>
              <a:rPr lang="en-US" dirty="0"/>
              <a:t>The core principles attended to in this slide:</a:t>
            </a:r>
          </a:p>
          <a:p>
            <a:pPr marL="0" lvl="0" indent="0" algn="l" rtl="0">
              <a:spcBef>
                <a:spcPts val="0"/>
              </a:spcBef>
              <a:spcAft>
                <a:spcPts val="0"/>
              </a:spcAft>
              <a:buNone/>
            </a:pPr>
            <a:r>
              <a:rPr lang="en-US" dirty="0">
                <a:solidFill>
                  <a:schemeClr val="dk1"/>
                </a:solidFill>
              </a:rPr>
              <a:t>4- Teachers provide research-based instructional teaching and learning strategies and supports for students with disabilities.</a:t>
            </a:r>
          </a:p>
          <a:p>
            <a:pPr marL="0" lvl="0" indent="0" algn="l" rtl="0">
              <a:spcBef>
                <a:spcPts val="0"/>
              </a:spcBef>
              <a:spcAft>
                <a:spcPts val="0"/>
              </a:spcAft>
              <a:buClr>
                <a:schemeClr val="dk1"/>
              </a:buClr>
              <a:buSzPts val="1100"/>
              <a:buFont typeface="Arial"/>
              <a:buNone/>
            </a:pPr>
            <a:r>
              <a:rPr lang="en-US" dirty="0">
                <a:solidFill>
                  <a:schemeClr val="dk1"/>
                </a:solidFill>
              </a:rPr>
              <a:t>6- Schools provide high-quality inclusive programs and activities.</a:t>
            </a:r>
          </a:p>
        </p:txBody>
      </p:sp>
    </p:spTree>
    <p:extLst>
      <p:ext uri="{BB962C8B-B14F-4D97-AF65-F5344CB8AC3E}">
        <p14:creationId xmlns:p14="http://schemas.microsoft.com/office/powerpoint/2010/main" val="81475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 content in this presentation is focused on teaching in a remote/hybrid learning environment, but the concepts are applicable across any type of learning environment.   </a:t>
            </a:r>
          </a:p>
          <a:p>
            <a:pPr marL="0" lvl="0" indent="0" algn="l" rtl="0">
              <a:spcBef>
                <a:spcPts val="0"/>
              </a:spcBef>
              <a:spcAft>
                <a:spcPts val="0"/>
              </a:spcAft>
              <a:buNone/>
            </a:pPr>
            <a:r>
              <a:rPr lang="en-US" dirty="0"/>
              <a:t>We extend focus and consideration to students with disabilities as much as possible throughout.  As best practice in any learning environment, our learning outcomes are measurable with expectation of the participant to acquire new knowledge or enhance current knowledge and put into practice what has been learned.  </a:t>
            </a:r>
          </a:p>
        </p:txBody>
      </p:sp>
    </p:spTree>
    <p:extLst>
      <p:ext uri="{BB962C8B-B14F-4D97-AF65-F5344CB8AC3E}">
        <p14:creationId xmlns:p14="http://schemas.microsoft.com/office/powerpoint/2010/main" val="3291762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This slide provides additional ideas for fostering relationships with individual students, especially students with disabilities.  Both the green circled “4” and purple circled “6” are displayed on this slide because they align with core principles “4” and “6” from the Blueprint.  These suggestions are either based in research, result in a more inclusive learning environment, or both!.  </a:t>
            </a:r>
          </a:p>
          <a:p>
            <a:pPr marL="0" lvl="0" indent="0" algn="l" rtl="0">
              <a:spcBef>
                <a:spcPts val="0"/>
              </a:spcBef>
              <a:spcAft>
                <a:spcPts val="0"/>
              </a:spcAft>
              <a:buNone/>
            </a:pPr>
            <a:r>
              <a:rPr lang="en-US" dirty="0"/>
              <a:t>For more information about the UDL Framework for planning, please </a:t>
            </a:r>
            <a:r>
              <a:rPr lang="en-US" dirty="0" err="1"/>
              <a:t>see:</a:t>
            </a:r>
            <a:r>
              <a:rPr lang="en-US" u="sng" dirty="0" err="1">
                <a:solidFill>
                  <a:schemeClr val="hlink"/>
                </a:solidFill>
                <a:hlinkClick r:id="rId3"/>
              </a:rPr>
              <a:t>https</a:t>
            </a:r>
            <a:r>
              <a:rPr lang="en-US" u="sng" dirty="0">
                <a:solidFill>
                  <a:schemeClr val="hlink"/>
                </a:solidFill>
                <a:hlinkClick r:id="rId3"/>
              </a:rPr>
              <a:t>://udlguidelines.cast.org/</a:t>
            </a:r>
            <a:r>
              <a:rPr lang="en-US" dirty="0"/>
              <a:t> </a:t>
            </a:r>
          </a:p>
        </p:txBody>
      </p:sp>
    </p:spTree>
    <p:extLst>
      <p:ext uri="{BB962C8B-B14F-4D97-AF65-F5344CB8AC3E}">
        <p14:creationId xmlns:p14="http://schemas.microsoft.com/office/powerpoint/2010/main" val="1624850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rgbClr val="3C4043"/>
                </a:solidFill>
                <a:highlight>
                  <a:schemeClr val="lt1"/>
                </a:highlight>
                <a:latin typeface="Roboto"/>
                <a:ea typeface="Roboto"/>
                <a:cs typeface="Roboto"/>
                <a:sym typeface="Roboto"/>
              </a:rPr>
              <a:t>It cannot be reinforced enough.  Nothing put in place, no matter how great or revolutionary, will be 100% successful on the first try.  This process may have to be explained, rehearsed, reinforced many, many times!  It may also need to be adjusted and or modified for individual students as issues or opportunities arise.  Note the green circled “4” on the screen.  This is because this process of explain, rehearse, reinforce is a research-based strategy to be used with students and reinforces the 4th core principle on the Blueprint for Improved Results for Students with Disabilities.</a:t>
            </a:r>
            <a:endParaRPr lang="en-US" dirty="0"/>
          </a:p>
        </p:txBody>
      </p:sp>
    </p:spTree>
    <p:extLst>
      <p:ext uri="{BB962C8B-B14F-4D97-AF65-F5344CB8AC3E}">
        <p14:creationId xmlns:p14="http://schemas.microsoft.com/office/powerpoint/2010/main" val="1493191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chemeClr val="dk1"/>
                </a:solidFill>
              </a:rPr>
              <a:t>At this point, open the Fine Tuning Planning Chart and work in the middle section of the page.  Because creating and fostering relationships is a marathon not a sprint, there is space for you to consider strategies to use at specific places leading up to and throughout the school year.  </a:t>
            </a:r>
            <a:endParaRPr lang="en-US" dirty="0"/>
          </a:p>
          <a:p>
            <a:pPr marL="158750" indent="0">
              <a:buNone/>
            </a:pPr>
            <a:endParaRPr lang="en-US" dirty="0"/>
          </a:p>
        </p:txBody>
      </p:sp>
    </p:spTree>
    <p:extLst>
      <p:ext uri="{BB962C8B-B14F-4D97-AF65-F5344CB8AC3E}">
        <p14:creationId xmlns:p14="http://schemas.microsoft.com/office/powerpoint/2010/main" val="2942784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FINAL SECTION: Closure  - an important part of learning regardless of environment and situation.  In this section, we address receiving feedback about relationships from students and then wrap up  reviewing the learning outcomes from the day, and finally offer time for reflecting on the learning during this session and committing to action as a result of the learning.  </a:t>
            </a:r>
          </a:p>
        </p:txBody>
      </p:sp>
    </p:spTree>
    <p:extLst>
      <p:ext uri="{BB962C8B-B14F-4D97-AF65-F5344CB8AC3E}">
        <p14:creationId xmlns:p14="http://schemas.microsoft.com/office/powerpoint/2010/main" val="1762992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Before concluding the 3rd and final part of this learning series, take a moment to reflect on the big picture.  Focusing on and continually fine-tuning the learning environment sets the stage properly for the most optimum learning for students.  An essential element of any learning environment is the social one - how students act and interact with each other in that space - yet explicit instruction for how to act and interact with others is often absent and only implicitly conveyed.   This is true in any learning environment.</a:t>
            </a:r>
          </a:p>
          <a:p>
            <a:pPr marL="158750" indent="0">
              <a:buNone/>
            </a:pPr>
            <a:endParaRPr lang="en-US" dirty="0"/>
          </a:p>
        </p:txBody>
      </p:sp>
    </p:spTree>
    <p:extLst>
      <p:ext uri="{BB962C8B-B14F-4D97-AF65-F5344CB8AC3E}">
        <p14:creationId xmlns:p14="http://schemas.microsoft.com/office/powerpoint/2010/main" val="2095636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Given the drastic shift to hybrid/remote learning environments, teachers, students and students’ families are all having to navigate a completely new learning environment as well as new social constructs.  As a result, explicitly teaching, modeling, and engaging in acceptable social behaviors and interactions are that much more important.  The typically “hidden” curriculum has to be revealed, explicitly taught, and continually practiced.  This can be done by establishing and following mutually agreed upon norms, agreements, and procedures (addressed in Part 1 of this series); building relationships with students and families, being the model of appropriate interactions (addressed in Part 2 of this series), and helping students practice and develop relationships with each other (addressed in Part 3 of this series). Establishing the most optimum learning environment for students is always a work in progress, therefore fine tuning your practice is also an ongoing process.  But, continually fine-tuning your environment, regardless of the type of learning environment, will ensure you are putting in place the best conditions for your students to excel academically and social-emotionally, especially for students with disabilities.  For more information about the hidden curriculum, use this link: </a:t>
            </a:r>
            <a:r>
              <a:rPr lang="en-US" u="sng" dirty="0">
                <a:solidFill>
                  <a:schemeClr val="hlink"/>
                </a:solidFill>
                <a:hlinkClick r:id="rId3"/>
              </a:rPr>
              <a:t>https://files.eric.ed.gov/fulltext/EJ1083566.pdf</a:t>
            </a:r>
            <a:endParaRPr lang="en-US" dirty="0"/>
          </a:p>
        </p:txBody>
      </p:sp>
    </p:spTree>
    <p:extLst>
      <p:ext uri="{BB962C8B-B14F-4D97-AF65-F5344CB8AC3E}">
        <p14:creationId xmlns:p14="http://schemas.microsoft.com/office/powerpoint/2010/main" val="3990534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 content in this presentation is focused on teaching in a remote/hybrid learning environment, but the concepts are applicable across any type of learning environment.   </a:t>
            </a:r>
          </a:p>
          <a:p>
            <a:pPr marL="0" lvl="0" indent="0" algn="l" rtl="0">
              <a:spcBef>
                <a:spcPts val="0"/>
              </a:spcBef>
              <a:spcAft>
                <a:spcPts val="0"/>
              </a:spcAft>
              <a:buNone/>
            </a:pPr>
            <a:r>
              <a:rPr lang="en-US" dirty="0"/>
              <a:t>We extend focus and consideration to students with disabilities as much as possible throughout.  As best practice in any learning environment, our learning outcomes are measurable with expectation of the participant to acquire new knowledge or enhance current knowledge and put into practice what has been learned.  </a:t>
            </a:r>
          </a:p>
        </p:txBody>
      </p:sp>
    </p:spTree>
    <p:extLst>
      <p:ext uri="{BB962C8B-B14F-4D97-AF65-F5344CB8AC3E}">
        <p14:creationId xmlns:p14="http://schemas.microsoft.com/office/powerpoint/2010/main" val="1538224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 phrase “fine-tuning” implies that building relationships between students is already in practice in your classroom.  However, given the changing times, conditions, and ways in which teaching and learning are being done, it is essential to step back, reflect, and then adopt new or different ideas or adapt what is already in place.  Everyone has strengths as well as areas to improve upon.  Take what you have gleaned from this presentation to fine-tune your own relationship building strategies to better support your students </a:t>
            </a:r>
            <a:r>
              <a:rPr lang="en-US" i="1" dirty="0"/>
              <a:t>and yourself</a:t>
            </a:r>
            <a:r>
              <a:rPr lang="en-US" dirty="0"/>
              <a:t> as you all continue to navigate hybrid/remote learning.  Make a commitment - what is one area you commit to strengthening and why?  How will you fine-tune your current strategies to work in a hybrid/remote learning environment?  How will you fine-tune your current plan to ensure ALL students feel connected, that they belong and are valued, and are successful in the classroom (whatever that classroom looks like).</a:t>
            </a:r>
          </a:p>
          <a:p>
            <a:pPr marL="0" lvl="0" indent="0" algn="l" rtl="0">
              <a:spcBef>
                <a:spcPts val="0"/>
              </a:spcBef>
              <a:spcAft>
                <a:spcPts val="0"/>
              </a:spcAft>
              <a:buNone/>
            </a:pPr>
            <a:r>
              <a:rPr lang="en-US" dirty="0"/>
              <a:t>There is space in the Fine-tuning Planning Chart to write down your commitment.  You are then asked to help yourself be accountable to that commitment.  Set a reminder 1-2 months from now (and every 1-2 months after that) to check in on yourself and the commitment you made.  </a:t>
            </a:r>
          </a:p>
        </p:txBody>
      </p:sp>
    </p:spTree>
    <p:extLst>
      <p:ext uri="{BB962C8B-B14F-4D97-AF65-F5344CB8AC3E}">
        <p14:creationId xmlns:p14="http://schemas.microsoft.com/office/powerpoint/2010/main" val="4803507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Thank you for your participation, considerations, reflections, and planning during this presentation. This is the end.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We proceed through this presentation answering the questions listed in this agenda with research-based content and New York State teacher experiences; There is space provided for participants to consider their own perspective and reflect on their own teaching in the context of the topic at hand.  If you are working through this presentation at the start of the school year, there is opportunity for you to think about the year ahead and plan.  If you are working through this presentation while school is already in session, you are offered opportunities to reflect and potentially adapt your current perspective and practices. </a:t>
            </a:r>
          </a:p>
          <a:p>
            <a:pPr marL="0" lvl="0" indent="0" algn="l" rtl="0">
              <a:spcBef>
                <a:spcPts val="0"/>
              </a:spcBef>
              <a:spcAft>
                <a:spcPts val="0"/>
              </a:spcAft>
              <a:buNone/>
            </a:pPr>
            <a:r>
              <a:rPr lang="en-US" dirty="0"/>
              <a:t>Notice again that particular emphasis has been placed on considerations for students with disabilities, but we should also always consider other student populations such as English Language or Multilingual Learners as well.  </a:t>
            </a:r>
          </a:p>
        </p:txBody>
      </p:sp>
    </p:spTree>
    <p:extLst>
      <p:ext uri="{BB962C8B-B14F-4D97-AF65-F5344CB8AC3E}">
        <p14:creationId xmlns:p14="http://schemas.microsoft.com/office/powerpoint/2010/main" val="1498579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solidFill>
                  <a:schemeClr val="dk1"/>
                </a:solidFill>
              </a:rPr>
              <a:t>New York State Education Department’s office of Special Education released the Blueprint for Improved results for Students with disabilities in November of 2015.  This document focuses on seven research- and evidence-based core principles and practices for all students with disabilities. Improving results for students with disabilities requires a renewed focus on these core principles.  Therefore, we have explicitly linked the content in this presentation to some of the appropriate principles in the Blueprint reinforcing that these essential practices are effective for improving results for all students in general, but also for students with disabilities.  </a:t>
            </a:r>
          </a:p>
          <a:p>
            <a:pPr marL="0" lvl="0" indent="0" algn="l" rtl="0">
              <a:spcBef>
                <a:spcPts val="0"/>
              </a:spcBef>
              <a:spcAft>
                <a:spcPts val="0"/>
              </a:spcAft>
              <a:buClr>
                <a:schemeClr val="dk1"/>
              </a:buClr>
              <a:buSzPts val="1100"/>
              <a:buFont typeface="Arial"/>
              <a:buNone/>
            </a:pPr>
            <a:r>
              <a:rPr lang="en-US" dirty="0">
                <a:solidFill>
                  <a:schemeClr val="dk1"/>
                </a:solidFill>
              </a:rPr>
              <a:t>The Blueprint for Improved Results for Students with Disabilities:</a:t>
            </a:r>
          </a:p>
          <a:p>
            <a:pPr marL="0" lvl="0" indent="0" algn="l" rtl="0">
              <a:spcBef>
                <a:spcPts val="0"/>
              </a:spcBef>
              <a:spcAft>
                <a:spcPts val="0"/>
              </a:spcAft>
              <a:buClr>
                <a:schemeClr val="dk1"/>
              </a:buClr>
              <a:buSzPts val="1100"/>
              <a:buFont typeface="Arial"/>
              <a:buNone/>
            </a:pPr>
            <a:r>
              <a:rPr lang="en-US" dirty="0">
                <a:solidFill>
                  <a:schemeClr val="dk1"/>
                </a:solidFill>
              </a:rPr>
              <a:t>1- Students engage in self-advocacy and are involved in determining their own educational goals and plan.</a:t>
            </a:r>
          </a:p>
          <a:p>
            <a:pPr marL="0" lvl="0" indent="0" algn="l" rtl="0">
              <a:spcBef>
                <a:spcPts val="0"/>
              </a:spcBef>
              <a:spcAft>
                <a:spcPts val="0"/>
              </a:spcAft>
              <a:buClr>
                <a:schemeClr val="dk1"/>
              </a:buClr>
              <a:buSzPts val="1100"/>
              <a:buFont typeface="Arial"/>
              <a:buNone/>
            </a:pPr>
            <a:r>
              <a:rPr lang="en-US" dirty="0">
                <a:solidFill>
                  <a:schemeClr val="dk1"/>
                </a:solidFill>
              </a:rPr>
              <a:t>2- Parents, and other family members, are engaged as meaningful partners in the special education process and the education of their child.</a:t>
            </a:r>
          </a:p>
          <a:p>
            <a:pPr marL="0" lvl="0" indent="0" algn="l" rtl="0">
              <a:spcBef>
                <a:spcPts val="0"/>
              </a:spcBef>
              <a:spcAft>
                <a:spcPts val="0"/>
              </a:spcAft>
              <a:buClr>
                <a:schemeClr val="dk1"/>
              </a:buClr>
              <a:buSzPts val="1100"/>
              <a:buFont typeface="Arial"/>
              <a:buNone/>
            </a:pPr>
            <a:r>
              <a:rPr lang="en-US" dirty="0">
                <a:solidFill>
                  <a:schemeClr val="dk1"/>
                </a:solidFill>
              </a:rPr>
              <a:t>3- Teachers design, provide, and assess the effectiveness of specially-designed instruction to provide students with disabilities with access to participate and progress in the general education curriculum.</a:t>
            </a:r>
          </a:p>
          <a:p>
            <a:pPr marL="0" lvl="0" indent="0" algn="l" rtl="0">
              <a:spcBef>
                <a:spcPts val="0"/>
              </a:spcBef>
              <a:spcAft>
                <a:spcPts val="0"/>
              </a:spcAft>
              <a:buClr>
                <a:schemeClr val="dk1"/>
              </a:buClr>
              <a:buSzPts val="1100"/>
              <a:buFont typeface="Arial"/>
              <a:buNone/>
            </a:pPr>
            <a:r>
              <a:rPr lang="en-US" dirty="0">
                <a:solidFill>
                  <a:schemeClr val="dk1"/>
                </a:solidFill>
              </a:rPr>
              <a:t>4- Teachers provide research-based instructional teaching and learning strategies and supports for students with disabilities.</a:t>
            </a:r>
          </a:p>
          <a:p>
            <a:pPr marL="0" lvl="0" indent="0" algn="l" rtl="0">
              <a:spcBef>
                <a:spcPts val="0"/>
              </a:spcBef>
              <a:spcAft>
                <a:spcPts val="0"/>
              </a:spcAft>
              <a:buClr>
                <a:schemeClr val="dk1"/>
              </a:buClr>
              <a:buSzPts val="1100"/>
              <a:buFont typeface="Arial"/>
              <a:buNone/>
            </a:pPr>
            <a:r>
              <a:rPr lang="en-US" dirty="0">
                <a:solidFill>
                  <a:schemeClr val="dk1"/>
                </a:solidFill>
              </a:rPr>
              <a:t>5- Schools provide multi-tiered systems of behavioral and academic support.</a:t>
            </a:r>
          </a:p>
          <a:p>
            <a:pPr marL="0" lvl="0" indent="0" algn="l" rtl="0">
              <a:spcBef>
                <a:spcPts val="0"/>
              </a:spcBef>
              <a:spcAft>
                <a:spcPts val="0"/>
              </a:spcAft>
              <a:buClr>
                <a:schemeClr val="dk1"/>
              </a:buClr>
              <a:buSzPts val="1100"/>
              <a:buFont typeface="Arial"/>
              <a:buNone/>
            </a:pPr>
            <a:r>
              <a:rPr lang="en-US" dirty="0">
                <a:solidFill>
                  <a:schemeClr val="dk1"/>
                </a:solidFill>
              </a:rPr>
              <a:t>6- Schools provide high-quality inclusive programs and activities.</a:t>
            </a:r>
          </a:p>
          <a:p>
            <a:pPr marL="0" lvl="0" indent="0" algn="l" rtl="0">
              <a:spcBef>
                <a:spcPts val="0"/>
              </a:spcBef>
              <a:spcAft>
                <a:spcPts val="0"/>
              </a:spcAft>
              <a:buClr>
                <a:schemeClr val="dk1"/>
              </a:buClr>
              <a:buSzPts val="1100"/>
              <a:buFont typeface="Arial"/>
              <a:buNone/>
            </a:pPr>
            <a:r>
              <a:rPr lang="en-US" dirty="0">
                <a:solidFill>
                  <a:schemeClr val="dk1"/>
                </a:solidFill>
              </a:rPr>
              <a:t>7- Schools provide appropriate instruction for students with disabilities in career development and opportunities to participate in work-based learning.</a:t>
            </a:r>
          </a:p>
          <a:p>
            <a:pPr marL="0" lvl="0" indent="0" algn="l" rtl="0">
              <a:spcBef>
                <a:spcPts val="0"/>
              </a:spcBef>
              <a:spcAft>
                <a:spcPts val="0"/>
              </a:spcAft>
              <a:buNone/>
            </a:pPr>
            <a:r>
              <a:rPr lang="en-US" dirty="0">
                <a:solidFill>
                  <a:schemeClr val="dk1"/>
                </a:solidFill>
              </a:rPr>
              <a:t>The bolded principles indicate which core principles are addressed in this presentation.  The numbers in the different colored circles will be found on slides where content is directly aligned to one or more core principles.  A special note will also be included in the presentation notes on the slides</a:t>
            </a:r>
          </a:p>
          <a:p>
            <a:pPr marL="0" lvl="0" indent="0" algn="l" rtl="0">
              <a:spcBef>
                <a:spcPts val="0"/>
              </a:spcBef>
              <a:spcAft>
                <a:spcPts val="0"/>
              </a:spcAft>
              <a:buClr>
                <a:schemeClr val="dk1"/>
              </a:buClr>
              <a:buSzPts val="1100"/>
              <a:buFont typeface="Arial"/>
              <a:buNone/>
            </a:pPr>
            <a:r>
              <a:rPr lang="en-US" dirty="0">
                <a:solidFill>
                  <a:schemeClr val="dk1"/>
                </a:solidFill>
              </a:rPr>
              <a:t>For direct reference: </a:t>
            </a:r>
            <a:r>
              <a:rPr lang="en-US" u="sng" dirty="0">
                <a:solidFill>
                  <a:srgbClr val="1155CC"/>
                </a:solidFill>
                <a:latin typeface="Roboto"/>
                <a:ea typeface="Roboto"/>
                <a:cs typeface="Roboto"/>
                <a:sym typeface="Roboto"/>
                <a:hlinkClick r:id="rId3">
                  <a:extLst>
                    <a:ext uri="{A12FA001-AC4F-418D-AE19-62706E023703}">
                      <ahyp:hlinkClr xmlns:ahyp="http://schemas.microsoft.com/office/drawing/2018/hyperlinkcolor" val="tx"/>
                    </a:ext>
                  </a:extLst>
                </a:hlinkClick>
              </a:rPr>
              <a:t>http://www.p12.nysed.gov/specialed/publications/2015-memos/documents/blueprint-students-disabilities-special-education-june-2019.pdf</a:t>
            </a:r>
            <a:endParaRPr lang="en-US" dirty="0">
              <a:solidFill>
                <a:schemeClr val="dk1"/>
              </a:solidFill>
            </a:endParaRPr>
          </a:p>
        </p:txBody>
      </p:sp>
    </p:spTree>
    <p:extLst>
      <p:ext uri="{BB962C8B-B14F-4D97-AF65-F5344CB8AC3E}">
        <p14:creationId xmlns:p14="http://schemas.microsoft.com/office/powerpoint/2010/main" val="2527914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Honoring the content presented in Part 1 of this learning series, we ask that you establish norms for this session regardless of whether you are facilitating a synchronous training or engaging in self-directed learning with one or more people.  </a:t>
            </a:r>
            <a:r>
              <a:rPr lang="en-US" dirty="0">
                <a:solidFill>
                  <a:schemeClr val="dk1"/>
                </a:solidFill>
              </a:rPr>
              <a:t>When everyone agrees to the group-constructed norms, successful learning can take place because norms help establish expectations of a safe and productive learning environment.  For more information regarding norms and how to construct them, see Part 1 of this training series.</a:t>
            </a:r>
            <a:endParaRPr lang="en-US" dirty="0"/>
          </a:p>
        </p:txBody>
      </p:sp>
    </p:spTree>
    <p:extLst>
      <p:ext uri="{BB962C8B-B14F-4D97-AF65-F5344CB8AC3E}">
        <p14:creationId xmlns:p14="http://schemas.microsoft.com/office/powerpoint/2010/main" val="3892424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 document shown on this slide is to be used as a supplemental resource for your learning.  It is used for all 3 parts of this learning series.  If you are participating in this presentation at the start of the school year, click on “Before school starts planning document” and if you are participating after school as has already commenced for the year, click on “Mid School Year planning document.”</a:t>
            </a:r>
            <a:r>
              <a:rPr lang="en-US" dirty="0">
                <a:solidFill>
                  <a:srgbClr val="FF0000"/>
                </a:solidFill>
              </a:rPr>
              <a:t> </a:t>
            </a:r>
            <a:r>
              <a:rPr lang="en-US" dirty="0"/>
              <a:t> You will be prompted to  “Make a copy.”  Print it out or complete it electronically as you move through the presentation.  There are prompts throughout the presentation as to when you should complete particular sections.  If you are participating in this presentation with others, you are encouraged to share and discuss!</a:t>
            </a:r>
          </a:p>
        </p:txBody>
      </p:sp>
    </p:spTree>
    <p:extLst>
      <p:ext uri="{BB962C8B-B14F-4D97-AF65-F5344CB8AC3E}">
        <p14:creationId xmlns:p14="http://schemas.microsoft.com/office/powerpoint/2010/main" val="4038283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u="sng" dirty="0"/>
              <a:t>The Distance Learning Playbook</a:t>
            </a:r>
            <a:r>
              <a:rPr lang="en-US" dirty="0"/>
              <a:t> was written by Douglas Fisher, Nancy Frey, and John Hattie to help teachers and administrators navigate the recent interruption of traditional in-person schooling and quick move to hybrid/remote learning for teachers and students.  The hyperlink on the screen will take you to Corwin’s website where you will find free videos and reproducible forms that accompany the book.  The reproducible forms are organized by modules and the content referenced in this presentation is from Module 3.</a:t>
            </a:r>
          </a:p>
          <a:p>
            <a:pPr marL="0" lvl="0" indent="0" algn="l" rtl="0">
              <a:spcBef>
                <a:spcPts val="0"/>
              </a:spcBef>
              <a:spcAft>
                <a:spcPts val="0"/>
              </a:spcAft>
              <a:buNone/>
            </a:pPr>
            <a:r>
              <a:rPr lang="en-US" dirty="0"/>
              <a:t>The link to the resources is also here: </a:t>
            </a:r>
            <a:r>
              <a:rPr lang="en-US" u="sng" dirty="0">
                <a:solidFill>
                  <a:srgbClr val="073763"/>
                </a:solidFill>
                <a:hlinkClick r:id="rId3">
                  <a:extLst>
                    <a:ext uri="{A12FA001-AC4F-418D-AE19-62706E023703}">
                      <ahyp:hlinkClr xmlns:ahyp="http://schemas.microsoft.com/office/drawing/2018/hyperlinkcolor" val="tx"/>
                    </a:ext>
                  </a:extLst>
                </a:hlinkClick>
              </a:rPr>
              <a:t>https://resources.corwin.com/distancelearningplaybook</a:t>
            </a:r>
            <a:endParaRPr lang="en-US" dirty="0"/>
          </a:p>
          <a:p>
            <a:pPr marL="0" lvl="0" indent="0" algn="l" rtl="0">
              <a:spcBef>
                <a:spcPts val="0"/>
              </a:spcBef>
              <a:spcAft>
                <a:spcPts val="0"/>
              </a:spcAft>
              <a:buNone/>
            </a:pPr>
            <a:r>
              <a:rPr lang="en-US" dirty="0"/>
              <a:t>The link for High Leverage Practices (HLPs) for SWD will take you to a webpage focused on 22 high leverage practices - practices that are </a:t>
            </a:r>
            <a:r>
              <a:rPr lang="en-US" dirty="0">
                <a:solidFill>
                  <a:srgbClr val="363636"/>
                </a:solidFill>
                <a:highlight>
                  <a:srgbClr val="FFFFFF"/>
                </a:highlight>
              </a:rPr>
              <a:t>intended to address the most critical practices that every K–12 special education teacher should master and be able to demonstrate. The selected practices are used frequently in classrooms and have been shown to improve student outcomes if successfully implemented.  There are many tools for learning more about HLPs and how they can help all teachers overcome barriers presented by remote learning by implementing HLPs.  The link is also found here: </a:t>
            </a:r>
            <a:r>
              <a:rPr lang="en-US" u="sng" dirty="0">
                <a:solidFill>
                  <a:schemeClr val="hlink"/>
                </a:solidFill>
                <a:highlight>
                  <a:srgbClr val="FFFFFF"/>
                </a:highlight>
                <a:hlinkClick r:id="rId4"/>
              </a:rPr>
              <a:t>https://highleveragepractices.org/about-hlps</a:t>
            </a:r>
            <a:endParaRPr lang="en-US" dirty="0">
              <a:solidFill>
                <a:srgbClr val="363636"/>
              </a:solidFill>
              <a:highlight>
                <a:srgbClr val="FFFFFF"/>
              </a:highlight>
            </a:endParaRPr>
          </a:p>
          <a:p>
            <a:pPr marL="0" lvl="0" indent="0" algn="l" rtl="0">
              <a:spcBef>
                <a:spcPts val="0"/>
              </a:spcBef>
              <a:spcAft>
                <a:spcPts val="0"/>
              </a:spcAft>
              <a:buNone/>
            </a:pPr>
            <a:r>
              <a:rPr lang="en-US" dirty="0">
                <a:solidFill>
                  <a:schemeClr val="dk1"/>
                </a:solidFill>
              </a:rPr>
              <a:t>Note the green circled “4” in the bottom right corner of the page.  This is indication that the resources on this slide meets the fourth core principle in the Blueprint for Improved Results for Students with Disabilities.  Utilizing suggested strategies from this book with students in the classroom enables teachers to, “provide research-based instructional teaching and learning strategies and supports for students with disabilities.”</a:t>
            </a:r>
            <a:endParaRPr lang="en-US" dirty="0"/>
          </a:p>
          <a:p>
            <a:pPr marL="158750" indent="0">
              <a:buNone/>
            </a:pPr>
            <a:endParaRPr lang="en-US" dirty="0"/>
          </a:p>
        </p:txBody>
      </p:sp>
    </p:spTree>
    <p:extLst>
      <p:ext uri="{BB962C8B-B14F-4D97-AF65-F5344CB8AC3E}">
        <p14:creationId xmlns:p14="http://schemas.microsoft.com/office/powerpoint/2010/main" val="252579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NEW SECTION: This section shifts to strategies to foster relationships between students in a hybrid/remote learning environment.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Thus far, teacher-student and teacher-family relationships have been addressed.  Both have their benefits but also their challenges given the hybrid/remote learning models being implemented.  The ultimate challenge is fostering peer to peer relationships, yet doing so results in immense benefit to everyone, even in a hybrid/remote learning environment.  This and the next slide display the greatest benefits and challenges that a group of teachers reported during a synchronous training on this topic.  Note the green circled “4” in the corner referencing the 4th principle in the Blueprint because these are research proven benefits of peer to peer relationships.</a:t>
            </a:r>
          </a:p>
          <a:p>
            <a:pPr marL="158750" indent="0">
              <a:buNone/>
            </a:pPr>
            <a:endParaRPr lang="en-US" dirty="0"/>
          </a:p>
        </p:txBody>
      </p:sp>
    </p:spTree>
    <p:extLst>
      <p:ext uri="{BB962C8B-B14F-4D97-AF65-F5344CB8AC3E}">
        <p14:creationId xmlns:p14="http://schemas.microsoft.com/office/powerpoint/2010/main" val="17428991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ctrTitle"/>
          </p:nvPr>
        </p:nvSpPr>
        <p:spPr>
          <a:xfrm>
            <a:off x="1874525" y="2287775"/>
            <a:ext cx="5437800" cy="16593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FFFFFF"/>
              </a:buClr>
              <a:buSzPts val="4100"/>
              <a:buNone/>
              <a:defRPr sz="4100" b="1">
                <a:solidFill>
                  <a:srgbClr val="FFFFFF"/>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4"/>
          <p:cNvSpPr txBox="1">
            <a:spLocks noGrp="1"/>
          </p:cNvSpPr>
          <p:nvPr>
            <p:ph type="subTitle" idx="1"/>
          </p:nvPr>
        </p:nvSpPr>
        <p:spPr>
          <a:xfrm>
            <a:off x="1874520" y="4346100"/>
            <a:ext cx="5483400" cy="393600"/>
          </a:xfrm>
          <a:prstGeom prst="rect">
            <a:avLst/>
          </a:prstGeom>
          <a:noFill/>
          <a:ln>
            <a:noFill/>
          </a:ln>
        </p:spPr>
        <p:txBody>
          <a:bodyPr spcFirstLastPara="1" wrap="square" lIns="0" tIns="0" rIns="0" bIns="0" anchor="t" anchorCtr="0">
            <a:noAutofit/>
          </a:bodyPr>
          <a:lstStyle>
            <a:lvl1pPr lvl="0" algn="l">
              <a:lnSpc>
                <a:spcPct val="100000"/>
              </a:lnSpc>
              <a:spcBef>
                <a:spcPts val="600"/>
              </a:spcBef>
              <a:spcAft>
                <a:spcPts val="0"/>
              </a:spcAft>
              <a:buClr>
                <a:srgbClr val="FFFFFF"/>
              </a:buClr>
              <a:buSzPts val="1800"/>
              <a:buNone/>
              <a:defRPr sz="1800">
                <a:solidFill>
                  <a:srgbClr val="FFFFFF"/>
                </a:solidFill>
              </a:defRPr>
            </a:lvl1pPr>
            <a:lvl2pPr lvl="1" algn="ctr">
              <a:lnSpc>
                <a:spcPct val="100000"/>
              </a:lnSpc>
              <a:spcBef>
                <a:spcPts val="600"/>
              </a:spcBef>
              <a:spcAft>
                <a:spcPts val="0"/>
              </a:spcAft>
              <a:buSzPts val="2800"/>
              <a:buNone/>
              <a:defRPr sz="2800"/>
            </a:lvl2pPr>
            <a:lvl3pPr lvl="2" algn="ctr">
              <a:lnSpc>
                <a:spcPct val="100000"/>
              </a:lnSpc>
              <a:spcBef>
                <a:spcPts val="600"/>
              </a:spcBef>
              <a:spcAft>
                <a:spcPts val="0"/>
              </a:spcAft>
              <a:buSzPts val="2800"/>
              <a:buNone/>
              <a:defRPr sz="2800"/>
            </a:lvl3pPr>
            <a:lvl4pPr lvl="3" algn="ctr">
              <a:lnSpc>
                <a:spcPct val="100000"/>
              </a:lnSpc>
              <a:spcBef>
                <a:spcPts val="600"/>
              </a:spcBef>
              <a:spcAft>
                <a:spcPts val="0"/>
              </a:spcAft>
              <a:buSzPts val="2800"/>
              <a:buNone/>
              <a:defRPr sz="2800"/>
            </a:lvl4pPr>
            <a:lvl5pPr lvl="4" algn="ctr">
              <a:lnSpc>
                <a:spcPct val="100000"/>
              </a:lnSpc>
              <a:spcBef>
                <a:spcPts val="600"/>
              </a:spcBef>
              <a:spcAft>
                <a:spcPts val="0"/>
              </a:spcAft>
              <a:buSzPts val="2800"/>
              <a:buNone/>
              <a:defRPr sz="2800"/>
            </a:lvl5pPr>
            <a:lvl6pPr lvl="5" algn="ctr">
              <a:lnSpc>
                <a:spcPct val="100000"/>
              </a:lnSpc>
              <a:spcBef>
                <a:spcPts val="600"/>
              </a:spcBef>
              <a:spcAft>
                <a:spcPts val="0"/>
              </a:spcAft>
              <a:buSzPts val="2800"/>
              <a:buNone/>
              <a:defRPr sz="2800"/>
            </a:lvl6pPr>
            <a:lvl7pPr lvl="6" algn="ctr">
              <a:lnSpc>
                <a:spcPct val="100000"/>
              </a:lnSpc>
              <a:spcBef>
                <a:spcPts val="600"/>
              </a:spcBef>
              <a:spcAft>
                <a:spcPts val="0"/>
              </a:spcAft>
              <a:buSzPts val="2800"/>
              <a:buNone/>
              <a:defRPr sz="2800"/>
            </a:lvl7pPr>
            <a:lvl8pPr lvl="7" algn="ctr">
              <a:lnSpc>
                <a:spcPct val="100000"/>
              </a:lnSpc>
              <a:spcBef>
                <a:spcPts val="600"/>
              </a:spcBef>
              <a:spcAft>
                <a:spcPts val="0"/>
              </a:spcAft>
              <a:buSzPts val="2800"/>
              <a:buNone/>
              <a:defRPr sz="2800"/>
            </a:lvl8pPr>
            <a:lvl9pPr lvl="8" algn="ctr">
              <a:lnSpc>
                <a:spcPct val="100000"/>
              </a:lnSpc>
              <a:spcBef>
                <a:spcPts val="600"/>
              </a:spcBef>
              <a:spcAft>
                <a:spcPts val="0"/>
              </a:spcAft>
              <a:buSzPts val="2800"/>
              <a:buNone/>
              <a:defRPr sz="2800"/>
            </a:lvl9pPr>
          </a:lstStyle>
          <a:p>
            <a:endParaRPr/>
          </a:p>
        </p:txBody>
      </p:sp>
      <p:pic>
        <p:nvPicPr>
          <p:cNvPr id="12" name="Google Shape;12;p14" descr="decorative background bar"/>
          <p:cNvPicPr preferRelativeResize="0"/>
          <p:nvPr/>
        </p:nvPicPr>
        <p:blipFill rotWithShape="1">
          <a:blip r:embed="rId2">
            <a:alphaModFix/>
          </a:blip>
          <a:srcRect/>
          <a:stretch/>
        </p:blipFill>
        <p:spPr>
          <a:xfrm>
            <a:off x="0" y="404813"/>
            <a:ext cx="9144000" cy="1704975"/>
          </a:xfrm>
          <a:prstGeom prst="rect">
            <a:avLst/>
          </a:prstGeom>
          <a:noFill/>
          <a:ln>
            <a:noFill/>
          </a:ln>
          <a:effectLst>
            <a:outerShdw blurRad="50800" dist="38100" dir="2700000" algn="tl" rotWithShape="0">
              <a:srgbClr val="000000">
                <a:alpha val="40000"/>
              </a:srgbClr>
            </a:outerShdw>
          </a:effectLst>
        </p:spPr>
      </p:pic>
      <p:pic>
        <p:nvPicPr>
          <p:cNvPr id="13" name="Google Shape;13;p14" descr="eTeachNY logo"/>
          <p:cNvPicPr preferRelativeResize="0"/>
          <p:nvPr/>
        </p:nvPicPr>
        <p:blipFill rotWithShape="1">
          <a:blip r:embed="rId3">
            <a:alphaModFix/>
          </a:blip>
          <a:srcRect/>
          <a:stretch/>
        </p:blipFill>
        <p:spPr>
          <a:xfrm>
            <a:off x="1870035" y="580264"/>
            <a:ext cx="3893177" cy="1301114"/>
          </a:xfrm>
          <a:prstGeom prst="rect">
            <a:avLst/>
          </a:prstGeom>
          <a:noFill/>
          <a:ln>
            <a:noFill/>
          </a:ln>
        </p:spPr>
      </p:pic>
    </p:spTree>
  </p:cSld>
  <p:clrMapOvr>
    <a:masterClrMapping/>
  </p:clrMapOvr>
  <p:extLst>
    <p:ext uri="{DCECCB84-F9BA-43D5-87BE-67443E8EF086}">
      <p15:sldGuideLst xmlns:p15="http://schemas.microsoft.com/office/powerpoint/2012/main">
        <p15:guide id="1" pos="1181">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side-1column">
  <p:cSld name="CUSTOM_1">
    <p:spTree>
      <p:nvGrpSpPr>
        <p:cNvPr id="1" name="Shape 19"/>
        <p:cNvGrpSpPr/>
        <p:nvPr/>
      </p:nvGrpSpPr>
      <p:grpSpPr>
        <a:xfrm>
          <a:off x="0" y="0"/>
          <a:ext cx="0" cy="0"/>
          <a:chOff x="0" y="0"/>
          <a:chExt cx="0" cy="0"/>
        </a:xfrm>
      </p:grpSpPr>
      <p:sp>
        <p:nvSpPr>
          <p:cNvPr id="20" name="Google Shape;20;p16"/>
          <p:cNvSpPr txBox="1">
            <a:spLocks noGrp="1"/>
          </p:cNvSpPr>
          <p:nvPr>
            <p:ph type="sldNum" idx="12"/>
          </p:nvPr>
        </p:nvSpPr>
        <p:spPr>
          <a:xfrm>
            <a:off x="402325" y="4855475"/>
            <a:ext cx="340500" cy="179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21" name="Google Shape;21;p16"/>
          <p:cNvSpPr txBox="1">
            <a:spLocks noGrp="1"/>
          </p:cNvSpPr>
          <p:nvPr>
            <p:ph type="title"/>
          </p:nvPr>
        </p:nvSpPr>
        <p:spPr>
          <a:xfrm>
            <a:off x="0" y="400051"/>
            <a:ext cx="9144000" cy="685800"/>
          </a:xfrm>
          <a:prstGeom prst="rect">
            <a:avLst/>
          </a:prstGeom>
          <a:solidFill>
            <a:schemeClr val="accent3"/>
          </a:solidFill>
          <a:ln>
            <a:noFill/>
          </a:ln>
        </p:spPr>
        <p:txBody>
          <a:bodyPr spcFirstLastPara="1" wrap="square" lIns="411475" tIns="0" rIns="411475" bIns="0" anchor="ctr" anchorCtr="0">
            <a:normAutofit/>
          </a:bodyPr>
          <a:lstStyle>
            <a:lvl1pPr lvl="0" algn="l">
              <a:lnSpc>
                <a:spcPct val="90000"/>
              </a:lnSpc>
              <a:spcBef>
                <a:spcPts val="0"/>
              </a:spcBef>
              <a:spcAft>
                <a:spcPts val="0"/>
              </a:spcAft>
              <a:buClr>
                <a:schemeClr val="lt1"/>
              </a:buClr>
              <a:buSzPts val="30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 name="Google Shape;22;p16"/>
          <p:cNvSpPr txBox="1">
            <a:spLocks noGrp="1"/>
          </p:cNvSpPr>
          <p:nvPr>
            <p:ph type="subTitle" idx="1"/>
          </p:nvPr>
        </p:nvSpPr>
        <p:spPr>
          <a:xfrm>
            <a:off x="412350" y="1265975"/>
            <a:ext cx="8331600" cy="620100"/>
          </a:xfrm>
          <a:prstGeom prst="rect">
            <a:avLst/>
          </a:prstGeom>
          <a:noFill/>
          <a:ln>
            <a:noFill/>
          </a:ln>
        </p:spPr>
        <p:txBody>
          <a:bodyPr spcFirstLastPara="1" wrap="square" lIns="34275" tIns="34275" rIns="34275" bIns="34275" anchor="t" anchorCtr="0">
            <a:noAutofit/>
          </a:bodyPr>
          <a:lstStyle>
            <a:lvl1pPr lvl="0" algn="l">
              <a:lnSpc>
                <a:spcPct val="100000"/>
              </a:lnSpc>
              <a:spcBef>
                <a:spcPts val="600"/>
              </a:spcBef>
              <a:spcAft>
                <a:spcPts val="0"/>
              </a:spcAft>
              <a:buClr>
                <a:schemeClr val="accent1"/>
              </a:buClr>
              <a:buSzPts val="2400"/>
              <a:buNone/>
              <a:defRPr sz="2400">
                <a:solidFill>
                  <a:schemeClr val="accent1"/>
                </a:solidFill>
              </a:defRPr>
            </a:lvl1pPr>
            <a:lvl2pPr lvl="1" algn="l">
              <a:lnSpc>
                <a:spcPct val="100000"/>
              </a:lnSpc>
              <a:spcBef>
                <a:spcPts val="1000"/>
              </a:spcBef>
              <a:spcAft>
                <a:spcPts val="0"/>
              </a:spcAft>
              <a:buSzPts val="1800"/>
              <a:buNone/>
              <a:defRPr/>
            </a:lvl2pPr>
            <a:lvl3pPr lvl="2" algn="l">
              <a:lnSpc>
                <a:spcPct val="100000"/>
              </a:lnSpc>
              <a:spcBef>
                <a:spcPts val="1000"/>
              </a:spcBef>
              <a:spcAft>
                <a:spcPts val="0"/>
              </a:spcAft>
              <a:buSzPts val="1500"/>
              <a:buNone/>
              <a:defRPr/>
            </a:lvl3pPr>
            <a:lvl4pPr lvl="3" algn="l">
              <a:lnSpc>
                <a:spcPct val="100000"/>
              </a:lnSpc>
              <a:spcBef>
                <a:spcPts val="1000"/>
              </a:spcBef>
              <a:spcAft>
                <a:spcPts val="0"/>
              </a:spcAft>
              <a:buSzPts val="1200"/>
              <a:buNone/>
              <a:defRPr/>
            </a:lvl4pPr>
            <a:lvl5pPr lvl="4" algn="l">
              <a:lnSpc>
                <a:spcPct val="100000"/>
              </a:lnSpc>
              <a:spcBef>
                <a:spcPts val="1000"/>
              </a:spcBef>
              <a:spcAft>
                <a:spcPts val="0"/>
              </a:spcAft>
              <a:buSzPts val="1100"/>
              <a:buNone/>
              <a:defRPr/>
            </a:lvl5pPr>
            <a:lvl6pPr lvl="5" algn="l">
              <a:lnSpc>
                <a:spcPct val="100000"/>
              </a:lnSpc>
              <a:spcBef>
                <a:spcPts val="1000"/>
              </a:spcBef>
              <a:spcAft>
                <a:spcPts val="0"/>
              </a:spcAft>
              <a:buSzPts val="1000"/>
              <a:buNone/>
              <a:defRPr/>
            </a:lvl6pPr>
            <a:lvl7pPr lvl="6" algn="l">
              <a:lnSpc>
                <a:spcPct val="100000"/>
              </a:lnSpc>
              <a:spcBef>
                <a:spcPts val="1000"/>
              </a:spcBef>
              <a:spcAft>
                <a:spcPts val="0"/>
              </a:spcAft>
              <a:buSzPts val="900"/>
              <a:buNone/>
              <a:defRPr/>
            </a:lvl7pPr>
            <a:lvl8pPr lvl="7" algn="l">
              <a:lnSpc>
                <a:spcPct val="100000"/>
              </a:lnSpc>
              <a:spcBef>
                <a:spcPts val="1000"/>
              </a:spcBef>
              <a:spcAft>
                <a:spcPts val="0"/>
              </a:spcAft>
              <a:buSzPts val="800"/>
              <a:buNone/>
              <a:defRPr/>
            </a:lvl8pPr>
            <a:lvl9pPr lvl="8" algn="l">
              <a:lnSpc>
                <a:spcPct val="100000"/>
              </a:lnSpc>
              <a:spcBef>
                <a:spcPts val="1000"/>
              </a:spcBef>
              <a:spcAft>
                <a:spcPts val="1000"/>
              </a:spcAft>
              <a:buSzPts val="700"/>
              <a:buNone/>
              <a:defRPr/>
            </a:lvl9pPr>
          </a:lstStyle>
          <a:p>
            <a:endParaRPr/>
          </a:p>
        </p:txBody>
      </p:sp>
      <p:sp>
        <p:nvSpPr>
          <p:cNvPr id="23" name="Google Shape;23;p16"/>
          <p:cNvSpPr txBox="1">
            <a:spLocks noGrp="1"/>
          </p:cNvSpPr>
          <p:nvPr>
            <p:ph type="body" idx="2"/>
          </p:nvPr>
        </p:nvSpPr>
        <p:spPr>
          <a:xfrm>
            <a:off x="405125" y="1886075"/>
            <a:ext cx="8331600" cy="2367600"/>
          </a:xfrm>
          <a:prstGeom prst="rect">
            <a:avLst/>
          </a:prstGeom>
          <a:noFill/>
          <a:ln>
            <a:noFill/>
          </a:ln>
        </p:spPr>
        <p:txBody>
          <a:bodyPr spcFirstLastPara="1" wrap="square" lIns="0" tIns="0" rIns="0" bIns="0" anchor="t" anchorCtr="0">
            <a:normAutofit/>
          </a:bodyPr>
          <a:lstStyle>
            <a:lvl1pPr marL="457200" lvl="0" indent="-361950" algn="l">
              <a:lnSpc>
                <a:spcPct val="100000"/>
              </a:lnSpc>
              <a:spcBef>
                <a:spcPts val="600"/>
              </a:spcBef>
              <a:spcAft>
                <a:spcPts val="0"/>
              </a:spcAft>
              <a:buSzPts val="2100"/>
              <a:buChar char="▪"/>
              <a:defRPr/>
            </a:lvl1pPr>
            <a:lvl2pPr marL="914400" lvl="1" indent="-342900" algn="l">
              <a:lnSpc>
                <a:spcPct val="100000"/>
              </a:lnSpc>
              <a:spcBef>
                <a:spcPts val="1000"/>
              </a:spcBef>
              <a:spcAft>
                <a:spcPts val="0"/>
              </a:spcAft>
              <a:buSzPts val="1800"/>
              <a:buChar char="▪"/>
              <a:defRPr/>
            </a:lvl2pPr>
            <a:lvl3pPr marL="1371600" lvl="2" indent="-323850" algn="l">
              <a:lnSpc>
                <a:spcPct val="100000"/>
              </a:lnSpc>
              <a:spcBef>
                <a:spcPts val="1000"/>
              </a:spcBef>
              <a:spcAft>
                <a:spcPts val="0"/>
              </a:spcAft>
              <a:buSzPts val="1500"/>
              <a:buChar char="▪"/>
              <a:defRPr/>
            </a:lvl3pPr>
            <a:lvl4pPr marL="1828800" lvl="3" indent="-304800" algn="l">
              <a:lnSpc>
                <a:spcPct val="100000"/>
              </a:lnSpc>
              <a:spcBef>
                <a:spcPts val="1000"/>
              </a:spcBef>
              <a:spcAft>
                <a:spcPts val="0"/>
              </a:spcAft>
              <a:buSzPts val="1200"/>
              <a:buChar char="▪"/>
              <a:defRPr/>
            </a:lvl4pPr>
            <a:lvl5pPr marL="2286000" lvl="4" indent="-298450" algn="l">
              <a:lnSpc>
                <a:spcPct val="100000"/>
              </a:lnSpc>
              <a:spcBef>
                <a:spcPts val="1000"/>
              </a:spcBef>
              <a:spcAft>
                <a:spcPts val="0"/>
              </a:spcAft>
              <a:buSzPts val="1100"/>
              <a:buChar char="▪"/>
              <a:defRPr/>
            </a:lvl5pPr>
            <a:lvl6pPr marL="2743200" lvl="5" indent="-292100" algn="l">
              <a:lnSpc>
                <a:spcPct val="100000"/>
              </a:lnSpc>
              <a:spcBef>
                <a:spcPts val="1000"/>
              </a:spcBef>
              <a:spcAft>
                <a:spcPts val="0"/>
              </a:spcAft>
              <a:buSzPts val="1000"/>
              <a:buChar char="▪"/>
              <a:defRPr/>
            </a:lvl6pPr>
            <a:lvl7pPr marL="3200400" lvl="6" indent="-285750" algn="l">
              <a:lnSpc>
                <a:spcPct val="100000"/>
              </a:lnSpc>
              <a:spcBef>
                <a:spcPts val="1000"/>
              </a:spcBef>
              <a:spcAft>
                <a:spcPts val="0"/>
              </a:spcAft>
              <a:buSzPts val="900"/>
              <a:buChar char="▪"/>
              <a:defRPr/>
            </a:lvl7pPr>
            <a:lvl8pPr marL="3657600" lvl="7" indent="-279400" algn="l">
              <a:lnSpc>
                <a:spcPct val="100000"/>
              </a:lnSpc>
              <a:spcBef>
                <a:spcPts val="1000"/>
              </a:spcBef>
              <a:spcAft>
                <a:spcPts val="0"/>
              </a:spcAft>
              <a:buSzPts val="800"/>
              <a:buChar char="▪"/>
              <a:defRPr/>
            </a:lvl8pPr>
            <a:lvl9pPr marL="4114800" lvl="8" indent="-273050" algn="l">
              <a:lnSpc>
                <a:spcPct val="100000"/>
              </a:lnSpc>
              <a:spcBef>
                <a:spcPts val="1000"/>
              </a:spcBef>
              <a:spcAft>
                <a:spcPts val="1000"/>
              </a:spcAft>
              <a:buSzPts val="700"/>
              <a:buChar char="▪"/>
              <a:defRPr/>
            </a:lvl9pPr>
          </a:lstStyle>
          <a:p>
            <a:endParaRPr/>
          </a:p>
        </p:txBody>
      </p:sp>
      <p:sp>
        <p:nvSpPr>
          <p:cNvPr id="24" name="Google Shape;24;p16"/>
          <p:cNvSpPr txBox="1">
            <a:spLocks noGrp="1"/>
          </p:cNvSpPr>
          <p:nvPr>
            <p:ph type="body" idx="3"/>
          </p:nvPr>
        </p:nvSpPr>
        <p:spPr>
          <a:xfrm>
            <a:off x="405125" y="4347750"/>
            <a:ext cx="8338800" cy="395700"/>
          </a:xfrm>
          <a:prstGeom prst="rect">
            <a:avLst/>
          </a:prstGeom>
          <a:noFill/>
          <a:ln>
            <a:noFill/>
          </a:ln>
        </p:spPr>
        <p:txBody>
          <a:bodyPr spcFirstLastPara="1" wrap="square" lIns="0" tIns="0" rIns="0" bIns="0" anchor="t" anchorCtr="0">
            <a:spAutoFit/>
          </a:bodyPr>
          <a:lstStyle>
            <a:lvl1pPr marL="457200" lvl="0" indent="-342900" algn="l">
              <a:lnSpc>
                <a:spcPct val="100000"/>
              </a:lnSpc>
              <a:spcBef>
                <a:spcPts val="600"/>
              </a:spcBef>
              <a:spcAft>
                <a:spcPts val="0"/>
              </a:spcAft>
              <a:buClr>
                <a:schemeClr val="accent3"/>
              </a:buClr>
              <a:buSzPts val="1800"/>
              <a:buChar char="▪"/>
              <a:defRPr sz="1800">
                <a:solidFill>
                  <a:schemeClr val="accent3"/>
                </a:solidFill>
              </a:defRPr>
            </a:lvl1pPr>
            <a:lvl2pPr marL="914400" lvl="1" indent="-323850" algn="l">
              <a:lnSpc>
                <a:spcPct val="100000"/>
              </a:lnSpc>
              <a:spcBef>
                <a:spcPts val="1000"/>
              </a:spcBef>
              <a:spcAft>
                <a:spcPts val="0"/>
              </a:spcAft>
              <a:buClr>
                <a:schemeClr val="accent3"/>
              </a:buClr>
              <a:buSzPts val="1500"/>
              <a:buChar char="▪"/>
              <a:defRPr sz="1500">
                <a:solidFill>
                  <a:schemeClr val="accent3"/>
                </a:solidFill>
              </a:defRPr>
            </a:lvl2pPr>
            <a:lvl3pPr marL="1371600" lvl="2" indent="-304800" algn="l">
              <a:lnSpc>
                <a:spcPct val="100000"/>
              </a:lnSpc>
              <a:spcBef>
                <a:spcPts val="1000"/>
              </a:spcBef>
              <a:spcAft>
                <a:spcPts val="0"/>
              </a:spcAft>
              <a:buClr>
                <a:schemeClr val="accent3"/>
              </a:buClr>
              <a:buSzPts val="1200"/>
              <a:buChar char="▪"/>
              <a:defRPr sz="1200">
                <a:solidFill>
                  <a:schemeClr val="accent3"/>
                </a:solidFill>
              </a:defRPr>
            </a:lvl3pPr>
            <a:lvl4pPr marL="1828800" lvl="3" indent="-285750" algn="l">
              <a:lnSpc>
                <a:spcPct val="100000"/>
              </a:lnSpc>
              <a:spcBef>
                <a:spcPts val="1000"/>
              </a:spcBef>
              <a:spcAft>
                <a:spcPts val="0"/>
              </a:spcAft>
              <a:buClr>
                <a:schemeClr val="accent3"/>
              </a:buClr>
              <a:buSzPts val="900"/>
              <a:buChar char="▪"/>
              <a:defRPr sz="900">
                <a:solidFill>
                  <a:schemeClr val="accent3"/>
                </a:solidFill>
              </a:defRPr>
            </a:lvl4pPr>
            <a:lvl5pPr marL="2286000" lvl="4" indent="-279400" algn="l">
              <a:lnSpc>
                <a:spcPct val="100000"/>
              </a:lnSpc>
              <a:spcBef>
                <a:spcPts val="1000"/>
              </a:spcBef>
              <a:spcAft>
                <a:spcPts val="0"/>
              </a:spcAft>
              <a:buClr>
                <a:schemeClr val="accent3"/>
              </a:buClr>
              <a:buSzPts val="800"/>
              <a:buChar char="▪"/>
              <a:defRPr sz="800">
                <a:solidFill>
                  <a:schemeClr val="accent3"/>
                </a:solidFill>
              </a:defRPr>
            </a:lvl5pPr>
            <a:lvl6pPr marL="2743200" lvl="5" indent="-273050" algn="l">
              <a:lnSpc>
                <a:spcPct val="100000"/>
              </a:lnSpc>
              <a:spcBef>
                <a:spcPts val="1000"/>
              </a:spcBef>
              <a:spcAft>
                <a:spcPts val="0"/>
              </a:spcAft>
              <a:buClr>
                <a:schemeClr val="accent3"/>
              </a:buClr>
              <a:buSzPts val="700"/>
              <a:buChar char="▪"/>
              <a:defRPr sz="700">
                <a:solidFill>
                  <a:schemeClr val="accent3"/>
                </a:solidFill>
              </a:defRPr>
            </a:lvl6pPr>
            <a:lvl7pPr marL="3200400" lvl="6" indent="-266700" algn="l">
              <a:lnSpc>
                <a:spcPct val="100000"/>
              </a:lnSpc>
              <a:spcBef>
                <a:spcPts val="1000"/>
              </a:spcBef>
              <a:spcAft>
                <a:spcPts val="0"/>
              </a:spcAft>
              <a:buClr>
                <a:schemeClr val="accent3"/>
              </a:buClr>
              <a:buSzPts val="600"/>
              <a:buChar char="▪"/>
              <a:defRPr sz="600">
                <a:solidFill>
                  <a:schemeClr val="accent3"/>
                </a:solidFill>
              </a:defRPr>
            </a:lvl7pPr>
            <a:lvl8pPr marL="3657600" lvl="7" indent="-260350" algn="l">
              <a:lnSpc>
                <a:spcPct val="100000"/>
              </a:lnSpc>
              <a:spcBef>
                <a:spcPts val="1000"/>
              </a:spcBef>
              <a:spcAft>
                <a:spcPts val="0"/>
              </a:spcAft>
              <a:buClr>
                <a:schemeClr val="accent3"/>
              </a:buClr>
              <a:buSzPts val="500"/>
              <a:buChar char="▪"/>
              <a:defRPr sz="500">
                <a:solidFill>
                  <a:schemeClr val="accent3"/>
                </a:solidFill>
              </a:defRPr>
            </a:lvl8pPr>
            <a:lvl9pPr marL="4114800" lvl="8" indent="-254000" algn="l">
              <a:lnSpc>
                <a:spcPct val="100000"/>
              </a:lnSpc>
              <a:spcBef>
                <a:spcPts val="1000"/>
              </a:spcBef>
              <a:spcAft>
                <a:spcPts val="1000"/>
              </a:spcAft>
              <a:buClr>
                <a:schemeClr val="accent3"/>
              </a:buClr>
              <a:buSzPts val="400"/>
              <a:buChar char="▪"/>
              <a:defRPr sz="400">
                <a:solidFill>
                  <a:schemeClr val="accent3"/>
                </a:solidFill>
              </a:defRPr>
            </a:lvl9pPr>
          </a:lstStyle>
          <a:p>
            <a:endParaRPr/>
          </a:p>
        </p:txBody>
      </p:sp>
      <p:sp>
        <p:nvSpPr>
          <p:cNvPr id="25" name="Google Shape;25;p16" descr="decorative header bar"/>
          <p:cNvSpPr/>
          <p:nvPr/>
        </p:nvSpPr>
        <p:spPr>
          <a:xfrm>
            <a:off x="0" y="0"/>
            <a:ext cx="9144000" cy="399900"/>
          </a:xfrm>
          <a:prstGeom prst="rect">
            <a:avLst/>
          </a:prstGeom>
          <a:solidFill>
            <a:srgbClr val="4EA848"/>
          </a:solidFill>
          <a:ln>
            <a:noFill/>
          </a:ln>
        </p:spPr>
        <p:txBody>
          <a:bodyPr spcFirstLastPara="1" wrap="square" lIns="68575" tIns="34275" rIns="68575" bIns="1371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4EA848"/>
              </a:solidFill>
              <a:highlight>
                <a:srgbClr val="4EA848"/>
              </a:highlight>
              <a:latin typeface="Arial"/>
              <a:ea typeface="Arial"/>
              <a:cs typeface="Arial"/>
              <a:sym typeface="Arial"/>
            </a:endParaRPr>
          </a:p>
        </p:txBody>
      </p:sp>
      <p:pic>
        <p:nvPicPr>
          <p:cNvPr id="26" name="Google Shape;26;p16" descr="decorative header bar"/>
          <p:cNvPicPr preferRelativeResize="0"/>
          <p:nvPr/>
        </p:nvPicPr>
        <p:blipFill rotWithShape="1">
          <a:blip r:embed="rId2">
            <a:alphaModFix/>
          </a:blip>
          <a:srcRect/>
          <a:stretch/>
        </p:blipFill>
        <p:spPr>
          <a:xfrm>
            <a:off x="0" y="0"/>
            <a:ext cx="8032894" cy="397764"/>
          </a:xfrm>
          <a:prstGeom prst="rect">
            <a:avLst/>
          </a:prstGeom>
          <a:noFill/>
          <a:ln>
            <a:noFill/>
          </a:ln>
          <a:effectLst>
            <a:outerShdw blurRad="50800" dist="38100" dir="2700000" algn="tl" rotWithShape="0">
              <a:srgbClr val="000000">
                <a:alpha val="40000"/>
              </a:srgb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Divider_blue">
  <p:cSld name="CUSTOM_1_2_3">
    <p:bg>
      <p:bgPr>
        <a:solidFill>
          <a:schemeClr val="lt2"/>
        </a:solidFill>
        <a:effectLst/>
      </p:bgPr>
    </p:bg>
    <p:spTree>
      <p:nvGrpSpPr>
        <p:cNvPr id="1" name="Shape 27"/>
        <p:cNvGrpSpPr/>
        <p:nvPr/>
      </p:nvGrpSpPr>
      <p:grpSpPr>
        <a:xfrm>
          <a:off x="0" y="0"/>
          <a:ext cx="0" cy="0"/>
          <a:chOff x="0" y="0"/>
          <a:chExt cx="0" cy="0"/>
        </a:xfrm>
      </p:grpSpPr>
      <p:sp>
        <p:nvSpPr>
          <p:cNvPr id="28" name="Google Shape;28;p17"/>
          <p:cNvSpPr txBox="1">
            <a:spLocks noGrp="1"/>
          </p:cNvSpPr>
          <p:nvPr>
            <p:ph type="sldNum" idx="12"/>
          </p:nvPr>
        </p:nvSpPr>
        <p:spPr>
          <a:xfrm>
            <a:off x="402325" y="4855475"/>
            <a:ext cx="340500" cy="179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29" name="Google Shape;29;p17" descr="decorative background element"/>
          <p:cNvPicPr preferRelativeResize="0"/>
          <p:nvPr/>
        </p:nvPicPr>
        <p:blipFill rotWithShape="1">
          <a:blip r:embed="rId2">
            <a:alphaModFix/>
          </a:blip>
          <a:srcRect/>
          <a:stretch/>
        </p:blipFill>
        <p:spPr>
          <a:xfrm>
            <a:off x="0" y="404813"/>
            <a:ext cx="8820148" cy="4333874"/>
          </a:xfrm>
          <a:prstGeom prst="rect">
            <a:avLst/>
          </a:prstGeom>
          <a:noFill/>
          <a:ln>
            <a:noFill/>
          </a:ln>
          <a:effectLst>
            <a:outerShdw blurRad="50800" dist="38100" dir="2700000" algn="tl" rotWithShape="0">
              <a:srgbClr val="000000">
                <a:alpha val="40000"/>
              </a:srgbClr>
            </a:outerShdw>
          </a:effectLst>
        </p:spPr>
      </p:pic>
      <p:pic>
        <p:nvPicPr>
          <p:cNvPr id="30" name="Google Shape;30;p17" descr="eTeachNY logo"/>
          <p:cNvPicPr preferRelativeResize="0"/>
          <p:nvPr/>
        </p:nvPicPr>
        <p:blipFill rotWithShape="1">
          <a:blip r:embed="rId3">
            <a:alphaModFix/>
          </a:blip>
          <a:srcRect/>
          <a:stretch/>
        </p:blipFill>
        <p:spPr>
          <a:xfrm>
            <a:off x="742950" y="571500"/>
            <a:ext cx="2823572" cy="943649"/>
          </a:xfrm>
          <a:prstGeom prst="rect">
            <a:avLst/>
          </a:prstGeom>
          <a:noFill/>
          <a:ln>
            <a:noFill/>
          </a:ln>
        </p:spPr>
      </p:pic>
      <p:sp>
        <p:nvSpPr>
          <p:cNvPr id="31" name="Google Shape;31;p17"/>
          <p:cNvSpPr txBox="1">
            <a:spLocks noGrp="1"/>
          </p:cNvSpPr>
          <p:nvPr>
            <p:ph type="title"/>
          </p:nvPr>
        </p:nvSpPr>
        <p:spPr>
          <a:xfrm>
            <a:off x="742950" y="1885950"/>
            <a:ext cx="6000900" cy="6858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 name="Google Shape;32;p17"/>
          <p:cNvSpPr txBox="1">
            <a:spLocks noGrp="1"/>
          </p:cNvSpPr>
          <p:nvPr>
            <p:ph type="body" idx="1"/>
          </p:nvPr>
        </p:nvSpPr>
        <p:spPr>
          <a:xfrm>
            <a:off x="742925" y="2571750"/>
            <a:ext cx="6000900" cy="1681800"/>
          </a:xfrm>
          <a:prstGeom prst="rect">
            <a:avLst/>
          </a:prstGeom>
          <a:noFill/>
          <a:ln>
            <a:noFill/>
          </a:ln>
        </p:spPr>
        <p:txBody>
          <a:bodyPr spcFirstLastPara="1" wrap="square" lIns="0" tIns="0" rIns="0" bIns="0" anchor="t" anchorCtr="0">
            <a:normAutofit/>
          </a:bodyPr>
          <a:lstStyle>
            <a:lvl1pPr marL="457200" lvl="0" indent="-361950" algn="l">
              <a:lnSpc>
                <a:spcPct val="100000"/>
              </a:lnSpc>
              <a:spcBef>
                <a:spcPts val="600"/>
              </a:spcBef>
              <a:spcAft>
                <a:spcPts val="0"/>
              </a:spcAft>
              <a:buClr>
                <a:schemeClr val="lt1"/>
              </a:buClr>
              <a:buSzPts val="2100"/>
              <a:buChar char="▪"/>
              <a:defRPr>
                <a:solidFill>
                  <a:schemeClr val="lt1"/>
                </a:solidFill>
              </a:defRPr>
            </a:lvl1pPr>
            <a:lvl2pPr marL="914400" lvl="1" indent="-342900" algn="l">
              <a:lnSpc>
                <a:spcPct val="100000"/>
              </a:lnSpc>
              <a:spcBef>
                <a:spcPts val="1000"/>
              </a:spcBef>
              <a:spcAft>
                <a:spcPts val="0"/>
              </a:spcAft>
              <a:buClr>
                <a:schemeClr val="lt1"/>
              </a:buClr>
              <a:buSzPts val="1800"/>
              <a:buChar char="▪"/>
              <a:defRPr>
                <a:solidFill>
                  <a:schemeClr val="lt1"/>
                </a:solidFill>
              </a:defRPr>
            </a:lvl2pPr>
            <a:lvl3pPr marL="1371600" lvl="2" indent="-323850" algn="l">
              <a:lnSpc>
                <a:spcPct val="100000"/>
              </a:lnSpc>
              <a:spcBef>
                <a:spcPts val="1000"/>
              </a:spcBef>
              <a:spcAft>
                <a:spcPts val="0"/>
              </a:spcAft>
              <a:buClr>
                <a:schemeClr val="lt1"/>
              </a:buClr>
              <a:buSzPts val="1500"/>
              <a:buChar char="▪"/>
              <a:defRPr>
                <a:solidFill>
                  <a:schemeClr val="lt1"/>
                </a:solidFill>
              </a:defRPr>
            </a:lvl3pPr>
            <a:lvl4pPr marL="1828800" lvl="3" indent="-304800" algn="l">
              <a:lnSpc>
                <a:spcPct val="100000"/>
              </a:lnSpc>
              <a:spcBef>
                <a:spcPts val="1000"/>
              </a:spcBef>
              <a:spcAft>
                <a:spcPts val="0"/>
              </a:spcAft>
              <a:buClr>
                <a:schemeClr val="lt1"/>
              </a:buClr>
              <a:buSzPts val="1200"/>
              <a:buChar char="▪"/>
              <a:defRPr>
                <a:solidFill>
                  <a:schemeClr val="lt1"/>
                </a:solidFill>
              </a:defRPr>
            </a:lvl4pPr>
            <a:lvl5pPr marL="2286000" lvl="4" indent="-298450" algn="l">
              <a:lnSpc>
                <a:spcPct val="100000"/>
              </a:lnSpc>
              <a:spcBef>
                <a:spcPts val="1000"/>
              </a:spcBef>
              <a:spcAft>
                <a:spcPts val="0"/>
              </a:spcAft>
              <a:buClr>
                <a:schemeClr val="lt1"/>
              </a:buClr>
              <a:buSzPts val="1100"/>
              <a:buChar char="▪"/>
              <a:defRPr>
                <a:solidFill>
                  <a:schemeClr val="lt1"/>
                </a:solidFill>
              </a:defRPr>
            </a:lvl5pPr>
            <a:lvl6pPr marL="2743200" lvl="5" indent="-292100" algn="l">
              <a:lnSpc>
                <a:spcPct val="100000"/>
              </a:lnSpc>
              <a:spcBef>
                <a:spcPts val="1000"/>
              </a:spcBef>
              <a:spcAft>
                <a:spcPts val="0"/>
              </a:spcAft>
              <a:buClr>
                <a:schemeClr val="lt1"/>
              </a:buClr>
              <a:buSzPts val="1000"/>
              <a:buChar char="▪"/>
              <a:defRPr>
                <a:solidFill>
                  <a:schemeClr val="lt1"/>
                </a:solidFill>
              </a:defRPr>
            </a:lvl6pPr>
            <a:lvl7pPr marL="3200400" lvl="6" indent="-285750" algn="l">
              <a:lnSpc>
                <a:spcPct val="100000"/>
              </a:lnSpc>
              <a:spcBef>
                <a:spcPts val="1000"/>
              </a:spcBef>
              <a:spcAft>
                <a:spcPts val="0"/>
              </a:spcAft>
              <a:buClr>
                <a:schemeClr val="lt1"/>
              </a:buClr>
              <a:buSzPts val="900"/>
              <a:buChar char="▪"/>
              <a:defRPr>
                <a:solidFill>
                  <a:schemeClr val="lt1"/>
                </a:solidFill>
              </a:defRPr>
            </a:lvl7pPr>
            <a:lvl8pPr marL="3657600" lvl="7" indent="-279400" algn="l">
              <a:lnSpc>
                <a:spcPct val="100000"/>
              </a:lnSpc>
              <a:spcBef>
                <a:spcPts val="1000"/>
              </a:spcBef>
              <a:spcAft>
                <a:spcPts val="0"/>
              </a:spcAft>
              <a:buClr>
                <a:schemeClr val="lt1"/>
              </a:buClr>
              <a:buSzPts val="800"/>
              <a:buChar char="▪"/>
              <a:defRPr>
                <a:solidFill>
                  <a:schemeClr val="lt1"/>
                </a:solidFill>
              </a:defRPr>
            </a:lvl8pPr>
            <a:lvl9pPr marL="4114800" lvl="8" indent="-273050" algn="l">
              <a:lnSpc>
                <a:spcPct val="100000"/>
              </a:lnSpc>
              <a:spcBef>
                <a:spcPts val="1000"/>
              </a:spcBef>
              <a:spcAft>
                <a:spcPts val="1000"/>
              </a:spcAft>
              <a:buClr>
                <a:schemeClr val="lt1"/>
              </a:buClr>
              <a:buSzPts val="700"/>
              <a:buChar char="▪"/>
              <a:defRPr>
                <a:solidFill>
                  <a:schemeClr val="l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side-2column">
  <p:cSld name="CUSTOM_1_1">
    <p:spTree>
      <p:nvGrpSpPr>
        <p:cNvPr id="1" name="Shape 39"/>
        <p:cNvGrpSpPr/>
        <p:nvPr/>
      </p:nvGrpSpPr>
      <p:grpSpPr>
        <a:xfrm>
          <a:off x="0" y="0"/>
          <a:ext cx="0" cy="0"/>
          <a:chOff x="0" y="0"/>
          <a:chExt cx="0" cy="0"/>
        </a:xfrm>
      </p:grpSpPr>
      <p:sp>
        <p:nvSpPr>
          <p:cNvPr id="40" name="Google Shape;40;p19"/>
          <p:cNvSpPr txBox="1">
            <a:spLocks noGrp="1"/>
          </p:cNvSpPr>
          <p:nvPr>
            <p:ph type="sldNum" idx="12"/>
          </p:nvPr>
        </p:nvSpPr>
        <p:spPr>
          <a:xfrm>
            <a:off x="402325" y="4855475"/>
            <a:ext cx="340500" cy="179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41" name="Google Shape;41;p19"/>
          <p:cNvSpPr txBox="1">
            <a:spLocks noGrp="1"/>
          </p:cNvSpPr>
          <p:nvPr>
            <p:ph type="title"/>
          </p:nvPr>
        </p:nvSpPr>
        <p:spPr>
          <a:xfrm>
            <a:off x="0" y="400051"/>
            <a:ext cx="9144000" cy="685800"/>
          </a:xfrm>
          <a:prstGeom prst="rect">
            <a:avLst/>
          </a:prstGeom>
          <a:solidFill>
            <a:schemeClr val="accent3"/>
          </a:solidFill>
          <a:ln>
            <a:noFill/>
          </a:ln>
        </p:spPr>
        <p:txBody>
          <a:bodyPr spcFirstLastPara="1" wrap="square" lIns="411475" tIns="0" rIns="411475" bIns="0" anchor="ctr" anchorCtr="0">
            <a:normAutofit/>
          </a:bodyPr>
          <a:lstStyle>
            <a:lvl1pPr lvl="0" algn="l">
              <a:lnSpc>
                <a:spcPct val="90000"/>
              </a:lnSpc>
              <a:spcBef>
                <a:spcPts val="0"/>
              </a:spcBef>
              <a:spcAft>
                <a:spcPts val="0"/>
              </a:spcAft>
              <a:buClr>
                <a:schemeClr val="lt1"/>
              </a:buClr>
              <a:buSzPts val="30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2" name="Google Shape;42;p19"/>
          <p:cNvSpPr txBox="1">
            <a:spLocks noGrp="1"/>
          </p:cNvSpPr>
          <p:nvPr>
            <p:ph type="subTitle" idx="1"/>
          </p:nvPr>
        </p:nvSpPr>
        <p:spPr>
          <a:xfrm>
            <a:off x="400050" y="1265975"/>
            <a:ext cx="4000500" cy="411600"/>
          </a:xfrm>
          <a:prstGeom prst="rect">
            <a:avLst/>
          </a:prstGeom>
          <a:solidFill>
            <a:srgbClr val="38761D"/>
          </a:solidFill>
          <a:ln>
            <a:noFill/>
          </a:ln>
        </p:spPr>
        <p:txBody>
          <a:bodyPr spcFirstLastPara="1" wrap="square" lIns="64000" tIns="64000" rIns="64000" bIns="64000" anchor="ctr" anchorCtr="0">
            <a:spAutoFit/>
          </a:bodyPr>
          <a:lstStyle>
            <a:lvl1pPr lvl="0" algn="l">
              <a:lnSpc>
                <a:spcPct val="100000"/>
              </a:lnSpc>
              <a:spcBef>
                <a:spcPts val="600"/>
              </a:spcBef>
              <a:spcAft>
                <a:spcPts val="0"/>
              </a:spcAft>
              <a:buClr>
                <a:srgbClr val="FFFFFF"/>
              </a:buClr>
              <a:buSzPts val="1800"/>
              <a:buNone/>
              <a:defRPr sz="1800">
                <a:solidFill>
                  <a:srgbClr val="FFFFFF"/>
                </a:solidFill>
              </a:defRPr>
            </a:lvl1pPr>
            <a:lvl2pPr lvl="1" algn="l">
              <a:lnSpc>
                <a:spcPct val="100000"/>
              </a:lnSpc>
              <a:spcBef>
                <a:spcPts val="1000"/>
              </a:spcBef>
              <a:spcAft>
                <a:spcPts val="0"/>
              </a:spcAft>
              <a:buSzPts val="1800"/>
              <a:buNone/>
              <a:defRPr/>
            </a:lvl2pPr>
            <a:lvl3pPr lvl="2" algn="l">
              <a:lnSpc>
                <a:spcPct val="100000"/>
              </a:lnSpc>
              <a:spcBef>
                <a:spcPts val="1000"/>
              </a:spcBef>
              <a:spcAft>
                <a:spcPts val="0"/>
              </a:spcAft>
              <a:buSzPts val="1500"/>
              <a:buNone/>
              <a:defRPr/>
            </a:lvl3pPr>
            <a:lvl4pPr lvl="3" algn="l">
              <a:lnSpc>
                <a:spcPct val="100000"/>
              </a:lnSpc>
              <a:spcBef>
                <a:spcPts val="1000"/>
              </a:spcBef>
              <a:spcAft>
                <a:spcPts val="0"/>
              </a:spcAft>
              <a:buSzPts val="1200"/>
              <a:buNone/>
              <a:defRPr/>
            </a:lvl4pPr>
            <a:lvl5pPr lvl="4" algn="l">
              <a:lnSpc>
                <a:spcPct val="100000"/>
              </a:lnSpc>
              <a:spcBef>
                <a:spcPts val="1000"/>
              </a:spcBef>
              <a:spcAft>
                <a:spcPts val="0"/>
              </a:spcAft>
              <a:buSzPts val="1100"/>
              <a:buNone/>
              <a:defRPr/>
            </a:lvl5pPr>
            <a:lvl6pPr lvl="5" algn="l">
              <a:lnSpc>
                <a:spcPct val="100000"/>
              </a:lnSpc>
              <a:spcBef>
                <a:spcPts val="1000"/>
              </a:spcBef>
              <a:spcAft>
                <a:spcPts val="0"/>
              </a:spcAft>
              <a:buSzPts val="1000"/>
              <a:buNone/>
              <a:defRPr/>
            </a:lvl6pPr>
            <a:lvl7pPr lvl="6" algn="l">
              <a:lnSpc>
                <a:spcPct val="100000"/>
              </a:lnSpc>
              <a:spcBef>
                <a:spcPts val="1000"/>
              </a:spcBef>
              <a:spcAft>
                <a:spcPts val="0"/>
              </a:spcAft>
              <a:buSzPts val="900"/>
              <a:buNone/>
              <a:defRPr/>
            </a:lvl7pPr>
            <a:lvl8pPr lvl="7" algn="l">
              <a:lnSpc>
                <a:spcPct val="100000"/>
              </a:lnSpc>
              <a:spcBef>
                <a:spcPts val="1000"/>
              </a:spcBef>
              <a:spcAft>
                <a:spcPts val="0"/>
              </a:spcAft>
              <a:buSzPts val="800"/>
              <a:buNone/>
              <a:defRPr/>
            </a:lvl8pPr>
            <a:lvl9pPr lvl="8" algn="l">
              <a:lnSpc>
                <a:spcPct val="100000"/>
              </a:lnSpc>
              <a:spcBef>
                <a:spcPts val="1000"/>
              </a:spcBef>
              <a:spcAft>
                <a:spcPts val="1000"/>
              </a:spcAft>
              <a:buSzPts val="700"/>
              <a:buNone/>
              <a:defRPr/>
            </a:lvl9pPr>
          </a:lstStyle>
          <a:p>
            <a:endParaRPr/>
          </a:p>
        </p:txBody>
      </p:sp>
      <p:sp>
        <p:nvSpPr>
          <p:cNvPr id="43" name="Google Shape;43;p19"/>
          <p:cNvSpPr txBox="1">
            <a:spLocks noGrp="1"/>
          </p:cNvSpPr>
          <p:nvPr>
            <p:ph type="body" idx="2"/>
          </p:nvPr>
        </p:nvSpPr>
        <p:spPr>
          <a:xfrm>
            <a:off x="405125" y="1886075"/>
            <a:ext cx="3988200" cy="2367600"/>
          </a:xfrm>
          <a:prstGeom prst="rect">
            <a:avLst/>
          </a:prstGeom>
          <a:noFill/>
          <a:ln>
            <a:noFill/>
          </a:ln>
        </p:spPr>
        <p:txBody>
          <a:bodyPr spcFirstLastPara="1" wrap="square" lIns="0" tIns="0" rIns="0" bIns="0" anchor="t" anchorCtr="0">
            <a:normAutofit/>
          </a:bodyPr>
          <a:lstStyle>
            <a:lvl1pPr marL="457200" lvl="0" indent="-361950" algn="l">
              <a:lnSpc>
                <a:spcPct val="100000"/>
              </a:lnSpc>
              <a:spcBef>
                <a:spcPts val="600"/>
              </a:spcBef>
              <a:spcAft>
                <a:spcPts val="0"/>
              </a:spcAft>
              <a:buSzPts val="2100"/>
              <a:buChar char="▪"/>
              <a:defRPr/>
            </a:lvl1pPr>
            <a:lvl2pPr marL="914400" lvl="1" indent="-342900" algn="l">
              <a:lnSpc>
                <a:spcPct val="100000"/>
              </a:lnSpc>
              <a:spcBef>
                <a:spcPts val="1000"/>
              </a:spcBef>
              <a:spcAft>
                <a:spcPts val="0"/>
              </a:spcAft>
              <a:buSzPts val="1800"/>
              <a:buChar char="▪"/>
              <a:defRPr/>
            </a:lvl2pPr>
            <a:lvl3pPr marL="1371600" lvl="2" indent="-323850" algn="l">
              <a:lnSpc>
                <a:spcPct val="100000"/>
              </a:lnSpc>
              <a:spcBef>
                <a:spcPts val="1000"/>
              </a:spcBef>
              <a:spcAft>
                <a:spcPts val="0"/>
              </a:spcAft>
              <a:buSzPts val="1500"/>
              <a:buChar char="▪"/>
              <a:defRPr/>
            </a:lvl3pPr>
            <a:lvl4pPr marL="1828800" lvl="3" indent="-304800" algn="l">
              <a:lnSpc>
                <a:spcPct val="100000"/>
              </a:lnSpc>
              <a:spcBef>
                <a:spcPts val="1000"/>
              </a:spcBef>
              <a:spcAft>
                <a:spcPts val="0"/>
              </a:spcAft>
              <a:buSzPts val="1200"/>
              <a:buChar char="▪"/>
              <a:defRPr/>
            </a:lvl4pPr>
            <a:lvl5pPr marL="2286000" lvl="4" indent="-298450" algn="l">
              <a:lnSpc>
                <a:spcPct val="100000"/>
              </a:lnSpc>
              <a:spcBef>
                <a:spcPts val="1000"/>
              </a:spcBef>
              <a:spcAft>
                <a:spcPts val="0"/>
              </a:spcAft>
              <a:buSzPts val="1100"/>
              <a:buChar char="▪"/>
              <a:defRPr/>
            </a:lvl5pPr>
            <a:lvl6pPr marL="2743200" lvl="5" indent="-292100" algn="l">
              <a:lnSpc>
                <a:spcPct val="100000"/>
              </a:lnSpc>
              <a:spcBef>
                <a:spcPts val="1000"/>
              </a:spcBef>
              <a:spcAft>
                <a:spcPts val="0"/>
              </a:spcAft>
              <a:buSzPts val="1000"/>
              <a:buChar char="▪"/>
              <a:defRPr/>
            </a:lvl6pPr>
            <a:lvl7pPr marL="3200400" lvl="6" indent="-285750" algn="l">
              <a:lnSpc>
                <a:spcPct val="100000"/>
              </a:lnSpc>
              <a:spcBef>
                <a:spcPts val="1000"/>
              </a:spcBef>
              <a:spcAft>
                <a:spcPts val="0"/>
              </a:spcAft>
              <a:buSzPts val="900"/>
              <a:buChar char="▪"/>
              <a:defRPr/>
            </a:lvl7pPr>
            <a:lvl8pPr marL="3657600" lvl="7" indent="-279400" algn="l">
              <a:lnSpc>
                <a:spcPct val="100000"/>
              </a:lnSpc>
              <a:spcBef>
                <a:spcPts val="1000"/>
              </a:spcBef>
              <a:spcAft>
                <a:spcPts val="0"/>
              </a:spcAft>
              <a:buSzPts val="800"/>
              <a:buChar char="▪"/>
              <a:defRPr/>
            </a:lvl8pPr>
            <a:lvl9pPr marL="4114800" lvl="8" indent="-273050" algn="l">
              <a:lnSpc>
                <a:spcPct val="100000"/>
              </a:lnSpc>
              <a:spcBef>
                <a:spcPts val="1000"/>
              </a:spcBef>
              <a:spcAft>
                <a:spcPts val="1000"/>
              </a:spcAft>
              <a:buSzPts val="700"/>
              <a:buChar char="▪"/>
              <a:defRPr/>
            </a:lvl9pPr>
          </a:lstStyle>
          <a:p>
            <a:endParaRPr/>
          </a:p>
        </p:txBody>
      </p:sp>
      <p:sp>
        <p:nvSpPr>
          <p:cNvPr id="44" name="Google Shape;44;p19"/>
          <p:cNvSpPr txBox="1">
            <a:spLocks noGrp="1"/>
          </p:cNvSpPr>
          <p:nvPr>
            <p:ph type="subTitle" idx="3"/>
          </p:nvPr>
        </p:nvSpPr>
        <p:spPr>
          <a:xfrm>
            <a:off x="4749600" y="1265975"/>
            <a:ext cx="4000500" cy="411600"/>
          </a:xfrm>
          <a:prstGeom prst="rect">
            <a:avLst/>
          </a:prstGeom>
          <a:solidFill>
            <a:schemeClr val="dk2"/>
          </a:solidFill>
          <a:ln>
            <a:noFill/>
          </a:ln>
        </p:spPr>
        <p:txBody>
          <a:bodyPr spcFirstLastPara="1" wrap="square" lIns="64000" tIns="64000" rIns="64000" bIns="64000" anchor="ctr" anchorCtr="0">
            <a:spAutoFit/>
          </a:bodyPr>
          <a:lstStyle>
            <a:lvl1pPr lvl="0" algn="l">
              <a:lnSpc>
                <a:spcPct val="100000"/>
              </a:lnSpc>
              <a:spcBef>
                <a:spcPts val="600"/>
              </a:spcBef>
              <a:spcAft>
                <a:spcPts val="0"/>
              </a:spcAft>
              <a:buClr>
                <a:srgbClr val="FFFFFF"/>
              </a:buClr>
              <a:buSzPts val="1800"/>
              <a:buNone/>
              <a:defRPr sz="1800">
                <a:solidFill>
                  <a:srgbClr val="FFFFFF"/>
                </a:solidFill>
              </a:defRPr>
            </a:lvl1pPr>
            <a:lvl2pPr lvl="1" algn="l">
              <a:lnSpc>
                <a:spcPct val="100000"/>
              </a:lnSpc>
              <a:spcBef>
                <a:spcPts val="1000"/>
              </a:spcBef>
              <a:spcAft>
                <a:spcPts val="0"/>
              </a:spcAft>
              <a:buSzPts val="1800"/>
              <a:buNone/>
              <a:defRPr/>
            </a:lvl2pPr>
            <a:lvl3pPr lvl="2" algn="l">
              <a:lnSpc>
                <a:spcPct val="100000"/>
              </a:lnSpc>
              <a:spcBef>
                <a:spcPts val="1000"/>
              </a:spcBef>
              <a:spcAft>
                <a:spcPts val="0"/>
              </a:spcAft>
              <a:buSzPts val="1500"/>
              <a:buNone/>
              <a:defRPr/>
            </a:lvl3pPr>
            <a:lvl4pPr lvl="3" algn="l">
              <a:lnSpc>
                <a:spcPct val="100000"/>
              </a:lnSpc>
              <a:spcBef>
                <a:spcPts val="1000"/>
              </a:spcBef>
              <a:spcAft>
                <a:spcPts val="0"/>
              </a:spcAft>
              <a:buSzPts val="1200"/>
              <a:buNone/>
              <a:defRPr/>
            </a:lvl4pPr>
            <a:lvl5pPr lvl="4" algn="l">
              <a:lnSpc>
                <a:spcPct val="100000"/>
              </a:lnSpc>
              <a:spcBef>
                <a:spcPts val="1000"/>
              </a:spcBef>
              <a:spcAft>
                <a:spcPts val="0"/>
              </a:spcAft>
              <a:buSzPts val="1100"/>
              <a:buNone/>
              <a:defRPr/>
            </a:lvl5pPr>
            <a:lvl6pPr lvl="5" algn="l">
              <a:lnSpc>
                <a:spcPct val="100000"/>
              </a:lnSpc>
              <a:spcBef>
                <a:spcPts val="1000"/>
              </a:spcBef>
              <a:spcAft>
                <a:spcPts val="0"/>
              </a:spcAft>
              <a:buSzPts val="1000"/>
              <a:buNone/>
              <a:defRPr/>
            </a:lvl6pPr>
            <a:lvl7pPr lvl="6" algn="l">
              <a:lnSpc>
                <a:spcPct val="100000"/>
              </a:lnSpc>
              <a:spcBef>
                <a:spcPts val="1000"/>
              </a:spcBef>
              <a:spcAft>
                <a:spcPts val="0"/>
              </a:spcAft>
              <a:buSzPts val="900"/>
              <a:buNone/>
              <a:defRPr/>
            </a:lvl7pPr>
            <a:lvl8pPr lvl="7" algn="l">
              <a:lnSpc>
                <a:spcPct val="100000"/>
              </a:lnSpc>
              <a:spcBef>
                <a:spcPts val="1000"/>
              </a:spcBef>
              <a:spcAft>
                <a:spcPts val="0"/>
              </a:spcAft>
              <a:buSzPts val="800"/>
              <a:buNone/>
              <a:defRPr/>
            </a:lvl8pPr>
            <a:lvl9pPr lvl="8" algn="l">
              <a:lnSpc>
                <a:spcPct val="100000"/>
              </a:lnSpc>
              <a:spcBef>
                <a:spcPts val="1000"/>
              </a:spcBef>
              <a:spcAft>
                <a:spcPts val="1000"/>
              </a:spcAft>
              <a:buSzPts val="700"/>
              <a:buNone/>
              <a:defRPr/>
            </a:lvl9pPr>
          </a:lstStyle>
          <a:p>
            <a:endParaRPr/>
          </a:p>
        </p:txBody>
      </p:sp>
      <p:sp>
        <p:nvSpPr>
          <p:cNvPr id="45" name="Google Shape;45;p19"/>
          <p:cNvSpPr txBox="1">
            <a:spLocks noGrp="1"/>
          </p:cNvSpPr>
          <p:nvPr>
            <p:ph type="body" idx="4"/>
          </p:nvPr>
        </p:nvSpPr>
        <p:spPr>
          <a:xfrm>
            <a:off x="4749600" y="1886075"/>
            <a:ext cx="3988200" cy="2367600"/>
          </a:xfrm>
          <a:prstGeom prst="rect">
            <a:avLst/>
          </a:prstGeom>
          <a:noFill/>
          <a:ln>
            <a:noFill/>
          </a:ln>
        </p:spPr>
        <p:txBody>
          <a:bodyPr spcFirstLastPara="1" wrap="square" lIns="0" tIns="0" rIns="0" bIns="0" anchor="t" anchorCtr="0">
            <a:normAutofit/>
          </a:bodyPr>
          <a:lstStyle>
            <a:lvl1pPr marL="457200" lvl="0" indent="-361950" algn="l">
              <a:lnSpc>
                <a:spcPct val="100000"/>
              </a:lnSpc>
              <a:spcBef>
                <a:spcPts val="600"/>
              </a:spcBef>
              <a:spcAft>
                <a:spcPts val="0"/>
              </a:spcAft>
              <a:buSzPts val="2100"/>
              <a:buChar char="▪"/>
              <a:defRPr/>
            </a:lvl1pPr>
            <a:lvl2pPr marL="914400" lvl="1" indent="-342900" algn="l">
              <a:lnSpc>
                <a:spcPct val="100000"/>
              </a:lnSpc>
              <a:spcBef>
                <a:spcPts val="1000"/>
              </a:spcBef>
              <a:spcAft>
                <a:spcPts val="0"/>
              </a:spcAft>
              <a:buSzPts val="1800"/>
              <a:buChar char="▪"/>
              <a:defRPr/>
            </a:lvl2pPr>
            <a:lvl3pPr marL="1371600" lvl="2" indent="-323850" algn="l">
              <a:lnSpc>
                <a:spcPct val="100000"/>
              </a:lnSpc>
              <a:spcBef>
                <a:spcPts val="1000"/>
              </a:spcBef>
              <a:spcAft>
                <a:spcPts val="0"/>
              </a:spcAft>
              <a:buSzPts val="1500"/>
              <a:buChar char="▪"/>
              <a:defRPr/>
            </a:lvl3pPr>
            <a:lvl4pPr marL="1828800" lvl="3" indent="-304800" algn="l">
              <a:lnSpc>
                <a:spcPct val="100000"/>
              </a:lnSpc>
              <a:spcBef>
                <a:spcPts val="1000"/>
              </a:spcBef>
              <a:spcAft>
                <a:spcPts val="0"/>
              </a:spcAft>
              <a:buSzPts val="1200"/>
              <a:buChar char="▪"/>
              <a:defRPr/>
            </a:lvl4pPr>
            <a:lvl5pPr marL="2286000" lvl="4" indent="-298450" algn="l">
              <a:lnSpc>
                <a:spcPct val="100000"/>
              </a:lnSpc>
              <a:spcBef>
                <a:spcPts val="1000"/>
              </a:spcBef>
              <a:spcAft>
                <a:spcPts val="0"/>
              </a:spcAft>
              <a:buSzPts val="1100"/>
              <a:buChar char="▪"/>
              <a:defRPr/>
            </a:lvl5pPr>
            <a:lvl6pPr marL="2743200" lvl="5" indent="-292100" algn="l">
              <a:lnSpc>
                <a:spcPct val="100000"/>
              </a:lnSpc>
              <a:spcBef>
                <a:spcPts val="1000"/>
              </a:spcBef>
              <a:spcAft>
                <a:spcPts val="0"/>
              </a:spcAft>
              <a:buSzPts val="1000"/>
              <a:buChar char="▪"/>
              <a:defRPr/>
            </a:lvl6pPr>
            <a:lvl7pPr marL="3200400" lvl="6" indent="-285750" algn="l">
              <a:lnSpc>
                <a:spcPct val="100000"/>
              </a:lnSpc>
              <a:spcBef>
                <a:spcPts val="1000"/>
              </a:spcBef>
              <a:spcAft>
                <a:spcPts val="0"/>
              </a:spcAft>
              <a:buSzPts val="900"/>
              <a:buChar char="▪"/>
              <a:defRPr/>
            </a:lvl7pPr>
            <a:lvl8pPr marL="3657600" lvl="7" indent="-279400" algn="l">
              <a:lnSpc>
                <a:spcPct val="100000"/>
              </a:lnSpc>
              <a:spcBef>
                <a:spcPts val="1000"/>
              </a:spcBef>
              <a:spcAft>
                <a:spcPts val="0"/>
              </a:spcAft>
              <a:buSzPts val="800"/>
              <a:buChar char="▪"/>
              <a:defRPr/>
            </a:lvl8pPr>
            <a:lvl9pPr marL="4114800" lvl="8" indent="-273050" algn="l">
              <a:lnSpc>
                <a:spcPct val="100000"/>
              </a:lnSpc>
              <a:spcBef>
                <a:spcPts val="1000"/>
              </a:spcBef>
              <a:spcAft>
                <a:spcPts val="1000"/>
              </a:spcAft>
              <a:buSzPts val="700"/>
              <a:buChar char="▪"/>
              <a:defRPr/>
            </a:lvl9pPr>
          </a:lstStyle>
          <a:p>
            <a:endParaRPr/>
          </a:p>
        </p:txBody>
      </p:sp>
      <p:sp>
        <p:nvSpPr>
          <p:cNvPr id="46" name="Google Shape;46;p19"/>
          <p:cNvSpPr txBox="1">
            <a:spLocks noGrp="1"/>
          </p:cNvSpPr>
          <p:nvPr>
            <p:ph type="body" idx="5"/>
          </p:nvPr>
        </p:nvSpPr>
        <p:spPr>
          <a:xfrm>
            <a:off x="405125" y="4347750"/>
            <a:ext cx="8338800" cy="395700"/>
          </a:xfrm>
          <a:prstGeom prst="rect">
            <a:avLst/>
          </a:prstGeom>
          <a:noFill/>
          <a:ln>
            <a:noFill/>
          </a:ln>
        </p:spPr>
        <p:txBody>
          <a:bodyPr spcFirstLastPara="1" wrap="square" lIns="0" tIns="0" rIns="0" bIns="0" anchor="t" anchorCtr="0">
            <a:spAutoFit/>
          </a:bodyPr>
          <a:lstStyle>
            <a:lvl1pPr marL="457200" lvl="0" indent="-342900" algn="l">
              <a:lnSpc>
                <a:spcPct val="100000"/>
              </a:lnSpc>
              <a:spcBef>
                <a:spcPts val="600"/>
              </a:spcBef>
              <a:spcAft>
                <a:spcPts val="0"/>
              </a:spcAft>
              <a:buClr>
                <a:schemeClr val="accent3"/>
              </a:buClr>
              <a:buSzPts val="1800"/>
              <a:buChar char="▪"/>
              <a:defRPr sz="1800">
                <a:solidFill>
                  <a:schemeClr val="accent3"/>
                </a:solidFill>
              </a:defRPr>
            </a:lvl1pPr>
            <a:lvl2pPr marL="914400" lvl="1" indent="-323850" algn="l">
              <a:lnSpc>
                <a:spcPct val="100000"/>
              </a:lnSpc>
              <a:spcBef>
                <a:spcPts val="1000"/>
              </a:spcBef>
              <a:spcAft>
                <a:spcPts val="0"/>
              </a:spcAft>
              <a:buClr>
                <a:schemeClr val="accent3"/>
              </a:buClr>
              <a:buSzPts val="1500"/>
              <a:buChar char="▪"/>
              <a:defRPr sz="1500">
                <a:solidFill>
                  <a:schemeClr val="accent3"/>
                </a:solidFill>
              </a:defRPr>
            </a:lvl2pPr>
            <a:lvl3pPr marL="1371600" lvl="2" indent="-304800" algn="l">
              <a:lnSpc>
                <a:spcPct val="100000"/>
              </a:lnSpc>
              <a:spcBef>
                <a:spcPts val="1000"/>
              </a:spcBef>
              <a:spcAft>
                <a:spcPts val="0"/>
              </a:spcAft>
              <a:buClr>
                <a:schemeClr val="accent3"/>
              </a:buClr>
              <a:buSzPts val="1200"/>
              <a:buChar char="▪"/>
              <a:defRPr sz="1200">
                <a:solidFill>
                  <a:schemeClr val="accent3"/>
                </a:solidFill>
              </a:defRPr>
            </a:lvl3pPr>
            <a:lvl4pPr marL="1828800" lvl="3" indent="-285750" algn="l">
              <a:lnSpc>
                <a:spcPct val="100000"/>
              </a:lnSpc>
              <a:spcBef>
                <a:spcPts val="1000"/>
              </a:spcBef>
              <a:spcAft>
                <a:spcPts val="0"/>
              </a:spcAft>
              <a:buClr>
                <a:schemeClr val="accent3"/>
              </a:buClr>
              <a:buSzPts val="900"/>
              <a:buChar char="▪"/>
              <a:defRPr sz="900">
                <a:solidFill>
                  <a:schemeClr val="accent3"/>
                </a:solidFill>
              </a:defRPr>
            </a:lvl4pPr>
            <a:lvl5pPr marL="2286000" lvl="4" indent="-279400" algn="l">
              <a:lnSpc>
                <a:spcPct val="100000"/>
              </a:lnSpc>
              <a:spcBef>
                <a:spcPts val="1000"/>
              </a:spcBef>
              <a:spcAft>
                <a:spcPts val="0"/>
              </a:spcAft>
              <a:buClr>
                <a:schemeClr val="accent3"/>
              </a:buClr>
              <a:buSzPts val="800"/>
              <a:buChar char="▪"/>
              <a:defRPr sz="800">
                <a:solidFill>
                  <a:schemeClr val="accent3"/>
                </a:solidFill>
              </a:defRPr>
            </a:lvl5pPr>
            <a:lvl6pPr marL="2743200" lvl="5" indent="-273050" algn="l">
              <a:lnSpc>
                <a:spcPct val="100000"/>
              </a:lnSpc>
              <a:spcBef>
                <a:spcPts val="1000"/>
              </a:spcBef>
              <a:spcAft>
                <a:spcPts val="0"/>
              </a:spcAft>
              <a:buClr>
                <a:schemeClr val="accent3"/>
              </a:buClr>
              <a:buSzPts val="700"/>
              <a:buChar char="▪"/>
              <a:defRPr sz="700">
                <a:solidFill>
                  <a:schemeClr val="accent3"/>
                </a:solidFill>
              </a:defRPr>
            </a:lvl6pPr>
            <a:lvl7pPr marL="3200400" lvl="6" indent="-266700" algn="l">
              <a:lnSpc>
                <a:spcPct val="100000"/>
              </a:lnSpc>
              <a:spcBef>
                <a:spcPts val="1000"/>
              </a:spcBef>
              <a:spcAft>
                <a:spcPts val="0"/>
              </a:spcAft>
              <a:buClr>
                <a:schemeClr val="accent3"/>
              </a:buClr>
              <a:buSzPts val="600"/>
              <a:buChar char="▪"/>
              <a:defRPr sz="600">
                <a:solidFill>
                  <a:schemeClr val="accent3"/>
                </a:solidFill>
              </a:defRPr>
            </a:lvl7pPr>
            <a:lvl8pPr marL="3657600" lvl="7" indent="-260350" algn="l">
              <a:lnSpc>
                <a:spcPct val="100000"/>
              </a:lnSpc>
              <a:spcBef>
                <a:spcPts val="1000"/>
              </a:spcBef>
              <a:spcAft>
                <a:spcPts val="0"/>
              </a:spcAft>
              <a:buClr>
                <a:schemeClr val="accent3"/>
              </a:buClr>
              <a:buSzPts val="500"/>
              <a:buChar char="▪"/>
              <a:defRPr sz="500">
                <a:solidFill>
                  <a:schemeClr val="accent3"/>
                </a:solidFill>
              </a:defRPr>
            </a:lvl8pPr>
            <a:lvl9pPr marL="4114800" lvl="8" indent="-254000" algn="l">
              <a:lnSpc>
                <a:spcPct val="100000"/>
              </a:lnSpc>
              <a:spcBef>
                <a:spcPts val="1000"/>
              </a:spcBef>
              <a:spcAft>
                <a:spcPts val="1000"/>
              </a:spcAft>
              <a:buClr>
                <a:schemeClr val="accent3"/>
              </a:buClr>
              <a:buSzPts val="400"/>
              <a:buChar char="▪"/>
              <a:defRPr sz="400">
                <a:solidFill>
                  <a:schemeClr val="accent3"/>
                </a:solidFill>
              </a:defRPr>
            </a:lvl9pPr>
          </a:lstStyle>
          <a:p>
            <a:endParaRPr/>
          </a:p>
        </p:txBody>
      </p:sp>
      <p:sp>
        <p:nvSpPr>
          <p:cNvPr id="47" name="Google Shape;47;p19" descr="decorative header bar"/>
          <p:cNvSpPr/>
          <p:nvPr/>
        </p:nvSpPr>
        <p:spPr>
          <a:xfrm>
            <a:off x="0" y="0"/>
            <a:ext cx="9144000" cy="399900"/>
          </a:xfrm>
          <a:prstGeom prst="rect">
            <a:avLst/>
          </a:prstGeom>
          <a:solidFill>
            <a:srgbClr val="4EA848"/>
          </a:solidFill>
          <a:ln>
            <a:noFill/>
          </a:ln>
        </p:spPr>
        <p:txBody>
          <a:bodyPr spcFirstLastPara="1" wrap="square" lIns="68575" tIns="34275" rIns="68575" bIns="1371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4EA848"/>
              </a:solidFill>
              <a:highlight>
                <a:srgbClr val="4EA848"/>
              </a:highlight>
              <a:latin typeface="Arial"/>
              <a:ea typeface="Arial"/>
              <a:cs typeface="Arial"/>
              <a:sym typeface="Arial"/>
            </a:endParaRPr>
          </a:p>
        </p:txBody>
      </p:sp>
      <p:pic>
        <p:nvPicPr>
          <p:cNvPr id="48" name="Google Shape;48;p19" descr="decorative header bar"/>
          <p:cNvPicPr preferRelativeResize="0"/>
          <p:nvPr/>
        </p:nvPicPr>
        <p:blipFill rotWithShape="1">
          <a:blip r:embed="rId2">
            <a:alphaModFix/>
          </a:blip>
          <a:srcRect/>
          <a:stretch/>
        </p:blipFill>
        <p:spPr>
          <a:xfrm>
            <a:off x="0" y="0"/>
            <a:ext cx="8032894" cy="397764"/>
          </a:xfrm>
          <a:prstGeom prst="rect">
            <a:avLst/>
          </a:prstGeom>
          <a:noFill/>
          <a:ln>
            <a:noFill/>
          </a:ln>
          <a:effectLst>
            <a:outerShdw blurRad="50800" dist="38100" dir="2700000" algn="tl" rotWithShape="0">
              <a:srgbClr val="000000">
                <a:alpha val="40000"/>
              </a:srgb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side-ContentWithSidebar">
  <p:cSld name="CUSTOM_1_4">
    <p:spTree>
      <p:nvGrpSpPr>
        <p:cNvPr id="1" name="Shape 49"/>
        <p:cNvGrpSpPr/>
        <p:nvPr/>
      </p:nvGrpSpPr>
      <p:grpSpPr>
        <a:xfrm>
          <a:off x="0" y="0"/>
          <a:ext cx="0" cy="0"/>
          <a:chOff x="0" y="0"/>
          <a:chExt cx="0" cy="0"/>
        </a:xfrm>
      </p:grpSpPr>
      <p:sp>
        <p:nvSpPr>
          <p:cNvPr id="50" name="Google Shape;50;p20"/>
          <p:cNvSpPr txBox="1">
            <a:spLocks noGrp="1"/>
          </p:cNvSpPr>
          <p:nvPr>
            <p:ph type="sldNum" idx="12"/>
          </p:nvPr>
        </p:nvSpPr>
        <p:spPr>
          <a:xfrm>
            <a:off x="402325" y="4855475"/>
            <a:ext cx="340500" cy="179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51" name="Google Shape;51;p20"/>
          <p:cNvSpPr txBox="1">
            <a:spLocks noGrp="1"/>
          </p:cNvSpPr>
          <p:nvPr>
            <p:ph type="title"/>
          </p:nvPr>
        </p:nvSpPr>
        <p:spPr>
          <a:xfrm>
            <a:off x="0" y="400051"/>
            <a:ext cx="9144000" cy="685800"/>
          </a:xfrm>
          <a:prstGeom prst="rect">
            <a:avLst/>
          </a:prstGeom>
          <a:solidFill>
            <a:schemeClr val="accent3"/>
          </a:solidFill>
          <a:ln>
            <a:noFill/>
          </a:ln>
        </p:spPr>
        <p:txBody>
          <a:bodyPr spcFirstLastPara="1" wrap="square" lIns="411475" tIns="0" rIns="411475" bIns="0" anchor="ctr" anchorCtr="0">
            <a:normAutofit/>
          </a:bodyPr>
          <a:lstStyle>
            <a:lvl1pPr lvl="0" algn="l">
              <a:lnSpc>
                <a:spcPct val="90000"/>
              </a:lnSpc>
              <a:spcBef>
                <a:spcPts val="0"/>
              </a:spcBef>
              <a:spcAft>
                <a:spcPts val="0"/>
              </a:spcAft>
              <a:buClr>
                <a:schemeClr val="lt1"/>
              </a:buClr>
              <a:buSzPts val="30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 name="Google Shape;52;p20"/>
          <p:cNvSpPr txBox="1">
            <a:spLocks noGrp="1"/>
          </p:cNvSpPr>
          <p:nvPr>
            <p:ph type="subTitle" idx="1"/>
          </p:nvPr>
        </p:nvSpPr>
        <p:spPr>
          <a:xfrm>
            <a:off x="412350" y="1265975"/>
            <a:ext cx="4617600" cy="620100"/>
          </a:xfrm>
          <a:prstGeom prst="rect">
            <a:avLst/>
          </a:prstGeom>
          <a:noFill/>
          <a:ln>
            <a:noFill/>
          </a:ln>
        </p:spPr>
        <p:txBody>
          <a:bodyPr spcFirstLastPara="1" wrap="square" lIns="34275" tIns="34275" rIns="34275" bIns="34275" anchor="t" anchorCtr="0">
            <a:noAutofit/>
          </a:bodyPr>
          <a:lstStyle>
            <a:lvl1pPr lvl="0" algn="l">
              <a:lnSpc>
                <a:spcPct val="100000"/>
              </a:lnSpc>
              <a:spcBef>
                <a:spcPts val="600"/>
              </a:spcBef>
              <a:spcAft>
                <a:spcPts val="0"/>
              </a:spcAft>
              <a:buClr>
                <a:schemeClr val="accent1"/>
              </a:buClr>
              <a:buSzPts val="2400"/>
              <a:buNone/>
              <a:defRPr sz="2400">
                <a:solidFill>
                  <a:schemeClr val="accent1"/>
                </a:solidFill>
              </a:defRPr>
            </a:lvl1pPr>
            <a:lvl2pPr lvl="1" algn="l">
              <a:lnSpc>
                <a:spcPct val="100000"/>
              </a:lnSpc>
              <a:spcBef>
                <a:spcPts val="1000"/>
              </a:spcBef>
              <a:spcAft>
                <a:spcPts val="0"/>
              </a:spcAft>
              <a:buSzPts val="1800"/>
              <a:buNone/>
              <a:defRPr/>
            </a:lvl2pPr>
            <a:lvl3pPr lvl="2" algn="l">
              <a:lnSpc>
                <a:spcPct val="100000"/>
              </a:lnSpc>
              <a:spcBef>
                <a:spcPts val="1000"/>
              </a:spcBef>
              <a:spcAft>
                <a:spcPts val="0"/>
              </a:spcAft>
              <a:buSzPts val="1500"/>
              <a:buNone/>
              <a:defRPr/>
            </a:lvl3pPr>
            <a:lvl4pPr lvl="3" algn="l">
              <a:lnSpc>
                <a:spcPct val="100000"/>
              </a:lnSpc>
              <a:spcBef>
                <a:spcPts val="1000"/>
              </a:spcBef>
              <a:spcAft>
                <a:spcPts val="0"/>
              </a:spcAft>
              <a:buSzPts val="1200"/>
              <a:buNone/>
              <a:defRPr/>
            </a:lvl4pPr>
            <a:lvl5pPr lvl="4" algn="l">
              <a:lnSpc>
                <a:spcPct val="100000"/>
              </a:lnSpc>
              <a:spcBef>
                <a:spcPts val="1000"/>
              </a:spcBef>
              <a:spcAft>
                <a:spcPts val="0"/>
              </a:spcAft>
              <a:buSzPts val="1100"/>
              <a:buNone/>
              <a:defRPr/>
            </a:lvl5pPr>
            <a:lvl6pPr lvl="5" algn="l">
              <a:lnSpc>
                <a:spcPct val="100000"/>
              </a:lnSpc>
              <a:spcBef>
                <a:spcPts val="1000"/>
              </a:spcBef>
              <a:spcAft>
                <a:spcPts val="0"/>
              </a:spcAft>
              <a:buSzPts val="1000"/>
              <a:buNone/>
              <a:defRPr/>
            </a:lvl6pPr>
            <a:lvl7pPr lvl="6" algn="l">
              <a:lnSpc>
                <a:spcPct val="100000"/>
              </a:lnSpc>
              <a:spcBef>
                <a:spcPts val="1000"/>
              </a:spcBef>
              <a:spcAft>
                <a:spcPts val="0"/>
              </a:spcAft>
              <a:buSzPts val="900"/>
              <a:buNone/>
              <a:defRPr/>
            </a:lvl7pPr>
            <a:lvl8pPr lvl="7" algn="l">
              <a:lnSpc>
                <a:spcPct val="100000"/>
              </a:lnSpc>
              <a:spcBef>
                <a:spcPts val="1000"/>
              </a:spcBef>
              <a:spcAft>
                <a:spcPts val="0"/>
              </a:spcAft>
              <a:buSzPts val="800"/>
              <a:buNone/>
              <a:defRPr/>
            </a:lvl8pPr>
            <a:lvl9pPr lvl="8" algn="l">
              <a:lnSpc>
                <a:spcPct val="100000"/>
              </a:lnSpc>
              <a:spcBef>
                <a:spcPts val="1000"/>
              </a:spcBef>
              <a:spcAft>
                <a:spcPts val="1000"/>
              </a:spcAft>
              <a:buSzPts val="700"/>
              <a:buNone/>
              <a:defRPr/>
            </a:lvl9pPr>
          </a:lstStyle>
          <a:p>
            <a:endParaRPr/>
          </a:p>
        </p:txBody>
      </p:sp>
      <p:sp>
        <p:nvSpPr>
          <p:cNvPr id="53" name="Google Shape;53;p20"/>
          <p:cNvSpPr txBox="1">
            <a:spLocks noGrp="1"/>
          </p:cNvSpPr>
          <p:nvPr>
            <p:ph type="body" idx="2"/>
          </p:nvPr>
        </p:nvSpPr>
        <p:spPr>
          <a:xfrm>
            <a:off x="405125" y="1886075"/>
            <a:ext cx="4617600" cy="2367600"/>
          </a:xfrm>
          <a:prstGeom prst="rect">
            <a:avLst/>
          </a:prstGeom>
          <a:noFill/>
          <a:ln>
            <a:noFill/>
          </a:ln>
        </p:spPr>
        <p:txBody>
          <a:bodyPr spcFirstLastPara="1" wrap="square" lIns="0" tIns="0" rIns="0" bIns="0" anchor="t" anchorCtr="0">
            <a:normAutofit/>
          </a:bodyPr>
          <a:lstStyle>
            <a:lvl1pPr marL="457200" lvl="0" indent="-361950" algn="l">
              <a:lnSpc>
                <a:spcPct val="100000"/>
              </a:lnSpc>
              <a:spcBef>
                <a:spcPts val="600"/>
              </a:spcBef>
              <a:spcAft>
                <a:spcPts val="0"/>
              </a:spcAft>
              <a:buSzPts val="2100"/>
              <a:buChar char="▪"/>
              <a:defRPr/>
            </a:lvl1pPr>
            <a:lvl2pPr marL="914400" lvl="1" indent="-342900" algn="l">
              <a:lnSpc>
                <a:spcPct val="100000"/>
              </a:lnSpc>
              <a:spcBef>
                <a:spcPts val="1000"/>
              </a:spcBef>
              <a:spcAft>
                <a:spcPts val="0"/>
              </a:spcAft>
              <a:buSzPts val="1800"/>
              <a:buChar char="▪"/>
              <a:defRPr/>
            </a:lvl2pPr>
            <a:lvl3pPr marL="1371600" lvl="2" indent="-323850" algn="l">
              <a:lnSpc>
                <a:spcPct val="100000"/>
              </a:lnSpc>
              <a:spcBef>
                <a:spcPts val="1000"/>
              </a:spcBef>
              <a:spcAft>
                <a:spcPts val="0"/>
              </a:spcAft>
              <a:buSzPts val="1500"/>
              <a:buChar char="▪"/>
              <a:defRPr/>
            </a:lvl3pPr>
            <a:lvl4pPr marL="1828800" lvl="3" indent="-304800" algn="l">
              <a:lnSpc>
                <a:spcPct val="100000"/>
              </a:lnSpc>
              <a:spcBef>
                <a:spcPts val="1000"/>
              </a:spcBef>
              <a:spcAft>
                <a:spcPts val="0"/>
              </a:spcAft>
              <a:buSzPts val="1200"/>
              <a:buChar char="▪"/>
              <a:defRPr/>
            </a:lvl4pPr>
            <a:lvl5pPr marL="2286000" lvl="4" indent="-298450" algn="l">
              <a:lnSpc>
                <a:spcPct val="100000"/>
              </a:lnSpc>
              <a:spcBef>
                <a:spcPts val="1000"/>
              </a:spcBef>
              <a:spcAft>
                <a:spcPts val="0"/>
              </a:spcAft>
              <a:buSzPts val="1100"/>
              <a:buChar char="▪"/>
              <a:defRPr/>
            </a:lvl5pPr>
            <a:lvl6pPr marL="2743200" lvl="5" indent="-292100" algn="l">
              <a:lnSpc>
                <a:spcPct val="100000"/>
              </a:lnSpc>
              <a:spcBef>
                <a:spcPts val="1000"/>
              </a:spcBef>
              <a:spcAft>
                <a:spcPts val="0"/>
              </a:spcAft>
              <a:buSzPts val="1000"/>
              <a:buChar char="▪"/>
              <a:defRPr/>
            </a:lvl6pPr>
            <a:lvl7pPr marL="3200400" lvl="6" indent="-285750" algn="l">
              <a:lnSpc>
                <a:spcPct val="100000"/>
              </a:lnSpc>
              <a:spcBef>
                <a:spcPts val="1000"/>
              </a:spcBef>
              <a:spcAft>
                <a:spcPts val="0"/>
              </a:spcAft>
              <a:buSzPts val="900"/>
              <a:buChar char="▪"/>
              <a:defRPr/>
            </a:lvl7pPr>
            <a:lvl8pPr marL="3657600" lvl="7" indent="-279400" algn="l">
              <a:lnSpc>
                <a:spcPct val="100000"/>
              </a:lnSpc>
              <a:spcBef>
                <a:spcPts val="1000"/>
              </a:spcBef>
              <a:spcAft>
                <a:spcPts val="0"/>
              </a:spcAft>
              <a:buSzPts val="800"/>
              <a:buChar char="▪"/>
              <a:defRPr/>
            </a:lvl8pPr>
            <a:lvl9pPr marL="4114800" lvl="8" indent="-273050" algn="l">
              <a:lnSpc>
                <a:spcPct val="100000"/>
              </a:lnSpc>
              <a:spcBef>
                <a:spcPts val="1000"/>
              </a:spcBef>
              <a:spcAft>
                <a:spcPts val="1000"/>
              </a:spcAft>
              <a:buSzPts val="700"/>
              <a:buChar char="▪"/>
              <a:defRPr/>
            </a:lvl9pPr>
          </a:lstStyle>
          <a:p>
            <a:endParaRPr/>
          </a:p>
        </p:txBody>
      </p:sp>
      <p:sp>
        <p:nvSpPr>
          <p:cNvPr id="54" name="Google Shape;54;p20"/>
          <p:cNvSpPr txBox="1">
            <a:spLocks noGrp="1"/>
          </p:cNvSpPr>
          <p:nvPr>
            <p:ph type="body" idx="3"/>
          </p:nvPr>
        </p:nvSpPr>
        <p:spPr>
          <a:xfrm>
            <a:off x="5431525" y="1257300"/>
            <a:ext cx="3319200" cy="3314700"/>
          </a:xfrm>
          <a:prstGeom prst="rect">
            <a:avLst/>
          </a:prstGeom>
          <a:solidFill>
            <a:schemeClr val="accent3"/>
          </a:solidFill>
          <a:ln>
            <a:noFill/>
          </a:ln>
        </p:spPr>
        <p:txBody>
          <a:bodyPr spcFirstLastPara="1" wrap="square" lIns="201150" tIns="201150" rIns="201150" bIns="201150" anchor="t" anchorCtr="0">
            <a:normAutofit/>
          </a:bodyPr>
          <a:lstStyle>
            <a:lvl1pPr marL="457200" lvl="0" indent="-361950" algn="l">
              <a:lnSpc>
                <a:spcPct val="100000"/>
              </a:lnSpc>
              <a:spcBef>
                <a:spcPts val="600"/>
              </a:spcBef>
              <a:spcAft>
                <a:spcPts val="0"/>
              </a:spcAft>
              <a:buClr>
                <a:schemeClr val="lt1"/>
              </a:buClr>
              <a:buSzPts val="2100"/>
              <a:buChar char="▪"/>
              <a:defRPr>
                <a:solidFill>
                  <a:schemeClr val="lt1"/>
                </a:solidFill>
              </a:defRPr>
            </a:lvl1pPr>
            <a:lvl2pPr marL="914400" lvl="1" indent="-342900" algn="l">
              <a:lnSpc>
                <a:spcPct val="100000"/>
              </a:lnSpc>
              <a:spcBef>
                <a:spcPts val="1000"/>
              </a:spcBef>
              <a:spcAft>
                <a:spcPts val="0"/>
              </a:spcAft>
              <a:buClr>
                <a:schemeClr val="lt1"/>
              </a:buClr>
              <a:buSzPts val="1800"/>
              <a:buChar char="▪"/>
              <a:defRPr>
                <a:solidFill>
                  <a:schemeClr val="lt1"/>
                </a:solidFill>
              </a:defRPr>
            </a:lvl2pPr>
            <a:lvl3pPr marL="1371600" lvl="2" indent="-323850" algn="l">
              <a:lnSpc>
                <a:spcPct val="100000"/>
              </a:lnSpc>
              <a:spcBef>
                <a:spcPts val="1000"/>
              </a:spcBef>
              <a:spcAft>
                <a:spcPts val="0"/>
              </a:spcAft>
              <a:buClr>
                <a:schemeClr val="lt1"/>
              </a:buClr>
              <a:buSzPts val="1500"/>
              <a:buChar char="▪"/>
              <a:defRPr>
                <a:solidFill>
                  <a:schemeClr val="lt1"/>
                </a:solidFill>
              </a:defRPr>
            </a:lvl3pPr>
            <a:lvl4pPr marL="1828800" lvl="3" indent="-304800" algn="l">
              <a:lnSpc>
                <a:spcPct val="100000"/>
              </a:lnSpc>
              <a:spcBef>
                <a:spcPts val="1000"/>
              </a:spcBef>
              <a:spcAft>
                <a:spcPts val="0"/>
              </a:spcAft>
              <a:buClr>
                <a:schemeClr val="lt1"/>
              </a:buClr>
              <a:buSzPts val="1200"/>
              <a:buChar char="▪"/>
              <a:defRPr>
                <a:solidFill>
                  <a:schemeClr val="lt1"/>
                </a:solidFill>
              </a:defRPr>
            </a:lvl4pPr>
            <a:lvl5pPr marL="2286000" lvl="4" indent="-298450" algn="l">
              <a:lnSpc>
                <a:spcPct val="100000"/>
              </a:lnSpc>
              <a:spcBef>
                <a:spcPts val="1000"/>
              </a:spcBef>
              <a:spcAft>
                <a:spcPts val="0"/>
              </a:spcAft>
              <a:buClr>
                <a:schemeClr val="lt1"/>
              </a:buClr>
              <a:buSzPts val="1100"/>
              <a:buChar char="▪"/>
              <a:defRPr>
                <a:solidFill>
                  <a:schemeClr val="lt1"/>
                </a:solidFill>
              </a:defRPr>
            </a:lvl5pPr>
            <a:lvl6pPr marL="2743200" lvl="5" indent="-292100" algn="l">
              <a:lnSpc>
                <a:spcPct val="100000"/>
              </a:lnSpc>
              <a:spcBef>
                <a:spcPts val="1000"/>
              </a:spcBef>
              <a:spcAft>
                <a:spcPts val="0"/>
              </a:spcAft>
              <a:buClr>
                <a:schemeClr val="lt1"/>
              </a:buClr>
              <a:buSzPts val="1000"/>
              <a:buChar char="▪"/>
              <a:defRPr>
                <a:solidFill>
                  <a:schemeClr val="lt1"/>
                </a:solidFill>
              </a:defRPr>
            </a:lvl6pPr>
            <a:lvl7pPr marL="3200400" lvl="6" indent="-285750" algn="l">
              <a:lnSpc>
                <a:spcPct val="100000"/>
              </a:lnSpc>
              <a:spcBef>
                <a:spcPts val="1000"/>
              </a:spcBef>
              <a:spcAft>
                <a:spcPts val="0"/>
              </a:spcAft>
              <a:buClr>
                <a:schemeClr val="lt1"/>
              </a:buClr>
              <a:buSzPts val="900"/>
              <a:buChar char="▪"/>
              <a:defRPr>
                <a:solidFill>
                  <a:schemeClr val="lt1"/>
                </a:solidFill>
              </a:defRPr>
            </a:lvl7pPr>
            <a:lvl8pPr marL="3657600" lvl="7" indent="-279400" algn="l">
              <a:lnSpc>
                <a:spcPct val="100000"/>
              </a:lnSpc>
              <a:spcBef>
                <a:spcPts val="1000"/>
              </a:spcBef>
              <a:spcAft>
                <a:spcPts val="0"/>
              </a:spcAft>
              <a:buClr>
                <a:schemeClr val="lt1"/>
              </a:buClr>
              <a:buSzPts val="800"/>
              <a:buChar char="▪"/>
              <a:defRPr>
                <a:solidFill>
                  <a:schemeClr val="lt1"/>
                </a:solidFill>
              </a:defRPr>
            </a:lvl8pPr>
            <a:lvl9pPr marL="4114800" lvl="8" indent="-273050" algn="l">
              <a:lnSpc>
                <a:spcPct val="100000"/>
              </a:lnSpc>
              <a:spcBef>
                <a:spcPts val="1000"/>
              </a:spcBef>
              <a:spcAft>
                <a:spcPts val="1000"/>
              </a:spcAft>
              <a:buClr>
                <a:schemeClr val="lt1"/>
              </a:buClr>
              <a:buSzPts val="700"/>
              <a:buChar char="▪"/>
              <a:defRPr>
                <a:solidFill>
                  <a:schemeClr val="lt1"/>
                </a:solidFill>
              </a:defRPr>
            </a:lvl9pPr>
          </a:lstStyle>
          <a:p>
            <a:endParaRPr/>
          </a:p>
        </p:txBody>
      </p:sp>
      <p:sp>
        <p:nvSpPr>
          <p:cNvPr id="55" name="Google Shape;55;p20"/>
          <p:cNvSpPr txBox="1">
            <a:spLocks noGrp="1"/>
          </p:cNvSpPr>
          <p:nvPr>
            <p:ph type="body" idx="4"/>
          </p:nvPr>
        </p:nvSpPr>
        <p:spPr>
          <a:xfrm>
            <a:off x="405125" y="4347750"/>
            <a:ext cx="4624800" cy="395700"/>
          </a:xfrm>
          <a:prstGeom prst="rect">
            <a:avLst/>
          </a:prstGeom>
          <a:noFill/>
          <a:ln>
            <a:noFill/>
          </a:ln>
        </p:spPr>
        <p:txBody>
          <a:bodyPr spcFirstLastPara="1" wrap="square" lIns="0" tIns="0" rIns="0" bIns="0" anchor="t" anchorCtr="0">
            <a:spAutoFit/>
          </a:bodyPr>
          <a:lstStyle>
            <a:lvl1pPr marL="457200" lvl="0" indent="-342900" algn="l">
              <a:lnSpc>
                <a:spcPct val="100000"/>
              </a:lnSpc>
              <a:spcBef>
                <a:spcPts val="600"/>
              </a:spcBef>
              <a:spcAft>
                <a:spcPts val="0"/>
              </a:spcAft>
              <a:buClr>
                <a:schemeClr val="accent3"/>
              </a:buClr>
              <a:buSzPts val="1800"/>
              <a:buChar char="▪"/>
              <a:defRPr sz="1800">
                <a:solidFill>
                  <a:schemeClr val="accent3"/>
                </a:solidFill>
              </a:defRPr>
            </a:lvl1pPr>
            <a:lvl2pPr marL="914400" lvl="1" indent="-323850" algn="l">
              <a:lnSpc>
                <a:spcPct val="100000"/>
              </a:lnSpc>
              <a:spcBef>
                <a:spcPts val="1000"/>
              </a:spcBef>
              <a:spcAft>
                <a:spcPts val="0"/>
              </a:spcAft>
              <a:buClr>
                <a:schemeClr val="accent3"/>
              </a:buClr>
              <a:buSzPts val="1500"/>
              <a:buChar char="▪"/>
              <a:defRPr sz="1500">
                <a:solidFill>
                  <a:schemeClr val="accent3"/>
                </a:solidFill>
              </a:defRPr>
            </a:lvl2pPr>
            <a:lvl3pPr marL="1371600" lvl="2" indent="-304800" algn="l">
              <a:lnSpc>
                <a:spcPct val="100000"/>
              </a:lnSpc>
              <a:spcBef>
                <a:spcPts val="1000"/>
              </a:spcBef>
              <a:spcAft>
                <a:spcPts val="0"/>
              </a:spcAft>
              <a:buClr>
                <a:schemeClr val="accent3"/>
              </a:buClr>
              <a:buSzPts val="1200"/>
              <a:buChar char="▪"/>
              <a:defRPr sz="1200">
                <a:solidFill>
                  <a:schemeClr val="accent3"/>
                </a:solidFill>
              </a:defRPr>
            </a:lvl3pPr>
            <a:lvl4pPr marL="1828800" lvl="3" indent="-285750" algn="l">
              <a:lnSpc>
                <a:spcPct val="100000"/>
              </a:lnSpc>
              <a:spcBef>
                <a:spcPts val="1000"/>
              </a:spcBef>
              <a:spcAft>
                <a:spcPts val="0"/>
              </a:spcAft>
              <a:buClr>
                <a:schemeClr val="accent3"/>
              </a:buClr>
              <a:buSzPts val="900"/>
              <a:buChar char="▪"/>
              <a:defRPr sz="900">
                <a:solidFill>
                  <a:schemeClr val="accent3"/>
                </a:solidFill>
              </a:defRPr>
            </a:lvl4pPr>
            <a:lvl5pPr marL="2286000" lvl="4" indent="-279400" algn="l">
              <a:lnSpc>
                <a:spcPct val="100000"/>
              </a:lnSpc>
              <a:spcBef>
                <a:spcPts val="1000"/>
              </a:spcBef>
              <a:spcAft>
                <a:spcPts val="0"/>
              </a:spcAft>
              <a:buClr>
                <a:schemeClr val="accent3"/>
              </a:buClr>
              <a:buSzPts val="800"/>
              <a:buChar char="▪"/>
              <a:defRPr sz="800">
                <a:solidFill>
                  <a:schemeClr val="accent3"/>
                </a:solidFill>
              </a:defRPr>
            </a:lvl5pPr>
            <a:lvl6pPr marL="2743200" lvl="5" indent="-273050" algn="l">
              <a:lnSpc>
                <a:spcPct val="100000"/>
              </a:lnSpc>
              <a:spcBef>
                <a:spcPts val="1000"/>
              </a:spcBef>
              <a:spcAft>
                <a:spcPts val="0"/>
              </a:spcAft>
              <a:buClr>
                <a:schemeClr val="accent3"/>
              </a:buClr>
              <a:buSzPts val="700"/>
              <a:buChar char="▪"/>
              <a:defRPr sz="700">
                <a:solidFill>
                  <a:schemeClr val="accent3"/>
                </a:solidFill>
              </a:defRPr>
            </a:lvl6pPr>
            <a:lvl7pPr marL="3200400" lvl="6" indent="-266700" algn="l">
              <a:lnSpc>
                <a:spcPct val="100000"/>
              </a:lnSpc>
              <a:spcBef>
                <a:spcPts val="1000"/>
              </a:spcBef>
              <a:spcAft>
                <a:spcPts val="0"/>
              </a:spcAft>
              <a:buClr>
                <a:schemeClr val="accent3"/>
              </a:buClr>
              <a:buSzPts val="600"/>
              <a:buChar char="▪"/>
              <a:defRPr sz="600">
                <a:solidFill>
                  <a:schemeClr val="accent3"/>
                </a:solidFill>
              </a:defRPr>
            </a:lvl7pPr>
            <a:lvl8pPr marL="3657600" lvl="7" indent="-260350" algn="l">
              <a:lnSpc>
                <a:spcPct val="100000"/>
              </a:lnSpc>
              <a:spcBef>
                <a:spcPts val="1000"/>
              </a:spcBef>
              <a:spcAft>
                <a:spcPts val="0"/>
              </a:spcAft>
              <a:buClr>
                <a:schemeClr val="accent3"/>
              </a:buClr>
              <a:buSzPts val="500"/>
              <a:buChar char="▪"/>
              <a:defRPr sz="500">
                <a:solidFill>
                  <a:schemeClr val="accent3"/>
                </a:solidFill>
              </a:defRPr>
            </a:lvl8pPr>
            <a:lvl9pPr marL="4114800" lvl="8" indent="-254000" algn="l">
              <a:lnSpc>
                <a:spcPct val="100000"/>
              </a:lnSpc>
              <a:spcBef>
                <a:spcPts val="1000"/>
              </a:spcBef>
              <a:spcAft>
                <a:spcPts val="1000"/>
              </a:spcAft>
              <a:buClr>
                <a:schemeClr val="accent3"/>
              </a:buClr>
              <a:buSzPts val="400"/>
              <a:buChar char="▪"/>
              <a:defRPr sz="400">
                <a:solidFill>
                  <a:schemeClr val="accent3"/>
                </a:solidFill>
              </a:defRPr>
            </a:lvl9pPr>
          </a:lstStyle>
          <a:p>
            <a:endParaRPr/>
          </a:p>
        </p:txBody>
      </p:sp>
      <p:sp>
        <p:nvSpPr>
          <p:cNvPr id="56" name="Google Shape;56;p20" descr="decorative header bar"/>
          <p:cNvSpPr/>
          <p:nvPr/>
        </p:nvSpPr>
        <p:spPr>
          <a:xfrm>
            <a:off x="0" y="0"/>
            <a:ext cx="9144000" cy="399900"/>
          </a:xfrm>
          <a:prstGeom prst="rect">
            <a:avLst/>
          </a:prstGeom>
          <a:solidFill>
            <a:srgbClr val="4EA848"/>
          </a:solidFill>
          <a:ln>
            <a:noFill/>
          </a:ln>
        </p:spPr>
        <p:txBody>
          <a:bodyPr spcFirstLastPara="1" wrap="square" lIns="68575" tIns="34275" rIns="68575" bIns="1371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4EA848"/>
              </a:solidFill>
              <a:highlight>
                <a:srgbClr val="4EA848"/>
              </a:highlight>
              <a:latin typeface="Arial"/>
              <a:ea typeface="Arial"/>
              <a:cs typeface="Arial"/>
              <a:sym typeface="Arial"/>
            </a:endParaRPr>
          </a:p>
        </p:txBody>
      </p:sp>
      <p:pic>
        <p:nvPicPr>
          <p:cNvPr id="57" name="Google Shape;57;p20" descr="decorative header bar"/>
          <p:cNvPicPr preferRelativeResize="0"/>
          <p:nvPr/>
        </p:nvPicPr>
        <p:blipFill rotWithShape="1">
          <a:blip r:embed="rId2">
            <a:alphaModFix/>
          </a:blip>
          <a:srcRect/>
          <a:stretch/>
        </p:blipFill>
        <p:spPr>
          <a:xfrm>
            <a:off x="0" y="0"/>
            <a:ext cx="8032894" cy="397764"/>
          </a:xfrm>
          <a:prstGeom prst="rect">
            <a:avLst/>
          </a:prstGeom>
          <a:noFill/>
          <a:ln>
            <a:noFill/>
          </a:ln>
          <a:effectLst>
            <a:outerShdw blurRad="50800" dist="38100" dir="2700000" algn="tl" rotWithShape="0">
              <a:srgbClr val="000000">
                <a:alpha val="40000"/>
              </a:srgb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losingSlide">
  <p:cSld name="CUSTOM_1_2_1_1">
    <p:bg>
      <p:bgPr>
        <a:solidFill>
          <a:schemeClr val="dk2"/>
        </a:solidFill>
        <a:effectLst/>
      </p:bgPr>
    </p:bg>
    <p:spTree>
      <p:nvGrpSpPr>
        <p:cNvPr id="1" name="Shape 77"/>
        <p:cNvGrpSpPr/>
        <p:nvPr/>
      </p:nvGrpSpPr>
      <p:grpSpPr>
        <a:xfrm>
          <a:off x="0" y="0"/>
          <a:ext cx="0" cy="0"/>
          <a:chOff x="0" y="0"/>
          <a:chExt cx="0" cy="0"/>
        </a:xfrm>
      </p:grpSpPr>
      <p:sp>
        <p:nvSpPr>
          <p:cNvPr id="78" name="Google Shape;78;p24"/>
          <p:cNvSpPr txBox="1">
            <a:spLocks noGrp="1"/>
          </p:cNvSpPr>
          <p:nvPr>
            <p:ph type="sldNum" idx="12"/>
          </p:nvPr>
        </p:nvSpPr>
        <p:spPr>
          <a:xfrm>
            <a:off x="402325" y="4855475"/>
            <a:ext cx="340500" cy="179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79" name="Google Shape;79;p24" descr="decorative background element"/>
          <p:cNvPicPr preferRelativeResize="0"/>
          <p:nvPr/>
        </p:nvPicPr>
        <p:blipFill rotWithShape="1">
          <a:blip r:embed="rId2">
            <a:alphaModFix/>
          </a:blip>
          <a:srcRect l="21383"/>
          <a:stretch/>
        </p:blipFill>
        <p:spPr>
          <a:xfrm>
            <a:off x="1276350" y="404813"/>
            <a:ext cx="6934201" cy="4333874"/>
          </a:xfrm>
          <a:prstGeom prst="rect">
            <a:avLst/>
          </a:prstGeom>
          <a:noFill/>
          <a:ln>
            <a:noFill/>
          </a:ln>
          <a:effectLst>
            <a:outerShdw blurRad="50800" dist="38100" dir="2700000" algn="tl" rotWithShape="0">
              <a:srgbClr val="000000">
                <a:alpha val="40000"/>
              </a:srgbClr>
            </a:outerShdw>
          </a:effectLst>
        </p:spPr>
      </p:pic>
      <p:pic>
        <p:nvPicPr>
          <p:cNvPr id="80" name="Google Shape;80;p24" descr="eTeachNY logo"/>
          <p:cNvPicPr preferRelativeResize="0"/>
          <p:nvPr/>
        </p:nvPicPr>
        <p:blipFill rotWithShape="1">
          <a:blip r:embed="rId3">
            <a:alphaModFix/>
          </a:blip>
          <a:srcRect/>
          <a:stretch/>
        </p:blipFill>
        <p:spPr>
          <a:xfrm>
            <a:off x="1633818" y="914400"/>
            <a:ext cx="4104087" cy="1371600"/>
          </a:xfrm>
          <a:prstGeom prst="rect">
            <a:avLst/>
          </a:prstGeom>
          <a:noFill/>
          <a:ln>
            <a:noFill/>
          </a:ln>
        </p:spPr>
      </p:pic>
      <p:sp>
        <p:nvSpPr>
          <p:cNvPr id="81" name="Google Shape;81;p24"/>
          <p:cNvSpPr txBox="1">
            <a:spLocks noGrp="1"/>
          </p:cNvSpPr>
          <p:nvPr>
            <p:ph type="title"/>
          </p:nvPr>
        </p:nvSpPr>
        <p:spPr>
          <a:xfrm>
            <a:off x="1655075" y="2587750"/>
            <a:ext cx="5257800" cy="61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000"/>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2" name="Google Shape;82;p24"/>
          <p:cNvSpPr txBox="1">
            <a:spLocks noGrp="1"/>
          </p:cNvSpPr>
          <p:nvPr>
            <p:ph type="body" idx="1"/>
          </p:nvPr>
        </p:nvSpPr>
        <p:spPr>
          <a:xfrm>
            <a:off x="1655064" y="3204750"/>
            <a:ext cx="4800600" cy="1048800"/>
          </a:xfrm>
          <a:prstGeom prst="rect">
            <a:avLst/>
          </a:prstGeom>
          <a:noFill/>
          <a:ln>
            <a:noFill/>
          </a:ln>
        </p:spPr>
        <p:txBody>
          <a:bodyPr spcFirstLastPara="1" wrap="square" lIns="0" tIns="0" rIns="0" bIns="0" anchor="t" anchorCtr="0">
            <a:normAutofit/>
          </a:bodyPr>
          <a:lstStyle>
            <a:lvl1pPr marL="457200" lvl="0" indent="-361950" algn="l">
              <a:lnSpc>
                <a:spcPct val="100000"/>
              </a:lnSpc>
              <a:spcBef>
                <a:spcPts val="600"/>
              </a:spcBef>
              <a:spcAft>
                <a:spcPts val="0"/>
              </a:spcAft>
              <a:buClr>
                <a:schemeClr val="dk1"/>
              </a:buClr>
              <a:buSzPts val="2100"/>
              <a:buChar char="▪"/>
              <a:defRPr/>
            </a:lvl1pPr>
            <a:lvl2pPr marL="914400" lvl="1" indent="-342900" algn="l">
              <a:lnSpc>
                <a:spcPct val="100000"/>
              </a:lnSpc>
              <a:spcBef>
                <a:spcPts val="1000"/>
              </a:spcBef>
              <a:spcAft>
                <a:spcPts val="0"/>
              </a:spcAft>
              <a:buClr>
                <a:schemeClr val="dk1"/>
              </a:buClr>
              <a:buSzPts val="1800"/>
              <a:buChar char="▪"/>
              <a:defRPr/>
            </a:lvl2pPr>
            <a:lvl3pPr marL="1371600" lvl="2" indent="-323850" algn="l">
              <a:lnSpc>
                <a:spcPct val="100000"/>
              </a:lnSpc>
              <a:spcBef>
                <a:spcPts val="1000"/>
              </a:spcBef>
              <a:spcAft>
                <a:spcPts val="0"/>
              </a:spcAft>
              <a:buClr>
                <a:schemeClr val="dk1"/>
              </a:buClr>
              <a:buSzPts val="1500"/>
              <a:buChar char="▪"/>
              <a:defRPr/>
            </a:lvl3pPr>
            <a:lvl4pPr marL="1828800" lvl="3" indent="-304800" algn="l">
              <a:lnSpc>
                <a:spcPct val="100000"/>
              </a:lnSpc>
              <a:spcBef>
                <a:spcPts val="1000"/>
              </a:spcBef>
              <a:spcAft>
                <a:spcPts val="0"/>
              </a:spcAft>
              <a:buClr>
                <a:schemeClr val="dk1"/>
              </a:buClr>
              <a:buSzPts val="1200"/>
              <a:buChar char="▪"/>
              <a:defRPr/>
            </a:lvl4pPr>
            <a:lvl5pPr marL="2286000" lvl="4" indent="-298450" algn="l">
              <a:lnSpc>
                <a:spcPct val="100000"/>
              </a:lnSpc>
              <a:spcBef>
                <a:spcPts val="1000"/>
              </a:spcBef>
              <a:spcAft>
                <a:spcPts val="0"/>
              </a:spcAft>
              <a:buClr>
                <a:schemeClr val="dk1"/>
              </a:buClr>
              <a:buSzPts val="1100"/>
              <a:buChar char="▪"/>
              <a:defRPr/>
            </a:lvl5pPr>
            <a:lvl6pPr marL="2743200" lvl="5" indent="-292100" algn="l">
              <a:lnSpc>
                <a:spcPct val="100000"/>
              </a:lnSpc>
              <a:spcBef>
                <a:spcPts val="1000"/>
              </a:spcBef>
              <a:spcAft>
                <a:spcPts val="0"/>
              </a:spcAft>
              <a:buClr>
                <a:schemeClr val="dk1"/>
              </a:buClr>
              <a:buSzPts val="1000"/>
              <a:buChar char="▪"/>
              <a:defRPr/>
            </a:lvl6pPr>
            <a:lvl7pPr marL="3200400" lvl="6" indent="-285750" algn="l">
              <a:lnSpc>
                <a:spcPct val="100000"/>
              </a:lnSpc>
              <a:spcBef>
                <a:spcPts val="1000"/>
              </a:spcBef>
              <a:spcAft>
                <a:spcPts val="0"/>
              </a:spcAft>
              <a:buClr>
                <a:schemeClr val="dk1"/>
              </a:buClr>
              <a:buSzPts val="900"/>
              <a:buChar char="▪"/>
              <a:defRPr/>
            </a:lvl7pPr>
            <a:lvl8pPr marL="3657600" lvl="7" indent="-279400" algn="l">
              <a:lnSpc>
                <a:spcPct val="100000"/>
              </a:lnSpc>
              <a:spcBef>
                <a:spcPts val="1000"/>
              </a:spcBef>
              <a:spcAft>
                <a:spcPts val="0"/>
              </a:spcAft>
              <a:buClr>
                <a:schemeClr val="dk1"/>
              </a:buClr>
              <a:buSzPts val="800"/>
              <a:buChar char="▪"/>
              <a:defRPr/>
            </a:lvl8pPr>
            <a:lvl9pPr marL="4114800" lvl="8" indent="-273050" algn="l">
              <a:lnSpc>
                <a:spcPct val="100000"/>
              </a:lnSpc>
              <a:spcBef>
                <a:spcPts val="1000"/>
              </a:spcBef>
              <a:spcAft>
                <a:spcPts val="1000"/>
              </a:spcAft>
              <a:buClr>
                <a:schemeClr val="dk1"/>
              </a:buClr>
              <a:buSzPts val="7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0" y="400051"/>
            <a:ext cx="9144000" cy="685800"/>
          </a:xfrm>
          <a:prstGeom prst="rect">
            <a:avLst/>
          </a:prstGeom>
          <a:noFill/>
          <a:ln>
            <a:noFill/>
          </a:ln>
        </p:spPr>
        <p:txBody>
          <a:bodyPr spcFirstLastPara="1" wrap="square" lIns="411475" tIns="0" rIns="411475" bIns="0" anchor="ctr" anchorCtr="0">
            <a:noAutofit/>
          </a:bodyPr>
          <a:lstStyle>
            <a:lvl1pPr marR="0" lvl="0" algn="l" rtl="0">
              <a:lnSpc>
                <a:spcPct val="9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400050" y="1257300"/>
            <a:ext cx="8343900" cy="3486000"/>
          </a:xfrm>
          <a:prstGeom prst="rect">
            <a:avLst/>
          </a:prstGeom>
          <a:noFill/>
          <a:ln>
            <a:noFill/>
          </a:ln>
        </p:spPr>
        <p:txBody>
          <a:bodyPr spcFirstLastPara="1" wrap="square" lIns="34275" tIns="34275" rIns="34275" bIns="34275" anchor="t" anchorCtr="0">
            <a:noAutofit/>
          </a:bodyPr>
          <a:lstStyle>
            <a:lvl1pPr marL="457200" marR="0" lvl="0" indent="-361950" algn="l" rtl="0">
              <a:lnSpc>
                <a:spcPct val="100000"/>
              </a:lnSpc>
              <a:spcBef>
                <a:spcPts val="600"/>
              </a:spcBef>
              <a:spcAft>
                <a:spcPts val="0"/>
              </a:spcAft>
              <a:buClr>
                <a:srgbClr val="3A7E36"/>
              </a:buClr>
              <a:buSzPts val="2100"/>
              <a:buFont typeface="Noto Sans Symbols"/>
              <a:buChar char="▪"/>
              <a:defRPr sz="2100" b="0" i="0" u="none" strike="noStrike" cap="none">
                <a:solidFill>
                  <a:schemeClr val="dk1"/>
                </a:solidFill>
                <a:latin typeface="Arial"/>
                <a:ea typeface="Arial"/>
                <a:cs typeface="Arial"/>
                <a:sym typeface="Arial"/>
              </a:defRPr>
            </a:lvl1pPr>
            <a:lvl2pPr marL="914400" marR="0" lvl="1" indent="-342900" algn="l" rtl="0">
              <a:lnSpc>
                <a:spcPct val="100000"/>
              </a:lnSpc>
              <a:spcBef>
                <a:spcPts val="1000"/>
              </a:spcBef>
              <a:spcAft>
                <a:spcPts val="0"/>
              </a:spcAft>
              <a:buClr>
                <a:schemeClr val="dk2"/>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23850" algn="l" rtl="0">
              <a:lnSpc>
                <a:spcPct val="100000"/>
              </a:lnSpc>
              <a:spcBef>
                <a:spcPts val="1000"/>
              </a:spcBef>
              <a:spcAft>
                <a:spcPts val="0"/>
              </a:spcAft>
              <a:buClr>
                <a:srgbClr val="3A7E36"/>
              </a:buClr>
              <a:buSzPts val="1500"/>
              <a:buFont typeface="Noto Sans Symbols"/>
              <a:buChar char="▪"/>
              <a:defRPr sz="1500" b="0" i="0" u="none" strike="noStrike" cap="none">
                <a:solidFill>
                  <a:schemeClr val="dk1"/>
                </a:solidFill>
                <a:latin typeface="Arial"/>
                <a:ea typeface="Arial"/>
                <a:cs typeface="Arial"/>
                <a:sym typeface="Arial"/>
              </a:defRPr>
            </a:lvl3pPr>
            <a:lvl4pPr marL="1828800" marR="0" lvl="3" indent="-304800" algn="l" rtl="0">
              <a:lnSpc>
                <a:spcPct val="100000"/>
              </a:lnSpc>
              <a:spcBef>
                <a:spcPts val="1000"/>
              </a:spcBef>
              <a:spcAft>
                <a:spcPts val="0"/>
              </a:spcAft>
              <a:buClr>
                <a:schemeClr val="dk2"/>
              </a:buClr>
              <a:buSzPts val="1200"/>
              <a:buFont typeface="Noto Sans Symbols"/>
              <a:buChar char="▪"/>
              <a:defRPr sz="1200" b="0" i="0" u="none" strike="noStrike" cap="none">
                <a:solidFill>
                  <a:schemeClr val="dk1"/>
                </a:solidFill>
                <a:latin typeface="Arial"/>
                <a:ea typeface="Arial"/>
                <a:cs typeface="Arial"/>
                <a:sym typeface="Arial"/>
              </a:defRPr>
            </a:lvl4pPr>
            <a:lvl5pPr marL="2286000" marR="0" lvl="4" indent="-298450" algn="l" rtl="0">
              <a:lnSpc>
                <a:spcPct val="100000"/>
              </a:lnSpc>
              <a:spcBef>
                <a:spcPts val="1000"/>
              </a:spcBef>
              <a:spcAft>
                <a:spcPts val="0"/>
              </a:spcAft>
              <a:buClr>
                <a:srgbClr val="3A7E36"/>
              </a:buClr>
              <a:buSzPts val="1100"/>
              <a:buFont typeface="Noto Sans Symbols"/>
              <a:buChar char="▪"/>
              <a:defRPr sz="1100" b="0" i="0" u="none" strike="noStrike" cap="none">
                <a:solidFill>
                  <a:schemeClr val="dk1"/>
                </a:solidFill>
                <a:latin typeface="Arial"/>
                <a:ea typeface="Arial"/>
                <a:cs typeface="Arial"/>
                <a:sym typeface="Arial"/>
              </a:defRPr>
            </a:lvl5pPr>
            <a:lvl6pPr marL="2743200" marR="0" lvl="5" indent="-292100" algn="l" rtl="0">
              <a:lnSpc>
                <a:spcPct val="100000"/>
              </a:lnSpc>
              <a:spcBef>
                <a:spcPts val="1000"/>
              </a:spcBef>
              <a:spcAft>
                <a:spcPts val="0"/>
              </a:spcAft>
              <a:buClr>
                <a:schemeClr val="accent1"/>
              </a:buClr>
              <a:buSzPts val="1000"/>
              <a:buFont typeface="Noto Sans Symbols"/>
              <a:buChar char="▪"/>
              <a:defRPr sz="1000" b="0" i="0" u="none" strike="noStrike" cap="none">
                <a:solidFill>
                  <a:schemeClr val="dk1"/>
                </a:solidFill>
                <a:latin typeface="Arial"/>
                <a:ea typeface="Arial"/>
                <a:cs typeface="Arial"/>
                <a:sym typeface="Arial"/>
              </a:defRPr>
            </a:lvl6pPr>
            <a:lvl7pPr marL="3200400" marR="0" lvl="6" indent="-285750" algn="l" rtl="0">
              <a:lnSpc>
                <a:spcPct val="100000"/>
              </a:lnSpc>
              <a:spcBef>
                <a:spcPts val="1000"/>
              </a:spcBef>
              <a:spcAft>
                <a:spcPts val="0"/>
              </a:spcAft>
              <a:buClr>
                <a:schemeClr val="accent1"/>
              </a:buClr>
              <a:buSzPts val="900"/>
              <a:buFont typeface="Noto Sans Symbols"/>
              <a:buChar char="▪"/>
              <a:defRPr sz="900" b="0" i="0" u="none" strike="noStrike" cap="none">
                <a:solidFill>
                  <a:schemeClr val="dk1"/>
                </a:solidFill>
                <a:latin typeface="Arial"/>
                <a:ea typeface="Arial"/>
                <a:cs typeface="Arial"/>
                <a:sym typeface="Arial"/>
              </a:defRPr>
            </a:lvl7pPr>
            <a:lvl8pPr marL="3657600" marR="0" lvl="7" indent="-279400" algn="l" rtl="0">
              <a:lnSpc>
                <a:spcPct val="100000"/>
              </a:lnSpc>
              <a:spcBef>
                <a:spcPts val="1000"/>
              </a:spcBef>
              <a:spcAft>
                <a:spcPts val="0"/>
              </a:spcAft>
              <a:buClr>
                <a:schemeClr val="lt2"/>
              </a:buClr>
              <a:buSzPts val="800"/>
              <a:buFont typeface="Noto Sans Symbols"/>
              <a:buChar char="▪"/>
              <a:defRPr sz="800" b="0" i="0" u="none" strike="noStrike" cap="none">
                <a:solidFill>
                  <a:schemeClr val="dk1"/>
                </a:solidFill>
                <a:latin typeface="Arial"/>
                <a:ea typeface="Arial"/>
                <a:cs typeface="Arial"/>
                <a:sym typeface="Arial"/>
              </a:defRPr>
            </a:lvl8pPr>
            <a:lvl9pPr marL="4114800" marR="0" lvl="8" indent="-273050" algn="l" rtl="0">
              <a:lnSpc>
                <a:spcPct val="100000"/>
              </a:lnSpc>
              <a:spcBef>
                <a:spcPts val="1000"/>
              </a:spcBef>
              <a:spcAft>
                <a:spcPts val="1000"/>
              </a:spcAft>
              <a:buClr>
                <a:schemeClr val="accent1"/>
              </a:buClr>
              <a:buSzPts val="700"/>
              <a:buFont typeface="Noto Sans Symbols"/>
              <a:buChar char="▪"/>
              <a:defRPr sz="700" b="0" i="0" u="none" strike="noStrike" cap="none">
                <a:solidFill>
                  <a:schemeClr val="dk1"/>
                </a:solidFill>
                <a:latin typeface="Arial"/>
                <a:ea typeface="Arial"/>
                <a:cs typeface="Arial"/>
                <a:sym typeface="Arial"/>
              </a:defRPr>
            </a:lvl9pPr>
          </a:lstStyle>
          <a:p>
            <a:endParaRPr/>
          </a:p>
        </p:txBody>
      </p:sp>
      <p:sp>
        <p:nvSpPr>
          <p:cNvPr id="8" name="Google Shape;8;p13"/>
          <p:cNvSpPr txBox="1">
            <a:spLocks noGrp="1"/>
          </p:cNvSpPr>
          <p:nvPr>
            <p:ph type="sldNum" idx="12"/>
          </p:nvPr>
        </p:nvSpPr>
        <p:spPr>
          <a:xfrm>
            <a:off x="400050" y="4857751"/>
            <a:ext cx="285900" cy="1716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5" r:id="rId5"/>
    <p:sldLayoutId id="2147483659"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252">
          <p15:clr>
            <a:srgbClr val="F26B43"/>
          </p15:clr>
        </p15:guide>
        <p15:guide id="4" orient="horz" pos="252">
          <p15:clr>
            <a:srgbClr val="F26B43"/>
          </p15:clr>
        </p15:guide>
        <p15:guide id="5" pos="5508">
          <p15:clr>
            <a:srgbClr val="F26B43"/>
          </p15:clr>
        </p15:guide>
        <p15:guide id="6" orient="horz" pos="2988">
          <p15:clr>
            <a:srgbClr val="F26B43"/>
          </p15:clr>
        </p15:guide>
        <p15:guide id="7" orient="horz" pos="792">
          <p15:clr>
            <a:srgbClr val="F26B43"/>
          </p15:clr>
        </p15:guide>
        <p15:guide id="8" orient="horz" pos="1188">
          <p15:clr>
            <a:srgbClr val="F26B43"/>
          </p15:clr>
        </p15:guide>
        <p15:guide id="9" orient="horz" pos="2700">
          <p15:clr>
            <a:srgbClr val="F26B43"/>
          </p15:clr>
        </p15:guide>
        <p15:guide id="10" pos="2988">
          <p15:clr>
            <a:srgbClr val="F26B43"/>
          </p15:clr>
        </p15:guide>
        <p15:guide id="11" pos="2772">
          <p15:clr>
            <a:srgbClr val="F26B43"/>
          </p15:clr>
        </p15:guide>
        <p15:guide id="12" pos="1512">
          <p15:clr>
            <a:srgbClr val="F26B43"/>
          </p15:clr>
        </p15:guide>
        <p15:guide id="13" pos="4248">
          <p15:clr>
            <a:srgbClr val="F26B43"/>
          </p15:clr>
        </p15:guide>
        <p15:guide id="14" orient="horz" pos="2736">
          <p15:clr>
            <a:srgbClr val="F26B43"/>
          </p15:clr>
        </p15:guide>
        <p15:guide id="15" pos="46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tiescenter.org/resource/dl23-pivoting-between-paraprofessional-support-in-inclusive-schools-and-distance-learning" TargetMode="External"/><Relationship Id="rId2" Type="http://schemas.openxmlformats.org/officeDocument/2006/relationships/hyperlink" Target="https://tiescenter.org/resource/ID/-2mLJDTfuShg1LaPkMzQ" TargetMode="External"/><Relationship Id="rId1" Type="http://schemas.openxmlformats.org/officeDocument/2006/relationships/slideLayout" Target="../slideLayouts/slideLayout2.xml"/><Relationship Id="rId5" Type="http://schemas.openxmlformats.org/officeDocument/2006/relationships/hyperlink" Target="https://www.eteachny.org/students-with-disabilities/" TargetMode="External"/><Relationship Id="rId4" Type="http://schemas.openxmlformats.org/officeDocument/2006/relationships/hyperlink" Target="https://highleveragepractices.org/"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docs.google.com/document/d/1Gi-JooyAPy4ivLWXamM0NbkhXoj3-Ew0mA6X-zK11iU/copy?usp=sharing" TargetMode="External"/><Relationship Id="rId4" Type="http://schemas.openxmlformats.org/officeDocument/2006/relationships/hyperlink" Target="https://docs.google.com/document/d/1HQB4axBylq5x5H2Lbz9oZPTLU0wgMn4tBIdDUnOtMdc/copy?usp=shar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highleveragepractices.org/about-hlps" TargetMode="External"/><Relationship Id="rId5" Type="http://schemas.openxmlformats.org/officeDocument/2006/relationships/image" Target="../media/image11.png"/><Relationship Id="rId4" Type="http://schemas.openxmlformats.org/officeDocument/2006/relationships/hyperlink" Target="https://resources.corwin.com/distancelearningplaybook"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a:spLocks noGrp="1"/>
          </p:cNvSpPr>
          <p:nvPr>
            <p:ph type="ctrTitle"/>
          </p:nvPr>
        </p:nvSpPr>
        <p:spPr>
          <a:xfrm>
            <a:off x="1294228" y="2287775"/>
            <a:ext cx="6018097" cy="1659300"/>
          </a:xfrm>
          <a:prstGeom prst="rect">
            <a:avLst/>
          </a:prstGeom>
          <a:noFill/>
          <a:ln>
            <a:noFill/>
          </a:ln>
        </p:spPr>
        <p:txBody>
          <a:bodyPr spcFirstLastPara="1" wrap="square" lIns="0" tIns="0" rIns="0" bIns="0" anchor="t" anchorCtr="0">
            <a:noAutofit/>
          </a:bodyPr>
          <a:lstStyle/>
          <a:p>
            <a:pPr lvl="0"/>
            <a:r>
              <a:rPr lang="en-US" sz="4400" dirty="0"/>
              <a:t>Fine Tuning Your Hybrid/Remote</a:t>
            </a:r>
            <a:br>
              <a:rPr lang="en-US" sz="4400" dirty="0"/>
            </a:br>
            <a:r>
              <a:rPr lang="en-US" sz="4400" dirty="0"/>
              <a:t>Learning Environment</a:t>
            </a:r>
            <a:endParaRPr dirty="0"/>
          </a:p>
        </p:txBody>
      </p:sp>
      <p:sp>
        <p:nvSpPr>
          <p:cNvPr id="88" name="Google Shape;88;p1"/>
          <p:cNvSpPr txBox="1">
            <a:spLocks noGrp="1"/>
          </p:cNvSpPr>
          <p:nvPr>
            <p:ph type="subTitle" idx="1"/>
          </p:nvPr>
        </p:nvSpPr>
        <p:spPr>
          <a:xfrm>
            <a:off x="1339823" y="4346100"/>
            <a:ext cx="6018097" cy="393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600"/>
              </a:spcBef>
              <a:spcAft>
                <a:spcPts val="0"/>
              </a:spcAft>
              <a:buSzPts val="1800"/>
              <a:buNone/>
            </a:pPr>
            <a:r>
              <a:rPr lang="en" sz="2000" b="1" dirty="0"/>
              <a:t>PART III</a:t>
            </a:r>
            <a:br>
              <a:rPr lang="en" dirty="0"/>
            </a:b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AC0170-90AE-9748-8403-CA343AF71B8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10</a:t>
            </a:fld>
            <a:endParaRPr lang="en"/>
          </a:p>
        </p:txBody>
      </p:sp>
      <p:sp>
        <p:nvSpPr>
          <p:cNvPr id="3" name="Title 2">
            <a:extLst>
              <a:ext uri="{FF2B5EF4-FFF2-40B4-BE49-F238E27FC236}">
                <a16:creationId xmlns:a16="http://schemas.microsoft.com/office/drawing/2014/main" id="{5F50FBF1-603D-1A41-8837-36707B1A43A8}"/>
              </a:ext>
            </a:extLst>
          </p:cNvPr>
          <p:cNvSpPr>
            <a:spLocks noGrp="1"/>
          </p:cNvSpPr>
          <p:nvPr>
            <p:ph type="title"/>
          </p:nvPr>
        </p:nvSpPr>
        <p:spPr>
          <a:xfrm>
            <a:off x="0" y="400050"/>
            <a:ext cx="9144000" cy="771849"/>
          </a:xfrm>
        </p:spPr>
        <p:txBody>
          <a:bodyPr>
            <a:normAutofit fontScale="90000"/>
          </a:bodyPr>
          <a:lstStyle/>
          <a:p>
            <a:r>
              <a:rPr lang="en-US" dirty="0"/>
              <a:t>Challenges of Peer to Peer Relationships in the Remote/Hybrid Environment</a:t>
            </a:r>
          </a:p>
        </p:txBody>
      </p:sp>
      <p:sp>
        <p:nvSpPr>
          <p:cNvPr id="5" name="Text Placeholder 4">
            <a:extLst>
              <a:ext uri="{FF2B5EF4-FFF2-40B4-BE49-F238E27FC236}">
                <a16:creationId xmlns:a16="http://schemas.microsoft.com/office/drawing/2014/main" id="{5AF97CD1-994D-4A42-92EC-BC147CB79636}"/>
              </a:ext>
            </a:extLst>
          </p:cNvPr>
          <p:cNvSpPr>
            <a:spLocks noGrp="1"/>
          </p:cNvSpPr>
          <p:nvPr>
            <p:ph type="body" idx="2"/>
          </p:nvPr>
        </p:nvSpPr>
        <p:spPr>
          <a:xfrm>
            <a:off x="405125" y="1371600"/>
            <a:ext cx="8331600" cy="2882075"/>
          </a:xfrm>
        </p:spPr>
        <p:txBody>
          <a:bodyPr>
            <a:normAutofit fontScale="85000" lnSpcReduction="20000"/>
          </a:bodyPr>
          <a:lstStyle/>
          <a:p>
            <a:pPr marL="419100" indent="-342900">
              <a:spcBef>
                <a:spcPts val="0"/>
              </a:spcBef>
              <a:buClr>
                <a:schemeClr val="tx2"/>
              </a:buClr>
              <a:buSzPts val="2400"/>
            </a:pPr>
            <a:r>
              <a:rPr lang="en-US" dirty="0">
                <a:sym typeface="Oxygen"/>
              </a:rPr>
              <a:t>Setting up structures to foster relationships (taking turns, communication)</a:t>
            </a:r>
          </a:p>
          <a:p>
            <a:pPr marL="419100" indent="-342900">
              <a:spcBef>
                <a:spcPts val="1000"/>
              </a:spcBef>
              <a:buClr>
                <a:schemeClr val="tx2"/>
              </a:buClr>
              <a:buSzPts val="2400"/>
            </a:pPr>
            <a:r>
              <a:rPr lang="en-US" dirty="0">
                <a:sym typeface="Oxygen"/>
              </a:rPr>
              <a:t>Use of technology - some students are more tech savvy than others</a:t>
            </a:r>
          </a:p>
          <a:p>
            <a:pPr marL="419100" indent="-342900">
              <a:spcBef>
                <a:spcPts val="1000"/>
              </a:spcBef>
              <a:buClr>
                <a:schemeClr val="tx2"/>
              </a:buClr>
              <a:buSzPts val="2400"/>
            </a:pPr>
            <a:r>
              <a:rPr lang="en-US" i="1" dirty="0">
                <a:sym typeface="Oxygen"/>
              </a:rPr>
              <a:t>Fears of the unknown</a:t>
            </a:r>
          </a:p>
          <a:p>
            <a:pPr marL="419100" indent="-342900">
              <a:spcBef>
                <a:spcPts val="1000"/>
              </a:spcBef>
              <a:buClr>
                <a:schemeClr val="tx2"/>
              </a:buClr>
              <a:buSzPts val="2400"/>
            </a:pPr>
            <a:r>
              <a:rPr lang="en-US" dirty="0">
                <a:sym typeface="Oxygen"/>
              </a:rPr>
              <a:t>Accountability</a:t>
            </a:r>
          </a:p>
          <a:p>
            <a:pPr marL="419100" indent="-342900">
              <a:spcBef>
                <a:spcPts val="1000"/>
              </a:spcBef>
              <a:buClr>
                <a:schemeClr val="tx2"/>
              </a:buClr>
              <a:buSzPts val="2400"/>
            </a:pPr>
            <a:r>
              <a:rPr lang="en-US" i="1" dirty="0">
                <a:sym typeface="Oxygen"/>
              </a:rPr>
              <a:t>Unstable network connections preventing “presence in class”</a:t>
            </a:r>
          </a:p>
          <a:p>
            <a:pPr marL="419100" indent="-342900">
              <a:spcBef>
                <a:spcPts val="1000"/>
              </a:spcBef>
              <a:buClr>
                <a:schemeClr val="tx2"/>
              </a:buClr>
              <a:buSzPts val="2400"/>
            </a:pPr>
            <a:r>
              <a:rPr lang="en-US" dirty="0">
                <a:sym typeface="Oxygen"/>
              </a:rPr>
              <a:t>Not being able to read facial and other non-verbal cues</a:t>
            </a:r>
          </a:p>
          <a:p>
            <a:pPr marL="419100" indent="-342900">
              <a:spcBef>
                <a:spcPts val="1000"/>
              </a:spcBef>
              <a:buClr>
                <a:schemeClr val="tx2"/>
              </a:buClr>
              <a:buSzPts val="2400"/>
            </a:pPr>
            <a:r>
              <a:rPr lang="en-US" dirty="0">
                <a:sym typeface="Oxygen"/>
              </a:rPr>
              <a:t>One on one support that might be present in the in person classroom and not in the virtual classroom</a:t>
            </a:r>
          </a:p>
          <a:p>
            <a:pPr marL="419100" indent="-342900">
              <a:spcBef>
                <a:spcPts val="1000"/>
              </a:spcBef>
              <a:buClr>
                <a:schemeClr val="tx2"/>
              </a:buClr>
              <a:buSzPts val="2400"/>
            </a:pPr>
            <a:r>
              <a:rPr lang="en-US" dirty="0">
                <a:sym typeface="Oxygen"/>
              </a:rPr>
              <a:t>Using assistive technology or other modifications when working with peers</a:t>
            </a:r>
          </a:p>
          <a:p>
            <a:endParaRPr lang="en-US" dirty="0"/>
          </a:p>
        </p:txBody>
      </p:sp>
    </p:spTree>
    <p:extLst>
      <p:ext uri="{BB962C8B-B14F-4D97-AF65-F5344CB8AC3E}">
        <p14:creationId xmlns:p14="http://schemas.microsoft.com/office/powerpoint/2010/main" val="1505660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0948A7-BBFD-0D4D-9A87-54CA0397828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11</a:t>
            </a:fld>
            <a:endParaRPr lang="en"/>
          </a:p>
        </p:txBody>
      </p:sp>
      <p:sp>
        <p:nvSpPr>
          <p:cNvPr id="3" name="Title 2">
            <a:extLst>
              <a:ext uri="{FF2B5EF4-FFF2-40B4-BE49-F238E27FC236}">
                <a16:creationId xmlns:a16="http://schemas.microsoft.com/office/drawing/2014/main" id="{B496F0FE-CFBE-E74F-805A-E1A86F2C1023}"/>
              </a:ext>
            </a:extLst>
          </p:cNvPr>
          <p:cNvSpPr>
            <a:spLocks noGrp="1"/>
          </p:cNvSpPr>
          <p:nvPr>
            <p:ph type="title"/>
          </p:nvPr>
        </p:nvSpPr>
        <p:spPr/>
        <p:txBody>
          <a:bodyPr/>
          <a:lstStyle/>
          <a:p>
            <a:r>
              <a:rPr lang="en-US" dirty="0"/>
              <a:t>How do we foster peer relationships amongst students?</a:t>
            </a:r>
          </a:p>
        </p:txBody>
      </p:sp>
    </p:spTree>
    <p:extLst>
      <p:ext uri="{BB962C8B-B14F-4D97-AF65-F5344CB8AC3E}">
        <p14:creationId xmlns:p14="http://schemas.microsoft.com/office/powerpoint/2010/main" val="1385327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6162F-270E-2348-9B6B-0809D9B22F9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12</a:t>
            </a:fld>
            <a:endParaRPr lang="en"/>
          </a:p>
        </p:txBody>
      </p:sp>
      <p:sp>
        <p:nvSpPr>
          <p:cNvPr id="3" name="Title 2">
            <a:extLst>
              <a:ext uri="{FF2B5EF4-FFF2-40B4-BE49-F238E27FC236}">
                <a16:creationId xmlns:a16="http://schemas.microsoft.com/office/drawing/2014/main" id="{EBC477C7-D0EA-894B-BFEB-C4835D174414}"/>
              </a:ext>
            </a:extLst>
          </p:cNvPr>
          <p:cNvSpPr>
            <a:spLocks noGrp="1"/>
          </p:cNvSpPr>
          <p:nvPr>
            <p:ph type="title"/>
          </p:nvPr>
        </p:nvSpPr>
        <p:spPr/>
        <p:txBody>
          <a:bodyPr/>
          <a:lstStyle/>
          <a:p>
            <a:r>
              <a:rPr lang="en-US" dirty="0"/>
              <a:t>Building Community</a:t>
            </a:r>
          </a:p>
        </p:txBody>
      </p:sp>
      <p:sp>
        <p:nvSpPr>
          <p:cNvPr id="5" name="Text Placeholder 4">
            <a:extLst>
              <a:ext uri="{FF2B5EF4-FFF2-40B4-BE49-F238E27FC236}">
                <a16:creationId xmlns:a16="http://schemas.microsoft.com/office/drawing/2014/main" id="{F32FF724-9964-C544-B0B7-69DEFC760182}"/>
              </a:ext>
            </a:extLst>
          </p:cNvPr>
          <p:cNvSpPr>
            <a:spLocks noGrp="1"/>
          </p:cNvSpPr>
          <p:nvPr>
            <p:ph type="body" idx="2"/>
          </p:nvPr>
        </p:nvSpPr>
        <p:spPr>
          <a:xfrm>
            <a:off x="405125" y="1316736"/>
            <a:ext cx="8331600" cy="2936939"/>
          </a:xfrm>
        </p:spPr>
        <p:txBody>
          <a:bodyPr>
            <a:normAutofit lnSpcReduction="10000"/>
          </a:bodyPr>
          <a:lstStyle/>
          <a:p>
            <a:pPr marL="0" lvl="0" indent="0">
              <a:spcBef>
                <a:spcPts val="0"/>
              </a:spcBef>
              <a:buNone/>
            </a:pPr>
            <a:r>
              <a:rPr lang="en-US" dirty="0"/>
              <a:t>In order for students to work collaboratively they need to feel safe in their environment and with their peers.  </a:t>
            </a:r>
          </a:p>
          <a:p>
            <a:pPr marL="0" lvl="0" indent="0">
              <a:spcBef>
                <a:spcPts val="2100"/>
              </a:spcBef>
              <a:buNone/>
            </a:pPr>
            <a:r>
              <a:rPr lang="en-US" dirty="0"/>
              <a:t>This can be especially challenging for students with disabilities who might struggle with social skills.</a:t>
            </a:r>
          </a:p>
          <a:p>
            <a:pPr marL="0" lvl="0" indent="0">
              <a:spcBef>
                <a:spcPts val="2100"/>
              </a:spcBef>
              <a:spcAft>
                <a:spcPts val="2100"/>
              </a:spcAft>
              <a:buNone/>
            </a:pPr>
            <a:r>
              <a:rPr lang="en-US" b="1" dirty="0"/>
              <a:t>Incorporating time for students to get to know their peers leads to a greater sense of community and paves the way for the teacher to embed collaborative learning.</a:t>
            </a:r>
          </a:p>
          <a:p>
            <a:pPr marL="95250" indent="0">
              <a:buNone/>
            </a:pPr>
            <a:endParaRPr lang="en-US" dirty="0"/>
          </a:p>
        </p:txBody>
      </p:sp>
    </p:spTree>
    <p:extLst>
      <p:ext uri="{BB962C8B-B14F-4D97-AF65-F5344CB8AC3E}">
        <p14:creationId xmlns:p14="http://schemas.microsoft.com/office/powerpoint/2010/main" val="3154636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04F06B-F29A-234F-AC7D-226FE3B12BB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13</a:t>
            </a:fld>
            <a:endParaRPr lang="en"/>
          </a:p>
        </p:txBody>
      </p:sp>
      <p:sp>
        <p:nvSpPr>
          <p:cNvPr id="3" name="Title 2">
            <a:extLst>
              <a:ext uri="{FF2B5EF4-FFF2-40B4-BE49-F238E27FC236}">
                <a16:creationId xmlns:a16="http://schemas.microsoft.com/office/drawing/2014/main" id="{B00D30C1-1027-554F-A73B-D5D746ECAB77}"/>
              </a:ext>
            </a:extLst>
          </p:cNvPr>
          <p:cNvSpPr>
            <a:spLocks noGrp="1"/>
          </p:cNvSpPr>
          <p:nvPr>
            <p:ph type="title"/>
          </p:nvPr>
        </p:nvSpPr>
        <p:spPr/>
        <p:txBody>
          <a:bodyPr>
            <a:normAutofit fontScale="90000"/>
          </a:bodyPr>
          <a:lstStyle/>
          <a:p>
            <a:r>
              <a:rPr lang="en-US" dirty="0"/>
              <a:t>Strategies for Building Community Amongst Peers</a:t>
            </a:r>
          </a:p>
        </p:txBody>
      </p:sp>
      <p:sp>
        <p:nvSpPr>
          <p:cNvPr id="5" name="Text Placeholder 4">
            <a:extLst>
              <a:ext uri="{FF2B5EF4-FFF2-40B4-BE49-F238E27FC236}">
                <a16:creationId xmlns:a16="http://schemas.microsoft.com/office/drawing/2014/main" id="{0ED37254-CD79-7F41-8602-53CA6CBDA8CB}"/>
              </a:ext>
            </a:extLst>
          </p:cNvPr>
          <p:cNvSpPr>
            <a:spLocks noGrp="1"/>
          </p:cNvSpPr>
          <p:nvPr>
            <p:ph type="body" idx="2"/>
          </p:nvPr>
        </p:nvSpPr>
        <p:spPr>
          <a:xfrm>
            <a:off x="405125" y="1335024"/>
            <a:ext cx="8331600" cy="3182112"/>
          </a:xfrm>
        </p:spPr>
        <p:txBody>
          <a:bodyPr>
            <a:normAutofit fontScale="92500" lnSpcReduction="20000"/>
          </a:bodyPr>
          <a:lstStyle/>
          <a:p>
            <a:pPr marL="0" lvl="0" indent="0">
              <a:spcBef>
                <a:spcPts val="0"/>
              </a:spcBef>
              <a:buNone/>
            </a:pPr>
            <a:r>
              <a:rPr lang="en-US" b="1" dirty="0"/>
              <a:t>Question of the Day- </a:t>
            </a:r>
            <a:r>
              <a:rPr lang="en-US" dirty="0"/>
              <a:t>Ask the students a non-content, low stakes question that they can share with a peer.  For example:  What is your favorite thing to do outside?    Try to avoid questions like: What did you get for Christmas?  As this can alienate some students.</a:t>
            </a:r>
          </a:p>
          <a:p>
            <a:pPr marL="0" lvl="0" indent="0">
              <a:spcBef>
                <a:spcPts val="2100"/>
              </a:spcBef>
              <a:buNone/>
            </a:pPr>
            <a:r>
              <a:rPr lang="en-US" b="1" dirty="0"/>
              <a:t>Emoji Board- </a:t>
            </a:r>
            <a:r>
              <a:rPr lang="en-US" dirty="0"/>
              <a:t>Show students a picture of various emojis.  Ask them which they can relate to that day and why.  Encourage them to share this with a peer. For students with disabilities this is a strategy to practice identifying emotions.</a:t>
            </a:r>
          </a:p>
          <a:p>
            <a:pPr marL="0" lvl="0" indent="0">
              <a:spcBef>
                <a:spcPts val="2100"/>
              </a:spcBef>
              <a:spcAft>
                <a:spcPts val="2100"/>
              </a:spcAft>
              <a:buClr>
                <a:schemeClr val="dk1"/>
              </a:buClr>
              <a:buSzPts val="1100"/>
              <a:buNone/>
            </a:pPr>
            <a:r>
              <a:rPr lang="en-US" b="1" dirty="0"/>
              <a:t>Greetings-</a:t>
            </a:r>
            <a:r>
              <a:rPr lang="en-US" dirty="0"/>
              <a:t> Develop a class greeting which can be used when students enter the room or at morning meeting.</a:t>
            </a:r>
          </a:p>
          <a:p>
            <a:pPr marL="95250" indent="0">
              <a:buNone/>
            </a:pPr>
            <a:endParaRPr lang="en-US" dirty="0"/>
          </a:p>
        </p:txBody>
      </p:sp>
    </p:spTree>
    <p:extLst>
      <p:ext uri="{BB962C8B-B14F-4D97-AF65-F5344CB8AC3E}">
        <p14:creationId xmlns:p14="http://schemas.microsoft.com/office/powerpoint/2010/main" val="2079201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4243A5-B10D-9B4C-9430-7EA928F975B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14</a:t>
            </a:fld>
            <a:endParaRPr lang="en"/>
          </a:p>
        </p:txBody>
      </p:sp>
      <p:sp>
        <p:nvSpPr>
          <p:cNvPr id="3" name="Title 2">
            <a:extLst>
              <a:ext uri="{FF2B5EF4-FFF2-40B4-BE49-F238E27FC236}">
                <a16:creationId xmlns:a16="http://schemas.microsoft.com/office/drawing/2014/main" id="{E71256B9-BEE7-0D45-81E8-4F08DEF28A3D}"/>
              </a:ext>
            </a:extLst>
          </p:cNvPr>
          <p:cNvSpPr>
            <a:spLocks noGrp="1"/>
          </p:cNvSpPr>
          <p:nvPr>
            <p:ph type="title"/>
          </p:nvPr>
        </p:nvSpPr>
        <p:spPr/>
        <p:txBody>
          <a:bodyPr>
            <a:normAutofit/>
          </a:bodyPr>
          <a:lstStyle/>
          <a:p>
            <a:r>
              <a:rPr lang="en-US" sz="2400" dirty="0"/>
              <a:t>Strategies for Building Community Amongst Peers </a:t>
            </a:r>
            <a:r>
              <a:rPr lang="en-US" sz="1600" dirty="0"/>
              <a:t>continued</a:t>
            </a:r>
          </a:p>
        </p:txBody>
      </p:sp>
      <p:sp>
        <p:nvSpPr>
          <p:cNvPr id="5" name="Text Placeholder 4">
            <a:extLst>
              <a:ext uri="{FF2B5EF4-FFF2-40B4-BE49-F238E27FC236}">
                <a16:creationId xmlns:a16="http://schemas.microsoft.com/office/drawing/2014/main" id="{45C21E3B-5A10-FA4E-A7F3-76484BCAB524}"/>
              </a:ext>
            </a:extLst>
          </p:cNvPr>
          <p:cNvSpPr>
            <a:spLocks noGrp="1"/>
          </p:cNvSpPr>
          <p:nvPr>
            <p:ph type="body" idx="2"/>
          </p:nvPr>
        </p:nvSpPr>
        <p:spPr>
          <a:xfrm>
            <a:off x="405125" y="1289304"/>
            <a:ext cx="8331600" cy="2964371"/>
          </a:xfrm>
        </p:spPr>
        <p:txBody>
          <a:bodyPr>
            <a:normAutofit/>
          </a:bodyPr>
          <a:lstStyle/>
          <a:p>
            <a:pPr marL="0" lvl="0" indent="0">
              <a:spcBef>
                <a:spcPts val="0"/>
              </a:spcBef>
              <a:buNone/>
            </a:pPr>
            <a:r>
              <a:rPr lang="en-US" b="1" dirty="0"/>
              <a:t>This or That- </a:t>
            </a:r>
            <a:r>
              <a:rPr lang="en-US" dirty="0"/>
              <a:t>Give students a this or that choice such as:  Hot Dog or Hamburger. Remote students can do this using a </a:t>
            </a:r>
            <a:r>
              <a:rPr lang="en-US" dirty="0" err="1"/>
              <a:t>Jamboard</a:t>
            </a:r>
            <a:r>
              <a:rPr lang="en-US" dirty="0"/>
              <a:t> and moving their name. In person students could stand and move to different sides of their desk. Partners could also be incorporated to create conversations.</a:t>
            </a:r>
          </a:p>
          <a:p>
            <a:pPr marL="0" lvl="0" indent="0">
              <a:spcBef>
                <a:spcPts val="2100"/>
              </a:spcBef>
              <a:buNone/>
            </a:pPr>
            <a:r>
              <a:rPr lang="en-US" b="1" dirty="0"/>
              <a:t>Social Stories and Role Play- </a:t>
            </a:r>
            <a:r>
              <a:rPr lang="en-US" dirty="0"/>
              <a:t>This allows </a:t>
            </a:r>
            <a:br>
              <a:rPr lang="en-US" dirty="0"/>
            </a:br>
            <a:r>
              <a:rPr lang="en-US" dirty="0"/>
              <a:t>students </a:t>
            </a:r>
            <a:r>
              <a:rPr lang="en-US" dirty="0" err="1"/>
              <a:t>topractice</a:t>
            </a:r>
            <a:r>
              <a:rPr lang="en-US" dirty="0"/>
              <a:t> specific social situations in </a:t>
            </a:r>
            <a:br>
              <a:rPr lang="en-US" dirty="0"/>
            </a:br>
            <a:r>
              <a:rPr lang="en-US" dirty="0"/>
              <a:t>order to learn socially appropriate behaviors. </a:t>
            </a:r>
          </a:p>
          <a:p>
            <a:pPr marL="95250" indent="0">
              <a:buNone/>
            </a:pPr>
            <a:endParaRPr lang="en-US" dirty="0"/>
          </a:p>
        </p:txBody>
      </p:sp>
      <p:pic>
        <p:nvPicPr>
          <p:cNvPr id="7" name="Google Shape;1087;p50" descr="this and that &quot;jamboard&quot; to record &quot;this and that&quot;choices&#10;">
            <a:extLst>
              <a:ext uri="{FF2B5EF4-FFF2-40B4-BE49-F238E27FC236}">
                <a16:creationId xmlns:a16="http://schemas.microsoft.com/office/drawing/2014/main" id="{59233157-5B83-A641-80B4-9F68DA1E46A0}"/>
              </a:ext>
            </a:extLst>
          </p:cNvPr>
          <p:cNvPicPr preferRelativeResize="0"/>
          <p:nvPr/>
        </p:nvPicPr>
        <p:blipFill>
          <a:blip r:embed="rId2">
            <a:alphaModFix/>
          </a:blip>
          <a:stretch>
            <a:fillRect/>
          </a:stretch>
        </p:blipFill>
        <p:spPr>
          <a:xfrm rot="-748579">
            <a:off x="6022019" y="2858091"/>
            <a:ext cx="2821971" cy="1565403"/>
          </a:xfrm>
          <a:prstGeom prst="rect">
            <a:avLst/>
          </a:prstGeom>
          <a:noFill/>
          <a:ln w="28575"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2864817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5A464C-5B1F-4E47-AE5F-4F795B5A573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15</a:t>
            </a:fld>
            <a:endParaRPr lang="en"/>
          </a:p>
        </p:txBody>
      </p:sp>
      <p:sp>
        <p:nvSpPr>
          <p:cNvPr id="3" name="Title 2">
            <a:extLst>
              <a:ext uri="{FF2B5EF4-FFF2-40B4-BE49-F238E27FC236}">
                <a16:creationId xmlns:a16="http://schemas.microsoft.com/office/drawing/2014/main" id="{D511904C-DBDD-8F4F-927A-8FAC5776AE2E}"/>
              </a:ext>
            </a:extLst>
          </p:cNvPr>
          <p:cNvSpPr>
            <a:spLocks noGrp="1"/>
          </p:cNvSpPr>
          <p:nvPr>
            <p:ph type="title"/>
          </p:nvPr>
        </p:nvSpPr>
        <p:spPr/>
        <p:txBody>
          <a:bodyPr/>
          <a:lstStyle/>
          <a:p>
            <a:r>
              <a:rPr lang="en-US" dirty="0"/>
              <a:t>Adapting for the Hybrid/</a:t>
            </a:r>
            <a:r>
              <a:rPr lang="en-US"/>
              <a:t>Remote </a:t>
            </a:r>
            <a:r>
              <a:rPr lang="en-US" sz="1800" b="0" i="0" u="none" strike="noStrike">
                <a:solidFill>
                  <a:srgbClr val="FFFFFF"/>
                </a:solidFill>
                <a:effectLst/>
                <a:latin typeface="Arial" panose="020B0604020202020204" pitchFamily="34" charset="0"/>
              </a:rPr>
              <a:t>(1/3</a:t>
            </a:r>
            <a:r>
              <a:rPr lang="en-US" sz="1800" b="0" i="0" u="none" strike="noStrike" dirty="0">
                <a:solidFill>
                  <a:srgbClr val="FFFFFF"/>
                </a:solidFill>
                <a:effectLst/>
                <a:latin typeface="Arial" panose="020B0604020202020204" pitchFamily="34" charset="0"/>
              </a:rPr>
              <a:t>)</a:t>
            </a:r>
            <a:endParaRPr lang="en-US" dirty="0"/>
          </a:p>
        </p:txBody>
      </p:sp>
      <p:sp>
        <p:nvSpPr>
          <p:cNvPr id="5" name="Text Placeholder 4">
            <a:extLst>
              <a:ext uri="{FF2B5EF4-FFF2-40B4-BE49-F238E27FC236}">
                <a16:creationId xmlns:a16="http://schemas.microsoft.com/office/drawing/2014/main" id="{B58F12C4-D8E7-A644-9A47-8CA14DD31D9C}"/>
              </a:ext>
            </a:extLst>
          </p:cNvPr>
          <p:cNvSpPr>
            <a:spLocks noGrp="1"/>
          </p:cNvSpPr>
          <p:nvPr>
            <p:ph type="body" idx="2"/>
          </p:nvPr>
        </p:nvSpPr>
        <p:spPr>
          <a:xfrm>
            <a:off x="405125" y="1344169"/>
            <a:ext cx="8331600" cy="2020824"/>
          </a:xfrm>
        </p:spPr>
        <p:txBody>
          <a:bodyPr>
            <a:normAutofit lnSpcReduction="10000"/>
          </a:bodyPr>
          <a:lstStyle/>
          <a:p>
            <a:pPr marL="0" lvl="0" indent="0">
              <a:spcBef>
                <a:spcPts val="0"/>
              </a:spcBef>
              <a:buNone/>
            </a:pPr>
            <a:r>
              <a:rPr lang="en-US" sz="2000" dirty="0"/>
              <a:t>Class building and team building is essential for strong relationships between students.   Carve out time in your lessons for students to get to know each other.</a:t>
            </a:r>
          </a:p>
          <a:p>
            <a:pPr marL="0" lvl="0" indent="0">
              <a:spcBef>
                <a:spcPts val="2100"/>
              </a:spcBef>
              <a:spcAft>
                <a:spcPts val="2100"/>
              </a:spcAft>
              <a:buNone/>
            </a:pPr>
            <a:r>
              <a:rPr lang="en-US" sz="2000" i="1" dirty="0"/>
              <a:t>Remember: a hybrid class is not an in-person class and a remote class which happens to meet at the same time.  It is ONE complete class.</a:t>
            </a:r>
          </a:p>
          <a:p>
            <a:pPr marL="95250" indent="0">
              <a:buNone/>
            </a:pPr>
            <a:endParaRPr lang="en-US" dirty="0"/>
          </a:p>
        </p:txBody>
      </p:sp>
      <p:pic>
        <p:nvPicPr>
          <p:cNvPr id="8" name="Google Shape;1094;p51" descr="graphic of people sitting outside in a circle eating together&#10;">
            <a:extLst>
              <a:ext uri="{FF2B5EF4-FFF2-40B4-BE49-F238E27FC236}">
                <a16:creationId xmlns:a16="http://schemas.microsoft.com/office/drawing/2014/main" id="{93CB4896-F6DF-7042-914A-F05F851CFD63}"/>
              </a:ext>
            </a:extLst>
          </p:cNvPr>
          <p:cNvPicPr preferRelativeResize="0"/>
          <p:nvPr/>
        </p:nvPicPr>
        <p:blipFill>
          <a:blip r:embed="rId3">
            <a:alphaModFix/>
          </a:blip>
          <a:stretch>
            <a:fillRect/>
          </a:stretch>
        </p:blipFill>
        <p:spPr>
          <a:xfrm>
            <a:off x="410074" y="3110767"/>
            <a:ext cx="2284834" cy="1285219"/>
          </a:xfrm>
          <a:prstGeom prst="rect">
            <a:avLst/>
          </a:prstGeom>
          <a:noFill/>
          <a:ln>
            <a:noFill/>
          </a:ln>
        </p:spPr>
      </p:pic>
      <p:pic>
        <p:nvPicPr>
          <p:cNvPr id="10" name="Google Shape;1096;p51" descr="graphic of a virtual gathering on a computer monitor&#10;">
            <a:extLst>
              <a:ext uri="{FF2B5EF4-FFF2-40B4-BE49-F238E27FC236}">
                <a16:creationId xmlns:a16="http://schemas.microsoft.com/office/drawing/2014/main" id="{205E42C5-B9BD-DE40-8D9C-2D7CE067CAA5}"/>
              </a:ext>
            </a:extLst>
          </p:cNvPr>
          <p:cNvPicPr preferRelativeResize="0"/>
          <p:nvPr/>
        </p:nvPicPr>
        <p:blipFill>
          <a:blip r:embed="rId4">
            <a:alphaModFix/>
          </a:blip>
          <a:stretch>
            <a:fillRect/>
          </a:stretch>
        </p:blipFill>
        <p:spPr>
          <a:xfrm>
            <a:off x="2957341" y="3110767"/>
            <a:ext cx="1925794" cy="1285219"/>
          </a:xfrm>
          <a:prstGeom prst="rect">
            <a:avLst/>
          </a:prstGeom>
          <a:noFill/>
          <a:ln>
            <a:noFill/>
          </a:ln>
        </p:spPr>
      </p:pic>
      <p:pic>
        <p:nvPicPr>
          <p:cNvPr id="11" name="Google Shape;1097;p51" descr="graphic of &quot;in-person&quot; student and &quot;remote&quot; student both raising their hands&#10;">
            <a:extLst>
              <a:ext uri="{FF2B5EF4-FFF2-40B4-BE49-F238E27FC236}">
                <a16:creationId xmlns:a16="http://schemas.microsoft.com/office/drawing/2014/main" id="{4CDD5306-2B3F-124F-B6E4-840CC37FC550}"/>
              </a:ext>
            </a:extLst>
          </p:cNvPr>
          <p:cNvPicPr preferRelativeResize="0"/>
          <p:nvPr/>
        </p:nvPicPr>
        <p:blipFill>
          <a:blip r:embed="rId5">
            <a:alphaModFix/>
          </a:blip>
          <a:stretch>
            <a:fillRect/>
          </a:stretch>
        </p:blipFill>
        <p:spPr>
          <a:xfrm>
            <a:off x="5145562" y="3110758"/>
            <a:ext cx="1764227" cy="1360367"/>
          </a:xfrm>
          <a:prstGeom prst="rect">
            <a:avLst/>
          </a:prstGeom>
          <a:noFill/>
          <a:ln w="19050" cap="flat" cmpd="sng">
            <a:solidFill>
              <a:schemeClr val="dk2"/>
            </a:solidFill>
            <a:prstDash val="solid"/>
            <a:round/>
            <a:headEnd type="none" w="sm" len="sm"/>
            <a:tailEnd type="none" w="sm" len="sm"/>
          </a:ln>
        </p:spPr>
      </p:pic>
      <p:pic>
        <p:nvPicPr>
          <p:cNvPr id="9" name="Google Shape;1095;p51" descr="graphic of 2 masked students standing &quot;social distanced&quot; facing each other&#10;">
            <a:extLst>
              <a:ext uri="{FF2B5EF4-FFF2-40B4-BE49-F238E27FC236}">
                <a16:creationId xmlns:a16="http://schemas.microsoft.com/office/drawing/2014/main" id="{F61DD3C7-E62B-BB4E-857E-48E3CEB51C0B}"/>
              </a:ext>
            </a:extLst>
          </p:cNvPr>
          <p:cNvPicPr preferRelativeResize="0"/>
          <p:nvPr/>
        </p:nvPicPr>
        <p:blipFill>
          <a:blip r:embed="rId6">
            <a:alphaModFix/>
          </a:blip>
          <a:stretch>
            <a:fillRect/>
          </a:stretch>
        </p:blipFill>
        <p:spPr>
          <a:xfrm>
            <a:off x="7172227" y="3203034"/>
            <a:ext cx="1569447" cy="1175834"/>
          </a:xfrm>
          <a:prstGeom prst="rect">
            <a:avLst/>
          </a:prstGeom>
          <a:noFill/>
          <a:ln>
            <a:noFill/>
          </a:ln>
        </p:spPr>
      </p:pic>
      <p:sp>
        <p:nvSpPr>
          <p:cNvPr id="12" name="Google Shape;1098;p51">
            <a:extLst>
              <a:ext uri="{FF2B5EF4-FFF2-40B4-BE49-F238E27FC236}">
                <a16:creationId xmlns:a16="http://schemas.microsoft.com/office/drawing/2014/main" id="{38A8855C-960D-BE46-AF68-EBFEA912B2CF}"/>
              </a:ext>
            </a:extLst>
          </p:cNvPr>
          <p:cNvSpPr/>
          <p:nvPr/>
        </p:nvSpPr>
        <p:spPr>
          <a:xfrm>
            <a:off x="8543115" y="3949866"/>
            <a:ext cx="381622" cy="390397"/>
          </a:xfrm>
          <a:prstGeom prst="ellipse">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t>6</a:t>
            </a:r>
            <a:endParaRPr sz="2200" b="1"/>
          </a:p>
        </p:txBody>
      </p:sp>
      <p:sp>
        <p:nvSpPr>
          <p:cNvPr id="13" name="Google Shape;1099;p51">
            <a:extLst>
              <a:ext uri="{FF2B5EF4-FFF2-40B4-BE49-F238E27FC236}">
                <a16:creationId xmlns:a16="http://schemas.microsoft.com/office/drawing/2014/main" id="{B76E3DC5-5377-934C-8E7D-DCD3F6DD65E5}"/>
              </a:ext>
            </a:extLst>
          </p:cNvPr>
          <p:cNvSpPr/>
          <p:nvPr/>
        </p:nvSpPr>
        <p:spPr>
          <a:xfrm>
            <a:off x="8524071" y="4417473"/>
            <a:ext cx="419710" cy="390397"/>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t>4</a:t>
            </a:r>
            <a:endParaRPr sz="2200" b="1"/>
          </a:p>
        </p:txBody>
      </p:sp>
    </p:spTree>
    <p:extLst>
      <p:ext uri="{BB962C8B-B14F-4D97-AF65-F5344CB8AC3E}">
        <p14:creationId xmlns:p14="http://schemas.microsoft.com/office/powerpoint/2010/main" val="1608193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478055-C74B-0A42-A878-DE019574F5B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16</a:t>
            </a:fld>
            <a:endParaRPr lang="en"/>
          </a:p>
        </p:txBody>
      </p:sp>
      <p:sp>
        <p:nvSpPr>
          <p:cNvPr id="3" name="Title 2">
            <a:extLst>
              <a:ext uri="{FF2B5EF4-FFF2-40B4-BE49-F238E27FC236}">
                <a16:creationId xmlns:a16="http://schemas.microsoft.com/office/drawing/2014/main" id="{D484C9CD-A4FC-B040-B99E-BB05CABC3732}"/>
              </a:ext>
            </a:extLst>
          </p:cNvPr>
          <p:cNvSpPr>
            <a:spLocks noGrp="1"/>
          </p:cNvSpPr>
          <p:nvPr>
            <p:ph type="title"/>
          </p:nvPr>
        </p:nvSpPr>
        <p:spPr/>
        <p:txBody>
          <a:bodyPr/>
          <a:lstStyle/>
          <a:p>
            <a:r>
              <a:rPr lang="en-US" dirty="0"/>
              <a:t>Examples from the Field</a:t>
            </a:r>
          </a:p>
        </p:txBody>
      </p:sp>
      <p:sp>
        <p:nvSpPr>
          <p:cNvPr id="5" name="Text Placeholder 4">
            <a:extLst>
              <a:ext uri="{FF2B5EF4-FFF2-40B4-BE49-F238E27FC236}">
                <a16:creationId xmlns:a16="http://schemas.microsoft.com/office/drawing/2014/main" id="{CC32AFAC-A471-794E-B376-EB0D82DD64C4}"/>
              </a:ext>
            </a:extLst>
          </p:cNvPr>
          <p:cNvSpPr>
            <a:spLocks noGrp="1"/>
          </p:cNvSpPr>
          <p:nvPr>
            <p:ph type="body" idx="2"/>
          </p:nvPr>
        </p:nvSpPr>
        <p:spPr>
          <a:xfrm>
            <a:off x="405125" y="1362456"/>
            <a:ext cx="3988200" cy="2891219"/>
          </a:xfrm>
        </p:spPr>
        <p:txBody>
          <a:bodyPr/>
          <a:lstStyle/>
          <a:p>
            <a:pPr marL="0" lvl="0" indent="0">
              <a:spcBef>
                <a:spcPts val="0"/>
              </a:spcBef>
              <a:buNone/>
            </a:pPr>
            <a:r>
              <a:rPr lang="en-US" dirty="0"/>
              <a:t>“We have morning meeting each day where we played a team building zoom game.  We also make Flipgrid* videos to interact with each other and reinforce content.”</a:t>
            </a:r>
          </a:p>
          <a:p>
            <a:pPr lvl="0" indent="-381000">
              <a:spcBef>
                <a:spcPts val="2100"/>
              </a:spcBef>
              <a:buSzPts val="2400"/>
              <a:buChar char="-"/>
            </a:pPr>
            <a:r>
              <a:rPr lang="en-US" dirty="0"/>
              <a:t>Amy 4th grade Special Ed</a:t>
            </a:r>
          </a:p>
          <a:p>
            <a:pPr marL="95250" indent="0">
              <a:buNone/>
            </a:pPr>
            <a:endParaRPr lang="en-US" dirty="0"/>
          </a:p>
        </p:txBody>
      </p:sp>
      <p:sp>
        <p:nvSpPr>
          <p:cNvPr id="8" name="Text Placeholder 7">
            <a:extLst>
              <a:ext uri="{FF2B5EF4-FFF2-40B4-BE49-F238E27FC236}">
                <a16:creationId xmlns:a16="http://schemas.microsoft.com/office/drawing/2014/main" id="{13E52766-78E6-2447-BC2B-5C1B987C6E63}"/>
              </a:ext>
            </a:extLst>
          </p:cNvPr>
          <p:cNvSpPr>
            <a:spLocks noGrp="1"/>
          </p:cNvSpPr>
          <p:nvPr>
            <p:ph type="body" idx="5"/>
          </p:nvPr>
        </p:nvSpPr>
        <p:spPr>
          <a:xfrm>
            <a:off x="405125" y="4347750"/>
            <a:ext cx="8338800" cy="395699"/>
          </a:xfrm>
        </p:spPr>
        <p:txBody>
          <a:bodyPr/>
          <a:lstStyle/>
          <a:p>
            <a:pPr marL="114300" indent="0">
              <a:buNone/>
            </a:pPr>
            <a:r>
              <a:rPr lang="en-US" dirty="0">
                <a:latin typeface="Oxygen"/>
                <a:ea typeface="Oxygen"/>
                <a:cs typeface="Oxygen"/>
                <a:sym typeface="Oxygen"/>
              </a:rPr>
              <a:t>*</a:t>
            </a:r>
            <a:r>
              <a:rPr lang="en-US" dirty="0" err="1">
                <a:latin typeface="Oxygen"/>
                <a:ea typeface="Oxygen"/>
                <a:cs typeface="Oxygen"/>
                <a:sym typeface="Oxygen"/>
              </a:rPr>
              <a:t>Flipgid</a:t>
            </a:r>
            <a:r>
              <a:rPr lang="en-US" dirty="0">
                <a:latin typeface="Oxygen"/>
                <a:ea typeface="Oxygen"/>
                <a:cs typeface="Oxygen"/>
                <a:sym typeface="Oxygen"/>
              </a:rPr>
              <a:t> should only be used with district permission</a:t>
            </a:r>
          </a:p>
          <a:p>
            <a:pPr marL="114300" indent="0">
              <a:buNone/>
            </a:pPr>
            <a:endParaRPr lang="en-US" dirty="0"/>
          </a:p>
        </p:txBody>
      </p:sp>
      <p:sp>
        <p:nvSpPr>
          <p:cNvPr id="7" name="Text Placeholder 6">
            <a:extLst>
              <a:ext uri="{FF2B5EF4-FFF2-40B4-BE49-F238E27FC236}">
                <a16:creationId xmlns:a16="http://schemas.microsoft.com/office/drawing/2014/main" id="{682C4BAE-5FC7-A240-84DA-906DDFB5B558}"/>
              </a:ext>
            </a:extLst>
          </p:cNvPr>
          <p:cNvSpPr>
            <a:spLocks noGrp="1"/>
          </p:cNvSpPr>
          <p:nvPr>
            <p:ph type="body" idx="4"/>
          </p:nvPr>
        </p:nvSpPr>
        <p:spPr>
          <a:xfrm>
            <a:off x="4749600" y="1362456"/>
            <a:ext cx="3988200" cy="2891219"/>
          </a:xfrm>
        </p:spPr>
        <p:txBody>
          <a:bodyPr/>
          <a:lstStyle/>
          <a:p>
            <a:pPr marL="0" lvl="0" indent="0">
              <a:spcBef>
                <a:spcPts val="0"/>
              </a:spcBef>
              <a:buNone/>
            </a:pPr>
            <a:r>
              <a:rPr lang="en-US" dirty="0"/>
              <a:t>“Once a week we have a class building zoom session.  We play bingo, have show and tell, or go on virtual field trips together.”</a:t>
            </a:r>
          </a:p>
          <a:p>
            <a:pPr marL="0" lvl="0" indent="0">
              <a:spcBef>
                <a:spcPts val="2100"/>
              </a:spcBef>
              <a:spcAft>
                <a:spcPts val="2100"/>
              </a:spcAft>
              <a:buNone/>
            </a:pPr>
            <a:r>
              <a:rPr lang="en-US" dirty="0"/>
              <a:t>-Erica  6th grade Special Ed</a:t>
            </a:r>
          </a:p>
          <a:p>
            <a:pPr marL="95250" indent="0">
              <a:buNone/>
            </a:pPr>
            <a:endParaRPr lang="en-US" dirty="0"/>
          </a:p>
        </p:txBody>
      </p:sp>
      <p:sp>
        <p:nvSpPr>
          <p:cNvPr id="9" name="Google Shape;1098;p51">
            <a:extLst>
              <a:ext uri="{FF2B5EF4-FFF2-40B4-BE49-F238E27FC236}">
                <a16:creationId xmlns:a16="http://schemas.microsoft.com/office/drawing/2014/main" id="{3D3027E7-A927-DA44-BE48-0FA00EE28E81}"/>
              </a:ext>
            </a:extLst>
          </p:cNvPr>
          <p:cNvSpPr/>
          <p:nvPr/>
        </p:nvSpPr>
        <p:spPr>
          <a:xfrm>
            <a:off x="8356178" y="4058476"/>
            <a:ext cx="381622" cy="390397"/>
          </a:xfrm>
          <a:prstGeom prst="ellipse">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dirty="0"/>
              <a:t>6</a:t>
            </a:r>
            <a:endParaRPr sz="2200" b="1" dirty="0"/>
          </a:p>
        </p:txBody>
      </p:sp>
    </p:spTree>
    <p:extLst>
      <p:ext uri="{BB962C8B-B14F-4D97-AF65-F5344CB8AC3E}">
        <p14:creationId xmlns:p14="http://schemas.microsoft.com/office/powerpoint/2010/main" val="1548601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E5D11E-CC5C-EF41-BC52-3D475E55817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17</a:t>
            </a:fld>
            <a:endParaRPr lang="en"/>
          </a:p>
        </p:txBody>
      </p:sp>
      <p:sp>
        <p:nvSpPr>
          <p:cNvPr id="3" name="Title 2">
            <a:extLst>
              <a:ext uri="{FF2B5EF4-FFF2-40B4-BE49-F238E27FC236}">
                <a16:creationId xmlns:a16="http://schemas.microsoft.com/office/drawing/2014/main" id="{E45180F6-AFBA-2C4D-83C9-B83D8A7638B2}"/>
              </a:ext>
            </a:extLst>
          </p:cNvPr>
          <p:cNvSpPr>
            <a:spLocks noGrp="1"/>
          </p:cNvSpPr>
          <p:nvPr>
            <p:ph type="title"/>
          </p:nvPr>
        </p:nvSpPr>
        <p:spPr>
          <a:xfrm>
            <a:off x="742950" y="1885950"/>
            <a:ext cx="6000900" cy="2128266"/>
          </a:xfrm>
        </p:spPr>
        <p:txBody>
          <a:bodyPr/>
          <a:lstStyle/>
          <a:p>
            <a:r>
              <a:rPr lang="en-US" dirty="0"/>
              <a:t>What can high quality peer to peer relationships look like in the virtual learning?</a:t>
            </a:r>
          </a:p>
        </p:txBody>
      </p:sp>
    </p:spTree>
    <p:extLst>
      <p:ext uri="{BB962C8B-B14F-4D97-AF65-F5344CB8AC3E}">
        <p14:creationId xmlns:p14="http://schemas.microsoft.com/office/powerpoint/2010/main" val="3784088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BDE3FD-16A8-724B-BFCF-DC0DF05B715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18</a:t>
            </a:fld>
            <a:endParaRPr lang="en"/>
          </a:p>
        </p:txBody>
      </p:sp>
      <p:sp>
        <p:nvSpPr>
          <p:cNvPr id="3" name="Title 2">
            <a:extLst>
              <a:ext uri="{FF2B5EF4-FFF2-40B4-BE49-F238E27FC236}">
                <a16:creationId xmlns:a16="http://schemas.microsoft.com/office/drawing/2014/main" id="{ABB8F31D-F66C-5642-8179-4F564C5380AF}"/>
              </a:ext>
            </a:extLst>
          </p:cNvPr>
          <p:cNvSpPr>
            <a:spLocks noGrp="1"/>
          </p:cNvSpPr>
          <p:nvPr>
            <p:ph type="title"/>
          </p:nvPr>
        </p:nvSpPr>
        <p:spPr/>
        <p:txBody>
          <a:bodyPr/>
          <a:lstStyle/>
          <a:p>
            <a:r>
              <a:rPr lang="en-US" dirty="0"/>
              <a:t>Adapting for the Hybrid/Remote </a:t>
            </a:r>
            <a:r>
              <a:rPr lang="en-US" sz="1800" b="0" i="0" u="none" strike="noStrike" dirty="0">
                <a:solidFill>
                  <a:srgbClr val="FFFFFF"/>
                </a:solidFill>
                <a:effectLst/>
                <a:latin typeface="Arial" panose="020B0604020202020204" pitchFamily="34" charset="0"/>
              </a:rPr>
              <a:t>(2/3)</a:t>
            </a:r>
            <a:endParaRPr lang="en-US" dirty="0"/>
          </a:p>
        </p:txBody>
      </p:sp>
      <p:sp>
        <p:nvSpPr>
          <p:cNvPr id="5" name="Text Placeholder 4">
            <a:extLst>
              <a:ext uri="{FF2B5EF4-FFF2-40B4-BE49-F238E27FC236}">
                <a16:creationId xmlns:a16="http://schemas.microsoft.com/office/drawing/2014/main" id="{3918AF26-FAB8-4D4D-A408-31D7B0F3CCDE}"/>
              </a:ext>
            </a:extLst>
          </p:cNvPr>
          <p:cNvSpPr>
            <a:spLocks noGrp="1"/>
          </p:cNvSpPr>
          <p:nvPr>
            <p:ph type="body" idx="2"/>
          </p:nvPr>
        </p:nvSpPr>
        <p:spPr>
          <a:xfrm>
            <a:off x="405125" y="1271017"/>
            <a:ext cx="8331600" cy="2057399"/>
          </a:xfrm>
        </p:spPr>
        <p:txBody>
          <a:bodyPr/>
          <a:lstStyle/>
          <a:p>
            <a:pPr marL="0" lvl="0" indent="0">
              <a:spcBef>
                <a:spcPts val="0"/>
              </a:spcBef>
              <a:buNone/>
            </a:pPr>
            <a:r>
              <a:rPr lang="en-US" dirty="0">
                <a:sym typeface="Oxygen"/>
              </a:rPr>
              <a:t>Utilize spaces within your LMS (learning management system) and remote classroom to promote non-content discussion.   </a:t>
            </a:r>
          </a:p>
          <a:p>
            <a:pPr marL="0" lvl="0" indent="0">
              <a:spcBef>
                <a:spcPts val="0"/>
              </a:spcBef>
              <a:buNone/>
            </a:pPr>
            <a:r>
              <a:rPr lang="en-US" dirty="0">
                <a:sym typeface="Oxygen"/>
              </a:rPr>
              <a:t>Ideas:</a:t>
            </a:r>
          </a:p>
          <a:p>
            <a:pPr marL="419100" indent="-342900">
              <a:spcBef>
                <a:spcPts val="0"/>
              </a:spcBef>
              <a:buClr>
                <a:schemeClr val="tx2"/>
              </a:buClr>
              <a:buSzPts val="2400"/>
            </a:pPr>
            <a:r>
              <a:rPr lang="en-US" dirty="0">
                <a:sym typeface="Oxygen"/>
              </a:rPr>
              <a:t>Use a discussion board for a class building conversation</a:t>
            </a:r>
          </a:p>
          <a:p>
            <a:pPr marL="419100" indent="-342900">
              <a:spcBef>
                <a:spcPts val="0"/>
              </a:spcBef>
              <a:buClr>
                <a:schemeClr val="tx2"/>
              </a:buClr>
              <a:buSzPts val="2400"/>
            </a:pPr>
            <a:r>
              <a:rPr lang="en-US" dirty="0">
                <a:sym typeface="Oxygen"/>
              </a:rPr>
              <a:t>Send partners into breakout rooms to discuss a preference </a:t>
            </a:r>
          </a:p>
          <a:p>
            <a:pPr marL="419100" indent="-342900">
              <a:spcBef>
                <a:spcPts val="0"/>
              </a:spcBef>
              <a:buClr>
                <a:schemeClr val="tx2"/>
              </a:buClr>
              <a:buSzPts val="2400"/>
            </a:pPr>
            <a:r>
              <a:rPr lang="en-US" dirty="0">
                <a:sym typeface="Oxygen"/>
              </a:rPr>
              <a:t>Utilize shared documents to promote collaborative work</a:t>
            </a:r>
          </a:p>
          <a:p>
            <a:pPr marL="95250" indent="0">
              <a:buNone/>
            </a:pPr>
            <a:endParaRPr lang="en-US" dirty="0"/>
          </a:p>
        </p:txBody>
      </p:sp>
      <p:pic>
        <p:nvPicPr>
          <p:cNvPr id="10" name="Google Shape;1128;p55" descr="graphic of two conversation bubbles to represent Dynamic Discussions">
            <a:extLst>
              <a:ext uri="{FF2B5EF4-FFF2-40B4-BE49-F238E27FC236}">
                <a16:creationId xmlns:a16="http://schemas.microsoft.com/office/drawing/2014/main" id="{53F4EDE2-7E81-D440-B5E9-FDA218D2F179}"/>
              </a:ext>
            </a:extLst>
          </p:cNvPr>
          <p:cNvPicPr preferRelativeResize="0"/>
          <p:nvPr/>
        </p:nvPicPr>
        <p:blipFill>
          <a:blip r:embed="rId3">
            <a:alphaModFix/>
          </a:blip>
          <a:stretch>
            <a:fillRect/>
          </a:stretch>
        </p:blipFill>
        <p:spPr>
          <a:xfrm>
            <a:off x="402325" y="3337560"/>
            <a:ext cx="2052293" cy="1154419"/>
          </a:xfrm>
          <a:prstGeom prst="rect">
            <a:avLst/>
          </a:prstGeom>
          <a:noFill/>
          <a:ln>
            <a:noFill/>
          </a:ln>
        </p:spPr>
      </p:pic>
      <p:pic>
        <p:nvPicPr>
          <p:cNvPr id="9" name="Google Shape;1127;p55" descr="Google Docs logo">
            <a:extLst>
              <a:ext uri="{FF2B5EF4-FFF2-40B4-BE49-F238E27FC236}">
                <a16:creationId xmlns:a16="http://schemas.microsoft.com/office/drawing/2014/main" id="{360BCCD1-961F-0946-B538-8886AA66A02D}"/>
              </a:ext>
            </a:extLst>
          </p:cNvPr>
          <p:cNvPicPr preferRelativeResize="0"/>
          <p:nvPr/>
        </p:nvPicPr>
        <p:blipFill>
          <a:blip r:embed="rId4">
            <a:alphaModFix/>
          </a:blip>
          <a:stretch>
            <a:fillRect/>
          </a:stretch>
        </p:blipFill>
        <p:spPr>
          <a:xfrm>
            <a:off x="3355193" y="3337560"/>
            <a:ext cx="2079988" cy="1154419"/>
          </a:xfrm>
          <a:prstGeom prst="rect">
            <a:avLst/>
          </a:prstGeom>
          <a:noFill/>
          <a:ln w="19050" cap="flat" cmpd="sng">
            <a:solidFill>
              <a:schemeClr val="dk2"/>
            </a:solidFill>
            <a:prstDash val="solid"/>
            <a:round/>
            <a:headEnd type="none" w="sm" len="sm"/>
            <a:tailEnd type="none" w="sm" len="sm"/>
          </a:ln>
        </p:spPr>
      </p:pic>
      <p:pic>
        <p:nvPicPr>
          <p:cNvPr id="8" name="Google Shape;1126;p55" descr="graphic of breakout rooms">
            <a:extLst>
              <a:ext uri="{FF2B5EF4-FFF2-40B4-BE49-F238E27FC236}">
                <a16:creationId xmlns:a16="http://schemas.microsoft.com/office/drawing/2014/main" id="{40A8102E-9A9D-7646-B850-5D6F72C3D5D5}"/>
              </a:ext>
            </a:extLst>
          </p:cNvPr>
          <p:cNvPicPr preferRelativeResize="0"/>
          <p:nvPr/>
        </p:nvPicPr>
        <p:blipFill>
          <a:blip r:embed="rId5">
            <a:alphaModFix/>
          </a:blip>
          <a:stretch>
            <a:fillRect/>
          </a:stretch>
        </p:blipFill>
        <p:spPr>
          <a:xfrm>
            <a:off x="6401737" y="3337562"/>
            <a:ext cx="1600668" cy="1154419"/>
          </a:xfrm>
          <a:prstGeom prst="rect">
            <a:avLst/>
          </a:prstGeom>
          <a:noFill/>
          <a:ln w="28575" cap="flat" cmpd="sng">
            <a:solidFill>
              <a:schemeClr val="dk2"/>
            </a:solidFill>
            <a:prstDash val="solid"/>
            <a:round/>
            <a:headEnd type="none" w="sm" len="sm"/>
            <a:tailEnd type="none" w="sm" len="sm"/>
          </a:ln>
        </p:spPr>
      </p:pic>
      <p:sp>
        <p:nvSpPr>
          <p:cNvPr id="15" name="Google Shape;1098;p51">
            <a:extLst>
              <a:ext uri="{FF2B5EF4-FFF2-40B4-BE49-F238E27FC236}">
                <a16:creationId xmlns:a16="http://schemas.microsoft.com/office/drawing/2014/main" id="{074156AE-0D8F-A74D-B404-5BE3C3E89976}"/>
              </a:ext>
            </a:extLst>
          </p:cNvPr>
          <p:cNvSpPr/>
          <p:nvPr/>
        </p:nvSpPr>
        <p:spPr>
          <a:xfrm>
            <a:off x="8447618" y="4177348"/>
            <a:ext cx="381622" cy="390397"/>
          </a:xfrm>
          <a:prstGeom prst="ellipse">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dirty="0"/>
              <a:t>6</a:t>
            </a:r>
            <a:endParaRPr sz="2200" b="1" dirty="0"/>
          </a:p>
        </p:txBody>
      </p:sp>
    </p:spTree>
    <p:extLst>
      <p:ext uri="{BB962C8B-B14F-4D97-AF65-F5344CB8AC3E}">
        <p14:creationId xmlns:p14="http://schemas.microsoft.com/office/powerpoint/2010/main" val="1199549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478055-C74B-0A42-A878-DE019574F5B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19</a:t>
            </a:fld>
            <a:endParaRPr lang="en"/>
          </a:p>
        </p:txBody>
      </p:sp>
      <p:sp>
        <p:nvSpPr>
          <p:cNvPr id="3" name="Title 2">
            <a:extLst>
              <a:ext uri="{FF2B5EF4-FFF2-40B4-BE49-F238E27FC236}">
                <a16:creationId xmlns:a16="http://schemas.microsoft.com/office/drawing/2014/main" id="{D484C9CD-A4FC-B040-B99E-BB05CABC3732}"/>
              </a:ext>
            </a:extLst>
          </p:cNvPr>
          <p:cNvSpPr>
            <a:spLocks noGrp="1"/>
          </p:cNvSpPr>
          <p:nvPr>
            <p:ph type="title"/>
          </p:nvPr>
        </p:nvSpPr>
        <p:spPr/>
        <p:txBody>
          <a:bodyPr/>
          <a:lstStyle/>
          <a:p>
            <a:r>
              <a:rPr lang="en-US" dirty="0"/>
              <a:t>More Examples from the Field</a:t>
            </a:r>
          </a:p>
        </p:txBody>
      </p:sp>
      <p:sp>
        <p:nvSpPr>
          <p:cNvPr id="5" name="Text Placeholder 4">
            <a:extLst>
              <a:ext uri="{FF2B5EF4-FFF2-40B4-BE49-F238E27FC236}">
                <a16:creationId xmlns:a16="http://schemas.microsoft.com/office/drawing/2014/main" id="{CC32AFAC-A471-794E-B376-EB0D82DD64C4}"/>
              </a:ext>
            </a:extLst>
          </p:cNvPr>
          <p:cNvSpPr>
            <a:spLocks noGrp="1"/>
          </p:cNvSpPr>
          <p:nvPr>
            <p:ph type="body" idx="2"/>
          </p:nvPr>
        </p:nvSpPr>
        <p:spPr>
          <a:xfrm>
            <a:off x="405125" y="1362456"/>
            <a:ext cx="3988200" cy="2891219"/>
          </a:xfrm>
        </p:spPr>
        <p:txBody>
          <a:bodyPr/>
          <a:lstStyle/>
          <a:p>
            <a:pPr marL="0" lvl="0" indent="0">
              <a:spcBef>
                <a:spcPts val="0"/>
              </a:spcBef>
              <a:buNone/>
            </a:pPr>
            <a:r>
              <a:rPr lang="en-US" dirty="0"/>
              <a:t>“Everyday in class my students use a cooperative learning structure. We have a rotation of structures which creates routine.  For example, Wednesdays are Jigsaw day.”  </a:t>
            </a:r>
          </a:p>
          <a:p>
            <a:pPr lvl="0" indent="-381000">
              <a:spcBef>
                <a:spcPts val="2100"/>
              </a:spcBef>
              <a:buSzPts val="2400"/>
              <a:buChar char="-"/>
            </a:pPr>
            <a:r>
              <a:rPr lang="en-US" dirty="0"/>
              <a:t>Amy 4th grade Special Ed</a:t>
            </a:r>
          </a:p>
          <a:p>
            <a:pPr marL="95250" indent="0">
              <a:buNone/>
            </a:pPr>
            <a:endParaRPr lang="en-US" dirty="0"/>
          </a:p>
        </p:txBody>
      </p:sp>
      <p:sp>
        <p:nvSpPr>
          <p:cNvPr id="7" name="Text Placeholder 6">
            <a:extLst>
              <a:ext uri="{FF2B5EF4-FFF2-40B4-BE49-F238E27FC236}">
                <a16:creationId xmlns:a16="http://schemas.microsoft.com/office/drawing/2014/main" id="{682C4BAE-5FC7-A240-84DA-906DDFB5B558}"/>
              </a:ext>
            </a:extLst>
          </p:cNvPr>
          <p:cNvSpPr>
            <a:spLocks noGrp="1"/>
          </p:cNvSpPr>
          <p:nvPr>
            <p:ph type="body" idx="4"/>
          </p:nvPr>
        </p:nvSpPr>
        <p:spPr>
          <a:xfrm>
            <a:off x="4749600" y="1362456"/>
            <a:ext cx="3988200" cy="2891219"/>
          </a:xfrm>
        </p:spPr>
        <p:txBody>
          <a:bodyPr>
            <a:normAutofit fontScale="92500" lnSpcReduction="10000"/>
          </a:bodyPr>
          <a:lstStyle/>
          <a:p>
            <a:pPr marL="0" lvl="0" indent="0">
              <a:spcBef>
                <a:spcPts val="0"/>
              </a:spcBef>
              <a:buNone/>
            </a:pPr>
            <a:r>
              <a:rPr lang="en-US" dirty="0"/>
              <a:t>“I use the stream in Google Classroom to ask my students getting to know you questions.  They like learning new things about each other and many times the conversation keeps going past the initial question!”    </a:t>
            </a:r>
          </a:p>
          <a:p>
            <a:pPr marL="0" lvl="0" indent="0">
              <a:spcBef>
                <a:spcPts val="2100"/>
              </a:spcBef>
              <a:spcAft>
                <a:spcPts val="2100"/>
              </a:spcAft>
              <a:buNone/>
            </a:pPr>
            <a:r>
              <a:rPr lang="en-US" dirty="0"/>
              <a:t>-Michelle - 8th and 9th grade  Special Ed</a:t>
            </a:r>
          </a:p>
          <a:p>
            <a:pPr marL="95250" indent="0">
              <a:buNone/>
            </a:pPr>
            <a:endParaRPr lang="en-US" dirty="0"/>
          </a:p>
        </p:txBody>
      </p:sp>
      <p:sp>
        <p:nvSpPr>
          <p:cNvPr id="10" name="Google Shape;1098;p51">
            <a:extLst>
              <a:ext uri="{FF2B5EF4-FFF2-40B4-BE49-F238E27FC236}">
                <a16:creationId xmlns:a16="http://schemas.microsoft.com/office/drawing/2014/main" id="{8506886F-2C50-4849-9B47-671A5A55F402}"/>
              </a:ext>
            </a:extLst>
          </p:cNvPr>
          <p:cNvSpPr/>
          <p:nvPr/>
        </p:nvSpPr>
        <p:spPr>
          <a:xfrm>
            <a:off x="8506539" y="3904146"/>
            <a:ext cx="381622" cy="390397"/>
          </a:xfrm>
          <a:prstGeom prst="ellipse">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t>6</a:t>
            </a:r>
            <a:endParaRPr sz="2200" b="1"/>
          </a:p>
        </p:txBody>
      </p:sp>
      <p:sp>
        <p:nvSpPr>
          <p:cNvPr id="11" name="Google Shape;1099;p51">
            <a:extLst>
              <a:ext uri="{FF2B5EF4-FFF2-40B4-BE49-F238E27FC236}">
                <a16:creationId xmlns:a16="http://schemas.microsoft.com/office/drawing/2014/main" id="{EC489973-B1FE-2345-8EE2-A12E8B1A6193}"/>
              </a:ext>
            </a:extLst>
          </p:cNvPr>
          <p:cNvSpPr/>
          <p:nvPr/>
        </p:nvSpPr>
        <p:spPr>
          <a:xfrm>
            <a:off x="8487495" y="4371753"/>
            <a:ext cx="419710" cy="390397"/>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t>4</a:t>
            </a:r>
            <a:endParaRPr sz="2200" b="1"/>
          </a:p>
        </p:txBody>
      </p:sp>
    </p:spTree>
    <p:extLst>
      <p:ext uri="{BB962C8B-B14F-4D97-AF65-F5344CB8AC3E}">
        <p14:creationId xmlns:p14="http://schemas.microsoft.com/office/powerpoint/2010/main" val="1587936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B5915C-31C9-0149-8F1B-8D0AC2F5462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a:t>
            </a:fld>
            <a:endParaRPr lang="en"/>
          </a:p>
        </p:txBody>
      </p:sp>
      <p:sp>
        <p:nvSpPr>
          <p:cNvPr id="3" name="Title 2">
            <a:extLst>
              <a:ext uri="{FF2B5EF4-FFF2-40B4-BE49-F238E27FC236}">
                <a16:creationId xmlns:a16="http://schemas.microsoft.com/office/drawing/2014/main" id="{528031EE-670D-0E49-A00C-E12B17A1FB88}"/>
              </a:ext>
            </a:extLst>
          </p:cNvPr>
          <p:cNvSpPr>
            <a:spLocks noGrp="1"/>
          </p:cNvSpPr>
          <p:nvPr>
            <p:ph type="title"/>
          </p:nvPr>
        </p:nvSpPr>
        <p:spPr/>
        <p:txBody>
          <a:bodyPr/>
          <a:lstStyle/>
          <a:p>
            <a:r>
              <a:rPr lang="en-US" dirty="0"/>
              <a:t>Our Learning</a:t>
            </a:r>
          </a:p>
        </p:txBody>
      </p:sp>
      <p:sp>
        <p:nvSpPr>
          <p:cNvPr id="4" name="Subtitle 3">
            <a:extLst>
              <a:ext uri="{FF2B5EF4-FFF2-40B4-BE49-F238E27FC236}">
                <a16:creationId xmlns:a16="http://schemas.microsoft.com/office/drawing/2014/main" id="{3F3F5D7C-A3DB-7D4D-8126-600D8B16947D}"/>
              </a:ext>
            </a:extLst>
          </p:cNvPr>
          <p:cNvSpPr>
            <a:spLocks noGrp="1"/>
          </p:cNvSpPr>
          <p:nvPr>
            <p:ph type="subTitle" idx="1"/>
          </p:nvPr>
        </p:nvSpPr>
        <p:spPr/>
        <p:txBody>
          <a:bodyPr/>
          <a:lstStyle/>
          <a:p>
            <a:r>
              <a:rPr lang="en-US" dirty="0"/>
              <a:t>Today’s Outcomes</a:t>
            </a:r>
          </a:p>
        </p:txBody>
      </p:sp>
      <p:sp>
        <p:nvSpPr>
          <p:cNvPr id="5" name="Text Placeholder 4">
            <a:extLst>
              <a:ext uri="{FF2B5EF4-FFF2-40B4-BE49-F238E27FC236}">
                <a16:creationId xmlns:a16="http://schemas.microsoft.com/office/drawing/2014/main" id="{BFBEBDBC-6356-F54A-971E-A14C87182096}"/>
              </a:ext>
            </a:extLst>
          </p:cNvPr>
          <p:cNvSpPr>
            <a:spLocks noGrp="1"/>
          </p:cNvSpPr>
          <p:nvPr>
            <p:ph type="body" idx="2"/>
          </p:nvPr>
        </p:nvSpPr>
        <p:spPr/>
        <p:txBody>
          <a:bodyPr/>
          <a:lstStyle/>
          <a:p>
            <a:r>
              <a:rPr lang="en-US" dirty="0"/>
              <a:t>Describe strategies for students with disabilities when fostering peer relationships in a hybrid and remote learning environment.</a:t>
            </a:r>
          </a:p>
          <a:p>
            <a:r>
              <a:rPr lang="en-US" dirty="0"/>
              <a:t>Create a plan using the reflection document to ensure students with disabilities are explicitly considered in your learning space.</a:t>
            </a:r>
          </a:p>
        </p:txBody>
      </p:sp>
    </p:spTree>
    <p:extLst>
      <p:ext uri="{BB962C8B-B14F-4D97-AF65-F5344CB8AC3E}">
        <p14:creationId xmlns:p14="http://schemas.microsoft.com/office/powerpoint/2010/main" val="321355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44D9EB-B24F-8A48-84C0-AC8315E172D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20</a:t>
            </a:fld>
            <a:endParaRPr lang="en"/>
          </a:p>
        </p:txBody>
      </p:sp>
      <p:sp>
        <p:nvSpPr>
          <p:cNvPr id="3" name="Title 2">
            <a:extLst>
              <a:ext uri="{FF2B5EF4-FFF2-40B4-BE49-F238E27FC236}">
                <a16:creationId xmlns:a16="http://schemas.microsoft.com/office/drawing/2014/main" id="{B7FB326A-1C5E-DB46-93CA-D1FB6E507ADC}"/>
              </a:ext>
            </a:extLst>
          </p:cNvPr>
          <p:cNvSpPr>
            <a:spLocks noGrp="1"/>
          </p:cNvSpPr>
          <p:nvPr>
            <p:ph type="title"/>
          </p:nvPr>
        </p:nvSpPr>
        <p:spPr/>
        <p:txBody>
          <a:bodyPr/>
          <a:lstStyle/>
          <a:p>
            <a:r>
              <a:rPr lang="en-US" dirty="0"/>
              <a:t>Adapting for the Hybrid/Remote </a:t>
            </a:r>
            <a:r>
              <a:rPr lang="en-US" sz="1800" b="0" i="0" u="none" strike="noStrike" dirty="0">
                <a:solidFill>
                  <a:srgbClr val="FFFFFF"/>
                </a:solidFill>
                <a:effectLst/>
                <a:latin typeface="Arial" panose="020B0604020202020204" pitchFamily="34" charset="0"/>
              </a:rPr>
              <a:t>(3/3)</a:t>
            </a:r>
            <a:endParaRPr lang="en-US" dirty="0"/>
          </a:p>
        </p:txBody>
      </p:sp>
      <p:sp>
        <p:nvSpPr>
          <p:cNvPr id="5" name="Text Placeholder 4">
            <a:extLst>
              <a:ext uri="{FF2B5EF4-FFF2-40B4-BE49-F238E27FC236}">
                <a16:creationId xmlns:a16="http://schemas.microsoft.com/office/drawing/2014/main" id="{69F41137-AAB9-6A46-9EF8-BA5261A44078}"/>
              </a:ext>
            </a:extLst>
          </p:cNvPr>
          <p:cNvSpPr>
            <a:spLocks noGrp="1"/>
          </p:cNvSpPr>
          <p:nvPr>
            <p:ph type="body" idx="2"/>
          </p:nvPr>
        </p:nvSpPr>
        <p:spPr>
          <a:xfrm>
            <a:off x="405125" y="1289304"/>
            <a:ext cx="5200147" cy="2715768"/>
          </a:xfrm>
        </p:spPr>
        <p:txBody>
          <a:bodyPr>
            <a:normAutofit fontScale="92500" lnSpcReduction="10000"/>
          </a:bodyPr>
          <a:lstStyle/>
          <a:p>
            <a:pPr marL="0" lvl="0" indent="0">
              <a:spcBef>
                <a:spcPts val="0"/>
              </a:spcBef>
              <a:buNone/>
            </a:pPr>
            <a:r>
              <a:rPr lang="en-US" dirty="0"/>
              <a:t>Continue to embed opportunities for students to talk to each other face to face as much as possible. </a:t>
            </a:r>
          </a:p>
          <a:p>
            <a:pPr marL="0" lvl="0" indent="0">
              <a:spcBef>
                <a:spcPts val="2100"/>
              </a:spcBef>
              <a:buNone/>
            </a:pPr>
            <a:r>
              <a:rPr lang="en-US" dirty="0"/>
              <a:t>Socially distanced groups will work with explicitly taught protocol and procedure.     </a:t>
            </a:r>
          </a:p>
          <a:p>
            <a:pPr marL="0" lvl="0" indent="0">
              <a:spcBef>
                <a:spcPts val="2100"/>
              </a:spcBef>
              <a:spcAft>
                <a:spcPts val="2100"/>
              </a:spcAft>
              <a:buNone/>
            </a:pPr>
            <a:r>
              <a:rPr lang="en-US" dirty="0"/>
              <a:t>Don’t hesitate to create norms for collaborative student work.</a:t>
            </a:r>
          </a:p>
          <a:p>
            <a:pPr marL="95250" indent="0">
              <a:buNone/>
            </a:pPr>
            <a:endParaRPr lang="en-US" dirty="0"/>
          </a:p>
        </p:txBody>
      </p:sp>
      <p:pic>
        <p:nvPicPr>
          <p:cNvPr id="7" name="Google Shape;1145;p57" descr="photo of people sitting in a circle socially distanced on the grass">
            <a:extLst>
              <a:ext uri="{FF2B5EF4-FFF2-40B4-BE49-F238E27FC236}">
                <a16:creationId xmlns:a16="http://schemas.microsoft.com/office/drawing/2014/main" id="{24D37A16-7D4B-8443-9108-D923BDF931A0}"/>
              </a:ext>
            </a:extLst>
          </p:cNvPr>
          <p:cNvPicPr preferRelativeResize="0"/>
          <p:nvPr/>
        </p:nvPicPr>
        <p:blipFill>
          <a:blip r:embed="rId3">
            <a:alphaModFix/>
          </a:blip>
          <a:stretch>
            <a:fillRect/>
          </a:stretch>
        </p:blipFill>
        <p:spPr>
          <a:xfrm>
            <a:off x="5733288" y="1289305"/>
            <a:ext cx="3119028" cy="2609544"/>
          </a:xfrm>
          <a:prstGeom prst="rect">
            <a:avLst/>
          </a:prstGeom>
          <a:noFill/>
          <a:ln>
            <a:noFill/>
          </a:ln>
        </p:spPr>
      </p:pic>
      <p:pic>
        <p:nvPicPr>
          <p:cNvPr id="8" name="Google Shape;1147;p57" descr="graphic of 2 people communicating through 2 cups with a string between them">
            <a:extLst>
              <a:ext uri="{FF2B5EF4-FFF2-40B4-BE49-F238E27FC236}">
                <a16:creationId xmlns:a16="http://schemas.microsoft.com/office/drawing/2014/main" id="{54688973-D2B5-2C44-AB31-BB8B537B09E6}"/>
              </a:ext>
            </a:extLst>
          </p:cNvPr>
          <p:cNvPicPr preferRelativeResize="0"/>
          <p:nvPr/>
        </p:nvPicPr>
        <p:blipFill>
          <a:blip r:embed="rId4">
            <a:alphaModFix/>
          </a:blip>
          <a:stretch>
            <a:fillRect/>
          </a:stretch>
        </p:blipFill>
        <p:spPr>
          <a:xfrm>
            <a:off x="3410713" y="3525034"/>
            <a:ext cx="2101834" cy="1238966"/>
          </a:xfrm>
          <a:prstGeom prst="rect">
            <a:avLst/>
          </a:prstGeom>
          <a:noFill/>
          <a:ln>
            <a:noFill/>
          </a:ln>
        </p:spPr>
      </p:pic>
      <p:sp>
        <p:nvSpPr>
          <p:cNvPr id="9" name="Google Shape;1098;p51">
            <a:extLst>
              <a:ext uri="{FF2B5EF4-FFF2-40B4-BE49-F238E27FC236}">
                <a16:creationId xmlns:a16="http://schemas.microsoft.com/office/drawing/2014/main" id="{87250B98-C235-C142-A094-70AFBB189B0F}"/>
              </a:ext>
            </a:extLst>
          </p:cNvPr>
          <p:cNvSpPr/>
          <p:nvPr/>
        </p:nvSpPr>
        <p:spPr>
          <a:xfrm>
            <a:off x="8470694" y="4208525"/>
            <a:ext cx="381622" cy="390397"/>
          </a:xfrm>
          <a:prstGeom prst="ellipse">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dirty="0"/>
              <a:t>6</a:t>
            </a:r>
            <a:endParaRPr sz="2200" b="1" dirty="0"/>
          </a:p>
        </p:txBody>
      </p:sp>
    </p:spTree>
    <p:extLst>
      <p:ext uri="{BB962C8B-B14F-4D97-AF65-F5344CB8AC3E}">
        <p14:creationId xmlns:p14="http://schemas.microsoft.com/office/powerpoint/2010/main" val="345005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EA4175-9820-1342-923B-9BF91038D2B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21</a:t>
            </a:fld>
            <a:endParaRPr lang="en"/>
          </a:p>
        </p:txBody>
      </p:sp>
      <p:sp>
        <p:nvSpPr>
          <p:cNvPr id="3" name="Title 2">
            <a:extLst>
              <a:ext uri="{FF2B5EF4-FFF2-40B4-BE49-F238E27FC236}">
                <a16:creationId xmlns:a16="http://schemas.microsoft.com/office/drawing/2014/main" id="{02408F84-152C-8C48-94DF-E12F79AE15F7}"/>
              </a:ext>
            </a:extLst>
          </p:cNvPr>
          <p:cNvSpPr>
            <a:spLocks noGrp="1"/>
          </p:cNvSpPr>
          <p:nvPr>
            <p:ph type="title"/>
          </p:nvPr>
        </p:nvSpPr>
        <p:spPr/>
        <p:txBody>
          <a:bodyPr/>
          <a:lstStyle/>
          <a:p>
            <a:r>
              <a:rPr lang="en-US" dirty="0"/>
              <a:t>Sample Peer-to-Peer Learning Norms</a:t>
            </a:r>
          </a:p>
        </p:txBody>
      </p:sp>
      <p:sp>
        <p:nvSpPr>
          <p:cNvPr id="5" name="Text Placeholder 4">
            <a:extLst>
              <a:ext uri="{FF2B5EF4-FFF2-40B4-BE49-F238E27FC236}">
                <a16:creationId xmlns:a16="http://schemas.microsoft.com/office/drawing/2014/main" id="{F629F0CB-0AA5-F74C-BDB0-8B6A63B9B0A3}"/>
              </a:ext>
            </a:extLst>
          </p:cNvPr>
          <p:cNvSpPr>
            <a:spLocks noGrp="1"/>
          </p:cNvSpPr>
          <p:nvPr>
            <p:ph type="body" idx="2"/>
          </p:nvPr>
        </p:nvSpPr>
        <p:spPr>
          <a:xfrm>
            <a:off x="405125" y="1307592"/>
            <a:ext cx="8331600" cy="2946083"/>
          </a:xfrm>
        </p:spPr>
        <p:txBody>
          <a:bodyPr/>
          <a:lstStyle/>
          <a:p>
            <a:pPr marL="419100" indent="-342900">
              <a:spcBef>
                <a:spcPts val="0"/>
              </a:spcBef>
              <a:buSzPts val="2400"/>
            </a:pPr>
            <a:r>
              <a:rPr lang="en-US" dirty="0"/>
              <a:t>Be open to spend the time it takes to learn</a:t>
            </a:r>
          </a:p>
          <a:p>
            <a:pPr marL="419100" indent="-342900">
              <a:spcBef>
                <a:spcPts val="0"/>
              </a:spcBef>
              <a:buSzPts val="2400"/>
            </a:pPr>
            <a:r>
              <a:rPr lang="en-US" dirty="0"/>
              <a:t>Be adaptable to your learning and the learning of others</a:t>
            </a:r>
          </a:p>
          <a:p>
            <a:pPr marL="419100" indent="-342900">
              <a:spcBef>
                <a:spcPts val="0"/>
              </a:spcBef>
              <a:buSzPts val="2400"/>
            </a:pPr>
            <a:r>
              <a:rPr lang="en-US" dirty="0"/>
              <a:t>Create safe space</a:t>
            </a:r>
          </a:p>
          <a:p>
            <a:pPr marL="419100" indent="-342900">
              <a:spcBef>
                <a:spcPts val="0"/>
              </a:spcBef>
              <a:buSzPts val="2400"/>
            </a:pPr>
            <a:r>
              <a:rPr lang="en-US" dirty="0"/>
              <a:t>Embrace that learning is food for the mind</a:t>
            </a:r>
          </a:p>
          <a:p>
            <a:pPr marL="419100" indent="-342900">
              <a:spcBef>
                <a:spcPts val="0"/>
              </a:spcBef>
              <a:buSzPts val="2400"/>
            </a:pPr>
            <a:r>
              <a:rPr lang="en-US" dirty="0"/>
              <a:t>Transform learning into action</a:t>
            </a:r>
          </a:p>
          <a:p>
            <a:pPr marL="419100" indent="-342900">
              <a:spcBef>
                <a:spcPts val="0"/>
              </a:spcBef>
              <a:buSzPts val="2400"/>
            </a:pPr>
            <a:r>
              <a:rPr lang="en-US" dirty="0"/>
              <a:t>Understand that learning is a process that requires patience with self and others</a:t>
            </a:r>
          </a:p>
          <a:p>
            <a:pPr marL="95250" indent="0">
              <a:buNone/>
            </a:pPr>
            <a:endParaRPr lang="en-US" dirty="0"/>
          </a:p>
        </p:txBody>
      </p:sp>
      <p:sp>
        <p:nvSpPr>
          <p:cNvPr id="6" name="Text Placeholder 5">
            <a:extLst>
              <a:ext uri="{FF2B5EF4-FFF2-40B4-BE49-F238E27FC236}">
                <a16:creationId xmlns:a16="http://schemas.microsoft.com/office/drawing/2014/main" id="{39811339-5F77-9F46-9B5A-B63C2FBD4733}"/>
              </a:ext>
            </a:extLst>
          </p:cNvPr>
          <p:cNvSpPr>
            <a:spLocks noGrp="1"/>
          </p:cNvSpPr>
          <p:nvPr>
            <p:ph type="body" idx="3"/>
          </p:nvPr>
        </p:nvSpPr>
        <p:spPr>
          <a:xfrm>
            <a:off x="405125" y="4347750"/>
            <a:ext cx="8338800" cy="353943"/>
          </a:xfrm>
        </p:spPr>
        <p:txBody>
          <a:bodyPr/>
          <a:lstStyle/>
          <a:p>
            <a:pPr marL="114300" indent="0">
              <a:buNone/>
            </a:pPr>
            <a:r>
              <a:rPr lang="en-US" dirty="0"/>
              <a:t>(Fisher, Frey, &amp; Hattie, 2020)</a:t>
            </a:r>
          </a:p>
        </p:txBody>
      </p:sp>
      <p:sp>
        <p:nvSpPr>
          <p:cNvPr id="7" name="Google Shape;1098;p51">
            <a:extLst>
              <a:ext uri="{FF2B5EF4-FFF2-40B4-BE49-F238E27FC236}">
                <a16:creationId xmlns:a16="http://schemas.microsoft.com/office/drawing/2014/main" id="{FC3D5A8A-FB45-1B4C-8676-8ECC3C46F058}"/>
              </a:ext>
            </a:extLst>
          </p:cNvPr>
          <p:cNvSpPr/>
          <p:nvPr/>
        </p:nvSpPr>
        <p:spPr>
          <a:xfrm>
            <a:off x="8362303" y="3706365"/>
            <a:ext cx="381622" cy="390397"/>
          </a:xfrm>
          <a:prstGeom prst="ellipse">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t>6</a:t>
            </a:r>
            <a:endParaRPr sz="2200" b="1"/>
          </a:p>
        </p:txBody>
      </p:sp>
      <p:sp>
        <p:nvSpPr>
          <p:cNvPr id="8" name="Google Shape;1099;p51">
            <a:extLst>
              <a:ext uri="{FF2B5EF4-FFF2-40B4-BE49-F238E27FC236}">
                <a16:creationId xmlns:a16="http://schemas.microsoft.com/office/drawing/2014/main" id="{BABF61B5-A73A-D04A-8F94-631235F809CC}"/>
              </a:ext>
            </a:extLst>
          </p:cNvPr>
          <p:cNvSpPr/>
          <p:nvPr/>
        </p:nvSpPr>
        <p:spPr>
          <a:xfrm>
            <a:off x="8343259" y="4173972"/>
            <a:ext cx="419710" cy="390397"/>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t>4</a:t>
            </a:r>
            <a:endParaRPr sz="2200" b="1"/>
          </a:p>
        </p:txBody>
      </p:sp>
    </p:spTree>
    <p:extLst>
      <p:ext uri="{BB962C8B-B14F-4D97-AF65-F5344CB8AC3E}">
        <p14:creationId xmlns:p14="http://schemas.microsoft.com/office/powerpoint/2010/main" val="3647474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BC58A7-C435-DC4D-AD67-986145FB0F3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22</a:t>
            </a:fld>
            <a:endParaRPr lang="en"/>
          </a:p>
        </p:txBody>
      </p:sp>
      <p:sp>
        <p:nvSpPr>
          <p:cNvPr id="3" name="Title 2">
            <a:extLst>
              <a:ext uri="{FF2B5EF4-FFF2-40B4-BE49-F238E27FC236}">
                <a16:creationId xmlns:a16="http://schemas.microsoft.com/office/drawing/2014/main" id="{C2354BF9-61B7-CB45-BC50-B3B04B3EEE54}"/>
              </a:ext>
            </a:extLst>
          </p:cNvPr>
          <p:cNvSpPr>
            <a:spLocks noGrp="1"/>
          </p:cNvSpPr>
          <p:nvPr>
            <p:ph type="title"/>
          </p:nvPr>
        </p:nvSpPr>
        <p:spPr>
          <a:xfrm>
            <a:off x="0" y="400050"/>
            <a:ext cx="9144000" cy="753899"/>
          </a:xfrm>
        </p:spPr>
        <p:txBody>
          <a:bodyPr>
            <a:normAutofit/>
          </a:bodyPr>
          <a:lstStyle/>
          <a:p>
            <a:r>
              <a:rPr lang="en-US" sz="2400" dirty="0"/>
              <a:t>What considerations am I making for students with disabilities when building relationships between my students?</a:t>
            </a:r>
          </a:p>
        </p:txBody>
      </p:sp>
      <p:sp>
        <p:nvSpPr>
          <p:cNvPr id="5" name="Text Placeholder 4">
            <a:extLst>
              <a:ext uri="{FF2B5EF4-FFF2-40B4-BE49-F238E27FC236}">
                <a16:creationId xmlns:a16="http://schemas.microsoft.com/office/drawing/2014/main" id="{9DB5F031-3771-6A48-98B6-EFD148E9A939}"/>
              </a:ext>
            </a:extLst>
          </p:cNvPr>
          <p:cNvSpPr>
            <a:spLocks noGrp="1"/>
          </p:cNvSpPr>
          <p:nvPr>
            <p:ph type="body" idx="2"/>
          </p:nvPr>
        </p:nvSpPr>
        <p:spPr>
          <a:xfrm>
            <a:off x="405125" y="1353312"/>
            <a:ext cx="8331600" cy="3218688"/>
          </a:xfrm>
        </p:spPr>
        <p:txBody>
          <a:bodyPr>
            <a:normAutofit fontScale="85000" lnSpcReduction="20000"/>
          </a:bodyPr>
          <a:lstStyle/>
          <a:p>
            <a:pPr marL="0" lvl="0" indent="0">
              <a:lnSpc>
                <a:spcPct val="120000"/>
              </a:lnSpc>
              <a:spcBef>
                <a:spcPts val="0"/>
              </a:spcBef>
              <a:spcAft>
                <a:spcPts val="600"/>
              </a:spcAft>
              <a:buSzPts val="2400"/>
              <a:buNone/>
            </a:pPr>
            <a:r>
              <a:rPr lang="en-US" b="1" dirty="0"/>
              <a:t>Ensure everyone has a voice- </a:t>
            </a:r>
            <a:r>
              <a:rPr lang="en-US" dirty="0"/>
              <a:t>embed procedure which ensures everyone has a chance to speak.  If the students uses assistive technology or a picture to speak, make sure they have access to that when collaborating with other students.</a:t>
            </a:r>
          </a:p>
          <a:p>
            <a:pPr marL="0" lvl="0" indent="0">
              <a:lnSpc>
                <a:spcPct val="120000"/>
              </a:lnSpc>
              <a:spcBef>
                <a:spcPts val="0"/>
              </a:spcBef>
              <a:spcAft>
                <a:spcPts val="600"/>
              </a:spcAft>
              <a:buSzPts val="2400"/>
              <a:buNone/>
            </a:pPr>
            <a:r>
              <a:rPr lang="en-US" b="1" dirty="0"/>
              <a:t>Considerations for students who typically have an aid- </a:t>
            </a:r>
            <a:r>
              <a:rPr lang="en-US" dirty="0"/>
              <a:t>what tools can be added or accessed to help the student interact with other students without an aid</a:t>
            </a:r>
          </a:p>
          <a:p>
            <a:pPr marL="0" lvl="0" indent="0">
              <a:lnSpc>
                <a:spcPct val="120000"/>
              </a:lnSpc>
              <a:spcBef>
                <a:spcPts val="0"/>
              </a:spcBef>
              <a:spcAft>
                <a:spcPts val="600"/>
              </a:spcAft>
              <a:buSzPts val="2400"/>
              <a:buNone/>
            </a:pPr>
            <a:r>
              <a:rPr lang="en-US" b="1" dirty="0"/>
              <a:t>Empower others- </a:t>
            </a:r>
            <a:r>
              <a:rPr lang="en-US" dirty="0"/>
              <a:t>Encourage other classmates to assist in ensuring everyone in the group can participate</a:t>
            </a:r>
          </a:p>
          <a:p>
            <a:pPr marL="0" lvl="0" indent="0">
              <a:lnSpc>
                <a:spcPct val="120000"/>
              </a:lnSpc>
              <a:spcBef>
                <a:spcPts val="0"/>
              </a:spcBef>
              <a:spcAft>
                <a:spcPts val="600"/>
              </a:spcAft>
              <a:buSzPts val="2400"/>
              <a:buNone/>
            </a:pPr>
            <a:r>
              <a:rPr lang="en-US" b="1" dirty="0"/>
              <a:t>Practice social interactions- </a:t>
            </a:r>
            <a:r>
              <a:rPr lang="en-US" dirty="0"/>
              <a:t>Embed opportunities to practice social interactions and interpreting social cues                               </a:t>
            </a:r>
            <a:br>
              <a:rPr lang="en-US" dirty="0"/>
            </a:br>
            <a:r>
              <a:rPr lang="en-US" dirty="0"/>
              <a:t>(this could be as a group or as an individual)</a:t>
            </a:r>
          </a:p>
          <a:p>
            <a:pPr marL="95250" indent="0">
              <a:buNone/>
            </a:pPr>
            <a:endParaRPr lang="en-US" dirty="0"/>
          </a:p>
        </p:txBody>
      </p:sp>
      <p:sp>
        <p:nvSpPr>
          <p:cNvPr id="7" name="Google Shape;1098;p51">
            <a:extLst>
              <a:ext uri="{FF2B5EF4-FFF2-40B4-BE49-F238E27FC236}">
                <a16:creationId xmlns:a16="http://schemas.microsoft.com/office/drawing/2014/main" id="{2018C1E2-643E-AC45-BE9B-A955FCC5DEEB}"/>
              </a:ext>
            </a:extLst>
          </p:cNvPr>
          <p:cNvSpPr/>
          <p:nvPr/>
        </p:nvSpPr>
        <p:spPr>
          <a:xfrm>
            <a:off x="8355103" y="3913359"/>
            <a:ext cx="381622" cy="390397"/>
          </a:xfrm>
          <a:prstGeom prst="ellipse">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t>6</a:t>
            </a:r>
            <a:endParaRPr sz="2200" b="1"/>
          </a:p>
        </p:txBody>
      </p:sp>
      <p:sp>
        <p:nvSpPr>
          <p:cNvPr id="8" name="Google Shape;1099;p51">
            <a:extLst>
              <a:ext uri="{FF2B5EF4-FFF2-40B4-BE49-F238E27FC236}">
                <a16:creationId xmlns:a16="http://schemas.microsoft.com/office/drawing/2014/main" id="{0118F859-3F71-D448-9F2B-83FF3A4436CE}"/>
              </a:ext>
            </a:extLst>
          </p:cNvPr>
          <p:cNvSpPr/>
          <p:nvPr/>
        </p:nvSpPr>
        <p:spPr>
          <a:xfrm>
            <a:off x="8336059" y="4380966"/>
            <a:ext cx="419710" cy="390397"/>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t>4</a:t>
            </a:r>
            <a:endParaRPr sz="2200" b="1"/>
          </a:p>
        </p:txBody>
      </p:sp>
    </p:spTree>
    <p:extLst>
      <p:ext uri="{BB962C8B-B14F-4D97-AF65-F5344CB8AC3E}">
        <p14:creationId xmlns:p14="http://schemas.microsoft.com/office/powerpoint/2010/main" val="4053814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D5A997-649D-F24F-B141-CC1F3407934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23</a:t>
            </a:fld>
            <a:endParaRPr lang="en"/>
          </a:p>
        </p:txBody>
      </p:sp>
      <p:sp>
        <p:nvSpPr>
          <p:cNvPr id="3" name="Title 2">
            <a:extLst>
              <a:ext uri="{FF2B5EF4-FFF2-40B4-BE49-F238E27FC236}">
                <a16:creationId xmlns:a16="http://schemas.microsoft.com/office/drawing/2014/main" id="{E2AD213D-8AA7-A64C-B9E6-2AA732E575B0}"/>
              </a:ext>
            </a:extLst>
          </p:cNvPr>
          <p:cNvSpPr>
            <a:spLocks noGrp="1"/>
          </p:cNvSpPr>
          <p:nvPr>
            <p:ph type="title"/>
          </p:nvPr>
        </p:nvSpPr>
        <p:spPr/>
        <p:txBody>
          <a:bodyPr/>
          <a:lstStyle/>
          <a:p>
            <a:r>
              <a:rPr lang="en-US" dirty="0"/>
              <a:t>Teach, Don’t Preach!</a:t>
            </a:r>
          </a:p>
        </p:txBody>
      </p:sp>
      <p:sp>
        <p:nvSpPr>
          <p:cNvPr id="5" name="Text Placeholder 4">
            <a:extLst>
              <a:ext uri="{FF2B5EF4-FFF2-40B4-BE49-F238E27FC236}">
                <a16:creationId xmlns:a16="http://schemas.microsoft.com/office/drawing/2014/main" id="{1FAC756E-0AD0-5A4E-8B82-1086FA3D0D98}"/>
              </a:ext>
            </a:extLst>
          </p:cNvPr>
          <p:cNvSpPr>
            <a:spLocks noGrp="1"/>
          </p:cNvSpPr>
          <p:nvPr>
            <p:ph type="body" idx="2"/>
          </p:nvPr>
        </p:nvSpPr>
        <p:spPr>
          <a:xfrm>
            <a:off x="405125" y="1453896"/>
            <a:ext cx="8331600" cy="2799779"/>
          </a:xfrm>
        </p:spPr>
        <p:txBody>
          <a:bodyPr/>
          <a:lstStyle/>
          <a:p>
            <a:pPr marL="0" lvl="0" indent="0">
              <a:spcBef>
                <a:spcPts val="0"/>
              </a:spcBef>
              <a:buNone/>
            </a:pPr>
            <a:r>
              <a:rPr lang="en-US" b="1" dirty="0"/>
              <a:t>Explain-</a:t>
            </a:r>
            <a:r>
              <a:rPr lang="en-US" dirty="0"/>
              <a:t> State the procedure, model, and demonstrate</a:t>
            </a:r>
          </a:p>
          <a:p>
            <a:pPr marL="0" lvl="0" indent="0">
              <a:spcBef>
                <a:spcPts val="2100"/>
              </a:spcBef>
              <a:buNone/>
            </a:pPr>
            <a:r>
              <a:rPr lang="en-US" b="1" dirty="0"/>
              <a:t>Rehearse-</a:t>
            </a:r>
            <a:r>
              <a:rPr lang="en-US" dirty="0"/>
              <a:t> Practice the procedure</a:t>
            </a:r>
          </a:p>
          <a:p>
            <a:pPr marL="0" lvl="0" indent="0">
              <a:spcBef>
                <a:spcPts val="2100"/>
              </a:spcBef>
              <a:buNone/>
            </a:pPr>
            <a:r>
              <a:rPr lang="en-US" b="1" dirty="0"/>
              <a:t>Reinforce-</a:t>
            </a:r>
            <a:r>
              <a:rPr lang="en-US" dirty="0"/>
              <a:t> Praise when they do it right! Provide students feedback</a:t>
            </a:r>
          </a:p>
          <a:p>
            <a:pPr marL="95250" indent="0">
              <a:buNone/>
            </a:pPr>
            <a:endParaRPr lang="en-US" dirty="0"/>
          </a:p>
        </p:txBody>
      </p:sp>
      <p:sp>
        <p:nvSpPr>
          <p:cNvPr id="7" name="Google Shape;1099;p51">
            <a:extLst>
              <a:ext uri="{FF2B5EF4-FFF2-40B4-BE49-F238E27FC236}">
                <a16:creationId xmlns:a16="http://schemas.microsoft.com/office/drawing/2014/main" id="{12ED01E8-7439-484D-B0CF-6F2A9BE8786C}"/>
              </a:ext>
            </a:extLst>
          </p:cNvPr>
          <p:cNvSpPr/>
          <p:nvPr/>
        </p:nvSpPr>
        <p:spPr>
          <a:xfrm>
            <a:off x="8336059" y="4380966"/>
            <a:ext cx="419710" cy="390397"/>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t>4</a:t>
            </a:r>
            <a:endParaRPr sz="2200" b="1"/>
          </a:p>
        </p:txBody>
      </p:sp>
    </p:spTree>
    <p:extLst>
      <p:ext uri="{BB962C8B-B14F-4D97-AF65-F5344CB8AC3E}">
        <p14:creationId xmlns:p14="http://schemas.microsoft.com/office/powerpoint/2010/main" val="308210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67C0B8-86DF-C745-9770-9576BF1804A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24</a:t>
            </a:fld>
            <a:endParaRPr lang="en"/>
          </a:p>
        </p:txBody>
      </p:sp>
      <p:sp>
        <p:nvSpPr>
          <p:cNvPr id="3" name="Title 2">
            <a:extLst>
              <a:ext uri="{FF2B5EF4-FFF2-40B4-BE49-F238E27FC236}">
                <a16:creationId xmlns:a16="http://schemas.microsoft.com/office/drawing/2014/main" id="{55267CDF-1D5C-4E4A-87AD-A8C874D00E7E}"/>
              </a:ext>
            </a:extLst>
          </p:cNvPr>
          <p:cNvSpPr>
            <a:spLocks noGrp="1"/>
          </p:cNvSpPr>
          <p:nvPr>
            <p:ph type="title"/>
          </p:nvPr>
        </p:nvSpPr>
        <p:spPr/>
        <p:txBody>
          <a:bodyPr>
            <a:normAutofit fontScale="90000"/>
          </a:bodyPr>
          <a:lstStyle/>
          <a:p>
            <a:r>
              <a:rPr lang="en-US" dirty="0"/>
              <a:t>Questions for Reflection – Peer-to-Peer Relationships</a:t>
            </a:r>
          </a:p>
        </p:txBody>
      </p:sp>
      <p:sp>
        <p:nvSpPr>
          <p:cNvPr id="5" name="Text Placeholder 4">
            <a:extLst>
              <a:ext uri="{FF2B5EF4-FFF2-40B4-BE49-F238E27FC236}">
                <a16:creationId xmlns:a16="http://schemas.microsoft.com/office/drawing/2014/main" id="{C15FB304-BF3B-A046-BF24-74F79B8C4CB9}"/>
              </a:ext>
            </a:extLst>
          </p:cNvPr>
          <p:cNvSpPr>
            <a:spLocks noGrp="1"/>
          </p:cNvSpPr>
          <p:nvPr>
            <p:ph type="body" idx="2"/>
          </p:nvPr>
        </p:nvSpPr>
        <p:spPr>
          <a:xfrm>
            <a:off x="405125" y="1289304"/>
            <a:ext cx="8331600" cy="2964371"/>
          </a:xfrm>
        </p:spPr>
        <p:txBody>
          <a:bodyPr/>
          <a:lstStyle/>
          <a:p>
            <a:pPr marL="533400" lvl="0" indent="-457200">
              <a:spcBef>
                <a:spcPts val="0"/>
              </a:spcBef>
              <a:buClr>
                <a:schemeClr val="tx2"/>
              </a:buClr>
              <a:buSzPts val="2400"/>
              <a:buFont typeface="+mj-lt"/>
              <a:buAutoNum type="arabicPeriod"/>
            </a:pPr>
            <a:r>
              <a:rPr lang="en-US" dirty="0"/>
              <a:t>What strategies will you use in a virtual environment to build  or maintain peer to peer relationships in the hybrid/remote learning environment?</a:t>
            </a:r>
          </a:p>
          <a:p>
            <a:pPr marL="533400" lvl="0" indent="-457200">
              <a:spcBef>
                <a:spcPts val="0"/>
              </a:spcBef>
              <a:buClr>
                <a:schemeClr val="tx2"/>
              </a:buClr>
              <a:buSzPts val="2400"/>
              <a:buFont typeface="+mj-lt"/>
              <a:buAutoNum type="arabicPeriod"/>
            </a:pPr>
            <a:r>
              <a:rPr lang="en-US" dirty="0"/>
              <a:t>Be sure to consider strategies that work in both synchronous (“live” video lessons)  and asynchronous environments (Learning management systems and other communication platforms like email).</a:t>
            </a:r>
          </a:p>
          <a:p>
            <a:pPr marL="533400" lvl="0" indent="-457200">
              <a:spcBef>
                <a:spcPts val="0"/>
              </a:spcBef>
              <a:buClr>
                <a:schemeClr val="tx2"/>
              </a:buClr>
              <a:buSzPts val="2400"/>
              <a:buFont typeface="+mj-lt"/>
              <a:buAutoNum type="arabicPeriod"/>
            </a:pPr>
            <a:r>
              <a:rPr lang="en-US" dirty="0"/>
              <a:t>What special considerations must be made for students with disabilities?</a:t>
            </a:r>
          </a:p>
          <a:p>
            <a:pPr marL="95250" indent="0">
              <a:buNone/>
            </a:pPr>
            <a:endParaRPr lang="en-US" dirty="0"/>
          </a:p>
        </p:txBody>
      </p:sp>
      <p:sp>
        <p:nvSpPr>
          <p:cNvPr id="6" name="Text Placeholder 5">
            <a:extLst>
              <a:ext uri="{FF2B5EF4-FFF2-40B4-BE49-F238E27FC236}">
                <a16:creationId xmlns:a16="http://schemas.microsoft.com/office/drawing/2014/main" id="{A6266C17-2782-EB4A-A650-B9485A667A1A}"/>
              </a:ext>
            </a:extLst>
          </p:cNvPr>
          <p:cNvSpPr>
            <a:spLocks noGrp="1"/>
          </p:cNvSpPr>
          <p:nvPr>
            <p:ph type="body" idx="3"/>
          </p:nvPr>
        </p:nvSpPr>
        <p:spPr>
          <a:xfrm>
            <a:off x="405125" y="4347750"/>
            <a:ext cx="8338800" cy="395699"/>
          </a:xfrm>
        </p:spPr>
        <p:txBody>
          <a:bodyPr/>
          <a:lstStyle/>
          <a:p>
            <a:pPr marL="114300" indent="0">
              <a:buNone/>
            </a:pPr>
            <a:r>
              <a:rPr lang="en-US" sz="1400" i="1" dirty="0">
                <a:sym typeface="Oxygen"/>
              </a:rPr>
              <a:t>Go to your Fine-tuning Planning Chart and complete the norms section</a:t>
            </a:r>
          </a:p>
          <a:p>
            <a:pPr marL="114300" indent="0">
              <a:buNone/>
            </a:pPr>
            <a:endParaRPr lang="en-US" dirty="0"/>
          </a:p>
        </p:txBody>
      </p:sp>
    </p:spTree>
    <p:extLst>
      <p:ext uri="{BB962C8B-B14F-4D97-AF65-F5344CB8AC3E}">
        <p14:creationId xmlns:p14="http://schemas.microsoft.com/office/powerpoint/2010/main" val="4223749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911ED2-D2F3-BA41-B70D-722D477AE60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25</a:t>
            </a:fld>
            <a:endParaRPr lang="en"/>
          </a:p>
        </p:txBody>
      </p:sp>
      <p:sp>
        <p:nvSpPr>
          <p:cNvPr id="3" name="Title 2">
            <a:extLst>
              <a:ext uri="{FF2B5EF4-FFF2-40B4-BE49-F238E27FC236}">
                <a16:creationId xmlns:a16="http://schemas.microsoft.com/office/drawing/2014/main" id="{85F3878B-9DD8-164E-A122-24ED2BC18DE3}"/>
              </a:ext>
            </a:extLst>
          </p:cNvPr>
          <p:cNvSpPr>
            <a:spLocks noGrp="1"/>
          </p:cNvSpPr>
          <p:nvPr>
            <p:ph type="title"/>
          </p:nvPr>
        </p:nvSpPr>
        <p:spPr>
          <a:xfrm>
            <a:off x="742825" y="2334006"/>
            <a:ext cx="6000900" cy="685800"/>
          </a:xfrm>
        </p:spPr>
        <p:txBody>
          <a:bodyPr/>
          <a:lstStyle/>
          <a:p>
            <a:r>
              <a:rPr lang="en-US" dirty="0"/>
              <a:t>Closure</a:t>
            </a:r>
          </a:p>
        </p:txBody>
      </p:sp>
    </p:spTree>
    <p:extLst>
      <p:ext uri="{BB962C8B-B14F-4D97-AF65-F5344CB8AC3E}">
        <p14:creationId xmlns:p14="http://schemas.microsoft.com/office/powerpoint/2010/main" val="1181060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DE49A2-8614-F948-B331-D5409269CA2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26</a:t>
            </a:fld>
            <a:endParaRPr lang="en"/>
          </a:p>
        </p:txBody>
      </p:sp>
      <p:sp>
        <p:nvSpPr>
          <p:cNvPr id="3" name="Title 2">
            <a:extLst>
              <a:ext uri="{FF2B5EF4-FFF2-40B4-BE49-F238E27FC236}">
                <a16:creationId xmlns:a16="http://schemas.microsoft.com/office/drawing/2014/main" id="{B1ABBF3B-C607-5240-AC17-653CFC5DB225}"/>
              </a:ext>
            </a:extLst>
          </p:cNvPr>
          <p:cNvSpPr>
            <a:spLocks noGrp="1"/>
          </p:cNvSpPr>
          <p:nvPr>
            <p:ph type="title"/>
          </p:nvPr>
        </p:nvSpPr>
        <p:spPr/>
        <p:txBody>
          <a:bodyPr/>
          <a:lstStyle/>
          <a:p>
            <a:r>
              <a:rPr lang="en-US" dirty="0"/>
              <a:t>Explicitly Teaching the Hidden Curriculum</a:t>
            </a:r>
          </a:p>
        </p:txBody>
      </p:sp>
      <p:sp>
        <p:nvSpPr>
          <p:cNvPr id="8" name="Text Placeholder 7">
            <a:extLst>
              <a:ext uri="{FF2B5EF4-FFF2-40B4-BE49-F238E27FC236}">
                <a16:creationId xmlns:a16="http://schemas.microsoft.com/office/drawing/2014/main" id="{FA666E37-7B3F-7544-982B-471D593EF445}"/>
              </a:ext>
            </a:extLst>
          </p:cNvPr>
          <p:cNvSpPr>
            <a:spLocks noGrp="1"/>
          </p:cNvSpPr>
          <p:nvPr>
            <p:ph type="body" idx="2"/>
          </p:nvPr>
        </p:nvSpPr>
        <p:spPr>
          <a:xfrm>
            <a:off x="405125" y="1357884"/>
            <a:ext cx="4617600" cy="2996375"/>
          </a:xfrm>
        </p:spPr>
        <p:txBody>
          <a:bodyPr>
            <a:normAutofit/>
          </a:bodyPr>
          <a:lstStyle/>
          <a:p>
            <a:pPr marL="95250" indent="0">
              <a:buNone/>
            </a:pPr>
            <a:r>
              <a:rPr lang="en-US" b="1" dirty="0"/>
              <a:t>“Hidden Curriculum </a:t>
            </a:r>
            <a:r>
              <a:rPr lang="en-US" dirty="0"/>
              <a:t>is an </a:t>
            </a:r>
            <a:r>
              <a:rPr lang="en-US" b="1" dirty="0"/>
              <a:t>implicit curriculum</a:t>
            </a:r>
            <a:r>
              <a:rPr lang="en-US" dirty="0"/>
              <a:t> that </a:t>
            </a:r>
            <a:r>
              <a:rPr lang="en-US" b="1" dirty="0"/>
              <a:t>expresses and represents attitudes, knowledge, and behaviors,</a:t>
            </a:r>
            <a:r>
              <a:rPr lang="en-US" dirty="0"/>
              <a:t> which are </a:t>
            </a:r>
            <a:r>
              <a:rPr lang="en-US" b="1" dirty="0"/>
              <a:t>conveyed or communicated without aware intent;</a:t>
            </a:r>
            <a:r>
              <a:rPr lang="en-US" dirty="0"/>
              <a:t> it is </a:t>
            </a:r>
            <a:r>
              <a:rPr lang="en-US" b="1" dirty="0"/>
              <a:t>conveyed indirectly by words and actions that are parts of the life of everyone in a society.”</a:t>
            </a:r>
          </a:p>
          <a:p>
            <a:pPr marL="95250" indent="0">
              <a:buNone/>
            </a:pPr>
            <a:endParaRPr lang="en-US" dirty="0"/>
          </a:p>
        </p:txBody>
      </p:sp>
      <p:sp>
        <p:nvSpPr>
          <p:cNvPr id="9" name="Text Placeholder 8">
            <a:extLst>
              <a:ext uri="{FF2B5EF4-FFF2-40B4-BE49-F238E27FC236}">
                <a16:creationId xmlns:a16="http://schemas.microsoft.com/office/drawing/2014/main" id="{BF9E5134-A974-B444-A020-A0F6AB97C593}"/>
              </a:ext>
            </a:extLst>
          </p:cNvPr>
          <p:cNvSpPr>
            <a:spLocks noGrp="1"/>
          </p:cNvSpPr>
          <p:nvPr>
            <p:ph type="body" idx="3"/>
          </p:nvPr>
        </p:nvSpPr>
        <p:spPr>
          <a:xfrm>
            <a:off x="5431525" y="1357884"/>
            <a:ext cx="3319200" cy="2674620"/>
          </a:xfrm>
        </p:spPr>
        <p:txBody>
          <a:bodyPr/>
          <a:lstStyle/>
          <a:p>
            <a:pPr marL="95250" indent="0">
              <a:buNone/>
            </a:pPr>
            <a:r>
              <a:rPr lang="en-US" dirty="0"/>
              <a:t>Not all students come to school fully aware or capable of how to act and interact according to what is acceptable in society...  </a:t>
            </a:r>
          </a:p>
        </p:txBody>
      </p:sp>
    </p:spTree>
    <p:extLst>
      <p:ext uri="{BB962C8B-B14F-4D97-AF65-F5344CB8AC3E}">
        <p14:creationId xmlns:p14="http://schemas.microsoft.com/office/powerpoint/2010/main" val="1009391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B53A28-5902-0044-93A5-6FC49D50303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27</a:t>
            </a:fld>
            <a:endParaRPr lang="en"/>
          </a:p>
        </p:txBody>
      </p:sp>
      <p:sp>
        <p:nvSpPr>
          <p:cNvPr id="3" name="Title 2">
            <a:extLst>
              <a:ext uri="{FF2B5EF4-FFF2-40B4-BE49-F238E27FC236}">
                <a16:creationId xmlns:a16="http://schemas.microsoft.com/office/drawing/2014/main" id="{44BA9A11-0250-314D-9155-67F5ED0CB932}"/>
              </a:ext>
            </a:extLst>
          </p:cNvPr>
          <p:cNvSpPr>
            <a:spLocks noGrp="1"/>
          </p:cNvSpPr>
          <p:nvPr>
            <p:ph type="title"/>
          </p:nvPr>
        </p:nvSpPr>
        <p:spPr/>
        <p:txBody>
          <a:bodyPr>
            <a:normAutofit/>
          </a:bodyPr>
          <a:lstStyle/>
          <a:p>
            <a:r>
              <a:rPr lang="en-US" dirty="0"/>
              <a:t>Explicitly Teaching the Hidden Curriculum </a:t>
            </a:r>
            <a:r>
              <a:rPr lang="en-US" sz="1800" dirty="0"/>
              <a:t>continued</a:t>
            </a:r>
          </a:p>
        </p:txBody>
      </p:sp>
      <p:sp>
        <p:nvSpPr>
          <p:cNvPr id="4" name="Subtitle 3">
            <a:extLst>
              <a:ext uri="{FF2B5EF4-FFF2-40B4-BE49-F238E27FC236}">
                <a16:creationId xmlns:a16="http://schemas.microsoft.com/office/drawing/2014/main" id="{611E991B-F53F-5245-A993-9A68CC5C7924}"/>
              </a:ext>
            </a:extLst>
          </p:cNvPr>
          <p:cNvSpPr>
            <a:spLocks noGrp="1"/>
          </p:cNvSpPr>
          <p:nvPr>
            <p:ph type="subTitle" idx="1"/>
          </p:nvPr>
        </p:nvSpPr>
        <p:spPr>
          <a:xfrm>
            <a:off x="402325" y="1143748"/>
            <a:ext cx="8331600" cy="856489"/>
          </a:xfrm>
        </p:spPr>
        <p:txBody>
          <a:bodyPr/>
          <a:lstStyle/>
          <a:p>
            <a:pPr marL="0"/>
            <a:r>
              <a:rPr lang="en-US" dirty="0"/>
              <a:t>Educators must make the implicit curriculum explicit by weaving it into instruction on a daily basis.</a:t>
            </a:r>
          </a:p>
          <a:p>
            <a:endParaRPr lang="en-US" dirty="0"/>
          </a:p>
        </p:txBody>
      </p:sp>
      <p:sp>
        <p:nvSpPr>
          <p:cNvPr id="5" name="Text Placeholder 4">
            <a:extLst>
              <a:ext uri="{FF2B5EF4-FFF2-40B4-BE49-F238E27FC236}">
                <a16:creationId xmlns:a16="http://schemas.microsoft.com/office/drawing/2014/main" id="{00042C1C-4E2C-044F-B1EB-7378D334DAD6}"/>
              </a:ext>
            </a:extLst>
          </p:cNvPr>
          <p:cNvSpPr>
            <a:spLocks noGrp="1"/>
          </p:cNvSpPr>
          <p:nvPr>
            <p:ph type="body" idx="2"/>
          </p:nvPr>
        </p:nvSpPr>
        <p:spPr>
          <a:xfrm>
            <a:off x="405125" y="2148839"/>
            <a:ext cx="8331600" cy="2594610"/>
          </a:xfrm>
        </p:spPr>
        <p:txBody>
          <a:bodyPr>
            <a:normAutofit fontScale="77500" lnSpcReduction="20000"/>
          </a:bodyPr>
          <a:lstStyle/>
          <a:p>
            <a:pPr marL="0" lvl="0" indent="0">
              <a:lnSpc>
                <a:spcPct val="115000"/>
              </a:lnSpc>
              <a:spcBef>
                <a:spcPts val="0"/>
              </a:spcBef>
              <a:buNone/>
            </a:pPr>
            <a:r>
              <a:rPr lang="en-US" b="1" dirty="0"/>
              <a:t>This can be done in any learning environment (in person, hybrid or remote) by:</a:t>
            </a:r>
          </a:p>
          <a:p>
            <a:pPr lvl="0" indent="-457200">
              <a:lnSpc>
                <a:spcPct val="115000"/>
              </a:lnSpc>
              <a:spcBef>
                <a:spcPts val="2100"/>
              </a:spcBef>
              <a:buFont typeface="+mj-lt"/>
              <a:buAutoNum type="arabicPeriod"/>
            </a:pPr>
            <a:r>
              <a:rPr lang="en-US" dirty="0"/>
              <a:t>Establishing norms, agreements, and procedures as a class (Part 1)</a:t>
            </a:r>
          </a:p>
          <a:p>
            <a:pPr lvl="0" indent="-457200">
              <a:lnSpc>
                <a:spcPct val="115000"/>
              </a:lnSpc>
              <a:spcBef>
                <a:spcPts val="2100"/>
              </a:spcBef>
              <a:buFont typeface="+mj-lt"/>
              <a:buAutoNum type="arabicPeriod"/>
            </a:pPr>
            <a:r>
              <a:rPr lang="en-US" dirty="0"/>
              <a:t>Building relationships with students and families, modeling appropriate interactions (Part 2)</a:t>
            </a:r>
          </a:p>
          <a:p>
            <a:pPr lvl="0" indent="-457200">
              <a:lnSpc>
                <a:spcPct val="115000"/>
              </a:lnSpc>
              <a:spcBef>
                <a:spcPts val="2100"/>
              </a:spcBef>
              <a:spcAft>
                <a:spcPts val="2100"/>
              </a:spcAft>
              <a:buFont typeface="+mj-lt"/>
              <a:buAutoNum type="arabicPeriod"/>
            </a:pPr>
            <a:r>
              <a:rPr lang="en-US" dirty="0"/>
              <a:t>Enable the development of peer to peer relationships in a safe space for students </a:t>
            </a:r>
            <a:br>
              <a:rPr lang="en-US" dirty="0"/>
            </a:br>
            <a:r>
              <a:rPr lang="en-US" dirty="0"/>
              <a:t>(Part 3).</a:t>
            </a:r>
          </a:p>
          <a:p>
            <a:pPr marL="95250" indent="0">
              <a:buNone/>
            </a:pPr>
            <a:endParaRPr lang="en-US" dirty="0"/>
          </a:p>
        </p:txBody>
      </p:sp>
    </p:spTree>
    <p:extLst>
      <p:ext uri="{BB962C8B-B14F-4D97-AF65-F5344CB8AC3E}">
        <p14:creationId xmlns:p14="http://schemas.microsoft.com/office/powerpoint/2010/main" val="4020354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B5915C-31C9-0149-8F1B-8D0AC2F5462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28</a:t>
            </a:fld>
            <a:endParaRPr lang="en"/>
          </a:p>
        </p:txBody>
      </p:sp>
      <p:sp>
        <p:nvSpPr>
          <p:cNvPr id="3" name="Title 2">
            <a:extLst>
              <a:ext uri="{FF2B5EF4-FFF2-40B4-BE49-F238E27FC236}">
                <a16:creationId xmlns:a16="http://schemas.microsoft.com/office/drawing/2014/main" id="{528031EE-670D-0E49-A00C-E12B17A1FB88}"/>
              </a:ext>
            </a:extLst>
          </p:cNvPr>
          <p:cNvSpPr>
            <a:spLocks noGrp="1"/>
          </p:cNvSpPr>
          <p:nvPr>
            <p:ph type="title"/>
          </p:nvPr>
        </p:nvSpPr>
        <p:spPr/>
        <p:txBody>
          <a:bodyPr/>
          <a:lstStyle/>
          <a:p>
            <a:r>
              <a:rPr lang="en-US" dirty="0"/>
              <a:t>Our Learning Revisited</a:t>
            </a:r>
          </a:p>
        </p:txBody>
      </p:sp>
      <p:sp>
        <p:nvSpPr>
          <p:cNvPr id="4" name="Subtitle 3">
            <a:extLst>
              <a:ext uri="{FF2B5EF4-FFF2-40B4-BE49-F238E27FC236}">
                <a16:creationId xmlns:a16="http://schemas.microsoft.com/office/drawing/2014/main" id="{3F3F5D7C-A3DB-7D4D-8126-600D8B16947D}"/>
              </a:ext>
            </a:extLst>
          </p:cNvPr>
          <p:cNvSpPr>
            <a:spLocks noGrp="1"/>
          </p:cNvSpPr>
          <p:nvPr>
            <p:ph type="subTitle" idx="1"/>
          </p:nvPr>
        </p:nvSpPr>
        <p:spPr/>
        <p:txBody>
          <a:bodyPr/>
          <a:lstStyle/>
          <a:p>
            <a:r>
              <a:rPr lang="en-US" dirty="0"/>
              <a:t>Today’s Outcomes</a:t>
            </a:r>
          </a:p>
        </p:txBody>
      </p:sp>
      <p:sp>
        <p:nvSpPr>
          <p:cNvPr id="5" name="Text Placeholder 4">
            <a:extLst>
              <a:ext uri="{FF2B5EF4-FFF2-40B4-BE49-F238E27FC236}">
                <a16:creationId xmlns:a16="http://schemas.microsoft.com/office/drawing/2014/main" id="{BFBEBDBC-6356-F54A-971E-A14C87182096}"/>
              </a:ext>
            </a:extLst>
          </p:cNvPr>
          <p:cNvSpPr>
            <a:spLocks noGrp="1"/>
          </p:cNvSpPr>
          <p:nvPr>
            <p:ph type="body" idx="2"/>
          </p:nvPr>
        </p:nvSpPr>
        <p:spPr/>
        <p:txBody>
          <a:bodyPr/>
          <a:lstStyle/>
          <a:p>
            <a:r>
              <a:rPr lang="en-US" dirty="0"/>
              <a:t>Describe strategies for students with disabilities when fostering peer relationships in a hybrid and remote learning environment.</a:t>
            </a:r>
          </a:p>
          <a:p>
            <a:r>
              <a:rPr lang="en-US" dirty="0"/>
              <a:t>Create a plan using the reflection document to ensure students with disabilities are explicitly considered in your learning space.</a:t>
            </a:r>
          </a:p>
        </p:txBody>
      </p:sp>
    </p:spTree>
    <p:extLst>
      <p:ext uri="{BB962C8B-B14F-4D97-AF65-F5344CB8AC3E}">
        <p14:creationId xmlns:p14="http://schemas.microsoft.com/office/powerpoint/2010/main" val="322750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42DD2F-2CA3-DD41-9823-B78EA92C374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29</a:t>
            </a:fld>
            <a:endParaRPr lang="en"/>
          </a:p>
        </p:txBody>
      </p:sp>
      <p:sp>
        <p:nvSpPr>
          <p:cNvPr id="3" name="Title 2">
            <a:extLst>
              <a:ext uri="{FF2B5EF4-FFF2-40B4-BE49-F238E27FC236}">
                <a16:creationId xmlns:a16="http://schemas.microsoft.com/office/drawing/2014/main" id="{357A9C8B-CFC5-9548-8DE0-473774C13CA5}"/>
              </a:ext>
            </a:extLst>
          </p:cNvPr>
          <p:cNvSpPr>
            <a:spLocks noGrp="1"/>
          </p:cNvSpPr>
          <p:nvPr>
            <p:ph type="title"/>
          </p:nvPr>
        </p:nvSpPr>
        <p:spPr/>
        <p:txBody>
          <a:bodyPr/>
          <a:lstStyle/>
          <a:p>
            <a:r>
              <a:rPr lang="en-US" dirty="0"/>
              <a:t>Commitment</a:t>
            </a:r>
          </a:p>
        </p:txBody>
      </p:sp>
      <p:sp>
        <p:nvSpPr>
          <p:cNvPr id="4" name="Text Placeholder 3">
            <a:extLst>
              <a:ext uri="{FF2B5EF4-FFF2-40B4-BE49-F238E27FC236}">
                <a16:creationId xmlns:a16="http://schemas.microsoft.com/office/drawing/2014/main" id="{B1686366-64D5-1144-8A67-7DEFF989D653}"/>
              </a:ext>
            </a:extLst>
          </p:cNvPr>
          <p:cNvSpPr>
            <a:spLocks noGrp="1"/>
          </p:cNvSpPr>
          <p:nvPr>
            <p:ph type="body" idx="2"/>
          </p:nvPr>
        </p:nvSpPr>
        <p:spPr>
          <a:xfrm>
            <a:off x="405125" y="1641349"/>
            <a:ext cx="4617600" cy="2226564"/>
          </a:xfrm>
        </p:spPr>
        <p:txBody>
          <a:bodyPr>
            <a:normAutofit/>
          </a:bodyPr>
          <a:lstStyle/>
          <a:p>
            <a:pPr marL="0" lvl="0" indent="0">
              <a:spcBef>
                <a:spcPts val="0"/>
              </a:spcBef>
              <a:buClr>
                <a:schemeClr val="dk1"/>
              </a:buClr>
              <a:buSzPts val="1100"/>
              <a:buNone/>
            </a:pPr>
            <a:r>
              <a:rPr lang="en-US" dirty="0">
                <a:sym typeface="Oxygen"/>
              </a:rPr>
              <a:t>What strategies will you use to build and sustain positive peer to peer relationships in your classroom?</a:t>
            </a:r>
          </a:p>
          <a:p>
            <a:pPr marL="0" lvl="0" indent="0">
              <a:spcBef>
                <a:spcPts val="1000"/>
              </a:spcBef>
              <a:buClr>
                <a:schemeClr val="dk1"/>
              </a:buClr>
              <a:buSzPts val="1100"/>
              <a:buNone/>
            </a:pPr>
            <a:r>
              <a:rPr lang="en-US" dirty="0">
                <a:sym typeface="Oxygen"/>
              </a:rPr>
              <a:t>What will you bring out with your hybrid/remote students more explicitly?</a:t>
            </a:r>
            <a:endParaRPr lang="en-US" dirty="0"/>
          </a:p>
        </p:txBody>
      </p:sp>
      <p:sp>
        <p:nvSpPr>
          <p:cNvPr id="6" name="Text Placeholder 5">
            <a:extLst>
              <a:ext uri="{FF2B5EF4-FFF2-40B4-BE49-F238E27FC236}">
                <a16:creationId xmlns:a16="http://schemas.microsoft.com/office/drawing/2014/main" id="{E1CB8DFF-79F2-5845-A45E-B213FF019455}"/>
              </a:ext>
            </a:extLst>
          </p:cNvPr>
          <p:cNvSpPr>
            <a:spLocks noGrp="1"/>
          </p:cNvSpPr>
          <p:nvPr>
            <p:ph type="body" idx="3"/>
          </p:nvPr>
        </p:nvSpPr>
        <p:spPr>
          <a:xfrm>
            <a:off x="5431525" y="1257300"/>
            <a:ext cx="3319200" cy="3223260"/>
          </a:xfrm>
        </p:spPr>
        <p:txBody>
          <a:bodyPr/>
          <a:lstStyle/>
          <a:p>
            <a:pPr marL="95250" indent="0">
              <a:buNone/>
            </a:pPr>
            <a:r>
              <a:rPr lang="en-US" dirty="0">
                <a:sym typeface="Oxygen"/>
              </a:rPr>
              <a:t>Regardless of where you are in the school year, we challenge you to set a reminder 1-2 months from now as a check in point for your commitment.</a:t>
            </a:r>
          </a:p>
          <a:p>
            <a:pPr marL="95250" indent="0">
              <a:buNone/>
            </a:pPr>
            <a:endParaRPr lang="en-US" dirty="0"/>
          </a:p>
        </p:txBody>
      </p:sp>
      <p:sp>
        <p:nvSpPr>
          <p:cNvPr id="7" name="Text Placeholder 6">
            <a:extLst>
              <a:ext uri="{FF2B5EF4-FFF2-40B4-BE49-F238E27FC236}">
                <a16:creationId xmlns:a16="http://schemas.microsoft.com/office/drawing/2014/main" id="{91456B6F-6A6D-6B4E-8BE5-3844A1B5E387}"/>
              </a:ext>
            </a:extLst>
          </p:cNvPr>
          <p:cNvSpPr>
            <a:spLocks noGrp="1"/>
          </p:cNvSpPr>
          <p:nvPr>
            <p:ph type="body" idx="4"/>
          </p:nvPr>
        </p:nvSpPr>
        <p:spPr>
          <a:xfrm>
            <a:off x="402325" y="3932682"/>
            <a:ext cx="4624800" cy="685800"/>
          </a:xfrm>
        </p:spPr>
        <p:txBody>
          <a:bodyPr/>
          <a:lstStyle/>
          <a:p>
            <a:pPr marL="114300" indent="0">
              <a:buNone/>
            </a:pPr>
            <a:r>
              <a:rPr lang="en-US" i="1" dirty="0">
                <a:sym typeface="Oxygen"/>
              </a:rPr>
              <a:t>Use the Fine-tuning planning chart to write down your commitment statement.</a:t>
            </a:r>
          </a:p>
          <a:p>
            <a:pPr marL="114300" indent="0">
              <a:buNone/>
            </a:pPr>
            <a:endParaRPr lang="en-US" dirty="0"/>
          </a:p>
        </p:txBody>
      </p:sp>
    </p:spTree>
    <p:extLst>
      <p:ext uri="{BB962C8B-B14F-4D97-AF65-F5344CB8AC3E}">
        <p14:creationId xmlns:p14="http://schemas.microsoft.com/office/powerpoint/2010/main" val="2232485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453E86-F357-1F48-A520-C0A9164E92D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a:t>
            </a:fld>
            <a:endParaRPr lang="en"/>
          </a:p>
        </p:txBody>
      </p:sp>
      <p:sp>
        <p:nvSpPr>
          <p:cNvPr id="3" name="Title 2">
            <a:extLst>
              <a:ext uri="{FF2B5EF4-FFF2-40B4-BE49-F238E27FC236}">
                <a16:creationId xmlns:a16="http://schemas.microsoft.com/office/drawing/2014/main" id="{58BBE7A6-81EE-0E47-A8C4-F40F6B408B8D}"/>
              </a:ext>
            </a:extLst>
          </p:cNvPr>
          <p:cNvSpPr>
            <a:spLocks noGrp="1"/>
          </p:cNvSpPr>
          <p:nvPr>
            <p:ph type="title"/>
          </p:nvPr>
        </p:nvSpPr>
        <p:spPr/>
        <p:txBody>
          <a:bodyPr/>
          <a:lstStyle/>
          <a:p>
            <a:r>
              <a:rPr lang="en-US" dirty="0"/>
              <a:t>Agenda</a:t>
            </a:r>
          </a:p>
        </p:txBody>
      </p:sp>
      <p:sp>
        <p:nvSpPr>
          <p:cNvPr id="4" name="Subtitle 3">
            <a:extLst>
              <a:ext uri="{FF2B5EF4-FFF2-40B4-BE49-F238E27FC236}">
                <a16:creationId xmlns:a16="http://schemas.microsoft.com/office/drawing/2014/main" id="{585ADF35-C16B-CB42-BAFB-F36B7652CE88}"/>
              </a:ext>
            </a:extLst>
          </p:cNvPr>
          <p:cNvSpPr>
            <a:spLocks noGrp="1"/>
          </p:cNvSpPr>
          <p:nvPr>
            <p:ph type="subTitle" idx="1"/>
          </p:nvPr>
        </p:nvSpPr>
        <p:spPr/>
        <p:txBody>
          <a:bodyPr/>
          <a:lstStyle/>
          <a:p>
            <a:r>
              <a:rPr lang="en-US" dirty="0"/>
              <a:t>Welcome</a:t>
            </a:r>
          </a:p>
        </p:txBody>
      </p:sp>
      <p:sp>
        <p:nvSpPr>
          <p:cNvPr id="5" name="Text Placeholder 4">
            <a:extLst>
              <a:ext uri="{FF2B5EF4-FFF2-40B4-BE49-F238E27FC236}">
                <a16:creationId xmlns:a16="http://schemas.microsoft.com/office/drawing/2014/main" id="{7DEE6F29-11EF-F64F-99AA-3CB1C09D3BE4}"/>
              </a:ext>
            </a:extLst>
          </p:cNvPr>
          <p:cNvSpPr>
            <a:spLocks noGrp="1"/>
          </p:cNvSpPr>
          <p:nvPr>
            <p:ph type="body" idx="2"/>
          </p:nvPr>
        </p:nvSpPr>
        <p:spPr>
          <a:xfrm>
            <a:off x="405125" y="1886074"/>
            <a:ext cx="8331600" cy="2731645"/>
          </a:xfrm>
        </p:spPr>
        <p:txBody>
          <a:bodyPr>
            <a:normAutofit fontScale="85000" lnSpcReduction="20000"/>
          </a:bodyPr>
          <a:lstStyle/>
          <a:p>
            <a:pPr marL="342900" indent="-342900">
              <a:lnSpc>
                <a:spcPct val="120000"/>
              </a:lnSpc>
              <a:spcBef>
                <a:spcPts val="0"/>
              </a:spcBef>
              <a:buClr>
                <a:schemeClr val="tx2"/>
              </a:buClr>
              <a:buSzPts val="2400"/>
            </a:pPr>
            <a:r>
              <a:rPr lang="en-US" dirty="0">
                <a:sym typeface="Oxygen"/>
              </a:rPr>
              <a:t>Why must we focus on relationships?</a:t>
            </a:r>
          </a:p>
          <a:p>
            <a:pPr marL="342900" indent="-342900">
              <a:lnSpc>
                <a:spcPct val="120000"/>
              </a:lnSpc>
              <a:spcBef>
                <a:spcPts val="0"/>
              </a:spcBef>
              <a:buClr>
                <a:schemeClr val="tx2"/>
              </a:buClr>
              <a:buSzPts val="2400"/>
            </a:pPr>
            <a:r>
              <a:rPr lang="en-US" dirty="0">
                <a:sym typeface="Oxygen"/>
              </a:rPr>
              <a:t>What strategies can I use to build high quality, peer to peer relationships? What strategies can I use to build relationships with all students:</a:t>
            </a:r>
          </a:p>
          <a:p>
            <a:pPr marL="501650" lvl="1" indent="-285750">
              <a:lnSpc>
                <a:spcPct val="120000"/>
              </a:lnSpc>
              <a:spcBef>
                <a:spcPts val="0"/>
              </a:spcBef>
              <a:buClr>
                <a:schemeClr val="tx2"/>
              </a:buClr>
              <a:buSzPts val="2000"/>
            </a:pPr>
            <a:r>
              <a:rPr lang="en-US" dirty="0">
                <a:sym typeface="Oxygen"/>
              </a:rPr>
              <a:t>Before we start?</a:t>
            </a:r>
          </a:p>
          <a:p>
            <a:pPr marL="501650" lvl="1" indent="-285750">
              <a:lnSpc>
                <a:spcPct val="120000"/>
              </a:lnSpc>
              <a:spcBef>
                <a:spcPts val="0"/>
              </a:spcBef>
              <a:buClr>
                <a:schemeClr val="tx2"/>
              </a:buClr>
              <a:buSzPts val="2000"/>
            </a:pPr>
            <a:r>
              <a:rPr lang="en-US" dirty="0">
                <a:sym typeface="Oxygen"/>
              </a:rPr>
              <a:t>During the first week?</a:t>
            </a:r>
          </a:p>
          <a:p>
            <a:pPr marL="501650" lvl="1" indent="-285750">
              <a:lnSpc>
                <a:spcPct val="120000"/>
              </a:lnSpc>
              <a:spcBef>
                <a:spcPts val="0"/>
              </a:spcBef>
              <a:buClr>
                <a:schemeClr val="tx2"/>
              </a:buClr>
              <a:buSzPts val="2000"/>
            </a:pPr>
            <a:r>
              <a:rPr lang="en-US" dirty="0">
                <a:sym typeface="Oxygen"/>
              </a:rPr>
              <a:t>How can I sustain them?</a:t>
            </a:r>
          </a:p>
          <a:p>
            <a:pPr marL="501650" lvl="1" indent="-285750">
              <a:lnSpc>
                <a:spcPct val="120000"/>
              </a:lnSpc>
              <a:spcBef>
                <a:spcPts val="0"/>
              </a:spcBef>
              <a:buClr>
                <a:schemeClr val="tx2"/>
              </a:buClr>
              <a:buSzPts val="2000"/>
            </a:pPr>
            <a:r>
              <a:rPr lang="en-US" dirty="0">
                <a:sym typeface="Oxygen"/>
              </a:rPr>
              <a:t>What considerations am I making for students with disabilities when building relationships with and between my students?</a:t>
            </a:r>
          </a:p>
          <a:p>
            <a:pPr marL="342900" indent="-342900">
              <a:lnSpc>
                <a:spcPct val="120000"/>
              </a:lnSpc>
              <a:spcBef>
                <a:spcPts val="0"/>
              </a:spcBef>
              <a:buClr>
                <a:schemeClr val="tx2"/>
              </a:buClr>
              <a:buSzPts val="2400"/>
            </a:pPr>
            <a:r>
              <a:rPr lang="en-US" dirty="0">
                <a:sym typeface="Oxygen"/>
              </a:rPr>
              <a:t>What can high quality peer to peer relationships look like in the virtual classroom?</a:t>
            </a:r>
          </a:p>
        </p:txBody>
      </p:sp>
    </p:spTree>
    <p:extLst>
      <p:ext uri="{BB962C8B-B14F-4D97-AF65-F5344CB8AC3E}">
        <p14:creationId xmlns:p14="http://schemas.microsoft.com/office/powerpoint/2010/main" val="807193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113AD5-9FA8-FE45-8401-3ED1C3739DC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30</a:t>
            </a:fld>
            <a:endParaRPr lang="en"/>
          </a:p>
        </p:txBody>
      </p:sp>
      <p:sp>
        <p:nvSpPr>
          <p:cNvPr id="3" name="Title 2">
            <a:extLst>
              <a:ext uri="{FF2B5EF4-FFF2-40B4-BE49-F238E27FC236}">
                <a16:creationId xmlns:a16="http://schemas.microsoft.com/office/drawing/2014/main" id="{956B5DA9-3A28-8849-B2EC-D713E7C56EC2}"/>
              </a:ext>
            </a:extLst>
          </p:cNvPr>
          <p:cNvSpPr>
            <a:spLocks noGrp="1"/>
          </p:cNvSpPr>
          <p:nvPr>
            <p:ph type="title"/>
          </p:nvPr>
        </p:nvSpPr>
        <p:spPr/>
        <p:txBody>
          <a:bodyPr/>
          <a:lstStyle/>
          <a:p>
            <a:r>
              <a:rPr lang="en-US" dirty="0"/>
              <a:t>For more information &amp; support</a:t>
            </a:r>
          </a:p>
        </p:txBody>
      </p:sp>
      <p:sp>
        <p:nvSpPr>
          <p:cNvPr id="5" name="Text Placeholder 4">
            <a:extLst>
              <a:ext uri="{FF2B5EF4-FFF2-40B4-BE49-F238E27FC236}">
                <a16:creationId xmlns:a16="http://schemas.microsoft.com/office/drawing/2014/main" id="{D76AC724-62C4-9F45-AF2D-B8149E289735}"/>
              </a:ext>
            </a:extLst>
          </p:cNvPr>
          <p:cNvSpPr>
            <a:spLocks noGrp="1"/>
          </p:cNvSpPr>
          <p:nvPr>
            <p:ph type="body" idx="2"/>
          </p:nvPr>
        </p:nvSpPr>
        <p:spPr/>
        <p:txBody>
          <a:bodyPr/>
          <a:lstStyle/>
          <a:p>
            <a:pPr marL="342900" indent="-342900">
              <a:spcBef>
                <a:spcPts val="0"/>
              </a:spcBef>
            </a:pPr>
            <a:r>
              <a:rPr lang="en-US" dirty="0"/>
              <a:t>TIES Center: how to use </a:t>
            </a:r>
            <a:r>
              <a:rPr lang="en-US" dirty="0">
                <a:hlinkClick r:id="rId2"/>
              </a:rPr>
              <a:t>peers</a:t>
            </a:r>
            <a:r>
              <a:rPr lang="en-US" dirty="0"/>
              <a:t> and </a:t>
            </a:r>
            <a:r>
              <a:rPr lang="en-US" dirty="0">
                <a:hlinkClick r:id="rId3"/>
              </a:rPr>
              <a:t>paraprofessionals</a:t>
            </a:r>
            <a:r>
              <a:rPr lang="en-US" dirty="0"/>
              <a:t>!  </a:t>
            </a:r>
          </a:p>
          <a:p>
            <a:pPr marL="342900" indent="-342900">
              <a:spcBef>
                <a:spcPts val="2100"/>
              </a:spcBef>
            </a:pPr>
            <a:r>
              <a:rPr lang="en-US" dirty="0">
                <a:hlinkClick r:id="rId4"/>
              </a:rPr>
              <a:t>High Leverage Practices:</a:t>
            </a:r>
            <a:r>
              <a:rPr lang="en-US" dirty="0"/>
              <a:t> how to implement practices to improve learning for SWD</a:t>
            </a:r>
          </a:p>
          <a:p>
            <a:pPr marL="342900" indent="-342900">
              <a:spcBef>
                <a:spcPts val="2100"/>
              </a:spcBef>
            </a:pPr>
            <a:r>
              <a:rPr lang="en-US" dirty="0">
                <a:hlinkClick r:id="rId5"/>
              </a:rPr>
              <a:t>eteachNY Students with Disabilities </a:t>
            </a:r>
            <a:endParaRPr lang="en-US" dirty="0"/>
          </a:p>
          <a:p>
            <a:endParaRPr lang="en-US" dirty="0"/>
          </a:p>
        </p:txBody>
      </p:sp>
    </p:spTree>
    <p:extLst>
      <p:ext uri="{BB962C8B-B14F-4D97-AF65-F5344CB8AC3E}">
        <p14:creationId xmlns:p14="http://schemas.microsoft.com/office/powerpoint/2010/main" val="4258418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2"/>
          <p:cNvSpPr txBox="1">
            <a:spLocks noGrp="1"/>
          </p:cNvSpPr>
          <p:nvPr>
            <p:ph type="sldNum" idx="12"/>
          </p:nvPr>
        </p:nvSpPr>
        <p:spPr>
          <a:xfrm>
            <a:off x="402325" y="4855475"/>
            <a:ext cx="340500" cy="179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800"/>
              <a:buNone/>
            </a:pPr>
            <a:fld id="{00000000-1234-1234-1234-123412341234}" type="slidenum">
              <a:rPr lang="en">
                <a:solidFill>
                  <a:schemeClr val="lt1"/>
                </a:solidFill>
              </a:rPr>
              <a:t>31</a:t>
            </a:fld>
            <a:endParaRPr>
              <a:solidFill>
                <a:schemeClr val="lt1"/>
              </a:solidFill>
            </a:endParaRPr>
          </a:p>
        </p:txBody>
      </p:sp>
      <p:sp>
        <p:nvSpPr>
          <p:cNvPr id="178" name="Google Shape;178;p12"/>
          <p:cNvSpPr txBox="1">
            <a:spLocks noGrp="1"/>
          </p:cNvSpPr>
          <p:nvPr>
            <p:ph type="title"/>
          </p:nvPr>
        </p:nvSpPr>
        <p:spPr>
          <a:xfrm>
            <a:off x="1655075" y="2587750"/>
            <a:ext cx="5257800" cy="617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000"/>
              <a:buNone/>
            </a:pPr>
            <a:r>
              <a:rPr lang="en" b="1" dirty="0"/>
              <a:t>Thank you</a:t>
            </a:r>
            <a:endParaRPr b="1" dirty="0"/>
          </a:p>
        </p:txBody>
      </p:sp>
      <p:sp>
        <p:nvSpPr>
          <p:cNvPr id="179" name="Google Shape;179;p12"/>
          <p:cNvSpPr txBox="1">
            <a:spLocks noGrp="1"/>
          </p:cNvSpPr>
          <p:nvPr>
            <p:ph type="body" idx="1"/>
          </p:nvPr>
        </p:nvSpPr>
        <p:spPr>
          <a:xfrm>
            <a:off x="1655064" y="3204750"/>
            <a:ext cx="4800600" cy="1048800"/>
          </a:xfrm>
          <a:prstGeom prst="rect">
            <a:avLst/>
          </a:prstGeom>
          <a:noFill/>
          <a:ln>
            <a:noFill/>
          </a:ln>
        </p:spPr>
        <p:txBody>
          <a:bodyPr spcFirstLastPara="1" wrap="square" lIns="0" tIns="0" rIns="0" bIns="0" anchor="t" anchorCtr="0">
            <a:normAutofit/>
          </a:bodyPr>
          <a:lstStyle/>
          <a:p>
            <a:pPr marL="0" lvl="0" indent="0">
              <a:spcBef>
                <a:spcPts val="0"/>
              </a:spcBef>
              <a:buNone/>
            </a:pPr>
            <a:r>
              <a:rPr lang="en-US" dirty="0">
                <a:sym typeface="Bree Serif"/>
              </a:rPr>
              <a:t>“This work is hard, but our kids are worth it.”  </a:t>
            </a:r>
            <a:r>
              <a:rPr lang="en-US" sz="1600" i="1" dirty="0">
                <a:sym typeface="Bree Serif"/>
              </a:rPr>
              <a:t>Thomas C. Murray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8AD755-F297-F34A-AACE-009C60F88F8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4</a:t>
            </a:fld>
            <a:endParaRPr lang="en"/>
          </a:p>
        </p:txBody>
      </p:sp>
      <p:sp>
        <p:nvSpPr>
          <p:cNvPr id="7" name="Title 6">
            <a:extLst>
              <a:ext uri="{FF2B5EF4-FFF2-40B4-BE49-F238E27FC236}">
                <a16:creationId xmlns:a16="http://schemas.microsoft.com/office/drawing/2014/main" id="{BA787513-7C0F-D644-B3A1-B01130134BD7}"/>
              </a:ext>
            </a:extLst>
          </p:cNvPr>
          <p:cNvSpPr>
            <a:spLocks noGrp="1"/>
          </p:cNvSpPr>
          <p:nvPr>
            <p:ph type="title"/>
          </p:nvPr>
        </p:nvSpPr>
        <p:spPr/>
        <p:txBody>
          <a:bodyPr/>
          <a:lstStyle/>
          <a:p>
            <a:r>
              <a:rPr lang="en-US" dirty="0"/>
              <a:t>Blueprint for Improved Results for SWDs</a:t>
            </a:r>
          </a:p>
        </p:txBody>
      </p:sp>
      <p:sp>
        <p:nvSpPr>
          <p:cNvPr id="9" name="Text Placeholder 8">
            <a:extLst>
              <a:ext uri="{FF2B5EF4-FFF2-40B4-BE49-F238E27FC236}">
                <a16:creationId xmlns:a16="http://schemas.microsoft.com/office/drawing/2014/main" id="{70B4B0D9-BE9C-9C42-B9AE-C0CBC04503C0}"/>
              </a:ext>
            </a:extLst>
          </p:cNvPr>
          <p:cNvSpPr>
            <a:spLocks noGrp="1"/>
          </p:cNvSpPr>
          <p:nvPr>
            <p:ph type="body" idx="2"/>
          </p:nvPr>
        </p:nvSpPr>
        <p:spPr>
          <a:xfrm>
            <a:off x="405125" y="1681467"/>
            <a:ext cx="3439738" cy="2572208"/>
          </a:xfrm>
        </p:spPr>
        <p:txBody>
          <a:bodyPr>
            <a:normAutofit fontScale="85000" lnSpcReduction="20000"/>
          </a:bodyPr>
          <a:lstStyle/>
          <a:p>
            <a:pPr marL="95250" indent="0">
              <a:buNone/>
            </a:pPr>
            <a:r>
              <a:rPr lang="en-US" dirty="0">
                <a:sym typeface="Oxygen"/>
              </a:rPr>
              <a:t>Look for the numbers throughout the presentation to know when a particular core principle is being addressed!</a:t>
            </a:r>
          </a:p>
          <a:p>
            <a:pPr marL="95250" indent="0">
              <a:buNone/>
            </a:pPr>
            <a:r>
              <a:rPr lang="en-US" dirty="0">
                <a:sym typeface="Oxygen"/>
              </a:rPr>
              <a:t>The stars on the right side of the slide indicate which principles are addressed in this presentation.  By Part 3 of this series, all but Principle #7 will be addressed.</a:t>
            </a:r>
          </a:p>
          <a:p>
            <a:pPr marL="95250" indent="0">
              <a:buNone/>
            </a:pPr>
            <a:endParaRPr lang="en-US" dirty="0"/>
          </a:p>
        </p:txBody>
      </p:sp>
      <p:grpSp>
        <p:nvGrpSpPr>
          <p:cNvPr id="23" name="Group 22" descr="The Blueprint for Improved Results for Students with Disabilities:&#10;1- Students engage in self-advocacy and are involved in determining their own educational goals and plan.&#10;2- Parents, and other family members, are engaged as meaningful partners in the special education process and the education of their child.&#10;3- Teachers design, provide, and assess the effectiveness of specially-designed instruction to provide students with disabilities with access to participate and progress in the general education curriculum.&#10;4- Teachers provide research-based instructional teaching and learning strategies and supports for students with disabilities.&#10;5- Schools provide multi-tiered systems of behavioral and academic support.&#10;6- Schools provide high-quality inclusive programs and activities.&#10;7- Schools provide appropriate instruction for students with disabilities in career development and opportunities to participate in work-based learning.&#10;">
            <a:extLst>
              <a:ext uri="{FF2B5EF4-FFF2-40B4-BE49-F238E27FC236}">
                <a16:creationId xmlns:a16="http://schemas.microsoft.com/office/drawing/2014/main" id="{2B6FABB6-6BB4-6943-9162-4780167D9015}"/>
              </a:ext>
            </a:extLst>
          </p:cNvPr>
          <p:cNvGrpSpPr/>
          <p:nvPr/>
        </p:nvGrpSpPr>
        <p:grpSpPr>
          <a:xfrm>
            <a:off x="3844864" y="1214949"/>
            <a:ext cx="5193775" cy="3350019"/>
            <a:chOff x="3531500" y="1162825"/>
            <a:chExt cx="8517625" cy="5493924"/>
          </a:xfrm>
        </p:grpSpPr>
        <p:pic>
          <p:nvPicPr>
            <p:cNvPr id="13" name="Google Shape;1005;p40">
              <a:extLst>
                <a:ext uri="{FF2B5EF4-FFF2-40B4-BE49-F238E27FC236}">
                  <a16:creationId xmlns:a16="http://schemas.microsoft.com/office/drawing/2014/main" id="{5E6843EF-D583-AE4A-BAE8-0A4B0BEE3F5A}"/>
                </a:ext>
              </a:extLst>
            </p:cNvPr>
            <p:cNvPicPr preferRelativeResize="0"/>
            <p:nvPr/>
          </p:nvPicPr>
          <p:blipFill>
            <a:blip r:embed="rId3">
              <a:alphaModFix/>
            </a:blip>
            <a:stretch>
              <a:fillRect/>
            </a:stretch>
          </p:blipFill>
          <p:spPr>
            <a:xfrm>
              <a:off x="3531500" y="1162825"/>
              <a:ext cx="8060424" cy="5493924"/>
            </a:xfrm>
            <a:prstGeom prst="rect">
              <a:avLst/>
            </a:prstGeom>
            <a:noFill/>
            <a:ln>
              <a:noFill/>
            </a:ln>
          </p:spPr>
        </p:pic>
        <p:sp>
          <p:nvSpPr>
            <p:cNvPr id="14" name="Google Shape;1006;p40">
              <a:extLst>
                <a:ext uri="{FF2B5EF4-FFF2-40B4-BE49-F238E27FC236}">
                  <a16:creationId xmlns:a16="http://schemas.microsoft.com/office/drawing/2014/main" id="{358DB5C0-773C-BD4A-A8EC-D955AD850C54}"/>
                </a:ext>
              </a:extLst>
            </p:cNvPr>
            <p:cNvSpPr/>
            <p:nvPr/>
          </p:nvSpPr>
          <p:spPr>
            <a:xfrm>
              <a:off x="3678825" y="1300600"/>
              <a:ext cx="613200" cy="6273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t>1</a:t>
              </a:r>
              <a:endParaRPr sz="2200" b="1"/>
            </a:p>
          </p:txBody>
        </p:sp>
        <p:sp>
          <p:nvSpPr>
            <p:cNvPr id="15" name="Google Shape;1007;p40">
              <a:extLst>
                <a:ext uri="{FF2B5EF4-FFF2-40B4-BE49-F238E27FC236}">
                  <a16:creationId xmlns:a16="http://schemas.microsoft.com/office/drawing/2014/main" id="{C4EDD56F-9166-874D-A6AF-CE69917FEE75}"/>
                </a:ext>
              </a:extLst>
            </p:cNvPr>
            <p:cNvSpPr/>
            <p:nvPr/>
          </p:nvSpPr>
          <p:spPr>
            <a:xfrm>
              <a:off x="4136025" y="2062950"/>
              <a:ext cx="613200" cy="6273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t>2</a:t>
              </a:r>
              <a:endParaRPr sz="2200" b="1"/>
            </a:p>
          </p:txBody>
        </p:sp>
        <p:sp>
          <p:nvSpPr>
            <p:cNvPr id="16" name="Google Shape;1008;p40">
              <a:extLst>
                <a:ext uri="{FF2B5EF4-FFF2-40B4-BE49-F238E27FC236}">
                  <a16:creationId xmlns:a16="http://schemas.microsoft.com/office/drawing/2014/main" id="{343F7010-DE25-3548-AE2C-8E0B5B82DC3A}"/>
                </a:ext>
              </a:extLst>
            </p:cNvPr>
            <p:cNvSpPr/>
            <p:nvPr/>
          </p:nvSpPr>
          <p:spPr>
            <a:xfrm>
              <a:off x="4358875" y="2825300"/>
              <a:ext cx="674400" cy="6273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t>3</a:t>
              </a:r>
              <a:endParaRPr sz="2200" b="1"/>
            </a:p>
          </p:txBody>
        </p:sp>
        <p:sp>
          <p:nvSpPr>
            <p:cNvPr id="17" name="Google Shape;1009;p40">
              <a:extLst>
                <a:ext uri="{FF2B5EF4-FFF2-40B4-BE49-F238E27FC236}">
                  <a16:creationId xmlns:a16="http://schemas.microsoft.com/office/drawing/2014/main" id="{27571D29-0A1D-324C-95A0-A0A5104CC3A1}"/>
                </a:ext>
              </a:extLst>
            </p:cNvPr>
            <p:cNvSpPr/>
            <p:nvPr/>
          </p:nvSpPr>
          <p:spPr>
            <a:xfrm>
              <a:off x="4441075" y="3596150"/>
              <a:ext cx="674400" cy="6273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t>4</a:t>
              </a:r>
              <a:endParaRPr sz="2200" b="1"/>
            </a:p>
          </p:txBody>
        </p:sp>
        <p:sp>
          <p:nvSpPr>
            <p:cNvPr id="18" name="Google Shape;1010;p40">
              <a:extLst>
                <a:ext uri="{FF2B5EF4-FFF2-40B4-BE49-F238E27FC236}">
                  <a16:creationId xmlns:a16="http://schemas.microsoft.com/office/drawing/2014/main" id="{A5D0C876-3847-FF44-9F9D-05BBA5C844FD}"/>
                </a:ext>
              </a:extLst>
            </p:cNvPr>
            <p:cNvSpPr/>
            <p:nvPr/>
          </p:nvSpPr>
          <p:spPr>
            <a:xfrm>
              <a:off x="4358875" y="4367000"/>
              <a:ext cx="674400" cy="627300"/>
            </a:xfrm>
            <a:prstGeom prst="ellipse">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t>5</a:t>
              </a:r>
              <a:endParaRPr sz="2200" b="1"/>
            </a:p>
          </p:txBody>
        </p:sp>
        <p:sp>
          <p:nvSpPr>
            <p:cNvPr id="19" name="Google Shape;1011;p40">
              <a:extLst>
                <a:ext uri="{FF2B5EF4-FFF2-40B4-BE49-F238E27FC236}">
                  <a16:creationId xmlns:a16="http://schemas.microsoft.com/office/drawing/2014/main" id="{4D79244D-A2A8-7944-8089-9DC9F8D69709}"/>
                </a:ext>
              </a:extLst>
            </p:cNvPr>
            <p:cNvSpPr/>
            <p:nvPr/>
          </p:nvSpPr>
          <p:spPr>
            <a:xfrm>
              <a:off x="4136025" y="5137850"/>
              <a:ext cx="613200" cy="627300"/>
            </a:xfrm>
            <a:prstGeom prst="ellipse">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t>6</a:t>
              </a:r>
              <a:endParaRPr sz="2200" b="1"/>
            </a:p>
          </p:txBody>
        </p:sp>
        <p:sp>
          <p:nvSpPr>
            <p:cNvPr id="20" name="Google Shape;1012;p40">
              <a:extLst>
                <a:ext uri="{FF2B5EF4-FFF2-40B4-BE49-F238E27FC236}">
                  <a16:creationId xmlns:a16="http://schemas.microsoft.com/office/drawing/2014/main" id="{01B468B4-0CE8-5C40-B95A-21AD5E4F8ACE}"/>
                </a:ext>
              </a:extLst>
            </p:cNvPr>
            <p:cNvSpPr/>
            <p:nvPr/>
          </p:nvSpPr>
          <p:spPr>
            <a:xfrm>
              <a:off x="3678825" y="5915400"/>
              <a:ext cx="613200" cy="627300"/>
            </a:xfrm>
            <a:prstGeom prst="ellipse">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t>7</a:t>
              </a:r>
              <a:endParaRPr sz="2200" b="1"/>
            </a:p>
          </p:txBody>
        </p:sp>
        <p:sp>
          <p:nvSpPr>
            <p:cNvPr id="21" name="Google Shape;1013;p40">
              <a:extLst>
                <a:ext uri="{FF2B5EF4-FFF2-40B4-BE49-F238E27FC236}">
                  <a16:creationId xmlns:a16="http://schemas.microsoft.com/office/drawing/2014/main" id="{CEC0B57D-C2D1-ED49-A7E0-570903FA8EF2}"/>
                </a:ext>
              </a:extLst>
            </p:cNvPr>
            <p:cNvSpPr/>
            <p:nvPr/>
          </p:nvSpPr>
          <p:spPr>
            <a:xfrm>
              <a:off x="11591925" y="3703538"/>
              <a:ext cx="457200" cy="412500"/>
            </a:xfrm>
            <a:prstGeom prst="star5">
              <a:avLst>
                <a:gd name="adj" fmla="val 19098"/>
                <a:gd name="hf" fmla="val 105146"/>
                <a:gd name="vf" fmla="val 11055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14;p40">
              <a:extLst>
                <a:ext uri="{FF2B5EF4-FFF2-40B4-BE49-F238E27FC236}">
                  <a16:creationId xmlns:a16="http://schemas.microsoft.com/office/drawing/2014/main" id="{AFF79468-66A6-9842-A418-D45178F2601E}"/>
                </a:ext>
              </a:extLst>
            </p:cNvPr>
            <p:cNvSpPr/>
            <p:nvPr/>
          </p:nvSpPr>
          <p:spPr>
            <a:xfrm>
              <a:off x="11591925" y="5245250"/>
              <a:ext cx="457200" cy="412500"/>
            </a:xfrm>
            <a:prstGeom prst="star5">
              <a:avLst>
                <a:gd name="adj" fmla="val 19098"/>
                <a:gd name="hf" fmla="val 105146"/>
                <a:gd name="vf" fmla="val 11055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00383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AA40A4-0E2A-C747-AEA4-2D1B86E814D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5</a:t>
            </a:fld>
            <a:endParaRPr lang="en"/>
          </a:p>
        </p:txBody>
      </p:sp>
      <p:sp>
        <p:nvSpPr>
          <p:cNvPr id="8" name="Title 7">
            <a:extLst>
              <a:ext uri="{FF2B5EF4-FFF2-40B4-BE49-F238E27FC236}">
                <a16:creationId xmlns:a16="http://schemas.microsoft.com/office/drawing/2014/main" id="{F36D9DD0-430B-7648-9AF9-69B14A37A93D}"/>
              </a:ext>
            </a:extLst>
          </p:cNvPr>
          <p:cNvSpPr>
            <a:spLocks noGrp="1"/>
          </p:cNvSpPr>
          <p:nvPr>
            <p:ph type="title"/>
          </p:nvPr>
        </p:nvSpPr>
        <p:spPr/>
        <p:txBody>
          <a:bodyPr/>
          <a:lstStyle/>
          <a:p>
            <a:r>
              <a:rPr lang="en-US" dirty="0"/>
              <a:t>Session Norms</a:t>
            </a:r>
          </a:p>
        </p:txBody>
      </p:sp>
      <p:sp>
        <p:nvSpPr>
          <p:cNvPr id="9" name="Subtitle 8">
            <a:extLst>
              <a:ext uri="{FF2B5EF4-FFF2-40B4-BE49-F238E27FC236}">
                <a16:creationId xmlns:a16="http://schemas.microsoft.com/office/drawing/2014/main" id="{DE723292-E52E-BF47-82EA-D8DACF10CBAA}"/>
              </a:ext>
            </a:extLst>
          </p:cNvPr>
          <p:cNvSpPr>
            <a:spLocks noGrp="1"/>
          </p:cNvSpPr>
          <p:nvPr>
            <p:ph type="subTitle" idx="1"/>
          </p:nvPr>
        </p:nvSpPr>
        <p:spPr/>
        <p:txBody>
          <a:bodyPr/>
          <a:lstStyle/>
          <a:p>
            <a:endParaRPr lang="en-US"/>
          </a:p>
        </p:txBody>
      </p:sp>
      <p:sp>
        <p:nvSpPr>
          <p:cNvPr id="10" name="Text Placeholder 9">
            <a:extLst>
              <a:ext uri="{FF2B5EF4-FFF2-40B4-BE49-F238E27FC236}">
                <a16:creationId xmlns:a16="http://schemas.microsoft.com/office/drawing/2014/main" id="{61981FCA-ECD0-6249-8939-75FBEE9906B9}"/>
              </a:ext>
            </a:extLst>
          </p:cNvPr>
          <p:cNvSpPr>
            <a:spLocks noGrp="1"/>
          </p:cNvSpPr>
          <p:nvPr>
            <p:ph type="body" idx="2"/>
          </p:nvPr>
        </p:nvSpPr>
        <p:spPr/>
        <p:txBody>
          <a:bodyPr/>
          <a:lstStyle/>
          <a:p>
            <a:endParaRPr lang="en-US"/>
          </a:p>
        </p:txBody>
      </p:sp>
      <p:sp>
        <p:nvSpPr>
          <p:cNvPr id="11" name="Text Placeholder 10">
            <a:extLst>
              <a:ext uri="{FF2B5EF4-FFF2-40B4-BE49-F238E27FC236}">
                <a16:creationId xmlns:a16="http://schemas.microsoft.com/office/drawing/2014/main" id="{F449D700-B386-9940-BA58-E89AADE05A2C}"/>
              </a:ext>
            </a:extLst>
          </p:cNvPr>
          <p:cNvSpPr>
            <a:spLocks noGrp="1"/>
          </p:cNvSpPr>
          <p:nvPr>
            <p:ph type="body" idx="3"/>
          </p:nvPr>
        </p:nvSpPr>
        <p:spPr/>
        <p:txBody>
          <a:bodyPr/>
          <a:lstStyle/>
          <a:p>
            <a:endParaRPr lang="en-US"/>
          </a:p>
        </p:txBody>
      </p:sp>
    </p:spTree>
    <p:extLst>
      <p:ext uri="{BB962C8B-B14F-4D97-AF65-F5344CB8AC3E}">
        <p14:creationId xmlns:p14="http://schemas.microsoft.com/office/powerpoint/2010/main" val="4206093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6E1141-D95A-7E42-9C79-4975CB60410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6</a:t>
            </a:fld>
            <a:endParaRPr lang="en"/>
          </a:p>
        </p:txBody>
      </p:sp>
      <p:sp>
        <p:nvSpPr>
          <p:cNvPr id="3" name="Title 2">
            <a:extLst>
              <a:ext uri="{FF2B5EF4-FFF2-40B4-BE49-F238E27FC236}">
                <a16:creationId xmlns:a16="http://schemas.microsoft.com/office/drawing/2014/main" id="{351E50EE-829C-3A44-BD4E-0A8B7D245087}"/>
              </a:ext>
            </a:extLst>
          </p:cNvPr>
          <p:cNvSpPr>
            <a:spLocks noGrp="1"/>
          </p:cNvSpPr>
          <p:nvPr>
            <p:ph type="title"/>
          </p:nvPr>
        </p:nvSpPr>
        <p:spPr>
          <a:xfrm>
            <a:off x="0" y="400051"/>
            <a:ext cx="9144000" cy="865924"/>
          </a:xfrm>
        </p:spPr>
        <p:txBody>
          <a:bodyPr>
            <a:normAutofit/>
          </a:bodyPr>
          <a:lstStyle/>
          <a:p>
            <a:r>
              <a:rPr lang="en-US" dirty="0"/>
              <a:t>What do I need to fine-tune when it comes to building positive relationships</a:t>
            </a:r>
          </a:p>
        </p:txBody>
      </p:sp>
      <p:sp>
        <p:nvSpPr>
          <p:cNvPr id="4" name="Subtitle 3">
            <a:extLst>
              <a:ext uri="{FF2B5EF4-FFF2-40B4-BE49-F238E27FC236}">
                <a16:creationId xmlns:a16="http://schemas.microsoft.com/office/drawing/2014/main" id="{93A60AAC-C4F1-6249-8C52-FC42BE94DC40}"/>
              </a:ext>
            </a:extLst>
          </p:cNvPr>
          <p:cNvSpPr>
            <a:spLocks noGrp="1"/>
          </p:cNvSpPr>
          <p:nvPr>
            <p:ph type="subTitle" idx="1"/>
          </p:nvPr>
        </p:nvSpPr>
        <p:spPr>
          <a:xfrm>
            <a:off x="412350" y="1265974"/>
            <a:ext cx="3693306" cy="791425"/>
          </a:xfrm>
        </p:spPr>
        <p:txBody>
          <a:bodyPr/>
          <a:lstStyle/>
          <a:p>
            <a:pPr marL="0"/>
            <a:r>
              <a:rPr lang="en-US" dirty="0"/>
              <a:t>When you see an image of this chart on a slide, it is time to use it.</a:t>
            </a:r>
          </a:p>
        </p:txBody>
      </p:sp>
      <p:pic>
        <p:nvPicPr>
          <p:cNvPr id="7" name="Google Shape;1033;p42" descr="Fine Tuning Your Virtual/Blended Learning Community planning chart">
            <a:extLst>
              <a:ext uri="{FF2B5EF4-FFF2-40B4-BE49-F238E27FC236}">
                <a16:creationId xmlns:a16="http://schemas.microsoft.com/office/drawing/2014/main" id="{18DB14C9-00B3-D74F-B301-A5EB696ADA50}"/>
              </a:ext>
            </a:extLst>
          </p:cNvPr>
          <p:cNvPicPr preferRelativeResize="0"/>
          <p:nvPr/>
        </p:nvPicPr>
        <p:blipFill>
          <a:blip r:embed="rId3">
            <a:alphaModFix/>
          </a:blip>
          <a:stretch>
            <a:fillRect/>
          </a:stretch>
        </p:blipFill>
        <p:spPr>
          <a:xfrm>
            <a:off x="4407408" y="1391562"/>
            <a:ext cx="4529341" cy="2183253"/>
          </a:xfrm>
          <a:prstGeom prst="rect">
            <a:avLst/>
          </a:prstGeom>
          <a:noFill/>
          <a:ln w="19050" cap="flat" cmpd="sng">
            <a:solidFill>
              <a:schemeClr val="dk2"/>
            </a:solidFill>
            <a:prstDash val="solid"/>
            <a:round/>
            <a:headEnd type="none" w="sm" len="sm"/>
            <a:tailEnd type="none" w="sm" len="sm"/>
          </a:ln>
        </p:spPr>
      </p:pic>
      <p:sp>
        <p:nvSpPr>
          <p:cNvPr id="5" name="Text Placeholder 4">
            <a:extLst>
              <a:ext uri="{FF2B5EF4-FFF2-40B4-BE49-F238E27FC236}">
                <a16:creationId xmlns:a16="http://schemas.microsoft.com/office/drawing/2014/main" id="{90AD5D99-2A08-5B40-8DC7-142657B6224A}"/>
              </a:ext>
            </a:extLst>
          </p:cNvPr>
          <p:cNvSpPr>
            <a:spLocks noGrp="1"/>
          </p:cNvSpPr>
          <p:nvPr>
            <p:ph type="body" idx="2"/>
          </p:nvPr>
        </p:nvSpPr>
        <p:spPr>
          <a:xfrm>
            <a:off x="405125" y="2542032"/>
            <a:ext cx="3693306" cy="1766506"/>
          </a:xfrm>
        </p:spPr>
        <p:txBody>
          <a:bodyPr>
            <a:normAutofit fontScale="92500" lnSpcReduction="10000"/>
          </a:bodyPr>
          <a:lstStyle/>
          <a:p>
            <a:pPr marL="95250" indent="0">
              <a:buNone/>
            </a:pPr>
            <a:r>
              <a:rPr lang="en-US" dirty="0">
                <a:sym typeface="Oxygen"/>
              </a:rPr>
              <a:t>Use the document linked below for your planning. Select the one appropriate for your situation. We will continue to add to this throughout the the next couple of sessions. </a:t>
            </a:r>
          </a:p>
          <a:p>
            <a:pPr marL="95250" indent="0">
              <a:buNone/>
            </a:pPr>
            <a:endParaRPr lang="en-US" dirty="0"/>
          </a:p>
        </p:txBody>
      </p:sp>
      <p:sp>
        <p:nvSpPr>
          <p:cNvPr id="6" name="Text Placeholder 5">
            <a:extLst>
              <a:ext uri="{FF2B5EF4-FFF2-40B4-BE49-F238E27FC236}">
                <a16:creationId xmlns:a16="http://schemas.microsoft.com/office/drawing/2014/main" id="{A1B5FD00-B81E-7B43-B350-3F68A5A94DF7}"/>
              </a:ext>
            </a:extLst>
          </p:cNvPr>
          <p:cNvSpPr>
            <a:spLocks noGrp="1"/>
          </p:cNvSpPr>
          <p:nvPr>
            <p:ph type="body" idx="3"/>
          </p:nvPr>
        </p:nvSpPr>
        <p:spPr>
          <a:xfrm>
            <a:off x="402600" y="4208396"/>
            <a:ext cx="8338800" cy="584775"/>
          </a:xfrm>
        </p:spPr>
        <p:txBody>
          <a:bodyPr/>
          <a:lstStyle/>
          <a:p>
            <a:pPr marL="114300" indent="0">
              <a:buNone/>
            </a:pPr>
            <a:r>
              <a:rPr lang="en-US" sz="1400" i="1" dirty="0">
                <a:hlinkClick r:id="rId4"/>
              </a:rPr>
              <a:t>Before School starts planning document</a:t>
            </a:r>
            <a:endParaRPr lang="en-US" sz="1400" i="1" dirty="0"/>
          </a:p>
          <a:p>
            <a:pPr marL="114300" indent="0">
              <a:buNone/>
            </a:pPr>
            <a:r>
              <a:rPr lang="en-US" sz="1400" i="1" dirty="0">
                <a:hlinkClick r:id="rId5"/>
              </a:rPr>
              <a:t>Mid School Year planning document</a:t>
            </a:r>
            <a:endParaRPr lang="en-US" sz="1400" i="1" dirty="0"/>
          </a:p>
        </p:txBody>
      </p:sp>
    </p:spTree>
    <p:extLst>
      <p:ext uri="{BB962C8B-B14F-4D97-AF65-F5344CB8AC3E}">
        <p14:creationId xmlns:p14="http://schemas.microsoft.com/office/powerpoint/2010/main" val="3172977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3EB96C-C71C-3645-9656-78ECE6BCE7E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7</a:t>
            </a:fld>
            <a:endParaRPr lang="en"/>
          </a:p>
        </p:txBody>
      </p:sp>
      <p:sp>
        <p:nvSpPr>
          <p:cNvPr id="3" name="Title 2">
            <a:extLst>
              <a:ext uri="{FF2B5EF4-FFF2-40B4-BE49-F238E27FC236}">
                <a16:creationId xmlns:a16="http://schemas.microsoft.com/office/drawing/2014/main" id="{CA2EAB78-4177-1240-92E0-0F4FAB9D3DA0}"/>
              </a:ext>
            </a:extLst>
          </p:cNvPr>
          <p:cNvSpPr>
            <a:spLocks noGrp="1"/>
          </p:cNvSpPr>
          <p:nvPr>
            <p:ph type="title"/>
          </p:nvPr>
        </p:nvSpPr>
        <p:spPr/>
        <p:txBody>
          <a:bodyPr/>
          <a:lstStyle/>
          <a:p>
            <a:r>
              <a:rPr lang="en-US" dirty="0"/>
              <a:t>Resources Frequently Referenced:</a:t>
            </a:r>
          </a:p>
        </p:txBody>
      </p:sp>
      <p:sp>
        <p:nvSpPr>
          <p:cNvPr id="4" name="Subtitle 3">
            <a:extLst>
              <a:ext uri="{FF2B5EF4-FFF2-40B4-BE49-F238E27FC236}">
                <a16:creationId xmlns:a16="http://schemas.microsoft.com/office/drawing/2014/main" id="{A675CC61-602A-4541-A65F-5C254CB7D98B}"/>
              </a:ext>
            </a:extLst>
          </p:cNvPr>
          <p:cNvSpPr>
            <a:spLocks noGrp="1"/>
          </p:cNvSpPr>
          <p:nvPr>
            <p:ph type="subTitle" idx="1"/>
          </p:nvPr>
        </p:nvSpPr>
        <p:spPr>
          <a:xfrm>
            <a:off x="400050" y="1230179"/>
            <a:ext cx="4000500" cy="483193"/>
          </a:xfrm>
        </p:spPr>
        <p:txBody>
          <a:bodyPr/>
          <a:lstStyle/>
          <a:p>
            <a:r>
              <a:rPr lang="en-US" dirty="0"/>
              <a:t>The Distance Learning Playbook</a:t>
            </a:r>
          </a:p>
        </p:txBody>
      </p:sp>
      <p:pic>
        <p:nvPicPr>
          <p:cNvPr id="9" name="Google Shape;1040;p43" descr="Image of the cover of The distance Learning Playbook by Douglas Fischer, Nancy Frey and John Hattie">
            <a:extLst>
              <a:ext uri="{FF2B5EF4-FFF2-40B4-BE49-F238E27FC236}">
                <a16:creationId xmlns:a16="http://schemas.microsoft.com/office/drawing/2014/main" id="{97F8144F-78B8-9D4F-9EFE-0B03206AB598}"/>
              </a:ext>
            </a:extLst>
          </p:cNvPr>
          <p:cNvPicPr preferRelativeResize="0"/>
          <p:nvPr/>
        </p:nvPicPr>
        <p:blipFill>
          <a:blip r:embed="rId3">
            <a:alphaModFix/>
          </a:blip>
          <a:stretch>
            <a:fillRect/>
          </a:stretch>
        </p:blipFill>
        <p:spPr>
          <a:xfrm>
            <a:off x="1513587" y="1853406"/>
            <a:ext cx="1773425" cy="2234512"/>
          </a:xfrm>
          <a:prstGeom prst="rect">
            <a:avLst/>
          </a:prstGeom>
          <a:noFill/>
          <a:ln>
            <a:noFill/>
          </a:ln>
        </p:spPr>
      </p:pic>
      <p:sp>
        <p:nvSpPr>
          <p:cNvPr id="8" name="Text Placeholder 7">
            <a:extLst>
              <a:ext uri="{FF2B5EF4-FFF2-40B4-BE49-F238E27FC236}">
                <a16:creationId xmlns:a16="http://schemas.microsoft.com/office/drawing/2014/main" id="{C1AC0BCF-A0DF-EC49-B4BA-F8DE1B05046A}"/>
              </a:ext>
            </a:extLst>
          </p:cNvPr>
          <p:cNvSpPr>
            <a:spLocks noGrp="1"/>
          </p:cNvSpPr>
          <p:nvPr>
            <p:ph type="body" idx="5"/>
          </p:nvPr>
        </p:nvSpPr>
        <p:spPr>
          <a:xfrm>
            <a:off x="405125" y="4236540"/>
            <a:ext cx="3995425" cy="372820"/>
          </a:xfrm>
        </p:spPr>
        <p:txBody>
          <a:bodyPr/>
          <a:lstStyle/>
          <a:p>
            <a:pPr marL="114300" indent="0">
              <a:buNone/>
            </a:pPr>
            <a:r>
              <a:rPr lang="en" sz="1200" dirty="0">
                <a:hlinkClick r:id="rId4">
                  <a:extLst>
                    <a:ext uri="{A12FA001-AC4F-418D-AE19-62706E023703}">
                      <ahyp:hlinkClr xmlns:ahyp="http://schemas.microsoft.com/office/drawing/2018/hyperlinkcolor" val="tx"/>
                    </a:ext>
                  </a:extLst>
                </a:hlinkClick>
              </a:rPr>
              <a:t>https://resources.corwin.com/distancelearningplaybook</a:t>
            </a:r>
            <a:endParaRPr lang="en-US" sz="1200" dirty="0"/>
          </a:p>
        </p:txBody>
      </p:sp>
      <p:sp>
        <p:nvSpPr>
          <p:cNvPr id="6" name="Subtitle 5">
            <a:extLst>
              <a:ext uri="{FF2B5EF4-FFF2-40B4-BE49-F238E27FC236}">
                <a16:creationId xmlns:a16="http://schemas.microsoft.com/office/drawing/2014/main" id="{2B9DBAEC-C3B0-6443-A44D-74FE338C4705}"/>
              </a:ext>
            </a:extLst>
          </p:cNvPr>
          <p:cNvSpPr>
            <a:spLocks noGrp="1"/>
          </p:cNvSpPr>
          <p:nvPr>
            <p:ph type="subTitle" idx="3"/>
          </p:nvPr>
        </p:nvSpPr>
        <p:spPr>
          <a:xfrm>
            <a:off x="4749600" y="1230179"/>
            <a:ext cx="4000500" cy="483193"/>
          </a:xfrm>
        </p:spPr>
        <p:txBody>
          <a:bodyPr/>
          <a:lstStyle/>
          <a:p>
            <a:r>
              <a:rPr lang="en-US" dirty="0"/>
              <a:t>High Leverage Practices for SWD</a:t>
            </a:r>
          </a:p>
        </p:txBody>
      </p:sp>
      <p:pic>
        <p:nvPicPr>
          <p:cNvPr id="10" name="Google Shape;1045;p43" descr="Logo of Higher Leverage Practices for Students with Disabilities&#10;">
            <a:extLst>
              <a:ext uri="{FF2B5EF4-FFF2-40B4-BE49-F238E27FC236}">
                <a16:creationId xmlns:a16="http://schemas.microsoft.com/office/drawing/2014/main" id="{3CCB724C-91D5-D242-8141-892B4B8A36EE}"/>
              </a:ext>
            </a:extLst>
          </p:cNvPr>
          <p:cNvPicPr preferRelativeResize="0"/>
          <p:nvPr/>
        </p:nvPicPr>
        <p:blipFill>
          <a:blip r:embed="rId5">
            <a:alphaModFix/>
          </a:blip>
          <a:stretch>
            <a:fillRect/>
          </a:stretch>
        </p:blipFill>
        <p:spPr>
          <a:xfrm rot="5400000">
            <a:off x="5421529" y="2172790"/>
            <a:ext cx="2401677" cy="1595745"/>
          </a:xfrm>
          <a:prstGeom prst="rect">
            <a:avLst/>
          </a:prstGeom>
          <a:noFill/>
          <a:ln>
            <a:noFill/>
          </a:ln>
        </p:spPr>
      </p:pic>
      <p:sp>
        <p:nvSpPr>
          <p:cNvPr id="11" name="Text Placeholder 7">
            <a:extLst>
              <a:ext uri="{FF2B5EF4-FFF2-40B4-BE49-F238E27FC236}">
                <a16:creationId xmlns:a16="http://schemas.microsoft.com/office/drawing/2014/main" id="{0DF3CF56-228B-9B42-BE8D-52CC743163DC}"/>
              </a:ext>
            </a:extLst>
          </p:cNvPr>
          <p:cNvSpPr txBox="1">
            <a:spLocks/>
          </p:cNvSpPr>
          <p:nvPr/>
        </p:nvSpPr>
        <p:spPr>
          <a:xfrm>
            <a:off x="4743450" y="4290881"/>
            <a:ext cx="3995425" cy="48167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3"/>
              </a:buClr>
              <a:buSzPts val="1800"/>
              <a:buFont typeface="Noto Sans Symbols"/>
              <a:buChar char="▪"/>
              <a:defRPr sz="1800" b="0" i="0" u="none" strike="noStrike" cap="none">
                <a:solidFill>
                  <a:schemeClr val="accent3"/>
                </a:solidFill>
                <a:latin typeface="Arial"/>
                <a:ea typeface="Arial"/>
                <a:cs typeface="Arial"/>
                <a:sym typeface="Arial"/>
              </a:defRPr>
            </a:lvl1pPr>
            <a:lvl2pPr marL="914400" marR="0" lvl="1" indent="-323850" algn="l" rtl="0">
              <a:lnSpc>
                <a:spcPct val="100000"/>
              </a:lnSpc>
              <a:spcBef>
                <a:spcPts val="1000"/>
              </a:spcBef>
              <a:spcAft>
                <a:spcPts val="0"/>
              </a:spcAft>
              <a:buClr>
                <a:schemeClr val="accent3"/>
              </a:buClr>
              <a:buSzPts val="1500"/>
              <a:buFont typeface="Noto Sans Symbols"/>
              <a:buChar char="▪"/>
              <a:defRPr sz="1500" b="0" i="0" u="none" strike="noStrike" cap="none">
                <a:solidFill>
                  <a:schemeClr val="accent3"/>
                </a:solidFill>
                <a:latin typeface="Arial"/>
                <a:ea typeface="Arial"/>
                <a:cs typeface="Arial"/>
                <a:sym typeface="Arial"/>
              </a:defRPr>
            </a:lvl2pPr>
            <a:lvl3pPr marL="1371600" marR="0" lvl="2" indent="-304800" algn="l" rtl="0">
              <a:lnSpc>
                <a:spcPct val="100000"/>
              </a:lnSpc>
              <a:spcBef>
                <a:spcPts val="1000"/>
              </a:spcBef>
              <a:spcAft>
                <a:spcPts val="0"/>
              </a:spcAft>
              <a:buClr>
                <a:schemeClr val="accent3"/>
              </a:buClr>
              <a:buSzPts val="1200"/>
              <a:buFont typeface="Noto Sans Symbols"/>
              <a:buChar char="▪"/>
              <a:defRPr sz="1200" b="0" i="0" u="none" strike="noStrike" cap="none">
                <a:solidFill>
                  <a:schemeClr val="accent3"/>
                </a:solidFill>
                <a:latin typeface="Arial"/>
                <a:ea typeface="Arial"/>
                <a:cs typeface="Arial"/>
                <a:sym typeface="Arial"/>
              </a:defRPr>
            </a:lvl3pPr>
            <a:lvl4pPr marL="1828800" marR="0" lvl="3" indent="-285750" algn="l" rtl="0">
              <a:lnSpc>
                <a:spcPct val="100000"/>
              </a:lnSpc>
              <a:spcBef>
                <a:spcPts val="1000"/>
              </a:spcBef>
              <a:spcAft>
                <a:spcPts val="0"/>
              </a:spcAft>
              <a:buClr>
                <a:schemeClr val="accent3"/>
              </a:buClr>
              <a:buSzPts val="900"/>
              <a:buFont typeface="Noto Sans Symbols"/>
              <a:buChar char="▪"/>
              <a:defRPr sz="900" b="0" i="0" u="none" strike="noStrike" cap="none">
                <a:solidFill>
                  <a:schemeClr val="accent3"/>
                </a:solidFill>
                <a:latin typeface="Arial"/>
                <a:ea typeface="Arial"/>
                <a:cs typeface="Arial"/>
                <a:sym typeface="Arial"/>
              </a:defRPr>
            </a:lvl4pPr>
            <a:lvl5pPr marL="2286000" marR="0" lvl="4" indent="-279400" algn="l" rtl="0">
              <a:lnSpc>
                <a:spcPct val="100000"/>
              </a:lnSpc>
              <a:spcBef>
                <a:spcPts val="1000"/>
              </a:spcBef>
              <a:spcAft>
                <a:spcPts val="0"/>
              </a:spcAft>
              <a:buClr>
                <a:schemeClr val="accent3"/>
              </a:buClr>
              <a:buSzPts val="800"/>
              <a:buFont typeface="Noto Sans Symbols"/>
              <a:buChar char="▪"/>
              <a:defRPr sz="800" b="0" i="0" u="none" strike="noStrike" cap="none">
                <a:solidFill>
                  <a:schemeClr val="accent3"/>
                </a:solidFill>
                <a:latin typeface="Arial"/>
                <a:ea typeface="Arial"/>
                <a:cs typeface="Arial"/>
                <a:sym typeface="Arial"/>
              </a:defRPr>
            </a:lvl5pPr>
            <a:lvl6pPr marL="2743200" marR="0" lvl="5" indent="-273050" algn="l" rtl="0">
              <a:lnSpc>
                <a:spcPct val="100000"/>
              </a:lnSpc>
              <a:spcBef>
                <a:spcPts val="1000"/>
              </a:spcBef>
              <a:spcAft>
                <a:spcPts val="0"/>
              </a:spcAft>
              <a:buClr>
                <a:schemeClr val="accent3"/>
              </a:buClr>
              <a:buSzPts val="700"/>
              <a:buFont typeface="Noto Sans Symbols"/>
              <a:buChar char="▪"/>
              <a:defRPr sz="700" b="0" i="0" u="none" strike="noStrike" cap="none">
                <a:solidFill>
                  <a:schemeClr val="accent3"/>
                </a:solidFill>
                <a:latin typeface="Arial"/>
                <a:ea typeface="Arial"/>
                <a:cs typeface="Arial"/>
                <a:sym typeface="Arial"/>
              </a:defRPr>
            </a:lvl6pPr>
            <a:lvl7pPr marL="3200400" marR="0" lvl="6" indent="-266700" algn="l" rtl="0">
              <a:lnSpc>
                <a:spcPct val="100000"/>
              </a:lnSpc>
              <a:spcBef>
                <a:spcPts val="1000"/>
              </a:spcBef>
              <a:spcAft>
                <a:spcPts val="0"/>
              </a:spcAft>
              <a:buClr>
                <a:schemeClr val="accent3"/>
              </a:buClr>
              <a:buSzPts val="600"/>
              <a:buFont typeface="Noto Sans Symbols"/>
              <a:buChar char="▪"/>
              <a:defRPr sz="600" b="0" i="0" u="none" strike="noStrike" cap="none">
                <a:solidFill>
                  <a:schemeClr val="accent3"/>
                </a:solidFill>
                <a:latin typeface="Arial"/>
                <a:ea typeface="Arial"/>
                <a:cs typeface="Arial"/>
                <a:sym typeface="Arial"/>
              </a:defRPr>
            </a:lvl7pPr>
            <a:lvl8pPr marL="3657600" marR="0" lvl="7" indent="-260350" algn="l" rtl="0">
              <a:lnSpc>
                <a:spcPct val="100000"/>
              </a:lnSpc>
              <a:spcBef>
                <a:spcPts val="1000"/>
              </a:spcBef>
              <a:spcAft>
                <a:spcPts val="0"/>
              </a:spcAft>
              <a:buClr>
                <a:schemeClr val="accent3"/>
              </a:buClr>
              <a:buSzPts val="500"/>
              <a:buFont typeface="Noto Sans Symbols"/>
              <a:buChar char="▪"/>
              <a:defRPr sz="500" b="0" i="0" u="none" strike="noStrike" cap="none">
                <a:solidFill>
                  <a:schemeClr val="accent3"/>
                </a:solidFill>
                <a:latin typeface="Arial"/>
                <a:ea typeface="Arial"/>
                <a:cs typeface="Arial"/>
                <a:sym typeface="Arial"/>
              </a:defRPr>
            </a:lvl8pPr>
            <a:lvl9pPr marL="4114800" marR="0" lvl="8" indent="-254000" algn="l" rtl="0">
              <a:lnSpc>
                <a:spcPct val="100000"/>
              </a:lnSpc>
              <a:spcBef>
                <a:spcPts val="1000"/>
              </a:spcBef>
              <a:spcAft>
                <a:spcPts val="1000"/>
              </a:spcAft>
              <a:buClr>
                <a:schemeClr val="accent3"/>
              </a:buClr>
              <a:buSzPts val="400"/>
              <a:buFont typeface="Noto Sans Symbols"/>
              <a:buChar char="▪"/>
              <a:defRPr sz="400" b="0" i="0" u="none" strike="noStrike" cap="none">
                <a:solidFill>
                  <a:schemeClr val="accent3"/>
                </a:solidFill>
                <a:latin typeface="Arial"/>
                <a:ea typeface="Arial"/>
                <a:cs typeface="Arial"/>
                <a:sym typeface="Arial"/>
              </a:defRPr>
            </a:lvl9pPr>
          </a:lstStyle>
          <a:p>
            <a:pPr marL="0" lvl="0" indent="0">
              <a:lnSpc>
                <a:spcPct val="115000"/>
              </a:lnSpc>
              <a:spcBef>
                <a:spcPts val="0"/>
              </a:spcBef>
              <a:spcAft>
                <a:spcPts val="2100"/>
              </a:spcAft>
              <a:buNone/>
            </a:pPr>
            <a:r>
              <a:rPr lang="en-US" sz="1200" dirty="0">
                <a:sym typeface="Oxygen"/>
                <a:hlinkClick r:id="rId6">
                  <a:extLst>
                    <a:ext uri="{A12FA001-AC4F-418D-AE19-62706E023703}">
                      <ahyp:hlinkClr xmlns:ahyp="http://schemas.microsoft.com/office/drawing/2018/hyperlinkcolor" val="tx"/>
                    </a:ext>
                  </a:extLst>
                </a:hlinkClick>
              </a:rPr>
              <a:t>https://highleveragepractices.org/about-hlps</a:t>
            </a:r>
            <a:endParaRPr lang="en-US" sz="1200" dirty="0"/>
          </a:p>
        </p:txBody>
      </p:sp>
      <p:sp>
        <p:nvSpPr>
          <p:cNvPr id="12" name="Google Shape;1041;p43">
            <a:extLst>
              <a:ext uri="{FF2B5EF4-FFF2-40B4-BE49-F238E27FC236}">
                <a16:creationId xmlns:a16="http://schemas.microsoft.com/office/drawing/2014/main" id="{49B32F9E-E829-3C4D-B61E-E412652A2660}"/>
              </a:ext>
            </a:extLst>
          </p:cNvPr>
          <p:cNvSpPr/>
          <p:nvPr/>
        </p:nvSpPr>
        <p:spPr>
          <a:xfrm>
            <a:off x="8263552" y="4156792"/>
            <a:ext cx="486548" cy="452568"/>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dirty="0"/>
              <a:t>4</a:t>
            </a:r>
            <a:endParaRPr sz="2200" b="1" dirty="0"/>
          </a:p>
        </p:txBody>
      </p:sp>
    </p:spTree>
    <p:extLst>
      <p:ext uri="{BB962C8B-B14F-4D97-AF65-F5344CB8AC3E}">
        <p14:creationId xmlns:p14="http://schemas.microsoft.com/office/powerpoint/2010/main" val="1050940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sldNum" idx="12"/>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800"/>
              <a:buNone/>
            </a:pPr>
            <a:fld id="{00000000-1234-1234-1234-123412341234}" type="slidenum">
              <a:rPr lang="en"/>
              <a:t>8</a:t>
            </a:fld>
            <a:endParaRPr/>
          </a:p>
        </p:txBody>
      </p:sp>
      <p:sp>
        <p:nvSpPr>
          <p:cNvPr id="109" name="Google Shape;109;p4"/>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600"/>
              <a:buNone/>
            </a:pPr>
            <a:r>
              <a:rPr lang="en" dirty="0"/>
              <a:t>Why is it important to foster peer relationships amongst students?</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D605E9-49E0-114F-940A-4913966B6BB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9</a:t>
            </a:fld>
            <a:endParaRPr lang="en"/>
          </a:p>
        </p:txBody>
      </p:sp>
      <p:sp>
        <p:nvSpPr>
          <p:cNvPr id="3" name="Title 2">
            <a:extLst>
              <a:ext uri="{FF2B5EF4-FFF2-40B4-BE49-F238E27FC236}">
                <a16:creationId xmlns:a16="http://schemas.microsoft.com/office/drawing/2014/main" id="{6FD7AB07-08C2-A041-A74D-310FC5776391}"/>
              </a:ext>
            </a:extLst>
          </p:cNvPr>
          <p:cNvSpPr>
            <a:spLocks noGrp="1"/>
          </p:cNvSpPr>
          <p:nvPr>
            <p:ph type="title"/>
          </p:nvPr>
        </p:nvSpPr>
        <p:spPr/>
        <p:txBody>
          <a:bodyPr/>
          <a:lstStyle/>
          <a:p>
            <a:r>
              <a:rPr lang="en-US" dirty="0"/>
              <a:t>Benefits of Peer to Peer Relationships</a:t>
            </a:r>
          </a:p>
        </p:txBody>
      </p:sp>
      <p:sp>
        <p:nvSpPr>
          <p:cNvPr id="5" name="Text Placeholder 4">
            <a:extLst>
              <a:ext uri="{FF2B5EF4-FFF2-40B4-BE49-F238E27FC236}">
                <a16:creationId xmlns:a16="http://schemas.microsoft.com/office/drawing/2014/main" id="{710D9DB8-944D-B142-8B7D-73019897D8F2}"/>
              </a:ext>
            </a:extLst>
          </p:cNvPr>
          <p:cNvSpPr>
            <a:spLocks noGrp="1"/>
          </p:cNvSpPr>
          <p:nvPr>
            <p:ph type="body" idx="2"/>
          </p:nvPr>
        </p:nvSpPr>
        <p:spPr>
          <a:xfrm>
            <a:off x="405125" y="1344168"/>
            <a:ext cx="8331600" cy="2909507"/>
          </a:xfrm>
        </p:spPr>
        <p:txBody>
          <a:bodyPr>
            <a:normAutofit fontScale="85000" lnSpcReduction="20000"/>
          </a:bodyPr>
          <a:lstStyle/>
          <a:p>
            <a:pPr marL="412750" indent="-342900">
              <a:lnSpc>
                <a:spcPct val="150000"/>
              </a:lnSpc>
              <a:spcBef>
                <a:spcPts val="0"/>
              </a:spcBef>
              <a:buClr>
                <a:schemeClr val="tx2"/>
              </a:buClr>
              <a:buSzPts val="2500"/>
            </a:pPr>
            <a:r>
              <a:rPr lang="en-US" dirty="0">
                <a:sym typeface="Oxygen"/>
              </a:rPr>
              <a:t>Students feel safer and are more willing to take risks</a:t>
            </a:r>
          </a:p>
          <a:p>
            <a:pPr marL="412750" indent="-342900">
              <a:lnSpc>
                <a:spcPct val="150000"/>
              </a:lnSpc>
              <a:spcBef>
                <a:spcPts val="0"/>
              </a:spcBef>
              <a:buClr>
                <a:schemeClr val="tx2"/>
              </a:buClr>
              <a:buSzPts val="2500"/>
            </a:pPr>
            <a:r>
              <a:rPr lang="en-US" dirty="0">
                <a:sym typeface="Oxygen"/>
              </a:rPr>
              <a:t>Students have access to other ideas and opinions other than their own</a:t>
            </a:r>
          </a:p>
          <a:p>
            <a:pPr marL="412750" indent="-342900">
              <a:lnSpc>
                <a:spcPct val="150000"/>
              </a:lnSpc>
              <a:spcBef>
                <a:spcPts val="0"/>
              </a:spcBef>
              <a:buClr>
                <a:schemeClr val="tx2"/>
              </a:buClr>
              <a:buSzPts val="2500"/>
            </a:pPr>
            <a:r>
              <a:rPr lang="en-US" dirty="0">
                <a:sym typeface="Oxygen"/>
              </a:rPr>
              <a:t>Increased students engagement</a:t>
            </a:r>
          </a:p>
          <a:p>
            <a:pPr marL="412750" indent="-342900">
              <a:lnSpc>
                <a:spcPct val="150000"/>
              </a:lnSpc>
              <a:spcBef>
                <a:spcPts val="0"/>
              </a:spcBef>
              <a:buClr>
                <a:schemeClr val="tx2"/>
              </a:buClr>
              <a:buSzPts val="2500"/>
            </a:pPr>
            <a:r>
              <a:rPr lang="en-US" dirty="0">
                <a:sym typeface="Oxygen"/>
              </a:rPr>
              <a:t>Increase attendance/participation</a:t>
            </a:r>
          </a:p>
          <a:p>
            <a:pPr marL="412750" indent="-342900">
              <a:lnSpc>
                <a:spcPct val="150000"/>
              </a:lnSpc>
              <a:spcBef>
                <a:spcPts val="0"/>
              </a:spcBef>
              <a:buClr>
                <a:schemeClr val="tx2"/>
              </a:buClr>
              <a:buSzPts val="2500"/>
            </a:pPr>
            <a:r>
              <a:rPr lang="en-US" dirty="0">
                <a:sym typeface="Oxygen"/>
              </a:rPr>
              <a:t>Decreased behavior issues</a:t>
            </a:r>
          </a:p>
          <a:p>
            <a:pPr marL="412750" indent="-342900">
              <a:lnSpc>
                <a:spcPct val="150000"/>
              </a:lnSpc>
              <a:spcBef>
                <a:spcPts val="0"/>
              </a:spcBef>
              <a:buClr>
                <a:schemeClr val="tx2"/>
              </a:buClr>
              <a:buSzPts val="2500"/>
            </a:pPr>
            <a:r>
              <a:rPr lang="en-US" dirty="0">
                <a:sym typeface="Oxygen"/>
              </a:rPr>
              <a:t>Develops communication skills</a:t>
            </a:r>
          </a:p>
          <a:p>
            <a:pPr marL="412750" indent="-342900">
              <a:lnSpc>
                <a:spcPct val="150000"/>
              </a:lnSpc>
              <a:spcBef>
                <a:spcPts val="0"/>
              </a:spcBef>
              <a:buClr>
                <a:schemeClr val="tx2"/>
              </a:buClr>
              <a:buSzPts val="2500"/>
            </a:pPr>
            <a:r>
              <a:rPr lang="en-US" dirty="0">
                <a:sym typeface="Oxygen"/>
              </a:rPr>
              <a:t>Fosters creativity </a:t>
            </a:r>
          </a:p>
          <a:p>
            <a:pPr marL="412750" indent="-342900">
              <a:lnSpc>
                <a:spcPct val="150000"/>
              </a:lnSpc>
              <a:spcBef>
                <a:spcPts val="0"/>
              </a:spcBef>
              <a:buClr>
                <a:schemeClr val="tx2"/>
              </a:buClr>
              <a:buSzPts val="2500"/>
            </a:pPr>
            <a:r>
              <a:rPr lang="en-US" dirty="0">
                <a:sym typeface="Oxygen"/>
              </a:rPr>
              <a:t>Higher levels of achievement</a:t>
            </a:r>
            <a:endParaRPr lang="en-US" dirty="0"/>
          </a:p>
        </p:txBody>
      </p:sp>
      <p:sp>
        <p:nvSpPr>
          <p:cNvPr id="7" name="Google Shape;1041;p43">
            <a:extLst>
              <a:ext uri="{FF2B5EF4-FFF2-40B4-BE49-F238E27FC236}">
                <a16:creationId xmlns:a16="http://schemas.microsoft.com/office/drawing/2014/main" id="{E8D7BE4B-8009-6846-B8A4-12CEC76715E2}"/>
              </a:ext>
            </a:extLst>
          </p:cNvPr>
          <p:cNvSpPr/>
          <p:nvPr/>
        </p:nvSpPr>
        <p:spPr>
          <a:xfrm>
            <a:off x="8327560" y="4253675"/>
            <a:ext cx="486548" cy="452568"/>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dirty="0"/>
              <a:t>4</a:t>
            </a:r>
            <a:endParaRPr sz="2200" b="1" dirty="0"/>
          </a:p>
        </p:txBody>
      </p:sp>
    </p:spTree>
    <p:extLst>
      <p:ext uri="{BB962C8B-B14F-4D97-AF65-F5344CB8AC3E}">
        <p14:creationId xmlns:p14="http://schemas.microsoft.com/office/powerpoint/2010/main" val="151513438"/>
      </p:ext>
    </p:extLst>
  </p:cSld>
  <p:clrMapOvr>
    <a:masterClrMapping/>
  </p:clrMapOvr>
</p:sld>
</file>

<file path=ppt/theme/theme1.xml><?xml version="1.0" encoding="utf-8"?>
<a:theme xmlns:a="http://schemas.openxmlformats.org/drawingml/2006/main" name="eTeachNY">
  <a:themeElements>
    <a:clrScheme name="Custom 2">
      <a:dk1>
        <a:srgbClr val="000000"/>
      </a:dk1>
      <a:lt1>
        <a:srgbClr val="FFFFFF"/>
      </a:lt1>
      <a:dk2>
        <a:srgbClr val="2B3890"/>
      </a:dk2>
      <a:lt2>
        <a:srgbClr val="4EA848"/>
      </a:lt2>
      <a:accent1>
        <a:srgbClr val="43467B"/>
      </a:accent1>
      <a:accent2>
        <a:srgbClr val="E58C09"/>
      </a:accent2>
      <a:accent3>
        <a:srgbClr val="2379B8"/>
      </a:accent3>
      <a:accent4>
        <a:srgbClr val="EEC621"/>
      </a:accent4>
      <a:accent5>
        <a:srgbClr val="1D9BA1"/>
      </a:accent5>
      <a:accent6>
        <a:srgbClr val="87175F"/>
      </a:accent6>
      <a:hlink>
        <a:srgbClr val="00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1174</TotalTime>
  <Words>5205</Words>
  <Application>Microsoft Office PowerPoint</Application>
  <PresentationFormat>On-screen Show (16:9)</PresentationFormat>
  <Paragraphs>239</Paragraphs>
  <Slides>31</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Noto Sans Symbols</vt:lpstr>
      <vt:lpstr>Oxygen</vt:lpstr>
      <vt:lpstr>Roboto</vt:lpstr>
      <vt:lpstr>eTeachNY</vt:lpstr>
      <vt:lpstr>Fine Tuning Your Hybrid/Remote Learning Environment</vt:lpstr>
      <vt:lpstr>Our Learning</vt:lpstr>
      <vt:lpstr>Agenda</vt:lpstr>
      <vt:lpstr>Blueprint for Improved Results for SWDs</vt:lpstr>
      <vt:lpstr>Session Norms</vt:lpstr>
      <vt:lpstr>What do I need to fine-tune when it comes to building positive relationships</vt:lpstr>
      <vt:lpstr>Resources Frequently Referenced:</vt:lpstr>
      <vt:lpstr>Why is it important to foster peer relationships amongst students?</vt:lpstr>
      <vt:lpstr>Benefits of Peer to Peer Relationships</vt:lpstr>
      <vt:lpstr>Challenges of Peer to Peer Relationships in the Remote/Hybrid Environment</vt:lpstr>
      <vt:lpstr>How do we foster peer relationships amongst students?</vt:lpstr>
      <vt:lpstr>Building Community</vt:lpstr>
      <vt:lpstr>Strategies for Building Community Amongst Peers</vt:lpstr>
      <vt:lpstr>Strategies for Building Community Amongst Peers continued</vt:lpstr>
      <vt:lpstr>Adapting for the Hybrid/Remote (1/3)</vt:lpstr>
      <vt:lpstr>Examples from the Field</vt:lpstr>
      <vt:lpstr>What can high quality peer to peer relationships look like in the virtual learning?</vt:lpstr>
      <vt:lpstr>Adapting for the Hybrid/Remote (2/3)</vt:lpstr>
      <vt:lpstr>More Examples from the Field</vt:lpstr>
      <vt:lpstr>Adapting for the Hybrid/Remote (3/3)</vt:lpstr>
      <vt:lpstr>Sample Peer-to-Peer Learning Norms</vt:lpstr>
      <vt:lpstr>What considerations am I making for students with disabilities when building relationships between my students?</vt:lpstr>
      <vt:lpstr>Teach, Don’t Preach!</vt:lpstr>
      <vt:lpstr>Questions for Reflection – Peer-to-Peer Relationships</vt:lpstr>
      <vt:lpstr>Closure</vt:lpstr>
      <vt:lpstr>Explicitly Teaching the Hidden Curriculum</vt:lpstr>
      <vt:lpstr>Explicitly Teaching the Hidden Curriculum continued</vt:lpstr>
      <vt:lpstr>Our Learning Revisited</vt:lpstr>
      <vt:lpstr>Commitment</vt:lpstr>
      <vt:lpstr>For more information &amp; support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Fine Tuning Your Hybrid/Remote Learning Environment</dc:title>
  <cp:lastModifiedBy>Alyssa Teribury</cp:lastModifiedBy>
  <cp:revision>46</cp:revision>
  <dcterms:modified xsi:type="dcterms:W3CDTF">2021-04-13T12:19:54Z</dcterms:modified>
</cp:coreProperties>
</file>