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54" r:id="rId4"/>
  </p:sldMasterIdLst>
  <p:notesMasterIdLst>
    <p:notesMasterId r:id="rId56"/>
  </p:notesMasterIdLst>
  <p:handoutMasterIdLst>
    <p:handoutMasterId r:id="rId57"/>
  </p:handoutMasterIdLst>
  <p:sldIdLst>
    <p:sldId id="389" r:id="rId5"/>
    <p:sldId id="381" r:id="rId6"/>
    <p:sldId id="382" r:id="rId7"/>
    <p:sldId id="383" r:id="rId8"/>
    <p:sldId id="384" r:id="rId9"/>
    <p:sldId id="385" r:id="rId10"/>
    <p:sldId id="386" r:id="rId11"/>
    <p:sldId id="387" r:id="rId12"/>
    <p:sldId id="332" r:id="rId13"/>
    <p:sldId id="334" r:id="rId14"/>
    <p:sldId id="335" r:id="rId15"/>
    <p:sldId id="336" r:id="rId16"/>
    <p:sldId id="337" r:id="rId17"/>
    <p:sldId id="338" r:id="rId18"/>
    <p:sldId id="339" r:id="rId19"/>
    <p:sldId id="340" r:id="rId20"/>
    <p:sldId id="341" r:id="rId21"/>
    <p:sldId id="342" r:id="rId22"/>
    <p:sldId id="344" r:id="rId23"/>
    <p:sldId id="345" r:id="rId24"/>
    <p:sldId id="346" r:id="rId25"/>
    <p:sldId id="347" r:id="rId26"/>
    <p:sldId id="348" r:id="rId27"/>
    <p:sldId id="349" r:id="rId28"/>
    <p:sldId id="352" r:id="rId29"/>
    <p:sldId id="353" r:id="rId30"/>
    <p:sldId id="354" r:id="rId31"/>
    <p:sldId id="355" r:id="rId32"/>
    <p:sldId id="356" r:id="rId33"/>
    <p:sldId id="357" r:id="rId34"/>
    <p:sldId id="358" r:id="rId35"/>
    <p:sldId id="360" r:id="rId36"/>
    <p:sldId id="361" r:id="rId37"/>
    <p:sldId id="359" r:id="rId38"/>
    <p:sldId id="362" r:id="rId39"/>
    <p:sldId id="364" r:id="rId40"/>
    <p:sldId id="365" r:id="rId41"/>
    <p:sldId id="366" r:id="rId42"/>
    <p:sldId id="368" r:id="rId43"/>
    <p:sldId id="369" r:id="rId44"/>
    <p:sldId id="370" r:id="rId45"/>
    <p:sldId id="372" r:id="rId46"/>
    <p:sldId id="371" r:id="rId47"/>
    <p:sldId id="373" r:id="rId48"/>
    <p:sldId id="374" r:id="rId49"/>
    <p:sldId id="375" r:id="rId50"/>
    <p:sldId id="376" r:id="rId51"/>
    <p:sldId id="377" r:id="rId52"/>
    <p:sldId id="378" r:id="rId53"/>
    <p:sldId id="380" r:id="rId54"/>
    <p:sldId id="379"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5ECF"/>
    <a:srgbClr val="FF3333"/>
    <a:srgbClr val="2484C6"/>
    <a:srgbClr val="4EA848"/>
    <a:srgbClr val="43467B"/>
    <a:srgbClr val="75503A"/>
    <a:srgbClr val="EEEEEE"/>
    <a:srgbClr val="87175F"/>
    <a:srgbClr val="EEC621"/>
    <a:srgbClr val="E58C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46" autoAdjust="0"/>
    <p:restoredTop sz="86479" autoAdjust="0"/>
  </p:normalViewPr>
  <p:slideViewPr>
    <p:cSldViewPr>
      <p:cViewPr varScale="1">
        <p:scale>
          <a:sx n="101" d="100"/>
          <a:sy n="101" d="100"/>
        </p:scale>
        <p:origin x="738"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0" d="100"/>
          <a:sy n="60" d="100"/>
        </p:scale>
        <p:origin x="3187"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64464472-DAE5-4012-9A5A-CB432293B4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w Cen MT" panose="020B0602020104020603" pitchFamily="34" charset="0"/>
            </a:endParaRPr>
          </a:p>
        </p:txBody>
      </p:sp>
      <p:sp>
        <p:nvSpPr>
          <p:cNvPr id="3" name="Date Placeholder 2">
            <a:extLst>
              <a:ext uri="{FF2B5EF4-FFF2-40B4-BE49-F238E27FC236}">
                <a16:creationId xmlns:a16="http://schemas.microsoft.com/office/drawing/2014/main" xmlns="" id="{0586DB41-0314-4E22-8F5A-547FA67B06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233E32-5603-440A-ACDD-7442C88C5FED}" type="datetimeFigureOut">
              <a:rPr lang="en-US" smtClean="0">
                <a:latin typeface="Tw Cen MT" panose="020B0602020104020603" pitchFamily="34" charset="0"/>
              </a:rPr>
              <a:t>1/22/2021</a:t>
            </a:fld>
            <a:endParaRPr lang="en-US" dirty="0">
              <a:latin typeface="Tw Cen MT" panose="020B0602020104020603" pitchFamily="34" charset="0"/>
            </a:endParaRPr>
          </a:p>
        </p:txBody>
      </p:sp>
      <p:sp>
        <p:nvSpPr>
          <p:cNvPr id="4" name="Footer Placeholder 3">
            <a:extLst>
              <a:ext uri="{FF2B5EF4-FFF2-40B4-BE49-F238E27FC236}">
                <a16:creationId xmlns:a16="http://schemas.microsoft.com/office/drawing/2014/main" xmlns="" id="{D563188E-D235-4A3B-823C-E0E10F336C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w Cen MT" panose="020B0602020104020603" pitchFamily="34" charset="0"/>
            </a:endParaRPr>
          </a:p>
        </p:txBody>
      </p:sp>
      <p:sp>
        <p:nvSpPr>
          <p:cNvPr id="5" name="Slide Number Placeholder 4">
            <a:extLst>
              <a:ext uri="{FF2B5EF4-FFF2-40B4-BE49-F238E27FC236}">
                <a16:creationId xmlns:a16="http://schemas.microsoft.com/office/drawing/2014/main" xmlns="" id="{04D3A68C-A1CC-4704-8503-01E13B0AED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BB1589-0F8A-400D-AEF4-57688446A2F5}" type="slidenum">
              <a:rPr lang="en-US" smtClean="0">
                <a:latin typeface="Tw Cen MT" panose="020B0602020104020603" pitchFamily="34" charset="0"/>
              </a:rPr>
              <a:t>‹#›</a:t>
            </a:fld>
            <a:endParaRPr lang="en-US" dirty="0">
              <a:latin typeface="Tw Cen MT" panose="020B0602020104020603" pitchFamily="34" charset="0"/>
            </a:endParaRPr>
          </a:p>
        </p:txBody>
      </p:sp>
    </p:spTree>
    <p:extLst>
      <p:ext uri="{BB962C8B-B14F-4D97-AF65-F5344CB8AC3E}">
        <p14:creationId xmlns:p14="http://schemas.microsoft.com/office/powerpoint/2010/main" val="2821910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w Cen MT" panose="020B0602020104020603" pitchFamily="34" charset="0"/>
              </a:defRPr>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w Cen MT" panose="020B0602020104020603" pitchFamily="34" charset="0"/>
              </a:defRPr>
            </a:lvl1pPr>
          </a:lstStyle>
          <a:p>
            <a:fld id="{AF4A386A-BFE4-4655-9801-CBB04655F27A}" type="datetimeFigureOut">
              <a:rPr lang="en-US" noProof="0" smtClean="0"/>
              <a:pPr/>
              <a:t>1/22/2021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w Cen MT" panose="020B0602020104020603" pitchFamily="34" charset="0"/>
              </a:defRPr>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w Cen MT" panose="020B0602020104020603" pitchFamily="34" charset="0"/>
              </a:defRPr>
            </a:lvl1pPr>
          </a:lstStyle>
          <a:p>
            <a:fld id="{DAE5FABD-26C8-4F74-B1E3-45BC91BC9D7B}" type="slidenum">
              <a:rPr lang="en-US" noProof="0" smtClean="0"/>
              <a:pPr/>
              <a:t>‹#›</a:t>
            </a:fld>
            <a:endParaRPr lang="en-US" noProof="0" dirty="0"/>
          </a:p>
        </p:txBody>
      </p:sp>
    </p:spTree>
    <p:extLst>
      <p:ext uri="{BB962C8B-B14F-4D97-AF65-F5344CB8AC3E}">
        <p14:creationId xmlns:p14="http://schemas.microsoft.com/office/powerpoint/2010/main" val="2507753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200" kern="1200">
        <a:solidFill>
          <a:schemeClr val="tx1"/>
        </a:solidFill>
        <a:latin typeface="Tw Cen MT" panose="020B0602020104020603" pitchFamily="34" charset="0"/>
        <a:ea typeface="+mn-ea"/>
        <a:cs typeface="+mn-cs"/>
      </a:defRPr>
    </a:lvl2pPr>
    <a:lvl3pPr marL="914400" algn="l" defTabSz="914400" rtl="0" eaLnBrk="1" latinLnBrk="0" hangingPunct="1">
      <a:defRPr sz="1200" kern="1200">
        <a:solidFill>
          <a:schemeClr val="tx1"/>
        </a:solidFill>
        <a:latin typeface="Tw Cen MT" panose="020B0602020104020603" pitchFamily="34" charset="0"/>
        <a:ea typeface="+mn-ea"/>
        <a:cs typeface="+mn-cs"/>
      </a:defRPr>
    </a:lvl3pPr>
    <a:lvl4pPr marL="1371600" algn="l" defTabSz="914400" rtl="0" eaLnBrk="1" latinLnBrk="0" hangingPunct="1">
      <a:defRPr sz="1200" kern="1200">
        <a:solidFill>
          <a:schemeClr val="tx1"/>
        </a:solidFill>
        <a:latin typeface="Tw Cen MT" panose="020B0602020104020603" pitchFamily="34" charset="0"/>
        <a:ea typeface="+mn-ea"/>
        <a:cs typeface="+mn-cs"/>
      </a:defRPr>
    </a:lvl4pPr>
    <a:lvl5pPr marL="1828800" algn="l" defTabSz="914400" rtl="0" eaLnBrk="1" latinLnBrk="0" hangingPunct="1">
      <a:defRPr sz="1200" kern="1200">
        <a:solidFill>
          <a:schemeClr val="tx1"/>
        </a:solidFill>
        <a:latin typeface="Tw Cen MT" panose="020B06020201040206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resources.corwin.com/distancelearningplaybook"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youtu.be/oRXYc4xmvw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resources.corwin.com/distancelearningplaybook/student-resources/videos/module-2"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inghistory.org/resource-library/video/john-amaechi-discusses-identity"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a:t>
            </a:fld>
            <a:endParaRPr lang="en-US" noProof="0" dirty="0"/>
          </a:p>
        </p:txBody>
      </p:sp>
    </p:spTree>
    <p:extLst>
      <p:ext uri="{BB962C8B-B14F-4D97-AF65-F5344CB8AC3E}">
        <p14:creationId xmlns:p14="http://schemas.microsoft.com/office/powerpoint/2010/main" val="848951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Notice that many of the questions are the same regardless of the space in which instruction is delivered. However, there are new questions that are meant to prompt a shift in your thinking. Can you think of other questions that students may have when starting to learn in a hybrid/remote learning environment? Then consider how you can address these questions and use the answers as you develop/reflect on your classroom norms, agreements, and routines later in this presentation.</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17</a:t>
            </a:fld>
            <a:endParaRPr lang="en-US" noProof="0" dirty="0"/>
          </a:p>
        </p:txBody>
      </p:sp>
    </p:spTree>
    <p:extLst>
      <p:ext uri="{BB962C8B-B14F-4D97-AF65-F5344CB8AC3E}">
        <p14:creationId xmlns:p14="http://schemas.microsoft.com/office/powerpoint/2010/main" val="2345496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At any time while school is in session, students may develop different questions that can have a similar, possibly negative, impact on their learning. This is particularly true if the way in which instruction is delivered changes (i.e.. in-person to hybrid/remote learning). Still, notice that the questions are not completely different between the two styles of instructional delivery. However, the new questions posed in a hybrid/remote learning environment raise the stakes to a new level. As prompted in the previous slide, think of other questions that students may have when starting to learn in a hybrid/remote learning environment? Then consider how you can address these questions and use the answers as you develop/reflect on your classroom norms, agreements, and routines later in this presentation.</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18</a:t>
            </a:fld>
            <a:endParaRPr lang="en-US" noProof="0" dirty="0"/>
          </a:p>
        </p:txBody>
      </p:sp>
    </p:spTree>
    <p:extLst>
      <p:ext uri="{BB962C8B-B14F-4D97-AF65-F5344CB8AC3E}">
        <p14:creationId xmlns:p14="http://schemas.microsoft.com/office/powerpoint/2010/main" val="2906638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When we aren’t able to teach and interact with our students in person, it is even more important that time is spent establishing a classroom structure with norms, routines, and procedures that benefit the entire class. Teachers lose the ability to be physically present and have to connect and engage with their students through computer screens. Therefore, anticipating and adopting (prior to the start of the school year) and then adapting, as necessary (throughout the school year), strategies that directly address how the classroom will operate and the role everyone plays in the environment will set up the classroom and the students within to be successful when learning.</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19</a:t>
            </a:fld>
            <a:endParaRPr lang="en-US" noProof="0" dirty="0"/>
          </a:p>
        </p:txBody>
      </p:sp>
    </p:spTree>
    <p:extLst>
      <p:ext uri="{BB962C8B-B14F-4D97-AF65-F5344CB8AC3E}">
        <p14:creationId xmlns:p14="http://schemas.microsoft.com/office/powerpoint/2010/main" val="652248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New section: What are the most effective strategies in establishing our learning community/environment? The section will walk you through designing a classroom management plan that can be utilized in any learning environment, but special emphasis is placed on hybrid/remote learning classroom. The following questions will be addressed: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strategies are most effective in establishing our learning environment (Designing a Classroom Management Plan)?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is my philosophy of teaching and learning in my classroom (face to face, virtual, or hybrid)?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norms do I want students to use as they interact with one another?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are our class agreements?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routines and procedures will I have to introduce and teach to my students (given my learning environment)?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What considerations am I making for students with an IEP when creating my classroom environment and community?</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20</a:t>
            </a:fld>
            <a:endParaRPr lang="en-US" noProof="0" dirty="0"/>
          </a:p>
        </p:txBody>
      </p:sp>
    </p:spTree>
    <p:extLst>
      <p:ext uri="{BB962C8B-B14F-4D97-AF65-F5344CB8AC3E}">
        <p14:creationId xmlns:p14="http://schemas.microsoft.com/office/powerpoint/2010/main" val="3914108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sng" kern="1200" dirty="0">
                <a:solidFill>
                  <a:schemeClr val="tx1"/>
                </a:solidFill>
                <a:effectLst/>
                <a:latin typeface="Tw Cen MT" panose="020B0602020104020603" pitchFamily="34" charset="0"/>
                <a:ea typeface="+mn-ea"/>
                <a:cs typeface="+mn-cs"/>
              </a:rPr>
              <a:t>The Distance Learning Playbook</a:t>
            </a:r>
            <a:r>
              <a:rPr lang="en-US" sz="1200" b="0" i="0" u="none" strike="noStrike" kern="1200" dirty="0">
                <a:solidFill>
                  <a:schemeClr val="tx1"/>
                </a:solidFill>
                <a:effectLst/>
                <a:latin typeface="Tw Cen MT" panose="020B0602020104020603" pitchFamily="34" charset="0"/>
                <a:ea typeface="+mn-ea"/>
                <a:cs typeface="+mn-cs"/>
              </a:rPr>
              <a:t> was written by Douglas Fisher, Nancy Frey, and John Hattie to help teachers and administrators navigate the recent interruption of traditional in-person schooling and quick move to hybrid/remote learning for teachers and students. The hyperlink on the screen will take you to Corwin’s website where you will find free video and reproducible forms that accompany the book. The reproducible forms are organized by modules and the content highlighted in this presentation is from Module 2.</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The link to the resources is also here: </a:t>
            </a:r>
            <a:r>
              <a:rPr lang="en-US" sz="1200" b="0" i="0" u="sng" strike="noStrike" kern="1200" dirty="0">
                <a:solidFill>
                  <a:schemeClr val="tx1"/>
                </a:solidFill>
                <a:effectLst/>
                <a:latin typeface="Tw Cen MT" panose="020B0602020104020603" pitchFamily="34" charset="0"/>
                <a:ea typeface="+mn-ea"/>
                <a:cs typeface="+mn-cs"/>
                <a:hlinkClick r:id="rId3"/>
              </a:rPr>
              <a:t>https://resources.corwin.com/distancelearningplaybook</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Note the green circled “4” in the bottom right corner of the page. This is indication that the </a:t>
            </a:r>
            <a:r>
              <a:rPr lang="en-US" sz="1200" b="0" i="0" u="sng" kern="1200" dirty="0">
                <a:solidFill>
                  <a:schemeClr val="tx1"/>
                </a:solidFill>
                <a:effectLst/>
                <a:latin typeface="Tw Cen MT" panose="020B0602020104020603" pitchFamily="34" charset="0"/>
                <a:ea typeface="+mn-ea"/>
                <a:cs typeface="+mn-cs"/>
              </a:rPr>
              <a:t>Distance Learning Playbook</a:t>
            </a:r>
            <a:r>
              <a:rPr lang="en-US" sz="1200" b="0" i="0" u="none" strike="noStrike" kern="1200" dirty="0">
                <a:solidFill>
                  <a:schemeClr val="tx1"/>
                </a:solidFill>
                <a:effectLst/>
                <a:latin typeface="Tw Cen MT" panose="020B0602020104020603" pitchFamily="34" charset="0"/>
                <a:ea typeface="+mn-ea"/>
                <a:cs typeface="+mn-cs"/>
              </a:rPr>
              <a:t> and the supplemental resources therein meets the fourth core principle in the Blueprint for Improved Results for Students with Disabilities. Utilizing suggested strategies from this book with students in the classroom enables teachers to, “provide research-based instructional teaching and learning strategies and supports for students with disabilities.”</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21</a:t>
            </a:fld>
            <a:endParaRPr lang="en-US" noProof="0" dirty="0"/>
          </a:p>
        </p:txBody>
      </p:sp>
    </p:spTree>
    <p:extLst>
      <p:ext uri="{BB962C8B-B14F-4D97-AF65-F5344CB8AC3E}">
        <p14:creationId xmlns:p14="http://schemas.microsoft.com/office/powerpoint/2010/main" val="3804227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These quotes are taken directly from the </a:t>
            </a:r>
            <a:r>
              <a:rPr lang="en-US" sz="1200" b="0" i="0" u="sng" kern="1200" dirty="0">
                <a:solidFill>
                  <a:schemeClr val="tx1"/>
                </a:solidFill>
                <a:effectLst/>
                <a:latin typeface="Tw Cen MT" panose="020B0602020104020603" pitchFamily="34" charset="0"/>
                <a:ea typeface="+mn-ea"/>
                <a:cs typeface="+mn-cs"/>
              </a:rPr>
              <a:t>Distance Learning Playbook</a:t>
            </a:r>
            <a:r>
              <a:rPr lang="en-US" sz="1200" b="0" i="0" u="none" strike="noStrike" kern="1200" dirty="0">
                <a:solidFill>
                  <a:schemeClr val="tx1"/>
                </a:solidFill>
                <a:effectLst/>
                <a:latin typeface="Tw Cen MT" panose="020B0602020104020603" pitchFamily="34" charset="0"/>
                <a:ea typeface="+mn-ea"/>
                <a:cs typeface="+mn-cs"/>
              </a:rPr>
              <a:t> text. Though the immediacy of the shift in learning environment has caused many educators to figure things out as they go, taking the time to design a classroom management plan is essential. When there is a plan in place, the stress level of the teacher reduces as well as the students’.</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22</a:t>
            </a:fld>
            <a:endParaRPr lang="en-US" noProof="0" dirty="0"/>
          </a:p>
        </p:txBody>
      </p:sp>
    </p:spTree>
    <p:extLst>
      <p:ext uri="{BB962C8B-B14F-4D97-AF65-F5344CB8AC3E}">
        <p14:creationId xmlns:p14="http://schemas.microsoft.com/office/powerpoint/2010/main" val="2645018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Retrieve the document that was shared in Slide 5 to use with the rest of the presentation. Fisher, Frey, and Hattie stress the importance of intentional planning. These questions are to be asked and answered as you are heading into a new a school year - proactive planning for welcoming a new year and new students.</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23</a:t>
            </a:fld>
            <a:endParaRPr lang="en-US" noProof="0" dirty="0"/>
          </a:p>
        </p:txBody>
      </p:sp>
    </p:spTree>
    <p:extLst>
      <p:ext uri="{BB962C8B-B14F-4D97-AF65-F5344CB8AC3E}">
        <p14:creationId xmlns:p14="http://schemas.microsoft.com/office/powerpoint/2010/main" val="2754850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These questions are for when the school year has already started, regardless of how far into the year you are. As the year progresses, it is essential to check in with how you and your students are doing with the structures you put in place at the start of the year. The last question is especially important to reflect upon. Are all the norms, agreements, routines, and procedures working for ALL students? If not, what may need to be modified? Or, should considerations be made for individual students? This question will be addressed in greater detail later in the presentation.</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24</a:t>
            </a:fld>
            <a:endParaRPr lang="en-US" noProof="0" dirty="0"/>
          </a:p>
        </p:txBody>
      </p:sp>
    </p:spTree>
    <p:extLst>
      <p:ext uri="{BB962C8B-B14F-4D97-AF65-F5344CB8AC3E}">
        <p14:creationId xmlns:p14="http://schemas.microsoft.com/office/powerpoint/2010/main" val="2927708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Tw Cen MT" panose="020B0602020104020603" pitchFamily="34" charset="0"/>
                <a:ea typeface="+mn-ea"/>
                <a:cs typeface="+mn-cs"/>
              </a:rPr>
              <a:t>Over the next 5 minutes, reflect on your personal values and beliefs as a teacher. </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What are your beliefs about teaching and learning in your classroom? What are your beliefs concerning community and diversity?</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Write down every thought you have to the questions on the slide as you will use these answers to construct your teaching philosophy in the next slide. If you are participating in this session with other teachers, take additional time to share some of your thoughts with each other.</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25</a:t>
            </a:fld>
            <a:endParaRPr lang="en-US" noProof="0" dirty="0"/>
          </a:p>
        </p:txBody>
      </p:sp>
    </p:spTree>
    <p:extLst>
      <p:ext uri="{BB962C8B-B14F-4D97-AF65-F5344CB8AC3E}">
        <p14:creationId xmlns:p14="http://schemas.microsoft.com/office/powerpoint/2010/main" val="1418848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it comes to norms and class agreements in a classroom, it is essential to start with yourself as the teacher, taking stock in your own teaching philosophy and critically considering if it remains consistent or changes with the change of your students’ learning environment. Give yourself 2 minutes to write down your philosophy.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Keep your statement short and concise - no more than a few declarative sentences. If you are working through this presentation with someone else, take a couple extra minutes to share with each other.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Then, consider how you will share your philosophy with students and their parents/guardians.</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26</a:t>
            </a:fld>
            <a:endParaRPr lang="en-US" noProof="0" dirty="0"/>
          </a:p>
        </p:txBody>
      </p:sp>
    </p:spTree>
    <p:extLst>
      <p:ext uri="{BB962C8B-B14F-4D97-AF65-F5344CB8AC3E}">
        <p14:creationId xmlns:p14="http://schemas.microsoft.com/office/powerpoint/2010/main" val="524486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Tw Cen MT" panose="020B0602020104020603" pitchFamily="34" charset="0"/>
                <a:ea typeface="+mn-ea"/>
                <a:cs typeface="+mn-cs"/>
              </a:rPr>
              <a:t>This presentation is Part 1 of the Fine-Tuning Your Virtual/Remote Learning Community. Part 2 will focus on Relationships and Part 3 will focus on Teacher Credibility and Social Emotional Learning (SEL), specifically in the virtual/remote learning environment . The presentation was originally made for a “live” session with teachers and has been adapted to be used for asynchronous, self-directed learning. There are some resources referenced in this presentation. When directed, download or print supplemental materials for use throughout the presentation and visit hyperlinked websites for additional resources on the topic.</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9</a:t>
            </a:fld>
            <a:endParaRPr lang="en-US" noProof="0" dirty="0"/>
          </a:p>
        </p:txBody>
      </p:sp>
    </p:spTree>
    <p:extLst>
      <p:ext uri="{BB962C8B-B14F-4D97-AF65-F5344CB8AC3E}">
        <p14:creationId xmlns:p14="http://schemas.microsoft.com/office/powerpoint/2010/main" val="992798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This is a sample philosophy statement from a 6th grade teacher.</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27</a:t>
            </a:fld>
            <a:endParaRPr lang="en-US" noProof="0" dirty="0"/>
          </a:p>
        </p:txBody>
      </p:sp>
    </p:spTree>
    <p:extLst>
      <p:ext uri="{BB962C8B-B14F-4D97-AF65-F5344CB8AC3E}">
        <p14:creationId xmlns:p14="http://schemas.microsoft.com/office/powerpoint/2010/main" val="4026445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Now that you have rooted yourself in your teaching philosophy, turn your focus to establishing classroom norms. This slide defines “norms.” Remember that, for this presentation, you are focused on creating norms in the hybrid/remote classroom. The norms may or may not be similar to those you would use in the physical, in-person classroom. A detailed sequence for how to create norms with your students is detailed in the next slide. Examples of classroom norms are shared on following slides.</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28</a:t>
            </a:fld>
            <a:endParaRPr lang="en-US" noProof="0" dirty="0"/>
          </a:p>
        </p:txBody>
      </p:sp>
    </p:spTree>
    <p:extLst>
      <p:ext uri="{BB962C8B-B14F-4D97-AF65-F5344CB8AC3E}">
        <p14:creationId xmlns:p14="http://schemas.microsoft.com/office/powerpoint/2010/main" val="1427906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This is a suggested process for establishing norms with your students. When you do this is a remote setting, use an interactive app such as Google Jamboard or Padlet so students can all contribute their own ideas. Find a platform that offers multiple ways for students to submit ideas. For example, if a student wants to submit text, that is an option, or if they want to record their voice, they can do that too. Whatever way you choose, be sure it is a “live” session with your students so you can facilitate the discussion and support the students in connecting and summarizing their ideas. Once all are in agreement, it is imperative to then teach, model, practice, give feedback to the students. This may need to happen multiple times (and repeated throughout the year) to ensure all students can successfully follow the norms established by the whole class.</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Note the red circled “1” in the bottom right corner of the page. This is indication that the act of establishing norms and having students participate in the process supports the first core principle in the Blueprint for Improved Results for Students with Disabilities. Having students contribute their own ideas of how to build a safe and productive learning environment helps them, “engage in self-advocacy” and be “Involved in determining their own educational goals and plan.”. There is also a green circled “4” which is indication that the process “teach, model, practice, give feedback is a “research-based instructional teaching and learning strategy that supports students with disabilities” which is core principle #4 in the Blueprint.</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Below are some video examples of establishing norms in the classroom:</a:t>
            </a:r>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Tw Cen MT" panose="020B0602020104020603" pitchFamily="34" charset="0"/>
                <a:ea typeface="+mn-ea"/>
                <a:cs typeface="+mn-cs"/>
              </a:rPr>
              <a:t>Edutopia: </a:t>
            </a:r>
            <a:r>
              <a:rPr lang="en-US" sz="1200" b="0" i="0" u="sng" strike="noStrike" kern="1200" dirty="0">
                <a:solidFill>
                  <a:schemeClr val="tx1"/>
                </a:solidFill>
                <a:effectLst/>
                <a:latin typeface="Tw Cen MT" panose="020B0602020104020603" pitchFamily="34" charset="0"/>
                <a:ea typeface="+mn-ea"/>
                <a:cs typeface="+mn-cs"/>
                <a:hlinkClick r:id="rId3"/>
              </a:rPr>
              <a:t>https://youtu.be/oRXYc4xmvwg</a:t>
            </a:r>
            <a:endParaRPr lang="en-US" sz="1200" b="0" i="0" u="none" strike="noStrike" kern="1200" dirty="0">
              <a:solidFill>
                <a:schemeClr val="tx1"/>
              </a:solidFill>
              <a:effectLst/>
              <a:latin typeface="Tw Cen MT" panose="020B0602020104020603" pitchFamily="34" charset="0"/>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Tw Cen MT" panose="020B0602020104020603" pitchFamily="34" charset="0"/>
                <a:ea typeface="+mn-ea"/>
                <a:cs typeface="+mn-cs"/>
              </a:rPr>
              <a:t>Expeditionary Learning: https://youtu.be/g_PoAg28TsQ</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29</a:t>
            </a:fld>
            <a:endParaRPr lang="en-US" noProof="0" dirty="0"/>
          </a:p>
        </p:txBody>
      </p:sp>
    </p:spTree>
    <p:extLst>
      <p:ext uri="{BB962C8B-B14F-4D97-AF65-F5344CB8AC3E}">
        <p14:creationId xmlns:p14="http://schemas.microsoft.com/office/powerpoint/2010/main" val="2011044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The norms displayed on the slides were generated by teachers in a synchronous, online version of this training and can be used as a sample list. You will notice they are general statements composed of beliefs and values that are important to the classroom as a community. How you and the students live up to these norms — what they look and sound like in the classroom — are made clear with class agreements.</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30</a:t>
            </a:fld>
            <a:endParaRPr lang="en-US" noProof="0" dirty="0"/>
          </a:p>
        </p:txBody>
      </p:sp>
    </p:spTree>
    <p:extLst>
      <p:ext uri="{BB962C8B-B14F-4D97-AF65-F5344CB8AC3E}">
        <p14:creationId xmlns:p14="http://schemas.microsoft.com/office/powerpoint/2010/main" val="3036933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This slide is composed of visual examples from various grade levels and learning environments. </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The top left visual:. </a:t>
            </a:r>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Tw Cen MT" panose="020B0602020104020603" pitchFamily="34" charset="0"/>
                <a:ea typeface="+mn-ea"/>
                <a:cs typeface="+mn-cs"/>
              </a:rPr>
              <a:t>“In our classroom:</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Tw Cen MT" panose="020B0602020104020603" pitchFamily="34" charset="0"/>
                <a:ea typeface="+mn-ea"/>
                <a:cs typeface="+mn-cs"/>
              </a:rPr>
              <a:t>We respect each other</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Tw Cen MT" panose="020B0602020104020603" pitchFamily="34" charset="0"/>
                <a:ea typeface="+mn-ea"/>
                <a:cs typeface="+mn-cs"/>
              </a:rPr>
              <a:t>We try our best</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Tw Cen MT" panose="020B0602020104020603" pitchFamily="34" charset="0"/>
                <a:ea typeface="+mn-ea"/>
                <a:cs typeface="+mn-cs"/>
              </a:rPr>
              <a:t>We are a team</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Tw Cen MT" panose="020B0602020104020603" pitchFamily="34" charset="0"/>
                <a:ea typeface="+mn-ea"/>
                <a:cs typeface="+mn-cs"/>
              </a:rPr>
              <a:t>We learn from mistakes</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Tw Cen MT" panose="020B0602020104020603" pitchFamily="34" charset="0"/>
                <a:ea typeface="+mn-ea"/>
                <a:cs typeface="+mn-cs"/>
              </a:rPr>
              <a:t>We create</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Tw Cen MT" panose="020B0602020104020603" pitchFamily="34" charset="0"/>
                <a:ea typeface="+mn-ea"/>
                <a:cs typeface="+mn-cs"/>
              </a:rPr>
              <a:t>We celebrate each other's success”</a:t>
            </a:r>
          </a:p>
          <a:p>
            <a:pPr rtl="0"/>
            <a:r>
              <a:rPr lang="en-US" sz="1200" b="0" i="0" u="none" strike="noStrike" kern="1200" dirty="0">
                <a:solidFill>
                  <a:schemeClr val="tx1"/>
                </a:solidFill>
                <a:effectLst/>
                <a:latin typeface="Tw Cen MT" panose="020B0602020104020603" pitchFamily="34" charset="0"/>
                <a:ea typeface="+mn-ea"/>
                <a:cs typeface="+mn-cs"/>
              </a:rPr>
              <a:t>Top middle visual:</a:t>
            </a:r>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Tw Cen MT" panose="020B0602020104020603" pitchFamily="34" charset="0"/>
                <a:ea typeface="+mn-ea"/>
                <a:cs typeface="+mn-cs"/>
              </a:rPr>
              <a:t> “Classroom norms: </a:t>
            </a:r>
          </a:p>
          <a:p>
            <a:pPr marL="685800" lvl="1" indent="-228600" rtl="0" fontAlgn="base">
              <a:buFont typeface="+mj-lt"/>
              <a:buAutoNum type="arabicPeriod"/>
            </a:pPr>
            <a:r>
              <a:rPr lang="en-US" sz="1200" b="0" i="0" u="none" strike="noStrike" kern="1200" dirty="0">
                <a:solidFill>
                  <a:schemeClr val="tx1"/>
                </a:solidFill>
                <a:effectLst/>
                <a:latin typeface="Tw Cen MT" panose="020B0602020104020603" pitchFamily="34" charset="0"/>
                <a:ea typeface="+mn-ea"/>
                <a:cs typeface="+mn-cs"/>
              </a:rPr>
              <a:t>Respect our classroom and our community</a:t>
            </a:r>
          </a:p>
          <a:p>
            <a:pPr marL="685800" lvl="1" indent="-228600" rtl="0" fontAlgn="base">
              <a:buFont typeface="+mj-lt"/>
              <a:buAutoNum type="arabicPeriod"/>
            </a:pPr>
            <a:r>
              <a:rPr lang="en-US" sz="1200" b="0" i="0" u="none" strike="noStrike" kern="1200" dirty="0">
                <a:solidFill>
                  <a:schemeClr val="tx1"/>
                </a:solidFill>
                <a:effectLst/>
                <a:latin typeface="Tw Cen MT" panose="020B0602020104020603" pitchFamily="34" charset="0"/>
                <a:ea typeface="+mn-ea"/>
                <a:cs typeface="+mn-cs"/>
              </a:rPr>
              <a:t>Try our best (give 100%), </a:t>
            </a:r>
          </a:p>
          <a:p>
            <a:pPr marL="685800" lvl="1" indent="-228600" rtl="0" fontAlgn="base">
              <a:buFont typeface="+mj-lt"/>
              <a:buAutoNum type="arabicPeriod"/>
            </a:pPr>
            <a:r>
              <a:rPr lang="en-US" sz="1200" b="0" i="0" u="none" strike="noStrike" kern="1200" dirty="0">
                <a:solidFill>
                  <a:schemeClr val="tx1"/>
                </a:solidFill>
                <a:effectLst/>
                <a:latin typeface="Tw Cen MT" panose="020B0602020104020603" pitchFamily="34" charset="0"/>
                <a:ea typeface="+mn-ea"/>
                <a:cs typeface="+mn-cs"/>
              </a:rPr>
              <a:t>Share the air (make sure all our voices are heard)</a:t>
            </a:r>
          </a:p>
          <a:p>
            <a:pPr marL="685800" lvl="1" indent="-228600" rtl="0" fontAlgn="base">
              <a:buFont typeface="+mj-lt"/>
              <a:buAutoNum type="arabicPeriod"/>
            </a:pPr>
            <a:r>
              <a:rPr lang="en-US" sz="1200" b="0" i="0" u="none" strike="noStrike" kern="1200" dirty="0">
                <a:solidFill>
                  <a:schemeClr val="tx1"/>
                </a:solidFill>
                <a:effectLst/>
                <a:latin typeface="Tw Cen MT" panose="020B0602020104020603" pitchFamily="34" charset="0"/>
                <a:ea typeface="+mn-ea"/>
                <a:cs typeface="+mn-cs"/>
              </a:rPr>
              <a:t>Have fun”</a:t>
            </a:r>
          </a:p>
          <a:p>
            <a:pPr rtl="0"/>
            <a:r>
              <a:rPr lang="en-US" sz="1200" b="0" i="0" u="none" strike="noStrike" kern="1200" dirty="0">
                <a:solidFill>
                  <a:schemeClr val="tx1"/>
                </a:solidFill>
                <a:effectLst/>
                <a:latin typeface="Tw Cen MT" panose="020B0602020104020603" pitchFamily="34" charset="0"/>
                <a:ea typeface="+mn-ea"/>
                <a:cs typeface="+mn-cs"/>
              </a:rPr>
              <a:t>Top right visual: </a:t>
            </a:r>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Tw Cen MT" panose="020B0602020104020603" pitchFamily="34" charset="0"/>
                <a:ea typeface="+mn-ea"/>
                <a:cs typeface="+mn-cs"/>
              </a:rPr>
              <a:t>“Our class Constitution: we the people of room B108 are a family that listens to one another. We take learning seriously. We are ready, respectful, and responsible. We have the right to learn in a safe place. We understand that all choices have consequences, so we choose to do what makes us stronger and smarter. We believe learning is important and should not be interrupted. Learning should be messy and fun. I pledge to be the best me I can be.” All students signed the bottom of the poster.</a:t>
            </a:r>
          </a:p>
          <a:p>
            <a:pPr rtl="0"/>
            <a:r>
              <a:rPr lang="en-US" sz="1200" b="0" i="0" u="none" strike="noStrike" kern="1200" dirty="0">
                <a:solidFill>
                  <a:schemeClr val="tx1"/>
                </a:solidFill>
                <a:effectLst/>
                <a:latin typeface="Tw Cen MT" panose="020B0602020104020603" pitchFamily="34" charset="0"/>
                <a:ea typeface="+mn-ea"/>
                <a:cs typeface="+mn-cs"/>
              </a:rPr>
              <a:t>Bottom left visual: </a:t>
            </a:r>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Tw Cen MT" panose="020B0602020104020603" pitchFamily="34" charset="0"/>
                <a:ea typeface="+mn-ea"/>
                <a:cs typeface="+mn-cs"/>
              </a:rPr>
              <a:t>“Group norms: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Tw Cen MT" panose="020B0602020104020603" pitchFamily="34" charset="0"/>
                <a:ea typeface="+mn-ea"/>
                <a:cs typeface="+mn-cs"/>
              </a:rPr>
              <a:t>Engage fully and take risks.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Tw Cen MT" panose="020B0602020104020603" pitchFamily="34" charset="0"/>
                <a:ea typeface="+mn-ea"/>
                <a:cs typeface="+mn-cs"/>
              </a:rPr>
              <a:t>Be fully present (put away your side hustle)</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Tw Cen MT" panose="020B0602020104020603" pitchFamily="34" charset="0"/>
                <a:ea typeface="+mn-ea"/>
                <a:cs typeface="+mn-cs"/>
              </a:rPr>
              <a:t>Take care of yourself,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Tw Cen MT" panose="020B0602020104020603" pitchFamily="34" charset="0"/>
                <a:ea typeface="+mn-ea"/>
                <a:cs typeface="+mn-cs"/>
              </a:rPr>
              <a:t>Be mindful of other learners.”</a:t>
            </a:r>
          </a:p>
          <a:p>
            <a:pPr rtl="0"/>
            <a:r>
              <a:rPr lang="en-US" sz="1200" b="0" i="0" u="none" strike="noStrike" kern="1200" dirty="0">
                <a:solidFill>
                  <a:schemeClr val="tx1"/>
                </a:solidFill>
                <a:effectLst/>
                <a:latin typeface="Tw Cen MT" panose="020B0602020104020603" pitchFamily="34" charset="0"/>
                <a:ea typeface="+mn-ea"/>
                <a:cs typeface="+mn-cs"/>
              </a:rPr>
              <a:t>Again, notice they are general statements composed of beliefs and values that are important to the respective classrooms. We will transition to creating class agreements starting in 2 slides, as these agreements are what bring these norms to life in the classroom.</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31</a:t>
            </a:fld>
            <a:endParaRPr lang="en-US" noProof="0" dirty="0"/>
          </a:p>
        </p:txBody>
      </p:sp>
    </p:spTree>
    <p:extLst>
      <p:ext uri="{BB962C8B-B14F-4D97-AF65-F5344CB8AC3E}">
        <p14:creationId xmlns:p14="http://schemas.microsoft.com/office/powerpoint/2010/main" val="500938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Take 5 minutes to think about and jot down your answers to these reflection questions. Then, get out the copy you made of the “Fine Tuning Planning/Reflection Chart and complete the NORMS row only at this point.</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With the 3rd question, it is strongly suggested that you take additional time to review your students IEPs and 504 plans before answering this question. Students with IEPs have individualized learning goals that have been crafted to ensure success in the current academic year. It is possible that aspects of their disability could make it difficult for them to participate in upholding the norms in the classroom and that their IEPs have strategies that will help you in creating norms ALL students can follow. The same can be said for students with 504 plans. Be sure to check the nature of their 504s and the strategies that have been included to help support the students in their learning. Some examples of strategies for students with disabilities may be visual, written, verbal, physical prompts or cues or even specialized assistive technology and equipment. Let the IEP and 504 plan help you in your planning.</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Note the yellow circle “3” in the bottom right corner of the screen. .This is indication that reflecting on considerations needed for students with disabilities addresses principle #3 in the Blueprint: “Teachers design, provide, and assess the effectiveness of specially-designed instruction to provide students with disabilities with access to participate and progress in the general education curriculum.” </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32</a:t>
            </a:fld>
            <a:endParaRPr lang="en-US" noProof="0" dirty="0"/>
          </a:p>
        </p:txBody>
      </p:sp>
    </p:spTree>
    <p:extLst>
      <p:ext uri="{BB962C8B-B14F-4D97-AF65-F5344CB8AC3E}">
        <p14:creationId xmlns:p14="http://schemas.microsoft.com/office/powerpoint/2010/main" val="697257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Once your norms are established, the next step is developing and utilizing class agreements. Be sure to link norms to class agreements, as the agreements that they will commit to, should reinforce the norms the class has created together. This slide provides some guidance as to how to construct classroom agreements. An example of class agreements is on the next slide.</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Note the red circled “1” in the bottom right corner of the page. This is indication that the act of establishing class agreements and having students participate in the process supports the first core principle in the Blueprint for Improved Results for Students with Disabilities. Having students contribute their own ideas of how to build a safe and productive learning environment helps them, “engage in self-advocacy” and be “Involved in determining their own educational goals and plan.”</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33</a:t>
            </a:fld>
            <a:endParaRPr lang="en-US" noProof="0" dirty="0"/>
          </a:p>
        </p:txBody>
      </p:sp>
    </p:spTree>
    <p:extLst>
      <p:ext uri="{BB962C8B-B14F-4D97-AF65-F5344CB8AC3E}">
        <p14:creationId xmlns:p14="http://schemas.microsoft.com/office/powerpoint/2010/main" val="25375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It is said that if everyone agrees to the norms that every student will be successful in their learning because the norms establish expectations of a safe and productive learning community. However, remember norms are very general statements that need to be further explained and defined for students. This is especially true in the hybrid/remote learning environment because it can be so unfamiliar and uncomfortable to everyone. Let’s take an example from one of the class norms charts in slide 23: “We respect each other.” What does that mean? It could mean something different to each one of your students and you as well. This is where the class agreements come into play. As a class, everyone needs to understand and agree to what respecting each other looks like and sounds like. Using an example from the poster in the slide, “taking turns to talk” is an example of how to be respectful of each other. And, having the students generate the list gives them ownership of their own agreements and a sense of team comradery that will build a sense of class community. Bottom line is we cannot assume all students understand a very general statement of respect, no matter how much they value the act. This is why class agreements are an essential part of the fine-tuning process.</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Note the red circled “1” in the bottom right corner of the page. This is, again, indication that having students participate in the process supports the first core principle in the Blueprint for Improved Results for Students with Disabilities. Having students contribute their own ideas of how to build a safe and productive learning environment helps them, “engage in self-advocacy” and be “Involved in determining their own educational goals and plan.”</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34</a:t>
            </a:fld>
            <a:endParaRPr lang="en-US" noProof="0" dirty="0"/>
          </a:p>
        </p:txBody>
      </p:sp>
    </p:spTree>
    <p:extLst>
      <p:ext uri="{BB962C8B-B14F-4D97-AF65-F5344CB8AC3E}">
        <p14:creationId xmlns:p14="http://schemas.microsoft.com/office/powerpoint/2010/main" val="30165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This slide provides you with sample class agreements for a middle school math class. Click on the video link here to take you to the Distance Learning Playbook resources where this video is located: </a:t>
            </a:r>
            <a:r>
              <a:rPr lang="en-US" sz="1200" b="0" i="0" u="sng" strike="noStrike" kern="1200" dirty="0">
                <a:solidFill>
                  <a:schemeClr val="tx1"/>
                </a:solidFill>
                <a:effectLst/>
                <a:latin typeface="Tw Cen MT" panose="020B0602020104020603" pitchFamily="34" charset="0"/>
                <a:ea typeface="+mn-ea"/>
                <a:cs typeface="+mn-cs"/>
                <a:hlinkClick r:id="rId3"/>
              </a:rPr>
              <a:t>https://resources.corwin.com/distancelearningplaybook/student-resources/videos/module-2</a:t>
            </a:r>
            <a:r>
              <a:rPr lang="en-US" sz="1200" b="0" i="0" u="none" strike="noStrike" kern="1200" dirty="0">
                <a:solidFill>
                  <a:schemeClr val="tx1"/>
                </a:solidFill>
                <a:effectLst/>
                <a:latin typeface="Tw Cen MT" panose="020B0602020104020603" pitchFamily="34" charset="0"/>
                <a:ea typeface="+mn-ea"/>
                <a:cs typeface="+mn-cs"/>
              </a:rPr>
              <a:t> </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35</a:t>
            </a:fld>
            <a:endParaRPr lang="en-US" noProof="0" dirty="0"/>
          </a:p>
        </p:txBody>
      </p:sp>
    </p:spTree>
    <p:extLst>
      <p:ext uri="{BB962C8B-B14F-4D97-AF65-F5344CB8AC3E}">
        <p14:creationId xmlns:p14="http://schemas.microsoft.com/office/powerpoint/2010/main" val="484055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Please return to your Fine-tuning chart and complete the CLASS AGREEMENTS row at this point. </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As stated previously, depending on when you are participating in this presentation, you may be at the start of your school year or already in session, and you may have had to transition from in person to virtual learning in between. Asking yourself key questions regarding the established norms and class agreements is essential in the planning process. Do not neglect the last question in each box as it prompts you to consider each individual student, the progress they are making in class, and the impact the norms and class agreements are having on their ability to learn successfully in class. If, with any student, you see that they are either struggling to uphold the norms or class agreements it is imperative to consider how to best support that student so they can successfully function in the classroom. This may lead to setting up Multi-tiered systems of support (MTSS) for an individual student. For more information about MTSS, please refer to the presentations on MTSS.</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Note the red circled “1” again, speaking to the student involvement in establishing agreements, promoting self advocacy and being involved in establishing goals. A yellow circled “3” is also displayed because of the need for teachers to ensure the agreements are applicable and attainable by all students, and if they aren't, engage in specially designed instruction for students with disabilities. The blue circled “5” in the bottom right corner of the screen indicates that reflecting on performance of all students, especially students with disabilities, and engaging in MTSS when appropriate addresses principle #5 in the Blueprint: “Schools provide multi-tiered systems of behavioral and academic support..” </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36</a:t>
            </a:fld>
            <a:endParaRPr lang="en-US" noProof="0" dirty="0"/>
          </a:p>
        </p:txBody>
      </p:sp>
    </p:spTree>
    <p:extLst>
      <p:ext uri="{BB962C8B-B14F-4D97-AF65-F5344CB8AC3E}">
        <p14:creationId xmlns:p14="http://schemas.microsoft.com/office/powerpoint/2010/main" val="194241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The content in this presentation is for teaching in any type of learning environment. Particular focus has been placed on establishing these essential classroom elements in a hybrid/remote learning environment. Establishing classroom norms and expectations is essential in every learning environment, but may vary because of differing teaching philosophies and the students in the classroom. They are essential yet customizable, and while we establish norms, routines, and procedures, we must consider how they will set all students up for success, not just the majority. </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In this presentation, we extend focus to students with disabilities. New York State Education Department’s office of Special Education released the Blueprint for Improved results for Students with disabilities in November of 2015. This document focuses on seven research and evidence-based core principles and practices for all students with disabilities. Improving results for students with disabilities requires a renewed focus on these core principles. Therefore, we have explicitly linked the content in this presentation to some of the appropriate principles in the Blueprint to reinforce that these essential classroom practices are effective for improving results for all students in general, but also for students with disabilities. </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By clicking on the “Blueprint for Improved Results for Students with Disabilities” in the third bullet, you will be directed to the actual PDF document for further information. The 7 core principles are also displayed on slide 4 of this presentation. As best practice in any learning environment, our learning outcomes are measurable, with expectation of the participant coming out of this presentation able to acquire new knowledge or enhance current knowledge and put into practice what has been learned.</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10</a:t>
            </a:fld>
            <a:endParaRPr lang="en-US" noProof="0" dirty="0"/>
          </a:p>
        </p:txBody>
      </p:sp>
    </p:spTree>
    <p:extLst>
      <p:ext uri="{BB962C8B-B14F-4D97-AF65-F5344CB8AC3E}">
        <p14:creationId xmlns:p14="http://schemas.microsoft.com/office/powerpoint/2010/main" val="2435896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Norms? Check. Class agreements? Check. Now we transition from the bigger classroom picture to the day-to-day routines and procedures that will help students access the information they need to be successful academically, especially in the hybrid/remote learning environment. The list on this slide has some procedural routines you can use with your students. An important note here is HOW you will communicate these routines with your students and families. For example, while in the hybrid/virtual teaching, will you post them in a specific place in your learning management system (LMS) so students know exactly where to look every day? Consider individual student needs/requirements. A student may need a daily visual schedule that includes the pull out times for related services. Another student may need modification to how to retrieve, produce, and submit work. If you need assistance in how to make certain procedures work for students, reach out to your consultant teacher colleagues or the CSE Chairperson. </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Note the yellow circled “3” and green circled “4” on the screen. The suggested procedural routines are research-based, which align with the Blueprint’s 4th core principle, but also creating student specific procedural routines aligns with the 3rd principle of providing specially designed instruction for students with disabilities.</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37</a:t>
            </a:fld>
            <a:endParaRPr lang="en-US" noProof="0" dirty="0"/>
          </a:p>
        </p:txBody>
      </p:sp>
    </p:spTree>
    <p:extLst>
      <p:ext uri="{BB962C8B-B14F-4D97-AF65-F5344CB8AC3E}">
        <p14:creationId xmlns:p14="http://schemas.microsoft.com/office/powerpoint/2010/main" val="2303518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There are examples of typical routines and procedures for the in-person classroom on this slide. What others would you add? Now consider what routines in this list carry over into the hybrid/remote learning environment? What new or different routines need to be added for the hybrid/remote learning environment? Some ideas might include:</a:t>
            </a:r>
            <a:endParaRPr lang="en-US" b="0" dirty="0">
              <a:effectLst/>
            </a:endParaRPr>
          </a:p>
          <a:p>
            <a:pPr marL="228600" indent="-228600" rtl="0">
              <a:buFont typeface="+mj-lt"/>
              <a:buAutoNum type="arabicPeriod"/>
            </a:pPr>
            <a:r>
              <a:rPr lang="en-US" sz="1200" b="0" i="0" u="none" strike="noStrike" kern="1200" dirty="0">
                <a:solidFill>
                  <a:schemeClr val="tx1"/>
                </a:solidFill>
                <a:effectLst/>
                <a:latin typeface="Tw Cen MT" panose="020B0602020104020603" pitchFamily="34" charset="0"/>
                <a:ea typeface="+mn-ea"/>
                <a:cs typeface="+mn-cs"/>
              </a:rPr>
              <a:t>how students should ask a question while meeting as a class using Zoom, Google meet, or your designated video conferencing application.</a:t>
            </a:r>
            <a:endParaRPr lang="en-US" b="0" dirty="0">
              <a:effectLst/>
            </a:endParaRPr>
          </a:p>
          <a:p>
            <a:pPr marL="228600" indent="-228600" rtl="0">
              <a:buFont typeface="+mj-lt"/>
              <a:buAutoNum type="arabicPeriod"/>
            </a:pPr>
            <a:r>
              <a:rPr lang="en-US" sz="1200" b="0" i="0" u="none" strike="noStrike" kern="1200" dirty="0">
                <a:solidFill>
                  <a:schemeClr val="tx1"/>
                </a:solidFill>
                <a:effectLst/>
                <a:latin typeface="Tw Cen MT" panose="020B0602020104020603" pitchFamily="34" charset="0"/>
                <a:ea typeface="+mn-ea"/>
                <a:cs typeface="+mn-cs"/>
              </a:rPr>
              <a:t>how to interact with the teacher or students in the LMS - especially in regards to discussions and group work.</a:t>
            </a:r>
            <a:endParaRPr lang="en-US" b="0" dirty="0">
              <a:effectLst/>
            </a:endParaRPr>
          </a:p>
          <a:p>
            <a:pPr marL="228600" indent="-228600" rtl="0">
              <a:buFont typeface="+mj-lt"/>
              <a:buAutoNum type="arabicPeriod"/>
            </a:pPr>
            <a:r>
              <a:rPr lang="en-US" sz="1200" b="0" i="0" u="none" strike="noStrike" kern="1200" dirty="0">
                <a:solidFill>
                  <a:schemeClr val="tx1"/>
                </a:solidFill>
                <a:effectLst/>
                <a:latin typeface="Tw Cen MT" panose="020B0602020104020603" pitchFamily="34" charset="0"/>
                <a:ea typeface="+mn-ea"/>
                <a:cs typeface="+mn-cs"/>
              </a:rPr>
              <a:t>how to submit work in the LMS.</a:t>
            </a:r>
            <a:endParaRPr lang="en-US" b="0" dirty="0">
              <a:effectLst/>
            </a:endParaRPr>
          </a:p>
          <a:p>
            <a:pPr marL="228600" indent="-228600" rtl="0">
              <a:buFont typeface="+mj-lt"/>
              <a:buAutoNum type="arabicPeriod"/>
            </a:pPr>
            <a:r>
              <a:rPr lang="en-US" sz="1200" b="0" i="0" u="none" strike="noStrike" kern="1200" dirty="0">
                <a:solidFill>
                  <a:schemeClr val="tx1"/>
                </a:solidFill>
                <a:effectLst/>
                <a:latin typeface="Tw Cen MT" panose="020B0602020104020603" pitchFamily="34" charset="0"/>
                <a:ea typeface="+mn-ea"/>
                <a:cs typeface="+mn-cs"/>
              </a:rPr>
              <a:t>how parents should contact you with any concerns or questions about the students learning, progress, or attendance.</a:t>
            </a:r>
            <a:endParaRPr lang="en-US" b="0" dirty="0">
              <a:effectLst/>
            </a:endParaRPr>
          </a:p>
          <a:p>
            <a:pPr marL="228600" indent="-228600" rtl="0">
              <a:buFont typeface="+mj-lt"/>
              <a:buAutoNum type="arabicPeriod"/>
            </a:pPr>
            <a:r>
              <a:rPr lang="en-US" sz="1200" b="0" i="0" u="none" strike="noStrike" kern="1200" dirty="0">
                <a:solidFill>
                  <a:schemeClr val="tx1"/>
                </a:solidFill>
                <a:effectLst/>
                <a:latin typeface="Tw Cen MT" panose="020B0602020104020603" pitchFamily="34" charset="0"/>
                <a:ea typeface="+mn-ea"/>
                <a:cs typeface="+mn-cs"/>
              </a:rPr>
              <a:t>how you will be in communication with the students and parents while in a remote learning situation.</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The yellow circled 3 speaks to engaging in specially designed instruction for students with disabilities. The procedures or routines that has been created for the class in general may require slight modification or complete alteration in order for a student with disability to successfully meet expectations.</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38</a:t>
            </a:fld>
            <a:endParaRPr lang="en-US" noProof="0" dirty="0"/>
          </a:p>
        </p:txBody>
      </p:sp>
    </p:spTree>
    <p:extLst>
      <p:ext uri="{BB962C8B-B14F-4D97-AF65-F5344CB8AC3E}">
        <p14:creationId xmlns:p14="http://schemas.microsoft.com/office/powerpoint/2010/main" val="1406259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The text on the slide is taken from the </a:t>
            </a:r>
            <a:r>
              <a:rPr lang="en-US" sz="1200" b="0" i="0" u="sng" kern="1200" dirty="0">
                <a:solidFill>
                  <a:schemeClr val="tx1"/>
                </a:solidFill>
                <a:effectLst/>
                <a:latin typeface="Tw Cen MT" panose="020B0602020104020603" pitchFamily="34" charset="0"/>
                <a:ea typeface="+mn-ea"/>
                <a:cs typeface="+mn-cs"/>
              </a:rPr>
              <a:t>Hybrid Teacher's Survival Guide</a:t>
            </a:r>
            <a:r>
              <a:rPr lang="en-US" sz="1200" b="0" i="0" u="none" strike="noStrike" kern="1200" dirty="0">
                <a:solidFill>
                  <a:schemeClr val="tx1"/>
                </a:solidFill>
                <a:effectLst/>
                <a:latin typeface="Tw Cen MT" panose="020B0602020104020603" pitchFamily="34" charset="0"/>
                <a:ea typeface="+mn-ea"/>
                <a:cs typeface="+mn-cs"/>
              </a:rPr>
              <a:t>, written by Emma Pass in the spring of 2020, and displays examples of procedural routines that she and her students implemented when having to transition to remote learning. The book is available for a free download for a limited time here: https://www.edtechemma.com/the-hybrid-teacher-book</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39</a:t>
            </a:fld>
            <a:endParaRPr lang="en-US" noProof="0" dirty="0"/>
          </a:p>
        </p:txBody>
      </p:sp>
    </p:spTree>
    <p:extLst>
      <p:ext uri="{BB962C8B-B14F-4D97-AF65-F5344CB8AC3E}">
        <p14:creationId xmlns:p14="http://schemas.microsoft.com/office/powerpoint/2010/main" val="13834445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It cannot be reinforced enough. Nothing put in place, no matter how great or revolutionary will be 100% successful on the first try. This process may have to be explained, rehearsed, reinforced many, many times! It may also need to be adjusted and or modified for individual students as issues or opportunities arise. Note the green circled “4” on the screen. This is because this process of explain, rehearse, reinforce is a research-based strategy to be used with students and reinforces the 4th core principle on the Blueprint for Improved Results for Students with Disabilities.</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40</a:t>
            </a:fld>
            <a:endParaRPr lang="en-US" noProof="0" dirty="0"/>
          </a:p>
        </p:txBody>
      </p:sp>
    </p:spTree>
    <p:extLst>
      <p:ext uri="{BB962C8B-B14F-4D97-AF65-F5344CB8AC3E}">
        <p14:creationId xmlns:p14="http://schemas.microsoft.com/office/powerpoint/2010/main" val="1101637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Now take some time to consider the procedure you already have in place and the additional procedures you have or will implement in the hybrid/remote classroom. Take 5 minutes to answer the questions posed in the slide. If you are struggling to find a place to start, think about your physical classroom and think about how those procedures could translate to the virtual classroom. Think about the ways in which you are interacting with your students — via video, LMS, email — and the assignments/apps you are having the students complete. Remove the uncertainty by putting clear procedures in place. Now, at this point, return to your Fine-tuning planning chart and complete the PROCEDURES and ROUTINES row.</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It's important to address reinforcing positive behaviors. Remember that all students come from different home environments. They have varying levels of parental support, internet connectivity, and learning abilities. Be careful not to praise behavior that is actually beyond some students’ control. Everyone is struggling with the transition to hybrid/remote learning. Some just have the proper supports and capabilities in place that others are not able to have. An example is, when in a “live” video session, some students are able to stay connected the entire time. One or two students may have had to reconnect a couple times because their connection was unstable. In the physical classroom, students are “present” the entire time and presumably learned the lesson at hand. Online, if students lose connection, they aren’t present and may miss some of the lesson. Praising the students who stayed connected the entire time might make sense because that is what is expected, but if some students lose connection due to conditions beyond their control, they can quickly feel ostracized, ridiculed, and powerless.</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Note the yellow circled “3” and green circled “4” linking to the respective core principles in the Blueprint. The 3rd principle is addressed through considering individuals with disabilities and specially designed instruction, while the 4th principle is met, this time, though the use of research based strategies addressing student behavior.</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41</a:t>
            </a:fld>
            <a:endParaRPr lang="en-US" noProof="0" dirty="0"/>
          </a:p>
        </p:txBody>
      </p:sp>
    </p:spTree>
    <p:extLst>
      <p:ext uri="{BB962C8B-B14F-4D97-AF65-F5344CB8AC3E}">
        <p14:creationId xmlns:p14="http://schemas.microsoft.com/office/powerpoint/2010/main" val="868869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Specially designed instruction (SDI) has already been referenced multiple times in this presentation and defined lightly. Therefore, this and the next few slides are meant to help you better understand SDI so you can better meet the needs of your students with disabilities.</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And, since this and the next 3 slides directly address SDI, they also address the 3rd core principle in the Blueprint: “Teachers design, provide, and assess the effectiveness of specially-designed instruction to provide students with disabilities with access to participate and progress in the general education curriculum.” Practicing SDI helps you as a teacher put appropriate procedures in place for students with disabilities, which in turn, gives them greater access to learning.</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42</a:t>
            </a:fld>
            <a:endParaRPr lang="en-US" noProof="0" dirty="0"/>
          </a:p>
        </p:txBody>
      </p:sp>
    </p:spTree>
    <p:extLst>
      <p:ext uri="{BB962C8B-B14F-4D97-AF65-F5344CB8AC3E}">
        <p14:creationId xmlns:p14="http://schemas.microsoft.com/office/powerpoint/2010/main" val="3863850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This slide gives further explanation of SDI, what it is and is not. This is just scratching the surface on the concept, so for more information and resources, see the presentations targeting SDI.</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43</a:t>
            </a:fld>
            <a:endParaRPr lang="en-US" noProof="0" dirty="0"/>
          </a:p>
        </p:txBody>
      </p:sp>
    </p:spTree>
    <p:extLst>
      <p:ext uri="{BB962C8B-B14F-4D97-AF65-F5344CB8AC3E}">
        <p14:creationId xmlns:p14="http://schemas.microsoft.com/office/powerpoint/2010/main" val="1809099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Tw Cen MT" panose="020B0602020104020603" pitchFamily="34" charset="0"/>
                <a:ea typeface="+mn-ea"/>
                <a:cs typeface="+mn-cs"/>
              </a:rPr>
              <a:t>Many Supplementary Aids and Services (SAS) are supported through SDI. For example, in order for a student to access and use a supplementary aid independently, the student will need explicit instruction (SDI) in the use of the specific strategy or device. The intent is to provide levels of support until the student can access a supplementary aid independently. Worth noting here is that many supplementary aids are available for students in the virtual learning environment using accessibility features that technology offers as well as additional assistive technology. To find out what accessibility features are available to you and your students by the devices and applications you use, see the Accessible Technologies presentation offered in this series.</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44</a:t>
            </a:fld>
            <a:endParaRPr lang="en-US" noProof="0" dirty="0"/>
          </a:p>
        </p:txBody>
      </p:sp>
    </p:spTree>
    <p:extLst>
      <p:ext uri="{BB962C8B-B14F-4D97-AF65-F5344CB8AC3E}">
        <p14:creationId xmlns:p14="http://schemas.microsoft.com/office/powerpoint/2010/main" val="3100760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Fair is not always equal. To ensure equity in learning, individual students will have different supports in place so they can access the same learning as others. This is a visual that reinforces this essential understanding.</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45</a:t>
            </a:fld>
            <a:endParaRPr lang="en-US" noProof="0" dirty="0"/>
          </a:p>
        </p:txBody>
      </p:sp>
    </p:spTree>
    <p:extLst>
      <p:ext uri="{BB962C8B-B14F-4D97-AF65-F5344CB8AC3E}">
        <p14:creationId xmlns:p14="http://schemas.microsoft.com/office/powerpoint/2010/main" val="3587610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LAST SECTION: Closure — an important part of learning regardless of environment and situation. In this section we watch a brief video of Psychologist John Amaechi talking about individual identity and the importance of students learning in a safe environment. We then consider the connection between what he says in the video to our work in this presentation with developing a classroom management plan for the hybrid/remote learning environment. Then we will wrap up with a review of our learning expectations for the presentation and a closing reflection activity — committing to next steps.</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46</a:t>
            </a:fld>
            <a:endParaRPr lang="en-US" noProof="0" dirty="0"/>
          </a:p>
        </p:txBody>
      </p:sp>
    </p:spTree>
    <p:extLst>
      <p:ext uri="{BB962C8B-B14F-4D97-AF65-F5344CB8AC3E}">
        <p14:creationId xmlns:p14="http://schemas.microsoft.com/office/powerpoint/2010/main" val="3737036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Tw Cen MT" panose="020B0602020104020603" pitchFamily="34" charset="0"/>
                <a:ea typeface="+mn-ea"/>
                <a:cs typeface="+mn-cs"/>
              </a:rPr>
              <a:t>The learning focus for this presentation will help us ensure predictability and consistency for our students during this difficult time and beyond. We proceed through this presentation answering the questions listed in this agenda with research-based content and New York State teacher experiences; we also provide space for you to consider your perspective and reflect on your own teaching in the context of the topic at hand. If you are working through this presentation at the start of the school year, there is opportunity for you to think about the year ahead and plan. If you are working through this presentation while school is already in session, you are offered opportunities to reflect and potentially adapt your current perspective and practices. Notice again, that particular emphasis has been placed on considerations for students with disabilities, but we should also always consider other student populations such as English Language or Multilingual Learners as well.</a:t>
            </a:r>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11</a:t>
            </a:fld>
            <a:endParaRPr lang="en-US" noProof="0" dirty="0"/>
          </a:p>
        </p:txBody>
      </p:sp>
    </p:spTree>
    <p:extLst>
      <p:ext uri="{BB962C8B-B14F-4D97-AF65-F5344CB8AC3E}">
        <p14:creationId xmlns:p14="http://schemas.microsoft.com/office/powerpoint/2010/main" val="21512844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The picture on this slide links to a video. Click on the picture to begin the video. Closed captioning is available. The link to this video is also here: </a:t>
            </a:r>
            <a:r>
              <a:rPr lang="en-US" sz="1200" b="0" i="0" u="sng" strike="noStrike" kern="1200" dirty="0">
                <a:solidFill>
                  <a:schemeClr val="tx1"/>
                </a:solidFill>
                <a:effectLst/>
                <a:latin typeface="Tw Cen MT" panose="020B0602020104020603" pitchFamily="34" charset="0"/>
                <a:ea typeface="+mn-ea"/>
                <a:cs typeface="+mn-cs"/>
                <a:hlinkClick r:id="rId3"/>
              </a:rPr>
              <a:t>https://www.facinghistory.org/resource-library/video/john-amaechi-discusses-identity</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After watching the video, take 2 minutes to answer the questions posed on the slide. If you are completing this session with others, please take additional time to discuss the video and your answers to the questions.</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47</a:t>
            </a:fld>
            <a:endParaRPr lang="en-US" noProof="0" dirty="0"/>
          </a:p>
        </p:txBody>
      </p:sp>
    </p:spTree>
    <p:extLst>
      <p:ext uri="{BB962C8B-B14F-4D97-AF65-F5344CB8AC3E}">
        <p14:creationId xmlns:p14="http://schemas.microsoft.com/office/powerpoint/2010/main" val="832694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Don't lower the bar, but instead lower the barriers. As teachers, we plan, anticipate, implement, execute, and reflect. Much of the heavy lifting happens in the planning and anticipation phases of teaching. Our main goal as teachers is for all students to be academically successful - learn the content we are teaching. But, along with that is the goal for students to be confident, happy, safe, and successful in their own minds. If we consider Maslow’s Hierarchy of Needs, in order for students to meet that “self-actualization” tier, achieving one’s own full potential, the four other tiers, composed of both psychological and basic needs, must be met first. Therefore, we as teachers must plan and anticipate through the lense of both academic AND social-emotional development. Creating and implementing a classroom management plan comprised of norms, class agreements, procedures and routines helps to address the psychological needs of each student, and in turn we can create a learning environment where </a:t>
            </a:r>
            <a:r>
              <a:rPr lang="en-US" sz="1200" b="0" i="1" u="none" strike="noStrike" kern="1200" dirty="0">
                <a:solidFill>
                  <a:schemeClr val="tx1"/>
                </a:solidFill>
                <a:effectLst/>
                <a:latin typeface="Tw Cen MT" panose="020B0602020104020603" pitchFamily="34" charset="0"/>
                <a:ea typeface="+mn-ea"/>
                <a:cs typeface="+mn-cs"/>
              </a:rPr>
              <a:t>all </a:t>
            </a:r>
            <a:r>
              <a:rPr lang="en-US" sz="1200" b="0" i="0" u="none" strike="noStrike" kern="1200" dirty="0">
                <a:solidFill>
                  <a:schemeClr val="tx1"/>
                </a:solidFill>
                <a:effectLst/>
                <a:latin typeface="Tw Cen MT" panose="020B0602020104020603" pitchFamily="34" charset="0"/>
                <a:ea typeface="+mn-ea"/>
                <a:cs typeface="+mn-cs"/>
              </a:rPr>
              <a:t>students can feel safe and successful in their own ways. In the case that what is put in place for the entire class doesn’t work for some students, like students with disabilities, additional supports may also be necessary through specially designed instruction or multi-tiered systems of support in order for these students to reach the same level of success as fellow students. </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Note the purple circled “6” in the bottom corner of this slide. This is indication that what Dr. Amaechi has said addressed core principle “6” in the Blueprint for Improved Results for Students with Disabilities. It is essential for schools, “to provide high-quality inclusive programs and activities” for their students. All students should feel challenged, supported, and included. They should feel like they belong to their classroom community and that their true identity is accepted by their teacher and fellow classmates. </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As seen in the video, relationships are also an essential part of the learning community and student success. Teacher and student relationships are the focus of part 2 in this series.</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48</a:t>
            </a:fld>
            <a:endParaRPr lang="en-US" noProof="0" dirty="0"/>
          </a:p>
        </p:txBody>
      </p:sp>
    </p:spTree>
    <p:extLst>
      <p:ext uri="{BB962C8B-B14F-4D97-AF65-F5344CB8AC3E}">
        <p14:creationId xmlns:p14="http://schemas.microsoft.com/office/powerpoint/2010/main" val="25438311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Let’s review our learning for this presentation. The content in this presentation was for teaching in any type of learning environment, however, particular focus has been placed on establishing these essential classroom elements in a hybrid/remote learning environment. Establishing classroom norms and expectation is essential in every learning environment but may vary because of differing teaching philosophies and the students in the classroom. They are essential yet customizable, and while we establish norms, routines, and procedures, we must consider how they will set all students up for success, not just the majority. </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As best practice in any learning environment, our learning outcomes are measurable, with expectation of the participant coming out of this presentation able to acquire new knowledge or enhance and refine current knowledge/understanding and put into practice what has been learned. </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Review the 3 bulleted learning outcomes. Then, move to the next slide where you will be asked to commit to an attainable, personal action plan in regards to implementing a classroom management plan that comprises of the essential strategies that were addressed in this presentation.</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49</a:t>
            </a:fld>
            <a:endParaRPr lang="en-US" noProof="0" dirty="0"/>
          </a:p>
        </p:txBody>
      </p:sp>
    </p:spTree>
    <p:extLst>
      <p:ext uri="{BB962C8B-B14F-4D97-AF65-F5344CB8AC3E}">
        <p14:creationId xmlns:p14="http://schemas.microsoft.com/office/powerpoint/2010/main" val="16577526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The phrase “fine-tuning” implies that a classroom management plan is already in place in your classroom, but given the changing times, conditions, and ways in which teaching and learning are being done, it is essential to step back, reflect, and then adopt new or different ideas or adapt what is already in place. Everyone has strengths as well as areas to improve upon. Take what you have gleaned from this presentation to fine-tune your own classroom management plan to better support your students </a:t>
            </a:r>
            <a:r>
              <a:rPr lang="en-US" sz="1200" b="0" i="1" u="none" strike="noStrike" kern="1200" dirty="0">
                <a:solidFill>
                  <a:schemeClr val="tx1"/>
                </a:solidFill>
                <a:effectLst/>
                <a:latin typeface="Tw Cen MT" panose="020B0602020104020603" pitchFamily="34" charset="0"/>
                <a:ea typeface="+mn-ea"/>
                <a:cs typeface="+mn-cs"/>
              </a:rPr>
              <a:t>and yourself</a:t>
            </a:r>
            <a:r>
              <a:rPr lang="en-US" sz="1200" b="0" i="0" u="none" strike="noStrike" kern="1200" dirty="0">
                <a:solidFill>
                  <a:schemeClr val="tx1"/>
                </a:solidFill>
                <a:effectLst/>
                <a:latin typeface="Tw Cen MT" panose="020B0602020104020603" pitchFamily="34" charset="0"/>
                <a:ea typeface="+mn-ea"/>
                <a:cs typeface="+mn-cs"/>
              </a:rPr>
              <a:t> as you all continue to navigate hybrid/remote learning. Make a commitment — what is one area you commit to strengthening and why? How will you fine-tune your current plan to work in a hybrid/remote learning environment? How will you fine-tune your current plan to ensure ALL students benefit and are successful in the classroom (whatever that classroom looks like).</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There is space in the Fine-tuning Planning Chart to write down your commitment. You are then asked to help yourself be accountable to that commitment. Set a reminder 1-2 months from now (and every 1-2 months after that) to check in on yourself and the commitment you made.</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50</a:t>
            </a:fld>
            <a:endParaRPr lang="en-US" noProof="0" dirty="0"/>
          </a:p>
        </p:txBody>
      </p:sp>
    </p:spTree>
    <p:extLst>
      <p:ext uri="{BB962C8B-B14F-4D97-AF65-F5344CB8AC3E}">
        <p14:creationId xmlns:p14="http://schemas.microsoft.com/office/powerpoint/2010/main" val="31680165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Thank you for your participation, considerations, reflections, and planning during this presentation. Remember, this is only Part 1 of a 3-part series. Look for Fine-tuning your Hybrid/Remote Learning Community Part 2, where the focus is on relationships in the hybrid/remote learning environment. The same Fine-tuning Planning Chart will be used during the other parts of the series as well.</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This is the end of the presentation.</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51</a:t>
            </a:fld>
            <a:endParaRPr lang="en-US" noProof="0" dirty="0"/>
          </a:p>
        </p:txBody>
      </p:sp>
    </p:spTree>
    <p:extLst>
      <p:ext uri="{BB962C8B-B14F-4D97-AF65-F5344CB8AC3E}">
        <p14:creationId xmlns:p14="http://schemas.microsoft.com/office/powerpoint/2010/main" val="569445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The Blueprint for Improved Results for Students with Disabilities is made up of 7 core principles:</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1- Students engage in self-advocacy and are involved in determining their own educational goals and plan.</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2- Parents, and other family members, are engaged as meaningful partners in the special education process and the education of their child.</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3- Teachers design, provide, and assess the effectiveness of specially-designed instruction to provide students with disabilities with access to participate and progress in the general education curriculum.</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4- Teachers provide research-based instructional teaching and learning strategies and supports for students with disabilities.</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5- Schools provide multi-tiered systems of behavioral and academic support.</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6- Schools provide high-quality inclusive programs and activities.</a:t>
            </a:r>
            <a:endParaRPr lang="en-US" b="0" dirty="0">
              <a:effectLst/>
            </a:endParaRPr>
          </a:p>
          <a:p>
            <a:pPr rtl="0"/>
            <a:r>
              <a:rPr lang="en-US" sz="1200" b="0" i="0" u="none" strike="noStrike" kern="1200" dirty="0">
                <a:solidFill>
                  <a:schemeClr val="tx1"/>
                </a:solidFill>
                <a:effectLst/>
                <a:latin typeface="Tw Cen MT" panose="020B0602020104020603" pitchFamily="34" charset="0"/>
                <a:ea typeface="+mn-ea"/>
                <a:cs typeface="+mn-cs"/>
              </a:rPr>
              <a:t>7- Schools provide appropriate instruction for students with disabilities in career development and opportunities to participate in work-based learning.</a:t>
            </a:r>
            <a:endParaRPr lang="en-US" b="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Tw Cen MT" panose="020B0602020104020603" pitchFamily="34" charset="0"/>
                <a:ea typeface="+mn-ea"/>
                <a:cs typeface="+mn-cs"/>
              </a:rPr>
              <a:t>Items in bold indicate which core principles are addressed in this presentation. The numbers in the different colored circles will be found on slides where content is directly aligned to one or more core principles. A special note will also be included in the presentation notes on the slides.</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12</a:t>
            </a:fld>
            <a:endParaRPr lang="en-US" noProof="0" dirty="0"/>
          </a:p>
        </p:txBody>
      </p:sp>
    </p:spTree>
    <p:extLst>
      <p:ext uri="{BB962C8B-B14F-4D97-AF65-F5344CB8AC3E}">
        <p14:creationId xmlns:p14="http://schemas.microsoft.com/office/powerpoint/2010/main" val="1278753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The document shown on this slide is to be used as a supplemental resource for your learning. It will be used for Parts 1 - 3 of this learning series. If you are participating in this presentation at the start of the school year, click on “Before school starts planning document” and if you are participating after school as has already commenced for the year, click on “Mid School Year planning document.” You will then be prompted to “Make a copy.” Print it out or complete it electronically as you move through the presentation. There are prompts throughout the presentation as to when you should complete particular sections. If you are participating in this presentation with others, you are encouraged to share and discuss!</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13</a:t>
            </a:fld>
            <a:endParaRPr lang="en-US" noProof="0" dirty="0"/>
          </a:p>
        </p:txBody>
      </p:sp>
    </p:spTree>
    <p:extLst>
      <p:ext uri="{BB962C8B-B14F-4D97-AF65-F5344CB8AC3E}">
        <p14:creationId xmlns:p14="http://schemas.microsoft.com/office/powerpoint/2010/main" val="909683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New Section: Why do we need to think about fine-tuning our learning environment? It may seem to be common sense to establish rules and follow specific classroom management strategies in your classroom. However, to ensure that </a:t>
            </a:r>
            <a:r>
              <a:rPr lang="en-US" sz="1200" b="1" i="1" u="none" strike="noStrike" kern="1200" dirty="0">
                <a:solidFill>
                  <a:schemeClr val="tx1"/>
                </a:solidFill>
                <a:effectLst/>
                <a:latin typeface="Tw Cen MT" panose="020B0602020104020603" pitchFamily="34" charset="0"/>
                <a:ea typeface="+mn-ea"/>
                <a:cs typeface="+mn-cs"/>
              </a:rPr>
              <a:t>all </a:t>
            </a:r>
            <a:r>
              <a:rPr lang="en-US" sz="1200" b="0" i="0" u="none" strike="noStrike" kern="1200" dirty="0">
                <a:solidFill>
                  <a:schemeClr val="tx1"/>
                </a:solidFill>
                <a:effectLst/>
                <a:latin typeface="Tw Cen MT" panose="020B0602020104020603" pitchFamily="34" charset="0"/>
                <a:ea typeface="+mn-ea"/>
                <a:cs typeface="+mn-cs"/>
              </a:rPr>
              <a:t>students are successful in your learning environment, proper planning must take place, especially as we are having to transition to a remote/hybrid learning model, and sometimes transition back and forth between in person and remote/hybrid learning as we deal locally with the pandemic. We cannot just assume that our students will be able to go with the flow; a lot of times we struggle with going with the flow. We must put structures in place that ensure success for all students regardless of their learning environment. This section dives into the “WHY” behind the work.</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14</a:t>
            </a:fld>
            <a:endParaRPr lang="en-US" noProof="0" dirty="0"/>
          </a:p>
        </p:txBody>
      </p:sp>
    </p:spTree>
    <p:extLst>
      <p:ext uri="{BB962C8B-B14F-4D97-AF65-F5344CB8AC3E}">
        <p14:creationId xmlns:p14="http://schemas.microsoft.com/office/powerpoint/2010/main" val="3120604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15</a:t>
            </a:fld>
            <a:endParaRPr lang="en-US" noProof="0" dirty="0"/>
          </a:p>
        </p:txBody>
      </p:sp>
    </p:spTree>
    <p:extLst>
      <p:ext uri="{BB962C8B-B14F-4D97-AF65-F5344CB8AC3E}">
        <p14:creationId xmlns:p14="http://schemas.microsoft.com/office/powerpoint/2010/main" val="3150235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Tw Cen MT" panose="020B0602020104020603" pitchFamily="34" charset="0"/>
                <a:ea typeface="+mn-ea"/>
                <a:cs typeface="+mn-cs"/>
              </a:rPr>
              <a:t>At the start of the school year, we all know students come to school with excitement, anticipation, nerves, and insecurities, full of questions like those listed in the next slide. These questions, if left unanswered, may prevent students from feeling safe and part of the classroom community. They may feel distracted, uncertain, and alienated. As teachers, we typically spend the first days of school answering these questions and putting structures in place to ensure all students feel safe, secure, and included. It is just as, if not more, important to do the same thing in a hybrid/remote learning space. The next two slides present possible questions students come to class thinking about.</a:t>
            </a:r>
            <a:endParaRPr lang="en-US" b="0" dirty="0">
              <a:effectLst/>
            </a:endParaRP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16</a:t>
            </a:fld>
            <a:endParaRPr lang="en-US" noProof="0" dirty="0"/>
          </a:p>
        </p:txBody>
      </p:sp>
    </p:spTree>
    <p:extLst>
      <p:ext uri="{BB962C8B-B14F-4D97-AF65-F5344CB8AC3E}">
        <p14:creationId xmlns:p14="http://schemas.microsoft.com/office/powerpoint/2010/main" val="22332600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Blue">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76F1E4C-60FD-E447-8B6A-FFD9FD6C17A4}"/>
              </a:ext>
            </a:extLst>
          </p:cNvPr>
          <p:cNvSpPr/>
          <p:nvPr userDrawn="1"/>
        </p:nvSpPr>
        <p:spPr>
          <a:xfrm>
            <a:off x="0" y="0"/>
            <a:ext cx="12203574" cy="68583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7018117 w 12192000"/>
              <a:gd name="connsiteY2" fmla="*/ 6846425 h 6858000"/>
              <a:gd name="connsiteX3" fmla="*/ 0 w 12192000"/>
              <a:gd name="connsiteY3" fmla="*/ 6858000 h 6858000"/>
              <a:gd name="connsiteX4" fmla="*/ 0 w 12192000"/>
              <a:gd name="connsiteY4" fmla="*/ 0 h 6858000"/>
              <a:gd name="connsiteX0" fmla="*/ 0 w 12203574"/>
              <a:gd name="connsiteY0" fmla="*/ 0 h 6858000"/>
              <a:gd name="connsiteX1" fmla="*/ 12203574 w 12203574"/>
              <a:gd name="connsiteY1" fmla="*/ 0 h 6858000"/>
              <a:gd name="connsiteX2" fmla="*/ 7018117 w 12203574"/>
              <a:gd name="connsiteY2" fmla="*/ 6846425 h 6858000"/>
              <a:gd name="connsiteX3" fmla="*/ 0 w 12203574"/>
              <a:gd name="connsiteY3" fmla="*/ 6858000 h 6858000"/>
              <a:gd name="connsiteX4" fmla="*/ 0 w 12203574"/>
              <a:gd name="connsiteY4" fmla="*/ 0 h 6858000"/>
              <a:gd name="connsiteX0" fmla="*/ 0 w 12203574"/>
              <a:gd name="connsiteY0" fmla="*/ 0 h 6858300"/>
              <a:gd name="connsiteX1" fmla="*/ 12203574 w 12203574"/>
              <a:gd name="connsiteY1" fmla="*/ 0 h 6858300"/>
              <a:gd name="connsiteX2" fmla="*/ 12183883 w 12203574"/>
              <a:gd name="connsiteY2" fmla="*/ 6858300 h 6858300"/>
              <a:gd name="connsiteX3" fmla="*/ 0 w 12203574"/>
              <a:gd name="connsiteY3" fmla="*/ 6858000 h 6858300"/>
              <a:gd name="connsiteX4" fmla="*/ 0 w 12203574"/>
              <a:gd name="connsiteY4" fmla="*/ 0 h 685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3574" h="6858300">
                <a:moveTo>
                  <a:pt x="0" y="0"/>
                </a:moveTo>
                <a:lnTo>
                  <a:pt x="12203574" y="0"/>
                </a:lnTo>
                <a:cubicBezTo>
                  <a:pt x="12197010" y="2286100"/>
                  <a:pt x="12190447" y="4572200"/>
                  <a:pt x="12183883" y="6858300"/>
                </a:cubicBezTo>
                <a:lnTo>
                  <a:pt x="0" y="6858000"/>
                </a:lnTo>
                <a:lnTo>
                  <a:pt x="0" y="0"/>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xmlns="" id="{27CD2AAA-AE56-B749-895C-39A71AB9B72F}"/>
              </a:ext>
            </a:extLst>
          </p:cNvPr>
          <p:cNvSpPr/>
          <p:nvPr userDrawn="1"/>
        </p:nvSpPr>
        <p:spPr>
          <a:xfrm>
            <a:off x="-3958" y="621792"/>
            <a:ext cx="2060232" cy="219760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BF23B0B8-1871-C843-B313-71119D56AF18}"/>
              </a:ext>
            </a:extLst>
          </p:cNvPr>
          <p:cNvPicPr>
            <a:picLocks noChangeAspect="1"/>
          </p:cNvPicPr>
          <p:nvPr userDrawn="1"/>
        </p:nvPicPr>
        <p:blipFill rotWithShape="1">
          <a:blip r:embed="rId2"/>
          <a:srcRect t="60806" b="-60806"/>
          <a:stretch/>
        </p:blipFill>
        <p:spPr>
          <a:xfrm>
            <a:off x="2056274" y="621792"/>
            <a:ext cx="10147300" cy="5638800"/>
          </a:xfrm>
          <a:prstGeom prst="rect">
            <a:avLst/>
          </a:prstGeom>
          <a:effectLst>
            <a:outerShdw blurRad="50800" dist="38100" dir="2700000" algn="tl" rotWithShape="0">
              <a:prstClr val="black">
                <a:alpha val="40000"/>
              </a:prstClr>
            </a:outerShdw>
          </a:effectLst>
        </p:spPr>
      </p:pic>
      <p:pic>
        <p:nvPicPr>
          <p:cNvPr id="6" name="Picture 5" descr="Text, logo&#10;&#10;Description automatically generated">
            <a:extLst>
              <a:ext uri="{FF2B5EF4-FFF2-40B4-BE49-F238E27FC236}">
                <a16:creationId xmlns:a16="http://schemas.microsoft.com/office/drawing/2014/main" xmlns="" id="{5EF797F9-CDF7-DF40-94AA-8F7EB27CC549}"/>
              </a:ext>
            </a:extLst>
          </p:cNvPr>
          <p:cNvPicPr>
            <a:picLocks noChangeAspect="1"/>
          </p:cNvPicPr>
          <p:nvPr userDrawn="1"/>
        </p:nvPicPr>
        <p:blipFill>
          <a:blip r:embed="rId3"/>
          <a:stretch>
            <a:fillRect/>
          </a:stretch>
        </p:blipFill>
        <p:spPr>
          <a:xfrm>
            <a:off x="2493380" y="773685"/>
            <a:ext cx="5190903" cy="1734819"/>
          </a:xfrm>
          <a:prstGeom prst="rect">
            <a:avLst/>
          </a:prstGeom>
        </p:spPr>
      </p:pic>
      <p:sp>
        <p:nvSpPr>
          <p:cNvPr id="2" name="Title 1"/>
          <p:cNvSpPr>
            <a:spLocks noGrp="1"/>
          </p:cNvSpPr>
          <p:nvPr>
            <p:ph type="ctrTitle"/>
          </p:nvPr>
        </p:nvSpPr>
        <p:spPr>
          <a:xfrm>
            <a:off x="2493380" y="3052477"/>
            <a:ext cx="7336420" cy="2281523"/>
          </a:xfrm>
          <a:prstGeom prst="rect">
            <a:avLst/>
          </a:prstGeom>
        </p:spPr>
        <p:txBody>
          <a:bodyPr lIns="0" tIns="0" rIns="0" bIns="0" anchor="t">
            <a:normAutofit/>
          </a:bodyPr>
          <a:lstStyle>
            <a:lvl1pPr algn="l">
              <a:defRPr lang="en-US" sz="5400" b="1" i="0" kern="1200" cap="all" spc="100"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493380" y="5562600"/>
            <a:ext cx="5864382" cy="684810"/>
          </a:xfrm>
          <a:noFill/>
          <a:effectLst/>
        </p:spPr>
        <p:txBody>
          <a:bodyPr lIns="0" tIns="0" rIns="0" bIns="0" anchor="t">
            <a:normAutofit/>
          </a:bodyPr>
          <a:lstStyle>
            <a:lvl1pPr marL="0" indent="0" algn="l">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Tree>
    <p:extLst>
      <p:ext uri="{BB962C8B-B14F-4D97-AF65-F5344CB8AC3E}">
        <p14:creationId xmlns:p14="http://schemas.microsoft.com/office/powerpoint/2010/main" val="3695653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with Sidebar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17C4BA0D-DEC0-450E-8F4D-B0E6D2D7D0C3}"/>
              </a:ext>
              <a:ext uri="{C183D7F6-B498-43B3-948B-1728B52AA6E4}">
                <adec:decorative xmlns:adec="http://schemas.microsoft.com/office/drawing/2017/decorative" xmlns="" val="1"/>
              </a:ext>
            </a:extLst>
          </p:cNvPr>
          <p:cNvSpPr>
            <a:spLocks noGrp="1"/>
          </p:cNvSpPr>
          <p:nvPr>
            <p:ph type="pic" sz="quarter" idx="17" hasCustomPrompt="1"/>
          </p:nvPr>
        </p:nvSpPr>
        <p:spPr>
          <a:xfrm>
            <a:off x="-1" y="530352"/>
            <a:ext cx="12191999" cy="6327648"/>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Text Placeholder 16">
            <a:extLst>
              <a:ext uri="{FF2B5EF4-FFF2-40B4-BE49-F238E27FC236}">
                <a16:creationId xmlns:a16="http://schemas.microsoft.com/office/drawing/2014/main" xmlns="" id="{38376498-C218-4EDB-8416-A59802EF2018}"/>
              </a:ext>
              <a:ext uri="{C183D7F6-B498-43B3-948B-1728B52AA6E4}">
                <adec:decorative xmlns:adec="http://schemas.microsoft.com/office/drawing/2017/decorative" xmlns="" val="1"/>
              </a:ext>
            </a:extLst>
          </p:cNvPr>
          <p:cNvSpPr>
            <a:spLocks noGrp="1"/>
          </p:cNvSpPr>
          <p:nvPr>
            <p:ph type="body" sz="quarter" idx="20" hasCustomPrompt="1"/>
          </p:nvPr>
        </p:nvSpPr>
        <p:spPr>
          <a:xfrm>
            <a:off x="7239000" y="1219200"/>
            <a:ext cx="4389542" cy="5257799"/>
          </a:xfrm>
          <a:solidFill>
            <a:srgbClr val="2484C6"/>
          </a:solidFill>
          <a:ln w="28575">
            <a:noFill/>
          </a:ln>
          <a:effectLst/>
        </p:spPr>
        <p:txBody>
          <a:bodyPr/>
          <a:lstStyle>
            <a:lvl1pPr marL="0" indent="0">
              <a:buNone/>
              <a:defRPr>
                <a:solidFill>
                  <a:schemeClr val="tx1">
                    <a:alpha val="0"/>
                  </a:schemeClr>
                </a:solidFill>
              </a:defRPr>
            </a:lvl1pPr>
          </a:lstStyle>
          <a:p>
            <a:pPr lvl="0"/>
            <a:r>
              <a:rPr lang="en-US" noProof="0" dirty="0"/>
              <a:t>I</a:t>
            </a:r>
          </a:p>
        </p:txBody>
      </p:sp>
      <p:sp>
        <p:nvSpPr>
          <p:cNvPr id="15" name="Slide Number Placeholder 5">
            <a:extLst>
              <a:ext uri="{FF2B5EF4-FFF2-40B4-BE49-F238E27FC236}">
                <a16:creationId xmlns:a16="http://schemas.microsoft.com/office/drawing/2014/main" xmlns="" id="{8D5893EC-1256-429B-9581-379342C2368B}"/>
              </a:ext>
            </a:extLst>
          </p:cNvPr>
          <p:cNvSpPr>
            <a:spLocks noGrp="1"/>
          </p:cNvSpPr>
          <p:nvPr>
            <p:ph type="sldNum" sz="quarter" idx="4"/>
          </p:nvPr>
        </p:nvSpPr>
        <p:spPr>
          <a:xfrm>
            <a:off x="628788" y="6339840"/>
            <a:ext cx="302281" cy="365760"/>
          </a:xfrm>
          <a:prstGeom prst="rect">
            <a:avLst/>
          </a:prstGeom>
          <a:noFill/>
          <a:ln>
            <a:no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0" name="Rectangle 9">
            <a:extLst>
              <a:ext uri="{FF2B5EF4-FFF2-40B4-BE49-F238E27FC236}">
                <a16:creationId xmlns:a16="http://schemas.microsoft.com/office/drawing/2014/main" xmlns="" id="{F78A1285-EABB-8441-BC1F-F3D660B78C2C}"/>
              </a:ext>
              <a:ext uri="{C183D7F6-B498-43B3-948B-1728B52AA6E4}">
                <adec:decorative xmlns:adec="http://schemas.microsoft.com/office/drawing/2017/decorative" xmlns="" val="1"/>
              </a:ext>
            </a:extLst>
          </p:cNvPr>
          <p:cNvSpPr/>
          <p:nvPr userDrawn="1"/>
        </p:nvSpPr>
        <p:spPr>
          <a:xfrm>
            <a:off x="0" y="0"/>
            <a:ext cx="12192000" cy="530352"/>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sp>
        <p:nvSpPr>
          <p:cNvPr id="14" name="TextBox 13">
            <a:extLst>
              <a:ext uri="{FF2B5EF4-FFF2-40B4-BE49-F238E27FC236}">
                <a16:creationId xmlns:a16="http://schemas.microsoft.com/office/drawing/2014/main" xmlns="" id="{4AA8515C-F719-BE48-8F0E-FFA19DFC4B3D}"/>
              </a:ext>
            </a:extLst>
          </p:cNvPr>
          <p:cNvSpPr txBox="1"/>
          <p:nvPr userDrawn="1"/>
        </p:nvSpPr>
        <p:spPr>
          <a:xfrm>
            <a:off x="-1" y="0"/>
            <a:ext cx="9692639" cy="530352"/>
          </a:xfrm>
          <a:prstGeom prst="rect">
            <a:avLst/>
          </a:prstGeom>
          <a:solidFill>
            <a:schemeClr val="tx2"/>
          </a:solidFill>
          <a:effectLst>
            <a:outerShdw blurRad="50800" dist="25400" dir="2700000" algn="tl" rotWithShape="0">
              <a:prstClr val="black">
                <a:alpha val="40000"/>
              </a:prstClr>
            </a:outerShdw>
          </a:effectLst>
        </p:spPr>
        <p:txBody>
          <a:bodyPr wrap="square" lIns="274320" tIns="137160" rtlCol="0">
            <a:noAutofit/>
          </a:bodyPr>
          <a:lstStyle/>
          <a:p>
            <a:endParaRPr lang="en-US" dirty="0">
              <a:solidFill>
                <a:schemeClr val="bg1"/>
              </a:solidFill>
            </a:endParaRPr>
          </a:p>
        </p:txBody>
      </p:sp>
      <p:pic>
        <p:nvPicPr>
          <p:cNvPr id="16" name="Picture 15" descr="Shape&#10;&#10;Description automatically generated">
            <a:extLst>
              <a:ext uri="{FF2B5EF4-FFF2-40B4-BE49-F238E27FC236}">
                <a16:creationId xmlns:a16="http://schemas.microsoft.com/office/drawing/2014/main" xmlns="" id="{106945A2-4AE7-3C47-9BA1-8CD92E06BEAE}"/>
              </a:ext>
            </a:extLst>
          </p:cNvPr>
          <p:cNvPicPr>
            <a:picLocks noChangeAspect="1"/>
          </p:cNvPicPr>
          <p:nvPr userDrawn="1"/>
        </p:nvPicPr>
        <p:blipFill rotWithShape="1">
          <a:blip r:embed="rId2"/>
          <a:srcRect l="77476" t="73666" r="-77476" b="-661"/>
          <a:stretch/>
        </p:blipFill>
        <p:spPr>
          <a:xfrm>
            <a:off x="9692640" y="0"/>
            <a:ext cx="3657600" cy="548640"/>
          </a:xfrm>
          <a:prstGeom prst="rect">
            <a:avLst/>
          </a:prstGeom>
          <a:effectLst>
            <a:outerShdw blurRad="50800" dist="25400" dir="2700000" algn="tl" rotWithShape="0">
              <a:prstClr val="black">
                <a:alpha val="40000"/>
              </a:prstClr>
            </a:outerShdw>
          </a:effectLst>
        </p:spPr>
      </p:pic>
      <p:sp>
        <p:nvSpPr>
          <p:cNvPr id="3" name="Text Placeholder 2">
            <a:extLst>
              <a:ext uri="{FF2B5EF4-FFF2-40B4-BE49-F238E27FC236}">
                <a16:creationId xmlns:a16="http://schemas.microsoft.com/office/drawing/2014/main" xmlns="" id="{8B6C9744-D7A4-284A-9ACB-C19694312DDC}"/>
              </a:ext>
            </a:extLst>
          </p:cNvPr>
          <p:cNvSpPr>
            <a:spLocks noGrp="1"/>
          </p:cNvSpPr>
          <p:nvPr>
            <p:ph type="body" sz="quarter" idx="21"/>
          </p:nvPr>
        </p:nvSpPr>
        <p:spPr>
          <a:xfrm>
            <a:off x="7589838" y="2743200"/>
            <a:ext cx="3687762" cy="3429000"/>
          </a:xfrm>
        </p:spPr>
        <p:txBody>
          <a:bodyPr/>
          <a:lstStyle>
            <a:lvl1pPr algn="l">
              <a:buClr>
                <a:srgbClr val="4EA848"/>
              </a:buClr>
              <a:buSzPct val="110000"/>
              <a:buFont typeface="Wingdings" pitchFamily="2" charset="2"/>
              <a:buChar char="§"/>
              <a:defRPr>
                <a:solidFill>
                  <a:schemeClr val="bg1"/>
                </a:solidFill>
              </a:defRPr>
            </a:lvl1pPr>
            <a:lvl2pPr algn="l">
              <a:buClr>
                <a:srgbClr val="4EA848"/>
              </a:buClr>
              <a:buSzPct val="110000"/>
              <a:buFont typeface="Wingdings" pitchFamily="2" charset="2"/>
              <a:buChar char="§"/>
              <a:defRPr>
                <a:solidFill>
                  <a:schemeClr val="bg1"/>
                </a:solidFill>
              </a:defRPr>
            </a:lvl2pPr>
            <a:lvl3pPr algn="l">
              <a:buClr>
                <a:srgbClr val="4EA848"/>
              </a:buClr>
              <a:buSzPct val="110000"/>
              <a:buFont typeface="Wingdings" pitchFamily="2" charset="2"/>
              <a:buChar char="§"/>
              <a:defRPr>
                <a:solidFill>
                  <a:schemeClr val="bg1"/>
                </a:solidFill>
              </a:defRPr>
            </a:lvl3pPr>
            <a:lvl4pPr algn="l">
              <a:buClr>
                <a:srgbClr val="4EA848"/>
              </a:buClr>
              <a:buSzPct val="110000"/>
              <a:buFont typeface="Wingdings" pitchFamily="2" charset="2"/>
              <a:buChar char="§"/>
              <a:defRPr>
                <a:solidFill>
                  <a:schemeClr val="bg1"/>
                </a:solidFill>
              </a:defRPr>
            </a:lvl4pPr>
            <a:lvl5pPr algn="l">
              <a:buClr>
                <a:srgbClr val="4EA848"/>
              </a:buClr>
              <a:buSzPct val="110000"/>
              <a:buFont typeface="Wingdings" pitchFamily="2" charset="2"/>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xmlns="" id="{C5996FEE-DBDF-DC49-8737-24F0BF1B038C}"/>
              </a:ext>
            </a:extLst>
          </p:cNvPr>
          <p:cNvSpPr>
            <a:spLocks noGrp="1"/>
          </p:cNvSpPr>
          <p:nvPr>
            <p:ph type="title" hasCustomPrompt="1"/>
          </p:nvPr>
        </p:nvSpPr>
        <p:spPr>
          <a:xfrm>
            <a:off x="7589838" y="1473201"/>
            <a:ext cx="3763962" cy="1193799"/>
          </a:xfrm>
        </p:spPr>
        <p:txBody>
          <a:bodyPr/>
          <a:lstStyle>
            <a:lvl1pPr>
              <a:defRPr lang="en-US" sz="2400" b="1" i="0" kern="1200" cap="none" dirty="0">
                <a:solidFill>
                  <a:schemeClr val="bg1"/>
                </a:solidFill>
                <a:latin typeface="+mn-lt"/>
                <a:ea typeface="+mn-ea"/>
                <a:cs typeface="+mn-cs"/>
              </a:defRPr>
            </a:lvl1pPr>
          </a:lstStyle>
          <a:p>
            <a:r>
              <a:rPr lang="en-US" dirty="0"/>
              <a:t>Click to edit master title style</a:t>
            </a:r>
          </a:p>
        </p:txBody>
      </p:sp>
    </p:spTree>
    <p:extLst>
      <p:ext uri="{BB962C8B-B14F-4D97-AF65-F5344CB8AC3E}">
        <p14:creationId xmlns:p14="http://schemas.microsoft.com/office/powerpoint/2010/main" val="16664319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mage with Sidebar Content Blue">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02A8C5BF-1E34-8248-B97E-3E24C3697734}"/>
              </a:ext>
            </a:extLst>
          </p:cNvPr>
          <p:cNvPicPr>
            <a:picLocks noChangeAspect="1"/>
          </p:cNvPicPr>
          <p:nvPr userDrawn="1"/>
        </p:nvPicPr>
        <p:blipFill rotWithShape="1">
          <a:blip r:embed="rId2"/>
          <a:srcRect t="3742" b="11894"/>
          <a:stretch/>
        </p:blipFill>
        <p:spPr>
          <a:xfrm>
            <a:off x="1" y="0"/>
            <a:ext cx="12191999" cy="6858000"/>
          </a:xfrm>
          <a:prstGeom prst="rect">
            <a:avLst/>
          </a:prstGeom>
        </p:spPr>
      </p:pic>
      <p:sp>
        <p:nvSpPr>
          <p:cNvPr id="13" name="TextBox 12">
            <a:extLst>
              <a:ext uri="{FF2B5EF4-FFF2-40B4-BE49-F238E27FC236}">
                <a16:creationId xmlns:a16="http://schemas.microsoft.com/office/drawing/2014/main" xmlns="" id="{457EFA7E-7F29-0D47-B348-0F9012802225}"/>
              </a:ext>
            </a:extLst>
          </p:cNvPr>
          <p:cNvSpPr txBox="1"/>
          <p:nvPr userDrawn="1"/>
        </p:nvSpPr>
        <p:spPr>
          <a:xfrm>
            <a:off x="-1" y="0"/>
            <a:ext cx="12192000" cy="530352"/>
          </a:xfrm>
          <a:prstGeom prst="rect">
            <a:avLst/>
          </a:prstGeom>
          <a:solidFill>
            <a:schemeClr val="bg2"/>
          </a:solidFill>
          <a:effectLst>
            <a:outerShdw blurRad="50800" dist="25400" dir="2700000" algn="tl" rotWithShape="0">
              <a:prstClr val="black">
                <a:alpha val="40000"/>
              </a:prstClr>
            </a:outerShdw>
          </a:effectLst>
        </p:spPr>
        <p:txBody>
          <a:bodyPr wrap="square" lIns="274320" tIns="137160" rtlCol="0">
            <a:noAutofit/>
          </a:bodyPr>
          <a:lstStyle/>
          <a:p>
            <a:endParaRPr lang="en-US" dirty="0">
              <a:solidFill>
                <a:schemeClr val="bg1"/>
              </a:solidFill>
            </a:endParaRPr>
          </a:p>
        </p:txBody>
      </p:sp>
      <p:pic>
        <p:nvPicPr>
          <p:cNvPr id="4" name="Picture 3" descr="Shape&#10;&#10;Description automatically generated">
            <a:extLst>
              <a:ext uri="{FF2B5EF4-FFF2-40B4-BE49-F238E27FC236}">
                <a16:creationId xmlns:a16="http://schemas.microsoft.com/office/drawing/2014/main" xmlns="" id="{A7393C6B-2CA1-394C-9D6E-B659BD8F9329}"/>
              </a:ext>
            </a:extLst>
          </p:cNvPr>
          <p:cNvPicPr>
            <a:picLocks noChangeAspect="1"/>
          </p:cNvPicPr>
          <p:nvPr userDrawn="1"/>
        </p:nvPicPr>
        <p:blipFill rotWithShape="1">
          <a:blip r:embed="rId3"/>
          <a:srcRect l="49833" r="-1196"/>
          <a:stretch/>
        </p:blipFill>
        <p:spPr>
          <a:xfrm>
            <a:off x="586740" y="381000"/>
            <a:ext cx="5212080" cy="563880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xmlns="" id="{E830EEBB-0D67-434A-9B6C-069B881C2B44}"/>
              </a:ext>
            </a:extLst>
          </p:cNvPr>
          <p:cNvPicPr>
            <a:picLocks noChangeAspect="1"/>
          </p:cNvPicPr>
          <p:nvPr userDrawn="1"/>
        </p:nvPicPr>
        <p:blipFill>
          <a:blip r:embed="rId4"/>
          <a:stretch>
            <a:fillRect/>
          </a:stretch>
        </p:blipFill>
        <p:spPr>
          <a:xfrm>
            <a:off x="878304" y="456490"/>
            <a:ext cx="3764764" cy="1258198"/>
          </a:xfrm>
          <a:prstGeom prst="rect">
            <a:avLst/>
          </a:prstGeom>
        </p:spPr>
      </p:pic>
      <p:sp>
        <p:nvSpPr>
          <p:cNvPr id="10" name="Text Placeholder 7">
            <a:extLst>
              <a:ext uri="{FF2B5EF4-FFF2-40B4-BE49-F238E27FC236}">
                <a16:creationId xmlns:a16="http://schemas.microsoft.com/office/drawing/2014/main" xmlns="" id="{A7812EEF-1EAD-0B48-BA12-B8070D534584}"/>
              </a:ext>
            </a:extLst>
          </p:cNvPr>
          <p:cNvSpPr>
            <a:spLocks noGrp="1"/>
          </p:cNvSpPr>
          <p:nvPr>
            <p:ph type="body" sz="quarter" idx="16" hasCustomPrompt="1"/>
          </p:nvPr>
        </p:nvSpPr>
        <p:spPr>
          <a:xfrm>
            <a:off x="990600" y="1967576"/>
            <a:ext cx="3007895" cy="249299"/>
          </a:xfrm>
          <a:noFill/>
        </p:spPr>
        <p:txBody>
          <a:bodyPr wrap="square" lIns="0" tIns="0" rIns="0" bIns="0">
            <a:spAutoFit/>
          </a:bodyPr>
          <a:lstStyle>
            <a:lvl1pPr marL="0" indent="0">
              <a:buNone/>
              <a:defRPr sz="1800" b="1" i="0" spc="30" baseline="0">
                <a:solidFill>
                  <a:schemeClr val="bg1"/>
                </a:solidFill>
                <a:latin typeface="+mn-lt"/>
              </a:defRPr>
            </a:lvl1pPr>
          </a:lstStyle>
          <a:p>
            <a:pPr lvl="0"/>
            <a:r>
              <a:rPr lang="en-US" noProof="0" dirty="0"/>
              <a:t>Sidebar content</a:t>
            </a:r>
          </a:p>
        </p:txBody>
      </p:sp>
      <p:sp>
        <p:nvSpPr>
          <p:cNvPr id="8" name="Content Placeholder 6">
            <a:extLst>
              <a:ext uri="{FF2B5EF4-FFF2-40B4-BE49-F238E27FC236}">
                <a16:creationId xmlns:a16="http://schemas.microsoft.com/office/drawing/2014/main" xmlns="" id="{2A0E3F4F-259F-E645-BC3F-57E7CF3ED92D}"/>
              </a:ext>
            </a:extLst>
          </p:cNvPr>
          <p:cNvSpPr>
            <a:spLocks noGrp="1"/>
          </p:cNvSpPr>
          <p:nvPr>
            <p:ph sz="quarter" idx="15" hasCustomPrompt="1"/>
          </p:nvPr>
        </p:nvSpPr>
        <p:spPr>
          <a:xfrm>
            <a:off x="990600" y="2325170"/>
            <a:ext cx="3007895" cy="1884265"/>
          </a:xfrm>
        </p:spPr>
        <p:txBody>
          <a:bodyPr lIns="0" tIns="0" rIns="0" bIns="0">
            <a:noAutofit/>
          </a:bodyPr>
          <a:lstStyle>
            <a:lvl1pPr marL="0" marR="0" indent="0" algn="l" defTabSz="914400" rtl="0" eaLnBrk="1" fontAlgn="auto" latinLnBrk="0" hangingPunct="1">
              <a:lnSpc>
                <a:spcPts val="1920"/>
              </a:lnSpc>
              <a:spcBef>
                <a:spcPts val="0"/>
              </a:spcBef>
              <a:spcAft>
                <a:spcPts val="600"/>
              </a:spcAft>
              <a:buClr>
                <a:schemeClr val="bg1"/>
              </a:buClr>
              <a:buSzPct val="110000"/>
              <a:buFontTx/>
              <a:buNone/>
              <a:tabLst/>
              <a:defRPr sz="1600" baseline="0">
                <a:solidFill>
                  <a:schemeClr val="bg1"/>
                </a:solidFill>
              </a:defRPr>
            </a:lvl1pPr>
            <a:lvl2pPr>
              <a:buClr>
                <a:schemeClr val="bg1"/>
              </a:buClr>
              <a:buSzPct val="110000"/>
              <a:buFont typeface="Wingdings" pitchFamily="2" charset="2"/>
              <a:buChar char="§"/>
              <a:defRPr sz="1600">
                <a:solidFill>
                  <a:schemeClr val="bg1"/>
                </a:solidFill>
              </a:defRPr>
            </a:lvl2pPr>
            <a:lvl3pPr>
              <a:buClr>
                <a:schemeClr val="bg1"/>
              </a:buClr>
              <a:buSzPct val="110000"/>
              <a:buFont typeface="Wingdings" pitchFamily="2" charset="2"/>
              <a:buChar char="§"/>
              <a:defRPr sz="1600">
                <a:solidFill>
                  <a:schemeClr val="bg1"/>
                </a:solidFill>
              </a:defRPr>
            </a:lvl3pPr>
            <a:lvl4pPr>
              <a:buClr>
                <a:schemeClr val="bg1"/>
              </a:buClr>
              <a:buSzPct val="110000"/>
              <a:buFont typeface="Wingdings" pitchFamily="2" charset="2"/>
              <a:buChar char="§"/>
              <a:defRPr sz="1600">
                <a:solidFill>
                  <a:schemeClr val="bg1"/>
                </a:solidFill>
              </a:defRPr>
            </a:lvl4pPr>
            <a:lvl5pPr>
              <a:buClr>
                <a:schemeClr val="bg1"/>
              </a:buClr>
              <a:buSzPct val="110000"/>
              <a:buFont typeface="Wingdings" pitchFamily="2" charset="2"/>
              <a:buChar char="§"/>
              <a:defRPr sz="1600">
                <a:solidFill>
                  <a:schemeClr val="bg1"/>
                </a:solidFill>
              </a:defRPr>
            </a:lvl5pPr>
          </a:lstStyle>
          <a:p>
            <a:pPr lvl="0"/>
            <a:r>
              <a:rPr lang="en-US" noProof="0" dirty="0"/>
              <a:t>Click to add text</a:t>
            </a:r>
          </a:p>
          <a:p>
            <a:pPr lvl="1"/>
            <a:endParaRPr lang="en-US" noProof="0" dirty="0"/>
          </a:p>
        </p:txBody>
      </p:sp>
      <p:sp>
        <p:nvSpPr>
          <p:cNvPr id="15" name="Slide Number Placeholder 5">
            <a:extLst>
              <a:ext uri="{FF2B5EF4-FFF2-40B4-BE49-F238E27FC236}">
                <a16:creationId xmlns:a16="http://schemas.microsoft.com/office/drawing/2014/main" xmlns="" id="{E0639203-EFF0-2047-B816-A6145E823951}"/>
              </a:ext>
            </a:extLst>
          </p:cNvPr>
          <p:cNvSpPr>
            <a:spLocks noGrp="1"/>
          </p:cNvSpPr>
          <p:nvPr>
            <p:ph type="sldNum" sz="quarter" idx="4"/>
          </p:nvPr>
        </p:nvSpPr>
        <p:spPr>
          <a:xfrm>
            <a:off x="628788" y="6339840"/>
            <a:ext cx="302281" cy="365760"/>
          </a:xfrm>
          <a:prstGeom prst="rect">
            <a:avLst/>
          </a:prstGeom>
          <a:noFill/>
          <a:ln>
            <a:no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325539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losing-Contac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267E61C-69D6-FE43-8FF9-42EEDCEA5879}"/>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hape, square&#10;&#10;Description automatically generated">
            <a:extLst>
              <a:ext uri="{FF2B5EF4-FFF2-40B4-BE49-F238E27FC236}">
                <a16:creationId xmlns:a16="http://schemas.microsoft.com/office/drawing/2014/main" xmlns="" id="{23022867-30EC-1E4D-99C8-5D5CE2712B4C}"/>
              </a:ext>
            </a:extLst>
          </p:cNvPr>
          <p:cNvPicPr>
            <a:picLocks noChangeAspect="1"/>
          </p:cNvPicPr>
          <p:nvPr userDrawn="1"/>
        </p:nvPicPr>
        <p:blipFill rotWithShape="1">
          <a:blip r:embed="rId2"/>
          <a:srcRect l="16977" r="-16952"/>
          <a:stretch/>
        </p:blipFill>
        <p:spPr>
          <a:xfrm>
            <a:off x="2103120" y="617517"/>
            <a:ext cx="10147300" cy="5638800"/>
          </a:xfrm>
          <a:prstGeom prst="rect">
            <a:avLst/>
          </a:prstGeom>
          <a:effectLst>
            <a:outerShdw blurRad="50800" dist="381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xmlns="" id="{1F07B645-4C92-FE45-A8CA-569D1CD17D9F}"/>
              </a:ext>
            </a:extLst>
          </p:cNvPr>
          <p:cNvSpPr>
            <a:spLocks noGrp="1"/>
          </p:cNvSpPr>
          <p:nvPr>
            <p:ph type="sldNum" sz="quarter" idx="4"/>
          </p:nvPr>
        </p:nvSpPr>
        <p:spPr>
          <a:xfrm>
            <a:off x="628788" y="6339840"/>
            <a:ext cx="302281" cy="365760"/>
          </a:xfrm>
          <a:prstGeom prst="rect">
            <a:avLst/>
          </a:prstGeom>
          <a:noFill/>
          <a:ln>
            <a:noFill/>
          </a:ln>
        </p:spPr>
        <p:txBody>
          <a:bodyPr vert="horz" lIns="0" tIns="45720" rIns="0" bIns="45720" rtlCol="0" anchor="ctr"/>
          <a:lstStyle>
            <a:lvl1pPr algn="ctr">
              <a:defRPr sz="1000">
                <a:solidFill>
                  <a:schemeClr val="bg1"/>
                </a:solidFill>
                <a:latin typeface="+mj-lt"/>
              </a:defRPr>
            </a:lvl1pPr>
          </a:lstStyle>
          <a:p>
            <a:fld id="{4FAB73BC-B049-4115-A692-8D63A059BFB8}" type="slidenum">
              <a:rPr lang="en-US" smtClean="0"/>
              <a:pPr/>
              <a:t>‹#›</a:t>
            </a:fld>
            <a:endParaRPr lang="en-US" dirty="0">
              <a:solidFill>
                <a:schemeClr val="bg1"/>
              </a:solidFill>
            </a:endParaRPr>
          </a:p>
        </p:txBody>
      </p:sp>
      <p:pic>
        <p:nvPicPr>
          <p:cNvPr id="5" name="Picture 4">
            <a:extLst>
              <a:ext uri="{FF2B5EF4-FFF2-40B4-BE49-F238E27FC236}">
                <a16:creationId xmlns:a16="http://schemas.microsoft.com/office/drawing/2014/main" xmlns="" id="{187FEEA6-5C26-8645-BD21-CA2CC860A76E}"/>
              </a:ext>
            </a:extLst>
          </p:cNvPr>
          <p:cNvPicPr>
            <a:picLocks noChangeAspect="1"/>
          </p:cNvPicPr>
          <p:nvPr userDrawn="1"/>
        </p:nvPicPr>
        <p:blipFill>
          <a:blip r:embed="rId3"/>
          <a:srcRect/>
          <a:stretch/>
        </p:blipFill>
        <p:spPr>
          <a:xfrm>
            <a:off x="3429000" y="1646359"/>
            <a:ext cx="5334000" cy="1782641"/>
          </a:xfrm>
          <a:prstGeom prst="rect">
            <a:avLst/>
          </a:prstGeom>
        </p:spPr>
      </p:pic>
      <p:sp>
        <p:nvSpPr>
          <p:cNvPr id="2" name="Title 1"/>
          <p:cNvSpPr>
            <a:spLocks noGrp="1"/>
          </p:cNvSpPr>
          <p:nvPr>
            <p:ph type="ctrTitle" hasCustomPrompt="1"/>
          </p:nvPr>
        </p:nvSpPr>
        <p:spPr>
          <a:xfrm>
            <a:off x="2514600" y="4157965"/>
            <a:ext cx="6324600" cy="266559"/>
          </a:xfrm>
          <a:prstGeom prst="rect">
            <a:avLst/>
          </a:prstGeom>
        </p:spPr>
        <p:txBody>
          <a:bodyPr lIns="0" tIns="0" rIns="0" bIns="0" anchor="t" anchorCtr="0">
            <a:noAutofit/>
          </a:bodyPr>
          <a:lstStyle>
            <a:lvl1pPr algn="l">
              <a:defRPr lang="en-US" sz="1800" b="1" i="0" kern="1200" cap="none" spc="100" baseline="0" dirty="0">
                <a:solidFill>
                  <a:schemeClr val="tx2"/>
                </a:solidFill>
                <a:latin typeface="+mn-lt"/>
                <a:ea typeface="+mj-ea"/>
                <a:cs typeface="+mj-cs"/>
              </a:defRPr>
            </a:lvl1pPr>
          </a:lstStyle>
          <a:p>
            <a:r>
              <a:rPr lang="en-US" dirty="0"/>
              <a:t>Add text here:</a:t>
            </a:r>
          </a:p>
        </p:txBody>
      </p:sp>
      <p:sp>
        <p:nvSpPr>
          <p:cNvPr id="9" name="Text Placeholder 8">
            <a:extLst>
              <a:ext uri="{FF2B5EF4-FFF2-40B4-BE49-F238E27FC236}">
                <a16:creationId xmlns:a16="http://schemas.microsoft.com/office/drawing/2014/main" xmlns="" id="{D28CD488-2575-D640-B2B3-98AF66E584D8}"/>
              </a:ext>
            </a:extLst>
          </p:cNvPr>
          <p:cNvSpPr>
            <a:spLocks noGrp="1"/>
          </p:cNvSpPr>
          <p:nvPr>
            <p:ph type="body" sz="quarter" idx="10"/>
          </p:nvPr>
        </p:nvSpPr>
        <p:spPr>
          <a:xfrm>
            <a:off x="2514600" y="4572000"/>
            <a:ext cx="5791200" cy="1524000"/>
          </a:xfrm>
        </p:spPr>
        <p:txBody>
          <a:bodyPr lIns="0" tIns="0" rIns="0" bIns="0"/>
          <a:lstStyle>
            <a:lvl1pPr algn="l">
              <a:buFontTx/>
              <a:buNone/>
              <a:defRPr sz="1800">
                <a:solidFill>
                  <a:schemeClr val="bg1"/>
                </a:solidFill>
              </a:defRPr>
            </a:lvl1pPr>
            <a:lvl2pPr algn="l">
              <a:buFontTx/>
              <a:buNone/>
              <a:defRPr/>
            </a:lvl2pPr>
            <a:lvl3pPr algn="l">
              <a:buFontTx/>
              <a:buNone/>
              <a:defRPr/>
            </a:lvl3pPr>
            <a:lvl4pPr algn="l">
              <a:buFontTx/>
              <a:buNone/>
              <a:defRPr/>
            </a:lvl4pPr>
            <a:lvl5pPr algn="l">
              <a:buFontTx/>
              <a:buNone/>
              <a:defRPr/>
            </a:lvl5pPr>
          </a:lstStyle>
          <a:p>
            <a:pPr lvl="0"/>
            <a:r>
              <a:rPr lang="en-US" dirty="0"/>
              <a:t>Click to edit Master text styles</a:t>
            </a:r>
          </a:p>
        </p:txBody>
      </p:sp>
    </p:spTree>
    <p:extLst>
      <p:ext uri="{BB962C8B-B14F-4D97-AF65-F5344CB8AC3E}">
        <p14:creationId xmlns:p14="http://schemas.microsoft.com/office/powerpoint/2010/main" val="1612203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D64BA65-3CA3-E948-9EA0-B3E072C413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xmlns="" id="{3231A201-3A0C-FF4A-932D-A95ABA26D2B2}"/>
              </a:ext>
            </a:extLst>
          </p:cNvPr>
          <p:cNvSpPr/>
          <p:nvPr userDrawn="1"/>
        </p:nvSpPr>
        <p:spPr>
          <a:xfrm>
            <a:off x="762000" y="0"/>
            <a:ext cx="6324600" cy="61722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2F2E942B-4297-4570-B120-E2ACA52D126E}"/>
              </a:ext>
            </a:extLst>
          </p:cNvPr>
          <p:cNvSpPr>
            <a:spLocks noGrp="1"/>
          </p:cNvSpPr>
          <p:nvPr>
            <p:ph type="title" hasCustomPrompt="1"/>
          </p:nvPr>
        </p:nvSpPr>
        <p:spPr>
          <a:xfrm>
            <a:off x="1266825" y="2265916"/>
            <a:ext cx="5314950" cy="3488998"/>
          </a:xfrm>
          <a:prstGeom prst="rect">
            <a:avLst/>
          </a:prstGeom>
          <a:noFill/>
        </p:spPr>
        <p:txBody>
          <a:bodyPr lIns="0" tIns="0" rIns="0" bIns="0" anchor="ctr" anchorCtr="0">
            <a:normAutofit/>
          </a:bodyPr>
          <a:lstStyle>
            <a:lvl1pPr algn="ctr">
              <a:defRPr sz="5400" b="0" i="0" cap="none" spc="0" baseline="0">
                <a:solidFill>
                  <a:schemeClr val="tx1"/>
                </a:solidFill>
                <a:latin typeface="+mj-lt"/>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xmlns="" id="{9ED11671-EF03-884A-8BC5-27B5D147CA95}"/>
              </a:ext>
            </a:extLst>
          </p:cNvPr>
          <p:cNvPicPr>
            <a:picLocks noChangeAspect="1"/>
          </p:cNvPicPr>
          <p:nvPr userDrawn="1"/>
        </p:nvPicPr>
        <p:blipFill>
          <a:blip r:embed="rId2"/>
          <a:srcRect/>
          <a:stretch/>
        </p:blipFill>
        <p:spPr>
          <a:xfrm>
            <a:off x="1085849" y="769035"/>
            <a:ext cx="3764764" cy="1258197"/>
          </a:xfrm>
          <a:prstGeom prst="rect">
            <a:avLst/>
          </a:prstGeom>
        </p:spPr>
      </p:pic>
      <p:sp>
        <p:nvSpPr>
          <p:cNvPr id="8" name="TextBox 7">
            <a:extLst>
              <a:ext uri="{FF2B5EF4-FFF2-40B4-BE49-F238E27FC236}">
                <a16:creationId xmlns:a16="http://schemas.microsoft.com/office/drawing/2014/main" xmlns="" id="{BF4D3555-3232-094C-A555-11584B4289B8}"/>
              </a:ext>
            </a:extLst>
          </p:cNvPr>
          <p:cNvSpPr txBox="1"/>
          <p:nvPr userDrawn="1"/>
        </p:nvSpPr>
        <p:spPr>
          <a:xfrm>
            <a:off x="1" y="0"/>
            <a:ext cx="5749532" cy="530352"/>
          </a:xfrm>
          <a:prstGeom prst="rect">
            <a:avLst/>
          </a:prstGeom>
          <a:solidFill>
            <a:schemeClr val="tx2"/>
          </a:solidFill>
          <a:effectLst>
            <a:outerShdw blurRad="50800" dist="25400" dir="2700000" algn="tl" rotWithShape="0">
              <a:prstClr val="black">
                <a:alpha val="40000"/>
              </a:prstClr>
            </a:outerShdw>
          </a:effectLst>
        </p:spPr>
        <p:txBody>
          <a:bodyPr wrap="square" lIns="274320" tIns="137160" rtlCol="0">
            <a:noAutofit/>
          </a:bodyPr>
          <a:lstStyle/>
          <a:p>
            <a:endParaRPr lang="en-US" dirty="0">
              <a:solidFill>
                <a:schemeClr val="bg1"/>
              </a:solidFill>
            </a:endParaRPr>
          </a:p>
        </p:txBody>
      </p:sp>
      <p:pic>
        <p:nvPicPr>
          <p:cNvPr id="9" name="Picture 8" descr="Shape&#10;&#10;Description automatically generated">
            <a:extLst>
              <a:ext uri="{FF2B5EF4-FFF2-40B4-BE49-F238E27FC236}">
                <a16:creationId xmlns:a16="http://schemas.microsoft.com/office/drawing/2014/main" xmlns="" id="{9D8D4CA6-A8D8-1148-9236-A0DAAB800A2C}"/>
              </a:ext>
            </a:extLst>
          </p:cNvPr>
          <p:cNvPicPr>
            <a:picLocks noChangeAspect="1"/>
          </p:cNvPicPr>
          <p:nvPr userDrawn="1"/>
        </p:nvPicPr>
        <p:blipFill rotWithShape="1">
          <a:blip r:embed="rId3"/>
          <a:srcRect l="72476" t="73666" r="-72476" b="-661"/>
          <a:stretch/>
        </p:blipFill>
        <p:spPr>
          <a:xfrm>
            <a:off x="5749532" y="0"/>
            <a:ext cx="3657600" cy="548640"/>
          </a:xfrm>
          <a:prstGeom prst="rect">
            <a:avLst/>
          </a:prstGeom>
          <a:effectLst>
            <a:outerShdw blurRad="50800" dist="254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xmlns="" id="{F074D12B-58A6-47D1-9B2D-697AB265C81B}"/>
              </a:ext>
            </a:extLst>
          </p:cNvPr>
          <p:cNvSpPr>
            <a:spLocks noGrp="1"/>
          </p:cNvSpPr>
          <p:nvPr>
            <p:ph type="sldNum" sz="quarter" idx="4"/>
          </p:nvPr>
        </p:nvSpPr>
        <p:spPr>
          <a:xfrm>
            <a:off x="628788" y="6339840"/>
            <a:ext cx="302281" cy="365760"/>
          </a:xfrm>
          <a:prstGeom prst="rect">
            <a:avLst/>
          </a:prstGeom>
          <a:noFill/>
          <a:ln>
            <a:noFill/>
          </a:ln>
        </p:spPr>
        <p:txBody>
          <a:bodyPr vert="horz" lIns="0" tIns="45720" rIns="0" bIns="45720" rtlCol="0" anchor="ctr"/>
          <a:lstStyle>
            <a:lvl1pPr algn="ctr">
              <a:defRPr sz="1000">
                <a:solidFill>
                  <a:schemeClr val="bg1"/>
                </a:solidFill>
                <a:latin typeface="+mj-lt"/>
              </a:defRPr>
            </a:lvl1pPr>
          </a:lstStyle>
          <a:p>
            <a:fld id="{4FAB73BC-B049-4115-A692-8D63A059BFB8}" type="slidenum">
              <a:rPr lang="en-US" smtClean="0"/>
              <a:pPr/>
              <a:t>‹#›</a:t>
            </a:fld>
            <a:endParaRPr lang="en-US" dirty="0">
              <a:solidFill>
                <a:schemeClr val="bg1"/>
              </a:solidFill>
            </a:endParaRPr>
          </a:p>
        </p:txBody>
      </p:sp>
    </p:spTree>
    <p:extLst>
      <p:ext uri="{BB962C8B-B14F-4D97-AF65-F5344CB8AC3E}">
        <p14:creationId xmlns:p14="http://schemas.microsoft.com/office/powerpoint/2010/main" val="3662537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with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D64BA65-3CA3-E948-9EA0-B3E072C413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xmlns="" id="{3231A201-3A0C-FF4A-932D-A95ABA26D2B2}"/>
              </a:ext>
            </a:extLst>
          </p:cNvPr>
          <p:cNvSpPr/>
          <p:nvPr userDrawn="1"/>
        </p:nvSpPr>
        <p:spPr>
          <a:xfrm>
            <a:off x="762000" y="0"/>
            <a:ext cx="5314950" cy="61722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2F2E942B-4297-4570-B120-E2ACA52D126E}"/>
              </a:ext>
            </a:extLst>
          </p:cNvPr>
          <p:cNvSpPr>
            <a:spLocks noGrp="1"/>
          </p:cNvSpPr>
          <p:nvPr>
            <p:ph type="title"/>
          </p:nvPr>
        </p:nvSpPr>
        <p:spPr>
          <a:xfrm>
            <a:off x="1266825" y="914400"/>
            <a:ext cx="4371975" cy="4840514"/>
          </a:xfrm>
          <a:prstGeom prst="rect">
            <a:avLst/>
          </a:prstGeom>
          <a:noFill/>
        </p:spPr>
        <p:txBody>
          <a:bodyPr lIns="0" tIns="0" rIns="0" bIns="0" anchor="ctr" anchorCtr="0">
            <a:normAutofit/>
          </a:bodyPr>
          <a:lstStyle>
            <a:lvl1pPr algn="ctr">
              <a:defRPr sz="4000" b="0" i="0" cap="none" spc="0" baseline="0">
                <a:solidFill>
                  <a:schemeClr val="tx1"/>
                </a:solidFill>
                <a:latin typeface="+mj-lt"/>
              </a:defRPr>
            </a:lvl1p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xmlns="" id="{53C86757-8BB2-0D42-876E-AD742DD16256}"/>
              </a:ext>
            </a:extLst>
          </p:cNvPr>
          <p:cNvSpPr>
            <a:spLocks noGrp="1"/>
          </p:cNvSpPr>
          <p:nvPr>
            <p:ph type="body" sz="quarter" idx="10" hasCustomPrompt="1"/>
          </p:nvPr>
        </p:nvSpPr>
        <p:spPr>
          <a:xfrm>
            <a:off x="6581775" y="530225"/>
            <a:ext cx="5076825" cy="5641975"/>
          </a:xfrm>
        </p:spPr>
        <p:txBody>
          <a:bodyPr/>
          <a:lstStyle>
            <a:lvl1pPr marL="12700" indent="0">
              <a:lnSpc>
                <a:spcPct val="120000"/>
              </a:lnSpc>
              <a:buNone/>
              <a:tabLst/>
              <a:defRPr sz="2800">
                <a:solidFill>
                  <a:schemeClr val="bg1"/>
                </a:solidFill>
              </a:defRPr>
            </a:lvl1pPr>
            <a:lvl2pPr>
              <a:buNone/>
              <a:defRPr sz="2800">
                <a:solidFill>
                  <a:schemeClr val="bg1"/>
                </a:solidFill>
              </a:defRPr>
            </a:lvl2pPr>
            <a:lvl3pPr>
              <a:buNone/>
              <a:defRPr sz="2800">
                <a:solidFill>
                  <a:schemeClr val="bg1"/>
                </a:solidFill>
              </a:defRPr>
            </a:lvl3pPr>
            <a:lvl4pPr>
              <a:buNone/>
              <a:defRPr sz="2800">
                <a:solidFill>
                  <a:schemeClr val="bg1"/>
                </a:solidFill>
              </a:defRPr>
            </a:lvl4pPr>
            <a:lvl5pPr>
              <a:buNone/>
              <a:defRPr sz="2800">
                <a:solidFill>
                  <a:schemeClr val="bg1"/>
                </a:solidFill>
              </a:defRPr>
            </a:lvl5pPr>
          </a:lstStyle>
          <a:p>
            <a:pPr lvl="0"/>
            <a:r>
              <a:rPr lang="en-US" dirty="0"/>
              <a:t>“Add quote”</a:t>
            </a:r>
          </a:p>
        </p:txBody>
      </p:sp>
      <p:sp>
        <p:nvSpPr>
          <p:cNvPr id="8" name="TextBox 7">
            <a:extLst>
              <a:ext uri="{FF2B5EF4-FFF2-40B4-BE49-F238E27FC236}">
                <a16:creationId xmlns:a16="http://schemas.microsoft.com/office/drawing/2014/main" xmlns="" id="{BF4D3555-3232-094C-A555-11584B4289B8}"/>
              </a:ext>
            </a:extLst>
          </p:cNvPr>
          <p:cNvSpPr txBox="1"/>
          <p:nvPr userDrawn="1"/>
        </p:nvSpPr>
        <p:spPr>
          <a:xfrm>
            <a:off x="0" y="0"/>
            <a:ext cx="4793465" cy="530352"/>
          </a:xfrm>
          <a:prstGeom prst="rect">
            <a:avLst/>
          </a:prstGeom>
          <a:solidFill>
            <a:schemeClr val="tx2"/>
          </a:solidFill>
          <a:effectLst>
            <a:outerShdw blurRad="50800" dist="25400" dir="2700000" algn="tl" rotWithShape="0">
              <a:prstClr val="black">
                <a:alpha val="40000"/>
              </a:prstClr>
            </a:outerShdw>
          </a:effectLst>
        </p:spPr>
        <p:txBody>
          <a:bodyPr wrap="square" lIns="274320" tIns="137160" rtlCol="0">
            <a:noAutofit/>
          </a:bodyPr>
          <a:lstStyle/>
          <a:p>
            <a:endParaRPr lang="en-US" dirty="0">
              <a:solidFill>
                <a:schemeClr val="bg1"/>
              </a:solidFill>
            </a:endParaRPr>
          </a:p>
        </p:txBody>
      </p:sp>
      <p:pic>
        <p:nvPicPr>
          <p:cNvPr id="9" name="Picture 8" descr="Shape&#10;&#10;Description automatically generated">
            <a:extLst>
              <a:ext uri="{FF2B5EF4-FFF2-40B4-BE49-F238E27FC236}">
                <a16:creationId xmlns:a16="http://schemas.microsoft.com/office/drawing/2014/main" xmlns="" id="{9D8D4CA6-A8D8-1148-9236-A0DAAB800A2C}"/>
              </a:ext>
            </a:extLst>
          </p:cNvPr>
          <p:cNvPicPr>
            <a:picLocks noChangeAspect="1"/>
          </p:cNvPicPr>
          <p:nvPr userDrawn="1"/>
        </p:nvPicPr>
        <p:blipFill rotWithShape="1">
          <a:blip r:embed="rId2"/>
          <a:srcRect l="72476" t="73666" r="-72476" b="-661"/>
          <a:stretch/>
        </p:blipFill>
        <p:spPr>
          <a:xfrm>
            <a:off x="4793465" y="0"/>
            <a:ext cx="3657600" cy="548640"/>
          </a:xfrm>
          <a:prstGeom prst="rect">
            <a:avLst/>
          </a:prstGeom>
          <a:effectLst>
            <a:outerShdw blurRad="50800" dist="254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xmlns="" id="{F074D12B-58A6-47D1-9B2D-697AB265C81B}"/>
              </a:ext>
            </a:extLst>
          </p:cNvPr>
          <p:cNvSpPr>
            <a:spLocks noGrp="1"/>
          </p:cNvSpPr>
          <p:nvPr>
            <p:ph type="sldNum" sz="quarter" idx="4"/>
          </p:nvPr>
        </p:nvSpPr>
        <p:spPr>
          <a:xfrm>
            <a:off x="628788" y="6339840"/>
            <a:ext cx="302281" cy="365760"/>
          </a:xfrm>
          <a:prstGeom prst="rect">
            <a:avLst/>
          </a:prstGeom>
          <a:noFill/>
          <a:ln>
            <a:noFill/>
          </a:ln>
        </p:spPr>
        <p:txBody>
          <a:bodyPr vert="horz" lIns="0" tIns="45720" rIns="0" bIns="45720" rtlCol="0" anchor="ctr"/>
          <a:lstStyle>
            <a:lvl1pPr algn="ctr">
              <a:defRPr sz="1000">
                <a:solidFill>
                  <a:schemeClr val="bg1"/>
                </a:solidFill>
                <a:latin typeface="+mj-lt"/>
              </a:defRPr>
            </a:lvl1pPr>
          </a:lstStyle>
          <a:p>
            <a:fld id="{4FAB73BC-B049-4115-A692-8D63A059BFB8}" type="slidenum">
              <a:rPr lang="en-US" smtClean="0"/>
              <a:pPr/>
              <a:t>‹#›</a:t>
            </a:fld>
            <a:endParaRPr lang="en-US" dirty="0">
              <a:solidFill>
                <a:schemeClr val="bg1"/>
              </a:solidFill>
            </a:endParaRPr>
          </a:p>
        </p:txBody>
      </p:sp>
    </p:spTree>
    <p:extLst>
      <p:ext uri="{BB962C8B-B14F-4D97-AF65-F5344CB8AC3E}">
        <p14:creationId xmlns:p14="http://schemas.microsoft.com/office/powerpoint/2010/main" val="2896131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Image_Sideby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D64BA65-3CA3-E948-9EA0-B3E072C413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xmlns="" id="{3231A201-3A0C-FF4A-932D-A95ABA26D2B2}"/>
              </a:ext>
            </a:extLst>
          </p:cNvPr>
          <p:cNvSpPr/>
          <p:nvPr userDrawn="1"/>
        </p:nvSpPr>
        <p:spPr>
          <a:xfrm>
            <a:off x="762000" y="0"/>
            <a:ext cx="5314950" cy="6172200"/>
          </a:xfrm>
          <a:prstGeom prst="rect">
            <a:avLst/>
          </a:prstGeom>
          <a:solidFill>
            <a:srgbClr val="2484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2F2E942B-4297-4570-B120-E2ACA52D126E}"/>
              </a:ext>
            </a:extLst>
          </p:cNvPr>
          <p:cNvSpPr>
            <a:spLocks noGrp="1"/>
          </p:cNvSpPr>
          <p:nvPr>
            <p:ph type="title"/>
          </p:nvPr>
        </p:nvSpPr>
        <p:spPr>
          <a:xfrm>
            <a:off x="1266825" y="914400"/>
            <a:ext cx="4371975" cy="4840514"/>
          </a:xfrm>
          <a:prstGeom prst="rect">
            <a:avLst/>
          </a:prstGeom>
          <a:noFill/>
        </p:spPr>
        <p:txBody>
          <a:bodyPr lIns="0" tIns="0" rIns="0" bIns="0" anchor="ctr" anchorCtr="0">
            <a:normAutofit/>
          </a:bodyPr>
          <a:lstStyle>
            <a:lvl1pPr algn="ctr">
              <a:defRPr sz="4000" b="0" i="0" cap="none" spc="0" baseline="0">
                <a:solidFill>
                  <a:schemeClr val="bg1"/>
                </a:solidFill>
                <a:latin typeface="+mj-lt"/>
              </a:defRPr>
            </a:lvl1pPr>
          </a:lstStyle>
          <a:p>
            <a:r>
              <a:rPr lang="en-US" dirty="0"/>
              <a:t>Click to edit Master title style</a:t>
            </a:r>
            <a:endParaRPr lang="en-GB" dirty="0"/>
          </a:p>
        </p:txBody>
      </p:sp>
      <p:sp>
        <p:nvSpPr>
          <p:cNvPr id="7" name="Picture Placeholder 6">
            <a:extLst>
              <a:ext uri="{FF2B5EF4-FFF2-40B4-BE49-F238E27FC236}">
                <a16:creationId xmlns:a16="http://schemas.microsoft.com/office/drawing/2014/main" xmlns="" id="{67B2900E-0122-9748-9310-036A0D6F392A}"/>
              </a:ext>
            </a:extLst>
          </p:cNvPr>
          <p:cNvSpPr>
            <a:spLocks noGrp="1"/>
          </p:cNvSpPr>
          <p:nvPr>
            <p:ph type="pic" sz="quarter" idx="11"/>
          </p:nvPr>
        </p:nvSpPr>
        <p:spPr>
          <a:xfrm>
            <a:off x="6581776" y="555266"/>
            <a:ext cx="5076824" cy="5616934"/>
          </a:xfrm>
        </p:spPr>
        <p:txBody>
          <a:bodyPr/>
          <a:lstStyle/>
          <a:p>
            <a:endParaRPr lang="en-US" dirty="0"/>
          </a:p>
        </p:txBody>
      </p:sp>
      <p:sp>
        <p:nvSpPr>
          <p:cNvPr id="8" name="TextBox 7">
            <a:extLst>
              <a:ext uri="{FF2B5EF4-FFF2-40B4-BE49-F238E27FC236}">
                <a16:creationId xmlns:a16="http://schemas.microsoft.com/office/drawing/2014/main" xmlns="" id="{BF4D3555-3232-094C-A555-11584B4289B8}"/>
              </a:ext>
            </a:extLst>
          </p:cNvPr>
          <p:cNvSpPr txBox="1"/>
          <p:nvPr userDrawn="1"/>
        </p:nvSpPr>
        <p:spPr>
          <a:xfrm>
            <a:off x="0" y="0"/>
            <a:ext cx="4793465" cy="530352"/>
          </a:xfrm>
          <a:prstGeom prst="rect">
            <a:avLst/>
          </a:prstGeom>
          <a:solidFill>
            <a:schemeClr val="tx2"/>
          </a:solidFill>
          <a:effectLst>
            <a:outerShdw blurRad="50800" dist="25400" dir="2700000" algn="tl" rotWithShape="0">
              <a:prstClr val="black">
                <a:alpha val="40000"/>
              </a:prstClr>
            </a:outerShdw>
          </a:effectLst>
        </p:spPr>
        <p:txBody>
          <a:bodyPr wrap="square" lIns="274320" tIns="137160" rtlCol="0">
            <a:noAutofit/>
          </a:bodyPr>
          <a:lstStyle/>
          <a:p>
            <a:endParaRPr lang="en-US" dirty="0">
              <a:solidFill>
                <a:schemeClr val="bg1"/>
              </a:solidFill>
            </a:endParaRPr>
          </a:p>
        </p:txBody>
      </p:sp>
      <p:pic>
        <p:nvPicPr>
          <p:cNvPr id="9" name="Picture 8" descr="Shape&#10;&#10;Description automatically generated">
            <a:extLst>
              <a:ext uri="{FF2B5EF4-FFF2-40B4-BE49-F238E27FC236}">
                <a16:creationId xmlns:a16="http://schemas.microsoft.com/office/drawing/2014/main" xmlns="" id="{9D8D4CA6-A8D8-1148-9236-A0DAAB800A2C}"/>
              </a:ext>
            </a:extLst>
          </p:cNvPr>
          <p:cNvPicPr>
            <a:picLocks noChangeAspect="1"/>
          </p:cNvPicPr>
          <p:nvPr userDrawn="1"/>
        </p:nvPicPr>
        <p:blipFill rotWithShape="1">
          <a:blip r:embed="rId2"/>
          <a:srcRect l="72476" t="73666" r="-72476" b="-661"/>
          <a:stretch/>
        </p:blipFill>
        <p:spPr>
          <a:xfrm>
            <a:off x="4793465" y="0"/>
            <a:ext cx="3657600" cy="548640"/>
          </a:xfrm>
          <a:prstGeom prst="rect">
            <a:avLst/>
          </a:prstGeom>
          <a:effectLst>
            <a:outerShdw blurRad="50800" dist="254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xmlns="" id="{F074D12B-58A6-47D1-9B2D-697AB265C81B}"/>
              </a:ext>
            </a:extLst>
          </p:cNvPr>
          <p:cNvSpPr>
            <a:spLocks noGrp="1"/>
          </p:cNvSpPr>
          <p:nvPr>
            <p:ph type="sldNum" sz="quarter" idx="4"/>
          </p:nvPr>
        </p:nvSpPr>
        <p:spPr>
          <a:xfrm>
            <a:off x="628788" y="6339840"/>
            <a:ext cx="302281" cy="365760"/>
          </a:xfrm>
          <a:prstGeom prst="rect">
            <a:avLst/>
          </a:prstGeom>
          <a:noFill/>
          <a:ln>
            <a:noFill/>
          </a:ln>
        </p:spPr>
        <p:txBody>
          <a:bodyPr vert="horz" lIns="0" tIns="45720" rIns="0" bIns="45720" rtlCol="0" anchor="ctr"/>
          <a:lstStyle>
            <a:lvl1pPr algn="ctr">
              <a:defRPr sz="1000">
                <a:solidFill>
                  <a:schemeClr val="bg1"/>
                </a:solidFill>
                <a:latin typeface="+mj-lt"/>
              </a:defRPr>
            </a:lvl1pPr>
          </a:lstStyle>
          <a:p>
            <a:fld id="{4FAB73BC-B049-4115-A692-8D63A059BFB8}" type="slidenum">
              <a:rPr lang="en-US" smtClean="0"/>
              <a:pPr/>
              <a:t>‹#›</a:t>
            </a:fld>
            <a:endParaRPr lang="en-US" dirty="0">
              <a:solidFill>
                <a:schemeClr val="bg1"/>
              </a:solidFill>
            </a:endParaRPr>
          </a:p>
        </p:txBody>
      </p:sp>
    </p:spTree>
    <p:extLst>
      <p:ext uri="{BB962C8B-B14F-4D97-AF65-F5344CB8AC3E}">
        <p14:creationId xmlns:p14="http://schemas.microsoft.com/office/powerpoint/2010/main" val="2598052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Image Slide with Sidebar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17C4BA0D-DEC0-450E-8F4D-B0E6D2D7D0C3}"/>
              </a:ext>
              <a:ext uri="{C183D7F6-B498-43B3-948B-1728B52AA6E4}">
                <adec:decorative xmlns:adec="http://schemas.microsoft.com/office/drawing/2017/decorative" xmlns="" val="1"/>
              </a:ext>
            </a:extLst>
          </p:cNvPr>
          <p:cNvSpPr>
            <a:spLocks noGrp="1"/>
          </p:cNvSpPr>
          <p:nvPr>
            <p:ph type="pic" sz="quarter" idx="17" hasCustomPrompt="1"/>
          </p:nvPr>
        </p:nvSpPr>
        <p:spPr>
          <a:xfrm>
            <a:off x="-1" y="530352"/>
            <a:ext cx="12191999" cy="6327648"/>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Text Placeholder 16">
            <a:extLst>
              <a:ext uri="{FF2B5EF4-FFF2-40B4-BE49-F238E27FC236}">
                <a16:creationId xmlns:a16="http://schemas.microsoft.com/office/drawing/2014/main" xmlns="" id="{38376498-C218-4EDB-8416-A59802EF2018}"/>
              </a:ext>
              <a:ext uri="{C183D7F6-B498-43B3-948B-1728B52AA6E4}">
                <adec:decorative xmlns:adec="http://schemas.microsoft.com/office/drawing/2017/decorative" xmlns="" val="1"/>
              </a:ext>
            </a:extLst>
          </p:cNvPr>
          <p:cNvSpPr>
            <a:spLocks noGrp="1"/>
          </p:cNvSpPr>
          <p:nvPr>
            <p:ph type="body" sz="quarter" idx="20" hasCustomPrompt="1"/>
          </p:nvPr>
        </p:nvSpPr>
        <p:spPr>
          <a:xfrm>
            <a:off x="7239000" y="1219200"/>
            <a:ext cx="4389542" cy="5257799"/>
          </a:xfrm>
          <a:solidFill>
            <a:srgbClr val="2484C6"/>
          </a:solidFill>
          <a:ln w="28575">
            <a:noFill/>
          </a:ln>
          <a:effectLst/>
        </p:spPr>
        <p:txBody>
          <a:bodyPr/>
          <a:lstStyle>
            <a:lvl1pPr marL="0" indent="0">
              <a:buNone/>
              <a:defRPr>
                <a:solidFill>
                  <a:schemeClr val="tx1">
                    <a:alpha val="0"/>
                  </a:schemeClr>
                </a:solidFill>
              </a:defRPr>
            </a:lvl1pPr>
          </a:lstStyle>
          <a:p>
            <a:pPr lvl="0"/>
            <a:r>
              <a:rPr lang="en-US" noProof="0"/>
              <a:t>I</a:t>
            </a:r>
          </a:p>
        </p:txBody>
      </p:sp>
      <p:sp>
        <p:nvSpPr>
          <p:cNvPr id="12" name="Content Placeholder 6">
            <a:extLst>
              <a:ext uri="{FF2B5EF4-FFF2-40B4-BE49-F238E27FC236}">
                <a16:creationId xmlns:a16="http://schemas.microsoft.com/office/drawing/2014/main" xmlns="" id="{E93A96C6-A4F2-43F1-A47D-0D52EF29954B}"/>
              </a:ext>
            </a:extLst>
          </p:cNvPr>
          <p:cNvSpPr>
            <a:spLocks noGrp="1"/>
          </p:cNvSpPr>
          <p:nvPr>
            <p:ph sz="quarter" idx="19" hasCustomPrompt="1"/>
          </p:nvPr>
        </p:nvSpPr>
        <p:spPr>
          <a:xfrm>
            <a:off x="7589520" y="1524000"/>
            <a:ext cx="3688080" cy="457200"/>
          </a:xfrm>
        </p:spPr>
        <p:txBody>
          <a:bodyPr lIns="0" tIns="0" rIns="0" bIns="0">
            <a:normAutofit/>
          </a:bodyPr>
          <a:lstStyle>
            <a:lvl1pPr marL="0" indent="0">
              <a:lnSpc>
                <a:spcPct val="100000"/>
              </a:lnSpc>
              <a:spcBef>
                <a:spcPts val="0"/>
              </a:spcBef>
              <a:spcAft>
                <a:spcPts val="0"/>
              </a:spcAft>
              <a:buNone/>
              <a:defRPr sz="2400" b="1" i="0">
                <a:solidFill>
                  <a:schemeClr val="bg1"/>
                </a:solidFill>
                <a:latin typeface="+mn-lt"/>
              </a:defRPr>
            </a:lvl1pPr>
            <a:lvl2pPr>
              <a:defRPr sz="1600"/>
            </a:lvl2pPr>
            <a:lvl3pPr>
              <a:defRPr sz="1400"/>
            </a:lvl3pPr>
            <a:lvl4pPr>
              <a:defRPr sz="1200"/>
            </a:lvl4pPr>
            <a:lvl5pPr>
              <a:defRPr sz="1200"/>
            </a:lvl5pPr>
          </a:lstStyle>
          <a:p>
            <a:pPr lvl="0"/>
            <a:r>
              <a:rPr lang="en-US" noProof="0" dirty="0"/>
              <a:t>Sidebar Content</a:t>
            </a:r>
          </a:p>
        </p:txBody>
      </p:sp>
      <p:sp>
        <p:nvSpPr>
          <p:cNvPr id="15" name="Slide Number Placeholder 5">
            <a:extLst>
              <a:ext uri="{FF2B5EF4-FFF2-40B4-BE49-F238E27FC236}">
                <a16:creationId xmlns:a16="http://schemas.microsoft.com/office/drawing/2014/main" xmlns="" id="{8D5893EC-1256-429B-9581-379342C2368B}"/>
              </a:ext>
            </a:extLst>
          </p:cNvPr>
          <p:cNvSpPr>
            <a:spLocks noGrp="1"/>
          </p:cNvSpPr>
          <p:nvPr>
            <p:ph type="sldNum" sz="quarter" idx="4"/>
          </p:nvPr>
        </p:nvSpPr>
        <p:spPr>
          <a:xfrm>
            <a:off x="628788" y="6339840"/>
            <a:ext cx="302281" cy="365760"/>
          </a:xfrm>
          <a:prstGeom prst="rect">
            <a:avLst/>
          </a:prstGeom>
          <a:noFill/>
          <a:ln>
            <a:no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0" name="Rectangle 9">
            <a:extLst>
              <a:ext uri="{FF2B5EF4-FFF2-40B4-BE49-F238E27FC236}">
                <a16:creationId xmlns:a16="http://schemas.microsoft.com/office/drawing/2014/main" xmlns="" id="{F78A1285-EABB-8441-BC1F-F3D660B78C2C}"/>
              </a:ext>
              <a:ext uri="{C183D7F6-B498-43B3-948B-1728B52AA6E4}">
                <adec:decorative xmlns:adec="http://schemas.microsoft.com/office/drawing/2017/decorative" xmlns="" val="1"/>
              </a:ext>
            </a:extLst>
          </p:cNvPr>
          <p:cNvSpPr/>
          <p:nvPr userDrawn="1"/>
        </p:nvSpPr>
        <p:spPr>
          <a:xfrm>
            <a:off x="0" y="0"/>
            <a:ext cx="12192000" cy="530352"/>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sp>
        <p:nvSpPr>
          <p:cNvPr id="14" name="TextBox 13">
            <a:extLst>
              <a:ext uri="{FF2B5EF4-FFF2-40B4-BE49-F238E27FC236}">
                <a16:creationId xmlns:a16="http://schemas.microsoft.com/office/drawing/2014/main" xmlns="" id="{4AA8515C-F719-BE48-8F0E-FFA19DFC4B3D}"/>
              </a:ext>
            </a:extLst>
          </p:cNvPr>
          <p:cNvSpPr txBox="1"/>
          <p:nvPr userDrawn="1"/>
        </p:nvSpPr>
        <p:spPr>
          <a:xfrm>
            <a:off x="-1" y="0"/>
            <a:ext cx="9692639" cy="530352"/>
          </a:xfrm>
          <a:prstGeom prst="rect">
            <a:avLst/>
          </a:prstGeom>
          <a:solidFill>
            <a:schemeClr val="tx2"/>
          </a:solidFill>
          <a:effectLst>
            <a:outerShdw blurRad="50800" dist="25400" dir="2700000" algn="tl" rotWithShape="0">
              <a:prstClr val="black">
                <a:alpha val="40000"/>
              </a:prstClr>
            </a:outerShdw>
          </a:effectLst>
        </p:spPr>
        <p:txBody>
          <a:bodyPr wrap="square" lIns="274320" tIns="137160" rtlCol="0">
            <a:noAutofit/>
          </a:bodyPr>
          <a:lstStyle/>
          <a:p>
            <a:endParaRPr lang="en-US" dirty="0">
              <a:solidFill>
                <a:schemeClr val="bg1"/>
              </a:solidFill>
            </a:endParaRPr>
          </a:p>
        </p:txBody>
      </p:sp>
      <p:pic>
        <p:nvPicPr>
          <p:cNvPr id="16" name="Picture 15" descr="Shape&#10;&#10;Description automatically generated">
            <a:extLst>
              <a:ext uri="{FF2B5EF4-FFF2-40B4-BE49-F238E27FC236}">
                <a16:creationId xmlns:a16="http://schemas.microsoft.com/office/drawing/2014/main" xmlns="" id="{106945A2-4AE7-3C47-9BA1-8CD92E06BEAE}"/>
              </a:ext>
            </a:extLst>
          </p:cNvPr>
          <p:cNvPicPr>
            <a:picLocks noChangeAspect="1"/>
          </p:cNvPicPr>
          <p:nvPr userDrawn="1"/>
        </p:nvPicPr>
        <p:blipFill rotWithShape="1">
          <a:blip r:embed="rId2"/>
          <a:srcRect l="77476" t="73666" r="-77476" b="-661"/>
          <a:stretch/>
        </p:blipFill>
        <p:spPr>
          <a:xfrm>
            <a:off x="9692640" y="0"/>
            <a:ext cx="3657600" cy="548640"/>
          </a:xfrm>
          <a:prstGeom prst="rect">
            <a:avLst/>
          </a:prstGeom>
          <a:effectLst>
            <a:outerShdw blurRad="50800" dist="25400" dir="2700000" algn="tl" rotWithShape="0">
              <a:prstClr val="black">
                <a:alpha val="40000"/>
              </a:prstClr>
            </a:outerShdw>
          </a:effectLst>
        </p:spPr>
      </p:pic>
      <p:sp>
        <p:nvSpPr>
          <p:cNvPr id="3" name="Text Placeholder 2">
            <a:extLst>
              <a:ext uri="{FF2B5EF4-FFF2-40B4-BE49-F238E27FC236}">
                <a16:creationId xmlns:a16="http://schemas.microsoft.com/office/drawing/2014/main" xmlns="" id="{8B6C9744-D7A4-284A-9ACB-C19694312DDC}"/>
              </a:ext>
            </a:extLst>
          </p:cNvPr>
          <p:cNvSpPr>
            <a:spLocks noGrp="1"/>
          </p:cNvSpPr>
          <p:nvPr>
            <p:ph type="body" sz="quarter" idx="21"/>
          </p:nvPr>
        </p:nvSpPr>
        <p:spPr>
          <a:xfrm>
            <a:off x="7589838" y="2057400"/>
            <a:ext cx="3687762" cy="4114800"/>
          </a:xfrm>
        </p:spPr>
        <p:txBody>
          <a:bodyPr/>
          <a:lstStyle>
            <a:lvl1pPr algn="l">
              <a:buClr>
                <a:srgbClr val="4EA848"/>
              </a:buClr>
              <a:buSzPct val="110000"/>
              <a:buFont typeface="Wingdings" pitchFamily="2" charset="2"/>
              <a:buChar char="§"/>
              <a:defRPr>
                <a:solidFill>
                  <a:schemeClr val="bg1"/>
                </a:solidFill>
              </a:defRPr>
            </a:lvl1pPr>
            <a:lvl2pPr algn="l">
              <a:buClr>
                <a:srgbClr val="4EA848"/>
              </a:buClr>
              <a:buSzPct val="110000"/>
              <a:buFont typeface="Wingdings" pitchFamily="2" charset="2"/>
              <a:buChar char="§"/>
              <a:defRPr>
                <a:solidFill>
                  <a:schemeClr val="bg1"/>
                </a:solidFill>
              </a:defRPr>
            </a:lvl2pPr>
            <a:lvl3pPr algn="l">
              <a:buClr>
                <a:srgbClr val="4EA848"/>
              </a:buClr>
              <a:buSzPct val="110000"/>
              <a:buFont typeface="Wingdings" pitchFamily="2" charset="2"/>
              <a:buChar char="§"/>
              <a:defRPr>
                <a:solidFill>
                  <a:schemeClr val="bg1"/>
                </a:solidFill>
              </a:defRPr>
            </a:lvl3pPr>
            <a:lvl4pPr algn="l">
              <a:buClr>
                <a:srgbClr val="4EA848"/>
              </a:buClr>
              <a:buSzPct val="110000"/>
              <a:buFont typeface="Wingdings" pitchFamily="2" charset="2"/>
              <a:buChar char="§"/>
              <a:defRPr>
                <a:solidFill>
                  <a:schemeClr val="bg1"/>
                </a:solidFill>
              </a:defRPr>
            </a:lvl4pPr>
            <a:lvl5pPr algn="l">
              <a:buClr>
                <a:srgbClr val="4EA848"/>
              </a:buClr>
              <a:buSzPct val="110000"/>
              <a:buFont typeface="Wingdings" pitchFamily="2" charset="2"/>
              <a:buChar cha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04805436"/>
      </p:ext>
    </p:extLst>
  </p:cSld>
  <p:clrMapOvr>
    <a:masterClrMapping/>
  </p:clrMapOvr>
  <p:extLst mod="1">
    <p:ext uri="{DCECCB84-F9BA-43D5-87BE-67443E8EF086}">
      <p15:sldGuideLst xmlns:p15="http://schemas.microsoft.com/office/powerpoint/2012/main">
        <p15:guide id="4294967295" orient="horz" pos="2160">
          <p15:clr>
            <a:srgbClr val="FBAE40"/>
          </p15:clr>
        </p15:guide>
        <p15:guide id="4294967295" orient="horz" pos="7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Green">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76F1E4C-60FD-E447-8B6A-FFD9FD6C17A4}"/>
              </a:ext>
            </a:extLst>
          </p:cNvPr>
          <p:cNvSpPr/>
          <p:nvPr userDrawn="1"/>
        </p:nvSpPr>
        <p:spPr>
          <a:xfrm>
            <a:off x="0" y="0"/>
            <a:ext cx="12203574" cy="68583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7018117 w 12192000"/>
              <a:gd name="connsiteY2" fmla="*/ 6846425 h 6858000"/>
              <a:gd name="connsiteX3" fmla="*/ 0 w 12192000"/>
              <a:gd name="connsiteY3" fmla="*/ 6858000 h 6858000"/>
              <a:gd name="connsiteX4" fmla="*/ 0 w 12192000"/>
              <a:gd name="connsiteY4" fmla="*/ 0 h 6858000"/>
              <a:gd name="connsiteX0" fmla="*/ 0 w 12203574"/>
              <a:gd name="connsiteY0" fmla="*/ 0 h 6858000"/>
              <a:gd name="connsiteX1" fmla="*/ 12203574 w 12203574"/>
              <a:gd name="connsiteY1" fmla="*/ 0 h 6858000"/>
              <a:gd name="connsiteX2" fmla="*/ 7018117 w 12203574"/>
              <a:gd name="connsiteY2" fmla="*/ 6846425 h 6858000"/>
              <a:gd name="connsiteX3" fmla="*/ 0 w 12203574"/>
              <a:gd name="connsiteY3" fmla="*/ 6858000 h 6858000"/>
              <a:gd name="connsiteX4" fmla="*/ 0 w 12203574"/>
              <a:gd name="connsiteY4" fmla="*/ 0 h 6858000"/>
              <a:gd name="connsiteX0" fmla="*/ 0 w 12203574"/>
              <a:gd name="connsiteY0" fmla="*/ 0 h 6858300"/>
              <a:gd name="connsiteX1" fmla="*/ 12203574 w 12203574"/>
              <a:gd name="connsiteY1" fmla="*/ 0 h 6858300"/>
              <a:gd name="connsiteX2" fmla="*/ 12183883 w 12203574"/>
              <a:gd name="connsiteY2" fmla="*/ 6858300 h 6858300"/>
              <a:gd name="connsiteX3" fmla="*/ 0 w 12203574"/>
              <a:gd name="connsiteY3" fmla="*/ 6858000 h 6858300"/>
              <a:gd name="connsiteX4" fmla="*/ 0 w 12203574"/>
              <a:gd name="connsiteY4" fmla="*/ 0 h 685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3574" h="6858300">
                <a:moveTo>
                  <a:pt x="0" y="0"/>
                </a:moveTo>
                <a:lnTo>
                  <a:pt x="12203574" y="0"/>
                </a:lnTo>
                <a:cubicBezTo>
                  <a:pt x="12197010" y="2286100"/>
                  <a:pt x="12190447" y="4572200"/>
                  <a:pt x="12183883" y="6858300"/>
                </a:cubicBezTo>
                <a:lnTo>
                  <a:pt x="0" y="6858000"/>
                </a:lnTo>
                <a:lnTo>
                  <a:pt x="0" y="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xmlns="" id="{27CD2AAA-AE56-B749-895C-39A71AB9B72F}"/>
              </a:ext>
            </a:extLst>
          </p:cNvPr>
          <p:cNvSpPr/>
          <p:nvPr userDrawn="1"/>
        </p:nvSpPr>
        <p:spPr>
          <a:xfrm>
            <a:off x="-3958" y="621792"/>
            <a:ext cx="2060232" cy="219760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BF23B0B8-1871-C843-B313-71119D56AF18}"/>
              </a:ext>
            </a:extLst>
          </p:cNvPr>
          <p:cNvPicPr>
            <a:picLocks noChangeAspect="1"/>
          </p:cNvPicPr>
          <p:nvPr userDrawn="1"/>
        </p:nvPicPr>
        <p:blipFill rotWithShape="1">
          <a:blip r:embed="rId2"/>
          <a:srcRect t="60806" b="-60806"/>
          <a:stretch/>
        </p:blipFill>
        <p:spPr>
          <a:xfrm>
            <a:off x="2044700" y="621471"/>
            <a:ext cx="10147300" cy="5638800"/>
          </a:xfrm>
          <a:prstGeom prst="rect">
            <a:avLst/>
          </a:prstGeom>
          <a:effectLst>
            <a:outerShdw blurRad="50800" dist="38100" dir="2700000" algn="tl" rotWithShape="0">
              <a:prstClr val="black">
                <a:alpha val="40000"/>
              </a:prstClr>
            </a:outerShdw>
          </a:effectLst>
        </p:spPr>
      </p:pic>
      <p:pic>
        <p:nvPicPr>
          <p:cNvPr id="6" name="Picture 5" descr="Text, logo&#10;&#10;Description automatically generated">
            <a:extLst>
              <a:ext uri="{FF2B5EF4-FFF2-40B4-BE49-F238E27FC236}">
                <a16:creationId xmlns:a16="http://schemas.microsoft.com/office/drawing/2014/main" xmlns="" id="{5EF797F9-CDF7-DF40-94AA-8F7EB27CC549}"/>
              </a:ext>
            </a:extLst>
          </p:cNvPr>
          <p:cNvPicPr>
            <a:picLocks noChangeAspect="1"/>
          </p:cNvPicPr>
          <p:nvPr userDrawn="1"/>
        </p:nvPicPr>
        <p:blipFill>
          <a:blip r:embed="rId3"/>
          <a:stretch>
            <a:fillRect/>
          </a:stretch>
        </p:blipFill>
        <p:spPr>
          <a:xfrm>
            <a:off x="2493380" y="773685"/>
            <a:ext cx="5190903" cy="1734819"/>
          </a:xfrm>
          <a:prstGeom prst="rect">
            <a:avLst/>
          </a:prstGeom>
        </p:spPr>
      </p:pic>
      <p:sp>
        <p:nvSpPr>
          <p:cNvPr id="2" name="Title 1"/>
          <p:cNvSpPr>
            <a:spLocks noGrp="1"/>
          </p:cNvSpPr>
          <p:nvPr>
            <p:ph type="ctrTitle"/>
          </p:nvPr>
        </p:nvSpPr>
        <p:spPr>
          <a:xfrm>
            <a:off x="2493380" y="3052477"/>
            <a:ext cx="7336420" cy="2281523"/>
          </a:xfrm>
          <a:prstGeom prst="rect">
            <a:avLst/>
          </a:prstGeom>
        </p:spPr>
        <p:txBody>
          <a:bodyPr lIns="0" tIns="0" rIns="0" bIns="0" anchor="t">
            <a:normAutofit/>
          </a:bodyPr>
          <a:lstStyle>
            <a:lvl1pPr algn="l">
              <a:defRPr lang="en-US" sz="5400" b="1" i="0" kern="1200" cap="all" spc="100" baseline="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2493380" y="5562600"/>
            <a:ext cx="5864382" cy="684810"/>
          </a:xfrm>
          <a:noFill/>
          <a:effectLst/>
        </p:spPr>
        <p:txBody>
          <a:bodyPr lIns="0" tIns="0" rIns="0" bIns="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Tree>
    <p:extLst>
      <p:ext uri="{BB962C8B-B14F-4D97-AF65-F5344CB8AC3E}">
        <p14:creationId xmlns:p14="http://schemas.microsoft.com/office/powerpoint/2010/main" val="815330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8F91891-4154-A443-A8B3-F5AF9A01426B}"/>
              </a:ext>
            </a:extLst>
          </p:cNvPr>
          <p:cNvSpPr/>
          <p:nvPr userDrawn="1"/>
        </p:nvSpPr>
        <p:spPr>
          <a:xfrm>
            <a:off x="0" y="0"/>
            <a:ext cx="12192000" cy="6858000"/>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2FA22060-2E45-CA43-92BB-C62CFB8D7BD1}"/>
              </a:ext>
            </a:extLst>
          </p:cNvPr>
          <p:cNvSpPr/>
          <p:nvPr userDrawn="1"/>
        </p:nvSpPr>
        <p:spPr>
          <a:xfrm>
            <a:off x="0" y="609600"/>
            <a:ext cx="1619250" cy="563880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xmlns="" id="{55A80C47-C9B2-AE45-8A2E-DC99753C9D1C}"/>
              </a:ext>
            </a:extLst>
          </p:cNvPr>
          <p:cNvPicPr>
            <a:picLocks noChangeAspect="1"/>
          </p:cNvPicPr>
          <p:nvPr userDrawn="1"/>
        </p:nvPicPr>
        <p:blipFill>
          <a:blip r:embed="rId2"/>
          <a:stretch>
            <a:fillRect/>
          </a:stretch>
        </p:blipFill>
        <p:spPr>
          <a:xfrm>
            <a:off x="1619250" y="609600"/>
            <a:ext cx="10147300" cy="56388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xmlns="" id="{2F2E942B-4297-4570-B120-E2ACA52D126E}"/>
              </a:ext>
            </a:extLst>
          </p:cNvPr>
          <p:cNvSpPr>
            <a:spLocks noGrp="1"/>
          </p:cNvSpPr>
          <p:nvPr>
            <p:ph type="title" hasCustomPrompt="1"/>
          </p:nvPr>
        </p:nvSpPr>
        <p:spPr>
          <a:xfrm>
            <a:off x="1011118" y="3096601"/>
            <a:ext cx="9963150" cy="664797"/>
          </a:xfrm>
          <a:prstGeom prst="rect">
            <a:avLst/>
          </a:prstGeom>
          <a:noFill/>
        </p:spPr>
        <p:txBody>
          <a:bodyPr lIns="0" tIns="0" rIns="0" bIns="0" anchor="t" anchorCtr="0">
            <a:spAutoFit/>
          </a:bodyPr>
          <a:lstStyle>
            <a:lvl1pPr>
              <a:defRPr sz="4800" b="0" i="0" cap="none" spc="0" baseline="0">
                <a:solidFill>
                  <a:schemeClr val="bg1"/>
                </a:solidFill>
                <a:latin typeface="+mj-lt"/>
              </a:defRPr>
            </a:lvl1pPr>
          </a:lstStyle>
          <a:p>
            <a:r>
              <a:rPr lang="en-US" dirty="0"/>
              <a:t>Click to edit Section title style</a:t>
            </a:r>
            <a:endParaRPr lang="en-GB" dirty="0"/>
          </a:p>
        </p:txBody>
      </p:sp>
      <p:pic>
        <p:nvPicPr>
          <p:cNvPr id="6" name="Picture 5">
            <a:extLst>
              <a:ext uri="{FF2B5EF4-FFF2-40B4-BE49-F238E27FC236}">
                <a16:creationId xmlns:a16="http://schemas.microsoft.com/office/drawing/2014/main" xmlns="" id="{408B485F-B967-C847-9671-3A83AE6F5746}"/>
              </a:ext>
            </a:extLst>
          </p:cNvPr>
          <p:cNvPicPr>
            <a:picLocks noChangeAspect="1"/>
          </p:cNvPicPr>
          <p:nvPr userDrawn="1"/>
        </p:nvPicPr>
        <p:blipFill>
          <a:blip r:embed="rId3"/>
          <a:stretch>
            <a:fillRect/>
          </a:stretch>
        </p:blipFill>
        <p:spPr>
          <a:xfrm>
            <a:off x="1045754" y="792591"/>
            <a:ext cx="3764764" cy="1258198"/>
          </a:xfrm>
          <a:prstGeom prst="rect">
            <a:avLst/>
          </a:prstGeom>
        </p:spPr>
      </p:pic>
      <p:sp>
        <p:nvSpPr>
          <p:cNvPr id="9" name="Slide Number Placeholder 5">
            <a:extLst>
              <a:ext uri="{FF2B5EF4-FFF2-40B4-BE49-F238E27FC236}">
                <a16:creationId xmlns:a16="http://schemas.microsoft.com/office/drawing/2014/main" xmlns="" id="{1FD599F9-A3C2-6F4E-B9C7-2952F9ADC62D}"/>
              </a:ext>
            </a:extLst>
          </p:cNvPr>
          <p:cNvSpPr>
            <a:spLocks noGrp="1"/>
          </p:cNvSpPr>
          <p:nvPr>
            <p:ph type="sldNum" sz="quarter" idx="4"/>
          </p:nvPr>
        </p:nvSpPr>
        <p:spPr>
          <a:xfrm>
            <a:off x="628788" y="6339840"/>
            <a:ext cx="302281" cy="365760"/>
          </a:xfrm>
          <a:prstGeom prst="rect">
            <a:avLst/>
          </a:prstGeom>
          <a:noFill/>
          <a:ln>
            <a:noFill/>
          </a:ln>
        </p:spPr>
        <p:txBody>
          <a:bodyPr vert="horz" lIns="0" tIns="45720" rIns="0" bIns="45720" rtlCol="0" anchor="ctr"/>
          <a:lstStyle>
            <a:lvl1pPr algn="ctr">
              <a:defRPr sz="1000">
                <a:solidFill>
                  <a:schemeClr val="bg1"/>
                </a:solidFill>
                <a:latin typeface="+mj-lt"/>
              </a:defRPr>
            </a:lvl1pPr>
          </a:lstStyle>
          <a:p>
            <a:fld id="{4FAB73BC-B049-4115-A692-8D63A059BFB8}" type="slidenum">
              <a:rPr lang="en-US" smtClean="0"/>
              <a:pPr/>
              <a:t>‹#›</a:t>
            </a:fld>
            <a:endParaRPr lang="en-US" dirty="0">
              <a:solidFill>
                <a:schemeClr val="bg1"/>
              </a:solidFill>
            </a:endParaRPr>
          </a:p>
        </p:txBody>
      </p:sp>
    </p:spTree>
    <p:extLst>
      <p:ext uri="{BB962C8B-B14F-4D97-AF65-F5344CB8AC3E}">
        <p14:creationId xmlns:p14="http://schemas.microsoft.com/office/powerpoint/2010/main" val="215752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Slide-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D519F23-421C-7147-A749-E604BC442D4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2FA22060-2E45-CA43-92BB-C62CFB8D7BD1}"/>
              </a:ext>
            </a:extLst>
          </p:cNvPr>
          <p:cNvSpPr/>
          <p:nvPr userDrawn="1"/>
        </p:nvSpPr>
        <p:spPr>
          <a:xfrm>
            <a:off x="0" y="609600"/>
            <a:ext cx="1619250" cy="5638800"/>
          </a:xfrm>
          <a:prstGeom prst="rect">
            <a:avLst/>
          </a:prstGeom>
          <a:solidFill>
            <a:schemeClr val="bg2"/>
          </a:solidFill>
          <a:ln>
            <a:noFill/>
          </a:ln>
          <a:effectLst>
            <a:outerShdw blurRad="50800" dist="38100" dir="2700000" algn="tl" rotWithShape="0">
              <a:srgbClr val="4EA84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xmlns="" id="{55A80C47-C9B2-AE45-8A2E-DC99753C9D1C}"/>
              </a:ext>
            </a:extLst>
          </p:cNvPr>
          <p:cNvPicPr>
            <a:picLocks noChangeAspect="1"/>
          </p:cNvPicPr>
          <p:nvPr userDrawn="1"/>
        </p:nvPicPr>
        <p:blipFill>
          <a:blip r:embed="rId2"/>
          <a:srcRect/>
          <a:stretch/>
        </p:blipFill>
        <p:spPr>
          <a:xfrm>
            <a:off x="1619250" y="609600"/>
            <a:ext cx="10147300" cy="563880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xmlns="" id="{2F2E942B-4297-4570-B120-E2ACA52D126E}"/>
              </a:ext>
            </a:extLst>
          </p:cNvPr>
          <p:cNvSpPr>
            <a:spLocks noGrp="1"/>
          </p:cNvSpPr>
          <p:nvPr>
            <p:ph type="title" hasCustomPrompt="1"/>
          </p:nvPr>
        </p:nvSpPr>
        <p:spPr>
          <a:xfrm>
            <a:off x="1011118" y="3096601"/>
            <a:ext cx="9963150" cy="664797"/>
          </a:xfrm>
          <a:prstGeom prst="rect">
            <a:avLst/>
          </a:prstGeom>
          <a:noFill/>
        </p:spPr>
        <p:txBody>
          <a:bodyPr lIns="0" tIns="0" rIns="182880" bIns="0" anchor="t" anchorCtr="0">
            <a:spAutoFit/>
          </a:bodyPr>
          <a:lstStyle>
            <a:lvl1pPr>
              <a:defRPr sz="4800" b="0" i="0" cap="none" spc="0" baseline="0">
                <a:solidFill>
                  <a:schemeClr val="tx1"/>
                </a:solidFill>
                <a:latin typeface="+mj-lt"/>
              </a:defRPr>
            </a:lvl1pPr>
          </a:lstStyle>
          <a:p>
            <a:r>
              <a:rPr lang="en-US" dirty="0"/>
              <a:t>Click to edit Section title style</a:t>
            </a:r>
            <a:endParaRPr lang="en-GB" dirty="0"/>
          </a:p>
        </p:txBody>
      </p:sp>
      <p:pic>
        <p:nvPicPr>
          <p:cNvPr id="6" name="Picture 5">
            <a:extLst>
              <a:ext uri="{FF2B5EF4-FFF2-40B4-BE49-F238E27FC236}">
                <a16:creationId xmlns:a16="http://schemas.microsoft.com/office/drawing/2014/main" xmlns="" id="{408B485F-B967-C847-9671-3A83AE6F5746}"/>
              </a:ext>
            </a:extLst>
          </p:cNvPr>
          <p:cNvPicPr>
            <a:picLocks noChangeAspect="1"/>
          </p:cNvPicPr>
          <p:nvPr userDrawn="1"/>
        </p:nvPicPr>
        <p:blipFill>
          <a:blip r:embed="rId3"/>
          <a:srcRect/>
          <a:stretch/>
        </p:blipFill>
        <p:spPr>
          <a:xfrm>
            <a:off x="1045754" y="792591"/>
            <a:ext cx="3764764" cy="1258197"/>
          </a:xfrm>
          <a:prstGeom prst="rect">
            <a:avLst/>
          </a:prstGeom>
        </p:spPr>
      </p:pic>
      <p:sp>
        <p:nvSpPr>
          <p:cNvPr id="9" name="Slide Number Placeholder 5">
            <a:extLst>
              <a:ext uri="{FF2B5EF4-FFF2-40B4-BE49-F238E27FC236}">
                <a16:creationId xmlns:a16="http://schemas.microsoft.com/office/drawing/2014/main" xmlns="" id="{D42DDC5D-9BC2-004D-8F77-AB37F6C09FC1}"/>
              </a:ext>
            </a:extLst>
          </p:cNvPr>
          <p:cNvSpPr>
            <a:spLocks noGrp="1"/>
          </p:cNvSpPr>
          <p:nvPr>
            <p:ph type="sldNum" sz="quarter" idx="4"/>
          </p:nvPr>
        </p:nvSpPr>
        <p:spPr>
          <a:xfrm>
            <a:off x="628788" y="6339840"/>
            <a:ext cx="302281" cy="365760"/>
          </a:xfrm>
          <a:prstGeom prst="rect">
            <a:avLst/>
          </a:prstGeom>
          <a:noFill/>
          <a:ln>
            <a:noFill/>
          </a:ln>
        </p:spPr>
        <p:txBody>
          <a:bodyPr vert="horz" lIns="0" tIns="45720" rIns="0" bIns="45720" rtlCol="0" anchor="ctr"/>
          <a:lstStyle>
            <a:lvl1pPr algn="ctr">
              <a:defRPr sz="1000">
                <a:solidFill>
                  <a:schemeClr val="bg1"/>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67960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Emphasis Single Column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0B4E19A0-DFB2-F94E-9026-B3DD0978F130}"/>
              </a:ext>
            </a:extLst>
          </p:cNvPr>
          <p:cNvSpPr>
            <a:spLocks noGrp="1"/>
          </p:cNvSpPr>
          <p:nvPr>
            <p:ph type="title"/>
          </p:nvPr>
        </p:nvSpPr>
        <p:spPr>
          <a:xfrm>
            <a:off x="-1" y="530352"/>
            <a:ext cx="12192001" cy="917448"/>
          </a:xfrm>
          <a:prstGeom prst="rect">
            <a:avLst/>
          </a:prstGeom>
          <a:solidFill>
            <a:srgbClr val="2484C6"/>
          </a:solidFill>
        </p:spPr>
        <p:txBody>
          <a:bodyPr lIns="548640" tIns="91440" rIns="0" bIns="0" anchor="ctr" anchorCtr="0">
            <a:normAutofit/>
          </a:bodyPr>
          <a:lstStyle>
            <a:lvl1pPr>
              <a:lnSpc>
                <a:spcPct val="100000"/>
              </a:lnSpc>
              <a:defRPr sz="4000" b="0" i="0" cap="none" spc="0" baseline="0">
                <a:solidFill>
                  <a:schemeClr val="bg1"/>
                </a:solidFill>
                <a:latin typeface="+mj-lt"/>
              </a:defRPr>
            </a:lvl1pPr>
          </a:lstStyle>
          <a:p>
            <a:r>
              <a:rPr lang="en-US" noProof="0" dirty="0"/>
              <a:t>Click to edit Master title style</a:t>
            </a:r>
          </a:p>
        </p:txBody>
      </p:sp>
      <p:sp>
        <p:nvSpPr>
          <p:cNvPr id="8" name="Text Placeholder 7">
            <a:extLst>
              <a:ext uri="{FF2B5EF4-FFF2-40B4-BE49-F238E27FC236}">
                <a16:creationId xmlns:a16="http://schemas.microsoft.com/office/drawing/2014/main" xmlns="" id="{37E3B11C-04E1-4747-8920-1DDC76E5297C}"/>
              </a:ext>
            </a:extLst>
          </p:cNvPr>
          <p:cNvSpPr>
            <a:spLocks noGrp="1"/>
          </p:cNvSpPr>
          <p:nvPr>
            <p:ph type="body" sz="quarter" idx="16" hasCustomPrompt="1"/>
          </p:nvPr>
        </p:nvSpPr>
        <p:spPr>
          <a:xfrm>
            <a:off x="0" y="1743168"/>
            <a:ext cx="10837333" cy="387798"/>
          </a:xfrm>
          <a:noFill/>
        </p:spPr>
        <p:txBody>
          <a:bodyPr wrap="square" lIns="548640" tIns="0" rIns="91440" bIns="0">
            <a:spAutoFit/>
          </a:bodyPr>
          <a:lstStyle>
            <a:lvl1pPr marL="0" indent="0">
              <a:buNone/>
              <a:defRPr sz="2800" b="0" baseline="0">
                <a:solidFill>
                  <a:srgbClr val="43467B"/>
                </a:solidFill>
              </a:defRPr>
            </a:lvl1pPr>
          </a:lstStyle>
          <a:p>
            <a:pPr lvl="0"/>
            <a:r>
              <a:rPr lang="en-US" noProof="0" dirty="0"/>
              <a:t>Add additional text </a:t>
            </a:r>
          </a:p>
        </p:txBody>
      </p:sp>
      <p:sp>
        <p:nvSpPr>
          <p:cNvPr id="4" name="Text Placeholder 3">
            <a:extLst>
              <a:ext uri="{FF2B5EF4-FFF2-40B4-BE49-F238E27FC236}">
                <a16:creationId xmlns:a16="http://schemas.microsoft.com/office/drawing/2014/main" xmlns="" id="{99DD7185-ADAB-B74C-97D1-A0650BE963A2}"/>
              </a:ext>
            </a:extLst>
          </p:cNvPr>
          <p:cNvSpPr>
            <a:spLocks noGrp="1"/>
          </p:cNvSpPr>
          <p:nvPr>
            <p:ph type="body" sz="quarter" idx="17"/>
          </p:nvPr>
        </p:nvSpPr>
        <p:spPr>
          <a:xfrm>
            <a:off x="628788" y="2390774"/>
            <a:ext cx="10858362" cy="3810000"/>
          </a:xfrm>
        </p:spPr>
        <p:txBody>
          <a:bodyPr lIns="0" tIns="0" rIns="0" bIns="0"/>
          <a:lstStyle>
            <a:lvl1pPr>
              <a:buFontTx/>
              <a:buNone/>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3" name="Slide Number Placeholder 5">
            <a:extLst>
              <a:ext uri="{FF2B5EF4-FFF2-40B4-BE49-F238E27FC236}">
                <a16:creationId xmlns:a16="http://schemas.microsoft.com/office/drawing/2014/main" xmlns="" id="{2DBF2FB3-2A18-4DFA-BE67-CBEB450840A4}"/>
              </a:ext>
            </a:extLst>
          </p:cNvPr>
          <p:cNvSpPr>
            <a:spLocks noGrp="1"/>
          </p:cNvSpPr>
          <p:nvPr>
            <p:ph type="sldNum" sz="quarter" idx="4"/>
          </p:nvPr>
        </p:nvSpPr>
        <p:spPr>
          <a:xfrm>
            <a:off x="628788" y="6339840"/>
            <a:ext cx="302281" cy="365760"/>
          </a:xfrm>
          <a:prstGeom prst="rect">
            <a:avLst/>
          </a:prstGeom>
          <a:noFill/>
          <a:ln>
            <a:no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7" name="Rectangle 6">
            <a:extLst>
              <a:ext uri="{FF2B5EF4-FFF2-40B4-BE49-F238E27FC236}">
                <a16:creationId xmlns:a16="http://schemas.microsoft.com/office/drawing/2014/main" xmlns="" id="{A17FFFC7-079C-114B-900C-AD4C14F49AA0}"/>
              </a:ext>
              <a:ext uri="{C183D7F6-B498-43B3-948B-1728B52AA6E4}">
                <adec:decorative xmlns:adec="http://schemas.microsoft.com/office/drawing/2017/decorative" xmlns="" val="1"/>
              </a:ext>
            </a:extLst>
          </p:cNvPr>
          <p:cNvSpPr/>
          <p:nvPr userDrawn="1"/>
        </p:nvSpPr>
        <p:spPr>
          <a:xfrm>
            <a:off x="0" y="0"/>
            <a:ext cx="12192000" cy="530352"/>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sp>
        <p:nvSpPr>
          <p:cNvPr id="10" name="TextBox 9">
            <a:extLst>
              <a:ext uri="{FF2B5EF4-FFF2-40B4-BE49-F238E27FC236}">
                <a16:creationId xmlns:a16="http://schemas.microsoft.com/office/drawing/2014/main" xmlns="" id="{D4910C97-BC6A-5049-8153-8CCAF01FF509}"/>
              </a:ext>
            </a:extLst>
          </p:cNvPr>
          <p:cNvSpPr txBox="1"/>
          <p:nvPr userDrawn="1"/>
        </p:nvSpPr>
        <p:spPr>
          <a:xfrm>
            <a:off x="-1" y="0"/>
            <a:ext cx="9509761" cy="530352"/>
          </a:xfrm>
          <a:prstGeom prst="rect">
            <a:avLst/>
          </a:prstGeom>
          <a:solidFill>
            <a:schemeClr val="tx2"/>
          </a:solidFill>
          <a:effectLst>
            <a:outerShdw blurRad="50800" dist="25400" dir="2700000" algn="tl" rotWithShape="0">
              <a:prstClr val="black">
                <a:alpha val="40000"/>
              </a:prstClr>
            </a:outerShdw>
          </a:effectLst>
        </p:spPr>
        <p:txBody>
          <a:bodyPr wrap="square" lIns="274320" tIns="137160" rtlCol="0">
            <a:noAutofit/>
          </a:bodyPr>
          <a:lstStyle/>
          <a:p>
            <a:endParaRPr lang="en-US" dirty="0">
              <a:solidFill>
                <a:schemeClr val="bg1"/>
              </a:solidFill>
            </a:endParaRPr>
          </a:p>
        </p:txBody>
      </p:sp>
      <p:pic>
        <p:nvPicPr>
          <p:cNvPr id="12" name="Picture 11" descr="Shape&#10;&#10;Description automatically generated">
            <a:extLst>
              <a:ext uri="{FF2B5EF4-FFF2-40B4-BE49-F238E27FC236}">
                <a16:creationId xmlns:a16="http://schemas.microsoft.com/office/drawing/2014/main" xmlns="" id="{A9DFBB10-9B9B-EF4F-8275-820E337648FC}"/>
              </a:ext>
            </a:extLst>
          </p:cNvPr>
          <p:cNvPicPr>
            <a:picLocks noChangeAspect="1"/>
          </p:cNvPicPr>
          <p:nvPr userDrawn="1"/>
        </p:nvPicPr>
        <p:blipFill rotWithShape="1">
          <a:blip r:embed="rId2"/>
          <a:srcRect l="72476" t="73666" r="-72476" b="-661"/>
          <a:stretch/>
        </p:blipFill>
        <p:spPr>
          <a:xfrm>
            <a:off x="9509760" y="0"/>
            <a:ext cx="3657600" cy="548640"/>
          </a:xfrm>
          <a:prstGeom prst="rect">
            <a:avLst/>
          </a:prstGeom>
          <a:effectLst>
            <a:outerShdw blurRad="50800" dist="25400" dir="2700000" algn="tl" rotWithShape="0">
              <a:prstClr val="black">
                <a:alpha val="40000"/>
              </a:prstClr>
            </a:outerShdw>
          </a:effectLst>
        </p:spPr>
      </p:pic>
    </p:spTree>
    <p:extLst>
      <p:ext uri="{BB962C8B-B14F-4D97-AF65-F5344CB8AC3E}">
        <p14:creationId xmlns:p14="http://schemas.microsoft.com/office/powerpoint/2010/main" val="18149718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Emphasis Double Column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0B4E19A0-DFB2-F94E-9026-B3DD0978F130}"/>
              </a:ext>
            </a:extLst>
          </p:cNvPr>
          <p:cNvSpPr>
            <a:spLocks noGrp="1"/>
          </p:cNvSpPr>
          <p:nvPr>
            <p:ph type="title"/>
          </p:nvPr>
        </p:nvSpPr>
        <p:spPr>
          <a:xfrm>
            <a:off x="-1" y="530352"/>
            <a:ext cx="12192001" cy="917448"/>
          </a:xfrm>
          <a:prstGeom prst="rect">
            <a:avLst/>
          </a:prstGeom>
          <a:noFill/>
        </p:spPr>
        <p:txBody>
          <a:bodyPr lIns="548640" tIns="91440" rIns="0" bIns="0" anchor="ctr" anchorCtr="0">
            <a:normAutofit/>
          </a:bodyPr>
          <a:lstStyle>
            <a:lvl1pPr>
              <a:lnSpc>
                <a:spcPct val="100000"/>
              </a:lnSpc>
              <a:defRPr sz="4000" b="0" cap="none" spc="0" baseline="0">
                <a:solidFill>
                  <a:schemeClr val="tx2"/>
                </a:solidFill>
                <a:latin typeface="+mj-lt"/>
              </a:defRPr>
            </a:lvl1pPr>
          </a:lstStyle>
          <a:p>
            <a:r>
              <a:rPr lang="en-US" noProof="0" dirty="0"/>
              <a:t>Click to edit Master title style</a:t>
            </a:r>
          </a:p>
        </p:txBody>
      </p:sp>
      <p:sp>
        <p:nvSpPr>
          <p:cNvPr id="16" name="Text Placeholder 7">
            <a:extLst>
              <a:ext uri="{FF2B5EF4-FFF2-40B4-BE49-F238E27FC236}">
                <a16:creationId xmlns:a16="http://schemas.microsoft.com/office/drawing/2014/main" xmlns="" id="{26F7A460-6696-4740-A63E-CC2A58F47349}"/>
              </a:ext>
            </a:extLst>
          </p:cNvPr>
          <p:cNvSpPr>
            <a:spLocks noGrp="1"/>
          </p:cNvSpPr>
          <p:nvPr>
            <p:ph type="body" sz="quarter" idx="17" hasCustomPrompt="1"/>
          </p:nvPr>
        </p:nvSpPr>
        <p:spPr>
          <a:xfrm>
            <a:off x="640820" y="1791675"/>
            <a:ext cx="5090157" cy="433965"/>
          </a:xfrm>
          <a:solidFill>
            <a:schemeClr val="bg2">
              <a:lumMod val="75000"/>
            </a:schemeClr>
          </a:solidFill>
        </p:spPr>
        <p:txBody>
          <a:bodyPr vert="horz" wrap="square" lIns="91440" tIns="91440" rIns="91440" bIns="91440" anchor="ctr" anchorCtr="0">
            <a:spAutoFit/>
          </a:bodyPr>
          <a:lstStyle>
            <a:lvl1pPr marL="0" indent="0">
              <a:buNone/>
              <a:defRPr sz="1800" b="1" spc="30" baseline="0">
                <a:solidFill>
                  <a:schemeClr val="bg1"/>
                </a:solidFill>
                <a:latin typeface="+mn-lt"/>
              </a:defRPr>
            </a:lvl1pPr>
          </a:lstStyle>
          <a:p>
            <a:pPr lvl="0"/>
            <a:r>
              <a:rPr lang="en-US" noProof="0" dirty="0"/>
              <a:t>ADD ADDITIONAL TEXT </a:t>
            </a:r>
          </a:p>
        </p:txBody>
      </p:sp>
      <p:sp>
        <p:nvSpPr>
          <p:cNvPr id="15" name="Content Placeholder 6">
            <a:extLst>
              <a:ext uri="{FF2B5EF4-FFF2-40B4-BE49-F238E27FC236}">
                <a16:creationId xmlns:a16="http://schemas.microsoft.com/office/drawing/2014/main" xmlns="" id="{5D0B1629-80DB-1B4B-B7B3-817E19258F5C}"/>
              </a:ext>
            </a:extLst>
          </p:cNvPr>
          <p:cNvSpPr>
            <a:spLocks noGrp="1"/>
          </p:cNvSpPr>
          <p:nvPr>
            <p:ph sz="quarter" idx="13"/>
          </p:nvPr>
        </p:nvSpPr>
        <p:spPr>
          <a:xfrm>
            <a:off x="640820" y="2412792"/>
            <a:ext cx="5090157" cy="1417824"/>
          </a:xfrm>
        </p:spPr>
        <p:txBody>
          <a:bodyPr lIns="0" tIns="0" rIns="0" bIns="0">
            <a:spAutoFit/>
          </a:bodyPr>
          <a:lstStyle>
            <a:lvl1pPr>
              <a:buClr>
                <a:schemeClr val="tx2"/>
              </a:buClr>
              <a:buSzPct val="110000"/>
              <a:buFont typeface="Wingdings" pitchFamily="2" charset="2"/>
              <a:buChar char="§"/>
              <a:defRPr/>
            </a:lvl1pPr>
            <a:lvl2pPr>
              <a:buClr>
                <a:schemeClr val="bg2">
                  <a:lumMod val="75000"/>
                </a:schemeClr>
              </a:buClr>
              <a:buSzPct val="110000"/>
              <a:buFont typeface="Wingdings" pitchFamily="2" charset="2"/>
              <a:buChar char="§"/>
              <a:defRPr/>
            </a:lvl2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8" name="Text Placeholder 7">
            <a:extLst>
              <a:ext uri="{FF2B5EF4-FFF2-40B4-BE49-F238E27FC236}">
                <a16:creationId xmlns:a16="http://schemas.microsoft.com/office/drawing/2014/main" xmlns="" id="{0210A76A-EAEB-B149-8F38-36B9E29EDCE7}"/>
              </a:ext>
            </a:extLst>
          </p:cNvPr>
          <p:cNvSpPr>
            <a:spLocks noGrp="1"/>
          </p:cNvSpPr>
          <p:nvPr>
            <p:ph type="body" sz="quarter" idx="20" hasCustomPrompt="1"/>
          </p:nvPr>
        </p:nvSpPr>
        <p:spPr>
          <a:xfrm>
            <a:off x="6629400" y="1778767"/>
            <a:ext cx="5090157" cy="433965"/>
          </a:xfrm>
          <a:solidFill>
            <a:schemeClr val="tx2"/>
          </a:solidFill>
        </p:spPr>
        <p:txBody>
          <a:bodyPr wrap="square" lIns="91440" tIns="91440" rIns="91440" bIns="91440" anchor="ctr" anchorCtr="0">
            <a:spAutoFit/>
          </a:bodyPr>
          <a:lstStyle>
            <a:lvl1pPr marL="0" indent="0">
              <a:buNone/>
              <a:defRPr sz="1800" b="1" i="0" spc="30" baseline="0">
                <a:solidFill>
                  <a:schemeClr val="bg1"/>
                </a:solidFill>
                <a:latin typeface="+mn-lt"/>
              </a:defRPr>
            </a:lvl1pPr>
          </a:lstStyle>
          <a:p>
            <a:pPr lvl="0"/>
            <a:r>
              <a:rPr lang="en-US" noProof="0" dirty="0"/>
              <a:t>ADD ADDITIONAL TEXT </a:t>
            </a:r>
          </a:p>
        </p:txBody>
      </p:sp>
      <p:sp>
        <p:nvSpPr>
          <p:cNvPr id="17" name="Content Placeholder 6">
            <a:extLst>
              <a:ext uri="{FF2B5EF4-FFF2-40B4-BE49-F238E27FC236}">
                <a16:creationId xmlns:a16="http://schemas.microsoft.com/office/drawing/2014/main" xmlns="" id="{410BC3C2-9ED5-7042-B3CB-35391ADD5497}"/>
              </a:ext>
            </a:extLst>
          </p:cNvPr>
          <p:cNvSpPr>
            <a:spLocks noGrp="1"/>
          </p:cNvSpPr>
          <p:nvPr>
            <p:ph sz="quarter" idx="19"/>
          </p:nvPr>
        </p:nvSpPr>
        <p:spPr>
          <a:xfrm>
            <a:off x="6629400" y="2352948"/>
            <a:ext cx="5090157" cy="1417824"/>
          </a:xfrm>
        </p:spPr>
        <p:txBody>
          <a:bodyPr lIns="0" tIns="0" rIns="0" bIns="0">
            <a:spAutoFit/>
          </a:bodyPr>
          <a:lstStyle>
            <a:lvl1pPr>
              <a:buClr>
                <a:schemeClr val="bg2">
                  <a:lumMod val="75000"/>
                </a:schemeClr>
              </a:buClr>
              <a:buSzPct val="110000"/>
              <a:buFont typeface="Wingdings" pitchFamily="2" charset="2"/>
              <a:buChar char="§"/>
              <a:defRPr/>
            </a:lvl1pPr>
            <a:lvl2pPr>
              <a:buClr>
                <a:schemeClr val="tx2"/>
              </a:buClr>
              <a:buSzPct val="110000"/>
              <a:buFont typeface="Wingdings" pitchFamily="2" charset="2"/>
              <a:buChar char="§"/>
              <a:defRPr/>
            </a:lvl2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Slide Number Placeholder 5">
            <a:extLst>
              <a:ext uri="{FF2B5EF4-FFF2-40B4-BE49-F238E27FC236}">
                <a16:creationId xmlns:a16="http://schemas.microsoft.com/office/drawing/2014/main" xmlns="" id="{2DBF2FB3-2A18-4DFA-BE67-CBEB450840A4}"/>
              </a:ext>
            </a:extLst>
          </p:cNvPr>
          <p:cNvSpPr>
            <a:spLocks noGrp="1"/>
          </p:cNvSpPr>
          <p:nvPr>
            <p:ph type="sldNum" sz="quarter" idx="4"/>
          </p:nvPr>
        </p:nvSpPr>
        <p:spPr>
          <a:xfrm>
            <a:off x="628788" y="6339840"/>
            <a:ext cx="302281" cy="365760"/>
          </a:xfrm>
          <a:prstGeom prst="rect">
            <a:avLst/>
          </a:prstGeom>
          <a:noFill/>
          <a:ln>
            <a:no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7" name="Rectangle 6">
            <a:extLst>
              <a:ext uri="{FF2B5EF4-FFF2-40B4-BE49-F238E27FC236}">
                <a16:creationId xmlns:a16="http://schemas.microsoft.com/office/drawing/2014/main" xmlns="" id="{A17FFFC7-079C-114B-900C-AD4C14F49AA0}"/>
              </a:ext>
              <a:ext uri="{C183D7F6-B498-43B3-948B-1728B52AA6E4}">
                <adec:decorative xmlns:adec="http://schemas.microsoft.com/office/drawing/2017/decorative" xmlns="" val="1"/>
              </a:ext>
            </a:extLst>
          </p:cNvPr>
          <p:cNvSpPr/>
          <p:nvPr userDrawn="1"/>
        </p:nvSpPr>
        <p:spPr>
          <a:xfrm>
            <a:off x="0" y="0"/>
            <a:ext cx="12192000" cy="530352"/>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sp>
        <p:nvSpPr>
          <p:cNvPr id="10" name="TextBox 9">
            <a:extLst>
              <a:ext uri="{FF2B5EF4-FFF2-40B4-BE49-F238E27FC236}">
                <a16:creationId xmlns:a16="http://schemas.microsoft.com/office/drawing/2014/main" xmlns="" id="{D4910C97-BC6A-5049-8153-8CCAF01FF509}"/>
              </a:ext>
            </a:extLst>
          </p:cNvPr>
          <p:cNvSpPr txBox="1"/>
          <p:nvPr userDrawn="1"/>
        </p:nvSpPr>
        <p:spPr>
          <a:xfrm>
            <a:off x="0" y="0"/>
            <a:ext cx="9509760" cy="530352"/>
          </a:xfrm>
          <a:prstGeom prst="rect">
            <a:avLst/>
          </a:prstGeom>
          <a:solidFill>
            <a:schemeClr val="tx2"/>
          </a:solidFill>
          <a:effectLst>
            <a:outerShdw blurRad="50800" dist="25400" dir="2700000" algn="tl" rotWithShape="0">
              <a:prstClr val="black">
                <a:alpha val="40000"/>
              </a:prstClr>
            </a:outerShdw>
          </a:effectLst>
        </p:spPr>
        <p:txBody>
          <a:bodyPr wrap="square" lIns="274320" tIns="137160" rtlCol="0">
            <a:noAutofit/>
          </a:bodyPr>
          <a:lstStyle/>
          <a:p>
            <a:endParaRPr lang="en-US" dirty="0">
              <a:solidFill>
                <a:schemeClr val="bg1"/>
              </a:solidFill>
            </a:endParaRPr>
          </a:p>
        </p:txBody>
      </p:sp>
      <p:pic>
        <p:nvPicPr>
          <p:cNvPr id="12" name="Picture 11" descr="Shape&#10;&#10;Description automatically generated">
            <a:extLst>
              <a:ext uri="{FF2B5EF4-FFF2-40B4-BE49-F238E27FC236}">
                <a16:creationId xmlns:a16="http://schemas.microsoft.com/office/drawing/2014/main" xmlns="" id="{A9DFBB10-9B9B-EF4F-8275-820E337648FC}"/>
              </a:ext>
            </a:extLst>
          </p:cNvPr>
          <p:cNvPicPr>
            <a:picLocks noChangeAspect="1"/>
          </p:cNvPicPr>
          <p:nvPr userDrawn="1"/>
        </p:nvPicPr>
        <p:blipFill rotWithShape="1">
          <a:blip r:embed="rId2"/>
          <a:srcRect l="72476" t="73668" r="-72476" b="-658"/>
          <a:stretch/>
        </p:blipFill>
        <p:spPr>
          <a:xfrm>
            <a:off x="9509760" y="0"/>
            <a:ext cx="3657600" cy="548640"/>
          </a:xfrm>
          <a:prstGeom prst="rect">
            <a:avLst/>
          </a:prstGeom>
          <a:effectLst>
            <a:outerShdw blurRad="50800" dist="25400" dir="2700000" algn="tl" rotWithShape="0">
              <a:prstClr val="black">
                <a:alpha val="40000"/>
              </a:prstClr>
            </a:outerShdw>
          </a:effectLst>
        </p:spPr>
      </p:pic>
    </p:spTree>
    <p:extLst>
      <p:ext uri="{BB962C8B-B14F-4D97-AF65-F5344CB8AC3E}">
        <p14:creationId xmlns:p14="http://schemas.microsoft.com/office/powerpoint/2010/main" val="105430884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Emphasis-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15F2E0-A9EE-4095-8DFC-C3BBA80FAEEE}"/>
              </a:ext>
            </a:extLst>
          </p:cNvPr>
          <p:cNvSpPr>
            <a:spLocks noGrp="1"/>
          </p:cNvSpPr>
          <p:nvPr>
            <p:ph type="title"/>
          </p:nvPr>
        </p:nvSpPr>
        <p:spPr>
          <a:xfrm>
            <a:off x="-1" y="530352"/>
            <a:ext cx="12192001" cy="917448"/>
          </a:xfrm>
          <a:prstGeom prst="rect">
            <a:avLst/>
          </a:prstGeom>
          <a:solidFill>
            <a:srgbClr val="2484C6"/>
          </a:solidFill>
        </p:spPr>
        <p:txBody>
          <a:bodyPr lIns="548640" tIns="91440" rIns="0" bIns="0" anchor="ctr" anchorCtr="0">
            <a:normAutofit/>
          </a:bodyPr>
          <a:lstStyle>
            <a:lvl1pPr>
              <a:lnSpc>
                <a:spcPct val="100000"/>
              </a:lnSpc>
              <a:defRPr sz="4000" b="0" i="0" cap="none" spc="0" baseline="0">
                <a:solidFill>
                  <a:schemeClr val="bg1"/>
                </a:solidFill>
                <a:latin typeface="+mj-lt"/>
              </a:defRPr>
            </a:lvl1pPr>
          </a:lstStyle>
          <a:p>
            <a:r>
              <a:rPr lang="en-US" noProof="0" dirty="0"/>
              <a:t>Click to edit Master title style</a:t>
            </a:r>
          </a:p>
        </p:txBody>
      </p:sp>
      <p:sp>
        <p:nvSpPr>
          <p:cNvPr id="8" name="Text Placeholder 7">
            <a:extLst>
              <a:ext uri="{FF2B5EF4-FFF2-40B4-BE49-F238E27FC236}">
                <a16:creationId xmlns:a16="http://schemas.microsoft.com/office/drawing/2014/main" xmlns="" id="{4D8DAD49-E192-4934-8CF1-25E9CA66F761}"/>
              </a:ext>
            </a:extLst>
          </p:cNvPr>
          <p:cNvSpPr>
            <a:spLocks noGrp="1"/>
          </p:cNvSpPr>
          <p:nvPr>
            <p:ph type="body" sz="quarter" idx="16" hasCustomPrompt="1"/>
          </p:nvPr>
        </p:nvSpPr>
        <p:spPr>
          <a:xfrm>
            <a:off x="0" y="1743168"/>
            <a:ext cx="10837333" cy="387798"/>
          </a:xfrm>
          <a:noFill/>
        </p:spPr>
        <p:txBody>
          <a:bodyPr wrap="square" lIns="548640" tIns="0" rIns="91440" bIns="0">
            <a:spAutoFit/>
          </a:bodyPr>
          <a:lstStyle>
            <a:lvl1pPr marL="0" indent="0">
              <a:buNone/>
              <a:defRPr sz="2800" b="0" baseline="0">
                <a:solidFill>
                  <a:srgbClr val="43467B"/>
                </a:solidFill>
              </a:defRPr>
            </a:lvl1pPr>
          </a:lstStyle>
          <a:p>
            <a:pPr lvl="0"/>
            <a:r>
              <a:rPr lang="en-US" noProof="0" dirty="0"/>
              <a:t>Add additional text </a:t>
            </a:r>
          </a:p>
        </p:txBody>
      </p:sp>
      <p:sp>
        <p:nvSpPr>
          <p:cNvPr id="7" name="Content Placeholder 6">
            <a:extLst>
              <a:ext uri="{FF2B5EF4-FFF2-40B4-BE49-F238E27FC236}">
                <a16:creationId xmlns:a16="http://schemas.microsoft.com/office/drawing/2014/main" xmlns="" id="{35FB90DC-1879-4B22-883B-7444D1A858EC}"/>
              </a:ext>
            </a:extLst>
          </p:cNvPr>
          <p:cNvSpPr>
            <a:spLocks noGrp="1"/>
          </p:cNvSpPr>
          <p:nvPr>
            <p:ph sz="quarter" idx="13"/>
          </p:nvPr>
        </p:nvSpPr>
        <p:spPr>
          <a:xfrm>
            <a:off x="599204" y="2347062"/>
            <a:ext cx="10288693" cy="3660648"/>
          </a:xfrm>
        </p:spPr>
        <p:txBody>
          <a:bodyPr lIns="0" tIns="0" rIns="0" bIns="0"/>
          <a:lstStyle>
            <a:lvl1pPr>
              <a:buClr>
                <a:schemeClr val="bg2">
                  <a:lumMod val="75000"/>
                </a:schemeClr>
              </a:buClr>
              <a:buSzPct val="110000"/>
              <a:buFont typeface="Wingdings" pitchFamily="2" charset="2"/>
              <a:buChar char="§"/>
              <a:defRPr/>
            </a:lvl1pPr>
            <a:lvl2pPr>
              <a:buClr>
                <a:srgbClr val="2484C6"/>
              </a:buClr>
              <a:buSzPct val="110000"/>
              <a:buFont typeface="Wingdings" pitchFamily="2" charset="2"/>
              <a:buChar char="§"/>
              <a:defRPr/>
            </a:lvl2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Rectangle 10">
            <a:extLst>
              <a:ext uri="{FF2B5EF4-FFF2-40B4-BE49-F238E27FC236}">
                <a16:creationId xmlns:a16="http://schemas.microsoft.com/office/drawing/2014/main" xmlns="" id="{0B42CCEE-B750-4EF9-BAE5-217844AE7456}"/>
              </a:ext>
              <a:ext uri="{C183D7F6-B498-43B3-948B-1728B52AA6E4}">
                <adec:decorative xmlns:adec="http://schemas.microsoft.com/office/drawing/2017/decorative" xmlns="" val="1"/>
              </a:ext>
            </a:extLst>
          </p:cNvPr>
          <p:cNvSpPr/>
          <p:nvPr userDrawn="1"/>
        </p:nvSpPr>
        <p:spPr>
          <a:xfrm>
            <a:off x="0" y="0"/>
            <a:ext cx="12192000" cy="530352"/>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sp>
        <p:nvSpPr>
          <p:cNvPr id="13" name="Slide Number Placeholder 5">
            <a:extLst>
              <a:ext uri="{FF2B5EF4-FFF2-40B4-BE49-F238E27FC236}">
                <a16:creationId xmlns:a16="http://schemas.microsoft.com/office/drawing/2014/main" xmlns="" id="{08E95652-9528-4150-8049-C40C3BB1BB08}"/>
              </a:ext>
            </a:extLst>
          </p:cNvPr>
          <p:cNvSpPr>
            <a:spLocks noGrp="1"/>
          </p:cNvSpPr>
          <p:nvPr>
            <p:ph type="sldNum" sz="quarter" idx="4"/>
          </p:nvPr>
        </p:nvSpPr>
        <p:spPr>
          <a:xfrm>
            <a:off x="628788" y="6339840"/>
            <a:ext cx="302281" cy="365760"/>
          </a:xfrm>
          <a:prstGeom prst="rect">
            <a:avLst/>
          </a:prstGeom>
          <a:noFill/>
          <a:ln>
            <a:no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TextBox 8">
            <a:extLst>
              <a:ext uri="{FF2B5EF4-FFF2-40B4-BE49-F238E27FC236}">
                <a16:creationId xmlns:a16="http://schemas.microsoft.com/office/drawing/2014/main" xmlns="" id="{F9D664EA-D7A9-5A4D-920B-92B2661F7233}"/>
              </a:ext>
            </a:extLst>
          </p:cNvPr>
          <p:cNvSpPr txBox="1"/>
          <p:nvPr userDrawn="1"/>
        </p:nvSpPr>
        <p:spPr>
          <a:xfrm>
            <a:off x="-1" y="0"/>
            <a:ext cx="9509761" cy="530352"/>
          </a:xfrm>
          <a:prstGeom prst="rect">
            <a:avLst/>
          </a:prstGeom>
          <a:solidFill>
            <a:schemeClr val="tx2"/>
          </a:solidFill>
          <a:effectLst>
            <a:outerShdw blurRad="50800" dist="25400" dir="2700000" algn="tl" rotWithShape="0">
              <a:prstClr val="black">
                <a:alpha val="40000"/>
              </a:prstClr>
            </a:outerShdw>
          </a:effectLst>
        </p:spPr>
        <p:txBody>
          <a:bodyPr wrap="square" lIns="274320" tIns="137160" rtlCol="0">
            <a:noAutofit/>
          </a:bodyPr>
          <a:lstStyle/>
          <a:p>
            <a:endParaRPr lang="en-US" dirty="0">
              <a:solidFill>
                <a:schemeClr val="bg1"/>
              </a:solidFill>
            </a:endParaRPr>
          </a:p>
        </p:txBody>
      </p:sp>
      <p:pic>
        <p:nvPicPr>
          <p:cNvPr id="4" name="Picture 3" descr="Shape&#10;&#10;Description automatically generated">
            <a:extLst>
              <a:ext uri="{FF2B5EF4-FFF2-40B4-BE49-F238E27FC236}">
                <a16:creationId xmlns:a16="http://schemas.microsoft.com/office/drawing/2014/main" xmlns="" id="{2E59224B-1E89-A347-99B7-CFF86BF4B8ED}"/>
              </a:ext>
            </a:extLst>
          </p:cNvPr>
          <p:cNvPicPr>
            <a:picLocks noChangeAspect="1"/>
          </p:cNvPicPr>
          <p:nvPr userDrawn="1"/>
        </p:nvPicPr>
        <p:blipFill rotWithShape="1">
          <a:blip r:embed="rId2"/>
          <a:srcRect l="72476" t="73666" r="-72476" b="-661"/>
          <a:stretch/>
        </p:blipFill>
        <p:spPr>
          <a:xfrm>
            <a:off x="9509760" y="0"/>
            <a:ext cx="3657600" cy="548640"/>
          </a:xfrm>
          <a:prstGeom prst="rect">
            <a:avLst/>
          </a:prstGeom>
          <a:effectLst>
            <a:outerShdw blurRad="50800" dist="25400" dir="2700000" algn="tl" rotWithShape="0">
              <a:prstClr val="black">
                <a:alpha val="40000"/>
              </a:prstClr>
            </a:outerShdw>
          </a:effectLst>
        </p:spPr>
      </p:pic>
    </p:spTree>
    <p:extLst>
      <p:ext uri="{BB962C8B-B14F-4D97-AF65-F5344CB8AC3E}">
        <p14:creationId xmlns:p14="http://schemas.microsoft.com/office/powerpoint/2010/main" val="130594764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Emphasis-Subtitle-Image-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15F2E0-A9EE-4095-8DFC-C3BBA80FAEEE}"/>
              </a:ext>
            </a:extLst>
          </p:cNvPr>
          <p:cNvSpPr>
            <a:spLocks noGrp="1"/>
          </p:cNvSpPr>
          <p:nvPr>
            <p:ph type="title"/>
          </p:nvPr>
        </p:nvSpPr>
        <p:spPr>
          <a:xfrm>
            <a:off x="-1" y="530352"/>
            <a:ext cx="12192001" cy="917448"/>
          </a:xfrm>
          <a:prstGeom prst="rect">
            <a:avLst/>
          </a:prstGeom>
          <a:solidFill>
            <a:srgbClr val="2484C6"/>
          </a:solidFill>
        </p:spPr>
        <p:txBody>
          <a:bodyPr lIns="548640" tIns="91440" rIns="0" bIns="0" anchor="ctr" anchorCtr="0">
            <a:normAutofit/>
          </a:bodyPr>
          <a:lstStyle>
            <a:lvl1pPr>
              <a:lnSpc>
                <a:spcPct val="100000"/>
              </a:lnSpc>
              <a:defRPr sz="4000" b="0" i="0" cap="none" spc="0" baseline="0">
                <a:solidFill>
                  <a:schemeClr val="bg1"/>
                </a:solidFill>
                <a:latin typeface="+mj-lt"/>
              </a:defRPr>
            </a:lvl1pPr>
          </a:lstStyle>
          <a:p>
            <a:r>
              <a:rPr lang="en-US" noProof="0" dirty="0"/>
              <a:t>Click to edit Master title style</a:t>
            </a:r>
          </a:p>
        </p:txBody>
      </p:sp>
      <p:sp>
        <p:nvSpPr>
          <p:cNvPr id="8" name="Text Placeholder 7">
            <a:extLst>
              <a:ext uri="{FF2B5EF4-FFF2-40B4-BE49-F238E27FC236}">
                <a16:creationId xmlns:a16="http://schemas.microsoft.com/office/drawing/2014/main" xmlns="" id="{4D8DAD49-E192-4934-8CF1-25E9CA66F761}"/>
              </a:ext>
            </a:extLst>
          </p:cNvPr>
          <p:cNvSpPr>
            <a:spLocks noGrp="1"/>
          </p:cNvSpPr>
          <p:nvPr>
            <p:ph type="body" sz="quarter" idx="16" hasCustomPrompt="1"/>
          </p:nvPr>
        </p:nvSpPr>
        <p:spPr>
          <a:xfrm>
            <a:off x="1" y="1743168"/>
            <a:ext cx="5715000" cy="387798"/>
          </a:xfrm>
          <a:noFill/>
        </p:spPr>
        <p:txBody>
          <a:bodyPr wrap="square" lIns="548640" tIns="0" rIns="91440" bIns="0">
            <a:spAutoFit/>
          </a:bodyPr>
          <a:lstStyle>
            <a:lvl1pPr marL="0" indent="0">
              <a:buNone/>
              <a:defRPr sz="2800" b="0" baseline="0">
                <a:solidFill>
                  <a:srgbClr val="43467B"/>
                </a:solidFill>
              </a:defRPr>
            </a:lvl1pPr>
          </a:lstStyle>
          <a:p>
            <a:pPr lvl="0"/>
            <a:r>
              <a:rPr lang="en-US" noProof="0" dirty="0"/>
              <a:t>Add additional text </a:t>
            </a:r>
          </a:p>
        </p:txBody>
      </p:sp>
      <p:sp>
        <p:nvSpPr>
          <p:cNvPr id="5" name="Picture Placeholder 4">
            <a:extLst>
              <a:ext uri="{FF2B5EF4-FFF2-40B4-BE49-F238E27FC236}">
                <a16:creationId xmlns:a16="http://schemas.microsoft.com/office/drawing/2014/main" xmlns="" id="{CA6F680D-B778-0242-B794-4E76188F8CFB}"/>
              </a:ext>
            </a:extLst>
          </p:cNvPr>
          <p:cNvSpPr>
            <a:spLocks noGrp="1"/>
          </p:cNvSpPr>
          <p:nvPr>
            <p:ph type="pic" sz="quarter" idx="17"/>
          </p:nvPr>
        </p:nvSpPr>
        <p:spPr>
          <a:xfrm>
            <a:off x="6115878" y="1760220"/>
            <a:ext cx="5542722" cy="3037332"/>
          </a:xfrm>
        </p:spPr>
        <p:txBody>
          <a:bodyPr/>
          <a:lstStyle/>
          <a:p>
            <a:endParaRPr lang="en-US" dirty="0"/>
          </a:p>
        </p:txBody>
      </p:sp>
      <p:sp>
        <p:nvSpPr>
          <p:cNvPr id="7" name="Content Placeholder 6">
            <a:extLst>
              <a:ext uri="{FF2B5EF4-FFF2-40B4-BE49-F238E27FC236}">
                <a16:creationId xmlns:a16="http://schemas.microsoft.com/office/drawing/2014/main" xmlns="" id="{35FB90DC-1879-4B22-883B-7444D1A858EC}"/>
              </a:ext>
            </a:extLst>
          </p:cNvPr>
          <p:cNvSpPr>
            <a:spLocks noGrp="1"/>
          </p:cNvSpPr>
          <p:nvPr>
            <p:ph sz="quarter" idx="13"/>
          </p:nvPr>
        </p:nvSpPr>
        <p:spPr>
          <a:xfrm>
            <a:off x="6115878" y="4955904"/>
            <a:ext cx="5542722" cy="1383936"/>
          </a:xfrm>
        </p:spPr>
        <p:txBody>
          <a:bodyPr lIns="0" tIns="0" rIns="0" bIns="0"/>
          <a:lstStyle>
            <a:lvl1pPr>
              <a:buClr>
                <a:schemeClr val="bg2">
                  <a:lumMod val="75000"/>
                </a:schemeClr>
              </a:buClr>
              <a:buSzPct val="110000"/>
              <a:buFont typeface="Wingdings" pitchFamily="2" charset="2"/>
              <a:buChar char="§"/>
              <a:defRPr/>
            </a:lvl1pPr>
            <a:lvl2pPr>
              <a:buClr>
                <a:srgbClr val="2484C6"/>
              </a:buClr>
              <a:buSzPct val="110000"/>
              <a:buFont typeface="Wingdings" pitchFamily="2" charset="2"/>
              <a:buChar char="§"/>
              <a:defRPr/>
            </a:lvl2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Rectangle 10">
            <a:extLst>
              <a:ext uri="{FF2B5EF4-FFF2-40B4-BE49-F238E27FC236}">
                <a16:creationId xmlns:a16="http://schemas.microsoft.com/office/drawing/2014/main" xmlns="" id="{0B42CCEE-B750-4EF9-BAE5-217844AE7456}"/>
              </a:ext>
              <a:ext uri="{C183D7F6-B498-43B3-948B-1728B52AA6E4}">
                <adec:decorative xmlns:adec="http://schemas.microsoft.com/office/drawing/2017/decorative" xmlns="" val="1"/>
              </a:ext>
            </a:extLst>
          </p:cNvPr>
          <p:cNvSpPr/>
          <p:nvPr userDrawn="1"/>
        </p:nvSpPr>
        <p:spPr>
          <a:xfrm>
            <a:off x="0" y="0"/>
            <a:ext cx="12192000" cy="530352"/>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sp>
        <p:nvSpPr>
          <p:cNvPr id="13" name="Slide Number Placeholder 5">
            <a:extLst>
              <a:ext uri="{FF2B5EF4-FFF2-40B4-BE49-F238E27FC236}">
                <a16:creationId xmlns:a16="http://schemas.microsoft.com/office/drawing/2014/main" xmlns="" id="{08E95652-9528-4150-8049-C40C3BB1BB08}"/>
              </a:ext>
            </a:extLst>
          </p:cNvPr>
          <p:cNvSpPr>
            <a:spLocks noGrp="1"/>
          </p:cNvSpPr>
          <p:nvPr>
            <p:ph type="sldNum" sz="quarter" idx="4"/>
          </p:nvPr>
        </p:nvSpPr>
        <p:spPr>
          <a:xfrm>
            <a:off x="628788" y="6339840"/>
            <a:ext cx="302281" cy="365760"/>
          </a:xfrm>
          <a:prstGeom prst="rect">
            <a:avLst/>
          </a:prstGeom>
          <a:noFill/>
          <a:ln>
            <a:no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TextBox 8">
            <a:extLst>
              <a:ext uri="{FF2B5EF4-FFF2-40B4-BE49-F238E27FC236}">
                <a16:creationId xmlns:a16="http://schemas.microsoft.com/office/drawing/2014/main" xmlns="" id="{F9D664EA-D7A9-5A4D-920B-92B2661F7233}"/>
              </a:ext>
            </a:extLst>
          </p:cNvPr>
          <p:cNvSpPr txBox="1"/>
          <p:nvPr userDrawn="1"/>
        </p:nvSpPr>
        <p:spPr>
          <a:xfrm>
            <a:off x="-1" y="0"/>
            <a:ext cx="9509761" cy="530352"/>
          </a:xfrm>
          <a:prstGeom prst="rect">
            <a:avLst/>
          </a:prstGeom>
          <a:solidFill>
            <a:schemeClr val="tx2"/>
          </a:solidFill>
          <a:effectLst>
            <a:outerShdw blurRad="50800" dist="25400" dir="2700000" algn="tl" rotWithShape="0">
              <a:prstClr val="black">
                <a:alpha val="40000"/>
              </a:prstClr>
            </a:outerShdw>
          </a:effectLst>
        </p:spPr>
        <p:txBody>
          <a:bodyPr wrap="square" lIns="274320" tIns="137160" rtlCol="0">
            <a:noAutofit/>
          </a:bodyPr>
          <a:lstStyle/>
          <a:p>
            <a:endParaRPr lang="en-US" dirty="0">
              <a:solidFill>
                <a:schemeClr val="bg1"/>
              </a:solidFill>
            </a:endParaRPr>
          </a:p>
        </p:txBody>
      </p:sp>
      <p:pic>
        <p:nvPicPr>
          <p:cNvPr id="4" name="Picture 3" descr="Shape&#10;&#10;Description automatically generated">
            <a:extLst>
              <a:ext uri="{FF2B5EF4-FFF2-40B4-BE49-F238E27FC236}">
                <a16:creationId xmlns:a16="http://schemas.microsoft.com/office/drawing/2014/main" xmlns="" id="{2E59224B-1E89-A347-99B7-CFF86BF4B8ED}"/>
              </a:ext>
            </a:extLst>
          </p:cNvPr>
          <p:cNvPicPr>
            <a:picLocks noChangeAspect="1"/>
          </p:cNvPicPr>
          <p:nvPr userDrawn="1"/>
        </p:nvPicPr>
        <p:blipFill rotWithShape="1">
          <a:blip r:embed="rId2"/>
          <a:srcRect l="72476" t="73666" r="-72476" b="-661"/>
          <a:stretch/>
        </p:blipFill>
        <p:spPr>
          <a:xfrm>
            <a:off x="9509760" y="0"/>
            <a:ext cx="3657600" cy="548640"/>
          </a:xfrm>
          <a:prstGeom prst="rect">
            <a:avLst/>
          </a:prstGeom>
          <a:effectLst>
            <a:outerShdw blurRad="50800" dist="25400" dir="2700000" algn="tl" rotWithShape="0">
              <a:prstClr val="black">
                <a:alpha val="40000"/>
              </a:prstClr>
            </a:outerShdw>
          </a:effectLst>
        </p:spPr>
      </p:pic>
    </p:spTree>
    <p:extLst>
      <p:ext uri="{BB962C8B-B14F-4D97-AF65-F5344CB8AC3E}">
        <p14:creationId xmlns:p14="http://schemas.microsoft.com/office/powerpoint/2010/main" val="295715838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Emphasis-Subtitle-Content-Image-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15F2E0-A9EE-4095-8DFC-C3BBA80FAEEE}"/>
              </a:ext>
            </a:extLst>
          </p:cNvPr>
          <p:cNvSpPr>
            <a:spLocks noGrp="1"/>
          </p:cNvSpPr>
          <p:nvPr>
            <p:ph type="title"/>
          </p:nvPr>
        </p:nvSpPr>
        <p:spPr>
          <a:xfrm>
            <a:off x="-1" y="530352"/>
            <a:ext cx="12192001" cy="917448"/>
          </a:xfrm>
          <a:prstGeom prst="rect">
            <a:avLst/>
          </a:prstGeom>
          <a:solidFill>
            <a:srgbClr val="2484C6"/>
          </a:solidFill>
        </p:spPr>
        <p:txBody>
          <a:bodyPr lIns="548640" tIns="91440" rIns="0" bIns="0" anchor="ctr" anchorCtr="0">
            <a:normAutofit/>
          </a:bodyPr>
          <a:lstStyle>
            <a:lvl1pPr>
              <a:lnSpc>
                <a:spcPct val="100000"/>
              </a:lnSpc>
              <a:defRPr sz="4000" b="0" i="0" cap="none" spc="0" baseline="0">
                <a:solidFill>
                  <a:schemeClr val="bg1"/>
                </a:solidFill>
                <a:latin typeface="+mj-lt"/>
              </a:defRPr>
            </a:lvl1pPr>
          </a:lstStyle>
          <a:p>
            <a:r>
              <a:rPr lang="en-US" noProof="0" dirty="0"/>
              <a:t>Click to edit Master title style</a:t>
            </a:r>
          </a:p>
        </p:txBody>
      </p:sp>
      <p:sp>
        <p:nvSpPr>
          <p:cNvPr id="8" name="Text Placeholder 7">
            <a:extLst>
              <a:ext uri="{FF2B5EF4-FFF2-40B4-BE49-F238E27FC236}">
                <a16:creationId xmlns:a16="http://schemas.microsoft.com/office/drawing/2014/main" xmlns="" id="{4D8DAD49-E192-4934-8CF1-25E9CA66F761}"/>
              </a:ext>
            </a:extLst>
          </p:cNvPr>
          <p:cNvSpPr>
            <a:spLocks noGrp="1"/>
          </p:cNvSpPr>
          <p:nvPr>
            <p:ph type="body" sz="quarter" idx="16" hasCustomPrompt="1"/>
          </p:nvPr>
        </p:nvSpPr>
        <p:spPr>
          <a:xfrm>
            <a:off x="1" y="1743168"/>
            <a:ext cx="5715000" cy="387798"/>
          </a:xfrm>
          <a:noFill/>
        </p:spPr>
        <p:txBody>
          <a:bodyPr wrap="square" lIns="548640" tIns="0" rIns="91440" bIns="0">
            <a:spAutoFit/>
          </a:bodyPr>
          <a:lstStyle>
            <a:lvl1pPr marL="0" indent="0">
              <a:buNone/>
              <a:defRPr sz="2800" b="0" baseline="0">
                <a:solidFill>
                  <a:srgbClr val="43467B"/>
                </a:solidFill>
              </a:defRPr>
            </a:lvl1pPr>
          </a:lstStyle>
          <a:p>
            <a:pPr lvl="0"/>
            <a:r>
              <a:rPr lang="en-US" noProof="0" dirty="0"/>
              <a:t>Add additional text </a:t>
            </a:r>
          </a:p>
        </p:txBody>
      </p:sp>
      <p:sp>
        <p:nvSpPr>
          <p:cNvPr id="6" name="Content Placeholder 5">
            <a:extLst>
              <a:ext uri="{FF2B5EF4-FFF2-40B4-BE49-F238E27FC236}">
                <a16:creationId xmlns:a16="http://schemas.microsoft.com/office/drawing/2014/main" xmlns="" id="{E4DBA9A9-AF0D-704E-88C5-883E130C291E}"/>
              </a:ext>
            </a:extLst>
          </p:cNvPr>
          <p:cNvSpPr>
            <a:spLocks noGrp="1"/>
          </p:cNvSpPr>
          <p:nvPr>
            <p:ph sz="quarter" idx="18"/>
          </p:nvPr>
        </p:nvSpPr>
        <p:spPr>
          <a:xfrm>
            <a:off x="533400" y="2514600"/>
            <a:ext cx="5181600" cy="3810000"/>
          </a:xfrm>
        </p:spPr>
        <p:txBody>
          <a:bodyPr/>
          <a:lstStyle>
            <a:lvl1pPr>
              <a:buClr>
                <a:schemeClr val="bg2">
                  <a:lumMod val="75000"/>
                </a:schemeClr>
              </a:buClr>
              <a:buFont typeface="Wingdings" pitchFamily="2" charset="2"/>
              <a:buChar char="§"/>
              <a:defRPr lang="en-US" sz="2000" kern="1200" dirty="0" smtClean="0">
                <a:solidFill>
                  <a:schemeClr val="tx1"/>
                </a:solidFill>
                <a:latin typeface="+mn-lt"/>
                <a:ea typeface="+mn-ea"/>
                <a:cs typeface="+mn-cs"/>
              </a:defRPr>
            </a:lvl1pPr>
            <a:lvl2pPr>
              <a:buClr>
                <a:schemeClr val="accent3"/>
              </a:buClr>
              <a:buFont typeface="Wingdings" pitchFamily="2" charset="2"/>
              <a:buChar char="§"/>
              <a:defRPr lang="en-US" sz="1800" kern="1200" dirty="0" smtClean="0">
                <a:solidFill>
                  <a:schemeClr val="tx1"/>
                </a:solidFill>
                <a:latin typeface="+mn-lt"/>
                <a:ea typeface="+mn-ea"/>
                <a:cs typeface="+mn-cs"/>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xmlns="" id="{CA6F680D-B778-0242-B794-4E76188F8CFB}"/>
              </a:ext>
            </a:extLst>
          </p:cNvPr>
          <p:cNvSpPr>
            <a:spLocks noGrp="1"/>
          </p:cNvSpPr>
          <p:nvPr>
            <p:ph type="pic" sz="quarter" idx="17"/>
          </p:nvPr>
        </p:nvSpPr>
        <p:spPr>
          <a:xfrm>
            <a:off x="6115878" y="1760220"/>
            <a:ext cx="5542722" cy="3037332"/>
          </a:xfrm>
        </p:spPr>
        <p:txBody>
          <a:bodyPr/>
          <a:lstStyle/>
          <a:p>
            <a:endParaRPr lang="en-US" dirty="0"/>
          </a:p>
        </p:txBody>
      </p:sp>
      <p:sp>
        <p:nvSpPr>
          <p:cNvPr id="7" name="Content Placeholder 6">
            <a:extLst>
              <a:ext uri="{FF2B5EF4-FFF2-40B4-BE49-F238E27FC236}">
                <a16:creationId xmlns:a16="http://schemas.microsoft.com/office/drawing/2014/main" xmlns="" id="{35FB90DC-1879-4B22-883B-7444D1A858EC}"/>
              </a:ext>
            </a:extLst>
          </p:cNvPr>
          <p:cNvSpPr>
            <a:spLocks noGrp="1"/>
          </p:cNvSpPr>
          <p:nvPr>
            <p:ph sz="quarter" idx="13"/>
          </p:nvPr>
        </p:nvSpPr>
        <p:spPr>
          <a:xfrm>
            <a:off x="6115878" y="4955904"/>
            <a:ext cx="5542722" cy="1383936"/>
          </a:xfrm>
        </p:spPr>
        <p:txBody>
          <a:bodyPr lIns="0" tIns="0" rIns="0" bIns="0"/>
          <a:lstStyle>
            <a:lvl1pPr>
              <a:buClr>
                <a:schemeClr val="bg2">
                  <a:lumMod val="75000"/>
                </a:schemeClr>
              </a:buClr>
              <a:buSzPct val="110000"/>
              <a:buFont typeface="Wingdings" pitchFamily="2" charset="2"/>
              <a:buChar char="§"/>
              <a:defRPr/>
            </a:lvl1pPr>
            <a:lvl2pPr>
              <a:buClr>
                <a:srgbClr val="2484C6"/>
              </a:buClr>
              <a:buSzPct val="110000"/>
              <a:buFont typeface="Wingdings" pitchFamily="2" charset="2"/>
              <a:buChar char="§"/>
              <a:defRPr/>
            </a:lvl2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Rectangle 10">
            <a:extLst>
              <a:ext uri="{FF2B5EF4-FFF2-40B4-BE49-F238E27FC236}">
                <a16:creationId xmlns:a16="http://schemas.microsoft.com/office/drawing/2014/main" xmlns="" id="{0B42CCEE-B750-4EF9-BAE5-217844AE7456}"/>
              </a:ext>
              <a:ext uri="{C183D7F6-B498-43B3-948B-1728B52AA6E4}">
                <adec:decorative xmlns:adec="http://schemas.microsoft.com/office/drawing/2017/decorative" xmlns="" val="1"/>
              </a:ext>
            </a:extLst>
          </p:cNvPr>
          <p:cNvSpPr/>
          <p:nvPr userDrawn="1"/>
        </p:nvSpPr>
        <p:spPr>
          <a:xfrm>
            <a:off x="0" y="0"/>
            <a:ext cx="12192000" cy="530352"/>
          </a:xfrm>
          <a:prstGeom prst="rect">
            <a:avLst/>
          </a:prstGeom>
          <a:solidFill>
            <a:srgbClr val="4EA848"/>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endParaRPr lang="en-US" noProof="0" dirty="0">
              <a:solidFill>
                <a:srgbClr val="4EA848"/>
              </a:solidFill>
              <a:highlight>
                <a:srgbClr val="4EA848"/>
              </a:highlight>
            </a:endParaRPr>
          </a:p>
        </p:txBody>
      </p:sp>
      <p:sp>
        <p:nvSpPr>
          <p:cNvPr id="13" name="Slide Number Placeholder 5">
            <a:extLst>
              <a:ext uri="{FF2B5EF4-FFF2-40B4-BE49-F238E27FC236}">
                <a16:creationId xmlns:a16="http://schemas.microsoft.com/office/drawing/2014/main" xmlns="" id="{08E95652-9528-4150-8049-C40C3BB1BB08}"/>
              </a:ext>
            </a:extLst>
          </p:cNvPr>
          <p:cNvSpPr>
            <a:spLocks noGrp="1"/>
          </p:cNvSpPr>
          <p:nvPr>
            <p:ph type="sldNum" sz="quarter" idx="4"/>
          </p:nvPr>
        </p:nvSpPr>
        <p:spPr>
          <a:xfrm>
            <a:off x="628788" y="6339840"/>
            <a:ext cx="302281" cy="365760"/>
          </a:xfrm>
          <a:prstGeom prst="rect">
            <a:avLst/>
          </a:prstGeom>
          <a:noFill/>
          <a:ln>
            <a:no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TextBox 8">
            <a:extLst>
              <a:ext uri="{FF2B5EF4-FFF2-40B4-BE49-F238E27FC236}">
                <a16:creationId xmlns:a16="http://schemas.microsoft.com/office/drawing/2014/main" xmlns="" id="{F9D664EA-D7A9-5A4D-920B-92B2661F7233}"/>
              </a:ext>
            </a:extLst>
          </p:cNvPr>
          <p:cNvSpPr txBox="1"/>
          <p:nvPr userDrawn="1"/>
        </p:nvSpPr>
        <p:spPr>
          <a:xfrm>
            <a:off x="-1" y="0"/>
            <a:ext cx="9509761" cy="530352"/>
          </a:xfrm>
          <a:prstGeom prst="rect">
            <a:avLst/>
          </a:prstGeom>
          <a:solidFill>
            <a:schemeClr val="tx2"/>
          </a:solidFill>
          <a:effectLst>
            <a:outerShdw blurRad="50800" dist="25400" dir="2700000" algn="tl" rotWithShape="0">
              <a:prstClr val="black">
                <a:alpha val="40000"/>
              </a:prstClr>
            </a:outerShdw>
          </a:effectLst>
        </p:spPr>
        <p:txBody>
          <a:bodyPr wrap="square" lIns="274320" tIns="137160" rtlCol="0">
            <a:noAutofit/>
          </a:bodyPr>
          <a:lstStyle/>
          <a:p>
            <a:endParaRPr lang="en-US" dirty="0">
              <a:solidFill>
                <a:schemeClr val="bg1"/>
              </a:solidFill>
            </a:endParaRPr>
          </a:p>
        </p:txBody>
      </p:sp>
      <p:pic>
        <p:nvPicPr>
          <p:cNvPr id="4" name="Picture 3" descr="Shape&#10;&#10;Description automatically generated">
            <a:extLst>
              <a:ext uri="{FF2B5EF4-FFF2-40B4-BE49-F238E27FC236}">
                <a16:creationId xmlns:a16="http://schemas.microsoft.com/office/drawing/2014/main" xmlns="" id="{2E59224B-1E89-A347-99B7-CFF86BF4B8ED}"/>
              </a:ext>
            </a:extLst>
          </p:cNvPr>
          <p:cNvPicPr>
            <a:picLocks noChangeAspect="1"/>
          </p:cNvPicPr>
          <p:nvPr userDrawn="1"/>
        </p:nvPicPr>
        <p:blipFill rotWithShape="1">
          <a:blip r:embed="rId2"/>
          <a:srcRect l="72476" t="73666" r="-72476" b="-661"/>
          <a:stretch/>
        </p:blipFill>
        <p:spPr>
          <a:xfrm>
            <a:off x="9509760" y="0"/>
            <a:ext cx="3657600" cy="548640"/>
          </a:xfrm>
          <a:prstGeom prst="rect">
            <a:avLst/>
          </a:prstGeom>
          <a:effectLst>
            <a:outerShdw blurRad="50800" dist="25400" dir="2700000" algn="tl" rotWithShape="0">
              <a:prstClr val="black">
                <a:alpha val="40000"/>
              </a:prstClr>
            </a:outerShdw>
          </a:effectLst>
        </p:spPr>
      </p:pic>
    </p:spTree>
    <p:extLst>
      <p:ext uri="{BB962C8B-B14F-4D97-AF65-F5344CB8AC3E}">
        <p14:creationId xmlns:p14="http://schemas.microsoft.com/office/powerpoint/2010/main" val="241188725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2103120"/>
            <a:ext cx="11106150" cy="422148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3">
            <a:extLst>
              <a:ext uri="{FF2B5EF4-FFF2-40B4-BE49-F238E27FC236}">
                <a16:creationId xmlns:a16="http://schemas.microsoft.com/office/drawing/2014/main" xmlns="" id="{9CD558A3-5780-2041-9181-C06AF97766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424938679"/>
      </p:ext>
    </p:extLst>
  </p:cSld>
  <p:clrMap bg1="lt1" tx1="dk1" bg2="lt2" tx2="dk2" accent1="accent1" accent2="accent2" accent3="accent3" accent4="accent4" accent5="accent5" accent6="accent6" hlink="hlink" folHlink="folHlink"/>
  <p:sldLayoutIdLst>
    <p:sldLayoutId id="2147483961" r:id="rId1"/>
    <p:sldLayoutId id="2147484015" r:id="rId2"/>
    <p:sldLayoutId id="2147483979" r:id="rId3"/>
    <p:sldLayoutId id="2147484013" r:id="rId4"/>
    <p:sldLayoutId id="2147483998" r:id="rId5"/>
    <p:sldLayoutId id="2147484014" r:id="rId6"/>
    <p:sldLayoutId id="2147483965" r:id="rId7"/>
    <p:sldLayoutId id="2147484017" r:id="rId8"/>
    <p:sldLayoutId id="2147484019" r:id="rId9"/>
    <p:sldLayoutId id="2147483973" r:id="rId10"/>
    <p:sldLayoutId id="2147484012" r:id="rId11"/>
    <p:sldLayoutId id="2147484009" r:id="rId12"/>
    <p:sldLayoutId id="2147483982" r:id="rId13"/>
    <p:sldLayoutId id="2147484016" r:id="rId14"/>
    <p:sldLayoutId id="2147484018" r:id="rId15"/>
    <p:sldLayoutId id="2147484020" r:id="rId16"/>
  </p:sldLayoutIdLst>
  <p:hf hdr="0" ftr="0" dt="0"/>
  <p:txStyles>
    <p:titleStyle>
      <a:lvl1pPr algn="l" defTabSz="914400" rtl="0" eaLnBrk="1" latinLnBrk="0" hangingPunct="1">
        <a:lnSpc>
          <a:spcPct val="90000"/>
        </a:lnSpc>
        <a:spcBef>
          <a:spcPct val="0"/>
        </a:spcBef>
        <a:buNone/>
        <a:defRPr sz="4200" kern="1200" cap="all" spc="100" baseline="0">
          <a:solidFill>
            <a:schemeClr val="tx1">
              <a:lumMod val="95000"/>
              <a:lumOff val="5000"/>
            </a:schemeClr>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p12.nysed.gov/specialed/publications/2015-memos/documents/blueprint-students-disabilities-special-education-june-2019.pdf"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hyperlink" Target="https://docs.google.com/document/d/1Gi-JooyAPy4ivLWXamM0NbkhXoj3-Ew0mA6X-zK11iU/copy?usp=sharing" TargetMode="External"/><Relationship Id="rId4" Type="http://schemas.openxmlformats.org/officeDocument/2006/relationships/hyperlink" Target="https://docs.google.com/document/d/1HQB4axBylq5x5H2Lbz9oZPTLU0wgMn4tBIdDUnOtMdc/copy?usp=sharin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resources.corwin.com/distancelearningplaybook"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hyperlink" Target="https://resources.corwin.com/distancelearningplaybook/student-resources/videos/module-2" TargetMode="External"/><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www.facinghistory.org/resource-library/video/john-amaechi-discusses-identity"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www.p12.nysed.gov/specialed/publications/2015-memos/documents/blueprint-students-disabilities-special-education-june-2019.pdf"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2B498BA5-5F07-4340-8875-78B520D65284}"/>
              </a:ext>
            </a:extLst>
          </p:cNvPr>
          <p:cNvSpPr>
            <a:spLocks noGrp="1"/>
          </p:cNvSpPr>
          <p:nvPr>
            <p:ph type="ctrTitle"/>
          </p:nvPr>
        </p:nvSpPr>
        <p:spPr/>
        <p:txBody>
          <a:bodyPr>
            <a:noAutofit/>
          </a:bodyPr>
          <a:lstStyle/>
          <a:p>
            <a:r>
              <a:rPr lang="en-US" dirty="0" smtClean="0"/>
              <a:t>Teaching in Remote Learning Environments</a:t>
            </a:r>
            <a:endParaRPr lang="en-US" dirty="0"/>
          </a:p>
        </p:txBody>
      </p:sp>
      <p:sp>
        <p:nvSpPr>
          <p:cNvPr id="8" name="Subtitle 7">
            <a:extLst>
              <a:ext uri="{FF2B5EF4-FFF2-40B4-BE49-F238E27FC236}">
                <a16:creationId xmlns:a16="http://schemas.microsoft.com/office/drawing/2014/main" xmlns="" id="{E4BA269E-8468-5842-8D96-BD7D01315163}"/>
              </a:ext>
            </a:extLst>
          </p:cNvPr>
          <p:cNvSpPr>
            <a:spLocks noGrp="1"/>
          </p:cNvSpPr>
          <p:nvPr>
            <p:ph type="subTitle" idx="1"/>
          </p:nvPr>
        </p:nvSpPr>
        <p:spPr>
          <a:xfrm>
            <a:off x="2493380" y="5562600"/>
            <a:ext cx="5864382" cy="685800"/>
          </a:xfrm>
        </p:spPr>
        <p:txBody>
          <a:bodyPr/>
          <a:lstStyle/>
          <a:p>
            <a:r>
              <a:rPr lang="en-US" dirty="0" smtClean="0"/>
              <a:t>Introduction</a:t>
            </a:r>
            <a:endParaRPr lang="en-US" dirty="0"/>
          </a:p>
        </p:txBody>
      </p:sp>
    </p:spTree>
    <p:extLst>
      <p:ext uri="{BB962C8B-B14F-4D97-AF65-F5344CB8AC3E}">
        <p14:creationId xmlns:p14="http://schemas.microsoft.com/office/powerpoint/2010/main" val="34626784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3BD0CEAD-D7F7-9549-8263-67F0AE07E6FF}"/>
              </a:ext>
            </a:extLst>
          </p:cNvPr>
          <p:cNvSpPr>
            <a:spLocks noGrp="1"/>
          </p:cNvSpPr>
          <p:nvPr>
            <p:ph type="title"/>
          </p:nvPr>
        </p:nvSpPr>
        <p:spPr/>
        <p:txBody>
          <a:bodyPr/>
          <a:lstStyle/>
          <a:p>
            <a:r>
              <a:rPr lang="en-US" dirty="0"/>
              <a:t>Our Learning</a:t>
            </a:r>
          </a:p>
        </p:txBody>
      </p:sp>
      <p:sp>
        <p:nvSpPr>
          <p:cNvPr id="8" name="Text Placeholder 7">
            <a:extLst>
              <a:ext uri="{FF2B5EF4-FFF2-40B4-BE49-F238E27FC236}">
                <a16:creationId xmlns:a16="http://schemas.microsoft.com/office/drawing/2014/main" xmlns="" id="{B3BC0188-6AE4-E047-8E3F-45D637235DBB}"/>
              </a:ext>
            </a:extLst>
          </p:cNvPr>
          <p:cNvSpPr>
            <a:spLocks noGrp="1"/>
          </p:cNvSpPr>
          <p:nvPr>
            <p:ph type="body" sz="quarter" idx="16"/>
          </p:nvPr>
        </p:nvSpPr>
        <p:spPr>
          <a:xfrm>
            <a:off x="0" y="1743168"/>
            <a:ext cx="10837333" cy="387798"/>
          </a:xfrm>
        </p:spPr>
        <p:txBody>
          <a:bodyPr/>
          <a:lstStyle/>
          <a:p>
            <a:r>
              <a:rPr lang="en-US" dirty="0"/>
              <a:t>Today’s Outcomes:</a:t>
            </a:r>
          </a:p>
        </p:txBody>
      </p:sp>
      <p:sp>
        <p:nvSpPr>
          <p:cNvPr id="7" name="Content Placeholder 6">
            <a:extLst>
              <a:ext uri="{FF2B5EF4-FFF2-40B4-BE49-F238E27FC236}">
                <a16:creationId xmlns:a16="http://schemas.microsoft.com/office/drawing/2014/main" xmlns="" id="{8E894F90-D483-A74D-9691-F6382ADE7941}"/>
              </a:ext>
            </a:extLst>
          </p:cNvPr>
          <p:cNvSpPr>
            <a:spLocks noGrp="1"/>
          </p:cNvSpPr>
          <p:nvPr>
            <p:ph sz="quarter" idx="13"/>
          </p:nvPr>
        </p:nvSpPr>
        <p:spPr/>
        <p:txBody>
          <a:bodyPr/>
          <a:lstStyle/>
          <a:p>
            <a:r>
              <a:rPr lang="en-US" dirty="0"/>
              <a:t>Identify high impact strategies that foster a successful and productive learning environment </a:t>
            </a:r>
            <a:r>
              <a:rPr lang="en-US" b="1" dirty="0"/>
              <a:t>for all students</a:t>
            </a:r>
          </a:p>
          <a:p>
            <a:r>
              <a:rPr lang="en-US" dirty="0"/>
              <a:t>Establish classroom norms and expectations for </a:t>
            </a:r>
            <a:r>
              <a:rPr lang="en-US" b="1" dirty="0"/>
              <a:t>all students</a:t>
            </a:r>
            <a:r>
              <a:rPr lang="en-US" dirty="0"/>
              <a:t> (in person and online learning)</a:t>
            </a:r>
          </a:p>
          <a:p>
            <a:r>
              <a:rPr lang="en-US" dirty="0"/>
              <a:t>Create a plan using the </a:t>
            </a:r>
            <a:r>
              <a:rPr lang="en-US" dirty="0">
                <a:hlinkClick r:id="rId3"/>
              </a:rPr>
              <a:t>Blueprint for Improved Results for Students with Disabilities</a:t>
            </a:r>
            <a:r>
              <a:rPr lang="en-US" dirty="0"/>
              <a:t> to ensure students with disabilities are explicitly considered in your learning space</a:t>
            </a:r>
          </a:p>
        </p:txBody>
      </p:sp>
      <p:sp>
        <p:nvSpPr>
          <p:cNvPr id="2" name="Slide Number Placeholder 1">
            <a:extLst>
              <a:ext uri="{FF2B5EF4-FFF2-40B4-BE49-F238E27FC236}">
                <a16:creationId xmlns:a16="http://schemas.microsoft.com/office/drawing/2014/main" xmlns="" id="{F40B371C-75C5-3847-88BF-75FACAF6440E}"/>
              </a:ext>
            </a:extLst>
          </p:cNvPr>
          <p:cNvSpPr>
            <a:spLocks noGrp="1"/>
          </p:cNvSpPr>
          <p:nvPr>
            <p:ph type="sldNum" sz="quarter" idx="4"/>
          </p:nvPr>
        </p:nvSpPr>
        <p:spPr/>
        <p:txBody>
          <a:bodyPr/>
          <a:lstStyle/>
          <a:p>
            <a:fld id="{4FAB73BC-B049-4115-A692-8D63A059BFB8}" type="slidenum">
              <a:rPr lang="en-US" noProof="0" smtClean="0"/>
              <a:pPr/>
              <a:t>10</a:t>
            </a:fld>
            <a:endParaRPr lang="en-US" noProof="0" dirty="0"/>
          </a:p>
        </p:txBody>
      </p:sp>
    </p:spTree>
    <p:extLst>
      <p:ext uri="{BB962C8B-B14F-4D97-AF65-F5344CB8AC3E}">
        <p14:creationId xmlns:p14="http://schemas.microsoft.com/office/powerpoint/2010/main" val="2053852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5C68A-17EF-5A4A-B2B1-1E7567FE3263}"/>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xmlns="" id="{A102CC0C-3BEA-134E-BD15-7C027E703ABD}"/>
              </a:ext>
            </a:extLst>
          </p:cNvPr>
          <p:cNvSpPr>
            <a:spLocks noGrp="1"/>
          </p:cNvSpPr>
          <p:nvPr>
            <p:ph sz="quarter" idx="13"/>
          </p:nvPr>
        </p:nvSpPr>
        <p:spPr>
          <a:xfrm>
            <a:off x="599204" y="1743168"/>
            <a:ext cx="10288693" cy="4340742"/>
          </a:xfrm>
        </p:spPr>
        <p:txBody>
          <a:bodyPr>
            <a:normAutofit fontScale="92500" lnSpcReduction="10000"/>
          </a:bodyPr>
          <a:lstStyle/>
          <a:p>
            <a:pPr>
              <a:lnSpc>
                <a:spcPct val="100000"/>
              </a:lnSpc>
            </a:pPr>
            <a:r>
              <a:rPr lang="en-US" b="1" dirty="0"/>
              <a:t>Welcome</a:t>
            </a:r>
          </a:p>
          <a:p>
            <a:pPr>
              <a:lnSpc>
                <a:spcPct val="100000"/>
              </a:lnSpc>
            </a:pPr>
            <a:r>
              <a:rPr lang="en-US" dirty="0"/>
              <a:t>Why do we need to think about fine-tuning our learning environment?</a:t>
            </a:r>
          </a:p>
          <a:p>
            <a:pPr>
              <a:lnSpc>
                <a:spcPct val="100000"/>
              </a:lnSpc>
            </a:pPr>
            <a:r>
              <a:rPr lang="en-US" dirty="0"/>
              <a:t>What strategies are most effective in establishing our learning environment (Designing a Classroom Management Plan)?</a:t>
            </a:r>
          </a:p>
          <a:p>
            <a:pPr lvl="1">
              <a:lnSpc>
                <a:spcPct val="100000"/>
              </a:lnSpc>
            </a:pPr>
            <a:r>
              <a:rPr lang="en-US" dirty="0"/>
              <a:t>What is my philosophy of teaching and learning in my classroom (face to face, hybrid, or remote)?</a:t>
            </a:r>
          </a:p>
          <a:p>
            <a:pPr lvl="1">
              <a:lnSpc>
                <a:spcPct val="100000"/>
              </a:lnSpc>
            </a:pPr>
            <a:r>
              <a:rPr lang="en-US" dirty="0"/>
              <a:t>What norms do I want students to use as they interact with one another?</a:t>
            </a:r>
          </a:p>
          <a:p>
            <a:pPr lvl="1">
              <a:lnSpc>
                <a:spcPct val="100000"/>
              </a:lnSpc>
            </a:pPr>
            <a:r>
              <a:rPr lang="en-US" dirty="0"/>
              <a:t>What are our class agreements?</a:t>
            </a:r>
          </a:p>
          <a:p>
            <a:pPr lvl="1">
              <a:lnSpc>
                <a:spcPct val="100000"/>
              </a:lnSpc>
            </a:pPr>
            <a:r>
              <a:rPr lang="en-US" dirty="0"/>
              <a:t>What routines and procedures will I have to introduce and teach to my students (given my learning environment)?</a:t>
            </a:r>
          </a:p>
          <a:p>
            <a:pPr lvl="1">
              <a:lnSpc>
                <a:spcPct val="100000"/>
              </a:lnSpc>
            </a:pPr>
            <a:r>
              <a:rPr lang="en-US" b="1" i="1" dirty="0"/>
              <a:t>What considerations am I making for students with an IEP when creating my classroom environment and community?</a:t>
            </a:r>
          </a:p>
          <a:p>
            <a:pPr>
              <a:lnSpc>
                <a:spcPct val="100000"/>
              </a:lnSpc>
            </a:pPr>
            <a:r>
              <a:rPr lang="en-US" dirty="0"/>
              <a:t>What aspects of a hybrid/remote learning environment might you need to be adopt or adapt for student success? Identify Next Steps.</a:t>
            </a:r>
          </a:p>
        </p:txBody>
      </p:sp>
      <p:sp>
        <p:nvSpPr>
          <p:cNvPr id="5" name="Slide Number Placeholder 4">
            <a:extLst>
              <a:ext uri="{FF2B5EF4-FFF2-40B4-BE49-F238E27FC236}">
                <a16:creationId xmlns:a16="http://schemas.microsoft.com/office/drawing/2014/main" xmlns="" id="{B1ECE001-5968-3A49-805A-35B3C557E33A}"/>
              </a:ext>
            </a:extLst>
          </p:cNvPr>
          <p:cNvSpPr>
            <a:spLocks noGrp="1"/>
          </p:cNvSpPr>
          <p:nvPr>
            <p:ph type="sldNum" sz="quarter" idx="4"/>
          </p:nvPr>
        </p:nvSpPr>
        <p:spPr/>
        <p:txBody>
          <a:bodyPr/>
          <a:lstStyle/>
          <a:p>
            <a:fld id="{4FAB73BC-B049-4115-A692-8D63A059BFB8}" type="slidenum">
              <a:rPr lang="en-US" noProof="0" smtClean="0"/>
              <a:pPr/>
              <a:t>11</a:t>
            </a:fld>
            <a:endParaRPr lang="en-US" noProof="0" dirty="0"/>
          </a:p>
        </p:txBody>
      </p:sp>
    </p:spTree>
    <p:extLst>
      <p:ext uri="{BB962C8B-B14F-4D97-AF65-F5344CB8AC3E}">
        <p14:creationId xmlns:p14="http://schemas.microsoft.com/office/powerpoint/2010/main" val="1864737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5321E5-F763-7042-8520-2B00F1581E06}"/>
              </a:ext>
            </a:extLst>
          </p:cNvPr>
          <p:cNvSpPr>
            <a:spLocks noGrp="1"/>
          </p:cNvSpPr>
          <p:nvPr>
            <p:ph type="title"/>
          </p:nvPr>
        </p:nvSpPr>
        <p:spPr/>
        <p:txBody>
          <a:bodyPr/>
          <a:lstStyle/>
          <a:p>
            <a:r>
              <a:rPr lang="en-US" dirty="0"/>
              <a:t>Blueprint for Improved Results for SWDs</a:t>
            </a:r>
          </a:p>
        </p:txBody>
      </p:sp>
      <p:sp>
        <p:nvSpPr>
          <p:cNvPr id="4" name="Text Placeholder 3">
            <a:extLst>
              <a:ext uri="{FF2B5EF4-FFF2-40B4-BE49-F238E27FC236}">
                <a16:creationId xmlns:a16="http://schemas.microsoft.com/office/drawing/2014/main" xmlns="" id="{6DBF4208-D2F8-B443-B526-04B3BE4ADDE4}"/>
              </a:ext>
            </a:extLst>
          </p:cNvPr>
          <p:cNvSpPr>
            <a:spLocks noGrp="1"/>
          </p:cNvSpPr>
          <p:nvPr>
            <p:ph type="body" sz="quarter" idx="16"/>
          </p:nvPr>
        </p:nvSpPr>
        <p:spPr>
          <a:xfrm>
            <a:off x="1" y="1743168"/>
            <a:ext cx="5257800" cy="3226524"/>
          </a:xfrm>
        </p:spPr>
        <p:txBody>
          <a:bodyPr/>
          <a:lstStyle/>
          <a:p>
            <a:r>
              <a:rPr lang="en-US" dirty="0"/>
              <a:t>Look for the numbers throughout the presentation to know when a particular core principle is being addressed!</a:t>
            </a:r>
          </a:p>
          <a:p>
            <a:r>
              <a:rPr lang="en-US" sz="2000" b="1" dirty="0">
                <a:solidFill>
                  <a:schemeClr val="tx1"/>
                </a:solidFill>
              </a:rPr>
              <a:t>Items in bold</a:t>
            </a:r>
            <a:r>
              <a:rPr lang="en-US" sz="2000" dirty="0">
                <a:solidFill>
                  <a:schemeClr val="tx1"/>
                </a:solidFill>
              </a:rPr>
              <a:t> indicate which principles are addressed in this presentation. By Part 3 of this series, all but Principle #7 will be addressed.</a:t>
            </a:r>
          </a:p>
        </p:txBody>
      </p:sp>
      <p:sp>
        <p:nvSpPr>
          <p:cNvPr id="3" name="Content Placeholder 2">
            <a:extLst>
              <a:ext uri="{FF2B5EF4-FFF2-40B4-BE49-F238E27FC236}">
                <a16:creationId xmlns:a16="http://schemas.microsoft.com/office/drawing/2014/main" xmlns="" id="{8533BA5F-F842-FD4E-8929-1671797ABE31}"/>
              </a:ext>
            </a:extLst>
          </p:cNvPr>
          <p:cNvSpPr>
            <a:spLocks noGrp="1"/>
          </p:cNvSpPr>
          <p:nvPr>
            <p:ph sz="quarter" idx="13"/>
          </p:nvPr>
        </p:nvSpPr>
        <p:spPr>
          <a:xfrm>
            <a:off x="5630096" y="1743168"/>
            <a:ext cx="6028503" cy="4581432"/>
          </a:xfrm>
        </p:spPr>
        <p:txBody>
          <a:bodyPr>
            <a:noAutofit/>
          </a:bodyPr>
          <a:lstStyle/>
          <a:p>
            <a:pPr marL="457200" indent="-457200">
              <a:lnSpc>
                <a:spcPct val="100000"/>
              </a:lnSpc>
              <a:buSzPct val="150000"/>
              <a:buFont typeface="+mj-lt"/>
              <a:buAutoNum type="arabicParenR"/>
            </a:pPr>
            <a:r>
              <a:rPr lang="en-US" sz="1400" b="1" dirty="0"/>
              <a:t>Students engage in self-advocacy and are involved in determining their own educational goals and plan.</a:t>
            </a:r>
          </a:p>
          <a:p>
            <a:pPr marL="457200" indent="-457200">
              <a:lnSpc>
                <a:spcPct val="100000"/>
              </a:lnSpc>
              <a:buSzPct val="150000"/>
              <a:buFont typeface="+mj-lt"/>
              <a:buAutoNum type="arabicParenR"/>
            </a:pPr>
            <a:r>
              <a:rPr lang="en-US" sz="1400" dirty="0"/>
              <a:t>Parents, and other family members, are engaged as meaningful partners in the special education process and the education of their child.</a:t>
            </a:r>
          </a:p>
          <a:p>
            <a:pPr marL="457200" indent="-457200">
              <a:lnSpc>
                <a:spcPct val="100000"/>
              </a:lnSpc>
              <a:buSzPct val="150000"/>
              <a:buFont typeface="+mj-lt"/>
              <a:buAutoNum type="arabicParenR"/>
            </a:pPr>
            <a:r>
              <a:rPr lang="en-US" sz="1400" b="1" dirty="0"/>
              <a:t>Teachers design, provide, and assess the effectiveness of specially-designed instruction to provide students with disabilities with access to participate and progress in the general education curriculum.</a:t>
            </a:r>
          </a:p>
          <a:p>
            <a:pPr marL="457200" indent="-457200">
              <a:lnSpc>
                <a:spcPct val="100000"/>
              </a:lnSpc>
              <a:buSzPct val="150000"/>
              <a:buFont typeface="+mj-lt"/>
              <a:buAutoNum type="arabicParenR"/>
            </a:pPr>
            <a:r>
              <a:rPr lang="en-US" sz="1400" b="1" dirty="0"/>
              <a:t>Teachers provide research-based instructional teaching and learning strategies and supports for students with disabilities.</a:t>
            </a:r>
          </a:p>
          <a:p>
            <a:pPr marL="457200" indent="-457200">
              <a:lnSpc>
                <a:spcPct val="100000"/>
              </a:lnSpc>
              <a:buSzPct val="150000"/>
              <a:buFont typeface="+mj-lt"/>
              <a:buAutoNum type="arabicParenR"/>
            </a:pPr>
            <a:r>
              <a:rPr lang="en-US" sz="1400" b="1" dirty="0"/>
              <a:t>Schools provide multi-tiered systems of behavioral and academic support.</a:t>
            </a:r>
          </a:p>
          <a:p>
            <a:pPr marL="457200" indent="-457200">
              <a:lnSpc>
                <a:spcPct val="100000"/>
              </a:lnSpc>
              <a:buSzPct val="150000"/>
              <a:buFont typeface="+mj-lt"/>
              <a:buAutoNum type="arabicParenR"/>
            </a:pPr>
            <a:r>
              <a:rPr lang="en-US" sz="1400" b="1" dirty="0"/>
              <a:t>Schools provide high-quality inclusive programs and activities.</a:t>
            </a:r>
          </a:p>
          <a:p>
            <a:pPr marL="457200" indent="-457200">
              <a:lnSpc>
                <a:spcPct val="100000"/>
              </a:lnSpc>
              <a:buSzPct val="150000"/>
              <a:buFont typeface="+mj-lt"/>
              <a:buAutoNum type="arabicParenR"/>
            </a:pPr>
            <a:r>
              <a:rPr lang="en-US" sz="1400" dirty="0"/>
              <a:t>Schools provide appropriate instruction for students with disabilities in career development and opportunities to participate in work-based learning.</a:t>
            </a:r>
          </a:p>
        </p:txBody>
      </p:sp>
      <p:sp>
        <p:nvSpPr>
          <p:cNvPr id="5" name="Slide Number Placeholder 4">
            <a:extLst>
              <a:ext uri="{FF2B5EF4-FFF2-40B4-BE49-F238E27FC236}">
                <a16:creationId xmlns:a16="http://schemas.microsoft.com/office/drawing/2014/main" xmlns="" id="{D9435139-CC3B-9441-BAE0-6BBFAF847358}"/>
              </a:ext>
            </a:extLst>
          </p:cNvPr>
          <p:cNvSpPr>
            <a:spLocks noGrp="1"/>
          </p:cNvSpPr>
          <p:nvPr>
            <p:ph type="sldNum" sz="quarter" idx="4"/>
          </p:nvPr>
        </p:nvSpPr>
        <p:spPr/>
        <p:txBody>
          <a:bodyPr/>
          <a:lstStyle/>
          <a:p>
            <a:fld id="{4FAB73BC-B049-4115-A692-8D63A059BFB8}" type="slidenum">
              <a:rPr lang="en-US" noProof="0" smtClean="0"/>
              <a:pPr/>
              <a:t>12</a:t>
            </a:fld>
            <a:endParaRPr lang="en-US" noProof="0" dirty="0"/>
          </a:p>
        </p:txBody>
      </p:sp>
      <p:sp>
        <p:nvSpPr>
          <p:cNvPr id="7" name="Oval 6">
            <a:extLst>
              <a:ext uri="{FF2B5EF4-FFF2-40B4-BE49-F238E27FC236}">
                <a16:creationId xmlns:a16="http://schemas.microsoft.com/office/drawing/2014/main" xmlns="" id="{571A1C3E-4E73-6D43-8706-3DB148CFC623}"/>
              </a:ext>
            </a:extLst>
          </p:cNvPr>
          <p:cNvSpPr/>
          <p:nvPr/>
        </p:nvSpPr>
        <p:spPr>
          <a:xfrm>
            <a:off x="5486400" y="1600200"/>
            <a:ext cx="533400" cy="533400"/>
          </a:xfrm>
          <a:prstGeom prst="ellipse">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1</a:t>
            </a:r>
          </a:p>
        </p:txBody>
      </p:sp>
      <p:sp>
        <p:nvSpPr>
          <p:cNvPr id="8" name="Oval 7">
            <a:extLst>
              <a:ext uri="{FF2B5EF4-FFF2-40B4-BE49-F238E27FC236}">
                <a16:creationId xmlns:a16="http://schemas.microsoft.com/office/drawing/2014/main" xmlns="" id="{88B0155F-8AC8-3348-B059-2B8F138242AC}"/>
              </a:ext>
            </a:extLst>
          </p:cNvPr>
          <p:cNvSpPr/>
          <p:nvPr/>
        </p:nvSpPr>
        <p:spPr>
          <a:xfrm>
            <a:off x="5486400" y="2250440"/>
            <a:ext cx="533400" cy="533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2</a:t>
            </a:r>
          </a:p>
        </p:txBody>
      </p:sp>
      <p:sp>
        <p:nvSpPr>
          <p:cNvPr id="9" name="Oval 8">
            <a:extLst>
              <a:ext uri="{FF2B5EF4-FFF2-40B4-BE49-F238E27FC236}">
                <a16:creationId xmlns:a16="http://schemas.microsoft.com/office/drawing/2014/main" xmlns="" id="{01620C0C-B9C7-2647-80E8-3D2C53305160}"/>
              </a:ext>
            </a:extLst>
          </p:cNvPr>
          <p:cNvSpPr/>
          <p:nvPr/>
        </p:nvSpPr>
        <p:spPr>
          <a:xfrm>
            <a:off x="5486400" y="2981960"/>
            <a:ext cx="533400" cy="533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3</a:t>
            </a:r>
          </a:p>
        </p:txBody>
      </p:sp>
      <p:sp>
        <p:nvSpPr>
          <p:cNvPr id="10" name="Oval 9">
            <a:extLst>
              <a:ext uri="{FF2B5EF4-FFF2-40B4-BE49-F238E27FC236}">
                <a16:creationId xmlns:a16="http://schemas.microsoft.com/office/drawing/2014/main" xmlns="" id="{E4C01854-24C8-294B-9560-72D89992988E}"/>
              </a:ext>
            </a:extLst>
          </p:cNvPr>
          <p:cNvSpPr/>
          <p:nvPr/>
        </p:nvSpPr>
        <p:spPr>
          <a:xfrm>
            <a:off x="5486400" y="4008120"/>
            <a:ext cx="5334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4</a:t>
            </a:r>
          </a:p>
        </p:txBody>
      </p:sp>
      <p:sp>
        <p:nvSpPr>
          <p:cNvPr id="11" name="Oval 10">
            <a:extLst>
              <a:ext uri="{FF2B5EF4-FFF2-40B4-BE49-F238E27FC236}">
                <a16:creationId xmlns:a16="http://schemas.microsoft.com/office/drawing/2014/main" xmlns="" id="{3E8A2A04-2A8D-9946-9F9A-E6644CF73262}"/>
              </a:ext>
            </a:extLst>
          </p:cNvPr>
          <p:cNvSpPr/>
          <p:nvPr/>
        </p:nvSpPr>
        <p:spPr>
          <a:xfrm>
            <a:off x="5486400" y="4627880"/>
            <a:ext cx="533400" cy="533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5</a:t>
            </a:r>
          </a:p>
        </p:txBody>
      </p:sp>
      <p:sp>
        <p:nvSpPr>
          <p:cNvPr id="12" name="Oval 11">
            <a:extLst>
              <a:ext uri="{FF2B5EF4-FFF2-40B4-BE49-F238E27FC236}">
                <a16:creationId xmlns:a16="http://schemas.microsoft.com/office/drawing/2014/main" xmlns="" id="{256FA8A9-C026-0047-B164-E098D4B8684E}"/>
              </a:ext>
            </a:extLst>
          </p:cNvPr>
          <p:cNvSpPr/>
          <p:nvPr/>
        </p:nvSpPr>
        <p:spPr>
          <a:xfrm>
            <a:off x="5486400" y="5196840"/>
            <a:ext cx="533400" cy="533400"/>
          </a:xfrm>
          <a:prstGeom prst="ellipse">
            <a:avLst/>
          </a:prstGeom>
          <a:solidFill>
            <a:srgbClr val="9E5E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6</a:t>
            </a:r>
          </a:p>
        </p:txBody>
      </p:sp>
      <p:sp>
        <p:nvSpPr>
          <p:cNvPr id="13" name="Oval 12">
            <a:extLst>
              <a:ext uri="{FF2B5EF4-FFF2-40B4-BE49-F238E27FC236}">
                <a16:creationId xmlns:a16="http://schemas.microsoft.com/office/drawing/2014/main" xmlns="" id="{9FF540FF-DFBD-394E-9D2D-AE916ED708EE}"/>
              </a:ext>
            </a:extLst>
          </p:cNvPr>
          <p:cNvSpPr/>
          <p:nvPr/>
        </p:nvSpPr>
        <p:spPr>
          <a:xfrm>
            <a:off x="5486400" y="5735320"/>
            <a:ext cx="533400" cy="5334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7</a:t>
            </a:r>
          </a:p>
        </p:txBody>
      </p:sp>
    </p:spTree>
    <p:extLst>
      <p:ext uri="{BB962C8B-B14F-4D97-AF65-F5344CB8AC3E}">
        <p14:creationId xmlns:p14="http://schemas.microsoft.com/office/powerpoint/2010/main" val="636880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23F44E9A-5F89-D44F-8899-13E44A15D0EE}"/>
              </a:ext>
            </a:extLst>
          </p:cNvPr>
          <p:cNvSpPr>
            <a:spLocks noGrp="1"/>
          </p:cNvSpPr>
          <p:nvPr>
            <p:ph type="title"/>
          </p:nvPr>
        </p:nvSpPr>
        <p:spPr>
          <a:xfrm>
            <a:off x="-1" y="788536"/>
            <a:ext cx="11658601" cy="917448"/>
          </a:xfrm>
        </p:spPr>
        <p:txBody>
          <a:bodyPr>
            <a:normAutofit fontScale="90000"/>
          </a:bodyPr>
          <a:lstStyle/>
          <a:p>
            <a:r>
              <a:rPr lang="en-US" dirty="0"/>
              <a:t>What do I need to fine-tune when it comes to </a:t>
            </a:r>
            <a:br>
              <a:rPr lang="en-US" dirty="0"/>
            </a:br>
            <a:r>
              <a:rPr lang="en-US" dirty="0"/>
              <a:t>establishing norms and procedures?</a:t>
            </a:r>
          </a:p>
        </p:txBody>
      </p:sp>
      <p:sp>
        <p:nvSpPr>
          <p:cNvPr id="8" name="Text Placeholder 7">
            <a:extLst>
              <a:ext uri="{FF2B5EF4-FFF2-40B4-BE49-F238E27FC236}">
                <a16:creationId xmlns:a16="http://schemas.microsoft.com/office/drawing/2014/main" xmlns="" id="{CF7E6862-55E0-CD48-B26F-8A3BF9886855}"/>
              </a:ext>
            </a:extLst>
          </p:cNvPr>
          <p:cNvSpPr>
            <a:spLocks noGrp="1"/>
          </p:cNvSpPr>
          <p:nvPr>
            <p:ph type="body" sz="quarter" idx="17"/>
          </p:nvPr>
        </p:nvSpPr>
        <p:spPr>
          <a:xfrm>
            <a:off x="640820" y="1997839"/>
            <a:ext cx="5090157" cy="683264"/>
          </a:xfrm>
        </p:spPr>
        <p:txBody>
          <a:bodyPr/>
          <a:lstStyle/>
          <a:p>
            <a:r>
              <a:rPr lang="en-US" dirty="0"/>
              <a:t>When you see an image of this chart on a slide, it is time to use it!</a:t>
            </a:r>
          </a:p>
        </p:txBody>
      </p:sp>
      <p:pic>
        <p:nvPicPr>
          <p:cNvPr id="3" name="Content Placeholder 2" descr="planning document">
            <a:extLst>
              <a:ext uri="{FF2B5EF4-FFF2-40B4-BE49-F238E27FC236}">
                <a16:creationId xmlns:a16="http://schemas.microsoft.com/office/drawing/2014/main" xmlns="" id="{FF20FF4B-EF04-8F46-ABB4-1415DB0B5C1A}"/>
              </a:ext>
            </a:extLst>
          </p:cNvPr>
          <p:cNvPicPr>
            <a:picLocks noGrp="1" noChangeAspect="1"/>
          </p:cNvPicPr>
          <p:nvPr>
            <p:ph sz="quarter" idx="13"/>
          </p:nvPr>
        </p:nvPicPr>
        <p:blipFill rotWithShape="1">
          <a:blip r:embed="rId3"/>
          <a:srcRect t="-1" b="59877"/>
          <a:stretch/>
        </p:blipFill>
        <p:spPr>
          <a:xfrm>
            <a:off x="640820" y="2718499"/>
            <a:ext cx="5090157" cy="2388703"/>
          </a:xfrm>
          <a:ln w="12700">
            <a:solidFill>
              <a:schemeClr val="bg1">
                <a:lumMod val="65000"/>
              </a:schemeClr>
            </a:solidFill>
          </a:ln>
        </p:spPr>
      </p:pic>
      <p:sp>
        <p:nvSpPr>
          <p:cNvPr id="10" name="Text Placeholder 9">
            <a:extLst>
              <a:ext uri="{FF2B5EF4-FFF2-40B4-BE49-F238E27FC236}">
                <a16:creationId xmlns:a16="http://schemas.microsoft.com/office/drawing/2014/main" xmlns="" id="{1EC32DCC-16C3-2A42-A83C-D3D79C8584A8}"/>
              </a:ext>
            </a:extLst>
          </p:cNvPr>
          <p:cNvSpPr>
            <a:spLocks noGrp="1"/>
          </p:cNvSpPr>
          <p:nvPr>
            <p:ph type="body" sz="quarter" idx="20"/>
          </p:nvPr>
        </p:nvSpPr>
        <p:spPr>
          <a:xfrm>
            <a:off x="6629400" y="1997839"/>
            <a:ext cx="5090157" cy="1431161"/>
          </a:xfrm>
        </p:spPr>
        <p:txBody>
          <a:bodyPr/>
          <a:lstStyle/>
          <a:p>
            <a:r>
              <a:rPr lang="en-US" dirty="0"/>
              <a:t>Use the document linked below for your planning. Select the one appropriate for your situation. We will continue to add to this throughout the the next couple of sessions.</a:t>
            </a:r>
          </a:p>
        </p:txBody>
      </p:sp>
      <p:sp>
        <p:nvSpPr>
          <p:cNvPr id="9" name="Content Placeholder 8">
            <a:extLst>
              <a:ext uri="{FF2B5EF4-FFF2-40B4-BE49-F238E27FC236}">
                <a16:creationId xmlns:a16="http://schemas.microsoft.com/office/drawing/2014/main" xmlns="" id="{AD2D56A9-E65A-4F4B-A387-8F90C1EAAA1B}"/>
              </a:ext>
            </a:extLst>
          </p:cNvPr>
          <p:cNvSpPr>
            <a:spLocks noGrp="1"/>
          </p:cNvSpPr>
          <p:nvPr>
            <p:ph sz="quarter" idx="19"/>
          </p:nvPr>
        </p:nvSpPr>
        <p:spPr>
          <a:xfrm>
            <a:off x="6629400" y="3535352"/>
            <a:ext cx="5090157" cy="1410643"/>
          </a:xfrm>
        </p:spPr>
        <p:txBody>
          <a:bodyPr/>
          <a:lstStyle/>
          <a:p>
            <a:pPr>
              <a:lnSpc>
                <a:spcPct val="100000"/>
              </a:lnSpc>
            </a:pPr>
            <a:r>
              <a:rPr lang="en-US" b="1" dirty="0">
                <a:hlinkClick r:id="rId4"/>
              </a:rPr>
              <a:t>Before school starts </a:t>
            </a:r>
            <a:br>
              <a:rPr lang="en-US" b="1" dirty="0">
                <a:hlinkClick r:id="rId4"/>
              </a:rPr>
            </a:br>
            <a:r>
              <a:rPr lang="en-US" dirty="0">
                <a:hlinkClick r:id="rId4"/>
              </a:rPr>
              <a:t>planning document.</a:t>
            </a:r>
            <a:endParaRPr lang="en-US" dirty="0"/>
          </a:p>
          <a:p>
            <a:pPr>
              <a:lnSpc>
                <a:spcPct val="100000"/>
              </a:lnSpc>
            </a:pPr>
            <a:r>
              <a:rPr lang="en-US" b="1" dirty="0">
                <a:hlinkClick r:id="rId5"/>
              </a:rPr>
              <a:t>Mid School Year </a:t>
            </a:r>
            <a:br>
              <a:rPr lang="en-US" b="1" dirty="0">
                <a:hlinkClick r:id="rId5"/>
              </a:rPr>
            </a:br>
            <a:r>
              <a:rPr lang="en-US" dirty="0">
                <a:hlinkClick r:id="rId5"/>
              </a:rPr>
              <a:t>planning document.</a:t>
            </a:r>
            <a:endParaRPr lang="en-US" dirty="0"/>
          </a:p>
        </p:txBody>
      </p:sp>
      <p:sp>
        <p:nvSpPr>
          <p:cNvPr id="5" name="Slide Number Placeholder 4">
            <a:extLst>
              <a:ext uri="{FF2B5EF4-FFF2-40B4-BE49-F238E27FC236}">
                <a16:creationId xmlns:a16="http://schemas.microsoft.com/office/drawing/2014/main" xmlns="" id="{7D7EF73E-D9E2-0E49-BC74-EBD1BCAA251F}"/>
              </a:ext>
            </a:extLst>
          </p:cNvPr>
          <p:cNvSpPr>
            <a:spLocks noGrp="1"/>
          </p:cNvSpPr>
          <p:nvPr>
            <p:ph type="sldNum" sz="quarter" idx="4"/>
          </p:nvPr>
        </p:nvSpPr>
        <p:spPr/>
        <p:txBody>
          <a:bodyPr/>
          <a:lstStyle/>
          <a:p>
            <a:fld id="{4FAB73BC-B049-4115-A692-8D63A059BFB8}" type="slidenum">
              <a:rPr lang="en-US" noProof="0" smtClean="0"/>
              <a:pPr/>
              <a:t>13</a:t>
            </a:fld>
            <a:endParaRPr lang="en-US" noProof="0" dirty="0"/>
          </a:p>
        </p:txBody>
      </p:sp>
    </p:spTree>
    <p:extLst>
      <p:ext uri="{BB962C8B-B14F-4D97-AF65-F5344CB8AC3E}">
        <p14:creationId xmlns:p14="http://schemas.microsoft.com/office/powerpoint/2010/main" val="1383994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486203-8B41-714D-98DA-CABB8DE1B13F}"/>
              </a:ext>
            </a:extLst>
          </p:cNvPr>
          <p:cNvSpPr>
            <a:spLocks noGrp="1"/>
          </p:cNvSpPr>
          <p:nvPr>
            <p:ph type="title"/>
          </p:nvPr>
        </p:nvSpPr>
        <p:spPr>
          <a:xfrm>
            <a:off x="1011118" y="2743200"/>
            <a:ext cx="9963150" cy="1994392"/>
          </a:xfrm>
        </p:spPr>
        <p:txBody>
          <a:bodyPr>
            <a:spAutoFit/>
          </a:bodyPr>
          <a:lstStyle/>
          <a:p>
            <a:r>
              <a:rPr lang="en-US" dirty="0"/>
              <a:t>WHY do we need to think </a:t>
            </a:r>
            <a:br>
              <a:rPr lang="en-US" dirty="0"/>
            </a:br>
            <a:r>
              <a:rPr lang="en-US" dirty="0"/>
              <a:t>about fine-tuning our </a:t>
            </a:r>
            <a:br>
              <a:rPr lang="en-US" dirty="0"/>
            </a:br>
            <a:r>
              <a:rPr lang="en-US" dirty="0"/>
              <a:t>learning environment?</a:t>
            </a:r>
          </a:p>
        </p:txBody>
      </p:sp>
      <p:sp>
        <p:nvSpPr>
          <p:cNvPr id="3" name="Slide Number Placeholder 2">
            <a:extLst>
              <a:ext uri="{FF2B5EF4-FFF2-40B4-BE49-F238E27FC236}">
                <a16:creationId xmlns:a16="http://schemas.microsoft.com/office/drawing/2014/main" xmlns="" id="{F0FDB25D-716D-4241-A215-067D4003B3FC}"/>
              </a:ext>
            </a:extLst>
          </p:cNvPr>
          <p:cNvSpPr>
            <a:spLocks noGrp="1"/>
          </p:cNvSpPr>
          <p:nvPr>
            <p:ph type="sldNum" sz="quarter" idx="4"/>
          </p:nvPr>
        </p:nvSpPr>
        <p:spPr/>
        <p:txBody>
          <a:bodyPr/>
          <a:lstStyle/>
          <a:p>
            <a:fld id="{4FAB73BC-B049-4115-A692-8D63A059BFB8}" type="slidenum">
              <a:rPr lang="en-US" smtClean="0"/>
              <a:pPr/>
              <a:t>14</a:t>
            </a:fld>
            <a:endParaRPr lang="en-US" dirty="0">
              <a:solidFill>
                <a:schemeClr val="bg1"/>
              </a:solidFill>
            </a:endParaRPr>
          </a:p>
        </p:txBody>
      </p:sp>
    </p:spTree>
    <p:extLst>
      <p:ext uri="{BB962C8B-B14F-4D97-AF65-F5344CB8AC3E}">
        <p14:creationId xmlns:p14="http://schemas.microsoft.com/office/powerpoint/2010/main" val="1709301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506BD78B-F1F6-EC47-B1AF-38D259087EA8}"/>
              </a:ext>
            </a:extLst>
          </p:cNvPr>
          <p:cNvSpPr>
            <a:spLocks noGrp="1"/>
          </p:cNvSpPr>
          <p:nvPr>
            <p:ph type="title"/>
          </p:nvPr>
        </p:nvSpPr>
        <p:spPr/>
        <p:txBody>
          <a:bodyPr/>
          <a:lstStyle/>
          <a:p>
            <a:r>
              <a:rPr lang="en-US" dirty="0"/>
              <a:t>Why do we have </a:t>
            </a:r>
            <a:br>
              <a:rPr lang="en-US" dirty="0"/>
            </a:br>
            <a:r>
              <a:rPr lang="en-US" dirty="0"/>
              <a:t>to fine-tune </a:t>
            </a:r>
            <a:br>
              <a:rPr lang="en-US" dirty="0"/>
            </a:br>
            <a:r>
              <a:rPr lang="en-US" dirty="0"/>
              <a:t>our learning environment?</a:t>
            </a:r>
          </a:p>
        </p:txBody>
      </p:sp>
      <p:sp>
        <p:nvSpPr>
          <p:cNvPr id="6" name="Text Placeholder 5">
            <a:extLst>
              <a:ext uri="{FF2B5EF4-FFF2-40B4-BE49-F238E27FC236}">
                <a16:creationId xmlns:a16="http://schemas.microsoft.com/office/drawing/2014/main" xmlns="" id="{A2AA819A-8951-8A4E-A33A-B95F92911B2A}"/>
              </a:ext>
            </a:extLst>
          </p:cNvPr>
          <p:cNvSpPr>
            <a:spLocks noGrp="1"/>
          </p:cNvSpPr>
          <p:nvPr>
            <p:ph type="body" sz="quarter" idx="10"/>
          </p:nvPr>
        </p:nvSpPr>
        <p:spPr/>
        <p:txBody>
          <a:bodyPr anchor="ctr" anchorCtr="0"/>
          <a:lstStyle/>
          <a:p>
            <a:r>
              <a:rPr lang="en-US" dirty="0"/>
              <a:t>“So many New Yorkers are hurting right now. Providing a safe education to our children may be the single most important thing we can do to begin healing.” </a:t>
            </a:r>
          </a:p>
          <a:p>
            <a:r>
              <a:rPr lang="en-US" sz="2000" dirty="0"/>
              <a:t>Interim Commissioner </a:t>
            </a:r>
            <a:br>
              <a:rPr lang="en-US" sz="2000" dirty="0"/>
            </a:br>
            <a:r>
              <a:rPr lang="en-US" sz="2000" dirty="0"/>
              <a:t>Dr. Betty A. Rosa</a:t>
            </a:r>
          </a:p>
        </p:txBody>
      </p:sp>
      <p:sp>
        <p:nvSpPr>
          <p:cNvPr id="3" name="Slide Number Placeholder 2">
            <a:extLst>
              <a:ext uri="{FF2B5EF4-FFF2-40B4-BE49-F238E27FC236}">
                <a16:creationId xmlns:a16="http://schemas.microsoft.com/office/drawing/2014/main" xmlns="" id="{60E2CEB2-9DEF-6843-9918-69A34FD23FBB}"/>
              </a:ext>
            </a:extLst>
          </p:cNvPr>
          <p:cNvSpPr>
            <a:spLocks noGrp="1"/>
          </p:cNvSpPr>
          <p:nvPr>
            <p:ph type="sldNum" sz="quarter" idx="4"/>
          </p:nvPr>
        </p:nvSpPr>
        <p:spPr/>
        <p:txBody>
          <a:bodyPr/>
          <a:lstStyle/>
          <a:p>
            <a:fld id="{4FAB73BC-B049-4115-A692-8D63A059BFB8}" type="slidenum">
              <a:rPr lang="en-US" smtClean="0"/>
              <a:pPr/>
              <a:t>15</a:t>
            </a:fld>
            <a:endParaRPr lang="en-US" dirty="0">
              <a:solidFill>
                <a:schemeClr val="bg1"/>
              </a:solidFill>
            </a:endParaRPr>
          </a:p>
        </p:txBody>
      </p:sp>
    </p:spTree>
    <p:extLst>
      <p:ext uri="{BB962C8B-B14F-4D97-AF65-F5344CB8AC3E}">
        <p14:creationId xmlns:p14="http://schemas.microsoft.com/office/powerpoint/2010/main" val="1121508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97E29947-C224-FA46-832D-7807A1AF6F67}"/>
              </a:ext>
            </a:extLst>
          </p:cNvPr>
          <p:cNvSpPr>
            <a:spLocks noGrp="1"/>
          </p:cNvSpPr>
          <p:nvPr>
            <p:ph type="title"/>
          </p:nvPr>
        </p:nvSpPr>
        <p:spPr/>
        <p:txBody>
          <a:bodyPr/>
          <a:lstStyle/>
          <a:p>
            <a:r>
              <a:rPr lang="en-US" dirty="0"/>
              <a:t>Students come to us with questions….</a:t>
            </a:r>
          </a:p>
        </p:txBody>
      </p:sp>
      <p:sp>
        <p:nvSpPr>
          <p:cNvPr id="7" name="Text Placeholder 6">
            <a:extLst>
              <a:ext uri="{FF2B5EF4-FFF2-40B4-BE49-F238E27FC236}">
                <a16:creationId xmlns:a16="http://schemas.microsoft.com/office/drawing/2014/main" xmlns="" id="{7A90898D-FEC9-7E44-81D2-304C5C1EDC6E}"/>
              </a:ext>
            </a:extLst>
          </p:cNvPr>
          <p:cNvSpPr>
            <a:spLocks noGrp="1"/>
          </p:cNvSpPr>
          <p:nvPr>
            <p:ph type="body" sz="quarter" idx="16"/>
          </p:nvPr>
        </p:nvSpPr>
        <p:spPr>
          <a:xfrm>
            <a:off x="0" y="1743168"/>
            <a:ext cx="10837333" cy="2118529"/>
          </a:xfrm>
        </p:spPr>
        <p:txBody>
          <a:bodyPr/>
          <a:lstStyle/>
          <a:p>
            <a:r>
              <a:rPr lang="en-US" dirty="0"/>
              <a:t>Whether it is before the school year begins or each day throughout the year, students walk into our classrooms with a variety of questions. </a:t>
            </a:r>
          </a:p>
          <a:p>
            <a:r>
              <a:rPr lang="en-US" dirty="0"/>
              <a:t/>
            </a:r>
            <a:br>
              <a:rPr lang="en-US" dirty="0"/>
            </a:br>
            <a:r>
              <a:rPr lang="en-US" dirty="0"/>
              <a:t>Let’s consider what some of those questions might be.</a:t>
            </a:r>
          </a:p>
        </p:txBody>
      </p:sp>
      <p:sp>
        <p:nvSpPr>
          <p:cNvPr id="3" name="Slide Number Placeholder 2">
            <a:extLst>
              <a:ext uri="{FF2B5EF4-FFF2-40B4-BE49-F238E27FC236}">
                <a16:creationId xmlns:a16="http://schemas.microsoft.com/office/drawing/2014/main" xmlns="" id="{40FD7544-4DF1-534D-BCD6-1366A7110C2E}"/>
              </a:ext>
            </a:extLst>
          </p:cNvPr>
          <p:cNvSpPr>
            <a:spLocks noGrp="1"/>
          </p:cNvSpPr>
          <p:nvPr>
            <p:ph type="sldNum" sz="quarter" idx="4"/>
          </p:nvPr>
        </p:nvSpPr>
        <p:spPr/>
        <p:txBody>
          <a:bodyPr/>
          <a:lstStyle/>
          <a:p>
            <a:fld id="{4FAB73BC-B049-4115-A692-8D63A059BFB8}" type="slidenum">
              <a:rPr lang="en-US" smtClean="0"/>
              <a:pPr/>
              <a:t>16</a:t>
            </a:fld>
            <a:endParaRPr lang="en-US" dirty="0">
              <a:solidFill>
                <a:schemeClr val="bg1"/>
              </a:solidFill>
            </a:endParaRPr>
          </a:p>
        </p:txBody>
      </p:sp>
    </p:spTree>
    <p:extLst>
      <p:ext uri="{BB962C8B-B14F-4D97-AF65-F5344CB8AC3E}">
        <p14:creationId xmlns:p14="http://schemas.microsoft.com/office/powerpoint/2010/main" val="2393174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845DF618-FF2C-5543-BB3E-05158ED8FB71}"/>
              </a:ext>
            </a:extLst>
          </p:cNvPr>
          <p:cNvSpPr>
            <a:spLocks noGrp="1"/>
          </p:cNvSpPr>
          <p:nvPr>
            <p:ph type="title"/>
          </p:nvPr>
        </p:nvSpPr>
        <p:spPr/>
        <p:txBody>
          <a:bodyPr/>
          <a:lstStyle/>
          <a:p>
            <a:r>
              <a:rPr lang="en-US" dirty="0"/>
              <a:t>What are they thinking </a:t>
            </a:r>
            <a:r>
              <a:rPr lang="en-US" b="1" dirty="0"/>
              <a:t>at the start of the year</a:t>
            </a:r>
            <a:r>
              <a:rPr lang="en-US" dirty="0"/>
              <a:t>?</a:t>
            </a:r>
          </a:p>
        </p:txBody>
      </p:sp>
      <p:sp>
        <p:nvSpPr>
          <p:cNvPr id="8" name="Text Placeholder 7">
            <a:extLst>
              <a:ext uri="{FF2B5EF4-FFF2-40B4-BE49-F238E27FC236}">
                <a16:creationId xmlns:a16="http://schemas.microsoft.com/office/drawing/2014/main" xmlns="" id="{6833D475-FBC3-704F-BD77-1C2A6E3BF258}"/>
              </a:ext>
            </a:extLst>
          </p:cNvPr>
          <p:cNvSpPr>
            <a:spLocks noGrp="1"/>
          </p:cNvSpPr>
          <p:nvPr>
            <p:ph type="body" sz="quarter" idx="17"/>
          </p:nvPr>
        </p:nvSpPr>
        <p:spPr>
          <a:xfrm>
            <a:off x="640820" y="1791675"/>
            <a:ext cx="5090157" cy="433965"/>
          </a:xfrm>
        </p:spPr>
        <p:txBody>
          <a:bodyPr/>
          <a:lstStyle/>
          <a:p>
            <a:r>
              <a:rPr lang="en-US" dirty="0"/>
              <a:t>In Person Learning</a:t>
            </a:r>
          </a:p>
        </p:txBody>
      </p:sp>
      <p:sp>
        <p:nvSpPr>
          <p:cNvPr id="7" name="Content Placeholder 6">
            <a:extLst>
              <a:ext uri="{FF2B5EF4-FFF2-40B4-BE49-F238E27FC236}">
                <a16:creationId xmlns:a16="http://schemas.microsoft.com/office/drawing/2014/main" xmlns="" id="{CDBB4898-EAED-C14E-897B-75FB352CCADC}"/>
              </a:ext>
            </a:extLst>
          </p:cNvPr>
          <p:cNvSpPr>
            <a:spLocks noGrp="1"/>
          </p:cNvSpPr>
          <p:nvPr>
            <p:ph sz="quarter" idx="13"/>
          </p:nvPr>
        </p:nvSpPr>
        <p:spPr>
          <a:xfrm>
            <a:off x="640820" y="2412792"/>
            <a:ext cx="5090157" cy="3231654"/>
          </a:xfrm>
        </p:spPr>
        <p:txBody>
          <a:bodyPr>
            <a:spAutoFit/>
          </a:bodyPr>
          <a:lstStyle/>
          <a:p>
            <a:pPr marL="457200" indent="-457200">
              <a:lnSpc>
                <a:spcPct val="100000"/>
              </a:lnSpc>
              <a:buFont typeface="+mj-lt"/>
              <a:buAutoNum type="arabicPeriod"/>
            </a:pPr>
            <a:r>
              <a:rPr lang="en-US" dirty="0"/>
              <a:t>Am I in the right place?</a:t>
            </a:r>
          </a:p>
          <a:p>
            <a:pPr marL="457200" indent="-457200">
              <a:lnSpc>
                <a:spcPct val="100000"/>
              </a:lnSpc>
              <a:buFont typeface="+mj-lt"/>
              <a:buAutoNum type="arabicPeriod"/>
            </a:pPr>
            <a:r>
              <a:rPr lang="en-US" dirty="0"/>
              <a:t>Where do I sit?</a:t>
            </a:r>
          </a:p>
          <a:p>
            <a:pPr marL="457200" indent="-457200">
              <a:lnSpc>
                <a:spcPct val="100000"/>
              </a:lnSpc>
              <a:buFont typeface="+mj-lt"/>
              <a:buAutoNum type="arabicPeriod"/>
            </a:pPr>
            <a:r>
              <a:rPr lang="en-US" dirty="0"/>
              <a:t>What are the rules of this teacher?</a:t>
            </a:r>
          </a:p>
          <a:p>
            <a:pPr marL="457200" indent="-457200">
              <a:lnSpc>
                <a:spcPct val="100000"/>
              </a:lnSpc>
              <a:buFont typeface="+mj-lt"/>
              <a:buAutoNum type="arabicPeriod"/>
            </a:pPr>
            <a:r>
              <a:rPr lang="en-US" dirty="0"/>
              <a:t>What will I be learning?</a:t>
            </a:r>
          </a:p>
          <a:p>
            <a:pPr marL="457200" indent="-457200">
              <a:lnSpc>
                <a:spcPct val="100000"/>
              </a:lnSpc>
              <a:buFont typeface="+mj-lt"/>
              <a:buAutoNum type="arabicPeriod"/>
            </a:pPr>
            <a:r>
              <a:rPr lang="en-US" dirty="0"/>
              <a:t>How will I be evaluated?</a:t>
            </a:r>
          </a:p>
          <a:p>
            <a:pPr marL="457200" indent="-457200">
              <a:lnSpc>
                <a:spcPct val="100000"/>
              </a:lnSpc>
              <a:buFont typeface="+mj-lt"/>
              <a:buAutoNum type="arabicPeriod"/>
            </a:pPr>
            <a:r>
              <a:rPr lang="en-US" dirty="0"/>
              <a:t>Who are you?</a:t>
            </a:r>
          </a:p>
          <a:p>
            <a:pPr marL="457200" indent="-457200">
              <a:lnSpc>
                <a:spcPct val="100000"/>
              </a:lnSpc>
              <a:buFont typeface="+mj-lt"/>
              <a:buAutoNum type="arabicPeriod"/>
            </a:pPr>
            <a:r>
              <a:rPr lang="en-US" dirty="0"/>
              <a:t>Do you care that I’m here?</a:t>
            </a:r>
          </a:p>
        </p:txBody>
      </p:sp>
      <p:sp>
        <p:nvSpPr>
          <p:cNvPr id="10" name="Text Placeholder 9">
            <a:extLst>
              <a:ext uri="{FF2B5EF4-FFF2-40B4-BE49-F238E27FC236}">
                <a16:creationId xmlns:a16="http://schemas.microsoft.com/office/drawing/2014/main" xmlns="" id="{6B345A7A-3ACA-6448-AE34-480C0D0A87B3}"/>
              </a:ext>
            </a:extLst>
          </p:cNvPr>
          <p:cNvSpPr>
            <a:spLocks noGrp="1"/>
          </p:cNvSpPr>
          <p:nvPr>
            <p:ph type="body" sz="quarter" idx="20"/>
          </p:nvPr>
        </p:nvSpPr>
        <p:spPr>
          <a:xfrm>
            <a:off x="6629400" y="1778767"/>
            <a:ext cx="5090157" cy="433965"/>
          </a:xfrm>
        </p:spPr>
        <p:txBody>
          <a:bodyPr/>
          <a:lstStyle/>
          <a:p>
            <a:r>
              <a:rPr lang="en-US" dirty="0"/>
              <a:t>Hybrid/Virtual Learning</a:t>
            </a:r>
          </a:p>
        </p:txBody>
      </p:sp>
      <p:sp>
        <p:nvSpPr>
          <p:cNvPr id="9" name="Content Placeholder 8">
            <a:extLst>
              <a:ext uri="{FF2B5EF4-FFF2-40B4-BE49-F238E27FC236}">
                <a16:creationId xmlns:a16="http://schemas.microsoft.com/office/drawing/2014/main" xmlns="" id="{95BD07E0-00AF-D748-A2D9-8351FBC350DA}"/>
              </a:ext>
            </a:extLst>
          </p:cNvPr>
          <p:cNvSpPr>
            <a:spLocks noGrp="1"/>
          </p:cNvSpPr>
          <p:nvPr>
            <p:ph sz="quarter" idx="19"/>
          </p:nvPr>
        </p:nvSpPr>
        <p:spPr>
          <a:xfrm>
            <a:off x="6629400" y="2352948"/>
            <a:ext cx="5090157" cy="3718967"/>
          </a:xfrm>
        </p:spPr>
        <p:txBody>
          <a:bodyPr/>
          <a:lstStyle/>
          <a:p>
            <a:pPr marL="457200" indent="-457200">
              <a:lnSpc>
                <a:spcPct val="100000"/>
              </a:lnSpc>
              <a:buFont typeface="+mj-lt"/>
              <a:buAutoNum type="arabicPeriod"/>
            </a:pPr>
            <a:r>
              <a:rPr lang="en-US" dirty="0"/>
              <a:t>Am I in the right place?</a:t>
            </a:r>
          </a:p>
          <a:p>
            <a:pPr marL="457200" indent="-457200">
              <a:lnSpc>
                <a:spcPct val="100000"/>
              </a:lnSpc>
              <a:buFont typeface="+mj-lt"/>
              <a:buAutoNum type="arabicPeriod"/>
            </a:pPr>
            <a:r>
              <a:rPr lang="en-US" dirty="0"/>
              <a:t>Is it the right time?</a:t>
            </a:r>
          </a:p>
          <a:p>
            <a:pPr marL="457200" indent="-457200">
              <a:lnSpc>
                <a:spcPct val="100000"/>
              </a:lnSpc>
              <a:buFont typeface="+mj-lt"/>
              <a:buAutoNum type="arabicPeriod"/>
            </a:pPr>
            <a:r>
              <a:rPr lang="en-US" dirty="0"/>
              <a:t>Can he/she see me?</a:t>
            </a:r>
          </a:p>
          <a:p>
            <a:pPr marL="457200" indent="-457200">
              <a:lnSpc>
                <a:spcPct val="100000"/>
              </a:lnSpc>
              <a:buFont typeface="+mj-lt"/>
              <a:buAutoNum type="arabicPeriod"/>
            </a:pPr>
            <a:r>
              <a:rPr lang="en-US" dirty="0"/>
              <a:t>What are the rules of this teacher?</a:t>
            </a:r>
          </a:p>
          <a:p>
            <a:pPr marL="457200" indent="-457200">
              <a:lnSpc>
                <a:spcPct val="100000"/>
              </a:lnSpc>
              <a:buFont typeface="+mj-lt"/>
              <a:buAutoNum type="arabicPeriod"/>
            </a:pPr>
            <a:r>
              <a:rPr lang="en-US" dirty="0"/>
              <a:t>What will I be learning?</a:t>
            </a:r>
          </a:p>
          <a:p>
            <a:pPr marL="457200" indent="-457200">
              <a:lnSpc>
                <a:spcPct val="100000"/>
              </a:lnSpc>
              <a:buFont typeface="+mj-lt"/>
              <a:buAutoNum type="arabicPeriod"/>
            </a:pPr>
            <a:r>
              <a:rPr lang="en-US" dirty="0"/>
              <a:t>How will I be evaluated?</a:t>
            </a:r>
          </a:p>
          <a:p>
            <a:pPr marL="457200" indent="-457200">
              <a:lnSpc>
                <a:spcPct val="100000"/>
              </a:lnSpc>
              <a:buFont typeface="+mj-lt"/>
              <a:buAutoNum type="arabicPeriod"/>
            </a:pPr>
            <a:r>
              <a:rPr lang="en-US" dirty="0"/>
              <a:t>Who are you?</a:t>
            </a:r>
          </a:p>
          <a:p>
            <a:pPr marL="457200" indent="-457200">
              <a:lnSpc>
                <a:spcPct val="100000"/>
              </a:lnSpc>
              <a:buFont typeface="+mj-lt"/>
              <a:buAutoNum type="arabicPeriod"/>
            </a:pPr>
            <a:r>
              <a:rPr lang="en-US" dirty="0"/>
              <a:t>Do you care that I’m here?</a:t>
            </a:r>
          </a:p>
        </p:txBody>
      </p:sp>
      <p:sp>
        <p:nvSpPr>
          <p:cNvPr id="5" name="Slide Number Placeholder 4">
            <a:extLst>
              <a:ext uri="{FF2B5EF4-FFF2-40B4-BE49-F238E27FC236}">
                <a16:creationId xmlns:a16="http://schemas.microsoft.com/office/drawing/2014/main" xmlns="" id="{3DE09508-BE67-A34E-BFD1-0BB8D42B70D2}"/>
              </a:ext>
            </a:extLst>
          </p:cNvPr>
          <p:cNvSpPr>
            <a:spLocks noGrp="1"/>
          </p:cNvSpPr>
          <p:nvPr>
            <p:ph type="sldNum" sz="quarter" idx="4"/>
          </p:nvPr>
        </p:nvSpPr>
        <p:spPr/>
        <p:txBody>
          <a:bodyPr/>
          <a:lstStyle/>
          <a:p>
            <a:fld id="{4FAB73BC-B049-4115-A692-8D63A059BFB8}" type="slidenum">
              <a:rPr lang="en-US" noProof="0" smtClean="0"/>
              <a:pPr/>
              <a:t>17</a:t>
            </a:fld>
            <a:endParaRPr lang="en-US" noProof="0" dirty="0"/>
          </a:p>
        </p:txBody>
      </p:sp>
    </p:spTree>
    <p:extLst>
      <p:ext uri="{BB962C8B-B14F-4D97-AF65-F5344CB8AC3E}">
        <p14:creationId xmlns:p14="http://schemas.microsoft.com/office/powerpoint/2010/main" val="495403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845DF618-FF2C-5543-BB3E-05158ED8FB71}"/>
              </a:ext>
            </a:extLst>
          </p:cNvPr>
          <p:cNvSpPr>
            <a:spLocks noGrp="1"/>
          </p:cNvSpPr>
          <p:nvPr>
            <p:ph type="title"/>
          </p:nvPr>
        </p:nvSpPr>
        <p:spPr/>
        <p:txBody>
          <a:bodyPr>
            <a:normAutofit fontScale="90000"/>
          </a:bodyPr>
          <a:lstStyle/>
          <a:p>
            <a:r>
              <a:rPr lang="en-US" dirty="0"/>
              <a:t>What are they thinking </a:t>
            </a:r>
            <a:r>
              <a:rPr lang="en-US" b="1" dirty="0"/>
              <a:t>when school is in session</a:t>
            </a:r>
            <a:r>
              <a:rPr lang="en-US" dirty="0"/>
              <a:t>?</a:t>
            </a:r>
          </a:p>
        </p:txBody>
      </p:sp>
      <p:sp>
        <p:nvSpPr>
          <p:cNvPr id="8" name="Text Placeholder 7">
            <a:extLst>
              <a:ext uri="{FF2B5EF4-FFF2-40B4-BE49-F238E27FC236}">
                <a16:creationId xmlns:a16="http://schemas.microsoft.com/office/drawing/2014/main" xmlns="" id="{6833D475-FBC3-704F-BD77-1C2A6E3BF258}"/>
              </a:ext>
            </a:extLst>
          </p:cNvPr>
          <p:cNvSpPr>
            <a:spLocks noGrp="1"/>
          </p:cNvSpPr>
          <p:nvPr>
            <p:ph type="body" sz="quarter" idx="17"/>
          </p:nvPr>
        </p:nvSpPr>
        <p:spPr>
          <a:xfrm>
            <a:off x="640820" y="1791675"/>
            <a:ext cx="5090157" cy="433965"/>
          </a:xfrm>
        </p:spPr>
        <p:txBody>
          <a:bodyPr/>
          <a:lstStyle/>
          <a:p>
            <a:r>
              <a:rPr lang="en-US" dirty="0"/>
              <a:t>In Person Learning</a:t>
            </a:r>
          </a:p>
        </p:txBody>
      </p:sp>
      <p:sp>
        <p:nvSpPr>
          <p:cNvPr id="7" name="Content Placeholder 6">
            <a:extLst>
              <a:ext uri="{FF2B5EF4-FFF2-40B4-BE49-F238E27FC236}">
                <a16:creationId xmlns:a16="http://schemas.microsoft.com/office/drawing/2014/main" xmlns="" id="{CDBB4898-EAED-C14E-897B-75FB352CCADC}"/>
              </a:ext>
            </a:extLst>
          </p:cNvPr>
          <p:cNvSpPr>
            <a:spLocks noGrp="1"/>
          </p:cNvSpPr>
          <p:nvPr>
            <p:ph sz="quarter" idx="13"/>
          </p:nvPr>
        </p:nvSpPr>
        <p:spPr>
          <a:xfrm>
            <a:off x="640820" y="2412792"/>
            <a:ext cx="5090157" cy="2564805"/>
          </a:xfrm>
        </p:spPr>
        <p:txBody>
          <a:bodyPr>
            <a:spAutoFit/>
          </a:bodyPr>
          <a:lstStyle/>
          <a:p>
            <a:pPr marL="457200" indent="-457200">
              <a:lnSpc>
                <a:spcPct val="100000"/>
              </a:lnSpc>
              <a:buFont typeface="+mj-lt"/>
              <a:buAutoNum type="arabicPeriod"/>
            </a:pPr>
            <a:r>
              <a:rPr lang="en-US" dirty="0"/>
              <a:t>Why don’t I get called on?</a:t>
            </a:r>
          </a:p>
          <a:p>
            <a:pPr marL="457200" indent="-457200">
              <a:lnSpc>
                <a:spcPct val="100000"/>
              </a:lnSpc>
              <a:buFont typeface="+mj-lt"/>
              <a:buAutoNum type="arabicPeriod"/>
            </a:pPr>
            <a:r>
              <a:rPr lang="en-US" dirty="0"/>
              <a:t>What are we supposed to be </a:t>
            </a:r>
            <a:br>
              <a:rPr lang="en-US" dirty="0"/>
            </a:br>
            <a:r>
              <a:rPr lang="en-US" dirty="0"/>
              <a:t>doing right now?</a:t>
            </a:r>
          </a:p>
          <a:p>
            <a:pPr marL="457200" indent="-457200">
              <a:lnSpc>
                <a:spcPct val="100000"/>
              </a:lnSpc>
              <a:buFont typeface="+mj-lt"/>
              <a:buAutoNum type="arabicPeriod"/>
            </a:pPr>
            <a:r>
              <a:rPr lang="en-US" dirty="0"/>
              <a:t>What are we doing next?</a:t>
            </a:r>
          </a:p>
          <a:p>
            <a:pPr marL="457200" indent="-457200">
              <a:lnSpc>
                <a:spcPct val="100000"/>
              </a:lnSpc>
              <a:buFont typeface="+mj-lt"/>
              <a:buAutoNum type="arabicPeriod"/>
            </a:pPr>
            <a:r>
              <a:rPr lang="en-US" dirty="0"/>
              <a:t>What am I supposed to be learning?</a:t>
            </a:r>
          </a:p>
          <a:p>
            <a:pPr marL="457200" indent="-457200">
              <a:lnSpc>
                <a:spcPct val="100000"/>
              </a:lnSpc>
              <a:buFont typeface="+mj-lt"/>
              <a:buAutoNum type="arabicPeriod"/>
            </a:pPr>
            <a:r>
              <a:rPr lang="en-US" dirty="0"/>
              <a:t>Do you care that I am here?</a:t>
            </a:r>
          </a:p>
        </p:txBody>
      </p:sp>
      <p:sp>
        <p:nvSpPr>
          <p:cNvPr id="10" name="Text Placeholder 9">
            <a:extLst>
              <a:ext uri="{FF2B5EF4-FFF2-40B4-BE49-F238E27FC236}">
                <a16:creationId xmlns:a16="http://schemas.microsoft.com/office/drawing/2014/main" xmlns="" id="{6B345A7A-3ACA-6448-AE34-480C0D0A87B3}"/>
              </a:ext>
            </a:extLst>
          </p:cNvPr>
          <p:cNvSpPr>
            <a:spLocks noGrp="1"/>
          </p:cNvSpPr>
          <p:nvPr>
            <p:ph type="body" sz="quarter" idx="20"/>
          </p:nvPr>
        </p:nvSpPr>
        <p:spPr>
          <a:xfrm>
            <a:off x="6629400" y="1778767"/>
            <a:ext cx="5090157" cy="433965"/>
          </a:xfrm>
        </p:spPr>
        <p:txBody>
          <a:bodyPr/>
          <a:lstStyle/>
          <a:p>
            <a:r>
              <a:rPr lang="en-US" dirty="0"/>
              <a:t>Hybrid/Virtual Learning</a:t>
            </a:r>
          </a:p>
        </p:txBody>
      </p:sp>
      <p:sp>
        <p:nvSpPr>
          <p:cNvPr id="9" name="Content Placeholder 8">
            <a:extLst>
              <a:ext uri="{FF2B5EF4-FFF2-40B4-BE49-F238E27FC236}">
                <a16:creationId xmlns:a16="http://schemas.microsoft.com/office/drawing/2014/main" xmlns="" id="{95BD07E0-00AF-D748-A2D9-8351FBC350DA}"/>
              </a:ext>
            </a:extLst>
          </p:cNvPr>
          <p:cNvSpPr>
            <a:spLocks noGrp="1"/>
          </p:cNvSpPr>
          <p:nvPr>
            <p:ph sz="quarter" idx="19"/>
          </p:nvPr>
        </p:nvSpPr>
        <p:spPr>
          <a:xfrm>
            <a:off x="6629400" y="2352948"/>
            <a:ext cx="5090157" cy="4026743"/>
          </a:xfrm>
        </p:spPr>
        <p:txBody>
          <a:bodyPr/>
          <a:lstStyle/>
          <a:p>
            <a:pPr>
              <a:lnSpc>
                <a:spcPct val="100000"/>
              </a:lnSpc>
            </a:pPr>
            <a:r>
              <a:rPr lang="en-US" dirty="0"/>
              <a:t>Why don’t I get called on?</a:t>
            </a:r>
          </a:p>
          <a:p>
            <a:pPr>
              <a:lnSpc>
                <a:spcPct val="100000"/>
              </a:lnSpc>
            </a:pPr>
            <a:r>
              <a:rPr lang="en-US" dirty="0"/>
              <a:t>What are we supposed to be </a:t>
            </a:r>
            <a:br>
              <a:rPr lang="en-US" dirty="0"/>
            </a:br>
            <a:r>
              <a:rPr lang="en-US" dirty="0"/>
              <a:t>doing right now?</a:t>
            </a:r>
          </a:p>
          <a:p>
            <a:pPr>
              <a:lnSpc>
                <a:spcPct val="100000"/>
              </a:lnSpc>
            </a:pPr>
            <a:r>
              <a:rPr lang="en-US" dirty="0"/>
              <a:t>What are we doing next?</a:t>
            </a:r>
          </a:p>
          <a:p>
            <a:pPr>
              <a:lnSpc>
                <a:spcPct val="100000"/>
              </a:lnSpc>
            </a:pPr>
            <a:r>
              <a:rPr lang="en-US" dirty="0"/>
              <a:t>What if my Wi-Fi drops?</a:t>
            </a:r>
          </a:p>
          <a:p>
            <a:pPr>
              <a:lnSpc>
                <a:spcPct val="100000"/>
              </a:lnSpc>
            </a:pPr>
            <a:r>
              <a:rPr lang="en-US" dirty="0"/>
              <a:t>What is going on in the other room?</a:t>
            </a:r>
          </a:p>
          <a:p>
            <a:pPr>
              <a:lnSpc>
                <a:spcPct val="100000"/>
              </a:lnSpc>
            </a:pPr>
            <a:r>
              <a:rPr lang="en-US" dirty="0"/>
              <a:t>Why can’t I see what is being read?</a:t>
            </a:r>
          </a:p>
          <a:p>
            <a:pPr>
              <a:lnSpc>
                <a:spcPct val="100000"/>
              </a:lnSpc>
            </a:pPr>
            <a:r>
              <a:rPr lang="en-US" dirty="0"/>
              <a:t>How do I turn in my work?</a:t>
            </a:r>
          </a:p>
          <a:p>
            <a:pPr>
              <a:lnSpc>
                <a:spcPct val="100000"/>
              </a:lnSpc>
            </a:pPr>
            <a:r>
              <a:rPr lang="en-US" dirty="0"/>
              <a:t>Do you care that I am here?</a:t>
            </a:r>
          </a:p>
        </p:txBody>
      </p:sp>
      <p:sp>
        <p:nvSpPr>
          <p:cNvPr id="5" name="Slide Number Placeholder 4">
            <a:extLst>
              <a:ext uri="{FF2B5EF4-FFF2-40B4-BE49-F238E27FC236}">
                <a16:creationId xmlns:a16="http://schemas.microsoft.com/office/drawing/2014/main" xmlns="" id="{3DE09508-BE67-A34E-BFD1-0BB8D42B70D2}"/>
              </a:ext>
            </a:extLst>
          </p:cNvPr>
          <p:cNvSpPr>
            <a:spLocks noGrp="1"/>
          </p:cNvSpPr>
          <p:nvPr>
            <p:ph type="sldNum" sz="quarter" idx="4"/>
          </p:nvPr>
        </p:nvSpPr>
        <p:spPr/>
        <p:txBody>
          <a:bodyPr/>
          <a:lstStyle/>
          <a:p>
            <a:fld id="{4FAB73BC-B049-4115-A692-8D63A059BFB8}" type="slidenum">
              <a:rPr lang="en-US" noProof="0" smtClean="0"/>
              <a:pPr/>
              <a:t>18</a:t>
            </a:fld>
            <a:endParaRPr lang="en-US" noProof="0" dirty="0"/>
          </a:p>
        </p:txBody>
      </p:sp>
    </p:spTree>
    <p:extLst>
      <p:ext uri="{BB962C8B-B14F-4D97-AF65-F5344CB8AC3E}">
        <p14:creationId xmlns:p14="http://schemas.microsoft.com/office/powerpoint/2010/main" val="2675546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506BD78B-F1F6-EC47-B1AF-38D259087EA8}"/>
              </a:ext>
            </a:extLst>
          </p:cNvPr>
          <p:cNvSpPr>
            <a:spLocks noGrp="1"/>
          </p:cNvSpPr>
          <p:nvPr>
            <p:ph type="title"/>
          </p:nvPr>
        </p:nvSpPr>
        <p:spPr/>
        <p:txBody>
          <a:bodyPr/>
          <a:lstStyle/>
          <a:p>
            <a:r>
              <a:rPr lang="en-US" dirty="0"/>
              <a:t>What does a </a:t>
            </a:r>
            <a:br>
              <a:rPr lang="en-US" dirty="0"/>
            </a:br>
            <a:r>
              <a:rPr lang="en-US" dirty="0"/>
              <a:t>safe education look like in a remote/hybrid learning environment?</a:t>
            </a:r>
          </a:p>
        </p:txBody>
      </p:sp>
      <p:sp>
        <p:nvSpPr>
          <p:cNvPr id="6" name="Text Placeholder 5">
            <a:extLst>
              <a:ext uri="{FF2B5EF4-FFF2-40B4-BE49-F238E27FC236}">
                <a16:creationId xmlns:a16="http://schemas.microsoft.com/office/drawing/2014/main" xmlns="" id="{A2AA819A-8951-8A4E-A33A-B95F92911B2A}"/>
              </a:ext>
            </a:extLst>
          </p:cNvPr>
          <p:cNvSpPr>
            <a:spLocks noGrp="1"/>
          </p:cNvSpPr>
          <p:nvPr>
            <p:ph type="body" sz="quarter" idx="10"/>
          </p:nvPr>
        </p:nvSpPr>
        <p:spPr/>
        <p:txBody>
          <a:bodyPr>
            <a:normAutofit fontScale="92500" lnSpcReduction="10000"/>
          </a:bodyPr>
          <a:lstStyle/>
          <a:p>
            <a:r>
              <a:rPr lang="en-US" dirty="0"/>
              <a:t>In a remote/hybrid learning environment, the teacher does not have proximity and other classroom management strategies to ensure safety </a:t>
            </a:r>
            <a:br>
              <a:rPr lang="en-US" dirty="0"/>
            </a:br>
            <a:r>
              <a:rPr lang="en-US" dirty="0"/>
              <a:t>and equity. </a:t>
            </a:r>
          </a:p>
          <a:p>
            <a:r>
              <a:rPr lang="en-US" dirty="0"/>
              <a:t>Knowing this, we have to think differently when establishing norms, routines and procedures to ensure that all students feel engaged, safe, and successful learning in the virtual space.</a:t>
            </a:r>
          </a:p>
        </p:txBody>
      </p:sp>
      <p:sp>
        <p:nvSpPr>
          <p:cNvPr id="3" name="Slide Number Placeholder 2">
            <a:extLst>
              <a:ext uri="{FF2B5EF4-FFF2-40B4-BE49-F238E27FC236}">
                <a16:creationId xmlns:a16="http://schemas.microsoft.com/office/drawing/2014/main" xmlns="" id="{60E2CEB2-9DEF-6843-9918-69A34FD23FBB}"/>
              </a:ext>
            </a:extLst>
          </p:cNvPr>
          <p:cNvSpPr>
            <a:spLocks noGrp="1"/>
          </p:cNvSpPr>
          <p:nvPr>
            <p:ph type="sldNum" sz="quarter" idx="4"/>
          </p:nvPr>
        </p:nvSpPr>
        <p:spPr/>
        <p:txBody>
          <a:bodyPr/>
          <a:lstStyle/>
          <a:p>
            <a:fld id="{4FAB73BC-B049-4115-A692-8D63A059BFB8}" type="slidenum">
              <a:rPr lang="en-US" smtClean="0"/>
              <a:pPr/>
              <a:t>19</a:t>
            </a:fld>
            <a:endParaRPr lang="en-US" dirty="0">
              <a:solidFill>
                <a:schemeClr val="bg1"/>
              </a:solidFill>
            </a:endParaRPr>
          </a:p>
        </p:txBody>
      </p:sp>
    </p:spTree>
    <p:extLst>
      <p:ext uri="{BB962C8B-B14F-4D97-AF65-F5344CB8AC3E}">
        <p14:creationId xmlns:p14="http://schemas.microsoft.com/office/powerpoint/2010/main" val="1921550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985051-328D-7740-AC1B-C167AE25735F}"/>
              </a:ext>
            </a:extLst>
          </p:cNvPr>
          <p:cNvSpPr>
            <a:spLocks noGrp="1"/>
          </p:cNvSpPr>
          <p:nvPr>
            <p:ph type="ctrTitle"/>
          </p:nvPr>
        </p:nvSpPr>
        <p:spPr/>
        <p:txBody>
          <a:bodyPr>
            <a:normAutofit/>
          </a:bodyPr>
          <a:lstStyle/>
          <a:p>
            <a:r>
              <a:rPr lang="en-US" dirty="0" smtClean="0">
                <a:latin typeface="+mj-lt"/>
                <a:cs typeface="Consolas" panose="020B0609020204030204" pitchFamily="49" charset="0"/>
              </a:rPr>
              <a:t>What is </a:t>
            </a:r>
            <a:r>
              <a:rPr lang="en-US" dirty="0" err="1" smtClean="0">
                <a:latin typeface="+mj-lt"/>
                <a:cs typeface="Consolas" panose="020B0609020204030204" pitchFamily="49" charset="0"/>
              </a:rPr>
              <a:t>eTeachNY</a:t>
            </a:r>
            <a:r>
              <a:rPr lang="en-US" dirty="0" smtClean="0">
                <a:latin typeface="+mj-lt"/>
                <a:cs typeface="Consolas" panose="020B0609020204030204" pitchFamily="49" charset="0"/>
              </a:rPr>
              <a:t>?</a:t>
            </a:r>
            <a:endParaRPr lang="en-US" dirty="0">
              <a:latin typeface="+mj-lt"/>
              <a:cs typeface="Consolas" panose="020B0609020204030204" pitchFamily="49" charset="0"/>
            </a:endParaRPr>
          </a:p>
        </p:txBody>
      </p:sp>
      <p:sp>
        <p:nvSpPr>
          <p:cNvPr id="3" name="Subtitle 2">
            <a:extLst>
              <a:ext uri="{FF2B5EF4-FFF2-40B4-BE49-F238E27FC236}">
                <a16:creationId xmlns:a16="http://schemas.microsoft.com/office/drawing/2014/main" xmlns="" id="{B92A1404-5533-AC49-A14D-01C8B3601698}"/>
              </a:ext>
            </a:extLst>
          </p:cNvPr>
          <p:cNvSpPr>
            <a:spLocks noGrp="1"/>
          </p:cNvSpPr>
          <p:nvPr>
            <p:ph type="subTitle" idx="1"/>
          </p:nvPr>
        </p:nvSpPr>
        <p:spPr>
          <a:xfrm>
            <a:off x="2493380" y="4724400"/>
            <a:ext cx="7336420" cy="1219200"/>
          </a:xfrm>
        </p:spPr>
        <p:txBody>
          <a:bodyPr>
            <a:noAutofit/>
          </a:bodyPr>
          <a:lstStyle/>
          <a:p>
            <a:r>
              <a:rPr lang="en-US" sz="2800" dirty="0" err="1"/>
              <a:t>eTeachNY</a:t>
            </a:r>
            <a:r>
              <a:rPr lang="en-US" sz="2800" dirty="0"/>
              <a:t> is a coalition of education partners who have come together to support the implementation of the Teaching in Remote Learning Environments (TRLE) Initiative</a:t>
            </a:r>
          </a:p>
        </p:txBody>
      </p:sp>
    </p:spTree>
    <p:extLst>
      <p:ext uri="{BB962C8B-B14F-4D97-AF65-F5344CB8AC3E}">
        <p14:creationId xmlns:p14="http://schemas.microsoft.com/office/powerpoint/2010/main" val="27058549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78EED89C-CC3A-A945-81D3-4B334159178E}"/>
              </a:ext>
            </a:extLst>
          </p:cNvPr>
          <p:cNvSpPr>
            <a:spLocks noGrp="1"/>
          </p:cNvSpPr>
          <p:nvPr>
            <p:ph type="title"/>
          </p:nvPr>
        </p:nvSpPr>
        <p:spPr>
          <a:xfrm>
            <a:off x="1011118" y="2743200"/>
            <a:ext cx="9963150" cy="1994392"/>
          </a:xfrm>
        </p:spPr>
        <p:txBody>
          <a:bodyPr/>
          <a:lstStyle/>
          <a:p>
            <a:r>
              <a:rPr lang="en-US" dirty="0"/>
              <a:t>What are the most effective strategies in establishing our learning community/environment?</a:t>
            </a:r>
          </a:p>
        </p:txBody>
      </p:sp>
      <p:sp>
        <p:nvSpPr>
          <p:cNvPr id="3" name="Slide Number Placeholder 2">
            <a:extLst>
              <a:ext uri="{FF2B5EF4-FFF2-40B4-BE49-F238E27FC236}">
                <a16:creationId xmlns:a16="http://schemas.microsoft.com/office/drawing/2014/main" xmlns="" id="{22F861F8-65DF-3346-B84E-6EA6E48CC7AA}"/>
              </a:ext>
            </a:extLst>
          </p:cNvPr>
          <p:cNvSpPr>
            <a:spLocks noGrp="1"/>
          </p:cNvSpPr>
          <p:nvPr>
            <p:ph type="sldNum" sz="quarter" idx="4"/>
          </p:nvPr>
        </p:nvSpPr>
        <p:spPr>
          <a:prstGeom prst="rect">
            <a:avLst/>
          </a:prstGeom>
        </p:spPr>
        <p:txBody>
          <a:bodyPr/>
          <a:lstStyle/>
          <a:p>
            <a:fld id="{4FAB73BC-B049-4115-A692-8D63A059BFB8}" type="slidenum">
              <a:rPr lang="en-US" smtClean="0"/>
              <a:pPr/>
              <a:t>20</a:t>
            </a:fld>
            <a:endParaRPr lang="en-US" dirty="0">
              <a:solidFill>
                <a:schemeClr val="bg1"/>
              </a:solidFill>
            </a:endParaRPr>
          </a:p>
        </p:txBody>
      </p:sp>
    </p:spTree>
    <p:extLst>
      <p:ext uri="{BB962C8B-B14F-4D97-AF65-F5344CB8AC3E}">
        <p14:creationId xmlns:p14="http://schemas.microsoft.com/office/powerpoint/2010/main" val="586289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4434C34-0999-C74E-A28D-B9E16DE53D0B}"/>
              </a:ext>
            </a:extLst>
          </p:cNvPr>
          <p:cNvSpPr>
            <a:spLocks noGrp="1"/>
          </p:cNvSpPr>
          <p:nvPr>
            <p:ph type="title"/>
          </p:nvPr>
        </p:nvSpPr>
        <p:spPr/>
        <p:txBody>
          <a:bodyPr>
            <a:normAutofit/>
          </a:bodyPr>
          <a:lstStyle/>
          <a:p>
            <a:r>
              <a:rPr lang="en-US" dirty="0"/>
              <a:t>New Resource: The Distance Learning Playbook</a:t>
            </a:r>
          </a:p>
        </p:txBody>
      </p:sp>
      <p:sp>
        <p:nvSpPr>
          <p:cNvPr id="6" name="Text Placeholder 5">
            <a:extLst>
              <a:ext uri="{FF2B5EF4-FFF2-40B4-BE49-F238E27FC236}">
                <a16:creationId xmlns:a16="http://schemas.microsoft.com/office/drawing/2014/main" xmlns="" id="{B4467E2C-8C85-0148-9E93-290B9DE01717}"/>
              </a:ext>
            </a:extLst>
          </p:cNvPr>
          <p:cNvSpPr>
            <a:spLocks noGrp="1"/>
          </p:cNvSpPr>
          <p:nvPr>
            <p:ph type="body" sz="quarter" idx="16"/>
          </p:nvPr>
        </p:nvSpPr>
        <p:spPr>
          <a:xfrm>
            <a:off x="1" y="1743168"/>
            <a:ext cx="5638800" cy="1163395"/>
          </a:xfrm>
        </p:spPr>
        <p:txBody>
          <a:bodyPr/>
          <a:lstStyle/>
          <a:p>
            <a:r>
              <a:rPr lang="en-US" dirty="0"/>
              <a:t>Resources available at </a:t>
            </a:r>
            <a:r>
              <a:rPr lang="en-US" dirty="0">
                <a:hlinkClick r:id="rId3"/>
              </a:rPr>
              <a:t>https://resources.corwin.com/</a:t>
            </a:r>
            <a:br>
              <a:rPr lang="en-US" dirty="0">
                <a:hlinkClick r:id="rId3"/>
              </a:rPr>
            </a:br>
            <a:r>
              <a:rPr lang="en-US" dirty="0">
                <a:hlinkClick r:id="rId3"/>
              </a:rPr>
              <a:t>distancelearningplaybook</a:t>
            </a:r>
            <a:endParaRPr lang="en-US" dirty="0"/>
          </a:p>
        </p:txBody>
      </p:sp>
      <p:pic>
        <p:nvPicPr>
          <p:cNvPr id="14" name="Content Placeholder 13" descr="Cover of The Distance Learning Playbook">
            <a:extLst>
              <a:ext uri="{FF2B5EF4-FFF2-40B4-BE49-F238E27FC236}">
                <a16:creationId xmlns:a16="http://schemas.microsoft.com/office/drawing/2014/main" xmlns="" id="{304A7997-AFB7-0E4C-B477-AFDA65E12B3B}"/>
              </a:ext>
            </a:extLst>
          </p:cNvPr>
          <p:cNvPicPr>
            <a:picLocks noGrp="1" noChangeAspect="1"/>
          </p:cNvPicPr>
          <p:nvPr>
            <p:ph sz="quarter" idx="13"/>
          </p:nvPr>
        </p:nvPicPr>
        <p:blipFill>
          <a:blip r:embed="rId4"/>
          <a:stretch>
            <a:fillRect/>
          </a:stretch>
        </p:blipFill>
        <p:spPr>
          <a:xfrm>
            <a:off x="6096000" y="1743168"/>
            <a:ext cx="3657600" cy="4606658"/>
          </a:xfrm>
          <a:effectLst>
            <a:reflection blurRad="6350" stA="52000" endA="300" endPos="35000" dir="5400000" sy="-100000" algn="bl" rotWithShape="0"/>
          </a:effectLst>
        </p:spPr>
      </p:pic>
      <p:sp>
        <p:nvSpPr>
          <p:cNvPr id="10" name="Oval 9">
            <a:extLst>
              <a:ext uri="{FF2B5EF4-FFF2-40B4-BE49-F238E27FC236}">
                <a16:creationId xmlns:a16="http://schemas.microsoft.com/office/drawing/2014/main" xmlns="" id="{72D4002C-44B4-EF45-885D-243D12BB1E11}"/>
              </a:ext>
            </a:extLst>
          </p:cNvPr>
          <p:cNvSpPr/>
          <p:nvPr/>
        </p:nvSpPr>
        <p:spPr>
          <a:xfrm>
            <a:off x="11145520" y="6083910"/>
            <a:ext cx="5334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4</a:t>
            </a:r>
          </a:p>
        </p:txBody>
      </p:sp>
      <p:sp>
        <p:nvSpPr>
          <p:cNvPr id="3" name="Slide Number Placeholder 2">
            <a:extLst>
              <a:ext uri="{FF2B5EF4-FFF2-40B4-BE49-F238E27FC236}">
                <a16:creationId xmlns:a16="http://schemas.microsoft.com/office/drawing/2014/main" xmlns="" id="{E7C29F99-CACD-F346-B649-85AB0F6287B0}"/>
              </a:ext>
            </a:extLst>
          </p:cNvPr>
          <p:cNvSpPr>
            <a:spLocks noGrp="1"/>
          </p:cNvSpPr>
          <p:nvPr>
            <p:ph type="sldNum" sz="quarter" idx="4"/>
          </p:nvPr>
        </p:nvSpPr>
        <p:spPr/>
        <p:txBody>
          <a:bodyPr/>
          <a:lstStyle/>
          <a:p>
            <a:fld id="{4FAB73BC-B049-4115-A692-8D63A059BFB8}" type="slidenum">
              <a:rPr lang="en-US" smtClean="0"/>
              <a:pPr/>
              <a:t>21</a:t>
            </a:fld>
            <a:endParaRPr lang="en-US" dirty="0">
              <a:solidFill>
                <a:schemeClr val="bg1"/>
              </a:solidFill>
            </a:endParaRPr>
          </a:p>
        </p:txBody>
      </p:sp>
    </p:spTree>
    <p:extLst>
      <p:ext uri="{BB962C8B-B14F-4D97-AF65-F5344CB8AC3E}">
        <p14:creationId xmlns:p14="http://schemas.microsoft.com/office/powerpoint/2010/main" val="2526674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384B55A-4B81-B34A-B2D5-2552D7FCCEBC}"/>
              </a:ext>
            </a:extLst>
          </p:cNvPr>
          <p:cNvSpPr>
            <a:spLocks noGrp="1"/>
          </p:cNvSpPr>
          <p:nvPr>
            <p:ph type="title"/>
          </p:nvPr>
        </p:nvSpPr>
        <p:spPr/>
        <p:txBody>
          <a:bodyPr/>
          <a:lstStyle/>
          <a:p>
            <a:r>
              <a:rPr lang="en-US" dirty="0"/>
              <a:t>Having a </a:t>
            </a:r>
            <a:r>
              <a:rPr lang="en-US" b="1" dirty="0"/>
              <a:t>Classroom Management Plan</a:t>
            </a:r>
          </a:p>
        </p:txBody>
      </p:sp>
      <p:sp>
        <p:nvSpPr>
          <p:cNvPr id="8" name="Text Placeholder 7">
            <a:extLst>
              <a:ext uri="{FF2B5EF4-FFF2-40B4-BE49-F238E27FC236}">
                <a16:creationId xmlns:a16="http://schemas.microsoft.com/office/drawing/2014/main" xmlns="" id="{79575A70-2FCD-CE4A-8034-E394E0933B18}"/>
              </a:ext>
            </a:extLst>
          </p:cNvPr>
          <p:cNvSpPr>
            <a:spLocks noGrp="1"/>
          </p:cNvSpPr>
          <p:nvPr>
            <p:ph type="body" sz="quarter" idx="16"/>
          </p:nvPr>
        </p:nvSpPr>
        <p:spPr>
          <a:xfrm>
            <a:off x="0" y="1743168"/>
            <a:ext cx="7086599" cy="4181658"/>
          </a:xfrm>
        </p:spPr>
        <p:txBody>
          <a:bodyPr/>
          <a:lstStyle/>
          <a:p>
            <a:r>
              <a:rPr lang="en-US" dirty="0"/>
              <a:t>“A virtual/distance classroom management plan is a teacher-created document that captures the norms, agreements, procedures, and schedules that will be used.”</a:t>
            </a:r>
          </a:p>
          <a:p>
            <a:r>
              <a:rPr lang="en-US" dirty="0"/>
              <a:t>“Committing a thoughtful and </a:t>
            </a:r>
            <a:br>
              <a:rPr lang="en-US" dirty="0"/>
            </a:br>
            <a:r>
              <a:rPr lang="en-US" dirty="0"/>
              <a:t>well-constructed plan to paper is a </a:t>
            </a:r>
            <a:br>
              <a:rPr lang="en-US" dirty="0"/>
            </a:br>
            <a:r>
              <a:rPr lang="en-US" dirty="0"/>
              <a:t>first step in a proactive approach to distance learning…”</a:t>
            </a:r>
          </a:p>
          <a:p>
            <a:r>
              <a:rPr lang="en-US" sz="2000" dirty="0"/>
              <a:t>(Fisher, Frey, &amp; Hattie, 2020)</a:t>
            </a:r>
          </a:p>
        </p:txBody>
      </p:sp>
      <p:pic>
        <p:nvPicPr>
          <p:cNvPr id="10" name="Picture Placeholder 9" descr="fine-tuning planning document">
            <a:extLst>
              <a:ext uri="{FF2B5EF4-FFF2-40B4-BE49-F238E27FC236}">
                <a16:creationId xmlns:a16="http://schemas.microsoft.com/office/drawing/2014/main" xmlns="" id="{F2267397-27E8-9D42-BFF0-462F5C3AAB74}"/>
              </a:ext>
            </a:extLst>
          </p:cNvPr>
          <p:cNvPicPr>
            <a:picLocks noGrp="1" noChangeAspect="1"/>
          </p:cNvPicPr>
          <p:nvPr>
            <p:ph type="pic" sz="quarter" idx="17"/>
          </p:nvPr>
        </p:nvPicPr>
        <p:blipFill rotWithShape="1">
          <a:blip r:embed="rId3"/>
          <a:srcRect t="11375" b="42910"/>
          <a:stretch/>
        </p:blipFill>
        <p:spPr>
          <a:xfrm>
            <a:off x="7467600" y="1760539"/>
            <a:ext cx="4191000" cy="2354262"/>
          </a:xfrm>
          <a:ln w="12700">
            <a:solidFill>
              <a:schemeClr val="bg1">
                <a:lumMod val="65000"/>
              </a:schemeClr>
            </a:solidFill>
          </a:ln>
        </p:spPr>
      </p:pic>
      <p:sp>
        <p:nvSpPr>
          <p:cNvPr id="7" name="Content Placeholder 6">
            <a:extLst>
              <a:ext uri="{FF2B5EF4-FFF2-40B4-BE49-F238E27FC236}">
                <a16:creationId xmlns:a16="http://schemas.microsoft.com/office/drawing/2014/main" xmlns="" id="{12EA09B0-F4FB-BF4C-ADCC-8462ABE0E4A0}"/>
              </a:ext>
            </a:extLst>
          </p:cNvPr>
          <p:cNvSpPr>
            <a:spLocks noGrp="1"/>
          </p:cNvSpPr>
          <p:nvPr>
            <p:ph sz="quarter" idx="13"/>
          </p:nvPr>
        </p:nvSpPr>
        <p:spPr>
          <a:xfrm>
            <a:off x="7467600" y="4267200"/>
            <a:ext cx="4191000" cy="1383936"/>
          </a:xfrm>
        </p:spPr>
        <p:txBody>
          <a:bodyPr/>
          <a:lstStyle/>
          <a:p>
            <a:pPr marL="0" indent="0">
              <a:buNone/>
            </a:pPr>
            <a:r>
              <a:rPr lang="en-US" dirty="0"/>
              <a:t>Use this Fine-tuning planning chart to help you develop your Classroom Management Plan!</a:t>
            </a:r>
          </a:p>
        </p:txBody>
      </p:sp>
      <p:sp>
        <p:nvSpPr>
          <p:cNvPr id="5" name="Slide Number Placeholder 4">
            <a:extLst>
              <a:ext uri="{FF2B5EF4-FFF2-40B4-BE49-F238E27FC236}">
                <a16:creationId xmlns:a16="http://schemas.microsoft.com/office/drawing/2014/main" xmlns="" id="{29740D34-CB06-EB44-B9C7-03E0F8F30C7F}"/>
              </a:ext>
            </a:extLst>
          </p:cNvPr>
          <p:cNvSpPr>
            <a:spLocks noGrp="1"/>
          </p:cNvSpPr>
          <p:nvPr>
            <p:ph type="sldNum" sz="quarter" idx="4"/>
          </p:nvPr>
        </p:nvSpPr>
        <p:spPr/>
        <p:txBody>
          <a:bodyPr/>
          <a:lstStyle/>
          <a:p>
            <a:fld id="{4FAB73BC-B049-4115-A692-8D63A059BFB8}" type="slidenum">
              <a:rPr lang="en-US" noProof="0" smtClean="0"/>
              <a:pPr/>
              <a:t>22</a:t>
            </a:fld>
            <a:endParaRPr lang="en-US" noProof="0" dirty="0"/>
          </a:p>
        </p:txBody>
      </p:sp>
    </p:spTree>
    <p:extLst>
      <p:ext uri="{BB962C8B-B14F-4D97-AF65-F5344CB8AC3E}">
        <p14:creationId xmlns:p14="http://schemas.microsoft.com/office/powerpoint/2010/main" val="1887125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D15F27A3-3AD4-9643-BBC2-D1550CCBA6A4}"/>
              </a:ext>
            </a:extLst>
          </p:cNvPr>
          <p:cNvSpPr>
            <a:spLocks noGrp="1"/>
          </p:cNvSpPr>
          <p:nvPr>
            <p:ph type="title"/>
          </p:nvPr>
        </p:nvSpPr>
        <p:spPr/>
        <p:txBody>
          <a:bodyPr/>
          <a:lstStyle/>
          <a:p>
            <a:r>
              <a:rPr lang="en-US" b="1" dirty="0"/>
              <a:t>Designing</a:t>
            </a:r>
            <a:r>
              <a:rPr lang="en-US" dirty="0"/>
              <a:t> a Classroom Management Plan</a:t>
            </a:r>
          </a:p>
        </p:txBody>
      </p:sp>
      <p:sp>
        <p:nvSpPr>
          <p:cNvPr id="8" name="Content Placeholder 7">
            <a:extLst>
              <a:ext uri="{FF2B5EF4-FFF2-40B4-BE49-F238E27FC236}">
                <a16:creationId xmlns:a16="http://schemas.microsoft.com/office/drawing/2014/main" xmlns="" id="{2B04FAE1-8B7C-3B49-8B0D-472C8908E15A}"/>
              </a:ext>
            </a:extLst>
          </p:cNvPr>
          <p:cNvSpPr>
            <a:spLocks noGrp="1"/>
          </p:cNvSpPr>
          <p:nvPr>
            <p:ph sz="quarter" idx="13"/>
          </p:nvPr>
        </p:nvSpPr>
        <p:spPr>
          <a:xfrm>
            <a:off x="599204" y="1743168"/>
            <a:ext cx="10288693" cy="4264542"/>
          </a:xfrm>
        </p:spPr>
        <p:txBody>
          <a:bodyPr>
            <a:normAutofit/>
          </a:bodyPr>
          <a:lstStyle/>
          <a:p>
            <a:pPr>
              <a:lnSpc>
                <a:spcPct val="100000"/>
              </a:lnSpc>
            </a:pPr>
            <a:r>
              <a:rPr lang="en-US" sz="2600" dirty="0"/>
              <a:t>What is my philosophy of teaching and learning in my classroom (face to face, hybrid, or remote)?</a:t>
            </a:r>
          </a:p>
          <a:p>
            <a:pPr>
              <a:lnSpc>
                <a:spcPct val="100000"/>
              </a:lnSpc>
            </a:pPr>
            <a:r>
              <a:rPr lang="en-US" sz="2600" dirty="0"/>
              <a:t>What norms do I want students to use as they interact </a:t>
            </a:r>
            <a:br>
              <a:rPr lang="en-US" sz="2600" dirty="0"/>
            </a:br>
            <a:r>
              <a:rPr lang="en-US" sz="2600" dirty="0"/>
              <a:t>with one another?</a:t>
            </a:r>
          </a:p>
          <a:p>
            <a:pPr>
              <a:lnSpc>
                <a:spcPct val="100000"/>
              </a:lnSpc>
            </a:pPr>
            <a:r>
              <a:rPr lang="en-US" sz="2600" dirty="0"/>
              <a:t>What are our class agreements?</a:t>
            </a:r>
          </a:p>
          <a:p>
            <a:pPr>
              <a:lnSpc>
                <a:spcPct val="100000"/>
              </a:lnSpc>
            </a:pPr>
            <a:r>
              <a:rPr lang="en-US" sz="2600" dirty="0"/>
              <a:t>What routines and procedures will I have to introduce and </a:t>
            </a:r>
            <a:br>
              <a:rPr lang="en-US" sz="2600" dirty="0"/>
            </a:br>
            <a:r>
              <a:rPr lang="en-US" sz="2600" dirty="0"/>
              <a:t>teach to my students (given my learning environment)?</a:t>
            </a:r>
          </a:p>
        </p:txBody>
      </p:sp>
      <p:sp>
        <p:nvSpPr>
          <p:cNvPr id="5" name="Slide Number Placeholder 4">
            <a:extLst>
              <a:ext uri="{FF2B5EF4-FFF2-40B4-BE49-F238E27FC236}">
                <a16:creationId xmlns:a16="http://schemas.microsoft.com/office/drawing/2014/main" xmlns="" id="{C6E95766-25B7-E045-8FD4-F59A2B3900EE}"/>
              </a:ext>
            </a:extLst>
          </p:cNvPr>
          <p:cNvSpPr>
            <a:spLocks noGrp="1"/>
          </p:cNvSpPr>
          <p:nvPr>
            <p:ph type="sldNum" sz="quarter" idx="4"/>
          </p:nvPr>
        </p:nvSpPr>
        <p:spPr/>
        <p:txBody>
          <a:bodyPr/>
          <a:lstStyle/>
          <a:p>
            <a:fld id="{4FAB73BC-B049-4115-A692-8D63A059BFB8}" type="slidenum">
              <a:rPr lang="en-US" noProof="0" smtClean="0"/>
              <a:pPr/>
              <a:t>23</a:t>
            </a:fld>
            <a:endParaRPr lang="en-US" noProof="0" dirty="0"/>
          </a:p>
        </p:txBody>
      </p:sp>
    </p:spTree>
    <p:extLst>
      <p:ext uri="{BB962C8B-B14F-4D97-AF65-F5344CB8AC3E}">
        <p14:creationId xmlns:p14="http://schemas.microsoft.com/office/powerpoint/2010/main" val="3181325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D15F27A3-3AD4-9643-BBC2-D1550CCBA6A4}"/>
              </a:ext>
            </a:extLst>
          </p:cNvPr>
          <p:cNvSpPr>
            <a:spLocks noGrp="1"/>
          </p:cNvSpPr>
          <p:nvPr>
            <p:ph type="title"/>
          </p:nvPr>
        </p:nvSpPr>
        <p:spPr/>
        <p:txBody>
          <a:bodyPr>
            <a:normAutofit fontScale="90000"/>
          </a:bodyPr>
          <a:lstStyle/>
          <a:p>
            <a:r>
              <a:rPr lang="en-US" b="1" dirty="0"/>
              <a:t>Reviewing</a:t>
            </a:r>
            <a:r>
              <a:rPr lang="en-US" dirty="0"/>
              <a:t> a Classroom Management Plan Mid-year</a:t>
            </a:r>
          </a:p>
        </p:txBody>
      </p:sp>
      <p:sp>
        <p:nvSpPr>
          <p:cNvPr id="8" name="Content Placeholder 7">
            <a:extLst>
              <a:ext uri="{FF2B5EF4-FFF2-40B4-BE49-F238E27FC236}">
                <a16:creationId xmlns:a16="http://schemas.microsoft.com/office/drawing/2014/main" xmlns="" id="{2B04FAE1-8B7C-3B49-8B0D-472C8908E15A}"/>
              </a:ext>
            </a:extLst>
          </p:cNvPr>
          <p:cNvSpPr>
            <a:spLocks noGrp="1"/>
          </p:cNvSpPr>
          <p:nvPr>
            <p:ph sz="quarter" idx="13"/>
          </p:nvPr>
        </p:nvSpPr>
        <p:spPr>
          <a:xfrm>
            <a:off x="599205" y="1743168"/>
            <a:ext cx="9687796" cy="4264542"/>
          </a:xfrm>
        </p:spPr>
        <p:txBody>
          <a:bodyPr>
            <a:noAutofit/>
          </a:bodyPr>
          <a:lstStyle/>
          <a:p>
            <a:pPr>
              <a:lnSpc>
                <a:spcPct val="100000"/>
              </a:lnSpc>
            </a:pPr>
            <a:r>
              <a:rPr lang="en-US" sz="2600" dirty="0"/>
              <a:t>Has my philosophy of teaching and learning in my classroom changed (face to face, virtual, or hybrid)?</a:t>
            </a:r>
          </a:p>
          <a:p>
            <a:pPr>
              <a:lnSpc>
                <a:spcPct val="100000"/>
              </a:lnSpc>
            </a:pPr>
            <a:r>
              <a:rPr lang="en-US" sz="2600" dirty="0"/>
              <a:t>What norms have been followed successfully? Are there norms that need to be revisited or changed given the progress in the school year?</a:t>
            </a:r>
          </a:p>
          <a:p>
            <a:pPr>
              <a:lnSpc>
                <a:spcPct val="100000"/>
              </a:lnSpc>
            </a:pPr>
            <a:r>
              <a:rPr lang="en-US" sz="2600" dirty="0"/>
              <a:t>Are our class agreements still appropriate? Are there any that need to be revisited/changed?</a:t>
            </a:r>
          </a:p>
          <a:p>
            <a:pPr>
              <a:lnSpc>
                <a:spcPct val="100000"/>
              </a:lnSpc>
            </a:pPr>
            <a:r>
              <a:rPr lang="en-US" sz="2600" dirty="0"/>
              <a:t>Have all the routines and procedures helped ALL my students be successful (given my learning environment)?</a:t>
            </a:r>
          </a:p>
        </p:txBody>
      </p:sp>
      <p:sp>
        <p:nvSpPr>
          <p:cNvPr id="5" name="Slide Number Placeholder 4">
            <a:extLst>
              <a:ext uri="{FF2B5EF4-FFF2-40B4-BE49-F238E27FC236}">
                <a16:creationId xmlns:a16="http://schemas.microsoft.com/office/drawing/2014/main" xmlns="" id="{C6E95766-25B7-E045-8FD4-F59A2B3900EE}"/>
              </a:ext>
            </a:extLst>
          </p:cNvPr>
          <p:cNvSpPr>
            <a:spLocks noGrp="1"/>
          </p:cNvSpPr>
          <p:nvPr>
            <p:ph type="sldNum" sz="quarter" idx="4"/>
          </p:nvPr>
        </p:nvSpPr>
        <p:spPr/>
        <p:txBody>
          <a:bodyPr/>
          <a:lstStyle/>
          <a:p>
            <a:fld id="{4FAB73BC-B049-4115-A692-8D63A059BFB8}" type="slidenum">
              <a:rPr lang="en-US" noProof="0" smtClean="0"/>
              <a:pPr/>
              <a:t>24</a:t>
            </a:fld>
            <a:endParaRPr lang="en-US" noProof="0" dirty="0"/>
          </a:p>
        </p:txBody>
      </p:sp>
    </p:spTree>
    <p:extLst>
      <p:ext uri="{BB962C8B-B14F-4D97-AF65-F5344CB8AC3E}">
        <p14:creationId xmlns:p14="http://schemas.microsoft.com/office/powerpoint/2010/main" val="2160080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506BD78B-F1F6-EC47-B1AF-38D259087EA8}"/>
              </a:ext>
            </a:extLst>
          </p:cNvPr>
          <p:cNvSpPr>
            <a:spLocks noGrp="1"/>
          </p:cNvSpPr>
          <p:nvPr>
            <p:ph type="title"/>
          </p:nvPr>
        </p:nvSpPr>
        <p:spPr/>
        <p:txBody>
          <a:bodyPr/>
          <a:lstStyle/>
          <a:p>
            <a:r>
              <a:rPr lang="en-US" dirty="0"/>
              <a:t>How does my teaching philosophy impact decisions I make?</a:t>
            </a:r>
          </a:p>
        </p:txBody>
      </p:sp>
      <p:sp>
        <p:nvSpPr>
          <p:cNvPr id="6" name="Text Placeholder 5">
            <a:extLst>
              <a:ext uri="{FF2B5EF4-FFF2-40B4-BE49-F238E27FC236}">
                <a16:creationId xmlns:a16="http://schemas.microsoft.com/office/drawing/2014/main" xmlns="" id="{A2AA819A-8951-8A4E-A33A-B95F92911B2A}"/>
              </a:ext>
            </a:extLst>
          </p:cNvPr>
          <p:cNvSpPr>
            <a:spLocks noGrp="1"/>
          </p:cNvSpPr>
          <p:nvPr>
            <p:ph type="body" sz="quarter" idx="10"/>
          </p:nvPr>
        </p:nvSpPr>
        <p:spPr/>
        <p:txBody>
          <a:bodyPr>
            <a:normAutofit fontScale="92500"/>
          </a:bodyPr>
          <a:lstStyle/>
          <a:p>
            <a:r>
              <a:rPr lang="en-US" dirty="0"/>
              <a:t>As an educator, our teaching philosophy drives the decisions we make on a daily basis. Our teaching philosophy is built upon our individual values and beliefs.</a:t>
            </a:r>
          </a:p>
          <a:p>
            <a:r>
              <a:rPr lang="en-US" b="1" dirty="0"/>
              <a:t>Over the next 5 minutes, reflect on what your beliefs are as a teacher. </a:t>
            </a:r>
            <a:r>
              <a:rPr lang="en-US" dirty="0"/>
              <a:t>What do you value as a teacher? What is most important to you? What drives the decisions you make in your classroom?</a:t>
            </a:r>
          </a:p>
        </p:txBody>
      </p:sp>
      <p:sp>
        <p:nvSpPr>
          <p:cNvPr id="3" name="Slide Number Placeholder 2">
            <a:extLst>
              <a:ext uri="{FF2B5EF4-FFF2-40B4-BE49-F238E27FC236}">
                <a16:creationId xmlns:a16="http://schemas.microsoft.com/office/drawing/2014/main" xmlns="" id="{60E2CEB2-9DEF-6843-9918-69A34FD23FBB}"/>
              </a:ext>
            </a:extLst>
          </p:cNvPr>
          <p:cNvSpPr>
            <a:spLocks noGrp="1"/>
          </p:cNvSpPr>
          <p:nvPr>
            <p:ph type="sldNum" sz="quarter" idx="4"/>
          </p:nvPr>
        </p:nvSpPr>
        <p:spPr/>
        <p:txBody>
          <a:bodyPr/>
          <a:lstStyle/>
          <a:p>
            <a:fld id="{4FAB73BC-B049-4115-A692-8D63A059BFB8}" type="slidenum">
              <a:rPr lang="en-US" smtClean="0"/>
              <a:pPr/>
              <a:t>25</a:t>
            </a:fld>
            <a:endParaRPr lang="en-US" dirty="0">
              <a:solidFill>
                <a:schemeClr val="bg1"/>
              </a:solidFill>
            </a:endParaRPr>
          </a:p>
        </p:txBody>
      </p:sp>
    </p:spTree>
    <p:extLst>
      <p:ext uri="{BB962C8B-B14F-4D97-AF65-F5344CB8AC3E}">
        <p14:creationId xmlns:p14="http://schemas.microsoft.com/office/powerpoint/2010/main" val="666817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506BD78B-F1F6-EC47-B1AF-38D259087EA8}"/>
              </a:ext>
            </a:extLst>
          </p:cNvPr>
          <p:cNvSpPr>
            <a:spLocks noGrp="1"/>
          </p:cNvSpPr>
          <p:nvPr>
            <p:ph type="title"/>
          </p:nvPr>
        </p:nvSpPr>
        <p:spPr/>
        <p:txBody>
          <a:bodyPr/>
          <a:lstStyle/>
          <a:p>
            <a:r>
              <a:rPr lang="en-US" dirty="0"/>
              <a:t>What is your philosophy of teaching and learning?</a:t>
            </a:r>
          </a:p>
        </p:txBody>
      </p:sp>
      <p:sp>
        <p:nvSpPr>
          <p:cNvPr id="6" name="Text Placeholder 5">
            <a:extLst>
              <a:ext uri="{FF2B5EF4-FFF2-40B4-BE49-F238E27FC236}">
                <a16:creationId xmlns:a16="http://schemas.microsoft.com/office/drawing/2014/main" xmlns="" id="{A2AA819A-8951-8A4E-A33A-B95F92911B2A}"/>
              </a:ext>
            </a:extLst>
          </p:cNvPr>
          <p:cNvSpPr>
            <a:spLocks noGrp="1"/>
          </p:cNvSpPr>
          <p:nvPr>
            <p:ph type="body" sz="quarter" idx="10"/>
          </p:nvPr>
        </p:nvSpPr>
        <p:spPr/>
        <p:txBody>
          <a:bodyPr>
            <a:normAutofit fontScale="92500"/>
          </a:bodyPr>
          <a:lstStyle/>
          <a:p>
            <a:r>
              <a:rPr lang="en-US" b="1" dirty="0"/>
              <a:t>Take two minutes to put your teaching philosophy on paper.</a:t>
            </a:r>
          </a:p>
          <a:p>
            <a:r>
              <a:rPr lang="en-US" dirty="0"/>
              <a:t>Then, consider...</a:t>
            </a:r>
          </a:p>
          <a:p>
            <a:r>
              <a:rPr lang="en-US" dirty="0"/>
              <a:t>How will you share your philosophy with your students?</a:t>
            </a:r>
          </a:p>
          <a:p>
            <a:r>
              <a:rPr lang="en-US" dirty="0"/>
              <a:t>How do all of the norms, expectations, and procedures that you have established in past years align to your philosophy?</a:t>
            </a:r>
          </a:p>
        </p:txBody>
      </p:sp>
      <p:sp>
        <p:nvSpPr>
          <p:cNvPr id="3" name="Slide Number Placeholder 2">
            <a:extLst>
              <a:ext uri="{FF2B5EF4-FFF2-40B4-BE49-F238E27FC236}">
                <a16:creationId xmlns:a16="http://schemas.microsoft.com/office/drawing/2014/main" xmlns="" id="{60E2CEB2-9DEF-6843-9918-69A34FD23FBB}"/>
              </a:ext>
            </a:extLst>
          </p:cNvPr>
          <p:cNvSpPr>
            <a:spLocks noGrp="1"/>
          </p:cNvSpPr>
          <p:nvPr>
            <p:ph type="sldNum" sz="quarter" idx="4"/>
          </p:nvPr>
        </p:nvSpPr>
        <p:spPr/>
        <p:txBody>
          <a:bodyPr/>
          <a:lstStyle/>
          <a:p>
            <a:fld id="{4FAB73BC-B049-4115-A692-8D63A059BFB8}" type="slidenum">
              <a:rPr lang="en-US" smtClean="0"/>
              <a:pPr/>
              <a:t>26</a:t>
            </a:fld>
            <a:endParaRPr lang="en-US" dirty="0">
              <a:solidFill>
                <a:schemeClr val="bg1"/>
              </a:solidFill>
            </a:endParaRPr>
          </a:p>
        </p:txBody>
      </p:sp>
    </p:spTree>
    <p:extLst>
      <p:ext uri="{BB962C8B-B14F-4D97-AF65-F5344CB8AC3E}">
        <p14:creationId xmlns:p14="http://schemas.microsoft.com/office/powerpoint/2010/main" val="233542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F38FEEC6-93F6-364E-A197-9C93EB5AC017}"/>
              </a:ext>
            </a:extLst>
          </p:cNvPr>
          <p:cNvSpPr>
            <a:spLocks noGrp="1"/>
          </p:cNvSpPr>
          <p:nvPr>
            <p:ph type="title"/>
          </p:nvPr>
        </p:nvSpPr>
        <p:spPr>
          <a:xfrm>
            <a:off x="1011118" y="2514600"/>
            <a:ext cx="9963150" cy="3213187"/>
          </a:xfrm>
        </p:spPr>
        <p:txBody>
          <a:bodyPr/>
          <a:lstStyle/>
          <a:p>
            <a:r>
              <a:rPr lang="en-US" sz="4400" dirty="0"/>
              <a:t>“I value an environment that allows people to take risks and make mistakes. We are all learning new things and </a:t>
            </a:r>
            <a:br>
              <a:rPr lang="en-US" sz="4400" dirty="0"/>
            </a:br>
            <a:r>
              <a:rPr lang="en-US" sz="4400" dirty="0"/>
              <a:t>are here to help each other.”</a:t>
            </a:r>
            <a:br>
              <a:rPr lang="en-US" sz="4400" dirty="0"/>
            </a:br>
            <a:r>
              <a:rPr lang="en-US" sz="2800" dirty="0"/>
              <a:t/>
            </a:r>
            <a:br>
              <a:rPr lang="en-US" sz="2800" dirty="0"/>
            </a:br>
            <a:r>
              <a:rPr lang="en-US" sz="2800" dirty="0"/>
              <a:t>- 6th grade teacher</a:t>
            </a:r>
          </a:p>
        </p:txBody>
      </p:sp>
      <p:sp>
        <p:nvSpPr>
          <p:cNvPr id="3" name="Slide Number Placeholder 2">
            <a:extLst>
              <a:ext uri="{FF2B5EF4-FFF2-40B4-BE49-F238E27FC236}">
                <a16:creationId xmlns:a16="http://schemas.microsoft.com/office/drawing/2014/main" xmlns="" id="{B941DC9F-FFA4-B345-B699-61F7BA95900D}"/>
              </a:ext>
            </a:extLst>
          </p:cNvPr>
          <p:cNvSpPr>
            <a:spLocks noGrp="1"/>
          </p:cNvSpPr>
          <p:nvPr>
            <p:ph type="sldNum" sz="quarter" idx="4"/>
          </p:nvPr>
        </p:nvSpPr>
        <p:spPr/>
        <p:txBody>
          <a:bodyPr/>
          <a:lstStyle/>
          <a:p>
            <a:fld id="{4FAB73BC-B049-4115-A692-8D63A059BFB8}" type="slidenum">
              <a:rPr lang="en-US" smtClean="0"/>
              <a:pPr/>
              <a:t>27</a:t>
            </a:fld>
            <a:endParaRPr lang="en-US" dirty="0">
              <a:solidFill>
                <a:schemeClr val="bg1"/>
              </a:solidFill>
            </a:endParaRPr>
          </a:p>
        </p:txBody>
      </p:sp>
    </p:spTree>
    <p:extLst>
      <p:ext uri="{BB962C8B-B14F-4D97-AF65-F5344CB8AC3E}">
        <p14:creationId xmlns:p14="http://schemas.microsoft.com/office/powerpoint/2010/main" val="1750948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7DEFDD9-31A8-F54A-8AAF-7051E8B1A162}"/>
              </a:ext>
            </a:extLst>
          </p:cNvPr>
          <p:cNvSpPr>
            <a:spLocks noGrp="1"/>
          </p:cNvSpPr>
          <p:nvPr>
            <p:ph type="title"/>
          </p:nvPr>
        </p:nvSpPr>
        <p:spPr/>
        <p:txBody>
          <a:bodyPr/>
          <a:lstStyle/>
          <a:p>
            <a:r>
              <a:rPr lang="en-US" dirty="0"/>
              <a:t>Establishing Classroom Norms</a:t>
            </a:r>
          </a:p>
        </p:txBody>
      </p:sp>
      <p:sp>
        <p:nvSpPr>
          <p:cNvPr id="6" name="Text Placeholder 5">
            <a:extLst>
              <a:ext uri="{FF2B5EF4-FFF2-40B4-BE49-F238E27FC236}">
                <a16:creationId xmlns:a16="http://schemas.microsoft.com/office/drawing/2014/main" xmlns="" id="{29BBE042-AD9A-AD48-8716-1BD436BCB2CA}"/>
              </a:ext>
            </a:extLst>
          </p:cNvPr>
          <p:cNvSpPr>
            <a:spLocks noGrp="1"/>
          </p:cNvSpPr>
          <p:nvPr>
            <p:ph type="body" sz="quarter" idx="17"/>
          </p:nvPr>
        </p:nvSpPr>
        <p:spPr>
          <a:xfrm>
            <a:off x="640820" y="1791674"/>
            <a:ext cx="5090157" cy="4367617"/>
          </a:xfrm>
        </p:spPr>
        <p:txBody>
          <a:bodyPr lIns="457200" tIns="457200" rIns="457200" bIns="457200" anchor="ctr" anchorCtr="0">
            <a:noAutofit/>
          </a:bodyPr>
          <a:lstStyle/>
          <a:p>
            <a:pPr>
              <a:lnSpc>
                <a:spcPct val="100000"/>
              </a:lnSpc>
            </a:pPr>
            <a:r>
              <a:rPr lang="en-US" sz="2800" b="0" dirty="0"/>
              <a:t>“Norms govern how individuals in the group interact with one another and delineate what will be tolerated and what </a:t>
            </a:r>
            <a:br>
              <a:rPr lang="en-US" sz="2800" b="0" dirty="0"/>
            </a:br>
            <a:r>
              <a:rPr lang="en-US" sz="2800" b="0" dirty="0"/>
              <a:t>will not.”</a:t>
            </a:r>
          </a:p>
        </p:txBody>
      </p:sp>
      <p:sp>
        <p:nvSpPr>
          <p:cNvPr id="8" name="Text Placeholder 7">
            <a:extLst>
              <a:ext uri="{FF2B5EF4-FFF2-40B4-BE49-F238E27FC236}">
                <a16:creationId xmlns:a16="http://schemas.microsoft.com/office/drawing/2014/main" xmlns="" id="{B282ABFD-F519-A44D-A594-07D12CE18776}"/>
              </a:ext>
            </a:extLst>
          </p:cNvPr>
          <p:cNvSpPr>
            <a:spLocks noGrp="1"/>
          </p:cNvSpPr>
          <p:nvPr>
            <p:ph type="body" sz="quarter" idx="20"/>
          </p:nvPr>
        </p:nvSpPr>
        <p:spPr>
          <a:xfrm>
            <a:off x="6629400" y="1791674"/>
            <a:ext cx="5090157" cy="4367617"/>
          </a:xfrm>
        </p:spPr>
        <p:txBody>
          <a:bodyPr lIns="457200" tIns="457200" rIns="457200" bIns="457200" anchor="ctr" anchorCtr="0">
            <a:noAutofit/>
          </a:bodyPr>
          <a:lstStyle/>
          <a:p>
            <a:pPr>
              <a:lnSpc>
                <a:spcPct val="100000"/>
              </a:lnSpc>
            </a:pPr>
            <a:r>
              <a:rPr lang="en-US" sz="2800" b="0" dirty="0"/>
              <a:t>“The norms of the classroom are the </a:t>
            </a:r>
            <a:br>
              <a:rPr lang="en-US" sz="2800" b="0" dirty="0"/>
            </a:br>
            <a:r>
              <a:rPr lang="en-US" sz="2800" b="0" dirty="0"/>
              <a:t>beliefs and values you want the collective classroom community </a:t>
            </a:r>
            <a:br>
              <a:rPr lang="en-US" sz="2800" b="0" dirty="0"/>
            </a:br>
            <a:r>
              <a:rPr lang="en-US" sz="2800" b="0" dirty="0"/>
              <a:t>to abide by.”</a:t>
            </a:r>
          </a:p>
        </p:txBody>
      </p:sp>
      <p:sp>
        <p:nvSpPr>
          <p:cNvPr id="3" name="Slide Number Placeholder 2">
            <a:extLst>
              <a:ext uri="{FF2B5EF4-FFF2-40B4-BE49-F238E27FC236}">
                <a16:creationId xmlns:a16="http://schemas.microsoft.com/office/drawing/2014/main" xmlns="" id="{FC6C774C-4895-0F40-AB0C-34C68CE0AD3F}"/>
              </a:ext>
            </a:extLst>
          </p:cNvPr>
          <p:cNvSpPr>
            <a:spLocks noGrp="1"/>
          </p:cNvSpPr>
          <p:nvPr>
            <p:ph type="sldNum" sz="quarter" idx="4"/>
          </p:nvPr>
        </p:nvSpPr>
        <p:spPr/>
        <p:txBody>
          <a:bodyPr/>
          <a:lstStyle/>
          <a:p>
            <a:fld id="{4FAB73BC-B049-4115-A692-8D63A059BFB8}" type="slidenum">
              <a:rPr lang="en-US" smtClean="0"/>
              <a:pPr/>
              <a:t>28</a:t>
            </a:fld>
            <a:endParaRPr lang="en-US" dirty="0">
              <a:solidFill>
                <a:schemeClr val="bg1"/>
              </a:solidFill>
            </a:endParaRPr>
          </a:p>
        </p:txBody>
      </p:sp>
    </p:spTree>
    <p:extLst>
      <p:ext uri="{BB962C8B-B14F-4D97-AF65-F5344CB8AC3E}">
        <p14:creationId xmlns:p14="http://schemas.microsoft.com/office/powerpoint/2010/main" val="32697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D15F27A3-3AD4-9643-BBC2-D1550CCBA6A4}"/>
              </a:ext>
            </a:extLst>
          </p:cNvPr>
          <p:cNvSpPr>
            <a:spLocks noGrp="1"/>
          </p:cNvSpPr>
          <p:nvPr>
            <p:ph type="title"/>
          </p:nvPr>
        </p:nvSpPr>
        <p:spPr/>
        <p:txBody>
          <a:bodyPr>
            <a:normAutofit/>
          </a:bodyPr>
          <a:lstStyle/>
          <a:p>
            <a:r>
              <a:rPr lang="en-US" dirty="0"/>
              <a:t>How do we create norms with our class?</a:t>
            </a:r>
          </a:p>
        </p:txBody>
      </p:sp>
      <p:sp>
        <p:nvSpPr>
          <p:cNvPr id="8" name="Content Placeholder 7">
            <a:extLst>
              <a:ext uri="{FF2B5EF4-FFF2-40B4-BE49-F238E27FC236}">
                <a16:creationId xmlns:a16="http://schemas.microsoft.com/office/drawing/2014/main" xmlns="" id="{2B04FAE1-8B7C-3B49-8B0D-472C8908E15A}"/>
              </a:ext>
            </a:extLst>
          </p:cNvPr>
          <p:cNvSpPr>
            <a:spLocks noGrp="1"/>
          </p:cNvSpPr>
          <p:nvPr>
            <p:ph sz="quarter" idx="13"/>
          </p:nvPr>
        </p:nvSpPr>
        <p:spPr>
          <a:xfrm>
            <a:off x="599205" y="1743168"/>
            <a:ext cx="9687796" cy="4264542"/>
          </a:xfrm>
        </p:spPr>
        <p:txBody>
          <a:bodyPr>
            <a:noAutofit/>
          </a:bodyPr>
          <a:lstStyle/>
          <a:p>
            <a:pPr>
              <a:lnSpc>
                <a:spcPct val="100000"/>
              </a:lnSpc>
            </a:pPr>
            <a:r>
              <a:rPr lang="en-US" sz="2600" dirty="0"/>
              <a:t>Explain why you’re going to create them</a:t>
            </a:r>
          </a:p>
          <a:p>
            <a:pPr>
              <a:lnSpc>
                <a:spcPct val="100000"/>
              </a:lnSpc>
            </a:pPr>
            <a:r>
              <a:rPr lang="en-US" sz="2600" dirty="0"/>
              <a:t>Elicit Input from All Students</a:t>
            </a:r>
          </a:p>
          <a:p>
            <a:pPr>
              <a:lnSpc>
                <a:spcPct val="100000"/>
              </a:lnSpc>
            </a:pPr>
            <a:r>
              <a:rPr lang="en-US" sz="2600" dirty="0"/>
              <a:t>Support students in connecting &amp; summarizing their ideas</a:t>
            </a:r>
          </a:p>
          <a:p>
            <a:pPr>
              <a:lnSpc>
                <a:spcPct val="100000"/>
              </a:lnSpc>
            </a:pPr>
            <a:r>
              <a:rPr lang="en-US" sz="2600" dirty="0"/>
              <a:t>Finalize wording together</a:t>
            </a:r>
          </a:p>
          <a:p>
            <a:pPr>
              <a:lnSpc>
                <a:spcPct val="100000"/>
              </a:lnSpc>
            </a:pPr>
            <a:r>
              <a:rPr lang="en-US" sz="2600" dirty="0"/>
              <a:t>Ask for everyone’s agreement</a:t>
            </a:r>
          </a:p>
          <a:p>
            <a:pPr marL="0" indent="0">
              <a:lnSpc>
                <a:spcPct val="100000"/>
              </a:lnSpc>
              <a:buNone/>
            </a:pPr>
            <a:r>
              <a:rPr lang="en-US" sz="2600" b="1" dirty="0"/>
              <a:t>Then</a:t>
            </a:r>
          </a:p>
          <a:p>
            <a:pPr>
              <a:lnSpc>
                <a:spcPct val="100000"/>
              </a:lnSpc>
            </a:pPr>
            <a:r>
              <a:rPr lang="en-US" sz="2600" dirty="0"/>
              <a:t>Teach, Model, Practice, Give Feedback</a:t>
            </a:r>
          </a:p>
          <a:p>
            <a:pPr>
              <a:lnSpc>
                <a:spcPct val="100000"/>
              </a:lnSpc>
            </a:pPr>
            <a:r>
              <a:rPr lang="en-US" sz="2600" dirty="0"/>
              <a:t>Revisit Frequently, Revise as Needed</a:t>
            </a:r>
          </a:p>
        </p:txBody>
      </p:sp>
      <p:sp>
        <p:nvSpPr>
          <p:cNvPr id="6" name="Oval 5">
            <a:extLst>
              <a:ext uri="{FF2B5EF4-FFF2-40B4-BE49-F238E27FC236}">
                <a16:creationId xmlns:a16="http://schemas.microsoft.com/office/drawing/2014/main" xmlns="" id="{C604445B-03A7-AC40-BDBF-171CFD9390C3}"/>
              </a:ext>
            </a:extLst>
          </p:cNvPr>
          <p:cNvSpPr/>
          <p:nvPr/>
        </p:nvSpPr>
        <p:spPr>
          <a:xfrm>
            <a:off x="10515600" y="6083910"/>
            <a:ext cx="533400" cy="533400"/>
          </a:xfrm>
          <a:prstGeom prst="ellipse">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1</a:t>
            </a:r>
          </a:p>
        </p:txBody>
      </p:sp>
      <p:sp>
        <p:nvSpPr>
          <p:cNvPr id="11" name="Oval 10">
            <a:extLst>
              <a:ext uri="{FF2B5EF4-FFF2-40B4-BE49-F238E27FC236}">
                <a16:creationId xmlns:a16="http://schemas.microsoft.com/office/drawing/2014/main" xmlns="" id="{36F5D26B-D1D7-FA4B-890E-8C29EEF4BE93}"/>
              </a:ext>
            </a:extLst>
          </p:cNvPr>
          <p:cNvSpPr/>
          <p:nvPr/>
        </p:nvSpPr>
        <p:spPr>
          <a:xfrm>
            <a:off x="11145520" y="6083910"/>
            <a:ext cx="5334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4</a:t>
            </a:r>
          </a:p>
        </p:txBody>
      </p:sp>
      <p:sp>
        <p:nvSpPr>
          <p:cNvPr id="5" name="Slide Number Placeholder 4">
            <a:extLst>
              <a:ext uri="{FF2B5EF4-FFF2-40B4-BE49-F238E27FC236}">
                <a16:creationId xmlns:a16="http://schemas.microsoft.com/office/drawing/2014/main" xmlns="" id="{C6E95766-25B7-E045-8FD4-F59A2B3900EE}"/>
              </a:ext>
            </a:extLst>
          </p:cNvPr>
          <p:cNvSpPr>
            <a:spLocks noGrp="1"/>
          </p:cNvSpPr>
          <p:nvPr>
            <p:ph type="sldNum" sz="quarter" idx="4"/>
          </p:nvPr>
        </p:nvSpPr>
        <p:spPr/>
        <p:txBody>
          <a:bodyPr/>
          <a:lstStyle/>
          <a:p>
            <a:fld id="{4FAB73BC-B049-4115-A692-8D63A059BFB8}" type="slidenum">
              <a:rPr lang="en-US" noProof="0" smtClean="0"/>
              <a:pPr/>
              <a:t>29</a:t>
            </a:fld>
            <a:endParaRPr lang="en-US" noProof="0" dirty="0"/>
          </a:p>
        </p:txBody>
      </p:sp>
    </p:spTree>
    <p:extLst>
      <p:ext uri="{BB962C8B-B14F-4D97-AF65-F5344CB8AC3E}">
        <p14:creationId xmlns:p14="http://schemas.microsoft.com/office/powerpoint/2010/main" val="3919730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E8A62C-1AF4-0C4A-9BCB-0FA752056994}"/>
              </a:ext>
            </a:extLst>
          </p:cNvPr>
          <p:cNvSpPr>
            <a:spLocks noGrp="1"/>
          </p:cNvSpPr>
          <p:nvPr>
            <p:ph type="title"/>
          </p:nvPr>
        </p:nvSpPr>
        <p:spPr>
          <a:xfrm>
            <a:off x="931069" y="2362200"/>
            <a:ext cx="9813131" cy="2819400"/>
          </a:xfrm>
        </p:spPr>
        <p:txBody>
          <a:bodyPr lIns="0" tIns="0" rIns="0" bIns="0">
            <a:normAutofit/>
          </a:bodyPr>
          <a:lstStyle/>
          <a:p>
            <a:pPr marL="685800" indent="-685800">
              <a:buFont typeface="Arial" panose="020B0604020202020204" pitchFamily="34" charset="0"/>
              <a:buChar char="•"/>
            </a:pPr>
            <a:r>
              <a:rPr lang="en-US" sz="3600" dirty="0" smtClean="0"/>
              <a:t>NYSED was awarded a grant to </a:t>
            </a:r>
            <a:r>
              <a:rPr lang="en-US" sz="3600" dirty="0"/>
              <a:t>implement a Teaching in Remote / Hybrid Learning Environments (TRLE) initiative</a:t>
            </a:r>
            <a:r>
              <a:rPr lang="en-US" sz="3600" dirty="0" smtClean="0"/>
              <a:t>.</a:t>
            </a:r>
            <a:endParaRPr lang="en-US" sz="3600" dirty="0"/>
          </a:p>
        </p:txBody>
      </p:sp>
      <p:sp>
        <p:nvSpPr>
          <p:cNvPr id="6" name="Slide Number Placeholder 5">
            <a:extLst>
              <a:ext uri="{FF2B5EF4-FFF2-40B4-BE49-F238E27FC236}">
                <a16:creationId xmlns:a16="http://schemas.microsoft.com/office/drawing/2014/main" xmlns="" id="{57D6456C-2F1A-E641-9202-75A52EDDAA96}"/>
              </a:ext>
            </a:extLst>
          </p:cNvPr>
          <p:cNvSpPr>
            <a:spLocks noGrp="1"/>
          </p:cNvSpPr>
          <p:nvPr>
            <p:ph type="sldNum" sz="quarter" idx="4"/>
          </p:nvPr>
        </p:nvSpPr>
        <p:spPr/>
        <p:txBody>
          <a:bodyPr/>
          <a:lstStyle/>
          <a:p>
            <a:fld id="{4FAB73BC-B049-4115-A692-8D63A059BFB8}" type="slidenum">
              <a:rPr lang="en-US" smtClean="0"/>
              <a:pPr/>
              <a:t>3</a:t>
            </a:fld>
            <a:endParaRPr lang="en-US" dirty="0"/>
          </a:p>
        </p:txBody>
      </p:sp>
      <p:sp>
        <p:nvSpPr>
          <p:cNvPr id="5" name="Title 3">
            <a:extLst>
              <a:ext uri="{FF2B5EF4-FFF2-40B4-BE49-F238E27FC236}">
                <a16:creationId xmlns:a16="http://schemas.microsoft.com/office/drawing/2014/main" xmlns="" id="{0FE8A62C-1AF4-0C4A-9BCB-0FA752056994}"/>
              </a:ext>
            </a:extLst>
          </p:cNvPr>
          <p:cNvSpPr txBox="1">
            <a:spLocks/>
          </p:cNvSpPr>
          <p:nvPr/>
        </p:nvSpPr>
        <p:spPr>
          <a:xfrm>
            <a:off x="931069" y="3520440"/>
            <a:ext cx="8746332" cy="2819400"/>
          </a:xfrm>
          <a:prstGeom prst="rect">
            <a:avLst/>
          </a:prstGeom>
          <a:noFill/>
        </p:spPr>
        <p:txBody>
          <a:bodyPr vert="horz" lIns="0" tIns="0" rIns="0" bIns="0" rtlCol="0" anchor="ctr">
            <a:normAutofit/>
          </a:bodyPr>
          <a:lstStyle>
            <a:lvl1pPr algn="l" defTabSz="914400" rtl="0" eaLnBrk="1" latinLnBrk="0" hangingPunct="1">
              <a:lnSpc>
                <a:spcPct val="90000"/>
              </a:lnSpc>
              <a:spcBef>
                <a:spcPct val="0"/>
              </a:spcBef>
              <a:buNone/>
              <a:defRPr sz="4800" b="0" i="0" kern="1200" cap="none" spc="0" baseline="0">
                <a:solidFill>
                  <a:schemeClr val="bg1"/>
                </a:solidFill>
                <a:latin typeface="+mj-lt"/>
                <a:ea typeface="+mj-ea"/>
                <a:cs typeface="+mj-cs"/>
              </a:defRPr>
            </a:lvl1pPr>
          </a:lstStyle>
          <a:p>
            <a:pPr marL="685800" indent="-685800">
              <a:buFont typeface="Arial" panose="020B0604020202020204" pitchFamily="34" charset="0"/>
              <a:buChar char="•"/>
            </a:pPr>
            <a:r>
              <a:rPr lang="en-US" sz="3600" dirty="0" smtClean="0"/>
              <a:t>Six applicants were selected to </a:t>
            </a:r>
            <a:br>
              <a:rPr lang="en-US" sz="3600" dirty="0" smtClean="0"/>
            </a:br>
            <a:r>
              <a:rPr lang="en-US" sz="3600" dirty="0" smtClean="0"/>
              <a:t>develop resources to support </a:t>
            </a:r>
            <a:br>
              <a:rPr lang="en-US" sz="3600" dirty="0" smtClean="0"/>
            </a:br>
            <a:r>
              <a:rPr lang="en-US" sz="3600" dirty="0" smtClean="0"/>
              <a:t>the TRLE initiative</a:t>
            </a:r>
            <a:endParaRPr lang="en-US" sz="3600" dirty="0"/>
          </a:p>
        </p:txBody>
      </p:sp>
    </p:spTree>
    <p:extLst>
      <p:ext uri="{BB962C8B-B14F-4D97-AF65-F5344CB8AC3E}">
        <p14:creationId xmlns:p14="http://schemas.microsoft.com/office/powerpoint/2010/main" val="21722488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D15F27A3-3AD4-9643-BBC2-D1550CCBA6A4}"/>
              </a:ext>
            </a:extLst>
          </p:cNvPr>
          <p:cNvSpPr>
            <a:spLocks noGrp="1"/>
          </p:cNvSpPr>
          <p:nvPr>
            <p:ph type="title"/>
          </p:nvPr>
        </p:nvSpPr>
        <p:spPr/>
        <p:txBody>
          <a:bodyPr>
            <a:normAutofit/>
          </a:bodyPr>
          <a:lstStyle/>
          <a:p>
            <a:r>
              <a:rPr lang="en-US" dirty="0"/>
              <a:t>Sample Learning Community Norms</a:t>
            </a:r>
          </a:p>
        </p:txBody>
      </p:sp>
      <p:sp>
        <p:nvSpPr>
          <p:cNvPr id="8" name="Content Placeholder 7">
            <a:extLst>
              <a:ext uri="{FF2B5EF4-FFF2-40B4-BE49-F238E27FC236}">
                <a16:creationId xmlns:a16="http://schemas.microsoft.com/office/drawing/2014/main" xmlns="" id="{2B04FAE1-8B7C-3B49-8B0D-472C8908E15A}"/>
              </a:ext>
            </a:extLst>
          </p:cNvPr>
          <p:cNvSpPr>
            <a:spLocks noGrp="1"/>
          </p:cNvSpPr>
          <p:nvPr>
            <p:ph sz="quarter" idx="13"/>
          </p:nvPr>
        </p:nvSpPr>
        <p:spPr>
          <a:xfrm>
            <a:off x="599205" y="1743168"/>
            <a:ext cx="9687796" cy="4264542"/>
          </a:xfrm>
        </p:spPr>
        <p:txBody>
          <a:bodyPr>
            <a:noAutofit/>
          </a:bodyPr>
          <a:lstStyle/>
          <a:p>
            <a:pPr>
              <a:lnSpc>
                <a:spcPct val="100000"/>
              </a:lnSpc>
            </a:pPr>
            <a:r>
              <a:rPr lang="en-US" sz="2600" dirty="0"/>
              <a:t>Take care of yourself</a:t>
            </a:r>
          </a:p>
          <a:p>
            <a:pPr>
              <a:lnSpc>
                <a:spcPct val="100000"/>
              </a:lnSpc>
            </a:pPr>
            <a:r>
              <a:rPr lang="en-US" sz="2600" dirty="0"/>
              <a:t>Be fully present (Engage fully and take risks)</a:t>
            </a:r>
          </a:p>
          <a:p>
            <a:pPr>
              <a:lnSpc>
                <a:spcPct val="100000"/>
              </a:lnSpc>
            </a:pPr>
            <a:r>
              <a:rPr lang="en-US" sz="2600" dirty="0"/>
              <a:t>Respond thoughtfully to others and embrace differences</a:t>
            </a:r>
          </a:p>
          <a:p>
            <a:pPr>
              <a:lnSpc>
                <a:spcPct val="100000"/>
              </a:lnSpc>
            </a:pPr>
            <a:r>
              <a:rPr lang="en-US" sz="2600" dirty="0"/>
              <a:t>Be mindful of other learners</a:t>
            </a:r>
          </a:p>
          <a:p>
            <a:pPr>
              <a:lnSpc>
                <a:spcPct val="100000"/>
              </a:lnSpc>
            </a:pPr>
            <a:r>
              <a:rPr lang="en-US" sz="2600" dirty="0"/>
              <a:t>Be fully present</a:t>
            </a:r>
          </a:p>
          <a:p>
            <a:pPr>
              <a:lnSpc>
                <a:spcPct val="100000"/>
              </a:lnSpc>
            </a:pPr>
            <a:r>
              <a:rPr lang="en-US" sz="2600" dirty="0"/>
              <a:t>Allow every voice to be heard</a:t>
            </a:r>
          </a:p>
        </p:txBody>
      </p:sp>
      <p:sp>
        <p:nvSpPr>
          <p:cNvPr id="5" name="Slide Number Placeholder 4">
            <a:extLst>
              <a:ext uri="{FF2B5EF4-FFF2-40B4-BE49-F238E27FC236}">
                <a16:creationId xmlns:a16="http://schemas.microsoft.com/office/drawing/2014/main" xmlns="" id="{C6E95766-25B7-E045-8FD4-F59A2B3900EE}"/>
              </a:ext>
            </a:extLst>
          </p:cNvPr>
          <p:cNvSpPr>
            <a:spLocks noGrp="1"/>
          </p:cNvSpPr>
          <p:nvPr>
            <p:ph type="sldNum" sz="quarter" idx="4"/>
          </p:nvPr>
        </p:nvSpPr>
        <p:spPr/>
        <p:txBody>
          <a:bodyPr/>
          <a:lstStyle/>
          <a:p>
            <a:fld id="{4FAB73BC-B049-4115-A692-8D63A059BFB8}" type="slidenum">
              <a:rPr lang="en-US" noProof="0" smtClean="0"/>
              <a:pPr/>
              <a:t>30</a:t>
            </a:fld>
            <a:endParaRPr lang="en-US" noProof="0" dirty="0"/>
          </a:p>
        </p:txBody>
      </p:sp>
    </p:spTree>
    <p:extLst>
      <p:ext uri="{BB962C8B-B14F-4D97-AF65-F5344CB8AC3E}">
        <p14:creationId xmlns:p14="http://schemas.microsoft.com/office/powerpoint/2010/main" val="3849412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F33A42-30FB-4C47-A2FF-5840365D7198}"/>
              </a:ext>
            </a:extLst>
          </p:cNvPr>
          <p:cNvSpPr>
            <a:spLocks noGrp="1"/>
          </p:cNvSpPr>
          <p:nvPr>
            <p:ph type="title"/>
          </p:nvPr>
        </p:nvSpPr>
        <p:spPr/>
        <p:txBody>
          <a:bodyPr/>
          <a:lstStyle/>
          <a:p>
            <a:r>
              <a:rPr lang="en-US" dirty="0"/>
              <a:t>Examples</a:t>
            </a:r>
          </a:p>
        </p:txBody>
      </p:sp>
      <p:pic>
        <p:nvPicPr>
          <p:cNvPr id="1031" name="Picture 7" descr="In our classroom: We respect each other, We try our best, We are a team, We learn from mistakes, We create, We celebrate each other's success”">
            <a:extLst>
              <a:ext uri="{FF2B5EF4-FFF2-40B4-BE49-F238E27FC236}">
                <a16:creationId xmlns:a16="http://schemas.microsoft.com/office/drawing/2014/main" xmlns="" id="{13C607DF-A699-E847-89FA-9683B58169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54"/>
          <a:stretch/>
        </p:blipFill>
        <p:spPr bwMode="auto">
          <a:xfrm>
            <a:off x="76200" y="1447800"/>
            <a:ext cx="2956623" cy="2804223"/>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Group norms: Engage fully and take risks. Be fully present (put away your side hustle). Take care of yourself. Be mindful of other learners.&#10;">
            <a:extLst>
              <a:ext uri="{FF2B5EF4-FFF2-40B4-BE49-F238E27FC236}">
                <a16:creationId xmlns:a16="http://schemas.microsoft.com/office/drawing/2014/main" xmlns="" id="{0701BAD8-D2AB-B842-9561-EB88F5944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587171" y="2798453"/>
            <a:ext cx="2868882" cy="382517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lassroom norms: Respect our classroom and our community, Try our best (give 100%), &#10;Share the air (make sure all our voices are heard), Have fun&#10;">
            <a:extLst>
              <a:ext uri="{FF2B5EF4-FFF2-40B4-BE49-F238E27FC236}">
                <a16:creationId xmlns:a16="http://schemas.microsoft.com/office/drawing/2014/main" xmlns="" id="{4097DD4F-78DF-5042-AF5B-D06EF82586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989076"/>
            <a:ext cx="234315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A student-signed poster reading: &quot;Our class Constitution: We the people of room B108 are a family that listens to one another. We take learning seriously. We are ready, respectful, and responsible. We have the right to learn in a safe place. We understand that all choices have consequences, so we choose to do what makes us stronger and smarter. We believe learning is important and should not be interrupted. Learning should be messy and fun. I pledge to be the best me I can be.&quot;">
            <a:extLst>
              <a:ext uri="{FF2B5EF4-FFF2-40B4-BE49-F238E27FC236}">
                <a16:creationId xmlns:a16="http://schemas.microsoft.com/office/drawing/2014/main" xmlns="" id="{8FAAABEB-5EB1-4347-9212-124C845F0C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4400" y="2616200"/>
            <a:ext cx="3236422" cy="37084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xmlns="" id="{C2D96731-9D52-FB43-9776-EADA3DB8F96A}"/>
              </a:ext>
            </a:extLst>
          </p:cNvPr>
          <p:cNvSpPr>
            <a:spLocks noGrp="1"/>
          </p:cNvSpPr>
          <p:nvPr>
            <p:ph type="sldNum" sz="quarter" idx="4"/>
          </p:nvPr>
        </p:nvSpPr>
        <p:spPr/>
        <p:txBody>
          <a:bodyPr/>
          <a:lstStyle/>
          <a:p>
            <a:fld id="{4FAB73BC-B049-4115-A692-8D63A059BFB8}" type="slidenum">
              <a:rPr lang="en-US" noProof="0" smtClean="0"/>
              <a:pPr/>
              <a:t>31</a:t>
            </a:fld>
            <a:endParaRPr lang="en-US" noProof="0" dirty="0"/>
          </a:p>
        </p:txBody>
      </p:sp>
    </p:spTree>
    <p:extLst>
      <p:ext uri="{BB962C8B-B14F-4D97-AF65-F5344CB8AC3E}">
        <p14:creationId xmlns:p14="http://schemas.microsoft.com/office/powerpoint/2010/main" val="3005447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384B55A-4B81-B34A-B2D5-2552D7FCCEBC}"/>
              </a:ext>
            </a:extLst>
          </p:cNvPr>
          <p:cNvSpPr>
            <a:spLocks noGrp="1"/>
          </p:cNvSpPr>
          <p:nvPr>
            <p:ph type="title"/>
          </p:nvPr>
        </p:nvSpPr>
        <p:spPr/>
        <p:txBody>
          <a:bodyPr/>
          <a:lstStyle/>
          <a:p>
            <a:r>
              <a:rPr lang="en-US" dirty="0"/>
              <a:t>Questions for Reflection</a:t>
            </a:r>
            <a:endParaRPr lang="en-US" b="1" dirty="0"/>
          </a:p>
        </p:txBody>
      </p:sp>
      <p:sp>
        <p:nvSpPr>
          <p:cNvPr id="8" name="Text Placeholder 7">
            <a:extLst>
              <a:ext uri="{FF2B5EF4-FFF2-40B4-BE49-F238E27FC236}">
                <a16:creationId xmlns:a16="http://schemas.microsoft.com/office/drawing/2014/main" xmlns="" id="{79575A70-2FCD-CE4A-8034-E394E0933B18}"/>
              </a:ext>
            </a:extLst>
          </p:cNvPr>
          <p:cNvSpPr>
            <a:spLocks noGrp="1"/>
          </p:cNvSpPr>
          <p:nvPr>
            <p:ph type="body" sz="quarter" idx="16"/>
          </p:nvPr>
        </p:nvSpPr>
        <p:spPr>
          <a:xfrm>
            <a:off x="0" y="1743168"/>
            <a:ext cx="7086599" cy="4237057"/>
          </a:xfrm>
        </p:spPr>
        <p:txBody>
          <a:bodyPr/>
          <a:lstStyle/>
          <a:p>
            <a:r>
              <a:rPr lang="en-US" dirty="0"/>
              <a:t>How do you typically establish norms in your classroom?</a:t>
            </a:r>
          </a:p>
          <a:p>
            <a:r>
              <a:rPr lang="en-US" dirty="0"/>
              <a:t/>
            </a:r>
            <a:br>
              <a:rPr lang="en-US" dirty="0"/>
            </a:br>
            <a:r>
              <a:rPr lang="en-US" dirty="0"/>
              <a:t>What are some new considerations for establishing norms in a hybrid/remote learning environment?</a:t>
            </a:r>
          </a:p>
          <a:p>
            <a:r>
              <a:rPr lang="en-US" dirty="0"/>
              <a:t/>
            </a:r>
            <a:br>
              <a:rPr lang="en-US" dirty="0"/>
            </a:br>
            <a:r>
              <a:rPr lang="en-US" dirty="0"/>
              <a:t>What considerations need to be made for your students with disabilities when establishing norms?</a:t>
            </a:r>
          </a:p>
        </p:txBody>
      </p:sp>
      <p:pic>
        <p:nvPicPr>
          <p:cNvPr id="3" name="Picture Placeholder 2" descr="fine-tuning planning document">
            <a:extLst>
              <a:ext uri="{FF2B5EF4-FFF2-40B4-BE49-F238E27FC236}">
                <a16:creationId xmlns:a16="http://schemas.microsoft.com/office/drawing/2014/main" xmlns="" id="{4EADE8F9-952A-7D4E-85D4-555E26C49140}"/>
              </a:ext>
            </a:extLst>
          </p:cNvPr>
          <p:cNvPicPr>
            <a:picLocks noGrp="1" noChangeAspect="1"/>
          </p:cNvPicPr>
          <p:nvPr>
            <p:ph type="pic" sz="quarter" idx="17"/>
          </p:nvPr>
        </p:nvPicPr>
        <p:blipFill rotWithShape="1">
          <a:blip r:embed="rId3"/>
          <a:srcRect t="11992" b="42294"/>
          <a:stretch/>
        </p:blipFill>
        <p:spPr>
          <a:xfrm>
            <a:off x="7467600" y="1760539"/>
            <a:ext cx="4191000" cy="2354262"/>
          </a:xfrm>
          <a:ln w="12700">
            <a:solidFill>
              <a:schemeClr val="bg1">
                <a:lumMod val="65000"/>
              </a:schemeClr>
            </a:solidFill>
          </a:ln>
        </p:spPr>
      </p:pic>
      <p:sp>
        <p:nvSpPr>
          <p:cNvPr id="7" name="Content Placeholder 6">
            <a:extLst>
              <a:ext uri="{FF2B5EF4-FFF2-40B4-BE49-F238E27FC236}">
                <a16:creationId xmlns:a16="http://schemas.microsoft.com/office/drawing/2014/main" xmlns="" id="{12EA09B0-F4FB-BF4C-ADCC-8462ABE0E4A0}"/>
              </a:ext>
            </a:extLst>
          </p:cNvPr>
          <p:cNvSpPr>
            <a:spLocks noGrp="1"/>
          </p:cNvSpPr>
          <p:nvPr>
            <p:ph sz="quarter" idx="13"/>
          </p:nvPr>
        </p:nvSpPr>
        <p:spPr>
          <a:xfrm>
            <a:off x="7467600" y="4267200"/>
            <a:ext cx="4191000" cy="1383936"/>
          </a:xfrm>
        </p:spPr>
        <p:txBody>
          <a:bodyPr/>
          <a:lstStyle/>
          <a:p>
            <a:pPr marL="0" indent="0">
              <a:buNone/>
            </a:pPr>
            <a:r>
              <a:rPr lang="en-US" dirty="0"/>
              <a:t>Go to your Fine-tuning Planning Chart and complete the norms section</a:t>
            </a:r>
          </a:p>
        </p:txBody>
      </p:sp>
      <p:sp>
        <p:nvSpPr>
          <p:cNvPr id="16" name="Oval 15">
            <a:extLst>
              <a:ext uri="{FF2B5EF4-FFF2-40B4-BE49-F238E27FC236}">
                <a16:creationId xmlns:a16="http://schemas.microsoft.com/office/drawing/2014/main" xmlns="" id="{A0C62D66-A1C2-C345-871E-58EC1715240D}"/>
              </a:ext>
            </a:extLst>
          </p:cNvPr>
          <p:cNvSpPr/>
          <p:nvPr/>
        </p:nvSpPr>
        <p:spPr>
          <a:xfrm>
            <a:off x="11145520" y="6073140"/>
            <a:ext cx="533400" cy="533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3</a:t>
            </a:r>
          </a:p>
        </p:txBody>
      </p:sp>
      <p:sp>
        <p:nvSpPr>
          <p:cNvPr id="5" name="Slide Number Placeholder 4">
            <a:extLst>
              <a:ext uri="{FF2B5EF4-FFF2-40B4-BE49-F238E27FC236}">
                <a16:creationId xmlns:a16="http://schemas.microsoft.com/office/drawing/2014/main" xmlns="" id="{29740D34-CB06-EB44-B9C7-03E0F8F30C7F}"/>
              </a:ext>
            </a:extLst>
          </p:cNvPr>
          <p:cNvSpPr>
            <a:spLocks noGrp="1"/>
          </p:cNvSpPr>
          <p:nvPr>
            <p:ph type="sldNum" sz="quarter" idx="4"/>
          </p:nvPr>
        </p:nvSpPr>
        <p:spPr/>
        <p:txBody>
          <a:bodyPr/>
          <a:lstStyle/>
          <a:p>
            <a:fld id="{4FAB73BC-B049-4115-A692-8D63A059BFB8}" type="slidenum">
              <a:rPr lang="en-US" noProof="0" smtClean="0"/>
              <a:pPr/>
              <a:t>32</a:t>
            </a:fld>
            <a:endParaRPr lang="en-US" noProof="0" dirty="0"/>
          </a:p>
        </p:txBody>
      </p:sp>
    </p:spTree>
    <p:extLst>
      <p:ext uri="{BB962C8B-B14F-4D97-AF65-F5344CB8AC3E}">
        <p14:creationId xmlns:p14="http://schemas.microsoft.com/office/powerpoint/2010/main" val="3098360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5321E5-F763-7042-8520-2B00F1581E06}"/>
              </a:ext>
            </a:extLst>
          </p:cNvPr>
          <p:cNvSpPr>
            <a:spLocks noGrp="1"/>
          </p:cNvSpPr>
          <p:nvPr>
            <p:ph type="title"/>
          </p:nvPr>
        </p:nvSpPr>
        <p:spPr/>
        <p:txBody>
          <a:bodyPr/>
          <a:lstStyle/>
          <a:p>
            <a:r>
              <a:rPr lang="en-US" dirty="0"/>
              <a:t>Developing and Utilizing Class Agreements</a:t>
            </a:r>
          </a:p>
        </p:txBody>
      </p:sp>
      <p:sp>
        <p:nvSpPr>
          <p:cNvPr id="4" name="Text Placeholder 3">
            <a:extLst>
              <a:ext uri="{FF2B5EF4-FFF2-40B4-BE49-F238E27FC236}">
                <a16:creationId xmlns:a16="http://schemas.microsoft.com/office/drawing/2014/main" xmlns="" id="{6DBF4208-D2F8-B443-B526-04B3BE4ADDE4}"/>
              </a:ext>
            </a:extLst>
          </p:cNvPr>
          <p:cNvSpPr>
            <a:spLocks noGrp="1"/>
          </p:cNvSpPr>
          <p:nvPr>
            <p:ph type="body" sz="quarter" idx="16"/>
          </p:nvPr>
        </p:nvSpPr>
        <p:spPr>
          <a:xfrm>
            <a:off x="1" y="1743168"/>
            <a:ext cx="5257800" cy="2714589"/>
          </a:xfrm>
        </p:spPr>
        <p:txBody>
          <a:bodyPr/>
          <a:lstStyle/>
          <a:p>
            <a:r>
              <a:rPr lang="en-US" dirty="0"/>
              <a:t>“Agreements represent the social contract of the classroom community, rather than a narrower set of behavioral guidelines that have been written by the teacher alone.”</a:t>
            </a:r>
          </a:p>
        </p:txBody>
      </p:sp>
      <p:sp>
        <p:nvSpPr>
          <p:cNvPr id="3" name="Content Placeholder 2">
            <a:extLst>
              <a:ext uri="{FF2B5EF4-FFF2-40B4-BE49-F238E27FC236}">
                <a16:creationId xmlns:a16="http://schemas.microsoft.com/office/drawing/2014/main" xmlns="" id="{8533BA5F-F842-FD4E-8929-1671797ABE31}"/>
              </a:ext>
            </a:extLst>
          </p:cNvPr>
          <p:cNvSpPr>
            <a:spLocks noGrp="1"/>
          </p:cNvSpPr>
          <p:nvPr>
            <p:ph sz="quarter" idx="13"/>
          </p:nvPr>
        </p:nvSpPr>
        <p:spPr>
          <a:xfrm>
            <a:off x="5630096" y="1743168"/>
            <a:ext cx="6028503" cy="4581432"/>
          </a:xfrm>
        </p:spPr>
        <p:txBody>
          <a:bodyPr>
            <a:noAutofit/>
          </a:bodyPr>
          <a:lstStyle/>
          <a:p>
            <a:pPr>
              <a:lnSpc>
                <a:spcPct val="100000"/>
              </a:lnSpc>
              <a:buSzPct val="150000"/>
            </a:pPr>
            <a:r>
              <a:rPr lang="en-US" dirty="0"/>
              <a:t>A fewer number works better than too many—</a:t>
            </a:r>
            <a:br>
              <a:rPr lang="en-US" dirty="0"/>
            </a:br>
            <a:r>
              <a:rPr lang="en-US" dirty="0"/>
              <a:t>think 3-5!</a:t>
            </a:r>
          </a:p>
          <a:p>
            <a:pPr>
              <a:lnSpc>
                <a:spcPct val="100000"/>
              </a:lnSpc>
              <a:buSzPct val="150000"/>
            </a:pPr>
            <a:r>
              <a:rPr lang="en-US" dirty="0"/>
              <a:t>Co-construct them with your students</a:t>
            </a:r>
          </a:p>
          <a:p>
            <a:pPr>
              <a:lnSpc>
                <a:spcPct val="100000"/>
              </a:lnSpc>
              <a:buSzPct val="150000"/>
            </a:pPr>
            <a:r>
              <a:rPr lang="en-US" dirty="0"/>
              <a:t>State them positively—what is acceptable, </a:t>
            </a:r>
            <a:br>
              <a:rPr lang="en-US" dirty="0"/>
            </a:br>
            <a:r>
              <a:rPr lang="en-US" dirty="0"/>
              <a:t>not what they should NOT do</a:t>
            </a:r>
          </a:p>
          <a:p>
            <a:pPr>
              <a:lnSpc>
                <a:spcPct val="100000"/>
              </a:lnSpc>
              <a:buSzPct val="150000"/>
            </a:pPr>
            <a:r>
              <a:rPr lang="en-US" dirty="0"/>
              <a:t>Make them specific</a:t>
            </a:r>
          </a:p>
          <a:p>
            <a:pPr>
              <a:lnSpc>
                <a:spcPct val="100000"/>
              </a:lnSpc>
              <a:buSzPct val="150000"/>
            </a:pPr>
            <a:r>
              <a:rPr lang="en-US" dirty="0"/>
              <a:t>Post the agreements</a:t>
            </a:r>
          </a:p>
          <a:p>
            <a:pPr>
              <a:lnSpc>
                <a:spcPct val="100000"/>
              </a:lnSpc>
              <a:buSzPct val="150000"/>
            </a:pPr>
            <a:r>
              <a:rPr lang="en-US" dirty="0"/>
              <a:t>Teach and rehearse the expectations</a:t>
            </a:r>
          </a:p>
        </p:txBody>
      </p:sp>
      <p:sp>
        <p:nvSpPr>
          <p:cNvPr id="6" name="Oval 5">
            <a:extLst>
              <a:ext uri="{FF2B5EF4-FFF2-40B4-BE49-F238E27FC236}">
                <a16:creationId xmlns:a16="http://schemas.microsoft.com/office/drawing/2014/main" xmlns="" id="{C956A9C1-57D1-9648-86EB-547AD9537AD8}"/>
              </a:ext>
            </a:extLst>
          </p:cNvPr>
          <p:cNvSpPr/>
          <p:nvPr/>
        </p:nvSpPr>
        <p:spPr>
          <a:xfrm>
            <a:off x="11125200" y="6073140"/>
            <a:ext cx="533400" cy="533400"/>
          </a:xfrm>
          <a:prstGeom prst="ellipse">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1</a:t>
            </a:r>
          </a:p>
        </p:txBody>
      </p:sp>
      <p:sp>
        <p:nvSpPr>
          <p:cNvPr id="5" name="Slide Number Placeholder 4">
            <a:extLst>
              <a:ext uri="{FF2B5EF4-FFF2-40B4-BE49-F238E27FC236}">
                <a16:creationId xmlns:a16="http://schemas.microsoft.com/office/drawing/2014/main" xmlns="" id="{D9435139-CC3B-9441-BAE0-6BBFAF847358}"/>
              </a:ext>
            </a:extLst>
          </p:cNvPr>
          <p:cNvSpPr>
            <a:spLocks noGrp="1"/>
          </p:cNvSpPr>
          <p:nvPr>
            <p:ph type="sldNum" sz="quarter" idx="4"/>
          </p:nvPr>
        </p:nvSpPr>
        <p:spPr/>
        <p:txBody>
          <a:bodyPr/>
          <a:lstStyle/>
          <a:p>
            <a:fld id="{4FAB73BC-B049-4115-A692-8D63A059BFB8}" type="slidenum">
              <a:rPr lang="en-US" noProof="0" smtClean="0"/>
              <a:pPr/>
              <a:t>33</a:t>
            </a:fld>
            <a:endParaRPr lang="en-US" noProof="0" dirty="0"/>
          </a:p>
        </p:txBody>
      </p:sp>
    </p:spTree>
    <p:extLst>
      <p:ext uri="{BB962C8B-B14F-4D97-AF65-F5344CB8AC3E}">
        <p14:creationId xmlns:p14="http://schemas.microsoft.com/office/powerpoint/2010/main" val="4177506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892315F5-4ABB-2B4F-A4B5-A2F92462ACE5}"/>
              </a:ext>
            </a:extLst>
          </p:cNvPr>
          <p:cNvSpPr>
            <a:spLocks noGrp="1"/>
          </p:cNvSpPr>
          <p:nvPr>
            <p:ph type="title"/>
          </p:nvPr>
        </p:nvSpPr>
        <p:spPr/>
        <p:txBody>
          <a:bodyPr/>
          <a:lstStyle/>
          <a:p>
            <a:r>
              <a:rPr lang="en-US" dirty="0"/>
              <a:t>What does the classroom need to look like and sound like for learning to happen for all students?</a:t>
            </a:r>
          </a:p>
        </p:txBody>
      </p:sp>
      <p:pic>
        <p:nvPicPr>
          <p:cNvPr id="2050" name="Picture 2" descr="Classroom chart titled &quot;Expectations for&quot; with two columns titled &quot;Looks Like&quot; and &quot;Sounds Like&quot;">
            <a:extLst>
              <a:ext uri="{FF2B5EF4-FFF2-40B4-BE49-F238E27FC236}">
                <a16:creationId xmlns:a16="http://schemas.microsoft.com/office/drawing/2014/main" xmlns="" id="{190EB245-E3AE-9349-B6EF-BDD7544040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25"/>
          <a:stretch/>
        </p:blipFill>
        <p:spPr bwMode="auto">
          <a:xfrm>
            <a:off x="6324600" y="276860"/>
            <a:ext cx="4114800" cy="31459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lassroom poster titled &quot;Our Classroom&quot; with 3 areas filled in with student ideas: looks like, sounds like and feels like.">
            <a:extLst>
              <a:ext uri="{FF2B5EF4-FFF2-40B4-BE49-F238E27FC236}">
                <a16:creationId xmlns:a16="http://schemas.microsoft.com/office/drawing/2014/main" xmlns="" id="{58931B9B-C8BE-A347-8BE1-527494DB5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1981200"/>
            <a:ext cx="3224212" cy="3888497"/>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xmlns="" id="{0EDA3C71-8901-FF40-93A8-7ED93BE6611B}"/>
              </a:ext>
            </a:extLst>
          </p:cNvPr>
          <p:cNvSpPr/>
          <p:nvPr/>
        </p:nvSpPr>
        <p:spPr>
          <a:xfrm>
            <a:off x="11125200" y="6073140"/>
            <a:ext cx="533400" cy="533400"/>
          </a:xfrm>
          <a:prstGeom prst="ellipse">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1</a:t>
            </a:r>
          </a:p>
        </p:txBody>
      </p:sp>
      <p:sp>
        <p:nvSpPr>
          <p:cNvPr id="5" name="Slide Number Placeholder 4">
            <a:extLst>
              <a:ext uri="{FF2B5EF4-FFF2-40B4-BE49-F238E27FC236}">
                <a16:creationId xmlns:a16="http://schemas.microsoft.com/office/drawing/2014/main" xmlns="" id="{FF59FA35-78E9-A548-8B56-CB40693E4174}"/>
              </a:ext>
            </a:extLst>
          </p:cNvPr>
          <p:cNvSpPr>
            <a:spLocks noGrp="1"/>
          </p:cNvSpPr>
          <p:nvPr>
            <p:ph type="sldNum" sz="quarter" idx="4"/>
          </p:nvPr>
        </p:nvSpPr>
        <p:spPr/>
        <p:txBody>
          <a:bodyPr/>
          <a:lstStyle/>
          <a:p>
            <a:fld id="{4FAB73BC-B049-4115-A692-8D63A059BFB8}" type="slidenum">
              <a:rPr lang="en-US" noProof="0" smtClean="0"/>
              <a:pPr/>
              <a:t>34</a:t>
            </a:fld>
            <a:endParaRPr lang="en-US" noProof="0" dirty="0"/>
          </a:p>
        </p:txBody>
      </p:sp>
    </p:spTree>
    <p:extLst>
      <p:ext uri="{BB962C8B-B14F-4D97-AF65-F5344CB8AC3E}">
        <p14:creationId xmlns:p14="http://schemas.microsoft.com/office/powerpoint/2010/main" val="72122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089F49BA-3716-064C-A387-E2409CE48A70}"/>
              </a:ext>
            </a:extLst>
          </p:cNvPr>
          <p:cNvSpPr>
            <a:spLocks noGrp="1"/>
          </p:cNvSpPr>
          <p:nvPr>
            <p:ph type="title"/>
          </p:nvPr>
        </p:nvSpPr>
        <p:spPr/>
        <p:txBody>
          <a:bodyPr/>
          <a:lstStyle/>
          <a:p>
            <a:r>
              <a:rPr lang="en-US" dirty="0"/>
              <a:t>Sample Class Agreements</a:t>
            </a:r>
          </a:p>
        </p:txBody>
      </p:sp>
      <p:sp>
        <p:nvSpPr>
          <p:cNvPr id="7" name="Text Placeholder 6">
            <a:extLst>
              <a:ext uri="{FF2B5EF4-FFF2-40B4-BE49-F238E27FC236}">
                <a16:creationId xmlns:a16="http://schemas.microsoft.com/office/drawing/2014/main" xmlns="" id="{F0142918-C5B2-7C49-A640-F05C4299A8AD}"/>
              </a:ext>
            </a:extLst>
          </p:cNvPr>
          <p:cNvSpPr>
            <a:spLocks noGrp="1"/>
          </p:cNvSpPr>
          <p:nvPr>
            <p:ph type="body" sz="quarter" idx="16"/>
          </p:nvPr>
        </p:nvSpPr>
        <p:spPr/>
        <p:txBody>
          <a:bodyPr/>
          <a:lstStyle/>
          <a:p>
            <a:r>
              <a:rPr lang="en-US" dirty="0"/>
              <a:t>Middle School Math</a:t>
            </a:r>
          </a:p>
        </p:txBody>
      </p:sp>
      <p:sp>
        <p:nvSpPr>
          <p:cNvPr id="4" name="Content Placeholder 3">
            <a:extLst>
              <a:ext uri="{FF2B5EF4-FFF2-40B4-BE49-F238E27FC236}">
                <a16:creationId xmlns:a16="http://schemas.microsoft.com/office/drawing/2014/main" xmlns="" id="{751D8554-7505-CD4F-8C1C-45893758FAB2}"/>
              </a:ext>
            </a:extLst>
          </p:cNvPr>
          <p:cNvSpPr>
            <a:spLocks noGrp="1"/>
          </p:cNvSpPr>
          <p:nvPr>
            <p:ph sz="quarter" idx="18"/>
          </p:nvPr>
        </p:nvSpPr>
        <p:spPr/>
        <p:txBody>
          <a:bodyPr/>
          <a:lstStyle/>
          <a:p>
            <a:r>
              <a:rPr lang="en-US" dirty="0"/>
              <a:t>Follow the person who is speaking with your eyes</a:t>
            </a:r>
          </a:p>
          <a:p>
            <a:r>
              <a:rPr lang="en-US" dirty="0"/>
              <a:t>Post respectful reactions to ideas in the chat</a:t>
            </a:r>
          </a:p>
          <a:p>
            <a:r>
              <a:rPr lang="en-US" dirty="0"/>
              <a:t>Treat members of the class with the care they deserve</a:t>
            </a:r>
          </a:p>
        </p:txBody>
      </p:sp>
      <p:pic>
        <p:nvPicPr>
          <p:cNvPr id="3074" name="Picture 2" descr="screen capture of example video">
            <a:hlinkClick r:id="rId3"/>
            <a:extLst>
              <a:ext uri="{FF2B5EF4-FFF2-40B4-BE49-F238E27FC236}">
                <a16:creationId xmlns:a16="http://schemas.microsoft.com/office/drawing/2014/main" xmlns="" id="{0238DA05-270D-F144-AE75-56A49A9A53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1" t="2034" r="1365" b="2026"/>
          <a:stretch/>
        </p:blipFill>
        <p:spPr bwMode="auto">
          <a:xfrm>
            <a:off x="6095998" y="1741170"/>
            <a:ext cx="5562601" cy="4152364"/>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xmlns="" id="{71624B56-E9D8-6343-B933-E55CF15BE97F}"/>
              </a:ext>
            </a:extLst>
          </p:cNvPr>
          <p:cNvSpPr/>
          <p:nvPr/>
        </p:nvSpPr>
        <p:spPr>
          <a:xfrm>
            <a:off x="11125200" y="6073140"/>
            <a:ext cx="533400" cy="533400"/>
          </a:xfrm>
          <a:prstGeom prst="ellipse">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1</a:t>
            </a:r>
          </a:p>
        </p:txBody>
      </p:sp>
      <p:sp>
        <p:nvSpPr>
          <p:cNvPr id="3" name="Slide Number Placeholder 2">
            <a:extLst>
              <a:ext uri="{FF2B5EF4-FFF2-40B4-BE49-F238E27FC236}">
                <a16:creationId xmlns:a16="http://schemas.microsoft.com/office/drawing/2014/main" xmlns="" id="{299ED10A-C4A5-F346-BCA5-5ED8721D99D8}"/>
              </a:ext>
            </a:extLst>
          </p:cNvPr>
          <p:cNvSpPr>
            <a:spLocks noGrp="1"/>
          </p:cNvSpPr>
          <p:nvPr>
            <p:ph type="sldNum" sz="quarter" idx="4"/>
          </p:nvPr>
        </p:nvSpPr>
        <p:spPr/>
        <p:txBody>
          <a:bodyPr/>
          <a:lstStyle/>
          <a:p>
            <a:fld id="{4FAB73BC-B049-4115-A692-8D63A059BFB8}" type="slidenum">
              <a:rPr lang="en-US" smtClean="0"/>
              <a:pPr/>
              <a:t>35</a:t>
            </a:fld>
            <a:endParaRPr lang="en-US" dirty="0">
              <a:solidFill>
                <a:schemeClr val="bg1"/>
              </a:solidFill>
            </a:endParaRPr>
          </a:p>
        </p:txBody>
      </p:sp>
    </p:spTree>
    <p:extLst>
      <p:ext uri="{BB962C8B-B14F-4D97-AF65-F5344CB8AC3E}">
        <p14:creationId xmlns:p14="http://schemas.microsoft.com/office/powerpoint/2010/main" val="3716043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3A3360D1-3DE7-8C4B-99BF-A1F54AC56247}"/>
              </a:ext>
            </a:extLst>
          </p:cNvPr>
          <p:cNvSpPr>
            <a:spLocks noGrp="1"/>
          </p:cNvSpPr>
          <p:nvPr>
            <p:ph type="title"/>
          </p:nvPr>
        </p:nvSpPr>
        <p:spPr/>
        <p:txBody>
          <a:bodyPr/>
          <a:lstStyle/>
          <a:p>
            <a:r>
              <a:rPr lang="en-US" dirty="0"/>
              <a:t>Reflecting on Class Agreements</a:t>
            </a:r>
          </a:p>
        </p:txBody>
      </p:sp>
      <p:sp>
        <p:nvSpPr>
          <p:cNvPr id="9" name="Text Placeholder 8">
            <a:extLst>
              <a:ext uri="{FF2B5EF4-FFF2-40B4-BE49-F238E27FC236}">
                <a16:creationId xmlns:a16="http://schemas.microsoft.com/office/drawing/2014/main" xmlns="" id="{405CB655-F095-B144-892B-3B0BAC0B94D5}"/>
              </a:ext>
            </a:extLst>
          </p:cNvPr>
          <p:cNvSpPr>
            <a:spLocks noGrp="1"/>
          </p:cNvSpPr>
          <p:nvPr>
            <p:ph type="body" sz="quarter" idx="17"/>
          </p:nvPr>
        </p:nvSpPr>
        <p:spPr>
          <a:xfrm>
            <a:off x="640820" y="1667026"/>
            <a:ext cx="5090157" cy="683264"/>
          </a:xfrm>
        </p:spPr>
        <p:txBody>
          <a:bodyPr/>
          <a:lstStyle/>
          <a:p>
            <a:r>
              <a:rPr lang="en-US" dirty="0"/>
              <a:t>Before the Start of the School Year Reflections</a:t>
            </a:r>
          </a:p>
        </p:txBody>
      </p:sp>
      <p:sp>
        <p:nvSpPr>
          <p:cNvPr id="8" name="Content Placeholder 7">
            <a:extLst>
              <a:ext uri="{FF2B5EF4-FFF2-40B4-BE49-F238E27FC236}">
                <a16:creationId xmlns:a16="http://schemas.microsoft.com/office/drawing/2014/main" xmlns="" id="{5420F718-769F-3E48-8B0A-F04829F72CA3}"/>
              </a:ext>
            </a:extLst>
          </p:cNvPr>
          <p:cNvSpPr>
            <a:spLocks noGrp="1"/>
          </p:cNvSpPr>
          <p:nvPr>
            <p:ph sz="quarter" idx="13"/>
          </p:nvPr>
        </p:nvSpPr>
        <p:spPr>
          <a:xfrm>
            <a:off x="640820" y="2426335"/>
            <a:ext cx="5090157" cy="2298065"/>
          </a:xfrm>
        </p:spPr>
        <p:txBody>
          <a:bodyPr/>
          <a:lstStyle/>
          <a:p>
            <a:r>
              <a:rPr lang="en-US" dirty="0"/>
              <a:t>What are the 3-5 agreements that you think would be appropriate for your learning environment?</a:t>
            </a:r>
          </a:p>
          <a:p>
            <a:r>
              <a:rPr lang="en-US" dirty="0"/>
              <a:t>How might you co-construct agreements with your students?</a:t>
            </a:r>
          </a:p>
          <a:p>
            <a:r>
              <a:rPr lang="en-US" dirty="0"/>
              <a:t>How have you ensured that your norms are applicable for ALL students?</a:t>
            </a:r>
          </a:p>
        </p:txBody>
      </p:sp>
      <p:sp>
        <p:nvSpPr>
          <p:cNvPr id="11" name="Text Placeholder 10">
            <a:extLst>
              <a:ext uri="{FF2B5EF4-FFF2-40B4-BE49-F238E27FC236}">
                <a16:creationId xmlns:a16="http://schemas.microsoft.com/office/drawing/2014/main" xmlns="" id="{19DFAB83-7BBE-8443-AC3A-06BA5986EB75}"/>
              </a:ext>
            </a:extLst>
          </p:cNvPr>
          <p:cNvSpPr>
            <a:spLocks noGrp="1"/>
          </p:cNvSpPr>
          <p:nvPr>
            <p:ph type="body" sz="quarter" idx="20"/>
          </p:nvPr>
        </p:nvSpPr>
        <p:spPr>
          <a:xfrm>
            <a:off x="6629400" y="1667026"/>
            <a:ext cx="5090157" cy="683263"/>
          </a:xfrm>
        </p:spPr>
        <p:txBody>
          <a:bodyPr/>
          <a:lstStyle/>
          <a:p>
            <a:r>
              <a:rPr lang="en-US" dirty="0"/>
              <a:t>Mid School Year Reflection</a:t>
            </a:r>
          </a:p>
        </p:txBody>
      </p:sp>
      <p:sp>
        <p:nvSpPr>
          <p:cNvPr id="10" name="Content Placeholder 9">
            <a:extLst>
              <a:ext uri="{FF2B5EF4-FFF2-40B4-BE49-F238E27FC236}">
                <a16:creationId xmlns:a16="http://schemas.microsoft.com/office/drawing/2014/main" xmlns="" id="{7EA5DDB9-8145-9845-AC75-AB978CF5E286}"/>
              </a:ext>
            </a:extLst>
          </p:cNvPr>
          <p:cNvSpPr>
            <a:spLocks noGrp="1"/>
          </p:cNvSpPr>
          <p:nvPr>
            <p:ph sz="quarter" idx="19"/>
          </p:nvPr>
        </p:nvSpPr>
        <p:spPr>
          <a:xfrm>
            <a:off x="6629400" y="2426335"/>
            <a:ext cx="5090157" cy="3308598"/>
          </a:xfrm>
        </p:spPr>
        <p:txBody>
          <a:bodyPr/>
          <a:lstStyle/>
          <a:p>
            <a:r>
              <a:rPr lang="en-US" dirty="0"/>
              <a:t>What adaptations need to be made to your class agreements?</a:t>
            </a:r>
          </a:p>
          <a:p>
            <a:r>
              <a:rPr lang="en-US" dirty="0"/>
              <a:t>How might you co-construct agreements with your students? </a:t>
            </a:r>
          </a:p>
          <a:p>
            <a:r>
              <a:rPr lang="en-US" dirty="0"/>
              <a:t>How might you address the need to modify some norms/agreements with your students?</a:t>
            </a:r>
          </a:p>
          <a:p>
            <a:r>
              <a:rPr lang="en-US" dirty="0"/>
              <a:t>Are all your norms applicable to ALL students? If not, what needs to change?</a:t>
            </a:r>
            <a:br>
              <a:rPr lang="en-US" dirty="0"/>
            </a:br>
            <a:endParaRPr lang="en-US" dirty="0"/>
          </a:p>
        </p:txBody>
      </p:sp>
      <p:pic>
        <p:nvPicPr>
          <p:cNvPr id="16" name="Picture Placeholder 2" descr="fine-tuning planning document">
            <a:extLst>
              <a:ext uri="{FF2B5EF4-FFF2-40B4-BE49-F238E27FC236}">
                <a16:creationId xmlns:a16="http://schemas.microsoft.com/office/drawing/2014/main" xmlns="" id="{4A3E9DB5-6297-2E4A-9C34-33DDCF7FDF26}"/>
              </a:ext>
            </a:extLst>
          </p:cNvPr>
          <p:cNvPicPr>
            <a:picLocks noChangeAspect="1"/>
          </p:cNvPicPr>
          <p:nvPr/>
        </p:nvPicPr>
        <p:blipFill rotWithShape="1">
          <a:blip r:embed="rId3"/>
          <a:srcRect t="11992" b="42294"/>
          <a:stretch/>
        </p:blipFill>
        <p:spPr>
          <a:xfrm>
            <a:off x="625580" y="5305099"/>
            <a:ext cx="1814891" cy="1019501"/>
          </a:xfrm>
          <a:prstGeom prst="rect">
            <a:avLst/>
          </a:prstGeom>
          <a:solidFill>
            <a:schemeClr val="bg2">
              <a:lumMod val="75000"/>
            </a:schemeClr>
          </a:solidFill>
          <a:ln w="12700">
            <a:solidFill>
              <a:schemeClr val="bg1">
                <a:lumMod val="65000"/>
              </a:schemeClr>
            </a:solidFill>
          </a:ln>
        </p:spPr>
      </p:pic>
      <p:sp>
        <p:nvSpPr>
          <p:cNvPr id="12" name="Content Placeholder 6">
            <a:extLst>
              <a:ext uri="{FF2B5EF4-FFF2-40B4-BE49-F238E27FC236}">
                <a16:creationId xmlns:a16="http://schemas.microsoft.com/office/drawing/2014/main" xmlns="" id="{5C080D50-8486-FD40-A54F-04508A006F97}"/>
              </a:ext>
            </a:extLst>
          </p:cNvPr>
          <p:cNvSpPr txBox="1">
            <a:spLocks/>
          </p:cNvSpPr>
          <p:nvPr/>
        </p:nvSpPr>
        <p:spPr>
          <a:xfrm>
            <a:off x="2661451" y="5305099"/>
            <a:ext cx="2590800" cy="886397"/>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200"/>
              </a:spcBef>
              <a:spcAft>
                <a:spcPts val="200"/>
              </a:spcAft>
              <a:buClr>
                <a:schemeClr val="tx2"/>
              </a:buClr>
              <a:buSzPct val="110000"/>
              <a:buFont typeface="Wingdings" pitchFamily="2" charset="2"/>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bg2"/>
              </a:buClr>
              <a:buSzPct val="110000"/>
              <a:buFont typeface="Wingdings" pitchFamily="2" charset="2"/>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Font typeface="Wingdings" pitchFamily="2" charset="2"/>
              <a:buNone/>
            </a:pPr>
            <a:r>
              <a:rPr lang="en-US" sz="1600" dirty="0"/>
              <a:t>Go to your Fine-tuning Planning chart and complete the class agreements section</a:t>
            </a:r>
          </a:p>
        </p:txBody>
      </p:sp>
      <p:sp>
        <p:nvSpPr>
          <p:cNvPr id="15" name="Oval 14">
            <a:extLst>
              <a:ext uri="{FF2B5EF4-FFF2-40B4-BE49-F238E27FC236}">
                <a16:creationId xmlns:a16="http://schemas.microsoft.com/office/drawing/2014/main" xmlns="" id="{7954BC85-1F80-F140-8167-854FAD58301C}"/>
              </a:ext>
            </a:extLst>
          </p:cNvPr>
          <p:cNvSpPr/>
          <p:nvPr/>
        </p:nvSpPr>
        <p:spPr>
          <a:xfrm>
            <a:off x="9885680" y="6092140"/>
            <a:ext cx="533400" cy="533400"/>
          </a:xfrm>
          <a:prstGeom prst="ellipse">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1</a:t>
            </a:r>
          </a:p>
        </p:txBody>
      </p:sp>
      <p:sp>
        <p:nvSpPr>
          <p:cNvPr id="13" name="Oval 12">
            <a:extLst>
              <a:ext uri="{FF2B5EF4-FFF2-40B4-BE49-F238E27FC236}">
                <a16:creationId xmlns:a16="http://schemas.microsoft.com/office/drawing/2014/main" xmlns="" id="{397C69D6-68B3-AB4A-9911-8BDDBCE205E8}"/>
              </a:ext>
            </a:extLst>
          </p:cNvPr>
          <p:cNvSpPr/>
          <p:nvPr/>
        </p:nvSpPr>
        <p:spPr>
          <a:xfrm>
            <a:off x="10515600" y="6083910"/>
            <a:ext cx="533400" cy="533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3</a:t>
            </a:r>
          </a:p>
        </p:txBody>
      </p:sp>
      <p:sp>
        <p:nvSpPr>
          <p:cNvPr id="14" name="Oval 13">
            <a:extLst>
              <a:ext uri="{FF2B5EF4-FFF2-40B4-BE49-F238E27FC236}">
                <a16:creationId xmlns:a16="http://schemas.microsoft.com/office/drawing/2014/main" xmlns="" id="{F9698820-85E2-FE44-9EF8-4DF8938A9649}"/>
              </a:ext>
            </a:extLst>
          </p:cNvPr>
          <p:cNvSpPr/>
          <p:nvPr/>
        </p:nvSpPr>
        <p:spPr>
          <a:xfrm>
            <a:off x="11145520" y="6083910"/>
            <a:ext cx="533400" cy="533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5</a:t>
            </a:r>
          </a:p>
        </p:txBody>
      </p:sp>
      <p:sp>
        <p:nvSpPr>
          <p:cNvPr id="5" name="Slide Number Placeholder 4">
            <a:extLst>
              <a:ext uri="{FF2B5EF4-FFF2-40B4-BE49-F238E27FC236}">
                <a16:creationId xmlns:a16="http://schemas.microsoft.com/office/drawing/2014/main" xmlns="" id="{B6849E1D-C31D-1348-9E69-EB7001370026}"/>
              </a:ext>
            </a:extLst>
          </p:cNvPr>
          <p:cNvSpPr>
            <a:spLocks noGrp="1"/>
          </p:cNvSpPr>
          <p:nvPr>
            <p:ph type="sldNum" sz="quarter" idx="4"/>
          </p:nvPr>
        </p:nvSpPr>
        <p:spPr/>
        <p:txBody>
          <a:bodyPr/>
          <a:lstStyle/>
          <a:p>
            <a:fld id="{4FAB73BC-B049-4115-A692-8D63A059BFB8}" type="slidenum">
              <a:rPr lang="en-US" noProof="0" smtClean="0"/>
              <a:pPr/>
              <a:t>36</a:t>
            </a:fld>
            <a:endParaRPr lang="en-US" noProof="0" dirty="0"/>
          </a:p>
        </p:txBody>
      </p:sp>
    </p:spTree>
    <p:extLst>
      <p:ext uri="{BB962C8B-B14F-4D97-AF65-F5344CB8AC3E}">
        <p14:creationId xmlns:p14="http://schemas.microsoft.com/office/powerpoint/2010/main" val="384228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CA85F8B3-0A5F-FE45-8283-89196C8C37AD}"/>
              </a:ext>
            </a:extLst>
          </p:cNvPr>
          <p:cNvSpPr>
            <a:spLocks noGrp="1"/>
          </p:cNvSpPr>
          <p:nvPr>
            <p:ph type="title"/>
          </p:nvPr>
        </p:nvSpPr>
        <p:spPr>
          <a:xfrm>
            <a:off x="-1" y="530352"/>
            <a:ext cx="12192001" cy="1484580"/>
          </a:xfrm>
        </p:spPr>
        <p:txBody>
          <a:bodyPr>
            <a:normAutofit/>
          </a:bodyPr>
          <a:lstStyle/>
          <a:p>
            <a:r>
              <a:rPr lang="en-US" b="1" dirty="0"/>
              <a:t>Develop</a:t>
            </a:r>
            <a:r>
              <a:rPr lang="en-US" dirty="0"/>
              <a:t> and </a:t>
            </a:r>
            <a:r>
              <a:rPr lang="en-US" b="1" dirty="0"/>
              <a:t>Teach</a:t>
            </a:r>
            <a:r>
              <a:rPr lang="en-US" dirty="0"/>
              <a:t> Organizational </a:t>
            </a:r>
            <a:br>
              <a:rPr lang="en-US" dirty="0"/>
            </a:br>
            <a:r>
              <a:rPr lang="en-US" dirty="0"/>
              <a:t>and Procedural Routines</a:t>
            </a:r>
          </a:p>
        </p:txBody>
      </p:sp>
      <p:sp>
        <p:nvSpPr>
          <p:cNvPr id="9" name="Content Placeholder 8">
            <a:extLst>
              <a:ext uri="{FF2B5EF4-FFF2-40B4-BE49-F238E27FC236}">
                <a16:creationId xmlns:a16="http://schemas.microsoft.com/office/drawing/2014/main" xmlns="" id="{924F7202-EC30-084E-B109-CD7F8011D991}"/>
              </a:ext>
            </a:extLst>
          </p:cNvPr>
          <p:cNvSpPr>
            <a:spLocks noGrp="1"/>
          </p:cNvSpPr>
          <p:nvPr>
            <p:ph sz="quarter" idx="13"/>
          </p:nvPr>
        </p:nvSpPr>
        <p:spPr>
          <a:xfrm>
            <a:off x="599205" y="2347062"/>
            <a:ext cx="6944595" cy="3660648"/>
          </a:xfrm>
        </p:spPr>
        <p:txBody>
          <a:bodyPr/>
          <a:lstStyle/>
          <a:p>
            <a:r>
              <a:rPr lang="en-US" dirty="0"/>
              <a:t>Provide weekly and monthly schedules for students and families so they can organize resources</a:t>
            </a:r>
          </a:p>
          <a:p>
            <a:r>
              <a:rPr lang="en-US" dirty="0"/>
              <a:t>Furnish a daily schedule at the beginning of each class</a:t>
            </a:r>
          </a:p>
          <a:p>
            <a:r>
              <a:rPr lang="en-US" dirty="0"/>
              <a:t>Teach students the signals you will use</a:t>
            </a:r>
          </a:p>
          <a:p>
            <a:r>
              <a:rPr lang="en-US" dirty="0"/>
              <a:t>Identify signals that you would like your students to use or that are designed to use with individual students according to their IEP?</a:t>
            </a:r>
          </a:p>
          <a:p>
            <a:r>
              <a:rPr lang="en-US" dirty="0"/>
              <a:t>Create procedures for how students will retrieve materials</a:t>
            </a:r>
          </a:p>
          <a:p>
            <a:r>
              <a:rPr lang="en-US" dirty="0"/>
              <a:t>Create procedures for how students will submit materials</a:t>
            </a:r>
          </a:p>
        </p:txBody>
      </p:sp>
      <p:sp>
        <p:nvSpPr>
          <p:cNvPr id="10" name="Text Placeholder 9">
            <a:extLst>
              <a:ext uri="{FF2B5EF4-FFF2-40B4-BE49-F238E27FC236}">
                <a16:creationId xmlns:a16="http://schemas.microsoft.com/office/drawing/2014/main" xmlns="" id="{1F535FE5-A4BB-5042-8299-8602081AF68E}"/>
              </a:ext>
            </a:extLst>
          </p:cNvPr>
          <p:cNvSpPr>
            <a:spLocks noGrp="1"/>
          </p:cNvSpPr>
          <p:nvPr>
            <p:ph type="body" sz="quarter" idx="16"/>
          </p:nvPr>
        </p:nvSpPr>
        <p:spPr>
          <a:xfrm>
            <a:off x="8077200" y="2348489"/>
            <a:ext cx="3581400" cy="1938992"/>
          </a:xfrm>
        </p:spPr>
        <p:txBody>
          <a:bodyPr lIns="0"/>
          <a:lstStyle/>
          <a:p>
            <a:r>
              <a:rPr lang="en-US" dirty="0"/>
              <a:t>What other routines or procedures might you need when considering your students with IEPs?</a:t>
            </a:r>
          </a:p>
        </p:txBody>
      </p:sp>
      <p:sp>
        <p:nvSpPr>
          <p:cNvPr id="6" name="Oval 5">
            <a:extLst>
              <a:ext uri="{FF2B5EF4-FFF2-40B4-BE49-F238E27FC236}">
                <a16:creationId xmlns:a16="http://schemas.microsoft.com/office/drawing/2014/main" xmlns="" id="{A3107F03-883F-6844-B2E6-8BDD4AD712D5}"/>
              </a:ext>
            </a:extLst>
          </p:cNvPr>
          <p:cNvSpPr/>
          <p:nvPr/>
        </p:nvSpPr>
        <p:spPr>
          <a:xfrm>
            <a:off x="10515600" y="6083910"/>
            <a:ext cx="533400" cy="533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3</a:t>
            </a:r>
          </a:p>
        </p:txBody>
      </p:sp>
      <p:sp>
        <p:nvSpPr>
          <p:cNvPr id="7" name="Oval 6">
            <a:extLst>
              <a:ext uri="{FF2B5EF4-FFF2-40B4-BE49-F238E27FC236}">
                <a16:creationId xmlns:a16="http://schemas.microsoft.com/office/drawing/2014/main" xmlns="" id="{0F3722F0-162E-A744-BBC8-63BF56A558F3}"/>
              </a:ext>
            </a:extLst>
          </p:cNvPr>
          <p:cNvSpPr/>
          <p:nvPr/>
        </p:nvSpPr>
        <p:spPr>
          <a:xfrm>
            <a:off x="11145520" y="6083910"/>
            <a:ext cx="5334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4</a:t>
            </a:r>
          </a:p>
        </p:txBody>
      </p:sp>
      <p:sp>
        <p:nvSpPr>
          <p:cNvPr id="2" name="Slide Number Placeholder 1">
            <a:extLst>
              <a:ext uri="{FF2B5EF4-FFF2-40B4-BE49-F238E27FC236}">
                <a16:creationId xmlns:a16="http://schemas.microsoft.com/office/drawing/2014/main" xmlns="" id="{0DABA906-5D20-9C43-80C4-0375C23F9FDB}"/>
              </a:ext>
            </a:extLst>
          </p:cNvPr>
          <p:cNvSpPr>
            <a:spLocks noGrp="1"/>
          </p:cNvSpPr>
          <p:nvPr>
            <p:ph type="sldNum" sz="quarter" idx="4"/>
          </p:nvPr>
        </p:nvSpPr>
        <p:spPr/>
        <p:txBody>
          <a:bodyPr/>
          <a:lstStyle/>
          <a:p>
            <a:fld id="{4FAB73BC-B049-4115-A692-8D63A059BFB8}" type="slidenum">
              <a:rPr lang="en-US" noProof="0" smtClean="0"/>
              <a:pPr/>
              <a:t>37</a:t>
            </a:fld>
            <a:endParaRPr lang="en-US" noProof="0" dirty="0"/>
          </a:p>
        </p:txBody>
      </p:sp>
    </p:spTree>
    <p:extLst>
      <p:ext uri="{BB962C8B-B14F-4D97-AF65-F5344CB8AC3E}">
        <p14:creationId xmlns:p14="http://schemas.microsoft.com/office/powerpoint/2010/main" val="1541513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CA85F8B3-0A5F-FE45-8283-89196C8C37AD}"/>
              </a:ext>
            </a:extLst>
          </p:cNvPr>
          <p:cNvSpPr>
            <a:spLocks noGrp="1"/>
          </p:cNvSpPr>
          <p:nvPr>
            <p:ph type="title"/>
          </p:nvPr>
        </p:nvSpPr>
        <p:spPr>
          <a:xfrm>
            <a:off x="-1" y="530352"/>
            <a:ext cx="12192001" cy="914400"/>
          </a:xfrm>
        </p:spPr>
        <p:txBody>
          <a:bodyPr>
            <a:normAutofit/>
          </a:bodyPr>
          <a:lstStyle/>
          <a:p>
            <a:r>
              <a:rPr lang="en-US" b="1" dirty="0"/>
              <a:t>Classroom Procedures</a:t>
            </a:r>
            <a:endParaRPr lang="en-US" dirty="0"/>
          </a:p>
        </p:txBody>
      </p:sp>
      <p:sp>
        <p:nvSpPr>
          <p:cNvPr id="9" name="Content Placeholder 8">
            <a:extLst>
              <a:ext uri="{FF2B5EF4-FFF2-40B4-BE49-F238E27FC236}">
                <a16:creationId xmlns:a16="http://schemas.microsoft.com/office/drawing/2014/main" xmlns="" id="{924F7202-EC30-084E-B109-CD7F8011D991}"/>
              </a:ext>
            </a:extLst>
          </p:cNvPr>
          <p:cNvSpPr>
            <a:spLocks noGrp="1"/>
          </p:cNvSpPr>
          <p:nvPr>
            <p:ph sz="quarter" idx="13"/>
          </p:nvPr>
        </p:nvSpPr>
        <p:spPr>
          <a:xfrm>
            <a:off x="599205" y="1746504"/>
            <a:ext cx="5496795" cy="3660648"/>
          </a:xfrm>
        </p:spPr>
        <p:txBody>
          <a:bodyPr/>
          <a:lstStyle/>
          <a:p>
            <a:pPr marL="0" indent="0">
              <a:buNone/>
            </a:pPr>
            <a:r>
              <a:rPr lang="en-US" sz="2800" dirty="0">
                <a:solidFill>
                  <a:srgbClr val="43467B"/>
                </a:solidFill>
              </a:rPr>
              <a:t>Face to Face Environment:</a:t>
            </a:r>
          </a:p>
          <a:p>
            <a:r>
              <a:rPr lang="en-US" dirty="0"/>
              <a:t>Entering the room</a:t>
            </a:r>
          </a:p>
          <a:p>
            <a:r>
              <a:rPr lang="en-US" dirty="0"/>
              <a:t>Attention signal/ Quieting the class</a:t>
            </a:r>
          </a:p>
          <a:p>
            <a:r>
              <a:rPr lang="en-US" dirty="0"/>
              <a:t>How to ask for help</a:t>
            </a:r>
          </a:p>
          <a:p>
            <a:r>
              <a:rPr lang="en-US" dirty="0"/>
              <a:t>Movement of students and paper</a:t>
            </a:r>
          </a:p>
          <a:p>
            <a:r>
              <a:rPr lang="en-US" dirty="0"/>
              <a:t>End of class period</a:t>
            </a:r>
          </a:p>
        </p:txBody>
      </p:sp>
      <p:sp>
        <p:nvSpPr>
          <p:cNvPr id="10" name="Text Placeholder 9">
            <a:extLst>
              <a:ext uri="{FF2B5EF4-FFF2-40B4-BE49-F238E27FC236}">
                <a16:creationId xmlns:a16="http://schemas.microsoft.com/office/drawing/2014/main" xmlns="" id="{1F535FE5-A4BB-5042-8299-8602081AF68E}"/>
              </a:ext>
            </a:extLst>
          </p:cNvPr>
          <p:cNvSpPr>
            <a:spLocks noGrp="1"/>
          </p:cNvSpPr>
          <p:nvPr>
            <p:ph type="body" sz="quarter" idx="16"/>
          </p:nvPr>
        </p:nvSpPr>
        <p:spPr>
          <a:xfrm>
            <a:off x="6096000" y="1746504"/>
            <a:ext cx="5562600" cy="1730730"/>
          </a:xfrm>
        </p:spPr>
        <p:txBody>
          <a:bodyPr lIns="0"/>
          <a:lstStyle/>
          <a:p>
            <a:r>
              <a:rPr lang="en-US" dirty="0"/>
              <a:t>What is the same in a remote or hybrid environment?</a:t>
            </a:r>
          </a:p>
          <a:p>
            <a:r>
              <a:rPr lang="en-US" dirty="0"/>
              <a:t>What procedures might you </a:t>
            </a:r>
            <a:br>
              <a:rPr lang="en-US" dirty="0"/>
            </a:br>
            <a:r>
              <a:rPr lang="en-US" dirty="0"/>
              <a:t>have to add?</a:t>
            </a:r>
          </a:p>
        </p:txBody>
      </p:sp>
      <p:sp>
        <p:nvSpPr>
          <p:cNvPr id="7" name="Oval 6">
            <a:extLst>
              <a:ext uri="{FF2B5EF4-FFF2-40B4-BE49-F238E27FC236}">
                <a16:creationId xmlns:a16="http://schemas.microsoft.com/office/drawing/2014/main" xmlns="" id="{F2C6A9D4-D752-A449-A13E-664454A6EE0F}"/>
              </a:ext>
            </a:extLst>
          </p:cNvPr>
          <p:cNvSpPr/>
          <p:nvPr/>
        </p:nvSpPr>
        <p:spPr>
          <a:xfrm>
            <a:off x="11145520" y="6083910"/>
            <a:ext cx="533400" cy="533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3</a:t>
            </a:r>
          </a:p>
        </p:txBody>
      </p:sp>
      <p:sp>
        <p:nvSpPr>
          <p:cNvPr id="2" name="Slide Number Placeholder 1">
            <a:extLst>
              <a:ext uri="{FF2B5EF4-FFF2-40B4-BE49-F238E27FC236}">
                <a16:creationId xmlns:a16="http://schemas.microsoft.com/office/drawing/2014/main" xmlns="" id="{0DABA906-5D20-9C43-80C4-0375C23F9FDB}"/>
              </a:ext>
            </a:extLst>
          </p:cNvPr>
          <p:cNvSpPr>
            <a:spLocks noGrp="1"/>
          </p:cNvSpPr>
          <p:nvPr>
            <p:ph type="sldNum" sz="quarter" idx="4"/>
          </p:nvPr>
        </p:nvSpPr>
        <p:spPr/>
        <p:txBody>
          <a:bodyPr/>
          <a:lstStyle/>
          <a:p>
            <a:fld id="{4FAB73BC-B049-4115-A692-8D63A059BFB8}" type="slidenum">
              <a:rPr lang="en-US" noProof="0" smtClean="0"/>
              <a:pPr/>
              <a:t>38</a:t>
            </a:fld>
            <a:endParaRPr lang="en-US" noProof="0" dirty="0"/>
          </a:p>
        </p:txBody>
      </p:sp>
    </p:spTree>
    <p:extLst>
      <p:ext uri="{BB962C8B-B14F-4D97-AF65-F5344CB8AC3E}">
        <p14:creationId xmlns:p14="http://schemas.microsoft.com/office/powerpoint/2010/main" val="709286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91FBF13C-EDFA-2F40-A37E-0B96766995F2}"/>
              </a:ext>
            </a:extLst>
          </p:cNvPr>
          <p:cNvSpPr>
            <a:spLocks noGrp="1"/>
          </p:cNvSpPr>
          <p:nvPr>
            <p:ph type="title"/>
          </p:nvPr>
        </p:nvSpPr>
        <p:spPr/>
        <p:txBody>
          <a:bodyPr/>
          <a:lstStyle/>
          <a:p>
            <a:r>
              <a:rPr lang="en-US" dirty="0"/>
              <a:t>Virtual Classroom Procedures</a:t>
            </a:r>
          </a:p>
        </p:txBody>
      </p:sp>
      <p:sp>
        <p:nvSpPr>
          <p:cNvPr id="8" name="Text Placeholder 7">
            <a:extLst>
              <a:ext uri="{FF2B5EF4-FFF2-40B4-BE49-F238E27FC236}">
                <a16:creationId xmlns:a16="http://schemas.microsoft.com/office/drawing/2014/main" xmlns="" id="{2E3D836D-55B9-1A41-AAFB-658E00A1B01B}"/>
              </a:ext>
            </a:extLst>
          </p:cNvPr>
          <p:cNvSpPr>
            <a:spLocks noGrp="1"/>
          </p:cNvSpPr>
          <p:nvPr>
            <p:ph type="body" sz="quarter" idx="16"/>
          </p:nvPr>
        </p:nvSpPr>
        <p:spPr>
          <a:xfrm>
            <a:off x="0" y="1743168"/>
            <a:ext cx="10837333" cy="387798"/>
          </a:xfrm>
        </p:spPr>
        <p:txBody>
          <a:bodyPr/>
          <a:lstStyle/>
          <a:p>
            <a:r>
              <a:rPr lang="en-US" dirty="0"/>
              <a:t>The Hybrid Teacher Survival Guide (Emma Pass)</a:t>
            </a:r>
          </a:p>
        </p:txBody>
      </p:sp>
      <p:pic>
        <p:nvPicPr>
          <p:cNvPr id="4098" name="Picture 2" descr="Book cover: The Hybrid Teacher Survival Guide by Emma Pass">
            <a:extLst>
              <a:ext uri="{FF2B5EF4-FFF2-40B4-BE49-F238E27FC236}">
                <a16:creationId xmlns:a16="http://schemas.microsoft.com/office/drawing/2014/main" xmlns="" id="{F56D1D2D-6E79-0045-B331-1015FA1B44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1" t="1111" r="2504" b="2223"/>
          <a:stretch/>
        </p:blipFill>
        <p:spPr bwMode="auto">
          <a:xfrm>
            <a:off x="9677400" y="320872"/>
            <a:ext cx="1981200" cy="265176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xmlns="" id="{DB6F4692-2CD6-FE45-86F6-4369212B827F}"/>
              </a:ext>
            </a:extLst>
          </p:cNvPr>
          <p:cNvSpPr>
            <a:spLocks noGrp="1"/>
          </p:cNvSpPr>
          <p:nvPr>
            <p:ph sz="quarter" idx="13"/>
          </p:nvPr>
        </p:nvSpPr>
        <p:spPr>
          <a:xfrm>
            <a:off x="599203" y="2347062"/>
            <a:ext cx="10128063" cy="3977538"/>
          </a:xfrm>
        </p:spPr>
        <p:txBody>
          <a:bodyPr>
            <a:normAutofit fontScale="92500" lnSpcReduction="20000"/>
          </a:bodyPr>
          <a:lstStyle/>
          <a:p>
            <a:pPr>
              <a:lnSpc>
                <a:spcPct val="110000"/>
              </a:lnSpc>
            </a:pPr>
            <a:r>
              <a:rPr lang="en-US" sz="2400" b="1" dirty="0"/>
              <a:t>Here. </a:t>
            </a:r>
            <a:r>
              <a:rPr lang="en-US" sz="1800" dirty="0"/>
              <a:t>When students first arrive, I have them write “here” in the chat box so </a:t>
            </a:r>
            <a:br>
              <a:rPr lang="en-US" sz="1800" dirty="0"/>
            </a:br>
            <a:r>
              <a:rPr lang="en-US" sz="1800" dirty="0"/>
              <a:t>I can easily scroll back through their names and take attendance.</a:t>
            </a:r>
          </a:p>
          <a:p>
            <a:pPr>
              <a:lnSpc>
                <a:spcPct val="110000"/>
              </a:lnSpc>
            </a:pPr>
            <a:r>
              <a:rPr lang="en-US" sz="2400" b="1" dirty="0"/>
              <a:t>Hall Pass. </a:t>
            </a:r>
            <a:r>
              <a:rPr lang="en-US" sz="1800" dirty="0"/>
              <a:t>If a student needs to step away from the computer screen, to go to the </a:t>
            </a:r>
            <a:br>
              <a:rPr lang="en-US" sz="1800" dirty="0"/>
            </a:br>
            <a:r>
              <a:rPr lang="en-US" sz="1800" dirty="0"/>
              <a:t>bathroom or take care of a family matter, ask them to write “hall pass” in the chat so </a:t>
            </a:r>
            <a:br>
              <a:rPr lang="en-US" sz="1800" dirty="0"/>
            </a:br>
            <a:r>
              <a:rPr lang="en-US" sz="1800" dirty="0"/>
              <a:t>I know not to call on them or to catch them up when they return.</a:t>
            </a:r>
          </a:p>
          <a:p>
            <a:pPr>
              <a:lnSpc>
                <a:spcPct val="110000"/>
              </a:lnSpc>
            </a:pPr>
            <a:r>
              <a:rPr lang="en-US" sz="2400" b="1" dirty="0"/>
              <a:t>I’m back. </a:t>
            </a:r>
            <a:r>
              <a:rPr lang="en-US" sz="1800" dirty="0"/>
              <a:t>When a student returns, either from the bathroom or completing an assignment on a new tab or window, I ask they type, “I’m back” or “I’m done” in the chat box, so I can see they are back in the Meet, can see my screen, and we can move on.</a:t>
            </a:r>
          </a:p>
          <a:p>
            <a:pPr>
              <a:lnSpc>
                <a:spcPct val="110000"/>
              </a:lnSpc>
            </a:pPr>
            <a:r>
              <a:rPr lang="en-US" sz="2400" b="1" dirty="0"/>
              <a:t>Clap clap. </a:t>
            </a:r>
            <a:r>
              <a:rPr lang="en-US" sz="1800" dirty="0"/>
              <a:t>If a student shares during class, I ask the rest of the classmates to give them virtual applause in the chat box by either typing ”clap clap” or inserting celebratory emojis.</a:t>
            </a:r>
          </a:p>
          <a:p>
            <a:pPr>
              <a:lnSpc>
                <a:spcPct val="110000"/>
              </a:lnSpc>
            </a:pPr>
            <a:r>
              <a:rPr lang="en-US" sz="2400" b="1" dirty="0"/>
              <a:t>Bye. </a:t>
            </a:r>
            <a:r>
              <a:rPr lang="en-US" sz="1800" dirty="0"/>
              <a:t>Finally, I always ask my students to say “goodbye l” before they leave virtual class by either typing in the chat box or unmuting their microphone.</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xmlns="" id="{0B2F82CE-A003-724F-B36B-9A1C208A078A}"/>
              </a:ext>
            </a:extLst>
          </p:cNvPr>
          <p:cNvSpPr>
            <a:spLocks noGrp="1"/>
          </p:cNvSpPr>
          <p:nvPr>
            <p:ph type="sldNum" sz="quarter" idx="4"/>
          </p:nvPr>
        </p:nvSpPr>
        <p:spPr/>
        <p:txBody>
          <a:bodyPr/>
          <a:lstStyle/>
          <a:p>
            <a:fld id="{4FAB73BC-B049-4115-A692-8D63A059BFB8}" type="slidenum">
              <a:rPr lang="en-US" noProof="0" smtClean="0"/>
              <a:pPr/>
              <a:t>39</a:t>
            </a:fld>
            <a:endParaRPr lang="en-US" noProof="0" dirty="0"/>
          </a:p>
        </p:txBody>
      </p:sp>
    </p:spTree>
    <p:extLst>
      <p:ext uri="{BB962C8B-B14F-4D97-AF65-F5344CB8AC3E}">
        <p14:creationId xmlns:p14="http://schemas.microsoft.com/office/powerpoint/2010/main" val="2714125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73CD5C1-AD26-644C-81A2-E29EB9900CC9}"/>
              </a:ext>
            </a:extLst>
          </p:cNvPr>
          <p:cNvSpPr>
            <a:spLocks noGrp="1"/>
          </p:cNvSpPr>
          <p:nvPr>
            <p:ph type="title"/>
          </p:nvPr>
        </p:nvSpPr>
        <p:spPr/>
        <p:txBody>
          <a:bodyPr/>
          <a:lstStyle/>
          <a:p>
            <a:r>
              <a:rPr lang="en-US" dirty="0" smtClean="0"/>
              <a:t>Coalition partners and focus areas</a:t>
            </a:r>
            <a:endParaRPr lang="en-US" dirty="0"/>
          </a:p>
        </p:txBody>
      </p:sp>
      <p:sp>
        <p:nvSpPr>
          <p:cNvPr id="4" name="Content Placeholder 3">
            <a:extLst>
              <a:ext uri="{FF2B5EF4-FFF2-40B4-BE49-F238E27FC236}">
                <a16:creationId xmlns:a16="http://schemas.microsoft.com/office/drawing/2014/main" xmlns="" id="{2FF1296C-1B2E-CE43-9738-DEB952E379C8}"/>
              </a:ext>
            </a:extLst>
          </p:cNvPr>
          <p:cNvSpPr>
            <a:spLocks noGrp="1"/>
          </p:cNvSpPr>
          <p:nvPr>
            <p:ph sz="quarter" idx="13"/>
          </p:nvPr>
        </p:nvSpPr>
        <p:spPr>
          <a:xfrm>
            <a:off x="640820" y="2412792"/>
            <a:ext cx="5090157" cy="3607008"/>
          </a:xfrm>
        </p:spPr>
        <p:txBody>
          <a:bodyPr/>
          <a:lstStyle/>
          <a:p>
            <a:r>
              <a:rPr lang="en-US" dirty="0" smtClean="0"/>
              <a:t>Broome-Tioga BOCES</a:t>
            </a:r>
          </a:p>
          <a:p>
            <a:r>
              <a:rPr lang="en-US" dirty="0" smtClean="0"/>
              <a:t>Mohawk Regional Information Center (MORIC)</a:t>
            </a:r>
          </a:p>
          <a:p>
            <a:r>
              <a:rPr lang="en-US" dirty="0" smtClean="0"/>
              <a:t>Eastern Suffolk BOCES</a:t>
            </a:r>
          </a:p>
          <a:p>
            <a:r>
              <a:rPr lang="en-US" dirty="0" smtClean="0"/>
              <a:t>Monroe 2-Orleans BOCES</a:t>
            </a:r>
          </a:p>
          <a:p>
            <a:r>
              <a:rPr lang="en-US" dirty="0" smtClean="0"/>
              <a:t>WSWHE BOCES</a:t>
            </a:r>
          </a:p>
          <a:p>
            <a:r>
              <a:rPr lang="en-US" dirty="0" smtClean="0"/>
              <a:t>Greater Southern Tier BOCES</a:t>
            </a:r>
            <a:endParaRPr lang="en-US" dirty="0"/>
          </a:p>
        </p:txBody>
      </p:sp>
      <p:sp>
        <p:nvSpPr>
          <p:cNvPr id="5" name="Text Placeholder 4">
            <a:extLst>
              <a:ext uri="{FF2B5EF4-FFF2-40B4-BE49-F238E27FC236}">
                <a16:creationId xmlns:a16="http://schemas.microsoft.com/office/drawing/2014/main" xmlns="" id="{DBCAB7CD-6547-9E4D-9E98-CA5453A09CE9}"/>
              </a:ext>
            </a:extLst>
          </p:cNvPr>
          <p:cNvSpPr>
            <a:spLocks noGrp="1"/>
          </p:cNvSpPr>
          <p:nvPr>
            <p:ph type="body" sz="quarter" idx="17"/>
          </p:nvPr>
        </p:nvSpPr>
        <p:spPr>
          <a:xfrm>
            <a:off x="640820" y="1791675"/>
            <a:ext cx="5090157" cy="433965"/>
          </a:xfrm>
        </p:spPr>
        <p:txBody>
          <a:bodyPr tIns="91440" bIns="91440"/>
          <a:lstStyle/>
          <a:p>
            <a:r>
              <a:rPr lang="en-US" cap="all" dirty="0" smtClean="0"/>
              <a:t>Coalition partners</a:t>
            </a:r>
            <a:endParaRPr lang="en-US" cap="all" dirty="0"/>
          </a:p>
        </p:txBody>
      </p:sp>
      <p:sp>
        <p:nvSpPr>
          <p:cNvPr id="6" name="Content Placeholder 5">
            <a:extLst>
              <a:ext uri="{FF2B5EF4-FFF2-40B4-BE49-F238E27FC236}">
                <a16:creationId xmlns:a16="http://schemas.microsoft.com/office/drawing/2014/main" xmlns="" id="{33E1E2A5-8459-474A-8CB4-09F6E73F616D}"/>
              </a:ext>
            </a:extLst>
          </p:cNvPr>
          <p:cNvSpPr>
            <a:spLocks noGrp="1"/>
          </p:cNvSpPr>
          <p:nvPr>
            <p:ph sz="quarter" idx="19"/>
          </p:nvPr>
        </p:nvSpPr>
        <p:spPr>
          <a:xfrm>
            <a:off x="6461023" y="2368353"/>
            <a:ext cx="5090157" cy="3651447"/>
          </a:xfrm>
        </p:spPr>
        <p:txBody>
          <a:bodyPr/>
          <a:lstStyle/>
          <a:p>
            <a:r>
              <a:rPr lang="en-US" dirty="0" smtClean="0"/>
              <a:t>Students with Disabilities</a:t>
            </a:r>
          </a:p>
          <a:p>
            <a:r>
              <a:rPr lang="en-US" dirty="0" smtClean="0"/>
              <a:t>Families as Partners</a:t>
            </a:r>
          </a:p>
          <a:p>
            <a:r>
              <a:rPr lang="en-US" dirty="0" smtClean="0"/>
              <a:t>Culturally Responsive Education</a:t>
            </a:r>
          </a:p>
          <a:p>
            <a:r>
              <a:rPr lang="en-US" dirty="0" smtClean="0"/>
              <a:t>English Language/Multiple Language Learners</a:t>
            </a:r>
          </a:p>
          <a:p>
            <a:r>
              <a:rPr lang="en-US" dirty="0" smtClean="0"/>
              <a:t>Shifting to Online Learning</a:t>
            </a:r>
          </a:p>
          <a:p>
            <a:r>
              <a:rPr lang="en-US" dirty="0" smtClean="0"/>
              <a:t>Social-Emotional Learning</a:t>
            </a:r>
            <a:endParaRPr lang="en-US" dirty="0"/>
          </a:p>
        </p:txBody>
      </p:sp>
      <p:sp>
        <p:nvSpPr>
          <p:cNvPr id="7" name="Text Placeholder 6">
            <a:extLst>
              <a:ext uri="{FF2B5EF4-FFF2-40B4-BE49-F238E27FC236}">
                <a16:creationId xmlns:a16="http://schemas.microsoft.com/office/drawing/2014/main" xmlns="" id="{72A0A1DC-03A2-C74C-A6DD-0DF01C95351A}"/>
              </a:ext>
            </a:extLst>
          </p:cNvPr>
          <p:cNvSpPr>
            <a:spLocks noGrp="1"/>
          </p:cNvSpPr>
          <p:nvPr>
            <p:ph type="body" sz="quarter" idx="20"/>
          </p:nvPr>
        </p:nvSpPr>
        <p:spPr>
          <a:xfrm>
            <a:off x="6461023" y="1794172"/>
            <a:ext cx="5090157" cy="433965"/>
          </a:xfrm>
        </p:spPr>
        <p:txBody>
          <a:bodyPr bIns="91440"/>
          <a:lstStyle/>
          <a:p>
            <a:r>
              <a:rPr lang="en-US" cap="all" dirty="0" smtClean="0"/>
              <a:t>Areas of focus</a:t>
            </a:r>
            <a:endParaRPr lang="en-US" cap="all" dirty="0"/>
          </a:p>
        </p:txBody>
      </p:sp>
      <p:sp>
        <p:nvSpPr>
          <p:cNvPr id="8" name="Slide Number Placeholder 7">
            <a:extLst>
              <a:ext uri="{FF2B5EF4-FFF2-40B4-BE49-F238E27FC236}">
                <a16:creationId xmlns:a16="http://schemas.microsoft.com/office/drawing/2014/main" xmlns="" id="{64A22942-4084-7C4E-9409-EA7BA316CD36}"/>
              </a:ext>
            </a:extLst>
          </p:cNvPr>
          <p:cNvSpPr>
            <a:spLocks noGrp="1"/>
          </p:cNvSpPr>
          <p:nvPr>
            <p:ph type="sldNum" sz="quarter" idx="4"/>
          </p:nvPr>
        </p:nvSpPr>
        <p:spPr/>
        <p:txBody>
          <a:bodyPr/>
          <a:lstStyle/>
          <a:p>
            <a:fld id="{4FAB73BC-B049-4115-A692-8D63A059BFB8}" type="slidenum">
              <a:rPr lang="en-US" noProof="0" smtClean="0"/>
              <a:pPr/>
              <a:t>4</a:t>
            </a:fld>
            <a:endParaRPr lang="en-US" noProof="0" dirty="0"/>
          </a:p>
        </p:txBody>
      </p:sp>
    </p:spTree>
    <p:extLst>
      <p:ext uri="{BB962C8B-B14F-4D97-AF65-F5344CB8AC3E}">
        <p14:creationId xmlns:p14="http://schemas.microsoft.com/office/powerpoint/2010/main" val="28421415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2B45568F-2661-794D-A04D-4EC09F34598D}"/>
              </a:ext>
            </a:extLst>
          </p:cNvPr>
          <p:cNvSpPr>
            <a:spLocks noGrp="1"/>
          </p:cNvSpPr>
          <p:nvPr>
            <p:ph type="title"/>
          </p:nvPr>
        </p:nvSpPr>
        <p:spPr/>
        <p:txBody>
          <a:bodyPr/>
          <a:lstStyle/>
          <a:p>
            <a:r>
              <a:rPr lang="en-US" dirty="0"/>
              <a:t>Teach, Not Preach!</a:t>
            </a:r>
          </a:p>
        </p:txBody>
      </p:sp>
      <p:sp>
        <p:nvSpPr>
          <p:cNvPr id="14" name="Content Placeholder 13">
            <a:extLst>
              <a:ext uri="{FF2B5EF4-FFF2-40B4-BE49-F238E27FC236}">
                <a16:creationId xmlns:a16="http://schemas.microsoft.com/office/drawing/2014/main" xmlns="" id="{EA787A96-69E6-1E48-85A8-C9AC92FCAE5D}"/>
              </a:ext>
            </a:extLst>
          </p:cNvPr>
          <p:cNvSpPr>
            <a:spLocks noGrp="1"/>
          </p:cNvSpPr>
          <p:nvPr>
            <p:ph type="body" sz="quarter" idx="16"/>
          </p:nvPr>
        </p:nvSpPr>
        <p:spPr>
          <a:xfrm>
            <a:off x="0" y="1743168"/>
            <a:ext cx="7086599" cy="3461460"/>
          </a:xfrm>
        </p:spPr>
        <p:txBody>
          <a:bodyPr/>
          <a:lstStyle/>
          <a:p>
            <a:pPr marL="457200" indent="-457200">
              <a:buClr>
                <a:schemeClr val="bg2"/>
              </a:buClr>
              <a:buFont typeface="+mj-lt"/>
              <a:buAutoNum type="arabicPeriod"/>
            </a:pPr>
            <a:r>
              <a:rPr lang="en-US" b="1" dirty="0"/>
              <a:t>Explain</a:t>
            </a:r>
            <a:r>
              <a:rPr lang="en-US" dirty="0"/>
              <a:t> – State the procedure, model, and demonstrate</a:t>
            </a:r>
          </a:p>
          <a:p>
            <a:pPr marL="457200" indent="-457200">
              <a:buClr>
                <a:schemeClr val="bg2"/>
              </a:buClr>
              <a:buFont typeface="+mj-lt"/>
              <a:buAutoNum type="arabicPeriod"/>
            </a:pPr>
            <a:r>
              <a:rPr lang="en-US" b="1" dirty="0"/>
              <a:t>Rehearse</a:t>
            </a:r>
            <a:r>
              <a:rPr lang="en-US" dirty="0"/>
              <a:t> – Practice the procedure</a:t>
            </a:r>
          </a:p>
          <a:p>
            <a:pPr marL="457200" indent="-457200">
              <a:buClr>
                <a:schemeClr val="bg2"/>
              </a:buClr>
              <a:buFont typeface="+mj-lt"/>
              <a:buAutoNum type="arabicPeriod"/>
            </a:pPr>
            <a:r>
              <a:rPr lang="en-US" b="1" dirty="0"/>
              <a:t>Reinforce</a:t>
            </a:r>
            <a:r>
              <a:rPr lang="en-US" dirty="0"/>
              <a:t> – Praise when they do it right! Provide students feedback</a:t>
            </a:r>
          </a:p>
        </p:txBody>
      </p:sp>
      <p:pic>
        <p:nvPicPr>
          <p:cNvPr id="23" name="Picture Placeholder 22" descr="fishing pole illustration">
            <a:extLst>
              <a:ext uri="{FF2B5EF4-FFF2-40B4-BE49-F238E27FC236}">
                <a16:creationId xmlns:a16="http://schemas.microsoft.com/office/drawing/2014/main" xmlns="" id="{1F01AB18-55BA-E743-A476-40973BD8EE65}"/>
              </a:ext>
            </a:extLst>
          </p:cNvPr>
          <p:cNvPicPr>
            <a:picLocks noGrp="1" noChangeAspect="1"/>
          </p:cNvPicPr>
          <p:nvPr>
            <p:ph type="pic" sz="quarter" idx="17"/>
          </p:nvPr>
        </p:nvPicPr>
        <p:blipFill rotWithShape="1">
          <a:blip r:embed="rId3"/>
          <a:srcRect t="-2221" b="-544"/>
          <a:stretch/>
        </p:blipFill>
        <p:spPr>
          <a:xfrm>
            <a:off x="7462095" y="1743168"/>
            <a:ext cx="4348905" cy="3886200"/>
          </a:xfrm>
        </p:spPr>
      </p:pic>
      <p:sp>
        <p:nvSpPr>
          <p:cNvPr id="18" name="Oval 17">
            <a:extLst>
              <a:ext uri="{FF2B5EF4-FFF2-40B4-BE49-F238E27FC236}">
                <a16:creationId xmlns:a16="http://schemas.microsoft.com/office/drawing/2014/main" xmlns="" id="{6E92C8A9-3019-A542-9340-AC3EAFB7FBEB}"/>
              </a:ext>
            </a:extLst>
          </p:cNvPr>
          <p:cNvSpPr/>
          <p:nvPr/>
        </p:nvSpPr>
        <p:spPr>
          <a:xfrm>
            <a:off x="11145520" y="6083910"/>
            <a:ext cx="5334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4</a:t>
            </a:r>
          </a:p>
        </p:txBody>
      </p:sp>
      <p:sp>
        <p:nvSpPr>
          <p:cNvPr id="5" name="Slide Number Placeholder 4">
            <a:extLst>
              <a:ext uri="{FF2B5EF4-FFF2-40B4-BE49-F238E27FC236}">
                <a16:creationId xmlns:a16="http://schemas.microsoft.com/office/drawing/2014/main" xmlns="" id="{687FB864-F56B-BE45-AD29-7E75EA1D749E}"/>
              </a:ext>
            </a:extLst>
          </p:cNvPr>
          <p:cNvSpPr>
            <a:spLocks noGrp="1"/>
          </p:cNvSpPr>
          <p:nvPr>
            <p:ph type="sldNum" sz="quarter" idx="4"/>
          </p:nvPr>
        </p:nvSpPr>
        <p:spPr/>
        <p:txBody>
          <a:bodyPr/>
          <a:lstStyle/>
          <a:p>
            <a:fld id="{4FAB73BC-B049-4115-A692-8D63A059BFB8}" type="slidenum">
              <a:rPr lang="en-US" noProof="0" smtClean="0"/>
              <a:pPr/>
              <a:t>40</a:t>
            </a:fld>
            <a:endParaRPr lang="en-US" noProof="0" dirty="0"/>
          </a:p>
        </p:txBody>
      </p:sp>
    </p:spTree>
    <p:extLst>
      <p:ext uri="{BB962C8B-B14F-4D97-AF65-F5344CB8AC3E}">
        <p14:creationId xmlns:p14="http://schemas.microsoft.com/office/powerpoint/2010/main" val="334810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5D36908A-B85E-FF40-AC0D-7E1A865A2492}"/>
              </a:ext>
            </a:extLst>
          </p:cNvPr>
          <p:cNvSpPr>
            <a:spLocks noGrp="1"/>
          </p:cNvSpPr>
          <p:nvPr>
            <p:ph type="title"/>
          </p:nvPr>
        </p:nvSpPr>
        <p:spPr/>
        <p:txBody>
          <a:bodyPr/>
          <a:lstStyle/>
          <a:p>
            <a:r>
              <a:rPr lang="en-US" dirty="0"/>
              <a:t>What procedures do I need to teach?</a:t>
            </a:r>
          </a:p>
        </p:txBody>
      </p:sp>
      <p:sp>
        <p:nvSpPr>
          <p:cNvPr id="12" name="Content Placeholder 11">
            <a:extLst>
              <a:ext uri="{FF2B5EF4-FFF2-40B4-BE49-F238E27FC236}">
                <a16:creationId xmlns:a16="http://schemas.microsoft.com/office/drawing/2014/main" xmlns="" id="{B12682E9-8112-534F-8896-70A35EF9FFA0}"/>
              </a:ext>
            </a:extLst>
          </p:cNvPr>
          <p:cNvSpPr>
            <a:spLocks noGrp="1"/>
          </p:cNvSpPr>
          <p:nvPr>
            <p:ph sz="quarter" idx="18"/>
          </p:nvPr>
        </p:nvSpPr>
        <p:spPr>
          <a:xfrm>
            <a:off x="533400" y="1743168"/>
            <a:ext cx="5181600" cy="4581432"/>
          </a:xfrm>
        </p:spPr>
        <p:txBody>
          <a:bodyPr/>
          <a:lstStyle/>
          <a:p>
            <a:r>
              <a:rPr lang="en-US" dirty="0"/>
              <a:t>What procedures do you need to teach your students?</a:t>
            </a:r>
          </a:p>
          <a:p>
            <a:r>
              <a:rPr lang="en-US" dirty="0"/>
              <a:t>What strategies will you use to practice the procedures?</a:t>
            </a:r>
          </a:p>
          <a:p>
            <a:r>
              <a:rPr lang="en-US" dirty="0"/>
              <a:t>How will you reinforce positive behaviors?</a:t>
            </a:r>
          </a:p>
          <a:p>
            <a:r>
              <a:rPr lang="en-US" dirty="0"/>
              <a:t>What specially designed procedures need to be considered for students with a disability?</a:t>
            </a:r>
          </a:p>
        </p:txBody>
      </p:sp>
      <p:pic>
        <p:nvPicPr>
          <p:cNvPr id="17" name="Picture Placeholder 16" descr="fine-tuning planning document">
            <a:extLst>
              <a:ext uri="{FF2B5EF4-FFF2-40B4-BE49-F238E27FC236}">
                <a16:creationId xmlns:a16="http://schemas.microsoft.com/office/drawing/2014/main" xmlns="" id="{FC664F5D-EEBA-9D45-8C8D-A32CEFF05F00}"/>
              </a:ext>
            </a:extLst>
          </p:cNvPr>
          <p:cNvPicPr>
            <a:picLocks noGrp="1" noChangeAspect="1"/>
          </p:cNvPicPr>
          <p:nvPr>
            <p:ph type="pic" sz="quarter" idx="17"/>
          </p:nvPr>
        </p:nvPicPr>
        <p:blipFill rotWithShape="1">
          <a:blip r:embed="rId3"/>
          <a:srcRect t="11322" b="42921"/>
          <a:stretch/>
        </p:blipFill>
        <p:spPr>
          <a:xfrm>
            <a:off x="6115878" y="1760220"/>
            <a:ext cx="5542722" cy="3116580"/>
          </a:xfrm>
          <a:ln w="12700">
            <a:solidFill>
              <a:schemeClr val="bg1">
                <a:lumMod val="65000"/>
              </a:schemeClr>
            </a:solidFill>
          </a:ln>
        </p:spPr>
      </p:pic>
      <p:sp>
        <p:nvSpPr>
          <p:cNvPr id="9" name="Content Placeholder 8">
            <a:extLst>
              <a:ext uri="{FF2B5EF4-FFF2-40B4-BE49-F238E27FC236}">
                <a16:creationId xmlns:a16="http://schemas.microsoft.com/office/drawing/2014/main" xmlns="" id="{C2C17746-3CC5-144C-9D29-FFE6347BC08A}"/>
              </a:ext>
            </a:extLst>
          </p:cNvPr>
          <p:cNvSpPr>
            <a:spLocks noGrp="1"/>
          </p:cNvSpPr>
          <p:nvPr>
            <p:ph sz="quarter" idx="13"/>
          </p:nvPr>
        </p:nvSpPr>
        <p:spPr/>
        <p:txBody>
          <a:bodyPr/>
          <a:lstStyle/>
          <a:p>
            <a:pPr marL="0" indent="0">
              <a:buNone/>
            </a:pPr>
            <a:r>
              <a:rPr lang="en-US" dirty="0"/>
              <a:t>Go to your Fine-tuning Planning Chart and complete the procedures and routines section</a:t>
            </a:r>
          </a:p>
        </p:txBody>
      </p:sp>
      <p:sp>
        <p:nvSpPr>
          <p:cNvPr id="13" name="Oval 12">
            <a:extLst>
              <a:ext uri="{FF2B5EF4-FFF2-40B4-BE49-F238E27FC236}">
                <a16:creationId xmlns:a16="http://schemas.microsoft.com/office/drawing/2014/main" xmlns="" id="{A150DD7A-31C8-2440-9997-E45635728F87}"/>
              </a:ext>
            </a:extLst>
          </p:cNvPr>
          <p:cNvSpPr/>
          <p:nvPr/>
        </p:nvSpPr>
        <p:spPr>
          <a:xfrm>
            <a:off x="10515600" y="6083910"/>
            <a:ext cx="533400" cy="533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3</a:t>
            </a:r>
          </a:p>
        </p:txBody>
      </p:sp>
      <p:sp>
        <p:nvSpPr>
          <p:cNvPr id="14" name="Oval 13">
            <a:extLst>
              <a:ext uri="{FF2B5EF4-FFF2-40B4-BE49-F238E27FC236}">
                <a16:creationId xmlns:a16="http://schemas.microsoft.com/office/drawing/2014/main" xmlns="" id="{76CCF270-0956-414F-B890-08DF43ABE7E3}"/>
              </a:ext>
            </a:extLst>
          </p:cNvPr>
          <p:cNvSpPr/>
          <p:nvPr/>
        </p:nvSpPr>
        <p:spPr>
          <a:xfrm>
            <a:off x="11145520" y="6083910"/>
            <a:ext cx="5334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4</a:t>
            </a:r>
          </a:p>
        </p:txBody>
      </p:sp>
      <p:sp>
        <p:nvSpPr>
          <p:cNvPr id="5" name="Slide Number Placeholder 4">
            <a:extLst>
              <a:ext uri="{FF2B5EF4-FFF2-40B4-BE49-F238E27FC236}">
                <a16:creationId xmlns:a16="http://schemas.microsoft.com/office/drawing/2014/main" xmlns="" id="{9E54ACCC-E6BD-D447-AE9B-18F9FD97EEB5}"/>
              </a:ext>
            </a:extLst>
          </p:cNvPr>
          <p:cNvSpPr>
            <a:spLocks noGrp="1"/>
          </p:cNvSpPr>
          <p:nvPr>
            <p:ph type="sldNum" sz="quarter" idx="4"/>
          </p:nvPr>
        </p:nvSpPr>
        <p:spPr/>
        <p:txBody>
          <a:bodyPr/>
          <a:lstStyle/>
          <a:p>
            <a:fld id="{4FAB73BC-B049-4115-A692-8D63A059BFB8}" type="slidenum">
              <a:rPr lang="en-US" noProof="0" smtClean="0"/>
              <a:pPr/>
              <a:t>41</a:t>
            </a:fld>
            <a:endParaRPr lang="en-US" noProof="0" dirty="0"/>
          </a:p>
        </p:txBody>
      </p:sp>
    </p:spTree>
    <p:extLst>
      <p:ext uri="{BB962C8B-B14F-4D97-AF65-F5344CB8AC3E}">
        <p14:creationId xmlns:p14="http://schemas.microsoft.com/office/powerpoint/2010/main" val="2435079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7DEFDD9-31A8-F54A-8AAF-7051E8B1A162}"/>
              </a:ext>
            </a:extLst>
          </p:cNvPr>
          <p:cNvSpPr>
            <a:spLocks noGrp="1"/>
          </p:cNvSpPr>
          <p:nvPr>
            <p:ph type="title"/>
          </p:nvPr>
        </p:nvSpPr>
        <p:spPr/>
        <p:txBody>
          <a:bodyPr/>
          <a:lstStyle/>
          <a:p>
            <a:r>
              <a:rPr lang="en-US" dirty="0"/>
              <a:t>What is Specially Designed Instruction?</a:t>
            </a:r>
          </a:p>
        </p:txBody>
      </p:sp>
      <p:sp>
        <p:nvSpPr>
          <p:cNvPr id="6" name="Text Placeholder 5">
            <a:extLst>
              <a:ext uri="{FF2B5EF4-FFF2-40B4-BE49-F238E27FC236}">
                <a16:creationId xmlns:a16="http://schemas.microsoft.com/office/drawing/2014/main" xmlns="" id="{29BBE042-AD9A-AD48-8716-1BD436BCB2CA}"/>
              </a:ext>
            </a:extLst>
          </p:cNvPr>
          <p:cNvSpPr>
            <a:spLocks noGrp="1"/>
          </p:cNvSpPr>
          <p:nvPr>
            <p:ph type="body" sz="quarter" idx="17"/>
          </p:nvPr>
        </p:nvSpPr>
        <p:spPr>
          <a:xfrm>
            <a:off x="640820" y="1791674"/>
            <a:ext cx="5090157" cy="4367617"/>
          </a:xfrm>
        </p:spPr>
        <p:txBody>
          <a:bodyPr lIns="457200" tIns="457200" rIns="457200" bIns="457200" anchor="ctr" anchorCtr="0">
            <a:noAutofit/>
          </a:bodyPr>
          <a:lstStyle/>
          <a:p>
            <a:pPr>
              <a:lnSpc>
                <a:spcPct val="100000"/>
              </a:lnSpc>
            </a:pPr>
            <a:r>
              <a:rPr lang="en-US" sz="2000" b="0" dirty="0"/>
              <a:t>“Adapting, as appropriate to the needs of an eligible student, the content, methodology, or delivery of instruction to address the unique needs that result from the student’s disability; and to ensure access of the students to the general curriculum, so that he or she can meet the educational standards that apply to all students”</a:t>
            </a:r>
          </a:p>
          <a:p>
            <a:pPr>
              <a:lnSpc>
                <a:spcPct val="100000"/>
              </a:lnSpc>
            </a:pPr>
            <a:r>
              <a:rPr lang="en-US" sz="1600" b="0" dirty="0"/>
              <a:t>NYSED Regulations, 200.1(vv)</a:t>
            </a:r>
          </a:p>
        </p:txBody>
      </p:sp>
      <p:sp>
        <p:nvSpPr>
          <p:cNvPr id="8" name="Text Placeholder 7">
            <a:extLst>
              <a:ext uri="{FF2B5EF4-FFF2-40B4-BE49-F238E27FC236}">
                <a16:creationId xmlns:a16="http://schemas.microsoft.com/office/drawing/2014/main" xmlns="" id="{B282ABFD-F519-A44D-A594-07D12CE18776}"/>
              </a:ext>
            </a:extLst>
          </p:cNvPr>
          <p:cNvSpPr>
            <a:spLocks noGrp="1"/>
          </p:cNvSpPr>
          <p:nvPr>
            <p:ph type="body" sz="quarter" idx="20"/>
          </p:nvPr>
        </p:nvSpPr>
        <p:spPr>
          <a:xfrm>
            <a:off x="6629400" y="1791674"/>
            <a:ext cx="5090157" cy="4367617"/>
          </a:xfrm>
        </p:spPr>
        <p:txBody>
          <a:bodyPr lIns="457200" tIns="457200" rIns="457200" bIns="457200" anchor="ctr" anchorCtr="0">
            <a:noAutofit/>
          </a:bodyPr>
          <a:lstStyle/>
          <a:p>
            <a:pPr>
              <a:lnSpc>
                <a:spcPct val="100000"/>
              </a:lnSpc>
            </a:pPr>
            <a:r>
              <a:rPr lang="en-US" sz="2000" dirty="0"/>
              <a:t>In other words…</a:t>
            </a:r>
          </a:p>
          <a:p>
            <a:pPr>
              <a:lnSpc>
                <a:spcPct val="100000"/>
              </a:lnSpc>
            </a:pPr>
            <a:r>
              <a:rPr lang="en-US" sz="2000" b="0" dirty="0"/>
              <a:t>It is necessary for teachers to review a student’s IEP and specially designed instruction to meet the individual goals of that student.</a:t>
            </a:r>
          </a:p>
          <a:p>
            <a:pPr>
              <a:lnSpc>
                <a:spcPct val="100000"/>
              </a:lnSpc>
            </a:pPr>
            <a:r>
              <a:rPr lang="en-US" sz="2000" b="0" dirty="0"/>
              <a:t>When establishing routines and procedures, it may be necessary to adapt specific expectations for the students with disabilities to be successful.</a:t>
            </a:r>
          </a:p>
        </p:txBody>
      </p:sp>
      <p:sp>
        <p:nvSpPr>
          <p:cNvPr id="9" name="Oval 8">
            <a:extLst>
              <a:ext uri="{FF2B5EF4-FFF2-40B4-BE49-F238E27FC236}">
                <a16:creationId xmlns:a16="http://schemas.microsoft.com/office/drawing/2014/main" xmlns="" id="{EDC89E91-D15B-0840-BFB6-5BC1826613B3}"/>
              </a:ext>
            </a:extLst>
          </p:cNvPr>
          <p:cNvSpPr/>
          <p:nvPr/>
        </p:nvSpPr>
        <p:spPr>
          <a:xfrm>
            <a:off x="11145520" y="6083910"/>
            <a:ext cx="533400" cy="533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3</a:t>
            </a:r>
          </a:p>
        </p:txBody>
      </p:sp>
      <p:sp>
        <p:nvSpPr>
          <p:cNvPr id="3" name="Slide Number Placeholder 2">
            <a:extLst>
              <a:ext uri="{FF2B5EF4-FFF2-40B4-BE49-F238E27FC236}">
                <a16:creationId xmlns:a16="http://schemas.microsoft.com/office/drawing/2014/main" xmlns="" id="{FC6C774C-4895-0F40-AB0C-34C68CE0AD3F}"/>
              </a:ext>
            </a:extLst>
          </p:cNvPr>
          <p:cNvSpPr>
            <a:spLocks noGrp="1"/>
          </p:cNvSpPr>
          <p:nvPr>
            <p:ph type="sldNum" sz="quarter" idx="4"/>
          </p:nvPr>
        </p:nvSpPr>
        <p:spPr/>
        <p:txBody>
          <a:bodyPr/>
          <a:lstStyle/>
          <a:p>
            <a:fld id="{4FAB73BC-B049-4115-A692-8D63A059BFB8}" type="slidenum">
              <a:rPr lang="en-US" smtClean="0"/>
              <a:pPr/>
              <a:t>42</a:t>
            </a:fld>
            <a:endParaRPr lang="en-US" dirty="0">
              <a:solidFill>
                <a:schemeClr val="bg1"/>
              </a:solidFill>
            </a:endParaRPr>
          </a:p>
        </p:txBody>
      </p:sp>
    </p:spTree>
    <p:extLst>
      <p:ext uri="{BB962C8B-B14F-4D97-AF65-F5344CB8AC3E}">
        <p14:creationId xmlns:p14="http://schemas.microsoft.com/office/powerpoint/2010/main" val="9986390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40187111-0E6D-9E40-A5F8-073A4A11CA7D}"/>
              </a:ext>
            </a:extLst>
          </p:cNvPr>
          <p:cNvSpPr>
            <a:spLocks noGrp="1"/>
          </p:cNvSpPr>
          <p:nvPr>
            <p:ph type="title"/>
          </p:nvPr>
        </p:nvSpPr>
        <p:spPr/>
        <p:txBody>
          <a:bodyPr/>
          <a:lstStyle/>
          <a:p>
            <a:r>
              <a:rPr lang="en-US" dirty="0"/>
              <a:t>Specially Designed Instruction</a:t>
            </a:r>
          </a:p>
        </p:txBody>
      </p:sp>
      <p:sp>
        <p:nvSpPr>
          <p:cNvPr id="10" name="Text Placeholder 9">
            <a:extLst>
              <a:ext uri="{FF2B5EF4-FFF2-40B4-BE49-F238E27FC236}">
                <a16:creationId xmlns:a16="http://schemas.microsoft.com/office/drawing/2014/main" xmlns="" id="{F186D033-4BB6-C543-B942-FFE383C6A117}"/>
              </a:ext>
            </a:extLst>
          </p:cNvPr>
          <p:cNvSpPr>
            <a:spLocks noGrp="1"/>
          </p:cNvSpPr>
          <p:nvPr>
            <p:ph type="body" sz="quarter" idx="17"/>
          </p:nvPr>
        </p:nvSpPr>
        <p:spPr>
          <a:xfrm>
            <a:off x="640820" y="1791675"/>
            <a:ext cx="5090157" cy="433965"/>
          </a:xfrm>
        </p:spPr>
        <p:txBody>
          <a:bodyPr/>
          <a:lstStyle/>
          <a:p>
            <a:r>
              <a:rPr lang="en-US" dirty="0"/>
              <a:t>SDI is...</a:t>
            </a:r>
          </a:p>
        </p:txBody>
      </p:sp>
      <p:sp>
        <p:nvSpPr>
          <p:cNvPr id="9" name="Content Placeholder 8">
            <a:extLst>
              <a:ext uri="{FF2B5EF4-FFF2-40B4-BE49-F238E27FC236}">
                <a16:creationId xmlns:a16="http://schemas.microsoft.com/office/drawing/2014/main" xmlns="" id="{4205D582-8470-1442-8FA6-0CF48DCD6E1F}"/>
              </a:ext>
            </a:extLst>
          </p:cNvPr>
          <p:cNvSpPr>
            <a:spLocks noGrp="1"/>
          </p:cNvSpPr>
          <p:nvPr>
            <p:ph sz="quarter" idx="13"/>
          </p:nvPr>
        </p:nvSpPr>
        <p:spPr>
          <a:xfrm>
            <a:off x="640820" y="2412792"/>
            <a:ext cx="5090157" cy="3570208"/>
          </a:xfrm>
        </p:spPr>
        <p:txBody>
          <a:bodyPr/>
          <a:lstStyle/>
          <a:p>
            <a:r>
              <a:rPr lang="en-US" dirty="0"/>
              <a:t>Done by teachers</a:t>
            </a:r>
          </a:p>
          <a:p>
            <a:r>
              <a:rPr lang="en-US" dirty="0"/>
              <a:t>Addition to regular instruction</a:t>
            </a:r>
          </a:p>
          <a:p>
            <a:r>
              <a:rPr lang="en-US" dirty="0"/>
              <a:t>Active and ongoing</a:t>
            </a:r>
          </a:p>
          <a:p>
            <a:r>
              <a:rPr lang="en-US" dirty="0"/>
              <a:t>Teaching specific skills to access </a:t>
            </a:r>
            <a:br>
              <a:rPr lang="en-US" dirty="0"/>
            </a:br>
            <a:r>
              <a:rPr lang="en-US" dirty="0"/>
              <a:t>and learn curriculum</a:t>
            </a:r>
          </a:p>
          <a:p>
            <a:r>
              <a:rPr lang="en-US" dirty="0"/>
              <a:t>Unique to the child</a:t>
            </a:r>
          </a:p>
          <a:p>
            <a:r>
              <a:rPr lang="en-US" dirty="0"/>
              <a:t>Specifically developed for each child’s IEP</a:t>
            </a:r>
          </a:p>
          <a:p>
            <a:r>
              <a:rPr lang="en-US" dirty="0"/>
              <a:t>Used to help progress and close performance gaps</a:t>
            </a:r>
          </a:p>
        </p:txBody>
      </p:sp>
      <p:sp>
        <p:nvSpPr>
          <p:cNvPr id="12" name="Text Placeholder 11">
            <a:extLst>
              <a:ext uri="{FF2B5EF4-FFF2-40B4-BE49-F238E27FC236}">
                <a16:creationId xmlns:a16="http://schemas.microsoft.com/office/drawing/2014/main" xmlns="" id="{EB92E793-3972-C645-BE0A-E6B45D0EE644}"/>
              </a:ext>
            </a:extLst>
          </p:cNvPr>
          <p:cNvSpPr>
            <a:spLocks noGrp="1"/>
          </p:cNvSpPr>
          <p:nvPr>
            <p:ph type="body" sz="quarter" idx="20"/>
          </p:nvPr>
        </p:nvSpPr>
        <p:spPr>
          <a:xfrm>
            <a:off x="6629400" y="1778766"/>
            <a:ext cx="5090157" cy="433965"/>
          </a:xfrm>
        </p:spPr>
        <p:txBody>
          <a:bodyPr/>
          <a:lstStyle/>
          <a:p>
            <a:r>
              <a:rPr lang="en-US" dirty="0"/>
              <a:t>SDI is NOT...</a:t>
            </a:r>
          </a:p>
        </p:txBody>
      </p:sp>
      <p:sp>
        <p:nvSpPr>
          <p:cNvPr id="11" name="Content Placeholder 10">
            <a:extLst>
              <a:ext uri="{FF2B5EF4-FFF2-40B4-BE49-F238E27FC236}">
                <a16:creationId xmlns:a16="http://schemas.microsoft.com/office/drawing/2014/main" xmlns="" id="{B4B8E5DF-DE43-8C45-8AD9-B15BC83336C2}"/>
              </a:ext>
            </a:extLst>
          </p:cNvPr>
          <p:cNvSpPr>
            <a:spLocks noGrp="1"/>
          </p:cNvSpPr>
          <p:nvPr>
            <p:ph sz="quarter" idx="19"/>
          </p:nvPr>
        </p:nvSpPr>
        <p:spPr>
          <a:xfrm>
            <a:off x="6629400" y="2352948"/>
            <a:ext cx="5090157" cy="3293209"/>
          </a:xfrm>
        </p:spPr>
        <p:txBody>
          <a:bodyPr/>
          <a:lstStyle/>
          <a:p>
            <a:r>
              <a:rPr lang="en-US" dirty="0"/>
              <a:t>Done by the student</a:t>
            </a:r>
          </a:p>
          <a:p>
            <a:r>
              <a:rPr lang="en-US" dirty="0"/>
              <a:t>A replacement for regular instruction</a:t>
            </a:r>
          </a:p>
          <a:p>
            <a:r>
              <a:rPr lang="en-US" dirty="0"/>
              <a:t>A location. Or placement</a:t>
            </a:r>
          </a:p>
          <a:p>
            <a:r>
              <a:rPr lang="en-US" dirty="0"/>
              <a:t>Used only to reteach regular curriculum</a:t>
            </a:r>
          </a:p>
          <a:p>
            <a:r>
              <a:rPr lang="en-US" dirty="0"/>
              <a:t>An alternative schedule</a:t>
            </a:r>
          </a:p>
          <a:p>
            <a:r>
              <a:rPr lang="en-US" dirty="0"/>
              <a:t>A commercial education program</a:t>
            </a:r>
          </a:p>
          <a:p>
            <a:r>
              <a:rPr lang="en-US" dirty="0"/>
              <a:t>An excuse for slow progress and </a:t>
            </a:r>
            <a:br>
              <a:rPr lang="en-US" dirty="0"/>
            </a:br>
            <a:r>
              <a:rPr lang="en-US" dirty="0"/>
              <a:t>low expectations</a:t>
            </a:r>
          </a:p>
        </p:txBody>
      </p:sp>
      <p:sp>
        <p:nvSpPr>
          <p:cNvPr id="14" name="Oval 13">
            <a:extLst>
              <a:ext uri="{FF2B5EF4-FFF2-40B4-BE49-F238E27FC236}">
                <a16:creationId xmlns:a16="http://schemas.microsoft.com/office/drawing/2014/main" xmlns="" id="{741B4996-C498-B24B-943C-5A1EFDAF8D63}"/>
              </a:ext>
            </a:extLst>
          </p:cNvPr>
          <p:cNvSpPr/>
          <p:nvPr/>
        </p:nvSpPr>
        <p:spPr>
          <a:xfrm>
            <a:off x="11145520" y="6083910"/>
            <a:ext cx="533400" cy="533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3</a:t>
            </a:r>
          </a:p>
        </p:txBody>
      </p:sp>
      <p:sp>
        <p:nvSpPr>
          <p:cNvPr id="5" name="Slide Number Placeholder 4">
            <a:extLst>
              <a:ext uri="{FF2B5EF4-FFF2-40B4-BE49-F238E27FC236}">
                <a16:creationId xmlns:a16="http://schemas.microsoft.com/office/drawing/2014/main" xmlns="" id="{478D82AC-FE7B-9D44-9C1F-319993EE71F2}"/>
              </a:ext>
            </a:extLst>
          </p:cNvPr>
          <p:cNvSpPr>
            <a:spLocks noGrp="1"/>
          </p:cNvSpPr>
          <p:nvPr>
            <p:ph type="sldNum" sz="quarter" idx="4"/>
          </p:nvPr>
        </p:nvSpPr>
        <p:spPr/>
        <p:txBody>
          <a:bodyPr/>
          <a:lstStyle/>
          <a:p>
            <a:fld id="{4FAB73BC-B049-4115-A692-8D63A059BFB8}" type="slidenum">
              <a:rPr lang="en-US" noProof="0" smtClean="0"/>
              <a:pPr/>
              <a:t>43</a:t>
            </a:fld>
            <a:endParaRPr lang="en-US" noProof="0" dirty="0"/>
          </a:p>
        </p:txBody>
      </p:sp>
    </p:spTree>
    <p:extLst>
      <p:ext uri="{BB962C8B-B14F-4D97-AF65-F5344CB8AC3E}">
        <p14:creationId xmlns:p14="http://schemas.microsoft.com/office/powerpoint/2010/main" val="3500035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1069AD5-7F28-A544-872D-C9E589B922D0}"/>
              </a:ext>
            </a:extLst>
          </p:cNvPr>
          <p:cNvSpPr>
            <a:spLocks noGrp="1"/>
          </p:cNvSpPr>
          <p:nvPr>
            <p:ph type="title"/>
          </p:nvPr>
        </p:nvSpPr>
        <p:spPr/>
        <p:txBody>
          <a:bodyPr/>
          <a:lstStyle/>
          <a:p>
            <a:r>
              <a:rPr lang="en-US" dirty="0"/>
              <a:t>Supplementary Aids supported through SDI</a:t>
            </a:r>
          </a:p>
        </p:txBody>
      </p:sp>
      <p:sp>
        <p:nvSpPr>
          <p:cNvPr id="5" name="Text Placeholder 4">
            <a:extLst>
              <a:ext uri="{FF2B5EF4-FFF2-40B4-BE49-F238E27FC236}">
                <a16:creationId xmlns:a16="http://schemas.microsoft.com/office/drawing/2014/main" xmlns="" id="{C969C368-E38B-174E-B7AF-48A1FF728B4D}"/>
              </a:ext>
            </a:extLst>
          </p:cNvPr>
          <p:cNvSpPr>
            <a:spLocks noGrp="1"/>
          </p:cNvSpPr>
          <p:nvPr>
            <p:ph type="body" sz="quarter" idx="17"/>
          </p:nvPr>
        </p:nvSpPr>
        <p:spPr>
          <a:xfrm>
            <a:off x="640820" y="1791675"/>
            <a:ext cx="5090157" cy="433965"/>
          </a:xfrm>
        </p:spPr>
        <p:txBody>
          <a:bodyPr/>
          <a:lstStyle/>
          <a:p>
            <a:r>
              <a:rPr lang="en-US" dirty="0"/>
              <a:t>Specially Designed Instruction (SDI)</a:t>
            </a:r>
          </a:p>
        </p:txBody>
      </p:sp>
      <p:sp>
        <p:nvSpPr>
          <p:cNvPr id="2" name="Slide Number Placeholder 1">
            <a:extLst>
              <a:ext uri="{FF2B5EF4-FFF2-40B4-BE49-F238E27FC236}">
                <a16:creationId xmlns:a16="http://schemas.microsoft.com/office/drawing/2014/main" xmlns="" id="{85DCEA54-499A-CB4B-ACE6-92D286DE84FF}"/>
              </a:ext>
            </a:extLst>
          </p:cNvPr>
          <p:cNvSpPr>
            <a:spLocks noGrp="1"/>
          </p:cNvSpPr>
          <p:nvPr>
            <p:ph type="sldNum" sz="quarter" idx="4"/>
          </p:nvPr>
        </p:nvSpPr>
        <p:spPr/>
        <p:txBody>
          <a:bodyPr/>
          <a:lstStyle/>
          <a:p>
            <a:fld id="{4FAB73BC-B049-4115-A692-8D63A059BFB8}" type="slidenum">
              <a:rPr lang="en-US" noProof="0" smtClean="0"/>
              <a:pPr/>
              <a:t>44</a:t>
            </a:fld>
            <a:endParaRPr lang="en-US" noProof="0" dirty="0"/>
          </a:p>
        </p:txBody>
      </p:sp>
      <p:sp>
        <p:nvSpPr>
          <p:cNvPr id="4" name="Content Placeholder 3">
            <a:extLst>
              <a:ext uri="{FF2B5EF4-FFF2-40B4-BE49-F238E27FC236}">
                <a16:creationId xmlns:a16="http://schemas.microsoft.com/office/drawing/2014/main" xmlns="" id="{98D421D4-5EA8-9F4D-AB04-E276F2CC8B9C}"/>
              </a:ext>
            </a:extLst>
          </p:cNvPr>
          <p:cNvSpPr>
            <a:spLocks noGrp="1"/>
          </p:cNvSpPr>
          <p:nvPr>
            <p:ph sz="quarter" idx="13"/>
          </p:nvPr>
        </p:nvSpPr>
        <p:spPr>
          <a:xfrm>
            <a:off x="640820" y="2352948"/>
            <a:ext cx="5090157" cy="3168387"/>
          </a:xfrm>
        </p:spPr>
        <p:txBody>
          <a:bodyPr/>
          <a:lstStyle/>
          <a:p>
            <a:pPr marL="0" indent="0">
              <a:buNone/>
            </a:pPr>
            <a:r>
              <a:rPr lang="en-US" dirty="0">
                <a:solidFill>
                  <a:schemeClr val="bg2">
                    <a:lumMod val="75000"/>
                  </a:schemeClr>
                </a:solidFill>
              </a:rPr>
              <a:t>Instructional practices the teacher uses</a:t>
            </a:r>
          </a:p>
          <a:p>
            <a:pPr>
              <a:lnSpc>
                <a:spcPct val="100000"/>
              </a:lnSpc>
              <a:spcBef>
                <a:spcPts val="600"/>
              </a:spcBef>
            </a:pPr>
            <a:r>
              <a:rPr lang="en-US" sz="1600" dirty="0"/>
              <a:t>Guided practice of listening strategies</a:t>
            </a:r>
          </a:p>
          <a:p>
            <a:pPr>
              <a:lnSpc>
                <a:spcPct val="100000"/>
              </a:lnSpc>
              <a:spcBef>
                <a:spcPts val="600"/>
              </a:spcBef>
            </a:pPr>
            <a:r>
              <a:rPr lang="en-US" sz="1600" dirty="0"/>
              <a:t>Scaffolded instruction, visual, written, verbal, </a:t>
            </a:r>
            <a:br>
              <a:rPr lang="en-US" sz="1600" dirty="0"/>
            </a:br>
            <a:r>
              <a:rPr lang="en-US" sz="1600" dirty="0"/>
              <a:t>physical, picture prompts and cues</a:t>
            </a:r>
          </a:p>
          <a:p>
            <a:pPr>
              <a:lnSpc>
                <a:spcPct val="100000"/>
              </a:lnSpc>
              <a:spcBef>
                <a:spcPts val="600"/>
              </a:spcBef>
            </a:pPr>
            <a:r>
              <a:rPr lang="en-US" sz="1600" dirty="0"/>
              <a:t>Modeling</a:t>
            </a:r>
          </a:p>
          <a:p>
            <a:pPr>
              <a:lnSpc>
                <a:spcPct val="100000"/>
              </a:lnSpc>
              <a:spcBef>
                <a:spcPts val="600"/>
              </a:spcBef>
            </a:pPr>
            <a:r>
              <a:rPr lang="en-US" sz="1600" dirty="0"/>
              <a:t>Instruction of calming strategies</a:t>
            </a:r>
          </a:p>
          <a:p>
            <a:pPr>
              <a:lnSpc>
                <a:spcPct val="100000"/>
              </a:lnSpc>
              <a:spcBef>
                <a:spcPts val="600"/>
              </a:spcBef>
            </a:pPr>
            <a:r>
              <a:rPr lang="en-US" sz="1600" dirty="0"/>
              <a:t>Grapho-phonic strategies (visual/auditory) </a:t>
            </a:r>
            <a:br>
              <a:rPr lang="en-US" sz="1600" dirty="0"/>
            </a:br>
            <a:r>
              <a:rPr lang="en-US" sz="1600" dirty="0"/>
              <a:t>including letter/sound knowledge, phonemic awareness, decoding</a:t>
            </a:r>
          </a:p>
          <a:p>
            <a:pPr>
              <a:lnSpc>
                <a:spcPct val="100000"/>
              </a:lnSpc>
              <a:spcBef>
                <a:spcPts val="600"/>
              </a:spcBef>
            </a:pPr>
            <a:r>
              <a:rPr lang="en-US" sz="1600" dirty="0"/>
              <a:t>Explicit instruction on how to use graphic organizer</a:t>
            </a:r>
          </a:p>
        </p:txBody>
      </p:sp>
      <p:sp>
        <p:nvSpPr>
          <p:cNvPr id="7" name="Text Placeholder 6">
            <a:extLst>
              <a:ext uri="{FF2B5EF4-FFF2-40B4-BE49-F238E27FC236}">
                <a16:creationId xmlns:a16="http://schemas.microsoft.com/office/drawing/2014/main" xmlns="" id="{BC817FD3-F3C5-7C44-A6AC-B02E7F694C35}"/>
              </a:ext>
            </a:extLst>
          </p:cNvPr>
          <p:cNvSpPr>
            <a:spLocks noGrp="1"/>
          </p:cNvSpPr>
          <p:nvPr>
            <p:ph type="body" sz="quarter" idx="20"/>
          </p:nvPr>
        </p:nvSpPr>
        <p:spPr>
          <a:xfrm>
            <a:off x="6629400" y="1778767"/>
            <a:ext cx="5090157" cy="433965"/>
          </a:xfrm>
        </p:spPr>
        <p:txBody>
          <a:bodyPr/>
          <a:lstStyle/>
          <a:p>
            <a:r>
              <a:rPr lang="en-US" dirty="0"/>
              <a:t>Supplementary Aids and Services (SAS)</a:t>
            </a:r>
          </a:p>
        </p:txBody>
      </p:sp>
      <p:sp>
        <p:nvSpPr>
          <p:cNvPr id="6" name="Content Placeholder 5">
            <a:extLst>
              <a:ext uri="{FF2B5EF4-FFF2-40B4-BE49-F238E27FC236}">
                <a16:creationId xmlns:a16="http://schemas.microsoft.com/office/drawing/2014/main" xmlns="" id="{AD36BCA0-CB0D-5444-9649-863E882EDBB1}"/>
              </a:ext>
            </a:extLst>
          </p:cNvPr>
          <p:cNvSpPr>
            <a:spLocks noGrp="1"/>
          </p:cNvSpPr>
          <p:nvPr>
            <p:ph sz="quarter" idx="19"/>
          </p:nvPr>
        </p:nvSpPr>
        <p:spPr>
          <a:xfrm>
            <a:off x="6629400" y="2352948"/>
            <a:ext cx="5090157" cy="4011355"/>
          </a:xfrm>
        </p:spPr>
        <p:txBody>
          <a:bodyPr/>
          <a:lstStyle/>
          <a:p>
            <a:pPr marL="0" indent="0">
              <a:buClr>
                <a:srgbClr val="2B3890"/>
              </a:buClr>
              <a:buNone/>
            </a:pPr>
            <a:r>
              <a:rPr lang="en-US" dirty="0">
                <a:solidFill>
                  <a:schemeClr val="tx2"/>
                </a:solidFill>
              </a:rPr>
              <a:t>Aids or services the student uses</a:t>
            </a:r>
          </a:p>
          <a:p>
            <a:pPr lvl="0">
              <a:lnSpc>
                <a:spcPct val="100000"/>
              </a:lnSpc>
              <a:spcBef>
                <a:spcPts val="600"/>
              </a:spcBef>
              <a:buClr>
                <a:srgbClr val="2B3890"/>
              </a:buClr>
            </a:pPr>
            <a:r>
              <a:rPr lang="en-US" sz="1600" dirty="0">
                <a:solidFill>
                  <a:srgbClr val="000000"/>
                </a:solidFill>
              </a:rPr>
              <a:t>Visual prompts</a:t>
            </a:r>
          </a:p>
          <a:p>
            <a:pPr lvl="0">
              <a:lnSpc>
                <a:spcPct val="100000"/>
              </a:lnSpc>
              <a:spcBef>
                <a:spcPts val="600"/>
              </a:spcBef>
              <a:buClr>
                <a:srgbClr val="2B3890"/>
              </a:buClr>
            </a:pPr>
            <a:r>
              <a:rPr lang="en-US" sz="1600" dirty="0">
                <a:solidFill>
                  <a:srgbClr val="000000"/>
                </a:solidFill>
              </a:rPr>
              <a:t>Visual, written, verbal, physical, picture prompts </a:t>
            </a:r>
            <a:br>
              <a:rPr lang="en-US" sz="1600" dirty="0">
                <a:solidFill>
                  <a:srgbClr val="000000"/>
                </a:solidFill>
              </a:rPr>
            </a:br>
            <a:r>
              <a:rPr lang="en-US" sz="1600" dirty="0">
                <a:solidFill>
                  <a:srgbClr val="000000"/>
                </a:solidFill>
              </a:rPr>
              <a:t>and cues</a:t>
            </a:r>
          </a:p>
          <a:p>
            <a:pPr lvl="0">
              <a:lnSpc>
                <a:spcPct val="100000"/>
              </a:lnSpc>
              <a:spcBef>
                <a:spcPts val="600"/>
              </a:spcBef>
              <a:buClr>
                <a:srgbClr val="2B3890"/>
              </a:buClr>
            </a:pPr>
            <a:r>
              <a:rPr lang="en-US" sz="1600" dirty="0">
                <a:solidFill>
                  <a:srgbClr val="000000"/>
                </a:solidFill>
              </a:rPr>
              <a:t>Self-monitoring checklists</a:t>
            </a:r>
          </a:p>
          <a:p>
            <a:pPr lvl="0">
              <a:lnSpc>
                <a:spcPct val="100000"/>
              </a:lnSpc>
              <a:spcBef>
                <a:spcPts val="600"/>
              </a:spcBef>
              <a:buClr>
                <a:srgbClr val="2B3890"/>
              </a:buClr>
            </a:pPr>
            <a:r>
              <a:rPr lang="en-US" sz="1600" dirty="0">
                <a:solidFill>
                  <a:srgbClr val="000000"/>
                </a:solidFill>
              </a:rPr>
              <a:t>Calming strategies</a:t>
            </a:r>
          </a:p>
          <a:p>
            <a:pPr lvl="0">
              <a:lnSpc>
                <a:spcPct val="100000"/>
              </a:lnSpc>
              <a:spcBef>
                <a:spcPts val="600"/>
              </a:spcBef>
              <a:buClr>
                <a:srgbClr val="2B3890"/>
              </a:buClr>
            </a:pPr>
            <a:r>
              <a:rPr lang="en-US" sz="1600" dirty="0">
                <a:solidFill>
                  <a:srgbClr val="000000"/>
                </a:solidFill>
              </a:rPr>
              <a:t>Graphic organizers</a:t>
            </a:r>
          </a:p>
          <a:p>
            <a:pPr lvl="0">
              <a:lnSpc>
                <a:spcPct val="100000"/>
              </a:lnSpc>
              <a:spcBef>
                <a:spcPts val="600"/>
              </a:spcBef>
              <a:buClr>
                <a:srgbClr val="2B3890"/>
              </a:buClr>
            </a:pPr>
            <a:r>
              <a:rPr lang="en-US" sz="1600" dirty="0">
                <a:solidFill>
                  <a:srgbClr val="000000"/>
                </a:solidFill>
              </a:rPr>
              <a:t>Prompting and cueing</a:t>
            </a:r>
          </a:p>
          <a:p>
            <a:pPr lvl="0">
              <a:lnSpc>
                <a:spcPct val="100000"/>
              </a:lnSpc>
              <a:spcBef>
                <a:spcPts val="600"/>
              </a:spcBef>
              <a:buClr>
                <a:srgbClr val="2B3890"/>
              </a:buClr>
            </a:pPr>
            <a:r>
              <a:rPr lang="en-US" sz="1600" dirty="0">
                <a:solidFill>
                  <a:srgbClr val="000000"/>
                </a:solidFill>
              </a:rPr>
              <a:t>Recorded materials</a:t>
            </a:r>
          </a:p>
          <a:p>
            <a:pPr lvl="0">
              <a:lnSpc>
                <a:spcPct val="100000"/>
              </a:lnSpc>
              <a:spcBef>
                <a:spcPts val="600"/>
              </a:spcBef>
              <a:buClr>
                <a:srgbClr val="2B3890"/>
              </a:buClr>
            </a:pPr>
            <a:r>
              <a:rPr lang="en-US" sz="1600" dirty="0">
                <a:solidFill>
                  <a:srgbClr val="000000"/>
                </a:solidFill>
              </a:rPr>
              <a:t>Extended time</a:t>
            </a:r>
          </a:p>
          <a:p>
            <a:pPr lvl="0">
              <a:lnSpc>
                <a:spcPct val="100000"/>
              </a:lnSpc>
              <a:spcBef>
                <a:spcPts val="600"/>
              </a:spcBef>
              <a:buClr>
                <a:srgbClr val="2B3890"/>
              </a:buClr>
            </a:pPr>
            <a:r>
              <a:rPr lang="en-US" sz="1600" dirty="0">
                <a:solidFill>
                  <a:srgbClr val="000000"/>
                </a:solidFill>
              </a:rPr>
              <a:t>Study guides</a:t>
            </a:r>
          </a:p>
          <a:p>
            <a:pPr lvl="0">
              <a:lnSpc>
                <a:spcPct val="100000"/>
              </a:lnSpc>
              <a:spcBef>
                <a:spcPts val="600"/>
              </a:spcBef>
              <a:buClr>
                <a:srgbClr val="2B3890"/>
              </a:buClr>
            </a:pPr>
            <a:r>
              <a:rPr lang="en-US" sz="1600" dirty="0">
                <a:solidFill>
                  <a:srgbClr val="000000"/>
                </a:solidFill>
              </a:rPr>
              <a:t>Magnifier</a:t>
            </a:r>
          </a:p>
        </p:txBody>
      </p:sp>
      <p:sp>
        <p:nvSpPr>
          <p:cNvPr id="9" name="Oval 8">
            <a:extLst>
              <a:ext uri="{FF2B5EF4-FFF2-40B4-BE49-F238E27FC236}">
                <a16:creationId xmlns:a16="http://schemas.microsoft.com/office/drawing/2014/main" xmlns="" id="{E0117A38-EDD0-CF4D-8512-98BC763D852F}"/>
              </a:ext>
            </a:extLst>
          </p:cNvPr>
          <p:cNvSpPr/>
          <p:nvPr/>
        </p:nvSpPr>
        <p:spPr>
          <a:xfrm>
            <a:off x="11145520" y="6083910"/>
            <a:ext cx="533400" cy="533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3</a:t>
            </a:r>
          </a:p>
        </p:txBody>
      </p:sp>
    </p:spTree>
    <p:extLst>
      <p:ext uri="{BB962C8B-B14F-4D97-AF65-F5344CB8AC3E}">
        <p14:creationId xmlns:p14="http://schemas.microsoft.com/office/powerpoint/2010/main" val="481334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xmlns="" id="{D20E1295-AC10-554E-9ED2-BE87F40ED62F}"/>
              </a:ext>
            </a:extLst>
          </p:cNvPr>
          <p:cNvSpPr>
            <a:spLocks noGrp="1"/>
          </p:cNvSpPr>
          <p:nvPr>
            <p:ph type="title"/>
          </p:nvPr>
        </p:nvSpPr>
        <p:spPr/>
        <p:txBody>
          <a:bodyPr>
            <a:normAutofit/>
          </a:bodyPr>
          <a:lstStyle/>
          <a:p>
            <a:r>
              <a:rPr lang="en-US" sz="4000" b="0" spc="0" dirty="0">
                <a:latin typeface="+mj-lt"/>
                <a:ea typeface="+mj-ea"/>
                <a:cs typeface="+mj-cs"/>
              </a:rPr>
              <a:t>Equity through Specially Designed Instruction</a:t>
            </a:r>
          </a:p>
        </p:txBody>
      </p:sp>
      <p:pic>
        <p:nvPicPr>
          <p:cNvPr id="21" name="Picture Placeholder 20" descr="Illustration conveying the concept that individual students will have different supports in place so they can access the same learning as others.">
            <a:extLst>
              <a:ext uri="{FF2B5EF4-FFF2-40B4-BE49-F238E27FC236}">
                <a16:creationId xmlns:a16="http://schemas.microsoft.com/office/drawing/2014/main" xmlns="" id="{0FBDC046-62C9-104E-9A5D-5D8EC1195D72}"/>
              </a:ext>
            </a:extLst>
          </p:cNvPr>
          <p:cNvPicPr>
            <a:picLocks noGrp="1" noChangeAspect="1"/>
          </p:cNvPicPr>
          <p:nvPr>
            <p:ph type="pic" sz="quarter" idx="11"/>
          </p:nvPr>
        </p:nvPicPr>
        <p:blipFill rotWithShape="1">
          <a:blip r:embed="rId3"/>
          <a:srcRect l="4460" r="1786"/>
          <a:stretch/>
        </p:blipFill>
        <p:spPr>
          <a:xfrm>
            <a:off x="5791200" y="921846"/>
            <a:ext cx="5867400" cy="4701130"/>
          </a:xfrm>
        </p:spPr>
      </p:pic>
      <p:sp>
        <p:nvSpPr>
          <p:cNvPr id="15" name="Oval 14">
            <a:extLst>
              <a:ext uri="{FF2B5EF4-FFF2-40B4-BE49-F238E27FC236}">
                <a16:creationId xmlns:a16="http://schemas.microsoft.com/office/drawing/2014/main" xmlns="" id="{489A0B3C-1E98-634F-9DC1-55F487308631}"/>
              </a:ext>
            </a:extLst>
          </p:cNvPr>
          <p:cNvSpPr/>
          <p:nvPr/>
        </p:nvSpPr>
        <p:spPr>
          <a:xfrm>
            <a:off x="11145520" y="6083910"/>
            <a:ext cx="533400" cy="533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3</a:t>
            </a:r>
          </a:p>
        </p:txBody>
      </p:sp>
      <p:sp>
        <p:nvSpPr>
          <p:cNvPr id="2" name="Slide Number Placeholder 1">
            <a:extLst>
              <a:ext uri="{FF2B5EF4-FFF2-40B4-BE49-F238E27FC236}">
                <a16:creationId xmlns:a16="http://schemas.microsoft.com/office/drawing/2014/main" xmlns="" id="{ABA064FA-FB56-5D47-874F-A7C1DACB2D23}"/>
              </a:ext>
            </a:extLst>
          </p:cNvPr>
          <p:cNvSpPr>
            <a:spLocks noGrp="1"/>
          </p:cNvSpPr>
          <p:nvPr>
            <p:ph type="sldNum" sz="quarter" idx="4"/>
          </p:nvPr>
        </p:nvSpPr>
        <p:spPr/>
        <p:txBody>
          <a:bodyPr/>
          <a:lstStyle/>
          <a:p>
            <a:fld id="{4FAB73BC-B049-4115-A692-8D63A059BFB8}" type="slidenum">
              <a:rPr lang="en-US" noProof="0" smtClean="0"/>
              <a:pPr/>
              <a:t>45</a:t>
            </a:fld>
            <a:endParaRPr lang="en-US" noProof="0" dirty="0"/>
          </a:p>
        </p:txBody>
      </p:sp>
    </p:spTree>
    <p:extLst>
      <p:ext uri="{BB962C8B-B14F-4D97-AF65-F5344CB8AC3E}">
        <p14:creationId xmlns:p14="http://schemas.microsoft.com/office/powerpoint/2010/main" val="3265771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79BFFA95-40B4-5742-B17F-481267377994}"/>
              </a:ext>
            </a:extLst>
          </p:cNvPr>
          <p:cNvSpPr>
            <a:spLocks noGrp="1"/>
          </p:cNvSpPr>
          <p:nvPr>
            <p:ph type="title"/>
          </p:nvPr>
        </p:nvSpPr>
        <p:spPr>
          <a:xfrm>
            <a:off x="1011118" y="3096601"/>
            <a:ext cx="9963150" cy="664797"/>
          </a:xfrm>
        </p:spPr>
        <p:txBody>
          <a:bodyPr/>
          <a:lstStyle/>
          <a:p>
            <a:r>
              <a:rPr lang="en-US" dirty="0"/>
              <a:t>Closure</a:t>
            </a:r>
          </a:p>
        </p:txBody>
      </p:sp>
      <p:sp>
        <p:nvSpPr>
          <p:cNvPr id="5" name="Slide Number Placeholder 4">
            <a:extLst>
              <a:ext uri="{FF2B5EF4-FFF2-40B4-BE49-F238E27FC236}">
                <a16:creationId xmlns:a16="http://schemas.microsoft.com/office/drawing/2014/main" xmlns="" id="{023D99AC-21E7-9848-8C76-13C3677F9E28}"/>
              </a:ext>
            </a:extLst>
          </p:cNvPr>
          <p:cNvSpPr>
            <a:spLocks noGrp="1"/>
          </p:cNvSpPr>
          <p:nvPr>
            <p:ph type="sldNum" sz="quarter" idx="4"/>
          </p:nvPr>
        </p:nvSpPr>
        <p:spPr/>
        <p:txBody>
          <a:bodyPr/>
          <a:lstStyle/>
          <a:p>
            <a:fld id="{4FAB73BC-B049-4115-A692-8D63A059BFB8}" type="slidenum">
              <a:rPr lang="en-US" noProof="0" smtClean="0"/>
              <a:pPr/>
              <a:t>46</a:t>
            </a:fld>
            <a:endParaRPr lang="en-US" noProof="0" dirty="0"/>
          </a:p>
        </p:txBody>
      </p:sp>
    </p:spTree>
    <p:extLst>
      <p:ext uri="{BB962C8B-B14F-4D97-AF65-F5344CB8AC3E}">
        <p14:creationId xmlns:p14="http://schemas.microsoft.com/office/powerpoint/2010/main" val="15280911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7E7A630-E3CB-2F4F-826F-2106595C8130}"/>
              </a:ext>
            </a:extLst>
          </p:cNvPr>
          <p:cNvSpPr>
            <a:spLocks noGrp="1"/>
          </p:cNvSpPr>
          <p:nvPr>
            <p:ph type="title"/>
          </p:nvPr>
        </p:nvSpPr>
        <p:spPr/>
        <p:txBody>
          <a:bodyPr>
            <a:normAutofit fontScale="90000"/>
          </a:bodyPr>
          <a:lstStyle/>
          <a:p>
            <a:r>
              <a:rPr lang="en-US" dirty="0"/>
              <a:t>John Amaechi discusses identity and safe environments</a:t>
            </a:r>
          </a:p>
        </p:txBody>
      </p:sp>
      <p:sp>
        <p:nvSpPr>
          <p:cNvPr id="6" name="Text Placeholder 5">
            <a:extLst>
              <a:ext uri="{FF2B5EF4-FFF2-40B4-BE49-F238E27FC236}">
                <a16:creationId xmlns:a16="http://schemas.microsoft.com/office/drawing/2014/main" xmlns="" id="{2A153D8D-E524-C241-9D40-D01677D2250A}"/>
              </a:ext>
            </a:extLst>
          </p:cNvPr>
          <p:cNvSpPr>
            <a:spLocks noGrp="1"/>
          </p:cNvSpPr>
          <p:nvPr>
            <p:ph type="body" sz="quarter" idx="16"/>
          </p:nvPr>
        </p:nvSpPr>
        <p:spPr>
          <a:xfrm>
            <a:off x="1" y="1743168"/>
            <a:ext cx="5715000" cy="2894126"/>
          </a:xfrm>
        </p:spPr>
        <p:txBody>
          <a:bodyPr/>
          <a:lstStyle/>
          <a:p>
            <a:r>
              <a:rPr lang="en-US" dirty="0"/>
              <a:t>What is particularly sticking with you after watching the video? </a:t>
            </a:r>
          </a:p>
          <a:p>
            <a:r>
              <a:rPr lang="en-US" dirty="0"/>
              <a:t>How do the establishment of norms, agreements, routines, and procedures set up a safe environment to prevent code switching?</a:t>
            </a:r>
          </a:p>
        </p:txBody>
      </p:sp>
      <p:pic>
        <p:nvPicPr>
          <p:cNvPr id="6146" name="Picture 2" descr="screen capture of video">
            <a:hlinkClick r:id="rId3"/>
            <a:extLst>
              <a:ext uri="{FF2B5EF4-FFF2-40B4-BE49-F238E27FC236}">
                <a16:creationId xmlns:a16="http://schemas.microsoft.com/office/drawing/2014/main" xmlns="" id="{D41A3AE3-5B0C-FF47-8165-257AA6CF82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20" r="12633"/>
          <a:stretch/>
        </p:blipFill>
        <p:spPr bwMode="auto">
          <a:xfrm>
            <a:off x="6115878" y="1765300"/>
            <a:ext cx="5542722" cy="3327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xmlns="" id="{B30DE795-5FD3-3648-8B90-720254EA7706}"/>
              </a:ext>
            </a:extLst>
          </p:cNvPr>
          <p:cNvSpPr>
            <a:spLocks noGrp="1"/>
          </p:cNvSpPr>
          <p:nvPr>
            <p:ph type="sldNum" sz="quarter" idx="4"/>
          </p:nvPr>
        </p:nvSpPr>
        <p:spPr/>
        <p:txBody>
          <a:bodyPr/>
          <a:lstStyle/>
          <a:p>
            <a:fld id="{4FAB73BC-B049-4115-A692-8D63A059BFB8}" type="slidenum">
              <a:rPr lang="en-US" smtClean="0"/>
              <a:pPr/>
              <a:t>47</a:t>
            </a:fld>
            <a:endParaRPr lang="en-US" dirty="0"/>
          </a:p>
        </p:txBody>
      </p:sp>
    </p:spTree>
    <p:extLst>
      <p:ext uri="{BB962C8B-B14F-4D97-AF65-F5344CB8AC3E}">
        <p14:creationId xmlns:p14="http://schemas.microsoft.com/office/powerpoint/2010/main" val="12418855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506BD78B-F1F6-EC47-B1AF-38D259087EA8}"/>
              </a:ext>
            </a:extLst>
          </p:cNvPr>
          <p:cNvSpPr>
            <a:spLocks noGrp="1"/>
          </p:cNvSpPr>
          <p:nvPr>
            <p:ph type="title"/>
          </p:nvPr>
        </p:nvSpPr>
        <p:spPr/>
        <p:txBody>
          <a:bodyPr/>
          <a:lstStyle/>
          <a:p>
            <a:r>
              <a:rPr lang="en-US" dirty="0"/>
              <a:t>How do we create that “sweet spot” for our students?</a:t>
            </a:r>
          </a:p>
        </p:txBody>
      </p:sp>
      <p:sp>
        <p:nvSpPr>
          <p:cNvPr id="6" name="Text Placeholder 5">
            <a:extLst>
              <a:ext uri="{FF2B5EF4-FFF2-40B4-BE49-F238E27FC236}">
                <a16:creationId xmlns:a16="http://schemas.microsoft.com/office/drawing/2014/main" xmlns="" id="{A2AA819A-8951-8A4E-A33A-B95F92911B2A}"/>
              </a:ext>
            </a:extLst>
          </p:cNvPr>
          <p:cNvSpPr>
            <a:spLocks noGrp="1"/>
          </p:cNvSpPr>
          <p:nvPr>
            <p:ph type="body" sz="quarter" idx="10"/>
          </p:nvPr>
        </p:nvSpPr>
        <p:spPr/>
        <p:txBody>
          <a:bodyPr anchor="ctr" anchorCtr="0">
            <a:normAutofit fontScale="85000" lnSpcReduction="20000"/>
          </a:bodyPr>
          <a:lstStyle/>
          <a:p>
            <a:r>
              <a:rPr lang="en-US" dirty="0"/>
              <a:t>“A lot of people think we need a safe environment because it’s just about this warm and fuzzy experience that young people are supposed to have in education, and it’s not really about that. We need a challenging but safe environment, because there is a very narrow strata, a very narrow bandwidth, where young people can be challenged and high achieve, emotionally. And, when you’re in that sweet spot amazing things can happen. And when you’re outside of it, there’s very little chance of high achievement.”</a:t>
            </a:r>
            <a:endParaRPr lang="en-US" sz="2000" dirty="0"/>
          </a:p>
        </p:txBody>
      </p:sp>
      <p:sp>
        <p:nvSpPr>
          <p:cNvPr id="8" name="Oval 7">
            <a:extLst>
              <a:ext uri="{FF2B5EF4-FFF2-40B4-BE49-F238E27FC236}">
                <a16:creationId xmlns:a16="http://schemas.microsoft.com/office/drawing/2014/main" xmlns="" id="{5ACBFA96-B5F5-6B4E-9BC7-340C5FE54CBC}"/>
              </a:ext>
            </a:extLst>
          </p:cNvPr>
          <p:cNvSpPr/>
          <p:nvPr/>
        </p:nvSpPr>
        <p:spPr>
          <a:xfrm>
            <a:off x="11145520" y="6083910"/>
            <a:ext cx="533400" cy="533400"/>
          </a:xfrm>
          <a:prstGeom prst="ellipse">
            <a:avLst/>
          </a:prstGeom>
          <a:solidFill>
            <a:srgbClr val="9E5E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6</a:t>
            </a:r>
          </a:p>
        </p:txBody>
      </p:sp>
      <p:sp>
        <p:nvSpPr>
          <p:cNvPr id="3" name="Slide Number Placeholder 2">
            <a:extLst>
              <a:ext uri="{FF2B5EF4-FFF2-40B4-BE49-F238E27FC236}">
                <a16:creationId xmlns:a16="http://schemas.microsoft.com/office/drawing/2014/main" xmlns="" id="{60E2CEB2-9DEF-6843-9918-69A34FD23FBB}"/>
              </a:ext>
            </a:extLst>
          </p:cNvPr>
          <p:cNvSpPr>
            <a:spLocks noGrp="1"/>
          </p:cNvSpPr>
          <p:nvPr>
            <p:ph type="sldNum" sz="quarter" idx="4"/>
          </p:nvPr>
        </p:nvSpPr>
        <p:spPr/>
        <p:txBody>
          <a:bodyPr/>
          <a:lstStyle/>
          <a:p>
            <a:fld id="{4FAB73BC-B049-4115-A692-8D63A059BFB8}" type="slidenum">
              <a:rPr lang="en-US" smtClean="0"/>
              <a:pPr/>
              <a:t>48</a:t>
            </a:fld>
            <a:endParaRPr lang="en-US" dirty="0">
              <a:solidFill>
                <a:schemeClr val="bg1"/>
              </a:solidFill>
            </a:endParaRPr>
          </a:p>
        </p:txBody>
      </p:sp>
    </p:spTree>
    <p:extLst>
      <p:ext uri="{BB962C8B-B14F-4D97-AF65-F5344CB8AC3E}">
        <p14:creationId xmlns:p14="http://schemas.microsoft.com/office/powerpoint/2010/main" val="616014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FEEA591-8B26-FA43-BE3F-E66EB66979A3}"/>
              </a:ext>
            </a:extLst>
          </p:cNvPr>
          <p:cNvSpPr>
            <a:spLocks noGrp="1"/>
          </p:cNvSpPr>
          <p:nvPr>
            <p:ph type="title"/>
          </p:nvPr>
        </p:nvSpPr>
        <p:spPr/>
        <p:txBody>
          <a:bodyPr/>
          <a:lstStyle/>
          <a:p>
            <a:r>
              <a:rPr lang="en-US" dirty="0"/>
              <a:t>Our Learning</a:t>
            </a:r>
          </a:p>
        </p:txBody>
      </p:sp>
      <p:sp>
        <p:nvSpPr>
          <p:cNvPr id="7" name="Text Placeholder 6">
            <a:extLst>
              <a:ext uri="{FF2B5EF4-FFF2-40B4-BE49-F238E27FC236}">
                <a16:creationId xmlns:a16="http://schemas.microsoft.com/office/drawing/2014/main" xmlns="" id="{36C23605-3EBF-1A48-969D-B167A4E51EDA}"/>
              </a:ext>
            </a:extLst>
          </p:cNvPr>
          <p:cNvSpPr>
            <a:spLocks noGrp="1"/>
          </p:cNvSpPr>
          <p:nvPr>
            <p:ph type="body" sz="quarter" idx="16"/>
          </p:nvPr>
        </p:nvSpPr>
        <p:spPr>
          <a:xfrm>
            <a:off x="0" y="1743168"/>
            <a:ext cx="10837333" cy="401648"/>
          </a:xfrm>
        </p:spPr>
        <p:txBody>
          <a:bodyPr/>
          <a:lstStyle/>
          <a:p>
            <a:r>
              <a:rPr lang="en-US" dirty="0"/>
              <a:t>Today’s Outcomes:</a:t>
            </a:r>
          </a:p>
        </p:txBody>
      </p:sp>
      <p:sp>
        <p:nvSpPr>
          <p:cNvPr id="6" name="Content Placeholder 5">
            <a:extLst>
              <a:ext uri="{FF2B5EF4-FFF2-40B4-BE49-F238E27FC236}">
                <a16:creationId xmlns:a16="http://schemas.microsoft.com/office/drawing/2014/main" xmlns="" id="{A66A35A5-E63C-474C-A41D-C25465022523}"/>
              </a:ext>
            </a:extLst>
          </p:cNvPr>
          <p:cNvSpPr>
            <a:spLocks noGrp="1"/>
          </p:cNvSpPr>
          <p:nvPr>
            <p:ph sz="quarter" idx="13"/>
          </p:nvPr>
        </p:nvSpPr>
        <p:spPr>
          <a:xfrm>
            <a:off x="599204" y="2347062"/>
            <a:ext cx="10678396" cy="3660648"/>
          </a:xfrm>
        </p:spPr>
        <p:txBody>
          <a:bodyPr/>
          <a:lstStyle/>
          <a:p>
            <a:r>
              <a:rPr lang="en-US" dirty="0"/>
              <a:t>Identify high impact strategies that foster a successful and productive learning environment </a:t>
            </a:r>
            <a:r>
              <a:rPr lang="en-US" b="1" dirty="0"/>
              <a:t>for all students</a:t>
            </a:r>
          </a:p>
          <a:p>
            <a:r>
              <a:rPr lang="en-US" dirty="0"/>
              <a:t>Establish classroom norms and expectations for </a:t>
            </a:r>
            <a:r>
              <a:rPr lang="en-US" b="1" dirty="0"/>
              <a:t>all students</a:t>
            </a:r>
            <a:r>
              <a:rPr lang="en-US" dirty="0"/>
              <a:t> (in person and online learning)</a:t>
            </a:r>
          </a:p>
          <a:p>
            <a:r>
              <a:rPr lang="en-US" dirty="0"/>
              <a:t>Create a plan using the </a:t>
            </a:r>
            <a:r>
              <a:rPr lang="en-US" dirty="0">
                <a:hlinkClick r:id="rId3"/>
              </a:rPr>
              <a:t>Blueprint for Improved Results for Students with Disabilities</a:t>
            </a:r>
            <a:r>
              <a:rPr lang="en-US" dirty="0"/>
              <a:t> to ensure students with disabilities are explicitly considered in your learning space</a:t>
            </a:r>
          </a:p>
        </p:txBody>
      </p:sp>
      <p:sp>
        <p:nvSpPr>
          <p:cNvPr id="3" name="Slide Number Placeholder 2">
            <a:extLst>
              <a:ext uri="{FF2B5EF4-FFF2-40B4-BE49-F238E27FC236}">
                <a16:creationId xmlns:a16="http://schemas.microsoft.com/office/drawing/2014/main" xmlns="" id="{5305BE22-7ED3-D144-9E41-4BC1F8B7D994}"/>
              </a:ext>
            </a:extLst>
          </p:cNvPr>
          <p:cNvSpPr>
            <a:spLocks noGrp="1"/>
          </p:cNvSpPr>
          <p:nvPr>
            <p:ph type="sldNum" sz="quarter" idx="4"/>
          </p:nvPr>
        </p:nvSpPr>
        <p:spPr/>
        <p:txBody>
          <a:bodyPr/>
          <a:lstStyle/>
          <a:p>
            <a:fld id="{4FAB73BC-B049-4115-A692-8D63A059BFB8}" type="slidenum">
              <a:rPr lang="en-US" smtClean="0"/>
              <a:pPr/>
              <a:t>49</a:t>
            </a:fld>
            <a:endParaRPr lang="en-US" dirty="0">
              <a:solidFill>
                <a:schemeClr val="bg1"/>
              </a:solidFill>
            </a:endParaRPr>
          </a:p>
        </p:txBody>
      </p:sp>
    </p:spTree>
    <p:extLst>
      <p:ext uri="{BB962C8B-B14F-4D97-AF65-F5344CB8AC3E}">
        <p14:creationId xmlns:p14="http://schemas.microsoft.com/office/powerpoint/2010/main" val="902450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xmlns="" id="{DFF633C8-E696-8E43-8D45-077ADAAAC0E2}"/>
              </a:ext>
            </a:extLst>
          </p:cNvPr>
          <p:cNvPicPr>
            <a:picLocks noGrp="1" noChangeAspect="1"/>
          </p:cNvPicPr>
          <p:nvPr>
            <p:ph type="pic" sz="quarter" idx="17"/>
          </p:nvPr>
        </p:nvPicPr>
        <p:blipFill>
          <a:blip r:embed="rId2"/>
          <a:srcRect t="5940" b="5940"/>
          <a:stretch>
            <a:fillRect/>
          </a:stretch>
        </p:blipFill>
        <p:spPr>
          <a:xfrm>
            <a:off x="-1" y="533400"/>
            <a:ext cx="12191999" cy="6324600"/>
          </a:xfrm>
        </p:spPr>
      </p:pic>
      <p:sp>
        <p:nvSpPr>
          <p:cNvPr id="10" name="Text Placeholder 9">
            <a:extLst>
              <a:ext uri="{FF2B5EF4-FFF2-40B4-BE49-F238E27FC236}">
                <a16:creationId xmlns:a16="http://schemas.microsoft.com/office/drawing/2014/main" xmlns="" id="{F9C04725-6C4D-C940-9139-0E8492BE2381}"/>
              </a:ext>
            </a:extLst>
          </p:cNvPr>
          <p:cNvSpPr>
            <a:spLocks noGrp="1"/>
          </p:cNvSpPr>
          <p:nvPr>
            <p:ph type="body" sz="quarter" idx="20"/>
          </p:nvPr>
        </p:nvSpPr>
        <p:spPr/>
        <p:txBody>
          <a:bodyPr/>
          <a:lstStyle/>
          <a:p>
            <a:endParaRPr lang="en-US"/>
          </a:p>
        </p:txBody>
      </p:sp>
      <p:sp>
        <p:nvSpPr>
          <p:cNvPr id="9" name="Content Placeholder 8">
            <a:extLst>
              <a:ext uri="{FF2B5EF4-FFF2-40B4-BE49-F238E27FC236}">
                <a16:creationId xmlns:a16="http://schemas.microsoft.com/office/drawing/2014/main" xmlns="" id="{0B2CE7D1-30ED-3848-9A6D-DC3C14470B1A}"/>
              </a:ext>
            </a:extLst>
          </p:cNvPr>
          <p:cNvSpPr>
            <a:spLocks noGrp="1"/>
          </p:cNvSpPr>
          <p:nvPr>
            <p:ph sz="quarter" idx="19"/>
          </p:nvPr>
        </p:nvSpPr>
        <p:spPr/>
        <p:txBody>
          <a:bodyPr/>
          <a:lstStyle/>
          <a:p>
            <a:r>
              <a:rPr lang="en-US" dirty="0" smtClean="0"/>
              <a:t>Our Approach</a:t>
            </a:r>
            <a:endParaRPr lang="en-US" dirty="0"/>
          </a:p>
        </p:txBody>
      </p:sp>
      <p:sp>
        <p:nvSpPr>
          <p:cNvPr id="2" name="Slide Number Placeholder 1">
            <a:extLst>
              <a:ext uri="{FF2B5EF4-FFF2-40B4-BE49-F238E27FC236}">
                <a16:creationId xmlns:a16="http://schemas.microsoft.com/office/drawing/2014/main" xmlns="" id="{19B2E636-36D9-5A40-8AB5-7D2598340E3A}"/>
              </a:ext>
            </a:extLst>
          </p:cNvPr>
          <p:cNvSpPr>
            <a:spLocks noGrp="1"/>
          </p:cNvSpPr>
          <p:nvPr>
            <p:ph type="sldNum" sz="quarter" idx="4"/>
          </p:nvPr>
        </p:nvSpPr>
        <p:spPr/>
        <p:txBody>
          <a:bodyPr/>
          <a:lstStyle/>
          <a:p>
            <a:fld id="{4FAB73BC-B049-4115-A692-8D63A059BFB8}" type="slidenum">
              <a:rPr lang="en-US" noProof="0" smtClean="0"/>
              <a:pPr/>
              <a:t>5</a:t>
            </a:fld>
            <a:endParaRPr lang="en-US" noProof="0" dirty="0"/>
          </a:p>
        </p:txBody>
      </p:sp>
      <p:sp>
        <p:nvSpPr>
          <p:cNvPr id="11" name="Text Placeholder 10">
            <a:extLst>
              <a:ext uri="{FF2B5EF4-FFF2-40B4-BE49-F238E27FC236}">
                <a16:creationId xmlns:a16="http://schemas.microsoft.com/office/drawing/2014/main" xmlns="" id="{C6B2C4E0-C6CC-1A4B-9443-3A9EF8876C60}"/>
              </a:ext>
            </a:extLst>
          </p:cNvPr>
          <p:cNvSpPr>
            <a:spLocks noGrp="1"/>
          </p:cNvSpPr>
          <p:nvPr>
            <p:ph type="body" sz="quarter" idx="21"/>
          </p:nvPr>
        </p:nvSpPr>
        <p:spPr/>
        <p:txBody>
          <a:bodyPr/>
          <a:lstStyle/>
          <a:p>
            <a:r>
              <a:rPr lang="en-US" dirty="0" smtClean="0"/>
              <a:t>Develop and curate resources with coalition partners</a:t>
            </a:r>
          </a:p>
          <a:p>
            <a:r>
              <a:rPr lang="en-US" dirty="0" smtClean="0"/>
              <a:t>Deliver turnkey trainings</a:t>
            </a:r>
          </a:p>
          <a:p>
            <a:pPr lvl="1"/>
            <a:r>
              <a:rPr lang="en-US" dirty="0" smtClean="0"/>
              <a:t>Trainings will be recorded</a:t>
            </a:r>
          </a:p>
          <a:p>
            <a:r>
              <a:rPr lang="en-US" dirty="0" smtClean="0"/>
              <a:t>Follow up email after training:</a:t>
            </a:r>
          </a:p>
          <a:p>
            <a:pPr lvl="1"/>
            <a:r>
              <a:rPr lang="en-US" dirty="0" smtClean="0"/>
              <a:t>Training resources</a:t>
            </a:r>
          </a:p>
          <a:p>
            <a:pPr lvl="1"/>
            <a:r>
              <a:rPr lang="en-US" dirty="0" smtClean="0"/>
              <a:t>Exit reflection</a:t>
            </a:r>
          </a:p>
          <a:p>
            <a:pPr lvl="1"/>
            <a:r>
              <a:rPr lang="en-US" dirty="0" smtClean="0"/>
              <a:t>Links to </a:t>
            </a:r>
            <a:r>
              <a:rPr lang="en-US" dirty="0" err="1" smtClean="0"/>
              <a:t>eTeachNY</a:t>
            </a:r>
            <a:r>
              <a:rPr lang="en-US" dirty="0" smtClean="0"/>
              <a:t> website and social media</a:t>
            </a:r>
            <a:endParaRPr lang="en-US" dirty="0"/>
          </a:p>
        </p:txBody>
      </p:sp>
    </p:spTree>
    <p:extLst>
      <p:ext uri="{BB962C8B-B14F-4D97-AF65-F5344CB8AC3E}">
        <p14:creationId xmlns:p14="http://schemas.microsoft.com/office/powerpoint/2010/main" val="39361310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384B55A-4B81-B34A-B2D5-2552D7FCCEBC}"/>
              </a:ext>
            </a:extLst>
          </p:cNvPr>
          <p:cNvSpPr>
            <a:spLocks noGrp="1"/>
          </p:cNvSpPr>
          <p:nvPr>
            <p:ph type="title"/>
          </p:nvPr>
        </p:nvSpPr>
        <p:spPr/>
        <p:txBody>
          <a:bodyPr/>
          <a:lstStyle/>
          <a:p>
            <a:r>
              <a:rPr lang="en-US" dirty="0"/>
              <a:t>Commitment</a:t>
            </a:r>
            <a:endParaRPr lang="en-US" b="1" dirty="0"/>
          </a:p>
        </p:txBody>
      </p:sp>
      <p:sp>
        <p:nvSpPr>
          <p:cNvPr id="8" name="Text Placeholder 7">
            <a:extLst>
              <a:ext uri="{FF2B5EF4-FFF2-40B4-BE49-F238E27FC236}">
                <a16:creationId xmlns:a16="http://schemas.microsoft.com/office/drawing/2014/main" xmlns="" id="{79575A70-2FCD-CE4A-8034-E394E0933B18}"/>
              </a:ext>
            </a:extLst>
          </p:cNvPr>
          <p:cNvSpPr>
            <a:spLocks noGrp="1"/>
          </p:cNvSpPr>
          <p:nvPr>
            <p:ph type="body" sz="quarter" idx="16"/>
          </p:nvPr>
        </p:nvSpPr>
        <p:spPr>
          <a:xfrm>
            <a:off x="1" y="1743168"/>
            <a:ext cx="5715000" cy="2215991"/>
          </a:xfrm>
        </p:spPr>
        <p:txBody>
          <a:bodyPr/>
          <a:lstStyle/>
          <a:p>
            <a:r>
              <a:rPr lang="en-US" dirty="0"/>
              <a:t>As you reflect on your practice as it pertains to designing and implementing a classroom management plan as described in this presentation…</a:t>
            </a:r>
            <a:br>
              <a:rPr lang="en-US" dirty="0"/>
            </a:br>
            <a:endParaRPr lang="en-US" sz="2000" dirty="0"/>
          </a:p>
        </p:txBody>
      </p:sp>
      <p:sp>
        <p:nvSpPr>
          <p:cNvPr id="3" name="Content Placeholder 2">
            <a:extLst>
              <a:ext uri="{FF2B5EF4-FFF2-40B4-BE49-F238E27FC236}">
                <a16:creationId xmlns:a16="http://schemas.microsoft.com/office/drawing/2014/main" xmlns="" id="{F7662559-F821-AC40-A8C2-9C36FADA61FF}"/>
              </a:ext>
            </a:extLst>
          </p:cNvPr>
          <p:cNvSpPr>
            <a:spLocks noGrp="1"/>
          </p:cNvSpPr>
          <p:nvPr>
            <p:ph sz="quarter" idx="18"/>
          </p:nvPr>
        </p:nvSpPr>
        <p:spPr>
          <a:xfrm>
            <a:off x="533400" y="3959159"/>
            <a:ext cx="5181600" cy="2365441"/>
          </a:xfrm>
        </p:spPr>
        <p:txBody>
          <a:bodyPr/>
          <a:lstStyle/>
          <a:p>
            <a:r>
              <a:rPr lang="en-US" dirty="0"/>
              <a:t>What is one area you commit to strengthening and why?</a:t>
            </a:r>
          </a:p>
          <a:p>
            <a:r>
              <a:rPr lang="en-US" dirty="0"/>
              <a:t>Regardless of where you are in the school year, we challenge you to set a reminder </a:t>
            </a:r>
            <a:br>
              <a:rPr lang="en-US" dirty="0"/>
            </a:br>
            <a:r>
              <a:rPr lang="en-US" dirty="0"/>
              <a:t>1-2 months from now as a check in point for your commitment.</a:t>
            </a:r>
          </a:p>
          <a:p>
            <a:endParaRPr lang="en-US" dirty="0"/>
          </a:p>
        </p:txBody>
      </p:sp>
      <p:pic>
        <p:nvPicPr>
          <p:cNvPr id="10" name="Picture Placeholder 9" descr="fine-tuning planning chart">
            <a:extLst>
              <a:ext uri="{FF2B5EF4-FFF2-40B4-BE49-F238E27FC236}">
                <a16:creationId xmlns:a16="http://schemas.microsoft.com/office/drawing/2014/main" xmlns="" id="{2806F66E-7FA2-5F49-8330-FEABA42C3FED}"/>
              </a:ext>
            </a:extLst>
          </p:cNvPr>
          <p:cNvPicPr>
            <a:picLocks noGrp="1" noChangeAspect="1"/>
          </p:cNvPicPr>
          <p:nvPr>
            <p:ph type="pic" sz="quarter" idx="17"/>
          </p:nvPr>
        </p:nvPicPr>
        <p:blipFill rotWithShape="1">
          <a:blip r:embed="rId3"/>
          <a:srcRect t="11322" b="42921"/>
          <a:stretch/>
        </p:blipFill>
        <p:spPr>
          <a:xfrm>
            <a:off x="6115878" y="1760220"/>
            <a:ext cx="5542722" cy="3116580"/>
          </a:xfrm>
          <a:ln w="12700">
            <a:solidFill>
              <a:schemeClr val="bg1">
                <a:lumMod val="65000"/>
              </a:schemeClr>
            </a:solidFill>
          </a:ln>
        </p:spPr>
      </p:pic>
      <p:sp>
        <p:nvSpPr>
          <p:cNvPr id="7" name="Content Placeholder 6">
            <a:extLst>
              <a:ext uri="{FF2B5EF4-FFF2-40B4-BE49-F238E27FC236}">
                <a16:creationId xmlns:a16="http://schemas.microsoft.com/office/drawing/2014/main" xmlns="" id="{12EA09B0-F4FB-BF4C-ADCC-8462ABE0E4A0}"/>
              </a:ext>
            </a:extLst>
          </p:cNvPr>
          <p:cNvSpPr>
            <a:spLocks noGrp="1"/>
          </p:cNvSpPr>
          <p:nvPr>
            <p:ph sz="quarter" idx="13"/>
          </p:nvPr>
        </p:nvSpPr>
        <p:spPr/>
        <p:txBody>
          <a:bodyPr/>
          <a:lstStyle/>
          <a:p>
            <a:pPr marL="0" indent="0">
              <a:buNone/>
            </a:pPr>
            <a:r>
              <a:rPr lang="en-US" dirty="0"/>
              <a:t>Use this Fine-tuning planning chart to write down your commitment statement.</a:t>
            </a:r>
          </a:p>
        </p:txBody>
      </p:sp>
      <p:sp>
        <p:nvSpPr>
          <p:cNvPr id="5" name="Slide Number Placeholder 4">
            <a:extLst>
              <a:ext uri="{FF2B5EF4-FFF2-40B4-BE49-F238E27FC236}">
                <a16:creationId xmlns:a16="http://schemas.microsoft.com/office/drawing/2014/main" xmlns="" id="{29740D34-CB06-EB44-B9C7-03E0F8F30C7F}"/>
              </a:ext>
            </a:extLst>
          </p:cNvPr>
          <p:cNvSpPr>
            <a:spLocks noGrp="1"/>
          </p:cNvSpPr>
          <p:nvPr>
            <p:ph type="sldNum" sz="quarter" idx="4"/>
          </p:nvPr>
        </p:nvSpPr>
        <p:spPr/>
        <p:txBody>
          <a:bodyPr/>
          <a:lstStyle/>
          <a:p>
            <a:fld id="{4FAB73BC-B049-4115-A692-8D63A059BFB8}" type="slidenum">
              <a:rPr lang="en-US" noProof="0" smtClean="0"/>
              <a:pPr/>
              <a:t>50</a:t>
            </a:fld>
            <a:endParaRPr lang="en-US" noProof="0" dirty="0"/>
          </a:p>
        </p:txBody>
      </p:sp>
    </p:spTree>
    <p:extLst>
      <p:ext uri="{BB962C8B-B14F-4D97-AF65-F5344CB8AC3E}">
        <p14:creationId xmlns:p14="http://schemas.microsoft.com/office/powerpoint/2010/main" val="5175483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EC005E02-ED62-7342-B20A-C25B7D1FA613}"/>
              </a:ext>
            </a:extLst>
          </p:cNvPr>
          <p:cNvSpPr>
            <a:spLocks noGrp="1"/>
          </p:cNvSpPr>
          <p:nvPr>
            <p:ph type="ctrTitle"/>
          </p:nvPr>
        </p:nvSpPr>
        <p:spPr/>
        <p:txBody>
          <a:bodyPr/>
          <a:lstStyle/>
          <a:p>
            <a:r>
              <a:rPr lang="en-US" sz="4000" b="0" spc="0" dirty="0">
                <a:latin typeface="+mj-lt"/>
              </a:rPr>
              <a:t>Thank you!</a:t>
            </a:r>
          </a:p>
        </p:txBody>
      </p:sp>
      <p:sp>
        <p:nvSpPr>
          <p:cNvPr id="7" name="Text Placeholder 6">
            <a:extLst>
              <a:ext uri="{FF2B5EF4-FFF2-40B4-BE49-F238E27FC236}">
                <a16:creationId xmlns:a16="http://schemas.microsoft.com/office/drawing/2014/main" xmlns="" id="{9E2DDD3C-3ABB-284E-BE22-AF50F3D617A7}"/>
              </a:ext>
            </a:extLst>
          </p:cNvPr>
          <p:cNvSpPr>
            <a:spLocks noGrp="1"/>
          </p:cNvSpPr>
          <p:nvPr>
            <p:ph type="body" sz="quarter" idx="10"/>
          </p:nvPr>
        </p:nvSpPr>
        <p:spPr>
          <a:xfrm>
            <a:off x="2514600" y="4953000"/>
            <a:ext cx="5791200" cy="1143000"/>
          </a:xfrm>
        </p:spPr>
        <p:txBody>
          <a:bodyPr/>
          <a:lstStyle/>
          <a:p>
            <a:r>
              <a:rPr lang="en-US" dirty="0"/>
              <a:t>For more learning, join us for part 2!</a:t>
            </a:r>
          </a:p>
        </p:txBody>
      </p:sp>
      <p:sp>
        <p:nvSpPr>
          <p:cNvPr id="5" name="Slide Number Placeholder 4">
            <a:extLst>
              <a:ext uri="{FF2B5EF4-FFF2-40B4-BE49-F238E27FC236}">
                <a16:creationId xmlns:a16="http://schemas.microsoft.com/office/drawing/2014/main" xmlns="" id="{EC9C21A0-9181-A94A-B7F8-2A66309B1BA0}"/>
              </a:ext>
            </a:extLst>
          </p:cNvPr>
          <p:cNvSpPr>
            <a:spLocks noGrp="1"/>
          </p:cNvSpPr>
          <p:nvPr>
            <p:ph type="sldNum" sz="quarter" idx="4"/>
          </p:nvPr>
        </p:nvSpPr>
        <p:spPr/>
        <p:txBody>
          <a:bodyPr/>
          <a:lstStyle/>
          <a:p>
            <a:fld id="{4FAB73BC-B049-4115-A692-8D63A059BFB8}" type="slidenum">
              <a:rPr lang="en-US" noProof="0" smtClean="0"/>
              <a:pPr/>
              <a:t>51</a:t>
            </a:fld>
            <a:endParaRPr lang="en-US" noProof="0" dirty="0"/>
          </a:p>
        </p:txBody>
      </p:sp>
    </p:spTree>
    <p:extLst>
      <p:ext uri="{BB962C8B-B14F-4D97-AF65-F5344CB8AC3E}">
        <p14:creationId xmlns:p14="http://schemas.microsoft.com/office/powerpoint/2010/main" val="3712151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F19FC985-CDE0-1244-A2D2-5EF3283765E9}"/>
              </a:ext>
            </a:extLst>
          </p:cNvPr>
          <p:cNvSpPr>
            <a:spLocks noGrp="1"/>
          </p:cNvSpPr>
          <p:nvPr>
            <p:ph sz="quarter" idx="15"/>
          </p:nvPr>
        </p:nvSpPr>
        <p:spPr>
          <a:xfrm>
            <a:off x="990600" y="2325170"/>
            <a:ext cx="3007895" cy="3389830"/>
          </a:xfrm>
        </p:spPr>
        <p:txBody>
          <a:bodyPr/>
          <a:lstStyle/>
          <a:p>
            <a:pPr marL="285750" indent="-285750">
              <a:buFont typeface="Arial" panose="020B0604020202020204" pitchFamily="34" charset="0"/>
              <a:buChar char="•"/>
            </a:pPr>
            <a:r>
              <a:rPr lang="en-US" dirty="0" smtClean="0"/>
              <a:t>Schedule and publicize trainings </a:t>
            </a:r>
          </a:p>
          <a:p>
            <a:pPr marL="742950" lvl="1" indent="-285750">
              <a:buFont typeface="Arial" panose="020B0604020202020204" pitchFamily="34" charset="0"/>
              <a:buChar char="•"/>
            </a:pPr>
            <a:r>
              <a:rPr lang="en-US" dirty="0" smtClean="0"/>
              <a:t>Must be open to all NYS teachers at no cost</a:t>
            </a:r>
          </a:p>
          <a:p>
            <a:pPr marL="285750" indent="-285750">
              <a:buFont typeface="Arial" panose="020B0604020202020204" pitchFamily="34" charset="0"/>
              <a:buChar char="•"/>
            </a:pPr>
            <a:r>
              <a:rPr lang="en-US" dirty="0" smtClean="0"/>
              <a:t>Collect registration data</a:t>
            </a:r>
          </a:p>
          <a:p>
            <a:pPr marL="742950" lvl="1" indent="-285750">
              <a:buFont typeface="Arial" panose="020B0604020202020204" pitchFamily="34" charset="0"/>
              <a:buChar char="•"/>
            </a:pPr>
            <a:r>
              <a:rPr lang="en-US" dirty="0" smtClean="0"/>
              <a:t>Teacher’s name, district, grade level/content area</a:t>
            </a:r>
          </a:p>
          <a:p>
            <a:pPr marL="285750" indent="-285750">
              <a:buFont typeface="Arial" panose="020B0604020202020204" pitchFamily="34" charset="0"/>
              <a:buChar char="•"/>
            </a:pPr>
            <a:r>
              <a:rPr lang="en-US" dirty="0" smtClean="0"/>
              <a:t>Issue CTLE credits</a:t>
            </a:r>
          </a:p>
          <a:p>
            <a:pPr marL="285750" indent="-285750">
              <a:buFont typeface="Arial" panose="020B0604020202020204" pitchFamily="34" charset="0"/>
              <a:buChar char="•"/>
            </a:pPr>
            <a:r>
              <a:rPr lang="en-US" dirty="0" smtClean="0"/>
              <a:t>Distribute reflection survey following each training </a:t>
            </a:r>
          </a:p>
        </p:txBody>
      </p:sp>
      <p:sp>
        <p:nvSpPr>
          <p:cNvPr id="7" name="Text Placeholder 6">
            <a:extLst>
              <a:ext uri="{FF2B5EF4-FFF2-40B4-BE49-F238E27FC236}">
                <a16:creationId xmlns:a16="http://schemas.microsoft.com/office/drawing/2014/main" xmlns="" id="{2F3CA832-CEB7-5640-B931-565A9FA3E76F}"/>
              </a:ext>
            </a:extLst>
          </p:cNvPr>
          <p:cNvSpPr>
            <a:spLocks noGrp="1"/>
          </p:cNvSpPr>
          <p:nvPr>
            <p:ph type="body" sz="quarter" idx="16"/>
          </p:nvPr>
        </p:nvSpPr>
        <p:spPr/>
        <p:txBody>
          <a:bodyPr/>
          <a:lstStyle/>
          <a:p>
            <a:r>
              <a:rPr lang="en-US" dirty="0" smtClean="0"/>
              <a:t>Your Role</a:t>
            </a:r>
            <a:endParaRPr lang="en-US" dirty="0"/>
          </a:p>
        </p:txBody>
      </p:sp>
      <p:sp>
        <p:nvSpPr>
          <p:cNvPr id="5" name="Slide Number Placeholder 4">
            <a:extLst>
              <a:ext uri="{FF2B5EF4-FFF2-40B4-BE49-F238E27FC236}">
                <a16:creationId xmlns:a16="http://schemas.microsoft.com/office/drawing/2014/main" xmlns="" id="{6C826590-3DBD-CE44-AB6E-7419A48C1ACB}"/>
              </a:ext>
            </a:extLst>
          </p:cNvPr>
          <p:cNvSpPr>
            <a:spLocks noGrp="1"/>
          </p:cNvSpPr>
          <p:nvPr>
            <p:ph type="sldNum" sz="quarter" idx="4"/>
          </p:nvPr>
        </p:nvSpPr>
        <p:spPr/>
        <p:txBody>
          <a:bodyPr/>
          <a:lstStyle/>
          <a:p>
            <a:fld id="{4FAB73BC-B049-4115-A692-8D63A059BFB8}" type="slidenum">
              <a:rPr lang="en-US" noProof="0" smtClean="0"/>
              <a:pPr/>
              <a:t>6</a:t>
            </a:fld>
            <a:endParaRPr lang="en-US" noProof="0" dirty="0"/>
          </a:p>
        </p:txBody>
      </p:sp>
    </p:spTree>
    <p:extLst>
      <p:ext uri="{BB962C8B-B14F-4D97-AF65-F5344CB8AC3E}">
        <p14:creationId xmlns:p14="http://schemas.microsoft.com/office/powerpoint/2010/main" val="42618322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xmlns="" id="{21ABBDDD-98CF-4C49-897A-DA0DA41AE1C4}"/>
              </a:ext>
            </a:extLst>
          </p:cNvPr>
          <p:cNvSpPr>
            <a:spLocks noGrp="1"/>
          </p:cNvSpPr>
          <p:nvPr>
            <p:ph type="title"/>
          </p:nvPr>
        </p:nvSpPr>
        <p:spPr/>
        <p:txBody>
          <a:bodyPr/>
          <a:lstStyle/>
          <a:p>
            <a:r>
              <a:rPr lang="en-US" dirty="0" smtClean="0"/>
              <a:t>Questions? </a:t>
            </a:r>
            <a:endParaRPr lang="en-US" dirty="0"/>
          </a:p>
        </p:txBody>
      </p:sp>
      <p:sp>
        <p:nvSpPr>
          <p:cNvPr id="27" name="Slide Number Placeholder 26">
            <a:extLst>
              <a:ext uri="{FF2B5EF4-FFF2-40B4-BE49-F238E27FC236}">
                <a16:creationId xmlns:a16="http://schemas.microsoft.com/office/drawing/2014/main" xmlns="" id="{FDE869ED-609E-9E49-A9F0-F35B8F25F48D}"/>
              </a:ext>
            </a:extLst>
          </p:cNvPr>
          <p:cNvSpPr>
            <a:spLocks noGrp="1"/>
          </p:cNvSpPr>
          <p:nvPr>
            <p:ph type="sldNum" sz="quarter" idx="4"/>
          </p:nvPr>
        </p:nvSpPr>
        <p:spPr/>
        <p:txBody>
          <a:bodyPr/>
          <a:lstStyle/>
          <a:p>
            <a:fld id="{4FAB73BC-B049-4115-A692-8D63A059BFB8}" type="slidenum">
              <a:rPr lang="en-US" smtClean="0"/>
              <a:pPr/>
              <a:t>7</a:t>
            </a:fld>
            <a:endParaRPr lang="en-US" dirty="0">
              <a:solidFill>
                <a:schemeClr val="bg1"/>
              </a:solidFill>
            </a:endParaRPr>
          </a:p>
        </p:txBody>
      </p:sp>
    </p:spTree>
    <p:extLst>
      <p:ext uri="{BB962C8B-B14F-4D97-AF65-F5344CB8AC3E}">
        <p14:creationId xmlns:p14="http://schemas.microsoft.com/office/powerpoint/2010/main" val="1818405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AB3525FC-4083-4941-9C4E-07420BE2E821}"/>
              </a:ext>
            </a:extLst>
          </p:cNvPr>
          <p:cNvSpPr>
            <a:spLocks noGrp="1"/>
          </p:cNvSpPr>
          <p:nvPr>
            <p:ph type="sldNum" sz="quarter" idx="4"/>
          </p:nvPr>
        </p:nvSpPr>
        <p:spPr/>
        <p:txBody>
          <a:bodyPr/>
          <a:lstStyle/>
          <a:p>
            <a:fld id="{4FAB73BC-B049-4115-A692-8D63A059BFB8}" type="slidenum">
              <a:rPr lang="en-US" smtClean="0"/>
              <a:pPr/>
              <a:t>8</a:t>
            </a:fld>
            <a:endParaRPr lang="en-US" dirty="0">
              <a:solidFill>
                <a:schemeClr val="bg1"/>
              </a:solidFill>
            </a:endParaRPr>
          </a:p>
        </p:txBody>
      </p:sp>
      <p:sp>
        <p:nvSpPr>
          <p:cNvPr id="4" name="Title 3">
            <a:extLst>
              <a:ext uri="{FF2B5EF4-FFF2-40B4-BE49-F238E27FC236}">
                <a16:creationId xmlns:a16="http://schemas.microsoft.com/office/drawing/2014/main" xmlns="" id="{102FFA0C-2B65-1344-8423-4DA05B0615DC}"/>
              </a:ext>
            </a:extLst>
          </p:cNvPr>
          <p:cNvSpPr>
            <a:spLocks noGrp="1"/>
          </p:cNvSpPr>
          <p:nvPr>
            <p:ph type="ctrTitle"/>
          </p:nvPr>
        </p:nvSpPr>
        <p:spPr/>
        <p:txBody>
          <a:bodyPr/>
          <a:lstStyle/>
          <a:p>
            <a:r>
              <a:rPr lang="en-US" dirty="0"/>
              <a:t>For more information:</a:t>
            </a:r>
          </a:p>
        </p:txBody>
      </p:sp>
      <p:sp>
        <p:nvSpPr>
          <p:cNvPr id="5" name="Text Placeholder 4">
            <a:extLst>
              <a:ext uri="{FF2B5EF4-FFF2-40B4-BE49-F238E27FC236}">
                <a16:creationId xmlns:a16="http://schemas.microsoft.com/office/drawing/2014/main" xmlns="" id="{49574DFE-9446-0748-8A5E-C57383AB4174}"/>
              </a:ext>
            </a:extLst>
          </p:cNvPr>
          <p:cNvSpPr>
            <a:spLocks noGrp="1"/>
          </p:cNvSpPr>
          <p:nvPr>
            <p:ph type="body" sz="quarter" idx="10"/>
          </p:nvPr>
        </p:nvSpPr>
        <p:spPr/>
        <p:txBody>
          <a:bodyPr/>
          <a:lstStyle/>
          <a:p>
            <a:r>
              <a:rPr lang="en-US" dirty="0" smtClean="0"/>
              <a:t>Contact Lynne Wells: lynne.wells@neric.org</a:t>
            </a:r>
          </a:p>
          <a:p>
            <a:r>
              <a:rPr lang="en-US" dirty="0" smtClean="0"/>
              <a:t>Visit eTeachNY.org</a:t>
            </a:r>
          </a:p>
          <a:p>
            <a:r>
              <a:rPr lang="en-US" dirty="0" smtClean="0"/>
              <a:t>Follow @</a:t>
            </a:r>
            <a:r>
              <a:rPr lang="en-US" dirty="0" err="1" smtClean="0"/>
              <a:t>eteachny</a:t>
            </a:r>
            <a:r>
              <a:rPr lang="en-US" dirty="0" smtClean="0"/>
              <a:t> on Twitter</a:t>
            </a:r>
            <a:endParaRPr lang="en-US" dirty="0"/>
          </a:p>
        </p:txBody>
      </p:sp>
    </p:spTree>
    <p:extLst>
      <p:ext uri="{BB962C8B-B14F-4D97-AF65-F5344CB8AC3E}">
        <p14:creationId xmlns:p14="http://schemas.microsoft.com/office/powerpoint/2010/main" val="6038814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2A34463-F322-6742-89C6-FEEDBFE05779}"/>
              </a:ext>
            </a:extLst>
          </p:cNvPr>
          <p:cNvSpPr>
            <a:spLocks noGrp="1"/>
          </p:cNvSpPr>
          <p:nvPr>
            <p:ph type="ctrTitle"/>
          </p:nvPr>
        </p:nvSpPr>
        <p:spPr>
          <a:xfrm>
            <a:off x="3886200" y="3052477"/>
            <a:ext cx="7772400" cy="2281523"/>
          </a:xfrm>
        </p:spPr>
        <p:txBody>
          <a:bodyPr>
            <a:normAutofit fontScale="90000"/>
          </a:bodyPr>
          <a:lstStyle/>
          <a:p>
            <a:r>
              <a:rPr lang="en-US" dirty="0"/>
              <a:t>Fine Tuning Your Hybrid/Remote</a:t>
            </a:r>
            <a:br>
              <a:rPr lang="en-US" dirty="0"/>
            </a:br>
            <a:r>
              <a:rPr lang="en-US" dirty="0"/>
              <a:t>Learning Community</a:t>
            </a:r>
          </a:p>
        </p:txBody>
      </p:sp>
      <p:pic>
        <p:nvPicPr>
          <p:cNvPr id="3" name="Picture 2" descr="Hand with multiple gears">
            <a:extLst>
              <a:ext uri="{FF2B5EF4-FFF2-40B4-BE49-F238E27FC236}">
                <a16:creationId xmlns:a16="http://schemas.microsoft.com/office/drawing/2014/main" xmlns="" id="{41816B17-2C27-7E49-A54B-AC7E8A70F062}"/>
              </a:ext>
            </a:extLst>
          </p:cNvPr>
          <p:cNvPicPr>
            <a:picLocks noChangeAspect="1"/>
          </p:cNvPicPr>
          <p:nvPr/>
        </p:nvPicPr>
        <p:blipFill>
          <a:blip r:embed="rId3"/>
          <a:stretch>
            <a:fillRect/>
          </a:stretch>
        </p:blipFill>
        <p:spPr>
          <a:xfrm flipH="1">
            <a:off x="304800" y="2459997"/>
            <a:ext cx="3429000" cy="4474203"/>
          </a:xfrm>
          <a:prstGeom prst="rect">
            <a:avLst/>
          </a:prstGeom>
        </p:spPr>
      </p:pic>
    </p:spTree>
    <p:extLst>
      <p:ext uri="{BB962C8B-B14F-4D97-AF65-F5344CB8AC3E}">
        <p14:creationId xmlns:p14="http://schemas.microsoft.com/office/powerpoint/2010/main" val="34132928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ernClassicBlock-3">
  <a:themeElements>
    <a:clrScheme name="Custom 1">
      <a:dk1>
        <a:srgbClr val="000000"/>
      </a:dk1>
      <a:lt1>
        <a:srgbClr val="FFFFFF"/>
      </a:lt1>
      <a:dk2>
        <a:srgbClr val="2B3890"/>
      </a:dk2>
      <a:lt2>
        <a:srgbClr val="4EA848"/>
      </a:lt2>
      <a:accent1>
        <a:srgbClr val="43467B"/>
      </a:accent1>
      <a:accent2>
        <a:srgbClr val="E58C09"/>
      </a:accent2>
      <a:accent3>
        <a:srgbClr val="2683C6"/>
      </a:accent3>
      <a:accent4>
        <a:srgbClr val="EEC621"/>
      </a:accent4>
      <a:accent5>
        <a:srgbClr val="1D9BA1"/>
      </a:accent5>
      <a:accent6>
        <a:srgbClr val="87175F"/>
      </a:accent6>
      <a:hlink>
        <a:srgbClr val="0070C0"/>
      </a:hlink>
      <a:folHlink>
        <a:srgbClr val="C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eTeachNY-Presentation2" id="{150E4676-2ECA-674A-BA7A-91BF5210656B}" vid="{FAFB88D4-9D14-FB4F-B4CD-5A0556690D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86D9CC-0D9D-4BFE-B3F3-26F480BF8C8A}">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9BFCA5F6-1A5A-4D78-BDE2-C793B61E0E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06BD98-E608-40A1-98A8-93D5976215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ModernClassicBlock-3</Template>
  <TotalTime>579</TotalTime>
  <Words>8244</Words>
  <Application>Microsoft Office PowerPoint</Application>
  <PresentationFormat>Widescreen</PresentationFormat>
  <Paragraphs>526</Paragraphs>
  <Slides>51</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Consolas</vt:lpstr>
      <vt:lpstr>Tw Cen MT</vt:lpstr>
      <vt:lpstr>Wingdings</vt:lpstr>
      <vt:lpstr>Wingdings 3</vt:lpstr>
      <vt:lpstr>ModernClassicBlock-3</vt:lpstr>
      <vt:lpstr>Teaching in Remote Learning Environments</vt:lpstr>
      <vt:lpstr>What is eTeachNY?</vt:lpstr>
      <vt:lpstr>NYSED was awarded a grant to implement a Teaching in Remote / Hybrid Learning Environments (TRLE) initiative.</vt:lpstr>
      <vt:lpstr>Coalition partners and focus areas</vt:lpstr>
      <vt:lpstr>PowerPoint Presentation</vt:lpstr>
      <vt:lpstr>PowerPoint Presentation</vt:lpstr>
      <vt:lpstr>Questions? </vt:lpstr>
      <vt:lpstr>For more information:</vt:lpstr>
      <vt:lpstr>Fine Tuning Your Hybrid/Remote Learning Community</vt:lpstr>
      <vt:lpstr>Our Learning</vt:lpstr>
      <vt:lpstr>Agenda</vt:lpstr>
      <vt:lpstr>Blueprint for Improved Results for SWDs</vt:lpstr>
      <vt:lpstr>What do I need to fine-tune when it comes to  establishing norms and procedures?</vt:lpstr>
      <vt:lpstr>WHY do we need to think  about fine-tuning our  learning environment?</vt:lpstr>
      <vt:lpstr>Why do we have  to fine-tune  our learning environment?</vt:lpstr>
      <vt:lpstr>Students come to us with questions….</vt:lpstr>
      <vt:lpstr>What are they thinking at the start of the year?</vt:lpstr>
      <vt:lpstr>What are they thinking when school is in session?</vt:lpstr>
      <vt:lpstr>What does a  safe education look like in a remote/hybrid learning environment?</vt:lpstr>
      <vt:lpstr>What are the most effective strategies in establishing our learning community/environment?</vt:lpstr>
      <vt:lpstr>New Resource: The Distance Learning Playbook</vt:lpstr>
      <vt:lpstr>Having a Classroom Management Plan</vt:lpstr>
      <vt:lpstr>Designing a Classroom Management Plan</vt:lpstr>
      <vt:lpstr>Reviewing a Classroom Management Plan Mid-year</vt:lpstr>
      <vt:lpstr>How does my teaching philosophy impact decisions I make?</vt:lpstr>
      <vt:lpstr>What is your philosophy of teaching and learning?</vt:lpstr>
      <vt:lpstr>“I value an environment that allows people to take risks and make mistakes. We are all learning new things and  are here to help each other.”  - 6th grade teacher</vt:lpstr>
      <vt:lpstr>Establishing Classroom Norms</vt:lpstr>
      <vt:lpstr>How do we create norms with our class?</vt:lpstr>
      <vt:lpstr>Sample Learning Community Norms</vt:lpstr>
      <vt:lpstr>Examples</vt:lpstr>
      <vt:lpstr>Questions for Reflection</vt:lpstr>
      <vt:lpstr>Developing and Utilizing Class Agreements</vt:lpstr>
      <vt:lpstr>What does the classroom need to look like and sound like for learning to happen for all students?</vt:lpstr>
      <vt:lpstr>Sample Class Agreements</vt:lpstr>
      <vt:lpstr>Reflecting on Class Agreements</vt:lpstr>
      <vt:lpstr>Develop and Teach Organizational  and Procedural Routines</vt:lpstr>
      <vt:lpstr>Classroom Procedures</vt:lpstr>
      <vt:lpstr>Virtual Classroom Procedures</vt:lpstr>
      <vt:lpstr>Teach, Not Preach!</vt:lpstr>
      <vt:lpstr>What procedures do I need to teach?</vt:lpstr>
      <vt:lpstr>What is Specially Designed Instruction?</vt:lpstr>
      <vt:lpstr>Specially Designed Instruction</vt:lpstr>
      <vt:lpstr>Supplementary Aids supported through SDI</vt:lpstr>
      <vt:lpstr>Equity through Specially Designed Instruction</vt:lpstr>
      <vt:lpstr>Closure</vt:lpstr>
      <vt:lpstr>John Amaechi discusses identity and safe environments</vt:lpstr>
      <vt:lpstr>How do we create that “sweet spot” for our students?</vt:lpstr>
      <vt:lpstr>Our Learning</vt:lpstr>
      <vt:lpstr>Commitment</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Title  One or Two lines</dc:title>
  <dc:creator>Karen Pacelli</dc:creator>
  <cp:lastModifiedBy>emily.popek</cp:lastModifiedBy>
  <cp:revision>163</cp:revision>
  <dcterms:created xsi:type="dcterms:W3CDTF">2021-01-14T16:03:38Z</dcterms:created>
  <dcterms:modified xsi:type="dcterms:W3CDTF">2021-01-22T19:55:08Z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