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30"/>
  </p:notesMasterIdLst>
  <p:handoutMasterIdLst>
    <p:handoutMasterId r:id="rId31"/>
  </p:handoutMasterIdLst>
  <p:sldIdLst>
    <p:sldId id="335" r:id="rId5"/>
    <p:sldId id="358" r:id="rId6"/>
    <p:sldId id="363" r:id="rId7"/>
    <p:sldId id="337" r:id="rId8"/>
    <p:sldId id="339" r:id="rId9"/>
    <p:sldId id="338" r:id="rId10"/>
    <p:sldId id="340" r:id="rId11"/>
    <p:sldId id="341" r:id="rId12"/>
    <p:sldId id="342" r:id="rId13"/>
    <p:sldId id="357" r:id="rId14"/>
    <p:sldId id="344" r:id="rId15"/>
    <p:sldId id="346" r:id="rId16"/>
    <p:sldId id="349" r:id="rId17"/>
    <p:sldId id="352" r:id="rId18"/>
    <p:sldId id="347" r:id="rId19"/>
    <p:sldId id="350" r:id="rId20"/>
    <p:sldId id="353" r:id="rId21"/>
    <p:sldId id="348" r:id="rId22"/>
    <p:sldId id="351" r:id="rId23"/>
    <p:sldId id="354" r:id="rId24"/>
    <p:sldId id="355" r:id="rId25"/>
    <p:sldId id="356" r:id="rId26"/>
    <p:sldId id="359" r:id="rId27"/>
    <p:sldId id="360" r:id="rId28"/>
    <p:sldId id="3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1"/>
    <a:srgbClr val="7FB247"/>
    <a:srgbClr val="DA6E6A"/>
    <a:srgbClr val="1773A3"/>
    <a:srgbClr val="CF443F"/>
    <a:srgbClr val="2379B8"/>
    <a:srgbClr val="2683C6"/>
    <a:srgbClr val="9E5ECF"/>
    <a:srgbClr val="FF3333"/>
    <a:srgbClr val="248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389" autoAdjust="0"/>
  </p:normalViewPr>
  <p:slideViewPr>
    <p:cSldViewPr>
      <p:cViewPr varScale="1">
        <p:scale>
          <a:sx n="100" d="100"/>
          <a:sy n="100" d="100"/>
        </p:scale>
        <p:origin x="21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42" d="100"/>
          <a:sy n="142" d="100"/>
        </p:scale>
        <p:origin x="35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xmlns=""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1/27/2021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xmlns=""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xmlns=""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1/27/2021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RrJlhu0y3L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Families as Partners: Training Session One.</a:t>
            </a:r>
          </a:p>
          <a:p>
            <a:endParaRPr lang="en-US" dirty="0"/>
          </a:p>
          <a:p>
            <a:pPr>
              <a:lnSpc>
                <a:spcPct val="100000"/>
              </a:lnSpc>
            </a:pPr>
            <a:r>
              <a:rPr lang="en-US" dirty="0"/>
              <a:t>*Take a moment to introduce yourself, and if you want, have the group introduce themselves as well.  Consider using a warm welcome and an activity from the SEL Playbook (</a:t>
            </a:r>
            <a:r>
              <a:rPr lang="en-US" u="sng" dirty="0">
                <a:hlinkClick r:id="rId3"/>
              </a:rPr>
              <a:t>https://schoolguide.casel.org/uploads/2018/12/CASEL_SEL-3-Signature-Practices-Playbook-V3.pdf</a:t>
            </a:r>
            <a:r>
              <a:rPr lang="en-US" u="sng" dirty="0"/>
              <a:t>).</a:t>
            </a:r>
            <a:endParaRPr lang="en-US" dirty="0"/>
          </a:p>
          <a:p>
            <a:pPr>
              <a:lnSpc>
                <a:spcPct val="100000"/>
              </a:lnSpc>
            </a:pPr>
            <a:endParaRPr lang="en-US" dirty="0"/>
          </a:p>
          <a:p>
            <a:pPr>
              <a:lnSpc>
                <a:spcPct val="100000"/>
              </a:lnSpc>
            </a:pPr>
            <a:endParaRPr lang="en-US" dirty="0"/>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1915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THE SELF-ASSESSMENT WORKBOOK:</a:t>
            </a:r>
            <a:br>
              <a:rPr lang="en-US" b="1" dirty="0"/>
            </a:br>
            <a:r>
              <a:rPr lang="en-US" b="1" dirty="0"/>
              <a:t>The assessment tool is broken into 3 sections. </a:t>
            </a:r>
          </a:p>
          <a:p>
            <a:pPr marL="228600" indent="-228600">
              <a:buSzPct val="100000"/>
              <a:buChar char="•"/>
              <a:defRPr b="1"/>
            </a:pPr>
            <a:r>
              <a:rPr lang="en-US" dirty="0"/>
              <a:t>Relationship practices.  </a:t>
            </a:r>
          </a:p>
          <a:p>
            <a:pPr marL="228600" indent="-228600">
              <a:buSzPct val="100000"/>
              <a:buChar char="•"/>
              <a:defRPr b="1"/>
            </a:pPr>
            <a:r>
              <a:rPr lang="en-US" dirty="0"/>
              <a:t>Family protocols and routines.  </a:t>
            </a:r>
          </a:p>
          <a:p>
            <a:pPr marL="228600" indent="-228600">
              <a:buSzPct val="100000"/>
              <a:buChar char="•"/>
              <a:defRPr b="1"/>
            </a:pPr>
            <a:r>
              <a:rPr lang="en-US" dirty="0"/>
              <a:t>The adaption of instructional resources from face-to-face instructional tools to remote or hybrid learning tools. </a:t>
            </a:r>
          </a:p>
          <a:p>
            <a:endParaRPr lang="en-US" dirty="0"/>
          </a:p>
          <a:p>
            <a:r>
              <a:rPr lang="en-US" dirty="0"/>
              <a:t>Each section of the workbook is comprised of two pages.  Let’s look at Pages 3 and 4. The first page is the self-assessment sheet.  This is where the self-assessment questions are located and the place where you will record your score…1, 2, 3, 4, 5. The second page is an informational page to support and expand upon the self-assessment question asked on the prior page.  Now let’s take a look at the rating system at the top of each survey page.</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326460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b="1"/>
            </a:pPr>
            <a:r>
              <a:rPr lang="en-US" dirty="0"/>
              <a:t>For each question, you will give yourself a score 1 through 5.  Remember this is a planning tool to assess what areas of family partnership are easily transitioning to this new environment and which areas could be improved upon.  </a:t>
            </a:r>
          </a:p>
          <a:p>
            <a:pPr>
              <a:lnSpc>
                <a:spcPct val="120000"/>
              </a:lnSpc>
              <a:defRPr b="1"/>
            </a:pPr>
            <a:endParaRPr lang="en-US" dirty="0"/>
          </a:p>
          <a:p>
            <a:pPr marL="279400" indent="-279400">
              <a:lnSpc>
                <a:spcPct val="120000"/>
              </a:lnSpc>
              <a:buSzPct val="123000"/>
              <a:buChar char="•"/>
              <a:defRPr b="1"/>
            </a:pPr>
            <a:r>
              <a:rPr lang="en-US" dirty="0"/>
              <a:t>1:</a:t>
            </a:r>
            <a:r>
              <a:rPr lang="en-US" b="0" dirty="0"/>
              <a:t> This means that you haven’t thought about the topic yet, or it is not a priority in your school district or building.  For example, in the category of routines, maybe study skills have not been a topic of conversation yet.  It is not that study skills are not valued, but other priorities have been the focus with regard to family partnerships to date.</a:t>
            </a:r>
            <a:r>
              <a:rPr lang="en-US" dirty="0"/>
              <a:t>  </a:t>
            </a:r>
          </a:p>
          <a:p>
            <a:pPr marL="279400" indent="-279400">
              <a:lnSpc>
                <a:spcPct val="120000"/>
              </a:lnSpc>
              <a:buSzPct val="123000"/>
              <a:buChar char="•"/>
            </a:pPr>
            <a:r>
              <a:rPr lang="en-US" b="1" dirty="0"/>
              <a:t>2:</a:t>
            </a:r>
            <a:r>
              <a:rPr lang="en-US" dirty="0"/>
              <a:t> This means that conversations are being had, but a plan to bring about change has not yet been implemented.  </a:t>
            </a:r>
          </a:p>
          <a:p>
            <a:pPr marL="279400" indent="-279400">
              <a:lnSpc>
                <a:spcPct val="120000"/>
              </a:lnSpc>
              <a:buSzPct val="123000"/>
              <a:buChar char="•"/>
            </a:pPr>
            <a:r>
              <a:rPr lang="en-US" b="1" dirty="0"/>
              <a:t>3:</a:t>
            </a:r>
            <a:r>
              <a:rPr lang="en-US" dirty="0"/>
              <a:t> This means that a plan to transition practice from face-to-face to remote is being developed. </a:t>
            </a:r>
          </a:p>
          <a:p>
            <a:pPr marL="279400" indent="-279400">
              <a:lnSpc>
                <a:spcPct val="120000"/>
              </a:lnSpc>
              <a:buSzPct val="123000"/>
              <a:buChar char="•"/>
            </a:pPr>
            <a:r>
              <a:rPr lang="en-US" b="1" dirty="0"/>
              <a:t>4:</a:t>
            </a:r>
            <a:r>
              <a:rPr lang="en-US" dirty="0"/>
              <a:t> This means a plan is being implemented. For example, in the category of relationships, when addressing student well being, a survey question asks about social-emotional practices.  If social-emotional practices are being implemented daily to support student well-being, but maybe the plan of support is being changed and refined as feedback is received, 4 would be the score you would mark. </a:t>
            </a:r>
          </a:p>
          <a:p>
            <a:pPr marL="279400" indent="-279400">
              <a:lnSpc>
                <a:spcPct val="120000"/>
              </a:lnSpc>
              <a:buSzPct val="123000"/>
              <a:buChar char="•"/>
            </a:pPr>
            <a:r>
              <a:rPr lang="en-US" b="1" dirty="0"/>
              <a:t>5:</a:t>
            </a:r>
            <a:r>
              <a:rPr lang="en-US" dirty="0"/>
              <a:t> This should be selected if a plan to support partnerships in a remote or hybrid setting is being successfully implemented.  Odds are, a 5 is an island you will only visit from time to time and that is totally okay.  </a:t>
            </a:r>
          </a:p>
          <a:p>
            <a:pPr>
              <a:lnSpc>
                <a:spcPct val="120000"/>
              </a:lnSpc>
              <a:defRPr b="1"/>
            </a:pPr>
            <a:endParaRPr lang="en-US" dirty="0"/>
          </a:p>
          <a:p>
            <a:pPr>
              <a:lnSpc>
                <a:spcPct val="120000"/>
              </a:lnSpc>
              <a:defRPr b="1"/>
            </a:pPr>
            <a:r>
              <a:rPr lang="en-US" dirty="0"/>
              <a:t>This is simply a tool to gauge where energy and efforts should be focused.  It is not about having a perfect score. So let’s start the self-assessment.</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50054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RELATIONSHIPS: (Page 4)</a:t>
            </a:r>
          </a:p>
          <a:p>
            <a:pPr marL="228600" indent="-228600">
              <a:buSzPct val="100000"/>
              <a:buChar char="•"/>
              <a:defRPr b="1"/>
            </a:pPr>
            <a:r>
              <a:rPr lang="en-US" dirty="0"/>
              <a:t>Communications &amp; Feedback: </a:t>
            </a:r>
            <a:r>
              <a:rPr lang="en-US" b="0" dirty="0"/>
              <a:t>Fostering two way communication and personalizing information for families.  </a:t>
            </a:r>
          </a:p>
          <a:p>
            <a:pPr marL="228600" indent="-228600">
              <a:buSzPct val="100000"/>
              <a:buChar char="•"/>
              <a:defRPr b="1"/>
            </a:pPr>
            <a:r>
              <a:rPr lang="en-US" dirty="0"/>
              <a:t>Roles &amp; Responsibilities: </a:t>
            </a:r>
            <a:r>
              <a:rPr lang="en-US" b="0" dirty="0"/>
              <a:t>Identifying the team and determining how you will work together to successfully manage expectations within the partnership.  </a:t>
            </a:r>
          </a:p>
          <a:p>
            <a:pPr marL="228600" indent="-228600">
              <a:buSzPct val="100000"/>
              <a:buChar char="•"/>
              <a:defRPr b="1"/>
            </a:pPr>
            <a:r>
              <a:rPr lang="en-US" dirty="0"/>
              <a:t>Well-being Structures: </a:t>
            </a:r>
            <a:r>
              <a:rPr lang="en-US" b="0" dirty="0"/>
              <a:t>Prioritization of physical and emotional well-being to promote balance.</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314476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Here are some questions you might ask yourself to help frame in the self-assessment through the perspective of remote or hybrid learning.  </a:t>
            </a:r>
          </a:p>
          <a:p>
            <a:pPr>
              <a:defRPr b="1"/>
            </a:pPr>
            <a:endParaRPr lang="en-US" dirty="0"/>
          </a:p>
          <a:p>
            <a:pPr marL="279400" indent="-279400">
              <a:buSzPct val="123000"/>
              <a:buChar char="•"/>
              <a:defRPr b="1"/>
            </a:pPr>
            <a:r>
              <a:rPr lang="en-US" dirty="0"/>
              <a:t>Communications &amp; Feedback: </a:t>
            </a:r>
            <a:r>
              <a:rPr lang="en-US" b="0" dirty="0"/>
              <a:t>Are my communications concise?  Do families know where to get important information? Have my communications practices changed with the learning environment? </a:t>
            </a:r>
          </a:p>
          <a:p>
            <a:pPr marL="279400" indent="-279400">
              <a:buSzPct val="123000"/>
              <a:buChar char="•"/>
              <a:defRPr b="1"/>
            </a:pPr>
            <a:r>
              <a:rPr lang="en-US" dirty="0"/>
              <a:t>Roles and Responsibilities: </a:t>
            </a:r>
            <a:r>
              <a:rPr lang="en-US" b="0" dirty="0"/>
              <a:t>Are expectations understood and consistent? Do all partners know their role in the learning environment? Do families have opportunities to provide feedback so roles can be adapted? </a:t>
            </a:r>
          </a:p>
          <a:p>
            <a:pPr marL="279400" indent="-279400">
              <a:buSzPct val="123000"/>
              <a:buChar char="•"/>
              <a:defRPr b="1"/>
            </a:pPr>
            <a:r>
              <a:rPr lang="en-US" dirty="0"/>
              <a:t>Well-being Structures: </a:t>
            </a:r>
            <a:r>
              <a:rPr lang="en-US" b="0" dirty="0"/>
              <a:t>Are programs considering non-academic needs of students and families? Do families feel welcome, respected, and heard? And are sufficient interactions with all students and families occurring in the remote or hybrid learning environment?</a:t>
            </a:r>
            <a:r>
              <a:rPr lang="en-US" dirty="0"/>
              <a:t>  </a:t>
            </a:r>
          </a:p>
          <a:p>
            <a:pPr>
              <a:defRPr b="1"/>
            </a:pPr>
            <a:endParaRPr lang="en-US" dirty="0"/>
          </a:p>
          <a:p>
            <a:pPr>
              <a:defRPr b="1"/>
            </a:pPr>
            <a:r>
              <a:rPr lang="en-US" dirty="0"/>
              <a:t>Consider these questions to establish your mindset for taking the self assessment and let’s do that now.</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192286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Return to page 3. Let’s complete the first rating together as a model. Statement 1 reads “My communications are explicit.” Based on that statement, rate yourself on a scale of 1 to 5. Remember, you can use the framing questions on the informational page.  Also there is an example scenario to consider.  All scenarios will not apply to all educators, but it might help to adjust your point of view to consider how your family partnership practice is transitioning in the remote or hybrid learning environment.  Take the next five minutes to complete the remainder of the ratings on this page. If you are not able to complete this survey electronically or print the resource, you can always use a scrap piece of paper to view the survey questions online and then jot down your score for each question.</a:t>
            </a:r>
          </a:p>
          <a:p>
            <a:endParaRPr lang="en-US" dirty="0"/>
          </a:p>
          <a:p>
            <a:pPr>
              <a:lnSpc>
                <a:spcPct val="100000"/>
              </a:lnSpc>
            </a:pPr>
            <a:r>
              <a:rPr lang="en-US" dirty="0"/>
              <a:t>*Consider setting a timer for participants or giving them a time that the group will reconvene together.  Additionally, after the group completes this section of the survey, you might want to consider a share out activity or even a brain break if you notice participants are wearing out.  Checkout the engaging strategies and brain break ideas in the SEL Playbook from CASEL (</a:t>
            </a:r>
            <a:r>
              <a:rPr lang="en-US" u="sng" dirty="0">
                <a:hlinkClick r:id="rId3"/>
              </a:rPr>
              <a:t>https://schoolguide.casel.org/uploads/2018/12/CASEL_SEL-3-Signature-Practices-Playbook-V3.pdf</a:t>
            </a:r>
            <a:r>
              <a:rPr lang="en-US" dirty="0"/>
              <a:t>)</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92071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ROUTINES: (Page 6)</a:t>
            </a:r>
          </a:p>
          <a:p>
            <a:pPr marL="228600" indent="-228600">
              <a:buSzPct val="100000"/>
              <a:buChar char="•"/>
              <a:defRPr b="1"/>
            </a:pPr>
            <a:r>
              <a:rPr lang="en-US" dirty="0"/>
              <a:t>Organizational &amp; Study Skills: </a:t>
            </a:r>
            <a:r>
              <a:rPr lang="en-US" b="0" dirty="0"/>
              <a:t>Establishing learning routines and developing study skills.  </a:t>
            </a:r>
          </a:p>
          <a:p>
            <a:pPr marL="228600" indent="-228600">
              <a:buSzPct val="100000"/>
              <a:buChar char="•"/>
              <a:defRPr b="1"/>
            </a:pPr>
            <a:r>
              <a:rPr lang="en-US" dirty="0"/>
              <a:t>Support Structures: </a:t>
            </a:r>
            <a:r>
              <a:rPr lang="en-US" b="0" dirty="0"/>
              <a:t>Encouraging students to seek help when needed and establish routines to support those needs. </a:t>
            </a:r>
          </a:p>
          <a:p>
            <a:pPr marL="228600" indent="-228600">
              <a:buSzPct val="100000"/>
              <a:buChar char="•"/>
              <a:defRPr b="1"/>
            </a:pPr>
            <a:r>
              <a:rPr lang="en-US" dirty="0"/>
              <a:t>Attendance &amp; Engagement: </a:t>
            </a:r>
            <a:r>
              <a:rPr lang="en-US" b="0" dirty="0"/>
              <a:t>Fostering regular communication and flexible structures to promote student attendance and engagement.</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229627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Here are some questions you might ask yourself to help frame in the self-assessment through the perspective of remote or hybrid learning.  </a:t>
            </a:r>
          </a:p>
          <a:p>
            <a:pPr>
              <a:defRPr b="1"/>
            </a:pPr>
            <a:endParaRPr lang="en-US" dirty="0"/>
          </a:p>
          <a:p>
            <a:pPr marL="279400" indent="-279400">
              <a:buSzPct val="123000"/>
              <a:buChar char="•"/>
              <a:defRPr b="1"/>
            </a:pPr>
            <a:r>
              <a:rPr lang="en-US" dirty="0"/>
              <a:t>Organizational &amp; Study Skills: </a:t>
            </a:r>
            <a:r>
              <a:rPr lang="en-US" b="0" dirty="0"/>
              <a:t>Do I model strategies and provide templates to support families? Are support practices consistent for families? Am I making use of digital tools for organization and study skills?</a:t>
            </a:r>
          </a:p>
          <a:p>
            <a:pPr marL="279400" indent="-279400">
              <a:buSzPct val="123000"/>
              <a:buChar char="•"/>
              <a:defRPr b="1"/>
            </a:pPr>
            <a:r>
              <a:rPr lang="en-US" dirty="0"/>
              <a:t>Support Structures: </a:t>
            </a:r>
            <a:r>
              <a:rPr lang="en-US" b="0" dirty="0"/>
              <a:t>Do families know how to access support from you? Have you established office hours or has a structure been implemented for families to seek individualized support? Are students and families aware of strategies for completing work independently?</a:t>
            </a:r>
          </a:p>
          <a:p>
            <a:pPr marL="279400" indent="-279400">
              <a:buSzPct val="123000"/>
              <a:buChar char="•"/>
              <a:defRPr b="1"/>
            </a:pPr>
            <a:r>
              <a:rPr lang="en-US" dirty="0"/>
              <a:t>Attendance &amp; Engagement: </a:t>
            </a:r>
            <a:r>
              <a:rPr lang="en-US" b="0" dirty="0"/>
              <a:t>Are attendance and engagement expectations established? Do families receive personalized attendance and achievement information? Have families needs been considered when defining expectations and structures related to attendance and engagement?</a:t>
            </a:r>
          </a:p>
          <a:p>
            <a:pPr>
              <a:defRPr b="1"/>
            </a:pPr>
            <a:endParaRPr lang="en-US" b="0" dirty="0"/>
          </a:p>
          <a:p>
            <a:pPr>
              <a:defRPr b="1"/>
            </a:pPr>
            <a:r>
              <a:rPr lang="en-US" dirty="0"/>
              <a:t>Consider these questions to establish your mindset for taking the self assessment and let’s do that now.</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16</a:t>
            </a:fld>
            <a:endParaRPr lang="en-US" noProof="0" dirty="0"/>
          </a:p>
        </p:txBody>
      </p:sp>
    </p:spTree>
    <p:extLst>
      <p:ext uri="{BB962C8B-B14F-4D97-AF65-F5344CB8AC3E}">
        <p14:creationId xmlns:p14="http://schemas.microsoft.com/office/powerpoint/2010/main" val="147608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Return to Page 5. Let’s complete the first rating together as a model. Statement 1 reads “I am explicit when teaching organizational/study skills.” Based on that statement, rate yourself on a scale of 1 to 5. Remember, you can use the framing questions on the informational page.  Also there is an example scenario to consider.  All scenarios will not apply to all educators, but it might help to adjust your point of view to consider how your family partnership practice is transitioning in the remote or hybrid learning environment.  Take the next five minutes to complete the remainder of the ratings on this page.</a:t>
            </a:r>
          </a:p>
          <a:p>
            <a:endParaRPr lang="en-US" dirty="0"/>
          </a:p>
          <a:p>
            <a:pPr>
              <a:lnSpc>
                <a:spcPct val="100000"/>
              </a:lnSpc>
            </a:pPr>
            <a:r>
              <a:rPr lang="en-US" dirty="0"/>
              <a:t>*Consider setting a timer for participants or giving them a time that the group will reconvene together.  Additionally, after the group completes this section of the survey, you might want to consider a share out activity or even a brain break if you notice participants are wearing out.  Checkout the engaging strategies and brain break ideas in the SEL Playbook from CASEL (</a:t>
            </a:r>
            <a:r>
              <a:rPr lang="en-US" u="sng" dirty="0">
                <a:hlinkClick r:id="rId3"/>
              </a:rPr>
              <a:t>https://schoolguide.casel.org/uploads/2018/12/CASEL_SEL-3-Signature-Practices-Playbook-V3.pdf</a:t>
            </a:r>
            <a:r>
              <a:rPr lang="en-US" dirty="0"/>
              <a:t>)</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335186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RESOURCES: (Page 8)</a:t>
            </a:r>
          </a:p>
          <a:p>
            <a:pPr marL="228600" indent="-228600">
              <a:buSzPct val="100000"/>
              <a:buChar char="•"/>
              <a:defRPr b="1"/>
            </a:pPr>
            <a:r>
              <a:rPr lang="en-US" dirty="0"/>
              <a:t>Learning Environment: </a:t>
            </a:r>
            <a:r>
              <a:rPr lang="en-US" b="0" dirty="0"/>
              <a:t>A dedicated and organized space for learning.  </a:t>
            </a:r>
          </a:p>
          <a:p>
            <a:pPr marL="228600" indent="-228600">
              <a:buSzPct val="100000"/>
              <a:buChar char="•"/>
              <a:defRPr b="1"/>
            </a:pPr>
            <a:r>
              <a:rPr lang="en-US" dirty="0"/>
              <a:t>Instructional Tools: </a:t>
            </a:r>
            <a:r>
              <a:rPr lang="en-US" b="0" dirty="0"/>
              <a:t>Leveraging consistent platforms and high-quality digital and print resources. </a:t>
            </a:r>
          </a:p>
          <a:p>
            <a:pPr marL="228600" indent="-228600">
              <a:buSzPct val="100000"/>
              <a:buChar char="•"/>
              <a:defRPr b="1"/>
            </a:pPr>
            <a:r>
              <a:rPr lang="en-US" dirty="0"/>
              <a:t>Technology Tools: </a:t>
            </a:r>
            <a:r>
              <a:rPr lang="en-US" b="0" dirty="0"/>
              <a:t>Access to devices, internet and technology support for these resources.</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313789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Here are some questions you might ask yourself to help frame in the self-assessment through the perspective of remote or hybrid learning.  </a:t>
            </a:r>
          </a:p>
          <a:p>
            <a:pPr>
              <a:defRPr b="1"/>
            </a:pPr>
            <a:endParaRPr lang="en-US" dirty="0"/>
          </a:p>
          <a:p>
            <a:pPr marL="279400" indent="-279400">
              <a:buSzPct val="123000"/>
              <a:buChar char="•"/>
              <a:defRPr b="1"/>
            </a:pPr>
            <a:r>
              <a:rPr lang="en-US" dirty="0"/>
              <a:t>Learning Environment: </a:t>
            </a:r>
            <a:r>
              <a:rPr lang="en-US" b="0" dirty="0"/>
              <a:t>Do families have guidance related to establishing a remote learning environment? Are there expectations related to workspaces? Am I assisting families with making learning environment adjustments to benefit student success?</a:t>
            </a:r>
          </a:p>
          <a:p>
            <a:pPr marL="279400" indent="-279400">
              <a:buSzPct val="123000"/>
              <a:buChar char="•"/>
              <a:defRPr b="1"/>
            </a:pPr>
            <a:r>
              <a:rPr lang="en-US" dirty="0"/>
              <a:t>Instructional Tools: </a:t>
            </a:r>
            <a:r>
              <a:rPr lang="en-US" b="0" dirty="0"/>
              <a:t>Do families have specifics related to the primary instructional tools being used? Have common instructional tools been adopted? Are the instructional tools implemented meeting families’ needs? </a:t>
            </a:r>
          </a:p>
          <a:p>
            <a:pPr marL="279400" indent="-279400">
              <a:buSzPct val="123000"/>
              <a:buChar char="•"/>
              <a:defRPr b="1"/>
            </a:pPr>
            <a:r>
              <a:rPr lang="en-US" dirty="0"/>
              <a:t>Technology Tools: </a:t>
            </a:r>
            <a:r>
              <a:rPr lang="en-US" b="0" dirty="0"/>
              <a:t>Are there support structures in place to assist families in troubleshooting problems? Have technology tools been standardized? Is an alternative option available for students when a technology solution is not possible?</a:t>
            </a:r>
          </a:p>
          <a:p>
            <a:pPr>
              <a:defRPr b="1"/>
            </a:pPr>
            <a:endParaRPr lang="en-US" b="0" dirty="0"/>
          </a:p>
          <a:p>
            <a:pPr>
              <a:defRPr b="1"/>
            </a:pPr>
            <a:r>
              <a:rPr lang="en-US" dirty="0"/>
              <a:t>Consider these questions to establish your mindset for taking the self assessment and let’s do that now.</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19</a:t>
            </a:fld>
            <a:endParaRPr lang="en-US" noProof="0" dirty="0"/>
          </a:p>
        </p:txBody>
      </p:sp>
    </p:spTree>
    <p:extLst>
      <p:ext uri="{BB962C8B-B14F-4D97-AF65-F5344CB8AC3E}">
        <p14:creationId xmlns:p14="http://schemas.microsoft.com/office/powerpoint/2010/main" val="256100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Provide an overview of upcoming sessions:</a:t>
            </a:r>
          </a:p>
          <a:p>
            <a:r>
              <a:rPr lang="en-US" dirty="0"/>
              <a:t>Session One: Families as Partners Overview</a:t>
            </a:r>
          </a:p>
          <a:p>
            <a:r>
              <a:rPr lang="en-US" dirty="0"/>
              <a:t>Session Two: Deeper Dive Into Support Structures</a:t>
            </a:r>
          </a:p>
          <a:p>
            <a:r>
              <a:rPr lang="en-US" dirty="0"/>
              <a:t>Session Three: Celebrating Successful Partnerships</a:t>
            </a:r>
          </a:p>
          <a:p>
            <a:pPr marL="228600" indent="-228600">
              <a:buSzPct val="100000"/>
              <a:buChar char="•"/>
              <a:defRPr b="1"/>
            </a:pPr>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180448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Return to Page 7. Let’s complete the first rating together as a model. Statement 1 reads “I provide explicit suggestions related to students’ work areas.” Based on that statement, rate yourself on a scale of 1 to 5. Remember, you can use the framing questions on the informational page.  Also there is an example scenario to consider.  All scenarios will not apply to all educators, but it might help to adjust your point of view to consider how your family partnership practice is transitioning in the remote or hybrid learning environment.  Take the next five minutes to complete the remainder of the ratings on this page.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setting a timer for participants or giving them a time that the group will reconvene together.  Additionally, after the group completes this section of the survey, you might want to consider a share out activity or even a brain break if you notice participants are wearing out.  Checkout the engaging strategies and brain break ideas in the SEL Playbook from CASEL (</a:t>
            </a:r>
            <a:r>
              <a:rPr lang="en-US" u="sng" dirty="0">
                <a:hlinkClick r:id="rId3"/>
              </a:rPr>
              <a:t>https://schoolguide.casel.org/uploads/2018/12/CASEL_SEL-3-Signature-Practices-Playbook-V3.pdf</a:t>
            </a:r>
            <a:r>
              <a:rPr lang="en-US" dirty="0"/>
              <a:t>)</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20</a:t>
            </a:fld>
            <a:endParaRPr lang="en-US" noProof="0" dirty="0"/>
          </a:p>
        </p:txBody>
      </p:sp>
    </p:spTree>
    <p:extLst>
      <p:ext uri="{BB962C8B-B14F-4D97-AF65-F5344CB8AC3E}">
        <p14:creationId xmlns:p14="http://schemas.microsoft.com/office/powerpoint/2010/main" val="182272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page 9 of the Families as Partners Survey Workbook is a self-assessment totals page.  Take a moment to copy your scores from the earlier pages on to one sheet.  </a:t>
            </a:r>
            <a:r>
              <a:rPr lang="en-US" dirty="0"/>
              <a:t>Give participants 3 minutes to transition their scores to the tools page.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setting a timer for participants or giving them a time that the group will reconvene together.  Additionally, after the group completes the totals, you might want to consider a share out activity or even a brain break if you notice participants are wearing out.  Checkout the engaging strategies and brain break ideas in the SEL Playbook from CASEL (</a:t>
            </a:r>
            <a:r>
              <a:rPr lang="en-US" u="sng" dirty="0">
                <a:hlinkClick r:id="rId3"/>
              </a:rPr>
              <a:t>https://schoolguide.casel.org/uploads/2018/12/CASEL_SEL-3-Signature-Practices-Playbook-V3.pdf</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1530553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close out this session together, let’s take a look at the survey totals and determine the next steps for success you might consider employing. To do this, review your totals on the top of Page 9. Where are your lowest scores?  Suggested examples of actions to take now are provided on pages 10 and 11; as well as additional articles to check out for more research, tips, tricks to engage families as partners.</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22</a:t>
            </a:fld>
            <a:endParaRPr lang="en-US" noProof="0" dirty="0"/>
          </a:p>
        </p:txBody>
      </p:sp>
    </p:spTree>
    <p:extLst>
      <p:ext uri="{BB962C8B-B14F-4D97-AF65-F5344CB8AC3E}">
        <p14:creationId xmlns:p14="http://schemas.microsoft.com/office/powerpoint/2010/main" val="2169871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Let’s look at a sample set of next steps together. (Page 10)</a:t>
            </a:r>
          </a:p>
          <a:p>
            <a:endParaRPr lang="en-US" dirty="0"/>
          </a:p>
          <a:p>
            <a:r>
              <a:rPr lang="en-US" b="1" dirty="0"/>
              <a:t>EXAMPLE:</a:t>
            </a:r>
            <a:r>
              <a:rPr lang="en-US" dirty="0"/>
              <a:t> When I took the self-assessment, my lowest total score was in the category of routines. What can I do right now to strengthen my partnership with families related to routines, more specifically organizational and study skills, since that is the subcategory I scored lowest in on the self-assessment? In reflecting on the self-assessment results and my current remote learning practice, I know that I can act now by adding a schedule to the home screen of my Google Classroom page. Also, I want to read the second article from Edutopia listed under Check Out and see what other routines for remote learning I might implement to support families as partners in the future.</a:t>
            </a:r>
          </a:p>
          <a:p>
            <a:endParaRPr lang="en-US" dirty="0"/>
          </a:p>
          <a:p>
            <a:pPr>
              <a:defRPr b="1"/>
            </a:pPr>
            <a:r>
              <a:rPr lang="en-US" dirty="0"/>
              <a:t>Now take a few minutes to find the act now actions and check out resources to implement in the coming days.  Give participants time to find the act now steps that are best for them and/or open and read some of the articles.</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23</a:t>
            </a:fld>
            <a:endParaRPr lang="en-US" noProof="0" dirty="0"/>
          </a:p>
        </p:txBody>
      </p:sp>
    </p:spTree>
    <p:extLst>
      <p:ext uri="{BB962C8B-B14F-4D97-AF65-F5344CB8AC3E}">
        <p14:creationId xmlns:p14="http://schemas.microsoft.com/office/powerpoint/2010/main" val="352881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11) If you are looking for more resources related to families as partners or any of the other 5 categories of support, </a:t>
            </a:r>
            <a:r>
              <a:rPr lang="en-US" u="none" dirty="0"/>
              <a:t>please go to </a:t>
            </a:r>
            <a:r>
              <a:rPr lang="en-US" dirty="0">
                <a:hlinkClick r:id="rId3"/>
              </a:rPr>
              <a:t>https://www.eteachny.org/</a:t>
            </a:r>
            <a:r>
              <a:rPr lang="en-US" u="none" dirty="0"/>
              <a:t> to access </a:t>
            </a:r>
            <a:r>
              <a:rPr lang="en-US" dirty="0"/>
              <a:t>countless resources to support educators during the transition to remote and hybrid learning environments.</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24</a:t>
            </a:fld>
            <a:endParaRPr lang="en-US" noProof="0" dirty="0"/>
          </a:p>
        </p:txBody>
      </p:sp>
    </p:spTree>
    <p:extLst>
      <p:ext uri="{BB962C8B-B14F-4D97-AF65-F5344CB8AC3E}">
        <p14:creationId xmlns:p14="http://schemas.microsoft.com/office/powerpoint/2010/main" val="21169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This concludes Families as Partners: Training Session One.  Questions?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 ending using an optimistic closure from the SEL Playbook (</a:t>
            </a:r>
            <a:r>
              <a:rPr lang="en-US" u="sng" dirty="0">
                <a:hlinkClick r:id="rId3"/>
              </a:rPr>
              <a:t>https://schoolguide.casel.org/uploads/2018/12/CASEL_SEL-3-Signature-Practices-Playbook-V3.pdf</a:t>
            </a:r>
            <a:r>
              <a:rPr lang="en-US" dirty="0"/>
              <a:t>).</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25</a:t>
            </a:fld>
            <a:endParaRPr lang="en-US" noProof="0" dirty="0"/>
          </a:p>
        </p:txBody>
      </p:sp>
    </p:spTree>
    <p:extLst>
      <p:ext uri="{BB962C8B-B14F-4D97-AF65-F5344CB8AC3E}">
        <p14:creationId xmlns:p14="http://schemas.microsoft.com/office/powerpoint/2010/main" val="163592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Provide an overview of session objectives:</a:t>
            </a:r>
          </a:p>
          <a:p>
            <a:pPr marL="228600" indent="-228600">
              <a:buSzPct val="100000"/>
              <a:buChar char="•"/>
              <a:defRPr b="1"/>
            </a:pPr>
            <a:r>
              <a:rPr lang="en-US" dirty="0"/>
              <a:t>The first session will address the core components of family partnerships in an educational setting.  </a:t>
            </a:r>
          </a:p>
          <a:p>
            <a:pPr marL="228600" indent="-228600">
              <a:buSzPct val="100000"/>
              <a:buChar char="•"/>
              <a:defRPr b="1"/>
            </a:pPr>
            <a:r>
              <a:rPr lang="en-US" dirty="0"/>
              <a:t>Group discussion will focus on the transitions of family partnerships as a result of remote and hybrid learning.  </a:t>
            </a:r>
          </a:p>
          <a:p>
            <a:pPr marL="228600" indent="-228600">
              <a:buSzPct val="100000"/>
              <a:buChar char="•"/>
              <a:defRPr b="1"/>
            </a:pPr>
            <a:r>
              <a:rPr lang="en-US" dirty="0"/>
              <a:t>Attendees will use a self-assessment tool to identify areas of success during this transition from face-to-face learning to remote or hybrid learning and discover areas of improvement needed when partnering with families.</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177311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For today’s training, you will need a copy of this slide deck to guide conversations.</a:t>
            </a:r>
          </a:p>
          <a:p>
            <a:pPr>
              <a:lnSpc>
                <a:spcPct val="100000"/>
              </a:lnSpc>
            </a:pPr>
            <a:endParaRPr lang="en-US" dirty="0"/>
          </a:p>
          <a:p>
            <a:pPr>
              <a:defRPr b="1"/>
            </a:pPr>
            <a:r>
              <a:rPr lang="en-US" dirty="0"/>
              <a:t>All participants will need a copy of the Families as Partners Workbook (printed or electronic) - this will be the roadmap for today’s session.  </a:t>
            </a:r>
          </a:p>
          <a:p>
            <a:pPr>
              <a:defRPr b="1"/>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also want to visit eTEACHNY website - </a:t>
            </a:r>
            <a:r>
              <a:rPr lang="en-US" dirty="0">
                <a:hlinkClick r:id="rId3"/>
              </a:rPr>
              <a:t>https://www.eteachny.org/</a:t>
            </a:r>
            <a:r>
              <a:rPr lang="en-US" dirty="0"/>
              <a:t>. All of the resources shared today, plus future resources and resources from the other 5 areas of focus can be found on this website. You will want it in an easy place to return to and use.</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326206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Kick-off the conversation by playing a quick overview video about Families as Partners.</a:t>
            </a:r>
          </a:p>
          <a:p>
            <a:endParaRPr lang="en-US" dirty="0"/>
          </a:p>
          <a:p>
            <a:r>
              <a:rPr lang="en-US" dirty="0"/>
              <a:t>*Video is hosted on YouTube - please be sure to check internet access and content filter prior to the start of your session.</a:t>
            </a:r>
          </a:p>
          <a:p>
            <a:r>
              <a:rPr lang="en-US" u="sng" dirty="0">
                <a:solidFill>
                  <a:schemeClr val="accent1"/>
                </a:solidFill>
                <a:hlinkClick r:id="rId3"/>
              </a:rPr>
              <a:t>https://youtu.be/RrJlhu0y3Lc</a:t>
            </a:r>
            <a:endParaRPr lang="en-US" u="sng" dirty="0">
              <a:solidFill>
                <a:schemeClr val="accent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99918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FOUNDATION OF PARTNERSHIP WITH FAMILIES:</a:t>
            </a:r>
            <a:br>
              <a:rPr lang="en-US" dirty="0"/>
            </a:br>
            <a:r>
              <a:rPr lang="en-US" b="0" dirty="0"/>
              <a:t>As teachers and leaders, we have always worked to develop and maintain positive experiences for students and families in our school buildings.  We build relationships to foster positive connections and establish a nurturing environment of trust. We have routines in place that provide structure and support efficient and effective learning.  Additionally, we ensure students have access to the materials, tools, and supplies needed to support active learning and skill development. Today we’ll look at how the pandemic has changed our approach - and as a result - how some of our newly adopted practices may change how we partner with families even after we return to fully in-person learning.</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105623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HOW COVID HAS IMPACTED FAMILIES, EDUCATORS, AND LEADERS:</a:t>
            </a:r>
          </a:p>
          <a:p>
            <a:pPr marL="228600" indent="-228600">
              <a:buSzPct val="100000"/>
              <a:buChar char="•"/>
            </a:pPr>
            <a:r>
              <a:rPr lang="en-US" b="1" dirty="0"/>
              <a:t>FAMILIES: </a:t>
            </a:r>
            <a:r>
              <a:rPr lang="en-US" dirty="0"/>
              <a:t>Parents, siblings, grandparents, daycare providers, and other partners are supporting learners while continuing to attend to other responsibilities. (i.e. balancing work, family needs, caring for multiple students at once, etc.)</a:t>
            </a:r>
          </a:p>
          <a:p>
            <a:pPr marL="228600" indent="-228600">
              <a:buSzPct val="100000"/>
              <a:buChar char="•"/>
            </a:pPr>
            <a:r>
              <a:rPr lang="en-US" b="1" dirty="0"/>
              <a:t>EDUCATORS:</a:t>
            </a:r>
            <a:r>
              <a:rPr lang="en-US" dirty="0"/>
              <a:t> Educators are developing relationships in new ways; adjusting routines and leveraging a variety of new resources to support the family and student learning partnerships.  </a:t>
            </a:r>
          </a:p>
          <a:p>
            <a:pPr marL="228600" indent="-228600">
              <a:buSzPct val="100000"/>
              <a:buChar char="•"/>
            </a:pPr>
            <a:r>
              <a:rPr lang="en-US" b="1" dirty="0"/>
              <a:t>LEADERS:</a:t>
            </a:r>
            <a:r>
              <a:rPr lang="en-US" dirty="0"/>
              <a:t> Educational leaders are transitioning traditional effective partnering practices and adjusting plans based on feedback from educators and families.</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310874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The remainder of this training is going to focus on an assessment tool that attendees can utilize to identify the areas of family partnership that they are winning at; as well as review the areas of successful family partnership that could be improved.  When answering the prompts remind participants to focus on remote and hybrid learning versus traditional, face-to-face family partnerships. </a:t>
            </a:r>
          </a:p>
          <a:p>
            <a:pPr>
              <a:defRPr b="1"/>
            </a:pPr>
            <a:endParaRPr lang="en-US" dirty="0"/>
          </a:p>
          <a:p>
            <a:r>
              <a:rPr lang="en-US" dirty="0"/>
              <a:t>*Handout or ensure participants have access to the Families as Partners Survey Workbook.</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122179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Page 2 in the Survey Workbook the printed version of the material just covered in the slide deck.</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1726908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Blu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33A1073-ABDF-B540-AD02-6CEB8ADD61C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xmlns=""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bg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565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ide_LargeQuo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85D609-3C3C-8145-8EEC-BB14210ABFD5}"/>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bg1"/>
                </a:solidFill>
              </a:defRPr>
            </a:lvl1pPr>
          </a:lstStyle>
          <a:p>
            <a:r>
              <a:rPr lang="en-US" dirty="0"/>
              <a:t>“Large quote”</a:t>
            </a:r>
          </a:p>
        </p:txBody>
      </p:sp>
      <p:sp>
        <p:nvSpPr>
          <p:cNvPr id="3" name="Slide Number Placeholder 2">
            <a:extLst>
              <a:ext uri="{FF2B5EF4-FFF2-40B4-BE49-F238E27FC236}">
                <a16:creationId xmlns:a16="http://schemas.microsoft.com/office/drawing/2014/main" xmlns=""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xmlns=""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bg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924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85D609-3C3C-8145-8EEC-BB14210ABFD5}"/>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01800" y="539750"/>
            <a:ext cx="92456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C3E928EF-4513-0740-A642-93F338ABEB93}"/>
              </a:ext>
            </a:extLst>
          </p:cNvPr>
          <p:cNvSpPr>
            <a:spLocks noGrp="1"/>
          </p:cNvSpPr>
          <p:nvPr>
            <p:ph type="title"/>
          </p:nvPr>
        </p:nvSpPr>
        <p:spPr>
          <a:xfrm>
            <a:off x="2209800" y="3456353"/>
            <a:ext cx="7010400" cy="553998"/>
          </a:xfrm>
        </p:spPr>
        <p:txBody>
          <a:bodyPr wrap="square" lIns="0" rIns="0" anchor="t" anchorCtr="0">
            <a:spAutoFit/>
          </a:bodyPr>
          <a:lstStyle>
            <a:lvl1pPr>
              <a:defRPr sz="40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xmlns="" id="{E9E99590-2FB9-9F4C-A7BB-05C143F12F81}"/>
              </a:ext>
            </a:extLst>
          </p:cNvPr>
          <p:cNvSpPr>
            <a:spLocks noGrp="1"/>
          </p:cNvSpPr>
          <p:nvPr>
            <p:ph sz="quarter" idx="11"/>
          </p:nvPr>
        </p:nvSpPr>
        <p:spPr>
          <a:xfrm>
            <a:off x="2209800" y="4267200"/>
            <a:ext cx="6400800" cy="1447800"/>
          </a:xfrm>
        </p:spPr>
        <p:txBody>
          <a:bodyPr/>
          <a:lstStyle>
            <a:lvl1pPr marL="0" indent="0">
              <a:buClrTx/>
              <a:buNone/>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p:txBody>
      </p:sp>
      <p:pic>
        <p:nvPicPr>
          <p:cNvPr id="8" name="Picture 7" descr="eTeachNY logo">
            <a:extLst>
              <a:ext uri="{FF2B5EF4-FFF2-40B4-BE49-F238E27FC236}">
                <a16:creationId xmlns:a16="http://schemas.microsoft.com/office/drawing/2014/main" xmlns="" id="{F318AA7C-2A1A-2D4B-8402-843C909772EE}"/>
              </a:ext>
            </a:extLst>
          </p:cNvPr>
          <p:cNvPicPr>
            <a:picLocks noChangeAspect="1"/>
          </p:cNvPicPr>
          <p:nvPr userDrawn="1"/>
        </p:nvPicPr>
        <p:blipFill>
          <a:blip r:embed="rId3"/>
          <a:srcRect/>
          <a:stretch/>
        </p:blipFill>
        <p:spPr>
          <a:xfrm>
            <a:off x="2178424" y="1219200"/>
            <a:ext cx="5472117" cy="1828800"/>
          </a:xfrm>
          <a:prstGeom prst="rect">
            <a:avLst/>
          </a:prstGeom>
        </p:spPr>
      </p:pic>
    </p:spTree>
    <p:extLst>
      <p:ext uri="{BB962C8B-B14F-4D97-AF65-F5344CB8AC3E}">
        <p14:creationId xmlns:p14="http://schemas.microsoft.com/office/powerpoint/2010/main" val="112925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Slide-Green">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33A1073-ABDF-B540-AD02-6CEB8ADD61C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a:extLst>
              <a:ext uri="{FF2B5EF4-FFF2-40B4-BE49-F238E27FC236}">
                <a16:creationId xmlns:a16="http://schemas.microsoft.com/office/drawing/2014/main" xmlns=""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75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_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85D609-3C3C-8145-8EEC-BB14210ABFD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A850A311-60C6-9E49-A9E0-8790E21CB030}"/>
              </a:ext>
            </a:extLst>
          </p:cNvPr>
          <p:cNvSpPr>
            <a:spLocks noGrp="1"/>
          </p:cNvSpPr>
          <p:nvPr>
            <p:ph type="sldNum" sz="quarter" idx="10"/>
          </p:nvPr>
        </p:nvSpPr>
        <p:spPr/>
        <p:txBody>
          <a:bodyPr/>
          <a:lstStyle/>
          <a:p>
            <a:fld id="{B6FDC2BC-9D21-CA4B-9293-99A3AD770EFC}" type="slidenum">
              <a:rPr lang="en-US" smtClean="0"/>
              <a:pPr/>
              <a:t>‹#›</a:t>
            </a:fld>
            <a:endParaRPr lang="en-US" dirty="0"/>
          </a:p>
        </p:txBody>
      </p:sp>
      <p:pic>
        <p:nvPicPr>
          <p:cNvPr id="7" name="Picture 6" descr="eTeachNY logo">
            <a:extLst>
              <a:ext uri="{FF2B5EF4-FFF2-40B4-BE49-F238E27FC236}">
                <a16:creationId xmlns:a16="http://schemas.microsoft.com/office/drawing/2014/main" xmlns="" id="{466661B4-512D-1C40-A2B3-D0359226A936}"/>
              </a:ext>
              <a:ext uri="{C183D7F6-B498-43B3-948B-1728B52AA6E4}">
                <adec:decorative xmlns:adec="http://schemas.microsoft.com/office/drawing/2017/decorative" xmlns=""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0600" y="762000"/>
            <a:ext cx="3764764" cy="1258198"/>
          </a:xfrm>
          <a:prstGeom prst="rect">
            <a:avLst/>
          </a:prstGeom>
        </p:spPr>
      </p:pic>
      <p:sp>
        <p:nvSpPr>
          <p:cNvPr id="9" name="Content Placeholder 8">
            <a:extLst>
              <a:ext uri="{FF2B5EF4-FFF2-40B4-BE49-F238E27FC236}">
                <a16:creationId xmlns:a16="http://schemas.microsoft.com/office/drawing/2014/main" xmlns="" id="{E9E99590-2FB9-9F4C-A7BB-05C143F12F81}"/>
              </a:ext>
            </a:extLst>
          </p:cNvPr>
          <p:cNvSpPr>
            <a:spLocks noGrp="1"/>
          </p:cNvSpPr>
          <p:nvPr>
            <p:ph sz="quarter" idx="11"/>
          </p:nvPr>
        </p:nvSpPr>
        <p:spPr>
          <a:xfrm>
            <a:off x="990600" y="3429000"/>
            <a:ext cx="8001000" cy="22860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8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Divider_gree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85D609-3C3C-8145-8EEC-BB14210ABFD5}"/>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xmlns="" id="{E9E99590-2FB9-9F4C-A7BB-05C143F12F81}"/>
              </a:ext>
            </a:extLst>
          </p:cNvPr>
          <p:cNvSpPr>
            <a:spLocks noGrp="1"/>
          </p:cNvSpPr>
          <p:nvPr>
            <p:ph sz="quarter" idx="11"/>
          </p:nvPr>
        </p:nvSpPr>
        <p:spPr>
          <a:xfrm>
            <a:off x="990600" y="3429000"/>
            <a:ext cx="8001000" cy="22860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TeachNY logo">
            <a:extLst>
              <a:ext uri="{FF2B5EF4-FFF2-40B4-BE49-F238E27FC236}">
                <a16:creationId xmlns:a16="http://schemas.microsoft.com/office/drawing/2014/main" xmlns="" id="{F318AA7C-2A1A-2D4B-8402-843C909772E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0600" y="758952"/>
            <a:ext cx="3764764" cy="1258197"/>
          </a:xfrm>
          <a:prstGeom prst="rect">
            <a:avLst/>
          </a:prstGeom>
        </p:spPr>
      </p:pic>
    </p:spTree>
    <p:extLst>
      <p:ext uri="{BB962C8B-B14F-4D97-AF65-F5344CB8AC3E}">
        <p14:creationId xmlns:p14="http://schemas.microsoft.com/office/powerpoint/2010/main" val="2942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xmlns="" id="{230A251B-2A41-104B-9401-F17B6AA00C20}"/>
              </a:ext>
              <a:ext uri="{C183D7F6-B498-43B3-948B-1728B52AA6E4}">
                <adec:decorative xmlns:adec="http://schemas.microsoft.com/office/drawing/2017/decorative" xmlns=""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xmlns="" id="{046E39A2-8B77-2F47-BE22-02370FF9584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xmlns="" id="{DA2C78A7-11D4-4243-AE14-F8E201E01793}"/>
              </a:ext>
            </a:extLst>
          </p:cNvPr>
          <p:cNvSpPr>
            <a:spLocks noGrp="1"/>
          </p:cNvSpPr>
          <p:nvPr>
            <p:ph sz="quarter" idx="10"/>
          </p:nvPr>
        </p:nvSpPr>
        <p:spPr>
          <a:xfrm>
            <a:off x="533400" y="1676400"/>
            <a:ext cx="11125200" cy="492443"/>
          </a:xfrm>
        </p:spPr>
        <p:txBody>
          <a:bodyPr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xmlns=""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xmlns="" id="{5CC799B7-F195-2D4E-B367-D4CF2D69278F}"/>
              </a:ext>
            </a:extLst>
          </p:cNvPr>
          <p:cNvSpPr>
            <a:spLocks noGrp="1"/>
          </p:cNvSpPr>
          <p:nvPr>
            <p:ph type="pic" sz="quarter" idx="12"/>
          </p:nvPr>
        </p:nvSpPr>
        <p:spPr>
          <a:xfrm>
            <a:off x="6324600" y="2514600"/>
            <a:ext cx="5334000" cy="3200400"/>
          </a:xfrm>
        </p:spPr>
        <p:txBody>
          <a:bodyPr/>
          <a:lstStyle>
            <a:lvl1pPr marL="0" indent="0">
              <a:buNone/>
              <a:defRPr/>
            </a:lvl1pPr>
          </a:lstStyle>
          <a:p>
            <a:r>
              <a:rPr lang="en-US" dirty="0"/>
              <a:t>Click icon to add picture</a:t>
            </a:r>
          </a:p>
        </p:txBody>
      </p:sp>
      <p:sp>
        <p:nvSpPr>
          <p:cNvPr id="23" name="Content Placeholder 22">
            <a:extLst>
              <a:ext uri="{FF2B5EF4-FFF2-40B4-BE49-F238E27FC236}">
                <a16:creationId xmlns:a16="http://schemas.microsoft.com/office/drawing/2014/main" xmlns="" id="{BB9BF470-3D25-F940-8F08-0B504309B178}"/>
              </a:ext>
            </a:extLst>
          </p:cNvPr>
          <p:cNvSpPr>
            <a:spLocks noGrp="1"/>
          </p:cNvSpPr>
          <p:nvPr>
            <p:ph sz="quarter" idx="13"/>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xmlns=""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147112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xmlns="" id="{230A251B-2A41-104B-9401-F17B6AA00C20}"/>
              </a:ext>
              <a:ext uri="{C183D7F6-B498-43B3-948B-1728B52AA6E4}">
                <adec:decorative xmlns:adec="http://schemas.microsoft.com/office/drawing/2017/decorative" xmlns=""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xmlns="" id="{046E39A2-8B77-2F47-BE22-02370FF9584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xmlns="" id="{DA2C78A7-11D4-4243-AE14-F8E201E01793}"/>
              </a:ext>
            </a:extLst>
          </p:cNvPr>
          <p:cNvSpPr>
            <a:spLocks noGrp="1"/>
          </p:cNvSpPr>
          <p:nvPr>
            <p:ph sz="quarter" idx="10"/>
          </p:nvPr>
        </p:nvSpPr>
        <p:spPr>
          <a:xfrm>
            <a:off x="533400" y="1676400"/>
            <a:ext cx="5334000" cy="553998"/>
          </a:xfrm>
          <a:solidFill>
            <a:schemeClr val="bg2">
              <a:lumMod val="75000"/>
            </a:schemeClr>
          </a:solidFill>
        </p:spPr>
        <p:txBody>
          <a:bodyPr wrap="square" lIns="91440" tIns="91440" rIns="91440" bIns="91440">
            <a:sp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sp>
        <p:nvSpPr>
          <p:cNvPr id="15" name="Content Placeholder 14">
            <a:extLst>
              <a:ext uri="{FF2B5EF4-FFF2-40B4-BE49-F238E27FC236}">
                <a16:creationId xmlns:a16="http://schemas.microsoft.com/office/drawing/2014/main" xmlns=""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xmlns=""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xmlns="" id="{29160FD5-EF08-1941-8BD6-DBC4BB4D47B0}"/>
              </a:ext>
            </a:extLst>
          </p:cNvPr>
          <p:cNvSpPr>
            <a:spLocks noGrp="1"/>
          </p:cNvSpPr>
          <p:nvPr>
            <p:ph sz="quarter" idx="15"/>
          </p:nvPr>
        </p:nvSpPr>
        <p:spPr>
          <a:xfrm>
            <a:off x="6324600" y="1676400"/>
            <a:ext cx="5334000" cy="554038"/>
          </a:xfrm>
          <a:solidFill>
            <a:schemeClr val="tx2"/>
          </a:solidFill>
        </p:spPr>
        <p:txBody>
          <a:bodyPr lIns="91440" tIns="91440" rIns="91440" bIns="91440">
            <a:spAutoFit/>
          </a:bodyPr>
          <a:lstStyle>
            <a:lvl1pPr marL="0" indent="0">
              <a:buNone/>
              <a:defRPr lang="en-US" sz="2400" kern="1200" dirty="0" smtClean="0">
                <a:solidFill>
                  <a:schemeClr val="bg1"/>
                </a:solidFill>
                <a:latin typeface="+mn-lt"/>
                <a:ea typeface="+mn-ea"/>
                <a:cs typeface="+mn-cs"/>
              </a:defRPr>
            </a:lvl1pPr>
          </a:lstStyle>
          <a:p>
            <a:pPr lvl="0"/>
            <a:r>
              <a:rPr lang="en-US" dirty="0"/>
              <a:t>Click to edit Master text styles</a:t>
            </a:r>
          </a:p>
        </p:txBody>
      </p:sp>
      <p:sp>
        <p:nvSpPr>
          <p:cNvPr id="7" name="Content Placeholder 6">
            <a:extLst>
              <a:ext uri="{FF2B5EF4-FFF2-40B4-BE49-F238E27FC236}">
                <a16:creationId xmlns:a16="http://schemas.microsoft.com/office/drawing/2014/main" xmlns="" id="{5513FB11-CA72-1A42-A2B9-7B29E5DBF60C}"/>
              </a:ext>
            </a:extLst>
          </p:cNvPr>
          <p:cNvSpPr>
            <a:spLocks noGrp="1"/>
          </p:cNvSpPr>
          <p:nvPr>
            <p:ph sz="quarter" idx="16"/>
          </p:nvPr>
        </p:nvSpPr>
        <p:spPr>
          <a:xfrm>
            <a:off x="6324600" y="2514600"/>
            <a:ext cx="53340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xmlns="" id="{BE227796-E559-3D4F-8F35-61DCC8F7BE5C}"/>
              </a:ext>
            </a:extLst>
          </p:cNvPr>
          <p:cNvSpPr>
            <a:spLocks noGrp="1"/>
          </p:cNvSpPr>
          <p:nvPr>
            <p:ph sz="quarter" idx="17"/>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227750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sid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xmlns="" id="{230A251B-2A41-104B-9401-F17B6AA00C20}"/>
              </a:ext>
              <a:ext uri="{C183D7F6-B498-43B3-948B-1728B52AA6E4}">
                <adec:decorative xmlns:adec="http://schemas.microsoft.com/office/drawing/2017/decorative" xmlns=""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xmlns="" id="{046E39A2-8B77-2F47-BE22-02370FF9584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xmlns="" id="{DA2C78A7-11D4-4243-AE14-F8E201E01793}"/>
              </a:ext>
            </a:extLst>
          </p:cNvPr>
          <p:cNvSpPr>
            <a:spLocks noGrp="1"/>
          </p:cNvSpPr>
          <p:nvPr>
            <p:ph sz="quarter" idx="10"/>
          </p:nvPr>
        </p:nvSpPr>
        <p:spPr>
          <a:xfrm>
            <a:off x="533400" y="1676400"/>
            <a:ext cx="3657600" cy="914400"/>
          </a:xfrm>
          <a:solidFill>
            <a:schemeClr val="tx2"/>
          </a:solidFill>
        </p:spPr>
        <p:txBody>
          <a:bodyPr wrap="square" lIns="91440" tIns="91440" rIns="91440" bIns="91440">
            <a:sp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sp>
        <p:nvSpPr>
          <p:cNvPr id="15" name="Content Placeholder 14">
            <a:extLst>
              <a:ext uri="{FF2B5EF4-FFF2-40B4-BE49-F238E27FC236}">
                <a16:creationId xmlns:a16="http://schemas.microsoft.com/office/drawing/2014/main" xmlns="" id="{73946F3F-80F3-314A-837D-B741309CAC33}"/>
              </a:ext>
            </a:extLst>
          </p:cNvPr>
          <p:cNvSpPr>
            <a:spLocks noGrp="1"/>
          </p:cNvSpPr>
          <p:nvPr>
            <p:ph sz="quarter" idx="11"/>
          </p:nvPr>
        </p:nvSpPr>
        <p:spPr>
          <a:xfrm>
            <a:off x="533400" y="2667000"/>
            <a:ext cx="3657600" cy="30480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24">
            <a:extLst>
              <a:ext uri="{FF2B5EF4-FFF2-40B4-BE49-F238E27FC236}">
                <a16:creationId xmlns:a16="http://schemas.microsoft.com/office/drawing/2014/main" xmlns=""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xmlns="" id="{29160FD5-EF08-1941-8BD6-DBC4BB4D47B0}"/>
              </a:ext>
            </a:extLst>
          </p:cNvPr>
          <p:cNvSpPr>
            <a:spLocks noGrp="1"/>
          </p:cNvSpPr>
          <p:nvPr>
            <p:ph sz="quarter" idx="15"/>
          </p:nvPr>
        </p:nvSpPr>
        <p:spPr>
          <a:xfrm>
            <a:off x="4267200" y="1676400"/>
            <a:ext cx="3657600" cy="923330"/>
          </a:xfrm>
          <a:solidFill>
            <a:schemeClr val="bg2">
              <a:lumMod val="75000"/>
            </a:schemeClr>
          </a:solidFill>
        </p:spPr>
        <p:txBody>
          <a:bodyPr lIns="91440" tIns="91440" rIns="91440" bIns="91440">
            <a:spAutoFit/>
          </a:bodyPr>
          <a:lstStyle>
            <a:lvl1pPr marL="0" indent="0">
              <a:buNone/>
              <a:defRPr lang="en-US" sz="2400" kern="1200" dirty="0" smtClean="0">
                <a:solidFill>
                  <a:schemeClr val="bg1"/>
                </a:solidFill>
                <a:latin typeface="+mn-lt"/>
                <a:ea typeface="+mn-ea"/>
                <a:cs typeface="+mn-cs"/>
              </a:defRPr>
            </a:lvl1pPr>
          </a:lstStyle>
          <a:p>
            <a:pPr lvl="0"/>
            <a:r>
              <a:rPr lang="en-US" dirty="0"/>
              <a:t>Click to edit Master text styles</a:t>
            </a:r>
          </a:p>
        </p:txBody>
      </p:sp>
      <p:sp>
        <p:nvSpPr>
          <p:cNvPr id="7" name="Content Placeholder 6">
            <a:extLst>
              <a:ext uri="{FF2B5EF4-FFF2-40B4-BE49-F238E27FC236}">
                <a16:creationId xmlns:a16="http://schemas.microsoft.com/office/drawing/2014/main" xmlns="" id="{5513FB11-CA72-1A42-A2B9-7B29E5DBF60C}"/>
              </a:ext>
            </a:extLst>
          </p:cNvPr>
          <p:cNvSpPr>
            <a:spLocks noGrp="1"/>
          </p:cNvSpPr>
          <p:nvPr>
            <p:ph sz="quarter" idx="16"/>
          </p:nvPr>
        </p:nvSpPr>
        <p:spPr>
          <a:xfrm>
            <a:off x="4267200" y="2667000"/>
            <a:ext cx="3657600" cy="30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xmlns="" id="{8B293B17-651E-7B44-8F03-4BD4EC01021D}"/>
              </a:ext>
            </a:extLst>
          </p:cNvPr>
          <p:cNvSpPr>
            <a:spLocks noGrp="1"/>
          </p:cNvSpPr>
          <p:nvPr>
            <p:ph sz="quarter" idx="17"/>
          </p:nvPr>
        </p:nvSpPr>
        <p:spPr>
          <a:xfrm>
            <a:off x="8001000" y="1676400"/>
            <a:ext cx="3657600" cy="923330"/>
          </a:xfrm>
          <a:solidFill>
            <a:schemeClr val="accent3">
              <a:lumMod val="75000"/>
            </a:schemeClr>
          </a:solidFill>
        </p:spPr>
        <p:txBody>
          <a:bodyPr lIns="91440" tIns="91440" rIns="91440" bIns="91440">
            <a:spAutoFit/>
          </a:bodyPr>
          <a:lstStyle>
            <a:lvl1pPr>
              <a:defRPr lang="en-US" sz="240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pPr>
            <a:r>
              <a:rPr lang="en-US" dirty="0"/>
              <a:t>Click to edit Master text styles</a:t>
            </a:r>
          </a:p>
        </p:txBody>
      </p:sp>
      <p:sp>
        <p:nvSpPr>
          <p:cNvPr id="11" name="Content Placeholder 10">
            <a:extLst>
              <a:ext uri="{FF2B5EF4-FFF2-40B4-BE49-F238E27FC236}">
                <a16:creationId xmlns:a16="http://schemas.microsoft.com/office/drawing/2014/main" xmlns="" id="{CB0582D3-204D-7B4E-B26C-F75880007BF0}"/>
              </a:ext>
            </a:extLst>
          </p:cNvPr>
          <p:cNvSpPr>
            <a:spLocks noGrp="1"/>
          </p:cNvSpPr>
          <p:nvPr>
            <p:ph sz="quarter" idx="18"/>
          </p:nvPr>
        </p:nvSpPr>
        <p:spPr>
          <a:xfrm>
            <a:off x="8001000" y="2667000"/>
            <a:ext cx="3657600" cy="30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xmlns="" id="{11AA67A2-960A-C145-A0B9-82A69AE1BC29}"/>
              </a:ext>
            </a:extLst>
          </p:cNvPr>
          <p:cNvSpPr>
            <a:spLocks noGrp="1"/>
          </p:cNvSpPr>
          <p:nvPr>
            <p:ph sz="quarter" idx="19"/>
          </p:nvPr>
        </p:nvSpPr>
        <p:spPr>
          <a:xfrm>
            <a:off x="533400" y="5791200"/>
            <a:ext cx="11125200" cy="369332"/>
          </a:xfrm>
        </p:spPr>
        <p:txBody>
          <a:bodyPr lIns="0" tIns="0" rIns="0" bIns="0">
            <a:spAutoFit/>
          </a:bodyPr>
          <a:lstStyle>
            <a:lvl1pPr marL="0" indent="0">
              <a:buNone/>
              <a:defRPr lang="en-US" sz="2400" kern="1200" smtClean="0">
                <a:solidFill>
                  <a:schemeClr val="accent3">
                    <a:lumMod val="75000"/>
                  </a:schemeClr>
                </a:solidFill>
                <a:latin typeface="+mn-lt"/>
                <a:ea typeface="+mn-ea"/>
                <a:cs typeface="+mn-cs"/>
              </a:defRPr>
            </a:lvl1pPr>
            <a:lvl2pPr marL="228600" indent="0">
              <a:buNone/>
              <a:defRPr lang="en-US" sz="2400" kern="1200" smtClean="0">
                <a:solidFill>
                  <a:schemeClr val="accent3">
                    <a:lumMod val="75000"/>
                  </a:schemeClr>
                </a:solidFill>
                <a:latin typeface="+mn-lt"/>
                <a:ea typeface="+mn-ea"/>
                <a:cs typeface="+mn-cs"/>
              </a:defRPr>
            </a:lvl2pPr>
            <a:lvl3pPr marL="457200" indent="0">
              <a:buNone/>
              <a:defRPr lang="en-US" sz="2400" kern="1200" smtClean="0">
                <a:solidFill>
                  <a:schemeClr val="accent3">
                    <a:lumMod val="75000"/>
                  </a:schemeClr>
                </a:solidFill>
                <a:latin typeface="+mn-lt"/>
                <a:ea typeface="+mn-ea"/>
                <a:cs typeface="+mn-cs"/>
              </a:defRPr>
            </a:lvl3pPr>
            <a:lvl4pPr marL="685800" indent="0">
              <a:buNone/>
              <a:defRPr lang="en-US" sz="2400" kern="1200" smtClean="0">
                <a:solidFill>
                  <a:schemeClr val="accent3">
                    <a:lumMod val="75000"/>
                  </a:schemeClr>
                </a:solidFill>
                <a:latin typeface="+mn-lt"/>
                <a:ea typeface="+mn-ea"/>
                <a:cs typeface="+mn-cs"/>
              </a:defRPr>
            </a:lvl4pPr>
            <a:lvl5pPr marL="914400" indent="0">
              <a:buNone/>
              <a:defRPr lang="en-US" sz="2400" kern="1200">
                <a:solidFill>
                  <a:schemeClr val="accent3">
                    <a:lumMod val="75000"/>
                  </a:schemeClr>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43083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de_ImageWithSideba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B4E8734-F529-EC40-82F1-2814A6EF7E87}"/>
              </a:ext>
            </a:extLst>
          </p:cNvPr>
          <p:cNvSpPr>
            <a:spLocks noGrp="1"/>
          </p:cNvSpPr>
          <p:nvPr>
            <p:ph type="pic" sz="quarter" idx="15" hasCustomPrompt="1"/>
          </p:nvPr>
        </p:nvSpPr>
        <p:spPr>
          <a:xfrm>
            <a:off x="0" y="533400"/>
            <a:ext cx="12192000" cy="6324600"/>
          </a:xfrm>
        </p:spPr>
        <p:txBody>
          <a:bodyPr/>
          <a:lstStyle>
            <a:lvl1pPr marL="0" indent="0">
              <a:buNone/>
              <a:defRPr/>
            </a:lvl1pPr>
          </a:lstStyle>
          <a:p>
            <a:r>
              <a:rPr lang="en-US" dirty="0"/>
              <a:t>Insert Image</a:t>
            </a:r>
          </a:p>
        </p:txBody>
      </p:sp>
      <p:sp>
        <p:nvSpPr>
          <p:cNvPr id="2" name="Title 1">
            <a:extLst>
              <a:ext uri="{FF2B5EF4-FFF2-40B4-BE49-F238E27FC236}">
                <a16:creationId xmlns:a16="http://schemas.microsoft.com/office/drawing/2014/main" xmlns="" id="{3EDBF5CF-BF4D-A843-8FAA-ECA511322415}"/>
              </a:ext>
            </a:extLst>
          </p:cNvPr>
          <p:cNvSpPr>
            <a:spLocks noGrp="1"/>
          </p:cNvSpPr>
          <p:nvPr>
            <p:ph type="title"/>
          </p:nvPr>
        </p:nvSpPr>
        <p:spPr>
          <a:xfrm>
            <a:off x="7239000" y="1063752"/>
            <a:ext cx="4419600" cy="1623846"/>
          </a:xfrm>
          <a:solidFill>
            <a:srgbClr val="2379B8"/>
          </a:solidFill>
        </p:spPr>
        <p:txBody>
          <a:bodyPr lIns="274320" tIns="274320" rIns="274320" bIns="274320">
            <a:normAutofit/>
          </a:bodyPr>
          <a:lstStyle>
            <a:lvl1pPr>
              <a:defRPr>
                <a:solidFill>
                  <a:schemeClr val="bg1"/>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xmlns="" id="{73946F3F-80F3-314A-837D-B741309CAC33}"/>
              </a:ext>
            </a:extLst>
          </p:cNvPr>
          <p:cNvSpPr>
            <a:spLocks noGrp="1"/>
          </p:cNvSpPr>
          <p:nvPr>
            <p:ph sz="quarter" idx="11"/>
          </p:nvPr>
        </p:nvSpPr>
        <p:spPr>
          <a:xfrm>
            <a:off x="7239000" y="2687598"/>
            <a:ext cx="4419600" cy="3408402"/>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xmlns="" id="{230A251B-2A41-104B-9401-F17B6AA00C20}"/>
              </a:ext>
              <a:ext uri="{C183D7F6-B498-43B3-948B-1728B52AA6E4}">
                <adec:decorative xmlns:adec="http://schemas.microsoft.com/office/drawing/2017/decorative" xmlns=""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xmlns="" id="{046E39A2-8B77-2F47-BE22-02370FF9584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25" name="Slide Number Placeholder 24">
            <a:extLst>
              <a:ext uri="{FF2B5EF4-FFF2-40B4-BE49-F238E27FC236}">
                <a16:creationId xmlns:a16="http://schemas.microsoft.com/office/drawing/2014/main" xmlns=""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388748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side_FeaturedConten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30A251B-2A41-104B-9401-F17B6AA00C20}"/>
              </a:ext>
              <a:ext uri="{C183D7F6-B498-43B3-948B-1728B52AA6E4}">
                <adec:decorative xmlns:adec="http://schemas.microsoft.com/office/drawing/2017/decorative" xmlns="" val="1"/>
              </a:ext>
            </a:extLst>
          </p:cNvPr>
          <p:cNvSpPr/>
          <p:nvPr userDrawn="1"/>
        </p:nvSpPr>
        <p:spPr>
          <a:xfrm>
            <a:off x="533398" y="-1"/>
            <a:ext cx="5562601" cy="6324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2" name="Title 1">
            <a:extLst>
              <a:ext uri="{FF2B5EF4-FFF2-40B4-BE49-F238E27FC236}">
                <a16:creationId xmlns:a16="http://schemas.microsoft.com/office/drawing/2014/main" xmlns="" id="{3EDBF5CF-BF4D-A843-8FAA-ECA511322415}"/>
              </a:ext>
            </a:extLst>
          </p:cNvPr>
          <p:cNvSpPr>
            <a:spLocks noGrp="1"/>
          </p:cNvSpPr>
          <p:nvPr>
            <p:ph type="title"/>
          </p:nvPr>
        </p:nvSpPr>
        <p:spPr>
          <a:xfrm>
            <a:off x="990601" y="1143000"/>
            <a:ext cx="4648200" cy="3200400"/>
          </a:xfrm>
          <a:noFill/>
        </p:spPr>
        <p:txBody>
          <a:bodyPr lIns="0" rIns="0">
            <a:noAutofit/>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xmlns="" id="{046E39A2-8B77-2F47-BE22-02370FF95840}"/>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867400"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xmlns="" id="{DA2C78A7-11D4-4243-AE14-F8E201E01793}"/>
              </a:ext>
            </a:extLst>
          </p:cNvPr>
          <p:cNvSpPr>
            <a:spLocks noGrp="1"/>
          </p:cNvSpPr>
          <p:nvPr>
            <p:ph sz="quarter" idx="10"/>
          </p:nvPr>
        </p:nvSpPr>
        <p:spPr>
          <a:xfrm>
            <a:off x="990601" y="4463605"/>
            <a:ext cx="4648200" cy="861774"/>
          </a:xfrm>
        </p:spPr>
        <p:txBody>
          <a:bodyPr wrap="square" lIns="0" tIns="0" rIns="0" bIns="0">
            <a:spAutoFit/>
          </a:bodyPr>
          <a:lstStyle>
            <a:lvl1pPr marL="0" indent="0" algn="ctr">
              <a:buNone/>
              <a:defRPr sz="28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xmlns="" id="{73946F3F-80F3-314A-837D-B741309CAC33}"/>
              </a:ext>
            </a:extLst>
          </p:cNvPr>
          <p:cNvSpPr>
            <a:spLocks noGrp="1"/>
          </p:cNvSpPr>
          <p:nvPr>
            <p:ph sz="quarter" idx="11"/>
          </p:nvPr>
        </p:nvSpPr>
        <p:spPr>
          <a:xfrm>
            <a:off x="6324600" y="1143000"/>
            <a:ext cx="5334000" cy="4572000"/>
          </a:xfrm>
        </p:spPr>
        <p:txBody>
          <a:bodyPr lIns="0" tIns="0" rIns="0" bIns="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xmlns="" id="{BB9BF470-3D25-F940-8F08-0B504309B178}"/>
              </a:ext>
            </a:extLst>
          </p:cNvPr>
          <p:cNvSpPr>
            <a:spLocks noGrp="1"/>
          </p:cNvSpPr>
          <p:nvPr>
            <p:ph sz="quarter" idx="13"/>
          </p:nvPr>
        </p:nvSpPr>
        <p:spPr>
          <a:xfrm>
            <a:off x="6324600" y="5797826"/>
            <a:ext cx="5334000" cy="369332"/>
          </a:xfrm>
        </p:spPr>
        <p:txBody>
          <a:bodyPr wrap="square" lIns="0" tIns="0" rIns="0" bIns="0">
            <a:spAutoFit/>
          </a:bodyPr>
          <a:lstStyle>
            <a:lvl1pPr marL="0" indent="0">
              <a:buNone/>
              <a:defRPr sz="2400">
                <a:solidFill>
                  <a:schemeClr val="bg2">
                    <a:lumMod val="60000"/>
                    <a:lumOff val="40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xmlns="" id="{45504BDC-F496-F24D-8DF4-F36293C83EF7}"/>
              </a:ext>
            </a:extLst>
          </p:cNvPr>
          <p:cNvSpPr>
            <a:spLocks noGrp="1"/>
          </p:cNvSpPr>
          <p:nvPr>
            <p:ph type="sldNum" sz="quarter" idx="14"/>
          </p:nvPr>
        </p:nvSpPr>
        <p:spPr/>
        <p:txBody>
          <a:bodyPr/>
          <a:lstStyle>
            <a:lvl1pPr>
              <a:defRPr>
                <a:solidFill>
                  <a:schemeClr val="bg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211688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11125200" cy="464819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xmlns="" id="{9CD558A3-5780-2041-9181-C06AF9776660}"/>
              </a:ext>
            </a:extLst>
          </p:cNvPr>
          <p:cNvSpPr>
            <a:spLocks noGrp="1"/>
          </p:cNvSpPr>
          <p:nvPr>
            <p:ph type="title"/>
          </p:nvPr>
        </p:nvSpPr>
        <p:spPr>
          <a:xfrm>
            <a:off x="0" y="533401"/>
            <a:ext cx="12192000" cy="914400"/>
          </a:xfrm>
          <a:prstGeom prst="rect">
            <a:avLst/>
          </a:prstGeom>
        </p:spPr>
        <p:txBody>
          <a:bodyPr vert="horz" lIns="548640" tIns="0" rIns="548640" bIns="0" rtlCol="0" anchor="ctr">
            <a:norm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124C2941-FB60-B243-B458-C1E9CDB8CDAE}"/>
              </a:ext>
            </a:extLst>
          </p:cNvPr>
          <p:cNvSpPr>
            <a:spLocks noGrp="1"/>
          </p:cNvSpPr>
          <p:nvPr>
            <p:ph type="sldNum" sz="quarter" idx="4"/>
          </p:nvPr>
        </p:nvSpPr>
        <p:spPr>
          <a:xfrm>
            <a:off x="533400" y="6477001"/>
            <a:ext cx="381000" cy="228600"/>
          </a:xfrm>
          <a:prstGeom prst="rect">
            <a:avLst/>
          </a:prstGeom>
        </p:spPr>
        <p:txBody>
          <a:bodyPr vert="horz" lIns="0" tIns="0" rIns="0" bIns="0" rtlCol="0" anchor="t" anchorCtr="0"/>
          <a:lstStyle>
            <a:lvl1pPr algn="l">
              <a:defRPr sz="1000">
                <a:solidFill>
                  <a:schemeClr val="tx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1" r:id="rId1"/>
    <p:sldLayoutId id="2147484032" r:id="rId2"/>
    <p:sldLayoutId id="2147484025" r:id="rId3"/>
    <p:sldLayoutId id="2147484026" r:id="rId4"/>
    <p:sldLayoutId id="2147484023" r:id="rId5"/>
    <p:sldLayoutId id="2147484024" r:id="rId6"/>
    <p:sldLayoutId id="2147484033" r:id="rId7"/>
    <p:sldLayoutId id="2147484028" r:id="rId8"/>
    <p:sldLayoutId id="2147484029" r:id="rId9"/>
    <p:sldLayoutId id="2147484030" r:id="rId10"/>
    <p:sldLayoutId id="2147484031" r:id="rId11"/>
  </p:sldLayoutIdLst>
  <p:hf hdr="0" dt="0"/>
  <p:txStyles>
    <p:titleStyle>
      <a:lvl1pPr algn="l" defTabSz="914400" rtl="0" eaLnBrk="1" latinLnBrk="0" hangingPunct="1">
        <a:lnSpc>
          <a:spcPct val="90000"/>
        </a:lnSpc>
        <a:spcBef>
          <a:spcPct val="0"/>
        </a:spcBef>
        <a:buNone/>
        <a:defRPr lang="en-US" sz="4000" b="0" kern="1200" cap="none" spc="0" baseline="0" dirty="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guide id="7" orient="horz" pos="1056" userDrawn="1">
          <p15:clr>
            <a:srgbClr val="F26B43"/>
          </p15:clr>
        </p15:guide>
        <p15:guide id="8" orient="horz" pos="1584" userDrawn="1">
          <p15:clr>
            <a:srgbClr val="F26B43"/>
          </p15:clr>
        </p15:guide>
        <p15:guide id="9" orient="horz" pos="3600" userDrawn="1">
          <p15:clr>
            <a:srgbClr val="F26B43"/>
          </p15:clr>
        </p15:guide>
        <p15:guide id="10" pos="3984" userDrawn="1">
          <p15:clr>
            <a:srgbClr val="F26B43"/>
          </p15:clr>
        </p15:guide>
        <p15:guide id="11" pos="3696" userDrawn="1">
          <p15:clr>
            <a:srgbClr val="F26B43"/>
          </p15:clr>
        </p15:guide>
        <p15:guide id="12" pos="2016" userDrawn="1">
          <p15:clr>
            <a:srgbClr val="F26B43"/>
          </p15:clr>
        </p15:guide>
        <p15:guide id="13" pos="5664" userDrawn="1">
          <p15:clr>
            <a:srgbClr val="F26B43"/>
          </p15:clr>
        </p15:guide>
        <p15:guide id="14" orient="horz" pos="3648" userDrawn="1">
          <p15:clr>
            <a:srgbClr val="F26B43"/>
          </p15:clr>
        </p15:guide>
        <p15:guide id="15" pos="6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tiff"/><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tiff"/><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edutopia.org/article/7-guiding-principles-parents-teaching-home" TargetMode="External"/><Relationship Id="rId3" Type="http://schemas.openxmlformats.org/officeDocument/2006/relationships/image" Target="../media/image39.png"/><Relationship Id="rId7" Type="http://schemas.openxmlformats.org/officeDocument/2006/relationships/hyperlink" Target="https://www.edutopia.org/article/establishing-routines-remote-learnin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edutopia.org/blog/parental-support-for-smarter-thinking-donna-wilson-marcus-conyers"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www.eteachny.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RrJlhu0y3Lc?feature=oembed"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3BA73-6B87-D448-8C9D-3337C4859B37}"/>
              </a:ext>
            </a:extLst>
          </p:cNvPr>
          <p:cNvSpPr>
            <a:spLocks noGrp="1"/>
          </p:cNvSpPr>
          <p:nvPr>
            <p:ph type="ctrTitle"/>
          </p:nvPr>
        </p:nvSpPr>
        <p:spPr>
          <a:xfrm>
            <a:off x="5181600" y="3428999"/>
            <a:ext cx="6477000" cy="1495794"/>
          </a:xfrm>
        </p:spPr>
        <p:txBody>
          <a:bodyPr/>
          <a:lstStyle/>
          <a:p>
            <a:r>
              <a:rPr lang="en-US" dirty="0"/>
              <a:t>FAMILIES </a:t>
            </a:r>
            <a:br>
              <a:rPr lang="en-US" dirty="0"/>
            </a:br>
            <a:r>
              <a:rPr lang="en-US" dirty="0"/>
              <a:t>AS PARTNERS</a:t>
            </a:r>
            <a:endParaRPr lang="en-US" sz="3600" b="0" dirty="0"/>
          </a:p>
        </p:txBody>
      </p:sp>
      <p:pic>
        <p:nvPicPr>
          <p:cNvPr id="4" name="Image" descr="parent and child working together with a tablet">
            <a:extLst>
              <a:ext uri="{FF2B5EF4-FFF2-40B4-BE49-F238E27FC236}">
                <a16:creationId xmlns:a16="http://schemas.microsoft.com/office/drawing/2014/main" xmlns="" id="{1E51BA31-31FC-5F4D-A659-4FBF689A1FD5}"/>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3429000"/>
            <a:ext cx="4876800" cy="2895601"/>
          </a:xfrm>
          <a:prstGeom prst="rect">
            <a:avLst/>
          </a:prstGeom>
          <a:ln w="12700">
            <a:miter lim="400000"/>
          </a:ln>
          <a:effectLst/>
        </p:spPr>
      </p:pic>
      <p:sp>
        <p:nvSpPr>
          <p:cNvPr id="3" name="Content Placeholder 2">
            <a:extLst>
              <a:ext uri="{FF2B5EF4-FFF2-40B4-BE49-F238E27FC236}">
                <a16:creationId xmlns:a16="http://schemas.microsoft.com/office/drawing/2014/main" xmlns="" id="{89DCF68A-D710-B045-80F8-322FE15BB796}"/>
              </a:ext>
            </a:extLst>
          </p:cNvPr>
          <p:cNvSpPr>
            <a:spLocks noGrp="1"/>
          </p:cNvSpPr>
          <p:nvPr>
            <p:ph sz="quarter" idx="10"/>
          </p:nvPr>
        </p:nvSpPr>
        <p:spPr>
          <a:xfrm>
            <a:off x="5193671" y="5062717"/>
            <a:ext cx="6464929" cy="1261884"/>
          </a:xfrm>
        </p:spPr>
        <p:txBody>
          <a:bodyPr anchor="b" anchorCtr="0"/>
          <a:lstStyle/>
          <a:p>
            <a:r>
              <a:rPr lang="en-US" dirty="0"/>
              <a:t>SUPPORTING TEACHING </a:t>
            </a:r>
            <a:br>
              <a:rPr lang="en-US" dirty="0"/>
            </a:br>
            <a:r>
              <a:rPr lang="en-US" dirty="0"/>
              <a:t>AND LEARNING AT HOME </a:t>
            </a:r>
          </a:p>
          <a:p>
            <a:r>
              <a:rPr lang="en-US" b="1" dirty="0"/>
              <a:t>SESSION ONE</a:t>
            </a:r>
          </a:p>
        </p:txBody>
      </p:sp>
    </p:spTree>
    <p:extLst>
      <p:ext uri="{BB962C8B-B14F-4D97-AF65-F5344CB8AC3E}">
        <p14:creationId xmlns:p14="http://schemas.microsoft.com/office/powerpoint/2010/main" val="11878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44BD16-536C-D34D-8C9D-B7DEF73B5779}"/>
              </a:ext>
            </a:extLst>
          </p:cNvPr>
          <p:cNvSpPr>
            <a:spLocks noGrp="1"/>
          </p:cNvSpPr>
          <p:nvPr>
            <p:ph type="title"/>
          </p:nvPr>
        </p:nvSpPr>
        <p:spPr>
          <a:solidFill>
            <a:srgbClr val="0076C1"/>
          </a:solidFill>
        </p:spPr>
        <p:txBody>
          <a:bodyPr>
            <a:normAutofit/>
          </a:bodyPr>
          <a:lstStyle/>
          <a:p>
            <a:r>
              <a:rPr lang="en-US" b="1" dirty="0"/>
              <a:t>Each section </a:t>
            </a:r>
            <a:r>
              <a:rPr lang="en-US" dirty="0"/>
              <a:t>is comprised of two pages</a:t>
            </a:r>
          </a:p>
        </p:txBody>
      </p:sp>
      <p:sp>
        <p:nvSpPr>
          <p:cNvPr id="3" name="Content Placeholder 2">
            <a:extLst>
              <a:ext uri="{FF2B5EF4-FFF2-40B4-BE49-F238E27FC236}">
                <a16:creationId xmlns:a16="http://schemas.microsoft.com/office/drawing/2014/main" xmlns="" id="{0B51F9E7-6649-4B40-B4F1-7367CABCBB1B}"/>
              </a:ext>
            </a:extLst>
          </p:cNvPr>
          <p:cNvSpPr>
            <a:spLocks noGrp="1"/>
          </p:cNvSpPr>
          <p:nvPr>
            <p:ph sz="quarter" idx="10"/>
          </p:nvPr>
        </p:nvSpPr>
        <p:spPr>
          <a:xfrm>
            <a:off x="533400" y="1676400"/>
            <a:ext cx="5334000" cy="492443"/>
          </a:xfrm>
        </p:spPr>
        <p:txBody>
          <a:bodyPr/>
          <a:lstStyle/>
          <a:p>
            <a:pPr algn="ctr"/>
            <a:r>
              <a:rPr lang="en-US" dirty="0"/>
              <a:t>Survey/self-assessment</a:t>
            </a:r>
          </a:p>
        </p:txBody>
      </p:sp>
      <p:pic>
        <p:nvPicPr>
          <p:cNvPr id="9" name="Screen Shot 2021-01-15 at 10.53.05 AM.png" descr="example survey/self-assessment page from workbook">
            <a:extLst>
              <a:ext uri="{FF2B5EF4-FFF2-40B4-BE49-F238E27FC236}">
                <a16:creationId xmlns:a16="http://schemas.microsoft.com/office/drawing/2014/main" xmlns="" id="{B78B92A4-2078-604F-96D2-AA97EE039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0666" y="2286000"/>
            <a:ext cx="3159467" cy="4066096"/>
          </a:xfrm>
          <a:prstGeom prst="rect">
            <a:avLst/>
          </a:prstGeom>
          <a:ln w="38100">
            <a:noFill/>
            <a:miter lim="400000"/>
          </a:ln>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xmlns="" id="{14EDE95A-5DCA-9940-AD4E-F6797741E8F9}"/>
              </a:ext>
            </a:extLst>
          </p:cNvPr>
          <p:cNvSpPr>
            <a:spLocks noGrp="1"/>
          </p:cNvSpPr>
          <p:nvPr>
            <p:ph sz="quarter" idx="11"/>
          </p:nvPr>
        </p:nvSpPr>
        <p:spPr>
          <a:xfrm>
            <a:off x="6324602" y="1676400"/>
            <a:ext cx="5334000" cy="685800"/>
          </a:xfrm>
        </p:spPr>
        <p:txBody>
          <a:bodyPr/>
          <a:lstStyle/>
          <a:p>
            <a:pPr marL="0" indent="0" algn="ctr">
              <a:buNone/>
            </a:pPr>
            <a:r>
              <a:rPr lang="en-US" sz="3200" dirty="0">
                <a:solidFill>
                  <a:schemeClr val="accent1"/>
                </a:solidFill>
              </a:rPr>
              <a:t>Informational</a:t>
            </a:r>
          </a:p>
        </p:txBody>
      </p:sp>
      <p:pic>
        <p:nvPicPr>
          <p:cNvPr id="10" name="Screen Shot 2021-01-15 at 10.53.22 AM.png" descr="example informational page from workbook">
            <a:extLst>
              <a:ext uri="{FF2B5EF4-FFF2-40B4-BE49-F238E27FC236}">
                <a16:creationId xmlns:a16="http://schemas.microsoft.com/office/drawing/2014/main" xmlns="" id="{6A4F194A-D526-C543-9EA8-F2CAD5C673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4267" y="2289717"/>
            <a:ext cx="3114765" cy="4034882"/>
          </a:xfrm>
          <a:prstGeom prst="rect">
            <a:avLst/>
          </a:prstGeom>
          <a:ln w="38100">
            <a:noFill/>
            <a:miter lim="400000"/>
          </a:ln>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xmlns="" id="{48584AA9-0F6B-8040-91F8-790312249E4C}"/>
              </a:ext>
            </a:extLst>
          </p:cNvPr>
          <p:cNvSpPr>
            <a:spLocks noGrp="1"/>
          </p:cNvSpPr>
          <p:nvPr>
            <p:ph type="sldNum" sz="quarter" idx="14"/>
          </p:nvPr>
        </p:nvSpPr>
        <p:spPr/>
        <p:txBody>
          <a:bodyPr/>
          <a:lstStyle/>
          <a:p>
            <a:fld id="{B6FDC2BC-9D21-CA4B-9293-99A3AD770EFC}" type="slidenum">
              <a:rPr lang="en-US" smtClean="0"/>
              <a:t>10</a:t>
            </a:fld>
            <a:endParaRPr lang="en-US" dirty="0"/>
          </a:p>
        </p:txBody>
      </p:sp>
    </p:spTree>
    <p:extLst>
      <p:ext uri="{BB962C8B-B14F-4D97-AF65-F5344CB8AC3E}">
        <p14:creationId xmlns:p14="http://schemas.microsoft.com/office/powerpoint/2010/main" val="143480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F44B947B-9293-6B4B-B0CF-F993F51D4204}"/>
              </a:ext>
            </a:extLst>
          </p:cNvPr>
          <p:cNvSpPr>
            <a:spLocks noGrp="1"/>
          </p:cNvSpPr>
          <p:nvPr>
            <p:ph type="title"/>
          </p:nvPr>
        </p:nvSpPr>
        <p:spPr>
          <a:solidFill>
            <a:srgbClr val="0076C1"/>
          </a:solidFill>
        </p:spPr>
        <p:txBody>
          <a:bodyPr>
            <a:normAutofit/>
          </a:bodyPr>
          <a:lstStyle/>
          <a:p>
            <a:r>
              <a:rPr lang="en-US" dirty="0"/>
              <a:t>Self-assessment </a:t>
            </a:r>
            <a:r>
              <a:rPr lang="en-US" b="1" dirty="0"/>
              <a:t>scale</a:t>
            </a:r>
          </a:p>
        </p:txBody>
      </p:sp>
      <p:pic>
        <p:nvPicPr>
          <p:cNvPr id="14" name="Screen Shot 2021-01-15 at 10.53.05 AM.png" descr="example assessment scale from workbook">
            <a:extLst>
              <a:ext uri="{FF2B5EF4-FFF2-40B4-BE49-F238E27FC236}">
                <a16:creationId xmlns:a16="http://schemas.microsoft.com/office/drawing/2014/main" xmlns="" id="{A9D42544-53EC-6541-9165-F8ADB4AFE9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676400"/>
            <a:ext cx="7131206" cy="1199052"/>
          </a:xfrm>
          <a:prstGeom prst="rect">
            <a:avLst/>
          </a:prstGeom>
          <a:ln w="38100">
            <a:noFill/>
            <a:miter lim="400000"/>
          </a:ln>
          <a:effectLst/>
        </p:spPr>
      </p:pic>
      <p:sp>
        <p:nvSpPr>
          <p:cNvPr id="11" name="Content Placeholder 10">
            <a:extLst>
              <a:ext uri="{FF2B5EF4-FFF2-40B4-BE49-F238E27FC236}">
                <a16:creationId xmlns:a16="http://schemas.microsoft.com/office/drawing/2014/main" xmlns="" id="{6797D91E-B8AE-3144-B9C4-CA7D670279BE}"/>
              </a:ext>
            </a:extLst>
          </p:cNvPr>
          <p:cNvSpPr>
            <a:spLocks noGrp="1"/>
          </p:cNvSpPr>
          <p:nvPr>
            <p:ph sz="quarter" idx="11"/>
          </p:nvPr>
        </p:nvSpPr>
        <p:spPr>
          <a:xfrm>
            <a:off x="533400" y="3048118"/>
            <a:ext cx="11125200" cy="2666881"/>
          </a:xfrm>
        </p:spPr>
        <p:txBody>
          <a:bodyPr>
            <a:normAutofit/>
          </a:bodyPr>
          <a:lstStyle/>
          <a:p>
            <a:pPr marL="514350" indent="-514350">
              <a:buFont typeface="+mj-lt"/>
              <a:buAutoNum type="arabicPeriod"/>
            </a:pPr>
            <a:r>
              <a:rPr lang="en-US" sz="2400" b="1" dirty="0"/>
              <a:t>Haven’t thought about yet</a:t>
            </a:r>
            <a:r>
              <a:rPr lang="en-US" sz="2400" dirty="0"/>
              <a:t>/Not a priority</a:t>
            </a:r>
          </a:p>
          <a:p>
            <a:pPr marL="514350" indent="-514350">
              <a:buFont typeface="+mj-lt"/>
              <a:buAutoNum type="arabicPeriod"/>
            </a:pPr>
            <a:r>
              <a:rPr lang="en-US" sz="2400" b="1" dirty="0"/>
              <a:t>Considering how to prioritize </a:t>
            </a:r>
            <a:r>
              <a:rPr lang="en-US" sz="2400" dirty="0"/>
              <a:t>the change needed</a:t>
            </a:r>
          </a:p>
          <a:p>
            <a:pPr marL="514350" indent="-514350">
              <a:buFont typeface="+mj-lt"/>
              <a:buAutoNum type="arabicPeriod"/>
            </a:pPr>
            <a:r>
              <a:rPr lang="en-US" sz="2400" b="1" dirty="0"/>
              <a:t>Identified priority</a:t>
            </a:r>
            <a:r>
              <a:rPr lang="en-US" sz="2400" dirty="0"/>
              <a:t>/Developing a plan</a:t>
            </a:r>
          </a:p>
          <a:p>
            <a:pPr marL="514350" indent="-514350">
              <a:buFont typeface="+mj-lt"/>
              <a:buAutoNum type="arabicPeriod"/>
            </a:pPr>
            <a:r>
              <a:rPr lang="en-US" sz="2400" b="1" dirty="0"/>
              <a:t>Implementing</a:t>
            </a:r>
            <a:r>
              <a:rPr lang="en-US" sz="2400" dirty="0"/>
              <a:t> a plan</a:t>
            </a:r>
          </a:p>
          <a:p>
            <a:pPr marL="514350" indent="-514350">
              <a:buFont typeface="+mj-lt"/>
              <a:buAutoNum type="arabicPeriod"/>
            </a:pPr>
            <a:r>
              <a:rPr lang="en-US" sz="2400" b="1" dirty="0"/>
              <a:t>Successfully implementing </a:t>
            </a:r>
            <a:r>
              <a:rPr lang="en-US" sz="2400" dirty="0"/>
              <a:t>the plan</a:t>
            </a:r>
          </a:p>
        </p:txBody>
      </p:sp>
      <p:sp>
        <p:nvSpPr>
          <p:cNvPr id="3" name="Content Placeholder 2">
            <a:extLst>
              <a:ext uri="{FF2B5EF4-FFF2-40B4-BE49-F238E27FC236}">
                <a16:creationId xmlns:a16="http://schemas.microsoft.com/office/drawing/2014/main" xmlns="" id="{DB5DB2E2-35CC-2B48-A412-DD24424C7FFB}"/>
              </a:ext>
            </a:extLst>
          </p:cNvPr>
          <p:cNvSpPr>
            <a:spLocks noGrp="1"/>
          </p:cNvSpPr>
          <p:nvPr>
            <p:ph sz="quarter" idx="13"/>
          </p:nvPr>
        </p:nvSpPr>
        <p:spPr>
          <a:xfrm>
            <a:off x="533400" y="5791200"/>
            <a:ext cx="11125200" cy="369332"/>
          </a:xfrm>
        </p:spPr>
        <p:txBody>
          <a:bodyPr/>
          <a:lstStyle/>
          <a:p>
            <a:r>
              <a:rPr lang="en-US" dirty="0"/>
              <a:t>Remember to respond </a:t>
            </a:r>
            <a:r>
              <a:rPr lang="en-US" b="1" dirty="0"/>
              <a:t>through the lens of remote or hybrid learning</a:t>
            </a:r>
          </a:p>
        </p:txBody>
      </p:sp>
      <p:sp>
        <p:nvSpPr>
          <p:cNvPr id="5" name="Slide Number Placeholder 4">
            <a:extLst>
              <a:ext uri="{FF2B5EF4-FFF2-40B4-BE49-F238E27FC236}">
                <a16:creationId xmlns:a16="http://schemas.microsoft.com/office/drawing/2014/main" xmlns="" id="{1A3E73C5-FF7E-1C43-94EB-7F8BE9962621}"/>
              </a:ext>
            </a:extLst>
          </p:cNvPr>
          <p:cNvSpPr>
            <a:spLocks noGrp="1"/>
          </p:cNvSpPr>
          <p:nvPr>
            <p:ph type="sldNum" sz="quarter" idx="14"/>
          </p:nvPr>
        </p:nvSpPr>
        <p:spPr/>
        <p:txBody>
          <a:bodyPr/>
          <a:lstStyle/>
          <a:p>
            <a:fld id="{B6FDC2BC-9D21-CA4B-9293-99A3AD770EFC}" type="slidenum">
              <a:rPr lang="en-US" smtClean="0"/>
              <a:t>11</a:t>
            </a:fld>
            <a:endParaRPr lang="en-US" dirty="0"/>
          </a:p>
        </p:txBody>
      </p:sp>
    </p:spTree>
    <p:extLst>
      <p:ext uri="{BB962C8B-B14F-4D97-AF65-F5344CB8AC3E}">
        <p14:creationId xmlns:p14="http://schemas.microsoft.com/office/powerpoint/2010/main" val="383953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1773A3"/>
          </a:solidFill>
        </p:spPr>
        <p:txBody>
          <a:bodyPr tIns="182880" anchor="t" anchorCtr="0">
            <a:noAutofit/>
          </a:bodyPr>
          <a:lstStyle/>
          <a:p>
            <a:pPr>
              <a:spcBef>
                <a:spcPts val="600"/>
              </a:spcBef>
              <a:spcAft>
                <a:spcPts val="1200"/>
              </a:spcAft>
            </a:pPr>
            <a:r>
              <a:rPr lang="en-US" dirty="0"/>
              <a:t>Relationships</a:t>
            </a:r>
            <a:br>
              <a:rPr lang="en-US" dirty="0"/>
            </a:br>
            <a:r>
              <a:rPr lang="en-US" sz="2400" b="1" dirty="0"/>
              <a:t>Positive connections</a:t>
            </a:r>
            <a:r>
              <a:rPr lang="en-US" sz="2400" dirty="0"/>
              <a:t> that foster interaction and </a:t>
            </a:r>
            <a:br>
              <a:rPr lang="en-US" sz="2400" dirty="0"/>
            </a:br>
            <a:r>
              <a:rPr lang="en-US" sz="2400" dirty="0"/>
              <a:t>establish a nurturing environment of trust and support</a:t>
            </a:r>
          </a:p>
        </p:txBody>
      </p:sp>
      <p:pic>
        <p:nvPicPr>
          <p:cNvPr id="26" name="Content Placeholder 11" descr="Circular diagram illustrating 3 components of families as partners: relationships, routines, and resources. Relationship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743200"/>
            <a:ext cx="3657600" cy="923330"/>
          </a:xfrm>
          <a:solidFill>
            <a:srgbClr val="1773A3"/>
          </a:solidFill>
        </p:spPr>
        <p:txBody>
          <a:bodyPr anchor="ctr" anchorCtr="0">
            <a:noAutofit/>
          </a:bodyPr>
          <a:lstStyle/>
          <a:p>
            <a:r>
              <a:rPr lang="en-US" sz="1800" dirty="0"/>
              <a:t>COMMUNICATION </a:t>
            </a:r>
            <a:br>
              <a:rPr lang="en-US" sz="1800" dirty="0"/>
            </a:br>
            <a:r>
              <a:rPr lang="en-US" sz="1800" dirty="0"/>
              <a:t>&amp; FEEDBACK</a:t>
            </a:r>
          </a:p>
        </p:txBody>
      </p:sp>
      <p:pic>
        <p:nvPicPr>
          <p:cNvPr id="17" name="talk.png" descr="illustration of speech bubbles">
            <a:extLst>
              <a:ext uri="{FF2B5EF4-FFF2-40B4-BE49-F238E27FC236}">
                <a16:creationId xmlns:a16="http://schemas.microsoft.com/office/drawing/2014/main" xmlns="" id="{D561F5BA-A93D-A34B-BA8B-7E9DD61F72B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19401" y="2708575"/>
            <a:ext cx="1371600" cy="933954"/>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666530"/>
            <a:ext cx="3657600" cy="2658070"/>
          </a:xfrm>
        </p:spPr>
        <p:txBody>
          <a:bodyPr lIns="91440" tIns="91440" rIns="91440">
            <a:noAutofit/>
          </a:bodyPr>
          <a:lstStyle/>
          <a:p>
            <a:pPr>
              <a:buClr>
                <a:schemeClr val="accent3"/>
              </a:buClr>
            </a:pPr>
            <a:r>
              <a:rPr lang="en-US" sz="1800" dirty="0"/>
              <a:t>Foster </a:t>
            </a:r>
            <a:r>
              <a:rPr lang="en-US" sz="1800" b="1" dirty="0"/>
              <a:t>two-way communication </a:t>
            </a:r>
            <a:br>
              <a:rPr lang="en-US" sz="1800" b="1" dirty="0"/>
            </a:br>
            <a:r>
              <a:rPr lang="en-US" sz="1800" dirty="0"/>
              <a:t>(e.g., Minimize education </a:t>
            </a:r>
            <a:br>
              <a:rPr lang="en-US" sz="1800" dirty="0"/>
            </a:br>
            <a:r>
              <a:rPr lang="en-US" sz="1800" dirty="0"/>
              <a:t>jargon and use preferred communication channels)</a:t>
            </a:r>
          </a:p>
          <a:p>
            <a:pPr>
              <a:buClr>
                <a:schemeClr val="accent3"/>
              </a:buClr>
            </a:pPr>
            <a:r>
              <a:rPr lang="en-US" sz="1800" dirty="0"/>
              <a:t>Provide (actionable and regular) </a:t>
            </a:r>
            <a:r>
              <a:rPr lang="en-US" sz="1800" b="1" dirty="0"/>
              <a:t>personalized information</a:t>
            </a:r>
          </a:p>
        </p:txBody>
      </p:sp>
      <p:sp>
        <p:nvSpPr>
          <p:cNvPr id="11" name="Content Placeholder 10">
            <a:extLst>
              <a:ext uri="{FF2B5EF4-FFF2-40B4-BE49-F238E27FC236}">
                <a16:creationId xmlns:a16="http://schemas.microsoft.com/office/drawing/2014/main" xmlns="" id="{86350472-B6AD-944A-A29F-F7E9867A5692}"/>
              </a:ext>
            </a:extLst>
          </p:cNvPr>
          <p:cNvSpPr>
            <a:spLocks noGrp="1"/>
          </p:cNvSpPr>
          <p:nvPr>
            <p:ph sz="quarter" idx="15"/>
          </p:nvPr>
        </p:nvSpPr>
        <p:spPr>
          <a:xfrm>
            <a:off x="4267200" y="2743200"/>
            <a:ext cx="3657600" cy="923330"/>
          </a:xfrm>
          <a:solidFill>
            <a:srgbClr val="1773A3"/>
          </a:solidFill>
        </p:spPr>
        <p:txBody>
          <a:bodyPr anchor="ctr" anchorCtr="0">
            <a:noAutofit/>
          </a:bodyPr>
          <a:lstStyle/>
          <a:p>
            <a:r>
              <a:rPr lang="en-US" sz="1800" dirty="0"/>
              <a:t>ROLES &amp; </a:t>
            </a:r>
            <a:br>
              <a:rPr lang="en-US" sz="1800" dirty="0"/>
            </a:br>
            <a:r>
              <a:rPr lang="en-US" sz="1800" dirty="0"/>
              <a:t>RESPONSIBILITIES</a:t>
            </a:r>
          </a:p>
        </p:txBody>
      </p:sp>
      <p:pic>
        <p:nvPicPr>
          <p:cNvPr id="18" name="GettyImages-1276513618.png" descr="illustration of employee badge">
            <a:extLst>
              <a:ext uri="{FF2B5EF4-FFF2-40B4-BE49-F238E27FC236}">
                <a16:creationId xmlns:a16="http://schemas.microsoft.com/office/drawing/2014/main" xmlns="" id="{201C9574-73AE-EF4F-A239-09666B7E35B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613020" y="2634853"/>
            <a:ext cx="1247016" cy="1098947"/>
          </a:xfrm>
          <a:prstGeom prst="rect">
            <a:avLst/>
          </a:prstGeom>
          <a:ln w="12700" cap="flat">
            <a:noFill/>
            <a:miter lim="400000"/>
          </a:ln>
          <a:effectLst/>
        </p:spPr>
      </p:pic>
      <p:sp>
        <p:nvSpPr>
          <p:cNvPr id="12" name="Content Placeholder 11">
            <a:extLst>
              <a:ext uri="{FF2B5EF4-FFF2-40B4-BE49-F238E27FC236}">
                <a16:creationId xmlns:a16="http://schemas.microsoft.com/office/drawing/2014/main" xmlns="" id="{B110208E-04E9-C645-987F-E46754BCA902}"/>
              </a:ext>
            </a:extLst>
          </p:cNvPr>
          <p:cNvSpPr>
            <a:spLocks noGrp="1"/>
          </p:cNvSpPr>
          <p:nvPr>
            <p:ph sz="quarter" idx="16"/>
          </p:nvPr>
        </p:nvSpPr>
        <p:spPr>
          <a:xfrm>
            <a:off x="4267200" y="3666530"/>
            <a:ext cx="3657600" cy="2658070"/>
          </a:xfrm>
        </p:spPr>
        <p:txBody>
          <a:bodyPr lIns="91440" tIns="91440" rIns="91440" bIns="0">
            <a:noAutofit/>
          </a:bodyPr>
          <a:lstStyle/>
          <a:p>
            <a:pPr>
              <a:buClr>
                <a:schemeClr val="accent3"/>
              </a:buClr>
            </a:pPr>
            <a:r>
              <a:rPr lang="en-US" sz="1800" b="1" dirty="0"/>
              <a:t>Defining the team</a:t>
            </a:r>
            <a:r>
              <a:rPr lang="en-US" sz="1800" dirty="0"/>
              <a:t> </a:t>
            </a:r>
            <a:br>
              <a:rPr lang="en-US" sz="1800" dirty="0"/>
            </a:br>
            <a:r>
              <a:rPr lang="en-US" sz="1800" dirty="0"/>
              <a:t>and the standard </a:t>
            </a:r>
            <a:br>
              <a:rPr lang="en-US" sz="1800" dirty="0"/>
            </a:br>
            <a:r>
              <a:rPr lang="en-US" sz="1800" b="1" dirty="0"/>
              <a:t>operating procedures</a:t>
            </a:r>
          </a:p>
          <a:p>
            <a:pPr>
              <a:buClr>
                <a:schemeClr val="accent3"/>
              </a:buClr>
            </a:pPr>
            <a:r>
              <a:rPr lang="en-US" sz="1800" b="1" dirty="0"/>
              <a:t>Managing expectations</a:t>
            </a:r>
            <a:r>
              <a:rPr lang="en-US" sz="1800" dirty="0"/>
              <a:t> </a:t>
            </a:r>
            <a:br>
              <a:rPr lang="en-US" sz="1800" dirty="0"/>
            </a:br>
            <a:r>
              <a:rPr lang="en-US" sz="1800" dirty="0"/>
              <a:t>for all partners</a:t>
            </a:r>
          </a:p>
        </p:txBody>
      </p:sp>
      <p:sp>
        <p:nvSpPr>
          <p:cNvPr id="13" name="Content Placeholder 12">
            <a:extLst>
              <a:ext uri="{FF2B5EF4-FFF2-40B4-BE49-F238E27FC236}">
                <a16:creationId xmlns:a16="http://schemas.microsoft.com/office/drawing/2014/main" xmlns="" id="{5D0F7D81-6CC0-8C46-810C-F4B36FB3F3C6}"/>
              </a:ext>
            </a:extLst>
          </p:cNvPr>
          <p:cNvSpPr>
            <a:spLocks noGrp="1"/>
          </p:cNvSpPr>
          <p:nvPr>
            <p:ph sz="quarter" idx="17"/>
          </p:nvPr>
        </p:nvSpPr>
        <p:spPr>
          <a:xfrm>
            <a:off x="8001000" y="2743200"/>
            <a:ext cx="3657600" cy="923330"/>
          </a:xfrm>
          <a:solidFill>
            <a:srgbClr val="1773A3"/>
          </a:solidFill>
        </p:spPr>
        <p:txBody>
          <a:bodyPr anchor="ctr" anchorCtr="0">
            <a:noAutofit/>
          </a:bodyPr>
          <a:lstStyle/>
          <a:p>
            <a:pPr marL="0" indent="0">
              <a:buNone/>
            </a:pPr>
            <a:r>
              <a:rPr lang="en-US" sz="1800" dirty="0"/>
              <a:t>WELL-BEING </a:t>
            </a:r>
            <a:br>
              <a:rPr lang="en-US" sz="1800" dirty="0"/>
            </a:br>
            <a:r>
              <a:rPr lang="en-US" sz="1800" dirty="0"/>
              <a:t>STRUCTURES</a:t>
            </a:r>
          </a:p>
        </p:txBody>
      </p:sp>
      <p:pic>
        <p:nvPicPr>
          <p:cNvPr id="19" name="boy.png" descr="illustration of happy student with laptop and books">
            <a:extLst>
              <a:ext uri="{FF2B5EF4-FFF2-40B4-BE49-F238E27FC236}">
                <a16:creationId xmlns:a16="http://schemas.microsoft.com/office/drawing/2014/main" xmlns="" id="{AEF61DE5-7D98-ED44-963C-AC9D827D34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0373401" y="2654605"/>
            <a:ext cx="1078683" cy="1069379"/>
          </a:xfrm>
          <a:prstGeom prst="rect">
            <a:avLst/>
          </a:prstGeom>
          <a:ln w="12700" cap="flat">
            <a:noFill/>
            <a:miter lim="400000"/>
          </a:ln>
          <a:effectLst/>
        </p:spPr>
      </p:pic>
      <p:sp>
        <p:nvSpPr>
          <p:cNvPr id="14" name="Content Placeholder 13">
            <a:extLst>
              <a:ext uri="{FF2B5EF4-FFF2-40B4-BE49-F238E27FC236}">
                <a16:creationId xmlns:a16="http://schemas.microsoft.com/office/drawing/2014/main" xmlns="" id="{BCDEF3A1-8A99-834F-B92D-DDDF7C4E05CA}"/>
              </a:ext>
            </a:extLst>
          </p:cNvPr>
          <p:cNvSpPr>
            <a:spLocks noGrp="1"/>
          </p:cNvSpPr>
          <p:nvPr>
            <p:ph sz="quarter" idx="18"/>
          </p:nvPr>
        </p:nvSpPr>
        <p:spPr>
          <a:xfrm>
            <a:off x="8001000" y="3666530"/>
            <a:ext cx="3657600" cy="2658070"/>
          </a:xfrm>
        </p:spPr>
        <p:txBody>
          <a:bodyPr lIns="91440" tIns="91440" rIns="91440" bIns="0">
            <a:noAutofit/>
          </a:bodyPr>
          <a:lstStyle/>
          <a:p>
            <a:pPr>
              <a:buClr>
                <a:schemeClr val="accent3"/>
              </a:buClr>
            </a:pPr>
            <a:r>
              <a:rPr lang="en-US" sz="1800" b="1" dirty="0"/>
              <a:t>Prioritize</a:t>
            </a:r>
            <a:r>
              <a:rPr lang="en-US" sz="1800" dirty="0"/>
              <a:t> physical and emotional </a:t>
            </a:r>
            <a:r>
              <a:rPr lang="en-US" sz="1800" b="1" dirty="0"/>
              <a:t>well-being</a:t>
            </a:r>
            <a:r>
              <a:rPr lang="en-US" sz="1800" dirty="0"/>
              <a:t> </a:t>
            </a:r>
          </a:p>
          <a:p>
            <a:pPr>
              <a:buClr>
                <a:schemeClr val="accent3"/>
              </a:buClr>
            </a:pPr>
            <a:r>
              <a:rPr lang="en-US" sz="1800" b="1" dirty="0"/>
              <a:t>Promote Balance </a:t>
            </a:r>
            <a:br>
              <a:rPr lang="en-US" sz="1800" b="1" dirty="0"/>
            </a:br>
            <a:r>
              <a:rPr lang="en-US" sz="1800" dirty="0"/>
              <a:t>(e.g., allow breaks)</a:t>
            </a:r>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12</a:t>
            </a:fld>
            <a:endParaRPr lang="en-US" dirty="0"/>
          </a:p>
        </p:txBody>
      </p:sp>
    </p:spTree>
    <p:extLst>
      <p:ext uri="{BB962C8B-B14F-4D97-AF65-F5344CB8AC3E}">
        <p14:creationId xmlns:p14="http://schemas.microsoft.com/office/powerpoint/2010/main" val="82305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1773A3"/>
          </a:solidFill>
        </p:spPr>
        <p:txBody>
          <a:bodyPr tIns="182880" anchor="t" anchorCtr="0">
            <a:noAutofit/>
          </a:bodyPr>
          <a:lstStyle/>
          <a:p>
            <a:pPr>
              <a:spcBef>
                <a:spcPts val="600"/>
              </a:spcBef>
              <a:spcAft>
                <a:spcPts val="1200"/>
              </a:spcAft>
            </a:pPr>
            <a:r>
              <a:rPr lang="en-US" dirty="0"/>
              <a:t>Relationships</a:t>
            </a:r>
            <a:br>
              <a:rPr lang="en-US" dirty="0"/>
            </a:br>
            <a:r>
              <a:rPr lang="en-US" sz="2400" b="1" dirty="0"/>
              <a:t>Remote/Hybrid </a:t>
            </a:r>
            <a:r>
              <a:rPr lang="en-US" sz="2400" dirty="0"/>
              <a:t>Learning Considerations</a:t>
            </a:r>
          </a:p>
        </p:txBody>
      </p:sp>
      <p:pic>
        <p:nvPicPr>
          <p:cNvPr id="26" name="Content Placeholder 11" descr="Circular diagram illustrating 3 components of families as partners: relationships, routines, and resources. Relationship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743200"/>
            <a:ext cx="3657600" cy="923330"/>
          </a:xfrm>
          <a:solidFill>
            <a:srgbClr val="1773A3"/>
          </a:solidFill>
        </p:spPr>
        <p:txBody>
          <a:bodyPr anchor="ctr" anchorCtr="0">
            <a:noAutofit/>
          </a:bodyPr>
          <a:lstStyle/>
          <a:p>
            <a:r>
              <a:rPr lang="en-US" sz="1800" dirty="0"/>
              <a:t>COMMUNICATION </a:t>
            </a:r>
            <a:br>
              <a:rPr lang="en-US" sz="1800" dirty="0"/>
            </a:br>
            <a:r>
              <a:rPr lang="en-US" sz="1800" dirty="0"/>
              <a:t>&amp; FEEDBACK</a:t>
            </a:r>
          </a:p>
        </p:txBody>
      </p:sp>
      <p:pic>
        <p:nvPicPr>
          <p:cNvPr id="17" name="talk.png" descr="illustration of speech bubbles">
            <a:extLst>
              <a:ext uri="{FF2B5EF4-FFF2-40B4-BE49-F238E27FC236}">
                <a16:creationId xmlns:a16="http://schemas.microsoft.com/office/drawing/2014/main" xmlns="" id="{D561F5BA-A93D-A34B-BA8B-7E9DD61F72B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19401" y="2708575"/>
            <a:ext cx="1371600" cy="933954"/>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666530"/>
            <a:ext cx="3657600" cy="2658070"/>
          </a:xfrm>
        </p:spPr>
        <p:txBody>
          <a:bodyPr lIns="91440" tIns="91440" rIns="91440">
            <a:noAutofit/>
          </a:bodyPr>
          <a:lstStyle/>
          <a:p>
            <a:pPr>
              <a:buClr>
                <a:schemeClr val="accent3"/>
              </a:buClr>
            </a:pPr>
            <a:r>
              <a:rPr lang="en-US" sz="1600" dirty="0"/>
              <a:t>BE </a:t>
            </a:r>
            <a:r>
              <a:rPr lang="en-US" sz="1600" b="1" dirty="0"/>
              <a:t>EXPLICIT</a:t>
            </a:r>
            <a:r>
              <a:rPr lang="en-US" sz="1400" dirty="0"/>
              <a:t/>
            </a:r>
            <a:br>
              <a:rPr lang="en-US" sz="1400" dirty="0"/>
            </a:br>
            <a:r>
              <a:rPr lang="en-US" sz="1200" dirty="0"/>
              <a:t>Are communications </a:t>
            </a:r>
            <a:r>
              <a:rPr lang="en-US" sz="1200" b="1" dirty="0"/>
              <a:t>concise, relevant, and actionable</a:t>
            </a:r>
            <a:r>
              <a:rPr lang="en-US" sz="1200" dirty="0"/>
              <a:t>? Are communications personalized to the recipient?</a:t>
            </a:r>
          </a:p>
          <a:p>
            <a:pPr>
              <a:buClr>
                <a:schemeClr val="accent3"/>
              </a:buClr>
            </a:pPr>
            <a:r>
              <a:rPr lang="en-US" sz="1600" dirty="0"/>
              <a:t>BE </a:t>
            </a:r>
            <a:r>
              <a:rPr lang="en-US" sz="1600" b="1" dirty="0"/>
              <a:t>CONSISTENT</a:t>
            </a:r>
            <a:r>
              <a:rPr lang="en-US" sz="1400" dirty="0"/>
              <a:t/>
            </a:r>
            <a:br>
              <a:rPr lang="en-US" sz="1400" dirty="0"/>
            </a:br>
            <a:r>
              <a:rPr lang="en-US" sz="1200" dirty="0"/>
              <a:t>Are practices consistent so </a:t>
            </a:r>
            <a:r>
              <a:rPr lang="en-US" sz="1200" b="1" dirty="0"/>
              <a:t>families know where to get important information</a:t>
            </a:r>
            <a:r>
              <a:rPr lang="en-US" sz="1200" dirty="0"/>
              <a:t>?</a:t>
            </a:r>
          </a:p>
          <a:p>
            <a:pPr>
              <a:buClr>
                <a:schemeClr val="accent3"/>
              </a:buClr>
            </a:pPr>
            <a:r>
              <a:rPr lang="en-US" sz="1600" dirty="0"/>
              <a:t>BE </a:t>
            </a:r>
            <a:r>
              <a:rPr lang="en-US" sz="1600" b="1" dirty="0"/>
              <a:t>ADAPTABLE</a:t>
            </a:r>
            <a:r>
              <a:rPr lang="en-US" sz="1400" dirty="0"/>
              <a:t/>
            </a:r>
            <a:br>
              <a:rPr lang="en-US" sz="1400" dirty="0"/>
            </a:br>
            <a:r>
              <a:rPr lang="en-US" sz="1200" dirty="0"/>
              <a:t>Have procedures been updated, based on feedback, to support </a:t>
            </a:r>
            <a:r>
              <a:rPr lang="en-US" sz="1200" b="1" dirty="0"/>
              <a:t>communication with caregivers supporting remote learning</a:t>
            </a:r>
            <a:r>
              <a:rPr lang="en-US" sz="1200" dirty="0"/>
              <a:t>?</a:t>
            </a:r>
          </a:p>
        </p:txBody>
      </p:sp>
      <p:sp>
        <p:nvSpPr>
          <p:cNvPr id="11" name="Content Placeholder 10">
            <a:extLst>
              <a:ext uri="{FF2B5EF4-FFF2-40B4-BE49-F238E27FC236}">
                <a16:creationId xmlns:a16="http://schemas.microsoft.com/office/drawing/2014/main" xmlns="" id="{86350472-B6AD-944A-A29F-F7E9867A5692}"/>
              </a:ext>
            </a:extLst>
          </p:cNvPr>
          <p:cNvSpPr>
            <a:spLocks noGrp="1"/>
          </p:cNvSpPr>
          <p:nvPr>
            <p:ph sz="quarter" idx="15"/>
          </p:nvPr>
        </p:nvSpPr>
        <p:spPr>
          <a:xfrm>
            <a:off x="4267200" y="2743200"/>
            <a:ext cx="3657600" cy="923330"/>
          </a:xfrm>
          <a:solidFill>
            <a:srgbClr val="1773A3"/>
          </a:solidFill>
        </p:spPr>
        <p:txBody>
          <a:bodyPr anchor="ctr" anchorCtr="0">
            <a:noAutofit/>
          </a:bodyPr>
          <a:lstStyle/>
          <a:p>
            <a:r>
              <a:rPr lang="en-US" sz="1800" dirty="0"/>
              <a:t>ROLES &amp; </a:t>
            </a:r>
            <a:br>
              <a:rPr lang="en-US" sz="1800" dirty="0"/>
            </a:br>
            <a:r>
              <a:rPr lang="en-US" sz="1800" dirty="0"/>
              <a:t>RESPONSIBILITIES</a:t>
            </a:r>
          </a:p>
        </p:txBody>
      </p:sp>
      <p:pic>
        <p:nvPicPr>
          <p:cNvPr id="18" name="GettyImages-1276513618.png" descr="illustration of employee badge">
            <a:extLst>
              <a:ext uri="{FF2B5EF4-FFF2-40B4-BE49-F238E27FC236}">
                <a16:creationId xmlns:a16="http://schemas.microsoft.com/office/drawing/2014/main" xmlns="" id="{201C9574-73AE-EF4F-A239-09666B7E35B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613020" y="2634853"/>
            <a:ext cx="1247016" cy="1098947"/>
          </a:xfrm>
          <a:prstGeom prst="rect">
            <a:avLst/>
          </a:prstGeom>
          <a:ln w="12700" cap="flat">
            <a:noFill/>
            <a:miter lim="400000"/>
          </a:ln>
          <a:effectLst/>
        </p:spPr>
      </p:pic>
      <p:sp>
        <p:nvSpPr>
          <p:cNvPr id="12" name="Content Placeholder 11">
            <a:extLst>
              <a:ext uri="{FF2B5EF4-FFF2-40B4-BE49-F238E27FC236}">
                <a16:creationId xmlns:a16="http://schemas.microsoft.com/office/drawing/2014/main" xmlns="" id="{B110208E-04E9-C645-987F-E46754BCA902}"/>
              </a:ext>
            </a:extLst>
          </p:cNvPr>
          <p:cNvSpPr>
            <a:spLocks noGrp="1"/>
          </p:cNvSpPr>
          <p:nvPr>
            <p:ph sz="quarter" idx="16"/>
          </p:nvPr>
        </p:nvSpPr>
        <p:spPr>
          <a:xfrm>
            <a:off x="4267200" y="3666530"/>
            <a:ext cx="3657600" cy="2658070"/>
          </a:xfrm>
        </p:spPr>
        <p:txBody>
          <a:bodyPr lIns="91440" tIns="91440" rIns="91440" bIns="0">
            <a:noAutofit/>
          </a:bodyPr>
          <a:lstStyle/>
          <a:p>
            <a:pPr lvl="0">
              <a:buClr>
                <a:srgbClr val="2379B8"/>
              </a:buClr>
            </a:pPr>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Do </a:t>
            </a:r>
            <a:r>
              <a:rPr lang="en-US" sz="1200" b="1" dirty="0">
                <a:solidFill>
                  <a:srgbClr val="000000"/>
                </a:solidFill>
              </a:rPr>
              <a:t>families, caregivers</a:t>
            </a:r>
            <a:r>
              <a:rPr lang="en-US" sz="1200" dirty="0">
                <a:solidFill>
                  <a:srgbClr val="000000"/>
                </a:solidFill>
              </a:rPr>
              <a:t>, and students </a:t>
            </a:r>
            <a:r>
              <a:rPr lang="en-US" sz="1200" b="1" dirty="0">
                <a:solidFill>
                  <a:srgbClr val="000000"/>
                </a:solidFill>
              </a:rPr>
              <a:t>understand their roles</a:t>
            </a:r>
            <a:r>
              <a:rPr lang="en-US" sz="1200" dirty="0">
                <a:solidFill>
                  <a:srgbClr val="000000"/>
                </a:solidFill>
              </a:rPr>
              <a:t> and responsibilities?</a:t>
            </a:r>
          </a:p>
          <a:p>
            <a:pPr lvl="0">
              <a:buClr>
                <a:srgbClr val="2379B8"/>
              </a:buClr>
            </a:pPr>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Are the districts’ </a:t>
            </a:r>
            <a:r>
              <a:rPr lang="en-US" sz="1200" b="1" dirty="0">
                <a:solidFill>
                  <a:srgbClr val="000000"/>
                </a:solidFill>
              </a:rPr>
              <a:t>expectations for families reasonable</a:t>
            </a:r>
            <a:r>
              <a:rPr lang="en-US" sz="1200" dirty="0">
                <a:solidFill>
                  <a:srgbClr val="000000"/>
                </a:solidFill>
              </a:rPr>
              <a:t> and well-understood? Are they </a:t>
            </a:r>
            <a:r>
              <a:rPr lang="en-US" sz="1200" b="1" dirty="0">
                <a:solidFill>
                  <a:srgbClr val="000000"/>
                </a:solidFill>
              </a:rPr>
              <a:t>consistent day-to-day</a:t>
            </a:r>
            <a:r>
              <a:rPr lang="en-US" sz="1200" dirty="0">
                <a:solidFill>
                  <a:srgbClr val="000000"/>
                </a:solidFill>
              </a:rPr>
              <a:t>?</a:t>
            </a:r>
          </a:p>
          <a:p>
            <a:pPr>
              <a:buClr>
                <a:srgbClr val="2379B8"/>
              </a:buClr>
            </a:pPr>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Have </a:t>
            </a:r>
            <a:r>
              <a:rPr lang="en-US" sz="1200" b="1" dirty="0">
                <a:solidFill>
                  <a:srgbClr val="000000"/>
                </a:solidFill>
              </a:rPr>
              <a:t>opportunities</a:t>
            </a:r>
            <a:r>
              <a:rPr lang="en-US" sz="1200" dirty="0">
                <a:solidFill>
                  <a:srgbClr val="000000"/>
                </a:solidFill>
              </a:rPr>
              <a:t> been provided </a:t>
            </a:r>
            <a:r>
              <a:rPr lang="en-US" sz="1200" b="1" dirty="0">
                <a:solidFill>
                  <a:srgbClr val="000000"/>
                </a:solidFill>
              </a:rPr>
              <a:t>to attain feedback</a:t>
            </a:r>
            <a:r>
              <a:rPr lang="en-US" sz="1200" dirty="0">
                <a:solidFill>
                  <a:srgbClr val="000000"/>
                </a:solidFill>
              </a:rPr>
              <a:t> from families in order to adapt practices?</a:t>
            </a:r>
          </a:p>
        </p:txBody>
      </p:sp>
      <p:sp>
        <p:nvSpPr>
          <p:cNvPr id="13" name="Content Placeholder 12">
            <a:extLst>
              <a:ext uri="{FF2B5EF4-FFF2-40B4-BE49-F238E27FC236}">
                <a16:creationId xmlns:a16="http://schemas.microsoft.com/office/drawing/2014/main" xmlns="" id="{5D0F7D81-6CC0-8C46-810C-F4B36FB3F3C6}"/>
              </a:ext>
            </a:extLst>
          </p:cNvPr>
          <p:cNvSpPr>
            <a:spLocks noGrp="1"/>
          </p:cNvSpPr>
          <p:nvPr>
            <p:ph sz="quarter" idx="17"/>
          </p:nvPr>
        </p:nvSpPr>
        <p:spPr>
          <a:xfrm>
            <a:off x="8001000" y="2743200"/>
            <a:ext cx="3657600" cy="923330"/>
          </a:xfrm>
          <a:solidFill>
            <a:srgbClr val="1773A3"/>
          </a:solidFill>
        </p:spPr>
        <p:txBody>
          <a:bodyPr anchor="ctr" anchorCtr="0">
            <a:noAutofit/>
          </a:bodyPr>
          <a:lstStyle/>
          <a:p>
            <a:pPr marL="0" indent="0">
              <a:buNone/>
            </a:pPr>
            <a:r>
              <a:rPr lang="en-US" sz="1800" dirty="0"/>
              <a:t>WELL-BEING </a:t>
            </a:r>
            <a:br>
              <a:rPr lang="en-US" sz="1800" dirty="0"/>
            </a:br>
            <a:r>
              <a:rPr lang="en-US" sz="1800" dirty="0"/>
              <a:t>STRUCTURES</a:t>
            </a:r>
          </a:p>
        </p:txBody>
      </p:sp>
      <p:pic>
        <p:nvPicPr>
          <p:cNvPr id="19" name="boy.png" descr="illustration of happy student with laptop and books">
            <a:extLst>
              <a:ext uri="{FF2B5EF4-FFF2-40B4-BE49-F238E27FC236}">
                <a16:creationId xmlns:a16="http://schemas.microsoft.com/office/drawing/2014/main" xmlns="" id="{AEF61DE5-7D98-ED44-963C-AC9D827D34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0373401" y="2654605"/>
            <a:ext cx="1078683" cy="1069379"/>
          </a:xfrm>
          <a:prstGeom prst="rect">
            <a:avLst/>
          </a:prstGeom>
          <a:ln w="12700" cap="flat">
            <a:noFill/>
            <a:miter lim="400000"/>
          </a:ln>
          <a:effectLst/>
        </p:spPr>
      </p:pic>
      <p:sp>
        <p:nvSpPr>
          <p:cNvPr id="14" name="Content Placeholder 13">
            <a:extLst>
              <a:ext uri="{FF2B5EF4-FFF2-40B4-BE49-F238E27FC236}">
                <a16:creationId xmlns:a16="http://schemas.microsoft.com/office/drawing/2014/main" xmlns="" id="{BCDEF3A1-8A99-834F-B92D-DDDF7C4E05CA}"/>
              </a:ext>
            </a:extLst>
          </p:cNvPr>
          <p:cNvSpPr>
            <a:spLocks noGrp="1"/>
          </p:cNvSpPr>
          <p:nvPr>
            <p:ph sz="quarter" idx="18"/>
          </p:nvPr>
        </p:nvSpPr>
        <p:spPr>
          <a:xfrm>
            <a:off x="8001000" y="3666530"/>
            <a:ext cx="3657600" cy="2658070"/>
          </a:xfrm>
        </p:spPr>
        <p:txBody>
          <a:bodyPr lIns="91440" tIns="91440" rIns="91440" bIns="0">
            <a:noAutofit/>
          </a:bodyPr>
          <a:lstStyle/>
          <a:p>
            <a:pPr>
              <a:buClr>
                <a:srgbClr val="2379B8"/>
              </a:buClr>
            </a:pPr>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Have we provided </a:t>
            </a:r>
            <a:r>
              <a:rPr lang="en-US" sz="1200" b="1" dirty="0">
                <a:solidFill>
                  <a:srgbClr val="000000"/>
                </a:solidFill>
              </a:rPr>
              <a:t>awareness to families </a:t>
            </a:r>
            <a:r>
              <a:rPr lang="en-US" sz="1200" dirty="0">
                <a:solidFill>
                  <a:srgbClr val="000000"/>
                </a:solidFill>
              </a:rPr>
              <a:t>regarding community and district </a:t>
            </a:r>
            <a:r>
              <a:rPr lang="en-US" sz="1200" b="1" dirty="0">
                <a:solidFill>
                  <a:srgbClr val="000000"/>
                </a:solidFill>
              </a:rPr>
              <a:t>programs aligned to non-academic needs</a:t>
            </a:r>
            <a:r>
              <a:rPr lang="en-US" sz="1200" dirty="0">
                <a:solidFill>
                  <a:srgbClr val="000000"/>
                </a:solidFill>
              </a:rPr>
              <a:t>?</a:t>
            </a:r>
          </a:p>
          <a:p>
            <a:pPr lvl="0">
              <a:buClr>
                <a:srgbClr val="2379B8"/>
              </a:buClr>
            </a:pPr>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Does our district </a:t>
            </a:r>
            <a:r>
              <a:rPr lang="en-US" sz="1200" b="1" dirty="0">
                <a:solidFill>
                  <a:srgbClr val="000000"/>
                </a:solidFill>
              </a:rPr>
              <a:t>consistently invite families</a:t>
            </a:r>
            <a:r>
              <a:rPr lang="en-US" sz="1200" dirty="0">
                <a:solidFill>
                  <a:srgbClr val="000000"/>
                </a:solidFill>
              </a:rPr>
              <a:t> to be part of the community so that they </a:t>
            </a:r>
            <a:r>
              <a:rPr lang="en-US" sz="1200" b="1" dirty="0">
                <a:solidFill>
                  <a:srgbClr val="000000"/>
                </a:solidFill>
              </a:rPr>
              <a:t>feel welcome, respected and heard</a:t>
            </a:r>
            <a:r>
              <a:rPr lang="en-US" sz="1200" dirty="0">
                <a:solidFill>
                  <a:srgbClr val="000000"/>
                </a:solidFill>
              </a:rPr>
              <a:t>? </a:t>
            </a:r>
          </a:p>
          <a:p>
            <a:pPr>
              <a:buClr>
                <a:srgbClr val="2379B8"/>
              </a:buClr>
            </a:pPr>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Are there </a:t>
            </a:r>
            <a:r>
              <a:rPr lang="en-US" sz="1200" b="1" dirty="0">
                <a:solidFill>
                  <a:srgbClr val="000000"/>
                </a:solidFill>
              </a:rPr>
              <a:t>sufficient interactions with all students and families</a:t>
            </a:r>
            <a:r>
              <a:rPr lang="en-US" sz="1200" dirty="0">
                <a:solidFill>
                  <a:srgbClr val="000000"/>
                </a:solidFill>
              </a:rPr>
              <a:t> to identify needs and adapt practices?</a:t>
            </a:r>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13</a:t>
            </a:fld>
            <a:endParaRPr lang="en-US" dirty="0"/>
          </a:p>
        </p:txBody>
      </p:sp>
    </p:spTree>
    <p:extLst>
      <p:ext uri="{BB962C8B-B14F-4D97-AF65-F5344CB8AC3E}">
        <p14:creationId xmlns:p14="http://schemas.microsoft.com/office/powerpoint/2010/main" val="92924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1773A3"/>
          </a:solidFill>
        </p:spPr>
        <p:txBody>
          <a:bodyPr tIns="182880" anchor="t" anchorCtr="0">
            <a:noAutofit/>
          </a:bodyPr>
          <a:lstStyle/>
          <a:p>
            <a:pPr>
              <a:spcBef>
                <a:spcPts val="600"/>
              </a:spcBef>
              <a:spcAft>
                <a:spcPts val="1200"/>
              </a:spcAft>
            </a:pPr>
            <a:r>
              <a:rPr lang="en-US" dirty="0"/>
              <a:t>Relationships</a:t>
            </a:r>
            <a:br>
              <a:rPr lang="en-US" dirty="0"/>
            </a:br>
            <a:r>
              <a:rPr lang="en-US" sz="2400" b="1" dirty="0"/>
              <a:t>Self-assessment</a:t>
            </a:r>
          </a:p>
        </p:txBody>
      </p:sp>
      <p:pic>
        <p:nvPicPr>
          <p:cNvPr id="26" name="Content Placeholder 11" descr="Circular diagram illustrating 3 components of families as partners: relationships, routines, and resources. Relationship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514600"/>
            <a:ext cx="7162800" cy="923330"/>
          </a:xfrm>
          <a:solidFill>
            <a:srgbClr val="1773A3"/>
          </a:solidFill>
          <a:ln w="12700">
            <a:solidFill>
              <a:schemeClr val="accent3"/>
            </a:solidFill>
          </a:ln>
        </p:spPr>
        <p:txBody>
          <a:bodyPr lIns="1554480" anchor="ctr" anchorCtr="0">
            <a:noAutofit/>
          </a:bodyPr>
          <a:lstStyle/>
          <a:p>
            <a:r>
              <a:rPr lang="en-US" sz="1800" dirty="0"/>
              <a:t>COMMUNICATION </a:t>
            </a:r>
            <a:br>
              <a:rPr lang="en-US" sz="1800" dirty="0"/>
            </a:br>
            <a:r>
              <a:rPr lang="en-US" sz="1800" dirty="0"/>
              <a:t>&amp; FEEDBACK</a:t>
            </a:r>
          </a:p>
        </p:txBody>
      </p:sp>
      <p:pic>
        <p:nvPicPr>
          <p:cNvPr id="17" name="talk.png" descr="illustration of speech bubbles">
            <a:extLst>
              <a:ext uri="{FF2B5EF4-FFF2-40B4-BE49-F238E27FC236}">
                <a16:creationId xmlns:a16="http://schemas.microsoft.com/office/drawing/2014/main" xmlns="" id="{D561F5BA-A93D-A34B-BA8B-7E9DD61F72B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600" y="2479975"/>
            <a:ext cx="1371600" cy="933954"/>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437930"/>
            <a:ext cx="7162800" cy="2353270"/>
          </a:xfrm>
          <a:ln w="12700">
            <a:solidFill>
              <a:schemeClr val="tx1">
                <a:lumMod val="50000"/>
                <a:lumOff val="50000"/>
              </a:schemeClr>
            </a:solidFill>
          </a:ln>
        </p:spPr>
        <p:txBody>
          <a:bodyPr lIns="91440" tIns="91440" rIns="91440">
            <a:noAutofit/>
          </a:bodyPr>
          <a:lstStyle/>
          <a:p>
            <a:pPr marL="342900" indent="-342900">
              <a:buClrTx/>
              <a:buFont typeface="+mj-lt"/>
              <a:buAutoNum type="arabicPeriod"/>
            </a:pPr>
            <a:r>
              <a:rPr lang="en-US" sz="2400" dirty="0">
                <a:solidFill>
                  <a:schemeClr val="accent3"/>
                </a:solidFill>
              </a:rPr>
              <a:t>“My communications are </a:t>
            </a:r>
            <a:r>
              <a:rPr lang="en-US" sz="2400" b="1" dirty="0">
                <a:solidFill>
                  <a:schemeClr val="accent3"/>
                </a:solidFill>
              </a:rPr>
              <a:t>EXPLICIT</a:t>
            </a:r>
            <a:r>
              <a:rPr lang="en-US" sz="2400" dirty="0">
                <a:solidFill>
                  <a:schemeClr val="accent3"/>
                </a:solidFill>
              </a:rPr>
              <a:t>.”</a:t>
            </a:r>
          </a:p>
          <a:p>
            <a:pPr marL="1601788" indent="0">
              <a:buClr>
                <a:schemeClr val="accent3"/>
              </a:buClr>
              <a:buNone/>
            </a:pPr>
            <a:r>
              <a:rPr lang="en-US" sz="2000" dirty="0"/>
              <a:t>When students are in class, it is easy to verbally articulate messages to share at home. Remotely, I still provide key communication that is clear, to the point, and personalized.</a:t>
            </a:r>
          </a:p>
        </p:txBody>
      </p:sp>
      <p:sp>
        <p:nvSpPr>
          <p:cNvPr id="21" name="Rectangle 20">
            <a:extLst>
              <a:ext uri="{FF2B5EF4-FFF2-40B4-BE49-F238E27FC236}">
                <a16:creationId xmlns:a16="http://schemas.microsoft.com/office/drawing/2014/main" xmlns="" id="{D39A5BE1-E2CB-0B4C-9AF1-F26074AB5800}"/>
              </a:ext>
              <a:ext uri="{C183D7F6-B498-43B3-948B-1728B52AA6E4}">
                <adec:decorative xmlns:adec="http://schemas.microsoft.com/office/drawing/2017/decorative" xmlns="" val="1"/>
              </a:ext>
            </a:extLst>
          </p:cNvPr>
          <p:cNvSpPr/>
          <p:nvPr/>
        </p:nvSpPr>
        <p:spPr>
          <a:xfrm>
            <a:off x="685800" y="4114800"/>
            <a:ext cx="1371600" cy="1371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14</a:t>
            </a:fld>
            <a:endParaRPr lang="en-US" dirty="0"/>
          </a:p>
        </p:txBody>
      </p:sp>
    </p:spTree>
    <p:extLst>
      <p:ext uri="{BB962C8B-B14F-4D97-AF65-F5344CB8AC3E}">
        <p14:creationId xmlns:p14="http://schemas.microsoft.com/office/powerpoint/2010/main" val="129494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7FB247"/>
          </a:solidFill>
        </p:spPr>
        <p:txBody>
          <a:bodyPr tIns="182880" anchor="t" anchorCtr="0">
            <a:noAutofit/>
          </a:bodyPr>
          <a:lstStyle/>
          <a:p>
            <a:pPr>
              <a:spcBef>
                <a:spcPts val="600"/>
              </a:spcBef>
              <a:spcAft>
                <a:spcPts val="1200"/>
              </a:spcAft>
            </a:pPr>
            <a:r>
              <a:rPr lang="en-US" dirty="0"/>
              <a:t>Routines</a:t>
            </a:r>
            <a:br>
              <a:rPr lang="en-US" dirty="0"/>
            </a:br>
            <a:r>
              <a:rPr lang="en-US" sz="2400" b="1" dirty="0"/>
              <a:t>Rehearsed and predictable practices</a:t>
            </a:r>
            <a:r>
              <a:rPr lang="en-US" sz="2400" dirty="0"/>
              <a:t> that provide </a:t>
            </a:r>
            <a:br>
              <a:rPr lang="en-US" sz="2400" dirty="0"/>
            </a:br>
            <a:r>
              <a:rPr lang="en-US" sz="2400" dirty="0"/>
              <a:t>structure to support efficient and effective learning. </a:t>
            </a:r>
          </a:p>
        </p:txBody>
      </p:sp>
      <p:pic>
        <p:nvPicPr>
          <p:cNvPr id="26" name="Content Placeholder 11" descr="Circular diagram illustrating 3 components of families as partners: relationships, routines, and resources. Routine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743200"/>
            <a:ext cx="3657600" cy="923330"/>
          </a:xfrm>
          <a:solidFill>
            <a:srgbClr val="7FB247"/>
          </a:solidFill>
        </p:spPr>
        <p:txBody>
          <a:bodyPr anchor="ctr" anchorCtr="0">
            <a:noAutofit/>
          </a:bodyPr>
          <a:lstStyle/>
          <a:p>
            <a:r>
              <a:rPr lang="en-US" sz="1800" dirty="0"/>
              <a:t>ORGANIZATIONAL</a:t>
            </a:r>
            <a:br>
              <a:rPr lang="en-US" sz="1800" dirty="0"/>
            </a:br>
            <a:r>
              <a:rPr lang="en-US" sz="1800" dirty="0"/>
              <a:t>&amp; STUDY SKILLS</a:t>
            </a:r>
          </a:p>
        </p:txBody>
      </p:sp>
      <p:pic>
        <p:nvPicPr>
          <p:cNvPr id="15" name="GettyImages-1059266342.png" descr="illustration of clipboard with checklist and pen">
            <a:extLst>
              <a:ext uri="{FF2B5EF4-FFF2-40B4-BE49-F238E27FC236}">
                <a16:creationId xmlns:a16="http://schemas.microsoft.com/office/drawing/2014/main" xmlns="" id="{B5D14E33-41C8-B947-A42D-1C7BC2D28E60}"/>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2993453" y="2395550"/>
            <a:ext cx="1369121" cy="1415213"/>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666530"/>
            <a:ext cx="3657600" cy="2658070"/>
          </a:xfrm>
        </p:spPr>
        <p:txBody>
          <a:bodyPr lIns="91440" tIns="91440" rIns="91440">
            <a:noAutofit/>
          </a:bodyPr>
          <a:lstStyle/>
          <a:p>
            <a:r>
              <a:rPr lang="en-US" sz="1800" dirty="0"/>
              <a:t>Establish age-appropriate remote </a:t>
            </a:r>
            <a:r>
              <a:rPr lang="en-US" sz="1800" b="1" dirty="0"/>
              <a:t>learning routines </a:t>
            </a:r>
            <a:br>
              <a:rPr lang="en-US" sz="1800" b="1" dirty="0"/>
            </a:br>
            <a:r>
              <a:rPr lang="en-US" sz="1800" dirty="0"/>
              <a:t>(e.g., setting weekly goals)</a:t>
            </a:r>
          </a:p>
          <a:p>
            <a:r>
              <a:rPr lang="en-US" sz="1800" dirty="0"/>
              <a:t>Encourage development of </a:t>
            </a:r>
            <a:r>
              <a:rPr lang="en-US" sz="1800" b="1" dirty="0"/>
              <a:t>study skills </a:t>
            </a:r>
            <a:r>
              <a:rPr lang="en-US" sz="1800" dirty="0"/>
              <a:t>(e.g., note taking templates)</a:t>
            </a:r>
          </a:p>
        </p:txBody>
      </p:sp>
      <p:sp>
        <p:nvSpPr>
          <p:cNvPr id="11" name="Content Placeholder 10">
            <a:extLst>
              <a:ext uri="{FF2B5EF4-FFF2-40B4-BE49-F238E27FC236}">
                <a16:creationId xmlns:a16="http://schemas.microsoft.com/office/drawing/2014/main" xmlns="" id="{86350472-B6AD-944A-A29F-F7E9867A5692}"/>
              </a:ext>
            </a:extLst>
          </p:cNvPr>
          <p:cNvSpPr>
            <a:spLocks noGrp="1"/>
          </p:cNvSpPr>
          <p:nvPr>
            <p:ph sz="quarter" idx="15"/>
          </p:nvPr>
        </p:nvSpPr>
        <p:spPr>
          <a:xfrm>
            <a:off x="4267200" y="2743200"/>
            <a:ext cx="3657600" cy="923330"/>
          </a:xfrm>
          <a:solidFill>
            <a:srgbClr val="7FB247"/>
          </a:solidFill>
        </p:spPr>
        <p:txBody>
          <a:bodyPr anchor="ctr" anchorCtr="0">
            <a:noAutofit/>
          </a:bodyPr>
          <a:lstStyle/>
          <a:p>
            <a:r>
              <a:rPr lang="en-US" sz="1800" dirty="0"/>
              <a:t>SUPPORT</a:t>
            </a:r>
            <a:br>
              <a:rPr lang="en-US" sz="1800" dirty="0"/>
            </a:br>
            <a:r>
              <a:rPr lang="en-US" sz="1800" dirty="0"/>
              <a:t>STRUCTURES</a:t>
            </a:r>
          </a:p>
        </p:txBody>
      </p:sp>
      <p:pic>
        <p:nvPicPr>
          <p:cNvPr id="16" name="GettyImages-859529858.png" descr="illustration of family reading together">
            <a:extLst>
              <a:ext uri="{FF2B5EF4-FFF2-40B4-BE49-F238E27FC236}">
                <a16:creationId xmlns:a16="http://schemas.microsoft.com/office/drawing/2014/main" xmlns="" id="{AA531287-1ECB-9B4F-8AE7-ABC5D33BF5F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757284" y="2486672"/>
            <a:ext cx="1169996" cy="1209384"/>
          </a:xfrm>
          <a:prstGeom prst="rect">
            <a:avLst/>
          </a:prstGeom>
          <a:ln w="12700" cap="flat">
            <a:noFill/>
            <a:miter lim="400000"/>
          </a:ln>
          <a:effectLst/>
        </p:spPr>
      </p:pic>
      <p:sp>
        <p:nvSpPr>
          <p:cNvPr id="12" name="Content Placeholder 11">
            <a:extLst>
              <a:ext uri="{FF2B5EF4-FFF2-40B4-BE49-F238E27FC236}">
                <a16:creationId xmlns:a16="http://schemas.microsoft.com/office/drawing/2014/main" xmlns="" id="{B110208E-04E9-C645-987F-E46754BCA902}"/>
              </a:ext>
            </a:extLst>
          </p:cNvPr>
          <p:cNvSpPr>
            <a:spLocks noGrp="1"/>
          </p:cNvSpPr>
          <p:nvPr>
            <p:ph sz="quarter" idx="16"/>
          </p:nvPr>
        </p:nvSpPr>
        <p:spPr>
          <a:xfrm>
            <a:off x="4267200" y="3666530"/>
            <a:ext cx="3657600" cy="2658070"/>
          </a:xfrm>
        </p:spPr>
        <p:txBody>
          <a:bodyPr lIns="91440" tIns="91440" rIns="91440" bIns="0">
            <a:noAutofit/>
          </a:bodyPr>
          <a:lstStyle/>
          <a:p>
            <a:r>
              <a:rPr lang="en-US" sz="1800" dirty="0"/>
              <a:t>Encourage </a:t>
            </a:r>
            <a:r>
              <a:rPr lang="en-US" sz="1800" b="1" dirty="0"/>
              <a:t>students to </a:t>
            </a:r>
            <a:r>
              <a:rPr lang="en-US" sz="1800" dirty="0"/>
              <a:t>reflect, identify needs, and </a:t>
            </a:r>
            <a:r>
              <a:rPr lang="en-US" sz="1800" b="1" dirty="0"/>
              <a:t>seek help</a:t>
            </a:r>
          </a:p>
          <a:p>
            <a:r>
              <a:rPr lang="en-US" sz="1800" dirty="0"/>
              <a:t>Establish </a:t>
            </a:r>
            <a:r>
              <a:rPr lang="en-US" sz="1800" b="1" dirty="0"/>
              <a:t>support routines</a:t>
            </a:r>
            <a:r>
              <a:rPr lang="en-US" sz="1800" dirty="0"/>
              <a:t> (e.g., guardian learning office hours)</a:t>
            </a:r>
          </a:p>
        </p:txBody>
      </p:sp>
      <p:sp>
        <p:nvSpPr>
          <p:cNvPr id="13" name="Content Placeholder 12">
            <a:extLst>
              <a:ext uri="{FF2B5EF4-FFF2-40B4-BE49-F238E27FC236}">
                <a16:creationId xmlns:a16="http://schemas.microsoft.com/office/drawing/2014/main" xmlns="" id="{5D0F7D81-6CC0-8C46-810C-F4B36FB3F3C6}"/>
              </a:ext>
            </a:extLst>
          </p:cNvPr>
          <p:cNvSpPr>
            <a:spLocks noGrp="1"/>
          </p:cNvSpPr>
          <p:nvPr>
            <p:ph sz="quarter" idx="17"/>
          </p:nvPr>
        </p:nvSpPr>
        <p:spPr>
          <a:xfrm>
            <a:off x="8001000" y="2743200"/>
            <a:ext cx="3657600" cy="923330"/>
          </a:xfrm>
          <a:solidFill>
            <a:srgbClr val="7FB247"/>
          </a:solidFill>
        </p:spPr>
        <p:txBody>
          <a:bodyPr anchor="ctr" anchorCtr="0">
            <a:noAutofit/>
          </a:bodyPr>
          <a:lstStyle/>
          <a:p>
            <a:pPr marL="0" indent="0">
              <a:buNone/>
            </a:pPr>
            <a:r>
              <a:rPr lang="en-US" sz="1800" dirty="0"/>
              <a:t>ATTENDANCE </a:t>
            </a:r>
            <a:br>
              <a:rPr lang="en-US" sz="1800" dirty="0"/>
            </a:br>
            <a:r>
              <a:rPr lang="en-US" sz="1800" dirty="0"/>
              <a:t>&amp; ENGAGEMENT</a:t>
            </a:r>
          </a:p>
        </p:txBody>
      </p:sp>
      <p:pic>
        <p:nvPicPr>
          <p:cNvPr id="20" name="School Bus.png" descr="illustration of school bus">
            <a:extLst>
              <a:ext uri="{FF2B5EF4-FFF2-40B4-BE49-F238E27FC236}">
                <a16:creationId xmlns:a16="http://schemas.microsoft.com/office/drawing/2014/main" xmlns="" id="{4D585F30-6A23-5C41-A63F-F51B1077F4F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0328587" y="2818823"/>
            <a:ext cx="1455359" cy="745293"/>
          </a:xfrm>
          <a:prstGeom prst="rect">
            <a:avLst/>
          </a:prstGeom>
          <a:ln w="12700" cap="flat">
            <a:noFill/>
            <a:miter lim="400000"/>
          </a:ln>
          <a:effectLst/>
        </p:spPr>
      </p:pic>
      <p:sp>
        <p:nvSpPr>
          <p:cNvPr id="14" name="Content Placeholder 13">
            <a:extLst>
              <a:ext uri="{FF2B5EF4-FFF2-40B4-BE49-F238E27FC236}">
                <a16:creationId xmlns:a16="http://schemas.microsoft.com/office/drawing/2014/main" xmlns="" id="{BCDEF3A1-8A99-834F-B92D-DDDF7C4E05CA}"/>
              </a:ext>
            </a:extLst>
          </p:cNvPr>
          <p:cNvSpPr>
            <a:spLocks noGrp="1"/>
          </p:cNvSpPr>
          <p:nvPr>
            <p:ph sz="quarter" idx="18"/>
          </p:nvPr>
        </p:nvSpPr>
        <p:spPr>
          <a:xfrm>
            <a:off x="8001000" y="3666530"/>
            <a:ext cx="3657600" cy="2658070"/>
          </a:xfrm>
        </p:spPr>
        <p:txBody>
          <a:bodyPr lIns="91440" tIns="91440" rIns="91440" bIns="0">
            <a:noAutofit/>
          </a:bodyPr>
          <a:lstStyle/>
          <a:p>
            <a:r>
              <a:rPr lang="en-US" sz="1800" dirty="0"/>
              <a:t>Foster </a:t>
            </a:r>
            <a:r>
              <a:rPr lang="en-US" sz="1800" b="1" dirty="0"/>
              <a:t>regular communication</a:t>
            </a:r>
            <a:r>
              <a:rPr lang="en-US" sz="1800" dirty="0"/>
              <a:t> about student attendance</a:t>
            </a:r>
          </a:p>
          <a:p>
            <a:r>
              <a:rPr lang="en-US" sz="1800" dirty="0"/>
              <a:t>Identify learning priorities </a:t>
            </a:r>
            <a:br>
              <a:rPr lang="en-US" sz="1800" dirty="0"/>
            </a:br>
            <a:r>
              <a:rPr lang="en-US" sz="1800" dirty="0"/>
              <a:t>and offer </a:t>
            </a:r>
            <a:r>
              <a:rPr lang="en-US" sz="1800" b="1" dirty="0"/>
              <a:t>flexible structures</a:t>
            </a:r>
            <a:r>
              <a:rPr lang="en-US" sz="1800" dirty="0"/>
              <a:t> (e.g., manageable and meaningful tasks</a:t>
            </a:r>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15</a:t>
            </a:fld>
            <a:endParaRPr lang="en-US" dirty="0"/>
          </a:p>
        </p:txBody>
      </p:sp>
    </p:spTree>
    <p:extLst>
      <p:ext uri="{BB962C8B-B14F-4D97-AF65-F5344CB8AC3E}">
        <p14:creationId xmlns:p14="http://schemas.microsoft.com/office/powerpoint/2010/main" val="109755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7FB247"/>
          </a:solidFill>
        </p:spPr>
        <p:txBody>
          <a:bodyPr tIns="182880" anchor="t" anchorCtr="0">
            <a:noAutofit/>
          </a:bodyPr>
          <a:lstStyle/>
          <a:p>
            <a:pPr>
              <a:spcBef>
                <a:spcPts val="600"/>
              </a:spcBef>
              <a:spcAft>
                <a:spcPts val="1200"/>
              </a:spcAft>
            </a:pPr>
            <a:r>
              <a:rPr lang="en-US" dirty="0"/>
              <a:t>Routines</a:t>
            </a:r>
            <a:br>
              <a:rPr lang="en-US" dirty="0"/>
            </a:br>
            <a:r>
              <a:rPr lang="en-US" sz="2400" b="1" dirty="0"/>
              <a:t>Remote/Hybrid </a:t>
            </a:r>
            <a:r>
              <a:rPr lang="en-US" sz="2400" dirty="0"/>
              <a:t>Learning Considerations</a:t>
            </a:r>
          </a:p>
        </p:txBody>
      </p:sp>
      <p:pic>
        <p:nvPicPr>
          <p:cNvPr id="26" name="Content Placeholder 11" descr="Circular diagram illustrating 3 components of families as partners: relationships, routines, and resources. Routine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743200"/>
            <a:ext cx="3657600" cy="923330"/>
          </a:xfrm>
          <a:solidFill>
            <a:srgbClr val="7FB247"/>
          </a:solidFill>
        </p:spPr>
        <p:txBody>
          <a:bodyPr anchor="ctr" anchorCtr="0">
            <a:noAutofit/>
          </a:bodyPr>
          <a:lstStyle/>
          <a:p>
            <a:r>
              <a:rPr lang="en-US" sz="1800" dirty="0"/>
              <a:t>ORGANIZATIONAL</a:t>
            </a:r>
            <a:br>
              <a:rPr lang="en-US" sz="1800" dirty="0"/>
            </a:br>
            <a:r>
              <a:rPr lang="en-US" sz="1800" dirty="0"/>
              <a:t>&amp; STUDY SKILLS</a:t>
            </a:r>
          </a:p>
        </p:txBody>
      </p:sp>
      <p:pic>
        <p:nvPicPr>
          <p:cNvPr id="15" name="GettyImages-1059266342.png" descr="illustration of clipboard with checklist and pen">
            <a:extLst>
              <a:ext uri="{FF2B5EF4-FFF2-40B4-BE49-F238E27FC236}">
                <a16:creationId xmlns:a16="http://schemas.microsoft.com/office/drawing/2014/main" xmlns="" id="{B5D14E33-41C8-B947-A42D-1C7BC2D28E60}"/>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2993453" y="2395550"/>
            <a:ext cx="1369121" cy="1415213"/>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666530"/>
            <a:ext cx="3657600" cy="2658070"/>
          </a:xfrm>
        </p:spPr>
        <p:txBody>
          <a:bodyPr lIns="91440" tIns="91440" rIns="91440">
            <a:noAutofit/>
          </a:bodyPr>
          <a:lstStyle/>
          <a:p>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Have we </a:t>
            </a:r>
            <a:r>
              <a:rPr lang="en-US" sz="1200" b="1" dirty="0">
                <a:solidFill>
                  <a:srgbClr val="000000"/>
                </a:solidFill>
              </a:rPr>
              <a:t>modeled strategies, and provided templates</a:t>
            </a:r>
            <a:r>
              <a:rPr lang="en-US" sz="1200" dirty="0">
                <a:solidFill>
                  <a:srgbClr val="000000"/>
                </a:solidFill>
              </a:rPr>
              <a:t>, to support families in reinforcing organizational and study skill development?</a:t>
            </a:r>
          </a:p>
          <a:p>
            <a:pPr lvl="0"/>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Are </a:t>
            </a:r>
            <a:r>
              <a:rPr lang="en-US" sz="1200" b="1" dirty="0">
                <a:solidFill>
                  <a:srgbClr val="000000"/>
                </a:solidFill>
              </a:rPr>
              <a:t>practices consistent across classes</a:t>
            </a:r>
            <a:r>
              <a:rPr lang="en-US" sz="1200" dirty="0">
                <a:solidFill>
                  <a:srgbClr val="000000"/>
                </a:solidFill>
              </a:rPr>
              <a:t> to support families in reinforcing the development of organizational/ study skills?</a:t>
            </a:r>
          </a:p>
          <a:p>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If students are using increased technology, are we </a:t>
            </a:r>
            <a:r>
              <a:rPr lang="en-US" sz="1200" b="1" dirty="0">
                <a:solidFill>
                  <a:srgbClr val="000000"/>
                </a:solidFill>
              </a:rPr>
              <a:t>leveraging digital tools</a:t>
            </a:r>
            <a:r>
              <a:rPr lang="en-US" sz="1200" dirty="0">
                <a:solidFill>
                  <a:srgbClr val="000000"/>
                </a:solidFill>
              </a:rPr>
              <a:t> that support the application of organizational/study skills?</a:t>
            </a:r>
          </a:p>
        </p:txBody>
      </p:sp>
      <p:sp>
        <p:nvSpPr>
          <p:cNvPr id="11" name="Content Placeholder 10">
            <a:extLst>
              <a:ext uri="{FF2B5EF4-FFF2-40B4-BE49-F238E27FC236}">
                <a16:creationId xmlns:a16="http://schemas.microsoft.com/office/drawing/2014/main" xmlns="" id="{86350472-B6AD-944A-A29F-F7E9867A5692}"/>
              </a:ext>
            </a:extLst>
          </p:cNvPr>
          <p:cNvSpPr>
            <a:spLocks noGrp="1"/>
          </p:cNvSpPr>
          <p:nvPr>
            <p:ph sz="quarter" idx="15"/>
          </p:nvPr>
        </p:nvSpPr>
        <p:spPr>
          <a:xfrm>
            <a:off x="4267200" y="2743200"/>
            <a:ext cx="3657600" cy="923330"/>
          </a:xfrm>
          <a:solidFill>
            <a:srgbClr val="7FB247"/>
          </a:solidFill>
        </p:spPr>
        <p:txBody>
          <a:bodyPr anchor="ctr" anchorCtr="0">
            <a:noAutofit/>
          </a:bodyPr>
          <a:lstStyle/>
          <a:p>
            <a:r>
              <a:rPr lang="en-US" sz="1800" dirty="0"/>
              <a:t>SUPPORT</a:t>
            </a:r>
            <a:br>
              <a:rPr lang="en-US" sz="1800" dirty="0"/>
            </a:br>
            <a:r>
              <a:rPr lang="en-US" sz="1800" dirty="0"/>
              <a:t>STRUCTURES</a:t>
            </a:r>
          </a:p>
        </p:txBody>
      </p:sp>
      <p:pic>
        <p:nvPicPr>
          <p:cNvPr id="16" name="GettyImages-859529858.png" descr="illustration of family reading together">
            <a:extLst>
              <a:ext uri="{FF2B5EF4-FFF2-40B4-BE49-F238E27FC236}">
                <a16:creationId xmlns:a16="http://schemas.microsoft.com/office/drawing/2014/main" xmlns="" id="{AA531287-1ECB-9B4F-8AE7-ABC5D33BF5F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757284" y="2486672"/>
            <a:ext cx="1169996" cy="1209384"/>
          </a:xfrm>
          <a:prstGeom prst="rect">
            <a:avLst/>
          </a:prstGeom>
          <a:ln w="12700" cap="flat">
            <a:noFill/>
            <a:miter lim="400000"/>
          </a:ln>
          <a:effectLst/>
        </p:spPr>
      </p:pic>
      <p:sp>
        <p:nvSpPr>
          <p:cNvPr id="12" name="Content Placeholder 11">
            <a:extLst>
              <a:ext uri="{FF2B5EF4-FFF2-40B4-BE49-F238E27FC236}">
                <a16:creationId xmlns:a16="http://schemas.microsoft.com/office/drawing/2014/main" xmlns="" id="{B110208E-04E9-C645-987F-E46754BCA902}"/>
              </a:ext>
            </a:extLst>
          </p:cNvPr>
          <p:cNvSpPr>
            <a:spLocks noGrp="1"/>
          </p:cNvSpPr>
          <p:nvPr>
            <p:ph sz="quarter" idx="16"/>
          </p:nvPr>
        </p:nvSpPr>
        <p:spPr>
          <a:xfrm>
            <a:off x="4267200" y="3666530"/>
            <a:ext cx="3657600" cy="2658070"/>
          </a:xfrm>
        </p:spPr>
        <p:txBody>
          <a:bodyPr lIns="91440" tIns="91440" rIns="91440" bIns="0">
            <a:noAutofit/>
          </a:bodyPr>
          <a:lstStyle/>
          <a:p>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Do </a:t>
            </a:r>
            <a:r>
              <a:rPr lang="en-US" sz="1200" b="1" dirty="0">
                <a:solidFill>
                  <a:srgbClr val="000000"/>
                </a:solidFill>
              </a:rPr>
              <a:t>families understand how students can access support</a:t>
            </a:r>
            <a:r>
              <a:rPr lang="en-US" sz="1200" dirty="0">
                <a:solidFill>
                  <a:srgbClr val="000000"/>
                </a:solidFill>
              </a:rPr>
              <a:t> from teachers and strategies they can use to support learning?</a:t>
            </a:r>
          </a:p>
          <a:p>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Are there </a:t>
            </a:r>
            <a:r>
              <a:rPr lang="en-US" sz="1200" b="1" dirty="0">
                <a:solidFill>
                  <a:srgbClr val="000000"/>
                </a:solidFill>
              </a:rPr>
              <a:t>established office hours or structures</a:t>
            </a:r>
            <a:r>
              <a:rPr lang="en-US" sz="1200" dirty="0">
                <a:solidFill>
                  <a:srgbClr val="000000"/>
                </a:solidFill>
              </a:rPr>
              <a:t> students and families can use to seek individualized support?</a:t>
            </a:r>
          </a:p>
          <a:p>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Have </a:t>
            </a:r>
            <a:r>
              <a:rPr lang="en-US" sz="1200" b="1" dirty="0">
                <a:solidFill>
                  <a:srgbClr val="000000"/>
                </a:solidFill>
              </a:rPr>
              <a:t>students and caregivers</a:t>
            </a:r>
            <a:r>
              <a:rPr lang="en-US" sz="1200" dirty="0">
                <a:solidFill>
                  <a:srgbClr val="000000"/>
                </a:solidFill>
              </a:rPr>
              <a:t> been provided with </a:t>
            </a:r>
            <a:r>
              <a:rPr lang="en-US" sz="1200" b="1" dirty="0">
                <a:solidFill>
                  <a:srgbClr val="000000"/>
                </a:solidFill>
              </a:rPr>
              <a:t>suggested strategies</a:t>
            </a:r>
            <a:r>
              <a:rPr lang="en-US" sz="1200" dirty="0">
                <a:solidFill>
                  <a:srgbClr val="000000"/>
                </a:solidFill>
              </a:rPr>
              <a:t> to assist them when </a:t>
            </a:r>
            <a:r>
              <a:rPr lang="en-US" sz="1200" b="1" dirty="0">
                <a:solidFill>
                  <a:srgbClr val="000000"/>
                </a:solidFill>
              </a:rPr>
              <a:t>completing independent work</a:t>
            </a:r>
            <a:r>
              <a:rPr lang="en-US" sz="1200" dirty="0">
                <a:solidFill>
                  <a:srgbClr val="000000"/>
                </a:solidFill>
              </a:rPr>
              <a:t>?</a:t>
            </a:r>
          </a:p>
        </p:txBody>
      </p:sp>
      <p:sp>
        <p:nvSpPr>
          <p:cNvPr id="13" name="Content Placeholder 12">
            <a:extLst>
              <a:ext uri="{FF2B5EF4-FFF2-40B4-BE49-F238E27FC236}">
                <a16:creationId xmlns:a16="http://schemas.microsoft.com/office/drawing/2014/main" xmlns="" id="{5D0F7D81-6CC0-8C46-810C-F4B36FB3F3C6}"/>
              </a:ext>
            </a:extLst>
          </p:cNvPr>
          <p:cNvSpPr>
            <a:spLocks noGrp="1"/>
          </p:cNvSpPr>
          <p:nvPr>
            <p:ph sz="quarter" idx="17"/>
          </p:nvPr>
        </p:nvSpPr>
        <p:spPr>
          <a:xfrm>
            <a:off x="8001000" y="2743200"/>
            <a:ext cx="3657600" cy="923330"/>
          </a:xfrm>
          <a:solidFill>
            <a:srgbClr val="7FB247"/>
          </a:solidFill>
        </p:spPr>
        <p:txBody>
          <a:bodyPr anchor="ctr" anchorCtr="0">
            <a:noAutofit/>
          </a:bodyPr>
          <a:lstStyle/>
          <a:p>
            <a:pPr marL="0" indent="0">
              <a:buNone/>
            </a:pPr>
            <a:r>
              <a:rPr lang="en-US" sz="1800" dirty="0"/>
              <a:t>ATTENDANCE </a:t>
            </a:r>
            <a:br>
              <a:rPr lang="en-US" sz="1800" dirty="0"/>
            </a:br>
            <a:r>
              <a:rPr lang="en-US" sz="1800" dirty="0"/>
              <a:t>&amp; ENGAGEMENT</a:t>
            </a:r>
          </a:p>
        </p:txBody>
      </p:sp>
      <p:pic>
        <p:nvPicPr>
          <p:cNvPr id="20" name="School Bus.png" descr="illustration of school bus">
            <a:extLst>
              <a:ext uri="{FF2B5EF4-FFF2-40B4-BE49-F238E27FC236}">
                <a16:creationId xmlns:a16="http://schemas.microsoft.com/office/drawing/2014/main" xmlns="" id="{4D585F30-6A23-5C41-A63F-F51B1077F4F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0328587" y="2818823"/>
            <a:ext cx="1455359" cy="745293"/>
          </a:xfrm>
          <a:prstGeom prst="rect">
            <a:avLst/>
          </a:prstGeom>
          <a:ln w="12700" cap="flat">
            <a:noFill/>
            <a:miter lim="400000"/>
          </a:ln>
          <a:effectLst/>
        </p:spPr>
      </p:pic>
      <p:sp>
        <p:nvSpPr>
          <p:cNvPr id="14" name="Content Placeholder 13">
            <a:extLst>
              <a:ext uri="{FF2B5EF4-FFF2-40B4-BE49-F238E27FC236}">
                <a16:creationId xmlns:a16="http://schemas.microsoft.com/office/drawing/2014/main" xmlns="" id="{BCDEF3A1-8A99-834F-B92D-DDDF7C4E05CA}"/>
              </a:ext>
            </a:extLst>
          </p:cNvPr>
          <p:cNvSpPr>
            <a:spLocks noGrp="1"/>
          </p:cNvSpPr>
          <p:nvPr>
            <p:ph sz="quarter" idx="18"/>
          </p:nvPr>
        </p:nvSpPr>
        <p:spPr>
          <a:xfrm>
            <a:off x="8001000" y="3666530"/>
            <a:ext cx="3657600" cy="2658070"/>
          </a:xfrm>
        </p:spPr>
        <p:txBody>
          <a:bodyPr lIns="91440" tIns="91440" rIns="91440" bIns="0">
            <a:noAutofit/>
          </a:bodyPr>
          <a:lstStyle/>
          <a:p>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Has the district explained remote learning </a:t>
            </a:r>
            <a:r>
              <a:rPr lang="en-US" sz="1200" b="1" dirty="0">
                <a:solidFill>
                  <a:srgbClr val="000000"/>
                </a:solidFill>
              </a:rPr>
              <a:t>attendance and engagement protocols and expectations</a:t>
            </a:r>
            <a:r>
              <a:rPr lang="en-US" sz="1200" dirty="0">
                <a:solidFill>
                  <a:srgbClr val="000000"/>
                </a:solidFill>
              </a:rPr>
              <a:t> to families?</a:t>
            </a:r>
          </a:p>
          <a:p>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Does the district provide </a:t>
            </a:r>
            <a:r>
              <a:rPr lang="en-US" sz="1200" b="1" dirty="0">
                <a:solidFill>
                  <a:srgbClr val="000000"/>
                </a:solidFill>
              </a:rPr>
              <a:t>families with regular, timely, and personalized attendance and achievement information</a:t>
            </a:r>
            <a:r>
              <a:rPr lang="en-US" sz="1200" dirty="0">
                <a:solidFill>
                  <a:srgbClr val="000000"/>
                </a:solidFill>
              </a:rPr>
              <a:t>?</a:t>
            </a:r>
          </a:p>
          <a:p>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Have </a:t>
            </a:r>
            <a:r>
              <a:rPr lang="en-US" sz="1200" b="1" dirty="0">
                <a:solidFill>
                  <a:srgbClr val="000000"/>
                </a:solidFill>
              </a:rPr>
              <a:t>families’ needs</a:t>
            </a:r>
            <a:r>
              <a:rPr lang="en-US" sz="1200" dirty="0">
                <a:solidFill>
                  <a:srgbClr val="000000"/>
                </a:solidFill>
              </a:rPr>
              <a:t> been </a:t>
            </a:r>
            <a:r>
              <a:rPr lang="en-US" sz="1200" b="1" dirty="0">
                <a:solidFill>
                  <a:srgbClr val="000000"/>
                </a:solidFill>
              </a:rPr>
              <a:t>considered when defining</a:t>
            </a:r>
            <a:r>
              <a:rPr lang="en-US" sz="1200" dirty="0">
                <a:solidFill>
                  <a:srgbClr val="000000"/>
                </a:solidFill>
              </a:rPr>
              <a:t> remote learning attendance and engagement </a:t>
            </a:r>
            <a:r>
              <a:rPr lang="en-US" sz="1200" b="1" dirty="0">
                <a:solidFill>
                  <a:srgbClr val="000000"/>
                </a:solidFill>
              </a:rPr>
              <a:t>expectations and structures</a:t>
            </a:r>
            <a:r>
              <a:rPr lang="en-US" sz="1200" dirty="0">
                <a:solidFill>
                  <a:srgbClr val="000000"/>
                </a:solidFill>
              </a:rPr>
              <a:t>?</a:t>
            </a:r>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16</a:t>
            </a:fld>
            <a:endParaRPr lang="en-US" dirty="0"/>
          </a:p>
        </p:txBody>
      </p:sp>
    </p:spTree>
    <p:extLst>
      <p:ext uri="{BB962C8B-B14F-4D97-AF65-F5344CB8AC3E}">
        <p14:creationId xmlns:p14="http://schemas.microsoft.com/office/powerpoint/2010/main" val="132853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7FB247"/>
          </a:solidFill>
        </p:spPr>
        <p:txBody>
          <a:bodyPr tIns="182880" anchor="t" anchorCtr="0">
            <a:noAutofit/>
          </a:bodyPr>
          <a:lstStyle/>
          <a:p>
            <a:pPr>
              <a:spcBef>
                <a:spcPts val="600"/>
              </a:spcBef>
              <a:spcAft>
                <a:spcPts val="1200"/>
              </a:spcAft>
            </a:pPr>
            <a:r>
              <a:rPr lang="en-US" dirty="0"/>
              <a:t>Routines</a:t>
            </a:r>
            <a:br>
              <a:rPr lang="en-US" dirty="0"/>
            </a:br>
            <a:r>
              <a:rPr lang="en-US" sz="2400" b="1" dirty="0"/>
              <a:t>Self-assessment</a:t>
            </a:r>
          </a:p>
        </p:txBody>
      </p:sp>
      <p:pic>
        <p:nvPicPr>
          <p:cNvPr id="12" name="Content Placeholder 11" descr="Circular diagram illustrating 3 components of families as partners: relationships, routines, and resources. Routines section is highlighted.">
            <a:extLst>
              <a:ext uri="{FF2B5EF4-FFF2-40B4-BE49-F238E27FC236}">
                <a16:creationId xmlns:a16="http://schemas.microsoft.com/office/drawing/2014/main" xmlns="" id="{44D68BAD-7C94-1640-9EA7-EFA820C3D2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98280" y="109728"/>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514600"/>
            <a:ext cx="7162800" cy="923330"/>
          </a:xfrm>
          <a:solidFill>
            <a:srgbClr val="7FB247"/>
          </a:solidFill>
          <a:ln w="12700">
            <a:solidFill>
              <a:schemeClr val="bg2">
                <a:lumMod val="75000"/>
              </a:schemeClr>
            </a:solidFill>
          </a:ln>
        </p:spPr>
        <p:txBody>
          <a:bodyPr lIns="1554480" anchor="ctr" anchorCtr="0">
            <a:noAutofit/>
          </a:bodyPr>
          <a:lstStyle/>
          <a:p>
            <a:r>
              <a:rPr lang="en-US" sz="1800" dirty="0"/>
              <a:t>ORGANIZATIONAL</a:t>
            </a:r>
            <a:br>
              <a:rPr lang="en-US" sz="1800" dirty="0"/>
            </a:br>
            <a:r>
              <a:rPr lang="en-US" sz="1800" dirty="0"/>
              <a:t>&amp; STUDY SKILLS</a:t>
            </a:r>
          </a:p>
        </p:txBody>
      </p:sp>
      <p:pic>
        <p:nvPicPr>
          <p:cNvPr id="11" name="GettyImages-1059266342.png" descr="illustration of clipboard with checklist and pen">
            <a:extLst>
              <a:ext uri="{FF2B5EF4-FFF2-40B4-BE49-F238E27FC236}">
                <a16:creationId xmlns:a16="http://schemas.microsoft.com/office/drawing/2014/main" xmlns="" id="{9C4072E8-4713-DC4E-8056-03B91B1F0068}"/>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688279" y="2172115"/>
            <a:ext cx="1369121" cy="1415213"/>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437930"/>
            <a:ext cx="7162800" cy="2734270"/>
          </a:xfrm>
          <a:ln w="12700">
            <a:solidFill>
              <a:schemeClr val="tx1">
                <a:lumMod val="50000"/>
                <a:lumOff val="50000"/>
              </a:schemeClr>
            </a:solidFill>
          </a:ln>
        </p:spPr>
        <p:txBody>
          <a:bodyPr lIns="91440" tIns="91440" rIns="91440">
            <a:noAutofit/>
          </a:bodyPr>
          <a:lstStyle/>
          <a:p>
            <a:pPr marL="342900" indent="-342900">
              <a:buClrTx/>
              <a:buFont typeface="+mj-lt"/>
              <a:buAutoNum type="arabicPeriod"/>
            </a:pPr>
            <a:r>
              <a:rPr lang="en-US" sz="2400" dirty="0">
                <a:solidFill>
                  <a:schemeClr val="bg2">
                    <a:lumMod val="75000"/>
                  </a:schemeClr>
                </a:solidFill>
              </a:rPr>
              <a:t>“I am </a:t>
            </a:r>
            <a:r>
              <a:rPr lang="en-US" sz="2400" b="1" dirty="0">
                <a:solidFill>
                  <a:schemeClr val="bg2">
                    <a:lumMod val="75000"/>
                  </a:schemeClr>
                </a:solidFill>
              </a:rPr>
              <a:t>EXPLICIT</a:t>
            </a:r>
            <a:r>
              <a:rPr lang="en-US" sz="2400" dirty="0">
                <a:solidFill>
                  <a:schemeClr val="bg2">
                    <a:lumMod val="75000"/>
                  </a:schemeClr>
                </a:solidFill>
              </a:rPr>
              <a:t> when teaching organizational/study skills.”</a:t>
            </a:r>
          </a:p>
          <a:p>
            <a:pPr marL="1601788" indent="0">
              <a:buClr>
                <a:schemeClr val="accent3"/>
              </a:buClr>
              <a:buNone/>
            </a:pPr>
            <a:r>
              <a:rPr lang="en-US" sz="2000" dirty="0"/>
              <a:t>Executive function skills are increasingly important, in a remote setting. I build family awareness of age-appropriate time management, study skills, and organizational strategies.</a:t>
            </a:r>
          </a:p>
        </p:txBody>
      </p:sp>
      <p:sp>
        <p:nvSpPr>
          <p:cNvPr id="21" name="Rectangle 20">
            <a:extLst>
              <a:ext uri="{FF2B5EF4-FFF2-40B4-BE49-F238E27FC236}">
                <a16:creationId xmlns:a16="http://schemas.microsoft.com/office/drawing/2014/main" xmlns="" id="{D39A5BE1-E2CB-0B4C-9AF1-F26074AB5800}"/>
              </a:ext>
              <a:ext uri="{C183D7F6-B498-43B3-948B-1728B52AA6E4}">
                <adec:decorative xmlns:adec="http://schemas.microsoft.com/office/drawing/2017/decorative" xmlns="" val="1"/>
              </a:ext>
            </a:extLst>
          </p:cNvPr>
          <p:cNvSpPr/>
          <p:nvPr/>
        </p:nvSpPr>
        <p:spPr>
          <a:xfrm>
            <a:off x="685800" y="4495800"/>
            <a:ext cx="1371600" cy="1371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17</a:t>
            </a:fld>
            <a:endParaRPr lang="en-US" dirty="0"/>
          </a:p>
        </p:txBody>
      </p:sp>
    </p:spTree>
    <p:extLst>
      <p:ext uri="{BB962C8B-B14F-4D97-AF65-F5344CB8AC3E}">
        <p14:creationId xmlns:p14="http://schemas.microsoft.com/office/powerpoint/2010/main" val="82240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DA6E6A"/>
          </a:solidFill>
        </p:spPr>
        <p:txBody>
          <a:bodyPr tIns="182880" anchor="t" anchorCtr="0">
            <a:noAutofit/>
          </a:bodyPr>
          <a:lstStyle/>
          <a:p>
            <a:pPr>
              <a:spcBef>
                <a:spcPts val="600"/>
              </a:spcBef>
              <a:spcAft>
                <a:spcPts val="1200"/>
              </a:spcAft>
            </a:pPr>
            <a:r>
              <a:rPr lang="en-US" dirty="0"/>
              <a:t>Resources</a:t>
            </a:r>
            <a:br>
              <a:rPr lang="en-US" dirty="0"/>
            </a:br>
            <a:r>
              <a:rPr lang="en-US" sz="2400" b="1" dirty="0"/>
              <a:t>Materials, Tools, and Supplies</a:t>
            </a:r>
            <a:r>
              <a:rPr lang="en-US" sz="2400" dirty="0"/>
              <a:t> to support </a:t>
            </a:r>
            <a:br>
              <a:rPr lang="en-US" sz="2400" dirty="0"/>
            </a:br>
            <a:r>
              <a:rPr lang="en-US" sz="2400" dirty="0"/>
              <a:t>active learning and skill development.</a:t>
            </a:r>
          </a:p>
        </p:txBody>
      </p:sp>
      <p:pic>
        <p:nvPicPr>
          <p:cNvPr id="26" name="Content Placeholder 11" descr="Circular diagram illustrating 3 components of families as partners: relationships, routines, and resources. Resource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743200"/>
            <a:ext cx="3657600" cy="923330"/>
          </a:xfrm>
          <a:solidFill>
            <a:srgbClr val="DA6E6A"/>
          </a:solidFill>
        </p:spPr>
        <p:txBody>
          <a:bodyPr anchor="ctr" anchorCtr="0">
            <a:noAutofit/>
          </a:bodyPr>
          <a:lstStyle/>
          <a:p>
            <a:r>
              <a:rPr lang="en-US" sz="1800" dirty="0"/>
              <a:t>LEARNING </a:t>
            </a:r>
            <a:br>
              <a:rPr lang="en-US" sz="1800" dirty="0"/>
            </a:br>
            <a:r>
              <a:rPr lang="en-US" sz="1800" dirty="0"/>
              <a:t>ENVIRONMENT</a:t>
            </a:r>
          </a:p>
        </p:txBody>
      </p:sp>
      <p:pic>
        <p:nvPicPr>
          <p:cNvPr id="17" name="GettyImages-960808210 2.png" descr="illustration of student at desk writing">
            <a:extLst>
              <a:ext uri="{FF2B5EF4-FFF2-40B4-BE49-F238E27FC236}">
                <a16:creationId xmlns:a16="http://schemas.microsoft.com/office/drawing/2014/main" xmlns="" id="{B1B6C690-2AE4-D74F-975A-2816B0CA6D27}"/>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2895600" y="2509294"/>
            <a:ext cx="1270818" cy="1224506"/>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666530"/>
            <a:ext cx="3657600" cy="2658070"/>
          </a:xfrm>
        </p:spPr>
        <p:txBody>
          <a:bodyPr lIns="91440" tIns="91440" rIns="91440">
            <a:noAutofit/>
          </a:bodyPr>
          <a:lstStyle/>
          <a:p>
            <a:pPr>
              <a:buClr>
                <a:srgbClr val="CF443F"/>
              </a:buClr>
            </a:pPr>
            <a:r>
              <a:rPr lang="en-US" sz="1800" b="1" dirty="0"/>
              <a:t>Dedicate</a:t>
            </a:r>
            <a:r>
              <a:rPr lang="en-US" sz="1800" dirty="0"/>
              <a:t> a </a:t>
            </a:r>
            <a:r>
              <a:rPr lang="en-US" sz="1800" b="1" dirty="0"/>
              <a:t>space</a:t>
            </a:r>
            <a:r>
              <a:rPr lang="en-US" sz="1800" dirty="0"/>
              <a:t> for learning </a:t>
            </a:r>
          </a:p>
          <a:p>
            <a:pPr>
              <a:buClr>
                <a:srgbClr val="CF443F"/>
              </a:buClr>
            </a:pPr>
            <a:r>
              <a:rPr lang="en-US" sz="1800" dirty="0"/>
              <a:t>Maintain an </a:t>
            </a:r>
            <a:r>
              <a:rPr lang="en-US" sz="1800" b="1" dirty="0"/>
              <a:t>organized</a:t>
            </a:r>
            <a:r>
              <a:rPr lang="en-US" sz="1800" dirty="0"/>
              <a:t> </a:t>
            </a:r>
            <a:br>
              <a:rPr lang="en-US" sz="1800" dirty="0"/>
            </a:br>
            <a:r>
              <a:rPr lang="en-US" sz="1800" dirty="0"/>
              <a:t>learning </a:t>
            </a:r>
            <a:r>
              <a:rPr lang="en-US" sz="1800" b="1" dirty="0"/>
              <a:t>space</a:t>
            </a:r>
          </a:p>
        </p:txBody>
      </p:sp>
      <p:sp>
        <p:nvSpPr>
          <p:cNvPr id="11" name="Content Placeholder 10">
            <a:extLst>
              <a:ext uri="{FF2B5EF4-FFF2-40B4-BE49-F238E27FC236}">
                <a16:creationId xmlns:a16="http://schemas.microsoft.com/office/drawing/2014/main" xmlns="" id="{86350472-B6AD-944A-A29F-F7E9867A5692}"/>
              </a:ext>
            </a:extLst>
          </p:cNvPr>
          <p:cNvSpPr>
            <a:spLocks noGrp="1"/>
          </p:cNvSpPr>
          <p:nvPr>
            <p:ph sz="quarter" idx="15"/>
          </p:nvPr>
        </p:nvSpPr>
        <p:spPr>
          <a:xfrm>
            <a:off x="4267200" y="2743200"/>
            <a:ext cx="3657600" cy="923330"/>
          </a:xfrm>
          <a:solidFill>
            <a:srgbClr val="DA6E6A"/>
          </a:solidFill>
        </p:spPr>
        <p:txBody>
          <a:bodyPr anchor="ctr" anchorCtr="0">
            <a:noAutofit/>
          </a:bodyPr>
          <a:lstStyle/>
          <a:p>
            <a:r>
              <a:rPr lang="en-US" sz="1800" dirty="0"/>
              <a:t>INSTRUCTIONAL </a:t>
            </a:r>
            <a:br>
              <a:rPr lang="en-US" sz="1800" dirty="0"/>
            </a:br>
            <a:r>
              <a:rPr lang="en-US" sz="1800" dirty="0"/>
              <a:t>TOOLS</a:t>
            </a:r>
          </a:p>
        </p:txBody>
      </p:sp>
      <p:pic>
        <p:nvPicPr>
          <p:cNvPr id="18" name="computer copy 4.png" descr="ilustration of laptop with websites on screen">
            <a:extLst>
              <a:ext uri="{FF2B5EF4-FFF2-40B4-BE49-F238E27FC236}">
                <a16:creationId xmlns:a16="http://schemas.microsoft.com/office/drawing/2014/main" xmlns="" id="{17C65283-8B4D-8345-A333-0976734714F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1683" y="2659694"/>
            <a:ext cx="1473116" cy="997906"/>
          </a:xfrm>
          <a:prstGeom prst="rect">
            <a:avLst/>
          </a:prstGeom>
          <a:ln w="12700" cap="flat">
            <a:noFill/>
            <a:miter lim="400000"/>
          </a:ln>
          <a:effectLst/>
        </p:spPr>
      </p:pic>
      <p:sp>
        <p:nvSpPr>
          <p:cNvPr id="12" name="Content Placeholder 11">
            <a:extLst>
              <a:ext uri="{FF2B5EF4-FFF2-40B4-BE49-F238E27FC236}">
                <a16:creationId xmlns:a16="http://schemas.microsoft.com/office/drawing/2014/main" xmlns="" id="{B110208E-04E9-C645-987F-E46754BCA902}"/>
              </a:ext>
            </a:extLst>
          </p:cNvPr>
          <p:cNvSpPr>
            <a:spLocks noGrp="1"/>
          </p:cNvSpPr>
          <p:nvPr>
            <p:ph sz="quarter" idx="16"/>
          </p:nvPr>
        </p:nvSpPr>
        <p:spPr>
          <a:xfrm>
            <a:off x="4267200" y="3666530"/>
            <a:ext cx="3657600" cy="2658070"/>
          </a:xfrm>
        </p:spPr>
        <p:txBody>
          <a:bodyPr lIns="91440" tIns="91440" rIns="91440" bIns="0">
            <a:noAutofit/>
          </a:bodyPr>
          <a:lstStyle/>
          <a:p>
            <a:pPr>
              <a:buClr>
                <a:srgbClr val="CF443F"/>
              </a:buClr>
            </a:pPr>
            <a:r>
              <a:rPr lang="en-US" sz="1800" dirty="0"/>
              <a:t>Leverage </a:t>
            </a:r>
            <a:r>
              <a:rPr lang="en-US" sz="1800" b="1" dirty="0"/>
              <a:t>high-quality</a:t>
            </a:r>
            <a:r>
              <a:rPr lang="en-US" sz="1800" dirty="0"/>
              <a:t> digital and print learning </a:t>
            </a:r>
            <a:r>
              <a:rPr lang="en-US" sz="1800" b="1" dirty="0"/>
              <a:t>resources</a:t>
            </a:r>
          </a:p>
          <a:p>
            <a:pPr>
              <a:buClr>
                <a:srgbClr val="CF443F"/>
              </a:buClr>
            </a:pPr>
            <a:r>
              <a:rPr lang="en-US" sz="1800" dirty="0"/>
              <a:t>Leverage </a:t>
            </a:r>
            <a:r>
              <a:rPr lang="en-US" sz="1800" b="1" dirty="0"/>
              <a:t>consistent platforms</a:t>
            </a:r>
            <a:r>
              <a:rPr lang="en-US" sz="1800" dirty="0"/>
              <a:t> across the district, when possible</a:t>
            </a:r>
          </a:p>
        </p:txBody>
      </p:sp>
      <p:sp>
        <p:nvSpPr>
          <p:cNvPr id="13" name="Content Placeholder 12">
            <a:extLst>
              <a:ext uri="{FF2B5EF4-FFF2-40B4-BE49-F238E27FC236}">
                <a16:creationId xmlns:a16="http://schemas.microsoft.com/office/drawing/2014/main" xmlns="" id="{5D0F7D81-6CC0-8C46-810C-F4B36FB3F3C6}"/>
              </a:ext>
            </a:extLst>
          </p:cNvPr>
          <p:cNvSpPr>
            <a:spLocks noGrp="1"/>
          </p:cNvSpPr>
          <p:nvPr>
            <p:ph sz="quarter" idx="17"/>
          </p:nvPr>
        </p:nvSpPr>
        <p:spPr>
          <a:xfrm>
            <a:off x="8001000" y="2743200"/>
            <a:ext cx="3657600" cy="923330"/>
          </a:xfrm>
          <a:solidFill>
            <a:srgbClr val="DA6E6A"/>
          </a:solidFill>
        </p:spPr>
        <p:txBody>
          <a:bodyPr anchor="ctr" anchorCtr="0">
            <a:noAutofit/>
          </a:bodyPr>
          <a:lstStyle/>
          <a:p>
            <a:pPr marL="0" indent="0">
              <a:buNone/>
            </a:pPr>
            <a:r>
              <a:rPr lang="en-US" sz="1800" dirty="0"/>
              <a:t>TECHNOLOGY</a:t>
            </a:r>
            <a:br>
              <a:rPr lang="en-US" sz="1800" dirty="0"/>
            </a:br>
            <a:r>
              <a:rPr lang="en-US" sz="1800" dirty="0"/>
              <a:t>TOOLS</a:t>
            </a:r>
          </a:p>
        </p:txBody>
      </p:sp>
      <p:pic>
        <p:nvPicPr>
          <p:cNvPr id="19" name="Image" descr="illustration of house">
            <a:extLst>
              <a:ext uri="{FF2B5EF4-FFF2-40B4-BE49-F238E27FC236}">
                <a16:creationId xmlns:a16="http://schemas.microsoft.com/office/drawing/2014/main" xmlns="" id="{743E415D-4E33-794A-B5A9-A6F3E2B8DF2B}"/>
              </a:ext>
            </a:extLst>
          </p:cNvPr>
          <p:cNvPicPr>
            <a:picLocks/>
          </p:cNvPicPr>
          <p:nvPr/>
        </p:nvPicPr>
        <p:blipFill>
          <a:blip r:embed="rId6" cstate="screen">
            <a:extLst>
              <a:ext uri="{28A0092B-C50C-407E-A947-70E740481C1C}">
                <a14:useLocalDpi xmlns:a14="http://schemas.microsoft.com/office/drawing/2010/main"/>
              </a:ext>
            </a:extLst>
          </a:blip>
          <a:srcRect/>
          <a:stretch>
            <a:fillRect/>
          </a:stretch>
        </p:blipFill>
        <p:spPr>
          <a:xfrm>
            <a:off x="10363200" y="2627738"/>
            <a:ext cx="1066800" cy="953662"/>
          </a:xfrm>
          <a:prstGeom prst="rect">
            <a:avLst/>
          </a:prstGeom>
          <a:ln w="12700" cap="flat">
            <a:noFill/>
            <a:miter lim="400000"/>
          </a:ln>
          <a:effectLst/>
        </p:spPr>
      </p:pic>
      <p:sp>
        <p:nvSpPr>
          <p:cNvPr id="21" name="Shape" descr="wifi symbol">
            <a:extLst>
              <a:ext uri="{FF2B5EF4-FFF2-40B4-BE49-F238E27FC236}">
                <a16:creationId xmlns:a16="http://schemas.microsoft.com/office/drawing/2014/main" xmlns="" id="{18568C0F-C615-0244-994C-BA7F8D90B9E2}"/>
              </a:ext>
            </a:extLst>
          </p:cNvPr>
          <p:cNvSpPr/>
          <p:nvPr/>
        </p:nvSpPr>
        <p:spPr>
          <a:xfrm>
            <a:off x="11412795" y="2796595"/>
            <a:ext cx="421989" cy="307974"/>
          </a:xfrm>
          <a:custGeom>
            <a:avLst/>
            <a:gdLst/>
            <a:ahLst/>
            <a:cxnLst>
              <a:cxn ang="0">
                <a:pos x="wd2" y="hd2"/>
              </a:cxn>
              <a:cxn ang="5400000">
                <a:pos x="wd2" y="hd2"/>
              </a:cxn>
              <a:cxn ang="10800000">
                <a:pos x="wd2" y="hd2"/>
              </a:cxn>
              <a:cxn ang="16200000">
                <a:pos x="wd2" y="hd2"/>
              </a:cxn>
            </a:cxnLst>
            <a:rect l="0" t="0" r="r" b="b"/>
            <a:pathLst>
              <a:path w="21600" h="21594" extrusionOk="0">
                <a:moveTo>
                  <a:pt x="11016" y="1"/>
                </a:moveTo>
                <a:cubicBezTo>
                  <a:pt x="10440" y="-6"/>
                  <a:pt x="9852" y="28"/>
                  <a:pt x="9254" y="108"/>
                </a:cubicBezTo>
                <a:cubicBezTo>
                  <a:pt x="5654" y="590"/>
                  <a:pt x="2584" y="2743"/>
                  <a:pt x="0" y="6311"/>
                </a:cubicBezTo>
                <a:cubicBezTo>
                  <a:pt x="523" y="7051"/>
                  <a:pt x="1031" y="7768"/>
                  <a:pt x="1542" y="8490"/>
                </a:cubicBezTo>
                <a:cubicBezTo>
                  <a:pt x="4129" y="4966"/>
                  <a:pt x="7202" y="3087"/>
                  <a:pt x="10803" y="3088"/>
                </a:cubicBezTo>
                <a:cubicBezTo>
                  <a:pt x="14405" y="3089"/>
                  <a:pt x="17479" y="4969"/>
                  <a:pt x="20053" y="8479"/>
                </a:cubicBezTo>
                <a:cubicBezTo>
                  <a:pt x="20563" y="7757"/>
                  <a:pt x="21073" y="7034"/>
                  <a:pt x="21600" y="6287"/>
                </a:cubicBezTo>
                <a:cubicBezTo>
                  <a:pt x="18572" y="2207"/>
                  <a:pt x="15051" y="49"/>
                  <a:pt x="11016" y="1"/>
                </a:cubicBezTo>
                <a:close/>
                <a:moveTo>
                  <a:pt x="10903" y="6177"/>
                </a:moveTo>
                <a:cubicBezTo>
                  <a:pt x="10489" y="6175"/>
                  <a:pt x="10067" y="6203"/>
                  <a:pt x="9637" y="6264"/>
                </a:cubicBezTo>
                <a:cubicBezTo>
                  <a:pt x="7088" y="6623"/>
                  <a:pt x="4914" y="8156"/>
                  <a:pt x="3088" y="10686"/>
                </a:cubicBezTo>
                <a:cubicBezTo>
                  <a:pt x="3610" y="11424"/>
                  <a:pt x="4116" y="12140"/>
                  <a:pt x="4629" y="12865"/>
                </a:cubicBezTo>
                <a:cubicBezTo>
                  <a:pt x="6353" y="10507"/>
                  <a:pt x="8410" y="9259"/>
                  <a:pt x="10808" y="9262"/>
                </a:cubicBezTo>
                <a:cubicBezTo>
                  <a:pt x="13205" y="9265"/>
                  <a:pt x="15259" y="10516"/>
                  <a:pt x="16966" y="12861"/>
                </a:cubicBezTo>
                <a:cubicBezTo>
                  <a:pt x="17482" y="12131"/>
                  <a:pt x="17992" y="11411"/>
                  <a:pt x="18515" y="10670"/>
                </a:cubicBezTo>
                <a:cubicBezTo>
                  <a:pt x="16338" y="7735"/>
                  <a:pt x="13803" y="6193"/>
                  <a:pt x="10903" y="6177"/>
                </a:cubicBezTo>
                <a:close/>
                <a:moveTo>
                  <a:pt x="10623" y="12349"/>
                </a:moveTo>
                <a:cubicBezTo>
                  <a:pt x="8942" y="12414"/>
                  <a:pt x="7322" y="13380"/>
                  <a:pt x="6195" y="15054"/>
                </a:cubicBezTo>
                <a:cubicBezTo>
                  <a:pt x="6706" y="15779"/>
                  <a:pt x="7218" y="16502"/>
                  <a:pt x="7729" y="17226"/>
                </a:cubicBezTo>
                <a:cubicBezTo>
                  <a:pt x="9410" y="14863"/>
                  <a:pt x="12154" y="14812"/>
                  <a:pt x="13873" y="17221"/>
                </a:cubicBezTo>
                <a:cubicBezTo>
                  <a:pt x="14391" y="16489"/>
                  <a:pt x="14903" y="15767"/>
                  <a:pt x="15414" y="15045"/>
                </a:cubicBezTo>
                <a:cubicBezTo>
                  <a:pt x="14046" y="13118"/>
                  <a:pt x="12303" y="12284"/>
                  <a:pt x="10623" y="12349"/>
                </a:cubicBezTo>
                <a:close/>
                <a:moveTo>
                  <a:pt x="10751" y="18531"/>
                </a:moveTo>
                <a:cubicBezTo>
                  <a:pt x="10182" y="18549"/>
                  <a:pt x="9631" y="18867"/>
                  <a:pt x="9280" y="19436"/>
                </a:cubicBezTo>
                <a:cubicBezTo>
                  <a:pt x="9791" y="20161"/>
                  <a:pt x="10300" y="20884"/>
                  <a:pt x="10802" y="21594"/>
                </a:cubicBezTo>
                <a:cubicBezTo>
                  <a:pt x="11307" y="20879"/>
                  <a:pt x="11819" y="20155"/>
                  <a:pt x="12331" y="19432"/>
                </a:cubicBezTo>
                <a:cubicBezTo>
                  <a:pt x="11907" y="18795"/>
                  <a:pt x="11320" y="18513"/>
                  <a:pt x="10751" y="18531"/>
                </a:cubicBezTo>
                <a:close/>
              </a:path>
            </a:pathLst>
          </a:custGeom>
          <a:solidFill>
            <a:srgbClr val="0E294A"/>
          </a:solidFill>
          <a:ln w="12700" cap="flat">
            <a:noFill/>
            <a:miter lim="400000"/>
          </a:ln>
          <a:effectLst/>
        </p:spPr>
        <p:txBody>
          <a:bodyPr wrap="square" lIns="50800" tIns="50800" rIns="50800" bIns="50800" numCol="1" anchor="ctr">
            <a:noAutofit/>
          </a:bodyPr>
          <a:lstStyle/>
          <a:p>
            <a: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dirty="0"/>
          </a:p>
        </p:txBody>
      </p:sp>
      <p:sp>
        <p:nvSpPr>
          <p:cNvPr id="14" name="Content Placeholder 13">
            <a:extLst>
              <a:ext uri="{FF2B5EF4-FFF2-40B4-BE49-F238E27FC236}">
                <a16:creationId xmlns:a16="http://schemas.microsoft.com/office/drawing/2014/main" xmlns="" id="{BCDEF3A1-8A99-834F-B92D-DDDF7C4E05CA}"/>
              </a:ext>
            </a:extLst>
          </p:cNvPr>
          <p:cNvSpPr>
            <a:spLocks noGrp="1"/>
          </p:cNvSpPr>
          <p:nvPr>
            <p:ph sz="quarter" idx="18"/>
          </p:nvPr>
        </p:nvSpPr>
        <p:spPr>
          <a:xfrm>
            <a:off x="8001000" y="3666530"/>
            <a:ext cx="3657600" cy="2658070"/>
          </a:xfrm>
        </p:spPr>
        <p:txBody>
          <a:bodyPr lIns="91440" tIns="91440" rIns="91440" bIns="0">
            <a:noAutofit/>
          </a:bodyPr>
          <a:lstStyle/>
          <a:p>
            <a:pPr>
              <a:buClr>
                <a:srgbClr val="CF443F"/>
              </a:buClr>
            </a:pPr>
            <a:r>
              <a:rPr lang="en-US" sz="1800" dirty="0"/>
              <a:t>Support </a:t>
            </a:r>
            <a:r>
              <a:rPr lang="en-US" sz="1800" b="1" dirty="0"/>
              <a:t>access to devices and internet</a:t>
            </a:r>
          </a:p>
          <a:p>
            <a:pPr>
              <a:buClr>
                <a:srgbClr val="CF443F"/>
              </a:buClr>
            </a:pPr>
            <a:r>
              <a:rPr lang="en-US" sz="1800" dirty="0"/>
              <a:t>Provide </a:t>
            </a:r>
            <a:r>
              <a:rPr lang="en-US" sz="1800" b="1" dirty="0"/>
              <a:t>technology support</a:t>
            </a:r>
            <a:r>
              <a:rPr lang="en-US" sz="1800" dirty="0"/>
              <a:t> resources and structures</a:t>
            </a:r>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18</a:t>
            </a:fld>
            <a:endParaRPr lang="en-US" dirty="0"/>
          </a:p>
        </p:txBody>
      </p:sp>
    </p:spTree>
    <p:extLst>
      <p:ext uri="{BB962C8B-B14F-4D97-AF65-F5344CB8AC3E}">
        <p14:creationId xmlns:p14="http://schemas.microsoft.com/office/powerpoint/2010/main" val="232719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DA6E6A"/>
          </a:solidFill>
        </p:spPr>
        <p:txBody>
          <a:bodyPr tIns="182880" anchor="t" anchorCtr="0">
            <a:noAutofit/>
          </a:bodyPr>
          <a:lstStyle/>
          <a:p>
            <a:pPr>
              <a:spcBef>
                <a:spcPts val="600"/>
              </a:spcBef>
              <a:spcAft>
                <a:spcPts val="1200"/>
              </a:spcAft>
            </a:pPr>
            <a:r>
              <a:rPr lang="en-US" dirty="0"/>
              <a:t>Resources</a:t>
            </a:r>
            <a:br>
              <a:rPr lang="en-US" dirty="0"/>
            </a:br>
            <a:r>
              <a:rPr lang="en-US" sz="2400" b="1" dirty="0"/>
              <a:t>Remote/Hybrid </a:t>
            </a:r>
            <a:r>
              <a:rPr lang="en-US" sz="2400" dirty="0"/>
              <a:t>Learning Considerations</a:t>
            </a:r>
          </a:p>
        </p:txBody>
      </p:sp>
      <p:pic>
        <p:nvPicPr>
          <p:cNvPr id="26" name="Content Placeholder 11" descr="Circular diagram illustrating 3 components of families as partners: relationships, routines, and resources. Resources section is highlighted.">
            <a:extLst>
              <a:ext uri="{FF2B5EF4-FFF2-40B4-BE49-F238E27FC236}">
                <a16:creationId xmlns:a16="http://schemas.microsoft.com/office/drawing/2014/main" xmlns="" id="{9D671869-18ED-8545-9B7E-4E8FA274EA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743200"/>
            <a:ext cx="3657600" cy="923330"/>
          </a:xfrm>
          <a:solidFill>
            <a:srgbClr val="DA6E6A"/>
          </a:solidFill>
        </p:spPr>
        <p:txBody>
          <a:bodyPr anchor="ctr" anchorCtr="0">
            <a:noAutofit/>
          </a:bodyPr>
          <a:lstStyle/>
          <a:p>
            <a:r>
              <a:rPr lang="en-US" sz="1800" dirty="0"/>
              <a:t>LEARNING </a:t>
            </a:r>
            <a:br>
              <a:rPr lang="en-US" sz="1800" dirty="0"/>
            </a:br>
            <a:r>
              <a:rPr lang="en-US" sz="1800" dirty="0"/>
              <a:t>ENVIRONMENT</a:t>
            </a:r>
          </a:p>
        </p:txBody>
      </p:sp>
      <p:pic>
        <p:nvPicPr>
          <p:cNvPr id="17" name="GettyImages-960808210 2.png" descr="illustration of student at desk writing">
            <a:extLst>
              <a:ext uri="{FF2B5EF4-FFF2-40B4-BE49-F238E27FC236}">
                <a16:creationId xmlns:a16="http://schemas.microsoft.com/office/drawing/2014/main" xmlns="" id="{B1B6C690-2AE4-D74F-975A-2816B0CA6D27}"/>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2895600" y="2509294"/>
            <a:ext cx="1270818" cy="1224506"/>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666530"/>
            <a:ext cx="3657600" cy="2658070"/>
          </a:xfrm>
        </p:spPr>
        <p:txBody>
          <a:bodyPr lIns="91440" tIns="91440" rIns="91440">
            <a:noAutofit/>
          </a:bodyPr>
          <a:lstStyle/>
          <a:p>
            <a:pPr>
              <a:buClr>
                <a:srgbClr val="CF443F"/>
              </a:buClr>
            </a:pPr>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Has </a:t>
            </a:r>
            <a:r>
              <a:rPr lang="en-US" sz="1200" b="1" dirty="0">
                <a:solidFill>
                  <a:srgbClr val="000000"/>
                </a:solidFill>
              </a:rPr>
              <a:t>guidance</a:t>
            </a:r>
            <a:r>
              <a:rPr lang="en-US" sz="1200" dirty="0">
                <a:solidFill>
                  <a:srgbClr val="000000"/>
                </a:solidFill>
              </a:rPr>
              <a:t> been </a:t>
            </a:r>
            <a:r>
              <a:rPr lang="en-US" sz="1200" b="1" dirty="0">
                <a:solidFill>
                  <a:srgbClr val="000000"/>
                </a:solidFill>
              </a:rPr>
              <a:t>provided</a:t>
            </a:r>
            <a:r>
              <a:rPr lang="en-US" sz="1200" dirty="0">
                <a:solidFill>
                  <a:srgbClr val="000000"/>
                </a:solidFill>
              </a:rPr>
              <a:t> to families related to setting up and maintaining a remote learning environment?</a:t>
            </a:r>
          </a:p>
          <a:p>
            <a:pPr lvl="0">
              <a:buClr>
                <a:srgbClr val="CF443F"/>
              </a:buClr>
            </a:pPr>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Do teachers have </a:t>
            </a:r>
            <a:r>
              <a:rPr lang="en-US" sz="1200" b="1" dirty="0">
                <a:solidFill>
                  <a:srgbClr val="000000"/>
                </a:solidFill>
              </a:rPr>
              <a:t>common expectations related</a:t>
            </a:r>
            <a:r>
              <a:rPr lang="en-US" sz="1200" dirty="0">
                <a:solidFill>
                  <a:srgbClr val="000000"/>
                </a:solidFill>
              </a:rPr>
              <a:t> to </a:t>
            </a:r>
            <a:r>
              <a:rPr lang="en-US" sz="1200" b="1" dirty="0">
                <a:solidFill>
                  <a:srgbClr val="000000"/>
                </a:solidFill>
              </a:rPr>
              <a:t>workspaces and synchronous learning</a:t>
            </a:r>
            <a:r>
              <a:rPr lang="en-US" sz="1200" dirty="0">
                <a:solidFill>
                  <a:srgbClr val="000000"/>
                </a:solidFill>
              </a:rPr>
              <a:t> protocols?</a:t>
            </a:r>
          </a:p>
          <a:p>
            <a:pPr>
              <a:buClr>
                <a:srgbClr val="CF443F"/>
              </a:buClr>
            </a:pPr>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Do teachers </a:t>
            </a:r>
            <a:r>
              <a:rPr lang="en-US" sz="1200" b="1" dirty="0">
                <a:solidFill>
                  <a:srgbClr val="000000"/>
                </a:solidFill>
              </a:rPr>
              <a:t>assist students and families in making adjustments</a:t>
            </a:r>
            <a:r>
              <a:rPr lang="en-US" sz="1200" dirty="0">
                <a:solidFill>
                  <a:srgbClr val="000000"/>
                </a:solidFill>
              </a:rPr>
              <a:t> to the environment based on their individual needs?</a:t>
            </a:r>
          </a:p>
        </p:txBody>
      </p:sp>
      <p:sp>
        <p:nvSpPr>
          <p:cNvPr id="11" name="Content Placeholder 10">
            <a:extLst>
              <a:ext uri="{FF2B5EF4-FFF2-40B4-BE49-F238E27FC236}">
                <a16:creationId xmlns:a16="http://schemas.microsoft.com/office/drawing/2014/main" xmlns="" id="{86350472-B6AD-944A-A29F-F7E9867A5692}"/>
              </a:ext>
            </a:extLst>
          </p:cNvPr>
          <p:cNvSpPr>
            <a:spLocks noGrp="1"/>
          </p:cNvSpPr>
          <p:nvPr>
            <p:ph sz="quarter" idx="15"/>
          </p:nvPr>
        </p:nvSpPr>
        <p:spPr>
          <a:xfrm>
            <a:off x="4267200" y="2743200"/>
            <a:ext cx="3657600" cy="923330"/>
          </a:xfrm>
          <a:solidFill>
            <a:srgbClr val="DA6E6A"/>
          </a:solidFill>
        </p:spPr>
        <p:txBody>
          <a:bodyPr anchor="ctr" anchorCtr="0">
            <a:noAutofit/>
          </a:bodyPr>
          <a:lstStyle/>
          <a:p>
            <a:r>
              <a:rPr lang="en-US" sz="1800" dirty="0"/>
              <a:t>INSTRUCTIONAL </a:t>
            </a:r>
            <a:br>
              <a:rPr lang="en-US" sz="1800" dirty="0"/>
            </a:br>
            <a:r>
              <a:rPr lang="en-US" sz="1800" dirty="0"/>
              <a:t>TOOLS</a:t>
            </a:r>
          </a:p>
        </p:txBody>
      </p:sp>
      <p:pic>
        <p:nvPicPr>
          <p:cNvPr id="18" name="computer copy 4.png" descr="ilustration of laptop with websites on screen">
            <a:extLst>
              <a:ext uri="{FF2B5EF4-FFF2-40B4-BE49-F238E27FC236}">
                <a16:creationId xmlns:a16="http://schemas.microsoft.com/office/drawing/2014/main" xmlns="" id="{17C65283-8B4D-8345-A333-0976734714F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1683" y="2659694"/>
            <a:ext cx="1473116" cy="997906"/>
          </a:xfrm>
          <a:prstGeom prst="rect">
            <a:avLst/>
          </a:prstGeom>
          <a:ln w="12700" cap="flat">
            <a:noFill/>
            <a:miter lim="400000"/>
          </a:ln>
          <a:effectLst/>
        </p:spPr>
      </p:pic>
      <p:sp>
        <p:nvSpPr>
          <p:cNvPr id="12" name="Content Placeholder 11">
            <a:extLst>
              <a:ext uri="{FF2B5EF4-FFF2-40B4-BE49-F238E27FC236}">
                <a16:creationId xmlns:a16="http://schemas.microsoft.com/office/drawing/2014/main" xmlns="" id="{B110208E-04E9-C645-987F-E46754BCA902}"/>
              </a:ext>
            </a:extLst>
          </p:cNvPr>
          <p:cNvSpPr>
            <a:spLocks noGrp="1"/>
          </p:cNvSpPr>
          <p:nvPr>
            <p:ph sz="quarter" idx="16"/>
          </p:nvPr>
        </p:nvSpPr>
        <p:spPr>
          <a:xfrm>
            <a:off x="4267200" y="3666530"/>
            <a:ext cx="3657600" cy="2658070"/>
          </a:xfrm>
        </p:spPr>
        <p:txBody>
          <a:bodyPr lIns="91440" tIns="91440" rIns="91440" bIns="0">
            <a:noAutofit/>
          </a:bodyPr>
          <a:lstStyle/>
          <a:p>
            <a:pPr lvl="0">
              <a:buClr>
                <a:srgbClr val="CF443F"/>
              </a:buClr>
            </a:pPr>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Have families been provided with </a:t>
            </a:r>
            <a:r>
              <a:rPr lang="en-US" sz="1200" b="1" dirty="0">
                <a:solidFill>
                  <a:srgbClr val="000000"/>
                </a:solidFill>
              </a:rPr>
              <a:t>concise, holistic, and specific information related to</a:t>
            </a:r>
            <a:r>
              <a:rPr lang="en-US" sz="1200" dirty="0">
                <a:solidFill>
                  <a:srgbClr val="000000"/>
                </a:solidFill>
              </a:rPr>
              <a:t> students’ </a:t>
            </a:r>
            <a:r>
              <a:rPr lang="en-US" sz="1200" b="1" dirty="0">
                <a:solidFill>
                  <a:srgbClr val="000000"/>
                </a:solidFill>
              </a:rPr>
              <a:t>primary instructional tools</a:t>
            </a:r>
            <a:r>
              <a:rPr lang="en-US" sz="1200" dirty="0">
                <a:solidFill>
                  <a:srgbClr val="000000"/>
                </a:solidFill>
              </a:rPr>
              <a:t>?</a:t>
            </a:r>
          </a:p>
          <a:p>
            <a:pPr lvl="0">
              <a:buClr>
                <a:srgbClr val="CF443F"/>
              </a:buClr>
            </a:pPr>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Have </a:t>
            </a:r>
            <a:r>
              <a:rPr lang="en-US" sz="1200" b="1" dirty="0">
                <a:solidFill>
                  <a:srgbClr val="000000"/>
                </a:solidFill>
              </a:rPr>
              <a:t>common instructional tools</a:t>
            </a:r>
            <a:r>
              <a:rPr lang="en-US" sz="1200" dirty="0">
                <a:solidFill>
                  <a:srgbClr val="000000"/>
                </a:solidFill>
              </a:rPr>
              <a:t> been adopted for use </a:t>
            </a:r>
            <a:r>
              <a:rPr lang="en-US" sz="1200" b="1" dirty="0">
                <a:solidFill>
                  <a:srgbClr val="000000"/>
                </a:solidFill>
              </a:rPr>
              <a:t>across classrooms and grade levels</a:t>
            </a:r>
            <a:r>
              <a:rPr lang="en-US" sz="1200" dirty="0">
                <a:solidFill>
                  <a:srgbClr val="000000"/>
                </a:solidFill>
              </a:rPr>
              <a:t> to foster family involvement?</a:t>
            </a:r>
          </a:p>
          <a:p>
            <a:pPr>
              <a:buClr>
                <a:srgbClr val="CF443F"/>
              </a:buClr>
            </a:pPr>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Do the district’s </a:t>
            </a:r>
            <a:r>
              <a:rPr lang="en-US" sz="1200" b="1" dirty="0">
                <a:solidFill>
                  <a:srgbClr val="000000"/>
                </a:solidFill>
              </a:rPr>
              <a:t>instructional tools support students and families’ needs</a:t>
            </a:r>
            <a:r>
              <a:rPr lang="en-US" sz="1200" dirty="0">
                <a:solidFill>
                  <a:srgbClr val="000000"/>
                </a:solidFill>
              </a:rPr>
              <a:t> related to remote learning?</a:t>
            </a:r>
          </a:p>
        </p:txBody>
      </p:sp>
      <p:sp>
        <p:nvSpPr>
          <p:cNvPr id="13" name="Content Placeholder 12">
            <a:extLst>
              <a:ext uri="{FF2B5EF4-FFF2-40B4-BE49-F238E27FC236}">
                <a16:creationId xmlns:a16="http://schemas.microsoft.com/office/drawing/2014/main" xmlns="" id="{5D0F7D81-6CC0-8C46-810C-F4B36FB3F3C6}"/>
              </a:ext>
            </a:extLst>
          </p:cNvPr>
          <p:cNvSpPr>
            <a:spLocks noGrp="1"/>
          </p:cNvSpPr>
          <p:nvPr>
            <p:ph sz="quarter" idx="17"/>
          </p:nvPr>
        </p:nvSpPr>
        <p:spPr>
          <a:xfrm>
            <a:off x="8001000" y="2743200"/>
            <a:ext cx="3657600" cy="923330"/>
          </a:xfrm>
          <a:solidFill>
            <a:srgbClr val="DA6E6A"/>
          </a:solidFill>
        </p:spPr>
        <p:txBody>
          <a:bodyPr anchor="ctr" anchorCtr="0">
            <a:noAutofit/>
          </a:bodyPr>
          <a:lstStyle/>
          <a:p>
            <a:pPr marL="0" indent="0">
              <a:buNone/>
            </a:pPr>
            <a:r>
              <a:rPr lang="en-US" sz="1800" dirty="0"/>
              <a:t>TECHNOLOGY</a:t>
            </a:r>
            <a:br>
              <a:rPr lang="en-US" sz="1800" dirty="0"/>
            </a:br>
            <a:r>
              <a:rPr lang="en-US" sz="1800" dirty="0"/>
              <a:t>TOOLS</a:t>
            </a:r>
          </a:p>
        </p:txBody>
      </p:sp>
      <p:pic>
        <p:nvPicPr>
          <p:cNvPr id="19" name="Image" descr="illustration of house">
            <a:extLst>
              <a:ext uri="{FF2B5EF4-FFF2-40B4-BE49-F238E27FC236}">
                <a16:creationId xmlns:a16="http://schemas.microsoft.com/office/drawing/2014/main" xmlns="" id="{743E415D-4E33-794A-B5A9-A6F3E2B8DF2B}"/>
              </a:ext>
            </a:extLst>
          </p:cNvPr>
          <p:cNvPicPr>
            <a:picLocks/>
          </p:cNvPicPr>
          <p:nvPr/>
        </p:nvPicPr>
        <p:blipFill>
          <a:blip r:embed="rId6" cstate="screen">
            <a:extLst>
              <a:ext uri="{28A0092B-C50C-407E-A947-70E740481C1C}">
                <a14:useLocalDpi xmlns:a14="http://schemas.microsoft.com/office/drawing/2010/main"/>
              </a:ext>
            </a:extLst>
          </a:blip>
          <a:srcRect/>
          <a:stretch>
            <a:fillRect/>
          </a:stretch>
        </p:blipFill>
        <p:spPr>
          <a:xfrm>
            <a:off x="10363200" y="2627738"/>
            <a:ext cx="1066800" cy="953662"/>
          </a:xfrm>
          <a:prstGeom prst="rect">
            <a:avLst/>
          </a:prstGeom>
          <a:ln w="12700" cap="flat">
            <a:noFill/>
            <a:miter lim="400000"/>
          </a:ln>
          <a:effectLst/>
        </p:spPr>
      </p:pic>
      <p:sp>
        <p:nvSpPr>
          <p:cNvPr id="21" name="Shape" descr="wifi symbol">
            <a:extLst>
              <a:ext uri="{FF2B5EF4-FFF2-40B4-BE49-F238E27FC236}">
                <a16:creationId xmlns:a16="http://schemas.microsoft.com/office/drawing/2014/main" xmlns="" id="{18568C0F-C615-0244-994C-BA7F8D90B9E2}"/>
              </a:ext>
            </a:extLst>
          </p:cNvPr>
          <p:cNvSpPr/>
          <p:nvPr/>
        </p:nvSpPr>
        <p:spPr>
          <a:xfrm>
            <a:off x="11412795" y="2796595"/>
            <a:ext cx="421989" cy="307974"/>
          </a:xfrm>
          <a:custGeom>
            <a:avLst/>
            <a:gdLst/>
            <a:ahLst/>
            <a:cxnLst>
              <a:cxn ang="0">
                <a:pos x="wd2" y="hd2"/>
              </a:cxn>
              <a:cxn ang="5400000">
                <a:pos x="wd2" y="hd2"/>
              </a:cxn>
              <a:cxn ang="10800000">
                <a:pos x="wd2" y="hd2"/>
              </a:cxn>
              <a:cxn ang="16200000">
                <a:pos x="wd2" y="hd2"/>
              </a:cxn>
            </a:cxnLst>
            <a:rect l="0" t="0" r="r" b="b"/>
            <a:pathLst>
              <a:path w="21600" h="21594" extrusionOk="0">
                <a:moveTo>
                  <a:pt x="11016" y="1"/>
                </a:moveTo>
                <a:cubicBezTo>
                  <a:pt x="10440" y="-6"/>
                  <a:pt x="9852" y="28"/>
                  <a:pt x="9254" y="108"/>
                </a:cubicBezTo>
                <a:cubicBezTo>
                  <a:pt x="5654" y="590"/>
                  <a:pt x="2584" y="2743"/>
                  <a:pt x="0" y="6311"/>
                </a:cubicBezTo>
                <a:cubicBezTo>
                  <a:pt x="523" y="7051"/>
                  <a:pt x="1031" y="7768"/>
                  <a:pt x="1542" y="8490"/>
                </a:cubicBezTo>
                <a:cubicBezTo>
                  <a:pt x="4129" y="4966"/>
                  <a:pt x="7202" y="3087"/>
                  <a:pt x="10803" y="3088"/>
                </a:cubicBezTo>
                <a:cubicBezTo>
                  <a:pt x="14405" y="3089"/>
                  <a:pt x="17479" y="4969"/>
                  <a:pt x="20053" y="8479"/>
                </a:cubicBezTo>
                <a:cubicBezTo>
                  <a:pt x="20563" y="7757"/>
                  <a:pt x="21073" y="7034"/>
                  <a:pt x="21600" y="6287"/>
                </a:cubicBezTo>
                <a:cubicBezTo>
                  <a:pt x="18572" y="2207"/>
                  <a:pt x="15051" y="49"/>
                  <a:pt x="11016" y="1"/>
                </a:cubicBezTo>
                <a:close/>
                <a:moveTo>
                  <a:pt x="10903" y="6177"/>
                </a:moveTo>
                <a:cubicBezTo>
                  <a:pt x="10489" y="6175"/>
                  <a:pt x="10067" y="6203"/>
                  <a:pt x="9637" y="6264"/>
                </a:cubicBezTo>
                <a:cubicBezTo>
                  <a:pt x="7088" y="6623"/>
                  <a:pt x="4914" y="8156"/>
                  <a:pt x="3088" y="10686"/>
                </a:cubicBezTo>
                <a:cubicBezTo>
                  <a:pt x="3610" y="11424"/>
                  <a:pt x="4116" y="12140"/>
                  <a:pt x="4629" y="12865"/>
                </a:cubicBezTo>
                <a:cubicBezTo>
                  <a:pt x="6353" y="10507"/>
                  <a:pt x="8410" y="9259"/>
                  <a:pt x="10808" y="9262"/>
                </a:cubicBezTo>
                <a:cubicBezTo>
                  <a:pt x="13205" y="9265"/>
                  <a:pt x="15259" y="10516"/>
                  <a:pt x="16966" y="12861"/>
                </a:cubicBezTo>
                <a:cubicBezTo>
                  <a:pt x="17482" y="12131"/>
                  <a:pt x="17992" y="11411"/>
                  <a:pt x="18515" y="10670"/>
                </a:cubicBezTo>
                <a:cubicBezTo>
                  <a:pt x="16338" y="7735"/>
                  <a:pt x="13803" y="6193"/>
                  <a:pt x="10903" y="6177"/>
                </a:cubicBezTo>
                <a:close/>
                <a:moveTo>
                  <a:pt x="10623" y="12349"/>
                </a:moveTo>
                <a:cubicBezTo>
                  <a:pt x="8942" y="12414"/>
                  <a:pt x="7322" y="13380"/>
                  <a:pt x="6195" y="15054"/>
                </a:cubicBezTo>
                <a:cubicBezTo>
                  <a:pt x="6706" y="15779"/>
                  <a:pt x="7218" y="16502"/>
                  <a:pt x="7729" y="17226"/>
                </a:cubicBezTo>
                <a:cubicBezTo>
                  <a:pt x="9410" y="14863"/>
                  <a:pt x="12154" y="14812"/>
                  <a:pt x="13873" y="17221"/>
                </a:cubicBezTo>
                <a:cubicBezTo>
                  <a:pt x="14391" y="16489"/>
                  <a:pt x="14903" y="15767"/>
                  <a:pt x="15414" y="15045"/>
                </a:cubicBezTo>
                <a:cubicBezTo>
                  <a:pt x="14046" y="13118"/>
                  <a:pt x="12303" y="12284"/>
                  <a:pt x="10623" y="12349"/>
                </a:cubicBezTo>
                <a:close/>
                <a:moveTo>
                  <a:pt x="10751" y="18531"/>
                </a:moveTo>
                <a:cubicBezTo>
                  <a:pt x="10182" y="18549"/>
                  <a:pt x="9631" y="18867"/>
                  <a:pt x="9280" y="19436"/>
                </a:cubicBezTo>
                <a:cubicBezTo>
                  <a:pt x="9791" y="20161"/>
                  <a:pt x="10300" y="20884"/>
                  <a:pt x="10802" y="21594"/>
                </a:cubicBezTo>
                <a:cubicBezTo>
                  <a:pt x="11307" y="20879"/>
                  <a:pt x="11819" y="20155"/>
                  <a:pt x="12331" y="19432"/>
                </a:cubicBezTo>
                <a:cubicBezTo>
                  <a:pt x="11907" y="18795"/>
                  <a:pt x="11320" y="18513"/>
                  <a:pt x="10751" y="18531"/>
                </a:cubicBezTo>
                <a:close/>
              </a:path>
            </a:pathLst>
          </a:custGeom>
          <a:solidFill>
            <a:srgbClr val="0E294A"/>
          </a:solidFill>
          <a:ln w="12700" cap="flat">
            <a:noFill/>
            <a:miter lim="400000"/>
          </a:ln>
          <a:effectLst/>
        </p:spPr>
        <p:txBody>
          <a:bodyPr wrap="square" lIns="50800" tIns="50800" rIns="50800" bIns="50800" numCol="1" anchor="ctr">
            <a:noAutofit/>
          </a:bodyPr>
          <a:lstStyle/>
          <a:p>
            <a: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dirty="0"/>
          </a:p>
        </p:txBody>
      </p:sp>
      <p:sp>
        <p:nvSpPr>
          <p:cNvPr id="14" name="Content Placeholder 13">
            <a:extLst>
              <a:ext uri="{FF2B5EF4-FFF2-40B4-BE49-F238E27FC236}">
                <a16:creationId xmlns:a16="http://schemas.microsoft.com/office/drawing/2014/main" xmlns="" id="{BCDEF3A1-8A99-834F-B92D-DDDF7C4E05CA}"/>
              </a:ext>
            </a:extLst>
          </p:cNvPr>
          <p:cNvSpPr>
            <a:spLocks noGrp="1"/>
          </p:cNvSpPr>
          <p:nvPr>
            <p:ph sz="quarter" idx="18"/>
          </p:nvPr>
        </p:nvSpPr>
        <p:spPr>
          <a:xfrm>
            <a:off x="8001000" y="3666530"/>
            <a:ext cx="3657600" cy="2658070"/>
          </a:xfrm>
        </p:spPr>
        <p:txBody>
          <a:bodyPr lIns="91440" tIns="91440" rIns="91440" bIns="0">
            <a:noAutofit/>
          </a:bodyPr>
          <a:lstStyle/>
          <a:p>
            <a:pPr lvl="0">
              <a:buClr>
                <a:srgbClr val="CF443F"/>
              </a:buClr>
            </a:pPr>
            <a:r>
              <a:rPr lang="en-US" sz="1600" dirty="0">
                <a:solidFill>
                  <a:srgbClr val="000000"/>
                </a:solidFill>
              </a:rPr>
              <a:t>BE </a:t>
            </a:r>
            <a:r>
              <a:rPr lang="en-US" sz="1600" b="1" dirty="0">
                <a:solidFill>
                  <a:srgbClr val="000000"/>
                </a:solidFill>
              </a:rPr>
              <a:t>EXPLICIT</a:t>
            </a:r>
            <a:r>
              <a:rPr lang="en-US" sz="1400" dirty="0">
                <a:solidFill>
                  <a:srgbClr val="000000"/>
                </a:solidFill>
              </a:rPr>
              <a:t/>
            </a:r>
            <a:br>
              <a:rPr lang="en-US" sz="1400" dirty="0">
                <a:solidFill>
                  <a:srgbClr val="000000"/>
                </a:solidFill>
              </a:rPr>
            </a:br>
            <a:r>
              <a:rPr lang="en-US" sz="1200" dirty="0">
                <a:solidFill>
                  <a:srgbClr val="000000"/>
                </a:solidFill>
              </a:rPr>
              <a:t>Have families been provided with explicit information about </a:t>
            </a:r>
            <a:r>
              <a:rPr lang="en-US" sz="1200" b="1" dirty="0">
                <a:solidFill>
                  <a:srgbClr val="000000"/>
                </a:solidFill>
              </a:rPr>
              <a:t>support structures</a:t>
            </a:r>
            <a:r>
              <a:rPr lang="en-US" sz="1200" dirty="0">
                <a:solidFill>
                  <a:srgbClr val="000000"/>
                </a:solidFill>
              </a:rPr>
              <a:t> to </a:t>
            </a:r>
            <a:r>
              <a:rPr lang="en-US" sz="1200" b="1" dirty="0">
                <a:solidFill>
                  <a:srgbClr val="000000"/>
                </a:solidFill>
              </a:rPr>
              <a:t>assist with troubleshooting</a:t>
            </a:r>
            <a:r>
              <a:rPr lang="en-US" sz="1200" dirty="0">
                <a:solidFill>
                  <a:srgbClr val="000000"/>
                </a:solidFill>
              </a:rPr>
              <a:t> problems?</a:t>
            </a:r>
          </a:p>
          <a:p>
            <a:pPr lvl="0">
              <a:buClr>
                <a:srgbClr val="CF443F"/>
              </a:buClr>
            </a:pPr>
            <a:r>
              <a:rPr lang="en-US" sz="1600" dirty="0">
                <a:solidFill>
                  <a:srgbClr val="000000"/>
                </a:solidFill>
              </a:rPr>
              <a:t>BE </a:t>
            </a:r>
            <a:r>
              <a:rPr lang="en-US" sz="1600" b="1" dirty="0">
                <a:solidFill>
                  <a:srgbClr val="000000"/>
                </a:solidFill>
              </a:rPr>
              <a:t>CONSISTENT</a:t>
            </a:r>
            <a:r>
              <a:rPr lang="en-US" sz="1400" dirty="0">
                <a:solidFill>
                  <a:srgbClr val="000000"/>
                </a:solidFill>
              </a:rPr>
              <a:t/>
            </a:r>
            <a:br>
              <a:rPr lang="en-US" sz="1400" dirty="0">
                <a:solidFill>
                  <a:srgbClr val="000000"/>
                </a:solidFill>
              </a:rPr>
            </a:br>
            <a:r>
              <a:rPr lang="en-US" sz="1200" dirty="0">
                <a:solidFill>
                  <a:srgbClr val="000000"/>
                </a:solidFill>
              </a:rPr>
              <a:t>Have </a:t>
            </a:r>
            <a:r>
              <a:rPr lang="en-US" sz="1200" b="1" dirty="0">
                <a:solidFill>
                  <a:srgbClr val="000000"/>
                </a:solidFill>
              </a:rPr>
              <a:t>technology tools</a:t>
            </a:r>
            <a:r>
              <a:rPr lang="en-US" sz="1200" dirty="0">
                <a:solidFill>
                  <a:srgbClr val="000000"/>
                </a:solidFill>
              </a:rPr>
              <a:t> been </a:t>
            </a:r>
            <a:r>
              <a:rPr lang="en-US" sz="1200" b="1" dirty="0">
                <a:solidFill>
                  <a:srgbClr val="000000"/>
                </a:solidFill>
              </a:rPr>
              <a:t>standardized</a:t>
            </a:r>
            <a:r>
              <a:rPr lang="en-US" sz="1200" dirty="0">
                <a:solidFill>
                  <a:srgbClr val="000000"/>
                </a:solidFill>
              </a:rPr>
              <a:t> to minimize the learning curve for students, families, and caregivers?</a:t>
            </a:r>
          </a:p>
          <a:p>
            <a:pPr>
              <a:buClr>
                <a:srgbClr val="CF443F"/>
              </a:buClr>
            </a:pPr>
            <a:r>
              <a:rPr lang="en-US" sz="1600" dirty="0">
                <a:solidFill>
                  <a:srgbClr val="000000"/>
                </a:solidFill>
              </a:rPr>
              <a:t>BE </a:t>
            </a:r>
            <a:r>
              <a:rPr lang="en-US" sz="1600" b="1" dirty="0">
                <a:solidFill>
                  <a:srgbClr val="000000"/>
                </a:solidFill>
              </a:rPr>
              <a:t>ADAPTABLE</a:t>
            </a:r>
            <a:r>
              <a:rPr lang="en-US" sz="1400" dirty="0">
                <a:solidFill>
                  <a:srgbClr val="000000"/>
                </a:solidFill>
              </a:rPr>
              <a:t/>
            </a:r>
            <a:br>
              <a:rPr lang="en-US" sz="1400" dirty="0">
                <a:solidFill>
                  <a:srgbClr val="000000"/>
                </a:solidFill>
              </a:rPr>
            </a:br>
            <a:r>
              <a:rPr lang="en-US" sz="1200" dirty="0">
                <a:solidFill>
                  <a:srgbClr val="000000"/>
                </a:solidFill>
              </a:rPr>
              <a:t>Is there a plan to </a:t>
            </a:r>
            <a:r>
              <a:rPr lang="en-US" sz="1200" b="1" dirty="0">
                <a:solidFill>
                  <a:srgbClr val="000000"/>
                </a:solidFill>
              </a:rPr>
              <a:t>support students’ device and internet needs</a:t>
            </a:r>
            <a:r>
              <a:rPr lang="en-US" sz="1200" dirty="0">
                <a:solidFill>
                  <a:srgbClr val="000000"/>
                </a:solidFill>
              </a:rPr>
              <a:t>? When a technology solution is not possible, is there an alternative?</a:t>
            </a:r>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19</a:t>
            </a:fld>
            <a:endParaRPr lang="en-US" dirty="0"/>
          </a:p>
        </p:txBody>
      </p:sp>
    </p:spTree>
    <p:extLst>
      <p:ext uri="{BB962C8B-B14F-4D97-AF65-F5344CB8AC3E}">
        <p14:creationId xmlns:p14="http://schemas.microsoft.com/office/powerpoint/2010/main" val="371899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F1099-A91E-BE47-A506-64A878E1E3C0}"/>
              </a:ext>
            </a:extLst>
          </p:cNvPr>
          <p:cNvSpPr>
            <a:spLocks noGrp="1"/>
          </p:cNvSpPr>
          <p:nvPr>
            <p:ph type="title"/>
          </p:nvPr>
        </p:nvSpPr>
        <p:spPr>
          <a:xfrm>
            <a:off x="990600" y="2527853"/>
            <a:ext cx="9296400" cy="664797"/>
          </a:xfrm>
        </p:spPr>
        <p:txBody>
          <a:bodyPr/>
          <a:lstStyle/>
          <a:p>
            <a:r>
              <a:rPr lang="en-US" b="1" dirty="0"/>
              <a:t>Families as Partners </a:t>
            </a:r>
            <a:r>
              <a:rPr lang="en-US" dirty="0"/>
              <a:t>Sessions</a:t>
            </a:r>
            <a:endParaRPr lang="en-US" b="1" dirty="0"/>
          </a:p>
        </p:txBody>
      </p:sp>
      <p:sp>
        <p:nvSpPr>
          <p:cNvPr id="4" name="Content Placeholder 3">
            <a:extLst>
              <a:ext uri="{FF2B5EF4-FFF2-40B4-BE49-F238E27FC236}">
                <a16:creationId xmlns:a16="http://schemas.microsoft.com/office/drawing/2014/main" xmlns="" id="{929F2348-F5B0-9946-B9D9-20A16394262D}"/>
              </a:ext>
            </a:extLst>
          </p:cNvPr>
          <p:cNvSpPr>
            <a:spLocks noGrp="1"/>
          </p:cNvSpPr>
          <p:nvPr>
            <p:ph sz="quarter" idx="11"/>
          </p:nvPr>
        </p:nvSpPr>
        <p:spPr/>
        <p:txBody>
          <a:bodyPr>
            <a:normAutofit fontScale="92500"/>
          </a:bodyPr>
          <a:lstStyle/>
          <a:p>
            <a:r>
              <a:rPr lang="en-US" b="1" dirty="0"/>
              <a:t>Session One: </a:t>
            </a:r>
            <a:r>
              <a:rPr lang="en-US" dirty="0"/>
              <a:t>Families as Partners Overview</a:t>
            </a:r>
          </a:p>
          <a:p>
            <a:r>
              <a:rPr lang="en-US" b="1" dirty="0"/>
              <a:t>Session Two: </a:t>
            </a:r>
            <a:r>
              <a:rPr lang="en-US" dirty="0"/>
              <a:t>Deeper Dive Into Support Structures</a:t>
            </a:r>
          </a:p>
          <a:p>
            <a:r>
              <a:rPr lang="en-US" b="1" dirty="0"/>
              <a:t>Session Three: </a:t>
            </a:r>
            <a:r>
              <a:rPr lang="en-US" dirty="0"/>
              <a:t>Celebrating Successful Partnerships</a:t>
            </a:r>
          </a:p>
        </p:txBody>
      </p:sp>
      <p:sp>
        <p:nvSpPr>
          <p:cNvPr id="3" name="Slide Number Placeholder 2">
            <a:extLst>
              <a:ext uri="{FF2B5EF4-FFF2-40B4-BE49-F238E27FC236}">
                <a16:creationId xmlns:a16="http://schemas.microsoft.com/office/drawing/2014/main" xmlns="" id="{801976A8-7267-104E-A1D9-48D832006F0A}"/>
              </a:ext>
            </a:extLst>
          </p:cNvPr>
          <p:cNvSpPr>
            <a:spLocks noGrp="1"/>
          </p:cNvSpPr>
          <p:nvPr>
            <p:ph type="sldNum" sz="quarter" idx="10"/>
          </p:nvPr>
        </p:nvSpPr>
        <p:spPr/>
        <p:txBody>
          <a:bodyPr/>
          <a:lstStyle/>
          <a:p>
            <a:fld id="{B6FDC2BC-9D21-CA4B-9293-99A3AD770EFC}" type="slidenum">
              <a:rPr lang="en-US" smtClean="0"/>
              <a:pPr/>
              <a:t>2</a:t>
            </a:fld>
            <a:endParaRPr lang="en-US" dirty="0"/>
          </a:p>
        </p:txBody>
      </p:sp>
    </p:spTree>
    <p:extLst>
      <p:ext uri="{BB962C8B-B14F-4D97-AF65-F5344CB8AC3E}">
        <p14:creationId xmlns:p14="http://schemas.microsoft.com/office/powerpoint/2010/main" val="136662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C0EAF3E-5FC1-DC44-BF7C-68C5DE18C091}"/>
              </a:ext>
            </a:extLst>
          </p:cNvPr>
          <p:cNvSpPr>
            <a:spLocks noGrp="1"/>
          </p:cNvSpPr>
          <p:nvPr>
            <p:ph type="title"/>
          </p:nvPr>
        </p:nvSpPr>
        <p:spPr>
          <a:xfrm>
            <a:off x="0" y="533400"/>
            <a:ext cx="12192000" cy="1788112"/>
          </a:xfrm>
          <a:solidFill>
            <a:srgbClr val="DA6E6A"/>
          </a:solidFill>
        </p:spPr>
        <p:txBody>
          <a:bodyPr tIns="182880" anchor="t" anchorCtr="0">
            <a:noAutofit/>
          </a:bodyPr>
          <a:lstStyle/>
          <a:p>
            <a:pPr>
              <a:spcBef>
                <a:spcPts val="600"/>
              </a:spcBef>
              <a:spcAft>
                <a:spcPts val="1200"/>
              </a:spcAft>
            </a:pPr>
            <a:r>
              <a:rPr lang="en-US" dirty="0"/>
              <a:t>Resources</a:t>
            </a:r>
            <a:br>
              <a:rPr lang="en-US" dirty="0"/>
            </a:br>
            <a:r>
              <a:rPr lang="en-US" sz="2400" b="1" dirty="0"/>
              <a:t>Self-assessment</a:t>
            </a:r>
          </a:p>
        </p:txBody>
      </p:sp>
      <p:pic>
        <p:nvPicPr>
          <p:cNvPr id="14" name="Content Placeholder 11" descr="Circular diagram illustrating 3 components of families as partners: relationships, routines, and resources. Resources section is highlighted.">
            <a:extLst>
              <a:ext uri="{FF2B5EF4-FFF2-40B4-BE49-F238E27FC236}">
                <a16:creationId xmlns:a16="http://schemas.microsoft.com/office/drawing/2014/main" xmlns="" id="{36EBD01A-6080-5746-A3E3-0C31E90C7F3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05654" y="106680"/>
            <a:ext cx="2560320" cy="2560320"/>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xmlns="" id="{70CB720A-6CE3-7741-BFCB-663C30A04B39}"/>
              </a:ext>
            </a:extLst>
          </p:cNvPr>
          <p:cNvSpPr>
            <a:spLocks noGrp="1"/>
          </p:cNvSpPr>
          <p:nvPr>
            <p:ph sz="quarter" idx="10"/>
          </p:nvPr>
        </p:nvSpPr>
        <p:spPr>
          <a:xfrm>
            <a:off x="533400" y="2514600"/>
            <a:ext cx="7162800" cy="923330"/>
          </a:xfrm>
          <a:solidFill>
            <a:srgbClr val="DA6E6A"/>
          </a:solidFill>
          <a:ln w="12700">
            <a:solidFill>
              <a:srgbClr val="CF443F"/>
            </a:solidFill>
          </a:ln>
        </p:spPr>
        <p:txBody>
          <a:bodyPr lIns="1554480" anchor="ctr" anchorCtr="0">
            <a:noAutofit/>
          </a:bodyPr>
          <a:lstStyle/>
          <a:p>
            <a:r>
              <a:rPr lang="en-US" sz="1800" dirty="0"/>
              <a:t>LEARNING </a:t>
            </a:r>
            <a:br>
              <a:rPr lang="en-US" sz="1800" dirty="0"/>
            </a:br>
            <a:r>
              <a:rPr lang="en-US" sz="1800" dirty="0"/>
              <a:t>ENVIRONMENT</a:t>
            </a:r>
          </a:p>
        </p:txBody>
      </p:sp>
      <p:pic>
        <p:nvPicPr>
          <p:cNvPr id="13" name="GettyImages-960808210 2.png" descr="illustration of student at desk writing">
            <a:extLst>
              <a:ext uri="{FF2B5EF4-FFF2-40B4-BE49-F238E27FC236}">
                <a16:creationId xmlns:a16="http://schemas.microsoft.com/office/drawing/2014/main" xmlns="" id="{2D133589-24FE-574D-AF01-60188812700F}"/>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a:xfrm>
            <a:off x="566159" y="2280694"/>
            <a:ext cx="1270818" cy="1224506"/>
          </a:xfrm>
          <a:prstGeom prst="rect">
            <a:avLst/>
          </a:prstGeom>
          <a:ln w="12700" cap="flat">
            <a:noFill/>
            <a:miter lim="400000"/>
          </a:ln>
          <a:effectLst/>
        </p:spPr>
      </p:pic>
      <p:sp>
        <p:nvSpPr>
          <p:cNvPr id="10" name="Content Placeholder 9">
            <a:extLst>
              <a:ext uri="{FF2B5EF4-FFF2-40B4-BE49-F238E27FC236}">
                <a16:creationId xmlns:a16="http://schemas.microsoft.com/office/drawing/2014/main" xmlns="" id="{6B911C34-A7C6-D64D-9191-8B5C98E4E867}"/>
              </a:ext>
            </a:extLst>
          </p:cNvPr>
          <p:cNvSpPr>
            <a:spLocks noGrp="1"/>
          </p:cNvSpPr>
          <p:nvPr>
            <p:ph sz="quarter" idx="11"/>
          </p:nvPr>
        </p:nvSpPr>
        <p:spPr>
          <a:xfrm>
            <a:off x="533400" y="3437930"/>
            <a:ext cx="7162800" cy="2734270"/>
          </a:xfrm>
          <a:ln w="12700">
            <a:solidFill>
              <a:schemeClr val="tx1">
                <a:lumMod val="50000"/>
                <a:lumOff val="50000"/>
              </a:schemeClr>
            </a:solidFill>
          </a:ln>
        </p:spPr>
        <p:txBody>
          <a:bodyPr lIns="91440" tIns="91440" rIns="91440">
            <a:noAutofit/>
          </a:bodyPr>
          <a:lstStyle/>
          <a:p>
            <a:pPr marL="342900" indent="-342900">
              <a:buClrTx/>
              <a:buFont typeface="+mj-lt"/>
              <a:buAutoNum type="arabicPeriod"/>
            </a:pPr>
            <a:r>
              <a:rPr lang="en-US" sz="2400" dirty="0">
                <a:solidFill>
                  <a:srgbClr val="CF443F"/>
                </a:solidFill>
              </a:rPr>
              <a:t>“I provide </a:t>
            </a:r>
            <a:r>
              <a:rPr lang="en-US" sz="2400" b="1" dirty="0">
                <a:solidFill>
                  <a:srgbClr val="CF443F"/>
                </a:solidFill>
              </a:rPr>
              <a:t>EXPLICIT</a:t>
            </a:r>
            <a:r>
              <a:rPr lang="en-US" sz="2400" dirty="0">
                <a:solidFill>
                  <a:srgbClr val="CF443F"/>
                </a:solidFill>
              </a:rPr>
              <a:t> suggestions related to students’ work areas.”</a:t>
            </a:r>
          </a:p>
          <a:p>
            <a:pPr marL="1601788" indent="0">
              <a:buClr>
                <a:schemeClr val="accent3"/>
              </a:buClr>
              <a:buNone/>
            </a:pPr>
            <a:r>
              <a:rPr lang="en-US" sz="2000" dirty="0"/>
              <a:t>In a traditional setting, I establish classroom expectations related to workspace and supplies. I define similar remote expectations and suggestions.</a:t>
            </a:r>
          </a:p>
        </p:txBody>
      </p:sp>
      <p:sp>
        <p:nvSpPr>
          <p:cNvPr id="21" name="Rectangle 20">
            <a:extLst>
              <a:ext uri="{FF2B5EF4-FFF2-40B4-BE49-F238E27FC236}">
                <a16:creationId xmlns:a16="http://schemas.microsoft.com/office/drawing/2014/main" xmlns="" id="{D39A5BE1-E2CB-0B4C-9AF1-F26074AB5800}"/>
              </a:ext>
              <a:ext uri="{C183D7F6-B498-43B3-948B-1728B52AA6E4}">
                <adec:decorative xmlns:adec="http://schemas.microsoft.com/office/drawing/2017/decorative" xmlns="" val="1"/>
              </a:ext>
            </a:extLst>
          </p:cNvPr>
          <p:cNvSpPr/>
          <p:nvPr/>
        </p:nvSpPr>
        <p:spPr>
          <a:xfrm>
            <a:off x="685800" y="4495800"/>
            <a:ext cx="1371600" cy="1371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C89F2ACB-CED0-2840-ACFF-6269585FADB6}"/>
              </a:ext>
            </a:extLst>
          </p:cNvPr>
          <p:cNvSpPr>
            <a:spLocks noGrp="1"/>
          </p:cNvSpPr>
          <p:nvPr>
            <p:ph type="sldNum" sz="quarter" idx="14"/>
          </p:nvPr>
        </p:nvSpPr>
        <p:spPr/>
        <p:txBody>
          <a:bodyPr/>
          <a:lstStyle/>
          <a:p>
            <a:fld id="{B6FDC2BC-9D21-CA4B-9293-99A3AD770EFC}" type="slidenum">
              <a:rPr lang="en-US" smtClean="0"/>
              <a:t>20</a:t>
            </a:fld>
            <a:endParaRPr lang="en-US" dirty="0"/>
          </a:p>
        </p:txBody>
      </p:sp>
    </p:spTree>
    <p:extLst>
      <p:ext uri="{BB962C8B-B14F-4D97-AF65-F5344CB8AC3E}">
        <p14:creationId xmlns:p14="http://schemas.microsoft.com/office/powerpoint/2010/main" val="145345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9E4BF34-3960-C045-8FA8-D45012EF7FA7}"/>
              </a:ext>
            </a:extLst>
          </p:cNvPr>
          <p:cNvSpPr>
            <a:spLocks noGrp="1"/>
          </p:cNvSpPr>
          <p:nvPr>
            <p:ph type="title"/>
          </p:nvPr>
        </p:nvSpPr>
        <p:spPr/>
        <p:txBody>
          <a:bodyPr>
            <a:normAutofit/>
          </a:bodyPr>
          <a:lstStyle/>
          <a:p>
            <a:r>
              <a:rPr lang="en-US" dirty="0"/>
              <a:t>Self-assessment </a:t>
            </a:r>
            <a:r>
              <a:rPr lang="en-US" b="1" dirty="0"/>
              <a:t>totals</a:t>
            </a:r>
          </a:p>
        </p:txBody>
      </p:sp>
      <p:pic>
        <p:nvPicPr>
          <p:cNvPr id="17" name="Screen Shot 2021-01-12 at 9.50.26 AM.png" descr="self-assessment totals chart from workbook">
            <a:extLst>
              <a:ext uri="{FF2B5EF4-FFF2-40B4-BE49-F238E27FC236}">
                <a16:creationId xmlns:a16="http://schemas.microsoft.com/office/drawing/2014/main" xmlns="" id="{DC47EBF5-AAD5-6243-BB39-340817C872B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8176" y="2021312"/>
            <a:ext cx="9135647" cy="3882177"/>
          </a:xfrm>
          <a:prstGeom prst="rect">
            <a:avLst/>
          </a:prstGeom>
          <a:ln w="12700">
            <a:solidFill>
              <a:schemeClr val="tx1">
                <a:lumMod val="50000"/>
                <a:lumOff val="50000"/>
              </a:schemeClr>
            </a:solidFill>
            <a:miter lim="400000"/>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xmlns="" id="{75A70687-B86B-7D40-B283-5A867ADCACC2}"/>
              </a:ext>
            </a:extLst>
          </p:cNvPr>
          <p:cNvSpPr>
            <a:spLocks noGrp="1"/>
          </p:cNvSpPr>
          <p:nvPr>
            <p:ph type="sldNum" sz="quarter" idx="14"/>
          </p:nvPr>
        </p:nvSpPr>
        <p:spPr/>
        <p:txBody>
          <a:bodyPr/>
          <a:lstStyle/>
          <a:p>
            <a:fld id="{B6FDC2BC-9D21-CA4B-9293-99A3AD770EFC}" type="slidenum">
              <a:rPr lang="en-US" smtClean="0"/>
              <a:t>21</a:t>
            </a:fld>
            <a:endParaRPr lang="en-US" dirty="0"/>
          </a:p>
        </p:txBody>
      </p:sp>
    </p:spTree>
    <p:extLst>
      <p:ext uri="{BB962C8B-B14F-4D97-AF65-F5344CB8AC3E}">
        <p14:creationId xmlns:p14="http://schemas.microsoft.com/office/powerpoint/2010/main" val="263952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26B0644-3EA3-D64B-9B75-C1D53E7D8A0A}"/>
              </a:ext>
            </a:extLst>
          </p:cNvPr>
          <p:cNvSpPr>
            <a:spLocks noGrp="1"/>
          </p:cNvSpPr>
          <p:nvPr>
            <p:ph type="title"/>
          </p:nvPr>
        </p:nvSpPr>
        <p:spPr>
          <a:xfrm>
            <a:off x="990600" y="2527852"/>
            <a:ext cx="4876800" cy="1329595"/>
          </a:xfrm>
        </p:spPr>
        <p:txBody>
          <a:bodyPr/>
          <a:lstStyle/>
          <a:p>
            <a:r>
              <a:rPr lang="en-US" b="1" dirty="0"/>
              <a:t>Next steps </a:t>
            </a:r>
            <a:br>
              <a:rPr lang="en-US" b="1" dirty="0"/>
            </a:br>
            <a:r>
              <a:rPr lang="en-US" dirty="0"/>
              <a:t>for success</a:t>
            </a:r>
          </a:p>
        </p:txBody>
      </p:sp>
      <p:sp>
        <p:nvSpPr>
          <p:cNvPr id="9" name="Content Placeholder 8">
            <a:extLst>
              <a:ext uri="{FF2B5EF4-FFF2-40B4-BE49-F238E27FC236}">
                <a16:creationId xmlns:a16="http://schemas.microsoft.com/office/drawing/2014/main" xmlns="" id="{B39E2D71-0789-EA4D-8DBC-D4E83F259494}"/>
              </a:ext>
            </a:extLst>
          </p:cNvPr>
          <p:cNvSpPr>
            <a:spLocks noGrp="1"/>
          </p:cNvSpPr>
          <p:nvPr>
            <p:ph sz="quarter" idx="11"/>
          </p:nvPr>
        </p:nvSpPr>
        <p:spPr>
          <a:xfrm>
            <a:off x="990600" y="4191000"/>
            <a:ext cx="4876800" cy="1524000"/>
          </a:xfrm>
        </p:spPr>
        <p:txBody>
          <a:bodyPr/>
          <a:lstStyle/>
          <a:p>
            <a:r>
              <a:rPr lang="en-US" dirty="0"/>
              <a:t>ACT NOW</a:t>
            </a:r>
          </a:p>
          <a:p>
            <a:r>
              <a:rPr lang="en-US" dirty="0"/>
              <a:t>CHECK OUT</a:t>
            </a:r>
          </a:p>
        </p:txBody>
      </p:sp>
      <p:pic>
        <p:nvPicPr>
          <p:cNvPr id="10" name="Picture 9"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a:extLst>
              <a:ext uri="{FF2B5EF4-FFF2-40B4-BE49-F238E27FC236}">
                <a16:creationId xmlns:a16="http://schemas.microsoft.com/office/drawing/2014/main" xmlns="" id="{748B97B2-945F-BB4F-920F-FCB2A5E80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0899" y="457199"/>
            <a:ext cx="5872501" cy="5867399"/>
          </a:xfrm>
          <a:prstGeom prst="rect">
            <a:avLst/>
          </a:prstGeom>
        </p:spPr>
      </p:pic>
      <p:sp>
        <p:nvSpPr>
          <p:cNvPr id="7" name="Slide Number Placeholder 6">
            <a:extLst>
              <a:ext uri="{FF2B5EF4-FFF2-40B4-BE49-F238E27FC236}">
                <a16:creationId xmlns:a16="http://schemas.microsoft.com/office/drawing/2014/main" xmlns="" id="{BA1E8136-42FB-E145-BF38-F60CB8820052}"/>
              </a:ext>
            </a:extLst>
          </p:cNvPr>
          <p:cNvSpPr>
            <a:spLocks noGrp="1"/>
          </p:cNvSpPr>
          <p:nvPr>
            <p:ph type="sldNum" sz="quarter" idx="10"/>
          </p:nvPr>
        </p:nvSpPr>
        <p:spPr/>
        <p:txBody>
          <a:bodyPr/>
          <a:lstStyle/>
          <a:p>
            <a:fld id="{B6FDC2BC-9D21-CA4B-9293-99A3AD770EFC}" type="slidenum">
              <a:rPr lang="en-US" smtClean="0"/>
              <a:t>22</a:t>
            </a:fld>
            <a:endParaRPr lang="en-US" dirty="0"/>
          </a:p>
        </p:txBody>
      </p:sp>
    </p:spTree>
    <p:extLst>
      <p:ext uri="{BB962C8B-B14F-4D97-AF65-F5344CB8AC3E}">
        <p14:creationId xmlns:p14="http://schemas.microsoft.com/office/powerpoint/2010/main" val="268275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531272C-86D5-8640-ACAD-0A84AE4FC301}"/>
              </a:ext>
            </a:extLst>
          </p:cNvPr>
          <p:cNvSpPr>
            <a:spLocks noGrp="1"/>
          </p:cNvSpPr>
          <p:nvPr>
            <p:ph type="title"/>
          </p:nvPr>
        </p:nvSpPr>
        <p:spPr/>
        <p:txBody>
          <a:bodyPr>
            <a:normAutofit/>
          </a:bodyPr>
          <a:lstStyle/>
          <a:p>
            <a:r>
              <a:rPr lang="en-US" b="1" dirty="0"/>
              <a:t>Next steps </a:t>
            </a:r>
            <a:r>
              <a:rPr lang="en-US" dirty="0"/>
              <a:t>for success</a:t>
            </a:r>
          </a:p>
        </p:txBody>
      </p:sp>
      <p:sp>
        <p:nvSpPr>
          <p:cNvPr id="6" name="Content Placeholder 5">
            <a:extLst>
              <a:ext uri="{FF2B5EF4-FFF2-40B4-BE49-F238E27FC236}">
                <a16:creationId xmlns:a16="http://schemas.microsoft.com/office/drawing/2014/main" xmlns="" id="{8D9912C2-4B80-C64C-8352-F5408D6992F7}"/>
              </a:ext>
            </a:extLst>
          </p:cNvPr>
          <p:cNvSpPr>
            <a:spLocks noGrp="1"/>
          </p:cNvSpPr>
          <p:nvPr>
            <p:ph sz="quarter" idx="10"/>
          </p:nvPr>
        </p:nvSpPr>
        <p:spPr>
          <a:xfrm>
            <a:off x="533400" y="1676400"/>
            <a:ext cx="3657600" cy="553998"/>
          </a:xfrm>
          <a:solidFill>
            <a:srgbClr val="7FB247"/>
          </a:solidFill>
        </p:spPr>
        <p:txBody>
          <a:bodyPr/>
          <a:lstStyle/>
          <a:p>
            <a:r>
              <a:rPr lang="en-US" dirty="0"/>
              <a:t>ROUTINES</a:t>
            </a:r>
          </a:p>
        </p:txBody>
      </p:sp>
      <p:sp>
        <p:nvSpPr>
          <p:cNvPr id="7" name="Content Placeholder 6">
            <a:extLst>
              <a:ext uri="{FF2B5EF4-FFF2-40B4-BE49-F238E27FC236}">
                <a16:creationId xmlns:a16="http://schemas.microsoft.com/office/drawing/2014/main" xmlns="" id="{39AF64CF-CE48-5C48-89C3-3889AF46AA28}"/>
              </a:ext>
            </a:extLst>
          </p:cNvPr>
          <p:cNvSpPr>
            <a:spLocks noGrp="1"/>
          </p:cNvSpPr>
          <p:nvPr>
            <p:ph sz="quarter" idx="11"/>
          </p:nvPr>
        </p:nvSpPr>
        <p:spPr>
          <a:xfrm>
            <a:off x="533400" y="2306599"/>
            <a:ext cx="3657600" cy="4018000"/>
          </a:xfrm>
          <a:solidFill>
            <a:srgbClr val="7FB247"/>
          </a:solidFill>
        </p:spPr>
        <p:txBody>
          <a:bodyPr lIns="91440" tIns="91440" rIns="91440" bIns="91440">
            <a:normAutofit/>
          </a:bodyPr>
          <a:lstStyle/>
          <a:p>
            <a:pPr marL="0" indent="0">
              <a:buNone/>
            </a:pPr>
            <a:r>
              <a:rPr lang="en-US" sz="1800" b="1" dirty="0">
                <a:solidFill>
                  <a:schemeClr val="bg1"/>
                </a:solidFill>
              </a:rPr>
              <a:t>Rehearsed and predictable practices </a:t>
            </a:r>
            <a:r>
              <a:rPr lang="en-US" sz="1800" dirty="0">
                <a:solidFill>
                  <a:schemeClr val="bg1"/>
                </a:solidFill>
              </a:rPr>
              <a:t>that provide </a:t>
            </a:r>
            <a:br>
              <a:rPr lang="en-US" sz="1800" dirty="0">
                <a:solidFill>
                  <a:schemeClr val="bg1"/>
                </a:solidFill>
              </a:rPr>
            </a:br>
            <a:r>
              <a:rPr lang="en-US" sz="1800" dirty="0">
                <a:solidFill>
                  <a:schemeClr val="bg1"/>
                </a:solidFill>
              </a:rPr>
              <a:t>structure to support efficient and effective learning.</a:t>
            </a:r>
          </a:p>
          <a:p>
            <a:pPr marL="800100" indent="0">
              <a:spcBef>
                <a:spcPts val="1200"/>
              </a:spcBef>
              <a:spcAft>
                <a:spcPts val="1200"/>
              </a:spcAft>
              <a:buNone/>
            </a:pPr>
            <a:r>
              <a:rPr lang="en-US" sz="1800" dirty="0">
                <a:solidFill>
                  <a:schemeClr val="bg1"/>
                </a:solidFill>
              </a:rPr>
              <a:t>ORGANIZATIONAL</a:t>
            </a:r>
            <a:br>
              <a:rPr lang="en-US" sz="1800" dirty="0">
                <a:solidFill>
                  <a:schemeClr val="bg1"/>
                </a:solidFill>
              </a:rPr>
            </a:br>
            <a:r>
              <a:rPr lang="en-US" sz="1800" dirty="0">
                <a:solidFill>
                  <a:schemeClr val="bg1"/>
                </a:solidFill>
              </a:rPr>
              <a:t>&amp; STUDY SKILLS</a:t>
            </a:r>
          </a:p>
          <a:p>
            <a:pPr marL="800100" indent="0">
              <a:spcBef>
                <a:spcPts val="1200"/>
              </a:spcBef>
              <a:spcAft>
                <a:spcPts val="1200"/>
              </a:spcAft>
              <a:buNone/>
            </a:pPr>
            <a:r>
              <a:rPr lang="en-US" sz="1800" dirty="0">
                <a:solidFill>
                  <a:schemeClr val="bg1"/>
                </a:solidFill>
              </a:rPr>
              <a:t>SUPPORT</a:t>
            </a:r>
            <a:br>
              <a:rPr lang="en-US" sz="1800" dirty="0">
                <a:solidFill>
                  <a:schemeClr val="bg1"/>
                </a:solidFill>
              </a:rPr>
            </a:br>
            <a:r>
              <a:rPr lang="en-US" sz="1800" dirty="0">
                <a:solidFill>
                  <a:schemeClr val="bg1"/>
                </a:solidFill>
              </a:rPr>
              <a:t>STRUCTURES</a:t>
            </a:r>
          </a:p>
          <a:p>
            <a:pPr marL="800100" indent="0">
              <a:spcBef>
                <a:spcPts val="1200"/>
              </a:spcBef>
              <a:spcAft>
                <a:spcPts val="1200"/>
              </a:spcAft>
              <a:buNone/>
            </a:pPr>
            <a:r>
              <a:rPr lang="en-US" sz="1800" dirty="0">
                <a:solidFill>
                  <a:schemeClr val="bg1"/>
                </a:solidFill>
              </a:rPr>
              <a:t>ATTENDANCE </a:t>
            </a:r>
            <a:br>
              <a:rPr lang="en-US" sz="1800" dirty="0">
                <a:solidFill>
                  <a:schemeClr val="bg1"/>
                </a:solidFill>
              </a:rPr>
            </a:br>
            <a:r>
              <a:rPr lang="en-US" sz="1800" dirty="0">
                <a:solidFill>
                  <a:schemeClr val="bg1"/>
                </a:solidFill>
              </a:rPr>
              <a:t>&amp; ENGAGEMENT</a:t>
            </a:r>
          </a:p>
          <a:p>
            <a:pPr marL="0" indent="0">
              <a:buNone/>
            </a:pPr>
            <a:endParaRPr lang="en-US" sz="1800" dirty="0"/>
          </a:p>
          <a:p>
            <a:pPr marL="0" indent="0">
              <a:buNone/>
            </a:pPr>
            <a:endParaRPr lang="en-US" sz="1800" dirty="0"/>
          </a:p>
          <a:p>
            <a:pPr marL="0" indent="0">
              <a:buNone/>
            </a:pPr>
            <a:endParaRPr lang="en-US" sz="1800" dirty="0"/>
          </a:p>
        </p:txBody>
      </p:sp>
      <p:pic>
        <p:nvPicPr>
          <p:cNvPr id="14" name="GettyImages-1059266342.png" descr="illustration of clipboard with checklist and pen">
            <a:extLst>
              <a:ext uri="{FF2B5EF4-FFF2-40B4-BE49-F238E27FC236}">
                <a16:creationId xmlns:a16="http://schemas.microsoft.com/office/drawing/2014/main" xmlns="" id="{D8820F81-3499-974D-B8D6-96A129A8310B}"/>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a:xfrm>
            <a:off x="244083" y="3484652"/>
            <a:ext cx="959634" cy="991940"/>
          </a:xfrm>
          <a:prstGeom prst="rect">
            <a:avLst/>
          </a:prstGeom>
          <a:ln w="12700" cap="flat">
            <a:noFill/>
            <a:miter lim="400000"/>
          </a:ln>
          <a:effectLst/>
        </p:spPr>
      </p:pic>
      <p:pic>
        <p:nvPicPr>
          <p:cNvPr id="15" name="GettyImages-859529858.png" descr="illustration of family reading together">
            <a:extLst>
              <a:ext uri="{FF2B5EF4-FFF2-40B4-BE49-F238E27FC236}">
                <a16:creationId xmlns:a16="http://schemas.microsoft.com/office/drawing/2014/main" xmlns="" id="{E652247A-4517-0E48-B6F9-2BE68F141FB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281590" y="4419600"/>
            <a:ext cx="884619" cy="914400"/>
          </a:xfrm>
          <a:prstGeom prst="rect">
            <a:avLst/>
          </a:prstGeom>
          <a:ln w="12700" cap="flat">
            <a:noFill/>
            <a:miter lim="400000"/>
          </a:ln>
          <a:effectLst/>
        </p:spPr>
      </p:pic>
      <p:pic>
        <p:nvPicPr>
          <p:cNvPr id="16" name="School Bus.png" descr="illustration of school bus">
            <a:extLst>
              <a:ext uri="{FF2B5EF4-FFF2-40B4-BE49-F238E27FC236}">
                <a16:creationId xmlns:a16="http://schemas.microsoft.com/office/drawing/2014/main" xmlns="" id="{4A0B4555-B9E5-9F46-A1F2-3B45BA447E6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61653" y="5555088"/>
            <a:ext cx="922127" cy="472224"/>
          </a:xfrm>
          <a:prstGeom prst="rect">
            <a:avLst/>
          </a:prstGeom>
          <a:ln w="12700" cap="flat">
            <a:noFill/>
            <a:miter lim="400000"/>
          </a:ln>
          <a:effectLst/>
        </p:spPr>
      </p:pic>
      <p:sp>
        <p:nvSpPr>
          <p:cNvPr id="8" name="Content Placeholder 7">
            <a:extLst>
              <a:ext uri="{FF2B5EF4-FFF2-40B4-BE49-F238E27FC236}">
                <a16:creationId xmlns:a16="http://schemas.microsoft.com/office/drawing/2014/main" xmlns="" id="{62D27DCF-9FCF-0C42-A6DB-F5ECD7A171FE}"/>
              </a:ext>
            </a:extLst>
          </p:cNvPr>
          <p:cNvSpPr>
            <a:spLocks noGrp="1"/>
          </p:cNvSpPr>
          <p:nvPr>
            <p:ph sz="quarter" idx="15"/>
          </p:nvPr>
        </p:nvSpPr>
        <p:spPr>
          <a:xfrm>
            <a:off x="4267200" y="1676400"/>
            <a:ext cx="3657600" cy="553998"/>
          </a:xfrm>
          <a:solidFill>
            <a:schemeClr val="tx1"/>
          </a:solidFill>
        </p:spPr>
        <p:txBody>
          <a:bodyPr/>
          <a:lstStyle/>
          <a:p>
            <a:r>
              <a:rPr lang="en-US" dirty="0"/>
              <a:t>ACT NOW</a:t>
            </a:r>
          </a:p>
        </p:txBody>
      </p:sp>
      <p:sp>
        <p:nvSpPr>
          <p:cNvPr id="9" name="Content Placeholder 8">
            <a:extLst>
              <a:ext uri="{FF2B5EF4-FFF2-40B4-BE49-F238E27FC236}">
                <a16:creationId xmlns:a16="http://schemas.microsoft.com/office/drawing/2014/main" xmlns="" id="{A967E0FE-255D-B24B-9094-52B6FC6E2318}"/>
              </a:ext>
            </a:extLst>
          </p:cNvPr>
          <p:cNvSpPr>
            <a:spLocks noGrp="1"/>
          </p:cNvSpPr>
          <p:nvPr>
            <p:ph sz="quarter" idx="16"/>
          </p:nvPr>
        </p:nvSpPr>
        <p:spPr>
          <a:xfrm>
            <a:off x="4267200" y="2306598"/>
            <a:ext cx="3657600" cy="4018000"/>
          </a:xfrm>
        </p:spPr>
        <p:txBody>
          <a:bodyPr>
            <a:noAutofit/>
          </a:bodyPr>
          <a:lstStyle/>
          <a:p>
            <a:pPr marL="233363" indent="-233363">
              <a:buFont typeface="+mj-lt"/>
              <a:buAutoNum type="arabicPeriod"/>
            </a:pPr>
            <a:r>
              <a:rPr lang="en-US" sz="1400" dirty="0"/>
              <a:t>Establish a </a:t>
            </a:r>
            <a:r>
              <a:rPr lang="en-US" sz="1400" b="1" dirty="0"/>
              <a:t>consistent location and predictable schedule for sharing information</a:t>
            </a:r>
          </a:p>
          <a:p>
            <a:pPr marL="233363" indent="-233363">
              <a:buFont typeface="+mj-lt"/>
              <a:buAutoNum type="arabicPeriod"/>
            </a:pPr>
            <a:r>
              <a:rPr lang="en-US" sz="1400" dirty="0"/>
              <a:t>Focus on the implementation of </a:t>
            </a:r>
            <a:r>
              <a:rPr lang="en-US" sz="1400" b="1" dirty="0"/>
              <a:t>flexible routines rather than rigid schedules</a:t>
            </a:r>
            <a:r>
              <a:rPr lang="en-US" sz="1400" dirty="0"/>
              <a:t>.  </a:t>
            </a:r>
          </a:p>
          <a:p>
            <a:pPr marL="233363" indent="-233363">
              <a:buFont typeface="+mj-lt"/>
              <a:buAutoNum type="arabicPeriod"/>
            </a:pPr>
            <a:r>
              <a:rPr lang="en-US" sz="1400" b="1" dirty="0"/>
              <a:t>Share</a:t>
            </a:r>
            <a:r>
              <a:rPr lang="en-US" sz="1400" dirty="0"/>
              <a:t> virtual </a:t>
            </a:r>
            <a:r>
              <a:rPr lang="en-US" sz="1400" b="1" dirty="0"/>
              <a:t>office hours information</a:t>
            </a:r>
            <a:r>
              <a:rPr lang="en-US" sz="1400" dirty="0"/>
              <a:t> with students and families</a:t>
            </a:r>
          </a:p>
          <a:p>
            <a:pPr marL="233363" indent="-233363">
              <a:buFont typeface="+mj-lt"/>
              <a:buAutoNum type="arabicPeriod"/>
            </a:pPr>
            <a:r>
              <a:rPr lang="en-US" sz="1400" dirty="0"/>
              <a:t>Share </a:t>
            </a:r>
            <a:r>
              <a:rPr lang="en-US" sz="1400" b="1" dirty="0"/>
              <a:t>expectations for synchronous and asynchronous participation</a:t>
            </a:r>
            <a:r>
              <a:rPr lang="en-US" sz="1400" dirty="0"/>
              <a:t> </a:t>
            </a:r>
          </a:p>
          <a:p>
            <a:pPr marL="233363" indent="-233363">
              <a:buFont typeface="+mj-lt"/>
              <a:buAutoNum type="arabicPeriod"/>
            </a:pPr>
            <a:r>
              <a:rPr lang="en-US" sz="1400" b="1" dirty="0"/>
              <a:t>Encourage</a:t>
            </a:r>
            <a:r>
              <a:rPr lang="en-US" sz="1400" dirty="0"/>
              <a:t> students development of </a:t>
            </a:r>
            <a:r>
              <a:rPr lang="en-US" sz="1400" b="1" dirty="0"/>
              <a:t>reflection, self-awareness, and outreach skills</a:t>
            </a:r>
          </a:p>
        </p:txBody>
      </p:sp>
      <p:sp>
        <p:nvSpPr>
          <p:cNvPr id="10" name="Content Placeholder 9">
            <a:extLst>
              <a:ext uri="{FF2B5EF4-FFF2-40B4-BE49-F238E27FC236}">
                <a16:creationId xmlns:a16="http://schemas.microsoft.com/office/drawing/2014/main" xmlns="" id="{E9AE699E-62F5-4B4F-B196-15FF73C9A36E}"/>
              </a:ext>
            </a:extLst>
          </p:cNvPr>
          <p:cNvSpPr>
            <a:spLocks noGrp="1"/>
          </p:cNvSpPr>
          <p:nvPr>
            <p:ph sz="quarter" idx="17"/>
          </p:nvPr>
        </p:nvSpPr>
        <p:spPr>
          <a:xfrm>
            <a:off x="8001000" y="1676400"/>
            <a:ext cx="3657600" cy="553998"/>
          </a:xfrm>
          <a:solidFill>
            <a:schemeClr val="tx1"/>
          </a:solidFill>
        </p:spPr>
        <p:txBody>
          <a:bodyPr/>
          <a:lstStyle/>
          <a:p>
            <a:pPr marL="0" indent="0">
              <a:buNone/>
            </a:pPr>
            <a:r>
              <a:rPr lang="en-US" dirty="0"/>
              <a:t>CHECK OUT</a:t>
            </a:r>
          </a:p>
        </p:txBody>
      </p:sp>
      <p:sp>
        <p:nvSpPr>
          <p:cNvPr id="11" name="Content Placeholder 10">
            <a:extLst>
              <a:ext uri="{FF2B5EF4-FFF2-40B4-BE49-F238E27FC236}">
                <a16:creationId xmlns:a16="http://schemas.microsoft.com/office/drawing/2014/main" xmlns="" id="{9DCAD2E5-B57B-264C-8DB5-B89B1190772A}"/>
              </a:ext>
            </a:extLst>
          </p:cNvPr>
          <p:cNvSpPr>
            <a:spLocks noGrp="1"/>
          </p:cNvSpPr>
          <p:nvPr>
            <p:ph sz="quarter" idx="18"/>
          </p:nvPr>
        </p:nvSpPr>
        <p:spPr>
          <a:xfrm>
            <a:off x="8001000" y="2306598"/>
            <a:ext cx="3657600" cy="4018000"/>
          </a:xfrm>
        </p:spPr>
        <p:txBody>
          <a:bodyPr>
            <a:normAutofit/>
          </a:bodyPr>
          <a:lstStyle/>
          <a:p>
            <a:r>
              <a:rPr lang="en-US" sz="1400" b="1" dirty="0"/>
              <a:t>Edutopia – Engaging Parental Support for Smarter Thinking: </a:t>
            </a:r>
            <a:r>
              <a:rPr lang="en-US" sz="1400" dirty="0">
                <a:hlinkClick r:id="rId6"/>
              </a:rPr>
              <a:t>https://www.edutopia.org/blog/parental-support-for-smarter-thinking-donna-wilson-marcus-conyers</a:t>
            </a:r>
            <a:r>
              <a:rPr lang="en-US" sz="1400" dirty="0"/>
              <a:t>   </a:t>
            </a:r>
          </a:p>
          <a:p>
            <a:r>
              <a:rPr lang="en-US" sz="1400" b="1" dirty="0"/>
              <a:t>Edutopia – Establishing Routines for Remote Learning:</a:t>
            </a:r>
            <a:r>
              <a:rPr lang="en-US" sz="1400" dirty="0"/>
              <a:t> </a:t>
            </a:r>
            <a:r>
              <a:rPr lang="en-US" sz="1400" dirty="0">
                <a:hlinkClick r:id="rId7"/>
              </a:rPr>
              <a:t>https://www.edutopia.org/article/establishing-routines-remote-learning</a:t>
            </a:r>
            <a:r>
              <a:rPr lang="en-US" sz="1400" dirty="0"/>
              <a:t> </a:t>
            </a:r>
          </a:p>
          <a:p>
            <a:r>
              <a:rPr lang="en-US" sz="1400" b="1" dirty="0"/>
              <a:t>Edutopia – 7 Guiding Principles for Parents Teaching From Home:</a:t>
            </a:r>
            <a:r>
              <a:rPr lang="en-US" sz="1400" dirty="0"/>
              <a:t> </a:t>
            </a:r>
            <a:r>
              <a:rPr lang="en-US" sz="1400" dirty="0">
                <a:hlinkClick r:id="rId8"/>
              </a:rPr>
              <a:t>https://www.edutopia.org/article/7-guiding-principles-parents-teaching-home</a:t>
            </a:r>
            <a:endParaRPr lang="en-US" sz="1400" dirty="0"/>
          </a:p>
        </p:txBody>
      </p:sp>
      <p:sp>
        <p:nvSpPr>
          <p:cNvPr id="3" name="Slide Number Placeholder 2">
            <a:extLst>
              <a:ext uri="{FF2B5EF4-FFF2-40B4-BE49-F238E27FC236}">
                <a16:creationId xmlns:a16="http://schemas.microsoft.com/office/drawing/2014/main" xmlns="" id="{AA515201-614B-424D-82BB-B23E8CEA1E25}"/>
              </a:ext>
            </a:extLst>
          </p:cNvPr>
          <p:cNvSpPr>
            <a:spLocks noGrp="1"/>
          </p:cNvSpPr>
          <p:nvPr>
            <p:ph type="sldNum" sz="quarter" idx="14"/>
          </p:nvPr>
        </p:nvSpPr>
        <p:spPr/>
        <p:txBody>
          <a:bodyPr/>
          <a:lstStyle/>
          <a:p>
            <a:fld id="{B6FDC2BC-9D21-CA4B-9293-99A3AD770EFC}" type="slidenum">
              <a:rPr lang="en-US" smtClean="0"/>
              <a:pPr/>
              <a:t>23</a:t>
            </a:fld>
            <a:endParaRPr lang="en-US" dirty="0"/>
          </a:p>
        </p:txBody>
      </p:sp>
    </p:spTree>
    <p:extLst>
      <p:ext uri="{BB962C8B-B14F-4D97-AF65-F5344CB8AC3E}">
        <p14:creationId xmlns:p14="http://schemas.microsoft.com/office/powerpoint/2010/main" val="110156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BB05F181-6D6A-B944-A9CD-D167DB1D8068}"/>
              </a:ext>
            </a:extLst>
          </p:cNvPr>
          <p:cNvSpPr>
            <a:spLocks noGrp="1"/>
          </p:cNvSpPr>
          <p:nvPr>
            <p:ph type="title"/>
          </p:nvPr>
        </p:nvSpPr>
        <p:spPr/>
        <p:txBody>
          <a:bodyPr/>
          <a:lstStyle/>
          <a:p>
            <a:r>
              <a:rPr lang="en-US" dirty="0"/>
              <a:t>Additional </a:t>
            </a:r>
            <a:r>
              <a:rPr lang="en-US" b="1" dirty="0"/>
              <a:t>resources</a:t>
            </a:r>
          </a:p>
        </p:txBody>
      </p:sp>
      <p:sp>
        <p:nvSpPr>
          <p:cNvPr id="12" name="Content Placeholder 11">
            <a:extLst>
              <a:ext uri="{FF2B5EF4-FFF2-40B4-BE49-F238E27FC236}">
                <a16:creationId xmlns:a16="http://schemas.microsoft.com/office/drawing/2014/main" xmlns="" id="{09010952-CEAE-6443-B1FC-D218BF184A48}"/>
              </a:ext>
            </a:extLst>
          </p:cNvPr>
          <p:cNvSpPr>
            <a:spLocks noGrp="1"/>
          </p:cNvSpPr>
          <p:nvPr>
            <p:ph sz="quarter" idx="11"/>
          </p:nvPr>
        </p:nvSpPr>
        <p:spPr>
          <a:xfrm>
            <a:off x="990600" y="3276600"/>
            <a:ext cx="7620000" cy="2286000"/>
          </a:xfrm>
        </p:spPr>
        <p:txBody>
          <a:bodyPr>
            <a:noAutofit/>
          </a:bodyPr>
          <a:lstStyle/>
          <a:p>
            <a:pPr marL="0" indent="0">
              <a:buNone/>
            </a:pPr>
            <a:r>
              <a:rPr lang="en-US" sz="2000" dirty="0"/>
              <a:t>Additional resources to support the development of </a:t>
            </a:r>
            <a:br>
              <a:rPr lang="en-US" sz="2000" dirty="0"/>
            </a:br>
            <a:r>
              <a:rPr lang="en-US" sz="2000" dirty="0"/>
              <a:t>positive partnerships with families and other remote learning priorities can be found online at </a:t>
            </a:r>
            <a:r>
              <a:rPr lang="en-US" sz="2000" dirty="0">
                <a:hlinkClick r:id="rId3">
                  <a:extLst>
                    <a:ext uri="{A12FA001-AC4F-418D-AE19-62706E023703}">
                      <ahyp:hlinkClr xmlns:ahyp="http://schemas.microsoft.com/office/drawing/2018/hyperlinkcolor" xmlns="" val="tx"/>
                    </a:ext>
                  </a:extLst>
                </a:hlinkClick>
              </a:rPr>
              <a:t>www.eteachny.org</a:t>
            </a:r>
            <a:r>
              <a:rPr lang="en-US" sz="2000" dirty="0"/>
              <a:t>.</a:t>
            </a:r>
          </a:p>
          <a:p>
            <a:pPr>
              <a:spcBef>
                <a:spcPts val="200"/>
              </a:spcBef>
              <a:spcAft>
                <a:spcPts val="200"/>
              </a:spcAft>
            </a:pPr>
            <a:r>
              <a:rPr lang="en-US" sz="1400" dirty="0"/>
              <a:t>Shifting to Teaching Online</a:t>
            </a:r>
          </a:p>
          <a:p>
            <a:pPr>
              <a:spcBef>
                <a:spcPts val="200"/>
              </a:spcBef>
              <a:spcAft>
                <a:spcPts val="200"/>
              </a:spcAft>
            </a:pPr>
            <a:r>
              <a:rPr lang="en-US" sz="1400" dirty="0"/>
              <a:t>Families as Partners</a:t>
            </a:r>
          </a:p>
          <a:p>
            <a:pPr>
              <a:spcBef>
                <a:spcPts val="200"/>
              </a:spcBef>
              <a:spcAft>
                <a:spcPts val="200"/>
              </a:spcAft>
            </a:pPr>
            <a:r>
              <a:rPr lang="en-US" sz="1400" dirty="0"/>
              <a:t>Students With Disabilities</a:t>
            </a:r>
          </a:p>
          <a:p>
            <a:pPr>
              <a:spcBef>
                <a:spcPts val="200"/>
              </a:spcBef>
              <a:spcAft>
                <a:spcPts val="200"/>
              </a:spcAft>
            </a:pPr>
            <a:r>
              <a:rPr lang="en-US" sz="1400" dirty="0"/>
              <a:t>English Language and Multilingual Learners</a:t>
            </a:r>
          </a:p>
          <a:p>
            <a:pPr>
              <a:spcBef>
                <a:spcPts val="200"/>
              </a:spcBef>
              <a:spcAft>
                <a:spcPts val="200"/>
              </a:spcAft>
            </a:pPr>
            <a:r>
              <a:rPr lang="en-US" sz="1400" dirty="0"/>
              <a:t>Culturally-Responsive Education</a:t>
            </a:r>
          </a:p>
          <a:p>
            <a:pPr>
              <a:spcBef>
                <a:spcPts val="200"/>
              </a:spcBef>
              <a:spcAft>
                <a:spcPts val="200"/>
              </a:spcAft>
            </a:pPr>
            <a:r>
              <a:rPr lang="en-US" sz="1400" dirty="0"/>
              <a:t>Social Emotional Learning</a:t>
            </a:r>
          </a:p>
        </p:txBody>
      </p:sp>
      <p:pic>
        <p:nvPicPr>
          <p:cNvPr id="15" name="Computer Desktop.png" descr="computer monitor illustration">
            <a:extLst>
              <a:ext uri="{FF2B5EF4-FFF2-40B4-BE49-F238E27FC236}">
                <a16:creationId xmlns:a16="http://schemas.microsoft.com/office/drawing/2014/main" xmlns="" id="{C7BCC2AC-3E2F-B44F-97B5-6EB0F45BF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9067" y="685800"/>
            <a:ext cx="4028957" cy="3223864"/>
          </a:xfrm>
          <a:prstGeom prst="rect">
            <a:avLst/>
          </a:prstGeom>
          <a:ln w="12700" cap="flat">
            <a:noFill/>
            <a:miter lim="400000"/>
          </a:ln>
          <a:effectLst>
            <a:outerShdw blurRad="50800" dist="38100" dir="13500000" algn="br" rotWithShape="0">
              <a:prstClr val="black">
                <a:alpha val="40000"/>
              </a:prstClr>
            </a:outerShdw>
          </a:effectLst>
        </p:spPr>
      </p:pic>
      <p:pic>
        <p:nvPicPr>
          <p:cNvPr id="3" name="Picture 2" descr="screen capture of eTEACHNY website home page">
            <a:extLst>
              <a:ext uri="{FF2B5EF4-FFF2-40B4-BE49-F238E27FC236}">
                <a16:creationId xmlns:a16="http://schemas.microsoft.com/office/drawing/2014/main" xmlns="" id="{B397E636-32A1-FF42-ADA6-4ED7B6588E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67464" y="802577"/>
            <a:ext cx="3812163" cy="2099375"/>
          </a:xfrm>
          <a:prstGeom prst="rect">
            <a:avLst/>
          </a:prstGeom>
        </p:spPr>
      </p:pic>
      <p:sp>
        <p:nvSpPr>
          <p:cNvPr id="5" name="Slide Number Placeholder 4">
            <a:extLst>
              <a:ext uri="{FF2B5EF4-FFF2-40B4-BE49-F238E27FC236}">
                <a16:creationId xmlns:a16="http://schemas.microsoft.com/office/drawing/2014/main" xmlns="" id="{5153D285-7601-4644-8BFC-A47CC5722C01}"/>
              </a:ext>
            </a:extLst>
          </p:cNvPr>
          <p:cNvSpPr>
            <a:spLocks noGrp="1"/>
          </p:cNvSpPr>
          <p:nvPr>
            <p:ph type="sldNum" sz="quarter" idx="10"/>
          </p:nvPr>
        </p:nvSpPr>
        <p:spPr/>
        <p:txBody>
          <a:bodyPr/>
          <a:lstStyle/>
          <a:p>
            <a:fld id="{B6FDC2BC-9D21-CA4B-9293-99A3AD770EFC}" type="slidenum">
              <a:rPr lang="en-US" smtClean="0"/>
              <a:t>24</a:t>
            </a:fld>
            <a:endParaRPr lang="en-US" dirty="0"/>
          </a:p>
        </p:txBody>
      </p:sp>
    </p:spTree>
    <p:extLst>
      <p:ext uri="{BB962C8B-B14F-4D97-AF65-F5344CB8AC3E}">
        <p14:creationId xmlns:p14="http://schemas.microsoft.com/office/powerpoint/2010/main" val="190532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9DD1291-ED3C-DE4D-826C-3B1B666AF6E4}"/>
              </a:ext>
            </a:extLst>
          </p:cNvPr>
          <p:cNvSpPr>
            <a:spLocks noGrp="1"/>
          </p:cNvSpPr>
          <p:nvPr>
            <p:ph type="title"/>
          </p:nvPr>
        </p:nvSpPr>
        <p:spPr/>
        <p:txBody>
          <a:bodyPr/>
          <a:lstStyle/>
          <a:p>
            <a:r>
              <a:rPr lang="en-US" dirty="0"/>
              <a:t>Questions?</a:t>
            </a:r>
          </a:p>
        </p:txBody>
      </p:sp>
      <p:sp>
        <p:nvSpPr>
          <p:cNvPr id="6" name="Slide Number Placeholder 5">
            <a:extLst>
              <a:ext uri="{FF2B5EF4-FFF2-40B4-BE49-F238E27FC236}">
                <a16:creationId xmlns:a16="http://schemas.microsoft.com/office/drawing/2014/main" xmlns="" id="{A593A0A6-587A-EF4A-8FE8-79027CDD1E97}"/>
              </a:ext>
            </a:extLst>
          </p:cNvPr>
          <p:cNvSpPr>
            <a:spLocks noGrp="1"/>
          </p:cNvSpPr>
          <p:nvPr>
            <p:ph type="sldNum" sz="quarter" idx="10"/>
          </p:nvPr>
        </p:nvSpPr>
        <p:spPr/>
        <p:txBody>
          <a:bodyPr/>
          <a:lstStyle/>
          <a:p>
            <a:fld id="{B6FDC2BC-9D21-CA4B-9293-99A3AD770EFC}" type="slidenum">
              <a:rPr lang="en-US" smtClean="0"/>
              <a:pPr/>
              <a:t>25</a:t>
            </a:fld>
            <a:endParaRPr lang="en-US" dirty="0"/>
          </a:p>
        </p:txBody>
      </p:sp>
    </p:spTree>
    <p:extLst>
      <p:ext uri="{BB962C8B-B14F-4D97-AF65-F5344CB8AC3E}">
        <p14:creationId xmlns:p14="http://schemas.microsoft.com/office/powerpoint/2010/main" val="355090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F1099-A91E-BE47-A506-64A878E1E3C0}"/>
              </a:ext>
            </a:extLst>
          </p:cNvPr>
          <p:cNvSpPr>
            <a:spLocks noGrp="1"/>
          </p:cNvSpPr>
          <p:nvPr>
            <p:ph type="title"/>
          </p:nvPr>
        </p:nvSpPr>
        <p:spPr/>
        <p:txBody>
          <a:bodyPr/>
          <a:lstStyle/>
          <a:p>
            <a:r>
              <a:rPr lang="en-US" dirty="0"/>
              <a:t>Today’s </a:t>
            </a:r>
            <a:r>
              <a:rPr lang="en-US" b="1" dirty="0"/>
              <a:t>objectives</a:t>
            </a:r>
          </a:p>
        </p:txBody>
      </p:sp>
      <p:sp>
        <p:nvSpPr>
          <p:cNvPr id="4" name="Content Placeholder 3">
            <a:extLst>
              <a:ext uri="{FF2B5EF4-FFF2-40B4-BE49-F238E27FC236}">
                <a16:creationId xmlns:a16="http://schemas.microsoft.com/office/drawing/2014/main" xmlns="" id="{929F2348-F5B0-9946-B9D9-20A16394262D}"/>
              </a:ext>
            </a:extLst>
          </p:cNvPr>
          <p:cNvSpPr>
            <a:spLocks noGrp="1"/>
          </p:cNvSpPr>
          <p:nvPr>
            <p:ph sz="quarter" idx="11"/>
          </p:nvPr>
        </p:nvSpPr>
        <p:spPr/>
        <p:txBody>
          <a:bodyPr>
            <a:normAutofit fontScale="85000" lnSpcReduction="20000"/>
          </a:bodyPr>
          <a:lstStyle/>
          <a:p>
            <a:r>
              <a:rPr lang="en-US" dirty="0"/>
              <a:t>Address the core components of family partnerships in the educational setting</a:t>
            </a:r>
          </a:p>
          <a:p>
            <a:r>
              <a:rPr lang="en-US" dirty="0"/>
              <a:t>Discuss the reasons for family partnership transitions</a:t>
            </a:r>
          </a:p>
          <a:p>
            <a:r>
              <a:rPr lang="en-US" dirty="0"/>
              <a:t>Identify areas of successful transitions and areas for improvement regarding families as partners in a remote/hybrid setting</a:t>
            </a:r>
          </a:p>
        </p:txBody>
      </p:sp>
      <p:sp>
        <p:nvSpPr>
          <p:cNvPr id="3" name="Slide Number Placeholder 2">
            <a:extLst>
              <a:ext uri="{FF2B5EF4-FFF2-40B4-BE49-F238E27FC236}">
                <a16:creationId xmlns:a16="http://schemas.microsoft.com/office/drawing/2014/main" xmlns="" id="{801976A8-7267-104E-A1D9-48D832006F0A}"/>
              </a:ext>
            </a:extLst>
          </p:cNvPr>
          <p:cNvSpPr>
            <a:spLocks noGrp="1"/>
          </p:cNvSpPr>
          <p:nvPr>
            <p:ph type="sldNum" sz="quarter" idx="10"/>
          </p:nvPr>
        </p:nvSpPr>
        <p:spPr/>
        <p:txBody>
          <a:bodyPr/>
          <a:lstStyle/>
          <a:p>
            <a:fld id="{B6FDC2BC-9D21-CA4B-9293-99A3AD770EFC}" type="slidenum">
              <a:rPr lang="en-US" smtClean="0"/>
              <a:pPr/>
              <a:t>3</a:t>
            </a:fld>
            <a:endParaRPr lang="en-US" dirty="0"/>
          </a:p>
        </p:txBody>
      </p:sp>
    </p:spTree>
    <p:extLst>
      <p:ext uri="{BB962C8B-B14F-4D97-AF65-F5344CB8AC3E}">
        <p14:creationId xmlns:p14="http://schemas.microsoft.com/office/powerpoint/2010/main" val="155877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D2B1B3-1204-7C42-BFA8-5844EB585C6A}"/>
              </a:ext>
            </a:extLst>
          </p:cNvPr>
          <p:cNvSpPr>
            <a:spLocks noGrp="1"/>
          </p:cNvSpPr>
          <p:nvPr>
            <p:ph type="title"/>
          </p:nvPr>
        </p:nvSpPr>
        <p:spPr>
          <a:solidFill>
            <a:srgbClr val="0076C1"/>
          </a:solidFill>
        </p:spPr>
        <p:txBody>
          <a:bodyPr>
            <a:normAutofit/>
          </a:bodyPr>
          <a:lstStyle/>
          <a:p>
            <a:r>
              <a:rPr lang="en-US" b="1" dirty="0"/>
              <a:t>Materials</a:t>
            </a:r>
            <a:r>
              <a:rPr lang="en-US" dirty="0"/>
              <a:t> needed</a:t>
            </a:r>
          </a:p>
        </p:txBody>
      </p:sp>
      <p:sp>
        <p:nvSpPr>
          <p:cNvPr id="9" name="Content Placeholder 8">
            <a:extLst>
              <a:ext uri="{FF2B5EF4-FFF2-40B4-BE49-F238E27FC236}">
                <a16:creationId xmlns:a16="http://schemas.microsoft.com/office/drawing/2014/main" xmlns="" id="{2338BD5E-0CE9-0A45-9234-10E4C03484FA}"/>
              </a:ext>
            </a:extLst>
          </p:cNvPr>
          <p:cNvSpPr>
            <a:spLocks noGrp="1"/>
          </p:cNvSpPr>
          <p:nvPr>
            <p:ph sz="quarter" idx="11"/>
          </p:nvPr>
        </p:nvSpPr>
        <p:spPr>
          <a:xfrm>
            <a:off x="533400" y="2514600"/>
            <a:ext cx="11125200" cy="3200400"/>
          </a:xfrm>
        </p:spPr>
        <p:txBody>
          <a:bodyPr>
            <a:normAutofit/>
          </a:bodyPr>
          <a:lstStyle/>
          <a:p>
            <a:r>
              <a:rPr lang="en-US" dirty="0"/>
              <a:t>Access to the </a:t>
            </a:r>
            <a:r>
              <a:rPr lang="en-US" b="1" dirty="0" err="1"/>
              <a:t>eTEACHNY</a:t>
            </a:r>
            <a:r>
              <a:rPr lang="en-US" b="1" dirty="0"/>
              <a:t> Website</a:t>
            </a:r>
          </a:p>
          <a:p>
            <a:r>
              <a:rPr lang="en-US" dirty="0"/>
              <a:t>Families as Partners </a:t>
            </a:r>
            <a:r>
              <a:rPr lang="en-US" b="1" dirty="0"/>
              <a:t>Slide Deck</a:t>
            </a:r>
          </a:p>
          <a:p>
            <a:r>
              <a:rPr lang="en-US" dirty="0"/>
              <a:t>Families as Partners </a:t>
            </a:r>
            <a:r>
              <a:rPr lang="en-US" b="1" dirty="0"/>
              <a:t>Survey Workbook</a:t>
            </a:r>
          </a:p>
          <a:p>
            <a:r>
              <a:rPr lang="en-US" dirty="0"/>
              <a:t>Families as Partners </a:t>
            </a:r>
            <a:r>
              <a:rPr lang="en-US" b="1" dirty="0"/>
              <a:t>Overview Video</a:t>
            </a:r>
          </a:p>
        </p:txBody>
      </p:sp>
      <p:pic>
        <p:nvPicPr>
          <p:cNvPr id="8" name="Computer Desktop.png" descr="computer monitor illustration">
            <a:extLst>
              <a:ext uri="{FF2B5EF4-FFF2-40B4-BE49-F238E27FC236}">
                <a16:creationId xmlns:a16="http://schemas.microsoft.com/office/drawing/2014/main" xmlns="" id="{AB358D29-5AE7-9644-A76F-BF493DB5E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0" y="3631827"/>
            <a:ext cx="4028957" cy="3223864"/>
          </a:xfrm>
          <a:prstGeom prst="rect">
            <a:avLst/>
          </a:prstGeom>
          <a:ln w="12700" cap="flat">
            <a:noFill/>
            <a:miter lim="400000"/>
          </a:ln>
          <a:effectLst>
            <a:outerShdw blurRad="50800" dist="38100" dir="13500000" algn="br" rotWithShape="0">
              <a:prstClr val="black">
                <a:alpha val="40000"/>
              </a:prstClr>
            </a:outerShdw>
          </a:effectLst>
        </p:spPr>
      </p:pic>
      <p:pic>
        <p:nvPicPr>
          <p:cNvPr id="10" name="Picture 9" descr="screen capture of eTEACHNY website home page">
            <a:extLst>
              <a:ext uri="{FF2B5EF4-FFF2-40B4-BE49-F238E27FC236}">
                <a16:creationId xmlns:a16="http://schemas.microsoft.com/office/drawing/2014/main" xmlns="" id="{0A018405-2346-0D45-8BD5-BFB092EDA7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23597" y="3748604"/>
            <a:ext cx="3812163" cy="2099375"/>
          </a:xfrm>
          <a:prstGeom prst="rect">
            <a:avLst/>
          </a:prstGeom>
        </p:spPr>
      </p:pic>
      <p:pic>
        <p:nvPicPr>
          <p:cNvPr id="5" name="Screen Shot 2021-01-11 at 9.11.49 AM.png" descr="cover of families as partners survey workbook">
            <a:extLst>
              <a:ext uri="{FF2B5EF4-FFF2-40B4-BE49-F238E27FC236}">
                <a16:creationId xmlns:a16="http://schemas.microsoft.com/office/drawing/2014/main" xmlns="" id="{DAF25FDA-DA85-0844-87F2-7440917B95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2600" y="903061"/>
            <a:ext cx="2615339" cy="3429000"/>
          </a:xfrm>
          <a:prstGeom prst="rect">
            <a:avLst/>
          </a:prstGeom>
          <a:ln w="38100">
            <a:noFill/>
            <a:miter lim="400000"/>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xmlns="" id="{56354BEC-4A0F-7B4A-9A90-511E61FD4B60}"/>
              </a:ext>
            </a:extLst>
          </p:cNvPr>
          <p:cNvSpPr>
            <a:spLocks noGrp="1"/>
          </p:cNvSpPr>
          <p:nvPr>
            <p:ph type="sldNum" sz="quarter" idx="14"/>
          </p:nvPr>
        </p:nvSpPr>
        <p:spPr/>
        <p:txBody>
          <a:bodyPr/>
          <a:lstStyle/>
          <a:p>
            <a:fld id="{B6FDC2BC-9D21-CA4B-9293-99A3AD770EFC}" type="slidenum">
              <a:rPr lang="en-US" smtClean="0"/>
              <a:pPr/>
              <a:t>4</a:t>
            </a:fld>
            <a:endParaRPr lang="en-US" dirty="0"/>
          </a:p>
        </p:txBody>
      </p:sp>
    </p:spTree>
    <p:extLst>
      <p:ext uri="{BB962C8B-B14F-4D97-AF65-F5344CB8AC3E}">
        <p14:creationId xmlns:p14="http://schemas.microsoft.com/office/powerpoint/2010/main" val="219260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E70E8-64C8-4147-937E-6FADA39E1170}"/>
              </a:ext>
            </a:extLst>
          </p:cNvPr>
          <p:cNvSpPr>
            <a:spLocks noGrp="1"/>
          </p:cNvSpPr>
          <p:nvPr>
            <p:ph type="title"/>
          </p:nvPr>
        </p:nvSpPr>
        <p:spPr>
          <a:solidFill>
            <a:srgbClr val="0076C1"/>
          </a:solidFill>
        </p:spPr>
        <p:txBody>
          <a:bodyPr>
            <a:normAutofit/>
          </a:bodyPr>
          <a:lstStyle/>
          <a:p>
            <a:r>
              <a:rPr lang="en-US" dirty="0"/>
              <a:t>Introduction video</a:t>
            </a:r>
          </a:p>
        </p:txBody>
      </p:sp>
      <p:pic>
        <p:nvPicPr>
          <p:cNvPr id="8" name="Online Media 7" descr="eTeachNY Families as Partners Overview">
            <a:hlinkClick r:id="" action="ppaction://media"/>
            <a:extLst>
              <a:ext uri="{FF2B5EF4-FFF2-40B4-BE49-F238E27FC236}">
                <a16:creationId xmlns:a16="http://schemas.microsoft.com/office/drawing/2014/main" xmlns="" id="{6888E6C8-EF4E-2D4E-89A0-60402FD70E2D}"/>
              </a:ext>
            </a:extLst>
          </p:cNvPr>
          <p:cNvPicPr>
            <a:picLocks noGrp="1" noRot="1" noChangeAspect="1"/>
          </p:cNvPicPr>
          <p:nvPr>
            <p:ph sz="quarter" idx="11"/>
            <a:videoFile r:link="rId1"/>
          </p:nvPr>
        </p:nvPicPr>
        <p:blipFill>
          <a:blip r:embed="rId4"/>
          <a:stretch>
            <a:fillRect/>
          </a:stretch>
        </p:blipFill>
        <p:spPr>
          <a:xfrm>
            <a:off x="2057400" y="1661297"/>
            <a:ext cx="8255372" cy="4663302"/>
          </a:xfrm>
          <a:prstGeom prst="rect">
            <a:avLst/>
          </a:prstGeom>
        </p:spPr>
      </p:pic>
      <p:sp>
        <p:nvSpPr>
          <p:cNvPr id="7" name="Slide Number Placeholder 6">
            <a:extLst>
              <a:ext uri="{FF2B5EF4-FFF2-40B4-BE49-F238E27FC236}">
                <a16:creationId xmlns:a16="http://schemas.microsoft.com/office/drawing/2014/main" xmlns="" id="{5D90DDEF-467F-A74A-8C73-12F2DB9AB5E8}"/>
              </a:ext>
            </a:extLst>
          </p:cNvPr>
          <p:cNvSpPr>
            <a:spLocks noGrp="1"/>
          </p:cNvSpPr>
          <p:nvPr>
            <p:ph type="sldNum" sz="quarter" idx="14"/>
          </p:nvPr>
        </p:nvSpPr>
        <p:spPr/>
        <p:txBody>
          <a:bodyPr/>
          <a:lstStyle/>
          <a:p>
            <a:fld id="{B6FDC2BC-9D21-CA4B-9293-99A3AD770EFC}" type="slidenum">
              <a:rPr lang="en-US" smtClean="0"/>
              <a:t>5</a:t>
            </a:fld>
            <a:endParaRPr lang="en-US" dirty="0"/>
          </a:p>
        </p:txBody>
      </p:sp>
    </p:spTree>
    <p:extLst>
      <p:ext uri="{BB962C8B-B14F-4D97-AF65-F5344CB8AC3E}">
        <p14:creationId xmlns:p14="http://schemas.microsoft.com/office/powerpoint/2010/main" val="14861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38A9B2-F7BF-434D-94FA-2A0E730B58DA}"/>
              </a:ext>
            </a:extLst>
          </p:cNvPr>
          <p:cNvSpPr>
            <a:spLocks noGrp="1"/>
          </p:cNvSpPr>
          <p:nvPr>
            <p:ph type="title"/>
          </p:nvPr>
        </p:nvSpPr>
        <p:spPr>
          <a:xfrm>
            <a:off x="0" y="533400"/>
            <a:ext cx="12192000" cy="1981199"/>
          </a:xfrm>
          <a:solidFill>
            <a:srgbClr val="0076C1"/>
          </a:solidFill>
        </p:spPr>
        <p:txBody>
          <a:bodyPr>
            <a:normAutofit/>
          </a:bodyPr>
          <a:lstStyle/>
          <a:p>
            <a:r>
              <a:rPr lang="en-US" dirty="0"/>
              <a:t>Foundation of partnership </a:t>
            </a:r>
            <a:br>
              <a:rPr lang="en-US" dirty="0"/>
            </a:br>
            <a:r>
              <a:rPr lang="en-US" dirty="0"/>
              <a:t>with families:</a:t>
            </a:r>
          </a:p>
        </p:txBody>
      </p:sp>
      <p:sp>
        <p:nvSpPr>
          <p:cNvPr id="4" name="Content Placeholder 3">
            <a:extLst>
              <a:ext uri="{FF2B5EF4-FFF2-40B4-BE49-F238E27FC236}">
                <a16:creationId xmlns:a16="http://schemas.microsoft.com/office/drawing/2014/main" xmlns="" id="{4AE33FDD-2121-DA4E-B154-0B70B5634844}"/>
              </a:ext>
            </a:extLst>
          </p:cNvPr>
          <p:cNvSpPr>
            <a:spLocks noGrp="1"/>
          </p:cNvSpPr>
          <p:nvPr>
            <p:ph sz="quarter" idx="11"/>
          </p:nvPr>
        </p:nvSpPr>
        <p:spPr>
          <a:xfrm>
            <a:off x="533400" y="2743200"/>
            <a:ext cx="5334000" cy="3581398"/>
          </a:xfrm>
        </p:spPr>
        <p:txBody>
          <a:bodyPr>
            <a:noAutofit/>
          </a:bodyPr>
          <a:lstStyle/>
          <a:p>
            <a:pPr marL="0" indent="0">
              <a:buNone/>
            </a:pPr>
            <a:r>
              <a:rPr lang="en-US" sz="2400" b="1" dirty="0">
                <a:solidFill>
                  <a:schemeClr val="accent3"/>
                </a:solidFill>
              </a:rPr>
              <a:t>RELATIONSHIPS</a:t>
            </a:r>
            <a:r>
              <a:rPr lang="en-US" dirty="0"/>
              <a:t/>
            </a:r>
            <a:br>
              <a:rPr lang="en-US" dirty="0"/>
            </a:br>
            <a:r>
              <a:rPr lang="en-US" sz="1800" dirty="0"/>
              <a:t>Positive connections that foster interaction and establish a nurturing environment of trust and support.</a:t>
            </a:r>
          </a:p>
          <a:p>
            <a:pPr marL="0" indent="0">
              <a:buNone/>
            </a:pPr>
            <a:r>
              <a:rPr lang="en-US" sz="2400" b="1" dirty="0">
                <a:solidFill>
                  <a:schemeClr val="bg2"/>
                </a:solidFill>
              </a:rPr>
              <a:t>ROUTINES</a:t>
            </a:r>
            <a:r>
              <a:rPr lang="en-US" dirty="0"/>
              <a:t/>
            </a:r>
            <a:br>
              <a:rPr lang="en-US" dirty="0"/>
            </a:br>
            <a:r>
              <a:rPr lang="en-US" sz="1800" dirty="0"/>
              <a:t>Rehearsed and predictable practices that provide structure to support efficient and effective learning.</a:t>
            </a:r>
          </a:p>
          <a:p>
            <a:pPr marL="0" indent="0">
              <a:buNone/>
            </a:pPr>
            <a:r>
              <a:rPr lang="en-US" sz="2400" b="1" dirty="0">
                <a:solidFill>
                  <a:srgbClr val="CF443F"/>
                </a:solidFill>
              </a:rPr>
              <a:t>RESOURCES</a:t>
            </a:r>
            <a:r>
              <a:rPr lang="en-US" dirty="0"/>
              <a:t/>
            </a:r>
            <a:br>
              <a:rPr lang="en-US" dirty="0"/>
            </a:br>
            <a:r>
              <a:rPr lang="en-US" sz="1800" dirty="0"/>
              <a:t>Materials, Tools, and Supplies </a:t>
            </a:r>
            <a:br>
              <a:rPr lang="en-US" sz="1800" dirty="0"/>
            </a:br>
            <a:r>
              <a:rPr lang="en-US" sz="1800" dirty="0"/>
              <a:t>to support active learning and skill development. </a:t>
            </a:r>
          </a:p>
          <a:p>
            <a:pPr lvl="1"/>
            <a:endParaRPr lang="en-US" dirty="0"/>
          </a:p>
          <a:p>
            <a:pPr marL="0" indent="0">
              <a:buNone/>
            </a:pPr>
            <a:endParaRPr lang="en-US" dirty="0"/>
          </a:p>
        </p:txBody>
      </p:sp>
      <p:pic>
        <p:nvPicPr>
          <p:cNvPr id="15" name="Picture 14"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a:extLst>
              <a:ext uri="{FF2B5EF4-FFF2-40B4-BE49-F238E27FC236}">
                <a16:creationId xmlns:a16="http://schemas.microsoft.com/office/drawing/2014/main" xmlns="" id="{F03D434B-577F-4843-A4F0-2B243B06C1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0899" y="457199"/>
            <a:ext cx="5872501" cy="5867399"/>
          </a:xfrm>
          <a:prstGeom prst="rect">
            <a:avLst/>
          </a:prstGeom>
        </p:spPr>
      </p:pic>
      <p:sp>
        <p:nvSpPr>
          <p:cNvPr id="7" name="Slide Number Placeholder 6">
            <a:extLst>
              <a:ext uri="{FF2B5EF4-FFF2-40B4-BE49-F238E27FC236}">
                <a16:creationId xmlns:a16="http://schemas.microsoft.com/office/drawing/2014/main" xmlns="" id="{FDCCA669-170A-E542-A552-0AA502323B32}"/>
              </a:ext>
            </a:extLst>
          </p:cNvPr>
          <p:cNvSpPr>
            <a:spLocks noGrp="1"/>
          </p:cNvSpPr>
          <p:nvPr>
            <p:ph type="sldNum" sz="quarter" idx="14"/>
          </p:nvPr>
        </p:nvSpPr>
        <p:spPr/>
        <p:txBody>
          <a:bodyPr/>
          <a:lstStyle/>
          <a:p>
            <a:fld id="{B6FDC2BC-9D21-CA4B-9293-99A3AD770EFC}" type="slidenum">
              <a:rPr lang="en-US" smtClean="0"/>
              <a:t>6</a:t>
            </a:fld>
            <a:endParaRPr lang="en-US" dirty="0"/>
          </a:p>
        </p:txBody>
      </p:sp>
    </p:spTree>
    <p:extLst>
      <p:ext uri="{BB962C8B-B14F-4D97-AF65-F5344CB8AC3E}">
        <p14:creationId xmlns:p14="http://schemas.microsoft.com/office/powerpoint/2010/main" val="154281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D8B60-F9EB-1043-92F0-682DE9918857}"/>
              </a:ext>
            </a:extLst>
          </p:cNvPr>
          <p:cNvSpPr>
            <a:spLocks noGrp="1"/>
          </p:cNvSpPr>
          <p:nvPr>
            <p:ph type="title"/>
          </p:nvPr>
        </p:nvSpPr>
        <p:spPr>
          <a:solidFill>
            <a:srgbClr val="0076C1"/>
          </a:solidFill>
        </p:spPr>
        <p:txBody>
          <a:bodyPr>
            <a:normAutofit fontScale="90000"/>
          </a:bodyPr>
          <a:lstStyle/>
          <a:p>
            <a:r>
              <a:rPr lang="en-US" dirty="0"/>
              <a:t>How has COVID-19 impacted teaching and learning?</a:t>
            </a:r>
          </a:p>
        </p:txBody>
      </p:sp>
      <p:pic>
        <p:nvPicPr>
          <p:cNvPr id="11" name="GettyImages-1215726502.jpg" descr="parent and two children working together at kitchen table">
            <a:extLst>
              <a:ext uri="{FF2B5EF4-FFF2-40B4-BE49-F238E27FC236}">
                <a16:creationId xmlns:a16="http://schemas.microsoft.com/office/drawing/2014/main" xmlns="" id="{E50857AA-575C-DE46-B10B-EAFF09399C5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3400" y="1396393"/>
            <a:ext cx="3657600" cy="1137668"/>
          </a:xfrm>
          <a:prstGeom prst="rect">
            <a:avLst/>
          </a:prstGeom>
          <a:ln w="12700" cap="flat">
            <a:noFill/>
            <a:miter lim="400000"/>
          </a:ln>
          <a:effectLst/>
        </p:spPr>
      </p:pic>
      <p:sp>
        <p:nvSpPr>
          <p:cNvPr id="3" name="Content Placeholder 2">
            <a:extLst>
              <a:ext uri="{FF2B5EF4-FFF2-40B4-BE49-F238E27FC236}">
                <a16:creationId xmlns:a16="http://schemas.microsoft.com/office/drawing/2014/main" xmlns="" id="{904910FC-0A50-2B4B-9DDB-63D8D6EBF2D9}"/>
              </a:ext>
            </a:extLst>
          </p:cNvPr>
          <p:cNvSpPr>
            <a:spLocks noGrp="1"/>
          </p:cNvSpPr>
          <p:nvPr>
            <p:ph sz="quarter" idx="10"/>
          </p:nvPr>
        </p:nvSpPr>
        <p:spPr>
          <a:xfrm>
            <a:off x="533400" y="2514600"/>
            <a:ext cx="3657600" cy="553998"/>
          </a:xfrm>
          <a:solidFill>
            <a:schemeClr val="bg2">
              <a:lumMod val="75000"/>
            </a:schemeClr>
          </a:solidFill>
        </p:spPr>
        <p:txBody>
          <a:bodyPr anchor="ctr" anchorCtr="0"/>
          <a:lstStyle/>
          <a:p>
            <a:r>
              <a:rPr lang="en-US" dirty="0"/>
              <a:t>FAMILIES</a:t>
            </a:r>
          </a:p>
        </p:txBody>
      </p:sp>
      <p:sp>
        <p:nvSpPr>
          <p:cNvPr id="4" name="Content Placeholder 3">
            <a:extLst>
              <a:ext uri="{FF2B5EF4-FFF2-40B4-BE49-F238E27FC236}">
                <a16:creationId xmlns:a16="http://schemas.microsoft.com/office/drawing/2014/main" xmlns="" id="{ECFD37E2-6D63-2349-8F23-219D2F2E34D0}"/>
              </a:ext>
            </a:extLst>
          </p:cNvPr>
          <p:cNvSpPr>
            <a:spLocks noGrp="1"/>
          </p:cNvSpPr>
          <p:nvPr>
            <p:ph sz="quarter" idx="11"/>
          </p:nvPr>
        </p:nvSpPr>
        <p:spPr>
          <a:xfrm>
            <a:off x="533400" y="3200400"/>
            <a:ext cx="3657600" cy="2646878"/>
          </a:xfrm>
        </p:spPr>
        <p:txBody>
          <a:bodyPr>
            <a:spAutoFit/>
          </a:bodyPr>
          <a:lstStyle/>
          <a:p>
            <a:r>
              <a:rPr lang="en-US" sz="1800" dirty="0"/>
              <a:t>The </a:t>
            </a:r>
            <a:r>
              <a:rPr lang="en-US" sz="1800" b="1" dirty="0"/>
              <a:t>role of families in the learning process has shifted</a:t>
            </a:r>
            <a:r>
              <a:rPr lang="en-US" sz="1800" dirty="0"/>
              <a:t>, putting new demands on parents and caregivers. </a:t>
            </a:r>
          </a:p>
          <a:p>
            <a:r>
              <a:rPr lang="en-US" sz="1800" b="1" dirty="0"/>
              <a:t>Parents, siblings, grandparents, daycare providers, and other partners are supporting learners</a:t>
            </a:r>
            <a:r>
              <a:rPr lang="en-US" sz="1800" dirty="0"/>
              <a:t> while attending to other responsibilities.</a:t>
            </a:r>
          </a:p>
        </p:txBody>
      </p:sp>
      <p:pic>
        <p:nvPicPr>
          <p:cNvPr id="12" name="GettyImages-1266400481.jpg" descr="teacher wearing mask in classroom">
            <a:extLst>
              <a:ext uri="{FF2B5EF4-FFF2-40B4-BE49-F238E27FC236}">
                <a16:creationId xmlns:a16="http://schemas.microsoft.com/office/drawing/2014/main" xmlns="" id="{495F9CF2-28FC-3347-9A50-4ECBD84349A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67199" y="1378600"/>
            <a:ext cx="3657600" cy="1136000"/>
          </a:xfrm>
          <a:prstGeom prst="rect">
            <a:avLst/>
          </a:prstGeom>
          <a:ln w="12700" cap="flat">
            <a:noFill/>
            <a:miter lim="400000"/>
          </a:ln>
          <a:effectLst/>
        </p:spPr>
      </p:pic>
      <p:sp>
        <p:nvSpPr>
          <p:cNvPr id="6" name="Content Placeholder 5">
            <a:extLst>
              <a:ext uri="{FF2B5EF4-FFF2-40B4-BE49-F238E27FC236}">
                <a16:creationId xmlns:a16="http://schemas.microsoft.com/office/drawing/2014/main" xmlns="" id="{D7C84650-0576-D945-B3A0-C3549B706CAB}"/>
              </a:ext>
            </a:extLst>
          </p:cNvPr>
          <p:cNvSpPr>
            <a:spLocks noGrp="1"/>
          </p:cNvSpPr>
          <p:nvPr>
            <p:ph sz="quarter" idx="15"/>
          </p:nvPr>
        </p:nvSpPr>
        <p:spPr>
          <a:xfrm>
            <a:off x="4267200" y="2514600"/>
            <a:ext cx="3657600" cy="553998"/>
          </a:xfrm>
        </p:spPr>
        <p:txBody>
          <a:bodyPr anchor="ctr" anchorCtr="0"/>
          <a:lstStyle/>
          <a:p>
            <a:r>
              <a:rPr lang="en-US" dirty="0"/>
              <a:t>EDUCATORS</a:t>
            </a:r>
          </a:p>
        </p:txBody>
      </p:sp>
      <p:sp>
        <p:nvSpPr>
          <p:cNvPr id="7" name="Content Placeholder 6">
            <a:extLst>
              <a:ext uri="{FF2B5EF4-FFF2-40B4-BE49-F238E27FC236}">
                <a16:creationId xmlns:a16="http://schemas.microsoft.com/office/drawing/2014/main" xmlns="" id="{450791BA-618E-5549-AC08-751B667B7A57}"/>
              </a:ext>
            </a:extLst>
          </p:cNvPr>
          <p:cNvSpPr>
            <a:spLocks noGrp="1"/>
          </p:cNvSpPr>
          <p:nvPr>
            <p:ph sz="quarter" idx="16"/>
          </p:nvPr>
        </p:nvSpPr>
        <p:spPr>
          <a:xfrm>
            <a:off x="4267200" y="3200400"/>
            <a:ext cx="3657600" cy="3016210"/>
          </a:xfrm>
        </p:spPr>
        <p:txBody>
          <a:bodyPr>
            <a:spAutoFit/>
          </a:bodyPr>
          <a:lstStyle/>
          <a:p>
            <a:r>
              <a:rPr lang="en-US" sz="1800" b="1" dirty="0"/>
              <a:t>Educators</a:t>
            </a:r>
            <a:r>
              <a:rPr lang="en-US" sz="1800" dirty="0"/>
              <a:t> have taken on the challenge of </a:t>
            </a:r>
            <a:r>
              <a:rPr lang="en-US" sz="1800" b="1" dirty="0"/>
              <a:t>shifting teaching and learning into remote formats</a:t>
            </a:r>
            <a:r>
              <a:rPr lang="en-US" sz="1800" dirty="0"/>
              <a:t>. </a:t>
            </a:r>
          </a:p>
          <a:p>
            <a:r>
              <a:rPr lang="en-US" sz="1800" dirty="0"/>
              <a:t>Teachers are </a:t>
            </a:r>
            <a:r>
              <a:rPr lang="en-US" sz="1800" b="1" dirty="0"/>
              <a:t>developing relationships, adjusting routines, and leveraging resources to support family partnerships</a:t>
            </a:r>
            <a:r>
              <a:rPr lang="en-US" sz="1800" dirty="0"/>
              <a:t> and student learning.</a:t>
            </a:r>
          </a:p>
        </p:txBody>
      </p:sp>
      <p:pic>
        <p:nvPicPr>
          <p:cNvPr id="13" name="GettyImages-1272450289.jpg" descr="two administrators wearing masks and talking">
            <a:extLst>
              <a:ext uri="{FF2B5EF4-FFF2-40B4-BE49-F238E27FC236}">
                <a16:creationId xmlns:a16="http://schemas.microsoft.com/office/drawing/2014/main" xmlns="" id="{E33E668F-2192-EE4F-B5CE-7CF40180C4B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000998" y="1374425"/>
            <a:ext cx="3657600" cy="1140175"/>
          </a:xfrm>
          <a:prstGeom prst="rect">
            <a:avLst/>
          </a:prstGeom>
          <a:ln w="12700" cap="flat">
            <a:noFill/>
            <a:miter lim="400000"/>
          </a:ln>
          <a:effectLst/>
        </p:spPr>
      </p:pic>
      <p:sp>
        <p:nvSpPr>
          <p:cNvPr id="8" name="Content Placeholder 7">
            <a:extLst>
              <a:ext uri="{FF2B5EF4-FFF2-40B4-BE49-F238E27FC236}">
                <a16:creationId xmlns:a16="http://schemas.microsoft.com/office/drawing/2014/main" xmlns="" id="{366B6B7C-F6C9-204F-983D-D9B9D436CAE1}"/>
              </a:ext>
            </a:extLst>
          </p:cNvPr>
          <p:cNvSpPr>
            <a:spLocks noGrp="1"/>
          </p:cNvSpPr>
          <p:nvPr>
            <p:ph sz="quarter" idx="17"/>
          </p:nvPr>
        </p:nvSpPr>
        <p:spPr>
          <a:xfrm>
            <a:off x="8001000" y="2514600"/>
            <a:ext cx="3657600" cy="553998"/>
          </a:xfrm>
          <a:solidFill>
            <a:schemeClr val="bg2">
              <a:lumMod val="75000"/>
            </a:schemeClr>
          </a:solidFill>
        </p:spPr>
        <p:txBody>
          <a:bodyPr anchor="ctr" anchorCtr="0"/>
          <a:lstStyle/>
          <a:p>
            <a:pPr marL="0" indent="0">
              <a:buNone/>
            </a:pPr>
            <a:r>
              <a:rPr lang="en-US" dirty="0"/>
              <a:t>LEADERS</a:t>
            </a:r>
          </a:p>
        </p:txBody>
      </p:sp>
      <p:sp>
        <p:nvSpPr>
          <p:cNvPr id="9" name="Content Placeholder 8">
            <a:extLst>
              <a:ext uri="{FF2B5EF4-FFF2-40B4-BE49-F238E27FC236}">
                <a16:creationId xmlns:a16="http://schemas.microsoft.com/office/drawing/2014/main" xmlns="" id="{77EFF873-57C5-E542-886F-171D46BEED10}"/>
              </a:ext>
            </a:extLst>
          </p:cNvPr>
          <p:cNvSpPr>
            <a:spLocks noGrp="1"/>
          </p:cNvSpPr>
          <p:nvPr>
            <p:ph sz="quarter" idx="18"/>
          </p:nvPr>
        </p:nvSpPr>
        <p:spPr>
          <a:xfrm>
            <a:off x="8001000" y="3200400"/>
            <a:ext cx="3657600" cy="2739211"/>
          </a:xfrm>
        </p:spPr>
        <p:txBody>
          <a:bodyPr>
            <a:spAutoFit/>
          </a:bodyPr>
          <a:lstStyle/>
          <a:p>
            <a:r>
              <a:rPr lang="en-US" sz="1800" b="1" dirty="0"/>
              <a:t>Administrators</a:t>
            </a:r>
            <a:r>
              <a:rPr lang="en-US" sz="1800" dirty="0"/>
              <a:t> have </a:t>
            </a:r>
            <a:r>
              <a:rPr lang="en-US" sz="1800" b="1" dirty="0"/>
              <a:t>fostered the transition</a:t>
            </a:r>
            <a:r>
              <a:rPr lang="en-US" sz="1800" dirty="0"/>
              <a:t> of traditional </a:t>
            </a:r>
            <a:r>
              <a:rPr lang="en-US" sz="1800" b="1" dirty="0"/>
              <a:t>partnering practices </a:t>
            </a:r>
            <a:r>
              <a:rPr lang="en-US" sz="1800" dirty="0"/>
              <a:t>into remote/hybrid learning environments.</a:t>
            </a:r>
          </a:p>
          <a:p>
            <a:r>
              <a:rPr lang="en-US" sz="1800" dirty="0"/>
              <a:t>Leaders are </a:t>
            </a:r>
            <a:r>
              <a:rPr lang="en-US" sz="1800" b="1" dirty="0"/>
              <a:t>adjusting</a:t>
            </a:r>
            <a:r>
              <a:rPr lang="en-US" sz="1800" dirty="0"/>
              <a:t> remote/hybrid learning </a:t>
            </a:r>
            <a:r>
              <a:rPr lang="en-US" sz="1800" b="1" dirty="0"/>
              <a:t>plans based on feedback</a:t>
            </a:r>
            <a:r>
              <a:rPr lang="en-US" sz="1800" dirty="0"/>
              <a:t> from educators and families.</a:t>
            </a:r>
          </a:p>
        </p:txBody>
      </p:sp>
      <p:sp>
        <p:nvSpPr>
          <p:cNvPr id="5" name="Slide Number Placeholder 4">
            <a:extLst>
              <a:ext uri="{FF2B5EF4-FFF2-40B4-BE49-F238E27FC236}">
                <a16:creationId xmlns:a16="http://schemas.microsoft.com/office/drawing/2014/main" xmlns="" id="{CA1A3EDB-2577-044C-8A6C-E226EFAD5A15}"/>
              </a:ext>
            </a:extLst>
          </p:cNvPr>
          <p:cNvSpPr>
            <a:spLocks noGrp="1"/>
          </p:cNvSpPr>
          <p:nvPr>
            <p:ph type="sldNum" sz="quarter" idx="14"/>
          </p:nvPr>
        </p:nvSpPr>
        <p:spPr/>
        <p:txBody>
          <a:bodyPr/>
          <a:lstStyle/>
          <a:p>
            <a:fld id="{B6FDC2BC-9D21-CA4B-9293-99A3AD770EFC}" type="slidenum">
              <a:rPr lang="en-US" smtClean="0"/>
              <a:t>7</a:t>
            </a:fld>
            <a:endParaRPr lang="en-US" dirty="0"/>
          </a:p>
        </p:txBody>
      </p:sp>
    </p:spTree>
    <p:extLst>
      <p:ext uri="{BB962C8B-B14F-4D97-AF65-F5344CB8AC3E}">
        <p14:creationId xmlns:p14="http://schemas.microsoft.com/office/powerpoint/2010/main" val="274582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EC37DF06-3FCC-364F-8D49-07A9E699CBD0}"/>
              </a:ext>
            </a:extLst>
          </p:cNvPr>
          <p:cNvSpPr>
            <a:spLocks noGrp="1"/>
          </p:cNvSpPr>
          <p:nvPr>
            <p:ph type="title"/>
          </p:nvPr>
        </p:nvSpPr>
        <p:spPr>
          <a:xfrm>
            <a:off x="990600" y="2527852"/>
            <a:ext cx="4876800" cy="1329595"/>
          </a:xfrm>
        </p:spPr>
        <p:txBody>
          <a:bodyPr/>
          <a:lstStyle/>
          <a:p>
            <a:r>
              <a:rPr lang="en-US" dirty="0"/>
              <a:t>Let’s start </a:t>
            </a:r>
            <a:r>
              <a:rPr lang="en-US" b="1" dirty="0"/>
              <a:t/>
            </a:r>
            <a:br>
              <a:rPr lang="en-US" b="1" dirty="0"/>
            </a:br>
            <a:r>
              <a:rPr lang="en-US" b="1" dirty="0"/>
              <a:t>planning</a:t>
            </a:r>
          </a:p>
        </p:txBody>
      </p:sp>
      <p:sp>
        <p:nvSpPr>
          <p:cNvPr id="12" name="Content Placeholder 11">
            <a:extLst>
              <a:ext uri="{FF2B5EF4-FFF2-40B4-BE49-F238E27FC236}">
                <a16:creationId xmlns:a16="http://schemas.microsoft.com/office/drawing/2014/main" xmlns="" id="{FA696440-AE15-CA44-BC13-69CD062F82A5}"/>
              </a:ext>
            </a:extLst>
          </p:cNvPr>
          <p:cNvSpPr>
            <a:spLocks noGrp="1"/>
          </p:cNvSpPr>
          <p:nvPr>
            <p:ph sz="quarter" idx="11"/>
          </p:nvPr>
        </p:nvSpPr>
        <p:spPr>
          <a:xfrm>
            <a:off x="990600" y="4267200"/>
            <a:ext cx="4876800" cy="1447800"/>
          </a:xfrm>
        </p:spPr>
        <p:txBody>
          <a:bodyPr/>
          <a:lstStyle/>
          <a:p>
            <a:pPr marL="0" indent="0">
              <a:buNone/>
            </a:pPr>
            <a:r>
              <a:rPr lang="en-US" dirty="0"/>
              <a:t>How to use the families as partners survey workbook</a:t>
            </a:r>
          </a:p>
        </p:txBody>
      </p:sp>
      <p:pic>
        <p:nvPicPr>
          <p:cNvPr id="7" name="Screen Shot 2021-01-11 at 9.11.49 AM.png" descr="cover of families as partners survey workbook">
            <a:extLst>
              <a:ext uri="{FF2B5EF4-FFF2-40B4-BE49-F238E27FC236}">
                <a16:creationId xmlns:a16="http://schemas.microsoft.com/office/drawing/2014/main" xmlns="" id="{417E8E55-B3BF-BC40-9613-EA2D6D244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143000"/>
            <a:ext cx="3487119" cy="4572000"/>
          </a:xfrm>
          <a:prstGeom prst="rect">
            <a:avLst/>
          </a:prstGeom>
          <a:ln w="38100">
            <a:noFill/>
            <a:miter lim="400000"/>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xmlns="" id="{8B9BEB08-7C74-9946-94D1-54252D2AF0FD}"/>
              </a:ext>
            </a:extLst>
          </p:cNvPr>
          <p:cNvSpPr>
            <a:spLocks noGrp="1"/>
          </p:cNvSpPr>
          <p:nvPr>
            <p:ph type="sldNum" sz="quarter" idx="10"/>
          </p:nvPr>
        </p:nvSpPr>
        <p:spPr/>
        <p:txBody>
          <a:bodyPr/>
          <a:lstStyle/>
          <a:p>
            <a:fld id="{B6FDC2BC-9D21-CA4B-9293-99A3AD770EFC}" type="slidenum">
              <a:rPr lang="en-US" smtClean="0"/>
              <a:t>8</a:t>
            </a:fld>
            <a:endParaRPr lang="en-US" dirty="0"/>
          </a:p>
        </p:txBody>
      </p:sp>
    </p:spTree>
    <p:extLst>
      <p:ext uri="{BB962C8B-B14F-4D97-AF65-F5344CB8AC3E}">
        <p14:creationId xmlns:p14="http://schemas.microsoft.com/office/powerpoint/2010/main" val="40028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8C30340-1562-654B-BFD1-A9735DC80839}"/>
              </a:ext>
            </a:extLst>
          </p:cNvPr>
          <p:cNvSpPr>
            <a:spLocks noGrp="1"/>
          </p:cNvSpPr>
          <p:nvPr>
            <p:ph type="title"/>
          </p:nvPr>
        </p:nvSpPr>
        <p:spPr>
          <a:solidFill>
            <a:srgbClr val="0076C1"/>
          </a:solidFill>
        </p:spPr>
        <p:txBody>
          <a:bodyPr>
            <a:normAutofit/>
          </a:bodyPr>
          <a:lstStyle/>
          <a:p>
            <a:r>
              <a:rPr lang="en-US" dirty="0"/>
              <a:t>Families as partners </a:t>
            </a:r>
            <a:r>
              <a:rPr lang="en-US" b="1" dirty="0"/>
              <a:t>overview</a:t>
            </a:r>
          </a:p>
        </p:txBody>
      </p:sp>
      <p:pic>
        <p:nvPicPr>
          <p:cNvPr id="12" name="Screen Shot 2021-01-19 at 1.51.21 PM.png" descr="example overview page from workbook">
            <a:extLst>
              <a:ext uri="{FF2B5EF4-FFF2-40B4-BE49-F238E27FC236}">
                <a16:creationId xmlns:a16="http://schemas.microsoft.com/office/drawing/2014/main" xmlns="" id="{C4ADCE10-8DC3-0D40-A647-DC3C567F3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786" y="1676400"/>
            <a:ext cx="3504427" cy="4572000"/>
          </a:xfrm>
          <a:prstGeom prst="rect">
            <a:avLst/>
          </a:prstGeom>
          <a:noFill/>
          <a:ln w="38100">
            <a:noFill/>
            <a:miter lim="400000"/>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xmlns="" id="{9E97A4EE-EEAD-774B-AF7D-3192C8457E0F}"/>
              </a:ext>
            </a:extLst>
          </p:cNvPr>
          <p:cNvSpPr>
            <a:spLocks noGrp="1"/>
          </p:cNvSpPr>
          <p:nvPr>
            <p:ph type="sldNum" sz="quarter" idx="14"/>
          </p:nvPr>
        </p:nvSpPr>
        <p:spPr/>
        <p:txBody>
          <a:bodyPr/>
          <a:lstStyle/>
          <a:p>
            <a:fld id="{B6FDC2BC-9D21-CA4B-9293-99A3AD770EFC}" type="slidenum">
              <a:rPr lang="en-US" smtClean="0"/>
              <a:pPr/>
              <a:t>9</a:t>
            </a:fld>
            <a:endParaRPr lang="en-US" dirty="0"/>
          </a:p>
        </p:txBody>
      </p:sp>
    </p:spTree>
    <p:extLst>
      <p:ext uri="{BB962C8B-B14F-4D97-AF65-F5344CB8AC3E}">
        <p14:creationId xmlns:p14="http://schemas.microsoft.com/office/powerpoint/2010/main" val="311959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57130_crb-pres-eTeachNY-template_R4" id="{3A391821-489D-9545-8E7B-C22149FC7F72}" vid="{6DCE4A1F-3014-6A49-BBAB-BEDA84137C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71af3243-3dd4-4a8d-8c0d-dd76da1f02a5"/>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 ds:uri="16c05727-aa75-4e4a-9b5f-8a80a1165891"/>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ModernClassicBlock-3</Template>
  <TotalTime>744</TotalTime>
  <Words>3149</Words>
  <Application>Microsoft Office PowerPoint</Application>
  <PresentationFormat>Widescreen</PresentationFormat>
  <Paragraphs>304</Paragraphs>
  <Slides>25</Slides>
  <Notes>25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Helvetica</vt:lpstr>
      <vt:lpstr>Tw Cen MT</vt:lpstr>
      <vt:lpstr>Wingdings</vt:lpstr>
      <vt:lpstr>Wingdings 3</vt:lpstr>
      <vt:lpstr>ModernClassicBlock-3</vt:lpstr>
      <vt:lpstr>FAMILIES  AS PARTNERS</vt:lpstr>
      <vt:lpstr>Families as Partners Sessions</vt:lpstr>
      <vt:lpstr>Today’s objectives</vt:lpstr>
      <vt:lpstr>Materials needed</vt:lpstr>
      <vt:lpstr>Introduction video</vt:lpstr>
      <vt:lpstr>Foundation of partnership  with families:</vt:lpstr>
      <vt:lpstr>How has COVID-19 impacted teaching and learning?</vt:lpstr>
      <vt:lpstr>Let’s start  planning</vt:lpstr>
      <vt:lpstr>Families as partners overview</vt:lpstr>
      <vt:lpstr>Each section is comprised of two pages</vt:lpstr>
      <vt:lpstr>Self-assessment scale</vt:lpstr>
      <vt:lpstr>Relationships Positive connections that foster interaction and  establish a nurturing environment of trust and support</vt:lpstr>
      <vt:lpstr>Relationships Remote/Hybrid Learning Considerations</vt:lpstr>
      <vt:lpstr>Relationships Self-assessment</vt:lpstr>
      <vt:lpstr>Routines Rehearsed and predictable practices that provide  structure to support efficient and effective learning. </vt:lpstr>
      <vt:lpstr>Routines Remote/Hybrid Learning Considerations</vt:lpstr>
      <vt:lpstr>Routines Self-assessment</vt:lpstr>
      <vt:lpstr>Resources Materials, Tools, and Supplies to support  active learning and skill development.</vt:lpstr>
      <vt:lpstr>Resources Remote/Hybrid Learning Considerations</vt:lpstr>
      <vt:lpstr>Resources Self-assessment</vt:lpstr>
      <vt:lpstr>Self-assessment totals</vt:lpstr>
      <vt:lpstr>Next steps  for success</vt:lpstr>
      <vt:lpstr>Next steps for success</vt:lpstr>
      <vt:lpstr>Additional resources</vt:lpstr>
      <vt:lpstr>Questions?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presentation title slide</dc:title>
  <dc:subject/>
  <dc:creator>Karen Pacelli</dc:creator>
  <cp:keywords>Accessibility, Virtual, Environment</cp:keywords>
  <dc:description/>
  <cp:lastModifiedBy>emily.popek</cp:lastModifiedBy>
  <cp:revision>175</cp:revision>
  <cp:lastPrinted>2021-01-27T13:25:13Z</cp:lastPrinted>
  <dcterms:created xsi:type="dcterms:W3CDTF">2021-01-25T16:25:09Z</dcterms:created>
  <dcterms:modified xsi:type="dcterms:W3CDTF">2021-01-27T18:06:05Z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